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94"/>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F2CA-2339-5647-A43D-640CC58A7E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CB9C305-8D9B-A547-A236-B5B3DDAA45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6823151-7743-9A4C-92A0-DB787C09EE88}"/>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A0258263-AF46-8141-9D5C-B27ABF8FCE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5F59E-14A3-A647-B19A-34EB517F3171}"/>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643442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76A48-0DB1-ED48-B89C-1E1408B905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348CFAE-46B2-D24C-8B62-D9A6B979C4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DD97CE-E6C1-4144-890C-0F65ECF9C34A}"/>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53A66DF7-2AEF-A34F-B99E-CDA89E3DFF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18934-394D-1248-AC16-A03F7EB9208F}"/>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19069617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B7C65FD-C1D4-2743-9B10-8CB8CE11962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2CEC428-0FA1-4D41-B919-2523F489D19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308F0F-F308-034C-A3B0-3705671129DC}"/>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12F8592F-9225-4E45-A267-12CEC7CB1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839E26-2DED-A94E-9ACE-8092F57C3E80}"/>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16030196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27D3D-4BDD-C84E-848D-9164F1B586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18F6160-5ECE-4046-A912-C30448E6DD1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ECA74E-CC25-5549-B25A-D9F96D8762D9}"/>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BFF09E3C-41B9-BF4E-9C39-D9ACDC3C66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75A515-C1DA-924D-A05F-C3FEDEF09AD8}"/>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2867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1B432A-F614-F74E-BB28-66F114E866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805595A-B90C-4C43-89A1-13A5751D7F8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A19D9EF-48CC-214F-BC61-726DB31F25EA}"/>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82025FDF-914D-E646-B4C5-BB304E8F70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78941F-0682-5347-9DDF-1E9E240FA195}"/>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5692480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D86A3-C237-054C-BAD1-7C5E05403E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631C2D-3AEF-9249-92B1-4F000F580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DCF651F-B042-7C43-9BCD-79A23661C93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0D81B3-D974-E94F-998A-6D1CD9F55AA6}"/>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1052BBE1-F159-7A48-9885-4C5833F861E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0B26D1A-15D1-D34E-8E76-5E9D1C401FFF}"/>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40548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4E665-C067-E643-9043-F0DD34F1E4B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0C220B9-7EAD-5446-BDFC-4F87B9BC9E5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6221489-52A1-AD42-88C8-36E35B07207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C03D5E-C94D-DF45-8B80-6FC24DCD22B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F56FDB6-5180-B146-80D8-9AF3073839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BEB7DC8-C267-E847-AAEA-509DD5EEBE0E}"/>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8" name="Footer Placeholder 7">
            <a:extLst>
              <a:ext uri="{FF2B5EF4-FFF2-40B4-BE49-F238E27FC236}">
                <a16:creationId xmlns:a16="http://schemas.microsoft.com/office/drawing/2014/main" id="{3D25C3CD-C6C4-DF4B-930F-F86761C416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6DCA932-DC8D-EB41-8256-6A7E771DAD57}"/>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52269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94E4C-5058-9146-8F53-DD813852758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16FC95F-6806-7947-B8EA-1AEB0912DA32}"/>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4" name="Footer Placeholder 3">
            <a:extLst>
              <a:ext uri="{FF2B5EF4-FFF2-40B4-BE49-F238E27FC236}">
                <a16:creationId xmlns:a16="http://schemas.microsoft.com/office/drawing/2014/main" id="{E5195242-DA07-7346-BB65-662EC2767A0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B35B092-912A-0F4B-A996-9F73A8D94052}"/>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5436196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C846F8-3E14-FA44-8738-EDD53BCC04F7}"/>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3" name="Footer Placeholder 2">
            <a:extLst>
              <a:ext uri="{FF2B5EF4-FFF2-40B4-BE49-F238E27FC236}">
                <a16:creationId xmlns:a16="http://schemas.microsoft.com/office/drawing/2014/main" id="{65988EF2-9E6C-424C-867A-5303628325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C9F1AEB-0E48-1E4C-B59B-0F9824EE9845}"/>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36044286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FB7FC-07E5-464C-B8C9-4454C963468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F04812F-7A1E-2C4B-9597-4AE9E77C4BE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84AD3EB-8ECD-FA43-B125-01D5C00883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CA80898-3079-0446-B25A-A3CB2F1034D2}"/>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B56AA25A-238F-6C4D-AD56-750DE60E05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F881DC-524E-5D46-8482-46238D14CECE}"/>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75977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23BAF7-F32E-7749-920F-F9962401316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A544CC9-BF88-944E-893F-38066D03F57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30D252A-5C85-514B-905F-F6F3C5F494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63B3FE-6AEA-1D48-B3FF-8D4FAC63AB01}"/>
              </a:ext>
            </a:extLst>
          </p:cNvPr>
          <p:cNvSpPr>
            <a:spLocks noGrp="1"/>
          </p:cNvSpPr>
          <p:nvPr>
            <p:ph type="dt" sz="half" idx="10"/>
          </p:nvPr>
        </p:nvSpPr>
        <p:spPr/>
        <p:txBody>
          <a:bodyPr/>
          <a:lstStyle/>
          <a:p>
            <a:fld id="{603A4D6C-F741-1045-AD1A-0A3A09FD546C}" type="datetimeFigureOut">
              <a:rPr lang="en-US" smtClean="0"/>
              <a:t>10/22/19</a:t>
            </a:fld>
            <a:endParaRPr lang="en-US"/>
          </a:p>
        </p:txBody>
      </p:sp>
      <p:sp>
        <p:nvSpPr>
          <p:cNvPr id="6" name="Footer Placeholder 5">
            <a:extLst>
              <a:ext uri="{FF2B5EF4-FFF2-40B4-BE49-F238E27FC236}">
                <a16:creationId xmlns:a16="http://schemas.microsoft.com/office/drawing/2014/main" id="{43DF79E7-3315-3843-82E3-4C5304030F6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D535BD-9DE4-8142-8F4C-2189E0B4FBD3}"/>
              </a:ext>
            </a:extLst>
          </p:cNvPr>
          <p:cNvSpPr>
            <a:spLocks noGrp="1"/>
          </p:cNvSpPr>
          <p:nvPr>
            <p:ph type="sldNum" sz="quarter" idx="12"/>
          </p:nvPr>
        </p:nvSpPr>
        <p:spPr/>
        <p:txBody>
          <a:bodyPr/>
          <a:lstStyle/>
          <a:p>
            <a:fld id="{DBAD25E0-4247-C243-B375-D88C891FBFE9}" type="slidenum">
              <a:rPr lang="en-US" smtClean="0"/>
              <a:t>‹#›</a:t>
            </a:fld>
            <a:endParaRPr lang="en-US"/>
          </a:p>
        </p:txBody>
      </p:sp>
    </p:spTree>
    <p:extLst>
      <p:ext uri="{BB962C8B-B14F-4D97-AF65-F5344CB8AC3E}">
        <p14:creationId xmlns:p14="http://schemas.microsoft.com/office/powerpoint/2010/main" val="22161974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2323533-3607-4C4F-A542-32A768CB5FB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E8AE8-BF2C-F647-83FF-B13CB37C7E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1001F5-CE17-9E41-8B19-A766C061A9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03A4D6C-F741-1045-AD1A-0A3A09FD546C}" type="datetimeFigureOut">
              <a:rPr lang="en-US" smtClean="0"/>
              <a:t>10/22/19</a:t>
            </a:fld>
            <a:endParaRPr lang="en-US"/>
          </a:p>
        </p:txBody>
      </p:sp>
      <p:sp>
        <p:nvSpPr>
          <p:cNvPr id="5" name="Footer Placeholder 4">
            <a:extLst>
              <a:ext uri="{FF2B5EF4-FFF2-40B4-BE49-F238E27FC236}">
                <a16:creationId xmlns:a16="http://schemas.microsoft.com/office/drawing/2014/main" id="{759A0B49-44B5-904A-AFDF-6449F5682B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527429D-61F0-6D48-9A8C-2F4C41E53C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AD25E0-4247-C243-B375-D88C891FBFE9}" type="slidenum">
              <a:rPr lang="en-US" smtClean="0"/>
              <a:t>‹#›</a:t>
            </a:fld>
            <a:endParaRPr lang="en-US"/>
          </a:p>
        </p:txBody>
      </p:sp>
    </p:spTree>
    <p:extLst>
      <p:ext uri="{BB962C8B-B14F-4D97-AF65-F5344CB8AC3E}">
        <p14:creationId xmlns:p14="http://schemas.microsoft.com/office/powerpoint/2010/main" val="36412579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 Id="rId9"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CB116C8D-E7B0-5440-9909-B69CE1F0DC76}"/>
              </a:ext>
            </a:extLst>
          </p:cNvPr>
          <p:cNvPicPr>
            <a:picLocks noChangeAspect="1"/>
          </p:cNvPicPr>
          <p:nvPr/>
        </p:nvPicPr>
        <p:blipFill rotWithShape="1">
          <a:blip r:embed="rId2"/>
          <a:srcRect t="41909"/>
          <a:stretch/>
        </p:blipFill>
        <p:spPr>
          <a:xfrm>
            <a:off x="0" y="1024874"/>
            <a:ext cx="11965329" cy="3107560"/>
          </a:xfrm>
          <a:prstGeom prst="rect">
            <a:avLst/>
          </a:prstGeom>
        </p:spPr>
      </p:pic>
      <p:sp>
        <p:nvSpPr>
          <p:cNvPr id="12" name="TextBox 30">
            <a:extLst>
              <a:ext uri="{FF2B5EF4-FFF2-40B4-BE49-F238E27FC236}">
                <a16:creationId xmlns:a16="http://schemas.microsoft.com/office/drawing/2014/main" id="{EAAD2ABD-A579-CB41-8690-5C4A6D445E04}"/>
              </a:ext>
            </a:extLst>
          </p:cNvPr>
          <p:cNvSpPr txBox="1"/>
          <p:nvPr/>
        </p:nvSpPr>
        <p:spPr>
          <a:xfrm>
            <a:off x="113336" y="4460663"/>
            <a:ext cx="2840447" cy="1615827"/>
          </a:xfrm>
          <a:prstGeom prst="rect">
            <a:avLst/>
          </a:prstGeom>
          <a:noFill/>
          <a:ln>
            <a:solidFill>
              <a:srgbClr val="7030A0"/>
            </a:solidFill>
          </a:ln>
        </p:spPr>
        <p:txBody>
          <a:bodyPr wrap="square" rtlCol="0">
            <a:spAutoFit/>
          </a:bodyPr>
          <a:lstStyle/>
          <a:p>
            <a:r>
              <a:rPr lang="tr-TR" sz="1100" dirty="0" err="1"/>
              <a:t>Click</a:t>
            </a:r>
            <a:r>
              <a:rPr lang="tr-TR" sz="1100" dirty="0"/>
              <a:t> </a:t>
            </a:r>
            <a:r>
              <a:rPr lang="tr-TR" sz="1100" dirty="0" err="1"/>
              <a:t>the</a:t>
            </a:r>
            <a:r>
              <a:rPr lang="tr-TR" sz="1100" dirty="0"/>
              <a:t> </a:t>
            </a:r>
            <a:r>
              <a:rPr lang="tr-TR" sz="1100" dirty="0" err="1"/>
              <a:t>button</a:t>
            </a:r>
            <a:r>
              <a:rPr lang="tr-TR" sz="1100" dirty="0"/>
              <a:t> </a:t>
            </a:r>
            <a:r>
              <a:rPr lang="tr-TR" sz="1100" dirty="0" err="1"/>
              <a:t>above</a:t>
            </a:r>
            <a:r>
              <a:rPr lang="tr-TR" sz="1100" dirty="0"/>
              <a:t> </a:t>
            </a:r>
            <a:r>
              <a:rPr lang="tr-TR" sz="1100" dirty="0" err="1"/>
              <a:t>to</a:t>
            </a:r>
            <a:r>
              <a:rPr lang="tr-TR" sz="1100" dirty="0"/>
              <a:t> l</a:t>
            </a:r>
            <a:r>
              <a:rPr lang="en-US" sz="1100" dirty="0" err="1"/>
              <a:t>oad</a:t>
            </a:r>
            <a:r>
              <a:rPr lang="tr-TR" sz="1100" dirty="0"/>
              <a:t> </a:t>
            </a:r>
            <a:r>
              <a:rPr lang="en-US" sz="1100" dirty="0"/>
              <a:t>the list of other students (anonymized) and shows in which position you are in terms of progress.</a:t>
            </a:r>
          </a:p>
          <a:p>
            <a:endParaRPr lang="en-US" sz="1100" dirty="0"/>
          </a:p>
          <a:p>
            <a:r>
              <a:rPr lang="en-US" sz="1100" b="1" dirty="0">
                <a:solidFill>
                  <a:srgbClr val="C00000"/>
                </a:solidFill>
              </a:rPr>
              <a:t>Note:</a:t>
            </a:r>
            <a:r>
              <a:rPr lang="en-US" sz="1100" dirty="0">
                <a:solidFill>
                  <a:srgbClr val="C00000"/>
                </a:solidFill>
              </a:rPr>
              <a:t> </a:t>
            </a:r>
            <a:r>
              <a:rPr lang="en-US" sz="1100" dirty="0"/>
              <a:t>If you are not among the lower progress students (lower half of the class), your ranking will not be shown here. Your average progress in the system is higher than the lower half of the class.</a:t>
            </a:r>
          </a:p>
        </p:txBody>
      </p:sp>
      <p:sp>
        <p:nvSpPr>
          <p:cNvPr id="13" name="Aşağı Ok 5">
            <a:extLst>
              <a:ext uri="{FF2B5EF4-FFF2-40B4-BE49-F238E27FC236}">
                <a16:creationId xmlns:a16="http://schemas.microsoft.com/office/drawing/2014/main" id="{1B2C4088-AE38-714E-A6D3-96E7102FDE5E}"/>
              </a:ext>
            </a:extLst>
          </p:cNvPr>
          <p:cNvSpPr/>
          <p:nvPr/>
        </p:nvSpPr>
        <p:spPr>
          <a:xfrm rot="12011173">
            <a:off x="532191" y="4081991"/>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17" name="Picture 16">
            <a:extLst>
              <a:ext uri="{FF2B5EF4-FFF2-40B4-BE49-F238E27FC236}">
                <a16:creationId xmlns:a16="http://schemas.microsoft.com/office/drawing/2014/main" id="{B5012DBD-C8E8-7347-AAEC-B327A3EB2052}"/>
              </a:ext>
            </a:extLst>
          </p:cNvPr>
          <p:cNvPicPr>
            <a:picLocks noChangeAspect="1"/>
          </p:cNvPicPr>
          <p:nvPr/>
        </p:nvPicPr>
        <p:blipFill rotWithShape="1">
          <a:blip r:embed="rId3"/>
          <a:srcRect t="43674" r="11959" b="5950"/>
          <a:stretch/>
        </p:blipFill>
        <p:spPr>
          <a:xfrm>
            <a:off x="3067118" y="3720579"/>
            <a:ext cx="5362680" cy="2868805"/>
          </a:xfrm>
          <a:prstGeom prst="rect">
            <a:avLst/>
          </a:prstGeom>
        </p:spPr>
      </p:pic>
      <p:sp>
        <p:nvSpPr>
          <p:cNvPr id="22" name="TextBox 21">
            <a:extLst>
              <a:ext uri="{FF2B5EF4-FFF2-40B4-BE49-F238E27FC236}">
                <a16:creationId xmlns:a16="http://schemas.microsoft.com/office/drawing/2014/main" id="{8DB59AF4-CA84-FB4C-94EC-250D8FFCE2DE}"/>
              </a:ext>
            </a:extLst>
          </p:cNvPr>
          <p:cNvSpPr txBox="1"/>
          <p:nvPr/>
        </p:nvSpPr>
        <p:spPr>
          <a:xfrm>
            <a:off x="7514232" y="1561951"/>
            <a:ext cx="4625173" cy="2462213"/>
          </a:xfrm>
          <a:prstGeom prst="rect">
            <a:avLst/>
          </a:prstGeom>
          <a:noFill/>
          <a:ln>
            <a:solidFill>
              <a:srgbClr val="7030A0"/>
            </a:solidFill>
          </a:ln>
        </p:spPr>
        <p:txBody>
          <a:bodyPr wrap="square" rtlCol="0">
            <a:spAutoFit/>
          </a:bodyPr>
          <a:lstStyle/>
          <a:p>
            <a:r>
              <a:rPr lang="en-US" sz="1400" dirty="0"/>
              <a:t>	          </a:t>
            </a:r>
            <a:r>
              <a:rPr lang="en-US" sz="1400" b="1" dirty="0">
                <a:solidFill>
                  <a:srgbClr val="C00000"/>
                </a:solidFill>
              </a:rPr>
              <a:t>Progress Visualization</a:t>
            </a:r>
          </a:p>
          <a:p>
            <a:pPr marL="171450" indent="-171450">
              <a:buFont typeface="Arial" panose="020B0604020202020204" pitchFamily="34" charset="0"/>
              <a:buChar char="•"/>
            </a:pPr>
            <a:r>
              <a:rPr lang="en-US" sz="1400" dirty="0"/>
              <a:t>First row (Me)</a:t>
            </a:r>
            <a:r>
              <a:rPr lang="en-US" sz="1400" dirty="0">
                <a:solidFill>
                  <a:srgbClr val="00B050"/>
                </a:solidFill>
              </a:rPr>
              <a:t> </a:t>
            </a:r>
            <a:r>
              <a:rPr lang="en-US" sz="1400" dirty="0"/>
              <a:t>shows </a:t>
            </a:r>
            <a:r>
              <a:rPr lang="en-US" sz="1400" b="1" dirty="0"/>
              <a:t>your progress </a:t>
            </a:r>
            <a:r>
              <a:rPr lang="en-US" sz="1400" dirty="0"/>
              <a:t>(Darker </a:t>
            </a:r>
            <a:r>
              <a:rPr lang="en-US" sz="1400" dirty="0">
                <a:solidFill>
                  <a:srgbClr val="00B050"/>
                </a:solidFill>
              </a:rPr>
              <a:t>green</a:t>
            </a:r>
            <a:r>
              <a:rPr lang="en-US" sz="1400" dirty="0"/>
              <a:t> means more progress on that topic)</a:t>
            </a:r>
          </a:p>
          <a:p>
            <a:pPr marL="171450" indent="-171450">
              <a:buFont typeface="Arial" panose="020B0604020202020204" pitchFamily="34" charset="0"/>
              <a:buChar char="•"/>
            </a:pPr>
            <a:r>
              <a:rPr lang="en-US" sz="1400" dirty="0"/>
              <a:t>Second row(Me vs group) </a:t>
            </a:r>
            <a:r>
              <a:rPr lang="en-US" sz="1400" b="1" dirty="0"/>
              <a:t>compares your progress with only lower progress students </a:t>
            </a:r>
            <a:r>
              <a:rPr lang="en-US" sz="1400" dirty="0"/>
              <a:t>(Darker </a:t>
            </a:r>
            <a:r>
              <a:rPr lang="en-US" sz="1400" dirty="0">
                <a:solidFill>
                  <a:srgbClr val="00B050"/>
                </a:solidFill>
              </a:rPr>
              <a:t>green</a:t>
            </a:r>
            <a:r>
              <a:rPr lang="en-US" sz="1400" dirty="0"/>
              <a:t> means you have more progress than the group; darker </a:t>
            </a:r>
            <a:r>
              <a:rPr lang="en-US" sz="1400" dirty="0">
                <a:solidFill>
                  <a:srgbClr val="0070C0"/>
                </a:solidFill>
              </a:rPr>
              <a:t>blue</a:t>
            </a:r>
            <a:r>
              <a:rPr lang="en-US" sz="1400" dirty="0"/>
              <a:t> means they have more progress than you; </a:t>
            </a:r>
            <a:r>
              <a:rPr lang="en-US" sz="1400" dirty="0">
                <a:solidFill>
                  <a:schemeClr val="tx1">
                    <a:lumMod val="65000"/>
                    <a:lumOff val="35000"/>
                  </a:schemeClr>
                </a:solidFill>
              </a:rPr>
              <a:t>grey</a:t>
            </a:r>
            <a:r>
              <a:rPr lang="en-US" sz="1400" dirty="0"/>
              <a:t> means equal progress. </a:t>
            </a:r>
          </a:p>
          <a:p>
            <a:pPr marL="171450" indent="-171450">
              <a:buFont typeface="Arial" panose="020B0604020202020204" pitchFamily="34" charset="0"/>
              <a:buChar char="•"/>
            </a:pPr>
            <a:r>
              <a:rPr lang="en-US" sz="1400" dirty="0"/>
              <a:t>Third row (Group) shows the </a:t>
            </a:r>
            <a:r>
              <a:rPr lang="en-US" sz="1400" b="1" dirty="0"/>
              <a:t>average progress of ‘lower progress students’ </a:t>
            </a:r>
            <a:r>
              <a:rPr lang="en-US" sz="1400" dirty="0"/>
              <a:t>(Darker </a:t>
            </a:r>
            <a:r>
              <a:rPr lang="en-US" sz="1400" dirty="0">
                <a:solidFill>
                  <a:srgbClr val="0070C0"/>
                </a:solidFill>
              </a:rPr>
              <a:t>blue</a:t>
            </a:r>
            <a:r>
              <a:rPr lang="en-US" sz="1400" dirty="0"/>
              <a:t> means more progress on that topic)</a:t>
            </a:r>
          </a:p>
        </p:txBody>
      </p:sp>
      <p:sp>
        <p:nvSpPr>
          <p:cNvPr id="23" name="Aşağı Ok 5">
            <a:extLst>
              <a:ext uri="{FF2B5EF4-FFF2-40B4-BE49-F238E27FC236}">
                <a16:creationId xmlns:a16="http://schemas.microsoft.com/office/drawing/2014/main" id="{F1D95C0B-79AC-E14C-8628-61441C2DB3AF}"/>
              </a:ext>
            </a:extLst>
          </p:cNvPr>
          <p:cNvSpPr/>
          <p:nvPr/>
        </p:nvSpPr>
        <p:spPr>
          <a:xfrm rot="17228538">
            <a:off x="3313859" y="4738649"/>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sp>
        <p:nvSpPr>
          <p:cNvPr id="24" name="Aşağı Ok 5">
            <a:extLst>
              <a:ext uri="{FF2B5EF4-FFF2-40B4-BE49-F238E27FC236}">
                <a16:creationId xmlns:a16="http://schemas.microsoft.com/office/drawing/2014/main" id="{0851F702-C31A-AE4B-8EF5-A5463F14CEFA}"/>
              </a:ext>
            </a:extLst>
          </p:cNvPr>
          <p:cNvSpPr/>
          <p:nvPr/>
        </p:nvSpPr>
        <p:spPr>
          <a:xfrm rot="5400000">
            <a:off x="7152536" y="2434408"/>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3" name="Picture 2">
            <a:extLst>
              <a:ext uri="{FF2B5EF4-FFF2-40B4-BE49-F238E27FC236}">
                <a16:creationId xmlns:a16="http://schemas.microsoft.com/office/drawing/2014/main" id="{F4D56823-C885-E74E-91D8-7B4D6FC07847}"/>
              </a:ext>
            </a:extLst>
          </p:cNvPr>
          <p:cNvPicPr>
            <a:picLocks noChangeAspect="1"/>
          </p:cNvPicPr>
          <p:nvPr/>
        </p:nvPicPr>
        <p:blipFill>
          <a:blip r:embed="rId4"/>
          <a:stretch>
            <a:fillRect/>
          </a:stretch>
        </p:blipFill>
        <p:spPr>
          <a:xfrm>
            <a:off x="52595" y="2595650"/>
            <a:ext cx="1304933" cy="314984"/>
          </a:xfrm>
          <a:prstGeom prst="rect">
            <a:avLst/>
          </a:prstGeom>
        </p:spPr>
      </p:pic>
      <p:sp>
        <p:nvSpPr>
          <p:cNvPr id="11" name="TextBox 10">
            <a:extLst>
              <a:ext uri="{FF2B5EF4-FFF2-40B4-BE49-F238E27FC236}">
                <a16:creationId xmlns:a16="http://schemas.microsoft.com/office/drawing/2014/main" id="{5225B776-B5A3-2B49-A8CF-D604637B2DEC}"/>
              </a:ext>
            </a:extLst>
          </p:cNvPr>
          <p:cNvSpPr txBox="1"/>
          <p:nvPr/>
        </p:nvSpPr>
        <p:spPr>
          <a:xfrm>
            <a:off x="1925327" y="63101"/>
            <a:ext cx="5588905" cy="738664"/>
          </a:xfrm>
          <a:prstGeom prst="rect">
            <a:avLst/>
          </a:prstGeom>
          <a:noFill/>
          <a:ln>
            <a:solidFill>
              <a:srgbClr val="7030A0"/>
            </a:solidFill>
          </a:ln>
        </p:spPr>
        <p:txBody>
          <a:bodyPr wrap="square" rtlCol="0">
            <a:spAutoFit/>
          </a:bodyPr>
          <a:lstStyle/>
          <a:p>
            <a:r>
              <a:rPr lang="en-US" sz="1400" b="1" dirty="0">
                <a:solidFill>
                  <a:srgbClr val="C00000"/>
                </a:solidFill>
              </a:rPr>
              <a:t>Compared Group Explanation:</a:t>
            </a:r>
          </a:p>
          <a:p>
            <a:r>
              <a:rPr lang="en-US" sz="1400" dirty="0"/>
              <a:t>Your progress is compared to the average progress of students in the </a:t>
            </a:r>
            <a:r>
              <a:rPr lang="en-US" sz="1400" b="1" dirty="0"/>
              <a:t>lower half of the class </a:t>
            </a:r>
            <a:r>
              <a:rPr lang="en-US" sz="1400" dirty="0"/>
              <a:t>in terms of their </a:t>
            </a:r>
            <a:r>
              <a:rPr lang="en-US" sz="1400" b="1" dirty="0"/>
              <a:t>progress</a:t>
            </a:r>
            <a:r>
              <a:rPr lang="en-US" sz="1400" dirty="0"/>
              <a:t> in this system. </a:t>
            </a:r>
          </a:p>
        </p:txBody>
      </p:sp>
      <p:sp>
        <p:nvSpPr>
          <p:cNvPr id="15" name="Aşağı Ok 5">
            <a:extLst>
              <a:ext uri="{FF2B5EF4-FFF2-40B4-BE49-F238E27FC236}">
                <a16:creationId xmlns:a16="http://schemas.microsoft.com/office/drawing/2014/main" id="{DA4BA6E4-015E-4941-8CFA-5ED117A3F904}"/>
              </a:ext>
            </a:extLst>
          </p:cNvPr>
          <p:cNvSpPr/>
          <p:nvPr/>
        </p:nvSpPr>
        <p:spPr>
          <a:xfrm rot="2034903">
            <a:off x="1598310" y="700078"/>
            <a:ext cx="262265" cy="312069"/>
          </a:xfrm>
          <a:prstGeom prst="downArrow">
            <a:avLst/>
          </a:prstGeom>
          <a:ln>
            <a:solidFill>
              <a:srgbClr val="7030A0"/>
            </a:solid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tr-TR"/>
          </a:p>
        </p:txBody>
      </p:sp>
      <p:pic>
        <p:nvPicPr>
          <p:cNvPr id="5" name="Picture 4">
            <a:extLst>
              <a:ext uri="{FF2B5EF4-FFF2-40B4-BE49-F238E27FC236}">
                <a16:creationId xmlns:a16="http://schemas.microsoft.com/office/drawing/2014/main" id="{70C71F2A-9C82-1946-854F-5CB8BEAE66D7}"/>
              </a:ext>
            </a:extLst>
          </p:cNvPr>
          <p:cNvPicPr>
            <a:picLocks noChangeAspect="1"/>
          </p:cNvPicPr>
          <p:nvPr/>
        </p:nvPicPr>
        <p:blipFill>
          <a:blip r:embed="rId5"/>
          <a:stretch>
            <a:fillRect/>
          </a:stretch>
        </p:blipFill>
        <p:spPr>
          <a:xfrm>
            <a:off x="121572" y="993490"/>
            <a:ext cx="2658952" cy="245441"/>
          </a:xfrm>
          <a:prstGeom prst="rect">
            <a:avLst/>
          </a:prstGeom>
        </p:spPr>
      </p:pic>
      <p:pic>
        <p:nvPicPr>
          <p:cNvPr id="6" name="Picture 5">
            <a:extLst>
              <a:ext uri="{FF2B5EF4-FFF2-40B4-BE49-F238E27FC236}">
                <a16:creationId xmlns:a16="http://schemas.microsoft.com/office/drawing/2014/main" id="{176E9947-FBE1-1C49-9F41-1EC2E438A510}"/>
              </a:ext>
            </a:extLst>
          </p:cNvPr>
          <p:cNvPicPr>
            <a:picLocks noChangeAspect="1"/>
          </p:cNvPicPr>
          <p:nvPr/>
        </p:nvPicPr>
        <p:blipFill>
          <a:blip r:embed="rId6"/>
          <a:stretch>
            <a:fillRect/>
          </a:stretch>
        </p:blipFill>
        <p:spPr>
          <a:xfrm>
            <a:off x="71572" y="2651898"/>
            <a:ext cx="1259935" cy="202489"/>
          </a:xfrm>
          <a:prstGeom prst="rect">
            <a:avLst/>
          </a:prstGeom>
        </p:spPr>
      </p:pic>
      <p:pic>
        <p:nvPicPr>
          <p:cNvPr id="7" name="Picture 6">
            <a:extLst>
              <a:ext uri="{FF2B5EF4-FFF2-40B4-BE49-F238E27FC236}">
                <a16:creationId xmlns:a16="http://schemas.microsoft.com/office/drawing/2014/main" id="{578BEE0C-0EF6-A34D-8234-3777941C733E}"/>
              </a:ext>
            </a:extLst>
          </p:cNvPr>
          <p:cNvPicPr>
            <a:picLocks noChangeAspect="1"/>
          </p:cNvPicPr>
          <p:nvPr/>
        </p:nvPicPr>
        <p:blipFill>
          <a:blip r:embed="rId7"/>
          <a:stretch>
            <a:fillRect/>
          </a:stretch>
        </p:blipFill>
        <p:spPr>
          <a:xfrm>
            <a:off x="2996354" y="3709500"/>
            <a:ext cx="1352296" cy="169037"/>
          </a:xfrm>
          <a:prstGeom prst="rect">
            <a:avLst/>
          </a:prstGeom>
        </p:spPr>
      </p:pic>
    </p:spTree>
    <p:extLst>
      <p:ext uri="{BB962C8B-B14F-4D97-AF65-F5344CB8AC3E}">
        <p14:creationId xmlns:p14="http://schemas.microsoft.com/office/powerpoint/2010/main" val="2357384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DACEA8E-CAA6-E944-9893-7DAAB31A22CA}"/>
              </a:ext>
            </a:extLst>
          </p:cNvPr>
          <p:cNvSpPr txBox="1"/>
          <p:nvPr/>
        </p:nvSpPr>
        <p:spPr>
          <a:xfrm>
            <a:off x="135971" y="102792"/>
            <a:ext cx="3894564" cy="2585323"/>
          </a:xfrm>
          <a:prstGeom prst="rect">
            <a:avLst/>
          </a:prstGeom>
          <a:noFill/>
          <a:ln>
            <a:solidFill>
              <a:srgbClr val="7030A0"/>
            </a:solidFill>
          </a:ln>
        </p:spPr>
        <p:txBody>
          <a:bodyPr wrap="square" rtlCol="0">
            <a:spAutoFit/>
          </a:bodyPr>
          <a:lstStyle/>
          <a:p>
            <a:r>
              <a:rPr lang="en-US" b="1" dirty="0">
                <a:solidFill>
                  <a:srgbClr val="7030A0"/>
                </a:solidFill>
              </a:rPr>
              <a:t>How to Increase your Progress?</a:t>
            </a:r>
          </a:p>
          <a:p>
            <a:r>
              <a:rPr lang="en-US" sz="1600" dirty="0"/>
              <a:t>To have more greener cells on </a:t>
            </a:r>
            <a:r>
              <a:rPr lang="en-US" sz="1600" b="1" i="1" dirty="0"/>
              <a:t>Me </a:t>
            </a:r>
            <a:r>
              <a:rPr lang="en-US" sz="1600" dirty="0"/>
              <a:t>row, you need to interact with the learning activities inside each topic.</a:t>
            </a:r>
          </a:p>
          <a:p>
            <a:endParaRPr lang="en-US" sz="1600" dirty="0"/>
          </a:p>
          <a:p>
            <a:r>
              <a:rPr lang="en-US" sz="1600" dirty="0"/>
              <a:t>Click on a topic cell as shown below and access the contents. Viewing animation steps, clicking on example lines or solving challenges, questions and parsons problems to increase your progress.</a:t>
            </a:r>
          </a:p>
        </p:txBody>
      </p:sp>
      <p:pic>
        <p:nvPicPr>
          <p:cNvPr id="8" name="Picture 7">
            <a:extLst>
              <a:ext uri="{FF2B5EF4-FFF2-40B4-BE49-F238E27FC236}">
                <a16:creationId xmlns:a16="http://schemas.microsoft.com/office/drawing/2014/main" id="{0239AD29-9E8B-384F-A7A7-EDDCFB5FD81D}"/>
              </a:ext>
            </a:extLst>
          </p:cNvPr>
          <p:cNvPicPr>
            <a:picLocks noChangeAspect="1"/>
          </p:cNvPicPr>
          <p:nvPr/>
        </p:nvPicPr>
        <p:blipFill>
          <a:blip r:embed="rId2"/>
          <a:stretch>
            <a:fillRect/>
          </a:stretch>
        </p:blipFill>
        <p:spPr>
          <a:xfrm>
            <a:off x="90595" y="3088846"/>
            <a:ext cx="3894564" cy="3355584"/>
          </a:xfrm>
          <a:prstGeom prst="rect">
            <a:avLst/>
          </a:prstGeom>
        </p:spPr>
      </p:pic>
      <p:cxnSp>
        <p:nvCxnSpPr>
          <p:cNvPr id="10" name="Straight Connector 9">
            <a:extLst>
              <a:ext uri="{FF2B5EF4-FFF2-40B4-BE49-F238E27FC236}">
                <a16:creationId xmlns:a16="http://schemas.microsoft.com/office/drawing/2014/main" id="{FD54084F-8C78-1146-B1C2-E28756968C3C}"/>
              </a:ext>
            </a:extLst>
          </p:cNvPr>
          <p:cNvCxnSpPr/>
          <p:nvPr/>
        </p:nvCxnSpPr>
        <p:spPr>
          <a:xfrm>
            <a:off x="4041045" y="0"/>
            <a:ext cx="0" cy="6858000"/>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p:pic>
        <p:nvPicPr>
          <p:cNvPr id="12" name="Picture 11">
            <a:extLst>
              <a:ext uri="{FF2B5EF4-FFF2-40B4-BE49-F238E27FC236}">
                <a16:creationId xmlns:a16="http://schemas.microsoft.com/office/drawing/2014/main" id="{870313E9-DCA1-8444-875D-96F5262D6A9E}"/>
              </a:ext>
            </a:extLst>
          </p:cNvPr>
          <p:cNvPicPr>
            <a:picLocks noChangeAspect="1"/>
          </p:cNvPicPr>
          <p:nvPr/>
        </p:nvPicPr>
        <p:blipFill>
          <a:blip r:embed="rId3"/>
          <a:stretch>
            <a:fillRect/>
          </a:stretch>
        </p:blipFill>
        <p:spPr>
          <a:xfrm>
            <a:off x="4130337" y="692439"/>
            <a:ext cx="3164048" cy="2087278"/>
          </a:xfrm>
          <a:prstGeom prst="rect">
            <a:avLst/>
          </a:prstGeom>
          <a:ln>
            <a:solidFill>
              <a:srgbClr val="7030A0"/>
            </a:solidFill>
          </a:ln>
        </p:spPr>
      </p:pic>
      <p:pic>
        <p:nvPicPr>
          <p:cNvPr id="13" name="Picture 12">
            <a:extLst>
              <a:ext uri="{FF2B5EF4-FFF2-40B4-BE49-F238E27FC236}">
                <a16:creationId xmlns:a16="http://schemas.microsoft.com/office/drawing/2014/main" id="{01A7AACD-5237-EA4F-9ECB-95E0FD0727BD}"/>
              </a:ext>
            </a:extLst>
          </p:cNvPr>
          <p:cNvPicPr>
            <a:picLocks noChangeAspect="1"/>
          </p:cNvPicPr>
          <p:nvPr/>
        </p:nvPicPr>
        <p:blipFill>
          <a:blip r:embed="rId4"/>
          <a:stretch>
            <a:fillRect/>
          </a:stretch>
        </p:blipFill>
        <p:spPr>
          <a:xfrm>
            <a:off x="7674928" y="951298"/>
            <a:ext cx="3179055" cy="2241090"/>
          </a:xfrm>
          <a:prstGeom prst="rect">
            <a:avLst/>
          </a:prstGeom>
          <a:ln>
            <a:solidFill>
              <a:srgbClr val="7030A0"/>
            </a:solidFill>
          </a:ln>
        </p:spPr>
      </p:pic>
      <p:sp>
        <p:nvSpPr>
          <p:cNvPr id="14" name="TextBox 13">
            <a:extLst>
              <a:ext uri="{FF2B5EF4-FFF2-40B4-BE49-F238E27FC236}">
                <a16:creationId xmlns:a16="http://schemas.microsoft.com/office/drawing/2014/main" id="{9DD3E5A9-AD9D-254E-9D1D-BFEB45B7598F}"/>
              </a:ext>
            </a:extLst>
          </p:cNvPr>
          <p:cNvSpPr txBox="1"/>
          <p:nvPr/>
        </p:nvSpPr>
        <p:spPr>
          <a:xfrm>
            <a:off x="4086422" y="120503"/>
            <a:ext cx="3386434" cy="553998"/>
          </a:xfrm>
          <a:prstGeom prst="rect">
            <a:avLst/>
          </a:prstGeom>
          <a:noFill/>
          <a:ln>
            <a:solidFill>
              <a:srgbClr val="7030A0"/>
            </a:solidFill>
          </a:ln>
        </p:spPr>
        <p:txBody>
          <a:bodyPr wrap="square" rtlCol="0">
            <a:spAutoFit/>
          </a:bodyPr>
          <a:lstStyle/>
          <a:p>
            <a:pPr algn="ctr"/>
            <a:r>
              <a:rPr lang="en-US" dirty="0">
                <a:solidFill>
                  <a:srgbClr val="7030A0"/>
                </a:solidFill>
              </a:rPr>
              <a:t>Animated Examples</a:t>
            </a:r>
          </a:p>
          <a:p>
            <a:r>
              <a:rPr lang="en-US" sz="1200" dirty="0"/>
              <a:t>Play animation steps to how the program executed</a:t>
            </a:r>
          </a:p>
        </p:txBody>
      </p:sp>
      <p:pic>
        <p:nvPicPr>
          <p:cNvPr id="16" name="Picture 15">
            <a:extLst>
              <a:ext uri="{FF2B5EF4-FFF2-40B4-BE49-F238E27FC236}">
                <a16:creationId xmlns:a16="http://schemas.microsoft.com/office/drawing/2014/main" id="{37E34DAE-9FBE-8C44-BB2B-99F9D5555469}"/>
              </a:ext>
            </a:extLst>
          </p:cNvPr>
          <p:cNvPicPr>
            <a:picLocks noChangeAspect="1"/>
          </p:cNvPicPr>
          <p:nvPr/>
        </p:nvPicPr>
        <p:blipFill>
          <a:blip r:embed="rId5"/>
          <a:stretch>
            <a:fillRect/>
          </a:stretch>
        </p:blipFill>
        <p:spPr>
          <a:xfrm>
            <a:off x="8723672" y="2071843"/>
            <a:ext cx="3414191" cy="2087278"/>
          </a:xfrm>
          <a:prstGeom prst="rect">
            <a:avLst/>
          </a:prstGeom>
          <a:ln>
            <a:solidFill>
              <a:srgbClr val="7030A0"/>
            </a:solidFill>
          </a:ln>
        </p:spPr>
      </p:pic>
      <p:pic>
        <p:nvPicPr>
          <p:cNvPr id="17" name="Picture 16">
            <a:extLst>
              <a:ext uri="{FF2B5EF4-FFF2-40B4-BE49-F238E27FC236}">
                <a16:creationId xmlns:a16="http://schemas.microsoft.com/office/drawing/2014/main" id="{586A7A9D-53CA-C24E-BD87-0C1AB4EE8AE5}"/>
              </a:ext>
            </a:extLst>
          </p:cNvPr>
          <p:cNvPicPr>
            <a:picLocks noChangeAspect="1"/>
          </p:cNvPicPr>
          <p:nvPr/>
        </p:nvPicPr>
        <p:blipFill>
          <a:blip r:embed="rId6"/>
          <a:stretch>
            <a:fillRect/>
          </a:stretch>
        </p:blipFill>
        <p:spPr>
          <a:xfrm>
            <a:off x="4096931" y="3617631"/>
            <a:ext cx="3107989" cy="2677445"/>
          </a:xfrm>
          <a:prstGeom prst="rect">
            <a:avLst/>
          </a:prstGeom>
          <a:ln>
            <a:solidFill>
              <a:srgbClr val="7030A0"/>
            </a:solidFill>
          </a:ln>
        </p:spPr>
      </p:pic>
      <p:pic>
        <p:nvPicPr>
          <p:cNvPr id="18" name="Picture 17">
            <a:extLst>
              <a:ext uri="{FF2B5EF4-FFF2-40B4-BE49-F238E27FC236}">
                <a16:creationId xmlns:a16="http://schemas.microsoft.com/office/drawing/2014/main" id="{234E98DE-7D34-9842-AF7C-8BE525309C12}"/>
              </a:ext>
            </a:extLst>
          </p:cNvPr>
          <p:cNvPicPr>
            <a:picLocks noChangeAspect="1"/>
          </p:cNvPicPr>
          <p:nvPr/>
        </p:nvPicPr>
        <p:blipFill>
          <a:blip r:embed="rId7"/>
          <a:stretch>
            <a:fillRect/>
          </a:stretch>
        </p:blipFill>
        <p:spPr>
          <a:xfrm>
            <a:off x="7264103" y="5101998"/>
            <a:ext cx="4873760" cy="1773177"/>
          </a:xfrm>
          <a:prstGeom prst="rect">
            <a:avLst/>
          </a:prstGeom>
          <a:ln>
            <a:solidFill>
              <a:srgbClr val="7030A0"/>
            </a:solidFill>
          </a:ln>
        </p:spPr>
      </p:pic>
      <p:sp>
        <p:nvSpPr>
          <p:cNvPr id="22" name="TextBox 21">
            <a:extLst>
              <a:ext uri="{FF2B5EF4-FFF2-40B4-BE49-F238E27FC236}">
                <a16:creationId xmlns:a16="http://schemas.microsoft.com/office/drawing/2014/main" id="{71560779-C964-B449-9F40-E008FB76443B}"/>
              </a:ext>
            </a:extLst>
          </p:cNvPr>
          <p:cNvSpPr txBox="1"/>
          <p:nvPr/>
        </p:nvSpPr>
        <p:spPr>
          <a:xfrm>
            <a:off x="8007766" y="0"/>
            <a:ext cx="3386434" cy="923330"/>
          </a:xfrm>
          <a:prstGeom prst="rect">
            <a:avLst/>
          </a:prstGeom>
          <a:noFill/>
          <a:ln>
            <a:solidFill>
              <a:srgbClr val="7030A0"/>
            </a:solidFill>
          </a:ln>
        </p:spPr>
        <p:txBody>
          <a:bodyPr wrap="square" rtlCol="0">
            <a:spAutoFit/>
          </a:bodyPr>
          <a:lstStyle/>
          <a:p>
            <a:pPr algn="ctr"/>
            <a:r>
              <a:rPr lang="en-US" dirty="0">
                <a:solidFill>
                  <a:srgbClr val="7030A0"/>
                </a:solidFill>
              </a:rPr>
              <a:t>Examples-Challenges</a:t>
            </a:r>
          </a:p>
          <a:p>
            <a:r>
              <a:rPr lang="en-US" sz="1200" dirty="0"/>
              <a:t>Check how a program is constructed line by line in examples and challenge yourself with challenges and complete the missing lines. </a:t>
            </a:r>
          </a:p>
        </p:txBody>
      </p:sp>
      <p:sp>
        <p:nvSpPr>
          <p:cNvPr id="23" name="TextBox 22">
            <a:extLst>
              <a:ext uri="{FF2B5EF4-FFF2-40B4-BE49-F238E27FC236}">
                <a16:creationId xmlns:a16="http://schemas.microsoft.com/office/drawing/2014/main" id="{807E7D08-85C9-5541-ACC5-EF53127B19FA}"/>
              </a:ext>
            </a:extLst>
          </p:cNvPr>
          <p:cNvSpPr txBox="1"/>
          <p:nvPr/>
        </p:nvSpPr>
        <p:spPr>
          <a:xfrm>
            <a:off x="4086422" y="2870974"/>
            <a:ext cx="3386434" cy="738664"/>
          </a:xfrm>
          <a:prstGeom prst="rect">
            <a:avLst/>
          </a:prstGeom>
          <a:noFill/>
          <a:ln>
            <a:solidFill>
              <a:srgbClr val="7030A0"/>
            </a:solidFill>
          </a:ln>
        </p:spPr>
        <p:txBody>
          <a:bodyPr wrap="square" rtlCol="0">
            <a:spAutoFit/>
          </a:bodyPr>
          <a:lstStyle/>
          <a:p>
            <a:pPr algn="ctr"/>
            <a:r>
              <a:rPr lang="en-US" dirty="0">
                <a:solidFill>
                  <a:srgbClr val="7030A0"/>
                </a:solidFill>
              </a:rPr>
              <a:t>Questions</a:t>
            </a:r>
          </a:p>
          <a:p>
            <a:r>
              <a:rPr lang="en-US" sz="1200" dirty="0"/>
              <a:t>Predict the output of the program. It is either the console output or the value of </a:t>
            </a:r>
            <a:r>
              <a:rPr lang="en-US" sz="1200" b="1" i="1" dirty="0"/>
              <a:t>result</a:t>
            </a:r>
            <a:r>
              <a:rPr lang="en-US" sz="1200" dirty="0"/>
              <a:t> variable.</a:t>
            </a:r>
          </a:p>
        </p:txBody>
      </p:sp>
      <p:sp>
        <p:nvSpPr>
          <p:cNvPr id="24" name="TextBox 23">
            <a:extLst>
              <a:ext uri="{FF2B5EF4-FFF2-40B4-BE49-F238E27FC236}">
                <a16:creationId xmlns:a16="http://schemas.microsoft.com/office/drawing/2014/main" id="{F3A76D99-DADB-1E45-A260-3414949D3056}"/>
              </a:ext>
            </a:extLst>
          </p:cNvPr>
          <p:cNvSpPr txBox="1"/>
          <p:nvPr/>
        </p:nvSpPr>
        <p:spPr>
          <a:xfrm>
            <a:off x="7654163" y="4352824"/>
            <a:ext cx="4093639" cy="738664"/>
          </a:xfrm>
          <a:prstGeom prst="rect">
            <a:avLst/>
          </a:prstGeom>
          <a:noFill/>
          <a:ln>
            <a:solidFill>
              <a:srgbClr val="7030A0"/>
            </a:solidFill>
          </a:ln>
        </p:spPr>
        <p:txBody>
          <a:bodyPr wrap="square" rtlCol="0">
            <a:spAutoFit/>
          </a:bodyPr>
          <a:lstStyle/>
          <a:p>
            <a:pPr algn="ctr"/>
            <a:r>
              <a:rPr lang="en-US" dirty="0">
                <a:solidFill>
                  <a:srgbClr val="7030A0"/>
                </a:solidFill>
              </a:rPr>
              <a:t>Parsons Problem</a:t>
            </a:r>
          </a:p>
          <a:p>
            <a:r>
              <a:rPr lang="en-US" sz="1200" dirty="0"/>
              <a:t>Reorder the program lines to solve the given task at the bottom of the screen. Pay attention to indentation. </a:t>
            </a:r>
          </a:p>
        </p:txBody>
      </p:sp>
      <p:pic>
        <p:nvPicPr>
          <p:cNvPr id="21" name="Picture 20">
            <a:extLst>
              <a:ext uri="{FF2B5EF4-FFF2-40B4-BE49-F238E27FC236}">
                <a16:creationId xmlns:a16="http://schemas.microsoft.com/office/drawing/2014/main" id="{158C9901-C235-CE45-A51B-EEC3854806E0}"/>
              </a:ext>
            </a:extLst>
          </p:cNvPr>
          <p:cNvPicPr>
            <a:picLocks noChangeAspect="1"/>
          </p:cNvPicPr>
          <p:nvPr/>
        </p:nvPicPr>
        <p:blipFill>
          <a:blip r:embed="rId8"/>
          <a:stretch>
            <a:fillRect/>
          </a:stretch>
        </p:blipFill>
        <p:spPr>
          <a:xfrm>
            <a:off x="110928" y="4420090"/>
            <a:ext cx="1041268" cy="167346"/>
          </a:xfrm>
          <a:prstGeom prst="rect">
            <a:avLst/>
          </a:prstGeom>
        </p:spPr>
      </p:pic>
      <p:pic>
        <p:nvPicPr>
          <p:cNvPr id="25" name="Picture 24">
            <a:extLst>
              <a:ext uri="{FF2B5EF4-FFF2-40B4-BE49-F238E27FC236}">
                <a16:creationId xmlns:a16="http://schemas.microsoft.com/office/drawing/2014/main" id="{91A956C9-B149-BE4F-951E-9DFC3712542E}"/>
              </a:ext>
            </a:extLst>
          </p:cNvPr>
          <p:cNvPicPr>
            <a:picLocks noChangeAspect="1"/>
          </p:cNvPicPr>
          <p:nvPr/>
        </p:nvPicPr>
        <p:blipFill>
          <a:blip r:embed="rId9"/>
          <a:stretch>
            <a:fillRect/>
          </a:stretch>
        </p:blipFill>
        <p:spPr>
          <a:xfrm>
            <a:off x="132769" y="3085533"/>
            <a:ext cx="2417229" cy="223128"/>
          </a:xfrm>
          <a:prstGeom prst="rect">
            <a:avLst/>
          </a:prstGeom>
        </p:spPr>
      </p:pic>
    </p:spTree>
    <p:extLst>
      <p:ext uri="{BB962C8B-B14F-4D97-AF65-F5344CB8AC3E}">
        <p14:creationId xmlns:p14="http://schemas.microsoft.com/office/powerpoint/2010/main" val="1458375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TotalTime>
  <Words>326</Words>
  <Application>Microsoft Macintosh PowerPoint</Application>
  <PresentationFormat>Widescreen</PresentationFormat>
  <Paragraphs>21</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Calibri Light</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Akhuseyinoglu, Kamil</dc:creator>
  <cp:lastModifiedBy>Akhuseyinoglu, Kamil</cp:lastModifiedBy>
  <cp:revision>14</cp:revision>
  <dcterms:created xsi:type="dcterms:W3CDTF">2019-10-01T07:06:35Z</dcterms:created>
  <dcterms:modified xsi:type="dcterms:W3CDTF">2019-10-22T17:54:29Z</dcterms:modified>
</cp:coreProperties>
</file>