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94680"/>
  </p:normalViewPr>
  <p:slideViewPr>
    <p:cSldViewPr snapToGrid="0" snapToObjects="1">
      <p:cViewPr varScale="1">
        <p:scale>
          <a:sx n="113" d="100"/>
          <a:sy n="113" d="100"/>
        </p:scale>
        <p:origin x="176"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992A-DB8C-704A-899B-0309439BF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1851ED-9F1D-B644-BDC4-80FF0FB4F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89890-39A8-0148-ACD6-AF26C5483A44}"/>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5" name="Footer Placeholder 4">
            <a:extLst>
              <a:ext uri="{FF2B5EF4-FFF2-40B4-BE49-F238E27FC236}">
                <a16:creationId xmlns:a16="http://schemas.microsoft.com/office/drawing/2014/main" id="{2528A279-5418-934B-94D6-DE366CE4D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E8543-CC66-F246-933B-488ED1D71095}"/>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48770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2D32-6495-184D-BA30-10968FB3D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1B55E-5C80-C443-9704-FC19512FD4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01751-1B65-EA4C-90C6-2135BDD79457}"/>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5" name="Footer Placeholder 4">
            <a:extLst>
              <a:ext uri="{FF2B5EF4-FFF2-40B4-BE49-F238E27FC236}">
                <a16:creationId xmlns:a16="http://schemas.microsoft.com/office/drawing/2014/main" id="{30BECF63-7F36-8A4D-94EE-A92F03D31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148D0-51BC-D344-94EE-D354FA54BD38}"/>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2692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1DDC6-4464-6541-9AF0-DB0CE4AAC9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CD341-3993-504C-BBCD-F57806BF0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516ED-1706-CA48-AF4E-678B4CDD80C8}"/>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5" name="Footer Placeholder 4">
            <a:extLst>
              <a:ext uri="{FF2B5EF4-FFF2-40B4-BE49-F238E27FC236}">
                <a16:creationId xmlns:a16="http://schemas.microsoft.com/office/drawing/2014/main" id="{8F9911B3-2295-3646-8B2C-EEC65BAA9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7B61C-9FB0-A643-8F37-447E7A37A738}"/>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7290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6130-C6C9-7B41-A6C8-9FED2659B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71389-34C7-D948-84C8-E98FAC722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2D340-DE4A-1A42-869F-4B27920295D0}"/>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5" name="Footer Placeholder 4">
            <a:extLst>
              <a:ext uri="{FF2B5EF4-FFF2-40B4-BE49-F238E27FC236}">
                <a16:creationId xmlns:a16="http://schemas.microsoft.com/office/drawing/2014/main" id="{D3B3419A-E984-A849-B554-BB86848A0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5A934-3EFA-6447-BD22-6B04ED6B0FB4}"/>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7024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7C93-0C57-B949-AFB2-7C79E278D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DF322-AE17-484F-AEDD-2DACB6521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49EC8-B4E1-824E-92E1-180B10E37760}"/>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5" name="Footer Placeholder 4">
            <a:extLst>
              <a:ext uri="{FF2B5EF4-FFF2-40B4-BE49-F238E27FC236}">
                <a16:creationId xmlns:a16="http://schemas.microsoft.com/office/drawing/2014/main" id="{975A88DD-79D0-0243-B951-D3A55F1A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6E51D-9384-B641-919B-CEFD31F17AD1}"/>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54313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136E-773B-7546-BBFE-0E0C5C267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4C0A4-0D01-D340-832D-0B1F68E7E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A0E061-8F4F-0A4D-B333-1B62E43B4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67BC8-84AA-E24A-B64A-B051EC992CCB}"/>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6" name="Footer Placeholder 5">
            <a:extLst>
              <a:ext uri="{FF2B5EF4-FFF2-40B4-BE49-F238E27FC236}">
                <a16:creationId xmlns:a16="http://schemas.microsoft.com/office/drawing/2014/main" id="{C255CD4C-86C0-BC42-A46B-213179AF8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D8D5-184D-FA4E-A91C-7648BFA41D54}"/>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426756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379-D0BD-5F46-B69F-D51CA5603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B03DE-A05B-8146-A002-D32A1361F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0DBC7-965A-2049-B5B1-6002FF1A7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6165F-07F3-884D-980E-351A88A30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9990D9-0BF2-AF42-8D6B-193FE1509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850A6-23B0-784E-9884-26F0464E6D96}"/>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8" name="Footer Placeholder 7">
            <a:extLst>
              <a:ext uri="{FF2B5EF4-FFF2-40B4-BE49-F238E27FC236}">
                <a16:creationId xmlns:a16="http://schemas.microsoft.com/office/drawing/2014/main" id="{B097BF0A-2BB4-FF46-B341-9E4E4B972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93BF4-E62D-0742-AAD2-D722C6E59E6C}"/>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01169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8677-8C99-004A-89E5-05D2F2446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232FE-CD90-D642-A653-82C9B1B6D30F}"/>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4" name="Footer Placeholder 3">
            <a:extLst>
              <a:ext uri="{FF2B5EF4-FFF2-40B4-BE49-F238E27FC236}">
                <a16:creationId xmlns:a16="http://schemas.microsoft.com/office/drawing/2014/main" id="{77601673-1EE2-DA41-BBAF-00445698F6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E4980-359D-7644-9DA5-6CF485DC006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09666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1D658-B85E-F94A-9375-99AEDDEF08B1}"/>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3" name="Footer Placeholder 2">
            <a:extLst>
              <a:ext uri="{FF2B5EF4-FFF2-40B4-BE49-F238E27FC236}">
                <a16:creationId xmlns:a16="http://schemas.microsoft.com/office/drawing/2014/main" id="{06330489-3D93-ED45-AA7E-D5BAFEB73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E1C77B-925B-4E49-ADB3-8BAB1548FDD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36245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FB43-4507-1845-AEFC-D7333F7F0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36FB2-9CF4-CE48-9394-DE1BEFA0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04EA4-683D-2445-B2C5-11F62A397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DA9FE-7AEB-A949-966C-9297EAEAD1DB}"/>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6" name="Footer Placeholder 5">
            <a:extLst>
              <a:ext uri="{FF2B5EF4-FFF2-40B4-BE49-F238E27FC236}">
                <a16:creationId xmlns:a16="http://schemas.microsoft.com/office/drawing/2014/main" id="{234886EE-A200-224D-AC28-BA680A86C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B6308-4446-6145-A62F-E3F7E3C27A72}"/>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96646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04F6-7814-CD47-8D7E-96F4C01D1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188F-DBA2-BB49-84AF-304508792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16E54-67B9-0643-9D19-E4B0010B6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50467-E62B-5348-B7A9-D5D841AD424A}"/>
              </a:ext>
            </a:extLst>
          </p:cNvPr>
          <p:cNvSpPr>
            <a:spLocks noGrp="1"/>
          </p:cNvSpPr>
          <p:nvPr>
            <p:ph type="dt" sz="half" idx="10"/>
          </p:nvPr>
        </p:nvSpPr>
        <p:spPr/>
        <p:txBody>
          <a:bodyPr/>
          <a:lstStyle/>
          <a:p>
            <a:fld id="{D7A1CC90-8B61-0E44-9FB4-9714392E1165}" type="datetimeFigureOut">
              <a:rPr lang="en-US" smtClean="0"/>
              <a:t>10/5/21</a:t>
            </a:fld>
            <a:endParaRPr lang="en-US"/>
          </a:p>
        </p:txBody>
      </p:sp>
      <p:sp>
        <p:nvSpPr>
          <p:cNvPr id="6" name="Footer Placeholder 5">
            <a:extLst>
              <a:ext uri="{FF2B5EF4-FFF2-40B4-BE49-F238E27FC236}">
                <a16:creationId xmlns:a16="http://schemas.microsoft.com/office/drawing/2014/main" id="{5C52ED71-F045-DA46-89A4-6860B05FA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4ED55-73DF-F64C-9205-4B151D4222E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90469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E2330-6EAE-D047-A12B-5F1D933A3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3F6ED-96A6-AD4D-A1C4-B978825F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57C69-55A6-C142-88A9-365C07E07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1CC90-8B61-0E44-9FB4-9714392E1165}" type="datetimeFigureOut">
              <a:rPr lang="en-US" smtClean="0"/>
              <a:t>10/5/21</a:t>
            </a:fld>
            <a:endParaRPr lang="en-US"/>
          </a:p>
        </p:txBody>
      </p:sp>
      <p:sp>
        <p:nvSpPr>
          <p:cNvPr id="5" name="Footer Placeholder 4">
            <a:extLst>
              <a:ext uri="{FF2B5EF4-FFF2-40B4-BE49-F238E27FC236}">
                <a16:creationId xmlns:a16="http://schemas.microsoft.com/office/drawing/2014/main" id="{9A3DE7C8-6983-4745-9681-5C3B5085D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58C50A-153F-3549-9ED0-AA28859F4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EFC34-8D95-4045-9931-9DA67DFB183C}" type="slidenum">
              <a:rPr lang="en-US" smtClean="0"/>
              <a:t>‹#›</a:t>
            </a:fld>
            <a:endParaRPr lang="en-US"/>
          </a:p>
        </p:txBody>
      </p:sp>
    </p:spTree>
    <p:extLst>
      <p:ext uri="{BB962C8B-B14F-4D97-AF65-F5344CB8AC3E}">
        <p14:creationId xmlns:p14="http://schemas.microsoft.com/office/powerpoint/2010/main" val="12511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tif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12.tiff"/><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041C480-2A93-6843-9778-B8A583C087DE}"/>
              </a:ext>
            </a:extLst>
          </p:cNvPr>
          <p:cNvGrpSpPr/>
          <p:nvPr/>
        </p:nvGrpSpPr>
        <p:grpSpPr>
          <a:xfrm>
            <a:off x="1348508" y="2587642"/>
            <a:ext cx="6773249" cy="2146742"/>
            <a:chOff x="1348508" y="2587642"/>
            <a:chExt cx="6773249" cy="2146742"/>
          </a:xfrm>
        </p:grpSpPr>
        <p:pic>
          <p:nvPicPr>
            <p:cNvPr id="4" name="Picture 3">
              <a:extLst>
                <a:ext uri="{FF2B5EF4-FFF2-40B4-BE49-F238E27FC236}">
                  <a16:creationId xmlns:a16="http://schemas.microsoft.com/office/drawing/2014/main" id="{D075C835-447F-5742-9C9E-5F63C5EB4278}"/>
                </a:ext>
              </a:extLst>
            </p:cNvPr>
            <p:cNvPicPr>
              <a:picLocks noChangeAspect="1"/>
            </p:cNvPicPr>
            <p:nvPr/>
          </p:nvPicPr>
          <p:blipFill rotWithShape="1">
            <a:blip r:embed="rId2"/>
            <a:srcRect r="13558"/>
            <a:stretch/>
          </p:blipFill>
          <p:spPr>
            <a:xfrm>
              <a:off x="1348508" y="2587642"/>
              <a:ext cx="6576292" cy="2146742"/>
            </a:xfrm>
            <a:prstGeom prst="rect">
              <a:avLst/>
            </a:prstGeom>
          </p:spPr>
        </p:pic>
        <p:pic>
          <p:nvPicPr>
            <p:cNvPr id="6" name="Picture 5">
              <a:extLst>
                <a:ext uri="{FF2B5EF4-FFF2-40B4-BE49-F238E27FC236}">
                  <a16:creationId xmlns:a16="http://schemas.microsoft.com/office/drawing/2014/main" id="{A291B7C1-28C4-1F46-AF8F-5D89B40853BD}"/>
                </a:ext>
              </a:extLst>
            </p:cNvPr>
            <p:cNvPicPr>
              <a:picLocks noChangeAspect="1"/>
            </p:cNvPicPr>
            <p:nvPr/>
          </p:nvPicPr>
          <p:blipFill>
            <a:blip r:embed="rId3"/>
            <a:stretch>
              <a:fillRect/>
            </a:stretch>
          </p:blipFill>
          <p:spPr>
            <a:xfrm>
              <a:off x="1396181" y="2655627"/>
              <a:ext cx="6725576" cy="946630"/>
            </a:xfrm>
            <a:prstGeom prst="rect">
              <a:avLst/>
            </a:prstGeom>
          </p:spPr>
        </p:pic>
      </p:grpSp>
      <p:pic>
        <p:nvPicPr>
          <p:cNvPr id="14" name="Picture 13">
            <a:extLst>
              <a:ext uri="{FF2B5EF4-FFF2-40B4-BE49-F238E27FC236}">
                <a16:creationId xmlns:a16="http://schemas.microsoft.com/office/drawing/2014/main" id="{CB116C8D-E7B0-5440-9909-B69CE1F0DC76}"/>
              </a:ext>
            </a:extLst>
          </p:cNvPr>
          <p:cNvPicPr>
            <a:picLocks noChangeAspect="1"/>
          </p:cNvPicPr>
          <p:nvPr/>
        </p:nvPicPr>
        <p:blipFill rotWithShape="1">
          <a:blip r:embed="rId4"/>
          <a:srcRect t="90376"/>
          <a:stretch/>
        </p:blipFill>
        <p:spPr>
          <a:xfrm>
            <a:off x="0" y="4939207"/>
            <a:ext cx="11965329" cy="514833"/>
          </a:xfrm>
          <a:prstGeom prst="rect">
            <a:avLst/>
          </a:prstGeom>
        </p:spPr>
      </p:pic>
      <p:sp>
        <p:nvSpPr>
          <p:cNvPr id="12" name="TextBox 30">
            <a:extLst>
              <a:ext uri="{FF2B5EF4-FFF2-40B4-BE49-F238E27FC236}">
                <a16:creationId xmlns:a16="http://schemas.microsoft.com/office/drawing/2014/main" id="{EAAD2ABD-A579-CB41-8690-5C4A6D445E04}"/>
              </a:ext>
            </a:extLst>
          </p:cNvPr>
          <p:cNvSpPr txBox="1"/>
          <p:nvPr/>
        </p:nvSpPr>
        <p:spPr>
          <a:xfrm>
            <a:off x="226671" y="5671340"/>
            <a:ext cx="2840447" cy="600164"/>
          </a:xfrm>
          <a:prstGeom prst="rect">
            <a:avLst/>
          </a:prstGeom>
          <a:noFill/>
          <a:ln>
            <a:solidFill>
              <a:srgbClr val="7030A0"/>
            </a:solidFill>
          </a:ln>
        </p:spPr>
        <p:txBody>
          <a:bodyPr wrap="square" rtlCol="0">
            <a:spAutoFit/>
          </a:bodyPr>
          <a:lstStyle/>
          <a:p>
            <a:r>
              <a:rPr lang="tr-TR" sz="1100" dirty="0" err="1"/>
              <a:t>Click</a:t>
            </a:r>
            <a:r>
              <a:rPr lang="tr-TR" sz="1100" dirty="0"/>
              <a:t> </a:t>
            </a:r>
            <a:r>
              <a:rPr lang="tr-TR" sz="1100" dirty="0" err="1"/>
              <a:t>the</a:t>
            </a:r>
            <a:r>
              <a:rPr lang="tr-TR" sz="1100" dirty="0"/>
              <a:t> </a:t>
            </a:r>
            <a:r>
              <a:rPr lang="tr-TR" sz="1100" dirty="0" err="1"/>
              <a:t>button</a:t>
            </a:r>
            <a:r>
              <a:rPr lang="tr-TR" sz="1100" dirty="0"/>
              <a:t> </a:t>
            </a:r>
            <a:r>
              <a:rPr lang="tr-TR" sz="1100" dirty="0" err="1"/>
              <a:t>above</a:t>
            </a:r>
            <a:r>
              <a:rPr lang="tr-TR" sz="1100" dirty="0"/>
              <a:t> </a:t>
            </a:r>
            <a:r>
              <a:rPr lang="tr-TR" sz="1100" dirty="0" err="1"/>
              <a:t>to</a:t>
            </a:r>
            <a:r>
              <a:rPr lang="tr-TR" sz="1100" dirty="0"/>
              <a:t> l</a:t>
            </a:r>
            <a:r>
              <a:rPr lang="en-US" sz="1100" dirty="0" err="1"/>
              <a:t>oad</a:t>
            </a:r>
            <a:r>
              <a:rPr lang="tr-TR" sz="1100" dirty="0"/>
              <a:t> </a:t>
            </a:r>
            <a:r>
              <a:rPr lang="en-US" sz="1100" dirty="0"/>
              <a:t>the list of other students (anonymized) and shows in which position you are in terms of progress</a:t>
            </a:r>
          </a:p>
        </p:txBody>
      </p:sp>
      <p:pic>
        <p:nvPicPr>
          <p:cNvPr id="17" name="Picture 16">
            <a:extLst>
              <a:ext uri="{FF2B5EF4-FFF2-40B4-BE49-F238E27FC236}">
                <a16:creationId xmlns:a16="http://schemas.microsoft.com/office/drawing/2014/main" id="{B5012DBD-C8E8-7347-AAEC-B327A3EB2052}"/>
              </a:ext>
            </a:extLst>
          </p:cNvPr>
          <p:cNvPicPr>
            <a:picLocks noChangeAspect="1"/>
          </p:cNvPicPr>
          <p:nvPr/>
        </p:nvPicPr>
        <p:blipFill rotWithShape="1">
          <a:blip r:embed="rId5"/>
          <a:srcRect t="43674" r="11959" b="5950"/>
          <a:stretch/>
        </p:blipFill>
        <p:spPr>
          <a:xfrm>
            <a:off x="3180308" y="4668251"/>
            <a:ext cx="4103361" cy="2195123"/>
          </a:xfrm>
          <a:prstGeom prst="rect">
            <a:avLst/>
          </a:prstGeom>
        </p:spPr>
      </p:pic>
      <p:sp>
        <p:nvSpPr>
          <p:cNvPr id="19" name="Aşağı Ok 5">
            <a:extLst>
              <a:ext uri="{FF2B5EF4-FFF2-40B4-BE49-F238E27FC236}">
                <a16:creationId xmlns:a16="http://schemas.microsoft.com/office/drawing/2014/main" id="{42389BDD-7C8E-0840-A6FF-54C701ED6E50}"/>
              </a:ext>
            </a:extLst>
          </p:cNvPr>
          <p:cNvSpPr/>
          <p:nvPr/>
        </p:nvSpPr>
        <p:spPr>
          <a:xfrm rot="5400000">
            <a:off x="6007566" y="648007"/>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3" name="Aşağı Ok 5">
            <a:extLst>
              <a:ext uri="{FF2B5EF4-FFF2-40B4-BE49-F238E27FC236}">
                <a16:creationId xmlns:a16="http://schemas.microsoft.com/office/drawing/2014/main" id="{F1D95C0B-79AC-E14C-8628-61441C2DB3AF}"/>
              </a:ext>
            </a:extLst>
          </p:cNvPr>
          <p:cNvSpPr/>
          <p:nvPr/>
        </p:nvSpPr>
        <p:spPr>
          <a:xfrm rot="18440298">
            <a:off x="2992582" y="6246985"/>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4" name="Aşağı Ok 5">
            <a:extLst>
              <a:ext uri="{FF2B5EF4-FFF2-40B4-BE49-F238E27FC236}">
                <a16:creationId xmlns:a16="http://schemas.microsoft.com/office/drawing/2014/main" id="{0851F702-C31A-AE4B-8EF5-A5463F14CEFA}"/>
              </a:ext>
            </a:extLst>
          </p:cNvPr>
          <p:cNvSpPr/>
          <p:nvPr/>
        </p:nvSpPr>
        <p:spPr>
          <a:xfrm rot="5400000">
            <a:off x="7152536" y="3682445"/>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cxnSp>
        <p:nvCxnSpPr>
          <p:cNvPr id="28" name="Elbow Connector 27">
            <a:extLst>
              <a:ext uri="{FF2B5EF4-FFF2-40B4-BE49-F238E27FC236}">
                <a16:creationId xmlns:a16="http://schemas.microsoft.com/office/drawing/2014/main" id="{95DD0DAA-6D95-5146-B69B-2E60F1C4CDE0}"/>
              </a:ext>
            </a:extLst>
          </p:cNvPr>
          <p:cNvCxnSpPr>
            <a:cxnSpLocks/>
            <a:stCxn id="20" idx="2"/>
          </p:cNvCxnSpPr>
          <p:nvPr/>
        </p:nvCxnSpPr>
        <p:spPr>
          <a:xfrm rot="16200000" flipH="1">
            <a:off x="3051918" y="2490408"/>
            <a:ext cx="407891" cy="142893"/>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5106D36-A873-D94D-8B31-CFF936C20197}"/>
              </a:ext>
            </a:extLst>
          </p:cNvPr>
          <p:cNvPicPr>
            <a:picLocks noChangeAspect="1"/>
          </p:cNvPicPr>
          <p:nvPr/>
        </p:nvPicPr>
        <p:blipFill>
          <a:blip r:embed="rId6"/>
          <a:stretch>
            <a:fillRect/>
          </a:stretch>
        </p:blipFill>
        <p:spPr>
          <a:xfrm>
            <a:off x="95225" y="3571032"/>
            <a:ext cx="1282700" cy="1130300"/>
          </a:xfrm>
          <a:prstGeom prst="rect">
            <a:avLst/>
          </a:prstGeom>
        </p:spPr>
      </p:pic>
      <p:pic>
        <p:nvPicPr>
          <p:cNvPr id="2" name="Picture 1">
            <a:extLst>
              <a:ext uri="{FF2B5EF4-FFF2-40B4-BE49-F238E27FC236}">
                <a16:creationId xmlns:a16="http://schemas.microsoft.com/office/drawing/2014/main" id="{C3FFF210-3346-2E4E-90F6-1FB1D4F338F8}"/>
              </a:ext>
            </a:extLst>
          </p:cNvPr>
          <p:cNvPicPr>
            <a:picLocks noChangeAspect="1"/>
          </p:cNvPicPr>
          <p:nvPr/>
        </p:nvPicPr>
        <p:blipFill rotWithShape="1">
          <a:blip r:embed="rId7"/>
          <a:srcRect r="5112"/>
          <a:stretch/>
        </p:blipFill>
        <p:spPr>
          <a:xfrm>
            <a:off x="113481" y="3487490"/>
            <a:ext cx="1264444" cy="1130300"/>
          </a:xfrm>
          <a:prstGeom prst="rect">
            <a:avLst/>
          </a:prstGeom>
        </p:spPr>
      </p:pic>
      <p:pic>
        <p:nvPicPr>
          <p:cNvPr id="3" name="Picture 2">
            <a:extLst>
              <a:ext uri="{FF2B5EF4-FFF2-40B4-BE49-F238E27FC236}">
                <a16:creationId xmlns:a16="http://schemas.microsoft.com/office/drawing/2014/main" id="{917E7865-4138-6E46-BBF0-31DB586FBC16}"/>
              </a:ext>
            </a:extLst>
          </p:cNvPr>
          <p:cNvPicPr>
            <a:picLocks noChangeAspect="1"/>
          </p:cNvPicPr>
          <p:nvPr/>
        </p:nvPicPr>
        <p:blipFill>
          <a:blip r:embed="rId8"/>
          <a:stretch>
            <a:fillRect/>
          </a:stretch>
        </p:blipFill>
        <p:spPr>
          <a:xfrm>
            <a:off x="145434" y="128803"/>
            <a:ext cx="5791200" cy="1536700"/>
          </a:xfrm>
          <a:prstGeom prst="rect">
            <a:avLst/>
          </a:prstGeom>
        </p:spPr>
      </p:pic>
      <p:pic>
        <p:nvPicPr>
          <p:cNvPr id="5" name="Picture 4">
            <a:extLst>
              <a:ext uri="{FF2B5EF4-FFF2-40B4-BE49-F238E27FC236}">
                <a16:creationId xmlns:a16="http://schemas.microsoft.com/office/drawing/2014/main" id="{607714C6-5AC0-AC4A-920B-8B675400B25E}"/>
              </a:ext>
            </a:extLst>
          </p:cNvPr>
          <p:cNvPicPr>
            <a:picLocks noChangeAspect="1"/>
          </p:cNvPicPr>
          <p:nvPr/>
        </p:nvPicPr>
        <p:blipFill>
          <a:blip r:embed="rId9"/>
          <a:stretch>
            <a:fillRect/>
          </a:stretch>
        </p:blipFill>
        <p:spPr>
          <a:xfrm>
            <a:off x="6481843" y="45802"/>
            <a:ext cx="4948839" cy="2515175"/>
          </a:xfrm>
          <a:prstGeom prst="rect">
            <a:avLst/>
          </a:prstGeom>
        </p:spPr>
      </p:pic>
      <p:pic>
        <p:nvPicPr>
          <p:cNvPr id="25" name="Picture 24">
            <a:extLst>
              <a:ext uri="{FF2B5EF4-FFF2-40B4-BE49-F238E27FC236}">
                <a16:creationId xmlns:a16="http://schemas.microsoft.com/office/drawing/2014/main" id="{9CB57A8D-7674-B640-AB2D-20748B7A1F2C}"/>
              </a:ext>
            </a:extLst>
          </p:cNvPr>
          <p:cNvPicPr>
            <a:picLocks noChangeAspect="1"/>
          </p:cNvPicPr>
          <p:nvPr/>
        </p:nvPicPr>
        <p:blipFill>
          <a:blip r:embed="rId10"/>
          <a:stretch>
            <a:fillRect/>
          </a:stretch>
        </p:blipFill>
        <p:spPr>
          <a:xfrm>
            <a:off x="102064" y="4939207"/>
            <a:ext cx="1965434" cy="466791"/>
          </a:xfrm>
          <a:prstGeom prst="rect">
            <a:avLst/>
          </a:prstGeom>
        </p:spPr>
      </p:pic>
      <p:pic>
        <p:nvPicPr>
          <p:cNvPr id="27" name="Picture 26">
            <a:extLst>
              <a:ext uri="{FF2B5EF4-FFF2-40B4-BE49-F238E27FC236}">
                <a16:creationId xmlns:a16="http://schemas.microsoft.com/office/drawing/2014/main" id="{E99B714E-7405-1547-99D4-E714B50B5118}"/>
              </a:ext>
            </a:extLst>
          </p:cNvPr>
          <p:cNvPicPr>
            <a:picLocks noChangeAspect="1"/>
          </p:cNvPicPr>
          <p:nvPr/>
        </p:nvPicPr>
        <p:blipFill>
          <a:blip r:embed="rId11"/>
          <a:stretch>
            <a:fillRect/>
          </a:stretch>
        </p:blipFill>
        <p:spPr>
          <a:xfrm>
            <a:off x="5296469" y="4620997"/>
            <a:ext cx="1264445" cy="198699"/>
          </a:xfrm>
          <a:prstGeom prst="rect">
            <a:avLst/>
          </a:prstGeom>
        </p:spPr>
      </p:pic>
      <p:pic>
        <p:nvPicPr>
          <p:cNvPr id="10" name="Picture 9">
            <a:extLst>
              <a:ext uri="{FF2B5EF4-FFF2-40B4-BE49-F238E27FC236}">
                <a16:creationId xmlns:a16="http://schemas.microsoft.com/office/drawing/2014/main" id="{DF954C36-18EF-D345-BDF9-8C36C40FFFF9}"/>
              </a:ext>
            </a:extLst>
          </p:cNvPr>
          <p:cNvPicPr>
            <a:picLocks noChangeAspect="1"/>
          </p:cNvPicPr>
          <p:nvPr/>
        </p:nvPicPr>
        <p:blipFill>
          <a:blip r:embed="rId12"/>
          <a:stretch>
            <a:fillRect/>
          </a:stretch>
        </p:blipFill>
        <p:spPr>
          <a:xfrm>
            <a:off x="3205061" y="4608548"/>
            <a:ext cx="2122938" cy="229985"/>
          </a:xfrm>
          <a:prstGeom prst="rect">
            <a:avLst/>
          </a:prstGeom>
        </p:spPr>
      </p:pic>
      <p:sp>
        <p:nvSpPr>
          <p:cNvPr id="13" name="Aşağı Ok 5">
            <a:extLst>
              <a:ext uri="{FF2B5EF4-FFF2-40B4-BE49-F238E27FC236}">
                <a16:creationId xmlns:a16="http://schemas.microsoft.com/office/drawing/2014/main" id="{1B2C4088-AE38-714E-A6D3-96E7102FDE5E}"/>
              </a:ext>
            </a:extLst>
          </p:cNvPr>
          <p:cNvSpPr/>
          <p:nvPr/>
        </p:nvSpPr>
        <p:spPr>
          <a:xfrm rot="12777587">
            <a:off x="532191" y="5330028"/>
            <a:ext cx="262265" cy="312069"/>
          </a:xfrm>
          <a:prstGeom prst="downArrow">
            <a:avLst>
              <a:gd name="adj1" fmla="val 50000"/>
              <a:gd name="adj2" fmla="val 69177"/>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0" name="TextBox 30">
            <a:extLst>
              <a:ext uri="{FF2B5EF4-FFF2-40B4-BE49-F238E27FC236}">
                <a16:creationId xmlns:a16="http://schemas.microsoft.com/office/drawing/2014/main" id="{DE56347F-3578-0A49-A995-387FB4AA3F75}"/>
              </a:ext>
            </a:extLst>
          </p:cNvPr>
          <p:cNvSpPr txBox="1"/>
          <p:nvPr/>
        </p:nvSpPr>
        <p:spPr>
          <a:xfrm>
            <a:off x="245090" y="1619246"/>
            <a:ext cx="5878654" cy="738664"/>
          </a:xfrm>
          <a:prstGeom prst="rect">
            <a:avLst/>
          </a:prstGeom>
          <a:noFill/>
          <a:ln>
            <a:solidFill>
              <a:srgbClr val="7030A0"/>
            </a:solidFill>
          </a:ln>
        </p:spPr>
        <p:txBody>
          <a:bodyPr wrap="square" rtlCol="0">
            <a:spAutoFit/>
          </a:bodyPr>
          <a:lstStyle/>
          <a:p>
            <a:pPr algn="just"/>
            <a:r>
              <a:rPr lang="en-US" sz="1400" dirty="0"/>
              <a:t>Based on your and your peers’ progress in the system, the system will update your position in the slider automatically. Also, the average progress of the Peer group will be reflected as shown below based on your comparison peers.</a:t>
            </a:r>
          </a:p>
        </p:txBody>
      </p:sp>
      <p:sp>
        <p:nvSpPr>
          <p:cNvPr id="22" name="TextBox 21">
            <a:extLst>
              <a:ext uri="{FF2B5EF4-FFF2-40B4-BE49-F238E27FC236}">
                <a16:creationId xmlns:a16="http://schemas.microsoft.com/office/drawing/2014/main" id="{8DB59AF4-CA84-FB4C-94EC-250D8FFCE2DE}"/>
              </a:ext>
            </a:extLst>
          </p:cNvPr>
          <p:cNvSpPr txBox="1"/>
          <p:nvPr/>
        </p:nvSpPr>
        <p:spPr>
          <a:xfrm>
            <a:off x="7543856" y="3023849"/>
            <a:ext cx="4564287" cy="2462213"/>
          </a:xfrm>
          <a:prstGeom prst="rect">
            <a:avLst/>
          </a:prstGeom>
          <a:solidFill>
            <a:schemeClr val="bg1"/>
          </a:solidFill>
          <a:ln>
            <a:solidFill>
              <a:srgbClr val="7030A0"/>
            </a:solidFill>
          </a:ln>
        </p:spPr>
        <p:txBody>
          <a:bodyPr wrap="square" rtlCol="0">
            <a:spAutoFit/>
          </a:bodyPr>
          <a:lstStyle/>
          <a:p>
            <a:r>
              <a:rPr lang="en-US" sz="1400" dirty="0"/>
              <a:t>	          </a:t>
            </a:r>
            <a:r>
              <a:rPr lang="en-US" sz="1400" b="1" dirty="0">
                <a:solidFill>
                  <a:srgbClr val="C00000"/>
                </a:solidFill>
              </a:rPr>
              <a:t>Progress Visualization</a:t>
            </a:r>
          </a:p>
          <a:p>
            <a:pPr marL="171450" indent="-171450">
              <a:buFont typeface="Arial" panose="020B0604020202020204" pitchFamily="34" charset="0"/>
              <a:buChar char="•"/>
            </a:pPr>
            <a:r>
              <a:rPr lang="en-US" sz="1400" dirty="0"/>
              <a:t>First row (Me)</a:t>
            </a:r>
            <a:r>
              <a:rPr lang="en-US" sz="1400" dirty="0">
                <a:solidFill>
                  <a:srgbClr val="00B050"/>
                </a:solidFill>
              </a:rPr>
              <a:t> </a:t>
            </a:r>
            <a:r>
              <a:rPr lang="en-US" sz="1400" dirty="0"/>
              <a:t>shows </a:t>
            </a:r>
            <a:r>
              <a:rPr lang="en-US" sz="1400" b="1" dirty="0"/>
              <a:t>your progress </a:t>
            </a:r>
            <a:r>
              <a:rPr lang="en-US" sz="1400" dirty="0"/>
              <a:t>(Darker </a:t>
            </a:r>
            <a:r>
              <a:rPr lang="en-US" sz="1400" dirty="0">
                <a:solidFill>
                  <a:srgbClr val="00B050"/>
                </a:solidFill>
              </a:rPr>
              <a:t>green</a:t>
            </a:r>
            <a:r>
              <a:rPr lang="en-US" sz="1400" dirty="0"/>
              <a:t> means more progress on that topic)</a:t>
            </a:r>
          </a:p>
          <a:p>
            <a:pPr marL="171450" indent="-171450">
              <a:buFont typeface="Arial" panose="020B0604020202020204" pitchFamily="34" charset="0"/>
              <a:buChar char="•"/>
            </a:pPr>
            <a:r>
              <a:rPr lang="en-US" sz="1400" dirty="0"/>
              <a:t>Second row(Me vs group) </a:t>
            </a:r>
            <a:r>
              <a:rPr lang="en-US" sz="1400" b="1" dirty="0"/>
              <a:t>compares your progress with </a:t>
            </a:r>
            <a:r>
              <a:rPr lang="en-US" sz="1400" dirty="0"/>
              <a:t>the </a:t>
            </a:r>
            <a:r>
              <a:rPr lang="en-US" sz="1400" b="1" dirty="0"/>
              <a:t>average progress of the selected peers </a:t>
            </a:r>
            <a:r>
              <a:rPr lang="en-US" sz="1400" dirty="0"/>
              <a:t>(Darker </a:t>
            </a:r>
            <a:r>
              <a:rPr lang="en-US" sz="1400" dirty="0">
                <a:solidFill>
                  <a:srgbClr val="00B050"/>
                </a:solidFill>
              </a:rPr>
              <a:t>green</a:t>
            </a:r>
            <a:r>
              <a:rPr lang="en-US" sz="1400" dirty="0"/>
              <a:t> means you have more progress than the Dynamic group; darker </a:t>
            </a:r>
            <a:r>
              <a:rPr lang="en-US" sz="1400" dirty="0">
                <a:solidFill>
                  <a:srgbClr val="0070C0"/>
                </a:solidFill>
              </a:rPr>
              <a:t>blue</a:t>
            </a:r>
            <a:r>
              <a:rPr lang="en-US" sz="1400" dirty="0"/>
              <a:t> means they have more progress than you; </a:t>
            </a:r>
            <a:r>
              <a:rPr lang="en-US" sz="1400" dirty="0">
                <a:solidFill>
                  <a:schemeClr val="tx1">
                    <a:lumMod val="65000"/>
                    <a:lumOff val="35000"/>
                  </a:schemeClr>
                </a:solidFill>
              </a:rPr>
              <a:t>grey</a:t>
            </a:r>
            <a:r>
              <a:rPr lang="en-US" sz="1400" dirty="0"/>
              <a:t> means equal progress. </a:t>
            </a:r>
          </a:p>
          <a:p>
            <a:pPr marL="171450" indent="-171450">
              <a:buFont typeface="Arial" panose="020B0604020202020204" pitchFamily="34" charset="0"/>
              <a:buChar char="•"/>
            </a:pPr>
            <a:r>
              <a:rPr lang="en-US" sz="1400" dirty="0"/>
              <a:t>Third row (Group) shows the </a:t>
            </a:r>
            <a:r>
              <a:rPr lang="en-US" sz="1400" b="1" dirty="0"/>
              <a:t>average progress of the selected peers </a:t>
            </a:r>
            <a:r>
              <a:rPr lang="en-US" sz="1400" dirty="0"/>
              <a:t>(Darker </a:t>
            </a:r>
            <a:r>
              <a:rPr lang="en-US" sz="1400" dirty="0">
                <a:solidFill>
                  <a:srgbClr val="0070C0"/>
                </a:solidFill>
              </a:rPr>
              <a:t>blue</a:t>
            </a:r>
            <a:r>
              <a:rPr lang="en-US" sz="1400" dirty="0"/>
              <a:t> means more progress on that topic)</a:t>
            </a:r>
          </a:p>
        </p:txBody>
      </p:sp>
    </p:spTree>
    <p:extLst>
      <p:ext uri="{BB962C8B-B14F-4D97-AF65-F5344CB8AC3E}">
        <p14:creationId xmlns:p14="http://schemas.microsoft.com/office/powerpoint/2010/main" val="47152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800222F5-F16A-384D-9FD1-1BF81CB5F819}"/>
              </a:ext>
            </a:extLst>
          </p:cNvPr>
          <p:cNvGrpSpPr/>
          <p:nvPr/>
        </p:nvGrpSpPr>
        <p:grpSpPr>
          <a:xfrm>
            <a:off x="389818" y="3021141"/>
            <a:ext cx="6773249" cy="2146742"/>
            <a:chOff x="1348508" y="2587642"/>
            <a:chExt cx="6773249" cy="2146742"/>
          </a:xfrm>
        </p:grpSpPr>
        <p:pic>
          <p:nvPicPr>
            <p:cNvPr id="27" name="Picture 26">
              <a:extLst>
                <a:ext uri="{FF2B5EF4-FFF2-40B4-BE49-F238E27FC236}">
                  <a16:creationId xmlns:a16="http://schemas.microsoft.com/office/drawing/2014/main" id="{B5D9A214-5A41-ED4B-B12D-EC2A6C735980}"/>
                </a:ext>
              </a:extLst>
            </p:cNvPr>
            <p:cNvPicPr>
              <a:picLocks noChangeAspect="1"/>
            </p:cNvPicPr>
            <p:nvPr/>
          </p:nvPicPr>
          <p:blipFill rotWithShape="1">
            <a:blip r:embed="rId2"/>
            <a:srcRect r="13558"/>
            <a:stretch/>
          </p:blipFill>
          <p:spPr>
            <a:xfrm>
              <a:off x="1348508" y="2587642"/>
              <a:ext cx="6576292" cy="2146742"/>
            </a:xfrm>
            <a:prstGeom prst="rect">
              <a:avLst/>
            </a:prstGeom>
          </p:spPr>
        </p:pic>
        <p:pic>
          <p:nvPicPr>
            <p:cNvPr id="28" name="Picture 27">
              <a:extLst>
                <a:ext uri="{FF2B5EF4-FFF2-40B4-BE49-F238E27FC236}">
                  <a16:creationId xmlns:a16="http://schemas.microsoft.com/office/drawing/2014/main" id="{CD5A686C-E208-3242-ACA6-FF0D7163A174}"/>
                </a:ext>
              </a:extLst>
            </p:cNvPr>
            <p:cNvPicPr>
              <a:picLocks noChangeAspect="1"/>
            </p:cNvPicPr>
            <p:nvPr/>
          </p:nvPicPr>
          <p:blipFill>
            <a:blip r:embed="rId3"/>
            <a:stretch>
              <a:fillRect/>
            </a:stretch>
          </p:blipFill>
          <p:spPr>
            <a:xfrm>
              <a:off x="1396181" y="2655627"/>
              <a:ext cx="6725576" cy="946630"/>
            </a:xfrm>
            <a:prstGeom prst="rect">
              <a:avLst/>
            </a:prstGeom>
          </p:spPr>
        </p:pic>
      </p:grpSp>
      <p:sp>
        <p:nvSpPr>
          <p:cNvPr id="5" name="TextBox 4">
            <a:extLst>
              <a:ext uri="{FF2B5EF4-FFF2-40B4-BE49-F238E27FC236}">
                <a16:creationId xmlns:a16="http://schemas.microsoft.com/office/drawing/2014/main" id="{ADACEA8E-CAA6-E944-9893-7DAAB31A22CA}"/>
              </a:ext>
            </a:extLst>
          </p:cNvPr>
          <p:cNvSpPr txBox="1"/>
          <p:nvPr/>
        </p:nvSpPr>
        <p:spPr>
          <a:xfrm>
            <a:off x="135971" y="102792"/>
            <a:ext cx="3894564" cy="2585323"/>
          </a:xfrm>
          <a:prstGeom prst="rect">
            <a:avLst/>
          </a:prstGeom>
          <a:noFill/>
          <a:ln>
            <a:solidFill>
              <a:srgbClr val="7030A0"/>
            </a:solidFill>
          </a:ln>
        </p:spPr>
        <p:txBody>
          <a:bodyPr wrap="square" rtlCol="0">
            <a:spAutoFit/>
          </a:bodyPr>
          <a:lstStyle/>
          <a:p>
            <a:r>
              <a:rPr lang="en-US" b="1" dirty="0">
                <a:solidFill>
                  <a:srgbClr val="7030A0"/>
                </a:solidFill>
              </a:rPr>
              <a:t>How to Increase your Progress?</a:t>
            </a:r>
          </a:p>
          <a:p>
            <a:r>
              <a:rPr lang="en-US" sz="1600" dirty="0"/>
              <a:t>To have more greener cells on </a:t>
            </a:r>
            <a:r>
              <a:rPr lang="en-US" sz="1600" b="1" i="1" dirty="0"/>
              <a:t>Me </a:t>
            </a:r>
            <a:r>
              <a:rPr lang="en-US" sz="1600" dirty="0"/>
              <a:t>row, you need to interact with the learning activities inside each topic.</a:t>
            </a:r>
          </a:p>
          <a:p>
            <a:endParaRPr lang="en-US" sz="1600" dirty="0"/>
          </a:p>
          <a:p>
            <a:r>
              <a:rPr lang="en-US" sz="1600" dirty="0"/>
              <a:t>Click on a topic cell as shown below and access the contents. Viewing query example lines, viewing query demonstrations, or solving problems will increase increase your progress (darker green colors)</a:t>
            </a:r>
          </a:p>
        </p:txBody>
      </p:sp>
      <p:cxnSp>
        <p:nvCxnSpPr>
          <p:cNvPr id="10" name="Straight Connector 9">
            <a:extLst>
              <a:ext uri="{FF2B5EF4-FFF2-40B4-BE49-F238E27FC236}">
                <a16:creationId xmlns:a16="http://schemas.microsoft.com/office/drawing/2014/main" id="{FD54084F-8C78-1146-B1C2-E28756968C3C}"/>
              </a:ext>
            </a:extLst>
          </p:cNvPr>
          <p:cNvCxnSpPr/>
          <p:nvPr/>
        </p:nvCxnSpPr>
        <p:spPr>
          <a:xfrm>
            <a:off x="4041045" y="0"/>
            <a:ext cx="0" cy="68580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DD3E5A9-AD9D-254E-9D1D-BFEB45B7598F}"/>
              </a:ext>
            </a:extLst>
          </p:cNvPr>
          <p:cNvSpPr txBox="1"/>
          <p:nvPr/>
        </p:nvSpPr>
        <p:spPr>
          <a:xfrm>
            <a:off x="4086422" y="120503"/>
            <a:ext cx="3386434" cy="553998"/>
          </a:xfrm>
          <a:prstGeom prst="rect">
            <a:avLst/>
          </a:prstGeom>
          <a:noFill/>
          <a:ln>
            <a:solidFill>
              <a:srgbClr val="7030A0"/>
            </a:solidFill>
          </a:ln>
        </p:spPr>
        <p:txBody>
          <a:bodyPr wrap="square" rtlCol="0">
            <a:spAutoFit/>
          </a:bodyPr>
          <a:lstStyle/>
          <a:p>
            <a:pPr algn="ctr"/>
            <a:r>
              <a:rPr lang="en-US" dirty="0">
                <a:solidFill>
                  <a:srgbClr val="7030A0"/>
                </a:solidFill>
              </a:rPr>
              <a:t>Query Examples</a:t>
            </a:r>
          </a:p>
          <a:p>
            <a:r>
              <a:rPr lang="en-US" sz="1200" dirty="0"/>
              <a:t>View line by line annotations of SQL statements</a:t>
            </a:r>
          </a:p>
        </p:txBody>
      </p:sp>
      <p:sp>
        <p:nvSpPr>
          <p:cNvPr id="22" name="TextBox 21">
            <a:extLst>
              <a:ext uri="{FF2B5EF4-FFF2-40B4-BE49-F238E27FC236}">
                <a16:creationId xmlns:a16="http://schemas.microsoft.com/office/drawing/2014/main" id="{71560779-C964-B449-9F40-E008FB76443B}"/>
              </a:ext>
            </a:extLst>
          </p:cNvPr>
          <p:cNvSpPr txBox="1"/>
          <p:nvPr/>
        </p:nvSpPr>
        <p:spPr>
          <a:xfrm>
            <a:off x="8007765" y="0"/>
            <a:ext cx="4207409" cy="1107996"/>
          </a:xfrm>
          <a:prstGeom prst="rect">
            <a:avLst/>
          </a:prstGeom>
          <a:noFill/>
          <a:ln>
            <a:solidFill>
              <a:srgbClr val="7030A0"/>
            </a:solidFill>
          </a:ln>
        </p:spPr>
        <p:txBody>
          <a:bodyPr wrap="square" rtlCol="0">
            <a:spAutoFit/>
          </a:bodyPr>
          <a:lstStyle/>
          <a:p>
            <a:pPr algn="ctr"/>
            <a:r>
              <a:rPr lang="en-US" dirty="0">
                <a:solidFill>
                  <a:srgbClr val="7030A0"/>
                </a:solidFill>
              </a:rPr>
              <a:t>Query Demonstration</a:t>
            </a:r>
          </a:p>
          <a:p>
            <a:r>
              <a:rPr lang="en-US" sz="1200" dirty="0"/>
              <a:t>Check how an SQL statement is being executed. You can view intermediate results tables by clicking to Next, Previous buttons. You can also view which parts of the statement is being executed.</a:t>
            </a:r>
          </a:p>
        </p:txBody>
      </p:sp>
      <p:sp>
        <p:nvSpPr>
          <p:cNvPr id="23" name="TextBox 22">
            <a:extLst>
              <a:ext uri="{FF2B5EF4-FFF2-40B4-BE49-F238E27FC236}">
                <a16:creationId xmlns:a16="http://schemas.microsoft.com/office/drawing/2014/main" id="{807E7D08-85C9-5541-ACC5-EF53127B19FA}"/>
              </a:ext>
            </a:extLst>
          </p:cNvPr>
          <p:cNvSpPr txBox="1"/>
          <p:nvPr/>
        </p:nvSpPr>
        <p:spPr>
          <a:xfrm>
            <a:off x="4080898" y="1739193"/>
            <a:ext cx="3386434" cy="738664"/>
          </a:xfrm>
          <a:prstGeom prst="rect">
            <a:avLst/>
          </a:prstGeom>
          <a:solidFill>
            <a:schemeClr val="bg1"/>
          </a:solidFill>
          <a:ln>
            <a:solidFill>
              <a:srgbClr val="7030A0"/>
            </a:solidFill>
          </a:ln>
        </p:spPr>
        <p:txBody>
          <a:bodyPr wrap="square" rtlCol="0">
            <a:spAutoFit/>
          </a:bodyPr>
          <a:lstStyle/>
          <a:p>
            <a:pPr algn="ctr"/>
            <a:r>
              <a:rPr lang="en-US" dirty="0">
                <a:solidFill>
                  <a:srgbClr val="7030A0"/>
                </a:solidFill>
              </a:rPr>
              <a:t>Query Analysis</a:t>
            </a:r>
          </a:p>
          <a:p>
            <a:r>
              <a:rPr lang="en-US" sz="1200" dirty="0"/>
              <a:t>You can write SQL statements to solve a given problem statement. </a:t>
            </a:r>
          </a:p>
        </p:txBody>
      </p:sp>
      <p:sp>
        <p:nvSpPr>
          <p:cNvPr id="24" name="TextBox 23">
            <a:extLst>
              <a:ext uri="{FF2B5EF4-FFF2-40B4-BE49-F238E27FC236}">
                <a16:creationId xmlns:a16="http://schemas.microsoft.com/office/drawing/2014/main" id="{F3A76D99-DADB-1E45-A260-3414949D3056}"/>
              </a:ext>
            </a:extLst>
          </p:cNvPr>
          <p:cNvSpPr txBox="1"/>
          <p:nvPr/>
        </p:nvSpPr>
        <p:spPr>
          <a:xfrm>
            <a:off x="8056671" y="3622335"/>
            <a:ext cx="4093639" cy="738664"/>
          </a:xfrm>
          <a:prstGeom prst="rect">
            <a:avLst/>
          </a:prstGeom>
          <a:noFill/>
          <a:ln>
            <a:solidFill>
              <a:srgbClr val="7030A0"/>
            </a:solidFill>
          </a:ln>
        </p:spPr>
        <p:txBody>
          <a:bodyPr wrap="square" rtlCol="0">
            <a:spAutoFit/>
          </a:bodyPr>
          <a:lstStyle/>
          <a:p>
            <a:pPr algn="ctr"/>
            <a:r>
              <a:rPr lang="en-US" dirty="0">
                <a:solidFill>
                  <a:srgbClr val="7030A0"/>
                </a:solidFill>
              </a:rPr>
              <a:t>Query Execution</a:t>
            </a:r>
          </a:p>
          <a:p>
            <a:r>
              <a:rPr lang="en-US" sz="1200" dirty="0"/>
              <a:t>Similar to Query Analysis content, here you can solve more problems by writing SQL statements more freely. </a:t>
            </a:r>
          </a:p>
        </p:txBody>
      </p:sp>
      <p:pic>
        <p:nvPicPr>
          <p:cNvPr id="2" name="Picture 1">
            <a:extLst>
              <a:ext uri="{FF2B5EF4-FFF2-40B4-BE49-F238E27FC236}">
                <a16:creationId xmlns:a16="http://schemas.microsoft.com/office/drawing/2014/main" id="{6D3DAC86-AF1D-E04F-BC79-CA44A8FE3BA3}"/>
              </a:ext>
            </a:extLst>
          </p:cNvPr>
          <p:cNvPicPr>
            <a:picLocks noChangeAspect="1"/>
          </p:cNvPicPr>
          <p:nvPr/>
        </p:nvPicPr>
        <p:blipFill>
          <a:blip r:embed="rId4"/>
          <a:stretch>
            <a:fillRect/>
          </a:stretch>
        </p:blipFill>
        <p:spPr>
          <a:xfrm>
            <a:off x="10111613" y="961808"/>
            <a:ext cx="319154" cy="390077"/>
          </a:xfrm>
          <a:prstGeom prst="rect">
            <a:avLst/>
          </a:prstGeom>
        </p:spPr>
      </p:pic>
      <p:pic>
        <p:nvPicPr>
          <p:cNvPr id="19" name="Picture 18">
            <a:extLst>
              <a:ext uri="{FF2B5EF4-FFF2-40B4-BE49-F238E27FC236}">
                <a16:creationId xmlns:a16="http://schemas.microsoft.com/office/drawing/2014/main" id="{67CD0276-EC6C-4844-A911-F612C5395E74}"/>
              </a:ext>
            </a:extLst>
          </p:cNvPr>
          <p:cNvPicPr>
            <a:picLocks noChangeAspect="1"/>
          </p:cNvPicPr>
          <p:nvPr/>
        </p:nvPicPr>
        <p:blipFill>
          <a:blip r:embed="rId5"/>
          <a:stretch>
            <a:fillRect/>
          </a:stretch>
        </p:blipFill>
        <p:spPr>
          <a:xfrm>
            <a:off x="135971" y="5224395"/>
            <a:ext cx="1595987" cy="379047"/>
          </a:xfrm>
          <a:prstGeom prst="rect">
            <a:avLst/>
          </a:prstGeom>
        </p:spPr>
      </p:pic>
      <p:pic>
        <p:nvPicPr>
          <p:cNvPr id="3" name="Picture 2">
            <a:extLst>
              <a:ext uri="{FF2B5EF4-FFF2-40B4-BE49-F238E27FC236}">
                <a16:creationId xmlns:a16="http://schemas.microsoft.com/office/drawing/2014/main" id="{79411952-3183-4449-83B8-D3376AB2A7DB}"/>
              </a:ext>
            </a:extLst>
          </p:cNvPr>
          <p:cNvPicPr>
            <a:picLocks noChangeAspect="1"/>
          </p:cNvPicPr>
          <p:nvPr/>
        </p:nvPicPr>
        <p:blipFill>
          <a:blip r:embed="rId6"/>
          <a:stretch>
            <a:fillRect/>
          </a:stretch>
        </p:blipFill>
        <p:spPr>
          <a:xfrm>
            <a:off x="873944" y="4918855"/>
            <a:ext cx="2660355" cy="1369173"/>
          </a:xfrm>
          <a:prstGeom prst="rect">
            <a:avLst/>
          </a:prstGeom>
        </p:spPr>
      </p:pic>
      <p:pic>
        <p:nvPicPr>
          <p:cNvPr id="4" name="Picture 3">
            <a:extLst>
              <a:ext uri="{FF2B5EF4-FFF2-40B4-BE49-F238E27FC236}">
                <a16:creationId xmlns:a16="http://schemas.microsoft.com/office/drawing/2014/main" id="{7C2679FA-E680-6344-83BC-F54156EF1DF0}"/>
              </a:ext>
            </a:extLst>
          </p:cNvPr>
          <p:cNvPicPr>
            <a:picLocks noChangeAspect="1"/>
          </p:cNvPicPr>
          <p:nvPr/>
        </p:nvPicPr>
        <p:blipFill>
          <a:blip r:embed="rId7"/>
          <a:stretch>
            <a:fillRect/>
          </a:stretch>
        </p:blipFill>
        <p:spPr>
          <a:xfrm>
            <a:off x="4060280" y="742486"/>
            <a:ext cx="3427670" cy="957354"/>
          </a:xfrm>
          <a:prstGeom prst="rect">
            <a:avLst/>
          </a:prstGeom>
        </p:spPr>
      </p:pic>
      <p:pic>
        <p:nvPicPr>
          <p:cNvPr id="7" name="Picture 6">
            <a:extLst>
              <a:ext uri="{FF2B5EF4-FFF2-40B4-BE49-F238E27FC236}">
                <a16:creationId xmlns:a16="http://schemas.microsoft.com/office/drawing/2014/main" id="{3BB818F8-B746-4341-9E24-DF53F13AB7D7}"/>
              </a:ext>
            </a:extLst>
          </p:cNvPr>
          <p:cNvPicPr>
            <a:picLocks noChangeAspect="1"/>
          </p:cNvPicPr>
          <p:nvPr/>
        </p:nvPicPr>
        <p:blipFill>
          <a:blip r:embed="rId8"/>
          <a:stretch>
            <a:fillRect/>
          </a:stretch>
        </p:blipFill>
        <p:spPr>
          <a:xfrm>
            <a:off x="8150956" y="1107995"/>
            <a:ext cx="3905071" cy="2485045"/>
          </a:xfrm>
          <a:prstGeom prst="rect">
            <a:avLst/>
          </a:prstGeom>
        </p:spPr>
      </p:pic>
      <p:pic>
        <p:nvPicPr>
          <p:cNvPr id="9" name="Picture 8">
            <a:extLst>
              <a:ext uri="{FF2B5EF4-FFF2-40B4-BE49-F238E27FC236}">
                <a16:creationId xmlns:a16="http://schemas.microsoft.com/office/drawing/2014/main" id="{FE275D89-7C15-0C43-ABC9-5200EAF16854}"/>
              </a:ext>
            </a:extLst>
          </p:cNvPr>
          <p:cNvPicPr>
            <a:picLocks noChangeAspect="1"/>
          </p:cNvPicPr>
          <p:nvPr/>
        </p:nvPicPr>
        <p:blipFill rotWithShape="1">
          <a:blip r:embed="rId9"/>
          <a:srcRect l="48174" t="94" r="19512" b="-94"/>
          <a:stretch/>
        </p:blipFill>
        <p:spPr>
          <a:xfrm>
            <a:off x="4060280" y="2669568"/>
            <a:ext cx="3939572" cy="2814181"/>
          </a:xfrm>
          <a:prstGeom prst="rect">
            <a:avLst/>
          </a:prstGeom>
        </p:spPr>
      </p:pic>
      <p:pic>
        <p:nvPicPr>
          <p:cNvPr id="11" name="Picture 10">
            <a:extLst>
              <a:ext uri="{FF2B5EF4-FFF2-40B4-BE49-F238E27FC236}">
                <a16:creationId xmlns:a16="http://schemas.microsoft.com/office/drawing/2014/main" id="{25AD7933-FA20-F241-852D-CC716FBD05D3}"/>
              </a:ext>
            </a:extLst>
          </p:cNvPr>
          <p:cNvPicPr>
            <a:picLocks noChangeAspect="1"/>
          </p:cNvPicPr>
          <p:nvPr/>
        </p:nvPicPr>
        <p:blipFill>
          <a:blip r:embed="rId10"/>
          <a:stretch>
            <a:fillRect/>
          </a:stretch>
        </p:blipFill>
        <p:spPr>
          <a:xfrm>
            <a:off x="8384048" y="4351992"/>
            <a:ext cx="3243508" cy="2502899"/>
          </a:xfrm>
          <a:prstGeom prst="rect">
            <a:avLst/>
          </a:prstGeom>
        </p:spPr>
      </p:pic>
    </p:spTree>
    <p:extLst>
      <p:ext uri="{BB962C8B-B14F-4D97-AF65-F5344CB8AC3E}">
        <p14:creationId xmlns:p14="http://schemas.microsoft.com/office/powerpoint/2010/main" val="65916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10167</TotalTime>
  <Words>306</Words>
  <Application>Microsoft Macintosh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Akhuseyinoglu, Kamil</dc:creator>
  <cp:lastModifiedBy>Akhuseyinoglu, Kamil</cp:lastModifiedBy>
  <cp:revision>22</cp:revision>
  <dcterms:created xsi:type="dcterms:W3CDTF">2019-09-30T21:43:24Z</dcterms:created>
  <dcterms:modified xsi:type="dcterms:W3CDTF">2021-10-12T03:35:04Z</dcterms:modified>
</cp:coreProperties>
</file>