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46BD5-87F6-614E-A75B-55DE3E8FBA09}" v="31" dt="2019-10-01T07:03:39.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992A-DB8C-704A-899B-0309439BF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851ED-9F1D-B644-BDC4-80FF0FB4F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89890-39A8-0148-ACD6-AF26C5483A44}"/>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5" name="Footer Placeholder 4">
            <a:extLst>
              <a:ext uri="{FF2B5EF4-FFF2-40B4-BE49-F238E27FC236}">
                <a16:creationId xmlns:a16="http://schemas.microsoft.com/office/drawing/2014/main" id="{2528A279-5418-934B-94D6-DE366CE4D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E8543-CC66-F246-933B-488ED1D71095}"/>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48770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2D32-6495-184D-BA30-10968FB3D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1B55E-5C80-C443-9704-FC19512FD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01751-1B65-EA4C-90C6-2135BDD79457}"/>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5" name="Footer Placeholder 4">
            <a:extLst>
              <a:ext uri="{FF2B5EF4-FFF2-40B4-BE49-F238E27FC236}">
                <a16:creationId xmlns:a16="http://schemas.microsoft.com/office/drawing/2014/main" id="{30BECF63-7F36-8A4D-94EE-A92F03D31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148D0-51BC-D344-94EE-D354FA54BD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2692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1DDC6-4464-6541-9AF0-DB0CE4AAC9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CD341-3993-504C-BBCD-F57806BF0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516ED-1706-CA48-AF4E-678B4CDD80C8}"/>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5" name="Footer Placeholder 4">
            <a:extLst>
              <a:ext uri="{FF2B5EF4-FFF2-40B4-BE49-F238E27FC236}">
                <a16:creationId xmlns:a16="http://schemas.microsoft.com/office/drawing/2014/main" id="{8F9911B3-2295-3646-8B2C-EEC65BAA9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7B61C-9FB0-A643-8F37-447E7A37A7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7290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6130-C6C9-7B41-A6C8-9FED2659B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71389-34C7-D948-84C8-E98FAC722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2D340-DE4A-1A42-869F-4B27920295D0}"/>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5" name="Footer Placeholder 4">
            <a:extLst>
              <a:ext uri="{FF2B5EF4-FFF2-40B4-BE49-F238E27FC236}">
                <a16:creationId xmlns:a16="http://schemas.microsoft.com/office/drawing/2014/main" id="{D3B3419A-E984-A849-B554-BB86848A0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5A934-3EFA-6447-BD22-6B04ED6B0FB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7024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7C93-0C57-B949-AFB2-7C79E278D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DF322-AE17-484F-AEDD-2DACB652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49EC8-B4E1-824E-92E1-180B10E37760}"/>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5" name="Footer Placeholder 4">
            <a:extLst>
              <a:ext uri="{FF2B5EF4-FFF2-40B4-BE49-F238E27FC236}">
                <a16:creationId xmlns:a16="http://schemas.microsoft.com/office/drawing/2014/main" id="{975A88DD-79D0-0243-B951-D3A55F1A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6E51D-9384-B641-919B-CEFD31F17AD1}"/>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54313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136E-773B-7546-BBFE-0E0C5C267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4C0A4-0D01-D340-832D-0B1F68E7E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A0E061-8F4F-0A4D-B333-1B62E43B4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67BC8-84AA-E24A-B64A-B051EC992CCB}"/>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6" name="Footer Placeholder 5">
            <a:extLst>
              <a:ext uri="{FF2B5EF4-FFF2-40B4-BE49-F238E27FC236}">
                <a16:creationId xmlns:a16="http://schemas.microsoft.com/office/drawing/2014/main" id="{C255CD4C-86C0-BC42-A46B-213179AF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D8D5-184D-FA4E-A91C-7648BFA41D5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426756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379-D0BD-5F46-B69F-D51CA5603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B03DE-A05B-8146-A002-D32A1361F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0DBC7-965A-2049-B5B1-6002FF1A7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6165F-07F3-884D-980E-351A88A30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990D9-0BF2-AF42-8D6B-193FE1509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850A6-23B0-784E-9884-26F0464E6D96}"/>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8" name="Footer Placeholder 7">
            <a:extLst>
              <a:ext uri="{FF2B5EF4-FFF2-40B4-BE49-F238E27FC236}">
                <a16:creationId xmlns:a16="http://schemas.microsoft.com/office/drawing/2014/main" id="{B097BF0A-2BB4-FF46-B341-9E4E4B972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93BF4-E62D-0742-AAD2-D722C6E59E6C}"/>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01169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8677-8C99-004A-89E5-05D2F2446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232FE-CD90-D642-A653-82C9B1B6D30F}"/>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4" name="Footer Placeholder 3">
            <a:extLst>
              <a:ext uri="{FF2B5EF4-FFF2-40B4-BE49-F238E27FC236}">
                <a16:creationId xmlns:a16="http://schemas.microsoft.com/office/drawing/2014/main" id="{77601673-1EE2-DA41-BBAF-00445698F6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E4980-359D-7644-9DA5-6CF485DC006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09666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1D658-B85E-F94A-9375-99AEDDEF08B1}"/>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3" name="Footer Placeholder 2">
            <a:extLst>
              <a:ext uri="{FF2B5EF4-FFF2-40B4-BE49-F238E27FC236}">
                <a16:creationId xmlns:a16="http://schemas.microsoft.com/office/drawing/2014/main" id="{06330489-3D93-ED45-AA7E-D5BAFEB73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E1C77B-925B-4E49-ADB3-8BAB1548FDD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36245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FB43-4507-1845-AEFC-D7333F7F0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36FB2-9CF4-CE48-9394-DE1BEFA0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04EA4-683D-2445-B2C5-11F62A397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DA9FE-7AEB-A949-966C-9297EAEAD1DB}"/>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6" name="Footer Placeholder 5">
            <a:extLst>
              <a:ext uri="{FF2B5EF4-FFF2-40B4-BE49-F238E27FC236}">
                <a16:creationId xmlns:a16="http://schemas.microsoft.com/office/drawing/2014/main" id="{234886EE-A200-224D-AC28-BA680A86C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B6308-4446-6145-A62F-E3F7E3C27A72}"/>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96646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04F6-7814-CD47-8D7E-96F4C01D1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188F-DBA2-BB49-84AF-304508792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16E54-67B9-0643-9D19-E4B0010B6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50467-E62B-5348-B7A9-D5D841AD424A}"/>
              </a:ext>
            </a:extLst>
          </p:cNvPr>
          <p:cNvSpPr>
            <a:spLocks noGrp="1"/>
          </p:cNvSpPr>
          <p:nvPr>
            <p:ph type="dt" sz="half" idx="10"/>
          </p:nvPr>
        </p:nvSpPr>
        <p:spPr/>
        <p:txBody>
          <a:bodyPr/>
          <a:lstStyle/>
          <a:p>
            <a:fld id="{D7A1CC90-8B61-0E44-9FB4-9714392E1165}" type="datetimeFigureOut">
              <a:rPr lang="en-US" smtClean="0"/>
              <a:t>5/4/21</a:t>
            </a:fld>
            <a:endParaRPr lang="en-US"/>
          </a:p>
        </p:txBody>
      </p:sp>
      <p:sp>
        <p:nvSpPr>
          <p:cNvPr id="6" name="Footer Placeholder 5">
            <a:extLst>
              <a:ext uri="{FF2B5EF4-FFF2-40B4-BE49-F238E27FC236}">
                <a16:creationId xmlns:a16="http://schemas.microsoft.com/office/drawing/2014/main" id="{5C52ED71-F045-DA46-89A4-6860B05FA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4ED55-73DF-F64C-9205-4B151D4222E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90469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E2330-6EAE-D047-A12B-5F1D933A3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3F6ED-96A6-AD4D-A1C4-B978825F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57C69-55A6-C142-88A9-365C07E07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1CC90-8B61-0E44-9FB4-9714392E1165}" type="datetimeFigureOut">
              <a:rPr lang="en-US" smtClean="0"/>
              <a:t>5/4/21</a:t>
            </a:fld>
            <a:endParaRPr lang="en-US"/>
          </a:p>
        </p:txBody>
      </p:sp>
      <p:sp>
        <p:nvSpPr>
          <p:cNvPr id="5" name="Footer Placeholder 4">
            <a:extLst>
              <a:ext uri="{FF2B5EF4-FFF2-40B4-BE49-F238E27FC236}">
                <a16:creationId xmlns:a16="http://schemas.microsoft.com/office/drawing/2014/main" id="{9A3DE7C8-6983-4745-9681-5C3B5085D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8C50A-153F-3549-9ED0-AA28859F4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EFC34-8D95-4045-9931-9DA67DFB183C}" type="slidenum">
              <a:rPr lang="en-US" smtClean="0"/>
              <a:t>‹#›</a:t>
            </a:fld>
            <a:endParaRPr lang="en-US"/>
          </a:p>
        </p:txBody>
      </p:sp>
    </p:spTree>
    <p:extLst>
      <p:ext uri="{BB962C8B-B14F-4D97-AF65-F5344CB8AC3E}">
        <p14:creationId xmlns:p14="http://schemas.microsoft.com/office/powerpoint/2010/main" val="12511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tif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116C8D-E7B0-5440-9909-B69CE1F0DC76}"/>
              </a:ext>
            </a:extLst>
          </p:cNvPr>
          <p:cNvPicPr>
            <a:picLocks noChangeAspect="1"/>
          </p:cNvPicPr>
          <p:nvPr/>
        </p:nvPicPr>
        <p:blipFill rotWithShape="1">
          <a:blip r:embed="rId2"/>
          <a:srcRect t="45918" b="10201"/>
          <a:stretch/>
        </p:blipFill>
        <p:spPr>
          <a:xfrm>
            <a:off x="0" y="2560978"/>
            <a:ext cx="11965329" cy="2347354"/>
          </a:xfrm>
          <a:prstGeom prst="rect">
            <a:avLst/>
          </a:prstGeom>
        </p:spPr>
      </p:pic>
      <p:sp>
        <p:nvSpPr>
          <p:cNvPr id="19" name="Aşağı Ok 5">
            <a:extLst>
              <a:ext uri="{FF2B5EF4-FFF2-40B4-BE49-F238E27FC236}">
                <a16:creationId xmlns:a16="http://schemas.microsoft.com/office/drawing/2014/main" id="{42389BDD-7C8E-0840-A6FF-54C701ED6E50}"/>
              </a:ext>
            </a:extLst>
          </p:cNvPr>
          <p:cNvSpPr/>
          <p:nvPr/>
        </p:nvSpPr>
        <p:spPr>
          <a:xfrm rot="5400000">
            <a:off x="6007566" y="648007"/>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2" name="TextBox 21">
            <a:extLst>
              <a:ext uri="{FF2B5EF4-FFF2-40B4-BE49-F238E27FC236}">
                <a16:creationId xmlns:a16="http://schemas.microsoft.com/office/drawing/2014/main" id="{8DB59AF4-CA84-FB4C-94EC-250D8FFCE2DE}"/>
              </a:ext>
            </a:extLst>
          </p:cNvPr>
          <p:cNvSpPr txBox="1"/>
          <p:nvPr/>
        </p:nvSpPr>
        <p:spPr>
          <a:xfrm>
            <a:off x="7514232" y="2929256"/>
            <a:ext cx="4564287" cy="2462213"/>
          </a:xfrm>
          <a:prstGeom prst="rect">
            <a:avLst/>
          </a:prstGeom>
          <a:noFill/>
          <a:ln>
            <a:solidFill>
              <a:srgbClr val="7030A0"/>
            </a:solidFill>
          </a:ln>
        </p:spPr>
        <p:txBody>
          <a:bodyPr wrap="square" rtlCol="0">
            <a:spAutoFit/>
          </a:bodyPr>
          <a:lstStyle/>
          <a:p>
            <a:r>
              <a:rPr lang="en-US" sz="1400" dirty="0"/>
              <a:t>	          </a:t>
            </a:r>
            <a:r>
              <a:rPr lang="en-US" sz="1400" b="1" dirty="0">
                <a:solidFill>
                  <a:srgbClr val="C00000"/>
                </a:solidFill>
              </a:rPr>
              <a:t>Progress Visualization</a:t>
            </a:r>
          </a:p>
          <a:p>
            <a:pPr marL="171450" indent="-171450">
              <a:buFont typeface="Arial" panose="020B0604020202020204" pitchFamily="34" charset="0"/>
              <a:buChar char="•"/>
            </a:pPr>
            <a:r>
              <a:rPr lang="en-US" sz="1400" dirty="0"/>
              <a:t>First row (Me)</a:t>
            </a:r>
            <a:r>
              <a:rPr lang="en-US" sz="1400" dirty="0">
                <a:solidFill>
                  <a:srgbClr val="00B050"/>
                </a:solidFill>
              </a:rPr>
              <a:t> </a:t>
            </a:r>
            <a:r>
              <a:rPr lang="en-US" sz="1400" dirty="0"/>
              <a:t>shows </a:t>
            </a:r>
            <a:r>
              <a:rPr lang="en-US" sz="1400" b="1" dirty="0"/>
              <a:t>your progress </a:t>
            </a:r>
            <a:r>
              <a:rPr lang="en-US" sz="1400" dirty="0"/>
              <a:t>(Darker </a:t>
            </a:r>
            <a:r>
              <a:rPr lang="en-US" sz="1400" dirty="0">
                <a:solidFill>
                  <a:srgbClr val="00B050"/>
                </a:solidFill>
              </a:rPr>
              <a:t>green</a:t>
            </a:r>
            <a:r>
              <a:rPr lang="en-US" sz="1400" dirty="0"/>
              <a:t> means more progress on that topic)</a:t>
            </a:r>
          </a:p>
          <a:p>
            <a:pPr marL="171450" indent="-171450">
              <a:buFont typeface="Arial" panose="020B0604020202020204" pitchFamily="34" charset="0"/>
              <a:buChar char="•"/>
            </a:pPr>
            <a:r>
              <a:rPr lang="en-US" sz="1400" dirty="0"/>
              <a:t>Second row(Me vs group) </a:t>
            </a:r>
            <a:r>
              <a:rPr lang="en-US" sz="1400" b="1" dirty="0"/>
              <a:t>compares your progress with </a:t>
            </a:r>
            <a:r>
              <a:rPr lang="en-US" sz="1400" dirty="0"/>
              <a:t>the </a:t>
            </a:r>
            <a:r>
              <a:rPr lang="en-US" sz="1400" b="1" dirty="0"/>
              <a:t>average progress of the selected peers </a:t>
            </a:r>
            <a:r>
              <a:rPr lang="en-US" sz="1400" dirty="0"/>
              <a:t>(Darker </a:t>
            </a:r>
            <a:r>
              <a:rPr lang="en-US" sz="1400" dirty="0">
                <a:solidFill>
                  <a:srgbClr val="00B050"/>
                </a:solidFill>
              </a:rPr>
              <a:t>green</a:t>
            </a:r>
            <a:r>
              <a:rPr lang="en-US" sz="1400" dirty="0"/>
              <a:t> means you have more progress than the Dynamic group; darker </a:t>
            </a:r>
            <a:r>
              <a:rPr lang="en-US" sz="1400" dirty="0">
                <a:solidFill>
                  <a:srgbClr val="0070C0"/>
                </a:solidFill>
              </a:rPr>
              <a:t>blue</a:t>
            </a:r>
            <a:r>
              <a:rPr lang="en-US" sz="1400" dirty="0"/>
              <a:t> means they have more progress than you; </a:t>
            </a:r>
            <a:r>
              <a:rPr lang="en-US" sz="1400" dirty="0">
                <a:solidFill>
                  <a:schemeClr val="tx1">
                    <a:lumMod val="65000"/>
                    <a:lumOff val="35000"/>
                  </a:schemeClr>
                </a:solidFill>
              </a:rPr>
              <a:t>grey</a:t>
            </a:r>
            <a:r>
              <a:rPr lang="en-US" sz="1400" dirty="0"/>
              <a:t> means equal progress. </a:t>
            </a:r>
          </a:p>
          <a:p>
            <a:pPr marL="171450" indent="-171450">
              <a:buFont typeface="Arial" panose="020B0604020202020204" pitchFamily="34" charset="0"/>
              <a:buChar char="•"/>
            </a:pPr>
            <a:r>
              <a:rPr lang="en-US" sz="1400" dirty="0"/>
              <a:t>Third row (Group) shows the </a:t>
            </a:r>
            <a:r>
              <a:rPr lang="en-US" sz="1400" b="1" dirty="0"/>
              <a:t>average progress of the selected peers </a:t>
            </a:r>
            <a:r>
              <a:rPr lang="en-US" sz="1400" dirty="0"/>
              <a:t>(Darker </a:t>
            </a:r>
            <a:r>
              <a:rPr lang="en-US" sz="1400" dirty="0">
                <a:solidFill>
                  <a:srgbClr val="0070C0"/>
                </a:solidFill>
              </a:rPr>
              <a:t>blue</a:t>
            </a:r>
            <a:r>
              <a:rPr lang="en-US" sz="1400" dirty="0"/>
              <a:t> means more progress on that topic)</a:t>
            </a:r>
          </a:p>
        </p:txBody>
      </p:sp>
      <p:sp>
        <p:nvSpPr>
          <p:cNvPr id="24" name="Aşağı Ok 5">
            <a:extLst>
              <a:ext uri="{FF2B5EF4-FFF2-40B4-BE49-F238E27FC236}">
                <a16:creationId xmlns:a16="http://schemas.microsoft.com/office/drawing/2014/main" id="{0851F702-C31A-AE4B-8EF5-A5463F14CEFA}"/>
              </a:ext>
            </a:extLst>
          </p:cNvPr>
          <p:cNvSpPr/>
          <p:nvPr/>
        </p:nvSpPr>
        <p:spPr>
          <a:xfrm rot="5400000">
            <a:off x="7152536" y="3682445"/>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cxnSp>
        <p:nvCxnSpPr>
          <p:cNvPr id="28" name="Elbow Connector 27">
            <a:extLst>
              <a:ext uri="{FF2B5EF4-FFF2-40B4-BE49-F238E27FC236}">
                <a16:creationId xmlns:a16="http://schemas.microsoft.com/office/drawing/2014/main" id="{95DD0DAA-6D95-5146-B69B-2E60F1C4CDE0}"/>
              </a:ext>
            </a:extLst>
          </p:cNvPr>
          <p:cNvCxnSpPr>
            <a:cxnSpLocks/>
            <a:stCxn id="20" idx="2"/>
          </p:cNvCxnSpPr>
          <p:nvPr/>
        </p:nvCxnSpPr>
        <p:spPr>
          <a:xfrm rot="16200000" flipH="1">
            <a:off x="3051918" y="2490408"/>
            <a:ext cx="407891" cy="142893"/>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5106D36-A873-D94D-8B31-CFF936C20197}"/>
              </a:ext>
            </a:extLst>
          </p:cNvPr>
          <p:cNvPicPr>
            <a:picLocks noChangeAspect="1"/>
          </p:cNvPicPr>
          <p:nvPr/>
        </p:nvPicPr>
        <p:blipFill>
          <a:blip r:embed="rId3"/>
          <a:stretch>
            <a:fillRect/>
          </a:stretch>
        </p:blipFill>
        <p:spPr>
          <a:xfrm>
            <a:off x="95225" y="3571032"/>
            <a:ext cx="1282700" cy="1130300"/>
          </a:xfrm>
          <a:prstGeom prst="rect">
            <a:avLst/>
          </a:prstGeom>
        </p:spPr>
      </p:pic>
      <p:pic>
        <p:nvPicPr>
          <p:cNvPr id="2" name="Picture 1">
            <a:extLst>
              <a:ext uri="{FF2B5EF4-FFF2-40B4-BE49-F238E27FC236}">
                <a16:creationId xmlns:a16="http://schemas.microsoft.com/office/drawing/2014/main" id="{C3FFF210-3346-2E4E-90F6-1FB1D4F338F8}"/>
              </a:ext>
            </a:extLst>
          </p:cNvPr>
          <p:cNvPicPr>
            <a:picLocks noChangeAspect="1"/>
          </p:cNvPicPr>
          <p:nvPr/>
        </p:nvPicPr>
        <p:blipFill rotWithShape="1">
          <a:blip r:embed="rId4"/>
          <a:srcRect r="5112"/>
          <a:stretch/>
        </p:blipFill>
        <p:spPr>
          <a:xfrm>
            <a:off x="113481" y="3487490"/>
            <a:ext cx="1264444" cy="1130300"/>
          </a:xfrm>
          <a:prstGeom prst="rect">
            <a:avLst/>
          </a:prstGeom>
        </p:spPr>
      </p:pic>
      <p:pic>
        <p:nvPicPr>
          <p:cNvPr id="3" name="Picture 2">
            <a:extLst>
              <a:ext uri="{FF2B5EF4-FFF2-40B4-BE49-F238E27FC236}">
                <a16:creationId xmlns:a16="http://schemas.microsoft.com/office/drawing/2014/main" id="{917E7865-4138-6E46-BBF0-31DB586FBC16}"/>
              </a:ext>
            </a:extLst>
          </p:cNvPr>
          <p:cNvPicPr>
            <a:picLocks noChangeAspect="1"/>
          </p:cNvPicPr>
          <p:nvPr/>
        </p:nvPicPr>
        <p:blipFill>
          <a:blip r:embed="rId5"/>
          <a:stretch>
            <a:fillRect/>
          </a:stretch>
        </p:blipFill>
        <p:spPr>
          <a:xfrm>
            <a:off x="145434" y="128803"/>
            <a:ext cx="5791200" cy="1536700"/>
          </a:xfrm>
          <a:prstGeom prst="rect">
            <a:avLst/>
          </a:prstGeom>
        </p:spPr>
      </p:pic>
      <p:pic>
        <p:nvPicPr>
          <p:cNvPr id="5" name="Picture 4">
            <a:extLst>
              <a:ext uri="{FF2B5EF4-FFF2-40B4-BE49-F238E27FC236}">
                <a16:creationId xmlns:a16="http://schemas.microsoft.com/office/drawing/2014/main" id="{607714C6-5AC0-AC4A-920B-8B675400B25E}"/>
              </a:ext>
            </a:extLst>
          </p:cNvPr>
          <p:cNvPicPr>
            <a:picLocks noChangeAspect="1"/>
          </p:cNvPicPr>
          <p:nvPr/>
        </p:nvPicPr>
        <p:blipFill>
          <a:blip r:embed="rId6"/>
          <a:stretch>
            <a:fillRect/>
          </a:stretch>
        </p:blipFill>
        <p:spPr>
          <a:xfrm>
            <a:off x="6481843" y="45802"/>
            <a:ext cx="4948839" cy="2515175"/>
          </a:xfrm>
          <a:prstGeom prst="rect">
            <a:avLst/>
          </a:prstGeom>
        </p:spPr>
      </p:pic>
      <p:sp>
        <p:nvSpPr>
          <p:cNvPr id="20" name="TextBox 30">
            <a:extLst>
              <a:ext uri="{FF2B5EF4-FFF2-40B4-BE49-F238E27FC236}">
                <a16:creationId xmlns:a16="http://schemas.microsoft.com/office/drawing/2014/main" id="{DE56347F-3578-0A49-A995-387FB4AA3F75}"/>
              </a:ext>
            </a:extLst>
          </p:cNvPr>
          <p:cNvSpPr txBox="1"/>
          <p:nvPr/>
        </p:nvSpPr>
        <p:spPr>
          <a:xfrm>
            <a:off x="245090" y="1619246"/>
            <a:ext cx="5878654" cy="738664"/>
          </a:xfrm>
          <a:prstGeom prst="rect">
            <a:avLst/>
          </a:prstGeom>
          <a:noFill/>
          <a:ln>
            <a:solidFill>
              <a:srgbClr val="7030A0"/>
            </a:solidFill>
          </a:ln>
        </p:spPr>
        <p:txBody>
          <a:bodyPr wrap="square" rtlCol="0">
            <a:spAutoFit/>
          </a:bodyPr>
          <a:lstStyle/>
          <a:p>
            <a:pPr algn="just"/>
            <a:r>
              <a:rPr lang="en-US" sz="1400" dirty="0"/>
              <a:t>Based on your and your peers’ progress in the system, the system will update your position in the slider automatically. Also, the average progress of the Peer group will be reflected as shown below based on your comparison peers.</a:t>
            </a:r>
          </a:p>
        </p:txBody>
      </p:sp>
    </p:spTree>
    <p:extLst>
      <p:ext uri="{BB962C8B-B14F-4D97-AF65-F5344CB8AC3E}">
        <p14:creationId xmlns:p14="http://schemas.microsoft.com/office/powerpoint/2010/main" val="47152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ACEA8E-CAA6-E944-9893-7DAAB31A22CA}"/>
              </a:ext>
            </a:extLst>
          </p:cNvPr>
          <p:cNvSpPr txBox="1"/>
          <p:nvPr/>
        </p:nvSpPr>
        <p:spPr>
          <a:xfrm>
            <a:off x="135971" y="102792"/>
            <a:ext cx="3894564" cy="2585323"/>
          </a:xfrm>
          <a:prstGeom prst="rect">
            <a:avLst/>
          </a:prstGeom>
          <a:noFill/>
          <a:ln>
            <a:solidFill>
              <a:srgbClr val="7030A0"/>
            </a:solidFill>
          </a:ln>
        </p:spPr>
        <p:txBody>
          <a:bodyPr wrap="square" rtlCol="0">
            <a:spAutoFit/>
          </a:bodyPr>
          <a:lstStyle/>
          <a:p>
            <a:r>
              <a:rPr lang="en-US" b="1" dirty="0">
                <a:solidFill>
                  <a:srgbClr val="7030A0"/>
                </a:solidFill>
              </a:rPr>
              <a:t>How to Increase your Progress?</a:t>
            </a:r>
          </a:p>
          <a:p>
            <a:r>
              <a:rPr lang="en-US" sz="1600" dirty="0"/>
              <a:t>To have more greener cells on </a:t>
            </a:r>
            <a:r>
              <a:rPr lang="en-US" sz="1600" b="1" i="1" dirty="0"/>
              <a:t>Me </a:t>
            </a:r>
            <a:r>
              <a:rPr lang="en-US" sz="1600" dirty="0"/>
              <a:t>row, you need to interact with the learning activities inside each topic.</a:t>
            </a:r>
          </a:p>
          <a:p>
            <a:endParaRPr lang="en-US" sz="1600" dirty="0"/>
          </a:p>
          <a:p>
            <a:r>
              <a:rPr lang="en-US" sz="1600" dirty="0"/>
              <a:t>Click on a topic cell as shown below and access the contents. Viewing animation steps, clicking on example lines or solving challenges, questions and Parsons problems to increase your progress.</a:t>
            </a:r>
          </a:p>
        </p:txBody>
      </p:sp>
      <p:pic>
        <p:nvPicPr>
          <p:cNvPr id="8" name="Picture 7">
            <a:extLst>
              <a:ext uri="{FF2B5EF4-FFF2-40B4-BE49-F238E27FC236}">
                <a16:creationId xmlns:a16="http://schemas.microsoft.com/office/drawing/2014/main" id="{0239AD29-9E8B-384F-A7A7-EDDCFB5FD81D}"/>
              </a:ext>
            </a:extLst>
          </p:cNvPr>
          <p:cNvPicPr>
            <a:picLocks noChangeAspect="1"/>
          </p:cNvPicPr>
          <p:nvPr/>
        </p:nvPicPr>
        <p:blipFill>
          <a:blip r:embed="rId2"/>
          <a:stretch>
            <a:fillRect/>
          </a:stretch>
        </p:blipFill>
        <p:spPr>
          <a:xfrm>
            <a:off x="90595" y="3088846"/>
            <a:ext cx="3894564" cy="3355584"/>
          </a:xfrm>
          <a:prstGeom prst="rect">
            <a:avLst/>
          </a:prstGeom>
        </p:spPr>
      </p:pic>
      <p:cxnSp>
        <p:nvCxnSpPr>
          <p:cNvPr id="10" name="Straight Connector 9">
            <a:extLst>
              <a:ext uri="{FF2B5EF4-FFF2-40B4-BE49-F238E27FC236}">
                <a16:creationId xmlns:a16="http://schemas.microsoft.com/office/drawing/2014/main" id="{FD54084F-8C78-1146-B1C2-E28756968C3C}"/>
              </a:ext>
            </a:extLst>
          </p:cNvPr>
          <p:cNvCxnSpPr/>
          <p:nvPr/>
        </p:nvCxnSpPr>
        <p:spPr>
          <a:xfrm>
            <a:off x="4041045" y="0"/>
            <a:ext cx="0" cy="6858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70313E9-DCA1-8444-875D-96F5262D6A9E}"/>
              </a:ext>
            </a:extLst>
          </p:cNvPr>
          <p:cNvPicPr>
            <a:picLocks noChangeAspect="1"/>
          </p:cNvPicPr>
          <p:nvPr/>
        </p:nvPicPr>
        <p:blipFill>
          <a:blip r:embed="rId3"/>
          <a:stretch>
            <a:fillRect/>
          </a:stretch>
        </p:blipFill>
        <p:spPr>
          <a:xfrm>
            <a:off x="4130337" y="692439"/>
            <a:ext cx="3164048" cy="2087278"/>
          </a:xfrm>
          <a:prstGeom prst="rect">
            <a:avLst/>
          </a:prstGeom>
          <a:ln>
            <a:solidFill>
              <a:srgbClr val="7030A0"/>
            </a:solidFill>
          </a:ln>
        </p:spPr>
      </p:pic>
      <p:pic>
        <p:nvPicPr>
          <p:cNvPr id="13" name="Picture 12">
            <a:extLst>
              <a:ext uri="{FF2B5EF4-FFF2-40B4-BE49-F238E27FC236}">
                <a16:creationId xmlns:a16="http://schemas.microsoft.com/office/drawing/2014/main" id="{01A7AACD-5237-EA4F-9ECB-95E0FD0727BD}"/>
              </a:ext>
            </a:extLst>
          </p:cNvPr>
          <p:cNvPicPr>
            <a:picLocks noChangeAspect="1"/>
          </p:cNvPicPr>
          <p:nvPr/>
        </p:nvPicPr>
        <p:blipFill>
          <a:blip r:embed="rId4"/>
          <a:stretch>
            <a:fillRect/>
          </a:stretch>
        </p:blipFill>
        <p:spPr>
          <a:xfrm>
            <a:off x="7674928" y="951298"/>
            <a:ext cx="3179055" cy="2241090"/>
          </a:xfrm>
          <a:prstGeom prst="rect">
            <a:avLst/>
          </a:prstGeom>
          <a:ln>
            <a:solidFill>
              <a:srgbClr val="7030A0"/>
            </a:solidFill>
          </a:ln>
        </p:spPr>
      </p:pic>
      <p:sp>
        <p:nvSpPr>
          <p:cNvPr id="14" name="TextBox 13">
            <a:extLst>
              <a:ext uri="{FF2B5EF4-FFF2-40B4-BE49-F238E27FC236}">
                <a16:creationId xmlns:a16="http://schemas.microsoft.com/office/drawing/2014/main" id="{9DD3E5A9-AD9D-254E-9D1D-BFEB45B7598F}"/>
              </a:ext>
            </a:extLst>
          </p:cNvPr>
          <p:cNvSpPr txBox="1"/>
          <p:nvPr/>
        </p:nvSpPr>
        <p:spPr>
          <a:xfrm>
            <a:off x="4086422" y="120503"/>
            <a:ext cx="3386434" cy="553998"/>
          </a:xfrm>
          <a:prstGeom prst="rect">
            <a:avLst/>
          </a:prstGeom>
          <a:noFill/>
          <a:ln>
            <a:solidFill>
              <a:srgbClr val="7030A0"/>
            </a:solidFill>
          </a:ln>
        </p:spPr>
        <p:txBody>
          <a:bodyPr wrap="square" rtlCol="0">
            <a:spAutoFit/>
          </a:bodyPr>
          <a:lstStyle/>
          <a:p>
            <a:pPr algn="ctr"/>
            <a:r>
              <a:rPr lang="en-US" dirty="0">
                <a:solidFill>
                  <a:srgbClr val="7030A0"/>
                </a:solidFill>
              </a:rPr>
              <a:t>Animated Examples</a:t>
            </a:r>
          </a:p>
          <a:p>
            <a:r>
              <a:rPr lang="en-US" sz="1200" dirty="0"/>
              <a:t>Play animation steps to how the program executed</a:t>
            </a:r>
          </a:p>
        </p:txBody>
      </p:sp>
      <p:pic>
        <p:nvPicPr>
          <p:cNvPr id="16" name="Picture 15">
            <a:extLst>
              <a:ext uri="{FF2B5EF4-FFF2-40B4-BE49-F238E27FC236}">
                <a16:creationId xmlns:a16="http://schemas.microsoft.com/office/drawing/2014/main" id="{37E34DAE-9FBE-8C44-BB2B-99F9D5555469}"/>
              </a:ext>
            </a:extLst>
          </p:cNvPr>
          <p:cNvPicPr>
            <a:picLocks noChangeAspect="1"/>
          </p:cNvPicPr>
          <p:nvPr/>
        </p:nvPicPr>
        <p:blipFill>
          <a:blip r:embed="rId5"/>
          <a:stretch>
            <a:fillRect/>
          </a:stretch>
        </p:blipFill>
        <p:spPr>
          <a:xfrm>
            <a:off x="8723672" y="2071843"/>
            <a:ext cx="3414191" cy="2087278"/>
          </a:xfrm>
          <a:prstGeom prst="rect">
            <a:avLst/>
          </a:prstGeom>
          <a:ln>
            <a:solidFill>
              <a:srgbClr val="7030A0"/>
            </a:solidFill>
          </a:ln>
        </p:spPr>
      </p:pic>
      <p:pic>
        <p:nvPicPr>
          <p:cNvPr id="17" name="Picture 16">
            <a:extLst>
              <a:ext uri="{FF2B5EF4-FFF2-40B4-BE49-F238E27FC236}">
                <a16:creationId xmlns:a16="http://schemas.microsoft.com/office/drawing/2014/main" id="{586A7A9D-53CA-C24E-BD87-0C1AB4EE8AE5}"/>
              </a:ext>
            </a:extLst>
          </p:cNvPr>
          <p:cNvPicPr>
            <a:picLocks noChangeAspect="1"/>
          </p:cNvPicPr>
          <p:nvPr/>
        </p:nvPicPr>
        <p:blipFill>
          <a:blip r:embed="rId6"/>
          <a:stretch>
            <a:fillRect/>
          </a:stretch>
        </p:blipFill>
        <p:spPr>
          <a:xfrm>
            <a:off x="4096931" y="3617631"/>
            <a:ext cx="3107989" cy="2677445"/>
          </a:xfrm>
          <a:prstGeom prst="rect">
            <a:avLst/>
          </a:prstGeom>
          <a:ln>
            <a:solidFill>
              <a:srgbClr val="7030A0"/>
            </a:solidFill>
          </a:ln>
        </p:spPr>
      </p:pic>
      <p:pic>
        <p:nvPicPr>
          <p:cNvPr id="18" name="Picture 17">
            <a:extLst>
              <a:ext uri="{FF2B5EF4-FFF2-40B4-BE49-F238E27FC236}">
                <a16:creationId xmlns:a16="http://schemas.microsoft.com/office/drawing/2014/main" id="{234E98DE-7D34-9842-AF7C-8BE525309C12}"/>
              </a:ext>
            </a:extLst>
          </p:cNvPr>
          <p:cNvPicPr>
            <a:picLocks noChangeAspect="1"/>
          </p:cNvPicPr>
          <p:nvPr/>
        </p:nvPicPr>
        <p:blipFill>
          <a:blip r:embed="rId7"/>
          <a:stretch>
            <a:fillRect/>
          </a:stretch>
        </p:blipFill>
        <p:spPr>
          <a:xfrm>
            <a:off x="7264103" y="5101998"/>
            <a:ext cx="4873760" cy="1773177"/>
          </a:xfrm>
          <a:prstGeom prst="rect">
            <a:avLst/>
          </a:prstGeom>
          <a:ln>
            <a:solidFill>
              <a:srgbClr val="7030A0"/>
            </a:solidFill>
          </a:ln>
        </p:spPr>
      </p:pic>
      <p:sp>
        <p:nvSpPr>
          <p:cNvPr id="22" name="TextBox 21">
            <a:extLst>
              <a:ext uri="{FF2B5EF4-FFF2-40B4-BE49-F238E27FC236}">
                <a16:creationId xmlns:a16="http://schemas.microsoft.com/office/drawing/2014/main" id="{71560779-C964-B449-9F40-E008FB76443B}"/>
              </a:ext>
            </a:extLst>
          </p:cNvPr>
          <p:cNvSpPr txBox="1"/>
          <p:nvPr/>
        </p:nvSpPr>
        <p:spPr>
          <a:xfrm>
            <a:off x="8007766" y="0"/>
            <a:ext cx="3386434" cy="923330"/>
          </a:xfrm>
          <a:prstGeom prst="rect">
            <a:avLst/>
          </a:prstGeom>
          <a:noFill/>
          <a:ln>
            <a:solidFill>
              <a:srgbClr val="7030A0"/>
            </a:solidFill>
          </a:ln>
        </p:spPr>
        <p:txBody>
          <a:bodyPr wrap="square" rtlCol="0">
            <a:spAutoFit/>
          </a:bodyPr>
          <a:lstStyle/>
          <a:p>
            <a:pPr algn="ctr"/>
            <a:r>
              <a:rPr lang="en-US" dirty="0">
                <a:solidFill>
                  <a:srgbClr val="7030A0"/>
                </a:solidFill>
              </a:rPr>
              <a:t>Examples-Challenges</a:t>
            </a:r>
          </a:p>
          <a:p>
            <a:r>
              <a:rPr lang="en-US" sz="1200" dirty="0"/>
              <a:t>Check how a program is constructed line by line in examples and challenge yourself with challenges and complete the missing lines. </a:t>
            </a:r>
          </a:p>
        </p:txBody>
      </p:sp>
      <p:sp>
        <p:nvSpPr>
          <p:cNvPr id="23" name="TextBox 22">
            <a:extLst>
              <a:ext uri="{FF2B5EF4-FFF2-40B4-BE49-F238E27FC236}">
                <a16:creationId xmlns:a16="http://schemas.microsoft.com/office/drawing/2014/main" id="{807E7D08-85C9-5541-ACC5-EF53127B19FA}"/>
              </a:ext>
            </a:extLst>
          </p:cNvPr>
          <p:cNvSpPr txBox="1"/>
          <p:nvPr/>
        </p:nvSpPr>
        <p:spPr>
          <a:xfrm>
            <a:off x="4086422" y="2870974"/>
            <a:ext cx="3386434" cy="738664"/>
          </a:xfrm>
          <a:prstGeom prst="rect">
            <a:avLst/>
          </a:prstGeom>
          <a:noFill/>
          <a:ln>
            <a:solidFill>
              <a:srgbClr val="7030A0"/>
            </a:solidFill>
          </a:ln>
        </p:spPr>
        <p:txBody>
          <a:bodyPr wrap="square" rtlCol="0">
            <a:spAutoFit/>
          </a:bodyPr>
          <a:lstStyle/>
          <a:p>
            <a:pPr algn="ctr"/>
            <a:r>
              <a:rPr lang="en-US" dirty="0">
                <a:solidFill>
                  <a:srgbClr val="7030A0"/>
                </a:solidFill>
              </a:rPr>
              <a:t>Tracing Problems</a:t>
            </a:r>
          </a:p>
          <a:p>
            <a:r>
              <a:rPr lang="en-US" sz="1200" dirty="0"/>
              <a:t>Predict the output of the program. It is either the console output or the value of </a:t>
            </a:r>
            <a:r>
              <a:rPr lang="en-US" sz="1200" b="1" i="1" dirty="0"/>
              <a:t>result</a:t>
            </a:r>
            <a:r>
              <a:rPr lang="en-US" sz="1200" dirty="0"/>
              <a:t> variable.</a:t>
            </a:r>
          </a:p>
        </p:txBody>
      </p:sp>
      <p:sp>
        <p:nvSpPr>
          <p:cNvPr id="24" name="TextBox 23">
            <a:extLst>
              <a:ext uri="{FF2B5EF4-FFF2-40B4-BE49-F238E27FC236}">
                <a16:creationId xmlns:a16="http://schemas.microsoft.com/office/drawing/2014/main" id="{F3A76D99-DADB-1E45-A260-3414949D3056}"/>
              </a:ext>
            </a:extLst>
          </p:cNvPr>
          <p:cNvSpPr txBox="1"/>
          <p:nvPr/>
        </p:nvSpPr>
        <p:spPr>
          <a:xfrm>
            <a:off x="7654163" y="4352824"/>
            <a:ext cx="4093639" cy="738664"/>
          </a:xfrm>
          <a:prstGeom prst="rect">
            <a:avLst/>
          </a:prstGeom>
          <a:noFill/>
          <a:ln>
            <a:solidFill>
              <a:srgbClr val="7030A0"/>
            </a:solidFill>
          </a:ln>
        </p:spPr>
        <p:txBody>
          <a:bodyPr wrap="square" rtlCol="0">
            <a:spAutoFit/>
          </a:bodyPr>
          <a:lstStyle/>
          <a:p>
            <a:pPr algn="ctr"/>
            <a:r>
              <a:rPr lang="en-US" dirty="0">
                <a:solidFill>
                  <a:srgbClr val="7030A0"/>
                </a:solidFill>
              </a:rPr>
              <a:t>Parsons Problem</a:t>
            </a:r>
          </a:p>
          <a:p>
            <a:r>
              <a:rPr lang="en-US" sz="1200" dirty="0"/>
              <a:t>Reorder the program lines to solve the given task at the bottom of the screen. Pay attention to indentation. </a:t>
            </a:r>
          </a:p>
        </p:txBody>
      </p:sp>
      <p:pic>
        <p:nvPicPr>
          <p:cNvPr id="2" name="Picture 1">
            <a:extLst>
              <a:ext uri="{FF2B5EF4-FFF2-40B4-BE49-F238E27FC236}">
                <a16:creationId xmlns:a16="http://schemas.microsoft.com/office/drawing/2014/main" id="{6D3DAC86-AF1D-E04F-BC79-CA44A8FE3BA3}"/>
              </a:ext>
            </a:extLst>
          </p:cNvPr>
          <p:cNvPicPr>
            <a:picLocks noChangeAspect="1"/>
          </p:cNvPicPr>
          <p:nvPr/>
        </p:nvPicPr>
        <p:blipFill>
          <a:blip r:embed="rId8"/>
          <a:stretch>
            <a:fillRect/>
          </a:stretch>
        </p:blipFill>
        <p:spPr>
          <a:xfrm>
            <a:off x="10111613" y="961808"/>
            <a:ext cx="319154" cy="390077"/>
          </a:xfrm>
          <a:prstGeom prst="rect">
            <a:avLst/>
          </a:prstGeom>
        </p:spPr>
      </p:pic>
      <p:pic>
        <p:nvPicPr>
          <p:cNvPr id="19" name="Picture 18">
            <a:extLst>
              <a:ext uri="{FF2B5EF4-FFF2-40B4-BE49-F238E27FC236}">
                <a16:creationId xmlns:a16="http://schemas.microsoft.com/office/drawing/2014/main" id="{67CD0276-EC6C-4844-A911-F612C5395E74}"/>
              </a:ext>
            </a:extLst>
          </p:cNvPr>
          <p:cNvPicPr>
            <a:picLocks noChangeAspect="1"/>
          </p:cNvPicPr>
          <p:nvPr/>
        </p:nvPicPr>
        <p:blipFill>
          <a:blip r:embed="rId9"/>
          <a:stretch>
            <a:fillRect/>
          </a:stretch>
        </p:blipFill>
        <p:spPr>
          <a:xfrm>
            <a:off x="135971" y="5224395"/>
            <a:ext cx="1595987" cy="379047"/>
          </a:xfrm>
          <a:prstGeom prst="rect">
            <a:avLst/>
          </a:prstGeom>
        </p:spPr>
      </p:pic>
      <p:pic>
        <p:nvPicPr>
          <p:cNvPr id="20" name="Picture 19">
            <a:extLst>
              <a:ext uri="{FF2B5EF4-FFF2-40B4-BE49-F238E27FC236}">
                <a16:creationId xmlns:a16="http://schemas.microsoft.com/office/drawing/2014/main" id="{99E6228E-DD96-AE4A-8912-040595C7075F}"/>
              </a:ext>
            </a:extLst>
          </p:cNvPr>
          <p:cNvPicPr>
            <a:picLocks noChangeAspect="1"/>
          </p:cNvPicPr>
          <p:nvPr/>
        </p:nvPicPr>
        <p:blipFill rotWithShape="1">
          <a:blip r:embed="rId10"/>
          <a:srcRect l="1599"/>
          <a:stretch/>
        </p:blipFill>
        <p:spPr>
          <a:xfrm>
            <a:off x="903890" y="4991553"/>
            <a:ext cx="2687912" cy="1328879"/>
          </a:xfrm>
          <a:prstGeom prst="rect">
            <a:avLst/>
          </a:prstGeom>
        </p:spPr>
      </p:pic>
      <p:pic>
        <p:nvPicPr>
          <p:cNvPr id="21" name="Picture 20">
            <a:extLst>
              <a:ext uri="{FF2B5EF4-FFF2-40B4-BE49-F238E27FC236}">
                <a16:creationId xmlns:a16="http://schemas.microsoft.com/office/drawing/2014/main" id="{E2D90717-0301-914D-AA4B-455E08BC5438}"/>
              </a:ext>
            </a:extLst>
          </p:cNvPr>
          <p:cNvPicPr>
            <a:picLocks noChangeAspect="1"/>
          </p:cNvPicPr>
          <p:nvPr/>
        </p:nvPicPr>
        <p:blipFill>
          <a:blip r:embed="rId11"/>
          <a:stretch>
            <a:fillRect/>
          </a:stretch>
        </p:blipFill>
        <p:spPr>
          <a:xfrm>
            <a:off x="952953" y="5670015"/>
            <a:ext cx="915604" cy="308631"/>
          </a:xfrm>
          <a:prstGeom prst="rect">
            <a:avLst/>
          </a:prstGeom>
        </p:spPr>
      </p:pic>
    </p:spTree>
    <p:extLst>
      <p:ext uri="{BB962C8B-B14F-4D97-AF65-F5344CB8AC3E}">
        <p14:creationId xmlns:p14="http://schemas.microsoft.com/office/powerpoint/2010/main" val="65916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274</Words>
  <Application>Microsoft Macintosh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Akhuseyinoglu, Kamil</dc:creator>
  <cp:lastModifiedBy>Akhuseyinoglu, Kamil</cp:lastModifiedBy>
  <cp:revision>19</cp:revision>
  <dcterms:created xsi:type="dcterms:W3CDTF">2019-09-30T21:43:24Z</dcterms:created>
  <dcterms:modified xsi:type="dcterms:W3CDTF">2021-05-04T21:41:42Z</dcterms:modified>
</cp:coreProperties>
</file>