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0" r:id="rId3"/>
    <p:sldId id="267" r:id="rId4"/>
    <p:sldId id="261" r:id="rId5"/>
    <p:sldId id="263" r:id="rId6"/>
    <p:sldId id="268" r:id="rId7"/>
    <p:sldId id="264" r:id="rId8"/>
    <p:sldId id="257"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85976"/>
  </p:normalViewPr>
  <p:slideViewPr>
    <p:cSldViewPr snapToGrid="0">
      <p:cViewPr varScale="1">
        <p:scale>
          <a:sx n="66" d="100"/>
          <a:sy n="66" d="100"/>
        </p:scale>
        <p:origin x="1896" y="184"/>
      </p:cViewPr>
      <p:guideLst/>
    </p:cSldViewPr>
  </p:slideViewPr>
  <p:notesTextViewPr>
    <p:cViewPr>
      <p:scale>
        <a:sx n="1" d="1"/>
        <a:sy n="1" d="1"/>
      </p:scale>
      <p:origin x="0" y="-2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310126-D6F0-1F45-98D8-D6A758CA0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31CFDA-E111-924D-BF16-DA6B35AFA6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D26558-7511-E04D-9577-8CD3CC81B221}" type="datetimeFigureOut">
              <a:rPr lang="en-US" smtClean="0"/>
              <a:t>4/25/18</a:t>
            </a:fld>
            <a:endParaRPr lang="en-US"/>
          </a:p>
        </p:txBody>
      </p:sp>
      <p:sp>
        <p:nvSpPr>
          <p:cNvPr id="4" name="Footer Placeholder 3">
            <a:extLst>
              <a:ext uri="{FF2B5EF4-FFF2-40B4-BE49-F238E27FC236}">
                <a16:creationId xmlns:a16="http://schemas.microsoft.com/office/drawing/2014/main" id="{652B583C-9A6E-9A4A-9356-CA48FAFC90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B8F5A6-98AA-6547-9F16-468AA4861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CEF9D5-AF6E-C443-A1AB-E151A74E63F5}" type="slidenum">
              <a:rPr lang="en-US" smtClean="0"/>
              <a:t>‹#›</a:t>
            </a:fld>
            <a:endParaRPr lang="en-US"/>
          </a:p>
        </p:txBody>
      </p:sp>
    </p:spTree>
    <p:extLst>
      <p:ext uri="{BB962C8B-B14F-4D97-AF65-F5344CB8AC3E}">
        <p14:creationId xmlns:p14="http://schemas.microsoft.com/office/powerpoint/2010/main" val="4041129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C78E7-260F-114A-B90F-DACF832BC3F1}"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9A3A4-5F1E-6846-95DC-A53CBB0DAFD5}" type="slidenum">
              <a:rPr lang="en-US" smtClean="0"/>
              <a:t>‹#›</a:t>
            </a:fld>
            <a:endParaRPr lang="en-US"/>
          </a:p>
        </p:txBody>
      </p:sp>
    </p:spTree>
    <p:extLst>
      <p:ext uri="{BB962C8B-B14F-4D97-AF65-F5344CB8AC3E}">
        <p14:creationId xmlns:p14="http://schemas.microsoft.com/office/powerpoint/2010/main" val="184421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69A3A4-5F1E-6846-95DC-A53CBB0DAFD5}" type="slidenum">
              <a:rPr lang="en-US" smtClean="0"/>
              <a:t>1</a:t>
            </a:fld>
            <a:endParaRPr lang="en-US"/>
          </a:p>
        </p:txBody>
      </p:sp>
    </p:spTree>
    <p:extLst>
      <p:ext uri="{BB962C8B-B14F-4D97-AF65-F5344CB8AC3E}">
        <p14:creationId xmlns:p14="http://schemas.microsoft.com/office/powerpoint/2010/main" val="290635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Phi Kappa Psi (Fraternity)- used a Taser on a new member to punish and intimidate others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KKG (Sorority)- Blindfolded and while extremely intoxicated, pushed out of the car.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PIKE (Fraternity)- allegedly poured boiling water, vinegar, and crab boil on new members after covering them with flour and wasabi and cayenne pepper. </a:t>
            </a:r>
            <a:endParaRPr lang="en-US" dirty="0"/>
          </a:p>
          <a:p>
            <a:pPr marL="171450" indent="-171450">
              <a:buFont typeface="Arial" panose="020B0604020202020204" pitchFamily="34" charset="0"/>
              <a:buChar char="•"/>
            </a:pPr>
            <a:r>
              <a:rPr lang="en-US" dirty="0"/>
              <a:t>Yes, this incidents are mildly funny and could be pulled straight from Jackass. Hazing is serious. Just ask the Piazza’s (parents of an Penn State freshman) whose son died so senselessly in a fraternity house after hazing. Ask the countless young men and women who’ve been permanently traumatized from hazing. While outside of my research interests, this topic is very personal. I find it incredible that no centralized database of </a:t>
            </a:r>
            <a:r>
              <a:rPr lang="en-US" dirty="0" err="1"/>
              <a:t>greek</a:t>
            </a:r>
            <a:r>
              <a:rPr lang="en-US" dirty="0"/>
              <a:t> organizations that have been investigated or sanctioned – such a database could inform students and parents about the organizations on their campuses. No student should die from </a:t>
            </a:r>
            <a:r>
              <a:rPr lang="en-US" dirty="0" err="1"/>
              <a:t>greek</a:t>
            </a:r>
            <a:r>
              <a:rPr lang="en-US" dirty="0"/>
              <a:t> life, period.</a:t>
            </a:r>
          </a:p>
          <a:p>
            <a:r>
              <a:rPr lang="en-US" dirty="0"/>
              <a:t>Why does it occur? Long standing traditions that go way too far combined with alcohol-induced adolescent maturing throughout college combined with groupthink</a:t>
            </a:r>
          </a:p>
        </p:txBody>
      </p:sp>
      <p:sp>
        <p:nvSpPr>
          <p:cNvPr id="4" name="Slide Number Placeholder 3"/>
          <p:cNvSpPr>
            <a:spLocks noGrp="1"/>
          </p:cNvSpPr>
          <p:nvPr>
            <p:ph type="sldNum" sz="quarter" idx="10"/>
          </p:nvPr>
        </p:nvSpPr>
        <p:spPr/>
        <p:txBody>
          <a:bodyPr/>
          <a:lstStyle/>
          <a:p>
            <a:fld id="{E369A3A4-5F1E-6846-95DC-A53CBB0DAFD5}" type="slidenum">
              <a:rPr lang="en-US" smtClean="0"/>
              <a:t>2</a:t>
            </a:fld>
            <a:endParaRPr lang="en-US"/>
          </a:p>
        </p:txBody>
      </p:sp>
    </p:spTree>
    <p:extLst>
      <p:ext uri="{BB962C8B-B14F-4D97-AF65-F5344CB8AC3E}">
        <p14:creationId xmlns:p14="http://schemas.microsoft.com/office/powerpoint/2010/main" val="818305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Brought into public conversation due to the release of The Hunting Ground (looked at sexual assault and hazing in </a:t>
            </a:r>
            <a:r>
              <a:rPr lang="en-US" dirty="0" err="1"/>
              <a:t>greek</a:t>
            </a:r>
            <a:r>
              <a:rPr lang="en-US" dirty="0"/>
              <a:t> organizations and campuses more generally) and press coverage surrounding deaths of Tim Piazza at Penn State and Max Gruver at LSU</a:t>
            </a:r>
          </a:p>
          <a:p>
            <a:r>
              <a:rPr lang="en-US" dirty="0"/>
              <a:t>- 2015- 16 organizations were sanctioned</a:t>
            </a:r>
          </a:p>
          <a:p>
            <a:pPr marL="171450" indent="-171450">
              <a:buFontTx/>
              <a:buChar char="-"/>
            </a:pPr>
            <a:r>
              <a:rPr lang="en-US" dirty="0"/>
              <a:t>2016- 4</a:t>
            </a:r>
          </a:p>
          <a:p>
            <a:pPr marL="171450" indent="-171450">
              <a:buFontTx/>
              <a:buChar char="-"/>
            </a:pPr>
            <a:r>
              <a:rPr lang="en-US" dirty="0"/>
              <a:t>2017- 239</a:t>
            </a:r>
          </a:p>
          <a:p>
            <a:pPr marL="171450" indent="-171450">
              <a:buFontTx/>
              <a:buChar char="-"/>
            </a:pPr>
            <a:r>
              <a:rPr lang="en-US" dirty="0"/>
              <a:t>-2018- 54</a:t>
            </a:r>
          </a:p>
        </p:txBody>
      </p:sp>
      <p:sp>
        <p:nvSpPr>
          <p:cNvPr id="4" name="Slide Number Placeholder 3"/>
          <p:cNvSpPr>
            <a:spLocks noGrp="1"/>
          </p:cNvSpPr>
          <p:nvPr>
            <p:ph type="sldNum" sz="quarter" idx="10"/>
          </p:nvPr>
        </p:nvSpPr>
        <p:spPr/>
        <p:txBody>
          <a:bodyPr/>
          <a:lstStyle/>
          <a:p>
            <a:fld id="{E369A3A4-5F1E-6846-95DC-A53CBB0DAFD5}" type="slidenum">
              <a:rPr lang="en-US" smtClean="0"/>
              <a:t>3</a:t>
            </a:fld>
            <a:endParaRPr lang="en-US"/>
          </a:p>
        </p:txBody>
      </p:sp>
    </p:spTree>
    <p:extLst>
      <p:ext uri="{BB962C8B-B14F-4D97-AF65-F5344CB8AC3E}">
        <p14:creationId xmlns:p14="http://schemas.microsoft.com/office/powerpoint/2010/main" val="366955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Methodological challenges- While this only looks at hazing, heavy alcohol usage usually is part of hazing rituals, some universities consider it a separate violation others don’t. (same with health and safety) </a:t>
            </a:r>
          </a:p>
          <a:p>
            <a:pPr marL="171450" indent="-171450">
              <a:buFontTx/>
              <a:buChar char="-"/>
            </a:pPr>
            <a:r>
              <a:rPr lang="en-US" dirty="0"/>
              <a:t>No clearinghouse/data hub to pull information from -- all done by google search</a:t>
            </a:r>
          </a:p>
          <a:p>
            <a:pPr marL="628650" lvl="1" indent="-171450">
              <a:buFontTx/>
              <a:buChar char="-"/>
            </a:pPr>
            <a:r>
              <a:rPr lang="en-US" dirty="0"/>
              <a:t>Some universities post status of </a:t>
            </a:r>
            <a:r>
              <a:rPr lang="en-US" dirty="0" err="1"/>
              <a:t>greek</a:t>
            </a:r>
            <a:r>
              <a:rPr lang="en-US" dirty="0"/>
              <a:t> organizations but its often incomplete or quite </a:t>
            </a:r>
            <a:r>
              <a:rPr lang="en-US" dirty="0" err="1"/>
              <a:t>scattere</a:t>
            </a:r>
            <a:endParaRPr lang="en-US" dirty="0"/>
          </a:p>
          <a:p>
            <a:pPr marL="171450" lvl="0" indent="-171450">
              <a:buFontTx/>
              <a:buChar char="-"/>
            </a:pPr>
            <a:r>
              <a:rPr lang="en-US" dirty="0"/>
              <a:t>Why 2015- The Hunting Ground</a:t>
            </a:r>
          </a:p>
          <a:p>
            <a:pPr marL="171450" lvl="0" indent="-171450">
              <a:buFontTx/>
              <a:buChar char="-"/>
            </a:pPr>
            <a:endParaRPr lang="en-US" dirty="0"/>
          </a:p>
        </p:txBody>
      </p:sp>
      <p:sp>
        <p:nvSpPr>
          <p:cNvPr id="4" name="Slide Number Placeholder 3"/>
          <p:cNvSpPr>
            <a:spLocks noGrp="1"/>
          </p:cNvSpPr>
          <p:nvPr>
            <p:ph type="sldNum" sz="quarter" idx="10"/>
          </p:nvPr>
        </p:nvSpPr>
        <p:spPr/>
        <p:txBody>
          <a:bodyPr/>
          <a:lstStyle/>
          <a:p>
            <a:fld id="{E369A3A4-5F1E-6846-95DC-A53CBB0DAFD5}" type="slidenum">
              <a:rPr lang="en-US" smtClean="0"/>
              <a:t>4</a:t>
            </a:fld>
            <a:endParaRPr lang="en-US"/>
          </a:p>
        </p:txBody>
      </p:sp>
    </p:spTree>
    <p:extLst>
      <p:ext uri="{BB962C8B-B14F-4D97-AF65-F5344CB8AC3E}">
        <p14:creationId xmlns:p14="http://schemas.microsoft.com/office/powerpoint/2010/main" val="151653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Operationalizing my variables here was difficult: each university sanctions </a:t>
            </a:r>
            <a:r>
              <a:rPr lang="en-US" b="0" dirty="0" err="1"/>
              <a:t>greek</a:t>
            </a:r>
            <a:r>
              <a:rPr lang="en-US" b="0" dirty="0"/>
              <a:t> life differently – as such, they have unique terminology and there exists no clear or agreed-upon definition, forcing me to reconcile with institutional nuances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Cease and Desist: Chapter under investigation are usually given temporary cease and desist orders, requiring the chapter to temporarily stop all activity, including member gatherings, recruitment events, social events, and new member meetings. Any necessary fraternity business meetings must be pre-approved by the OCL</a:t>
            </a:r>
          </a:p>
          <a:p>
            <a:pPr marL="171450" indent="-171450">
              <a:buFont typeface="Arial" panose="020B0604020202020204" pitchFamily="34" charset="0"/>
              <a:buChar char="•"/>
            </a:pPr>
            <a:r>
              <a:rPr lang="en-US" b="0" dirty="0"/>
              <a:t>Disciplinary Probation: New policy violations while the chapter is on probation can result in revocation. Organizations are permitted to conduct operations as usual unless additional modifications to operating status are made in the chapter outcome letter. </a:t>
            </a:r>
          </a:p>
          <a:p>
            <a:pPr marL="171450" indent="-171450">
              <a:buFont typeface="Arial" panose="020B0604020202020204" pitchFamily="34" charset="0"/>
              <a:buChar char="•"/>
            </a:pPr>
            <a:r>
              <a:rPr lang="en-US" b="0" dirty="0"/>
              <a:t>Social Probation: The organization is unable to host social events with alcohol. Social probation has no limit to minimum or maximum duration. Recruitment, new member education, educational events, and philanthropy events are allowed during social probation. </a:t>
            </a:r>
          </a:p>
          <a:p>
            <a:pPr marL="171450" indent="-171450">
              <a:buFont typeface="Arial" panose="020B0604020202020204" pitchFamily="34" charset="0"/>
              <a:buChar char="•"/>
            </a:pPr>
            <a:r>
              <a:rPr lang="en-US" b="0" dirty="0"/>
              <a:t>Suspension: The organization’s recognition is suspended by the University for a specified period of time. Further violations could result in the permanent revocation of the organization’s University recognition. </a:t>
            </a:r>
          </a:p>
          <a:p>
            <a:pPr marL="171450" indent="-171450">
              <a:buFont typeface="Arial" panose="020B0604020202020204" pitchFamily="34" charset="0"/>
              <a:buChar char="•"/>
            </a:pPr>
            <a:r>
              <a:rPr lang="en-US" b="0" dirty="0"/>
              <a:t>Revocation of Recognition: The organization must wait at least four years before reapplying for recognition</a:t>
            </a:r>
          </a:p>
        </p:txBody>
      </p:sp>
      <p:sp>
        <p:nvSpPr>
          <p:cNvPr id="4" name="Slide Number Placeholder 3"/>
          <p:cNvSpPr>
            <a:spLocks noGrp="1"/>
          </p:cNvSpPr>
          <p:nvPr>
            <p:ph type="sldNum" sz="quarter" idx="10"/>
          </p:nvPr>
        </p:nvSpPr>
        <p:spPr/>
        <p:txBody>
          <a:bodyPr/>
          <a:lstStyle/>
          <a:p>
            <a:fld id="{E369A3A4-5F1E-6846-95DC-A53CBB0DAFD5}" type="slidenum">
              <a:rPr lang="en-US" smtClean="0"/>
              <a:t>5</a:t>
            </a:fld>
            <a:endParaRPr lang="en-US"/>
          </a:p>
        </p:txBody>
      </p:sp>
    </p:spTree>
    <p:extLst>
      <p:ext uri="{BB962C8B-B14F-4D97-AF65-F5344CB8AC3E}">
        <p14:creationId xmlns:p14="http://schemas.microsoft.com/office/powerpoint/2010/main" val="154240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Missing LSU – Suspended entire </a:t>
            </a:r>
            <a:r>
              <a:rPr lang="en-US" dirty="0" err="1"/>
              <a:t>greek</a:t>
            </a:r>
            <a:r>
              <a:rPr lang="en-US" dirty="0"/>
              <a:t> life for short time</a:t>
            </a:r>
          </a:p>
          <a:p>
            <a:pPr marL="171450" indent="-171450">
              <a:buFontTx/>
              <a:buChar char="-"/>
            </a:pPr>
            <a:r>
              <a:rPr lang="en-US" dirty="0"/>
              <a:t>OSU and PSU now require organizations to reapply for recognitions with new conditions.</a:t>
            </a:r>
          </a:p>
          <a:p>
            <a:pPr marL="171450" indent="-171450">
              <a:buFontTx/>
              <a:buChar char="-"/>
            </a:pPr>
            <a:r>
              <a:rPr lang="en-US" dirty="0"/>
              <a:t>OSU: 52</a:t>
            </a:r>
          </a:p>
          <a:p>
            <a:pPr marL="171450" indent="-171450">
              <a:buFontTx/>
              <a:buChar char="-"/>
            </a:pPr>
            <a:r>
              <a:rPr lang="en-US" dirty="0"/>
              <a:t>PSU- 45</a:t>
            </a:r>
          </a:p>
          <a:p>
            <a:pPr marL="171450" indent="-171450">
              <a:buFontTx/>
              <a:buChar char="-"/>
            </a:pPr>
            <a:r>
              <a:rPr lang="en-US" dirty="0"/>
              <a:t>-OSU- 36</a:t>
            </a:r>
          </a:p>
          <a:p>
            <a:pPr marL="171450" indent="-171450">
              <a:buFontTx/>
              <a:buChar char="-"/>
            </a:pPr>
            <a:r>
              <a:rPr lang="en-US" dirty="0"/>
              <a:t>IU: 34</a:t>
            </a:r>
          </a:p>
          <a:p>
            <a:pPr marL="171450" indent="-171450">
              <a:buFontTx/>
              <a:buChar char="-"/>
            </a:pPr>
            <a:r>
              <a:rPr lang="en-US" dirty="0"/>
              <a:t>TSU: 30</a:t>
            </a:r>
          </a:p>
        </p:txBody>
      </p:sp>
      <p:sp>
        <p:nvSpPr>
          <p:cNvPr id="4" name="Slide Number Placeholder 3"/>
          <p:cNvSpPr>
            <a:spLocks noGrp="1"/>
          </p:cNvSpPr>
          <p:nvPr>
            <p:ph type="sldNum" sz="quarter" idx="10"/>
          </p:nvPr>
        </p:nvSpPr>
        <p:spPr/>
        <p:txBody>
          <a:bodyPr/>
          <a:lstStyle/>
          <a:p>
            <a:fld id="{E369A3A4-5F1E-6846-95DC-A53CBB0DAFD5}" type="slidenum">
              <a:rPr lang="en-US" smtClean="0"/>
              <a:t>6</a:t>
            </a:fld>
            <a:endParaRPr lang="en-US"/>
          </a:p>
        </p:txBody>
      </p:sp>
    </p:spTree>
    <p:extLst>
      <p:ext uri="{BB962C8B-B14F-4D97-AF65-F5344CB8AC3E}">
        <p14:creationId xmlns:p14="http://schemas.microsoft.com/office/powerpoint/2010/main" val="284907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Cease and desist: 16</a:t>
            </a:r>
          </a:p>
          <a:p>
            <a:r>
              <a:rPr lang="en-US" dirty="0"/>
              <a:t>Dis Probation</a:t>
            </a:r>
          </a:p>
          <a:p>
            <a:r>
              <a:rPr lang="en-US" dirty="0"/>
              <a:t>Social Probation: 46</a:t>
            </a:r>
          </a:p>
          <a:p>
            <a:r>
              <a:rPr lang="en-US" dirty="0"/>
              <a:t>Suspension: 239</a:t>
            </a:r>
          </a:p>
          <a:p>
            <a:r>
              <a:rPr lang="en-US" dirty="0"/>
              <a:t>Revocation: 7</a:t>
            </a:r>
          </a:p>
        </p:txBody>
      </p:sp>
      <p:sp>
        <p:nvSpPr>
          <p:cNvPr id="4" name="Slide Number Placeholder 3"/>
          <p:cNvSpPr>
            <a:spLocks noGrp="1"/>
          </p:cNvSpPr>
          <p:nvPr>
            <p:ph type="sldNum" sz="quarter" idx="10"/>
          </p:nvPr>
        </p:nvSpPr>
        <p:spPr/>
        <p:txBody>
          <a:bodyPr/>
          <a:lstStyle/>
          <a:p>
            <a:fld id="{E369A3A4-5F1E-6846-95DC-A53CBB0DAFD5}" type="slidenum">
              <a:rPr lang="en-US" smtClean="0"/>
              <a:t>7</a:t>
            </a:fld>
            <a:endParaRPr lang="en-US"/>
          </a:p>
        </p:txBody>
      </p:sp>
    </p:spTree>
    <p:extLst>
      <p:ext uri="{BB962C8B-B14F-4D97-AF65-F5344CB8AC3E}">
        <p14:creationId xmlns:p14="http://schemas.microsoft.com/office/powerpoint/2010/main" val="27895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top 5 here-</a:t>
            </a:r>
          </a:p>
          <a:p>
            <a:r>
              <a:rPr lang="en-US" dirty="0"/>
              <a:t>Pi Kappa Alpha: 307.75</a:t>
            </a:r>
          </a:p>
          <a:p>
            <a:r>
              <a:rPr lang="en-US" dirty="0"/>
              <a:t>SAE: 287.75</a:t>
            </a:r>
          </a:p>
          <a:p>
            <a:r>
              <a:rPr lang="en-US" dirty="0"/>
              <a:t>TKE: 146.5</a:t>
            </a:r>
          </a:p>
          <a:p>
            <a:r>
              <a:rPr lang="en-US" dirty="0"/>
              <a:t>Alpha Phi Alpha: 132</a:t>
            </a:r>
          </a:p>
          <a:p>
            <a:r>
              <a:rPr lang="en-US" dirty="0"/>
              <a:t>Theta </a:t>
            </a:r>
            <a:r>
              <a:rPr lang="en-US"/>
              <a:t>Delta Chi: 125</a:t>
            </a:r>
            <a:endParaRPr lang="en-US" dirty="0"/>
          </a:p>
        </p:txBody>
      </p:sp>
      <p:sp>
        <p:nvSpPr>
          <p:cNvPr id="4" name="Slide Number Placeholder 3"/>
          <p:cNvSpPr>
            <a:spLocks noGrp="1"/>
          </p:cNvSpPr>
          <p:nvPr>
            <p:ph type="sldNum" sz="quarter" idx="10"/>
          </p:nvPr>
        </p:nvSpPr>
        <p:spPr/>
        <p:txBody>
          <a:bodyPr/>
          <a:lstStyle/>
          <a:p>
            <a:fld id="{E369A3A4-5F1E-6846-95DC-A53CBB0DAFD5}" type="slidenum">
              <a:rPr lang="en-US" smtClean="0"/>
              <a:t>8</a:t>
            </a:fld>
            <a:endParaRPr lang="en-US"/>
          </a:p>
        </p:txBody>
      </p:sp>
    </p:spTree>
    <p:extLst>
      <p:ext uri="{BB962C8B-B14F-4D97-AF65-F5344CB8AC3E}">
        <p14:creationId xmlns:p14="http://schemas.microsoft.com/office/powerpoint/2010/main" val="178635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69A3A4-5F1E-6846-95DC-A53CBB0DAFD5}" type="slidenum">
              <a:rPr lang="en-US" smtClean="0"/>
              <a:t>9</a:t>
            </a:fld>
            <a:endParaRPr lang="en-US"/>
          </a:p>
        </p:txBody>
      </p:sp>
    </p:spTree>
    <p:extLst>
      <p:ext uri="{BB962C8B-B14F-4D97-AF65-F5344CB8AC3E}">
        <p14:creationId xmlns:p14="http://schemas.microsoft.com/office/powerpoint/2010/main" val="397133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4E72-5AD3-4FC3-80D9-F613D6825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817FF9-412D-41F3-AD4C-1D896FA58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C4C6B-222B-44DF-BC55-7A8B8C398EC2}"/>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5FA4DE84-11CF-4E6A-AF99-1002E7165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DE25-24DD-46DA-B9FC-B5FA6A5F5F0C}"/>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489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6610-60EF-495B-988B-525EC39AC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07DB13-C51A-4120-83AC-4EC3FA25F7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0A4B3-2382-40E5-9595-8D51D8EC607A}"/>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85D60C2A-37B8-4D87-93BB-38C62A51B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D26D6-CB1B-4D54-B09B-9A81087D873E}"/>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39590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A96F1-5577-40EA-B143-47532A4DB8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C9846-C64F-42E5-A93F-4ED3277902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DDA0A-AC29-44DF-9B7F-38F1A71B9108}"/>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7067E7F6-1589-49D7-84A8-F317A443E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DA77-7D4B-4CF5-8A4D-27D815DA8DF9}"/>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102612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AE49-C925-4F98-9879-CFF9FB0D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157C6-DB15-4353-A544-467BB731A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E70FC-919D-4344-AE02-FC01EB19D285}"/>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F75D7585-1C26-43ED-BDFE-E73B46321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DFBDC-438F-41A8-8A2B-E89D9F9744A7}"/>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120045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5A8D-E5F1-4AD8-877D-900797061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C28C4F-CA53-48F4-A899-58BE82C5A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391AD3-22F7-4BCD-BD6C-7C02CE131196}"/>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16744DE0-FB95-4CFF-B77D-88BC94D9C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DC4D8-67AC-456C-9333-6BACC9B9C097}"/>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187818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7100-9337-4EC9-B1CB-26E48A477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CE9B5-50DF-4060-8703-8EAB29712F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A0FCF-9FAB-4995-B86B-A797516FF0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BD1CC-5385-49F8-B0F0-2C1171BA51BE}"/>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6" name="Footer Placeholder 5">
            <a:extLst>
              <a:ext uri="{FF2B5EF4-FFF2-40B4-BE49-F238E27FC236}">
                <a16:creationId xmlns:a16="http://schemas.microsoft.com/office/drawing/2014/main" id="{A8332818-CF37-4060-A58C-2D7333A39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0F20B-879E-4001-A2E9-F90FA15249BC}"/>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376509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332A-6454-43F5-90E8-E6645A3AE1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139A9-FE0E-427B-969C-5671D5787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B5A675-CA71-4150-B1AB-013B9D85D9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F02EB-6929-4BD9-9189-DDB7584F3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5F4C02-62C4-4A99-804C-B5D2C5E26D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13674-9605-4DF9-A64C-8A41113473DE}"/>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8" name="Footer Placeholder 7">
            <a:extLst>
              <a:ext uri="{FF2B5EF4-FFF2-40B4-BE49-F238E27FC236}">
                <a16:creationId xmlns:a16="http://schemas.microsoft.com/office/drawing/2014/main" id="{20AA9146-EF47-448F-AABD-5805F64DF3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C47AB7-8757-49A5-B3E9-5CB653BBE66C}"/>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425004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46B-2E19-44EE-975F-D711B2700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5E04D5-51FE-48DC-BBB7-B078254F73D4}"/>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4" name="Footer Placeholder 3">
            <a:extLst>
              <a:ext uri="{FF2B5EF4-FFF2-40B4-BE49-F238E27FC236}">
                <a16:creationId xmlns:a16="http://schemas.microsoft.com/office/drawing/2014/main" id="{27F761BA-D374-4ACE-8CED-BD5FF621F4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BBE4FF-5A7C-4F5A-B1E1-60E0EDC91DBC}"/>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26640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7B11D-6831-42B6-AF7F-6BE1F412D06B}"/>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3" name="Footer Placeholder 2">
            <a:extLst>
              <a:ext uri="{FF2B5EF4-FFF2-40B4-BE49-F238E27FC236}">
                <a16:creationId xmlns:a16="http://schemas.microsoft.com/office/drawing/2014/main" id="{293DC65C-88CE-4D0C-89C5-EFCD67805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6B63E-FCF1-4ECC-BD6C-4F5F95235D36}"/>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231516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82A3-68A8-479A-B8C2-635A21ED6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AD5A6-3398-4E56-B6DD-6F4D5655F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84FAC5-8E53-437F-9C4A-42CAFBA05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4385C-00DC-4AB7-A1DC-BC772A17E862}"/>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6" name="Footer Placeholder 5">
            <a:extLst>
              <a:ext uri="{FF2B5EF4-FFF2-40B4-BE49-F238E27FC236}">
                <a16:creationId xmlns:a16="http://schemas.microsoft.com/office/drawing/2014/main" id="{C0975C20-CD37-43B3-9A04-D966F48AD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CF834-7DF6-484C-AABF-C21163FA4376}"/>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165140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B261-7DBF-4921-BD86-7D740FC7F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B6BE6-E2FF-4AF5-9667-B8F3033DE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DB873-DA73-477A-ACDF-3693ED8E6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64102C-D947-4B96-8019-6BBD4F557FAC}"/>
              </a:ext>
            </a:extLst>
          </p:cNvPr>
          <p:cNvSpPr>
            <a:spLocks noGrp="1"/>
          </p:cNvSpPr>
          <p:nvPr>
            <p:ph type="dt" sz="half" idx="10"/>
          </p:nvPr>
        </p:nvSpPr>
        <p:spPr/>
        <p:txBody>
          <a:bodyPr/>
          <a:lstStyle/>
          <a:p>
            <a:fld id="{7592673F-844A-485A-A927-65A153C4C327}" type="datetimeFigureOut">
              <a:rPr lang="en-US" smtClean="0"/>
              <a:t>4/25/18</a:t>
            </a:fld>
            <a:endParaRPr lang="en-US"/>
          </a:p>
        </p:txBody>
      </p:sp>
      <p:sp>
        <p:nvSpPr>
          <p:cNvPr id="6" name="Footer Placeholder 5">
            <a:extLst>
              <a:ext uri="{FF2B5EF4-FFF2-40B4-BE49-F238E27FC236}">
                <a16:creationId xmlns:a16="http://schemas.microsoft.com/office/drawing/2014/main" id="{6A4E372B-B5D9-42B0-9131-E4A5A79EE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904D1-6966-4113-A2DF-DFDD8D8FBACA}"/>
              </a:ext>
            </a:extLst>
          </p:cNvPr>
          <p:cNvSpPr>
            <a:spLocks noGrp="1"/>
          </p:cNvSpPr>
          <p:nvPr>
            <p:ph type="sldNum" sz="quarter" idx="12"/>
          </p:nvPr>
        </p:nvSpPr>
        <p:spPr/>
        <p:txBody>
          <a:bodyPr/>
          <a:lstStyle/>
          <a:p>
            <a:fld id="{4F5E3C66-72E8-47AA-BCC9-59BC3C4F4884}" type="slidenum">
              <a:rPr lang="en-US" smtClean="0"/>
              <a:t>‹#›</a:t>
            </a:fld>
            <a:endParaRPr lang="en-US"/>
          </a:p>
        </p:txBody>
      </p:sp>
    </p:spTree>
    <p:extLst>
      <p:ext uri="{BB962C8B-B14F-4D97-AF65-F5344CB8AC3E}">
        <p14:creationId xmlns:p14="http://schemas.microsoft.com/office/powerpoint/2010/main" val="22333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2885B-7DE0-445B-85F6-149899DB9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77EF7-CF67-4CFC-8D27-8ED06C335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D5AA5-8515-49C5-9F5F-10BEDC5A7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2673F-844A-485A-A927-65A153C4C327}" type="datetimeFigureOut">
              <a:rPr lang="en-US" smtClean="0"/>
              <a:t>4/25/18</a:t>
            </a:fld>
            <a:endParaRPr lang="en-US"/>
          </a:p>
        </p:txBody>
      </p:sp>
      <p:sp>
        <p:nvSpPr>
          <p:cNvPr id="5" name="Footer Placeholder 4">
            <a:extLst>
              <a:ext uri="{FF2B5EF4-FFF2-40B4-BE49-F238E27FC236}">
                <a16:creationId xmlns:a16="http://schemas.microsoft.com/office/drawing/2014/main" id="{BFEA02FB-36C9-4DA3-B8C1-C05A45667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FA9CE-6B83-4876-A46B-308BB039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E3C66-72E8-47AA-BCC9-59BC3C4F4884}" type="slidenum">
              <a:rPr lang="en-US" smtClean="0"/>
              <a:t>‹#›</a:t>
            </a:fld>
            <a:endParaRPr lang="en-US"/>
          </a:p>
        </p:txBody>
      </p:sp>
    </p:spTree>
    <p:extLst>
      <p:ext uri="{BB962C8B-B14F-4D97-AF65-F5344CB8AC3E}">
        <p14:creationId xmlns:p14="http://schemas.microsoft.com/office/powerpoint/2010/main" val="103160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6A2-570C-4BA3-8C2B-6C481A119035}"/>
              </a:ext>
            </a:extLst>
          </p:cNvPr>
          <p:cNvSpPr>
            <a:spLocks noGrp="1"/>
          </p:cNvSpPr>
          <p:nvPr>
            <p:ph type="ctrTitle"/>
          </p:nvPr>
        </p:nvSpPr>
        <p:spPr/>
        <p:txBody>
          <a:bodyPr>
            <a:normAutofit/>
          </a:bodyPr>
          <a:lstStyle/>
          <a:p>
            <a:r>
              <a:rPr lang="en-US">
                <a:solidFill>
                  <a:srgbClr val="FFFFFF"/>
                </a:solidFill>
              </a:rPr>
              <a:t>Hazing in Greek Life</a:t>
            </a:r>
          </a:p>
        </p:txBody>
      </p:sp>
      <p:sp>
        <p:nvSpPr>
          <p:cNvPr id="3" name="Subtitle 2">
            <a:extLst>
              <a:ext uri="{FF2B5EF4-FFF2-40B4-BE49-F238E27FC236}">
                <a16:creationId xmlns:a16="http://schemas.microsoft.com/office/drawing/2014/main" id="{2353EAE2-778E-4FD7-9A8F-420314AC90CE}"/>
              </a:ext>
            </a:extLst>
          </p:cNvPr>
          <p:cNvSpPr>
            <a:spLocks noGrp="1"/>
          </p:cNvSpPr>
          <p:nvPr>
            <p:ph type="subTitle" idx="1"/>
          </p:nvPr>
        </p:nvSpPr>
        <p:spPr/>
        <p:txBody>
          <a:bodyPr>
            <a:normAutofit/>
          </a:bodyPr>
          <a:lstStyle/>
          <a:p>
            <a:r>
              <a:rPr lang="en-US">
                <a:solidFill>
                  <a:srgbClr val="FFFFFF"/>
                </a:solidFill>
              </a:rPr>
              <a:t>Jordan Barth</a:t>
            </a:r>
          </a:p>
        </p:txBody>
      </p:sp>
    </p:spTree>
    <p:extLst>
      <p:ext uri="{BB962C8B-B14F-4D97-AF65-F5344CB8AC3E}">
        <p14:creationId xmlns:p14="http://schemas.microsoft.com/office/powerpoint/2010/main" val="4057751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F90D8-127C-FA4D-AA57-0825A13B258C}"/>
              </a:ext>
            </a:extLst>
          </p:cNvPr>
          <p:cNvSpPr>
            <a:spLocks noGrp="1"/>
          </p:cNvSpPr>
          <p:nvPr>
            <p:ph type="title"/>
          </p:nvPr>
        </p:nvSpPr>
        <p:spPr>
          <a:xfrm>
            <a:off x="1023257" y="965198"/>
            <a:ext cx="6766078" cy="4927601"/>
          </a:xfrm>
        </p:spPr>
        <p:txBody>
          <a:bodyPr vert="horz" lIns="91440" tIns="45720" rIns="91440" bIns="45720" rtlCol="0" anchor="ctr">
            <a:normAutofit/>
          </a:bodyPr>
          <a:lstStyle/>
          <a:p>
            <a:pPr algn="r"/>
            <a:r>
              <a:rPr lang="en-US" kern="1200">
                <a:solidFill>
                  <a:schemeClr val="tx1"/>
                </a:solidFill>
                <a:latin typeface="+mj-lt"/>
                <a:ea typeface="+mj-ea"/>
                <a:cs typeface="+mj-cs"/>
              </a:rPr>
              <a:t>Greatest Hits </a:t>
            </a:r>
          </a:p>
        </p:txBody>
      </p:sp>
      <p:sp>
        <p:nvSpPr>
          <p:cNvPr id="3" name="Content Placeholder 2">
            <a:extLst>
              <a:ext uri="{FF2B5EF4-FFF2-40B4-BE49-F238E27FC236}">
                <a16:creationId xmlns:a16="http://schemas.microsoft.com/office/drawing/2014/main" id="{85D6048B-7CE3-9C4F-A41A-3064F13BFDEE}"/>
              </a:ext>
            </a:extLst>
          </p:cNvPr>
          <p:cNvSpPr>
            <a:spLocks noGrp="1"/>
          </p:cNvSpPr>
          <p:nvPr>
            <p:ph type="body" idx="1"/>
          </p:nvPr>
        </p:nvSpPr>
        <p:spPr>
          <a:xfrm>
            <a:off x="8454570" y="965199"/>
            <a:ext cx="3093963" cy="4927602"/>
          </a:xfrm>
        </p:spPr>
        <p:txBody>
          <a:bodyPr vert="horz" lIns="91440" tIns="45720" rIns="91440" bIns="45720" rtlCol="0" anchor="ctr">
            <a:normAutofit/>
          </a:bodyPr>
          <a:lstStyle/>
          <a:p>
            <a:r>
              <a:rPr lang="en-US" sz="2000" kern="1200">
                <a:solidFill>
                  <a:srgbClr val="FFFFFF"/>
                </a:solidFill>
                <a:latin typeface="+mn-lt"/>
                <a:ea typeface="+mn-ea"/>
                <a:cs typeface="+mn-cs"/>
              </a:rPr>
              <a:t>Phi Kappa Psi (Washington and Lee University)</a:t>
            </a:r>
          </a:p>
          <a:p>
            <a:r>
              <a:rPr lang="en-US" sz="2000" kern="1200">
                <a:solidFill>
                  <a:srgbClr val="FFFFFF"/>
                </a:solidFill>
                <a:latin typeface="+mn-lt"/>
                <a:ea typeface="+mn-ea"/>
                <a:cs typeface="+mn-cs"/>
              </a:rPr>
              <a:t>Kappa Kappa Gamma (Dartmouth College)</a:t>
            </a:r>
          </a:p>
          <a:p>
            <a:r>
              <a:rPr lang="en-US" sz="2000" kern="1200">
                <a:solidFill>
                  <a:srgbClr val="FFFFFF"/>
                </a:solidFill>
                <a:latin typeface="+mn-lt"/>
                <a:ea typeface="+mn-ea"/>
                <a:cs typeface="+mn-cs"/>
              </a:rPr>
              <a:t>Phi Kappa Alpha (Tulane University)</a:t>
            </a:r>
          </a:p>
          <a:p>
            <a:endParaRPr lang="en-US" sz="2000" kern="1200">
              <a:solidFill>
                <a:srgbClr val="FFFFFF"/>
              </a:solidFill>
              <a:latin typeface="+mn-lt"/>
              <a:ea typeface="+mn-ea"/>
              <a:cs typeface="+mn-cs"/>
            </a:endParaRPr>
          </a:p>
          <a:p>
            <a:endParaRPr lang="en-US" sz="2000" kern="1200">
              <a:solidFill>
                <a:srgbClr val="FFFFFF"/>
              </a:solidFill>
              <a:latin typeface="+mn-lt"/>
              <a:ea typeface="+mn-ea"/>
              <a:cs typeface="+mn-cs"/>
            </a:endParaRPr>
          </a:p>
        </p:txBody>
      </p:sp>
    </p:spTree>
    <p:extLst>
      <p:ext uri="{BB962C8B-B14F-4D97-AF65-F5344CB8AC3E}">
        <p14:creationId xmlns:p14="http://schemas.microsoft.com/office/powerpoint/2010/main" val="40484976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ED5F69D-5A04-2148-8578-D49A9FD0F7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5353" y="859454"/>
            <a:ext cx="8185060" cy="5463525"/>
          </a:xfrm>
          <a:prstGeom prst="rect">
            <a:avLst/>
          </a:prstGeom>
        </p:spPr>
      </p:pic>
      <p:sp>
        <p:nvSpPr>
          <p:cNvPr id="2" name="Title 1">
            <a:extLst>
              <a:ext uri="{FF2B5EF4-FFF2-40B4-BE49-F238E27FC236}">
                <a16:creationId xmlns:a16="http://schemas.microsoft.com/office/drawing/2014/main" id="{DC81E32C-DB8C-D240-9B35-55B823E982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Hazing in Public Discussion</a:t>
            </a:r>
          </a:p>
        </p:txBody>
      </p:sp>
    </p:spTree>
    <p:extLst>
      <p:ext uri="{BB962C8B-B14F-4D97-AF65-F5344CB8AC3E}">
        <p14:creationId xmlns:p14="http://schemas.microsoft.com/office/powerpoint/2010/main" val="353896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7171E7F-F33B-974D-8B4C-51B479FA3209}"/>
              </a:ext>
            </a:extLst>
          </p:cNvPr>
          <p:cNvSpPr>
            <a:spLocks noGrp="1"/>
          </p:cNvSpPr>
          <p:nvPr>
            <p:ph type="title"/>
          </p:nvPr>
        </p:nvSpPr>
        <p:spPr>
          <a:xfrm>
            <a:off x="655320" y="365125"/>
            <a:ext cx="9013052" cy="1623312"/>
          </a:xfrm>
        </p:spPr>
        <p:txBody>
          <a:bodyPr anchor="b">
            <a:normAutofit/>
          </a:bodyPr>
          <a:lstStyle/>
          <a:p>
            <a:r>
              <a:rPr lang="en-US" sz="4000"/>
              <a:t>Methodology	</a:t>
            </a:r>
          </a:p>
        </p:txBody>
      </p:sp>
      <p:sp>
        <p:nvSpPr>
          <p:cNvPr id="3" name="Content Placeholder 2">
            <a:extLst>
              <a:ext uri="{FF2B5EF4-FFF2-40B4-BE49-F238E27FC236}">
                <a16:creationId xmlns:a16="http://schemas.microsoft.com/office/drawing/2014/main" id="{2D90268A-686D-8649-9588-E91684E0C894}"/>
              </a:ext>
            </a:extLst>
          </p:cNvPr>
          <p:cNvSpPr>
            <a:spLocks noGrp="1"/>
          </p:cNvSpPr>
          <p:nvPr>
            <p:ph idx="1"/>
          </p:nvPr>
        </p:nvSpPr>
        <p:spPr>
          <a:xfrm>
            <a:off x="655320" y="2644518"/>
            <a:ext cx="9013052" cy="3327251"/>
          </a:xfrm>
        </p:spPr>
        <p:txBody>
          <a:bodyPr>
            <a:normAutofit/>
          </a:bodyPr>
          <a:lstStyle/>
          <a:p>
            <a:r>
              <a:rPr lang="en-US" sz="2000"/>
              <a:t>Current Data Set: n = 300+, Final Paper: n = 600+</a:t>
            </a:r>
          </a:p>
          <a:p>
            <a:r>
              <a:rPr lang="en-US" sz="2000"/>
              <a:t>Campus, Local, Regional and National Publications</a:t>
            </a:r>
          </a:p>
          <a:p>
            <a:r>
              <a:rPr lang="en-US" sz="2000"/>
              <a:t>Time of Interest: 2015-2018</a:t>
            </a:r>
          </a:p>
          <a:p>
            <a:r>
              <a:rPr lang="en-US" sz="2000"/>
              <a:t>Challenges</a:t>
            </a:r>
          </a:p>
        </p:txBody>
      </p:sp>
    </p:spTree>
    <p:extLst>
      <p:ext uri="{BB962C8B-B14F-4D97-AF65-F5344CB8AC3E}">
        <p14:creationId xmlns:p14="http://schemas.microsoft.com/office/powerpoint/2010/main" val="410407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8C3827C-B0ED-5448-BBCB-6B36C48F17D9}"/>
              </a:ext>
            </a:extLst>
          </p:cNvPr>
          <p:cNvSpPr>
            <a:spLocks noGrp="1"/>
          </p:cNvSpPr>
          <p:nvPr>
            <p:ph type="title"/>
          </p:nvPr>
        </p:nvSpPr>
        <p:spPr>
          <a:xfrm>
            <a:off x="1023257" y="965198"/>
            <a:ext cx="6766078" cy="4927601"/>
          </a:xfrm>
        </p:spPr>
        <p:txBody>
          <a:bodyPr vert="horz" lIns="91440" tIns="45720" rIns="91440" bIns="45720" rtlCol="0" anchor="ctr">
            <a:normAutofit/>
          </a:bodyPr>
          <a:lstStyle/>
          <a:p>
            <a:pPr algn="r"/>
            <a:r>
              <a:rPr lang="en-US" kern="1200">
                <a:solidFill>
                  <a:schemeClr val="tx1"/>
                </a:solidFill>
                <a:latin typeface="+mj-lt"/>
                <a:ea typeface="+mj-ea"/>
                <a:cs typeface="+mj-cs"/>
              </a:rPr>
              <a:t>Defining the terminology</a:t>
            </a:r>
          </a:p>
        </p:txBody>
      </p:sp>
      <p:sp>
        <p:nvSpPr>
          <p:cNvPr id="5" name="Text Placeholder 4">
            <a:extLst>
              <a:ext uri="{FF2B5EF4-FFF2-40B4-BE49-F238E27FC236}">
                <a16:creationId xmlns:a16="http://schemas.microsoft.com/office/drawing/2014/main" id="{6299DBC2-1E94-014D-A1E5-22743FC6FB4D}"/>
              </a:ext>
            </a:extLst>
          </p:cNvPr>
          <p:cNvSpPr>
            <a:spLocks noGrp="1"/>
          </p:cNvSpPr>
          <p:nvPr>
            <p:ph type="body" idx="1"/>
          </p:nvPr>
        </p:nvSpPr>
        <p:spPr>
          <a:xfrm>
            <a:off x="8454570" y="965199"/>
            <a:ext cx="3093963" cy="4927602"/>
          </a:xfrm>
        </p:spPr>
        <p:txBody>
          <a:bodyPr vert="horz" lIns="91440" tIns="45720" rIns="91440" bIns="45720" rtlCol="0" anchor="ctr">
            <a:normAutofit/>
          </a:bodyPr>
          <a:lstStyle/>
          <a:p>
            <a:r>
              <a:rPr lang="en-US" sz="2000" kern="1200">
                <a:solidFill>
                  <a:srgbClr val="FFFFFF"/>
                </a:solidFill>
                <a:latin typeface="+mn-lt"/>
                <a:ea typeface="+mn-ea"/>
                <a:cs typeface="+mn-cs"/>
              </a:rPr>
              <a:t>Cease and Desist</a:t>
            </a:r>
          </a:p>
          <a:p>
            <a:r>
              <a:rPr lang="en-US" sz="2000" kern="1200">
                <a:solidFill>
                  <a:srgbClr val="FFFFFF"/>
                </a:solidFill>
                <a:latin typeface="+mn-lt"/>
                <a:ea typeface="+mn-ea"/>
                <a:cs typeface="+mn-cs"/>
              </a:rPr>
              <a:t>Social Probation</a:t>
            </a:r>
          </a:p>
          <a:p>
            <a:r>
              <a:rPr lang="en-US" sz="2000" kern="1200">
                <a:solidFill>
                  <a:srgbClr val="FFFFFF"/>
                </a:solidFill>
                <a:latin typeface="+mn-lt"/>
                <a:ea typeface="+mn-ea"/>
                <a:cs typeface="+mn-cs"/>
              </a:rPr>
              <a:t>Disciplinary Probation</a:t>
            </a:r>
          </a:p>
          <a:p>
            <a:r>
              <a:rPr lang="en-US" sz="2000" kern="1200">
                <a:solidFill>
                  <a:srgbClr val="FFFFFF"/>
                </a:solidFill>
                <a:latin typeface="+mn-lt"/>
                <a:ea typeface="+mn-ea"/>
                <a:cs typeface="+mn-cs"/>
              </a:rPr>
              <a:t>Suspension</a:t>
            </a:r>
          </a:p>
        </p:txBody>
      </p:sp>
    </p:spTree>
    <p:extLst>
      <p:ext uri="{BB962C8B-B14F-4D97-AF65-F5344CB8AC3E}">
        <p14:creationId xmlns:p14="http://schemas.microsoft.com/office/powerpoint/2010/main" val="38542485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E0FDED2-0A6F-5241-8E0E-CFC1B96227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8428" y="989333"/>
            <a:ext cx="8035852" cy="5363930"/>
          </a:xfrm>
          <a:prstGeom prst="rect">
            <a:avLst/>
          </a:prstGeom>
        </p:spPr>
      </p:pic>
      <p:sp>
        <p:nvSpPr>
          <p:cNvPr id="2" name="Title 1">
            <a:extLst>
              <a:ext uri="{FF2B5EF4-FFF2-40B4-BE49-F238E27FC236}">
                <a16:creationId xmlns:a16="http://schemas.microsoft.com/office/drawing/2014/main" id="{001A53F4-75B0-704F-A9C6-7E5A60BD02D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Sanctioned Organizations (by Campus)</a:t>
            </a:r>
          </a:p>
        </p:txBody>
      </p:sp>
    </p:spTree>
    <p:extLst>
      <p:ext uri="{BB962C8B-B14F-4D97-AF65-F5344CB8AC3E}">
        <p14:creationId xmlns:p14="http://schemas.microsoft.com/office/powerpoint/2010/main" val="56193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0992DFC-43FB-BB4F-A135-6B2ED7414E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2215" y="773707"/>
            <a:ext cx="7955937" cy="5310586"/>
          </a:xfrm>
          <a:prstGeom prst="rect">
            <a:avLst/>
          </a:prstGeom>
        </p:spPr>
      </p:pic>
      <p:sp>
        <p:nvSpPr>
          <p:cNvPr id="2" name="Title 1">
            <a:extLst>
              <a:ext uri="{FF2B5EF4-FFF2-40B4-BE49-F238E27FC236}">
                <a16:creationId xmlns:a16="http://schemas.microsoft.com/office/drawing/2014/main" id="{36D82CE2-DBFD-CC42-B548-BAE120975BD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Sanctions</a:t>
            </a:r>
          </a:p>
        </p:txBody>
      </p:sp>
    </p:spTree>
    <p:extLst>
      <p:ext uri="{BB962C8B-B14F-4D97-AF65-F5344CB8AC3E}">
        <p14:creationId xmlns:p14="http://schemas.microsoft.com/office/powerpoint/2010/main" val="410817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13D330D-9B59-974B-AA26-4360A46B85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34" y="1436807"/>
            <a:ext cx="8067139" cy="5384814"/>
          </a:xfrm>
          <a:prstGeom prst="rect">
            <a:avLst/>
          </a:prstGeom>
        </p:spPr>
      </p:pic>
      <p:sp>
        <p:nvSpPr>
          <p:cNvPr id="2" name="Title 1">
            <a:extLst>
              <a:ext uri="{FF2B5EF4-FFF2-40B4-BE49-F238E27FC236}">
                <a16:creationId xmlns:a16="http://schemas.microsoft.com/office/drawing/2014/main" id="{92EC7E38-F725-4B94-9954-3C7F5A40E9D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Suspension Length (by Greek Organization)</a:t>
            </a:r>
            <a:endParaRPr lang="en-US" sz="24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CEF2DCD0-FD19-CD4E-AF19-58388C03EA88}"/>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4252609" y="1"/>
            <a:ext cx="6858001" cy="1436806"/>
          </a:xfrm>
          <a:prstGeom prst="rect">
            <a:avLst/>
          </a:prstGeom>
        </p:spPr>
      </p:pic>
    </p:spTree>
    <p:extLst>
      <p:ext uri="{BB962C8B-B14F-4D97-AF65-F5344CB8AC3E}">
        <p14:creationId xmlns:p14="http://schemas.microsoft.com/office/powerpoint/2010/main" val="233853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1B7151-E6AC-2044-92B5-364D06E11A83}"/>
              </a:ext>
            </a:extLst>
          </p:cNvPr>
          <p:cNvSpPr>
            <a:spLocks noGrp="1"/>
          </p:cNvSpPr>
          <p:nvPr>
            <p:ph type="title"/>
          </p:nvPr>
        </p:nvSpPr>
        <p:spPr>
          <a:xfrm>
            <a:off x="655320" y="365125"/>
            <a:ext cx="9013052" cy="1623312"/>
          </a:xfrm>
        </p:spPr>
        <p:txBody>
          <a:bodyPr anchor="b">
            <a:normAutofit/>
          </a:bodyPr>
          <a:lstStyle/>
          <a:p>
            <a:r>
              <a:rPr lang="en-US" sz="4000"/>
              <a:t>In the Next Week…	</a:t>
            </a:r>
          </a:p>
        </p:txBody>
      </p:sp>
      <p:sp>
        <p:nvSpPr>
          <p:cNvPr id="3" name="Content Placeholder 2">
            <a:extLst>
              <a:ext uri="{FF2B5EF4-FFF2-40B4-BE49-F238E27FC236}">
                <a16:creationId xmlns:a16="http://schemas.microsoft.com/office/drawing/2014/main" id="{4661B9DD-1956-F447-AAE8-9A465349A350}"/>
              </a:ext>
            </a:extLst>
          </p:cNvPr>
          <p:cNvSpPr>
            <a:spLocks noGrp="1"/>
          </p:cNvSpPr>
          <p:nvPr>
            <p:ph idx="1"/>
          </p:nvPr>
        </p:nvSpPr>
        <p:spPr>
          <a:xfrm>
            <a:off x="655320" y="2644518"/>
            <a:ext cx="9013052" cy="3327251"/>
          </a:xfrm>
        </p:spPr>
        <p:txBody>
          <a:bodyPr>
            <a:normAutofit/>
          </a:bodyPr>
          <a:lstStyle/>
          <a:p>
            <a:r>
              <a:rPr lang="en-US" sz="2000"/>
              <a:t>Use </a:t>
            </a:r>
            <a:r>
              <a:rPr lang="en-US" sz="2000" i="1"/>
              <a:t>lubridate</a:t>
            </a:r>
            <a:r>
              <a:rPr lang="en-US" sz="2000"/>
              <a:t> and transform dates from characters</a:t>
            </a:r>
          </a:p>
          <a:p>
            <a:r>
              <a:rPr lang="en-US" sz="2000"/>
              <a:t>Add more observations</a:t>
            </a:r>
          </a:p>
          <a:p>
            <a:r>
              <a:rPr lang="en-US" sz="2000"/>
              <a:t>Create algorithm to calculate length of suspension</a:t>
            </a:r>
          </a:p>
          <a:p>
            <a:r>
              <a:rPr lang="en-US" sz="2000"/>
              <a:t>Dive into spatial data further</a:t>
            </a:r>
          </a:p>
        </p:txBody>
      </p:sp>
    </p:spTree>
    <p:extLst>
      <p:ext uri="{BB962C8B-B14F-4D97-AF65-F5344CB8AC3E}">
        <p14:creationId xmlns:p14="http://schemas.microsoft.com/office/powerpoint/2010/main" val="392886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496</Words>
  <Application>Microsoft Macintosh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Hazing in Greek Life</vt:lpstr>
      <vt:lpstr>Greatest Hits </vt:lpstr>
      <vt:lpstr>Hazing in Public Discussion</vt:lpstr>
      <vt:lpstr>Methodology </vt:lpstr>
      <vt:lpstr>Defining the terminology</vt:lpstr>
      <vt:lpstr>Sanctioned Organizations (by Campus)</vt:lpstr>
      <vt:lpstr>Sanctions</vt:lpstr>
      <vt:lpstr>Suspension Length (by Greek Organization)</vt:lpstr>
      <vt:lpstr>In the Next Week…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Hazing in Greek Life</dc:title>
  <dc:creator>Barth, Jordan VOXGLOBAL</dc:creator>
  <cp:lastModifiedBy>Jordan Barth</cp:lastModifiedBy>
  <cp:revision>7</cp:revision>
  <cp:lastPrinted>2018-04-25T17:18:02Z</cp:lastPrinted>
  <dcterms:created xsi:type="dcterms:W3CDTF">2018-04-24T20:05:43Z</dcterms:created>
  <dcterms:modified xsi:type="dcterms:W3CDTF">2018-04-25T19:16:08Z</dcterms:modified>
</cp:coreProperties>
</file>