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6" r:id="rId1"/>
  </p:sldMasterIdLst>
  <p:notesMasterIdLst>
    <p:notesMasterId r:id="rId20"/>
  </p:notesMasterIdLst>
  <p:handoutMasterIdLst>
    <p:handoutMasterId r:id="rId21"/>
  </p:handoutMasterIdLst>
  <p:sldIdLst>
    <p:sldId id="3635" r:id="rId2"/>
    <p:sldId id="3636" r:id="rId3"/>
    <p:sldId id="2147469462" r:id="rId4"/>
    <p:sldId id="2147469464" r:id="rId5"/>
    <p:sldId id="2147469465" r:id="rId6"/>
    <p:sldId id="2147469463" r:id="rId7"/>
    <p:sldId id="264" r:id="rId8"/>
    <p:sldId id="2147469471" r:id="rId9"/>
    <p:sldId id="509" r:id="rId10"/>
    <p:sldId id="3648" r:id="rId11"/>
    <p:sldId id="3666" r:id="rId12"/>
    <p:sldId id="3668" r:id="rId13"/>
    <p:sldId id="2147469466" r:id="rId14"/>
    <p:sldId id="2147469467" r:id="rId15"/>
    <p:sldId id="2147469468" r:id="rId16"/>
    <p:sldId id="2147469469" r:id="rId17"/>
    <p:sldId id="2147469470" r:id="rId18"/>
    <p:sldId id="36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66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 autoAdjust="0"/>
    <p:restoredTop sz="86282" autoAdjust="0"/>
  </p:normalViewPr>
  <p:slideViewPr>
    <p:cSldViewPr snapToGrid="0">
      <p:cViewPr varScale="1">
        <p:scale>
          <a:sx n="90" d="100"/>
          <a:sy n="9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9697-4A6D-AC4B-B035-E737BE26C24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6E8A-67CA-C341-8374-503D670F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95838-E26F-BF4F-AF40-5695E293B9B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75D1-61FB-3243-8074-59CD8093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is a template for What The Hack lectures.</a:t>
            </a:r>
          </a:p>
          <a:p>
            <a:endParaRPr lang="en-US" dirty="0"/>
          </a:p>
          <a:p>
            <a:r>
              <a:rPr lang="en-US" dirty="0"/>
              <a:t>It is recommended that Coaches deliver mini-lectures ahead of each Challenge that set context for the challenge and introduce &amp; explain any key technologies.</a:t>
            </a:r>
          </a:p>
          <a:p>
            <a:endParaRPr lang="en-US" dirty="0"/>
          </a:p>
          <a:p>
            <a:r>
              <a:rPr lang="en-US" dirty="0"/>
              <a:t>At a minimum, it is handy to have a slide with the key goals of each challenge to display on the screen when running the hack in-person.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6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5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44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626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students for attending and share the link to the What The Hack website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72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Coaches/Presenters for THIS hack/lecture event should be listed on this slide.</a:t>
            </a:r>
          </a:p>
          <a:p>
            <a:endParaRPr lang="en-US" dirty="0"/>
          </a:p>
          <a:p>
            <a:r>
              <a:rPr lang="en-US" dirty="0"/>
              <a:t>Original contributors to the hack content &amp; these slides include:</a:t>
            </a:r>
          </a:p>
          <a:p>
            <a:endParaRPr lang="en-US" dirty="0"/>
          </a:p>
          <a:p>
            <a:r>
              <a:rPr lang="en-US" dirty="0"/>
              <a:t>Please list original contributors to this hack here in the speaker notes and give them credit when delivering this content.</a:t>
            </a:r>
          </a:p>
          <a:p>
            <a:endParaRPr lang="en-US" dirty="0"/>
          </a:p>
          <a:p>
            <a:r>
              <a:rPr lang="en-US" dirty="0"/>
              <a:t>&lt;Original Author 1&gt;</a:t>
            </a:r>
          </a:p>
          <a:p>
            <a:r>
              <a:rPr lang="en-US" dirty="0"/>
              <a:t>&lt;Original Author 2&gt;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&lt;Original Author 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5/21/2023 10:48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25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this slide and add the pre-</a:t>
            </a:r>
            <a:r>
              <a:rPr lang="en-US" dirty="0" err="1"/>
              <a:t>reqs</a:t>
            </a:r>
            <a:r>
              <a:rPr lang="en-US" dirty="0"/>
              <a:t> specific to your hack here.</a:t>
            </a:r>
          </a:p>
          <a:p>
            <a:endParaRPr lang="en-US" dirty="0"/>
          </a:p>
          <a:p>
            <a:r>
              <a:rPr lang="en-US" dirty="0"/>
              <a:t>Each challenge slide should list the key goals for the challenge.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0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40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61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18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5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3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F129-10C1-45D2-9366-5F6200A7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EC74-E711-408B-8EE8-74ADEEE7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DD10-7612-4933-A9DE-52C8DEC0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C126-9EBB-4868-91BE-B4CC2CE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CA16-E167-4853-A100-2E054D3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6AB-916B-4872-ADB7-2EE38C0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95F2-65D3-4728-A9BF-4B1226F6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B28D-3717-4CDB-824A-2D4D631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84CE-DE7C-4C34-94E8-80A16A04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DD1E-28CE-4E10-98D6-866418D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C8D2E-4302-4738-9896-99B8BAAA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44906-2E6D-437C-9444-A2C863F2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BB1D-C8B2-4D25-B618-8154E20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7F07-A62B-4DE6-BB1C-6682F2F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25B9-9321-461D-858A-E0425B4C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050414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363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A269D7-BC15-0043-AAC1-8EE9E66292B3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23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4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4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3" tIns="143346" rIns="179183" bIns="1433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821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4F0-360B-4EB9-96E3-81C44E0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0711-1DC8-49A6-B5F5-4132DFE3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5B8-FCD4-4220-8D4A-7939D7A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00D7-3212-49A0-A793-E3173C0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83-8F48-4AB8-8F64-6C8A9645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D11-B0DD-4350-A7FF-FA0E289A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ABD6-1D73-47E2-B772-7F319368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C594-A3F7-4D23-83DE-AE64DDA2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A030-C3D4-4735-9CB8-B0CF2F4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6CA0-B0BA-4664-AFF4-BA477CE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55AA-2584-49CC-8731-18F9529E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4E24-6900-4B12-AE9F-BAF7C04F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333AF-3834-44E0-857A-88952F4C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E49D-90CB-429A-94C5-9F66463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9976-3079-4A2A-A63D-4D6F7266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0AF1-1FF7-4244-B217-04948F8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9FB0-7BBC-4674-A33E-F57AE3B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338-ACE3-408C-A4D9-900630EF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FC5E-1D5A-465E-A3E7-F5151394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3D6A-8E22-4D11-9680-4ED41E1A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57FD-567A-4F00-951B-D2FE21D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F9FB-FEA8-4992-91A7-86B119B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0DDA7-003B-4F23-BFA6-C632A21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E93B5-9355-4780-AA12-0AC93BA4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1DD-897F-4595-8ABF-7ADA9F19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3FE4-1752-44EE-BD77-3D399C8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8003-9A3F-4009-8153-703D2E38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9797-25D3-4937-B847-BF0F973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80CA4-6690-47B9-A8ED-82E6271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E329-C054-48E6-A44C-045F929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2ED5C-A023-4B9E-B8E6-05823651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072E-F6C4-4F7D-9CD3-E86C519B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64D-591E-4180-AD8B-65A8D3AE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D514-6A2B-4F07-8972-4243C2F2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CF6E-CCB7-421B-BA84-B00A8914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AF3D-9685-414C-831D-30D7077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F557-0159-4A97-9E87-D8D0F862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F801-6C81-4D6B-B7B2-97230A4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AB416-3074-4995-B313-66AF64E9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E19C-018D-48CD-8969-938017319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BF68-344B-4350-B9BF-39BAF19D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74C-D45A-4301-9476-E1F94A34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367C-8F2C-49C7-A3EC-CD1CD388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5086B-D464-4697-8972-FD22000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012D-3850-4124-A0F1-3BB8DFEC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0965-0CA1-4E29-BBFE-630FA677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5A0D-5A09-4B3C-B11F-973954574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D91D-D5DC-400D-BFDF-CECA769D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4017" r:id="rId12"/>
    <p:sldLayoutId id="2147484018" r:id="rId13"/>
    <p:sldLayoutId id="2147484023" r:id="rId14"/>
    <p:sldLayoutId id="214748402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t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.microsoft.com/en-us/download/dotnet/6.0" TargetMode="External"/><Relationship Id="rId3" Type="http://schemas.openxmlformats.org/officeDocument/2006/relationships/hyperlink" Target="https://docs.microsoft.com/en-us/cli/azure/install-azure-cli" TargetMode="External"/><Relationship Id="rId7" Type="http://schemas.openxmlformats.org/officeDocument/2006/relationships/hyperlink" Target="https://learn.microsoft.com/en-us/azure/developer/azure-developer-cli/install-azd?tabs=winget-windows%2Cbrew-mac%2Cscript-linux&amp;pivots=os-windo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arketplace.visualstudio.com/items?itemName=ms-azuretools.vscode-azurelogicapps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learn.microsoft.com/en-us/azure/azure-resource-manager/bicep/install#azure-cli" TargetMode="Externa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161" y="2967576"/>
            <a:ext cx="10407677" cy="213917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Logic Apps Enterprise Integration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56A81-301A-4BE1-AB67-85FD31297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054" y="322729"/>
            <a:ext cx="858678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8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5771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1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Process JSON input data &amp; write to Storage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820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2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Write to SQL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26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3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Modularize &amp; integrate with Service Bus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0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4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Monitor end-to-end workflow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17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5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Validation &amp; custom response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506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6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Parameterize with app settings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163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5771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7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Authenticate with AzureAD when calling custom API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43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8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Visual Studio Code authoring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345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161" y="2967576"/>
            <a:ext cx="10407677" cy="213917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 for Attending!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dirty="0">
                <a:solidFill>
                  <a:srgbClr val="FFC0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https://aka.ms/wth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56A81-301A-4BE1-AB67-85FD312975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054" y="322729"/>
            <a:ext cx="858678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996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ign in the dark&#10;&#10;Description automatically generated">
            <a:extLst>
              <a:ext uri="{FF2B5EF4-FFF2-40B4-BE49-F238E27FC236}">
                <a16:creationId xmlns:a16="http://schemas.microsoft.com/office/drawing/2014/main" id="{BE6589E2-4BBA-2F44-91F9-E56FD50BED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037" y="259976"/>
            <a:ext cx="7123481" cy="1748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49C9-ADEF-4199-87BD-25B691F4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1" y="2107614"/>
            <a:ext cx="10515600" cy="61247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Logic Apps Enterprise Integration</a:t>
            </a:r>
            <a:endParaRPr lang="en-US" sz="12800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4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&amp; Intros</a:t>
            </a:r>
            <a:endParaRPr lang="en-US" sz="14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725C8-3DB9-ED40-B2EB-EC82B1330DC9}"/>
              </a:ext>
            </a:extLst>
          </p:cNvPr>
          <p:cNvSpPr txBox="1"/>
          <p:nvPr/>
        </p:nvSpPr>
        <p:spPr>
          <a:xfrm>
            <a:off x="-1005840" y="901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7858-BF12-7E43-99A3-CE60C78A568D}"/>
              </a:ext>
            </a:extLst>
          </p:cNvPr>
          <p:cNvSpPr txBox="1"/>
          <p:nvPr/>
        </p:nvSpPr>
        <p:spPr>
          <a:xfrm>
            <a:off x="547209" y="3429000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6C37-9DD6-7148-8A83-59A2EC49278C}"/>
              </a:ext>
            </a:extLst>
          </p:cNvPr>
          <p:cNvSpPr txBox="1"/>
          <p:nvPr/>
        </p:nvSpPr>
        <p:spPr>
          <a:xfrm>
            <a:off x="895552" y="3952220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A4306-9347-174B-A6A5-26AF52954EFB}"/>
              </a:ext>
            </a:extLst>
          </p:cNvPr>
          <p:cNvSpPr txBox="1"/>
          <p:nvPr/>
        </p:nvSpPr>
        <p:spPr>
          <a:xfrm>
            <a:off x="7505794" y="3454753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CAFFE-AE6B-B149-A1A8-8A9EFE3397E6}"/>
              </a:ext>
            </a:extLst>
          </p:cNvPr>
          <p:cNvSpPr txBox="1"/>
          <p:nvPr/>
        </p:nvSpPr>
        <p:spPr>
          <a:xfrm>
            <a:off x="7854137" y="3977973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75E8-B6CA-4270-974D-DF8D3952ED6B}"/>
              </a:ext>
            </a:extLst>
          </p:cNvPr>
          <p:cNvSpPr txBox="1"/>
          <p:nvPr/>
        </p:nvSpPr>
        <p:spPr>
          <a:xfrm>
            <a:off x="547209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0EB69-E688-44E1-B201-02F25C93E7B5}"/>
              </a:ext>
            </a:extLst>
          </p:cNvPr>
          <p:cNvSpPr txBox="1"/>
          <p:nvPr/>
        </p:nvSpPr>
        <p:spPr>
          <a:xfrm>
            <a:off x="895552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92C3D-FD94-4F13-B142-E7743BE77A67}"/>
              </a:ext>
            </a:extLst>
          </p:cNvPr>
          <p:cNvSpPr txBox="1"/>
          <p:nvPr/>
        </p:nvSpPr>
        <p:spPr>
          <a:xfrm>
            <a:off x="7505794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8A1DD-2BF8-4974-92EB-55948F02856B}"/>
              </a:ext>
            </a:extLst>
          </p:cNvPr>
          <p:cNvSpPr txBox="1"/>
          <p:nvPr/>
        </p:nvSpPr>
        <p:spPr>
          <a:xfrm>
            <a:off x="7854137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</p:spTree>
    <p:extLst>
      <p:ext uri="{BB962C8B-B14F-4D97-AF65-F5344CB8AC3E}">
        <p14:creationId xmlns:p14="http://schemas.microsoft.com/office/powerpoint/2010/main" val="41638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F90B-C85B-BB4C-AFA1-2BAE8CA1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Integration Services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D445C8-B592-4133-9F57-09C8D6A6E899}"/>
              </a:ext>
            </a:extLst>
          </p:cNvPr>
          <p:cNvSpPr txBox="1"/>
          <p:nvPr/>
        </p:nvSpPr>
        <p:spPr>
          <a:xfrm>
            <a:off x="8442857" y="3353520"/>
            <a:ext cx="1594116" cy="11818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Extract, Load, Transform data with </a:t>
            </a:r>
            <a:r>
              <a:rPr lang="en-US" sz="1600" b="1" dirty="0">
                <a:solidFill>
                  <a:srgbClr val="000000"/>
                </a:solidFill>
                <a:latin typeface="Segoe UI"/>
              </a:rPr>
              <a:t>Data Factory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78DCC14B-D1B3-4611-9053-9A95AE2CE4AF}"/>
              </a:ext>
            </a:extLst>
          </p:cNvPr>
          <p:cNvSpPr/>
          <p:nvPr/>
        </p:nvSpPr>
        <p:spPr>
          <a:xfrm>
            <a:off x="4358135" y="2321349"/>
            <a:ext cx="3303325" cy="3268764"/>
          </a:xfrm>
          <a:prstGeom prst="arc">
            <a:avLst>
              <a:gd name="adj1" fmla="val 8587162"/>
              <a:gd name="adj2" fmla="val 12743014"/>
            </a:avLst>
          </a:prstGeom>
          <a:noFill/>
          <a:ln w="393700" cap="flat" cmpd="sng" algn="ctr">
            <a:solidFill>
              <a:srgbClr val="0078D4">
                <a:lumMod val="60000"/>
                <a:lumOff val="40000"/>
              </a:srgbClr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63D0FF-3DAB-46EA-BDFB-3165D0D005D8}"/>
              </a:ext>
            </a:extLst>
          </p:cNvPr>
          <p:cNvSpPr/>
          <p:nvPr/>
        </p:nvSpPr>
        <p:spPr bwMode="auto">
          <a:xfrm>
            <a:off x="3931499" y="3569528"/>
            <a:ext cx="785706" cy="79042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E6E6E6"/>
            </a:solidFill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8C6CC3F-9A14-492B-978F-938D6A10A894}"/>
              </a:ext>
            </a:extLst>
          </p:cNvPr>
          <p:cNvSpPr/>
          <p:nvPr/>
        </p:nvSpPr>
        <p:spPr>
          <a:xfrm>
            <a:off x="4358135" y="2321349"/>
            <a:ext cx="3303325" cy="3268764"/>
          </a:xfrm>
          <a:prstGeom prst="arc">
            <a:avLst>
              <a:gd name="adj1" fmla="val 12748915"/>
              <a:gd name="adj2" fmla="val 19693004"/>
            </a:avLst>
          </a:prstGeom>
          <a:noFill/>
          <a:ln w="393700" cap="flat" cmpd="sng" algn="ctr">
            <a:solidFill>
              <a:srgbClr val="0078D4">
                <a:lumMod val="20000"/>
                <a:lumOff val="80000"/>
              </a:srgbClr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1A598D1-EB7A-46CF-A7FA-DB9A3D5036D5}"/>
              </a:ext>
            </a:extLst>
          </p:cNvPr>
          <p:cNvSpPr/>
          <p:nvPr/>
        </p:nvSpPr>
        <p:spPr bwMode="auto">
          <a:xfrm>
            <a:off x="4827293" y="2154441"/>
            <a:ext cx="785706" cy="79042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E6E6E6"/>
            </a:solidFill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DEB78DDE-B3C2-4CDE-BA78-D6BB899EE94D}"/>
              </a:ext>
            </a:extLst>
          </p:cNvPr>
          <p:cNvSpPr/>
          <p:nvPr/>
        </p:nvSpPr>
        <p:spPr>
          <a:xfrm>
            <a:off x="4354988" y="2327610"/>
            <a:ext cx="3303325" cy="3268764"/>
          </a:xfrm>
          <a:prstGeom prst="arc">
            <a:avLst>
              <a:gd name="adj1" fmla="val 19688896"/>
              <a:gd name="adj2" fmla="val 2156022"/>
            </a:avLst>
          </a:prstGeom>
          <a:noFill/>
          <a:ln w="393700" cap="flat" cmpd="sng" algn="ctr">
            <a:solidFill>
              <a:srgbClr val="50E6FF">
                <a:lumMod val="75000"/>
              </a:srgbClr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B360ACA1-9201-451F-B888-BB1C294FB0BC}"/>
              </a:ext>
            </a:extLst>
          </p:cNvPr>
          <p:cNvSpPr/>
          <p:nvPr/>
        </p:nvSpPr>
        <p:spPr>
          <a:xfrm>
            <a:off x="4343736" y="2319087"/>
            <a:ext cx="3303325" cy="3268764"/>
          </a:xfrm>
          <a:prstGeom prst="arc">
            <a:avLst>
              <a:gd name="adj1" fmla="val 2239155"/>
              <a:gd name="adj2" fmla="val 8556933"/>
            </a:avLst>
          </a:prstGeom>
          <a:noFill/>
          <a:ln w="393700" cap="flat" cmpd="sng" algn="ctr">
            <a:solidFill>
              <a:srgbClr val="0078D4"/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Arrow: Chevron 79">
            <a:extLst>
              <a:ext uri="{FF2B5EF4-FFF2-40B4-BE49-F238E27FC236}">
                <a16:creationId xmlns:a16="http://schemas.microsoft.com/office/drawing/2014/main" id="{B4A11945-AB07-424F-83EC-F9BD2321DBF6}"/>
              </a:ext>
            </a:extLst>
          </p:cNvPr>
          <p:cNvSpPr/>
          <p:nvPr/>
        </p:nvSpPr>
        <p:spPr bwMode="auto">
          <a:xfrm rot="14156396">
            <a:off x="4581158" y="4736019"/>
            <a:ext cx="204596" cy="423152"/>
          </a:xfrm>
          <a:prstGeom prst="chevron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Arrow: Chevron 80">
            <a:extLst>
              <a:ext uri="{FF2B5EF4-FFF2-40B4-BE49-F238E27FC236}">
                <a16:creationId xmlns:a16="http://schemas.microsoft.com/office/drawing/2014/main" id="{55F7FCDC-AB71-4A3D-AAF2-2A234ED045E9}"/>
              </a:ext>
            </a:extLst>
          </p:cNvPr>
          <p:cNvSpPr/>
          <p:nvPr/>
        </p:nvSpPr>
        <p:spPr bwMode="auto">
          <a:xfrm rot="7667320">
            <a:off x="7225266" y="4670907"/>
            <a:ext cx="207664" cy="523590"/>
          </a:xfrm>
          <a:prstGeom prst="chevron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1EC63D-AD36-4F50-9BBF-7AA9D2AE3EE4}"/>
              </a:ext>
            </a:extLst>
          </p:cNvPr>
          <p:cNvSpPr/>
          <p:nvPr/>
        </p:nvSpPr>
        <p:spPr bwMode="auto">
          <a:xfrm>
            <a:off x="6506833" y="5011061"/>
            <a:ext cx="730855" cy="70742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E6E6E6"/>
            </a:solidFill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91AEE1F-4C3B-4B4D-9C16-03D557693D59}"/>
              </a:ext>
            </a:extLst>
          </p:cNvPr>
          <p:cNvSpPr/>
          <p:nvPr/>
        </p:nvSpPr>
        <p:spPr bwMode="auto">
          <a:xfrm>
            <a:off x="6466904" y="2144307"/>
            <a:ext cx="785706" cy="79042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E6E6E6"/>
            </a:solidFill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3347018B-17B6-4718-AE4A-210215F023A9}"/>
              </a:ext>
            </a:extLst>
          </p:cNvPr>
          <p:cNvSpPr/>
          <p:nvPr/>
        </p:nvSpPr>
        <p:spPr bwMode="auto">
          <a:xfrm rot="17936223">
            <a:off x="4489127" y="2883363"/>
            <a:ext cx="227095" cy="407579"/>
          </a:xfrm>
          <a:prstGeom prst="chevron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81CECAD7-B9C9-48C2-A7B2-25B37594291D}"/>
              </a:ext>
            </a:extLst>
          </p:cNvPr>
          <p:cNvSpPr/>
          <p:nvPr/>
        </p:nvSpPr>
        <p:spPr bwMode="auto">
          <a:xfrm rot="3698947">
            <a:off x="7284181" y="2890918"/>
            <a:ext cx="233339" cy="437196"/>
          </a:xfrm>
          <a:prstGeom prst="chevron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3D42A02-26C0-41B9-8F66-F25B08041BAE}"/>
              </a:ext>
            </a:extLst>
          </p:cNvPr>
          <p:cNvGrpSpPr/>
          <p:nvPr/>
        </p:nvGrpSpPr>
        <p:grpSpPr>
          <a:xfrm>
            <a:off x="7240732" y="2086969"/>
            <a:ext cx="442018" cy="250369"/>
            <a:chOff x="7477125" y="919117"/>
            <a:chExt cx="591453" cy="33818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AAB0CD-49F9-4CCD-BA10-51A8C57B5618}"/>
                </a:ext>
              </a:extLst>
            </p:cNvPr>
            <p:cNvGrpSpPr/>
            <p:nvPr/>
          </p:nvGrpSpPr>
          <p:grpSpPr>
            <a:xfrm>
              <a:off x="7477125" y="956440"/>
              <a:ext cx="572422" cy="300860"/>
              <a:chOff x="7477125" y="956440"/>
              <a:chExt cx="572422" cy="30086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C49942C-4697-4569-AA22-D399EDF49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7125" y="957218"/>
                <a:ext cx="258404" cy="300082"/>
              </a:xfrm>
              <a:prstGeom prst="line">
                <a:avLst/>
              </a:prstGeom>
              <a:noFill/>
              <a:ln w="9525" cap="flat" cmpd="sng" algn="ctr">
                <a:solidFill>
                  <a:srgbClr val="00188F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75DF8D-807B-48A8-A5A4-14D017430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529" y="956440"/>
                <a:ext cx="31401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188F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2DC27A9-9C60-47D6-AEF7-D501ED56526D}"/>
                </a:ext>
              </a:extLst>
            </p:cNvPr>
            <p:cNvSpPr/>
            <p:nvPr/>
          </p:nvSpPr>
          <p:spPr bwMode="auto">
            <a:xfrm>
              <a:off x="7993933" y="919117"/>
              <a:ext cx="74645" cy="74645"/>
            </a:xfrm>
            <a:prstGeom prst="ellipse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7DD3E88-302D-40FF-8A2F-EE934A85BFD6}"/>
              </a:ext>
            </a:extLst>
          </p:cNvPr>
          <p:cNvSpPr txBox="1"/>
          <p:nvPr/>
        </p:nvSpPr>
        <p:spPr>
          <a:xfrm>
            <a:off x="971182" y="3310096"/>
            <a:ext cx="2512622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Segoe UI"/>
              </a:rPr>
              <a:t>Create, access control, usage analysis, and management of APIs thanks to </a:t>
            </a:r>
            <a:r>
              <a:rPr lang="en-US" sz="1600" b="1">
                <a:solidFill>
                  <a:srgbClr val="000000"/>
                </a:solidFill>
                <a:latin typeface="Segoe UI"/>
              </a:rPr>
              <a:t>API Management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FB6D00-9561-4CF9-889B-847A4BE12F64}"/>
              </a:ext>
            </a:extLst>
          </p:cNvPr>
          <p:cNvSpPr txBox="1"/>
          <p:nvPr/>
        </p:nvSpPr>
        <p:spPr>
          <a:xfrm>
            <a:off x="7744829" y="5146328"/>
            <a:ext cx="1533905" cy="219444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Enterprise messaging with </a:t>
            </a:r>
            <a:r>
              <a:rPr lang="en-US" b="1" dirty="0">
                <a:solidFill>
                  <a:srgbClr val="000000"/>
                </a:solidFill>
                <a:latin typeface="Segoe UI"/>
              </a:rPr>
              <a:t>Service Bus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0480222-59F6-47B3-BED8-337BF058D419}"/>
              </a:ext>
            </a:extLst>
          </p:cNvPr>
          <p:cNvGrpSpPr/>
          <p:nvPr/>
        </p:nvGrpSpPr>
        <p:grpSpPr>
          <a:xfrm flipV="1">
            <a:off x="7189788" y="5594111"/>
            <a:ext cx="427796" cy="222738"/>
            <a:chOff x="7477125" y="956440"/>
            <a:chExt cx="572422" cy="30086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7832F4-3D70-4F3C-81B3-22ACF0467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125" y="957218"/>
              <a:ext cx="258404" cy="300082"/>
            </a:xfrm>
            <a:prstGeom prst="line">
              <a:avLst/>
            </a:prstGeom>
            <a:noFill/>
            <a:ln w="9525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5B4E70-5F46-4287-BCC7-8CFCD8CF79FE}"/>
                </a:ext>
              </a:extLst>
            </p:cNvPr>
            <p:cNvCxnSpPr>
              <a:cxnSpLocks/>
            </p:cNvCxnSpPr>
            <p:nvPr/>
          </p:nvCxnSpPr>
          <p:spPr>
            <a:xfrm>
              <a:off x="7735529" y="956440"/>
              <a:ext cx="314018" cy="0"/>
            </a:xfrm>
            <a:prstGeom prst="line">
              <a:avLst/>
            </a:prstGeom>
            <a:noFill/>
            <a:ln w="9525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615E73-50D5-44F7-BF10-F238426DC648}"/>
              </a:ext>
            </a:extLst>
          </p:cNvPr>
          <p:cNvGrpSpPr/>
          <p:nvPr/>
        </p:nvGrpSpPr>
        <p:grpSpPr>
          <a:xfrm>
            <a:off x="3513764" y="3949355"/>
            <a:ext cx="427976" cy="57654"/>
            <a:chOff x="2831439" y="3417549"/>
            <a:chExt cx="572664" cy="7787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B935E8-7688-4BAC-964F-C280BBA043D4}"/>
                </a:ext>
              </a:extLst>
            </p:cNvPr>
            <p:cNvCxnSpPr/>
            <p:nvPr/>
          </p:nvCxnSpPr>
          <p:spPr>
            <a:xfrm flipH="1">
              <a:off x="2879002" y="3456487"/>
              <a:ext cx="525101" cy="0"/>
            </a:xfrm>
            <a:prstGeom prst="line">
              <a:avLst/>
            </a:prstGeom>
            <a:noFill/>
            <a:ln w="9525" cap="flat" cmpd="sng" algn="ctr">
              <a:solidFill>
                <a:srgbClr val="243A5E">
                  <a:lumMod val="60000"/>
                  <a:lumOff val="4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044B872-687D-4D64-A465-08C4E6BEC4AF}"/>
                </a:ext>
              </a:extLst>
            </p:cNvPr>
            <p:cNvSpPr/>
            <p:nvPr/>
          </p:nvSpPr>
          <p:spPr bwMode="auto">
            <a:xfrm>
              <a:off x="2831439" y="3417549"/>
              <a:ext cx="77876" cy="77876"/>
            </a:xfrm>
            <a:prstGeom prst="ellipse">
              <a:avLst/>
            </a:prstGeom>
            <a:solidFill>
              <a:srgbClr val="243A5E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8C01ACE-C130-41CD-A168-EDA14BA664D1}"/>
              </a:ext>
            </a:extLst>
          </p:cNvPr>
          <p:cNvGrpSpPr/>
          <p:nvPr/>
        </p:nvGrpSpPr>
        <p:grpSpPr>
          <a:xfrm>
            <a:off x="8040231" y="3949355"/>
            <a:ext cx="422874" cy="57654"/>
            <a:chOff x="8705872" y="3417549"/>
            <a:chExt cx="565836" cy="7787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28FCB1-403D-4D9A-9D9E-8418092E4075}"/>
                </a:ext>
              </a:extLst>
            </p:cNvPr>
            <p:cNvCxnSpPr/>
            <p:nvPr/>
          </p:nvCxnSpPr>
          <p:spPr>
            <a:xfrm flipH="1">
              <a:off x="8705872" y="3456487"/>
              <a:ext cx="525101" cy="0"/>
            </a:xfrm>
            <a:prstGeom prst="line">
              <a:avLst/>
            </a:prstGeom>
            <a:noFill/>
            <a:ln w="9525" cap="flat" cmpd="sng" algn="ctr">
              <a:solidFill>
                <a:srgbClr val="243A5E">
                  <a:lumMod val="60000"/>
                  <a:lumOff val="4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6D14C95-865B-4F17-9868-22F13FA72660}"/>
                </a:ext>
              </a:extLst>
            </p:cNvPr>
            <p:cNvSpPr/>
            <p:nvPr/>
          </p:nvSpPr>
          <p:spPr bwMode="auto">
            <a:xfrm>
              <a:off x="9193832" y="3417549"/>
              <a:ext cx="77876" cy="7787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AC6F31C-3757-459E-AFDF-0BE70DDB20D3}"/>
              </a:ext>
            </a:extLst>
          </p:cNvPr>
          <p:cNvSpPr txBox="1"/>
          <p:nvPr/>
        </p:nvSpPr>
        <p:spPr>
          <a:xfrm>
            <a:off x="7744829" y="1493545"/>
            <a:ext cx="1447532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Segoe UI"/>
              </a:rPr>
              <a:t>Serverless compute execution with </a:t>
            </a:r>
            <a:r>
              <a:rPr lang="en-US" sz="1600" b="1">
                <a:solidFill>
                  <a:srgbClr val="000000"/>
                </a:solidFill>
                <a:latin typeface="Segoe UI"/>
              </a:rPr>
              <a:t>Functions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F620F1-9B8C-4CF1-90F0-217DA5DC30C9}"/>
              </a:ext>
            </a:extLst>
          </p:cNvPr>
          <p:cNvSpPr txBox="1"/>
          <p:nvPr/>
        </p:nvSpPr>
        <p:spPr>
          <a:xfrm>
            <a:off x="2791327" y="1446239"/>
            <a:ext cx="1578060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Segoe UI"/>
              </a:rPr>
              <a:t>Microservice and API orchestration with </a:t>
            </a:r>
            <a:r>
              <a:rPr lang="en-US" sz="1600" b="1">
                <a:solidFill>
                  <a:srgbClr val="000000"/>
                </a:solidFill>
                <a:latin typeface="Segoe UI"/>
              </a:rPr>
              <a:t>Logic Apps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AB676CB-A65C-4A8C-B5E2-150868646AF8}"/>
              </a:ext>
            </a:extLst>
          </p:cNvPr>
          <p:cNvGrpSpPr/>
          <p:nvPr/>
        </p:nvGrpSpPr>
        <p:grpSpPr>
          <a:xfrm flipH="1">
            <a:off x="4427373" y="2147827"/>
            <a:ext cx="442018" cy="250369"/>
            <a:chOff x="7477125" y="919117"/>
            <a:chExt cx="591453" cy="33818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6CB547C-2DC9-4746-B92A-69EF77CE5C5B}"/>
                </a:ext>
              </a:extLst>
            </p:cNvPr>
            <p:cNvGrpSpPr/>
            <p:nvPr/>
          </p:nvGrpSpPr>
          <p:grpSpPr>
            <a:xfrm>
              <a:off x="7477125" y="956440"/>
              <a:ext cx="572422" cy="300860"/>
              <a:chOff x="7477125" y="956440"/>
              <a:chExt cx="572422" cy="30086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848868E-DF16-4675-9251-A70740C095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7125" y="957218"/>
                <a:ext cx="258404" cy="300082"/>
              </a:xfrm>
              <a:prstGeom prst="line">
                <a:avLst/>
              </a:prstGeom>
              <a:noFill/>
              <a:ln w="9525" cap="flat" cmpd="sng" algn="ctr">
                <a:solidFill>
                  <a:srgbClr val="00188F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D7A8FC-9B27-451D-89D6-4EAA1FDB1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529" y="956440"/>
                <a:ext cx="31401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188F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EF2496E-F965-48D6-990E-749C98ED7FC7}"/>
                </a:ext>
              </a:extLst>
            </p:cNvPr>
            <p:cNvSpPr/>
            <p:nvPr/>
          </p:nvSpPr>
          <p:spPr bwMode="auto">
            <a:xfrm>
              <a:off x="7993933" y="919117"/>
              <a:ext cx="74645" cy="74645"/>
            </a:xfrm>
            <a:prstGeom prst="ellipse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B0783B0-07BE-40F7-BBE6-C11562F91D7E}"/>
              </a:ext>
            </a:extLst>
          </p:cNvPr>
          <p:cNvGrpSpPr/>
          <p:nvPr/>
        </p:nvGrpSpPr>
        <p:grpSpPr>
          <a:xfrm>
            <a:off x="2913266" y="5011061"/>
            <a:ext cx="2666257" cy="1701916"/>
            <a:chOff x="2913266" y="5011061"/>
            <a:chExt cx="2666257" cy="170191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D02353-74EA-4046-8FF0-755CB04AEFB6}"/>
                </a:ext>
              </a:extLst>
            </p:cNvPr>
            <p:cNvSpPr txBox="1"/>
            <p:nvPr/>
          </p:nvSpPr>
          <p:spPr>
            <a:xfrm>
              <a:off x="2913266" y="5309516"/>
              <a:ext cx="1491243" cy="140346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t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</a:rPr>
                <a:t>Event Grid 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</a:rPr>
                <a:t>for raising and delivering events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E7482F1-57C5-4B3E-9A4D-813666B7F10A}"/>
                </a:ext>
              </a:extLst>
            </p:cNvPr>
            <p:cNvGrpSpPr/>
            <p:nvPr/>
          </p:nvGrpSpPr>
          <p:grpSpPr>
            <a:xfrm flipH="1" flipV="1">
              <a:off x="4489554" y="5593535"/>
              <a:ext cx="427796" cy="222738"/>
              <a:chOff x="7477125" y="956440"/>
              <a:chExt cx="572422" cy="30086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AE0CC00-F0BA-44D2-9EC7-D9E1E9518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7125" y="957218"/>
                <a:ext cx="258404" cy="300082"/>
              </a:xfrm>
              <a:prstGeom prst="line">
                <a:avLst/>
              </a:prstGeom>
              <a:noFill/>
              <a:ln w="952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BDB16CA-D075-4490-821E-F870A0E95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529" y="956440"/>
                <a:ext cx="31401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BF36411-93AC-4023-95DB-52A2EE8794C8}"/>
                </a:ext>
              </a:extLst>
            </p:cNvPr>
            <p:cNvGrpSpPr/>
            <p:nvPr/>
          </p:nvGrpSpPr>
          <p:grpSpPr>
            <a:xfrm>
              <a:off x="4848668" y="5011061"/>
              <a:ext cx="730855" cy="707423"/>
              <a:chOff x="4848668" y="5011061"/>
              <a:chExt cx="730855" cy="70742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F4D21D0-D129-4D5C-904A-F1449D931160}"/>
                  </a:ext>
                </a:extLst>
              </p:cNvPr>
              <p:cNvSpPr/>
              <p:nvPr/>
            </p:nvSpPr>
            <p:spPr bwMode="auto">
              <a:xfrm>
                <a:off x="4848668" y="5011061"/>
                <a:ext cx="730855" cy="707423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E6E6E6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14" name="Picture 4">
                <a:extLst>
                  <a:ext uri="{FF2B5EF4-FFF2-40B4-BE49-F238E27FC236}">
                    <a16:creationId xmlns:a16="http://schemas.microsoft.com/office/drawing/2014/main" id="{958E403C-B430-421C-AAC8-451C1102F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003557" y="5166776"/>
                <a:ext cx="421075" cy="421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7" name="Picture 6" descr="Azure API Management - Visual Studio Marketplace">
            <a:extLst>
              <a:ext uri="{FF2B5EF4-FFF2-40B4-BE49-F238E27FC236}">
                <a16:creationId xmlns:a16="http://schemas.microsoft.com/office/drawing/2014/main" id="{1A4C5D0E-C796-48FB-86C3-666F051A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96" y="3700855"/>
            <a:ext cx="510478" cy="50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0" descr="Serverless application with PowerShell: Azure Functions | adatum">
            <a:extLst>
              <a:ext uri="{FF2B5EF4-FFF2-40B4-BE49-F238E27FC236}">
                <a16:creationId xmlns:a16="http://schemas.microsoft.com/office/drawing/2014/main" id="{EDBF9F6D-87AF-4A10-9743-7CDEB30F6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79" y="2382306"/>
            <a:ext cx="495563" cy="3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4" descr="Key Azure Services for .NET developers | Microsoft Docs">
            <a:extLst>
              <a:ext uri="{FF2B5EF4-FFF2-40B4-BE49-F238E27FC236}">
                <a16:creationId xmlns:a16="http://schemas.microsoft.com/office/drawing/2014/main" id="{A96D8AAB-0902-4118-8CDF-8BD8C49D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50" y="5166776"/>
            <a:ext cx="440222" cy="4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A9851464-CB4F-44AB-A764-5735155F8886}"/>
              </a:ext>
            </a:extLst>
          </p:cNvPr>
          <p:cNvSpPr/>
          <p:nvPr/>
        </p:nvSpPr>
        <p:spPr bwMode="auto">
          <a:xfrm>
            <a:off x="7244330" y="3577684"/>
            <a:ext cx="785706" cy="790428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1" name="Picture 18" descr="Pricing – Data Factory | Microsoft Azure">
            <a:extLst>
              <a:ext uri="{FF2B5EF4-FFF2-40B4-BE49-F238E27FC236}">
                <a16:creationId xmlns:a16="http://schemas.microsoft.com/office/drawing/2014/main" id="{3F6978C8-A6C7-45A7-A8BD-A2F611E8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36" y="3700856"/>
            <a:ext cx="841558" cy="4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4" descr="Microsoft Design Changes Include New Azure Icon and New Default Font --  Redmondmag.com">
            <a:extLst>
              <a:ext uri="{FF2B5EF4-FFF2-40B4-BE49-F238E27FC236}">
                <a16:creationId xmlns:a16="http://schemas.microsoft.com/office/drawing/2014/main" id="{97BE13DF-C590-4E76-B2FC-D6A169A4E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1" t="21239" r="31610" b="27458"/>
          <a:stretch/>
        </p:blipFill>
        <p:spPr bwMode="auto">
          <a:xfrm>
            <a:off x="5439984" y="3360945"/>
            <a:ext cx="1183451" cy="11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8175CE2-37DB-4596-97E2-8499D94AF5A6}"/>
              </a:ext>
            </a:extLst>
          </p:cNvPr>
          <p:cNvGrpSpPr/>
          <p:nvPr/>
        </p:nvGrpSpPr>
        <p:grpSpPr>
          <a:xfrm>
            <a:off x="8036946" y="3949355"/>
            <a:ext cx="422874" cy="57654"/>
            <a:chOff x="8705872" y="3417549"/>
            <a:chExt cx="565836" cy="7787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A76764E-63AE-4C33-A1EE-B11756C8FCA0}"/>
                </a:ext>
              </a:extLst>
            </p:cNvPr>
            <p:cNvCxnSpPr/>
            <p:nvPr/>
          </p:nvCxnSpPr>
          <p:spPr>
            <a:xfrm flipH="1">
              <a:off x="8705872" y="3456487"/>
              <a:ext cx="525101" cy="0"/>
            </a:xfrm>
            <a:prstGeom prst="line">
              <a:avLst/>
            </a:prstGeom>
            <a:noFill/>
            <a:ln w="9525" cap="flat" cmpd="sng" algn="ctr">
              <a:solidFill>
                <a:srgbClr val="243A5E">
                  <a:lumMod val="60000"/>
                  <a:lumOff val="4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895B2A6-48B3-4033-85E7-FF92D85E9C3D}"/>
                </a:ext>
              </a:extLst>
            </p:cNvPr>
            <p:cNvSpPr/>
            <p:nvPr/>
          </p:nvSpPr>
          <p:spPr bwMode="auto">
            <a:xfrm>
              <a:off x="9193832" y="3417549"/>
              <a:ext cx="77876" cy="7787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CAA5FB64-F061-43A9-BC93-16150F5414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4900" y="3131579"/>
            <a:ext cx="1653262" cy="168214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C328A5B-4122-48F4-ABFB-B73ABDC3E5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8139" y="2373746"/>
            <a:ext cx="345457" cy="3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63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2882-429A-9CD4-C48C-896FE825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3334"/>
            <a:ext cx="11018520" cy="701731"/>
          </a:xfrm>
        </p:spPr>
        <p:txBody>
          <a:bodyPr/>
          <a:lstStyle/>
          <a:p>
            <a:r>
              <a:rPr lang="en-US" dirty="0"/>
              <a:t>Logic Apps</a:t>
            </a:r>
          </a:p>
        </p:txBody>
      </p:sp>
      <p:pic>
        <p:nvPicPr>
          <p:cNvPr id="2052" name="Picture 4" descr="Logic Apps architecture">
            <a:extLst>
              <a:ext uri="{FF2B5EF4-FFF2-40B4-BE49-F238E27FC236}">
                <a16:creationId xmlns:a16="http://schemas.microsoft.com/office/drawing/2014/main" id="{3667BB4C-3708-2AE1-D545-9CDA68CD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50" y="1371600"/>
            <a:ext cx="645297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E49337-66AD-1039-FB1F-DD9D4CE0C763}"/>
              </a:ext>
            </a:extLst>
          </p:cNvPr>
          <p:cNvSpPr txBox="1"/>
          <p:nvPr/>
        </p:nvSpPr>
        <p:spPr>
          <a:xfrm>
            <a:off x="588263" y="1606378"/>
            <a:ext cx="4193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Serverless engine to build automated workflows to integrate apps and data between cloud services and on-premises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895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287E-93DB-0E06-D6CC-691289B4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3334"/>
            <a:ext cx="11018520" cy="701731"/>
          </a:xfrm>
        </p:spPr>
        <p:txBody>
          <a:bodyPr/>
          <a:lstStyle/>
          <a:p>
            <a:r>
              <a:rPr lang="en-US" dirty="0"/>
              <a:t>Built in triggers</a:t>
            </a:r>
          </a:p>
        </p:txBody>
      </p:sp>
      <p:pic>
        <p:nvPicPr>
          <p:cNvPr id="3074" name="Picture 2" descr="Logic Apps triggers">
            <a:extLst>
              <a:ext uri="{FF2B5EF4-FFF2-40B4-BE49-F238E27FC236}">
                <a16:creationId xmlns:a16="http://schemas.microsoft.com/office/drawing/2014/main" id="{1BF060D3-F47E-776B-18B2-EE4FC05F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143125"/>
            <a:ext cx="111537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335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B8A9-16DE-B92C-94EA-9CF79EB0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3334"/>
            <a:ext cx="11018520" cy="701731"/>
          </a:xfrm>
        </p:spPr>
        <p:txBody>
          <a:bodyPr/>
          <a:lstStyle/>
          <a:p>
            <a:r>
              <a:rPr lang="en-US" dirty="0"/>
              <a:t>Logic Apps</a:t>
            </a:r>
          </a:p>
        </p:txBody>
      </p:sp>
      <p:pic>
        <p:nvPicPr>
          <p:cNvPr id="1028" name="Picture 4" descr="Logic App workflow">
            <a:extLst>
              <a:ext uri="{FF2B5EF4-FFF2-40B4-BE49-F238E27FC236}">
                <a16:creationId xmlns:a16="http://schemas.microsoft.com/office/drawing/2014/main" id="{045C1FB5-0180-7D48-5BC9-637A037AB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67" y="1359243"/>
            <a:ext cx="6326116" cy="54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29799-7259-F757-682D-0400A5F45F4F}"/>
              </a:ext>
            </a:extLst>
          </p:cNvPr>
          <p:cNvSpPr txBox="1"/>
          <p:nvPr/>
        </p:nvSpPr>
        <p:spPr>
          <a:xfrm>
            <a:off x="585217" y="1544595"/>
            <a:ext cx="425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 "low-code" workflow designer</a:t>
            </a:r>
          </a:p>
        </p:txBody>
      </p:sp>
    </p:spTree>
    <p:extLst>
      <p:ext uri="{BB962C8B-B14F-4D97-AF65-F5344CB8AC3E}">
        <p14:creationId xmlns:p14="http://schemas.microsoft.com/office/powerpoint/2010/main" val="18690924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 bwMode="auto">
          <a:xfrm>
            <a:off x="9534245" y="969287"/>
            <a:ext cx="2365655" cy="56586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7056386" y="970820"/>
            <a:ext cx="2365655" cy="56586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6011" y="1008069"/>
            <a:ext cx="3776545" cy="5656984"/>
          </a:xfrm>
          <a:prstGeom prst="rect">
            <a:avLst/>
          </a:prstGeom>
        </p:spPr>
        <p:txBody>
          <a:bodyPr lIns="179183" tIns="143346" rIns="179183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16">
              <a:defRPr/>
            </a:pPr>
            <a:r>
              <a:rPr lang="en-US" sz="2400" dirty="0">
                <a:solidFill>
                  <a:srgbClr val="353535"/>
                </a:solidFill>
                <a:latin typeface="+mn-lt"/>
              </a:rPr>
              <a:t>On-premises data gateway for rich data and application integration</a:t>
            </a:r>
          </a:p>
          <a:p>
            <a:pPr defTabSz="914016">
              <a:defRPr/>
            </a:pPr>
            <a:endParaRPr lang="en-US" sz="2400" dirty="0">
              <a:solidFill>
                <a:srgbClr val="353535"/>
              </a:solidFill>
              <a:latin typeface="+mn-lt"/>
            </a:endParaRPr>
          </a:p>
          <a:p>
            <a:pPr defTabSz="896181">
              <a:defRPr/>
            </a:pPr>
            <a:r>
              <a:rPr lang="en-US" sz="24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n-lt"/>
              </a:rPr>
              <a:t>Azure API Management for SOAP and backend APIs</a:t>
            </a:r>
          </a:p>
          <a:p>
            <a:pPr defTabSz="896181">
              <a:defRPr/>
            </a:pPr>
            <a:endParaRPr lang="en-US" sz="24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+mn-lt"/>
            </a:endParaRPr>
          </a:p>
          <a:p>
            <a:pPr defTabSz="896181">
              <a:defRPr/>
            </a:pPr>
            <a:r>
              <a:rPr lang="en-US" sz="24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n-lt"/>
              </a:rPr>
              <a:t>Service Bus for cross platform support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71" y="290405"/>
            <a:ext cx="4651993" cy="651200"/>
          </a:xfrm>
        </p:spPr>
        <p:txBody>
          <a:bodyPr>
            <a:normAutofit/>
          </a:bodyPr>
          <a:lstStyle/>
          <a:p>
            <a:r>
              <a:rPr lang="en-US" sz="3200" dirty="0"/>
              <a:t>Easy Hybrid Integration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85331" y="970820"/>
            <a:ext cx="2365655" cy="56586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46" y="1178675"/>
            <a:ext cx="618743" cy="61874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34603" y="4095641"/>
            <a:ext cx="745889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6735" y="193800"/>
            <a:ext cx="2367667" cy="78814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On-premises Data Gateway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5751140" y="4196366"/>
            <a:ext cx="4347" cy="268889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5745608" y="3000094"/>
            <a:ext cx="0" cy="268889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4"/>
          <p:cNvGrpSpPr>
            <a:grpSpLocks noChangeAspect="1"/>
          </p:cNvGrpSpPr>
          <p:nvPr/>
        </p:nvGrpSpPr>
        <p:grpSpPr bwMode="auto">
          <a:xfrm>
            <a:off x="5448042" y="4530703"/>
            <a:ext cx="647326" cy="648883"/>
            <a:chOff x="3826" y="3056"/>
            <a:chExt cx="416" cy="417"/>
          </a:xfrm>
        </p:grpSpPr>
        <p:sp>
          <p:nvSpPr>
            <p:cNvPr id="13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6" y="3056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36" name="Freeform 5"/>
            <p:cNvSpPr>
              <a:spLocks/>
            </p:cNvSpPr>
            <p:nvPr/>
          </p:nvSpPr>
          <p:spPr bwMode="auto">
            <a:xfrm>
              <a:off x="3826" y="3058"/>
              <a:ext cx="414" cy="415"/>
            </a:xfrm>
            <a:custGeom>
              <a:avLst/>
              <a:gdLst>
                <a:gd name="T0" fmla="*/ 100 w 200"/>
                <a:gd name="T1" fmla="*/ 200 h 200"/>
                <a:gd name="T2" fmla="*/ 87 w 200"/>
                <a:gd name="T3" fmla="*/ 194 h 200"/>
                <a:gd name="T4" fmla="*/ 6 w 200"/>
                <a:gd name="T5" fmla="*/ 113 h 200"/>
                <a:gd name="T6" fmla="*/ 0 w 200"/>
                <a:gd name="T7" fmla="*/ 100 h 200"/>
                <a:gd name="T8" fmla="*/ 6 w 200"/>
                <a:gd name="T9" fmla="*/ 87 h 200"/>
                <a:gd name="T10" fmla="*/ 87 w 200"/>
                <a:gd name="T11" fmla="*/ 6 h 200"/>
                <a:gd name="T12" fmla="*/ 100 w 200"/>
                <a:gd name="T13" fmla="*/ 0 h 200"/>
                <a:gd name="T14" fmla="*/ 113 w 200"/>
                <a:gd name="T15" fmla="*/ 6 h 200"/>
                <a:gd name="T16" fmla="*/ 195 w 200"/>
                <a:gd name="T17" fmla="*/ 87 h 200"/>
                <a:gd name="T18" fmla="*/ 200 w 200"/>
                <a:gd name="T19" fmla="*/ 100 h 200"/>
                <a:gd name="T20" fmla="*/ 195 w 200"/>
                <a:gd name="T21" fmla="*/ 114 h 200"/>
                <a:gd name="T22" fmla="*/ 113 w 200"/>
                <a:gd name="T23" fmla="*/ 194 h 200"/>
                <a:gd name="T24" fmla="*/ 100 w 200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100" y="200"/>
                  </a:moveTo>
                  <a:cubicBezTo>
                    <a:pt x="95" y="200"/>
                    <a:pt x="90" y="198"/>
                    <a:pt x="87" y="194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0"/>
                    <a:pt x="0" y="105"/>
                    <a:pt x="0" y="100"/>
                  </a:cubicBezTo>
                  <a:cubicBezTo>
                    <a:pt x="0" y="95"/>
                    <a:pt x="2" y="90"/>
                    <a:pt x="6" y="87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0" y="2"/>
                    <a:pt x="95" y="0"/>
                    <a:pt x="100" y="0"/>
                  </a:cubicBezTo>
                  <a:cubicBezTo>
                    <a:pt x="105" y="0"/>
                    <a:pt x="110" y="2"/>
                    <a:pt x="113" y="6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8" y="91"/>
                    <a:pt x="200" y="95"/>
                    <a:pt x="200" y="100"/>
                  </a:cubicBezTo>
                  <a:cubicBezTo>
                    <a:pt x="200" y="105"/>
                    <a:pt x="198" y="110"/>
                    <a:pt x="195" y="114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0" y="198"/>
                    <a:pt x="105" y="200"/>
                    <a:pt x="100" y="200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3979" y="3096"/>
              <a:ext cx="108" cy="132"/>
            </a:xfrm>
            <a:custGeom>
              <a:avLst/>
              <a:gdLst>
                <a:gd name="T0" fmla="*/ 54 w 108"/>
                <a:gd name="T1" fmla="*/ 0 h 132"/>
                <a:gd name="T2" fmla="*/ 0 w 108"/>
                <a:gd name="T3" fmla="*/ 53 h 132"/>
                <a:gd name="T4" fmla="*/ 37 w 108"/>
                <a:gd name="T5" fmla="*/ 53 h 132"/>
                <a:gd name="T6" fmla="*/ 37 w 108"/>
                <a:gd name="T7" fmla="*/ 132 h 132"/>
                <a:gd name="T8" fmla="*/ 70 w 108"/>
                <a:gd name="T9" fmla="*/ 132 h 132"/>
                <a:gd name="T10" fmla="*/ 70 w 108"/>
                <a:gd name="T11" fmla="*/ 53 h 132"/>
                <a:gd name="T12" fmla="*/ 108 w 108"/>
                <a:gd name="T13" fmla="*/ 53 h 132"/>
                <a:gd name="T14" fmla="*/ 54 w 108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32">
                  <a:moveTo>
                    <a:pt x="54" y="0"/>
                  </a:moveTo>
                  <a:lnTo>
                    <a:pt x="0" y="53"/>
                  </a:lnTo>
                  <a:lnTo>
                    <a:pt x="37" y="53"/>
                  </a:lnTo>
                  <a:lnTo>
                    <a:pt x="37" y="132"/>
                  </a:lnTo>
                  <a:lnTo>
                    <a:pt x="70" y="132"/>
                  </a:lnTo>
                  <a:lnTo>
                    <a:pt x="70" y="53"/>
                  </a:lnTo>
                  <a:lnTo>
                    <a:pt x="108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38" name="Freeform 8"/>
            <p:cNvSpPr>
              <a:spLocks/>
            </p:cNvSpPr>
            <p:nvPr/>
          </p:nvSpPr>
          <p:spPr bwMode="auto">
            <a:xfrm>
              <a:off x="3979" y="3303"/>
              <a:ext cx="108" cy="133"/>
            </a:xfrm>
            <a:custGeom>
              <a:avLst/>
              <a:gdLst>
                <a:gd name="T0" fmla="*/ 54 w 108"/>
                <a:gd name="T1" fmla="*/ 133 h 133"/>
                <a:gd name="T2" fmla="*/ 108 w 108"/>
                <a:gd name="T3" fmla="*/ 79 h 133"/>
                <a:gd name="T4" fmla="*/ 70 w 108"/>
                <a:gd name="T5" fmla="*/ 79 h 133"/>
                <a:gd name="T6" fmla="*/ 70 w 108"/>
                <a:gd name="T7" fmla="*/ 0 h 133"/>
                <a:gd name="T8" fmla="*/ 37 w 108"/>
                <a:gd name="T9" fmla="*/ 0 h 133"/>
                <a:gd name="T10" fmla="*/ 37 w 108"/>
                <a:gd name="T11" fmla="*/ 79 h 133"/>
                <a:gd name="T12" fmla="*/ 0 w 108"/>
                <a:gd name="T13" fmla="*/ 79 h 133"/>
                <a:gd name="T14" fmla="*/ 54 w 108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33">
                  <a:moveTo>
                    <a:pt x="54" y="133"/>
                  </a:moveTo>
                  <a:lnTo>
                    <a:pt x="108" y="79"/>
                  </a:lnTo>
                  <a:lnTo>
                    <a:pt x="70" y="79"/>
                  </a:lnTo>
                  <a:lnTo>
                    <a:pt x="70" y="0"/>
                  </a:lnTo>
                  <a:lnTo>
                    <a:pt x="37" y="0"/>
                  </a:lnTo>
                  <a:lnTo>
                    <a:pt x="37" y="79"/>
                  </a:lnTo>
                  <a:lnTo>
                    <a:pt x="0" y="79"/>
                  </a:lnTo>
                  <a:lnTo>
                    <a:pt x="54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4058" y="3212"/>
              <a:ext cx="128" cy="108"/>
            </a:xfrm>
            <a:custGeom>
              <a:avLst/>
              <a:gdLst>
                <a:gd name="T0" fmla="*/ 0 w 128"/>
                <a:gd name="T1" fmla="*/ 54 h 108"/>
                <a:gd name="T2" fmla="*/ 56 w 128"/>
                <a:gd name="T3" fmla="*/ 108 h 108"/>
                <a:gd name="T4" fmla="*/ 56 w 128"/>
                <a:gd name="T5" fmla="*/ 70 h 108"/>
                <a:gd name="T6" fmla="*/ 128 w 128"/>
                <a:gd name="T7" fmla="*/ 70 h 108"/>
                <a:gd name="T8" fmla="*/ 128 w 128"/>
                <a:gd name="T9" fmla="*/ 37 h 108"/>
                <a:gd name="T10" fmla="*/ 56 w 128"/>
                <a:gd name="T11" fmla="*/ 37 h 108"/>
                <a:gd name="T12" fmla="*/ 56 w 128"/>
                <a:gd name="T13" fmla="*/ 0 h 108"/>
                <a:gd name="T14" fmla="*/ 0 w 128"/>
                <a:gd name="T15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8">
                  <a:moveTo>
                    <a:pt x="0" y="54"/>
                  </a:moveTo>
                  <a:lnTo>
                    <a:pt x="56" y="108"/>
                  </a:lnTo>
                  <a:lnTo>
                    <a:pt x="56" y="70"/>
                  </a:lnTo>
                  <a:lnTo>
                    <a:pt x="128" y="70"/>
                  </a:lnTo>
                  <a:lnTo>
                    <a:pt x="128" y="37"/>
                  </a:lnTo>
                  <a:lnTo>
                    <a:pt x="56" y="37"/>
                  </a:lnTo>
                  <a:lnTo>
                    <a:pt x="56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3880" y="3212"/>
              <a:ext cx="128" cy="108"/>
            </a:xfrm>
            <a:custGeom>
              <a:avLst/>
              <a:gdLst>
                <a:gd name="T0" fmla="*/ 128 w 128"/>
                <a:gd name="T1" fmla="*/ 54 h 108"/>
                <a:gd name="T2" fmla="*/ 74 w 128"/>
                <a:gd name="T3" fmla="*/ 0 h 108"/>
                <a:gd name="T4" fmla="*/ 74 w 128"/>
                <a:gd name="T5" fmla="*/ 37 h 108"/>
                <a:gd name="T6" fmla="*/ 0 w 128"/>
                <a:gd name="T7" fmla="*/ 37 h 108"/>
                <a:gd name="T8" fmla="*/ 0 w 128"/>
                <a:gd name="T9" fmla="*/ 70 h 108"/>
                <a:gd name="T10" fmla="*/ 74 w 128"/>
                <a:gd name="T11" fmla="*/ 70 h 108"/>
                <a:gd name="T12" fmla="*/ 74 w 128"/>
                <a:gd name="T13" fmla="*/ 108 h 108"/>
                <a:gd name="T14" fmla="*/ 128 w 128"/>
                <a:gd name="T15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8">
                  <a:moveTo>
                    <a:pt x="128" y="54"/>
                  </a:moveTo>
                  <a:lnTo>
                    <a:pt x="74" y="0"/>
                  </a:lnTo>
                  <a:lnTo>
                    <a:pt x="74" y="37"/>
                  </a:lnTo>
                  <a:lnTo>
                    <a:pt x="0" y="37"/>
                  </a:lnTo>
                  <a:lnTo>
                    <a:pt x="0" y="70"/>
                  </a:lnTo>
                  <a:lnTo>
                    <a:pt x="74" y="70"/>
                  </a:lnTo>
                  <a:lnTo>
                    <a:pt x="74" y="108"/>
                  </a:lnTo>
                  <a:lnTo>
                    <a:pt x="12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49" name="Group 22"/>
          <p:cNvGrpSpPr>
            <a:grpSpLocks noChangeAspect="1"/>
          </p:cNvGrpSpPr>
          <p:nvPr/>
        </p:nvGrpSpPr>
        <p:grpSpPr bwMode="auto">
          <a:xfrm>
            <a:off x="5466539" y="2194942"/>
            <a:ext cx="647326" cy="549295"/>
            <a:chOff x="3796" y="1814"/>
            <a:chExt cx="416" cy="353"/>
          </a:xfrm>
        </p:grpSpPr>
        <p:sp>
          <p:nvSpPr>
            <p:cNvPr id="150" name="AutoShape 21"/>
            <p:cNvSpPr>
              <a:spLocks noChangeAspect="1" noChangeArrowheads="1" noTextEdit="1"/>
            </p:cNvSpPr>
            <p:nvPr/>
          </p:nvSpPr>
          <p:spPr bwMode="auto">
            <a:xfrm>
              <a:off x="3796" y="1816"/>
              <a:ext cx="41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1" name="Freeform 23"/>
            <p:cNvSpPr>
              <a:spLocks/>
            </p:cNvSpPr>
            <p:nvPr/>
          </p:nvSpPr>
          <p:spPr bwMode="auto">
            <a:xfrm>
              <a:off x="3796" y="1814"/>
              <a:ext cx="414" cy="353"/>
            </a:xfrm>
            <a:custGeom>
              <a:avLst/>
              <a:gdLst>
                <a:gd name="T0" fmla="*/ 173 w 200"/>
                <a:gd name="T1" fmla="*/ 59 h 170"/>
                <a:gd name="T2" fmla="*/ 175 w 200"/>
                <a:gd name="T3" fmla="*/ 48 h 170"/>
                <a:gd name="T4" fmla="*/ 126 w 200"/>
                <a:gd name="T5" fmla="*/ 0 h 170"/>
                <a:gd name="T6" fmla="*/ 83 w 200"/>
                <a:gd name="T7" fmla="*/ 27 h 170"/>
                <a:gd name="T8" fmla="*/ 59 w 200"/>
                <a:gd name="T9" fmla="*/ 17 h 170"/>
                <a:gd name="T10" fmla="*/ 24 w 200"/>
                <a:gd name="T11" fmla="*/ 51 h 170"/>
                <a:gd name="T12" fmla="*/ 25 w 200"/>
                <a:gd name="T13" fmla="*/ 59 h 170"/>
                <a:gd name="T14" fmla="*/ 0 w 200"/>
                <a:gd name="T15" fmla="*/ 95 h 170"/>
                <a:gd name="T16" fmla="*/ 40 w 200"/>
                <a:gd name="T17" fmla="*/ 134 h 170"/>
                <a:gd name="T18" fmla="*/ 43 w 200"/>
                <a:gd name="T19" fmla="*/ 134 h 170"/>
                <a:gd name="T20" fmla="*/ 80 w 200"/>
                <a:gd name="T21" fmla="*/ 170 h 170"/>
                <a:gd name="T22" fmla="*/ 112 w 200"/>
                <a:gd name="T23" fmla="*/ 151 h 170"/>
                <a:gd name="T24" fmla="*/ 129 w 200"/>
                <a:gd name="T25" fmla="*/ 158 h 170"/>
                <a:gd name="T26" fmla="*/ 156 w 200"/>
                <a:gd name="T27" fmla="*/ 134 h 170"/>
                <a:gd name="T28" fmla="*/ 160 w 200"/>
                <a:gd name="T29" fmla="*/ 134 h 170"/>
                <a:gd name="T30" fmla="*/ 200 w 200"/>
                <a:gd name="T31" fmla="*/ 95 h 170"/>
                <a:gd name="T32" fmla="*/ 173 w 200"/>
                <a:gd name="T33" fmla="*/ 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70">
                  <a:moveTo>
                    <a:pt x="173" y="59"/>
                  </a:moveTo>
                  <a:cubicBezTo>
                    <a:pt x="174" y="55"/>
                    <a:pt x="175" y="52"/>
                    <a:pt x="175" y="48"/>
                  </a:cubicBezTo>
                  <a:cubicBezTo>
                    <a:pt x="175" y="22"/>
                    <a:pt x="153" y="0"/>
                    <a:pt x="126" y="0"/>
                  </a:cubicBezTo>
                  <a:cubicBezTo>
                    <a:pt x="108" y="0"/>
                    <a:pt x="91" y="10"/>
                    <a:pt x="83" y="27"/>
                  </a:cubicBezTo>
                  <a:cubicBezTo>
                    <a:pt x="77" y="21"/>
                    <a:pt x="68" y="17"/>
                    <a:pt x="59" y="17"/>
                  </a:cubicBezTo>
                  <a:cubicBezTo>
                    <a:pt x="40" y="17"/>
                    <a:pt x="24" y="32"/>
                    <a:pt x="24" y="51"/>
                  </a:cubicBezTo>
                  <a:cubicBezTo>
                    <a:pt x="24" y="54"/>
                    <a:pt x="24" y="57"/>
                    <a:pt x="25" y="59"/>
                  </a:cubicBezTo>
                  <a:cubicBezTo>
                    <a:pt x="9" y="66"/>
                    <a:pt x="0" y="79"/>
                    <a:pt x="0" y="95"/>
                  </a:cubicBezTo>
                  <a:cubicBezTo>
                    <a:pt x="0" y="117"/>
                    <a:pt x="18" y="134"/>
                    <a:pt x="40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54"/>
                    <a:pt x="60" y="170"/>
                    <a:pt x="80" y="170"/>
                  </a:cubicBezTo>
                  <a:cubicBezTo>
                    <a:pt x="93" y="170"/>
                    <a:pt x="105" y="162"/>
                    <a:pt x="112" y="151"/>
                  </a:cubicBezTo>
                  <a:cubicBezTo>
                    <a:pt x="117" y="155"/>
                    <a:pt x="123" y="158"/>
                    <a:pt x="129" y="158"/>
                  </a:cubicBezTo>
                  <a:cubicBezTo>
                    <a:pt x="143" y="158"/>
                    <a:pt x="154" y="147"/>
                    <a:pt x="156" y="134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82" y="134"/>
                    <a:pt x="200" y="117"/>
                    <a:pt x="200" y="95"/>
                  </a:cubicBezTo>
                  <a:cubicBezTo>
                    <a:pt x="200" y="78"/>
                    <a:pt x="190" y="64"/>
                    <a:pt x="173" y="59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2" name="Freeform 24"/>
            <p:cNvSpPr>
              <a:spLocks noEditPoints="1"/>
            </p:cNvSpPr>
            <p:nvPr/>
          </p:nvSpPr>
          <p:spPr bwMode="auto">
            <a:xfrm>
              <a:off x="3995" y="1872"/>
              <a:ext cx="134" cy="135"/>
            </a:xfrm>
            <a:custGeom>
              <a:avLst/>
              <a:gdLst>
                <a:gd name="T0" fmla="*/ 62 w 65"/>
                <a:gd name="T1" fmla="*/ 49 h 65"/>
                <a:gd name="T2" fmla="*/ 65 w 65"/>
                <a:gd name="T3" fmla="*/ 42 h 65"/>
                <a:gd name="T4" fmla="*/ 64 w 65"/>
                <a:gd name="T5" fmla="*/ 41 h 65"/>
                <a:gd name="T6" fmla="*/ 57 w 65"/>
                <a:gd name="T7" fmla="*/ 35 h 65"/>
                <a:gd name="T8" fmla="*/ 57 w 65"/>
                <a:gd name="T9" fmla="*/ 30 h 65"/>
                <a:gd name="T10" fmla="*/ 65 w 65"/>
                <a:gd name="T11" fmla="*/ 23 h 65"/>
                <a:gd name="T12" fmla="*/ 62 w 65"/>
                <a:gd name="T13" fmla="*/ 16 h 65"/>
                <a:gd name="T14" fmla="*/ 61 w 65"/>
                <a:gd name="T15" fmla="*/ 16 h 65"/>
                <a:gd name="T16" fmla="*/ 52 w 65"/>
                <a:gd name="T17" fmla="*/ 17 h 65"/>
                <a:gd name="T18" fmla="*/ 48 w 65"/>
                <a:gd name="T19" fmla="*/ 13 h 65"/>
                <a:gd name="T20" fmla="*/ 49 w 65"/>
                <a:gd name="T21" fmla="*/ 3 h 65"/>
                <a:gd name="T22" fmla="*/ 42 w 65"/>
                <a:gd name="T23" fmla="*/ 0 h 65"/>
                <a:gd name="T24" fmla="*/ 41 w 65"/>
                <a:gd name="T25" fmla="*/ 1 h 65"/>
                <a:gd name="T26" fmla="*/ 36 w 65"/>
                <a:gd name="T27" fmla="*/ 8 h 65"/>
                <a:gd name="T28" fmla="*/ 30 w 65"/>
                <a:gd name="T29" fmla="*/ 8 h 65"/>
                <a:gd name="T30" fmla="*/ 23 w 65"/>
                <a:gd name="T31" fmla="*/ 0 h 65"/>
                <a:gd name="T32" fmla="*/ 16 w 65"/>
                <a:gd name="T33" fmla="*/ 3 h 65"/>
                <a:gd name="T34" fmla="*/ 16 w 65"/>
                <a:gd name="T35" fmla="*/ 4 h 65"/>
                <a:gd name="T36" fmla="*/ 17 w 65"/>
                <a:gd name="T37" fmla="*/ 13 h 65"/>
                <a:gd name="T38" fmla="*/ 13 w 65"/>
                <a:gd name="T39" fmla="*/ 17 h 65"/>
                <a:gd name="T40" fmla="*/ 3 w 65"/>
                <a:gd name="T41" fmla="*/ 16 h 65"/>
                <a:gd name="T42" fmla="*/ 0 w 65"/>
                <a:gd name="T43" fmla="*/ 23 h 65"/>
                <a:gd name="T44" fmla="*/ 1 w 65"/>
                <a:gd name="T45" fmla="*/ 24 h 65"/>
                <a:gd name="T46" fmla="*/ 8 w 65"/>
                <a:gd name="T47" fmla="*/ 30 h 65"/>
                <a:gd name="T48" fmla="*/ 8 w 65"/>
                <a:gd name="T49" fmla="*/ 35 h 65"/>
                <a:gd name="T50" fmla="*/ 0 w 65"/>
                <a:gd name="T51" fmla="*/ 42 h 65"/>
                <a:gd name="T52" fmla="*/ 3 w 65"/>
                <a:gd name="T53" fmla="*/ 49 h 65"/>
                <a:gd name="T54" fmla="*/ 4 w 65"/>
                <a:gd name="T55" fmla="*/ 49 h 65"/>
                <a:gd name="T56" fmla="*/ 13 w 65"/>
                <a:gd name="T57" fmla="*/ 48 h 65"/>
                <a:gd name="T58" fmla="*/ 17 w 65"/>
                <a:gd name="T59" fmla="*/ 52 h 65"/>
                <a:gd name="T60" fmla="*/ 16 w 65"/>
                <a:gd name="T61" fmla="*/ 62 h 65"/>
                <a:gd name="T62" fmla="*/ 23 w 65"/>
                <a:gd name="T63" fmla="*/ 65 h 65"/>
                <a:gd name="T64" fmla="*/ 24 w 65"/>
                <a:gd name="T65" fmla="*/ 64 h 65"/>
                <a:gd name="T66" fmla="*/ 30 w 65"/>
                <a:gd name="T67" fmla="*/ 57 h 65"/>
                <a:gd name="T68" fmla="*/ 35 w 65"/>
                <a:gd name="T69" fmla="*/ 57 h 65"/>
                <a:gd name="T70" fmla="*/ 42 w 65"/>
                <a:gd name="T71" fmla="*/ 65 h 65"/>
                <a:gd name="T72" fmla="*/ 49 w 65"/>
                <a:gd name="T73" fmla="*/ 62 h 65"/>
                <a:gd name="T74" fmla="*/ 49 w 65"/>
                <a:gd name="T75" fmla="*/ 61 h 65"/>
                <a:gd name="T76" fmla="*/ 48 w 65"/>
                <a:gd name="T77" fmla="*/ 52 h 65"/>
                <a:gd name="T78" fmla="*/ 52 w 65"/>
                <a:gd name="T79" fmla="*/ 48 h 65"/>
                <a:gd name="T80" fmla="*/ 62 w 65"/>
                <a:gd name="T81" fmla="*/ 49 h 65"/>
                <a:gd name="T82" fmla="*/ 27 w 65"/>
                <a:gd name="T83" fmla="*/ 47 h 65"/>
                <a:gd name="T84" fmla="*/ 18 w 65"/>
                <a:gd name="T85" fmla="*/ 26 h 65"/>
                <a:gd name="T86" fmla="*/ 39 w 65"/>
                <a:gd name="T87" fmla="*/ 18 h 65"/>
                <a:gd name="T88" fmla="*/ 47 w 65"/>
                <a:gd name="T89" fmla="*/ 39 h 65"/>
                <a:gd name="T90" fmla="*/ 27 w 65"/>
                <a:gd name="T91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65">
                  <a:moveTo>
                    <a:pt x="62" y="49"/>
                  </a:moveTo>
                  <a:cubicBezTo>
                    <a:pt x="65" y="42"/>
                    <a:pt x="65" y="42"/>
                    <a:pt x="65" y="42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62" y="49"/>
                  </a:lnTo>
                  <a:close/>
                  <a:moveTo>
                    <a:pt x="27" y="47"/>
                  </a:moveTo>
                  <a:cubicBezTo>
                    <a:pt x="19" y="43"/>
                    <a:pt x="15" y="34"/>
                    <a:pt x="18" y="26"/>
                  </a:cubicBezTo>
                  <a:cubicBezTo>
                    <a:pt x="22" y="19"/>
                    <a:pt x="31" y="15"/>
                    <a:pt x="39" y="18"/>
                  </a:cubicBezTo>
                  <a:cubicBezTo>
                    <a:pt x="46" y="22"/>
                    <a:pt x="50" y="31"/>
                    <a:pt x="47" y="39"/>
                  </a:cubicBezTo>
                  <a:cubicBezTo>
                    <a:pt x="43" y="46"/>
                    <a:pt x="34" y="50"/>
                    <a:pt x="27" y="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3" name="Freeform 25"/>
            <p:cNvSpPr>
              <a:spLocks noEditPoints="1"/>
            </p:cNvSpPr>
            <p:nvPr/>
          </p:nvSpPr>
          <p:spPr bwMode="auto">
            <a:xfrm>
              <a:off x="3893" y="1970"/>
              <a:ext cx="137" cy="137"/>
            </a:xfrm>
            <a:custGeom>
              <a:avLst/>
              <a:gdLst>
                <a:gd name="T0" fmla="*/ 66 w 66"/>
                <a:gd name="T1" fmla="*/ 37 h 66"/>
                <a:gd name="T2" fmla="*/ 66 w 66"/>
                <a:gd name="T3" fmla="*/ 29 h 66"/>
                <a:gd name="T4" fmla="*/ 65 w 66"/>
                <a:gd name="T5" fmla="*/ 29 h 66"/>
                <a:gd name="T6" fmla="*/ 57 w 66"/>
                <a:gd name="T7" fmla="*/ 26 h 66"/>
                <a:gd name="T8" fmla="*/ 55 w 66"/>
                <a:gd name="T9" fmla="*/ 21 h 66"/>
                <a:gd name="T10" fmla="*/ 59 w 66"/>
                <a:gd name="T11" fmla="*/ 12 h 66"/>
                <a:gd name="T12" fmla="*/ 54 w 66"/>
                <a:gd name="T13" fmla="*/ 7 h 66"/>
                <a:gd name="T14" fmla="*/ 53 w 66"/>
                <a:gd name="T15" fmla="*/ 7 h 66"/>
                <a:gd name="T16" fmla="*/ 45 w 66"/>
                <a:gd name="T17" fmla="*/ 11 h 66"/>
                <a:gd name="T18" fmla="*/ 40 w 66"/>
                <a:gd name="T19" fmla="*/ 9 h 66"/>
                <a:gd name="T20" fmla="*/ 37 w 66"/>
                <a:gd name="T21" fmla="*/ 0 h 66"/>
                <a:gd name="T22" fmla="*/ 29 w 66"/>
                <a:gd name="T23" fmla="*/ 0 h 66"/>
                <a:gd name="T24" fmla="*/ 29 w 66"/>
                <a:gd name="T25" fmla="*/ 1 h 66"/>
                <a:gd name="T26" fmla="*/ 26 w 66"/>
                <a:gd name="T27" fmla="*/ 9 h 66"/>
                <a:gd name="T28" fmla="*/ 21 w 66"/>
                <a:gd name="T29" fmla="*/ 11 h 66"/>
                <a:gd name="T30" fmla="*/ 12 w 66"/>
                <a:gd name="T31" fmla="*/ 7 h 66"/>
                <a:gd name="T32" fmla="*/ 7 w 66"/>
                <a:gd name="T33" fmla="*/ 12 h 66"/>
                <a:gd name="T34" fmla="*/ 7 w 66"/>
                <a:gd name="T35" fmla="*/ 13 h 66"/>
                <a:gd name="T36" fmla="*/ 11 w 66"/>
                <a:gd name="T37" fmla="*/ 21 h 66"/>
                <a:gd name="T38" fmla="*/ 9 w 66"/>
                <a:gd name="T39" fmla="*/ 26 h 66"/>
                <a:gd name="T40" fmla="*/ 0 w 66"/>
                <a:gd name="T41" fmla="*/ 29 h 66"/>
                <a:gd name="T42" fmla="*/ 0 w 66"/>
                <a:gd name="T43" fmla="*/ 37 h 66"/>
                <a:gd name="T44" fmla="*/ 1 w 66"/>
                <a:gd name="T45" fmla="*/ 37 h 66"/>
                <a:gd name="T46" fmla="*/ 9 w 66"/>
                <a:gd name="T47" fmla="*/ 40 h 66"/>
                <a:gd name="T48" fmla="*/ 11 w 66"/>
                <a:gd name="T49" fmla="*/ 45 h 66"/>
                <a:gd name="T50" fmla="*/ 7 w 66"/>
                <a:gd name="T51" fmla="*/ 54 h 66"/>
                <a:gd name="T52" fmla="*/ 12 w 66"/>
                <a:gd name="T53" fmla="*/ 59 h 66"/>
                <a:gd name="T54" fmla="*/ 13 w 66"/>
                <a:gd name="T55" fmla="*/ 59 h 66"/>
                <a:gd name="T56" fmla="*/ 21 w 66"/>
                <a:gd name="T57" fmla="*/ 55 h 66"/>
                <a:gd name="T58" fmla="*/ 26 w 66"/>
                <a:gd name="T59" fmla="*/ 57 h 66"/>
                <a:gd name="T60" fmla="*/ 30 w 66"/>
                <a:gd name="T61" fmla="*/ 66 h 66"/>
                <a:gd name="T62" fmla="*/ 37 w 66"/>
                <a:gd name="T63" fmla="*/ 66 h 66"/>
                <a:gd name="T64" fmla="*/ 37 w 66"/>
                <a:gd name="T65" fmla="*/ 65 h 66"/>
                <a:gd name="T66" fmla="*/ 40 w 66"/>
                <a:gd name="T67" fmla="*/ 57 h 66"/>
                <a:gd name="T68" fmla="*/ 45 w 66"/>
                <a:gd name="T69" fmla="*/ 55 h 66"/>
                <a:gd name="T70" fmla="*/ 54 w 66"/>
                <a:gd name="T71" fmla="*/ 59 h 66"/>
                <a:gd name="T72" fmla="*/ 59 w 66"/>
                <a:gd name="T73" fmla="*/ 54 h 66"/>
                <a:gd name="T74" fmla="*/ 59 w 66"/>
                <a:gd name="T75" fmla="*/ 53 h 66"/>
                <a:gd name="T76" fmla="*/ 55 w 66"/>
                <a:gd name="T77" fmla="*/ 45 h 66"/>
                <a:gd name="T78" fmla="*/ 57 w 66"/>
                <a:gd name="T79" fmla="*/ 40 h 66"/>
                <a:gd name="T80" fmla="*/ 66 w 66"/>
                <a:gd name="T81" fmla="*/ 37 h 66"/>
                <a:gd name="T82" fmla="*/ 33 w 66"/>
                <a:gd name="T83" fmla="*/ 49 h 66"/>
                <a:gd name="T84" fmla="*/ 18 w 66"/>
                <a:gd name="T85" fmla="*/ 33 h 66"/>
                <a:gd name="T86" fmla="*/ 33 w 66"/>
                <a:gd name="T87" fmla="*/ 18 h 66"/>
                <a:gd name="T88" fmla="*/ 49 w 66"/>
                <a:gd name="T89" fmla="*/ 33 h 66"/>
                <a:gd name="T90" fmla="*/ 33 w 66"/>
                <a:gd name="T91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66">
                  <a:moveTo>
                    <a:pt x="66" y="37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7" y="40"/>
                    <a:pt x="57" y="40"/>
                    <a:pt x="57" y="40"/>
                  </a:cubicBezTo>
                  <a:lnTo>
                    <a:pt x="66" y="37"/>
                  </a:lnTo>
                  <a:close/>
                  <a:moveTo>
                    <a:pt x="33" y="49"/>
                  </a:moveTo>
                  <a:cubicBezTo>
                    <a:pt x="25" y="49"/>
                    <a:pt x="18" y="42"/>
                    <a:pt x="18" y="33"/>
                  </a:cubicBezTo>
                  <a:cubicBezTo>
                    <a:pt x="18" y="25"/>
                    <a:pt x="25" y="18"/>
                    <a:pt x="33" y="18"/>
                  </a:cubicBezTo>
                  <a:cubicBezTo>
                    <a:pt x="42" y="18"/>
                    <a:pt x="49" y="25"/>
                    <a:pt x="49" y="33"/>
                  </a:cubicBezTo>
                  <a:cubicBezTo>
                    <a:pt x="49" y="42"/>
                    <a:pt x="42" y="49"/>
                    <a:pt x="3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21302" y="4615308"/>
            <a:ext cx="1096177" cy="47967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Gateway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525272" y="3254011"/>
            <a:ext cx="1096177" cy="870847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Azure Service Bus relay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518190" y="2005486"/>
            <a:ext cx="1096177" cy="870847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err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GatewayCloud</a:t>
            </a: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 Service</a:t>
            </a:r>
          </a:p>
        </p:txBody>
      </p:sp>
      <p:grpSp>
        <p:nvGrpSpPr>
          <p:cNvPr id="141" name="Group 13"/>
          <p:cNvGrpSpPr>
            <a:grpSpLocks noChangeAspect="1"/>
          </p:cNvGrpSpPr>
          <p:nvPr/>
        </p:nvGrpSpPr>
        <p:grpSpPr bwMode="auto">
          <a:xfrm>
            <a:off x="5599112" y="3422751"/>
            <a:ext cx="552406" cy="647326"/>
            <a:chOff x="3887" y="2347"/>
            <a:chExt cx="355" cy="416"/>
          </a:xfrm>
        </p:grpSpPr>
        <p:sp>
          <p:nvSpPr>
            <p:cNvPr id="142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887" y="2347"/>
              <a:ext cx="355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3" name="Freeform 14"/>
            <p:cNvSpPr>
              <a:spLocks/>
            </p:cNvSpPr>
            <p:nvPr/>
          </p:nvSpPr>
          <p:spPr bwMode="auto">
            <a:xfrm>
              <a:off x="3956" y="2598"/>
              <a:ext cx="116" cy="165"/>
            </a:xfrm>
            <a:custGeom>
              <a:avLst/>
              <a:gdLst>
                <a:gd name="T0" fmla="*/ 76 w 116"/>
                <a:gd name="T1" fmla="*/ 0 h 165"/>
                <a:gd name="T2" fmla="*/ 35 w 116"/>
                <a:gd name="T3" fmla="*/ 0 h 165"/>
                <a:gd name="T4" fmla="*/ 35 w 116"/>
                <a:gd name="T5" fmla="*/ 86 h 165"/>
                <a:gd name="T6" fmla="*/ 0 w 116"/>
                <a:gd name="T7" fmla="*/ 86 h 165"/>
                <a:gd name="T8" fmla="*/ 58 w 116"/>
                <a:gd name="T9" fmla="*/ 165 h 165"/>
                <a:gd name="T10" fmla="*/ 116 w 116"/>
                <a:gd name="T11" fmla="*/ 86 h 165"/>
                <a:gd name="T12" fmla="*/ 76 w 116"/>
                <a:gd name="T13" fmla="*/ 86 h 165"/>
                <a:gd name="T14" fmla="*/ 76 w 116"/>
                <a:gd name="T1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65">
                  <a:moveTo>
                    <a:pt x="76" y="0"/>
                  </a:moveTo>
                  <a:lnTo>
                    <a:pt x="35" y="0"/>
                  </a:lnTo>
                  <a:lnTo>
                    <a:pt x="35" y="86"/>
                  </a:lnTo>
                  <a:lnTo>
                    <a:pt x="0" y="86"/>
                  </a:lnTo>
                  <a:lnTo>
                    <a:pt x="58" y="165"/>
                  </a:lnTo>
                  <a:lnTo>
                    <a:pt x="116" y="86"/>
                  </a:lnTo>
                  <a:lnTo>
                    <a:pt x="76" y="8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3960" y="2467"/>
              <a:ext cx="101" cy="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5" name="Rectangle 16"/>
            <p:cNvSpPr>
              <a:spLocks noChangeArrowheads="1"/>
            </p:cNvSpPr>
            <p:nvPr/>
          </p:nvSpPr>
          <p:spPr bwMode="auto">
            <a:xfrm>
              <a:off x="3960" y="2511"/>
              <a:ext cx="101" cy="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3960" y="2554"/>
              <a:ext cx="101" cy="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7" name="Freeform 18"/>
            <p:cNvSpPr>
              <a:spLocks/>
            </p:cNvSpPr>
            <p:nvPr/>
          </p:nvSpPr>
          <p:spPr bwMode="auto">
            <a:xfrm>
              <a:off x="3889" y="2349"/>
              <a:ext cx="145" cy="319"/>
            </a:xfrm>
            <a:custGeom>
              <a:avLst/>
              <a:gdLst>
                <a:gd name="T0" fmla="*/ 64 w 70"/>
                <a:gd name="T1" fmla="*/ 0 h 154"/>
                <a:gd name="T2" fmla="*/ 52 w 70"/>
                <a:gd name="T3" fmla="*/ 0 h 154"/>
                <a:gd name="T4" fmla="*/ 18 w 70"/>
                <a:gd name="T5" fmla="*/ 0 h 154"/>
                <a:gd name="T6" fmla="*/ 11 w 70"/>
                <a:gd name="T7" fmla="*/ 0 h 154"/>
                <a:gd name="T8" fmla="*/ 6 w 70"/>
                <a:gd name="T9" fmla="*/ 0 h 154"/>
                <a:gd name="T10" fmla="*/ 0 w 70"/>
                <a:gd name="T11" fmla="*/ 7 h 154"/>
                <a:gd name="T12" fmla="*/ 0 w 70"/>
                <a:gd name="T13" fmla="*/ 98 h 154"/>
                <a:gd name="T14" fmla="*/ 0 w 70"/>
                <a:gd name="T15" fmla="*/ 98 h 154"/>
                <a:gd name="T16" fmla="*/ 0 w 70"/>
                <a:gd name="T17" fmla="*/ 147 h 154"/>
                <a:gd name="T18" fmla="*/ 8 w 70"/>
                <a:gd name="T19" fmla="*/ 154 h 154"/>
                <a:gd name="T20" fmla="*/ 14 w 70"/>
                <a:gd name="T21" fmla="*/ 154 h 154"/>
                <a:gd name="T22" fmla="*/ 41 w 70"/>
                <a:gd name="T23" fmla="*/ 154 h 154"/>
                <a:gd name="T24" fmla="*/ 41 w 70"/>
                <a:gd name="T25" fmla="*/ 133 h 154"/>
                <a:gd name="T26" fmla="*/ 21 w 70"/>
                <a:gd name="T27" fmla="*/ 133 h 154"/>
                <a:gd name="T28" fmla="*/ 21 w 70"/>
                <a:gd name="T29" fmla="*/ 116 h 154"/>
                <a:gd name="T30" fmla="*/ 21 w 70"/>
                <a:gd name="T31" fmla="*/ 96 h 154"/>
                <a:gd name="T32" fmla="*/ 21 w 70"/>
                <a:gd name="T33" fmla="*/ 21 h 154"/>
                <a:gd name="T34" fmla="*/ 49 w 70"/>
                <a:gd name="T35" fmla="*/ 21 h 154"/>
                <a:gd name="T36" fmla="*/ 49 w 70"/>
                <a:gd name="T37" fmla="*/ 49 h 154"/>
                <a:gd name="T38" fmla="*/ 70 w 70"/>
                <a:gd name="T39" fmla="*/ 49 h 154"/>
                <a:gd name="T40" fmla="*/ 70 w 70"/>
                <a:gd name="T41" fmla="*/ 5 h 154"/>
                <a:gd name="T42" fmla="*/ 64 w 70"/>
                <a:gd name="T4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" h="154">
                  <a:moveTo>
                    <a:pt x="64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0"/>
                    <a:pt x="0" y="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8"/>
                    <a:pt x="6" y="154"/>
                    <a:pt x="8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8" name="Freeform 19"/>
            <p:cNvSpPr>
              <a:spLocks/>
            </p:cNvSpPr>
            <p:nvPr/>
          </p:nvSpPr>
          <p:spPr bwMode="auto">
            <a:xfrm>
              <a:off x="4051" y="2397"/>
              <a:ext cx="189" cy="277"/>
            </a:xfrm>
            <a:custGeom>
              <a:avLst/>
              <a:gdLst>
                <a:gd name="T0" fmla="*/ 58 w 91"/>
                <a:gd name="T1" fmla="*/ 68 h 134"/>
                <a:gd name="T2" fmla="*/ 52 w 91"/>
                <a:gd name="T3" fmla="*/ 68 h 134"/>
                <a:gd name="T4" fmla="*/ 0 w 91"/>
                <a:gd name="T5" fmla="*/ 0 h 134"/>
                <a:gd name="T6" fmla="*/ 0 w 91"/>
                <a:gd name="T7" fmla="*/ 21 h 134"/>
                <a:gd name="T8" fmla="*/ 30 w 91"/>
                <a:gd name="T9" fmla="*/ 77 h 134"/>
                <a:gd name="T10" fmla="*/ 29 w 91"/>
                <a:gd name="T11" fmla="*/ 91 h 134"/>
                <a:gd name="T12" fmla="*/ 57 w 91"/>
                <a:gd name="T13" fmla="*/ 90 h 134"/>
                <a:gd name="T14" fmla="*/ 70 w 91"/>
                <a:gd name="T15" fmla="*/ 100 h 134"/>
                <a:gd name="T16" fmla="*/ 70 w 91"/>
                <a:gd name="T17" fmla="*/ 113 h 134"/>
                <a:gd name="T18" fmla="*/ 0 w 91"/>
                <a:gd name="T19" fmla="*/ 113 h 134"/>
                <a:gd name="T20" fmla="*/ 0 w 91"/>
                <a:gd name="T21" fmla="*/ 134 h 134"/>
                <a:gd name="T22" fmla="*/ 83 w 91"/>
                <a:gd name="T23" fmla="*/ 134 h 134"/>
                <a:gd name="T24" fmla="*/ 91 w 91"/>
                <a:gd name="T25" fmla="*/ 127 h 134"/>
                <a:gd name="T26" fmla="*/ 91 w 91"/>
                <a:gd name="T27" fmla="*/ 123 h 134"/>
                <a:gd name="T28" fmla="*/ 91 w 91"/>
                <a:gd name="T29" fmla="*/ 112 h 134"/>
                <a:gd name="T30" fmla="*/ 91 w 91"/>
                <a:gd name="T31" fmla="*/ 98 h 134"/>
                <a:gd name="T32" fmla="*/ 58 w 91"/>
                <a:gd name="T33" fmla="*/ 6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34">
                  <a:moveTo>
                    <a:pt x="58" y="68"/>
                  </a:moveTo>
                  <a:cubicBezTo>
                    <a:pt x="52" y="68"/>
                    <a:pt x="52" y="68"/>
                    <a:pt x="52" y="68"/>
                  </a:cubicBezTo>
                  <a:cubicBezTo>
                    <a:pt x="48" y="26"/>
                    <a:pt x="28" y="6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1" y="28"/>
                    <a:pt x="29" y="49"/>
                    <a:pt x="30" y="77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64" y="90"/>
                    <a:pt x="70" y="92"/>
                    <a:pt x="70" y="100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4" y="134"/>
                    <a:pt x="91" y="128"/>
                    <a:pt x="91" y="127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1" y="81"/>
                    <a:pt x="76" y="68"/>
                    <a:pt x="58" y="6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74" name="Group 30"/>
          <p:cNvGrpSpPr>
            <a:grpSpLocks noChangeAspect="1"/>
          </p:cNvGrpSpPr>
          <p:nvPr/>
        </p:nvGrpSpPr>
        <p:grpSpPr bwMode="auto">
          <a:xfrm>
            <a:off x="4889799" y="5666507"/>
            <a:ext cx="320601" cy="421571"/>
            <a:chOff x="2455" y="3797"/>
            <a:chExt cx="308" cy="405"/>
          </a:xfrm>
        </p:grpSpPr>
        <p:sp>
          <p:nvSpPr>
            <p:cNvPr id="175" name="AutoShape 29"/>
            <p:cNvSpPr>
              <a:spLocks noChangeAspect="1" noChangeArrowheads="1" noTextEdit="1"/>
            </p:cNvSpPr>
            <p:nvPr/>
          </p:nvSpPr>
          <p:spPr bwMode="auto">
            <a:xfrm>
              <a:off x="2457" y="3797"/>
              <a:ext cx="30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auto">
            <a:xfrm>
              <a:off x="2455" y="3852"/>
              <a:ext cx="153" cy="350"/>
            </a:xfrm>
            <a:custGeom>
              <a:avLst/>
              <a:gdLst>
                <a:gd name="T0" fmla="*/ 0 w 75"/>
                <a:gd name="T1" fmla="*/ 0 h 172"/>
                <a:gd name="T2" fmla="*/ 0 w 75"/>
                <a:gd name="T3" fmla="*/ 145 h 172"/>
                <a:gd name="T4" fmla="*/ 75 w 75"/>
                <a:gd name="T5" fmla="*/ 172 h 172"/>
                <a:gd name="T6" fmla="*/ 75 w 75"/>
                <a:gd name="T7" fmla="*/ 0 h 172"/>
                <a:gd name="T8" fmla="*/ 0 w 75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2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60"/>
                    <a:pt x="34" y="172"/>
                    <a:pt x="75" y="17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auto">
            <a:xfrm>
              <a:off x="2606" y="3852"/>
              <a:ext cx="155" cy="350"/>
            </a:xfrm>
            <a:custGeom>
              <a:avLst/>
              <a:gdLst>
                <a:gd name="T0" fmla="*/ 0 w 76"/>
                <a:gd name="T1" fmla="*/ 172 h 172"/>
                <a:gd name="T2" fmla="*/ 1 w 76"/>
                <a:gd name="T3" fmla="*/ 172 h 172"/>
                <a:gd name="T4" fmla="*/ 76 w 76"/>
                <a:gd name="T5" fmla="*/ 145 h 172"/>
                <a:gd name="T6" fmla="*/ 76 w 76"/>
                <a:gd name="T7" fmla="*/ 0 h 172"/>
                <a:gd name="T8" fmla="*/ 0 w 76"/>
                <a:gd name="T9" fmla="*/ 0 h 172"/>
                <a:gd name="T10" fmla="*/ 0 w 76"/>
                <a:gd name="T1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2">
                  <a:moveTo>
                    <a:pt x="0" y="172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42" y="172"/>
                    <a:pt x="76" y="160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auto">
            <a:xfrm>
              <a:off x="2606" y="3852"/>
              <a:ext cx="155" cy="350"/>
            </a:xfrm>
            <a:custGeom>
              <a:avLst/>
              <a:gdLst>
                <a:gd name="T0" fmla="*/ 76 w 76"/>
                <a:gd name="T1" fmla="*/ 0 h 172"/>
                <a:gd name="T2" fmla="*/ 0 w 76"/>
                <a:gd name="T3" fmla="*/ 0 h 172"/>
                <a:gd name="T4" fmla="*/ 0 w 76"/>
                <a:gd name="T5" fmla="*/ 172 h 172"/>
                <a:gd name="T6" fmla="*/ 1 w 76"/>
                <a:gd name="T7" fmla="*/ 172 h 172"/>
                <a:gd name="T8" fmla="*/ 76 w 76"/>
                <a:gd name="T9" fmla="*/ 145 h 172"/>
                <a:gd name="T10" fmla="*/ 76 w 7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2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42" y="172"/>
                    <a:pt x="76" y="160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79" name="Oval 34"/>
            <p:cNvSpPr>
              <a:spLocks noChangeArrowheads="1"/>
            </p:cNvSpPr>
            <p:nvPr/>
          </p:nvSpPr>
          <p:spPr bwMode="auto">
            <a:xfrm>
              <a:off x="2455" y="3797"/>
              <a:ext cx="306" cy="11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0" name="Oval 35"/>
            <p:cNvSpPr>
              <a:spLocks noChangeArrowheads="1"/>
            </p:cNvSpPr>
            <p:nvPr/>
          </p:nvSpPr>
          <p:spPr bwMode="auto">
            <a:xfrm>
              <a:off x="2486" y="3813"/>
              <a:ext cx="244" cy="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auto">
            <a:xfrm>
              <a:off x="2486" y="3813"/>
              <a:ext cx="244" cy="59"/>
            </a:xfrm>
            <a:custGeom>
              <a:avLst/>
              <a:gdLst>
                <a:gd name="T0" fmla="*/ 107 w 120"/>
                <a:gd name="T1" fmla="*/ 29 h 29"/>
                <a:gd name="T2" fmla="*/ 120 w 120"/>
                <a:gd name="T3" fmla="*/ 18 h 29"/>
                <a:gd name="T4" fmla="*/ 60 w 120"/>
                <a:gd name="T5" fmla="*/ 0 h 29"/>
                <a:gd name="T6" fmla="*/ 0 w 120"/>
                <a:gd name="T7" fmla="*/ 18 h 29"/>
                <a:gd name="T8" fmla="*/ 13 w 120"/>
                <a:gd name="T9" fmla="*/ 29 h 29"/>
                <a:gd name="T10" fmla="*/ 60 w 120"/>
                <a:gd name="T11" fmla="*/ 22 h 29"/>
                <a:gd name="T12" fmla="*/ 107 w 120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9">
                  <a:moveTo>
                    <a:pt x="107" y="29"/>
                  </a:moveTo>
                  <a:cubicBezTo>
                    <a:pt x="115" y="26"/>
                    <a:pt x="120" y="22"/>
                    <a:pt x="120" y="18"/>
                  </a:cubicBezTo>
                  <a:cubicBezTo>
                    <a:pt x="120" y="8"/>
                    <a:pt x="93" y="0"/>
                    <a:pt x="60" y="0"/>
                  </a:cubicBezTo>
                  <a:cubicBezTo>
                    <a:pt x="27" y="0"/>
                    <a:pt x="0" y="8"/>
                    <a:pt x="0" y="18"/>
                  </a:cubicBezTo>
                  <a:cubicBezTo>
                    <a:pt x="0" y="22"/>
                    <a:pt x="5" y="26"/>
                    <a:pt x="13" y="29"/>
                  </a:cubicBezTo>
                  <a:cubicBezTo>
                    <a:pt x="24" y="24"/>
                    <a:pt x="41" y="22"/>
                    <a:pt x="60" y="22"/>
                  </a:cubicBezTo>
                  <a:cubicBezTo>
                    <a:pt x="79" y="22"/>
                    <a:pt x="96" y="24"/>
                    <a:pt x="107" y="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4494806" y="5979598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Data Sources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518189" y="1150659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Logic Apps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5745608" y="1851803"/>
            <a:ext cx="0" cy="268889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769860" y="5897258"/>
            <a:ext cx="1096177" cy="75403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LOB </a:t>
            </a:r>
          </a:p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Systems</a:t>
            </a: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017" y="5629751"/>
            <a:ext cx="588111" cy="326727"/>
          </a:xfrm>
          <a:prstGeom prst="rect">
            <a:avLst/>
          </a:prstGeom>
        </p:spPr>
      </p:pic>
      <p:cxnSp>
        <p:nvCxnSpPr>
          <p:cNvPr id="189" name="Straight Arrow Connector 188"/>
          <p:cNvCxnSpPr/>
          <p:nvPr/>
        </p:nvCxnSpPr>
        <p:spPr>
          <a:xfrm>
            <a:off x="5753313" y="5292047"/>
            <a:ext cx="4347" cy="268889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4692017" y="5598359"/>
            <a:ext cx="2181260" cy="933260"/>
          </a:xfrm>
          <a:prstGeom prst="rect">
            <a:avLst/>
          </a:prstGeom>
          <a:noFill/>
          <a:ln>
            <a:solidFill>
              <a:srgbClr val="73737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097787" y="142992"/>
            <a:ext cx="2367667" cy="865077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Azure API</a:t>
            </a:r>
          </a:p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Management</a:t>
            </a: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85" y="1154715"/>
            <a:ext cx="618743" cy="61874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7239627" y="1126700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Logic Apps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8484256" y="1926055"/>
            <a:ext cx="0" cy="815071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273345" y="2870917"/>
            <a:ext cx="1096177" cy="47967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APIM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8484256" y="3422753"/>
            <a:ext cx="0" cy="815071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8369277" y="3409445"/>
            <a:ext cx="1096177" cy="787759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Virtual network or public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804" y="2771062"/>
            <a:ext cx="670905" cy="670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105" y="3578088"/>
            <a:ext cx="454455" cy="4544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395" y="4538621"/>
            <a:ext cx="455351" cy="455351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6978313" y="5877294"/>
            <a:ext cx="1019794" cy="787759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SOAP web services</a:t>
            </a:r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395" y="5018533"/>
            <a:ext cx="455351" cy="455351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57195" y="5479866"/>
            <a:ext cx="455351" cy="455351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64" y="4727640"/>
            <a:ext cx="592077" cy="1230205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1957" y="4489409"/>
            <a:ext cx="440496" cy="179185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8432307" y="5894390"/>
            <a:ext cx="1019794" cy="69864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Backend</a:t>
            </a:r>
          </a:p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APIs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141617" y="4226189"/>
            <a:ext cx="2196369" cy="2305138"/>
          </a:xfrm>
          <a:prstGeom prst="rect">
            <a:avLst/>
          </a:prstGeom>
          <a:noFill/>
          <a:ln>
            <a:solidFill>
              <a:srgbClr val="73737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9434947" y="462776"/>
            <a:ext cx="2367667" cy="53398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Azure Service Bus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0" y="1158644"/>
            <a:ext cx="618743" cy="618743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9664024" y="1105608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Logic Apps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>
            <a:off x="10717072" y="1982694"/>
            <a:ext cx="0" cy="815071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6075" y="2951230"/>
            <a:ext cx="764842" cy="7648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9089" y="2961551"/>
            <a:ext cx="764842" cy="764842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9662988" y="3611882"/>
            <a:ext cx="1096177" cy="47967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Topics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0936285" y="3597800"/>
            <a:ext cx="1096177" cy="47967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Queues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596134" y="2827661"/>
            <a:ext cx="2239854" cy="116725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10729395" y="4032543"/>
            <a:ext cx="0" cy="815071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22881" y="4781840"/>
            <a:ext cx="764842" cy="764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09386" y="5284086"/>
            <a:ext cx="764842" cy="764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18377" y="4897361"/>
            <a:ext cx="764842" cy="764842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10302432" y="5961935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API-based</a:t>
            </a:r>
          </a:p>
        </p:txBody>
      </p:sp>
    </p:spTree>
    <p:extLst>
      <p:ext uri="{BB962C8B-B14F-4D97-AF65-F5344CB8AC3E}">
        <p14:creationId xmlns:p14="http://schemas.microsoft.com/office/powerpoint/2010/main" val="14757125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E0B2-4C78-C12E-23FE-B826DE40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375479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Zero</a:t>
            </a:r>
            <a:br>
              <a:rPr lang="en-US" dirty="0"/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your machines ready &amp; deploy to Azure!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558" y="2189047"/>
            <a:ext cx="11653523" cy="41592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Install the Azure CLI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Install Bicep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Install Visual Studio Code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Install Logic Apps Standard extension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Install Azure Developer CLI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Install Azure Functions Core Tools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Install .NET 6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5B75-A899-CEC2-AF21-4ADBC08BF9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935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Widescreen</PresentationFormat>
  <Paragraphs>135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Semilight</vt:lpstr>
      <vt:lpstr>2_Office Theme</vt:lpstr>
      <vt:lpstr>Logic Apps Enterprise Integration</vt:lpstr>
      <vt:lpstr>PowerPoint Presentation</vt:lpstr>
      <vt:lpstr>Azure Integration Services</vt:lpstr>
      <vt:lpstr>Logic Apps</vt:lpstr>
      <vt:lpstr>Built in triggers</vt:lpstr>
      <vt:lpstr>Logic Apps</vt:lpstr>
      <vt:lpstr>Easy Hybrid Integration</vt:lpstr>
      <vt:lpstr>Demo</vt:lpstr>
      <vt:lpstr>Challenge Zero Get your machines ready &amp; deploy to Azure!</vt:lpstr>
      <vt:lpstr>Challenge 1 Process JSON input data &amp; write to Storage</vt:lpstr>
      <vt:lpstr>Challenge 2 Write to SQL</vt:lpstr>
      <vt:lpstr>Challenge 3 Modularize &amp; integrate with Service Bus</vt:lpstr>
      <vt:lpstr>Challenge 4 Monitor end-to-end workflow</vt:lpstr>
      <vt:lpstr>Challenge 5 Validation &amp; custom response</vt:lpstr>
      <vt:lpstr>Challenge 6 Parameterize with app settings</vt:lpstr>
      <vt:lpstr>Challenge 7 Authenticate with AzureAD when calling custom API</vt:lpstr>
      <vt:lpstr>Challenge 8 Visual Studio Code authoring</vt:lpstr>
      <vt:lpstr>Thank You for Attending! https://aka.ms/wth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2022-05-07T20:57:19Z</dcterms:created>
  <dcterms:modified xsi:type="dcterms:W3CDTF">2023-05-21T16:04:42Z</dcterms:modified>
</cp:coreProperties>
</file>