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6" r:id="rId4"/>
  </p:sldMasterIdLst>
  <p:notesMasterIdLst>
    <p:notesMasterId r:id="rId33"/>
  </p:notesMasterIdLst>
  <p:handoutMasterIdLst>
    <p:handoutMasterId r:id="rId34"/>
  </p:handoutMasterIdLst>
  <p:sldIdLst>
    <p:sldId id="3635" r:id="rId5"/>
    <p:sldId id="3636" r:id="rId6"/>
    <p:sldId id="509" r:id="rId7"/>
    <p:sldId id="3673" r:id="rId8"/>
    <p:sldId id="528" r:id="rId9"/>
    <p:sldId id="3674" r:id="rId10"/>
    <p:sldId id="3664" r:id="rId11"/>
    <p:sldId id="3675" r:id="rId12"/>
    <p:sldId id="3665" r:id="rId13"/>
    <p:sldId id="3676" r:id="rId14"/>
    <p:sldId id="3678" r:id="rId15"/>
    <p:sldId id="3679" r:id="rId16"/>
    <p:sldId id="3681" r:id="rId17"/>
    <p:sldId id="3682" r:id="rId18"/>
    <p:sldId id="3684" r:id="rId19"/>
    <p:sldId id="3685" r:id="rId20"/>
    <p:sldId id="3687" r:id="rId21"/>
    <p:sldId id="3688" r:id="rId22"/>
    <p:sldId id="3690" r:id="rId23"/>
    <p:sldId id="3691" r:id="rId24"/>
    <p:sldId id="3693" r:id="rId25"/>
    <p:sldId id="3694" r:id="rId26"/>
    <p:sldId id="3696" r:id="rId27"/>
    <p:sldId id="3697" r:id="rId28"/>
    <p:sldId id="3699" r:id="rId29"/>
    <p:sldId id="3700" r:id="rId30"/>
    <p:sldId id="3702" r:id="rId31"/>
    <p:sldId id="36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33FF"/>
    <a:srgbClr val="6666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3B4D3-A2DF-7F4C-AAEA-BED2DE260FD9}" v="11" dt="2022-09-09T01:43:33.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74694" autoAdjust="0"/>
  </p:normalViewPr>
  <p:slideViewPr>
    <p:cSldViewPr snapToGrid="0">
      <p:cViewPr varScale="1">
        <p:scale>
          <a:sx n="82" d="100"/>
          <a:sy n="82" d="100"/>
        </p:scale>
        <p:origin x="1890"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29697-4A6D-AC4B-B035-E737BE26C24F}" type="datetimeFigureOut">
              <a:rPr lang="en-US" smtClean="0"/>
              <a:t>7/13/2023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6E8A-67CA-C341-8374-503D670F7D80}" type="slidenum">
              <a:rPr lang="en-US" smtClean="0"/>
              <a:t>‹#›</a:t>
            </a:fld>
            <a:endParaRPr lang="en-US"/>
          </a:p>
        </p:txBody>
      </p:sp>
    </p:spTree>
    <p:extLst>
      <p:ext uri="{BB962C8B-B14F-4D97-AF65-F5344CB8AC3E}">
        <p14:creationId xmlns:p14="http://schemas.microsoft.com/office/powerpoint/2010/main" val="59398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95838-E26F-BF4F-AF40-5695E293B9BE}"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75D1-61FB-3243-8074-59CD809395A7}" type="slidenum">
              <a:rPr lang="en-US" smtClean="0"/>
              <a:t>‹#›</a:t>
            </a:fld>
            <a:endParaRPr lang="en-US"/>
          </a:p>
        </p:txBody>
      </p:sp>
    </p:spTree>
    <p:extLst>
      <p:ext uri="{BB962C8B-B14F-4D97-AF65-F5344CB8AC3E}">
        <p14:creationId xmlns:p14="http://schemas.microsoft.com/office/powerpoint/2010/main" val="190538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a template for What The Hack lectures.</a:t>
            </a:r>
          </a:p>
          <a:p>
            <a:endParaRPr lang="en-US" dirty="0"/>
          </a:p>
          <a:p>
            <a:r>
              <a:rPr lang="en-US" dirty="0"/>
              <a:t>It is recommended that Coaches deliver mini-lectures ahead of each Challenge that set context for the challenge and introduce &amp; explain any key technologies.</a:t>
            </a:r>
          </a:p>
          <a:p>
            <a:endParaRPr lang="en-US" dirty="0"/>
          </a:p>
          <a:p>
            <a:r>
              <a:rPr lang="en-US" dirty="0"/>
              <a:t>At a minimum, it is handy to have a slide with the key goals of each challenge to display on the screen when running the hack in-person.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15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80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99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109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53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04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students for attending and share the link to the What The Hack website with them.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72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Coaches/Presenters for THIS hack/lecture event should be listed on this slide.</a:t>
            </a:r>
          </a:p>
          <a:p>
            <a:endParaRPr lang="en-US" dirty="0"/>
          </a:p>
          <a:p>
            <a:r>
              <a:rPr lang="en-US" dirty="0"/>
              <a:t>Original contributors to the hack content &amp; these slides include:</a:t>
            </a:r>
          </a:p>
          <a:p>
            <a:endParaRPr lang="en-US" dirty="0"/>
          </a:p>
          <a:p>
            <a:r>
              <a:rPr lang="en-US" dirty="0"/>
              <a:t>Please list original contributors to this hack here in the speaker notes and give them credit when delivering this content.</a:t>
            </a:r>
          </a:p>
          <a:p>
            <a:endParaRPr lang="en-US" dirty="0"/>
          </a:p>
          <a:p>
            <a:r>
              <a:rPr lang="en-US" dirty="0"/>
              <a:t>&lt;Original Author 1&gt;</a:t>
            </a:r>
          </a:p>
          <a:p>
            <a:r>
              <a:rPr lang="en-US" dirty="0"/>
              <a:t>&lt;Original Author 2&gt;</a:t>
            </a:r>
          </a:p>
          <a:p>
            <a:r>
              <a:rPr lang="en-US" dirty="0"/>
              <a:t>…</a:t>
            </a:r>
          </a:p>
          <a:p>
            <a:r>
              <a:rPr lang="en-US" dirty="0"/>
              <a:t>&lt;Original Author N&gt;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3A18DF-2E2C-4B51-B31A-8EAAD44872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68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slide and add the pre-</a:t>
            </a:r>
            <a:r>
              <a:rPr lang="en-US" dirty="0" err="1"/>
              <a:t>reqs</a:t>
            </a:r>
            <a:r>
              <a:rPr lang="en-US" dirty="0"/>
              <a:t> specific to your hack here.</a:t>
            </a:r>
          </a:p>
          <a:p>
            <a:endParaRPr lang="en-US" dirty="0"/>
          </a:p>
          <a:p>
            <a:r>
              <a:rPr lang="en-US" dirty="0"/>
              <a:t>Each challenge slide should list the key goals for the challenge.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9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8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9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9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7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806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29-10C1-45D2-9366-5F6200A7B706}"/>
              </a:ext>
            </a:extLst>
          </p:cNvPr>
          <p:cNvSpPr>
            <a:spLocks noGrp="1"/>
          </p:cNvSpPr>
          <p:nvPr>
            <p:ph type="ctrTitle"/>
          </p:nvPr>
        </p:nvSpPr>
        <p:spPr>
          <a:xfrm>
            <a:off x="1524000" y="2062162"/>
            <a:ext cx="9144000" cy="1856695"/>
          </a:xfrm>
        </p:spPr>
        <p:txBody>
          <a:bodyPr anchor="b" anchorCtr="1">
            <a:normAutofit/>
          </a:bodyPr>
          <a:lstStyle>
            <a:lvl1pPr algn="ctr">
              <a:defRPr sz="5400">
                <a:solidFill>
                  <a:srgbClr val="9966FF"/>
                </a:solidFill>
              </a:defRPr>
            </a:lvl1pPr>
          </a:lstStyle>
          <a:p>
            <a:r>
              <a:rPr lang="en-US" dirty="0"/>
              <a:t>Click to edit Master title style</a:t>
            </a:r>
          </a:p>
        </p:txBody>
      </p:sp>
      <p:sp>
        <p:nvSpPr>
          <p:cNvPr id="3" name="Subtitle 2">
            <a:extLst>
              <a:ext uri="{FF2B5EF4-FFF2-40B4-BE49-F238E27FC236}">
                <a16:creationId xmlns:a16="http://schemas.microsoft.com/office/drawing/2014/main" id="{2BEFEC74-E711-408B-8EE8-74ADEEE779CE}"/>
              </a:ext>
            </a:extLst>
          </p:cNvPr>
          <p:cNvSpPr>
            <a:spLocks noGrp="1"/>
          </p:cNvSpPr>
          <p:nvPr>
            <p:ph type="subTitle" idx="1"/>
          </p:nvPr>
        </p:nvSpPr>
        <p:spPr>
          <a:xfrm>
            <a:off x="1524000" y="3918857"/>
            <a:ext cx="9144000" cy="1655762"/>
          </a:xfrm>
        </p:spPr>
        <p:txBody>
          <a:bodyPr>
            <a:normAutofit/>
          </a:bodyPr>
          <a:lstStyle>
            <a:lvl1pPr marL="0" indent="0" algn="ctr">
              <a:buNone/>
              <a:defRPr sz="3200" b="1">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B3DD10-7612-4933-A9DE-52C8DEC05C16}"/>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5EB8C126-9EBB-4868-91BE-B4CC2CE03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9CA16-E167-4853-A100-2E054D32BF71}"/>
              </a:ext>
            </a:extLst>
          </p:cNvPr>
          <p:cNvSpPr>
            <a:spLocks noGrp="1"/>
          </p:cNvSpPr>
          <p:nvPr>
            <p:ph type="sldNum" sz="quarter" idx="12"/>
          </p:nvPr>
        </p:nvSpPr>
        <p:spPr/>
        <p:txBody>
          <a:bodyPr/>
          <a:lstStyle/>
          <a:p>
            <a:fld id="{917A5D10-618F-48F3-BDB9-4DB139240047}" type="slidenum">
              <a:rPr lang="en-US" smtClean="0"/>
              <a:t>‹#›</a:t>
            </a:fld>
            <a:endParaRPr lang="en-US"/>
          </a:p>
        </p:txBody>
      </p:sp>
      <p:pic>
        <p:nvPicPr>
          <p:cNvPr id="10" name="Picture 9" descr="Text&#10;&#10;Description automatically generated">
            <a:extLst>
              <a:ext uri="{FF2B5EF4-FFF2-40B4-BE49-F238E27FC236}">
                <a16:creationId xmlns:a16="http://schemas.microsoft.com/office/drawing/2014/main" id="{7D08AF1E-B0D5-63DF-0F2D-FD629FBF128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802610" y="23813"/>
            <a:ext cx="8586780" cy="2227730"/>
          </a:xfrm>
          <a:prstGeom prst="rect">
            <a:avLst/>
          </a:prstGeom>
        </p:spPr>
      </p:pic>
      <p:sp>
        <p:nvSpPr>
          <p:cNvPr id="11" name="TextBox 10">
            <a:extLst>
              <a:ext uri="{FF2B5EF4-FFF2-40B4-BE49-F238E27FC236}">
                <a16:creationId xmlns:a16="http://schemas.microsoft.com/office/drawing/2014/main" id="{8546358A-FFF7-5AD1-79D7-CD5BFC6B9788}"/>
              </a:ext>
            </a:extLst>
          </p:cNvPr>
          <p:cNvSpPr txBox="1"/>
          <p:nvPr userDrawn="1"/>
        </p:nvSpPr>
        <p:spPr>
          <a:xfrm>
            <a:off x="11752976" y="653502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962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801-6C81-4D6B-B7B2-97230A490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B416-3074-4995-B313-66AF64E94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FFE19C-018D-48CD-8969-938017319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BF68-344B-4350-B9BF-39BAF19D3575}"/>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6" name="Footer Placeholder 5">
            <a:extLst>
              <a:ext uri="{FF2B5EF4-FFF2-40B4-BE49-F238E27FC236}">
                <a16:creationId xmlns:a16="http://schemas.microsoft.com/office/drawing/2014/main" id="{A0F3E74C-D45A-4301-9476-E1F94A346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C367C-8F2C-49C7-A3EC-CD1CD388F76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77465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6AB-916B-4872-ADB7-2EE38C03F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95F2-65D3-4728-A9BF-4B1226F6D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BB28D-3717-4CDB-824A-2D4D631E669F}"/>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AB5584CE-DE7C-4C34-94E8-80A16A04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8DD1E-28CE-4E10-98D6-866418D64DF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25277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C8D2E-4302-4738-9896-99B8BAAA2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44906-2E6D-437C-9444-A2C863F26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BB1D-C8B2-4D25-B618-8154E203DB47}"/>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1C7B7F07-A62B-4DE6-BB1C-6682F2FC1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925B9-9321-461D-858A-E0425B4C6D8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334047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solidFill>
                  <a:srgbClr val="002060"/>
                </a:solidFill>
              </a:defRPr>
            </a:lvl1pPr>
          </a:lstStyle>
          <a:p>
            <a:r>
              <a:rPr lang="en-US" dirty="0"/>
              <a:t>Section title</a:t>
            </a:r>
          </a:p>
        </p:txBody>
      </p:sp>
    </p:spTree>
    <p:extLst>
      <p:ext uri="{BB962C8B-B14F-4D97-AF65-F5344CB8AC3E}">
        <p14:creationId xmlns:p14="http://schemas.microsoft.com/office/powerpoint/2010/main" val="272050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3630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577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a:xfrm>
            <a:off x="485861" y="29565"/>
            <a:ext cx="11258725" cy="1325563"/>
          </a:xfrm>
        </p:spPr>
        <p:txBody>
          <a:bodyPr>
            <a:normAutofit/>
          </a:bodyPr>
          <a:lstStyle>
            <a:lvl1pPr>
              <a:defRPr sz="5400">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a:xfrm>
            <a:off x="838200" y="1426129"/>
            <a:ext cx="10515600" cy="48320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7/13/2023</a:t>
            </a:fld>
            <a:endParaRPr lang="en-US" dirty="0"/>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886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a:xfrm>
            <a:off x="487709" y="78937"/>
            <a:ext cx="11189766" cy="888015"/>
          </a:xfrm>
        </p:spPr>
        <p:txBody>
          <a:bodyPr anchor="b" anchorCtr="0">
            <a:normAutofit/>
          </a:bodyPr>
          <a:lstStyle>
            <a:lvl1pPr>
              <a:defRPr sz="5400" b="1">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a:xfrm>
            <a:off x="848436" y="1685557"/>
            <a:ext cx="10515600" cy="45669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
        <p:nvSpPr>
          <p:cNvPr id="19" name="Text Placeholder 18">
            <a:extLst>
              <a:ext uri="{FF2B5EF4-FFF2-40B4-BE49-F238E27FC236}">
                <a16:creationId xmlns:a16="http://schemas.microsoft.com/office/drawing/2014/main" id="{738FEA66-B7E9-6710-D9E6-19E07A3DB91A}"/>
              </a:ext>
            </a:extLst>
          </p:cNvPr>
          <p:cNvSpPr>
            <a:spLocks noGrp="1"/>
          </p:cNvSpPr>
          <p:nvPr>
            <p:ph type="body" sz="quarter" idx="13" hasCustomPrompt="1"/>
          </p:nvPr>
        </p:nvSpPr>
        <p:spPr>
          <a:xfrm>
            <a:off x="491705" y="903894"/>
            <a:ext cx="11189766" cy="614362"/>
          </a:xfrm>
        </p:spPr>
        <p:txBody>
          <a:bodyPr>
            <a:normAutofit/>
          </a:bodyPr>
          <a:lstStyle>
            <a:lvl1pPr marL="0" indent="0">
              <a:buNone/>
              <a:defRPr sz="3200" b="1">
                <a:solidFill>
                  <a:srgbClr val="7030A0"/>
                </a:solidFill>
              </a:defRPr>
            </a:lvl1pPr>
          </a:lstStyle>
          <a:p>
            <a:pPr lvl="0"/>
            <a:r>
              <a:rPr lang="en-US" dirty="0"/>
              <a:t>Click to add sub-title</a:t>
            </a:r>
          </a:p>
        </p:txBody>
      </p:sp>
    </p:spTree>
    <p:extLst>
      <p:ext uri="{BB962C8B-B14F-4D97-AF65-F5344CB8AC3E}">
        <p14:creationId xmlns:p14="http://schemas.microsoft.com/office/powerpoint/2010/main" val="179428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AD11-B0DD-4350-A7FF-FA0E289A3E17}"/>
              </a:ext>
            </a:extLst>
          </p:cNvPr>
          <p:cNvSpPr>
            <a:spLocks noGrp="1"/>
          </p:cNvSpPr>
          <p:nvPr>
            <p:ph type="title"/>
          </p:nvPr>
        </p:nvSpPr>
        <p:spPr>
          <a:xfrm>
            <a:off x="831850" y="1317852"/>
            <a:ext cx="10515600" cy="2132919"/>
          </a:xfrm>
        </p:spPr>
        <p:txBody>
          <a:bodyPr anchor="b" anchorCtr="1">
            <a:normAutofit/>
          </a:bodyPr>
          <a:lstStyle>
            <a:lvl1pPr>
              <a:defRPr sz="66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D11ABD6-1D73-47E2-B772-7F3193689634}"/>
              </a:ext>
            </a:extLst>
          </p:cNvPr>
          <p:cNvSpPr>
            <a:spLocks noGrp="1"/>
          </p:cNvSpPr>
          <p:nvPr>
            <p:ph type="body" idx="1" hasCustomPrompt="1"/>
          </p:nvPr>
        </p:nvSpPr>
        <p:spPr>
          <a:xfrm>
            <a:off x="831850" y="3450771"/>
            <a:ext cx="10515600" cy="1500187"/>
          </a:xfrm>
        </p:spPr>
        <p:txBody>
          <a:bodyPr anchor="t" anchorCtr="1">
            <a:normAutofit/>
          </a:bodyPr>
          <a:lstStyle>
            <a:lvl1pPr marL="0" indent="0">
              <a:buNone/>
              <a:defRPr sz="4400">
                <a:solidFill>
                  <a:srgbClr val="9966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D600C594-A3F7-4D23-83DE-AE64DDA2F151}"/>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E4FFA030-C3D4-4735-9CB8-B0CF2F46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F6CA0-B0BA-4664-AFF4-BA477CEE57C0}"/>
              </a:ext>
            </a:extLst>
          </p:cNvPr>
          <p:cNvSpPr>
            <a:spLocks noGrp="1"/>
          </p:cNvSpPr>
          <p:nvPr>
            <p:ph type="sldNum" sz="quarter" idx="12"/>
          </p:nvPr>
        </p:nvSpPr>
        <p:spPr/>
        <p:txBody>
          <a:bodyPr/>
          <a:lstStyle/>
          <a:p>
            <a:fld id="{917A5D10-618F-48F3-BDB9-4DB139240047}"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A35AF375-9C2D-49F8-461B-264347C90D8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66549" y="-360558"/>
            <a:ext cx="4173794" cy="1964246"/>
          </a:xfrm>
          <a:prstGeom prst="rect">
            <a:avLst/>
          </a:prstGeom>
        </p:spPr>
      </p:pic>
    </p:spTree>
    <p:extLst>
      <p:ext uri="{BB962C8B-B14F-4D97-AF65-F5344CB8AC3E}">
        <p14:creationId xmlns:p14="http://schemas.microsoft.com/office/powerpoint/2010/main" val="11743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55AA-2584-49CC-8731-18F9529E5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54E24-6900-4B12-AE9F-BAF7C04FD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333AF-3834-44E0-857A-88952F4CB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2DE49D-90CB-429A-94C5-9F6646338F8A}"/>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6" name="Footer Placeholder 5">
            <a:extLst>
              <a:ext uri="{FF2B5EF4-FFF2-40B4-BE49-F238E27FC236}">
                <a16:creationId xmlns:a16="http://schemas.microsoft.com/office/drawing/2014/main" id="{37B09976-3079-4A2A-A63D-4D6F72660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80AF1-1FF7-4244-B217-04948F8B3B78}"/>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246156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9FB0-7BBC-4674-A33E-F57AE3BB7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B338-ACE3-408C-A4D9-900630EF6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5FC5E-1D5A-465E-A3E7-F51513948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53D6A-8E22-4D11-9680-4ED41E1A6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E57FD-567A-4F00-951B-D2FE21DDA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4F9FB-FEA8-4992-91A7-86B119B0D366}"/>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8" name="Footer Placeholder 7">
            <a:extLst>
              <a:ext uri="{FF2B5EF4-FFF2-40B4-BE49-F238E27FC236}">
                <a16:creationId xmlns:a16="http://schemas.microsoft.com/office/drawing/2014/main" id="{7410DDA7-003B-4F23-BFA6-C632A218CB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93B5-9355-4780-AA12-0AC93BA4ED9A}"/>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8447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1DD-897F-4595-8ABF-7ADA9F19D255}"/>
              </a:ext>
            </a:extLst>
          </p:cNvPr>
          <p:cNvSpPr>
            <a:spLocks noGrp="1"/>
          </p:cNvSpPr>
          <p:nvPr>
            <p:ph type="title"/>
          </p:nvPr>
        </p:nvSpPr>
        <p:spPr>
          <a:xfrm>
            <a:off x="838200" y="4398"/>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46033FE4-1752-44EE-BD77-3D399C83532B}"/>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4" name="Footer Placeholder 3">
            <a:extLst>
              <a:ext uri="{FF2B5EF4-FFF2-40B4-BE49-F238E27FC236}">
                <a16:creationId xmlns:a16="http://schemas.microsoft.com/office/drawing/2014/main" id="{ED7D8003-9A3F-4009-8153-703D2E383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59797-25D3-4937-B847-BF0F973F9074}"/>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55978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0CA4-6690-47B9-A8ED-82E6271D4C8F}"/>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3" name="Footer Placeholder 2">
            <a:extLst>
              <a:ext uri="{FF2B5EF4-FFF2-40B4-BE49-F238E27FC236}">
                <a16:creationId xmlns:a16="http://schemas.microsoft.com/office/drawing/2014/main" id="{0FA8E329-C054-48E6-A44C-045F929EF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2ED5C-A023-4B9E-B8E6-05823651777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1682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72E-F6C4-4F7D-9CD3-E86C519B7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BD64D-591E-4180-AD8B-65A8D3AE8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FD514-6A2B-4F07-8972-4243C2F2B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1CF6E-CCB7-421B-BA84-B00A89141511}"/>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6" name="Footer Placeholder 5">
            <a:extLst>
              <a:ext uri="{FF2B5EF4-FFF2-40B4-BE49-F238E27FC236}">
                <a16:creationId xmlns:a16="http://schemas.microsoft.com/office/drawing/2014/main" id="{BADCAF3D-9685-414C-831D-30D707719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BF557-0159-4A97-9E87-D8D0F862477B}"/>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78446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5086B-D464-4697-8972-FD220008F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8E012D-3850-4124-A0F1-3BB8DFEC1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160965-0CA1-4E29-BBFE-630FA6779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406A5A0D-5A09-4B3C-B11F-97395457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ED91D-D5DC-400D-BFDF-CECA769DA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5D10-618F-48F3-BDB9-4DB139240047}" type="slidenum">
              <a:rPr lang="en-US" smtClean="0"/>
              <a:t>‹#›</a:t>
            </a:fld>
            <a:endParaRPr lang="en-US"/>
          </a:p>
        </p:txBody>
      </p:sp>
      <p:pic>
        <p:nvPicPr>
          <p:cNvPr id="8" name="Picture 7" descr="Text&#10;&#10;Description automatically generated">
            <a:extLst>
              <a:ext uri="{FF2B5EF4-FFF2-40B4-BE49-F238E27FC236}">
                <a16:creationId xmlns:a16="http://schemas.microsoft.com/office/drawing/2014/main" id="{301A8B75-9CB5-C41B-C7DE-8AF28044702A}"/>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935552" y="5741630"/>
            <a:ext cx="1293696" cy="1292499"/>
          </a:xfrm>
          <a:prstGeom prst="rect">
            <a:avLst/>
          </a:prstGeom>
        </p:spPr>
      </p:pic>
    </p:spTree>
    <p:extLst>
      <p:ext uri="{BB962C8B-B14F-4D97-AF65-F5344CB8AC3E}">
        <p14:creationId xmlns:p14="http://schemas.microsoft.com/office/powerpoint/2010/main" val="40297057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4020"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4017" r:id="rId13"/>
    <p:sldLayoutId id="2147484018" r:id="rId14"/>
    <p:sldLayoutId id="2147484019" r:id="rId15"/>
  </p:sldLayoutIdLst>
  <p:txStyles>
    <p:titleStyle>
      <a:lvl1pPr algn="l" defTabSz="914400" rtl="0" eaLnBrk="1" latinLnBrk="0" hangingPunct="1">
        <a:lnSpc>
          <a:spcPct val="90000"/>
        </a:lnSpc>
        <a:spcBef>
          <a:spcPct val="0"/>
        </a:spcBef>
        <a:buNone/>
        <a:defRPr sz="5400" b="1" kern="1200">
          <a:solidFill>
            <a:srgbClr val="002060"/>
          </a:solidFill>
          <a:latin typeface="Segoe UI" panose="020B0502040204020203" pitchFamily="34" charset="0"/>
          <a:ea typeface="Segoe UI Historic"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ka.ms/wth"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marketplace.visualstudio.com/items?itemName=ms-azuretools.vscode-bicep" TargetMode="External"/><Relationship Id="rId3" Type="http://schemas.openxmlformats.org/officeDocument/2006/relationships/hyperlink" Target="https://docs.microsoft.com/en-us/windows/wsl/install-win10" TargetMode="External"/><Relationship Id="rId7" Type="http://schemas.openxmlformats.org/officeDocument/2006/relationships/hyperlink" Target="https://marketplace.visualstudio.com/items?itemName=msazurermtools.azurerm-vscode-tool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ode.visualstudio.com/download" TargetMode="External"/><Relationship Id="rId5" Type="http://schemas.openxmlformats.org/officeDocument/2006/relationships/hyperlink" Target="https://docs.microsoft.com/en-us/powershell/azure/install-az-ps?view=azps-6.4.0" TargetMode="External"/><Relationship Id="rId4" Type="http://schemas.openxmlformats.org/officeDocument/2006/relationships/hyperlink" Target="https://docs.microsoft.com/en-us/cli/azure/install-azure-c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Rock Paper Scissors Boom!</a:t>
            </a:r>
          </a:p>
        </p:txBody>
      </p:sp>
      <p:sp>
        <p:nvSpPr>
          <p:cNvPr id="2" name="Subtitle 1">
            <a:extLst>
              <a:ext uri="{FF2B5EF4-FFF2-40B4-BE49-F238E27FC236}">
                <a16:creationId xmlns:a16="http://schemas.microsoft.com/office/drawing/2014/main" id="{8FF79584-2A68-E4C0-6F82-610A3B2D774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88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4</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the game continuously</a:t>
            </a:r>
          </a:p>
        </p:txBody>
      </p:sp>
    </p:spTree>
    <p:extLst>
      <p:ext uri="{BB962C8B-B14F-4D97-AF65-F5344CB8AC3E}">
        <p14:creationId xmlns:p14="http://schemas.microsoft.com/office/powerpoint/2010/main" val="35285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4</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Find the API URL that you can hit to start a game.</a:t>
            </a:r>
          </a:p>
          <a:p>
            <a:r>
              <a:rPr lang="en-US" dirty="0"/>
              <a:t>Use an Azure resource like Logic Apps to automate hitting this URL.</a:t>
            </a:r>
          </a:p>
          <a:p>
            <a:r>
              <a:rPr lang="en-US" dirty="0"/>
              <a:t>The game is playing at a continuous interval. (e.g. every 5 minutes)</a:t>
            </a:r>
          </a:p>
          <a:p>
            <a:endParaRPr lang="en-US" dirty="0"/>
          </a:p>
        </p:txBody>
      </p:sp>
      <p:sp>
        <p:nvSpPr>
          <p:cNvPr id="2" name="Text Placeholder 1"/>
          <p:cNvSpPr>
            <a:spLocks noGrp="1"/>
          </p:cNvSpPr>
          <p:nvPr>
            <p:ph type="body" sz="quarter" idx="13"/>
          </p:nvPr>
        </p:nvSpPr>
        <p:spPr/>
        <p:txBody>
          <a:bodyPr>
            <a:normAutofit/>
          </a:bodyPr>
          <a:lstStyle/>
          <a:p>
            <a:r>
              <a:rPr lang="en-US" dirty="0"/>
              <a:t>Run the game continuously</a:t>
            </a:r>
          </a:p>
        </p:txBody>
      </p:sp>
    </p:spTree>
    <p:extLst>
      <p:ext uri="{BB962C8B-B14F-4D97-AF65-F5344CB8AC3E}">
        <p14:creationId xmlns:p14="http://schemas.microsoft.com/office/powerpoint/2010/main" val="69372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5</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Add Application Monitoring</a:t>
            </a:r>
          </a:p>
        </p:txBody>
      </p:sp>
    </p:spTree>
    <p:extLst>
      <p:ext uri="{BB962C8B-B14F-4D97-AF65-F5344CB8AC3E}">
        <p14:creationId xmlns:p14="http://schemas.microsoft.com/office/powerpoint/2010/main" val="344917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5</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Make sure you got some data in Application Insights while running your application in both places locally and in Azure App Service. Make sure you are leveraging the proper way for both to set the `</a:t>
            </a:r>
            <a:r>
              <a:rPr lang="en-US" dirty="0" err="1"/>
              <a:t>InstrumentationKey</a:t>
            </a:r>
            <a:r>
              <a:rPr lang="en-US" dirty="0"/>
              <a:t>` (i.e. in `docker-</a:t>
            </a:r>
            <a:r>
              <a:rPr lang="en-US" dirty="0" err="1"/>
              <a:t>compose.yaml</a:t>
            </a:r>
            <a:r>
              <a:rPr lang="en-US" dirty="0"/>
              <a:t>` file for local and in Azure App Service's `</a:t>
            </a:r>
            <a:r>
              <a:rPr lang="en-US" dirty="0" err="1"/>
              <a:t>AppSettings</a:t>
            </a:r>
            <a:r>
              <a:rPr lang="en-US" dirty="0"/>
              <a:t>`).</a:t>
            </a:r>
          </a:p>
          <a:p>
            <a:r>
              <a:rPr lang="en-US" dirty="0"/>
              <a:t>Build a dashboard in the Azure Portal for viewing performance of the app.</a:t>
            </a:r>
          </a:p>
        </p:txBody>
      </p:sp>
      <p:sp>
        <p:nvSpPr>
          <p:cNvPr id="2" name="Text Placeholder 1"/>
          <p:cNvSpPr>
            <a:spLocks noGrp="1"/>
          </p:cNvSpPr>
          <p:nvPr>
            <p:ph type="body" sz="quarter" idx="13"/>
          </p:nvPr>
        </p:nvSpPr>
        <p:spPr/>
        <p:txBody>
          <a:bodyPr>
            <a:normAutofit/>
          </a:bodyPr>
          <a:lstStyle/>
          <a:p>
            <a:r>
              <a:rPr lang="en-US" dirty="0"/>
              <a:t>Add Application Monitoring</a:t>
            </a:r>
          </a:p>
        </p:txBody>
      </p:sp>
    </p:spTree>
    <p:extLst>
      <p:ext uri="{BB962C8B-B14F-4D97-AF65-F5344CB8AC3E}">
        <p14:creationId xmlns:p14="http://schemas.microsoft.com/office/powerpoint/2010/main" val="38302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6</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Build a CI/CD pipeline with Azure DevOps</a:t>
            </a:r>
          </a:p>
        </p:txBody>
      </p:sp>
    </p:spTree>
    <p:extLst>
      <p:ext uri="{BB962C8B-B14F-4D97-AF65-F5344CB8AC3E}">
        <p14:creationId xmlns:p14="http://schemas.microsoft.com/office/powerpoint/2010/main" val="353290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6</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normAutofit fontScale="85000" lnSpcReduction="20000"/>
          </a:bodyPr>
          <a:lstStyle/>
          <a:p>
            <a:r>
              <a:rPr lang="en-US" sz="3200" dirty="0">
                <a:latin typeface="Segoe UI" panose="020B0502040204020203" pitchFamily="34" charset="0"/>
                <a:cs typeface="Segoe UI" panose="020B0502040204020203" pitchFamily="34" charset="0"/>
              </a:rPr>
              <a:t>Create a Build definition with Azure Pipelines to build your Docker images and push it to your Azure Container Registry (ACR). Furthermore, enable the `Continuous Integration` feature for this Build definition.</a:t>
            </a:r>
          </a:p>
          <a:p>
            <a:r>
              <a:rPr lang="en-US" sz="3200" dirty="0">
                <a:latin typeface="Segoe UI" panose="020B0502040204020203" pitchFamily="34" charset="0"/>
                <a:cs typeface="Segoe UI" panose="020B0502040204020203" pitchFamily="34" charset="0"/>
              </a:rPr>
              <a:t>Create a Release definition with Azure Pipelines to run your images on your Azure Web App Service for Containers previously provisioned. Furthermore, enable the `Continuous Delivery` feature for the Release definition.</a:t>
            </a:r>
          </a:p>
          <a:p>
            <a:r>
              <a:rPr lang="en-US" sz="3200" dirty="0">
                <a:latin typeface="Segoe UI" panose="020B0502040204020203" pitchFamily="34" charset="0"/>
                <a:cs typeface="Segoe UI" panose="020B0502040204020203" pitchFamily="34" charset="0"/>
              </a:rPr>
              <a:t>Update one file on your `master` branch and commit this change, it should trigger automatically the Build and the Release definitions to deploy the new version of your app.</a:t>
            </a:r>
          </a:p>
          <a:p>
            <a:r>
              <a:rPr lang="en-US" sz="3200" dirty="0">
                <a:latin typeface="Segoe UI" panose="020B0502040204020203" pitchFamily="34" charset="0"/>
                <a:cs typeface="Segoe UI" panose="020B0502040204020203" pitchFamily="34" charset="0"/>
              </a:rPr>
              <a:t>Once deployed, test the app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Build a CI/CD pipeline with Azure DevOps</a:t>
            </a:r>
          </a:p>
        </p:txBody>
      </p:sp>
    </p:spTree>
    <p:extLst>
      <p:ext uri="{BB962C8B-B14F-4D97-AF65-F5344CB8AC3E}">
        <p14:creationId xmlns:p14="http://schemas.microsoft.com/office/powerpoint/2010/main" val="226355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7</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Implement Azure AD B2C</a:t>
            </a:r>
          </a:p>
        </p:txBody>
      </p:sp>
    </p:spTree>
    <p:extLst>
      <p:ext uri="{BB962C8B-B14F-4D97-AF65-F5344CB8AC3E}">
        <p14:creationId xmlns:p14="http://schemas.microsoft.com/office/powerpoint/2010/main" val="14372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7</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When a user hits the 'Sign In' link, they are redirected to login.</a:t>
            </a:r>
          </a:p>
          <a:p>
            <a:r>
              <a:rPr lang="en-US" sz="3200" dirty="0">
                <a:latin typeface="Segoe UI" panose="020B0502040204020203" pitchFamily="34" charset="0"/>
                <a:cs typeface="Segoe UI" panose="020B0502040204020203" pitchFamily="34" charset="0"/>
              </a:rPr>
              <a:t>A user can successfully authenticate, get redirected back to your application and see a personalized greeting.</a:t>
            </a:r>
          </a:p>
          <a:p>
            <a:r>
              <a:rPr lang="en-US" sz="3200" dirty="0">
                <a:latin typeface="Segoe UI" panose="020B0502040204020203" pitchFamily="34" charset="0"/>
                <a:cs typeface="Segoe UI" panose="020B0502040204020203" pitchFamily="34" charset="0"/>
              </a:rPr>
              <a:t>A user can successfully add or edit a bot in the Competitor views.</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Implement Azure AD B2C</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338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8</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Leverage </a:t>
            </a:r>
            <a:r>
              <a:rPr lang="en-US" dirty="0" err="1"/>
              <a:t>SignalR</a:t>
            </a:r>
            <a:endParaRPr lang="en-US" dirty="0"/>
          </a:p>
        </p:txBody>
      </p:sp>
    </p:spTree>
    <p:extLst>
      <p:ext uri="{BB962C8B-B14F-4D97-AF65-F5344CB8AC3E}">
        <p14:creationId xmlns:p14="http://schemas.microsoft.com/office/powerpoint/2010/main" val="419200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8</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normAutofit/>
          </a:bodyPr>
          <a:lstStyle/>
          <a:p>
            <a:r>
              <a:rPr lang="en-US" sz="3200" dirty="0">
                <a:latin typeface="Segoe UI" panose="020B0502040204020203" pitchFamily="34" charset="0"/>
                <a:cs typeface="Segoe UI" panose="020B0502040204020203" pitchFamily="34" charset="0"/>
              </a:rPr>
              <a:t>There is already the `</a:t>
            </a:r>
            <a:r>
              <a:rPr lang="en-US" sz="3200" dirty="0" err="1">
                <a:latin typeface="Segoe UI" panose="020B0502040204020203" pitchFamily="34" charset="0"/>
                <a:cs typeface="Segoe UI" panose="020B0502040204020203" pitchFamily="34" charset="0"/>
              </a:rPr>
              <a:t>RockPaperScissorsBoom.ExampleBot</a:t>
            </a:r>
            <a:r>
              <a:rPr lang="en-US" sz="3200" dirty="0">
                <a:latin typeface="Segoe UI" panose="020B0502040204020203" pitchFamily="34" charset="0"/>
                <a:cs typeface="Segoe UI" panose="020B0502040204020203" pitchFamily="34" charset="0"/>
              </a:rPr>
              <a:t>` project in your solution implementing a </a:t>
            </a:r>
            <a:r>
              <a:rPr lang="en-US" sz="3200" dirty="0" err="1">
                <a:latin typeface="Segoe UI" panose="020B0502040204020203" pitchFamily="34" charset="0"/>
                <a:cs typeface="Segoe UI" panose="020B0502040204020203" pitchFamily="34" charset="0"/>
              </a:rPr>
              <a:t>SignalR</a:t>
            </a:r>
            <a:r>
              <a:rPr lang="en-US" sz="3200" dirty="0">
                <a:latin typeface="Segoe UI" panose="020B0502040204020203" pitchFamily="34" charset="0"/>
                <a:cs typeface="Segoe UI" panose="020B0502040204020203" pitchFamily="34" charset="0"/>
              </a:rPr>
              <a:t> bot, let's just use it and deploy it!</a:t>
            </a:r>
          </a:p>
          <a:p>
            <a:pPr lvl="1"/>
            <a:r>
              <a:rPr lang="en-US" sz="3200" dirty="0">
                <a:latin typeface="Segoe UI" panose="020B0502040204020203" pitchFamily="34" charset="0"/>
                <a:cs typeface="Segoe UI" panose="020B0502040204020203" pitchFamily="34" charset="0"/>
              </a:rPr>
              <a:t>Deploy it on new Azure Web App for Containers.</a:t>
            </a:r>
          </a:p>
          <a:p>
            <a:r>
              <a:rPr lang="en-US" sz="3200" dirty="0"/>
              <a:t>In your web browser, navigate to the main web app (Server), add this Bot as a new competitor and play a game, make sure it's working without any error.</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Leverage </a:t>
            </a:r>
            <a:r>
              <a:rPr lang="en-US" sz="3200" b="1" dirty="0" err="1">
                <a:solidFill>
                  <a:srgbClr val="7030A0"/>
                </a:solidFill>
                <a:latin typeface="Segoe UI" panose="020B0502040204020203" pitchFamily="34" charset="0"/>
                <a:cs typeface="Segoe UI" panose="020B0502040204020203" pitchFamily="34" charset="0"/>
              </a:rPr>
              <a:t>SignalR</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25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ign in the dark&#10;&#10;Description automatically generated">
            <a:extLst>
              <a:ext uri="{FF2B5EF4-FFF2-40B4-BE49-F238E27FC236}">
                <a16:creationId xmlns:a16="http://schemas.microsoft.com/office/drawing/2014/main" id="{BE6589E2-4BBA-2F44-91F9-E56FD50BED9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037" y="259976"/>
            <a:ext cx="7123481" cy="1748118"/>
          </a:xfrm>
          <a:prstGeom prst="rect">
            <a:avLst/>
          </a:prstGeom>
        </p:spPr>
      </p:pic>
      <p:sp>
        <p:nvSpPr>
          <p:cNvPr id="3" name="Content Placeholder 2">
            <a:extLst>
              <a:ext uri="{FF2B5EF4-FFF2-40B4-BE49-F238E27FC236}">
                <a16:creationId xmlns:a16="http://schemas.microsoft.com/office/drawing/2014/main" id="{65EF49C9-ADEF-4199-87BD-25B691F4E4AF}"/>
              </a:ext>
            </a:extLst>
          </p:cNvPr>
          <p:cNvSpPr>
            <a:spLocks noGrp="1"/>
          </p:cNvSpPr>
          <p:nvPr>
            <p:ph idx="1"/>
          </p:nvPr>
        </p:nvSpPr>
        <p:spPr>
          <a:xfrm>
            <a:off x="845671" y="2107614"/>
            <a:ext cx="10515600" cy="612478"/>
          </a:xfrm>
        </p:spPr>
        <p:txBody>
          <a:bodyPr>
            <a:normAutofit fontScale="25000" lnSpcReduction="20000"/>
          </a:bodyPr>
          <a:lstStyle/>
          <a:p>
            <a:pPr marL="0" indent="0" algn="ctr">
              <a:buNone/>
            </a:pPr>
            <a:r>
              <a:rPr lang="en-US" sz="12800" dirty="0">
                <a:solidFill>
                  <a:srgbClr val="7030A0"/>
                </a:solidFill>
                <a:latin typeface="Segoe UI Light" panose="020B0502040204020203" pitchFamily="34" charset="0"/>
                <a:cs typeface="Segoe UI Light" panose="020B0502040204020203" pitchFamily="34" charset="0"/>
              </a:rPr>
              <a:t>Rock Paper Scissors Boom!</a:t>
            </a:r>
          </a:p>
          <a:p>
            <a:pPr marL="0" indent="0" algn="ctr">
              <a:buNone/>
            </a:pPr>
            <a:r>
              <a:rPr lang="en-US" sz="14400" dirty="0">
                <a:solidFill>
                  <a:srgbClr val="7030A0"/>
                </a:solidFill>
                <a:latin typeface="Segoe UI" panose="020B0502040204020203" pitchFamily="34" charset="0"/>
                <a:cs typeface="Segoe UI" panose="020B0502040204020203" pitchFamily="34" charset="0"/>
              </a:rPr>
              <a:t>Welcome &amp; Intros</a:t>
            </a:r>
            <a:endParaRPr lang="en-US" sz="14400" i="1" dirty="0">
              <a:solidFill>
                <a:srgbClr val="7030A0"/>
              </a:solidFill>
              <a:latin typeface="Segoe UI" panose="020B0502040204020203" pitchFamily="34" charset="0"/>
              <a:cs typeface="Segoe UI" panose="020B0502040204020203" pitchFamily="34" charset="0"/>
            </a:endParaRPr>
          </a:p>
          <a:p>
            <a:pPr marL="0" indent="0" algn="ctr">
              <a:buNone/>
            </a:pP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A2E725C8-3DB9-ED40-B2EB-EC82B1330DC9}"/>
              </a:ext>
            </a:extLst>
          </p:cNvPr>
          <p:cNvSpPr txBox="1"/>
          <p:nvPr/>
        </p:nvSpPr>
        <p:spPr>
          <a:xfrm>
            <a:off x="-1005840" y="90133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5CC7858-BF12-7E43-99A3-CE60C78A568D}"/>
              </a:ext>
            </a:extLst>
          </p:cNvPr>
          <p:cNvSpPr txBox="1"/>
          <p:nvPr/>
        </p:nvSpPr>
        <p:spPr>
          <a:xfrm>
            <a:off x="547209" y="3429000"/>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14" name="TextBox 13">
            <a:extLst>
              <a:ext uri="{FF2B5EF4-FFF2-40B4-BE49-F238E27FC236}">
                <a16:creationId xmlns:a16="http://schemas.microsoft.com/office/drawing/2014/main" id="{9A346C37-9DD6-7148-8A83-59A2EC49278C}"/>
              </a:ext>
            </a:extLst>
          </p:cNvPr>
          <p:cNvSpPr txBox="1"/>
          <p:nvPr/>
        </p:nvSpPr>
        <p:spPr>
          <a:xfrm>
            <a:off x="895552" y="3952220"/>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0" name="TextBox 19">
            <a:extLst>
              <a:ext uri="{FF2B5EF4-FFF2-40B4-BE49-F238E27FC236}">
                <a16:creationId xmlns:a16="http://schemas.microsoft.com/office/drawing/2014/main" id="{16CA4306-9347-174B-A6A5-26AF52954EFB}"/>
              </a:ext>
            </a:extLst>
          </p:cNvPr>
          <p:cNvSpPr txBox="1"/>
          <p:nvPr/>
        </p:nvSpPr>
        <p:spPr>
          <a:xfrm>
            <a:off x="7505794" y="3454753"/>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21" name="TextBox 20">
            <a:extLst>
              <a:ext uri="{FF2B5EF4-FFF2-40B4-BE49-F238E27FC236}">
                <a16:creationId xmlns:a16="http://schemas.microsoft.com/office/drawing/2014/main" id="{EC2CAFFE-AE6B-B149-A1A8-8A9EFE3397E6}"/>
              </a:ext>
            </a:extLst>
          </p:cNvPr>
          <p:cNvSpPr txBox="1"/>
          <p:nvPr/>
        </p:nvSpPr>
        <p:spPr>
          <a:xfrm>
            <a:off x="7854137" y="3977973"/>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6" name="TextBox 5">
            <a:extLst>
              <a:ext uri="{FF2B5EF4-FFF2-40B4-BE49-F238E27FC236}">
                <a16:creationId xmlns:a16="http://schemas.microsoft.com/office/drawing/2014/main" id="{F3B475E8-B6CA-4270-974D-DF8D3952ED6B}"/>
              </a:ext>
            </a:extLst>
          </p:cNvPr>
          <p:cNvSpPr txBox="1"/>
          <p:nvPr/>
        </p:nvSpPr>
        <p:spPr>
          <a:xfrm>
            <a:off x="547209"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8" name="TextBox 7">
            <a:extLst>
              <a:ext uri="{FF2B5EF4-FFF2-40B4-BE49-F238E27FC236}">
                <a16:creationId xmlns:a16="http://schemas.microsoft.com/office/drawing/2014/main" id="{6D90EB69-E688-44E1-B201-02F25C93E7B5}"/>
              </a:ext>
            </a:extLst>
          </p:cNvPr>
          <p:cNvSpPr txBox="1"/>
          <p:nvPr/>
        </p:nvSpPr>
        <p:spPr>
          <a:xfrm>
            <a:off x="895552"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 name="TextBox 1">
            <a:extLst>
              <a:ext uri="{FF2B5EF4-FFF2-40B4-BE49-F238E27FC236}">
                <a16:creationId xmlns:a16="http://schemas.microsoft.com/office/drawing/2014/main" id="{B5A92C3D-FD94-4F13-B142-E7743BE77A67}"/>
              </a:ext>
            </a:extLst>
          </p:cNvPr>
          <p:cNvSpPr txBox="1"/>
          <p:nvPr/>
        </p:nvSpPr>
        <p:spPr>
          <a:xfrm>
            <a:off x="7505794"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4" name="TextBox 3">
            <a:extLst>
              <a:ext uri="{FF2B5EF4-FFF2-40B4-BE49-F238E27FC236}">
                <a16:creationId xmlns:a16="http://schemas.microsoft.com/office/drawing/2014/main" id="{5D18A1DD-2BF8-4974-92EB-55948F02856B}"/>
              </a:ext>
            </a:extLst>
          </p:cNvPr>
          <p:cNvSpPr txBox="1"/>
          <p:nvPr/>
        </p:nvSpPr>
        <p:spPr>
          <a:xfrm>
            <a:off x="7854137"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Tree>
    <p:extLst>
      <p:ext uri="{BB962C8B-B14F-4D97-AF65-F5344CB8AC3E}">
        <p14:creationId xmlns:p14="http://schemas.microsoft.com/office/powerpoint/2010/main" val="416389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9</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Leverage Azure CDN</a:t>
            </a:r>
          </a:p>
        </p:txBody>
      </p:sp>
    </p:spTree>
    <p:extLst>
      <p:ext uri="{BB962C8B-B14F-4D97-AF65-F5344CB8AC3E}">
        <p14:creationId xmlns:p14="http://schemas.microsoft.com/office/powerpoint/2010/main" val="349689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9</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The Rock/Paper/Scissors and Boom images on the home page of the app are served from CDN.</a:t>
            </a:r>
          </a:p>
          <a:p>
            <a:r>
              <a:rPr lang="en-US" sz="3200" dirty="0">
                <a:latin typeface="Segoe UI" panose="020B0502040204020203" pitchFamily="34" charset="0"/>
                <a:cs typeface="Segoe UI" panose="020B0502040204020203" pitchFamily="34" charset="0"/>
              </a:rPr>
              <a:t>Verify that your cached static content is not downloaded more than once during the cache duration. You can verify this by inspecting the request with Developer Tools in most modern browsers.</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Leverage Azure CDN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115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10</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Send a Winner Notification</a:t>
            </a:r>
          </a:p>
        </p:txBody>
      </p:sp>
    </p:spTree>
    <p:extLst>
      <p:ext uri="{BB962C8B-B14F-4D97-AF65-F5344CB8AC3E}">
        <p14:creationId xmlns:p14="http://schemas.microsoft.com/office/powerpoint/2010/main" val="2437575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10</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After a game is played, a person gets a notification that includes</a:t>
            </a:r>
          </a:p>
          <a:p>
            <a:pPr lvl="1"/>
            <a:r>
              <a:rPr lang="en-US" dirty="0"/>
              <a:t>Team Name</a:t>
            </a:r>
          </a:p>
          <a:p>
            <a:pPr lvl="1"/>
            <a:r>
              <a:rPr lang="en-US" dirty="0"/>
              <a:t>Server Name</a:t>
            </a:r>
          </a:p>
          <a:p>
            <a:pPr lvl="1"/>
            <a:r>
              <a:rPr lang="en-US" dirty="0"/>
              <a:t>Winner Name</a:t>
            </a:r>
          </a:p>
          <a:p>
            <a:pPr lvl="1"/>
            <a:r>
              <a:rPr lang="en-US" dirty="0"/>
              <a:t>Game Id</a:t>
            </a:r>
          </a:p>
          <a:p>
            <a:r>
              <a:rPr lang="en-US" dirty="0"/>
              <a:t>Use Logic Apps &amp; the Office 365 connector</a:t>
            </a:r>
          </a:p>
          <a:p>
            <a:r>
              <a:rPr lang="en-US" dirty="0"/>
              <a:t>The notification comes automatically and relatively quickly after the game is played (within 30 seconds).</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Send a Winner Notification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347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11</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a Load Test</a:t>
            </a:r>
          </a:p>
        </p:txBody>
      </p:sp>
    </p:spTree>
    <p:extLst>
      <p:ext uri="{BB962C8B-B14F-4D97-AF65-F5344CB8AC3E}">
        <p14:creationId xmlns:p14="http://schemas.microsoft.com/office/powerpoint/2010/main" val="396576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11</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Use the Azure Load Testing service to run a load test against your app.</a:t>
            </a:r>
          </a:p>
          <a:p>
            <a:r>
              <a:rPr lang="en-US" dirty="0"/>
              <a:t>Run a Load Test against the app homepage using the default configuration.</a:t>
            </a:r>
          </a:p>
          <a:p>
            <a:r>
              <a:rPr lang="en-US" dirty="0"/>
              <a:t>Run a Load Test against the Competitors homepage (it requires a SQL Server call). Use the default configuration again.</a:t>
            </a:r>
          </a:p>
          <a:p>
            <a:r>
              <a:rPr lang="en-US" dirty="0"/>
              <a:t>Run a Load Test against the API endpoint for running the game.</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Run a Load Test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697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12</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Deploy your Bot!</a:t>
            </a:r>
          </a:p>
        </p:txBody>
      </p:sp>
    </p:spTree>
    <p:extLst>
      <p:ext uri="{BB962C8B-B14F-4D97-AF65-F5344CB8AC3E}">
        <p14:creationId xmlns:p14="http://schemas.microsoft.com/office/powerpoint/2010/main" val="10660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12</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Update the code of the </a:t>
            </a:r>
            <a:r>
              <a:rPr lang="en-US" sz="3200" dirty="0" err="1">
                <a:latin typeface="Segoe UI" panose="020B0502040204020203" pitchFamily="34" charset="0"/>
                <a:cs typeface="Segoe UI" panose="020B0502040204020203" pitchFamily="34" charset="0"/>
              </a:rPr>
              <a:t>ExampleBot</a:t>
            </a:r>
            <a:r>
              <a:rPr lang="en-US" sz="3200" dirty="0">
                <a:latin typeface="Segoe UI" panose="020B0502040204020203" pitchFamily="34" charset="0"/>
                <a:cs typeface="Segoe UI" panose="020B0502040204020203" pitchFamily="34" charset="0"/>
              </a:rPr>
              <a:t> with your custom logic.</a:t>
            </a:r>
          </a:p>
          <a:p>
            <a:r>
              <a:rPr lang="en-US" sz="3200" dirty="0">
                <a:latin typeface="Segoe UI" panose="020B0502040204020203" pitchFamily="34" charset="0"/>
                <a:cs typeface="Segoe UI" panose="020B0502040204020203" pitchFamily="34" charset="0"/>
              </a:rPr>
              <a:t>Once the bot is up and running, tell us the URL on Teams and we include it in the tournament.</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Deploy your Bot!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63323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Thank You for Attending!</a:t>
            </a:r>
            <a:endParaRPr lang="en-US" dirty="0">
              <a:solidFill>
                <a:srgbClr val="FFC000"/>
              </a:solidFill>
            </a:endParaRPr>
          </a:p>
        </p:txBody>
      </p:sp>
      <p:sp>
        <p:nvSpPr>
          <p:cNvPr id="2" name="Subtitle 1">
            <a:extLst>
              <a:ext uri="{FF2B5EF4-FFF2-40B4-BE49-F238E27FC236}">
                <a16:creationId xmlns:a16="http://schemas.microsoft.com/office/drawing/2014/main" id="{0E644413-C720-E12C-4003-B83B0D3EB8D2}"/>
              </a:ext>
            </a:extLst>
          </p:cNvPr>
          <p:cNvSpPr>
            <a:spLocks noGrp="1"/>
          </p:cNvSpPr>
          <p:nvPr>
            <p:ph type="subTitle" idx="1"/>
          </p:nvPr>
        </p:nvSpPr>
        <p:spPr/>
        <p:txBody>
          <a:bodyPr>
            <a:normAutofit/>
          </a:bodyPr>
          <a:lstStyle/>
          <a:p>
            <a:r>
              <a:rPr lang="en-US" sz="4800" b="1" dirty="0">
                <a:solidFill>
                  <a:srgbClr val="FFC000"/>
                </a:solidFill>
                <a:hlinkClick r:id="rId3">
                  <a:extLst>
                    <a:ext uri="{A12FA001-AC4F-418D-AE19-62706E023703}">
                      <ahyp:hlinkClr xmlns:ahyp="http://schemas.microsoft.com/office/drawing/2018/hyperlinkcolor" val="tx"/>
                    </a:ext>
                  </a:extLst>
                </a:hlinkClick>
              </a:rPr>
              <a:t>https://aka.ms/wth</a:t>
            </a:r>
            <a:endParaRPr lang="en-US" sz="4800" b="1" dirty="0"/>
          </a:p>
        </p:txBody>
      </p:sp>
    </p:spTree>
    <p:extLst>
      <p:ext uri="{BB962C8B-B14F-4D97-AF65-F5344CB8AC3E}">
        <p14:creationId xmlns:p14="http://schemas.microsoft.com/office/powerpoint/2010/main" val="73829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Zero</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31D3DF15-4403-D489-FA65-6DA8B097E53F}"/>
              </a:ext>
            </a:extLst>
          </p:cNvPr>
          <p:cNvSpPr>
            <a:spLocks noGrp="1"/>
          </p:cNvSpPr>
          <p:nvPr>
            <p:ph idx="1"/>
          </p:nvPr>
        </p:nvSpPr>
        <p:spPr/>
        <p:txBody>
          <a:bodyPr/>
          <a:lstStyle/>
          <a:p>
            <a:r>
              <a:rPr lang="en-US" sz="2800" dirty="0">
                <a:latin typeface="Segoe UI" panose="020B0502040204020203" pitchFamily="34" charset="0"/>
                <a:cs typeface="Segoe UI" panose="020B0502040204020203" pitchFamily="34" charset="0"/>
                <a:hlinkClick r:id="rId3"/>
              </a:rPr>
              <a:t>Install Windows Subsystem for Linux</a:t>
            </a:r>
            <a:r>
              <a:rPr lang="en-US" sz="2800" dirty="0">
                <a:latin typeface="Segoe UI" panose="020B0502040204020203" pitchFamily="34" charset="0"/>
                <a:cs typeface="Segoe UI" panose="020B0502040204020203" pitchFamily="34" charset="0"/>
              </a:rPr>
              <a:t> (Bash Shell)</a:t>
            </a:r>
          </a:p>
          <a:p>
            <a:r>
              <a:rPr lang="en-US" sz="2800" dirty="0">
                <a:latin typeface="Segoe UI" panose="020B0502040204020203" pitchFamily="34" charset="0"/>
                <a:cs typeface="Segoe UI" panose="020B0502040204020203" pitchFamily="34" charset="0"/>
                <a:hlinkClick r:id="rId4"/>
              </a:rPr>
              <a:t>Install the Azure CLI</a:t>
            </a:r>
            <a:r>
              <a:rPr lang="en-US" sz="2800" dirty="0">
                <a:latin typeface="Segoe UI" panose="020B0502040204020203" pitchFamily="34" charset="0"/>
                <a:cs typeface="Segoe UI" panose="020B0502040204020203" pitchFamily="34" charset="0"/>
              </a:rPr>
              <a:t> (in WSL if on Windows!) </a:t>
            </a:r>
          </a:p>
          <a:p>
            <a:r>
              <a:rPr lang="en-US" sz="2800" dirty="0">
                <a:latin typeface="Segoe UI" panose="020B0502040204020203" pitchFamily="34" charset="0"/>
                <a:cs typeface="Segoe UI" panose="020B0502040204020203" pitchFamily="34" charset="0"/>
                <a:hlinkClick r:id="rId5"/>
              </a:rPr>
              <a:t>Install PowerShell Cmdlets for Azure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6"/>
              </a:rPr>
              <a:t>Install Visual Studio Code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7"/>
              </a:rPr>
              <a:t>Install ARM Tools extension for VS Code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8"/>
              </a:rPr>
              <a:t>Install Bicep extension for VS Code</a:t>
            </a:r>
            <a:endParaRPr lang="en-US" sz="2800" dirty="0">
              <a:latin typeface="Segoe UI" panose="020B0502040204020203" pitchFamily="34" charset="0"/>
              <a:cs typeface="Segoe UI" panose="020B0502040204020203" pitchFamily="34" charset="0"/>
            </a:endParaRP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Get your machines ready!</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3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C1D8-997A-3307-B567-5C31F43276DE}"/>
              </a:ext>
            </a:extLst>
          </p:cNvPr>
          <p:cNvSpPr>
            <a:spLocks noGrp="1"/>
          </p:cNvSpPr>
          <p:nvPr>
            <p:ph type="title"/>
          </p:nvPr>
        </p:nvSpPr>
        <p:spPr/>
        <p:txBody>
          <a:bodyPr/>
          <a:lstStyle/>
          <a:p>
            <a:r>
              <a:rPr lang="en-US" dirty="0"/>
              <a:t>Challenge 1</a:t>
            </a:r>
          </a:p>
        </p:txBody>
      </p:sp>
      <p:sp>
        <p:nvSpPr>
          <p:cNvPr id="3" name="Text Placeholder 2">
            <a:extLst>
              <a:ext uri="{FF2B5EF4-FFF2-40B4-BE49-F238E27FC236}">
                <a16:creationId xmlns:a16="http://schemas.microsoft.com/office/drawing/2014/main" id="{2F3AC27F-55BE-EAA1-2E0E-6E854A75AFEC}"/>
              </a:ext>
            </a:extLst>
          </p:cNvPr>
          <p:cNvSpPr>
            <a:spLocks noGrp="1"/>
          </p:cNvSpPr>
          <p:nvPr>
            <p:ph type="body" idx="1"/>
          </p:nvPr>
        </p:nvSpPr>
        <p:spPr/>
        <p:txBody>
          <a:bodyPr/>
          <a:lstStyle/>
          <a:p>
            <a:r>
              <a:rPr lang="en-US" dirty="0"/>
              <a:t>Run the app</a:t>
            </a:r>
          </a:p>
        </p:txBody>
      </p:sp>
    </p:spTree>
    <p:extLst>
      <p:ext uri="{BB962C8B-B14F-4D97-AF65-F5344CB8AC3E}">
        <p14:creationId xmlns:p14="http://schemas.microsoft.com/office/powerpoint/2010/main" val="299075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a:t>
            </a:r>
            <a:endParaRPr lang="en-US" sz="3200" b="1" dirty="0">
              <a:solidFill>
                <a:srgbClr val="7030A0"/>
              </a:solidFill>
              <a:latin typeface="Segoe UI" panose="020B0502040204020203" pitchFamily="34" charset="0"/>
              <a:cs typeface="Segoe UI" panose="020B0502040204020203" pitchFamily="34" charset="0"/>
            </a:endParaRPr>
          </a:p>
        </p:txBody>
      </p:sp>
      <p:sp>
        <p:nvSpPr>
          <p:cNvPr id="2" name="Text Placeholder 1"/>
          <p:cNvSpPr>
            <a:spLocks noGrp="1"/>
          </p:cNvSpPr>
          <p:nvPr>
            <p:ph idx="1"/>
          </p:nvPr>
        </p:nvSpPr>
        <p:spPr/>
        <p:txBody>
          <a:bodyPr>
            <a:normAutofit/>
          </a:bodyPr>
          <a:lstStyle/>
          <a:p>
            <a:r>
              <a:rPr lang="en-US" sz="3200" dirty="0"/>
              <a:t>Leveraging Docker, build &amp; run the app locally</a:t>
            </a:r>
          </a:p>
          <a:p>
            <a:r>
              <a:rPr lang="en-US" sz="3200" dirty="0">
                <a:latin typeface="Segoe UI" panose="020B0502040204020203" pitchFamily="34" charset="0"/>
                <a:cs typeface="Segoe UI" panose="020B0502040204020203" pitchFamily="34" charset="0"/>
              </a:rPr>
              <a:t>Test the app as an end-use</a:t>
            </a:r>
            <a:r>
              <a:rPr lang="en-US" sz="3200" dirty="0"/>
              <a:t>r &amp; play a game</a:t>
            </a:r>
            <a:endParaRPr lang="en-US" sz="32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E3048B16-5BF1-7CB9-7FB4-FEF3812F70B0}"/>
              </a:ext>
            </a:extLst>
          </p:cNvPr>
          <p:cNvSpPr>
            <a:spLocks noGrp="1"/>
          </p:cNvSpPr>
          <p:nvPr>
            <p:ph type="body" sz="quarter" idx="13"/>
          </p:nvPr>
        </p:nvSpPr>
        <p:spPr/>
        <p:txBody>
          <a:bodyPr/>
          <a:lstStyle/>
          <a:p>
            <a:r>
              <a:rPr lang="en-US" dirty="0"/>
              <a:t>Run the app</a:t>
            </a:r>
          </a:p>
        </p:txBody>
      </p:sp>
      <p:sp>
        <p:nvSpPr>
          <p:cNvPr id="4" name="TextBox 3">
            <a:extLst>
              <a:ext uri="{FF2B5EF4-FFF2-40B4-BE49-F238E27FC236}">
                <a16:creationId xmlns:a16="http://schemas.microsoft.com/office/drawing/2014/main" id="{63CFF63D-04FB-705F-FDE7-615DA747FAC4}"/>
              </a:ext>
            </a:extLst>
          </p:cNvPr>
          <p:cNvSpPr txBox="1"/>
          <p:nvPr/>
        </p:nvSpPr>
        <p:spPr>
          <a:xfrm>
            <a:off x="5034987" y="1307939"/>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AB9110E3-5DA2-43FD-3338-F621924160AB}"/>
              </a:ext>
            </a:extLst>
          </p:cNvPr>
          <p:cNvSpPr txBox="1"/>
          <p:nvPr/>
        </p:nvSpPr>
        <p:spPr>
          <a:xfrm>
            <a:off x="5775767" y="108802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42E1B2F0-C4E0-E0F5-983F-767CA58230D0}"/>
              </a:ext>
            </a:extLst>
          </p:cNvPr>
          <p:cNvSpPr txBox="1"/>
          <p:nvPr/>
        </p:nvSpPr>
        <p:spPr>
          <a:xfrm>
            <a:off x="6111433" y="11574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711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37E2-611E-B3D5-B7A0-DB2A1638DB33}"/>
              </a:ext>
            </a:extLst>
          </p:cNvPr>
          <p:cNvSpPr>
            <a:spLocks noGrp="1"/>
          </p:cNvSpPr>
          <p:nvPr>
            <p:ph type="title"/>
          </p:nvPr>
        </p:nvSpPr>
        <p:spPr/>
        <p:txBody>
          <a:bodyPr/>
          <a:lstStyle/>
          <a:p>
            <a:r>
              <a:rPr lang="en-US" dirty="0"/>
              <a:t>Challenge 2</a:t>
            </a:r>
          </a:p>
        </p:txBody>
      </p:sp>
      <p:sp>
        <p:nvSpPr>
          <p:cNvPr id="3" name="Text Placeholder 2">
            <a:extLst>
              <a:ext uri="{FF2B5EF4-FFF2-40B4-BE49-F238E27FC236}">
                <a16:creationId xmlns:a16="http://schemas.microsoft.com/office/drawing/2014/main" id="{22AD97D8-5C57-D744-5FAB-7CD4DEC21FB5}"/>
              </a:ext>
            </a:extLst>
          </p:cNvPr>
          <p:cNvSpPr>
            <a:spLocks noGrp="1"/>
          </p:cNvSpPr>
          <p:nvPr>
            <p:ph type="body" idx="1"/>
          </p:nvPr>
        </p:nvSpPr>
        <p:spPr/>
        <p:txBody>
          <a:bodyPr/>
          <a:lstStyle/>
          <a:p>
            <a:r>
              <a:rPr lang="en-US" dirty="0"/>
              <a:t>Move to Azure SQL Database</a:t>
            </a:r>
          </a:p>
        </p:txBody>
      </p:sp>
    </p:spTree>
    <p:extLst>
      <p:ext uri="{BB962C8B-B14F-4D97-AF65-F5344CB8AC3E}">
        <p14:creationId xmlns:p14="http://schemas.microsoft.com/office/powerpoint/2010/main" val="130400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2</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6F7F96E-1EA5-9285-4DB4-502802165248}"/>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Provision an Azure SQL database using Infrastructure as Code</a:t>
            </a:r>
          </a:p>
          <a:p>
            <a:r>
              <a:rPr lang="en-US" sz="3200" dirty="0"/>
              <a:t>Update your app (re-build and re-deploy the Docker image) with the new connection string (as environment variable), test the app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Move to Azure SQL Database</a:t>
            </a:r>
          </a:p>
        </p:txBody>
      </p:sp>
    </p:spTree>
    <p:extLst>
      <p:ext uri="{BB962C8B-B14F-4D97-AF65-F5344CB8AC3E}">
        <p14:creationId xmlns:p14="http://schemas.microsoft.com/office/powerpoint/2010/main" val="3381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3</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the app on Azure</a:t>
            </a:r>
          </a:p>
        </p:txBody>
      </p:sp>
    </p:spTree>
    <p:extLst>
      <p:ext uri="{BB962C8B-B14F-4D97-AF65-F5344CB8AC3E}">
        <p14:creationId xmlns:p14="http://schemas.microsoft.com/office/powerpoint/2010/main" val="308946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3</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Provision an Azure Container Registry (ACR) to push your container in it.</a:t>
            </a:r>
          </a:p>
          <a:p>
            <a:r>
              <a:rPr lang="en-US" sz="3200" dirty="0">
                <a:latin typeface="Segoe UI" panose="020B0502040204020203" pitchFamily="34" charset="0"/>
                <a:cs typeface="Segoe UI" panose="020B0502040204020203" pitchFamily="34" charset="0"/>
              </a:rPr>
              <a:t>Push your local Docker image to your ACR.</a:t>
            </a:r>
          </a:p>
          <a:p>
            <a:r>
              <a:rPr lang="en-US" sz="3200" dirty="0">
                <a:latin typeface="Segoe UI" panose="020B0502040204020203" pitchFamily="34" charset="0"/>
                <a:cs typeface="Segoe UI" panose="020B0502040204020203" pitchFamily="34" charset="0"/>
              </a:rPr>
              <a:t>Provision an Azure Web App Service for Containers &amp; deploy the app in your Azure Web App Service for Containers by pulling the Docker image from your ACR previously created, test it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Run the app on Azure</a:t>
            </a:r>
          </a:p>
        </p:txBody>
      </p:sp>
    </p:spTree>
    <p:extLst>
      <p:ext uri="{BB962C8B-B14F-4D97-AF65-F5344CB8AC3E}">
        <p14:creationId xmlns:p14="http://schemas.microsoft.com/office/powerpoint/2010/main" val="346805591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0DD8F652F1944BE71621823B93445" ma:contentTypeVersion="20" ma:contentTypeDescription="Create a new document." ma:contentTypeScope="" ma:versionID="ca9162edec49feb2fee0b4551a61220d">
  <xsd:schema xmlns:xsd="http://www.w3.org/2001/XMLSchema" xmlns:xs="http://www.w3.org/2001/XMLSchema" xmlns:p="http://schemas.microsoft.com/office/2006/metadata/properties" xmlns:ns1="http://schemas.microsoft.com/sharepoint/v3" xmlns:ns2="d5681aaf-e75d-4680-b6a5-67eaf1333073" xmlns:ns3="230e9df3-be65-4c73-a93b-d1236ebd677e" xmlns:ns4="15d470b8-ee0f-4c7c-b3dd-47210eefc9bb" targetNamespace="http://schemas.microsoft.com/office/2006/metadata/properties" ma:root="true" ma:fieldsID="257895244c366e75573991e6fb322f55" ns1:_="" ns2:_="" ns3:_="" ns4:_="">
    <xsd:import namespace="http://schemas.microsoft.com/sharepoint/v3"/>
    <xsd:import namespace="d5681aaf-e75d-4680-b6a5-67eaf1333073"/>
    <xsd:import namespace="230e9df3-be65-4c73-a93b-d1236ebd677e"/>
    <xsd:import namespace="15d470b8-ee0f-4c7c-b3dd-47210eefc9bb"/>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OneNoteFluid_FileOrder" minOccurs="0"/>
                <xsd:element ref="ns1:_ip_UnifiedCompliancePolicyProperties" minOccurs="0"/>
                <xsd:element ref="ns1:_ip_UnifiedCompliancePolicyUIAction" minOccurs="0"/>
                <xsd:element ref="ns4:SharedWithUsers" minOccurs="0"/>
                <xsd:element ref="ns4:SharedWithDetails" minOccurs="0"/>
                <xsd:element ref="ns2:MediaServiceSearchProperties" minOccurs="0"/>
                <xsd:element ref="ns2:MediaServiceDocTag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681aaf-e75d-4680-b6a5-67eaf1333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18" nillable="true" ma:displayName="OneNoteFluid_FileOrder" ma:internalName="OneNoteFluid_FileOrder">
      <xsd:simpleType>
        <xsd:restriction base="dms:Text">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ServiceDateTaken" ma:index="25" nillable="true" ma:displayName="MediaServiceDateTaken" ma:hidden="true" ma:indexed="true" ma:internalName="MediaServiceDateTaken" ma:readOnly="true">
      <xsd:simpleType>
        <xsd:restriction base="dms:Text"/>
      </xsd:simpleType>
    </xsd:element>
    <xsd:element name="MediaLengthInSeconds" ma:index="2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6b72968-36bd-4383-8b6e-1cc99c113b15}" ma:internalName="TaxCatchAll" ma:showField="CatchAllData" ma:web="15d470b8-ee0f-4c7c-b3dd-47210eefc9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5d470b8-ee0f-4c7c-b3dd-47210eefc9bb"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OneNoteFluid_FileOrder xmlns="d5681aaf-e75d-4680-b6a5-67eaf1333073" xsi:nil="true"/>
    <lcf76f155ced4ddcb4097134ff3c332f xmlns="d5681aaf-e75d-4680-b6a5-67eaf133307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97C88A-D0C3-4811-9063-F2652EC3F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681aaf-e75d-4680-b6a5-67eaf1333073"/>
    <ds:schemaRef ds:uri="230e9df3-be65-4c73-a93b-d1236ebd677e"/>
    <ds:schemaRef ds:uri="15d470b8-ee0f-4c7c-b3dd-47210eefc9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84066F-CF25-477A-816A-71B1599BA426}">
  <ds:schemaRefs>
    <ds:schemaRef ds:uri="http://schemas.microsoft.com/sharepoint/v3/contenttype/forms"/>
  </ds:schemaRefs>
</ds:datastoreItem>
</file>

<file path=customXml/itemProps3.xml><?xml version="1.0" encoding="utf-8"?>
<ds:datastoreItem xmlns:ds="http://schemas.openxmlformats.org/officeDocument/2006/customXml" ds:itemID="{FE1AEC35-FA48-4D92-B146-8AAF6D580B36}">
  <ds:schemaRefs>
    <ds:schemaRef ds:uri="http://schemas.microsoft.com/office/2006/documentManagement/types"/>
    <ds:schemaRef ds:uri="http://purl.org/dc/dcmitype/"/>
    <ds:schemaRef ds:uri="http://purl.org/dc/elements/1.1/"/>
    <ds:schemaRef ds:uri="http://schemas.microsoft.com/sharepoint/v3"/>
    <ds:schemaRef ds:uri="http://schemas.microsoft.com/office/infopath/2007/PartnerControls"/>
    <ds:schemaRef ds:uri="http://schemas.microsoft.com/office/2006/metadata/properties"/>
    <ds:schemaRef ds:uri="http://purl.org/dc/terms/"/>
    <ds:schemaRef ds:uri="230e9df3-be65-4c73-a93b-d1236ebd677e"/>
    <ds:schemaRef ds:uri="http://schemas.openxmlformats.org/package/2006/metadata/core-properties"/>
    <ds:schemaRef ds:uri="d5681aaf-e75d-4680-b6a5-67eaf1333073"/>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1502</Words>
  <Application>Microsoft Office PowerPoint</Application>
  <PresentationFormat>Widescreen</PresentationFormat>
  <Paragraphs>165</Paragraphs>
  <Slides>28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Segoe UI</vt:lpstr>
      <vt:lpstr>Segoe UI Light</vt:lpstr>
      <vt:lpstr>2_Office Theme</vt:lpstr>
      <vt:lpstr>Rock Paper Scissors Boom!</vt:lpstr>
      <vt:lpstr>PowerPoint Presentation</vt:lpstr>
      <vt:lpstr>Challenge Zero</vt:lpstr>
      <vt:lpstr>Challenge 1</vt:lpstr>
      <vt:lpstr>Challenge 1</vt:lpstr>
      <vt:lpstr>Challenge 2</vt:lpstr>
      <vt:lpstr>Challenge 2</vt:lpstr>
      <vt:lpstr>Challenge 3</vt:lpstr>
      <vt:lpstr>Challenge 3</vt:lpstr>
      <vt:lpstr>Challenge 4</vt:lpstr>
      <vt:lpstr>Challenge 4</vt:lpstr>
      <vt:lpstr>Challenge 5</vt:lpstr>
      <vt:lpstr>Challenge 5</vt:lpstr>
      <vt:lpstr>Challenge 6</vt:lpstr>
      <vt:lpstr>Challenge 6</vt:lpstr>
      <vt:lpstr>Challenge 7</vt:lpstr>
      <vt:lpstr>Challenge 7</vt:lpstr>
      <vt:lpstr>Challenge 8</vt:lpstr>
      <vt:lpstr>Challenge 8</vt:lpstr>
      <vt:lpstr>Challenge 9</vt:lpstr>
      <vt:lpstr>Challenge 9</vt:lpstr>
      <vt:lpstr>Challenge 10</vt:lpstr>
      <vt:lpstr>Challenge 10</vt:lpstr>
      <vt:lpstr>Challenge 11</vt:lpstr>
      <vt:lpstr>Challenge 11</vt:lpstr>
      <vt:lpstr>Challenge 12</vt:lpstr>
      <vt:lpstr>Challenge 12</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2022-05-07T20:57:19Z</dcterms:created>
  <dcterms:modified xsi:type="dcterms:W3CDTF">2023-07-13T20:50:00Z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0x0101002D60DD8F652F1944BE71621823B93445</vt:lpwstr>
  </property>
  <property fmtid="{D5CDD505-2E9C-101B-9397-08002B2CF9AE}" pid="3" name="MediaServiceImageTags">
    <vt:lpwstr/>
  </property>
</Properties>
</file>