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7C_EBE60CF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27" r:id="rId5"/>
    <p:sldId id="3410" r:id="rId6"/>
    <p:sldId id="3414" r:id="rId7"/>
    <p:sldId id="3416" r:id="rId8"/>
    <p:sldId id="3405" r:id="rId9"/>
    <p:sldId id="3408" r:id="rId10"/>
    <p:sldId id="1660" r:id="rId11"/>
    <p:sldId id="3418" r:id="rId12"/>
    <p:sldId id="3419" r:id="rId13"/>
    <p:sldId id="3420" r:id="rId14"/>
    <p:sldId id="3421" r:id="rId15"/>
    <p:sldId id="3422" r:id="rId16"/>
    <p:sldId id="3423" r:id="rId17"/>
    <p:sldId id="3424" r:id="rId18"/>
    <p:sldId id="3425" r:id="rId19"/>
    <p:sldId id="3427" r:id="rId20"/>
    <p:sldId id="3426" r:id="rId21"/>
    <p:sldId id="3417" r:id="rId22"/>
    <p:sldId id="3415" r:id="rId23"/>
    <p:sldId id="341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D15955F-0502-4DDE-A1C0-FBFA6C3DDCD9}">
          <p14:sldIdLst>
            <p14:sldId id="2027"/>
          </p14:sldIdLst>
        </p14:section>
        <p14:section name="Intro" id="{002198C3-583A-40D4-921B-B8B20C583E4C}">
          <p14:sldIdLst>
            <p14:sldId id="3410"/>
            <p14:sldId id="3414"/>
            <p14:sldId id="3416"/>
            <p14:sldId id="3405"/>
          </p14:sldIdLst>
        </p14:section>
        <p14:section name="Presentation" id="{DEF5B7E4-AA11-4758-9361-C82140BD4A7B}">
          <p14:sldIdLst>
            <p14:sldId id="3408"/>
            <p14:sldId id="1660"/>
            <p14:sldId id="3418"/>
            <p14:sldId id="3419"/>
            <p14:sldId id="3420"/>
            <p14:sldId id="3421"/>
            <p14:sldId id="3422"/>
            <p14:sldId id="3423"/>
            <p14:sldId id="3424"/>
            <p14:sldId id="3425"/>
            <p14:sldId id="3427"/>
            <p14:sldId id="3426"/>
          </p14:sldIdLst>
        </p14:section>
        <p14:section name="Outro" id="{3AA090F8-7D26-49FB-B2A8-0CFF33736798}">
          <p14:sldIdLst>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502D7C-4E8E-F1E7-75F1-46C6D80BB9F1}" name="Matt Ruma" initials="MR" userId="S::maruma@microsoft.com::f15476d4-9dca-4a49-89ca-8b3ed6ad9f5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42" autoAdjust="0"/>
  </p:normalViewPr>
  <p:slideViewPr>
    <p:cSldViewPr snapToGrid="0">
      <p:cViewPr varScale="1">
        <p:scale>
          <a:sx n="75" d="100"/>
          <a:sy n="75" d="100"/>
        </p:scale>
        <p:origin x="3534"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modernComment_67C_EBE60CF7.xml><?xml version="1.0" encoding="utf-8"?>
<p188:cmLst xmlns:a="http://schemas.openxmlformats.org/drawingml/2006/main" xmlns:r="http://schemas.openxmlformats.org/officeDocument/2006/relationships" xmlns:p188="http://schemas.microsoft.com/office/powerpoint/2018/8/main">
  <p188:cm id="{49CB99B6-1324-4E2B-802B-E4EC3C525789}" authorId="{3E502D7C-4E8E-F1E7-75F1-46C6D80BB9F1}" created="2022-02-09T14:16:30.952">
    <pc:sldMkLst xmlns:pc="http://schemas.microsoft.com/office/powerpoint/2013/main/command">
      <pc:docMk/>
      <pc:sldMk cId="3957722359" sldId="1660"/>
    </pc:sldMkLst>
    <p188:txBody>
      <a:bodyPr/>
      <a:lstStyle/>
      <a:p>
        <a:r>
          <a:rPr lang="en-US"/>
          <a:t>Let's include screenshots of the GitHub and Azure portal, just in case we have technical challenges ... can still share files from VS Code.</a:t>
        </a:r>
      </a:p>
    </p188:txBody>
  </p188:cm>
  <p188:cm id="{7C584AC5-E43E-4D06-9E12-F94BA8180CB5}" authorId="{3E502D7C-4E8E-F1E7-75F1-46C6D80BB9F1}" created="2022-02-09T14:17:15.244">
    <pc:sldMkLst xmlns:pc="http://schemas.microsoft.com/office/powerpoint/2013/main/command">
      <pc:docMk/>
      <pc:sldMk cId="3957722359" sldId="1660"/>
    </pc:sldMkLst>
    <p188:txBody>
      <a:bodyPr/>
      <a:lstStyle/>
      <a:p>
        <a:r>
          <a:rPr lang="en-US"/>
          <a:t>Budget time for each slide, would like to keep it near 40 minutes, allow for wiggle room ... and some Q&amp;A.</a:t>
        </a:r>
      </a:p>
    </p188:txBody>
  </p188:cm>
  <p188:cm id="{246A4FD8-BCC5-4916-AE73-137AE291C29C}" authorId="{3E502D7C-4E8E-F1E7-75F1-46C6D80BB9F1}" created="2022-02-09T14:17:49.126">
    <pc:sldMkLst xmlns:pc="http://schemas.microsoft.com/office/powerpoint/2013/main/command">
      <pc:docMk/>
      <pc:sldMk cId="3957722359" sldId="1660"/>
    </pc:sldMkLst>
    <p188:txBody>
      <a:bodyPr/>
      <a:lstStyle/>
      <a:p>
        <a:r>
          <a:rPr lang="en-US"/>
          <a:t>Let's tell a story.</a:t>
        </a:r>
      </a:p>
    </p188:txBody>
  </p188:cm>
</p188:cmLst>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2/9/2022 8:36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2/9/2022 8:36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8:36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2/9/2022 8:36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025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9:45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4276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9:53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6583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https://docs.microsoft.com/en-us/dotnet/architecture/modernize-with-azure-containers/modernize-existing-apps-to-cloud-optimized/choosing-azure-compute-options-for-container-based-applications</a:t>
            </a:r>
          </a:p>
          <a:p>
            <a:r>
              <a:rPr lang="en-US" dirty="0"/>
              <a:t>https://techcommunity.microsoft.com/t5/azure-architecture-blog/running-containers-on-azure-all-options-explained/ba-p/1795938</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9:45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1383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534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container-group-ss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7C_EBE60CF7.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a:xfrm>
            <a:off x="582042" y="3962400"/>
            <a:ext cx="4164583" cy="338554"/>
          </a:xfrm>
        </p:spPr>
        <p:txBody>
          <a:bodyPr/>
          <a:lstStyle/>
          <a:p>
            <a:r>
              <a:rPr lang="en-US" dirty="0"/>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Everywhere in Azure!</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9209-6C09-4418-9044-7C1F47A82E87}"/>
              </a:ext>
            </a:extLst>
          </p:cNvPr>
          <p:cNvSpPr>
            <a:spLocks noGrp="1"/>
          </p:cNvSpPr>
          <p:nvPr>
            <p:ph type="title"/>
          </p:nvPr>
        </p:nvSpPr>
        <p:spPr/>
        <p:txBody>
          <a:bodyPr/>
          <a:lstStyle/>
          <a:p>
            <a:r>
              <a:rPr lang="en-US" dirty="0"/>
              <a:t>Containerize Current Applications</a:t>
            </a:r>
          </a:p>
        </p:txBody>
      </p:sp>
      <p:sp>
        <p:nvSpPr>
          <p:cNvPr id="3" name="Content Placeholder 2">
            <a:extLst>
              <a:ext uri="{FF2B5EF4-FFF2-40B4-BE49-F238E27FC236}">
                <a16:creationId xmlns:a16="http://schemas.microsoft.com/office/drawing/2014/main" id="{C61B4AC3-784C-4F0F-BE23-F1AC833B8C89}"/>
              </a:ext>
            </a:extLst>
          </p:cNvPr>
          <p:cNvSpPr>
            <a:spLocks noGrp="1"/>
          </p:cNvSpPr>
          <p:nvPr>
            <p:ph sz="quarter" idx="10"/>
          </p:nvPr>
        </p:nvSpPr>
        <p:spPr/>
        <p:txBody>
          <a:bodyPr/>
          <a:lstStyle/>
          <a:p>
            <a:r>
              <a:rPr lang="en-US" dirty="0"/>
              <a:t>What is Azure Container Registry (ACR)?</a:t>
            </a:r>
          </a:p>
          <a:p>
            <a:r>
              <a:rPr lang="en-US" dirty="0"/>
              <a:t>Deploy containers to ACR</a:t>
            </a:r>
          </a:p>
          <a:p>
            <a:r>
              <a:rPr lang="en-US" dirty="0"/>
              <a:t>Tagging strategies, why we chose the one we did?</a:t>
            </a:r>
          </a:p>
        </p:txBody>
      </p:sp>
    </p:spTree>
    <p:extLst>
      <p:ext uri="{BB962C8B-B14F-4D97-AF65-F5344CB8AC3E}">
        <p14:creationId xmlns:p14="http://schemas.microsoft.com/office/powerpoint/2010/main" val="3912091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App Services for Containers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Azure App Services for Containers</a:t>
            </a:r>
          </a:p>
          <a:p>
            <a:r>
              <a:rPr lang="en-US" dirty="0"/>
              <a:t>What are the pros and cons of Azure App Services for Containers?</a:t>
            </a:r>
          </a:p>
          <a:p>
            <a:endParaRPr lang="en-US" dirty="0"/>
          </a:p>
        </p:txBody>
      </p:sp>
    </p:spTree>
    <p:extLst>
      <p:ext uri="{BB962C8B-B14F-4D97-AF65-F5344CB8AC3E}">
        <p14:creationId xmlns:p14="http://schemas.microsoft.com/office/powerpoint/2010/main" val="5155455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Instances (ACI)</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ACI</a:t>
            </a:r>
          </a:p>
          <a:p>
            <a:r>
              <a:rPr lang="en-US" dirty="0"/>
              <a:t>What are the pros and cons of ACI?</a:t>
            </a:r>
          </a:p>
          <a:p>
            <a:pPr lvl="1"/>
            <a:r>
              <a:rPr lang="en-US" dirty="0"/>
              <a:t>Must deploy infrastructure each time, no “real” separate code deployment</a:t>
            </a:r>
          </a:p>
          <a:p>
            <a:pPr lvl="1"/>
            <a:r>
              <a:rPr lang="en-US" dirty="0"/>
              <a:t>No https out of the box, see </a:t>
            </a:r>
            <a:r>
              <a:rPr lang="en-US" dirty="0">
                <a:hlinkClick r:id="rId3"/>
              </a:rPr>
              <a:t>Enable a TLS endpoint in a sidecar container</a:t>
            </a:r>
            <a:endParaRPr lang="en-US" dirty="0"/>
          </a:p>
          <a:p>
            <a:endParaRPr lang="en-US" dirty="0"/>
          </a:p>
        </p:txBody>
      </p:sp>
    </p:spTree>
    <p:extLst>
      <p:ext uri="{BB962C8B-B14F-4D97-AF65-F5344CB8AC3E}">
        <p14:creationId xmlns:p14="http://schemas.microsoft.com/office/powerpoint/2010/main" val="7602784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Kubernetes Service (AKS)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AKS</a:t>
            </a:r>
          </a:p>
          <a:p>
            <a:r>
              <a:rPr lang="en-US" dirty="0"/>
              <a:t>What are the pros and cons of AKS?</a:t>
            </a:r>
          </a:p>
          <a:p>
            <a:endParaRPr lang="en-US" dirty="0"/>
          </a:p>
        </p:txBody>
      </p:sp>
    </p:spTree>
    <p:extLst>
      <p:ext uri="{BB962C8B-B14F-4D97-AF65-F5344CB8AC3E}">
        <p14:creationId xmlns:p14="http://schemas.microsoft.com/office/powerpoint/2010/main" val="27505556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Apps (ACA)</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ACA</a:t>
            </a:r>
          </a:p>
          <a:p>
            <a:r>
              <a:rPr lang="en-US" dirty="0"/>
              <a:t>What are the pros and cons of ACA?</a:t>
            </a:r>
          </a:p>
          <a:p>
            <a:pPr lvl="1"/>
            <a:r>
              <a:rPr lang="en-US" dirty="0"/>
              <a:t>Must deploy infrastructure each time, no “real” separate code deployment</a:t>
            </a:r>
          </a:p>
          <a:p>
            <a:endParaRPr lang="en-US" dirty="0"/>
          </a:p>
        </p:txBody>
      </p:sp>
    </p:spTree>
    <p:extLst>
      <p:ext uri="{BB962C8B-B14F-4D97-AF65-F5344CB8AC3E}">
        <p14:creationId xmlns:p14="http://schemas.microsoft.com/office/powerpoint/2010/main" val="7075337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81A8-F0E9-4EE5-AA89-6F9517B3B6D7}"/>
              </a:ext>
            </a:extLst>
          </p:cNvPr>
          <p:cNvSpPr>
            <a:spLocks noGrp="1"/>
          </p:cNvSpPr>
          <p:nvPr>
            <p:ph type="title"/>
          </p:nvPr>
        </p:nvSpPr>
        <p:spPr/>
        <p:txBody>
          <a:bodyPr/>
          <a:lstStyle/>
          <a:p>
            <a:r>
              <a:rPr lang="en-US" dirty="0"/>
              <a:t>Choose the Best Hosting Option</a:t>
            </a:r>
          </a:p>
        </p:txBody>
      </p:sp>
      <p:sp>
        <p:nvSpPr>
          <p:cNvPr id="3" name="Content Placeholder 2">
            <a:extLst>
              <a:ext uri="{FF2B5EF4-FFF2-40B4-BE49-F238E27FC236}">
                <a16:creationId xmlns:a16="http://schemas.microsoft.com/office/drawing/2014/main" id="{931E5EAE-932F-4A5B-A8E2-785A3276767D}"/>
              </a:ext>
            </a:extLst>
          </p:cNvPr>
          <p:cNvSpPr>
            <a:spLocks noGrp="1"/>
          </p:cNvSpPr>
          <p:nvPr>
            <p:ph sz="quarter" idx="10"/>
          </p:nvPr>
        </p:nvSpPr>
        <p:spPr/>
        <p:txBody>
          <a:bodyPr/>
          <a:lstStyle/>
          <a:p>
            <a:r>
              <a:rPr lang="en-US" dirty="0"/>
              <a:t>Hosting option may change, if apps containerized properly, little to no changes to move to a different hosting option</a:t>
            </a:r>
          </a:p>
          <a:p>
            <a:r>
              <a:rPr lang="en-US" dirty="0"/>
              <a:t>Which options support DAPR?</a:t>
            </a:r>
          </a:p>
        </p:txBody>
      </p:sp>
    </p:spTree>
    <p:extLst>
      <p:ext uri="{BB962C8B-B14F-4D97-AF65-F5344CB8AC3E}">
        <p14:creationId xmlns:p14="http://schemas.microsoft.com/office/powerpoint/2010/main" val="3817741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890296"/>
          </a:xfrm>
        </p:spPr>
        <p:txBody>
          <a:bodyPr vert="horz" wrap="square" lIns="0" tIns="0" rIns="0" bIns="0" rtlCol="0" anchor="t">
            <a:spAutoFit/>
          </a:bodyPr>
          <a:lstStyle/>
          <a:p>
            <a:r>
              <a:rPr lang="en-US" dirty="0">
                <a:cs typeface="Segoe UI"/>
              </a:rPr>
              <a:t>How to containerize .NET Core apps</a:t>
            </a:r>
          </a:p>
          <a:p>
            <a:r>
              <a:rPr lang="en-US" dirty="0">
                <a:cs typeface="Segoe UI"/>
              </a:rPr>
              <a:t>How to deploy containers to various hosting options in Azure using GitHub Actions</a:t>
            </a:r>
          </a:p>
          <a:p>
            <a:pPr lvl="1"/>
            <a:r>
              <a:rPr lang="en-US" dirty="0">
                <a:cs typeface="Segoe UI"/>
              </a:rPr>
              <a:t>App Services for Containers</a:t>
            </a:r>
          </a:p>
          <a:p>
            <a:pPr lvl="1"/>
            <a:r>
              <a:rPr lang="en-US" dirty="0">
                <a:cs typeface="Segoe UI"/>
              </a:rPr>
              <a:t>Azure Container Instances (ACI)</a:t>
            </a:r>
          </a:p>
          <a:p>
            <a:pPr lvl="1"/>
            <a:r>
              <a:rPr lang="en-US" dirty="0">
                <a:cs typeface="Segoe UI"/>
              </a:rPr>
              <a:t>Azure Kubernetes Service (AKS) </a:t>
            </a:r>
          </a:p>
          <a:p>
            <a:pPr lvl="1"/>
            <a:r>
              <a:rPr lang="en-US" dirty="0">
                <a:cs typeface="Segoe UI"/>
              </a:rPr>
              <a:t>Azure Container Apps (ACA)</a:t>
            </a:r>
          </a:p>
          <a:p>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200842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F87-5A85-45D3-8162-BDD061D5E9C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0F683C89-AE6D-4BDC-B80B-F8D6A158AC72}"/>
              </a:ext>
            </a:extLst>
          </p:cNvPr>
          <p:cNvSpPr>
            <a:spLocks noGrp="1"/>
          </p:cNvSpPr>
          <p:nvPr>
            <p:ph sz="quarter" idx="10"/>
          </p:nvPr>
        </p:nvSpPr>
        <p:spPr/>
        <p:txBody>
          <a:bodyPr/>
          <a:lstStyle/>
          <a:p>
            <a:r>
              <a:rPr lang="en-US" dirty="0"/>
              <a:t>Share GitHub repository</a:t>
            </a:r>
          </a:p>
          <a:p>
            <a:r>
              <a:rPr lang="en-US" dirty="0"/>
              <a:t>Share Links</a:t>
            </a:r>
          </a:p>
          <a:p>
            <a:r>
              <a:rPr lang="en-US" dirty="0"/>
              <a:t>Quick review how to setup the environment in your Azure subscription</a:t>
            </a:r>
          </a:p>
          <a:p>
            <a:r>
              <a:rPr lang="en-US" dirty="0"/>
              <a:t>Share contact information</a:t>
            </a:r>
          </a:p>
        </p:txBody>
      </p:sp>
    </p:spTree>
    <p:extLst>
      <p:ext uri="{BB962C8B-B14F-4D97-AF65-F5344CB8AC3E}">
        <p14:creationId xmlns:p14="http://schemas.microsoft.com/office/powerpoint/2010/main" val="1454950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dirty="0" err="1">
                <a:effectLst>
                  <a:outerShdw blurRad="38100" dist="38100" dir="2700000" algn="tl">
                    <a:srgbClr val="000000">
                      <a:alpha val="43137"/>
                    </a:srgbClr>
                  </a:outerShdw>
                </a:effectLst>
              </a:rPr>
              <a:t>Ctrl+Shift+K</a:t>
            </a:r>
            <a:r>
              <a:rPr lang="en-US" sz="2000" b="1" dirty="0">
                <a:effectLst>
                  <a:outerShdw blurRad="38100" dist="38100" dir="2700000" algn="tl">
                    <a:srgbClr val="000000">
                      <a:alpha val="43137"/>
                    </a:srgbClr>
                  </a:outerShdw>
                </a:effectLst>
              </a:rPr>
              <a:t> </a:t>
            </a:r>
            <a:r>
              <a:rPr lang="en-US" sz="2000" dirty="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dirty="0"/>
              <a:t>Background</a:t>
            </a:r>
          </a:p>
        </p:txBody>
      </p:sp>
      <p:sp>
        <p:nvSpPr>
          <p:cNvPr id="6" name="Text Placeholder 5"/>
          <p:cNvSpPr>
            <a:spLocks noGrp="1"/>
          </p:cNvSpPr>
          <p:nvPr>
            <p:ph sz="quarter" idx="12"/>
          </p:nvPr>
        </p:nvSpPr>
        <p:spPr>
          <a:xfrm>
            <a:off x="584200" y="1435100"/>
            <a:ext cx="5211763" cy="4833938"/>
          </a:xfrm>
        </p:spPr>
        <p:txBody>
          <a:bodyPr wrap="square">
            <a:normAutofit/>
          </a:bodyPr>
          <a:lstStyle/>
          <a:p>
            <a:pPr marL="0" indent="0">
              <a:lnSpc>
                <a:spcPct val="90000"/>
              </a:lnSpc>
              <a:buNone/>
            </a:pPr>
            <a:r>
              <a:rPr lang="en-US" sz="2200" dirty="0" err="1"/>
              <a:t>BoardGameNerd</a:t>
            </a:r>
            <a:r>
              <a:rPr lang="en-US" sz="2200" dirty="0"/>
              <a:t>, lorem 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Fusce</a:t>
            </a:r>
            <a:r>
              <a:rPr lang="en-US" sz="2200" dirty="0"/>
              <a:t> </a:t>
            </a:r>
            <a:r>
              <a:rPr lang="en-US" sz="2200" dirty="0" err="1"/>
              <a:t>quis</a:t>
            </a:r>
            <a:r>
              <a:rPr lang="en-US" sz="2200" dirty="0"/>
              <a:t> </a:t>
            </a:r>
            <a:r>
              <a:rPr lang="en-US" sz="2200" dirty="0" err="1"/>
              <a:t>mauris</a:t>
            </a:r>
            <a:r>
              <a:rPr lang="en-US" sz="2200" dirty="0"/>
              <a:t> ac nisi lacinia auctor. </a:t>
            </a:r>
          </a:p>
          <a:p>
            <a:pPr marL="0" indent="0">
              <a:lnSpc>
                <a:spcPct val="90000"/>
              </a:lnSpc>
              <a:buNone/>
            </a:pPr>
            <a:endParaRPr lang="en-US" sz="2200" dirty="0"/>
          </a:p>
          <a:p>
            <a:pPr marL="0" indent="0">
              <a:lnSpc>
                <a:spcPct val="90000"/>
              </a:lnSpc>
              <a:buNone/>
            </a:pPr>
            <a:r>
              <a:rPr lang="en-US" sz="2200" dirty="0" err="1"/>
              <a:t>Vivamus</a:t>
            </a:r>
            <a:r>
              <a:rPr lang="en-US" sz="2200" dirty="0"/>
              <a:t> </a:t>
            </a:r>
            <a:r>
              <a:rPr lang="en-US" sz="2200" dirty="0" err="1"/>
              <a:t>fringilla</a:t>
            </a:r>
            <a:r>
              <a:rPr lang="en-US" sz="2200" dirty="0"/>
              <a:t> </a:t>
            </a:r>
            <a:r>
              <a:rPr lang="en-US" sz="2200" dirty="0" err="1"/>
              <a:t>velit</a:t>
            </a:r>
            <a:r>
              <a:rPr lang="en-US" sz="2200" dirty="0"/>
              <a:t> vel </a:t>
            </a:r>
            <a:r>
              <a:rPr lang="en-US" sz="2200" dirty="0" err="1"/>
              <a:t>placerat</a:t>
            </a:r>
            <a:r>
              <a:rPr lang="en-US" sz="2200" dirty="0"/>
              <a:t> </a:t>
            </a:r>
            <a:r>
              <a:rPr lang="en-US" sz="2200" dirty="0" err="1"/>
              <a:t>tincidunt</a:t>
            </a:r>
            <a:r>
              <a:rPr lang="en-US" sz="2200" dirty="0"/>
              <a:t>. Nam </a:t>
            </a:r>
            <a:r>
              <a:rPr lang="en-US" sz="2200" dirty="0" err="1"/>
              <a:t>eget</a:t>
            </a:r>
            <a:r>
              <a:rPr lang="en-US" sz="2200" dirty="0"/>
              <a:t> </a:t>
            </a:r>
            <a:r>
              <a:rPr lang="en-US" sz="2200" dirty="0" err="1"/>
              <a:t>egestas</a:t>
            </a:r>
            <a:r>
              <a:rPr lang="en-US" sz="2200" dirty="0"/>
              <a:t> </a:t>
            </a:r>
            <a:r>
              <a:rPr lang="en-US" sz="2200" dirty="0" err="1"/>
              <a:t>mauris</a:t>
            </a:r>
            <a:r>
              <a:rPr lang="en-US" sz="2200" dirty="0"/>
              <a:t>. Maecenas lacinia </a:t>
            </a:r>
            <a:r>
              <a:rPr lang="en-US" sz="2200" dirty="0" err="1"/>
              <a:t>sem</a:t>
            </a:r>
            <a:r>
              <a:rPr lang="en-US" sz="2200" dirty="0"/>
              <a:t> </a:t>
            </a:r>
            <a:r>
              <a:rPr lang="en-US" sz="2200" dirty="0" err="1"/>
              <a:t>quis</a:t>
            </a:r>
            <a:r>
              <a:rPr lang="en-US" sz="2200" dirty="0"/>
              <a:t> </a:t>
            </a:r>
            <a:r>
              <a:rPr lang="en-US" sz="2200" dirty="0" err="1"/>
              <a:t>risus</a:t>
            </a:r>
            <a:r>
              <a:rPr lang="en-US" sz="2200" dirty="0"/>
              <a:t> </a:t>
            </a:r>
            <a:r>
              <a:rPr lang="en-US" sz="2200" dirty="0" err="1"/>
              <a:t>consectetur</a:t>
            </a:r>
            <a:r>
              <a:rPr lang="en-US" sz="2200" dirty="0"/>
              <a:t>, sed </a:t>
            </a:r>
            <a:r>
              <a:rPr lang="en-US" sz="2200" dirty="0" err="1"/>
              <a:t>ornare</a:t>
            </a:r>
            <a:r>
              <a:rPr lang="en-US" sz="2200" dirty="0"/>
              <a:t> eros </a:t>
            </a:r>
            <a:r>
              <a:rPr lang="en-US" sz="2200" dirty="0" err="1"/>
              <a:t>dapibus</a:t>
            </a:r>
            <a:r>
              <a:rPr lang="en-US" sz="2200" dirty="0"/>
              <a:t>. Duis lacinia </a:t>
            </a:r>
            <a:r>
              <a:rPr lang="en-US" sz="2200" dirty="0" err="1"/>
              <a:t>viverra</a:t>
            </a:r>
            <a:r>
              <a:rPr lang="en-US" sz="2200" dirty="0"/>
              <a:t> semper. </a:t>
            </a:r>
          </a:p>
          <a:p>
            <a:pPr marL="0" indent="0">
              <a:lnSpc>
                <a:spcPct val="90000"/>
              </a:lnSpc>
              <a:buNone/>
            </a:pPr>
            <a:endParaRPr lang="en-US" sz="2200" dirty="0"/>
          </a:p>
          <a:p>
            <a:pPr marL="0" indent="0">
              <a:lnSpc>
                <a:spcPct val="90000"/>
              </a:lnSpc>
              <a:buNone/>
            </a:pPr>
            <a:r>
              <a:rPr lang="en-US" sz="2200" dirty="0" err="1"/>
              <a:t>Nulla</a:t>
            </a:r>
            <a:r>
              <a:rPr lang="en-US" sz="2200" dirty="0"/>
              <a:t> ac </a:t>
            </a:r>
            <a:r>
              <a:rPr lang="en-US" sz="2200" dirty="0" err="1"/>
              <a:t>urna</a:t>
            </a:r>
            <a:r>
              <a:rPr lang="en-US" sz="2200" dirty="0"/>
              <a:t> </a:t>
            </a:r>
            <a:r>
              <a:rPr lang="en-US" sz="2200" dirty="0" err="1"/>
              <a:t>ut</a:t>
            </a:r>
            <a:r>
              <a:rPr lang="en-US" sz="2200" dirty="0"/>
              <a:t> </a:t>
            </a:r>
            <a:r>
              <a:rPr lang="en-US" sz="2200" dirty="0" err="1"/>
              <a:t>sapien</a:t>
            </a:r>
            <a:r>
              <a:rPr lang="en-US" sz="2200" dirty="0"/>
              <a:t> </a:t>
            </a:r>
            <a:r>
              <a:rPr lang="en-US" sz="2200" dirty="0" err="1"/>
              <a:t>interdum</a:t>
            </a:r>
            <a:r>
              <a:rPr lang="en-US" sz="2200" dirty="0"/>
              <a:t> porta </a:t>
            </a:r>
            <a:r>
              <a:rPr lang="en-US" sz="2200" dirty="0" err="1"/>
              <a:t>eget</a:t>
            </a:r>
            <a:r>
              <a:rPr lang="en-US" sz="2200" dirty="0"/>
              <a:t> ac </a:t>
            </a:r>
            <a:r>
              <a:rPr lang="en-US" sz="2200" dirty="0" err="1"/>
              <a:t>leo</a:t>
            </a:r>
            <a:r>
              <a:rPr lang="en-US" sz="2200" dirty="0"/>
              <a:t>. </a:t>
            </a:r>
            <a:r>
              <a:rPr lang="en-US" sz="2200" dirty="0" err="1"/>
              <a:t>Pellentesque</a:t>
            </a:r>
            <a:r>
              <a:rPr lang="en-US" sz="2200" dirty="0"/>
              <a:t> </a:t>
            </a:r>
            <a:r>
              <a:rPr lang="en-US" sz="2200" dirty="0" err="1"/>
              <a:t>tristique</a:t>
            </a:r>
            <a:r>
              <a:rPr lang="en-US" sz="2200" dirty="0"/>
              <a:t> </a:t>
            </a:r>
            <a:r>
              <a:rPr lang="en-US" sz="2200" dirty="0" err="1"/>
              <a:t>nisl</a:t>
            </a:r>
            <a:r>
              <a:rPr lang="en-US" sz="2200" dirty="0"/>
              <a:t> et </a:t>
            </a:r>
            <a:r>
              <a:rPr lang="en-US" sz="2200" dirty="0" err="1"/>
              <a:t>nulla</a:t>
            </a:r>
            <a:r>
              <a:rPr lang="en-US" sz="2200" dirty="0"/>
              <a:t> </a:t>
            </a:r>
            <a:r>
              <a:rPr lang="en-US" sz="2200" dirty="0" err="1"/>
              <a:t>consequat</a:t>
            </a:r>
            <a:r>
              <a:rPr lang="en-US" sz="2200" dirty="0"/>
              <a:t>, at vestibulum </a:t>
            </a:r>
            <a:r>
              <a:rPr lang="en-US" sz="2200" dirty="0" err="1"/>
              <a:t>quam</a:t>
            </a:r>
            <a:r>
              <a:rPr lang="en-US" sz="2200" dirty="0"/>
              <a:t> </a:t>
            </a:r>
            <a:r>
              <a:rPr lang="en-US" sz="2200" dirty="0" err="1"/>
              <a:t>tincidunt</a:t>
            </a:r>
            <a:r>
              <a:rPr lang="en-US" sz="2200" dirty="0"/>
              <a:t>. </a:t>
            </a:r>
          </a:p>
        </p:txBody>
      </p:sp>
      <p:pic>
        <p:nvPicPr>
          <p:cNvPr id="3" name="Picture 2" descr="Icon&#10;&#10;Description automatically generated">
            <a:extLst>
              <a:ext uri="{FF2B5EF4-FFF2-40B4-BE49-F238E27FC236}">
                <a16:creationId xmlns:a16="http://schemas.microsoft.com/office/drawing/2014/main" id="{20CA6DA1-25EA-4242-A506-3B3FCEBE7772}"/>
              </a:ext>
            </a:extLst>
          </p:cNvPr>
          <p:cNvPicPr>
            <a:picLocks noChangeAspect="1"/>
          </p:cNvPicPr>
          <p:nvPr/>
        </p:nvPicPr>
        <p:blipFill>
          <a:blip r:embed="rId4"/>
          <a:stretch>
            <a:fillRect/>
          </a:stretch>
        </p:blipFill>
        <p:spPr>
          <a:xfrm>
            <a:off x="7168684" y="1435100"/>
            <a:ext cx="3661708" cy="4833938"/>
          </a:xfrm>
          <a:prstGeom prst="rect">
            <a:avLst/>
          </a:prstGeom>
          <a:noFill/>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9AC2BC-1473-4BAA-961A-CC206C2D2A81}"/>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7168912B-2AF9-49AB-AE1D-9EBB90797817}"/>
              </a:ext>
            </a:extLst>
          </p:cNvPr>
          <p:cNvSpPr>
            <a:spLocks noGrp="1"/>
          </p:cNvSpPr>
          <p:nvPr>
            <p:ph sz="quarter" idx="10"/>
          </p:nvPr>
        </p:nvSpPr>
        <p:spPr/>
        <p:txBody>
          <a:bodyPr>
            <a:normAutofit lnSpcReduction="10000"/>
          </a:bodyPr>
          <a:lstStyle/>
          <a:p>
            <a:r>
              <a:rPr lang="en-US" dirty="0"/>
              <a:t>Review current application architecture</a:t>
            </a:r>
          </a:p>
          <a:p>
            <a:r>
              <a:rPr lang="en-US" dirty="0"/>
              <a:t>Containerize .NET Core applications</a:t>
            </a:r>
          </a:p>
          <a:p>
            <a:pPr lvl="1"/>
            <a:r>
              <a:rPr lang="en-US" dirty="0"/>
              <a:t>Deploy to Azure Container Registry (ACR)</a:t>
            </a:r>
          </a:p>
          <a:p>
            <a:r>
              <a:rPr lang="en-US" dirty="0"/>
              <a:t>Explore Azure hosting options for containers</a:t>
            </a:r>
          </a:p>
          <a:p>
            <a:pPr lvl="1"/>
            <a:r>
              <a:rPr lang="en-US" dirty="0"/>
              <a:t>App Services for Containers</a:t>
            </a:r>
          </a:p>
          <a:p>
            <a:pPr lvl="1"/>
            <a:r>
              <a:rPr lang="en-US" dirty="0"/>
              <a:t>Azure Container Instances (ACI)</a:t>
            </a:r>
          </a:p>
          <a:p>
            <a:pPr lvl="1"/>
            <a:r>
              <a:rPr lang="en-US" dirty="0"/>
              <a:t>Azure Kubernetes Service (AKS) </a:t>
            </a:r>
          </a:p>
          <a:p>
            <a:pPr lvl="1"/>
            <a:r>
              <a:rPr lang="en-US" dirty="0"/>
              <a:t>Azure Container Apps (ACA)</a:t>
            </a:r>
          </a:p>
          <a:p>
            <a:pPr lvl="1"/>
            <a:r>
              <a:rPr lang="en-US" strike="sngStrike" dirty="0"/>
              <a:t>Azure Virtual Machines </a:t>
            </a:r>
          </a:p>
          <a:p>
            <a:pPr lvl="1"/>
            <a:r>
              <a:rPr lang="en-US" strike="sngStrike" dirty="0"/>
              <a:t>Azure Batch</a:t>
            </a:r>
          </a:p>
          <a:p>
            <a:pPr lvl="1"/>
            <a:r>
              <a:rPr lang="en-US" strike="sngStrike" dirty="0"/>
              <a:t>Azure Service Fabric</a:t>
            </a:r>
          </a:p>
          <a:p>
            <a:r>
              <a:rPr lang="en-US" dirty="0"/>
              <a:t>Choose the right container hosting option</a:t>
            </a:r>
          </a:p>
        </p:txBody>
      </p:sp>
    </p:spTree>
    <p:extLst>
      <p:ext uri="{BB962C8B-B14F-4D97-AF65-F5344CB8AC3E}">
        <p14:creationId xmlns:p14="http://schemas.microsoft.com/office/powerpoint/2010/main" val="9156058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03E0-BE49-48E2-8D05-08389A957F4C}"/>
              </a:ext>
            </a:extLst>
          </p:cNvPr>
          <p:cNvSpPr>
            <a:spLocks noGrp="1"/>
          </p:cNvSpPr>
          <p:nvPr>
            <p:ph type="title"/>
          </p:nvPr>
        </p:nvSpPr>
        <p:spPr/>
        <p:txBody>
          <a:bodyPr/>
          <a:lstStyle/>
          <a:p>
            <a:r>
              <a:rPr lang="en-US" dirty="0"/>
              <a:t>Current Architecture</a:t>
            </a:r>
          </a:p>
        </p:txBody>
      </p:sp>
      <p:sp>
        <p:nvSpPr>
          <p:cNvPr id="3" name="Content Placeholder 2">
            <a:extLst>
              <a:ext uri="{FF2B5EF4-FFF2-40B4-BE49-F238E27FC236}">
                <a16:creationId xmlns:a16="http://schemas.microsoft.com/office/drawing/2014/main" id="{D455793A-790E-4F0A-A33D-259D2839C37B}"/>
              </a:ext>
            </a:extLst>
          </p:cNvPr>
          <p:cNvSpPr>
            <a:spLocks noGrp="1"/>
          </p:cNvSpPr>
          <p:nvPr>
            <p:ph sz="quarter" idx="10"/>
          </p:nvPr>
        </p:nvSpPr>
        <p:spPr/>
        <p:txBody>
          <a:bodyPr/>
          <a:lstStyle/>
          <a:p>
            <a:r>
              <a:rPr lang="en-US" dirty="0"/>
              <a:t>Current environment is hosted in Azure</a:t>
            </a:r>
          </a:p>
          <a:p>
            <a:r>
              <a:rPr lang="en-US" dirty="0"/>
              <a:t>Apps running on Azure App Services</a:t>
            </a:r>
          </a:p>
          <a:p>
            <a:r>
              <a:rPr lang="en-US" dirty="0"/>
              <a:t>App settings </a:t>
            </a:r>
          </a:p>
          <a:p>
            <a:pPr lvl="1"/>
            <a:r>
              <a:rPr lang="en-US" dirty="0"/>
              <a:t>API endpoint</a:t>
            </a:r>
          </a:p>
          <a:p>
            <a:pPr lvl="1"/>
            <a:r>
              <a:rPr lang="en-US" dirty="0"/>
              <a:t>Application Insights</a:t>
            </a:r>
          </a:p>
          <a:p>
            <a:r>
              <a:rPr lang="en-US" dirty="0"/>
              <a:t>Why containers?</a:t>
            </a:r>
          </a:p>
          <a:p>
            <a:pPr marL="0" indent="0">
              <a:buNone/>
            </a:pPr>
            <a:endParaRPr lang="en-US" dirty="0"/>
          </a:p>
        </p:txBody>
      </p:sp>
    </p:spTree>
    <p:extLst>
      <p:ext uri="{BB962C8B-B14F-4D97-AF65-F5344CB8AC3E}">
        <p14:creationId xmlns:p14="http://schemas.microsoft.com/office/powerpoint/2010/main" val="2418335263"/>
      </p:ext>
    </p:extLst>
  </p:cSld>
  <p:clrMapOvr>
    <a:masterClrMapping/>
  </p:clrMapOvr>
  <p:transition>
    <p:fade/>
  </p:transition>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80</TotalTime>
  <Words>1580</Words>
  <Application>Microsoft Office PowerPoint</Application>
  <PresentationFormat>Widescreen</PresentationFormat>
  <Paragraphs>198</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Semibold</vt:lpstr>
      <vt:lpstr>Wingdings</vt:lpstr>
      <vt:lpstr>TCL-WC Template | White</vt:lpstr>
      <vt:lpstr>Containers Everywhere in Azure!</vt:lpstr>
      <vt:lpstr>Recording Session is in Progress</vt:lpstr>
      <vt:lpstr>Questions during the session</vt:lpstr>
      <vt:lpstr>Microsoft Confidential</vt:lpstr>
      <vt:lpstr>Welcome to</vt:lpstr>
      <vt:lpstr>Session learning objectives</vt:lpstr>
      <vt:lpstr>Background</vt:lpstr>
      <vt:lpstr>Objectives</vt:lpstr>
      <vt:lpstr>Current Architecture</vt:lpstr>
      <vt:lpstr>Containerize Current Applications</vt:lpstr>
      <vt:lpstr>Host in Azure App Services for Containers</vt:lpstr>
      <vt:lpstr>Host in Azure Container Instances (ACI)</vt:lpstr>
      <vt:lpstr>Host in Azure Kubernetes Service (AKS)</vt:lpstr>
      <vt:lpstr>Host in Azure Container Apps (ACA)</vt:lpstr>
      <vt:lpstr>Choose the Best Hosting Option</vt:lpstr>
      <vt:lpstr>Session learning objectives</vt:lpstr>
      <vt:lpstr>Final Thoughts</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36</cp:revision>
  <dcterms:created xsi:type="dcterms:W3CDTF">2019-08-09T21:07:20Z</dcterms:created>
  <dcterms:modified xsi:type="dcterms:W3CDTF">2022-02-09T14:55:11Z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