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9"/>
  </p:notesMasterIdLst>
  <p:handoutMasterIdLst>
    <p:handoutMasterId r:id="rId30"/>
  </p:handoutMasterIdLst>
  <p:sldIdLst>
    <p:sldId id="3403" r:id="rId5"/>
    <p:sldId id="3404" r:id="rId6"/>
    <p:sldId id="2046" r:id="rId7"/>
    <p:sldId id="2047" r:id="rId8"/>
    <p:sldId id="2027" r:id="rId9"/>
    <p:sldId id="3410" r:id="rId10"/>
    <p:sldId id="3414" r:id="rId11"/>
    <p:sldId id="3416" r:id="rId12"/>
    <p:sldId id="3405" r:id="rId13"/>
    <p:sldId id="3408" r:id="rId14"/>
    <p:sldId id="1660" r:id="rId15"/>
    <p:sldId id="1635" r:id="rId16"/>
    <p:sldId id="2030" r:id="rId17"/>
    <p:sldId id="1523" r:id="rId18"/>
    <p:sldId id="1716" r:id="rId19"/>
    <p:sldId id="1524" r:id="rId20"/>
    <p:sldId id="1529" r:id="rId21"/>
    <p:sldId id="2067" r:id="rId22"/>
    <p:sldId id="2070" r:id="rId23"/>
    <p:sldId id="2071" r:id="rId24"/>
    <p:sldId id="1527" r:id="rId25"/>
    <p:sldId id="3417" r:id="rId26"/>
    <p:sldId id="3415" r:id="rId27"/>
    <p:sldId id="3411"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id="{0FE1A68C-C1E2-43C7-8776-C748465DCDE2}">
          <p14:sldIdLst>
            <p14:sldId id="3403"/>
            <p14:sldId id="3404"/>
            <p14:sldId id="2046"/>
            <p14:sldId id="2047"/>
          </p14:sldIdLst>
        </p14:section>
        <p14:section name="Title Slide" id="{B006B318-D157-426E-A375-B65D5B53399E}">
          <p14:sldIdLst>
            <p14:sldId id="2027"/>
          </p14:sldIdLst>
        </p14:section>
        <p14:section name="Mandatory Introductions" id="{DD7B24D0-B064-4906-8B68-F7B05FAA0D34}">
          <p14:sldIdLst>
            <p14:sldId id="3410"/>
            <p14:sldId id="3414"/>
            <p14:sldId id="3416"/>
            <p14:sldId id="3405"/>
            <p14:sldId id="3408"/>
          </p14:sldIdLst>
        </p14:section>
        <p14:section name="Sample Content Slides" id="{0E31D976-C5DD-4491-A4B9-5595C298546B}">
          <p14:sldIdLst>
            <p14:sldId id="1660"/>
            <p14:sldId id="1635"/>
            <p14:sldId id="2030"/>
            <p14:sldId id="1523"/>
            <p14:sldId id="1716"/>
            <p14:sldId id="1524"/>
            <p14:sldId id="1529"/>
            <p14:sldId id="2067"/>
            <p14:sldId id="2070"/>
            <p14:sldId id="2071"/>
            <p14:sldId id="1527"/>
          </p14:sldIdLst>
        </p14:section>
        <p14:section name="Closeout" id="{D6C3CB9B-196F-4F67-AC2D-AB34F114BD53}">
          <p14:sldIdLst>
            <p14:sldId id="3417"/>
            <p14:sldId id="3415"/>
            <p14:sldId id="3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454" y="11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1/31/2022 4:14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1/31/2022 4:13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13760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8954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7058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471610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05442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1393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079D02-5D34-4786-9834-A1F44E52D535}" type="slidenum">
              <a:rPr lang="en-US" smtClean="0"/>
              <a:t>4</a:t>
            </a:fld>
            <a:endParaRPr lang="en-US"/>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1/31/2022 4:13 PM</a:t>
            </a:fld>
            <a:endParaRPr lang="en-US"/>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53548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1/31/2022 4:13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a:latin typeface="Segoe UI" pitchFamily="34" charset="0"/>
              </a:rPr>
              <a:t>This slide is required. </a:t>
            </a:r>
            <a:r>
              <a:rPr lang="en-US" sz="900" b="1" i="1">
                <a:latin typeface="Segoe UI" pitchFamily="34" charset="0"/>
              </a:rPr>
              <a:t>Do NOT delete. </a:t>
            </a:r>
            <a:r>
              <a:rPr lang="en-US" sz="900" b="1">
                <a:highlight>
                  <a:srgbClr val="FFFF00"/>
                </a:highlight>
                <a:latin typeface="Segoe UI" pitchFamily="34" charset="0"/>
              </a:rPr>
              <a:t>This should the first slide in your presentation </a:t>
            </a:r>
            <a:r>
              <a:rPr lang="en-US" sz="900" b="1" i="1">
                <a:highlight>
                  <a:srgbClr val="FFFF00"/>
                </a:highlight>
                <a:latin typeface="Segoe UI" pitchFamily="34" charset="0"/>
              </a:rPr>
              <a:t>after your session opening</a:t>
            </a:r>
            <a:r>
              <a:rPr lang="en-US" sz="900" b="1">
                <a:highlight>
                  <a:srgbClr val="FFFF00"/>
                </a:highlight>
                <a:latin typeface="Segoe UI" pitchFamily="34" charset="0"/>
              </a:rPr>
              <a:t>. </a:t>
            </a:r>
          </a:p>
          <a:p>
            <a:pPr lvl="1"/>
            <a:r>
              <a:rPr lang="en-US" sz="900">
                <a:latin typeface="Segoe UI" pitchFamily="34" charset="0"/>
              </a:rPr>
              <a:t>This slide should be part of your session opening and introduce what the learner will </a:t>
            </a:r>
            <a:r>
              <a:rPr lang="en-US" sz="900" b="1">
                <a:latin typeface="Segoe UI" pitchFamily="34" charset="0"/>
              </a:rPr>
              <a:t>be better able to </a:t>
            </a:r>
            <a:r>
              <a:rPr lang="en-US" sz="900" b="1" i="1">
                <a:latin typeface="Segoe UI" pitchFamily="34" charset="0"/>
              </a:rPr>
              <a:t>do</a:t>
            </a:r>
            <a:r>
              <a:rPr lang="en-US" sz="900" b="1">
                <a:latin typeface="Segoe UI" pitchFamily="34" charset="0"/>
              </a:rPr>
              <a:t> as a result of attending this session.</a:t>
            </a:r>
          </a:p>
          <a:p>
            <a:pPr lvl="1"/>
            <a:r>
              <a:rPr lang="en-US" sz="900">
                <a:latin typeface="Segoe UI" pitchFamily="34" charset="0"/>
              </a:rPr>
              <a:t>You should have no more than 3 learning objectives for your session. Best practice: 1 Learning objective for 60 minute session. Aim for depth vs. breadth.</a:t>
            </a:r>
          </a:p>
          <a:p>
            <a:pPr lvl="1"/>
            <a:r>
              <a:rPr lang="en-US" sz="900">
                <a:latin typeface="Segoe UI" pitchFamily="34" charset="0"/>
              </a:rPr>
              <a:t>Good learning objectives should be learner centric, start with a verb (</a:t>
            </a:r>
            <a:r>
              <a:rPr lang="en-US" sz="900" i="1">
                <a:latin typeface="Segoe UI" pitchFamily="34" charset="0"/>
              </a:rPr>
              <a:t>e.g., articulate, demonstrate, deliver, architect, troubleshoot, design</a:t>
            </a:r>
            <a:r>
              <a:rPr lang="en-US" sz="900">
                <a:latin typeface="Segoe UI" pitchFamily="34" charset="0"/>
              </a:rPr>
              <a:t>) and be </a:t>
            </a:r>
            <a:r>
              <a:rPr lang="en-US" sz="900" b="1">
                <a:latin typeface="Segoe UI" pitchFamily="34" charset="0"/>
              </a:rPr>
              <a:t>S.M.A.R.T </a:t>
            </a:r>
            <a:r>
              <a:rPr lang="en-US" sz="900">
                <a:latin typeface="Segoe UI" pitchFamily="34" charset="0"/>
              </a:rPr>
              <a:t>(specific, measurable, achievable, realistic, time-bound). The learning objective should define a desired learner behavior (NOT what you are going to present).</a:t>
            </a:r>
          </a:p>
          <a:p>
            <a:pPr lvl="1"/>
            <a:r>
              <a:rPr lang="en-US" sz="90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1/31/2022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a:p>
        </p:txBody>
      </p:sp>
      <p:sp>
        <p:nvSpPr>
          <p:cNvPr id="10" name="Date Placeholder 9"/>
          <p:cNvSpPr>
            <a:spLocks noGrp="1"/>
          </p:cNvSpPr>
          <p:nvPr>
            <p:ph type="dt" idx="13"/>
          </p:nvPr>
        </p:nvSpPr>
        <p:spPr/>
        <p:txBody>
          <a:bodyPr/>
          <a:lstStyle/>
          <a:p>
            <a:fld id="{1D9BFF88-B9B5-4B68-BAE1-09ACB5D03C54}" type="datetime8">
              <a:rPr lang="en-US" smtClean="0"/>
              <a:t>1/31/2022 4:13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1/31/2022 4:13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10301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1/31/2022 4:13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52846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microsoft.sharepoint.com/sites/LCAWebAuthoring/LSWDocuments/Media_And_Person_Property_Release_Form_8_11_Form_CTP.pdf" TargetMode="External"/><Relationship Id="rId3" Type="http://schemas.openxmlformats.org/officeDocument/2006/relationships/hyperlink" Target="https://microsoft.sharepoint.com/sites/infopedia/Pages/wwl-compliance-support.aspx" TargetMode="External"/><Relationship Id="rId7" Type="http://schemas.openxmlformats.org/officeDocument/2006/relationships/hyperlink" Target="https://microsoft.sharepoint.com/teams/celaGlobalReadiness/Lists/CountryRegion/CountryRegionList.aspx" TargetMode="External"/><Relationship Id="rId2" Type="http://schemas.openxmlformats.org/officeDocument/2006/relationships/hyperlink" Target="https://support.office.com/en-us/f1/topic/make-your-content-accessible-to-everyone-with-the-accessibility-checker-38059c2d-45ef-4830-9797-618f0e96f3ab?NS=POWERPNT&amp;Version=90" TargetMode="External"/><Relationship Id="rId1" Type="http://schemas.openxmlformats.org/officeDocument/2006/relationships/slideLayout" Target="../slideLayouts/slideLayout4.xml"/><Relationship Id="rId6" Type="http://schemas.openxmlformats.org/officeDocument/2006/relationships/hyperlink" Target="https://microsoft.sharepoint.com/teams/celaGlobalReadiness/Pages/geography.aspx" TargetMode="External"/><Relationship Id="rId11" Type="http://schemas.openxmlformats.org/officeDocument/2006/relationships/hyperlink" Target="https://microsoft.sharepoint.com/teams/brandcentral" TargetMode="External"/><Relationship Id="rId5" Type="http://schemas.openxmlformats.org/officeDocument/2006/relationships/hyperlink" Target="https://microsoft.sharepoint.com/teams/celaGlobalReadiness/Pages/ImageAudioVideo.aspx" TargetMode="External"/><Relationship Id="rId10" Type="http://schemas.openxmlformats.org/officeDocument/2006/relationships/hyperlink" Target="https://microsoft.sharepoint.com/sites/lcaweb/Home/Copyrights-Trademarks-and-Patents/Trademarks/Fictitious-Names" TargetMode="External"/><Relationship Id="rId4" Type="http://schemas.openxmlformats.org/officeDocument/2006/relationships/hyperlink" Target="https://policheck.azurewebsites.net/" TargetMode="External"/><Relationship Id="rId9" Type="http://schemas.openxmlformats.org/officeDocument/2006/relationships/hyperlink" Target="https://support.office.com/en-us/article/remove-hidden-data-and-personal-information-by-inspecting-documents-presentations-or-workbooks-356b7b5d-77af-44fe-a07f-9aa4d085966f?ui=en-US&amp;rs=en-US&amp;ad=U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nam06.safelinks.protection.outlook.com/?url=aka.ms%2FPowerPointAccessibilityWebinar&amp;data=02%7C01%7CLaura.Landau%40microsoft.com%7Cb3124e84d9fc480c497208d766f3e4f6%7C72f988bf86f141af91ab2d7cd011db47%7C1%7C0%7C637091070008631582&amp;sdata=eY4RcbsQdCnQZWpSUk88nPHR9OMmGhwIlW3f%2Flw12jI%3D&amp;reserved=0"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a:t>Creating compliant SPARK presentations</a:t>
            </a:r>
          </a:p>
        </p:txBody>
      </p:sp>
      <p:sp>
        <p:nvSpPr>
          <p:cNvPr id="2" name="Text Placeholder 1">
            <a:extLst>
              <a:ext uri="{FF2B5EF4-FFF2-40B4-BE49-F238E27FC236}">
                <a16:creationId xmlns:a16="http://schemas.microsoft.com/office/drawing/2014/main" id="{4E51FA1F-4D3F-4D42-8800-B38ACE38BFDC}"/>
              </a:ext>
            </a:extLst>
          </p:cNvPr>
          <p:cNvSpPr>
            <a:spLocks noGrp="1"/>
          </p:cNvSpPr>
          <p:nvPr>
            <p:ph sz="quarter" idx="10"/>
          </p:nvPr>
        </p:nvSpPr>
        <p:spPr>
          <a:xfrm>
            <a:off x="584200" y="1435100"/>
            <a:ext cx="11018838" cy="1280351"/>
          </a:xfrm>
        </p:spPr>
        <p:txBody>
          <a:bodyPr vert="horz" wrap="square" lIns="0" tIns="0" rIns="0" bIns="0" rtlCol="0" anchor="t">
            <a:spAutoFit/>
          </a:bodyPr>
          <a:lstStyle/>
          <a:p>
            <a:pPr marL="0" indent="0">
              <a:buNone/>
            </a:pPr>
            <a:r>
              <a:rPr lang="en-US" sz="1600">
                <a:cs typeface="Segoe UI"/>
              </a:rPr>
              <a:t>As a  content creator for SPARK, you have an important role to play in ensuring our content is compliant. Now, more than ever, Microsoft is committed to being accessible, sensitive and respectful to persons around the globe, and ensuring we properly attribute any third-party resources.</a:t>
            </a:r>
          </a:p>
          <a:p>
            <a:pPr marL="0" indent="0">
              <a:buNone/>
            </a:pPr>
            <a:r>
              <a:rPr lang="en-US" sz="1600"/>
              <a:t>As you create your presentations, videos and training assets, please use the following checklist to ensure your content is compliant in the three areas: Accessibility, Global Readiness, and CELA: licensing and privacy. </a:t>
            </a:r>
          </a:p>
        </p:txBody>
      </p:sp>
      <p:graphicFrame>
        <p:nvGraphicFramePr>
          <p:cNvPr id="6" name="Table 7">
            <a:extLst>
              <a:ext uri="{FF2B5EF4-FFF2-40B4-BE49-F238E27FC236}">
                <a16:creationId xmlns:a16="http://schemas.microsoft.com/office/drawing/2014/main" id="{4C2E0326-2104-4C6E-BE96-F5286742D78A}"/>
              </a:ext>
            </a:extLst>
          </p:cNvPr>
          <p:cNvGraphicFramePr>
            <a:graphicFrameLocks noGrp="1"/>
          </p:cNvGraphicFramePr>
          <p:nvPr>
            <p:extLst>
              <p:ext uri="{D42A27DB-BD31-4B8C-83A1-F6EECF244321}">
                <p14:modId xmlns:p14="http://schemas.microsoft.com/office/powerpoint/2010/main" val="122253029"/>
              </p:ext>
            </p:extLst>
          </p:nvPr>
        </p:nvGraphicFramePr>
        <p:xfrm>
          <a:off x="586390" y="2703223"/>
          <a:ext cx="11018520" cy="3566160"/>
        </p:xfrm>
        <a:graphic>
          <a:graphicData uri="http://schemas.openxmlformats.org/drawingml/2006/table">
            <a:tbl>
              <a:tblPr firstRow="1" bandRow="1">
                <a:tableStyleId>{5940675A-B579-460E-94D1-54222C63F5DA}</a:tableStyleId>
              </a:tblPr>
              <a:tblGrid>
                <a:gridCol w="4498752">
                  <a:extLst>
                    <a:ext uri="{9D8B030D-6E8A-4147-A177-3AD203B41FA5}">
                      <a16:colId xmlns:a16="http://schemas.microsoft.com/office/drawing/2014/main" val="2166181705"/>
                    </a:ext>
                  </a:extLst>
                </a:gridCol>
                <a:gridCol w="6519768">
                  <a:extLst>
                    <a:ext uri="{9D8B030D-6E8A-4147-A177-3AD203B41FA5}">
                      <a16:colId xmlns:a16="http://schemas.microsoft.com/office/drawing/2014/main" val="314957486"/>
                    </a:ext>
                  </a:extLst>
                </a:gridCol>
              </a:tblGrid>
              <a:tr h="1071752">
                <a:tc>
                  <a:txBody>
                    <a:bodyPr/>
                    <a:lstStyle/>
                    <a:p>
                      <a:pPr marL="0" algn="l" defTabSz="932742" rtl="0" eaLnBrk="1" latinLnBrk="0" hangingPunct="1"/>
                      <a:r>
                        <a:rPr lang="en-US" sz="1400" kern="1200">
                          <a:solidFill>
                            <a:schemeClr val="bg1"/>
                          </a:solidFill>
                          <a:latin typeface="+mj-lt"/>
                          <a:ea typeface="+mn-ea"/>
                          <a:cs typeface="+mn-cs"/>
                        </a:rPr>
                        <a:t>Accessibility</a:t>
                      </a:r>
                    </a:p>
                    <a:p>
                      <a:r>
                        <a:rPr lang="en-US" sz="1400">
                          <a:solidFill>
                            <a:schemeClr val="bg1"/>
                          </a:solidFill>
                        </a:rPr>
                        <a:t>Help Microsoft fulfill our commitment to create products, services, tools, and content to be used by people of all abilities. </a:t>
                      </a:r>
                      <a:endParaRPr lang="en-US" sz="1400">
                        <a:solidFill>
                          <a:schemeClr val="bg1"/>
                        </a:solidFill>
                        <a:latin typeface="+mn-lt"/>
                      </a:endParaRPr>
                    </a:p>
                  </a:txBody>
                  <a:tcPr marL="182880" marR="182880" marT="91440" marB="91440">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5425" lvl="2" indent="-225425" algn="l" defTabSz="932742" rtl="0" eaLnBrk="1" latinLnBrk="0" hangingPunct="1">
                        <a:buFont typeface="+mj-lt"/>
                        <a:buAutoNum type="arabicPeriod"/>
                      </a:pPr>
                      <a:r>
                        <a:rPr lang="en-US" sz="1200" kern="1200">
                          <a:solidFill>
                            <a:schemeClr val="tx1"/>
                          </a:solidFill>
                          <a:latin typeface="+mn-lt"/>
                          <a:ea typeface="+mn-ea"/>
                          <a:cs typeface="Segoe UI Semilight" panose="020B0402040204020203" pitchFamily="34" charset="0"/>
                        </a:rPr>
                        <a:t>Run </a:t>
                      </a:r>
                      <a:r>
                        <a:rPr lang="en-US" sz="1200" kern="1200">
                          <a:solidFill>
                            <a:schemeClr val="tx1"/>
                          </a:solidFill>
                          <a:latin typeface="+mn-lt"/>
                          <a:ea typeface="+mn-ea"/>
                          <a:cs typeface="Segoe UI Semilight" panose="020B0402040204020203" pitchFamily="34" charset="0"/>
                          <a:hlinkClick r:id="rId2">
                            <a:extLst>
                              <a:ext uri="{A12FA001-AC4F-418D-AE19-62706E023703}">
                                <ahyp:hlinkClr xmlns:ahyp="http://schemas.microsoft.com/office/drawing/2018/hyperlinkcolor" val="tx"/>
                              </a:ext>
                            </a:extLst>
                          </a:hlinkClick>
                        </a:rPr>
                        <a:t>Office Check Accessibility </a:t>
                      </a:r>
                      <a:r>
                        <a:rPr lang="en-US" sz="1200" kern="1200">
                          <a:solidFill>
                            <a:schemeClr val="tx1"/>
                          </a:solidFill>
                          <a:latin typeface="+mn-lt"/>
                          <a:ea typeface="+mn-ea"/>
                          <a:cs typeface="Segoe UI Semilight" panose="020B0402040204020203" pitchFamily="34" charset="0"/>
                        </a:rPr>
                        <a:t>tool. Correct any flagged issues including:</a:t>
                      </a:r>
                    </a:p>
                    <a:p>
                      <a:pPr marL="515938" lvl="2" indent="-171450">
                        <a:buFont typeface="Arial" panose="020B0604020202020204" pitchFamily="34" charset="0"/>
                        <a:buChar char="•"/>
                      </a:pPr>
                      <a:r>
                        <a:rPr lang="en-US" sz="1050">
                          <a:latin typeface="+mn-lt"/>
                          <a:cs typeface="Segoe UI Semilight" panose="020B0402040204020203" pitchFamily="34" charset="0"/>
                        </a:rPr>
                        <a:t>Missing alternate text (alt-text) for all images</a:t>
                      </a:r>
                    </a:p>
                    <a:p>
                      <a:pPr marL="515938" lvl="2" indent="-171450">
                        <a:buFont typeface="Arial" panose="020B0604020202020204" pitchFamily="34" charset="0"/>
                        <a:buChar char="•"/>
                      </a:pPr>
                      <a:r>
                        <a:rPr lang="en-US" sz="1050">
                          <a:latin typeface="+mn-lt"/>
                          <a:cs typeface="Segoe UI Semilight" panose="020B0402040204020203" pitchFamily="34" charset="0"/>
                        </a:rPr>
                        <a:t>Reading order not logical</a:t>
                      </a:r>
                    </a:p>
                    <a:p>
                      <a:pPr marL="515938" lvl="2" indent="-171450">
                        <a:buFont typeface="Arial" panose="020B0604020202020204" pitchFamily="34" charset="0"/>
                        <a:buChar char="•"/>
                      </a:pPr>
                      <a:r>
                        <a:rPr lang="en-US" sz="1050">
                          <a:latin typeface="+mn-lt"/>
                          <a:cs typeface="Segoe UI Semilight" panose="020B0402040204020203" pitchFamily="34" charset="0"/>
                        </a:rPr>
                        <a:t>Use of color exclusively to communicate or contrast not great enough</a:t>
                      </a:r>
                    </a:p>
                    <a:p>
                      <a:pPr marL="515938" lvl="2" indent="-171450">
                        <a:buFont typeface="Arial" panose="020B0604020202020204" pitchFamily="34" charset="0"/>
                        <a:buChar char="•"/>
                      </a:pPr>
                      <a:r>
                        <a:rPr lang="en-US" sz="1050">
                          <a:latin typeface="+mn-lt"/>
                          <a:cs typeface="Segoe UI Semilight" panose="020B0402040204020203" pitchFamily="34" charset="0"/>
                        </a:rPr>
                        <a:t>Font too small</a:t>
                      </a:r>
                    </a:p>
                    <a:p>
                      <a:pPr marL="228600" lvl="2" indent="-228600" algn="l" defTabSz="932742" rtl="0" eaLnBrk="1" latinLnBrk="0" hangingPunct="1">
                        <a:buFont typeface="+mj-lt"/>
                        <a:buAutoNum type="arabicPeriod" startAt="2"/>
                      </a:pPr>
                      <a:r>
                        <a:rPr lang="en-US" sz="1200" kern="1200">
                          <a:solidFill>
                            <a:schemeClr val="tx1"/>
                          </a:solidFill>
                          <a:latin typeface="+mn-lt"/>
                          <a:ea typeface="+mn-ea"/>
                          <a:cs typeface="Segoe UI Semilight" panose="020B0402040204020203" pitchFamily="34" charset="0"/>
                        </a:rPr>
                        <a:t>Add </a:t>
                      </a:r>
                      <a:r>
                        <a:rPr lang="en-US" sz="1200" kern="1200">
                          <a:solidFill>
                            <a:schemeClr val="tx1"/>
                          </a:solidFill>
                          <a:latin typeface="+mn-lt"/>
                          <a:ea typeface="+mn-ea"/>
                          <a:cs typeface="Segoe UI Semilight" panose="020B0402040204020203" pitchFamily="34" charset="0"/>
                          <a:hlinkClick r:id="rId3">
                            <a:extLst>
                              <a:ext uri="{A12FA001-AC4F-418D-AE19-62706E023703}">
                                <ahyp:hlinkClr xmlns:ahyp="http://schemas.microsoft.com/office/drawing/2018/hyperlinkcolor" val="tx"/>
                              </a:ext>
                            </a:extLst>
                          </a:hlinkClick>
                        </a:rPr>
                        <a:t>closed-captions</a:t>
                      </a:r>
                      <a:r>
                        <a:rPr lang="en-US" sz="1200" kern="1200">
                          <a:solidFill>
                            <a:schemeClr val="tx1"/>
                          </a:solidFill>
                          <a:latin typeface="+mn-lt"/>
                          <a:ea typeface="+mn-ea"/>
                          <a:cs typeface="Segoe UI Semilight" panose="020B0402040204020203" pitchFamily="34" charset="0"/>
                        </a:rPr>
                        <a:t> to all video and audio files.</a:t>
                      </a:r>
                    </a:p>
                  </a:txBody>
                  <a:tcPr marL="182880" marR="182880" marT="91440" marB="9144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1490097"/>
                  </a:ext>
                </a:extLst>
              </a:tr>
              <a:tr h="1154194">
                <a:tc>
                  <a:txBody>
                    <a:bodyPr/>
                    <a:lstStyle/>
                    <a:p>
                      <a:pPr marL="0" algn="l" defTabSz="932742" rtl="0" eaLnBrk="1" latinLnBrk="0" hangingPunct="1"/>
                      <a:r>
                        <a:rPr lang="en-US" sz="1400" kern="1200">
                          <a:solidFill>
                            <a:schemeClr val="bg1"/>
                          </a:solidFill>
                          <a:latin typeface="+mj-lt"/>
                          <a:ea typeface="+mn-ea"/>
                          <a:cs typeface="+mn-cs"/>
                        </a:rPr>
                        <a:t>Global Readiness</a:t>
                      </a:r>
                    </a:p>
                    <a:p>
                      <a:r>
                        <a:rPr lang="en-US" sz="1400">
                          <a:solidFill>
                            <a:schemeClr val="bg1"/>
                          </a:solidFill>
                        </a:rPr>
                        <a:t>Minimize risk for Microsoft by ensuring products, services, and communications respect and comply with global and local legal and cultural expectations for geography, culture, and language. </a:t>
                      </a:r>
                      <a:endParaRPr lang="en-US" sz="1400">
                        <a:solidFill>
                          <a:schemeClr val="bg1"/>
                        </a:solidFill>
                        <a:latin typeface="+mn-lt"/>
                      </a:endParaRPr>
                    </a:p>
                  </a:txBody>
                  <a:tcPr marL="182880" marR="182880" marT="91440" marB="9144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8600" lvl="2" indent="-228600" algn="l" defTabSz="932742" rtl="0" eaLnBrk="1" latinLnBrk="0" hangingPunct="1">
                        <a:buFont typeface="+mj-lt"/>
                        <a:buAutoNum type="arabicPeriod" startAt="3"/>
                      </a:pPr>
                      <a:r>
                        <a:rPr lang="en-US" sz="1200" kern="1200">
                          <a:solidFill>
                            <a:schemeClr val="tx1"/>
                          </a:solidFill>
                          <a:latin typeface="+mn-lt"/>
                          <a:ea typeface="+mn-ea"/>
                          <a:cs typeface="Segoe UI Semilight" panose="020B0402040204020203" pitchFamily="34" charset="0"/>
                        </a:rPr>
                        <a:t>Run </a:t>
                      </a:r>
                      <a:r>
                        <a:rPr lang="en-US" sz="1200" kern="1200" err="1">
                          <a:solidFill>
                            <a:schemeClr val="tx1"/>
                          </a:solidFill>
                          <a:latin typeface="+mn-lt"/>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PoliCheck</a:t>
                      </a:r>
                      <a:r>
                        <a:rPr lang="en-US" sz="1200" kern="1200">
                          <a:solidFill>
                            <a:schemeClr val="tx1"/>
                          </a:solidFill>
                          <a:latin typeface="+mn-lt"/>
                          <a:ea typeface="+mn-ea"/>
                          <a:cs typeface="Segoe UI Semilight" panose="020B0402040204020203" pitchFamily="34" charset="0"/>
                        </a:rPr>
                        <a:t> on all PPT and videos. Address all </a:t>
                      </a:r>
                      <a:r>
                        <a:rPr lang="en-US" sz="1200" kern="1200" err="1">
                          <a:solidFill>
                            <a:schemeClr val="tx1"/>
                          </a:solidFill>
                          <a:latin typeface="+mn-lt"/>
                          <a:ea typeface="+mn-ea"/>
                          <a:cs typeface="Segoe UI Semilight" panose="020B0402040204020203" pitchFamily="34" charset="0"/>
                        </a:rPr>
                        <a:t>Sev</a:t>
                      </a:r>
                      <a:r>
                        <a:rPr lang="en-US" sz="1200" kern="1200">
                          <a:solidFill>
                            <a:schemeClr val="tx1"/>
                          </a:solidFill>
                          <a:latin typeface="+mn-lt"/>
                          <a:ea typeface="+mn-ea"/>
                          <a:cs typeface="Segoe UI Semilight" panose="020B0402040204020203" pitchFamily="34" charset="0"/>
                        </a:rPr>
                        <a:t>. 1 and </a:t>
                      </a:r>
                      <a:r>
                        <a:rPr lang="en-US" sz="1200" kern="1200" err="1">
                          <a:solidFill>
                            <a:schemeClr val="tx1"/>
                          </a:solidFill>
                          <a:latin typeface="+mn-lt"/>
                          <a:ea typeface="+mn-ea"/>
                          <a:cs typeface="Segoe UI Semilight" panose="020B0402040204020203" pitchFamily="34" charset="0"/>
                        </a:rPr>
                        <a:t>Sev</a:t>
                      </a:r>
                      <a:r>
                        <a:rPr lang="en-US" sz="1200" kern="1200">
                          <a:solidFill>
                            <a:schemeClr val="tx1"/>
                          </a:solidFill>
                          <a:latin typeface="+mn-lt"/>
                          <a:ea typeface="+mn-ea"/>
                          <a:cs typeface="Segoe UI Semilight" panose="020B0402040204020203" pitchFamily="34" charset="0"/>
                        </a:rPr>
                        <a:t>. 2 issues flagged. Fix confirmed </a:t>
                      </a:r>
                      <a:r>
                        <a:rPr lang="en-US" sz="1200" kern="1200" err="1">
                          <a:solidFill>
                            <a:schemeClr val="tx1"/>
                          </a:solidFill>
                          <a:latin typeface="+mn-lt"/>
                          <a:ea typeface="+mn-ea"/>
                          <a:cs typeface="Segoe UI Semilight" panose="020B0402040204020203" pitchFamily="34" charset="0"/>
                        </a:rPr>
                        <a:t>Sev</a:t>
                      </a:r>
                      <a:r>
                        <a:rPr lang="en-US" sz="1200" kern="1200">
                          <a:solidFill>
                            <a:schemeClr val="tx1"/>
                          </a:solidFill>
                          <a:latin typeface="+mn-lt"/>
                          <a:ea typeface="+mn-ea"/>
                          <a:cs typeface="Segoe UI Semilight" panose="020B0402040204020203" pitchFamily="34" charset="0"/>
                        </a:rPr>
                        <a:t> 1 issues.</a:t>
                      </a:r>
                    </a:p>
                    <a:p>
                      <a:pPr marL="225425" lvl="2" indent="-225425" algn="l" defTabSz="932742" rtl="0" eaLnBrk="1" latinLnBrk="0" hangingPunct="1">
                        <a:buFont typeface="+mj-lt"/>
                        <a:buAutoNum type="arabicPeriod" startAt="3"/>
                      </a:pPr>
                      <a:r>
                        <a:rPr lang="en-US" sz="1200" kern="1200">
                          <a:solidFill>
                            <a:schemeClr val="tx1"/>
                          </a:solidFill>
                          <a:latin typeface="+mn-lt"/>
                          <a:ea typeface="+mn-ea"/>
                          <a:cs typeface="Segoe UI Semilight" panose="020B0402040204020203" pitchFamily="34" charset="0"/>
                        </a:rPr>
                        <a:t>Review images for </a:t>
                      </a:r>
                      <a:r>
                        <a:rPr lang="en-US" sz="1200" kern="1200">
                          <a:solidFill>
                            <a:schemeClr val="tx1"/>
                          </a:solidFill>
                          <a:latin typeface="+mn-lt"/>
                          <a:ea typeface="+mn-ea"/>
                          <a:cs typeface="Segoe UI Semilight" panose="020B0402040204020203" pitchFamily="34" charset="0"/>
                          <a:hlinkClick r:id="rId5">
                            <a:extLst>
                              <a:ext uri="{A12FA001-AC4F-418D-AE19-62706E023703}">
                                <ahyp:hlinkClr xmlns:ahyp="http://schemas.microsoft.com/office/drawing/2018/hyperlinkcolor" val="tx"/>
                              </a:ext>
                            </a:extLst>
                          </a:hlinkClick>
                        </a:rPr>
                        <a:t>geopolitical risk</a:t>
                      </a:r>
                      <a:r>
                        <a:rPr lang="en-US" sz="1200" kern="1200">
                          <a:solidFill>
                            <a:schemeClr val="tx1"/>
                          </a:solidFill>
                          <a:latin typeface="+mn-lt"/>
                          <a:ea typeface="+mn-ea"/>
                          <a:cs typeface="Segoe UI Semilight" panose="020B0402040204020203" pitchFamily="34" charset="0"/>
                        </a:rPr>
                        <a:t>.</a:t>
                      </a:r>
                    </a:p>
                    <a:p>
                      <a:pPr marL="225425" lvl="2" indent="-225425" algn="l" defTabSz="932742" rtl="0" eaLnBrk="1" latinLnBrk="0" hangingPunct="1">
                        <a:buFont typeface="+mj-lt"/>
                        <a:buAutoNum type="arabicPeriod" startAt="3"/>
                      </a:pPr>
                      <a:r>
                        <a:rPr lang="en-US" sz="1200" kern="1200">
                          <a:solidFill>
                            <a:schemeClr val="tx1"/>
                          </a:solidFill>
                          <a:latin typeface="+mn-lt"/>
                          <a:ea typeface="+mn-ea"/>
                          <a:cs typeface="Segoe UI Semilight" panose="020B0402040204020203" pitchFamily="34" charset="0"/>
                        </a:rPr>
                        <a:t>Secure images for geography, maps and flags from </a:t>
                      </a:r>
                      <a:r>
                        <a:rPr lang="en-US" sz="1200" kern="1200">
                          <a:solidFill>
                            <a:schemeClr val="tx1"/>
                          </a:solidFill>
                          <a:latin typeface="+mn-lt"/>
                          <a:ea typeface="+mn-ea"/>
                          <a:cs typeface="Segoe UI Semilight" panose="020B0402040204020203" pitchFamily="34" charset="0"/>
                          <a:hlinkClick r:id="rId6">
                            <a:extLst>
                              <a:ext uri="{A12FA001-AC4F-418D-AE19-62706E023703}">
                                <ahyp:hlinkClr xmlns:ahyp="http://schemas.microsoft.com/office/drawing/2018/hyperlinkcolor" val="tx"/>
                              </a:ext>
                            </a:extLst>
                          </a:hlinkClick>
                        </a:rPr>
                        <a:t>Global Readiness</a:t>
                      </a:r>
                      <a:r>
                        <a:rPr lang="en-US" sz="1200" kern="1200">
                          <a:solidFill>
                            <a:schemeClr val="tx1"/>
                          </a:solidFill>
                          <a:latin typeface="+mn-lt"/>
                          <a:ea typeface="+mn-ea"/>
                          <a:cs typeface="Segoe UI Semilight" panose="020B0402040204020203" pitchFamily="34" charset="0"/>
                        </a:rPr>
                        <a:t>. </a:t>
                      </a:r>
                    </a:p>
                    <a:p>
                      <a:pPr marL="225425" lvl="2" indent="-225425" algn="l" defTabSz="932742" rtl="0" eaLnBrk="1" latinLnBrk="0" hangingPunct="1">
                        <a:buFont typeface="+mj-lt"/>
                        <a:buAutoNum type="arabicPeriod" startAt="3"/>
                      </a:pPr>
                      <a:r>
                        <a:rPr lang="en-US" sz="1200" kern="1200">
                          <a:solidFill>
                            <a:schemeClr val="tx1"/>
                          </a:solidFill>
                          <a:latin typeface="+mn-lt"/>
                          <a:ea typeface="+mn-ea"/>
                          <a:cs typeface="Segoe UI Semilight" panose="020B0402040204020203" pitchFamily="34" charset="0"/>
                        </a:rPr>
                        <a:t>Confirm </a:t>
                      </a:r>
                      <a:r>
                        <a:rPr lang="en-US" sz="1200" kern="1200">
                          <a:solidFill>
                            <a:schemeClr val="tx1"/>
                          </a:solidFill>
                          <a:latin typeface="+mn-lt"/>
                          <a:ea typeface="+mn-ea"/>
                          <a:cs typeface="Segoe UI Semilight" panose="020B0402040204020203" pitchFamily="34" charset="0"/>
                          <a:hlinkClick r:id="rId7">
                            <a:extLst>
                              <a:ext uri="{A12FA001-AC4F-418D-AE19-62706E023703}">
                                <ahyp:hlinkClr xmlns:ahyp="http://schemas.microsoft.com/office/drawing/2018/hyperlinkcolor" val="tx"/>
                              </a:ext>
                            </a:extLst>
                          </a:hlinkClick>
                        </a:rPr>
                        <a:t>country names</a:t>
                      </a:r>
                      <a:r>
                        <a:rPr lang="en-US" sz="1200" kern="1200">
                          <a:solidFill>
                            <a:schemeClr val="tx1"/>
                          </a:solidFill>
                          <a:latin typeface="+mn-lt"/>
                          <a:ea typeface="+mn-ea"/>
                          <a:cs typeface="Segoe UI Semilight" panose="020B0402040204020203" pitchFamily="34" charset="0"/>
                        </a:rPr>
                        <a:t>.</a:t>
                      </a:r>
                    </a:p>
                    <a:p>
                      <a:endParaRPr lang="en-US" sz="1200">
                        <a:latin typeface="+mn-lt"/>
                      </a:endParaRPr>
                    </a:p>
                  </a:txBody>
                  <a:tcPr marL="182880" marR="182880"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5351158"/>
                  </a:ext>
                </a:extLst>
              </a:tr>
              <a:tr h="1001731">
                <a:tc>
                  <a:txBody>
                    <a:bodyPr/>
                    <a:lstStyle/>
                    <a:p>
                      <a:pPr marL="0" algn="l" defTabSz="932742" rtl="0" eaLnBrk="1" latinLnBrk="0" hangingPunct="1"/>
                      <a:r>
                        <a:rPr lang="en-US" sz="1400" kern="1200">
                          <a:solidFill>
                            <a:schemeClr val="bg1"/>
                          </a:solidFill>
                          <a:latin typeface="+mj-lt"/>
                          <a:ea typeface="+mn-ea"/>
                          <a:cs typeface="+mn-cs"/>
                        </a:rPr>
                        <a:t>CELA: licensing and privacy</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solidFill>
                            <a:schemeClr val="bg1"/>
                          </a:solidFill>
                        </a:rPr>
                        <a:t>Avoid potential risk exposure by ensuring references to personal and third-party (non-Microsoft) products are approved, licensed, and used correctly.</a:t>
                      </a:r>
                      <a:endParaRPr lang="en-US" sz="1200">
                        <a:solidFill>
                          <a:schemeClr val="bg1"/>
                        </a:solidFill>
                        <a:latin typeface="+mn-lt"/>
                      </a:endParaRPr>
                    </a:p>
                  </a:txBody>
                  <a:tcPr marL="182880" marR="182880" marT="91440" marB="91440">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228600" lvl="2" indent="-228600" algn="l" defTabSz="932742" rtl="0" eaLnBrk="1" latinLnBrk="0" hangingPunct="1">
                        <a:buFont typeface="+mj-lt"/>
                        <a:buAutoNum type="arabicPeriod" startAt="7"/>
                      </a:pPr>
                      <a:r>
                        <a:rPr lang="en-US" sz="1200" kern="1200">
                          <a:solidFill>
                            <a:schemeClr val="tx1"/>
                          </a:solidFill>
                          <a:latin typeface="+mn-lt"/>
                          <a:ea typeface="+mn-ea"/>
                          <a:cs typeface="Segoe UI Semilight" panose="020B0402040204020203" pitchFamily="34" charset="0"/>
                        </a:rPr>
                        <a:t>Ensure any 3rd party IP or content has required permissions.</a:t>
                      </a:r>
                    </a:p>
                    <a:p>
                      <a:pPr marL="225425" lvl="2" indent="-225425" algn="l" defTabSz="932742" rtl="0" eaLnBrk="1" latinLnBrk="0" hangingPunct="1">
                        <a:buFont typeface="+mj-lt"/>
                        <a:buAutoNum type="arabicPeriod" startAt="7"/>
                      </a:pPr>
                      <a:r>
                        <a:rPr lang="en-US" sz="1200" kern="1200">
                          <a:solidFill>
                            <a:schemeClr val="tx1"/>
                          </a:solidFill>
                          <a:latin typeface="+mn-lt"/>
                          <a:ea typeface="+mn-ea"/>
                          <a:cs typeface="Segoe UI Semilight" panose="020B0402040204020203" pitchFamily="34" charset="0"/>
                        </a:rPr>
                        <a:t>Obtain required </a:t>
                      </a:r>
                      <a:r>
                        <a:rPr lang="en-US" sz="1200" kern="1200">
                          <a:solidFill>
                            <a:schemeClr val="tx1"/>
                          </a:solidFill>
                          <a:latin typeface="+mn-lt"/>
                          <a:ea typeface="+mn-ea"/>
                          <a:cs typeface="Segoe UI Semilight" panose="020B0402040204020203" pitchFamily="34" charset="0"/>
                          <a:hlinkClick r:id="rId8">
                            <a:extLst>
                              <a:ext uri="{A12FA001-AC4F-418D-AE19-62706E023703}">
                                <ahyp:hlinkClr xmlns:ahyp="http://schemas.microsoft.com/office/drawing/2018/hyperlinkcolor" val="tx"/>
                              </a:ext>
                            </a:extLst>
                          </a:hlinkClick>
                        </a:rPr>
                        <a:t>permissions</a:t>
                      </a:r>
                      <a:r>
                        <a:rPr lang="en-US" sz="1200" kern="1200">
                          <a:solidFill>
                            <a:schemeClr val="tx1"/>
                          </a:solidFill>
                          <a:latin typeface="+mn-lt"/>
                          <a:ea typeface="+mn-ea"/>
                          <a:cs typeface="Segoe UI Semilight" panose="020B0402040204020203" pitchFamily="34" charset="0"/>
                        </a:rPr>
                        <a:t> to use person’s name, image, etc.</a:t>
                      </a:r>
                    </a:p>
                    <a:p>
                      <a:pPr marL="225425" lvl="2" indent="-225425" algn="l" defTabSz="932742" rtl="0" eaLnBrk="1" latinLnBrk="0" hangingPunct="1">
                        <a:buFont typeface="+mj-lt"/>
                        <a:buAutoNum type="arabicPeriod" startAt="7"/>
                      </a:pPr>
                      <a:r>
                        <a:rPr lang="en-US" sz="1200" kern="1200">
                          <a:solidFill>
                            <a:schemeClr val="tx1"/>
                          </a:solidFill>
                          <a:latin typeface="+mn-lt"/>
                          <a:ea typeface="+mn-ea"/>
                          <a:cs typeface="Segoe UI Semilight" panose="020B0402040204020203" pitchFamily="34" charset="0"/>
                        </a:rPr>
                        <a:t>Remove all </a:t>
                      </a:r>
                      <a:r>
                        <a:rPr lang="en-US" sz="1200" kern="1200">
                          <a:solidFill>
                            <a:schemeClr val="tx1"/>
                          </a:solidFill>
                          <a:latin typeface="+mn-lt"/>
                          <a:ea typeface="+mn-ea"/>
                          <a:cs typeface="Segoe UI Semilight" panose="020B0402040204020203" pitchFamily="34" charset="0"/>
                          <a:hlinkClick r:id="rId9">
                            <a:extLst>
                              <a:ext uri="{A12FA001-AC4F-418D-AE19-62706E023703}">
                                <ahyp:hlinkClr xmlns:ahyp="http://schemas.microsoft.com/office/drawing/2018/hyperlinkcolor" val="tx"/>
                              </a:ext>
                            </a:extLst>
                          </a:hlinkClick>
                        </a:rPr>
                        <a:t>hidden data</a:t>
                      </a:r>
                      <a:r>
                        <a:rPr lang="en-US" sz="1200" kern="1200">
                          <a:solidFill>
                            <a:schemeClr val="tx1"/>
                          </a:solidFill>
                          <a:latin typeface="+mn-lt"/>
                          <a:ea typeface="+mn-ea"/>
                          <a:cs typeface="Segoe UI Semilight" panose="020B0402040204020203" pitchFamily="34" charset="0"/>
                        </a:rPr>
                        <a:t> and personal information from documents.</a:t>
                      </a:r>
                    </a:p>
                    <a:p>
                      <a:pPr marL="225425" lvl="2" indent="-225425" algn="l" defTabSz="932742" rtl="0" eaLnBrk="1" latinLnBrk="0" hangingPunct="1">
                        <a:buFont typeface="+mj-lt"/>
                        <a:buAutoNum type="arabicPeriod" startAt="7"/>
                      </a:pPr>
                      <a:r>
                        <a:rPr lang="en-US" sz="1200" kern="1200">
                          <a:solidFill>
                            <a:schemeClr val="tx1"/>
                          </a:solidFill>
                          <a:latin typeface="+mn-lt"/>
                          <a:ea typeface="+mn-ea"/>
                          <a:cs typeface="Segoe UI Semilight" panose="020B0402040204020203" pitchFamily="34" charset="0"/>
                        </a:rPr>
                        <a:t>Only use approved </a:t>
                      </a:r>
                      <a:r>
                        <a:rPr lang="en-US" sz="1200" kern="1200">
                          <a:solidFill>
                            <a:schemeClr val="tx1"/>
                          </a:solidFill>
                          <a:latin typeface="+mn-lt"/>
                          <a:ea typeface="+mn-ea"/>
                          <a:cs typeface="Segoe UI Semilight" panose="020B0402040204020203" pitchFamily="34" charset="0"/>
                          <a:hlinkClick r:id="rId10">
                            <a:extLst>
                              <a:ext uri="{A12FA001-AC4F-418D-AE19-62706E023703}">
                                <ahyp:hlinkClr xmlns:ahyp="http://schemas.microsoft.com/office/drawing/2018/hyperlinkcolor" val="tx"/>
                              </a:ext>
                            </a:extLst>
                          </a:hlinkClick>
                        </a:rPr>
                        <a:t>fictitious names</a:t>
                      </a:r>
                      <a:r>
                        <a:rPr lang="en-US" sz="1200" kern="1200">
                          <a:solidFill>
                            <a:schemeClr val="tx1"/>
                          </a:solidFill>
                          <a:latin typeface="+mn-lt"/>
                          <a:ea typeface="+mn-ea"/>
                          <a:cs typeface="Segoe UI Semilight" panose="020B0402040204020203" pitchFamily="34" charset="0"/>
                        </a:rPr>
                        <a:t>.</a:t>
                      </a:r>
                    </a:p>
                    <a:p>
                      <a:pPr marL="225425" lvl="2" indent="-225425" algn="l" defTabSz="932742" rtl="0" eaLnBrk="1" latinLnBrk="0" hangingPunct="1">
                        <a:buFont typeface="+mj-lt"/>
                        <a:buAutoNum type="arabicPeriod" startAt="7"/>
                      </a:pPr>
                      <a:r>
                        <a:rPr lang="en-US" sz="1200" kern="1200">
                          <a:solidFill>
                            <a:schemeClr val="tx1"/>
                          </a:solidFill>
                          <a:latin typeface="+mn-lt"/>
                          <a:ea typeface="+mn-ea"/>
                          <a:cs typeface="Segoe UI Semilight" panose="020B0402040204020203" pitchFamily="34" charset="0"/>
                        </a:rPr>
                        <a:t>Curate all Microsoft logos from </a:t>
                      </a:r>
                      <a:r>
                        <a:rPr lang="en-US" sz="1200" kern="1200">
                          <a:solidFill>
                            <a:schemeClr val="tx1"/>
                          </a:solidFill>
                          <a:latin typeface="+mn-lt"/>
                          <a:ea typeface="+mn-ea"/>
                          <a:cs typeface="Segoe UI Semilight" panose="020B0402040204020203" pitchFamily="34" charset="0"/>
                          <a:hlinkClick r:id="rId11">
                            <a:extLst>
                              <a:ext uri="{A12FA001-AC4F-418D-AE19-62706E023703}">
                                <ahyp:hlinkClr xmlns:ahyp="http://schemas.microsoft.com/office/drawing/2018/hyperlinkcolor" val="tx"/>
                              </a:ext>
                            </a:extLst>
                          </a:hlinkClick>
                        </a:rPr>
                        <a:t>Brand Central</a:t>
                      </a:r>
                      <a:r>
                        <a:rPr lang="en-US" sz="1200" kern="1200">
                          <a:solidFill>
                            <a:schemeClr val="tx1"/>
                          </a:solidFill>
                          <a:latin typeface="+mn-lt"/>
                          <a:ea typeface="+mn-ea"/>
                          <a:cs typeface="Segoe UI Semilight" panose="020B0402040204020203" pitchFamily="34" charset="0"/>
                        </a:rPr>
                        <a:t>.</a:t>
                      </a:r>
                      <a:endParaRPr lang="en-US" sz="1200">
                        <a:latin typeface="+mn-lt"/>
                      </a:endParaRPr>
                    </a:p>
                  </a:txBody>
                  <a:tcPr marL="182880" marR="182880" marT="91440" marB="9144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45942025"/>
                  </a:ext>
                </a:extLst>
              </a:tr>
            </a:tbl>
          </a:graphicData>
        </a:graphic>
      </p:graphicFrame>
    </p:spTree>
    <p:extLst>
      <p:ext uri="{BB962C8B-B14F-4D97-AF65-F5344CB8AC3E}">
        <p14:creationId xmlns:p14="http://schemas.microsoft.com/office/powerpoint/2010/main" val="4269511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learning objective</a:t>
            </a:r>
          </a:p>
        </p:txBody>
      </p:sp>
      <p:sp>
        <p:nvSpPr>
          <p:cNvPr id="5" name="Text Placeholder 4"/>
          <p:cNvSpPr>
            <a:spLocks noGrp="1"/>
          </p:cNvSpPr>
          <p:nvPr>
            <p:ph type="body" sz="quarter" idx="10"/>
          </p:nvPr>
        </p:nvSpPr>
        <p:spPr>
          <a:xfrm>
            <a:off x="584200" y="1435100"/>
            <a:ext cx="11018838" cy="1465016"/>
          </a:xfrm>
        </p:spPr>
        <p:txBody>
          <a:bodyPr vert="horz" wrap="square" lIns="0" tIns="0" rIns="0" bIns="0" rtlCol="0" anchor="t">
            <a:spAutoFit/>
          </a:bodyPr>
          <a:lstStyle/>
          <a:p>
            <a:r>
              <a:rPr lang="en-US">
                <a:cs typeface="Segoe UI"/>
              </a:rPr>
              <a:t>At the end of this session, you should be better able to…</a:t>
            </a:r>
          </a:p>
          <a:p>
            <a:r>
              <a:rPr lang="en-US">
                <a:cs typeface="Segoe UI"/>
              </a:rPr>
              <a:t>[Learning Objective 1]</a:t>
            </a:r>
            <a:endParaRPr lang="en-US"/>
          </a:p>
          <a:p>
            <a:pPr marL="0" indent="0">
              <a:buNone/>
            </a:pPr>
            <a:endParaRPr lang="en-US"/>
          </a:p>
        </p:txBody>
      </p:sp>
      <p:sp>
        <p:nvSpPr>
          <p:cNvPr id="7" name="Rectangle 3"/>
          <p:cNvSpPr>
            <a:spLocks noChangeArrowheads="1"/>
          </p:cNvSpPr>
          <p:nvPr/>
        </p:nvSpPr>
        <p:spPr bwMode="auto">
          <a:xfrm rot="850369">
            <a:off x="1524649" y="2991196"/>
            <a:ext cx="9142703" cy="875608"/>
          </a:xfrm>
          <a:prstGeom prst="rect">
            <a:avLst/>
          </a:prstGeom>
          <a:solidFill>
            <a:srgbClr val="FFFFFF"/>
          </a:solidFill>
          <a:ln w="3175">
            <a:solidFill>
              <a:srgbClr val="000000">
                <a:alpha val="25000"/>
              </a:srgbClr>
            </a:solidFill>
            <a:miter lim="800000"/>
            <a:headEnd/>
            <a:tailEnd/>
          </a:ln>
        </p:spPr>
        <p:txBody>
          <a:bodyPr lIns="76186" tIns="38092" rIns="76186" bIns="38092">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30" b="1" i="0" u="none"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rPr>
              <a:t>This slide is required. </a:t>
            </a:r>
            <a:r>
              <a:rPr kumimoji="0" lang="en-US" sz="1730" b="1" i="0" u="sng"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rPr>
              <a:t>Do NOT delete</a:t>
            </a:r>
            <a:r>
              <a:rPr kumimoji="0" lang="en-US" sz="1730" b="1" i="0" u="none"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rPr>
              <a:t>. </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30" b="1" i="0" u="none"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rPr>
              <a:t>Please expand notes window at bottom of slide and read. </a:t>
            </a:r>
            <a:br>
              <a:rPr kumimoji="0" lang="en-US" sz="1730" b="1" i="0" u="none"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rPr>
            </a:br>
            <a:r>
              <a:rPr kumimoji="0" lang="en-US" sz="1730" b="1" i="0" u="none"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rPr>
              <a:t>Then Delete this text box.</a:t>
            </a:r>
            <a:endParaRPr kumimoji="0" lang="en-US" sz="1730" b="0" i="0" u="none" strike="noStrike" kern="0" cap="none" spc="0" normalizeH="0" baseline="0" noProof="0">
              <a:ln>
                <a:noFill/>
              </a:ln>
              <a:gradFill>
                <a:gsLst>
                  <a:gs pos="95455">
                    <a:srgbClr val="C00000"/>
                  </a:gs>
                  <a:gs pos="75000">
                    <a:srgbClr val="C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p>
        </p:txBody>
      </p:sp>
      <p:sp>
        <p:nvSpPr>
          <p:cNvPr id="6" name="Text Placeholder 5"/>
          <p:cNvSpPr>
            <a:spLocks noGrp="1"/>
          </p:cNvSpPr>
          <p:nvPr>
            <p:ph type="body" sz="quarter" idx="10"/>
          </p:nvPr>
        </p:nvSpPr>
        <p:spPr/>
        <p:txBody>
          <a:bodyPr/>
          <a:lstStyle/>
          <a:p>
            <a:r>
              <a:rPr lang="en-US"/>
              <a:t>Main topic: Segoe UI, size 28pt</a:t>
            </a:r>
          </a:p>
          <a:p>
            <a:pPr lvl="1"/>
            <a:r>
              <a:rPr lang="en-US"/>
              <a:t>Segoe UI, size 20pt for second level</a:t>
            </a:r>
          </a:p>
          <a:p>
            <a:pPr lvl="2"/>
            <a:r>
              <a:rPr lang="en-US"/>
              <a:t>Segoe UI, size 16pt for third level</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p>
        </p:txBody>
      </p:sp>
      <p:sp>
        <p:nvSpPr>
          <p:cNvPr id="6" name="Text Placeholder 5"/>
          <p:cNvSpPr>
            <a:spLocks noGrp="1"/>
          </p:cNvSpPr>
          <p:nvPr>
            <p:ph sz="quarter" idx="10"/>
          </p:nvPr>
        </p:nvSpPr>
        <p:spPr/>
        <p:txBody>
          <a:bodyPr/>
          <a:lstStyle/>
          <a:p>
            <a:r>
              <a:rPr lang="en-US"/>
              <a:t>Main topic: Segoe UI, size 28pt</a:t>
            </a:r>
          </a:p>
          <a:p>
            <a:pPr lvl="1"/>
            <a:r>
              <a:rPr lang="en-US"/>
              <a:t>Segoe UI, size 20pt for second level</a:t>
            </a:r>
          </a:p>
          <a:p>
            <a:pPr lvl="2"/>
            <a:r>
              <a:rPr lang="en-US"/>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C183D7F6-B498-43B3-948B-1728B52AA6E4}">
                <adec:decorative xmlns:adec="http://schemas.microsoft.com/office/drawing/2017/decorative" val="0"/>
              </a:ext>
            </a:extLst>
          </p:cNvPr>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a:solidFill>
                  <a:schemeClr val="tx1"/>
                </a:solidFill>
                <a:ea typeface="Segoe UI" panose="020B0502040204020203" pitchFamily="34" charset="0"/>
                <a:cs typeface="Segoe UI" panose="020B0502040204020203" pitchFamily="34" charset="0"/>
              </a:rPr>
              <a:t>Use the “</a:t>
            </a:r>
            <a:r>
              <a:rPr lang="en-US" sz="1200" b="1">
                <a:solidFill>
                  <a:schemeClr val="tx1"/>
                </a:solidFill>
                <a:ea typeface="Segoe UI" panose="020B0502040204020203" pitchFamily="34" charset="0"/>
                <a:cs typeface="Segoe UI" panose="020B0502040204020203" pitchFamily="34" charset="0"/>
              </a:rPr>
              <a:t>Decrease List Level</a:t>
            </a:r>
            <a:r>
              <a:rPr lang="en-US" sz="1200">
                <a:solidFill>
                  <a:schemeClr val="tx1"/>
                </a:solidFill>
                <a:ea typeface="Segoe UI" panose="020B0502040204020203" pitchFamily="34" charset="0"/>
                <a:cs typeface="Segoe UI" panose="020B0502040204020203" pitchFamily="34" charset="0"/>
              </a:rPr>
              <a:t>” and “</a:t>
            </a:r>
            <a:r>
              <a:rPr lang="en-US" sz="1200" b="1">
                <a:solidFill>
                  <a:schemeClr val="tx1"/>
                </a:solidFill>
                <a:ea typeface="Segoe UI" panose="020B0502040204020203" pitchFamily="34" charset="0"/>
                <a:cs typeface="Segoe UI" panose="020B0502040204020203" pitchFamily="34" charset="0"/>
              </a:rPr>
              <a:t>Increase List Level</a:t>
            </a:r>
            <a:r>
              <a:rPr lang="en-US" sz="1200">
                <a:solidFill>
                  <a:schemeClr val="tx1"/>
                </a:solidFill>
                <a:ea typeface="Segoe UI" panose="020B0502040204020203" pitchFamily="34" charset="0"/>
                <a:cs typeface="Segoe UI" panose="020B0502040204020203" pitchFamily="34" charset="0"/>
              </a:rPr>
              <a:t>” tools </a:t>
            </a:r>
            <a:br>
              <a:rPr lang="en-US" sz="1200">
                <a:solidFill>
                  <a:schemeClr val="tx1"/>
                </a:solidFill>
                <a:ea typeface="Segoe UI" panose="020B0502040204020203" pitchFamily="34" charset="0"/>
                <a:cs typeface="Segoe UI" panose="020B0502040204020203" pitchFamily="34" charset="0"/>
              </a:rPr>
            </a:br>
            <a:r>
              <a:rPr lang="en-US" sz="1200">
                <a:solidFill>
                  <a:schemeClr val="tx1"/>
                </a:solidFill>
                <a:ea typeface="Segoe UI" panose="020B0502040204020203" pitchFamily="34" charset="0"/>
                <a:cs typeface="Segoe UI" panose="020B0502040204020203" pitchFamily="34" charset="0"/>
              </a:rPr>
              <a:t>on the </a:t>
            </a:r>
            <a:r>
              <a:rPr lang="en-US" sz="1200" b="1">
                <a:solidFill>
                  <a:schemeClr val="tx1"/>
                </a:solidFill>
                <a:ea typeface="Segoe UI" panose="020B0502040204020203" pitchFamily="34" charset="0"/>
                <a:cs typeface="Segoe UI" panose="020B0502040204020203" pitchFamily="34" charset="0"/>
              </a:rPr>
              <a:t>Home</a:t>
            </a:r>
            <a:r>
              <a:rPr lang="en-US" sz="120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a:solidFill>
                  <a:schemeClr val="tx1"/>
                </a:solidFill>
                <a:ea typeface="Segoe UI" panose="020B0502040204020203" pitchFamily="34" charset="0"/>
                <a:cs typeface="Segoe UI" panose="020B0502040204020203" pitchFamily="34" charset="0"/>
              </a:rPr>
              <a:t>Next click the Home tab, and then on the “</a:t>
            </a:r>
            <a:r>
              <a:rPr lang="en-US" sz="1200" b="1">
                <a:solidFill>
                  <a:schemeClr val="tx1"/>
                </a:solidFill>
                <a:cs typeface="Segoe UI" panose="020B0502040204020203" pitchFamily="34" charset="0"/>
              </a:rPr>
              <a:t>Decrease List level</a:t>
            </a:r>
            <a:r>
              <a:rPr lang="en-US" sz="120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a:solidFill>
                  <a:schemeClr val="tx1"/>
                </a:solidFill>
                <a:cs typeface="Segoe UI" panose="020B0502040204020203" pitchFamily="34" charset="0"/>
              </a:rPr>
              <a:t>Increase List Level</a:t>
            </a:r>
            <a:r>
              <a:rPr lang="en-US" sz="120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21125" cy="553998"/>
          </a:xfrm>
        </p:spPr>
        <p:txBody>
          <a:bodyPr>
            <a:normAutofit fontScale="90000"/>
          </a:bodyPr>
          <a:lstStyle/>
          <a:p>
            <a:r>
              <a:rPr lang="en-US"/>
              <a:t>Example with longer headline text</a:t>
            </a:r>
            <a:br>
              <a:rPr lang="en-US"/>
            </a:br>
            <a:r>
              <a:rPr lang="en-US"/>
              <a:t>wrapping to a second line</a:t>
            </a:r>
          </a:p>
        </p:txBody>
      </p:sp>
      <p:sp>
        <p:nvSpPr>
          <p:cNvPr id="6" name="Text Placeholder 5"/>
          <p:cNvSpPr>
            <a:spLocks noGrp="1"/>
          </p:cNvSpPr>
          <p:nvPr>
            <p:ph sz="quarter" idx="10"/>
          </p:nvPr>
        </p:nvSpPr>
        <p:spPr>
          <a:xfrm>
            <a:off x="584200" y="1435100"/>
            <a:ext cx="11018838" cy="4833938"/>
          </a:xfrm>
        </p:spPr>
        <p:txBody>
          <a:bodyPr/>
          <a:lstStyle/>
          <a:p>
            <a:r>
              <a:rPr lang="en-US"/>
              <a:t>When the headline text is 2 lines, move this text block </a:t>
            </a:r>
            <a:br>
              <a:rPr lang="en-US"/>
            </a:br>
            <a:r>
              <a:rPr lang="en-US"/>
              <a:t>down to align to the lower blue guide</a:t>
            </a:r>
          </a:p>
          <a:p>
            <a:r>
              <a:rPr lang="en-US"/>
              <a:t>If you don’t see guidelines, click on the View menu, </a:t>
            </a:r>
            <a:br>
              <a:rPr lang="en-US"/>
            </a:br>
            <a:r>
              <a:rPr lang="en-US"/>
              <a:t>and then check the box in front of “Guides”</a:t>
            </a:r>
          </a:p>
          <a:p>
            <a:r>
              <a:rPr lang="en-US"/>
              <a:t>Use a “soft return” Shift + Enter to wrap text without </a:t>
            </a:r>
            <a:br>
              <a:rPr lang="en-US"/>
            </a:br>
            <a:r>
              <a:rPr lang="en-US"/>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accent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a:t>Bullet points layout with subtitle</a:t>
            </a:r>
            <a:br>
              <a:rPr lang="en-US"/>
            </a:br>
            <a:r>
              <a:rPr lang="en-US" sz="2000" spc="0"/>
              <a:t>Set the subtitle to 20pt in the same text block, with character spacing Normal</a:t>
            </a:r>
            <a:endParaRPr lang="en-US" sz="2000"/>
          </a:p>
        </p:txBody>
      </p:sp>
      <p:sp>
        <p:nvSpPr>
          <p:cNvPr id="3" name="Text Placeholder 2"/>
          <p:cNvSpPr>
            <a:spLocks noGrp="1"/>
          </p:cNvSpPr>
          <p:nvPr>
            <p:ph type="body" sz="quarter" idx="10"/>
          </p:nvPr>
        </p:nvSpPr>
        <p:spPr>
          <a:xfrm>
            <a:off x="590868" y="2023428"/>
            <a:ext cx="11018520" cy="2308324"/>
          </a:xfrm>
        </p:spPr>
        <p:txBody>
          <a:bodyPr/>
          <a:lstStyle/>
          <a:p>
            <a:r>
              <a:rPr lang="en-US"/>
              <a:t>Move the text block down vertically to align to lower guide</a:t>
            </a:r>
          </a:p>
          <a:p>
            <a:r>
              <a:rPr lang="en-US"/>
              <a:t>If you don’t see guidelines, click on the View menu, </a:t>
            </a:r>
            <a:br>
              <a:rPr lang="en-US"/>
            </a:br>
            <a:r>
              <a:rPr lang="en-US"/>
              <a:t>and then check the box in front of “Guides”</a:t>
            </a:r>
          </a:p>
          <a:p>
            <a:endParaRPr lang="en-US"/>
          </a:p>
          <a:p>
            <a:pPr lvl="0"/>
            <a:r>
              <a:rPr lang="en-US"/>
              <a:t>Hyperlink style: </a:t>
            </a:r>
            <a:r>
              <a:rPr lang="en-US">
                <a:hlinkClick r:id="rId3"/>
              </a:rPr>
              <a:t>www.microsoft.com</a:t>
            </a:r>
            <a:r>
              <a:rPr lang="en-US"/>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p:txBody>
          <a:bodyPr/>
          <a:lstStyle/>
          <a:p>
            <a:r>
              <a:rPr lang="en-US"/>
              <a:t>Smaller text</a:t>
            </a:r>
          </a:p>
        </p:txBody>
      </p:sp>
      <p:sp>
        <p:nvSpPr>
          <p:cNvPr id="7" name="Picture Placeholder 6"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6A5A913E-988B-4199-AACC-C32CD4367801}"/>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a:t>Square photo layout </a:t>
            </a:r>
          </a:p>
        </p:txBody>
      </p:sp>
      <p:sp>
        <p:nvSpPr>
          <p:cNvPr id="5" name="Picture Placeholder 4" descr="This photo is a 'placeholder' only. Drag or drop your photo here, or click and tap the center to insert a photo. Make sure to update this alt text for your inserted photo. ">
            <a:extLst>
              <a:ext uri="{FF2B5EF4-FFF2-40B4-BE49-F238E27FC236}">
                <a16:creationId xmlns:a16="http://schemas.microsoft.com/office/drawing/2014/main" id="{B5C0DD20-C02D-43AF-A502-23EF58ACB78B}"/>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Section title</a:t>
            </a:r>
          </a:p>
        </p:txBody>
      </p:sp>
    </p:spTree>
    <p:extLst>
      <p:ext uri="{BB962C8B-B14F-4D97-AF65-F5344CB8AC3E}">
        <p14:creationId xmlns:p14="http://schemas.microsoft.com/office/powerpoint/2010/main" val="339896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Section title</a:t>
            </a:r>
          </a:p>
        </p:txBody>
      </p:sp>
    </p:spTree>
    <p:extLst>
      <p:ext uri="{BB962C8B-B14F-4D97-AF65-F5344CB8AC3E}">
        <p14:creationId xmlns:p14="http://schemas.microsoft.com/office/powerpoint/2010/main" val="272982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a:t>Presenting to support compliance</a:t>
            </a:r>
          </a:p>
        </p:txBody>
      </p:sp>
      <p:sp>
        <p:nvSpPr>
          <p:cNvPr id="2" name="Text Placeholder 1">
            <a:extLst>
              <a:ext uri="{FF2B5EF4-FFF2-40B4-BE49-F238E27FC236}">
                <a16:creationId xmlns:a16="http://schemas.microsoft.com/office/drawing/2014/main" id="{4E51FA1F-4D3F-4D42-8800-B38ACE38BFDC}"/>
              </a:ext>
            </a:extLst>
          </p:cNvPr>
          <p:cNvSpPr>
            <a:spLocks noGrp="1"/>
          </p:cNvSpPr>
          <p:nvPr>
            <p:ph sz="quarter" idx="10"/>
          </p:nvPr>
        </p:nvSpPr>
        <p:spPr/>
        <p:txBody>
          <a:bodyPr/>
          <a:lstStyle/>
          <a:p>
            <a:pPr marL="0" indent="0">
              <a:buNone/>
            </a:pPr>
            <a:r>
              <a:rPr lang="en-US" sz="1600"/>
              <a:t>As a Microsoft presenter, how you deliver your content makes a huge difference in being compliant across our 3 areas: Accessibility, Global Readiness and CELA: licensing and privacy.</a:t>
            </a:r>
          </a:p>
          <a:p>
            <a:pPr marL="0" indent="0">
              <a:buNone/>
            </a:pPr>
            <a:r>
              <a:rPr lang="en-US" sz="1600"/>
              <a:t>As you practice and deliver your presentations, please review the following checklist to help your delivery be more compliant and accessible for your audience.</a:t>
            </a:r>
          </a:p>
        </p:txBody>
      </p:sp>
      <p:graphicFrame>
        <p:nvGraphicFramePr>
          <p:cNvPr id="6" name="Table 7">
            <a:extLst>
              <a:ext uri="{FF2B5EF4-FFF2-40B4-BE49-F238E27FC236}">
                <a16:creationId xmlns:a16="http://schemas.microsoft.com/office/drawing/2014/main" id="{4C2E0326-2104-4C6E-BE96-F5286742D78A}"/>
              </a:ext>
            </a:extLst>
          </p:cNvPr>
          <p:cNvGraphicFramePr>
            <a:graphicFrameLocks noGrp="1"/>
          </p:cNvGraphicFramePr>
          <p:nvPr>
            <p:extLst>
              <p:ext uri="{D42A27DB-BD31-4B8C-83A1-F6EECF244321}">
                <p14:modId xmlns:p14="http://schemas.microsoft.com/office/powerpoint/2010/main" val="2528001615"/>
              </p:ext>
            </p:extLst>
          </p:nvPr>
        </p:nvGraphicFramePr>
        <p:xfrm>
          <a:off x="586390" y="2703223"/>
          <a:ext cx="11018520" cy="3531571"/>
        </p:xfrm>
        <a:graphic>
          <a:graphicData uri="http://schemas.openxmlformats.org/drawingml/2006/table">
            <a:tbl>
              <a:tblPr firstRow="1" bandRow="1">
                <a:tableStyleId>{5940675A-B579-460E-94D1-54222C63F5DA}</a:tableStyleId>
              </a:tblPr>
              <a:tblGrid>
                <a:gridCol w="4498752">
                  <a:extLst>
                    <a:ext uri="{9D8B030D-6E8A-4147-A177-3AD203B41FA5}">
                      <a16:colId xmlns:a16="http://schemas.microsoft.com/office/drawing/2014/main" val="2166181705"/>
                    </a:ext>
                  </a:extLst>
                </a:gridCol>
                <a:gridCol w="6519768">
                  <a:extLst>
                    <a:ext uri="{9D8B030D-6E8A-4147-A177-3AD203B41FA5}">
                      <a16:colId xmlns:a16="http://schemas.microsoft.com/office/drawing/2014/main" val="314957486"/>
                    </a:ext>
                  </a:extLst>
                </a:gridCol>
              </a:tblGrid>
              <a:tr h="1071752">
                <a:tc>
                  <a:txBody>
                    <a:bodyPr/>
                    <a:lstStyle/>
                    <a:p>
                      <a:pPr marL="0" algn="l" defTabSz="932742" rtl="0" eaLnBrk="1" latinLnBrk="0" hangingPunct="1"/>
                      <a:r>
                        <a:rPr lang="en-US" sz="1400" kern="1200">
                          <a:solidFill>
                            <a:schemeClr val="bg1"/>
                          </a:solidFill>
                          <a:latin typeface="+mj-lt"/>
                          <a:ea typeface="+mn-ea"/>
                          <a:cs typeface="+mn-cs"/>
                        </a:rPr>
                        <a:t>Accessibility</a:t>
                      </a:r>
                    </a:p>
                    <a:p>
                      <a:r>
                        <a:rPr lang="en-US" sz="1400">
                          <a:solidFill>
                            <a:schemeClr val="bg1"/>
                          </a:solidFill>
                        </a:rPr>
                        <a:t>Help Microsoft fulfill our commitment to create products, services, tools, and content to be used by people of all abilities. </a:t>
                      </a:r>
                      <a:endParaRPr lang="en-US" sz="1400">
                        <a:solidFill>
                          <a:schemeClr val="bg1"/>
                        </a:solidFill>
                        <a:latin typeface="+mn-lt"/>
                      </a:endParaRPr>
                    </a:p>
                  </a:txBody>
                  <a:tcPr marL="182880" marR="182880" marT="91440" marB="91440">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8600" lvl="2" indent="-228600" algn="l" defTabSz="932742" rtl="0" eaLnBrk="1" latinLnBrk="0" hangingPunct="1">
                        <a:buFont typeface="+mj-lt"/>
                        <a:buAutoNum type="arabicPeriod"/>
                      </a:pPr>
                      <a:r>
                        <a:rPr lang="en-US" sz="1200" kern="1200">
                          <a:solidFill>
                            <a:schemeClr val="tx1"/>
                          </a:solidFill>
                          <a:latin typeface="+mn-lt"/>
                          <a:ea typeface="+mn-ea"/>
                          <a:cs typeface="Segoe UI Semilight" panose="020B0402040204020203" pitchFamily="34" charset="0"/>
                        </a:rPr>
                        <a:t>Present as if people cannot see your slides. Close your eyes and listen to help you determine what is needed.</a:t>
                      </a:r>
                    </a:p>
                    <a:p>
                      <a:pPr marL="228600" lvl="2" indent="-228600" algn="l" defTabSz="932742" rtl="0" eaLnBrk="1" latinLnBrk="0" hangingPunct="1">
                        <a:buFont typeface="+mj-lt"/>
                        <a:buAutoNum type="arabicPeriod"/>
                      </a:pPr>
                      <a:r>
                        <a:rPr lang="en-US" sz="1200" kern="1200">
                          <a:solidFill>
                            <a:schemeClr val="tx1"/>
                          </a:solidFill>
                          <a:latin typeface="+mn-lt"/>
                          <a:ea typeface="+mn-ea"/>
                          <a:cs typeface="Segoe UI Semilight" panose="020B0402040204020203" pitchFamily="34" charset="0"/>
                        </a:rPr>
                        <a:t>When demoing, describe what you are doing.</a:t>
                      </a:r>
                    </a:p>
                    <a:p>
                      <a:pPr marL="228600" lvl="2" indent="-228600" algn="l" defTabSz="932742" rtl="0" eaLnBrk="1" latinLnBrk="0" hangingPunct="1">
                        <a:buFont typeface="+mj-lt"/>
                        <a:buAutoNum type="arabicPeriod"/>
                      </a:pPr>
                      <a:r>
                        <a:rPr lang="en-US" sz="1200" kern="1200">
                          <a:solidFill>
                            <a:schemeClr val="tx1"/>
                          </a:solidFill>
                          <a:latin typeface="+mn-lt"/>
                          <a:ea typeface="+mn-ea"/>
                          <a:cs typeface="Segoe UI Semilight" panose="020B0402040204020203" pitchFamily="34" charset="0"/>
                        </a:rPr>
                        <a:t>Avoid the word “click”. Use “select” instead.</a:t>
                      </a:r>
                    </a:p>
                    <a:p>
                      <a:pPr marL="228600" lvl="2" indent="-228600" algn="l" defTabSz="932742" rtl="0" eaLnBrk="1" latinLnBrk="0" hangingPunct="1">
                        <a:buFont typeface="+mj-lt"/>
                        <a:buAutoNum type="arabicPeriod"/>
                      </a:pPr>
                      <a:r>
                        <a:rPr lang="en-US" sz="1200" kern="1200">
                          <a:solidFill>
                            <a:schemeClr val="tx1"/>
                          </a:solidFill>
                          <a:latin typeface="+mn-lt"/>
                          <a:ea typeface="+mn-ea"/>
                          <a:cs typeface="Segoe UI Semilight" panose="020B0402040204020203" pitchFamily="34" charset="0"/>
                        </a:rPr>
                        <a:t>Turn on the “real-time captioning” function in PowerPoint.</a:t>
                      </a:r>
                    </a:p>
                    <a:p>
                      <a:pPr marL="228600" lvl="2" indent="-228600" algn="l" defTabSz="932742" rtl="0" eaLnBrk="1" latinLnBrk="0" hangingPunct="1">
                        <a:buFont typeface="+mj-lt"/>
                        <a:buAutoNum type="arabicPeriod"/>
                      </a:pPr>
                      <a:r>
                        <a:rPr lang="en-US" sz="1200" kern="1200">
                          <a:solidFill>
                            <a:schemeClr val="tx1"/>
                          </a:solidFill>
                          <a:latin typeface="+mn-lt"/>
                          <a:ea typeface="+mn-ea"/>
                          <a:cs typeface="Segoe UI Semilight" panose="020B0402040204020203" pitchFamily="34" charset="0"/>
                        </a:rPr>
                        <a:t>Practice using PowerPoint’s Presentation Coach to get suggestions.</a:t>
                      </a:r>
                    </a:p>
                  </a:txBody>
                  <a:tcPr marL="182880" marR="182880" marT="91440" marB="9144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1490097"/>
                  </a:ext>
                </a:extLst>
              </a:tr>
              <a:tr h="1154194">
                <a:tc>
                  <a:txBody>
                    <a:bodyPr/>
                    <a:lstStyle/>
                    <a:p>
                      <a:pPr marL="0" algn="l" defTabSz="932742" rtl="0" eaLnBrk="1" latinLnBrk="0" hangingPunct="1"/>
                      <a:r>
                        <a:rPr lang="en-US" sz="1400" kern="1200">
                          <a:solidFill>
                            <a:schemeClr val="bg1"/>
                          </a:solidFill>
                          <a:latin typeface="+mj-lt"/>
                          <a:ea typeface="+mn-ea"/>
                          <a:cs typeface="+mn-cs"/>
                        </a:rPr>
                        <a:t>Global Readiness</a:t>
                      </a:r>
                    </a:p>
                    <a:p>
                      <a:r>
                        <a:rPr lang="en-US" sz="1400">
                          <a:solidFill>
                            <a:schemeClr val="bg1"/>
                          </a:solidFill>
                        </a:rPr>
                        <a:t>Minimize risk for Microsoft by ensuring products, services, and communications respect and comply with global and local legal and cultural expectations for geography, culture, and language. </a:t>
                      </a:r>
                      <a:endParaRPr lang="en-US" sz="1400">
                        <a:solidFill>
                          <a:schemeClr val="bg1"/>
                        </a:solidFill>
                        <a:latin typeface="+mn-lt"/>
                      </a:endParaRPr>
                    </a:p>
                  </a:txBody>
                  <a:tcPr marL="182880" marR="182880" marT="91440" marB="9144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8600" marR="0" lvl="2" indent="-228600" algn="l" defTabSz="932742" rtl="0" eaLnBrk="1" fontAlgn="auto" latinLnBrk="0" hangingPunct="1">
                        <a:lnSpc>
                          <a:spcPct val="100000"/>
                        </a:lnSpc>
                        <a:spcBef>
                          <a:spcPts val="0"/>
                        </a:spcBef>
                        <a:spcAft>
                          <a:spcPts val="0"/>
                        </a:spcAft>
                        <a:buClrTx/>
                        <a:buSzTx/>
                        <a:buFont typeface="+mj-lt"/>
                        <a:buAutoNum type="arabicPeriod" startAt="6"/>
                        <a:tabLst/>
                        <a:defRPr/>
                      </a:pPr>
                      <a:r>
                        <a:rPr lang="en-US" sz="1200" kern="1200">
                          <a:solidFill>
                            <a:schemeClr val="tx1"/>
                          </a:solidFill>
                          <a:latin typeface="+mn-lt"/>
                          <a:ea typeface="+mn-ea"/>
                          <a:cs typeface="Segoe UI Semilight" panose="020B0402040204020203" pitchFamily="34" charset="0"/>
                        </a:rPr>
                        <a:t>Be respectful of all cultures and religions.</a:t>
                      </a:r>
                    </a:p>
                    <a:p>
                      <a:pPr marL="228600" lvl="2" indent="-228600" algn="l" defTabSz="932742" rtl="0" eaLnBrk="1" latinLnBrk="0" hangingPunct="1">
                        <a:buFont typeface="+mj-lt"/>
                        <a:buAutoNum type="arabicPeriod" startAt="6"/>
                      </a:pPr>
                      <a:r>
                        <a:rPr lang="en-US" sz="1200" kern="1200">
                          <a:solidFill>
                            <a:schemeClr val="tx1"/>
                          </a:solidFill>
                          <a:latin typeface="+mn-lt"/>
                          <a:ea typeface="+mn-ea"/>
                          <a:cs typeface="Segoe UI Semilight" panose="020B0402040204020203" pitchFamily="34" charset="0"/>
                        </a:rPr>
                        <a:t>Profanity is not allowed. </a:t>
                      </a:r>
                    </a:p>
                    <a:p>
                      <a:pPr marL="228600" lvl="2" indent="-228600" algn="l" defTabSz="932742" rtl="0" eaLnBrk="1" latinLnBrk="0" hangingPunct="1">
                        <a:buFont typeface="+mj-lt"/>
                        <a:buAutoNum type="arabicPeriod" startAt="6"/>
                      </a:pPr>
                      <a:r>
                        <a:rPr lang="en-US" sz="1200" kern="1200">
                          <a:solidFill>
                            <a:schemeClr val="tx1"/>
                          </a:solidFill>
                          <a:latin typeface="+mn-lt"/>
                          <a:ea typeface="+mn-ea"/>
                          <a:cs typeface="Segoe UI Semilight" panose="020B0402040204020203" pitchFamily="34" charset="0"/>
                        </a:rPr>
                        <a:t>Avoid slang and idioms.</a:t>
                      </a:r>
                    </a:p>
                  </a:txBody>
                  <a:tcPr marL="182880" marR="182880"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5351158"/>
                  </a:ext>
                </a:extLst>
              </a:tr>
              <a:tr h="1001731">
                <a:tc>
                  <a:txBody>
                    <a:bodyPr/>
                    <a:lstStyle/>
                    <a:p>
                      <a:pPr marL="0" algn="l" defTabSz="932742" rtl="0" eaLnBrk="1" latinLnBrk="0" hangingPunct="1"/>
                      <a:r>
                        <a:rPr lang="en-US" sz="1400" kern="1200">
                          <a:solidFill>
                            <a:schemeClr val="bg1"/>
                          </a:solidFill>
                          <a:latin typeface="+mj-lt"/>
                          <a:ea typeface="+mn-ea"/>
                          <a:cs typeface="+mn-cs"/>
                        </a:rPr>
                        <a:t>CELA: licensing and privacy</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solidFill>
                            <a:schemeClr val="bg1"/>
                          </a:solidFill>
                        </a:rPr>
                        <a:t>Avoid potential risk exposure by ensuring references to personal and third-party (non-Microsoft) products are approved, licensed, and used correctly.</a:t>
                      </a:r>
                      <a:endParaRPr lang="en-US" sz="1200">
                        <a:solidFill>
                          <a:schemeClr val="bg1"/>
                        </a:solidFill>
                        <a:latin typeface="+mn-lt"/>
                      </a:endParaRPr>
                    </a:p>
                  </a:txBody>
                  <a:tcPr marL="182880" marR="182880" marT="91440" marB="91440">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228600" lvl="2" indent="-228600" algn="l" defTabSz="932742" rtl="0" eaLnBrk="1" latinLnBrk="0" hangingPunct="1">
                        <a:buFont typeface="+mj-lt"/>
                        <a:buAutoNum type="arabicPeriod" startAt="9"/>
                      </a:pPr>
                      <a:r>
                        <a:rPr lang="en-US" sz="1200" kern="1200">
                          <a:solidFill>
                            <a:schemeClr val="tx1"/>
                          </a:solidFill>
                          <a:latin typeface="+mn-lt"/>
                          <a:ea typeface="+mn-ea"/>
                          <a:cs typeface="Segoe UI Semilight" panose="020B0402040204020203" pitchFamily="34" charset="0"/>
                        </a:rPr>
                        <a:t>Do not use people’s names with out permission.</a:t>
                      </a:r>
                    </a:p>
                    <a:p>
                      <a:pPr marL="228600" marR="0" lvl="2" indent="-228600" algn="l" defTabSz="932742" rtl="0" eaLnBrk="1" fontAlgn="auto" latinLnBrk="0" hangingPunct="1">
                        <a:lnSpc>
                          <a:spcPct val="100000"/>
                        </a:lnSpc>
                        <a:spcBef>
                          <a:spcPts val="0"/>
                        </a:spcBef>
                        <a:spcAft>
                          <a:spcPts val="0"/>
                        </a:spcAft>
                        <a:buClrTx/>
                        <a:buSzTx/>
                        <a:buFont typeface="+mj-lt"/>
                        <a:buAutoNum type="arabicPeriod" startAt="9"/>
                        <a:tabLst/>
                        <a:defRPr/>
                      </a:pPr>
                      <a:r>
                        <a:rPr lang="en-US" sz="1200" kern="1200">
                          <a:solidFill>
                            <a:schemeClr val="tx1"/>
                          </a:solidFill>
                          <a:latin typeface="+mn-lt"/>
                          <a:ea typeface="+mn-ea"/>
                          <a:cs typeface="Segoe UI Semilight" panose="020B0402040204020203" pitchFamily="34" charset="0"/>
                        </a:rPr>
                        <a:t>Do not wear non-Microsoft logos (including clothing brands &amp; sports teams).</a:t>
                      </a:r>
                    </a:p>
                    <a:p>
                      <a:pPr marL="228600" lvl="2" indent="-228600" algn="l" defTabSz="932742" rtl="0" eaLnBrk="1" latinLnBrk="0" hangingPunct="1">
                        <a:buFont typeface="+mj-lt"/>
                        <a:buAutoNum type="arabicPeriod" startAt="9"/>
                      </a:pPr>
                      <a:endParaRPr lang="en-US" sz="1200" kern="1200">
                        <a:solidFill>
                          <a:schemeClr val="tx1"/>
                        </a:solidFill>
                        <a:latin typeface="+mn-lt"/>
                        <a:ea typeface="+mn-ea"/>
                        <a:cs typeface="Segoe UI Semilight" panose="020B0402040204020203" pitchFamily="34" charset="0"/>
                      </a:endParaRPr>
                    </a:p>
                  </a:txBody>
                  <a:tcPr marL="182880" marR="182880" marT="91440" marB="9144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45942025"/>
                  </a:ext>
                </a:extLst>
              </a:tr>
            </a:tbl>
          </a:graphicData>
        </a:graphic>
      </p:graphicFrame>
      <p:sp>
        <p:nvSpPr>
          <p:cNvPr id="5" name="Rectangle 4">
            <a:extLst>
              <a:ext uri="{FF2B5EF4-FFF2-40B4-BE49-F238E27FC236}">
                <a16:creationId xmlns:a16="http://schemas.microsoft.com/office/drawing/2014/main" id="{87BB240B-718F-4125-B442-89C87E7F7C3B}"/>
              </a:ext>
            </a:extLst>
          </p:cNvPr>
          <p:cNvSpPr/>
          <p:nvPr/>
        </p:nvSpPr>
        <p:spPr>
          <a:xfrm>
            <a:off x="699431" y="6307050"/>
            <a:ext cx="10909958" cy="307777"/>
          </a:xfrm>
          <a:prstGeom prst="rect">
            <a:avLst/>
          </a:prstGeom>
        </p:spPr>
        <p:txBody>
          <a:bodyPr wrap="square">
            <a:spAutoFit/>
          </a:bodyPr>
          <a:lstStyle/>
          <a:p>
            <a:pPr marL="0" marR="0" lvl="0" indent="0" algn="r" defTabSz="91431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Calibri" panose="020F0502020204030204" pitchFamily="34" charset="0"/>
                <a:cs typeface="+mn-cs"/>
              </a:rPr>
              <a:t>To learn more about improving the accessibility of your presentations? Please visit </a:t>
            </a:r>
            <a:r>
              <a:rPr kumimoji="0" lang="en-US" sz="1400" b="0" i="0" u="sng" strike="noStrike" kern="1200" cap="none" spc="0" normalizeH="0" baseline="0" noProof="0">
                <a:ln>
                  <a:noFill/>
                </a:ln>
                <a:solidFill>
                  <a:srgbClr val="0563C1"/>
                </a:solidFill>
                <a:effectLst/>
                <a:uLnTx/>
                <a:uFillTx/>
                <a:latin typeface="Segoe UI Semibold"/>
                <a:ea typeface="Calibri" panose="020F0502020204030204" pitchFamily="34" charset="0"/>
                <a:cs typeface="+mn-cs"/>
                <a:hlinkClick r:id="rId2"/>
              </a:rPr>
              <a:t>aka.ms/</a:t>
            </a:r>
            <a:r>
              <a:rPr kumimoji="0" lang="en-US" sz="1400" b="0" i="0" u="sng" strike="noStrike" kern="1200" cap="none" spc="0" normalizeH="0" baseline="0" noProof="0" err="1">
                <a:ln>
                  <a:noFill/>
                </a:ln>
                <a:solidFill>
                  <a:srgbClr val="0563C1"/>
                </a:solidFill>
                <a:effectLst/>
                <a:uLnTx/>
                <a:uFillTx/>
                <a:latin typeface="Segoe UI Semibold"/>
                <a:ea typeface="Calibri" panose="020F0502020204030204" pitchFamily="34" charset="0"/>
                <a:cs typeface="+mn-cs"/>
                <a:hlinkClick r:id="rId2"/>
              </a:rPr>
              <a:t>PowerPointAccessibilityWebinar</a:t>
            </a:r>
            <a:r>
              <a:rPr kumimoji="0" lang="en-US" sz="1400" b="0" i="0" u="sng" strike="noStrike" kern="1200" cap="none" spc="0" normalizeH="0" baseline="0" noProof="0">
                <a:ln>
                  <a:noFill/>
                </a:ln>
                <a:solidFill>
                  <a:srgbClr val="0563C1"/>
                </a:solidFill>
                <a:effectLst/>
                <a:uLnTx/>
                <a:uFillTx/>
                <a:latin typeface="Segoe UI Semibold"/>
                <a:ea typeface="Calibri" panose="020F0502020204030204" pitchFamily="34" charset="0"/>
                <a:cs typeface="+mn-cs"/>
              </a:rPr>
              <a:t>.</a:t>
            </a:r>
            <a:endParaRPr kumimoji="0" lang="en-US" sz="1400" b="0" i="0" u="none" strike="noStrike" kern="1200" cap="none" spc="0" normalizeH="0" baseline="0" noProof="0">
              <a:ln>
                <a:noFill/>
              </a:ln>
              <a:solidFill>
                <a:srgbClr val="1A1A1A"/>
              </a:solidFill>
              <a:effectLst/>
              <a:uLnTx/>
              <a:uFillTx/>
              <a:latin typeface="Segoe UI Semibold"/>
              <a:ea typeface="Calibri" panose="020F0502020204030204" pitchFamily="34" charset="0"/>
              <a:cs typeface="+mn-cs"/>
            </a:endParaRPr>
          </a:p>
        </p:txBody>
      </p:sp>
    </p:spTree>
    <p:extLst>
      <p:ext uri="{BB962C8B-B14F-4D97-AF65-F5344CB8AC3E}">
        <p14:creationId xmlns:p14="http://schemas.microsoft.com/office/powerpoint/2010/main" val="47471151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Section title</a:t>
            </a:r>
          </a:p>
        </p:txBody>
      </p:sp>
    </p:spTree>
    <p:extLst>
      <p:ext uri="{BB962C8B-B14F-4D97-AF65-F5344CB8AC3E}">
        <p14:creationId xmlns:p14="http://schemas.microsoft.com/office/powerpoint/2010/main" val="26683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a:gradFill>
                <a:gsLst>
                  <a:gs pos="15356">
                    <a:srgbClr val="1A1A1A"/>
                  </a:gs>
                  <a:gs pos="56000">
                    <a:srgbClr val="1A1A1A"/>
                  </a:gs>
                </a:gsLst>
                <a:lin ang="5400000" scaled="0"/>
              </a:gradFill>
              <a:latin typeface="Segoe UI" panose="020B0502040204020203" pitchFamily="34" charset="0"/>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a:solidFill>
                      <a:srgbClr val="FFFFFF"/>
                    </a:solidFill>
                    <a:latin typeface="Segoe UI" panose="020B0502040204020203" pitchFamily="34" charset="0"/>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50E6FF"/>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a:solidFill>
                      <a:srgbClr val="FFFFFF"/>
                    </a:solidFill>
                    <a:latin typeface="Segoe UI" panose="020B0502040204020203" pitchFamily="34" charset="0"/>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Select </a:t>
            </a:r>
            <a:r>
              <a:rPr lang="en-US" sz="100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Enter a </a:t>
            </a:r>
            <a:r>
              <a:rPr lang="en-US" sz="1000">
                <a:solidFill>
                  <a:schemeClr val="tx1"/>
                </a:solidFill>
                <a:latin typeface="Segoe UI Semibold" panose="020B0702040204020203" pitchFamily="34" charset="0"/>
                <a:cs typeface="Segoe UI Semibold" panose="020B0702040204020203" pitchFamily="34" charset="0"/>
              </a:rPr>
              <a:t>Description</a:t>
            </a:r>
            <a:r>
              <a:rPr lang="en-US" sz="100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a:solidFill>
                  <a:schemeClr val="tx1"/>
                </a:solidFill>
                <a:latin typeface="Segoe UI" panose="020B0502040204020203" pitchFamily="34" charset="0"/>
                <a:cs typeface="Segoe UI" panose="020B0502040204020203" pitchFamily="34" charset="0"/>
              </a:rPr>
              <a:t>e.g. </a:t>
            </a:r>
            <a:r>
              <a:rPr lang="en-US" sz="100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Click the </a:t>
            </a:r>
            <a:r>
              <a:rPr lang="en-US" sz="1000">
                <a:solidFill>
                  <a:schemeClr val="tx1"/>
                </a:solidFill>
                <a:latin typeface="Segoe UI Semibold" panose="020B0702040204020203" pitchFamily="34" charset="0"/>
                <a:cs typeface="Segoe UI Semibold" panose="020B0702040204020203" pitchFamily="34" charset="0"/>
              </a:rPr>
              <a:t>Home</a:t>
            </a:r>
            <a:r>
              <a:rPr lang="en-US" sz="100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In the </a:t>
            </a:r>
            <a:r>
              <a:rPr lang="en-US" sz="1000">
                <a:solidFill>
                  <a:schemeClr val="tx1"/>
                </a:solidFill>
                <a:latin typeface="Segoe UI Semibold" panose="020B0702040204020203" pitchFamily="34" charset="0"/>
                <a:cs typeface="Segoe UI Semibold" panose="020B0702040204020203" pitchFamily="34" charset="0"/>
              </a:rPr>
              <a:t>Drawing</a:t>
            </a:r>
            <a:r>
              <a:rPr lang="en-US" sz="1000">
                <a:solidFill>
                  <a:schemeClr val="tx1"/>
                </a:solidFill>
                <a:latin typeface="Segoe UI" panose="020B0502040204020203" pitchFamily="34" charset="0"/>
                <a:cs typeface="Segoe UI" panose="020B0502040204020203" pitchFamily="34" charset="0"/>
              </a:rPr>
              <a:t> group, select the </a:t>
            </a:r>
            <a:r>
              <a:rPr lang="en-US" sz="1000">
                <a:solidFill>
                  <a:schemeClr val="tx1"/>
                </a:solidFill>
                <a:latin typeface="Segoe UI Semibold" panose="020B0702040204020203" pitchFamily="34" charset="0"/>
                <a:cs typeface="Segoe UI Semibold" panose="020B0702040204020203" pitchFamily="34" charset="0"/>
              </a:rPr>
              <a:t>Arrange</a:t>
            </a:r>
            <a:r>
              <a:rPr lang="en-US" sz="100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a:solidFill>
                  <a:schemeClr val="tx1"/>
                </a:solidFill>
                <a:latin typeface="Segoe UI" panose="020B0502040204020203" pitchFamily="34" charset="0"/>
                <a:cs typeface="Segoe UI" panose="020B0502040204020203" pitchFamily="34" charset="0"/>
              </a:rPr>
              <a:t>Click </a:t>
            </a:r>
            <a:r>
              <a:rPr lang="en-US" sz="100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4948650"/>
            <a:ext cx="11013441" cy="1133644"/>
          </a:xfrm>
          <a:prstGeom prst="rect">
            <a:avLst/>
          </a:prstGeom>
          <a:noFill/>
        </p:spPr>
        <p:txBody>
          <a:bodyPr wrap="square" lIns="0" tIns="0" rIns="0" bIns="0" rtlCol="0">
            <a:spAutoFit/>
          </a:bodyPr>
          <a:lstStyle/>
          <a:p>
            <a:pPr>
              <a:spcAft>
                <a:spcPts val="600"/>
              </a:spcAft>
              <a:buSzPct val="90000"/>
              <a:defRPr/>
            </a:pPr>
            <a:r>
              <a:rPr lang="en-US" sz="1600" b="1">
                <a:cs typeface="Segoe UI Semibold" panose="020B0702040204020203" pitchFamily="34" charset="0"/>
              </a:rPr>
              <a:t>Additional tips</a:t>
            </a:r>
          </a:p>
          <a:p>
            <a:pPr defTabSz="886022">
              <a:spcBef>
                <a:spcPts val="775"/>
              </a:spcBef>
              <a:buSzPct val="90000"/>
              <a:defRPr/>
            </a:pPr>
            <a:r>
              <a:rPr lang="en-US" sz="1200">
                <a:cs typeface="Segoe UI Semibold" panose="020B0702040204020203" pitchFamily="34" charset="0"/>
              </a:rPr>
              <a:t>Be sure to run the </a:t>
            </a:r>
            <a:r>
              <a:rPr lang="en-US" sz="1200" b="1">
                <a:cs typeface="Segoe UI Semibold" panose="020B0702040204020203" pitchFamily="34" charset="0"/>
              </a:rPr>
              <a:t>Accessibility Checker</a:t>
            </a:r>
            <a:r>
              <a:rPr lang="en-US" sz="1200">
                <a:cs typeface="Segoe UI Semibold" panose="020B0702040204020203" pitchFamily="34" charset="0"/>
              </a:rPr>
              <a:t>! </a:t>
            </a:r>
            <a:r>
              <a:rPr lang="en-US" sz="1200">
                <a:cs typeface="Segoe UI" panose="020B0502040204020203" pitchFamily="34" charset="0"/>
              </a:rPr>
              <a:t>Go to </a:t>
            </a:r>
            <a:r>
              <a:rPr lang="en-US" sz="1200" b="1">
                <a:cs typeface="Segoe UI Semibold" panose="020B0702040204020203" pitchFamily="34" charset="0"/>
              </a:rPr>
              <a:t>File</a:t>
            </a:r>
            <a:r>
              <a:rPr lang="en-US" sz="1200">
                <a:cs typeface="Segoe UI" panose="020B0502040204020203" pitchFamily="34" charset="0"/>
              </a:rPr>
              <a:t>      click the </a:t>
            </a:r>
            <a:r>
              <a:rPr lang="en-US" sz="1200" b="1">
                <a:cs typeface="Segoe UI Semibold" panose="020B0702040204020203" pitchFamily="34" charset="0"/>
              </a:rPr>
              <a:t>Check for Issues </a:t>
            </a:r>
            <a:r>
              <a:rPr lang="en-US" sz="1200">
                <a:cs typeface="Segoe UI" panose="020B0502040204020203" pitchFamily="34" charset="0"/>
              </a:rPr>
              <a:t>drop down menu      click </a:t>
            </a:r>
            <a:r>
              <a:rPr lang="en-US" sz="1200" b="1">
                <a:cs typeface="Segoe UI Semibold" panose="020B0702040204020203" pitchFamily="34" charset="0"/>
              </a:rPr>
              <a:t>Check Accessibility</a:t>
            </a:r>
          </a:p>
          <a:p>
            <a:pPr defTabSz="886022">
              <a:spcBef>
                <a:spcPts val="581"/>
              </a:spcBef>
              <a:buSzPct val="90000"/>
              <a:defRPr/>
            </a:pPr>
            <a:r>
              <a:rPr lang="en-US" sz="1200" b="1">
                <a:cs typeface="Segoe UI Semibold" panose="020B0702040204020203" pitchFamily="34" charset="0"/>
              </a:rPr>
              <a:t>Videos need to be accessible: </a:t>
            </a:r>
            <a:r>
              <a:rPr lang="en-US" sz="120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a:cs typeface="Segoe UI Semibold" panose="020B0702040204020203" pitchFamily="34" charset="0"/>
              </a:rPr>
              <a:t>Visit the </a:t>
            </a:r>
            <a:r>
              <a:rPr lang="en-US" sz="1200" b="1">
                <a:cs typeface="Segoe UI Semibold" panose="020B0702040204020203" pitchFamily="34" charset="0"/>
                <a:hlinkClick r:id="rId5"/>
              </a:rPr>
              <a:t>Office Accessibility Center</a:t>
            </a:r>
            <a:r>
              <a:rPr lang="en-US" sz="1200" b="1">
                <a:cs typeface="Segoe UI Semibold" panose="020B0702040204020203" pitchFamily="34" charset="0"/>
              </a:rPr>
              <a:t> </a:t>
            </a:r>
            <a:r>
              <a:rPr lang="en-US" sz="120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943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a:solidFill>
                  <a:srgbClr val="000000"/>
                </a:solidFill>
              </a:rPr>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a:cs typeface="Segoe UI"/>
              </a:rPr>
              <a:t>Type and background combinations must meet a minimum 4.5:1 contrast ratio to help ensure people of all abilities can access and understand our communications. </a:t>
            </a:r>
          </a:p>
          <a:p>
            <a:pPr marL="10583">
              <a:spcBef>
                <a:spcPts val="800"/>
              </a:spcBef>
            </a:pPr>
            <a:r>
              <a:rPr lang="en-US" sz="1000">
                <a:cs typeface="Segoe UI"/>
              </a:rPr>
              <a:t>Pick colors carefully and avoid relying on color alone to convey information. Always provide text or other graphical cues to guide customers to our message.</a:t>
            </a:r>
          </a:p>
          <a:p>
            <a:pPr marL="10583">
              <a:spcBef>
                <a:spcPts val="800"/>
              </a:spcBef>
            </a:pPr>
            <a:r>
              <a:rPr lang="en-US" sz="1000">
                <a:cs typeface="Segoe UI"/>
              </a:rPr>
              <a:t>Examples demonstrate correct color use </a:t>
            </a:r>
            <a:br>
              <a:rPr lang="en-US" sz="1000">
                <a:cs typeface="Segoe UI"/>
              </a:rPr>
            </a:br>
            <a:r>
              <a:rPr lang="en-US" sz="1000">
                <a:cs typeface="Segoe UI"/>
              </a:rPr>
              <a:t>for on-screen applications. </a:t>
            </a:r>
          </a:p>
          <a:p>
            <a:pPr>
              <a:spcBef>
                <a:spcPts val="600"/>
              </a:spcBef>
            </a:pPr>
            <a:r>
              <a:rPr lang="en-US" sz="1000">
                <a:hlinkClick r:id="rId3"/>
              </a:rPr>
              <a:t>Get the Color Contrast Analyzer</a:t>
            </a:r>
            <a:endParaRPr lang="en-US" sz="1000"/>
          </a:p>
          <a:p>
            <a:pPr>
              <a:spcBef>
                <a:spcPts val="600"/>
              </a:spcBef>
            </a:pPr>
            <a:r>
              <a:rPr lang="en-US" sz="1000">
                <a:hlinkClick r:id="rId4"/>
              </a:rPr>
              <a:t>Get more information on accessibility </a:t>
            </a:r>
            <a:endParaRPr lang="en-US" sz="1000"/>
          </a:p>
          <a:p>
            <a:pPr>
              <a:spcBef>
                <a:spcPts val="600"/>
              </a:spcBef>
            </a:pPr>
            <a:r>
              <a:rPr lang="en-US" sz="1000">
                <a:hlinkClick r:id="rId5"/>
              </a:rPr>
              <a:t>Get the Microsoft color guidelines PDF</a:t>
            </a:r>
            <a:endParaRPr lang="en-US" sz="1050"/>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6B2929"/>
                  </a:solidFill>
                  <a:latin typeface="Segoe UI" panose="020B0502040204020203" pitchFamily="34" charset="0"/>
                  <a:cs typeface="Segoe UI" panose="020B0502040204020203" pitchFamily="34" charset="0"/>
                </a:rPr>
                <a:t>Dark Orange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R255 G147 B73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#FF9349 </a:t>
              </a:r>
              <a:endParaRPr lang="en-US" sz="653">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6A4B16"/>
                  </a:solidFill>
                  <a:latin typeface="Segoe UI" panose="020B0502040204020203" pitchFamily="34" charset="0"/>
                  <a:cs typeface="Segoe UI" panose="020B0502040204020203" pitchFamily="34" charset="0"/>
                </a:rPr>
                <a:t>Dark Yellow</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R254 G240 B0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#FEF000 </a:t>
              </a:r>
              <a:endParaRPr lang="en-US" sz="653">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a:solidFill>
                    <a:srgbClr val="054B16"/>
                  </a:solidFill>
                  <a:latin typeface="Segoe UI" panose="020B0502040204020203" pitchFamily="34" charset="0"/>
                  <a:cs typeface="Segoe UI" panose="020B0502040204020203" pitchFamily="34" charset="0"/>
                </a:rPr>
                <a:t>Dark Green</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653" b="1">
                <a:solidFill>
                  <a:srgbClr val="FFFFFF"/>
                </a:solidFill>
                <a:latin typeface="Segoe UI" panose="020B0502040204020203" pitchFamily="34" charset="0"/>
                <a:cs typeface="Segoe UI" panose="020B0502040204020203" pitchFamily="34" charset="0"/>
              </a:endParaRPr>
            </a:p>
            <a:p>
              <a:pPr defTabSz="746123"/>
              <a:r>
                <a:rPr lang="pt-BR" sz="653">
                  <a:solidFill>
                    <a:srgbClr val="000000"/>
                  </a:solidFill>
                  <a:latin typeface="Segoe UI" panose="020B0502040204020203" pitchFamily="34" charset="0"/>
                  <a:cs typeface="Segoe UI" panose="020B0502040204020203" pitchFamily="34" charset="0"/>
                </a:rPr>
                <a:t>R155 G240 B11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#9BF00B</a:t>
              </a:r>
              <a:endParaRPr lang="en-US" sz="653">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274B47"/>
                  </a:solidFill>
                  <a:latin typeface="Segoe UI" panose="020B0502040204020203" pitchFamily="34" charset="0"/>
                  <a:cs typeface="Segoe UI" panose="020B0502040204020203" pitchFamily="34" charset="0"/>
                </a:rPr>
                <a:t>Dark Teal</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800" b="1">
                <a:solidFill>
                  <a:srgbClr val="FFFFFF"/>
                </a:solidFill>
                <a:latin typeface="Segoe UI" panose="020B0502040204020203" pitchFamily="34" charset="0"/>
                <a:cs typeface="Segoe UI" panose="020B0502040204020203" pitchFamily="34" charset="0"/>
              </a:endParaRPr>
            </a:p>
            <a:p>
              <a:pPr defTabSz="746123"/>
              <a:r>
                <a:rPr lang="pt-BR" sz="653">
                  <a:solidFill>
                    <a:srgbClr val="000000"/>
                  </a:solidFill>
                  <a:latin typeface="Segoe UI" panose="020B0502040204020203" pitchFamily="34" charset="0"/>
                  <a:cs typeface="Segoe UI" panose="020B0502040204020203" pitchFamily="34" charset="0"/>
                </a:rPr>
                <a:t>R48 G229 B208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#30E5D0 </a:t>
              </a:r>
              <a:endParaRPr lang="en-US" sz="653">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243A5E"/>
                  </a:solidFill>
                  <a:latin typeface="Segoe UI" panose="020B0502040204020203" pitchFamily="34" charset="0"/>
                  <a:cs typeface="Segoe UI" panose="020B0502040204020203" pitchFamily="34" charset="0"/>
                </a:rPr>
                <a:t>Dark Blue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R80 G230 B255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#50E6FF</a:t>
              </a:r>
              <a:endParaRPr lang="en-US" sz="653">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3B2E58"/>
                  </a:solidFill>
                  <a:latin typeface="Segoe UI" panose="020B0502040204020203" pitchFamily="34" charset="0"/>
                  <a:cs typeface="Segoe UI" panose="020B0502040204020203" pitchFamily="34" charset="0"/>
                </a:rPr>
                <a:t>Dark Purple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3">
                  <a:solidFill>
                    <a:srgbClr val="000000"/>
                  </a:solidFill>
                  <a:latin typeface="Segoe UI" panose="020B0502040204020203" pitchFamily="34" charset="0"/>
                  <a:cs typeface="Segoe UI" panose="020B0502040204020203" pitchFamily="34" charset="0"/>
                </a:rPr>
                <a:t>R213 G157 B255 </a:t>
              </a:r>
              <a:br>
                <a:rPr lang="pt-BR" sz="653">
                  <a:solidFill>
                    <a:srgbClr val="000000"/>
                  </a:solidFill>
                  <a:latin typeface="Segoe UI" panose="020B0502040204020203" pitchFamily="34" charset="0"/>
                  <a:cs typeface="Segoe UI" panose="020B0502040204020203" pitchFamily="34" charset="0"/>
                </a:rPr>
              </a:br>
              <a:r>
                <a:rPr lang="pt-BR" sz="653">
                  <a:solidFill>
                    <a:srgbClr val="000000"/>
                  </a:solidFill>
                  <a:latin typeface="Segoe UI" panose="020B0502040204020203" pitchFamily="34" charset="0"/>
                  <a:cs typeface="Segoe UI" panose="020B0502040204020203" pitchFamily="34" charset="0"/>
                </a:rPr>
                <a:t>Hex #D59DFF </a:t>
              </a:r>
              <a:endParaRPr lang="en-US" sz="653">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800">
                <a:solidFill>
                  <a:srgbClr val="FFFFFF"/>
                </a:solidFill>
                <a:latin typeface="Segoe UI" panose="020B0502040204020203" pitchFamily="34" charset="0"/>
                <a:cs typeface="Segoe UI" panose="020B0502040204020203" pitchFamily="34" charset="0"/>
              </a:endParaRPr>
            </a:p>
            <a:p>
              <a:pPr defTabSz="746123"/>
              <a:r>
                <a:rPr lang="en-US" sz="65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a:solidFill>
                    <a:srgbClr val="FFFFFF"/>
                  </a:solidFill>
                  <a:latin typeface="Segoe UI" panose="020B0502040204020203" pitchFamily="34" charset="0"/>
                  <a:cs typeface="Segoe UI" panose="020B0502040204020203" pitchFamily="34" charset="0"/>
                </a:rPr>
                <a:t>Hex #D83B01</a:t>
              </a:r>
            </a:p>
            <a:p>
              <a:pPr defTabSz="746123"/>
              <a:endParaRPr lang="en-US" sz="650" b="1">
                <a:solidFill>
                  <a:srgbClr val="000000"/>
                </a:solidFill>
                <a:latin typeface="Segoe UI" panose="020B0502040204020203" pitchFamily="34" charset="0"/>
                <a:cs typeface="Segoe UI" panose="020B0502040204020203" pitchFamily="34" charset="0"/>
              </a:endParaRP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0">
                  <a:solidFill>
                    <a:srgbClr val="000000"/>
                  </a:solidFill>
                  <a:latin typeface="Segoe UI" panose="020B0502040204020203" pitchFamily="34" charset="0"/>
                  <a:cs typeface="Segoe UI" panose="020B0502040204020203" pitchFamily="34" charset="0"/>
                </a:rPr>
                <a:t>R255 G185 B0</a:t>
              </a:r>
            </a:p>
            <a:p>
              <a:pPr defTabSz="746123"/>
              <a:r>
                <a:rPr lang="pt-BR" sz="65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0">
                  <a:solidFill>
                    <a:srgbClr val="FFFFFF"/>
                  </a:solidFill>
                  <a:latin typeface="Segoe UI" panose="020B0502040204020203" pitchFamily="34" charset="0"/>
                  <a:cs typeface="Segoe UI" panose="020B0502040204020203" pitchFamily="34" charset="0"/>
                </a:rPr>
                <a:t>R16 G124 B16</a:t>
              </a:r>
            </a:p>
            <a:p>
              <a:pPr defTabSz="746123"/>
              <a:r>
                <a:rPr lang="pt-BR" sz="650">
                  <a:solidFill>
                    <a:srgbClr val="FFFFFF"/>
                  </a:solidFill>
                  <a:latin typeface="Segoe UI" panose="020B0502040204020203" pitchFamily="34" charset="0"/>
                  <a:cs typeface="Segoe UI" panose="020B0502040204020203" pitchFamily="34" charset="0"/>
                </a:rPr>
                <a:t>Hex #107C10</a:t>
              </a: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0">
                  <a:solidFill>
                    <a:srgbClr val="FFFFFF"/>
                  </a:solidFill>
                  <a:latin typeface="Segoe UI" panose="020B0502040204020203" pitchFamily="34" charset="0"/>
                  <a:cs typeface="Segoe UI" panose="020B0502040204020203" pitchFamily="34" charset="0"/>
                </a:rPr>
                <a:t>R0 G133 B117</a:t>
              </a:r>
            </a:p>
            <a:p>
              <a:pPr defTabSz="746123"/>
              <a:r>
                <a:rPr lang="pt-BR" sz="650">
                  <a:solidFill>
                    <a:srgbClr val="FFFFFF"/>
                  </a:solidFill>
                  <a:latin typeface="Segoe UI" panose="020B0502040204020203" pitchFamily="34" charset="0"/>
                  <a:cs typeface="Segoe UI" panose="020B0502040204020203" pitchFamily="34" charset="0"/>
                </a:rPr>
                <a:t>Hex #008575</a:t>
              </a:r>
            </a:p>
            <a:p>
              <a:pPr defTabSz="746123"/>
              <a:endParaRPr lang="en-US" sz="650" b="1">
                <a:solidFill>
                  <a:srgbClr val="000000"/>
                </a:solidFill>
                <a:latin typeface="Segoe UI" panose="020B0502040204020203" pitchFamily="34" charset="0"/>
                <a:cs typeface="Segoe UI" panose="020B0502040204020203" pitchFamily="34" charset="0"/>
              </a:endParaRP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p>
            <a:p>
              <a:pPr defTabSz="746123"/>
              <a:r>
                <a:rPr lang="pt-BR" sz="650">
                  <a:solidFill>
                    <a:srgbClr val="FFFFFF"/>
                  </a:solidFill>
                  <a:latin typeface="Segoe UI" panose="020B0502040204020203" pitchFamily="34" charset="0"/>
                  <a:cs typeface="Segoe UI" panose="020B0502040204020203" pitchFamily="34" charset="0"/>
                </a:rPr>
                <a:t>R0 G120 B212</a:t>
              </a:r>
            </a:p>
            <a:p>
              <a:pPr defTabSz="746123"/>
              <a:r>
                <a:rPr lang="pt-BR" sz="650">
                  <a:solidFill>
                    <a:srgbClr val="FFFFFF"/>
                  </a:solidFill>
                  <a:latin typeface="Segoe UI" panose="020B0502040204020203" pitchFamily="34" charset="0"/>
                  <a:cs typeface="Segoe UI" panose="020B0502040204020203" pitchFamily="34" charset="0"/>
                </a:rPr>
                <a:t>Hex #0078D4</a:t>
              </a:r>
            </a:p>
            <a:p>
              <a:pPr defTabSz="746123"/>
              <a:endParaRPr lang="en-US" sz="650" b="1">
                <a:solidFill>
                  <a:srgbClr val="000000"/>
                </a:solidFill>
                <a:latin typeface="Segoe UI" panose="020B0502040204020203" pitchFamily="34" charset="0"/>
                <a:cs typeface="Segoe UI" panose="020B0502040204020203" pitchFamily="34" charset="0"/>
              </a:endParaRPr>
            </a:p>
            <a:p>
              <a:pPr defTabSz="746123"/>
              <a:endParaRPr lang="en-US" sz="650" b="1">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en-US" sz="800" b="1">
                  <a:solidFill>
                    <a:srgbClr val="000000"/>
                  </a:solidFill>
                  <a:latin typeface="Segoe UI" panose="020B0502040204020203" pitchFamily="34" charset="0"/>
                  <a:cs typeface="Segoe UI" panose="020B0502040204020203" pitchFamily="34" charset="0"/>
                </a:rPr>
                <a:t>Rich Black</a:t>
              </a:r>
              <a:endParaRPr lang="en-US" sz="800" b="1">
                <a:solidFill>
                  <a:srgbClr val="FFFFFF"/>
                </a:solidFill>
                <a:latin typeface="Segoe UI" panose="020B0502040204020203" pitchFamily="34" charset="0"/>
                <a:cs typeface="Segoe UI" panose="020B0502040204020203" pitchFamily="34" charset="0"/>
              </a:endParaRPr>
            </a:p>
            <a:p>
              <a:pPr defTabSz="746123"/>
              <a:r>
                <a:rPr lang="pt-BR" sz="650">
                  <a:solidFill>
                    <a:srgbClr val="FFFFFF"/>
                  </a:solidFill>
                  <a:latin typeface="Segoe UI" panose="020B0502040204020203" pitchFamily="34" charset="0"/>
                  <a:cs typeface="Segoe UI" panose="020B0502040204020203" pitchFamily="34" charset="0"/>
                </a:rPr>
                <a:t>R134 G97 B197</a:t>
              </a:r>
            </a:p>
            <a:p>
              <a:pPr defTabSz="746123"/>
              <a:r>
                <a:rPr lang="pt-BR" sz="650">
                  <a:solidFill>
                    <a:srgbClr val="FFFFFF"/>
                  </a:solidFill>
                  <a:latin typeface="Segoe UI" panose="020B0502040204020203" pitchFamily="34" charset="0"/>
                  <a:cs typeface="Segoe UI" panose="020B0502040204020203" pitchFamily="34" charset="0"/>
                </a:rPr>
                <a:t>Hex #8661C5</a:t>
              </a:r>
            </a:p>
            <a:p>
              <a:pPr defTabSz="746123"/>
              <a:endParaRPr lang="en-US" sz="650" b="1">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9349"/>
                  </a:solidFill>
                  <a:latin typeface="Segoe UI" panose="020B0502040204020203" pitchFamily="34" charset="0"/>
                  <a:cs typeface="Segoe UI" panose="020B0502040204020203" pitchFamily="34" charset="0"/>
                </a:rPr>
                <a:t>Light Orange</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R107 G41 B41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#6B2929</a:t>
              </a:r>
              <a:endParaRPr lang="en-US" sz="653">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EF000"/>
                  </a:solidFill>
                  <a:latin typeface="Segoe UI" panose="020B0502040204020203" pitchFamily="34" charset="0"/>
                  <a:cs typeface="Segoe UI" panose="020B0502040204020203" pitchFamily="34" charset="0"/>
                </a:rPr>
                <a:t>Light Yellow</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R106 G75 B22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#6A4B16 </a:t>
              </a:r>
              <a:endParaRPr lang="en-US" sz="653">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9BF00B"/>
                  </a:solidFill>
                  <a:latin typeface="Segoe UI" panose="020B0502040204020203" pitchFamily="34" charset="0"/>
                  <a:cs typeface="Segoe UI" panose="020B0502040204020203" pitchFamily="34" charset="0"/>
                </a:rPr>
                <a:t>Light Green</a:t>
              </a:r>
              <a:br>
                <a:rPr lang="en-US" sz="800" b="1">
                  <a:solidFill>
                    <a:srgbClr val="FFFFFF"/>
                  </a:solidFill>
                  <a:latin typeface="Segoe UI" panose="020B0502040204020203" pitchFamily="34" charset="0"/>
                  <a:cs typeface="Segoe UI" panose="020B0502040204020203" pitchFamily="34" charset="0"/>
                </a:rPr>
              </a:br>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R5 G75 B22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#054B16 </a:t>
              </a:r>
              <a:endParaRPr lang="en-US" sz="653">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30E5D0"/>
                  </a:solidFill>
                  <a:latin typeface="Segoe UI" panose="020B0502040204020203" pitchFamily="34" charset="0"/>
                  <a:cs typeface="Segoe UI" panose="020B0502040204020203" pitchFamily="34" charset="0"/>
                </a:rPr>
                <a:t>Light Teal</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R39 G75 B71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#274B47 </a:t>
              </a:r>
              <a:endParaRPr lang="en-US" sz="653">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50E6FF"/>
                  </a:solidFill>
                  <a:latin typeface="Segoe UI" panose="020B0502040204020203" pitchFamily="34" charset="0"/>
                  <a:cs typeface="Segoe UI" panose="020B0502040204020203" pitchFamily="34" charset="0"/>
                </a:rPr>
                <a:t>Light Blue</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R36 G58 B94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#243A5E </a:t>
              </a:r>
              <a:endParaRPr lang="en-US" sz="653">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D59DFF"/>
                  </a:solidFill>
                  <a:latin typeface="Segoe UI" panose="020B0502040204020203" pitchFamily="34" charset="0"/>
                  <a:cs typeface="Segoe UI" panose="020B0502040204020203" pitchFamily="34" charset="0"/>
                </a:rPr>
                <a:t>Light Purple</a:t>
              </a:r>
            </a:p>
            <a:p>
              <a:pPr defTabSz="746123"/>
              <a:r>
                <a:rPr lang="en-US" sz="800" b="1">
                  <a:solidFill>
                    <a:srgbClr val="FFFFFF"/>
                  </a:solidFill>
                  <a:latin typeface="Segoe UI" panose="020B0502040204020203" pitchFamily="34" charset="0"/>
                  <a:cs typeface="Segoe UI" panose="020B0502040204020203" pitchFamily="34" charset="0"/>
                </a:rPr>
                <a:t>White</a:t>
              </a:r>
            </a:p>
            <a:p>
              <a:pPr defTabSz="746123"/>
              <a:r>
                <a:rPr lang="pt-BR" sz="653">
                  <a:solidFill>
                    <a:srgbClr val="FFFFFF"/>
                  </a:solidFill>
                  <a:latin typeface="Segoe UI" panose="020B0502040204020203" pitchFamily="34" charset="0"/>
                  <a:cs typeface="Segoe UI" panose="020B0502040204020203" pitchFamily="34" charset="0"/>
                </a:rPr>
                <a:t>R59 G46 B88 </a:t>
              </a:r>
              <a:br>
                <a:rPr lang="pt-BR" sz="653">
                  <a:solidFill>
                    <a:srgbClr val="FFFFFF"/>
                  </a:solidFill>
                  <a:latin typeface="Segoe UI" panose="020B0502040204020203" pitchFamily="34" charset="0"/>
                  <a:cs typeface="Segoe UI" panose="020B0502040204020203" pitchFamily="34" charset="0"/>
                </a:rPr>
              </a:br>
              <a:r>
                <a:rPr lang="pt-BR" sz="653">
                  <a:solidFill>
                    <a:srgbClr val="FFFFFF"/>
                  </a:solidFill>
                  <a:latin typeface="Segoe UI" panose="020B0502040204020203" pitchFamily="34" charset="0"/>
                  <a:cs typeface="Segoe UI" panose="020B0502040204020203" pitchFamily="34" charset="0"/>
                </a:rPr>
                <a:t>Hex #3B2E58 </a:t>
              </a:r>
              <a:endParaRPr lang="en-US" sz="653">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White</a:t>
              </a:r>
              <a:endParaRPr lang="en-US" sz="800">
                <a:solidFill>
                  <a:srgbClr val="000000"/>
                </a:solidFill>
                <a:latin typeface="Segoe UI" panose="020B0502040204020203" pitchFamily="34" charset="0"/>
                <a:cs typeface="Segoe UI" panose="020B0502040204020203" pitchFamily="34" charset="0"/>
              </a:endParaRPr>
            </a:p>
            <a:p>
              <a:pPr defTabSz="746123"/>
              <a:r>
                <a:rPr lang="en-US" sz="653">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D83B01"/>
                  </a:solidFill>
                  <a:latin typeface="Segoe UI" panose="020B0502040204020203" pitchFamily="34" charset="0"/>
                  <a:cs typeface="Segoe UI" panose="020B0502040204020203" pitchFamily="34" charset="0"/>
                </a:rPr>
                <a:t>Orange</a:t>
              </a:r>
            </a:p>
            <a:p>
              <a:pPr defTabSz="746123"/>
              <a:r>
                <a:rPr lang="en-US" sz="800" b="1">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6A4B16"/>
                  </a:solidFill>
                  <a:latin typeface="Segoe UI" panose="020B0502040204020203" pitchFamily="34" charset="0"/>
                  <a:cs typeface="Segoe UI" panose="020B0502040204020203" pitchFamily="34" charset="0"/>
                </a:rPr>
                <a:t>Dark Yellow</a:t>
              </a:r>
            </a:p>
            <a:p>
              <a:pPr defTabSz="746123"/>
              <a:endParaRPr lang="en-US" sz="800" b="1">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107C10"/>
                  </a:solidFill>
                  <a:latin typeface="Segoe UI" panose="020B0502040204020203" pitchFamily="34" charset="0"/>
                  <a:cs typeface="Segoe UI" panose="020B0502040204020203" pitchFamily="34" charset="0"/>
                </a:rPr>
                <a:t>Green</a:t>
              </a:r>
            </a:p>
            <a:p>
              <a:pPr defTabSz="746123"/>
              <a:r>
                <a:rPr lang="en-US" sz="800" b="1">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8575"/>
                  </a:solidFill>
                  <a:latin typeface="Segoe UI" panose="020B0502040204020203" pitchFamily="34" charset="0"/>
                  <a:cs typeface="Segoe UI" panose="020B0502040204020203" pitchFamily="34" charset="0"/>
                </a:rPr>
                <a:t>Teal</a:t>
              </a:r>
            </a:p>
            <a:p>
              <a:pPr defTabSz="746123"/>
              <a:r>
                <a:rPr lang="en-US" sz="800" b="1">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78D4"/>
                  </a:solidFill>
                  <a:latin typeface="Segoe UI" panose="020B0502040204020203" pitchFamily="34" charset="0"/>
                  <a:cs typeface="Segoe UI" panose="020B0502040204020203" pitchFamily="34" charset="0"/>
                </a:rPr>
                <a:t>Blue</a:t>
              </a:r>
            </a:p>
            <a:p>
              <a:pPr defTabSz="746123"/>
              <a:r>
                <a:rPr lang="en-US" sz="800" b="1">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8661C5"/>
                  </a:solidFill>
                  <a:latin typeface="Segoe UI" panose="020B0502040204020203" pitchFamily="34" charset="0"/>
                  <a:cs typeface="Segoe UI" panose="020B0502040204020203" pitchFamily="34" charset="0"/>
                </a:rPr>
                <a:t>Purple </a:t>
              </a:r>
            </a:p>
            <a:p>
              <a:pPr defTabSz="746123"/>
              <a:r>
                <a:rPr lang="en-US" sz="800" b="1">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FFFFFF"/>
                  </a:solidFill>
                  <a:latin typeface="Segoe UI" panose="020B0502040204020203" pitchFamily="34" charset="0"/>
                  <a:cs typeface="Segoe UI" panose="020B0502040204020203" pitchFamily="34" charset="0"/>
                </a:rPr>
                <a:t>Rich Black</a:t>
              </a:r>
            </a:p>
            <a:p>
              <a:pPr defTabSz="746123"/>
              <a:r>
                <a:rPr lang="en-US" sz="653">
                  <a:solidFill>
                    <a:srgbClr val="FFFFFF"/>
                  </a:solidFill>
                  <a:latin typeface="Segoe UI" panose="020B0502040204020203" pitchFamily="34" charset="0"/>
                  <a:cs typeface="Segoe UI" panose="020B0502040204020203" pitchFamily="34" charset="0"/>
                </a:rPr>
                <a:t>R0 G0 B0 </a:t>
              </a:r>
            </a:p>
            <a:p>
              <a:pPr defTabSz="746123"/>
              <a:r>
                <a:rPr lang="en-US" sz="653">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FF9349"/>
                  </a:solidFill>
                  <a:latin typeface="Segoe UI" panose="020B0502040204020203" pitchFamily="34" charset="0"/>
                  <a:cs typeface="Segoe UI" panose="020B0502040204020203" pitchFamily="34" charset="0"/>
                </a:rPr>
                <a:t>Light Orange</a:t>
              </a:r>
            </a:p>
            <a:p>
              <a:pPr defTabSz="746123"/>
              <a:r>
                <a:rPr lang="en-US" sz="800" b="1">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FEF000"/>
                  </a:solidFill>
                  <a:latin typeface="Segoe UI" panose="020B0502040204020203" pitchFamily="34" charset="0"/>
                  <a:cs typeface="Segoe UI" panose="020B0502040204020203" pitchFamily="34" charset="0"/>
                </a:rPr>
                <a:t>Light Yellow</a:t>
              </a:r>
            </a:p>
            <a:p>
              <a:pPr defTabSz="746123"/>
              <a:r>
                <a:rPr lang="en-US" sz="800" b="1">
                  <a:solidFill>
                    <a:srgbClr val="FFB900"/>
                  </a:solidFill>
                  <a:latin typeface="Segoe UI" panose="020B0502040204020203" pitchFamily="34" charset="0"/>
                  <a:cs typeface="Segoe UI" panose="020B0502040204020203" pitchFamily="34" charset="0"/>
                </a:rPr>
                <a:t>Yellow</a:t>
              </a:r>
            </a:p>
            <a:p>
              <a:pPr defTabSz="746123"/>
              <a:endParaRPr lang="en-US" sz="800" b="1">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30E5D0"/>
                  </a:solidFill>
                  <a:latin typeface="Segoe UI" panose="020B0502040204020203" pitchFamily="34" charset="0"/>
                  <a:cs typeface="Segoe UI" panose="020B0502040204020203" pitchFamily="34" charset="0"/>
                </a:rPr>
                <a:t>Light Teal</a:t>
              </a:r>
            </a:p>
            <a:p>
              <a:pPr defTabSz="746123"/>
              <a:r>
                <a:rPr lang="en-US" sz="800" b="1">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50E6FF"/>
                  </a:solidFill>
                  <a:latin typeface="Segoe UI" panose="020B0502040204020203" pitchFamily="34" charset="0"/>
                  <a:cs typeface="Segoe UI" panose="020B0502040204020203" pitchFamily="34" charset="0"/>
                </a:rPr>
                <a:t>Light Blue</a:t>
              </a:r>
            </a:p>
            <a:p>
              <a:pPr defTabSz="746123"/>
              <a:r>
                <a:rPr lang="en-US" sz="800" b="1">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chemeClr val="bg1"/>
                  </a:solidFill>
                  <a:latin typeface="Segoe UI" panose="020B0502040204020203" pitchFamily="34" charset="0"/>
                  <a:cs typeface="Segoe UI" panose="020B0502040204020203" pitchFamily="34" charset="0"/>
                </a:rPr>
                <a:t>White</a:t>
              </a:r>
            </a:p>
            <a:p>
              <a:pPr defTabSz="746123"/>
              <a:r>
                <a:rPr lang="en-US" sz="800" b="1">
                  <a:solidFill>
                    <a:srgbClr val="D59DFF"/>
                  </a:solidFill>
                  <a:latin typeface="Segoe UI" panose="020B0502040204020203" pitchFamily="34" charset="0"/>
                  <a:cs typeface="Segoe UI" panose="020B0502040204020203" pitchFamily="34" charset="0"/>
                </a:rPr>
                <a:t>Light Purple </a:t>
              </a:r>
            </a:p>
            <a:p>
              <a:pPr defTabSz="746123"/>
              <a:r>
                <a:rPr lang="en-US" sz="800" b="1">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Extra Light Gray</a:t>
              </a:r>
              <a:endParaRPr lang="en-US" sz="800">
                <a:solidFill>
                  <a:srgbClr val="000000"/>
                </a:solidFill>
                <a:latin typeface="Segoe UI" panose="020B0502040204020203" pitchFamily="34" charset="0"/>
                <a:cs typeface="Segoe UI" panose="020B0502040204020203" pitchFamily="34" charset="0"/>
              </a:endParaRPr>
            </a:p>
            <a:p>
              <a:pPr defTabSz="746123"/>
              <a:r>
                <a:rPr lang="en-US" sz="653">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Light Gray</a:t>
              </a:r>
              <a:endParaRPr lang="en-US" sz="800">
                <a:solidFill>
                  <a:srgbClr val="000000"/>
                </a:solidFill>
                <a:latin typeface="Segoe UI" panose="020B0502040204020203" pitchFamily="34" charset="0"/>
                <a:cs typeface="Segoe UI" panose="020B0502040204020203" pitchFamily="34" charset="0"/>
              </a:endParaRPr>
            </a:p>
            <a:p>
              <a:pPr defTabSz="746123"/>
              <a:r>
                <a:rPr lang="en-US" sz="653">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000000"/>
                  </a:solidFill>
                  <a:latin typeface="Segoe UI" panose="020B0502040204020203" pitchFamily="34" charset="0"/>
                  <a:cs typeface="Segoe UI" panose="020B0502040204020203" pitchFamily="34" charset="0"/>
                </a:rPr>
                <a:t>Gray</a:t>
              </a:r>
              <a:endParaRPr lang="en-US" sz="800">
                <a:solidFill>
                  <a:srgbClr val="000000"/>
                </a:solidFill>
                <a:latin typeface="Segoe UI" panose="020B0502040204020203" pitchFamily="34" charset="0"/>
                <a:cs typeface="Segoe UI" panose="020B0502040204020203" pitchFamily="34" charset="0"/>
              </a:endParaRPr>
            </a:p>
            <a:p>
              <a:pPr defTabSz="746123"/>
              <a:r>
                <a:rPr lang="pt-BR" sz="653">
                  <a:solidFill>
                    <a:srgbClr val="000000"/>
                  </a:solidFill>
                  <a:latin typeface="Segoe UI" panose="020B0502040204020203" pitchFamily="34" charset="0"/>
                  <a:cs typeface="Segoe UI" panose="020B0502040204020203" pitchFamily="34" charset="0"/>
                </a:rPr>
                <a:t>R210 G210 B210 </a:t>
              </a:r>
            </a:p>
            <a:p>
              <a:pPr defTabSz="746123"/>
              <a:r>
                <a:rPr lang="pt-BR" sz="653">
                  <a:solidFill>
                    <a:srgbClr val="000000"/>
                  </a:solidFill>
                  <a:latin typeface="Segoe UI" panose="020B0502040204020203" pitchFamily="34" charset="0"/>
                  <a:cs typeface="Segoe UI" panose="020B0502040204020203" pitchFamily="34" charset="0"/>
                </a:rPr>
                <a:t>Hex #D2D2D2</a:t>
              </a:r>
              <a:endParaRPr lang="en-US" sz="653">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FFFFFF"/>
                  </a:solidFill>
                  <a:latin typeface="Segoe UI" panose="020B0502040204020203" pitchFamily="34" charset="0"/>
                  <a:cs typeface="Segoe UI" panose="020B0502040204020203" pitchFamily="34" charset="0"/>
                </a:rPr>
                <a:t>Mid Gray</a:t>
              </a:r>
              <a:endParaRPr lang="en-US" sz="800">
                <a:solidFill>
                  <a:srgbClr val="000000"/>
                </a:solidFill>
                <a:latin typeface="Segoe UI" panose="020B0502040204020203" pitchFamily="34" charset="0"/>
                <a:cs typeface="Segoe UI" panose="020B0502040204020203" pitchFamily="34" charset="0"/>
              </a:endParaRPr>
            </a:p>
            <a:p>
              <a:pPr defTabSz="746123"/>
              <a:r>
                <a:rPr lang="pt-BR" sz="653">
                  <a:solidFill>
                    <a:srgbClr val="FFFFFF"/>
                  </a:solidFill>
                  <a:latin typeface="Segoe UI" panose="020B0502040204020203" pitchFamily="34" charset="0"/>
                  <a:cs typeface="Segoe UI" panose="020B0502040204020203" pitchFamily="34" charset="0"/>
                </a:rPr>
                <a:t>R115 G115 B115 </a:t>
              </a:r>
            </a:p>
            <a:p>
              <a:pPr defTabSz="746123"/>
              <a:r>
                <a:rPr lang="pt-BR" sz="653">
                  <a:solidFill>
                    <a:srgbClr val="FFFFFF"/>
                  </a:solidFill>
                  <a:latin typeface="Segoe UI" panose="020B0502040204020203" pitchFamily="34" charset="0"/>
                  <a:cs typeface="Segoe UI" panose="020B0502040204020203" pitchFamily="34" charset="0"/>
                </a:rPr>
                <a:t>Hex #737373</a:t>
              </a:r>
              <a:endParaRPr lang="en-US" sz="653">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a:solidFill>
                    <a:srgbClr val="FFFFFF"/>
                  </a:solidFill>
                  <a:latin typeface="Segoe UI" panose="020B0502040204020203" pitchFamily="34" charset="0"/>
                  <a:cs typeface="Segoe UI" panose="020B0502040204020203" pitchFamily="34" charset="0"/>
                </a:rPr>
                <a:t>Dark Gray</a:t>
              </a:r>
              <a:endParaRPr lang="en-US" sz="800">
                <a:solidFill>
                  <a:srgbClr val="000000"/>
                </a:solidFill>
                <a:latin typeface="Segoe UI" panose="020B0502040204020203" pitchFamily="34" charset="0"/>
                <a:cs typeface="Segoe UI" panose="020B0502040204020203" pitchFamily="34" charset="0"/>
              </a:endParaRPr>
            </a:p>
            <a:p>
              <a:pPr defTabSz="746123"/>
              <a:r>
                <a:rPr lang="pt-BR" sz="653">
                  <a:solidFill>
                    <a:srgbClr val="FFFFFF"/>
                  </a:solidFill>
                  <a:latin typeface="Segoe UI" panose="020B0502040204020203" pitchFamily="34" charset="0"/>
                  <a:cs typeface="Segoe UI" panose="020B0502040204020203" pitchFamily="34" charset="0"/>
                </a:rPr>
                <a:t>R80 G80 B80 </a:t>
              </a:r>
            </a:p>
            <a:p>
              <a:pPr defTabSz="746123"/>
              <a:r>
                <a:rPr lang="pt-BR" sz="653">
                  <a:solidFill>
                    <a:srgbClr val="FFFFFF"/>
                  </a:solidFill>
                  <a:latin typeface="Segoe UI" panose="020B0502040204020203" pitchFamily="34" charset="0"/>
                  <a:cs typeface="Segoe UI" panose="020B0502040204020203" pitchFamily="34" charset="0"/>
                </a:rPr>
                <a:t>Hex #505050</a:t>
              </a:r>
              <a:endParaRPr lang="en-US" sz="653">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a:solidFill>
                    <a:srgbClr val="FFFFFF"/>
                  </a:solidFill>
                  <a:latin typeface="Segoe UI" panose="020B0502040204020203" pitchFamily="34" charset="0"/>
                  <a:cs typeface="Segoe UI" panose="020B0502040204020203" pitchFamily="34" charset="0"/>
                </a:rPr>
                <a:t>Extra Dark Gray</a:t>
              </a:r>
            </a:p>
            <a:p>
              <a:pPr defTabSz="746123"/>
              <a:r>
                <a:rPr lang="pt-BR" sz="653">
                  <a:solidFill>
                    <a:srgbClr val="FFFFFF"/>
                  </a:solidFill>
                  <a:latin typeface="Segoe UI" panose="020B0502040204020203" pitchFamily="34" charset="0"/>
                  <a:cs typeface="Segoe UI" panose="020B0502040204020203" pitchFamily="34" charset="0"/>
                </a:rPr>
                <a:t>R47 G47 B47 </a:t>
              </a:r>
            </a:p>
            <a:p>
              <a:pPr defTabSz="746123"/>
              <a:r>
                <a:rPr lang="pt-BR" sz="653">
                  <a:solidFill>
                    <a:srgbClr val="FFFFFF"/>
                  </a:solidFill>
                  <a:latin typeface="Segoe UI" panose="020B0502040204020203" pitchFamily="34" charset="0"/>
                  <a:cs typeface="Segoe UI" panose="020B0502040204020203" pitchFamily="34" charset="0"/>
                </a:rPr>
                <a:t>Hex #</a:t>
              </a:r>
              <a:r>
                <a:rPr lang="en-US" sz="653">
                  <a:solidFill>
                    <a:srgbClr val="FFFFFF"/>
                  </a:solidFill>
                  <a:latin typeface="Segoe UI" panose="020B0502040204020203" pitchFamily="34" charset="0"/>
                  <a:cs typeface="Segoe UI" panose="020B0502040204020203" pitchFamily="34" charset="0"/>
                </a:rPr>
                <a:t>2F2F2F</a:t>
              </a:r>
            </a:p>
            <a:p>
              <a:pPr defTabSz="746123"/>
              <a:endParaRPr lang="en-US" sz="800" b="1">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433288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p:txBody>
          <a:bodyPr/>
          <a:lstStyle/>
          <a:p>
            <a:r>
              <a:rPr lang="en-US" dirty="0"/>
              <a:t>Jordan Bean and Matt Ruma</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871544"/>
            <a:ext cx="4167887" cy="1661993"/>
          </a:xfrm>
        </p:spPr>
        <p:txBody>
          <a:bodyPr/>
          <a:lstStyle/>
          <a:p>
            <a:r>
              <a:rPr lang="en-US" dirty="0"/>
              <a:t>Containers Everywhere in Azure!</a:t>
            </a:r>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a:cs typeface="Segoe UI"/>
              </a:rPr>
              <a:t>If you prefer us not to include you in the recording, please drop off now.</a:t>
            </a:r>
            <a:endParaRPr lang="en-US"/>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a:cs typeface="Segoe UI"/>
              </a:rPr>
              <a:t>In a regular teams meeting, please use the “Raise Your Hand” feature if you want to ask a question versus posting it in the chat window</a:t>
            </a:r>
            <a:endParaRPr lang="en-US"/>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err="1">
                <a:effectLst>
                  <a:outerShdw blurRad="38100" dist="38100" dir="2700000" algn="tl">
                    <a:srgbClr val="000000">
                      <a:alpha val="43137"/>
                    </a:srgbClr>
                  </a:outerShdw>
                </a:effectLst>
              </a:rPr>
              <a:t>Ctrl+Shift+K</a:t>
            </a:r>
            <a:r>
              <a:rPr lang="en-US" sz="2000" b="1">
                <a:effectLst>
                  <a:outerShdw blurRad="38100" dist="38100" dir="2700000" algn="tl">
                    <a:srgbClr val="000000">
                      <a:alpha val="43137"/>
                    </a:srgbClr>
                  </a:outerShdw>
                </a:effectLst>
              </a:rPr>
              <a:t> </a:t>
            </a:r>
            <a:r>
              <a:rPr lang="en-US" sz="200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t>Microsoft SPARK FY22H2!</a:t>
            </a:r>
          </a:p>
          <a:p>
            <a:pPr marL="0" indent="0">
              <a:buFont typeface="Wingdings" panose="05000000000000000000" pitchFamily="2" charset="2"/>
              <a:buNone/>
            </a:pPr>
            <a:r>
              <a:rPr lang="en-US" sz="2000" i="1"/>
              <a:t>For the field, by the field</a:t>
            </a:r>
          </a:p>
          <a:p>
            <a:pPr marL="0" indent="0">
              <a:buFont typeface="Wingdings" panose="05000000000000000000" pitchFamily="2" charset="2"/>
              <a:buNone/>
            </a:pPr>
            <a:endParaRPr lang="en-US" sz="2400"/>
          </a:p>
          <a:p>
            <a:pPr>
              <a:buNone/>
            </a:pPr>
            <a:r>
              <a:rPr lang="en-GB" sz="2400">
                <a:ea typeface="+mn-lt"/>
                <a:cs typeface="+mn-lt"/>
              </a:rPr>
              <a:t>Microsoft SPARK is a virtual learning conference </a:t>
            </a:r>
            <a:r>
              <a:rPr lang="en-GB" sz="2400" b="0" i="0">
                <a:effectLst/>
                <a:ea typeface="+mn-lt"/>
                <a:cs typeface="+mn-lt"/>
              </a:rPr>
              <a:t>open to all Microsoft internal employees</a:t>
            </a:r>
            <a:r>
              <a:rPr lang="en-GB" sz="2400">
                <a:ea typeface="+mn-lt"/>
                <a:cs typeface="+mn-lt"/>
              </a:rPr>
              <a:t>, with a target audience of field individual contributors in Services, Sales and Support. Join us for your choice of 700+ peer led learning sessions across 7 solution areas</a:t>
            </a:r>
            <a:r>
              <a:rPr lang="en-GB" sz="2400" b="0" i="0">
                <a:effectLst/>
                <a:ea typeface="+mn-lt"/>
                <a:cs typeface="+mn-lt"/>
              </a:rPr>
              <a:t> and </a:t>
            </a:r>
            <a:r>
              <a:rPr lang="en-GB" sz="2400">
                <a:ea typeface="+mn-lt"/>
                <a:cs typeface="+mn-lt"/>
              </a:rPr>
              <a:t>66</a:t>
            </a:r>
            <a:r>
              <a:rPr lang="en-GB" sz="2400" b="0" i="0">
                <a:effectLst/>
                <a:ea typeface="+mn-lt"/>
                <a:cs typeface="+mn-lt"/>
              </a:rPr>
              <a:t>+ </a:t>
            </a:r>
            <a:r>
              <a:rPr lang="en-GB" sz="2400">
                <a:ea typeface="+mn-lt"/>
                <a:cs typeface="+mn-lt"/>
              </a:rPr>
              <a:t>tracks </a:t>
            </a:r>
            <a:r>
              <a:rPr lang="en-GB" sz="2400" b="0" i="0">
                <a:effectLst/>
                <a:ea typeface="+mn-lt"/>
                <a:cs typeface="+mn-lt"/>
              </a:rPr>
              <a:t>– </a:t>
            </a:r>
            <a:r>
              <a:rPr lang="en-GB" sz="2400">
                <a:ea typeface="+mn-lt"/>
                <a:cs typeface="+mn-lt"/>
              </a:rPr>
              <a:t>There is truly something for everyone!</a:t>
            </a:r>
            <a:r>
              <a:rPr lang="en-US" sz="2400">
                <a:ea typeface="+mn-lt"/>
                <a:cs typeface="+mn-lt"/>
              </a:rPr>
              <a:t> </a:t>
            </a:r>
            <a:endParaRPr lang="en-US"/>
          </a:p>
          <a:p>
            <a:pPr>
              <a:buNone/>
            </a:pPr>
            <a:endParaRPr lang="en-US" sz="2400"/>
          </a:p>
          <a:p>
            <a:pPr marL="0" indent="0">
              <a:buNone/>
            </a:pPr>
            <a:r>
              <a:rPr lang="en-GB" sz="2400">
                <a:ea typeface="+mn-lt"/>
                <a:cs typeface="+mn-lt"/>
              </a:rPr>
              <a:t>This is an opportunity </a:t>
            </a:r>
            <a:r>
              <a:rPr lang="en-GB" sz="2400" b="0" i="0">
                <a:effectLst/>
                <a:ea typeface="+mn-lt"/>
                <a:cs typeface="+mn-lt"/>
              </a:rPr>
              <a:t>to </a:t>
            </a:r>
            <a:r>
              <a:rPr lang="en-GB" sz="2400">
                <a:ea typeface="+mn-lt"/>
                <a:cs typeface="+mn-lt"/>
              </a:rPr>
              <a:t>exercise a growth mindset, learn with your peers</a:t>
            </a:r>
            <a:r>
              <a:rPr lang="en-GB" sz="2400" b="0" i="0">
                <a:effectLst/>
                <a:ea typeface="+mn-lt"/>
                <a:cs typeface="+mn-lt"/>
              </a:rPr>
              <a:t>, </a:t>
            </a:r>
            <a:r>
              <a:rPr lang="en-GB" sz="2400">
                <a:ea typeface="+mn-lt"/>
                <a:cs typeface="+mn-lt"/>
              </a:rPr>
              <a:t>build connections across time zones, and hear </a:t>
            </a:r>
            <a:r>
              <a:rPr lang="en-GB" sz="2400" b="0" i="0">
                <a:effectLst/>
                <a:ea typeface="+mn-lt"/>
                <a:cs typeface="+mn-lt"/>
              </a:rPr>
              <a:t>new perspectives and solutions</a:t>
            </a:r>
            <a:r>
              <a:rPr lang="en-GB" sz="2400">
                <a:ea typeface="+mn-lt"/>
                <a:cs typeface="+mn-lt"/>
              </a:rPr>
              <a:t>. Content will include delivery management, technical sessions (100-400+ level), diversity </a:t>
            </a:r>
            <a:r>
              <a:rPr lang="en-GB" sz="2400" b="0" i="0">
                <a:effectLst/>
                <a:ea typeface="+mn-lt"/>
                <a:cs typeface="+mn-lt"/>
              </a:rPr>
              <a:t>and </a:t>
            </a:r>
            <a:r>
              <a:rPr lang="en-GB" sz="2400">
                <a:ea typeface="+mn-lt"/>
                <a:cs typeface="+mn-lt"/>
              </a:rPr>
              <a:t>inclusion topics, </a:t>
            </a:r>
            <a:r>
              <a:rPr lang="en-GB" sz="2400" b="0" i="0">
                <a:effectLst/>
                <a:ea typeface="+mn-lt"/>
                <a:cs typeface="+mn-lt"/>
              </a:rPr>
              <a:t>engineering releases, </a:t>
            </a:r>
            <a:r>
              <a:rPr lang="en-GB" sz="2400">
                <a:ea typeface="+mn-lt"/>
                <a:cs typeface="+mn-lt"/>
              </a:rPr>
              <a:t>industry specific sessions, VIP speakers and much more.</a:t>
            </a:r>
            <a:r>
              <a:rPr lang="en-US" sz="2400">
                <a:ea typeface="+mn-lt"/>
                <a:cs typeface="+mn-lt"/>
              </a:rPr>
              <a:t> </a:t>
            </a:r>
            <a:endParaRPr lang="en-US"/>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a:p>
            <a:pPr marL="0" indent="0">
              <a:buFont typeface="Wingdings" panose="05000000000000000000" pitchFamily="2" charset="2"/>
              <a:buNone/>
            </a:pPr>
            <a:r>
              <a:rPr lang="en-US" sz="2400">
                <a:cs typeface="Segoe UI"/>
              </a:rPr>
              <a:t>For more information on additional sessions, content recordings, and slide decks, visit </a:t>
            </a:r>
            <a:r>
              <a:rPr lang="en-US" sz="2400">
                <a:cs typeface="Segoe UI"/>
                <a:hlinkClick r:id="rId3"/>
              </a:rPr>
              <a:t>http://aka.ms/MicrosoftSPARK</a:t>
            </a:r>
            <a:endParaRPr lang="en-US" sz="2400">
              <a:cs typeface="Segoe UI"/>
            </a:endParaRPr>
          </a:p>
        </p:txBody>
      </p:sp>
      <p:grpSp>
        <p:nvGrpSpPr>
          <p:cNvPr id="9" name="Group 8">
            <a:extLst>
              <a:ext uri="{FF2B5EF4-FFF2-40B4-BE49-F238E27FC236}">
                <a16:creationId xmlns:a16="http://schemas.microsoft.com/office/drawing/2014/main" id="{9499EF7F-BBBA-4A41-8395-53C3B9282CC2}"/>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8773d89-e30d-4521-ba76-1d3ae791ec91"/>
    <ds:schemaRef ds:uri="230e9df3-be65-4c73-a93b-d1236ebd677e"/>
    <ds:schemaRef ds:uri="61694794-9e80-4d8e-bf03-91e602622a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1</TotalTime>
  <Words>2778</Words>
  <Application>Microsoft Office PowerPoint</Application>
  <PresentationFormat>Widescreen</PresentationFormat>
  <Paragraphs>374</Paragraphs>
  <Slides>24</Slides>
  <Notes>16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 UI</vt:lpstr>
      <vt:lpstr>Segoe UI Semibold</vt:lpstr>
      <vt:lpstr>Wingdings</vt:lpstr>
      <vt:lpstr>TCL-WC Template | White</vt:lpstr>
      <vt:lpstr>Creating compliant SPARK presentations</vt:lpstr>
      <vt:lpstr>Presenting to support compliance</vt:lpstr>
      <vt:lpstr>Ensure slide content is accessible</vt:lpstr>
      <vt:lpstr>Brand and accent colors accessibility</vt:lpstr>
      <vt:lpstr>Containers Everywhere in Azure!</vt:lpstr>
      <vt:lpstr>Recording Session is in Progress</vt:lpstr>
      <vt:lpstr>Questions during the session</vt:lpstr>
      <vt:lpstr>Microsoft Confidential</vt:lpstr>
      <vt:lpstr>Welcome to</vt:lpstr>
      <vt:lpstr>Session learning objective</vt:lpstr>
      <vt:lpstr>Text layout (without bullet points)</vt:lpstr>
      <vt:lpstr>Adjusting list levels</vt:lpstr>
      <vt:lpstr>Example with longer headline text wrapping to a second line</vt:lpstr>
      <vt:lpstr>Bullet points layout with subtitle Set the subtitle to 20pt in the same text block, with character spacing Normal</vt:lpstr>
      <vt:lpstr>Title square photo layout</vt:lpstr>
      <vt:lpstr>Square photo layout </vt:lpstr>
      <vt:lpstr>Section title</vt:lpstr>
      <vt:lpstr>Section title</vt:lpstr>
      <vt:lpstr>Section title</vt:lpstr>
      <vt:lpstr>Section title</vt:lpstr>
      <vt:lpstr>Demo</vt:lpstr>
      <vt:lpstr>Thank you to the SPARK team</vt:lpstr>
      <vt:lpstr>Conference Feedback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Matt Ruma</cp:lastModifiedBy>
  <cp:revision>3</cp:revision>
  <dcterms:created xsi:type="dcterms:W3CDTF">2019-08-09T21:07:20Z</dcterms:created>
  <dcterms:modified xsi:type="dcterms:W3CDTF">2022-01-31T21:15:39Z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