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handoutMasterIdLst>
    <p:handoutMasterId r:id="rId38"/>
  </p:handoutMasterIdLst>
  <p:sldIdLst>
    <p:sldId id="354" r:id="rId4"/>
    <p:sldId id="695" r:id="rId5"/>
    <p:sldId id="650" r:id="rId6"/>
    <p:sldId id="685" r:id="rId7"/>
    <p:sldId id="686" r:id="rId8"/>
    <p:sldId id="702" r:id="rId9"/>
    <p:sldId id="772" r:id="rId10"/>
    <p:sldId id="746" r:id="rId11"/>
    <p:sldId id="762" r:id="rId12"/>
    <p:sldId id="711" r:id="rId13"/>
    <p:sldId id="764" r:id="rId14"/>
    <p:sldId id="763" r:id="rId15"/>
    <p:sldId id="710" r:id="rId16"/>
    <p:sldId id="742" r:id="rId17"/>
    <p:sldId id="741" r:id="rId18"/>
    <p:sldId id="712" r:id="rId19"/>
    <p:sldId id="754" r:id="rId20"/>
    <p:sldId id="714" r:id="rId21"/>
    <p:sldId id="751" r:id="rId22"/>
    <p:sldId id="768" r:id="rId23"/>
    <p:sldId id="769" r:id="rId24"/>
    <p:sldId id="717" r:id="rId25"/>
    <p:sldId id="776" r:id="rId26"/>
    <p:sldId id="775" r:id="rId27"/>
    <p:sldId id="719" r:id="rId28"/>
    <p:sldId id="753" r:id="rId29"/>
    <p:sldId id="770" r:id="rId30"/>
    <p:sldId id="771" r:id="rId31"/>
    <p:sldId id="781" r:id="rId32"/>
    <p:sldId id="745" r:id="rId33"/>
    <p:sldId id="708" r:id="rId34"/>
    <p:sldId id="755" r:id="rId35"/>
    <p:sldId id="740" r:id="rId36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7F6FF"/>
    <a:srgbClr val="993786"/>
    <a:srgbClr val="A8287D"/>
    <a:srgbClr val="FF99FF"/>
    <a:srgbClr val="FFFFCC"/>
    <a:srgbClr val="843799"/>
    <a:srgbClr val="0099FF"/>
    <a:srgbClr val="00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59125" autoAdjust="0"/>
  </p:normalViewPr>
  <p:slideViewPr>
    <p:cSldViewPr>
      <p:cViewPr varScale="1">
        <p:scale>
          <a:sx n="65" d="100"/>
          <a:sy n="65" d="100"/>
        </p:scale>
        <p:origin x="3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1830" y="223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7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7" y="8831265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69DB76C9-7907-421C-A906-0D8F039F1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7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06737529-980E-44C0-AB4D-A24C19FB12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1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366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period of time when you are focusing and that is 28mins and then you have to take a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74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Time value of money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u="sng" dirty="0"/>
              <a:t>power of compounding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 you want to retire in 30 years how much do you need to invest every month to get 1M.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5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Annuity</a:t>
            </a:r>
            <a:r>
              <a:rPr lang="en-US" dirty="0"/>
              <a:t> are when your </a:t>
            </a:r>
            <a:r>
              <a:rPr lang="en-US" b="1" dirty="0"/>
              <a:t>payments are the same every year for a fixed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5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08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183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59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*5:00</a:t>
            </a:r>
          </a:p>
          <a:p>
            <a:pPr marL="171450" indent="-171450">
              <a:buFontTx/>
              <a:buChar char="-"/>
            </a:pPr>
            <a:r>
              <a:rPr lang="en-US" dirty="0"/>
              <a:t>Annual interest rate and annual payments are matched for us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Annuity example </a:t>
            </a:r>
            <a:r>
              <a:rPr lang="en-US" dirty="0"/>
              <a:t>is </a:t>
            </a:r>
            <a:r>
              <a:rPr lang="en-US" u="sng" dirty="0"/>
              <a:t>loan payments for a car</a:t>
            </a:r>
            <a:r>
              <a:rPr lang="en-US" dirty="0"/>
              <a:t>, or </a:t>
            </a:r>
            <a:r>
              <a:rPr lang="en-US" u="sng" dirty="0"/>
              <a:t>mortgage payments</a:t>
            </a:r>
            <a:r>
              <a:rPr lang="en-US" dirty="0"/>
              <a:t>, or </a:t>
            </a:r>
            <a:r>
              <a:rPr lang="en-US" u="sng" dirty="0"/>
              <a:t>lottery win 1M right now or $2000 per week for the rest of your life </a:t>
            </a:r>
            <a:r>
              <a:rPr lang="en-US" dirty="0"/>
              <a:t>(it’s a time value of money problem), </a:t>
            </a:r>
            <a:r>
              <a:rPr lang="en-US" u="sng" dirty="0"/>
              <a:t>pension</a:t>
            </a:r>
            <a:r>
              <a:rPr lang="en-US" dirty="0"/>
              <a:t> (how much to save every month for the next 30 years to get to your goal).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PV of annuity </a:t>
            </a:r>
            <a:r>
              <a:rPr lang="en-US" dirty="0"/>
              <a:t>is the </a:t>
            </a:r>
            <a:r>
              <a:rPr lang="en-US" b="1" dirty="0"/>
              <a:t>value of annuity today assuming your </a:t>
            </a:r>
            <a:r>
              <a:rPr lang="en-US" b="1" u="sng" dirty="0"/>
              <a:t>cash flows happen at the end of each period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Assume that your first cash flow is happening at the end of the year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 is what the cash flow is </a:t>
            </a:r>
          </a:p>
          <a:p>
            <a:pPr marL="171450" indent="-171450">
              <a:buFontTx/>
              <a:buChar char="-"/>
            </a:pPr>
            <a:r>
              <a:rPr lang="en-US" dirty="0"/>
              <a:t>R is t he interest rate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OR you are saving up money now and want to know how much its going to be worth in the future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Example of annuity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17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507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a </a:t>
            </a:r>
            <a:r>
              <a:rPr lang="en-US" b="1" dirty="0"/>
              <a:t>growing annuity 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</a:t>
            </a:r>
            <a:r>
              <a:rPr lang="en-US" b="1" dirty="0"/>
              <a:t>start with a payment and then your payments increase every year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89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Shrinking k-g turns into k- - g which ends up being </a:t>
            </a:r>
            <a:r>
              <a:rPr lang="en-US" dirty="0" err="1"/>
              <a:t>k+g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5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07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your </a:t>
            </a:r>
            <a:r>
              <a:rPr lang="en-US" b="1" dirty="0"/>
              <a:t>payments are at the beginning of every period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58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898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781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9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5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07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38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06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CAC2D7-0D1B-410B-9E46-71A47DC08F2E}" type="slidenum">
              <a:rPr lang="en-CA" sz="1200" smtClean="0"/>
              <a:pPr eaLnBrk="1" hangingPunct="1"/>
              <a:t>3</a:t>
            </a:fld>
            <a:endParaRPr lang="en-CA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72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1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Office hours are by appointment but she is only here on Thursdays unless we ask her afterwards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tutorial is on 4:00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Fundamentals of corporate Finance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Quiz will be during the tutorial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 exam is cumulative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56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86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You </a:t>
            </a:r>
            <a:r>
              <a:rPr lang="en-CA" i="0" u="sng" dirty="0"/>
              <a:t>have a company and you will be investing in different projects </a:t>
            </a:r>
            <a:r>
              <a:rPr lang="en-CA" dirty="0"/>
              <a:t>like R&amp;D</a:t>
            </a:r>
          </a:p>
          <a:p>
            <a:pPr marL="171450" indent="-171450">
              <a:buFontTx/>
              <a:buChar char="-"/>
            </a:pPr>
            <a:r>
              <a:rPr lang="en-CA" dirty="0"/>
              <a:t>OR you may buy another company (mergers and acquisitions)</a:t>
            </a:r>
          </a:p>
          <a:p>
            <a:pPr marL="171450" indent="-171450">
              <a:buFontTx/>
              <a:buChar char="-"/>
            </a:pPr>
            <a:r>
              <a:rPr lang="en-CA" dirty="0"/>
              <a:t>OR maybe you already have a successful drug but you want to make more or it so you invest in new equipment </a:t>
            </a:r>
          </a:p>
          <a:p>
            <a:pPr marL="171450" indent="-171450">
              <a:buFontTx/>
              <a:buChar char="-"/>
            </a:pPr>
            <a:r>
              <a:rPr lang="en-CA" u="sng" dirty="0"/>
              <a:t>How does a company decide which product to invest in</a:t>
            </a:r>
          </a:p>
          <a:p>
            <a:pPr marL="171450" indent="-171450">
              <a:buFontTx/>
              <a:buChar char="-"/>
            </a:pPr>
            <a:r>
              <a:rPr lang="en-CA" dirty="0"/>
              <a:t>My cash out flow is 100,000,000 </a:t>
            </a:r>
            <a:r>
              <a:rPr lang="en-CA" u="sng" dirty="0"/>
              <a:t>what will my cash inflows be in the future </a:t>
            </a:r>
            <a:r>
              <a:rPr lang="en-CA" dirty="0"/>
              <a:t>and </a:t>
            </a:r>
            <a:r>
              <a:rPr lang="en-CA" b="1" dirty="0"/>
              <a:t>which one has the greater net value today once I take off all of my expenses </a:t>
            </a:r>
          </a:p>
          <a:p>
            <a:pPr marL="171450" indent="-171450">
              <a:buFontTx/>
              <a:buChar char="-"/>
            </a:pPr>
            <a:r>
              <a:rPr lang="en-CA" dirty="0"/>
              <a:t>Capital budgeting</a:t>
            </a:r>
          </a:p>
          <a:p>
            <a:pPr marL="171450" indent="-171450">
              <a:buFontTx/>
              <a:buChar char="-"/>
            </a:pPr>
            <a:r>
              <a:rPr lang="en-CA" b="1" dirty="0"/>
              <a:t>Capital is how much funds do I have to use to invest</a:t>
            </a:r>
            <a:r>
              <a:rPr lang="en-CA" dirty="0"/>
              <a:t> in these big long term projects </a:t>
            </a:r>
          </a:p>
          <a:p>
            <a:pPr marL="171450" indent="-171450">
              <a:buFontTx/>
              <a:buChar char="-"/>
            </a:pPr>
            <a:r>
              <a:rPr lang="en-CA" dirty="0"/>
              <a:t>Where does my money come from?</a:t>
            </a:r>
          </a:p>
          <a:p>
            <a:pPr marL="171450" indent="-171450">
              <a:buFontTx/>
              <a:buChar char="-"/>
            </a:pPr>
            <a:r>
              <a:rPr lang="en-CA" u="sng" dirty="0"/>
              <a:t>Borrowing money (debt)</a:t>
            </a:r>
          </a:p>
          <a:p>
            <a:pPr marL="171450" indent="-171450">
              <a:buFontTx/>
              <a:buChar char="-"/>
            </a:pPr>
            <a:r>
              <a:rPr lang="en-CA" dirty="0"/>
              <a:t>Or you can </a:t>
            </a:r>
            <a:r>
              <a:rPr lang="en-CA" u="sng" dirty="0"/>
              <a:t>sell shares (equity) – profit counts as equity </a:t>
            </a:r>
          </a:p>
          <a:p>
            <a:pPr marL="171450" indent="-171450">
              <a:buFontTx/>
              <a:buChar char="-"/>
            </a:pPr>
            <a:r>
              <a:rPr lang="en-CA" u="sng" dirty="0"/>
              <a:t>Equity lasts forever </a:t>
            </a:r>
          </a:p>
          <a:p>
            <a:pPr marL="171450" indent="-171450">
              <a:buFontTx/>
              <a:buChar char="-"/>
            </a:pPr>
            <a:r>
              <a:rPr lang="en-CA" dirty="0"/>
              <a:t>Debt in these terms is long term debt </a:t>
            </a:r>
          </a:p>
          <a:p>
            <a:pPr marL="171450" indent="-171450">
              <a:buFontTx/>
              <a:buChar char="-"/>
            </a:pPr>
            <a:r>
              <a:rPr lang="en-CA" dirty="0"/>
              <a:t>Companies also operate on a day to day basis </a:t>
            </a:r>
          </a:p>
          <a:p>
            <a:pPr marL="171450" indent="-171450">
              <a:buFontTx/>
              <a:buChar char="-"/>
            </a:pPr>
            <a:r>
              <a:rPr lang="en-CA" u="sng" dirty="0"/>
              <a:t>Capital budgeting is the decisions we make on which long term projects to invest in</a:t>
            </a:r>
          </a:p>
          <a:p>
            <a:pPr marL="171450" indent="-171450">
              <a:buFontTx/>
              <a:buChar char="-"/>
            </a:pPr>
            <a:r>
              <a:rPr lang="en-CA" u="sng" dirty="0"/>
              <a:t>Capital structure</a:t>
            </a:r>
            <a:r>
              <a:rPr lang="en-CA" dirty="0"/>
              <a:t> is saying we </a:t>
            </a:r>
            <a:r>
              <a:rPr lang="en-CA" u="sng" dirty="0"/>
              <a:t>have capital in the company </a:t>
            </a:r>
            <a:r>
              <a:rPr lang="en-CA" dirty="0"/>
              <a:t>and </a:t>
            </a:r>
            <a:r>
              <a:rPr lang="en-CA" u="sng" dirty="0"/>
              <a:t>what is the structure of it.</a:t>
            </a:r>
            <a:r>
              <a:rPr lang="en-CA" dirty="0"/>
              <a:t> What is the </a:t>
            </a:r>
            <a:r>
              <a:rPr lang="en-CA" b="1" dirty="0"/>
              <a:t>balance with debt and equity </a:t>
            </a:r>
          </a:p>
          <a:p>
            <a:pPr marL="171450" indent="-171450">
              <a:buFontTx/>
              <a:buChar char="-"/>
            </a:pPr>
            <a:r>
              <a:rPr lang="en-CA" dirty="0"/>
              <a:t>Day to day operations is working capital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27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64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7DA9E-8FC5-4150-AD08-17CDC3DBB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9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F8223-4BE7-40F8-BE9B-71B2C2EB7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BE3B-3E0D-4E19-8A21-0D7FE2B0B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77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BFA1-D633-4705-BB68-4DF700AC9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63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FBED-8D8B-49C7-B772-58B505CA7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E36E-591A-4D73-987E-4575CDF65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3AB3-9E68-455A-A670-E52978DAE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9A107-640C-4CFE-AB12-2DDD19FEA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F09C-8CC5-479A-86C9-2BFAFFD93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E154-24DB-4D9E-AA13-F37E04A70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3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327DD-8F3E-42D3-B646-35720339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542C277-EE89-492A-B50A-E236D8C77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146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C190-59B0-4502-8FD6-42DB30A23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8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02136-D41C-4168-96F7-D1766971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2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204D-25DC-4B65-882C-21AFBB658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ECE2-09D5-42D9-9A7C-8B8F52862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0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BDE4-465B-4890-B7D0-BD874D8C0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9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BAEB-36D8-4322-93A8-B3E96A224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036B-E6C7-4321-B05E-3E3E5C507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7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4CDC-C67D-4173-A671-F850ACECE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3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2056-00C3-4770-87E9-4F7A07DB9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46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3D4C6-9B95-4416-939F-87D9C7CD7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DE628-4950-46CE-87FC-FAAD831B9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817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ABF88-4403-480F-B9BF-BB24A87C2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0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3B8EF-DEB6-441F-A684-F0F839333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3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2591-BB1E-40BF-937C-6D9BE271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6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2B60-3A07-4AE8-A708-1DAF282C7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6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B9F7-65B4-47C9-9BBF-43578A7FF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8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5774-C8DF-4FF0-9969-91F02D71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4BF34-0437-4D5B-A6FC-6A2DB51C8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73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77A1B-BDD1-4153-A17A-82359E7FE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8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0A22-665C-43EE-8BEC-EDA0B063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66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2B79C-6D9A-49B7-92AD-3232A648C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716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0D0CA-2573-47E5-8F3C-F2B60AF08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9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A914-A55B-4D79-A529-A0C0CDBC3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1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0"/>
            <a:ext cx="179388" cy="6858000"/>
          </a:xfrm>
          <a:prstGeom prst="rect">
            <a:avLst/>
          </a:prstGeom>
          <a:gradFill rotWithShape="1">
            <a:gsLst>
              <a:gs pos="0">
                <a:srgbClr val="FF3300">
                  <a:alpha val="75000"/>
                </a:srgbClr>
              </a:gs>
              <a:gs pos="100000">
                <a:srgbClr val="3333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68313" y="981075"/>
            <a:ext cx="828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468313" y="6165850"/>
            <a:ext cx="82073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635E8C-B938-4C16-B12C-7F9430D67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D00562-C189-4816-A0A9-1E5F96996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B6F01C-309D-49A9-8476-D46BDF67FA65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/>
          <a:lstStyle/>
          <a:p>
            <a:pPr algn="ctr" eaLnBrk="1" hangingPunct="1"/>
            <a:r>
              <a:rPr lang="en-CA" b="1" dirty="0"/>
              <a:t>MMI1060 FINANCE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25828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sz="2800" b="1" dirty="0"/>
              <a:t>Lecturer: Tanya Kirsch</a:t>
            </a:r>
          </a:p>
          <a:p>
            <a:pPr algn="ctr" eaLnBrk="1" hangingPunct="1">
              <a:buFontTx/>
              <a:buNone/>
            </a:pPr>
            <a:endParaRPr lang="en-CA" sz="2800" b="1" dirty="0"/>
          </a:p>
          <a:p>
            <a:pPr algn="ctr" eaLnBrk="1" hangingPunct="1">
              <a:buFontTx/>
              <a:buNone/>
            </a:pPr>
            <a:r>
              <a:rPr lang="en-CA" sz="2800" b="1" dirty="0"/>
              <a:t>Lecture 1</a:t>
            </a:r>
          </a:p>
          <a:p>
            <a:pPr algn="ctr" eaLnBrk="1" hangingPunct="1">
              <a:buFontTx/>
              <a:buNone/>
            </a:pPr>
            <a:endParaRPr lang="en-CA" sz="2800" b="1" dirty="0"/>
          </a:p>
          <a:p>
            <a:pPr algn="ctr" eaLnBrk="1" hangingPunct="1">
              <a:buFontTx/>
              <a:buNone/>
            </a:pPr>
            <a:r>
              <a:rPr lang="en-CA" sz="2400" b="1" dirty="0"/>
              <a:t>Introduction to the course</a:t>
            </a:r>
          </a:p>
          <a:p>
            <a:pPr algn="ctr" eaLnBrk="1" hangingPunct="1">
              <a:buFontTx/>
              <a:buNone/>
            </a:pPr>
            <a:r>
              <a:rPr lang="en-CA" sz="2400" b="1" dirty="0"/>
              <a:t>The Time Value of Money</a:t>
            </a:r>
          </a:p>
          <a:p>
            <a:pPr algn="ctr" eaLnBrk="1" hangingPunct="1">
              <a:buFontTx/>
              <a:buNone/>
            </a:pPr>
            <a:r>
              <a:rPr lang="en-CA" sz="2400" b="1" dirty="0"/>
              <a:t>(Ref: Berk Ch. 3.3, 3.4 and Ch. 4)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E628-4950-46CE-87FC-FAAD831B93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528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“Compound interest is the eighth wonder of the world. He who understands it, earns it ... he who doesn't ... pays it.”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r">
              <a:buNone/>
            </a:pPr>
            <a:r>
              <a:rPr lang="en-US" sz="2000" i="1" dirty="0"/>
              <a:t>Albert Einstein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E628-4950-46CE-87FC-FAAD831B93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9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Pomodoro Technique </a:t>
            </a:r>
            <a:r>
              <a:rPr lang="en-US" baseline="30000" dirty="0"/>
              <a:t>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40768"/>
            <a:ext cx="4326806" cy="43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32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900"/>
          </a:xfrm>
        </p:spPr>
        <p:txBody>
          <a:bodyPr/>
          <a:lstStyle/>
          <a:p>
            <a:r>
              <a:rPr lang="en-US" dirty="0"/>
              <a:t>Time Value of Money:  Where are we headed?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a string of regular payments:</a:t>
            </a:r>
          </a:p>
          <a:p>
            <a:pPr>
              <a:buFontTx/>
              <a:buChar char="-"/>
            </a:pPr>
            <a:r>
              <a:rPr lang="en-US" sz="2400" dirty="0"/>
              <a:t>What are they worth in today’s money?</a:t>
            </a:r>
          </a:p>
          <a:p>
            <a:pPr>
              <a:buFontTx/>
              <a:buChar char="-"/>
            </a:pPr>
            <a:r>
              <a:rPr lang="en-US" sz="2400" dirty="0"/>
              <a:t>What are they worth in the future?</a:t>
            </a:r>
          </a:p>
          <a:p>
            <a:pPr>
              <a:buFontTx/>
              <a:buChar char="-"/>
            </a:pPr>
            <a:r>
              <a:rPr lang="en-US" sz="2400" dirty="0"/>
              <a:t>What about if the payments happen at the beginning of a month? Or at the end of a month?</a:t>
            </a:r>
          </a:p>
          <a:p>
            <a:pPr>
              <a:buFontTx/>
              <a:buChar char="-"/>
            </a:pPr>
            <a:r>
              <a:rPr lang="en-US" sz="2400" dirty="0"/>
              <a:t>What happens if the interest rates change? And what about compounding interest?</a:t>
            </a:r>
          </a:p>
          <a:p>
            <a:pPr>
              <a:buFontTx/>
              <a:buChar char="-"/>
            </a:pPr>
            <a:r>
              <a:rPr lang="en-US" sz="2400" dirty="0"/>
              <a:t>What happens if payments are weekly instead of monthly?</a:t>
            </a:r>
          </a:p>
          <a:p>
            <a:pPr>
              <a:buFontTx/>
              <a:buChar char="-"/>
            </a:pPr>
            <a:r>
              <a:rPr lang="en-US" sz="2400" dirty="0"/>
              <a:t>What happens if payments continue forever?</a:t>
            </a:r>
          </a:p>
          <a:p>
            <a:pPr>
              <a:buFontTx/>
              <a:buChar char="-"/>
            </a:pPr>
            <a:r>
              <a:rPr lang="en-US" sz="2400" dirty="0"/>
              <a:t>What happens if the payments increase steadily? Or change?</a:t>
            </a:r>
          </a:p>
          <a:p>
            <a:pPr marL="40005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164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900"/>
          </a:xfrm>
        </p:spPr>
        <p:txBody>
          <a:bodyPr/>
          <a:lstStyle/>
          <a:p>
            <a:r>
              <a:rPr lang="en-US" dirty="0"/>
              <a:t>Time Value of Money:  Where are we headed?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be able to calculate the Present Value and Future value of a stream of cash flows, at any point in time, and with any combination of the following characteristics:</a:t>
            </a:r>
          </a:p>
          <a:p>
            <a:pPr lvl="1" indent="-342900"/>
            <a:r>
              <a:rPr lang="en-US" sz="2000" dirty="0"/>
              <a:t>Ordinary annuity and Annuity due</a:t>
            </a:r>
          </a:p>
          <a:p>
            <a:pPr lvl="1" indent="-342900"/>
            <a:r>
              <a:rPr lang="en-US" sz="2000" dirty="0"/>
              <a:t>Perpetuity</a:t>
            </a:r>
          </a:p>
          <a:p>
            <a:pPr lvl="1" indent="-342900"/>
            <a:r>
              <a:rPr lang="en-US" sz="2000" dirty="0"/>
              <a:t>Growing annuity and Growing perpetuity</a:t>
            </a:r>
          </a:p>
          <a:p>
            <a:pPr lvl="1" indent="-342900"/>
            <a:r>
              <a:rPr lang="en-US" sz="2000" dirty="0"/>
              <a:t>Effective interest rates for a Quoted rate, where interest is compounded other-than-annually, and payment periods are not equal to the interest rate compounding period</a:t>
            </a:r>
          </a:p>
          <a:p>
            <a:pPr lvl="1" indent="-342900"/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495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850900"/>
          </a:xfrm>
        </p:spPr>
        <p:txBody>
          <a:bodyPr/>
          <a:lstStyle/>
          <a:p>
            <a:r>
              <a:rPr lang="en-US" sz="2800" dirty="0"/>
              <a:t>Problem #1:  A simple example – Future Value (FV)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invest $100 today in a bank account that pays you interest of 8% per year</a:t>
            </a:r>
          </a:p>
          <a:p>
            <a:r>
              <a:rPr lang="en-US" dirty="0"/>
              <a:t>What is the $100 worth in 1 year’s time?</a:t>
            </a:r>
          </a:p>
          <a:p>
            <a:r>
              <a:rPr lang="en-US" dirty="0"/>
              <a:t>What is the $100 worth in 5 years’ 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37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6BC193-0B30-4F97-8052-017155BE8B03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9100"/>
          </a:xfrm>
        </p:spPr>
        <p:txBody>
          <a:bodyPr/>
          <a:lstStyle/>
          <a:p>
            <a:pPr algn="l"/>
            <a:r>
              <a:rPr lang="en-CA" sz="3200" b="1" dirty="0"/>
              <a:t>Future Value and Present Value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240"/>
            <a:ext cx="8229600" cy="5145088"/>
          </a:xfrm>
        </p:spPr>
        <p:txBody>
          <a:bodyPr/>
          <a:lstStyle/>
          <a:p>
            <a:r>
              <a:rPr lang="en-US" dirty="0"/>
              <a:t>The General formula: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Where:</a:t>
            </a:r>
          </a:p>
          <a:p>
            <a:pPr marL="457200" lvl="1" indent="0">
              <a:buNone/>
            </a:pPr>
            <a:r>
              <a:rPr lang="en-US" sz="2000" i="1" dirty="0"/>
              <a:t>FV = Future Value</a:t>
            </a:r>
          </a:p>
          <a:p>
            <a:pPr marL="457200" lvl="1" indent="0">
              <a:buNone/>
            </a:pPr>
            <a:r>
              <a:rPr lang="en-US" sz="2000" i="1" dirty="0"/>
              <a:t>PV = Present Value</a:t>
            </a:r>
          </a:p>
          <a:p>
            <a:pPr marL="457200" lvl="1" indent="0">
              <a:buNone/>
            </a:pPr>
            <a:r>
              <a:rPr lang="en-US" sz="2000" i="1" dirty="0"/>
              <a:t>r = Interest rate / Discount rate / Cost of capital / Required return</a:t>
            </a:r>
          </a:p>
          <a:p>
            <a:pPr marL="457200" lvl="1" indent="0">
              <a:buNone/>
            </a:pPr>
            <a:r>
              <a:rPr lang="en-US" sz="2000" i="1" dirty="0"/>
              <a:t>t = number of periods </a:t>
            </a:r>
            <a:endParaRPr lang="en-US" sz="2400" dirty="0"/>
          </a:p>
          <a:p>
            <a:pPr>
              <a:buClr>
                <a:schemeClr val="tx2"/>
              </a:buClr>
              <a:buFontTx/>
              <a:buNone/>
            </a:pPr>
            <a:r>
              <a:rPr lang="en-US" sz="2400" dirty="0"/>
              <a:t>We rearrange this formula to solve for PV, r or t</a:t>
            </a:r>
            <a:r>
              <a:rPr lang="en-US" sz="3400" dirty="0"/>
              <a:t>                  </a:t>
            </a:r>
            <a:endParaRPr lang="en-US" sz="3600" dirty="0">
              <a:solidFill>
                <a:srgbClr val="0000FF"/>
              </a:solidFill>
            </a:endParaRPr>
          </a:p>
          <a:p>
            <a:endParaRPr lang="en-CA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1720" y="2060327"/>
            <a:ext cx="5535612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</a:rPr>
              <a:t>FV = PV x (1+r)</a:t>
            </a:r>
            <a:r>
              <a:rPr lang="en-US" sz="3600" b="1" baseline="30000">
                <a:solidFill>
                  <a:srgbClr val="0000FF"/>
                </a:solidFill>
              </a:rPr>
              <a:t>t</a:t>
            </a:r>
            <a:endParaRPr lang="en-CA" sz="3600" b="1" baseline="30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614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Handout:  Final exam formula sheet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D80A0A22-665C-43EE-8BEC-EDA0B0634C75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85" y="1252799"/>
            <a:ext cx="6513153" cy="47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082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eaLnBrk="1" hangingPunct="1"/>
            <a:r>
              <a:rPr lang="en-CA" sz="2400" b="1" dirty="0"/>
              <a:t>Annuities</a:t>
            </a:r>
            <a:r>
              <a:rPr lang="en-CA" sz="2400" dirty="0"/>
              <a:t>: Cash flows of equal amount every period for a </a:t>
            </a:r>
            <a:r>
              <a:rPr lang="en-CA" sz="2400" u="sng" dirty="0"/>
              <a:t>limited</a:t>
            </a:r>
            <a:r>
              <a:rPr lang="en-CA" sz="2400" dirty="0"/>
              <a:t> number of periods.</a:t>
            </a:r>
          </a:p>
          <a:p>
            <a:pPr eaLnBrk="1" hangingPunct="1"/>
            <a:r>
              <a:rPr lang="en-CA" sz="2400" dirty="0"/>
              <a:t>Example: Loan payments for automobile, periodic earnings from lottery wins, etc..</a:t>
            </a:r>
          </a:p>
          <a:p>
            <a:pPr eaLnBrk="1" hangingPunct="1"/>
            <a:endParaRPr lang="en-CA" sz="2400" dirty="0"/>
          </a:p>
        </p:txBody>
      </p:sp>
      <p:sp>
        <p:nvSpPr>
          <p:cNvPr id="7" name="Cloud 6"/>
          <p:cNvSpPr/>
          <p:nvPr/>
        </p:nvSpPr>
        <p:spPr bwMode="auto">
          <a:xfrm rot="259341">
            <a:off x="6497618" y="2978333"/>
            <a:ext cx="2239100" cy="1423123"/>
          </a:xfrm>
          <a:prstGeom prst="cloud">
            <a:avLst/>
          </a:prstGeom>
          <a:solidFill>
            <a:srgbClr val="E7F6FF">
              <a:alpha val="2313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264991-3435-4C00-BC43-0332F4A4CF20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014413"/>
          </a:xfrm>
        </p:spPr>
        <p:txBody>
          <a:bodyPr/>
          <a:lstStyle/>
          <a:p>
            <a:pPr algn="l" eaLnBrk="1" hangingPunct="1"/>
            <a:r>
              <a:rPr lang="en-CA" sz="3000" b="1"/>
              <a:t>Level Cash Flows: Perpetuities &amp; Annuities.</a:t>
            </a:r>
          </a:p>
        </p:txBody>
      </p:sp>
      <p:graphicFrame>
        <p:nvGraphicFramePr>
          <p:cNvPr id="2" name="Objec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81940"/>
              </p:ext>
            </p:extLst>
          </p:nvPr>
        </p:nvGraphicFramePr>
        <p:xfrm>
          <a:off x="1475656" y="3140968"/>
          <a:ext cx="482453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4" imgW="2171520" imgH="457200" progId="Equation.3">
                  <p:embed/>
                </p:oleObj>
              </mc:Choice>
              <mc:Fallback>
                <p:oleObj name="Equation" r:id="rId4" imgW="2171520" imgH="4572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0968"/>
                        <a:ext cx="4824536" cy="10081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544" y="464372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This is the formula for an </a:t>
            </a:r>
            <a:r>
              <a:rPr lang="en-US" sz="2400" b="1" i="1" u="sng" dirty="0">
                <a:solidFill>
                  <a:srgbClr val="3333FF"/>
                </a:solidFill>
              </a:rPr>
              <a:t>ordinary or regular</a:t>
            </a:r>
            <a:r>
              <a:rPr lang="en-US" sz="2400" b="1" i="1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annuity – i.e. it gives you the present value of an annuity where payments are at the </a:t>
            </a:r>
            <a:r>
              <a:rPr lang="en-US" sz="2400" u="sng" dirty="0"/>
              <a:t>end</a:t>
            </a:r>
            <a:r>
              <a:rPr lang="en-US" sz="2400" dirty="0"/>
              <a:t> of each period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314096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</a:t>
            </a:r>
            <a:r>
              <a:rPr lang="en-US" b="1" i="1" dirty="0"/>
              <a:t>use a financial calculator </a:t>
            </a:r>
            <a:r>
              <a:rPr lang="en-US" i="1" dirty="0"/>
              <a:t>for annuity examples </a:t>
            </a:r>
          </a:p>
          <a:p>
            <a:r>
              <a:rPr lang="en-US" i="1" dirty="0"/>
              <a:t>like this</a:t>
            </a:r>
            <a:endParaRPr lang="en-US" sz="1600" i="1" dirty="0"/>
          </a:p>
        </p:txBody>
      </p:sp>
      <p:sp>
        <p:nvSpPr>
          <p:cNvPr id="5" name="5-Point Star 4"/>
          <p:cNvSpPr/>
          <p:nvPr/>
        </p:nvSpPr>
        <p:spPr bwMode="auto">
          <a:xfrm>
            <a:off x="6732240" y="3140968"/>
            <a:ext cx="1944216" cy="954107"/>
          </a:xfrm>
          <a:prstGeom prst="star5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broad categories of problems:</a:t>
            </a:r>
          </a:p>
          <a:p>
            <a:pPr lvl="1"/>
            <a:r>
              <a:rPr lang="en-US" dirty="0"/>
              <a:t>Examples can be annuities where you are saving up a fixed amount every month (e.g. saving for retirement), or</a:t>
            </a:r>
          </a:p>
          <a:p>
            <a:pPr lvl="1"/>
            <a:r>
              <a:rPr lang="en-US" dirty="0"/>
              <a:t>Examples can be where you are paying off a loan with a fixed amount every month </a:t>
            </a:r>
            <a:r>
              <a:rPr lang="en-US" i="1" dirty="0"/>
              <a:t>(e.g. an amortizing loan)</a:t>
            </a:r>
            <a:endParaRPr lang="en-US" dirty="0"/>
          </a:p>
          <a:p>
            <a:r>
              <a:rPr lang="en-US" dirty="0"/>
              <a:t>….many other examples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770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dirty="0"/>
              <a:t>Objectives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 – “Hello”</a:t>
            </a:r>
          </a:p>
          <a:p>
            <a:r>
              <a:rPr lang="en-US" dirty="0"/>
              <a:t>Review the course outline</a:t>
            </a:r>
          </a:p>
          <a:p>
            <a:r>
              <a:rPr lang="en-US" dirty="0"/>
              <a:t>Introduce you to the “big ideas” of the course</a:t>
            </a:r>
          </a:p>
          <a:p>
            <a:r>
              <a:rPr lang="en-US" dirty="0"/>
              <a:t>Introduce one of the cornerstones of Finance: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- “The time value of money”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396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sz="2800" dirty="0"/>
              <a:t>Problem #3:  Basic problem (Booth 4</a:t>
            </a:r>
            <a:r>
              <a:rPr lang="en-US" sz="2800" baseline="30000" dirty="0"/>
              <a:t>th</a:t>
            </a:r>
            <a:r>
              <a:rPr lang="en-US" sz="2800" dirty="0"/>
              <a:t> Ed. </a:t>
            </a:r>
            <a:r>
              <a:rPr lang="en-US" sz="2800" dirty="0" err="1"/>
              <a:t>Ch</a:t>
            </a:r>
            <a:r>
              <a:rPr lang="en-US" sz="2800" dirty="0"/>
              <a:t> 5, Q 30 - modified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CA" sz="2400" dirty="0"/>
              <a:t>Mary‐Beth is planning to live in a university residence for three years while completing her degree. 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CA" sz="2400" dirty="0"/>
              <a:t>The annual cost for food and lodging is $6,500 and must be paid at the </a:t>
            </a:r>
            <a:r>
              <a:rPr lang="en-CA" sz="2400" u="sng" dirty="0"/>
              <a:t>end</a:t>
            </a:r>
            <a:r>
              <a:rPr lang="en-CA" sz="2400" dirty="0"/>
              <a:t> of each school year. What is the total present value of Mary‐Beth’s residence fees if the discount rate (interest rate) is 6 percent per year?</a:t>
            </a:r>
          </a:p>
          <a:p>
            <a:pPr marL="457200" indent="-457200">
              <a:lnSpc>
                <a:spcPct val="114000"/>
              </a:lnSpc>
              <a:buAutoNum type="alphaLcParenR"/>
            </a:pPr>
            <a:endParaRPr lang="en-CA" sz="2400" dirty="0"/>
          </a:p>
          <a:p>
            <a:pPr marL="0" indent="0">
              <a:lnSpc>
                <a:spcPct val="114000"/>
              </a:lnSpc>
              <a:buNone/>
            </a:pPr>
            <a:endParaRPr lang="en-CA" sz="2400" dirty="0"/>
          </a:p>
          <a:p>
            <a:pPr marL="0" indent="0">
              <a:lnSpc>
                <a:spcPct val="114000"/>
              </a:lnSpc>
              <a:buNone/>
            </a:pPr>
            <a:r>
              <a:rPr lang="en-CA" sz="2400" b="1" u="sng" dirty="0"/>
              <a:t>NB</a:t>
            </a:r>
            <a:r>
              <a:rPr lang="en-CA" sz="2400" dirty="0"/>
              <a:t>:  Start by doing a diagram to show the cash flows</a:t>
            </a:r>
          </a:p>
          <a:p>
            <a:pPr>
              <a:lnSpc>
                <a:spcPct val="114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302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Mary-Beth problem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Using Q30 (Mary-Beth), calculate the following: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 startAt="2"/>
            </a:pPr>
            <a:r>
              <a:rPr lang="en-US" sz="2400" dirty="0"/>
              <a:t>As an alternative, Mary-Beth is offered the option of paying a lower amount in her first year of $6,250, and then increasing her payment by 5% each year. Would she take this option?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18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12" y="188640"/>
            <a:ext cx="7010400" cy="838200"/>
          </a:xfrm>
        </p:spPr>
        <p:txBody>
          <a:bodyPr vert="horz" anchor="ctr"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Growing (or Shrinking) Annuities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growing annuity: Payments grow at a constant rate each period, for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periods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can use this formula for both growing and shrinking annuities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32648"/>
              </p:ext>
            </p:extLst>
          </p:nvPr>
        </p:nvGraphicFramePr>
        <p:xfrm>
          <a:off x="2411760" y="2276872"/>
          <a:ext cx="3962400" cy="12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4" imgW="1663560" imgH="533160" progId="Equation.3">
                  <p:embed/>
                </p:oleObj>
              </mc:Choice>
              <mc:Fallback>
                <p:oleObj name="Equation" r:id="rId4" imgW="1663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76872"/>
                        <a:ext cx="3962400" cy="12685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7" name="Cloud 6"/>
          <p:cNvSpPr/>
          <p:nvPr/>
        </p:nvSpPr>
        <p:spPr bwMode="auto">
          <a:xfrm rot="259341">
            <a:off x="3064916" y="4582833"/>
            <a:ext cx="2681404" cy="1423123"/>
          </a:xfrm>
          <a:prstGeom prst="cloud">
            <a:avLst/>
          </a:prstGeom>
          <a:solidFill>
            <a:srgbClr val="E7F6FF">
              <a:alpha val="23137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80067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need to </a:t>
            </a:r>
            <a:r>
              <a:rPr lang="en-US" b="1" i="1" dirty="0"/>
              <a:t>use the formula </a:t>
            </a:r>
            <a:r>
              <a:rPr lang="en-US" i="1" dirty="0"/>
              <a:t>(not a financial calculator) for these examples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70983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Mary-Beth cont.: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Using Q30 (Mary-Beth), calculate the following: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en-US" sz="2400" dirty="0"/>
              <a:t>How would the PV of her costs change if she had to make her payments at the beginning of each year?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For the annuity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2000" dirty="0"/>
              <a:t>For the growing annuity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191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B5DFBD-3BC1-47CA-8E09-7532985B5AC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1487"/>
          </a:xfrm>
        </p:spPr>
        <p:txBody>
          <a:bodyPr/>
          <a:lstStyle/>
          <a:p>
            <a:pPr algn="l" eaLnBrk="1" hangingPunct="1"/>
            <a:r>
              <a:rPr lang="en-CA" sz="3200" b="1" dirty="0"/>
              <a:t>Ordinary Annuity </a:t>
            </a:r>
            <a:r>
              <a:rPr lang="en-CA" sz="3200" b="1" dirty="0" err="1"/>
              <a:t>vs</a:t>
            </a:r>
            <a:r>
              <a:rPr lang="en-CA" sz="3200" b="1" dirty="0"/>
              <a:t> Annuity Due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4973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CA" sz="2400" dirty="0"/>
              <a:t>A level stream of payments starting immediately is known as an </a:t>
            </a:r>
            <a:r>
              <a:rPr lang="en-CA" sz="2400" b="1" i="1" u="sng" dirty="0">
                <a:solidFill>
                  <a:srgbClr val="3333FF"/>
                </a:solidFill>
              </a:rPr>
              <a:t>annuity due</a:t>
            </a:r>
            <a:r>
              <a:rPr lang="en-CA" sz="2400" dirty="0"/>
              <a:t>.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CA" sz="2400" dirty="0"/>
              <a:t>You calculate the PV or FV of an annuity due using the ordinary annuity formula, and then adjusting for the additional time period. 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CA" sz="2000" dirty="0"/>
              <a:t>Also, your financial calculator can handle ordinary annuities / annuities due through using the end / begin modes</a:t>
            </a:r>
          </a:p>
        </p:txBody>
      </p:sp>
    </p:spTree>
    <p:extLst>
      <p:ext uri="{BB962C8B-B14F-4D97-AF65-F5344CB8AC3E}">
        <p14:creationId xmlns:p14="http://schemas.microsoft.com/office/powerpoint/2010/main" val="16637779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63272" cy="850900"/>
          </a:xfrm>
        </p:spPr>
        <p:txBody>
          <a:bodyPr/>
          <a:lstStyle/>
          <a:p>
            <a:r>
              <a:rPr lang="en-US" sz="2800" dirty="0"/>
              <a:t>Key formulae (from the Quiz 1 formula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1109347"/>
            <a:ext cx="6768752" cy="49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19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06" y="260648"/>
            <a:ext cx="8229600" cy="850900"/>
          </a:xfrm>
        </p:spPr>
        <p:txBody>
          <a:bodyPr/>
          <a:lstStyle/>
          <a:p>
            <a:r>
              <a:rPr lang="en-US" sz="2800" dirty="0"/>
              <a:t>Homework:  In-class problem for next week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Find the PV and FV (in 10 years from now) of a growing annuity with payments of 100 in 1 year, growing at 8% for 9 more years (i.e. 10 payments in total), if the relevant interest rate is 6% per year. </a:t>
            </a:r>
            <a:endParaRPr lang="en-CA" sz="2400" dirty="0"/>
          </a:p>
          <a:p>
            <a:pPr lvl="0"/>
            <a:r>
              <a:rPr lang="en-US" sz="2400" dirty="0"/>
              <a:t>What if the payments were at the beginning of each year?</a:t>
            </a:r>
          </a:p>
          <a:p>
            <a:pPr marL="0" lvl="0" indent="0">
              <a:buNone/>
            </a:pPr>
            <a:r>
              <a:rPr lang="en-US" sz="2400" dirty="0"/>
              <a:t>Hint:  Draw a timeline to help you understand the question!</a:t>
            </a:r>
            <a:endParaRPr lang="en-CA" sz="2400" dirty="0"/>
          </a:p>
          <a:p>
            <a:endParaRPr lang="en-US" sz="20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US" sz="2400" dirty="0"/>
              <a:t>Hand in your timeline and your answer to this problem at the beginning of class next week – for a lucky draw!!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8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264991-3435-4C00-BC43-0332F4A4CF20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014413"/>
          </a:xfrm>
        </p:spPr>
        <p:txBody>
          <a:bodyPr/>
          <a:lstStyle/>
          <a:p>
            <a:pPr algn="l" eaLnBrk="1" hangingPunct="1"/>
            <a:r>
              <a:rPr lang="en-CA" sz="3000" b="1" dirty="0"/>
              <a:t>Perpetuities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CA" sz="2400" b="1" dirty="0"/>
              <a:t>Perpetuities</a:t>
            </a:r>
            <a:r>
              <a:rPr lang="en-CA" sz="2400" dirty="0"/>
              <a:t>: Cash flows of equal amount every period for an </a:t>
            </a:r>
            <a:r>
              <a:rPr lang="en-CA" sz="2400" u="sng" dirty="0"/>
              <a:t>unlimited</a:t>
            </a:r>
            <a:r>
              <a:rPr lang="en-CA" sz="2400" dirty="0"/>
              <a:t> number of periods.</a:t>
            </a:r>
          </a:p>
          <a:p>
            <a:pPr eaLnBrk="1" hangingPunct="1"/>
            <a:r>
              <a:rPr lang="en-CA" sz="2400" dirty="0"/>
              <a:t>Example: Property tax payments, preferred stocks, etc..</a:t>
            </a:r>
          </a:p>
          <a:p>
            <a:pPr eaLnBrk="1" hangingPunct="1"/>
            <a:endParaRPr lang="en-CA" sz="2400" b="1" dirty="0"/>
          </a:p>
          <a:p>
            <a:pPr marL="0" indent="0" eaLnBrk="1" hangingPunct="1">
              <a:buNone/>
            </a:pPr>
            <a:endParaRPr lang="en-CA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87824" y="3212976"/>
          <a:ext cx="1863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4" imgW="799753" imgH="393529" progId="Equation.3">
                  <p:embed/>
                </p:oleObj>
              </mc:Choice>
              <mc:Fallback>
                <p:oleObj name="Equation" r:id="rId4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1863725" cy="915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7750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Growing Perpetuities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53340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present value of a constant growth perpetuity: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Equation holds only when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 discount rate is greater than the growth  rate.  Otherwise, the answer is becomes negative and has no practical interpretation.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 that g can be &gt; k in a growing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annuity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calculation (unlike the perpetuity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calc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future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estimated cash flows and estimated growth in these cash flows are relevant, while past cash flows are not.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39752" y="1916832"/>
          <a:ext cx="4346575" cy="103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4" imgW="1752480" imgH="419040" progId="Equation.3">
                  <p:embed/>
                </p:oleObj>
              </mc:Choice>
              <mc:Fallback>
                <p:oleObj name="Equation" r:id="rId4" imgW="1752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16832"/>
                        <a:ext cx="4346575" cy="103945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48215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42" y="332656"/>
            <a:ext cx="8229600" cy="850900"/>
          </a:xfrm>
        </p:spPr>
        <p:txBody>
          <a:bodyPr/>
          <a:lstStyle/>
          <a:p>
            <a:r>
              <a:rPr lang="en-US" dirty="0"/>
              <a:t>In-class Problem #4: Growing / Shrinking Perpetuity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16" y="1430370"/>
            <a:ext cx="8229600" cy="452596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CA" sz="2400" dirty="0"/>
              <a:t>Shirley has been offered two perpetuities: Grow and Shrink.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b="1" u="sng" dirty="0"/>
              <a:t>Grow</a:t>
            </a:r>
            <a:r>
              <a:rPr lang="en-CA" sz="2400" dirty="0"/>
              <a:t> promises her $100 at the end of this year, followed by an annual cash flow that will increase by 4 percent per year forever.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b="1" u="sng" dirty="0"/>
              <a:t>Shrink</a:t>
            </a:r>
            <a:r>
              <a:rPr lang="en-CA" sz="2400" dirty="0"/>
              <a:t> promises her $1,000 at the end of this year, but the annual cash flow will decline by 2 percent forever.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dirty="0"/>
              <a:t>If her opportunity cost is 5% per year, which perpetuity has the greater value?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5733256"/>
            <a:ext cx="304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 Booth, 4</a:t>
            </a:r>
            <a:r>
              <a:rPr lang="en-US" i="1" baseline="30000" dirty="0"/>
              <a:t>th</a:t>
            </a:r>
            <a:r>
              <a:rPr lang="en-US" i="1" dirty="0"/>
              <a:t>  Ed, </a:t>
            </a:r>
            <a:r>
              <a:rPr lang="en-US" i="1" dirty="0" err="1"/>
              <a:t>Ch</a:t>
            </a:r>
            <a:r>
              <a:rPr lang="en-US" i="1" dirty="0"/>
              <a:t> 5, Q44</a:t>
            </a:r>
          </a:p>
        </p:txBody>
      </p:sp>
    </p:spTree>
    <p:extLst>
      <p:ext uri="{BB962C8B-B14F-4D97-AF65-F5344CB8AC3E}">
        <p14:creationId xmlns:p14="http://schemas.microsoft.com/office/powerpoint/2010/main" val="29679642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DA03AD-0642-4E9D-82F5-3346C31A6335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pPr algn="l"/>
            <a:r>
              <a:rPr lang="en-US" sz="2800" b="1" dirty="0"/>
              <a:t>Where do we come from? What are we? Where are we going?  (Paul Gauguin, 1897)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20069" r="1853" b="19724"/>
          <a:stretch/>
        </p:blipFill>
        <p:spPr bwMode="auto">
          <a:xfrm>
            <a:off x="301671" y="1988840"/>
            <a:ext cx="8734825" cy="339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4620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900"/>
          </a:xfrm>
        </p:spPr>
        <p:txBody>
          <a:bodyPr/>
          <a:lstStyle/>
          <a:p>
            <a:r>
              <a:rPr lang="en-US" dirty="0"/>
              <a:t>Recap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be able to calculate the Present Value and Future value of a stream of cash flows, at any point in time, and with any combination of the following characteristics:</a:t>
            </a:r>
          </a:p>
          <a:p>
            <a:pPr lvl="1" indent="-342900"/>
            <a:r>
              <a:rPr lang="en-US" sz="2000" dirty="0"/>
              <a:t>Annuities;  Ordinary, Growing and Annuity due</a:t>
            </a:r>
          </a:p>
          <a:p>
            <a:pPr lvl="1" indent="-342900"/>
            <a:r>
              <a:rPr lang="en-US" sz="2000" dirty="0"/>
              <a:t>Perpetuity and Growing perpetuity</a:t>
            </a:r>
          </a:p>
          <a:p>
            <a:pPr lvl="1" indent="-342900"/>
            <a:endParaRPr lang="en-US" sz="2000" dirty="0"/>
          </a:p>
          <a:p>
            <a:pPr marL="0" indent="0">
              <a:buNone/>
            </a:pPr>
            <a:r>
              <a:rPr lang="en-US" sz="2400" dirty="0"/>
              <a:t>Next week:</a:t>
            </a:r>
          </a:p>
          <a:p>
            <a:pPr lvl="1" indent="-342900"/>
            <a:r>
              <a:rPr lang="en-US" sz="2000" dirty="0"/>
              <a:t>Effective interest rates for a Quoted rate, where interest is compounded other-than-annually, and payment periods are not equal to the interest rate compounding period</a:t>
            </a:r>
          </a:p>
          <a:p>
            <a:pPr lvl="1" indent="-342900"/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17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dirty="0"/>
              <a:t>Objectives for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the “big ideas” of the course</a:t>
            </a:r>
          </a:p>
          <a:p>
            <a:r>
              <a:rPr lang="en-US" dirty="0"/>
              <a:t>Review the course outline</a:t>
            </a:r>
          </a:p>
          <a:p>
            <a:r>
              <a:rPr lang="en-US" dirty="0"/>
              <a:t>Introduce Time Value of Money, and build on previous knowledge of the general “Future Value” formula</a:t>
            </a:r>
          </a:p>
          <a:p>
            <a:pPr lvl="1"/>
            <a:r>
              <a:rPr lang="en-US" dirty="0"/>
              <a:t>Annuity</a:t>
            </a:r>
          </a:p>
          <a:p>
            <a:pPr lvl="1"/>
            <a:r>
              <a:rPr lang="en-US" dirty="0"/>
              <a:t>Growing annuity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1165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Homework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relevant recommended problems (list will be posted on </a:t>
            </a:r>
            <a:r>
              <a:rPr lang="en-US" dirty="0" err="1"/>
              <a:t>Quercus</a:t>
            </a:r>
            <a:r>
              <a:rPr lang="en-US" dirty="0"/>
              <a:t>)</a:t>
            </a:r>
          </a:p>
          <a:p>
            <a:r>
              <a:rPr lang="en-US" dirty="0"/>
              <a:t>Do the homework problem that will be taken up in class next week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06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D4BA0E-9D71-4BCD-8E2D-C15BE4B2260B}" type="slidenum">
              <a:rPr lang="en-US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1487"/>
          </a:xfrm>
        </p:spPr>
        <p:txBody>
          <a:bodyPr/>
          <a:lstStyle/>
          <a:p>
            <a:pPr algn="l" eaLnBrk="1" hangingPunct="1"/>
            <a:r>
              <a:rPr lang="en-CA" sz="3200" b="1"/>
              <a:t>Forthcoming attractions</a:t>
            </a:r>
          </a:p>
        </p:txBody>
      </p:sp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446088" y="1125537"/>
            <a:ext cx="8374384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Next week: 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Lecture:  Continue with TVM, and do some additional in-class examples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Tutorial #1 (Thurs, Sept 19 @ 4pm):  Additional TVM problems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Quiz 1:  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Thurs, Oct 10 @ 4pm (during tutorial timeslot)</a:t>
            </a:r>
          </a:p>
        </p:txBody>
      </p:sp>
    </p:spTree>
    <p:extLst>
      <p:ext uri="{BB962C8B-B14F-4D97-AF65-F5344CB8AC3E}">
        <p14:creationId xmlns:p14="http://schemas.microsoft.com/office/powerpoint/2010/main" val="28566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do we come from?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02B79C-6D9A-49B7-92AD-3232A648C4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14690" r="12198" b="8138"/>
          <a:stretch/>
        </p:blipFill>
        <p:spPr bwMode="auto">
          <a:xfrm>
            <a:off x="35496" y="1052736"/>
            <a:ext cx="9094865" cy="507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3315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0A0A22-665C-43EE-8BEC-EDA0B0634C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13707" r="5525" b="16549"/>
          <a:stretch/>
        </p:blipFill>
        <p:spPr>
          <a:xfrm>
            <a:off x="4572000" y="2852936"/>
            <a:ext cx="4304537" cy="3183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3" y="1142999"/>
            <a:ext cx="4402151" cy="3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21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US" sz="2400" dirty="0"/>
              <a:t>Class schedule</a:t>
            </a:r>
          </a:p>
          <a:p>
            <a:r>
              <a:rPr lang="en-US" sz="2400" dirty="0"/>
              <a:t>Textbook</a:t>
            </a:r>
          </a:p>
          <a:p>
            <a:r>
              <a:rPr lang="en-US" sz="2400" dirty="0"/>
              <a:t>Financial calculator </a:t>
            </a:r>
          </a:p>
          <a:p>
            <a:r>
              <a:rPr lang="en-US" sz="2400" dirty="0"/>
              <a:t>Tutorials</a:t>
            </a:r>
          </a:p>
          <a:p>
            <a:r>
              <a:rPr lang="en-US" sz="2400" dirty="0"/>
              <a:t>Tests</a:t>
            </a:r>
          </a:p>
          <a:p>
            <a:pPr lvl="2"/>
            <a:r>
              <a:rPr lang="en-US" sz="1800" dirty="0"/>
              <a:t>Quiz 1</a:t>
            </a:r>
          </a:p>
          <a:p>
            <a:pPr lvl="2"/>
            <a:r>
              <a:rPr lang="en-US" sz="1800" dirty="0"/>
              <a:t>Midterm</a:t>
            </a:r>
          </a:p>
          <a:p>
            <a:pPr lvl="2"/>
            <a:r>
              <a:rPr lang="en-US" sz="1800" dirty="0"/>
              <a:t>Quiz 2</a:t>
            </a:r>
          </a:p>
          <a:p>
            <a:pPr lvl="2"/>
            <a:r>
              <a:rPr lang="en-US" sz="1800" dirty="0"/>
              <a:t>Final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expected to read between lectures, and do the recommended problems (at a minimum)</a:t>
            </a:r>
          </a:p>
          <a:p>
            <a:pPr lvl="1"/>
            <a:r>
              <a:rPr lang="en-US" dirty="0"/>
              <a:t>The course moves quickly, and the first few classes are </a:t>
            </a:r>
            <a:r>
              <a:rPr lang="en-US" b="1" u="sng" dirty="0"/>
              <a:t>critical</a:t>
            </a:r>
            <a:r>
              <a:rPr lang="en-US" dirty="0"/>
              <a:t> for your foundation in the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592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Finance?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Finance seeks the answer to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Capital budgeting:</a:t>
            </a:r>
          </a:p>
          <a:p>
            <a:pPr lvl="1" indent="-342900"/>
            <a:r>
              <a:rPr lang="en-US" dirty="0"/>
              <a:t>What long-term investments in projects / products / companies… should I make?</a:t>
            </a:r>
          </a:p>
          <a:p>
            <a:pPr lvl="1" indent="-342900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Capital structure:</a:t>
            </a:r>
          </a:p>
          <a:p>
            <a:pPr lvl="1"/>
            <a:r>
              <a:rPr lang="en-US" dirty="0"/>
              <a:t>How should I fund my investments? (Debt, Equity?)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working capital should I have?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E628-4950-46CE-87FC-FAAD831B93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5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1" t="8840" r="12360" b="7160"/>
          <a:stretch/>
        </p:blipFill>
        <p:spPr>
          <a:xfrm>
            <a:off x="35496" y="322925"/>
            <a:ext cx="9028783" cy="54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214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54981</TotalTime>
  <Words>2050</Words>
  <Application>Microsoft Macintosh PowerPoint</Application>
  <PresentationFormat>On-screen Show (4:3)</PresentationFormat>
  <Paragraphs>265</Paragraphs>
  <Slides>33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Times New Roman</vt:lpstr>
      <vt:lpstr>Default Design</vt:lpstr>
      <vt:lpstr>Custom Design</vt:lpstr>
      <vt:lpstr>1_Custom Design</vt:lpstr>
      <vt:lpstr>Equation</vt:lpstr>
      <vt:lpstr>MMI1060 FINANCE</vt:lpstr>
      <vt:lpstr>Objectives for today’s lecture</vt:lpstr>
      <vt:lpstr>Where do we come from? What are we? Where are we going?  (Paul Gauguin, 1897)</vt:lpstr>
      <vt:lpstr>Where do we come from?</vt:lpstr>
      <vt:lpstr>What are we?</vt:lpstr>
      <vt:lpstr>Course outline</vt:lpstr>
      <vt:lpstr>Expectations</vt:lpstr>
      <vt:lpstr>What is Finance?</vt:lpstr>
      <vt:lpstr>PowerPoint Presentation</vt:lpstr>
      <vt:lpstr>Time value of money</vt:lpstr>
      <vt:lpstr>PowerPoint Presentation</vt:lpstr>
      <vt:lpstr>The Pomodoro Technique ®</vt:lpstr>
      <vt:lpstr>Time Value of Money:  Where are we headed?</vt:lpstr>
      <vt:lpstr>Time Value of Money:  Where are we headed?</vt:lpstr>
      <vt:lpstr>Problem #1:  A simple example – Future Value (FV)</vt:lpstr>
      <vt:lpstr>Future Value and Present Value</vt:lpstr>
      <vt:lpstr>Handout:  Final exam formula sheet</vt:lpstr>
      <vt:lpstr>Level Cash Flows: Perpetuities &amp; Annuities.</vt:lpstr>
      <vt:lpstr>Annuities</vt:lpstr>
      <vt:lpstr>Problem #3:  Basic problem (Booth 4th Ed. Ch 5, Q 30 - modified</vt:lpstr>
      <vt:lpstr>Mary-Beth problem cont.</vt:lpstr>
      <vt:lpstr>Growing (or Shrinking) Annuities</vt:lpstr>
      <vt:lpstr>Mary-Beth cont.:</vt:lpstr>
      <vt:lpstr>Ordinary Annuity vs Annuity Due</vt:lpstr>
      <vt:lpstr>Key formulae (from the Quiz 1 formula sheet)</vt:lpstr>
      <vt:lpstr>Homework:  In-class problem for next week</vt:lpstr>
      <vt:lpstr>Perpetuities</vt:lpstr>
      <vt:lpstr>Growing Perpetuities</vt:lpstr>
      <vt:lpstr>In-class Problem #4: Growing / Shrinking Perpetuity </vt:lpstr>
      <vt:lpstr>Recap of today’s lecture</vt:lpstr>
      <vt:lpstr>Objectives for today’s lecture</vt:lpstr>
      <vt:lpstr>Homework</vt:lpstr>
      <vt:lpstr>Forthcoming attractions</vt:lpstr>
    </vt:vector>
  </TitlesOfParts>
  <Company>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truuser</dc:creator>
  <cp:lastModifiedBy>Thalia Rassias</cp:lastModifiedBy>
  <cp:revision>404</cp:revision>
  <cp:lastPrinted>2015-01-07T15:15:05Z</cp:lastPrinted>
  <dcterms:created xsi:type="dcterms:W3CDTF">2008-06-05T17:47:49Z</dcterms:created>
  <dcterms:modified xsi:type="dcterms:W3CDTF">2019-09-20T01:25:09Z</dcterms:modified>
</cp:coreProperties>
</file>