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2"/>
  </p:notesMasterIdLst>
  <p:handoutMasterIdLst>
    <p:handoutMasterId r:id="rId33"/>
  </p:handoutMasterIdLst>
  <p:sldIdLst>
    <p:sldId id="771" r:id="rId4"/>
    <p:sldId id="753" r:id="rId5"/>
    <p:sldId id="748" r:id="rId6"/>
    <p:sldId id="742" r:id="rId7"/>
    <p:sldId id="719" r:id="rId8"/>
    <p:sldId id="821" r:id="rId9"/>
    <p:sldId id="809" r:id="rId10"/>
    <p:sldId id="826" r:id="rId11"/>
    <p:sldId id="827" r:id="rId12"/>
    <p:sldId id="828" r:id="rId13"/>
    <p:sldId id="823" r:id="rId14"/>
    <p:sldId id="824" r:id="rId15"/>
    <p:sldId id="825" r:id="rId16"/>
    <p:sldId id="772" r:id="rId17"/>
    <p:sldId id="724" r:id="rId18"/>
    <p:sldId id="725" r:id="rId19"/>
    <p:sldId id="726" r:id="rId20"/>
    <p:sldId id="727" r:id="rId21"/>
    <p:sldId id="763" r:id="rId22"/>
    <p:sldId id="756" r:id="rId23"/>
    <p:sldId id="757" r:id="rId24"/>
    <p:sldId id="731" r:id="rId25"/>
    <p:sldId id="778" r:id="rId26"/>
    <p:sldId id="795" r:id="rId27"/>
    <p:sldId id="820" r:id="rId28"/>
    <p:sldId id="815" r:id="rId29"/>
    <p:sldId id="814" r:id="rId30"/>
    <p:sldId id="740" r:id="rId31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7F6FF"/>
    <a:srgbClr val="CCECFF"/>
    <a:srgbClr val="993786"/>
    <a:srgbClr val="A8287D"/>
    <a:srgbClr val="FF99FF"/>
    <a:srgbClr val="FFFFCC"/>
    <a:srgbClr val="843799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5445" autoAdjust="0"/>
  </p:normalViewPr>
  <p:slideViewPr>
    <p:cSldViewPr>
      <p:cViewPr varScale="1">
        <p:scale>
          <a:sx n="97" d="100"/>
          <a:sy n="97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552" y="-25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69DB76C9-7907-421C-A906-0D8F039F1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6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06737529-980E-44C0-AB4D-A24C19FB127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1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366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Perpetuities</a:t>
            </a:r>
            <a:r>
              <a:rPr lang="en-US" dirty="0"/>
              <a:t> is when you </a:t>
            </a:r>
            <a:r>
              <a:rPr lang="en-US" u="sng" dirty="0"/>
              <a:t>have a stream of cash flows and they continue forever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 example is a </a:t>
            </a:r>
            <a:r>
              <a:rPr lang="en-US" u="sng" dirty="0"/>
              <a:t>share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payment divided by the discount rate is the present value if the perpetuity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4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rogers share where the payments grow?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25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grow – increase by 4% per year forever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26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https://www.youtube.com/watch?v=BRvWxR6RnGw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76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</a:t>
            </a:r>
            <a:r>
              <a:rPr lang="en-US" baseline="0" dirty="0"/>
              <a:t> therefore is:</a:t>
            </a:r>
          </a:p>
          <a:p>
            <a:r>
              <a:rPr lang="en-US" baseline="0" dirty="0"/>
              <a:t>$100(1 + r)^1 = 110.25</a:t>
            </a:r>
          </a:p>
          <a:p>
            <a:endParaRPr lang="en-US" baseline="0" dirty="0"/>
          </a:p>
          <a:p>
            <a:r>
              <a:rPr lang="en-US" baseline="0" dirty="0"/>
              <a:t>Timeline:</a:t>
            </a:r>
          </a:p>
          <a:p>
            <a:r>
              <a:rPr lang="en-US" baseline="0" dirty="0"/>
              <a:t>0 to ½:  x 1.05</a:t>
            </a:r>
          </a:p>
          <a:p>
            <a:r>
              <a:rPr lang="en-US" baseline="0" dirty="0"/>
              <a:t>½ to 1:  x 1.05 again</a:t>
            </a:r>
          </a:p>
          <a:p>
            <a:r>
              <a:rPr lang="en-US" baseline="0" dirty="0"/>
              <a:t>So annual = x1.05^2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What happens when you start compounding interest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="1" baseline="0" dirty="0"/>
              <a:t>more frequently you compound your interest rate the bigger your future value is going to be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846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QR is quoted rate which was 10%</a:t>
            </a:r>
          </a:p>
          <a:p>
            <a:r>
              <a:rPr lang="en-US" dirty="0"/>
              <a:t>M is compounding periods which is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506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= 2.71828…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 = the impact of compound, continuous growth, where every nanosecond (or faster) you are growing just a little bit.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 shows up whenever systems grow exponentially and continuously: population, radioactive decay, interest calculations, and more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53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Examples until now have been annual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Canada there are </a:t>
            </a:r>
            <a:r>
              <a:rPr lang="en-US" u="sng" dirty="0"/>
              <a:t>regulations as to how often banks can compound interest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banks would like to compound interest as frequently as possible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regulations are that they can only do this semi annually (so they don’t rip you off too much).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Disconnect between compounding and actual mortgage calculations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93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need to </a:t>
            </a:r>
            <a:r>
              <a:rPr lang="en-US" u="sng" dirty="0"/>
              <a:t>take our uncompounded rate and convert it to and uncompounded semi annual rate 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YOU ARE paying monthly you need to figure out the monthly interest rate that you can use to get tot your monthly mortgage rate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72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have quarterly payments: (1 + ?)(1+</a:t>
            </a:r>
            <a:r>
              <a:rPr lang="en-US" baseline="0" dirty="0"/>
              <a:t> ?)(1 + ?)(1 + </a:t>
            </a:r>
            <a:r>
              <a:rPr lang="en-US" baseline="0" dirty="0" err="1"/>
              <a:t>i</a:t>
            </a:r>
            <a:r>
              <a:rPr lang="en-US" baseline="0" dirty="0"/>
              <a:t>) = EAR</a:t>
            </a:r>
          </a:p>
          <a:p>
            <a:r>
              <a:rPr lang="en-US" baseline="0" dirty="0"/>
              <a:t>So ? = </a:t>
            </a:r>
          </a:p>
          <a:p>
            <a:endParaRPr lang="en-US" baseline="0" dirty="0"/>
          </a:p>
          <a:p>
            <a:r>
              <a:rPr lang="en-US" b="1" baseline="0" dirty="0"/>
              <a:t>Rate per payment period is k</a:t>
            </a:r>
          </a:p>
          <a:p>
            <a:endParaRPr lang="en-US" baseline="0" dirty="0"/>
          </a:p>
          <a:p>
            <a:r>
              <a:rPr lang="en-US" b="1" baseline="0" dirty="0"/>
              <a:t>Effective interest rate is often depicted as 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4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007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4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736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CAC2D7-0D1B-410B-9E46-71A47DC08F2E}" type="slidenum">
              <a:rPr lang="en-CA" sz="1200" smtClean="0"/>
              <a:pPr eaLnBrk="1" hangingPunct="1"/>
              <a:t>23</a:t>
            </a:fld>
            <a:endParaRPr lang="en-CA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separately posted note</a:t>
            </a:r>
            <a:r>
              <a:rPr lang="en-US" baseline="0" dirty="0"/>
              <a:t> for workings.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71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CAC2D7-0D1B-410B-9E46-71A47DC08F2E}" type="slidenum">
              <a:rPr lang="en-CA" sz="1200" smtClean="0"/>
              <a:pPr eaLnBrk="1" hangingPunct="1"/>
              <a:t>24</a:t>
            </a:fld>
            <a:endParaRPr lang="en-CA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separately posted note</a:t>
            </a:r>
            <a:r>
              <a:rPr lang="en-US" baseline="0" dirty="0"/>
              <a:t> for workings.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96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55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NPV A = 6,446</a:t>
            </a:r>
          </a:p>
          <a:p>
            <a:r>
              <a:rPr lang="en-US" dirty="0"/>
              <a:t>NPV</a:t>
            </a:r>
            <a:r>
              <a:rPr lang="en-US" baseline="0" dirty="0"/>
              <a:t> B = 7273</a:t>
            </a:r>
          </a:p>
          <a:p>
            <a:endParaRPr lang="en-US" baseline="0" dirty="0"/>
          </a:p>
          <a:p>
            <a:r>
              <a:rPr lang="en-US" baseline="0" dirty="0"/>
              <a:t>IRR A = 25.7%</a:t>
            </a:r>
          </a:p>
          <a:p>
            <a:r>
              <a:rPr lang="en-US" baseline="0" dirty="0"/>
              <a:t>IRR B = 20.7%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11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09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06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64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85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58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60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Although the loan payments will be equal if its an annuity there is also a part of that that is </a:t>
            </a:r>
            <a:r>
              <a:rPr lang="en-US" u="sng" dirty="0"/>
              <a:t>interest and a portion that pays down the capital or the principal and that changes every month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5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with the formula (see notes view</a:t>
            </a:r>
            <a:r>
              <a:rPr lang="en-US" baseline="0" dirty="0"/>
              <a:t> which shows the workings)</a:t>
            </a:r>
            <a:r>
              <a:rPr lang="en-US" dirty="0"/>
              <a:t>: (note formula uses decimals,</a:t>
            </a:r>
            <a:r>
              <a:rPr lang="en-US" baseline="0" dirty="0"/>
              <a:t> and calculator input is in %)</a:t>
            </a:r>
          </a:p>
          <a:p>
            <a:r>
              <a:rPr lang="en-US" baseline="0" dirty="0"/>
              <a:t>Rounding to 5 decimal places</a:t>
            </a:r>
          </a:p>
          <a:p>
            <a:r>
              <a:rPr lang="en-US" baseline="0" dirty="0"/>
              <a:t>- As I pay down the loan each payment is going to be 2010.57$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Look in notes view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  <p:graphicFrame>
        <p:nvGraphicFramePr>
          <p:cNvPr id="5" name="Object 4"/>
          <p:cNvGraphicFramePr>
            <a:graphicFrameLocks noGrp="1"/>
          </p:cNvGraphicFramePr>
          <p:nvPr/>
        </p:nvGraphicFramePr>
        <p:xfrm>
          <a:off x="1271515" y="4864224"/>
          <a:ext cx="3025775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4" imgW="2171520" imgH="2349360" progId="Equation.3">
                  <p:embed/>
                </p:oleObj>
              </mc:Choice>
              <mc:Fallback>
                <p:oleObj name="Equation" r:id="rId4" imgW="2171520" imgH="2349360" progId="Equation.3">
                  <p:embed/>
                  <p:pic>
                    <p:nvPicPr>
                      <p:cNvPr id="5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15" y="4864224"/>
                        <a:ext cx="3025775" cy="29606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286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with the formula: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737529-980E-44C0-AB4D-A24C19FB127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  <p:graphicFrame>
        <p:nvGraphicFramePr>
          <p:cNvPr id="5" name="Object 4"/>
          <p:cNvGraphicFramePr>
            <a:graphicFrameLocks noGrp="1"/>
          </p:cNvGraphicFramePr>
          <p:nvPr/>
        </p:nvGraphicFramePr>
        <p:xfrm>
          <a:off x="1271515" y="4864224"/>
          <a:ext cx="3025775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4" imgW="2171520" imgH="2349360" progId="Equation.3">
                  <p:embed/>
                </p:oleObj>
              </mc:Choice>
              <mc:Fallback>
                <p:oleObj name="Equation" r:id="rId4" imgW="2171520" imgH="2349360" progId="Equation.3">
                  <p:embed/>
                  <p:pic>
                    <p:nvPicPr>
                      <p:cNvPr id="5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15" y="4864224"/>
                        <a:ext cx="3025775" cy="29606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90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7DA9E-8FC5-4150-AD08-17CDC3DBB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9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F8223-4BE7-40F8-BE9B-71B2C2EB7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0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BE3B-3E0D-4E19-8A21-0D7FE2B0B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177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0BFA1-D633-4705-BB68-4DF700AC9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63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FBED-8D8B-49C7-B772-58B505CA7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E36E-591A-4D73-987E-4575CDF65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3AB3-9E68-455A-A670-E52978DAE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6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9A107-640C-4CFE-AB12-2DDD19FEA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2F09C-8CC5-479A-86C9-2BFAFFD93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1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E154-24DB-4D9E-AA13-F37E04A70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3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327DD-8F3E-42D3-B646-357203393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3542C277-EE89-492A-B50A-E236D8C77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146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C190-59B0-4502-8FD6-42DB30A23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8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02136-D41C-4168-96F7-D17669710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2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4204D-25DC-4B65-882C-21AFBB658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ECE2-09D5-42D9-9A7C-8B8F52862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0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BDE4-465B-4890-B7D0-BD874D8C0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9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BAEB-36D8-4322-93A8-B3E96A224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0036B-E6C7-4321-B05E-3E3E5C507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7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4CDC-C67D-4173-A671-F850ACECE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3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42056-00C3-4770-87E9-4F7A07DB9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46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3D4C6-9B95-4416-939F-87D9C7CD7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DE628-4950-46CE-87FC-FAAD831B9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3817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ABF88-4403-480F-B9BF-BB24A87C2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03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3B8EF-DEB6-441F-A684-F0F839333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3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F2591-BB1E-40BF-937C-6D9BE271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6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2B60-3A07-4AE8-A708-1DAF282C7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6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B9F7-65B4-47C9-9BBF-43578A7FF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89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75774-C8DF-4FF0-9969-91F02D71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4BF34-0437-4D5B-A6FC-6A2DB51C8B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73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77A1B-BDD1-4153-A17A-82359E7FE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48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0A22-665C-43EE-8BEC-EDA0B0634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66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2B79C-6D9A-49B7-92AD-3232A648C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716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0D0CA-2573-47E5-8F3C-F2B60AF08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898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A914-A55B-4D79-A529-A0C0CDBC3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51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0"/>
            <a:ext cx="179388" cy="6858000"/>
          </a:xfrm>
          <a:prstGeom prst="rect">
            <a:avLst/>
          </a:prstGeom>
          <a:gradFill rotWithShape="1">
            <a:gsLst>
              <a:gs pos="0">
                <a:srgbClr val="FF3300">
                  <a:alpha val="75000"/>
                </a:srgbClr>
              </a:gs>
              <a:gs pos="100000">
                <a:srgbClr val="3333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68313" y="981075"/>
            <a:ext cx="8280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468313" y="6165850"/>
            <a:ext cx="82073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635E8C-B938-4C16-B12C-7F9430D67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D00562-C189-4816-A0A9-1E5F96996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globeadvisor.com/servlet/ArticleNews/story/gam/20130716/GICARRICK0715AT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globeadvisor.com/servlet/ArticleNews/story/gam/20130716/GICARRICK0715AT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B6F01C-309D-49A9-8476-D46BDF67FA65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/>
          <a:lstStyle/>
          <a:p>
            <a:pPr algn="ctr" eaLnBrk="1" hangingPunct="1"/>
            <a:r>
              <a:rPr lang="en-CA" b="1" dirty="0"/>
              <a:t>MMI1060</a:t>
            </a:r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229600" cy="25828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CA" sz="2800" b="1" dirty="0"/>
              <a:t>Lecturer: Tanya Kirsch</a:t>
            </a:r>
          </a:p>
          <a:p>
            <a:pPr algn="ctr" eaLnBrk="1" hangingPunct="1">
              <a:buFontTx/>
              <a:buNone/>
            </a:pPr>
            <a:endParaRPr lang="en-CA" sz="2800" b="1" dirty="0"/>
          </a:p>
          <a:p>
            <a:pPr algn="ctr" eaLnBrk="1" hangingPunct="1">
              <a:buFontTx/>
              <a:buNone/>
            </a:pPr>
            <a:r>
              <a:rPr lang="en-CA" sz="2800" b="1" dirty="0"/>
              <a:t>Lecture 2</a:t>
            </a:r>
          </a:p>
          <a:p>
            <a:pPr algn="ctr" eaLnBrk="1" hangingPunct="1">
              <a:buFontTx/>
              <a:buNone/>
            </a:pPr>
            <a:endParaRPr lang="en-CA" sz="2800" b="1" dirty="0"/>
          </a:p>
          <a:p>
            <a:pPr algn="ctr" eaLnBrk="1" hangingPunct="1">
              <a:buFontTx/>
              <a:buNone/>
            </a:pPr>
            <a:r>
              <a:rPr lang="en-CA" sz="2400" b="1" dirty="0"/>
              <a:t>The Time Value of Money cont.</a:t>
            </a:r>
          </a:p>
          <a:p>
            <a:pPr algn="ctr" eaLnBrk="1" hangingPunct="1">
              <a:buFontTx/>
              <a:buNone/>
            </a:pPr>
            <a:r>
              <a:rPr lang="en-CA" sz="2400" b="1" dirty="0"/>
              <a:t>(</a:t>
            </a:r>
            <a:r>
              <a:rPr lang="en-CA" sz="2400" b="1"/>
              <a:t>Berk Ch. </a:t>
            </a:r>
            <a:r>
              <a:rPr lang="en-CA" sz="2400" b="1" dirty="0"/>
              <a:t>4 cont. and Ch. 5)</a:t>
            </a:r>
          </a:p>
        </p:txBody>
      </p:sp>
    </p:spTree>
    <p:extLst>
      <p:ext uri="{BB962C8B-B14F-4D97-AF65-F5344CB8AC3E}">
        <p14:creationId xmlns:p14="http://schemas.microsoft.com/office/powerpoint/2010/main" val="193642461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838200"/>
          </a:xfrm>
        </p:spPr>
        <p:txBody>
          <a:bodyPr vert="horz" anchor="ctr">
            <a:normAutofit fontScale="90000"/>
          </a:bodyPr>
          <a:lstStyle/>
          <a:p>
            <a:r>
              <a:rPr lang="en-US" b="1" cap="none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Problem #3:  Amortizing loan with flat payments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686800" cy="2502024"/>
          </a:xfrm>
        </p:spPr>
        <p:txBody>
          <a:bodyPr>
            <a:noAutofit/>
          </a:bodyPr>
          <a:lstStyle/>
          <a:p>
            <a:pPr marL="457200" indent="-457200">
              <a:buClrTx/>
              <a:buSzPct val="100000"/>
              <a:buAutoNum type="alphaLcParenBoth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monthly payments can be calculated using a financial calculator, or the formula</a:t>
            </a:r>
          </a:p>
          <a:p>
            <a:pPr marL="457200" indent="-457200">
              <a:buClrTx/>
              <a:buSzPct val="100000"/>
              <a:buAutoNum type="alphaLcParenBoth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amortization table: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ClrTx/>
              <a:buSzPct val="100000"/>
              <a:buAutoNum type="alphaLcParenBoth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636912"/>
            <a:ext cx="7704856" cy="225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229200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Note that for each payment, a portion is for interest and a portion is for principal (/capital) repayment</a:t>
            </a:r>
          </a:p>
        </p:txBody>
      </p:sp>
    </p:spTree>
    <p:extLst>
      <p:ext uri="{BB962C8B-B14F-4D97-AF65-F5344CB8AC3E}">
        <p14:creationId xmlns:p14="http://schemas.microsoft.com/office/powerpoint/2010/main" val="34585787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264991-3435-4C00-BC43-0332F4A4CF20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014413"/>
          </a:xfrm>
        </p:spPr>
        <p:txBody>
          <a:bodyPr/>
          <a:lstStyle/>
          <a:p>
            <a:pPr algn="l" eaLnBrk="1" hangingPunct="1"/>
            <a:r>
              <a:rPr lang="en-CA" sz="3000" b="1" dirty="0"/>
              <a:t>Perpetuities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eaLnBrk="1" hangingPunct="1"/>
            <a:r>
              <a:rPr lang="en-CA" sz="2400" b="1" dirty="0"/>
              <a:t>Perpetuities</a:t>
            </a:r>
            <a:r>
              <a:rPr lang="en-CA" sz="2400" dirty="0"/>
              <a:t>: Cash flows of equal amount every period for an </a:t>
            </a:r>
            <a:r>
              <a:rPr lang="en-CA" sz="2400" u="sng" dirty="0"/>
              <a:t>unlimited</a:t>
            </a:r>
            <a:r>
              <a:rPr lang="en-CA" sz="2400" dirty="0"/>
              <a:t> number of periods.</a:t>
            </a:r>
          </a:p>
          <a:p>
            <a:pPr eaLnBrk="1" hangingPunct="1"/>
            <a:r>
              <a:rPr lang="en-CA" sz="2400" dirty="0"/>
              <a:t>Example: Property tax payments, preferred stocks, etc..</a:t>
            </a:r>
          </a:p>
          <a:p>
            <a:pPr eaLnBrk="1" hangingPunct="1"/>
            <a:endParaRPr lang="en-CA" sz="2400" b="1" dirty="0"/>
          </a:p>
          <a:p>
            <a:pPr marL="0" indent="0" eaLnBrk="1" hangingPunct="1">
              <a:buNone/>
            </a:pPr>
            <a:endParaRPr lang="en-CA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987824" y="3212976"/>
          <a:ext cx="18637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4" imgW="799753" imgH="393529" progId="Equation.3">
                  <p:embed/>
                </p:oleObj>
              </mc:Choice>
              <mc:Fallback>
                <p:oleObj name="Equation" r:id="rId4" imgW="799753" imgH="393529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2976"/>
                        <a:ext cx="1863725" cy="915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8452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cap="none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Growing Perpetuities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5334000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present value of a constant growth perpetuity: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Equation holds only when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the discount rate is greater than the growth  rate.  Otherwise, the answer is becomes negative and has no practical interpretation.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Note that g can be &gt; k in a growing 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annuity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calculation (unlike the perpetuity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calc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Only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future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estimated cash flows and estimated growth in these cash flows are relevant, while past cash flows are not.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339752" y="1916832"/>
          <a:ext cx="4346575" cy="103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4" imgW="1752480" imgH="419040" progId="Equation.3">
                  <p:embed/>
                </p:oleObj>
              </mc:Choice>
              <mc:Fallback>
                <p:oleObj name="Equation" r:id="rId4" imgW="1752480" imgH="41904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916832"/>
                        <a:ext cx="4346575" cy="103945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chemeClr val="bg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07402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42" y="332656"/>
            <a:ext cx="8229600" cy="850900"/>
          </a:xfrm>
        </p:spPr>
        <p:txBody>
          <a:bodyPr/>
          <a:lstStyle/>
          <a:p>
            <a:r>
              <a:rPr lang="en-US" dirty="0"/>
              <a:t>In-class Problem #4: Growing / Shrinking Perpetuity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16" y="1430370"/>
            <a:ext cx="8229600" cy="452596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CA" sz="2400" dirty="0"/>
              <a:t>Shirley has been offered two perpetuities: Grow and Shrink. 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en-CA" sz="2400" b="1" u="sng" dirty="0"/>
              <a:t>Grow</a:t>
            </a:r>
            <a:r>
              <a:rPr lang="en-CA" sz="2400" dirty="0"/>
              <a:t> promises her $100 at the end of this year, followed by an annual cash flow that will increase by 4 percent per year forever. 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en-CA" sz="2400" b="1" u="sng" dirty="0"/>
              <a:t>Shrink</a:t>
            </a:r>
            <a:r>
              <a:rPr lang="en-CA" sz="2400" dirty="0"/>
              <a:t> promises her $1,000 at the end of this year, but the annual cash flow will decline by 2 percent forever. 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en-CA" sz="2400" dirty="0"/>
              <a:t>If her opportunity cost is 5% per year, which perpetuity has the greater value?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5733256"/>
            <a:ext cx="304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 Booth, 4</a:t>
            </a:r>
            <a:r>
              <a:rPr lang="en-US" i="1" baseline="30000" dirty="0"/>
              <a:t>th</a:t>
            </a:r>
            <a:r>
              <a:rPr lang="en-US" i="1" dirty="0"/>
              <a:t>  Ed, </a:t>
            </a:r>
            <a:r>
              <a:rPr lang="en-US" i="1" dirty="0" err="1"/>
              <a:t>Ch</a:t>
            </a:r>
            <a:r>
              <a:rPr lang="en-US" i="1" dirty="0"/>
              <a:t> 5, Q44</a:t>
            </a:r>
          </a:p>
        </p:txBody>
      </p:sp>
    </p:spTree>
    <p:extLst>
      <p:ext uri="{BB962C8B-B14F-4D97-AF65-F5344CB8AC3E}">
        <p14:creationId xmlns:p14="http://schemas.microsoft.com/office/powerpoint/2010/main" val="40782414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 real-life example (car loan)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A0BFA1-D633-4705-BB68-4DF700AC92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2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Effective Annual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48965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Examples until now have assumed that there is no compounding of interest during a year. What happens if we compound interest semiannually, or quarterly? What happens to the </a:t>
            </a:r>
            <a:r>
              <a:rPr lang="en-US" sz="2400" u="sng" dirty="0"/>
              <a:t>effective</a:t>
            </a:r>
            <a:r>
              <a:rPr lang="en-US" sz="2400" dirty="0"/>
              <a:t> annual rate (“EAR”)?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Problem: You have $100, and the quoted interest rate is 10%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Annual compounding: $100 =&gt; 100(1.1) = $110 in 1 year</a:t>
            </a:r>
          </a:p>
          <a:p>
            <a:pPr marL="0" indent="0">
              <a:buNone/>
            </a:pPr>
            <a:r>
              <a:rPr lang="en-US" sz="2400" dirty="0"/>
              <a:t>But:  If we compound semi-annually: we are growing at 5% every six months, i.e.:</a:t>
            </a:r>
          </a:p>
          <a:p>
            <a:pPr marL="400050" lvl="1" indent="0">
              <a:buNone/>
            </a:pPr>
            <a:r>
              <a:rPr lang="en-US" sz="2000" dirty="0"/>
              <a:t>$100 =&gt; 100(1.05) = $105 in a half year, and </a:t>
            </a:r>
          </a:p>
          <a:p>
            <a:pPr marL="400050" lvl="1" indent="0">
              <a:buNone/>
            </a:pPr>
            <a:r>
              <a:rPr lang="en-US" sz="2000" dirty="0"/>
              <a:t>$100 =&gt; 100(1.05</a:t>
            </a:r>
            <a:r>
              <a:rPr lang="en-US" sz="2000" baseline="30000" dirty="0"/>
              <a:t>2</a:t>
            </a:r>
            <a:r>
              <a:rPr lang="en-US" sz="2000" dirty="0"/>
              <a:t>)  = $110.25 in 1 year</a:t>
            </a:r>
          </a:p>
          <a:p>
            <a:pPr marL="0" indent="0">
              <a:buNone/>
            </a:pPr>
            <a:r>
              <a:rPr lang="en-US" sz="2400" dirty="0"/>
              <a:t>So what then is an effective annual rate?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6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5D5CFD-7708-483A-8A62-C61B9BBD3447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9438"/>
          </a:xfrm>
        </p:spPr>
        <p:txBody>
          <a:bodyPr/>
          <a:lstStyle/>
          <a:p>
            <a:pPr algn="l" eaLnBrk="1" hangingPunct="1"/>
            <a:r>
              <a:rPr lang="en-CA" sz="3200" b="1" dirty="0"/>
              <a:t>Interest rates: Effective Annual Rates </a:t>
            </a:r>
            <a:r>
              <a:rPr lang="en-CA" sz="3200" b="1" dirty="0" err="1"/>
              <a:t>vs</a:t>
            </a:r>
            <a:r>
              <a:rPr lang="en-CA" sz="3200" b="1" dirty="0"/>
              <a:t> Nominal rates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9"/>
            <a:ext cx="7715250" cy="194342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>
                <a:solidFill>
                  <a:srgbClr val="3333FF"/>
                </a:solidFill>
              </a:rPr>
              <a:t>Effective Annual Interest Rate</a:t>
            </a:r>
            <a:r>
              <a:rPr lang="en-US" sz="2400" dirty="0"/>
              <a:t> [EAR]: Interest rate that is annualized using compound interest  </a:t>
            </a:r>
          </a:p>
          <a:p>
            <a:pPr marL="0" indent="0" eaLnBrk="1" hangingPunct="1"/>
            <a:endParaRPr lang="en-US" sz="1200" dirty="0"/>
          </a:p>
          <a:p>
            <a:pPr marL="0" indent="0" eaLnBrk="1" hangingPunct="1">
              <a:buFontTx/>
              <a:buNone/>
            </a:pPr>
            <a:r>
              <a:rPr lang="en-US" sz="2400" dirty="0"/>
              <a:t>If m is the number of compounding periods per year, then we can say:</a:t>
            </a:r>
          </a:p>
          <a:p>
            <a:pPr marL="0" indent="0" eaLnBrk="1" hangingPunct="1"/>
            <a:endParaRPr lang="en-CA" sz="2400" dirty="0"/>
          </a:p>
        </p:txBody>
      </p:sp>
      <p:graphicFrame>
        <p:nvGraphicFramePr>
          <p:cNvPr id="27653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9585275"/>
              </p:ext>
            </p:extLst>
          </p:nvPr>
        </p:nvGraphicFramePr>
        <p:xfrm>
          <a:off x="2307704" y="3140968"/>
          <a:ext cx="32004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4" imgW="1307880" imgH="469800" progId="Equation.3">
                  <p:embed/>
                </p:oleObj>
              </mc:Choice>
              <mc:Fallback>
                <p:oleObj name="Equation" r:id="rId4" imgW="1307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704" y="3140968"/>
                        <a:ext cx="3200400" cy="114935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43921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4581129"/>
            <a:ext cx="8712968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FF"/>
                </a:solidFill>
              </a:rPr>
              <a:t>EAR    =    (1 + rate per compounding period)</a:t>
            </a:r>
            <a:r>
              <a:rPr lang="en-US" sz="2000" baseline="30000" dirty="0">
                <a:solidFill>
                  <a:srgbClr val="0066FF"/>
                </a:solidFill>
              </a:rPr>
              <a:t>No. of compounding periods in a year </a:t>
            </a:r>
            <a:r>
              <a:rPr lang="en-US" sz="2000" baseline="-25000" dirty="0">
                <a:solidFill>
                  <a:srgbClr val="0066FF"/>
                </a:solidFill>
              </a:rPr>
              <a:t>   </a:t>
            </a:r>
            <a:r>
              <a:rPr lang="en-US" sz="2000" dirty="0">
                <a:solidFill>
                  <a:srgbClr val="0066FF"/>
                </a:solidFill>
              </a:rPr>
              <a:t>- 1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301208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000" i="1" u="sng" dirty="0"/>
              <a:t>Note</a:t>
            </a:r>
            <a:r>
              <a:rPr lang="en-US" sz="2000" i="1" dirty="0"/>
              <a:t>: Nominal (uncompounded) rates are also called “Quoted rates” and “Annual Percentage rates (APR)”</a:t>
            </a:r>
          </a:p>
        </p:txBody>
      </p:sp>
    </p:spTree>
    <p:extLst>
      <p:ext uri="{BB962C8B-B14F-4D97-AF65-F5344CB8AC3E}">
        <p14:creationId xmlns:p14="http://schemas.microsoft.com/office/powerpoint/2010/main" val="186805396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 vert="horz" anchor="ctr">
            <a:normAutofit/>
          </a:bodyPr>
          <a:lstStyle/>
          <a:p>
            <a:r>
              <a:rPr lang="en-US" b="1" cap="none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Compounding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648"/>
            <a:ext cx="8153400" cy="875184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we increase the interest compounding frequency, we increase the effective annual rate.</a:t>
            </a: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becomes infinite, we achieve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continuous compounding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Tx/>
              <a:buSzPct val="100000"/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30272"/>
              </p:ext>
            </p:extLst>
          </p:nvPr>
        </p:nvGraphicFramePr>
        <p:xfrm>
          <a:off x="2122488" y="5399887"/>
          <a:ext cx="3961680" cy="35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4" imgW="2247840" imgH="203040" progId="Equation.3">
                  <p:embed/>
                </p:oleObj>
              </mc:Choice>
              <mc:Fallback>
                <p:oleObj name="Equation" r:id="rId4" imgW="2247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5399887"/>
                        <a:ext cx="3961680" cy="356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58984"/>
              </p:ext>
            </p:extLst>
          </p:nvPr>
        </p:nvGraphicFramePr>
        <p:xfrm>
          <a:off x="1104602" y="2004327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12% Compounded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Effective Annual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Annually (</a:t>
                      </a:r>
                      <a:r>
                        <a:rPr lang="en-US" i="1" dirty="0"/>
                        <a:t>m</a:t>
                      </a:r>
                      <a:r>
                        <a:rPr lang="en-US" i="0" dirty="0"/>
                        <a:t> = 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12.0000%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Semi-annually (</a:t>
                      </a:r>
                      <a:r>
                        <a:rPr lang="en-US" i="1" dirty="0"/>
                        <a:t>m</a:t>
                      </a:r>
                      <a:r>
                        <a:rPr lang="en-US" i="0" dirty="0"/>
                        <a:t> = 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12.3600%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Quarterly (</a:t>
                      </a:r>
                      <a:r>
                        <a:rPr lang="en-US" i="1" dirty="0"/>
                        <a:t>m</a:t>
                      </a:r>
                      <a:r>
                        <a:rPr lang="en-US" i="0" dirty="0"/>
                        <a:t> = 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12.5509%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 (</a:t>
                      </a:r>
                      <a:r>
                        <a:rPr lang="en-US" i="1" dirty="0"/>
                        <a:t>m</a:t>
                      </a:r>
                      <a:r>
                        <a:rPr lang="en-US" i="0" dirty="0"/>
                        <a:t> = 12)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12.6825%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(</a:t>
                      </a:r>
                      <a:r>
                        <a:rPr lang="en-US" i="1" dirty="0"/>
                        <a:t>m</a:t>
                      </a:r>
                      <a:r>
                        <a:rPr lang="en-US" i="0" dirty="0"/>
                        <a:t> = 365)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12.7478%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Continuously</a:t>
                      </a:r>
                      <a:r>
                        <a:rPr lang="en-US" baseline="0" dirty="0"/>
                        <a:t> (</a:t>
                      </a:r>
                      <a:r>
                        <a:rPr lang="en-US" i="1" baseline="0" dirty="0"/>
                        <a:t>m</a:t>
                      </a:r>
                      <a:r>
                        <a:rPr lang="en-US" i="0" baseline="0" dirty="0"/>
                        <a:t> = </a:t>
                      </a:r>
                      <a:r>
                        <a:rPr lang="en-US" i="0" baseline="0" dirty="0">
                          <a:latin typeface="Georgia"/>
                        </a:rPr>
                        <a:t>∞)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12.7497%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804248" y="2853092"/>
            <a:ext cx="864096" cy="71852"/>
          </a:xfrm>
          <a:prstGeom prst="straightConnector1">
            <a:avLst/>
          </a:prstGeom>
          <a:noFill/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35971" y="2589815"/>
                <a:ext cx="987258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0.12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971" y="2589815"/>
                <a:ext cx="987258" cy="526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53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sz="3200" b="1"/>
              <a:t>Canadian mortgages and the 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6544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Examples until now have assumed annual payments</a:t>
            </a:r>
          </a:p>
          <a:p>
            <a:pPr eaLnBrk="1" hangingPunct="1">
              <a:defRPr/>
            </a:pPr>
            <a:r>
              <a:rPr lang="en-US" sz="2400" b="1" dirty="0"/>
              <a:t>But</a:t>
            </a:r>
            <a:r>
              <a:rPr lang="en-US" sz="2400" dirty="0"/>
              <a:t>: Canadian banking regulations require Canadian financial institutions to compound mortgage rates </a:t>
            </a:r>
            <a:r>
              <a:rPr lang="en-US" sz="2400" u="sng" dirty="0"/>
              <a:t>semi-annuall</a:t>
            </a:r>
            <a:r>
              <a:rPr lang="en-US" sz="2400" dirty="0"/>
              <a:t>y even though they quote rates on an annual uncompounded basis</a:t>
            </a:r>
          </a:p>
          <a:p>
            <a:pPr eaLnBrk="1" hangingPunct="1">
              <a:defRPr/>
            </a:pPr>
            <a:r>
              <a:rPr lang="en-US" sz="2400" b="1" dirty="0"/>
              <a:t>And</a:t>
            </a:r>
            <a:r>
              <a:rPr lang="en-US" sz="2400" dirty="0"/>
              <a:t>:  Mortgages are often paid </a:t>
            </a:r>
            <a:r>
              <a:rPr lang="en-US" sz="2400" u="sng" dirty="0"/>
              <a:t>monthly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This is confusing:</a:t>
            </a:r>
          </a:p>
          <a:p>
            <a:pPr lvl="1" eaLnBrk="1" hangingPunct="1">
              <a:defRPr/>
            </a:pPr>
            <a:r>
              <a:rPr lang="en-US" sz="2000" dirty="0"/>
              <a:t>Quoted rates are non-compounded annual rates (i.e. Nominal rates)</a:t>
            </a:r>
          </a:p>
          <a:p>
            <a:pPr lvl="1" eaLnBrk="1" hangingPunct="1">
              <a:defRPr/>
            </a:pPr>
            <a:r>
              <a:rPr lang="en-US" sz="2000" dirty="0"/>
              <a:t>Interest rates must be compounded semi-annually, and</a:t>
            </a:r>
          </a:p>
          <a:p>
            <a:pPr lvl="1" eaLnBrk="1" hangingPunct="1">
              <a:defRPr/>
            </a:pPr>
            <a:r>
              <a:rPr lang="en-US" sz="2000" dirty="0"/>
              <a:t>Mortgages are paid monthly, or sometimes even weekly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280903-E742-4697-950A-742087711003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624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sz="3200" b="1"/>
              <a:t>Canadian mortgages and the EAR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200"/>
            <a:ext cx="8229600" cy="475230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So, quoted rates are uncompounded annual rates (APR’s)</a:t>
            </a:r>
          </a:p>
          <a:p>
            <a:pPr eaLnBrk="1" hangingPunct="1">
              <a:defRPr/>
            </a:pPr>
            <a:r>
              <a:rPr lang="en-US" dirty="0"/>
              <a:t>To calculate the appropriate monthly interest rate, our first step is to calculate the EAR:</a:t>
            </a:r>
          </a:p>
          <a:p>
            <a:pPr marL="57150" indent="0" eaLnBrk="1" hangingPunct="1">
              <a:buFontTx/>
              <a:buNone/>
              <a:defRPr/>
            </a:pPr>
            <a:endParaRPr lang="en-US" sz="2800" dirty="0">
              <a:solidFill>
                <a:srgbClr val="0066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EEE45D-B704-45D8-9768-89333BDE82F2}" type="slidenum">
              <a:rPr lang="en-US" smtClean="0"/>
              <a:pPr eaLnBrk="1" hangingPunct="1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807486"/>
              </p:ext>
            </p:extLst>
          </p:nvPr>
        </p:nvGraphicFramePr>
        <p:xfrm>
          <a:off x="3059832" y="3068960"/>
          <a:ext cx="2555874" cy="9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4" imgW="1307880" imgH="469800" progId="Equation.3">
                  <p:embed/>
                </p:oleObj>
              </mc:Choice>
              <mc:Fallback>
                <p:oleObj name="Equation" r:id="rId4" imgW="1307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068960"/>
                        <a:ext cx="2555874" cy="9178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43921"/>
                        </a:srgbClr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9361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/>
          <a:lstStyle/>
          <a:p>
            <a:r>
              <a:rPr lang="en-US" dirty="0"/>
              <a:t>Objectives for today’s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go through the homework problems from last week</a:t>
            </a:r>
          </a:p>
          <a:p>
            <a:r>
              <a:rPr lang="en-US" dirty="0"/>
              <a:t>To introduce an additional TVM concept: Equivalent Annual Rates (“EAR”)</a:t>
            </a:r>
          </a:p>
          <a:p>
            <a:r>
              <a:rPr lang="en-US" dirty="0"/>
              <a:t>To do some application TVM calculations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79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65D5CFD-7708-483A-8A62-C61B9BBD3447}" type="slidenum">
              <a:rPr lang="en-US" smtClean="0"/>
              <a:pPr algn="r" eaLnBrk="1" hangingPunct="1"/>
              <a:t>20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9438"/>
          </a:xfrm>
        </p:spPr>
        <p:txBody>
          <a:bodyPr/>
          <a:lstStyle/>
          <a:p>
            <a:pPr algn="l" eaLnBrk="1" hangingPunct="1"/>
            <a:r>
              <a:rPr lang="en-CA" sz="3200" b="1" dirty="0"/>
              <a:t>But the payments aren’t annual?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57494"/>
            <a:ext cx="7715250" cy="223224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/>
              <a:t>Next, we need to find the rate per </a:t>
            </a:r>
            <a:r>
              <a:rPr lang="en-US" sz="2400" u="sng" dirty="0"/>
              <a:t>payment</a:t>
            </a:r>
            <a:r>
              <a:rPr lang="en-US" sz="2400" dirty="0"/>
              <a:t> period (say, “k”) so that (1+k)(1+k)….multiplied out by the number of payments per year (“f”) will give us the EAR.</a:t>
            </a:r>
          </a:p>
          <a:p>
            <a:pPr marL="0" indent="0"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000" dirty="0"/>
              <a:t>i.e. if payments are monthly: (1+k)</a:t>
            </a:r>
            <a:r>
              <a:rPr lang="en-US" sz="2000" baseline="30000" dirty="0"/>
              <a:t>12</a:t>
            </a:r>
            <a:r>
              <a:rPr lang="en-US" sz="2000" dirty="0"/>
              <a:t> = 1+EAR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	Rearranged:  k = (1+EAR)</a:t>
            </a:r>
            <a:r>
              <a:rPr lang="en-US" sz="2000" baseline="30000" dirty="0"/>
              <a:t>1/12</a:t>
            </a:r>
            <a:r>
              <a:rPr lang="en-US" sz="2000" dirty="0"/>
              <a:t> - 1</a:t>
            </a:r>
          </a:p>
          <a:p>
            <a:pPr marL="0" indent="0" eaLnBrk="1" hangingPunct="1">
              <a:buFontTx/>
              <a:buNone/>
            </a:pPr>
            <a:endParaRPr lang="en-US" sz="2400" dirty="0"/>
          </a:p>
          <a:p>
            <a:pPr marL="0" indent="0" eaLnBrk="1" hangingPunct="1">
              <a:buFontTx/>
              <a:buNone/>
            </a:pPr>
            <a:r>
              <a:rPr lang="en-US" sz="2400" dirty="0"/>
              <a:t>	</a:t>
            </a:r>
          </a:p>
          <a:p>
            <a:pPr marL="0" indent="0" eaLnBrk="1" hangingPunct="1">
              <a:buFontTx/>
              <a:buNone/>
            </a:pPr>
            <a:r>
              <a:rPr lang="en-US" sz="2400" dirty="0"/>
              <a:t>This tells us what the effective interest rate is (sometimes shown as </a:t>
            </a:r>
            <a:r>
              <a:rPr lang="en-US" sz="2400" i="1" dirty="0"/>
              <a:t>k</a:t>
            </a:r>
            <a:r>
              <a:rPr lang="en-US" sz="2400" dirty="0"/>
              <a:t>) for the payment period – i.e. if payments are weekly, this gives us the effective interest rate for a week.</a:t>
            </a:r>
          </a:p>
          <a:p>
            <a:pPr marL="0" indent="0" eaLnBrk="1" hangingPunct="1">
              <a:buFontTx/>
              <a:buNone/>
            </a:pPr>
            <a:r>
              <a:rPr lang="en-US" sz="2400" dirty="0"/>
              <a:t> </a:t>
            </a:r>
          </a:p>
          <a:p>
            <a:pPr marL="0" indent="0" eaLnBrk="1" hangingPunct="1"/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3466047"/>
            <a:ext cx="5904656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33FF"/>
                </a:solidFill>
              </a:rPr>
              <a:t>Rate per </a:t>
            </a:r>
            <a:r>
              <a:rPr lang="en-US" sz="2000" dirty="0">
                <a:solidFill>
                  <a:srgbClr val="A8287D"/>
                </a:solidFill>
              </a:rPr>
              <a:t>payment</a:t>
            </a:r>
            <a:r>
              <a:rPr lang="en-US" sz="2000" dirty="0">
                <a:solidFill>
                  <a:srgbClr val="3333FF"/>
                </a:solidFill>
              </a:rPr>
              <a:t> period = (1 + EAR)</a:t>
            </a:r>
            <a:r>
              <a:rPr lang="en-US" sz="2000" baseline="30000" dirty="0">
                <a:solidFill>
                  <a:srgbClr val="3333FF"/>
                </a:solidFill>
              </a:rPr>
              <a:t>1/f</a:t>
            </a:r>
            <a:r>
              <a:rPr lang="en-US" sz="2000" dirty="0">
                <a:solidFill>
                  <a:srgbClr val="3333FF"/>
                </a:solidFill>
              </a:rPr>
              <a:t> –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5661248"/>
            <a:ext cx="2844316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33FF"/>
                </a:solidFill>
              </a:rPr>
              <a:t>k = (1 + EAR)</a:t>
            </a:r>
            <a:r>
              <a:rPr lang="en-US" sz="2000" baseline="30000" dirty="0">
                <a:solidFill>
                  <a:srgbClr val="3333FF"/>
                </a:solidFill>
              </a:rPr>
              <a:t>1/f</a:t>
            </a:r>
            <a:r>
              <a:rPr lang="en-US" sz="2000" dirty="0">
                <a:solidFill>
                  <a:srgbClr val="3333FF"/>
                </a:solidFill>
              </a:rPr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5472743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65D5CFD-7708-483A-8A62-C61B9BBD3447}" type="slidenum">
              <a:rPr lang="en-US" smtClean="0"/>
              <a:pPr algn="r" eaLnBrk="1" hangingPunct="1"/>
              <a:t>21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9438"/>
          </a:xfrm>
        </p:spPr>
        <p:txBody>
          <a:bodyPr/>
          <a:lstStyle/>
          <a:p>
            <a:pPr algn="l" eaLnBrk="1" hangingPunct="1"/>
            <a:r>
              <a:rPr lang="en-CA" sz="3200" b="1" dirty="0"/>
              <a:t>But the payments aren’t annual?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4744"/>
            <a:ext cx="7715250" cy="223224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/>
              <a:t>The two steps in the previous slides can be combined into one “summary” formula:</a:t>
            </a:r>
          </a:p>
          <a:p>
            <a:pPr marL="0" indent="0" eaLnBrk="1" hangingPunct="1">
              <a:buFontTx/>
              <a:buNone/>
            </a:pPr>
            <a:r>
              <a:rPr lang="en-US" sz="2400" dirty="0"/>
              <a:t>	</a:t>
            </a:r>
          </a:p>
          <a:p>
            <a:pPr marL="0" indent="0" eaLnBrk="1" hangingPunct="1">
              <a:buFontTx/>
              <a:buNone/>
            </a:pPr>
            <a:endParaRPr lang="en-US" sz="1200" dirty="0"/>
          </a:p>
          <a:p>
            <a:pPr marL="0" indent="0" eaLnBrk="1" hangingPunct="1">
              <a:buFontTx/>
              <a:buNone/>
            </a:pPr>
            <a:endParaRPr lang="en-US" sz="1200" dirty="0"/>
          </a:p>
          <a:p>
            <a:pPr marL="0" indent="0" eaLnBrk="1" hangingPunct="1">
              <a:buFontTx/>
              <a:buNone/>
            </a:pPr>
            <a:r>
              <a:rPr lang="en-US" sz="2400" dirty="0"/>
              <a:t> </a:t>
            </a:r>
          </a:p>
          <a:p>
            <a:pPr marL="0" indent="0" eaLnBrk="1" hangingPunct="1"/>
            <a:endParaRPr lang="en-CA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89448"/>
              </p:ext>
            </p:extLst>
          </p:nvPr>
        </p:nvGraphicFramePr>
        <p:xfrm>
          <a:off x="2627784" y="2204864"/>
          <a:ext cx="27225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4" imgW="1167893" imgH="482391" progId="Equation.3">
                  <p:embed/>
                </p:oleObj>
              </mc:Choice>
              <mc:Fallback>
                <p:oleObj name="Equation" r:id="rId4" imgW="1167893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204864"/>
                        <a:ext cx="2722563" cy="1123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3717032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Where:</a:t>
            </a:r>
          </a:p>
          <a:p>
            <a:r>
              <a:rPr lang="en-US" sz="1800" dirty="0"/>
              <a:t>f = no. of payment periods (e.g. 12 if paying monthly)</a:t>
            </a:r>
          </a:p>
          <a:p>
            <a:r>
              <a:rPr lang="en-US" sz="1800" dirty="0"/>
              <a:t>k = rate per payment period (e.g. monthly rate)</a:t>
            </a:r>
          </a:p>
          <a:p>
            <a:r>
              <a:rPr lang="en-US" sz="1800" dirty="0"/>
              <a:t>QR = Quoted rate</a:t>
            </a:r>
          </a:p>
          <a:p>
            <a:r>
              <a:rPr lang="en-US" sz="1800" dirty="0"/>
              <a:t>m = no. of compounding periods (e.g. 2 if compounding semiannually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537321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 is the effective interest rate per payment period (e.g. the effective monthly interest rate)</a:t>
            </a:r>
          </a:p>
        </p:txBody>
      </p:sp>
    </p:spTree>
    <p:extLst>
      <p:ext uri="{BB962C8B-B14F-4D97-AF65-F5344CB8AC3E}">
        <p14:creationId xmlns:p14="http://schemas.microsoft.com/office/powerpoint/2010/main" val="31231577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b="1"/>
              <a:t>Some more on Canadian mortgages…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 of a mortgage = the period for which the bank commits to a quoted rate</a:t>
            </a:r>
          </a:p>
          <a:p>
            <a:pPr eaLnBrk="1" hangingPunct="1"/>
            <a:r>
              <a:rPr lang="en-US" dirty="0"/>
              <a:t>Amortization period = the period over which you will pay off your mortgage</a:t>
            </a:r>
          </a:p>
          <a:p>
            <a:pPr eaLnBrk="1" hangingPunct="1"/>
            <a:r>
              <a:rPr lang="en-US" dirty="0"/>
              <a:t>E.g. The mortgage has a </a:t>
            </a:r>
            <a:r>
              <a:rPr lang="en-US" u="sng" dirty="0"/>
              <a:t>term</a:t>
            </a:r>
            <a:r>
              <a:rPr lang="en-US" dirty="0"/>
              <a:t> of 5 years (i.e. the Quoted rate = 7.75% for 5 years) and an </a:t>
            </a:r>
            <a:r>
              <a:rPr lang="en-US" u="sng" dirty="0"/>
              <a:t>amortization period </a:t>
            </a:r>
            <a:r>
              <a:rPr lang="en-US" dirty="0"/>
              <a:t>of 25 years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7A5DF3-0FE1-4E60-838D-364FFC18840D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89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CA" sz="3200" b="1" dirty="0"/>
              <a:t>Application:  Mortgage problem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DA03AD-0642-4E9D-82F5-3346C31A633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016" y="1204786"/>
            <a:ext cx="4042792" cy="460047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…The average Canadian home sold for $386,585 in June, which means monthly payments of $1,865 if you assume a 3.39 per cent fixed five-year mortgage rate and a 5 per cent down payment. If prices fell 5 per cent and mortgage rates increased by half a percentage point, the monthly payment is pretty much the same….</a:t>
            </a: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https://secure.globeadvisor.com/servlet/ArticleNews/story/gam/20130716/GICARRICK0715ATL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28759" r="43352" b="37103"/>
          <a:stretch/>
        </p:blipFill>
        <p:spPr bwMode="auto">
          <a:xfrm>
            <a:off x="4355976" y="1124744"/>
            <a:ext cx="4570040" cy="22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3875564"/>
            <a:ext cx="4248472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To do:  </a:t>
            </a:r>
          </a:p>
          <a:p>
            <a:r>
              <a:rPr lang="en-US" sz="1600" dirty="0"/>
              <a:t>Recalculate the monthly payment based on the current average price and mortgage rate (assume a 25 year amortization period) – see if you get the same answer as the Globe reporter got</a:t>
            </a:r>
          </a:p>
        </p:txBody>
      </p:sp>
    </p:spTree>
    <p:extLst>
      <p:ext uri="{BB962C8B-B14F-4D97-AF65-F5344CB8AC3E}">
        <p14:creationId xmlns:p14="http://schemas.microsoft.com/office/powerpoint/2010/main" val="179852168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CA" sz="3200" b="1" dirty="0"/>
              <a:t>Homework problem #1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DA03AD-0642-4E9D-82F5-3346C31A633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016" y="1204786"/>
            <a:ext cx="4042792" cy="460047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…The average Canadian home sold for $386,585 in June, which means monthly payments of $1,865 if you assume a 3.39 per cent fixed five-year mortgage rate and a 5 per cent down payment. If prices fell 5 per cent and mortgage rates increased by half a percentage point, the monthly payment is pretty much the same….</a:t>
            </a: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https://secure.globeadvisor.com/servlet/ArticleNews/story/gam/20130716/GICARRICK0715ATL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28759" r="43352" b="37103"/>
          <a:stretch/>
        </p:blipFill>
        <p:spPr bwMode="auto">
          <a:xfrm>
            <a:off x="4355976" y="1124744"/>
            <a:ext cx="4570040" cy="22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4007966"/>
            <a:ext cx="4248472" cy="107721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Homework:  </a:t>
            </a:r>
          </a:p>
          <a:p>
            <a:r>
              <a:rPr lang="en-US" sz="1600" dirty="0"/>
              <a:t>Prove that if prices fell by 5% and mortgage rates increased by half a % (i.e. to 3.89%), the monthly payment would be the same</a:t>
            </a:r>
          </a:p>
        </p:txBody>
      </p:sp>
    </p:spTree>
    <p:extLst>
      <p:ext uri="{BB962C8B-B14F-4D97-AF65-F5344CB8AC3E}">
        <p14:creationId xmlns:p14="http://schemas.microsoft.com/office/powerpoint/2010/main" val="875321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63272" cy="850900"/>
          </a:xfrm>
        </p:spPr>
        <p:txBody>
          <a:bodyPr/>
          <a:lstStyle/>
          <a:p>
            <a:r>
              <a:rPr lang="en-US" sz="2800" dirty="0"/>
              <a:t>Key formulae (from the Quiz 1 formula sheet)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4087" t="21260" r="12524" b="13590"/>
          <a:stretch/>
        </p:blipFill>
        <p:spPr>
          <a:xfrm>
            <a:off x="539552" y="1124744"/>
            <a:ext cx="6984776" cy="51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457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problem #2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investment would you choose to invest in if:</a:t>
            </a:r>
          </a:p>
          <a:p>
            <a:pPr marL="514350" indent="-514350">
              <a:buAutoNum type="alphaLcParenBoth"/>
            </a:pPr>
            <a:r>
              <a:rPr lang="en-US" dirty="0"/>
              <a:t>Your discount rate is 10%? </a:t>
            </a:r>
          </a:p>
          <a:p>
            <a:pPr marL="514350" indent="-514350">
              <a:buAutoNum type="alphaLcParenBoth"/>
            </a:pPr>
            <a:r>
              <a:rPr lang="en-US" dirty="0"/>
              <a:t>Your discount rate is 15%?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0A0A22-665C-43EE-8BEC-EDA0B0634C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1273"/>
              </p:ext>
            </p:extLst>
          </p:nvPr>
        </p:nvGraphicFramePr>
        <p:xfrm>
          <a:off x="683568" y="3573016"/>
          <a:ext cx="770485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Cost of investment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Income in year 1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Income in year 2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Investment A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-$30,000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$21,000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$21,000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Investment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-$50,000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$33,000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$33,000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303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/>
          <a:lstStyle/>
          <a:p>
            <a:r>
              <a:rPr lang="en-US" dirty="0"/>
              <a:t>Objectives for today’s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go through the homework problem from last week</a:t>
            </a:r>
          </a:p>
          <a:p>
            <a:r>
              <a:rPr lang="en-US" dirty="0"/>
              <a:t>To introduce an additional TVM concept: Equivalent Annual Rates (“EAR”)</a:t>
            </a:r>
          </a:p>
          <a:p>
            <a:r>
              <a:rPr lang="en-US" dirty="0"/>
              <a:t>To do some TVM application calculations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356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D4BA0E-9D71-4BCD-8E2D-C15BE4B2260B}" type="slidenum">
              <a:rPr lang="en-US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71487"/>
          </a:xfrm>
        </p:spPr>
        <p:txBody>
          <a:bodyPr/>
          <a:lstStyle/>
          <a:p>
            <a:pPr algn="l" eaLnBrk="1" hangingPunct="1"/>
            <a:r>
              <a:rPr lang="en-CA" sz="3200" b="1"/>
              <a:t>Forthcoming attractions</a:t>
            </a:r>
          </a:p>
        </p:txBody>
      </p:sp>
      <p:sp>
        <p:nvSpPr>
          <p:cNvPr id="41988" name="Rectangle 3"/>
          <p:cNvSpPr txBox="1">
            <a:spLocks noChangeArrowheads="1"/>
          </p:cNvSpPr>
          <p:nvPr/>
        </p:nvSpPr>
        <p:spPr bwMode="auto">
          <a:xfrm>
            <a:off x="446088" y="1125537"/>
            <a:ext cx="8229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Next week: </a:t>
            </a:r>
            <a:r>
              <a:rPr lang="en-US" sz="2400" dirty="0" err="1">
                <a:solidFill>
                  <a:srgbClr val="000000"/>
                </a:solidFill>
              </a:rPr>
              <a:t>Ch</a:t>
            </a:r>
            <a:r>
              <a:rPr lang="en-US" sz="2400" dirty="0">
                <a:solidFill>
                  <a:srgbClr val="000000"/>
                </a:solidFill>
              </a:rPr>
              <a:t> 8 – Capital Budgeting tools (NPV, IRR, Payback and Discounted payback)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Quiz 1:  </a:t>
            </a:r>
          </a:p>
          <a:p>
            <a:pPr lvl="1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Thurs, Oct 10  (16h10 – 17h00 =&gt; during tutorial) </a:t>
            </a:r>
          </a:p>
        </p:txBody>
      </p:sp>
    </p:spTree>
    <p:extLst>
      <p:ext uri="{BB962C8B-B14F-4D97-AF65-F5344CB8AC3E}">
        <p14:creationId xmlns:p14="http://schemas.microsoft.com/office/powerpoint/2010/main" val="285667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DE628-4950-46CE-87FC-FAAD831B93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10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900"/>
          </a:xfrm>
        </p:spPr>
        <p:txBody>
          <a:bodyPr/>
          <a:lstStyle/>
          <a:p>
            <a:r>
              <a:rPr lang="en-US" dirty="0"/>
              <a:t>Time Value of Money:  Where are we headed?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be able to calculate the Present Value and Future value of a stream of cash flows, at any point in time, and with any combination of the following characteristics:</a:t>
            </a:r>
          </a:p>
          <a:p>
            <a:pPr lvl="1" indent="-342900"/>
            <a:r>
              <a:rPr lang="en-US" sz="2000" dirty="0"/>
              <a:t>Ordinary annuity and Annuity due</a:t>
            </a:r>
          </a:p>
          <a:p>
            <a:pPr lvl="1" indent="-342900"/>
            <a:r>
              <a:rPr lang="en-US" sz="2000" dirty="0"/>
              <a:t>Perpetuity</a:t>
            </a:r>
          </a:p>
          <a:p>
            <a:pPr lvl="1" indent="-342900"/>
            <a:r>
              <a:rPr lang="en-US" sz="2000" dirty="0"/>
              <a:t>Growing annuity and Growing perpetuity</a:t>
            </a:r>
          </a:p>
          <a:p>
            <a:pPr lvl="1" indent="-342900"/>
            <a:r>
              <a:rPr lang="en-US" sz="2000" dirty="0"/>
              <a:t>Effective interest rates for a Quoted rate, where interest is compounded other-than-annually, and payment periods are not equal to the interest rate compounding period</a:t>
            </a:r>
          </a:p>
          <a:p>
            <a:pPr lvl="1" indent="-342900"/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495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63272" cy="850900"/>
          </a:xfrm>
        </p:spPr>
        <p:txBody>
          <a:bodyPr/>
          <a:lstStyle/>
          <a:p>
            <a:r>
              <a:rPr lang="en-US" sz="2800" dirty="0"/>
              <a:t>Key formulae (from the Quiz 1 formula sheet)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4087" t="21260" r="12524" b="13590"/>
          <a:stretch/>
        </p:blipFill>
        <p:spPr>
          <a:xfrm>
            <a:off x="539552" y="1124744"/>
            <a:ext cx="6984776" cy="51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419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900"/>
          </a:xfrm>
        </p:spPr>
        <p:txBody>
          <a:bodyPr/>
          <a:lstStyle/>
          <a:p>
            <a:r>
              <a:rPr lang="en-US" sz="2800" dirty="0"/>
              <a:t>Basic problem (Booth 4</a:t>
            </a:r>
            <a:r>
              <a:rPr lang="en-US" sz="2800" baseline="30000" dirty="0"/>
              <a:t>th</a:t>
            </a:r>
            <a:r>
              <a:rPr lang="en-US" sz="2800" dirty="0"/>
              <a:t> Ed. </a:t>
            </a:r>
            <a:r>
              <a:rPr lang="en-US" sz="2800" dirty="0" err="1"/>
              <a:t>Ch</a:t>
            </a:r>
            <a:r>
              <a:rPr lang="en-US" sz="2800" dirty="0"/>
              <a:t> 5, Q 30 – modified) – continued from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CA" sz="2000" dirty="0"/>
              <a:t>Mary‐Beth is planning to live in a university residence for three years while completing her degree. 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r>
              <a:rPr lang="en-CA" sz="2000" i="1" dirty="0"/>
              <a:t>The annual cost for food and lodging is $6,500 and must be paid at the </a:t>
            </a:r>
            <a:r>
              <a:rPr lang="en-CA" sz="2000" i="1" u="sng" dirty="0"/>
              <a:t>end</a:t>
            </a:r>
            <a:r>
              <a:rPr lang="en-CA" sz="2000" i="1" dirty="0"/>
              <a:t> of each school year. What is the total present value of Mary‐Beth’s residence fees if the discount rate (interest rate) is 6 percent per year?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r>
              <a:rPr lang="en-US" sz="2000" i="1" dirty="0"/>
              <a:t>As an alternative, Mary-Beth is offered the option of paying a lower amount in her first year of $6,250, and then increasing her payment by 5% each year. Would she take this option?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r>
              <a:rPr lang="en-US" sz="2000" b="1" dirty="0"/>
              <a:t>How would the PV of her costs change if she had to make her payments at the beginning of each year?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800" b="1" dirty="0"/>
              <a:t>For the annuity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800" b="1" dirty="0"/>
              <a:t>For the growing annuity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arenR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520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06" y="260648"/>
            <a:ext cx="8229600" cy="850900"/>
          </a:xfrm>
        </p:spPr>
        <p:txBody>
          <a:bodyPr/>
          <a:lstStyle/>
          <a:p>
            <a:r>
              <a:rPr lang="en-US" sz="2800" dirty="0"/>
              <a:t>Homework problem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lphaLcParenBoth"/>
            </a:pPr>
            <a:r>
              <a:rPr lang="en-US" sz="2400" dirty="0"/>
              <a:t>Find the PV and FV (in 10 years from now) of a growing annuity with payments of 100 in 1 year, growing at 8% for 9 more years (i.e. 10 payments in total), if the relevant interest rate is 6% per year. </a:t>
            </a:r>
          </a:p>
          <a:p>
            <a:pPr marL="457200" lvl="0" indent="-457200">
              <a:buAutoNum type="alphaLcParenBoth"/>
            </a:pPr>
            <a:r>
              <a:rPr lang="en-US" sz="2400" dirty="0"/>
              <a:t>What if the payments were at the beginning of each year?</a:t>
            </a:r>
          </a:p>
          <a:p>
            <a:pPr marL="0" lvl="0" indent="0">
              <a:buNone/>
            </a:pPr>
            <a:r>
              <a:rPr lang="en-US" sz="2400" dirty="0"/>
              <a:t>Hint:  Draw a timeline to help you understand the question!</a:t>
            </a:r>
            <a:endParaRPr lang="en-CA" sz="2400" dirty="0"/>
          </a:p>
          <a:p>
            <a:endParaRPr lang="en-US" sz="20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42C277-EE89-492A-B50A-E236D8C7790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67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900"/>
          </a:xfrm>
        </p:spPr>
        <p:txBody>
          <a:bodyPr vert="horz" anchor="ctr">
            <a:normAutofit/>
          </a:bodyPr>
          <a:lstStyle/>
          <a:p>
            <a:r>
              <a:rPr lang="en-US" b="1" cap="none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Amortizing loans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876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borrow a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lumpsum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money, and you want to pay it off over a period of time with fixed, regular payments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E.g. Car purchased with a loan from the bank; Mortgages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Each payment is a combination of </a:t>
            </a: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interest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principal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(or capital) </a:t>
            </a:r>
          </a:p>
          <a:p>
            <a:pPr>
              <a:spcBef>
                <a:spcPts val="12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loan is amortized, or paid off in full, over its amortization period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Although loan payments are equal, the interest portion decreases over time, and principal portion increases over time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ClrTx/>
              <a:buSzPct val="100000"/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39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838200"/>
          </a:xfrm>
        </p:spPr>
        <p:txBody>
          <a:bodyPr vert="horz" anchor="ctr">
            <a:normAutofit fontScale="90000"/>
          </a:bodyPr>
          <a:lstStyle/>
          <a:p>
            <a:r>
              <a:rPr lang="en-US" b="1" cap="none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Problem #5:  Amortizing loan with flat payments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014191"/>
          </a:xfrm>
        </p:spPr>
        <p:txBody>
          <a:bodyPr>
            <a:noAutofit/>
          </a:bodyPr>
          <a:lstStyle/>
          <a:p>
            <a:pPr marL="0" indent="0">
              <a:buClrTx/>
              <a:buSzPct val="100000"/>
              <a:buNone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borrow $5,000 with a 10% annual interest rate, to be repaid within 3 years.</a:t>
            </a:r>
          </a:p>
          <a:p>
            <a:pPr marL="0" indent="0">
              <a:buClrTx/>
              <a:buSzPct val="100000"/>
              <a:buNone/>
            </a:pPr>
            <a:endParaRPr lang="en-US" sz="1400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ClrTx/>
              <a:buSzPct val="100000"/>
              <a:buAutoNum type="alphaLcParenBoth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Calculate the annual payments that will exactly pay this loan off in 3 years</a:t>
            </a:r>
          </a:p>
          <a:p>
            <a:pPr marL="457200" indent="-457200">
              <a:buClrTx/>
              <a:buSzPct val="100000"/>
              <a:buAutoNum type="alphaLcParenBoth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Draw up the amortization schedule for this loan</a:t>
            </a:r>
          </a:p>
          <a:p>
            <a:pPr marL="457200" indent="-457200">
              <a:buClrTx/>
              <a:buSzPct val="100000"/>
              <a:buAutoNum type="alphaLcParenBoth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  <a:buSzPct val="100000"/>
              <a:buNone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965355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37445</TotalTime>
  <Words>2312</Words>
  <Application>Microsoft Macintosh PowerPoint</Application>
  <PresentationFormat>On-screen Show (4:3)</PresentationFormat>
  <Paragraphs>290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Book Antiqua</vt:lpstr>
      <vt:lpstr>Calibri</vt:lpstr>
      <vt:lpstr>Cambria Math</vt:lpstr>
      <vt:lpstr>Georgia</vt:lpstr>
      <vt:lpstr>Default Design</vt:lpstr>
      <vt:lpstr>Custom Design</vt:lpstr>
      <vt:lpstr>1_Custom Design</vt:lpstr>
      <vt:lpstr>Equation</vt:lpstr>
      <vt:lpstr>MMI1060</vt:lpstr>
      <vt:lpstr>Objectives for today’s lecture</vt:lpstr>
      <vt:lpstr>Time value of money (cont.)</vt:lpstr>
      <vt:lpstr>Time Value of Money:  Where are we headed?</vt:lpstr>
      <vt:lpstr>Key formulae (from the Quiz 1 formula sheet)</vt:lpstr>
      <vt:lpstr>Basic problem (Booth 4th Ed. Ch 5, Q 30 – modified) – continued from last week</vt:lpstr>
      <vt:lpstr>Homework problem</vt:lpstr>
      <vt:lpstr>Amortizing loans</vt:lpstr>
      <vt:lpstr>Problem #5:  Amortizing loan with flat payments</vt:lpstr>
      <vt:lpstr>Problem #3:  Amortizing loan with flat payments</vt:lpstr>
      <vt:lpstr>Perpetuities</vt:lpstr>
      <vt:lpstr>Growing Perpetuities</vt:lpstr>
      <vt:lpstr>In-class Problem #4: Growing / Shrinking Perpetuity </vt:lpstr>
      <vt:lpstr>APR real-life example (car loan)</vt:lpstr>
      <vt:lpstr>Introducing Effective Annual Rates</vt:lpstr>
      <vt:lpstr>Interest rates: Effective Annual Rates vs Nominal rates</vt:lpstr>
      <vt:lpstr>Compounding</vt:lpstr>
      <vt:lpstr>Canadian mortgages and the EAR</vt:lpstr>
      <vt:lpstr>Canadian mortgages and the EAR (cont.)</vt:lpstr>
      <vt:lpstr>But the payments aren’t annual?</vt:lpstr>
      <vt:lpstr>But the payments aren’t annual?</vt:lpstr>
      <vt:lpstr>Some more on Canadian mortgages…</vt:lpstr>
      <vt:lpstr>Application:  Mortgage problem</vt:lpstr>
      <vt:lpstr>Homework problem #1</vt:lpstr>
      <vt:lpstr>Key formulae (from the Quiz 1 formula sheet)</vt:lpstr>
      <vt:lpstr>Homework problem #2</vt:lpstr>
      <vt:lpstr>Objectives for today’s lecture</vt:lpstr>
      <vt:lpstr>Forthcoming attractions</vt:lpstr>
    </vt:vector>
  </TitlesOfParts>
  <Company>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truuser</dc:creator>
  <cp:lastModifiedBy>Thalia Rassias</cp:lastModifiedBy>
  <cp:revision>413</cp:revision>
  <cp:lastPrinted>2015-01-14T15:44:12Z</cp:lastPrinted>
  <dcterms:created xsi:type="dcterms:W3CDTF">2008-06-05T17:47:49Z</dcterms:created>
  <dcterms:modified xsi:type="dcterms:W3CDTF">2019-09-24T01:06:03Z</dcterms:modified>
</cp:coreProperties>
</file>