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32"/>
  </p:notesMasterIdLst>
  <p:handoutMasterIdLst>
    <p:handoutMasterId r:id="rId33"/>
  </p:handoutMasterIdLst>
  <p:sldIdLst>
    <p:sldId id="1001" r:id="rId4"/>
    <p:sldId id="1068" r:id="rId5"/>
    <p:sldId id="1070" r:id="rId6"/>
    <p:sldId id="1005" r:id="rId7"/>
    <p:sldId id="1034" r:id="rId8"/>
    <p:sldId id="1072" r:id="rId9"/>
    <p:sldId id="1071" r:id="rId10"/>
    <p:sldId id="1052" r:id="rId11"/>
    <p:sldId id="1069" r:id="rId12"/>
    <p:sldId id="1073" r:id="rId13"/>
    <p:sldId id="1054" r:id="rId14"/>
    <p:sldId id="1055" r:id="rId15"/>
    <p:sldId id="1057" r:id="rId16"/>
    <p:sldId id="1058" r:id="rId17"/>
    <p:sldId id="1059" r:id="rId18"/>
    <p:sldId id="1045" r:id="rId19"/>
    <p:sldId id="1061" r:id="rId20"/>
    <p:sldId id="1062" r:id="rId21"/>
    <p:sldId id="1014" r:id="rId22"/>
    <p:sldId id="1015" r:id="rId23"/>
    <p:sldId id="1016" r:id="rId24"/>
    <p:sldId id="1017" r:id="rId25"/>
    <p:sldId id="1018" r:id="rId26"/>
    <p:sldId id="1006" r:id="rId27"/>
    <p:sldId id="1007" r:id="rId28"/>
    <p:sldId id="946" r:id="rId29"/>
    <p:sldId id="953" r:id="rId30"/>
    <p:sldId id="1064" r:id="rId31"/>
  </p:sldIdLst>
  <p:sldSz cx="9144000" cy="6858000" type="screen4x3"/>
  <p:notesSz cx="7010400" cy="9296400"/>
  <p:defaultTextStyle>
    <a:defPPr>
      <a:defRPr lang="en-CA"/>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9900CC"/>
    <a:srgbClr val="FFFFCC"/>
    <a:srgbClr val="A8287D"/>
    <a:srgbClr val="CCECFF"/>
    <a:srgbClr val="0066FF"/>
    <a:srgbClr val="FF99FF"/>
    <a:srgbClr val="0099FF"/>
    <a:srgbClr val="993786"/>
    <a:srgbClr val="84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75564" autoAdjust="0"/>
  </p:normalViewPr>
  <p:slideViewPr>
    <p:cSldViewPr>
      <p:cViewPr varScale="1">
        <p:scale>
          <a:sx n="85" d="100"/>
          <a:sy n="85" d="100"/>
        </p:scale>
        <p:origin x="2400" y="176"/>
      </p:cViewPr>
      <p:guideLst>
        <p:guide orient="horz" pos="2160"/>
        <p:guide pos="2880"/>
      </p:guideLst>
    </p:cSldViewPr>
  </p:slideViewPr>
  <p:outlineViewPr>
    <p:cViewPr>
      <p:scale>
        <a:sx n="33" d="100"/>
        <a:sy n="33" d="100"/>
      </p:scale>
      <p:origin x="0" y="10638"/>
    </p:cViewPr>
  </p:outlineViewPr>
  <p:notesTextViewPr>
    <p:cViewPr>
      <p:scale>
        <a:sx n="100" d="100"/>
        <a:sy n="100" d="100"/>
      </p:scale>
      <p:origin x="0" y="0"/>
    </p:cViewPr>
  </p:notesTextViewPr>
  <p:sorterViewPr>
    <p:cViewPr varScale="1">
      <p:scale>
        <a:sx n="1" d="1"/>
        <a:sy n="1" d="1"/>
      </p:scale>
      <p:origin x="0" y="-392"/>
    </p:cViewPr>
  </p:sorterViewPr>
  <p:notesViewPr>
    <p:cSldViewPr>
      <p:cViewPr>
        <p:scale>
          <a:sx n="100" d="100"/>
          <a:sy n="100" d="100"/>
        </p:scale>
        <p:origin x="1373" y="-64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62467" name="Rectangle 3"/>
          <p:cNvSpPr>
            <a:spLocks noGrp="1" noChangeArrowheads="1"/>
          </p:cNvSpPr>
          <p:nvPr>
            <p:ph type="dt" sz="quarter"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62468" name="Rectangle 4"/>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62469" name="Rectangle 5"/>
          <p:cNvSpPr>
            <a:spLocks noGrp="1" noChangeArrowheads="1"/>
          </p:cNvSpPr>
          <p:nvPr>
            <p:ph type="sldNum" sz="quarter" idx="3"/>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69DB76C9-7907-421C-A906-0D8F039F14AC}" type="slidenum">
              <a:rPr lang="en-US"/>
              <a:pPr>
                <a:defRPr/>
              </a:pPr>
              <a:t>‹#›</a:t>
            </a:fld>
            <a:endParaRPr lang="en-US"/>
          </a:p>
        </p:txBody>
      </p:sp>
    </p:spTree>
    <p:extLst>
      <p:ext uri="{BB962C8B-B14F-4D97-AF65-F5344CB8AC3E}">
        <p14:creationId xmlns:p14="http://schemas.microsoft.com/office/powerpoint/2010/main" val="2217339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CA"/>
          </a:p>
        </p:txBody>
      </p:sp>
      <p:sp>
        <p:nvSpPr>
          <p:cNvPr id="4099"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CA"/>
          </a:p>
        </p:txBody>
      </p:sp>
      <p:sp>
        <p:nvSpPr>
          <p:cNvPr id="430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4102"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CA"/>
          </a:p>
        </p:txBody>
      </p:sp>
      <p:sp>
        <p:nvSpPr>
          <p:cNvPr id="4103"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06737529-980E-44C0-AB4D-A24C19FB1277}" type="slidenum">
              <a:rPr lang="en-CA"/>
              <a:pPr>
                <a:defRPr/>
              </a:pPr>
              <a:t>‹#›</a:t>
            </a:fld>
            <a:endParaRPr lang="en-CA"/>
          </a:p>
        </p:txBody>
      </p:sp>
    </p:spTree>
    <p:extLst>
      <p:ext uri="{BB962C8B-B14F-4D97-AF65-F5344CB8AC3E}">
        <p14:creationId xmlns:p14="http://schemas.microsoft.com/office/powerpoint/2010/main" val="35481775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1</a:t>
            </a:fld>
            <a:endParaRPr lang="en-CA"/>
          </a:p>
        </p:txBody>
      </p:sp>
    </p:spTree>
    <p:extLst>
      <p:ext uri="{BB962C8B-B14F-4D97-AF65-F5344CB8AC3E}">
        <p14:creationId xmlns:p14="http://schemas.microsoft.com/office/powerpoint/2010/main" val="2149567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Notes View to see diagram)</a:t>
            </a:r>
          </a:p>
          <a:p>
            <a:r>
              <a:rPr lang="en-US" dirty="0"/>
              <a:t>If 0 &lt; r &lt; 10.55% we prefer B,</a:t>
            </a:r>
            <a:r>
              <a:rPr lang="en-US" baseline="0" dirty="0"/>
              <a:t> but we like both projects</a:t>
            </a:r>
          </a:p>
          <a:p>
            <a:r>
              <a:rPr lang="en-US" baseline="0" dirty="0"/>
              <a:t>If 10.55% &lt; r &lt; 12.94%, we prefer A, but like both projects</a:t>
            </a:r>
          </a:p>
          <a:p>
            <a:r>
              <a:rPr lang="en-US" baseline="0" dirty="0"/>
              <a:t>If 12.94% &lt; r &lt; 16.04%, we life A and don’t like B</a:t>
            </a:r>
          </a:p>
          <a:p>
            <a:r>
              <a:rPr lang="en-US" baseline="0" dirty="0"/>
              <a:t>If r &gt; 16.04%, we don’t like either projects, but would prefer A</a:t>
            </a:r>
          </a:p>
          <a:p>
            <a:r>
              <a:rPr lang="en-US" dirty="0"/>
              <a:t>              NPV</a:t>
            </a:r>
          </a:p>
          <a:p>
            <a:r>
              <a:rPr lang="en-US" sz="1050" dirty="0"/>
              <a:t>                 4000</a:t>
            </a:r>
          </a:p>
          <a:p>
            <a:endParaRPr lang="en-US" sz="1600" dirty="0"/>
          </a:p>
          <a:p>
            <a:r>
              <a:rPr lang="en-US" sz="1050" dirty="0"/>
              <a:t>                 2000</a:t>
            </a:r>
          </a:p>
          <a:p>
            <a:endParaRPr lang="en-US" sz="1050" dirty="0"/>
          </a:p>
          <a:p>
            <a:endParaRPr lang="en-US" sz="900" dirty="0"/>
          </a:p>
          <a:p>
            <a:endParaRPr lang="en-US" sz="1050" dirty="0"/>
          </a:p>
          <a:p>
            <a:r>
              <a:rPr lang="en-US" sz="1050" dirty="0"/>
              <a:t>		</a:t>
            </a:r>
            <a:r>
              <a:rPr lang="en-US" sz="800" dirty="0"/>
              <a:t>10.5%    12.9%        16%	      </a:t>
            </a:r>
            <a:r>
              <a:rPr lang="en-US" sz="1000" dirty="0"/>
              <a:t>r</a:t>
            </a:r>
          </a:p>
          <a:p>
            <a:endParaRPr lang="en-US" sz="1000" dirty="0"/>
          </a:p>
          <a:p>
            <a:endParaRPr lang="en-US" sz="1000" dirty="0"/>
          </a:p>
          <a:p>
            <a:endParaRPr lang="en-US" sz="1000" dirty="0"/>
          </a:p>
          <a:p>
            <a:endParaRPr lang="en-US" sz="1000" dirty="0"/>
          </a:p>
          <a:p>
            <a:r>
              <a:rPr lang="en-US" sz="1000" dirty="0"/>
              <a:t>A:  r = 10%:  -10000+9090+826+751 = 667	If r = 10%:  B&gt;A</a:t>
            </a:r>
          </a:p>
          <a:p>
            <a:r>
              <a:rPr lang="en-US" sz="1000" dirty="0"/>
              <a:t>     r = 11%:  -10000+9009+812+731 = 552	If r </a:t>
            </a:r>
            <a:r>
              <a:rPr lang="en-US" sz="1000"/>
              <a:t>= 11%:  </a:t>
            </a:r>
            <a:r>
              <a:rPr lang="en-US" sz="1000" dirty="0"/>
              <a:t>A&gt;B</a:t>
            </a:r>
          </a:p>
          <a:p>
            <a:r>
              <a:rPr lang="en-US" sz="1000" dirty="0"/>
              <a:t>B: r = 10%:  -10000+909+826+9015 = 750</a:t>
            </a:r>
          </a:p>
          <a:p>
            <a:r>
              <a:rPr lang="en-US" sz="1000" dirty="0"/>
              <a:t>    r = 11%”  -10000+901+812+8774 = 487</a:t>
            </a:r>
            <a:endParaRPr lang="en-US" sz="1100" dirty="0"/>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10</a:t>
            </a:fld>
            <a:endParaRPr lang="en-CA"/>
          </a:p>
        </p:txBody>
      </p:sp>
      <p:cxnSp>
        <p:nvCxnSpPr>
          <p:cNvPr id="6" name="Straight Connector 5"/>
          <p:cNvCxnSpPr/>
          <p:nvPr/>
        </p:nvCxnSpPr>
        <p:spPr>
          <a:xfrm>
            <a:off x="1777008" y="5728320"/>
            <a:ext cx="0" cy="2304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77008" y="7168480"/>
            <a:ext cx="28083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777008" y="6016352"/>
            <a:ext cx="2016224" cy="18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77008" y="6520408"/>
            <a:ext cx="252028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13112" y="6880448"/>
            <a:ext cx="0" cy="2880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777008" y="5872336"/>
            <a:ext cx="216024" cy="261610"/>
          </a:xfrm>
          <a:prstGeom prst="rect">
            <a:avLst/>
          </a:prstGeom>
          <a:noFill/>
        </p:spPr>
        <p:txBody>
          <a:bodyPr wrap="square" rtlCol="0">
            <a:spAutoFit/>
          </a:bodyPr>
          <a:lstStyle/>
          <a:p>
            <a:r>
              <a:rPr lang="en-US" sz="1050" dirty="0"/>
              <a:t>B</a:t>
            </a:r>
            <a:endParaRPr lang="en-CA" sz="1050" dirty="0"/>
          </a:p>
        </p:txBody>
      </p:sp>
      <p:sp>
        <p:nvSpPr>
          <p:cNvPr id="11" name="TextBox 10"/>
          <p:cNvSpPr txBox="1"/>
          <p:nvPr/>
        </p:nvSpPr>
        <p:spPr>
          <a:xfrm>
            <a:off x="3566753" y="7767518"/>
            <a:ext cx="216024" cy="261610"/>
          </a:xfrm>
          <a:prstGeom prst="rect">
            <a:avLst/>
          </a:prstGeom>
          <a:noFill/>
        </p:spPr>
        <p:txBody>
          <a:bodyPr wrap="square" rtlCol="0">
            <a:spAutoFit/>
          </a:bodyPr>
          <a:lstStyle/>
          <a:p>
            <a:r>
              <a:rPr lang="en-US" sz="1050" dirty="0"/>
              <a:t>B</a:t>
            </a:r>
            <a:endParaRPr lang="en-CA" sz="1050" dirty="0"/>
          </a:p>
        </p:txBody>
      </p:sp>
      <p:sp>
        <p:nvSpPr>
          <p:cNvPr id="12" name="TextBox 11"/>
          <p:cNvSpPr txBox="1"/>
          <p:nvPr/>
        </p:nvSpPr>
        <p:spPr>
          <a:xfrm>
            <a:off x="1714525" y="6520408"/>
            <a:ext cx="216024" cy="261610"/>
          </a:xfrm>
          <a:prstGeom prst="rect">
            <a:avLst/>
          </a:prstGeom>
          <a:noFill/>
        </p:spPr>
        <p:txBody>
          <a:bodyPr wrap="square" rtlCol="0">
            <a:spAutoFit/>
          </a:bodyPr>
          <a:lstStyle/>
          <a:p>
            <a:r>
              <a:rPr lang="en-US" sz="1050" dirty="0"/>
              <a:t>A</a:t>
            </a:r>
            <a:endParaRPr lang="en-CA" sz="1050" dirty="0"/>
          </a:p>
        </p:txBody>
      </p:sp>
      <p:sp>
        <p:nvSpPr>
          <p:cNvPr id="14" name="TextBox 13"/>
          <p:cNvSpPr txBox="1"/>
          <p:nvPr/>
        </p:nvSpPr>
        <p:spPr>
          <a:xfrm>
            <a:off x="4244330" y="7282274"/>
            <a:ext cx="216024" cy="261610"/>
          </a:xfrm>
          <a:prstGeom prst="rect">
            <a:avLst/>
          </a:prstGeom>
          <a:noFill/>
        </p:spPr>
        <p:txBody>
          <a:bodyPr wrap="square" rtlCol="0">
            <a:spAutoFit/>
          </a:bodyPr>
          <a:lstStyle/>
          <a:p>
            <a:r>
              <a:rPr lang="en-US" sz="1050" dirty="0"/>
              <a:t>A</a:t>
            </a:r>
            <a:endParaRPr lang="en-CA" sz="1050" dirty="0"/>
          </a:p>
        </p:txBody>
      </p:sp>
    </p:spTree>
    <p:extLst>
      <p:ext uri="{BB962C8B-B14F-4D97-AF65-F5344CB8AC3E}">
        <p14:creationId xmlns:p14="http://schemas.microsoft.com/office/powerpoint/2010/main" val="2557850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t>
            </a:r>
            <a:r>
              <a:rPr lang="en-US" dirty="0" err="1"/>
              <a:t>rr</a:t>
            </a:r>
            <a:r>
              <a:rPr lang="en-US" dirty="0"/>
              <a:t> is also “cost</a:t>
            </a:r>
            <a:r>
              <a:rPr lang="en-US" baseline="0" dirty="0"/>
              <a:t> of capital” – use this to explain to students why you want IRR to be greater than COC</a:t>
            </a:r>
          </a:p>
          <a:p>
            <a:endParaRPr lang="en-US" baseline="0" dirty="0"/>
          </a:p>
          <a:p>
            <a:r>
              <a:rPr lang="en-US" baseline="0" dirty="0"/>
              <a:t>IRR is the discount rate that makes the NPV 0. Need a financial calculator to calculate this </a:t>
            </a:r>
          </a:p>
          <a:p>
            <a:r>
              <a:rPr lang="en-US" baseline="0" dirty="0"/>
              <a:t>You should choose a project that has the highest IRR</a:t>
            </a:r>
          </a:p>
          <a:p>
            <a:r>
              <a:rPr lang="en-US" baseline="0" dirty="0"/>
              <a:t>Sometimes a contra between the IRR rile and the NPV rule </a:t>
            </a:r>
          </a:p>
          <a:p>
            <a:r>
              <a:rPr lang="en-US" baseline="0" dirty="0"/>
              <a:t>It is the return that a particular investment has given you.</a:t>
            </a:r>
          </a:p>
          <a:p>
            <a:r>
              <a:rPr lang="en-US" baseline="0" dirty="0"/>
              <a:t>You are getting an average return of 16% over the three years for project A </a:t>
            </a:r>
          </a:p>
          <a:p>
            <a:r>
              <a:rPr lang="en-US" baseline="0" dirty="0"/>
              <a:t>For project B you are getting an overall return of 13% over the three years</a:t>
            </a:r>
          </a:p>
          <a:p>
            <a:r>
              <a:rPr lang="en-US" b="1" baseline="0" dirty="0"/>
              <a:t>NPV is always the better decision tool</a:t>
            </a:r>
          </a:p>
          <a:p>
            <a:r>
              <a:rPr lang="en-US" b="0" baseline="0" dirty="0"/>
              <a:t>RR is what the company requires. It is a return they require on a project given what the project is </a:t>
            </a:r>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11</a:t>
            </a:fld>
            <a:endParaRPr lang="en-CA"/>
          </a:p>
        </p:txBody>
      </p:sp>
    </p:spTree>
    <p:extLst>
      <p:ext uri="{BB962C8B-B14F-4D97-AF65-F5344CB8AC3E}">
        <p14:creationId xmlns:p14="http://schemas.microsoft.com/office/powerpoint/2010/main" val="1909980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Notes View to see diagram)</a:t>
            </a:r>
          </a:p>
          <a:p>
            <a:r>
              <a:rPr lang="en-US" dirty="0"/>
              <a:t>If 0 &lt; r &lt; 10.55% we prefer B,</a:t>
            </a:r>
            <a:r>
              <a:rPr lang="en-US" baseline="0" dirty="0"/>
              <a:t> but we like both projects</a:t>
            </a:r>
          </a:p>
          <a:p>
            <a:r>
              <a:rPr lang="en-US" baseline="0" dirty="0"/>
              <a:t>If 10.55% &lt; r &lt; 12.94%, we prefer A, but like both projects</a:t>
            </a:r>
          </a:p>
          <a:p>
            <a:r>
              <a:rPr lang="en-US" baseline="0" dirty="0"/>
              <a:t>If 12.94% &lt; r &lt; 16.04%, we life A and don’t like B</a:t>
            </a:r>
          </a:p>
          <a:p>
            <a:r>
              <a:rPr lang="en-US" baseline="0" dirty="0"/>
              <a:t>If r &gt; 16.04%, we don’t like either projects, but would prefer A</a:t>
            </a:r>
          </a:p>
          <a:p>
            <a:r>
              <a:rPr lang="en-US" dirty="0"/>
              <a:t>              NPV</a:t>
            </a:r>
          </a:p>
          <a:p>
            <a:r>
              <a:rPr lang="en-US" sz="1050" dirty="0"/>
              <a:t>                 4000</a:t>
            </a:r>
          </a:p>
          <a:p>
            <a:endParaRPr lang="en-US" sz="1600" dirty="0"/>
          </a:p>
          <a:p>
            <a:r>
              <a:rPr lang="en-US" sz="1050" dirty="0"/>
              <a:t>                 2000</a:t>
            </a:r>
          </a:p>
          <a:p>
            <a:endParaRPr lang="en-US" sz="1050" dirty="0"/>
          </a:p>
          <a:p>
            <a:endParaRPr lang="en-US" sz="900" dirty="0"/>
          </a:p>
          <a:p>
            <a:endParaRPr lang="en-US" sz="1050" dirty="0"/>
          </a:p>
          <a:p>
            <a:r>
              <a:rPr lang="en-US" sz="1050" dirty="0"/>
              <a:t>		</a:t>
            </a:r>
            <a:r>
              <a:rPr lang="en-US" sz="800" dirty="0"/>
              <a:t>10.5%    12.9%        16%	      </a:t>
            </a:r>
            <a:r>
              <a:rPr lang="en-US" sz="1000" dirty="0"/>
              <a:t>r</a:t>
            </a:r>
            <a:endParaRPr lang="en-US" sz="1100" dirty="0"/>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12</a:t>
            </a:fld>
            <a:endParaRPr lang="en-CA"/>
          </a:p>
        </p:txBody>
      </p:sp>
      <p:cxnSp>
        <p:nvCxnSpPr>
          <p:cNvPr id="6" name="Straight Connector 5"/>
          <p:cNvCxnSpPr/>
          <p:nvPr/>
        </p:nvCxnSpPr>
        <p:spPr>
          <a:xfrm>
            <a:off x="1777008" y="5728320"/>
            <a:ext cx="0" cy="2304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77008" y="7168480"/>
            <a:ext cx="28083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777008" y="6016352"/>
            <a:ext cx="2016224" cy="18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77008" y="6520408"/>
            <a:ext cx="252028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13112" y="6880448"/>
            <a:ext cx="0" cy="2880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66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IRR Is also thought of as a break even point </a:t>
            </a:r>
          </a:p>
          <a:p>
            <a:pPr marL="171450" indent="-171450">
              <a:buFontTx/>
              <a:buChar char="-"/>
            </a:pPr>
            <a:r>
              <a:rPr lang="en-US" dirty="0"/>
              <a:t>They both use the same input </a:t>
            </a:r>
          </a:p>
          <a:p>
            <a:pPr marL="171450" indent="-171450">
              <a:buFontTx/>
              <a:buChar char="-"/>
            </a:pPr>
            <a:r>
              <a:rPr lang="en-US" dirty="0"/>
              <a:t>NPV </a:t>
            </a:r>
            <a:r>
              <a:rPr lang="en-US" dirty="0" err="1"/>
              <a:t>ays</a:t>
            </a:r>
            <a:r>
              <a:rPr lang="en-US" dirty="0"/>
              <a:t> if your project has a 10% discount rate. IF the project gives cash flows then al </a:t>
            </a:r>
            <a:r>
              <a:rPr lang="en-US" dirty="0" err="1"/>
              <a:t>lof</a:t>
            </a:r>
            <a:r>
              <a:rPr lang="en-US" dirty="0"/>
              <a:t> the cash flows get reinvested at 10%</a:t>
            </a:r>
          </a:p>
          <a:p>
            <a:pPr marL="171450" indent="-171450">
              <a:buFontTx/>
              <a:buChar char="-"/>
            </a:pPr>
            <a:r>
              <a:rPr lang="en-US" dirty="0"/>
              <a:t>With IRR the reinvestment assumption is at he IRR  at 16% not at 10% for example</a:t>
            </a:r>
          </a:p>
          <a:p>
            <a:pPr marL="171450" indent="-171450">
              <a:buFontTx/>
              <a:buChar char="-"/>
            </a:pPr>
            <a:r>
              <a:rPr lang="en-US" dirty="0"/>
              <a:t>The reinvestment can distort your decision process </a:t>
            </a:r>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13</a:t>
            </a:fld>
            <a:endParaRPr lang="en-CA"/>
          </a:p>
        </p:txBody>
      </p:sp>
    </p:spTree>
    <p:extLst>
      <p:ext uri="{BB962C8B-B14F-4D97-AF65-F5344CB8AC3E}">
        <p14:creationId xmlns:p14="http://schemas.microsoft.com/office/powerpoint/2010/main" val="625444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14</a:t>
            </a:fld>
            <a:endParaRPr lang="en-CA"/>
          </a:p>
        </p:txBody>
      </p:sp>
    </p:spTree>
    <p:extLst>
      <p:ext uri="{BB962C8B-B14F-4D97-AF65-F5344CB8AC3E}">
        <p14:creationId xmlns:p14="http://schemas.microsoft.com/office/powerpoint/2010/main" val="3221201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en-US"/>
              <a:t>8.</a:t>
            </a:r>
            <a:fld id="{E39BA31F-A4AC-437B-9BBC-BB66D248428C}" type="slidenum">
              <a:rPr lang="en-US" altLang="en-US"/>
              <a:pPr/>
              <a:t>15</a:t>
            </a:fld>
            <a:endParaRPr lang="en-US" alt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altLang="en-US" dirty="0"/>
              <a:t>- IRR cant be used when the cash flows change sign more than once. Money moving backwards and forwards (in and out). Because then the project would have more than 1 IRR. </a:t>
            </a:r>
          </a:p>
        </p:txBody>
      </p:sp>
    </p:spTree>
    <p:extLst>
      <p:ext uri="{BB962C8B-B14F-4D97-AF65-F5344CB8AC3E}">
        <p14:creationId xmlns:p14="http://schemas.microsoft.com/office/powerpoint/2010/main" val="760907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en-US"/>
              <a:t>8.</a:t>
            </a:r>
            <a:fld id="{7A2480B2-91BA-425B-B7C7-E6E540A58E77}" type="slidenum">
              <a:rPr lang="en-US" altLang="en-US"/>
              <a:pPr/>
              <a:t>16</a:t>
            </a:fld>
            <a:endParaRPr lang="en-US"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en-US" dirty="0"/>
              <a:t>NPV = 132,000 / 1.15 + 100,000 / (1.15)</a:t>
            </a:r>
            <a:r>
              <a:rPr lang="en-US" altLang="en-US" baseline="30000" dirty="0"/>
              <a:t>2</a:t>
            </a:r>
            <a:r>
              <a:rPr lang="en-US" altLang="en-US" dirty="0"/>
              <a:t> – 150,000 / (1.15)</a:t>
            </a:r>
            <a:r>
              <a:rPr lang="en-US" altLang="en-US" baseline="30000" dirty="0"/>
              <a:t>3</a:t>
            </a:r>
            <a:r>
              <a:rPr lang="en-US" altLang="en-US" dirty="0"/>
              <a:t> – 90,000 = 1,769.54</a:t>
            </a:r>
          </a:p>
          <a:p>
            <a:endParaRPr lang="en-US" altLang="en-US" dirty="0"/>
          </a:p>
          <a:p>
            <a:r>
              <a:rPr lang="en-US" altLang="en-US" dirty="0"/>
              <a:t>Calculator: CF</a:t>
            </a:r>
            <a:r>
              <a:rPr lang="en-US" altLang="en-US" baseline="-25000" dirty="0"/>
              <a:t>0</a:t>
            </a:r>
            <a:r>
              <a:rPr lang="en-US" altLang="en-US" dirty="0"/>
              <a:t> = -90,000; C01 = 132,000; F01 = 1; C02 = 100,000; F02 = 1; C03 = -150,000; F03 = 1; I = 15; CPT NPV = 1769.54</a:t>
            </a:r>
          </a:p>
          <a:p>
            <a:endParaRPr lang="en-US" altLang="en-US" dirty="0"/>
          </a:p>
          <a:p>
            <a:r>
              <a:rPr lang="en-US" altLang="en-US" dirty="0"/>
              <a:t>If you compute the IRR on the calculator, you get 10.11% because it is the first one that you come to.</a:t>
            </a:r>
          </a:p>
          <a:p>
            <a:endParaRPr lang="en-US" altLang="en-US" dirty="0"/>
          </a:p>
          <a:p>
            <a:r>
              <a:rPr lang="en-US" altLang="en-US" dirty="0"/>
              <a:t>So, if you just blindly use the calculator without recognizing the uneven cash flows, NPV would say to accept and IRR would say to reject. </a:t>
            </a:r>
          </a:p>
          <a:p>
            <a:endParaRPr lang="en-US" altLang="en-US" dirty="0"/>
          </a:p>
          <a:p>
            <a:endParaRPr lang="en-US" altLang="en-US" dirty="0"/>
          </a:p>
          <a:p>
            <a:r>
              <a:rPr lang="en-US" altLang="en-US" dirty="0"/>
              <a:t>Example of when you can’t use IRR</a:t>
            </a:r>
            <a:br>
              <a:rPr lang="en-US" altLang="en-US" dirty="0"/>
            </a:br>
            <a:r>
              <a:rPr lang="en-US" altLang="en-US" dirty="0"/>
              <a:t>You can use NPV though. Everything is being discounted to today. </a:t>
            </a:r>
          </a:p>
          <a:p>
            <a:endParaRPr lang="en-US" altLang="en-US" dirty="0"/>
          </a:p>
        </p:txBody>
      </p:sp>
    </p:spTree>
    <p:extLst>
      <p:ext uri="{BB962C8B-B14F-4D97-AF65-F5344CB8AC3E}">
        <p14:creationId xmlns:p14="http://schemas.microsoft.com/office/powerpoint/2010/main" val="2480427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en-US"/>
              <a:t>8.</a:t>
            </a:r>
            <a:fld id="{DD351EFF-C7BD-4582-9045-8A8ED30A9EBD}" type="slidenum">
              <a:rPr lang="en-US" altLang="en-US"/>
              <a:pPr/>
              <a:t>17</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en-US" dirty="0"/>
              <a:t>You should accept the project if the required return is between 10.11% and 42.66%</a:t>
            </a:r>
          </a:p>
          <a:p>
            <a:endParaRPr lang="en-US" altLang="en-US" dirty="0"/>
          </a:p>
          <a:p>
            <a:r>
              <a:rPr lang="en-US" altLang="en-US" dirty="0"/>
              <a:t>The MIRR (Modified IRR) function in MS Excel addresses the multiple IRR problem.  It takes the cash flows, finance rate (interest rate to be paid for negative cash flows), and reinvestment rate (interest rate that would be earned on positive cash flows) as inputs and returns a single value.</a:t>
            </a:r>
          </a:p>
          <a:p>
            <a:endParaRPr lang="en-US" altLang="en-US" dirty="0"/>
          </a:p>
          <a:p>
            <a:r>
              <a:rPr lang="en-US" altLang="en-US" dirty="0"/>
              <a:t>Modified IRR is covered in Appendix A.</a:t>
            </a:r>
          </a:p>
          <a:p>
            <a:endParaRPr lang="en-US" altLang="en-US" dirty="0"/>
          </a:p>
          <a:p>
            <a:r>
              <a:rPr lang="en-US" altLang="en-US" dirty="0"/>
              <a:t>Cashflow is changing more than once so you get this change</a:t>
            </a:r>
          </a:p>
          <a:p>
            <a:r>
              <a:rPr lang="en-US" altLang="en-US" dirty="0"/>
              <a:t>As the discount rate goes above 10% your NPV is positive and at some point it goes back</a:t>
            </a:r>
          </a:p>
          <a:p>
            <a:r>
              <a:rPr lang="en-US" altLang="en-US" dirty="0"/>
              <a:t>If its very high or low you reflect the project </a:t>
            </a:r>
          </a:p>
          <a:p>
            <a:r>
              <a:rPr lang="en-US" altLang="en-US" dirty="0"/>
              <a:t>This has 2 IRR’s because it has changed signs 2 times </a:t>
            </a:r>
          </a:p>
        </p:txBody>
      </p:sp>
    </p:spTree>
    <p:extLst>
      <p:ext uri="{BB962C8B-B14F-4D97-AF65-F5344CB8AC3E}">
        <p14:creationId xmlns:p14="http://schemas.microsoft.com/office/powerpoint/2010/main" val="119706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NPV will tell you which project adds more value to the firms </a:t>
            </a:r>
          </a:p>
          <a:p>
            <a:r>
              <a:rPr lang="en-US" dirty="0"/>
              <a:t>Using IRR, the higher IRR may have a lower NPV but depending on the size of the project </a:t>
            </a:r>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18</a:t>
            </a:fld>
            <a:endParaRPr lang="en-CA"/>
          </a:p>
        </p:txBody>
      </p:sp>
    </p:spTree>
    <p:extLst>
      <p:ext uri="{BB962C8B-B14F-4D97-AF65-F5344CB8AC3E}">
        <p14:creationId xmlns:p14="http://schemas.microsoft.com/office/powerpoint/2010/main" val="3235925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a:t>
            </a:r>
            <a:r>
              <a:rPr lang="en-US" baseline="0" dirty="0"/>
              <a:t> this is a </a:t>
            </a:r>
            <a:r>
              <a:rPr lang="en-US" u="sng" baseline="0" dirty="0"/>
              <a:t>COST</a:t>
            </a:r>
            <a:r>
              <a:rPr lang="en-US" u="none" baseline="0" dirty="0"/>
              <a:t> example.</a:t>
            </a:r>
            <a:endParaRPr lang="en-US" dirty="0"/>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19</a:t>
            </a:fld>
            <a:endParaRPr lang="en-CA"/>
          </a:p>
        </p:txBody>
      </p:sp>
    </p:spTree>
    <p:extLst>
      <p:ext uri="{BB962C8B-B14F-4D97-AF65-F5344CB8AC3E}">
        <p14:creationId xmlns:p14="http://schemas.microsoft.com/office/powerpoint/2010/main" val="1271337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2</a:t>
            </a:fld>
            <a:endParaRPr lang="en-CA"/>
          </a:p>
        </p:txBody>
      </p:sp>
    </p:spTree>
    <p:extLst>
      <p:ext uri="{BB962C8B-B14F-4D97-AF65-F5344CB8AC3E}">
        <p14:creationId xmlns:p14="http://schemas.microsoft.com/office/powerpoint/2010/main" val="687005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PV = 798.42   	</a:t>
            </a:r>
            <a:r>
              <a:rPr lang="en-US" baseline="0" dirty="0"/>
              <a:t>FV = 0	</a:t>
            </a:r>
            <a:r>
              <a:rPr lang="en-US" baseline="0" dirty="0" err="1"/>
              <a:t>i</a:t>
            </a:r>
            <a:r>
              <a:rPr lang="en-US" baseline="0" dirty="0"/>
              <a:t> = 10%	N = 3 </a:t>
            </a:r>
            <a:r>
              <a:rPr lang="en-US" baseline="0" dirty="0" err="1"/>
              <a:t>yrs</a:t>
            </a:r>
            <a:endParaRPr lang="en-US" baseline="0" dirty="0"/>
          </a:p>
          <a:p>
            <a:r>
              <a:rPr lang="en-US" dirty="0"/>
              <a:t>PMT</a:t>
            </a:r>
            <a:r>
              <a:rPr lang="en-US" baseline="0" dirty="0"/>
              <a:t> = ?</a:t>
            </a:r>
          </a:p>
          <a:p>
            <a:r>
              <a:rPr lang="en-US" baseline="0" dirty="0"/>
              <a:t>So, PMT = 321.06</a:t>
            </a:r>
          </a:p>
          <a:p>
            <a:endParaRPr lang="en-US" baseline="0" dirty="0"/>
          </a:p>
          <a:p>
            <a:r>
              <a:rPr lang="en-US" baseline="0" dirty="0"/>
              <a:t>Using the formula:  PV = C/r [1-(1+r)</a:t>
            </a:r>
            <a:r>
              <a:rPr lang="en-US" baseline="30000" dirty="0"/>
              <a:t>-n</a:t>
            </a:r>
            <a:r>
              <a:rPr lang="en-US" baseline="0" dirty="0"/>
              <a:t>]</a:t>
            </a:r>
            <a:endParaRPr lang="en-US" baseline="30000" dirty="0"/>
          </a:p>
          <a:p>
            <a:endParaRPr lang="en-US" baseline="0" dirty="0"/>
          </a:p>
          <a:p>
            <a:r>
              <a:rPr lang="en-US" baseline="0" dirty="0"/>
              <a:t>For B:</a:t>
            </a:r>
          </a:p>
          <a:p>
            <a:r>
              <a:rPr lang="en-US" baseline="0" dirty="0"/>
              <a:t>PV = 916.99</a:t>
            </a:r>
          </a:p>
          <a:p>
            <a:r>
              <a:rPr lang="en-US" baseline="0" dirty="0"/>
              <a:t>N = 4 </a:t>
            </a:r>
            <a:r>
              <a:rPr lang="en-US" baseline="0" dirty="0" err="1"/>
              <a:t>yrs</a:t>
            </a:r>
            <a:endParaRPr lang="en-US" baseline="0" dirty="0"/>
          </a:p>
          <a:p>
            <a:r>
              <a:rPr lang="en-US" baseline="0" dirty="0"/>
              <a:t>Everything else the same.</a:t>
            </a:r>
          </a:p>
          <a:p>
            <a:r>
              <a:rPr lang="en-US" baseline="0" dirty="0"/>
              <a:t>So, PMT = 289.28</a:t>
            </a:r>
          </a:p>
          <a:p>
            <a:endParaRPr lang="en-US" baseline="0" dirty="0"/>
          </a:p>
          <a:p>
            <a:r>
              <a:rPr lang="en-US" baseline="0" dirty="0"/>
              <a:t>Therefore choose B as the EAC is lower.</a:t>
            </a:r>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20</a:t>
            </a:fld>
            <a:endParaRPr lang="en-CA"/>
          </a:p>
        </p:txBody>
      </p:sp>
    </p:spTree>
    <p:extLst>
      <p:ext uri="{BB962C8B-B14F-4D97-AF65-F5344CB8AC3E}">
        <p14:creationId xmlns:p14="http://schemas.microsoft.com/office/powerpoint/2010/main" val="1271337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a:t>
            </a:r>
            <a:r>
              <a:rPr lang="en-US" baseline="0" dirty="0"/>
              <a:t>  the further the revenues are, the more risky they are too.</a:t>
            </a:r>
          </a:p>
          <a:p>
            <a:endParaRPr lang="en-US" baseline="0" dirty="0"/>
          </a:p>
          <a:p>
            <a:pPr marL="171450" indent="-171450">
              <a:buFontTx/>
              <a:buChar char="-"/>
            </a:pPr>
            <a:r>
              <a:rPr lang="en-US" baseline="0" dirty="0"/>
              <a:t>Private equity they will say they don’t want to look at a project that they will get their money back after 3 years. Want it within a certain time </a:t>
            </a:r>
          </a:p>
          <a:p>
            <a:pPr marL="171450" indent="-171450">
              <a:buFontTx/>
              <a:buChar char="-"/>
            </a:pPr>
            <a:endParaRPr lang="en-US" baseline="0" dirty="0"/>
          </a:p>
          <a:p>
            <a:pPr marL="171450" indent="-171450">
              <a:buFontTx/>
              <a:buChar char="-"/>
            </a:pPr>
            <a:r>
              <a:rPr lang="en-US" baseline="0" dirty="0"/>
              <a:t>Suppose there is a project where there is a Poor cash flows for the first 4 years but there is a huge cash flow that happens in year 5. Want to sometimes calculate what the present value of those cashflows are now. </a:t>
            </a:r>
          </a:p>
          <a:p>
            <a:pPr marL="171450" indent="-171450">
              <a:buFontTx/>
              <a:buChar char="-"/>
            </a:pPr>
            <a:endParaRPr lang="en-US" dirty="0"/>
          </a:p>
          <a:p>
            <a:pPr marL="171450" indent="-171450">
              <a:buFontTx/>
              <a:buChar char="-"/>
            </a:pPr>
            <a:r>
              <a:rPr lang="en-US" dirty="0"/>
              <a:t>They don’t look at projects after the cutoffs even though the cash flow may happen late </a:t>
            </a:r>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21</a:t>
            </a:fld>
            <a:endParaRPr lang="en-CA"/>
          </a:p>
        </p:txBody>
      </p:sp>
    </p:spTree>
    <p:extLst>
      <p:ext uri="{BB962C8B-B14F-4D97-AF65-F5344CB8AC3E}">
        <p14:creationId xmlns:p14="http://schemas.microsoft.com/office/powerpoint/2010/main" val="3314931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1671935"/>
          </a:xfrm>
        </p:spPr>
        <p:txBody>
          <a:bodyPr/>
          <a:lstStyle/>
          <a:p>
            <a:r>
              <a:rPr lang="en-US" sz="1200" i="1" u="sng" dirty="0">
                <a:solidFill>
                  <a:schemeClr val="tx1"/>
                </a:solidFill>
                <a:cs typeface="Calibri" pitchFamily="34" charset="0"/>
              </a:rPr>
              <a:t>Solution:</a:t>
            </a:r>
            <a:r>
              <a:rPr lang="en-US" sz="1200" u="sng" dirty="0">
                <a:solidFill>
                  <a:schemeClr val="tx1"/>
                </a:solidFill>
                <a:cs typeface="Calibri" pitchFamily="34" charset="0"/>
              </a:rPr>
              <a:t>  </a:t>
            </a:r>
          </a:p>
          <a:p>
            <a:r>
              <a:rPr lang="en-US" sz="1200" dirty="0">
                <a:solidFill>
                  <a:schemeClr val="tx1"/>
                </a:solidFill>
                <a:cs typeface="Calibri" pitchFamily="34" charset="0"/>
              </a:rPr>
              <a:t>Payback period is 1.7 years  </a:t>
            </a:r>
          </a:p>
          <a:p>
            <a:pPr marL="171450" indent="-171450">
              <a:buFontTx/>
              <a:buChar char="-"/>
            </a:pPr>
            <a:r>
              <a:rPr lang="en-US" sz="1200" dirty="0">
                <a:solidFill>
                  <a:schemeClr val="tx1"/>
                </a:solidFill>
                <a:cs typeface="Calibri" pitchFamily="34" charset="0"/>
              </a:rPr>
              <a:t>Y1: full, </a:t>
            </a:r>
          </a:p>
          <a:p>
            <a:pPr marL="171450" indent="-171450">
              <a:buFontTx/>
              <a:buChar char="-"/>
            </a:pPr>
            <a:r>
              <a:rPr lang="en-US" sz="1200" dirty="0">
                <a:solidFill>
                  <a:schemeClr val="tx1"/>
                </a:solidFill>
                <a:cs typeface="Calibri" pitchFamily="34" charset="0"/>
              </a:rPr>
              <a:t>Y2: 40/60</a:t>
            </a:r>
          </a:p>
          <a:p>
            <a:r>
              <a:rPr lang="en-US" sz="1200" dirty="0">
                <a:solidFill>
                  <a:schemeClr val="tx1"/>
                </a:solidFill>
                <a:cs typeface="Calibri" pitchFamily="34" charset="0"/>
              </a:rPr>
              <a:t>Discounted payback period is 1.9 years</a:t>
            </a:r>
          </a:p>
          <a:p>
            <a:pPr marL="171450" indent="-171450">
              <a:buFontTx/>
              <a:buChar char="-"/>
            </a:pPr>
            <a:r>
              <a:rPr lang="en-US" dirty="0">
                <a:cs typeface="Calibri" pitchFamily="34" charset="0"/>
              </a:rPr>
              <a:t>Y1: full 54,545 needed. </a:t>
            </a:r>
          </a:p>
          <a:p>
            <a:pPr marL="171450" indent="-171450">
              <a:buFontTx/>
              <a:buChar char="-"/>
            </a:pPr>
            <a:r>
              <a:rPr lang="en-US" dirty="0">
                <a:cs typeface="Calibri" pitchFamily="34" charset="0"/>
              </a:rPr>
              <a:t>Y2 need 45,455 to make up 100,000 and have 49,587, so need 0.9 (</a:t>
            </a:r>
            <a:r>
              <a:rPr lang="en-US" dirty="0"/>
              <a:t>45,455 / 49,587)</a:t>
            </a:r>
          </a:p>
          <a:p>
            <a:endParaRPr lang="en-US" dirty="0"/>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22</a:t>
            </a:fld>
            <a:endParaRPr lang="en-CA"/>
          </a:p>
        </p:txBody>
      </p:sp>
      <p:pic>
        <p:nvPicPr>
          <p:cNvPr id="7" name="Picture 6"/>
          <p:cNvPicPr>
            <a:picLocks noChangeAspect="1"/>
          </p:cNvPicPr>
          <p:nvPr/>
        </p:nvPicPr>
        <p:blipFill>
          <a:blip r:embed="rId3"/>
          <a:stretch>
            <a:fillRect/>
          </a:stretch>
        </p:blipFill>
        <p:spPr>
          <a:xfrm>
            <a:off x="1272952" y="6592416"/>
            <a:ext cx="3738418" cy="1577781"/>
          </a:xfrm>
          <a:prstGeom prst="rect">
            <a:avLst/>
          </a:prstGeom>
        </p:spPr>
      </p:pic>
    </p:spTree>
    <p:extLst>
      <p:ext uri="{BB962C8B-B14F-4D97-AF65-F5344CB8AC3E}">
        <p14:creationId xmlns:p14="http://schemas.microsoft.com/office/powerpoint/2010/main" val="269038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23</a:t>
            </a:fld>
            <a:endParaRPr lang="en-CA"/>
          </a:p>
        </p:txBody>
      </p:sp>
    </p:spTree>
    <p:extLst>
      <p:ext uri="{BB962C8B-B14F-4D97-AF65-F5344CB8AC3E}">
        <p14:creationId xmlns:p14="http://schemas.microsoft.com/office/powerpoint/2010/main" val="829760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24</a:t>
            </a:fld>
            <a:endParaRPr lang="en-CA"/>
          </a:p>
        </p:txBody>
      </p:sp>
    </p:spTree>
    <p:extLst>
      <p:ext uri="{BB962C8B-B14F-4D97-AF65-F5344CB8AC3E}">
        <p14:creationId xmlns:p14="http://schemas.microsoft.com/office/powerpoint/2010/main" val="2966482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25</a:t>
            </a:fld>
            <a:endParaRPr lang="en-CA"/>
          </a:p>
        </p:txBody>
      </p:sp>
    </p:spTree>
    <p:extLst>
      <p:ext uri="{BB962C8B-B14F-4D97-AF65-F5344CB8AC3E}">
        <p14:creationId xmlns:p14="http://schemas.microsoft.com/office/powerpoint/2010/main" val="543385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26</a:t>
            </a:fld>
            <a:endParaRPr lang="en-CA"/>
          </a:p>
        </p:txBody>
      </p:sp>
    </p:spTree>
    <p:extLst>
      <p:ext uri="{BB962C8B-B14F-4D97-AF65-F5344CB8AC3E}">
        <p14:creationId xmlns:p14="http://schemas.microsoft.com/office/powerpoint/2010/main" val="4085046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27</a:t>
            </a:fld>
            <a:endParaRPr lang="en-CA"/>
          </a:p>
        </p:txBody>
      </p:sp>
    </p:spTree>
    <p:extLst>
      <p:ext uri="{BB962C8B-B14F-4D97-AF65-F5344CB8AC3E}">
        <p14:creationId xmlns:p14="http://schemas.microsoft.com/office/powerpoint/2010/main" val="1062856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28</a:t>
            </a:fld>
            <a:endParaRPr lang="en-CA"/>
          </a:p>
        </p:txBody>
      </p:sp>
    </p:spTree>
    <p:extLst>
      <p:ext uri="{BB962C8B-B14F-4D97-AF65-F5344CB8AC3E}">
        <p14:creationId xmlns:p14="http://schemas.microsoft.com/office/powerpoint/2010/main" val="1171325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31863" eaLnBrk="0" hangingPunct="0">
              <a:defRPr sz="1400">
                <a:solidFill>
                  <a:schemeClr val="tx1"/>
                </a:solidFill>
                <a:latin typeface="Arial" charset="0"/>
              </a:defRPr>
            </a:lvl1pPr>
            <a:lvl2pPr marL="742950" indent="-285750" defTabSz="931863" eaLnBrk="0" hangingPunct="0">
              <a:defRPr sz="1400">
                <a:solidFill>
                  <a:schemeClr val="tx1"/>
                </a:solidFill>
                <a:latin typeface="Arial" charset="0"/>
              </a:defRPr>
            </a:lvl2pPr>
            <a:lvl3pPr marL="1143000" indent="-228600" defTabSz="931863" eaLnBrk="0" hangingPunct="0">
              <a:defRPr sz="1400">
                <a:solidFill>
                  <a:schemeClr val="tx1"/>
                </a:solidFill>
                <a:latin typeface="Arial" charset="0"/>
              </a:defRPr>
            </a:lvl3pPr>
            <a:lvl4pPr marL="1600200" indent="-228600" defTabSz="931863" eaLnBrk="0" hangingPunct="0">
              <a:defRPr sz="1400">
                <a:solidFill>
                  <a:schemeClr val="tx1"/>
                </a:solidFill>
                <a:latin typeface="Arial" charset="0"/>
              </a:defRPr>
            </a:lvl4pPr>
            <a:lvl5pPr marL="2057400" indent="-228600" defTabSz="931863" eaLnBrk="0" hangingPunct="0">
              <a:defRPr sz="1400">
                <a:solidFill>
                  <a:schemeClr val="tx1"/>
                </a:solidFill>
                <a:latin typeface="Arial" charset="0"/>
              </a:defRPr>
            </a:lvl5pPr>
            <a:lvl6pPr marL="2514600" indent="-228600" defTabSz="931863" eaLnBrk="0" fontAlgn="base" hangingPunct="0">
              <a:spcBef>
                <a:spcPct val="0"/>
              </a:spcBef>
              <a:spcAft>
                <a:spcPct val="0"/>
              </a:spcAft>
              <a:defRPr sz="1400">
                <a:solidFill>
                  <a:schemeClr val="tx1"/>
                </a:solidFill>
                <a:latin typeface="Arial" charset="0"/>
              </a:defRPr>
            </a:lvl6pPr>
            <a:lvl7pPr marL="2971800" indent="-228600" defTabSz="931863" eaLnBrk="0" fontAlgn="base" hangingPunct="0">
              <a:spcBef>
                <a:spcPct val="0"/>
              </a:spcBef>
              <a:spcAft>
                <a:spcPct val="0"/>
              </a:spcAft>
              <a:defRPr sz="1400">
                <a:solidFill>
                  <a:schemeClr val="tx1"/>
                </a:solidFill>
                <a:latin typeface="Arial" charset="0"/>
              </a:defRPr>
            </a:lvl7pPr>
            <a:lvl8pPr marL="3429000" indent="-228600" defTabSz="931863" eaLnBrk="0" fontAlgn="base" hangingPunct="0">
              <a:spcBef>
                <a:spcPct val="0"/>
              </a:spcBef>
              <a:spcAft>
                <a:spcPct val="0"/>
              </a:spcAft>
              <a:defRPr sz="1400">
                <a:solidFill>
                  <a:schemeClr val="tx1"/>
                </a:solidFill>
                <a:latin typeface="Arial" charset="0"/>
              </a:defRPr>
            </a:lvl8pPr>
            <a:lvl9pPr marL="3886200" indent="-228600" defTabSz="931863" eaLnBrk="0" fontAlgn="base" hangingPunct="0">
              <a:spcBef>
                <a:spcPct val="0"/>
              </a:spcBef>
              <a:spcAft>
                <a:spcPct val="0"/>
              </a:spcAft>
              <a:defRPr sz="1400">
                <a:solidFill>
                  <a:schemeClr val="tx1"/>
                </a:solidFill>
                <a:latin typeface="Arial" charset="0"/>
              </a:defRPr>
            </a:lvl9pPr>
          </a:lstStyle>
          <a:p>
            <a:pPr eaLnBrk="1" hangingPunct="1"/>
            <a:fld id="{E8CAC2D7-0D1B-410B-9E46-71A47DC08F2E}" type="slidenum">
              <a:rPr lang="en-CA" sz="1200" smtClean="0"/>
              <a:pPr eaLnBrk="1" hangingPunct="1"/>
              <a:t>3</a:t>
            </a:fld>
            <a:endParaRPr lang="en-CA" sz="1200"/>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See separately posted note</a:t>
            </a:r>
            <a:r>
              <a:rPr lang="en-US" baseline="0" dirty="0"/>
              <a:t> for workings. </a:t>
            </a:r>
            <a:endParaRPr lang="en-US" dirty="0"/>
          </a:p>
        </p:txBody>
      </p:sp>
    </p:spTree>
    <p:extLst>
      <p:ext uri="{BB962C8B-B14F-4D97-AF65-F5344CB8AC3E}">
        <p14:creationId xmlns:p14="http://schemas.microsoft.com/office/powerpoint/2010/main" val="148522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4</a:t>
            </a:fld>
            <a:endParaRPr lang="en-CA"/>
          </a:p>
        </p:txBody>
      </p:sp>
    </p:spTree>
    <p:extLst>
      <p:ext uri="{BB962C8B-B14F-4D97-AF65-F5344CB8AC3E}">
        <p14:creationId xmlns:p14="http://schemas.microsoft.com/office/powerpoint/2010/main" val="118664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5</a:t>
            </a:fld>
            <a:endParaRPr lang="en-CA"/>
          </a:p>
        </p:txBody>
      </p:sp>
    </p:spTree>
    <p:extLst>
      <p:ext uri="{BB962C8B-B14F-4D97-AF65-F5344CB8AC3E}">
        <p14:creationId xmlns:p14="http://schemas.microsoft.com/office/powerpoint/2010/main" val="106285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10%:</a:t>
            </a:r>
          </a:p>
          <a:p>
            <a:r>
              <a:rPr lang="en-US" dirty="0"/>
              <a:t>NPV A = 6,446</a:t>
            </a:r>
          </a:p>
          <a:p>
            <a:r>
              <a:rPr lang="en-US" dirty="0"/>
              <a:t>NPV</a:t>
            </a:r>
            <a:r>
              <a:rPr lang="en-US" baseline="0" dirty="0"/>
              <a:t> B = 7,273   preferred</a:t>
            </a:r>
          </a:p>
          <a:p>
            <a:endParaRPr lang="en-US" baseline="0" dirty="0"/>
          </a:p>
          <a:p>
            <a:r>
              <a:rPr lang="en-US" baseline="0" dirty="0"/>
              <a:t>At 15%:</a:t>
            </a:r>
          </a:p>
          <a:p>
            <a:r>
              <a:rPr lang="en-US" baseline="0" dirty="0"/>
              <a:t>NPV A = 4,139  preferred</a:t>
            </a:r>
          </a:p>
          <a:p>
            <a:r>
              <a:rPr lang="en-US" baseline="0" dirty="0"/>
              <a:t>NPV b = 3.648</a:t>
            </a:r>
          </a:p>
          <a:p>
            <a:endParaRPr lang="en-US" baseline="0" dirty="0"/>
          </a:p>
          <a:p>
            <a:r>
              <a:rPr lang="en-US" baseline="0" dirty="0"/>
              <a:t>IRR A = 25.7%</a:t>
            </a:r>
          </a:p>
          <a:p>
            <a:r>
              <a:rPr lang="en-US" baseline="0" dirty="0"/>
              <a:t>IRR B = 20.7%</a:t>
            </a:r>
            <a:endParaRPr lang="en-CA" dirty="0"/>
          </a:p>
          <a:p>
            <a:endParaRPr lang="en-CA" dirty="0"/>
          </a:p>
          <a:p>
            <a:endParaRPr lang="en-CA" dirty="0"/>
          </a:p>
          <a:p>
            <a:r>
              <a:rPr lang="en-CA" dirty="0"/>
              <a:t>Should you invest in A or B?</a:t>
            </a:r>
          </a:p>
          <a:p>
            <a:r>
              <a:rPr lang="en-CA" dirty="0"/>
              <a:t>B is more expensive but gives better cash flow in year 1 and year 2 </a:t>
            </a:r>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6</a:t>
            </a:fld>
            <a:endParaRPr lang="en-CA"/>
          </a:p>
        </p:txBody>
      </p:sp>
    </p:spTree>
    <p:extLst>
      <p:ext uri="{BB962C8B-B14F-4D97-AF65-F5344CB8AC3E}">
        <p14:creationId xmlns:p14="http://schemas.microsoft.com/office/powerpoint/2010/main" val="1697361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Capital means tangible assets </a:t>
            </a:r>
          </a:p>
          <a:p>
            <a:r>
              <a:rPr lang="en-US" dirty="0"/>
              <a:t>- </a:t>
            </a:r>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7</a:t>
            </a:fld>
            <a:endParaRPr lang="en-CA"/>
          </a:p>
        </p:txBody>
      </p:sp>
    </p:spTree>
    <p:extLst>
      <p:ext uri="{BB962C8B-B14F-4D97-AF65-F5344CB8AC3E}">
        <p14:creationId xmlns:p14="http://schemas.microsoft.com/office/powerpoint/2010/main" val="8077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8</a:t>
            </a:fld>
            <a:endParaRPr lang="en-CA"/>
          </a:p>
        </p:txBody>
      </p:sp>
    </p:spTree>
    <p:extLst>
      <p:ext uri="{BB962C8B-B14F-4D97-AF65-F5344CB8AC3E}">
        <p14:creationId xmlns:p14="http://schemas.microsoft.com/office/powerpoint/2010/main" val="4166568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http://www.huffingtonpost.com/robyn-scott/the-30-second-habit-that-_b_4808632.html</a:t>
            </a:r>
          </a:p>
        </p:txBody>
      </p:sp>
      <p:sp>
        <p:nvSpPr>
          <p:cNvPr id="4" name="Slide Number Placeholder 3"/>
          <p:cNvSpPr>
            <a:spLocks noGrp="1"/>
          </p:cNvSpPr>
          <p:nvPr>
            <p:ph type="sldNum" sz="quarter" idx="10"/>
          </p:nvPr>
        </p:nvSpPr>
        <p:spPr/>
        <p:txBody>
          <a:bodyPr/>
          <a:lstStyle/>
          <a:p>
            <a:pPr>
              <a:defRPr/>
            </a:pPr>
            <a:fld id="{06737529-980E-44C0-AB4D-A24C19FB1277}" type="slidenum">
              <a:rPr lang="en-CA" smtClean="0"/>
              <a:pPr>
                <a:defRPr/>
              </a:pPr>
              <a:t>9</a:t>
            </a:fld>
            <a:endParaRPr lang="en-CA"/>
          </a:p>
        </p:txBody>
      </p:sp>
    </p:spTree>
    <p:extLst>
      <p:ext uri="{BB962C8B-B14F-4D97-AF65-F5344CB8AC3E}">
        <p14:creationId xmlns:p14="http://schemas.microsoft.com/office/powerpoint/2010/main" val="408871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CA"/>
          </a:p>
        </p:txBody>
      </p:sp>
      <p:sp>
        <p:nvSpPr>
          <p:cNvPr id="5" name="Rectangle 11"/>
          <p:cNvSpPr>
            <a:spLocks noGrp="1" noChangeArrowheads="1"/>
          </p:cNvSpPr>
          <p:nvPr>
            <p:ph type="sldNum" sz="quarter" idx="11"/>
          </p:nvPr>
        </p:nvSpPr>
        <p:spPr>
          <a:xfrm>
            <a:off x="6553200" y="6248400"/>
            <a:ext cx="1905000" cy="457200"/>
          </a:xfrm>
          <a:prstGeom prst="rect">
            <a:avLst/>
          </a:prstGeom>
        </p:spPr>
        <p:txBody>
          <a:bodyPr/>
          <a:lstStyle>
            <a:lvl1pPr>
              <a:defRPr/>
            </a:lvl1pPr>
          </a:lstStyle>
          <a:p>
            <a:pPr>
              <a:defRPr/>
            </a:pPr>
            <a:fld id="{3297DA9E-8FC5-4150-AD08-17CDC3DBB8CE}" type="slidenum">
              <a:rPr lang="en-US"/>
              <a:pPr>
                <a:defRPr/>
              </a:pPr>
              <a:t>‹#›</a:t>
            </a:fld>
            <a:endParaRPr lang="en-US"/>
          </a:p>
        </p:txBody>
      </p:sp>
    </p:spTree>
    <p:extLst>
      <p:ext uri="{BB962C8B-B14F-4D97-AF65-F5344CB8AC3E}">
        <p14:creationId xmlns:p14="http://schemas.microsoft.com/office/powerpoint/2010/main" val="295020983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CA"/>
          </a:p>
        </p:txBody>
      </p:sp>
      <p:sp>
        <p:nvSpPr>
          <p:cNvPr id="5" name="Rectangle 11"/>
          <p:cNvSpPr>
            <a:spLocks noGrp="1" noChangeArrowheads="1"/>
          </p:cNvSpPr>
          <p:nvPr>
            <p:ph type="sldNum" sz="quarter" idx="11"/>
          </p:nvPr>
        </p:nvSpPr>
        <p:spPr>
          <a:xfrm>
            <a:off x="6553200" y="6248400"/>
            <a:ext cx="1905000" cy="457200"/>
          </a:xfrm>
          <a:prstGeom prst="rect">
            <a:avLst/>
          </a:prstGeom>
        </p:spPr>
        <p:txBody>
          <a:bodyPr/>
          <a:lstStyle>
            <a:lvl1pPr>
              <a:defRPr/>
            </a:lvl1pPr>
          </a:lstStyle>
          <a:p>
            <a:pPr>
              <a:defRPr/>
            </a:pPr>
            <a:fld id="{6D5F8223-4BE7-40F8-BE9B-71B2C2EB7833}" type="slidenum">
              <a:rPr lang="en-US"/>
              <a:pPr>
                <a:defRPr/>
              </a:pPr>
              <a:t>‹#›</a:t>
            </a:fld>
            <a:endParaRPr lang="en-US"/>
          </a:p>
        </p:txBody>
      </p:sp>
    </p:spTree>
    <p:extLst>
      <p:ext uri="{BB962C8B-B14F-4D97-AF65-F5344CB8AC3E}">
        <p14:creationId xmlns:p14="http://schemas.microsoft.com/office/powerpoint/2010/main" val="2417780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CA"/>
          </a:p>
        </p:txBody>
      </p:sp>
      <p:sp>
        <p:nvSpPr>
          <p:cNvPr id="5" name="Rectangle 11"/>
          <p:cNvSpPr>
            <a:spLocks noGrp="1" noChangeArrowheads="1"/>
          </p:cNvSpPr>
          <p:nvPr>
            <p:ph type="sldNum" sz="quarter" idx="11"/>
          </p:nvPr>
        </p:nvSpPr>
        <p:spPr>
          <a:xfrm>
            <a:off x="6553200" y="6248400"/>
            <a:ext cx="1905000" cy="457200"/>
          </a:xfrm>
          <a:prstGeom prst="rect">
            <a:avLst/>
          </a:prstGeom>
        </p:spPr>
        <p:txBody>
          <a:bodyPr/>
          <a:lstStyle>
            <a:lvl1pPr>
              <a:defRPr/>
            </a:lvl1pPr>
          </a:lstStyle>
          <a:p>
            <a:pPr>
              <a:defRPr/>
            </a:pPr>
            <a:fld id="{D1C6BE3B-3E0D-4E19-8A21-0D7FE2B0BF62}" type="slidenum">
              <a:rPr lang="en-US"/>
              <a:pPr>
                <a:defRPr/>
              </a:pPr>
              <a:t>‹#›</a:t>
            </a:fld>
            <a:endParaRPr lang="en-US"/>
          </a:p>
        </p:txBody>
      </p:sp>
    </p:spTree>
    <p:extLst>
      <p:ext uri="{BB962C8B-B14F-4D97-AF65-F5344CB8AC3E}">
        <p14:creationId xmlns:p14="http://schemas.microsoft.com/office/powerpoint/2010/main" val="29603177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CA"/>
          </a:p>
        </p:txBody>
      </p:sp>
      <p:sp>
        <p:nvSpPr>
          <p:cNvPr id="6" name="Rectangle 11"/>
          <p:cNvSpPr>
            <a:spLocks noGrp="1" noChangeArrowheads="1"/>
          </p:cNvSpPr>
          <p:nvPr>
            <p:ph type="sldNum" sz="quarter" idx="11"/>
          </p:nvPr>
        </p:nvSpPr>
        <p:spPr>
          <a:xfrm>
            <a:off x="6553200" y="6248400"/>
            <a:ext cx="1905000" cy="457200"/>
          </a:xfrm>
          <a:prstGeom prst="rect">
            <a:avLst/>
          </a:prstGeom>
        </p:spPr>
        <p:txBody>
          <a:bodyPr/>
          <a:lstStyle>
            <a:lvl1pPr>
              <a:defRPr/>
            </a:lvl1pPr>
          </a:lstStyle>
          <a:p>
            <a:pPr>
              <a:defRPr/>
            </a:pPr>
            <a:fld id="{18A0BFA1-D633-4705-BB68-4DF700AC920C}" type="slidenum">
              <a:rPr lang="en-US"/>
              <a:pPr>
                <a:defRPr/>
              </a:pPr>
              <a:t>‹#›</a:t>
            </a:fld>
            <a:endParaRPr lang="en-US"/>
          </a:p>
        </p:txBody>
      </p:sp>
    </p:spTree>
    <p:extLst>
      <p:ext uri="{BB962C8B-B14F-4D97-AF65-F5344CB8AC3E}">
        <p14:creationId xmlns:p14="http://schemas.microsoft.com/office/powerpoint/2010/main" val="28175663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382000" cy="1219200"/>
          </a:xfrm>
        </p:spPr>
        <p:txBody>
          <a:bodyPr/>
          <a:lstStyle/>
          <a:p>
            <a:r>
              <a:rPr lang="en-US"/>
              <a:t>Click to edit Master title style</a:t>
            </a:r>
            <a:endParaRPr lang="en-CA"/>
          </a:p>
        </p:txBody>
      </p:sp>
      <p:sp>
        <p:nvSpPr>
          <p:cNvPr id="3" name="Chart Placeholder 2"/>
          <p:cNvSpPr>
            <a:spLocks noGrp="1"/>
          </p:cNvSpPr>
          <p:nvPr>
            <p:ph type="chart" idx="1"/>
          </p:nvPr>
        </p:nvSpPr>
        <p:spPr>
          <a:xfrm>
            <a:off x="609600" y="1447800"/>
            <a:ext cx="8305800" cy="4953000"/>
          </a:xfrm>
        </p:spPr>
        <p:txBody>
          <a:bodyPr/>
          <a:lstStyle/>
          <a:p>
            <a:endParaRPr lang="en-CA"/>
          </a:p>
        </p:txBody>
      </p:sp>
      <p:sp>
        <p:nvSpPr>
          <p:cNvPr id="4" name="Slide Number Placeholder 3"/>
          <p:cNvSpPr>
            <a:spLocks noGrp="1"/>
          </p:cNvSpPr>
          <p:nvPr>
            <p:ph type="sldNum" sz="quarter" idx="10"/>
          </p:nvPr>
        </p:nvSpPr>
        <p:spPr>
          <a:xfrm>
            <a:off x="6934200" y="6534150"/>
            <a:ext cx="2133600" cy="476250"/>
          </a:xfrm>
          <a:prstGeom prst="rect">
            <a:avLst/>
          </a:prstGeom>
        </p:spPr>
        <p:txBody>
          <a:bodyPr/>
          <a:lstStyle>
            <a:lvl1pPr>
              <a:defRPr/>
            </a:lvl1pPr>
          </a:lstStyle>
          <a:p>
            <a:r>
              <a:rPr lang="en-US" altLang="en-US"/>
              <a:t>9-</a:t>
            </a:r>
            <a:fld id="{70E541D4-C22A-4CBF-A86D-C0587D248BBF}" type="slidenum">
              <a:rPr lang="en-US" altLang="en-US"/>
              <a:pPr/>
              <a:t>‹#›</a:t>
            </a:fld>
            <a:endParaRPr lang="en-US" altLang="en-US"/>
          </a:p>
        </p:txBody>
      </p:sp>
    </p:spTree>
    <p:extLst>
      <p:ext uri="{BB962C8B-B14F-4D97-AF65-F5344CB8AC3E}">
        <p14:creationId xmlns:p14="http://schemas.microsoft.com/office/powerpoint/2010/main" val="47701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D0FBED-8D8B-49C7-B772-58B505CA7758}" type="slidenum">
              <a:rPr lang="en-US"/>
              <a:pPr>
                <a:defRPr/>
              </a:pPr>
              <a:t>‹#›</a:t>
            </a:fld>
            <a:endParaRPr lang="en-US"/>
          </a:p>
        </p:txBody>
      </p:sp>
    </p:spTree>
    <p:extLst>
      <p:ext uri="{BB962C8B-B14F-4D97-AF65-F5344CB8AC3E}">
        <p14:creationId xmlns:p14="http://schemas.microsoft.com/office/powerpoint/2010/main" val="62308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F2E36E-591A-4D73-987E-4575CDF65B6D}" type="slidenum">
              <a:rPr lang="en-US"/>
              <a:pPr>
                <a:defRPr/>
              </a:pPr>
              <a:t>‹#›</a:t>
            </a:fld>
            <a:endParaRPr lang="en-US"/>
          </a:p>
        </p:txBody>
      </p:sp>
    </p:spTree>
    <p:extLst>
      <p:ext uri="{BB962C8B-B14F-4D97-AF65-F5344CB8AC3E}">
        <p14:creationId xmlns:p14="http://schemas.microsoft.com/office/powerpoint/2010/main" val="2825473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2E3AB3-9E68-455A-A670-E52978DAEDEB}" type="slidenum">
              <a:rPr lang="en-US"/>
              <a:pPr>
                <a:defRPr/>
              </a:pPr>
              <a:t>‹#›</a:t>
            </a:fld>
            <a:endParaRPr lang="en-US"/>
          </a:p>
        </p:txBody>
      </p:sp>
    </p:spTree>
    <p:extLst>
      <p:ext uri="{BB962C8B-B14F-4D97-AF65-F5344CB8AC3E}">
        <p14:creationId xmlns:p14="http://schemas.microsoft.com/office/powerpoint/2010/main" val="1064306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D9A107-640C-4CFE-AB12-2DDD19FEA7A0}" type="slidenum">
              <a:rPr lang="en-US"/>
              <a:pPr>
                <a:defRPr/>
              </a:pPr>
              <a:t>‹#›</a:t>
            </a:fld>
            <a:endParaRPr lang="en-US"/>
          </a:p>
        </p:txBody>
      </p:sp>
    </p:spTree>
    <p:extLst>
      <p:ext uri="{BB962C8B-B14F-4D97-AF65-F5344CB8AC3E}">
        <p14:creationId xmlns:p14="http://schemas.microsoft.com/office/powerpoint/2010/main" val="2420579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232F09C-8CC5-479A-86C9-2BFAFFD932E3}" type="slidenum">
              <a:rPr lang="en-US"/>
              <a:pPr>
                <a:defRPr/>
              </a:pPr>
              <a:t>‹#›</a:t>
            </a:fld>
            <a:endParaRPr lang="en-US"/>
          </a:p>
        </p:txBody>
      </p:sp>
    </p:spTree>
    <p:extLst>
      <p:ext uri="{BB962C8B-B14F-4D97-AF65-F5344CB8AC3E}">
        <p14:creationId xmlns:p14="http://schemas.microsoft.com/office/powerpoint/2010/main" val="2044011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82E154-24DB-4D9E-AA13-F37E04A70A79}" type="slidenum">
              <a:rPr lang="en-US"/>
              <a:pPr>
                <a:defRPr/>
              </a:pPr>
              <a:t>‹#›</a:t>
            </a:fld>
            <a:endParaRPr lang="en-US"/>
          </a:p>
        </p:txBody>
      </p:sp>
    </p:spTree>
    <p:extLst>
      <p:ext uri="{BB962C8B-B14F-4D97-AF65-F5344CB8AC3E}">
        <p14:creationId xmlns:p14="http://schemas.microsoft.com/office/powerpoint/2010/main" val="80872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200" b="1"/>
            </a:lvl1p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1"/>
          <p:cNvSpPr>
            <a:spLocks noGrp="1" noChangeArrowheads="1"/>
          </p:cNvSpPr>
          <p:nvPr>
            <p:ph type="sldNum" sz="quarter" idx="11"/>
          </p:nvPr>
        </p:nvSpPr>
        <p:spPr>
          <a:xfrm>
            <a:off x="6553200" y="6500192"/>
            <a:ext cx="1905000" cy="457200"/>
          </a:xfrm>
          <a:prstGeom prst="rect">
            <a:avLst/>
          </a:prstGeom>
        </p:spPr>
        <p:txBody>
          <a:bodyPr/>
          <a:lstStyle>
            <a:lvl1pPr algn="r">
              <a:defRPr/>
            </a:lvl1pPr>
          </a:lstStyle>
          <a:p>
            <a:pPr>
              <a:defRPr/>
            </a:pPr>
            <a:fld id="{3542C277-EE89-492A-B50A-E236D8C77902}" type="slidenum">
              <a:rPr lang="en-US"/>
              <a:pPr>
                <a:defRPr/>
              </a:pPr>
              <a:t>‹#›</a:t>
            </a:fld>
            <a:endParaRPr lang="en-US" dirty="0"/>
          </a:p>
        </p:txBody>
      </p:sp>
    </p:spTree>
    <p:extLst>
      <p:ext uri="{BB962C8B-B14F-4D97-AF65-F5344CB8AC3E}">
        <p14:creationId xmlns:p14="http://schemas.microsoft.com/office/powerpoint/2010/main" val="349011466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C1327DD-8F3E-42D3-B646-357203393405}" type="slidenum">
              <a:rPr lang="en-US"/>
              <a:pPr>
                <a:defRPr/>
              </a:pPr>
              <a:t>‹#›</a:t>
            </a:fld>
            <a:endParaRPr lang="en-US"/>
          </a:p>
        </p:txBody>
      </p:sp>
    </p:spTree>
    <p:extLst>
      <p:ext uri="{BB962C8B-B14F-4D97-AF65-F5344CB8AC3E}">
        <p14:creationId xmlns:p14="http://schemas.microsoft.com/office/powerpoint/2010/main" val="2539768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FAC190-59B0-4502-8FD6-42DB30A23F5A}" type="slidenum">
              <a:rPr lang="en-US"/>
              <a:pPr>
                <a:defRPr/>
              </a:pPr>
              <a:t>‹#›</a:t>
            </a:fld>
            <a:endParaRPr lang="en-US"/>
          </a:p>
        </p:txBody>
      </p:sp>
    </p:spTree>
    <p:extLst>
      <p:ext uri="{BB962C8B-B14F-4D97-AF65-F5344CB8AC3E}">
        <p14:creationId xmlns:p14="http://schemas.microsoft.com/office/powerpoint/2010/main" val="1708128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D02136-D41C-4168-96F7-D1766971073C}" type="slidenum">
              <a:rPr lang="en-US"/>
              <a:pPr>
                <a:defRPr/>
              </a:pPr>
              <a:t>‹#›</a:t>
            </a:fld>
            <a:endParaRPr lang="en-US"/>
          </a:p>
        </p:txBody>
      </p:sp>
    </p:spTree>
    <p:extLst>
      <p:ext uri="{BB962C8B-B14F-4D97-AF65-F5344CB8AC3E}">
        <p14:creationId xmlns:p14="http://schemas.microsoft.com/office/powerpoint/2010/main" val="3552482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C4204D-25DC-4B65-882C-21AFBB6589D6}" type="slidenum">
              <a:rPr lang="en-US"/>
              <a:pPr>
                <a:defRPr/>
              </a:pPr>
              <a:t>‹#›</a:t>
            </a:fld>
            <a:endParaRPr lang="en-US"/>
          </a:p>
        </p:txBody>
      </p:sp>
    </p:spTree>
    <p:extLst>
      <p:ext uri="{BB962C8B-B14F-4D97-AF65-F5344CB8AC3E}">
        <p14:creationId xmlns:p14="http://schemas.microsoft.com/office/powerpoint/2010/main" val="1731617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5CECE2-09D5-42D9-9A7C-8B8F5286249F}" type="slidenum">
              <a:rPr lang="en-US"/>
              <a:pPr>
                <a:defRPr/>
              </a:pPr>
              <a:t>‹#›</a:t>
            </a:fld>
            <a:endParaRPr lang="en-US"/>
          </a:p>
        </p:txBody>
      </p:sp>
    </p:spTree>
    <p:extLst>
      <p:ext uri="{BB962C8B-B14F-4D97-AF65-F5344CB8AC3E}">
        <p14:creationId xmlns:p14="http://schemas.microsoft.com/office/powerpoint/2010/main" val="15525807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DB8BDE4-465B-4890-B7D0-BD874D8C0A6E}" type="slidenum">
              <a:rPr lang="en-US"/>
              <a:pPr>
                <a:defRPr/>
              </a:pPr>
              <a:t>‹#›</a:t>
            </a:fld>
            <a:endParaRPr lang="en-US"/>
          </a:p>
        </p:txBody>
      </p:sp>
    </p:spTree>
    <p:extLst>
      <p:ext uri="{BB962C8B-B14F-4D97-AF65-F5344CB8AC3E}">
        <p14:creationId xmlns:p14="http://schemas.microsoft.com/office/powerpoint/2010/main" val="28161197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5DBAEB-36D8-4322-93A8-B3E96A2247D1}" type="slidenum">
              <a:rPr lang="en-US"/>
              <a:pPr>
                <a:defRPr/>
              </a:pPr>
              <a:t>‹#›</a:t>
            </a:fld>
            <a:endParaRPr lang="en-US"/>
          </a:p>
        </p:txBody>
      </p:sp>
    </p:spTree>
    <p:extLst>
      <p:ext uri="{BB962C8B-B14F-4D97-AF65-F5344CB8AC3E}">
        <p14:creationId xmlns:p14="http://schemas.microsoft.com/office/powerpoint/2010/main" val="3370677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1A0036B-E6C7-4321-B05E-3E3E5C507792}" type="slidenum">
              <a:rPr lang="en-US"/>
              <a:pPr>
                <a:defRPr/>
              </a:pPr>
              <a:t>‹#›</a:t>
            </a:fld>
            <a:endParaRPr lang="en-US"/>
          </a:p>
        </p:txBody>
      </p:sp>
    </p:spTree>
    <p:extLst>
      <p:ext uri="{BB962C8B-B14F-4D97-AF65-F5344CB8AC3E}">
        <p14:creationId xmlns:p14="http://schemas.microsoft.com/office/powerpoint/2010/main" val="1408447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BA4CDC-C67D-4173-A671-F850ACECE9C7}" type="slidenum">
              <a:rPr lang="en-US"/>
              <a:pPr>
                <a:defRPr/>
              </a:pPr>
              <a:t>‹#›</a:t>
            </a:fld>
            <a:endParaRPr lang="en-US"/>
          </a:p>
        </p:txBody>
      </p:sp>
    </p:spTree>
    <p:extLst>
      <p:ext uri="{BB962C8B-B14F-4D97-AF65-F5344CB8AC3E}">
        <p14:creationId xmlns:p14="http://schemas.microsoft.com/office/powerpoint/2010/main" val="1014713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342056-00C3-4770-87E9-4F7A07DB953A}" type="slidenum">
              <a:rPr lang="en-US"/>
              <a:pPr>
                <a:defRPr/>
              </a:pPr>
              <a:t>‹#›</a:t>
            </a:fld>
            <a:endParaRPr lang="en-US"/>
          </a:p>
        </p:txBody>
      </p:sp>
    </p:spTree>
    <p:extLst>
      <p:ext uri="{BB962C8B-B14F-4D97-AF65-F5344CB8AC3E}">
        <p14:creationId xmlns:p14="http://schemas.microsoft.com/office/powerpoint/2010/main" val="196384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CA"/>
          </a:p>
        </p:txBody>
      </p:sp>
      <p:sp>
        <p:nvSpPr>
          <p:cNvPr id="5" name="Rectangle 11"/>
          <p:cNvSpPr>
            <a:spLocks noGrp="1" noChangeArrowheads="1"/>
          </p:cNvSpPr>
          <p:nvPr>
            <p:ph type="sldNum" sz="quarter" idx="11"/>
          </p:nvPr>
        </p:nvSpPr>
        <p:spPr>
          <a:xfrm>
            <a:off x="6553200" y="6248400"/>
            <a:ext cx="1905000" cy="457200"/>
          </a:xfrm>
          <a:prstGeom prst="rect">
            <a:avLst/>
          </a:prstGeom>
        </p:spPr>
        <p:txBody>
          <a:bodyPr/>
          <a:lstStyle>
            <a:lvl1pPr>
              <a:defRPr/>
            </a:lvl1pPr>
          </a:lstStyle>
          <a:p>
            <a:pPr>
              <a:defRPr/>
            </a:pPr>
            <a:fld id="{5DADE628-4950-46CE-87FC-FAAD831B9312}" type="slidenum">
              <a:rPr lang="en-US"/>
              <a:pPr>
                <a:defRPr/>
              </a:pPr>
              <a:t>‹#›</a:t>
            </a:fld>
            <a:endParaRPr lang="en-US"/>
          </a:p>
        </p:txBody>
      </p:sp>
    </p:spTree>
    <p:extLst>
      <p:ext uri="{BB962C8B-B14F-4D97-AF65-F5344CB8AC3E}">
        <p14:creationId xmlns:p14="http://schemas.microsoft.com/office/powerpoint/2010/main" val="14511381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B33D4C6-9B95-4416-939F-87D9C7CD7D37}" type="slidenum">
              <a:rPr lang="en-US"/>
              <a:pPr>
                <a:defRPr/>
              </a:pPr>
              <a:t>‹#›</a:t>
            </a:fld>
            <a:endParaRPr lang="en-US"/>
          </a:p>
        </p:txBody>
      </p:sp>
    </p:spTree>
    <p:extLst>
      <p:ext uri="{BB962C8B-B14F-4D97-AF65-F5344CB8AC3E}">
        <p14:creationId xmlns:p14="http://schemas.microsoft.com/office/powerpoint/2010/main" val="3734456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29ABF88-4403-480F-B9BF-BB24A87C2A91}" type="slidenum">
              <a:rPr lang="en-US"/>
              <a:pPr>
                <a:defRPr/>
              </a:pPr>
              <a:t>‹#›</a:t>
            </a:fld>
            <a:endParaRPr lang="en-US"/>
          </a:p>
        </p:txBody>
      </p:sp>
    </p:spTree>
    <p:extLst>
      <p:ext uri="{BB962C8B-B14F-4D97-AF65-F5344CB8AC3E}">
        <p14:creationId xmlns:p14="http://schemas.microsoft.com/office/powerpoint/2010/main" val="26446403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0F3B8EF-DEB6-441F-A684-F0F839333D55}" type="slidenum">
              <a:rPr lang="en-US"/>
              <a:pPr>
                <a:defRPr/>
              </a:pPr>
              <a:t>‹#›</a:t>
            </a:fld>
            <a:endParaRPr lang="en-US"/>
          </a:p>
        </p:txBody>
      </p:sp>
    </p:spTree>
    <p:extLst>
      <p:ext uri="{BB962C8B-B14F-4D97-AF65-F5344CB8AC3E}">
        <p14:creationId xmlns:p14="http://schemas.microsoft.com/office/powerpoint/2010/main" val="8278936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8F2591-BB1E-40BF-937C-6D9BE27191AB}" type="slidenum">
              <a:rPr lang="en-US"/>
              <a:pPr>
                <a:defRPr/>
              </a:pPr>
              <a:t>‹#›</a:t>
            </a:fld>
            <a:endParaRPr lang="en-US"/>
          </a:p>
        </p:txBody>
      </p:sp>
    </p:spTree>
    <p:extLst>
      <p:ext uri="{BB962C8B-B14F-4D97-AF65-F5344CB8AC3E}">
        <p14:creationId xmlns:p14="http://schemas.microsoft.com/office/powerpoint/2010/main" val="42431863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742B60-3A07-4AE8-A708-1DAF282C7D7B}" type="slidenum">
              <a:rPr lang="en-US"/>
              <a:pPr>
                <a:defRPr/>
              </a:pPr>
              <a:t>‹#›</a:t>
            </a:fld>
            <a:endParaRPr lang="en-US"/>
          </a:p>
        </p:txBody>
      </p:sp>
    </p:spTree>
    <p:extLst>
      <p:ext uri="{BB962C8B-B14F-4D97-AF65-F5344CB8AC3E}">
        <p14:creationId xmlns:p14="http://schemas.microsoft.com/office/powerpoint/2010/main" val="7197366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20B9F7-65B4-47C9-9BBF-43578A7FF558}" type="slidenum">
              <a:rPr lang="en-US"/>
              <a:pPr>
                <a:defRPr/>
              </a:pPr>
              <a:t>‹#›</a:t>
            </a:fld>
            <a:endParaRPr lang="en-US"/>
          </a:p>
        </p:txBody>
      </p:sp>
    </p:spTree>
    <p:extLst>
      <p:ext uri="{BB962C8B-B14F-4D97-AF65-F5344CB8AC3E}">
        <p14:creationId xmlns:p14="http://schemas.microsoft.com/office/powerpoint/2010/main" val="17919089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E75774-C8DF-4FF0-9969-91F02D719C28}" type="slidenum">
              <a:rPr lang="en-US"/>
              <a:pPr>
                <a:defRPr/>
              </a:pPr>
              <a:t>‹#›</a:t>
            </a:fld>
            <a:endParaRPr lang="en-US"/>
          </a:p>
        </p:txBody>
      </p:sp>
    </p:spTree>
    <p:extLst>
      <p:ext uri="{BB962C8B-B14F-4D97-AF65-F5344CB8AC3E}">
        <p14:creationId xmlns:p14="http://schemas.microsoft.com/office/powerpoint/2010/main" val="314711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CA"/>
          </a:p>
        </p:txBody>
      </p:sp>
      <p:sp>
        <p:nvSpPr>
          <p:cNvPr id="6" name="Rectangle 11"/>
          <p:cNvSpPr>
            <a:spLocks noGrp="1" noChangeArrowheads="1"/>
          </p:cNvSpPr>
          <p:nvPr>
            <p:ph type="sldNum" sz="quarter" idx="11"/>
          </p:nvPr>
        </p:nvSpPr>
        <p:spPr>
          <a:xfrm>
            <a:off x="6553200" y="6248400"/>
            <a:ext cx="1905000" cy="457200"/>
          </a:xfrm>
          <a:prstGeom prst="rect">
            <a:avLst/>
          </a:prstGeom>
        </p:spPr>
        <p:txBody>
          <a:bodyPr/>
          <a:lstStyle>
            <a:lvl1pPr>
              <a:defRPr/>
            </a:lvl1pPr>
          </a:lstStyle>
          <a:p>
            <a:pPr>
              <a:defRPr/>
            </a:pPr>
            <a:fld id="{4184BF34-0437-4D5B-A6FC-6A2DB51C8B35}" type="slidenum">
              <a:rPr lang="en-US"/>
              <a:pPr>
                <a:defRPr/>
              </a:pPr>
              <a:t>‹#›</a:t>
            </a:fld>
            <a:endParaRPr lang="en-US"/>
          </a:p>
        </p:txBody>
      </p:sp>
    </p:spTree>
    <p:extLst>
      <p:ext uri="{BB962C8B-B14F-4D97-AF65-F5344CB8AC3E}">
        <p14:creationId xmlns:p14="http://schemas.microsoft.com/office/powerpoint/2010/main" val="8218073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CA"/>
          </a:p>
        </p:txBody>
      </p:sp>
      <p:sp>
        <p:nvSpPr>
          <p:cNvPr id="8" name="Rectangle 11"/>
          <p:cNvSpPr>
            <a:spLocks noGrp="1" noChangeArrowheads="1"/>
          </p:cNvSpPr>
          <p:nvPr>
            <p:ph type="sldNum" sz="quarter" idx="11"/>
          </p:nvPr>
        </p:nvSpPr>
        <p:spPr>
          <a:xfrm>
            <a:off x="6553200" y="6248400"/>
            <a:ext cx="1905000" cy="457200"/>
          </a:xfrm>
          <a:prstGeom prst="rect">
            <a:avLst/>
          </a:prstGeom>
        </p:spPr>
        <p:txBody>
          <a:bodyPr/>
          <a:lstStyle>
            <a:lvl1pPr>
              <a:defRPr/>
            </a:lvl1pPr>
          </a:lstStyle>
          <a:p>
            <a:pPr>
              <a:defRPr/>
            </a:pPr>
            <a:fld id="{76A77A1B-BDD1-4153-A17A-82359E7FE566}" type="slidenum">
              <a:rPr lang="en-US"/>
              <a:pPr>
                <a:defRPr/>
              </a:pPr>
              <a:t>‹#›</a:t>
            </a:fld>
            <a:endParaRPr lang="en-US"/>
          </a:p>
        </p:txBody>
      </p:sp>
    </p:spTree>
    <p:extLst>
      <p:ext uri="{BB962C8B-B14F-4D97-AF65-F5344CB8AC3E}">
        <p14:creationId xmlns:p14="http://schemas.microsoft.com/office/powerpoint/2010/main" val="28940948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CA"/>
          </a:p>
        </p:txBody>
      </p:sp>
      <p:sp>
        <p:nvSpPr>
          <p:cNvPr id="4" name="Rectangle 11"/>
          <p:cNvSpPr>
            <a:spLocks noGrp="1" noChangeArrowheads="1"/>
          </p:cNvSpPr>
          <p:nvPr>
            <p:ph type="sldNum" sz="quarter" idx="11"/>
          </p:nvPr>
        </p:nvSpPr>
        <p:spPr>
          <a:xfrm>
            <a:off x="6553200" y="6248400"/>
            <a:ext cx="1905000" cy="457200"/>
          </a:xfrm>
          <a:prstGeom prst="rect">
            <a:avLst/>
          </a:prstGeom>
        </p:spPr>
        <p:txBody>
          <a:bodyPr/>
          <a:lstStyle>
            <a:lvl1pPr>
              <a:defRPr/>
            </a:lvl1pPr>
          </a:lstStyle>
          <a:p>
            <a:pPr>
              <a:defRPr/>
            </a:pPr>
            <a:fld id="{D80A0A22-665C-43EE-8BEC-EDA0B0634C75}" type="slidenum">
              <a:rPr lang="en-US"/>
              <a:pPr>
                <a:defRPr/>
              </a:pPr>
              <a:t>‹#›</a:t>
            </a:fld>
            <a:endParaRPr lang="en-US"/>
          </a:p>
        </p:txBody>
      </p:sp>
    </p:spTree>
    <p:extLst>
      <p:ext uri="{BB962C8B-B14F-4D97-AF65-F5344CB8AC3E}">
        <p14:creationId xmlns:p14="http://schemas.microsoft.com/office/powerpoint/2010/main" val="30642966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CA"/>
          </a:p>
        </p:txBody>
      </p:sp>
      <p:sp>
        <p:nvSpPr>
          <p:cNvPr id="3" name="Rectangle 11"/>
          <p:cNvSpPr>
            <a:spLocks noGrp="1" noChangeArrowheads="1"/>
          </p:cNvSpPr>
          <p:nvPr>
            <p:ph type="sldNum" sz="quarter" idx="11"/>
          </p:nvPr>
        </p:nvSpPr>
        <p:spPr>
          <a:xfrm>
            <a:off x="6553200" y="6248400"/>
            <a:ext cx="1905000" cy="457200"/>
          </a:xfrm>
          <a:prstGeom prst="rect">
            <a:avLst/>
          </a:prstGeom>
        </p:spPr>
        <p:txBody>
          <a:bodyPr/>
          <a:lstStyle>
            <a:lvl1pPr>
              <a:defRPr/>
            </a:lvl1pPr>
          </a:lstStyle>
          <a:p>
            <a:pPr>
              <a:defRPr/>
            </a:pPr>
            <a:fld id="{3C02B79C-6D9A-49B7-92AD-3232A648C458}" type="slidenum">
              <a:rPr lang="en-US"/>
              <a:pPr>
                <a:defRPr/>
              </a:pPr>
              <a:t>‹#›</a:t>
            </a:fld>
            <a:endParaRPr lang="en-US"/>
          </a:p>
        </p:txBody>
      </p:sp>
    </p:spTree>
    <p:extLst>
      <p:ext uri="{BB962C8B-B14F-4D97-AF65-F5344CB8AC3E}">
        <p14:creationId xmlns:p14="http://schemas.microsoft.com/office/powerpoint/2010/main" val="2213271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CA"/>
          </a:p>
        </p:txBody>
      </p:sp>
      <p:sp>
        <p:nvSpPr>
          <p:cNvPr id="6" name="Rectangle 11"/>
          <p:cNvSpPr>
            <a:spLocks noGrp="1" noChangeArrowheads="1"/>
          </p:cNvSpPr>
          <p:nvPr>
            <p:ph type="sldNum" sz="quarter" idx="11"/>
          </p:nvPr>
        </p:nvSpPr>
        <p:spPr>
          <a:xfrm>
            <a:off x="6553200" y="6248400"/>
            <a:ext cx="1905000" cy="457200"/>
          </a:xfrm>
          <a:prstGeom prst="rect">
            <a:avLst/>
          </a:prstGeom>
        </p:spPr>
        <p:txBody>
          <a:bodyPr/>
          <a:lstStyle>
            <a:lvl1pPr>
              <a:defRPr/>
            </a:lvl1pPr>
          </a:lstStyle>
          <a:p>
            <a:pPr>
              <a:defRPr/>
            </a:pPr>
            <a:fld id="{EA30D0CA-2573-47E5-8F3C-F2B60AF081EF}" type="slidenum">
              <a:rPr lang="en-US"/>
              <a:pPr>
                <a:defRPr/>
              </a:pPr>
              <a:t>‹#›</a:t>
            </a:fld>
            <a:endParaRPr lang="en-US"/>
          </a:p>
        </p:txBody>
      </p:sp>
    </p:spTree>
    <p:extLst>
      <p:ext uri="{BB962C8B-B14F-4D97-AF65-F5344CB8AC3E}">
        <p14:creationId xmlns:p14="http://schemas.microsoft.com/office/powerpoint/2010/main" val="207088983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CA"/>
          </a:p>
        </p:txBody>
      </p:sp>
      <p:sp>
        <p:nvSpPr>
          <p:cNvPr id="6" name="Rectangle 11"/>
          <p:cNvSpPr>
            <a:spLocks noGrp="1" noChangeArrowheads="1"/>
          </p:cNvSpPr>
          <p:nvPr>
            <p:ph type="sldNum" sz="quarter" idx="11"/>
          </p:nvPr>
        </p:nvSpPr>
        <p:spPr>
          <a:xfrm>
            <a:off x="6553200" y="6248400"/>
            <a:ext cx="1905000" cy="457200"/>
          </a:xfrm>
          <a:prstGeom prst="rect">
            <a:avLst/>
          </a:prstGeom>
        </p:spPr>
        <p:txBody>
          <a:bodyPr/>
          <a:lstStyle>
            <a:lvl1pPr>
              <a:defRPr/>
            </a:lvl1pPr>
          </a:lstStyle>
          <a:p>
            <a:pPr>
              <a:defRPr/>
            </a:pPr>
            <a:fld id="{22C1A914-A55B-4D79-A529-A0C0CDBC3C52}" type="slidenum">
              <a:rPr lang="en-US"/>
              <a:pPr>
                <a:defRPr/>
              </a:pPr>
              <a:t>‹#›</a:t>
            </a:fld>
            <a:endParaRPr lang="en-US"/>
          </a:p>
        </p:txBody>
      </p:sp>
    </p:spTree>
    <p:extLst>
      <p:ext uri="{BB962C8B-B14F-4D97-AF65-F5344CB8AC3E}">
        <p14:creationId xmlns:p14="http://schemas.microsoft.com/office/powerpoint/2010/main" val="62559518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p>
        </p:txBody>
      </p:sp>
      <p:sp>
        <p:nvSpPr>
          <p:cNvPr id="1028" name="Rectangle 7"/>
          <p:cNvSpPr>
            <a:spLocks noChangeArrowheads="1"/>
          </p:cNvSpPr>
          <p:nvPr/>
        </p:nvSpPr>
        <p:spPr bwMode="auto">
          <a:xfrm>
            <a:off x="0" y="0"/>
            <a:ext cx="179388" cy="6858000"/>
          </a:xfrm>
          <a:prstGeom prst="rect">
            <a:avLst/>
          </a:prstGeom>
          <a:gradFill rotWithShape="1">
            <a:gsLst>
              <a:gs pos="0">
                <a:srgbClr val="FF3300">
                  <a:alpha val="75000"/>
                </a:srgbClr>
              </a:gs>
              <a:gs pos="100000">
                <a:srgbClr val="3333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Line 9"/>
          <p:cNvSpPr>
            <a:spLocks noChangeShapeType="1"/>
          </p:cNvSpPr>
          <p:nvPr/>
        </p:nvSpPr>
        <p:spPr bwMode="auto">
          <a:xfrm>
            <a:off x="468313" y="981075"/>
            <a:ext cx="8280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 name="Line 10"/>
          <p:cNvSpPr>
            <a:spLocks noChangeShapeType="1"/>
          </p:cNvSpPr>
          <p:nvPr/>
        </p:nvSpPr>
        <p:spPr bwMode="auto">
          <a:xfrm>
            <a:off x="468313" y="6381328"/>
            <a:ext cx="8207375"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1027">
                                            <p:txEl>
                                              <p:pRg st="0" end="0"/>
                                            </p:txEl>
                                          </p:spTgt>
                                        </p:tgtEl>
                                        <p:attrNameLst>
                                          <p:attrName>style.visibility</p:attrName>
                                        </p:attrNameLst>
                                      </p:cBhvr>
                                      <p:to>
                                        <p:strVal val="visible"/>
                                      </p:to>
                                    </p:set>
                                    <p:animEffect transition="in" filter="fade">
                                      <p:cBhvr>
                                        <p:cTn id="14" dur="500"/>
                                        <p:tgtEl>
                                          <p:spTgt spid="1027">
                                            <p:txEl>
                                              <p:pRg st="0" end="0"/>
                                            </p:txEl>
                                          </p:spTgt>
                                        </p:tgtEl>
                                      </p:cBhvr>
                                    </p:animEffect>
                                    <p:anim calcmode="lin" valueType="num">
                                      <p:cBhvr>
                                        <p:cTn id="15" dur="5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027">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1" fill="hold">
                                          <p:stCondLst>
                                            <p:cond delay="0"/>
                                          </p:stCondLst>
                                        </p:cTn>
                                        <p:tgtEl>
                                          <p:spTgt spid="1027">
                                            <p:txEl>
                                              <p:pRg st="1" end="1"/>
                                            </p:txEl>
                                          </p:spTgt>
                                        </p:tgtEl>
                                        <p:attrNameLst>
                                          <p:attrName>style.visibility</p:attrName>
                                        </p:attrNameLst>
                                      </p:cBhvr>
                                      <p:to>
                                        <p:strVal val="visible"/>
                                      </p:to>
                                    </p:set>
                                    <p:animEffect transition="in" filter="fade">
                                      <p:cBhvr>
                                        <p:cTn id="19" dur="500"/>
                                        <p:tgtEl>
                                          <p:spTgt spid="1027">
                                            <p:txEl>
                                              <p:pRg st="1" end="1"/>
                                            </p:txEl>
                                          </p:spTgt>
                                        </p:tgtEl>
                                      </p:cBhvr>
                                    </p:animEffect>
                                    <p:anim calcmode="lin" valueType="num">
                                      <p:cBhvr>
                                        <p:cTn id="20" dur="5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027">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1" fill="hold">
                                          <p:stCondLst>
                                            <p:cond delay="0"/>
                                          </p:stCondLst>
                                        </p:cTn>
                                        <p:tgtEl>
                                          <p:spTgt spid="1027">
                                            <p:txEl>
                                              <p:pRg st="2" end="2"/>
                                            </p:txEl>
                                          </p:spTgt>
                                        </p:tgtEl>
                                        <p:attrNameLst>
                                          <p:attrName>style.visibility</p:attrName>
                                        </p:attrNameLst>
                                      </p:cBhvr>
                                      <p:to>
                                        <p:strVal val="visible"/>
                                      </p:to>
                                    </p:set>
                                    <p:animEffect transition="in" filter="fade">
                                      <p:cBhvr>
                                        <p:cTn id="24" dur="500"/>
                                        <p:tgtEl>
                                          <p:spTgt spid="1027">
                                            <p:txEl>
                                              <p:pRg st="2" end="2"/>
                                            </p:txEl>
                                          </p:spTgt>
                                        </p:tgtEl>
                                      </p:cBhvr>
                                    </p:animEffect>
                                    <p:anim calcmode="lin" valueType="num">
                                      <p:cBhvr>
                                        <p:cTn id="25" dur="5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027">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1" fill="hold">
                                          <p:stCondLst>
                                            <p:cond delay="0"/>
                                          </p:stCondLst>
                                        </p:cTn>
                                        <p:tgtEl>
                                          <p:spTgt spid="1027">
                                            <p:txEl>
                                              <p:pRg st="3" end="3"/>
                                            </p:txEl>
                                          </p:spTgt>
                                        </p:tgtEl>
                                        <p:attrNameLst>
                                          <p:attrName>style.visibility</p:attrName>
                                        </p:attrNameLst>
                                      </p:cBhvr>
                                      <p:to>
                                        <p:strVal val="visible"/>
                                      </p:to>
                                    </p:set>
                                    <p:animEffect transition="in" filter="fade">
                                      <p:cBhvr>
                                        <p:cTn id="29" dur="500"/>
                                        <p:tgtEl>
                                          <p:spTgt spid="1027">
                                            <p:txEl>
                                              <p:pRg st="3" end="3"/>
                                            </p:txEl>
                                          </p:spTgt>
                                        </p:tgtEl>
                                      </p:cBhvr>
                                    </p:animEffect>
                                    <p:anim calcmode="lin" valueType="num">
                                      <p:cBhvr>
                                        <p:cTn id="30" dur="5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027">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1" fill="hold">
                                          <p:stCondLst>
                                            <p:cond delay="0"/>
                                          </p:stCondLst>
                                        </p:cTn>
                                        <p:tgtEl>
                                          <p:spTgt spid="1027">
                                            <p:txEl>
                                              <p:pRg st="4" end="4"/>
                                            </p:txEl>
                                          </p:spTgt>
                                        </p:tgtEl>
                                        <p:attrNameLst>
                                          <p:attrName>style.visibility</p:attrName>
                                        </p:attrNameLst>
                                      </p:cBhvr>
                                      <p:to>
                                        <p:strVal val="visible"/>
                                      </p:to>
                                    </p:set>
                                    <p:animEffect transition="in" filter="fade">
                                      <p:cBhvr>
                                        <p:cTn id="34" dur="500"/>
                                        <p:tgtEl>
                                          <p:spTgt spid="1027">
                                            <p:txEl>
                                              <p:pRg st="4" end="4"/>
                                            </p:txEl>
                                          </p:spTgt>
                                        </p:tgtEl>
                                      </p:cBhvr>
                                    </p:animEffect>
                                    <p:anim calcmode="lin" valueType="num">
                                      <p:cBhvr>
                                        <p:cTn id="35" dur="5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027">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44"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anim calcmode="lin" valueType="num">
                      <p:cBhvr>
                        <p:cTn dur="500" fill="hold"/>
                        <p:tgtEl>
                          <p:spTgt spid="1027"/>
                        </p:tgtEl>
                        <p:attrNameLst>
                          <p:attrName>ppt_x</p:attrName>
                        </p:attrNameLst>
                      </p:cBhvr>
                      <p:tavLst>
                        <p:tav tm="0">
                          <p:val>
                            <p:strVal val="#ppt_x"/>
                          </p:val>
                        </p:tav>
                        <p:tav tm="100000">
                          <p:val>
                            <p:strVal val="#ppt_x"/>
                          </p:val>
                        </p:tav>
                      </p:tavLst>
                    </p:anim>
                    <p:anim calcmode="lin" valueType="num">
                      <p:cBhvr>
                        <p:cTn dur="500" fill="hold"/>
                        <p:tgtEl>
                          <p:spTgt spid="1027"/>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anim calcmode="lin" valueType="num">
                      <p:cBhvr>
                        <p:cTn dur="500" fill="hold"/>
                        <p:tgtEl>
                          <p:spTgt spid="1027"/>
                        </p:tgtEl>
                        <p:attrNameLst>
                          <p:attrName>ppt_x</p:attrName>
                        </p:attrNameLst>
                      </p:cBhvr>
                      <p:tavLst>
                        <p:tav tm="0">
                          <p:val>
                            <p:strVal val="#ppt_x"/>
                          </p:val>
                        </p:tav>
                        <p:tav tm="100000">
                          <p:val>
                            <p:strVal val="#ppt_x"/>
                          </p:val>
                        </p:tav>
                      </p:tavLst>
                    </p:anim>
                    <p:anim calcmode="lin" valueType="num">
                      <p:cBhvr>
                        <p:cTn dur="500" fill="hold"/>
                        <p:tgtEl>
                          <p:spTgt spid="1027"/>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anim calcmode="lin" valueType="num">
                      <p:cBhvr>
                        <p:cTn dur="500" fill="hold"/>
                        <p:tgtEl>
                          <p:spTgt spid="1027"/>
                        </p:tgtEl>
                        <p:attrNameLst>
                          <p:attrName>ppt_x</p:attrName>
                        </p:attrNameLst>
                      </p:cBhvr>
                      <p:tavLst>
                        <p:tav tm="0">
                          <p:val>
                            <p:strVal val="#ppt_x"/>
                          </p:val>
                        </p:tav>
                        <p:tav tm="100000">
                          <p:val>
                            <p:strVal val="#ppt_x"/>
                          </p:val>
                        </p:tav>
                      </p:tavLst>
                    </p:anim>
                    <p:anim calcmode="lin" valueType="num">
                      <p:cBhvr>
                        <p:cTn dur="500" fill="hold"/>
                        <p:tgtEl>
                          <p:spTgt spid="1027"/>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anim calcmode="lin" valueType="num">
                      <p:cBhvr>
                        <p:cTn dur="500" fill="hold"/>
                        <p:tgtEl>
                          <p:spTgt spid="1027"/>
                        </p:tgtEl>
                        <p:attrNameLst>
                          <p:attrName>ppt_x</p:attrName>
                        </p:attrNameLst>
                      </p:cBhvr>
                      <p:tavLst>
                        <p:tav tm="0">
                          <p:val>
                            <p:strVal val="#ppt_x"/>
                          </p:val>
                        </p:tav>
                        <p:tav tm="100000">
                          <p:val>
                            <p:strVal val="#ppt_x"/>
                          </p:val>
                        </p:tav>
                      </p:tavLst>
                    </p:anim>
                    <p:anim calcmode="lin" valueType="num">
                      <p:cBhvr>
                        <p:cTn dur="500" fill="hold"/>
                        <p:tgtEl>
                          <p:spTgt spid="1027"/>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anim calcmode="lin" valueType="num">
                      <p:cBhvr>
                        <p:cTn dur="500" fill="hold"/>
                        <p:tgtEl>
                          <p:spTgt spid="1027"/>
                        </p:tgtEl>
                        <p:attrNameLst>
                          <p:attrName>ppt_x</p:attrName>
                        </p:attrNameLst>
                      </p:cBhvr>
                      <p:tavLst>
                        <p:tav tm="0">
                          <p:val>
                            <p:strVal val="#ppt_x"/>
                          </p:val>
                        </p:tav>
                        <p:tav tm="100000">
                          <p:val>
                            <p:strVal val="#ppt_x"/>
                          </p:val>
                        </p:tav>
                      </p:tavLst>
                    </p:anim>
                    <p:anim calcmode="lin" valueType="num">
                      <p:cBhvr>
                        <p:cTn dur="500" fill="hold"/>
                        <p:tgtEl>
                          <p:spTgt spid="1027"/>
                        </p:tgtEl>
                        <p:attrNameLst>
                          <p:attrName>ppt_y</p:attrName>
                        </p:attrNameLst>
                      </p:cBhvr>
                      <p:tavLst>
                        <p:tav tm="0">
                          <p:val>
                            <p:strVal val="#ppt_y+.05"/>
                          </p:val>
                        </p:tav>
                        <p:tav tm="100000">
                          <p:val>
                            <p:strVal val="#ppt_y"/>
                          </p:val>
                        </p:tav>
                      </p:tavLst>
                    </p:anim>
                  </p:childTnLst>
                </p:cTn>
              </p:par>
            </p:tnLst>
          </p:tmpl>
        </p:tmplLst>
      </p:bldP>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4635E8C-B938-4C16-B12C-7F9430D6705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AD00562-C189-4816-A0A9-1E5F9699619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ecure.globeadvisor.com/servlet/ArticleNews/story/gam/20130716/GICARRICK0715AT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fld id="{A6B6F01C-309D-49A9-8476-D46BDF67FA65}" type="slidenum">
              <a:rPr lang="en-US" smtClean="0"/>
              <a:pPr eaLnBrk="1" hangingPunct="1"/>
              <a:t>1</a:t>
            </a:fld>
            <a:endParaRPr lang="en-US"/>
          </a:p>
        </p:txBody>
      </p:sp>
      <p:sp>
        <p:nvSpPr>
          <p:cNvPr id="16387" name="Rectangle 1026"/>
          <p:cNvSpPr>
            <a:spLocks noGrp="1" noChangeArrowheads="1"/>
          </p:cNvSpPr>
          <p:nvPr>
            <p:ph type="title"/>
          </p:nvPr>
        </p:nvSpPr>
        <p:spPr>
          <a:xfrm>
            <a:off x="457200" y="274638"/>
            <a:ext cx="8229600" cy="525462"/>
          </a:xfrm>
        </p:spPr>
        <p:txBody>
          <a:bodyPr/>
          <a:lstStyle/>
          <a:p>
            <a:pPr algn="ctr" eaLnBrk="1" hangingPunct="1"/>
            <a:r>
              <a:rPr lang="en-CA" b="1" dirty="0"/>
              <a:t>FINANCE</a:t>
            </a:r>
          </a:p>
        </p:txBody>
      </p:sp>
      <p:sp>
        <p:nvSpPr>
          <p:cNvPr id="16388" name="Rectangle 1027"/>
          <p:cNvSpPr>
            <a:spLocks noGrp="1" noChangeArrowheads="1"/>
          </p:cNvSpPr>
          <p:nvPr>
            <p:ph type="body" idx="1"/>
          </p:nvPr>
        </p:nvSpPr>
        <p:spPr>
          <a:xfrm>
            <a:off x="457200" y="1772816"/>
            <a:ext cx="8229600" cy="4032448"/>
          </a:xfrm>
        </p:spPr>
        <p:txBody>
          <a:bodyPr/>
          <a:lstStyle/>
          <a:p>
            <a:pPr algn="ctr" eaLnBrk="1" hangingPunct="1">
              <a:buFontTx/>
              <a:buNone/>
            </a:pPr>
            <a:r>
              <a:rPr lang="en-CA" sz="2800" b="1" dirty="0">
                <a:solidFill>
                  <a:srgbClr val="C00000"/>
                </a:solidFill>
              </a:rPr>
              <a:t>MMI1060</a:t>
            </a:r>
          </a:p>
          <a:p>
            <a:pPr algn="ctr" eaLnBrk="1" hangingPunct="1">
              <a:buFontTx/>
              <a:buNone/>
            </a:pPr>
            <a:r>
              <a:rPr lang="en-CA" sz="2800" b="1" dirty="0"/>
              <a:t>Lecturer: Tanya Kirsch</a:t>
            </a:r>
          </a:p>
          <a:p>
            <a:pPr algn="ctr" eaLnBrk="1" hangingPunct="1">
              <a:buFontTx/>
              <a:buNone/>
            </a:pPr>
            <a:endParaRPr lang="en-CA" sz="2800" b="1" dirty="0"/>
          </a:p>
          <a:p>
            <a:pPr algn="ctr" eaLnBrk="1" hangingPunct="1">
              <a:buFontTx/>
              <a:buNone/>
            </a:pPr>
            <a:r>
              <a:rPr lang="en-CA" sz="2800" b="1" dirty="0"/>
              <a:t>Class #3: Capital Budgeting</a:t>
            </a:r>
          </a:p>
          <a:p>
            <a:pPr algn="ctr" eaLnBrk="1" hangingPunct="1">
              <a:buFontTx/>
              <a:buNone/>
            </a:pPr>
            <a:endParaRPr lang="en-CA" sz="2400" b="1" dirty="0"/>
          </a:p>
          <a:p>
            <a:pPr algn="ctr" eaLnBrk="1" hangingPunct="1">
              <a:buFontTx/>
              <a:buNone/>
            </a:pPr>
            <a:endParaRPr lang="en-CA" sz="2400" b="1" dirty="0">
              <a:solidFill>
                <a:srgbClr val="C00000"/>
              </a:solidFill>
            </a:endParaRPr>
          </a:p>
          <a:p>
            <a:pPr algn="ctr" eaLnBrk="1" hangingPunct="1">
              <a:buFontTx/>
              <a:buNone/>
            </a:pPr>
            <a:r>
              <a:rPr lang="en-CA" sz="2400" b="1" dirty="0"/>
              <a:t>(Berk Ch. 8: Investment Decision Rules)</a:t>
            </a:r>
          </a:p>
          <a:p>
            <a:pPr algn="ctr" eaLnBrk="1" hangingPunct="1">
              <a:buFontTx/>
              <a:buNone/>
            </a:pPr>
            <a:endParaRPr lang="en-CA" sz="2400" b="1" dirty="0"/>
          </a:p>
        </p:txBody>
      </p:sp>
    </p:spTree>
    <p:extLst>
      <p:ext uri="{BB962C8B-B14F-4D97-AF65-F5344CB8AC3E}">
        <p14:creationId xmlns:p14="http://schemas.microsoft.com/office/powerpoint/2010/main" val="29470427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50900"/>
          </a:xfrm>
        </p:spPr>
        <p:txBody>
          <a:bodyPr/>
          <a:lstStyle/>
          <a:p>
            <a:r>
              <a:rPr lang="en-US" sz="2800" dirty="0"/>
              <a:t>Problem #2: Timing of cash flows</a:t>
            </a:r>
          </a:p>
        </p:txBody>
      </p:sp>
      <p:graphicFrame>
        <p:nvGraphicFramePr>
          <p:cNvPr id="5" name="Content Placeholder 4"/>
          <p:cNvGraphicFramePr>
            <a:graphicFrameLocks noGrp="1"/>
          </p:cNvGraphicFramePr>
          <p:nvPr>
            <p:ph idx="1"/>
          </p:nvPr>
        </p:nvGraphicFramePr>
        <p:xfrm>
          <a:off x="899594" y="2867452"/>
          <a:ext cx="5760640" cy="1152129"/>
        </p:xfrm>
        <a:graphic>
          <a:graphicData uri="http://schemas.openxmlformats.org/drawingml/2006/table">
            <a:tbl>
              <a:tblPr/>
              <a:tblGrid>
                <a:gridCol w="1152128">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tblGrid>
              <a:tr h="384043">
                <a:tc>
                  <a:txBody>
                    <a:bodyPr/>
                    <a:lstStyle/>
                    <a:p>
                      <a:pPr marL="0" marR="0">
                        <a:spcBef>
                          <a:spcPts val="0"/>
                        </a:spcBef>
                        <a:spcAft>
                          <a:spcPts val="0"/>
                        </a:spcAft>
                      </a:pPr>
                      <a:r>
                        <a:rPr lang="en-US" sz="20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t =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t =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t =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t =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4043">
                <a:tc>
                  <a:txBody>
                    <a:bodyPr/>
                    <a:lstStyle/>
                    <a:p>
                      <a:pPr marL="0" marR="0">
                        <a:spcBef>
                          <a:spcPts val="0"/>
                        </a:spcBef>
                        <a:spcAft>
                          <a:spcPts val="0"/>
                        </a:spcAft>
                      </a:pPr>
                      <a:r>
                        <a:rPr lang="en-US" sz="2000">
                          <a:effectLst/>
                          <a:latin typeface="Times New Roman"/>
                          <a:ea typeface="Times New Roman"/>
                        </a:rPr>
                        <a:t>Project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Times New Roman"/>
                          <a:ea typeface="Times New Roman"/>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4043">
                <a:tc>
                  <a:txBody>
                    <a:bodyPr/>
                    <a:lstStyle/>
                    <a:p>
                      <a:pPr marL="0" marR="0">
                        <a:spcBef>
                          <a:spcPts val="0"/>
                        </a:spcBef>
                        <a:spcAft>
                          <a:spcPts val="0"/>
                        </a:spcAft>
                      </a:pPr>
                      <a:r>
                        <a:rPr lang="en-US" sz="2000" dirty="0">
                          <a:effectLst/>
                          <a:latin typeface="Times New Roman"/>
                          <a:ea typeface="Times New Roman"/>
                        </a:rPr>
                        <a:t>Project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Times New Roman"/>
                          <a:ea typeface="Times New Roman"/>
                        </a:rPr>
                        <a:t>12,000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1"/>
          </p:nvPr>
        </p:nvSpPr>
        <p:spPr/>
        <p:txBody>
          <a:bodyPr/>
          <a:lstStyle/>
          <a:p>
            <a:pPr>
              <a:defRPr/>
            </a:pPr>
            <a:fld id="{3542C277-EE89-492A-B50A-E236D8C77902}" type="slidenum">
              <a:rPr lang="en-US" smtClean="0"/>
              <a:pPr>
                <a:defRPr/>
              </a:pPr>
              <a:t>10</a:t>
            </a:fld>
            <a:endParaRPr lang="en-US" dirty="0"/>
          </a:p>
        </p:txBody>
      </p:sp>
      <p:sp>
        <p:nvSpPr>
          <p:cNvPr id="6" name="TextBox 5"/>
          <p:cNvSpPr txBox="1"/>
          <p:nvPr/>
        </p:nvSpPr>
        <p:spPr>
          <a:xfrm>
            <a:off x="539552" y="4523636"/>
            <a:ext cx="7488832" cy="1569660"/>
          </a:xfrm>
          <a:prstGeom prst="rect">
            <a:avLst/>
          </a:prstGeom>
          <a:noFill/>
        </p:spPr>
        <p:txBody>
          <a:bodyPr wrap="square" rtlCol="0">
            <a:spAutoFit/>
          </a:bodyPr>
          <a:lstStyle/>
          <a:p>
            <a:r>
              <a:rPr lang="en-US" sz="2400" dirty="0"/>
              <a:t>Calculate the NPV of each project if the discount rate is:  0%, 10% and 11%.</a:t>
            </a:r>
          </a:p>
          <a:p>
            <a:endParaRPr lang="en-US" sz="2400" dirty="0"/>
          </a:p>
          <a:p>
            <a:r>
              <a:rPr lang="en-US" sz="2400" dirty="0"/>
              <a:t>Which project would you choose?</a:t>
            </a:r>
          </a:p>
        </p:txBody>
      </p:sp>
      <p:sp>
        <p:nvSpPr>
          <p:cNvPr id="3" name="TextBox 2"/>
          <p:cNvSpPr txBox="1"/>
          <p:nvPr/>
        </p:nvSpPr>
        <p:spPr>
          <a:xfrm>
            <a:off x="539552" y="1196752"/>
            <a:ext cx="8280920" cy="1200329"/>
          </a:xfrm>
          <a:prstGeom prst="rect">
            <a:avLst/>
          </a:prstGeom>
          <a:noFill/>
        </p:spPr>
        <p:txBody>
          <a:bodyPr wrap="square" rtlCol="0">
            <a:spAutoFit/>
          </a:bodyPr>
          <a:lstStyle/>
          <a:p>
            <a:r>
              <a:rPr lang="en-US" sz="2400" dirty="0"/>
              <a:t>To illustrate the impact of the timing of </a:t>
            </a:r>
            <a:r>
              <a:rPr lang="en-US" sz="2400" dirty="0" err="1"/>
              <a:t>cashflow</a:t>
            </a:r>
            <a:r>
              <a:rPr lang="en-US" sz="2400" dirty="0"/>
              <a:t>:</a:t>
            </a:r>
          </a:p>
          <a:p>
            <a:pPr marL="342900" indent="-342900">
              <a:buFontTx/>
              <a:buChar char="-"/>
            </a:pPr>
            <a:r>
              <a:rPr lang="en-US" sz="2400" dirty="0"/>
              <a:t>Project B receives more overall cash flow than Project A, but B receives their cash later than A</a:t>
            </a:r>
          </a:p>
        </p:txBody>
      </p:sp>
    </p:spTree>
    <p:extLst>
      <p:ext uri="{BB962C8B-B14F-4D97-AF65-F5344CB8AC3E}">
        <p14:creationId xmlns:p14="http://schemas.microsoft.com/office/powerpoint/2010/main" val="29428613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lnSpc>
                <a:spcPct val="80000"/>
              </a:lnSpc>
            </a:pPr>
            <a:r>
              <a:rPr lang="en-US" dirty="0"/>
              <a:t>Internal Rate of Return (IRR)</a:t>
            </a:r>
          </a:p>
        </p:txBody>
      </p:sp>
      <p:sp>
        <p:nvSpPr>
          <p:cNvPr id="3" name="Content Placeholder 2"/>
          <p:cNvSpPr>
            <a:spLocks noGrp="1"/>
          </p:cNvSpPr>
          <p:nvPr>
            <p:ph idx="1"/>
          </p:nvPr>
        </p:nvSpPr>
        <p:spPr>
          <a:xfrm>
            <a:off x="304800" y="1052736"/>
            <a:ext cx="8229600" cy="4680520"/>
          </a:xfrm>
        </p:spPr>
        <p:txBody>
          <a:bodyPr>
            <a:noAutofit/>
          </a:bodyPr>
          <a:lstStyle/>
          <a:p>
            <a:pPr>
              <a:lnSpc>
                <a:spcPct val="114000"/>
              </a:lnSpc>
              <a:buClrTx/>
              <a:buSzPct val="100000"/>
              <a:buFont typeface="Arial" pitchFamily="34" charset="0"/>
              <a:buChar char="•"/>
            </a:pPr>
            <a:r>
              <a:rPr lang="en-US" sz="2400" dirty="0">
                <a:solidFill>
                  <a:schemeClr val="tx1"/>
                </a:solidFill>
                <a:cs typeface="Calibri" pitchFamily="34" charset="0"/>
              </a:rPr>
              <a:t>The </a:t>
            </a:r>
            <a:r>
              <a:rPr lang="en-US" sz="2400" b="1" dirty="0">
                <a:solidFill>
                  <a:srgbClr val="C00000"/>
                </a:solidFill>
                <a:cs typeface="Calibri" pitchFamily="34" charset="0"/>
              </a:rPr>
              <a:t>internal rate of return (</a:t>
            </a:r>
            <a:r>
              <a:rPr lang="en-US" sz="2400" b="1" dirty="0" err="1">
                <a:solidFill>
                  <a:srgbClr val="C00000"/>
                </a:solidFill>
                <a:cs typeface="Calibri" pitchFamily="34" charset="0"/>
              </a:rPr>
              <a:t>IRR</a:t>
            </a:r>
            <a:r>
              <a:rPr lang="en-US" sz="2400" b="1" dirty="0">
                <a:solidFill>
                  <a:srgbClr val="C00000"/>
                </a:solidFill>
                <a:cs typeface="Calibri" pitchFamily="34" charset="0"/>
              </a:rPr>
              <a:t>)</a:t>
            </a:r>
            <a:r>
              <a:rPr lang="en-US" sz="2400" dirty="0">
                <a:solidFill>
                  <a:schemeClr val="tx1"/>
                </a:solidFill>
                <a:cs typeface="Calibri" pitchFamily="34" charset="0"/>
              </a:rPr>
              <a:t> is the discount rate that causes the NPV of the project to equal zero:</a:t>
            </a:r>
          </a:p>
          <a:p>
            <a:pPr>
              <a:lnSpc>
                <a:spcPct val="114000"/>
              </a:lnSpc>
              <a:buClrTx/>
              <a:buSzPct val="100000"/>
              <a:buFont typeface="Arial" pitchFamily="34" charset="0"/>
              <a:buChar char="•"/>
            </a:pPr>
            <a:endParaRPr lang="en-US" sz="2400" dirty="0">
              <a:solidFill>
                <a:schemeClr val="tx1"/>
              </a:solidFill>
              <a:cs typeface="Calibri" pitchFamily="34" charset="0"/>
            </a:endParaRPr>
          </a:p>
          <a:p>
            <a:pPr>
              <a:lnSpc>
                <a:spcPct val="114000"/>
              </a:lnSpc>
              <a:buClrTx/>
              <a:buSzPct val="100000"/>
              <a:buFont typeface="Arial" pitchFamily="34" charset="0"/>
              <a:buChar char="•"/>
            </a:pPr>
            <a:endParaRPr lang="en-US" sz="2400" dirty="0">
              <a:solidFill>
                <a:schemeClr val="tx1"/>
              </a:solidFill>
              <a:cs typeface="Calibri" pitchFamily="34" charset="0"/>
            </a:endParaRPr>
          </a:p>
          <a:p>
            <a:pPr>
              <a:lnSpc>
                <a:spcPct val="114000"/>
              </a:lnSpc>
              <a:buClrTx/>
              <a:buSzPct val="100000"/>
              <a:buFont typeface="Arial" pitchFamily="34" charset="0"/>
              <a:buChar char="•"/>
            </a:pPr>
            <a:endParaRPr lang="en-US" sz="1800" dirty="0">
              <a:solidFill>
                <a:schemeClr val="tx1"/>
              </a:solidFill>
              <a:cs typeface="Calibri" pitchFamily="34" charset="0"/>
            </a:endParaRPr>
          </a:p>
          <a:p>
            <a:pPr>
              <a:lnSpc>
                <a:spcPct val="114000"/>
              </a:lnSpc>
              <a:buClrTx/>
              <a:buSzPct val="100000"/>
              <a:buFont typeface="Arial" pitchFamily="34" charset="0"/>
              <a:buChar char="•"/>
            </a:pPr>
            <a:r>
              <a:rPr lang="en-US" sz="2400" dirty="0">
                <a:solidFill>
                  <a:schemeClr val="tx1"/>
                </a:solidFill>
                <a:cs typeface="Calibri" pitchFamily="34" charset="0"/>
              </a:rPr>
              <a:t>If the IRR &gt; required return, then the project is acceptable </a:t>
            </a:r>
          </a:p>
          <a:p>
            <a:pPr>
              <a:lnSpc>
                <a:spcPct val="114000"/>
              </a:lnSpc>
              <a:buClrTx/>
              <a:buSzPct val="100000"/>
              <a:buFont typeface="Arial" pitchFamily="34" charset="0"/>
              <a:buChar char="•"/>
            </a:pPr>
            <a:r>
              <a:rPr lang="en-US" sz="2400" dirty="0">
                <a:solidFill>
                  <a:schemeClr val="tx1"/>
                </a:solidFill>
                <a:cs typeface="Calibri" pitchFamily="34" charset="0"/>
              </a:rPr>
              <a:t>If the IRR &lt; required return, the project should not be accepted</a:t>
            </a:r>
          </a:p>
          <a:p>
            <a:pPr>
              <a:lnSpc>
                <a:spcPct val="114000"/>
              </a:lnSpc>
              <a:buClrTx/>
              <a:buSzPct val="100000"/>
              <a:buFont typeface="Arial" pitchFamily="34" charset="0"/>
              <a:buChar char="•"/>
            </a:pPr>
            <a:r>
              <a:rPr lang="en-US" sz="2400" dirty="0">
                <a:cs typeface="Calibri" pitchFamily="34" charset="0"/>
              </a:rPr>
              <a:t>Note: You need excel or a financial calculator to calculate IRR (exam questions will give you the IRR, and you may be asked to prove it)</a:t>
            </a:r>
            <a:endParaRPr lang="en-US" sz="2400" dirty="0">
              <a:solidFill>
                <a:schemeClr val="tx1"/>
              </a:solidFill>
              <a:cs typeface="Calibri" pitchFamily="34" charset="0"/>
            </a:endParaRPr>
          </a:p>
        </p:txBody>
      </p:sp>
      <p:sp>
        <p:nvSpPr>
          <p:cNvPr id="5" name="Slide Number Placeholder 4"/>
          <p:cNvSpPr>
            <a:spLocks noGrp="1"/>
          </p:cNvSpPr>
          <p:nvPr>
            <p:ph type="sldNum" sz="quarter" idx="4294967295"/>
          </p:nvPr>
        </p:nvSpPr>
        <p:spPr>
          <a:xfrm>
            <a:off x="8229600" y="6381328"/>
            <a:ext cx="758952" cy="246888"/>
          </a:xfrm>
          <a:prstGeom prst="rect">
            <a:avLst/>
          </a:prstGeom>
        </p:spPr>
        <p:txBody>
          <a:bodyPr/>
          <a:lstStyle/>
          <a:p>
            <a:fld id="{CA15C064-DD44-4CAC-873E-2D1F54821676}" type="slidenum">
              <a:rPr lang="en-US" smtClean="0"/>
              <a:pPr/>
              <a:t>11</a:t>
            </a:fld>
            <a:endParaRPr lang="en-US" dirty="0"/>
          </a:p>
        </p:txBody>
      </p:sp>
      <p:graphicFrame>
        <p:nvGraphicFramePr>
          <p:cNvPr id="6" name="Object 5"/>
          <p:cNvGraphicFramePr>
            <a:graphicFrameLocks noChangeAspect="1"/>
          </p:cNvGraphicFramePr>
          <p:nvPr/>
        </p:nvGraphicFramePr>
        <p:xfrm>
          <a:off x="1671638" y="2230438"/>
          <a:ext cx="5564187" cy="822325"/>
        </p:xfrm>
        <a:graphic>
          <a:graphicData uri="http://schemas.openxmlformats.org/presentationml/2006/ole">
            <mc:AlternateContent xmlns:mc="http://schemas.openxmlformats.org/markup-compatibility/2006">
              <mc:Choice xmlns:v="urn:schemas-microsoft-com:vml" Requires="v">
                <p:oleObj spid="_x0000_s15387" name="Equation" r:id="rId4" imgW="2831760" imgH="419040" progId="Equation.3">
                  <p:embed/>
                </p:oleObj>
              </mc:Choice>
              <mc:Fallback>
                <p:oleObj name="Equation" r:id="rId4" imgW="2831760" imgH="419040" progId="Equation.3">
                  <p:embed/>
                  <p:pic>
                    <p:nvPicPr>
                      <p:cNvPr id="6" name="Object 5"/>
                      <p:cNvPicPr>
                        <a:picLocks noChangeAspect="1" noChangeArrowheads="1"/>
                      </p:cNvPicPr>
                      <p:nvPr/>
                    </p:nvPicPr>
                    <p:blipFill>
                      <a:blip r:embed="rId5"/>
                      <a:srcRect/>
                      <a:stretch>
                        <a:fillRect/>
                      </a:stretch>
                    </p:blipFill>
                    <p:spPr bwMode="auto">
                      <a:xfrm>
                        <a:off x="1671638" y="2230438"/>
                        <a:ext cx="55641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434131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50900"/>
          </a:xfrm>
        </p:spPr>
        <p:txBody>
          <a:bodyPr/>
          <a:lstStyle/>
          <a:p>
            <a:r>
              <a:rPr lang="en-US" sz="2800" dirty="0"/>
              <a:t>Problem cont.: Timing of cash flows</a:t>
            </a:r>
          </a:p>
        </p:txBody>
      </p:sp>
      <p:graphicFrame>
        <p:nvGraphicFramePr>
          <p:cNvPr id="5" name="Content Placeholder 4"/>
          <p:cNvGraphicFramePr>
            <a:graphicFrameLocks noGrp="1"/>
          </p:cNvGraphicFramePr>
          <p:nvPr>
            <p:ph idx="1"/>
          </p:nvPr>
        </p:nvGraphicFramePr>
        <p:xfrm>
          <a:off x="899594" y="1268760"/>
          <a:ext cx="6912768" cy="1152129"/>
        </p:xfrm>
        <a:graphic>
          <a:graphicData uri="http://schemas.openxmlformats.org/drawingml/2006/table">
            <a:tbl>
              <a:tblPr/>
              <a:tblGrid>
                <a:gridCol w="1152128">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tblGrid>
              <a:tr h="384043">
                <a:tc>
                  <a:txBody>
                    <a:bodyPr/>
                    <a:lstStyle/>
                    <a:p>
                      <a:pPr marL="0" marR="0">
                        <a:spcBef>
                          <a:spcPts val="0"/>
                        </a:spcBef>
                        <a:spcAft>
                          <a:spcPts val="0"/>
                        </a:spcAft>
                      </a:pPr>
                      <a:r>
                        <a:rPr lang="en-US" sz="20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t =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t =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t =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t =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IRR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4043">
                <a:tc>
                  <a:txBody>
                    <a:bodyPr/>
                    <a:lstStyle/>
                    <a:p>
                      <a:pPr marL="0" marR="0">
                        <a:spcBef>
                          <a:spcPts val="0"/>
                        </a:spcBef>
                        <a:spcAft>
                          <a:spcPts val="0"/>
                        </a:spcAft>
                      </a:pPr>
                      <a:r>
                        <a:rPr lang="en-US" sz="2000">
                          <a:effectLst/>
                          <a:latin typeface="Times New Roman"/>
                          <a:ea typeface="Times New Roman"/>
                        </a:rPr>
                        <a:t>Project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4043">
                <a:tc>
                  <a:txBody>
                    <a:bodyPr/>
                    <a:lstStyle/>
                    <a:p>
                      <a:pPr marL="0" marR="0">
                        <a:spcBef>
                          <a:spcPts val="0"/>
                        </a:spcBef>
                        <a:spcAft>
                          <a:spcPts val="0"/>
                        </a:spcAft>
                      </a:pPr>
                      <a:r>
                        <a:rPr lang="en-US" sz="2000">
                          <a:effectLst/>
                          <a:latin typeface="Times New Roman"/>
                          <a:ea typeface="Times New Roman"/>
                        </a:rPr>
                        <a:t>Project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Times New Roman"/>
                          <a:ea typeface="Times New Roman"/>
                        </a:rPr>
                        <a:t>12,000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Times New Roman"/>
                          <a:ea typeface="Times New Roman"/>
                        </a:rPr>
                        <a:t>12.94%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1"/>
          </p:nvPr>
        </p:nvSpPr>
        <p:spPr/>
        <p:txBody>
          <a:bodyPr/>
          <a:lstStyle/>
          <a:p>
            <a:pPr>
              <a:defRPr/>
            </a:pPr>
            <a:fld id="{3542C277-EE89-492A-B50A-E236D8C77902}" type="slidenum">
              <a:rPr lang="en-US" smtClean="0"/>
              <a:pPr>
                <a:defRPr/>
              </a:pPr>
              <a:t>12</a:t>
            </a:fld>
            <a:endParaRPr lang="en-US" dirty="0"/>
          </a:p>
        </p:txBody>
      </p:sp>
      <p:sp>
        <p:nvSpPr>
          <p:cNvPr id="6" name="TextBox 5"/>
          <p:cNvSpPr txBox="1"/>
          <p:nvPr/>
        </p:nvSpPr>
        <p:spPr>
          <a:xfrm>
            <a:off x="539552" y="2924944"/>
            <a:ext cx="7488832" cy="2862322"/>
          </a:xfrm>
          <a:prstGeom prst="rect">
            <a:avLst/>
          </a:prstGeom>
          <a:noFill/>
        </p:spPr>
        <p:txBody>
          <a:bodyPr wrap="square" rtlCol="0">
            <a:spAutoFit/>
          </a:bodyPr>
          <a:lstStyle/>
          <a:p>
            <a:r>
              <a:rPr lang="en-US" sz="2400" dirty="0"/>
              <a:t>What is the discount rate where NPV</a:t>
            </a:r>
            <a:r>
              <a:rPr lang="en-US" sz="2400" baseline="-25000" dirty="0"/>
              <a:t>A</a:t>
            </a:r>
            <a:r>
              <a:rPr lang="en-US" sz="2400" dirty="0"/>
              <a:t> = NPV</a:t>
            </a:r>
            <a:r>
              <a:rPr lang="en-US" sz="2400" baseline="-25000" dirty="0"/>
              <a:t>B</a:t>
            </a:r>
            <a:r>
              <a:rPr lang="en-US" sz="2400" dirty="0"/>
              <a:t> ?</a:t>
            </a:r>
          </a:p>
          <a:p>
            <a:r>
              <a:rPr lang="en-US" sz="2000" dirty="0"/>
              <a:t>NPV</a:t>
            </a:r>
            <a:r>
              <a:rPr lang="en-US" sz="2000" baseline="-25000" dirty="0"/>
              <a:t>A</a:t>
            </a:r>
            <a:r>
              <a:rPr lang="en-US" sz="2000" dirty="0"/>
              <a:t> = -10,000 + 10,000/(1+r) + 1,000/(1+r)</a:t>
            </a:r>
            <a:r>
              <a:rPr lang="en-US" sz="2000" baseline="30000" dirty="0"/>
              <a:t>2</a:t>
            </a:r>
            <a:r>
              <a:rPr lang="en-US" sz="2000" dirty="0"/>
              <a:t> + 1,000/(1+r)</a:t>
            </a:r>
            <a:r>
              <a:rPr lang="en-US" sz="2000" baseline="30000" dirty="0"/>
              <a:t>3</a:t>
            </a:r>
            <a:endParaRPr lang="en-US" sz="2000" dirty="0"/>
          </a:p>
          <a:p>
            <a:r>
              <a:rPr lang="en-US" sz="2000" dirty="0"/>
              <a:t>NPV</a:t>
            </a:r>
            <a:r>
              <a:rPr lang="en-US" sz="2000" baseline="-25000" dirty="0"/>
              <a:t>B</a:t>
            </a:r>
            <a:r>
              <a:rPr lang="en-US" sz="2000" dirty="0"/>
              <a:t> = -10,000 + 1,000/(1+r) + 1,000/(1+r)</a:t>
            </a:r>
            <a:r>
              <a:rPr lang="en-US" sz="2000" baseline="30000" dirty="0"/>
              <a:t>2</a:t>
            </a:r>
            <a:r>
              <a:rPr lang="en-US" sz="2000" dirty="0"/>
              <a:t> +12,000/(1+r)</a:t>
            </a:r>
            <a:r>
              <a:rPr lang="en-US" sz="2000" baseline="30000" dirty="0"/>
              <a:t>3</a:t>
            </a:r>
            <a:endParaRPr lang="en-US" sz="2000" dirty="0"/>
          </a:p>
          <a:p>
            <a:endParaRPr lang="en-US" sz="2000" dirty="0"/>
          </a:p>
          <a:p>
            <a:r>
              <a:rPr lang="en-US" sz="2000" dirty="0"/>
              <a:t>Crossover rate: r = 10.55%</a:t>
            </a:r>
          </a:p>
          <a:p>
            <a:endParaRPr lang="en-US" sz="2800" dirty="0"/>
          </a:p>
          <a:p>
            <a:r>
              <a:rPr lang="en-US" sz="2400" dirty="0"/>
              <a:t>Which project would you choose?</a:t>
            </a:r>
          </a:p>
          <a:p>
            <a:r>
              <a:rPr lang="en-US" sz="2400" dirty="0"/>
              <a:t>Draw a picture of what’s happening here…</a:t>
            </a:r>
          </a:p>
        </p:txBody>
      </p:sp>
    </p:spTree>
    <p:extLst>
      <p:ext uri="{BB962C8B-B14F-4D97-AF65-F5344CB8AC3E}">
        <p14:creationId xmlns:p14="http://schemas.microsoft.com/office/powerpoint/2010/main" val="5155041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ctr">
            <a:normAutofit/>
          </a:bodyPr>
          <a:lstStyle/>
          <a:p>
            <a:r>
              <a:rPr lang="en-US" b="1" cap="none" dirty="0">
                <a:solidFill>
                  <a:schemeClr val="tx1"/>
                </a:solidFill>
                <a:effectLst/>
                <a:latin typeface="Calibri" pitchFamily="34" charset="0"/>
                <a:cs typeface="Calibri" pitchFamily="34" charset="0"/>
              </a:rPr>
              <a:t>NPV versus </a:t>
            </a:r>
            <a:r>
              <a:rPr lang="en-US" b="1" cap="none" dirty="0" err="1">
                <a:solidFill>
                  <a:schemeClr val="tx1"/>
                </a:solidFill>
                <a:effectLst/>
                <a:latin typeface="Calibri" pitchFamily="34" charset="0"/>
                <a:cs typeface="Calibri" pitchFamily="34" charset="0"/>
              </a:rPr>
              <a:t>IRR</a:t>
            </a:r>
            <a:endParaRPr lang="en-US" b="1" cap="none" dirty="0">
              <a:solidFill>
                <a:schemeClr val="tx1"/>
              </a:solidFill>
              <a:effectLst/>
              <a:latin typeface="Calibri" pitchFamily="34" charset="0"/>
              <a:cs typeface="Calibri" pitchFamily="34" charset="0"/>
            </a:endParaRPr>
          </a:p>
        </p:txBody>
      </p:sp>
      <p:sp>
        <p:nvSpPr>
          <p:cNvPr id="3" name="Content Placeholder 2"/>
          <p:cNvSpPr>
            <a:spLocks noGrp="1"/>
          </p:cNvSpPr>
          <p:nvPr>
            <p:ph idx="1"/>
          </p:nvPr>
        </p:nvSpPr>
        <p:spPr>
          <a:xfrm>
            <a:off x="304800" y="1295400"/>
            <a:ext cx="8686800" cy="5181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a:buSzPct val="100000"/>
              <a:buFont typeface="Arial" pitchFamily="34" charset="0"/>
            </a:pPr>
            <a:r>
              <a:rPr lang="en-US" sz="2400" dirty="0">
                <a:latin typeface="Arial" pitchFamily="34" charset="0"/>
                <a:cs typeface="Arial" pitchFamily="34" charset="0"/>
              </a:rPr>
              <a:t>Both NPV and IRR use the same inputs</a:t>
            </a:r>
          </a:p>
          <a:p>
            <a:pPr>
              <a:buSzPct val="100000"/>
              <a:buFont typeface="Arial" pitchFamily="34" charset="0"/>
            </a:pPr>
            <a:r>
              <a:rPr lang="en-US" sz="2400" dirty="0">
                <a:latin typeface="Arial" pitchFamily="34" charset="0"/>
                <a:cs typeface="Arial" pitchFamily="34" charset="0"/>
              </a:rPr>
              <a:t>NPV measures in absolute terms the estimated increase in the value of the firm today that the project is forecast to produce, and assumes that cash flows are reinvested at the discount rate</a:t>
            </a:r>
          </a:p>
          <a:p>
            <a:pPr>
              <a:buSzPct val="100000"/>
              <a:buFont typeface="Arial" pitchFamily="34" charset="0"/>
            </a:pPr>
            <a:r>
              <a:rPr lang="en-US" sz="2400" dirty="0">
                <a:latin typeface="Arial" pitchFamily="34" charset="0"/>
                <a:cs typeface="Arial" pitchFamily="34" charset="0"/>
              </a:rPr>
              <a:t>IRR estimates the project’s rate of return and assumes that cash flows produced by the project are reinvested by the firm at the project’s IRR</a:t>
            </a:r>
          </a:p>
          <a:p>
            <a:pPr>
              <a:buSzPct val="100000"/>
              <a:buFont typeface="Arial" pitchFamily="34" charset="0"/>
            </a:pPr>
            <a:r>
              <a:rPr lang="en-US" sz="2400" dirty="0">
                <a:latin typeface="Arial" pitchFamily="34" charset="0"/>
                <a:cs typeface="Arial" pitchFamily="34" charset="0"/>
              </a:rPr>
              <a:t>The reason for the different accept/reject decisions is the different reinvestment rate assumptions used by the two techniques</a:t>
            </a:r>
          </a:p>
        </p:txBody>
      </p:sp>
      <p:sp>
        <p:nvSpPr>
          <p:cNvPr id="4" name="Slide Number Placeholder 3"/>
          <p:cNvSpPr>
            <a:spLocks noGrp="1"/>
          </p:cNvSpPr>
          <p:nvPr>
            <p:ph type="sldNum" sz="quarter" idx="4294967295"/>
          </p:nvPr>
        </p:nvSpPr>
        <p:spPr>
          <a:xfrm>
            <a:off x="8229600" y="6381328"/>
            <a:ext cx="758952" cy="246888"/>
          </a:xfrm>
          <a:prstGeom prst="rect">
            <a:avLst/>
          </a:prstGeom>
        </p:spPr>
        <p:txBody>
          <a:bodyPr/>
          <a:lstStyle/>
          <a:p>
            <a:fld id="{CA15C064-DD44-4CAC-873E-2D1F54821676}" type="slidenum">
              <a:rPr lang="en-US" smtClean="0"/>
              <a:pPr/>
              <a:t>13</a:t>
            </a:fld>
            <a:endParaRPr lang="en-US" dirty="0"/>
          </a:p>
        </p:txBody>
      </p:sp>
    </p:spTree>
    <p:extLst>
      <p:ext uri="{BB962C8B-B14F-4D97-AF65-F5344CB8AC3E}">
        <p14:creationId xmlns:p14="http://schemas.microsoft.com/office/powerpoint/2010/main" val="1080941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ctr">
            <a:normAutofit/>
          </a:bodyPr>
          <a:lstStyle/>
          <a:p>
            <a:r>
              <a:rPr lang="en-US" b="1" cap="none" dirty="0">
                <a:solidFill>
                  <a:schemeClr val="tx1"/>
                </a:solidFill>
                <a:effectLst/>
                <a:latin typeface="Calibri" pitchFamily="34" charset="0"/>
                <a:cs typeface="Calibri" pitchFamily="34" charset="0"/>
              </a:rPr>
              <a:t>NPV versus </a:t>
            </a:r>
            <a:r>
              <a:rPr lang="en-US" b="1" cap="none" dirty="0" err="1">
                <a:solidFill>
                  <a:schemeClr val="tx1"/>
                </a:solidFill>
                <a:effectLst/>
                <a:latin typeface="Calibri" pitchFamily="34" charset="0"/>
                <a:cs typeface="Calibri" pitchFamily="34" charset="0"/>
              </a:rPr>
              <a:t>IRR</a:t>
            </a:r>
            <a:endParaRPr lang="en-US" b="1" cap="none" dirty="0">
              <a:solidFill>
                <a:schemeClr val="tx1"/>
              </a:solidFill>
              <a:effectLst/>
              <a:latin typeface="Calibri" pitchFamily="34" charset="0"/>
              <a:cs typeface="Calibri" pitchFamily="34" charset="0"/>
            </a:endParaRPr>
          </a:p>
        </p:txBody>
      </p:sp>
      <p:sp>
        <p:nvSpPr>
          <p:cNvPr id="3" name="Content Placeholder 2"/>
          <p:cNvSpPr>
            <a:spLocks noGrp="1"/>
          </p:cNvSpPr>
          <p:nvPr>
            <p:ph idx="1"/>
          </p:nvPr>
        </p:nvSpPr>
        <p:spPr>
          <a:xfrm>
            <a:off x="304800" y="1295400"/>
            <a:ext cx="8686800" cy="5181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a:buSzPct val="100000"/>
              <a:buFont typeface="Arial" pitchFamily="34" charset="0"/>
            </a:pPr>
            <a:r>
              <a:rPr lang="en-US" sz="2400" dirty="0">
                <a:latin typeface="Arial" pitchFamily="34" charset="0"/>
                <a:cs typeface="Arial" pitchFamily="34" charset="0"/>
              </a:rPr>
              <a:t>Which method should be relied upon?</a:t>
            </a:r>
          </a:p>
          <a:p>
            <a:pPr lvl="1"/>
            <a:r>
              <a:rPr lang="en-US" dirty="0"/>
              <a:t>It depends which reinvestment assumption is more realistic</a:t>
            </a:r>
          </a:p>
          <a:p>
            <a:pPr lvl="1"/>
            <a:r>
              <a:rPr lang="en-US" dirty="0"/>
              <a:t>Most often, the NPV assumption of reinvestment at the discount rate is more realistic because no rational manager would reinvest cash flows at rates lower than the firm’s cost of capital</a:t>
            </a:r>
          </a:p>
          <a:p>
            <a:pPr lvl="1"/>
            <a:r>
              <a:rPr lang="en-US" dirty="0"/>
              <a:t>If projects with high IRRs are rare, then reinvestment may not be possible</a:t>
            </a:r>
          </a:p>
          <a:p>
            <a:pPr>
              <a:buSzPct val="100000"/>
              <a:buFont typeface="Arial" pitchFamily="34" charset="0"/>
            </a:pPr>
            <a:endParaRPr lang="en-US" sz="24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229600" y="6381328"/>
            <a:ext cx="758952" cy="246888"/>
          </a:xfrm>
          <a:prstGeom prst="rect">
            <a:avLst/>
          </a:prstGeom>
        </p:spPr>
        <p:txBody>
          <a:bodyPr/>
          <a:lstStyle/>
          <a:p>
            <a:fld id="{CA15C064-DD44-4CAC-873E-2D1F54821676}" type="slidenum">
              <a:rPr lang="en-US" smtClean="0"/>
              <a:pPr/>
              <a:t>14</a:t>
            </a:fld>
            <a:endParaRPr lang="en-US" dirty="0"/>
          </a:p>
        </p:txBody>
      </p:sp>
    </p:spTree>
    <p:extLst>
      <p:ext uri="{BB962C8B-B14F-4D97-AF65-F5344CB8AC3E}">
        <p14:creationId xmlns:p14="http://schemas.microsoft.com/office/powerpoint/2010/main" val="2108962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934200" y="6534150"/>
            <a:ext cx="2133600" cy="476250"/>
          </a:xfrm>
          <a:prstGeom prst="rect">
            <a:avLst/>
          </a:prstGeom>
        </p:spPr>
        <p:txBody>
          <a:bodyPr/>
          <a:lstStyle/>
          <a:p>
            <a:r>
              <a:rPr lang="en-US" altLang="en-US" dirty="0"/>
              <a:t>9-</a:t>
            </a:r>
            <a:fld id="{4A55D6D4-A2C9-4F41-8A94-55711790617A}" type="slidenum">
              <a:rPr lang="en-US" altLang="en-US"/>
              <a:pPr/>
              <a:t>15</a:t>
            </a:fld>
            <a:endParaRPr lang="en-US" altLang="en-US" dirty="0"/>
          </a:p>
        </p:txBody>
      </p:sp>
      <p:sp>
        <p:nvSpPr>
          <p:cNvPr id="49154" name="Rectangle 2"/>
          <p:cNvSpPr>
            <a:spLocks noGrp="1" noChangeArrowheads="1"/>
          </p:cNvSpPr>
          <p:nvPr>
            <p:ph type="title"/>
          </p:nvPr>
        </p:nvSpPr>
        <p:spPr/>
        <p:txBody>
          <a:bodyPr/>
          <a:lstStyle/>
          <a:p>
            <a:r>
              <a:rPr lang="en-US" altLang="en-US" dirty="0"/>
              <a:t>IRR and Non-conventional Cash Flows</a:t>
            </a:r>
          </a:p>
        </p:txBody>
      </p:sp>
      <p:sp>
        <p:nvSpPr>
          <p:cNvPr id="49155" name="Rectangle 3"/>
          <p:cNvSpPr>
            <a:spLocks noGrp="1" noChangeArrowheads="1"/>
          </p:cNvSpPr>
          <p:nvPr>
            <p:ph type="body" idx="1"/>
          </p:nvPr>
        </p:nvSpPr>
        <p:spPr/>
        <p:txBody>
          <a:bodyPr/>
          <a:lstStyle/>
          <a:p>
            <a:r>
              <a:rPr lang="en-US" altLang="en-US" dirty="0"/>
              <a:t>When the cash flows change sign more than once, there is more than one IRR</a:t>
            </a:r>
          </a:p>
          <a:p>
            <a:r>
              <a:rPr lang="en-US" altLang="en-US" dirty="0"/>
              <a:t>When you solve for the IRR, you are solving for the root of an equation.  When you cross the x-axis more than once, there will be more than one return that solves the equation</a:t>
            </a:r>
          </a:p>
          <a:p>
            <a:r>
              <a:rPr lang="en-US" altLang="en-US" dirty="0"/>
              <a:t>If you have more than one IRR, which one do you use to make your decision?</a:t>
            </a:r>
          </a:p>
        </p:txBody>
      </p:sp>
      <p:sp>
        <p:nvSpPr>
          <p:cNvPr id="49157" name="Text Box 5"/>
          <p:cNvSpPr txBox="1">
            <a:spLocks noChangeArrowheads="1"/>
          </p:cNvSpPr>
          <p:nvPr/>
        </p:nvSpPr>
        <p:spPr bwMode="auto">
          <a:xfrm>
            <a:off x="3124200" y="6583363"/>
            <a:ext cx="32956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flatTx/>
          </a:bodyPr>
          <a:lstStyle/>
          <a:p>
            <a:r>
              <a:rPr lang="en-US" altLang="en-US" sz="1200" i="1">
                <a:solidFill>
                  <a:schemeClr val="accent2"/>
                </a:solidFill>
              </a:rPr>
              <a:t>© 2013 McGraw-Hill Ryerson Limited</a:t>
            </a:r>
            <a:endParaRPr lang="en-US" altLang="en-US"/>
          </a:p>
        </p:txBody>
      </p:sp>
    </p:spTree>
    <p:extLst>
      <p:ext uri="{BB962C8B-B14F-4D97-AF65-F5344CB8AC3E}">
        <p14:creationId xmlns:p14="http://schemas.microsoft.com/office/powerpoint/2010/main" val="356284434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5">
                                            <p:txEl>
                                              <p:pRg st="0" end="0"/>
                                            </p:txEl>
                                          </p:spTgt>
                                        </p:tgtEl>
                                        <p:attrNameLst>
                                          <p:attrName>ppt_c</p:attrName>
                                        </p:attrNameLst>
                                      </p:cBhvr>
                                      <p:to>
                                        <a:schemeClr val="tx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xEl>
                                              <p:pRg st="1" end="1"/>
                                            </p:txEl>
                                          </p:spTgt>
                                        </p:tgtEl>
                                        <p:attrNameLst>
                                          <p:attrName>style.visibility</p:attrName>
                                        </p:attrNameLst>
                                      </p:cBhvr>
                                      <p:to>
                                        <p:strVal val="visible"/>
                                      </p:to>
                                    </p:set>
                                    <p:anim calcmode="lin" valueType="num">
                                      <p:cBhvr additive="base">
                                        <p:cTn id="13"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5">
                                            <p:txEl>
                                              <p:pRg st="1" end="1"/>
                                            </p:txEl>
                                          </p:spTgt>
                                        </p:tgtEl>
                                        <p:attrNameLst>
                                          <p:attrName>ppt_c</p:attrName>
                                        </p:attrNameLst>
                                      </p:cBhvr>
                                      <p:to>
                                        <a:schemeClr val="tx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anim calcmode="lin" valueType="num">
                                      <p:cBhvr additive="base">
                                        <p:cTn id="19"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5">
                                            <p:txEl>
                                              <p:pRg st="2" end="2"/>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934200" y="6534150"/>
            <a:ext cx="2133600" cy="476250"/>
          </a:xfrm>
          <a:prstGeom prst="rect">
            <a:avLst/>
          </a:prstGeom>
        </p:spPr>
        <p:txBody>
          <a:bodyPr/>
          <a:lstStyle/>
          <a:p>
            <a:r>
              <a:rPr lang="en-US" altLang="en-US"/>
              <a:t>9-</a:t>
            </a:r>
            <a:fld id="{A0FD1FE2-4D0D-489E-A371-9E2100259583}" type="slidenum">
              <a:rPr lang="en-US" altLang="en-US"/>
              <a:pPr/>
              <a:t>16</a:t>
            </a:fld>
            <a:endParaRPr lang="en-US" altLang="en-US"/>
          </a:p>
        </p:txBody>
      </p:sp>
      <p:sp>
        <p:nvSpPr>
          <p:cNvPr id="50178" name="Rectangle 2"/>
          <p:cNvSpPr>
            <a:spLocks noGrp="1" noChangeArrowheads="1"/>
          </p:cNvSpPr>
          <p:nvPr>
            <p:ph type="title"/>
          </p:nvPr>
        </p:nvSpPr>
        <p:spPr>
          <a:xfrm>
            <a:off x="323528" y="44624"/>
            <a:ext cx="8534400" cy="914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en-US" dirty="0"/>
              <a:t>Example – Non-conventional Cash Flows</a:t>
            </a:r>
          </a:p>
        </p:txBody>
      </p:sp>
      <p:sp>
        <p:nvSpPr>
          <p:cNvPr id="50179" name="Rectangle 3"/>
          <p:cNvSpPr>
            <a:spLocks noGrp="1" noChangeArrowheads="1"/>
          </p:cNvSpPr>
          <p:nvPr>
            <p:ph type="body" idx="1"/>
          </p:nvPr>
        </p:nvSpPr>
        <p:spPr/>
        <p:txBody>
          <a:bodyPr/>
          <a:lstStyle/>
          <a:p>
            <a:r>
              <a:rPr lang="en-US" altLang="en-US"/>
              <a:t>Suppose an investment will cost $90,000 initially and will generate the following cash flows:</a:t>
            </a:r>
          </a:p>
          <a:p>
            <a:pPr lvl="1"/>
            <a:r>
              <a:rPr lang="en-US" altLang="en-US"/>
              <a:t>Year 1: 132,000</a:t>
            </a:r>
          </a:p>
          <a:p>
            <a:pPr lvl="1"/>
            <a:r>
              <a:rPr lang="en-US" altLang="en-US"/>
              <a:t>Year 2: 100,000</a:t>
            </a:r>
          </a:p>
          <a:p>
            <a:pPr lvl="1"/>
            <a:r>
              <a:rPr lang="en-US" altLang="en-US"/>
              <a:t>Year 3: -150,000</a:t>
            </a:r>
          </a:p>
          <a:p>
            <a:r>
              <a:rPr lang="en-US" altLang="en-US"/>
              <a:t>The required return is 15%.</a:t>
            </a:r>
          </a:p>
          <a:p>
            <a:r>
              <a:rPr lang="en-US" altLang="en-US"/>
              <a:t>Should we accept or reject the project?</a:t>
            </a:r>
          </a:p>
        </p:txBody>
      </p:sp>
      <p:sp>
        <p:nvSpPr>
          <p:cNvPr id="50181" name="Text Box 5"/>
          <p:cNvSpPr txBox="1">
            <a:spLocks noChangeArrowheads="1"/>
          </p:cNvSpPr>
          <p:nvPr/>
        </p:nvSpPr>
        <p:spPr bwMode="auto">
          <a:xfrm>
            <a:off x="3124200" y="6583363"/>
            <a:ext cx="32956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flatTx/>
          </a:bodyPr>
          <a:lstStyle/>
          <a:p>
            <a:r>
              <a:rPr lang="en-US" altLang="en-US" sz="1200" i="1">
                <a:solidFill>
                  <a:schemeClr val="accent2"/>
                </a:solidFill>
              </a:rPr>
              <a:t>© 2013 McGraw-Hill Ryerson Limited</a:t>
            </a:r>
            <a:endParaRPr lang="en-US" altLang="en-US"/>
          </a:p>
        </p:txBody>
      </p:sp>
    </p:spTree>
    <p:extLst>
      <p:ext uri="{BB962C8B-B14F-4D97-AF65-F5344CB8AC3E}">
        <p14:creationId xmlns:p14="http://schemas.microsoft.com/office/powerpoint/2010/main" val="346751468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0179">
                                            <p:txEl>
                                              <p:pRg st="0" end="0"/>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anim calcmode="lin" valueType="num">
                                      <p:cBhvr additive="base">
                                        <p:cTn id="11" dur="500" fill="hold"/>
                                        <p:tgtEl>
                                          <p:spTgt spid="501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017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0179">
                                            <p:txEl>
                                              <p:pRg st="1" end="1"/>
                                            </p:txEl>
                                          </p:spTgt>
                                        </p:tgtEl>
                                        <p:attrNameLst>
                                          <p:attrName>ppt_c</p:attrName>
                                        </p:attrNameLst>
                                      </p:cBhvr>
                                      <p:to>
                                        <a:schemeClr val="tx2"/>
                                      </p:to>
                                    </p:animClr>
                                  </p:subTnLst>
                                </p:cTn>
                              </p:par>
                              <p:par>
                                <p:cTn id="13" presetID="2" presetClass="entr" presetSubtype="8" fill="hold" grpId="0" nodeType="with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anim calcmode="lin" valueType="num">
                                      <p:cBhvr additive="base">
                                        <p:cTn id="15" dur="500" fill="hold"/>
                                        <p:tgtEl>
                                          <p:spTgt spid="5017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017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0179">
                                            <p:txEl>
                                              <p:pRg st="2" end="2"/>
                                            </p:txEl>
                                          </p:spTgt>
                                        </p:tgtEl>
                                        <p:attrNameLst>
                                          <p:attrName>ppt_c</p:attrName>
                                        </p:attrNameLst>
                                      </p:cBhvr>
                                      <p:to>
                                        <a:schemeClr val="tx2"/>
                                      </p:to>
                                    </p:animClr>
                                  </p:subTnLst>
                                </p:cTn>
                              </p:par>
                              <p:par>
                                <p:cTn id="17" presetID="2" presetClass="entr" presetSubtype="8" fill="hold" grpId="0" nodeType="with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anim calcmode="lin" valueType="num">
                                      <p:cBhvr additive="base">
                                        <p:cTn id="19" dur="500" fill="hold"/>
                                        <p:tgtEl>
                                          <p:spTgt spid="501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17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0179">
                                            <p:txEl>
                                              <p:pRg st="3" end="3"/>
                                            </p:txEl>
                                          </p:spTgt>
                                        </p:tgtEl>
                                        <p:attrNameLst>
                                          <p:attrName>ppt_c</p:attrName>
                                        </p:attrNameLst>
                                      </p:cBhvr>
                                      <p:to>
                                        <a:schemeClr val="tx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179">
                                            <p:txEl>
                                              <p:pRg st="4" end="4"/>
                                            </p:txEl>
                                          </p:spTgt>
                                        </p:tgtEl>
                                        <p:attrNameLst>
                                          <p:attrName>style.visibility</p:attrName>
                                        </p:attrNameLst>
                                      </p:cBhvr>
                                      <p:to>
                                        <p:strVal val="visible"/>
                                      </p:to>
                                    </p:set>
                                    <p:anim calcmode="lin" valueType="num">
                                      <p:cBhvr additive="base">
                                        <p:cTn id="25" dur="500" fill="hold"/>
                                        <p:tgtEl>
                                          <p:spTgt spid="5017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179">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0179">
                                            <p:txEl>
                                              <p:pRg st="4" end="4"/>
                                            </p:txEl>
                                          </p:spTgt>
                                        </p:tgtEl>
                                        <p:attrNameLst>
                                          <p:attrName>ppt_c</p:attrName>
                                        </p:attrNameLst>
                                      </p:cBhvr>
                                      <p:to>
                                        <a:schemeClr val="tx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179">
                                            <p:txEl>
                                              <p:pRg st="5" end="5"/>
                                            </p:txEl>
                                          </p:spTgt>
                                        </p:tgtEl>
                                        <p:attrNameLst>
                                          <p:attrName>style.visibility</p:attrName>
                                        </p:attrNameLst>
                                      </p:cBhvr>
                                      <p:to>
                                        <p:strVal val="visible"/>
                                      </p:to>
                                    </p:set>
                                    <p:anim calcmode="lin" valueType="num">
                                      <p:cBhvr additive="base">
                                        <p:cTn id="31" dur="500" fill="hold"/>
                                        <p:tgtEl>
                                          <p:spTgt spid="5017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179">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0179">
                                            <p:txEl>
                                              <p:pRg st="5" end="5"/>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ltLang="en-US"/>
              <a:t>9-</a:t>
            </a:r>
            <a:fld id="{17E3299D-4F35-44B7-83DC-19FB33C03589}" type="slidenum">
              <a:rPr lang="en-US" altLang="en-US"/>
              <a:pPr/>
              <a:t>17</a:t>
            </a:fld>
            <a:endParaRPr lang="en-US" altLang="en-US"/>
          </a:p>
        </p:txBody>
      </p:sp>
      <p:sp>
        <p:nvSpPr>
          <p:cNvPr id="52226" name="Rectangle 2"/>
          <p:cNvSpPr>
            <a:spLocks noGrp="1" noChangeArrowheads="1"/>
          </p:cNvSpPr>
          <p:nvPr>
            <p:ph type="title"/>
          </p:nvPr>
        </p:nvSpPr>
        <p:spPr/>
        <p:txBody>
          <a:bodyPr/>
          <a:lstStyle/>
          <a:p>
            <a:r>
              <a:rPr lang="en-US" altLang="en-US"/>
              <a:t>NPV Profile</a:t>
            </a:r>
          </a:p>
        </p:txBody>
      </p:sp>
      <p:graphicFrame>
        <p:nvGraphicFramePr>
          <p:cNvPr id="52227" name="Object 3"/>
          <p:cNvGraphicFramePr>
            <a:graphicFrameLocks noGrp="1" noChangeAspect="1"/>
          </p:cNvGraphicFramePr>
          <p:nvPr>
            <p:ph type="chart" idx="1"/>
          </p:nvPr>
        </p:nvGraphicFramePr>
        <p:xfrm>
          <a:off x="609600" y="1600200"/>
          <a:ext cx="8304213" cy="4800600"/>
        </p:xfrm>
        <a:graphic>
          <a:graphicData uri="http://schemas.openxmlformats.org/presentationml/2006/ole">
            <mc:AlternateContent xmlns:mc="http://schemas.openxmlformats.org/markup-compatibility/2006">
              <mc:Choice xmlns:v="urn:schemas-microsoft-com:vml" Requires="v">
                <p:oleObj spid="_x0000_s16412" name="Chart" r:id="rId4" imgW="10263146" imgH="5715220" progId="MSGraph.Chart.8">
                  <p:embed followColorScheme="full"/>
                </p:oleObj>
              </mc:Choice>
              <mc:Fallback>
                <p:oleObj name="Chart" r:id="rId4" imgW="10263146" imgH="5715220" progId="MSGraph.Chart.8">
                  <p:embed followColorScheme="full"/>
                  <p:pic>
                    <p:nvPicPr>
                      <p:cNvPr id="52227" name="Object 3"/>
                      <p:cNvPicPr>
                        <a:picLocks noChangeAspect="1" noChangeArrowheads="1"/>
                      </p:cNvPicPr>
                      <p:nvPr/>
                    </p:nvPicPr>
                    <p:blipFill>
                      <a:blip r:embed="rId5"/>
                      <a:srcRect/>
                      <a:stretch>
                        <a:fillRect/>
                      </a:stretch>
                    </p:blipFill>
                    <p:spPr bwMode="auto">
                      <a:xfrm>
                        <a:off x="609600" y="1600200"/>
                        <a:ext cx="8304213" cy="4800600"/>
                      </a:xfrm>
                      <a:prstGeom prst="rect">
                        <a:avLst/>
                      </a:prstGeom>
                    </p:spPr>
                  </p:pic>
                </p:oleObj>
              </mc:Fallback>
            </mc:AlternateContent>
          </a:graphicData>
        </a:graphic>
      </p:graphicFrame>
      <p:sp>
        <p:nvSpPr>
          <p:cNvPr id="52228" name="Text Box 4"/>
          <p:cNvSpPr txBox="1">
            <a:spLocks noChangeArrowheads="1"/>
          </p:cNvSpPr>
          <p:nvPr/>
        </p:nvSpPr>
        <p:spPr bwMode="auto">
          <a:xfrm>
            <a:off x="3048000" y="14478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a:t>IRR = 10.11% and 42.66%</a:t>
            </a:r>
          </a:p>
        </p:txBody>
      </p:sp>
      <p:sp>
        <p:nvSpPr>
          <p:cNvPr id="52230" name="Text Box 6"/>
          <p:cNvSpPr txBox="1">
            <a:spLocks noChangeArrowheads="1"/>
          </p:cNvSpPr>
          <p:nvPr/>
        </p:nvSpPr>
        <p:spPr bwMode="auto">
          <a:xfrm>
            <a:off x="3124200" y="6583363"/>
            <a:ext cx="32956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flatTx/>
          </a:bodyPr>
          <a:lstStyle/>
          <a:p>
            <a:r>
              <a:rPr lang="en-US" altLang="en-US" sz="1200" i="1" dirty="0">
                <a:solidFill>
                  <a:schemeClr val="accent2"/>
                </a:solidFill>
              </a:rPr>
              <a:t>© 2013 McGraw-Hill Ryerson Limited</a:t>
            </a:r>
            <a:endParaRPr lang="en-US" altLang="en-US" dirty="0"/>
          </a:p>
        </p:txBody>
      </p:sp>
    </p:spTree>
    <p:extLst>
      <p:ext uri="{BB962C8B-B14F-4D97-AF65-F5344CB8AC3E}">
        <p14:creationId xmlns:p14="http://schemas.microsoft.com/office/powerpoint/2010/main" val="1313831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3" cstate="print"/>
          <a:srcRect/>
          <a:stretch>
            <a:fillRect/>
          </a:stretch>
        </p:blipFill>
        <p:spPr bwMode="auto">
          <a:xfrm>
            <a:off x="1187624" y="116632"/>
            <a:ext cx="7865328" cy="6675444"/>
          </a:xfrm>
          <a:prstGeom prst="rect">
            <a:avLst/>
          </a:prstGeom>
          <a:noFill/>
          <a:ln w="9525">
            <a:noFill/>
            <a:miter lim="800000"/>
            <a:headEnd/>
            <a:tailEnd/>
          </a:ln>
        </p:spPr>
      </p:pic>
      <p:sp>
        <p:nvSpPr>
          <p:cNvPr id="5" name="Title 1"/>
          <p:cNvSpPr>
            <a:spLocks noGrp="1"/>
          </p:cNvSpPr>
          <p:nvPr>
            <p:ph type="title"/>
          </p:nvPr>
        </p:nvSpPr>
        <p:spPr>
          <a:xfrm>
            <a:off x="179512" y="1556792"/>
            <a:ext cx="936104" cy="850900"/>
          </a:xfrm>
        </p:spPr>
        <p:txBody>
          <a:bodyPr vert="horz" anchor="ctr">
            <a:normAutofit fontScale="90000"/>
          </a:bodyPr>
          <a:lstStyle/>
          <a:p>
            <a:pPr algn="ctr"/>
            <a:r>
              <a:rPr lang="en-US" b="1" cap="none" dirty="0">
                <a:solidFill>
                  <a:schemeClr val="tx1"/>
                </a:solidFill>
                <a:effectLst/>
                <a:latin typeface="Calibri" pitchFamily="34" charset="0"/>
                <a:cs typeface="Calibri" pitchFamily="34" charset="0"/>
              </a:rPr>
              <a:t>NPV </a:t>
            </a:r>
            <a:r>
              <a:rPr lang="en-US" b="1" cap="none" dirty="0" err="1">
                <a:solidFill>
                  <a:schemeClr val="tx1"/>
                </a:solidFill>
                <a:effectLst/>
                <a:latin typeface="Calibri" pitchFamily="34" charset="0"/>
                <a:cs typeface="Calibri" pitchFamily="34" charset="0"/>
              </a:rPr>
              <a:t>vs</a:t>
            </a:r>
            <a:r>
              <a:rPr lang="en-US" b="1" cap="none" dirty="0">
                <a:solidFill>
                  <a:schemeClr val="tx1"/>
                </a:solidFill>
                <a:effectLst/>
                <a:latin typeface="Calibri" pitchFamily="34" charset="0"/>
                <a:cs typeface="Calibri" pitchFamily="34" charset="0"/>
              </a:rPr>
              <a:t> IRR</a:t>
            </a:r>
          </a:p>
        </p:txBody>
      </p:sp>
      <p:sp>
        <p:nvSpPr>
          <p:cNvPr id="3" name="Slide Number Placeholder 2"/>
          <p:cNvSpPr>
            <a:spLocks noGrp="1"/>
          </p:cNvSpPr>
          <p:nvPr>
            <p:ph type="sldNum" sz="quarter" idx="11"/>
          </p:nvPr>
        </p:nvSpPr>
        <p:spPr>
          <a:prstGeom prst="rect">
            <a:avLst/>
          </a:prstGeom>
        </p:spPr>
        <p:txBody>
          <a:bodyPr/>
          <a:lstStyle/>
          <a:p>
            <a:fld id="{CA15C064-DD44-4CAC-873E-2D1F54821676}" type="slidenum">
              <a:rPr lang="en-US" smtClean="0"/>
              <a:pPr/>
              <a:t>18</a:t>
            </a:fld>
            <a:endParaRPr lang="en-US" dirty="0"/>
          </a:p>
        </p:txBody>
      </p:sp>
    </p:spTree>
    <p:extLst>
      <p:ext uri="{BB962C8B-B14F-4D97-AF65-F5344CB8AC3E}">
        <p14:creationId xmlns:p14="http://schemas.microsoft.com/office/powerpoint/2010/main" val="383034665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50900"/>
          </a:xfrm>
        </p:spPr>
        <p:txBody>
          <a:bodyPr/>
          <a:lstStyle/>
          <a:p>
            <a:r>
              <a:rPr lang="en-US" sz="2800" dirty="0"/>
              <a:t>Unequal years Problem: Equivalent Annual Costs</a:t>
            </a:r>
          </a:p>
        </p:txBody>
      </p:sp>
      <p:sp>
        <p:nvSpPr>
          <p:cNvPr id="3" name="Content Placeholder 2"/>
          <p:cNvSpPr>
            <a:spLocks noGrp="1"/>
          </p:cNvSpPr>
          <p:nvPr>
            <p:ph idx="1"/>
          </p:nvPr>
        </p:nvSpPr>
        <p:spPr>
          <a:xfrm>
            <a:off x="457200" y="1196752"/>
            <a:ext cx="8229600" cy="4525963"/>
          </a:xfrm>
        </p:spPr>
        <p:txBody>
          <a:bodyPr/>
          <a:lstStyle/>
          <a:p>
            <a:pPr marL="0" indent="0">
              <a:buNone/>
            </a:pPr>
            <a:r>
              <a:rPr lang="en-US" sz="2400" dirty="0"/>
              <a:t>We are looking at purchasing a new machine. We have narrowed our search down to Machine A and Machine B. </a:t>
            </a:r>
          </a:p>
          <a:p>
            <a:pPr marL="0" indent="0">
              <a:buNone/>
            </a:pPr>
            <a:endParaRPr lang="en-US" sz="2400" dirty="0"/>
          </a:p>
          <a:p>
            <a:pPr marL="0" indent="0">
              <a:buNone/>
            </a:pPr>
            <a:r>
              <a:rPr lang="en-US" sz="2000" dirty="0"/>
              <a:t>					A		B</a:t>
            </a:r>
          </a:p>
          <a:p>
            <a:pPr marL="0" indent="0">
              <a:buNone/>
            </a:pPr>
            <a:r>
              <a:rPr lang="en-US" sz="2000" dirty="0"/>
              <a:t>Initial Cost				500		600</a:t>
            </a:r>
          </a:p>
          <a:p>
            <a:pPr marL="0" indent="0">
              <a:buNone/>
            </a:pPr>
            <a:r>
              <a:rPr lang="en-US" sz="2000" dirty="0"/>
              <a:t>Annual costs				120		100</a:t>
            </a:r>
          </a:p>
          <a:p>
            <a:pPr marL="0" indent="0">
              <a:buNone/>
            </a:pPr>
            <a:r>
              <a:rPr lang="en-US" sz="2000" dirty="0"/>
              <a:t>Life of machine				3 </a:t>
            </a:r>
            <a:r>
              <a:rPr lang="en-US" sz="2000" dirty="0" err="1"/>
              <a:t>yrs</a:t>
            </a:r>
            <a:r>
              <a:rPr lang="en-US" sz="2000" dirty="0"/>
              <a:t>		4yrs</a:t>
            </a:r>
          </a:p>
          <a:p>
            <a:pPr marL="0" indent="0">
              <a:buNone/>
            </a:pPr>
            <a:r>
              <a:rPr lang="en-US" sz="2000" dirty="0"/>
              <a:t>Discount rate = 10%</a:t>
            </a:r>
          </a:p>
          <a:p>
            <a:pPr marL="0" indent="0">
              <a:buNone/>
            </a:pPr>
            <a:endParaRPr lang="en-US" sz="2400" dirty="0"/>
          </a:p>
          <a:p>
            <a:pPr marL="0" indent="0">
              <a:buNone/>
            </a:pPr>
            <a:r>
              <a:rPr lang="en-US" sz="2400" dirty="0"/>
              <a:t>Assumptions: </a:t>
            </a:r>
            <a:r>
              <a:rPr lang="en-US" altLang="en-US" sz="2400" dirty="0"/>
              <a:t>The machine chosen will be replaced indefinitely and neither machine will have a differential impact on revenue. </a:t>
            </a:r>
            <a:endParaRPr lang="en-US" sz="2400" dirty="0"/>
          </a:p>
          <a:p>
            <a:pPr marL="0" indent="0">
              <a:buNone/>
            </a:pPr>
            <a:r>
              <a:rPr lang="en-US" sz="2400" dirty="0"/>
              <a:t>Which machine should we purchase?</a:t>
            </a:r>
          </a:p>
        </p:txBody>
      </p:sp>
      <p:sp>
        <p:nvSpPr>
          <p:cNvPr id="4" name="Slide Number Placeholder 3"/>
          <p:cNvSpPr>
            <a:spLocks noGrp="1"/>
          </p:cNvSpPr>
          <p:nvPr>
            <p:ph type="sldNum" sz="quarter" idx="11"/>
          </p:nvPr>
        </p:nvSpPr>
        <p:spPr/>
        <p:txBody>
          <a:bodyPr/>
          <a:lstStyle/>
          <a:p>
            <a:pPr>
              <a:defRPr/>
            </a:pPr>
            <a:fld id="{3542C277-EE89-492A-B50A-E236D8C77902}" type="slidenum">
              <a:rPr lang="en-US" smtClean="0"/>
              <a:pPr>
                <a:defRPr/>
              </a:pPr>
              <a:t>19</a:t>
            </a:fld>
            <a:endParaRPr lang="en-US" dirty="0"/>
          </a:p>
        </p:txBody>
      </p:sp>
    </p:spTree>
    <p:extLst>
      <p:ext uri="{BB962C8B-B14F-4D97-AF65-F5344CB8AC3E}">
        <p14:creationId xmlns:p14="http://schemas.microsoft.com/office/powerpoint/2010/main" val="13685676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363272" cy="850900"/>
          </a:xfrm>
        </p:spPr>
        <p:txBody>
          <a:bodyPr/>
          <a:lstStyle/>
          <a:p>
            <a:r>
              <a:rPr lang="en-US" sz="2800" dirty="0"/>
              <a:t>Key formulae (from the formula sheet)</a:t>
            </a:r>
          </a:p>
        </p:txBody>
      </p:sp>
      <p:sp>
        <p:nvSpPr>
          <p:cNvPr id="4" name="Slide Number Placeholder 3"/>
          <p:cNvSpPr>
            <a:spLocks noGrp="1"/>
          </p:cNvSpPr>
          <p:nvPr>
            <p:ph type="sldNum" sz="quarter" idx="11"/>
          </p:nvPr>
        </p:nvSpPr>
        <p:spPr/>
        <p:txBody>
          <a:bodyPr/>
          <a:lstStyle/>
          <a:p>
            <a:pPr>
              <a:defRPr/>
            </a:pPr>
            <a:fld id="{3542C277-EE89-492A-B50A-E236D8C77902}" type="slidenum">
              <a:rPr lang="en-US" smtClean="0"/>
              <a:pPr>
                <a:defRPr/>
              </a:pPr>
              <a:t>2</a:t>
            </a:fld>
            <a:endParaRPr lang="en-US" dirty="0"/>
          </a:p>
        </p:txBody>
      </p:sp>
      <p:pic>
        <p:nvPicPr>
          <p:cNvPr id="3" name="Picture 2"/>
          <p:cNvPicPr>
            <a:picLocks noChangeAspect="1"/>
          </p:cNvPicPr>
          <p:nvPr/>
        </p:nvPicPr>
        <p:blipFill rotWithShape="1">
          <a:blip r:embed="rId3"/>
          <a:srcRect l="29531" t="26600" r="26763" b="19501"/>
          <a:stretch/>
        </p:blipFill>
        <p:spPr>
          <a:xfrm>
            <a:off x="611560" y="1184176"/>
            <a:ext cx="7992888" cy="5544616"/>
          </a:xfrm>
          <a:prstGeom prst="rect">
            <a:avLst/>
          </a:prstGeom>
        </p:spPr>
      </p:pic>
    </p:spTree>
    <p:extLst>
      <p:ext uri="{BB962C8B-B14F-4D97-AF65-F5344CB8AC3E}">
        <p14:creationId xmlns:p14="http://schemas.microsoft.com/office/powerpoint/2010/main" val="32666466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50900"/>
          </a:xfrm>
        </p:spPr>
        <p:txBody>
          <a:bodyPr/>
          <a:lstStyle/>
          <a:p>
            <a:r>
              <a:rPr lang="en-US" sz="2800" dirty="0"/>
              <a:t>Problem: Equivalent Annual Costs cont.</a:t>
            </a:r>
          </a:p>
        </p:txBody>
      </p:sp>
      <p:sp>
        <p:nvSpPr>
          <p:cNvPr id="3" name="Content Placeholder 2"/>
          <p:cNvSpPr>
            <a:spLocks noGrp="1"/>
          </p:cNvSpPr>
          <p:nvPr>
            <p:ph idx="1"/>
          </p:nvPr>
        </p:nvSpPr>
        <p:spPr>
          <a:xfrm>
            <a:off x="457200" y="1196752"/>
            <a:ext cx="8229600" cy="4525963"/>
          </a:xfrm>
        </p:spPr>
        <p:txBody>
          <a:bodyPr/>
          <a:lstStyle/>
          <a:p>
            <a:pPr marL="0" indent="0">
              <a:buNone/>
            </a:pPr>
            <a:r>
              <a:rPr lang="en-US" sz="2400" dirty="0"/>
              <a:t>PV</a:t>
            </a:r>
            <a:r>
              <a:rPr lang="en-US" sz="2400" baseline="-25000" dirty="0"/>
              <a:t>A</a:t>
            </a:r>
            <a:r>
              <a:rPr lang="en-US" sz="2400" dirty="0"/>
              <a:t> = $798.42</a:t>
            </a:r>
          </a:p>
          <a:p>
            <a:pPr marL="0" indent="0">
              <a:buNone/>
            </a:pPr>
            <a:r>
              <a:rPr lang="en-US" sz="2400" dirty="0"/>
              <a:t>PV</a:t>
            </a:r>
            <a:r>
              <a:rPr lang="en-US" sz="2400" baseline="-25000" dirty="0"/>
              <a:t>B</a:t>
            </a:r>
            <a:r>
              <a:rPr lang="en-US" sz="2400" dirty="0"/>
              <a:t> = $916.99</a:t>
            </a:r>
          </a:p>
          <a:p>
            <a:pPr marL="0" indent="0">
              <a:buNone/>
            </a:pPr>
            <a:endParaRPr lang="en-US" sz="2400" dirty="0"/>
          </a:p>
          <a:p>
            <a:pPr marL="0" indent="0">
              <a:buNone/>
            </a:pPr>
            <a:r>
              <a:rPr lang="en-US" sz="2400" dirty="0"/>
              <a:t>Calculate the EAC:  Solve for “PMT” of an annuity, with a discount rate of 10%, i.e.:</a:t>
            </a:r>
          </a:p>
          <a:p>
            <a:pPr marL="400050" lvl="1" indent="0">
              <a:buNone/>
            </a:pPr>
            <a:r>
              <a:rPr lang="en-US" sz="2000" dirty="0"/>
              <a:t>For A: What 3 annual payments would give us a PV of $798.42?</a:t>
            </a:r>
          </a:p>
          <a:p>
            <a:pPr marL="0" indent="0">
              <a:buNone/>
            </a:pPr>
            <a:endParaRPr lang="en-US" sz="2400" dirty="0"/>
          </a:p>
          <a:p>
            <a:pPr marL="0" indent="0">
              <a:buNone/>
            </a:pPr>
            <a:r>
              <a:rPr lang="en-US" sz="2400" dirty="0"/>
              <a:t>Use formula or your calculator…</a:t>
            </a:r>
          </a:p>
          <a:p>
            <a:pPr marL="0" indent="0">
              <a:buNone/>
            </a:pPr>
            <a:endParaRPr lang="en-US" sz="2400" dirty="0"/>
          </a:p>
          <a:p>
            <a:pPr marL="0" indent="0">
              <a:buNone/>
            </a:pPr>
            <a:r>
              <a:rPr lang="en-US" sz="2400" dirty="0"/>
              <a:t>(Note:  This is also known as the Equivalent Annual NPV “EANPV” approach)</a:t>
            </a:r>
          </a:p>
          <a:p>
            <a:pPr marL="0" indent="0">
              <a:buNone/>
            </a:pPr>
            <a:endParaRPr lang="en-US" sz="2400" dirty="0"/>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1"/>
          </p:nvPr>
        </p:nvSpPr>
        <p:spPr/>
        <p:txBody>
          <a:bodyPr/>
          <a:lstStyle/>
          <a:p>
            <a:pPr>
              <a:defRPr/>
            </a:pPr>
            <a:fld id="{3542C277-EE89-492A-B50A-E236D8C77902}" type="slidenum">
              <a:rPr lang="en-US" smtClean="0"/>
              <a:pPr>
                <a:defRPr/>
              </a:pPr>
              <a:t>20</a:t>
            </a:fld>
            <a:endParaRPr lang="en-US" dirty="0"/>
          </a:p>
        </p:txBody>
      </p:sp>
    </p:spTree>
    <p:extLst>
      <p:ext uri="{BB962C8B-B14F-4D97-AF65-F5344CB8AC3E}">
        <p14:creationId xmlns:p14="http://schemas.microsoft.com/office/powerpoint/2010/main" val="14397874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ctr">
            <a:normAutofit/>
          </a:bodyPr>
          <a:lstStyle/>
          <a:p>
            <a:r>
              <a:rPr lang="en-US" b="1" cap="none" dirty="0">
                <a:solidFill>
                  <a:schemeClr val="tx1"/>
                </a:solidFill>
                <a:effectLst/>
                <a:latin typeface="+mn-lt"/>
                <a:cs typeface="Calibri" pitchFamily="34" charset="0"/>
              </a:rPr>
              <a:t>Payback Period</a:t>
            </a:r>
          </a:p>
        </p:txBody>
      </p:sp>
      <p:sp>
        <p:nvSpPr>
          <p:cNvPr id="3" name="Content Placeholder 2"/>
          <p:cNvSpPr>
            <a:spLocks noGrp="1"/>
          </p:cNvSpPr>
          <p:nvPr>
            <p:ph idx="1"/>
          </p:nvPr>
        </p:nvSpPr>
        <p:spPr>
          <a:xfrm>
            <a:off x="304800" y="1124744"/>
            <a:ext cx="8686800" cy="4495799"/>
          </a:xfrm>
        </p:spPr>
        <p:txBody>
          <a:bodyPr>
            <a:noAutofit/>
          </a:bodyPr>
          <a:lstStyle/>
          <a:p>
            <a:pPr>
              <a:lnSpc>
                <a:spcPct val="114000"/>
              </a:lnSpc>
              <a:spcBef>
                <a:spcPts val="0"/>
              </a:spcBef>
              <a:spcAft>
                <a:spcPts val="600"/>
              </a:spcAft>
              <a:buSzPct val="100000"/>
              <a:buFont typeface="Arial" pitchFamily="34" charset="0"/>
              <a:buChar char="•"/>
            </a:pPr>
            <a:r>
              <a:rPr lang="en-US" sz="2400" dirty="0">
                <a:cs typeface="Calibri" pitchFamily="34" charset="0"/>
              </a:rPr>
              <a:t>The </a:t>
            </a:r>
            <a:r>
              <a:rPr lang="en-US" sz="2400" b="1" dirty="0">
                <a:solidFill>
                  <a:srgbClr val="C00000"/>
                </a:solidFill>
                <a:cs typeface="Calibri" pitchFamily="34" charset="0"/>
              </a:rPr>
              <a:t>payback period:</a:t>
            </a:r>
          </a:p>
          <a:p>
            <a:pPr lvl="1">
              <a:lnSpc>
                <a:spcPct val="114000"/>
              </a:lnSpc>
              <a:spcBef>
                <a:spcPts val="0"/>
              </a:spcBef>
              <a:spcAft>
                <a:spcPts val="600"/>
              </a:spcAft>
              <a:buSzPct val="100000"/>
              <a:buFont typeface="Arial" pitchFamily="34" charset="0"/>
              <a:buChar char="•"/>
            </a:pPr>
            <a:r>
              <a:rPr lang="en-US" sz="2000" dirty="0">
                <a:cs typeface="Calibri" pitchFamily="34" charset="0"/>
              </a:rPr>
              <a:t>S</a:t>
            </a:r>
            <a:r>
              <a:rPr lang="en-US" sz="2000" dirty="0">
                <a:solidFill>
                  <a:schemeClr val="tx1"/>
                </a:solidFill>
                <a:cs typeface="Calibri" pitchFamily="34" charset="0"/>
              </a:rPr>
              <a:t>imple approach</a:t>
            </a:r>
          </a:p>
          <a:p>
            <a:pPr lvl="1">
              <a:lnSpc>
                <a:spcPct val="114000"/>
              </a:lnSpc>
              <a:spcBef>
                <a:spcPts val="0"/>
              </a:spcBef>
              <a:spcAft>
                <a:spcPts val="600"/>
              </a:spcAft>
              <a:buSzPct val="100000"/>
              <a:buFont typeface="Arial" pitchFamily="34" charset="0"/>
              <a:buChar char="•"/>
            </a:pPr>
            <a:r>
              <a:rPr lang="en-US" sz="2000" dirty="0">
                <a:cs typeface="Calibri" pitchFamily="34" charset="0"/>
              </a:rPr>
              <a:t>T</a:t>
            </a:r>
            <a:r>
              <a:rPr lang="en-US" sz="2000" dirty="0">
                <a:solidFill>
                  <a:schemeClr val="tx1"/>
                </a:solidFill>
                <a:cs typeface="Calibri" pitchFamily="34" charset="0"/>
              </a:rPr>
              <a:t>ells you how many years it will take to recover the initial investment</a:t>
            </a:r>
          </a:p>
          <a:p>
            <a:pPr lvl="1">
              <a:lnSpc>
                <a:spcPct val="114000"/>
              </a:lnSpc>
              <a:spcBef>
                <a:spcPts val="0"/>
              </a:spcBef>
              <a:spcAft>
                <a:spcPts val="600"/>
              </a:spcAft>
              <a:buSzPct val="100000"/>
              <a:buFont typeface="Arial" pitchFamily="34" charset="0"/>
              <a:buChar char="•"/>
            </a:pPr>
            <a:r>
              <a:rPr lang="en-US" sz="2000" dirty="0">
                <a:solidFill>
                  <a:schemeClr val="tx1"/>
                </a:solidFill>
                <a:cs typeface="Calibri" pitchFamily="34" charset="0"/>
              </a:rPr>
              <a:t>Often used as one of a set of investment screens, because it gives the manager an intuitive sense of the project’s risk</a:t>
            </a:r>
          </a:p>
          <a:p>
            <a:pPr lvl="1">
              <a:lnSpc>
                <a:spcPct val="114000"/>
              </a:lnSpc>
              <a:spcBef>
                <a:spcPts val="0"/>
              </a:spcBef>
              <a:spcAft>
                <a:spcPts val="600"/>
              </a:spcAft>
              <a:buSzPct val="100000"/>
              <a:buFont typeface="Arial" pitchFamily="34" charset="0"/>
              <a:buChar char="•"/>
            </a:pPr>
            <a:endParaRPr lang="en-US" sz="800" dirty="0">
              <a:solidFill>
                <a:schemeClr val="tx1"/>
              </a:solidFill>
              <a:cs typeface="Calibri" pitchFamily="34" charset="0"/>
            </a:endParaRPr>
          </a:p>
          <a:p>
            <a:pPr>
              <a:lnSpc>
                <a:spcPct val="114000"/>
              </a:lnSpc>
              <a:spcBef>
                <a:spcPts val="0"/>
              </a:spcBef>
              <a:spcAft>
                <a:spcPts val="600"/>
              </a:spcAft>
              <a:buClrTx/>
              <a:buSzPct val="100000"/>
              <a:buFont typeface="Arial" pitchFamily="34" charset="0"/>
              <a:buChar char="•"/>
            </a:pPr>
            <a:r>
              <a:rPr lang="en-US" sz="2400" dirty="0">
                <a:solidFill>
                  <a:schemeClr val="tx1"/>
                </a:solidFill>
                <a:cs typeface="Calibri" pitchFamily="34" charset="0"/>
              </a:rPr>
              <a:t>The </a:t>
            </a:r>
            <a:r>
              <a:rPr lang="en-US" sz="2400" b="1" dirty="0">
                <a:solidFill>
                  <a:srgbClr val="C00000"/>
                </a:solidFill>
                <a:cs typeface="Calibri" pitchFamily="34" charset="0"/>
              </a:rPr>
              <a:t>discounted payback period:</a:t>
            </a:r>
          </a:p>
          <a:p>
            <a:pPr lvl="1">
              <a:lnSpc>
                <a:spcPct val="114000"/>
              </a:lnSpc>
              <a:spcBef>
                <a:spcPts val="0"/>
              </a:spcBef>
              <a:spcAft>
                <a:spcPts val="600"/>
              </a:spcAft>
              <a:buSzPct val="100000"/>
              <a:buFont typeface="Arial" pitchFamily="34" charset="0"/>
              <a:buChar char="•"/>
            </a:pPr>
            <a:r>
              <a:rPr lang="en-US" sz="2000" dirty="0">
                <a:solidFill>
                  <a:schemeClr val="tx1"/>
                </a:solidFill>
                <a:cs typeface="Calibri" pitchFamily="34" charset="0"/>
              </a:rPr>
              <a:t>Calculate the PV of future cash flows, and use these to see how long you get your initial money back</a:t>
            </a:r>
          </a:p>
          <a:p>
            <a:pPr lvl="1">
              <a:lnSpc>
                <a:spcPct val="114000"/>
              </a:lnSpc>
              <a:spcBef>
                <a:spcPts val="0"/>
              </a:spcBef>
              <a:spcAft>
                <a:spcPts val="600"/>
              </a:spcAft>
              <a:buSzPct val="100000"/>
              <a:buFont typeface="Arial" pitchFamily="34" charset="0"/>
              <a:buChar char="•"/>
            </a:pPr>
            <a:r>
              <a:rPr lang="en-US" sz="2000" dirty="0">
                <a:solidFill>
                  <a:schemeClr val="tx1"/>
                </a:solidFill>
                <a:cs typeface="Calibri" pitchFamily="34" charset="0"/>
              </a:rPr>
              <a:t>Overcomes the lack of consideration of time value of money that is lacking in the simple payback period</a:t>
            </a:r>
          </a:p>
          <a:p>
            <a:pPr lvl="1">
              <a:lnSpc>
                <a:spcPct val="114000"/>
              </a:lnSpc>
              <a:spcBef>
                <a:spcPts val="0"/>
              </a:spcBef>
              <a:spcAft>
                <a:spcPts val="600"/>
              </a:spcAft>
              <a:buSzPct val="100000"/>
              <a:buFont typeface="Arial" pitchFamily="34" charset="0"/>
              <a:buChar char="•"/>
            </a:pPr>
            <a:endParaRPr lang="en-US" sz="800" dirty="0">
              <a:cs typeface="Calibri" pitchFamily="34" charset="0"/>
            </a:endParaRPr>
          </a:p>
          <a:p>
            <a:pPr>
              <a:lnSpc>
                <a:spcPct val="114000"/>
              </a:lnSpc>
              <a:spcBef>
                <a:spcPts val="0"/>
              </a:spcBef>
              <a:spcAft>
                <a:spcPts val="600"/>
              </a:spcAft>
              <a:buSzPct val="100000"/>
              <a:buFont typeface="Arial" pitchFamily="34" charset="0"/>
              <a:buChar char="•"/>
            </a:pPr>
            <a:r>
              <a:rPr lang="en-US" sz="2400" dirty="0">
                <a:cs typeface="Calibri" pitchFamily="34" charset="0"/>
              </a:rPr>
              <a:t>Problem:  Doesn’t consider </a:t>
            </a:r>
            <a:r>
              <a:rPr lang="en-US" sz="2400" dirty="0" err="1">
                <a:cs typeface="Calibri" pitchFamily="34" charset="0"/>
              </a:rPr>
              <a:t>cashflows</a:t>
            </a:r>
            <a:r>
              <a:rPr lang="en-US" sz="2400" dirty="0">
                <a:cs typeface="Calibri" pitchFamily="34" charset="0"/>
              </a:rPr>
              <a:t> after the cut-off</a:t>
            </a:r>
            <a:endParaRPr lang="en-US" sz="2400" dirty="0">
              <a:solidFill>
                <a:schemeClr val="tx1"/>
              </a:solidFill>
              <a:cs typeface="Calibri" pitchFamily="34" charset="0"/>
            </a:endParaRPr>
          </a:p>
        </p:txBody>
      </p:sp>
      <p:sp>
        <p:nvSpPr>
          <p:cNvPr id="4" name="Slide Number Placeholder 3"/>
          <p:cNvSpPr>
            <a:spLocks noGrp="1"/>
          </p:cNvSpPr>
          <p:nvPr>
            <p:ph type="sldNum" sz="quarter" idx="4294967295"/>
          </p:nvPr>
        </p:nvSpPr>
        <p:spPr>
          <a:xfrm>
            <a:off x="7956376" y="6309320"/>
            <a:ext cx="758952" cy="246888"/>
          </a:xfrm>
          <a:prstGeom prst="rect">
            <a:avLst/>
          </a:prstGeom>
        </p:spPr>
        <p:txBody>
          <a:bodyPr/>
          <a:lstStyle/>
          <a:p>
            <a:fld id="{CA15C064-DD44-4CAC-873E-2D1F54821676}" type="slidenum">
              <a:rPr lang="en-US" smtClean="0"/>
              <a:pPr/>
              <a:t>21</a:t>
            </a:fld>
            <a:endParaRPr lang="en-US" dirty="0"/>
          </a:p>
        </p:txBody>
      </p:sp>
    </p:spTree>
    <p:extLst>
      <p:ext uri="{BB962C8B-B14F-4D97-AF65-F5344CB8AC3E}">
        <p14:creationId xmlns:p14="http://schemas.microsoft.com/office/powerpoint/2010/main" val="302783311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704" y="77282"/>
            <a:ext cx="8686800" cy="838200"/>
          </a:xfrm>
        </p:spPr>
        <p:txBody>
          <a:bodyPr vert="horz" anchor="ctr">
            <a:normAutofit/>
          </a:bodyPr>
          <a:lstStyle/>
          <a:p>
            <a:r>
              <a:rPr lang="en-US" b="1" cap="none" dirty="0">
                <a:solidFill>
                  <a:schemeClr val="tx1"/>
                </a:solidFill>
                <a:effectLst/>
                <a:latin typeface="+mn-lt"/>
                <a:cs typeface="Calibri" pitchFamily="34" charset="0"/>
              </a:rPr>
              <a:t>Problem:  Payback Period</a:t>
            </a:r>
          </a:p>
        </p:txBody>
      </p:sp>
      <p:sp>
        <p:nvSpPr>
          <p:cNvPr id="3" name="Content Placeholder 2"/>
          <p:cNvSpPr>
            <a:spLocks noGrp="1"/>
          </p:cNvSpPr>
          <p:nvPr>
            <p:ph idx="1"/>
          </p:nvPr>
        </p:nvSpPr>
        <p:spPr>
          <a:xfrm>
            <a:off x="304800" y="1066800"/>
            <a:ext cx="8686800" cy="1210072"/>
          </a:xfrm>
        </p:spPr>
        <p:txBody>
          <a:bodyPr>
            <a:noAutofit/>
          </a:bodyPr>
          <a:lstStyle/>
          <a:p>
            <a:pPr>
              <a:buClrTx/>
              <a:buSzPct val="100000"/>
              <a:buFont typeface="Arial" pitchFamily="34" charset="0"/>
              <a:buChar char="•"/>
            </a:pPr>
            <a:r>
              <a:rPr lang="en-US" sz="2000" i="1" dirty="0">
                <a:solidFill>
                  <a:schemeClr val="tx1"/>
                </a:solidFill>
                <a:cs typeface="Calibri" pitchFamily="34" charset="0"/>
              </a:rPr>
              <a:t>Example:  </a:t>
            </a:r>
            <a:r>
              <a:rPr lang="en-US" sz="2000" dirty="0">
                <a:solidFill>
                  <a:schemeClr val="tx1"/>
                </a:solidFill>
                <a:cs typeface="Calibri" pitchFamily="34" charset="0"/>
              </a:rPr>
              <a:t>Determine the payback and discounted payback (with a 10% discount rate) for a project that costs $100,000 to implement and gives $60,000 after-tax cash flows for six years</a:t>
            </a:r>
          </a:p>
        </p:txBody>
      </p:sp>
      <p:graphicFrame>
        <p:nvGraphicFramePr>
          <p:cNvPr id="4" name="Table 3"/>
          <p:cNvGraphicFramePr>
            <a:graphicFrameLocks noGrp="1"/>
          </p:cNvGraphicFramePr>
          <p:nvPr>
            <p:extLst>
              <p:ext uri="{D42A27DB-BD31-4B8C-83A1-F6EECF244321}">
                <p14:modId xmlns:p14="http://schemas.microsoft.com/office/powerpoint/2010/main" val="594727383"/>
              </p:ext>
            </p:extLst>
          </p:nvPr>
        </p:nvGraphicFramePr>
        <p:xfrm>
          <a:off x="1979712" y="2428194"/>
          <a:ext cx="4248471" cy="3521087"/>
        </p:xfrm>
        <a:graphic>
          <a:graphicData uri="http://schemas.openxmlformats.org/drawingml/2006/table">
            <a:tbl>
              <a:tblPr firstRow="1" bandRow="1">
                <a:tableStyleId>{073A0DAA-6AF3-43AB-8588-CEC1D06C72B9}</a:tableStyleId>
              </a:tblPr>
              <a:tblGrid>
                <a:gridCol w="985856">
                  <a:extLst>
                    <a:ext uri="{9D8B030D-6E8A-4147-A177-3AD203B41FA5}">
                      <a16:colId xmlns:a16="http://schemas.microsoft.com/office/drawing/2014/main" val="20000"/>
                    </a:ext>
                  </a:extLst>
                </a:gridCol>
                <a:gridCol w="1596599">
                  <a:extLst>
                    <a:ext uri="{9D8B030D-6E8A-4147-A177-3AD203B41FA5}">
                      <a16:colId xmlns:a16="http://schemas.microsoft.com/office/drawing/2014/main" val="20001"/>
                    </a:ext>
                  </a:extLst>
                </a:gridCol>
                <a:gridCol w="1666016">
                  <a:extLst>
                    <a:ext uri="{9D8B030D-6E8A-4147-A177-3AD203B41FA5}">
                      <a16:colId xmlns:a16="http://schemas.microsoft.com/office/drawing/2014/main" val="20003"/>
                    </a:ext>
                  </a:extLst>
                </a:gridCol>
              </a:tblGrid>
              <a:tr h="666970">
                <a:tc>
                  <a:txBody>
                    <a:bodyPr/>
                    <a:lstStyle/>
                    <a:p>
                      <a:pPr algn="ctr"/>
                      <a:r>
                        <a:rPr lang="en-US" sz="1600" dirty="0"/>
                        <a:t>Year</a:t>
                      </a:r>
                    </a:p>
                  </a:txBody>
                  <a:tcPr/>
                </a:tc>
                <a:tc>
                  <a:txBody>
                    <a:bodyPr/>
                    <a:lstStyle/>
                    <a:p>
                      <a:pPr algn="r"/>
                      <a:r>
                        <a:rPr lang="en-US" sz="1600" dirty="0"/>
                        <a:t>CF</a:t>
                      </a:r>
                    </a:p>
                  </a:txBody>
                  <a:tcPr/>
                </a:tc>
                <a:tc>
                  <a:txBody>
                    <a:bodyPr/>
                    <a:lstStyle/>
                    <a:p>
                      <a:pPr algn="r"/>
                      <a:r>
                        <a:rPr lang="en-US" sz="1600" dirty="0"/>
                        <a:t>Discounted </a:t>
                      </a:r>
                    </a:p>
                    <a:p>
                      <a:pPr algn="r"/>
                      <a:r>
                        <a:rPr lang="en-US" sz="1600" dirty="0"/>
                        <a:t>CF</a:t>
                      </a:r>
                    </a:p>
                  </a:txBody>
                  <a:tcPr/>
                </a:tc>
                <a:extLst>
                  <a:ext uri="{0D108BD9-81ED-4DB2-BD59-A6C34878D82A}">
                    <a16:rowId xmlns:a16="http://schemas.microsoft.com/office/drawing/2014/main" val="10000"/>
                  </a:ext>
                </a:extLst>
              </a:tr>
              <a:tr h="407731">
                <a:tc>
                  <a:txBody>
                    <a:bodyPr/>
                    <a:lstStyle/>
                    <a:p>
                      <a:pPr algn="ctr"/>
                      <a:r>
                        <a:rPr lang="en-US" sz="1600" dirty="0"/>
                        <a:t>0</a:t>
                      </a:r>
                    </a:p>
                  </a:txBody>
                  <a:tcPr/>
                </a:tc>
                <a:tc>
                  <a:txBody>
                    <a:bodyPr/>
                    <a:lstStyle/>
                    <a:p>
                      <a:pPr algn="r"/>
                      <a:r>
                        <a:rPr lang="en-US" sz="1600" dirty="0"/>
                        <a:t>-$100,000</a:t>
                      </a:r>
                    </a:p>
                  </a:txBody>
                  <a:tcPr/>
                </a:tc>
                <a:tc>
                  <a:txBody>
                    <a:bodyPr/>
                    <a:lstStyle/>
                    <a:p>
                      <a:pPr algn="r"/>
                      <a:r>
                        <a:rPr lang="en-US" sz="1600" dirty="0"/>
                        <a:t>-$100,000</a:t>
                      </a:r>
                    </a:p>
                  </a:txBody>
                  <a:tcPr>
                    <a:solidFill>
                      <a:schemeClr val="accent1">
                        <a:lumMod val="75000"/>
                      </a:schemeClr>
                    </a:solidFill>
                  </a:tcPr>
                </a:tc>
                <a:extLst>
                  <a:ext uri="{0D108BD9-81ED-4DB2-BD59-A6C34878D82A}">
                    <a16:rowId xmlns:a16="http://schemas.microsoft.com/office/drawing/2014/main" val="10001"/>
                  </a:ext>
                </a:extLst>
              </a:tr>
              <a:tr h="407731">
                <a:tc>
                  <a:txBody>
                    <a:bodyPr/>
                    <a:lstStyle/>
                    <a:p>
                      <a:pPr algn="ctr"/>
                      <a:r>
                        <a:rPr lang="en-US" sz="1600" dirty="0"/>
                        <a:t>1</a:t>
                      </a:r>
                    </a:p>
                  </a:txBody>
                  <a:tcPr/>
                </a:tc>
                <a:tc>
                  <a:txBody>
                    <a:bodyPr/>
                    <a:lstStyle/>
                    <a:p>
                      <a:pPr algn="r"/>
                      <a:r>
                        <a:rPr lang="en-US" sz="1600" dirty="0"/>
                        <a:t>$60,000</a:t>
                      </a:r>
                    </a:p>
                  </a:txBody>
                  <a:tcPr/>
                </a:tc>
                <a:tc>
                  <a:txBody>
                    <a:bodyPr/>
                    <a:lstStyle/>
                    <a:p>
                      <a:pPr algn="r"/>
                      <a:r>
                        <a:rPr lang="en-US" sz="1600" dirty="0"/>
                        <a:t>$54,545</a:t>
                      </a:r>
                    </a:p>
                  </a:txBody>
                  <a:tcPr>
                    <a:solidFill>
                      <a:schemeClr val="accent1"/>
                    </a:solidFill>
                  </a:tcPr>
                </a:tc>
                <a:extLst>
                  <a:ext uri="{0D108BD9-81ED-4DB2-BD59-A6C34878D82A}">
                    <a16:rowId xmlns:a16="http://schemas.microsoft.com/office/drawing/2014/main" val="10002"/>
                  </a:ext>
                </a:extLst>
              </a:tr>
              <a:tr h="407731">
                <a:tc>
                  <a:txBody>
                    <a:bodyPr/>
                    <a:lstStyle/>
                    <a:p>
                      <a:pPr algn="ctr"/>
                      <a:r>
                        <a:rPr lang="en-US" sz="1600" dirty="0"/>
                        <a:t>2</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a:t>$60,000</a:t>
                      </a:r>
                    </a:p>
                  </a:txBody>
                  <a:tcPr/>
                </a:tc>
                <a:tc>
                  <a:txBody>
                    <a:bodyPr/>
                    <a:lstStyle/>
                    <a:p>
                      <a:pPr marL="0" algn="r" defTabSz="914400" rtl="0" eaLnBrk="1" latinLnBrk="0" hangingPunct="1"/>
                      <a:r>
                        <a:rPr lang="en-US" sz="1600" kern="1200" dirty="0">
                          <a:solidFill>
                            <a:schemeClr val="dk1"/>
                          </a:solidFill>
                          <a:latin typeface="+mn-lt"/>
                          <a:ea typeface="+mn-ea"/>
                          <a:cs typeface="+mn-cs"/>
                        </a:rPr>
                        <a:t>$49,587</a:t>
                      </a:r>
                    </a:p>
                  </a:txBody>
                  <a:tcPr>
                    <a:solidFill>
                      <a:schemeClr val="accent1">
                        <a:lumMod val="75000"/>
                      </a:schemeClr>
                    </a:solidFill>
                  </a:tcPr>
                </a:tc>
                <a:extLst>
                  <a:ext uri="{0D108BD9-81ED-4DB2-BD59-A6C34878D82A}">
                    <a16:rowId xmlns:a16="http://schemas.microsoft.com/office/drawing/2014/main" val="10003"/>
                  </a:ext>
                </a:extLst>
              </a:tr>
              <a:tr h="407731">
                <a:tc>
                  <a:txBody>
                    <a:bodyPr/>
                    <a:lstStyle/>
                    <a:p>
                      <a:pPr algn="ctr"/>
                      <a:r>
                        <a:rPr lang="en-US" sz="1600" dirty="0"/>
                        <a:t>3</a:t>
                      </a:r>
                    </a:p>
                  </a:txBody>
                  <a:tcPr/>
                </a:tc>
                <a:tc>
                  <a:txBody>
                    <a:bodyPr/>
                    <a:lstStyle/>
                    <a:p>
                      <a:pPr algn="r"/>
                      <a:r>
                        <a:rPr lang="en-US" sz="1600" dirty="0"/>
                        <a:t>$60,000</a:t>
                      </a:r>
                    </a:p>
                  </a:txBody>
                  <a:tcPr/>
                </a:tc>
                <a:tc>
                  <a:txBody>
                    <a:bodyPr/>
                    <a:lstStyle/>
                    <a:p>
                      <a:pPr algn="r"/>
                      <a:r>
                        <a:rPr lang="en-US" sz="1600" dirty="0"/>
                        <a:t>$45,079</a:t>
                      </a:r>
                    </a:p>
                  </a:txBody>
                  <a:tcPr>
                    <a:solidFill>
                      <a:schemeClr val="accent1"/>
                    </a:solidFill>
                  </a:tcPr>
                </a:tc>
                <a:extLst>
                  <a:ext uri="{0D108BD9-81ED-4DB2-BD59-A6C34878D82A}">
                    <a16:rowId xmlns:a16="http://schemas.microsoft.com/office/drawing/2014/main" val="10004"/>
                  </a:ext>
                </a:extLst>
              </a:tr>
              <a:tr h="407731">
                <a:tc>
                  <a:txBody>
                    <a:bodyPr/>
                    <a:lstStyle/>
                    <a:p>
                      <a:pPr algn="ctr"/>
                      <a:r>
                        <a:rPr lang="en-US" sz="1600" dirty="0"/>
                        <a:t>4</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a:t>$60,000</a:t>
                      </a:r>
                    </a:p>
                  </a:txBody>
                  <a:tcPr/>
                </a:tc>
                <a:tc>
                  <a:txBody>
                    <a:bodyPr/>
                    <a:lstStyle/>
                    <a:p>
                      <a:pPr algn="r"/>
                      <a:r>
                        <a:rPr lang="en-US" sz="1600" dirty="0"/>
                        <a:t>$40,981</a:t>
                      </a:r>
                    </a:p>
                  </a:txBody>
                  <a:tcPr>
                    <a:solidFill>
                      <a:schemeClr val="accent1">
                        <a:lumMod val="75000"/>
                      </a:schemeClr>
                    </a:solidFill>
                  </a:tcPr>
                </a:tc>
                <a:extLst>
                  <a:ext uri="{0D108BD9-81ED-4DB2-BD59-A6C34878D82A}">
                    <a16:rowId xmlns:a16="http://schemas.microsoft.com/office/drawing/2014/main" val="10005"/>
                  </a:ext>
                </a:extLst>
              </a:tr>
              <a:tr h="407731">
                <a:tc>
                  <a:txBody>
                    <a:bodyPr/>
                    <a:lstStyle/>
                    <a:p>
                      <a:pPr algn="ctr"/>
                      <a:r>
                        <a:rPr lang="en-US" sz="1600" dirty="0"/>
                        <a:t>5</a:t>
                      </a:r>
                    </a:p>
                  </a:txBody>
                  <a:tcPr/>
                </a:tc>
                <a:tc>
                  <a:txBody>
                    <a:bodyPr/>
                    <a:lstStyle/>
                    <a:p>
                      <a:pPr algn="r"/>
                      <a:r>
                        <a:rPr lang="en-US" sz="1600" dirty="0"/>
                        <a:t>$60,000</a:t>
                      </a:r>
                    </a:p>
                  </a:txBody>
                  <a:tcPr/>
                </a:tc>
                <a:tc>
                  <a:txBody>
                    <a:bodyPr/>
                    <a:lstStyle/>
                    <a:p>
                      <a:pPr algn="r"/>
                      <a:r>
                        <a:rPr lang="en-US" sz="1600" dirty="0"/>
                        <a:t>$37,255</a:t>
                      </a:r>
                    </a:p>
                  </a:txBody>
                  <a:tcPr>
                    <a:solidFill>
                      <a:schemeClr val="accent1"/>
                    </a:solidFill>
                  </a:tcPr>
                </a:tc>
                <a:extLst>
                  <a:ext uri="{0D108BD9-81ED-4DB2-BD59-A6C34878D82A}">
                    <a16:rowId xmlns:a16="http://schemas.microsoft.com/office/drawing/2014/main" val="10006"/>
                  </a:ext>
                </a:extLst>
              </a:tr>
              <a:tr h="407731">
                <a:tc>
                  <a:txBody>
                    <a:bodyPr/>
                    <a:lstStyle/>
                    <a:p>
                      <a:pPr algn="ctr"/>
                      <a:r>
                        <a:rPr lang="en-US" sz="1600" dirty="0"/>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a:t>$60,000</a:t>
                      </a:r>
                    </a:p>
                  </a:txBody>
                  <a:tcPr/>
                </a:tc>
                <a:tc>
                  <a:txBody>
                    <a:bodyPr/>
                    <a:lstStyle/>
                    <a:p>
                      <a:pPr algn="r"/>
                      <a:r>
                        <a:rPr lang="en-US" sz="1600" dirty="0"/>
                        <a:t>$33,868</a:t>
                      </a:r>
                    </a:p>
                  </a:txBody>
                  <a:tcPr>
                    <a:solidFill>
                      <a:schemeClr val="accent1">
                        <a:lumMod val="75000"/>
                      </a:schemeClr>
                    </a:solidFill>
                  </a:tcPr>
                </a:tc>
                <a:extLst>
                  <a:ext uri="{0D108BD9-81ED-4DB2-BD59-A6C34878D82A}">
                    <a16:rowId xmlns:a16="http://schemas.microsoft.com/office/drawing/2014/main" val="10007"/>
                  </a:ext>
                </a:extLst>
              </a:tr>
            </a:tbl>
          </a:graphicData>
        </a:graphic>
      </p:graphicFrame>
      <p:sp>
        <p:nvSpPr>
          <p:cNvPr id="5" name="Slide Number Placeholder 4"/>
          <p:cNvSpPr>
            <a:spLocks noGrp="1"/>
          </p:cNvSpPr>
          <p:nvPr>
            <p:ph type="sldNum" sz="quarter" idx="4294967295"/>
          </p:nvPr>
        </p:nvSpPr>
        <p:spPr>
          <a:xfrm>
            <a:off x="8229600" y="6453336"/>
            <a:ext cx="758952" cy="246888"/>
          </a:xfrm>
          <a:prstGeom prst="rect">
            <a:avLst/>
          </a:prstGeom>
        </p:spPr>
        <p:txBody>
          <a:bodyPr/>
          <a:lstStyle/>
          <a:p>
            <a:fld id="{CA15C064-DD44-4CAC-873E-2D1F54821676}" type="slidenum">
              <a:rPr lang="en-US" smtClean="0"/>
              <a:pPr/>
              <a:t>22</a:t>
            </a:fld>
            <a:endParaRPr lang="en-US" dirty="0"/>
          </a:p>
        </p:txBody>
      </p:sp>
    </p:spTree>
    <p:extLst>
      <p:ext uri="{BB962C8B-B14F-4D97-AF65-F5344CB8AC3E}">
        <p14:creationId xmlns:p14="http://schemas.microsoft.com/office/powerpoint/2010/main" val="44984552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384"/>
            <a:ext cx="8229600" cy="8509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eaLnBrk="1" hangingPunct="1">
              <a:lnSpc>
                <a:spcPct val="80000"/>
              </a:lnSpc>
            </a:pPr>
            <a:r>
              <a:rPr lang="en-CA" sz="2800" b="1" dirty="0"/>
              <a:t>Summary of evaluation criterion </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86" t="4139" r="10129" b="26632"/>
          <a:stretch/>
        </p:blipFill>
        <p:spPr bwMode="auto">
          <a:xfrm>
            <a:off x="19040" y="1026448"/>
            <a:ext cx="9148980" cy="496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446011" y="5929535"/>
            <a:ext cx="5446469" cy="276999"/>
          </a:xfrm>
          <a:prstGeom prst="rect">
            <a:avLst/>
          </a:prstGeom>
          <a:noFill/>
        </p:spPr>
        <p:txBody>
          <a:bodyPr wrap="square" rtlCol="0">
            <a:spAutoFit/>
          </a:bodyPr>
          <a:lstStyle/>
          <a:p>
            <a:pPr algn="r"/>
            <a:r>
              <a:rPr lang="en-CA" sz="1200" i="1" dirty="0"/>
              <a:t>Source:  </a:t>
            </a:r>
            <a:r>
              <a:rPr lang="en-CA" sz="1200" i="1" dirty="0" err="1"/>
              <a:t>Brealey</a:t>
            </a:r>
            <a:r>
              <a:rPr lang="en-CA" sz="1200" i="1" dirty="0"/>
              <a:t> et al, Fundamentals of Corporate Finance, 4</a:t>
            </a:r>
            <a:r>
              <a:rPr lang="en-CA" sz="1200" i="1" baseline="30000" dirty="0"/>
              <a:t>th</a:t>
            </a:r>
            <a:r>
              <a:rPr lang="en-CA" sz="1200" i="1" dirty="0"/>
              <a:t> ed.</a:t>
            </a:r>
            <a:endParaRPr lang="en-US" sz="1200" dirty="0"/>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3542C277-EE89-492A-B50A-E236D8C77902}" type="slidenum">
              <a:rPr lang="en-US" smtClean="0"/>
              <a:pPr>
                <a:defRPr/>
              </a:pPr>
              <a:t>23</a:t>
            </a:fld>
            <a:endParaRPr lang="en-US" dirty="0"/>
          </a:p>
        </p:txBody>
      </p:sp>
    </p:spTree>
    <p:extLst>
      <p:ext uri="{BB962C8B-B14F-4D97-AF65-F5344CB8AC3E}">
        <p14:creationId xmlns:p14="http://schemas.microsoft.com/office/powerpoint/2010/main" val="40351348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50900"/>
          </a:xfrm>
        </p:spPr>
        <p:txBody>
          <a:bodyPr vert="horz" anchor="ctr">
            <a:normAutofit/>
          </a:bodyPr>
          <a:lstStyle/>
          <a:p>
            <a:r>
              <a:rPr lang="en-US" b="1" cap="none" dirty="0">
                <a:solidFill>
                  <a:schemeClr val="tx1"/>
                </a:solidFill>
                <a:effectLst/>
                <a:latin typeface="Arial" pitchFamily="34" charset="0"/>
                <a:cs typeface="Arial" pitchFamily="34" charset="0"/>
              </a:rPr>
              <a:t>Capital Rationing</a:t>
            </a:r>
          </a:p>
        </p:txBody>
      </p:sp>
      <p:sp>
        <p:nvSpPr>
          <p:cNvPr id="3" name="Content Placeholder 2"/>
          <p:cNvSpPr>
            <a:spLocks noGrp="1"/>
          </p:cNvSpPr>
          <p:nvPr>
            <p:ph idx="1"/>
          </p:nvPr>
        </p:nvSpPr>
        <p:spPr>
          <a:xfrm>
            <a:off x="520824" y="1203920"/>
            <a:ext cx="8299648" cy="5105400"/>
          </a:xfrm>
        </p:spPr>
        <p:txBody>
          <a:bodyPr>
            <a:noAutofit/>
          </a:bodyPr>
          <a:lstStyle/>
          <a:p>
            <a:pPr marL="0" indent="0">
              <a:lnSpc>
                <a:spcPct val="114000"/>
              </a:lnSpc>
              <a:spcAft>
                <a:spcPts val="600"/>
              </a:spcAft>
              <a:buClrTx/>
              <a:buSzPct val="100000"/>
              <a:buNone/>
            </a:pPr>
            <a:r>
              <a:rPr lang="en-US" sz="2400" b="1" dirty="0">
                <a:latin typeface="Arial" pitchFamily="34" charset="0"/>
                <a:cs typeface="Arial" pitchFamily="34" charset="0"/>
              </a:rPr>
              <a:t>What?</a:t>
            </a:r>
          </a:p>
          <a:p>
            <a:pPr>
              <a:lnSpc>
                <a:spcPct val="114000"/>
              </a:lnSpc>
              <a:spcAft>
                <a:spcPts val="600"/>
              </a:spcAft>
              <a:buClrTx/>
              <a:buSzPct val="100000"/>
              <a:buFont typeface="Arial" pitchFamily="34" charset="0"/>
              <a:buChar char="•"/>
            </a:pPr>
            <a:r>
              <a:rPr lang="en-US" sz="2400" b="1" dirty="0">
                <a:solidFill>
                  <a:srgbClr val="C00000"/>
                </a:solidFill>
                <a:latin typeface="Arial" pitchFamily="34" charset="0"/>
                <a:cs typeface="Arial" pitchFamily="34" charset="0"/>
              </a:rPr>
              <a:t>Capital rationing:</a:t>
            </a:r>
            <a:r>
              <a:rPr lang="en-US" sz="2400" dirty="0">
                <a:latin typeface="Arial" pitchFamily="34" charset="0"/>
                <a:cs typeface="Arial" pitchFamily="34" charset="0"/>
              </a:rPr>
              <a:t> Companies often limit </a:t>
            </a:r>
            <a:r>
              <a:rPr lang="en-US" sz="2400" dirty="0">
                <a:solidFill>
                  <a:schemeClr val="tx1"/>
                </a:solidFill>
                <a:latin typeface="Arial" pitchFamily="34" charset="0"/>
                <a:cs typeface="Arial" pitchFamily="34" charset="0"/>
              </a:rPr>
              <a:t>the amount of funds dedicated to capital investments in any one year</a:t>
            </a:r>
          </a:p>
          <a:p>
            <a:pPr>
              <a:lnSpc>
                <a:spcPct val="114000"/>
              </a:lnSpc>
              <a:spcAft>
                <a:spcPts val="600"/>
              </a:spcAft>
              <a:buClrTx/>
              <a:buSzPct val="100000"/>
              <a:buFont typeface="Arial" pitchFamily="34" charset="0"/>
              <a:buChar char="•"/>
            </a:pPr>
            <a:endParaRPr lang="en-US" sz="2400" dirty="0">
              <a:solidFill>
                <a:schemeClr val="tx1"/>
              </a:solidFill>
              <a:latin typeface="Arial" pitchFamily="34" charset="0"/>
              <a:cs typeface="Arial" pitchFamily="34" charset="0"/>
            </a:endParaRPr>
          </a:p>
          <a:p>
            <a:pPr marL="0" indent="0">
              <a:buClrTx/>
              <a:buSzPct val="100000"/>
              <a:buNone/>
            </a:pPr>
            <a:r>
              <a:rPr lang="en-US" sz="2400" b="1" dirty="0">
                <a:latin typeface="Arial" pitchFamily="34" charset="0"/>
                <a:cs typeface="Arial" pitchFamily="34" charset="0"/>
              </a:rPr>
              <a:t>Why? </a:t>
            </a:r>
          </a:p>
          <a:p>
            <a:pPr>
              <a:buSzPct val="100000"/>
              <a:buFont typeface="Arial" pitchFamily="34" charset="0"/>
              <a:buChar char="•"/>
            </a:pPr>
            <a:r>
              <a:rPr lang="en-US" sz="2400" dirty="0">
                <a:latin typeface="Arial" pitchFamily="34" charset="0"/>
                <a:cs typeface="Arial" pitchFamily="34" charset="0"/>
              </a:rPr>
              <a:t>Owners don’t want to issue more shares if it dilutes their stake</a:t>
            </a:r>
          </a:p>
          <a:p>
            <a:pPr>
              <a:buSzPct val="100000"/>
              <a:buFont typeface="Arial" pitchFamily="34" charset="0"/>
              <a:buChar char="•"/>
            </a:pPr>
            <a:r>
              <a:rPr lang="en-US" sz="2400" dirty="0">
                <a:latin typeface="Arial" pitchFamily="34" charset="0"/>
                <a:cs typeface="Arial" pitchFamily="34" charset="0"/>
              </a:rPr>
              <a:t>The firm doesn’t have short-term managerial capacity to oversee the projects</a:t>
            </a:r>
          </a:p>
          <a:p>
            <a:pPr>
              <a:lnSpc>
                <a:spcPct val="114000"/>
              </a:lnSpc>
              <a:spcAft>
                <a:spcPts val="600"/>
              </a:spcAft>
              <a:buClrTx/>
              <a:buSzPct val="100000"/>
              <a:buFont typeface="Arial" pitchFamily="34" charset="0"/>
              <a:buChar char="•"/>
            </a:pPr>
            <a:endParaRPr lang="en-US" sz="24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229600" y="6611112"/>
            <a:ext cx="758952" cy="246888"/>
          </a:xfrm>
          <a:prstGeom prst="rect">
            <a:avLst/>
          </a:prstGeom>
        </p:spPr>
        <p:txBody>
          <a:bodyPr/>
          <a:lstStyle/>
          <a:p>
            <a:fld id="{CA15C064-DD44-4CAC-873E-2D1F54821676}" type="slidenum">
              <a:rPr lang="en-US" smtClean="0"/>
              <a:pPr/>
              <a:t>24</a:t>
            </a:fld>
            <a:endParaRPr lang="en-US" dirty="0"/>
          </a:p>
        </p:txBody>
      </p:sp>
    </p:spTree>
    <p:extLst>
      <p:ext uri="{BB962C8B-B14F-4D97-AF65-F5344CB8AC3E}">
        <p14:creationId xmlns:p14="http://schemas.microsoft.com/office/powerpoint/2010/main" val="9432395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50900"/>
          </a:xfrm>
        </p:spPr>
        <p:txBody>
          <a:bodyPr vert="horz" anchor="ctr">
            <a:normAutofit/>
          </a:bodyPr>
          <a:lstStyle/>
          <a:p>
            <a:r>
              <a:rPr lang="en-US" b="1" cap="none" dirty="0">
                <a:solidFill>
                  <a:schemeClr val="tx1"/>
                </a:solidFill>
                <a:effectLst/>
                <a:latin typeface="Arial" pitchFamily="34" charset="0"/>
                <a:cs typeface="Arial" pitchFamily="34" charset="0"/>
              </a:rPr>
              <a:t>Capital Rationing</a:t>
            </a:r>
          </a:p>
        </p:txBody>
      </p:sp>
      <p:sp>
        <p:nvSpPr>
          <p:cNvPr id="3" name="Content Placeholder 2"/>
          <p:cNvSpPr>
            <a:spLocks noGrp="1"/>
          </p:cNvSpPr>
          <p:nvPr>
            <p:ph idx="1"/>
          </p:nvPr>
        </p:nvSpPr>
        <p:spPr>
          <a:xfrm>
            <a:off x="448816" y="1124744"/>
            <a:ext cx="8371656" cy="5105400"/>
          </a:xfrm>
        </p:spPr>
        <p:txBody>
          <a:bodyPr>
            <a:noAutofit/>
          </a:bodyPr>
          <a:lstStyle/>
          <a:p>
            <a:pPr marL="0" indent="0">
              <a:buClrTx/>
              <a:buSzPct val="100000"/>
              <a:buNone/>
            </a:pPr>
            <a:r>
              <a:rPr lang="en-US" sz="2400" b="1" dirty="0">
                <a:latin typeface="Arial" pitchFamily="34" charset="0"/>
                <a:cs typeface="Arial" pitchFamily="34" charset="0"/>
              </a:rPr>
              <a:t>Implications:</a:t>
            </a:r>
            <a:endParaRPr lang="en-US" sz="2400" b="1" dirty="0">
              <a:solidFill>
                <a:schemeClr val="tx1"/>
              </a:solidFill>
              <a:latin typeface="Arial" pitchFamily="34" charset="0"/>
              <a:cs typeface="Arial" pitchFamily="34" charset="0"/>
            </a:endParaRPr>
          </a:p>
          <a:p>
            <a:pPr>
              <a:spcAft>
                <a:spcPts val="600"/>
              </a:spcAft>
              <a:buSzPct val="100000"/>
              <a:buFont typeface="Arial" pitchFamily="34" charset="0"/>
              <a:buChar char="•"/>
            </a:pPr>
            <a:r>
              <a:rPr lang="en-US" sz="2400" dirty="0">
                <a:latin typeface="Arial" pitchFamily="34" charset="0"/>
                <a:cs typeface="Arial" pitchFamily="34" charset="0"/>
              </a:rPr>
              <a:t>It is academically illogical: why would a manager not invest in a project that will offer a greater return than the cost of capital used to finance it?</a:t>
            </a:r>
          </a:p>
          <a:p>
            <a:pPr>
              <a:spcAft>
                <a:spcPts val="600"/>
              </a:spcAft>
              <a:buSzPct val="100000"/>
              <a:buFont typeface="Arial" pitchFamily="34" charset="0"/>
              <a:buChar char="•"/>
            </a:pPr>
            <a:r>
              <a:rPr lang="en-US" sz="2400" dirty="0">
                <a:latin typeface="Arial" pitchFamily="34" charset="0"/>
                <a:cs typeface="Arial" pitchFamily="34" charset="0"/>
              </a:rPr>
              <a:t>In the long-run, capital rationing could threaten a firm’s continuing existence through the erosion of its competitive position</a:t>
            </a:r>
          </a:p>
          <a:p>
            <a:pPr>
              <a:spcAft>
                <a:spcPts val="600"/>
              </a:spcAft>
              <a:buClrTx/>
              <a:buSzPct val="100000"/>
              <a:buFont typeface="Arial" pitchFamily="34" charset="0"/>
              <a:buChar char="•"/>
            </a:pPr>
            <a:r>
              <a:rPr lang="en-US" sz="2400" dirty="0">
                <a:latin typeface="Arial" pitchFamily="34" charset="0"/>
                <a:cs typeface="Arial" pitchFamily="34" charset="0"/>
              </a:rPr>
              <a:t>Under capital rationing the cost of capital is no longer the appropriate opportunity cost </a:t>
            </a:r>
          </a:p>
          <a:p>
            <a:pPr>
              <a:spcAft>
                <a:spcPts val="600"/>
              </a:spcAft>
              <a:buClrTx/>
              <a:buSzPct val="100000"/>
              <a:buFont typeface="Arial" pitchFamily="34" charset="0"/>
              <a:buChar char="•"/>
            </a:pPr>
            <a:r>
              <a:rPr lang="en-US" sz="2400" dirty="0">
                <a:latin typeface="Arial" pitchFamily="34" charset="0"/>
                <a:cs typeface="Arial" pitchFamily="34" charset="0"/>
              </a:rPr>
              <a:t>IRR may have more validity because the firm may be able to reinvest its cash flows at rates that are higher than the cost of capital</a:t>
            </a:r>
          </a:p>
          <a:p>
            <a:pPr>
              <a:buClrTx/>
              <a:buSzPct val="100000"/>
              <a:buFont typeface="Arial" pitchFamily="34" charset="0"/>
              <a:buChar char="•"/>
            </a:pPr>
            <a:endParaRPr lang="en-US" sz="2400" dirty="0">
              <a:solidFill>
                <a:schemeClr val="tx1"/>
              </a:solidFill>
              <a:latin typeface="Arial" pitchFamily="34" charset="0"/>
              <a:cs typeface="Arial" pitchFamily="34" charset="0"/>
            </a:endParaRPr>
          </a:p>
        </p:txBody>
      </p:sp>
      <p:sp>
        <p:nvSpPr>
          <p:cNvPr id="4" name="Slide Number Placeholder 3"/>
          <p:cNvSpPr>
            <a:spLocks noGrp="1"/>
          </p:cNvSpPr>
          <p:nvPr>
            <p:ph type="sldNum" sz="quarter" idx="4294967295"/>
          </p:nvPr>
        </p:nvSpPr>
        <p:spPr>
          <a:xfrm>
            <a:off x="8229600" y="6611112"/>
            <a:ext cx="758952" cy="246888"/>
          </a:xfrm>
          <a:prstGeom prst="rect">
            <a:avLst/>
          </a:prstGeom>
        </p:spPr>
        <p:txBody>
          <a:bodyPr/>
          <a:lstStyle/>
          <a:p>
            <a:fld id="{CA15C064-DD44-4CAC-873E-2D1F54821676}" type="slidenum">
              <a:rPr lang="en-US" smtClean="0"/>
              <a:pPr/>
              <a:t>25</a:t>
            </a:fld>
            <a:endParaRPr lang="en-US" dirty="0"/>
          </a:p>
        </p:txBody>
      </p:sp>
    </p:spTree>
    <p:extLst>
      <p:ext uri="{BB962C8B-B14F-4D97-AF65-F5344CB8AC3E}">
        <p14:creationId xmlns:p14="http://schemas.microsoft.com/office/powerpoint/2010/main" val="252260588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704" y="260648"/>
            <a:ext cx="86868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r>
              <a:rPr lang="en-US" dirty="0">
                <a:solidFill>
                  <a:schemeClr val="tx1"/>
                </a:solidFill>
                <a:latin typeface="+mn-lt"/>
                <a:cs typeface="Calibri" pitchFamily="34" charset="0"/>
              </a:rPr>
              <a:t>CFO Preferences</a:t>
            </a:r>
          </a:p>
        </p:txBody>
      </p:sp>
      <p:sp>
        <p:nvSpPr>
          <p:cNvPr id="3" name="Content Placeholder 2"/>
          <p:cNvSpPr>
            <a:spLocks noGrp="1"/>
          </p:cNvSpPr>
          <p:nvPr>
            <p:ph idx="1"/>
          </p:nvPr>
        </p:nvSpPr>
        <p:spPr>
          <a:xfrm>
            <a:off x="304800" y="1066801"/>
            <a:ext cx="8686800" cy="1676400"/>
          </a:xfrm>
        </p:spPr>
        <p:txBody>
          <a:bodyPr>
            <a:noAutofit/>
          </a:bodyPr>
          <a:lstStyle/>
          <a:p>
            <a:pPr>
              <a:buClrTx/>
              <a:buSzPct val="100000"/>
              <a:buFont typeface="Arial" pitchFamily="34" charset="0"/>
              <a:buChar char="•"/>
            </a:pPr>
            <a:r>
              <a:rPr lang="en-US" sz="2200" dirty="0">
                <a:solidFill>
                  <a:schemeClr val="tx1"/>
                </a:solidFill>
                <a:latin typeface="Arial" pitchFamily="34" charset="0"/>
                <a:cs typeface="Arial" pitchFamily="34" charset="0"/>
              </a:rPr>
              <a:t>Despite the inherent superiority of the NPV approach, chief financial officers continue to use other approaches and do not necessarily </a:t>
            </a:r>
            <a:r>
              <a:rPr lang="en-US" sz="2200" dirty="0" err="1">
                <a:solidFill>
                  <a:schemeClr val="tx1"/>
                </a:solidFill>
                <a:latin typeface="Arial" pitchFamily="34" charset="0"/>
                <a:cs typeface="Arial" pitchFamily="34" charset="0"/>
              </a:rPr>
              <a:t>favour</a:t>
            </a:r>
            <a:r>
              <a:rPr lang="en-US" sz="2200" dirty="0">
                <a:solidFill>
                  <a:schemeClr val="tx1"/>
                </a:solidFill>
                <a:latin typeface="Arial" pitchFamily="34" charset="0"/>
                <a:cs typeface="Arial" pitchFamily="34" charset="0"/>
              </a:rPr>
              <a:t> NPV over IRR</a:t>
            </a:r>
          </a:p>
          <a:p>
            <a:pPr>
              <a:buClrTx/>
              <a:buSzPct val="100000"/>
              <a:buFont typeface="Arial" pitchFamily="34" charset="0"/>
              <a:buChar char="•"/>
            </a:pPr>
            <a:r>
              <a:rPr lang="en-US" sz="2200" dirty="0">
                <a:solidFill>
                  <a:schemeClr val="tx1"/>
                </a:solidFill>
                <a:latin typeface="Arial" pitchFamily="34" charset="0"/>
                <a:cs typeface="Arial" pitchFamily="34" charset="0"/>
              </a:rPr>
              <a:t>Perhaps the reason for this is that it is difficult for people to understand what a positive NPV really means</a:t>
            </a:r>
          </a:p>
        </p:txBody>
      </p:sp>
      <p:pic>
        <p:nvPicPr>
          <p:cNvPr id="13314" name="Picture 2"/>
          <p:cNvPicPr>
            <a:picLocks noChangeAspect="1" noChangeArrowheads="1"/>
          </p:cNvPicPr>
          <p:nvPr/>
        </p:nvPicPr>
        <p:blipFill rotWithShape="1">
          <a:blip r:embed="rId3" cstate="print"/>
          <a:srcRect t="10317" b="8689"/>
          <a:stretch/>
        </p:blipFill>
        <p:spPr bwMode="auto">
          <a:xfrm>
            <a:off x="646719" y="2996952"/>
            <a:ext cx="7813713" cy="3096344"/>
          </a:xfrm>
          <a:prstGeom prst="rect">
            <a:avLst/>
          </a:prstGeom>
          <a:noFill/>
          <a:ln w="9525">
            <a:solidFill>
              <a:schemeClr val="bg2"/>
            </a:solidFill>
            <a:miter lim="800000"/>
            <a:headEnd/>
            <a:tailEnd/>
          </a:ln>
        </p:spPr>
      </p:pic>
      <p:sp>
        <p:nvSpPr>
          <p:cNvPr id="5" name="Slide Number Placeholder 4"/>
          <p:cNvSpPr>
            <a:spLocks noGrp="1"/>
          </p:cNvSpPr>
          <p:nvPr>
            <p:ph type="sldNum" sz="quarter" idx="4294967295"/>
          </p:nvPr>
        </p:nvSpPr>
        <p:spPr>
          <a:xfrm>
            <a:off x="8229600" y="6381328"/>
            <a:ext cx="758952" cy="246888"/>
          </a:xfrm>
          <a:prstGeom prst="rect">
            <a:avLst/>
          </a:prstGeom>
        </p:spPr>
        <p:txBody>
          <a:bodyPr/>
          <a:lstStyle/>
          <a:p>
            <a:fld id="{CA15C064-DD44-4CAC-873E-2D1F54821676}" type="slidenum">
              <a:rPr lang="en-US" smtClean="0"/>
              <a:pPr/>
              <a:t>26</a:t>
            </a:fld>
            <a:endParaRPr lang="en-US" dirty="0"/>
          </a:p>
        </p:txBody>
      </p:sp>
    </p:spTree>
    <p:extLst>
      <p:ext uri="{BB962C8B-B14F-4D97-AF65-F5344CB8AC3E}">
        <p14:creationId xmlns:p14="http://schemas.microsoft.com/office/powerpoint/2010/main" val="184140177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457200" y="1052736"/>
            <a:ext cx="8229600" cy="5184576"/>
          </a:xfrm>
        </p:spPr>
        <p:txBody>
          <a:bodyPr/>
          <a:lstStyle/>
          <a:p>
            <a:pPr marL="457200" indent="-457200">
              <a:lnSpc>
                <a:spcPct val="120000"/>
              </a:lnSpc>
              <a:buFont typeface="+mj-lt"/>
              <a:buAutoNum type="arabicPeriod"/>
            </a:pPr>
            <a:r>
              <a:rPr lang="en-US" sz="2400" b="1" dirty="0">
                <a:solidFill>
                  <a:srgbClr val="3333FF"/>
                </a:solidFill>
              </a:rPr>
              <a:t>Calculate</a:t>
            </a:r>
            <a:r>
              <a:rPr lang="en-US" sz="2400" dirty="0">
                <a:solidFill>
                  <a:srgbClr val="3333FF"/>
                </a:solidFill>
              </a:rPr>
              <a:t> </a:t>
            </a:r>
            <a:r>
              <a:rPr lang="en-US" sz="2400" dirty="0"/>
              <a:t>Net Present Value (NPV) and Payback Period</a:t>
            </a:r>
          </a:p>
          <a:p>
            <a:pPr marL="457200" indent="-457200">
              <a:lnSpc>
                <a:spcPct val="120000"/>
              </a:lnSpc>
              <a:buFont typeface="+mj-lt"/>
              <a:buAutoNum type="arabicPeriod"/>
            </a:pPr>
            <a:r>
              <a:rPr lang="en-US" sz="2400" b="1" dirty="0">
                <a:solidFill>
                  <a:srgbClr val="3333FF"/>
                </a:solidFill>
              </a:rPr>
              <a:t>Explain </a:t>
            </a:r>
            <a:r>
              <a:rPr lang="en-US" sz="2400" dirty="0"/>
              <a:t>the calculation of Internal Rate of Return (IRR)</a:t>
            </a:r>
          </a:p>
          <a:p>
            <a:pPr marL="457200" indent="-457200">
              <a:lnSpc>
                <a:spcPct val="120000"/>
              </a:lnSpc>
              <a:buFont typeface="+mj-lt"/>
              <a:buAutoNum type="arabicPeriod"/>
            </a:pPr>
            <a:r>
              <a:rPr lang="en-US" sz="2400" b="1" dirty="0">
                <a:solidFill>
                  <a:srgbClr val="3333FF"/>
                </a:solidFill>
              </a:rPr>
              <a:t>Distinguish </a:t>
            </a:r>
            <a:r>
              <a:rPr lang="en-US" sz="2400" dirty="0"/>
              <a:t>between IRR and NPV, and </a:t>
            </a:r>
            <a:r>
              <a:rPr lang="en-US" sz="2400" b="1" dirty="0">
                <a:solidFill>
                  <a:srgbClr val="3333FF"/>
                </a:solidFill>
              </a:rPr>
              <a:t>interpret</a:t>
            </a:r>
            <a:r>
              <a:rPr lang="en-US" sz="2400" dirty="0"/>
              <a:t> the results of calculations</a:t>
            </a:r>
          </a:p>
          <a:p>
            <a:pPr marL="457200" indent="-457200">
              <a:lnSpc>
                <a:spcPct val="120000"/>
              </a:lnSpc>
              <a:buFont typeface="+mj-lt"/>
              <a:buAutoNum type="arabicPeriod"/>
            </a:pPr>
            <a:r>
              <a:rPr lang="en-US" sz="2400" dirty="0"/>
              <a:t>To </a:t>
            </a:r>
            <a:r>
              <a:rPr lang="en-US" sz="2400" b="1" dirty="0">
                <a:solidFill>
                  <a:srgbClr val="3333FF"/>
                </a:solidFill>
              </a:rPr>
              <a:t>understand</a:t>
            </a:r>
            <a:r>
              <a:rPr lang="en-US" sz="2400" b="1" dirty="0"/>
              <a:t> </a:t>
            </a:r>
            <a:r>
              <a:rPr lang="en-US" sz="2400" dirty="0"/>
              <a:t>and </a:t>
            </a:r>
            <a:r>
              <a:rPr lang="en-US" sz="2400" b="1" dirty="0">
                <a:solidFill>
                  <a:srgbClr val="3333FF"/>
                </a:solidFill>
              </a:rPr>
              <a:t>interpret</a:t>
            </a:r>
            <a:r>
              <a:rPr lang="en-US" sz="2400" dirty="0">
                <a:solidFill>
                  <a:schemeClr val="accent2"/>
                </a:solidFill>
              </a:rPr>
              <a:t> </a:t>
            </a:r>
            <a:r>
              <a:rPr lang="en-US" sz="2400" dirty="0"/>
              <a:t>IRR:</a:t>
            </a:r>
          </a:p>
          <a:p>
            <a:pPr marL="857250" lvl="1" indent="-457200">
              <a:lnSpc>
                <a:spcPct val="120000"/>
              </a:lnSpc>
            </a:pPr>
            <a:r>
              <a:rPr lang="en-US" sz="2000" dirty="0"/>
              <a:t>Compare to cost of capital</a:t>
            </a:r>
          </a:p>
          <a:p>
            <a:pPr marL="857250" lvl="1" indent="-457200">
              <a:lnSpc>
                <a:spcPct val="120000"/>
              </a:lnSpc>
            </a:pPr>
            <a:r>
              <a:rPr lang="en-US" sz="2000" dirty="0"/>
              <a:t>Draw a basic graph of NPV profiles and show the IRR’s for two projects</a:t>
            </a:r>
          </a:p>
          <a:p>
            <a:pPr marL="514350" indent="-514350">
              <a:lnSpc>
                <a:spcPct val="120000"/>
              </a:lnSpc>
              <a:buFont typeface="+mj-lt"/>
              <a:buAutoNum type="arabicPeriod"/>
            </a:pPr>
            <a:r>
              <a:rPr lang="en-US" sz="2400" b="1" dirty="0">
                <a:solidFill>
                  <a:srgbClr val="3333FF"/>
                </a:solidFill>
              </a:rPr>
              <a:t>Understand</a:t>
            </a:r>
            <a:r>
              <a:rPr lang="en-US" sz="2400" b="1" dirty="0"/>
              <a:t>  </a:t>
            </a:r>
            <a:r>
              <a:rPr lang="en-US" sz="2400" dirty="0"/>
              <a:t>the NPV / IRR issues</a:t>
            </a:r>
          </a:p>
          <a:p>
            <a:pPr marL="514350" indent="-514350">
              <a:lnSpc>
                <a:spcPct val="120000"/>
              </a:lnSpc>
              <a:buFont typeface="+mj-lt"/>
              <a:buAutoNum type="arabicPeriod"/>
            </a:pPr>
            <a:r>
              <a:rPr lang="en-US" sz="2400" b="1" dirty="0">
                <a:solidFill>
                  <a:srgbClr val="3333FF"/>
                </a:solidFill>
              </a:rPr>
              <a:t>Understand</a:t>
            </a:r>
            <a:r>
              <a:rPr lang="en-US" sz="2400" b="1" dirty="0"/>
              <a:t> o</a:t>
            </a:r>
            <a:r>
              <a:rPr lang="en-US" sz="2400" dirty="0"/>
              <a:t>ther Capital budgeting decision rules</a:t>
            </a:r>
          </a:p>
          <a:p>
            <a:pPr lvl="1" indent="-342900">
              <a:lnSpc>
                <a:spcPct val="120000"/>
              </a:lnSpc>
            </a:pPr>
            <a:endParaRPr lang="en-US" sz="2000" dirty="0"/>
          </a:p>
          <a:p>
            <a:pPr marL="400050" lvl="1" indent="0">
              <a:lnSpc>
                <a:spcPct val="120000"/>
              </a:lnSpc>
              <a:buNone/>
            </a:pPr>
            <a:endParaRPr lang="en-US" sz="2000" dirty="0"/>
          </a:p>
        </p:txBody>
      </p:sp>
      <p:sp>
        <p:nvSpPr>
          <p:cNvPr id="4" name="Slide Number Placeholder 3"/>
          <p:cNvSpPr>
            <a:spLocks noGrp="1"/>
          </p:cNvSpPr>
          <p:nvPr>
            <p:ph type="sldNum" sz="quarter" idx="11"/>
          </p:nvPr>
        </p:nvSpPr>
        <p:spPr>
          <a:xfrm>
            <a:off x="6553200" y="6500192"/>
            <a:ext cx="1905000" cy="457200"/>
          </a:xfrm>
        </p:spPr>
        <p:txBody>
          <a:bodyPr/>
          <a:lstStyle/>
          <a:p>
            <a:pPr>
              <a:defRPr/>
            </a:pPr>
            <a:fld id="{3542C277-EE89-492A-B50A-E236D8C77902}" type="slidenum">
              <a:rPr lang="en-US" smtClean="0"/>
              <a:pPr>
                <a:defRPr/>
              </a:pPr>
              <a:t>27</a:t>
            </a:fld>
            <a:endParaRPr lang="en-US" dirty="0"/>
          </a:p>
        </p:txBody>
      </p:sp>
    </p:spTree>
    <p:extLst>
      <p:ext uri="{BB962C8B-B14F-4D97-AF65-F5344CB8AC3E}">
        <p14:creationId xmlns:p14="http://schemas.microsoft.com/office/powerpoint/2010/main" val="184917414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fld id="{05D4BA0E-9D71-4BCD-8E2D-C15BE4B2260B}" type="slidenum">
              <a:rPr lang="en-US" smtClean="0">
                <a:solidFill>
                  <a:srgbClr val="000000"/>
                </a:solidFill>
              </a:rPr>
              <a:pPr eaLnBrk="1" hangingPunct="1"/>
              <a:t>28</a:t>
            </a:fld>
            <a:endParaRPr lang="en-US">
              <a:solidFill>
                <a:srgbClr val="000000"/>
              </a:solidFill>
            </a:endParaRPr>
          </a:p>
        </p:txBody>
      </p:sp>
      <p:sp>
        <p:nvSpPr>
          <p:cNvPr id="41987" name="Rectangle 2"/>
          <p:cNvSpPr>
            <a:spLocks noGrp="1" noChangeArrowheads="1"/>
          </p:cNvSpPr>
          <p:nvPr>
            <p:ph type="title"/>
          </p:nvPr>
        </p:nvSpPr>
        <p:spPr>
          <a:xfrm>
            <a:off x="457200" y="274638"/>
            <a:ext cx="8229600" cy="471487"/>
          </a:xfrm>
        </p:spPr>
        <p:txBody>
          <a:bodyPr/>
          <a:lstStyle/>
          <a:p>
            <a:pPr algn="l" eaLnBrk="1" hangingPunct="1"/>
            <a:r>
              <a:rPr lang="en-CA" sz="3200" b="1"/>
              <a:t>Forthcoming attractions</a:t>
            </a:r>
          </a:p>
        </p:txBody>
      </p:sp>
      <p:sp>
        <p:nvSpPr>
          <p:cNvPr id="41988" name="Rectangle 3"/>
          <p:cNvSpPr txBox="1">
            <a:spLocks noChangeArrowheads="1"/>
          </p:cNvSpPr>
          <p:nvPr/>
        </p:nvSpPr>
        <p:spPr bwMode="auto">
          <a:xfrm>
            <a:off x="446088" y="1125537"/>
            <a:ext cx="82296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spcBef>
                <a:spcPct val="20000"/>
              </a:spcBef>
              <a:buClr>
                <a:srgbClr val="000000"/>
              </a:buClr>
              <a:buFontTx/>
              <a:buChar char="•"/>
            </a:pPr>
            <a:r>
              <a:rPr lang="en-US" sz="2400" dirty="0">
                <a:solidFill>
                  <a:srgbClr val="000000"/>
                </a:solidFill>
              </a:rPr>
              <a:t>Tutorial today: 16h00 – 17h00</a:t>
            </a:r>
          </a:p>
          <a:p>
            <a:pPr eaLnBrk="1" hangingPunct="1">
              <a:spcBef>
                <a:spcPct val="20000"/>
              </a:spcBef>
              <a:buClr>
                <a:srgbClr val="000000"/>
              </a:buClr>
              <a:buFontTx/>
              <a:buChar char="•"/>
            </a:pPr>
            <a:endParaRPr lang="en-US" sz="2400" dirty="0">
              <a:solidFill>
                <a:srgbClr val="000000"/>
              </a:solidFill>
            </a:endParaRPr>
          </a:p>
          <a:p>
            <a:pPr eaLnBrk="1" hangingPunct="1">
              <a:spcBef>
                <a:spcPct val="20000"/>
              </a:spcBef>
              <a:buClr>
                <a:srgbClr val="000000"/>
              </a:buClr>
              <a:buFontTx/>
              <a:buChar char="•"/>
            </a:pPr>
            <a:r>
              <a:rPr lang="en-US" sz="2400" dirty="0">
                <a:solidFill>
                  <a:srgbClr val="000000"/>
                </a:solidFill>
              </a:rPr>
              <a:t>Next week:  </a:t>
            </a:r>
            <a:r>
              <a:rPr lang="en-US" sz="2400" dirty="0" err="1">
                <a:solidFill>
                  <a:srgbClr val="000000"/>
                </a:solidFill>
              </a:rPr>
              <a:t>Ch</a:t>
            </a:r>
            <a:r>
              <a:rPr lang="en-US" sz="2400" dirty="0">
                <a:solidFill>
                  <a:srgbClr val="000000"/>
                </a:solidFill>
              </a:rPr>
              <a:t> 6 – Bonds</a:t>
            </a:r>
          </a:p>
          <a:p>
            <a:pPr eaLnBrk="1" hangingPunct="1">
              <a:spcBef>
                <a:spcPct val="20000"/>
              </a:spcBef>
              <a:buClr>
                <a:srgbClr val="000000"/>
              </a:buClr>
              <a:buFontTx/>
              <a:buChar char="•"/>
            </a:pPr>
            <a:endParaRPr lang="en-US" sz="2400" dirty="0">
              <a:solidFill>
                <a:srgbClr val="000000"/>
              </a:solidFill>
            </a:endParaRPr>
          </a:p>
          <a:p>
            <a:pPr eaLnBrk="1" hangingPunct="1">
              <a:spcBef>
                <a:spcPct val="20000"/>
              </a:spcBef>
              <a:buClr>
                <a:srgbClr val="000000"/>
              </a:buClr>
              <a:buFontTx/>
              <a:buChar char="•"/>
            </a:pPr>
            <a:r>
              <a:rPr lang="en-US" sz="2400" dirty="0">
                <a:solidFill>
                  <a:srgbClr val="000000"/>
                </a:solidFill>
              </a:rPr>
              <a:t>Quiz 1:  </a:t>
            </a:r>
          </a:p>
          <a:p>
            <a:pPr lvl="1" eaLnBrk="1" hangingPunct="1">
              <a:spcBef>
                <a:spcPct val="20000"/>
              </a:spcBef>
              <a:buClr>
                <a:srgbClr val="000000"/>
              </a:buClr>
              <a:buFontTx/>
              <a:buChar char="•"/>
            </a:pPr>
            <a:r>
              <a:rPr lang="en-US" sz="2000" dirty="0">
                <a:solidFill>
                  <a:srgbClr val="000000"/>
                </a:solidFill>
              </a:rPr>
              <a:t>Thurs, Oct 10, 2019  (16h10 – 17h00 =&gt; during tutorial) </a:t>
            </a:r>
          </a:p>
          <a:p>
            <a:pPr lvl="1" eaLnBrk="1" hangingPunct="1">
              <a:spcBef>
                <a:spcPct val="20000"/>
              </a:spcBef>
              <a:buClr>
                <a:srgbClr val="000000"/>
              </a:buClr>
              <a:buFontTx/>
              <a:buChar char="•"/>
            </a:pPr>
            <a:r>
              <a:rPr lang="en-US" sz="2000" dirty="0">
                <a:solidFill>
                  <a:srgbClr val="000000"/>
                </a:solidFill>
              </a:rPr>
              <a:t>To cover material from lectures 1 to 4</a:t>
            </a:r>
          </a:p>
          <a:p>
            <a:pPr lvl="1" eaLnBrk="1" hangingPunct="1">
              <a:spcBef>
                <a:spcPct val="20000"/>
              </a:spcBef>
              <a:buClr>
                <a:srgbClr val="000000"/>
              </a:buClr>
              <a:buFontTx/>
              <a:buChar char="•"/>
            </a:pPr>
            <a:endParaRPr lang="en-US" sz="2000" dirty="0">
              <a:solidFill>
                <a:srgbClr val="000000"/>
              </a:solidFill>
            </a:endParaRPr>
          </a:p>
          <a:p>
            <a:pPr eaLnBrk="1" hangingPunct="1">
              <a:spcBef>
                <a:spcPct val="20000"/>
              </a:spcBef>
              <a:buClr>
                <a:srgbClr val="000000"/>
              </a:buClr>
              <a:buFontTx/>
              <a:buChar char="•"/>
            </a:pPr>
            <a:endParaRPr lang="en-US" sz="2000" dirty="0">
              <a:solidFill>
                <a:srgbClr val="000000"/>
              </a:solidFill>
            </a:endParaRPr>
          </a:p>
        </p:txBody>
      </p:sp>
    </p:spTree>
    <p:extLst>
      <p:ext uri="{BB962C8B-B14F-4D97-AF65-F5344CB8AC3E}">
        <p14:creationId xmlns:p14="http://schemas.microsoft.com/office/powerpoint/2010/main" val="13185927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eaLnBrk="1" hangingPunct="1">
              <a:lnSpc>
                <a:spcPct val="80000"/>
              </a:lnSpc>
            </a:pPr>
            <a:r>
              <a:rPr lang="en-CA" sz="3200" b="1" dirty="0"/>
              <a:t>Homework problem #1</a:t>
            </a:r>
          </a:p>
        </p:txBody>
      </p:sp>
      <p:sp>
        <p:nvSpPr>
          <p:cNvPr id="1741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fld id="{CBDA03AD-0642-4E9D-82F5-3346C31A6335}" type="slidenum">
              <a:rPr lang="en-US" smtClean="0"/>
              <a:pPr eaLnBrk="1" hangingPunct="1"/>
              <a:t>3</a:t>
            </a:fld>
            <a:endParaRPr lang="en-US"/>
          </a:p>
        </p:txBody>
      </p:sp>
      <p:sp>
        <p:nvSpPr>
          <p:cNvPr id="3" name="Content Placeholder 2"/>
          <p:cNvSpPr>
            <a:spLocks noGrp="1"/>
          </p:cNvSpPr>
          <p:nvPr>
            <p:ph idx="1"/>
          </p:nvPr>
        </p:nvSpPr>
        <p:spPr>
          <a:xfrm>
            <a:off x="304016" y="1204786"/>
            <a:ext cx="4042792" cy="4600478"/>
          </a:xfrm>
        </p:spPr>
        <p:txBody>
          <a:bodyPr/>
          <a:lstStyle/>
          <a:p>
            <a:pPr marL="0" indent="0">
              <a:buNone/>
            </a:pPr>
            <a:r>
              <a:rPr lang="en-US" sz="2000" dirty="0">
                <a:latin typeface="Book Antiqua" panose="02040602050305030304" pitchFamily="18" charset="0"/>
              </a:rPr>
              <a:t>…The average Canadian home sold for $386,585 in June, which means monthly payments of $1,865 if you assume a 3.39 per cent fixed five-year mortgage rate and a 5 per cent down payment. If prices fell 5 per cent and mortgage rates increased by half a percentage point, the monthly payment is pretty much the same….</a:t>
            </a:r>
          </a:p>
          <a:p>
            <a:pPr marL="0" indent="0">
              <a:buNone/>
            </a:pPr>
            <a:endParaRPr lang="en-US" sz="2000" dirty="0">
              <a:latin typeface="Book Antiqua" panose="02040602050305030304" pitchFamily="18" charset="0"/>
            </a:endParaRPr>
          </a:p>
          <a:p>
            <a:pPr marL="0" indent="0">
              <a:buNone/>
            </a:pPr>
            <a:r>
              <a:rPr lang="en-US" sz="1400" dirty="0">
                <a:hlinkClick r:id="rId3"/>
              </a:rPr>
              <a:t>https://secure.globeadvisor.com/servlet/ArticleNews/story/gam/20130716/GICARRICK0715ATL</a:t>
            </a:r>
            <a:endParaRPr lang="en-US" sz="1400" dirty="0">
              <a:latin typeface="Book Antiqua" panose="02040602050305030304" pitchFamily="18" charset="0"/>
            </a:endParaRP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3448" t="28759" r="43352" b="37103"/>
          <a:stretch/>
        </p:blipFill>
        <p:spPr bwMode="auto">
          <a:xfrm>
            <a:off x="4355976" y="1124744"/>
            <a:ext cx="4570040" cy="2257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572000" y="4007966"/>
            <a:ext cx="4248472" cy="1077218"/>
          </a:xfrm>
          <a:prstGeom prst="rect">
            <a:avLst/>
          </a:prstGeom>
          <a:solidFill>
            <a:schemeClr val="accent3">
              <a:lumMod val="95000"/>
            </a:schemeClr>
          </a:solidFill>
          <a:ln>
            <a:solidFill>
              <a:schemeClr val="tx1"/>
            </a:solidFill>
          </a:ln>
        </p:spPr>
        <p:txBody>
          <a:bodyPr wrap="square" rtlCol="0">
            <a:spAutoFit/>
          </a:bodyPr>
          <a:lstStyle/>
          <a:p>
            <a:r>
              <a:rPr lang="en-US" sz="1600" b="1" u="sng" dirty="0"/>
              <a:t>Homework:  </a:t>
            </a:r>
          </a:p>
          <a:p>
            <a:r>
              <a:rPr lang="en-US" sz="1600" dirty="0"/>
              <a:t>Prove that if prices fell by 5% and mortgage rates increased by half a % (i.e. to 3.89%), the monthly payment would be the same</a:t>
            </a:r>
          </a:p>
        </p:txBody>
      </p:sp>
    </p:spTree>
    <p:extLst>
      <p:ext uri="{BB962C8B-B14F-4D97-AF65-F5344CB8AC3E}">
        <p14:creationId xmlns:p14="http://schemas.microsoft.com/office/powerpoint/2010/main" val="36700094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209107"/>
            <a:ext cx="7772400" cy="13620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dirty="0"/>
              <a:t>Investment decision rules</a:t>
            </a:r>
          </a:p>
        </p:txBody>
      </p:sp>
      <p:sp>
        <p:nvSpPr>
          <p:cNvPr id="3" name="Text Placeholder 2"/>
          <p:cNvSpPr>
            <a:spLocks noGrp="1"/>
          </p:cNvSpPr>
          <p:nvPr>
            <p:ph type="body" idx="1"/>
          </p:nvPr>
        </p:nvSpPr>
        <p:spPr>
          <a:xfrm>
            <a:off x="722313" y="2708920"/>
            <a:ext cx="7772400" cy="1500187"/>
          </a:xfrm>
        </p:spPr>
        <p:txBody>
          <a:bodyPr/>
          <a:lstStyle/>
          <a:p>
            <a:r>
              <a:rPr lang="en-US" dirty="0"/>
              <a:t>Ch. 8</a:t>
            </a:r>
          </a:p>
        </p:txBody>
      </p:sp>
      <p:sp>
        <p:nvSpPr>
          <p:cNvPr id="5" name="Slide Number Placeholder 3"/>
          <p:cNvSpPr>
            <a:spLocks noGrp="1"/>
          </p:cNvSpPr>
          <p:nvPr>
            <p:ph type="sldNum" sz="quarter" idx="11"/>
          </p:nvPr>
        </p:nvSpPr>
        <p:spPr>
          <a:xfrm>
            <a:off x="6553200" y="6248400"/>
            <a:ext cx="1905000" cy="457200"/>
          </a:xfrm>
        </p:spPr>
        <p:txBody>
          <a:bodyPr/>
          <a:lstStyle/>
          <a:p>
            <a:pPr algn="r">
              <a:defRPr/>
            </a:pPr>
            <a:fld id="{3542C277-EE89-492A-B50A-E236D8C77902}" type="slidenum">
              <a:rPr lang="en-US" smtClean="0"/>
              <a:pPr algn="r">
                <a:defRPr/>
              </a:pPr>
              <a:t>4</a:t>
            </a:fld>
            <a:endParaRPr lang="en-US" dirty="0"/>
          </a:p>
        </p:txBody>
      </p:sp>
    </p:spTree>
    <p:extLst>
      <p:ext uri="{BB962C8B-B14F-4D97-AF65-F5344CB8AC3E}">
        <p14:creationId xmlns:p14="http://schemas.microsoft.com/office/powerpoint/2010/main" val="33964621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457200" y="1052736"/>
            <a:ext cx="8229600" cy="5184576"/>
          </a:xfrm>
        </p:spPr>
        <p:txBody>
          <a:bodyPr/>
          <a:lstStyle/>
          <a:p>
            <a:pPr marL="457200" indent="-457200">
              <a:lnSpc>
                <a:spcPct val="120000"/>
              </a:lnSpc>
              <a:buFont typeface="+mj-lt"/>
              <a:buAutoNum type="arabicPeriod"/>
            </a:pPr>
            <a:r>
              <a:rPr lang="en-US" sz="2400" b="1" dirty="0">
                <a:solidFill>
                  <a:srgbClr val="3333FF"/>
                </a:solidFill>
              </a:rPr>
              <a:t>Calculate</a:t>
            </a:r>
            <a:r>
              <a:rPr lang="en-US" sz="2400" dirty="0">
                <a:solidFill>
                  <a:srgbClr val="3333FF"/>
                </a:solidFill>
              </a:rPr>
              <a:t> </a:t>
            </a:r>
            <a:r>
              <a:rPr lang="en-US" sz="2400" dirty="0"/>
              <a:t>Net Present Value (NPV) and Payback Period</a:t>
            </a:r>
          </a:p>
          <a:p>
            <a:pPr marL="457200" indent="-457200">
              <a:lnSpc>
                <a:spcPct val="120000"/>
              </a:lnSpc>
              <a:buFont typeface="+mj-lt"/>
              <a:buAutoNum type="arabicPeriod"/>
            </a:pPr>
            <a:r>
              <a:rPr lang="en-US" sz="2400" b="1" dirty="0">
                <a:solidFill>
                  <a:srgbClr val="3333FF"/>
                </a:solidFill>
              </a:rPr>
              <a:t>Explain </a:t>
            </a:r>
            <a:r>
              <a:rPr lang="en-US" sz="2400" dirty="0"/>
              <a:t>the calculation of Internal Rate of Return (IRR)</a:t>
            </a:r>
          </a:p>
          <a:p>
            <a:pPr marL="457200" indent="-457200">
              <a:lnSpc>
                <a:spcPct val="120000"/>
              </a:lnSpc>
              <a:buFont typeface="+mj-lt"/>
              <a:buAutoNum type="arabicPeriod"/>
            </a:pPr>
            <a:r>
              <a:rPr lang="en-US" sz="2400" b="1" dirty="0">
                <a:solidFill>
                  <a:srgbClr val="3333FF"/>
                </a:solidFill>
              </a:rPr>
              <a:t>Distinguish </a:t>
            </a:r>
            <a:r>
              <a:rPr lang="en-US" sz="2400" dirty="0"/>
              <a:t>between IRR and NPV, and </a:t>
            </a:r>
            <a:r>
              <a:rPr lang="en-US" sz="2400" b="1" dirty="0">
                <a:solidFill>
                  <a:srgbClr val="3333FF"/>
                </a:solidFill>
              </a:rPr>
              <a:t>interpret</a:t>
            </a:r>
            <a:r>
              <a:rPr lang="en-US" sz="2400" dirty="0"/>
              <a:t> the results of calculations</a:t>
            </a:r>
          </a:p>
          <a:p>
            <a:pPr marL="457200" indent="-457200">
              <a:lnSpc>
                <a:spcPct val="120000"/>
              </a:lnSpc>
              <a:buFont typeface="+mj-lt"/>
              <a:buAutoNum type="arabicPeriod"/>
            </a:pPr>
            <a:r>
              <a:rPr lang="en-US" sz="2400" dirty="0"/>
              <a:t>To </a:t>
            </a:r>
            <a:r>
              <a:rPr lang="en-US" sz="2400" b="1" dirty="0">
                <a:solidFill>
                  <a:srgbClr val="3333FF"/>
                </a:solidFill>
              </a:rPr>
              <a:t>understand</a:t>
            </a:r>
            <a:r>
              <a:rPr lang="en-US" sz="2400" b="1" dirty="0"/>
              <a:t> </a:t>
            </a:r>
            <a:r>
              <a:rPr lang="en-US" sz="2400" dirty="0"/>
              <a:t>and </a:t>
            </a:r>
            <a:r>
              <a:rPr lang="en-US" sz="2400" b="1" dirty="0">
                <a:solidFill>
                  <a:srgbClr val="3333FF"/>
                </a:solidFill>
              </a:rPr>
              <a:t>interpret</a:t>
            </a:r>
            <a:r>
              <a:rPr lang="en-US" sz="2400" dirty="0">
                <a:solidFill>
                  <a:schemeClr val="accent2"/>
                </a:solidFill>
              </a:rPr>
              <a:t> </a:t>
            </a:r>
            <a:r>
              <a:rPr lang="en-US" sz="2400" dirty="0"/>
              <a:t>IRR:</a:t>
            </a:r>
          </a:p>
          <a:p>
            <a:pPr marL="857250" lvl="1" indent="-457200">
              <a:lnSpc>
                <a:spcPct val="120000"/>
              </a:lnSpc>
            </a:pPr>
            <a:r>
              <a:rPr lang="en-US" sz="2000" dirty="0"/>
              <a:t>Compare to cost of capital</a:t>
            </a:r>
          </a:p>
          <a:p>
            <a:pPr marL="857250" lvl="1" indent="-457200">
              <a:lnSpc>
                <a:spcPct val="120000"/>
              </a:lnSpc>
            </a:pPr>
            <a:r>
              <a:rPr lang="en-US" sz="2000" dirty="0"/>
              <a:t>Draw a basic graph of NPV profiles and show the IRR’s for two projects</a:t>
            </a:r>
          </a:p>
          <a:p>
            <a:pPr marL="514350" indent="-514350">
              <a:lnSpc>
                <a:spcPct val="120000"/>
              </a:lnSpc>
              <a:buFont typeface="+mj-lt"/>
              <a:buAutoNum type="arabicPeriod"/>
            </a:pPr>
            <a:r>
              <a:rPr lang="en-US" sz="2400" b="1" dirty="0">
                <a:solidFill>
                  <a:srgbClr val="3333FF"/>
                </a:solidFill>
              </a:rPr>
              <a:t>Understand</a:t>
            </a:r>
            <a:r>
              <a:rPr lang="en-US" sz="2400" b="1" dirty="0"/>
              <a:t>  </a:t>
            </a:r>
            <a:r>
              <a:rPr lang="en-US" sz="2400" dirty="0"/>
              <a:t>the NPV / IRR issues</a:t>
            </a:r>
          </a:p>
          <a:p>
            <a:pPr marL="514350" indent="-514350">
              <a:lnSpc>
                <a:spcPct val="120000"/>
              </a:lnSpc>
              <a:buFont typeface="+mj-lt"/>
              <a:buAutoNum type="arabicPeriod"/>
            </a:pPr>
            <a:r>
              <a:rPr lang="en-US" sz="2400" b="1" dirty="0">
                <a:solidFill>
                  <a:srgbClr val="3333FF"/>
                </a:solidFill>
              </a:rPr>
              <a:t>Understand</a:t>
            </a:r>
            <a:r>
              <a:rPr lang="en-US" sz="2400" b="1" dirty="0"/>
              <a:t> o</a:t>
            </a:r>
            <a:r>
              <a:rPr lang="en-US" sz="2400" dirty="0"/>
              <a:t>ther Capital budgeting decision rules</a:t>
            </a:r>
          </a:p>
          <a:p>
            <a:pPr lvl="1" indent="-342900">
              <a:lnSpc>
                <a:spcPct val="120000"/>
              </a:lnSpc>
            </a:pPr>
            <a:endParaRPr lang="en-US" sz="2000" dirty="0"/>
          </a:p>
          <a:p>
            <a:pPr marL="400050" lvl="1" indent="0">
              <a:lnSpc>
                <a:spcPct val="120000"/>
              </a:lnSpc>
              <a:buNone/>
            </a:pPr>
            <a:endParaRPr lang="en-US" sz="2000" dirty="0"/>
          </a:p>
        </p:txBody>
      </p:sp>
      <p:sp>
        <p:nvSpPr>
          <p:cNvPr id="4" name="Slide Number Placeholder 3"/>
          <p:cNvSpPr>
            <a:spLocks noGrp="1"/>
          </p:cNvSpPr>
          <p:nvPr>
            <p:ph type="sldNum" sz="quarter" idx="11"/>
          </p:nvPr>
        </p:nvSpPr>
        <p:spPr>
          <a:xfrm>
            <a:off x="6553200" y="6500192"/>
            <a:ext cx="1905000" cy="457200"/>
          </a:xfrm>
        </p:spPr>
        <p:txBody>
          <a:bodyPr/>
          <a:lstStyle/>
          <a:p>
            <a:pPr>
              <a:defRPr/>
            </a:pPr>
            <a:fld id="{3542C277-EE89-492A-B50A-E236D8C77902}" type="slidenum">
              <a:rPr lang="en-US" smtClean="0"/>
              <a:pPr>
                <a:defRPr/>
              </a:pPr>
              <a:t>5</a:t>
            </a:fld>
            <a:endParaRPr lang="en-US" dirty="0"/>
          </a:p>
        </p:txBody>
      </p:sp>
    </p:spTree>
    <p:extLst>
      <p:ext uri="{BB962C8B-B14F-4D97-AF65-F5344CB8AC3E}">
        <p14:creationId xmlns:p14="http://schemas.microsoft.com/office/powerpoint/2010/main" val="34321028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problem #1:</a:t>
            </a:r>
            <a:endParaRPr lang="en-CA" dirty="0"/>
          </a:p>
        </p:txBody>
      </p:sp>
      <p:sp>
        <p:nvSpPr>
          <p:cNvPr id="4" name="Content Placeholder 3"/>
          <p:cNvSpPr>
            <a:spLocks noGrp="1"/>
          </p:cNvSpPr>
          <p:nvPr>
            <p:ph idx="1"/>
          </p:nvPr>
        </p:nvSpPr>
        <p:spPr/>
        <p:txBody>
          <a:bodyPr/>
          <a:lstStyle/>
          <a:p>
            <a:pPr marL="0" indent="0">
              <a:buNone/>
            </a:pPr>
            <a:r>
              <a:rPr lang="en-US" dirty="0"/>
              <a:t>Which investment would you choose to invest in if:</a:t>
            </a:r>
          </a:p>
          <a:p>
            <a:pPr marL="514350" indent="-514350">
              <a:buAutoNum type="alphaLcParenBoth"/>
            </a:pPr>
            <a:r>
              <a:rPr lang="en-US" dirty="0"/>
              <a:t>Your discount rate is 10%? </a:t>
            </a:r>
          </a:p>
          <a:p>
            <a:pPr marL="514350" indent="-514350">
              <a:buAutoNum type="alphaLcParenBoth"/>
            </a:pPr>
            <a:r>
              <a:rPr lang="en-US" dirty="0"/>
              <a:t>Your discount rate is 15%?</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CA" dirty="0"/>
          </a:p>
        </p:txBody>
      </p:sp>
      <p:sp>
        <p:nvSpPr>
          <p:cNvPr id="3" name="Slide Number Placeholder 2"/>
          <p:cNvSpPr>
            <a:spLocks noGrp="1"/>
          </p:cNvSpPr>
          <p:nvPr>
            <p:ph type="sldNum" sz="quarter" idx="11"/>
          </p:nvPr>
        </p:nvSpPr>
        <p:spPr/>
        <p:txBody>
          <a:bodyPr/>
          <a:lstStyle/>
          <a:p>
            <a:pPr>
              <a:defRPr/>
            </a:pPr>
            <a:fld id="{D80A0A22-665C-43EE-8BEC-EDA0B0634C75}" type="slidenum">
              <a:rPr lang="en-US" smtClean="0"/>
              <a:pPr>
                <a:defRPr/>
              </a:pPr>
              <a:t>6</a:t>
            </a:fld>
            <a:endParaRPr lang="en-US"/>
          </a:p>
        </p:txBody>
      </p:sp>
      <p:graphicFrame>
        <p:nvGraphicFramePr>
          <p:cNvPr id="5" name="Table 4"/>
          <p:cNvGraphicFramePr>
            <a:graphicFrameLocks noGrp="1"/>
          </p:cNvGraphicFramePr>
          <p:nvPr/>
        </p:nvGraphicFramePr>
        <p:xfrm>
          <a:off x="683568" y="3573016"/>
          <a:ext cx="7704856" cy="1493520"/>
        </p:xfrm>
        <a:graphic>
          <a:graphicData uri="http://schemas.openxmlformats.org/drawingml/2006/table">
            <a:tbl>
              <a:tblPr firstRow="1" bandRow="1">
                <a:tableStyleId>{5C22544A-7EE6-4342-B048-85BDC9FD1C3A}</a:tableStyleId>
              </a:tblPr>
              <a:tblGrid>
                <a:gridCol w="1926214">
                  <a:extLst>
                    <a:ext uri="{9D8B030D-6E8A-4147-A177-3AD203B41FA5}">
                      <a16:colId xmlns:a16="http://schemas.microsoft.com/office/drawing/2014/main" val="20000"/>
                    </a:ext>
                  </a:extLst>
                </a:gridCol>
                <a:gridCol w="1926214">
                  <a:extLst>
                    <a:ext uri="{9D8B030D-6E8A-4147-A177-3AD203B41FA5}">
                      <a16:colId xmlns:a16="http://schemas.microsoft.com/office/drawing/2014/main" val="20001"/>
                    </a:ext>
                  </a:extLst>
                </a:gridCol>
                <a:gridCol w="1926214">
                  <a:extLst>
                    <a:ext uri="{9D8B030D-6E8A-4147-A177-3AD203B41FA5}">
                      <a16:colId xmlns:a16="http://schemas.microsoft.com/office/drawing/2014/main" val="20002"/>
                    </a:ext>
                  </a:extLst>
                </a:gridCol>
                <a:gridCol w="1926214">
                  <a:extLst>
                    <a:ext uri="{9D8B030D-6E8A-4147-A177-3AD203B41FA5}">
                      <a16:colId xmlns:a16="http://schemas.microsoft.com/office/drawing/2014/main" val="20003"/>
                    </a:ext>
                  </a:extLst>
                </a:gridCol>
              </a:tblGrid>
              <a:tr h="370840">
                <a:tc>
                  <a:txBody>
                    <a:bodyPr/>
                    <a:lstStyle/>
                    <a:p>
                      <a:endParaRPr lang="en-CA" sz="2000" dirty="0">
                        <a:solidFill>
                          <a:schemeClr val="tx1"/>
                        </a:solidFill>
                      </a:endParaRPr>
                    </a:p>
                  </a:txBody>
                  <a:tcPr/>
                </a:tc>
                <a:tc>
                  <a:txBody>
                    <a:bodyPr/>
                    <a:lstStyle/>
                    <a:p>
                      <a:r>
                        <a:rPr lang="en-US" sz="2000" dirty="0">
                          <a:solidFill>
                            <a:schemeClr val="tx1"/>
                          </a:solidFill>
                        </a:rPr>
                        <a:t>Cost of investment</a:t>
                      </a:r>
                      <a:endParaRPr lang="en-CA" sz="2000" dirty="0">
                        <a:solidFill>
                          <a:schemeClr val="tx1"/>
                        </a:solidFill>
                      </a:endParaRPr>
                    </a:p>
                  </a:txBody>
                  <a:tcPr/>
                </a:tc>
                <a:tc>
                  <a:txBody>
                    <a:bodyPr/>
                    <a:lstStyle/>
                    <a:p>
                      <a:r>
                        <a:rPr lang="en-US" sz="2000" dirty="0">
                          <a:solidFill>
                            <a:schemeClr val="tx1"/>
                          </a:solidFill>
                        </a:rPr>
                        <a:t>Income in year 1</a:t>
                      </a:r>
                      <a:endParaRPr lang="en-CA" sz="2000" dirty="0">
                        <a:solidFill>
                          <a:schemeClr val="tx1"/>
                        </a:solidFill>
                      </a:endParaRPr>
                    </a:p>
                  </a:txBody>
                  <a:tcPr/>
                </a:tc>
                <a:tc>
                  <a:txBody>
                    <a:bodyPr/>
                    <a:lstStyle/>
                    <a:p>
                      <a:r>
                        <a:rPr lang="en-US" sz="2000" dirty="0">
                          <a:solidFill>
                            <a:schemeClr val="tx1"/>
                          </a:solidFill>
                        </a:rPr>
                        <a:t>Income in year 2</a:t>
                      </a:r>
                      <a:endParaRPr lang="en-CA" sz="2000"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sz="2000" dirty="0">
                          <a:solidFill>
                            <a:schemeClr val="tx1"/>
                          </a:solidFill>
                        </a:rPr>
                        <a:t>Investment A</a:t>
                      </a:r>
                      <a:endParaRPr lang="en-CA" sz="2000" dirty="0">
                        <a:solidFill>
                          <a:schemeClr val="tx1"/>
                        </a:solidFill>
                      </a:endParaRPr>
                    </a:p>
                  </a:txBody>
                  <a:tcPr/>
                </a:tc>
                <a:tc>
                  <a:txBody>
                    <a:bodyPr/>
                    <a:lstStyle/>
                    <a:p>
                      <a:r>
                        <a:rPr lang="en-US" sz="2000" dirty="0">
                          <a:solidFill>
                            <a:schemeClr val="tx1"/>
                          </a:solidFill>
                        </a:rPr>
                        <a:t>-$30,000</a:t>
                      </a:r>
                      <a:endParaRPr lang="en-CA" sz="2000" dirty="0">
                        <a:solidFill>
                          <a:schemeClr val="tx1"/>
                        </a:solidFill>
                      </a:endParaRPr>
                    </a:p>
                  </a:txBody>
                  <a:tcPr/>
                </a:tc>
                <a:tc>
                  <a:txBody>
                    <a:bodyPr/>
                    <a:lstStyle/>
                    <a:p>
                      <a:r>
                        <a:rPr lang="en-US" sz="2000" dirty="0">
                          <a:solidFill>
                            <a:schemeClr val="tx1"/>
                          </a:solidFill>
                        </a:rPr>
                        <a:t>$21,000</a:t>
                      </a:r>
                      <a:endParaRPr lang="en-CA" sz="2000" dirty="0">
                        <a:solidFill>
                          <a:schemeClr val="tx1"/>
                        </a:solidFill>
                      </a:endParaRPr>
                    </a:p>
                  </a:txBody>
                  <a:tcPr/>
                </a:tc>
                <a:tc>
                  <a:txBody>
                    <a:bodyPr/>
                    <a:lstStyle/>
                    <a:p>
                      <a:r>
                        <a:rPr lang="en-US" sz="2000" dirty="0">
                          <a:solidFill>
                            <a:schemeClr val="tx1"/>
                          </a:solidFill>
                        </a:rPr>
                        <a:t>$21,000</a:t>
                      </a:r>
                      <a:endParaRPr lang="en-CA" sz="2000" dirty="0">
                        <a:solidFill>
                          <a:schemeClr val="tx1"/>
                        </a:solidFill>
                      </a:endParaRPr>
                    </a:p>
                  </a:txBody>
                  <a:tcPr/>
                </a:tc>
                <a:extLst>
                  <a:ext uri="{0D108BD9-81ED-4DB2-BD59-A6C34878D82A}">
                    <a16:rowId xmlns:a16="http://schemas.microsoft.com/office/drawing/2014/main" val="10001"/>
                  </a:ext>
                </a:extLst>
              </a:tr>
              <a:tr h="370840">
                <a:tc>
                  <a:txBody>
                    <a:bodyPr/>
                    <a:lstStyle/>
                    <a:p>
                      <a:r>
                        <a:rPr lang="en-US" sz="2000" dirty="0">
                          <a:solidFill>
                            <a:schemeClr val="tx1"/>
                          </a:solidFill>
                        </a:rPr>
                        <a:t>Investment</a:t>
                      </a:r>
                      <a:r>
                        <a:rPr lang="en-US" sz="2000" baseline="0" dirty="0">
                          <a:solidFill>
                            <a:schemeClr val="tx1"/>
                          </a:solidFill>
                        </a:rPr>
                        <a:t> B</a:t>
                      </a:r>
                      <a:endParaRPr lang="en-CA" sz="2000" dirty="0">
                        <a:solidFill>
                          <a:schemeClr val="tx1"/>
                        </a:solidFill>
                      </a:endParaRPr>
                    </a:p>
                  </a:txBody>
                  <a:tcPr/>
                </a:tc>
                <a:tc>
                  <a:txBody>
                    <a:bodyPr/>
                    <a:lstStyle/>
                    <a:p>
                      <a:r>
                        <a:rPr lang="en-US" sz="2000" dirty="0">
                          <a:solidFill>
                            <a:schemeClr val="tx1"/>
                          </a:solidFill>
                        </a:rPr>
                        <a:t>-$50,000</a:t>
                      </a:r>
                      <a:endParaRPr lang="en-CA" sz="2000" dirty="0">
                        <a:solidFill>
                          <a:schemeClr val="tx1"/>
                        </a:solidFill>
                      </a:endParaRPr>
                    </a:p>
                  </a:txBody>
                  <a:tcPr/>
                </a:tc>
                <a:tc>
                  <a:txBody>
                    <a:bodyPr/>
                    <a:lstStyle/>
                    <a:p>
                      <a:r>
                        <a:rPr lang="en-US" sz="2000" dirty="0">
                          <a:solidFill>
                            <a:schemeClr val="tx1"/>
                          </a:solidFill>
                        </a:rPr>
                        <a:t>$33,000</a:t>
                      </a:r>
                      <a:endParaRPr lang="en-CA" sz="2000" dirty="0">
                        <a:solidFill>
                          <a:schemeClr val="tx1"/>
                        </a:solidFill>
                      </a:endParaRPr>
                    </a:p>
                  </a:txBody>
                  <a:tcPr/>
                </a:tc>
                <a:tc>
                  <a:txBody>
                    <a:bodyPr/>
                    <a:lstStyle/>
                    <a:p>
                      <a:r>
                        <a:rPr lang="en-US" sz="2000" dirty="0">
                          <a:solidFill>
                            <a:schemeClr val="tx1"/>
                          </a:solidFill>
                        </a:rPr>
                        <a:t>$33,000</a:t>
                      </a:r>
                      <a:endParaRPr lang="en-CA" sz="2000" dirty="0">
                        <a:solidFill>
                          <a:schemeClr val="tx1"/>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98792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ctr">
            <a:normAutofit/>
          </a:bodyPr>
          <a:lstStyle/>
          <a:p>
            <a:r>
              <a:rPr lang="en-US" b="1" cap="none" dirty="0">
                <a:solidFill>
                  <a:schemeClr val="tx1"/>
                </a:solidFill>
                <a:effectLst/>
                <a:latin typeface="+mn-lt"/>
                <a:cs typeface="Calibri" pitchFamily="34" charset="0"/>
              </a:rPr>
              <a:t>Evaluating Investment Alternatives</a:t>
            </a:r>
          </a:p>
        </p:txBody>
      </p:sp>
      <p:sp>
        <p:nvSpPr>
          <p:cNvPr id="3" name="Content Placeholder 2"/>
          <p:cNvSpPr>
            <a:spLocks noGrp="1"/>
          </p:cNvSpPr>
          <p:nvPr>
            <p:ph idx="1"/>
          </p:nvPr>
        </p:nvSpPr>
        <p:spPr>
          <a:xfrm>
            <a:off x="304800" y="1295401"/>
            <a:ext cx="8686800" cy="838200"/>
          </a:xfrm>
        </p:spPr>
        <p:txBody>
          <a:bodyPr>
            <a:noAutofit/>
          </a:bodyPr>
          <a:lstStyle/>
          <a:p>
            <a:pPr>
              <a:buClrTx/>
              <a:buSzPct val="100000"/>
              <a:buFont typeface="Arial" pitchFamily="34" charset="0"/>
              <a:buChar char="•"/>
            </a:pPr>
            <a:r>
              <a:rPr lang="en-US" sz="2200" dirty="0">
                <a:solidFill>
                  <a:schemeClr val="tx1"/>
                </a:solidFill>
                <a:cs typeface="Calibri" pitchFamily="34" charset="0"/>
              </a:rPr>
              <a:t>The diagram below shows the cash flow pattern for a traditional capital expenditure project:</a:t>
            </a:r>
          </a:p>
        </p:txBody>
      </p:sp>
      <p:pic>
        <p:nvPicPr>
          <p:cNvPr id="3074" name="Picture 2"/>
          <p:cNvPicPr>
            <a:picLocks noChangeAspect="1" noChangeArrowheads="1"/>
          </p:cNvPicPr>
          <p:nvPr/>
        </p:nvPicPr>
        <p:blipFill>
          <a:blip r:embed="rId3" cstate="print"/>
          <a:srcRect/>
          <a:stretch>
            <a:fillRect/>
          </a:stretch>
        </p:blipFill>
        <p:spPr bwMode="auto">
          <a:xfrm>
            <a:off x="533400" y="2057400"/>
            <a:ext cx="8039100" cy="1733550"/>
          </a:xfrm>
          <a:prstGeom prst="rect">
            <a:avLst/>
          </a:prstGeom>
          <a:noFill/>
          <a:ln w="9525">
            <a:noFill/>
            <a:miter lim="800000"/>
            <a:headEnd/>
            <a:tailEnd/>
          </a:ln>
        </p:spPr>
      </p:pic>
      <p:sp>
        <p:nvSpPr>
          <p:cNvPr id="5" name="Slide Number Placeholder 4"/>
          <p:cNvSpPr>
            <a:spLocks noGrp="1"/>
          </p:cNvSpPr>
          <p:nvPr>
            <p:ph type="sldNum" sz="quarter" idx="4294967295"/>
          </p:nvPr>
        </p:nvSpPr>
        <p:spPr>
          <a:xfrm>
            <a:off x="8056192" y="6347335"/>
            <a:ext cx="758952" cy="246888"/>
          </a:xfrm>
          <a:prstGeom prst="rect">
            <a:avLst/>
          </a:prstGeom>
        </p:spPr>
        <p:txBody>
          <a:bodyPr/>
          <a:lstStyle/>
          <a:p>
            <a:fld id="{CA15C064-DD44-4CAC-873E-2D1F54821676}" type="slidenum">
              <a:rPr lang="en-US" smtClean="0"/>
              <a:pPr/>
              <a:t>7</a:t>
            </a:fld>
            <a:endParaRPr lang="en-US" dirty="0"/>
          </a:p>
        </p:txBody>
      </p:sp>
      <p:sp>
        <p:nvSpPr>
          <p:cNvPr id="7" name="Rectangle 6"/>
          <p:cNvSpPr/>
          <p:nvPr/>
        </p:nvSpPr>
        <p:spPr>
          <a:xfrm>
            <a:off x="304800" y="3789040"/>
            <a:ext cx="8534400" cy="2385268"/>
          </a:xfrm>
          <a:prstGeom prst="rect">
            <a:avLst/>
          </a:prstGeom>
        </p:spPr>
        <p:txBody>
          <a:bodyPr wrap="square">
            <a:spAutoFit/>
          </a:bodyPr>
          <a:lstStyle/>
          <a:p>
            <a:pPr>
              <a:buClrTx/>
              <a:buSzPct val="100000"/>
              <a:buNone/>
            </a:pPr>
            <a:r>
              <a:rPr lang="en-US" sz="2000" dirty="0">
                <a:latin typeface="+mn-lt"/>
                <a:cs typeface="Calibri" pitchFamily="34" charset="0"/>
              </a:rPr>
              <a:t>Where :</a:t>
            </a:r>
          </a:p>
          <a:p>
            <a:pPr marL="225425" indent="-225425">
              <a:buClrTx/>
              <a:buSzPct val="100000"/>
              <a:buFont typeface="Arial" pitchFamily="34" charset="0"/>
              <a:buChar char="•"/>
            </a:pPr>
            <a:r>
              <a:rPr lang="en-US" sz="2000" i="1" dirty="0" err="1">
                <a:latin typeface="+mn-lt"/>
                <a:cs typeface="Calibri" pitchFamily="34" charset="0"/>
              </a:rPr>
              <a:t>CF</a:t>
            </a:r>
            <a:r>
              <a:rPr lang="en-US" sz="2000" i="1" baseline="-25000" dirty="0" err="1">
                <a:latin typeface="+mn-lt"/>
                <a:cs typeface="Calibri" pitchFamily="34" charset="0"/>
              </a:rPr>
              <a:t>t</a:t>
            </a:r>
            <a:r>
              <a:rPr lang="en-US" sz="2000" dirty="0">
                <a:latin typeface="+mn-lt"/>
                <a:cs typeface="Calibri" pitchFamily="34" charset="0"/>
              </a:rPr>
              <a:t> = the estimated after-tax future incremental cash flow at time </a:t>
            </a:r>
            <a:r>
              <a:rPr lang="en-US" sz="2000" i="1" dirty="0">
                <a:latin typeface="+mn-lt"/>
                <a:cs typeface="Calibri" pitchFamily="34" charset="0"/>
              </a:rPr>
              <a:t>t</a:t>
            </a:r>
          </a:p>
          <a:p>
            <a:pPr marL="225425" indent="-225425">
              <a:buClrTx/>
              <a:buSzPct val="100000"/>
              <a:buFont typeface="Arial" pitchFamily="34" charset="0"/>
              <a:buChar char="•"/>
            </a:pPr>
            <a:r>
              <a:rPr lang="en-US" sz="2000" i="1" dirty="0" err="1">
                <a:latin typeface="+mn-lt"/>
                <a:cs typeface="Calibri" pitchFamily="34" charset="0"/>
              </a:rPr>
              <a:t>CF</a:t>
            </a:r>
            <a:r>
              <a:rPr lang="en-US" sz="2000" baseline="-25000" dirty="0" err="1">
                <a:latin typeface="+mn-lt"/>
                <a:cs typeface="Calibri" pitchFamily="34" charset="0"/>
              </a:rPr>
              <a:t>0</a:t>
            </a:r>
            <a:r>
              <a:rPr lang="en-US" sz="2000" dirty="0">
                <a:latin typeface="+mn-lt"/>
                <a:cs typeface="Calibri" pitchFamily="34" charset="0"/>
              </a:rPr>
              <a:t> = the initial after-tax incremental cash outlay</a:t>
            </a:r>
          </a:p>
          <a:p>
            <a:pPr>
              <a:buClrTx/>
              <a:buSzPct val="100000"/>
              <a:buFont typeface="Arial" pitchFamily="34" charset="0"/>
              <a:buChar char="•"/>
            </a:pPr>
            <a:endParaRPr lang="en-US" sz="900" i="1" dirty="0">
              <a:latin typeface="+mn-lt"/>
              <a:cs typeface="Calibri" pitchFamily="34" charset="0"/>
            </a:endParaRPr>
          </a:p>
          <a:p>
            <a:pPr marL="225425" indent="-225425">
              <a:buClrTx/>
              <a:buSzPct val="100000"/>
              <a:buFont typeface="Arial" pitchFamily="34" charset="0"/>
              <a:buChar char="•"/>
            </a:pPr>
            <a:r>
              <a:rPr lang="en-US" sz="2000" dirty="0">
                <a:latin typeface="+mn-lt"/>
                <a:cs typeface="Calibri" pitchFamily="34" charset="0"/>
              </a:rPr>
              <a:t>We will consider DCF methods for evaluating investment alternatives:  Net Present Value (NPV) and Internal Rate of Return (IRR)</a:t>
            </a:r>
          </a:p>
          <a:p>
            <a:pPr marL="225425" indent="-225425">
              <a:buClrTx/>
              <a:buSzPct val="100000"/>
              <a:buFont typeface="Arial" pitchFamily="34" charset="0"/>
              <a:buChar char="•"/>
            </a:pPr>
            <a:r>
              <a:rPr lang="en-US" sz="2000" dirty="0">
                <a:latin typeface="+mn-lt"/>
                <a:cs typeface="Calibri" pitchFamily="34" charset="0"/>
              </a:rPr>
              <a:t>We will also consider payback period and discounted payback period </a:t>
            </a:r>
          </a:p>
          <a:p>
            <a:pPr marL="225425" indent="-225425">
              <a:buClrTx/>
              <a:buSzPct val="100000"/>
              <a:buFont typeface="Arial" pitchFamily="34" charset="0"/>
              <a:buChar char="•"/>
            </a:pPr>
            <a:r>
              <a:rPr lang="en-US" sz="2000" dirty="0">
                <a:latin typeface="+mn-lt"/>
                <a:cs typeface="Calibri" pitchFamily="34" charset="0"/>
              </a:rPr>
              <a:t>You can ignore the profitability index (PI)</a:t>
            </a:r>
          </a:p>
        </p:txBody>
      </p:sp>
    </p:spTree>
    <p:extLst>
      <p:ext uri="{BB962C8B-B14F-4D97-AF65-F5344CB8AC3E}">
        <p14:creationId xmlns:p14="http://schemas.microsoft.com/office/powerpoint/2010/main" val="21886680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lnSpc>
                <a:spcPct val="80000"/>
              </a:lnSpc>
            </a:pPr>
            <a:r>
              <a:rPr lang="en-CA" dirty="0"/>
              <a:t>Net Present Value</a:t>
            </a:r>
          </a:p>
        </p:txBody>
      </p:sp>
      <p:sp>
        <p:nvSpPr>
          <p:cNvPr id="10243" name="Rectangle 3"/>
          <p:cNvSpPr>
            <a:spLocks noGrp="1" noChangeArrowheads="1"/>
          </p:cNvSpPr>
          <p:nvPr>
            <p:ph type="body" idx="1"/>
          </p:nvPr>
        </p:nvSpPr>
        <p:spPr>
          <a:xfrm>
            <a:off x="457200" y="1233313"/>
            <a:ext cx="8229600" cy="755527"/>
          </a:xfrm>
        </p:spPr>
        <p:txBody>
          <a:bodyPr/>
          <a:lstStyle/>
          <a:p>
            <a:pPr>
              <a:lnSpc>
                <a:spcPct val="90000"/>
              </a:lnSpc>
            </a:pPr>
            <a:r>
              <a:rPr lang="en-CA" sz="2400" dirty="0">
                <a:solidFill>
                  <a:schemeClr val="hlink"/>
                </a:solidFill>
              </a:rPr>
              <a:t>NPV</a:t>
            </a:r>
            <a:r>
              <a:rPr lang="en-CA" sz="2400" dirty="0"/>
              <a:t> = PV of cash flows – Initial Investment</a:t>
            </a:r>
          </a:p>
        </p:txBody>
      </p:sp>
      <p:grpSp>
        <p:nvGrpSpPr>
          <p:cNvPr id="10244" name="Group 4"/>
          <p:cNvGrpSpPr>
            <a:grpSpLocks/>
          </p:cNvGrpSpPr>
          <p:nvPr/>
        </p:nvGrpSpPr>
        <p:grpSpPr bwMode="auto">
          <a:xfrm>
            <a:off x="991890" y="2060848"/>
            <a:ext cx="6676454" cy="1080120"/>
            <a:chOff x="360" y="2760"/>
            <a:chExt cx="4896" cy="960"/>
          </a:xfrm>
        </p:grpSpPr>
        <p:sp>
          <p:nvSpPr>
            <p:cNvPr id="10245" name="Rectangle 5"/>
            <p:cNvSpPr>
              <a:spLocks noChangeArrowheads="1"/>
            </p:cNvSpPr>
            <p:nvPr/>
          </p:nvSpPr>
          <p:spPr bwMode="auto">
            <a:xfrm>
              <a:off x="360" y="2760"/>
              <a:ext cx="4896" cy="960"/>
            </a:xfrm>
            <a:prstGeom prst="rect">
              <a:avLst/>
            </a:prstGeom>
            <a:solidFill>
              <a:schemeClr val="accent1"/>
            </a:solidFill>
            <a:ln>
              <a:noFill/>
            </a:ln>
            <a:effectLst/>
            <a:extLst>
              <a:ext uri="{91240B29-F687-4F45-9708-019B960494DF}">
                <a14:hiddenLine xmlns:a14="http://schemas.microsoft.com/office/drawing/2010/main" w="76200" cmpd="tri">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246" name="Object 6"/>
            <p:cNvGraphicFramePr>
              <a:graphicFrameLocks/>
            </p:cNvGraphicFramePr>
            <p:nvPr/>
          </p:nvGraphicFramePr>
          <p:xfrm>
            <a:off x="445" y="2880"/>
            <a:ext cx="4706" cy="733"/>
          </p:xfrm>
          <a:graphic>
            <a:graphicData uri="http://schemas.openxmlformats.org/presentationml/2006/ole">
              <mc:AlternateContent xmlns:mc="http://schemas.openxmlformats.org/markup-compatibility/2006">
                <mc:Choice xmlns:v="urn:schemas-microsoft-com:vml" Requires="v">
                  <p:oleObj spid="_x0000_s14363" name="Equation" r:id="rId4" imgW="7468920" imgH="1161720" progId="Equation.3">
                    <p:embed/>
                  </p:oleObj>
                </mc:Choice>
                <mc:Fallback>
                  <p:oleObj name="Equation" r:id="rId4" imgW="7468920" imgH="1161720" progId="Equation.3">
                    <p:embed/>
                    <p:pic>
                      <p:nvPicPr>
                        <p:cNvPr id="10246"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 y="2880"/>
                          <a:ext cx="4706" cy="733"/>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47" name="Text Box 7"/>
          <p:cNvSpPr txBox="1">
            <a:spLocks noChangeArrowheads="1"/>
          </p:cNvSpPr>
          <p:nvPr/>
        </p:nvSpPr>
        <p:spPr bwMode="auto">
          <a:xfrm>
            <a:off x="991890" y="3684330"/>
            <a:ext cx="748634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US" sz="2000" dirty="0">
                <a:solidFill>
                  <a:schemeClr val="tx1"/>
                </a:solidFill>
              </a:rPr>
              <a:t>Where,   C</a:t>
            </a:r>
            <a:r>
              <a:rPr lang="en-US" sz="2000" baseline="-25000" dirty="0">
                <a:solidFill>
                  <a:schemeClr val="tx1"/>
                </a:solidFill>
              </a:rPr>
              <a:t>t</a:t>
            </a:r>
            <a:r>
              <a:rPr lang="en-US" sz="2000" dirty="0">
                <a:solidFill>
                  <a:schemeClr val="tx1"/>
                </a:solidFill>
              </a:rPr>
              <a:t> = Cash flow at time </a:t>
            </a:r>
            <a:r>
              <a:rPr lang="en-US" sz="2000" i="1" dirty="0">
                <a:solidFill>
                  <a:schemeClr val="tx1"/>
                </a:solidFill>
              </a:rPr>
              <a:t>t</a:t>
            </a:r>
          </a:p>
          <a:p>
            <a:pPr marL="1600200" indent="-1600200">
              <a:spcBef>
                <a:spcPts val="0"/>
              </a:spcBef>
            </a:pPr>
            <a:r>
              <a:rPr lang="en-US" sz="2000" dirty="0"/>
              <a:t>              </a:t>
            </a:r>
            <a:r>
              <a:rPr lang="en-US" sz="2000" dirty="0">
                <a:solidFill>
                  <a:schemeClr val="tx1"/>
                </a:solidFill>
              </a:rPr>
              <a:t> r   = Opportunity cost of capital / Discount rate / required return</a:t>
            </a:r>
            <a:endParaRPr lang="en-US" sz="2000" i="1" dirty="0">
              <a:solidFill>
                <a:schemeClr val="tx1"/>
              </a:solidFill>
            </a:endParaRPr>
          </a:p>
          <a:p>
            <a:pPr>
              <a:spcBef>
                <a:spcPts val="0"/>
              </a:spcBef>
            </a:pPr>
            <a:endParaRPr lang="en-US" sz="2000" i="1" dirty="0">
              <a:solidFill>
                <a:schemeClr val="tx1"/>
              </a:solidFill>
              <a:cs typeface="Arial" charset="0"/>
            </a:endParaRPr>
          </a:p>
        </p:txBody>
      </p:sp>
      <p:sp>
        <p:nvSpPr>
          <p:cNvPr id="11" name="Slide Number Placeholder 4"/>
          <p:cNvSpPr>
            <a:spLocks noGrp="1"/>
          </p:cNvSpPr>
          <p:nvPr>
            <p:ph type="sldNum" sz="quarter" idx="11"/>
          </p:nvPr>
        </p:nvSpPr>
        <p:spPr bwMode="auto">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fld id="{C1A05D67-38DA-4A7F-BE05-79D0FC293ADB}" type="slidenum">
              <a:rPr lang="en-US" smtClean="0"/>
              <a:pPr eaLnBrk="1" hangingPunct="1"/>
              <a:t>8</a:t>
            </a:fld>
            <a:endParaRPr lang="en-US"/>
          </a:p>
        </p:txBody>
      </p:sp>
    </p:spTree>
    <p:extLst>
      <p:ext uri="{BB962C8B-B14F-4D97-AF65-F5344CB8AC3E}">
        <p14:creationId xmlns:p14="http://schemas.microsoft.com/office/powerpoint/2010/main" val="311177419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1000" fill="hold"/>
                                        <p:tgtEl>
                                          <p:spTgt spid="10244"/>
                                        </p:tgtEl>
                                        <p:attrNameLst>
                                          <p:attrName>ppt_w</p:attrName>
                                        </p:attrNameLst>
                                      </p:cBhvr>
                                      <p:tavLst>
                                        <p:tav tm="0">
                                          <p:val>
                                            <p:fltVal val="0"/>
                                          </p:val>
                                        </p:tav>
                                        <p:tav tm="100000">
                                          <p:val>
                                            <p:strVal val="#ppt_w"/>
                                          </p:val>
                                        </p:tav>
                                      </p:tavLst>
                                    </p:anim>
                                    <p:anim calcmode="lin" valueType="num">
                                      <p:cBhvr>
                                        <p:cTn id="8" dur="1000" fill="hold"/>
                                        <p:tgtEl>
                                          <p:spTgt spid="10244"/>
                                        </p:tgtEl>
                                        <p:attrNameLst>
                                          <p:attrName>ppt_h</p:attrName>
                                        </p:attrNameLst>
                                      </p:cBhvr>
                                      <p:tavLst>
                                        <p:tav tm="0">
                                          <p:val>
                                            <p:fltVal val="0"/>
                                          </p:val>
                                        </p:tav>
                                        <p:tav tm="100000">
                                          <p:val>
                                            <p:strVal val="#ppt_h"/>
                                          </p:val>
                                        </p:tav>
                                      </p:tavLst>
                                    </p:anim>
                                    <p:anim calcmode="lin" valueType="num">
                                      <p:cBhvr>
                                        <p:cTn id="9" dur="1000" fill="hold"/>
                                        <p:tgtEl>
                                          <p:spTgt spid="1024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24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30 </a:t>
            </a:r>
            <a:r>
              <a:rPr lang="en-CA"/>
              <a:t>second summary</a:t>
            </a:r>
          </a:p>
        </p:txBody>
      </p:sp>
      <p:sp>
        <p:nvSpPr>
          <p:cNvPr id="3" name="Content Placeholder 2"/>
          <p:cNvSpPr>
            <a:spLocks noGrp="1"/>
          </p:cNvSpPr>
          <p:nvPr>
            <p:ph idx="1"/>
          </p:nvPr>
        </p:nvSpPr>
        <p:spPr/>
        <p:txBody>
          <a:bodyPr/>
          <a:lstStyle/>
          <a:p>
            <a:endParaRPr lang="en-CA"/>
          </a:p>
        </p:txBody>
      </p:sp>
      <p:sp>
        <p:nvSpPr>
          <p:cNvPr id="4" name="Slide Number Placeholder 3"/>
          <p:cNvSpPr>
            <a:spLocks noGrp="1"/>
          </p:cNvSpPr>
          <p:nvPr>
            <p:ph type="sldNum" sz="quarter" idx="11"/>
          </p:nvPr>
        </p:nvSpPr>
        <p:spPr/>
        <p:txBody>
          <a:bodyPr/>
          <a:lstStyle/>
          <a:p>
            <a:pPr>
              <a:defRPr/>
            </a:pPr>
            <a:fld id="{3542C277-EE89-492A-B50A-E236D8C77902}" type="slidenum">
              <a:rPr lang="en-US" smtClean="0"/>
              <a:pPr>
                <a:defRPr/>
              </a:pPr>
              <a:t>9</a:t>
            </a:fld>
            <a:endParaRPr lang="en-US" dirty="0"/>
          </a:p>
        </p:txBody>
      </p:sp>
    </p:spTree>
    <p:extLst>
      <p:ext uri="{BB962C8B-B14F-4D97-AF65-F5344CB8AC3E}">
        <p14:creationId xmlns:p14="http://schemas.microsoft.com/office/powerpoint/2010/main" val="3634501659"/>
      </p:ext>
    </p:extLst>
  </p:cSld>
  <p:clrMapOvr>
    <a:masterClrMapping/>
  </p:clrMapOvr>
  <p:transition>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57418</TotalTime>
  <Words>2588</Words>
  <Application>Microsoft Macintosh PowerPoint</Application>
  <PresentationFormat>On-screen Show (4:3)</PresentationFormat>
  <Paragraphs>415</Paragraphs>
  <Slides>28</Slides>
  <Notes>28</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2</vt:i4>
      </vt:variant>
      <vt:variant>
        <vt:lpstr>Slide Titles</vt:lpstr>
      </vt:variant>
      <vt:variant>
        <vt:i4>28</vt:i4>
      </vt:variant>
    </vt:vector>
  </HeadingPairs>
  <TitlesOfParts>
    <vt:vector size="37" baseType="lpstr">
      <vt:lpstr>Arial</vt:lpstr>
      <vt:lpstr>Book Antiqua</vt:lpstr>
      <vt:lpstr>Calibri</vt:lpstr>
      <vt:lpstr>Times New Roman</vt:lpstr>
      <vt:lpstr>Default Design</vt:lpstr>
      <vt:lpstr>Custom Design</vt:lpstr>
      <vt:lpstr>1_Custom Design</vt:lpstr>
      <vt:lpstr>Equation</vt:lpstr>
      <vt:lpstr>Chart</vt:lpstr>
      <vt:lpstr>FINANCE</vt:lpstr>
      <vt:lpstr>Key formulae (from the formula sheet)</vt:lpstr>
      <vt:lpstr>Homework problem #1</vt:lpstr>
      <vt:lpstr>Investment decision rules</vt:lpstr>
      <vt:lpstr>Objectives</vt:lpstr>
      <vt:lpstr>In-class problem #1:</vt:lpstr>
      <vt:lpstr>Evaluating Investment Alternatives</vt:lpstr>
      <vt:lpstr>Net Present Value</vt:lpstr>
      <vt:lpstr>The 30 second summary</vt:lpstr>
      <vt:lpstr>Problem #2: Timing of cash flows</vt:lpstr>
      <vt:lpstr>Internal Rate of Return (IRR)</vt:lpstr>
      <vt:lpstr>Problem cont.: Timing of cash flows</vt:lpstr>
      <vt:lpstr>NPV versus IRR</vt:lpstr>
      <vt:lpstr>NPV versus IRR</vt:lpstr>
      <vt:lpstr>IRR and Non-conventional Cash Flows</vt:lpstr>
      <vt:lpstr>Example – Non-conventional Cash Flows</vt:lpstr>
      <vt:lpstr>NPV Profile</vt:lpstr>
      <vt:lpstr>NPV vs IRR</vt:lpstr>
      <vt:lpstr>Unequal years Problem: Equivalent Annual Costs</vt:lpstr>
      <vt:lpstr>Problem: Equivalent Annual Costs cont.</vt:lpstr>
      <vt:lpstr>Payback Period</vt:lpstr>
      <vt:lpstr>Problem:  Payback Period</vt:lpstr>
      <vt:lpstr>Summary of evaluation criterion </vt:lpstr>
      <vt:lpstr>Capital Rationing</vt:lpstr>
      <vt:lpstr>Capital Rationing</vt:lpstr>
      <vt:lpstr>CFO Preferences</vt:lpstr>
      <vt:lpstr>Objectives</vt:lpstr>
      <vt:lpstr>Forthcoming attractions</vt:lpstr>
    </vt:vector>
  </TitlesOfParts>
  <Company>UCC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truuser</dc:creator>
  <cp:lastModifiedBy>Thalia Rassias</cp:lastModifiedBy>
  <cp:revision>510</cp:revision>
  <cp:lastPrinted>2014-10-07T15:03:38Z</cp:lastPrinted>
  <dcterms:created xsi:type="dcterms:W3CDTF">2008-06-05T17:47:49Z</dcterms:created>
  <dcterms:modified xsi:type="dcterms:W3CDTF">2019-09-26T19:01:37Z</dcterms:modified>
</cp:coreProperties>
</file>