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0" r:id="rId4"/>
    <p:sldId id="297" r:id="rId5"/>
    <p:sldId id="314" r:id="rId6"/>
    <p:sldId id="318" r:id="rId7"/>
    <p:sldId id="339" r:id="rId8"/>
    <p:sldId id="342" r:id="rId9"/>
    <p:sldId id="343" r:id="rId10"/>
    <p:sldId id="344" r:id="rId11"/>
    <p:sldId id="345" r:id="rId12"/>
    <p:sldId id="346" r:id="rId13"/>
    <p:sldId id="347" r:id="rId14"/>
    <p:sldId id="348" r:id="rId15"/>
    <p:sldId id="353" r:id="rId16"/>
    <p:sldId id="371" r:id="rId17"/>
    <p:sldId id="385" r:id="rId18"/>
    <p:sldId id="387" r:id="rId19"/>
    <p:sldId id="388" r:id="rId20"/>
    <p:sldId id="389" r:id="rId21"/>
    <p:sldId id="390" r:id="rId22"/>
    <p:sldId id="392" r:id="rId23"/>
    <p:sldId id="393" r:id="rId24"/>
    <p:sldId id="394" r:id="rId25"/>
    <p:sldId id="396" r:id="rId26"/>
    <p:sldId id="426" r:id="rId27"/>
    <p:sldId id="427" r:id="rId28"/>
    <p:sldId id="397" r:id="rId29"/>
    <p:sldId id="420" r:id="rId30"/>
    <p:sldId id="423" r:id="rId31"/>
    <p:sldId id="424" r:id="rId32"/>
    <p:sldId id="421" r:id="rId33"/>
    <p:sldId id="422" r:id="rId34"/>
    <p:sldId id="425" r:id="rId35"/>
    <p:sldId id="399" r:id="rId36"/>
    <p:sldId id="414" r:id="rId37"/>
    <p:sldId id="415" r:id="rId38"/>
    <p:sldId id="416" r:id="rId39"/>
    <p:sldId id="417" r:id="rId40"/>
    <p:sldId id="418" r:id="rId41"/>
    <p:sldId id="419" r:id="rId42"/>
    <p:sldId id="413" r:id="rId43"/>
    <p:sldId id="40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8000"/>
    <a:srgbClr val="FF8000"/>
    <a:srgbClr val="FFFFFF"/>
    <a:srgbClr val="FFFFCC"/>
    <a:srgbClr val="FFCC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0" autoAdjust="0"/>
    <p:restoredTop sz="69275" autoAdjust="0"/>
  </p:normalViewPr>
  <p:slideViewPr>
    <p:cSldViewPr snapToGrid="0">
      <p:cViewPr varScale="1">
        <p:scale>
          <a:sx n="89" d="100"/>
          <a:sy n="89" d="100"/>
        </p:scale>
        <p:origin x="-1152" y="-112"/>
      </p:cViewPr>
      <p:guideLst>
        <p:guide orient="horz" pos="2160"/>
        <p:guide pos="3840"/>
      </p:guideLst>
    </p:cSldViewPr>
  </p:slideViewPr>
  <p:outlineViewPr>
    <p:cViewPr>
      <p:scale>
        <a:sx n="33" d="100"/>
        <a:sy n="33" d="100"/>
      </p:scale>
      <p:origin x="0" y="-300"/>
    </p:cViewPr>
  </p:outlineViewPr>
  <p:notesTextViewPr>
    <p:cViewPr>
      <p:scale>
        <a:sx n="3" d="2"/>
        <a:sy n="3" d="2"/>
      </p:scale>
      <p:origin x="0" y="0"/>
    </p:cViewPr>
  </p:notesTextViewPr>
  <p:sorterViewPr>
    <p:cViewPr>
      <p:scale>
        <a:sx n="100" d="100"/>
        <a:sy n="100" d="100"/>
      </p:scale>
      <p:origin x="0" y="-139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45015-19D5-4CF6-A819-53EA2692640B}" type="datetimeFigureOut">
              <a:rPr lang="en-US" smtClean="0"/>
              <a:t>3/19/18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2D9A6-01A5-4C76-9606-50E2620C7146}" type="slidenum">
              <a:rPr lang="en-US" smtClean="0"/>
              <a:t>‹#›</a:t>
            </a:fld>
            <a:endParaRPr lang="en-US"/>
          </a:p>
        </p:txBody>
      </p:sp>
    </p:spTree>
    <p:extLst>
      <p:ext uri="{BB962C8B-B14F-4D97-AF65-F5344CB8AC3E}">
        <p14:creationId xmlns:p14="http://schemas.microsoft.com/office/powerpoint/2010/main" val="38148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how a company </a:t>
            </a:r>
            <a:r>
              <a:rPr lang="en-US" sz="1200" i="1" dirty="0" smtClean="0">
                <a:solidFill>
                  <a:srgbClr val="41BDF3"/>
                </a:solidFill>
              </a:rPr>
              <a:t>creates, delivers, and captures value</a:t>
            </a:r>
            <a:r>
              <a:rPr lang="en-US" sz="1200" i="1" baseline="0" dirty="0" smtClean="0">
                <a:solidFill>
                  <a:srgbClr val="41BDF3"/>
                </a:solidFill>
              </a:rPr>
              <a:t> </a:t>
            </a:r>
            <a:r>
              <a:rPr lang="en-US" sz="1200" dirty="0" smtClean="0">
                <a:solidFill>
                  <a:schemeClr val="bg1"/>
                </a:solidFill>
              </a:rPr>
              <a:t>or how a company </a:t>
            </a:r>
            <a:r>
              <a:rPr lang="en-US" sz="1200" i="1" dirty="0" smtClean="0">
                <a:solidFill>
                  <a:srgbClr val="41BDF3"/>
                </a:solidFill>
              </a:rPr>
              <a:t>makes money!</a:t>
            </a:r>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5</a:t>
            </a:fld>
            <a:endParaRPr lang="en-US"/>
          </a:p>
        </p:txBody>
      </p:sp>
    </p:spTree>
    <p:extLst>
      <p:ext uri="{BB962C8B-B14F-4D97-AF65-F5344CB8AC3E}">
        <p14:creationId xmlns:p14="http://schemas.microsoft.com/office/powerpoint/2010/main" val="190427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t>describes </a:t>
            </a:r>
            <a:r>
              <a:rPr lang="en-US" sz="1200" b="1" i="1" dirty="0" smtClean="0"/>
              <a:t>the benefits your customers derive from your products or services.</a:t>
            </a:r>
          </a:p>
          <a:p>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7</a:t>
            </a:fld>
            <a:endParaRPr lang="en-US"/>
          </a:p>
        </p:txBody>
      </p:sp>
    </p:spTree>
    <p:extLst>
      <p:ext uri="{BB962C8B-B14F-4D97-AF65-F5344CB8AC3E}">
        <p14:creationId xmlns:p14="http://schemas.microsoft.com/office/powerpoint/2010/main" val="88161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smtClean="0"/>
              <a:t>describe the benefits your customers derive from your products or services.</a:t>
            </a:r>
          </a:p>
          <a:p>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29</a:t>
            </a:fld>
            <a:endParaRPr lang="en-US"/>
          </a:p>
        </p:txBody>
      </p:sp>
    </p:spTree>
    <p:extLst>
      <p:ext uri="{BB962C8B-B14F-4D97-AF65-F5344CB8AC3E}">
        <p14:creationId xmlns:p14="http://schemas.microsoft.com/office/powerpoint/2010/main" val="47959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are PEOPLE (not buildings)</a:t>
            </a:r>
          </a:p>
          <a:p>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33</a:t>
            </a:fld>
            <a:endParaRPr lang="en-US"/>
          </a:p>
        </p:txBody>
      </p:sp>
    </p:spTree>
    <p:extLst>
      <p:ext uri="{BB962C8B-B14F-4D97-AF65-F5344CB8AC3E}">
        <p14:creationId xmlns:p14="http://schemas.microsoft.com/office/powerpoint/2010/main" val="85257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improve capacity for sustainability, we encourage strengthening the structures and processes that exist within your program to ensure you can strategically leverage resources to weather the changes and challenges that come your way.</a:t>
            </a:r>
          </a:p>
          <a:p>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36</a:t>
            </a:fld>
            <a:endParaRPr lang="en-US"/>
          </a:p>
        </p:txBody>
      </p:sp>
    </p:spTree>
    <p:extLst>
      <p:ext uri="{BB962C8B-B14F-4D97-AF65-F5344CB8AC3E}">
        <p14:creationId xmlns:p14="http://schemas.microsoft.com/office/powerpoint/2010/main" val="3191584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Environmenta</a:t>
            </a:r>
            <a:r>
              <a:rPr lang="en-US" baseline="0" dirty="0" smtClean="0"/>
              <a:t>l support - </a:t>
            </a:r>
            <a:r>
              <a:rPr lang="en-US" dirty="0" smtClean="0"/>
              <a:t>Having a supportive internal/external climate for your program</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Funding stability</a:t>
            </a:r>
            <a:r>
              <a:rPr lang="en-US" baseline="0" dirty="0" smtClean="0"/>
              <a:t> </a:t>
            </a:r>
            <a:r>
              <a:rPr lang="en-US" dirty="0" smtClean="0"/>
              <a:t>Establishing a consistent financial base for your program</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Partnerships - Cultivating connections between your program and its stakeholders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Program</a:t>
            </a:r>
            <a:r>
              <a:rPr lang="en-US" baseline="0" dirty="0" smtClean="0"/>
              <a:t> </a:t>
            </a:r>
            <a:r>
              <a:rPr lang="en-US" baseline="0" dirty="0" err="1" smtClean="0"/>
              <a:t>eval</a:t>
            </a:r>
            <a:r>
              <a:rPr lang="en-US" baseline="0" dirty="0" smtClean="0"/>
              <a:t> - </a:t>
            </a:r>
            <a:r>
              <a:rPr lang="en-US" dirty="0" smtClean="0"/>
              <a:t>Assessing your program to inform planning and document results</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Strategic communication with stakeholders and the public about your program</a:t>
            </a:r>
          </a:p>
          <a:p>
            <a:endParaRPr lang="en-US" dirty="0" smtClean="0"/>
          </a:p>
          <a:p>
            <a:r>
              <a:rPr lang="en-US" dirty="0" smtClean="0"/>
              <a:t>Strategic planning</a:t>
            </a:r>
            <a:r>
              <a:rPr lang="en-US" baseline="0" dirty="0" smtClean="0"/>
              <a:t> - </a:t>
            </a:r>
            <a:r>
              <a:rPr lang="en-US" dirty="0" smtClean="0"/>
              <a:t>Using processes that guide your program‘s directions, goals, and strategies</a:t>
            </a:r>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37</a:t>
            </a:fld>
            <a:endParaRPr lang="en-US"/>
          </a:p>
        </p:txBody>
      </p:sp>
    </p:spTree>
    <p:extLst>
      <p:ext uri="{BB962C8B-B14F-4D97-AF65-F5344CB8AC3E}">
        <p14:creationId xmlns:p14="http://schemas.microsoft.com/office/powerpoint/2010/main" val="177309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what is current org. capacity and what</a:t>
            </a:r>
            <a:r>
              <a:rPr lang="en-US" baseline="0" dirty="0" smtClean="0"/>
              <a:t> is needed capacity</a:t>
            </a:r>
          </a:p>
          <a:p>
            <a:endParaRPr lang="en-US" baseline="0" dirty="0" smtClean="0"/>
          </a:p>
          <a:p>
            <a:r>
              <a:rPr lang="en-US" baseline="0" dirty="0" smtClean="0"/>
              <a:t>How do you need to adapt the program?</a:t>
            </a:r>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41</a:t>
            </a:fld>
            <a:endParaRPr lang="en-US"/>
          </a:p>
        </p:txBody>
      </p:sp>
    </p:spTree>
    <p:extLst>
      <p:ext uri="{BB962C8B-B14F-4D97-AF65-F5344CB8AC3E}">
        <p14:creationId xmlns:p14="http://schemas.microsoft.com/office/powerpoint/2010/main" val="2822844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2D9A6-01A5-4C76-9606-50E2620C7146}" type="slidenum">
              <a:rPr lang="en-US" smtClean="0"/>
              <a:t>43</a:t>
            </a:fld>
            <a:endParaRPr lang="en-US"/>
          </a:p>
        </p:txBody>
      </p:sp>
    </p:spTree>
    <p:extLst>
      <p:ext uri="{BB962C8B-B14F-4D97-AF65-F5344CB8AC3E}">
        <p14:creationId xmlns:p14="http://schemas.microsoft.com/office/powerpoint/2010/main" val="220903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EC6652-610F-4BB3-B3F4-DC9953F60902}"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263936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C6652-610F-4BB3-B3F4-DC9953F60902}"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182568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C6652-610F-4BB3-B3F4-DC9953F60902}"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310318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578304123"/>
      </p:ext>
    </p:extLst>
  </p:cSld>
  <p:clrMapOvr>
    <a:masterClrMapping/>
  </p:clrMapOvr>
  <p:transition xmlns:p14="http://schemas.microsoft.com/office/powerpoint/2010/mai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542058392"/>
      </p:ext>
    </p:extLst>
  </p:cSld>
  <p:clrMapOvr>
    <a:masterClrMapping/>
  </p:clrMapOvr>
  <p:transition xmlns:p14="http://schemas.microsoft.com/office/powerpoint/2010/mai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010885073"/>
      </p:ext>
    </p:extLst>
  </p:cSld>
  <p:clrMapOvr>
    <a:masterClrMapping/>
  </p:clrMapOvr>
  <p:transition xmlns:p14="http://schemas.microsoft.com/office/powerpoint/2010/mai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196036789"/>
      </p:ext>
    </p:extLst>
  </p:cSld>
  <p:clrMapOvr>
    <a:masterClrMapping/>
  </p:clrMapOvr>
  <p:transition xmlns:p14="http://schemas.microsoft.com/office/powerpoint/2010/mai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866907685"/>
      </p:ext>
    </p:extLst>
  </p:cSld>
  <p:clrMapOvr>
    <a:masterClrMapping/>
  </p:clrMapOvr>
  <p:transition xmlns:p14="http://schemas.microsoft.com/office/powerpoint/2010/mai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028846619"/>
      </p:ext>
    </p:extLst>
  </p:cSld>
  <p:clrMapOvr>
    <a:masterClrMapping/>
  </p:clrMapOvr>
  <p:transition xmlns:p14="http://schemas.microsoft.com/office/powerpoint/2010/mai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518172619"/>
      </p:ext>
    </p:extLst>
  </p:cSld>
  <p:clrMapOvr>
    <a:masterClrMapping/>
  </p:clrMapOvr>
  <p:transition xmlns:p14="http://schemas.microsoft.com/office/powerpoint/2010/mai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010884476"/>
      </p:ext>
    </p:extLst>
  </p:cSld>
  <p:clrMapOvr>
    <a:masterClrMapping/>
  </p:clrMapOvr>
  <p:transition xmlns:p14="http://schemas.microsoft.com/office/powerpoint/2010/mai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C6652-610F-4BB3-B3F4-DC9953F60902}"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734397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4074811301"/>
      </p:ext>
    </p:extLst>
  </p:cSld>
  <p:clrMapOvr>
    <a:masterClrMapping/>
  </p:clrMapOvr>
  <p:transition xmlns:p14="http://schemas.microsoft.com/office/powerpoint/2010/mai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929279422"/>
      </p:ext>
    </p:extLst>
  </p:cSld>
  <p:clrMapOvr>
    <a:masterClrMapping/>
  </p:clrMapOvr>
  <p:transition xmlns:p14="http://schemas.microsoft.com/office/powerpoint/2010/mai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85427787"/>
      </p:ext>
    </p:extLst>
  </p:cSld>
  <p:clrMapOvr>
    <a:masterClrMapping/>
  </p:clrMapOvr>
  <p:transition xmlns:p14="http://schemas.microsoft.com/office/powerpoint/2010/mai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038311641"/>
      </p:ext>
    </p:extLst>
  </p:cSld>
  <p:clrMapOvr>
    <a:masterClrMapping/>
  </p:clrMapOvr>
  <p:transition xmlns:p14="http://schemas.microsoft.com/office/powerpoint/2010/mai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9020357"/>
      </p:ext>
    </p:extLst>
  </p:cSld>
  <p:clrMapOvr>
    <a:masterClrMapping/>
  </p:clrMapOvr>
  <p:transition xmlns:p14="http://schemas.microsoft.com/office/powerpoint/2010/mai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783119845"/>
      </p:ext>
    </p:extLst>
  </p:cSld>
  <p:clrMapOvr>
    <a:masterClrMapping/>
  </p:clrMapOvr>
  <p:transition xmlns:p14="http://schemas.microsoft.com/office/powerpoint/2010/mai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62302391"/>
      </p:ext>
    </p:extLst>
  </p:cSld>
  <p:clrMapOvr>
    <a:masterClrMapping/>
  </p:clrMapOvr>
  <p:transition xmlns:p14="http://schemas.microsoft.com/office/powerpoint/2010/mai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904756972"/>
      </p:ext>
    </p:extLst>
  </p:cSld>
  <p:clrMapOvr>
    <a:masterClrMapping/>
  </p:clrMapOvr>
  <p:transition xmlns:p14="http://schemas.microsoft.com/office/powerpoint/2010/mai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9706262"/>
      </p:ext>
    </p:extLst>
  </p:cSld>
  <p:clrMapOvr>
    <a:masterClrMapping/>
  </p:clrMapOvr>
  <p:transition xmlns:p14="http://schemas.microsoft.com/office/powerpoint/2010/mai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smtClean="0"/>
              <a:t>Click to edit Master title style</a:t>
            </a:r>
            <a:endParaRPr lang="en-US"/>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853769445"/>
      </p:ext>
    </p:extLst>
  </p:cSld>
  <p:clrMapOvr>
    <a:masterClrMapping/>
  </p:clrMapOvr>
  <p:transition xmlns:p14="http://schemas.microsoft.com/office/powerpoint/2010/mai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C6652-610F-4BB3-B3F4-DC9953F60902}" type="datetimeFigureOut">
              <a:rPr lang="en-US" smtClean="0"/>
              <a:t>3/19/18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16314627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512509"/>
      </p:ext>
    </p:extLst>
  </p:cSld>
  <p:clrMapOvr>
    <a:masterClrMapping/>
  </p:clrMapOvr>
  <p:transition xmlns:p14="http://schemas.microsoft.com/office/powerpoint/2010/main" advClick="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29743"/>
      </p:ext>
    </p:extLst>
  </p:cSld>
  <p:clrMapOvr>
    <a:masterClrMapping/>
  </p:clrMapOvr>
  <p:transition xmlns:p14="http://schemas.microsoft.com/office/powerpoint/2010/main" advClick="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4487583"/>
      </p:ext>
    </p:extLst>
  </p:cSld>
  <p:clrMapOvr>
    <a:masterClrMapping/>
  </p:clrMapOvr>
  <p:transition xmlns:p14="http://schemas.microsoft.com/office/powerpoint/2010/main" advClick="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5422900"/>
      </p:ext>
    </p:extLst>
  </p:cSld>
  <p:clrMapOvr>
    <a:masterClrMapping/>
  </p:clrMapOvr>
  <p:transition xmlns:p14="http://schemas.microsoft.com/office/powerpoint/2010/main" advClick="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2374967"/>
      </p:ext>
    </p:extLst>
  </p:cSld>
  <p:clrMapOvr>
    <a:masterClrMapping/>
  </p:clrMapOvr>
  <p:transition xmlns:p14="http://schemas.microsoft.com/office/powerpoint/2010/main" advClick="0"/>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464176"/>
      </p:ext>
    </p:extLst>
  </p:cSld>
  <p:clrMapOvr>
    <a:masterClrMapping/>
  </p:clrMapOvr>
  <p:transition xmlns:p14="http://schemas.microsoft.com/office/powerpoint/2010/main" advClick="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4866839"/>
      </p:ext>
    </p:extLst>
  </p:cSld>
  <p:clrMapOvr>
    <a:masterClrMapping/>
  </p:clrMapOvr>
  <p:transition xmlns:p14="http://schemas.microsoft.com/office/powerpoint/2010/main" advClick="0"/>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2" name="Title 1"/>
          <p:cNvSpPr>
            <a:spLocks noGrp="1"/>
          </p:cNvSpPr>
          <p:nvPr>
            <p:ph type="title"/>
          </p:nvPr>
        </p:nvSpPr>
        <p:spPr>
          <a:xfrm>
            <a:off x="608807" y="0"/>
            <a:ext cx="10974413" cy="1143000"/>
          </a:xfrm>
        </p:spPr>
        <p:txBody>
          <a:bodyPr/>
          <a:lstStyle/>
          <a:p>
            <a:r>
              <a:rPr lang="en-US"/>
              <a:t>Click to edit Master title style</a:t>
            </a:r>
          </a:p>
        </p:txBody>
      </p:sp>
      <p:sp>
        <p:nvSpPr>
          <p:cNvPr id="3" name="Text Placeholder 2"/>
          <p:cNvSpPr>
            <a:spLocks noGrp="1"/>
          </p:cNvSpPr>
          <p:nvPr>
            <p:ph idx="1"/>
          </p:nvPr>
        </p:nvSpPr>
        <p:spPr bwMode="auto">
          <a:xfrm>
            <a:off x="608807" y="1294823"/>
            <a:ext cx="10974413" cy="4830961"/>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2075286"/>
      </p:ext>
    </p:extLst>
  </p:cSld>
  <p:clrMapOvr>
    <a:masterClrMapping/>
  </p:clrMapOvr>
  <p:transition xmlns:p14="http://schemas.microsoft.com/office/powerpoint/2010/mai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C6652-610F-4BB3-B3F4-DC9953F60902}"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136460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EC6652-610F-4BB3-B3F4-DC9953F60902}" type="datetimeFigureOut">
              <a:rPr lang="en-US" smtClean="0"/>
              <a:t>3/19/18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400153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EC6652-610F-4BB3-B3F4-DC9953F60902}" type="datetimeFigureOut">
              <a:rPr lang="en-US" smtClean="0"/>
              <a:t>3/19/18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390645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C6652-610F-4BB3-B3F4-DC9953F60902}" type="datetimeFigureOut">
              <a:rPr lang="en-US" smtClean="0"/>
              <a:t>3/19/18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55763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EC6652-610F-4BB3-B3F4-DC9953F60902}"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416363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EC6652-610F-4BB3-B3F4-DC9953F60902}" type="datetimeFigureOut">
              <a:rPr lang="en-US" smtClean="0"/>
              <a:t>3/19/18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76287-3528-4412-A209-DEC0DAD32D6B}" type="slidenum">
              <a:rPr lang="en-US" smtClean="0"/>
              <a:t>‹#›</a:t>
            </a:fld>
            <a:endParaRPr lang="en-US"/>
          </a:p>
        </p:txBody>
      </p:sp>
    </p:spTree>
    <p:extLst>
      <p:ext uri="{BB962C8B-B14F-4D97-AF65-F5344CB8AC3E}">
        <p14:creationId xmlns:p14="http://schemas.microsoft.com/office/powerpoint/2010/main" val="654290598"/>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C6652-610F-4BB3-B3F4-DC9953F60902}" type="datetimeFigureOut">
              <a:rPr lang="en-US" smtClean="0"/>
              <a:t>3/19/18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76287-3528-4412-A209-DEC0DAD32D6B}" type="slidenum">
              <a:rPr lang="en-US" smtClean="0"/>
              <a:t>‹#›</a:t>
            </a:fld>
            <a:endParaRPr lang="en-US"/>
          </a:p>
        </p:txBody>
      </p:sp>
    </p:spTree>
    <p:extLst>
      <p:ext uri="{BB962C8B-B14F-4D97-AF65-F5344CB8AC3E}">
        <p14:creationId xmlns:p14="http://schemas.microsoft.com/office/powerpoint/2010/main" val="50614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82" r:id="rId12"/>
    <p:sldLayoutId id="2147483675" r:id="rId13"/>
    <p:sldLayoutId id="2147483677" r:id="rId14"/>
    <p:sldLayoutId id="2147483678" r:id="rId15"/>
    <p:sldLayoutId id="2147483695" r:id="rId16"/>
    <p:sldLayoutId id="2147483696" r:id="rId17"/>
    <p:sldLayoutId id="2147483698" r:id="rId18"/>
    <p:sldLayoutId id="2147483699" r:id="rId19"/>
    <p:sldLayoutId id="2147483715" r:id="rId20"/>
    <p:sldLayoutId id="2147483716" r:id="rId21"/>
    <p:sldLayoutId id="2147483717" r:id="rId22"/>
    <p:sldLayoutId id="2147483718" r:id="rId23"/>
    <p:sldLayoutId id="2147483719" r:id="rId24"/>
    <p:sldLayoutId id="2147483734" r:id="rId25"/>
    <p:sldLayoutId id="2147483735" r:id="rId26"/>
    <p:sldLayoutId id="2147483736" r:id="rId27"/>
    <p:sldLayoutId id="2147483737" r:id="rId28"/>
    <p:sldLayoutId id="2147483739"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mailto:demetria.mcneal@ucdenver.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299" y="1917921"/>
            <a:ext cx="9787793" cy="2387600"/>
          </a:xfrm>
        </p:spPr>
        <p:txBody>
          <a:bodyPr>
            <a:normAutofit/>
          </a:bodyPr>
          <a:lstStyle/>
          <a:p>
            <a:pPr algn="l"/>
            <a:r>
              <a:rPr lang="en-US" sz="4000" b="1" dirty="0" smtClean="0">
                <a:latin typeface="Verdana" panose="020B0604030504040204" pitchFamily="34" charset="0"/>
                <a:ea typeface="Verdana" panose="020B0604030504040204" pitchFamily="34" charset="0"/>
                <a:cs typeface="Verdana" panose="020B0604030504040204" pitchFamily="34" charset="0"/>
              </a:rPr>
              <a:t>Post-Funding </a:t>
            </a:r>
            <a:r>
              <a:rPr lang="en-US" sz="4000" b="1" dirty="0" smtClean="0">
                <a:latin typeface="Verdana" panose="020B0604030504040204" pitchFamily="34" charset="0"/>
                <a:ea typeface="Verdana" panose="020B0604030504040204" pitchFamily="34" charset="0"/>
                <a:cs typeface="Verdana" panose="020B0604030504040204" pitchFamily="34" charset="0"/>
              </a:rPr>
              <a:t>Preparation: A Business Approach to Program Sustainability</a:t>
            </a:r>
            <a:endParaRPr lang="en-US" sz="4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Subtitle 2"/>
          <p:cNvSpPr>
            <a:spLocks noGrp="1"/>
          </p:cNvSpPr>
          <p:nvPr>
            <p:ph type="subTitle" idx="1"/>
          </p:nvPr>
        </p:nvSpPr>
        <p:spPr>
          <a:xfrm>
            <a:off x="1428490" y="5022817"/>
            <a:ext cx="10244436" cy="1655762"/>
          </a:xfrm>
        </p:spPr>
        <p:txBody>
          <a:bodyPr>
            <a:normAutofit/>
          </a:bodyPr>
          <a:lstStyle/>
          <a:p>
            <a:pPr algn="l"/>
            <a:r>
              <a:rPr lang="en-US" sz="3600" dirty="0" smtClean="0">
                <a:latin typeface="Verdana" panose="020B0604030504040204" pitchFamily="34" charset="0"/>
                <a:ea typeface="Verdana" panose="020B0604030504040204" pitchFamily="34" charset="0"/>
                <a:cs typeface="Verdana" panose="020B0604030504040204" pitchFamily="34" charset="0"/>
              </a:rPr>
              <a:t>Demetria M. McNeal, PhD, MBA, </a:t>
            </a:r>
            <a:r>
              <a:rPr lang="en-US" sz="3600" dirty="0" smtClean="0">
                <a:latin typeface="Verdana" panose="020B0604030504040204" pitchFamily="34" charset="0"/>
                <a:ea typeface="Verdana" panose="020B0604030504040204" pitchFamily="34" charset="0"/>
                <a:cs typeface="Verdana" panose="020B0604030504040204" pitchFamily="34" charset="0"/>
              </a:rPr>
              <a:t>CPLP</a:t>
            </a:r>
          </a:p>
          <a:p>
            <a:pPr algn="l"/>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1499842" y="325204"/>
            <a:ext cx="5803895" cy="749873"/>
          </a:xfrm>
          <a:prstGeom prst="rect">
            <a:avLst/>
          </a:prstGeom>
        </p:spPr>
      </p:pic>
      <p:pic>
        <p:nvPicPr>
          <p:cNvPr id="5" name="Picture 4"/>
          <p:cNvPicPr>
            <a:picLocks noChangeAspect="1"/>
          </p:cNvPicPr>
          <p:nvPr/>
        </p:nvPicPr>
        <p:blipFill>
          <a:blip r:embed="rId3"/>
          <a:stretch>
            <a:fillRect/>
          </a:stretch>
        </p:blipFill>
        <p:spPr>
          <a:xfrm>
            <a:off x="1585463" y="1218008"/>
            <a:ext cx="4850344" cy="950867"/>
          </a:xfrm>
          <a:prstGeom prst="rect">
            <a:avLst/>
          </a:prstGeom>
        </p:spPr>
      </p:pic>
      <p:sp>
        <p:nvSpPr>
          <p:cNvPr id="6" name="TextBox 5"/>
          <p:cNvSpPr txBox="1"/>
          <p:nvPr/>
        </p:nvSpPr>
        <p:spPr>
          <a:xfrm>
            <a:off x="1355658" y="6335401"/>
            <a:ext cx="4840651" cy="369332"/>
          </a:xfrm>
          <a:prstGeom prst="rect">
            <a:avLst/>
          </a:prstGeom>
          <a:noFill/>
        </p:spPr>
        <p:txBody>
          <a:bodyPr wrap="none" rtlCol="0">
            <a:spAutoFit/>
          </a:bodyPr>
          <a:lstStyle/>
          <a:p>
            <a:r>
              <a:rPr lang="en-US" dirty="0" smtClean="0"/>
              <a:t>Sustainability Strategies Workshop | April 5, 2018</a:t>
            </a:r>
            <a:endParaRPr lang="en-US" dirty="0"/>
          </a:p>
        </p:txBody>
      </p:sp>
    </p:spTree>
    <p:extLst>
      <p:ext uri="{BB962C8B-B14F-4D97-AF65-F5344CB8AC3E}">
        <p14:creationId xmlns:p14="http://schemas.microsoft.com/office/powerpoint/2010/main" val="29097545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62596" y="915322"/>
            <a:ext cx="9352452" cy="569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251077" y="5021965"/>
            <a:ext cx="4791096" cy="150010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25" name="TextBox 33"/>
          <p:cNvSpPr txBox="1">
            <a:spLocks noChangeArrowheads="1"/>
          </p:cNvSpPr>
          <p:nvPr/>
        </p:nvSpPr>
        <p:spPr bwMode="auto">
          <a:xfrm>
            <a:off x="8147096" y="2140826"/>
            <a:ext cx="3296055" cy="3786165"/>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048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How will you make money? </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is revenue model? </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are pricing tactics?</a:t>
            </a:r>
          </a:p>
        </p:txBody>
      </p:sp>
      <p:sp>
        <p:nvSpPr>
          <p:cNvPr id="8" name="Title 1"/>
          <p:cNvSpPr txBox="1">
            <a:spLocks/>
          </p:cNvSpPr>
          <p:nvPr/>
        </p:nvSpPr>
        <p:spPr bwMode="auto">
          <a:xfrm>
            <a:off x="697928" y="201181"/>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Revenue Streams</a:t>
            </a:r>
          </a:p>
        </p:txBody>
      </p:sp>
    </p:spTree>
    <p:extLst>
      <p:ext uri="{BB962C8B-B14F-4D97-AF65-F5344CB8AC3E}">
        <p14:creationId xmlns:p14="http://schemas.microsoft.com/office/powerpoint/2010/main" val="1386823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536965" y="755658"/>
            <a:ext cx="9520894" cy="579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475968" y="885768"/>
            <a:ext cx="2189748" cy="4207115"/>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27" name="TextBox 33"/>
          <p:cNvSpPr txBox="1">
            <a:spLocks noChangeArrowheads="1"/>
          </p:cNvSpPr>
          <p:nvPr/>
        </p:nvSpPr>
        <p:spPr bwMode="auto">
          <a:xfrm>
            <a:off x="3068024" y="2027107"/>
            <a:ext cx="5005272" cy="2965299"/>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Who are your Key Partners?</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Who are your key suppliers?</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are you </a:t>
            </a:r>
            <a:r>
              <a:rPr lang="en-US" sz="2667" b="1" i="1" dirty="0">
                <a:solidFill>
                  <a:srgbClr val="000000"/>
                </a:solidFill>
              </a:rPr>
              <a:t>getting</a:t>
            </a:r>
            <a:r>
              <a:rPr lang="en-US" sz="2667" b="1" dirty="0">
                <a:solidFill>
                  <a:srgbClr val="000000"/>
                </a:solidFill>
              </a:rPr>
              <a:t> from them…and </a:t>
            </a:r>
            <a:r>
              <a:rPr lang="en-US" sz="2667" b="1" i="1" dirty="0">
                <a:solidFill>
                  <a:srgbClr val="000000"/>
                </a:solidFill>
              </a:rPr>
              <a:t>giving</a:t>
            </a:r>
            <a:r>
              <a:rPr lang="en-US" sz="2667" b="1" dirty="0">
                <a:solidFill>
                  <a:srgbClr val="000000"/>
                </a:solidFill>
              </a:rPr>
              <a:t> to them?</a:t>
            </a:r>
          </a:p>
        </p:txBody>
      </p:sp>
      <p:sp>
        <p:nvSpPr>
          <p:cNvPr id="8" name="Title 1"/>
          <p:cNvSpPr txBox="1">
            <a:spLocks/>
          </p:cNvSpPr>
          <p:nvPr/>
        </p:nvSpPr>
        <p:spPr bwMode="auto">
          <a:xfrm>
            <a:off x="536876" y="111261"/>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Key Partners</a:t>
            </a:r>
          </a:p>
        </p:txBody>
      </p:sp>
    </p:spTree>
    <p:extLst>
      <p:ext uri="{BB962C8B-B14F-4D97-AF65-F5344CB8AC3E}">
        <p14:creationId xmlns:p14="http://schemas.microsoft.com/office/powerpoint/2010/main" val="3027667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564105" y="1149407"/>
            <a:ext cx="9436673" cy="5747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376980" y="1407868"/>
            <a:ext cx="1944271" cy="202888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29" name="TextBox 33"/>
          <p:cNvSpPr txBox="1">
            <a:spLocks noChangeArrowheads="1"/>
          </p:cNvSpPr>
          <p:nvPr/>
        </p:nvSpPr>
        <p:spPr bwMode="auto">
          <a:xfrm>
            <a:off x="4349116" y="2052188"/>
            <a:ext cx="4726759" cy="3888757"/>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What Key Activities do you require?</a:t>
            </a:r>
          </a:p>
          <a:p>
            <a:pPr defTabSz="609585" eaLnBrk="1" hangingPunct="1">
              <a:spcBef>
                <a:spcPts val="800"/>
              </a:spcBef>
              <a:defRPr/>
            </a:pPr>
            <a:endParaRPr lang="en-US" sz="2667" b="1" dirty="0">
              <a:solidFill>
                <a:srgbClr val="000000"/>
              </a:solidFill>
            </a:endParaRPr>
          </a:p>
          <a:p>
            <a:pPr marL="457189" indent="-457189" defTabSz="609585" eaLnBrk="1" hangingPunct="1">
              <a:spcBef>
                <a:spcPts val="800"/>
              </a:spcBef>
              <a:buFont typeface="Arial"/>
              <a:buChar char="•"/>
              <a:defRPr/>
            </a:pPr>
            <a:r>
              <a:rPr lang="en-US" sz="2667" b="1" dirty="0">
                <a:solidFill>
                  <a:srgbClr val="000000"/>
                </a:solidFill>
              </a:rPr>
              <a:t>Manufacturing? </a:t>
            </a:r>
          </a:p>
          <a:p>
            <a:pPr marL="457189" indent="-457189" defTabSz="609585" eaLnBrk="1" hangingPunct="1">
              <a:spcBef>
                <a:spcPts val="800"/>
              </a:spcBef>
              <a:buFont typeface="Arial"/>
              <a:buChar char="•"/>
              <a:defRPr/>
            </a:pPr>
            <a:r>
              <a:rPr lang="en-US" sz="2667" b="1" dirty="0">
                <a:solidFill>
                  <a:srgbClr val="000000"/>
                </a:solidFill>
              </a:rPr>
              <a:t>Software development? </a:t>
            </a:r>
          </a:p>
          <a:p>
            <a:pPr marL="457189" indent="-457189" defTabSz="609585" eaLnBrk="1" hangingPunct="1">
              <a:spcBef>
                <a:spcPts val="800"/>
              </a:spcBef>
              <a:buFont typeface="Arial"/>
              <a:buChar char="•"/>
              <a:defRPr/>
            </a:pPr>
            <a:r>
              <a:rPr lang="en-US" sz="2667" b="1" dirty="0">
                <a:solidFill>
                  <a:srgbClr val="000000"/>
                </a:solidFill>
              </a:rPr>
              <a:t>Personal concierge service? Etc.</a:t>
            </a:r>
          </a:p>
          <a:p>
            <a:pPr defTabSz="609585" eaLnBrk="1" hangingPunct="1">
              <a:spcBef>
                <a:spcPts val="800"/>
              </a:spcBef>
              <a:defRPr/>
            </a:pPr>
            <a:endParaRPr lang="en-US" sz="2667" b="1" dirty="0">
              <a:solidFill>
                <a:srgbClr val="000000"/>
              </a:solidFill>
            </a:endParaRPr>
          </a:p>
        </p:txBody>
      </p:sp>
      <p:sp>
        <p:nvSpPr>
          <p:cNvPr id="8" name="Title 1"/>
          <p:cNvSpPr txBox="1">
            <a:spLocks/>
          </p:cNvSpPr>
          <p:nvPr/>
        </p:nvSpPr>
        <p:spPr bwMode="auto">
          <a:xfrm>
            <a:off x="609600" y="218602"/>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Key Activities</a:t>
            </a:r>
          </a:p>
        </p:txBody>
      </p:sp>
    </p:spTree>
    <p:extLst>
      <p:ext uri="{BB962C8B-B14F-4D97-AF65-F5344CB8AC3E}">
        <p14:creationId xmlns:p14="http://schemas.microsoft.com/office/powerpoint/2010/main" val="34505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60358" y="1208029"/>
            <a:ext cx="9340420" cy="568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464188" y="3330289"/>
            <a:ext cx="1976431" cy="206351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33" name="TextBox 33"/>
          <p:cNvSpPr txBox="1">
            <a:spLocks noChangeArrowheads="1"/>
          </p:cNvSpPr>
          <p:nvPr/>
        </p:nvSpPr>
        <p:spPr bwMode="auto">
          <a:xfrm>
            <a:off x="4399501" y="4013743"/>
            <a:ext cx="3862133" cy="2760115"/>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What Key Resources do you require?</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Financial? Physical? Intellectual property? Human resources?</a:t>
            </a:r>
          </a:p>
        </p:txBody>
      </p:sp>
      <p:sp>
        <p:nvSpPr>
          <p:cNvPr id="8" name="Title 1"/>
          <p:cNvSpPr txBox="1">
            <a:spLocks/>
          </p:cNvSpPr>
          <p:nvPr/>
        </p:nvSpPr>
        <p:spPr bwMode="auto">
          <a:xfrm>
            <a:off x="609600" y="200192"/>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Key </a:t>
            </a:r>
            <a:r>
              <a:rPr lang="en-US" sz="4000" b="0" i="1" dirty="0">
                <a:solidFill>
                  <a:schemeClr val="tx1"/>
                </a:solidFill>
                <a:latin typeface="Verdana" panose="020B0604030504040204" pitchFamily="34" charset="0"/>
                <a:ea typeface="Verdana" panose="020B0604030504040204" pitchFamily="34" charset="0"/>
                <a:cs typeface="Verdana" panose="020B0604030504040204" pitchFamily="34" charset="0"/>
              </a:rPr>
              <a:t>Resources</a:t>
            </a:r>
          </a:p>
        </p:txBody>
      </p:sp>
    </p:spTree>
    <p:extLst>
      <p:ext uri="{BB962C8B-B14F-4D97-AF65-F5344CB8AC3E}">
        <p14:creationId xmlns:p14="http://schemas.microsoft.com/office/powerpoint/2010/main" val="2231122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597962" y="993222"/>
            <a:ext cx="9388546" cy="571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83692" y="5163157"/>
            <a:ext cx="4826345" cy="149103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32" name="TextBox 33"/>
          <p:cNvSpPr txBox="1">
            <a:spLocks noChangeArrowheads="1"/>
          </p:cNvSpPr>
          <p:nvPr/>
        </p:nvSpPr>
        <p:spPr bwMode="auto">
          <a:xfrm>
            <a:off x="5522366" y="3367825"/>
            <a:ext cx="4716263" cy="3273140"/>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What are most important costs inherent in your business model? </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is mix of fixed and variable costs?</a:t>
            </a:r>
          </a:p>
          <a:p>
            <a:pPr defTabSz="609585" eaLnBrk="1" hangingPunct="1">
              <a:spcBef>
                <a:spcPts val="800"/>
              </a:spcBef>
              <a:defRPr/>
            </a:pPr>
            <a:endParaRPr lang="en-US" sz="2667" b="1" dirty="0">
              <a:solidFill>
                <a:srgbClr val="000000"/>
              </a:solidFill>
            </a:endParaRPr>
          </a:p>
        </p:txBody>
      </p:sp>
      <p:sp>
        <p:nvSpPr>
          <p:cNvPr id="8" name="Title 1"/>
          <p:cNvSpPr txBox="1">
            <a:spLocks/>
          </p:cNvSpPr>
          <p:nvPr/>
        </p:nvSpPr>
        <p:spPr bwMode="auto">
          <a:xfrm>
            <a:off x="609600" y="172491"/>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Cost </a:t>
            </a:r>
            <a:r>
              <a:rPr lang="en-US" sz="4000" b="0" i="1" dirty="0">
                <a:solidFill>
                  <a:schemeClr val="tx1"/>
                </a:solidFill>
                <a:latin typeface="Verdana" panose="020B0604030504040204" pitchFamily="34" charset="0"/>
                <a:ea typeface="Verdana" panose="020B0604030504040204" pitchFamily="34" charset="0"/>
                <a:cs typeface="Verdana" panose="020B0604030504040204" pitchFamily="34" charset="0"/>
              </a:rPr>
              <a:t>Structure</a:t>
            </a:r>
          </a:p>
        </p:txBody>
      </p:sp>
    </p:spTree>
    <p:extLst>
      <p:ext uri="{BB962C8B-B14F-4D97-AF65-F5344CB8AC3E}">
        <p14:creationId xmlns:p14="http://schemas.microsoft.com/office/powerpoint/2010/main" val="1248677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836" y="1149576"/>
            <a:ext cx="11737856" cy="3103419"/>
          </a:xfrm>
        </p:spPr>
        <p:txBody>
          <a:bodyPr/>
          <a:lstStyle/>
          <a:p>
            <a:r>
              <a:rPr lang="en-US" sz="3600" b="0" dirty="0">
                <a:solidFill>
                  <a:schemeClr val="tx1"/>
                </a:solidFill>
                <a:latin typeface="Verdana" charset="0"/>
                <a:ea typeface="Verdana" charset="0"/>
                <a:cs typeface="Verdana" charset="0"/>
              </a:rPr>
              <a:t>The Business Model </a:t>
            </a:r>
            <a:r>
              <a:rPr lang="en-US" sz="3600" b="0" dirty="0" smtClean="0">
                <a:solidFill>
                  <a:schemeClr val="tx1"/>
                </a:solidFill>
                <a:latin typeface="Verdana" charset="0"/>
                <a:ea typeface="Verdana" charset="0"/>
                <a:cs typeface="Verdana" charset="0"/>
              </a:rPr>
              <a:t>Canvas </a:t>
            </a:r>
            <a:r>
              <a:rPr lang="en-US" sz="3600" b="0" dirty="0" smtClean="0">
                <a:solidFill>
                  <a:schemeClr val="tx1"/>
                </a:solidFill>
                <a:latin typeface="Verdana" charset="0"/>
                <a:ea typeface="Verdana" charset="0"/>
                <a:cs typeface="Verdana" charset="0"/>
              </a:rPr>
              <a:t>Measures </a:t>
            </a:r>
            <a:r>
              <a:rPr lang="en-US" sz="3600" dirty="0">
                <a:latin typeface="Verdana" charset="0"/>
                <a:ea typeface="Verdana" charset="0"/>
                <a:cs typeface="Verdana" charset="0"/>
              </a:rPr>
              <a:t>V</a:t>
            </a:r>
            <a:r>
              <a:rPr lang="en-US" sz="3600" b="0" dirty="0" smtClean="0">
                <a:solidFill>
                  <a:schemeClr val="tx1"/>
                </a:solidFill>
                <a:latin typeface="Verdana" charset="0"/>
                <a:ea typeface="Verdana" charset="0"/>
                <a:cs typeface="Verdana" charset="0"/>
              </a:rPr>
              <a:t>alue </a:t>
            </a:r>
            <a:r>
              <a:rPr lang="en-US" sz="3600" b="0" dirty="0">
                <a:solidFill>
                  <a:schemeClr val="tx1"/>
                </a:solidFill>
                <a:latin typeface="Verdana" charset="0"/>
                <a:ea typeface="Verdana" charset="0"/>
                <a:cs typeface="Verdana" charset="0"/>
              </a:rPr>
              <a:t>to the </a:t>
            </a:r>
            <a:r>
              <a:rPr lang="en-US" sz="3600" dirty="0">
                <a:latin typeface="Verdana" charset="0"/>
                <a:ea typeface="Verdana" charset="0"/>
                <a:cs typeface="Verdana" charset="0"/>
              </a:rPr>
              <a:t>B</a:t>
            </a:r>
            <a:r>
              <a:rPr lang="en-US" sz="3600" b="0" dirty="0" smtClean="0">
                <a:solidFill>
                  <a:schemeClr val="tx1"/>
                </a:solidFill>
                <a:latin typeface="Verdana" charset="0"/>
                <a:ea typeface="Verdana" charset="0"/>
                <a:cs typeface="Verdana" charset="0"/>
              </a:rPr>
              <a:t>usiness </a:t>
            </a:r>
            <a:r>
              <a:rPr lang="en-US" sz="3600" b="0" dirty="0" smtClean="0">
                <a:solidFill>
                  <a:schemeClr val="tx1"/>
                </a:solidFill>
                <a:latin typeface="Verdana" charset="0"/>
                <a:ea typeface="Verdana" charset="0"/>
                <a:cs typeface="Verdana" charset="0"/>
              </a:rPr>
              <a:t>(or your organization).</a:t>
            </a:r>
            <a:endParaRPr lang="en-US" sz="3600" b="0" dirty="0">
              <a:solidFill>
                <a:schemeClr val="tx1"/>
              </a:solidFill>
              <a:latin typeface="Verdana" charset="0"/>
              <a:ea typeface="Verdana" charset="0"/>
              <a:cs typeface="Verdana" charset="0"/>
            </a:endParaRPr>
          </a:p>
        </p:txBody>
      </p:sp>
    </p:spTree>
    <p:extLst>
      <p:ext uri="{BB962C8B-B14F-4D97-AF65-F5344CB8AC3E}">
        <p14:creationId xmlns:p14="http://schemas.microsoft.com/office/powerpoint/2010/main" val="135090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2171964"/>
            <a:ext cx="12192000" cy="2514072"/>
          </a:xfrm>
        </p:spPr>
        <p:txBody>
          <a:bodyPr/>
          <a:lstStyle/>
          <a:p>
            <a:pPr marL="0" indent="0" algn="ctr">
              <a:lnSpc>
                <a:spcPts val="8000"/>
              </a:lnSpc>
              <a:spcBef>
                <a:spcPts val="0"/>
              </a:spcBef>
              <a:buNone/>
            </a:pPr>
            <a:r>
              <a:rPr lang="en-US" sz="3600" dirty="0">
                <a:latin typeface="Verdana"/>
                <a:cs typeface="Verdana"/>
              </a:rPr>
              <a:t>…but for this </a:t>
            </a:r>
            <a:r>
              <a:rPr lang="en-US" sz="3600" dirty="0" smtClean="0">
                <a:latin typeface="Verdana"/>
                <a:cs typeface="Verdana"/>
              </a:rPr>
              <a:t>workshop,</a:t>
            </a:r>
            <a:r>
              <a:rPr lang="en-US" sz="3600" dirty="0">
                <a:latin typeface="Verdana"/>
                <a:cs typeface="Verdana"/>
              </a:rPr>
              <a:t> </a:t>
            </a:r>
            <a:r>
              <a:rPr lang="en-US" sz="3600" dirty="0" smtClean="0">
                <a:latin typeface="Verdana"/>
                <a:cs typeface="Verdana"/>
              </a:rPr>
              <a:t>we will focus </a:t>
            </a:r>
            <a:r>
              <a:rPr lang="en-US" sz="3600" dirty="0">
                <a:latin typeface="Verdana"/>
                <a:cs typeface="Verdana"/>
              </a:rPr>
              <a:t>on </a:t>
            </a:r>
            <a:r>
              <a:rPr lang="en-US" sz="3600" dirty="0" smtClean="0">
                <a:latin typeface="Verdana"/>
                <a:cs typeface="Verdana"/>
              </a:rPr>
              <a:t>the </a:t>
            </a:r>
            <a:r>
              <a:rPr lang="en-US" sz="3600" i="1" dirty="0" smtClean="0">
                <a:latin typeface="Verdana"/>
                <a:cs typeface="Verdana"/>
              </a:rPr>
              <a:t>customer</a:t>
            </a:r>
            <a:r>
              <a:rPr lang="en-US" sz="3600" dirty="0" smtClean="0">
                <a:latin typeface="Verdana"/>
                <a:cs typeface="Verdana"/>
              </a:rPr>
              <a:t> and the </a:t>
            </a:r>
            <a:r>
              <a:rPr lang="en-US" sz="3600" i="1" dirty="0" smtClean="0">
                <a:latin typeface="Verdana"/>
                <a:cs typeface="Verdana"/>
              </a:rPr>
              <a:t>value proposition</a:t>
            </a:r>
            <a:endParaRPr lang="en-US" sz="3600" i="1" dirty="0">
              <a:latin typeface="Verdana"/>
              <a:cs typeface="Verdana"/>
            </a:endParaRPr>
          </a:p>
        </p:txBody>
      </p:sp>
    </p:spTree>
    <p:extLst>
      <p:ext uri="{BB962C8B-B14F-4D97-AF65-F5344CB8AC3E}">
        <p14:creationId xmlns:p14="http://schemas.microsoft.com/office/powerpoint/2010/main" val="1761518737"/>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31" y="570092"/>
            <a:ext cx="10974413" cy="1143000"/>
          </a:xfrm>
        </p:spPr>
        <p:txBody>
          <a:bodyPr>
            <a:normAutofit/>
          </a:bodyPr>
          <a:lstStyle/>
          <a:p>
            <a:pPr algn="l"/>
            <a:r>
              <a:rPr lang="en-US" sz="4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What is a </a:t>
            </a:r>
            <a:r>
              <a:rPr lang="en-US" sz="4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Customer</a:t>
            </a:r>
            <a:r>
              <a:rPr lang="en-US" sz="4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588831" y="3349540"/>
            <a:ext cx="11263425" cy="1077218"/>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A person or organization </a:t>
            </a:r>
            <a:r>
              <a:rPr lang="en-US" sz="3200" dirty="0" smtClean="0">
                <a:latin typeface="Verdana" panose="020B0604030504040204" pitchFamily="34" charset="0"/>
                <a:ea typeface="Verdana" panose="020B0604030504040204" pitchFamily="34" charset="0"/>
                <a:cs typeface="Verdana" panose="020B0604030504040204" pitchFamily="34" charset="0"/>
              </a:rPr>
              <a:t>that (potentially</a:t>
            </a:r>
            <a:r>
              <a:rPr lang="en-US" sz="3200" dirty="0">
                <a:latin typeface="Verdana" panose="020B0604030504040204" pitchFamily="34" charset="0"/>
                <a:ea typeface="Verdana" panose="020B0604030504040204" pitchFamily="34" charset="0"/>
                <a:cs typeface="Verdana" panose="020B0604030504040204" pitchFamily="34" charset="0"/>
              </a:rPr>
              <a:t>) </a:t>
            </a:r>
            <a:r>
              <a:rPr lang="en-US" sz="3200" dirty="0" smtClean="0">
                <a:latin typeface="Verdana" panose="020B0604030504040204" pitchFamily="34" charset="0"/>
                <a:ea typeface="Verdana" panose="020B0604030504040204" pitchFamily="34" charset="0"/>
                <a:cs typeface="Verdana" panose="020B0604030504040204" pitchFamily="34" charset="0"/>
              </a:rPr>
              <a:t>buys and/or uses </a:t>
            </a:r>
            <a:r>
              <a:rPr lang="en-US" sz="3200" dirty="0">
                <a:latin typeface="Verdana" panose="020B0604030504040204" pitchFamily="34" charset="0"/>
                <a:ea typeface="Verdana" panose="020B0604030504040204" pitchFamily="34" charset="0"/>
                <a:cs typeface="Verdana" panose="020B0604030504040204" pitchFamily="34" charset="0"/>
              </a:rPr>
              <a:t>goods or services from another.</a:t>
            </a:r>
          </a:p>
        </p:txBody>
      </p:sp>
    </p:spTree>
    <p:extLst>
      <p:ext uri="{BB962C8B-B14F-4D97-AF65-F5344CB8AC3E}">
        <p14:creationId xmlns:p14="http://schemas.microsoft.com/office/powerpoint/2010/main" val="1500899449"/>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2507" y="2546708"/>
            <a:ext cx="11203093" cy="1200329"/>
          </a:xfrm>
          <a:prstGeom prst="rect">
            <a:avLst/>
          </a:prstGeom>
        </p:spPr>
        <p:txBody>
          <a:bodyPr wrap="square">
            <a:spAutoFit/>
          </a:bodyPr>
          <a:lstStyle/>
          <a:p>
            <a:pPr algn="ctr" defTabSz="609585"/>
            <a:r>
              <a:rPr lang="en-US" sz="3600" dirty="0">
                <a:latin typeface="Verdana"/>
                <a:cs typeface="Verdana"/>
              </a:rPr>
              <a:t>The definition of “customer” is often quite complex…</a:t>
            </a:r>
          </a:p>
        </p:txBody>
      </p:sp>
    </p:spTree>
    <p:extLst>
      <p:ext uri="{BB962C8B-B14F-4D97-AF65-F5344CB8AC3E}">
        <p14:creationId xmlns:p14="http://schemas.microsoft.com/office/powerpoint/2010/main" val="3404349638"/>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2507" y="2546708"/>
            <a:ext cx="11203093" cy="1323439"/>
          </a:xfrm>
          <a:prstGeom prst="rect">
            <a:avLst/>
          </a:prstGeom>
        </p:spPr>
        <p:txBody>
          <a:bodyPr wrap="square">
            <a:spAutoFit/>
          </a:bodyPr>
          <a:lstStyle/>
          <a:p>
            <a:pPr algn="ctr" defTabSz="609585"/>
            <a:r>
              <a:rPr lang="en-US" sz="4000" dirty="0">
                <a:latin typeface="Verdana"/>
                <a:cs typeface="Verdana"/>
              </a:rPr>
              <a:t>Who is the “customer” </a:t>
            </a:r>
            <a:endParaRPr lang="en-US" sz="4000" dirty="0" smtClean="0">
              <a:latin typeface="Verdana"/>
              <a:cs typeface="Verdana"/>
            </a:endParaRPr>
          </a:p>
          <a:p>
            <a:pPr algn="ctr" defTabSz="609585"/>
            <a:r>
              <a:rPr lang="en-US" sz="4000" dirty="0" smtClean="0">
                <a:latin typeface="Verdana"/>
                <a:cs typeface="Verdana"/>
              </a:rPr>
              <a:t>for </a:t>
            </a:r>
            <a:r>
              <a:rPr lang="en-US" sz="4000" dirty="0" smtClean="0">
                <a:latin typeface="Verdana"/>
                <a:cs typeface="Verdana"/>
              </a:rPr>
              <a:t>a health intervention?</a:t>
            </a:r>
            <a:endParaRPr lang="en-US" sz="4000" dirty="0">
              <a:latin typeface="Verdana"/>
              <a:cs typeface="Verdana"/>
            </a:endParaRPr>
          </a:p>
        </p:txBody>
      </p:sp>
    </p:spTree>
    <p:extLst>
      <p:ext uri="{BB962C8B-B14F-4D97-AF65-F5344CB8AC3E}">
        <p14:creationId xmlns:p14="http://schemas.microsoft.com/office/powerpoint/2010/main" val="2394266860"/>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807" y="2857099"/>
            <a:ext cx="10974413" cy="1032933"/>
          </a:xfrm>
        </p:spPr>
        <p:txBody>
          <a:bodyPr>
            <a:normAutofit/>
          </a:bodyPr>
          <a:lstStyle/>
          <a:p>
            <a:pPr marL="0" indent="0" algn="ctr">
              <a:buNone/>
            </a:pPr>
            <a:r>
              <a:rPr lang="en-US" sz="5400" dirty="0">
                <a:latin typeface="Verdana"/>
                <a:cs typeface="Verdana"/>
              </a:rPr>
              <a:t>Why are we here?</a:t>
            </a:r>
          </a:p>
        </p:txBody>
      </p:sp>
    </p:spTree>
    <p:extLst>
      <p:ext uri="{BB962C8B-B14F-4D97-AF65-F5344CB8AC3E}">
        <p14:creationId xmlns:p14="http://schemas.microsoft.com/office/powerpoint/2010/main" val="3838622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2507" y="2846356"/>
            <a:ext cx="11203093" cy="646331"/>
          </a:xfrm>
          <a:prstGeom prst="rect">
            <a:avLst/>
          </a:prstGeom>
        </p:spPr>
        <p:txBody>
          <a:bodyPr wrap="square">
            <a:spAutoFit/>
          </a:bodyPr>
          <a:lstStyle/>
          <a:p>
            <a:pPr algn="ctr" defTabSz="609585"/>
            <a:r>
              <a:rPr lang="en-US" sz="3600" dirty="0">
                <a:latin typeface="Verdana"/>
                <a:cs typeface="Verdana"/>
              </a:rPr>
              <a:t>The person </a:t>
            </a:r>
            <a:r>
              <a:rPr lang="en-US" sz="3600" i="1" dirty="0" smtClean="0">
                <a:latin typeface="Verdana"/>
                <a:cs typeface="Verdana"/>
              </a:rPr>
              <a:t>receiving </a:t>
            </a:r>
            <a:r>
              <a:rPr lang="en-US" sz="3600" dirty="0">
                <a:latin typeface="Verdana"/>
                <a:cs typeface="Verdana"/>
              </a:rPr>
              <a:t>the </a:t>
            </a:r>
            <a:r>
              <a:rPr lang="en-US" sz="3600" dirty="0" smtClean="0">
                <a:latin typeface="Verdana"/>
                <a:cs typeface="Verdana"/>
              </a:rPr>
              <a:t>intervention? </a:t>
            </a:r>
            <a:endParaRPr lang="en-US" sz="3600" i="1" dirty="0">
              <a:latin typeface="Verdana"/>
              <a:cs typeface="Verdana"/>
            </a:endParaRPr>
          </a:p>
        </p:txBody>
      </p:sp>
    </p:spTree>
    <p:extLst>
      <p:ext uri="{BB962C8B-B14F-4D97-AF65-F5344CB8AC3E}">
        <p14:creationId xmlns:p14="http://schemas.microsoft.com/office/powerpoint/2010/main" val="1195596017"/>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2507" y="2803549"/>
            <a:ext cx="11203093" cy="646331"/>
          </a:xfrm>
          <a:prstGeom prst="rect">
            <a:avLst/>
          </a:prstGeom>
        </p:spPr>
        <p:txBody>
          <a:bodyPr wrap="square">
            <a:spAutoFit/>
          </a:bodyPr>
          <a:lstStyle/>
          <a:p>
            <a:pPr algn="ctr" defTabSz="609585"/>
            <a:r>
              <a:rPr lang="en-US" sz="3600" dirty="0">
                <a:latin typeface="Verdana"/>
                <a:cs typeface="Verdana"/>
              </a:rPr>
              <a:t>The person </a:t>
            </a:r>
            <a:r>
              <a:rPr lang="en-US" sz="3600" i="1" dirty="0" smtClean="0">
                <a:latin typeface="Verdana"/>
                <a:cs typeface="Verdana"/>
              </a:rPr>
              <a:t>delivering</a:t>
            </a:r>
            <a:r>
              <a:rPr lang="en-US" sz="3600" dirty="0" smtClean="0">
                <a:latin typeface="Verdana"/>
                <a:cs typeface="Verdana"/>
              </a:rPr>
              <a:t> </a:t>
            </a:r>
            <a:r>
              <a:rPr lang="en-US" sz="3600" dirty="0">
                <a:latin typeface="Verdana"/>
                <a:cs typeface="Verdana"/>
              </a:rPr>
              <a:t>the </a:t>
            </a:r>
            <a:r>
              <a:rPr lang="en-US" sz="3600" dirty="0" smtClean="0">
                <a:latin typeface="Verdana"/>
                <a:cs typeface="Verdana"/>
              </a:rPr>
              <a:t>intervention?</a:t>
            </a:r>
            <a:r>
              <a:rPr lang="en-US" sz="3600" b="1" dirty="0" smtClean="0">
                <a:latin typeface="Verdana"/>
                <a:cs typeface="Verdana"/>
              </a:rPr>
              <a:t> </a:t>
            </a:r>
            <a:endParaRPr lang="en-US" sz="3600" b="1" i="1" dirty="0">
              <a:latin typeface="Verdana"/>
              <a:cs typeface="Verdana"/>
            </a:endParaRPr>
          </a:p>
        </p:txBody>
      </p:sp>
    </p:spTree>
    <p:extLst>
      <p:ext uri="{BB962C8B-B14F-4D97-AF65-F5344CB8AC3E}">
        <p14:creationId xmlns:p14="http://schemas.microsoft.com/office/powerpoint/2010/main" val="1823654273"/>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2507" y="2546708"/>
            <a:ext cx="11203093" cy="1200329"/>
          </a:xfrm>
          <a:prstGeom prst="rect">
            <a:avLst/>
          </a:prstGeom>
        </p:spPr>
        <p:txBody>
          <a:bodyPr wrap="square">
            <a:spAutoFit/>
          </a:bodyPr>
          <a:lstStyle/>
          <a:p>
            <a:pPr algn="ctr" defTabSz="609585"/>
            <a:r>
              <a:rPr lang="en-US" sz="3600" dirty="0">
                <a:latin typeface="Verdana"/>
                <a:cs typeface="Verdana"/>
              </a:rPr>
              <a:t>What about </a:t>
            </a:r>
            <a:r>
              <a:rPr lang="en-US" sz="3600" dirty="0" smtClean="0">
                <a:latin typeface="Verdana"/>
                <a:cs typeface="Verdana"/>
              </a:rPr>
              <a:t>regulators, reimbursement, and/or payers of the intervention? </a:t>
            </a:r>
            <a:endParaRPr lang="en-US" sz="3600" dirty="0">
              <a:latin typeface="Verdana"/>
              <a:cs typeface="Verdana"/>
            </a:endParaRPr>
          </a:p>
        </p:txBody>
      </p:sp>
    </p:spTree>
    <p:extLst>
      <p:ext uri="{BB962C8B-B14F-4D97-AF65-F5344CB8AC3E}">
        <p14:creationId xmlns:p14="http://schemas.microsoft.com/office/powerpoint/2010/main" val="3582756462"/>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6570" y="2497286"/>
            <a:ext cx="11203093" cy="1200329"/>
          </a:xfrm>
          <a:prstGeom prst="rect">
            <a:avLst/>
          </a:prstGeom>
        </p:spPr>
        <p:txBody>
          <a:bodyPr wrap="square">
            <a:spAutoFit/>
          </a:bodyPr>
          <a:lstStyle/>
          <a:p>
            <a:pPr algn="ctr" defTabSz="609585"/>
            <a:r>
              <a:rPr lang="en-US" sz="3600" dirty="0">
                <a:latin typeface="Verdana"/>
                <a:cs typeface="Verdana"/>
              </a:rPr>
              <a:t>Most of you have complex customer and stakeholder </a:t>
            </a:r>
            <a:r>
              <a:rPr lang="en-US" sz="3600" dirty="0" smtClean="0">
                <a:latin typeface="Verdana"/>
                <a:cs typeface="Verdana"/>
              </a:rPr>
              <a:t>ecosystems.</a:t>
            </a:r>
            <a:endParaRPr lang="en-US" sz="3600" dirty="0">
              <a:latin typeface="Verdana"/>
              <a:cs typeface="Verdana"/>
            </a:endParaRPr>
          </a:p>
        </p:txBody>
      </p:sp>
    </p:spTree>
    <p:extLst>
      <p:ext uri="{BB962C8B-B14F-4D97-AF65-F5344CB8AC3E}">
        <p14:creationId xmlns:p14="http://schemas.microsoft.com/office/powerpoint/2010/main" val="1046582846"/>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807" y="395653"/>
            <a:ext cx="10974413" cy="2341683"/>
          </a:xfrm>
        </p:spPr>
        <p:txBody>
          <a:bodyPr>
            <a:noAutofit/>
          </a:bodyPr>
          <a:lstStyle/>
          <a:p>
            <a:pPr marL="0" indent="0">
              <a:buNone/>
            </a:pPr>
            <a:r>
              <a:rPr lang="en-US" sz="4000" dirty="0">
                <a:latin typeface="Verdana"/>
                <a:cs typeface="Verdana"/>
              </a:rPr>
              <a:t>What is </a:t>
            </a:r>
            <a:r>
              <a:rPr lang="en-US" sz="4000" dirty="0" smtClean="0">
                <a:latin typeface="Verdana"/>
                <a:cs typeface="Verdana"/>
              </a:rPr>
              <a:t>a Customer </a:t>
            </a:r>
            <a:r>
              <a:rPr lang="en-US" sz="4000" dirty="0">
                <a:latin typeface="Verdana"/>
                <a:cs typeface="Verdana"/>
              </a:rPr>
              <a:t>Segment?</a:t>
            </a:r>
          </a:p>
        </p:txBody>
      </p:sp>
      <p:sp>
        <p:nvSpPr>
          <p:cNvPr id="2" name="Rectangle 1"/>
          <p:cNvSpPr/>
          <p:nvPr/>
        </p:nvSpPr>
        <p:spPr>
          <a:xfrm>
            <a:off x="742604" y="2938617"/>
            <a:ext cx="11041627" cy="1077218"/>
          </a:xfrm>
          <a:prstGeom prst="rect">
            <a:avLst/>
          </a:prstGeom>
        </p:spPr>
        <p:txBody>
          <a:bodyPr wrap="square">
            <a:spAutoFit/>
          </a:bodyPr>
          <a:lstStyle/>
          <a:p>
            <a:r>
              <a:rPr lang="en-US" sz="3200" dirty="0">
                <a:latin typeface="Verdana"/>
                <a:cs typeface="Verdana"/>
              </a:rPr>
              <a:t>A group of people that </a:t>
            </a:r>
            <a:r>
              <a:rPr lang="en-US" sz="3200" i="1" dirty="0">
                <a:latin typeface="Verdana"/>
                <a:cs typeface="Verdana"/>
              </a:rPr>
              <a:t>shares a reason</a:t>
            </a:r>
            <a:r>
              <a:rPr lang="en-US" sz="3200" dirty="0">
                <a:latin typeface="Verdana"/>
                <a:cs typeface="Verdana"/>
              </a:rPr>
              <a:t> to </a:t>
            </a:r>
            <a:r>
              <a:rPr lang="en-US" sz="3200" dirty="0" smtClean="0">
                <a:latin typeface="Verdana"/>
                <a:cs typeface="Verdana"/>
              </a:rPr>
              <a:t>purchase and/or utilize </a:t>
            </a:r>
            <a:r>
              <a:rPr lang="en-US" sz="3200" dirty="0">
                <a:latin typeface="Verdana"/>
                <a:cs typeface="Verdana"/>
              </a:rPr>
              <a:t>your </a:t>
            </a:r>
            <a:r>
              <a:rPr lang="en-US" sz="3200" dirty="0" smtClean="0">
                <a:latin typeface="Verdana"/>
                <a:cs typeface="Verdana"/>
              </a:rPr>
              <a:t>product or service.</a:t>
            </a:r>
            <a:endParaRPr lang="en-US" sz="3200" dirty="0">
              <a:latin typeface="Verdana"/>
              <a:cs typeface="Verdana"/>
            </a:endParaRPr>
          </a:p>
        </p:txBody>
      </p:sp>
    </p:spTree>
    <p:extLst>
      <p:ext uri="{BB962C8B-B14F-4D97-AF65-F5344CB8AC3E}">
        <p14:creationId xmlns:p14="http://schemas.microsoft.com/office/powerpoint/2010/main" val="3772646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994383" y="84106"/>
            <a:ext cx="10972800" cy="838200"/>
          </a:xfrm>
        </p:spPr>
        <p:txBody>
          <a:bodyPr>
            <a:normAutofit/>
          </a:bodyPr>
          <a:lstStyle/>
          <a:p>
            <a:pPr algn="ctr"/>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Customer Segments</a:t>
            </a:r>
          </a:p>
        </p:txBody>
      </p:sp>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317947" y="1000774"/>
            <a:ext cx="8325672" cy="507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774892" y="1146281"/>
            <a:ext cx="1868727" cy="405732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sp>
        <p:nvSpPr>
          <p:cNvPr id="9" name="TextBox 33"/>
          <p:cNvSpPr txBox="1">
            <a:spLocks noChangeArrowheads="1"/>
          </p:cNvSpPr>
          <p:nvPr/>
        </p:nvSpPr>
        <p:spPr bwMode="auto">
          <a:xfrm>
            <a:off x="5375946" y="1874880"/>
            <a:ext cx="4164231" cy="4196598"/>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ts val="800"/>
              </a:spcBef>
              <a:defRPr/>
            </a:pPr>
            <a:r>
              <a:rPr lang="en-US" sz="2667" b="1" dirty="0">
                <a:solidFill>
                  <a:srgbClr val="000000"/>
                </a:solidFill>
              </a:rPr>
              <a:t>Who are your most important customers?</a:t>
            </a:r>
          </a:p>
          <a:p>
            <a:pPr eaLnBrk="1" hangingPunct="1">
              <a:spcBef>
                <a:spcPts val="800"/>
              </a:spcBef>
              <a:defRPr/>
            </a:pPr>
            <a:endParaRPr lang="en-US" sz="2667" b="1" dirty="0">
              <a:solidFill>
                <a:srgbClr val="000000"/>
              </a:solidFill>
            </a:endParaRPr>
          </a:p>
          <a:p>
            <a:pPr eaLnBrk="1" hangingPunct="1">
              <a:spcBef>
                <a:spcPts val="800"/>
              </a:spcBef>
              <a:defRPr/>
            </a:pPr>
            <a:r>
              <a:rPr lang="en-US" sz="2667" b="1" dirty="0">
                <a:solidFill>
                  <a:srgbClr val="000000"/>
                </a:solidFill>
              </a:rPr>
              <a:t>What are their </a:t>
            </a:r>
            <a:r>
              <a:rPr lang="en-US" sz="2667" b="1" i="1" dirty="0">
                <a:solidFill>
                  <a:srgbClr val="000000"/>
                </a:solidFill>
              </a:rPr>
              <a:t>archetypes</a:t>
            </a:r>
            <a:r>
              <a:rPr lang="en-US" sz="2667" b="1" dirty="0">
                <a:solidFill>
                  <a:srgbClr val="000000"/>
                </a:solidFill>
              </a:rPr>
              <a:t>?</a:t>
            </a:r>
          </a:p>
          <a:p>
            <a:pPr eaLnBrk="1" hangingPunct="1">
              <a:spcBef>
                <a:spcPts val="800"/>
              </a:spcBef>
              <a:defRPr/>
            </a:pPr>
            <a:endParaRPr lang="en-US" sz="2667" b="1" dirty="0">
              <a:solidFill>
                <a:srgbClr val="000000"/>
              </a:solidFill>
            </a:endParaRPr>
          </a:p>
          <a:p>
            <a:pPr eaLnBrk="1" hangingPunct="1">
              <a:spcBef>
                <a:spcPts val="800"/>
              </a:spcBef>
              <a:defRPr/>
            </a:pPr>
            <a:r>
              <a:rPr lang="en-US" sz="2667" b="1" dirty="0">
                <a:solidFill>
                  <a:srgbClr val="000000"/>
                </a:solidFill>
              </a:rPr>
              <a:t>What job do they want you to get done for them?</a:t>
            </a:r>
          </a:p>
        </p:txBody>
      </p:sp>
      <p:sp>
        <p:nvSpPr>
          <p:cNvPr id="6" name="TextBox 5"/>
          <p:cNvSpPr txBox="1"/>
          <p:nvPr/>
        </p:nvSpPr>
        <p:spPr>
          <a:xfrm>
            <a:off x="3661440" y="6149946"/>
            <a:ext cx="5604226" cy="646331"/>
          </a:xfrm>
          <a:prstGeom prst="rect">
            <a:avLst/>
          </a:prstGeom>
          <a:noFill/>
        </p:spPr>
        <p:txBody>
          <a:bodyPr wrap="none" rtlCol="0">
            <a:spAutoFit/>
          </a:bodyPr>
          <a:lstStyle/>
          <a:p>
            <a:r>
              <a:rPr lang="en-US" sz="3600" dirty="0">
                <a:latin typeface="Verdana" panose="020B0604030504040204" pitchFamily="34" charset="0"/>
                <a:ea typeface="Verdana" panose="020B0604030504040204" pitchFamily="34" charset="0"/>
                <a:cs typeface="Verdana" panose="020B0604030504040204" pitchFamily="34" charset="0"/>
              </a:rPr>
              <a:t>What Value For Whom</a:t>
            </a:r>
            <a:r>
              <a:rPr lang="en-US" sz="3600" dirty="0" smtClean="0">
                <a:latin typeface="Verdana" panose="020B0604030504040204" pitchFamily="34" charset="0"/>
                <a:ea typeface="Verdana" panose="020B0604030504040204" pitchFamily="34" charset="0"/>
                <a:cs typeface="Verdana" panose="020B0604030504040204" pitchFamily="34" charset="0"/>
              </a:rPr>
              <a:t>?</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1982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Verdana"/>
                <a:cs typeface="Verdana"/>
              </a:rPr>
              <a:t>Example of a Customer Segment</a:t>
            </a:r>
            <a:endParaRPr lang="en-US" sz="4000" dirty="0">
              <a:latin typeface="Verdana"/>
              <a:cs typeface="Verdana"/>
            </a:endParaRPr>
          </a:p>
        </p:txBody>
      </p:sp>
      <p:pic>
        <p:nvPicPr>
          <p:cNvPr id="4" name="Picture 23" descr="business_model_canvas_blank_8.5x11.png"/>
          <p:cNvPicPr>
            <a:picLocks noChangeAspect="1"/>
          </p:cNvPicPr>
          <p:nvPr/>
        </p:nvPicPr>
        <p:blipFill rotWithShape="1">
          <a:blip r:embed="rId2" cstate="screen">
            <a:grayscl/>
            <a:alphaModFix/>
            <a:extLst>
              <a:ext uri="{28A0092B-C50C-407E-A947-70E740481C1C}">
                <a14:useLocalDpi xmlns:a14="http://schemas.microsoft.com/office/drawing/2010/main"/>
              </a:ext>
            </a:extLst>
          </a:blip>
          <a:srcRect b="25000"/>
          <a:stretch/>
        </p:blipFill>
        <p:spPr bwMode="auto">
          <a:xfrm>
            <a:off x="4087746" y="1574722"/>
            <a:ext cx="355789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272675" y="2196178"/>
            <a:ext cx="2234907" cy="738664"/>
          </a:xfrm>
          <a:prstGeom prst="rect">
            <a:avLst/>
          </a:prstGeom>
          <a:noFill/>
        </p:spPr>
        <p:txBody>
          <a:bodyPr wrap="none" rtlCol="0">
            <a:spAutoFit/>
          </a:bodyPr>
          <a:lstStyle/>
          <a:p>
            <a:pPr defTabSz="685800"/>
            <a:r>
              <a:rPr lang="en-US" sz="2100" b="1" dirty="0">
                <a:solidFill>
                  <a:srgbClr val="000000"/>
                </a:solidFill>
                <a:latin typeface="Arial"/>
                <a:cs typeface="Arial"/>
              </a:rPr>
              <a:t>Prescribing </a:t>
            </a:r>
          </a:p>
          <a:p>
            <a:pPr defTabSz="685800"/>
            <a:r>
              <a:rPr lang="en-US" sz="2100" b="1" dirty="0">
                <a:solidFill>
                  <a:srgbClr val="000000"/>
                </a:solidFill>
                <a:latin typeface="Arial"/>
                <a:cs typeface="Arial"/>
              </a:rPr>
              <a:t>physicians at….</a:t>
            </a:r>
          </a:p>
        </p:txBody>
      </p:sp>
      <p:sp>
        <p:nvSpPr>
          <p:cNvPr id="6" name="TextBox 33"/>
          <p:cNvSpPr txBox="1">
            <a:spLocks noChangeArrowheads="1"/>
          </p:cNvSpPr>
          <p:nvPr/>
        </p:nvSpPr>
        <p:spPr bwMode="auto">
          <a:xfrm>
            <a:off x="4519675" y="3381135"/>
            <a:ext cx="2499652" cy="769441"/>
          </a:xfrm>
          <a:prstGeom prst="rect">
            <a:avLst/>
          </a:prstGeom>
          <a:solidFill>
            <a:srgbClr val="FDFFCF"/>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7189" eaLnBrk="1" hangingPunct="1">
              <a:spcBef>
                <a:spcPts val="600"/>
              </a:spcBef>
              <a:defRPr/>
            </a:pPr>
            <a:r>
              <a:rPr lang="en-US" sz="2400" b="1" dirty="0">
                <a:solidFill>
                  <a:srgbClr val="000090"/>
                </a:solidFill>
              </a:rPr>
              <a:t>Private practice</a:t>
            </a:r>
            <a:endParaRPr lang="en-US" sz="2400" b="1" dirty="0">
              <a:solidFill>
                <a:srgbClr val="000000"/>
              </a:solidFill>
            </a:endParaRPr>
          </a:p>
          <a:p>
            <a:pPr defTabSz="457189" eaLnBrk="1" hangingPunct="1">
              <a:spcBef>
                <a:spcPts val="600"/>
              </a:spcBef>
              <a:defRPr/>
            </a:pPr>
            <a:endParaRPr lang="en-US" sz="1500" b="1" i="1" dirty="0">
              <a:solidFill>
                <a:srgbClr val="000000"/>
              </a:solidFill>
            </a:endParaRPr>
          </a:p>
        </p:txBody>
      </p:sp>
      <p:sp>
        <p:nvSpPr>
          <p:cNvPr id="7" name="TextBox 33"/>
          <p:cNvSpPr txBox="1">
            <a:spLocks noChangeArrowheads="1"/>
          </p:cNvSpPr>
          <p:nvPr/>
        </p:nvSpPr>
        <p:spPr bwMode="auto">
          <a:xfrm>
            <a:off x="4519675" y="4495719"/>
            <a:ext cx="2499652" cy="769441"/>
          </a:xfrm>
          <a:prstGeom prst="rect">
            <a:avLst/>
          </a:prstGeom>
          <a:solidFill>
            <a:srgbClr val="FDFFCF"/>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7189" eaLnBrk="1" hangingPunct="1">
              <a:spcBef>
                <a:spcPts val="600"/>
              </a:spcBef>
              <a:defRPr/>
            </a:pPr>
            <a:r>
              <a:rPr lang="en-US" sz="2400" b="1" dirty="0">
                <a:solidFill>
                  <a:srgbClr val="000090"/>
                </a:solidFill>
              </a:rPr>
              <a:t>Clinics</a:t>
            </a:r>
            <a:endParaRPr lang="en-US" sz="2400" b="1" dirty="0">
              <a:solidFill>
                <a:srgbClr val="000000"/>
              </a:solidFill>
            </a:endParaRPr>
          </a:p>
          <a:p>
            <a:pPr defTabSz="457189" eaLnBrk="1" hangingPunct="1">
              <a:spcBef>
                <a:spcPts val="600"/>
              </a:spcBef>
              <a:defRPr/>
            </a:pPr>
            <a:endParaRPr lang="en-US" sz="1500" b="1" i="1" dirty="0">
              <a:solidFill>
                <a:srgbClr val="000000"/>
              </a:solidFill>
            </a:endParaRPr>
          </a:p>
        </p:txBody>
      </p:sp>
      <p:sp>
        <p:nvSpPr>
          <p:cNvPr id="9" name="TextBox 33"/>
          <p:cNvSpPr txBox="1">
            <a:spLocks noChangeArrowheads="1"/>
          </p:cNvSpPr>
          <p:nvPr/>
        </p:nvSpPr>
        <p:spPr bwMode="auto">
          <a:xfrm>
            <a:off x="4519675" y="5624573"/>
            <a:ext cx="2499652" cy="769441"/>
          </a:xfrm>
          <a:prstGeom prst="rect">
            <a:avLst/>
          </a:prstGeom>
          <a:solidFill>
            <a:srgbClr val="FDFFCF"/>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7189" eaLnBrk="1" hangingPunct="1">
              <a:spcBef>
                <a:spcPts val="600"/>
              </a:spcBef>
              <a:defRPr/>
            </a:pPr>
            <a:r>
              <a:rPr lang="en-US" sz="2400" b="1" dirty="0">
                <a:solidFill>
                  <a:srgbClr val="000090"/>
                </a:solidFill>
              </a:rPr>
              <a:t>Hospitals</a:t>
            </a:r>
            <a:endParaRPr lang="en-US" sz="2400" b="1" i="1" dirty="0">
              <a:solidFill>
                <a:srgbClr val="000000"/>
              </a:solidFill>
            </a:endParaRPr>
          </a:p>
          <a:p>
            <a:pPr defTabSz="457189" eaLnBrk="1" hangingPunct="1">
              <a:spcBef>
                <a:spcPts val="600"/>
              </a:spcBef>
              <a:defRPr/>
            </a:pPr>
            <a:endParaRPr lang="en-US" sz="1500" b="1" dirty="0">
              <a:solidFill>
                <a:srgbClr val="000000"/>
              </a:solidFill>
            </a:endParaRPr>
          </a:p>
        </p:txBody>
      </p:sp>
    </p:spTree>
    <p:extLst>
      <p:ext uri="{BB962C8B-B14F-4D97-AF65-F5344CB8AC3E}">
        <p14:creationId xmlns:p14="http://schemas.microsoft.com/office/powerpoint/2010/main" val="4230813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1797993" y="1459428"/>
            <a:ext cx="8230810" cy="3996223"/>
          </a:xfrm>
          <a:prstGeom prst="rect">
            <a:avLst/>
          </a:prstGeom>
          <a:noFill/>
          <a:ln w="9525">
            <a:noFill/>
            <a:miter lim="800000"/>
            <a:headEnd/>
            <a:tailEnd/>
          </a:ln>
        </p:spPr>
        <p:txBody>
          <a:bodyPr vert="horz" wrap="square" lIns="91348" tIns="45674" rIns="91348" bIns="45674" numCol="1" anchor="t" anchorCtr="0" compatLnSpc="1">
            <a:prstTxWarp prst="textNoShape">
              <a:avLst/>
            </a:prstTxWarp>
          </a:bodyPr>
          <a:lstStyle>
            <a:lvl1pPr marL="342900" indent="-342900" algn="l" rtl="0" eaLnBrk="0" fontAlgn="base" hangingPunct="0">
              <a:spcBef>
                <a:spcPct val="20000"/>
              </a:spcBef>
              <a:spcAft>
                <a:spcPct val="0"/>
              </a:spcAft>
              <a:buChar char="•"/>
              <a:tabLst>
                <a:tab pos="347663" algn="l"/>
                <a:tab pos="457200" algn="l"/>
              </a:tabLst>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tabLst>
                <a:tab pos="347663" algn="l"/>
                <a:tab pos="457200" algn="l"/>
              </a:tabLst>
              <a:defRPr sz="2400">
                <a:solidFill>
                  <a:schemeClr val="tx1"/>
                </a:solidFill>
                <a:latin typeface="+mn-lt"/>
                <a:ea typeface="+mn-ea"/>
                <a:cs typeface="+mn-cs"/>
              </a:defRPr>
            </a:lvl2pPr>
            <a:lvl3pPr marL="1143000" indent="-228600" algn="l" rtl="0" eaLnBrk="0" fontAlgn="base" hangingPunct="0">
              <a:spcBef>
                <a:spcPct val="20000"/>
              </a:spcBef>
              <a:spcAft>
                <a:spcPct val="0"/>
              </a:spcAft>
              <a:buChar char="•"/>
              <a:tabLst>
                <a:tab pos="347663" algn="l"/>
                <a:tab pos="457200" algn="l"/>
              </a:tabLst>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tabLst>
                <a:tab pos="347663" algn="l"/>
                <a:tab pos="457200" algn="l"/>
              </a:tabLst>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tabLst>
                <a:tab pos="347663" algn="l"/>
                <a:tab pos="457200" algn="l"/>
              </a:tabLst>
              <a:defRPr sz="2000">
                <a:solidFill>
                  <a:schemeClr val="tx1"/>
                </a:solidFill>
                <a:latin typeface="+mn-lt"/>
                <a:ea typeface="+mn-ea"/>
                <a:cs typeface="+mn-cs"/>
              </a:defRPr>
            </a:lvl5pPr>
            <a:lvl6pPr marL="2514600" indent="-228600" algn="l" rtl="0" fontAlgn="base">
              <a:spcBef>
                <a:spcPct val="20000"/>
              </a:spcBef>
              <a:spcAft>
                <a:spcPct val="0"/>
              </a:spcAft>
              <a:buChar char="»"/>
              <a:tabLst>
                <a:tab pos="347663" algn="l"/>
                <a:tab pos="457200" algn="l"/>
              </a:tabLst>
              <a:defRPr sz="2000">
                <a:solidFill>
                  <a:schemeClr val="tx1"/>
                </a:solidFill>
                <a:latin typeface="+mn-lt"/>
                <a:ea typeface="+mn-ea"/>
                <a:cs typeface="+mn-cs"/>
              </a:defRPr>
            </a:lvl6pPr>
            <a:lvl7pPr marL="2971800" indent="-228600" algn="l" rtl="0" fontAlgn="base">
              <a:spcBef>
                <a:spcPct val="20000"/>
              </a:spcBef>
              <a:spcAft>
                <a:spcPct val="0"/>
              </a:spcAft>
              <a:buChar char="»"/>
              <a:tabLst>
                <a:tab pos="347663" algn="l"/>
                <a:tab pos="457200" algn="l"/>
              </a:tabLst>
              <a:defRPr sz="2000">
                <a:solidFill>
                  <a:schemeClr val="tx1"/>
                </a:solidFill>
                <a:latin typeface="+mn-lt"/>
                <a:ea typeface="+mn-ea"/>
                <a:cs typeface="+mn-cs"/>
              </a:defRPr>
            </a:lvl7pPr>
            <a:lvl8pPr marL="3429000" indent="-228600" algn="l" rtl="0" fontAlgn="base">
              <a:spcBef>
                <a:spcPct val="20000"/>
              </a:spcBef>
              <a:spcAft>
                <a:spcPct val="0"/>
              </a:spcAft>
              <a:buChar char="»"/>
              <a:tabLst>
                <a:tab pos="347663" algn="l"/>
                <a:tab pos="457200" algn="l"/>
              </a:tabLst>
              <a:defRPr sz="2000">
                <a:solidFill>
                  <a:schemeClr val="tx1"/>
                </a:solidFill>
                <a:latin typeface="+mn-lt"/>
                <a:ea typeface="+mn-ea"/>
                <a:cs typeface="+mn-cs"/>
              </a:defRPr>
            </a:lvl8pPr>
            <a:lvl9pPr marL="3886200" indent="-228600" algn="l" rtl="0" fontAlgn="base">
              <a:spcBef>
                <a:spcPct val="20000"/>
              </a:spcBef>
              <a:spcAft>
                <a:spcPct val="0"/>
              </a:spcAft>
              <a:buChar char="»"/>
              <a:tabLst>
                <a:tab pos="347663" algn="l"/>
                <a:tab pos="457200" algn="l"/>
              </a:tabLst>
              <a:defRPr sz="2000">
                <a:solidFill>
                  <a:schemeClr val="tx1"/>
                </a:solidFill>
                <a:latin typeface="+mn-lt"/>
                <a:ea typeface="+mn-ea"/>
                <a:cs typeface="+mn-cs"/>
              </a:defRPr>
            </a:lvl9pPr>
          </a:lstStyle>
          <a:p>
            <a:pPr marL="0" indent="0" algn="ctr" defTabSz="457189">
              <a:lnSpc>
                <a:spcPts val="6000"/>
              </a:lnSpc>
              <a:spcBef>
                <a:spcPts val="0"/>
              </a:spcBef>
              <a:buNone/>
              <a:tabLst>
                <a:tab pos="347654" algn="l"/>
                <a:tab pos="457189" algn="l"/>
              </a:tabLst>
            </a:pPr>
            <a:r>
              <a:rPr lang="en-US" sz="4400" dirty="0">
                <a:solidFill>
                  <a:srgbClr val="000000"/>
                </a:solidFill>
                <a:latin typeface="Verdana"/>
                <a:cs typeface="Verdana"/>
              </a:rPr>
              <a:t>Different Customer Segments often have…</a:t>
            </a:r>
          </a:p>
          <a:p>
            <a:pPr marL="0" indent="0" algn="ctr" defTabSz="457189">
              <a:lnSpc>
                <a:spcPts val="6000"/>
              </a:lnSpc>
              <a:spcBef>
                <a:spcPts val="0"/>
              </a:spcBef>
              <a:buNone/>
              <a:tabLst>
                <a:tab pos="347654" algn="l"/>
                <a:tab pos="457189" algn="l"/>
              </a:tabLst>
            </a:pPr>
            <a:endParaRPr lang="en-US" sz="4400" i="1" dirty="0">
              <a:solidFill>
                <a:srgbClr val="000000"/>
              </a:solidFill>
              <a:latin typeface="Verdana"/>
              <a:cs typeface="Verdana"/>
            </a:endParaRPr>
          </a:p>
          <a:p>
            <a:pPr marL="0" indent="0" algn="ctr" defTabSz="457189">
              <a:lnSpc>
                <a:spcPts val="6000"/>
              </a:lnSpc>
              <a:spcBef>
                <a:spcPts val="0"/>
              </a:spcBef>
              <a:buNone/>
              <a:tabLst>
                <a:tab pos="347654" algn="l"/>
                <a:tab pos="457189" algn="l"/>
              </a:tabLst>
            </a:pPr>
            <a:r>
              <a:rPr lang="en-US" sz="4400" i="1" dirty="0">
                <a:solidFill>
                  <a:srgbClr val="000000"/>
                </a:solidFill>
                <a:latin typeface="Verdana"/>
                <a:cs typeface="Verdana"/>
              </a:rPr>
              <a:t>Different Circumstances</a:t>
            </a:r>
            <a:r>
              <a:rPr lang="en-US" sz="4400" i="1" dirty="0" smtClean="0">
                <a:solidFill>
                  <a:srgbClr val="000000"/>
                </a:solidFill>
                <a:latin typeface="Verdana"/>
                <a:cs typeface="Verdana"/>
              </a:rPr>
              <a:t>!</a:t>
            </a:r>
          </a:p>
          <a:p>
            <a:pPr marL="0" indent="0" algn="ctr" defTabSz="457189">
              <a:lnSpc>
                <a:spcPts val="6000"/>
              </a:lnSpc>
              <a:spcBef>
                <a:spcPts val="0"/>
              </a:spcBef>
              <a:buNone/>
              <a:tabLst>
                <a:tab pos="347654" algn="l"/>
                <a:tab pos="457189" algn="l"/>
              </a:tabLst>
            </a:pPr>
            <a:r>
              <a:rPr lang="en-US" sz="4400" i="1" dirty="0" smtClean="0">
                <a:solidFill>
                  <a:srgbClr val="000000"/>
                </a:solidFill>
                <a:latin typeface="Verdana"/>
                <a:cs typeface="Verdana"/>
              </a:rPr>
              <a:t>(Problems </a:t>
            </a:r>
            <a:r>
              <a:rPr lang="en-US" sz="4400" i="1" dirty="0" smtClean="0">
                <a:solidFill>
                  <a:srgbClr val="000000"/>
                </a:solidFill>
                <a:latin typeface="Verdana"/>
                <a:cs typeface="Verdana"/>
              </a:rPr>
              <a:t>&amp; </a:t>
            </a:r>
            <a:r>
              <a:rPr lang="en-US" sz="4400" i="1" dirty="0" smtClean="0">
                <a:solidFill>
                  <a:srgbClr val="000000"/>
                </a:solidFill>
                <a:latin typeface="Verdana"/>
                <a:cs typeface="Verdana"/>
              </a:rPr>
              <a:t>Needs)</a:t>
            </a:r>
            <a:endParaRPr lang="en-US" sz="4400" i="1" dirty="0">
              <a:solidFill>
                <a:srgbClr val="000000"/>
              </a:solidFill>
              <a:latin typeface="Verdana"/>
              <a:cs typeface="Verdana"/>
            </a:endParaRPr>
          </a:p>
          <a:p>
            <a:pPr marL="0" indent="0" algn="ctr" defTabSz="457189">
              <a:lnSpc>
                <a:spcPts val="6000"/>
              </a:lnSpc>
              <a:spcBef>
                <a:spcPts val="0"/>
              </a:spcBef>
              <a:buNone/>
              <a:tabLst>
                <a:tab pos="347654" algn="l"/>
                <a:tab pos="457189" algn="l"/>
              </a:tabLst>
            </a:pPr>
            <a:endParaRPr lang="en-US" sz="4400" b="1" i="1" dirty="0">
              <a:solidFill>
                <a:srgbClr val="FFFFFF"/>
              </a:solidFill>
              <a:latin typeface="Verdana"/>
              <a:cs typeface="Verdana"/>
            </a:endParaRPr>
          </a:p>
        </p:txBody>
      </p:sp>
    </p:spTree>
    <p:extLst>
      <p:ext uri="{BB962C8B-B14F-4D97-AF65-F5344CB8AC3E}">
        <p14:creationId xmlns:p14="http://schemas.microsoft.com/office/powerpoint/2010/main" val="1659716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191223" y="298051"/>
            <a:ext cx="9809555" cy="597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015798" y="590977"/>
            <a:ext cx="1868727" cy="4057328"/>
          </a:xfrm>
          <a:prstGeom prst="rect">
            <a:avLst/>
          </a:prstGeom>
          <a:noFill/>
          <a:ln w="38100">
            <a:solidFill>
              <a:srgbClr val="41BDF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10" name="Rectangle 9"/>
          <p:cNvSpPr/>
          <p:nvPr/>
        </p:nvSpPr>
        <p:spPr>
          <a:xfrm>
            <a:off x="5117676" y="590977"/>
            <a:ext cx="1868727" cy="4057328"/>
          </a:xfrm>
          <a:prstGeom prst="rect">
            <a:avLst/>
          </a:prstGeom>
          <a:noFill/>
          <a:ln w="38100">
            <a:solidFill>
              <a:srgbClr val="41BDF3"/>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5" name="TextBox 33"/>
          <p:cNvSpPr txBox="1">
            <a:spLocks noChangeArrowheads="1"/>
          </p:cNvSpPr>
          <p:nvPr/>
        </p:nvSpPr>
        <p:spPr bwMode="auto">
          <a:xfrm>
            <a:off x="6239441" y="2315653"/>
            <a:ext cx="3523320" cy="1939249"/>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defTabSz="609585" eaLnBrk="1" hangingPunct="1">
              <a:spcBef>
                <a:spcPts val="800"/>
              </a:spcBef>
              <a:defRPr/>
            </a:pPr>
            <a:r>
              <a:rPr lang="en-US" sz="2667" b="1" dirty="0">
                <a:solidFill>
                  <a:srgbClr val="000000"/>
                </a:solidFill>
              </a:rPr>
              <a:t>Inextricably Linked!</a:t>
            </a:r>
          </a:p>
          <a:p>
            <a:pPr algn="ctr" defTabSz="609585" eaLnBrk="1" hangingPunct="1">
              <a:spcBef>
                <a:spcPts val="800"/>
              </a:spcBef>
              <a:defRPr/>
            </a:pPr>
            <a:endParaRPr lang="en-US" sz="2667" b="1" dirty="0">
              <a:solidFill>
                <a:srgbClr val="000000"/>
              </a:solidFill>
            </a:endParaRPr>
          </a:p>
          <a:p>
            <a:pPr algn="ctr" defTabSz="609585" eaLnBrk="1" hangingPunct="1">
              <a:spcBef>
                <a:spcPts val="800"/>
              </a:spcBef>
              <a:defRPr/>
            </a:pPr>
            <a:r>
              <a:rPr lang="en-US" sz="2667" b="1" dirty="0">
                <a:solidFill>
                  <a:srgbClr val="000000"/>
                </a:solidFill>
              </a:rPr>
              <a:t>One cannot exist without the other</a:t>
            </a:r>
          </a:p>
        </p:txBody>
      </p:sp>
      <p:sp>
        <p:nvSpPr>
          <p:cNvPr id="2" name="Arrow: Left-Right 1"/>
          <p:cNvSpPr/>
          <p:nvPr/>
        </p:nvSpPr>
        <p:spPr>
          <a:xfrm>
            <a:off x="5873262" y="1485900"/>
            <a:ext cx="4167553" cy="633046"/>
          </a:xfrm>
          <a:prstGeom prst="leftRightArrow">
            <a:avLst/>
          </a:prstGeom>
          <a:solidFill>
            <a:srgbClr val="FF00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57162063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508000" y="84081"/>
            <a:ext cx="10972800" cy="838200"/>
          </a:xfrm>
        </p:spPr>
        <p:txBody>
          <a:bodyPr>
            <a:normAutofit/>
          </a:bodyPr>
          <a:lstStyle/>
          <a:p>
            <a:pPr algn="ctr"/>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Value Propositions</a:t>
            </a:r>
          </a:p>
        </p:txBody>
      </p:sp>
      <p:pic>
        <p:nvPicPr>
          <p:cNvPr id="7" name="Picture 8" descr="business_model_canvas_blank_8.5x11.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386354" y="1030589"/>
            <a:ext cx="8264302" cy="5033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570621" y="1030589"/>
            <a:ext cx="1882247" cy="38422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6" name="TextBox 33"/>
          <p:cNvSpPr txBox="1">
            <a:spLocks noChangeArrowheads="1"/>
          </p:cNvSpPr>
          <p:nvPr/>
        </p:nvSpPr>
        <p:spPr bwMode="auto">
          <a:xfrm>
            <a:off x="6742584" y="1907686"/>
            <a:ext cx="4699388" cy="2349682"/>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What customer </a:t>
            </a:r>
            <a:r>
              <a:rPr lang="en-US" sz="2667" b="1" i="1" dirty="0">
                <a:solidFill>
                  <a:srgbClr val="000000"/>
                </a:solidFill>
              </a:rPr>
              <a:t>problems</a:t>
            </a:r>
            <a:r>
              <a:rPr lang="en-US" sz="2667" b="1" dirty="0">
                <a:solidFill>
                  <a:srgbClr val="000000"/>
                </a:solidFill>
              </a:rPr>
              <a:t> are you helping to solve ?</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customer </a:t>
            </a:r>
            <a:r>
              <a:rPr lang="en-US" sz="2667" b="1" i="1" dirty="0">
                <a:solidFill>
                  <a:srgbClr val="000000"/>
                </a:solidFill>
              </a:rPr>
              <a:t>needs</a:t>
            </a:r>
            <a:r>
              <a:rPr lang="en-US" sz="2667" b="1" dirty="0">
                <a:solidFill>
                  <a:srgbClr val="000000"/>
                </a:solidFill>
              </a:rPr>
              <a:t> are you satisfying?</a:t>
            </a:r>
          </a:p>
        </p:txBody>
      </p:sp>
      <p:sp>
        <p:nvSpPr>
          <p:cNvPr id="2" name="TextBox 1"/>
          <p:cNvSpPr txBox="1"/>
          <p:nvPr/>
        </p:nvSpPr>
        <p:spPr>
          <a:xfrm>
            <a:off x="3488052" y="6172224"/>
            <a:ext cx="5604226" cy="646331"/>
          </a:xfrm>
          <a:prstGeom prst="rect">
            <a:avLst/>
          </a:prstGeom>
          <a:noFill/>
        </p:spPr>
        <p:txBody>
          <a:bodyPr wrap="none" rtlCol="0">
            <a:spAutoFit/>
          </a:bodyPr>
          <a:lstStyle/>
          <a:p>
            <a:r>
              <a:rPr lang="en-US" sz="3600" dirty="0" smtClean="0">
                <a:latin typeface="Verdana" panose="020B0604030504040204" pitchFamily="34" charset="0"/>
                <a:ea typeface="Verdana" panose="020B0604030504040204" pitchFamily="34" charset="0"/>
                <a:cs typeface="Verdana" panose="020B0604030504040204" pitchFamily="34" charset="0"/>
              </a:rPr>
              <a:t>What Value For Whom?</a:t>
            </a: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7332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807" y="2413000"/>
            <a:ext cx="10974413" cy="2844800"/>
          </a:xfrm>
        </p:spPr>
        <p:txBody>
          <a:bodyPr>
            <a:normAutofit fontScale="55000" lnSpcReduction="20000"/>
          </a:bodyPr>
          <a:lstStyle/>
          <a:p>
            <a:pPr marL="0" indent="0" algn="ctr">
              <a:buNone/>
            </a:pPr>
            <a:r>
              <a:rPr lang="en-US" sz="7200" dirty="0" smtClean="0">
                <a:latin typeface="Verdana"/>
                <a:cs typeface="Verdana"/>
              </a:rPr>
              <a:t>To adjust our thinking… </a:t>
            </a:r>
          </a:p>
          <a:p>
            <a:pPr marL="0" indent="0" algn="ctr">
              <a:buNone/>
            </a:pPr>
            <a:endParaRPr lang="en-US" sz="7200" dirty="0" smtClean="0">
              <a:latin typeface="Verdana"/>
              <a:cs typeface="Verdana"/>
            </a:endParaRPr>
          </a:p>
          <a:p>
            <a:pPr marL="0" indent="0" algn="ctr">
              <a:buNone/>
            </a:pPr>
            <a:r>
              <a:rPr lang="en-US" sz="7200" dirty="0" smtClean="0">
                <a:latin typeface="Verdana"/>
                <a:cs typeface="Verdana"/>
              </a:rPr>
              <a:t>toward the </a:t>
            </a:r>
            <a:r>
              <a:rPr lang="en-US" sz="7200" i="1" dirty="0" smtClean="0">
                <a:latin typeface="Verdana"/>
                <a:cs typeface="Verdana"/>
              </a:rPr>
              <a:t>business</a:t>
            </a:r>
            <a:r>
              <a:rPr lang="en-US" sz="7200" dirty="0" smtClean="0">
                <a:latin typeface="Verdana"/>
                <a:cs typeface="Verdana"/>
              </a:rPr>
              <a:t> of healthcare</a:t>
            </a:r>
          </a:p>
          <a:p>
            <a:pPr marL="0" indent="0" algn="ctr">
              <a:buNone/>
            </a:pPr>
            <a:endParaRPr lang="en-US" sz="7200" dirty="0" smtClean="0">
              <a:latin typeface="Verdana"/>
              <a:cs typeface="Verdana"/>
            </a:endParaRPr>
          </a:p>
          <a:p>
            <a:pPr marL="0" indent="0" algn="ctr">
              <a:buNone/>
            </a:pPr>
            <a:r>
              <a:rPr lang="en-US" sz="7200" dirty="0" smtClean="0">
                <a:latin typeface="Verdana"/>
                <a:cs typeface="Verdana"/>
              </a:rPr>
              <a:t> programs and interventions</a:t>
            </a:r>
            <a:endParaRPr lang="en-US" sz="7200" i="1" dirty="0">
              <a:latin typeface="Verdana"/>
              <a:cs typeface="Verdana"/>
            </a:endParaRPr>
          </a:p>
        </p:txBody>
      </p:sp>
    </p:spTree>
    <p:extLst>
      <p:ext uri="{BB962C8B-B14F-4D97-AF65-F5344CB8AC3E}">
        <p14:creationId xmlns:p14="http://schemas.microsoft.com/office/powerpoint/2010/main" val="30397999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4" end="4"/>
                                            </p:txEl>
                                          </p:spTgt>
                                        </p:tgtEl>
                                      </p:cBhvr>
                                    </p:animEffect>
                                    <p:animScale>
                                      <p:cBhvr>
                                        <p:cTn id="12"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Verdana"/>
                <a:cs typeface="Verdana"/>
              </a:rPr>
              <a:t>Value Proposition Defined</a:t>
            </a:r>
            <a:endParaRPr lang="en-US" sz="4000" dirty="0">
              <a:latin typeface="Verdana"/>
              <a:cs typeface="Verdana"/>
            </a:endParaRPr>
          </a:p>
        </p:txBody>
      </p:sp>
      <p:sp>
        <p:nvSpPr>
          <p:cNvPr id="4" name="Rectangle 3"/>
          <p:cNvSpPr/>
          <p:nvPr/>
        </p:nvSpPr>
        <p:spPr>
          <a:xfrm>
            <a:off x="928450" y="2455941"/>
            <a:ext cx="10416264" cy="1938992"/>
          </a:xfrm>
          <a:prstGeom prst="rect">
            <a:avLst/>
          </a:prstGeom>
        </p:spPr>
        <p:txBody>
          <a:bodyPr wrap="square">
            <a:spAutoFit/>
          </a:bodyPr>
          <a:lstStyle/>
          <a:p>
            <a:pPr defTabSz="685800"/>
            <a:r>
              <a:rPr lang="en-US" sz="3000" dirty="0">
                <a:latin typeface="Verdana" panose="020B0604030504040204" pitchFamily="34" charset="0"/>
                <a:ea typeface="Verdana" panose="020B0604030504040204" pitchFamily="34" charset="0"/>
                <a:cs typeface="Verdana" panose="020B0604030504040204" pitchFamily="34" charset="0"/>
              </a:rPr>
              <a:t>It is a clear statement that explains how your product-service solves customers' problems or improves their situation (</a:t>
            </a:r>
            <a:r>
              <a:rPr lang="en-US" sz="3000" b="1" dirty="0">
                <a:latin typeface="Verdana" panose="020B0604030504040204" pitchFamily="34" charset="0"/>
                <a:ea typeface="Verdana" panose="020B0604030504040204" pitchFamily="34" charset="0"/>
                <a:cs typeface="Verdana" panose="020B0604030504040204" pitchFamily="34" charset="0"/>
              </a:rPr>
              <a:t>relevancy</a:t>
            </a:r>
            <a:r>
              <a:rPr lang="en-US" sz="3000" dirty="0">
                <a:latin typeface="Verdana" panose="020B0604030504040204" pitchFamily="34" charset="0"/>
                <a:ea typeface="Verdana" panose="020B0604030504040204" pitchFamily="34" charset="0"/>
                <a:cs typeface="Verdana" panose="020B0604030504040204" pitchFamily="34" charset="0"/>
              </a:rPr>
              <a:t>) and delivers specific benefits (</a:t>
            </a:r>
            <a:r>
              <a:rPr lang="en-US" sz="3000" b="1" dirty="0">
                <a:latin typeface="Verdana" panose="020B0604030504040204" pitchFamily="34" charset="0"/>
                <a:ea typeface="Verdana" panose="020B0604030504040204" pitchFamily="34" charset="0"/>
                <a:cs typeface="Verdana" panose="020B0604030504040204" pitchFamily="34" charset="0"/>
              </a:rPr>
              <a:t>quantified value</a:t>
            </a:r>
            <a:r>
              <a:rPr lang="en-US" sz="30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610811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Verdana"/>
                <a:cs typeface="Verdana"/>
              </a:rPr>
              <a:t>What the Value </a:t>
            </a:r>
            <a:r>
              <a:rPr lang="en-US" sz="4000" dirty="0">
                <a:latin typeface="Verdana"/>
                <a:cs typeface="Verdana"/>
              </a:rPr>
              <a:t>Proposition </a:t>
            </a:r>
            <a:r>
              <a:rPr lang="en-US" sz="4000" dirty="0" smtClean="0">
                <a:latin typeface="Verdana"/>
                <a:cs typeface="Verdana"/>
              </a:rPr>
              <a:t>Is…</a:t>
            </a:r>
            <a:endParaRPr lang="en-US" sz="4000" dirty="0">
              <a:latin typeface="Verdana"/>
              <a:cs typeface="Verdana"/>
            </a:endParaRPr>
          </a:p>
        </p:txBody>
      </p:sp>
      <p:sp>
        <p:nvSpPr>
          <p:cNvPr id="4" name="Rectangle 3"/>
          <p:cNvSpPr/>
          <p:nvPr/>
        </p:nvSpPr>
        <p:spPr>
          <a:xfrm>
            <a:off x="1186635" y="3103336"/>
            <a:ext cx="9430306" cy="1477328"/>
          </a:xfrm>
          <a:prstGeom prst="rect">
            <a:avLst/>
          </a:prstGeom>
        </p:spPr>
        <p:txBody>
          <a:bodyPr wrap="square">
            <a:spAutoFit/>
          </a:bodyPr>
          <a:lstStyle/>
          <a:p>
            <a:pPr defTabSz="685800"/>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It succinctly tells the ideal customer why they should buy from you and not from the competition (</a:t>
            </a:r>
            <a:r>
              <a:rPr lang="en-US" sz="3000" b="1" dirty="0">
                <a:solidFill>
                  <a:srgbClr val="000000"/>
                </a:solidFill>
                <a:latin typeface="Verdana" panose="020B0604030504040204" pitchFamily="34" charset="0"/>
                <a:ea typeface="Verdana" panose="020B0604030504040204" pitchFamily="34" charset="0"/>
                <a:cs typeface="Verdana" panose="020B0604030504040204" pitchFamily="34" charset="0"/>
              </a:rPr>
              <a:t>unique differentiation</a:t>
            </a:r>
            <a:r>
              <a:rPr lang="en-US" sz="30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421946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080" y="765963"/>
            <a:ext cx="10972800" cy="838200"/>
          </a:xfrm>
        </p:spPr>
        <p:txBody>
          <a:bodyPr>
            <a:normAutofit fontScale="90000"/>
          </a:bodyPr>
          <a:lstStyle/>
          <a:p>
            <a:r>
              <a:rPr lang="en-US" dirty="0">
                <a:latin typeface="Verdana"/>
                <a:cs typeface="Verdana"/>
              </a:rPr>
              <a:t>Value </a:t>
            </a:r>
            <a:r>
              <a:rPr lang="en-US" dirty="0" smtClean="0">
                <a:latin typeface="Verdana"/>
                <a:cs typeface="Verdana"/>
              </a:rPr>
              <a:t>Proposition are the </a:t>
            </a:r>
            <a:r>
              <a:rPr lang="en-US" dirty="0">
                <a:latin typeface="Verdana"/>
                <a:cs typeface="Verdana"/>
              </a:rPr>
              <a:t>C</a:t>
            </a:r>
            <a:r>
              <a:rPr lang="en-US" dirty="0" smtClean="0">
                <a:latin typeface="Verdana"/>
                <a:cs typeface="Verdana"/>
              </a:rPr>
              <a:t>omponents of the Business Hypothesis</a:t>
            </a:r>
            <a:r>
              <a:rPr lang="en-US" dirty="0">
                <a:latin typeface="Verdana"/>
                <a:cs typeface="Verdana"/>
              </a:rPr>
              <a:t>: Who, What, Why</a:t>
            </a:r>
          </a:p>
        </p:txBody>
      </p:sp>
      <p:sp>
        <p:nvSpPr>
          <p:cNvPr id="5" name="TextBox 4"/>
          <p:cNvSpPr txBox="1"/>
          <p:nvPr/>
        </p:nvSpPr>
        <p:spPr>
          <a:xfrm>
            <a:off x="2286965" y="2883387"/>
            <a:ext cx="7744902" cy="2446824"/>
          </a:xfrm>
          <a:prstGeom prst="rect">
            <a:avLst/>
          </a:prstGeom>
          <a:solidFill>
            <a:schemeClr val="bg1"/>
          </a:solidFill>
          <a:ln>
            <a:solidFill>
              <a:schemeClr val="accent1"/>
            </a:solidFill>
          </a:ln>
        </p:spPr>
        <p:txBody>
          <a:bodyPr wrap="square" rtlCol="0">
            <a:spAutoFit/>
          </a:bodyPr>
          <a:lstStyle/>
          <a:p>
            <a:pPr defTabSz="685800"/>
            <a:r>
              <a:rPr lang="en-US" sz="1575" dirty="0">
                <a:solidFill>
                  <a:srgbClr val="000000"/>
                </a:solidFill>
                <a:latin typeface="Arial"/>
                <a:cs typeface="Arial"/>
              </a:rPr>
              <a:t>For </a:t>
            </a:r>
            <a:r>
              <a:rPr lang="en-US" b="1" dirty="0">
                <a:solidFill>
                  <a:srgbClr val="000000"/>
                </a:solidFill>
                <a:latin typeface="Arial"/>
                <a:cs typeface="Arial"/>
              </a:rPr>
              <a:t>TARGET CUSTOMERS</a:t>
            </a:r>
            <a:r>
              <a:rPr lang="en-US" dirty="0">
                <a:solidFill>
                  <a:srgbClr val="000000"/>
                </a:solidFill>
                <a:latin typeface="Arial"/>
                <a:cs typeface="Arial"/>
              </a:rPr>
              <a:t> </a:t>
            </a:r>
            <a:r>
              <a:rPr lang="en-US" sz="1575" dirty="0">
                <a:solidFill>
                  <a:srgbClr val="000000"/>
                </a:solidFill>
                <a:latin typeface="Arial"/>
                <a:cs typeface="Arial"/>
              </a:rPr>
              <a:t>that </a:t>
            </a:r>
            <a:r>
              <a:rPr lang="en-US" b="1" dirty="0">
                <a:solidFill>
                  <a:srgbClr val="000000"/>
                </a:solidFill>
                <a:latin typeface="Arial"/>
                <a:cs typeface="Arial"/>
              </a:rPr>
              <a:t>NEED/DO</a:t>
            </a:r>
            <a:r>
              <a:rPr lang="en-US" sz="1575" dirty="0">
                <a:solidFill>
                  <a:srgbClr val="000000"/>
                </a:solidFill>
                <a:latin typeface="Arial"/>
                <a:cs typeface="Arial"/>
              </a:rPr>
              <a:t>  ___________________</a:t>
            </a:r>
          </a:p>
          <a:p>
            <a:pPr defTabSz="685800"/>
            <a:endParaRPr lang="en-US" sz="1575" dirty="0">
              <a:solidFill>
                <a:srgbClr val="000000"/>
              </a:solidFill>
              <a:latin typeface="Arial"/>
              <a:cs typeface="Arial"/>
            </a:endParaRPr>
          </a:p>
          <a:p>
            <a:pPr defTabSz="685800"/>
            <a:r>
              <a:rPr lang="en-US" b="1" dirty="0">
                <a:solidFill>
                  <a:srgbClr val="000000"/>
                </a:solidFill>
                <a:latin typeface="Arial"/>
                <a:cs typeface="Arial"/>
              </a:rPr>
              <a:t>MY PRODUCT-SERVICE  </a:t>
            </a:r>
            <a:r>
              <a:rPr lang="en-US" sz="1575" dirty="0">
                <a:solidFill>
                  <a:srgbClr val="000000"/>
                </a:solidFill>
                <a:latin typeface="Arial"/>
                <a:cs typeface="Arial"/>
              </a:rPr>
              <a:t>provides  __________________________</a:t>
            </a:r>
          </a:p>
          <a:p>
            <a:pPr defTabSz="685800"/>
            <a:endParaRPr lang="en-US" sz="1575" dirty="0">
              <a:solidFill>
                <a:srgbClr val="000000"/>
              </a:solidFill>
              <a:latin typeface="Arial"/>
              <a:cs typeface="Arial"/>
            </a:endParaRPr>
          </a:p>
          <a:p>
            <a:pPr defTabSz="685800"/>
            <a:r>
              <a:rPr lang="en-US" sz="1575" dirty="0">
                <a:solidFill>
                  <a:srgbClr val="000000"/>
                </a:solidFill>
                <a:latin typeface="Arial"/>
                <a:cs typeface="Arial"/>
              </a:rPr>
              <a:t>That </a:t>
            </a:r>
            <a:r>
              <a:rPr lang="en-US" b="1" dirty="0">
                <a:solidFill>
                  <a:srgbClr val="000000"/>
                </a:solidFill>
                <a:latin typeface="Arial"/>
                <a:cs typeface="Arial"/>
              </a:rPr>
              <a:t>ENABLES</a:t>
            </a:r>
            <a:r>
              <a:rPr lang="en-US" sz="1575" dirty="0">
                <a:solidFill>
                  <a:srgbClr val="000000"/>
                </a:solidFill>
                <a:latin typeface="Arial"/>
                <a:cs typeface="Arial"/>
              </a:rPr>
              <a:t> them to do ___________________________________</a:t>
            </a:r>
          </a:p>
          <a:p>
            <a:pPr defTabSz="685800"/>
            <a:endParaRPr lang="en-US" sz="1575" dirty="0">
              <a:solidFill>
                <a:srgbClr val="000000"/>
              </a:solidFill>
              <a:latin typeface="Arial"/>
              <a:cs typeface="Arial"/>
            </a:endParaRPr>
          </a:p>
          <a:p>
            <a:pPr defTabSz="685800"/>
            <a:r>
              <a:rPr lang="en-US" b="1" dirty="0">
                <a:solidFill>
                  <a:srgbClr val="000000"/>
                </a:solidFill>
                <a:latin typeface="Arial"/>
                <a:cs typeface="Arial"/>
              </a:rPr>
              <a:t>BETTER</a:t>
            </a:r>
            <a:r>
              <a:rPr lang="en-US" sz="1575" b="1" dirty="0">
                <a:solidFill>
                  <a:srgbClr val="000000"/>
                </a:solidFill>
                <a:latin typeface="Arial"/>
                <a:cs typeface="Arial"/>
              </a:rPr>
              <a:t> </a:t>
            </a:r>
            <a:r>
              <a:rPr lang="en-US" sz="1575" dirty="0">
                <a:solidFill>
                  <a:srgbClr val="000000"/>
                </a:solidFill>
                <a:latin typeface="Arial"/>
                <a:cs typeface="Arial"/>
              </a:rPr>
              <a:t>than  _____________________________________________</a:t>
            </a:r>
          </a:p>
          <a:p>
            <a:pPr defTabSz="685800"/>
            <a:endParaRPr lang="en-US" sz="1575" dirty="0">
              <a:solidFill>
                <a:srgbClr val="000000"/>
              </a:solidFill>
              <a:latin typeface="Arial"/>
              <a:cs typeface="Arial"/>
            </a:endParaRPr>
          </a:p>
          <a:p>
            <a:pPr defTabSz="685800"/>
            <a:r>
              <a:rPr lang="en-US" sz="1575" dirty="0">
                <a:solidFill>
                  <a:srgbClr val="000000"/>
                </a:solidFill>
                <a:latin typeface="Arial"/>
                <a:cs typeface="Arial"/>
              </a:rPr>
              <a:t>Providing the </a:t>
            </a:r>
            <a:r>
              <a:rPr lang="en-US" b="1" dirty="0">
                <a:solidFill>
                  <a:srgbClr val="000000"/>
                </a:solidFill>
                <a:latin typeface="Arial"/>
                <a:cs typeface="Arial"/>
              </a:rPr>
              <a:t>BENEFIT</a:t>
            </a:r>
            <a:r>
              <a:rPr lang="en-US" sz="1575" dirty="0">
                <a:solidFill>
                  <a:srgbClr val="000000"/>
                </a:solidFill>
                <a:latin typeface="Arial"/>
                <a:cs typeface="Arial"/>
              </a:rPr>
              <a:t> of ____________________________________</a:t>
            </a:r>
          </a:p>
        </p:txBody>
      </p:sp>
    </p:spTree>
    <p:extLst>
      <p:ext uri="{BB962C8B-B14F-4D97-AF65-F5344CB8AC3E}">
        <p14:creationId xmlns:p14="http://schemas.microsoft.com/office/powerpoint/2010/main" val="3950402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37895"/>
            <a:ext cx="10972800" cy="838200"/>
          </a:xfrm>
        </p:spPr>
        <p:txBody>
          <a:bodyPr>
            <a:normAutofit/>
          </a:bodyPr>
          <a:lstStyle/>
          <a:p>
            <a:r>
              <a:rPr lang="en-US" sz="4000" dirty="0" smtClean="0">
                <a:latin typeface="Verdana"/>
                <a:cs typeface="Verdana"/>
              </a:rPr>
              <a:t>Value Proposition Components Defined</a:t>
            </a:r>
            <a:endParaRPr lang="en-US" sz="4000" dirty="0">
              <a:latin typeface="Verdana"/>
              <a:cs typeface="Verdana"/>
            </a:endParaRPr>
          </a:p>
        </p:txBody>
      </p:sp>
      <p:grpSp>
        <p:nvGrpSpPr>
          <p:cNvPr id="4" name="Group 3"/>
          <p:cNvGrpSpPr/>
          <p:nvPr/>
        </p:nvGrpSpPr>
        <p:grpSpPr>
          <a:xfrm>
            <a:off x="2768396" y="1512504"/>
            <a:ext cx="6792558" cy="2539284"/>
            <a:chOff x="714277" y="1660031"/>
            <a:chExt cx="9079501" cy="3288031"/>
          </a:xfrm>
        </p:grpSpPr>
        <p:sp>
          <p:nvSpPr>
            <p:cNvPr id="5" name="TextBox 4"/>
            <p:cNvSpPr txBox="1"/>
            <p:nvPr/>
          </p:nvSpPr>
          <p:spPr>
            <a:xfrm>
              <a:off x="714277" y="1779754"/>
              <a:ext cx="9079501" cy="3168308"/>
            </a:xfrm>
            <a:prstGeom prst="rect">
              <a:avLst/>
            </a:prstGeom>
            <a:noFill/>
            <a:ln>
              <a:solidFill>
                <a:schemeClr val="accent1"/>
              </a:solidFill>
            </a:ln>
          </p:spPr>
          <p:txBody>
            <a:bodyPr wrap="square" rtlCol="0">
              <a:spAutoFit/>
            </a:bodyPr>
            <a:lstStyle/>
            <a:p>
              <a:pPr defTabSz="685800"/>
              <a:r>
                <a:rPr lang="en-US" sz="1575" dirty="0">
                  <a:solidFill>
                    <a:srgbClr val="000000"/>
                  </a:solidFill>
                  <a:latin typeface="Arial"/>
                  <a:cs typeface="Arial"/>
                </a:rPr>
                <a:t>For </a:t>
              </a:r>
              <a:r>
                <a:rPr lang="en-US" b="1" dirty="0">
                  <a:solidFill>
                    <a:srgbClr val="000000"/>
                  </a:solidFill>
                  <a:latin typeface="Arial"/>
                  <a:cs typeface="Arial"/>
                </a:rPr>
                <a:t>TARGET CUSTOMERS</a:t>
              </a:r>
              <a:r>
                <a:rPr lang="en-US" dirty="0">
                  <a:solidFill>
                    <a:srgbClr val="000000"/>
                  </a:solidFill>
                  <a:latin typeface="Arial"/>
                  <a:cs typeface="Arial"/>
                </a:rPr>
                <a:t> </a:t>
              </a:r>
              <a:r>
                <a:rPr lang="en-US" sz="1575" dirty="0">
                  <a:solidFill>
                    <a:srgbClr val="000000"/>
                  </a:solidFill>
                  <a:latin typeface="Arial"/>
                  <a:cs typeface="Arial"/>
                </a:rPr>
                <a:t>that </a:t>
              </a:r>
              <a:r>
                <a:rPr lang="en-US" b="1" dirty="0">
                  <a:solidFill>
                    <a:srgbClr val="000000"/>
                  </a:solidFill>
                  <a:latin typeface="Arial"/>
                  <a:cs typeface="Arial"/>
                </a:rPr>
                <a:t>NEED/DO</a:t>
              </a:r>
              <a:r>
                <a:rPr lang="en-US" sz="1575" dirty="0">
                  <a:solidFill>
                    <a:srgbClr val="000000"/>
                  </a:solidFill>
                  <a:latin typeface="Arial"/>
                  <a:cs typeface="Arial"/>
                </a:rPr>
                <a:t>  __________________</a:t>
              </a:r>
            </a:p>
            <a:p>
              <a:pPr defTabSz="685800"/>
              <a:endParaRPr lang="en-US" sz="1575" dirty="0">
                <a:solidFill>
                  <a:srgbClr val="000000"/>
                </a:solidFill>
                <a:latin typeface="Arial"/>
                <a:cs typeface="Arial"/>
              </a:endParaRPr>
            </a:p>
            <a:p>
              <a:pPr defTabSz="685800"/>
              <a:r>
                <a:rPr lang="en-US" dirty="0">
                  <a:solidFill>
                    <a:srgbClr val="000000"/>
                  </a:solidFill>
                  <a:latin typeface="Arial"/>
                  <a:cs typeface="Arial"/>
                </a:rPr>
                <a:t>My</a:t>
              </a:r>
              <a:r>
                <a:rPr lang="en-US" b="1" dirty="0">
                  <a:solidFill>
                    <a:srgbClr val="000000"/>
                  </a:solidFill>
                  <a:latin typeface="Arial"/>
                  <a:cs typeface="Arial"/>
                </a:rPr>
                <a:t> PRODUCT-SERVICE </a:t>
              </a:r>
              <a:r>
                <a:rPr lang="en-US" sz="1575" dirty="0">
                  <a:solidFill>
                    <a:srgbClr val="000000"/>
                  </a:solidFill>
                  <a:latin typeface="Arial"/>
                  <a:cs typeface="Arial"/>
                </a:rPr>
                <a:t>provides   __________________________</a:t>
              </a:r>
            </a:p>
            <a:p>
              <a:pPr defTabSz="685800"/>
              <a:endParaRPr lang="en-US" sz="1575" dirty="0">
                <a:solidFill>
                  <a:srgbClr val="000000"/>
                </a:solidFill>
                <a:latin typeface="Arial"/>
                <a:cs typeface="Arial"/>
              </a:endParaRPr>
            </a:p>
            <a:p>
              <a:pPr defTabSz="685800"/>
              <a:r>
                <a:rPr lang="en-US" sz="1575" dirty="0">
                  <a:solidFill>
                    <a:srgbClr val="000000"/>
                  </a:solidFill>
                  <a:latin typeface="Arial"/>
                  <a:cs typeface="Arial"/>
                </a:rPr>
                <a:t>That </a:t>
              </a:r>
              <a:r>
                <a:rPr lang="en-US" b="1" dirty="0">
                  <a:solidFill>
                    <a:srgbClr val="000000"/>
                  </a:solidFill>
                  <a:latin typeface="Arial"/>
                  <a:cs typeface="Arial"/>
                </a:rPr>
                <a:t>ENABLES</a:t>
              </a:r>
              <a:r>
                <a:rPr lang="en-US" sz="1575" dirty="0">
                  <a:solidFill>
                    <a:srgbClr val="000000"/>
                  </a:solidFill>
                  <a:latin typeface="Arial"/>
                  <a:cs typeface="Arial"/>
                </a:rPr>
                <a:t> them to ____________________________________</a:t>
              </a:r>
            </a:p>
            <a:p>
              <a:pPr defTabSz="685800"/>
              <a:endParaRPr lang="en-US" sz="1575" dirty="0">
                <a:solidFill>
                  <a:srgbClr val="000000"/>
                </a:solidFill>
                <a:latin typeface="Arial"/>
                <a:cs typeface="Arial"/>
              </a:endParaRPr>
            </a:p>
            <a:p>
              <a:pPr defTabSz="685800"/>
              <a:r>
                <a:rPr lang="en-US" b="1" dirty="0">
                  <a:solidFill>
                    <a:srgbClr val="000000"/>
                  </a:solidFill>
                  <a:latin typeface="Arial"/>
                  <a:cs typeface="Arial"/>
                </a:rPr>
                <a:t>BETTER</a:t>
              </a:r>
              <a:r>
                <a:rPr lang="en-US" sz="1575" b="1" dirty="0">
                  <a:solidFill>
                    <a:srgbClr val="000000"/>
                  </a:solidFill>
                  <a:latin typeface="Arial"/>
                  <a:cs typeface="Arial"/>
                </a:rPr>
                <a:t> </a:t>
              </a:r>
              <a:r>
                <a:rPr lang="en-US" sz="1575" dirty="0">
                  <a:solidFill>
                    <a:srgbClr val="000000"/>
                  </a:solidFill>
                  <a:latin typeface="Arial"/>
                  <a:cs typeface="Arial"/>
                </a:rPr>
                <a:t>than  ____________________________________________</a:t>
              </a:r>
            </a:p>
            <a:p>
              <a:pPr defTabSz="685800"/>
              <a:endParaRPr lang="en-US" sz="1575" dirty="0">
                <a:solidFill>
                  <a:srgbClr val="000000"/>
                </a:solidFill>
                <a:latin typeface="Arial"/>
                <a:cs typeface="Arial"/>
              </a:endParaRPr>
            </a:p>
            <a:p>
              <a:pPr defTabSz="685800"/>
              <a:r>
                <a:rPr lang="en-US" sz="1575" dirty="0">
                  <a:solidFill>
                    <a:srgbClr val="000000"/>
                  </a:solidFill>
                  <a:latin typeface="Arial"/>
                  <a:cs typeface="Arial"/>
                </a:rPr>
                <a:t>Providing the </a:t>
              </a:r>
              <a:r>
                <a:rPr lang="en-US" b="1" dirty="0">
                  <a:solidFill>
                    <a:srgbClr val="000000"/>
                  </a:solidFill>
                  <a:latin typeface="Arial"/>
                  <a:cs typeface="Arial"/>
                </a:rPr>
                <a:t>BENEFIT</a:t>
              </a:r>
              <a:r>
                <a:rPr lang="en-US" sz="1575" dirty="0">
                  <a:solidFill>
                    <a:srgbClr val="000000"/>
                  </a:solidFill>
                  <a:latin typeface="Arial"/>
                  <a:cs typeface="Arial"/>
                </a:rPr>
                <a:t> of ____________________________________</a:t>
              </a:r>
            </a:p>
          </p:txBody>
        </p:sp>
        <p:sp>
          <p:nvSpPr>
            <p:cNvPr id="6" name="Oval 5"/>
            <p:cNvSpPr/>
            <p:nvPr/>
          </p:nvSpPr>
          <p:spPr>
            <a:xfrm>
              <a:off x="6967002" y="1660031"/>
              <a:ext cx="608591" cy="604049"/>
            </a:xfrm>
            <a:prstGeom prst="ellipse">
              <a:avLst/>
            </a:prstGeom>
            <a:solidFill>
              <a:srgbClr val="6338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FFFFFF"/>
                  </a:solidFill>
                  <a:latin typeface="Arial"/>
                  <a:cs typeface="Arial"/>
                </a:rPr>
                <a:t>A</a:t>
              </a:r>
            </a:p>
          </p:txBody>
        </p:sp>
        <p:sp>
          <p:nvSpPr>
            <p:cNvPr id="7" name="Oval 6"/>
            <p:cNvSpPr/>
            <p:nvPr/>
          </p:nvSpPr>
          <p:spPr>
            <a:xfrm>
              <a:off x="5962480" y="2537060"/>
              <a:ext cx="608591" cy="60404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FFFFFF"/>
                  </a:solidFill>
                  <a:latin typeface="Arial"/>
                  <a:cs typeface="Arial"/>
                </a:rPr>
                <a:t>B</a:t>
              </a:r>
            </a:p>
          </p:txBody>
        </p:sp>
        <p:sp>
          <p:nvSpPr>
            <p:cNvPr id="8" name="Oval 7"/>
            <p:cNvSpPr/>
            <p:nvPr/>
          </p:nvSpPr>
          <p:spPr>
            <a:xfrm>
              <a:off x="4540760" y="3272303"/>
              <a:ext cx="608591" cy="604049"/>
            </a:xfrm>
            <a:prstGeom prst="ellipse">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FFFFFF"/>
                  </a:solidFill>
                  <a:latin typeface="Arial"/>
                  <a:cs typeface="Arial"/>
                </a:rPr>
                <a:t>C</a:t>
              </a:r>
            </a:p>
          </p:txBody>
        </p:sp>
        <p:sp>
          <p:nvSpPr>
            <p:cNvPr id="9" name="Oval 8"/>
            <p:cNvSpPr/>
            <p:nvPr/>
          </p:nvSpPr>
          <p:spPr>
            <a:xfrm>
              <a:off x="5929088" y="3816367"/>
              <a:ext cx="608591" cy="60404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srgbClr val="FFFFFF"/>
                  </a:solidFill>
                  <a:latin typeface="Arial"/>
                  <a:cs typeface="Arial"/>
                </a:rPr>
                <a:t>D</a:t>
              </a:r>
            </a:p>
          </p:txBody>
        </p:sp>
      </p:grpSp>
      <p:sp>
        <p:nvSpPr>
          <p:cNvPr id="10" name="Title 1"/>
          <p:cNvSpPr txBox="1">
            <a:spLocks/>
          </p:cNvSpPr>
          <p:nvPr/>
        </p:nvSpPr>
        <p:spPr bwMode="auto">
          <a:xfrm>
            <a:off x="768584" y="4125352"/>
            <a:ext cx="7892513"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800" b="1">
                <a:solidFill>
                  <a:schemeClr val="tx2"/>
                </a:solidFill>
                <a:latin typeface="+mj-lt"/>
                <a:ea typeface="ＭＳ Ｐゴシック" charset="0"/>
                <a:cs typeface="+mj-cs"/>
              </a:defRPr>
            </a:lvl1pPr>
            <a:lvl2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5pPr>
            <a:lvl6pPr marL="609585" algn="ctr" rtl="0" fontAlgn="base">
              <a:spcBef>
                <a:spcPct val="0"/>
              </a:spcBef>
              <a:spcAft>
                <a:spcPct val="0"/>
              </a:spcAft>
              <a:defRPr sz="4800" b="1">
                <a:solidFill>
                  <a:schemeClr val="tx2"/>
                </a:solidFill>
                <a:latin typeface="Arial" charset="0"/>
                <a:ea typeface="Arial" charset="0"/>
                <a:cs typeface="Arial" charset="0"/>
              </a:defRPr>
            </a:lvl6pPr>
            <a:lvl7pPr marL="1219170" algn="ctr" rtl="0" fontAlgn="base">
              <a:spcBef>
                <a:spcPct val="0"/>
              </a:spcBef>
              <a:spcAft>
                <a:spcPct val="0"/>
              </a:spcAft>
              <a:defRPr sz="4800" b="1">
                <a:solidFill>
                  <a:schemeClr val="tx2"/>
                </a:solidFill>
                <a:latin typeface="Arial" charset="0"/>
                <a:ea typeface="Arial" charset="0"/>
                <a:cs typeface="Arial" charset="0"/>
              </a:defRPr>
            </a:lvl7pPr>
            <a:lvl8pPr marL="1828754" algn="ctr" rtl="0" fontAlgn="base">
              <a:spcBef>
                <a:spcPct val="0"/>
              </a:spcBef>
              <a:spcAft>
                <a:spcPct val="0"/>
              </a:spcAft>
              <a:defRPr sz="4800" b="1">
                <a:solidFill>
                  <a:schemeClr val="tx2"/>
                </a:solidFill>
                <a:latin typeface="Arial" charset="0"/>
                <a:ea typeface="Arial" charset="0"/>
                <a:cs typeface="Arial" charset="0"/>
              </a:defRPr>
            </a:lvl8pPr>
            <a:lvl9pPr marL="2438339" algn="ctr" rtl="0" fontAlgn="base">
              <a:spcBef>
                <a:spcPct val="0"/>
              </a:spcBef>
              <a:spcAft>
                <a:spcPct val="0"/>
              </a:spcAft>
              <a:defRPr sz="4800" b="1">
                <a:solidFill>
                  <a:schemeClr val="tx2"/>
                </a:solidFill>
                <a:latin typeface="Arial" charset="0"/>
                <a:ea typeface="Arial" charset="0"/>
                <a:cs typeface="Arial" charset="0"/>
              </a:defRPr>
            </a:lvl9pPr>
          </a:lstStyle>
          <a:p>
            <a:pPr marL="1332310" algn="l">
              <a:tabLst>
                <a:tab pos="1332310" algn="r"/>
              </a:tabLst>
            </a:pPr>
            <a:r>
              <a:rPr lang="en-US" sz="1600" b="0" dirty="0" smtClean="0">
                <a:solidFill>
                  <a:srgbClr val="000000"/>
                </a:solidFill>
                <a:latin typeface="Verdana"/>
                <a:cs typeface="Verdana"/>
              </a:rPr>
              <a:t>	</a:t>
            </a:r>
            <a:r>
              <a:rPr lang="en-US" sz="1600" b="0" i="1" dirty="0" smtClean="0">
                <a:solidFill>
                  <a:srgbClr val="000000"/>
                </a:solidFill>
                <a:latin typeface="Verdana"/>
                <a:cs typeface="Verdana"/>
              </a:rPr>
              <a:t>Customers</a:t>
            </a:r>
            <a:r>
              <a:rPr lang="en-US" sz="1600" b="0" dirty="0" smtClean="0">
                <a:solidFill>
                  <a:srgbClr val="000000"/>
                </a:solidFill>
                <a:latin typeface="Verdana"/>
                <a:cs typeface="Verdana"/>
              </a:rPr>
              <a:t>.  Who makes the “purchase” decision?</a:t>
            </a:r>
            <a:endParaRPr lang="en-US" sz="1600" b="0" dirty="0">
              <a:solidFill>
                <a:srgbClr val="000000"/>
              </a:solidFill>
              <a:latin typeface="Verdana"/>
              <a:cs typeface="Verdana"/>
            </a:endParaRPr>
          </a:p>
        </p:txBody>
      </p:sp>
      <p:sp>
        <p:nvSpPr>
          <p:cNvPr id="12" name="Oval 11"/>
          <p:cNvSpPr/>
          <p:nvPr/>
        </p:nvSpPr>
        <p:spPr>
          <a:xfrm>
            <a:off x="1755219" y="4337752"/>
            <a:ext cx="555268" cy="402168"/>
          </a:xfrm>
          <a:prstGeom prst="ellipse">
            <a:avLst/>
          </a:prstGeom>
          <a:solidFill>
            <a:srgbClr val="6338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2700" b="1" dirty="0">
                <a:solidFill>
                  <a:srgbClr val="FFFFFF"/>
                </a:solidFill>
                <a:latin typeface="Arial"/>
                <a:cs typeface="Arial"/>
              </a:rPr>
              <a:t>A</a:t>
            </a:r>
          </a:p>
        </p:txBody>
      </p:sp>
      <p:sp>
        <p:nvSpPr>
          <p:cNvPr id="13" name="Title 1"/>
          <p:cNvSpPr txBox="1">
            <a:spLocks/>
          </p:cNvSpPr>
          <p:nvPr/>
        </p:nvSpPr>
        <p:spPr bwMode="auto">
          <a:xfrm>
            <a:off x="1310845" y="4795994"/>
            <a:ext cx="7892513" cy="857250"/>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fontScale="97500"/>
          </a:bodyPr>
          <a:lstStyle>
            <a:lvl1pPr algn="ctr" rtl="0" eaLnBrk="0" fontAlgn="base" hangingPunct="0">
              <a:spcBef>
                <a:spcPct val="0"/>
              </a:spcBef>
              <a:spcAft>
                <a:spcPct val="0"/>
              </a:spcAft>
              <a:defRPr sz="4800" b="1">
                <a:solidFill>
                  <a:schemeClr val="tx2"/>
                </a:solidFill>
                <a:latin typeface="+mj-lt"/>
                <a:ea typeface="ＭＳ Ｐゴシック" charset="0"/>
                <a:cs typeface="+mj-cs"/>
              </a:defRPr>
            </a:lvl1pPr>
            <a:lvl2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5pPr>
            <a:lvl6pPr marL="609585" algn="ctr" rtl="0" fontAlgn="base">
              <a:spcBef>
                <a:spcPct val="0"/>
              </a:spcBef>
              <a:spcAft>
                <a:spcPct val="0"/>
              </a:spcAft>
              <a:defRPr sz="4800" b="1">
                <a:solidFill>
                  <a:schemeClr val="tx2"/>
                </a:solidFill>
                <a:latin typeface="Arial" charset="0"/>
                <a:ea typeface="Arial" charset="0"/>
                <a:cs typeface="Arial" charset="0"/>
              </a:defRPr>
            </a:lvl6pPr>
            <a:lvl7pPr marL="1219170" algn="ctr" rtl="0" fontAlgn="base">
              <a:spcBef>
                <a:spcPct val="0"/>
              </a:spcBef>
              <a:spcAft>
                <a:spcPct val="0"/>
              </a:spcAft>
              <a:defRPr sz="4800" b="1">
                <a:solidFill>
                  <a:schemeClr val="tx2"/>
                </a:solidFill>
                <a:latin typeface="Arial" charset="0"/>
                <a:ea typeface="Arial" charset="0"/>
                <a:cs typeface="Arial" charset="0"/>
              </a:defRPr>
            </a:lvl7pPr>
            <a:lvl8pPr marL="1828754" algn="ctr" rtl="0" fontAlgn="base">
              <a:spcBef>
                <a:spcPct val="0"/>
              </a:spcBef>
              <a:spcAft>
                <a:spcPct val="0"/>
              </a:spcAft>
              <a:defRPr sz="4800" b="1">
                <a:solidFill>
                  <a:schemeClr val="tx2"/>
                </a:solidFill>
                <a:latin typeface="Arial" charset="0"/>
                <a:ea typeface="Arial" charset="0"/>
                <a:cs typeface="Arial" charset="0"/>
              </a:defRPr>
            </a:lvl8pPr>
            <a:lvl9pPr marL="2438339" algn="ctr" rtl="0" fontAlgn="base">
              <a:spcBef>
                <a:spcPct val="0"/>
              </a:spcBef>
              <a:spcAft>
                <a:spcPct val="0"/>
              </a:spcAft>
              <a:defRPr sz="4800" b="1">
                <a:solidFill>
                  <a:schemeClr val="tx2"/>
                </a:solidFill>
                <a:latin typeface="Arial" charset="0"/>
                <a:ea typeface="Arial" charset="0"/>
                <a:cs typeface="Arial" charset="0"/>
              </a:defRPr>
            </a:lvl9pPr>
          </a:lstStyle>
          <a:p>
            <a:pPr marL="1332310" algn="l" defTabSz="685800">
              <a:tabLst>
                <a:tab pos="1332310" algn="r"/>
              </a:tabLst>
            </a:pPr>
            <a:r>
              <a:rPr lang="en-US" sz="3600" kern="0" dirty="0">
                <a:solidFill>
                  <a:srgbClr val="000000"/>
                </a:solidFill>
                <a:latin typeface="Arial"/>
                <a:cs typeface="Arial"/>
              </a:rPr>
              <a:t>	</a:t>
            </a:r>
            <a:r>
              <a:rPr lang="en-US" sz="1600" b="0" i="1" kern="0" dirty="0">
                <a:solidFill>
                  <a:srgbClr val="000000"/>
                </a:solidFill>
                <a:latin typeface="Verdana"/>
                <a:cs typeface="Verdana"/>
              </a:rPr>
              <a:t>Jobs to be done</a:t>
            </a:r>
            <a:r>
              <a:rPr lang="en-US" sz="1600" b="0" kern="0" dirty="0">
                <a:solidFill>
                  <a:srgbClr val="000000"/>
                </a:solidFill>
                <a:latin typeface="Verdana"/>
                <a:cs typeface="Verdana"/>
              </a:rPr>
              <a:t>.  My product-service provides X to help my customer do Y.</a:t>
            </a:r>
          </a:p>
        </p:txBody>
      </p:sp>
      <p:sp>
        <p:nvSpPr>
          <p:cNvPr id="14" name="Oval 13"/>
          <p:cNvSpPr/>
          <p:nvPr/>
        </p:nvSpPr>
        <p:spPr>
          <a:xfrm>
            <a:off x="1698140" y="5036928"/>
            <a:ext cx="580332" cy="45660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2700" b="1" dirty="0">
                <a:solidFill>
                  <a:srgbClr val="FFFFFF"/>
                </a:solidFill>
                <a:latin typeface="Arial"/>
                <a:cs typeface="Arial"/>
              </a:rPr>
              <a:t>B</a:t>
            </a:r>
          </a:p>
        </p:txBody>
      </p:sp>
      <p:sp>
        <p:nvSpPr>
          <p:cNvPr id="15" name="Title 1"/>
          <p:cNvSpPr txBox="1">
            <a:spLocks/>
          </p:cNvSpPr>
          <p:nvPr/>
        </p:nvSpPr>
        <p:spPr bwMode="auto">
          <a:xfrm>
            <a:off x="1255766" y="5586952"/>
            <a:ext cx="6521428"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800" b="1">
                <a:solidFill>
                  <a:schemeClr val="tx2"/>
                </a:solidFill>
                <a:latin typeface="+mj-lt"/>
                <a:ea typeface="ＭＳ Ｐゴシック" charset="0"/>
                <a:cs typeface="+mj-cs"/>
              </a:defRPr>
            </a:lvl1pPr>
            <a:lvl2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5pPr>
            <a:lvl6pPr marL="609585" algn="ctr" rtl="0" fontAlgn="base">
              <a:spcBef>
                <a:spcPct val="0"/>
              </a:spcBef>
              <a:spcAft>
                <a:spcPct val="0"/>
              </a:spcAft>
              <a:defRPr sz="4800" b="1">
                <a:solidFill>
                  <a:schemeClr val="tx2"/>
                </a:solidFill>
                <a:latin typeface="Arial" charset="0"/>
                <a:ea typeface="Arial" charset="0"/>
                <a:cs typeface="Arial" charset="0"/>
              </a:defRPr>
            </a:lvl6pPr>
            <a:lvl7pPr marL="1219170" algn="ctr" rtl="0" fontAlgn="base">
              <a:spcBef>
                <a:spcPct val="0"/>
              </a:spcBef>
              <a:spcAft>
                <a:spcPct val="0"/>
              </a:spcAft>
              <a:defRPr sz="4800" b="1">
                <a:solidFill>
                  <a:schemeClr val="tx2"/>
                </a:solidFill>
                <a:latin typeface="Arial" charset="0"/>
                <a:ea typeface="Arial" charset="0"/>
                <a:cs typeface="Arial" charset="0"/>
              </a:defRPr>
            </a:lvl7pPr>
            <a:lvl8pPr marL="1828754" algn="ctr" rtl="0" fontAlgn="base">
              <a:spcBef>
                <a:spcPct val="0"/>
              </a:spcBef>
              <a:spcAft>
                <a:spcPct val="0"/>
              </a:spcAft>
              <a:defRPr sz="4800" b="1">
                <a:solidFill>
                  <a:schemeClr val="tx2"/>
                </a:solidFill>
                <a:latin typeface="Arial" charset="0"/>
                <a:ea typeface="Arial" charset="0"/>
                <a:cs typeface="Arial" charset="0"/>
              </a:defRPr>
            </a:lvl8pPr>
            <a:lvl9pPr marL="2438339" algn="ctr" rtl="0" fontAlgn="base">
              <a:spcBef>
                <a:spcPct val="0"/>
              </a:spcBef>
              <a:spcAft>
                <a:spcPct val="0"/>
              </a:spcAft>
              <a:defRPr sz="4800" b="1">
                <a:solidFill>
                  <a:schemeClr val="tx2"/>
                </a:solidFill>
                <a:latin typeface="Arial" charset="0"/>
                <a:ea typeface="Arial" charset="0"/>
                <a:cs typeface="Arial" charset="0"/>
              </a:defRPr>
            </a:lvl9pPr>
          </a:lstStyle>
          <a:p>
            <a:pPr marL="1332310" algn="l">
              <a:tabLst>
                <a:tab pos="1332310" algn="r"/>
              </a:tabLst>
            </a:pPr>
            <a:r>
              <a:rPr lang="en-US" sz="1600" b="0" dirty="0" smtClean="0">
                <a:solidFill>
                  <a:srgbClr val="000000"/>
                </a:solidFill>
                <a:latin typeface="Verdana"/>
                <a:cs typeface="Verdana"/>
              </a:rPr>
              <a:t>Competitive alternative (X is better than Z) </a:t>
            </a:r>
            <a:endParaRPr lang="en-US" sz="1600" b="0" dirty="0">
              <a:solidFill>
                <a:srgbClr val="000000"/>
              </a:solidFill>
              <a:latin typeface="Verdana"/>
              <a:cs typeface="Verdana"/>
            </a:endParaRPr>
          </a:p>
        </p:txBody>
      </p:sp>
      <p:sp>
        <p:nvSpPr>
          <p:cNvPr id="17" name="Oval 16"/>
          <p:cNvSpPr/>
          <p:nvPr/>
        </p:nvSpPr>
        <p:spPr>
          <a:xfrm>
            <a:off x="1712408" y="5787456"/>
            <a:ext cx="655019" cy="490870"/>
          </a:xfrm>
          <a:prstGeom prst="ellipse">
            <a:avLst/>
          </a:prstGeom>
          <a:solidFill>
            <a:srgbClr val="FF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2700" b="1" dirty="0">
                <a:solidFill>
                  <a:srgbClr val="FFFFFF"/>
                </a:solidFill>
                <a:latin typeface="Arial"/>
                <a:cs typeface="Arial"/>
              </a:rPr>
              <a:t>C</a:t>
            </a:r>
          </a:p>
        </p:txBody>
      </p:sp>
      <p:sp>
        <p:nvSpPr>
          <p:cNvPr id="18" name="Oval 17"/>
          <p:cNvSpPr/>
          <p:nvPr/>
        </p:nvSpPr>
        <p:spPr>
          <a:xfrm>
            <a:off x="1665027" y="6367130"/>
            <a:ext cx="655019" cy="490870"/>
          </a:xfrm>
          <a:prstGeom prst="ellipse">
            <a:avLst/>
          </a:prstGeom>
          <a:solidFill>
            <a:srgbClr val="4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2700" b="1" dirty="0">
                <a:solidFill>
                  <a:srgbClr val="FFFFFF"/>
                </a:solidFill>
                <a:latin typeface="Arial"/>
                <a:cs typeface="Arial"/>
              </a:rPr>
              <a:t>D</a:t>
            </a:r>
            <a:endParaRPr lang="en-US" sz="2700" b="1" dirty="0">
              <a:solidFill>
                <a:srgbClr val="FFFFFF"/>
              </a:solidFill>
              <a:latin typeface="Arial"/>
              <a:cs typeface="Arial"/>
            </a:endParaRPr>
          </a:p>
        </p:txBody>
      </p:sp>
      <p:sp>
        <p:nvSpPr>
          <p:cNvPr id="19" name="Title 1"/>
          <p:cNvSpPr txBox="1">
            <a:spLocks/>
          </p:cNvSpPr>
          <p:nvPr/>
        </p:nvSpPr>
        <p:spPr bwMode="auto">
          <a:xfrm>
            <a:off x="1251195" y="6195958"/>
            <a:ext cx="932293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800" b="1">
                <a:solidFill>
                  <a:schemeClr val="tx2"/>
                </a:solidFill>
                <a:latin typeface="+mj-lt"/>
                <a:ea typeface="ＭＳ Ｐゴシック" charset="0"/>
                <a:cs typeface="+mj-cs"/>
              </a:defRPr>
            </a:lvl1pPr>
            <a:lvl2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800" b="1">
                <a:solidFill>
                  <a:schemeClr val="tx2"/>
                </a:solidFill>
                <a:latin typeface="Arial" charset="0"/>
                <a:ea typeface="ＭＳ Ｐゴシック" charset="0"/>
                <a:cs typeface="Arial" charset="0"/>
              </a:defRPr>
            </a:lvl5pPr>
            <a:lvl6pPr marL="609585" algn="ctr" rtl="0" fontAlgn="base">
              <a:spcBef>
                <a:spcPct val="0"/>
              </a:spcBef>
              <a:spcAft>
                <a:spcPct val="0"/>
              </a:spcAft>
              <a:defRPr sz="4800" b="1">
                <a:solidFill>
                  <a:schemeClr val="tx2"/>
                </a:solidFill>
                <a:latin typeface="Arial" charset="0"/>
                <a:ea typeface="Arial" charset="0"/>
                <a:cs typeface="Arial" charset="0"/>
              </a:defRPr>
            </a:lvl6pPr>
            <a:lvl7pPr marL="1219170" algn="ctr" rtl="0" fontAlgn="base">
              <a:spcBef>
                <a:spcPct val="0"/>
              </a:spcBef>
              <a:spcAft>
                <a:spcPct val="0"/>
              </a:spcAft>
              <a:defRPr sz="4800" b="1">
                <a:solidFill>
                  <a:schemeClr val="tx2"/>
                </a:solidFill>
                <a:latin typeface="Arial" charset="0"/>
                <a:ea typeface="Arial" charset="0"/>
                <a:cs typeface="Arial" charset="0"/>
              </a:defRPr>
            </a:lvl7pPr>
            <a:lvl8pPr marL="1828754" algn="ctr" rtl="0" fontAlgn="base">
              <a:spcBef>
                <a:spcPct val="0"/>
              </a:spcBef>
              <a:spcAft>
                <a:spcPct val="0"/>
              </a:spcAft>
              <a:defRPr sz="4800" b="1">
                <a:solidFill>
                  <a:schemeClr val="tx2"/>
                </a:solidFill>
                <a:latin typeface="Arial" charset="0"/>
                <a:ea typeface="Arial" charset="0"/>
                <a:cs typeface="Arial" charset="0"/>
              </a:defRPr>
            </a:lvl8pPr>
            <a:lvl9pPr marL="2438339" algn="ctr" rtl="0" fontAlgn="base">
              <a:spcBef>
                <a:spcPct val="0"/>
              </a:spcBef>
              <a:spcAft>
                <a:spcPct val="0"/>
              </a:spcAft>
              <a:defRPr sz="4800" b="1">
                <a:solidFill>
                  <a:schemeClr val="tx2"/>
                </a:solidFill>
                <a:latin typeface="Arial" charset="0"/>
                <a:ea typeface="Arial" charset="0"/>
                <a:cs typeface="Arial" charset="0"/>
              </a:defRPr>
            </a:lvl9pPr>
          </a:lstStyle>
          <a:p>
            <a:pPr marL="1332310" algn="l">
              <a:tabLst>
                <a:tab pos="1332310" algn="r"/>
              </a:tabLst>
            </a:pPr>
            <a:r>
              <a:rPr lang="en-US" sz="1600" b="0" dirty="0" smtClean="0">
                <a:solidFill>
                  <a:srgbClr val="000000"/>
                </a:solidFill>
                <a:latin typeface="Verdana"/>
                <a:cs typeface="Verdana"/>
              </a:rPr>
              <a:t>Benefits SELL the technology, service, program, intervention</a:t>
            </a:r>
            <a:endParaRPr lang="en-US" sz="1600" b="0" dirty="0">
              <a:solidFill>
                <a:srgbClr val="000000"/>
              </a:solidFill>
              <a:latin typeface="Verdana"/>
              <a:cs typeface="Verdana"/>
            </a:endParaRPr>
          </a:p>
        </p:txBody>
      </p:sp>
    </p:spTree>
    <p:extLst>
      <p:ext uri="{BB962C8B-B14F-4D97-AF65-F5344CB8AC3E}">
        <p14:creationId xmlns:p14="http://schemas.microsoft.com/office/powerpoint/2010/main" val="1123797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621" y="452047"/>
            <a:ext cx="10972800" cy="838200"/>
          </a:xfrm>
        </p:spPr>
        <p:txBody>
          <a:bodyPr>
            <a:normAutofit fontScale="90000"/>
          </a:bodyPr>
          <a:lstStyle/>
          <a:p>
            <a:r>
              <a:rPr lang="en-US" dirty="0" smtClean="0">
                <a:latin typeface="Verdana"/>
                <a:cs typeface="Verdana"/>
              </a:rPr>
              <a:t>An Example Value Proposition for a Health Intervention</a:t>
            </a:r>
            <a:endParaRPr lang="en-US" dirty="0">
              <a:latin typeface="Verdana"/>
              <a:cs typeface="Verdana"/>
            </a:endParaRPr>
          </a:p>
        </p:txBody>
      </p:sp>
      <p:sp>
        <p:nvSpPr>
          <p:cNvPr id="4" name="TextBox 3"/>
          <p:cNvSpPr txBox="1"/>
          <p:nvPr/>
        </p:nvSpPr>
        <p:spPr>
          <a:xfrm>
            <a:off x="1845765" y="2397179"/>
            <a:ext cx="8585664" cy="2169825"/>
          </a:xfrm>
          <a:prstGeom prst="rect">
            <a:avLst/>
          </a:prstGeom>
          <a:solidFill>
            <a:schemeClr val="bg1"/>
          </a:solidFill>
        </p:spPr>
        <p:txBody>
          <a:bodyPr wrap="square" rtlCol="0">
            <a:spAutoFit/>
          </a:bodyPr>
          <a:lstStyle/>
          <a:p>
            <a:pPr defTabSz="685800"/>
            <a:r>
              <a:rPr lang="en-US" sz="2700" dirty="0">
                <a:solidFill>
                  <a:srgbClr val="000000"/>
                </a:solidFill>
                <a:latin typeface="Arial"/>
                <a:cs typeface="Arial"/>
              </a:rPr>
              <a:t>“To </a:t>
            </a:r>
            <a:r>
              <a:rPr lang="en-US" sz="2700" b="1" dirty="0">
                <a:solidFill>
                  <a:srgbClr val="C00000"/>
                </a:solidFill>
                <a:latin typeface="Arial"/>
                <a:cs typeface="Arial"/>
              </a:rPr>
              <a:t>large employers</a:t>
            </a:r>
            <a:r>
              <a:rPr lang="en-US" sz="2700" dirty="0">
                <a:solidFill>
                  <a:srgbClr val="000000"/>
                </a:solidFill>
                <a:latin typeface="Arial"/>
                <a:cs typeface="Arial"/>
              </a:rPr>
              <a:t>, my smoking cessation program </a:t>
            </a:r>
            <a:r>
              <a:rPr lang="en-US" sz="2700" b="1" dirty="0">
                <a:solidFill>
                  <a:srgbClr val="C00000"/>
                </a:solidFill>
                <a:latin typeface="Arial"/>
                <a:cs typeface="Arial"/>
              </a:rPr>
              <a:t>increases quit rate success</a:t>
            </a:r>
            <a:r>
              <a:rPr lang="en-US" sz="2700" dirty="0">
                <a:solidFill>
                  <a:srgbClr val="000000"/>
                </a:solidFill>
                <a:latin typeface="Arial"/>
                <a:cs typeface="Arial"/>
              </a:rPr>
              <a:t> by XX% more than alternative program A thereby </a:t>
            </a:r>
            <a:r>
              <a:rPr lang="en-US" sz="2700" b="1" dirty="0">
                <a:solidFill>
                  <a:srgbClr val="C00000"/>
                </a:solidFill>
                <a:latin typeface="Arial"/>
                <a:cs typeface="Arial"/>
              </a:rPr>
              <a:t>reducing your healthcare costs</a:t>
            </a:r>
            <a:r>
              <a:rPr lang="en-US" sz="2700" dirty="0">
                <a:solidFill>
                  <a:srgbClr val="000000"/>
                </a:solidFill>
                <a:latin typeface="Arial"/>
                <a:cs typeface="Arial"/>
              </a:rPr>
              <a:t> and </a:t>
            </a:r>
            <a:r>
              <a:rPr lang="en-US" sz="2700" b="1" dirty="0">
                <a:solidFill>
                  <a:srgbClr val="C00000"/>
                </a:solidFill>
                <a:latin typeface="Arial"/>
                <a:cs typeface="Arial"/>
              </a:rPr>
              <a:t>employee absenteeism </a:t>
            </a:r>
            <a:r>
              <a:rPr lang="en-US" sz="2700" dirty="0">
                <a:solidFill>
                  <a:srgbClr val="000000"/>
                </a:solidFill>
                <a:latin typeface="Arial"/>
                <a:cs typeface="Arial"/>
              </a:rPr>
              <a:t>rates [because it is evidence based].”</a:t>
            </a:r>
          </a:p>
        </p:txBody>
      </p:sp>
    </p:spTree>
    <p:extLst>
      <p:ext uri="{BB962C8B-B14F-4D97-AF65-F5344CB8AC3E}">
        <p14:creationId xmlns:p14="http://schemas.microsoft.com/office/powerpoint/2010/main" val="833304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0" dirty="0" smtClean="0">
                <a:latin typeface="Verdana" panose="020B0604030504040204" pitchFamily="34" charset="0"/>
                <a:ea typeface="Verdana" panose="020B0604030504040204" pitchFamily="34" charset="0"/>
                <a:cs typeface="Verdana" panose="020B0604030504040204" pitchFamily="34" charset="0"/>
              </a:rPr>
              <a:t>Group Exercise</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In small groups (2-3 persons) identify and discuss the value proposition and customer segment(s) for your health intervention. </a:t>
            </a:r>
          </a:p>
        </p:txBody>
      </p:sp>
    </p:spTree>
    <p:extLst>
      <p:ext uri="{BB962C8B-B14F-4D97-AF65-F5344CB8AC3E}">
        <p14:creationId xmlns:p14="http://schemas.microsoft.com/office/powerpoint/2010/main" val="28456419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61" y="427037"/>
            <a:ext cx="10972800" cy="838200"/>
          </a:xfrm>
        </p:spPr>
        <p:txBody>
          <a:bodyPr>
            <a:normAutofit/>
          </a:bodyPr>
          <a:lstStyle/>
          <a:p>
            <a:pPr algn="l"/>
            <a:r>
              <a:rPr lang="en-US" sz="4000" b="0" dirty="0" smtClean="0">
                <a:latin typeface="Verdana" panose="020B0604030504040204" pitchFamily="34" charset="0"/>
                <a:ea typeface="Verdana" panose="020B0604030504040204" pitchFamily="34" charset="0"/>
                <a:cs typeface="Verdana" panose="020B0604030504040204" pitchFamily="34" charset="0"/>
              </a:rPr>
              <a:t>Program Sustainability Requires Capacity</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sz="3200" b="1" dirty="0" smtClean="0">
                <a:latin typeface="Verdana" panose="020B0604030504040204" pitchFamily="34" charset="0"/>
                <a:ea typeface="Verdana" panose="020B0604030504040204" pitchFamily="34" charset="0"/>
                <a:cs typeface="Verdana" panose="020B0604030504040204" pitchFamily="34" charset="0"/>
              </a:rPr>
              <a:t>Sustainability</a:t>
            </a:r>
            <a:r>
              <a:rPr lang="en-US" sz="3200" dirty="0">
                <a:latin typeface="Verdana" panose="020B0604030504040204" pitchFamily="34" charset="0"/>
                <a:ea typeface="Verdana" panose="020B0604030504040204" pitchFamily="34" charset="0"/>
                <a:cs typeface="Verdana" panose="020B0604030504040204" pitchFamily="34" charset="0"/>
              </a:rPr>
              <a:t> </a:t>
            </a:r>
            <a:r>
              <a:rPr lang="en-US" sz="3200" b="1" dirty="0">
                <a:latin typeface="Verdana" panose="020B0604030504040204" pitchFamily="34" charset="0"/>
                <a:ea typeface="Verdana" panose="020B0604030504040204" pitchFamily="34" charset="0"/>
                <a:cs typeface="Verdana" panose="020B0604030504040204" pitchFamily="34" charset="0"/>
              </a:rPr>
              <a:t>capacity</a:t>
            </a:r>
            <a:r>
              <a:rPr lang="en-US" sz="3200" dirty="0">
                <a:latin typeface="Verdana" panose="020B0604030504040204" pitchFamily="34" charset="0"/>
                <a:ea typeface="Verdana" panose="020B0604030504040204" pitchFamily="34" charset="0"/>
                <a:cs typeface="Verdana" panose="020B0604030504040204" pitchFamily="34" charset="0"/>
              </a:rPr>
              <a:t> </a:t>
            </a:r>
            <a:r>
              <a:rPr lang="en-US" sz="3200" dirty="0" smtClean="0">
                <a:latin typeface="Verdana" panose="020B0604030504040204" pitchFamily="34" charset="0"/>
                <a:ea typeface="Verdana" panose="020B0604030504040204" pitchFamily="34" charset="0"/>
                <a:cs typeface="Verdana" panose="020B0604030504040204" pitchFamily="34" charset="0"/>
              </a:rPr>
              <a:t>is </a:t>
            </a:r>
            <a:r>
              <a:rPr lang="en-US" sz="3200" dirty="0">
                <a:latin typeface="Verdana" panose="020B0604030504040204" pitchFamily="34" charset="0"/>
                <a:ea typeface="Verdana" panose="020B0604030504040204" pitchFamily="34" charset="0"/>
                <a:cs typeface="Verdana" panose="020B0604030504040204" pitchFamily="34" charset="0"/>
              </a:rPr>
              <a:t>the ability to maintain programming and its benefits over time. </a:t>
            </a:r>
          </a:p>
        </p:txBody>
      </p:sp>
      <p:sp>
        <p:nvSpPr>
          <p:cNvPr id="5" name="TextBox 4"/>
          <p:cNvSpPr txBox="1"/>
          <p:nvPr/>
        </p:nvSpPr>
        <p:spPr>
          <a:xfrm>
            <a:off x="203778" y="6502442"/>
            <a:ext cx="10982494" cy="253916"/>
          </a:xfrm>
          <a:prstGeom prst="rect">
            <a:avLst/>
          </a:prstGeom>
          <a:noFill/>
        </p:spPr>
        <p:txBody>
          <a:bodyPr wrap="none" rtlCol="0">
            <a:spAutoFit/>
          </a:bodyPr>
          <a:lstStyle/>
          <a:p>
            <a:r>
              <a:rPr lang="en-US" sz="1050" dirty="0"/>
              <a:t>Schell, SF, Luke, DA, </a:t>
            </a:r>
            <a:r>
              <a:rPr lang="en-US" sz="1050" dirty="0" err="1"/>
              <a:t>Schooley</a:t>
            </a:r>
            <a:r>
              <a:rPr lang="en-US" sz="1050" dirty="0"/>
              <a:t>, MW, Elliott, MB, </a:t>
            </a:r>
            <a:r>
              <a:rPr lang="en-US" sz="1050" dirty="0" err="1"/>
              <a:t>Herbers</a:t>
            </a:r>
            <a:r>
              <a:rPr lang="en-US" sz="1050" dirty="0"/>
              <a:t>, SH, Mueller, NB, and Bunger, AC. (2013). Public health program capacity for sustainability: A new framework. Implementation Science, 8(15).</a:t>
            </a:r>
          </a:p>
        </p:txBody>
      </p:sp>
    </p:spTree>
    <p:extLst>
      <p:ext uri="{BB962C8B-B14F-4D97-AF65-F5344CB8AC3E}">
        <p14:creationId xmlns:p14="http://schemas.microsoft.com/office/powerpoint/2010/main" val="22324242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smtClean="0">
                <a:latin typeface="Verdana" panose="020B0604030504040204" pitchFamily="34" charset="0"/>
                <a:ea typeface="Verdana" panose="020B0604030504040204" pitchFamily="34" charset="0"/>
                <a:cs typeface="Verdana" panose="020B0604030504040204" pitchFamily="34" charset="0"/>
              </a:rPr>
              <a:t>Sustainability Factors </a:t>
            </a:r>
            <a:r>
              <a:rPr lang="en-US" sz="4000" b="0" dirty="0">
                <a:latin typeface="Verdana" panose="020B0604030504040204" pitchFamily="34" charset="0"/>
                <a:ea typeface="Verdana" panose="020B0604030504040204" pitchFamily="34" charset="0"/>
                <a:cs typeface="Verdana" panose="020B0604030504040204" pitchFamily="34" charset="0"/>
              </a:rPr>
              <a:t>T</a:t>
            </a:r>
            <a:r>
              <a:rPr lang="en-US" sz="4000" b="0" dirty="0" smtClean="0">
                <a:latin typeface="Verdana" panose="020B0604030504040204" pitchFamily="34" charset="0"/>
                <a:ea typeface="Verdana" panose="020B0604030504040204" pitchFamily="34" charset="0"/>
                <a:cs typeface="Verdana" panose="020B0604030504040204" pitchFamily="34" charset="0"/>
              </a:rPr>
              <a:t>hat Impact a Program</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Environmental support</a:t>
            </a:r>
          </a:p>
          <a:p>
            <a:r>
              <a:rPr lang="en-US" sz="2800" dirty="0" smtClean="0">
                <a:latin typeface="Verdana" panose="020B0604030504040204" pitchFamily="34" charset="0"/>
                <a:ea typeface="Verdana" panose="020B0604030504040204" pitchFamily="34" charset="0"/>
                <a:cs typeface="Verdana" panose="020B0604030504040204" pitchFamily="34" charset="0"/>
              </a:rPr>
              <a:t>Funding stability</a:t>
            </a:r>
          </a:p>
          <a:p>
            <a:r>
              <a:rPr lang="en-US" sz="2800" dirty="0" smtClean="0">
                <a:latin typeface="Verdana" panose="020B0604030504040204" pitchFamily="34" charset="0"/>
                <a:ea typeface="Verdana" panose="020B0604030504040204" pitchFamily="34" charset="0"/>
                <a:cs typeface="Verdana" panose="020B0604030504040204" pitchFamily="34" charset="0"/>
              </a:rPr>
              <a:t>Partnerships</a:t>
            </a:r>
          </a:p>
          <a:p>
            <a:r>
              <a:rPr lang="en-US" sz="2800" dirty="0" smtClean="0">
                <a:latin typeface="Verdana" panose="020B0604030504040204" pitchFamily="34" charset="0"/>
                <a:ea typeface="Verdana" panose="020B0604030504040204" pitchFamily="34" charset="0"/>
                <a:cs typeface="Verdana" panose="020B0604030504040204" pitchFamily="34" charset="0"/>
              </a:rPr>
              <a:t>Organizational capacity</a:t>
            </a:r>
          </a:p>
          <a:p>
            <a:r>
              <a:rPr lang="en-US" sz="2800" dirty="0" smtClean="0">
                <a:latin typeface="Verdana" panose="020B0604030504040204" pitchFamily="34" charset="0"/>
                <a:ea typeface="Verdana" panose="020B0604030504040204" pitchFamily="34" charset="0"/>
                <a:cs typeface="Verdana" panose="020B0604030504040204" pitchFamily="34" charset="0"/>
              </a:rPr>
              <a:t>Program evaluation</a:t>
            </a:r>
          </a:p>
          <a:p>
            <a:r>
              <a:rPr lang="en-US" sz="2800" dirty="0" smtClean="0">
                <a:latin typeface="Verdana" panose="020B0604030504040204" pitchFamily="34" charset="0"/>
                <a:ea typeface="Verdana" panose="020B0604030504040204" pitchFamily="34" charset="0"/>
                <a:cs typeface="Verdana" panose="020B0604030504040204" pitchFamily="34" charset="0"/>
              </a:rPr>
              <a:t>Program adaptation</a:t>
            </a:r>
          </a:p>
          <a:p>
            <a:r>
              <a:rPr lang="en-US" sz="2800" dirty="0" smtClean="0">
                <a:latin typeface="Verdana" panose="020B0604030504040204" pitchFamily="34" charset="0"/>
                <a:ea typeface="Verdana" panose="020B0604030504040204" pitchFamily="34" charset="0"/>
                <a:cs typeface="Verdana" panose="020B0604030504040204" pitchFamily="34" charset="0"/>
              </a:rPr>
              <a:t>Communication (dissemination)</a:t>
            </a:r>
          </a:p>
          <a:p>
            <a:r>
              <a:rPr lang="en-US" sz="2800" dirty="0" smtClean="0">
                <a:latin typeface="Verdana" panose="020B0604030504040204" pitchFamily="34" charset="0"/>
                <a:ea typeface="Verdana" panose="020B0604030504040204" pitchFamily="34" charset="0"/>
                <a:cs typeface="Verdana" panose="020B0604030504040204" pitchFamily="34" charset="0"/>
              </a:rPr>
              <a:t>Strategic planning</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3"/>
          <a:stretch>
            <a:fillRect/>
          </a:stretch>
        </p:blipFill>
        <p:spPr>
          <a:xfrm>
            <a:off x="200129" y="6353783"/>
            <a:ext cx="11991871" cy="286537"/>
          </a:xfrm>
          <a:prstGeom prst="rect">
            <a:avLst/>
          </a:prstGeom>
        </p:spPr>
      </p:pic>
    </p:spTree>
    <p:extLst>
      <p:ext uri="{BB962C8B-B14F-4D97-AF65-F5344CB8AC3E}">
        <p14:creationId xmlns:p14="http://schemas.microsoft.com/office/powerpoint/2010/main" val="36455126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lnSpc>
                <a:spcPts val="8000"/>
              </a:lnSpc>
              <a:spcBef>
                <a:spcPts val="0"/>
              </a:spcBef>
              <a:buNone/>
            </a:pPr>
            <a:r>
              <a:rPr lang="en-US" sz="3600" dirty="0">
                <a:latin typeface="Verdana"/>
                <a:cs typeface="Verdana"/>
              </a:rPr>
              <a:t>…but for this workshop</a:t>
            </a:r>
            <a:r>
              <a:rPr lang="en-US" sz="3600" dirty="0" smtClean="0">
                <a:latin typeface="Verdana"/>
                <a:cs typeface="Verdana"/>
              </a:rPr>
              <a:t>, we will</a:t>
            </a:r>
            <a:endParaRPr lang="en-US" sz="3600" dirty="0">
              <a:latin typeface="Verdana"/>
              <a:cs typeface="Verdana"/>
            </a:endParaRPr>
          </a:p>
          <a:p>
            <a:pPr marL="0" indent="0" algn="ctr">
              <a:lnSpc>
                <a:spcPts val="8000"/>
              </a:lnSpc>
              <a:spcBef>
                <a:spcPts val="0"/>
              </a:spcBef>
              <a:buNone/>
            </a:pPr>
            <a:r>
              <a:rPr lang="en-US" sz="3600" dirty="0">
                <a:latin typeface="Verdana"/>
                <a:cs typeface="Verdana"/>
              </a:rPr>
              <a:t>focus on </a:t>
            </a:r>
            <a:r>
              <a:rPr lang="en-US" sz="3600" i="1" dirty="0" smtClean="0">
                <a:latin typeface="Verdana"/>
                <a:cs typeface="Verdana"/>
              </a:rPr>
              <a:t>organizational capacity </a:t>
            </a:r>
            <a:r>
              <a:rPr lang="en-US" sz="3600" dirty="0" smtClean="0">
                <a:latin typeface="Verdana"/>
                <a:cs typeface="Verdana"/>
              </a:rPr>
              <a:t>and </a:t>
            </a:r>
            <a:r>
              <a:rPr lang="en-US" sz="3600" i="1" dirty="0" smtClean="0">
                <a:latin typeface="Verdana"/>
                <a:cs typeface="Verdana"/>
              </a:rPr>
              <a:t>program adaption</a:t>
            </a:r>
            <a:endParaRPr lang="en-US" sz="3600" i="1" dirty="0"/>
          </a:p>
        </p:txBody>
      </p:sp>
    </p:spTree>
    <p:extLst>
      <p:ext uri="{BB962C8B-B14F-4D97-AF65-F5344CB8AC3E}">
        <p14:creationId xmlns:p14="http://schemas.microsoft.com/office/powerpoint/2010/main" val="417437747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21" y="252663"/>
            <a:ext cx="10972800" cy="838200"/>
          </a:xfrm>
        </p:spPr>
        <p:txBody>
          <a:bodyPr>
            <a:normAutofit/>
          </a:bodyPr>
          <a:lstStyle/>
          <a:p>
            <a:pPr algn="ctr"/>
            <a:r>
              <a:rPr lang="en-US" sz="4000" b="0" dirty="0" smtClean="0">
                <a:latin typeface="Verdana" panose="020B0604030504040204" pitchFamily="34" charset="0"/>
                <a:ea typeface="Verdana" panose="020B0604030504040204" pitchFamily="34" charset="0"/>
                <a:cs typeface="Verdana" panose="020B0604030504040204" pitchFamily="34" charset="0"/>
              </a:rPr>
              <a:t>Organizational Capacity</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3200" dirty="0" smtClean="0">
                <a:latin typeface="Verdana" panose="020B0604030504040204" pitchFamily="34" charset="0"/>
                <a:ea typeface="Verdana" panose="020B0604030504040204" pitchFamily="34" charset="0"/>
                <a:cs typeface="Verdana" panose="020B0604030504040204" pitchFamily="34" charset="0"/>
              </a:rPr>
              <a:t>Having the internal support and resources needed to effectively manage your </a:t>
            </a:r>
            <a:r>
              <a:rPr lang="en-US" sz="3200" dirty="0" smtClean="0">
                <a:latin typeface="Verdana" panose="020B0604030504040204" pitchFamily="34" charset="0"/>
                <a:ea typeface="Verdana" panose="020B0604030504040204" pitchFamily="34" charset="0"/>
                <a:cs typeface="Verdana" panose="020B0604030504040204" pitchFamily="34" charset="0"/>
              </a:rPr>
              <a:t>program.</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201664" y="6450036"/>
            <a:ext cx="11991871" cy="286537"/>
          </a:xfrm>
          <a:prstGeom prst="rect">
            <a:avLst/>
          </a:prstGeom>
        </p:spPr>
      </p:pic>
    </p:spTree>
    <p:extLst>
      <p:ext uri="{BB962C8B-B14F-4D97-AF65-F5344CB8AC3E}">
        <p14:creationId xmlns:p14="http://schemas.microsoft.com/office/powerpoint/2010/main" val="181012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597425"/>
            <a:ext cx="12192000" cy="3406313"/>
          </a:xfrm>
        </p:spPr>
        <p:txBody>
          <a:bodyPr>
            <a:noAutofit/>
          </a:bodyPr>
          <a:lstStyle/>
          <a:p>
            <a:pPr>
              <a:lnSpc>
                <a:spcPts val="10773"/>
              </a:lnSpc>
            </a:pPr>
            <a:r>
              <a:rPr lang="en-US" sz="3600" b="0" dirty="0">
                <a:solidFill>
                  <a:schemeClr val="tx1"/>
                </a:solidFill>
                <a:latin typeface="Verdana"/>
                <a:cs typeface="Verdana"/>
              </a:rPr>
              <a:t>The Business Model is the</a:t>
            </a:r>
            <a:r>
              <a:rPr lang="en-US" sz="3600" b="0" i="1" dirty="0">
                <a:solidFill>
                  <a:schemeClr val="tx1"/>
                </a:solidFill>
                <a:latin typeface="Verdana"/>
                <a:cs typeface="Verdana"/>
              </a:rPr>
              <a:t> </a:t>
            </a:r>
            <a:r>
              <a:rPr lang="en-US" sz="3600" b="0" dirty="0" smtClean="0">
                <a:solidFill>
                  <a:schemeClr val="tx1"/>
                </a:solidFill>
                <a:latin typeface="Verdana"/>
                <a:cs typeface="Verdana"/>
              </a:rPr>
              <a:t>foundation </a:t>
            </a:r>
            <a:r>
              <a:rPr lang="en-US" sz="3600" b="0" dirty="0">
                <a:solidFill>
                  <a:schemeClr val="tx1"/>
                </a:solidFill>
                <a:latin typeface="Verdana"/>
                <a:cs typeface="Verdana"/>
              </a:rPr>
              <a:t>of your </a:t>
            </a:r>
            <a:r>
              <a:rPr lang="en-US" sz="3600" b="0" i="1" dirty="0" smtClean="0">
                <a:solidFill>
                  <a:schemeClr val="tx1"/>
                </a:solidFill>
                <a:latin typeface="Verdana"/>
                <a:cs typeface="Verdana"/>
              </a:rPr>
              <a:t>sustainability plan</a:t>
            </a:r>
            <a:r>
              <a:rPr lang="en-US" sz="3600" b="0" i="1" dirty="0">
                <a:solidFill>
                  <a:schemeClr val="tx1"/>
                </a:solidFill>
                <a:latin typeface="Verdana"/>
                <a:cs typeface="Verdana"/>
              </a:rPr>
              <a:t>…</a:t>
            </a:r>
          </a:p>
        </p:txBody>
      </p:sp>
    </p:spTree>
    <p:extLst>
      <p:ext uri="{BB962C8B-B14F-4D97-AF65-F5344CB8AC3E}">
        <p14:creationId xmlns:p14="http://schemas.microsoft.com/office/powerpoint/2010/main" val="2278814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0" dirty="0" smtClean="0">
                <a:latin typeface="Verdana" panose="020B0604030504040204" pitchFamily="34" charset="0"/>
                <a:ea typeface="Verdana" panose="020B0604030504040204" pitchFamily="34" charset="0"/>
                <a:cs typeface="Verdana" panose="020B0604030504040204" pitchFamily="34" charset="0"/>
              </a:rPr>
              <a:t>Pr</a:t>
            </a:r>
            <a:r>
              <a:rPr lang="en-US" sz="4000" b="0" dirty="0" smtClean="0">
                <a:latin typeface="Verdana" panose="020B0604030504040204" pitchFamily="34" charset="0"/>
                <a:ea typeface="Verdana" panose="020B0604030504040204" pitchFamily="34" charset="0"/>
                <a:cs typeface="Verdana" panose="020B0604030504040204" pitchFamily="34" charset="0"/>
              </a:rPr>
              <a:t>ogram Adaptation</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614947" y="1936105"/>
            <a:ext cx="10972800" cy="4525963"/>
          </a:xfrm>
        </p:spPr>
        <p:txBody>
          <a:bodyPr/>
          <a:lstStyle/>
          <a:p>
            <a:pPr marL="0" indent="0">
              <a:buNone/>
            </a:pPr>
            <a:endParaRPr lang="en-US" dirty="0" smtClean="0"/>
          </a:p>
          <a:p>
            <a:pPr marL="0" indent="0">
              <a:buNone/>
            </a:pPr>
            <a:endParaRPr lang="en-US" dirty="0" smtClean="0"/>
          </a:p>
          <a:p>
            <a:pPr marL="0" indent="0">
              <a:buNone/>
            </a:pPr>
            <a:r>
              <a:rPr lang="en-US" sz="3200" dirty="0" smtClean="0">
                <a:latin typeface="Verdana"/>
                <a:cs typeface="Verdana"/>
              </a:rPr>
              <a:t>Taking actions that adapt your program to ensure its ongoing </a:t>
            </a:r>
            <a:r>
              <a:rPr lang="en-US" sz="3200" dirty="0" smtClean="0">
                <a:latin typeface="Verdana"/>
                <a:cs typeface="Verdana"/>
              </a:rPr>
              <a:t>effectiveness.</a:t>
            </a:r>
            <a:endParaRPr lang="en-US" sz="3200" dirty="0">
              <a:latin typeface="Verdana"/>
              <a:cs typeface="Verdana"/>
            </a:endParaRPr>
          </a:p>
        </p:txBody>
      </p:sp>
      <p:pic>
        <p:nvPicPr>
          <p:cNvPr id="4" name="Picture 3"/>
          <p:cNvPicPr>
            <a:picLocks noChangeAspect="1"/>
          </p:cNvPicPr>
          <p:nvPr/>
        </p:nvPicPr>
        <p:blipFill>
          <a:blip r:embed="rId2"/>
          <a:stretch>
            <a:fillRect/>
          </a:stretch>
        </p:blipFill>
        <p:spPr>
          <a:xfrm>
            <a:off x="200129" y="6462068"/>
            <a:ext cx="11991871" cy="286537"/>
          </a:xfrm>
          <a:prstGeom prst="rect">
            <a:avLst/>
          </a:prstGeom>
        </p:spPr>
      </p:pic>
    </p:spTree>
    <p:extLst>
      <p:ext uri="{BB962C8B-B14F-4D97-AF65-F5344CB8AC3E}">
        <p14:creationId xmlns:p14="http://schemas.microsoft.com/office/powerpoint/2010/main" val="103284414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0" dirty="0" smtClean="0">
                <a:latin typeface="Verdana" panose="020B0604030504040204" pitchFamily="34" charset="0"/>
                <a:ea typeface="Verdana" panose="020B0604030504040204" pitchFamily="34" charset="0"/>
                <a:cs typeface="Verdana" panose="020B0604030504040204" pitchFamily="34" charset="0"/>
              </a:rPr>
              <a:t>Group Exercise</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latin typeface="Verdana" panose="020B0604030504040204" pitchFamily="34" charset="0"/>
                <a:ea typeface="Verdana" panose="020B0604030504040204" pitchFamily="34" charset="0"/>
                <a:cs typeface="Verdana" panose="020B0604030504040204" pitchFamily="34" charset="0"/>
              </a:rPr>
              <a:t>In </a:t>
            </a:r>
            <a:r>
              <a:rPr lang="en-US" dirty="0">
                <a:latin typeface="Verdana" panose="020B0604030504040204" pitchFamily="34" charset="0"/>
                <a:ea typeface="Verdana" panose="020B0604030504040204" pitchFamily="34" charset="0"/>
                <a:cs typeface="Verdana" panose="020B0604030504040204" pitchFamily="34" charset="0"/>
              </a:rPr>
              <a:t>small groups (2-3 persons) </a:t>
            </a:r>
            <a:r>
              <a:rPr lang="en-US" dirty="0" smtClean="0">
                <a:latin typeface="Verdana" panose="020B0604030504040204" pitchFamily="34" charset="0"/>
                <a:ea typeface="Verdana" panose="020B0604030504040204" pitchFamily="34" charset="0"/>
                <a:cs typeface="Verdana" panose="020B0604030504040204" pitchFamily="34" charset="0"/>
              </a:rPr>
              <a:t>identify organizational </a:t>
            </a:r>
            <a:r>
              <a:rPr lang="en-US" dirty="0">
                <a:latin typeface="Verdana" panose="020B0604030504040204" pitchFamily="34" charset="0"/>
                <a:ea typeface="Verdana" panose="020B0604030504040204" pitchFamily="34" charset="0"/>
                <a:cs typeface="Verdana" panose="020B0604030504040204" pitchFamily="34" charset="0"/>
              </a:rPr>
              <a:t>capacity </a:t>
            </a:r>
            <a:r>
              <a:rPr lang="en-US" dirty="0" smtClean="0">
                <a:latin typeface="Verdana" panose="020B0604030504040204" pitchFamily="34" charset="0"/>
                <a:ea typeface="Verdana" panose="020B0604030504040204" pitchFamily="34" charset="0"/>
                <a:cs typeface="Verdana" panose="020B0604030504040204" pitchFamily="34" charset="0"/>
              </a:rPr>
              <a:t>and program adaptation(s) necessary for program sustainability.</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42078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0" dirty="0" smtClean="0">
                <a:latin typeface="Verdana" panose="020B0604030504040204" pitchFamily="34" charset="0"/>
                <a:ea typeface="Verdana" panose="020B0604030504040204" pitchFamily="34" charset="0"/>
                <a:cs typeface="Verdana" panose="020B0604030504040204" pitchFamily="34" charset="0"/>
              </a:rPr>
              <a:t>Summary of Learnings</a:t>
            </a:r>
            <a:endParaRPr lang="en-US" sz="4000" b="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508000" y="2035259"/>
            <a:ext cx="10972800" cy="4525963"/>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Align program/intervention model to the value of (all) customers.</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Identify sustainability capacity.</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Iterate and/or pivot program/intervention.</a:t>
            </a:r>
          </a:p>
          <a:p>
            <a:endParaRPr lang="en-US" sz="2400" dirty="0"/>
          </a:p>
        </p:txBody>
      </p:sp>
    </p:spTree>
    <p:extLst>
      <p:ext uri="{BB962C8B-B14F-4D97-AF65-F5344CB8AC3E}">
        <p14:creationId xmlns:p14="http://schemas.microsoft.com/office/powerpoint/2010/main" val="47919669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3510576"/>
            <a:ext cx="10972800" cy="838200"/>
          </a:xfrm>
        </p:spPr>
        <p:txBody>
          <a:bodyPr>
            <a:normAutofit fontScale="90000"/>
          </a:bodyPr>
          <a:lstStyle/>
          <a:p>
            <a:pPr algn="ctr"/>
            <a:r>
              <a:rPr lang="en-US" sz="4000" b="0" dirty="0" smtClean="0">
                <a:latin typeface="Verdana" panose="020B0604030504040204" pitchFamily="34" charset="0"/>
                <a:ea typeface="Verdana" panose="020B0604030504040204" pitchFamily="34" charset="0"/>
                <a:cs typeface="Verdana" panose="020B0604030504040204" pitchFamily="34" charset="0"/>
              </a:rPr>
              <a:t>Thank </a:t>
            </a:r>
            <a:r>
              <a:rPr lang="en-US" sz="4000" b="0" dirty="0" smtClean="0">
                <a:latin typeface="Verdana" panose="020B0604030504040204" pitchFamily="34" charset="0"/>
                <a:ea typeface="Verdana" panose="020B0604030504040204" pitchFamily="34" charset="0"/>
                <a:cs typeface="Verdana" panose="020B0604030504040204" pitchFamily="34" charset="0"/>
              </a:rPr>
              <a:t>you!</a:t>
            </a:r>
            <a:r>
              <a:rPr lang="en-US" b="0" dirty="0" smtClean="0">
                <a:latin typeface="Verdana" panose="020B0604030504040204" pitchFamily="34" charset="0"/>
                <a:ea typeface="Verdana" panose="020B0604030504040204" pitchFamily="34" charset="0"/>
                <a:cs typeface="Verdana" panose="020B0604030504040204" pitchFamily="34" charset="0"/>
              </a:rPr>
              <a:t/>
            </a:r>
            <a:br>
              <a:rPr lang="en-US" b="0" dirty="0" smtClean="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
            </a:r>
            <a:br>
              <a:rPr lang="en-US" dirty="0">
                <a:latin typeface="Verdana" panose="020B0604030504040204" pitchFamily="34" charset="0"/>
                <a:ea typeface="Verdana" panose="020B0604030504040204" pitchFamily="34" charset="0"/>
                <a:cs typeface="Verdana" panose="020B0604030504040204" pitchFamily="34" charset="0"/>
              </a:rPr>
            </a:br>
            <a:r>
              <a:rPr lang="en-US" sz="2800" dirty="0" smtClean="0">
                <a:latin typeface="Verdana" panose="020B0604030504040204" pitchFamily="34" charset="0"/>
                <a:ea typeface="Verdana" panose="020B0604030504040204" pitchFamily="34" charset="0"/>
                <a:cs typeface="Verdana" panose="020B0604030504040204" pitchFamily="34" charset="0"/>
              </a:rPr>
              <a:t>Demetria M. McNeal</a:t>
            </a:r>
            <a:br>
              <a:rPr lang="en-US" sz="2800" dirty="0" smtClean="0">
                <a:latin typeface="Verdana" panose="020B0604030504040204" pitchFamily="34" charset="0"/>
                <a:ea typeface="Verdana" panose="020B0604030504040204" pitchFamily="34" charset="0"/>
                <a:cs typeface="Verdana" panose="020B0604030504040204" pitchFamily="34" charset="0"/>
              </a:rPr>
            </a:br>
            <a:r>
              <a:rPr lang="en-US" sz="2800" dirty="0" smtClean="0">
                <a:latin typeface="Verdana" panose="020B0604030504040204" pitchFamily="34" charset="0"/>
                <a:ea typeface="Verdana" panose="020B0604030504040204" pitchFamily="34" charset="0"/>
                <a:cs typeface="Verdana" panose="020B0604030504040204" pitchFamily="34" charset="0"/>
              </a:rPr>
              <a:t/>
            </a:r>
            <a:br>
              <a:rPr lang="en-US" sz="2800" dirty="0" smtClean="0">
                <a:latin typeface="Verdana" panose="020B0604030504040204" pitchFamily="34" charset="0"/>
                <a:ea typeface="Verdana" panose="020B0604030504040204" pitchFamily="34" charset="0"/>
                <a:cs typeface="Verdana" panose="020B0604030504040204" pitchFamily="34" charset="0"/>
              </a:rPr>
            </a:br>
            <a:r>
              <a:rPr lang="en-US" sz="2800" dirty="0" smtClean="0">
                <a:latin typeface="Verdana" panose="020B0604030504040204" pitchFamily="34" charset="0"/>
                <a:ea typeface="Verdana" panose="020B0604030504040204" pitchFamily="34" charset="0"/>
                <a:cs typeface="Verdana" panose="020B0604030504040204" pitchFamily="34" charset="0"/>
                <a:hlinkClick r:id="rId3"/>
              </a:rPr>
              <a:t>demetria.mcneal</a:t>
            </a:r>
            <a:r>
              <a:rPr lang="en-US" sz="2800" dirty="0" smtClean="0">
                <a:latin typeface="Verdana" panose="020B0604030504040204" pitchFamily="34" charset="0"/>
                <a:ea typeface="Verdana" panose="020B0604030504040204" pitchFamily="34" charset="0"/>
                <a:cs typeface="Verdana" panose="020B0604030504040204" pitchFamily="34" charset="0"/>
                <a:hlinkClick r:id="rId3"/>
              </a:rPr>
              <a:t>@ucdenver.edu</a:t>
            </a:r>
            <a:r>
              <a:rPr lang="en-US" sz="2800" dirty="0" smtClean="0">
                <a:latin typeface="Verdana" panose="020B0604030504040204" pitchFamily="34" charset="0"/>
                <a:ea typeface="Verdana" panose="020B0604030504040204" pitchFamily="34" charset="0"/>
                <a:cs typeface="Verdana" panose="020B0604030504040204" pitchFamily="34" charset="0"/>
              </a:rPr>
              <a:t/>
            </a:r>
            <a:br>
              <a:rPr lang="en-US" sz="2800" dirty="0" smtClean="0">
                <a:latin typeface="Verdana" panose="020B0604030504040204" pitchFamily="34" charset="0"/>
                <a:ea typeface="Verdana" panose="020B0604030504040204" pitchFamily="34" charset="0"/>
                <a:cs typeface="Verdana" panose="020B0604030504040204" pitchFamily="34" charset="0"/>
              </a:rPr>
            </a:br>
            <a:r>
              <a:rPr lang="en-US" sz="2800" dirty="0" smtClean="0">
                <a:latin typeface="Verdana" panose="020B0604030504040204" pitchFamily="34" charset="0"/>
                <a:ea typeface="Verdana" panose="020B0604030504040204" pitchFamily="34" charset="0"/>
                <a:cs typeface="Verdana" panose="020B0604030504040204" pitchFamily="34" charset="0"/>
              </a:rPr>
              <a:t/>
            </a:r>
            <a:br>
              <a:rPr lang="en-US" sz="2800" dirty="0" smtClean="0">
                <a:latin typeface="Verdana" panose="020B0604030504040204" pitchFamily="34" charset="0"/>
                <a:ea typeface="Verdana" panose="020B0604030504040204" pitchFamily="34" charset="0"/>
                <a:cs typeface="Verdana" panose="020B0604030504040204" pitchFamily="34" charset="0"/>
              </a:rPr>
            </a:br>
            <a:r>
              <a:rPr lang="en-US" sz="2800" b="0" dirty="0" smtClean="0">
                <a:latin typeface="Verdana" panose="020B0604030504040204" pitchFamily="34" charset="0"/>
                <a:ea typeface="Verdana" panose="020B0604030504040204" pitchFamily="34" charset="0"/>
                <a:cs typeface="Verdana" panose="020B0604030504040204" pitchFamily="34" charset="0"/>
              </a:rPr>
              <a:t>303</a:t>
            </a:r>
            <a:r>
              <a:rPr lang="en-US" sz="2800" b="0" dirty="0" smtClean="0">
                <a:latin typeface="Verdana" panose="020B0604030504040204" pitchFamily="34" charset="0"/>
                <a:ea typeface="Verdana" panose="020B0604030504040204" pitchFamily="34" charset="0"/>
                <a:cs typeface="Verdana" panose="020B0604030504040204" pitchFamily="34" charset="0"/>
              </a:rPr>
              <a:t>-724-8458 (office</a:t>
            </a:r>
            <a:r>
              <a:rPr lang="en-US" sz="2800" b="0" dirty="0" smtClean="0">
                <a:latin typeface="Verdana" panose="020B0604030504040204" pitchFamily="34" charset="0"/>
                <a:ea typeface="Verdana" panose="020B0604030504040204" pitchFamily="34" charset="0"/>
                <a:cs typeface="Verdana" panose="020B0604030504040204" pitchFamily="34" charset="0"/>
              </a:rPr>
              <a:t>)</a:t>
            </a:r>
            <a:br>
              <a:rPr lang="en-US" sz="2800" b="0" dirty="0" smtClean="0">
                <a:latin typeface="Verdana" panose="020B0604030504040204" pitchFamily="34" charset="0"/>
                <a:ea typeface="Verdana" panose="020B0604030504040204" pitchFamily="34" charset="0"/>
                <a:cs typeface="Verdana" panose="020B0604030504040204" pitchFamily="34" charset="0"/>
              </a:rPr>
            </a:br>
            <a:r>
              <a:rPr lang="en-US" sz="2800" b="0" dirty="0" smtClean="0">
                <a:latin typeface="Verdana" panose="020B0604030504040204" pitchFamily="34" charset="0"/>
                <a:ea typeface="Verdana" panose="020B0604030504040204" pitchFamily="34" charset="0"/>
                <a:cs typeface="Verdana" panose="020B0604030504040204" pitchFamily="34" charset="0"/>
              </a:rPr>
              <a:t/>
            </a:r>
            <a:br>
              <a:rPr lang="en-US" sz="2800" b="0" dirty="0" smtClean="0">
                <a:latin typeface="Verdana" panose="020B0604030504040204" pitchFamily="34" charset="0"/>
                <a:ea typeface="Verdana" panose="020B0604030504040204" pitchFamily="34" charset="0"/>
                <a:cs typeface="Verdana" panose="020B0604030504040204" pitchFamily="34" charset="0"/>
              </a:rPr>
            </a:br>
            <a:r>
              <a:rPr lang="en-US" sz="2800" dirty="0" smtClean="0">
                <a:latin typeface="Verdana" panose="020B0604030504040204" pitchFamily="34" charset="0"/>
                <a:ea typeface="Verdana" panose="020B0604030504040204" pitchFamily="34" charset="0"/>
                <a:cs typeface="Verdana" panose="020B0604030504040204" pitchFamily="34" charset="0"/>
              </a:rPr>
              <a:t>520-250-5606 (cell)</a:t>
            </a:r>
            <a:r>
              <a:rPr lang="en-US" sz="2800" dirty="0" smtClean="0">
                <a:latin typeface="Verdana" panose="020B0604030504040204" pitchFamily="34" charset="0"/>
                <a:ea typeface="Verdana" panose="020B0604030504040204" pitchFamily="34" charset="0"/>
                <a:cs typeface="Verdana" panose="020B0604030504040204" pitchFamily="34" charset="0"/>
              </a:rPr>
              <a:t/>
            </a:r>
            <a:br>
              <a:rPr lang="en-US" sz="2800" dirty="0" smtClean="0">
                <a:latin typeface="Verdana" panose="020B0604030504040204" pitchFamily="34" charset="0"/>
                <a:ea typeface="Verdana" panose="020B0604030504040204" pitchFamily="34" charset="0"/>
                <a:cs typeface="Verdana" panose="020B0604030504040204" pitchFamily="34" charset="0"/>
              </a:rPr>
            </a:b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51972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 a business model.tiff"/>
          <p:cNvPicPr>
            <a:picLocks noChangeAspect="1"/>
          </p:cNvPicPr>
          <p:nvPr/>
        </p:nvPicPr>
        <p:blipFill rotWithShape="1">
          <a:blip r:embed="rId3"/>
          <a:srcRect t="6248"/>
          <a:stretch/>
        </p:blipFill>
        <p:spPr>
          <a:xfrm>
            <a:off x="0" y="25"/>
            <a:ext cx="12192000" cy="6857999"/>
          </a:xfrm>
          <a:prstGeom prst="rect">
            <a:avLst/>
          </a:prstGeom>
        </p:spPr>
      </p:pic>
    </p:spTree>
    <p:extLst>
      <p:ext uri="{BB962C8B-B14F-4D97-AF65-F5344CB8AC3E}">
        <p14:creationId xmlns:p14="http://schemas.microsoft.com/office/powerpoint/2010/main" val="24953046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508000" y="84081"/>
            <a:ext cx="10972800" cy="838200"/>
          </a:xfrm>
        </p:spPr>
        <p:txBody>
          <a:bodyPr>
            <a:normAutofit/>
          </a:bodyPr>
          <a:lstStyle/>
          <a:p>
            <a:pPr algn="ctr"/>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Customer Segments</a:t>
            </a:r>
          </a:p>
        </p:txBody>
      </p:sp>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636295" y="1007878"/>
            <a:ext cx="9364483" cy="570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992736" y="1027363"/>
            <a:ext cx="2109386" cy="427921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b="1" dirty="0">
              <a:solidFill>
                <a:srgbClr val="FFFFFF"/>
              </a:solidFill>
            </a:endParaRPr>
          </a:p>
        </p:txBody>
      </p:sp>
      <p:sp>
        <p:nvSpPr>
          <p:cNvPr id="9" name="TextBox 33"/>
          <p:cNvSpPr txBox="1">
            <a:spLocks noChangeArrowheads="1"/>
          </p:cNvSpPr>
          <p:nvPr/>
        </p:nvSpPr>
        <p:spPr bwMode="auto">
          <a:xfrm>
            <a:off x="6688436" y="2146094"/>
            <a:ext cx="3250376" cy="4607030"/>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Who are your most important customers?</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are their </a:t>
            </a:r>
            <a:r>
              <a:rPr lang="en-US" sz="2667" b="1" i="1" dirty="0">
                <a:solidFill>
                  <a:srgbClr val="000000"/>
                </a:solidFill>
              </a:rPr>
              <a:t>archetypes</a:t>
            </a:r>
            <a:r>
              <a:rPr lang="en-US" sz="2667" b="1" dirty="0">
                <a:solidFill>
                  <a:srgbClr val="000000"/>
                </a:solidFill>
              </a:rPr>
              <a:t>?</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job do they want you to get done for them?</a:t>
            </a:r>
          </a:p>
        </p:txBody>
      </p:sp>
    </p:spTree>
    <p:extLst>
      <p:ext uri="{BB962C8B-B14F-4D97-AF65-F5344CB8AC3E}">
        <p14:creationId xmlns:p14="http://schemas.microsoft.com/office/powerpoint/2010/main" val="3927981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508000" y="84081"/>
            <a:ext cx="10972800" cy="838200"/>
          </a:xfrm>
        </p:spPr>
        <p:txBody>
          <a:bodyPr>
            <a:normAutofit/>
          </a:bodyPr>
          <a:lstStyle/>
          <a:p>
            <a:pPr algn="ctr"/>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Value Propositions</a:t>
            </a:r>
          </a:p>
        </p:txBody>
      </p:sp>
      <p:pic>
        <p:nvPicPr>
          <p:cNvPr id="7" name="Picture 8" descr="business_model_canvas_blank_8.5x11.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24213" y="868667"/>
            <a:ext cx="9147915" cy="55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548613" y="1020943"/>
            <a:ext cx="1868727" cy="405732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b="1" dirty="0">
              <a:solidFill>
                <a:srgbClr val="FFFFFF"/>
              </a:solidFill>
            </a:endParaRPr>
          </a:p>
        </p:txBody>
      </p:sp>
      <p:sp>
        <p:nvSpPr>
          <p:cNvPr id="6" name="TextBox 33"/>
          <p:cNvSpPr txBox="1">
            <a:spLocks noChangeArrowheads="1"/>
          </p:cNvSpPr>
          <p:nvPr/>
        </p:nvSpPr>
        <p:spPr bwMode="auto">
          <a:xfrm>
            <a:off x="5778127" y="2412633"/>
            <a:ext cx="4699388" cy="2349682"/>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What customer </a:t>
            </a:r>
            <a:r>
              <a:rPr lang="en-US" sz="2667" b="1" i="1" dirty="0">
                <a:solidFill>
                  <a:srgbClr val="000000"/>
                </a:solidFill>
              </a:rPr>
              <a:t>problems</a:t>
            </a:r>
            <a:r>
              <a:rPr lang="en-US" sz="2667" b="1" dirty="0">
                <a:solidFill>
                  <a:srgbClr val="000000"/>
                </a:solidFill>
              </a:rPr>
              <a:t> are you helping to solve ?</a:t>
            </a:r>
          </a:p>
          <a:p>
            <a:pPr defTabSz="609585" eaLnBrk="1" hangingPunct="1">
              <a:spcBef>
                <a:spcPts val="800"/>
              </a:spcBef>
              <a:defRPr/>
            </a:pPr>
            <a:endParaRPr lang="en-US" sz="2667" b="1" dirty="0">
              <a:solidFill>
                <a:srgbClr val="000000"/>
              </a:solidFill>
            </a:endParaRPr>
          </a:p>
          <a:p>
            <a:pPr defTabSz="609585" eaLnBrk="1" hangingPunct="1">
              <a:spcBef>
                <a:spcPts val="800"/>
              </a:spcBef>
              <a:defRPr/>
            </a:pPr>
            <a:r>
              <a:rPr lang="en-US" sz="2667" b="1" dirty="0">
                <a:solidFill>
                  <a:srgbClr val="000000"/>
                </a:solidFill>
              </a:rPr>
              <a:t>What customer </a:t>
            </a:r>
            <a:r>
              <a:rPr lang="en-US" sz="2667" b="1" i="1" dirty="0">
                <a:solidFill>
                  <a:srgbClr val="000000"/>
                </a:solidFill>
              </a:rPr>
              <a:t>needs</a:t>
            </a:r>
            <a:r>
              <a:rPr lang="en-US" sz="2667" b="1" dirty="0">
                <a:solidFill>
                  <a:srgbClr val="000000"/>
                </a:solidFill>
              </a:rPr>
              <a:t> are you satisfying?</a:t>
            </a:r>
          </a:p>
        </p:txBody>
      </p:sp>
    </p:spTree>
    <p:extLst>
      <p:ext uri="{BB962C8B-B14F-4D97-AF65-F5344CB8AC3E}">
        <p14:creationId xmlns:p14="http://schemas.microsoft.com/office/powerpoint/2010/main" val="1625222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768642" y="1034521"/>
            <a:ext cx="9412609" cy="5732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343567" y="3210791"/>
            <a:ext cx="1937099" cy="208970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23" name="TextBox 33"/>
          <p:cNvSpPr txBox="1">
            <a:spLocks noChangeArrowheads="1"/>
          </p:cNvSpPr>
          <p:nvPr/>
        </p:nvSpPr>
        <p:spPr bwMode="auto">
          <a:xfrm>
            <a:off x="3113485" y="4089078"/>
            <a:ext cx="5583205" cy="1323632"/>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Through which channels (sales, distribution, support) do your customers </a:t>
            </a:r>
            <a:r>
              <a:rPr lang="en-US" sz="2667" b="1" i="1" dirty="0">
                <a:solidFill>
                  <a:srgbClr val="000000"/>
                </a:solidFill>
              </a:rPr>
              <a:t>want</a:t>
            </a:r>
            <a:r>
              <a:rPr lang="en-US" sz="2667" b="1" dirty="0">
                <a:solidFill>
                  <a:srgbClr val="000000"/>
                </a:solidFill>
              </a:rPr>
              <a:t> to be reached?</a:t>
            </a:r>
          </a:p>
        </p:txBody>
      </p:sp>
      <p:sp>
        <p:nvSpPr>
          <p:cNvPr id="8" name="Title 1"/>
          <p:cNvSpPr txBox="1">
            <a:spLocks/>
          </p:cNvSpPr>
          <p:nvPr/>
        </p:nvSpPr>
        <p:spPr bwMode="auto">
          <a:xfrm>
            <a:off x="790074" y="84105"/>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Channels</a:t>
            </a:r>
            <a:endParaRPr lang="en-US" sz="4000" b="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3842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business_model_canvas_blank_8.5x11.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16768" y="1132063"/>
            <a:ext cx="9184010" cy="559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7304013" y="1298709"/>
            <a:ext cx="1841580" cy="198569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srgbClr val="FFFFFF"/>
              </a:solidFill>
            </a:endParaRPr>
          </a:p>
        </p:txBody>
      </p:sp>
      <p:sp>
        <p:nvSpPr>
          <p:cNvPr id="20" name="TextBox 33"/>
          <p:cNvSpPr txBox="1">
            <a:spLocks noChangeArrowheads="1"/>
          </p:cNvSpPr>
          <p:nvPr/>
        </p:nvSpPr>
        <p:spPr bwMode="auto">
          <a:xfrm>
            <a:off x="4813920" y="2780211"/>
            <a:ext cx="3368072" cy="1323632"/>
          </a:xfrm>
          <a:prstGeom prst="rect">
            <a:avLst/>
          </a:prstGeom>
          <a:solidFill>
            <a:schemeClr val="bg1">
              <a:lumMod val="85000"/>
            </a:schemeClr>
          </a:solidFill>
          <a:ln w="25400" cap="flat" cmpd="sng" algn="ctr">
            <a:noFill/>
            <a:prstDash val="solid"/>
            <a:round/>
            <a:headEnd type="none" w="med" len="med"/>
            <a:tailEnd type="none" w="med" len="med"/>
          </a:ln>
          <a:effectLst>
            <a:outerShdw blurRad="50800" dist="317500" dir="2700000">
              <a:srgbClr val="000000">
                <a:alpha val="43000"/>
              </a:srgbClr>
            </a:outerShdw>
          </a:effectLs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609585" eaLnBrk="1" hangingPunct="1">
              <a:spcBef>
                <a:spcPts val="800"/>
              </a:spcBef>
              <a:defRPr/>
            </a:pPr>
            <a:r>
              <a:rPr lang="en-US" sz="2667" b="1" dirty="0">
                <a:solidFill>
                  <a:srgbClr val="000000"/>
                </a:solidFill>
              </a:rPr>
              <a:t>How will you </a:t>
            </a:r>
            <a:r>
              <a:rPr lang="en-US" sz="2667" b="1" i="1" dirty="0">
                <a:solidFill>
                  <a:srgbClr val="000000"/>
                </a:solidFill>
              </a:rPr>
              <a:t>get</a:t>
            </a:r>
            <a:r>
              <a:rPr lang="en-US" sz="2667" b="1" dirty="0">
                <a:solidFill>
                  <a:srgbClr val="000000"/>
                </a:solidFill>
              </a:rPr>
              <a:t>, </a:t>
            </a:r>
            <a:r>
              <a:rPr lang="en-US" sz="2667" b="1" i="1" dirty="0">
                <a:solidFill>
                  <a:srgbClr val="000000"/>
                </a:solidFill>
              </a:rPr>
              <a:t>keep</a:t>
            </a:r>
            <a:r>
              <a:rPr lang="en-US" sz="2667" b="1" dirty="0">
                <a:solidFill>
                  <a:srgbClr val="000000"/>
                </a:solidFill>
              </a:rPr>
              <a:t>, and </a:t>
            </a:r>
            <a:r>
              <a:rPr lang="en-US" sz="2667" b="1" i="1" dirty="0">
                <a:solidFill>
                  <a:srgbClr val="000000"/>
                </a:solidFill>
              </a:rPr>
              <a:t>grow</a:t>
            </a:r>
            <a:r>
              <a:rPr lang="en-US" sz="2667" b="1" dirty="0">
                <a:solidFill>
                  <a:srgbClr val="000000"/>
                </a:solidFill>
              </a:rPr>
              <a:t> customers?</a:t>
            </a:r>
          </a:p>
        </p:txBody>
      </p:sp>
      <p:sp>
        <p:nvSpPr>
          <p:cNvPr id="7" name="Title 1"/>
          <p:cNvSpPr txBox="1">
            <a:spLocks/>
          </p:cNvSpPr>
          <p:nvPr/>
        </p:nvSpPr>
        <p:spPr bwMode="auto">
          <a:xfrm>
            <a:off x="609600" y="228124"/>
            <a:ext cx="10972800" cy="838200"/>
          </a:xfrm>
          <a:prstGeom prst="rect">
            <a:avLst/>
          </a:prstGeom>
          <a:noFill/>
          <a:ln w="9525">
            <a:noFill/>
            <a:miter lim="800000"/>
            <a:headEnd/>
            <a:tailEnd/>
          </a:ln>
        </p:spPr>
        <p:txBody>
          <a:bodyPr vert="horz" wrap="square" lIns="121920" tIns="60960" rIns="121920" bIns="60960" numCol="1" anchor="ctr" anchorCtr="0" compatLnSpc="1">
            <a:prstTxWarp prst="textNoShape">
              <a:avLst/>
            </a:prstTxWarp>
          </a:bodyPr>
          <a:lstStyle>
            <a:lvl1pPr algn="ctr" rtl="0" eaLnBrk="0" fontAlgn="base" hangingPunct="0">
              <a:spcBef>
                <a:spcPct val="0"/>
              </a:spcBef>
              <a:spcAft>
                <a:spcPct val="0"/>
              </a:spcAft>
              <a:defRPr sz="3600" b="1">
                <a:solidFill>
                  <a:schemeClr val="tx2"/>
                </a:solidFill>
                <a:latin typeface="+mj-lt"/>
                <a:ea typeface="ＭＳ Ｐゴシック" charset="0"/>
                <a:cs typeface="+mj-cs"/>
              </a:defRPr>
            </a:lvl1pPr>
            <a:lvl2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3600" b="1">
                <a:solidFill>
                  <a:schemeClr val="tx2"/>
                </a:solidFill>
                <a:latin typeface="Arial" charset="0"/>
                <a:ea typeface="ＭＳ Ｐゴシック" charset="0"/>
                <a:cs typeface="Arial" charset="0"/>
              </a:defRPr>
            </a:lvl5pPr>
            <a:lvl6pPr marL="457200" algn="ctr" rtl="0" fontAlgn="base">
              <a:spcBef>
                <a:spcPct val="0"/>
              </a:spcBef>
              <a:spcAft>
                <a:spcPct val="0"/>
              </a:spcAft>
              <a:defRPr sz="3600" b="1">
                <a:solidFill>
                  <a:schemeClr val="tx2"/>
                </a:solidFill>
                <a:latin typeface="Arial" charset="0"/>
                <a:ea typeface="Arial" charset="0"/>
                <a:cs typeface="Arial" charset="0"/>
              </a:defRPr>
            </a:lvl6pPr>
            <a:lvl7pPr marL="914400" algn="ctr" rtl="0" fontAlgn="base">
              <a:spcBef>
                <a:spcPct val="0"/>
              </a:spcBef>
              <a:spcAft>
                <a:spcPct val="0"/>
              </a:spcAft>
              <a:defRPr sz="3600" b="1">
                <a:solidFill>
                  <a:schemeClr val="tx2"/>
                </a:solidFill>
                <a:latin typeface="Arial" charset="0"/>
                <a:ea typeface="Arial" charset="0"/>
                <a:cs typeface="Arial" charset="0"/>
              </a:defRPr>
            </a:lvl7pPr>
            <a:lvl8pPr marL="1371600" algn="ctr" rtl="0" fontAlgn="base">
              <a:spcBef>
                <a:spcPct val="0"/>
              </a:spcBef>
              <a:spcAft>
                <a:spcPct val="0"/>
              </a:spcAft>
              <a:defRPr sz="3600" b="1">
                <a:solidFill>
                  <a:schemeClr val="tx2"/>
                </a:solidFill>
                <a:latin typeface="Arial" charset="0"/>
                <a:ea typeface="Arial" charset="0"/>
                <a:cs typeface="Arial" charset="0"/>
              </a:defRPr>
            </a:lvl8pPr>
            <a:lvl9pPr marL="1828800" algn="ctr" rtl="0" fontAlgn="base">
              <a:spcBef>
                <a:spcPct val="0"/>
              </a:spcBef>
              <a:spcAft>
                <a:spcPct val="0"/>
              </a:spcAft>
              <a:defRPr sz="3600" b="1">
                <a:solidFill>
                  <a:schemeClr val="tx2"/>
                </a:solidFill>
                <a:latin typeface="Arial" charset="0"/>
                <a:ea typeface="Arial" charset="0"/>
                <a:cs typeface="Arial" charset="0"/>
              </a:defRPr>
            </a:lvl9pPr>
          </a:lstStyle>
          <a:p>
            <a:pPr defTabSz="609585"/>
            <a:r>
              <a:rPr lang="en-US" sz="4000" b="0" dirty="0">
                <a:solidFill>
                  <a:schemeClr val="tx1"/>
                </a:solidFill>
                <a:latin typeface="Verdana" panose="020B0604030504040204" pitchFamily="34" charset="0"/>
                <a:ea typeface="Verdana" panose="020B0604030504040204" pitchFamily="34" charset="0"/>
                <a:cs typeface="Verdana" panose="020B0604030504040204" pitchFamily="34" charset="0"/>
              </a:rPr>
              <a:t>Customer Relationships</a:t>
            </a:r>
          </a:p>
        </p:txBody>
      </p:sp>
    </p:spTree>
    <p:extLst>
      <p:ext uri="{BB962C8B-B14F-4D97-AF65-F5344CB8AC3E}">
        <p14:creationId xmlns:p14="http://schemas.microsoft.com/office/powerpoint/2010/main" val="2894899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920</TotalTime>
  <Words>1045</Words>
  <Application>Microsoft Macintosh PowerPoint</Application>
  <PresentationFormat>Custom</PresentationFormat>
  <Paragraphs>194</Paragraphs>
  <Slides>43</Slides>
  <Notes>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Post-Funding Preparation: A Business Approach to Program Sustainability</vt:lpstr>
      <vt:lpstr>PowerPoint Presentation</vt:lpstr>
      <vt:lpstr>PowerPoint Presentation</vt:lpstr>
      <vt:lpstr>The Business Model is the foundation of your sustainability plan…</vt:lpstr>
      <vt:lpstr>PowerPoint Presentation</vt:lpstr>
      <vt:lpstr>Customer Segments</vt:lpstr>
      <vt:lpstr>Value Propositions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Business Model Canvas Measures Value to the Business (or your organization).</vt:lpstr>
      <vt:lpstr>PowerPoint Presentation</vt:lpstr>
      <vt:lpstr>What is a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Segments</vt:lpstr>
      <vt:lpstr>Example of a Customer Segment</vt:lpstr>
      <vt:lpstr>PowerPoint Presentation</vt:lpstr>
      <vt:lpstr>PowerPoint Presentation</vt:lpstr>
      <vt:lpstr>Value Propositions</vt:lpstr>
      <vt:lpstr>Value Proposition Defined</vt:lpstr>
      <vt:lpstr>What the Value Proposition Is…</vt:lpstr>
      <vt:lpstr>Value Proposition are the Components of the Business Hypothesis: Who, What, Why</vt:lpstr>
      <vt:lpstr>Value Proposition Components Defined</vt:lpstr>
      <vt:lpstr>An Example Value Proposition for a Health Intervention</vt:lpstr>
      <vt:lpstr>Group Exercise</vt:lpstr>
      <vt:lpstr>Program Sustainability Requires Capacity</vt:lpstr>
      <vt:lpstr>Sustainability Factors That Impact a Program</vt:lpstr>
      <vt:lpstr>PowerPoint Presentation</vt:lpstr>
      <vt:lpstr>Organizational Capacity</vt:lpstr>
      <vt:lpstr>Program Adaptation</vt:lpstr>
      <vt:lpstr>Group Exercise</vt:lpstr>
      <vt:lpstr>Summary of Learnings</vt:lpstr>
      <vt:lpstr>Thank you!  Demetria M. McNeal  demetria.mcneal@ucdenver.edu  303-724-8458 (office)  520-250-5606 (cell)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Mcneal, Demetria</dc:creator>
  <cp:lastModifiedBy>Demetria Mcneal</cp:lastModifiedBy>
  <cp:revision>53</cp:revision>
  <dcterms:created xsi:type="dcterms:W3CDTF">2018-03-12T17:54:13Z</dcterms:created>
  <dcterms:modified xsi:type="dcterms:W3CDTF">2018-03-20T06:04:51Z</dcterms:modified>
</cp:coreProperties>
</file>