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men E Luna" initials="CEL" lastIdx="1" clrIdx="0">
    <p:extLst>
      <p:ext uri="{19B8F6BF-5375-455C-9EA6-DF929625EA0E}">
        <p15:presenceInfo xmlns:p15="http://schemas.microsoft.com/office/powerpoint/2012/main" userId="S-1-5-21-1229272821-706699826-839522115-2069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5C"/>
    <a:srgbClr val="39737C"/>
    <a:srgbClr val="003B71"/>
    <a:srgbClr val="0078B3"/>
    <a:srgbClr val="A5CD39"/>
    <a:srgbClr val="9B9089"/>
    <a:srgbClr val="92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7" autoAdjust="0"/>
    <p:restoredTop sz="94660"/>
  </p:normalViewPr>
  <p:slideViewPr>
    <p:cSldViewPr snapToGrid="0">
      <p:cViewPr>
        <p:scale>
          <a:sx n="100" d="100"/>
          <a:sy n="100" d="100"/>
        </p:scale>
        <p:origin x="27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7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612F-B303-456C-843C-5E2D0CC80601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3E1F-6916-463B-A4BB-34666AAD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BE86B1-7E40-49F3-9203-F55B7328F39C}"/>
              </a:ext>
            </a:extLst>
          </p:cNvPr>
          <p:cNvCxnSpPr>
            <a:cxnSpLocks/>
          </p:cNvCxnSpPr>
          <p:nvPr/>
        </p:nvCxnSpPr>
        <p:spPr>
          <a:xfrm>
            <a:off x="1039809" y="2337463"/>
            <a:ext cx="3108960" cy="0"/>
          </a:xfrm>
          <a:prstGeom prst="line">
            <a:avLst/>
          </a:prstGeom>
          <a:ln>
            <a:solidFill>
              <a:srgbClr val="008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A399873-ACE0-40D2-8397-69ADDFBC9184}"/>
              </a:ext>
            </a:extLst>
          </p:cNvPr>
          <p:cNvCxnSpPr>
            <a:cxnSpLocks/>
          </p:cNvCxnSpPr>
          <p:nvPr/>
        </p:nvCxnSpPr>
        <p:spPr>
          <a:xfrm>
            <a:off x="1657975" y="2957885"/>
            <a:ext cx="2651760" cy="0"/>
          </a:xfrm>
          <a:prstGeom prst="line">
            <a:avLst/>
          </a:prstGeom>
          <a:ln>
            <a:solidFill>
              <a:srgbClr val="008C5C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219179-06F1-4FB7-B3B4-248424938918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3637074" y="6637436"/>
            <a:ext cx="1026366" cy="291502"/>
          </a:xfrm>
          <a:prstGeom prst="line">
            <a:avLst/>
          </a:prstGeom>
          <a:ln>
            <a:solidFill>
              <a:srgbClr val="39737C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6048C9-F30C-4459-8912-C638C1DB9FAD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971273" y="7381520"/>
            <a:ext cx="1692167" cy="211050"/>
          </a:xfrm>
          <a:prstGeom prst="line">
            <a:avLst/>
          </a:prstGeom>
          <a:ln>
            <a:solidFill>
              <a:srgbClr val="39737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2BD7E2-7096-4961-8C35-2216E9083A13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328778" y="8125604"/>
            <a:ext cx="2334662" cy="132168"/>
          </a:xfrm>
          <a:prstGeom prst="line">
            <a:avLst/>
          </a:prstGeom>
          <a:ln>
            <a:solidFill>
              <a:srgbClr val="39737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90B4AB9-D7D8-4A48-B3E8-0ADE79153096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657975" y="8875707"/>
            <a:ext cx="3005465" cy="64748"/>
          </a:xfrm>
          <a:prstGeom prst="line">
            <a:avLst/>
          </a:prstGeom>
          <a:ln>
            <a:solidFill>
              <a:srgbClr val="39737C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A188BF-A133-4261-9D39-0AC9947216FF}"/>
              </a:ext>
            </a:extLst>
          </p:cNvPr>
          <p:cNvCxnSpPr>
            <a:cxnSpLocks/>
          </p:cNvCxnSpPr>
          <p:nvPr/>
        </p:nvCxnSpPr>
        <p:spPr>
          <a:xfrm>
            <a:off x="1019771" y="9591905"/>
            <a:ext cx="3796778" cy="0"/>
          </a:xfrm>
          <a:prstGeom prst="line">
            <a:avLst/>
          </a:prstGeom>
          <a:ln>
            <a:solidFill>
              <a:srgbClr val="3973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E854C3-9421-4571-A253-A3D8B390539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4591829" y="5936912"/>
            <a:ext cx="71611" cy="5592"/>
          </a:xfrm>
          <a:prstGeom prst="line">
            <a:avLst/>
          </a:prstGeom>
          <a:ln>
            <a:solidFill>
              <a:srgbClr val="008C5C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AC47432-4BB6-4BDC-B4E9-F731847870B4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2334589" y="3636152"/>
            <a:ext cx="2328851" cy="123252"/>
          </a:xfrm>
          <a:prstGeom prst="line">
            <a:avLst/>
          </a:prstGeom>
          <a:ln>
            <a:solidFill>
              <a:srgbClr val="008C5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22ACE4C-DB57-463A-AE45-05F61D63F300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2965859" y="4289093"/>
            <a:ext cx="1697581" cy="211309"/>
          </a:xfrm>
          <a:prstGeom prst="line">
            <a:avLst/>
          </a:prstGeom>
          <a:ln>
            <a:solidFill>
              <a:srgbClr val="008C5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52644DB-ABF7-47D7-B42C-6D546894344D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681046" y="5031664"/>
            <a:ext cx="982394" cy="218841"/>
          </a:xfrm>
          <a:prstGeom prst="line">
            <a:avLst/>
          </a:prstGeom>
          <a:ln>
            <a:solidFill>
              <a:srgbClr val="008C5C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2BB056-AB3B-453C-BE9C-6565ABF9E581}"/>
              </a:ext>
            </a:extLst>
          </p:cNvPr>
          <p:cNvSpPr/>
          <p:nvPr/>
        </p:nvSpPr>
        <p:spPr>
          <a:xfrm>
            <a:off x="4663440" y="2736644"/>
            <a:ext cx="3072384" cy="457200"/>
          </a:xfrm>
          <a:prstGeom prst="rect">
            <a:avLst/>
          </a:prstGeom>
          <a:solidFill>
            <a:srgbClr val="008C5C">
              <a:alpha val="80000"/>
            </a:srgbClr>
          </a:solidFill>
          <a:ln>
            <a:solidFill>
              <a:srgbClr val="008C5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DC122-91EA-40A9-A5D4-B2C853A9280B}"/>
              </a:ext>
            </a:extLst>
          </p:cNvPr>
          <p:cNvSpPr txBox="1"/>
          <p:nvPr/>
        </p:nvSpPr>
        <p:spPr>
          <a:xfrm>
            <a:off x="4668854" y="2771070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Empowered/Passionate community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Involved residents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5E070E-CD4B-4794-91B3-08AA9F21098A}"/>
              </a:ext>
            </a:extLst>
          </p:cNvPr>
          <p:cNvSpPr/>
          <p:nvPr/>
        </p:nvSpPr>
        <p:spPr>
          <a:xfrm>
            <a:off x="4663440" y="3530804"/>
            <a:ext cx="3072384" cy="457200"/>
          </a:xfrm>
          <a:prstGeom prst="rect">
            <a:avLst/>
          </a:prstGeom>
          <a:solidFill>
            <a:srgbClr val="008C5C">
              <a:alpha val="60000"/>
            </a:srgbClr>
          </a:solidFill>
          <a:ln>
            <a:solidFill>
              <a:srgbClr val="008C5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5F64B1-0591-4020-BA22-99892BD8CCD8}"/>
              </a:ext>
            </a:extLst>
          </p:cNvPr>
          <p:cNvSpPr/>
          <p:nvPr/>
        </p:nvSpPr>
        <p:spPr>
          <a:xfrm>
            <a:off x="4663440" y="4271802"/>
            <a:ext cx="3072384" cy="457200"/>
          </a:xfrm>
          <a:prstGeom prst="rect">
            <a:avLst/>
          </a:prstGeom>
          <a:solidFill>
            <a:srgbClr val="008C5C">
              <a:alpha val="40000"/>
            </a:srgbClr>
          </a:solidFill>
          <a:ln>
            <a:solidFill>
              <a:srgbClr val="008C5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1F11073-61EF-4336-8A5A-77486FECB3CB}"/>
              </a:ext>
            </a:extLst>
          </p:cNvPr>
          <p:cNvSpPr/>
          <p:nvPr/>
        </p:nvSpPr>
        <p:spPr>
          <a:xfrm>
            <a:off x="4663440" y="5021905"/>
            <a:ext cx="3072384" cy="457200"/>
          </a:xfrm>
          <a:prstGeom prst="rect">
            <a:avLst/>
          </a:prstGeom>
          <a:solidFill>
            <a:srgbClr val="008C5C">
              <a:alpha val="20000"/>
            </a:srgbClr>
          </a:solidFill>
          <a:ln>
            <a:solidFill>
              <a:srgbClr val="008C5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4D07CA-F59E-4D86-87B0-CF5C0929AE73}"/>
              </a:ext>
            </a:extLst>
          </p:cNvPr>
          <p:cNvSpPr/>
          <p:nvPr/>
        </p:nvSpPr>
        <p:spPr>
          <a:xfrm>
            <a:off x="4663440" y="6408836"/>
            <a:ext cx="3072384" cy="457200"/>
          </a:xfrm>
          <a:prstGeom prst="rect">
            <a:avLst/>
          </a:prstGeom>
          <a:solidFill>
            <a:srgbClr val="39737C">
              <a:alpha val="20000"/>
            </a:srgbClr>
          </a:solidFill>
          <a:ln>
            <a:solidFill>
              <a:srgbClr val="39737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67DED2-BFBA-4A4C-B791-D4BAD4B6D98A}"/>
              </a:ext>
            </a:extLst>
          </p:cNvPr>
          <p:cNvSpPr/>
          <p:nvPr/>
        </p:nvSpPr>
        <p:spPr>
          <a:xfrm>
            <a:off x="4663440" y="7152920"/>
            <a:ext cx="3072384" cy="457200"/>
          </a:xfrm>
          <a:prstGeom prst="rect">
            <a:avLst/>
          </a:prstGeom>
          <a:solidFill>
            <a:srgbClr val="39737C">
              <a:alpha val="40000"/>
            </a:srgbClr>
          </a:solidFill>
          <a:ln>
            <a:solidFill>
              <a:srgbClr val="39737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D889F0-58EF-408E-B76C-D67179248017}"/>
              </a:ext>
            </a:extLst>
          </p:cNvPr>
          <p:cNvSpPr/>
          <p:nvPr/>
        </p:nvSpPr>
        <p:spPr>
          <a:xfrm>
            <a:off x="4663440" y="7897004"/>
            <a:ext cx="3072384" cy="457200"/>
          </a:xfrm>
          <a:prstGeom prst="rect">
            <a:avLst/>
          </a:prstGeom>
          <a:solidFill>
            <a:srgbClr val="39737C">
              <a:alpha val="60000"/>
            </a:srgbClr>
          </a:solidFill>
          <a:ln>
            <a:solidFill>
              <a:srgbClr val="39737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1BE8DB-1BA2-4EE5-9E37-8B9088F19465}"/>
              </a:ext>
            </a:extLst>
          </p:cNvPr>
          <p:cNvSpPr/>
          <p:nvPr/>
        </p:nvSpPr>
        <p:spPr>
          <a:xfrm>
            <a:off x="4663440" y="8647107"/>
            <a:ext cx="3072384" cy="457200"/>
          </a:xfrm>
          <a:prstGeom prst="rect">
            <a:avLst/>
          </a:prstGeom>
          <a:solidFill>
            <a:srgbClr val="39737C">
              <a:alpha val="80000"/>
            </a:srgbClr>
          </a:solidFill>
          <a:ln>
            <a:solidFill>
              <a:srgbClr val="39737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71025-243A-4FCC-AC6E-2C7B26AE3D3F}"/>
              </a:ext>
            </a:extLst>
          </p:cNvPr>
          <p:cNvSpPr/>
          <p:nvPr/>
        </p:nvSpPr>
        <p:spPr>
          <a:xfrm>
            <a:off x="4663440" y="9342039"/>
            <a:ext cx="3072384" cy="457200"/>
          </a:xfrm>
          <a:prstGeom prst="rect">
            <a:avLst/>
          </a:prstGeom>
          <a:solidFill>
            <a:srgbClr val="39737C"/>
          </a:solidFill>
          <a:ln>
            <a:solidFill>
              <a:srgbClr val="397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05591E-5597-42BE-90B5-61A27D9FC6D7}"/>
              </a:ext>
            </a:extLst>
          </p:cNvPr>
          <p:cNvSpPr/>
          <p:nvPr/>
        </p:nvSpPr>
        <p:spPr>
          <a:xfrm>
            <a:off x="4663440" y="5713904"/>
            <a:ext cx="3074074" cy="457200"/>
          </a:xfrm>
          <a:prstGeom prst="rect">
            <a:avLst/>
          </a:prstGeom>
          <a:solidFill>
            <a:srgbClr val="008C5C">
              <a:alpha val="10000"/>
            </a:srgbClr>
          </a:solidFill>
          <a:ln>
            <a:solidFill>
              <a:srgbClr val="008C5C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FFC7AF-B5B0-4F17-A263-AD1564A88ABF}"/>
              </a:ext>
            </a:extLst>
          </p:cNvPr>
          <p:cNvSpPr/>
          <p:nvPr/>
        </p:nvSpPr>
        <p:spPr>
          <a:xfrm>
            <a:off x="4650728" y="2090834"/>
            <a:ext cx="3072384" cy="457200"/>
          </a:xfrm>
          <a:prstGeom prst="rect">
            <a:avLst/>
          </a:prstGeom>
          <a:solidFill>
            <a:srgbClr val="008C5C"/>
          </a:solidFill>
          <a:ln>
            <a:solidFill>
              <a:srgbClr val="008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7AD90-963D-4C50-81A5-9B55403B7578}"/>
              </a:ext>
            </a:extLst>
          </p:cNvPr>
          <p:cNvSpPr txBox="1"/>
          <p:nvPr/>
        </p:nvSpPr>
        <p:spPr>
          <a:xfrm>
            <a:off x="4663439" y="8612604"/>
            <a:ext cx="29441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Variety of technical assistance providers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Professional development opportunities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Co-learning among healthy places coordinators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974D3-B51E-47D8-99B4-349B0AD2A40C}"/>
              </a:ext>
            </a:extLst>
          </p:cNvPr>
          <p:cNvSpPr txBox="1"/>
          <p:nvPr/>
        </p:nvSpPr>
        <p:spPr>
          <a:xfrm>
            <a:off x="4653911" y="2129260"/>
            <a:ext cx="31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Funding for built environment changes and programming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Working with Urban Land Institute early in initiative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2557B5-F8D3-462E-AE20-9FC0BDCD48ED}"/>
              </a:ext>
            </a:extLst>
          </p:cNvPr>
          <p:cNvSpPr txBox="1"/>
          <p:nvPr/>
        </p:nvSpPr>
        <p:spPr>
          <a:xfrm>
            <a:off x="4658026" y="3576870"/>
            <a:ext cx="2799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“With” not “for” the community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Responding to community identified issues</a:t>
            </a: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84D87-6F72-49F0-9696-96680552547B}"/>
              </a:ext>
            </a:extLst>
          </p:cNvPr>
          <p:cNvSpPr txBox="1"/>
          <p:nvPr/>
        </p:nvSpPr>
        <p:spPr>
          <a:xfrm>
            <a:off x="4663440" y="4305844"/>
            <a:ext cx="307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Support of local leadership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Political will of elected officials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F04682-CE2C-4650-982B-E1818A47792B}"/>
              </a:ext>
            </a:extLst>
          </p:cNvPr>
          <p:cNvSpPr txBox="1"/>
          <p:nvPr/>
        </p:nvSpPr>
        <p:spPr>
          <a:xfrm>
            <a:off x="4658026" y="4997492"/>
            <a:ext cx="2775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A well connected coordinator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Able to leverage healthy places funds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Existing momentum before healthy places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E5266-F7E5-4015-894C-11A0DCF2CC68}"/>
              </a:ext>
            </a:extLst>
          </p:cNvPr>
          <p:cNvSpPr txBox="1"/>
          <p:nvPr/>
        </p:nvSpPr>
        <p:spPr>
          <a:xfrm>
            <a:off x="4674928" y="5764704"/>
            <a:ext cx="36573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Effective communication and community outreach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Using a variety of communication channels</a:t>
            </a: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B6F6F0-1BE2-456E-A4F2-82566379D226}"/>
              </a:ext>
            </a:extLst>
          </p:cNvPr>
          <p:cNvSpPr txBox="1"/>
          <p:nvPr/>
        </p:nvSpPr>
        <p:spPr>
          <a:xfrm>
            <a:off x="4663439" y="6453756"/>
            <a:ext cx="264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Community leaders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Getting stakeholders on the same page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BBE90B-08AE-4BBB-9A16-D989272041D8}"/>
              </a:ext>
            </a:extLst>
          </p:cNvPr>
          <p:cNvSpPr txBox="1"/>
          <p:nvPr/>
        </p:nvSpPr>
        <p:spPr>
          <a:xfrm>
            <a:off x="4674928" y="7115838"/>
            <a:ext cx="346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Creating places where children and families can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Programming to activate built environment changes</a:t>
            </a:r>
          </a:p>
          <a:p>
            <a:pPr marL="171450" indent="-171450">
              <a:buFontTx/>
              <a:buChar char="-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5D588E-B921-4D50-9545-2D289B26E99C}"/>
              </a:ext>
            </a:extLst>
          </p:cNvPr>
          <p:cNvSpPr txBox="1"/>
          <p:nvPr/>
        </p:nvSpPr>
        <p:spPr>
          <a:xfrm>
            <a:off x="4663440" y="7922563"/>
            <a:ext cx="171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Leveraging partnerships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Staff expertise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1021AA-9436-4705-B1FF-92E14047667F}"/>
              </a:ext>
            </a:extLst>
          </p:cNvPr>
          <p:cNvSpPr txBox="1"/>
          <p:nvPr/>
        </p:nvSpPr>
        <p:spPr>
          <a:xfrm>
            <a:off x="4650728" y="9295673"/>
            <a:ext cx="31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Framing initiative as economic development opportunity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• Increasing awareness of how the built environment can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70600B7-6BC4-45CF-B944-4E8CD92BECD4}"/>
              </a:ext>
            </a:extLst>
          </p:cNvPr>
          <p:cNvGrpSpPr/>
          <p:nvPr/>
        </p:nvGrpSpPr>
        <p:grpSpPr>
          <a:xfrm>
            <a:off x="748502" y="2629041"/>
            <a:ext cx="1217028" cy="1269316"/>
            <a:chOff x="893071" y="1230438"/>
            <a:chExt cx="1217028" cy="1269316"/>
          </a:xfrm>
        </p:grpSpPr>
        <p:sp>
          <p:nvSpPr>
            <p:cNvPr id="96" name="Diamond 95">
              <a:extLst>
                <a:ext uri="{FF2B5EF4-FFF2-40B4-BE49-F238E27FC236}">
                  <a16:creationId xmlns:a16="http://schemas.microsoft.com/office/drawing/2014/main" id="{F5CBCBCA-6941-4380-AAFF-515A32557C84}"/>
                </a:ext>
              </a:extLst>
            </p:cNvPr>
            <p:cNvSpPr/>
            <p:nvPr/>
          </p:nvSpPr>
          <p:spPr>
            <a:xfrm>
              <a:off x="893071" y="1230438"/>
              <a:ext cx="1217028" cy="1269316"/>
            </a:xfrm>
            <a:prstGeom prst="diamond">
              <a:avLst/>
            </a:prstGeom>
            <a:solidFill>
              <a:srgbClr val="008C5C">
                <a:alpha val="80000"/>
              </a:srgbClr>
            </a:solidFill>
            <a:ln>
              <a:solidFill>
                <a:srgbClr val="008C5C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288333-0A89-4B7E-B5C9-F4A238E516B2}"/>
                </a:ext>
              </a:extLst>
            </p:cNvPr>
            <p:cNvSpPr txBox="1"/>
            <p:nvPr/>
          </p:nvSpPr>
          <p:spPr>
            <a:xfrm>
              <a:off x="1018891" y="1674282"/>
              <a:ext cx="962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Community Champions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3EF049F-C70E-492A-9BC4-E07E09EC513D}"/>
              </a:ext>
            </a:extLst>
          </p:cNvPr>
          <p:cNvGrpSpPr/>
          <p:nvPr/>
        </p:nvGrpSpPr>
        <p:grpSpPr>
          <a:xfrm>
            <a:off x="3380215" y="5303776"/>
            <a:ext cx="1217028" cy="1269316"/>
            <a:chOff x="3625502" y="4042003"/>
            <a:chExt cx="1217028" cy="1269316"/>
          </a:xfrm>
        </p:grpSpPr>
        <p:sp>
          <p:nvSpPr>
            <p:cNvPr id="99" name="Diamond 98">
              <a:extLst>
                <a:ext uri="{FF2B5EF4-FFF2-40B4-BE49-F238E27FC236}">
                  <a16:creationId xmlns:a16="http://schemas.microsoft.com/office/drawing/2014/main" id="{36EC193F-0435-49B5-948C-8B070CE1C1EA}"/>
                </a:ext>
              </a:extLst>
            </p:cNvPr>
            <p:cNvSpPr/>
            <p:nvPr/>
          </p:nvSpPr>
          <p:spPr>
            <a:xfrm>
              <a:off x="3625502" y="4042003"/>
              <a:ext cx="1217028" cy="1269316"/>
            </a:xfrm>
            <a:prstGeom prst="diamond">
              <a:avLst/>
            </a:prstGeom>
            <a:solidFill>
              <a:srgbClr val="008C5C">
                <a:alpha val="10000"/>
              </a:srgbClr>
            </a:solidFill>
            <a:ln>
              <a:solidFill>
                <a:srgbClr val="008C5C">
                  <a:alpha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2AB169-5183-4C3B-8C29-D9988BA9F47B}"/>
                </a:ext>
              </a:extLst>
            </p:cNvPr>
            <p:cNvSpPr txBox="1"/>
            <p:nvPr/>
          </p:nvSpPr>
          <p:spPr>
            <a:xfrm>
              <a:off x="3675639" y="4453772"/>
              <a:ext cx="10677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Resident Engagement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CF75E07-CDB2-44F5-8950-69964F414A33}"/>
              </a:ext>
            </a:extLst>
          </p:cNvPr>
          <p:cNvGrpSpPr/>
          <p:nvPr/>
        </p:nvGrpSpPr>
        <p:grpSpPr>
          <a:xfrm>
            <a:off x="2065975" y="3972533"/>
            <a:ext cx="1217028" cy="1269316"/>
            <a:chOff x="2286336" y="2645070"/>
            <a:chExt cx="1217028" cy="1269316"/>
          </a:xfrm>
        </p:grpSpPr>
        <p:sp>
          <p:nvSpPr>
            <p:cNvPr id="108" name="Diamond 107">
              <a:extLst>
                <a:ext uri="{FF2B5EF4-FFF2-40B4-BE49-F238E27FC236}">
                  <a16:creationId xmlns:a16="http://schemas.microsoft.com/office/drawing/2014/main" id="{E26A519A-EAB4-46D4-A8F3-DFF7F2105426}"/>
                </a:ext>
              </a:extLst>
            </p:cNvPr>
            <p:cNvSpPr/>
            <p:nvPr/>
          </p:nvSpPr>
          <p:spPr>
            <a:xfrm>
              <a:off x="2286336" y="2645070"/>
              <a:ext cx="1217028" cy="1269316"/>
            </a:xfrm>
            <a:prstGeom prst="diamond">
              <a:avLst/>
            </a:prstGeom>
            <a:solidFill>
              <a:srgbClr val="008C5C">
                <a:alpha val="40000"/>
              </a:srgbClr>
            </a:solidFill>
            <a:ln>
              <a:solidFill>
                <a:srgbClr val="008C5C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AAC1CAD-2E8C-490D-B6BA-ECB442231EC5}"/>
                </a:ext>
              </a:extLst>
            </p:cNvPr>
            <p:cNvSpPr txBox="1"/>
            <p:nvPr/>
          </p:nvSpPr>
          <p:spPr>
            <a:xfrm>
              <a:off x="2547402" y="3065193"/>
              <a:ext cx="659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City Buy-In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B850BB-3FDA-4D43-99A5-8DCECFD0AEF0}"/>
              </a:ext>
            </a:extLst>
          </p:cNvPr>
          <p:cNvGrpSpPr/>
          <p:nvPr/>
        </p:nvGrpSpPr>
        <p:grpSpPr>
          <a:xfrm>
            <a:off x="2725351" y="4638417"/>
            <a:ext cx="1217028" cy="1269316"/>
            <a:chOff x="2961344" y="3340053"/>
            <a:chExt cx="1217028" cy="1269316"/>
          </a:xfrm>
        </p:grpSpPr>
        <p:sp>
          <p:nvSpPr>
            <p:cNvPr id="117" name="Diamond 116">
              <a:extLst>
                <a:ext uri="{FF2B5EF4-FFF2-40B4-BE49-F238E27FC236}">
                  <a16:creationId xmlns:a16="http://schemas.microsoft.com/office/drawing/2014/main" id="{0AF9F481-069A-4F48-B1B1-E218755628A8}"/>
                </a:ext>
              </a:extLst>
            </p:cNvPr>
            <p:cNvSpPr/>
            <p:nvPr/>
          </p:nvSpPr>
          <p:spPr>
            <a:xfrm>
              <a:off x="2961344" y="3340053"/>
              <a:ext cx="1217028" cy="1269316"/>
            </a:xfrm>
            <a:prstGeom prst="diamond">
              <a:avLst/>
            </a:prstGeom>
            <a:solidFill>
              <a:srgbClr val="008C5C">
                <a:alpha val="20000"/>
              </a:srgbClr>
            </a:solidFill>
            <a:ln>
              <a:solidFill>
                <a:srgbClr val="008C5C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BBA3C06-C0AD-46C5-A0DB-77C23F9C07A5}"/>
                </a:ext>
              </a:extLst>
            </p:cNvPr>
            <p:cNvSpPr txBox="1"/>
            <p:nvPr/>
          </p:nvSpPr>
          <p:spPr>
            <a:xfrm>
              <a:off x="3043969" y="3715658"/>
              <a:ext cx="101408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Ability to Leverage Resources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E0CCF45-8322-4927-ACB7-A878AA2C6B11}"/>
              </a:ext>
            </a:extLst>
          </p:cNvPr>
          <p:cNvGrpSpPr/>
          <p:nvPr/>
        </p:nvGrpSpPr>
        <p:grpSpPr>
          <a:xfrm>
            <a:off x="1408073" y="3303789"/>
            <a:ext cx="1217028" cy="1269316"/>
            <a:chOff x="1599393" y="1938494"/>
            <a:chExt cx="1217028" cy="1269316"/>
          </a:xfrm>
        </p:grpSpPr>
        <p:sp>
          <p:nvSpPr>
            <p:cNvPr id="129" name="Diamond 128">
              <a:extLst>
                <a:ext uri="{FF2B5EF4-FFF2-40B4-BE49-F238E27FC236}">
                  <a16:creationId xmlns:a16="http://schemas.microsoft.com/office/drawing/2014/main" id="{4298BD2B-94B7-4F83-859C-8F25D8853F67}"/>
                </a:ext>
              </a:extLst>
            </p:cNvPr>
            <p:cNvSpPr/>
            <p:nvPr/>
          </p:nvSpPr>
          <p:spPr>
            <a:xfrm>
              <a:off x="1599393" y="1938494"/>
              <a:ext cx="1217028" cy="1269316"/>
            </a:xfrm>
            <a:prstGeom prst="diamond">
              <a:avLst/>
            </a:prstGeom>
            <a:solidFill>
              <a:srgbClr val="008C5C">
                <a:alpha val="60000"/>
              </a:srgbClr>
            </a:solidFill>
            <a:ln>
              <a:solidFill>
                <a:srgbClr val="008C5C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0D4C9B-C2B7-4ECA-B143-0837D05BFAAC}"/>
                </a:ext>
              </a:extLst>
            </p:cNvPr>
            <p:cNvSpPr txBox="1"/>
            <p:nvPr/>
          </p:nvSpPr>
          <p:spPr>
            <a:xfrm>
              <a:off x="1682098" y="2370210"/>
              <a:ext cx="1009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Collaborative Planning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1EB795B-7CC1-4730-A872-E7E38843CF0D}"/>
              </a:ext>
            </a:extLst>
          </p:cNvPr>
          <p:cNvGrpSpPr/>
          <p:nvPr/>
        </p:nvGrpSpPr>
        <p:grpSpPr>
          <a:xfrm>
            <a:off x="97406" y="1954293"/>
            <a:ext cx="1217028" cy="1269316"/>
            <a:chOff x="181796" y="413486"/>
            <a:chExt cx="1217028" cy="1269316"/>
          </a:xfrm>
        </p:grpSpPr>
        <p:sp>
          <p:nvSpPr>
            <p:cNvPr id="135" name="Diamond 134">
              <a:extLst>
                <a:ext uri="{FF2B5EF4-FFF2-40B4-BE49-F238E27FC236}">
                  <a16:creationId xmlns:a16="http://schemas.microsoft.com/office/drawing/2014/main" id="{4885197F-9C39-4A14-8BDE-D373D60214CD}"/>
                </a:ext>
              </a:extLst>
            </p:cNvPr>
            <p:cNvSpPr/>
            <p:nvPr/>
          </p:nvSpPr>
          <p:spPr>
            <a:xfrm>
              <a:off x="181796" y="413486"/>
              <a:ext cx="1217028" cy="1269316"/>
            </a:xfrm>
            <a:prstGeom prst="diamond">
              <a:avLst/>
            </a:prstGeom>
            <a:solidFill>
              <a:srgbClr val="008C5C"/>
            </a:solidFill>
            <a:ln>
              <a:solidFill>
                <a:srgbClr val="008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90CF903-79CC-4CEB-ABFD-949DC83433C3}"/>
                </a:ext>
              </a:extLst>
            </p:cNvPr>
            <p:cNvSpPr txBox="1"/>
            <p:nvPr/>
          </p:nvSpPr>
          <p:spPr>
            <a:xfrm>
              <a:off x="460412" y="909207"/>
              <a:ext cx="659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Funding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5B5C15-0FCC-43A3-AE61-1414CBC5089C}"/>
              </a:ext>
            </a:extLst>
          </p:cNvPr>
          <p:cNvCxnSpPr/>
          <p:nvPr/>
        </p:nvCxnSpPr>
        <p:spPr>
          <a:xfrm>
            <a:off x="0" y="1825805"/>
            <a:ext cx="777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4F80F9-47AE-462D-B48A-5F47226CBBD8}"/>
              </a:ext>
            </a:extLst>
          </p:cNvPr>
          <p:cNvGrpSpPr/>
          <p:nvPr/>
        </p:nvGrpSpPr>
        <p:grpSpPr>
          <a:xfrm>
            <a:off x="91992" y="1952771"/>
            <a:ext cx="4499837" cy="7976107"/>
            <a:chOff x="91992" y="1952771"/>
            <a:chExt cx="4499837" cy="797610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54AB0D-ED96-4D43-B8ED-108238689BEB}"/>
                </a:ext>
              </a:extLst>
            </p:cNvPr>
            <p:cNvGrpSpPr/>
            <p:nvPr/>
          </p:nvGrpSpPr>
          <p:grpSpPr>
            <a:xfrm>
              <a:off x="93377" y="8659562"/>
              <a:ext cx="1217028" cy="1269316"/>
              <a:chOff x="242611" y="7626104"/>
              <a:chExt cx="1217028" cy="1269316"/>
            </a:xfrm>
          </p:grpSpPr>
          <p:sp>
            <p:nvSpPr>
              <p:cNvPr id="93" name="Diamond 92">
                <a:extLst>
                  <a:ext uri="{FF2B5EF4-FFF2-40B4-BE49-F238E27FC236}">
                    <a16:creationId xmlns:a16="http://schemas.microsoft.com/office/drawing/2014/main" id="{C682B638-75B2-4DAF-A797-D2E480E32409}"/>
                  </a:ext>
                </a:extLst>
              </p:cNvPr>
              <p:cNvSpPr/>
              <p:nvPr/>
            </p:nvSpPr>
            <p:spPr>
              <a:xfrm>
                <a:off x="242611" y="7626104"/>
                <a:ext cx="1217028" cy="1269316"/>
              </a:xfrm>
              <a:prstGeom prst="diamond">
                <a:avLst/>
              </a:prstGeom>
              <a:solidFill>
                <a:srgbClr val="39737C"/>
              </a:solidFill>
              <a:ln>
                <a:solidFill>
                  <a:srgbClr val="3973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56AEED2-0BF3-4104-ACE9-801BAAC125D6}"/>
                  </a:ext>
                </a:extLst>
              </p:cNvPr>
              <p:cNvSpPr txBox="1"/>
              <p:nvPr/>
            </p:nvSpPr>
            <p:spPr>
              <a:xfrm>
                <a:off x="308756" y="8042034"/>
                <a:ext cx="10781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Communication &amp; </a:t>
                </a:r>
              </a:p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Messaging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7BBCB2-B0AD-434B-91EB-1FE2D21C8DFB}"/>
                </a:ext>
              </a:extLst>
            </p:cNvPr>
            <p:cNvGrpSpPr/>
            <p:nvPr/>
          </p:nvGrpSpPr>
          <p:grpSpPr>
            <a:xfrm>
              <a:off x="2730230" y="5972408"/>
              <a:ext cx="1217028" cy="1269316"/>
              <a:chOff x="2918993" y="4788997"/>
              <a:chExt cx="1217028" cy="1269316"/>
            </a:xfrm>
          </p:grpSpPr>
          <p:sp>
            <p:nvSpPr>
              <p:cNvPr id="120" name="Diamond 119">
                <a:extLst>
                  <a:ext uri="{FF2B5EF4-FFF2-40B4-BE49-F238E27FC236}">
                    <a16:creationId xmlns:a16="http://schemas.microsoft.com/office/drawing/2014/main" id="{4C4F0804-8B9F-4157-96B1-619C6963D516}"/>
                  </a:ext>
                </a:extLst>
              </p:cNvPr>
              <p:cNvSpPr/>
              <p:nvPr/>
            </p:nvSpPr>
            <p:spPr>
              <a:xfrm>
                <a:off x="2918993" y="4788997"/>
                <a:ext cx="1217028" cy="1269316"/>
              </a:xfrm>
              <a:prstGeom prst="diamond">
                <a:avLst/>
              </a:prstGeom>
              <a:solidFill>
                <a:srgbClr val="39737C">
                  <a:alpha val="20000"/>
                </a:srgbClr>
              </a:solidFill>
              <a:ln>
                <a:solidFill>
                  <a:srgbClr val="39737C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930DC61-6DF2-4FBE-A43A-CBF20F5DBDBE}"/>
                  </a:ext>
                </a:extLst>
              </p:cNvPr>
              <p:cNvSpPr txBox="1"/>
              <p:nvPr/>
            </p:nvSpPr>
            <p:spPr>
              <a:xfrm>
                <a:off x="2946176" y="5189535"/>
                <a:ext cx="1173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Resident &amp; Partner Leaders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68E7336-315D-488D-9133-4B8133AB68FE}"/>
                </a:ext>
              </a:extLst>
            </p:cNvPr>
            <p:cNvGrpSpPr/>
            <p:nvPr/>
          </p:nvGrpSpPr>
          <p:grpSpPr>
            <a:xfrm>
              <a:off x="2067589" y="6637974"/>
              <a:ext cx="1217028" cy="1269316"/>
              <a:chOff x="2251598" y="5488814"/>
              <a:chExt cx="1217028" cy="1269316"/>
            </a:xfrm>
          </p:grpSpPr>
          <p:sp>
            <p:nvSpPr>
              <p:cNvPr id="123" name="Diamond 122">
                <a:extLst>
                  <a:ext uri="{FF2B5EF4-FFF2-40B4-BE49-F238E27FC236}">
                    <a16:creationId xmlns:a16="http://schemas.microsoft.com/office/drawing/2014/main" id="{6152A8FC-4889-4079-AD59-A2FDB23DFAC5}"/>
                  </a:ext>
                </a:extLst>
              </p:cNvPr>
              <p:cNvSpPr/>
              <p:nvPr/>
            </p:nvSpPr>
            <p:spPr>
              <a:xfrm>
                <a:off x="2251598" y="5488814"/>
                <a:ext cx="1217028" cy="1269316"/>
              </a:xfrm>
              <a:prstGeom prst="diamond">
                <a:avLst/>
              </a:prstGeom>
              <a:solidFill>
                <a:srgbClr val="39737C">
                  <a:alpha val="40000"/>
                </a:srgbClr>
              </a:solidFill>
              <a:ln>
                <a:solidFill>
                  <a:srgbClr val="39737C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5378449-12BC-4286-80AD-0AED1ADBDBEC}"/>
                  </a:ext>
                </a:extLst>
              </p:cNvPr>
              <p:cNvSpPr txBox="1"/>
              <p:nvPr/>
            </p:nvSpPr>
            <p:spPr>
              <a:xfrm>
                <a:off x="2422134" y="5835245"/>
                <a:ext cx="84415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Ongoing Success at all Levels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534349F-BF6C-4058-906A-54702B7D6834}"/>
                </a:ext>
              </a:extLst>
            </p:cNvPr>
            <p:cNvGrpSpPr/>
            <p:nvPr/>
          </p:nvGrpSpPr>
          <p:grpSpPr>
            <a:xfrm>
              <a:off x="1418607" y="7317828"/>
              <a:ext cx="1217028" cy="1269316"/>
              <a:chOff x="1600083" y="6195390"/>
              <a:chExt cx="1217028" cy="1269316"/>
            </a:xfrm>
          </p:grpSpPr>
          <p:sp>
            <p:nvSpPr>
              <p:cNvPr id="126" name="Diamond 125">
                <a:extLst>
                  <a:ext uri="{FF2B5EF4-FFF2-40B4-BE49-F238E27FC236}">
                    <a16:creationId xmlns:a16="http://schemas.microsoft.com/office/drawing/2014/main" id="{62480350-6882-4978-85E7-4D667A793759}"/>
                  </a:ext>
                </a:extLst>
              </p:cNvPr>
              <p:cNvSpPr/>
              <p:nvPr/>
            </p:nvSpPr>
            <p:spPr>
              <a:xfrm>
                <a:off x="1600083" y="6195390"/>
                <a:ext cx="1217028" cy="1269316"/>
              </a:xfrm>
              <a:prstGeom prst="diamond">
                <a:avLst/>
              </a:prstGeom>
              <a:solidFill>
                <a:srgbClr val="39737C">
                  <a:alpha val="60000"/>
                </a:srgbClr>
              </a:solidFill>
              <a:ln>
                <a:solidFill>
                  <a:srgbClr val="39737C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A885952-C09E-4677-A07D-4EC45ADDED2D}"/>
                  </a:ext>
                </a:extLst>
              </p:cNvPr>
              <p:cNvSpPr txBox="1"/>
              <p:nvPr/>
            </p:nvSpPr>
            <p:spPr>
              <a:xfrm>
                <a:off x="1729563" y="6644047"/>
                <a:ext cx="9474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Strong Core Team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2251C62-6C7C-42F6-BC2C-9B1B02E3016C}"/>
                </a:ext>
              </a:extLst>
            </p:cNvPr>
            <p:cNvGrpSpPr/>
            <p:nvPr/>
          </p:nvGrpSpPr>
          <p:grpSpPr>
            <a:xfrm>
              <a:off x="758654" y="7992576"/>
              <a:ext cx="1217028" cy="1269316"/>
              <a:chOff x="938015" y="6900064"/>
              <a:chExt cx="1217028" cy="1269316"/>
            </a:xfrm>
          </p:grpSpPr>
          <p:sp>
            <p:nvSpPr>
              <p:cNvPr id="132" name="Diamond 131">
                <a:extLst>
                  <a:ext uri="{FF2B5EF4-FFF2-40B4-BE49-F238E27FC236}">
                    <a16:creationId xmlns:a16="http://schemas.microsoft.com/office/drawing/2014/main" id="{C47E393B-2800-4ACA-B030-CEAAB20BC9A5}"/>
                  </a:ext>
                </a:extLst>
              </p:cNvPr>
              <p:cNvSpPr/>
              <p:nvPr/>
            </p:nvSpPr>
            <p:spPr>
              <a:xfrm>
                <a:off x="938015" y="6900064"/>
                <a:ext cx="1217028" cy="1269316"/>
              </a:xfrm>
              <a:prstGeom prst="diamond">
                <a:avLst/>
              </a:prstGeom>
              <a:solidFill>
                <a:srgbClr val="39737C">
                  <a:alpha val="80000"/>
                </a:srgbClr>
              </a:solidFill>
              <a:ln>
                <a:solidFill>
                  <a:srgbClr val="39737C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2A3CA28-222B-4F77-8296-14587676AD83}"/>
                  </a:ext>
                </a:extLst>
              </p:cNvPr>
              <p:cNvSpPr txBox="1"/>
              <p:nvPr/>
            </p:nvSpPr>
            <p:spPr>
              <a:xfrm>
                <a:off x="1018891" y="7334667"/>
                <a:ext cx="10349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Technical Assistance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4A52A44-057C-4525-AB3B-1DA3856F6769}"/>
                </a:ext>
              </a:extLst>
            </p:cNvPr>
            <p:cNvGrpSpPr/>
            <p:nvPr/>
          </p:nvGrpSpPr>
          <p:grpSpPr>
            <a:xfrm>
              <a:off x="743088" y="2627519"/>
              <a:ext cx="1217028" cy="1269316"/>
              <a:chOff x="893071" y="1230438"/>
              <a:chExt cx="1217028" cy="1269316"/>
            </a:xfrm>
          </p:grpSpPr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1FBF6BA3-736B-4875-89D9-FC7AB62109DB}"/>
                  </a:ext>
                </a:extLst>
              </p:cNvPr>
              <p:cNvSpPr/>
              <p:nvPr/>
            </p:nvSpPr>
            <p:spPr>
              <a:xfrm>
                <a:off x="893071" y="1230438"/>
                <a:ext cx="1217028" cy="1269316"/>
              </a:xfrm>
              <a:prstGeom prst="diamond">
                <a:avLst/>
              </a:prstGeom>
              <a:solidFill>
                <a:srgbClr val="008C5C">
                  <a:alpha val="80000"/>
                </a:srgbClr>
              </a:solidFill>
              <a:ln>
                <a:solidFill>
                  <a:srgbClr val="008C5C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BB345DC-67D8-4C21-BBD0-DDD60F0065CE}"/>
                  </a:ext>
                </a:extLst>
              </p:cNvPr>
              <p:cNvSpPr txBox="1"/>
              <p:nvPr/>
            </p:nvSpPr>
            <p:spPr>
              <a:xfrm>
                <a:off x="1018891" y="1674282"/>
                <a:ext cx="9629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Community Champions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A01CA0-432E-4766-96D0-F6CEEBA84C11}"/>
                </a:ext>
              </a:extLst>
            </p:cNvPr>
            <p:cNvGrpSpPr/>
            <p:nvPr/>
          </p:nvGrpSpPr>
          <p:grpSpPr>
            <a:xfrm>
              <a:off x="3374801" y="5302254"/>
              <a:ext cx="1217028" cy="1269316"/>
              <a:chOff x="3625502" y="4042003"/>
              <a:chExt cx="1217028" cy="1269316"/>
            </a:xfrm>
          </p:grpSpPr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BED6AD80-D7C7-49F4-BFB8-2CA03DBDF7FB}"/>
                  </a:ext>
                </a:extLst>
              </p:cNvPr>
              <p:cNvSpPr/>
              <p:nvPr/>
            </p:nvSpPr>
            <p:spPr>
              <a:xfrm>
                <a:off x="3625502" y="4042003"/>
                <a:ext cx="1217028" cy="1269316"/>
              </a:xfrm>
              <a:prstGeom prst="diamond">
                <a:avLst/>
              </a:prstGeom>
              <a:solidFill>
                <a:srgbClr val="008C5C">
                  <a:alpha val="10000"/>
                </a:srgbClr>
              </a:solidFill>
              <a:ln>
                <a:solidFill>
                  <a:srgbClr val="008C5C">
                    <a:alpha val="1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AE725A6-EEC2-4C29-A01E-DC3BB1FA62DE}"/>
                  </a:ext>
                </a:extLst>
              </p:cNvPr>
              <p:cNvSpPr txBox="1"/>
              <p:nvPr/>
            </p:nvSpPr>
            <p:spPr>
              <a:xfrm>
                <a:off x="3675639" y="4453772"/>
                <a:ext cx="10677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Resident Engagement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25E1FAC-4943-4104-A343-5B3772E218AE}"/>
                </a:ext>
              </a:extLst>
            </p:cNvPr>
            <p:cNvGrpSpPr/>
            <p:nvPr/>
          </p:nvGrpSpPr>
          <p:grpSpPr>
            <a:xfrm>
              <a:off x="2060561" y="3971011"/>
              <a:ext cx="1217028" cy="1269316"/>
              <a:chOff x="2286336" y="2645070"/>
              <a:chExt cx="1217028" cy="1269316"/>
            </a:xfrm>
          </p:grpSpPr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A5662E66-C695-45A3-A100-EB1C204A177A}"/>
                  </a:ext>
                </a:extLst>
              </p:cNvPr>
              <p:cNvSpPr/>
              <p:nvPr/>
            </p:nvSpPr>
            <p:spPr>
              <a:xfrm>
                <a:off x="2286336" y="2645070"/>
                <a:ext cx="1217028" cy="1269316"/>
              </a:xfrm>
              <a:prstGeom prst="diamond">
                <a:avLst/>
              </a:prstGeom>
              <a:solidFill>
                <a:srgbClr val="008C5C">
                  <a:alpha val="40000"/>
                </a:srgbClr>
              </a:solidFill>
              <a:ln>
                <a:solidFill>
                  <a:srgbClr val="008C5C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485ECE-63A0-460C-8EE9-C58CCC9C86EB}"/>
                  </a:ext>
                </a:extLst>
              </p:cNvPr>
              <p:cNvSpPr txBox="1"/>
              <p:nvPr/>
            </p:nvSpPr>
            <p:spPr>
              <a:xfrm>
                <a:off x="2547402" y="3065193"/>
                <a:ext cx="659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City Buy-In</a:t>
                </a: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E319576-DB8C-4DF3-BFE0-B782741FA235}"/>
                </a:ext>
              </a:extLst>
            </p:cNvPr>
            <p:cNvGrpSpPr/>
            <p:nvPr/>
          </p:nvGrpSpPr>
          <p:grpSpPr>
            <a:xfrm>
              <a:off x="2719937" y="4636895"/>
              <a:ext cx="1217028" cy="1269316"/>
              <a:chOff x="2961344" y="3340053"/>
              <a:chExt cx="1217028" cy="1269316"/>
            </a:xfrm>
          </p:grpSpPr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E0BD9E46-7605-4D20-9EA4-65E2D1999BFC}"/>
                  </a:ext>
                </a:extLst>
              </p:cNvPr>
              <p:cNvSpPr/>
              <p:nvPr/>
            </p:nvSpPr>
            <p:spPr>
              <a:xfrm>
                <a:off x="2961344" y="3340053"/>
                <a:ext cx="1217028" cy="1269316"/>
              </a:xfrm>
              <a:prstGeom prst="diamond">
                <a:avLst/>
              </a:prstGeom>
              <a:solidFill>
                <a:srgbClr val="008C5C">
                  <a:alpha val="20000"/>
                </a:srgbClr>
              </a:solidFill>
              <a:ln>
                <a:solidFill>
                  <a:srgbClr val="008C5C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6CC74F-A7ED-40CA-8F35-5BA3D7D7471E}"/>
                  </a:ext>
                </a:extLst>
              </p:cNvPr>
              <p:cNvSpPr txBox="1"/>
              <p:nvPr/>
            </p:nvSpPr>
            <p:spPr>
              <a:xfrm>
                <a:off x="3043969" y="3715658"/>
                <a:ext cx="10140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Ability to Leverage Resources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2CD79ED-7762-42E8-9D43-63862E8BA551}"/>
                </a:ext>
              </a:extLst>
            </p:cNvPr>
            <p:cNvGrpSpPr/>
            <p:nvPr/>
          </p:nvGrpSpPr>
          <p:grpSpPr>
            <a:xfrm>
              <a:off x="1402659" y="3302267"/>
              <a:ext cx="1217028" cy="1269316"/>
              <a:chOff x="1599393" y="1938494"/>
              <a:chExt cx="1217028" cy="1269316"/>
            </a:xfrm>
          </p:grpSpPr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0AEDFD9D-08D0-482E-AED0-190736B46F00}"/>
                  </a:ext>
                </a:extLst>
              </p:cNvPr>
              <p:cNvSpPr/>
              <p:nvPr/>
            </p:nvSpPr>
            <p:spPr>
              <a:xfrm>
                <a:off x="1599393" y="1938494"/>
                <a:ext cx="1217028" cy="1269316"/>
              </a:xfrm>
              <a:prstGeom prst="diamond">
                <a:avLst/>
              </a:prstGeom>
              <a:solidFill>
                <a:srgbClr val="008C5C">
                  <a:alpha val="60000"/>
                </a:srgbClr>
              </a:solidFill>
              <a:ln>
                <a:solidFill>
                  <a:srgbClr val="008C5C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F351276-23E9-4D4E-95F6-E085D3C460DB}"/>
                  </a:ext>
                </a:extLst>
              </p:cNvPr>
              <p:cNvSpPr txBox="1"/>
              <p:nvPr/>
            </p:nvSpPr>
            <p:spPr>
              <a:xfrm>
                <a:off x="1682098" y="2370210"/>
                <a:ext cx="10098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Collaborative Planning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C003FD2-9BD9-4DFB-9FCE-FE6750B5CE99}"/>
                </a:ext>
              </a:extLst>
            </p:cNvPr>
            <p:cNvGrpSpPr/>
            <p:nvPr/>
          </p:nvGrpSpPr>
          <p:grpSpPr>
            <a:xfrm>
              <a:off x="91992" y="1952771"/>
              <a:ext cx="1217028" cy="1269316"/>
              <a:chOff x="181796" y="413486"/>
              <a:chExt cx="1217028" cy="1269316"/>
            </a:xfrm>
          </p:grpSpPr>
          <p:sp>
            <p:nvSpPr>
              <p:cNvPr id="197" name="Diamond 196">
                <a:extLst>
                  <a:ext uri="{FF2B5EF4-FFF2-40B4-BE49-F238E27FC236}">
                    <a16:creationId xmlns:a16="http://schemas.microsoft.com/office/drawing/2014/main" id="{E50F2350-43E1-4C55-9A2F-228DF5E187FC}"/>
                  </a:ext>
                </a:extLst>
              </p:cNvPr>
              <p:cNvSpPr/>
              <p:nvPr/>
            </p:nvSpPr>
            <p:spPr>
              <a:xfrm>
                <a:off x="181796" y="413486"/>
                <a:ext cx="1217028" cy="1269316"/>
              </a:xfrm>
              <a:prstGeom prst="diamond">
                <a:avLst/>
              </a:prstGeom>
              <a:solidFill>
                <a:srgbClr val="008C5C"/>
              </a:solidFill>
              <a:ln>
                <a:solidFill>
                  <a:srgbClr val="008C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69230BB-7EBA-488E-8922-FA4FB425C6EF}"/>
                  </a:ext>
                </a:extLst>
              </p:cNvPr>
              <p:cNvSpPr txBox="1"/>
              <p:nvPr/>
            </p:nvSpPr>
            <p:spPr>
              <a:xfrm>
                <a:off x="460412" y="909207"/>
                <a:ext cx="659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Funding</a:t>
                </a:r>
              </a:p>
            </p:txBody>
          </p:sp>
        </p:grpSp>
      </p:grpSp>
      <p:pic>
        <p:nvPicPr>
          <p:cNvPr id="75" name="Graphic 74" descr="Network">
            <a:extLst>
              <a:ext uri="{FF2B5EF4-FFF2-40B4-BE49-F238E27FC236}">
                <a16:creationId xmlns:a16="http://schemas.microsoft.com/office/drawing/2014/main" id="{B7B68F36-E96D-4EF5-B851-EA51B984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066" y="8639440"/>
            <a:ext cx="457200" cy="457200"/>
          </a:xfrm>
          <a:prstGeom prst="rect">
            <a:avLst/>
          </a:prstGeom>
        </p:spPr>
      </p:pic>
      <p:pic>
        <p:nvPicPr>
          <p:cNvPr id="77" name="Graphic 76" descr="Meeting">
            <a:extLst>
              <a:ext uri="{FF2B5EF4-FFF2-40B4-BE49-F238E27FC236}">
                <a16:creationId xmlns:a16="http://schemas.microsoft.com/office/drawing/2014/main" id="{528C1907-233F-496C-9761-83F8F0E1E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0457" y="7879454"/>
            <a:ext cx="457200" cy="457200"/>
          </a:xfrm>
          <a:prstGeom prst="rect">
            <a:avLst/>
          </a:prstGeom>
        </p:spPr>
      </p:pic>
      <p:pic>
        <p:nvPicPr>
          <p:cNvPr id="87" name="Graphic 86" descr="Bullseye">
            <a:extLst>
              <a:ext uri="{FF2B5EF4-FFF2-40B4-BE49-F238E27FC236}">
                <a16:creationId xmlns:a16="http://schemas.microsoft.com/office/drawing/2014/main" id="{E232C783-E76A-4F22-8521-1A03082C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6879" y="3515729"/>
            <a:ext cx="457200" cy="4572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6EB139A2-83C3-403E-B896-9D6824EEDF2E}"/>
              </a:ext>
            </a:extLst>
          </p:cNvPr>
          <p:cNvSpPr/>
          <p:nvPr/>
        </p:nvSpPr>
        <p:spPr>
          <a:xfrm>
            <a:off x="245353" y="5161583"/>
            <a:ext cx="2191522" cy="1502691"/>
          </a:xfrm>
          <a:prstGeom prst="ellipse">
            <a:avLst/>
          </a:prstGeom>
          <a:solidFill>
            <a:srgbClr val="008C5C">
              <a:alpha val="10000"/>
            </a:srgbClr>
          </a:solidFill>
          <a:ln w="76200" cap="rnd">
            <a:solidFill>
              <a:srgbClr val="008C5C">
                <a:alpha val="10000"/>
              </a:srgbClr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98300B-8EB7-4C53-871B-BCDA99BAC39E}"/>
              </a:ext>
            </a:extLst>
          </p:cNvPr>
          <p:cNvSpPr txBox="1"/>
          <p:nvPr/>
        </p:nvSpPr>
        <p:spPr>
          <a:xfrm>
            <a:off x="264776" y="5524529"/>
            <a:ext cx="216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925E71A-A29B-4620-A474-B61A18F9E4F5}"/>
              </a:ext>
            </a:extLst>
          </p:cNvPr>
          <p:cNvCxnSpPr>
            <a:cxnSpLocks/>
          </p:cNvCxnSpPr>
          <p:nvPr/>
        </p:nvCxnSpPr>
        <p:spPr>
          <a:xfrm>
            <a:off x="935077" y="3702377"/>
            <a:ext cx="2006396" cy="204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54CB132-AB3F-41A4-9914-C7D1394EDA11}"/>
              </a:ext>
            </a:extLst>
          </p:cNvPr>
          <p:cNvCxnSpPr>
            <a:cxnSpLocks/>
          </p:cNvCxnSpPr>
          <p:nvPr/>
        </p:nvCxnSpPr>
        <p:spPr>
          <a:xfrm flipH="1">
            <a:off x="964520" y="6194710"/>
            <a:ext cx="1935142" cy="20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3792211-8D53-4AD6-B89E-AA55EE7AFB1C}"/>
              </a:ext>
            </a:extLst>
          </p:cNvPr>
          <p:cNvSpPr txBox="1"/>
          <p:nvPr/>
        </p:nvSpPr>
        <p:spPr>
          <a:xfrm>
            <a:off x="-339050" y="3118292"/>
            <a:ext cx="142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800D79-E2E2-4A8B-9159-29D94EB1F341}"/>
              </a:ext>
            </a:extLst>
          </p:cNvPr>
          <p:cNvSpPr txBox="1"/>
          <p:nvPr/>
        </p:nvSpPr>
        <p:spPr>
          <a:xfrm>
            <a:off x="-284861" y="8275462"/>
            <a:ext cx="1324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C9CE9428-534C-487B-AB2D-E76A9A2AC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4629" y="2715028"/>
            <a:ext cx="457200" cy="457200"/>
          </a:xfrm>
          <a:prstGeom prst="rect">
            <a:avLst/>
          </a:prstGeom>
        </p:spPr>
      </p:pic>
      <p:pic>
        <p:nvPicPr>
          <p:cNvPr id="17" name="Graphic 16" descr="Deciduous tree">
            <a:extLst>
              <a:ext uri="{FF2B5EF4-FFF2-40B4-BE49-F238E27FC236}">
                <a16:creationId xmlns:a16="http://schemas.microsoft.com/office/drawing/2014/main" id="{B7179309-2739-46EB-8FD1-C4F1FEC14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6879" y="7152728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61F7F-CD10-418B-B5D4-622A57A272EA}"/>
              </a:ext>
            </a:extLst>
          </p:cNvPr>
          <p:cNvSpPr txBox="1"/>
          <p:nvPr/>
        </p:nvSpPr>
        <p:spPr>
          <a:xfrm>
            <a:off x="4745683" y="7246725"/>
            <a:ext cx="2107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participate in physical activity</a:t>
            </a:r>
          </a:p>
        </p:txBody>
      </p:sp>
      <p:pic>
        <p:nvPicPr>
          <p:cNvPr id="114" name="Graphic 113" descr="Money">
            <a:extLst>
              <a:ext uri="{FF2B5EF4-FFF2-40B4-BE49-F238E27FC236}">
                <a16:creationId xmlns:a16="http://schemas.microsoft.com/office/drawing/2014/main" id="{5B40A778-9954-4643-A3D2-678B3F1E65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2580" y="2055416"/>
            <a:ext cx="457200" cy="457200"/>
          </a:xfrm>
          <a:prstGeom prst="rect">
            <a:avLst/>
          </a:prstGeom>
        </p:spPr>
      </p:pic>
      <p:pic>
        <p:nvPicPr>
          <p:cNvPr id="142" name="Graphic 141" descr="Chat">
            <a:extLst>
              <a:ext uri="{FF2B5EF4-FFF2-40B4-BE49-F238E27FC236}">
                <a16:creationId xmlns:a16="http://schemas.microsoft.com/office/drawing/2014/main" id="{147F5751-7729-4579-A1A2-857C656E6C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0457" y="9406338"/>
            <a:ext cx="457200" cy="457200"/>
          </a:xfrm>
          <a:prstGeom prst="rect">
            <a:avLst/>
          </a:prstGeom>
        </p:spPr>
      </p:pic>
      <p:pic>
        <p:nvPicPr>
          <p:cNvPr id="143" name="Graphic 142" descr="Court">
            <a:extLst>
              <a:ext uri="{FF2B5EF4-FFF2-40B4-BE49-F238E27FC236}">
                <a16:creationId xmlns:a16="http://schemas.microsoft.com/office/drawing/2014/main" id="{DB4573AC-CD1F-4582-B08E-2D96A30030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16879" y="4200111"/>
            <a:ext cx="457200" cy="45720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A84A91D3-B5EF-4B99-BAB4-DD41E575C4DA}"/>
              </a:ext>
            </a:extLst>
          </p:cNvPr>
          <p:cNvSpPr txBox="1"/>
          <p:nvPr/>
        </p:nvSpPr>
        <p:spPr>
          <a:xfrm>
            <a:off x="4715351" y="9568407"/>
            <a:ext cx="3121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barriers &amp; increase physical activity opportunities</a:t>
            </a:r>
          </a:p>
        </p:txBody>
      </p:sp>
      <p:pic>
        <p:nvPicPr>
          <p:cNvPr id="147" name="Graphic 146" descr="Team">
            <a:extLst>
              <a:ext uri="{FF2B5EF4-FFF2-40B4-BE49-F238E27FC236}">
                <a16:creationId xmlns:a16="http://schemas.microsoft.com/office/drawing/2014/main" id="{EA55518F-3807-49B3-BE3D-1B98778ECB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84456" y="11299059"/>
            <a:ext cx="457200" cy="457200"/>
          </a:xfrm>
          <a:prstGeom prst="rect">
            <a:avLst/>
          </a:prstGeom>
        </p:spPr>
      </p:pic>
      <p:pic>
        <p:nvPicPr>
          <p:cNvPr id="146" name="Graphic 145" descr="Handshake">
            <a:extLst>
              <a:ext uri="{FF2B5EF4-FFF2-40B4-BE49-F238E27FC236}">
                <a16:creationId xmlns:a16="http://schemas.microsoft.com/office/drawing/2014/main" id="{1D1F9BEE-06BB-4993-BCD7-CE0B61DB8A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23628" y="6518210"/>
            <a:ext cx="457200" cy="457200"/>
          </a:xfrm>
          <a:prstGeom prst="rect">
            <a:avLst/>
          </a:prstGeom>
        </p:spPr>
      </p:pic>
      <p:pic>
        <p:nvPicPr>
          <p:cNvPr id="81" name="Graphic 80" descr="Puzzle">
            <a:extLst>
              <a:ext uri="{FF2B5EF4-FFF2-40B4-BE49-F238E27FC236}">
                <a16:creationId xmlns:a16="http://schemas.microsoft.com/office/drawing/2014/main" id="{590E1F84-A926-402D-ABA3-A082F450CB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24336" y="497551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A06597-E49D-4EEC-97CB-C70911C9AF77}"/>
              </a:ext>
            </a:extLst>
          </p:cNvPr>
          <p:cNvSpPr txBox="1"/>
          <p:nvPr/>
        </p:nvSpPr>
        <p:spPr>
          <a:xfrm>
            <a:off x="1" y="78102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Evaluation Question: What are the essential ingredients that facilitated success in each of the three communities?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[Below is a summary of the key ingredients and a brief description of each based on interviews conducted with key partners/stakeholders]</a:t>
            </a:r>
          </a:p>
        </p:txBody>
      </p:sp>
    </p:spTree>
    <p:extLst>
      <p:ext uri="{BB962C8B-B14F-4D97-AF65-F5344CB8AC3E}">
        <p14:creationId xmlns:p14="http://schemas.microsoft.com/office/powerpoint/2010/main" val="42165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11641</TotalTime>
  <Words>249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E Luna</dc:creator>
  <cp:lastModifiedBy>Denise Hartsock</cp:lastModifiedBy>
  <cp:revision>183</cp:revision>
  <cp:lastPrinted>2018-01-08T17:42:03Z</cp:lastPrinted>
  <dcterms:created xsi:type="dcterms:W3CDTF">2017-11-20T16:46:54Z</dcterms:created>
  <dcterms:modified xsi:type="dcterms:W3CDTF">2018-04-30T22:20:40Z</dcterms:modified>
</cp:coreProperties>
</file>