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men E Luna" initials="CEL" lastIdx="1" clrIdx="0">
    <p:extLst>
      <p:ext uri="{19B8F6BF-5375-455C-9EA6-DF929625EA0E}">
        <p15:presenceInfo xmlns:p15="http://schemas.microsoft.com/office/powerpoint/2012/main" userId="S-1-5-21-1229272821-706699826-839522115-20692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71"/>
    <a:srgbClr val="0078B3"/>
    <a:srgbClr val="9B9089"/>
    <a:srgbClr val="92C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8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mregfile017\r&amp;d\KPET\Thriving%20Schools\Reporting%20&amp;%20Dissimenation\End%20of%20grant%20one-pager\Data\Total%20PA%20minutes%2011.22.1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rmregfile017\r&amp;d\KPET\Thriving%20Schools\Reporting%20&amp;%20Dissimenation\End%20of%20grant%20one-pager\Data\Copy%20of%20y1%20to%20y3%20results_C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rmregfile017\r&amp;d\KPET\Thriving%20Schools\Reporting%20&amp;%20Dissimenation\End%20of%20grant%20one-pager\Data\Copy%20of%20CSPAP_JULY2017_withyear3%20and%20PA%20minutes.10.2.17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explosion val="3"/>
          <c:dPt>
            <c:idx val="0"/>
            <c:bubble3D val="0"/>
            <c:spPr>
              <a:solidFill>
                <a:srgbClr val="003B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73-4F49-AACE-F7CB6EB56AF5}"/>
              </c:ext>
            </c:extLst>
          </c:dPt>
          <c:dPt>
            <c:idx val="1"/>
            <c:bubble3D val="0"/>
            <c:spPr>
              <a:solidFill>
                <a:srgbClr val="0078B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73-4F49-AACE-F7CB6EB56AF5}"/>
              </c:ext>
            </c:extLst>
          </c:dPt>
          <c:dPt>
            <c:idx val="2"/>
            <c:bubble3D val="0"/>
            <c:spPr>
              <a:solidFill>
                <a:srgbClr val="92CC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73-4F49-AACE-F7CB6EB56AF5}"/>
              </c:ext>
            </c:extLst>
          </c:dPt>
          <c:dPt>
            <c:idx val="3"/>
            <c:bubble3D val="0"/>
            <c:spPr>
              <a:solidFill>
                <a:srgbClr val="9B908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73-4F49-AACE-F7CB6EB56A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schools!$I$26:$I$29</c:f>
              <c:strCache>
                <c:ptCount val="4"/>
                <c:pt idx="0">
                  <c:v>Recess Minutes</c:v>
                </c:pt>
                <c:pt idx="1">
                  <c:v>Before &amp; After School Minutes</c:v>
                </c:pt>
                <c:pt idx="2">
                  <c:v>PE Minutes</c:v>
                </c:pt>
                <c:pt idx="3">
                  <c:v>Classroom Minutes</c:v>
                </c:pt>
              </c:strCache>
            </c:strRef>
          </c:cat>
          <c:val>
            <c:numRef>
              <c:f>schools!$J$26:$J$29</c:f>
              <c:numCache>
                <c:formatCode>0%</c:formatCode>
                <c:ptCount val="4"/>
                <c:pt idx="0">
                  <c:v>0.34</c:v>
                </c:pt>
                <c:pt idx="1">
                  <c:v>0.34</c:v>
                </c:pt>
                <c:pt idx="2">
                  <c:v>0.25</c:v>
                </c:pt>
                <c:pt idx="3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73-4F49-AACE-F7CB6EB56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PA Minutes</a:t>
            </a:r>
            <a:r>
              <a:rPr lang="en-US" b="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Day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Significantly</a:t>
            </a:r>
            <a:r>
              <a:rPr lang="en-US" b="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Increased from Year to Year</a:t>
            </a:r>
            <a:endParaRPr lang="en-US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7.3736079781052413E-2"/>
          <c:y val="3.1436128602520303E-3"/>
        </c:manualLayout>
      </c:layout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603081992064966E-2"/>
          <c:y val="0.38814197209689683"/>
          <c:w val="0.90231547974497139"/>
          <c:h val="0.4996688788438591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miter lim="800000"/>
            </a:ln>
            <a:effectLst/>
          </c:spPr>
          <c:marker>
            <c:symbol val="circle"/>
            <c:size val="5"/>
            <c:spPr>
              <a:solidFill>
                <a:srgbClr val="0078B3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1.3888888888888888E-2"/>
                  <c:y val="4.789272030651340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/>
                      <a:t>47 minutes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AE2-49E1-A18C-6BA46BEE2F19}"/>
                </c:ext>
              </c:extLst>
            </c:dLbl>
            <c:dLbl>
              <c:idx val="1"/>
              <c:layout>
                <c:manualLayout>
                  <c:x val="-2.4305555555555556E-2"/>
                  <c:y val="5.268199233716466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/>
                      <a:t>75 minutes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AE2-49E1-A18C-6BA46BEE2F19}"/>
                </c:ext>
              </c:extLst>
            </c:dLbl>
            <c:dLbl>
              <c:idx val="2"/>
              <c:layout>
                <c:manualLayout>
                  <c:x val="-3.4722222222222224E-2"/>
                  <c:y val="4.789272030651336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/>
                      <a:t>90 minutes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AE2-49E1-A18C-6BA46BEE2F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Sheet1!$A$3:$A$5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Sheet1!$B$3:$B$5</c:f>
              <c:numCache>
                <c:formatCode>###0.00</c:formatCode>
                <c:ptCount val="3"/>
                <c:pt idx="0">
                  <c:v>47.397907737616556</c:v>
                </c:pt>
                <c:pt idx="1">
                  <c:v>74.68913232152876</c:v>
                </c:pt>
                <c:pt idx="2">
                  <c:v>89.690315398402888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AE2-49E1-A18C-6BA46BEE2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6122976"/>
        <c:axId val="426117400"/>
      </c:lineChart>
      <c:catAx>
        <c:axId val="42612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117400"/>
        <c:crosses val="autoZero"/>
        <c:auto val="1"/>
        <c:lblAlgn val="ctr"/>
        <c:lblOffset val="100"/>
        <c:noMultiLvlLbl val="0"/>
      </c:catAx>
      <c:valAx>
        <c:axId val="426117400"/>
        <c:scaling>
          <c:orientation val="minMax"/>
          <c:max val="90"/>
          <c:min val="30"/>
        </c:scaling>
        <c:delete val="1"/>
        <c:axPos val="l"/>
        <c:numFmt formatCode="#,##0" sourceLinked="0"/>
        <c:majorTickMark val="none"/>
        <c:minorTickMark val="none"/>
        <c:tickLblPos val="nextTo"/>
        <c:crossAx val="4261229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 School Districts Implemented</a:t>
            </a:r>
            <a:r>
              <a:rPr lang="en-US" baseline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Comprehensive PA Programs*</a:t>
            </a:r>
            <a:endParaRPr lang="en-US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6550000000000004"/>
          <c:y val="3.34928229665071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0078B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Sheet2!$B$29:$B$33</c:f>
              <c:strCache>
                <c:ptCount val="5"/>
                <c:pt idx="0">
                  <c:v>Family &amp; community engagement</c:v>
                </c:pt>
                <c:pt idx="1">
                  <c:v>Physical education</c:v>
                </c:pt>
                <c:pt idx="2">
                  <c:v>PA before and after school</c:v>
                </c:pt>
                <c:pt idx="3">
                  <c:v>PA during school</c:v>
                </c:pt>
                <c:pt idx="4">
                  <c:v>Staff involvement </c:v>
                </c:pt>
              </c:strCache>
            </c:strRef>
          </c:cat>
          <c:val>
            <c:numRef>
              <c:f>Sheet2!$C$29:$C$33</c:f>
              <c:numCache>
                <c:formatCode>0%</c:formatCode>
                <c:ptCount val="5"/>
                <c:pt idx="0">
                  <c:v>0.6428571428571429</c:v>
                </c:pt>
                <c:pt idx="1">
                  <c:v>0.6428571428571429</c:v>
                </c:pt>
                <c:pt idx="2">
                  <c:v>0.8571428571428571</c:v>
                </c:pt>
                <c:pt idx="3">
                  <c:v>0.8571428571428571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0C-4E4B-AF78-BF0F10140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5823512"/>
        <c:axId val="285824824"/>
      </c:barChart>
      <c:catAx>
        <c:axId val="285823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85824824"/>
        <c:crosses val="autoZero"/>
        <c:auto val="1"/>
        <c:lblAlgn val="ctr"/>
        <c:lblOffset val="100"/>
        <c:noMultiLvlLbl val="0"/>
      </c:catAx>
      <c:valAx>
        <c:axId val="285824824"/>
        <c:scaling>
          <c:orientation val="minMax"/>
          <c:max val="1"/>
        </c:scaling>
        <c:delete val="1"/>
        <c:axPos val="b"/>
        <c:numFmt formatCode="0%" sourceLinked="1"/>
        <c:majorTickMark val="none"/>
        <c:minorTickMark val="none"/>
        <c:tickLblPos val="nextTo"/>
        <c:crossAx val="285823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1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3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8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9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7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1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6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2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chart" Target="../charts/chart2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chart" Target="../charts/chart1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chart" Target="../charts/chart3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8B08FB0E-A0CC-42DD-9640-7BE9CD159A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729253"/>
              </p:ext>
            </p:extLst>
          </p:nvPr>
        </p:nvGraphicFramePr>
        <p:xfrm>
          <a:off x="4770314" y="7470995"/>
          <a:ext cx="2614928" cy="2189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8B98A9CC-A212-4B96-805D-F027B64FD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855986"/>
              </p:ext>
            </p:extLst>
          </p:nvPr>
        </p:nvGraphicFramePr>
        <p:xfrm>
          <a:off x="474200" y="7184215"/>
          <a:ext cx="2860228" cy="2339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47D684-431A-4166-8EC8-A7FC4D04C882}"/>
              </a:ext>
            </a:extLst>
          </p:cNvPr>
          <p:cNvSpPr/>
          <p:nvPr/>
        </p:nvSpPr>
        <p:spPr>
          <a:xfrm>
            <a:off x="4595406" y="3402964"/>
            <a:ext cx="3116167" cy="913233"/>
          </a:xfrm>
          <a:prstGeom prst="roundRect">
            <a:avLst/>
          </a:prstGeom>
          <a:noFill/>
          <a:ln>
            <a:solidFill>
              <a:srgbClr val="003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CCF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75099-4D66-46CE-BD5C-BFBC559F0703}"/>
              </a:ext>
            </a:extLst>
          </p:cNvPr>
          <p:cNvSpPr/>
          <p:nvPr/>
        </p:nvSpPr>
        <p:spPr>
          <a:xfrm>
            <a:off x="0" y="0"/>
            <a:ext cx="7772400" cy="1009650"/>
          </a:xfrm>
          <a:prstGeom prst="rect">
            <a:avLst/>
          </a:prstGeom>
          <a:solidFill>
            <a:srgbClr val="00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A78F0-77E8-4C9E-9262-A61F50237C23}"/>
              </a:ext>
            </a:extLst>
          </p:cNvPr>
          <p:cNvSpPr/>
          <p:nvPr/>
        </p:nvSpPr>
        <p:spPr>
          <a:xfrm>
            <a:off x="0" y="9501912"/>
            <a:ext cx="7772400" cy="570472"/>
          </a:xfrm>
          <a:prstGeom prst="rect">
            <a:avLst/>
          </a:prstGeom>
          <a:solidFill>
            <a:srgbClr val="0078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[Logo and other footer here]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9D4602-9311-4203-B289-D43483CEA34C}"/>
              </a:ext>
            </a:extLst>
          </p:cNvPr>
          <p:cNvCxnSpPr/>
          <p:nvPr/>
        </p:nvCxnSpPr>
        <p:spPr>
          <a:xfrm>
            <a:off x="595438" y="592620"/>
            <a:ext cx="6564314" cy="0"/>
          </a:xfrm>
          <a:prstGeom prst="line">
            <a:avLst/>
          </a:prstGeom>
          <a:ln w="3175" cmpd="sng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80A9DE-140E-4833-AE33-6D97D787B5AE}"/>
              </a:ext>
            </a:extLst>
          </p:cNvPr>
          <p:cNvSpPr/>
          <p:nvPr/>
        </p:nvSpPr>
        <p:spPr>
          <a:xfrm>
            <a:off x="304800" y="25765"/>
            <a:ext cx="7083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66C9F-9DB9-499D-950E-66C75D118D4C}"/>
              </a:ext>
            </a:extLst>
          </p:cNvPr>
          <p:cNvSpPr txBox="1"/>
          <p:nvPr/>
        </p:nvSpPr>
        <p:spPr>
          <a:xfrm>
            <a:off x="1743738" y="636305"/>
            <a:ext cx="442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822226-D7A0-4CF9-B59C-5FC5C104FC3B}"/>
              </a:ext>
            </a:extLst>
          </p:cNvPr>
          <p:cNvSpPr txBox="1"/>
          <p:nvPr/>
        </p:nvSpPr>
        <p:spPr>
          <a:xfrm>
            <a:off x="-127071" y="1119583"/>
            <a:ext cx="7772399" cy="825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28650" lvl="1" indent="-171450">
              <a:lnSpc>
                <a:spcPts val="1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General bullets</a:t>
            </a:r>
          </a:p>
          <a:p>
            <a:pPr lvl="1">
              <a:lnSpc>
                <a:spcPts val="1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General bullets</a:t>
            </a:r>
          </a:p>
          <a:p>
            <a:pPr lvl="1">
              <a:lnSpc>
                <a:spcPts val="1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lnSpc>
                <a:spcPts val="1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General bullets</a:t>
            </a:r>
          </a:p>
          <a:p>
            <a:pPr lvl="1">
              <a:lnSpc>
                <a:spcPts val="1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10236E-92C0-4AE4-8EA0-D064CD9F9D6C}"/>
              </a:ext>
            </a:extLst>
          </p:cNvPr>
          <p:cNvCxnSpPr>
            <a:cxnSpLocks/>
          </p:cNvCxnSpPr>
          <p:nvPr/>
        </p:nvCxnSpPr>
        <p:spPr>
          <a:xfrm>
            <a:off x="97536" y="2133360"/>
            <a:ext cx="7571232" cy="0"/>
          </a:xfrm>
          <a:prstGeom prst="line">
            <a:avLst/>
          </a:prstGeom>
          <a:ln w="76200">
            <a:solidFill>
              <a:srgbClr val="003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A2BD37-98E2-4FF3-846D-30A742FE4420}"/>
              </a:ext>
            </a:extLst>
          </p:cNvPr>
          <p:cNvCxnSpPr>
            <a:cxnSpLocks/>
          </p:cNvCxnSpPr>
          <p:nvPr/>
        </p:nvCxnSpPr>
        <p:spPr>
          <a:xfrm>
            <a:off x="79248" y="4553472"/>
            <a:ext cx="7571232" cy="0"/>
          </a:xfrm>
          <a:prstGeom prst="line">
            <a:avLst/>
          </a:prstGeom>
          <a:ln w="76200">
            <a:solidFill>
              <a:srgbClr val="003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F4C583-4A77-4F8A-8CEB-4F0D225B714D}"/>
              </a:ext>
            </a:extLst>
          </p:cNvPr>
          <p:cNvCxnSpPr>
            <a:cxnSpLocks/>
          </p:cNvCxnSpPr>
          <p:nvPr/>
        </p:nvCxnSpPr>
        <p:spPr>
          <a:xfrm>
            <a:off x="97536" y="7023945"/>
            <a:ext cx="7571232" cy="0"/>
          </a:xfrm>
          <a:prstGeom prst="line">
            <a:avLst/>
          </a:prstGeom>
          <a:ln w="76200">
            <a:solidFill>
              <a:srgbClr val="003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EA432F-99FB-4309-A442-E7593BA432FB}"/>
              </a:ext>
            </a:extLst>
          </p:cNvPr>
          <p:cNvSpPr/>
          <p:nvPr/>
        </p:nvSpPr>
        <p:spPr>
          <a:xfrm>
            <a:off x="103363" y="2212369"/>
            <a:ext cx="492075" cy="2252699"/>
          </a:xfrm>
          <a:prstGeom prst="rect">
            <a:avLst/>
          </a:prstGeom>
          <a:solidFill>
            <a:srgbClr val="003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1E50CB-03B1-43A9-94B5-6F8E36C4F9E0}"/>
              </a:ext>
            </a:extLst>
          </p:cNvPr>
          <p:cNvSpPr/>
          <p:nvPr/>
        </p:nvSpPr>
        <p:spPr>
          <a:xfrm>
            <a:off x="96280" y="4659749"/>
            <a:ext cx="492075" cy="2252699"/>
          </a:xfrm>
          <a:prstGeom prst="rect">
            <a:avLst/>
          </a:prstGeom>
          <a:solidFill>
            <a:srgbClr val="003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0FBD64-2044-4944-AA1E-4D814AD41CC0}"/>
              </a:ext>
            </a:extLst>
          </p:cNvPr>
          <p:cNvSpPr/>
          <p:nvPr/>
        </p:nvSpPr>
        <p:spPr>
          <a:xfrm>
            <a:off x="103363" y="7127695"/>
            <a:ext cx="492075" cy="2252699"/>
          </a:xfrm>
          <a:prstGeom prst="rect">
            <a:avLst/>
          </a:prstGeom>
          <a:solidFill>
            <a:srgbClr val="003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83605-59BF-490F-909F-1B5562A65E14}"/>
              </a:ext>
            </a:extLst>
          </p:cNvPr>
          <p:cNvSpPr txBox="1"/>
          <p:nvPr/>
        </p:nvSpPr>
        <p:spPr>
          <a:xfrm>
            <a:off x="149668" y="2198514"/>
            <a:ext cx="401970" cy="2694712"/>
          </a:xfrm>
          <a:prstGeom prst="rect">
            <a:avLst/>
          </a:prstGeom>
          <a:noFill/>
        </p:spPr>
        <p:txBody>
          <a:bodyPr vert="wordArtVert" wrap="square" lIns="91440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8DC35E-7433-4697-90AD-92DFECF05A5D}"/>
              </a:ext>
            </a:extLst>
          </p:cNvPr>
          <p:cNvSpPr txBox="1"/>
          <p:nvPr/>
        </p:nvSpPr>
        <p:spPr>
          <a:xfrm>
            <a:off x="149668" y="5129418"/>
            <a:ext cx="401970" cy="130153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D66DA8-E42D-4DDD-8BAA-8F3092BAF278}"/>
              </a:ext>
            </a:extLst>
          </p:cNvPr>
          <p:cNvSpPr txBox="1"/>
          <p:nvPr/>
        </p:nvSpPr>
        <p:spPr>
          <a:xfrm>
            <a:off x="149668" y="7528226"/>
            <a:ext cx="401970" cy="144832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C8D97DD8-BE99-4A2B-A55D-63426D44BD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430199"/>
              </p:ext>
            </p:extLst>
          </p:nvPr>
        </p:nvGraphicFramePr>
        <p:xfrm>
          <a:off x="595330" y="2178053"/>
          <a:ext cx="3968712" cy="2304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33C48BD-3E93-41FC-A07D-F92A645B7513}"/>
              </a:ext>
            </a:extLst>
          </p:cNvPr>
          <p:cNvSpPr txBox="1"/>
          <p:nvPr/>
        </p:nvSpPr>
        <p:spPr>
          <a:xfrm>
            <a:off x="534966" y="4314805"/>
            <a:ext cx="3549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cs typeface="Arial" panose="020B0604020202020204" pitchFamily="34" charset="0"/>
              </a:rPr>
              <a:t>*Based on the CDC Comprehensive School Physical Activity Program Framework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4ABD91-6FD3-4E34-BDA9-4BB57C89E682}"/>
              </a:ext>
            </a:extLst>
          </p:cNvPr>
          <p:cNvSpPr txBox="1"/>
          <p:nvPr/>
        </p:nvSpPr>
        <p:spPr>
          <a:xfrm>
            <a:off x="4564043" y="2287114"/>
            <a:ext cx="3208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8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CLASSROOM ACTIVITY</a:t>
            </a:r>
          </a:p>
          <a:p>
            <a:endParaRPr lang="en-US" sz="2000" b="1" u="sng" dirty="0">
              <a:solidFill>
                <a:srgbClr val="0078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8380D9-C2FD-47DA-B7EE-4071A956192F}"/>
              </a:ext>
            </a:extLst>
          </p:cNvPr>
          <p:cNvSpPr txBox="1"/>
          <p:nvPr/>
        </p:nvSpPr>
        <p:spPr>
          <a:xfrm>
            <a:off x="-87554" y="4591258"/>
            <a:ext cx="3934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majority of districts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targeted </a:t>
            </a:r>
            <a:r>
              <a:rPr lang="en-US" sz="1400" b="1" dirty="0">
                <a:solidFill>
                  <a:srgbClr val="0078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elementary schools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27F93-FF64-410E-9CC4-A0FF1C7BC072}"/>
              </a:ext>
            </a:extLst>
          </p:cNvPr>
          <p:cNvSpPr txBox="1"/>
          <p:nvPr/>
        </p:nvSpPr>
        <p:spPr>
          <a:xfrm>
            <a:off x="4584585" y="3413356"/>
            <a:ext cx="31646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“Quote from qualitative  data”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C24DD-7CD2-49D6-ABC0-AEDA051D0DF8}"/>
              </a:ext>
            </a:extLst>
          </p:cNvPr>
          <p:cNvSpPr/>
          <p:nvPr/>
        </p:nvSpPr>
        <p:spPr>
          <a:xfrm>
            <a:off x="4518483" y="2608675"/>
            <a:ext cx="1545374" cy="86177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cap="none" spc="0" dirty="0">
                <a:ln w="22225">
                  <a:solidFill>
                    <a:srgbClr val="003B71"/>
                  </a:solidFill>
                  <a:prstDash val="solid"/>
                </a:ln>
                <a:solidFill>
                  <a:srgbClr val="003B7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6D6465-3E0A-41C3-98C8-F45BF65A2573}"/>
              </a:ext>
            </a:extLst>
          </p:cNvPr>
          <p:cNvCxnSpPr/>
          <p:nvPr/>
        </p:nvCxnSpPr>
        <p:spPr>
          <a:xfrm>
            <a:off x="4503082" y="2302618"/>
            <a:ext cx="0" cy="2048763"/>
          </a:xfrm>
          <a:prstGeom prst="line">
            <a:avLst/>
          </a:prstGeom>
          <a:ln w="57150">
            <a:solidFill>
              <a:srgbClr val="003B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B12ED51-BF25-42AF-AFEA-0AC1698B4503}"/>
              </a:ext>
            </a:extLst>
          </p:cNvPr>
          <p:cNvSpPr txBox="1"/>
          <p:nvPr/>
        </p:nvSpPr>
        <p:spPr>
          <a:xfrm>
            <a:off x="5743575" y="2787984"/>
            <a:ext cx="208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600" dirty="0">
                <a:solidFill>
                  <a:srgbClr val="0078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600" dirty="0">
                <a:solidFill>
                  <a:srgbClr val="0078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MVPA*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7B08C-38EC-4928-BBDE-D4B6D72B39BF}"/>
              </a:ext>
            </a:extLst>
          </p:cNvPr>
          <p:cNvSpPr txBox="1"/>
          <p:nvPr/>
        </p:nvSpPr>
        <p:spPr>
          <a:xfrm>
            <a:off x="4194649" y="7060564"/>
            <a:ext cx="4126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Greatest Number of PA Minutes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are Provided in Recess and Before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&amp; After School Programs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6B5C9D-9146-4599-A67E-A97CD0158C0C}"/>
              </a:ext>
            </a:extLst>
          </p:cNvPr>
          <p:cNvSpPr txBox="1"/>
          <p:nvPr/>
        </p:nvSpPr>
        <p:spPr>
          <a:xfrm>
            <a:off x="3347718" y="7276803"/>
            <a:ext cx="1363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8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schools provided </a:t>
            </a:r>
            <a:r>
              <a:rPr lang="en-US" sz="1200" b="1" dirty="0">
                <a:solidFill>
                  <a:srgbClr val="0078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minutes</a:t>
            </a:r>
            <a:r>
              <a:rPr lang="en-US" sz="1200" dirty="0">
                <a:solidFill>
                  <a:srgbClr val="0078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PA per day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F577C0-B02D-427D-9410-31C83E13AC84}"/>
              </a:ext>
            </a:extLst>
          </p:cNvPr>
          <p:cNvSpPr txBox="1"/>
          <p:nvPr/>
        </p:nvSpPr>
        <p:spPr>
          <a:xfrm>
            <a:off x="3338213" y="8387742"/>
            <a:ext cx="1363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8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86%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schools provided </a:t>
            </a:r>
            <a:r>
              <a:rPr lang="en-US" sz="1200" b="1" dirty="0">
                <a:solidFill>
                  <a:srgbClr val="0078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minutes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PA per day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5A756B-8A73-431C-960E-A6A306141217}"/>
              </a:ext>
            </a:extLst>
          </p:cNvPr>
          <p:cNvGrpSpPr/>
          <p:nvPr/>
        </p:nvGrpSpPr>
        <p:grpSpPr>
          <a:xfrm>
            <a:off x="981303" y="5114478"/>
            <a:ext cx="1524870" cy="4913550"/>
            <a:chOff x="913530" y="5129418"/>
            <a:chExt cx="1524870" cy="491355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6B5722E-D94B-40D8-BBAE-F0F3EF0C6A39}"/>
                </a:ext>
              </a:extLst>
            </p:cNvPr>
            <p:cNvGrpSpPr/>
            <p:nvPr/>
          </p:nvGrpSpPr>
          <p:grpSpPr>
            <a:xfrm>
              <a:off x="913530" y="5129418"/>
              <a:ext cx="1524870" cy="1783030"/>
              <a:chOff x="913530" y="5129418"/>
              <a:chExt cx="1524870" cy="178303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509E297-2D70-4635-ABCE-D89C09F88CCB}"/>
                  </a:ext>
                </a:extLst>
              </p:cNvPr>
              <p:cNvSpPr/>
              <p:nvPr/>
            </p:nvSpPr>
            <p:spPr>
              <a:xfrm>
                <a:off x="913530" y="5129418"/>
                <a:ext cx="1524870" cy="1783030"/>
              </a:xfrm>
              <a:prstGeom prst="ellipse">
                <a:avLst/>
              </a:prstGeom>
              <a:solidFill>
                <a:srgbClr val="003B71"/>
              </a:solidFill>
              <a:ln>
                <a:solidFill>
                  <a:srgbClr val="003B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0B6F9B4-0EE9-43A7-9812-C4D58F14BD4B}"/>
                  </a:ext>
                </a:extLst>
              </p:cNvPr>
              <p:cNvSpPr/>
              <p:nvPr/>
            </p:nvSpPr>
            <p:spPr>
              <a:xfrm>
                <a:off x="1170432" y="5463772"/>
                <a:ext cx="1020623" cy="1448675"/>
              </a:xfrm>
              <a:prstGeom prst="ellipse">
                <a:avLst/>
              </a:prstGeom>
              <a:solidFill>
                <a:srgbClr val="0078B3"/>
              </a:solidFill>
              <a:ln>
                <a:solidFill>
                  <a:srgbClr val="0078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A4B9B89-7FB0-4899-B633-772FEC50592E}"/>
                  </a:ext>
                </a:extLst>
              </p:cNvPr>
              <p:cNvSpPr/>
              <p:nvPr/>
            </p:nvSpPr>
            <p:spPr>
              <a:xfrm>
                <a:off x="1264928" y="5857214"/>
                <a:ext cx="833890" cy="1055233"/>
              </a:xfrm>
              <a:prstGeom prst="ellipse">
                <a:avLst/>
              </a:prstGeom>
              <a:solidFill>
                <a:srgbClr val="92CCF0"/>
              </a:solidFill>
              <a:ln>
                <a:solidFill>
                  <a:srgbClr val="92CC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9A0A3B3-2AEC-43D1-BACB-99CCD723CE68}"/>
                  </a:ext>
                </a:extLst>
              </p:cNvPr>
              <p:cNvSpPr/>
              <p:nvPr/>
            </p:nvSpPr>
            <p:spPr>
              <a:xfrm>
                <a:off x="1038989" y="5360023"/>
                <a:ext cx="1267968" cy="131917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cap="none" spc="3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 SCHOOL DISTRICTS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A5D53DB-546C-4DE5-8C9B-7F0809A60DE5}"/>
                  </a:ext>
                </a:extLst>
              </p:cNvPr>
              <p:cNvSpPr/>
              <p:nvPr/>
            </p:nvSpPr>
            <p:spPr>
              <a:xfrm>
                <a:off x="1274860" y="5735539"/>
                <a:ext cx="811766" cy="86943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1300" b="1" spc="3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300" b="1" cap="none" spc="3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 SCHOOLS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2950B5-558F-45BB-9234-1F30DEC07EA9}"/>
                  </a:ext>
                </a:extLst>
              </p:cNvPr>
              <p:cNvSpPr txBox="1"/>
              <p:nvPr/>
            </p:nvSpPr>
            <p:spPr>
              <a:xfrm>
                <a:off x="1384555" y="6231465"/>
                <a:ext cx="697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82%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3ED5D43-4A8A-4B9B-BFCE-9E0A2D924743}"/>
                </a:ext>
              </a:extLst>
            </p:cNvPr>
            <p:cNvSpPr txBox="1"/>
            <p:nvPr/>
          </p:nvSpPr>
          <p:spPr>
            <a:xfrm>
              <a:off x="1085090" y="5979697"/>
              <a:ext cx="1227991" cy="406327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endParaRPr lang="en-US" sz="1400" b="1" spc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b="1" spc="300" dirty="0">
                  <a:latin typeface="Arial" panose="020B0604020202020204" pitchFamily="34" charset="0"/>
                  <a:cs typeface="Arial" panose="020B0604020202020204" pitchFamily="34" charset="0"/>
                </a:rPr>
                <a:t> Elementary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CF6A80-EC7A-49C7-99A1-6ADB1919807F}"/>
              </a:ext>
            </a:extLst>
          </p:cNvPr>
          <p:cNvSpPr/>
          <p:nvPr/>
        </p:nvSpPr>
        <p:spPr>
          <a:xfrm>
            <a:off x="3360715" y="7160211"/>
            <a:ext cx="1324590" cy="2167249"/>
          </a:xfrm>
          <a:prstGeom prst="roundRect">
            <a:avLst/>
          </a:prstGeom>
          <a:noFill/>
          <a:ln w="38100">
            <a:solidFill>
              <a:srgbClr val="003B7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2677A8A-B52D-494A-A158-66C6CE4A1B93}"/>
              </a:ext>
            </a:extLst>
          </p:cNvPr>
          <p:cNvCxnSpPr>
            <a:cxnSpLocks/>
          </p:cNvCxnSpPr>
          <p:nvPr/>
        </p:nvCxnSpPr>
        <p:spPr>
          <a:xfrm flipV="1">
            <a:off x="3505146" y="8256361"/>
            <a:ext cx="1179945" cy="1"/>
          </a:xfrm>
          <a:prstGeom prst="line">
            <a:avLst/>
          </a:prstGeom>
          <a:ln w="76200">
            <a:solidFill>
              <a:srgbClr val="003B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9CB67129-734D-48A1-B423-26EF069E3EA1}"/>
              </a:ext>
            </a:extLst>
          </p:cNvPr>
          <p:cNvSpPr/>
          <p:nvPr/>
        </p:nvSpPr>
        <p:spPr>
          <a:xfrm>
            <a:off x="6955991" y="8097673"/>
            <a:ext cx="87682" cy="76855"/>
          </a:xfrm>
          <a:prstGeom prst="ellipse">
            <a:avLst/>
          </a:prstGeom>
          <a:solidFill>
            <a:srgbClr val="003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860E0B-87DB-46E4-A581-28E109DD3833}"/>
              </a:ext>
            </a:extLst>
          </p:cNvPr>
          <p:cNvSpPr txBox="1"/>
          <p:nvPr/>
        </p:nvSpPr>
        <p:spPr>
          <a:xfrm>
            <a:off x="6993660" y="8008094"/>
            <a:ext cx="117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Recess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715E33-E173-4481-9303-8B57F8CBDD6C}"/>
              </a:ext>
            </a:extLst>
          </p:cNvPr>
          <p:cNvSpPr txBox="1"/>
          <p:nvPr/>
        </p:nvSpPr>
        <p:spPr>
          <a:xfrm>
            <a:off x="6984675" y="8227513"/>
            <a:ext cx="84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Before &amp;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After School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63F8FB-DF2E-4EB6-BC36-98F039E9AF3D}"/>
              </a:ext>
            </a:extLst>
          </p:cNvPr>
          <p:cNvSpPr txBox="1"/>
          <p:nvPr/>
        </p:nvSpPr>
        <p:spPr>
          <a:xfrm>
            <a:off x="6997201" y="8561807"/>
            <a:ext cx="117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6FF2E1-8E3F-4BBE-A215-46B9827E78BF}"/>
              </a:ext>
            </a:extLst>
          </p:cNvPr>
          <p:cNvSpPr txBox="1"/>
          <p:nvPr/>
        </p:nvSpPr>
        <p:spPr>
          <a:xfrm>
            <a:off x="6996867" y="8767587"/>
            <a:ext cx="1170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Classroom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28A0F1-81E3-49EF-AFE9-2C6FA73D60B6}"/>
              </a:ext>
            </a:extLst>
          </p:cNvPr>
          <p:cNvSpPr/>
          <p:nvPr/>
        </p:nvSpPr>
        <p:spPr>
          <a:xfrm>
            <a:off x="6955991" y="8349031"/>
            <a:ext cx="87682" cy="76855"/>
          </a:xfrm>
          <a:prstGeom prst="ellipse">
            <a:avLst/>
          </a:prstGeom>
          <a:solidFill>
            <a:srgbClr val="0078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80E409-BE1A-4124-8F8E-10D92756BB71}"/>
              </a:ext>
            </a:extLst>
          </p:cNvPr>
          <p:cNvSpPr/>
          <p:nvPr/>
        </p:nvSpPr>
        <p:spPr>
          <a:xfrm>
            <a:off x="6955991" y="8630455"/>
            <a:ext cx="87682" cy="76855"/>
          </a:xfrm>
          <a:prstGeom prst="ellipse">
            <a:avLst/>
          </a:prstGeom>
          <a:solidFill>
            <a:srgbClr val="92CCF0"/>
          </a:solidFill>
          <a:ln>
            <a:solidFill>
              <a:srgbClr val="92CC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5AC73D7-D1F3-47BC-87C3-6FBFA4A33B4D}"/>
              </a:ext>
            </a:extLst>
          </p:cNvPr>
          <p:cNvSpPr/>
          <p:nvPr/>
        </p:nvSpPr>
        <p:spPr>
          <a:xfrm>
            <a:off x="6968183" y="8837619"/>
            <a:ext cx="87682" cy="76855"/>
          </a:xfrm>
          <a:prstGeom prst="ellipse">
            <a:avLst/>
          </a:prstGeom>
          <a:solidFill>
            <a:srgbClr val="9B90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059B66-6D1A-42ED-89B7-111491DC2ACB}"/>
              </a:ext>
            </a:extLst>
          </p:cNvPr>
          <p:cNvSpPr txBox="1"/>
          <p:nvPr/>
        </p:nvSpPr>
        <p:spPr>
          <a:xfrm>
            <a:off x="3204235" y="4593393"/>
            <a:ext cx="448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 average of </a:t>
            </a:r>
            <a:r>
              <a:rPr lang="en-US" sz="1400" b="1" dirty="0">
                <a:solidFill>
                  <a:srgbClr val="0078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21,058 students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were exposed to programming at 44 schools each year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2B4697-853F-49BB-9F06-DF6AE0C2D157}"/>
              </a:ext>
            </a:extLst>
          </p:cNvPr>
          <p:cNvSpPr txBox="1"/>
          <p:nvPr/>
        </p:nvSpPr>
        <p:spPr>
          <a:xfrm>
            <a:off x="6682881" y="5173990"/>
            <a:ext cx="1226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= 200 students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46766D6-958D-4FD7-8E20-164A307AA3C7}"/>
              </a:ext>
            </a:extLst>
          </p:cNvPr>
          <p:cNvCxnSpPr/>
          <p:nvPr/>
        </p:nvCxnSpPr>
        <p:spPr>
          <a:xfrm>
            <a:off x="3134300" y="4722079"/>
            <a:ext cx="0" cy="2048763"/>
          </a:xfrm>
          <a:prstGeom prst="line">
            <a:avLst/>
          </a:prstGeom>
          <a:ln w="57150">
            <a:solidFill>
              <a:srgbClr val="003B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4A42788-8C70-40CF-B1A1-7A6942478606}"/>
              </a:ext>
            </a:extLst>
          </p:cNvPr>
          <p:cNvSpPr txBox="1"/>
          <p:nvPr/>
        </p:nvSpPr>
        <p:spPr>
          <a:xfrm>
            <a:off x="3261440" y="6770842"/>
            <a:ext cx="2948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cs typeface="Arial" panose="020B0604020202020204" pitchFamily="34" charset="0"/>
              </a:rPr>
              <a:t>*Small &lt;1,227; Medium 1,227 &lt; 1,586; Large ≥ 1,586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785197BF-F02D-466D-A390-22D9AB0087B2}"/>
              </a:ext>
            </a:extLst>
          </p:cNvPr>
          <p:cNvSpPr/>
          <p:nvPr/>
        </p:nvSpPr>
        <p:spPr>
          <a:xfrm>
            <a:off x="1457645" y="8486558"/>
            <a:ext cx="243561" cy="218806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9E64E0-7C46-4D0D-A778-B720A8F19D0A}"/>
              </a:ext>
            </a:extLst>
          </p:cNvPr>
          <p:cNvSpPr txBox="1"/>
          <p:nvPr/>
        </p:nvSpPr>
        <p:spPr>
          <a:xfrm>
            <a:off x="588355" y="7886688"/>
            <a:ext cx="98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Reading and math scores significantly increased.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F54DD3-D5A9-4817-8AEC-654E17A29378}"/>
              </a:ext>
            </a:extLst>
          </p:cNvPr>
          <p:cNvCxnSpPr/>
          <p:nvPr/>
        </p:nvCxnSpPr>
        <p:spPr>
          <a:xfrm>
            <a:off x="1342633" y="8256361"/>
            <a:ext cx="157544" cy="250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3E934BF-F1B7-434D-AD82-661B1311923A}"/>
              </a:ext>
            </a:extLst>
          </p:cNvPr>
          <p:cNvGrpSpPr/>
          <p:nvPr/>
        </p:nvGrpSpPr>
        <p:grpSpPr>
          <a:xfrm>
            <a:off x="3349268" y="4949461"/>
            <a:ext cx="4287966" cy="1147282"/>
            <a:chOff x="3184168" y="4885453"/>
            <a:chExt cx="4287966" cy="114728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BA01000-A422-4B47-BFE2-D348DC3A9943}"/>
                </a:ext>
              </a:extLst>
            </p:cNvPr>
            <p:cNvGrpSpPr/>
            <p:nvPr/>
          </p:nvGrpSpPr>
          <p:grpSpPr>
            <a:xfrm>
              <a:off x="3184168" y="5655452"/>
              <a:ext cx="1554480" cy="365760"/>
              <a:chOff x="3544302" y="5705979"/>
              <a:chExt cx="2266830" cy="466619"/>
            </a:xfrm>
          </p:grpSpPr>
          <p:pic>
            <p:nvPicPr>
              <p:cNvPr id="14" name="Graphic 13" descr="Run">
                <a:extLst>
                  <a:ext uri="{FF2B5EF4-FFF2-40B4-BE49-F238E27FC236}">
                    <a16:creationId xmlns:a16="http://schemas.microsoft.com/office/drawing/2014/main" id="{A8D2D0BB-8640-4F86-9D02-5DB0E43AD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44302" y="570597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1" name="Graphic 70" descr="Run">
                <a:extLst>
                  <a:ext uri="{FF2B5EF4-FFF2-40B4-BE49-F238E27FC236}">
                    <a16:creationId xmlns:a16="http://schemas.microsoft.com/office/drawing/2014/main" id="{1FA146FD-221C-4AD5-A12A-B626360E6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984983" y="570829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2" name="Graphic 71" descr="Run">
                <a:extLst>
                  <a:ext uri="{FF2B5EF4-FFF2-40B4-BE49-F238E27FC236}">
                    <a16:creationId xmlns:a16="http://schemas.microsoft.com/office/drawing/2014/main" id="{18861AEA-2195-4389-BFAA-6581BEBCA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42183" y="571008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3" name="Graphic 72" descr="Run">
                <a:extLst>
                  <a:ext uri="{FF2B5EF4-FFF2-40B4-BE49-F238E27FC236}">
                    <a16:creationId xmlns:a16="http://schemas.microsoft.com/office/drawing/2014/main" id="{887CB2A4-FB13-41C7-9DF7-9E6585F93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96732" y="571539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5" name="Graphic 84" descr="Run">
                <a:extLst>
                  <a:ext uri="{FF2B5EF4-FFF2-40B4-BE49-F238E27FC236}">
                    <a16:creationId xmlns:a16="http://schemas.microsoft.com/office/drawing/2014/main" id="{FD5D3067-D326-4F2A-A415-2F86095A1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3932" y="5715398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05F31F-A089-4734-AB91-32789F6733B5}"/>
                </a:ext>
              </a:extLst>
            </p:cNvPr>
            <p:cNvGrpSpPr/>
            <p:nvPr/>
          </p:nvGrpSpPr>
          <p:grpSpPr>
            <a:xfrm>
              <a:off x="4713331" y="5660951"/>
              <a:ext cx="1554480" cy="365760"/>
              <a:chOff x="3544302" y="5705979"/>
              <a:chExt cx="2266830" cy="466619"/>
            </a:xfrm>
          </p:grpSpPr>
          <p:pic>
            <p:nvPicPr>
              <p:cNvPr id="95" name="Graphic 94" descr="Run">
                <a:extLst>
                  <a:ext uri="{FF2B5EF4-FFF2-40B4-BE49-F238E27FC236}">
                    <a16:creationId xmlns:a16="http://schemas.microsoft.com/office/drawing/2014/main" id="{3FF77DB2-F611-4387-8811-7EF549FA3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44302" y="570597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96" name="Graphic 95" descr="Run">
                <a:extLst>
                  <a:ext uri="{FF2B5EF4-FFF2-40B4-BE49-F238E27FC236}">
                    <a16:creationId xmlns:a16="http://schemas.microsoft.com/office/drawing/2014/main" id="{619596D9-C268-48C4-B372-5FB4DF099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984983" y="570829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97" name="Graphic 96" descr="Run">
                <a:extLst>
                  <a:ext uri="{FF2B5EF4-FFF2-40B4-BE49-F238E27FC236}">
                    <a16:creationId xmlns:a16="http://schemas.microsoft.com/office/drawing/2014/main" id="{2B1BE920-2B66-4558-8FCB-7683CC828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42183" y="571008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98" name="Graphic 97" descr="Run">
                <a:extLst>
                  <a:ext uri="{FF2B5EF4-FFF2-40B4-BE49-F238E27FC236}">
                    <a16:creationId xmlns:a16="http://schemas.microsoft.com/office/drawing/2014/main" id="{7CBA8F05-C440-4D0E-A25B-FA337EBA1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96732" y="571539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99" name="Graphic 98" descr="Run">
                <a:extLst>
                  <a:ext uri="{FF2B5EF4-FFF2-40B4-BE49-F238E27FC236}">
                    <a16:creationId xmlns:a16="http://schemas.microsoft.com/office/drawing/2014/main" id="{D7B7BCA1-9467-4E98-8EB1-C76CC856F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3932" y="5715398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E28F0B5-326D-42FB-8642-E0EF2406CF0D}"/>
                </a:ext>
              </a:extLst>
            </p:cNvPr>
            <p:cNvGrpSpPr/>
            <p:nvPr/>
          </p:nvGrpSpPr>
          <p:grpSpPr>
            <a:xfrm>
              <a:off x="6230008" y="5666975"/>
              <a:ext cx="1240955" cy="365760"/>
              <a:chOff x="3544302" y="5705979"/>
              <a:chExt cx="1809630" cy="466619"/>
            </a:xfrm>
          </p:grpSpPr>
          <p:pic>
            <p:nvPicPr>
              <p:cNvPr id="107" name="Graphic 106" descr="Run">
                <a:extLst>
                  <a:ext uri="{FF2B5EF4-FFF2-40B4-BE49-F238E27FC236}">
                    <a16:creationId xmlns:a16="http://schemas.microsoft.com/office/drawing/2014/main" id="{3FC38D43-5BEA-4A50-A7F0-DC04E1B4A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44302" y="570597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08" name="Graphic 107" descr="Run">
                <a:extLst>
                  <a:ext uri="{FF2B5EF4-FFF2-40B4-BE49-F238E27FC236}">
                    <a16:creationId xmlns:a16="http://schemas.microsoft.com/office/drawing/2014/main" id="{0E9F75BC-A522-4571-B3BD-9BC09A3A2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984983" y="570829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09" name="Graphic 108" descr="Run">
                <a:extLst>
                  <a:ext uri="{FF2B5EF4-FFF2-40B4-BE49-F238E27FC236}">
                    <a16:creationId xmlns:a16="http://schemas.microsoft.com/office/drawing/2014/main" id="{B0599BA1-14C1-4F29-B6A0-3B9F21883B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42183" y="571008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0" name="Graphic 109" descr="Run">
                <a:extLst>
                  <a:ext uri="{FF2B5EF4-FFF2-40B4-BE49-F238E27FC236}">
                    <a16:creationId xmlns:a16="http://schemas.microsoft.com/office/drawing/2014/main" id="{C8180448-5AB8-443C-A464-61D3FA6B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896732" y="5715398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3EBE833-408E-4293-A5C5-6922447D9A13}"/>
                </a:ext>
              </a:extLst>
            </p:cNvPr>
            <p:cNvGrpSpPr/>
            <p:nvPr/>
          </p:nvGrpSpPr>
          <p:grpSpPr>
            <a:xfrm>
              <a:off x="3184391" y="5265557"/>
              <a:ext cx="1554480" cy="365760"/>
              <a:chOff x="3544302" y="5705979"/>
              <a:chExt cx="2266830" cy="466619"/>
            </a:xfrm>
            <a:solidFill>
              <a:srgbClr val="0078B3"/>
            </a:solidFill>
          </p:grpSpPr>
          <p:pic>
            <p:nvPicPr>
              <p:cNvPr id="113" name="Graphic 112" descr="Run">
                <a:extLst>
                  <a:ext uri="{FF2B5EF4-FFF2-40B4-BE49-F238E27FC236}">
                    <a16:creationId xmlns:a16="http://schemas.microsoft.com/office/drawing/2014/main" id="{FF8C4761-3762-4342-9492-2647B151F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544302" y="570597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4" name="Graphic 113" descr="Run">
                <a:extLst>
                  <a:ext uri="{FF2B5EF4-FFF2-40B4-BE49-F238E27FC236}">
                    <a16:creationId xmlns:a16="http://schemas.microsoft.com/office/drawing/2014/main" id="{DA8198ED-FC3F-490F-B942-1F5518BBDD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984983" y="570829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5" name="Graphic 114" descr="Run">
                <a:extLst>
                  <a:ext uri="{FF2B5EF4-FFF2-40B4-BE49-F238E27FC236}">
                    <a16:creationId xmlns:a16="http://schemas.microsoft.com/office/drawing/2014/main" id="{74F19D25-2116-4086-8A55-CCC30EBEA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42183" y="571008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6" name="Graphic 115" descr="Run">
                <a:extLst>
                  <a:ext uri="{FF2B5EF4-FFF2-40B4-BE49-F238E27FC236}">
                    <a16:creationId xmlns:a16="http://schemas.microsoft.com/office/drawing/2014/main" id="{52B78B6D-D50D-4E73-BA40-5EF07AC8F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896732" y="571539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7" name="Graphic 116" descr="Run">
                <a:extLst>
                  <a:ext uri="{FF2B5EF4-FFF2-40B4-BE49-F238E27FC236}">
                    <a16:creationId xmlns:a16="http://schemas.microsoft.com/office/drawing/2014/main" id="{86C010C0-E862-482F-8545-3DD6C80EB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353932" y="5715398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91B3B9E-0FD6-434C-968A-8492E36B3D38}"/>
                </a:ext>
              </a:extLst>
            </p:cNvPr>
            <p:cNvGrpSpPr/>
            <p:nvPr/>
          </p:nvGrpSpPr>
          <p:grpSpPr>
            <a:xfrm>
              <a:off x="4713552" y="5271054"/>
              <a:ext cx="615722" cy="360189"/>
              <a:chOff x="3544302" y="5705979"/>
              <a:chExt cx="897881" cy="459512"/>
            </a:xfrm>
            <a:solidFill>
              <a:srgbClr val="0078B3"/>
            </a:solidFill>
          </p:grpSpPr>
          <p:pic>
            <p:nvPicPr>
              <p:cNvPr id="119" name="Graphic 118" descr="Run">
                <a:extLst>
                  <a:ext uri="{FF2B5EF4-FFF2-40B4-BE49-F238E27FC236}">
                    <a16:creationId xmlns:a16="http://schemas.microsoft.com/office/drawing/2014/main" id="{1CBF086E-3816-4B53-9906-ED63831F6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544302" y="570597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0" name="Graphic 119" descr="Run">
                <a:extLst>
                  <a:ext uri="{FF2B5EF4-FFF2-40B4-BE49-F238E27FC236}">
                    <a16:creationId xmlns:a16="http://schemas.microsoft.com/office/drawing/2014/main" id="{41030DA1-1DDA-4DAE-8FBF-BFD4C551E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984983" y="5708291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80CCFCB-7812-44A7-BD70-5F38BD1BC95F}"/>
                </a:ext>
              </a:extLst>
            </p:cNvPr>
            <p:cNvGrpSpPr/>
            <p:nvPr/>
          </p:nvGrpSpPr>
          <p:grpSpPr>
            <a:xfrm>
              <a:off x="3208515" y="4885453"/>
              <a:ext cx="929248" cy="361595"/>
              <a:chOff x="3544302" y="5705979"/>
              <a:chExt cx="1355081" cy="461306"/>
            </a:xfrm>
            <a:solidFill>
              <a:srgbClr val="92CCF0"/>
            </a:solidFill>
          </p:grpSpPr>
          <p:pic>
            <p:nvPicPr>
              <p:cNvPr id="125" name="Graphic 124" descr="Run">
                <a:extLst>
                  <a:ext uri="{FF2B5EF4-FFF2-40B4-BE49-F238E27FC236}">
                    <a16:creationId xmlns:a16="http://schemas.microsoft.com/office/drawing/2014/main" id="{B1E623D2-97F1-4516-BEC5-B3910A155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544302" y="570597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6" name="Graphic 125" descr="Run">
                <a:extLst>
                  <a:ext uri="{FF2B5EF4-FFF2-40B4-BE49-F238E27FC236}">
                    <a16:creationId xmlns:a16="http://schemas.microsoft.com/office/drawing/2014/main" id="{776D3E42-42D3-4112-BBB6-52ABF1197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984983" y="570829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7" name="Graphic 126" descr="Run">
                <a:extLst>
                  <a:ext uri="{FF2B5EF4-FFF2-40B4-BE49-F238E27FC236}">
                    <a16:creationId xmlns:a16="http://schemas.microsoft.com/office/drawing/2014/main" id="{D669A2B6-FB75-4276-B21A-580E72356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442183" y="5710085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133" name="Graphic 132" descr="Run">
              <a:extLst>
                <a:ext uri="{FF2B5EF4-FFF2-40B4-BE49-F238E27FC236}">
                  <a16:creationId xmlns:a16="http://schemas.microsoft.com/office/drawing/2014/main" id="{DE59BED6-4869-4A12-AABC-FB876B8C3E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t="1" b="48969"/>
            <a:stretch/>
          </p:blipFill>
          <p:spPr>
            <a:xfrm>
              <a:off x="5015653" y="5275903"/>
              <a:ext cx="313525" cy="182880"/>
            </a:xfrm>
            <a:prstGeom prst="rect">
              <a:avLst/>
            </a:prstGeom>
          </p:spPr>
        </p:pic>
        <p:pic>
          <p:nvPicPr>
            <p:cNvPr id="134" name="Graphic 133" descr="Run">
              <a:extLst>
                <a:ext uri="{FF2B5EF4-FFF2-40B4-BE49-F238E27FC236}">
                  <a16:creationId xmlns:a16="http://schemas.microsoft.com/office/drawing/2014/main" id="{EB7C02B9-3AE6-4D8E-A41E-C3256C9EE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48970"/>
            <a:stretch/>
          </p:blipFill>
          <p:spPr>
            <a:xfrm>
              <a:off x="7158609" y="5671559"/>
              <a:ext cx="313525" cy="18288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1245FE7-41FA-4573-8AD6-0BE7429F52E2}"/>
              </a:ext>
            </a:extLst>
          </p:cNvPr>
          <p:cNvGrpSpPr/>
          <p:nvPr/>
        </p:nvGrpSpPr>
        <p:grpSpPr>
          <a:xfrm>
            <a:off x="3385818" y="6273562"/>
            <a:ext cx="4114800" cy="465209"/>
            <a:chOff x="3440090" y="6380480"/>
            <a:chExt cx="3642515" cy="465209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E0C1111-FB36-4A64-8743-0F2E1072EDC9}"/>
                </a:ext>
              </a:extLst>
            </p:cNvPr>
            <p:cNvSpPr txBox="1"/>
            <p:nvPr/>
          </p:nvSpPr>
          <p:spPr>
            <a:xfrm>
              <a:off x="3440090" y="6388489"/>
              <a:ext cx="1216152" cy="457200"/>
            </a:xfrm>
            <a:prstGeom prst="rect">
              <a:avLst/>
            </a:prstGeom>
            <a:solidFill>
              <a:srgbClr val="92CC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 school*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 = 8)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29068ED-7E51-44C7-8CCB-C8A29A95C3E4}"/>
                </a:ext>
              </a:extLst>
            </p:cNvPr>
            <p:cNvSpPr txBox="1"/>
            <p:nvPr/>
          </p:nvSpPr>
          <p:spPr>
            <a:xfrm>
              <a:off x="4657955" y="6380480"/>
              <a:ext cx="1212293" cy="461665"/>
            </a:xfrm>
            <a:prstGeom prst="rect">
              <a:avLst/>
            </a:prstGeom>
            <a:solidFill>
              <a:srgbClr val="0078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Medium school*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 = 13)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B73658D-481C-4C6D-B3BB-171A1C82F308}"/>
                </a:ext>
              </a:extLst>
            </p:cNvPr>
            <p:cNvSpPr txBox="1"/>
            <p:nvPr/>
          </p:nvSpPr>
          <p:spPr>
            <a:xfrm>
              <a:off x="5866453" y="6382219"/>
              <a:ext cx="1216152" cy="461665"/>
            </a:xfrm>
            <a:prstGeom prst="rect">
              <a:avLst/>
            </a:prstGeom>
            <a:solidFill>
              <a:srgbClr val="003B7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Large school*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 = 23)</a:t>
              </a:r>
            </a:p>
          </p:txBody>
        </p:sp>
      </p:grpSp>
      <p:pic>
        <p:nvPicPr>
          <p:cNvPr id="139" name="Graphic 138" descr="Run">
            <a:extLst>
              <a:ext uri="{FF2B5EF4-FFF2-40B4-BE49-F238E27FC236}">
                <a16:creationId xmlns:a16="http://schemas.microsoft.com/office/drawing/2014/main" id="{489F5F5F-26C5-49EF-9F4A-0BD4E234F6B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12809" y="5168014"/>
            <a:ext cx="239988" cy="27432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F300F97-0902-4378-AFBD-7838804A54B4}"/>
              </a:ext>
            </a:extLst>
          </p:cNvPr>
          <p:cNvSpPr txBox="1"/>
          <p:nvPr/>
        </p:nvSpPr>
        <p:spPr>
          <a:xfrm>
            <a:off x="4549707" y="4313211"/>
            <a:ext cx="3549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cs typeface="Arial" panose="020B0604020202020204" pitchFamily="34" charset="0"/>
              </a:rPr>
              <a:t>*MVPA – Moderate to Vigorous Physical Activity</a:t>
            </a:r>
          </a:p>
        </p:txBody>
      </p:sp>
    </p:spTree>
    <p:extLst>
      <p:ext uri="{BB962C8B-B14F-4D97-AF65-F5344CB8AC3E}">
        <p14:creationId xmlns:p14="http://schemas.microsoft.com/office/powerpoint/2010/main" val="42749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</TotalTime>
  <Words>198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E Luna</dc:creator>
  <cp:lastModifiedBy>Denise Hartsock</cp:lastModifiedBy>
  <cp:revision>92</cp:revision>
  <cp:lastPrinted>2018-01-08T17:42:03Z</cp:lastPrinted>
  <dcterms:created xsi:type="dcterms:W3CDTF">2017-11-20T16:46:54Z</dcterms:created>
  <dcterms:modified xsi:type="dcterms:W3CDTF">2018-04-30T22:35:43Z</dcterms:modified>
</cp:coreProperties>
</file>