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gan N. Clennin" initials="MNC" lastIdx="4" clrIdx="0">
    <p:extLst>
      <p:ext uri="{19B8F6BF-5375-455C-9EA6-DF929625EA0E}">
        <p15:presenceInfo xmlns:p15="http://schemas.microsoft.com/office/powerpoint/2012/main" userId="S-1-5-21-1229272821-706699826-839522115-3711204" providerId="AD"/>
      </p:ext>
    </p:extLst>
  </p:cmAuthor>
  <p:cmAuthor id="2" name="Reviewer" initials="r1" lastIdx="4" clrIdx="1">
    <p:extLst>
      <p:ext uri="{19B8F6BF-5375-455C-9EA6-DF929625EA0E}">
        <p15:presenceInfo xmlns:p15="http://schemas.microsoft.com/office/powerpoint/2012/main" userId="Reviewer" providerId="None"/>
      </p:ext>
    </p:extLst>
  </p:cmAuthor>
  <p:cmAuthor id="3" name="Shayla Perkins" initials="SP" lastIdx="2" clrIdx="2">
    <p:extLst>
      <p:ext uri="{19B8F6BF-5375-455C-9EA6-DF929625EA0E}">
        <p15:presenceInfo xmlns:p15="http://schemas.microsoft.com/office/powerpoint/2012/main" userId="S-1-5-21-1229272821-706699826-839522115-3654922" providerId="AD"/>
      </p:ext>
    </p:extLst>
  </p:cmAuthor>
  <p:cmAuthor id="4" name="Cheryl Kelly" initials="CK" lastIdx="3" clrIdx="3">
    <p:extLst>
      <p:ext uri="{19B8F6BF-5375-455C-9EA6-DF929625EA0E}">
        <p15:presenceInfo xmlns:p15="http://schemas.microsoft.com/office/powerpoint/2012/main" userId="S-1-5-21-1229272821-706699826-839522115-27481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634" autoAdjust="0"/>
  </p:normalViewPr>
  <p:slideViewPr>
    <p:cSldViewPr snapToGrid="0">
      <p:cViewPr varScale="1">
        <p:scale>
          <a:sx n="77" d="100"/>
          <a:sy n="77" d="100"/>
        </p:scale>
        <p:origin x="29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Avergae number of daily park vsitors 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2017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189</c:v>
                </c:pt>
                <c:pt idx="1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A-4549-8854-2B06464C5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axId val="505517936"/>
        <c:axId val="480858328"/>
      </c:barChart>
      <c:catAx>
        <c:axId val="50551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858328"/>
        <c:crosses val="autoZero"/>
        <c:auto val="1"/>
        <c:lblAlgn val="ctr"/>
        <c:lblOffset val="100"/>
        <c:noMultiLvlLbl val="0"/>
      </c:catAx>
      <c:valAx>
        <c:axId val="4808583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51793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182AD-623D-4389-A74E-69A2242544D1}" type="doc">
      <dgm:prSet loTypeId="urn:microsoft.com/office/officeart/2005/8/layout/vList4" loCatId="list" qsTypeId="urn:microsoft.com/office/officeart/2005/8/quickstyle/simple1" qsCatId="simple" csTypeId="urn:microsoft.com/office/officeart/2005/8/colors/accent4_2" csCatId="accent4" phldr="1"/>
      <dgm:spPr/>
    </dgm:pt>
    <dgm:pt modelId="{8958B5AC-3A65-4188-8D9A-F58CAD8C882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/>
            <a:t>Sedentary Activity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b="1" dirty="0"/>
            <a:t>(e.g. Sitting, Watching Kids)</a:t>
          </a:r>
        </a:p>
      </dgm:t>
    </dgm:pt>
    <dgm:pt modelId="{F438F77D-ED4F-4A9E-8FB5-51466356F477}" type="parTrans" cxnId="{BEC9CD4D-A13B-4EFF-A7EF-0A5D00FFE33B}">
      <dgm:prSet/>
      <dgm:spPr/>
      <dgm:t>
        <a:bodyPr/>
        <a:lstStyle/>
        <a:p>
          <a:endParaRPr lang="en-US"/>
        </a:p>
      </dgm:t>
    </dgm:pt>
    <dgm:pt modelId="{6A9722B3-42FE-41EB-94BD-40B6507969E5}" type="sibTrans" cxnId="{BEC9CD4D-A13B-4EFF-A7EF-0A5D00FFE33B}">
      <dgm:prSet/>
      <dgm:spPr/>
      <dgm:t>
        <a:bodyPr/>
        <a:lstStyle/>
        <a:p>
          <a:endParaRPr lang="en-US"/>
        </a:p>
      </dgm:t>
    </dgm:pt>
    <dgm:pt modelId="{EFCEFDAD-CE9F-49DA-858E-32C0363D59F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/>
            <a:t>Very Active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b="1" dirty="0"/>
            <a:t>(e.g. Sport, Running)</a:t>
          </a:r>
          <a:endParaRPr lang="en-US" sz="2400" b="1" dirty="0"/>
        </a:p>
      </dgm:t>
    </dgm:pt>
    <dgm:pt modelId="{6401368F-E1A4-4A9F-BEFC-D8CDBCF8DB25}" type="parTrans" cxnId="{A69D8552-0DF3-4A82-BF85-E48ED0ECCA7C}">
      <dgm:prSet/>
      <dgm:spPr/>
      <dgm:t>
        <a:bodyPr/>
        <a:lstStyle/>
        <a:p>
          <a:endParaRPr lang="en-US"/>
        </a:p>
      </dgm:t>
    </dgm:pt>
    <dgm:pt modelId="{11EEB238-783F-4945-9F48-19B86964D7B8}" type="sibTrans" cxnId="{A69D8552-0DF3-4A82-BF85-E48ED0ECCA7C}">
      <dgm:prSet/>
      <dgm:spPr/>
      <dgm:t>
        <a:bodyPr/>
        <a:lstStyle/>
        <a:p>
          <a:endParaRPr lang="en-US"/>
        </a:p>
      </dgm:t>
    </dgm:pt>
    <dgm:pt modelId="{23566809-01C3-4D78-91BB-9E727143C40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/>
            <a:t>Walking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b="1" dirty="0"/>
            <a:t>(e.g. In Group, On Trail)</a:t>
          </a:r>
          <a:endParaRPr lang="en-US" sz="2400" b="1" dirty="0"/>
        </a:p>
      </dgm:t>
    </dgm:pt>
    <dgm:pt modelId="{E3E6C79F-3997-4BD5-9EF0-B2C77B956D11}" type="sibTrans" cxnId="{FD5537C2-C038-43A4-8BED-FDF3563BB980}">
      <dgm:prSet/>
      <dgm:spPr/>
      <dgm:t>
        <a:bodyPr/>
        <a:lstStyle/>
        <a:p>
          <a:endParaRPr lang="en-US"/>
        </a:p>
      </dgm:t>
    </dgm:pt>
    <dgm:pt modelId="{51283C87-6F7D-41E4-8169-A0031BA2E451}" type="parTrans" cxnId="{FD5537C2-C038-43A4-8BED-FDF3563BB980}">
      <dgm:prSet/>
      <dgm:spPr/>
      <dgm:t>
        <a:bodyPr/>
        <a:lstStyle/>
        <a:p>
          <a:endParaRPr lang="en-US"/>
        </a:p>
      </dgm:t>
    </dgm:pt>
    <dgm:pt modelId="{32D1D08D-3513-47F0-B6E0-B4E9012251FB}" type="pres">
      <dgm:prSet presAssocID="{FEF182AD-623D-4389-A74E-69A2242544D1}" presName="linear" presStyleCnt="0">
        <dgm:presLayoutVars>
          <dgm:dir/>
          <dgm:resizeHandles val="exact"/>
        </dgm:presLayoutVars>
      </dgm:prSet>
      <dgm:spPr/>
    </dgm:pt>
    <dgm:pt modelId="{82F526B4-3A7E-4BB6-A894-8350F4B05E02}" type="pres">
      <dgm:prSet presAssocID="{8958B5AC-3A65-4188-8D9A-F58CAD8C8826}" presName="comp" presStyleCnt="0"/>
      <dgm:spPr/>
    </dgm:pt>
    <dgm:pt modelId="{2EA1A8D1-2B5F-49A5-82C6-E5CFCC8F404B}" type="pres">
      <dgm:prSet presAssocID="{8958B5AC-3A65-4188-8D9A-F58CAD8C8826}" presName="box" presStyleLbl="node1" presStyleIdx="0" presStyleCnt="3"/>
      <dgm:spPr/>
    </dgm:pt>
    <dgm:pt modelId="{9FA888B8-3E86-4290-81DB-830124C19A74}" type="pres">
      <dgm:prSet presAssocID="{8958B5AC-3A65-4188-8D9A-F58CAD8C8826}" presName="img" presStyleLbl="fgImgPlace1" presStyleIdx="0" presStyleCnt="3"/>
      <dgm:spPr/>
    </dgm:pt>
    <dgm:pt modelId="{80EFDD7A-A218-482C-9F79-DFE6D8B2058F}" type="pres">
      <dgm:prSet presAssocID="{8958B5AC-3A65-4188-8D9A-F58CAD8C8826}" presName="text" presStyleLbl="node1" presStyleIdx="0" presStyleCnt="3">
        <dgm:presLayoutVars>
          <dgm:bulletEnabled val="1"/>
        </dgm:presLayoutVars>
      </dgm:prSet>
      <dgm:spPr/>
    </dgm:pt>
    <dgm:pt modelId="{58AE6298-26E9-4D6B-B42D-47994256F674}" type="pres">
      <dgm:prSet presAssocID="{6A9722B3-42FE-41EB-94BD-40B6507969E5}" presName="spacer" presStyleCnt="0"/>
      <dgm:spPr/>
    </dgm:pt>
    <dgm:pt modelId="{B6F2987E-CB8C-480C-88AA-8BED3ACFA451}" type="pres">
      <dgm:prSet presAssocID="{23566809-01C3-4D78-91BB-9E727143C406}" presName="comp" presStyleCnt="0"/>
      <dgm:spPr/>
    </dgm:pt>
    <dgm:pt modelId="{306C2E87-7B73-4439-ADB5-A36297C5B39B}" type="pres">
      <dgm:prSet presAssocID="{23566809-01C3-4D78-91BB-9E727143C406}" presName="box" presStyleLbl="node1" presStyleIdx="1" presStyleCnt="3"/>
      <dgm:spPr/>
    </dgm:pt>
    <dgm:pt modelId="{DC108100-A247-404C-AD3E-D593865EA5B1}" type="pres">
      <dgm:prSet presAssocID="{23566809-01C3-4D78-91BB-9E727143C406}" presName="img" presStyleLbl="fgImgPlace1" presStyleIdx="1" presStyleCnt="3"/>
      <dgm:spPr/>
    </dgm:pt>
    <dgm:pt modelId="{975D6229-B8B8-42C6-86F7-92C74716309F}" type="pres">
      <dgm:prSet presAssocID="{23566809-01C3-4D78-91BB-9E727143C406}" presName="text" presStyleLbl="node1" presStyleIdx="1" presStyleCnt="3">
        <dgm:presLayoutVars>
          <dgm:bulletEnabled val="1"/>
        </dgm:presLayoutVars>
      </dgm:prSet>
      <dgm:spPr/>
    </dgm:pt>
    <dgm:pt modelId="{2263F53D-9370-4577-A9A0-5764810BAABF}" type="pres">
      <dgm:prSet presAssocID="{E3E6C79F-3997-4BD5-9EF0-B2C77B956D11}" presName="spacer" presStyleCnt="0"/>
      <dgm:spPr/>
    </dgm:pt>
    <dgm:pt modelId="{1C353C21-5524-4489-AB6B-2429E5B1FA6F}" type="pres">
      <dgm:prSet presAssocID="{EFCEFDAD-CE9F-49DA-858E-32C0363D59F5}" presName="comp" presStyleCnt="0"/>
      <dgm:spPr/>
    </dgm:pt>
    <dgm:pt modelId="{4E55784F-77E1-4052-98C6-8F137EF3D86F}" type="pres">
      <dgm:prSet presAssocID="{EFCEFDAD-CE9F-49DA-858E-32C0363D59F5}" presName="box" presStyleLbl="node1" presStyleIdx="2" presStyleCnt="3"/>
      <dgm:spPr/>
    </dgm:pt>
    <dgm:pt modelId="{EBF4B280-FFB0-47A1-B10F-08909C8A14CA}" type="pres">
      <dgm:prSet presAssocID="{EFCEFDAD-CE9F-49DA-858E-32C0363D59F5}" presName="img" presStyleLbl="fgImgPlace1" presStyleIdx="2" presStyleCnt="3"/>
      <dgm:spPr/>
    </dgm:pt>
    <dgm:pt modelId="{60E4D2D0-D7B4-4243-BC9E-323CDC3F1AFE}" type="pres">
      <dgm:prSet presAssocID="{EFCEFDAD-CE9F-49DA-858E-32C0363D59F5}" presName="text" presStyleLbl="node1" presStyleIdx="2" presStyleCnt="3">
        <dgm:presLayoutVars>
          <dgm:bulletEnabled val="1"/>
        </dgm:presLayoutVars>
      </dgm:prSet>
      <dgm:spPr/>
    </dgm:pt>
  </dgm:ptLst>
  <dgm:cxnLst>
    <dgm:cxn modelId="{A801E10A-0376-4DAA-8786-1ECCA2FE3A2E}" type="presOf" srcId="{EFCEFDAD-CE9F-49DA-858E-32C0363D59F5}" destId="{4E55784F-77E1-4052-98C6-8F137EF3D86F}" srcOrd="0" destOrd="0" presId="urn:microsoft.com/office/officeart/2005/8/layout/vList4"/>
    <dgm:cxn modelId="{AA0C131B-35FB-49D3-8FC7-71E192B77E3B}" type="presOf" srcId="{FEF182AD-623D-4389-A74E-69A2242544D1}" destId="{32D1D08D-3513-47F0-B6E0-B4E9012251FB}" srcOrd="0" destOrd="0" presId="urn:microsoft.com/office/officeart/2005/8/layout/vList4"/>
    <dgm:cxn modelId="{1BD9A21E-0524-4A66-B8E1-5A6EE1340028}" type="presOf" srcId="{23566809-01C3-4D78-91BB-9E727143C406}" destId="{975D6229-B8B8-42C6-86F7-92C74716309F}" srcOrd="1" destOrd="0" presId="urn:microsoft.com/office/officeart/2005/8/layout/vList4"/>
    <dgm:cxn modelId="{BEC9CD4D-A13B-4EFF-A7EF-0A5D00FFE33B}" srcId="{FEF182AD-623D-4389-A74E-69A2242544D1}" destId="{8958B5AC-3A65-4188-8D9A-F58CAD8C8826}" srcOrd="0" destOrd="0" parTransId="{F438F77D-ED4F-4A9E-8FB5-51466356F477}" sibTransId="{6A9722B3-42FE-41EB-94BD-40B6507969E5}"/>
    <dgm:cxn modelId="{A69D8552-0DF3-4A82-BF85-E48ED0ECCA7C}" srcId="{FEF182AD-623D-4389-A74E-69A2242544D1}" destId="{EFCEFDAD-CE9F-49DA-858E-32C0363D59F5}" srcOrd="2" destOrd="0" parTransId="{6401368F-E1A4-4A9F-BEFC-D8CDBCF8DB25}" sibTransId="{11EEB238-783F-4945-9F48-19B86964D7B8}"/>
    <dgm:cxn modelId="{FC1F0B59-025D-48DC-AD6C-95B19E4BD74E}" type="presOf" srcId="{8958B5AC-3A65-4188-8D9A-F58CAD8C8826}" destId="{2EA1A8D1-2B5F-49A5-82C6-E5CFCC8F404B}" srcOrd="0" destOrd="0" presId="urn:microsoft.com/office/officeart/2005/8/layout/vList4"/>
    <dgm:cxn modelId="{783FF781-C09D-44C1-8394-7882AB0749EC}" type="presOf" srcId="{EFCEFDAD-CE9F-49DA-858E-32C0363D59F5}" destId="{60E4D2D0-D7B4-4243-BC9E-323CDC3F1AFE}" srcOrd="1" destOrd="0" presId="urn:microsoft.com/office/officeart/2005/8/layout/vList4"/>
    <dgm:cxn modelId="{531AFB9F-0CF0-410B-A801-4B6A019707A3}" type="presOf" srcId="{23566809-01C3-4D78-91BB-9E727143C406}" destId="{306C2E87-7B73-4439-ADB5-A36297C5B39B}" srcOrd="0" destOrd="0" presId="urn:microsoft.com/office/officeart/2005/8/layout/vList4"/>
    <dgm:cxn modelId="{DD3B68BD-B0CA-4814-963E-AF33722C830A}" type="presOf" srcId="{8958B5AC-3A65-4188-8D9A-F58CAD8C8826}" destId="{80EFDD7A-A218-482C-9F79-DFE6D8B2058F}" srcOrd="1" destOrd="0" presId="urn:microsoft.com/office/officeart/2005/8/layout/vList4"/>
    <dgm:cxn modelId="{FD5537C2-C038-43A4-8BED-FDF3563BB980}" srcId="{FEF182AD-623D-4389-A74E-69A2242544D1}" destId="{23566809-01C3-4D78-91BB-9E727143C406}" srcOrd="1" destOrd="0" parTransId="{51283C87-6F7D-41E4-8169-A0031BA2E451}" sibTransId="{E3E6C79F-3997-4BD5-9EF0-B2C77B956D11}"/>
    <dgm:cxn modelId="{222E2714-6ECD-44E4-B291-43180D973548}" type="presParOf" srcId="{32D1D08D-3513-47F0-B6E0-B4E9012251FB}" destId="{82F526B4-3A7E-4BB6-A894-8350F4B05E02}" srcOrd="0" destOrd="0" presId="urn:microsoft.com/office/officeart/2005/8/layout/vList4"/>
    <dgm:cxn modelId="{CD268B45-2FFC-4FA9-8D5E-146348D83D08}" type="presParOf" srcId="{82F526B4-3A7E-4BB6-A894-8350F4B05E02}" destId="{2EA1A8D1-2B5F-49A5-82C6-E5CFCC8F404B}" srcOrd="0" destOrd="0" presId="urn:microsoft.com/office/officeart/2005/8/layout/vList4"/>
    <dgm:cxn modelId="{1F525DC3-518F-4FD4-BF42-8571C032261D}" type="presParOf" srcId="{82F526B4-3A7E-4BB6-A894-8350F4B05E02}" destId="{9FA888B8-3E86-4290-81DB-830124C19A74}" srcOrd="1" destOrd="0" presId="urn:microsoft.com/office/officeart/2005/8/layout/vList4"/>
    <dgm:cxn modelId="{9134D65A-1724-49D7-AECC-D51824D5499F}" type="presParOf" srcId="{82F526B4-3A7E-4BB6-A894-8350F4B05E02}" destId="{80EFDD7A-A218-482C-9F79-DFE6D8B2058F}" srcOrd="2" destOrd="0" presId="urn:microsoft.com/office/officeart/2005/8/layout/vList4"/>
    <dgm:cxn modelId="{9203B489-D7F0-4886-ABD2-92774A3523C0}" type="presParOf" srcId="{32D1D08D-3513-47F0-B6E0-B4E9012251FB}" destId="{58AE6298-26E9-4D6B-B42D-47994256F674}" srcOrd="1" destOrd="0" presId="urn:microsoft.com/office/officeart/2005/8/layout/vList4"/>
    <dgm:cxn modelId="{5415001C-7DA1-4791-92A2-A0695E527F87}" type="presParOf" srcId="{32D1D08D-3513-47F0-B6E0-B4E9012251FB}" destId="{B6F2987E-CB8C-480C-88AA-8BED3ACFA451}" srcOrd="2" destOrd="0" presId="urn:microsoft.com/office/officeart/2005/8/layout/vList4"/>
    <dgm:cxn modelId="{6947E481-2EE4-4508-AA5F-40A6190483A9}" type="presParOf" srcId="{B6F2987E-CB8C-480C-88AA-8BED3ACFA451}" destId="{306C2E87-7B73-4439-ADB5-A36297C5B39B}" srcOrd="0" destOrd="0" presId="urn:microsoft.com/office/officeart/2005/8/layout/vList4"/>
    <dgm:cxn modelId="{D6C4A925-4BB4-429D-8661-756089A13990}" type="presParOf" srcId="{B6F2987E-CB8C-480C-88AA-8BED3ACFA451}" destId="{DC108100-A247-404C-AD3E-D593865EA5B1}" srcOrd="1" destOrd="0" presId="urn:microsoft.com/office/officeart/2005/8/layout/vList4"/>
    <dgm:cxn modelId="{C3250E2D-032E-42C5-BDE5-89E6F97D3630}" type="presParOf" srcId="{B6F2987E-CB8C-480C-88AA-8BED3ACFA451}" destId="{975D6229-B8B8-42C6-86F7-92C74716309F}" srcOrd="2" destOrd="0" presId="urn:microsoft.com/office/officeart/2005/8/layout/vList4"/>
    <dgm:cxn modelId="{DA87A574-B00B-4881-8013-DC8244568887}" type="presParOf" srcId="{32D1D08D-3513-47F0-B6E0-B4E9012251FB}" destId="{2263F53D-9370-4577-A9A0-5764810BAABF}" srcOrd="3" destOrd="0" presId="urn:microsoft.com/office/officeart/2005/8/layout/vList4"/>
    <dgm:cxn modelId="{E86CE318-6193-4D4C-8118-B70DC468D086}" type="presParOf" srcId="{32D1D08D-3513-47F0-B6E0-B4E9012251FB}" destId="{1C353C21-5524-4489-AB6B-2429E5B1FA6F}" srcOrd="4" destOrd="0" presId="urn:microsoft.com/office/officeart/2005/8/layout/vList4"/>
    <dgm:cxn modelId="{52DB027A-A18D-4196-B94E-7421B564A354}" type="presParOf" srcId="{1C353C21-5524-4489-AB6B-2429E5B1FA6F}" destId="{4E55784F-77E1-4052-98C6-8F137EF3D86F}" srcOrd="0" destOrd="0" presId="urn:microsoft.com/office/officeart/2005/8/layout/vList4"/>
    <dgm:cxn modelId="{751C3E81-21F9-4DBF-82F9-34AB4CFEF877}" type="presParOf" srcId="{1C353C21-5524-4489-AB6B-2429E5B1FA6F}" destId="{EBF4B280-FFB0-47A1-B10F-08909C8A14CA}" srcOrd="1" destOrd="0" presId="urn:microsoft.com/office/officeart/2005/8/layout/vList4"/>
    <dgm:cxn modelId="{1B64D918-080A-4F1E-A3DA-041FE952EA63}" type="presParOf" srcId="{1C353C21-5524-4489-AB6B-2429E5B1FA6F}" destId="{60E4D2D0-D7B4-4243-BC9E-323CDC3F1A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A8D1-2B5F-49A5-82C6-E5CFCC8F404B}">
      <dsp:nvSpPr>
        <dsp:cNvPr id="0" name=""/>
        <dsp:cNvSpPr/>
      </dsp:nvSpPr>
      <dsp:spPr>
        <a:xfrm>
          <a:off x="0" y="0"/>
          <a:ext cx="4576003" cy="746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1" kern="1200" dirty="0"/>
            <a:t>Sedentary Activity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(e.g. Sitting, Watching Kids)</a:t>
          </a:r>
        </a:p>
      </dsp:txBody>
      <dsp:txXfrm>
        <a:off x="989819" y="0"/>
        <a:ext cx="3586183" cy="746184"/>
      </dsp:txXfrm>
    </dsp:sp>
    <dsp:sp modelId="{9FA888B8-3E86-4290-81DB-830124C19A74}">
      <dsp:nvSpPr>
        <dsp:cNvPr id="0" name=""/>
        <dsp:cNvSpPr/>
      </dsp:nvSpPr>
      <dsp:spPr>
        <a:xfrm>
          <a:off x="74618" y="74618"/>
          <a:ext cx="915200" cy="596947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C2E87-7B73-4439-ADB5-A36297C5B39B}">
      <dsp:nvSpPr>
        <dsp:cNvPr id="0" name=""/>
        <dsp:cNvSpPr/>
      </dsp:nvSpPr>
      <dsp:spPr>
        <a:xfrm>
          <a:off x="0" y="820803"/>
          <a:ext cx="4576003" cy="746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1" kern="1200" dirty="0"/>
            <a:t>Walking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(e.g. In Group, On Trail)</a:t>
          </a:r>
          <a:endParaRPr lang="en-US" sz="2400" b="1" kern="1200" dirty="0"/>
        </a:p>
      </dsp:txBody>
      <dsp:txXfrm>
        <a:off x="989819" y="820803"/>
        <a:ext cx="3586183" cy="746184"/>
      </dsp:txXfrm>
    </dsp:sp>
    <dsp:sp modelId="{DC108100-A247-404C-AD3E-D593865EA5B1}">
      <dsp:nvSpPr>
        <dsp:cNvPr id="0" name=""/>
        <dsp:cNvSpPr/>
      </dsp:nvSpPr>
      <dsp:spPr>
        <a:xfrm>
          <a:off x="74618" y="895422"/>
          <a:ext cx="915200" cy="596947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5784F-77E1-4052-98C6-8F137EF3D86F}">
      <dsp:nvSpPr>
        <dsp:cNvPr id="0" name=""/>
        <dsp:cNvSpPr/>
      </dsp:nvSpPr>
      <dsp:spPr>
        <a:xfrm>
          <a:off x="0" y="1641606"/>
          <a:ext cx="4576003" cy="7461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1" kern="1200" dirty="0"/>
            <a:t>Very Active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/>
            <a:t>(e.g. Sport, Running)</a:t>
          </a:r>
          <a:endParaRPr lang="en-US" sz="2400" b="1" kern="1200" dirty="0"/>
        </a:p>
      </dsp:txBody>
      <dsp:txXfrm>
        <a:off x="989819" y="1641606"/>
        <a:ext cx="3586183" cy="746184"/>
      </dsp:txXfrm>
    </dsp:sp>
    <dsp:sp modelId="{EBF4B280-FFB0-47A1-B10F-08909C8A14CA}">
      <dsp:nvSpPr>
        <dsp:cNvPr id="0" name=""/>
        <dsp:cNvSpPr/>
      </dsp:nvSpPr>
      <dsp:spPr>
        <a:xfrm>
          <a:off x="74618" y="1716225"/>
          <a:ext cx="915200" cy="596947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27F6-1944-4B1B-8D04-CE83C9711E8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82DC-61B7-404D-831A-A3E792E6D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882DC-61B7-404D-831A-A3E792E6DA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5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34">
            <a:extLst>
              <a:ext uri="{FF2B5EF4-FFF2-40B4-BE49-F238E27FC236}">
                <a16:creationId xmlns:a16="http://schemas.microsoft.com/office/drawing/2014/main" id="{DCA7ECA0-096E-49AD-B3F8-85AC5227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34" y="6620195"/>
            <a:ext cx="2367307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sz="2500" b="1" cap="all" dirty="0">
                <a:solidFill>
                  <a:srgbClr val="002060"/>
                </a:solidFill>
              </a:rPr>
              <a:t>Park Visitors</a:t>
            </a:r>
            <a:r>
              <a:rPr lang="en-US" sz="2200" b="1" cap="all" dirty="0">
                <a:solidFill>
                  <a:srgbClr val="002060"/>
                </a:solidFill>
              </a:rPr>
              <a:t> </a:t>
            </a:r>
            <a:r>
              <a:rPr lang="en-US" sz="4800" b="1" u="sng" cap="all" dirty="0">
                <a:solidFill>
                  <a:srgbClr val="002060"/>
                </a:solidFill>
              </a:rPr>
              <a:t>more</a:t>
            </a:r>
            <a:r>
              <a:rPr lang="en-US" sz="2500" b="1" cap="all" dirty="0">
                <a:solidFill>
                  <a:srgbClr val="002060"/>
                </a:solidFill>
              </a:rPr>
              <a:t> </a:t>
            </a:r>
            <a:r>
              <a:rPr lang="en-US" sz="3100" b="1" cap="all" dirty="0">
                <a:solidFill>
                  <a:srgbClr val="002060"/>
                </a:solidFill>
              </a:rPr>
              <a:t>physically</a:t>
            </a:r>
            <a:r>
              <a:rPr lang="en-US" sz="3200" b="1" cap="all" dirty="0">
                <a:solidFill>
                  <a:srgbClr val="002060"/>
                </a:solidFill>
              </a:rPr>
              <a:t> </a:t>
            </a:r>
            <a:r>
              <a:rPr lang="en-US" sz="4000" b="1" cap="all" dirty="0">
                <a:solidFill>
                  <a:srgbClr val="002060"/>
                </a:solidFill>
              </a:rPr>
              <a:t>active</a:t>
            </a:r>
            <a:r>
              <a:rPr lang="en-US" sz="2500" b="1" cap="all" dirty="0">
                <a:solidFill>
                  <a:srgbClr val="002060"/>
                </a:solidFill>
              </a:rPr>
              <a:t> </a:t>
            </a:r>
          </a:p>
          <a:p>
            <a:pPr algn="r"/>
            <a:r>
              <a:rPr lang="en-US" sz="2200" b="1" cap="all" dirty="0">
                <a:solidFill>
                  <a:srgbClr val="002060"/>
                </a:solidFill>
              </a:rPr>
              <a:t>in 2017 vs 2014</a:t>
            </a:r>
          </a:p>
          <a:p>
            <a:pPr algn="ctr"/>
            <a:endParaRPr lang="en-US" sz="1100" b="1" cap="all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48" y="187854"/>
            <a:ext cx="7315200" cy="103134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8904" y="46610"/>
            <a:ext cx="7081837" cy="891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b="1" spc="600" dirty="0">
                <a:solidFill>
                  <a:schemeClr val="accent1">
                    <a:lumMod val="50000"/>
                  </a:schemeClr>
                </a:solidFill>
                <a:ea typeface="ＭＳ Ｐゴシック" charset="0"/>
              </a:rPr>
              <a:t>COMMUNITY PARK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12826" y="861359"/>
            <a:ext cx="6897347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182430" y="1280642"/>
            <a:ext cx="739015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 dirty="0"/>
              <a:t>[insert park name] </a:t>
            </a:r>
            <a:r>
              <a:rPr lang="en-US" altLang="en-US" sz="1400" dirty="0"/>
              <a:t>was a run down public park located in Northeast Denver. In 2014, a local coalition partnered with community members to </a:t>
            </a:r>
            <a:r>
              <a:rPr lang="en-US" altLang="en-US" sz="1400" b="1" dirty="0"/>
              <a:t>RE-ACTIVATE </a:t>
            </a:r>
            <a:r>
              <a:rPr lang="en-US" altLang="en-US" sz="1400" dirty="0"/>
              <a:t>the park. Improvements included </a:t>
            </a:r>
            <a:r>
              <a:rPr lang="en-US" sz="1400" dirty="0"/>
              <a:t>playground improvements, re-opening bathrooms, removing graffiti, revamping sidewalks, and hosting a walking program. </a:t>
            </a:r>
          </a:p>
          <a:p>
            <a:pPr eaLnBrk="1" hangingPunct="1"/>
            <a:endParaRPr lang="en-US" sz="400" b="1" dirty="0"/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sz="1400" b="1" dirty="0"/>
              <a:t>This report highlights the positive impact of the </a:t>
            </a:r>
            <a:r>
              <a:rPr lang="en-US" altLang="en-US" sz="1400" b="1" dirty="0"/>
              <a:t>[insert park name]</a:t>
            </a:r>
            <a:r>
              <a:rPr lang="en-US" sz="1400" b="1" dirty="0"/>
              <a:t> re-activation efforts. </a:t>
            </a:r>
            <a:endParaRPr lang="en-US" altLang="en-US" sz="1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3F333-6C09-4AEF-94A9-F1D437DD8B74}"/>
              </a:ext>
            </a:extLst>
          </p:cNvPr>
          <p:cNvCxnSpPr>
            <a:cxnSpLocks/>
          </p:cNvCxnSpPr>
          <p:nvPr/>
        </p:nvCxnSpPr>
        <p:spPr>
          <a:xfrm>
            <a:off x="215263" y="2502920"/>
            <a:ext cx="73152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333445-FF41-4707-BD3A-63DFB978BFCB}"/>
              </a:ext>
            </a:extLst>
          </p:cNvPr>
          <p:cNvCxnSpPr>
            <a:cxnSpLocks/>
          </p:cNvCxnSpPr>
          <p:nvPr/>
        </p:nvCxnSpPr>
        <p:spPr>
          <a:xfrm flipV="1">
            <a:off x="3474887" y="2705100"/>
            <a:ext cx="0" cy="216302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93F672-8BD6-4E48-976F-623312C60024}"/>
              </a:ext>
            </a:extLst>
          </p:cNvPr>
          <p:cNvCxnSpPr>
            <a:cxnSpLocks/>
          </p:cNvCxnSpPr>
          <p:nvPr/>
        </p:nvCxnSpPr>
        <p:spPr>
          <a:xfrm>
            <a:off x="362743" y="6527333"/>
            <a:ext cx="7041128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92437-1ABE-4B10-8E21-955730BA043F}"/>
              </a:ext>
            </a:extLst>
          </p:cNvPr>
          <p:cNvSpPr/>
          <p:nvPr/>
        </p:nvSpPr>
        <p:spPr>
          <a:xfrm>
            <a:off x="0" y="9319665"/>
            <a:ext cx="7772400" cy="752719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A735A4B9-6B7A-4786-8E0A-30B61514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16" y="9563210"/>
            <a:ext cx="53579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schemeClr val="bg1"/>
                </a:solidFill>
              </a:rPr>
              <a:t>[Logo or other footer here]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43A670-3CB7-4868-AAF0-96270FB67BA0}"/>
              </a:ext>
            </a:extLst>
          </p:cNvPr>
          <p:cNvSpPr/>
          <p:nvPr/>
        </p:nvSpPr>
        <p:spPr>
          <a:xfrm>
            <a:off x="412827" y="5223561"/>
            <a:ext cx="1779518" cy="1093379"/>
          </a:xfrm>
          <a:prstGeom prst="roundRect">
            <a:avLst>
              <a:gd name="adj" fmla="val 2481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2266E6F6-7233-471D-988C-4C302BD3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083" y="5198663"/>
            <a:ext cx="115945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2800" b="1" cap="all" dirty="0">
                <a:solidFill>
                  <a:srgbClr val="002060"/>
                </a:solidFill>
              </a:rPr>
              <a:t>+7% 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</a:rPr>
              <a:t>NUMBER OF KIDS IN THE PARK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E44DD0-4D00-401E-9F18-9C590C095804}"/>
              </a:ext>
            </a:extLst>
          </p:cNvPr>
          <p:cNvGrpSpPr/>
          <p:nvPr/>
        </p:nvGrpSpPr>
        <p:grpSpPr>
          <a:xfrm>
            <a:off x="2827867" y="6759281"/>
            <a:ext cx="4576003" cy="2387792"/>
            <a:chOff x="2392259" y="6759281"/>
            <a:chExt cx="5011611" cy="2387792"/>
          </a:xfrm>
        </p:grpSpPr>
        <p:graphicFrame>
          <p:nvGraphicFramePr>
            <p:cNvPr id="25" name="Content Placeholder 8">
              <a:extLst>
                <a:ext uri="{FF2B5EF4-FFF2-40B4-BE49-F238E27FC236}">
                  <a16:creationId xmlns:a16="http://schemas.microsoft.com/office/drawing/2014/main" id="{606217E7-9F0E-4459-BE6F-9D0717E63B2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2369820"/>
                </p:ext>
              </p:extLst>
            </p:nvPr>
          </p:nvGraphicFramePr>
          <p:xfrm>
            <a:off x="2392259" y="6759281"/>
            <a:ext cx="5011611" cy="23877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248A8D0-9A8C-4956-9217-FA4787279849}"/>
                </a:ext>
              </a:extLst>
            </p:cNvPr>
            <p:cNvSpPr/>
            <p:nvPr/>
          </p:nvSpPr>
          <p:spPr>
            <a:xfrm>
              <a:off x="2472178" y="7661712"/>
              <a:ext cx="983659" cy="596285"/>
            </a:xfrm>
            <a:prstGeom prst="roundRect">
              <a:avLst>
                <a:gd name="adj" fmla="val 10000"/>
              </a:avLst>
            </a:prstGeom>
            <a:blipFill dpi="0" rotWithShape="1"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7" t="-2618" r="-4687" b="-3966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27" name="Picture 2" descr="Image result for very active people clipart">
              <a:extLst>
                <a:ext uri="{FF2B5EF4-FFF2-40B4-BE49-F238E27FC236}">
                  <a16:creationId xmlns:a16="http://schemas.microsoft.com/office/drawing/2014/main" id="{1D7CFA98-35F1-4C4E-B910-5F9672B40C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2" t="2362" r="13560" b="-2362"/>
            <a:stretch/>
          </p:blipFill>
          <p:spPr bwMode="auto">
            <a:xfrm>
              <a:off x="2472178" y="8496426"/>
              <a:ext cx="983659" cy="58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sitting in park black and white clipart">
              <a:extLst>
                <a:ext uri="{FF2B5EF4-FFF2-40B4-BE49-F238E27FC236}">
                  <a16:creationId xmlns:a16="http://schemas.microsoft.com/office/drawing/2014/main" id="{C9C2AB3E-FBE5-4B14-BF0B-C1446EF70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178" y="6836616"/>
              <a:ext cx="983659" cy="58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2573DAF-47AB-4BD7-B7FD-C9632899B882}"/>
              </a:ext>
            </a:extLst>
          </p:cNvPr>
          <p:cNvSpPr txBox="1"/>
          <p:nvPr/>
        </p:nvSpPr>
        <p:spPr>
          <a:xfrm>
            <a:off x="216677" y="2411562"/>
            <a:ext cx="2993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0" dirty="0">
                <a:solidFill>
                  <a:schemeClr val="accent5"/>
                </a:solidFill>
                <a:latin typeface="Britannic Bold"/>
                <a:cs typeface="Britannic Bold"/>
              </a:rPr>
              <a:t>110%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44322D-2929-445C-BC4A-A2E686F1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10" y="3380113"/>
            <a:ext cx="29766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INCREASE</a:t>
            </a:r>
            <a:endParaRPr lang="en-US" altLang="en-US" sz="1401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6"/>
                </a:solidFill>
                <a:latin typeface="Britannic Bold" panose="020B0903060703020204" pitchFamily="34" charset="0"/>
              </a:rPr>
              <a:t>in PARK VISITORS</a:t>
            </a:r>
            <a:endParaRPr lang="en-US" altLang="en-US" sz="36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Britannic Bold" panose="020B0903060703020204" pitchFamily="34" charset="0"/>
              </a:rPr>
              <a:t>from 2014-2017</a:t>
            </a:r>
          </a:p>
        </p:txBody>
      </p:sp>
      <p:sp>
        <p:nvSpPr>
          <p:cNvPr id="22" name="TextBox 177">
            <a:extLst>
              <a:ext uri="{FF2B5EF4-FFF2-40B4-BE49-F238E27FC236}">
                <a16:creationId xmlns:a16="http://schemas.microsoft.com/office/drawing/2014/main" id="{82F0DB30-B180-47B9-B8AA-544963B06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830" y="2790168"/>
            <a:ext cx="366404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99" dirty="0">
                <a:latin typeface="Britannic Bold" panose="020B0903060703020204" pitchFamily="34" charset="0"/>
              </a:rPr>
              <a:t>Average Number of Daily Park Visitors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C2C7A7-DE0C-4B16-8691-D3F06EC15CA9}"/>
              </a:ext>
            </a:extLst>
          </p:cNvPr>
          <p:cNvCxnSpPr>
            <a:cxnSpLocks/>
          </p:cNvCxnSpPr>
          <p:nvPr/>
        </p:nvCxnSpPr>
        <p:spPr>
          <a:xfrm>
            <a:off x="412826" y="5082316"/>
            <a:ext cx="6991045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aby">
            <a:extLst>
              <a:ext uri="{FF2B5EF4-FFF2-40B4-BE49-F238E27FC236}">
                <a16:creationId xmlns:a16="http://schemas.microsoft.com/office/drawing/2014/main" id="{D7794245-324F-4CC7-94A1-64C0B14A7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826" y="5337981"/>
            <a:ext cx="864537" cy="86453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3D8410A-4067-4ED4-BA06-74FB26CA1785}"/>
              </a:ext>
            </a:extLst>
          </p:cNvPr>
          <p:cNvSpPr txBox="1"/>
          <p:nvPr/>
        </p:nvSpPr>
        <p:spPr>
          <a:xfrm>
            <a:off x="6175402" y="6876538"/>
            <a:ext cx="1312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11%↓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51E2FA-BE77-4EFD-9FF7-10235F9DCFD7}"/>
              </a:ext>
            </a:extLst>
          </p:cNvPr>
          <p:cNvSpPr txBox="1"/>
          <p:nvPr/>
        </p:nvSpPr>
        <p:spPr>
          <a:xfrm>
            <a:off x="6258745" y="7706719"/>
            <a:ext cx="115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21%↓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913EE9-DE82-4C06-A586-FDEDC36B2D6A}"/>
              </a:ext>
            </a:extLst>
          </p:cNvPr>
          <p:cNvSpPr txBox="1"/>
          <p:nvPr/>
        </p:nvSpPr>
        <p:spPr>
          <a:xfrm>
            <a:off x="5868366" y="8519520"/>
            <a:ext cx="146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137%↑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BD27498-F1F0-4B61-A76C-910BAFA157CF}"/>
              </a:ext>
            </a:extLst>
          </p:cNvPr>
          <p:cNvSpPr/>
          <p:nvPr/>
        </p:nvSpPr>
        <p:spPr>
          <a:xfrm>
            <a:off x="5534179" y="5267272"/>
            <a:ext cx="1869692" cy="1093379"/>
          </a:xfrm>
          <a:prstGeom prst="roundRect">
            <a:avLst>
              <a:gd name="adj" fmla="val 2481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TextBox 34">
            <a:extLst>
              <a:ext uri="{FF2B5EF4-FFF2-40B4-BE49-F238E27FC236}">
                <a16:creationId xmlns:a16="http://schemas.microsoft.com/office/drawing/2014/main" id="{4F6BB855-A8AC-460E-9E76-D5134BC0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062" y="5243093"/>
            <a:ext cx="10651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2800" b="1" cap="all" dirty="0">
                <a:solidFill>
                  <a:srgbClr val="002060"/>
                </a:solidFill>
              </a:rPr>
              <a:t> +3% 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</a:rPr>
              <a:t>NUMBER OF females IN THE PARK</a:t>
            </a:r>
          </a:p>
        </p:txBody>
      </p:sp>
      <p:sp>
        <p:nvSpPr>
          <p:cNvPr id="67" name="TextBox 34">
            <a:extLst>
              <a:ext uri="{FF2B5EF4-FFF2-40B4-BE49-F238E27FC236}">
                <a16:creationId xmlns:a16="http://schemas.microsoft.com/office/drawing/2014/main" id="{A317CD62-6FAE-4960-A2AA-90BA8A584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44" y="5235838"/>
            <a:ext cx="3341835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b="1" cap="all" dirty="0">
                <a:solidFill>
                  <a:srgbClr val="002060"/>
                </a:solidFill>
              </a:rPr>
              <a:t>From 2014 to 2017: </a:t>
            </a:r>
          </a:p>
          <a:p>
            <a:pPr algn="ctr"/>
            <a:r>
              <a:rPr lang="en-US" sz="2000" b="1" cap="all" dirty="0">
                <a:solidFill>
                  <a:srgbClr val="002060"/>
                </a:solidFill>
              </a:rPr>
              <a:t># Park visitors </a:t>
            </a:r>
            <a:r>
              <a:rPr lang="en-US" b="1" u="sng" cap="all" dirty="0">
                <a:solidFill>
                  <a:schemeClr val="accent6"/>
                </a:solidFill>
              </a:rPr>
              <a:t>doubled</a:t>
            </a:r>
            <a:r>
              <a:rPr lang="en-US" b="1" cap="all" dirty="0">
                <a:solidFill>
                  <a:srgbClr val="002060"/>
                </a:solidFill>
              </a:rPr>
              <a:t> </a:t>
            </a:r>
            <a:r>
              <a:rPr lang="en-US" sz="1900" b="1" cap="all" dirty="0">
                <a:solidFill>
                  <a:srgbClr val="002060"/>
                </a:solidFill>
              </a:rPr>
              <a:t># females &amp; kids </a:t>
            </a:r>
            <a:r>
              <a:rPr lang="en-US" sz="1900" b="1" u="sng" cap="all" dirty="0">
                <a:solidFill>
                  <a:schemeClr val="accent5"/>
                </a:solidFill>
              </a:rPr>
              <a:t>increased</a:t>
            </a: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2A096930-E1C5-448F-A5F4-FF95B1FB4B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43498" y="5326334"/>
            <a:ext cx="974954" cy="974954"/>
          </a:xfrm>
          <a:prstGeom prst="rect">
            <a:avLst/>
          </a:prstGeom>
        </p:spPr>
      </p:pic>
      <p:sp>
        <p:nvSpPr>
          <p:cNvPr id="41" name="TextBox 34">
            <a:extLst>
              <a:ext uri="{FF2B5EF4-FFF2-40B4-BE49-F238E27FC236}">
                <a16:creationId xmlns:a16="http://schemas.microsoft.com/office/drawing/2014/main" id="{59880C55-1F0A-4DED-9E43-FB231D4CB3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879" y="7329198"/>
            <a:ext cx="91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sz="1800" b="1" cap="all" dirty="0">
                <a:solidFill>
                  <a:srgbClr val="002060"/>
                </a:solidFill>
              </a:rPr>
              <a:t>were</a:t>
            </a:r>
            <a:endParaRPr lang="en-US" sz="1100" b="1" cap="all" dirty="0">
              <a:solidFill>
                <a:srgbClr val="002060"/>
              </a:solidFill>
            </a:endParaRP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59152F8-C9DC-401A-A9A8-C1BA5594E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382075"/>
              </p:ext>
            </p:extLst>
          </p:nvPr>
        </p:nvGraphicFramePr>
        <p:xfrm>
          <a:off x="3739830" y="3103190"/>
          <a:ext cx="3570343" cy="1723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3" name="TextBox 34">
            <a:extLst>
              <a:ext uri="{FF2B5EF4-FFF2-40B4-BE49-F238E27FC236}">
                <a16:creationId xmlns:a16="http://schemas.microsoft.com/office/drawing/2014/main" id="{1F338D03-0AD8-48F3-A334-044BD5ED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156" y="4011531"/>
            <a:ext cx="10310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200" b="1" cap="all">
                <a:solidFill>
                  <a:schemeClr val="bg1"/>
                </a:solidFill>
              </a:rPr>
              <a:t>189 PEOPLE</a:t>
            </a:r>
            <a:endParaRPr lang="en-US" sz="1200" b="1" u="sng" cap="all" dirty="0">
              <a:solidFill>
                <a:schemeClr val="bg1"/>
              </a:solidFill>
            </a:endParaRP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9FAC7743-4067-4732-8CED-519BC6CF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67" y="3396457"/>
            <a:ext cx="1108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200" b="1" cap="all" dirty="0">
                <a:solidFill>
                  <a:schemeClr val="bg1"/>
                </a:solidFill>
              </a:rPr>
              <a:t>396 PEOPLE</a:t>
            </a:r>
            <a:endParaRPr lang="en-US" sz="1200" b="1" u="sng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5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182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Britannic Bold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N. Clennin</dc:creator>
  <cp:lastModifiedBy>Denise Hartsock</cp:lastModifiedBy>
  <cp:revision>73</cp:revision>
  <dcterms:created xsi:type="dcterms:W3CDTF">2017-08-03T20:25:48Z</dcterms:created>
  <dcterms:modified xsi:type="dcterms:W3CDTF">2018-04-30T22:14:18Z</dcterms:modified>
</cp:coreProperties>
</file>