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7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81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2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6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4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3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Sustainability through Collaboration and </a:t>
            </a:r>
            <a:br>
              <a:rPr lang="en-US" dirty="0"/>
            </a:br>
            <a:r>
              <a:rPr lang="en-US" dirty="0"/>
              <a:t>Community Leadership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Mooney,</a:t>
            </a:r>
          </a:p>
          <a:p>
            <a:r>
              <a:rPr lang="en-US" dirty="0"/>
              <a:t>Executive Director </a:t>
            </a:r>
          </a:p>
          <a:p>
            <a:r>
              <a:rPr lang="en-US" dirty="0" err="1"/>
              <a:t>Cultivando</a:t>
            </a:r>
            <a:endParaRPr lang="en-US" dirty="0"/>
          </a:p>
          <a:p>
            <a:r>
              <a:rPr lang="en-US" dirty="0"/>
              <a:t>April 5, 2018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Cultivando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Nonprofit in Adams County that trains and supports Spanish-speaking community members around leadership and systems change, working in the </a:t>
            </a:r>
            <a:r>
              <a:rPr lang="en-US" dirty="0" err="1"/>
              <a:t>Promotora</a:t>
            </a:r>
            <a:r>
              <a:rPr lang="en-US" dirty="0"/>
              <a:t> Model.</a:t>
            </a:r>
          </a:p>
          <a:p>
            <a:pPr fontAlgn="t">
              <a:lnSpc>
                <a:spcPct val="110000"/>
              </a:lnSpc>
            </a:pPr>
            <a:r>
              <a:rPr lang="en-US" dirty="0"/>
              <a:t>At the same time, we work with local organizations and agencies around equity, inclusion, and authentic community engagement.</a:t>
            </a:r>
          </a:p>
          <a:p>
            <a:pPr fontAlgn="t">
              <a:lnSpc>
                <a:spcPct val="110000"/>
              </a:lnSpc>
            </a:pPr>
            <a:r>
              <a:rPr lang="en-US" dirty="0"/>
              <a:t>Then we connect community members with partners for kind                                                        and collaborative project and policy/advocacy opportunities.                                                                                    </a:t>
            </a:r>
          </a:p>
          <a:p>
            <a:r>
              <a:rPr lang="en-US" dirty="0"/>
              <a:t>Early childhood, HEAL, food systems, racism and equity, housing                             emotional health, and other community-identified issues.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68" y="3485090"/>
            <a:ext cx="3759200" cy="28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Cultivando’s</a:t>
            </a:r>
            <a:r>
              <a:rPr lang="en-US" dirty="0"/>
              <a:t> Coalition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Lead: </a:t>
            </a:r>
            <a:r>
              <a:rPr lang="en-US" dirty="0" err="1"/>
              <a:t>LiveWell</a:t>
            </a:r>
            <a:r>
              <a:rPr lang="en-US" dirty="0"/>
              <a:t> Commerce City and </a:t>
            </a:r>
            <a:r>
              <a:rPr lang="en-US" dirty="0" err="1"/>
              <a:t>LiveWell</a:t>
            </a:r>
            <a:r>
              <a:rPr lang="en-US" dirty="0"/>
              <a:t> South Adams County</a:t>
            </a:r>
          </a:p>
          <a:p>
            <a:endParaRPr lang="en-US" dirty="0"/>
          </a:p>
          <a:p>
            <a:r>
              <a:rPr lang="en-US" dirty="0"/>
              <a:t>Lead: Adams County Food Access Collaborative (coalition of food pantries and other partners interested in issues of food insecurity)</a:t>
            </a:r>
          </a:p>
          <a:p>
            <a:endParaRPr lang="en-US" dirty="0"/>
          </a:p>
          <a:p>
            <a:r>
              <a:rPr lang="en-US" dirty="0"/>
              <a:t>Lead: Community Coalition of FFN (Informal Childcare) Providers and community </a:t>
            </a:r>
            <a:r>
              <a:rPr lang="en-US" dirty="0" err="1"/>
              <a:t>Promotoras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Participants: Many different coalitions and collaborations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Discuss and evaluate collaborative strategies that could support sustainability (shared positions, local/government/contract funding, partner orgs) </a:t>
            </a:r>
          </a:p>
          <a:p>
            <a:endParaRPr lang="en-US" dirty="0"/>
          </a:p>
          <a:p>
            <a:r>
              <a:rPr lang="en-US" dirty="0"/>
              <a:t>2) Consider ways to embed work/leadership/expertise within impacted community for sustainability (and improved outcomes).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66AE-A85F-704C-940E-DA3DB19D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strategies that support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F9ED-CE76-3B48-9642-4802C467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Opportunities to share responsibility for work carrying forward</a:t>
            </a:r>
          </a:p>
          <a:p>
            <a:pPr lvl="1"/>
            <a:r>
              <a:rPr lang="en-US" dirty="0"/>
              <a:t>Can another org take on pieces?</a:t>
            </a:r>
          </a:p>
          <a:p>
            <a:pPr lvl="1"/>
            <a:r>
              <a:rPr lang="en-US" dirty="0"/>
              <a:t>Are there opportunities for collaborative grants or contracts? </a:t>
            </a:r>
          </a:p>
          <a:p>
            <a:pPr lvl="1"/>
            <a:r>
              <a:rPr lang="en-US" dirty="0"/>
              <a:t>Are community members and impacted community passionate about the project/service? </a:t>
            </a:r>
          </a:p>
          <a:p>
            <a:pPr lvl="1"/>
            <a:r>
              <a:rPr lang="en-US" dirty="0"/>
              <a:t>Can champions advocate to partners? Have they been? </a:t>
            </a:r>
          </a:p>
          <a:p>
            <a:pPr lvl="1"/>
            <a:r>
              <a:rPr lang="en-US" dirty="0"/>
              <a:t>Is this an opportunity to take inventory and evolve the project? Use data/</a:t>
            </a:r>
            <a:r>
              <a:rPr lang="en-US" dirty="0" err="1"/>
              <a:t>eval</a:t>
            </a:r>
            <a:r>
              <a:rPr lang="en-US" dirty="0"/>
              <a:t> to push forward or to rework strategies and reevaluate program/project</a:t>
            </a:r>
          </a:p>
          <a:p>
            <a:pPr lvl="1"/>
            <a:r>
              <a:rPr lang="en-US" dirty="0"/>
              <a:t>Setting aside ego and organizational interest to focus on community needs </a:t>
            </a:r>
          </a:p>
          <a:p>
            <a:pPr lvl="1"/>
            <a:r>
              <a:rPr lang="en-US" dirty="0"/>
              <a:t>If there isn’t momentum from impacted community, this can be a learning opportunity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Examples of success:</a:t>
            </a:r>
          </a:p>
          <a:p>
            <a:pPr lvl="2"/>
            <a:r>
              <a:rPr lang="en-US" dirty="0" err="1"/>
              <a:t>Cultivando’s</a:t>
            </a:r>
            <a:r>
              <a:rPr lang="en-US" dirty="0"/>
              <a:t> relationship with the City of Commerce City, sustained funding for HEAL coalition in the City budget</a:t>
            </a:r>
          </a:p>
          <a:p>
            <a:pPr lvl="2"/>
            <a:r>
              <a:rPr lang="en-US" dirty="0"/>
              <a:t>Successes from your sustainability plans?</a:t>
            </a:r>
          </a:p>
        </p:txBody>
      </p:sp>
    </p:spTree>
    <p:extLst>
      <p:ext uri="{BB962C8B-B14F-4D97-AF65-F5344CB8AC3E}">
        <p14:creationId xmlns:p14="http://schemas.microsoft.com/office/powerpoint/2010/main" val="33913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9307-8140-0244-8E87-B73C5EE7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leadership and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2887-27EB-3449-AE82-94F729BE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About Us Without Us</a:t>
            </a:r>
          </a:p>
          <a:p>
            <a:pPr lvl="1"/>
            <a:r>
              <a:rPr lang="en-US" dirty="0"/>
              <a:t>Projects and policies are generally most effective and successful when impacted community is deeply involved and ideally lead the work</a:t>
            </a:r>
          </a:p>
          <a:p>
            <a:pPr lvl="1"/>
            <a:r>
              <a:rPr lang="en-US" dirty="0"/>
              <a:t>Equity strategies embedded in community tend to build power and momentum over time</a:t>
            </a:r>
          </a:p>
          <a:p>
            <a:pPr lvl="1"/>
            <a:r>
              <a:rPr lang="en-US" dirty="0"/>
              <a:t>If a coalition invests in community leadership and community power, partners and funders tend to notice</a:t>
            </a:r>
          </a:p>
          <a:p>
            <a:pPr lvl="1"/>
            <a:r>
              <a:rPr lang="en-US" dirty="0"/>
              <a:t>Where has the funding been spent? Investments in community leadership and expertise stay in community and can grow.</a:t>
            </a:r>
          </a:p>
          <a:p>
            <a:pPr lvl="1"/>
            <a:r>
              <a:rPr lang="en-US" dirty="0"/>
              <a:t>Charity model vs Systems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Examples? </a:t>
            </a:r>
          </a:p>
        </p:txBody>
      </p:sp>
    </p:spTree>
    <p:extLst>
      <p:ext uri="{BB962C8B-B14F-4D97-AF65-F5344CB8AC3E}">
        <p14:creationId xmlns:p14="http://schemas.microsoft.com/office/powerpoint/2010/main" val="413931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2570-C126-A94F-974D-EC6C6C59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Deepening community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78E8B-224A-8642-8BD7-0CFC9617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4133"/>
            <a:ext cx="9720073" cy="4565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 able to willing to talk about root causes like poverty, racism, lack of meaningful access to needed resources for impacted communities.</a:t>
            </a:r>
          </a:p>
          <a:p>
            <a:r>
              <a:rPr lang="en-US" dirty="0"/>
              <a:t>Hire talented, trusted, and connected community members– value lived experience as expertise and move impacted community into paid leadership positions </a:t>
            </a:r>
          </a:p>
          <a:p>
            <a:r>
              <a:rPr lang="en-US" dirty="0"/>
              <a:t>Listen with humility to recommendations, concerns, needs, and expertise from community, be ready and willing to make project and org changes</a:t>
            </a:r>
          </a:p>
          <a:p>
            <a:r>
              <a:rPr lang="en-US" dirty="0"/>
              <a:t>Consider the culture of the coalition– food, language, facilitation style, power dynamics</a:t>
            </a:r>
          </a:p>
          <a:p>
            <a:r>
              <a:rPr lang="en-US" dirty="0"/>
              <a:t>Reduce barriers to participation: childcare, food, compensations, but most important is authentic listening and sharing (or giving up) power and decision making</a:t>
            </a:r>
          </a:p>
          <a:p>
            <a:r>
              <a:rPr lang="en-US" dirty="0"/>
              <a:t>Strive for orgs and coalitions to reflect community served</a:t>
            </a:r>
          </a:p>
          <a:p>
            <a:r>
              <a:rPr lang="en-US" dirty="0"/>
              <a:t>Be hyper aware of budget and how it relates to equity</a:t>
            </a:r>
          </a:p>
        </p:txBody>
      </p:sp>
    </p:spTree>
    <p:extLst>
      <p:ext uri="{BB962C8B-B14F-4D97-AF65-F5344CB8AC3E}">
        <p14:creationId xmlns:p14="http://schemas.microsoft.com/office/powerpoint/2010/main" val="3774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3F83-42CA-074D-A5F4-476DDC1C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E4A8-88EA-DC4B-8375-55C023694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 s? Follow up?</a:t>
            </a:r>
          </a:p>
          <a:p>
            <a:r>
              <a:rPr lang="en-US" dirty="0" err="1"/>
              <a:t>erin@cultivando.org</a:t>
            </a:r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4B53F98C-FFBD-CF41-A74A-84B4F98999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729" b="25729"/>
          <a:stretch>
            <a:fillRect/>
          </a:stretch>
        </p:blipFill>
        <p:spPr>
          <a:xfrm>
            <a:off x="0" y="0"/>
            <a:ext cx="11921630" cy="4471729"/>
          </a:xfrm>
        </p:spPr>
      </p:pic>
    </p:spTree>
    <p:extLst>
      <p:ext uri="{BB962C8B-B14F-4D97-AF65-F5344CB8AC3E}">
        <p14:creationId xmlns:p14="http://schemas.microsoft.com/office/powerpoint/2010/main" val="216856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556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Sustainability through Collaboration and  Community Leadership</vt:lpstr>
      <vt:lpstr>About Cultivando</vt:lpstr>
      <vt:lpstr>Cultivando’s Coalition work</vt:lpstr>
      <vt:lpstr>Learning objectives</vt:lpstr>
      <vt:lpstr>Collaborative strategies that support sustainability</vt:lpstr>
      <vt:lpstr>Community leadership and ownership</vt:lpstr>
      <vt:lpstr>Deepening community relationships</vt:lpstr>
      <vt:lpstr>Thank you!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through Collaboration and  Community Leadership</dc:title>
  <dc:creator>Erin Mooney</dc:creator>
  <cp:lastModifiedBy>Erin Mooney</cp:lastModifiedBy>
  <cp:revision>12</cp:revision>
  <dcterms:created xsi:type="dcterms:W3CDTF">2018-04-03T19:43:36Z</dcterms:created>
  <dcterms:modified xsi:type="dcterms:W3CDTF">2018-04-05T15:21:02Z</dcterms:modified>
</cp:coreProperties>
</file>