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gan N. Clennin" initials="MNC" lastIdx="9" clrIdx="0">
    <p:extLst>
      <p:ext uri="{19B8F6BF-5375-455C-9EA6-DF929625EA0E}">
        <p15:presenceInfo xmlns:p15="http://schemas.microsoft.com/office/powerpoint/2012/main" userId="S-1-5-21-1229272821-706699826-839522115-3711204" providerId="AD"/>
      </p:ext>
    </p:extLst>
  </p:cmAuthor>
  <p:cmAuthor id="2" name="Breanne Barela" initials="BB" lastIdx="6" clrIdx="1">
    <p:extLst>
      <p:ext uri="{19B8F6BF-5375-455C-9EA6-DF929625EA0E}">
        <p15:presenceInfo xmlns:p15="http://schemas.microsoft.com/office/powerpoint/2012/main" userId="S-1-5-21-1229272821-706699826-839522115-13245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>
        <p:scale>
          <a:sx n="90" d="100"/>
          <a:sy n="90" d="100"/>
        </p:scale>
        <p:origin x="29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mregfile017\R&amp;D\KPET\CCPD\Kaiser%20CCPD%20HD%20Evaluation%20FY%202016-18\Evaluation%20Planning\Policy_HEAL\MICRO\HEAL%20Micro%20Data%20Triangulation\Reports\Grantee%20Report%20Figures_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'Coalition Effectivesness'!$C$3</c:f>
              <c:strCache>
                <c:ptCount val="1"/>
                <c:pt idx="0">
                  <c:v>CALC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'Coalition Effectivesness'!$A$4:$A$10</c:f>
              <c:strCache>
                <c:ptCount val="7"/>
                <c:pt idx="0">
                  <c:v>Performance </c:v>
                </c:pt>
                <c:pt idx="1">
                  <c:v>Synergy</c:v>
                </c:pt>
                <c:pt idx="2">
                  <c:v>Leadership</c:v>
                </c:pt>
                <c:pt idx="3">
                  <c:v>Coordination &amp; administration</c:v>
                </c:pt>
                <c:pt idx="4">
                  <c:v>Decision-making</c:v>
                </c:pt>
                <c:pt idx="5">
                  <c:v>Capacity</c:v>
                </c:pt>
                <c:pt idx="6">
                  <c:v>Total CE Score (Grantee Adjusted) </c:v>
                </c:pt>
              </c:strCache>
            </c:strRef>
          </c:cat>
          <c:val>
            <c:numRef>
              <c:f>'Coalition Effectivesness'!$C$4:$C$10</c:f>
              <c:numCache>
                <c:formatCode>General</c:formatCode>
                <c:ptCount val="7"/>
                <c:pt idx="0">
                  <c:v>84.8</c:v>
                </c:pt>
                <c:pt idx="1">
                  <c:v>79.8</c:v>
                </c:pt>
                <c:pt idx="2">
                  <c:v>73.599999999999994</c:v>
                </c:pt>
                <c:pt idx="3">
                  <c:v>80</c:v>
                </c:pt>
                <c:pt idx="4">
                  <c:v>82.8</c:v>
                </c:pt>
                <c:pt idx="5">
                  <c:v>74.3</c:v>
                </c:pt>
                <c:pt idx="6">
                  <c:v>79.5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D3-4AD7-B1B7-A570F0424E29}"/>
            </c:ext>
          </c:extLst>
        </c:ser>
        <c:ser>
          <c:idx val="2"/>
          <c:order val="1"/>
          <c:tx>
            <c:strRef>
              <c:f>'Coalition Effectivesness'!$E$3</c:f>
              <c:strCache>
                <c:ptCount val="1"/>
                <c:pt idx="0">
                  <c:v>BE Grantees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'Coalition Effectivesness'!$A$4:$A$10</c:f>
              <c:strCache>
                <c:ptCount val="7"/>
                <c:pt idx="0">
                  <c:v>Performance </c:v>
                </c:pt>
                <c:pt idx="1">
                  <c:v>Synergy</c:v>
                </c:pt>
                <c:pt idx="2">
                  <c:v>Leadership</c:v>
                </c:pt>
                <c:pt idx="3">
                  <c:v>Coordination &amp; administration</c:v>
                </c:pt>
                <c:pt idx="4">
                  <c:v>Decision-making</c:v>
                </c:pt>
                <c:pt idx="5">
                  <c:v>Capacity</c:v>
                </c:pt>
                <c:pt idx="6">
                  <c:v>Total CE Score (Grantee Adjusted) </c:v>
                </c:pt>
              </c:strCache>
            </c:strRef>
          </c:cat>
          <c:val>
            <c:numRef>
              <c:f>'Coalition Effectivesness'!$E$4:$E$10</c:f>
              <c:numCache>
                <c:formatCode>0.0</c:formatCode>
                <c:ptCount val="7"/>
                <c:pt idx="0">
                  <c:v>76.066666666666677</c:v>
                </c:pt>
                <c:pt idx="1">
                  <c:v>75.233333333333334</c:v>
                </c:pt>
                <c:pt idx="2">
                  <c:v>74.333333333333329</c:v>
                </c:pt>
                <c:pt idx="3">
                  <c:v>81.25</c:v>
                </c:pt>
                <c:pt idx="4">
                  <c:v>76.86666666666666</c:v>
                </c:pt>
                <c:pt idx="5">
                  <c:v>73.13333333333334</c:v>
                </c:pt>
                <c:pt idx="6">
                  <c:v>75.066666666666663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D3-4AD7-B1B7-A570F0424E29}"/>
            </c:ext>
          </c:extLst>
        </c:ser>
        <c:ser>
          <c:idx val="3"/>
          <c:order val="2"/>
          <c:tx>
            <c:strRef>
              <c:f>'Coalition Effectivesness'!$J$3</c:f>
              <c:strCache>
                <c:ptCount val="1"/>
                <c:pt idx="0">
                  <c:v>HEAL Grantees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'Coalition Effectivesness'!$A$4:$A$10</c:f>
              <c:strCache>
                <c:ptCount val="7"/>
                <c:pt idx="0">
                  <c:v>Performance </c:v>
                </c:pt>
                <c:pt idx="1">
                  <c:v>Synergy</c:v>
                </c:pt>
                <c:pt idx="2">
                  <c:v>Leadership</c:v>
                </c:pt>
                <c:pt idx="3">
                  <c:v>Coordination &amp; administration</c:v>
                </c:pt>
                <c:pt idx="4">
                  <c:v>Decision-making</c:v>
                </c:pt>
                <c:pt idx="5">
                  <c:v>Capacity</c:v>
                </c:pt>
                <c:pt idx="6">
                  <c:v>Total CE Score (Grantee Adjusted) </c:v>
                </c:pt>
              </c:strCache>
            </c:strRef>
          </c:cat>
          <c:val>
            <c:numRef>
              <c:f>'Coalition Effectivesness'!$J$4:$J$10</c:f>
              <c:numCache>
                <c:formatCode>General</c:formatCode>
                <c:ptCount val="7"/>
                <c:pt idx="0">
                  <c:v>71.3</c:v>
                </c:pt>
                <c:pt idx="1">
                  <c:v>71.3</c:v>
                </c:pt>
                <c:pt idx="2">
                  <c:v>69.900000000000006</c:v>
                </c:pt>
                <c:pt idx="3">
                  <c:v>76.8</c:v>
                </c:pt>
                <c:pt idx="4">
                  <c:v>69.3</c:v>
                </c:pt>
                <c:pt idx="5">
                  <c:v>67.900000000000006</c:v>
                </c:pt>
                <c:pt idx="6">
                  <c:v>70.2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D3-4AD7-B1B7-A570F0424E2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1376600"/>
        <c:axId val="911375616"/>
      </c:barChart>
      <c:catAx>
        <c:axId val="91137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375616"/>
        <c:crosses val="autoZero"/>
        <c:auto val="1"/>
        <c:lblAlgn val="ctr"/>
        <c:lblOffset val="100"/>
        <c:noMultiLvlLbl val="0"/>
      </c:catAx>
      <c:valAx>
        <c:axId val="91137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376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ENVIRONMENTAL STRATEGIES </cx:pt>
          <cx:pt idx="1">POLICY IMPLEMENTED</cx:pt>
          <cx:pt idx="2">BE ENHANCEMENT</cx:pt>
        </cx:lvl>
        <cx:lvl ptCount="16">
          <cx:pt idx="0">Stem 1</cx:pt>
          <cx:pt idx="1">Stem 3</cx:pt>
          <cx:pt idx="2">Stem 3</cx:pt>
        </cx:lvl>
        <cx:lvl ptCount="16">
          <cx:pt idx="0">Branch 1</cx:pt>
          <cx:pt idx="1">Branch 1</cx:pt>
          <cx:pt idx="2">Branch 1</cx:pt>
        </cx:lvl>
      </cx:strDim>
      <cx:numDim type="size">
        <cx:f>Sheet1!$D$2:$D$17</cx:f>
        <cx:lvl ptCount="16" formatCode="General">
          <cx:pt idx="0">8</cx:pt>
          <cx:pt idx="1">4</cx:pt>
          <cx:pt idx="2">4</cx:pt>
          <cx:pt idx="3">0</cx:pt>
          <cx:pt idx="4">0</cx:pt>
          <cx:pt idx="5">65535</cx:pt>
          <cx:pt idx="6">65535</cx:pt>
          <cx:pt idx="7">65535</cx:pt>
          <cx:pt idx="8">65535</cx:pt>
          <cx:pt idx="9">65535</cx:pt>
          <cx:pt idx="10">65535</cx:pt>
          <cx:pt idx="11">65535</cx:pt>
          <cx:pt idx="12">65535</cx:pt>
          <cx:pt idx="13">65535</cx:pt>
          <cx:pt idx="14">65535</cx:pt>
          <cx:pt idx="15">65535</cx:pt>
        </cx:lvl>
      </cx:numDim>
    </cx:data>
  </cx:chartData>
  <cx:chart>
    <cx:plotArea>
      <cx:plotAreaRegion>
        <cx:series layoutId="treemap" uniqueId="{CD2DEBE2-9A2A-43ED-8920-F02B0668062A}">
          <cx:tx>
            <cx:txData>
              <cx:f>Sheet1!$D$1</cx:f>
              <cx:v>Series1</cx:v>
            </cx:txData>
          </cx:tx>
          <cx:spPr>
            <a:solidFill>
              <a:schemeClr val="accent1">
                <a:lumMod val="50000"/>
              </a:schemeClr>
            </a:solidFill>
          </cx:spPr>
          <cx:dataLabels pos="ctr">
            <cx:visibility seriesName="0" categoryName="1" value="0"/>
            <cx:dataLabelHidden idx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6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330" b="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cap="all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5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9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6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C6302-9859-442E-B887-BA74A1A6F7F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F7C9-B4EB-4D0B-9209-72B67D98C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120.png"/><Relationship Id="rId4" Type="http://schemas.openxmlformats.org/officeDocument/2006/relationships/image" Target="../media/image5.png"/><Relationship Id="rId9" Type="http://schemas.microsoft.com/office/2014/relationships/chartEx" Target="../charts/chartEx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7905" y="5868685"/>
            <a:ext cx="7175954" cy="113569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5972529" y="5536176"/>
            <a:ext cx="1528552" cy="640080"/>
          </a:xfrm>
          <a:prstGeom prst="roundRect">
            <a:avLst>
              <a:gd name="adj" fmla="val 2481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2" name="Rectangle: Rounded Corners 51"/>
          <p:cNvSpPr/>
          <p:nvPr/>
        </p:nvSpPr>
        <p:spPr>
          <a:xfrm>
            <a:off x="4284528" y="5536176"/>
            <a:ext cx="1585500" cy="640080"/>
          </a:xfrm>
          <a:prstGeom prst="roundRect">
            <a:avLst>
              <a:gd name="adj" fmla="val 2481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878" y="187854"/>
            <a:ext cx="7350125" cy="1031346"/>
          </a:xfrm>
          <a:prstGeom prst="rect">
            <a:avLst/>
          </a:prstGeom>
          <a:solidFill>
            <a:srgbClr val="1737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TextBox 34"/>
          <p:cNvSpPr txBox="1">
            <a:spLocks noChangeArrowheads="1"/>
          </p:cNvSpPr>
          <p:nvPr/>
        </p:nvSpPr>
        <p:spPr bwMode="auto">
          <a:xfrm>
            <a:off x="207905" y="6261818"/>
            <a:ext cx="71759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731520"/>
            <a:r>
              <a:rPr lang="en-US" sz="1200" u="sng" dirty="0"/>
              <a:t>Measurement</a:t>
            </a:r>
            <a:r>
              <a:rPr lang="en-US" sz="1200" dirty="0"/>
              <a:t>: 8 members completed the CCAT to assess the effectiveness of the coalition across six categories. </a:t>
            </a:r>
          </a:p>
          <a:p>
            <a:pPr marL="457200" indent="-731520"/>
            <a:endParaRPr lang="en-US" sz="600" u="sng" dirty="0"/>
          </a:p>
          <a:p>
            <a:pPr marL="614363" indent="-887413"/>
            <a:r>
              <a:rPr lang="en-US" sz="1200" u="sng" dirty="0"/>
              <a:t>Findings</a:t>
            </a:r>
            <a:r>
              <a:rPr lang="en-US" sz="1200" dirty="0"/>
              <a:t>: Member’s rated the coalition’s effectiveness </a:t>
            </a:r>
            <a:r>
              <a:rPr lang="en-US" sz="1200" b="1" u="sng" dirty="0">
                <a:solidFill>
                  <a:srgbClr val="17375E"/>
                </a:solidFill>
              </a:rPr>
              <a:t>favorably</a:t>
            </a:r>
            <a:r>
              <a:rPr lang="en-US" sz="1200" dirty="0"/>
              <a:t>; the coalition </a:t>
            </a:r>
            <a:r>
              <a:rPr lang="en-US" sz="1200" b="1" u="sng" dirty="0">
                <a:solidFill>
                  <a:srgbClr val="17375E"/>
                </a:solidFill>
              </a:rPr>
              <a:t>scored higher </a:t>
            </a:r>
            <a:r>
              <a:rPr lang="en-US" sz="1200" dirty="0"/>
              <a:t>than average compared to other Built Environment (BE) and Healthy Eating Active Living (HEAL) grantees.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2021" y="300258"/>
            <a:ext cx="7081837" cy="450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spc="600" dirty="0">
                <a:solidFill>
                  <a:schemeClr val="tx2">
                    <a:lumMod val="20000"/>
                    <a:lumOff val="80000"/>
                  </a:schemeClr>
                </a:solidFill>
                <a:ea typeface="ＭＳ Ｐゴシック" charset="0"/>
              </a:rPr>
              <a:t>[Community Name]</a:t>
            </a: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764775" y="813729"/>
            <a:ext cx="5975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chemeClr val="bg1"/>
                </a:solidFill>
              </a:rPr>
              <a:t>Sub Title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22286" y="751116"/>
            <a:ext cx="6564314" cy="0"/>
          </a:xfrm>
          <a:prstGeom prst="line">
            <a:avLst/>
          </a:prstGeom>
          <a:ln w="3175" cmpd="sng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167878" y="1287109"/>
            <a:ext cx="7390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1089025" indent="-1089025" eaLnBrk="1" hangingPunct="1"/>
            <a:r>
              <a:rPr lang="en-US" altLang="en-US" sz="1200" b="1" dirty="0"/>
              <a:t>Report Purpose: </a:t>
            </a:r>
            <a:r>
              <a:rPr lang="en-US" altLang="en-US" sz="1200" dirty="0"/>
              <a:t>To summarize the Community Coalition’s progress towards changing policies and environments to support active living in [city] </a:t>
            </a:r>
            <a:r>
              <a:rPr lang="en-US" altLang="en-US" sz="1200" u="sng" dirty="0"/>
              <a:t>as of January 2017</a:t>
            </a:r>
            <a:r>
              <a:rPr lang="en-US" altLang="en-US" sz="1200" dirty="0"/>
              <a:t>. </a:t>
            </a:r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4380072" y="5572344"/>
            <a:ext cx="1394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600" b="1" u="sng" cap="all" dirty="0">
                <a:solidFill>
                  <a:schemeClr val="bg1"/>
                </a:solidFill>
              </a:rPr>
              <a:t>Best: </a:t>
            </a:r>
            <a:endParaRPr lang="en-US" sz="1200" b="1" cap="all" dirty="0">
              <a:solidFill>
                <a:schemeClr val="bg1"/>
              </a:solidFill>
            </a:endParaRPr>
          </a:p>
          <a:p>
            <a:pPr algn="ctr"/>
            <a:r>
              <a:rPr lang="en-US" sz="1200" b="1" cap="all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30" name="TextBox 34"/>
          <p:cNvSpPr txBox="1">
            <a:spLocks noChangeArrowheads="1"/>
          </p:cNvSpPr>
          <p:nvPr/>
        </p:nvSpPr>
        <p:spPr bwMode="auto">
          <a:xfrm>
            <a:off x="6046596" y="5572344"/>
            <a:ext cx="1394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1600" b="1" u="sng" cap="all" dirty="0">
                <a:solidFill>
                  <a:schemeClr val="bg1"/>
                </a:solidFill>
              </a:rPr>
              <a:t>Focus AREA: </a:t>
            </a:r>
          </a:p>
          <a:p>
            <a:pPr algn="ctr"/>
            <a:r>
              <a:rPr lang="en-US" sz="1200" b="1" cap="all" dirty="0">
                <a:solidFill>
                  <a:schemeClr val="bg1"/>
                </a:solidFill>
              </a:rPr>
              <a:t>LEADERSHIP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-33079" y="5576560"/>
            <a:ext cx="4456014" cy="606874"/>
            <a:chOff x="-25626" y="2044632"/>
            <a:chExt cx="3937801" cy="666818"/>
          </a:xfrm>
        </p:grpSpPr>
        <p:sp>
          <p:nvSpPr>
            <p:cNvPr id="44" name="Arrow: Pentagon 43"/>
            <p:cNvSpPr/>
            <p:nvPr/>
          </p:nvSpPr>
          <p:spPr>
            <a:xfrm>
              <a:off x="1" y="2044632"/>
              <a:ext cx="3623419" cy="666818"/>
            </a:xfrm>
            <a:prstGeom prst="homePlate">
              <a:avLst/>
            </a:prstGeom>
            <a:solidFill>
              <a:srgbClr val="1737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25626" y="2123239"/>
              <a:ext cx="3937801" cy="473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sz="216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100" b="1" dirty="0">
                  <a:solidFill>
                    <a:schemeClr val="bg1"/>
                  </a:solidFill>
                </a:rPr>
                <a:t>Coalition Capacity &amp; Effectiveness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6505" y="1692875"/>
            <a:ext cx="7524623" cy="1533661"/>
            <a:chOff x="0" y="1953286"/>
            <a:chExt cx="7524623" cy="1533661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1953286"/>
              <a:ext cx="7521313" cy="1533661"/>
              <a:chOff x="0" y="1953286"/>
              <a:chExt cx="7521313" cy="153366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1401" y="2377455"/>
                <a:ext cx="7394280" cy="1079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 dirty="0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0" y="2048942"/>
                <a:ext cx="4212012" cy="631373"/>
                <a:chOff x="1" y="2017713"/>
                <a:chExt cx="3956251" cy="693737"/>
              </a:xfrm>
            </p:grpSpPr>
            <p:sp>
              <p:nvSpPr>
                <p:cNvPr id="17" name="Arrow: Pentagon 16"/>
                <p:cNvSpPr/>
                <p:nvPr/>
              </p:nvSpPr>
              <p:spPr>
                <a:xfrm>
                  <a:off x="1" y="2044632"/>
                  <a:ext cx="3847454" cy="666818"/>
                </a:xfrm>
                <a:prstGeom prst="homePlate">
                  <a:avLst/>
                </a:prstGeom>
                <a:solidFill>
                  <a:srgbClr val="17375E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8451" y="2017713"/>
                  <a:ext cx="3937801" cy="4666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sz="2160" b="1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b="1" dirty="0">
                      <a:solidFill>
                        <a:schemeClr val="bg1"/>
                      </a:solidFill>
                    </a:rPr>
                    <a:t>Coalition Structure &amp; Partners-</a:t>
                  </a:r>
                </a:p>
              </p:txBody>
            </p:sp>
          </p:grpSp>
          <p:sp>
            <p:nvSpPr>
              <p:cNvPr id="31" name="Rectangle: Rounded Corners 30"/>
              <p:cNvSpPr/>
              <p:nvPr/>
            </p:nvSpPr>
            <p:spPr>
              <a:xfrm>
                <a:off x="5932503" y="2067827"/>
                <a:ext cx="1585500" cy="640080"/>
              </a:xfrm>
              <a:prstGeom prst="roundRect">
                <a:avLst>
                  <a:gd name="adj" fmla="val 2481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4"/>
              <p:cNvSpPr txBox="1">
                <a:spLocks noChangeArrowheads="1"/>
              </p:cNvSpPr>
              <p:nvPr/>
            </p:nvSpPr>
            <p:spPr bwMode="auto">
              <a:xfrm>
                <a:off x="101400" y="2655950"/>
                <a:ext cx="7315653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/>
                <a:r>
                  <a:rPr lang="en-US" sz="1200" dirty="0"/>
                  <a:t>Identified </a:t>
                </a:r>
                <a:r>
                  <a:rPr lang="en-US" sz="1200" b="1" dirty="0"/>
                  <a:t>critical partners </a:t>
                </a:r>
                <a:r>
                  <a:rPr lang="en-US" sz="1200" dirty="0"/>
                  <a:t>for policy change included representatives from _______________________________.  </a:t>
                </a:r>
                <a:r>
                  <a:rPr lang="en-US" sz="1200" b="1" dirty="0"/>
                  <a:t>Missing partners </a:t>
                </a:r>
                <a:r>
                  <a:rPr lang="en-US" sz="1200" dirty="0"/>
                  <a:t>noted were community members of target population (e.g.,  ______) and representatives from Parks &amp; Recreation and School District (including parents). </a:t>
                </a:r>
                <a:r>
                  <a:rPr lang="en-US" sz="1200" i="1" dirty="0">
                    <a:solidFill>
                      <a:srgbClr val="17375E"/>
                    </a:solidFill>
                  </a:rPr>
                  <a:t>“The voice of a sample school would be a powerful way to learn what it’s like running a school under the school system.” </a:t>
                </a:r>
              </a:p>
            </p:txBody>
          </p:sp>
          <p:pic>
            <p:nvPicPr>
              <p:cNvPr id="37" name="Picture 36" descr="Fairview High School &gt; Band &gt; Community Partners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1184" y="2071027"/>
                <a:ext cx="698941" cy="656631"/>
              </a:xfrm>
              <a:prstGeom prst="rect">
                <a:avLst/>
              </a:prstGeom>
            </p:spPr>
          </p:pic>
          <p:sp>
            <p:nvSpPr>
              <p:cNvPr id="38" name="TextBox 34"/>
              <p:cNvSpPr txBox="1">
                <a:spLocks noChangeArrowheads="1"/>
              </p:cNvSpPr>
              <p:nvPr/>
            </p:nvSpPr>
            <p:spPr bwMode="auto">
              <a:xfrm>
                <a:off x="6630031" y="2066688"/>
                <a:ext cx="891282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sz="3000" b="1" cap="all" dirty="0">
                    <a:solidFill>
                      <a:srgbClr val="002060"/>
                    </a:solidFill>
                  </a:rPr>
                  <a:t>251</a:t>
                </a:r>
              </a:p>
            </p:txBody>
          </p:sp>
          <p:sp>
            <p:nvSpPr>
              <p:cNvPr id="39" name="Rectangle: Rounded Corners 38"/>
              <p:cNvSpPr/>
              <p:nvPr/>
            </p:nvSpPr>
            <p:spPr>
              <a:xfrm>
                <a:off x="4244502" y="2067827"/>
                <a:ext cx="1585500" cy="640080"/>
              </a:xfrm>
              <a:prstGeom prst="roundRect">
                <a:avLst>
                  <a:gd name="adj" fmla="val 2481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34"/>
              <p:cNvSpPr txBox="1">
                <a:spLocks noChangeArrowheads="1"/>
              </p:cNvSpPr>
              <p:nvPr/>
            </p:nvSpPr>
            <p:spPr bwMode="auto">
              <a:xfrm>
                <a:off x="4810135" y="1953286"/>
                <a:ext cx="97747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sz="4000" b="1" cap="all" dirty="0">
                    <a:solidFill>
                      <a:srgbClr val="002060"/>
                    </a:solidFill>
                  </a:rPr>
                  <a:t>1</a:t>
                </a:r>
                <a:endParaRPr lang="en-US" sz="1200" b="1" cap="all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3093" name="Picture 21" descr="Image result for building clipart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39541" y="2090814"/>
                <a:ext cx="416832" cy="548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TextBox 34"/>
            <p:cNvSpPr txBox="1">
              <a:spLocks noChangeArrowheads="1"/>
            </p:cNvSpPr>
            <p:nvPr/>
          </p:nvSpPr>
          <p:spPr bwMode="auto">
            <a:xfrm>
              <a:off x="4857387" y="2416680"/>
              <a:ext cx="9774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200" b="1" cap="all" dirty="0">
                  <a:solidFill>
                    <a:srgbClr val="002060"/>
                  </a:solidFill>
                </a:rPr>
                <a:t>coalition</a:t>
              </a:r>
            </a:p>
          </p:txBody>
        </p:sp>
        <p:sp>
          <p:nvSpPr>
            <p:cNvPr id="50" name="TextBox 34"/>
            <p:cNvSpPr txBox="1">
              <a:spLocks noChangeArrowheads="1"/>
            </p:cNvSpPr>
            <p:nvPr/>
          </p:nvSpPr>
          <p:spPr bwMode="auto">
            <a:xfrm>
              <a:off x="6633341" y="2444222"/>
              <a:ext cx="8912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200" b="1" cap="all" dirty="0">
                  <a:solidFill>
                    <a:srgbClr val="002060"/>
                  </a:solidFill>
                </a:rPr>
                <a:t>partners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4138" y="2118384"/>
            <a:ext cx="380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Community Coalition  </a:t>
            </a:r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D4254DDB-D2EC-4A7C-9693-F22B653679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559029"/>
              </p:ext>
            </p:extLst>
          </p:nvPr>
        </p:nvGraphicFramePr>
        <p:xfrm>
          <a:off x="267652" y="7086044"/>
          <a:ext cx="7296912" cy="2898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E108BC55-D8DF-49CA-8F9D-8E0D13CA71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3" t="3837" r="15653" b="11071"/>
          <a:stretch/>
        </p:blipFill>
        <p:spPr>
          <a:xfrm>
            <a:off x="309984" y="3573121"/>
            <a:ext cx="7254580" cy="188467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5C87D46-AB92-453F-97E1-D361250E2A08}"/>
              </a:ext>
            </a:extLst>
          </p:cNvPr>
          <p:cNvSpPr txBox="1"/>
          <p:nvPr/>
        </p:nvSpPr>
        <p:spPr>
          <a:xfrm>
            <a:off x="-20618" y="3296960"/>
            <a:ext cx="142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u="sng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Types of Partner: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15B36C8-FEBE-40C9-93AE-761D117886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66" t="88386" r="18659" b="1942"/>
          <a:stretch/>
        </p:blipFill>
        <p:spPr>
          <a:xfrm>
            <a:off x="1115540" y="3296960"/>
            <a:ext cx="6449024" cy="2620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BAE062F-E7A8-4E38-8012-1464F812CC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2" t="21959" r="89848" b="8963"/>
          <a:stretch/>
        </p:blipFill>
        <p:spPr>
          <a:xfrm>
            <a:off x="309984" y="3728467"/>
            <a:ext cx="797936" cy="16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4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34231" y="481893"/>
            <a:ext cx="7404251" cy="127184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9353166"/>
            <a:ext cx="7772400" cy="719218"/>
          </a:xfrm>
          <a:prstGeom prst="rect">
            <a:avLst/>
          </a:prstGeom>
          <a:solidFill>
            <a:srgbClr val="1737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[Logo or other footers here]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0" y="184270"/>
            <a:ext cx="4209891" cy="606875"/>
            <a:chOff x="1" y="2044631"/>
            <a:chExt cx="3954259" cy="666818"/>
          </a:xfrm>
        </p:grpSpPr>
        <p:sp>
          <p:nvSpPr>
            <p:cNvPr id="26" name="Arrow: Pentagon 25"/>
            <p:cNvSpPr/>
            <p:nvPr/>
          </p:nvSpPr>
          <p:spPr>
            <a:xfrm>
              <a:off x="1" y="2044631"/>
              <a:ext cx="3847454" cy="666818"/>
            </a:xfrm>
            <a:prstGeom prst="homePlate">
              <a:avLst/>
            </a:prstGeom>
            <a:solidFill>
              <a:srgbClr val="1737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459" y="2167957"/>
              <a:ext cx="3937801" cy="456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sz="216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100" b="1" dirty="0">
                  <a:solidFill>
                    <a:schemeClr val="bg1"/>
                  </a:solidFill>
                </a:rPr>
                <a:t>BE &amp; Policy Change Process</a:t>
              </a:r>
            </a:p>
          </p:txBody>
        </p:sp>
      </p:grpSp>
      <p:sp>
        <p:nvSpPr>
          <p:cNvPr id="31" name="Rectangle: Rounded Corners 30"/>
          <p:cNvSpPr/>
          <p:nvPr/>
        </p:nvSpPr>
        <p:spPr>
          <a:xfrm>
            <a:off x="4244501" y="215726"/>
            <a:ext cx="3400294" cy="640080"/>
          </a:xfrm>
          <a:prstGeom prst="roundRect">
            <a:avLst>
              <a:gd name="adj" fmla="val 2481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TextBox 34"/>
          <p:cNvSpPr txBox="1">
            <a:spLocks noChangeArrowheads="1"/>
          </p:cNvSpPr>
          <p:nvPr/>
        </p:nvSpPr>
        <p:spPr bwMode="auto">
          <a:xfrm>
            <a:off x="4913203" y="249927"/>
            <a:ext cx="30539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u="sng" cap="all" dirty="0">
                <a:solidFill>
                  <a:srgbClr val="002060"/>
                </a:solidFill>
              </a:rPr>
              <a:t>Stage in policy change: </a:t>
            </a:r>
          </a:p>
          <a:p>
            <a:r>
              <a:rPr lang="en-US" sz="1000" b="1" cap="all" dirty="0">
                <a:solidFill>
                  <a:schemeClr val="bg1"/>
                </a:solidFill>
              </a:rPr>
              <a:t>developing Advisory/Planning Committee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446" y="1790764"/>
            <a:ext cx="7452331" cy="1390590"/>
            <a:chOff x="86151" y="977121"/>
            <a:chExt cx="7452331" cy="1467212"/>
          </a:xfrm>
        </p:grpSpPr>
        <p:sp>
          <p:nvSpPr>
            <p:cNvPr id="7" name="Rectangle 6"/>
            <p:cNvSpPr/>
            <p:nvPr/>
          </p:nvSpPr>
          <p:spPr>
            <a:xfrm>
              <a:off x="2251631" y="977121"/>
              <a:ext cx="5286851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sz="216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900" b="1" u="sng" dirty="0">
                  <a:solidFill>
                    <a:srgbClr val="17375E"/>
                  </a:solidFill>
                  <a:latin typeface="+mn-lt"/>
                  <a:ea typeface="+mn-ea"/>
                </a:rPr>
                <a:t>Types of Communication Outreach Strategies Used</a:t>
              </a:r>
            </a:p>
          </p:txBody>
        </p:sp>
        <p:pic>
          <p:nvPicPr>
            <p:cNvPr id="40" name="Picture 39" descr="&lt;strong&gt;Social Media&lt;/strong&gt; Marketing Fortune 500 Style - Heidi Cohen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236" y="1377627"/>
              <a:ext cx="707815" cy="722261"/>
            </a:xfrm>
            <a:prstGeom prst="rect">
              <a:avLst/>
            </a:prstGeom>
          </p:spPr>
        </p:pic>
        <p:pic>
          <p:nvPicPr>
            <p:cNvPr id="42" name="Picture 41" descr="File:&lt;strong&gt;Computer&lt;/strong&gt; lab icon.svg - Wikimedia Commons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847" y="1394076"/>
              <a:ext cx="707815" cy="707815"/>
            </a:xfrm>
            <a:prstGeom prst="rect">
              <a:avLst/>
            </a:prstGeom>
          </p:spPr>
        </p:pic>
        <p:pic>
          <p:nvPicPr>
            <p:cNvPr id="46" name="Picture 45" descr="Original file ‎ (SVG file, nominally 744 × 666 pixels, file size: 2 ...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9923" y="1434724"/>
              <a:ext cx="707815" cy="633864"/>
            </a:xfrm>
            <a:prstGeom prst="rect">
              <a:avLst/>
            </a:prstGeom>
          </p:spPr>
        </p:pic>
        <p:pic>
          <p:nvPicPr>
            <p:cNvPr id="48" name="Picture 47" descr="office-notes-line drawing by sheikh_tuhin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9F9F9"/>
                </a:clrFrom>
                <a:clrTo>
                  <a:srgbClr val="F9F9F9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8617" y="1374633"/>
              <a:ext cx="707816" cy="726897"/>
            </a:xfrm>
            <a:prstGeom prst="rect">
              <a:avLst/>
            </a:prstGeom>
          </p:spPr>
        </p:pic>
        <p:pic>
          <p:nvPicPr>
            <p:cNvPr id="4124" name="Picture 28" descr="Image result for box question mark clip art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782" y="1415248"/>
              <a:ext cx="707815" cy="707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: Rounded Corners 50"/>
            <p:cNvSpPr/>
            <p:nvPr/>
          </p:nvSpPr>
          <p:spPr>
            <a:xfrm>
              <a:off x="134231" y="1070496"/>
              <a:ext cx="2100281" cy="1367973"/>
            </a:xfrm>
            <a:prstGeom prst="roundRect">
              <a:avLst>
                <a:gd name="adj" fmla="val 2481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2" name="TextBox 34"/>
            <p:cNvSpPr txBox="1">
              <a:spLocks noChangeArrowheads="1"/>
            </p:cNvSpPr>
            <p:nvPr/>
          </p:nvSpPr>
          <p:spPr bwMode="auto">
            <a:xfrm>
              <a:off x="683166" y="1017741"/>
              <a:ext cx="977470" cy="746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4000" b="1" cap="all" dirty="0">
                  <a:solidFill>
                    <a:srgbClr val="002060"/>
                  </a:solidFill>
                </a:rPr>
                <a:t>[#]</a:t>
              </a:r>
              <a:endParaRPr lang="en-US" sz="1200" b="1" cap="all" dirty="0">
                <a:solidFill>
                  <a:srgbClr val="002060"/>
                </a:solidFill>
              </a:endParaRPr>
            </a:p>
          </p:txBody>
        </p:sp>
        <p:sp>
          <p:nvSpPr>
            <p:cNvPr id="54" name="TextBox 34"/>
            <p:cNvSpPr txBox="1">
              <a:spLocks noChangeArrowheads="1"/>
            </p:cNvSpPr>
            <p:nvPr/>
          </p:nvSpPr>
          <p:spPr bwMode="auto">
            <a:xfrm>
              <a:off x="86151" y="1548409"/>
              <a:ext cx="2193155" cy="876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600" b="1" cap="all" dirty="0">
                  <a:solidFill>
                    <a:srgbClr val="002060"/>
                  </a:solidFill>
                </a:rPr>
                <a:t>Communication</a:t>
              </a:r>
            </a:p>
            <a:p>
              <a:pPr algn="ctr"/>
              <a:r>
                <a:rPr lang="en-US" sz="1600" b="1" cap="all" dirty="0">
                  <a:solidFill>
                    <a:srgbClr val="002060"/>
                  </a:solidFill>
                </a:rPr>
                <a:t>Outreach Strategies </a:t>
              </a:r>
            </a:p>
            <a:p>
              <a:pPr algn="ctr"/>
              <a:r>
                <a:rPr lang="en-US" sz="1600" b="1" cap="all" dirty="0">
                  <a:solidFill>
                    <a:srgbClr val="002060"/>
                  </a:solidFill>
                </a:rPr>
                <a:t>used</a:t>
              </a:r>
            </a:p>
          </p:txBody>
        </p:sp>
        <p:sp>
          <p:nvSpPr>
            <p:cNvPr id="58" name="TextBox 34"/>
            <p:cNvSpPr txBox="1">
              <a:spLocks noChangeArrowheads="1"/>
            </p:cNvSpPr>
            <p:nvPr/>
          </p:nvSpPr>
          <p:spPr bwMode="auto">
            <a:xfrm>
              <a:off x="2236523" y="2148197"/>
              <a:ext cx="9774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200" b="1" cap="all" dirty="0">
                  <a:solidFill>
                    <a:srgbClr val="002060"/>
                  </a:solidFill>
                </a:rPr>
                <a:t>print</a:t>
              </a:r>
            </a:p>
          </p:txBody>
        </p:sp>
        <p:sp>
          <p:nvSpPr>
            <p:cNvPr id="59" name="TextBox 34"/>
            <p:cNvSpPr txBox="1">
              <a:spLocks noChangeArrowheads="1"/>
            </p:cNvSpPr>
            <p:nvPr/>
          </p:nvSpPr>
          <p:spPr bwMode="auto">
            <a:xfrm>
              <a:off x="3194167" y="2161470"/>
              <a:ext cx="11295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200" b="1" cap="all" dirty="0">
                  <a:solidFill>
                    <a:srgbClr val="17375E"/>
                  </a:solidFill>
                </a:rPr>
                <a:t>Social media</a:t>
              </a:r>
            </a:p>
          </p:txBody>
        </p:sp>
        <p:sp>
          <p:nvSpPr>
            <p:cNvPr id="60" name="TextBox 34"/>
            <p:cNvSpPr txBox="1">
              <a:spLocks noChangeArrowheads="1"/>
            </p:cNvSpPr>
            <p:nvPr/>
          </p:nvSpPr>
          <p:spPr bwMode="auto">
            <a:xfrm>
              <a:off x="4305927" y="2167334"/>
              <a:ext cx="9774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200" b="1" cap="all" dirty="0">
                  <a:solidFill>
                    <a:srgbClr val="17375E"/>
                  </a:solidFill>
                </a:rPr>
                <a:t>website</a:t>
              </a:r>
            </a:p>
          </p:txBody>
        </p:sp>
        <p:sp>
          <p:nvSpPr>
            <p:cNvPr id="61" name="TextBox 34"/>
            <p:cNvSpPr txBox="1">
              <a:spLocks noChangeArrowheads="1"/>
            </p:cNvSpPr>
            <p:nvPr/>
          </p:nvSpPr>
          <p:spPr bwMode="auto">
            <a:xfrm>
              <a:off x="5175662" y="2148197"/>
              <a:ext cx="16281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200" b="1" cap="all" dirty="0">
                  <a:solidFill>
                    <a:srgbClr val="17375E"/>
                  </a:solidFill>
                </a:rPr>
                <a:t>Community event</a:t>
              </a:r>
            </a:p>
          </p:txBody>
        </p:sp>
        <p:sp>
          <p:nvSpPr>
            <p:cNvPr id="62" name="TextBox 34"/>
            <p:cNvSpPr txBox="1">
              <a:spLocks noChangeArrowheads="1"/>
            </p:cNvSpPr>
            <p:nvPr/>
          </p:nvSpPr>
          <p:spPr bwMode="auto">
            <a:xfrm>
              <a:off x="6509352" y="2161471"/>
              <a:ext cx="9774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200" b="1" cap="all" dirty="0">
                  <a:solidFill>
                    <a:srgbClr val="17375E"/>
                  </a:solidFill>
                </a:rPr>
                <a:t>other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83368" y="6696767"/>
            <a:ext cx="724731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2160" b="1" dirty="0">
                <a:solidFill>
                  <a:srgbClr val="17375E"/>
                </a:solidFill>
                <a:latin typeface="+mn-lt"/>
                <a:ea typeface="+mn-ea"/>
              </a:rPr>
              <a:t>Early Findings &amp; Highlights</a:t>
            </a:r>
          </a:p>
        </p:txBody>
      </p:sp>
      <p:sp>
        <p:nvSpPr>
          <p:cNvPr id="65" name="TextBox 34"/>
          <p:cNvSpPr txBox="1">
            <a:spLocks noChangeArrowheads="1"/>
          </p:cNvSpPr>
          <p:nvPr/>
        </p:nvSpPr>
        <p:spPr bwMode="auto">
          <a:xfrm>
            <a:off x="216883" y="846946"/>
            <a:ext cx="72946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200" u="sng" dirty="0"/>
              <a:t>Communication Outreach Strategies: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On average, the coalition used </a:t>
            </a:r>
            <a:r>
              <a:rPr lang="en-US" sz="1200" b="1" u="sng" dirty="0">
                <a:solidFill>
                  <a:srgbClr val="17375E"/>
                </a:solidFill>
              </a:rPr>
              <a:t>more</a:t>
            </a:r>
            <a:r>
              <a:rPr lang="en-US" sz="1200" dirty="0"/>
              <a:t> communication outreach strategies than other BE and HEAL grantees.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The most common communication outreach strategies among HEAL grantees were: print, social media, websites, and community events.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815" y="3267864"/>
            <a:ext cx="7750398" cy="3427505"/>
            <a:chOff x="-3801524" y="3689199"/>
            <a:chExt cx="7750398" cy="3856967"/>
          </a:xfrm>
        </p:grpSpPr>
        <p:grpSp>
          <p:nvGrpSpPr>
            <p:cNvPr id="8" name="Group 7"/>
            <p:cNvGrpSpPr/>
            <p:nvPr/>
          </p:nvGrpSpPr>
          <p:grpSpPr>
            <a:xfrm>
              <a:off x="-3801524" y="3689199"/>
              <a:ext cx="7639117" cy="3856967"/>
              <a:chOff x="0" y="3990140"/>
              <a:chExt cx="7639117" cy="385696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28553" y="4331645"/>
                <a:ext cx="7416951" cy="35009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800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0" y="4023286"/>
                <a:ext cx="4209891" cy="606874"/>
                <a:chOff x="1" y="2044632"/>
                <a:chExt cx="3954259" cy="666818"/>
              </a:xfrm>
            </p:grpSpPr>
            <p:sp>
              <p:nvSpPr>
                <p:cNvPr id="37" name="Arrow: Pentagon 36"/>
                <p:cNvSpPr/>
                <p:nvPr/>
              </p:nvSpPr>
              <p:spPr>
                <a:xfrm>
                  <a:off x="1" y="2044632"/>
                  <a:ext cx="3847454" cy="666818"/>
                </a:xfrm>
                <a:prstGeom prst="homePlate">
                  <a:avLst/>
                </a:prstGeom>
                <a:solidFill>
                  <a:srgbClr val="17375E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6459" y="2123239"/>
                  <a:ext cx="3937801" cy="4734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sz="2160" b="1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2100" b="1" dirty="0">
                      <a:solidFill>
                        <a:schemeClr val="bg1"/>
                      </a:solidFill>
                    </a:rPr>
                    <a:t>BE &amp; Policy Implementation </a:t>
                  </a:r>
                </a:p>
              </p:txBody>
            </p:sp>
          </p:grpSp>
          <p:sp>
            <p:nvSpPr>
              <p:cNvPr id="69" name="Rectangle: Rounded Corners 68"/>
              <p:cNvSpPr/>
              <p:nvPr/>
            </p:nvSpPr>
            <p:spPr>
              <a:xfrm>
                <a:off x="4318702" y="4035160"/>
                <a:ext cx="3298505" cy="640080"/>
              </a:xfrm>
              <a:prstGeom prst="roundRect">
                <a:avLst>
                  <a:gd name="adj" fmla="val 2481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34"/>
              <p:cNvSpPr txBox="1">
                <a:spLocks noChangeArrowheads="1"/>
              </p:cNvSpPr>
              <p:nvPr/>
            </p:nvSpPr>
            <p:spPr bwMode="auto">
              <a:xfrm>
                <a:off x="4816914" y="3990140"/>
                <a:ext cx="977470" cy="796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sz="4000" b="1" cap="all" dirty="0">
                    <a:solidFill>
                      <a:srgbClr val="002060"/>
                    </a:solidFill>
                  </a:rPr>
                  <a:t>[#]</a:t>
                </a:r>
                <a:endParaRPr lang="en-US" sz="1200" b="1" cap="al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2" name="TextBox 34"/>
              <p:cNvSpPr txBox="1">
                <a:spLocks noChangeArrowheads="1"/>
              </p:cNvSpPr>
              <p:nvPr/>
            </p:nvSpPr>
            <p:spPr bwMode="auto">
              <a:xfrm>
                <a:off x="5587540" y="4117702"/>
                <a:ext cx="205157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200" b="1" cap="all" dirty="0">
                    <a:solidFill>
                      <a:srgbClr val="002060"/>
                    </a:solidFill>
                  </a:rPr>
                  <a:t>Policy, and/or environmental changes </a:t>
                </a:r>
              </a:p>
            </p:txBody>
          </p:sp>
          <mc:AlternateContent xmlns:mc="http://schemas.openxmlformats.org/markup-compatibility/2006" xmlns:cx1="http://schemas.microsoft.com/office/drawing/2015/9/8/chartex">
            <mc:Choice Requires="cx1">
              <p:graphicFrame>
                <p:nvGraphicFramePr>
                  <p:cNvPr id="4097" name="Chart 409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960448752"/>
                      </p:ext>
                    </p:extLst>
                  </p:nvPr>
                </p:nvGraphicFramePr>
                <p:xfrm>
                  <a:off x="4309410" y="5035483"/>
                  <a:ext cx="3261316" cy="2640663"/>
                </p:xfrm>
                <a:graphic>
                  <a:graphicData uri="http://schemas.microsoft.com/office/drawing/2014/chartex">
                    <cx:chart xmlns:cx="http://schemas.microsoft.com/office/drawing/2014/chartex" xmlns:r="http://schemas.openxmlformats.org/officeDocument/2006/relationships" r:id="rId9"/>
                  </a:graphicData>
                </a:graphic>
              </p:graphicFrame>
            </mc:Choice>
            <mc:Fallback xmlns="">
              <p:pic>
                <p:nvPicPr>
                  <p:cNvPr id="4097" name="Chart 4096"/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326932" y="4381032"/>
                    <a:ext cx="3261316" cy="2346633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>
                <a:off x="6079514" y="4675240"/>
                <a:ext cx="2787" cy="423018"/>
              </a:xfrm>
              <a:prstGeom prst="straightConnector1">
                <a:avLst/>
              </a:prstGeom>
              <a:ln w="1016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34"/>
              <p:cNvSpPr txBox="1">
                <a:spLocks noChangeArrowheads="1"/>
              </p:cNvSpPr>
              <p:nvPr/>
            </p:nvSpPr>
            <p:spPr bwMode="auto">
              <a:xfrm>
                <a:off x="80806" y="4626140"/>
                <a:ext cx="3920379" cy="3220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200" dirty="0"/>
                  <a:t>Total number of BE &amp; policy changes implemented:</a:t>
                </a:r>
              </a:p>
              <a:p>
                <a:r>
                  <a:rPr lang="en-US" sz="600" dirty="0"/>
                  <a:t>  </a:t>
                </a:r>
              </a:p>
              <a:p>
                <a:pPr marL="274320" indent="-17145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rgbClr val="17375E"/>
                    </a:solidFill>
                  </a:rPr>
                  <a:t>Coalition			6</a:t>
                </a:r>
              </a:p>
              <a:p>
                <a:pPr marL="274320" indent="-17145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rgbClr val="17375E"/>
                    </a:solidFill>
                  </a:rPr>
                  <a:t>All BE grantees (avg.): 	9.3</a:t>
                </a:r>
              </a:p>
              <a:p>
                <a:endParaRPr lang="en-US" sz="600" dirty="0"/>
              </a:p>
              <a:p>
                <a:r>
                  <a:rPr lang="en-US" sz="1200" dirty="0"/>
                  <a:t>Types of BE changes implemented varied by site &amp; reflected the specific nature of each coalition’s efforts. </a:t>
                </a:r>
              </a:p>
              <a:p>
                <a:endParaRPr lang="en-US" sz="600" dirty="0"/>
              </a:p>
              <a:p>
                <a:r>
                  <a:rPr lang="en-US" sz="1200" dirty="0"/>
                  <a:t>Primary BE change implemented by the coalition: </a:t>
                </a:r>
              </a:p>
              <a:p>
                <a:endParaRPr lang="en-US" sz="600" dirty="0"/>
              </a:p>
              <a:p>
                <a:pPr marL="274320" indent="-17145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rgbClr val="17375E"/>
                    </a:solidFill>
                  </a:rPr>
                  <a:t>Environmental strategies prioritized/recommended</a:t>
                </a:r>
              </a:p>
              <a:p>
                <a:r>
                  <a:rPr lang="en-US" sz="600" dirty="0"/>
                  <a:t> </a:t>
                </a:r>
              </a:p>
              <a:p>
                <a:r>
                  <a:rPr lang="en-US" sz="600" dirty="0"/>
                  <a:t> </a:t>
                </a:r>
                <a:r>
                  <a:rPr lang="en-US" sz="1200" dirty="0"/>
                  <a:t>Among all BE grantees, most common changes included: </a:t>
                </a:r>
              </a:p>
              <a:p>
                <a:pPr marL="102870"/>
                <a:endParaRPr lang="en-US" sz="600" dirty="0"/>
              </a:p>
              <a:p>
                <a:pPr marL="285750" indent="-168275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rgbClr val="17375E"/>
                    </a:solidFill>
                  </a:rPr>
                  <a:t>Strategies prioritized/recommended = 		18</a:t>
                </a:r>
              </a:p>
              <a:p>
                <a:pPr marL="285750" indent="-168275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rgbClr val="17375E"/>
                    </a:solidFill>
                  </a:rPr>
                  <a:t>Coalition plans adopted = 			  5</a:t>
                </a:r>
              </a:p>
              <a:p>
                <a:pPr marL="285750" indent="-168275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rgbClr val="17375E"/>
                    </a:solidFill>
                  </a:rPr>
                  <a:t>BE enhancements = 	  	 		  4 </a:t>
                </a:r>
              </a:p>
              <a:p>
                <a:pPr marL="285750" indent="-168275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rgbClr val="17375E"/>
                    </a:solidFill>
                  </a:rPr>
                  <a:t>BE policies implemented = 	  		  1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8214" y="6044714"/>
              <a:ext cx="3620660" cy="879612"/>
              <a:chOff x="3890148" y="6374562"/>
              <a:chExt cx="3620660" cy="879612"/>
            </a:xfrm>
          </p:grpSpPr>
          <p:sp>
            <p:nvSpPr>
              <p:cNvPr id="39" name="TextBox 34"/>
              <p:cNvSpPr txBox="1">
                <a:spLocks noChangeArrowheads="1"/>
              </p:cNvSpPr>
              <p:nvPr/>
            </p:nvSpPr>
            <p:spPr bwMode="auto">
              <a:xfrm>
                <a:off x="3890148" y="6374562"/>
                <a:ext cx="1151308" cy="796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sz="4000" b="1" cap="all" dirty="0">
                    <a:solidFill>
                      <a:schemeClr val="bg1"/>
                    </a:solidFill>
                  </a:rPr>
                  <a:t>[#]</a:t>
                </a:r>
              </a:p>
            </p:txBody>
          </p:sp>
          <p:sp>
            <p:nvSpPr>
              <p:cNvPr id="41" name="TextBox 34"/>
              <p:cNvSpPr txBox="1">
                <a:spLocks noChangeArrowheads="1"/>
              </p:cNvSpPr>
              <p:nvPr/>
            </p:nvSpPr>
            <p:spPr bwMode="auto">
              <a:xfrm>
                <a:off x="6533338" y="6457591"/>
                <a:ext cx="977470" cy="796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sz="4000" b="1" cap="all" dirty="0">
                    <a:solidFill>
                      <a:schemeClr val="bg1"/>
                    </a:solidFill>
                  </a:rPr>
                  <a:t>[#]</a:t>
                </a:r>
                <a:endParaRPr lang="en-US" sz="1200" b="1" cap="all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080" name="Picture 8" descr="Image result for advocacy clip art"/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9758" y="296509"/>
            <a:ext cx="577003" cy="46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34"/>
          <p:cNvSpPr txBox="1">
            <a:spLocks noChangeArrowheads="1"/>
          </p:cNvSpPr>
          <p:nvPr/>
        </p:nvSpPr>
        <p:spPr bwMode="auto">
          <a:xfrm>
            <a:off x="183368" y="7079261"/>
            <a:ext cx="74169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Add your own bullet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Add your own bullet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50" name="TextBox 34"/>
          <p:cNvSpPr txBox="1">
            <a:spLocks noChangeArrowheads="1"/>
          </p:cNvSpPr>
          <p:nvPr/>
        </p:nvSpPr>
        <p:spPr bwMode="auto">
          <a:xfrm>
            <a:off x="6794930" y="4236452"/>
            <a:ext cx="9774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000" b="1" cap="all" dirty="0">
                <a:solidFill>
                  <a:schemeClr val="bg1"/>
                </a:solidFill>
              </a:rPr>
              <a:t>[#]</a:t>
            </a:r>
          </a:p>
        </p:txBody>
      </p:sp>
      <p:pic>
        <p:nvPicPr>
          <p:cNvPr id="1026" name="Picture 2" descr="Image result for CROSSWALK CLIP ART"/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88" y="3403672"/>
            <a:ext cx="502338" cy="3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7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2820</TotalTime>
  <Words>293</Words>
  <Application>Microsoft Office PowerPoint</Application>
  <PresentationFormat>Custom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MS PGothic</vt:lpstr>
      <vt:lpstr>MS PGothic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N. Clennin</dc:creator>
  <cp:lastModifiedBy>Denise Hartsock</cp:lastModifiedBy>
  <cp:revision>129</cp:revision>
  <cp:lastPrinted>2017-10-16T16:45:56Z</cp:lastPrinted>
  <dcterms:created xsi:type="dcterms:W3CDTF">2017-08-03T20:25:48Z</dcterms:created>
  <dcterms:modified xsi:type="dcterms:W3CDTF">2018-04-30T22:31:26Z</dcterms:modified>
</cp:coreProperties>
</file>