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8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DC4E-B8A8-C14E-A388-06C8968D371A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5710C-EFC1-F04D-BA5F-68974348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2E0-D953-0D44-85E5-A2AA33357F68}" type="slidenum">
              <a:rPr lang="en-US"/>
              <a:pPr/>
              <a:t>1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6718-7AC6-4C42-A3F8-EFC5A8D2EFE6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B6B1E-C0A2-4746-8229-1DAEF4438854}" type="slidenum">
              <a:rPr lang="en-US"/>
              <a:pPr/>
              <a:t>11</a:t>
            </a:fld>
            <a:endParaRPr 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4B1B9-E277-E94B-8D4C-1C64CCC1B79F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A64EB-915F-8048-910C-43DA71BCD3A7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18240-6E66-A54F-9EBF-A44F204356E7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65716-78C8-7347-983A-58D368559568}" type="slidenum">
              <a:rPr lang="en-US"/>
              <a:pPr/>
              <a:t>15</a:t>
            </a:fld>
            <a:endParaRPr lang="en-US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21232-3FEA-3040-BA86-5D23B3B7882B}" type="slidenum">
              <a:rPr lang="en-US"/>
              <a:pPr/>
              <a:t>16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EC45D-D651-1D44-8E7E-4374208ECE53}" type="slidenum">
              <a:rPr lang="en-US"/>
              <a:pPr/>
              <a:t>17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C389C-47CE-7D41-9297-486DC837D67C}" type="slidenum">
              <a:rPr lang="en-US"/>
              <a:pPr/>
              <a:t>18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5725B-E57F-4842-85E9-7A0DF495BED5}" type="slidenum">
              <a:rPr lang="en-US"/>
              <a:pPr/>
              <a:t>19</a:t>
            </a:fld>
            <a:endParaRPr lang="en-US"/>
          </a:p>
        </p:txBody>
      </p:sp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B3569-EB7F-5B4E-BF5F-55429776BD60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2E0-D953-0D44-85E5-A2AA33357F68}" type="slidenum">
              <a:rPr lang="en-US"/>
              <a:pPr/>
              <a:t>20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B3569-EB7F-5B4E-BF5F-55429776BD60}" type="slidenum">
              <a:rPr lang="en-US"/>
              <a:pPr/>
              <a:t>21</a:t>
            </a:fld>
            <a:endParaRPr 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61C2C-E31D-BD47-A5EF-FB24E6A18E0D}" type="slidenum">
              <a:rPr lang="en-US"/>
              <a:pPr/>
              <a:t>22</a:t>
            </a:fld>
            <a:endParaRPr lang="en-US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23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24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25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26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27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28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29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61C2C-E31D-BD47-A5EF-FB24E6A18E0D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30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31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3F722-65C4-ED48-9B8E-9BBCC042C1D1}" type="slidenum">
              <a:rPr lang="en-US"/>
              <a:pPr/>
              <a:t>32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8DDE4-7BFD-2848-A4FA-1B16EC7BC206}" type="slidenum">
              <a:rPr lang="en-US"/>
              <a:pPr/>
              <a:t>33</a:t>
            </a:fld>
            <a:endParaRPr lang="en-US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8DDE4-7BFD-2848-A4FA-1B16EC7BC206}" type="slidenum">
              <a:rPr lang="en-US"/>
              <a:pPr/>
              <a:t>34</a:t>
            </a:fld>
            <a:endParaRPr lang="en-US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FEDF5-176D-BD4C-AAFA-FDE006311305}" type="slidenum">
              <a:rPr lang="en-US"/>
              <a:pPr/>
              <a:t>35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FEDF5-176D-BD4C-AAFA-FDE006311305}" type="slidenum">
              <a:rPr lang="en-US"/>
              <a:pPr/>
              <a:t>36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2068A-E81B-A948-8D5E-CCFECAB113DD}" type="slidenum">
              <a:rPr lang="en-US"/>
              <a:pPr/>
              <a:t>37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2068A-E81B-A948-8D5E-CCFECAB113DD}" type="slidenum">
              <a:rPr lang="en-US"/>
              <a:pPr/>
              <a:t>38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C20F4-5551-924D-B1A3-C32E3C0537B3}" type="slidenum">
              <a:rPr lang="en-US"/>
              <a:pPr/>
              <a:t>39</a:t>
            </a:fld>
            <a:endParaRPr lang="en-US"/>
          </a:p>
        </p:txBody>
      </p:sp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51535-B61D-F14D-8A6A-F9824F86EE66}" type="slidenum">
              <a:rPr lang="en-US"/>
              <a:pPr/>
              <a:t>4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C20F4-5551-924D-B1A3-C32E3C0537B3}" type="slidenum">
              <a:rPr lang="en-US"/>
              <a:pPr/>
              <a:t>40</a:t>
            </a:fld>
            <a:endParaRPr lang="en-US"/>
          </a:p>
        </p:txBody>
      </p:sp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6718-7AC6-4C42-A3F8-EFC5A8D2EFE6}" type="slidenum">
              <a:rPr lang="en-US"/>
              <a:pPr/>
              <a:t>41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6718-7AC6-4C42-A3F8-EFC5A8D2EFE6}" type="slidenum">
              <a:rPr lang="en-US"/>
              <a:pPr/>
              <a:t>42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6718-7AC6-4C42-A3F8-EFC5A8D2EFE6}" type="slidenum">
              <a:rPr lang="en-US"/>
              <a:pPr/>
              <a:t>43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6718-7AC6-4C42-A3F8-EFC5A8D2EFE6}" type="slidenum">
              <a:rPr lang="en-US"/>
              <a:pPr/>
              <a:t>44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6718-7AC6-4C42-A3F8-EFC5A8D2EFE6}" type="slidenum">
              <a:rPr lang="en-US"/>
              <a:pPr/>
              <a:t>45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6718-7AC6-4C42-A3F8-EFC5A8D2EFE6}" type="slidenum">
              <a:rPr lang="en-US"/>
              <a:pPr/>
              <a:t>46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B6B1E-C0A2-4746-8229-1DAEF4438854}" type="slidenum">
              <a:rPr lang="en-US"/>
              <a:pPr/>
              <a:t>47</a:t>
            </a:fld>
            <a:endParaRPr 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B6B1E-C0A2-4746-8229-1DAEF4438854}" type="slidenum">
              <a:rPr lang="en-US"/>
              <a:pPr/>
              <a:t>48</a:t>
            </a:fld>
            <a:endParaRPr 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4B1B9-E277-E94B-8D4C-1C64CCC1B79F}" type="slidenum">
              <a:rPr lang="en-US"/>
              <a:pPr/>
              <a:t>49</a:t>
            </a:fld>
            <a:endParaRPr 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3F722-65C4-ED48-9B8E-9BBCC042C1D1}" type="slidenum">
              <a:rPr lang="en-US"/>
              <a:pPr/>
              <a:t>5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4B1B9-E277-E94B-8D4C-1C64CCC1B79F}" type="slidenum">
              <a:rPr lang="en-US"/>
              <a:pPr/>
              <a:t>50</a:t>
            </a:fld>
            <a:endParaRPr 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A64EB-915F-8048-910C-43DA71BCD3A7}" type="slidenum">
              <a:rPr lang="en-US"/>
              <a:pPr/>
              <a:t>51</a:t>
            </a:fld>
            <a:endParaRPr lang="en-US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18240-6E66-A54F-9EBF-A44F204356E7}" type="slidenum">
              <a:rPr lang="en-US"/>
              <a:pPr/>
              <a:t>52</a:t>
            </a:fld>
            <a:endParaRPr 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18240-6E66-A54F-9EBF-A44F204356E7}" type="slidenum">
              <a:rPr lang="en-US"/>
              <a:pPr/>
              <a:t>53</a:t>
            </a:fld>
            <a:endParaRPr 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18240-6E66-A54F-9EBF-A44F204356E7}" type="slidenum">
              <a:rPr lang="en-US"/>
              <a:pPr/>
              <a:t>54</a:t>
            </a:fld>
            <a:endParaRPr 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65716-78C8-7347-983A-58D368559568}" type="slidenum">
              <a:rPr lang="en-US"/>
              <a:pPr/>
              <a:t>55</a:t>
            </a:fld>
            <a:endParaRPr lang="en-US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21232-3FEA-3040-BA86-5D23B3B7882B}" type="slidenum">
              <a:rPr lang="en-US"/>
              <a:pPr/>
              <a:t>56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EC45D-D651-1D44-8E7E-4374208ECE53}" type="slidenum">
              <a:rPr lang="en-US"/>
              <a:pPr/>
              <a:t>57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C389C-47CE-7D41-9297-486DC837D67C}" type="slidenum">
              <a:rPr lang="en-US"/>
              <a:pPr/>
              <a:t>58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C389C-47CE-7D41-9297-486DC837D67C}" type="slidenum">
              <a:rPr lang="en-US"/>
              <a:pPr/>
              <a:t>59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8DDE4-7BFD-2848-A4FA-1B16EC7BC206}" type="slidenum">
              <a:rPr lang="en-US"/>
              <a:pPr/>
              <a:t>6</a:t>
            </a:fld>
            <a:endParaRPr lang="en-US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5725B-E57F-4842-85E9-7A0DF495BED5}" type="slidenum">
              <a:rPr lang="en-US"/>
              <a:pPr/>
              <a:t>60</a:t>
            </a:fld>
            <a:endParaRPr lang="en-US"/>
          </a:p>
        </p:txBody>
      </p:sp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5725B-E57F-4842-85E9-7A0DF495BED5}" type="slidenum">
              <a:rPr lang="en-US"/>
              <a:pPr/>
              <a:t>61</a:t>
            </a:fld>
            <a:endParaRPr lang="en-US"/>
          </a:p>
        </p:txBody>
      </p:sp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FEDF5-176D-BD4C-AAFA-FDE006311305}" type="slidenum">
              <a:rPr lang="en-US"/>
              <a:pPr/>
              <a:t>7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2068A-E81B-A948-8D5E-CCFECAB113DD}" type="slidenum">
              <a:rPr lang="en-US"/>
              <a:pPr/>
              <a:t>8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C20F4-5551-924D-B1A3-C32E3C0537B3}" type="slidenum">
              <a:rPr lang="en-US"/>
              <a:pPr/>
              <a:t>9</a:t>
            </a:fld>
            <a:endParaRPr lang="en-US"/>
          </a:p>
        </p:txBody>
      </p:sp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9F57-A6FE-3A40-BF01-A3AB30EA73D8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53E7-BBE7-6B48-B1FE-5FBF94252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15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15.png"/><Relationship Id="rId9" Type="http://schemas.openxmlformats.org/officeDocument/2006/relationships/image" Target="../media/image17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15.png"/><Relationship Id="rId9" Type="http://schemas.openxmlformats.org/officeDocument/2006/relationships/image" Target="../media/image17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5325"/>
            <a:ext cx="42751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n = </a:t>
            </a:r>
            <a:r>
              <a:rPr lang="en-US" dirty="0" smtClean="0"/>
              <a:t>2</a:t>
            </a:r>
            <a:r>
              <a:rPr lang="en-US" i="1" baseline="30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nodes for a moment</a:t>
            </a:r>
          </a:p>
          <a:p>
            <a:pPr lvl="1"/>
            <a:r>
              <a:rPr lang="en-US" dirty="0"/>
              <a:t>A </a:t>
            </a:r>
            <a:r>
              <a:rPr lang="ja-JP" altLang="en-US" dirty="0"/>
              <a:t>“</a:t>
            </a:r>
            <a:r>
              <a:rPr lang="en-US" dirty="0"/>
              <a:t>complete</a:t>
            </a:r>
            <a:r>
              <a:rPr lang="ja-JP" altLang="en-US" dirty="0"/>
              <a:t>”</a:t>
            </a:r>
            <a:r>
              <a:rPr lang="en-US" dirty="0"/>
              <a:t> Chord </a:t>
            </a:r>
            <a:r>
              <a:rPr lang="en-US" dirty="0" smtClean="0"/>
              <a:t>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65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80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801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  <a:p>
            <a:r>
              <a:rPr lang="en-US"/>
              <a:t>What happened?</a:t>
            </a:r>
          </a:p>
          <a:p>
            <a:pPr lvl="1"/>
            <a:r>
              <a:rPr lang="en-US"/>
              <a:t>We constructed the</a:t>
            </a:r>
            <a:br>
              <a:rPr lang="en-US"/>
            </a:br>
            <a:r>
              <a:rPr lang="en-US"/>
              <a:t>binary number 15!</a:t>
            </a:r>
          </a:p>
          <a:p>
            <a:pPr lvl="1"/>
            <a:r>
              <a:rPr lang="en-US"/>
              <a:t>Routing from </a:t>
            </a:r>
            <a:r>
              <a:rPr lang="en-US" i="1"/>
              <a:t>x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/>
            </a:r>
            <a:br>
              <a:rPr lang="en-US"/>
            </a:br>
            <a:r>
              <a:rPr lang="en-US"/>
              <a:t>is like computing </a:t>
            </a:r>
            <a:br>
              <a:rPr lang="en-US"/>
            </a:br>
            <a:r>
              <a:rPr lang="en-US" i="1"/>
              <a:t>y </a:t>
            </a:r>
            <a:r>
              <a:rPr lang="en-US"/>
              <a:t>- </a:t>
            </a:r>
            <a:r>
              <a:rPr lang="en-US" i="1"/>
              <a:t>x</a:t>
            </a:r>
            <a:r>
              <a:rPr lang="en-US"/>
              <a:t> mod </a:t>
            </a:r>
            <a:r>
              <a:rPr lang="en-US" i="1"/>
              <a:t>n</a:t>
            </a:r>
            <a:r>
              <a:rPr lang="en-US"/>
              <a:t> by </a:t>
            </a:r>
            <a:br>
              <a:rPr lang="en-US"/>
            </a:br>
            <a:r>
              <a:rPr lang="en-US"/>
              <a:t>summing powers of 2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7389813" y="3314700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7821613" y="4708525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6450013" y="3513138"/>
            <a:ext cx="3222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5965825" y="2622550"/>
            <a:ext cx="3222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4357375" y="6098350"/>
            <a:ext cx="4740275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Diameter: log </a:t>
            </a:r>
            <a:r>
              <a:rPr lang="en-US" i="1" dirty="0"/>
              <a:t>n </a:t>
            </a:r>
            <a:r>
              <a:rPr lang="en-US" dirty="0"/>
              <a:t>(1 hop per </a:t>
            </a:r>
            <a:r>
              <a:rPr lang="en-US" dirty="0" err="1"/>
              <a:t>gon</a:t>
            </a:r>
            <a:r>
              <a:rPr lang="en-US" dirty="0"/>
              <a:t> type)</a:t>
            </a:r>
            <a:br>
              <a:rPr lang="en-US" dirty="0"/>
            </a:br>
            <a:r>
              <a:rPr lang="en-US" dirty="0"/>
              <a:t>Degree: log </a:t>
            </a:r>
            <a:r>
              <a:rPr lang="en-US" i="1" dirty="0"/>
              <a:t>n</a:t>
            </a:r>
            <a:r>
              <a:rPr lang="en-US" dirty="0"/>
              <a:t> (one </a:t>
            </a:r>
            <a:r>
              <a:rPr lang="en-US" dirty="0" err="1"/>
              <a:t>outlink</a:t>
            </a:r>
            <a:r>
              <a:rPr lang="en-US" dirty="0"/>
              <a:t> per </a:t>
            </a:r>
            <a:r>
              <a:rPr lang="en-US" dirty="0" err="1"/>
              <a:t>gon</a:t>
            </a:r>
            <a:r>
              <a:rPr lang="en-US" dirty="0"/>
              <a:t> type)</a:t>
            </a:r>
          </a:p>
        </p:txBody>
      </p:sp>
    </p:spTree>
    <p:extLst>
      <p:ext uri="{BB962C8B-B14F-4D97-AF65-F5344CB8AC3E}">
        <p14:creationId xmlns:p14="http://schemas.microsoft.com/office/powerpoint/2010/main" val="1333834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/>
      <p:bldP spid="128014" grpId="0"/>
      <p:bldP spid="128015" grpId="0"/>
      <p:bldP spid="128016" grpId="0"/>
      <p:bldP spid="1280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happening here?  Algebra!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Underlying group-theoretic structure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Recall a </a:t>
            </a:r>
            <a:r>
              <a:rPr lang="en-US" sz="2000" i="1">
                <a:solidFill>
                  <a:schemeClr val="tx2"/>
                </a:solidFill>
              </a:rPr>
              <a:t>group</a:t>
            </a:r>
            <a:r>
              <a:rPr lang="en-US" sz="2000"/>
              <a:t> is a set </a:t>
            </a:r>
            <a:r>
              <a:rPr lang="en-US" sz="2000" i="1">
                <a:solidFill>
                  <a:schemeClr val="tx2"/>
                </a:solidFill>
              </a:rPr>
              <a:t>S </a:t>
            </a:r>
            <a:r>
              <a:rPr lang="en-US" sz="2000"/>
              <a:t>and an operator </a:t>
            </a:r>
            <a:r>
              <a:rPr lang="en-US" sz="2000" b="1">
                <a:solidFill>
                  <a:schemeClr val="tx2"/>
                </a:solidFill>
                <a:ea typeface="ＭＳ ゴシック" charset="0"/>
                <a:cs typeface="ＭＳ ゴシック" charset="0"/>
              </a:rPr>
              <a:t>•</a:t>
            </a:r>
            <a:r>
              <a:rPr lang="en-US" sz="2000" b="1">
                <a:ea typeface="ＭＳ ゴシック" charset="0"/>
                <a:cs typeface="ＭＳ ゴシック" charset="0"/>
              </a:rPr>
              <a:t> </a:t>
            </a:r>
            <a:r>
              <a:rPr lang="en-US" sz="2000">
                <a:ea typeface="ＭＳ ゴシック" charset="0"/>
                <a:cs typeface="ＭＳ ゴシック" charset="0"/>
              </a:rPr>
              <a:t>such that: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S </a:t>
            </a:r>
            <a:r>
              <a:rPr lang="en-US" sz="1800"/>
              <a:t>is closed under </a:t>
            </a:r>
            <a:r>
              <a:rPr lang="en-US" sz="1800" b="1">
                <a:solidFill>
                  <a:schemeClr val="tx2"/>
                </a:solidFill>
                <a:ea typeface="ＭＳ ゴシック" charset="0"/>
                <a:cs typeface="ＭＳ ゴシック" charset="0"/>
              </a:rPr>
              <a:t>•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/>
              <a:t>Associativity: (</a:t>
            </a:r>
            <a:r>
              <a:rPr lang="en-US" sz="1800" i="1"/>
              <a:t>AB</a:t>
            </a:r>
            <a:r>
              <a:rPr lang="en-US" sz="1800"/>
              <a:t>)</a:t>
            </a:r>
            <a:r>
              <a:rPr lang="en-US" sz="1800" i="1"/>
              <a:t>C</a:t>
            </a:r>
            <a:r>
              <a:rPr lang="en-US" sz="1800"/>
              <a:t> = </a:t>
            </a:r>
            <a:r>
              <a:rPr lang="en-US" sz="1800" i="1"/>
              <a:t>A</a:t>
            </a:r>
            <a:r>
              <a:rPr lang="en-US" sz="1800"/>
              <a:t>(</a:t>
            </a:r>
            <a:r>
              <a:rPr lang="en-US" sz="1800" i="1"/>
              <a:t>BC</a:t>
            </a:r>
            <a:r>
              <a:rPr lang="en-US" sz="180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There is an </a:t>
            </a:r>
            <a:r>
              <a:rPr lang="en-US" sz="1800" i="1"/>
              <a:t>identity </a:t>
            </a:r>
            <a:r>
              <a:rPr lang="en-US" sz="1800"/>
              <a:t>element </a:t>
            </a:r>
            <a:r>
              <a:rPr lang="en-US" sz="1800" i="1"/>
              <a:t>I </a:t>
            </a:r>
            <a:r>
              <a:rPr lang="en-US" sz="1800" i="1">
                <a:ea typeface="ヒラギノ角ゴ Pro W3" charset="0"/>
                <a:cs typeface="ヒラギノ角ゴ Pro W3" charset="0"/>
              </a:rPr>
              <a:t>∈</a:t>
            </a:r>
            <a:r>
              <a:rPr lang="en-US" sz="1800" i="1"/>
              <a:t> S s.t. I</a:t>
            </a:r>
            <a:r>
              <a:rPr lang="en-US" sz="1800" i="1">
                <a:ea typeface="ＭＳ ゴシック" charset="0"/>
                <a:cs typeface="ＭＳ ゴシック" charset="0"/>
              </a:rPr>
              <a:t>X = XI = X </a:t>
            </a:r>
            <a:r>
              <a:rPr lang="en-US" sz="1800">
                <a:ea typeface="ＭＳ ゴシック" charset="0"/>
                <a:cs typeface="ＭＳ ゴシック" charset="0"/>
              </a:rPr>
              <a:t>for all</a:t>
            </a:r>
            <a:r>
              <a:rPr lang="en-US" sz="1800" i="1">
                <a:ea typeface="ＭＳ ゴシック" charset="0"/>
                <a:cs typeface="ＭＳ ゴシック" charset="0"/>
              </a:rPr>
              <a:t> X∈S </a:t>
            </a:r>
          </a:p>
          <a:p>
            <a:pPr lvl="2">
              <a:lnSpc>
                <a:spcPct val="90000"/>
              </a:lnSpc>
            </a:pPr>
            <a:r>
              <a:rPr lang="en-US" sz="1800">
                <a:ea typeface="ＭＳ ゴシック" charset="0"/>
                <a:cs typeface="ＭＳ ゴシック" charset="0"/>
              </a:rPr>
              <a:t>There is an inverse </a:t>
            </a:r>
            <a:r>
              <a:rPr lang="en-US" sz="1800" i="1">
                <a:ea typeface="ＭＳ ゴシック" charset="0"/>
                <a:cs typeface="ＭＳ ゴシック" charset="0"/>
              </a:rPr>
              <a:t>X</a:t>
            </a:r>
            <a:r>
              <a:rPr lang="en-US" sz="1800" i="1" baseline="30000">
                <a:ea typeface="ＭＳ ゴシック" charset="0"/>
                <a:cs typeface="ＭＳ ゴシック" charset="0"/>
              </a:rPr>
              <a:t>-1</a:t>
            </a:r>
            <a:r>
              <a:rPr lang="en-US" sz="1800" i="1">
                <a:ea typeface="ＭＳ ゴシック" charset="0"/>
                <a:cs typeface="ＭＳ ゴシック" charset="0"/>
              </a:rPr>
              <a:t>∈S</a:t>
            </a:r>
            <a:r>
              <a:rPr lang="en-US" sz="1800">
                <a:ea typeface="ＭＳ ゴシック" charset="0"/>
                <a:cs typeface="ＭＳ ゴシック" charset="0"/>
              </a:rPr>
              <a:t> for each element </a:t>
            </a:r>
            <a:r>
              <a:rPr lang="en-US" sz="1800" i="1">
                <a:ea typeface="ＭＳ ゴシック" charset="0"/>
                <a:cs typeface="ＭＳ ゴシック" charset="0"/>
              </a:rPr>
              <a:t>X∈S </a:t>
            </a:r>
            <a:br>
              <a:rPr lang="en-US" sz="1800" i="1">
                <a:ea typeface="ＭＳ ゴシック" charset="0"/>
                <a:cs typeface="ＭＳ ゴシック" charset="0"/>
              </a:rPr>
            </a:br>
            <a:r>
              <a:rPr lang="en-US" sz="1800" i="1">
                <a:ea typeface="ＭＳ ゴシック" charset="0"/>
                <a:cs typeface="ＭＳ ゴシック" charset="0"/>
              </a:rPr>
              <a:t>s.t. XX</a:t>
            </a:r>
            <a:r>
              <a:rPr lang="en-US" sz="1800" i="1" baseline="30000">
                <a:ea typeface="ＭＳ ゴシック" charset="0"/>
                <a:cs typeface="ＭＳ ゴシック" charset="0"/>
              </a:rPr>
              <a:t>-1 = </a:t>
            </a:r>
            <a:r>
              <a:rPr lang="en-US" sz="1800" i="1">
                <a:ea typeface="ＭＳ ゴシック" charset="0"/>
                <a:cs typeface="ＭＳ ゴシック" charset="0"/>
              </a:rPr>
              <a:t>X</a:t>
            </a:r>
            <a:r>
              <a:rPr lang="en-US" sz="1800" i="1" baseline="30000">
                <a:ea typeface="ＭＳ ゴシック" charset="0"/>
                <a:cs typeface="ＭＳ ゴシック" charset="0"/>
              </a:rPr>
              <a:t>-1</a:t>
            </a:r>
            <a:r>
              <a:rPr lang="en-US" sz="1800" i="1">
                <a:ea typeface="ＭＳ ゴシック" charset="0"/>
                <a:cs typeface="ＭＳ ゴシック" charset="0"/>
              </a:rPr>
              <a:t>X = I</a:t>
            </a:r>
            <a:endParaRPr lang="en-US" sz="1800">
              <a:ea typeface="ＭＳ ゴシック" charset="0"/>
              <a:cs typeface="ＭＳ 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ＭＳ ゴシック" charset="0"/>
                <a:cs typeface="ＭＳ ゴシック" charset="0"/>
              </a:rPr>
              <a:t>The </a:t>
            </a:r>
            <a:r>
              <a:rPr lang="en-US" sz="2400" i="1">
                <a:ea typeface="ＭＳ ゴシック" charset="0"/>
                <a:cs typeface="ＭＳ ゴシック" charset="0"/>
              </a:rPr>
              <a:t>generators </a:t>
            </a:r>
            <a:r>
              <a:rPr lang="en-US" sz="2400">
                <a:ea typeface="ＭＳ ゴシック" charset="0"/>
                <a:cs typeface="ＭＳ ゴシック" charset="0"/>
              </a:rPr>
              <a:t>of a group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Elements {</a:t>
            </a:r>
            <a:r>
              <a:rPr lang="en-US" sz="2000" i="1">
                <a:ea typeface="ＭＳ ゴシック" charset="0"/>
                <a:cs typeface="ＭＳ ゴシック" charset="0"/>
              </a:rPr>
              <a:t>g</a:t>
            </a:r>
            <a:r>
              <a:rPr lang="en-US" sz="2000" i="1" baseline="-25000">
                <a:ea typeface="ＭＳ ゴシック" charset="0"/>
                <a:cs typeface="ＭＳ ゴシック" charset="0"/>
              </a:rPr>
              <a:t>1</a:t>
            </a:r>
            <a:r>
              <a:rPr lang="en-US" sz="2000" i="1">
                <a:ea typeface="ＭＳ ゴシック" charset="0"/>
                <a:cs typeface="ＭＳ ゴシック" charset="0"/>
              </a:rPr>
              <a:t>, …, g</a:t>
            </a:r>
            <a:r>
              <a:rPr lang="en-US" sz="2000" i="1" baseline="-25000">
                <a:ea typeface="ＭＳ ゴシック" charset="0"/>
                <a:cs typeface="ＭＳ ゴシック" charset="0"/>
              </a:rPr>
              <a:t>n</a:t>
            </a:r>
            <a:r>
              <a:rPr lang="en-US" sz="2000">
                <a:ea typeface="ＭＳ ゴシック" charset="0"/>
                <a:cs typeface="ＭＳ ゴシック" charset="0"/>
              </a:rPr>
              <a:t>} s.t. application of the operator on the generators produces all the members of the group.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ゴシック" charset="0"/>
                <a:cs typeface="ＭＳ ゴシック" charset="0"/>
              </a:rPr>
              <a:t>Canonical example: (</a:t>
            </a:r>
            <a:r>
              <a:rPr lang="en-US" sz="2400" i="1">
                <a:ea typeface="ＭＳ ゴシック" charset="0"/>
                <a:cs typeface="ＭＳ ゴシック" charset="0"/>
              </a:rPr>
              <a:t>Z</a:t>
            </a:r>
            <a:r>
              <a:rPr lang="en-US" sz="2400" i="1" baseline="-25000">
                <a:ea typeface="ＭＳ ゴシック" charset="0"/>
                <a:cs typeface="ＭＳ ゴシック" charset="0"/>
              </a:rPr>
              <a:t>n</a:t>
            </a:r>
            <a:r>
              <a:rPr lang="en-US" sz="2400">
                <a:ea typeface="ＭＳ ゴシック" charset="0"/>
                <a:cs typeface="ＭＳ ゴシック" charset="0"/>
              </a:rPr>
              <a:t>, +)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Identity is 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A set of generators: {1}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A different set of generators: {2, 3}</a:t>
            </a:r>
          </a:p>
        </p:txBody>
      </p:sp>
    </p:spTree>
    <p:extLst>
      <p:ext uri="{BB962C8B-B14F-4D97-AF65-F5344CB8AC3E}">
        <p14:creationId xmlns:p14="http://schemas.microsoft.com/office/powerpoint/2010/main" val="109582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Cayley Graphs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ゴシック" charset="0"/>
                <a:cs typeface="ＭＳ ゴシック" charset="0"/>
              </a:rPr>
              <a:t>The </a:t>
            </a:r>
            <a:r>
              <a:rPr lang="en-US" sz="2400" i="1">
                <a:ea typeface="ＭＳ ゴシック" charset="0"/>
                <a:cs typeface="ＭＳ ゴシック" charset="0"/>
              </a:rPr>
              <a:t>Cayley Graph</a:t>
            </a:r>
            <a:r>
              <a:rPr lang="en-US" sz="2400">
                <a:ea typeface="ＭＳ ゴシック" charset="0"/>
                <a:cs typeface="ＭＳ ゴシック" charset="0"/>
              </a:rPr>
              <a:t> </a:t>
            </a:r>
            <a:r>
              <a:rPr lang="en-US" sz="2400" i="1">
                <a:ea typeface="ＭＳ ゴシック" charset="0"/>
                <a:cs typeface="ＭＳ ゴシック" charset="0"/>
              </a:rPr>
              <a:t>(S, E) </a:t>
            </a:r>
            <a:r>
              <a:rPr lang="en-US" sz="2400">
                <a:ea typeface="ＭＳ ゴシック" charset="0"/>
                <a:cs typeface="ＭＳ ゴシック" charset="0"/>
              </a:rPr>
              <a:t>of a group:</a:t>
            </a:r>
          </a:p>
          <a:p>
            <a:pPr lvl="1"/>
            <a:r>
              <a:rPr lang="en-US" sz="2000"/>
              <a:t>Vertices corresponding to the underlying set </a:t>
            </a:r>
            <a:r>
              <a:rPr lang="en-US" sz="2000" i="1"/>
              <a:t>S</a:t>
            </a:r>
            <a:endParaRPr lang="en-US" sz="2000"/>
          </a:p>
          <a:p>
            <a:pPr lvl="1"/>
            <a:r>
              <a:rPr lang="en-US" sz="2000"/>
              <a:t>Edges corresponding to the </a:t>
            </a:r>
            <a:r>
              <a:rPr lang="en-US" sz="2000" i="1"/>
              <a:t>actions of the generators</a:t>
            </a:r>
          </a:p>
          <a:p>
            <a:r>
              <a:rPr lang="en-US" sz="2400"/>
              <a:t>(Complete) Chord is a Cayley graph for (</a:t>
            </a:r>
            <a:r>
              <a:rPr lang="en-US" sz="2400" i="1"/>
              <a:t>Z</a:t>
            </a:r>
            <a:r>
              <a:rPr lang="en-US" sz="2400" i="1" baseline="-25000"/>
              <a:t>n</a:t>
            </a:r>
            <a:r>
              <a:rPr lang="en-US" sz="2400"/>
              <a:t>,+) </a:t>
            </a:r>
          </a:p>
          <a:p>
            <a:pPr lvl="1"/>
            <a:r>
              <a:rPr lang="en-US" sz="2000" i="1"/>
              <a:t>S = Z</a:t>
            </a:r>
            <a:r>
              <a:rPr lang="en-US" sz="2000"/>
              <a:t> mod </a:t>
            </a:r>
            <a:r>
              <a:rPr lang="en-US" sz="2000" i="1"/>
              <a:t>n </a:t>
            </a:r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 = 2</a:t>
            </a:r>
            <a:r>
              <a:rPr lang="en-US" sz="2000" i="1" baseline="30000"/>
              <a:t>k</a:t>
            </a:r>
            <a:r>
              <a:rPr lang="en-US" sz="2000"/>
              <a:t>).</a:t>
            </a:r>
            <a:endParaRPr lang="en-US" sz="2000" i="1"/>
          </a:p>
          <a:p>
            <a:pPr lvl="1"/>
            <a:r>
              <a:rPr lang="en-US" sz="2000"/>
              <a:t>Generators {1, 2, 4, …, 2</a:t>
            </a:r>
            <a:r>
              <a:rPr lang="en-US" sz="2000" i="1" baseline="30000"/>
              <a:t>k-1</a:t>
            </a:r>
            <a:r>
              <a:rPr lang="en-US" sz="2000"/>
              <a:t>}</a:t>
            </a:r>
          </a:p>
          <a:p>
            <a:pPr lvl="1"/>
            <a:r>
              <a:rPr lang="en-US" sz="2000"/>
              <a:t>That</a:t>
            </a:r>
            <a:r>
              <a:rPr lang="ja-JP" altLang="en-US" sz="2000"/>
              <a:t>’</a:t>
            </a:r>
            <a:r>
              <a:rPr lang="en-US" sz="2000"/>
              <a:t>s what the gons are all about!</a:t>
            </a:r>
          </a:p>
          <a:p>
            <a:r>
              <a:rPr lang="en-US" sz="2400"/>
              <a:t>Fact: Most (complete) DHTs are Cayley graphs</a:t>
            </a:r>
          </a:p>
          <a:p>
            <a:pPr lvl="1"/>
            <a:r>
              <a:rPr lang="en-US" sz="2000"/>
              <a:t>And they didn</a:t>
            </a:r>
            <a:r>
              <a:rPr lang="ja-JP" altLang="en-US" sz="2000"/>
              <a:t>’</a:t>
            </a:r>
            <a:r>
              <a:rPr lang="en-US" sz="2000"/>
              <a:t>t even know it!</a:t>
            </a:r>
          </a:p>
          <a:p>
            <a:pPr lvl="1"/>
            <a:r>
              <a:rPr lang="en-US" sz="2000"/>
              <a:t>Follows from parallel InterConnect Networks (ICNs)</a:t>
            </a:r>
          </a:p>
          <a:p>
            <a:pPr lvl="2"/>
            <a:r>
              <a:rPr lang="en-US" sz="1800"/>
              <a:t>Shown to be group-theoretic </a:t>
            </a:r>
            <a:r>
              <a:rPr lang="en-US" sz="1600"/>
              <a:t>[Akers/Krishnamurthy </a:t>
            </a:r>
            <a:r>
              <a:rPr lang="ja-JP" altLang="en-US" sz="1600"/>
              <a:t>‘</a:t>
            </a:r>
            <a:r>
              <a:rPr lang="en-US" sz="1600"/>
              <a:t>89]</a:t>
            </a:r>
            <a:endParaRPr lang="en-US" sz="1800"/>
          </a:p>
          <a:p>
            <a:endParaRPr lang="en-US" sz="240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166813" y="5919788"/>
            <a:ext cx="678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Note: the ones that aren</a:t>
            </a:r>
            <a:r>
              <a:rPr lang="ja-JP" altLang="en-US"/>
              <a:t>’</a:t>
            </a:r>
            <a:r>
              <a:rPr lang="en-US"/>
              <a:t>t Cayley Graphs are </a:t>
            </a:r>
            <a:r>
              <a:rPr lang="en-US" i="1"/>
              <a:t>coset graphs</a:t>
            </a:r>
            <a:r>
              <a:rPr lang="en-US"/>
              <a:t>,</a:t>
            </a:r>
            <a:br>
              <a:rPr lang="en-US"/>
            </a:br>
            <a:r>
              <a:rPr lang="en-US"/>
              <a:t>a related group-theoretic structure </a:t>
            </a:r>
          </a:p>
        </p:txBody>
      </p:sp>
      <p:grpSp>
        <p:nvGrpSpPr>
          <p:cNvPr id="179227" name="Group 27"/>
          <p:cNvGrpSpPr>
            <a:grpSpLocks/>
          </p:cNvGrpSpPr>
          <p:nvPr/>
        </p:nvGrpSpPr>
        <p:grpSpPr bwMode="auto">
          <a:xfrm>
            <a:off x="6931025" y="2401888"/>
            <a:ext cx="2401888" cy="2401887"/>
            <a:chOff x="2819" y="1213"/>
            <a:chExt cx="2844" cy="2844"/>
          </a:xfrm>
        </p:grpSpPr>
        <p:grpSp>
          <p:nvGrpSpPr>
            <p:cNvPr id="179216" name="Group 16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179217" name="Picture 1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9218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79219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0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1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2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3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4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5" name="Picture 2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6" name="Picture 2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869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So…?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Two questions:</a:t>
            </a:r>
          </a:p>
          <a:p>
            <a:pPr lvl="1"/>
            <a:r>
              <a:rPr lang="en-US" sz="2000"/>
              <a:t>How did this happen? </a:t>
            </a:r>
          </a:p>
          <a:p>
            <a:pPr lvl="1"/>
            <a:r>
              <a:rPr lang="en-US" sz="2000"/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167520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Hairy met </a:t>
            </a:r>
            <a:r>
              <a:rPr lang="en-US" sz="3600" dirty="0" err="1"/>
              <a:t>Cayley</a:t>
            </a:r>
            <a:endParaRPr lang="en-US" sz="3600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What do you want in a structured network?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Uniformity of routing logic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Efficiency/load-balance of routing and maintenance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Generality at different scales</a:t>
            </a:r>
          </a:p>
          <a:p>
            <a:pPr>
              <a:lnSpc>
                <a:spcPct val="90000"/>
              </a:lnSpc>
            </a:pPr>
            <a:r>
              <a:rPr lang="en-US" sz="2000"/>
              <a:t>Theorem: All Cayley graphs are </a:t>
            </a:r>
            <a:r>
              <a:rPr lang="en-US" sz="2000" i="1"/>
              <a:t>vertex symmetric.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I.e. isomorphic under swaps of nodes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 routing from </a:t>
            </a:r>
            <a:r>
              <a:rPr lang="en-US" sz="1800" i="1"/>
              <a:t>y</a:t>
            </a:r>
            <a:r>
              <a:rPr lang="en-US" sz="1800"/>
              <a:t> to </a:t>
            </a:r>
            <a:r>
              <a:rPr lang="en-US" sz="1800" i="1"/>
              <a:t>x</a:t>
            </a:r>
            <a:r>
              <a:rPr lang="en-US" sz="1800"/>
              <a:t> looks just like routing from (</a:t>
            </a:r>
            <a:r>
              <a:rPr lang="en-US" sz="1800" i="1"/>
              <a:t>y-x</a:t>
            </a:r>
            <a:r>
              <a:rPr lang="en-US" sz="1800"/>
              <a:t>) to 0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The routing code at each node is the same!  Simple software.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Moreover, under a random workload the routing responsibilities (congestion) at each node are the same!</a:t>
            </a:r>
          </a:p>
          <a:p>
            <a:pPr>
              <a:lnSpc>
                <a:spcPct val="90000"/>
              </a:lnSpc>
            </a:pPr>
            <a:r>
              <a:rPr lang="en-US" sz="2000"/>
              <a:t>Cayley graphs tend to have good degree/diameter tradeoffs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Efficient routing with few neighbors to maintain</a:t>
            </a:r>
          </a:p>
          <a:p>
            <a:pPr>
              <a:lnSpc>
                <a:spcPct val="90000"/>
              </a:lnSpc>
            </a:pPr>
            <a:r>
              <a:rPr lang="en-US" sz="2000"/>
              <a:t>Many Cayley graphs are </a:t>
            </a:r>
            <a:r>
              <a:rPr lang="en-US" sz="2000" i="1"/>
              <a:t>hierarchical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Made of smaller Cayley graphs connected by a new generator</a:t>
            </a:r>
            <a:endParaRPr lang="en-US" sz="1800" i="1"/>
          </a:p>
          <a:p>
            <a:pPr lvl="2">
              <a:lnSpc>
                <a:spcPct val="90000"/>
              </a:lnSpc>
            </a:pPr>
            <a:r>
              <a:rPr lang="en-US" sz="1600"/>
              <a:t>E.g. a Chord graph on 2</a:t>
            </a:r>
            <a:r>
              <a:rPr lang="en-US" sz="1600" i="1" baseline="30000"/>
              <a:t>m+1</a:t>
            </a:r>
            <a:r>
              <a:rPr lang="en-US" sz="1600"/>
              <a:t> nodes looks like 2 interleaved (half-notch rotated) Chord graphs of 2</a:t>
            </a:r>
            <a:r>
              <a:rPr lang="en-US" sz="1600" i="1" baseline="30000"/>
              <a:t>m</a:t>
            </a:r>
            <a:r>
              <a:rPr lang="en-US" sz="1600"/>
              <a:t> nodes with half-notch edges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Again, code is nice and simple</a:t>
            </a:r>
            <a:endParaRPr lang="en-US" sz="1800"/>
          </a:p>
        </p:txBody>
      </p:sp>
      <p:grpSp>
        <p:nvGrpSpPr>
          <p:cNvPr id="413711" name="Group 15"/>
          <p:cNvGrpSpPr>
            <a:grpSpLocks/>
          </p:cNvGrpSpPr>
          <p:nvPr/>
        </p:nvGrpSpPr>
        <p:grpSpPr bwMode="auto">
          <a:xfrm>
            <a:off x="6678613" y="0"/>
            <a:ext cx="2590800" cy="2590800"/>
            <a:chOff x="2819" y="1213"/>
            <a:chExt cx="2844" cy="2844"/>
          </a:xfrm>
        </p:grpSpPr>
        <p:grpSp>
          <p:nvGrpSpPr>
            <p:cNvPr id="413700" name="Group 4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41370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3702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37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5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3712" name="Group 16"/>
          <p:cNvGrpSpPr>
            <a:grpSpLocks/>
          </p:cNvGrpSpPr>
          <p:nvPr/>
        </p:nvGrpSpPr>
        <p:grpSpPr bwMode="auto">
          <a:xfrm rot="736424">
            <a:off x="6675438" y="7938"/>
            <a:ext cx="2590800" cy="2590800"/>
            <a:chOff x="2819" y="1213"/>
            <a:chExt cx="2844" cy="2844"/>
          </a:xfrm>
        </p:grpSpPr>
        <p:grpSp>
          <p:nvGrpSpPr>
            <p:cNvPr id="413713" name="Group 17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413714" name="Picture 1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3715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3716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7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8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9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0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1" name="Picture 2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2" name="Picture 2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3" name="Picture 2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743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Upshot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Good DHT topologies will be </a:t>
            </a:r>
            <a:r>
              <a:rPr lang="en-US" sz="2400" dirty="0" err="1"/>
              <a:t>Cayley</a:t>
            </a:r>
            <a:r>
              <a:rPr lang="en-US" sz="2400" dirty="0"/>
              <a:t>/</a:t>
            </a:r>
            <a:r>
              <a:rPr lang="en-US" sz="2400" dirty="0" err="1"/>
              <a:t>Coset</a:t>
            </a:r>
            <a:r>
              <a:rPr lang="en-US" sz="2400" dirty="0"/>
              <a:t> graphs</a:t>
            </a:r>
          </a:p>
          <a:p>
            <a:pPr lvl="1"/>
            <a:r>
              <a:rPr lang="en-US" sz="2000" dirty="0"/>
              <a:t>A replay of ICN Design</a:t>
            </a:r>
          </a:p>
          <a:p>
            <a:pPr lvl="1"/>
            <a:r>
              <a:rPr lang="en-US" sz="2000" dirty="0"/>
              <a:t>But DHTs can use funky </a:t>
            </a:r>
            <a:r>
              <a:rPr lang="ja-JP" altLang="en-US" sz="2000" dirty="0"/>
              <a:t>“</a:t>
            </a:r>
            <a:r>
              <a:rPr lang="en-US" sz="2000" dirty="0"/>
              <a:t>wiring</a:t>
            </a:r>
            <a:r>
              <a:rPr lang="ja-JP" altLang="en-US" sz="2000" dirty="0"/>
              <a:t>”</a:t>
            </a:r>
            <a:r>
              <a:rPr lang="en-US" sz="2000" dirty="0"/>
              <a:t> that was infeasible in ICNs</a:t>
            </a:r>
          </a:p>
          <a:p>
            <a:pPr lvl="1"/>
            <a:r>
              <a:rPr lang="en-US" sz="2000" dirty="0"/>
              <a:t>All the group-theoretic analysis becomes suggestive</a:t>
            </a:r>
          </a:p>
          <a:p>
            <a:r>
              <a:rPr lang="en-US" sz="2400" dirty="0"/>
              <a:t>Clean math describing the topology helps crisply analyze efficiency</a:t>
            </a:r>
          </a:p>
          <a:p>
            <a:pPr lvl="1"/>
            <a:r>
              <a:rPr lang="en-US" sz="2000" dirty="0"/>
              <a:t>E.g. degree/diameter tradeoffs</a:t>
            </a:r>
          </a:p>
          <a:p>
            <a:pPr lvl="1"/>
            <a:r>
              <a:rPr lang="en-US" sz="2000" dirty="0"/>
              <a:t>E.g. shapes </a:t>
            </a:r>
            <a:r>
              <a:rPr lang="en-US" sz="2000" dirty="0" smtClean="0"/>
              <a:t>of distribution/aggregation trees</a:t>
            </a:r>
            <a:endParaRPr lang="en-US" sz="2000" dirty="0"/>
          </a:p>
          <a:p>
            <a:r>
              <a:rPr lang="en-US" sz="2400" dirty="0"/>
              <a:t>Really no excuse to be </a:t>
            </a:r>
            <a:r>
              <a:rPr lang="ja-JP" altLang="en-US" sz="2400" dirty="0"/>
              <a:t>“</a:t>
            </a:r>
            <a:r>
              <a:rPr lang="en-US" sz="2400" dirty="0"/>
              <a:t>sloppy</a:t>
            </a:r>
            <a:r>
              <a:rPr lang="ja-JP" alt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85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800225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9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Aggregation in Chord</a:t>
            </a: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Everybody sends their message to node 0</a:t>
            </a:r>
          </a:p>
          <a:p>
            <a:r>
              <a:rPr lang="en-US" sz="2400"/>
              <a:t>Assume greedy jumps (increasing Gon-order)</a:t>
            </a:r>
          </a:p>
          <a:p>
            <a:r>
              <a:rPr lang="en-US" sz="2400"/>
              <a:t>Intercept messages and aggregate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827177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993900"/>
            <a:ext cx="4389438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0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Aggregation in Chord</a:t>
            </a:r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Everybody sends their message to node 0</a:t>
            </a:r>
          </a:p>
          <a:p>
            <a:r>
              <a:rPr lang="en-US" sz="2400"/>
              <a:t>Assume greedy jumps (increasing Gon-order)</a:t>
            </a:r>
          </a:p>
          <a:p>
            <a:r>
              <a:rPr lang="en-US" sz="2400"/>
              <a:t>Intercept messages and aggregate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589769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495675" y="5978525"/>
            <a:ext cx="2430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11163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822325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235075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646238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>
                <a:latin typeface="Comic Sans MS" charset="0"/>
              </a:rPr>
              <a:t>Binomial Tree!!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674813"/>
            <a:ext cx="4206875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1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Aggregation in Chord</a:t>
            </a:r>
          </a:p>
        </p:txBody>
      </p:sp>
      <p:sp>
        <p:nvSpPr>
          <p:cNvPr id="131085" name="Rectangle 1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Everybody sends their message to node 0</a:t>
            </a:r>
          </a:p>
          <a:p>
            <a:r>
              <a:rPr lang="en-US" sz="2400"/>
              <a:t>Assume greedy jumps (increasing Gon-order)</a:t>
            </a:r>
          </a:p>
          <a:p>
            <a:r>
              <a:rPr lang="en-US" sz="2400"/>
              <a:t>Intercept messages and aggregate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722042364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in Koorde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Recall the DeBruijn graph:</a:t>
            </a:r>
          </a:p>
          <a:p>
            <a:pPr lvl="1"/>
            <a:r>
              <a:rPr lang="en-US" sz="2000"/>
              <a:t>Each node </a:t>
            </a:r>
            <a:r>
              <a:rPr lang="en-US" sz="2000" i="1"/>
              <a:t>x</a:t>
            </a:r>
            <a:r>
              <a:rPr lang="en-US" sz="2000"/>
              <a:t> points to 2</a:t>
            </a:r>
            <a:r>
              <a:rPr lang="en-US" sz="2000" i="1"/>
              <a:t>x</a:t>
            </a:r>
            <a:r>
              <a:rPr lang="en-US" sz="2000"/>
              <a:t> mod </a:t>
            </a:r>
            <a:r>
              <a:rPr lang="en-US" sz="2000" i="1"/>
              <a:t>n</a:t>
            </a:r>
            <a:r>
              <a:rPr lang="en-US" sz="2000"/>
              <a:t> and (2</a:t>
            </a:r>
            <a:r>
              <a:rPr lang="en-US" sz="2000" i="1"/>
              <a:t>x</a:t>
            </a:r>
            <a:r>
              <a:rPr lang="en-US" sz="2000"/>
              <a:t> + 1) mod </a:t>
            </a:r>
            <a:r>
              <a:rPr lang="en-US" sz="2000" i="1"/>
              <a:t>n</a:t>
            </a:r>
            <a:endParaRPr lang="en-US" sz="2000"/>
          </a:p>
          <a:p>
            <a:pPr lvl="1"/>
            <a:endParaRPr lang="en-US" sz="2000"/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2714625" y="6397625"/>
            <a:ext cx="4454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(But note: not node-symmetric)</a:t>
            </a:r>
          </a:p>
        </p:txBody>
      </p:sp>
      <p:pic>
        <p:nvPicPr>
          <p:cNvPr id="196615" name="Picture 7" descr="koor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147888"/>
            <a:ext cx="4229100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16" name="Picture 8" descr="koorde-ag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840038"/>
            <a:ext cx="3897312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9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1270000" algn="l"/>
              </a:tabLst>
            </a:pPr>
            <a:r>
              <a:rPr lang="en-US"/>
              <a:t>An Example DHT: Chord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" indent="0"/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5325"/>
            <a:ext cx="42751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614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5325"/>
            <a:ext cx="42751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n = </a:t>
            </a:r>
            <a:r>
              <a:rPr lang="en-US" dirty="0" smtClean="0"/>
              <a:t>2</a:t>
            </a:r>
            <a:r>
              <a:rPr lang="en-US" i="1" baseline="30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nodes for a moment</a:t>
            </a:r>
          </a:p>
          <a:p>
            <a:pPr lvl="1"/>
            <a:r>
              <a:rPr lang="en-US" dirty="0"/>
              <a:t>A </a:t>
            </a:r>
            <a:r>
              <a:rPr lang="ja-JP" altLang="en-US" dirty="0"/>
              <a:t>“</a:t>
            </a:r>
            <a:r>
              <a:rPr lang="en-US" dirty="0"/>
              <a:t>complete</a:t>
            </a:r>
            <a:r>
              <a:rPr lang="ja-JP" altLang="en-US" dirty="0"/>
              <a:t>”</a:t>
            </a:r>
            <a:r>
              <a:rPr lang="en-US" dirty="0"/>
              <a:t> Chord </a:t>
            </a:r>
            <a:r>
              <a:rPr lang="en-US" dirty="0" smtClean="0"/>
              <a:t>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65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1270000" algn="l"/>
              </a:tabLst>
            </a:pPr>
            <a:r>
              <a:rPr lang="en-US"/>
              <a:t>An Example DHT: Chord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" indent="0"/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5325"/>
            <a:ext cx="42751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614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1270000" algn="l"/>
              </a:tabLst>
            </a:pPr>
            <a:r>
              <a:rPr lang="en-US"/>
              <a:t>An Example DHT: Chord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" indent="0"/>
            <a:endParaRPr lang="en-US" dirty="0"/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800225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56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371725"/>
            <a:ext cx="3486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760663"/>
            <a:ext cx="2732087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371725"/>
            <a:ext cx="3486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940469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760663"/>
            <a:ext cx="2732087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371725"/>
            <a:ext cx="3486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35200"/>
            <a:ext cx="3771900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760663"/>
            <a:ext cx="2732087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371725"/>
            <a:ext cx="3486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35200"/>
            <a:ext cx="3771900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36800"/>
            <a:ext cx="3521075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1270000" algn="l"/>
              </a:tabLst>
            </a:pPr>
            <a:r>
              <a:rPr lang="en-US"/>
              <a:t>An Example DHT: Chord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" indent="0"/>
            <a:endParaRPr lang="en-US" dirty="0"/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800225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56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371725"/>
            <a:ext cx="3486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760663"/>
            <a:ext cx="2732087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35200"/>
            <a:ext cx="3771900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36800"/>
            <a:ext cx="3521075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71725"/>
            <a:ext cx="35210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4851400" y="2257425"/>
            <a:ext cx="3760788" cy="3760788"/>
            <a:chOff x="2971" y="1382"/>
            <a:chExt cx="2632" cy="2632"/>
          </a:xfrm>
        </p:grpSpPr>
        <p:pic>
          <p:nvPicPr>
            <p:cNvPr id="1218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" y="1470"/>
              <a:ext cx="2456" cy="2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186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382"/>
              <a:ext cx="2632" cy="2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371725"/>
            <a:ext cx="3486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760663"/>
            <a:ext cx="2732087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35200"/>
            <a:ext cx="3771900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36800"/>
            <a:ext cx="3521075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71725"/>
            <a:ext cx="35210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9544221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39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391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1263164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558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39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391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1263164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49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493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3293670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49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493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3293670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35275"/>
            <a:ext cx="2525713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59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5964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23988239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35275"/>
            <a:ext cx="2525713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59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5964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23988239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35275"/>
            <a:ext cx="2525713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1846263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69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6990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2217644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4851400" y="2257425"/>
            <a:ext cx="3760788" cy="3760788"/>
            <a:chOff x="2971" y="1382"/>
            <a:chExt cx="2632" cy="2632"/>
          </a:xfrm>
        </p:grpSpPr>
        <p:pic>
          <p:nvPicPr>
            <p:cNvPr id="1218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" y="1470"/>
              <a:ext cx="2456" cy="2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186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382"/>
              <a:ext cx="2632" cy="2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371725"/>
            <a:ext cx="3486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925638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760663"/>
            <a:ext cx="2732087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35200"/>
            <a:ext cx="3771900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36800"/>
            <a:ext cx="3521075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71725"/>
            <a:ext cx="35210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187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989138"/>
            <a:ext cx="42751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18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DHT: Chord</a:t>
            </a:r>
          </a:p>
        </p:txBody>
      </p:sp>
      <p:sp>
        <p:nvSpPr>
          <p:cNvPr id="12187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Overlayed 2</a:t>
            </a:r>
            <a:r>
              <a:rPr lang="en-US" i="1" baseline="30000"/>
              <a:t>k</a:t>
            </a:r>
            <a:r>
              <a:rPr lang="en-US"/>
              <a:t>-Gons</a:t>
            </a:r>
          </a:p>
        </p:txBody>
      </p:sp>
    </p:spTree>
    <p:extLst>
      <p:ext uri="{BB962C8B-B14F-4D97-AF65-F5344CB8AC3E}">
        <p14:creationId xmlns:p14="http://schemas.microsoft.com/office/powerpoint/2010/main" val="1467817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35275"/>
            <a:ext cx="2525713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1846263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69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6990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2217644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80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801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  <a:p>
            <a:r>
              <a:rPr lang="en-US"/>
              <a:t>What happened?</a:t>
            </a:r>
          </a:p>
          <a:p>
            <a:pPr lvl="1"/>
            <a:r>
              <a:rPr lang="en-US"/>
              <a:t>We constructed the</a:t>
            </a:r>
            <a:br>
              <a:rPr lang="en-US"/>
            </a:br>
            <a:r>
              <a:rPr lang="en-US"/>
              <a:t>binary number 15!</a:t>
            </a:r>
          </a:p>
          <a:p>
            <a:pPr lvl="1"/>
            <a:r>
              <a:rPr lang="en-US"/>
              <a:t>Routing from </a:t>
            </a:r>
            <a:r>
              <a:rPr lang="en-US" i="1"/>
              <a:t>x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/>
            </a:r>
            <a:br>
              <a:rPr lang="en-US"/>
            </a:br>
            <a:r>
              <a:rPr lang="en-US"/>
              <a:t>is like computing </a:t>
            </a:r>
            <a:br>
              <a:rPr lang="en-US"/>
            </a:br>
            <a:r>
              <a:rPr lang="en-US" i="1"/>
              <a:t>y </a:t>
            </a:r>
            <a:r>
              <a:rPr lang="en-US"/>
              <a:t>- </a:t>
            </a:r>
            <a:r>
              <a:rPr lang="en-US" i="1"/>
              <a:t>x</a:t>
            </a:r>
            <a:r>
              <a:rPr lang="en-US"/>
              <a:t> mod </a:t>
            </a:r>
            <a:r>
              <a:rPr lang="en-US" i="1"/>
              <a:t>n</a:t>
            </a:r>
            <a:r>
              <a:rPr lang="en-US"/>
              <a:t> by </a:t>
            </a:r>
            <a:br>
              <a:rPr lang="en-US"/>
            </a:br>
            <a:r>
              <a:rPr lang="en-US"/>
              <a:t>summing powers of 2</a:t>
            </a:r>
          </a:p>
        </p:txBody>
      </p:sp>
    </p:spTree>
    <p:extLst>
      <p:ext uri="{BB962C8B-B14F-4D97-AF65-F5344CB8AC3E}">
        <p14:creationId xmlns:p14="http://schemas.microsoft.com/office/powerpoint/2010/main" val="1333834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80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801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  <a:p>
            <a:r>
              <a:rPr lang="en-US"/>
              <a:t>What happened?</a:t>
            </a:r>
          </a:p>
          <a:p>
            <a:pPr lvl="1"/>
            <a:r>
              <a:rPr lang="en-US"/>
              <a:t>We constructed the</a:t>
            </a:r>
            <a:br>
              <a:rPr lang="en-US"/>
            </a:br>
            <a:r>
              <a:rPr lang="en-US"/>
              <a:t>binary number 15!</a:t>
            </a:r>
          </a:p>
          <a:p>
            <a:pPr lvl="1"/>
            <a:r>
              <a:rPr lang="en-US"/>
              <a:t>Routing from </a:t>
            </a:r>
            <a:r>
              <a:rPr lang="en-US" i="1"/>
              <a:t>x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/>
            </a:r>
            <a:br>
              <a:rPr lang="en-US"/>
            </a:br>
            <a:r>
              <a:rPr lang="en-US"/>
              <a:t>is like computing </a:t>
            </a:r>
            <a:br>
              <a:rPr lang="en-US"/>
            </a:br>
            <a:r>
              <a:rPr lang="en-US" i="1"/>
              <a:t>y </a:t>
            </a:r>
            <a:r>
              <a:rPr lang="en-US"/>
              <a:t>- </a:t>
            </a:r>
            <a:r>
              <a:rPr lang="en-US" i="1"/>
              <a:t>x</a:t>
            </a:r>
            <a:r>
              <a:rPr lang="en-US"/>
              <a:t> mod </a:t>
            </a:r>
            <a:r>
              <a:rPr lang="en-US" i="1"/>
              <a:t>n</a:t>
            </a:r>
            <a:r>
              <a:rPr lang="en-US"/>
              <a:t> by </a:t>
            </a:r>
            <a:br>
              <a:rPr lang="en-US"/>
            </a:br>
            <a:r>
              <a:rPr lang="en-US"/>
              <a:t>summing powers of 2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7389813" y="3314700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3834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80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801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  <a:p>
            <a:r>
              <a:rPr lang="en-US"/>
              <a:t>What happened?</a:t>
            </a:r>
          </a:p>
          <a:p>
            <a:pPr lvl="1"/>
            <a:r>
              <a:rPr lang="en-US"/>
              <a:t>We constructed the</a:t>
            </a:r>
            <a:br>
              <a:rPr lang="en-US"/>
            </a:br>
            <a:r>
              <a:rPr lang="en-US"/>
              <a:t>binary number 15!</a:t>
            </a:r>
          </a:p>
          <a:p>
            <a:pPr lvl="1"/>
            <a:r>
              <a:rPr lang="en-US"/>
              <a:t>Routing from </a:t>
            </a:r>
            <a:r>
              <a:rPr lang="en-US" i="1"/>
              <a:t>x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/>
            </a:r>
            <a:br>
              <a:rPr lang="en-US"/>
            </a:br>
            <a:r>
              <a:rPr lang="en-US"/>
              <a:t>is like computing </a:t>
            </a:r>
            <a:br>
              <a:rPr lang="en-US"/>
            </a:br>
            <a:r>
              <a:rPr lang="en-US" i="1"/>
              <a:t>y </a:t>
            </a:r>
            <a:r>
              <a:rPr lang="en-US"/>
              <a:t>- </a:t>
            </a:r>
            <a:r>
              <a:rPr lang="en-US" i="1"/>
              <a:t>x</a:t>
            </a:r>
            <a:r>
              <a:rPr lang="en-US"/>
              <a:t> mod </a:t>
            </a:r>
            <a:r>
              <a:rPr lang="en-US" i="1"/>
              <a:t>n</a:t>
            </a:r>
            <a:r>
              <a:rPr lang="en-US"/>
              <a:t> by </a:t>
            </a:r>
            <a:br>
              <a:rPr lang="en-US"/>
            </a:br>
            <a:r>
              <a:rPr lang="en-US"/>
              <a:t>summing powers of 2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7389813" y="3314700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7821613" y="4708525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834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80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801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  <a:p>
            <a:r>
              <a:rPr lang="en-US"/>
              <a:t>What happened?</a:t>
            </a:r>
          </a:p>
          <a:p>
            <a:pPr lvl="1"/>
            <a:r>
              <a:rPr lang="en-US"/>
              <a:t>We constructed the</a:t>
            </a:r>
            <a:br>
              <a:rPr lang="en-US"/>
            </a:br>
            <a:r>
              <a:rPr lang="en-US"/>
              <a:t>binary number 15!</a:t>
            </a:r>
          </a:p>
          <a:p>
            <a:pPr lvl="1"/>
            <a:r>
              <a:rPr lang="en-US"/>
              <a:t>Routing from </a:t>
            </a:r>
            <a:r>
              <a:rPr lang="en-US" i="1"/>
              <a:t>x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/>
            </a:r>
            <a:br>
              <a:rPr lang="en-US"/>
            </a:br>
            <a:r>
              <a:rPr lang="en-US"/>
              <a:t>is like computing </a:t>
            </a:r>
            <a:br>
              <a:rPr lang="en-US"/>
            </a:br>
            <a:r>
              <a:rPr lang="en-US" i="1"/>
              <a:t>y </a:t>
            </a:r>
            <a:r>
              <a:rPr lang="en-US"/>
              <a:t>- </a:t>
            </a:r>
            <a:r>
              <a:rPr lang="en-US" i="1"/>
              <a:t>x</a:t>
            </a:r>
            <a:r>
              <a:rPr lang="en-US"/>
              <a:t> mod </a:t>
            </a:r>
            <a:r>
              <a:rPr lang="en-US" i="1"/>
              <a:t>n</a:t>
            </a:r>
            <a:r>
              <a:rPr lang="en-US"/>
              <a:t> by </a:t>
            </a:r>
            <a:br>
              <a:rPr lang="en-US"/>
            </a:br>
            <a:r>
              <a:rPr lang="en-US"/>
              <a:t>summing powers of 2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7389813" y="3314700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7821613" y="4708525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6450013" y="3513138"/>
            <a:ext cx="3222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33834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80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801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  <a:p>
            <a:r>
              <a:rPr lang="en-US"/>
              <a:t>What happened?</a:t>
            </a:r>
          </a:p>
          <a:p>
            <a:pPr lvl="1"/>
            <a:r>
              <a:rPr lang="en-US"/>
              <a:t>We constructed the</a:t>
            </a:r>
            <a:br>
              <a:rPr lang="en-US"/>
            </a:br>
            <a:r>
              <a:rPr lang="en-US"/>
              <a:t>binary number 15!</a:t>
            </a:r>
          </a:p>
          <a:p>
            <a:pPr lvl="1"/>
            <a:r>
              <a:rPr lang="en-US"/>
              <a:t>Routing from </a:t>
            </a:r>
            <a:r>
              <a:rPr lang="en-US" i="1"/>
              <a:t>x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/>
            </a:r>
            <a:br>
              <a:rPr lang="en-US"/>
            </a:br>
            <a:r>
              <a:rPr lang="en-US"/>
              <a:t>is like computing </a:t>
            </a:r>
            <a:br>
              <a:rPr lang="en-US"/>
            </a:br>
            <a:r>
              <a:rPr lang="en-US" i="1"/>
              <a:t>y </a:t>
            </a:r>
            <a:r>
              <a:rPr lang="en-US"/>
              <a:t>- </a:t>
            </a:r>
            <a:r>
              <a:rPr lang="en-US" i="1"/>
              <a:t>x</a:t>
            </a:r>
            <a:r>
              <a:rPr lang="en-US"/>
              <a:t> mod </a:t>
            </a:r>
            <a:r>
              <a:rPr lang="en-US" i="1"/>
              <a:t>n</a:t>
            </a:r>
            <a:r>
              <a:rPr lang="en-US"/>
              <a:t> by </a:t>
            </a:r>
            <a:br>
              <a:rPr lang="en-US"/>
            </a:br>
            <a:r>
              <a:rPr lang="en-US"/>
              <a:t>summing powers of 2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7389813" y="3314700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7821613" y="4708525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6450013" y="3513138"/>
            <a:ext cx="3222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5965825" y="2622550"/>
            <a:ext cx="3222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3834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80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801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  <a:p>
            <a:r>
              <a:rPr lang="en-US"/>
              <a:t>What happened?</a:t>
            </a:r>
          </a:p>
          <a:p>
            <a:pPr lvl="1"/>
            <a:r>
              <a:rPr lang="en-US"/>
              <a:t>We constructed the</a:t>
            </a:r>
            <a:br>
              <a:rPr lang="en-US"/>
            </a:br>
            <a:r>
              <a:rPr lang="en-US"/>
              <a:t>binary number 15!</a:t>
            </a:r>
          </a:p>
          <a:p>
            <a:pPr lvl="1"/>
            <a:r>
              <a:rPr lang="en-US"/>
              <a:t>Routing from </a:t>
            </a:r>
            <a:r>
              <a:rPr lang="en-US" i="1"/>
              <a:t>x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/>
            </a:r>
            <a:br>
              <a:rPr lang="en-US"/>
            </a:br>
            <a:r>
              <a:rPr lang="en-US"/>
              <a:t>is like computing </a:t>
            </a:r>
            <a:br>
              <a:rPr lang="en-US"/>
            </a:br>
            <a:r>
              <a:rPr lang="en-US" i="1"/>
              <a:t>y </a:t>
            </a:r>
            <a:r>
              <a:rPr lang="en-US"/>
              <a:t>- </a:t>
            </a:r>
            <a:r>
              <a:rPr lang="en-US" i="1"/>
              <a:t>x</a:t>
            </a:r>
            <a:r>
              <a:rPr lang="en-US"/>
              <a:t> mod </a:t>
            </a:r>
            <a:r>
              <a:rPr lang="en-US" i="1"/>
              <a:t>n</a:t>
            </a:r>
            <a:r>
              <a:rPr lang="en-US"/>
              <a:t> by </a:t>
            </a:r>
            <a:br>
              <a:rPr lang="en-US"/>
            </a:br>
            <a:r>
              <a:rPr lang="en-US"/>
              <a:t>summing powers of 2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7389813" y="3314700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7821613" y="4708525"/>
            <a:ext cx="3222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6450013" y="3513138"/>
            <a:ext cx="3222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5965825" y="2622550"/>
            <a:ext cx="3222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4357375" y="6098350"/>
            <a:ext cx="4740275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Diameter: log </a:t>
            </a:r>
            <a:r>
              <a:rPr lang="en-US" i="1" dirty="0"/>
              <a:t>n </a:t>
            </a:r>
            <a:r>
              <a:rPr lang="en-US" dirty="0"/>
              <a:t>(1 hop per </a:t>
            </a:r>
            <a:r>
              <a:rPr lang="en-US" dirty="0" err="1"/>
              <a:t>gon</a:t>
            </a:r>
            <a:r>
              <a:rPr lang="en-US" dirty="0"/>
              <a:t> type)</a:t>
            </a:r>
            <a:br>
              <a:rPr lang="en-US" dirty="0"/>
            </a:br>
            <a:r>
              <a:rPr lang="en-US" dirty="0"/>
              <a:t>Degree: log </a:t>
            </a:r>
            <a:r>
              <a:rPr lang="en-US" i="1" dirty="0"/>
              <a:t>n</a:t>
            </a:r>
            <a:r>
              <a:rPr lang="en-US" dirty="0"/>
              <a:t> (one </a:t>
            </a:r>
            <a:r>
              <a:rPr lang="en-US" dirty="0" err="1"/>
              <a:t>outlink</a:t>
            </a:r>
            <a:r>
              <a:rPr lang="en-US" dirty="0"/>
              <a:t> per </a:t>
            </a:r>
            <a:r>
              <a:rPr lang="en-US" dirty="0" err="1"/>
              <a:t>gon</a:t>
            </a:r>
            <a:r>
              <a:rPr lang="en-US" dirty="0"/>
              <a:t> type)</a:t>
            </a:r>
          </a:p>
        </p:txBody>
      </p:sp>
    </p:spTree>
    <p:extLst>
      <p:ext uri="{BB962C8B-B14F-4D97-AF65-F5344CB8AC3E}">
        <p14:creationId xmlns:p14="http://schemas.microsoft.com/office/powerpoint/2010/main" val="1333834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happening here?  Algebra!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happening here?  Algebra!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Underlying group-theoretic structure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Recall a </a:t>
            </a:r>
            <a:r>
              <a:rPr lang="en-US" sz="2000" i="1">
                <a:solidFill>
                  <a:schemeClr val="tx2"/>
                </a:solidFill>
              </a:rPr>
              <a:t>group</a:t>
            </a:r>
            <a:r>
              <a:rPr lang="en-US" sz="2000"/>
              <a:t> is a set </a:t>
            </a:r>
            <a:r>
              <a:rPr lang="en-US" sz="2000" i="1">
                <a:solidFill>
                  <a:schemeClr val="tx2"/>
                </a:solidFill>
              </a:rPr>
              <a:t>S </a:t>
            </a:r>
            <a:r>
              <a:rPr lang="en-US" sz="2000"/>
              <a:t>and an operator </a:t>
            </a:r>
            <a:r>
              <a:rPr lang="en-US" sz="2000" b="1">
                <a:solidFill>
                  <a:schemeClr val="tx2"/>
                </a:solidFill>
                <a:ea typeface="ＭＳ ゴシック" charset="0"/>
                <a:cs typeface="ＭＳ ゴシック" charset="0"/>
              </a:rPr>
              <a:t>•</a:t>
            </a:r>
            <a:r>
              <a:rPr lang="en-US" sz="2000" b="1">
                <a:ea typeface="ＭＳ ゴシック" charset="0"/>
                <a:cs typeface="ＭＳ ゴシック" charset="0"/>
              </a:rPr>
              <a:t> </a:t>
            </a:r>
            <a:r>
              <a:rPr lang="en-US" sz="2000">
                <a:ea typeface="ＭＳ ゴシック" charset="0"/>
                <a:cs typeface="ＭＳ ゴシック" charset="0"/>
              </a:rPr>
              <a:t>such that: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S </a:t>
            </a:r>
            <a:r>
              <a:rPr lang="en-US" sz="1800"/>
              <a:t>is closed under </a:t>
            </a:r>
            <a:r>
              <a:rPr lang="en-US" sz="1800" b="1">
                <a:solidFill>
                  <a:schemeClr val="tx2"/>
                </a:solidFill>
                <a:ea typeface="ＭＳ ゴシック" charset="0"/>
                <a:cs typeface="ＭＳ ゴシック" charset="0"/>
              </a:rPr>
              <a:t>•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/>
              <a:t>Associativity: (</a:t>
            </a:r>
            <a:r>
              <a:rPr lang="en-US" sz="1800" i="1"/>
              <a:t>AB</a:t>
            </a:r>
            <a:r>
              <a:rPr lang="en-US" sz="1800"/>
              <a:t>)</a:t>
            </a:r>
            <a:r>
              <a:rPr lang="en-US" sz="1800" i="1"/>
              <a:t>C</a:t>
            </a:r>
            <a:r>
              <a:rPr lang="en-US" sz="1800"/>
              <a:t> = </a:t>
            </a:r>
            <a:r>
              <a:rPr lang="en-US" sz="1800" i="1"/>
              <a:t>A</a:t>
            </a:r>
            <a:r>
              <a:rPr lang="en-US" sz="1800"/>
              <a:t>(</a:t>
            </a:r>
            <a:r>
              <a:rPr lang="en-US" sz="1800" i="1"/>
              <a:t>BC</a:t>
            </a:r>
            <a:r>
              <a:rPr lang="en-US" sz="180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There is an </a:t>
            </a:r>
            <a:r>
              <a:rPr lang="en-US" sz="1800" i="1"/>
              <a:t>identity </a:t>
            </a:r>
            <a:r>
              <a:rPr lang="en-US" sz="1800"/>
              <a:t>element </a:t>
            </a:r>
            <a:r>
              <a:rPr lang="en-US" sz="1800" i="1"/>
              <a:t>I </a:t>
            </a:r>
            <a:r>
              <a:rPr lang="en-US" sz="1800" i="1">
                <a:ea typeface="ヒラギノ角ゴ Pro W3" charset="0"/>
                <a:cs typeface="ヒラギノ角ゴ Pro W3" charset="0"/>
              </a:rPr>
              <a:t>∈</a:t>
            </a:r>
            <a:r>
              <a:rPr lang="en-US" sz="1800" i="1"/>
              <a:t> S s.t. I</a:t>
            </a:r>
            <a:r>
              <a:rPr lang="en-US" sz="1800" i="1">
                <a:ea typeface="ＭＳ ゴシック" charset="0"/>
                <a:cs typeface="ＭＳ ゴシック" charset="0"/>
              </a:rPr>
              <a:t>X = XI = X </a:t>
            </a:r>
            <a:r>
              <a:rPr lang="en-US" sz="1800">
                <a:ea typeface="ＭＳ ゴシック" charset="0"/>
                <a:cs typeface="ＭＳ ゴシック" charset="0"/>
              </a:rPr>
              <a:t>for all</a:t>
            </a:r>
            <a:r>
              <a:rPr lang="en-US" sz="1800" i="1">
                <a:ea typeface="ＭＳ ゴシック" charset="0"/>
                <a:cs typeface="ＭＳ ゴシック" charset="0"/>
              </a:rPr>
              <a:t> X∈S </a:t>
            </a:r>
          </a:p>
          <a:p>
            <a:pPr lvl="2">
              <a:lnSpc>
                <a:spcPct val="90000"/>
              </a:lnSpc>
            </a:pPr>
            <a:r>
              <a:rPr lang="en-US" sz="1800">
                <a:ea typeface="ＭＳ ゴシック" charset="0"/>
                <a:cs typeface="ＭＳ ゴシック" charset="0"/>
              </a:rPr>
              <a:t>There is an inverse </a:t>
            </a:r>
            <a:r>
              <a:rPr lang="en-US" sz="1800" i="1">
                <a:ea typeface="ＭＳ ゴシック" charset="0"/>
                <a:cs typeface="ＭＳ ゴシック" charset="0"/>
              </a:rPr>
              <a:t>X</a:t>
            </a:r>
            <a:r>
              <a:rPr lang="en-US" sz="1800" i="1" baseline="30000">
                <a:ea typeface="ＭＳ ゴシック" charset="0"/>
                <a:cs typeface="ＭＳ ゴシック" charset="0"/>
              </a:rPr>
              <a:t>-1</a:t>
            </a:r>
            <a:r>
              <a:rPr lang="en-US" sz="1800" i="1">
                <a:ea typeface="ＭＳ ゴシック" charset="0"/>
                <a:cs typeface="ＭＳ ゴシック" charset="0"/>
              </a:rPr>
              <a:t>∈S</a:t>
            </a:r>
            <a:r>
              <a:rPr lang="en-US" sz="1800">
                <a:ea typeface="ＭＳ ゴシック" charset="0"/>
                <a:cs typeface="ＭＳ ゴシック" charset="0"/>
              </a:rPr>
              <a:t> for each element </a:t>
            </a:r>
            <a:r>
              <a:rPr lang="en-US" sz="1800" i="1">
                <a:ea typeface="ＭＳ ゴシック" charset="0"/>
                <a:cs typeface="ＭＳ ゴシック" charset="0"/>
              </a:rPr>
              <a:t>X∈S </a:t>
            </a:r>
            <a:br>
              <a:rPr lang="en-US" sz="1800" i="1">
                <a:ea typeface="ＭＳ ゴシック" charset="0"/>
                <a:cs typeface="ＭＳ ゴシック" charset="0"/>
              </a:rPr>
            </a:br>
            <a:r>
              <a:rPr lang="en-US" sz="1800" i="1">
                <a:ea typeface="ＭＳ ゴシック" charset="0"/>
                <a:cs typeface="ＭＳ ゴシック" charset="0"/>
              </a:rPr>
              <a:t>s.t. XX</a:t>
            </a:r>
            <a:r>
              <a:rPr lang="en-US" sz="1800" i="1" baseline="30000">
                <a:ea typeface="ＭＳ ゴシック" charset="0"/>
                <a:cs typeface="ＭＳ ゴシック" charset="0"/>
              </a:rPr>
              <a:t>-1 = </a:t>
            </a:r>
            <a:r>
              <a:rPr lang="en-US" sz="1800" i="1">
                <a:ea typeface="ＭＳ ゴシック" charset="0"/>
                <a:cs typeface="ＭＳ ゴシック" charset="0"/>
              </a:rPr>
              <a:t>X</a:t>
            </a:r>
            <a:r>
              <a:rPr lang="en-US" sz="1800" i="1" baseline="30000">
                <a:ea typeface="ＭＳ ゴシック" charset="0"/>
                <a:cs typeface="ＭＳ ゴシック" charset="0"/>
              </a:rPr>
              <a:t>-1</a:t>
            </a:r>
            <a:r>
              <a:rPr lang="en-US" sz="1800" i="1">
                <a:ea typeface="ＭＳ ゴシック" charset="0"/>
                <a:cs typeface="ＭＳ ゴシック" charset="0"/>
              </a:rPr>
              <a:t>X = I</a:t>
            </a:r>
            <a:endParaRPr lang="en-US" sz="1800">
              <a:ea typeface="ＭＳ ゴシック" charset="0"/>
              <a:cs typeface="ＭＳ 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ＭＳ ゴシック" charset="0"/>
                <a:cs typeface="ＭＳ ゴシック" charset="0"/>
              </a:rPr>
              <a:t>The </a:t>
            </a:r>
            <a:r>
              <a:rPr lang="en-US" sz="2400" i="1">
                <a:ea typeface="ＭＳ ゴシック" charset="0"/>
                <a:cs typeface="ＭＳ ゴシック" charset="0"/>
              </a:rPr>
              <a:t>generators </a:t>
            </a:r>
            <a:r>
              <a:rPr lang="en-US" sz="2400">
                <a:ea typeface="ＭＳ ゴシック" charset="0"/>
                <a:cs typeface="ＭＳ ゴシック" charset="0"/>
              </a:rPr>
              <a:t>of a group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Elements {</a:t>
            </a:r>
            <a:r>
              <a:rPr lang="en-US" sz="2000" i="1">
                <a:ea typeface="ＭＳ ゴシック" charset="0"/>
                <a:cs typeface="ＭＳ ゴシック" charset="0"/>
              </a:rPr>
              <a:t>g</a:t>
            </a:r>
            <a:r>
              <a:rPr lang="en-US" sz="2000" i="1" baseline="-25000">
                <a:ea typeface="ＭＳ ゴシック" charset="0"/>
                <a:cs typeface="ＭＳ ゴシック" charset="0"/>
              </a:rPr>
              <a:t>1</a:t>
            </a:r>
            <a:r>
              <a:rPr lang="en-US" sz="2000" i="1">
                <a:ea typeface="ＭＳ ゴシック" charset="0"/>
                <a:cs typeface="ＭＳ ゴシック" charset="0"/>
              </a:rPr>
              <a:t>, …, g</a:t>
            </a:r>
            <a:r>
              <a:rPr lang="en-US" sz="2000" i="1" baseline="-25000">
                <a:ea typeface="ＭＳ ゴシック" charset="0"/>
                <a:cs typeface="ＭＳ ゴシック" charset="0"/>
              </a:rPr>
              <a:t>n</a:t>
            </a:r>
            <a:r>
              <a:rPr lang="en-US" sz="2000">
                <a:ea typeface="ＭＳ ゴシック" charset="0"/>
                <a:cs typeface="ＭＳ ゴシック" charset="0"/>
              </a:rPr>
              <a:t>} s.t. application of the operator on the generators produces all the members of the group.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ゴシック" charset="0"/>
                <a:cs typeface="ＭＳ ゴシック" charset="0"/>
              </a:rPr>
              <a:t>Canonical example: (</a:t>
            </a:r>
            <a:r>
              <a:rPr lang="en-US" sz="2400" i="1">
                <a:ea typeface="ＭＳ ゴシック" charset="0"/>
                <a:cs typeface="ＭＳ ゴシック" charset="0"/>
              </a:rPr>
              <a:t>Z</a:t>
            </a:r>
            <a:r>
              <a:rPr lang="en-US" sz="2400" i="1" baseline="-25000">
                <a:ea typeface="ＭＳ ゴシック" charset="0"/>
                <a:cs typeface="ＭＳ ゴシック" charset="0"/>
              </a:rPr>
              <a:t>n</a:t>
            </a:r>
            <a:r>
              <a:rPr lang="en-US" sz="2400">
                <a:ea typeface="ＭＳ ゴシック" charset="0"/>
                <a:cs typeface="ＭＳ ゴシック" charset="0"/>
              </a:rPr>
              <a:t>, +)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Identity is 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A set of generators: {1}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ゴシック" charset="0"/>
                <a:cs typeface="ＭＳ ゴシック" charset="0"/>
              </a:rPr>
              <a:t>A different set of generators: {2, 3}</a:t>
            </a:r>
          </a:p>
        </p:txBody>
      </p:sp>
    </p:spTree>
    <p:extLst>
      <p:ext uri="{BB962C8B-B14F-4D97-AF65-F5344CB8AC3E}">
        <p14:creationId xmlns:p14="http://schemas.microsoft.com/office/powerpoint/2010/main" val="109582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Cayley Graphs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ゴシック" charset="0"/>
                <a:cs typeface="ＭＳ ゴシック" charset="0"/>
              </a:rPr>
              <a:t>The </a:t>
            </a:r>
            <a:r>
              <a:rPr lang="en-US" sz="2400" i="1">
                <a:ea typeface="ＭＳ ゴシック" charset="0"/>
                <a:cs typeface="ＭＳ ゴシック" charset="0"/>
              </a:rPr>
              <a:t>Cayley Graph</a:t>
            </a:r>
            <a:r>
              <a:rPr lang="en-US" sz="2400">
                <a:ea typeface="ＭＳ ゴシック" charset="0"/>
                <a:cs typeface="ＭＳ ゴシック" charset="0"/>
              </a:rPr>
              <a:t> </a:t>
            </a:r>
            <a:r>
              <a:rPr lang="en-US" sz="2400" i="1">
                <a:ea typeface="ＭＳ ゴシック" charset="0"/>
                <a:cs typeface="ＭＳ ゴシック" charset="0"/>
              </a:rPr>
              <a:t>(S, E) </a:t>
            </a:r>
            <a:r>
              <a:rPr lang="en-US" sz="2400">
                <a:ea typeface="ＭＳ ゴシック" charset="0"/>
                <a:cs typeface="ＭＳ ゴシック" charset="0"/>
              </a:rPr>
              <a:t>of a group:</a:t>
            </a:r>
          </a:p>
          <a:p>
            <a:pPr lvl="1"/>
            <a:r>
              <a:rPr lang="en-US" sz="2000"/>
              <a:t>Vertices corresponding to the underlying set </a:t>
            </a:r>
            <a:r>
              <a:rPr lang="en-US" sz="2000" i="1"/>
              <a:t>S</a:t>
            </a:r>
            <a:endParaRPr lang="en-US" sz="2000"/>
          </a:p>
          <a:p>
            <a:pPr lvl="1"/>
            <a:r>
              <a:rPr lang="en-US" sz="2000"/>
              <a:t>Edges corresponding to the </a:t>
            </a:r>
            <a:r>
              <a:rPr lang="en-US" sz="2000" i="1"/>
              <a:t>actions of the generators</a:t>
            </a:r>
          </a:p>
          <a:p>
            <a:r>
              <a:rPr lang="en-US" sz="2400"/>
              <a:t>(Complete) Chord is a Cayley graph for (</a:t>
            </a:r>
            <a:r>
              <a:rPr lang="en-US" sz="2400" i="1"/>
              <a:t>Z</a:t>
            </a:r>
            <a:r>
              <a:rPr lang="en-US" sz="2400" i="1" baseline="-25000"/>
              <a:t>n</a:t>
            </a:r>
            <a:r>
              <a:rPr lang="en-US" sz="2400"/>
              <a:t>,+) </a:t>
            </a:r>
          </a:p>
          <a:p>
            <a:pPr lvl="1"/>
            <a:r>
              <a:rPr lang="en-US" sz="2000" i="1"/>
              <a:t>S = Z</a:t>
            </a:r>
            <a:r>
              <a:rPr lang="en-US" sz="2000"/>
              <a:t> mod </a:t>
            </a:r>
            <a:r>
              <a:rPr lang="en-US" sz="2000" i="1"/>
              <a:t>n </a:t>
            </a:r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 = 2</a:t>
            </a:r>
            <a:r>
              <a:rPr lang="en-US" sz="2000" i="1" baseline="30000"/>
              <a:t>k</a:t>
            </a:r>
            <a:r>
              <a:rPr lang="en-US" sz="2000"/>
              <a:t>).</a:t>
            </a:r>
            <a:endParaRPr lang="en-US" sz="2000" i="1"/>
          </a:p>
          <a:p>
            <a:pPr lvl="1"/>
            <a:r>
              <a:rPr lang="en-US" sz="2000"/>
              <a:t>Generators {1, 2, 4, …, 2</a:t>
            </a:r>
            <a:r>
              <a:rPr lang="en-US" sz="2000" i="1" baseline="30000"/>
              <a:t>k-1</a:t>
            </a:r>
            <a:r>
              <a:rPr lang="en-US" sz="2000"/>
              <a:t>}</a:t>
            </a:r>
          </a:p>
          <a:p>
            <a:pPr lvl="1"/>
            <a:r>
              <a:rPr lang="en-US" sz="2000"/>
              <a:t>That</a:t>
            </a:r>
            <a:r>
              <a:rPr lang="ja-JP" altLang="en-US" sz="2000"/>
              <a:t>’</a:t>
            </a:r>
            <a:r>
              <a:rPr lang="en-US" sz="2000"/>
              <a:t>s what the gons are all about!</a:t>
            </a:r>
          </a:p>
          <a:p>
            <a:r>
              <a:rPr lang="en-US" sz="2400"/>
              <a:t>Fact: Most (complete) DHTs are Cayley graphs</a:t>
            </a:r>
          </a:p>
          <a:p>
            <a:pPr lvl="1"/>
            <a:r>
              <a:rPr lang="en-US" sz="2000"/>
              <a:t>And they didn</a:t>
            </a:r>
            <a:r>
              <a:rPr lang="ja-JP" altLang="en-US" sz="2000"/>
              <a:t>’</a:t>
            </a:r>
            <a:r>
              <a:rPr lang="en-US" sz="2000"/>
              <a:t>t even know it!</a:t>
            </a:r>
          </a:p>
          <a:p>
            <a:pPr lvl="1"/>
            <a:r>
              <a:rPr lang="en-US" sz="2000"/>
              <a:t>Follows from parallel InterConnect Networks (ICNs)</a:t>
            </a:r>
          </a:p>
          <a:p>
            <a:pPr lvl="2"/>
            <a:r>
              <a:rPr lang="en-US" sz="1800"/>
              <a:t>Shown to be group-theoretic </a:t>
            </a:r>
            <a:r>
              <a:rPr lang="en-US" sz="1600"/>
              <a:t>[Akers/Krishnamurthy </a:t>
            </a:r>
            <a:r>
              <a:rPr lang="ja-JP" altLang="en-US" sz="1600"/>
              <a:t>‘</a:t>
            </a:r>
            <a:r>
              <a:rPr lang="en-US" sz="1600"/>
              <a:t>89]</a:t>
            </a:r>
            <a:endParaRPr lang="en-US" sz="1800"/>
          </a:p>
          <a:p>
            <a:endParaRPr lang="en-US" sz="2400"/>
          </a:p>
        </p:txBody>
      </p:sp>
      <p:grpSp>
        <p:nvGrpSpPr>
          <p:cNvPr id="179227" name="Group 27"/>
          <p:cNvGrpSpPr>
            <a:grpSpLocks/>
          </p:cNvGrpSpPr>
          <p:nvPr/>
        </p:nvGrpSpPr>
        <p:grpSpPr bwMode="auto">
          <a:xfrm>
            <a:off x="6931025" y="2401888"/>
            <a:ext cx="2401888" cy="2401887"/>
            <a:chOff x="2819" y="1213"/>
            <a:chExt cx="2844" cy="2844"/>
          </a:xfrm>
        </p:grpSpPr>
        <p:grpSp>
          <p:nvGrpSpPr>
            <p:cNvPr id="179216" name="Group 16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179217" name="Picture 1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9218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79219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0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1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2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3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4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5" name="Picture 2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6" name="Picture 2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869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9544221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Cayley Graphs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ゴシック" charset="0"/>
                <a:cs typeface="ＭＳ ゴシック" charset="0"/>
              </a:rPr>
              <a:t>The </a:t>
            </a:r>
            <a:r>
              <a:rPr lang="en-US" sz="2400" i="1">
                <a:ea typeface="ＭＳ ゴシック" charset="0"/>
                <a:cs typeface="ＭＳ ゴシック" charset="0"/>
              </a:rPr>
              <a:t>Cayley Graph</a:t>
            </a:r>
            <a:r>
              <a:rPr lang="en-US" sz="2400">
                <a:ea typeface="ＭＳ ゴシック" charset="0"/>
                <a:cs typeface="ＭＳ ゴシック" charset="0"/>
              </a:rPr>
              <a:t> </a:t>
            </a:r>
            <a:r>
              <a:rPr lang="en-US" sz="2400" i="1">
                <a:ea typeface="ＭＳ ゴシック" charset="0"/>
                <a:cs typeface="ＭＳ ゴシック" charset="0"/>
              </a:rPr>
              <a:t>(S, E) </a:t>
            </a:r>
            <a:r>
              <a:rPr lang="en-US" sz="2400">
                <a:ea typeface="ＭＳ ゴシック" charset="0"/>
                <a:cs typeface="ＭＳ ゴシック" charset="0"/>
              </a:rPr>
              <a:t>of a group:</a:t>
            </a:r>
          </a:p>
          <a:p>
            <a:pPr lvl="1"/>
            <a:r>
              <a:rPr lang="en-US" sz="2000"/>
              <a:t>Vertices corresponding to the underlying set </a:t>
            </a:r>
            <a:r>
              <a:rPr lang="en-US" sz="2000" i="1"/>
              <a:t>S</a:t>
            </a:r>
            <a:endParaRPr lang="en-US" sz="2000"/>
          </a:p>
          <a:p>
            <a:pPr lvl="1"/>
            <a:r>
              <a:rPr lang="en-US" sz="2000"/>
              <a:t>Edges corresponding to the </a:t>
            </a:r>
            <a:r>
              <a:rPr lang="en-US" sz="2000" i="1"/>
              <a:t>actions of the generators</a:t>
            </a:r>
          </a:p>
          <a:p>
            <a:r>
              <a:rPr lang="en-US" sz="2400"/>
              <a:t>(Complete) Chord is a Cayley graph for (</a:t>
            </a:r>
            <a:r>
              <a:rPr lang="en-US" sz="2400" i="1"/>
              <a:t>Z</a:t>
            </a:r>
            <a:r>
              <a:rPr lang="en-US" sz="2400" i="1" baseline="-25000"/>
              <a:t>n</a:t>
            </a:r>
            <a:r>
              <a:rPr lang="en-US" sz="2400"/>
              <a:t>,+) </a:t>
            </a:r>
          </a:p>
          <a:p>
            <a:pPr lvl="1"/>
            <a:r>
              <a:rPr lang="en-US" sz="2000" i="1"/>
              <a:t>S = Z</a:t>
            </a:r>
            <a:r>
              <a:rPr lang="en-US" sz="2000"/>
              <a:t> mod </a:t>
            </a:r>
            <a:r>
              <a:rPr lang="en-US" sz="2000" i="1"/>
              <a:t>n </a:t>
            </a:r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 = 2</a:t>
            </a:r>
            <a:r>
              <a:rPr lang="en-US" sz="2000" i="1" baseline="30000"/>
              <a:t>k</a:t>
            </a:r>
            <a:r>
              <a:rPr lang="en-US" sz="2000"/>
              <a:t>).</a:t>
            </a:r>
            <a:endParaRPr lang="en-US" sz="2000" i="1"/>
          </a:p>
          <a:p>
            <a:pPr lvl="1"/>
            <a:r>
              <a:rPr lang="en-US" sz="2000"/>
              <a:t>Generators {1, 2, 4, …, 2</a:t>
            </a:r>
            <a:r>
              <a:rPr lang="en-US" sz="2000" i="1" baseline="30000"/>
              <a:t>k-1</a:t>
            </a:r>
            <a:r>
              <a:rPr lang="en-US" sz="2000"/>
              <a:t>}</a:t>
            </a:r>
          </a:p>
          <a:p>
            <a:pPr lvl="1"/>
            <a:r>
              <a:rPr lang="en-US" sz="2000"/>
              <a:t>That</a:t>
            </a:r>
            <a:r>
              <a:rPr lang="ja-JP" altLang="en-US" sz="2000"/>
              <a:t>’</a:t>
            </a:r>
            <a:r>
              <a:rPr lang="en-US" sz="2000"/>
              <a:t>s what the gons are all about!</a:t>
            </a:r>
          </a:p>
          <a:p>
            <a:r>
              <a:rPr lang="en-US" sz="2400"/>
              <a:t>Fact: Most (complete) DHTs are Cayley graphs</a:t>
            </a:r>
          </a:p>
          <a:p>
            <a:pPr lvl="1"/>
            <a:r>
              <a:rPr lang="en-US" sz="2000"/>
              <a:t>And they didn</a:t>
            </a:r>
            <a:r>
              <a:rPr lang="ja-JP" altLang="en-US" sz="2000"/>
              <a:t>’</a:t>
            </a:r>
            <a:r>
              <a:rPr lang="en-US" sz="2000"/>
              <a:t>t even know it!</a:t>
            </a:r>
          </a:p>
          <a:p>
            <a:pPr lvl="1"/>
            <a:r>
              <a:rPr lang="en-US" sz="2000"/>
              <a:t>Follows from parallel InterConnect Networks (ICNs)</a:t>
            </a:r>
          </a:p>
          <a:p>
            <a:pPr lvl="2"/>
            <a:r>
              <a:rPr lang="en-US" sz="1800"/>
              <a:t>Shown to be group-theoretic </a:t>
            </a:r>
            <a:r>
              <a:rPr lang="en-US" sz="1600"/>
              <a:t>[Akers/Krishnamurthy </a:t>
            </a:r>
            <a:r>
              <a:rPr lang="ja-JP" altLang="en-US" sz="1600"/>
              <a:t>‘</a:t>
            </a:r>
            <a:r>
              <a:rPr lang="en-US" sz="1600"/>
              <a:t>89]</a:t>
            </a:r>
            <a:endParaRPr lang="en-US" sz="1800"/>
          </a:p>
          <a:p>
            <a:endParaRPr lang="en-US" sz="240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166813" y="5919788"/>
            <a:ext cx="678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Note: the ones that aren</a:t>
            </a:r>
            <a:r>
              <a:rPr lang="ja-JP" altLang="en-US"/>
              <a:t>’</a:t>
            </a:r>
            <a:r>
              <a:rPr lang="en-US"/>
              <a:t>t Cayley Graphs are </a:t>
            </a:r>
            <a:r>
              <a:rPr lang="en-US" i="1"/>
              <a:t>coset graphs</a:t>
            </a:r>
            <a:r>
              <a:rPr lang="en-US"/>
              <a:t>,</a:t>
            </a:r>
            <a:br>
              <a:rPr lang="en-US"/>
            </a:br>
            <a:r>
              <a:rPr lang="en-US"/>
              <a:t>a related group-theoretic structure </a:t>
            </a:r>
          </a:p>
        </p:txBody>
      </p:sp>
      <p:grpSp>
        <p:nvGrpSpPr>
          <p:cNvPr id="179227" name="Group 27"/>
          <p:cNvGrpSpPr>
            <a:grpSpLocks/>
          </p:cNvGrpSpPr>
          <p:nvPr/>
        </p:nvGrpSpPr>
        <p:grpSpPr bwMode="auto">
          <a:xfrm>
            <a:off x="6931025" y="2401888"/>
            <a:ext cx="2401888" cy="2401887"/>
            <a:chOff x="2819" y="1213"/>
            <a:chExt cx="2844" cy="2844"/>
          </a:xfrm>
        </p:grpSpPr>
        <p:grpSp>
          <p:nvGrpSpPr>
            <p:cNvPr id="179216" name="Group 16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179217" name="Picture 1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9218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79219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0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1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2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3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4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5" name="Picture 2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9226" name="Picture 2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869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So…?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Two questions:</a:t>
            </a:r>
          </a:p>
          <a:p>
            <a:pPr lvl="1"/>
            <a:r>
              <a:rPr lang="en-US" sz="2000"/>
              <a:t>How did this happen? </a:t>
            </a:r>
          </a:p>
          <a:p>
            <a:pPr lvl="1"/>
            <a:r>
              <a:rPr lang="en-US" sz="2000"/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167520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Hairy met </a:t>
            </a:r>
            <a:r>
              <a:rPr lang="en-US" sz="3600" dirty="0" err="1"/>
              <a:t>Cayley</a:t>
            </a:r>
            <a:endParaRPr lang="en-US" sz="3600" dirty="0"/>
          </a:p>
        </p:txBody>
      </p:sp>
      <p:grpSp>
        <p:nvGrpSpPr>
          <p:cNvPr id="413711" name="Group 15"/>
          <p:cNvGrpSpPr>
            <a:grpSpLocks/>
          </p:cNvGrpSpPr>
          <p:nvPr/>
        </p:nvGrpSpPr>
        <p:grpSpPr bwMode="auto">
          <a:xfrm>
            <a:off x="6678613" y="0"/>
            <a:ext cx="2590800" cy="2590800"/>
            <a:chOff x="2819" y="1213"/>
            <a:chExt cx="2844" cy="2844"/>
          </a:xfrm>
        </p:grpSpPr>
        <p:grpSp>
          <p:nvGrpSpPr>
            <p:cNvPr id="413700" name="Group 4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41370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3702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37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5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Hairy met </a:t>
            </a:r>
            <a:r>
              <a:rPr lang="en-US" sz="3600" dirty="0" err="1"/>
              <a:t>Cayley</a:t>
            </a:r>
            <a:endParaRPr lang="en-US" sz="3600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What do you want in a structured network?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Uniformity of routing logic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Efficiency/load-balance of routing and maintenance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Generality at different scales</a:t>
            </a:r>
          </a:p>
          <a:p>
            <a:pPr>
              <a:lnSpc>
                <a:spcPct val="90000"/>
              </a:lnSpc>
            </a:pPr>
            <a:r>
              <a:rPr lang="en-US" sz="2000"/>
              <a:t>Theorem: All Cayley graphs are </a:t>
            </a:r>
            <a:r>
              <a:rPr lang="en-US" sz="2000" i="1"/>
              <a:t>vertex symmetric.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I.e. isomorphic under swaps of nodes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 routing from </a:t>
            </a:r>
            <a:r>
              <a:rPr lang="en-US" sz="1800" i="1"/>
              <a:t>y</a:t>
            </a:r>
            <a:r>
              <a:rPr lang="en-US" sz="1800"/>
              <a:t> to </a:t>
            </a:r>
            <a:r>
              <a:rPr lang="en-US" sz="1800" i="1"/>
              <a:t>x</a:t>
            </a:r>
            <a:r>
              <a:rPr lang="en-US" sz="1800"/>
              <a:t> looks just like routing from (</a:t>
            </a:r>
            <a:r>
              <a:rPr lang="en-US" sz="1800" i="1"/>
              <a:t>y-x</a:t>
            </a:r>
            <a:r>
              <a:rPr lang="en-US" sz="1800"/>
              <a:t>) to 0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The routing code at each node is the same!  Simple software.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Moreover, under a random workload the routing responsibilities (congestion) at each node are the same!</a:t>
            </a:r>
          </a:p>
          <a:p>
            <a:pPr>
              <a:lnSpc>
                <a:spcPct val="90000"/>
              </a:lnSpc>
            </a:pPr>
            <a:r>
              <a:rPr lang="en-US" sz="2000"/>
              <a:t>Cayley graphs tend to have good degree/diameter tradeoffs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Efficient routing with few neighbors to maintain</a:t>
            </a:r>
          </a:p>
          <a:p>
            <a:pPr>
              <a:lnSpc>
                <a:spcPct val="90000"/>
              </a:lnSpc>
            </a:pPr>
            <a:r>
              <a:rPr lang="en-US" sz="2000"/>
              <a:t>Many Cayley graphs are </a:t>
            </a:r>
            <a:r>
              <a:rPr lang="en-US" sz="2000" i="1"/>
              <a:t>hierarchical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Made of smaller Cayley graphs connected by a new generator</a:t>
            </a:r>
            <a:endParaRPr lang="en-US" sz="1800" i="1"/>
          </a:p>
          <a:p>
            <a:pPr lvl="2">
              <a:lnSpc>
                <a:spcPct val="90000"/>
              </a:lnSpc>
            </a:pPr>
            <a:r>
              <a:rPr lang="en-US" sz="1600"/>
              <a:t>E.g. a Chord graph on 2</a:t>
            </a:r>
            <a:r>
              <a:rPr lang="en-US" sz="1600" i="1" baseline="30000"/>
              <a:t>m+1</a:t>
            </a:r>
            <a:r>
              <a:rPr lang="en-US" sz="1600"/>
              <a:t> nodes looks like 2 interleaved (half-notch rotated) Chord graphs of 2</a:t>
            </a:r>
            <a:r>
              <a:rPr lang="en-US" sz="1600" i="1" baseline="30000"/>
              <a:t>m</a:t>
            </a:r>
            <a:r>
              <a:rPr lang="en-US" sz="1600"/>
              <a:t> nodes with half-notch edges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Again, code is nice and simple</a:t>
            </a:r>
            <a:endParaRPr lang="en-US" sz="1800"/>
          </a:p>
        </p:txBody>
      </p:sp>
      <p:grpSp>
        <p:nvGrpSpPr>
          <p:cNvPr id="413711" name="Group 15"/>
          <p:cNvGrpSpPr>
            <a:grpSpLocks/>
          </p:cNvGrpSpPr>
          <p:nvPr/>
        </p:nvGrpSpPr>
        <p:grpSpPr bwMode="auto">
          <a:xfrm>
            <a:off x="6678613" y="0"/>
            <a:ext cx="2590800" cy="2590800"/>
            <a:chOff x="2819" y="1213"/>
            <a:chExt cx="2844" cy="2844"/>
          </a:xfrm>
        </p:grpSpPr>
        <p:grpSp>
          <p:nvGrpSpPr>
            <p:cNvPr id="413700" name="Group 4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41370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3702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37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5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743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Hairy met </a:t>
            </a:r>
            <a:r>
              <a:rPr lang="en-US" sz="3600" dirty="0" err="1"/>
              <a:t>Cayley</a:t>
            </a:r>
            <a:endParaRPr lang="en-US" sz="3600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What do you want in a structured network?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Uniformity of routing logic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Efficiency/load-balance of routing and maintenance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Generality at different scales</a:t>
            </a:r>
          </a:p>
          <a:p>
            <a:pPr>
              <a:lnSpc>
                <a:spcPct val="90000"/>
              </a:lnSpc>
            </a:pPr>
            <a:r>
              <a:rPr lang="en-US" sz="2000"/>
              <a:t>Theorem: All Cayley graphs are </a:t>
            </a:r>
            <a:r>
              <a:rPr lang="en-US" sz="2000" i="1"/>
              <a:t>vertex symmetric.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I.e. isomorphic under swaps of nodes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 routing from </a:t>
            </a:r>
            <a:r>
              <a:rPr lang="en-US" sz="1800" i="1"/>
              <a:t>y</a:t>
            </a:r>
            <a:r>
              <a:rPr lang="en-US" sz="1800"/>
              <a:t> to </a:t>
            </a:r>
            <a:r>
              <a:rPr lang="en-US" sz="1800" i="1"/>
              <a:t>x</a:t>
            </a:r>
            <a:r>
              <a:rPr lang="en-US" sz="1800"/>
              <a:t> looks just like routing from (</a:t>
            </a:r>
            <a:r>
              <a:rPr lang="en-US" sz="1800" i="1"/>
              <a:t>y-x</a:t>
            </a:r>
            <a:r>
              <a:rPr lang="en-US" sz="1800"/>
              <a:t>) to 0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The routing code at each node is the same!  Simple software.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Moreover, under a random workload the routing responsibilities (congestion) at each node are the same!</a:t>
            </a:r>
          </a:p>
          <a:p>
            <a:pPr>
              <a:lnSpc>
                <a:spcPct val="90000"/>
              </a:lnSpc>
            </a:pPr>
            <a:r>
              <a:rPr lang="en-US" sz="2000"/>
              <a:t>Cayley graphs tend to have good degree/diameter tradeoffs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Efficient routing with few neighbors to maintain</a:t>
            </a:r>
          </a:p>
          <a:p>
            <a:pPr>
              <a:lnSpc>
                <a:spcPct val="90000"/>
              </a:lnSpc>
            </a:pPr>
            <a:r>
              <a:rPr lang="en-US" sz="2000"/>
              <a:t>Many Cayley graphs are </a:t>
            </a:r>
            <a:r>
              <a:rPr lang="en-US" sz="2000" i="1"/>
              <a:t>hierarchical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Made of smaller Cayley graphs connected by a new generator</a:t>
            </a:r>
            <a:endParaRPr lang="en-US" sz="1800" i="1"/>
          </a:p>
          <a:p>
            <a:pPr lvl="2">
              <a:lnSpc>
                <a:spcPct val="90000"/>
              </a:lnSpc>
            </a:pPr>
            <a:r>
              <a:rPr lang="en-US" sz="1600"/>
              <a:t>E.g. a Chord graph on 2</a:t>
            </a:r>
            <a:r>
              <a:rPr lang="en-US" sz="1600" i="1" baseline="30000"/>
              <a:t>m+1</a:t>
            </a:r>
            <a:r>
              <a:rPr lang="en-US" sz="1600"/>
              <a:t> nodes looks like 2 interleaved (half-notch rotated) Chord graphs of 2</a:t>
            </a:r>
            <a:r>
              <a:rPr lang="en-US" sz="1600" i="1" baseline="30000"/>
              <a:t>m</a:t>
            </a:r>
            <a:r>
              <a:rPr lang="en-US" sz="1600"/>
              <a:t> nodes with half-notch edges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Again, code is nice and simple</a:t>
            </a:r>
            <a:endParaRPr lang="en-US" sz="1800"/>
          </a:p>
        </p:txBody>
      </p:sp>
      <p:grpSp>
        <p:nvGrpSpPr>
          <p:cNvPr id="413711" name="Group 15"/>
          <p:cNvGrpSpPr>
            <a:grpSpLocks/>
          </p:cNvGrpSpPr>
          <p:nvPr/>
        </p:nvGrpSpPr>
        <p:grpSpPr bwMode="auto">
          <a:xfrm>
            <a:off x="6678613" y="0"/>
            <a:ext cx="2590800" cy="2590800"/>
            <a:chOff x="2819" y="1213"/>
            <a:chExt cx="2844" cy="2844"/>
          </a:xfrm>
        </p:grpSpPr>
        <p:grpSp>
          <p:nvGrpSpPr>
            <p:cNvPr id="413700" name="Group 4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41370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3702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37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5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0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3712" name="Group 16"/>
          <p:cNvGrpSpPr>
            <a:grpSpLocks/>
          </p:cNvGrpSpPr>
          <p:nvPr/>
        </p:nvGrpSpPr>
        <p:grpSpPr bwMode="auto">
          <a:xfrm rot="736424">
            <a:off x="6675438" y="7938"/>
            <a:ext cx="2590800" cy="2590800"/>
            <a:chOff x="2819" y="1213"/>
            <a:chExt cx="2844" cy="2844"/>
          </a:xfrm>
        </p:grpSpPr>
        <p:grpSp>
          <p:nvGrpSpPr>
            <p:cNvPr id="413713" name="Group 17"/>
            <p:cNvGrpSpPr>
              <a:grpSpLocks/>
            </p:cNvGrpSpPr>
            <p:nvPr/>
          </p:nvGrpSpPr>
          <p:grpSpPr bwMode="auto">
            <a:xfrm>
              <a:off x="3056" y="1422"/>
              <a:ext cx="2369" cy="2369"/>
              <a:chOff x="2971" y="1382"/>
              <a:chExt cx="2632" cy="2632"/>
            </a:xfrm>
          </p:grpSpPr>
          <p:pic>
            <p:nvPicPr>
              <p:cNvPr id="413714" name="Picture 1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1470"/>
                <a:ext cx="2456" cy="2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13715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" y="1382"/>
                <a:ext cx="2632" cy="2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3716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1494"/>
              <a:ext cx="2196" cy="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7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" y="1213"/>
              <a:ext cx="2844" cy="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8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1739"/>
              <a:ext cx="1721" cy="1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19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08"/>
              <a:ext cx="2376" cy="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0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72"/>
              <a:ext cx="2218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1" name="Picture 2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1494"/>
              <a:ext cx="2218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2" name="Picture 2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404"/>
              <a:ext cx="2340" cy="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3723" name="Picture 2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" y="1253"/>
              <a:ext cx="2693" cy="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743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Upshot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Good DHT topologies will be </a:t>
            </a:r>
            <a:r>
              <a:rPr lang="en-US" sz="2400" dirty="0" err="1"/>
              <a:t>Cayley</a:t>
            </a:r>
            <a:r>
              <a:rPr lang="en-US" sz="2400" dirty="0"/>
              <a:t>/</a:t>
            </a:r>
            <a:r>
              <a:rPr lang="en-US" sz="2400" dirty="0" err="1"/>
              <a:t>Coset</a:t>
            </a:r>
            <a:r>
              <a:rPr lang="en-US" sz="2400" dirty="0"/>
              <a:t> graphs</a:t>
            </a:r>
          </a:p>
          <a:p>
            <a:pPr lvl="1"/>
            <a:r>
              <a:rPr lang="en-US" sz="2000" dirty="0"/>
              <a:t>A replay of ICN Design</a:t>
            </a:r>
          </a:p>
          <a:p>
            <a:pPr lvl="1"/>
            <a:r>
              <a:rPr lang="en-US" sz="2000" dirty="0"/>
              <a:t>But DHTs can use funky </a:t>
            </a:r>
            <a:r>
              <a:rPr lang="ja-JP" altLang="en-US" sz="2000" dirty="0"/>
              <a:t>“</a:t>
            </a:r>
            <a:r>
              <a:rPr lang="en-US" sz="2000" dirty="0"/>
              <a:t>wiring</a:t>
            </a:r>
            <a:r>
              <a:rPr lang="ja-JP" altLang="en-US" sz="2000" dirty="0"/>
              <a:t>”</a:t>
            </a:r>
            <a:r>
              <a:rPr lang="en-US" sz="2000" dirty="0"/>
              <a:t> that was infeasible in ICNs</a:t>
            </a:r>
          </a:p>
          <a:p>
            <a:pPr lvl="1"/>
            <a:r>
              <a:rPr lang="en-US" sz="2000" dirty="0"/>
              <a:t>All the group-theoretic analysis becomes suggestive</a:t>
            </a:r>
          </a:p>
          <a:p>
            <a:r>
              <a:rPr lang="en-US" sz="2400" dirty="0"/>
              <a:t>Clean math describing the topology helps crisply analyze efficiency</a:t>
            </a:r>
          </a:p>
          <a:p>
            <a:pPr lvl="1"/>
            <a:r>
              <a:rPr lang="en-US" sz="2000" dirty="0"/>
              <a:t>E.g. degree/diameter tradeoffs</a:t>
            </a:r>
          </a:p>
          <a:p>
            <a:pPr lvl="1"/>
            <a:r>
              <a:rPr lang="en-US" sz="2000" dirty="0"/>
              <a:t>E.g. shapes </a:t>
            </a:r>
            <a:r>
              <a:rPr lang="en-US" sz="2000" dirty="0" smtClean="0"/>
              <a:t>of distribution/aggregation trees</a:t>
            </a:r>
            <a:endParaRPr lang="en-US" sz="2000" dirty="0"/>
          </a:p>
          <a:p>
            <a:r>
              <a:rPr lang="en-US" sz="2400" dirty="0"/>
              <a:t>Really no excuse to be </a:t>
            </a:r>
            <a:r>
              <a:rPr lang="ja-JP" altLang="en-US" sz="2400" dirty="0"/>
              <a:t>“</a:t>
            </a:r>
            <a:r>
              <a:rPr lang="en-US" sz="2400" dirty="0"/>
              <a:t>sloppy</a:t>
            </a:r>
            <a:r>
              <a:rPr lang="ja-JP" alt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85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800225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9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Aggregation in Chord</a:t>
            </a: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Everybody sends their message to node 0</a:t>
            </a:r>
          </a:p>
          <a:p>
            <a:r>
              <a:rPr lang="en-US" sz="2400"/>
              <a:t>Assume greedy jumps (increasing Gon-order)</a:t>
            </a:r>
          </a:p>
          <a:p>
            <a:r>
              <a:rPr lang="en-US" sz="2400"/>
              <a:t>Intercept messages and aggregate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827177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993900"/>
            <a:ext cx="4389438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0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Aggregation in Chord</a:t>
            </a:r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Everybody sends their message to node 0</a:t>
            </a:r>
          </a:p>
          <a:p>
            <a:r>
              <a:rPr lang="en-US" sz="2400"/>
              <a:t>Assume greedy jumps (increasing Gon-order)</a:t>
            </a:r>
          </a:p>
          <a:p>
            <a:r>
              <a:rPr lang="en-US" sz="2400"/>
              <a:t>Intercept messages and aggregate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589769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674813"/>
            <a:ext cx="4206875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1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Aggregation in Chord</a:t>
            </a:r>
          </a:p>
        </p:txBody>
      </p:sp>
      <p:sp>
        <p:nvSpPr>
          <p:cNvPr id="131085" name="Rectangle 1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Everybody sends their message to node 0</a:t>
            </a:r>
          </a:p>
          <a:p>
            <a:r>
              <a:rPr lang="en-US" sz="2400"/>
              <a:t>Assume greedy jumps (increasing Gon-order)</a:t>
            </a:r>
          </a:p>
          <a:p>
            <a:r>
              <a:rPr lang="en-US" sz="2400"/>
              <a:t>Intercept messages and aggregate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722042364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495675" y="5978525"/>
            <a:ext cx="2430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11163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822325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235075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646238" defTabSz="822325"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>
                <a:latin typeface="Comic Sans MS" charset="0"/>
              </a:rPr>
              <a:t>Binomial Tree!!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674813"/>
            <a:ext cx="4206875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1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Aggregation in Chord</a:t>
            </a:r>
          </a:p>
        </p:txBody>
      </p:sp>
      <p:sp>
        <p:nvSpPr>
          <p:cNvPr id="131085" name="Rectangle 1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Everybody sends their message to node 0</a:t>
            </a:r>
          </a:p>
          <a:p>
            <a:r>
              <a:rPr lang="en-US" sz="2400"/>
              <a:t>Assume greedy jumps (increasing Gon-order)</a:t>
            </a:r>
          </a:p>
          <a:p>
            <a:r>
              <a:rPr lang="en-US" sz="2400"/>
              <a:t>Intercept messages and aggregate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722042364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558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39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391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1263164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in Koorde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Recall the DeBruijn graph:</a:t>
            </a:r>
          </a:p>
          <a:p>
            <a:pPr lvl="1"/>
            <a:r>
              <a:rPr lang="en-US" sz="2000"/>
              <a:t>Each node </a:t>
            </a:r>
            <a:r>
              <a:rPr lang="en-US" sz="2000" i="1"/>
              <a:t>x</a:t>
            </a:r>
            <a:r>
              <a:rPr lang="en-US" sz="2000"/>
              <a:t> points to 2</a:t>
            </a:r>
            <a:r>
              <a:rPr lang="en-US" sz="2000" i="1"/>
              <a:t>x</a:t>
            </a:r>
            <a:r>
              <a:rPr lang="en-US" sz="2000"/>
              <a:t> mod </a:t>
            </a:r>
            <a:r>
              <a:rPr lang="en-US" sz="2000" i="1"/>
              <a:t>n</a:t>
            </a:r>
            <a:r>
              <a:rPr lang="en-US" sz="2000"/>
              <a:t> and (2</a:t>
            </a:r>
            <a:r>
              <a:rPr lang="en-US" sz="2000" i="1"/>
              <a:t>x</a:t>
            </a:r>
            <a:r>
              <a:rPr lang="en-US" sz="2000"/>
              <a:t> + 1) mod </a:t>
            </a:r>
            <a:r>
              <a:rPr lang="en-US" sz="2000" i="1"/>
              <a:t>n</a:t>
            </a:r>
            <a:endParaRPr lang="en-US" sz="2000"/>
          </a:p>
          <a:p>
            <a:pPr lvl="1"/>
            <a:endParaRPr lang="en-US" sz="2000"/>
          </a:p>
        </p:txBody>
      </p:sp>
      <p:pic>
        <p:nvPicPr>
          <p:cNvPr id="196615" name="Picture 7" descr="koor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147888"/>
            <a:ext cx="4229100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16" name="Picture 8" descr="koorde-ag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840038"/>
            <a:ext cx="3897312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9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in Koorde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Recall the DeBruijn graph:</a:t>
            </a:r>
          </a:p>
          <a:p>
            <a:pPr lvl="1"/>
            <a:r>
              <a:rPr lang="en-US" sz="2000"/>
              <a:t>Each node </a:t>
            </a:r>
            <a:r>
              <a:rPr lang="en-US" sz="2000" i="1"/>
              <a:t>x</a:t>
            </a:r>
            <a:r>
              <a:rPr lang="en-US" sz="2000"/>
              <a:t> points to 2</a:t>
            </a:r>
            <a:r>
              <a:rPr lang="en-US" sz="2000" i="1"/>
              <a:t>x</a:t>
            </a:r>
            <a:r>
              <a:rPr lang="en-US" sz="2000"/>
              <a:t> mod </a:t>
            </a:r>
            <a:r>
              <a:rPr lang="en-US" sz="2000" i="1"/>
              <a:t>n</a:t>
            </a:r>
            <a:r>
              <a:rPr lang="en-US" sz="2000"/>
              <a:t> and (2</a:t>
            </a:r>
            <a:r>
              <a:rPr lang="en-US" sz="2000" i="1"/>
              <a:t>x</a:t>
            </a:r>
            <a:r>
              <a:rPr lang="en-US" sz="2000"/>
              <a:t> + 1) mod </a:t>
            </a:r>
            <a:r>
              <a:rPr lang="en-US" sz="2000" i="1"/>
              <a:t>n</a:t>
            </a:r>
            <a:endParaRPr lang="en-US" sz="2000"/>
          </a:p>
          <a:p>
            <a:pPr lvl="1"/>
            <a:endParaRPr lang="en-US" sz="2000"/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2714625" y="6397625"/>
            <a:ext cx="4454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(But note: not node-symmetric)</a:t>
            </a:r>
          </a:p>
        </p:txBody>
      </p:sp>
      <p:pic>
        <p:nvPicPr>
          <p:cNvPr id="196615" name="Picture 7" descr="koor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147888"/>
            <a:ext cx="4229100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16" name="Picture 8" descr="koorde-ag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840038"/>
            <a:ext cx="3897312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9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49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493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3293670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35275"/>
            <a:ext cx="2525713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595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59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5964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23988239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989138"/>
            <a:ext cx="42751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28850"/>
            <a:ext cx="371475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35275"/>
            <a:ext cx="2525713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22575"/>
            <a:ext cx="25257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1846263"/>
            <a:ext cx="4514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68563"/>
            <a:ext cx="11080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54563"/>
            <a:ext cx="501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698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63775"/>
            <a:ext cx="1246187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69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 Chord</a:t>
            </a:r>
          </a:p>
        </p:txBody>
      </p:sp>
      <p:sp>
        <p:nvSpPr>
          <p:cNvPr id="126990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most one of each Gon</a:t>
            </a:r>
          </a:p>
          <a:p>
            <a:r>
              <a:rPr lang="en-US"/>
              <a:t>E.g. 1-to-0</a:t>
            </a:r>
          </a:p>
        </p:txBody>
      </p:sp>
    </p:spTree>
    <p:extLst>
      <p:ext uri="{BB962C8B-B14F-4D97-AF65-F5344CB8AC3E}">
        <p14:creationId xmlns:p14="http://schemas.microsoft.com/office/powerpoint/2010/main" val="2217644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38</TotalTime>
  <Words>2106</Words>
  <Application>Microsoft Macintosh PowerPoint</Application>
  <PresentationFormat>On-screen Show (4:3)</PresentationFormat>
  <Paragraphs>376</Paragraphs>
  <Slides>61</Slides>
  <Notes>61</Notes>
  <HiddenSlides>19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Black</vt:lpstr>
      <vt:lpstr>An Example DHT: Chord</vt:lpstr>
      <vt:lpstr>An Example DHT: Chord</vt:lpstr>
      <vt:lpstr>An Example DHT: Chord</vt:lpstr>
      <vt:lpstr>An Example DHT: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What is happening here?  Algebra!</vt:lpstr>
      <vt:lpstr>Cayley Graphs</vt:lpstr>
      <vt:lpstr>So…?</vt:lpstr>
      <vt:lpstr>How Hairy met Cayley</vt:lpstr>
      <vt:lpstr>Upshot</vt:lpstr>
      <vt:lpstr>Consider Aggregation in Chord</vt:lpstr>
      <vt:lpstr>Consider Aggregation in Chord</vt:lpstr>
      <vt:lpstr>Consider Aggregation in Chord</vt:lpstr>
      <vt:lpstr>Aggregation in Koorde</vt:lpstr>
      <vt:lpstr>An Example DHT: Chord</vt:lpstr>
      <vt:lpstr>An Example DHT: Chord</vt:lpstr>
      <vt:lpstr>An Example DHT: Chord</vt:lpstr>
      <vt:lpstr>An Example DHT: Chord</vt:lpstr>
      <vt:lpstr>An Example DHT: Chord</vt:lpstr>
      <vt:lpstr>An Example DHT: Chord</vt:lpstr>
      <vt:lpstr>An Example DHT: Chord</vt:lpstr>
      <vt:lpstr>An Example DHT: Chord</vt:lpstr>
      <vt:lpstr>An Example DHT: Chord</vt:lpstr>
      <vt:lpstr>An Example DHT: Chord</vt:lpstr>
      <vt:lpstr>An Example DHT: Chord</vt:lpstr>
      <vt:lpstr>An Example DHT: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Routing in Chord</vt:lpstr>
      <vt:lpstr>What is happening here?  Algebra!</vt:lpstr>
      <vt:lpstr>What is happening here?  Algebra!</vt:lpstr>
      <vt:lpstr>Cayley Graphs</vt:lpstr>
      <vt:lpstr>Cayley Graphs</vt:lpstr>
      <vt:lpstr>So…?</vt:lpstr>
      <vt:lpstr>How Hairy met Cayley</vt:lpstr>
      <vt:lpstr>How Hairy met Cayley</vt:lpstr>
      <vt:lpstr>How Hairy met Cayley</vt:lpstr>
      <vt:lpstr>Upshot</vt:lpstr>
      <vt:lpstr>Consider Aggregation in Chord</vt:lpstr>
      <vt:lpstr>Consider Aggregation in Chord</vt:lpstr>
      <vt:lpstr>Consider Aggregation in Chord</vt:lpstr>
      <vt:lpstr>Consider Aggregation in Chord</vt:lpstr>
      <vt:lpstr>Aggregation in Koorde</vt:lpstr>
      <vt:lpstr>Aggregation in Koorde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Example DHT: Chord</dc:title>
  <dc:creator>Joe Hellerstein</dc:creator>
  <cp:lastModifiedBy>Joe Hellerstein</cp:lastModifiedBy>
  <cp:revision>4</cp:revision>
  <cp:lastPrinted>2011-11-14T19:28:53Z</cp:lastPrinted>
  <dcterms:created xsi:type="dcterms:W3CDTF">2011-11-14T18:50:44Z</dcterms:created>
  <dcterms:modified xsi:type="dcterms:W3CDTF">2011-11-14T19:28:58Z</dcterms:modified>
</cp:coreProperties>
</file>