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ldx" ContentType="application/vnd.openxmlformats-officedocument.presentationml.slide"/>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299" r:id="rId3"/>
    <p:sldId id="309" r:id="rId4"/>
    <p:sldId id="307" r:id="rId5"/>
    <p:sldId id="308" r:id="rId6"/>
    <p:sldId id="256" r:id="rId7"/>
    <p:sldId id="257" r:id="rId8"/>
    <p:sldId id="258" r:id="rId9"/>
    <p:sldId id="259" r:id="rId10"/>
    <p:sldId id="260" r:id="rId11"/>
    <p:sldId id="300"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301" r:id="rId29"/>
    <p:sldId id="261" r:id="rId30"/>
    <p:sldId id="269" r:id="rId31"/>
    <p:sldId id="270" r:id="rId32"/>
    <p:sldId id="271" r:id="rId33"/>
    <p:sldId id="272" r:id="rId34"/>
    <p:sldId id="273" r:id="rId35"/>
    <p:sldId id="274" r:id="rId36"/>
    <p:sldId id="275" r:id="rId37"/>
    <p:sldId id="276" r:id="rId38"/>
    <p:sldId id="277" r:id="rId39"/>
    <p:sldId id="262" r:id="rId40"/>
    <p:sldId id="263" r:id="rId41"/>
    <p:sldId id="264" r:id="rId42"/>
    <p:sldId id="265" r:id="rId43"/>
    <p:sldId id="266" r:id="rId44"/>
    <p:sldId id="267" r:id="rId45"/>
    <p:sldId id="302" r:id="rId46"/>
    <p:sldId id="312" r:id="rId47"/>
    <p:sldId id="313" r:id="rId48"/>
    <p:sldId id="314" r:id="rId49"/>
    <p:sldId id="315" r:id="rId50"/>
    <p:sldId id="31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9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5108E5-47D5-4B67-B165-96B0D7828B75}" type="datetimeFigureOut">
              <a:rPr lang="it-IT" smtClean="0"/>
              <a:t>16/03/2020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B850F1-FBF0-4F74-BC50-A0DD40BB5DDC}"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5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108E5-47D5-4B67-B165-96B0D7828B75}" type="datetimeFigureOut">
              <a:rPr lang="it-IT" smtClean="0"/>
              <a:t>16/03/2020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259125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108E5-47D5-4B67-B165-96B0D7828B75}" type="datetimeFigureOut">
              <a:rPr lang="it-IT" smtClean="0"/>
              <a:t>16/03/2020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315896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05108E5-47D5-4B67-B165-96B0D7828B75}" type="datetimeFigureOut">
              <a:rPr lang="it-IT" smtClean="0"/>
              <a:t>16/03/2020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151172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108E5-47D5-4B67-B165-96B0D7828B75}" type="datetimeFigureOut">
              <a:rPr lang="it-IT" smtClean="0"/>
              <a:t>16/03/2020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B850F1-FBF0-4F74-BC50-A0DD40BB5DDC}"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06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108E5-47D5-4B67-B165-96B0D7828B75}" type="datetimeFigureOut">
              <a:rPr lang="it-IT" smtClean="0"/>
              <a:t>16/03/2020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325432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108E5-47D5-4B67-B165-96B0D7828B75}" type="datetimeFigureOut">
              <a:rPr lang="it-IT" smtClean="0"/>
              <a:t>16/03/2020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332806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5108E5-47D5-4B67-B165-96B0D7828B75}" type="datetimeFigureOut">
              <a:rPr lang="it-IT" smtClean="0"/>
              <a:t>16/03/2020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357267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5108E5-47D5-4B67-B165-96B0D7828B75}" type="datetimeFigureOut">
              <a:rPr lang="it-IT" smtClean="0"/>
              <a:t>16/03/2020</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254386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5108E5-47D5-4B67-B165-96B0D7828B75}" type="datetimeFigureOut">
              <a:rPr lang="it-IT" smtClean="0"/>
              <a:t>16/03/2020</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B850F1-FBF0-4F74-BC50-A0DD40BB5DDC}" type="slidenum">
              <a:rPr lang="it-IT" smtClean="0"/>
              <a:t>‹#›</a:t>
            </a:fld>
            <a:endParaRPr lang="it-IT"/>
          </a:p>
        </p:txBody>
      </p:sp>
    </p:spTree>
    <p:extLst>
      <p:ext uri="{BB962C8B-B14F-4D97-AF65-F5344CB8AC3E}">
        <p14:creationId xmlns:p14="http://schemas.microsoft.com/office/powerpoint/2010/main" val="220130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108E5-47D5-4B67-B165-96B0D7828B75}" type="datetimeFigureOut">
              <a:rPr lang="it-IT" smtClean="0"/>
              <a:t>16/03/2020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B850F1-FBF0-4F74-BC50-A0DD40BB5DDC}" type="slidenum">
              <a:rPr lang="it-IT" smtClean="0"/>
              <a:t>‹#›</a:t>
            </a:fld>
            <a:endParaRPr lang="it-IT"/>
          </a:p>
        </p:txBody>
      </p:sp>
    </p:spTree>
    <p:extLst>
      <p:ext uri="{BB962C8B-B14F-4D97-AF65-F5344CB8AC3E}">
        <p14:creationId xmlns:p14="http://schemas.microsoft.com/office/powerpoint/2010/main" val="20887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5108E5-47D5-4B67-B165-96B0D7828B75}" type="datetimeFigureOut">
              <a:rPr lang="it-IT" smtClean="0"/>
              <a:t>16/03/2020</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B850F1-FBF0-4F74-BC50-A0DD40BB5DDC}" type="slidenum">
              <a:rPr lang="it-IT" smtClean="0"/>
              <a:t>‹#›</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719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4.png"/><Relationship Id="rId3" Type="http://schemas.openxmlformats.org/officeDocument/2006/relationships/package" Target="../embeddings/Microsoft_PowerPoint_Slide.sldx"/><Relationship Id="rId7" Type="http://schemas.openxmlformats.org/officeDocument/2006/relationships/package" Target="../embeddings/Microsoft_PowerPoint_Slide2.sldx"/><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emf"/><Relationship Id="rId11" Type="http://schemas.openxmlformats.org/officeDocument/2006/relationships/package" Target="../embeddings/Microsoft_PowerPoint_Slide4.sldx"/><Relationship Id="rId5" Type="http://schemas.openxmlformats.org/officeDocument/2006/relationships/package" Target="../embeddings/Microsoft_PowerPoint_Slide1.sldx"/><Relationship Id="rId15" Type="http://schemas.openxmlformats.org/officeDocument/2006/relationships/image" Target="../media/image16.png"/><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package" Target="../embeddings/Microsoft_PowerPoint_Slide3.sldx"/><Relationship Id="rId1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1A03329D-4E43-4D3D-AACA-B5E02D1E194E}"/>
              </a:ext>
            </a:extLst>
          </p:cNvPr>
          <p:cNvSpPr>
            <a:spLocks noGrp="1"/>
          </p:cNvSpPr>
          <p:nvPr>
            <p:ph type="subTitle" idx="1"/>
          </p:nvPr>
        </p:nvSpPr>
        <p:spPr/>
        <p:txBody>
          <a:bodyPr/>
          <a:lstStyle/>
          <a:p>
            <a:r>
              <a:rPr lang="it-IT" dirty="0"/>
              <a:t>Group 40 – Study Material Sharing Platform</a:t>
            </a:r>
          </a:p>
        </p:txBody>
      </p:sp>
      <p:grpSp>
        <p:nvGrpSpPr>
          <p:cNvPr id="4" name="Group 3">
            <a:extLst>
              <a:ext uri="{FF2B5EF4-FFF2-40B4-BE49-F238E27FC236}">
                <a16:creationId xmlns:a16="http://schemas.microsoft.com/office/drawing/2014/main" id="{3647BEEC-4ECF-48B3-87B4-5C3E802677D3}"/>
              </a:ext>
            </a:extLst>
          </p:cNvPr>
          <p:cNvGrpSpPr/>
          <p:nvPr/>
        </p:nvGrpSpPr>
        <p:grpSpPr>
          <a:xfrm>
            <a:off x="1097280" y="3117605"/>
            <a:ext cx="6746613" cy="1338015"/>
            <a:chOff x="4386514" y="950272"/>
            <a:chExt cx="3418972" cy="678064"/>
          </a:xfrm>
        </p:grpSpPr>
        <p:pic>
          <p:nvPicPr>
            <p:cNvPr id="5" name="Picture 4">
              <a:extLst>
                <a:ext uri="{FF2B5EF4-FFF2-40B4-BE49-F238E27FC236}">
                  <a16:creationId xmlns:a16="http://schemas.microsoft.com/office/drawing/2014/main" id="{031FD7BD-2324-446E-AC66-47E960E4A32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386514" y="950272"/>
              <a:ext cx="3418972" cy="678064"/>
            </a:xfrm>
            <a:prstGeom prst="rect">
              <a:avLst/>
            </a:prstGeom>
          </p:spPr>
        </p:pic>
        <p:sp>
          <p:nvSpPr>
            <p:cNvPr id="6" name="Rectangle: Rounded Corners 5">
              <a:extLst>
                <a:ext uri="{FF2B5EF4-FFF2-40B4-BE49-F238E27FC236}">
                  <a16:creationId xmlns:a16="http://schemas.microsoft.com/office/drawing/2014/main" id="{A6AD494E-5129-41EC-8CEB-9F38C523A8AA}"/>
                </a:ext>
              </a:extLst>
            </p:cNvPr>
            <p:cNvSpPr/>
            <p:nvPr/>
          </p:nvSpPr>
          <p:spPr>
            <a:xfrm>
              <a:off x="5798345" y="977126"/>
              <a:ext cx="97746" cy="865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p>
          </p:txBody>
        </p:sp>
      </p:grpSp>
    </p:spTree>
    <p:extLst>
      <p:ext uri="{BB962C8B-B14F-4D97-AF65-F5344CB8AC3E}">
        <p14:creationId xmlns:p14="http://schemas.microsoft.com/office/powerpoint/2010/main" val="241476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a:extLst>
              <a:ext uri="{FF2B5EF4-FFF2-40B4-BE49-F238E27FC236}">
                <a16:creationId xmlns:a16="http://schemas.microsoft.com/office/drawing/2014/main" id="{2E6668C8-C7D6-47CF-9EC2-52F9A273DB65}"/>
              </a:ext>
            </a:extLst>
          </p:cNvPr>
          <p:cNvGraphicFramePr>
            <a:graphicFrameLocks noGrp="1"/>
          </p:cNvGraphicFramePr>
          <p:nvPr>
            <p:extLst>
              <p:ext uri="{D42A27DB-BD31-4B8C-83A1-F6EECF244321}">
                <p14:modId xmlns:p14="http://schemas.microsoft.com/office/powerpoint/2010/main" val="834661324"/>
              </p:ext>
            </p:extLst>
          </p:nvPr>
        </p:nvGraphicFramePr>
        <p:xfrm>
          <a:off x="6203591" y="81253"/>
          <a:ext cx="5655034" cy="6153237"/>
        </p:xfrm>
        <a:graphic>
          <a:graphicData uri="http://schemas.openxmlformats.org/drawingml/2006/table">
            <a:tbl>
              <a:tblPr firstRow="1" firstCol="1" bandRow="1">
                <a:tableStyleId>{5C22544A-7EE6-4342-B048-85BDC9FD1C3A}</a:tableStyleId>
              </a:tblPr>
              <a:tblGrid>
                <a:gridCol w="1128372">
                  <a:extLst>
                    <a:ext uri="{9D8B030D-6E8A-4147-A177-3AD203B41FA5}">
                      <a16:colId xmlns:a16="http://schemas.microsoft.com/office/drawing/2014/main" val="3206897260"/>
                    </a:ext>
                  </a:extLst>
                </a:gridCol>
                <a:gridCol w="1091367">
                  <a:extLst>
                    <a:ext uri="{9D8B030D-6E8A-4147-A177-3AD203B41FA5}">
                      <a16:colId xmlns:a16="http://schemas.microsoft.com/office/drawing/2014/main" val="3127035077"/>
                    </a:ext>
                  </a:extLst>
                </a:gridCol>
                <a:gridCol w="1923691">
                  <a:extLst>
                    <a:ext uri="{9D8B030D-6E8A-4147-A177-3AD203B41FA5}">
                      <a16:colId xmlns:a16="http://schemas.microsoft.com/office/drawing/2014/main" val="981132041"/>
                    </a:ext>
                  </a:extLst>
                </a:gridCol>
                <a:gridCol w="999791">
                  <a:extLst>
                    <a:ext uri="{9D8B030D-6E8A-4147-A177-3AD203B41FA5}">
                      <a16:colId xmlns:a16="http://schemas.microsoft.com/office/drawing/2014/main" val="755177668"/>
                    </a:ext>
                  </a:extLst>
                </a:gridCol>
                <a:gridCol w="511813">
                  <a:extLst>
                    <a:ext uri="{9D8B030D-6E8A-4147-A177-3AD203B41FA5}">
                      <a16:colId xmlns:a16="http://schemas.microsoft.com/office/drawing/2014/main" val="15644192"/>
                    </a:ext>
                  </a:extLst>
                </a:gridCol>
              </a:tblGrid>
              <a:tr h="123226">
                <a:tc>
                  <a:txBody>
                    <a:bodyPr/>
                    <a:lstStyle/>
                    <a:p>
                      <a:pPr>
                        <a:lnSpc>
                          <a:spcPct val="107000"/>
                        </a:lnSpc>
                        <a:spcAft>
                          <a:spcPts val="0"/>
                        </a:spcAft>
                      </a:pPr>
                      <a:r>
                        <a:rPr lang="it-IT" sz="800">
                          <a:effectLst/>
                        </a:rPr>
                        <a:t>Entity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Attributes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dirty="0" err="1">
                          <a:effectLst/>
                        </a:rPr>
                        <a:t>Description</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Key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Nulls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extLst>
                  <a:ext uri="{0D108BD9-81ED-4DB2-BD59-A6C34878D82A}">
                    <a16:rowId xmlns:a16="http://schemas.microsoft.com/office/drawing/2014/main" val="235714450"/>
                  </a:ext>
                </a:extLst>
              </a:tr>
              <a:tr h="638716">
                <a:tc>
                  <a:txBody>
                    <a:bodyPr/>
                    <a:lstStyle/>
                    <a:p>
                      <a:pPr>
                        <a:lnSpc>
                          <a:spcPct val="107000"/>
                        </a:lnSpc>
                        <a:spcAft>
                          <a:spcPts val="0"/>
                        </a:spcAft>
                      </a:pPr>
                      <a:r>
                        <a:rPr lang="it-IT" sz="800">
                          <a:effectLst/>
                        </a:rPr>
                        <a:t>Quiz</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ResourceID</a:t>
                      </a:r>
                    </a:p>
                    <a:p>
                      <a:pPr>
                        <a:lnSpc>
                          <a:spcPct val="107000"/>
                        </a:lnSpc>
                        <a:spcAft>
                          <a:spcPts val="0"/>
                        </a:spcAft>
                      </a:pPr>
                      <a:r>
                        <a:rPr lang="it-IT" sz="800">
                          <a:effectLst/>
                        </a:rPr>
                        <a:t> </a:t>
                      </a:r>
                    </a:p>
                    <a:p>
                      <a:pPr>
                        <a:lnSpc>
                          <a:spcPct val="107000"/>
                        </a:lnSpc>
                        <a:spcAft>
                          <a:spcPts val="0"/>
                        </a:spcAft>
                      </a:pPr>
                      <a:r>
                        <a:rPr lang="it-IT" sz="800">
                          <a:effectLst/>
                        </a:rPr>
                        <a:t>QuizName</a:t>
                      </a:r>
                    </a:p>
                    <a:p>
                      <a:pPr>
                        <a:lnSpc>
                          <a:spcPct val="107000"/>
                        </a:lnSpc>
                        <a:spcAft>
                          <a:spcPts val="0"/>
                        </a:spcAft>
                      </a:pPr>
                      <a:r>
                        <a:rPr lang="it-IT" sz="800">
                          <a:effectLst/>
                        </a:rPr>
                        <a:t> </a:t>
                      </a:r>
                    </a:p>
                    <a:p>
                      <a:pPr>
                        <a:lnSpc>
                          <a:spcPct val="107000"/>
                        </a:lnSpc>
                        <a:spcAft>
                          <a:spcPts val="0"/>
                        </a:spcAft>
                      </a:pPr>
                      <a:r>
                        <a:rPr lang="it-IT" sz="800">
                          <a:effectLst/>
                        </a:rPr>
                        <a:t>QuizTopic</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dirty="0">
                          <a:effectLst/>
                        </a:rPr>
                        <a:t>Uniquely identifies a quiz</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Name of the Quiz</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it-IT" sz="800" dirty="0">
                          <a:effectLst/>
                        </a:rPr>
                        <a:t>Topic of the Quiz</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Primary key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Yes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extLst>
                  <a:ext uri="{0D108BD9-81ED-4DB2-BD59-A6C34878D82A}">
                    <a16:rowId xmlns:a16="http://schemas.microsoft.com/office/drawing/2014/main" val="47763318"/>
                  </a:ext>
                </a:extLst>
              </a:tr>
              <a:tr h="1283079">
                <a:tc>
                  <a:txBody>
                    <a:bodyPr/>
                    <a:lstStyle/>
                    <a:p>
                      <a:pPr>
                        <a:lnSpc>
                          <a:spcPct val="107000"/>
                        </a:lnSpc>
                        <a:spcAft>
                          <a:spcPts val="0"/>
                        </a:spcAft>
                      </a:pPr>
                      <a:r>
                        <a:rPr lang="it-IT" sz="800">
                          <a:effectLst/>
                        </a:rPr>
                        <a:t>Flashcard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a:effectLst/>
                        </a:rPr>
                        <a:t>ResourceID</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DictionaryID</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QuizID</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FrontContent</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BackContent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dirty="0">
                          <a:effectLst/>
                        </a:rPr>
                        <a:t>Uniquely identifies flashcard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Uniquely identifies containing Deck</a:t>
                      </a:r>
                    </a:p>
                    <a:p>
                      <a:pPr>
                        <a:lnSpc>
                          <a:spcPct val="107000"/>
                        </a:lnSpc>
                        <a:spcAft>
                          <a:spcPts val="0"/>
                        </a:spcAft>
                      </a:pPr>
                      <a:endParaRPr lang="it-IT" sz="800" dirty="0">
                        <a:effectLst/>
                      </a:endParaRPr>
                    </a:p>
                    <a:p>
                      <a:pPr>
                        <a:lnSpc>
                          <a:spcPct val="107000"/>
                        </a:lnSpc>
                        <a:spcAft>
                          <a:spcPts val="0"/>
                        </a:spcAft>
                      </a:pPr>
                      <a:r>
                        <a:rPr lang="en-US" sz="800" dirty="0">
                          <a:effectLst/>
                        </a:rPr>
                        <a:t>Uniquely identifies containing Quiz</a:t>
                      </a:r>
                      <a:endParaRPr lang="it-IT" sz="800" dirty="0">
                        <a:effectLst/>
                      </a:endParaRPr>
                    </a:p>
                    <a:p>
                      <a:pPr>
                        <a:lnSpc>
                          <a:spcPct val="107000"/>
                        </a:lnSpc>
                        <a:spcAft>
                          <a:spcPts val="0"/>
                        </a:spcAft>
                      </a:pPr>
                      <a:endParaRPr lang="en-US" sz="800" dirty="0">
                        <a:effectLst/>
                      </a:endParaRPr>
                    </a:p>
                    <a:p>
                      <a:pPr>
                        <a:lnSpc>
                          <a:spcPct val="107000"/>
                        </a:lnSpc>
                        <a:spcAft>
                          <a:spcPts val="0"/>
                        </a:spcAft>
                      </a:pPr>
                      <a:r>
                        <a:rPr lang="en-US" sz="800" dirty="0">
                          <a:effectLst/>
                        </a:rPr>
                        <a:t>Content (text, </a:t>
                      </a:r>
                      <a:r>
                        <a:rPr lang="en-US" sz="800" dirty="0" err="1">
                          <a:effectLst/>
                        </a:rPr>
                        <a:t>etc</a:t>
                      </a:r>
                      <a:r>
                        <a:rPr lang="en-US" sz="800" dirty="0">
                          <a:effectLst/>
                        </a:rPr>
                        <a:t>) on the front of the card</a:t>
                      </a:r>
                      <a:endParaRPr lang="it-IT" sz="800" dirty="0">
                        <a:effectLst/>
                      </a:endParaRPr>
                    </a:p>
                    <a:p>
                      <a:pPr>
                        <a:lnSpc>
                          <a:spcPct val="107000"/>
                        </a:lnSpc>
                        <a:spcAft>
                          <a:spcPts val="0"/>
                        </a:spcAft>
                      </a:pPr>
                      <a:endParaRPr lang="en-US" sz="800" dirty="0">
                        <a:effectLst/>
                      </a:endParaRPr>
                    </a:p>
                    <a:p>
                      <a:pPr>
                        <a:lnSpc>
                          <a:spcPct val="107000"/>
                        </a:lnSpc>
                        <a:spcAft>
                          <a:spcPts val="0"/>
                        </a:spcAft>
                      </a:pPr>
                      <a:r>
                        <a:rPr lang="en-US" sz="800" dirty="0">
                          <a:effectLst/>
                        </a:rPr>
                        <a:t>Content (text, </a:t>
                      </a:r>
                      <a:r>
                        <a:rPr lang="en-US" sz="800" dirty="0" err="1">
                          <a:effectLst/>
                        </a:rPr>
                        <a:t>etc</a:t>
                      </a:r>
                      <a:r>
                        <a:rPr lang="en-US" sz="800" dirty="0">
                          <a:effectLst/>
                        </a:rPr>
                        <a:t>) on the front of the card</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Primary key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extLst>
                  <a:ext uri="{0D108BD9-81ED-4DB2-BD59-A6C34878D82A}">
                    <a16:rowId xmlns:a16="http://schemas.microsoft.com/office/drawing/2014/main" val="905530101"/>
                  </a:ext>
                </a:extLst>
              </a:tr>
              <a:tr h="638716">
                <a:tc>
                  <a:txBody>
                    <a:bodyPr/>
                    <a:lstStyle/>
                    <a:p>
                      <a:pPr>
                        <a:lnSpc>
                          <a:spcPct val="107000"/>
                        </a:lnSpc>
                        <a:spcAft>
                          <a:spcPts val="0"/>
                        </a:spcAft>
                      </a:pPr>
                      <a:r>
                        <a:rPr lang="it-IT" sz="800">
                          <a:effectLst/>
                        </a:rPr>
                        <a:t>Dictionary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ResourceID</a:t>
                      </a:r>
                    </a:p>
                    <a:p>
                      <a:pPr>
                        <a:lnSpc>
                          <a:spcPct val="107000"/>
                        </a:lnSpc>
                        <a:spcAft>
                          <a:spcPts val="0"/>
                        </a:spcAft>
                      </a:pPr>
                      <a:r>
                        <a:rPr lang="it-IT" sz="800">
                          <a:effectLst/>
                        </a:rPr>
                        <a:t> </a:t>
                      </a:r>
                    </a:p>
                    <a:p>
                      <a:pPr>
                        <a:lnSpc>
                          <a:spcPct val="107000"/>
                        </a:lnSpc>
                        <a:spcAft>
                          <a:spcPts val="0"/>
                        </a:spcAft>
                      </a:pPr>
                      <a:r>
                        <a:rPr lang="it-IT" sz="800">
                          <a:effectLst/>
                        </a:rPr>
                        <a:t>DictionaryName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a:effectLst/>
                        </a:rPr>
                        <a:t>Uniquely identifies Dictionary</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Name of the Dictionary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Primary key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extLst>
                  <a:ext uri="{0D108BD9-81ED-4DB2-BD59-A6C34878D82A}">
                    <a16:rowId xmlns:a16="http://schemas.microsoft.com/office/drawing/2014/main" val="4137990739"/>
                  </a:ext>
                </a:extLst>
              </a:tr>
              <a:tr h="1117848">
                <a:tc>
                  <a:txBody>
                    <a:bodyPr/>
                    <a:lstStyle/>
                    <a:p>
                      <a:pPr>
                        <a:lnSpc>
                          <a:spcPct val="107000"/>
                        </a:lnSpc>
                        <a:spcAft>
                          <a:spcPts val="0"/>
                        </a:spcAft>
                      </a:pPr>
                      <a:r>
                        <a:rPr lang="it-IT" sz="800">
                          <a:effectLst/>
                        </a:rPr>
                        <a:t>Resource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a:effectLst/>
                        </a:rPr>
                        <a:t>ResourceID</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UserID</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Resource_Type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Privacy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dirty="0">
                          <a:effectLst/>
                        </a:rPr>
                        <a:t>Uniquely identifies Resource</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Identifies user owning Resource</a:t>
                      </a:r>
                      <a:endParaRPr lang="it-IT" sz="800" dirty="0">
                        <a:effectLst/>
                      </a:endParaRPr>
                    </a:p>
                    <a:p>
                      <a:pPr>
                        <a:lnSpc>
                          <a:spcPct val="107000"/>
                        </a:lnSpc>
                        <a:spcAft>
                          <a:spcPts val="0"/>
                        </a:spcAft>
                      </a:pPr>
                      <a:endParaRPr lang="en-US" sz="800" dirty="0">
                        <a:effectLst/>
                      </a:endParaRPr>
                    </a:p>
                    <a:p>
                      <a:pPr>
                        <a:lnSpc>
                          <a:spcPct val="107000"/>
                        </a:lnSpc>
                        <a:spcAft>
                          <a:spcPts val="0"/>
                        </a:spcAft>
                      </a:pPr>
                      <a:r>
                        <a:rPr lang="en-US" sz="800" dirty="0">
                          <a:effectLst/>
                        </a:rPr>
                        <a:t>The type of resource it is (quiz, note etc.)</a:t>
                      </a:r>
                      <a:endParaRPr lang="it-IT" sz="800" dirty="0">
                        <a:effectLst/>
                      </a:endParaRPr>
                    </a:p>
                    <a:p>
                      <a:pPr>
                        <a:lnSpc>
                          <a:spcPct val="107000"/>
                        </a:lnSpc>
                        <a:spcAft>
                          <a:spcPts val="0"/>
                        </a:spcAft>
                      </a:pPr>
                      <a:endParaRPr lang="en-US" sz="800" dirty="0">
                        <a:effectLst/>
                      </a:endParaRPr>
                    </a:p>
                    <a:p>
                      <a:pPr>
                        <a:lnSpc>
                          <a:spcPct val="107000"/>
                        </a:lnSpc>
                        <a:spcAft>
                          <a:spcPts val="0"/>
                        </a:spcAft>
                      </a:pPr>
                      <a:r>
                        <a:rPr lang="en-US" sz="800" dirty="0">
                          <a:effectLst/>
                        </a:rPr>
                        <a:t>The access level of the resource (public, private or shared)</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Primary key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extLst>
                  <a:ext uri="{0D108BD9-81ED-4DB2-BD59-A6C34878D82A}">
                    <a16:rowId xmlns:a16="http://schemas.microsoft.com/office/drawing/2014/main" val="2884236887"/>
                  </a:ext>
                </a:extLst>
              </a:tr>
              <a:tr h="896461">
                <a:tc>
                  <a:txBody>
                    <a:bodyPr/>
                    <a:lstStyle/>
                    <a:p>
                      <a:pPr>
                        <a:lnSpc>
                          <a:spcPct val="107000"/>
                        </a:lnSpc>
                        <a:spcAft>
                          <a:spcPts val="0"/>
                        </a:spcAft>
                      </a:pPr>
                      <a:r>
                        <a:rPr lang="it-IT" sz="800">
                          <a:effectLst/>
                        </a:rPr>
                        <a:t>Note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ResourceID</a:t>
                      </a:r>
                    </a:p>
                    <a:p>
                      <a:pPr>
                        <a:lnSpc>
                          <a:spcPct val="107000"/>
                        </a:lnSpc>
                        <a:spcAft>
                          <a:spcPts val="0"/>
                        </a:spcAft>
                      </a:pPr>
                      <a:r>
                        <a:rPr lang="it-IT" sz="800">
                          <a:effectLst/>
                        </a:rPr>
                        <a:t> </a:t>
                      </a:r>
                    </a:p>
                    <a:p>
                      <a:pPr>
                        <a:lnSpc>
                          <a:spcPct val="107000"/>
                        </a:lnSpc>
                        <a:spcAft>
                          <a:spcPts val="0"/>
                        </a:spcAft>
                      </a:pPr>
                      <a:r>
                        <a:rPr lang="it-IT" sz="800">
                          <a:effectLst/>
                        </a:rPr>
                        <a:t>NoteTitle</a:t>
                      </a:r>
                    </a:p>
                    <a:p>
                      <a:pPr>
                        <a:lnSpc>
                          <a:spcPct val="107000"/>
                        </a:lnSpc>
                        <a:spcAft>
                          <a:spcPts val="0"/>
                        </a:spcAft>
                      </a:pPr>
                      <a:r>
                        <a:rPr lang="it-IT" sz="800">
                          <a:effectLst/>
                        </a:rPr>
                        <a:t> </a:t>
                      </a:r>
                    </a:p>
                    <a:p>
                      <a:pPr>
                        <a:lnSpc>
                          <a:spcPct val="107000"/>
                        </a:lnSpc>
                        <a:spcAft>
                          <a:spcPts val="0"/>
                        </a:spcAft>
                      </a:pPr>
                      <a:r>
                        <a:rPr lang="it-IT" sz="800">
                          <a:effectLst/>
                        </a:rPr>
                        <a:t>NoteContent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a:effectLst/>
                        </a:rPr>
                        <a:t>Uniquely identifies Note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Title of the Note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Content (text, etc) of the note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Primary key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extLst>
                  <a:ext uri="{0D108BD9-81ED-4DB2-BD59-A6C34878D82A}">
                    <a16:rowId xmlns:a16="http://schemas.microsoft.com/office/drawing/2014/main" val="1679319767"/>
                  </a:ext>
                </a:extLst>
              </a:tr>
              <a:tr h="1411952">
                <a:tc>
                  <a:txBody>
                    <a:bodyPr/>
                    <a:lstStyle/>
                    <a:p>
                      <a:pPr>
                        <a:lnSpc>
                          <a:spcPct val="107000"/>
                        </a:lnSpc>
                        <a:spcAft>
                          <a:spcPts val="0"/>
                        </a:spcAft>
                      </a:pPr>
                      <a:r>
                        <a:rPr lang="it-IT" sz="800" dirty="0">
                          <a:effectLst/>
                        </a:rPr>
                        <a:t> </a:t>
                      </a:r>
                    </a:p>
                    <a:p>
                      <a:pPr>
                        <a:lnSpc>
                          <a:spcPct val="107000"/>
                        </a:lnSpc>
                        <a:spcAft>
                          <a:spcPts val="0"/>
                        </a:spcAft>
                      </a:pPr>
                      <a:r>
                        <a:rPr lang="it-IT" sz="800" dirty="0">
                          <a:effectLst/>
                        </a:rPr>
                        <a:t> </a:t>
                      </a:r>
                    </a:p>
                    <a:p>
                      <a:pPr>
                        <a:lnSpc>
                          <a:spcPct val="107000"/>
                        </a:lnSpc>
                        <a:spcAft>
                          <a:spcPts val="0"/>
                        </a:spcAft>
                      </a:pPr>
                      <a:r>
                        <a:rPr lang="it-IT" sz="800" dirty="0">
                          <a:effectLst/>
                        </a:rPr>
                        <a:t>User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dirty="0">
                          <a:effectLst/>
                        </a:rPr>
                        <a:t>Username</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Email</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Password</a:t>
                      </a:r>
                      <a:endParaRPr lang="it-IT" sz="800" dirty="0">
                        <a:effectLst/>
                      </a:endParaRPr>
                    </a:p>
                    <a:p>
                      <a:pPr>
                        <a:lnSpc>
                          <a:spcPct val="107000"/>
                        </a:lnSpc>
                        <a:spcAft>
                          <a:spcPts val="0"/>
                        </a:spcAft>
                      </a:pPr>
                      <a:endParaRPr lang="it-IT" sz="800" dirty="0">
                        <a:effectLst/>
                      </a:endParaRPr>
                    </a:p>
                    <a:p>
                      <a:pPr>
                        <a:lnSpc>
                          <a:spcPct val="107000"/>
                        </a:lnSpc>
                        <a:spcAft>
                          <a:spcPts val="0"/>
                        </a:spcAft>
                      </a:pPr>
                      <a:r>
                        <a:rPr lang="en-US" sz="800" dirty="0" err="1">
                          <a:effectLst/>
                        </a:rPr>
                        <a:t>ClassID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err="1">
                          <a:effectLst/>
                        </a:rPr>
                        <a:t>Time_created</a:t>
                      </a:r>
                      <a:r>
                        <a:rPr lang="en-US" sz="800" dirty="0">
                          <a:effectLst/>
                        </a:rPr>
                        <a:t>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a:effectLst/>
                        </a:rPr>
                        <a:t>Uniquely identifies User</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Email of User</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Hashed Password for the User account</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The class the user belongs to</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The time the user account was made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it-IT" sz="800">
                          <a:effectLst/>
                        </a:rPr>
                        <a:t>Primary key</a:t>
                      </a:r>
                    </a:p>
                    <a:p>
                      <a:pPr>
                        <a:lnSpc>
                          <a:spcPct val="107000"/>
                        </a:lnSpc>
                        <a:spcAft>
                          <a:spcPts val="0"/>
                        </a:spcAft>
                      </a:pPr>
                      <a:r>
                        <a:rPr lang="it-IT" sz="800">
                          <a:effectLst/>
                        </a:rPr>
                        <a:t> </a:t>
                      </a:r>
                    </a:p>
                    <a:p>
                      <a:pPr>
                        <a:lnSpc>
                          <a:spcPct val="107000"/>
                        </a:lnSpc>
                        <a:spcAft>
                          <a:spcPts val="0"/>
                        </a:spcAft>
                      </a:pPr>
                      <a:r>
                        <a:rPr lang="it-IT" sz="800">
                          <a:effectLst/>
                        </a:rPr>
                        <a:t>Alternate key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tc>
                  <a:txBody>
                    <a:bodyPr/>
                    <a:lstStyle/>
                    <a:p>
                      <a:pPr>
                        <a:lnSpc>
                          <a:spcPct val="107000"/>
                        </a:lnSpc>
                        <a:spcAft>
                          <a:spcPts val="0"/>
                        </a:spcAft>
                      </a:pPr>
                      <a:r>
                        <a:rPr lang="en-US" sz="800" dirty="0">
                          <a:effectLst/>
                        </a:rPr>
                        <a:t>No</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No</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No</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Yes</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No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6409" marR="36409" marT="0" marB="0"/>
                </a:tc>
                <a:extLst>
                  <a:ext uri="{0D108BD9-81ED-4DB2-BD59-A6C34878D82A}">
                    <a16:rowId xmlns:a16="http://schemas.microsoft.com/office/drawing/2014/main" val="4148479129"/>
                  </a:ext>
                </a:extLst>
              </a:tr>
            </a:tbl>
          </a:graphicData>
        </a:graphic>
      </p:graphicFrame>
      <p:sp>
        <p:nvSpPr>
          <p:cNvPr id="6" name="CasellaDiTesto 5">
            <a:extLst>
              <a:ext uri="{FF2B5EF4-FFF2-40B4-BE49-F238E27FC236}">
                <a16:creationId xmlns:a16="http://schemas.microsoft.com/office/drawing/2014/main" id="{B577BFC9-3540-4108-8291-9525CEC16FF6}"/>
              </a:ext>
            </a:extLst>
          </p:cNvPr>
          <p:cNvSpPr txBox="1"/>
          <p:nvPr/>
        </p:nvSpPr>
        <p:spPr>
          <a:xfrm>
            <a:off x="728328" y="2828835"/>
            <a:ext cx="5007215"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Attribute </a:t>
            </a:r>
            <a:r>
              <a:rPr lang="en-GB" i="1" dirty="0">
                <a:latin typeface="Segoe UI Light" panose="020B0502040204020203" pitchFamily="34" charset="0"/>
                <a:cs typeface="Segoe UI Light" panose="020B0502040204020203" pitchFamily="34" charset="0"/>
              </a:rPr>
              <a:t>email</a:t>
            </a:r>
            <a:r>
              <a:rPr lang="en-GB" dirty="0">
                <a:latin typeface="Segoe UI Light" panose="020B0502040204020203" pitchFamily="34" charset="0"/>
                <a:cs typeface="Segoe UI Light" panose="020B0502040204020203" pitchFamily="34" charset="0"/>
              </a:rPr>
              <a:t> of entity </a:t>
            </a:r>
            <a:r>
              <a:rPr lang="en-GB" i="1" dirty="0">
                <a:latin typeface="Segoe UI Light" panose="020B0502040204020203" pitchFamily="34" charset="0"/>
                <a:cs typeface="Segoe UI Light" panose="020B0502040204020203" pitchFamily="34" charset="0"/>
              </a:rPr>
              <a:t>User</a:t>
            </a:r>
            <a:r>
              <a:rPr lang="en-GB" dirty="0">
                <a:latin typeface="Segoe UI Light" panose="020B0502040204020203" pitchFamily="34" charset="0"/>
                <a:cs typeface="Segoe UI Light" panose="020B0502040204020203" pitchFamily="34" charset="0"/>
              </a:rPr>
              <a:t> can be used to alternatively identify single user</a:t>
            </a:r>
          </a:p>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Some null attributes present (e.g. </a:t>
            </a:r>
            <a:r>
              <a:rPr lang="en-GB" i="1" dirty="0" err="1">
                <a:latin typeface="Segoe UI Light" panose="020B0502040204020203" pitchFamily="34" charset="0"/>
                <a:cs typeface="Segoe UI Light" panose="020B0502040204020203" pitchFamily="34" charset="0"/>
              </a:rPr>
              <a:t>QuizTopic</a:t>
            </a:r>
            <a:r>
              <a:rPr lang="en-GB" dirty="0">
                <a:latin typeface="Segoe UI Light" panose="020B0502040204020203" pitchFamily="34" charset="0"/>
                <a:cs typeface="Segoe UI Light" panose="020B0502040204020203" pitchFamily="34" charset="0"/>
              </a:rPr>
              <a:t>, </a:t>
            </a:r>
            <a:r>
              <a:rPr lang="en-GB" i="1" dirty="0" err="1">
                <a:latin typeface="Segoe UI Light" panose="020B0502040204020203" pitchFamily="34" charset="0"/>
                <a:cs typeface="Segoe UI Light" panose="020B0502040204020203" pitchFamily="34" charset="0"/>
              </a:rPr>
              <a:t>ClassID</a:t>
            </a:r>
            <a:r>
              <a:rPr lang="en-GB" dirty="0">
                <a:latin typeface="Segoe UI Light" panose="020B0502040204020203" pitchFamily="34" charset="0"/>
                <a:cs typeface="Segoe UI Light" panose="020B0502040204020203" pitchFamily="34" charset="0"/>
              </a:rPr>
              <a:t> in </a:t>
            </a:r>
            <a:r>
              <a:rPr lang="en-GB" i="1" dirty="0" err="1">
                <a:latin typeface="Segoe UI Light" panose="020B0502040204020203" pitchFamily="34" charset="0"/>
                <a:cs typeface="Segoe UI Light" panose="020B0502040204020203" pitchFamily="34" charset="0"/>
              </a:rPr>
              <a:t>Foruum,</a:t>
            </a:r>
            <a:r>
              <a:rPr lang="en-GB" dirty="0" err="1">
                <a:latin typeface="Segoe UI Light" panose="020B0502040204020203" pitchFamily="34" charset="0"/>
                <a:cs typeface="Segoe UI Light" panose="020B0502040204020203" pitchFamily="34" charset="0"/>
              </a:rPr>
              <a:t>etc</a:t>
            </a:r>
            <a:r>
              <a:rPr lang="en-GB"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4172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EFA16-0583-4E8D-A8EE-2C63B37706C8}"/>
              </a:ext>
            </a:extLst>
          </p:cNvPr>
          <p:cNvSpPr>
            <a:spLocks noGrp="1"/>
          </p:cNvSpPr>
          <p:nvPr>
            <p:ph type="ctrTitle"/>
          </p:nvPr>
        </p:nvSpPr>
        <p:spPr/>
        <p:txBody>
          <a:bodyPr/>
          <a:lstStyle/>
          <a:p>
            <a:r>
              <a:rPr lang="it-IT" dirty="0">
                <a:latin typeface="Segoe UI Light" panose="020B0502040204020203" pitchFamily="34" charset="0"/>
                <a:cs typeface="Segoe UI Light" panose="020B0502040204020203" pitchFamily="34" charset="0"/>
              </a:rPr>
              <a:t>Table Design</a:t>
            </a:r>
          </a:p>
        </p:txBody>
      </p:sp>
      <p:sp>
        <p:nvSpPr>
          <p:cNvPr id="3" name="Sottotitolo 2">
            <a:extLst>
              <a:ext uri="{FF2B5EF4-FFF2-40B4-BE49-F238E27FC236}">
                <a16:creationId xmlns:a16="http://schemas.microsoft.com/office/drawing/2014/main" id="{1A03329D-4E43-4D3D-AACA-B5E02D1E194E}"/>
              </a:ext>
            </a:extLst>
          </p:cNvPr>
          <p:cNvSpPr>
            <a:spLocks noGrp="1"/>
          </p:cNvSpPr>
          <p:nvPr>
            <p:ph type="subTitle" idx="1"/>
          </p:nvPr>
        </p:nvSpPr>
        <p:spPr/>
        <p:txBody>
          <a:bodyPr/>
          <a:lstStyle/>
          <a:p>
            <a:r>
              <a:rPr lang="it-IT" dirty="0"/>
              <a:t>Logical / Physical</a:t>
            </a:r>
          </a:p>
        </p:txBody>
      </p:sp>
    </p:spTree>
    <p:extLst>
      <p:ext uri="{BB962C8B-B14F-4D97-AF65-F5344CB8AC3E}">
        <p14:creationId xmlns:p14="http://schemas.microsoft.com/office/powerpoint/2010/main" val="131766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84D6DC-5DD4-4195-B388-C22A1C80831C}"/>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400" spc="-50" dirty="0">
                <a:solidFill>
                  <a:schemeClr val="tx1">
                    <a:lumMod val="75000"/>
                    <a:lumOff val="25000"/>
                  </a:schemeClr>
                </a:solidFill>
                <a:latin typeface="+mj-lt"/>
                <a:ea typeface="+mj-ea"/>
                <a:cs typeface="+mj-cs"/>
              </a:rPr>
              <a:t>Logical And Physical Table Designs</a:t>
            </a:r>
          </a:p>
        </p:txBody>
      </p:sp>
      <p:cxnSp>
        <p:nvCxnSpPr>
          <p:cNvPr id="21" name="Straight Connector 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249DC0-F3FD-46D7-9EF4-EF29C2E7FC22}"/>
              </a:ext>
            </a:extLst>
          </p:cNvPr>
          <p:cNvSpPr txBox="1"/>
          <p:nvPr/>
        </p:nvSpPr>
        <p:spPr>
          <a:xfrm>
            <a:off x="7859485" y="2198914"/>
            <a:ext cx="3808640"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This is the logical table design for our underlying database.</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Each table describes an entity that contains information that is necessary for maintaining relations withing the DB.</a:t>
            </a:r>
          </a:p>
        </p:txBody>
      </p:sp>
      <p:sp>
        <p:nvSpPr>
          <p:cNvPr id="23" name="Rectangle 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able 5">
            <a:extLst>
              <a:ext uri="{FF2B5EF4-FFF2-40B4-BE49-F238E27FC236}">
                <a16:creationId xmlns:a16="http://schemas.microsoft.com/office/drawing/2014/main" id="{72C59737-1628-4CEE-BC3A-088E16BDB25C}"/>
              </a:ext>
            </a:extLst>
          </p:cNvPr>
          <p:cNvGraphicFramePr>
            <a:graphicFrameLocks noGrp="1"/>
          </p:cNvGraphicFramePr>
          <p:nvPr>
            <p:extLst>
              <p:ext uri="{D42A27DB-BD31-4B8C-83A1-F6EECF244321}">
                <p14:modId xmlns:p14="http://schemas.microsoft.com/office/powerpoint/2010/main" val="3445985776"/>
              </p:ext>
            </p:extLst>
          </p:nvPr>
        </p:nvGraphicFramePr>
        <p:xfrm>
          <a:off x="633999" y="819801"/>
          <a:ext cx="6909802" cy="5266897"/>
        </p:xfrm>
        <a:graphic>
          <a:graphicData uri="http://schemas.openxmlformats.org/drawingml/2006/table">
            <a:tbl>
              <a:tblPr firstRow="1" firstCol="1" bandRow="1"/>
              <a:tblGrid>
                <a:gridCol w="3536450">
                  <a:extLst>
                    <a:ext uri="{9D8B030D-6E8A-4147-A177-3AD203B41FA5}">
                      <a16:colId xmlns:a16="http://schemas.microsoft.com/office/drawing/2014/main" val="2603689429"/>
                    </a:ext>
                  </a:extLst>
                </a:gridCol>
                <a:gridCol w="3373352">
                  <a:extLst>
                    <a:ext uri="{9D8B030D-6E8A-4147-A177-3AD203B41FA5}">
                      <a16:colId xmlns:a16="http://schemas.microsoft.com/office/drawing/2014/main" val="2150864108"/>
                    </a:ext>
                  </a:extLst>
                </a:gridCol>
              </a:tblGrid>
              <a:tr h="1019389">
                <a:tc>
                  <a:txBody>
                    <a:bodyPr/>
                    <a:lstStyle/>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User</a:t>
                      </a:r>
                      <a:r>
                        <a:rPr lang="it-IT" sz="900">
                          <a:effectLst/>
                          <a:latin typeface="Calibri" panose="020F0502020204030204" pitchFamily="34" charset="0"/>
                          <a:ea typeface="Times New Roman" panose="02020603050405020304" pitchFamily="18" charset="0"/>
                          <a:cs typeface="Times New Roman" panose="02020603050405020304" pitchFamily="18" charset="0"/>
                        </a:rPr>
                        <a:t>(Account_Type, Email, Username, Hashed_Password, ClassID, Created)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Username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ClassID </a:t>
                      </a:r>
                      <a:r>
                        <a:rPr lang="it-IT" sz="900" i="1">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r>
                        <a:rPr lang="it-IT" sz="900" b="1">
                          <a:effectLst/>
                          <a:latin typeface="Calibri" panose="020F0502020204030204" pitchFamily="34" charset="0"/>
                          <a:ea typeface="Times New Roman" panose="02020603050405020304" pitchFamily="18" charset="0"/>
                          <a:cs typeface="Times New Roman" panose="02020603050405020304" pitchFamily="18" charset="0"/>
                        </a:rPr>
                        <a:t>Classruum</a:t>
                      </a:r>
                      <a:r>
                        <a:rPr lang="it-IT" sz="900">
                          <a:effectLst/>
                          <a:latin typeface="Calibri" panose="020F0502020204030204" pitchFamily="34" charset="0"/>
                          <a:ea typeface="Times New Roman" panose="02020603050405020304" pitchFamily="18" charset="0"/>
                          <a:cs typeface="Times New Roman" panose="02020603050405020304" pitchFamily="18" charset="0"/>
                        </a:rPr>
                        <a:t>(ClassID)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Alternate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Email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Foruum</a:t>
                      </a:r>
                      <a:r>
                        <a:rPr lang="it-IT" sz="900">
                          <a:effectLst/>
                          <a:latin typeface="Calibri" panose="020F0502020204030204" pitchFamily="34" charset="0"/>
                          <a:ea typeface="Times New Roman" panose="02020603050405020304" pitchFamily="18" charset="0"/>
                          <a:cs typeface="Times New Roman" panose="02020603050405020304" pitchFamily="18" charset="0"/>
                        </a:rPr>
                        <a:t>(ForumID, Creator, Forum_Title, Closed, Created)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ForumID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Creator </a:t>
                      </a:r>
                      <a:r>
                        <a:rPr lang="it-IT" sz="900" i="1">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r>
                        <a:rPr lang="it-IT" sz="900" b="1">
                          <a:effectLst/>
                          <a:latin typeface="Calibri" panose="020F0502020204030204" pitchFamily="34" charset="0"/>
                          <a:ea typeface="Times New Roman" panose="02020603050405020304" pitchFamily="18" charset="0"/>
                          <a:cs typeface="Times New Roman" panose="02020603050405020304" pitchFamily="18" charset="0"/>
                        </a:rPr>
                        <a:t>User</a:t>
                      </a:r>
                      <a:r>
                        <a:rPr lang="it-IT" sz="90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72830"/>
                  </a:ext>
                </a:extLst>
              </a:tr>
              <a:tr h="1161367">
                <a:tc>
                  <a:txBody>
                    <a:bodyPr/>
                    <a:lstStyle/>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Resources</a:t>
                      </a:r>
                      <a:r>
                        <a:rPr lang="it-IT" sz="900">
                          <a:effectLst/>
                          <a:latin typeface="Calibri" panose="020F0502020204030204" pitchFamily="34" charset="0"/>
                          <a:ea typeface="Times New Roman" panose="02020603050405020304" pitchFamily="18" charset="0"/>
                          <a:cs typeface="Times New Roman" panose="02020603050405020304" pitchFamily="18" charset="0"/>
                        </a:rPr>
                        <a:t>(Resource_type, Resource_ID,  Creator, Privacy)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ResourceCode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Creator </a:t>
                      </a:r>
                      <a:r>
                        <a:rPr lang="it-IT" sz="900" i="1">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r>
                        <a:rPr lang="it-IT" sz="900" b="1">
                          <a:effectLst/>
                          <a:latin typeface="Calibri" panose="020F0502020204030204" pitchFamily="34" charset="0"/>
                          <a:ea typeface="Times New Roman" panose="02020603050405020304" pitchFamily="18" charset="0"/>
                          <a:cs typeface="Times New Roman" panose="02020603050405020304" pitchFamily="18" charset="0"/>
                        </a:rPr>
                        <a:t>User</a:t>
                      </a:r>
                      <a:r>
                        <a:rPr lang="it-IT" sz="90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Comment</a:t>
                      </a:r>
                      <a:r>
                        <a:rPr lang="it-IT" sz="900">
                          <a:effectLst/>
                          <a:latin typeface="Calibri" panose="020F0502020204030204" pitchFamily="34" charset="0"/>
                          <a:ea typeface="Times New Roman" panose="02020603050405020304" pitchFamily="18" charset="0"/>
                          <a:cs typeface="Times New Roman" panose="02020603050405020304" pitchFamily="18" charset="0"/>
                        </a:rPr>
                        <a:t>(CommentID, ForumID, Creator, Comment_Content, Created)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CommentID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ForumID </a:t>
                      </a:r>
                      <a:r>
                        <a:rPr lang="it-IT" sz="900" i="1">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r>
                        <a:rPr lang="it-IT" sz="900" b="1">
                          <a:effectLst/>
                          <a:latin typeface="Calibri" panose="020F0502020204030204" pitchFamily="34" charset="0"/>
                          <a:ea typeface="Times New Roman" panose="02020603050405020304" pitchFamily="18" charset="0"/>
                          <a:cs typeface="Times New Roman" panose="02020603050405020304" pitchFamily="18" charset="0"/>
                        </a:rPr>
                        <a:t>Foruum</a:t>
                      </a:r>
                      <a:r>
                        <a:rPr lang="it-IT" sz="900">
                          <a:effectLst/>
                          <a:latin typeface="Calibri" panose="020F0502020204030204" pitchFamily="34" charset="0"/>
                          <a:ea typeface="Times New Roman" panose="02020603050405020304" pitchFamily="18" charset="0"/>
                          <a:cs typeface="Times New Roman" panose="02020603050405020304" pitchFamily="18" charset="0"/>
                        </a:rPr>
                        <a:t>(ForumID)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Creator </a:t>
                      </a:r>
                      <a:r>
                        <a:rPr lang="it-IT" sz="900" i="1">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r>
                        <a:rPr lang="it-IT" sz="900" b="1">
                          <a:effectLst/>
                          <a:latin typeface="Calibri" panose="020F0502020204030204" pitchFamily="34" charset="0"/>
                          <a:ea typeface="Times New Roman" panose="02020603050405020304" pitchFamily="18" charset="0"/>
                          <a:cs typeface="Times New Roman" panose="02020603050405020304" pitchFamily="18" charset="0"/>
                        </a:rPr>
                        <a:t>User</a:t>
                      </a:r>
                      <a:r>
                        <a:rPr lang="it-IT" sz="90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117358"/>
                  </a:ext>
                </a:extLst>
              </a:tr>
              <a:tr h="877411">
                <a:tc>
                  <a:txBody>
                    <a:bodyPr/>
                    <a:lstStyle/>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Classruum</a:t>
                      </a:r>
                      <a:r>
                        <a:rPr lang="it-IT" sz="900">
                          <a:effectLst/>
                          <a:latin typeface="Calibri" panose="020F0502020204030204" pitchFamily="34" charset="0"/>
                          <a:ea typeface="Times New Roman" panose="02020603050405020304" pitchFamily="18" charset="0"/>
                          <a:cs typeface="Times New Roman" panose="02020603050405020304" pitchFamily="18" charset="0"/>
                        </a:rPr>
                        <a:t>(ClassID, EducatorID, Class_Name)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ClassID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900">
                          <a:effectLst/>
                          <a:latin typeface="Calibri" panose="020F0502020204030204" pitchFamily="34" charset="0"/>
                          <a:ea typeface="Times New Roman" panose="02020603050405020304" pitchFamily="18" charset="0"/>
                          <a:cs typeface="Times New Roman" panose="02020603050405020304" pitchFamily="18" charset="0"/>
                        </a:rPr>
                        <a:t> EducatorID </a:t>
                      </a:r>
                      <a:r>
                        <a:rPr lang="it-IT" sz="900" i="1">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r>
                        <a:rPr lang="it-IT" sz="900" b="1">
                          <a:effectLst/>
                          <a:latin typeface="Calibri" panose="020F0502020204030204" pitchFamily="34" charset="0"/>
                          <a:ea typeface="Times New Roman" panose="02020603050405020304" pitchFamily="18" charset="0"/>
                          <a:cs typeface="Times New Roman" panose="02020603050405020304" pitchFamily="18" charset="0"/>
                        </a:rPr>
                        <a:t>User</a:t>
                      </a:r>
                      <a:r>
                        <a:rPr lang="it-IT" sz="90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Notes</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NoteTitle, NoteContent)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900" i="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 </a:t>
                      </a: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105484"/>
                  </a:ext>
                </a:extLst>
              </a:tr>
              <a:tr h="1303345">
                <a:tc>
                  <a:txBody>
                    <a:bodyPr/>
                    <a:lstStyle/>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FlashCard</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FrontContent, BackContent, QuizID, DictionaryID)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900" i="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p>
                    <a:p>
                      <a:pPr algn="l">
                        <a:lnSpc>
                          <a:spcPct val="107000"/>
                        </a:lnSpc>
                        <a:spcAft>
                          <a:spcPts val="0"/>
                        </a:spcAft>
                      </a:pPr>
                      <a:endParaRPr lang="it-IT" sz="90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QuizID </a:t>
                      </a:r>
                      <a:r>
                        <a:rPr lang="it-IT" sz="900" i="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DictionaryID </a:t>
                      </a:r>
                      <a:r>
                        <a:rPr lang="it-IT" sz="900" i="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QuizName, QuizTopic)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900" i="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280354"/>
                  </a:ext>
                </a:extLst>
              </a:tr>
              <a:tr h="593455">
                <a:tc>
                  <a:txBody>
                    <a:bodyPr/>
                    <a:lstStyle/>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DictionaryName)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900" i="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9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9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it-IT" sz="900">
                          <a:effectLst/>
                          <a:latin typeface="Calibri" panose="020F0502020204030204" pitchFamily="34" charset="0"/>
                          <a:ea typeface="Times New Roman" panose="02020603050405020304" pitchFamily="18" charset="0"/>
                          <a:cs typeface="Times New Roman" panose="02020603050405020304" pitchFamily="18" charset="0"/>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518" marR="355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332772"/>
                  </a:ext>
                </a:extLst>
              </a:tr>
            </a:tbl>
          </a:graphicData>
        </a:graphic>
      </p:graphicFrame>
    </p:spTree>
    <p:extLst>
      <p:ext uri="{BB962C8B-B14F-4D97-AF65-F5344CB8AC3E}">
        <p14:creationId xmlns:p14="http://schemas.microsoft.com/office/powerpoint/2010/main" val="124756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algn="just" defTabSz="914400">
              <a:lnSpc>
                <a:spcPct val="85000"/>
              </a:lnSpc>
              <a:spcBef>
                <a:spcPct val="0"/>
              </a:spcBef>
              <a:spcAft>
                <a:spcPts val="600"/>
              </a:spcAft>
            </a:pPr>
            <a:r>
              <a:rPr lang="en-US" sz="2800" u="sng" spc="-50" dirty="0">
                <a:solidFill>
                  <a:schemeClr val="tx1">
                    <a:lumMod val="75000"/>
                    <a:lumOff val="25000"/>
                  </a:schemeClr>
                </a:solidFill>
              </a:rPr>
              <a:t>User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89249" y="1456681"/>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505131" y="491488"/>
            <a:ext cx="3312368" cy="369332"/>
          </a:xfrm>
          <a:prstGeom prst="rect">
            <a:avLst/>
          </a:prstGeom>
          <a:noFill/>
        </p:spPr>
        <p:txBody>
          <a:bodyPr wrap="square" rtlCol="0">
            <a:spAutoFit/>
          </a:bodyPr>
          <a:lstStyle/>
          <a:p>
            <a:r>
              <a:rPr lang="en-GB" u="sng" dirty="0"/>
              <a:t>Physical Design</a:t>
            </a:r>
          </a:p>
        </p:txBody>
      </p:sp>
      <p:graphicFrame>
        <p:nvGraphicFramePr>
          <p:cNvPr id="7" name="Table 6">
            <a:extLst>
              <a:ext uri="{FF2B5EF4-FFF2-40B4-BE49-F238E27FC236}">
                <a16:creationId xmlns:a16="http://schemas.microsoft.com/office/drawing/2014/main" id="{FEF0E2F5-CD45-4248-9780-B31C3D1E9D87}"/>
              </a:ext>
            </a:extLst>
          </p:cNvPr>
          <p:cNvGraphicFramePr>
            <a:graphicFrameLocks noGrp="1"/>
          </p:cNvGraphicFramePr>
          <p:nvPr>
            <p:extLst>
              <p:ext uri="{D42A27DB-BD31-4B8C-83A1-F6EECF244321}">
                <p14:modId xmlns:p14="http://schemas.microsoft.com/office/powerpoint/2010/main" val="15026003"/>
              </p:ext>
            </p:extLst>
          </p:nvPr>
        </p:nvGraphicFramePr>
        <p:xfrm>
          <a:off x="326960" y="1910059"/>
          <a:ext cx="2877185" cy="1606550"/>
        </p:xfrm>
        <a:graphic>
          <a:graphicData uri="http://schemas.openxmlformats.org/drawingml/2006/table">
            <a:tbl>
              <a:tblPr firstRow="1" firstCol="1" bandRow="1"/>
              <a:tblGrid>
                <a:gridCol w="2877185">
                  <a:extLst>
                    <a:ext uri="{9D8B030D-6E8A-4147-A177-3AD203B41FA5}">
                      <a16:colId xmlns:a16="http://schemas.microsoft.com/office/drawing/2014/main" val="776403770"/>
                    </a:ext>
                  </a:extLst>
                </a:gridCol>
              </a:tblGrid>
              <a:tr h="0">
                <a:tc>
                  <a:txBody>
                    <a:bodyPr/>
                    <a:lstStyle/>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User</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(Account_Type, Email, Username, Hashed_Password, ClassID, Created)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Username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ClassID </a:t>
                      </a:r>
                      <a:r>
                        <a:rPr lang="it-IT" sz="1100" i="1" dirty="0">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Classruum</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(ClassID)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Alternate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Email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4906619"/>
                  </a:ext>
                </a:extLst>
              </a:tr>
            </a:tbl>
          </a:graphicData>
        </a:graphic>
      </p:graphicFrame>
      <p:graphicFrame>
        <p:nvGraphicFramePr>
          <p:cNvPr id="15" name="Table 14">
            <a:extLst>
              <a:ext uri="{FF2B5EF4-FFF2-40B4-BE49-F238E27FC236}">
                <a16:creationId xmlns:a16="http://schemas.microsoft.com/office/drawing/2014/main" id="{4DDA8EED-39FE-4D95-A32D-D9A4EB5D83C4}"/>
              </a:ext>
            </a:extLst>
          </p:cNvPr>
          <p:cNvGraphicFramePr>
            <a:graphicFrameLocks noGrp="1"/>
          </p:cNvGraphicFramePr>
          <p:nvPr>
            <p:extLst>
              <p:ext uri="{D42A27DB-BD31-4B8C-83A1-F6EECF244321}">
                <p14:modId xmlns:p14="http://schemas.microsoft.com/office/powerpoint/2010/main" val="2674964614"/>
              </p:ext>
            </p:extLst>
          </p:nvPr>
        </p:nvGraphicFramePr>
        <p:xfrm>
          <a:off x="5505131" y="972330"/>
          <a:ext cx="6096001" cy="2121694"/>
        </p:xfrm>
        <a:graphic>
          <a:graphicData uri="http://schemas.openxmlformats.org/drawingml/2006/table">
            <a:tbl>
              <a:tblPr/>
              <a:tblGrid>
                <a:gridCol w="6096001">
                  <a:extLst>
                    <a:ext uri="{9D8B030D-6E8A-4147-A177-3AD203B41FA5}">
                      <a16:colId xmlns:a16="http://schemas.microsoft.com/office/drawing/2014/main" val="288150907"/>
                    </a:ext>
                  </a:extLst>
                </a:gridCol>
              </a:tblGrid>
              <a:tr h="2121694">
                <a:tc>
                  <a:txBody>
                    <a:bodyPr/>
                    <a:lstStyle/>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Account_Type</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string maximum length 8</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Email_Adress</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character string maximum length 5</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Username		Variable length character string maximum length 30</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Password		Variable length character string maximum length 50</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Clasruum</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character string maximum length 5 </a:t>
                      </a:r>
                    </a:p>
                    <a:p>
                      <a:pPr marL="66675">
                        <a:lnSpc>
                          <a:spcPct val="107000"/>
                        </a:lnSpc>
                        <a:spcAft>
                          <a:spcPts val="800"/>
                        </a:spcAft>
                      </a:pP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Time_Created</a:t>
                      </a:r>
                      <a:r>
                        <a:rPr lang="en-GB" sz="1100" dirty="0">
                          <a:effectLst/>
                          <a:latin typeface="Calibri" panose="020F0502020204030204" pitchFamily="34" charset="0"/>
                          <a:ea typeface="Calibri" panose="020F0502020204030204" pitchFamily="34" charset="0"/>
                          <a:cs typeface="Times New Roman" panose="02020603050405020304" pitchFamily="18" charset="0"/>
                        </a:rPr>
                        <a:t>			TIMESTAMP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827626"/>
                  </a:ext>
                </a:extLst>
              </a:tr>
            </a:tbl>
          </a:graphicData>
        </a:graphic>
      </p:graphicFrame>
      <p:graphicFrame>
        <p:nvGraphicFramePr>
          <p:cNvPr id="16" name="Table 15">
            <a:extLst>
              <a:ext uri="{FF2B5EF4-FFF2-40B4-BE49-F238E27FC236}">
                <a16:creationId xmlns:a16="http://schemas.microsoft.com/office/drawing/2014/main" id="{6A490255-C25E-4E31-8793-DFC781AED2DE}"/>
              </a:ext>
            </a:extLst>
          </p:cNvPr>
          <p:cNvGraphicFramePr>
            <a:graphicFrameLocks noGrp="1"/>
          </p:cNvGraphicFramePr>
          <p:nvPr>
            <p:extLst>
              <p:ext uri="{D42A27DB-BD31-4B8C-83A1-F6EECF244321}">
                <p14:modId xmlns:p14="http://schemas.microsoft.com/office/powerpoint/2010/main" val="2560101474"/>
              </p:ext>
            </p:extLst>
          </p:nvPr>
        </p:nvGraphicFramePr>
        <p:xfrm>
          <a:off x="5505131" y="3320844"/>
          <a:ext cx="6400166" cy="2883159"/>
        </p:xfrm>
        <a:graphic>
          <a:graphicData uri="http://schemas.openxmlformats.org/drawingml/2006/table">
            <a:tbl>
              <a:tblPr/>
              <a:tblGrid>
                <a:gridCol w="6400166">
                  <a:extLst>
                    <a:ext uri="{9D8B030D-6E8A-4147-A177-3AD203B41FA5}">
                      <a16:colId xmlns:a16="http://schemas.microsoft.com/office/drawing/2014/main" val="1892200483"/>
                    </a:ext>
                  </a:extLst>
                </a:gridCol>
              </a:tblGrid>
              <a:tr h="2883159">
                <a:tc>
                  <a:txBody>
                    <a:bodyPr/>
                    <a:lstStyle/>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User(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Account_Type</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Account_Type</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Email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Email_Address</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Username		Username		NOT NULL</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Hashed_Password</a:t>
                      </a:r>
                      <a:r>
                        <a:rPr lang="en-GB" sz="1100" dirty="0">
                          <a:effectLst/>
                          <a:latin typeface="Calibri" panose="020F0502020204030204" pitchFamily="34" charset="0"/>
                          <a:ea typeface="Calibri" panose="020F0502020204030204" pitchFamily="34" charset="0"/>
                          <a:cs typeface="Times New Roman" panose="02020603050405020304" pitchFamily="18" charset="0"/>
                        </a:rPr>
                        <a:t>	Password		NOT NULL</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ClassID</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Classruum</a:t>
                      </a:r>
                      <a:r>
                        <a:rPr lang="en-GB" sz="1100" dirty="0">
                          <a:effectLst/>
                          <a:latin typeface="Calibri" panose="020F0502020204030204" pitchFamily="34" charset="0"/>
                          <a:ea typeface="Calibri" panose="020F0502020204030204" pitchFamily="34" charset="0"/>
                          <a:cs typeface="Times New Roman" panose="02020603050405020304" pitchFamily="18" charset="0"/>
                        </a:rPr>
                        <a:t>		NULL</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Created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Time_Created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Primary Key Username</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Alternate Key Email</a:t>
                      </a:r>
                    </a:p>
                    <a:p>
                      <a:pPr marL="1428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Foreign Key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ClassID</a:t>
                      </a:r>
                      <a:r>
                        <a:rPr lang="en-GB" sz="1100" dirty="0">
                          <a:effectLst/>
                          <a:latin typeface="Calibri" panose="020F0502020204030204" pitchFamily="34" charset="0"/>
                          <a:ea typeface="Calibri" panose="020F0502020204030204" pitchFamily="34" charset="0"/>
                          <a:cs typeface="Times New Roman" panose="02020603050405020304" pitchFamily="18" charset="0"/>
                        </a:rPr>
                        <a:t> references Class(</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ClassID</a:t>
                      </a:r>
                      <a:r>
                        <a:rPr lang="en-GB"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176253"/>
                  </a:ext>
                </a:extLst>
              </a:tr>
            </a:tbl>
          </a:graphicData>
        </a:graphic>
      </p:graphicFrame>
      <p:sp>
        <p:nvSpPr>
          <p:cNvPr id="18" name="TextBox 17">
            <a:extLst>
              <a:ext uri="{FF2B5EF4-FFF2-40B4-BE49-F238E27FC236}">
                <a16:creationId xmlns:a16="http://schemas.microsoft.com/office/drawing/2014/main" id="{ED479734-0F8A-4214-82B8-271DC24A62B6}"/>
              </a:ext>
            </a:extLst>
          </p:cNvPr>
          <p:cNvSpPr txBox="1"/>
          <p:nvPr/>
        </p:nvSpPr>
        <p:spPr>
          <a:xfrm>
            <a:off x="286703" y="4887709"/>
            <a:ext cx="4273226" cy="1200329"/>
          </a:xfrm>
          <a:prstGeom prst="rect">
            <a:avLst/>
          </a:prstGeom>
          <a:noFill/>
        </p:spPr>
        <p:txBody>
          <a:bodyPr wrap="square" rtlCol="0">
            <a:spAutoFit/>
          </a:bodyPr>
          <a:lstStyle/>
          <a:p>
            <a:r>
              <a:rPr lang="en-GB" dirty="0"/>
              <a:t>This is the main table of the user where the majority of their personal information will be held and data that identifies what class they’re part of.</a:t>
            </a:r>
          </a:p>
        </p:txBody>
      </p:sp>
    </p:spTree>
    <p:extLst>
      <p:ext uri="{BB962C8B-B14F-4D97-AF65-F5344CB8AC3E}">
        <p14:creationId xmlns:p14="http://schemas.microsoft.com/office/powerpoint/2010/main" val="425809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Resource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367818" y="1865486"/>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367818" y="4222017"/>
            <a:ext cx="3312368" cy="369332"/>
          </a:xfrm>
          <a:prstGeom prst="rect">
            <a:avLst/>
          </a:prstGeom>
          <a:noFill/>
        </p:spPr>
        <p:txBody>
          <a:bodyPr wrap="square" rtlCol="0">
            <a:spAutoFit/>
          </a:bodyPr>
          <a:lstStyle/>
          <a:p>
            <a:r>
              <a:rPr lang="en-GB" u="sng" dirty="0"/>
              <a:t>Physical</a:t>
            </a:r>
            <a:r>
              <a:rPr lang="en-GB" dirty="0"/>
              <a:t>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985795" y="241862"/>
            <a:ext cx="8285583" cy="1200329"/>
          </a:xfrm>
          <a:prstGeom prst="rect">
            <a:avLst/>
          </a:prstGeom>
          <a:noFill/>
        </p:spPr>
        <p:txBody>
          <a:bodyPr wrap="square" rtlCol="0">
            <a:spAutoFit/>
          </a:bodyPr>
          <a:lstStyle/>
          <a:p>
            <a:r>
              <a:rPr lang="en-GB" dirty="0"/>
              <a:t>This is the resource table of the user, where the majority of a resource’s information will be held. It is the parent/superclass of all other resource types.</a:t>
            </a:r>
          </a:p>
          <a:p>
            <a:endParaRPr lang="en-GB" dirty="0"/>
          </a:p>
          <a:p>
            <a:r>
              <a:rPr lang="en-GB" dirty="0"/>
              <a:t>Privacy has a variable length of 7 due to it being either private, public or shared.</a:t>
            </a:r>
          </a:p>
        </p:txBody>
      </p:sp>
      <p:graphicFrame>
        <p:nvGraphicFramePr>
          <p:cNvPr id="2" name="Table 1">
            <a:extLst>
              <a:ext uri="{FF2B5EF4-FFF2-40B4-BE49-F238E27FC236}">
                <a16:creationId xmlns:a16="http://schemas.microsoft.com/office/drawing/2014/main" id="{03B27DD7-88C0-4BD9-A7CA-827671D54FD2}"/>
              </a:ext>
            </a:extLst>
          </p:cNvPr>
          <p:cNvGraphicFramePr>
            <a:graphicFrameLocks noGrp="1"/>
          </p:cNvGraphicFramePr>
          <p:nvPr>
            <p:extLst>
              <p:ext uri="{D42A27DB-BD31-4B8C-83A1-F6EECF244321}">
                <p14:modId xmlns:p14="http://schemas.microsoft.com/office/powerpoint/2010/main" val="306890172"/>
              </p:ext>
            </p:extLst>
          </p:nvPr>
        </p:nvGraphicFramePr>
        <p:xfrm>
          <a:off x="433132" y="2365014"/>
          <a:ext cx="3776884" cy="1392920"/>
        </p:xfrm>
        <a:graphic>
          <a:graphicData uri="http://schemas.openxmlformats.org/drawingml/2006/table">
            <a:tbl>
              <a:tblPr firstRow="1" firstCol="1" bandRow="1"/>
              <a:tblGrid>
                <a:gridCol w="3776884">
                  <a:extLst>
                    <a:ext uri="{9D8B030D-6E8A-4147-A177-3AD203B41FA5}">
                      <a16:colId xmlns:a16="http://schemas.microsoft.com/office/drawing/2014/main" val="1966900290"/>
                    </a:ext>
                  </a:extLst>
                </a:gridCol>
              </a:tblGrid>
              <a:tr h="1392920">
                <a:tc>
                  <a:txBody>
                    <a:bodyPr/>
                    <a:lstStyle/>
                    <a:p>
                      <a:pPr algn="l">
                        <a:lnSpc>
                          <a:spcPct val="107000"/>
                        </a:lnSpc>
                        <a:spcAft>
                          <a:spcPts val="0"/>
                        </a:spcAft>
                      </a:pP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Resources</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(Resource_type, Resource_ID,  Creator, Privacy)</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ResourceID</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Creator </a:t>
                      </a:r>
                      <a:r>
                        <a:rPr lang="it-IT" sz="1200" i="1" dirty="0">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User</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9642892"/>
                  </a:ext>
                </a:extLst>
              </a:tr>
            </a:tbl>
          </a:graphicData>
        </a:graphic>
      </p:graphicFrame>
      <p:graphicFrame>
        <p:nvGraphicFramePr>
          <p:cNvPr id="3" name="Table 2">
            <a:extLst>
              <a:ext uri="{FF2B5EF4-FFF2-40B4-BE49-F238E27FC236}">
                <a16:creationId xmlns:a16="http://schemas.microsoft.com/office/drawing/2014/main" id="{3C244BA3-27FD-425B-8244-340CB59B0C20}"/>
              </a:ext>
            </a:extLst>
          </p:cNvPr>
          <p:cNvGraphicFramePr>
            <a:graphicFrameLocks noGrp="1"/>
          </p:cNvGraphicFramePr>
          <p:nvPr>
            <p:extLst>
              <p:ext uri="{D42A27DB-BD31-4B8C-83A1-F6EECF244321}">
                <p14:modId xmlns:p14="http://schemas.microsoft.com/office/powerpoint/2010/main" val="3982990265"/>
              </p:ext>
            </p:extLst>
          </p:nvPr>
        </p:nvGraphicFramePr>
        <p:xfrm>
          <a:off x="433132" y="4680758"/>
          <a:ext cx="6667501" cy="1392920"/>
        </p:xfrm>
        <a:graphic>
          <a:graphicData uri="http://schemas.openxmlformats.org/drawingml/2006/table">
            <a:tbl>
              <a:tblPr/>
              <a:tblGrid>
                <a:gridCol w="6667501">
                  <a:extLst>
                    <a:ext uri="{9D8B030D-6E8A-4147-A177-3AD203B41FA5}">
                      <a16:colId xmlns:a16="http://schemas.microsoft.com/office/drawing/2014/main" val="1641024555"/>
                    </a:ext>
                  </a:extLst>
                </a:gridCol>
              </a:tblGrid>
              <a:tr h="1392920">
                <a:tc>
                  <a:txBody>
                    <a:bodyPr/>
                    <a:lstStyle/>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Resource_Type</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string maximum length 10 </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Resource_ID</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character string maximum length 6 	</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Resource_Name</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character string maximum length 30</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Owner		Variable length character string maximum length 30</a:t>
                      </a:r>
                    </a:p>
                    <a:p>
                      <a:pPr marL="666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Privacy		Variable length character string max size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250852"/>
                  </a:ext>
                </a:extLst>
              </a:tr>
            </a:tbl>
          </a:graphicData>
        </a:graphic>
      </p:graphicFrame>
      <p:graphicFrame>
        <p:nvGraphicFramePr>
          <p:cNvPr id="8" name="Table 7">
            <a:extLst>
              <a:ext uri="{FF2B5EF4-FFF2-40B4-BE49-F238E27FC236}">
                <a16:creationId xmlns:a16="http://schemas.microsoft.com/office/drawing/2014/main" id="{BFFA7B75-92E1-40F2-A229-A4B6A1EA81B2}"/>
              </a:ext>
            </a:extLst>
          </p:cNvPr>
          <p:cNvGraphicFramePr>
            <a:graphicFrameLocks noGrp="1"/>
          </p:cNvGraphicFramePr>
          <p:nvPr>
            <p:extLst>
              <p:ext uri="{D42A27DB-BD31-4B8C-83A1-F6EECF244321}">
                <p14:modId xmlns:p14="http://schemas.microsoft.com/office/powerpoint/2010/main" val="3032297852"/>
              </p:ext>
            </p:extLst>
          </p:nvPr>
        </p:nvGraphicFramePr>
        <p:xfrm>
          <a:off x="7309332" y="3811715"/>
          <a:ext cx="4514850" cy="2261963"/>
        </p:xfrm>
        <a:graphic>
          <a:graphicData uri="http://schemas.openxmlformats.org/drawingml/2006/table">
            <a:tbl>
              <a:tblPr/>
              <a:tblGrid>
                <a:gridCol w="4514850">
                  <a:extLst>
                    <a:ext uri="{9D8B030D-6E8A-4147-A177-3AD203B41FA5}">
                      <a16:colId xmlns:a16="http://schemas.microsoft.com/office/drawing/2014/main" val="1614273857"/>
                    </a:ext>
                  </a:extLst>
                </a:gridCol>
              </a:tblGrid>
              <a:tr h="2261963">
                <a:tc>
                  <a:txBody>
                    <a:bodyPr/>
                    <a:lstStyle/>
                    <a:p>
                      <a:pPr marL="2000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Resources(        Type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Resource_Type</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2000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ID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Resource_ID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2000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Name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Resource_Name</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2000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Creator	Owner		NOT NULL</a:t>
                      </a:r>
                    </a:p>
                    <a:p>
                      <a:pPr marL="2000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Privacy	Privacy		NOT NULL</a:t>
                      </a:r>
                    </a:p>
                    <a:p>
                      <a:pPr marL="2000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p>
                    <a:p>
                      <a:pPr marL="6572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Primary Key ID</a:t>
                      </a:r>
                    </a:p>
                    <a:p>
                      <a:pPr marL="20002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Foreign Key Creator references User(Username)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881907"/>
                  </a:ext>
                </a:extLst>
              </a:tr>
            </a:tbl>
          </a:graphicData>
        </a:graphic>
      </p:graphicFrame>
    </p:spTree>
    <p:extLst>
      <p:ext uri="{BB962C8B-B14F-4D97-AF65-F5344CB8AC3E}">
        <p14:creationId xmlns:p14="http://schemas.microsoft.com/office/powerpoint/2010/main" val="93471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Classruum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30526" y="1306104"/>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285937" y="1306104"/>
            <a:ext cx="3312368" cy="369332"/>
          </a:xfrm>
          <a:prstGeom prst="rect">
            <a:avLst/>
          </a:prstGeom>
          <a:noFill/>
        </p:spPr>
        <p:txBody>
          <a:bodyPr wrap="square" rtlCol="0">
            <a:spAutoFit/>
          </a:bodyPr>
          <a:lstStyle/>
          <a:p>
            <a:r>
              <a:rPr lang="en-GB" u="sng" dirty="0"/>
              <a:t>Physical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89249" y="3800475"/>
            <a:ext cx="4273226" cy="1754326"/>
          </a:xfrm>
          <a:prstGeom prst="rect">
            <a:avLst/>
          </a:prstGeom>
          <a:noFill/>
        </p:spPr>
        <p:txBody>
          <a:bodyPr wrap="square" rtlCol="0">
            <a:spAutoFit/>
          </a:bodyPr>
          <a:lstStyle/>
          <a:p>
            <a:r>
              <a:rPr lang="en-GB" dirty="0"/>
              <a:t>This is the table for </a:t>
            </a:r>
            <a:r>
              <a:rPr lang="en-GB" dirty="0" err="1"/>
              <a:t>Classruum</a:t>
            </a:r>
            <a:r>
              <a:rPr lang="en-GB" dirty="0"/>
              <a:t>. It contains basic information about the Class such as the owner and its name.</a:t>
            </a:r>
          </a:p>
          <a:p>
            <a:endParaRPr lang="en-GB" dirty="0"/>
          </a:p>
          <a:p>
            <a:r>
              <a:rPr lang="en-GB" dirty="0"/>
              <a:t>The ClassName has a maximum length of 25, e.g. “COMP201 – 2019/2020”.</a:t>
            </a:r>
          </a:p>
        </p:txBody>
      </p:sp>
      <p:graphicFrame>
        <p:nvGraphicFramePr>
          <p:cNvPr id="2" name="Table 1">
            <a:extLst>
              <a:ext uri="{FF2B5EF4-FFF2-40B4-BE49-F238E27FC236}">
                <a16:creationId xmlns:a16="http://schemas.microsoft.com/office/drawing/2014/main" id="{286B746D-885E-49FB-BD30-A119D2C9E87A}"/>
              </a:ext>
            </a:extLst>
          </p:cNvPr>
          <p:cNvGraphicFramePr>
            <a:graphicFrameLocks noGrp="1"/>
          </p:cNvGraphicFramePr>
          <p:nvPr/>
        </p:nvGraphicFramePr>
        <p:xfrm>
          <a:off x="289249" y="1756071"/>
          <a:ext cx="3587427" cy="1301454"/>
        </p:xfrm>
        <a:graphic>
          <a:graphicData uri="http://schemas.openxmlformats.org/drawingml/2006/table">
            <a:tbl>
              <a:tblPr firstRow="1" firstCol="1" bandRow="1"/>
              <a:tblGrid>
                <a:gridCol w="3587427">
                  <a:extLst>
                    <a:ext uri="{9D8B030D-6E8A-4147-A177-3AD203B41FA5}">
                      <a16:colId xmlns:a16="http://schemas.microsoft.com/office/drawing/2014/main" val="3178224214"/>
                    </a:ext>
                  </a:extLst>
                </a:gridCol>
              </a:tblGrid>
              <a:tr h="1301454">
                <a:tc>
                  <a:txBody>
                    <a:bodyPr/>
                    <a:lstStyle/>
                    <a:p>
                      <a:pPr algn="l">
                        <a:lnSpc>
                          <a:spcPct val="107000"/>
                        </a:lnSpc>
                        <a:spcAft>
                          <a:spcPts val="0"/>
                        </a:spcAft>
                      </a:pP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Classruum</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(ClassID, EducatorID, Class_Name)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ClassID</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EducatorID </a:t>
                      </a:r>
                      <a:r>
                        <a:rPr lang="it-IT" sz="1200" i="1" dirty="0">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it-IT" sz="1200" b="1" dirty="0">
                          <a:effectLst/>
                          <a:latin typeface="Calibri" panose="020F0502020204030204" pitchFamily="34" charset="0"/>
                          <a:ea typeface="Times New Roman" panose="02020603050405020304" pitchFamily="18" charset="0"/>
                          <a:cs typeface="Times New Roman" panose="02020603050405020304" pitchFamily="18" charset="0"/>
                        </a:rPr>
                        <a:t>User</a:t>
                      </a:r>
                      <a:r>
                        <a:rPr lang="it-IT" sz="1200" dirty="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019455"/>
                  </a:ext>
                </a:extLst>
              </a:tr>
            </a:tbl>
          </a:graphicData>
        </a:graphic>
      </p:graphicFrame>
      <p:graphicFrame>
        <p:nvGraphicFramePr>
          <p:cNvPr id="8" name="Table 7">
            <a:extLst>
              <a:ext uri="{FF2B5EF4-FFF2-40B4-BE49-F238E27FC236}">
                <a16:creationId xmlns:a16="http://schemas.microsoft.com/office/drawing/2014/main" id="{818517E9-A398-4333-A9AB-E18387446820}"/>
              </a:ext>
            </a:extLst>
          </p:cNvPr>
          <p:cNvGraphicFramePr>
            <a:graphicFrameLocks noGrp="1"/>
          </p:cNvGraphicFramePr>
          <p:nvPr>
            <p:extLst>
              <p:ext uri="{D42A27DB-BD31-4B8C-83A1-F6EECF244321}">
                <p14:modId xmlns:p14="http://schemas.microsoft.com/office/powerpoint/2010/main" val="2488386866"/>
              </p:ext>
            </p:extLst>
          </p:nvPr>
        </p:nvGraphicFramePr>
        <p:xfrm>
          <a:off x="5353049" y="1742415"/>
          <a:ext cx="5886450" cy="1123950"/>
        </p:xfrm>
        <a:graphic>
          <a:graphicData uri="http://schemas.openxmlformats.org/drawingml/2006/table">
            <a:tbl>
              <a:tblPr/>
              <a:tblGrid>
                <a:gridCol w="5886450">
                  <a:extLst>
                    <a:ext uri="{9D8B030D-6E8A-4147-A177-3AD203B41FA5}">
                      <a16:colId xmlns:a16="http://schemas.microsoft.com/office/drawing/2014/main" val="3279571065"/>
                    </a:ext>
                  </a:extLst>
                </a:gridCol>
              </a:tblGrid>
              <a:tr h="1123950">
                <a:tc>
                  <a:txBody>
                    <a:bodyPr/>
                    <a:lstStyle/>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ClassID</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string maximum length 6 </a:t>
                      </a:r>
                    </a:p>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ClassName</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character string maximum length 25 </a:t>
                      </a:r>
                    </a:p>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Owner			Variable length character string maximum length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49525"/>
                  </a:ext>
                </a:extLst>
              </a:tr>
            </a:tbl>
          </a:graphicData>
        </a:graphic>
      </p:graphicFrame>
      <p:graphicFrame>
        <p:nvGraphicFramePr>
          <p:cNvPr id="9" name="Table 8">
            <a:extLst>
              <a:ext uri="{FF2B5EF4-FFF2-40B4-BE49-F238E27FC236}">
                <a16:creationId xmlns:a16="http://schemas.microsoft.com/office/drawing/2014/main" id="{4EF5240E-FA9C-4170-AD86-52CF7150062C}"/>
              </a:ext>
            </a:extLst>
          </p:cNvPr>
          <p:cNvGraphicFramePr>
            <a:graphicFrameLocks noGrp="1"/>
          </p:cNvGraphicFramePr>
          <p:nvPr>
            <p:extLst>
              <p:ext uri="{D42A27DB-BD31-4B8C-83A1-F6EECF244321}">
                <p14:modId xmlns:p14="http://schemas.microsoft.com/office/powerpoint/2010/main" val="748487008"/>
              </p:ext>
            </p:extLst>
          </p:nvPr>
        </p:nvGraphicFramePr>
        <p:xfrm>
          <a:off x="5353049" y="3057525"/>
          <a:ext cx="5495926" cy="1796256"/>
        </p:xfrm>
        <a:graphic>
          <a:graphicData uri="http://schemas.openxmlformats.org/drawingml/2006/table">
            <a:tbl>
              <a:tblPr/>
              <a:tblGrid>
                <a:gridCol w="5495926">
                  <a:extLst>
                    <a:ext uri="{9D8B030D-6E8A-4147-A177-3AD203B41FA5}">
                      <a16:colId xmlns:a16="http://schemas.microsoft.com/office/drawing/2014/main" val="2641356604"/>
                    </a:ext>
                  </a:extLst>
                </a:gridCol>
              </a:tblGrid>
              <a:tr h="1796256">
                <a:tc>
                  <a:txBody>
                    <a:bodyPr/>
                    <a:lstStyle/>
                    <a:p>
                      <a:pPr marL="38100">
                        <a:lnSpc>
                          <a:spcPct val="107000"/>
                        </a:lnSpc>
                        <a:spcAft>
                          <a:spcPts val="800"/>
                        </a:spcAft>
                      </a:pP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Classruum</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ClassID</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ClassID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Class_Name</a:t>
                      </a:r>
                      <a:r>
                        <a:rPr lang="en-GB" sz="1100" dirty="0">
                          <a:effectLst/>
                          <a:latin typeface="Calibri" panose="020F0502020204030204" pitchFamily="34" charset="0"/>
                          <a:ea typeface="Calibri" panose="020F0502020204030204" pitchFamily="34" charset="0"/>
                          <a:cs typeface="Times New Roman" panose="02020603050405020304" pitchFamily="18" charset="0"/>
                        </a:rPr>
                        <a:t>		Name		NOT NULL</a:t>
                      </a:r>
                    </a:p>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EducatorID</a:t>
                      </a:r>
                      <a:r>
                        <a:rPr lang="en-GB" sz="1100" dirty="0">
                          <a:effectLst/>
                          <a:latin typeface="Calibri" panose="020F0502020204030204" pitchFamily="34" charset="0"/>
                          <a:ea typeface="Calibri" panose="020F0502020204030204" pitchFamily="34" charset="0"/>
                          <a:cs typeface="Times New Roman" panose="02020603050405020304" pitchFamily="18" charset="0"/>
                        </a:rPr>
                        <a:t>		Owner		NOT NULL</a:t>
                      </a:r>
                    </a:p>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p>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Primary Key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ClassID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381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Foreign Key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EducatorID</a:t>
                      </a:r>
                      <a:r>
                        <a:rPr lang="en-GB" sz="1100" dirty="0">
                          <a:effectLst/>
                          <a:latin typeface="Calibri" panose="020F0502020204030204" pitchFamily="34" charset="0"/>
                          <a:ea typeface="Calibri" panose="020F0502020204030204" pitchFamily="34" charset="0"/>
                          <a:cs typeface="Times New Roman" panose="02020603050405020304" pitchFamily="18" charset="0"/>
                        </a:rPr>
                        <a:t> references User(Username)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0966477"/>
                  </a:ext>
                </a:extLst>
              </a:tr>
            </a:tbl>
          </a:graphicData>
        </a:graphic>
      </p:graphicFrame>
    </p:spTree>
    <p:extLst>
      <p:ext uri="{BB962C8B-B14F-4D97-AF65-F5344CB8AC3E}">
        <p14:creationId xmlns:p14="http://schemas.microsoft.com/office/powerpoint/2010/main" val="381393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Comment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05359" y="1156996"/>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193457" y="1173496"/>
            <a:ext cx="3312368" cy="369332"/>
          </a:xfrm>
          <a:prstGeom prst="rect">
            <a:avLst/>
          </a:prstGeom>
          <a:noFill/>
        </p:spPr>
        <p:txBody>
          <a:bodyPr wrap="square" rtlCol="0">
            <a:spAutoFit/>
          </a:bodyPr>
          <a:lstStyle/>
          <a:p>
            <a:r>
              <a:rPr lang="en-GB" u="sng" dirty="0"/>
              <a:t>Physical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89249" y="3800475"/>
            <a:ext cx="4273226" cy="1754326"/>
          </a:xfrm>
          <a:prstGeom prst="rect">
            <a:avLst/>
          </a:prstGeom>
          <a:noFill/>
        </p:spPr>
        <p:txBody>
          <a:bodyPr wrap="square" rtlCol="0">
            <a:spAutoFit/>
          </a:bodyPr>
          <a:lstStyle/>
          <a:p>
            <a:r>
              <a:rPr lang="en-GB" dirty="0"/>
              <a:t>This is the table for a comment - a text item that can be left on a </a:t>
            </a:r>
            <a:r>
              <a:rPr lang="en-GB" dirty="0" err="1"/>
              <a:t>foruum</a:t>
            </a:r>
            <a:r>
              <a:rPr lang="en-GB" dirty="0"/>
              <a:t>. Despite being similar to a resource in the way it acts it is not so it contains all the necessary information for it to exist without a parent child relationship with resource.</a:t>
            </a:r>
          </a:p>
        </p:txBody>
      </p:sp>
      <p:graphicFrame>
        <p:nvGraphicFramePr>
          <p:cNvPr id="3" name="Table 2">
            <a:extLst>
              <a:ext uri="{FF2B5EF4-FFF2-40B4-BE49-F238E27FC236}">
                <a16:creationId xmlns:a16="http://schemas.microsoft.com/office/drawing/2014/main" id="{10A7024B-A7E2-4277-BA06-D71145CC085B}"/>
              </a:ext>
            </a:extLst>
          </p:cNvPr>
          <p:cNvGraphicFramePr>
            <a:graphicFrameLocks noGrp="1"/>
          </p:cNvGraphicFramePr>
          <p:nvPr/>
        </p:nvGraphicFramePr>
        <p:xfrm>
          <a:off x="289249" y="1588406"/>
          <a:ext cx="2847975" cy="1965325"/>
        </p:xfrm>
        <a:graphic>
          <a:graphicData uri="http://schemas.openxmlformats.org/drawingml/2006/table">
            <a:tbl>
              <a:tblPr firstRow="1" firstCol="1" bandRow="1"/>
              <a:tblGrid>
                <a:gridCol w="2847975">
                  <a:extLst>
                    <a:ext uri="{9D8B030D-6E8A-4147-A177-3AD203B41FA5}">
                      <a16:colId xmlns:a16="http://schemas.microsoft.com/office/drawing/2014/main" val="610802112"/>
                    </a:ext>
                  </a:extLst>
                </a:gridCol>
              </a:tblGrid>
              <a:tr h="0">
                <a:tc>
                  <a:txBody>
                    <a:bodyPr/>
                    <a:lstStyle/>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Comment</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(CommentID, ForumID, Creator, Comment_Content, Created)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CommentID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ForumID </a:t>
                      </a:r>
                      <a:r>
                        <a:rPr lang="it-IT" sz="1100" i="1" dirty="0">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Foruum</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(ForumID)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Creator </a:t>
                      </a:r>
                      <a:r>
                        <a:rPr lang="it-IT" sz="1100" i="1" dirty="0">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User</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764629"/>
                  </a:ext>
                </a:extLst>
              </a:tr>
            </a:tbl>
          </a:graphicData>
        </a:graphic>
      </p:graphicFrame>
      <p:graphicFrame>
        <p:nvGraphicFramePr>
          <p:cNvPr id="8" name="Table 7">
            <a:extLst>
              <a:ext uri="{FF2B5EF4-FFF2-40B4-BE49-F238E27FC236}">
                <a16:creationId xmlns:a16="http://schemas.microsoft.com/office/drawing/2014/main" id="{9560A2B6-CBAB-4D85-ADD8-29D77B281D16}"/>
              </a:ext>
            </a:extLst>
          </p:cNvPr>
          <p:cNvGraphicFramePr>
            <a:graphicFrameLocks noGrp="1"/>
          </p:cNvGraphicFramePr>
          <p:nvPr>
            <p:extLst>
              <p:ext uri="{D42A27DB-BD31-4B8C-83A1-F6EECF244321}">
                <p14:modId xmlns:p14="http://schemas.microsoft.com/office/powerpoint/2010/main" val="2124731560"/>
              </p:ext>
            </p:extLst>
          </p:nvPr>
        </p:nvGraphicFramePr>
        <p:xfrm>
          <a:off x="5210175" y="1588260"/>
          <a:ext cx="6196013" cy="1600200"/>
        </p:xfrm>
        <a:graphic>
          <a:graphicData uri="http://schemas.openxmlformats.org/drawingml/2006/table">
            <a:tbl>
              <a:tblPr/>
              <a:tblGrid>
                <a:gridCol w="6196013">
                  <a:extLst>
                    <a:ext uri="{9D8B030D-6E8A-4147-A177-3AD203B41FA5}">
                      <a16:colId xmlns:a16="http://schemas.microsoft.com/office/drawing/2014/main" val="3432289858"/>
                    </a:ext>
                  </a:extLst>
                </a:gridCol>
              </a:tblGrid>
              <a:tr h="1600200">
                <a:tc>
                  <a:txBody>
                    <a:bodyPr/>
                    <a:lstStyle/>
                    <a:p>
                      <a:pPr marL="2286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CommentID</a:t>
                      </a:r>
                      <a:r>
                        <a:rPr lang="en-GB" sz="1100" dirty="0">
                          <a:effectLst/>
                          <a:latin typeface="Calibri" panose="020F0502020204030204" pitchFamily="34" charset="0"/>
                          <a:ea typeface="Calibri" panose="020F0502020204030204" pitchFamily="34" charset="0"/>
                          <a:cs typeface="Times New Roman" panose="02020603050405020304" pitchFamily="18" charset="0"/>
                        </a:rPr>
                        <a:t>		Integer</a:t>
                      </a:r>
                    </a:p>
                    <a:p>
                      <a:pPr marL="2286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		Integer</a:t>
                      </a:r>
                    </a:p>
                    <a:p>
                      <a:pPr marL="2286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Comment_Content</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character string maximum length 300</a:t>
                      </a:r>
                    </a:p>
                    <a:p>
                      <a:pPr marL="2286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Owner		Variable length character string maximum length 30</a:t>
                      </a:r>
                    </a:p>
                    <a:p>
                      <a:pPr marL="2286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Time_Created</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TimeStamp</a:t>
                      </a:r>
                      <a:r>
                        <a:rPr lang="en-GB"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3473"/>
                  </a:ext>
                </a:extLst>
              </a:tr>
            </a:tbl>
          </a:graphicData>
        </a:graphic>
      </p:graphicFrame>
      <p:graphicFrame>
        <p:nvGraphicFramePr>
          <p:cNvPr id="9" name="Table 8">
            <a:extLst>
              <a:ext uri="{FF2B5EF4-FFF2-40B4-BE49-F238E27FC236}">
                <a16:creationId xmlns:a16="http://schemas.microsoft.com/office/drawing/2014/main" id="{453012F0-ED3B-4B8A-8356-9D58802AAE54}"/>
              </a:ext>
            </a:extLst>
          </p:cNvPr>
          <p:cNvGraphicFramePr>
            <a:graphicFrameLocks noGrp="1"/>
          </p:cNvGraphicFramePr>
          <p:nvPr>
            <p:extLst>
              <p:ext uri="{D42A27DB-BD31-4B8C-83A1-F6EECF244321}">
                <p14:modId xmlns:p14="http://schemas.microsoft.com/office/powerpoint/2010/main" val="1550620292"/>
              </p:ext>
            </p:extLst>
          </p:nvPr>
        </p:nvGraphicFramePr>
        <p:xfrm>
          <a:off x="5210175" y="3297480"/>
          <a:ext cx="6591300" cy="2075815"/>
        </p:xfrm>
        <a:graphic>
          <a:graphicData uri="http://schemas.openxmlformats.org/drawingml/2006/table">
            <a:tbl>
              <a:tblPr/>
              <a:tblGrid>
                <a:gridCol w="1162050">
                  <a:extLst>
                    <a:ext uri="{9D8B030D-6E8A-4147-A177-3AD203B41FA5}">
                      <a16:colId xmlns:a16="http://schemas.microsoft.com/office/drawing/2014/main" val="2800137270"/>
                    </a:ext>
                  </a:extLst>
                </a:gridCol>
                <a:gridCol w="5429250">
                  <a:extLst>
                    <a:ext uri="{9D8B030D-6E8A-4147-A177-3AD203B41FA5}">
                      <a16:colId xmlns:a16="http://schemas.microsoft.com/office/drawing/2014/main" val="2434652793"/>
                    </a:ext>
                  </a:extLst>
                </a:gridCol>
              </a:tblGrid>
              <a:tr h="259080">
                <a:tc rowSpan="8">
                  <a:txBody>
                    <a:bodyPr/>
                    <a:lstStyle/>
                    <a:p>
                      <a:pPr marL="123825">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Comment(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a:lnSpc>
                          <a:spcPct val="107000"/>
                        </a:lnSpc>
                        <a:spcAft>
                          <a:spcPts val="800"/>
                        </a:spcAft>
                      </a:pPr>
                      <a:r>
                        <a:rPr lang="en-GB" sz="1100" dirty="0" err="1">
                          <a:effectLst/>
                          <a:latin typeface="Calibri" panose="020F0502020204030204" pitchFamily="34" charset="0"/>
                          <a:ea typeface="Calibri" panose="020F0502020204030204" pitchFamily="34" charset="0"/>
                          <a:cs typeface="Times New Roman" panose="02020603050405020304" pitchFamily="18" charset="0"/>
                        </a:rPr>
                        <a:t>CommentID</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CommentID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508343"/>
                  </a:ext>
                </a:extLst>
              </a:tr>
              <a:tr h="228600">
                <a:tc vMerge="1">
                  <a:txBody>
                    <a:bodyPr/>
                    <a:lstStyle/>
                    <a:p>
                      <a:endParaRPr lang="en-GB"/>
                    </a:p>
                  </a:txBody>
                  <a:tcPr/>
                </a:tc>
                <a:tc>
                  <a:txBody>
                    <a:bodyPr/>
                    <a:lstStyle/>
                    <a:p>
                      <a:pPr marL="160020">
                        <a:lnSpc>
                          <a:spcPct val="107000"/>
                        </a:lnSpc>
                        <a:spcAft>
                          <a:spcPts val="800"/>
                        </a:spcAft>
                      </a:pP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104478"/>
                  </a:ext>
                </a:extLst>
              </a:tr>
              <a:tr h="333375">
                <a:tc vMerge="1">
                  <a:txBody>
                    <a:bodyPr/>
                    <a:lstStyle/>
                    <a:p>
                      <a:endParaRPr lang="en-GB"/>
                    </a:p>
                  </a:txBody>
                  <a:tcPr/>
                </a:tc>
                <a:tc>
                  <a:txBody>
                    <a:bodyPr/>
                    <a:lstStyle/>
                    <a:p>
                      <a:pPr marL="16002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Content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Comment_Content</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639899"/>
                  </a:ext>
                </a:extLst>
              </a:tr>
              <a:tr h="190500">
                <a:tc vMerge="1">
                  <a:txBody>
                    <a:bodyPr/>
                    <a:lstStyle/>
                    <a:p>
                      <a:endParaRPr lang="en-GB"/>
                    </a:p>
                  </a:txBody>
                  <a:tcPr/>
                </a:tc>
                <a:tc>
                  <a:txBody>
                    <a:bodyPr/>
                    <a:lstStyle/>
                    <a:p>
                      <a:pPr marL="16002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Creator                                        Owner		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404553"/>
                  </a:ext>
                </a:extLst>
              </a:tr>
              <a:tr h="333375">
                <a:tc vMerge="1">
                  <a:txBody>
                    <a:bodyPr/>
                    <a:lstStyle/>
                    <a:p>
                      <a:endParaRPr lang="en-GB"/>
                    </a:p>
                  </a:txBody>
                  <a:tcPr/>
                </a:tc>
                <a:tc>
                  <a:txBody>
                    <a:bodyPr/>
                    <a:lstStyle/>
                    <a:p>
                      <a:pPr marL="16002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Created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Time_Created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7260174"/>
                  </a:ext>
                </a:extLst>
              </a:tr>
              <a:tr h="219075">
                <a:tc vMerge="1">
                  <a:txBody>
                    <a:bodyPr/>
                    <a:lstStyle/>
                    <a:p>
                      <a:endParaRPr lang="en-GB"/>
                    </a:p>
                  </a:txBody>
                  <a:tcPr/>
                </a:tc>
                <a:tc>
                  <a:txBody>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Primary Key CommentID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3810824"/>
                  </a:ext>
                </a:extLst>
              </a:tr>
              <a:tr h="219075">
                <a:tc vMerge="1">
                  <a:txBody>
                    <a:bodyPr/>
                    <a:lstStyle/>
                    <a:p>
                      <a:endParaRPr lang="en-GB"/>
                    </a:p>
                  </a:txBody>
                  <a:tcPr/>
                </a:tc>
                <a:tc>
                  <a:txBody>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Foreign Key Creator references User(Username)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213829"/>
                  </a:ext>
                </a:extLst>
              </a:tr>
              <a:tr h="292735">
                <a:tc vMerge="1">
                  <a:txBody>
                    <a:bodyPr/>
                    <a:lstStyle/>
                    <a:p>
                      <a:endParaRPr lang="en-GB"/>
                    </a:p>
                  </a:txBody>
                  <a:tcPr/>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Foreign Key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 references Forum(</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5620989"/>
                  </a:ext>
                </a:extLst>
              </a:tr>
            </a:tbl>
          </a:graphicData>
        </a:graphic>
      </p:graphicFrame>
    </p:spTree>
    <p:extLst>
      <p:ext uri="{BB962C8B-B14F-4D97-AF65-F5344CB8AC3E}">
        <p14:creationId xmlns:p14="http://schemas.microsoft.com/office/powerpoint/2010/main" val="43285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Flashcard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22138" y="1108194"/>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872793" y="975558"/>
            <a:ext cx="3312368" cy="369332"/>
          </a:xfrm>
          <a:prstGeom prst="rect">
            <a:avLst/>
          </a:prstGeom>
          <a:noFill/>
        </p:spPr>
        <p:txBody>
          <a:bodyPr wrap="square" rtlCol="0">
            <a:spAutoFit/>
          </a:bodyPr>
          <a:lstStyle/>
          <a:p>
            <a:r>
              <a:rPr lang="en-GB" u="sng" dirty="0"/>
              <a:t>Physical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89249" y="4408342"/>
            <a:ext cx="4273226" cy="1477328"/>
          </a:xfrm>
          <a:prstGeom prst="rect">
            <a:avLst/>
          </a:prstGeom>
          <a:noFill/>
        </p:spPr>
        <p:txBody>
          <a:bodyPr wrap="square" rtlCol="0">
            <a:spAutoFit/>
          </a:bodyPr>
          <a:lstStyle/>
          <a:p>
            <a:r>
              <a:rPr lang="en-GB" dirty="0"/>
              <a:t>This is the Flashcard Table. It’s a type of resource that is a child of the resource table. It contains the necessary information to create a flashcard and to link it with a quiz or dictionary.</a:t>
            </a:r>
          </a:p>
        </p:txBody>
      </p:sp>
      <p:graphicFrame>
        <p:nvGraphicFramePr>
          <p:cNvPr id="2" name="Table 1">
            <a:extLst>
              <a:ext uri="{FF2B5EF4-FFF2-40B4-BE49-F238E27FC236}">
                <a16:creationId xmlns:a16="http://schemas.microsoft.com/office/drawing/2014/main" id="{97A4D93B-C7E9-4867-BEF7-F4741FFF5F9E}"/>
              </a:ext>
            </a:extLst>
          </p:cNvPr>
          <p:cNvGraphicFramePr>
            <a:graphicFrameLocks noGrp="1"/>
          </p:cNvGraphicFramePr>
          <p:nvPr>
            <p:extLst>
              <p:ext uri="{D42A27DB-BD31-4B8C-83A1-F6EECF244321}">
                <p14:modId xmlns:p14="http://schemas.microsoft.com/office/powerpoint/2010/main" val="3093027822"/>
              </p:ext>
            </p:extLst>
          </p:nvPr>
        </p:nvGraphicFramePr>
        <p:xfrm>
          <a:off x="288860" y="1506524"/>
          <a:ext cx="2877185" cy="2503488"/>
        </p:xfrm>
        <a:graphic>
          <a:graphicData uri="http://schemas.openxmlformats.org/drawingml/2006/table">
            <a:tbl>
              <a:tblPr firstRow="1" firstCol="1" bandRow="1"/>
              <a:tblGrid>
                <a:gridCol w="2877185">
                  <a:extLst>
                    <a:ext uri="{9D8B030D-6E8A-4147-A177-3AD203B41FA5}">
                      <a16:colId xmlns:a16="http://schemas.microsoft.com/office/drawing/2014/main" val="2607978976"/>
                    </a:ext>
                  </a:extLst>
                </a:gridCol>
              </a:tblGrid>
              <a:tr h="2182386">
                <a:tc>
                  <a:txBody>
                    <a:bodyPr/>
                    <a:lstStyle/>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Flashcard</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FrontContent, BackContent, QuizID, DictionaryID)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1100" i="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p>
                    <a:p>
                      <a:pPr algn="l">
                        <a:lnSpc>
                          <a:spcPct val="107000"/>
                        </a:lnSpc>
                        <a:spcAft>
                          <a:spcPts val="0"/>
                        </a:spcAft>
                      </a:pPr>
                      <a:endParaRPr lang="it-IT" sz="11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QuizID </a:t>
                      </a:r>
                      <a:r>
                        <a:rPr lang="it-IT" sz="1100" i="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DictionaryID </a:t>
                      </a:r>
                      <a:r>
                        <a:rPr lang="it-IT" sz="1100" i="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01145"/>
                  </a:ext>
                </a:extLst>
              </a:tr>
            </a:tbl>
          </a:graphicData>
        </a:graphic>
      </p:graphicFrame>
      <p:graphicFrame>
        <p:nvGraphicFramePr>
          <p:cNvPr id="3" name="Table 2">
            <a:extLst>
              <a:ext uri="{FF2B5EF4-FFF2-40B4-BE49-F238E27FC236}">
                <a16:creationId xmlns:a16="http://schemas.microsoft.com/office/drawing/2014/main" id="{F77C5980-648F-4B27-8B05-EBDE3158FB14}"/>
              </a:ext>
            </a:extLst>
          </p:cNvPr>
          <p:cNvGraphicFramePr>
            <a:graphicFrameLocks noGrp="1"/>
          </p:cNvGraphicFramePr>
          <p:nvPr>
            <p:extLst>
              <p:ext uri="{D42A27DB-BD31-4B8C-83A1-F6EECF244321}">
                <p14:modId xmlns:p14="http://schemas.microsoft.com/office/powerpoint/2010/main" val="1210875262"/>
              </p:ext>
            </p:extLst>
          </p:nvPr>
        </p:nvGraphicFramePr>
        <p:xfrm>
          <a:off x="5872793" y="1506523"/>
          <a:ext cx="4940616" cy="943061"/>
        </p:xfrm>
        <a:graphic>
          <a:graphicData uri="http://schemas.openxmlformats.org/drawingml/2006/table">
            <a:tbl>
              <a:tblPr/>
              <a:tblGrid>
                <a:gridCol w="4940616">
                  <a:extLst>
                    <a:ext uri="{9D8B030D-6E8A-4147-A177-3AD203B41FA5}">
                      <a16:colId xmlns:a16="http://schemas.microsoft.com/office/drawing/2014/main" val="2326607190"/>
                    </a:ext>
                  </a:extLst>
                </a:gridCol>
              </a:tblGrid>
              <a:tr h="943061">
                <a:tc>
                  <a:txBody>
                    <a:bodyPr/>
                    <a:lstStyle/>
                    <a:p>
                      <a:pPr marL="666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666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FrontContent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255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666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BackContent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255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666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666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927338"/>
                  </a:ext>
                </a:extLst>
              </a:tr>
            </a:tbl>
          </a:graphicData>
        </a:graphic>
      </p:graphicFrame>
      <p:graphicFrame>
        <p:nvGraphicFramePr>
          <p:cNvPr id="8" name="Table 7">
            <a:extLst>
              <a:ext uri="{FF2B5EF4-FFF2-40B4-BE49-F238E27FC236}">
                <a16:creationId xmlns:a16="http://schemas.microsoft.com/office/drawing/2014/main" id="{6CF07D5C-6A39-4393-A959-007AE434EE1B}"/>
              </a:ext>
            </a:extLst>
          </p:cNvPr>
          <p:cNvGraphicFramePr>
            <a:graphicFrameLocks noGrp="1"/>
          </p:cNvGraphicFramePr>
          <p:nvPr>
            <p:extLst>
              <p:ext uri="{D42A27DB-BD31-4B8C-83A1-F6EECF244321}">
                <p14:modId xmlns:p14="http://schemas.microsoft.com/office/powerpoint/2010/main" val="3554343257"/>
              </p:ext>
            </p:extLst>
          </p:nvPr>
        </p:nvGraphicFramePr>
        <p:xfrm>
          <a:off x="5872793" y="2721306"/>
          <a:ext cx="4033207" cy="2425700"/>
        </p:xfrm>
        <a:graphic>
          <a:graphicData uri="http://schemas.openxmlformats.org/drawingml/2006/table">
            <a:tbl>
              <a:tblPr/>
              <a:tblGrid>
                <a:gridCol w="4033207">
                  <a:extLst>
                    <a:ext uri="{9D8B030D-6E8A-4147-A177-3AD203B41FA5}">
                      <a16:colId xmlns:a16="http://schemas.microsoft.com/office/drawing/2014/main" val="1375016394"/>
                    </a:ext>
                  </a:extLst>
                </a:gridCol>
              </a:tblGrid>
              <a:tr h="2171700">
                <a:tc>
                  <a:txBody>
                    <a:bodyPr/>
                    <a:lstStyle/>
                    <a:p>
                      <a:pPr>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Flashcard(</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FrontContent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FrontContent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BackContent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BackContent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references Resource(</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references Quiz(</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Foreign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references Dictionary(</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19254"/>
                  </a:ext>
                </a:extLst>
              </a:tr>
            </a:tbl>
          </a:graphicData>
        </a:graphic>
      </p:graphicFrame>
    </p:spTree>
    <p:extLst>
      <p:ext uri="{BB962C8B-B14F-4D97-AF65-F5344CB8AC3E}">
        <p14:creationId xmlns:p14="http://schemas.microsoft.com/office/powerpoint/2010/main" val="107148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Notes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05360" y="1156996"/>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731124" y="1156996"/>
            <a:ext cx="3312368" cy="369332"/>
          </a:xfrm>
          <a:prstGeom prst="rect">
            <a:avLst/>
          </a:prstGeom>
          <a:noFill/>
        </p:spPr>
        <p:txBody>
          <a:bodyPr wrap="square" rtlCol="0">
            <a:spAutoFit/>
          </a:bodyPr>
          <a:lstStyle/>
          <a:p>
            <a:r>
              <a:rPr lang="en-GB" u="sng" dirty="0"/>
              <a:t>Physical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89249" y="3800475"/>
            <a:ext cx="4273226" cy="1200329"/>
          </a:xfrm>
          <a:prstGeom prst="rect">
            <a:avLst/>
          </a:prstGeom>
          <a:noFill/>
        </p:spPr>
        <p:txBody>
          <a:bodyPr wrap="square" rtlCol="0">
            <a:spAutoFit/>
          </a:bodyPr>
          <a:lstStyle/>
          <a:p>
            <a:r>
              <a:rPr lang="en-GB" dirty="0"/>
              <a:t>This is the Notes Table. It’s a type of resource that is a child of the resource table. It contains the necessary information to create a note.</a:t>
            </a:r>
          </a:p>
        </p:txBody>
      </p:sp>
      <p:graphicFrame>
        <p:nvGraphicFramePr>
          <p:cNvPr id="2" name="Table 1">
            <a:extLst>
              <a:ext uri="{FF2B5EF4-FFF2-40B4-BE49-F238E27FC236}">
                <a16:creationId xmlns:a16="http://schemas.microsoft.com/office/drawing/2014/main" id="{9A4FBEBB-D3D1-47F2-A0DD-63969FDF5D03}"/>
              </a:ext>
            </a:extLst>
          </p:cNvPr>
          <p:cNvGraphicFramePr>
            <a:graphicFrameLocks noGrp="1"/>
          </p:cNvGraphicFramePr>
          <p:nvPr/>
        </p:nvGraphicFramePr>
        <p:xfrm>
          <a:off x="289249" y="1651556"/>
          <a:ext cx="2847975" cy="1247775"/>
        </p:xfrm>
        <a:graphic>
          <a:graphicData uri="http://schemas.openxmlformats.org/drawingml/2006/table">
            <a:tbl>
              <a:tblPr firstRow="1" firstCol="1" bandRow="1"/>
              <a:tblGrid>
                <a:gridCol w="2847975">
                  <a:extLst>
                    <a:ext uri="{9D8B030D-6E8A-4147-A177-3AD203B41FA5}">
                      <a16:colId xmlns:a16="http://schemas.microsoft.com/office/drawing/2014/main" val="3199467763"/>
                    </a:ext>
                  </a:extLst>
                </a:gridCol>
              </a:tblGrid>
              <a:tr h="0">
                <a:tc>
                  <a:txBody>
                    <a:bodyPr/>
                    <a:lstStyle/>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Notes</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NoteTitle, NoteContent)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1100" i="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 </a:t>
                      </a: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900248"/>
                  </a:ext>
                </a:extLst>
              </a:tr>
            </a:tbl>
          </a:graphicData>
        </a:graphic>
      </p:graphicFrame>
      <p:graphicFrame>
        <p:nvGraphicFramePr>
          <p:cNvPr id="3" name="Table 2">
            <a:extLst>
              <a:ext uri="{FF2B5EF4-FFF2-40B4-BE49-F238E27FC236}">
                <a16:creationId xmlns:a16="http://schemas.microsoft.com/office/drawing/2014/main" id="{8499F85A-7CCE-4FA9-AAC3-438ADFA81E86}"/>
              </a:ext>
            </a:extLst>
          </p:cNvPr>
          <p:cNvGraphicFramePr>
            <a:graphicFrameLocks noGrp="1"/>
          </p:cNvGraphicFramePr>
          <p:nvPr>
            <p:extLst>
              <p:ext uri="{D42A27DB-BD31-4B8C-83A1-F6EECF244321}">
                <p14:modId xmlns:p14="http://schemas.microsoft.com/office/powerpoint/2010/main" val="618335438"/>
              </p:ext>
            </p:extLst>
          </p:nvPr>
        </p:nvGraphicFramePr>
        <p:xfrm>
          <a:off x="5815014" y="1646325"/>
          <a:ext cx="4705350" cy="628650"/>
        </p:xfrm>
        <a:graphic>
          <a:graphicData uri="http://schemas.openxmlformats.org/drawingml/2006/table">
            <a:tbl>
              <a:tblPr/>
              <a:tblGrid>
                <a:gridCol w="4705350">
                  <a:extLst>
                    <a:ext uri="{9D8B030D-6E8A-4147-A177-3AD203B41FA5}">
                      <a16:colId xmlns:a16="http://schemas.microsoft.com/office/drawing/2014/main" val="4201783362"/>
                    </a:ext>
                  </a:extLst>
                </a:gridCol>
              </a:tblGrid>
              <a:tr h="628650">
                <a:tc>
                  <a:txBody>
                    <a:bodyPr/>
                    <a:lstStyle/>
                    <a:p>
                      <a:pPr marL="12382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2382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FrontContent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255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2382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NoteTitle</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30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962591"/>
                  </a:ext>
                </a:extLst>
              </a:tr>
            </a:tbl>
          </a:graphicData>
        </a:graphic>
      </p:graphicFrame>
      <p:graphicFrame>
        <p:nvGraphicFramePr>
          <p:cNvPr id="8" name="Table 7">
            <a:extLst>
              <a:ext uri="{FF2B5EF4-FFF2-40B4-BE49-F238E27FC236}">
                <a16:creationId xmlns:a16="http://schemas.microsoft.com/office/drawing/2014/main" id="{A0D31197-0CD5-42A8-A52D-A5D7C6A5B054}"/>
              </a:ext>
            </a:extLst>
          </p:cNvPr>
          <p:cNvGraphicFramePr>
            <a:graphicFrameLocks noGrp="1"/>
          </p:cNvGraphicFramePr>
          <p:nvPr/>
        </p:nvGraphicFramePr>
        <p:xfrm>
          <a:off x="5815014" y="2732642"/>
          <a:ext cx="3629025" cy="1763157"/>
        </p:xfrm>
        <a:graphic>
          <a:graphicData uri="http://schemas.openxmlformats.org/drawingml/2006/table">
            <a:tbl>
              <a:tblPr/>
              <a:tblGrid>
                <a:gridCol w="3629025">
                  <a:extLst>
                    <a:ext uri="{9D8B030D-6E8A-4147-A177-3AD203B41FA5}">
                      <a16:colId xmlns:a16="http://schemas.microsoft.com/office/drawing/2014/main" val="649898433"/>
                    </a:ext>
                  </a:extLst>
                </a:gridCol>
              </a:tblGrid>
              <a:tr h="1763157">
                <a:tc>
                  <a:txBody>
                    <a:bodyPr/>
                    <a:lstStyle/>
                    <a:p>
                      <a:pPr marL="15240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Notes(</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NoteContent</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NoteTitle</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NoteTitle</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07000"/>
                        </a:lnSpc>
                        <a:spcAft>
                          <a:spcPts val="0"/>
                        </a:spcAft>
                      </a:pPr>
                      <a:endPar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15240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references Resource(</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942939"/>
                  </a:ext>
                </a:extLst>
              </a:tr>
            </a:tbl>
          </a:graphicData>
        </a:graphic>
      </p:graphicFrame>
    </p:spTree>
    <p:extLst>
      <p:ext uri="{BB962C8B-B14F-4D97-AF65-F5344CB8AC3E}">
        <p14:creationId xmlns:p14="http://schemas.microsoft.com/office/powerpoint/2010/main" val="334507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Foruum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89249" y="1098164"/>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353049" y="573645"/>
            <a:ext cx="3312368" cy="369332"/>
          </a:xfrm>
          <a:prstGeom prst="rect">
            <a:avLst/>
          </a:prstGeom>
          <a:noFill/>
        </p:spPr>
        <p:txBody>
          <a:bodyPr wrap="square" rtlCol="0">
            <a:spAutoFit/>
          </a:bodyPr>
          <a:lstStyle/>
          <a:p>
            <a:r>
              <a:rPr lang="en-GB" u="sng" dirty="0"/>
              <a:t>Physical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89249" y="3800475"/>
            <a:ext cx="4273226" cy="1200329"/>
          </a:xfrm>
          <a:prstGeom prst="rect">
            <a:avLst/>
          </a:prstGeom>
          <a:noFill/>
        </p:spPr>
        <p:txBody>
          <a:bodyPr wrap="square" rtlCol="0">
            <a:spAutoFit/>
          </a:bodyPr>
          <a:lstStyle/>
          <a:p>
            <a:r>
              <a:rPr lang="en-GB" dirty="0"/>
              <a:t>This is the </a:t>
            </a:r>
            <a:r>
              <a:rPr lang="en-GB" dirty="0" err="1"/>
              <a:t>Foruum</a:t>
            </a:r>
            <a:r>
              <a:rPr lang="en-GB" dirty="0"/>
              <a:t> Table. A place for users to ask questions and discuss topics. It contains the necessary information to create a forum that contains comments.</a:t>
            </a:r>
          </a:p>
        </p:txBody>
      </p:sp>
      <p:graphicFrame>
        <p:nvGraphicFramePr>
          <p:cNvPr id="2" name="Table 1">
            <a:extLst>
              <a:ext uri="{FF2B5EF4-FFF2-40B4-BE49-F238E27FC236}">
                <a16:creationId xmlns:a16="http://schemas.microsoft.com/office/drawing/2014/main" id="{23092EF3-E116-48EB-8C9F-664826CBC39F}"/>
              </a:ext>
            </a:extLst>
          </p:cNvPr>
          <p:cNvGraphicFramePr>
            <a:graphicFrameLocks noGrp="1"/>
          </p:cNvGraphicFramePr>
          <p:nvPr/>
        </p:nvGraphicFramePr>
        <p:xfrm>
          <a:off x="400146" y="1534607"/>
          <a:ext cx="2847975" cy="1427163"/>
        </p:xfrm>
        <a:graphic>
          <a:graphicData uri="http://schemas.openxmlformats.org/drawingml/2006/table">
            <a:tbl>
              <a:tblPr firstRow="1" firstCol="1" bandRow="1"/>
              <a:tblGrid>
                <a:gridCol w="2847975">
                  <a:extLst>
                    <a:ext uri="{9D8B030D-6E8A-4147-A177-3AD203B41FA5}">
                      <a16:colId xmlns:a16="http://schemas.microsoft.com/office/drawing/2014/main" val="3909462468"/>
                    </a:ext>
                  </a:extLst>
                </a:gridCol>
              </a:tblGrid>
              <a:tr h="0">
                <a:tc>
                  <a:txBody>
                    <a:bodyPr/>
                    <a:lstStyle/>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Foruum</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(ForumID, Creator, Forum_Title, Closed, Created)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Primary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ForumID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Foreign Key</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Creator </a:t>
                      </a:r>
                      <a:r>
                        <a:rPr lang="it-IT" sz="1100" i="1" dirty="0">
                          <a:effectLst/>
                          <a:latin typeface="Calibri" panose="020F0502020204030204" pitchFamily="34" charset="0"/>
                          <a:ea typeface="Times New Roman" panose="02020603050405020304" pitchFamily="18" charset="0"/>
                          <a:cs typeface="Times New Roman" panose="02020603050405020304" pitchFamily="18" charset="0"/>
                        </a:rPr>
                        <a:t>references</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r>
                        <a:rPr lang="it-IT" sz="1100" b="1" dirty="0">
                          <a:effectLst/>
                          <a:latin typeface="Calibri" panose="020F0502020204030204" pitchFamily="34" charset="0"/>
                          <a:ea typeface="Times New Roman" panose="02020603050405020304" pitchFamily="18" charset="0"/>
                          <a:cs typeface="Times New Roman" panose="02020603050405020304" pitchFamily="18" charset="0"/>
                        </a:rPr>
                        <a:t>User</a:t>
                      </a: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091769"/>
                  </a:ext>
                </a:extLst>
              </a:tr>
            </a:tbl>
          </a:graphicData>
        </a:graphic>
      </p:graphicFrame>
      <p:graphicFrame>
        <p:nvGraphicFramePr>
          <p:cNvPr id="3" name="Table 2">
            <a:extLst>
              <a:ext uri="{FF2B5EF4-FFF2-40B4-BE49-F238E27FC236}">
                <a16:creationId xmlns:a16="http://schemas.microsoft.com/office/drawing/2014/main" id="{11641B50-9C5D-4CE0-8C7F-04183EBA75C3}"/>
              </a:ext>
            </a:extLst>
          </p:cNvPr>
          <p:cNvGraphicFramePr>
            <a:graphicFrameLocks noGrp="1"/>
          </p:cNvGraphicFramePr>
          <p:nvPr/>
        </p:nvGraphicFramePr>
        <p:xfrm>
          <a:off x="5353049" y="972330"/>
          <a:ext cx="6267451" cy="1476375"/>
        </p:xfrm>
        <a:graphic>
          <a:graphicData uri="http://schemas.openxmlformats.org/drawingml/2006/table">
            <a:tbl>
              <a:tblPr/>
              <a:tblGrid>
                <a:gridCol w="6267451">
                  <a:extLst>
                    <a:ext uri="{9D8B030D-6E8A-4147-A177-3AD203B41FA5}">
                      <a16:colId xmlns:a16="http://schemas.microsoft.com/office/drawing/2014/main" val="569727589"/>
                    </a:ext>
                  </a:extLst>
                </a:gridCol>
              </a:tblGrid>
              <a:tr h="1476375">
                <a:tc>
                  <a:txBody>
                    <a:bodyPr/>
                    <a:lstStyle/>
                    <a:p>
                      <a:pPr marL="762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		Integer</a:t>
                      </a:r>
                    </a:p>
                    <a:p>
                      <a:pPr marL="762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Forum_Title</a:t>
                      </a:r>
                      <a:r>
                        <a:rPr lang="en-GB" sz="1100" dirty="0">
                          <a:effectLst/>
                          <a:latin typeface="Calibri" panose="020F0502020204030204" pitchFamily="34" charset="0"/>
                          <a:ea typeface="Calibri" panose="020F0502020204030204" pitchFamily="34" charset="0"/>
                          <a:cs typeface="Times New Roman" panose="02020603050405020304" pitchFamily="18" charset="0"/>
                        </a:rPr>
                        <a:t>		Variable length character string maximum length 25 </a:t>
                      </a:r>
                    </a:p>
                    <a:p>
                      <a:pPr marL="762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Closed		Binary</a:t>
                      </a:r>
                    </a:p>
                    <a:p>
                      <a:pPr marL="762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Owner		Variable length character string maximum length 30</a:t>
                      </a:r>
                    </a:p>
                    <a:p>
                      <a:pPr marL="76200">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Domain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Time_Created</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TimeStamp</a:t>
                      </a:r>
                      <a:r>
                        <a:rPr lang="en-GB"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312170"/>
                  </a:ext>
                </a:extLst>
              </a:tr>
            </a:tbl>
          </a:graphicData>
        </a:graphic>
      </p:graphicFrame>
      <p:graphicFrame>
        <p:nvGraphicFramePr>
          <p:cNvPr id="9" name="Table 8">
            <a:extLst>
              <a:ext uri="{FF2B5EF4-FFF2-40B4-BE49-F238E27FC236}">
                <a16:creationId xmlns:a16="http://schemas.microsoft.com/office/drawing/2014/main" id="{BB6E6EB3-528B-420F-BBE5-F2F8081B43B9}"/>
              </a:ext>
            </a:extLst>
          </p:cNvPr>
          <p:cNvGraphicFramePr>
            <a:graphicFrameLocks noGrp="1"/>
          </p:cNvGraphicFramePr>
          <p:nvPr/>
        </p:nvGraphicFramePr>
        <p:xfrm>
          <a:off x="5353049" y="2767038"/>
          <a:ext cx="4429125" cy="2143125"/>
        </p:xfrm>
        <a:graphic>
          <a:graphicData uri="http://schemas.openxmlformats.org/drawingml/2006/table">
            <a:tbl>
              <a:tblPr/>
              <a:tblGrid>
                <a:gridCol w="4429125">
                  <a:extLst>
                    <a:ext uri="{9D8B030D-6E8A-4147-A177-3AD203B41FA5}">
                      <a16:colId xmlns:a16="http://schemas.microsoft.com/office/drawing/2014/main" val="98380821"/>
                    </a:ext>
                  </a:extLst>
                </a:gridCol>
              </a:tblGrid>
              <a:tr h="2143125">
                <a:tc>
                  <a:txBody>
                    <a:bodyPr/>
                    <a:lstStyle/>
                    <a:p>
                      <a:pPr marL="1047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Forum(</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1047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Closed	                             Closed		NOT NULL</a:t>
                      </a:r>
                    </a:p>
                    <a:p>
                      <a:pPr marL="1047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Creator	Owner		NOT NULL</a:t>
                      </a:r>
                    </a:p>
                    <a:p>
                      <a:pPr marL="1047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Created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Time_Created</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1047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Forum_Title</a:t>
                      </a: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Forum_Title</a:t>
                      </a:r>
                      <a:r>
                        <a:rPr lang="en-GB" sz="1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104775">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Primary Key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ForumID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Foreign Key Creator references User(Username)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1139733"/>
                  </a:ext>
                </a:extLst>
              </a:tr>
            </a:tbl>
          </a:graphicData>
        </a:graphic>
      </p:graphicFrame>
    </p:spTree>
    <p:extLst>
      <p:ext uri="{BB962C8B-B14F-4D97-AF65-F5344CB8AC3E}">
        <p14:creationId xmlns:p14="http://schemas.microsoft.com/office/powerpoint/2010/main" val="419665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EFA16-0583-4E8D-A8EE-2C63B37706C8}"/>
              </a:ext>
            </a:extLst>
          </p:cNvPr>
          <p:cNvSpPr>
            <a:spLocks noGrp="1"/>
          </p:cNvSpPr>
          <p:nvPr>
            <p:ph type="ctrTitle"/>
          </p:nvPr>
        </p:nvSpPr>
        <p:spPr/>
        <p:txBody>
          <a:bodyPr/>
          <a:lstStyle/>
          <a:p>
            <a:r>
              <a:rPr lang="it-IT" dirty="0">
                <a:latin typeface="Segoe UI Light" panose="020B0502040204020203" pitchFamily="34" charset="0"/>
                <a:cs typeface="Segoe UI Light" panose="020B0502040204020203" pitchFamily="34" charset="0"/>
              </a:rPr>
              <a:t>Logical Data Model</a:t>
            </a:r>
          </a:p>
        </p:txBody>
      </p:sp>
      <p:sp>
        <p:nvSpPr>
          <p:cNvPr id="3" name="Sottotitolo 2">
            <a:extLst>
              <a:ext uri="{FF2B5EF4-FFF2-40B4-BE49-F238E27FC236}">
                <a16:creationId xmlns:a16="http://schemas.microsoft.com/office/drawing/2014/main" id="{1A03329D-4E43-4D3D-AACA-B5E02D1E194E}"/>
              </a:ext>
            </a:extLst>
          </p:cNvPr>
          <p:cNvSpPr>
            <a:spLocks noGrp="1"/>
          </p:cNvSpPr>
          <p:nvPr>
            <p:ph type="subTitle" idx="1"/>
          </p:nvPr>
        </p:nvSpPr>
        <p:spPr/>
        <p:txBody>
          <a:bodyPr/>
          <a:lstStyle/>
          <a:p>
            <a:r>
              <a:rPr lang="it-IT" dirty="0"/>
              <a:t>Entity Relationship diagram</a:t>
            </a:r>
          </a:p>
        </p:txBody>
      </p:sp>
    </p:spTree>
    <p:extLst>
      <p:ext uri="{BB962C8B-B14F-4D97-AF65-F5344CB8AC3E}">
        <p14:creationId xmlns:p14="http://schemas.microsoft.com/office/powerpoint/2010/main" val="185478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Quiz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13748" y="1089381"/>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013820" y="904715"/>
            <a:ext cx="3312368" cy="369332"/>
          </a:xfrm>
          <a:prstGeom prst="rect">
            <a:avLst/>
          </a:prstGeom>
          <a:noFill/>
        </p:spPr>
        <p:txBody>
          <a:bodyPr wrap="square" rtlCol="0">
            <a:spAutoFit/>
          </a:bodyPr>
          <a:lstStyle/>
          <a:p>
            <a:r>
              <a:rPr lang="en-GB" u="sng" dirty="0"/>
              <a:t>Physical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89249" y="3800475"/>
            <a:ext cx="4273226" cy="1477328"/>
          </a:xfrm>
          <a:prstGeom prst="rect">
            <a:avLst/>
          </a:prstGeom>
          <a:noFill/>
        </p:spPr>
        <p:txBody>
          <a:bodyPr wrap="square" rtlCol="0">
            <a:spAutoFit/>
          </a:bodyPr>
          <a:lstStyle/>
          <a:p>
            <a:r>
              <a:rPr lang="en-GB" dirty="0"/>
              <a:t>This is the Quiz Table. It’s a type of resource that is a child of the resource table. It contains the necessary information to create a flashcard and to link it with a quiz or dictionary.</a:t>
            </a:r>
          </a:p>
        </p:txBody>
      </p:sp>
      <p:graphicFrame>
        <p:nvGraphicFramePr>
          <p:cNvPr id="2" name="Table 1">
            <a:extLst>
              <a:ext uri="{FF2B5EF4-FFF2-40B4-BE49-F238E27FC236}">
                <a16:creationId xmlns:a16="http://schemas.microsoft.com/office/drawing/2014/main" id="{BF9BBB52-6DC1-4364-8AB1-86C12CDACD1C}"/>
              </a:ext>
            </a:extLst>
          </p:cNvPr>
          <p:cNvGraphicFramePr>
            <a:graphicFrameLocks noGrp="1"/>
          </p:cNvGraphicFramePr>
          <p:nvPr/>
        </p:nvGraphicFramePr>
        <p:xfrm>
          <a:off x="289249" y="1548166"/>
          <a:ext cx="2847975" cy="1606550"/>
        </p:xfrm>
        <a:graphic>
          <a:graphicData uri="http://schemas.openxmlformats.org/drawingml/2006/table">
            <a:tbl>
              <a:tblPr firstRow="1" firstCol="1" bandRow="1"/>
              <a:tblGrid>
                <a:gridCol w="2847975">
                  <a:extLst>
                    <a:ext uri="{9D8B030D-6E8A-4147-A177-3AD203B41FA5}">
                      <a16:colId xmlns:a16="http://schemas.microsoft.com/office/drawing/2014/main" val="3808327836"/>
                    </a:ext>
                  </a:extLst>
                </a:gridCol>
              </a:tblGrid>
              <a:tr h="0">
                <a:tc>
                  <a:txBody>
                    <a:bodyPr/>
                    <a:lstStyle/>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QuizName, QuizTopic)</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1100" i="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2616041"/>
                  </a:ext>
                </a:extLst>
              </a:tr>
            </a:tbl>
          </a:graphicData>
        </a:graphic>
      </p:graphicFrame>
      <p:graphicFrame>
        <p:nvGraphicFramePr>
          <p:cNvPr id="3" name="Table 2">
            <a:extLst>
              <a:ext uri="{FF2B5EF4-FFF2-40B4-BE49-F238E27FC236}">
                <a16:creationId xmlns:a16="http://schemas.microsoft.com/office/drawing/2014/main" id="{4EE87AE6-6C87-4A39-BD7C-A3E6674200CA}"/>
              </a:ext>
            </a:extLst>
          </p:cNvPr>
          <p:cNvGraphicFramePr>
            <a:graphicFrameLocks noGrp="1"/>
          </p:cNvGraphicFramePr>
          <p:nvPr>
            <p:extLst>
              <p:ext uri="{D42A27DB-BD31-4B8C-83A1-F6EECF244321}">
                <p14:modId xmlns:p14="http://schemas.microsoft.com/office/powerpoint/2010/main" val="837788810"/>
              </p:ext>
            </p:extLst>
          </p:nvPr>
        </p:nvGraphicFramePr>
        <p:xfrm>
          <a:off x="5076825" y="2623307"/>
          <a:ext cx="3609975" cy="1427163"/>
        </p:xfrm>
        <a:graphic>
          <a:graphicData uri="http://schemas.openxmlformats.org/drawingml/2006/table">
            <a:tbl>
              <a:tblPr/>
              <a:tblGrid>
                <a:gridCol w="3609975">
                  <a:extLst>
                    <a:ext uri="{9D8B030D-6E8A-4147-A177-3AD203B41FA5}">
                      <a16:colId xmlns:a16="http://schemas.microsoft.com/office/drawing/2014/main" val="2448700723"/>
                    </a:ext>
                  </a:extLst>
                </a:gridCol>
              </a:tblGrid>
              <a:tr h="1200150">
                <a:tc>
                  <a:txBody>
                    <a:bodyPr/>
                    <a:lstStyle/>
                    <a:p>
                      <a:pPr marL="1047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Name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QuizName</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Topic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QuizTopic</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0"/>
                        </a:spcAft>
                      </a:pPr>
                      <a:endPar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1047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references Resource(</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047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422230"/>
                  </a:ext>
                </a:extLst>
              </a:tr>
            </a:tbl>
          </a:graphicData>
        </a:graphic>
      </p:graphicFrame>
      <p:graphicFrame>
        <p:nvGraphicFramePr>
          <p:cNvPr id="10" name="Table 9">
            <a:extLst>
              <a:ext uri="{FF2B5EF4-FFF2-40B4-BE49-F238E27FC236}">
                <a16:creationId xmlns:a16="http://schemas.microsoft.com/office/drawing/2014/main" id="{7B1BAAFE-F5BB-4ACA-9316-D0D00F48E389}"/>
              </a:ext>
            </a:extLst>
          </p:cNvPr>
          <p:cNvGraphicFramePr>
            <a:graphicFrameLocks noGrp="1"/>
          </p:cNvGraphicFramePr>
          <p:nvPr/>
        </p:nvGraphicFramePr>
        <p:xfrm>
          <a:off x="5076825" y="1341662"/>
          <a:ext cx="6800851" cy="1068388"/>
        </p:xfrm>
        <a:graphic>
          <a:graphicData uri="http://schemas.openxmlformats.org/drawingml/2006/table">
            <a:tbl>
              <a:tblPr/>
              <a:tblGrid>
                <a:gridCol w="6800851">
                  <a:extLst>
                    <a:ext uri="{9D8B030D-6E8A-4147-A177-3AD203B41FA5}">
                      <a16:colId xmlns:a16="http://schemas.microsoft.com/office/drawing/2014/main" val="4068887686"/>
                    </a:ext>
                  </a:extLst>
                </a:gridCol>
              </a:tblGrid>
              <a:tr h="704850">
                <a:tc>
                  <a:txBody>
                    <a:bodyPr/>
                    <a:lstStyle/>
                    <a:p>
                      <a:pPr marL="9525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95250">
                        <a:lnSpc>
                          <a:spcPct val="107000"/>
                        </a:lnSpc>
                        <a:spcAft>
                          <a:spcPts val="0"/>
                        </a:spcAft>
                      </a:pPr>
                      <a:endPar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9525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QuizName</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25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95250">
                        <a:lnSpc>
                          <a:spcPct val="107000"/>
                        </a:lnSpc>
                        <a:spcAft>
                          <a:spcPts val="0"/>
                        </a:spcAft>
                      </a:pPr>
                      <a:endPar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9525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QuizTopic</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25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95250">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931354"/>
                  </a:ext>
                </a:extLst>
              </a:tr>
            </a:tbl>
          </a:graphicData>
        </a:graphic>
      </p:graphicFrame>
    </p:spTree>
    <p:extLst>
      <p:ext uri="{BB962C8B-B14F-4D97-AF65-F5344CB8AC3E}">
        <p14:creationId xmlns:p14="http://schemas.microsoft.com/office/powerpoint/2010/main" val="348829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39E94-93DD-4D44-A179-1A25340315F8}"/>
              </a:ext>
            </a:extLst>
          </p:cNvPr>
          <p:cNvSpPr txBox="1"/>
          <p:nvPr/>
        </p:nvSpPr>
        <p:spPr>
          <a:xfrm>
            <a:off x="289249" y="326571"/>
            <a:ext cx="3069771" cy="461793"/>
          </a:xfrm>
          <a:prstGeom prst="rect">
            <a:avLst/>
          </a:prstGeom>
          <a:noFill/>
        </p:spPr>
        <p:txBody>
          <a:bodyPr wrap="square" rtlCol="0">
            <a:spAutoFit/>
          </a:bodyPr>
          <a:lstStyle/>
          <a:p>
            <a:pPr defTabSz="914400">
              <a:lnSpc>
                <a:spcPct val="85000"/>
              </a:lnSpc>
              <a:spcBef>
                <a:spcPct val="0"/>
              </a:spcBef>
              <a:spcAft>
                <a:spcPts val="600"/>
              </a:spcAft>
            </a:pPr>
            <a:r>
              <a:rPr lang="en-US" sz="2800" u="sng" spc="-50" dirty="0">
                <a:solidFill>
                  <a:schemeClr val="tx1">
                    <a:lumMod val="75000"/>
                    <a:lumOff val="25000"/>
                  </a:schemeClr>
                </a:solidFill>
              </a:rPr>
              <a:t>Dictionary Table</a:t>
            </a:r>
          </a:p>
        </p:txBody>
      </p:sp>
      <p:sp>
        <p:nvSpPr>
          <p:cNvPr id="5" name="TextBox 4">
            <a:extLst>
              <a:ext uri="{FF2B5EF4-FFF2-40B4-BE49-F238E27FC236}">
                <a16:creationId xmlns:a16="http://schemas.microsoft.com/office/drawing/2014/main" id="{F01C4259-E4BD-46A6-80FE-E4C38B0DFD92}"/>
              </a:ext>
            </a:extLst>
          </p:cNvPr>
          <p:cNvSpPr txBox="1"/>
          <p:nvPr/>
        </p:nvSpPr>
        <p:spPr>
          <a:xfrm>
            <a:off x="230526" y="1156996"/>
            <a:ext cx="2472612" cy="369332"/>
          </a:xfrm>
          <a:prstGeom prst="rect">
            <a:avLst/>
          </a:prstGeom>
          <a:noFill/>
        </p:spPr>
        <p:txBody>
          <a:bodyPr wrap="square" rtlCol="0">
            <a:spAutoFit/>
          </a:bodyPr>
          <a:lstStyle/>
          <a:p>
            <a:r>
              <a:rPr lang="en-GB" u="sng" dirty="0"/>
              <a:t>Logical Design </a:t>
            </a:r>
          </a:p>
        </p:txBody>
      </p:sp>
      <p:sp>
        <p:nvSpPr>
          <p:cNvPr id="6" name="TextBox 5">
            <a:extLst>
              <a:ext uri="{FF2B5EF4-FFF2-40B4-BE49-F238E27FC236}">
                <a16:creationId xmlns:a16="http://schemas.microsoft.com/office/drawing/2014/main" id="{4109B1ED-1FB8-4EEB-8199-13658C8ECE98}"/>
              </a:ext>
            </a:extLst>
          </p:cNvPr>
          <p:cNvSpPr txBox="1"/>
          <p:nvPr/>
        </p:nvSpPr>
        <p:spPr>
          <a:xfrm>
            <a:off x="5885283" y="1156996"/>
            <a:ext cx="3312368" cy="369332"/>
          </a:xfrm>
          <a:prstGeom prst="rect">
            <a:avLst/>
          </a:prstGeom>
          <a:noFill/>
        </p:spPr>
        <p:txBody>
          <a:bodyPr wrap="square" rtlCol="0">
            <a:spAutoFit/>
          </a:bodyPr>
          <a:lstStyle/>
          <a:p>
            <a:r>
              <a:rPr lang="en-GB" u="sng" dirty="0"/>
              <a:t>Physical Design</a:t>
            </a:r>
          </a:p>
        </p:txBody>
      </p:sp>
      <p:sp>
        <p:nvSpPr>
          <p:cNvPr id="18" name="TextBox 17">
            <a:extLst>
              <a:ext uri="{FF2B5EF4-FFF2-40B4-BE49-F238E27FC236}">
                <a16:creationId xmlns:a16="http://schemas.microsoft.com/office/drawing/2014/main" id="{ED479734-0F8A-4214-82B8-271DC24A62B6}"/>
              </a:ext>
            </a:extLst>
          </p:cNvPr>
          <p:cNvSpPr txBox="1"/>
          <p:nvPr/>
        </p:nvSpPr>
        <p:spPr>
          <a:xfrm>
            <a:off x="289249" y="3800475"/>
            <a:ext cx="4273226" cy="1477328"/>
          </a:xfrm>
          <a:prstGeom prst="rect">
            <a:avLst/>
          </a:prstGeom>
          <a:noFill/>
        </p:spPr>
        <p:txBody>
          <a:bodyPr wrap="square" rtlCol="0">
            <a:spAutoFit/>
          </a:bodyPr>
          <a:lstStyle/>
          <a:p>
            <a:r>
              <a:rPr lang="en-GB" dirty="0"/>
              <a:t>This is the Dictionary Table. It’s a type of resource that is a child of the resource table. It contains the necessary information to create a flashcard and to link it with a quiz or dictionary.</a:t>
            </a:r>
          </a:p>
        </p:txBody>
      </p:sp>
      <p:graphicFrame>
        <p:nvGraphicFramePr>
          <p:cNvPr id="2" name="Table 1">
            <a:extLst>
              <a:ext uri="{FF2B5EF4-FFF2-40B4-BE49-F238E27FC236}">
                <a16:creationId xmlns:a16="http://schemas.microsoft.com/office/drawing/2014/main" id="{C6D57C40-5985-4B92-A5EB-F19668298BD2}"/>
              </a:ext>
            </a:extLst>
          </p:cNvPr>
          <p:cNvGraphicFramePr>
            <a:graphicFrameLocks noGrp="1"/>
          </p:cNvGraphicFramePr>
          <p:nvPr/>
        </p:nvGraphicFramePr>
        <p:xfrm>
          <a:off x="289249" y="1618089"/>
          <a:ext cx="2877185" cy="889000"/>
        </p:xfrm>
        <a:graphic>
          <a:graphicData uri="http://schemas.openxmlformats.org/drawingml/2006/table">
            <a:tbl>
              <a:tblPr firstRow="1" firstCol="1" bandRow="1"/>
              <a:tblGrid>
                <a:gridCol w="2877185">
                  <a:extLst>
                    <a:ext uri="{9D8B030D-6E8A-4147-A177-3AD203B41FA5}">
                      <a16:colId xmlns:a16="http://schemas.microsoft.com/office/drawing/2014/main" val="1702607526"/>
                    </a:ext>
                  </a:extLst>
                </a:gridCol>
              </a:tblGrid>
              <a:tr h="0">
                <a:tc>
                  <a:txBody>
                    <a:bodyPr/>
                    <a:lstStyle/>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 DictionaryName)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ResourceID </a:t>
                      </a:r>
                      <a:r>
                        <a:rPr lang="it-IT" sz="1100" i="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references</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it-IT" sz="11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a:t>
                      </a:r>
                      <a:r>
                        <a:rPr lang="it-IT"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8984"/>
                  </a:ext>
                </a:extLst>
              </a:tr>
            </a:tbl>
          </a:graphicData>
        </a:graphic>
      </p:graphicFrame>
      <p:graphicFrame>
        <p:nvGraphicFramePr>
          <p:cNvPr id="3" name="Table 2">
            <a:extLst>
              <a:ext uri="{FF2B5EF4-FFF2-40B4-BE49-F238E27FC236}">
                <a16:creationId xmlns:a16="http://schemas.microsoft.com/office/drawing/2014/main" id="{6F4FC43A-A6FB-4D7D-8D3F-2091388280F9}"/>
              </a:ext>
            </a:extLst>
          </p:cNvPr>
          <p:cNvGraphicFramePr>
            <a:graphicFrameLocks noGrp="1"/>
          </p:cNvGraphicFramePr>
          <p:nvPr>
            <p:extLst>
              <p:ext uri="{D42A27DB-BD31-4B8C-83A1-F6EECF244321}">
                <p14:modId xmlns:p14="http://schemas.microsoft.com/office/powerpoint/2010/main" val="744291705"/>
              </p:ext>
            </p:extLst>
          </p:nvPr>
        </p:nvGraphicFramePr>
        <p:xfrm>
          <a:off x="5885283" y="2507089"/>
          <a:ext cx="3906417" cy="1068388"/>
        </p:xfrm>
        <a:graphic>
          <a:graphicData uri="http://schemas.openxmlformats.org/drawingml/2006/table">
            <a:tbl>
              <a:tblPr/>
              <a:tblGrid>
                <a:gridCol w="3906417">
                  <a:extLst>
                    <a:ext uri="{9D8B030D-6E8A-4147-A177-3AD203B41FA5}">
                      <a16:colId xmlns:a16="http://schemas.microsoft.com/office/drawing/2014/main" val="140687581"/>
                    </a:ext>
                  </a:extLst>
                </a:gridCol>
              </a:tblGrid>
              <a:tr h="981075">
                <a:tc>
                  <a:txBody>
                    <a:bodyPr/>
                    <a:lstStyle/>
                    <a:p>
                      <a:pPr marL="1428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428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Name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DictionaryName</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NOT NULL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428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42875">
                        <a:lnSpc>
                          <a:spcPct val="107000"/>
                        </a:lnSpc>
                        <a:spcAft>
                          <a:spcPts val="0"/>
                        </a:spcAft>
                      </a:pPr>
                      <a:endPar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1428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Primary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1428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Foreign Key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references Resource(</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334735"/>
                  </a:ext>
                </a:extLst>
              </a:tr>
            </a:tbl>
          </a:graphicData>
        </a:graphic>
      </p:graphicFrame>
      <p:graphicFrame>
        <p:nvGraphicFramePr>
          <p:cNvPr id="9" name="Table 8">
            <a:extLst>
              <a:ext uri="{FF2B5EF4-FFF2-40B4-BE49-F238E27FC236}">
                <a16:creationId xmlns:a16="http://schemas.microsoft.com/office/drawing/2014/main" id="{A316C6AA-72DB-4D1B-BB9C-44BD74EFAF0D}"/>
              </a:ext>
            </a:extLst>
          </p:cNvPr>
          <p:cNvGraphicFramePr>
            <a:graphicFrameLocks noGrp="1"/>
          </p:cNvGraphicFramePr>
          <p:nvPr>
            <p:extLst>
              <p:ext uri="{D42A27DB-BD31-4B8C-83A1-F6EECF244321}">
                <p14:modId xmlns:p14="http://schemas.microsoft.com/office/powerpoint/2010/main" val="2544077829"/>
              </p:ext>
            </p:extLst>
          </p:nvPr>
        </p:nvGraphicFramePr>
        <p:xfrm>
          <a:off x="5885283" y="1618089"/>
          <a:ext cx="5830466" cy="530225"/>
        </p:xfrm>
        <a:graphic>
          <a:graphicData uri="http://schemas.openxmlformats.org/drawingml/2006/table">
            <a:tbl>
              <a:tblPr/>
              <a:tblGrid>
                <a:gridCol w="5830466">
                  <a:extLst>
                    <a:ext uri="{9D8B030D-6E8A-4147-A177-3AD203B41FA5}">
                      <a16:colId xmlns:a16="http://schemas.microsoft.com/office/drawing/2014/main" val="1643805525"/>
                    </a:ext>
                  </a:extLst>
                </a:gridCol>
              </a:tblGrid>
              <a:tr h="352425">
                <a:tc>
                  <a:txBody>
                    <a:bodyPr/>
                    <a:lstStyle/>
                    <a:p>
                      <a:pPr marL="666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a:t>
                      </a:r>
                      <a:r>
                        <a:rPr lang="en-GB" sz="11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ResourceID</a:t>
                      </a: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Variable length character string maximum length 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66675">
                        <a:lnSpc>
                          <a:spcPct val="107000"/>
                        </a:lnSpc>
                        <a:spcAft>
                          <a:spcPts val="0"/>
                        </a:spcAft>
                      </a:pPr>
                      <a:endPar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66675">
                        <a:lnSpc>
                          <a:spcPct val="107000"/>
                        </a:lnSpc>
                        <a:spcAft>
                          <a:spcPts val="0"/>
                        </a:spcAft>
                      </a:pPr>
                      <a:r>
                        <a:rPr lang="en-GB" sz="11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Domain Name			Variable length character string maximum length 25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128631"/>
                  </a:ext>
                </a:extLst>
              </a:tr>
            </a:tbl>
          </a:graphicData>
        </a:graphic>
      </p:graphicFrame>
    </p:spTree>
    <p:extLst>
      <p:ext uri="{BB962C8B-B14F-4D97-AF65-F5344CB8AC3E}">
        <p14:creationId xmlns:p14="http://schemas.microsoft.com/office/powerpoint/2010/main" val="353582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D765-8EA8-46B5-B21C-8692B5280E4A}"/>
              </a:ext>
            </a:extLst>
          </p:cNvPr>
          <p:cNvSpPr>
            <a:spLocks noGrp="1"/>
          </p:cNvSpPr>
          <p:nvPr>
            <p:ph type="ctrTitle"/>
          </p:nvPr>
        </p:nvSpPr>
        <p:spPr/>
        <p:txBody>
          <a:bodyPr/>
          <a:lstStyle/>
          <a:p>
            <a:r>
              <a:rPr lang="en-GB" dirty="0"/>
              <a:t>Transaction Table</a:t>
            </a:r>
          </a:p>
        </p:txBody>
      </p:sp>
      <p:sp>
        <p:nvSpPr>
          <p:cNvPr id="3" name="Subtitle 2">
            <a:extLst>
              <a:ext uri="{FF2B5EF4-FFF2-40B4-BE49-F238E27FC236}">
                <a16:creationId xmlns:a16="http://schemas.microsoft.com/office/drawing/2014/main" id="{726F97DA-FFB3-41A5-B866-7B044C9EF8ED}"/>
              </a:ext>
            </a:extLst>
          </p:cNvPr>
          <p:cNvSpPr>
            <a:spLocks noGrp="1"/>
          </p:cNvSpPr>
          <p:nvPr>
            <p:ph type="subTitle" idx="1"/>
          </p:nvPr>
        </p:nvSpPr>
        <p:spPr/>
        <p:txBody>
          <a:bodyPr/>
          <a:lstStyle/>
          <a:p>
            <a:r>
              <a:rPr lang="en-GB" dirty="0"/>
              <a:t>Interactions between entities</a:t>
            </a:r>
          </a:p>
        </p:txBody>
      </p:sp>
    </p:spTree>
    <p:extLst>
      <p:ext uri="{BB962C8B-B14F-4D97-AF65-F5344CB8AC3E}">
        <p14:creationId xmlns:p14="http://schemas.microsoft.com/office/powerpoint/2010/main" val="2003668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773251-F234-4A2E-8AAC-97976635C318}"/>
              </a:ext>
            </a:extLst>
          </p:cNvPr>
          <p:cNvPicPr>
            <a:picLocks noChangeAspect="1"/>
          </p:cNvPicPr>
          <p:nvPr/>
        </p:nvPicPr>
        <p:blipFill>
          <a:blip r:embed="rId2"/>
          <a:stretch>
            <a:fillRect/>
          </a:stretch>
        </p:blipFill>
        <p:spPr>
          <a:xfrm>
            <a:off x="3194771" y="2211676"/>
            <a:ext cx="8296275" cy="2009775"/>
          </a:xfrm>
          <a:prstGeom prst="rect">
            <a:avLst/>
          </a:prstGeom>
        </p:spPr>
      </p:pic>
      <p:sp>
        <p:nvSpPr>
          <p:cNvPr id="5" name="TextBox 4">
            <a:extLst>
              <a:ext uri="{FF2B5EF4-FFF2-40B4-BE49-F238E27FC236}">
                <a16:creationId xmlns:a16="http://schemas.microsoft.com/office/drawing/2014/main" id="{D13A8A32-7373-47D2-A1AC-B1034B02048F}"/>
              </a:ext>
            </a:extLst>
          </p:cNvPr>
          <p:cNvSpPr txBox="1"/>
          <p:nvPr/>
        </p:nvSpPr>
        <p:spPr>
          <a:xfrm>
            <a:off x="960582" y="2918538"/>
            <a:ext cx="2013527" cy="1200329"/>
          </a:xfrm>
          <a:prstGeom prst="rect">
            <a:avLst/>
          </a:prstGeom>
          <a:noFill/>
        </p:spPr>
        <p:txBody>
          <a:bodyPr wrap="square" rtlCol="0">
            <a:spAutoFit/>
          </a:bodyPr>
          <a:lstStyle/>
          <a:p>
            <a:r>
              <a:rPr lang="en-GB" dirty="0"/>
              <a:t>Each header in this row represents the table in use for each transaction.</a:t>
            </a:r>
          </a:p>
        </p:txBody>
      </p:sp>
      <p:cxnSp>
        <p:nvCxnSpPr>
          <p:cNvPr id="7" name="Straight Connector 6">
            <a:extLst>
              <a:ext uri="{FF2B5EF4-FFF2-40B4-BE49-F238E27FC236}">
                <a16:creationId xmlns:a16="http://schemas.microsoft.com/office/drawing/2014/main" id="{5A2F8979-2A8D-475D-8171-176704CCA380}"/>
              </a:ext>
            </a:extLst>
          </p:cNvPr>
          <p:cNvCxnSpPr/>
          <p:nvPr/>
        </p:nvCxnSpPr>
        <p:spPr>
          <a:xfrm flipH="1">
            <a:off x="2974109" y="2918538"/>
            <a:ext cx="22066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4679A86-A4C7-4668-A97E-01915A1C4575}"/>
              </a:ext>
            </a:extLst>
          </p:cNvPr>
          <p:cNvCxnSpPr/>
          <p:nvPr/>
        </p:nvCxnSpPr>
        <p:spPr>
          <a:xfrm>
            <a:off x="3084440" y="2918538"/>
            <a:ext cx="0" cy="119206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2685C9B-597F-46E0-80BE-42EC76636AB2}"/>
              </a:ext>
            </a:extLst>
          </p:cNvPr>
          <p:cNvCxnSpPr/>
          <p:nvPr/>
        </p:nvCxnSpPr>
        <p:spPr>
          <a:xfrm flipH="1">
            <a:off x="2974109" y="4111173"/>
            <a:ext cx="220662"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7F5D72A-5E0F-4E98-AE19-778DDAFA8295}"/>
              </a:ext>
            </a:extLst>
          </p:cNvPr>
          <p:cNvSpPr txBox="1"/>
          <p:nvPr/>
        </p:nvSpPr>
        <p:spPr>
          <a:xfrm>
            <a:off x="1543577" y="1121892"/>
            <a:ext cx="3532876" cy="1200329"/>
          </a:xfrm>
          <a:prstGeom prst="rect">
            <a:avLst/>
          </a:prstGeom>
          <a:noFill/>
        </p:spPr>
        <p:txBody>
          <a:bodyPr wrap="square" rtlCol="0">
            <a:spAutoFit/>
          </a:bodyPr>
          <a:lstStyle/>
          <a:p>
            <a:r>
              <a:rPr lang="en-GB" dirty="0"/>
              <a:t>Each header in this column represents an action which can take place, where a transaction will need to be made within a table.</a:t>
            </a:r>
          </a:p>
        </p:txBody>
      </p:sp>
      <p:cxnSp>
        <p:nvCxnSpPr>
          <p:cNvPr id="15" name="Straight Connector 14">
            <a:extLst>
              <a:ext uri="{FF2B5EF4-FFF2-40B4-BE49-F238E27FC236}">
                <a16:creationId xmlns:a16="http://schemas.microsoft.com/office/drawing/2014/main" id="{9AE92DE2-6CFB-4F96-9FB8-15CD1D9C5C81}"/>
              </a:ext>
            </a:extLst>
          </p:cNvPr>
          <p:cNvCxnSpPr/>
          <p:nvPr/>
        </p:nvCxnSpPr>
        <p:spPr>
          <a:xfrm>
            <a:off x="4186106" y="2114026"/>
            <a:ext cx="708869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359B93D-8576-443D-A123-DA8F5BE9A208}"/>
              </a:ext>
            </a:extLst>
          </p:cNvPr>
          <p:cNvCxnSpPr/>
          <p:nvPr/>
        </p:nvCxnSpPr>
        <p:spPr>
          <a:xfrm>
            <a:off x="4186106" y="2030136"/>
            <a:ext cx="0" cy="18154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68DD435-4693-4312-ACE7-A8533B007430}"/>
              </a:ext>
            </a:extLst>
          </p:cNvPr>
          <p:cNvCxnSpPr/>
          <p:nvPr/>
        </p:nvCxnSpPr>
        <p:spPr>
          <a:xfrm>
            <a:off x="11274804" y="2030136"/>
            <a:ext cx="0" cy="1815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4624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66FA3D-F02B-431F-872E-A2B0BF1BEB2C}"/>
              </a:ext>
            </a:extLst>
          </p:cNvPr>
          <p:cNvPicPr>
            <a:picLocks noChangeAspect="1"/>
          </p:cNvPicPr>
          <p:nvPr/>
        </p:nvPicPr>
        <p:blipFill>
          <a:blip r:embed="rId2"/>
          <a:stretch>
            <a:fillRect/>
          </a:stretch>
        </p:blipFill>
        <p:spPr>
          <a:xfrm>
            <a:off x="2216734" y="2424112"/>
            <a:ext cx="8296275" cy="2009775"/>
          </a:xfrm>
          <a:prstGeom prst="rect">
            <a:avLst/>
          </a:prstGeom>
        </p:spPr>
      </p:pic>
      <p:sp>
        <p:nvSpPr>
          <p:cNvPr id="5" name="TextBox 4">
            <a:extLst>
              <a:ext uri="{FF2B5EF4-FFF2-40B4-BE49-F238E27FC236}">
                <a16:creationId xmlns:a16="http://schemas.microsoft.com/office/drawing/2014/main" id="{2FC41C23-927F-4799-B46D-7837196E3133}"/>
              </a:ext>
            </a:extLst>
          </p:cNvPr>
          <p:cNvSpPr txBox="1"/>
          <p:nvPr/>
        </p:nvSpPr>
        <p:spPr>
          <a:xfrm>
            <a:off x="359942" y="2551836"/>
            <a:ext cx="1856792" cy="1754326"/>
          </a:xfrm>
          <a:prstGeom prst="rect">
            <a:avLst/>
          </a:prstGeom>
          <a:noFill/>
        </p:spPr>
        <p:txBody>
          <a:bodyPr wrap="square" rtlCol="0">
            <a:spAutoFit/>
          </a:bodyPr>
          <a:lstStyle/>
          <a:p>
            <a:r>
              <a:rPr lang="en-GB" dirty="0"/>
              <a:t>The columns </a:t>
            </a:r>
            <a:r>
              <a:rPr lang="en-GB" b="1" i="1" dirty="0"/>
              <a:t>IRUD</a:t>
            </a:r>
            <a:r>
              <a:rPr lang="en-GB" dirty="0"/>
              <a:t> stand for :</a:t>
            </a:r>
          </a:p>
          <a:p>
            <a:pPr marL="285750" indent="-285750">
              <a:buFont typeface="Arial" panose="020B0604020202020204" pitchFamily="34" charset="0"/>
              <a:buChar char="•"/>
            </a:pPr>
            <a:r>
              <a:rPr lang="en-GB" dirty="0"/>
              <a:t>Input</a:t>
            </a:r>
          </a:p>
          <a:p>
            <a:pPr marL="285750" indent="-285750">
              <a:buFont typeface="Arial" panose="020B0604020202020204" pitchFamily="34" charset="0"/>
              <a:buChar char="•"/>
            </a:pPr>
            <a:r>
              <a:rPr lang="en-GB" dirty="0"/>
              <a:t>Read</a:t>
            </a:r>
          </a:p>
          <a:p>
            <a:pPr marL="285750" indent="-285750">
              <a:buFont typeface="Arial" panose="020B0604020202020204" pitchFamily="34" charset="0"/>
              <a:buChar char="•"/>
            </a:pPr>
            <a:r>
              <a:rPr lang="en-GB" dirty="0"/>
              <a:t>Update</a:t>
            </a:r>
          </a:p>
          <a:p>
            <a:pPr marL="285750" indent="-285750">
              <a:buFont typeface="Arial" panose="020B0604020202020204" pitchFamily="34" charset="0"/>
              <a:buChar char="•"/>
            </a:pPr>
            <a:r>
              <a:rPr lang="en-GB" dirty="0"/>
              <a:t>Delete </a:t>
            </a:r>
          </a:p>
        </p:txBody>
      </p:sp>
      <p:sp>
        <p:nvSpPr>
          <p:cNvPr id="6" name="TextBox 5">
            <a:extLst>
              <a:ext uri="{FF2B5EF4-FFF2-40B4-BE49-F238E27FC236}">
                <a16:creationId xmlns:a16="http://schemas.microsoft.com/office/drawing/2014/main" id="{5DBE6555-EB7B-4BAC-93E6-7378369208E8}"/>
              </a:ext>
            </a:extLst>
          </p:cNvPr>
          <p:cNvSpPr txBox="1"/>
          <p:nvPr/>
        </p:nvSpPr>
        <p:spPr>
          <a:xfrm>
            <a:off x="2521527" y="4775200"/>
            <a:ext cx="2815583" cy="923330"/>
          </a:xfrm>
          <a:prstGeom prst="rect">
            <a:avLst/>
          </a:prstGeom>
          <a:noFill/>
        </p:spPr>
        <p:txBody>
          <a:bodyPr wrap="square" rtlCol="0">
            <a:spAutoFit/>
          </a:bodyPr>
          <a:lstStyle/>
          <a:p>
            <a:r>
              <a:rPr lang="en-GB" dirty="0"/>
              <a:t>The crosses represent when this action is required for a transaction.</a:t>
            </a:r>
          </a:p>
        </p:txBody>
      </p:sp>
    </p:spTree>
    <p:extLst>
      <p:ext uri="{BB962C8B-B14F-4D97-AF65-F5344CB8AC3E}">
        <p14:creationId xmlns:p14="http://schemas.microsoft.com/office/powerpoint/2010/main" val="2547157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66FA3D-F02B-431F-872E-A2B0BF1BEB2C}"/>
              </a:ext>
            </a:extLst>
          </p:cNvPr>
          <p:cNvPicPr>
            <a:picLocks noChangeAspect="1"/>
          </p:cNvPicPr>
          <p:nvPr/>
        </p:nvPicPr>
        <p:blipFill>
          <a:blip r:embed="rId2"/>
          <a:stretch>
            <a:fillRect/>
          </a:stretch>
        </p:blipFill>
        <p:spPr>
          <a:xfrm>
            <a:off x="2216734" y="2424112"/>
            <a:ext cx="8296275" cy="2009775"/>
          </a:xfrm>
          <a:prstGeom prst="rect">
            <a:avLst/>
          </a:prstGeom>
        </p:spPr>
      </p:pic>
      <p:sp>
        <p:nvSpPr>
          <p:cNvPr id="5" name="TextBox 4">
            <a:extLst>
              <a:ext uri="{FF2B5EF4-FFF2-40B4-BE49-F238E27FC236}">
                <a16:creationId xmlns:a16="http://schemas.microsoft.com/office/drawing/2014/main" id="{2FC41C23-927F-4799-B46D-7837196E3133}"/>
              </a:ext>
            </a:extLst>
          </p:cNvPr>
          <p:cNvSpPr txBox="1"/>
          <p:nvPr/>
        </p:nvSpPr>
        <p:spPr>
          <a:xfrm>
            <a:off x="800181" y="2274837"/>
            <a:ext cx="1274618" cy="2308324"/>
          </a:xfrm>
          <a:prstGeom prst="rect">
            <a:avLst/>
          </a:prstGeom>
          <a:noFill/>
        </p:spPr>
        <p:txBody>
          <a:bodyPr wrap="square" rtlCol="0">
            <a:spAutoFit/>
          </a:bodyPr>
          <a:lstStyle/>
          <a:p>
            <a:r>
              <a:rPr lang="en-GB" dirty="0"/>
              <a:t>The columns IRUD stand for :</a:t>
            </a:r>
          </a:p>
          <a:p>
            <a:pPr marL="285750" indent="-285750">
              <a:buFont typeface="Arial" panose="020B0604020202020204" pitchFamily="34" charset="0"/>
              <a:buChar char="•"/>
            </a:pPr>
            <a:r>
              <a:rPr lang="en-GB" dirty="0"/>
              <a:t>Input</a:t>
            </a:r>
          </a:p>
          <a:p>
            <a:pPr marL="285750" indent="-285750">
              <a:buFont typeface="Arial" panose="020B0604020202020204" pitchFamily="34" charset="0"/>
              <a:buChar char="•"/>
            </a:pPr>
            <a:r>
              <a:rPr lang="en-GB" dirty="0"/>
              <a:t>Read</a:t>
            </a:r>
          </a:p>
          <a:p>
            <a:pPr marL="285750" indent="-285750">
              <a:buFont typeface="Arial" panose="020B0604020202020204" pitchFamily="34" charset="0"/>
              <a:buChar char="•"/>
            </a:pPr>
            <a:r>
              <a:rPr lang="en-GB" dirty="0"/>
              <a:t>Update</a:t>
            </a:r>
          </a:p>
          <a:p>
            <a:pPr marL="285750" indent="-285750">
              <a:buFont typeface="Arial" panose="020B0604020202020204" pitchFamily="34" charset="0"/>
              <a:buChar char="•"/>
            </a:pPr>
            <a:r>
              <a:rPr lang="en-GB" dirty="0"/>
              <a:t>Delete </a:t>
            </a:r>
          </a:p>
        </p:txBody>
      </p:sp>
      <p:sp>
        <p:nvSpPr>
          <p:cNvPr id="6" name="TextBox 5">
            <a:extLst>
              <a:ext uri="{FF2B5EF4-FFF2-40B4-BE49-F238E27FC236}">
                <a16:creationId xmlns:a16="http://schemas.microsoft.com/office/drawing/2014/main" id="{5DBE6555-EB7B-4BAC-93E6-7378369208E8}"/>
              </a:ext>
            </a:extLst>
          </p:cNvPr>
          <p:cNvSpPr txBox="1"/>
          <p:nvPr/>
        </p:nvSpPr>
        <p:spPr>
          <a:xfrm>
            <a:off x="2521527" y="4775200"/>
            <a:ext cx="1948873" cy="923330"/>
          </a:xfrm>
          <a:prstGeom prst="rect">
            <a:avLst/>
          </a:prstGeom>
          <a:noFill/>
        </p:spPr>
        <p:txBody>
          <a:bodyPr wrap="square" rtlCol="0">
            <a:spAutoFit/>
          </a:bodyPr>
          <a:lstStyle/>
          <a:p>
            <a:r>
              <a:rPr lang="en-GB" dirty="0"/>
              <a:t>The crosses represent when this action is used. </a:t>
            </a:r>
          </a:p>
        </p:txBody>
      </p:sp>
      <p:sp>
        <p:nvSpPr>
          <p:cNvPr id="2" name="Double Bracket 1">
            <a:extLst>
              <a:ext uri="{FF2B5EF4-FFF2-40B4-BE49-F238E27FC236}">
                <a16:creationId xmlns:a16="http://schemas.microsoft.com/office/drawing/2014/main" id="{8E414388-FC99-4BEA-8DC4-80E850C4CE05}"/>
              </a:ext>
            </a:extLst>
          </p:cNvPr>
          <p:cNvSpPr/>
          <p:nvPr/>
        </p:nvSpPr>
        <p:spPr>
          <a:xfrm>
            <a:off x="4036291" y="3251200"/>
            <a:ext cx="822036" cy="177800"/>
          </a:xfrm>
          <a:prstGeom prst="bracketPair">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CA4E517C-CBB7-40E6-9096-9B23053009EA}"/>
              </a:ext>
            </a:extLst>
          </p:cNvPr>
          <p:cNvCxnSpPr/>
          <p:nvPr/>
        </p:nvCxnSpPr>
        <p:spPr>
          <a:xfrm flipH="1">
            <a:off x="4530055" y="2122415"/>
            <a:ext cx="520117" cy="112878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7115799E-8B15-4E8D-B56E-0A4C531B3FC3}"/>
              </a:ext>
            </a:extLst>
          </p:cNvPr>
          <p:cNvSpPr txBox="1"/>
          <p:nvPr/>
        </p:nvSpPr>
        <p:spPr>
          <a:xfrm>
            <a:off x="5050171" y="1042438"/>
            <a:ext cx="3757927" cy="1477328"/>
          </a:xfrm>
          <a:prstGeom prst="rect">
            <a:avLst/>
          </a:prstGeom>
          <a:noFill/>
        </p:spPr>
        <p:txBody>
          <a:bodyPr wrap="square" rtlCol="0">
            <a:spAutoFit/>
          </a:bodyPr>
          <a:lstStyle/>
          <a:p>
            <a:r>
              <a:rPr lang="en-GB" dirty="0"/>
              <a:t>For example, to make a classruum, you need an input from an Educator. Only then (within the educator table) will it show that they own a classruum.</a:t>
            </a:r>
          </a:p>
        </p:txBody>
      </p:sp>
      <p:sp>
        <p:nvSpPr>
          <p:cNvPr id="10" name="Double Bracket 9">
            <a:extLst>
              <a:ext uri="{FF2B5EF4-FFF2-40B4-BE49-F238E27FC236}">
                <a16:creationId xmlns:a16="http://schemas.microsoft.com/office/drawing/2014/main" id="{EFA4BBF9-747D-46AB-9ED0-091F7D039E6D}"/>
              </a:ext>
            </a:extLst>
          </p:cNvPr>
          <p:cNvSpPr/>
          <p:nvPr/>
        </p:nvSpPr>
        <p:spPr>
          <a:xfrm>
            <a:off x="4036291" y="3592513"/>
            <a:ext cx="822036" cy="177800"/>
          </a:xfrm>
          <a:prstGeom prst="bracketPair">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0BC55BD5-C702-4CC2-9EAF-A183A789A70F}"/>
              </a:ext>
            </a:extLst>
          </p:cNvPr>
          <p:cNvCxnSpPr/>
          <p:nvPr/>
        </p:nvCxnSpPr>
        <p:spPr>
          <a:xfrm flipH="1" flipV="1">
            <a:off x="4447309" y="3770313"/>
            <a:ext cx="963590" cy="116241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66434BB-B152-4952-A74B-B4D962F507C1}"/>
              </a:ext>
            </a:extLst>
          </p:cNvPr>
          <p:cNvSpPr txBox="1"/>
          <p:nvPr/>
        </p:nvSpPr>
        <p:spPr>
          <a:xfrm>
            <a:off x="5511567" y="4597400"/>
            <a:ext cx="2210035" cy="1200329"/>
          </a:xfrm>
          <a:prstGeom prst="rect">
            <a:avLst/>
          </a:prstGeom>
          <a:noFill/>
        </p:spPr>
        <p:txBody>
          <a:bodyPr wrap="square" rtlCol="0">
            <a:spAutoFit/>
          </a:bodyPr>
          <a:lstStyle/>
          <a:p>
            <a:r>
              <a:rPr lang="en-GB" dirty="0"/>
              <a:t>This Updates Classruums as there is now a new classruum.</a:t>
            </a:r>
          </a:p>
        </p:txBody>
      </p:sp>
    </p:spTree>
    <p:extLst>
      <p:ext uri="{BB962C8B-B14F-4D97-AF65-F5344CB8AC3E}">
        <p14:creationId xmlns:p14="http://schemas.microsoft.com/office/powerpoint/2010/main" val="57315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EC3C7-B6B3-4A24-81FA-59FE81294F2B}"/>
              </a:ext>
            </a:extLst>
          </p:cNvPr>
          <p:cNvSpPr txBox="1"/>
          <p:nvPr/>
        </p:nvSpPr>
        <p:spPr>
          <a:xfrm>
            <a:off x="1434517" y="780176"/>
            <a:ext cx="9613784" cy="923330"/>
          </a:xfrm>
          <a:prstGeom prst="rect">
            <a:avLst/>
          </a:prstGeom>
          <a:noFill/>
        </p:spPr>
        <p:txBody>
          <a:bodyPr wrap="square" rtlCol="0">
            <a:spAutoFit/>
          </a:bodyPr>
          <a:lstStyle/>
          <a:p>
            <a:r>
              <a:rPr lang="en-GB" dirty="0"/>
              <a:t>The transaction table can be used to see how all of the tables are used. For example you can see how many actions can be performed by Educators/ Scholars. It can also predict how often each database will be used, which will help us to test the program in the future.</a:t>
            </a:r>
          </a:p>
        </p:txBody>
      </p:sp>
      <p:pic>
        <p:nvPicPr>
          <p:cNvPr id="5" name="Picture 4">
            <a:extLst>
              <a:ext uri="{FF2B5EF4-FFF2-40B4-BE49-F238E27FC236}">
                <a16:creationId xmlns:a16="http://schemas.microsoft.com/office/drawing/2014/main" id="{8C40B329-4749-4CDF-ABFC-75BA85064F45}"/>
              </a:ext>
            </a:extLst>
          </p:cNvPr>
          <p:cNvPicPr>
            <a:picLocks noChangeAspect="1"/>
          </p:cNvPicPr>
          <p:nvPr/>
        </p:nvPicPr>
        <p:blipFill>
          <a:blip r:embed="rId2"/>
          <a:stretch>
            <a:fillRect/>
          </a:stretch>
        </p:blipFill>
        <p:spPr>
          <a:xfrm>
            <a:off x="2093271" y="2239385"/>
            <a:ext cx="8296275" cy="2009775"/>
          </a:xfrm>
          <a:prstGeom prst="rect">
            <a:avLst/>
          </a:prstGeom>
        </p:spPr>
      </p:pic>
    </p:spTree>
    <p:extLst>
      <p:ext uri="{BB962C8B-B14F-4D97-AF65-F5344CB8AC3E}">
        <p14:creationId xmlns:p14="http://schemas.microsoft.com/office/powerpoint/2010/main" val="2557921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40B329-4749-4CDF-ABFC-75BA85064F45}"/>
              </a:ext>
            </a:extLst>
          </p:cNvPr>
          <p:cNvPicPr>
            <a:picLocks noChangeAspect="1"/>
          </p:cNvPicPr>
          <p:nvPr/>
        </p:nvPicPr>
        <p:blipFill>
          <a:blip r:embed="rId2"/>
          <a:stretch>
            <a:fillRect/>
          </a:stretch>
        </p:blipFill>
        <p:spPr>
          <a:xfrm>
            <a:off x="2093271" y="2239385"/>
            <a:ext cx="8296275" cy="2009775"/>
          </a:xfrm>
          <a:prstGeom prst="rect">
            <a:avLst/>
          </a:prstGeom>
        </p:spPr>
      </p:pic>
      <p:sp>
        <p:nvSpPr>
          <p:cNvPr id="6" name="TextBox 5">
            <a:extLst>
              <a:ext uri="{FF2B5EF4-FFF2-40B4-BE49-F238E27FC236}">
                <a16:creationId xmlns:a16="http://schemas.microsoft.com/office/drawing/2014/main" id="{89A40BB2-D6E6-4585-834D-2F0DAA56F065}"/>
              </a:ext>
            </a:extLst>
          </p:cNvPr>
          <p:cNvSpPr txBox="1"/>
          <p:nvPr/>
        </p:nvSpPr>
        <p:spPr>
          <a:xfrm>
            <a:off x="1434517" y="4858624"/>
            <a:ext cx="9861556" cy="923330"/>
          </a:xfrm>
          <a:prstGeom prst="rect">
            <a:avLst/>
          </a:prstGeom>
          <a:noFill/>
        </p:spPr>
        <p:txBody>
          <a:bodyPr wrap="square" rtlCol="0">
            <a:spAutoFit/>
          </a:bodyPr>
          <a:lstStyle/>
          <a:p>
            <a:r>
              <a:rPr lang="en-US" dirty="0"/>
              <a:t>From this transaction table you can see that most Users when using the program normally (e.g. creating member, searching, joining a class, making a comment) will have some form of interaction with most of the tables. </a:t>
            </a:r>
            <a:endParaRPr lang="en-GB" dirty="0"/>
          </a:p>
        </p:txBody>
      </p:sp>
      <p:sp>
        <p:nvSpPr>
          <p:cNvPr id="2" name="Freeform: Shape 1">
            <a:extLst>
              <a:ext uri="{FF2B5EF4-FFF2-40B4-BE49-F238E27FC236}">
                <a16:creationId xmlns:a16="http://schemas.microsoft.com/office/drawing/2014/main" id="{BD6A8F76-2509-45F0-BD20-64DADD93B75F}"/>
              </a:ext>
            </a:extLst>
          </p:cNvPr>
          <p:cNvSpPr/>
          <p:nvPr/>
        </p:nvSpPr>
        <p:spPr>
          <a:xfrm>
            <a:off x="3456264" y="1400545"/>
            <a:ext cx="6129198" cy="898038"/>
          </a:xfrm>
          <a:custGeom>
            <a:avLst/>
            <a:gdLst>
              <a:gd name="connsiteX0" fmla="*/ 0 w 6129198"/>
              <a:gd name="connsiteY0" fmla="*/ 898038 h 898038"/>
              <a:gd name="connsiteX1" fmla="*/ 2751589 w 6129198"/>
              <a:gd name="connsiteY1" fmla="*/ 416 h 898038"/>
              <a:gd name="connsiteX2" fmla="*/ 5998129 w 6129198"/>
              <a:gd name="connsiteY2" fmla="*/ 780593 h 898038"/>
              <a:gd name="connsiteX3" fmla="*/ 5452844 w 6129198"/>
              <a:gd name="connsiteY3" fmla="*/ 738648 h 898038"/>
              <a:gd name="connsiteX4" fmla="*/ 5075340 w 6129198"/>
              <a:gd name="connsiteY4" fmla="*/ 856094 h 898038"/>
              <a:gd name="connsiteX5" fmla="*/ 4160940 w 6129198"/>
              <a:gd name="connsiteY5" fmla="*/ 621202 h 898038"/>
              <a:gd name="connsiteX6" fmla="*/ 3514987 w 6129198"/>
              <a:gd name="connsiteY6" fmla="*/ 881261 h 89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9198" h="898038">
                <a:moveTo>
                  <a:pt x="0" y="898038"/>
                </a:moveTo>
                <a:cubicBezTo>
                  <a:pt x="875950" y="459014"/>
                  <a:pt x="1751901" y="19990"/>
                  <a:pt x="2751589" y="416"/>
                </a:cubicBezTo>
                <a:cubicBezTo>
                  <a:pt x="3751277" y="-19158"/>
                  <a:pt x="5547920" y="657554"/>
                  <a:pt x="5998129" y="780593"/>
                </a:cubicBezTo>
                <a:cubicBezTo>
                  <a:pt x="6448338" y="903632"/>
                  <a:pt x="5606642" y="726065"/>
                  <a:pt x="5452844" y="738648"/>
                </a:cubicBezTo>
                <a:cubicBezTo>
                  <a:pt x="5299046" y="751231"/>
                  <a:pt x="5290657" y="875668"/>
                  <a:pt x="5075340" y="856094"/>
                </a:cubicBezTo>
                <a:cubicBezTo>
                  <a:pt x="4860023" y="836520"/>
                  <a:pt x="4420999" y="617008"/>
                  <a:pt x="4160940" y="621202"/>
                </a:cubicBezTo>
                <a:cubicBezTo>
                  <a:pt x="3900881" y="625396"/>
                  <a:pt x="3628239" y="842112"/>
                  <a:pt x="3514987" y="881261"/>
                </a:cubicBezTo>
              </a:path>
            </a:pathLst>
          </a:cu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7" name="Rectangle 6">
            <a:extLst>
              <a:ext uri="{FF2B5EF4-FFF2-40B4-BE49-F238E27FC236}">
                <a16:creationId xmlns:a16="http://schemas.microsoft.com/office/drawing/2014/main" id="{85295B15-B5E7-4F4A-A49D-77CAC0E4523B}"/>
              </a:ext>
            </a:extLst>
          </p:cNvPr>
          <p:cNvSpPr/>
          <p:nvPr/>
        </p:nvSpPr>
        <p:spPr>
          <a:xfrm>
            <a:off x="3405930" y="2223208"/>
            <a:ext cx="100667" cy="100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29D15CE-2A73-4479-83AE-69DB2F2AAABB}"/>
              </a:ext>
            </a:extLst>
          </p:cNvPr>
          <p:cNvSpPr/>
          <p:nvPr/>
        </p:nvSpPr>
        <p:spPr>
          <a:xfrm>
            <a:off x="9535129" y="2170141"/>
            <a:ext cx="100667" cy="100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2AB5CF7-1066-491A-934B-7BE69E29D289}"/>
              </a:ext>
            </a:extLst>
          </p:cNvPr>
          <p:cNvSpPr/>
          <p:nvPr/>
        </p:nvSpPr>
        <p:spPr>
          <a:xfrm>
            <a:off x="8493495" y="2223208"/>
            <a:ext cx="100667" cy="100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E355224-C55E-4CC5-BFAC-912547A24CB9}"/>
              </a:ext>
            </a:extLst>
          </p:cNvPr>
          <p:cNvSpPr/>
          <p:nvPr/>
        </p:nvSpPr>
        <p:spPr>
          <a:xfrm>
            <a:off x="6929989" y="2199572"/>
            <a:ext cx="100667" cy="100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219E3763-C496-40A9-9DD6-A617CE9B9991}"/>
              </a:ext>
            </a:extLst>
          </p:cNvPr>
          <p:cNvSpPr txBox="1"/>
          <p:nvPr/>
        </p:nvSpPr>
        <p:spPr>
          <a:xfrm>
            <a:off x="717477" y="775088"/>
            <a:ext cx="2923346" cy="1200329"/>
          </a:xfrm>
          <a:prstGeom prst="rect">
            <a:avLst/>
          </a:prstGeom>
          <a:noFill/>
        </p:spPr>
        <p:txBody>
          <a:bodyPr wrap="square" rtlCol="0">
            <a:spAutoFit/>
          </a:bodyPr>
          <a:lstStyle/>
          <a:p>
            <a:r>
              <a:rPr lang="en-GB" dirty="0"/>
              <a:t>Example of a Scholar creating an account and finding </a:t>
            </a:r>
            <a:r>
              <a:rPr lang="en-GB" dirty="0" err="1"/>
              <a:t>foruum</a:t>
            </a:r>
            <a:r>
              <a:rPr lang="en-GB" dirty="0"/>
              <a:t> of the classroom setup by their teacher</a:t>
            </a:r>
          </a:p>
        </p:txBody>
      </p:sp>
    </p:spTree>
    <p:extLst>
      <p:ext uri="{BB962C8B-B14F-4D97-AF65-F5344CB8AC3E}">
        <p14:creationId xmlns:p14="http://schemas.microsoft.com/office/powerpoint/2010/main" val="776825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EFA16-0583-4E8D-A8EE-2C63B37706C8}"/>
              </a:ext>
            </a:extLst>
          </p:cNvPr>
          <p:cNvSpPr>
            <a:spLocks noGrp="1"/>
          </p:cNvSpPr>
          <p:nvPr>
            <p:ph type="ctrTitle"/>
          </p:nvPr>
        </p:nvSpPr>
        <p:spPr/>
        <p:txBody>
          <a:bodyPr/>
          <a:lstStyle/>
          <a:p>
            <a:r>
              <a:rPr lang="it-IT" dirty="0">
                <a:latin typeface="Segoe UI Light" panose="020B0502040204020203" pitchFamily="34" charset="0"/>
                <a:cs typeface="Segoe UI Light" panose="020B0502040204020203" pitchFamily="34" charset="0"/>
              </a:rPr>
              <a:t>Interface Design</a:t>
            </a:r>
          </a:p>
        </p:txBody>
      </p:sp>
      <p:sp>
        <p:nvSpPr>
          <p:cNvPr id="3" name="Sottotitolo 2">
            <a:extLst>
              <a:ext uri="{FF2B5EF4-FFF2-40B4-BE49-F238E27FC236}">
                <a16:creationId xmlns:a16="http://schemas.microsoft.com/office/drawing/2014/main" id="{1A03329D-4E43-4D3D-AACA-B5E02D1E194E}"/>
              </a:ext>
            </a:extLst>
          </p:cNvPr>
          <p:cNvSpPr>
            <a:spLocks noGrp="1"/>
          </p:cNvSpPr>
          <p:nvPr>
            <p:ph type="subTitle" idx="1"/>
          </p:nvPr>
        </p:nvSpPr>
        <p:spPr/>
        <p:txBody>
          <a:bodyPr/>
          <a:lstStyle/>
          <a:p>
            <a:r>
              <a:rPr lang="it-IT" dirty="0"/>
              <a:t>Entity Relationship diagram</a:t>
            </a:r>
          </a:p>
        </p:txBody>
      </p:sp>
    </p:spTree>
    <p:extLst>
      <p:ext uri="{BB962C8B-B14F-4D97-AF65-F5344CB8AC3E}">
        <p14:creationId xmlns:p14="http://schemas.microsoft.com/office/powerpoint/2010/main" val="795284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ECDF85-7EA9-4FD1-A0EF-00F8B4753F07}"/>
              </a:ext>
            </a:extLst>
          </p:cNvPr>
          <p:cNvSpPr/>
          <p:nvPr/>
        </p:nvSpPr>
        <p:spPr>
          <a:xfrm>
            <a:off x="951780" y="1549947"/>
            <a:ext cx="10288438" cy="4752648"/>
          </a:xfrm>
          <a:prstGeom prst="rect">
            <a:avLst/>
          </a:prstGeom>
        </p:spPr>
        <p:txBody>
          <a:bodyPr wrap="square">
            <a:spAutoFit/>
          </a:bodyPr>
          <a:lstStyle/>
          <a:p>
            <a:pPr algn="ctr">
              <a:lnSpc>
                <a:spcPct val="107000"/>
              </a:lnSpc>
              <a:spcAft>
                <a:spcPts val="800"/>
              </a:spcAft>
            </a:pPr>
            <a:r>
              <a:rPr lang="en-GB" dirty="0">
                <a:latin typeface="Calibri Light" panose="020F0302020204030204" pitchFamily="34" charset="0"/>
                <a:ea typeface="Calibri" panose="020F0502020204030204" pitchFamily="34" charset="0"/>
                <a:cs typeface="Times New Roman" panose="02020603050405020304" pitchFamily="18" charset="0"/>
              </a:rPr>
              <a:t>In the initial design for our interface, we had to consider the form and functionality of our program. </a:t>
            </a:r>
          </a:p>
          <a:p>
            <a:pPr algn="ctr">
              <a:lnSpc>
                <a:spcPct val="107000"/>
              </a:lnSpc>
              <a:spcAft>
                <a:spcPts val="800"/>
              </a:spcAft>
            </a:pPr>
            <a:endParaRPr lang="en-GB" dirty="0">
              <a:latin typeface="Calibri Light" panose="020F03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GB" dirty="0">
                <a:latin typeface="Calibri Light" panose="020F0302020204030204" pitchFamily="34" charset="0"/>
                <a:ea typeface="Calibri" panose="020F0502020204030204" pitchFamily="34" charset="0"/>
                <a:cs typeface="Times New Roman" panose="02020603050405020304" pitchFamily="18" charset="0"/>
              </a:rPr>
              <a:t>We have chosen to implement a more professional approach (whilst maintaining our accessibility) compared to the likes of competitor applications (for example Quizlet). </a:t>
            </a:r>
          </a:p>
          <a:p>
            <a:pPr algn="ctr">
              <a:lnSpc>
                <a:spcPct val="107000"/>
              </a:lnSpc>
              <a:spcAft>
                <a:spcPts val="800"/>
              </a:spcAft>
            </a:pPr>
            <a:endParaRPr lang="en-GB" dirty="0">
              <a:latin typeface="Calibri Light" panose="020F03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GB" dirty="0">
              <a:latin typeface="Calibri Light" panose="020F03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GB" dirty="0">
              <a:latin typeface="Calibri Light" panose="020F03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br>
              <a:rPr lang="en-GB" dirty="0">
                <a:latin typeface="Calibri Light" panose="020F0302020204030204" pitchFamily="34" charset="0"/>
                <a:ea typeface="Calibri" panose="020F0502020204030204" pitchFamily="34" charset="0"/>
                <a:cs typeface="Times New Roman" panose="02020603050405020304" pitchFamily="18" charset="0"/>
              </a:rPr>
            </a:br>
            <a:endParaRPr lang="en-GB" dirty="0">
              <a:latin typeface="Calibri Light" panose="020F03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GB" dirty="0">
              <a:latin typeface="Calibri Light" panose="020F03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GB" dirty="0">
                <a:latin typeface="Calibri Light" panose="020F0302020204030204" pitchFamily="34" charset="0"/>
                <a:ea typeface="Calibri" panose="020F0502020204030204" pitchFamily="34" charset="0"/>
                <a:cs typeface="Times New Roman" panose="02020603050405020304" pitchFamily="18" charset="0"/>
              </a:rPr>
              <a:t>This is denoted through our simplistic and minimalistic colour pallet (pastel) and ease of access. We ensured to fulfil the objectives specified in the requirements whilst maintaining the theme and visual representation of our product.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6DEFA35-379B-42DD-87DD-880404837C02}"/>
              </a:ext>
            </a:extLst>
          </p:cNvPr>
          <p:cNvPicPr>
            <a:picLocks noChangeAspect="1"/>
          </p:cNvPicPr>
          <p:nvPr/>
        </p:nvPicPr>
        <p:blipFill rotWithShape="1">
          <a:blip r:embed="rId2"/>
          <a:srcRect l="19144" t="44791" r="77158" b="44153"/>
          <a:stretch/>
        </p:blipFill>
        <p:spPr>
          <a:xfrm>
            <a:off x="4219645" y="3865311"/>
            <a:ext cx="2588463" cy="681796"/>
          </a:xfrm>
          <a:prstGeom prst="rect">
            <a:avLst/>
          </a:prstGeom>
        </p:spPr>
      </p:pic>
      <p:pic>
        <p:nvPicPr>
          <p:cNvPr id="7" name="Picture 6">
            <a:extLst>
              <a:ext uri="{FF2B5EF4-FFF2-40B4-BE49-F238E27FC236}">
                <a16:creationId xmlns:a16="http://schemas.microsoft.com/office/drawing/2014/main" id="{DA003FA7-ADE1-4FAC-9F26-11973EBA1F81}"/>
              </a:ext>
            </a:extLst>
          </p:cNvPr>
          <p:cNvPicPr>
            <a:picLocks noChangeAspect="1"/>
          </p:cNvPicPr>
          <p:nvPr/>
        </p:nvPicPr>
        <p:blipFill rotWithShape="1">
          <a:blip r:embed="rId2"/>
          <a:srcRect l="24700" t="44255" r="71602" b="44689"/>
          <a:stretch/>
        </p:blipFill>
        <p:spPr>
          <a:xfrm>
            <a:off x="4372045" y="3926271"/>
            <a:ext cx="2588463" cy="681796"/>
          </a:xfrm>
          <a:prstGeom prst="rect">
            <a:avLst/>
          </a:prstGeom>
        </p:spPr>
      </p:pic>
      <p:sp>
        <p:nvSpPr>
          <p:cNvPr id="15" name="Rectangle 14">
            <a:extLst>
              <a:ext uri="{FF2B5EF4-FFF2-40B4-BE49-F238E27FC236}">
                <a16:creationId xmlns:a16="http://schemas.microsoft.com/office/drawing/2014/main" id="{7D90C8EC-743A-43E6-B799-73A37F903B0F}"/>
              </a:ext>
            </a:extLst>
          </p:cNvPr>
          <p:cNvSpPr/>
          <p:nvPr/>
        </p:nvSpPr>
        <p:spPr>
          <a:xfrm>
            <a:off x="4524445" y="3981065"/>
            <a:ext cx="2588463" cy="687962"/>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93C2F50F-0711-4079-84B4-1F26B5238C16}"/>
              </a:ext>
            </a:extLst>
          </p:cNvPr>
          <p:cNvPicPr>
            <a:picLocks noChangeAspect="1"/>
          </p:cNvPicPr>
          <p:nvPr/>
        </p:nvPicPr>
        <p:blipFill rotWithShape="1">
          <a:blip r:embed="rId2"/>
          <a:srcRect l="59060" t="44689" r="37242" b="44255"/>
          <a:stretch/>
        </p:blipFill>
        <p:spPr>
          <a:xfrm>
            <a:off x="4676845" y="4040571"/>
            <a:ext cx="2588463" cy="681796"/>
          </a:xfrm>
          <a:prstGeom prst="rect">
            <a:avLst/>
          </a:prstGeom>
        </p:spPr>
      </p:pic>
      <p:pic>
        <p:nvPicPr>
          <p:cNvPr id="10" name="Picture 9">
            <a:extLst>
              <a:ext uri="{FF2B5EF4-FFF2-40B4-BE49-F238E27FC236}">
                <a16:creationId xmlns:a16="http://schemas.microsoft.com/office/drawing/2014/main" id="{71926DFD-0C42-4992-9697-D463B93B7964}"/>
              </a:ext>
            </a:extLst>
          </p:cNvPr>
          <p:cNvPicPr>
            <a:picLocks noChangeAspect="1"/>
          </p:cNvPicPr>
          <p:nvPr/>
        </p:nvPicPr>
        <p:blipFill rotWithShape="1">
          <a:blip r:embed="rId2"/>
          <a:srcRect l="76125" t="48875" r="20177" b="40069"/>
          <a:stretch/>
        </p:blipFill>
        <p:spPr>
          <a:xfrm>
            <a:off x="4844096" y="4093799"/>
            <a:ext cx="2588463" cy="681796"/>
          </a:xfrm>
          <a:prstGeom prst="rect">
            <a:avLst/>
          </a:prstGeom>
        </p:spPr>
      </p:pic>
      <p:sp>
        <p:nvSpPr>
          <p:cNvPr id="3" name="Rectangle 2">
            <a:extLst>
              <a:ext uri="{FF2B5EF4-FFF2-40B4-BE49-F238E27FC236}">
                <a16:creationId xmlns:a16="http://schemas.microsoft.com/office/drawing/2014/main" id="{AC923465-83FF-4AB7-9321-E4D8866D1F70}"/>
              </a:ext>
            </a:extLst>
          </p:cNvPr>
          <p:cNvSpPr/>
          <p:nvPr/>
        </p:nvSpPr>
        <p:spPr>
          <a:xfrm>
            <a:off x="5001899" y="4150141"/>
            <a:ext cx="2588463" cy="678682"/>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D6B45E-DD0F-45AA-B901-AD9DF78C69D9}"/>
              </a:ext>
            </a:extLst>
          </p:cNvPr>
          <p:cNvPicPr>
            <a:picLocks noChangeAspect="1"/>
          </p:cNvPicPr>
          <p:nvPr/>
        </p:nvPicPr>
        <p:blipFill rotWithShape="1">
          <a:blip r:embed="rId2"/>
          <a:srcRect l="62589" t="86969" r="33713" b="1975"/>
          <a:stretch/>
        </p:blipFill>
        <p:spPr>
          <a:xfrm>
            <a:off x="5124916" y="4206209"/>
            <a:ext cx="2588463" cy="681796"/>
          </a:xfrm>
          <a:prstGeom prst="rect">
            <a:avLst/>
          </a:prstGeom>
        </p:spPr>
      </p:pic>
      <p:sp>
        <p:nvSpPr>
          <p:cNvPr id="14" name="Rectangle 13">
            <a:extLst>
              <a:ext uri="{FF2B5EF4-FFF2-40B4-BE49-F238E27FC236}">
                <a16:creationId xmlns:a16="http://schemas.microsoft.com/office/drawing/2014/main" id="{84379EEC-A139-478D-8DBB-2C1BFF265904}"/>
              </a:ext>
            </a:extLst>
          </p:cNvPr>
          <p:cNvSpPr/>
          <p:nvPr/>
        </p:nvSpPr>
        <p:spPr>
          <a:xfrm>
            <a:off x="5247933" y="4262277"/>
            <a:ext cx="2588463" cy="6817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760ACF0B-A44D-4BE0-BC61-421A2BFFC6D4}"/>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Introduction</a:t>
            </a:r>
          </a:p>
        </p:txBody>
      </p:sp>
    </p:spTree>
    <p:extLst>
      <p:ext uri="{BB962C8B-B14F-4D97-AF65-F5344CB8AC3E}">
        <p14:creationId xmlns:p14="http://schemas.microsoft.com/office/powerpoint/2010/main" val="258924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0DF0B56-0FB6-499D-863E-6D5E2B97FFF2}"/>
              </a:ext>
            </a:extLst>
          </p:cNvPr>
          <p:cNvPicPr/>
          <p:nvPr/>
        </p:nvPicPr>
        <p:blipFill rotWithShape="1">
          <a:blip r:embed="rId2"/>
          <a:srcRect l="782" t="1160" r="-1" b="1402"/>
          <a:stretch/>
        </p:blipFill>
        <p:spPr>
          <a:xfrm>
            <a:off x="3550117" y="516257"/>
            <a:ext cx="8112192" cy="5815584"/>
          </a:xfrm>
          <a:prstGeom prst="rect">
            <a:avLst/>
          </a:prstGeom>
        </p:spPr>
      </p:pic>
      <p:sp>
        <p:nvSpPr>
          <p:cNvPr id="2" name="TextBox 1">
            <a:extLst>
              <a:ext uri="{FF2B5EF4-FFF2-40B4-BE49-F238E27FC236}">
                <a16:creationId xmlns:a16="http://schemas.microsoft.com/office/drawing/2014/main" id="{E0D6CB34-CFE2-439D-A419-A7BAEDB0A554}"/>
              </a:ext>
            </a:extLst>
          </p:cNvPr>
          <p:cNvSpPr txBox="1"/>
          <p:nvPr/>
        </p:nvSpPr>
        <p:spPr>
          <a:xfrm>
            <a:off x="529691" y="972985"/>
            <a:ext cx="2949458" cy="1200329"/>
          </a:xfrm>
          <a:prstGeom prst="rect">
            <a:avLst/>
          </a:prstGeom>
          <a:noFill/>
        </p:spPr>
        <p:txBody>
          <a:bodyPr wrap="square" rtlCol="0">
            <a:spAutoFit/>
          </a:bodyPr>
          <a:lstStyle/>
          <a:p>
            <a:pPr marL="285750" indent="-285750">
              <a:buFont typeface="Arial" panose="020B0604020202020204" pitchFamily="34" charset="0"/>
              <a:buChar char="•"/>
            </a:pPr>
            <a:r>
              <a:rPr lang="en-GB" dirty="0"/>
              <a:t>Our main aim is to allow </a:t>
            </a:r>
            <a:r>
              <a:rPr lang="en-GB" b="1" i="1" dirty="0"/>
              <a:t>users</a:t>
            </a:r>
            <a:r>
              <a:rPr lang="en-GB" dirty="0"/>
              <a:t> to create a variety of </a:t>
            </a:r>
            <a:r>
              <a:rPr lang="en-GB" b="1" i="1" dirty="0"/>
              <a:t>resources</a:t>
            </a:r>
            <a:r>
              <a:rPr lang="en-GB" dirty="0"/>
              <a:t> to aid with any type of individual learning</a:t>
            </a:r>
          </a:p>
        </p:txBody>
      </p:sp>
      <p:sp>
        <p:nvSpPr>
          <p:cNvPr id="13" name="TextBox 12">
            <a:extLst>
              <a:ext uri="{FF2B5EF4-FFF2-40B4-BE49-F238E27FC236}">
                <a16:creationId xmlns:a16="http://schemas.microsoft.com/office/drawing/2014/main" id="{0B16A0FD-5F44-4049-830F-743ADF58ED82}"/>
              </a:ext>
            </a:extLst>
          </p:cNvPr>
          <p:cNvSpPr txBox="1"/>
          <p:nvPr/>
        </p:nvSpPr>
        <p:spPr>
          <a:xfrm>
            <a:off x="593700" y="2616324"/>
            <a:ext cx="294945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All </a:t>
            </a:r>
            <a:r>
              <a:rPr lang="en-GB" i="1" dirty="0"/>
              <a:t>users</a:t>
            </a:r>
            <a:r>
              <a:rPr lang="en-GB" dirty="0"/>
              <a:t> can create and manage these learning </a:t>
            </a:r>
            <a:r>
              <a:rPr lang="en-GB" i="1" dirty="0"/>
              <a:t>resources</a:t>
            </a:r>
            <a:r>
              <a:rPr lang="en-GB" dirty="0"/>
              <a:t>, with simple sharing capabilities being available to all </a:t>
            </a:r>
            <a:r>
              <a:rPr lang="en-GB" i="1" dirty="0"/>
              <a:t>users</a:t>
            </a:r>
          </a:p>
        </p:txBody>
      </p:sp>
      <p:sp>
        <p:nvSpPr>
          <p:cNvPr id="17" name="TextBox 16">
            <a:extLst>
              <a:ext uri="{FF2B5EF4-FFF2-40B4-BE49-F238E27FC236}">
                <a16:creationId xmlns:a16="http://schemas.microsoft.com/office/drawing/2014/main" id="{44EE1EA5-367F-4AFF-915C-5020B27CEAC1}"/>
              </a:ext>
            </a:extLst>
          </p:cNvPr>
          <p:cNvSpPr txBox="1"/>
          <p:nvPr/>
        </p:nvSpPr>
        <p:spPr>
          <a:xfrm>
            <a:off x="600659" y="4511707"/>
            <a:ext cx="294945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Similar applications like </a:t>
            </a:r>
            <a:r>
              <a:rPr lang="en-GB" i="1" dirty="0"/>
              <a:t>Anki</a:t>
            </a:r>
            <a:r>
              <a:rPr lang="en-GB" dirty="0"/>
              <a:t> and </a:t>
            </a:r>
            <a:r>
              <a:rPr lang="en-GB" i="1" dirty="0"/>
              <a:t>Evernote</a:t>
            </a:r>
            <a:r>
              <a:rPr lang="en-GB" dirty="0"/>
              <a:t> only offer a very small number of </a:t>
            </a:r>
            <a:r>
              <a:rPr lang="en-GB" i="1" dirty="0"/>
              <a:t>resources</a:t>
            </a:r>
            <a:r>
              <a:rPr lang="en-GB" dirty="0"/>
              <a:t>, in comparison to our app</a:t>
            </a:r>
          </a:p>
        </p:txBody>
      </p:sp>
    </p:spTree>
    <p:extLst>
      <p:ext uri="{BB962C8B-B14F-4D97-AF65-F5344CB8AC3E}">
        <p14:creationId xmlns:p14="http://schemas.microsoft.com/office/powerpoint/2010/main" val="1693348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Users\sgjclewl\AppData\Local\Microsoft\Windows\INetCache\Content.MSO\E74215BB.tmp">
            <a:extLst>
              <a:ext uri="{FF2B5EF4-FFF2-40B4-BE49-F238E27FC236}">
                <a16:creationId xmlns:a16="http://schemas.microsoft.com/office/drawing/2014/main" id="{3B4C68A2-6995-4126-8E72-82509C84E648}"/>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3804" y="820157"/>
            <a:ext cx="8556692" cy="6037843"/>
          </a:xfrm>
          <a:prstGeom prst="rect">
            <a:avLst/>
          </a:prstGeom>
          <a:noFill/>
          <a:ln>
            <a:noFill/>
          </a:ln>
        </p:spPr>
      </p:pic>
      <p:sp>
        <p:nvSpPr>
          <p:cNvPr id="13" name="TextBox 12">
            <a:extLst>
              <a:ext uri="{FF2B5EF4-FFF2-40B4-BE49-F238E27FC236}">
                <a16:creationId xmlns:a16="http://schemas.microsoft.com/office/drawing/2014/main" id="{4560D70A-6832-4053-8F91-8A6D89BD16B1}"/>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Navigation</a:t>
            </a:r>
          </a:p>
        </p:txBody>
      </p:sp>
    </p:spTree>
    <p:extLst>
      <p:ext uri="{BB962C8B-B14F-4D97-AF65-F5344CB8AC3E}">
        <p14:creationId xmlns:p14="http://schemas.microsoft.com/office/powerpoint/2010/main" val="318438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B1C78D-010D-4DD2-AD8F-CE87361C79C4}"/>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Navigation</a:t>
            </a:r>
          </a:p>
        </p:txBody>
      </p:sp>
      <p:sp>
        <p:nvSpPr>
          <p:cNvPr id="5" name="Rectangle 4">
            <a:extLst>
              <a:ext uri="{FF2B5EF4-FFF2-40B4-BE49-F238E27FC236}">
                <a16:creationId xmlns:a16="http://schemas.microsoft.com/office/drawing/2014/main" id="{644D5643-57BA-496A-B2E4-42E75F6B0C88}"/>
              </a:ext>
            </a:extLst>
          </p:cNvPr>
          <p:cNvSpPr/>
          <p:nvPr/>
        </p:nvSpPr>
        <p:spPr>
          <a:xfrm>
            <a:off x="951781" y="1556102"/>
            <a:ext cx="10288438" cy="2860463"/>
          </a:xfrm>
          <a:prstGeom prst="rect">
            <a:avLst/>
          </a:prstGeom>
        </p:spPr>
        <p:txBody>
          <a:bodyPr wrap="square">
            <a:spAutoFit/>
          </a:bodyPr>
          <a:lstStyle/>
          <a:p>
            <a:pPr algn="ctr">
              <a:lnSpc>
                <a:spcPct val="107000"/>
              </a:lnSpc>
              <a:spcAft>
                <a:spcPts val="800"/>
              </a:spcAft>
            </a:pPr>
            <a:r>
              <a:rPr lang="en-GB" dirty="0">
                <a:effectLst/>
                <a:latin typeface="+mj-lt"/>
                <a:ea typeface="Calibri" panose="020F0502020204030204" pitchFamily="34" charset="0"/>
                <a:cs typeface="Times New Roman" panose="02020603050405020304" pitchFamily="18" charset="0"/>
              </a:rPr>
              <a:t>We </a:t>
            </a:r>
            <a:r>
              <a:rPr lang="en-GB" dirty="0">
                <a:latin typeface="+mj-lt"/>
                <a:ea typeface="Calibri" panose="020F0502020204030204" pitchFamily="34" charset="0"/>
                <a:cs typeface="Times New Roman" panose="02020603050405020304" pitchFamily="18" charset="0"/>
              </a:rPr>
              <a:t>have tried to make navigation as simple and intuitive as possible.</a:t>
            </a:r>
          </a:p>
          <a:p>
            <a:pPr algn="ctr">
              <a:lnSpc>
                <a:spcPct val="107000"/>
              </a:lnSpc>
              <a:spcAft>
                <a:spcPts val="800"/>
              </a:spcAft>
            </a:pPr>
            <a:r>
              <a:rPr lang="en-GB" dirty="0">
                <a:ea typeface="Calibri" panose="020F0502020204030204" pitchFamily="34" charset="0"/>
                <a:cs typeface="Times New Roman" panose="02020603050405020304" pitchFamily="18" charset="0"/>
              </a:rPr>
              <a:t>This diagram allowed us to plan the structure of the program. It was our first step in the interface as we needed to know how the program would flow, and what screens were essential.</a:t>
            </a:r>
          </a:p>
          <a:p>
            <a:pPr algn="ctr">
              <a:lnSpc>
                <a:spcPct val="107000"/>
              </a:lnSpc>
              <a:spcAft>
                <a:spcPts val="800"/>
              </a:spcAft>
            </a:pPr>
            <a:endParaRPr lang="en-GB" dirty="0">
              <a:ea typeface="Calibri" panose="020F0502020204030204" pitchFamily="34" charset="0"/>
              <a:cs typeface="Times New Roman" panose="02020603050405020304" pitchFamily="18" charset="0"/>
            </a:endParaRPr>
          </a:p>
          <a:p>
            <a:pPr algn="ctr">
              <a:lnSpc>
                <a:spcPct val="107000"/>
              </a:lnSpc>
              <a:spcAft>
                <a:spcPts val="800"/>
              </a:spcAft>
            </a:pPr>
            <a:br>
              <a:rPr lang="en-GB" dirty="0">
                <a:ea typeface="Calibri" panose="020F0502020204030204" pitchFamily="34" charset="0"/>
                <a:cs typeface="Times New Roman" panose="02020603050405020304" pitchFamily="18" charset="0"/>
              </a:rPr>
            </a:br>
            <a:endParaRPr lang="en-GB" dirty="0">
              <a:ea typeface="Calibri" panose="020F0502020204030204" pitchFamily="34" charset="0"/>
              <a:cs typeface="Times New Roman" panose="02020603050405020304" pitchFamily="18" charset="0"/>
            </a:endParaRPr>
          </a:p>
          <a:p>
            <a:pPr algn="ctr">
              <a:lnSpc>
                <a:spcPct val="107000"/>
              </a:lnSpc>
              <a:spcAft>
                <a:spcPts val="800"/>
              </a:spcAft>
            </a:pPr>
            <a:r>
              <a:rPr lang="en-GB" dirty="0">
                <a:ea typeface="Calibri" panose="020F0502020204030204" pitchFamily="34" charset="0"/>
                <a:cs typeface="Times New Roman" panose="02020603050405020304" pitchFamily="18" charset="0"/>
              </a:rPr>
              <a:t>The diagram can be navigated in reverse using the “back” button. </a:t>
            </a:r>
            <a:r>
              <a:rPr lang="en-GB" dirty="0">
                <a:latin typeface="+mj-lt"/>
                <a:ea typeface="Calibri" panose="020F0502020204030204" pitchFamily="34" charset="0"/>
                <a:cs typeface="Times New Roman" panose="02020603050405020304" pitchFamily="18" charset="0"/>
              </a:rPr>
              <a:t>In every screen there will be button at the stop that allows the user to go back if they make mistakes, or just want to view a previous screen.</a:t>
            </a:r>
          </a:p>
        </p:txBody>
      </p:sp>
      <p:pic>
        <p:nvPicPr>
          <p:cNvPr id="6" name="Picture 5">
            <a:extLst>
              <a:ext uri="{FF2B5EF4-FFF2-40B4-BE49-F238E27FC236}">
                <a16:creationId xmlns:a16="http://schemas.microsoft.com/office/drawing/2014/main" id="{2657928A-1EF8-44EE-BA9C-AFA65EC53DAC}"/>
              </a:ext>
            </a:extLst>
          </p:cNvPr>
          <p:cNvPicPr>
            <a:picLocks noChangeAspect="1"/>
          </p:cNvPicPr>
          <p:nvPr/>
        </p:nvPicPr>
        <p:blipFill rotWithShape="1">
          <a:blip r:embed="rId2">
            <a:clrChange>
              <a:clrFrom>
                <a:srgbClr val="FFFFFF"/>
              </a:clrFrom>
              <a:clrTo>
                <a:srgbClr val="FFFFFF">
                  <a:alpha val="0"/>
                </a:srgbClr>
              </a:clrTo>
            </a:clrChange>
          </a:blip>
          <a:srcRect l="2152" t="2138" r="89987" b="82779"/>
          <a:stretch/>
        </p:blipFill>
        <p:spPr>
          <a:xfrm>
            <a:off x="5503067" y="2986333"/>
            <a:ext cx="929192" cy="996526"/>
          </a:xfrm>
          <a:prstGeom prst="rect">
            <a:avLst/>
          </a:prstGeom>
        </p:spPr>
      </p:pic>
      <p:pic>
        <p:nvPicPr>
          <p:cNvPr id="8" name="Picture 7">
            <a:extLst>
              <a:ext uri="{FF2B5EF4-FFF2-40B4-BE49-F238E27FC236}">
                <a16:creationId xmlns:a16="http://schemas.microsoft.com/office/drawing/2014/main" id="{985D8D1F-C1D0-4FF8-8965-4DCA59784578}"/>
              </a:ext>
            </a:extLst>
          </p:cNvPr>
          <p:cNvPicPr>
            <a:picLocks noChangeAspect="1"/>
          </p:cNvPicPr>
          <p:nvPr/>
        </p:nvPicPr>
        <p:blipFill rotWithShape="1">
          <a:blip r:embed="rId2">
            <a:clrChange>
              <a:clrFrom>
                <a:srgbClr val="FFFFFF"/>
              </a:clrFrom>
              <a:clrTo>
                <a:srgbClr val="FFFFFF">
                  <a:alpha val="0"/>
                </a:srgbClr>
              </a:clrTo>
            </a:clrChange>
          </a:blip>
          <a:srcRect l="9569" t="994" r="82570" b="83923"/>
          <a:stretch/>
        </p:blipFill>
        <p:spPr>
          <a:xfrm>
            <a:off x="5631404" y="4803635"/>
            <a:ext cx="929192" cy="996526"/>
          </a:xfrm>
          <a:prstGeom prst="rect">
            <a:avLst/>
          </a:prstGeom>
        </p:spPr>
      </p:pic>
      <p:sp>
        <p:nvSpPr>
          <p:cNvPr id="2" name="Rectangle 1">
            <a:extLst>
              <a:ext uri="{FF2B5EF4-FFF2-40B4-BE49-F238E27FC236}">
                <a16:creationId xmlns:a16="http://schemas.microsoft.com/office/drawing/2014/main" id="{4E1EBF65-FE45-4161-BCA4-22D042EE40E5}"/>
              </a:ext>
            </a:extLst>
          </p:cNvPr>
          <p:cNvSpPr/>
          <p:nvPr/>
        </p:nvSpPr>
        <p:spPr>
          <a:xfrm>
            <a:off x="951781" y="5629078"/>
            <a:ext cx="10288438" cy="671915"/>
          </a:xfrm>
          <a:prstGeom prst="rect">
            <a:avLst/>
          </a:prstGeom>
        </p:spPr>
        <p:txBody>
          <a:bodyPr wrap="square">
            <a:spAutoFit/>
          </a:bodyPr>
          <a:lstStyle/>
          <a:p>
            <a:pPr algn="ctr">
              <a:lnSpc>
                <a:spcPct val="107000"/>
              </a:lnSpc>
              <a:spcAft>
                <a:spcPts val="800"/>
              </a:spcAft>
            </a:pPr>
            <a:r>
              <a:rPr lang="en-GB" dirty="0">
                <a:latin typeface="+mj-lt"/>
                <a:ea typeface="Calibri" panose="020F0502020204030204" pitchFamily="34" charset="0"/>
                <a:cs typeface="Times New Roman" panose="02020603050405020304" pitchFamily="18" charset="0"/>
              </a:rPr>
              <a:t>And a home button that takes you to the “home screen”. This is the screen where they can choose a section of the program, and essentially, their path down the diagram.</a:t>
            </a:r>
          </a:p>
        </p:txBody>
      </p:sp>
    </p:spTree>
    <p:extLst>
      <p:ext uri="{BB962C8B-B14F-4D97-AF65-F5344CB8AC3E}">
        <p14:creationId xmlns:p14="http://schemas.microsoft.com/office/powerpoint/2010/main" val="2182710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B1C78D-010D-4DD2-AD8F-CE87361C79C4}"/>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Iconography and Theme</a:t>
            </a:r>
          </a:p>
        </p:txBody>
      </p:sp>
      <p:sp>
        <p:nvSpPr>
          <p:cNvPr id="2" name="Rectangle 1">
            <a:extLst>
              <a:ext uri="{FF2B5EF4-FFF2-40B4-BE49-F238E27FC236}">
                <a16:creationId xmlns:a16="http://schemas.microsoft.com/office/drawing/2014/main" id="{B76C2D98-F5E8-4FE1-A5A0-710A25FCD023}"/>
              </a:ext>
            </a:extLst>
          </p:cNvPr>
          <p:cNvSpPr/>
          <p:nvPr/>
        </p:nvSpPr>
        <p:spPr>
          <a:xfrm>
            <a:off x="1069675" y="3347812"/>
            <a:ext cx="10052650" cy="2666692"/>
          </a:xfrm>
          <a:prstGeom prst="rect">
            <a:avLst/>
          </a:prstGeom>
        </p:spPr>
        <p:txBody>
          <a:bodyPr wrap="square">
            <a:spAutoFit/>
          </a:bodyPr>
          <a:lstStyle/>
          <a:p>
            <a:pPr algn="ctr">
              <a:lnSpc>
                <a:spcPct val="107000"/>
              </a:lnSpc>
              <a:spcAft>
                <a:spcPts val="800"/>
              </a:spcAft>
            </a:pPr>
            <a:endParaRPr lang="en-GB" dirty="0">
              <a:latin typeface="+mj-lt"/>
              <a:ea typeface="Calibri" panose="020F0502020204030204" pitchFamily="34" charset="0"/>
              <a:cs typeface="Times New Roman" panose="02020603050405020304" pitchFamily="18" charset="0"/>
            </a:endParaRPr>
          </a:p>
          <a:p>
            <a:pPr algn="ctr">
              <a:lnSpc>
                <a:spcPct val="107000"/>
              </a:lnSpc>
              <a:spcAft>
                <a:spcPts val="800"/>
              </a:spcAft>
            </a:pPr>
            <a:endParaRPr lang="en-GB" dirty="0">
              <a:latin typeface="+mj-lt"/>
              <a:ea typeface="Calibri" panose="020F0502020204030204" pitchFamily="34" charset="0"/>
              <a:cs typeface="Times New Roman" panose="02020603050405020304" pitchFamily="18" charset="0"/>
            </a:endParaRPr>
          </a:p>
          <a:p>
            <a:pPr algn="ctr">
              <a:lnSpc>
                <a:spcPct val="107000"/>
              </a:lnSpc>
              <a:spcAft>
                <a:spcPts val="800"/>
              </a:spcAft>
            </a:pPr>
            <a:endParaRPr lang="en-GB"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GB" dirty="0">
                <a:latin typeface="+mj-lt"/>
                <a:ea typeface="Calibri" panose="020F0502020204030204" pitchFamily="34" charset="0"/>
                <a:cs typeface="Times New Roman" panose="02020603050405020304" pitchFamily="18" charset="0"/>
              </a:rPr>
              <a:t>We would need to ensure the icons and pictures used in the final version are copyright free and free to use. </a:t>
            </a:r>
          </a:p>
          <a:p>
            <a:pPr algn="ctr">
              <a:lnSpc>
                <a:spcPct val="107000"/>
              </a:lnSpc>
              <a:spcAft>
                <a:spcPts val="800"/>
              </a:spcAft>
            </a:pPr>
            <a:endParaRPr lang="en-GB"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GB" dirty="0">
                <a:latin typeface="+mj-lt"/>
                <a:ea typeface="Calibri" panose="020F0502020204030204" pitchFamily="34" charset="0"/>
                <a:cs typeface="Times New Roman" panose="02020603050405020304" pitchFamily="18" charset="0"/>
              </a:rPr>
              <a:t>This might not be the same iconography we plan to use in the final version, but, it gives us an outline of how the buttons looked on screen and plan how our final version will look. </a:t>
            </a:r>
          </a:p>
        </p:txBody>
      </p:sp>
      <p:pic>
        <p:nvPicPr>
          <p:cNvPr id="7" name="Picture 6">
            <a:extLst>
              <a:ext uri="{FF2B5EF4-FFF2-40B4-BE49-F238E27FC236}">
                <a16:creationId xmlns:a16="http://schemas.microsoft.com/office/drawing/2014/main" id="{FD80197E-3E28-4C9F-9958-0CEDFDC604DA}"/>
              </a:ext>
            </a:extLst>
          </p:cNvPr>
          <p:cNvPicPr>
            <a:picLocks noChangeAspect="1"/>
          </p:cNvPicPr>
          <p:nvPr/>
        </p:nvPicPr>
        <p:blipFill rotWithShape="1">
          <a:blip r:embed="rId2"/>
          <a:srcRect l="37621" t="26393" r="38276" b="47787"/>
          <a:stretch/>
        </p:blipFill>
        <p:spPr>
          <a:xfrm>
            <a:off x="1362173" y="1947138"/>
            <a:ext cx="2817845" cy="1703488"/>
          </a:xfrm>
          <a:prstGeom prst="rect">
            <a:avLst/>
          </a:prstGeom>
        </p:spPr>
      </p:pic>
      <p:pic>
        <p:nvPicPr>
          <p:cNvPr id="9" name="Picture 8">
            <a:extLst>
              <a:ext uri="{FF2B5EF4-FFF2-40B4-BE49-F238E27FC236}">
                <a16:creationId xmlns:a16="http://schemas.microsoft.com/office/drawing/2014/main" id="{34D4FD95-EE2D-4943-A552-0C96862226BB}"/>
              </a:ext>
            </a:extLst>
          </p:cNvPr>
          <p:cNvPicPr>
            <a:picLocks noChangeAspect="1"/>
          </p:cNvPicPr>
          <p:nvPr/>
        </p:nvPicPr>
        <p:blipFill rotWithShape="1">
          <a:blip r:embed="rId3"/>
          <a:srcRect l="6779" t="38609" r="6571" b="14493"/>
          <a:stretch/>
        </p:blipFill>
        <p:spPr>
          <a:xfrm>
            <a:off x="7002212" y="1727732"/>
            <a:ext cx="4372948" cy="1345615"/>
          </a:xfrm>
          <a:prstGeom prst="rect">
            <a:avLst/>
          </a:prstGeom>
        </p:spPr>
      </p:pic>
      <p:pic>
        <p:nvPicPr>
          <p:cNvPr id="10" name="Picture 9">
            <a:extLst>
              <a:ext uri="{FF2B5EF4-FFF2-40B4-BE49-F238E27FC236}">
                <a16:creationId xmlns:a16="http://schemas.microsoft.com/office/drawing/2014/main" id="{671E61C8-4A8F-4ED1-9247-F2987EDC73F6}"/>
              </a:ext>
            </a:extLst>
          </p:cNvPr>
          <p:cNvPicPr>
            <a:picLocks noChangeAspect="1"/>
          </p:cNvPicPr>
          <p:nvPr/>
        </p:nvPicPr>
        <p:blipFill rotWithShape="1">
          <a:blip r:embed="rId4">
            <a:clrChange>
              <a:clrFrom>
                <a:srgbClr val="FFFFFF"/>
              </a:clrFrom>
              <a:clrTo>
                <a:srgbClr val="FFFFFF">
                  <a:alpha val="0"/>
                </a:srgbClr>
              </a:clrTo>
            </a:clrChange>
          </a:blip>
          <a:srcRect l="2152" t="2138" r="89987" b="82779"/>
          <a:stretch/>
        </p:blipFill>
        <p:spPr>
          <a:xfrm>
            <a:off x="4595585" y="1804217"/>
            <a:ext cx="1171084" cy="1255948"/>
          </a:xfrm>
          <a:prstGeom prst="rect">
            <a:avLst/>
          </a:prstGeom>
        </p:spPr>
      </p:pic>
      <p:pic>
        <p:nvPicPr>
          <p:cNvPr id="11" name="Picture 10">
            <a:extLst>
              <a:ext uri="{FF2B5EF4-FFF2-40B4-BE49-F238E27FC236}">
                <a16:creationId xmlns:a16="http://schemas.microsoft.com/office/drawing/2014/main" id="{B047EED9-BD09-4258-829A-331624A02FD9}"/>
              </a:ext>
            </a:extLst>
          </p:cNvPr>
          <p:cNvPicPr>
            <a:picLocks noChangeAspect="1"/>
          </p:cNvPicPr>
          <p:nvPr/>
        </p:nvPicPr>
        <p:blipFill rotWithShape="1">
          <a:blip r:embed="rId4">
            <a:clrChange>
              <a:clrFrom>
                <a:srgbClr val="FFFFFF"/>
              </a:clrFrom>
              <a:clrTo>
                <a:srgbClr val="FFFFFF">
                  <a:alpha val="0"/>
                </a:srgbClr>
              </a:clrTo>
            </a:clrChange>
          </a:blip>
          <a:srcRect l="9569" t="994" r="82570" b="83923"/>
          <a:stretch/>
        </p:blipFill>
        <p:spPr>
          <a:xfrm>
            <a:off x="5510457" y="2801026"/>
            <a:ext cx="1171084" cy="1255948"/>
          </a:xfrm>
          <a:prstGeom prst="rect">
            <a:avLst/>
          </a:prstGeom>
        </p:spPr>
      </p:pic>
    </p:spTree>
    <p:extLst>
      <p:ext uri="{BB962C8B-B14F-4D97-AF65-F5344CB8AC3E}">
        <p14:creationId xmlns:p14="http://schemas.microsoft.com/office/powerpoint/2010/main" val="778375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B1C78D-010D-4DD2-AD8F-CE87361C79C4}"/>
              </a:ext>
            </a:extLst>
          </p:cNvPr>
          <p:cNvSpPr txBox="1"/>
          <p:nvPr/>
        </p:nvSpPr>
        <p:spPr>
          <a:xfrm>
            <a:off x="0" y="385009"/>
            <a:ext cx="12192000"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Screens</a:t>
            </a:r>
          </a:p>
        </p:txBody>
      </p:sp>
      <p:sp>
        <p:nvSpPr>
          <p:cNvPr id="3" name="Rectangle 2">
            <a:extLst>
              <a:ext uri="{FF2B5EF4-FFF2-40B4-BE49-F238E27FC236}">
                <a16:creationId xmlns:a16="http://schemas.microsoft.com/office/drawing/2014/main" id="{92A531E4-7268-4FCA-9D55-3CF771A2764A}"/>
              </a:ext>
            </a:extLst>
          </p:cNvPr>
          <p:cNvSpPr/>
          <p:nvPr/>
        </p:nvSpPr>
        <p:spPr>
          <a:xfrm>
            <a:off x="1250830" y="4954126"/>
            <a:ext cx="9995140" cy="923330"/>
          </a:xfrm>
          <a:prstGeom prst="rect">
            <a:avLst/>
          </a:prstGeom>
        </p:spPr>
        <p:txBody>
          <a:bodyPr wrap="square">
            <a:spAutoFit/>
          </a:bodyPr>
          <a:lstStyle/>
          <a:p>
            <a:pPr algn="ctr"/>
            <a:r>
              <a:rPr lang="en-GB" dirty="0">
                <a:latin typeface="Calibri Light" panose="020F0302020204030204" pitchFamily="34" charset="0"/>
              </a:rPr>
              <a:t>We chose to design our interface by producing mock screens; basically depicting how we would like it to turn out. We expect the design to differ from our plan, but the majority will be designed within that framework.</a:t>
            </a:r>
          </a:p>
        </p:txBody>
      </p:sp>
      <p:sp>
        <p:nvSpPr>
          <p:cNvPr id="5" name="Rectangle 2">
            <a:extLst>
              <a:ext uri="{FF2B5EF4-FFF2-40B4-BE49-F238E27FC236}">
                <a16:creationId xmlns:a16="http://schemas.microsoft.com/office/drawing/2014/main" id="{192A28EB-F15A-4085-8CD9-03451E795565}"/>
              </a:ext>
            </a:extLst>
          </p:cNvPr>
          <p:cNvSpPr>
            <a:spLocks noChangeArrowheads="1"/>
          </p:cNvSpPr>
          <p:nvPr/>
        </p:nvSpPr>
        <p:spPr bwMode="auto">
          <a:xfrm>
            <a:off x="1811154" y="1643303"/>
            <a:ext cx="51646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6" name="Object 5">
            <a:extLst>
              <a:ext uri="{FF2B5EF4-FFF2-40B4-BE49-F238E27FC236}">
                <a16:creationId xmlns:a16="http://schemas.microsoft.com/office/drawing/2014/main" id="{2AAF1E86-11A5-499A-A2E3-093BDDC996E1}"/>
              </a:ext>
            </a:extLst>
          </p:cNvPr>
          <p:cNvGraphicFramePr>
            <a:graphicFrameLocks noChangeAspect="1"/>
          </p:cNvGraphicFramePr>
          <p:nvPr/>
        </p:nvGraphicFramePr>
        <p:xfrm>
          <a:off x="1243869" y="1636953"/>
          <a:ext cx="2360369" cy="1324947"/>
        </p:xfrm>
        <a:graphic>
          <a:graphicData uri="http://schemas.openxmlformats.org/presentationml/2006/ole">
            <mc:AlternateContent xmlns:mc="http://schemas.openxmlformats.org/markup-compatibility/2006">
              <mc:Choice xmlns:v="urn:schemas-microsoft-com:vml" Requires="v">
                <p:oleObj spid="_x0000_s1111" name="Slide" r:id="rId3" imgW="6092955" imgH="3425889" progId="PowerPoint.Slide.12">
                  <p:embed/>
                </p:oleObj>
              </mc:Choice>
              <mc:Fallback>
                <p:oleObj name="Slide" r:id="rId3" imgW="6092955" imgH="3425889" progId="PowerPoint.Slide.12">
                  <p:embed/>
                  <p:pic>
                    <p:nvPicPr>
                      <p:cNvPr id="6" name="Object 5">
                        <a:extLst>
                          <a:ext uri="{FF2B5EF4-FFF2-40B4-BE49-F238E27FC236}">
                            <a16:creationId xmlns:a16="http://schemas.microsoft.com/office/drawing/2014/main" id="{2AAF1E86-11A5-499A-A2E3-093BDDC99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869" y="1636953"/>
                        <a:ext cx="2360369" cy="1324947"/>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5AF3FDCE-6A04-414E-9BBE-95BA204210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a:extLst>
              <a:ext uri="{FF2B5EF4-FFF2-40B4-BE49-F238E27FC236}">
                <a16:creationId xmlns:a16="http://schemas.microsoft.com/office/drawing/2014/main" id="{430A6E41-C2FD-4C51-BFFE-AA2B96F72A2A}"/>
              </a:ext>
            </a:extLst>
          </p:cNvPr>
          <p:cNvGraphicFramePr>
            <a:graphicFrameLocks noChangeAspect="1"/>
          </p:cNvGraphicFramePr>
          <p:nvPr/>
        </p:nvGraphicFramePr>
        <p:xfrm>
          <a:off x="3685863" y="1689022"/>
          <a:ext cx="2475202" cy="1389406"/>
        </p:xfrm>
        <a:graphic>
          <a:graphicData uri="http://schemas.openxmlformats.org/presentationml/2006/ole">
            <mc:AlternateContent xmlns:mc="http://schemas.openxmlformats.org/markup-compatibility/2006">
              <mc:Choice xmlns:v="urn:schemas-microsoft-com:vml" Requires="v">
                <p:oleObj spid="_x0000_s1112" name="Slide" r:id="rId5" imgW="6092955" imgH="3425889" progId="PowerPoint.Slide.12">
                  <p:embed/>
                </p:oleObj>
              </mc:Choice>
              <mc:Fallback>
                <p:oleObj name="Slide" r:id="rId5" imgW="6092955" imgH="3425889" progId="PowerPoint.Slide.12">
                  <p:embed/>
                  <p:pic>
                    <p:nvPicPr>
                      <p:cNvPr id="12" name="Object 11">
                        <a:extLst>
                          <a:ext uri="{FF2B5EF4-FFF2-40B4-BE49-F238E27FC236}">
                            <a16:creationId xmlns:a16="http://schemas.microsoft.com/office/drawing/2014/main" id="{430A6E41-C2FD-4C51-BFFE-AA2B96F72A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5863" y="1689022"/>
                        <a:ext cx="2475202" cy="1389406"/>
                      </a:xfrm>
                      <a:prstGeom prst="rect">
                        <a:avLst/>
                      </a:prstGeom>
                      <a:noFill/>
                    </p:spPr>
                  </p:pic>
                </p:oleObj>
              </mc:Fallback>
            </mc:AlternateContent>
          </a:graphicData>
        </a:graphic>
      </p:graphicFrame>
      <p:sp>
        <p:nvSpPr>
          <p:cNvPr id="13" name="Rectangle 6">
            <a:extLst>
              <a:ext uri="{FF2B5EF4-FFF2-40B4-BE49-F238E27FC236}">
                <a16:creationId xmlns:a16="http://schemas.microsoft.com/office/drawing/2014/main" id="{A831929B-2708-4BD0-A4B7-B7415D6E463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a:extLst>
              <a:ext uri="{FF2B5EF4-FFF2-40B4-BE49-F238E27FC236}">
                <a16:creationId xmlns:a16="http://schemas.microsoft.com/office/drawing/2014/main" id="{95103738-F7A4-420E-9DC4-94A8354FBD1B}"/>
              </a:ext>
            </a:extLst>
          </p:cNvPr>
          <p:cNvGraphicFramePr>
            <a:graphicFrameLocks noChangeAspect="1"/>
          </p:cNvGraphicFramePr>
          <p:nvPr/>
        </p:nvGraphicFramePr>
        <p:xfrm>
          <a:off x="1243869" y="2978219"/>
          <a:ext cx="2475202" cy="1389406"/>
        </p:xfrm>
        <a:graphic>
          <a:graphicData uri="http://schemas.openxmlformats.org/presentationml/2006/ole">
            <mc:AlternateContent xmlns:mc="http://schemas.openxmlformats.org/markup-compatibility/2006">
              <mc:Choice xmlns:v="urn:schemas-microsoft-com:vml" Requires="v">
                <p:oleObj spid="_x0000_s1113" name="Slide" r:id="rId7" imgW="6092955" imgH="3425889" progId="PowerPoint.Slide.12">
                  <p:embed/>
                </p:oleObj>
              </mc:Choice>
              <mc:Fallback>
                <p:oleObj name="Slide" r:id="rId7" imgW="6092955" imgH="3425889" progId="PowerPoint.Slide.12">
                  <p:embed/>
                  <p:pic>
                    <p:nvPicPr>
                      <p:cNvPr id="14" name="Object 13">
                        <a:extLst>
                          <a:ext uri="{FF2B5EF4-FFF2-40B4-BE49-F238E27FC236}">
                            <a16:creationId xmlns:a16="http://schemas.microsoft.com/office/drawing/2014/main" id="{95103738-F7A4-420E-9DC4-94A8354FBD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3869" y="2978219"/>
                        <a:ext cx="2475202" cy="1389406"/>
                      </a:xfrm>
                      <a:prstGeom prst="rect">
                        <a:avLst/>
                      </a:prstGeom>
                      <a:noFill/>
                    </p:spPr>
                  </p:pic>
                </p:oleObj>
              </mc:Fallback>
            </mc:AlternateContent>
          </a:graphicData>
        </a:graphic>
      </p:graphicFrame>
      <p:sp>
        <p:nvSpPr>
          <p:cNvPr id="15" name="Rectangle 8">
            <a:extLst>
              <a:ext uri="{FF2B5EF4-FFF2-40B4-BE49-F238E27FC236}">
                <a16:creationId xmlns:a16="http://schemas.microsoft.com/office/drawing/2014/main" id="{F0EE8882-4A0A-4DE0-98B2-9C3D3D4C124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10">
            <a:extLst>
              <a:ext uri="{FF2B5EF4-FFF2-40B4-BE49-F238E27FC236}">
                <a16:creationId xmlns:a16="http://schemas.microsoft.com/office/drawing/2014/main" id="{3E73AA2D-F048-429E-A741-70A5F3D3DF12}"/>
              </a:ext>
            </a:extLst>
          </p:cNvPr>
          <p:cNvSpPr>
            <a:spLocks noChangeArrowheads="1"/>
          </p:cNvSpPr>
          <p:nvPr/>
        </p:nvSpPr>
        <p:spPr bwMode="auto">
          <a:xfrm>
            <a:off x="394996" y="4519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a:extLst>
              <a:ext uri="{FF2B5EF4-FFF2-40B4-BE49-F238E27FC236}">
                <a16:creationId xmlns:a16="http://schemas.microsoft.com/office/drawing/2014/main" id="{4004B1D5-9164-426A-B739-84B58A3DAF74}"/>
              </a:ext>
            </a:extLst>
          </p:cNvPr>
          <p:cNvGraphicFramePr>
            <a:graphicFrameLocks noChangeAspect="1"/>
          </p:cNvGraphicFramePr>
          <p:nvPr/>
        </p:nvGraphicFramePr>
        <p:xfrm>
          <a:off x="6170899" y="1682513"/>
          <a:ext cx="2475202" cy="1389406"/>
        </p:xfrm>
        <a:graphic>
          <a:graphicData uri="http://schemas.openxmlformats.org/presentationml/2006/ole">
            <mc:AlternateContent xmlns:mc="http://schemas.openxmlformats.org/markup-compatibility/2006">
              <mc:Choice xmlns:v="urn:schemas-microsoft-com:vml" Requires="v">
                <p:oleObj spid="_x0000_s1114" name="Slide" r:id="rId9" imgW="6092955" imgH="3425889" progId="PowerPoint.Slide.12">
                  <p:embed/>
                </p:oleObj>
              </mc:Choice>
              <mc:Fallback>
                <p:oleObj name="Slide" r:id="rId9" imgW="6092955" imgH="3425889" progId="PowerPoint.Slide.12">
                  <p:embed/>
                  <p:pic>
                    <p:nvPicPr>
                      <p:cNvPr id="18" name="Object 17">
                        <a:extLst>
                          <a:ext uri="{FF2B5EF4-FFF2-40B4-BE49-F238E27FC236}">
                            <a16:creationId xmlns:a16="http://schemas.microsoft.com/office/drawing/2014/main" id="{4004B1D5-9164-426A-B739-84B58A3DAF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0899" y="1682513"/>
                        <a:ext cx="2475202" cy="1389406"/>
                      </a:xfrm>
                      <a:prstGeom prst="rect">
                        <a:avLst/>
                      </a:prstGeom>
                      <a:noFill/>
                    </p:spPr>
                  </p:pic>
                </p:oleObj>
              </mc:Fallback>
            </mc:AlternateContent>
          </a:graphicData>
        </a:graphic>
      </p:graphicFrame>
      <p:sp>
        <p:nvSpPr>
          <p:cNvPr id="19" name="Rectangle 12">
            <a:extLst>
              <a:ext uri="{FF2B5EF4-FFF2-40B4-BE49-F238E27FC236}">
                <a16:creationId xmlns:a16="http://schemas.microsoft.com/office/drawing/2014/main" id="{2AE338B9-0061-4272-8F5A-55E35700A30F}"/>
              </a:ext>
            </a:extLst>
          </p:cNvPr>
          <p:cNvSpPr>
            <a:spLocks noChangeArrowheads="1"/>
          </p:cNvSpPr>
          <p:nvPr/>
        </p:nvSpPr>
        <p:spPr bwMode="auto">
          <a:xfrm>
            <a:off x="547396" y="6043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0" name="Object 19">
            <a:extLst>
              <a:ext uri="{FF2B5EF4-FFF2-40B4-BE49-F238E27FC236}">
                <a16:creationId xmlns:a16="http://schemas.microsoft.com/office/drawing/2014/main" id="{6750E28D-B495-41B9-B987-318E62992DF3}"/>
              </a:ext>
            </a:extLst>
          </p:cNvPr>
          <p:cNvGraphicFramePr>
            <a:graphicFrameLocks noChangeAspect="1"/>
          </p:cNvGraphicFramePr>
          <p:nvPr/>
        </p:nvGraphicFramePr>
        <p:xfrm>
          <a:off x="3728905" y="3028188"/>
          <a:ext cx="2475202" cy="1389406"/>
        </p:xfrm>
        <a:graphic>
          <a:graphicData uri="http://schemas.openxmlformats.org/presentationml/2006/ole">
            <mc:AlternateContent xmlns:mc="http://schemas.openxmlformats.org/markup-compatibility/2006">
              <mc:Choice xmlns:v="urn:schemas-microsoft-com:vml" Requires="v">
                <p:oleObj spid="_x0000_s1115" name="Slide" r:id="rId11" imgW="6092955" imgH="3425889" progId="PowerPoint.Slide.12">
                  <p:embed/>
                </p:oleObj>
              </mc:Choice>
              <mc:Fallback>
                <p:oleObj name="Slide" r:id="rId11" imgW="6092955" imgH="3425889" progId="PowerPoint.Slide.12">
                  <p:embed/>
                  <p:pic>
                    <p:nvPicPr>
                      <p:cNvPr id="20" name="Object 19">
                        <a:extLst>
                          <a:ext uri="{FF2B5EF4-FFF2-40B4-BE49-F238E27FC236}">
                            <a16:creationId xmlns:a16="http://schemas.microsoft.com/office/drawing/2014/main" id="{6750E28D-B495-41B9-B987-318E62992D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8905" y="3028188"/>
                        <a:ext cx="2475202" cy="1389406"/>
                      </a:xfrm>
                      <a:prstGeom prst="rect">
                        <a:avLst/>
                      </a:prstGeom>
                      <a:noFill/>
                    </p:spPr>
                  </p:pic>
                </p:oleObj>
              </mc:Fallback>
            </mc:AlternateContent>
          </a:graphicData>
        </a:graphic>
      </p:graphicFrame>
      <p:pic>
        <p:nvPicPr>
          <p:cNvPr id="21" name="Picture 20">
            <a:extLst>
              <a:ext uri="{FF2B5EF4-FFF2-40B4-BE49-F238E27FC236}">
                <a16:creationId xmlns:a16="http://schemas.microsoft.com/office/drawing/2014/main" id="{DB4C5DF8-528F-4E12-9C58-767ADDAF5062}"/>
              </a:ext>
            </a:extLst>
          </p:cNvPr>
          <p:cNvPicPr>
            <a:picLocks noChangeAspect="1"/>
          </p:cNvPicPr>
          <p:nvPr/>
        </p:nvPicPr>
        <p:blipFill>
          <a:blip r:embed="rId13"/>
          <a:stretch>
            <a:fillRect/>
          </a:stretch>
        </p:blipFill>
        <p:spPr>
          <a:xfrm>
            <a:off x="6285732" y="3027290"/>
            <a:ext cx="2475202" cy="1398284"/>
          </a:xfrm>
          <a:prstGeom prst="rect">
            <a:avLst/>
          </a:prstGeom>
        </p:spPr>
      </p:pic>
      <p:pic>
        <p:nvPicPr>
          <p:cNvPr id="22" name="Picture 21">
            <a:extLst>
              <a:ext uri="{FF2B5EF4-FFF2-40B4-BE49-F238E27FC236}">
                <a16:creationId xmlns:a16="http://schemas.microsoft.com/office/drawing/2014/main" id="{B58F0580-2DF2-41E2-A333-F5B78AFCE468}"/>
              </a:ext>
            </a:extLst>
          </p:cNvPr>
          <p:cNvPicPr>
            <a:picLocks noChangeAspect="1"/>
          </p:cNvPicPr>
          <p:nvPr/>
        </p:nvPicPr>
        <p:blipFill>
          <a:blip r:embed="rId14"/>
          <a:stretch>
            <a:fillRect/>
          </a:stretch>
        </p:blipFill>
        <p:spPr>
          <a:xfrm>
            <a:off x="8770768" y="1643303"/>
            <a:ext cx="2475202" cy="1398729"/>
          </a:xfrm>
          <a:prstGeom prst="rect">
            <a:avLst/>
          </a:prstGeom>
        </p:spPr>
      </p:pic>
      <p:pic>
        <p:nvPicPr>
          <p:cNvPr id="23" name="Picture 22">
            <a:extLst>
              <a:ext uri="{FF2B5EF4-FFF2-40B4-BE49-F238E27FC236}">
                <a16:creationId xmlns:a16="http://schemas.microsoft.com/office/drawing/2014/main" id="{F32379D2-F96F-414E-B277-738B523A96B5}"/>
              </a:ext>
            </a:extLst>
          </p:cNvPr>
          <p:cNvPicPr>
            <a:picLocks noChangeAspect="1"/>
          </p:cNvPicPr>
          <p:nvPr/>
        </p:nvPicPr>
        <p:blipFill>
          <a:blip r:embed="rId15"/>
          <a:stretch>
            <a:fillRect/>
          </a:stretch>
        </p:blipFill>
        <p:spPr>
          <a:xfrm>
            <a:off x="8603059" y="3008106"/>
            <a:ext cx="2632504" cy="1491266"/>
          </a:xfrm>
          <a:prstGeom prst="rect">
            <a:avLst/>
          </a:prstGeom>
        </p:spPr>
      </p:pic>
    </p:spTree>
    <p:extLst>
      <p:ext uri="{BB962C8B-B14F-4D97-AF65-F5344CB8AC3E}">
        <p14:creationId xmlns:p14="http://schemas.microsoft.com/office/powerpoint/2010/main" val="1026010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C6E03B-1D2B-46B3-BE0D-1977F398A02E}"/>
              </a:ext>
            </a:extLst>
          </p:cNvPr>
          <p:cNvPicPr>
            <a:picLocks noChangeAspect="1"/>
          </p:cNvPicPr>
          <p:nvPr/>
        </p:nvPicPr>
        <p:blipFill>
          <a:blip r:embed="rId2"/>
          <a:stretch>
            <a:fillRect/>
          </a:stretch>
        </p:blipFill>
        <p:spPr>
          <a:xfrm>
            <a:off x="4343397" y="3139869"/>
            <a:ext cx="3505204" cy="1992088"/>
          </a:xfrm>
          <a:prstGeom prst="rect">
            <a:avLst/>
          </a:prstGeom>
        </p:spPr>
      </p:pic>
      <p:sp>
        <p:nvSpPr>
          <p:cNvPr id="5" name="TextBox 4">
            <a:extLst>
              <a:ext uri="{FF2B5EF4-FFF2-40B4-BE49-F238E27FC236}">
                <a16:creationId xmlns:a16="http://schemas.microsoft.com/office/drawing/2014/main" id="{3DD5EE06-5330-4F9B-9D73-2ABF03715C6D}"/>
              </a:ext>
            </a:extLst>
          </p:cNvPr>
          <p:cNvSpPr txBox="1"/>
          <p:nvPr/>
        </p:nvSpPr>
        <p:spPr>
          <a:xfrm>
            <a:off x="933062" y="1960094"/>
            <a:ext cx="10700314" cy="646331"/>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This is the loading screen of our application, we can’t show it on the screenshot but we plan to have the letters animate “</a:t>
            </a:r>
            <a:r>
              <a:rPr lang="en-GB" dirty="0" err="1">
                <a:latin typeface="+mj-lt"/>
                <a:ea typeface="Tahoma" panose="020B0604030504040204" pitchFamily="34" charset="0"/>
                <a:cs typeface="Tahoma" panose="020B0604030504040204" pitchFamily="34" charset="0"/>
              </a:rPr>
              <a:t>studioruum</a:t>
            </a:r>
            <a:r>
              <a:rPr lang="en-GB" dirty="0">
                <a:latin typeface="+mj-lt"/>
                <a:ea typeface="Tahoma" panose="020B0604030504040204" pitchFamily="34" charset="0"/>
                <a:cs typeface="Tahoma" panose="020B0604030504040204" pitchFamily="34" charset="0"/>
              </a:rPr>
              <a:t>” appear on the screen as if they were being typed out.</a:t>
            </a:r>
          </a:p>
        </p:txBody>
      </p:sp>
      <p:sp>
        <p:nvSpPr>
          <p:cNvPr id="6" name="TextBox 5">
            <a:extLst>
              <a:ext uri="{FF2B5EF4-FFF2-40B4-BE49-F238E27FC236}">
                <a16:creationId xmlns:a16="http://schemas.microsoft.com/office/drawing/2014/main" id="{2078F5E5-2D20-4A1C-B850-EA5E90AD4532}"/>
              </a:ext>
            </a:extLst>
          </p:cNvPr>
          <p:cNvSpPr txBox="1"/>
          <p:nvPr/>
        </p:nvSpPr>
        <p:spPr>
          <a:xfrm>
            <a:off x="933060" y="5665400"/>
            <a:ext cx="10700315" cy="646331"/>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From the beginning of the interface design we wanted to adapt a minimalistic approach and try to make our application look as professional as possible, while still keeping in the theme of a learning resource.</a:t>
            </a:r>
          </a:p>
        </p:txBody>
      </p:sp>
      <p:sp>
        <p:nvSpPr>
          <p:cNvPr id="8" name="TextBox 7">
            <a:extLst>
              <a:ext uri="{FF2B5EF4-FFF2-40B4-BE49-F238E27FC236}">
                <a16:creationId xmlns:a16="http://schemas.microsoft.com/office/drawing/2014/main" id="{8F4433CB-C336-42A2-9F2B-2BF8E7009528}"/>
              </a:ext>
            </a:extLst>
          </p:cNvPr>
          <p:cNvSpPr txBox="1"/>
          <p:nvPr/>
        </p:nvSpPr>
        <p:spPr>
          <a:xfrm>
            <a:off x="0" y="557718"/>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Loading Screen</a:t>
            </a:r>
          </a:p>
        </p:txBody>
      </p:sp>
    </p:spTree>
    <p:extLst>
      <p:ext uri="{BB962C8B-B14F-4D97-AF65-F5344CB8AC3E}">
        <p14:creationId xmlns:p14="http://schemas.microsoft.com/office/powerpoint/2010/main" val="464386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0533A3-9B33-4EAC-9637-5C2D9B9B9EA8}"/>
              </a:ext>
            </a:extLst>
          </p:cNvPr>
          <p:cNvPicPr>
            <a:picLocks noChangeAspect="1"/>
          </p:cNvPicPr>
          <p:nvPr/>
        </p:nvPicPr>
        <p:blipFill>
          <a:blip r:embed="rId2"/>
          <a:stretch>
            <a:fillRect/>
          </a:stretch>
        </p:blipFill>
        <p:spPr>
          <a:xfrm>
            <a:off x="7697201" y="1723971"/>
            <a:ext cx="3970171" cy="2240531"/>
          </a:xfrm>
          <a:prstGeom prst="rect">
            <a:avLst/>
          </a:prstGeom>
        </p:spPr>
      </p:pic>
      <p:pic>
        <p:nvPicPr>
          <p:cNvPr id="6" name="Picture 5">
            <a:extLst>
              <a:ext uri="{FF2B5EF4-FFF2-40B4-BE49-F238E27FC236}">
                <a16:creationId xmlns:a16="http://schemas.microsoft.com/office/drawing/2014/main" id="{7B48CC44-3280-4C2E-9F08-005DFDCC6873}"/>
              </a:ext>
            </a:extLst>
          </p:cNvPr>
          <p:cNvPicPr>
            <a:picLocks noChangeAspect="1"/>
          </p:cNvPicPr>
          <p:nvPr/>
        </p:nvPicPr>
        <p:blipFill>
          <a:blip r:embed="rId3"/>
          <a:stretch>
            <a:fillRect/>
          </a:stretch>
        </p:blipFill>
        <p:spPr>
          <a:xfrm>
            <a:off x="3727031" y="3964502"/>
            <a:ext cx="3970170" cy="2240530"/>
          </a:xfrm>
          <a:prstGeom prst="rect">
            <a:avLst/>
          </a:prstGeom>
        </p:spPr>
      </p:pic>
      <p:sp>
        <p:nvSpPr>
          <p:cNvPr id="12" name="TextBox 11">
            <a:extLst>
              <a:ext uri="{FF2B5EF4-FFF2-40B4-BE49-F238E27FC236}">
                <a16:creationId xmlns:a16="http://schemas.microsoft.com/office/drawing/2014/main" id="{6817F01E-366D-4633-80D1-6EA7734F2ED1}"/>
              </a:ext>
            </a:extLst>
          </p:cNvPr>
          <p:cNvSpPr txBox="1"/>
          <p:nvPr/>
        </p:nvSpPr>
        <p:spPr>
          <a:xfrm>
            <a:off x="581777" y="2091832"/>
            <a:ext cx="6526757" cy="923330"/>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Here are our login and sign up pages. On the sign up page the user can choose whether they are a Scholar or an Educator by clicking on the relevant icon</a:t>
            </a:r>
          </a:p>
        </p:txBody>
      </p:sp>
      <p:sp>
        <p:nvSpPr>
          <p:cNvPr id="7" name="TextBox 6">
            <a:extLst>
              <a:ext uri="{FF2B5EF4-FFF2-40B4-BE49-F238E27FC236}">
                <a16:creationId xmlns:a16="http://schemas.microsoft.com/office/drawing/2014/main" id="{B95A8C23-B4B8-4190-B090-C55B269DE108}"/>
              </a:ext>
            </a:extLst>
          </p:cNvPr>
          <p:cNvSpPr txBox="1"/>
          <p:nvPr/>
        </p:nvSpPr>
        <p:spPr>
          <a:xfrm>
            <a:off x="0" y="557718"/>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Welcome Screen</a:t>
            </a:r>
          </a:p>
        </p:txBody>
      </p:sp>
    </p:spTree>
    <p:extLst>
      <p:ext uri="{BB962C8B-B14F-4D97-AF65-F5344CB8AC3E}">
        <p14:creationId xmlns:p14="http://schemas.microsoft.com/office/powerpoint/2010/main" val="981900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0A5881-824E-4A26-8C5F-6FE65E536E31}"/>
              </a:ext>
            </a:extLst>
          </p:cNvPr>
          <p:cNvSpPr txBox="1"/>
          <p:nvPr/>
        </p:nvSpPr>
        <p:spPr>
          <a:xfrm>
            <a:off x="1047750" y="5200830"/>
            <a:ext cx="10096498" cy="923330"/>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This is the main page of our application, this is the page that both the scholars and educators navigate from. We have tried to keep to the professional look but also tried to add some colour to keep the user’s attention onto our program.</a:t>
            </a:r>
          </a:p>
        </p:txBody>
      </p:sp>
      <p:pic>
        <p:nvPicPr>
          <p:cNvPr id="7" name="Picture 6">
            <a:extLst>
              <a:ext uri="{FF2B5EF4-FFF2-40B4-BE49-F238E27FC236}">
                <a16:creationId xmlns:a16="http://schemas.microsoft.com/office/drawing/2014/main" id="{253B5A9F-AF33-4CB1-A3BE-81ADAA0B4D9A}"/>
              </a:ext>
            </a:extLst>
          </p:cNvPr>
          <p:cNvPicPr>
            <a:picLocks noChangeAspect="1"/>
          </p:cNvPicPr>
          <p:nvPr/>
        </p:nvPicPr>
        <p:blipFill>
          <a:blip r:embed="rId2"/>
          <a:stretch>
            <a:fillRect/>
          </a:stretch>
        </p:blipFill>
        <p:spPr>
          <a:xfrm>
            <a:off x="3572626" y="1841179"/>
            <a:ext cx="5046746" cy="2869256"/>
          </a:xfrm>
          <a:prstGeom prst="rect">
            <a:avLst/>
          </a:prstGeom>
        </p:spPr>
      </p:pic>
      <p:sp>
        <p:nvSpPr>
          <p:cNvPr id="8" name="TextBox 7">
            <a:extLst>
              <a:ext uri="{FF2B5EF4-FFF2-40B4-BE49-F238E27FC236}">
                <a16:creationId xmlns:a16="http://schemas.microsoft.com/office/drawing/2014/main" id="{47679658-C781-4134-8F8F-4675FFD67FD8}"/>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Home Page</a:t>
            </a:r>
          </a:p>
        </p:txBody>
      </p:sp>
    </p:spTree>
    <p:extLst>
      <p:ext uri="{BB962C8B-B14F-4D97-AF65-F5344CB8AC3E}">
        <p14:creationId xmlns:p14="http://schemas.microsoft.com/office/powerpoint/2010/main" val="1354539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0FF558-8E0E-42B3-B20D-572BC88DA527}"/>
              </a:ext>
            </a:extLst>
          </p:cNvPr>
          <p:cNvPicPr>
            <a:picLocks noChangeAspect="1"/>
          </p:cNvPicPr>
          <p:nvPr/>
        </p:nvPicPr>
        <p:blipFill>
          <a:blip r:embed="rId2"/>
          <a:stretch>
            <a:fillRect/>
          </a:stretch>
        </p:blipFill>
        <p:spPr>
          <a:xfrm>
            <a:off x="5769592" y="2309666"/>
            <a:ext cx="6010906" cy="3395664"/>
          </a:xfrm>
          <a:prstGeom prst="rect">
            <a:avLst/>
          </a:prstGeom>
        </p:spPr>
      </p:pic>
      <p:sp>
        <p:nvSpPr>
          <p:cNvPr id="6" name="TextBox 5">
            <a:extLst>
              <a:ext uri="{FF2B5EF4-FFF2-40B4-BE49-F238E27FC236}">
                <a16:creationId xmlns:a16="http://schemas.microsoft.com/office/drawing/2014/main" id="{4A1BE1FE-58D3-4551-8F62-1F5BA80C569E}"/>
              </a:ext>
            </a:extLst>
          </p:cNvPr>
          <p:cNvSpPr txBox="1"/>
          <p:nvPr/>
        </p:nvSpPr>
        <p:spPr>
          <a:xfrm>
            <a:off x="777196" y="2022339"/>
            <a:ext cx="4652211" cy="4247317"/>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This is the “home” page for the flashcards.</a:t>
            </a:r>
          </a:p>
          <a:p>
            <a:pPr algn="ctr"/>
            <a:r>
              <a:rPr lang="en-GB" dirty="0">
                <a:latin typeface="+mj-lt"/>
                <a:ea typeface="Tahoma" panose="020B0604030504040204" pitchFamily="34" charset="0"/>
                <a:cs typeface="Tahoma" panose="020B0604030504040204" pitchFamily="34" charset="0"/>
              </a:rPr>
              <a:t>This screen appears when the user clicks on the flashcard button from the Home screen.</a:t>
            </a:r>
          </a:p>
          <a:p>
            <a:pPr algn="ctr"/>
            <a:endParaRPr lang="en-GB" dirty="0">
              <a:latin typeface="+mj-lt"/>
              <a:ea typeface="Tahoma" panose="020B0604030504040204" pitchFamily="34" charset="0"/>
              <a:cs typeface="Tahoma" panose="020B0604030504040204" pitchFamily="34" charset="0"/>
            </a:endParaRP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It is from this page that the user can access all their flashcard needs, for example, view/delete existing flashcards or create new ones.</a:t>
            </a: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We have used the colour from </a:t>
            </a:r>
          </a:p>
          <a:p>
            <a:pPr algn="ctr"/>
            <a:r>
              <a:rPr lang="en-GB" dirty="0">
                <a:latin typeface="+mj-lt"/>
                <a:ea typeface="Tahoma" panose="020B0604030504040204" pitchFamily="34" charset="0"/>
                <a:cs typeface="Tahoma" panose="020B0604030504040204" pitchFamily="34" charset="0"/>
              </a:rPr>
              <a:t>the button on the home page as the prominent colour in the flashcard related screens and this is something we kept consistent with throughout.</a:t>
            </a:r>
          </a:p>
          <a:p>
            <a:pPr algn="ctr"/>
            <a:endParaRPr lang="en-GB" dirty="0">
              <a:latin typeface="+mj-lt"/>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BAAAAFC3-E7BF-4BDC-8767-875371AEBFF1}"/>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Flashcard Related Pages</a:t>
            </a:r>
          </a:p>
        </p:txBody>
      </p:sp>
    </p:spTree>
    <p:extLst>
      <p:ext uri="{BB962C8B-B14F-4D97-AF65-F5344CB8AC3E}">
        <p14:creationId xmlns:p14="http://schemas.microsoft.com/office/powerpoint/2010/main" val="2232708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1BE1FE-58D3-4551-8F62-1F5BA80C569E}"/>
              </a:ext>
            </a:extLst>
          </p:cNvPr>
          <p:cNvSpPr txBox="1"/>
          <p:nvPr/>
        </p:nvSpPr>
        <p:spPr>
          <a:xfrm>
            <a:off x="851840" y="2520353"/>
            <a:ext cx="4652211" cy="2862322"/>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This is the page that appears when the user clicks “View” on the Flashcard home page.</a:t>
            </a: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We allow the user to edit/delete any flashcard in the set and also navigate through all flashcards which are part of the set.</a:t>
            </a: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When the user clicks save they are then transitioned back to the Flashcard homepage.</a:t>
            </a:r>
          </a:p>
          <a:p>
            <a:pPr algn="ctr"/>
            <a:endParaRPr lang="en-GB" dirty="0">
              <a:latin typeface="+mj-lt"/>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09A971ED-B3D7-497B-9F2E-4A3914DC1170}"/>
              </a:ext>
            </a:extLst>
          </p:cNvPr>
          <p:cNvPicPr>
            <a:picLocks noChangeAspect="1"/>
          </p:cNvPicPr>
          <p:nvPr/>
        </p:nvPicPr>
        <p:blipFill>
          <a:blip r:embed="rId2"/>
          <a:stretch>
            <a:fillRect/>
          </a:stretch>
        </p:blipFill>
        <p:spPr>
          <a:xfrm>
            <a:off x="5769592" y="2123053"/>
            <a:ext cx="6075104" cy="3395664"/>
          </a:xfrm>
          <a:prstGeom prst="rect">
            <a:avLst/>
          </a:prstGeom>
        </p:spPr>
      </p:pic>
      <p:sp>
        <p:nvSpPr>
          <p:cNvPr id="5" name="TextBox 4">
            <a:extLst>
              <a:ext uri="{FF2B5EF4-FFF2-40B4-BE49-F238E27FC236}">
                <a16:creationId xmlns:a16="http://schemas.microsoft.com/office/drawing/2014/main" id="{1606EC49-4249-4754-BEF0-C73CFA68C4D3}"/>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Flashcard Related Pages</a:t>
            </a:r>
          </a:p>
        </p:txBody>
      </p:sp>
    </p:spTree>
    <p:extLst>
      <p:ext uri="{BB962C8B-B14F-4D97-AF65-F5344CB8AC3E}">
        <p14:creationId xmlns:p14="http://schemas.microsoft.com/office/powerpoint/2010/main" val="450806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1BE1FE-58D3-4551-8F62-1F5BA80C569E}"/>
              </a:ext>
            </a:extLst>
          </p:cNvPr>
          <p:cNvSpPr txBox="1"/>
          <p:nvPr/>
        </p:nvSpPr>
        <p:spPr>
          <a:xfrm>
            <a:off x="646567" y="2274838"/>
            <a:ext cx="5135850" cy="2308324"/>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This is the page that appears when the user clicks “Create” on the Flashcard home page.</a:t>
            </a: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This page allows the user to create a new set for these flashcards to belong to or if these flashcards belong to a set that has already been created we give that option as well.</a:t>
            </a:r>
          </a:p>
          <a:p>
            <a:pPr algn="ctr"/>
            <a:endParaRPr lang="en-GB" dirty="0">
              <a:latin typeface="+mj-lt"/>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0C70CF8B-8325-46ED-96B7-B4F9F66C6F0F}"/>
              </a:ext>
            </a:extLst>
          </p:cNvPr>
          <p:cNvPicPr>
            <a:picLocks noChangeAspect="1"/>
          </p:cNvPicPr>
          <p:nvPr/>
        </p:nvPicPr>
        <p:blipFill>
          <a:blip r:embed="rId2"/>
          <a:stretch>
            <a:fillRect/>
          </a:stretch>
        </p:blipFill>
        <p:spPr>
          <a:xfrm>
            <a:off x="6622147" y="2394421"/>
            <a:ext cx="4923286" cy="2778286"/>
          </a:xfrm>
          <a:prstGeom prst="rect">
            <a:avLst/>
          </a:prstGeom>
        </p:spPr>
      </p:pic>
      <p:sp>
        <p:nvSpPr>
          <p:cNvPr id="5" name="TextBox 4">
            <a:extLst>
              <a:ext uri="{FF2B5EF4-FFF2-40B4-BE49-F238E27FC236}">
                <a16:creationId xmlns:a16="http://schemas.microsoft.com/office/drawing/2014/main" id="{15735601-5480-44CA-A97E-F5D58365E7DC}"/>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Flashcard Related Pages</a:t>
            </a:r>
          </a:p>
        </p:txBody>
      </p:sp>
      <p:sp>
        <p:nvSpPr>
          <p:cNvPr id="3" name="Rectangle 2">
            <a:extLst>
              <a:ext uri="{FF2B5EF4-FFF2-40B4-BE49-F238E27FC236}">
                <a16:creationId xmlns:a16="http://schemas.microsoft.com/office/drawing/2014/main" id="{9AC28BE7-75F4-4077-AABD-EE8B1A6BB03E}"/>
              </a:ext>
            </a:extLst>
          </p:cNvPr>
          <p:cNvSpPr/>
          <p:nvPr/>
        </p:nvSpPr>
        <p:spPr>
          <a:xfrm>
            <a:off x="5449433" y="5684633"/>
            <a:ext cx="6096000" cy="646331"/>
          </a:xfrm>
          <a:prstGeom prst="rect">
            <a:avLst/>
          </a:prstGeom>
        </p:spPr>
        <p:txBody>
          <a:bodyPr>
            <a:spAutoFit/>
          </a:bodyPr>
          <a:lstStyle/>
          <a:p>
            <a:pPr algn="ctr"/>
            <a:r>
              <a:rPr lang="en-GB" dirty="0">
                <a:ea typeface="Tahoma" panose="020B0604030504040204" pitchFamily="34" charset="0"/>
                <a:cs typeface="Tahoma" panose="020B0604030504040204" pitchFamily="34" charset="0"/>
              </a:rPr>
              <a:t>Again once the user clicks “Save” they are taken back to the Flashcard Home page.</a:t>
            </a:r>
          </a:p>
        </p:txBody>
      </p:sp>
    </p:spTree>
    <p:extLst>
      <p:ext uri="{BB962C8B-B14F-4D97-AF65-F5344CB8AC3E}">
        <p14:creationId xmlns:p14="http://schemas.microsoft.com/office/powerpoint/2010/main" val="34546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78A51E-BD88-429A-985F-73422E6B50A2}"/>
              </a:ext>
            </a:extLst>
          </p:cNvPr>
          <p:cNvPicPr/>
          <p:nvPr/>
        </p:nvPicPr>
        <p:blipFill rotWithShape="1">
          <a:blip r:embed="rId2"/>
          <a:srcRect l="2895" t="-1" r="4932" b="60460"/>
          <a:stretch/>
        </p:blipFill>
        <p:spPr>
          <a:xfrm>
            <a:off x="603250" y="2006600"/>
            <a:ext cx="11017250" cy="3581400"/>
          </a:xfrm>
          <a:prstGeom prst="rect">
            <a:avLst/>
          </a:prstGeom>
        </p:spPr>
      </p:pic>
      <p:sp>
        <p:nvSpPr>
          <p:cNvPr id="8" name="Titolo 1">
            <a:extLst>
              <a:ext uri="{FF2B5EF4-FFF2-40B4-BE49-F238E27FC236}">
                <a16:creationId xmlns:a16="http://schemas.microsoft.com/office/drawing/2014/main" id="{5D41A578-D531-461F-86D3-09933ED833E5}"/>
              </a:ext>
            </a:extLst>
          </p:cNvPr>
          <p:cNvSpPr txBox="1">
            <a:spLocks/>
          </p:cNvSpPr>
          <p:nvPr/>
        </p:nvSpPr>
        <p:spPr>
          <a:xfrm>
            <a:off x="1113155" y="879094"/>
            <a:ext cx="4998720" cy="7818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latin typeface="Segoe UI Light" panose="020B0502040204020203" pitchFamily="34" charset="0"/>
                <a:cs typeface="Segoe UI Light" panose="020B0502040204020203" pitchFamily="34" charset="0"/>
              </a:rPr>
              <a:t>Resources</a:t>
            </a:r>
          </a:p>
        </p:txBody>
      </p:sp>
    </p:spTree>
    <p:extLst>
      <p:ext uri="{BB962C8B-B14F-4D97-AF65-F5344CB8AC3E}">
        <p14:creationId xmlns:p14="http://schemas.microsoft.com/office/powerpoint/2010/main" val="3530368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1BE1FE-58D3-4551-8F62-1F5BA80C569E}"/>
              </a:ext>
            </a:extLst>
          </p:cNvPr>
          <p:cNvSpPr txBox="1"/>
          <p:nvPr/>
        </p:nvSpPr>
        <p:spPr>
          <a:xfrm>
            <a:off x="830223" y="4964886"/>
            <a:ext cx="10531554" cy="923330"/>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Above are all of the pages that are connected with “Notes” (the button from the home page). They all serve exactly the same functionality as the Flashcard related pages except the colour scheme has been changed and these notes are saved as a lined page instead of a small lined flashcard.</a:t>
            </a:r>
          </a:p>
        </p:txBody>
      </p:sp>
      <p:sp>
        <p:nvSpPr>
          <p:cNvPr id="9" name="TextBox 8">
            <a:extLst>
              <a:ext uri="{FF2B5EF4-FFF2-40B4-BE49-F238E27FC236}">
                <a16:creationId xmlns:a16="http://schemas.microsoft.com/office/drawing/2014/main" id="{E1DD7D4C-721A-43FB-AF09-0AE2E846AEC3}"/>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Notes Related Pages</a:t>
            </a:r>
          </a:p>
        </p:txBody>
      </p:sp>
      <p:pic>
        <p:nvPicPr>
          <p:cNvPr id="13" name="Picture 12">
            <a:extLst>
              <a:ext uri="{FF2B5EF4-FFF2-40B4-BE49-F238E27FC236}">
                <a16:creationId xmlns:a16="http://schemas.microsoft.com/office/drawing/2014/main" id="{1816B4C2-7AE8-4C7E-AC4B-69110DE242C4}"/>
              </a:ext>
            </a:extLst>
          </p:cNvPr>
          <p:cNvPicPr>
            <a:picLocks noChangeAspect="1"/>
          </p:cNvPicPr>
          <p:nvPr/>
        </p:nvPicPr>
        <p:blipFill>
          <a:blip r:embed="rId2"/>
          <a:stretch>
            <a:fillRect/>
          </a:stretch>
        </p:blipFill>
        <p:spPr>
          <a:xfrm>
            <a:off x="4345275" y="2439671"/>
            <a:ext cx="3501450" cy="1978658"/>
          </a:xfrm>
          <a:prstGeom prst="rect">
            <a:avLst/>
          </a:prstGeom>
        </p:spPr>
      </p:pic>
      <p:pic>
        <p:nvPicPr>
          <p:cNvPr id="14" name="Picture 13">
            <a:extLst>
              <a:ext uri="{FF2B5EF4-FFF2-40B4-BE49-F238E27FC236}">
                <a16:creationId xmlns:a16="http://schemas.microsoft.com/office/drawing/2014/main" id="{47B3DD78-61BA-426A-85A7-B320EC843D70}"/>
              </a:ext>
            </a:extLst>
          </p:cNvPr>
          <p:cNvPicPr>
            <a:picLocks noChangeAspect="1"/>
          </p:cNvPicPr>
          <p:nvPr/>
        </p:nvPicPr>
        <p:blipFill>
          <a:blip r:embed="rId3"/>
          <a:stretch>
            <a:fillRect/>
          </a:stretch>
        </p:blipFill>
        <p:spPr>
          <a:xfrm>
            <a:off x="8282804" y="1719314"/>
            <a:ext cx="3501450" cy="1978029"/>
          </a:xfrm>
          <a:prstGeom prst="rect">
            <a:avLst/>
          </a:prstGeom>
        </p:spPr>
      </p:pic>
      <p:pic>
        <p:nvPicPr>
          <p:cNvPr id="15" name="Picture 14">
            <a:extLst>
              <a:ext uri="{FF2B5EF4-FFF2-40B4-BE49-F238E27FC236}">
                <a16:creationId xmlns:a16="http://schemas.microsoft.com/office/drawing/2014/main" id="{69B43257-BA4E-4179-84D7-CD032877518C}"/>
              </a:ext>
            </a:extLst>
          </p:cNvPr>
          <p:cNvPicPr>
            <a:picLocks noChangeAspect="1"/>
          </p:cNvPicPr>
          <p:nvPr/>
        </p:nvPicPr>
        <p:blipFill>
          <a:blip r:embed="rId4"/>
          <a:stretch>
            <a:fillRect/>
          </a:stretch>
        </p:blipFill>
        <p:spPr>
          <a:xfrm>
            <a:off x="407746" y="1719314"/>
            <a:ext cx="3501450" cy="1978029"/>
          </a:xfrm>
          <a:prstGeom prst="rect">
            <a:avLst/>
          </a:prstGeom>
        </p:spPr>
      </p:pic>
    </p:spTree>
    <p:extLst>
      <p:ext uri="{BB962C8B-B14F-4D97-AF65-F5344CB8AC3E}">
        <p14:creationId xmlns:p14="http://schemas.microsoft.com/office/powerpoint/2010/main" val="254903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1BE1FE-58D3-4551-8F62-1F5BA80C569E}"/>
              </a:ext>
            </a:extLst>
          </p:cNvPr>
          <p:cNvSpPr txBox="1"/>
          <p:nvPr/>
        </p:nvSpPr>
        <p:spPr>
          <a:xfrm>
            <a:off x="910634" y="4677335"/>
            <a:ext cx="10370730" cy="923330"/>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Above are all of the pages that are connected with “Dictionary” (the button from the home page). They all serve exactly the same functionality as the Flashcard and Notes related pages except the colour scheme has been changed and the dictionary is laid out as a one line term followed by a one line definition. </a:t>
            </a:r>
          </a:p>
        </p:txBody>
      </p:sp>
      <p:pic>
        <p:nvPicPr>
          <p:cNvPr id="2" name="Picture 1">
            <a:extLst>
              <a:ext uri="{FF2B5EF4-FFF2-40B4-BE49-F238E27FC236}">
                <a16:creationId xmlns:a16="http://schemas.microsoft.com/office/drawing/2014/main" id="{569CE1AC-CE5C-4FAF-AD87-2406CD8EE625}"/>
              </a:ext>
            </a:extLst>
          </p:cNvPr>
          <p:cNvPicPr>
            <a:picLocks noChangeAspect="1"/>
          </p:cNvPicPr>
          <p:nvPr/>
        </p:nvPicPr>
        <p:blipFill>
          <a:blip r:embed="rId2"/>
          <a:stretch>
            <a:fillRect/>
          </a:stretch>
        </p:blipFill>
        <p:spPr>
          <a:xfrm>
            <a:off x="579130" y="1860737"/>
            <a:ext cx="3501450" cy="1977403"/>
          </a:xfrm>
          <a:prstGeom prst="rect">
            <a:avLst/>
          </a:prstGeom>
        </p:spPr>
      </p:pic>
      <p:pic>
        <p:nvPicPr>
          <p:cNvPr id="8" name="Picture 7">
            <a:extLst>
              <a:ext uri="{FF2B5EF4-FFF2-40B4-BE49-F238E27FC236}">
                <a16:creationId xmlns:a16="http://schemas.microsoft.com/office/drawing/2014/main" id="{FF341EF9-D034-4C60-A46F-072D66E393B3}"/>
              </a:ext>
            </a:extLst>
          </p:cNvPr>
          <p:cNvPicPr>
            <a:picLocks noChangeAspect="1"/>
          </p:cNvPicPr>
          <p:nvPr/>
        </p:nvPicPr>
        <p:blipFill>
          <a:blip r:embed="rId3"/>
          <a:stretch>
            <a:fillRect/>
          </a:stretch>
        </p:blipFill>
        <p:spPr>
          <a:xfrm>
            <a:off x="4350097" y="2180665"/>
            <a:ext cx="3491804" cy="1977403"/>
          </a:xfrm>
          <a:prstGeom prst="rect">
            <a:avLst/>
          </a:prstGeom>
        </p:spPr>
      </p:pic>
      <p:pic>
        <p:nvPicPr>
          <p:cNvPr id="9" name="Picture 8">
            <a:extLst>
              <a:ext uri="{FF2B5EF4-FFF2-40B4-BE49-F238E27FC236}">
                <a16:creationId xmlns:a16="http://schemas.microsoft.com/office/drawing/2014/main" id="{50668375-9AA6-4816-9827-4F55BB00C71E}"/>
              </a:ext>
            </a:extLst>
          </p:cNvPr>
          <p:cNvPicPr>
            <a:picLocks noChangeAspect="1"/>
          </p:cNvPicPr>
          <p:nvPr/>
        </p:nvPicPr>
        <p:blipFill>
          <a:blip r:embed="rId4"/>
          <a:stretch>
            <a:fillRect/>
          </a:stretch>
        </p:blipFill>
        <p:spPr>
          <a:xfrm>
            <a:off x="8129562" y="1860737"/>
            <a:ext cx="3483308" cy="1977403"/>
          </a:xfrm>
          <a:prstGeom prst="rect">
            <a:avLst/>
          </a:prstGeom>
        </p:spPr>
      </p:pic>
      <p:sp>
        <p:nvSpPr>
          <p:cNvPr id="7" name="TextBox 6">
            <a:extLst>
              <a:ext uri="{FF2B5EF4-FFF2-40B4-BE49-F238E27FC236}">
                <a16:creationId xmlns:a16="http://schemas.microsoft.com/office/drawing/2014/main" id="{7F92DC9B-1017-4757-913B-827A842E3DD4}"/>
              </a:ext>
            </a:extLst>
          </p:cNvPr>
          <p:cNvSpPr txBox="1"/>
          <p:nvPr/>
        </p:nvSpPr>
        <p:spPr>
          <a:xfrm>
            <a:off x="0" y="436767"/>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Dictionary Related Pages</a:t>
            </a:r>
          </a:p>
        </p:txBody>
      </p:sp>
    </p:spTree>
    <p:extLst>
      <p:ext uri="{BB962C8B-B14F-4D97-AF65-F5344CB8AC3E}">
        <p14:creationId xmlns:p14="http://schemas.microsoft.com/office/powerpoint/2010/main" val="1897694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0A5881-824E-4A26-8C5F-6FE65E536E31}"/>
              </a:ext>
            </a:extLst>
          </p:cNvPr>
          <p:cNvSpPr txBox="1"/>
          <p:nvPr/>
        </p:nvSpPr>
        <p:spPr>
          <a:xfrm>
            <a:off x="901243" y="1995798"/>
            <a:ext cx="5499557" cy="3970318"/>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This is our “Interact” page, which acts very similar to a typical Forum page except with a few additional features. </a:t>
            </a: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We have allowed every user of our application to upload resources onto the Interact section in the hopes that it aids another user. </a:t>
            </a: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There is also a search bar within this page so the user can get quick access to the resources they require.</a:t>
            </a: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We have 2 columns, one for subjects and one for questions. The Subject column contains the most popular searched subjects e.g. “Biology”, “Maths”. The Question column will contain the most FAQ.</a:t>
            </a:r>
          </a:p>
        </p:txBody>
      </p:sp>
      <p:pic>
        <p:nvPicPr>
          <p:cNvPr id="2" name="Picture 1">
            <a:extLst>
              <a:ext uri="{FF2B5EF4-FFF2-40B4-BE49-F238E27FC236}">
                <a16:creationId xmlns:a16="http://schemas.microsoft.com/office/drawing/2014/main" id="{F4DCC37E-1103-40DD-84A2-CAC7414AA464}"/>
              </a:ext>
            </a:extLst>
          </p:cNvPr>
          <p:cNvPicPr>
            <a:picLocks noChangeAspect="1"/>
          </p:cNvPicPr>
          <p:nvPr/>
        </p:nvPicPr>
        <p:blipFill>
          <a:blip r:embed="rId2"/>
          <a:stretch>
            <a:fillRect/>
          </a:stretch>
        </p:blipFill>
        <p:spPr>
          <a:xfrm>
            <a:off x="6813052" y="2268871"/>
            <a:ext cx="5046746" cy="2841387"/>
          </a:xfrm>
          <a:prstGeom prst="rect">
            <a:avLst/>
          </a:prstGeom>
        </p:spPr>
      </p:pic>
      <p:sp>
        <p:nvSpPr>
          <p:cNvPr id="7" name="TextBox 6">
            <a:extLst>
              <a:ext uri="{FF2B5EF4-FFF2-40B4-BE49-F238E27FC236}">
                <a16:creationId xmlns:a16="http://schemas.microsoft.com/office/drawing/2014/main" id="{A1959F11-7C48-4906-89EF-EBCD2BD1749B}"/>
              </a:ext>
            </a:extLst>
          </p:cNvPr>
          <p:cNvSpPr txBox="1"/>
          <p:nvPr/>
        </p:nvSpPr>
        <p:spPr>
          <a:xfrm>
            <a:off x="0" y="436767"/>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Interact Screen</a:t>
            </a:r>
          </a:p>
        </p:txBody>
      </p:sp>
    </p:spTree>
    <p:extLst>
      <p:ext uri="{BB962C8B-B14F-4D97-AF65-F5344CB8AC3E}">
        <p14:creationId xmlns:p14="http://schemas.microsoft.com/office/powerpoint/2010/main" val="2804539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0A5881-824E-4A26-8C5F-6FE65E536E31}"/>
              </a:ext>
            </a:extLst>
          </p:cNvPr>
          <p:cNvSpPr txBox="1"/>
          <p:nvPr/>
        </p:nvSpPr>
        <p:spPr>
          <a:xfrm>
            <a:off x="860676" y="1817321"/>
            <a:ext cx="6868592" cy="3970318"/>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These are all of the pages related to the </a:t>
            </a:r>
            <a:r>
              <a:rPr lang="en-GB" dirty="0" err="1">
                <a:latin typeface="+mj-lt"/>
                <a:ea typeface="Tahoma" panose="020B0604030504040204" pitchFamily="34" charset="0"/>
                <a:cs typeface="Tahoma" panose="020B0604030504040204" pitchFamily="34" charset="0"/>
              </a:rPr>
              <a:t>Classruum</a:t>
            </a:r>
            <a:r>
              <a:rPr lang="en-GB" dirty="0">
                <a:latin typeface="+mj-lt"/>
                <a:ea typeface="Tahoma" panose="020B0604030504040204" pitchFamily="34" charset="0"/>
                <a:cs typeface="Tahoma" panose="020B0604030504040204" pitchFamily="34" charset="0"/>
              </a:rPr>
              <a:t> button on the home page. Depending on which type of user that the user chose in the signing up step decides which </a:t>
            </a:r>
            <a:r>
              <a:rPr lang="en-GB" dirty="0" err="1">
                <a:latin typeface="+mj-lt"/>
                <a:ea typeface="Tahoma" panose="020B0604030504040204" pitchFamily="34" charset="0"/>
                <a:cs typeface="Tahoma" panose="020B0604030504040204" pitchFamily="34" charset="0"/>
              </a:rPr>
              <a:t>Classruum</a:t>
            </a:r>
            <a:r>
              <a:rPr lang="en-GB" dirty="0">
                <a:latin typeface="+mj-lt"/>
                <a:ea typeface="Tahoma" panose="020B0604030504040204" pitchFamily="34" charset="0"/>
                <a:cs typeface="Tahoma" panose="020B0604030504040204" pitchFamily="34" charset="0"/>
              </a:rPr>
              <a:t> page they see.</a:t>
            </a:r>
          </a:p>
          <a:p>
            <a:pPr algn="ctr"/>
            <a:endParaRPr lang="en-GB" dirty="0">
              <a:latin typeface="+mj-lt"/>
              <a:ea typeface="Tahoma" panose="020B0604030504040204" pitchFamily="34" charset="0"/>
              <a:cs typeface="Tahoma" panose="020B0604030504040204" pitchFamily="34" charset="0"/>
            </a:endParaRP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The top page (on the right) is what the Scholar sees, this contains the </a:t>
            </a:r>
            <a:r>
              <a:rPr lang="en-GB" dirty="0" err="1">
                <a:latin typeface="+mj-lt"/>
                <a:ea typeface="Tahoma" panose="020B0604030504040204" pitchFamily="34" charset="0"/>
                <a:cs typeface="Tahoma" panose="020B0604030504040204" pitchFamily="34" charset="0"/>
              </a:rPr>
              <a:t>Classruums</a:t>
            </a:r>
            <a:r>
              <a:rPr lang="en-GB" dirty="0">
                <a:latin typeface="+mj-lt"/>
                <a:ea typeface="Tahoma" panose="020B0604030504040204" pitchFamily="34" charset="0"/>
                <a:cs typeface="Tahoma" panose="020B0604030504040204" pitchFamily="34" charset="0"/>
              </a:rPr>
              <a:t> they are apart of, the quizzes they need to complete and any feedback they have received from previous quizzes.</a:t>
            </a:r>
          </a:p>
          <a:p>
            <a:pPr algn="ctr"/>
            <a:endParaRPr lang="en-GB" dirty="0">
              <a:latin typeface="+mj-lt"/>
              <a:ea typeface="Tahoma" panose="020B0604030504040204" pitchFamily="34" charset="0"/>
              <a:cs typeface="Tahoma" panose="020B0604030504040204" pitchFamily="34" charset="0"/>
            </a:endParaRPr>
          </a:p>
          <a:p>
            <a:pPr algn="ctr"/>
            <a:endParaRPr lang="en-GB" dirty="0">
              <a:latin typeface="+mj-lt"/>
              <a:ea typeface="Tahoma" panose="020B0604030504040204" pitchFamily="34" charset="0"/>
              <a:cs typeface="Tahoma" panose="020B0604030504040204" pitchFamily="34" charset="0"/>
            </a:endParaRPr>
          </a:p>
          <a:p>
            <a:pPr algn="ctr"/>
            <a:r>
              <a:rPr lang="en-GB" dirty="0">
                <a:latin typeface="+mj-lt"/>
                <a:ea typeface="Tahoma" panose="020B0604030504040204" pitchFamily="34" charset="0"/>
                <a:cs typeface="Tahoma" panose="020B0604030504040204" pitchFamily="34" charset="0"/>
              </a:rPr>
              <a:t>The bottom page (on the right) is what the Educator sees. The main difference between the two is that an Educator can create their own </a:t>
            </a:r>
            <a:r>
              <a:rPr lang="en-GB" dirty="0" err="1">
                <a:latin typeface="+mj-lt"/>
                <a:ea typeface="Tahoma" panose="020B0604030504040204" pitchFamily="34" charset="0"/>
                <a:cs typeface="Tahoma" panose="020B0604030504040204" pitchFamily="34" charset="0"/>
              </a:rPr>
              <a:t>Classruums</a:t>
            </a:r>
            <a:r>
              <a:rPr lang="en-GB" dirty="0">
                <a:latin typeface="+mj-lt"/>
                <a:ea typeface="Tahoma" panose="020B0604030504040204" pitchFamily="34" charset="0"/>
                <a:cs typeface="Tahoma" panose="020B0604030504040204" pitchFamily="34" charset="0"/>
              </a:rPr>
              <a:t> and scholars to them. It is also the Educators responsibility to upload resources and feedback to their </a:t>
            </a:r>
            <a:r>
              <a:rPr lang="en-GB" dirty="0" err="1">
                <a:latin typeface="+mj-lt"/>
                <a:ea typeface="Tahoma" panose="020B0604030504040204" pitchFamily="34" charset="0"/>
                <a:cs typeface="Tahoma" panose="020B0604030504040204" pitchFamily="34" charset="0"/>
              </a:rPr>
              <a:t>Classruums</a:t>
            </a:r>
            <a:r>
              <a:rPr lang="en-GB" dirty="0">
                <a:latin typeface="+mj-lt"/>
                <a:ea typeface="Tahoma" panose="020B0604030504040204" pitchFamily="34" charset="0"/>
                <a:cs typeface="Tahoma" panose="020B0604030504040204" pitchFamily="34" charset="0"/>
              </a:rPr>
              <a:t>.</a:t>
            </a:r>
          </a:p>
        </p:txBody>
      </p:sp>
      <p:pic>
        <p:nvPicPr>
          <p:cNvPr id="3" name="Picture 2">
            <a:extLst>
              <a:ext uri="{FF2B5EF4-FFF2-40B4-BE49-F238E27FC236}">
                <a16:creationId xmlns:a16="http://schemas.microsoft.com/office/drawing/2014/main" id="{E3617A2D-2FC6-42A7-BABE-D6F206F9D901}"/>
              </a:ext>
            </a:extLst>
          </p:cNvPr>
          <p:cNvPicPr>
            <a:picLocks noChangeAspect="1"/>
          </p:cNvPicPr>
          <p:nvPr/>
        </p:nvPicPr>
        <p:blipFill>
          <a:blip r:embed="rId2"/>
          <a:stretch>
            <a:fillRect/>
          </a:stretch>
        </p:blipFill>
        <p:spPr>
          <a:xfrm>
            <a:off x="8164895" y="1817321"/>
            <a:ext cx="2970428" cy="1682694"/>
          </a:xfrm>
          <a:prstGeom prst="rect">
            <a:avLst/>
          </a:prstGeom>
        </p:spPr>
      </p:pic>
      <p:pic>
        <p:nvPicPr>
          <p:cNvPr id="5" name="Picture 4">
            <a:extLst>
              <a:ext uri="{FF2B5EF4-FFF2-40B4-BE49-F238E27FC236}">
                <a16:creationId xmlns:a16="http://schemas.microsoft.com/office/drawing/2014/main" id="{CB08C9A2-3F9F-4626-9927-D4192751A9DF}"/>
              </a:ext>
            </a:extLst>
          </p:cNvPr>
          <p:cNvPicPr>
            <a:picLocks noChangeAspect="1"/>
          </p:cNvPicPr>
          <p:nvPr/>
        </p:nvPicPr>
        <p:blipFill>
          <a:blip r:embed="rId3"/>
          <a:stretch>
            <a:fillRect/>
          </a:stretch>
        </p:blipFill>
        <p:spPr>
          <a:xfrm>
            <a:off x="7968894" y="4408692"/>
            <a:ext cx="3362430" cy="1932944"/>
          </a:xfrm>
          <a:prstGeom prst="rect">
            <a:avLst/>
          </a:prstGeom>
        </p:spPr>
      </p:pic>
      <p:sp>
        <p:nvSpPr>
          <p:cNvPr id="7" name="TextBox 6">
            <a:extLst>
              <a:ext uri="{FF2B5EF4-FFF2-40B4-BE49-F238E27FC236}">
                <a16:creationId xmlns:a16="http://schemas.microsoft.com/office/drawing/2014/main" id="{3B0F3AB3-C714-4134-B680-85923F429184}"/>
              </a:ext>
            </a:extLst>
          </p:cNvPr>
          <p:cNvSpPr txBox="1"/>
          <p:nvPr/>
        </p:nvSpPr>
        <p:spPr>
          <a:xfrm>
            <a:off x="0" y="436767"/>
            <a:ext cx="12191999" cy="584775"/>
          </a:xfrm>
          <a:prstGeom prst="rect">
            <a:avLst/>
          </a:prstGeom>
          <a:noFill/>
        </p:spPr>
        <p:txBody>
          <a:bodyPr wrap="square" rtlCol="0">
            <a:spAutoFit/>
          </a:bodyPr>
          <a:lstStyle/>
          <a:p>
            <a:pPr algn="ctr"/>
            <a:r>
              <a:rPr lang="en-GB" sz="3200" dirty="0" err="1">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Classruum</a:t>
            </a: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 Screens</a:t>
            </a:r>
          </a:p>
        </p:txBody>
      </p:sp>
    </p:spTree>
    <p:extLst>
      <p:ext uri="{BB962C8B-B14F-4D97-AF65-F5344CB8AC3E}">
        <p14:creationId xmlns:p14="http://schemas.microsoft.com/office/powerpoint/2010/main" val="2832613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CD7BB8-3E75-46D5-86AC-6AE90EB33F55}"/>
              </a:ext>
            </a:extLst>
          </p:cNvPr>
          <p:cNvSpPr txBox="1"/>
          <p:nvPr/>
        </p:nvSpPr>
        <p:spPr>
          <a:xfrm>
            <a:off x="0" y="385009"/>
            <a:ext cx="12191999" cy="584775"/>
          </a:xfrm>
          <a:prstGeom prst="rect">
            <a:avLst/>
          </a:prstGeom>
          <a:noFill/>
        </p:spPr>
        <p:txBody>
          <a:bodyPr wrap="square" rtlCol="0">
            <a:spAutoFit/>
          </a:bodyPr>
          <a:lstStyle/>
          <a:p>
            <a:pPr algn="ctr"/>
            <a:r>
              <a:rPr lang="en-GB" sz="3200" dirty="0">
                <a:ln>
                  <a:solidFill>
                    <a:sysClr val="windowText" lastClr="000000"/>
                  </a:solidFill>
                </a:ln>
                <a:solidFill>
                  <a:sysClr val="windowText" lastClr="000000"/>
                </a:solidFill>
                <a:latin typeface="Tahoma" panose="020B0604030504040204" pitchFamily="34" charset="0"/>
                <a:ea typeface="Tahoma" panose="020B0604030504040204" pitchFamily="34" charset="0"/>
                <a:cs typeface="Tahoma" panose="020B0604030504040204" pitchFamily="34" charset="0"/>
              </a:rPr>
              <a:t>Design Interface</a:t>
            </a:r>
          </a:p>
        </p:txBody>
      </p:sp>
      <p:sp>
        <p:nvSpPr>
          <p:cNvPr id="6" name="TextBox 5">
            <a:extLst>
              <a:ext uri="{FF2B5EF4-FFF2-40B4-BE49-F238E27FC236}">
                <a16:creationId xmlns:a16="http://schemas.microsoft.com/office/drawing/2014/main" id="{145E98F9-F857-4E1B-AC42-6EC52789414D}"/>
              </a:ext>
            </a:extLst>
          </p:cNvPr>
          <p:cNvSpPr txBox="1"/>
          <p:nvPr/>
        </p:nvSpPr>
        <p:spPr>
          <a:xfrm>
            <a:off x="846922" y="4730452"/>
            <a:ext cx="10764856" cy="369332"/>
          </a:xfrm>
          <a:prstGeom prst="rect">
            <a:avLst/>
          </a:prstGeom>
          <a:noFill/>
        </p:spPr>
        <p:txBody>
          <a:bodyPr wrap="square" rtlCol="0">
            <a:spAutoFit/>
          </a:bodyPr>
          <a:lstStyle/>
          <a:p>
            <a:pPr algn="ctr"/>
            <a:r>
              <a:rPr lang="en-GB" dirty="0">
                <a:latin typeface="+mj-lt"/>
                <a:ea typeface="Tahoma" panose="020B0604030504040204" pitchFamily="34" charset="0"/>
                <a:cs typeface="Tahoma" panose="020B0604030504040204" pitchFamily="34" charset="0"/>
              </a:rPr>
              <a:t>If you have any enquiries about the design of the interface, please feel free to ask now!</a:t>
            </a:r>
          </a:p>
        </p:txBody>
      </p:sp>
      <p:pic>
        <p:nvPicPr>
          <p:cNvPr id="2" name="Picture 1">
            <a:extLst>
              <a:ext uri="{FF2B5EF4-FFF2-40B4-BE49-F238E27FC236}">
                <a16:creationId xmlns:a16="http://schemas.microsoft.com/office/drawing/2014/main" id="{E8A871A2-7360-4D8F-AFCF-96C72136D66D}"/>
              </a:ext>
            </a:extLst>
          </p:cNvPr>
          <p:cNvPicPr>
            <a:picLocks noChangeAspect="1"/>
          </p:cNvPicPr>
          <p:nvPr/>
        </p:nvPicPr>
        <p:blipFill rotWithShape="1">
          <a:blip r:embed="rId2"/>
          <a:srcRect l="18814" t="24583" r="18814" b="24583"/>
          <a:stretch/>
        </p:blipFill>
        <p:spPr>
          <a:xfrm>
            <a:off x="3695700" y="2057400"/>
            <a:ext cx="5067300" cy="2324100"/>
          </a:xfrm>
          <a:prstGeom prst="rect">
            <a:avLst/>
          </a:prstGeom>
        </p:spPr>
      </p:pic>
    </p:spTree>
    <p:extLst>
      <p:ext uri="{BB962C8B-B14F-4D97-AF65-F5344CB8AC3E}">
        <p14:creationId xmlns:p14="http://schemas.microsoft.com/office/powerpoint/2010/main" val="3413695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EFA16-0583-4E8D-A8EE-2C63B37706C8}"/>
              </a:ext>
            </a:extLst>
          </p:cNvPr>
          <p:cNvSpPr>
            <a:spLocks noGrp="1"/>
          </p:cNvSpPr>
          <p:nvPr>
            <p:ph type="ctrTitle"/>
          </p:nvPr>
        </p:nvSpPr>
        <p:spPr/>
        <p:txBody>
          <a:bodyPr/>
          <a:lstStyle/>
          <a:p>
            <a:r>
              <a:rPr lang="it-IT" dirty="0">
                <a:latin typeface="Segoe UI Light" panose="020B0502040204020203" pitchFamily="34" charset="0"/>
                <a:cs typeface="Segoe UI Light" panose="020B0502040204020203" pitchFamily="34" charset="0"/>
              </a:rPr>
              <a:t>Planning</a:t>
            </a:r>
          </a:p>
        </p:txBody>
      </p:sp>
      <p:sp>
        <p:nvSpPr>
          <p:cNvPr id="3" name="Sottotitolo 2">
            <a:extLst>
              <a:ext uri="{FF2B5EF4-FFF2-40B4-BE49-F238E27FC236}">
                <a16:creationId xmlns:a16="http://schemas.microsoft.com/office/drawing/2014/main" id="{1A03329D-4E43-4D3D-AACA-B5E02D1E194E}"/>
              </a:ext>
            </a:extLst>
          </p:cNvPr>
          <p:cNvSpPr>
            <a:spLocks noGrp="1"/>
          </p:cNvSpPr>
          <p:nvPr>
            <p:ph type="subTitle" idx="1"/>
          </p:nvPr>
        </p:nvSpPr>
        <p:spPr/>
        <p:txBody>
          <a:bodyPr/>
          <a:lstStyle/>
          <a:p>
            <a:r>
              <a:rPr lang="it-IT" dirty="0"/>
              <a:t>How are we doing this</a:t>
            </a:r>
          </a:p>
        </p:txBody>
      </p:sp>
    </p:spTree>
    <p:extLst>
      <p:ext uri="{BB962C8B-B14F-4D97-AF65-F5344CB8AC3E}">
        <p14:creationId xmlns:p14="http://schemas.microsoft.com/office/powerpoint/2010/main" val="3851265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37670578-9828-490F-B43C-68C703687C16}"/>
              </a:ext>
            </a:extLst>
          </p:cNvPr>
          <p:cNvSpPr>
            <a:spLocks noGrp="1"/>
          </p:cNvSpPr>
          <p:nvPr>
            <p:ph type="title"/>
          </p:nvPr>
        </p:nvSpPr>
        <p:spPr/>
        <p:txBody>
          <a:bodyPr/>
          <a:lstStyle/>
          <a:p>
            <a:r>
              <a:rPr lang="en-GB" dirty="0"/>
              <a:t>Gannt Chart (Pt. 1)</a:t>
            </a:r>
          </a:p>
        </p:txBody>
      </p:sp>
      <p:pic>
        <p:nvPicPr>
          <p:cNvPr id="51" name="Picture 50">
            <a:extLst>
              <a:ext uri="{FF2B5EF4-FFF2-40B4-BE49-F238E27FC236}">
                <a16:creationId xmlns:a16="http://schemas.microsoft.com/office/drawing/2014/main" id="{9EE6624F-DA26-48A5-AE8E-C36FC3BF4080}"/>
              </a:ext>
            </a:extLst>
          </p:cNvPr>
          <p:cNvPicPr/>
          <p:nvPr/>
        </p:nvPicPr>
        <p:blipFill>
          <a:blip r:embed="rId3"/>
          <a:stretch>
            <a:fillRect/>
          </a:stretch>
        </p:blipFill>
        <p:spPr>
          <a:xfrm>
            <a:off x="1228725" y="1999397"/>
            <a:ext cx="9254884" cy="4087078"/>
          </a:xfrm>
          <a:prstGeom prst="rect">
            <a:avLst/>
          </a:prstGeom>
        </p:spPr>
      </p:pic>
    </p:spTree>
    <p:extLst>
      <p:ext uri="{BB962C8B-B14F-4D97-AF65-F5344CB8AC3E}">
        <p14:creationId xmlns:p14="http://schemas.microsoft.com/office/powerpoint/2010/main" val="2571954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37670578-9828-490F-B43C-68C703687C16}"/>
              </a:ext>
            </a:extLst>
          </p:cNvPr>
          <p:cNvSpPr>
            <a:spLocks noGrp="1"/>
          </p:cNvSpPr>
          <p:nvPr>
            <p:ph type="title"/>
          </p:nvPr>
        </p:nvSpPr>
        <p:spPr/>
        <p:txBody>
          <a:bodyPr/>
          <a:lstStyle/>
          <a:p>
            <a:r>
              <a:rPr lang="en-GB" dirty="0"/>
              <a:t>Gannt Chart (Pt. 2)</a:t>
            </a:r>
          </a:p>
        </p:txBody>
      </p:sp>
      <p:pic>
        <p:nvPicPr>
          <p:cNvPr id="4" name="Picture 3">
            <a:extLst>
              <a:ext uri="{FF2B5EF4-FFF2-40B4-BE49-F238E27FC236}">
                <a16:creationId xmlns:a16="http://schemas.microsoft.com/office/drawing/2014/main" id="{B9E0A17F-5C77-4962-BAC6-A563691FA151}"/>
              </a:ext>
            </a:extLst>
          </p:cNvPr>
          <p:cNvPicPr/>
          <p:nvPr/>
        </p:nvPicPr>
        <p:blipFill rotWithShape="1">
          <a:blip r:embed="rId3"/>
          <a:srcRect b="85338"/>
          <a:stretch/>
        </p:blipFill>
        <p:spPr bwMode="auto">
          <a:xfrm>
            <a:off x="1281112" y="1999397"/>
            <a:ext cx="8961428" cy="74761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2FFDE6C-13FA-4B88-B3BD-5329E7FF1633}"/>
              </a:ext>
            </a:extLst>
          </p:cNvPr>
          <p:cNvPicPr/>
          <p:nvPr/>
        </p:nvPicPr>
        <p:blipFill rotWithShape="1">
          <a:blip r:embed="rId3"/>
          <a:srcRect t="52489" b="233"/>
          <a:stretch/>
        </p:blipFill>
        <p:spPr bwMode="auto">
          <a:xfrm>
            <a:off x="1266824" y="2724150"/>
            <a:ext cx="8975715" cy="2415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9191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37670578-9828-490F-B43C-68C703687C16}"/>
              </a:ext>
            </a:extLst>
          </p:cNvPr>
          <p:cNvSpPr>
            <a:spLocks noGrp="1"/>
          </p:cNvSpPr>
          <p:nvPr>
            <p:ph type="title"/>
          </p:nvPr>
        </p:nvSpPr>
        <p:spPr/>
        <p:txBody>
          <a:bodyPr/>
          <a:lstStyle/>
          <a:p>
            <a:r>
              <a:rPr lang="en-GB" dirty="0"/>
              <a:t>Gannt Chart (Pt. 3)</a:t>
            </a:r>
          </a:p>
        </p:txBody>
      </p:sp>
      <p:pic>
        <p:nvPicPr>
          <p:cNvPr id="6" name="Picture 5">
            <a:extLst>
              <a:ext uri="{FF2B5EF4-FFF2-40B4-BE49-F238E27FC236}">
                <a16:creationId xmlns:a16="http://schemas.microsoft.com/office/drawing/2014/main" id="{60E5987C-1B9A-4CDA-9801-53CBB9361FDF}"/>
              </a:ext>
            </a:extLst>
          </p:cNvPr>
          <p:cNvPicPr/>
          <p:nvPr/>
        </p:nvPicPr>
        <p:blipFill rotWithShape="1">
          <a:blip r:embed="rId3"/>
          <a:srcRect b="90294"/>
          <a:stretch/>
        </p:blipFill>
        <p:spPr bwMode="auto">
          <a:xfrm>
            <a:off x="1219200" y="2064603"/>
            <a:ext cx="10726883" cy="496769"/>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1D3F3DC6-F879-4D33-ACDD-05BFF24E1217}"/>
              </a:ext>
            </a:extLst>
          </p:cNvPr>
          <p:cNvPicPr/>
          <p:nvPr/>
        </p:nvPicPr>
        <p:blipFill rotWithShape="1">
          <a:blip r:embed="rId3"/>
          <a:srcRect t="62978" b="77"/>
          <a:stretch/>
        </p:blipFill>
        <p:spPr bwMode="auto">
          <a:xfrm>
            <a:off x="1219200" y="2660432"/>
            <a:ext cx="10827410" cy="19115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8800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B21D-B839-4FA8-9938-3FFB6B490A71}"/>
              </a:ext>
            </a:extLst>
          </p:cNvPr>
          <p:cNvSpPr>
            <a:spLocks noGrp="1"/>
          </p:cNvSpPr>
          <p:nvPr>
            <p:ph type="title"/>
          </p:nvPr>
        </p:nvSpPr>
        <p:spPr/>
        <p:txBody>
          <a:bodyPr/>
          <a:lstStyle/>
          <a:p>
            <a:r>
              <a:rPr lang="en-GB" dirty="0"/>
              <a:t>Other Tools</a:t>
            </a:r>
          </a:p>
        </p:txBody>
      </p:sp>
      <p:pic>
        <p:nvPicPr>
          <p:cNvPr id="3" name="Picture 2">
            <a:extLst>
              <a:ext uri="{FF2B5EF4-FFF2-40B4-BE49-F238E27FC236}">
                <a16:creationId xmlns:a16="http://schemas.microsoft.com/office/drawing/2014/main" id="{89F6592D-B77D-401B-81A4-84F4D62DDC48}"/>
              </a:ext>
            </a:extLst>
          </p:cNvPr>
          <p:cNvPicPr/>
          <p:nvPr/>
        </p:nvPicPr>
        <p:blipFill>
          <a:blip r:embed="rId2"/>
          <a:stretch>
            <a:fillRect/>
          </a:stretch>
        </p:blipFill>
        <p:spPr>
          <a:xfrm>
            <a:off x="7319645" y="95032"/>
            <a:ext cx="4643755" cy="6039557"/>
          </a:xfrm>
          <a:prstGeom prst="rect">
            <a:avLst/>
          </a:prstGeom>
        </p:spPr>
      </p:pic>
      <p:pic>
        <p:nvPicPr>
          <p:cNvPr id="4" name="Picture 3">
            <a:extLst>
              <a:ext uri="{FF2B5EF4-FFF2-40B4-BE49-F238E27FC236}">
                <a16:creationId xmlns:a16="http://schemas.microsoft.com/office/drawing/2014/main" id="{4F6A1E43-2188-497B-A620-4D21E1D61FB3}"/>
              </a:ext>
            </a:extLst>
          </p:cNvPr>
          <p:cNvPicPr/>
          <p:nvPr/>
        </p:nvPicPr>
        <p:blipFill>
          <a:blip r:embed="rId3"/>
          <a:stretch>
            <a:fillRect/>
          </a:stretch>
        </p:blipFill>
        <p:spPr>
          <a:xfrm>
            <a:off x="357227" y="2069120"/>
            <a:ext cx="6716991" cy="4065469"/>
          </a:xfrm>
          <a:prstGeom prst="rect">
            <a:avLst/>
          </a:prstGeom>
        </p:spPr>
      </p:pic>
    </p:spTree>
    <p:extLst>
      <p:ext uri="{BB962C8B-B14F-4D97-AF65-F5344CB8AC3E}">
        <p14:creationId xmlns:p14="http://schemas.microsoft.com/office/powerpoint/2010/main" val="382489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71E4E25-4DC8-40CA-B245-5EBD285B7B24}"/>
              </a:ext>
            </a:extLst>
          </p:cNvPr>
          <p:cNvSpPr txBox="1">
            <a:spLocks/>
          </p:cNvSpPr>
          <p:nvPr/>
        </p:nvSpPr>
        <p:spPr>
          <a:xfrm>
            <a:off x="1113155" y="879094"/>
            <a:ext cx="4998720" cy="7818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latin typeface="Segoe UI Light" panose="020B0502040204020203" pitchFamily="34" charset="0"/>
                <a:cs typeface="Segoe UI Light" panose="020B0502040204020203" pitchFamily="34" charset="0"/>
              </a:rPr>
              <a:t>Users</a:t>
            </a:r>
          </a:p>
        </p:txBody>
      </p:sp>
      <p:pic>
        <p:nvPicPr>
          <p:cNvPr id="4" name="Picture 3">
            <a:extLst>
              <a:ext uri="{FF2B5EF4-FFF2-40B4-BE49-F238E27FC236}">
                <a16:creationId xmlns:a16="http://schemas.microsoft.com/office/drawing/2014/main" id="{A11BEE4C-C5A6-4FE8-9CBD-A0EFD59DB4D7}"/>
              </a:ext>
            </a:extLst>
          </p:cNvPr>
          <p:cNvPicPr/>
          <p:nvPr/>
        </p:nvPicPr>
        <p:blipFill rotWithShape="1">
          <a:blip r:embed="rId2"/>
          <a:srcRect t="51797" b="1321"/>
          <a:stretch/>
        </p:blipFill>
        <p:spPr>
          <a:xfrm>
            <a:off x="603249" y="2030189"/>
            <a:ext cx="11017249" cy="3770536"/>
          </a:xfrm>
          <a:prstGeom prst="rect">
            <a:avLst/>
          </a:prstGeom>
        </p:spPr>
      </p:pic>
    </p:spTree>
    <p:extLst>
      <p:ext uri="{BB962C8B-B14F-4D97-AF65-F5344CB8AC3E}">
        <p14:creationId xmlns:p14="http://schemas.microsoft.com/office/powerpoint/2010/main" val="15787827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EFA16-0583-4E8D-A8EE-2C63B37706C8}"/>
              </a:ext>
            </a:extLst>
          </p:cNvPr>
          <p:cNvSpPr>
            <a:spLocks noGrp="1"/>
          </p:cNvSpPr>
          <p:nvPr>
            <p:ph type="ctrTitle"/>
          </p:nvPr>
        </p:nvSpPr>
        <p:spPr/>
        <p:txBody>
          <a:bodyPr/>
          <a:lstStyle/>
          <a:p>
            <a:r>
              <a:rPr lang="it-IT" dirty="0">
                <a:latin typeface="Segoe UI Light" panose="020B0502040204020203" pitchFamily="34" charset="0"/>
                <a:cs typeface="Segoe UI Light" panose="020B0502040204020203" pitchFamily="34" charset="0"/>
              </a:rPr>
              <a:t>Questions</a:t>
            </a:r>
          </a:p>
        </p:txBody>
      </p:sp>
      <p:sp>
        <p:nvSpPr>
          <p:cNvPr id="3" name="Sottotitolo 2">
            <a:extLst>
              <a:ext uri="{FF2B5EF4-FFF2-40B4-BE49-F238E27FC236}">
                <a16:creationId xmlns:a16="http://schemas.microsoft.com/office/drawing/2014/main" id="{1A03329D-4E43-4D3D-AACA-B5E02D1E194E}"/>
              </a:ext>
            </a:extLst>
          </p:cNvPr>
          <p:cNvSpPr>
            <a:spLocks noGrp="1"/>
          </p:cNvSpPr>
          <p:nvPr>
            <p:ph type="subTitle" idx="1"/>
          </p:nvPr>
        </p:nvSpPr>
        <p:spPr/>
        <p:txBody>
          <a:bodyPr/>
          <a:lstStyle/>
          <a:p>
            <a:r>
              <a:rPr lang="it-IT" dirty="0"/>
              <a:t>We’re done so feel free to ask them</a:t>
            </a:r>
          </a:p>
        </p:txBody>
      </p:sp>
    </p:spTree>
    <p:extLst>
      <p:ext uri="{BB962C8B-B14F-4D97-AF65-F5344CB8AC3E}">
        <p14:creationId xmlns:p14="http://schemas.microsoft.com/office/powerpoint/2010/main" val="385378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EFA16-0583-4E8D-A8EE-2C63B37706C8}"/>
              </a:ext>
            </a:extLst>
          </p:cNvPr>
          <p:cNvSpPr>
            <a:spLocks noGrp="1"/>
          </p:cNvSpPr>
          <p:nvPr>
            <p:ph type="ctrTitle"/>
          </p:nvPr>
        </p:nvSpPr>
        <p:spPr/>
        <p:txBody>
          <a:bodyPr/>
          <a:lstStyle/>
          <a:p>
            <a:r>
              <a:rPr lang="it-IT" dirty="0">
                <a:latin typeface="Segoe UI Light" panose="020B0502040204020203" pitchFamily="34" charset="0"/>
                <a:cs typeface="Segoe UI Light" panose="020B0502040204020203" pitchFamily="34" charset="0"/>
              </a:rPr>
              <a:t>Data Dictionary</a:t>
            </a:r>
          </a:p>
        </p:txBody>
      </p:sp>
      <p:sp>
        <p:nvSpPr>
          <p:cNvPr id="3" name="Sottotitolo 2">
            <a:extLst>
              <a:ext uri="{FF2B5EF4-FFF2-40B4-BE49-F238E27FC236}">
                <a16:creationId xmlns:a16="http://schemas.microsoft.com/office/drawing/2014/main" id="{1A03329D-4E43-4D3D-AACA-B5E02D1E194E}"/>
              </a:ext>
            </a:extLst>
          </p:cNvPr>
          <p:cNvSpPr>
            <a:spLocks noGrp="1"/>
          </p:cNvSpPr>
          <p:nvPr>
            <p:ph type="subTitle" idx="1"/>
          </p:nvPr>
        </p:nvSpPr>
        <p:spPr/>
        <p:txBody>
          <a:bodyPr/>
          <a:lstStyle/>
          <a:p>
            <a:r>
              <a:rPr lang="it-IT" dirty="0"/>
              <a:t>Entity constraints</a:t>
            </a:r>
          </a:p>
        </p:txBody>
      </p:sp>
    </p:spTree>
    <p:extLst>
      <p:ext uri="{BB962C8B-B14F-4D97-AF65-F5344CB8AC3E}">
        <p14:creationId xmlns:p14="http://schemas.microsoft.com/office/powerpoint/2010/main" val="208085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B06AD189-E03C-42E4-AB75-F6BF4026CE75}"/>
              </a:ext>
            </a:extLst>
          </p:cNvPr>
          <p:cNvGraphicFramePr>
            <a:graphicFrameLocks noGrp="1"/>
          </p:cNvGraphicFramePr>
          <p:nvPr>
            <p:extLst>
              <p:ext uri="{D42A27DB-BD31-4B8C-83A1-F6EECF244321}">
                <p14:modId xmlns:p14="http://schemas.microsoft.com/office/powerpoint/2010/main" val="3243938340"/>
              </p:ext>
            </p:extLst>
          </p:nvPr>
        </p:nvGraphicFramePr>
        <p:xfrm>
          <a:off x="211490" y="109881"/>
          <a:ext cx="6427435" cy="6071846"/>
        </p:xfrm>
        <a:graphic>
          <a:graphicData uri="http://schemas.openxmlformats.org/drawingml/2006/table">
            <a:tbl>
              <a:tblPr firstRow="1" firstCol="1" bandRow="1">
                <a:tableStyleId>{5C22544A-7EE6-4342-B048-85BDC9FD1C3A}</a:tableStyleId>
              </a:tblPr>
              <a:tblGrid>
                <a:gridCol w="1240382">
                  <a:extLst>
                    <a:ext uri="{9D8B030D-6E8A-4147-A177-3AD203B41FA5}">
                      <a16:colId xmlns:a16="http://schemas.microsoft.com/office/drawing/2014/main" val="1675357471"/>
                    </a:ext>
                  </a:extLst>
                </a:gridCol>
                <a:gridCol w="2061038">
                  <a:extLst>
                    <a:ext uri="{9D8B030D-6E8A-4147-A177-3AD203B41FA5}">
                      <a16:colId xmlns:a16="http://schemas.microsoft.com/office/drawing/2014/main" val="2491479202"/>
                    </a:ext>
                  </a:extLst>
                </a:gridCol>
                <a:gridCol w="753000">
                  <a:extLst>
                    <a:ext uri="{9D8B030D-6E8A-4147-A177-3AD203B41FA5}">
                      <a16:colId xmlns:a16="http://schemas.microsoft.com/office/drawing/2014/main" val="1710534229"/>
                    </a:ext>
                  </a:extLst>
                </a:gridCol>
                <a:gridCol w="2373015">
                  <a:extLst>
                    <a:ext uri="{9D8B030D-6E8A-4147-A177-3AD203B41FA5}">
                      <a16:colId xmlns:a16="http://schemas.microsoft.com/office/drawing/2014/main" val="2251463580"/>
                    </a:ext>
                  </a:extLst>
                </a:gridCol>
              </a:tblGrid>
              <a:tr h="203842">
                <a:tc>
                  <a:txBody>
                    <a:bodyPr/>
                    <a:lstStyle/>
                    <a:p>
                      <a:pPr>
                        <a:lnSpc>
                          <a:spcPct val="107000"/>
                        </a:lnSpc>
                        <a:spcAft>
                          <a:spcPts val="0"/>
                        </a:spcAft>
                      </a:pPr>
                      <a:r>
                        <a:rPr lang="it-IT" sz="900">
                          <a:effectLst/>
                        </a:rPr>
                        <a:t>Entity Name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Description</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Aliases</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Occurrence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1111691957"/>
                  </a:ext>
                </a:extLst>
              </a:tr>
              <a:tr h="630399">
                <a:tc>
                  <a:txBody>
                    <a:bodyPr/>
                    <a:lstStyle/>
                    <a:p>
                      <a:pPr>
                        <a:lnSpc>
                          <a:spcPct val="107000"/>
                        </a:lnSpc>
                        <a:spcAft>
                          <a:spcPts val="0"/>
                        </a:spcAft>
                      </a:pPr>
                      <a:r>
                        <a:rPr lang="it-IT" sz="900" dirty="0">
                          <a:effectLst/>
                        </a:rPr>
                        <a:t>Quiz</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 sorted collection of flashcards which can be from different sets of Dictionaries</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Test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Zero or more Quizzes are composed by one or more Flashcards. Each Quiz is a type of 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2988736151"/>
                  </a:ext>
                </a:extLst>
              </a:tr>
              <a:tr h="417122">
                <a:tc>
                  <a:txBody>
                    <a:bodyPr/>
                    <a:lstStyle/>
                    <a:p>
                      <a:pPr>
                        <a:lnSpc>
                          <a:spcPct val="107000"/>
                        </a:lnSpc>
                        <a:spcAft>
                          <a:spcPts val="0"/>
                        </a:spcAft>
                      </a:pPr>
                      <a:r>
                        <a:rPr lang="it-IT" sz="900">
                          <a:effectLst/>
                        </a:rPr>
                        <a:t>Flashcard</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dirty="0">
                          <a:effectLst/>
                        </a:rPr>
                        <a:t>A resource containing two sides of text</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dirty="0">
                          <a:effectLst/>
                        </a:rPr>
                        <a:t>Each Flashcard is a type of Resource</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3699571727"/>
                  </a:ext>
                </a:extLst>
              </a:tr>
              <a:tr h="630399">
                <a:tc>
                  <a:txBody>
                    <a:bodyPr/>
                    <a:lstStyle/>
                    <a:p>
                      <a:pPr>
                        <a:lnSpc>
                          <a:spcPct val="107000"/>
                        </a:lnSpc>
                        <a:spcAft>
                          <a:spcPts val="0"/>
                        </a:spcAft>
                      </a:pPr>
                      <a:r>
                        <a:rPr lang="it-IT" sz="900">
                          <a:effectLst/>
                        </a:rPr>
                        <a:t>Dictionary</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 collection of flashcards related to a topic</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Deck</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One or more Dictionaries is composed by zero or more Flashcards. </a:t>
                      </a:r>
                      <a:r>
                        <a:rPr lang="it-IT" sz="900">
                          <a:effectLst/>
                        </a:rPr>
                        <a:t>Each Dictionary is a type of 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3354821801"/>
                  </a:ext>
                </a:extLst>
              </a:tr>
              <a:tr h="417122">
                <a:tc>
                  <a:txBody>
                    <a:bodyPr/>
                    <a:lstStyle/>
                    <a:p>
                      <a:pPr>
                        <a:lnSpc>
                          <a:spcPct val="107000"/>
                        </a:lnSpc>
                        <a:spcAft>
                          <a:spcPts val="0"/>
                        </a:spcAft>
                      </a:pPr>
                      <a:r>
                        <a:rPr lang="it-IT" sz="900">
                          <a:effectLst/>
                        </a:rPr>
                        <a:t>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Some form of learning material</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Item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 Resource can be owned by one and only one user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845759001"/>
                  </a:ext>
                </a:extLst>
              </a:tr>
              <a:tr h="630399">
                <a:tc>
                  <a:txBody>
                    <a:bodyPr/>
                    <a:lstStyle/>
                    <a:p>
                      <a:pPr>
                        <a:lnSpc>
                          <a:spcPct val="107000"/>
                        </a:lnSpc>
                        <a:spcAft>
                          <a:spcPts val="0"/>
                        </a:spcAft>
                      </a:pPr>
                      <a:r>
                        <a:rPr lang="it-IT" sz="900">
                          <a:effectLst/>
                        </a:rPr>
                        <a:t>Note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 resource containing one side of text, which can be formatted according to the user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dirty="0">
                          <a:effectLst/>
                        </a:rPr>
                        <a:t>Each Note is a type of Resource</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3812843562"/>
                  </a:ext>
                </a:extLst>
              </a:tr>
              <a:tr h="630399">
                <a:tc>
                  <a:txBody>
                    <a:bodyPr/>
                    <a:lstStyle/>
                    <a:p>
                      <a:pPr>
                        <a:lnSpc>
                          <a:spcPct val="107000"/>
                        </a:lnSpc>
                        <a:spcAft>
                          <a:spcPts val="0"/>
                        </a:spcAft>
                      </a:pPr>
                      <a:r>
                        <a:rPr lang="it-IT" sz="900">
                          <a:effectLst/>
                        </a:rPr>
                        <a:t>User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Someone that has access to the system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Account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One user can own multiple Resources. Zero or more Users can participate in Foruums</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83025549"/>
                  </a:ext>
                </a:extLst>
              </a:tr>
              <a:tr h="417122">
                <a:tc>
                  <a:txBody>
                    <a:bodyPr/>
                    <a:lstStyle/>
                    <a:p>
                      <a:pPr>
                        <a:lnSpc>
                          <a:spcPct val="107000"/>
                        </a:lnSpc>
                        <a:spcAft>
                          <a:spcPts val="0"/>
                        </a:spcAft>
                      </a:pPr>
                      <a:r>
                        <a:rPr lang="it-IT" sz="900">
                          <a:effectLst/>
                        </a:rPr>
                        <a:t>Scholar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General user who does not have class creating privileges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Student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Each and every Scholar is a type of User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4082424915"/>
                  </a:ext>
                </a:extLst>
              </a:tr>
              <a:tr h="630399">
                <a:tc>
                  <a:txBody>
                    <a:bodyPr/>
                    <a:lstStyle/>
                    <a:p>
                      <a:pPr>
                        <a:lnSpc>
                          <a:spcPct val="107000"/>
                        </a:lnSpc>
                        <a:spcAft>
                          <a:spcPts val="0"/>
                        </a:spcAft>
                      </a:pPr>
                      <a:r>
                        <a:rPr lang="it-IT" sz="900">
                          <a:effectLst/>
                        </a:rPr>
                        <a:t>Educator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User with the ability to create and manage classes</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Teacher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Each and every Educator is a type of User. One Educator can own one or multiple Classruums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1736333360"/>
                  </a:ext>
                </a:extLst>
              </a:tr>
              <a:tr h="417122">
                <a:tc>
                  <a:txBody>
                    <a:bodyPr/>
                    <a:lstStyle/>
                    <a:p>
                      <a:pPr>
                        <a:lnSpc>
                          <a:spcPct val="107000"/>
                        </a:lnSpc>
                        <a:spcAft>
                          <a:spcPts val="0"/>
                        </a:spcAft>
                      </a:pPr>
                      <a:r>
                        <a:rPr lang="it-IT" sz="900">
                          <a:effectLst/>
                        </a:rPr>
                        <a:t>Classruum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 group that allows Educators to share resources with Scholars</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Class</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One or multiple Classruums can be owned by one Educator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423944610"/>
                  </a:ext>
                </a:extLst>
              </a:tr>
              <a:tr h="630399">
                <a:tc>
                  <a:txBody>
                    <a:bodyPr/>
                    <a:lstStyle/>
                    <a:p>
                      <a:pPr>
                        <a:lnSpc>
                          <a:spcPct val="107000"/>
                        </a:lnSpc>
                        <a:spcAft>
                          <a:spcPts val="0"/>
                        </a:spcAft>
                      </a:pPr>
                      <a:r>
                        <a:rPr lang="it-IT" sz="900">
                          <a:effectLst/>
                        </a:rPr>
                        <a:t>Foruum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 public domain conversation hub which can be directly related to a specific Classruum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Forum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 single Forum can or cannot be directly related to a specific Classruum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3339785242"/>
                  </a:ext>
                </a:extLst>
              </a:tr>
              <a:tr h="417122">
                <a:tc>
                  <a:txBody>
                    <a:bodyPr/>
                    <a:lstStyle/>
                    <a:p>
                      <a:pPr>
                        <a:lnSpc>
                          <a:spcPct val="107000"/>
                        </a:lnSpc>
                        <a:spcAft>
                          <a:spcPts val="0"/>
                        </a:spcAft>
                      </a:pPr>
                      <a:r>
                        <a:rPr lang="it-IT" sz="900">
                          <a:effectLst/>
                        </a:rPr>
                        <a:t>Comment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a:effectLst/>
                        </a:rPr>
                        <a:t>An interaction posted by the User on a specific Foruum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it-IT" sz="900">
                          <a:effectLst/>
                        </a:rPr>
                        <a:t>Interaction</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tc>
                  <a:txBody>
                    <a:bodyPr/>
                    <a:lstStyle/>
                    <a:p>
                      <a:pPr>
                        <a:lnSpc>
                          <a:spcPct val="107000"/>
                        </a:lnSpc>
                        <a:spcAft>
                          <a:spcPts val="0"/>
                        </a:spcAft>
                      </a:pPr>
                      <a:r>
                        <a:rPr lang="en-US" sz="900" dirty="0">
                          <a:effectLst/>
                        </a:rPr>
                        <a:t>Zero or more Comments are contained in a particular Forum</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433" marR="58433" marT="0" marB="0"/>
                </a:tc>
                <a:extLst>
                  <a:ext uri="{0D108BD9-81ED-4DB2-BD59-A6C34878D82A}">
                    <a16:rowId xmlns:a16="http://schemas.microsoft.com/office/drawing/2014/main" val="1778939054"/>
                  </a:ext>
                </a:extLst>
              </a:tr>
            </a:tbl>
          </a:graphicData>
        </a:graphic>
      </p:graphicFrame>
      <p:sp>
        <p:nvSpPr>
          <p:cNvPr id="5" name="CasellaDiTesto 4">
            <a:extLst>
              <a:ext uri="{FF2B5EF4-FFF2-40B4-BE49-F238E27FC236}">
                <a16:creationId xmlns:a16="http://schemas.microsoft.com/office/drawing/2014/main" id="{61204A67-E50F-4915-8741-62AF17314182}"/>
              </a:ext>
            </a:extLst>
          </p:cNvPr>
          <p:cNvSpPr txBox="1"/>
          <p:nvPr/>
        </p:nvSpPr>
        <p:spPr>
          <a:xfrm>
            <a:off x="7080010" y="2967335"/>
            <a:ext cx="5007215"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System composed by a total of 11 entities</a:t>
            </a:r>
          </a:p>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Two “main” entities: </a:t>
            </a:r>
            <a:r>
              <a:rPr lang="en-GB" i="1" dirty="0">
                <a:latin typeface="Segoe UI Light" panose="020B0502040204020203" pitchFamily="34" charset="0"/>
                <a:cs typeface="Segoe UI Light" panose="020B0502040204020203" pitchFamily="34" charset="0"/>
              </a:rPr>
              <a:t>Resource</a:t>
            </a:r>
            <a:r>
              <a:rPr lang="en-GB" dirty="0">
                <a:latin typeface="Segoe UI Light" panose="020B0502040204020203" pitchFamily="34" charset="0"/>
                <a:cs typeface="Segoe UI Light" panose="020B0502040204020203" pitchFamily="34" charset="0"/>
              </a:rPr>
              <a:t> and </a:t>
            </a:r>
            <a:r>
              <a:rPr lang="en-GB" i="1" dirty="0">
                <a:latin typeface="Segoe UI Light" panose="020B0502040204020203" pitchFamily="34" charset="0"/>
                <a:cs typeface="Segoe UI Light" panose="020B0502040204020203" pitchFamily="34" charset="0"/>
              </a:rPr>
              <a:t>User</a:t>
            </a:r>
          </a:p>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Other entities inherit properties from them</a:t>
            </a:r>
          </a:p>
        </p:txBody>
      </p:sp>
    </p:spTree>
    <p:extLst>
      <p:ext uri="{BB962C8B-B14F-4D97-AF65-F5344CB8AC3E}">
        <p14:creationId xmlns:p14="http://schemas.microsoft.com/office/powerpoint/2010/main" val="326904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AAF311F8-FD1D-4EC9-BB98-8585094A27ED}"/>
              </a:ext>
            </a:extLst>
          </p:cNvPr>
          <p:cNvGraphicFramePr>
            <a:graphicFrameLocks noGrp="1"/>
          </p:cNvGraphicFramePr>
          <p:nvPr>
            <p:ph idx="4294967295"/>
            <p:extLst>
              <p:ext uri="{D42A27DB-BD31-4B8C-83A1-F6EECF244321}">
                <p14:modId xmlns:p14="http://schemas.microsoft.com/office/powerpoint/2010/main" val="907300400"/>
              </p:ext>
            </p:extLst>
          </p:nvPr>
        </p:nvGraphicFramePr>
        <p:xfrm>
          <a:off x="6210300" y="161925"/>
          <a:ext cx="5981701" cy="6057908"/>
        </p:xfrm>
        <a:graphic>
          <a:graphicData uri="http://schemas.openxmlformats.org/drawingml/2006/table">
            <a:tbl>
              <a:tblPr firstRow="1" firstCol="1" bandRow="1">
                <a:tableStyleId>{5C22544A-7EE6-4342-B048-85BDC9FD1C3A}</a:tableStyleId>
              </a:tblPr>
              <a:tblGrid>
                <a:gridCol w="1192239">
                  <a:extLst>
                    <a:ext uri="{9D8B030D-6E8A-4147-A177-3AD203B41FA5}">
                      <a16:colId xmlns:a16="http://schemas.microsoft.com/office/drawing/2014/main" val="4219722814"/>
                    </a:ext>
                  </a:extLst>
                </a:gridCol>
                <a:gridCol w="1195347">
                  <a:extLst>
                    <a:ext uri="{9D8B030D-6E8A-4147-A177-3AD203B41FA5}">
                      <a16:colId xmlns:a16="http://schemas.microsoft.com/office/drawing/2014/main" val="3243654177"/>
                    </a:ext>
                  </a:extLst>
                </a:gridCol>
                <a:gridCol w="1207772">
                  <a:extLst>
                    <a:ext uri="{9D8B030D-6E8A-4147-A177-3AD203B41FA5}">
                      <a16:colId xmlns:a16="http://schemas.microsoft.com/office/drawing/2014/main" val="4263895110"/>
                    </a:ext>
                  </a:extLst>
                </a:gridCol>
                <a:gridCol w="1195968">
                  <a:extLst>
                    <a:ext uri="{9D8B030D-6E8A-4147-A177-3AD203B41FA5}">
                      <a16:colId xmlns:a16="http://schemas.microsoft.com/office/drawing/2014/main" val="1770841046"/>
                    </a:ext>
                  </a:extLst>
                </a:gridCol>
                <a:gridCol w="1190375">
                  <a:extLst>
                    <a:ext uri="{9D8B030D-6E8A-4147-A177-3AD203B41FA5}">
                      <a16:colId xmlns:a16="http://schemas.microsoft.com/office/drawing/2014/main" val="3146060430"/>
                    </a:ext>
                  </a:extLst>
                </a:gridCol>
              </a:tblGrid>
              <a:tr h="331436">
                <a:tc>
                  <a:txBody>
                    <a:bodyPr/>
                    <a:lstStyle/>
                    <a:p>
                      <a:pPr>
                        <a:lnSpc>
                          <a:spcPct val="107000"/>
                        </a:lnSpc>
                        <a:spcAft>
                          <a:spcPts val="0"/>
                        </a:spcAft>
                      </a:pPr>
                      <a:r>
                        <a:rPr lang="it-IT" sz="900">
                          <a:effectLst/>
                        </a:rPr>
                        <a:t>Entity</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Multiplicity</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Relationship</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Multiplicity</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Entity</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1411170976"/>
                  </a:ext>
                </a:extLst>
              </a:tr>
              <a:tr h="678216">
                <a:tc>
                  <a:txBody>
                    <a:bodyPr/>
                    <a:lstStyle/>
                    <a:p>
                      <a:pPr>
                        <a:lnSpc>
                          <a:spcPct val="107000"/>
                        </a:lnSpc>
                        <a:spcAft>
                          <a:spcPts val="0"/>
                        </a:spcAft>
                      </a:pPr>
                      <a:r>
                        <a:rPr lang="it-IT" sz="900" dirty="0">
                          <a:effectLst/>
                        </a:rPr>
                        <a:t>Quiz</a:t>
                      </a:r>
                    </a:p>
                    <a:p>
                      <a:pPr>
                        <a:lnSpc>
                          <a:spcPct val="107000"/>
                        </a:lnSpc>
                        <a:spcAft>
                          <a:spcPts val="0"/>
                        </a:spcAft>
                      </a:pPr>
                      <a:r>
                        <a:rPr lang="it-IT" sz="900" dirty="0">
                          <a:effectLst/>
                        </a:rPr>
                        <a:t>Quiz</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0..*</a:t>
                      </a:r>
                    </a:p>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IsComposedOf</a:t>
                      </a:r>
                    </a:p>
                    <a:p>
                      <a:pPr>
                        <a:lnSpc>
                          <a:spcPct val="107000"/>
                        </a:lnSpc>
                        <a:spcAft>
                          <a:spcPts val="0"/>
                        </a:spcAft>
                      </a:pPr>
                      <a:r>
                        <a:rPr lang="it-IT" sz="900">
                          <a:effectLst/>
                        </a:rPr>
                        <a:t>IsaTypeOf</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a:t>
                      </a:r>
                    </a:p>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Flashcard</a:t>
                      </a:r>
                    </a:p>
                    <a:p>
                      <a:pPr>
                        <a:lnSpc>
                          <a:spcPct val="107000"/>
                        </a:lnSpc>
                        <a:spcAft>
                          <a:spcPts val="0"/>
                        </a:spcAft>
                      </a:pPr>
                      <a:r>
                        <a:rPr lang="it-IT" sz="900">
                          <a:effectLst/>
                        </a:rPr>
                        <a:t>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1796958625"/>
                  </a:ext>
                </a:extLst>
              </a:tr>
              <a:tr h="331436">
                <a:tc>
                  <a:txBody>
                    <a:bodyPr/>
                    <a:lstStyle/>
                    <a:p>
                      <a:pPr>
                        <a:lnSpc>
                          <a:spcPct val="107000"/>
                        </a:lnSpc>
                        <a:spcAft>
                          <a:spcPts val="0"/>
                        </a:spcAft>
                      </a:pPr>
                      <a:r>
                        <a:rPr lang="it-IT" sz="900">
                          <a:effectLst/>
                        </a:rPr>
                        <a:t>Flashcard</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IsaTypeOf</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193806541"/>
                  </a:ext>
                </a:extLst>
              </a:tr>
              <a:tr h="678216">
                <a:tc>
                  <a:txBody>
                    <a:bodyPr/>
                    <a:lstStyle/>
                    <a:p>
                      <a:pPr>
                        <a:lnSpc>
                          <a:spcPct val="107000"/>
                        </a:lnSpc>
                        <a:spcAft>
                          <a:spcPts val="0"/>
                        </a:spcAft>
                      </a:pPr>
                      <a:r>
                        <a:rPr lang="it-IT" sz="900" dirty="0">
                          <a:effectLst/>
                        </a:rPr>
                        <a:t>Dictionary</a:t>
                      </a:r>
                    </a:p>
                    <a:p>
                      <a:pPr>
                        <a:lnSpc>
                          <a:spcPct val="107000"/>
                        </a:lnSpc>
                        <a:spcAft>
                          <a:spcPts val="0"/>
                        </a:spcAft>
                      </a:pPr>
                      <a:r>
                        <a:rPr lang="it-IT" sz="900" dirty="0">
                          <a:effectLst/>
                        </a:rPr>
                        <a:t>Dictionary</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a:t>
                      </a:r>
                    </a:p>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dirty="0">
                          <a:effectLst/>
                        </a:rPr>
                        <a:t>IsComposedOf</a:t>
                      </a:r>
                    </a:p>
                    <a:p>
                      <a:pPr>
                        <a:lnSpc>
                          <a:spcPct val="107000"/>
                        </a:lnSpc>
                        <a:spcAft>
                          <a:spcPts val="0"/>
                        </a:spcAft>
                      </a:pPr>
                      <a:r>
                        <a:rPr lang="it-IT" sz="900" dirty="0">
                          <a:effectLst/>
                        </a:rPr>
                        <a:t>IsaTypeOf</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0..*</a:t>
                      </a:r>
                    </a:p>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Flashcard</a:t>
                      </a:r>
                    </a:p>
                    <a:p>
                      <a:pPr>
                        <a:lnSpc>
                          <a:spcPct val="107000"/>
                        </a:lnSpc>
                        <a:spcAft>
                          <a:spcPts val="0"/>
                        </a:spcAft>
                      </a:pPr>
                      <a:r>
                        <a:rPr lang="it-IT" sz="900">
                          <a:effectLst/>
                        </a:rPr>
                        <a:t>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2711029251"/>
                  </a:ext>
                </a:extLst>
              </a:tr>
              <a:tr h="331436">
                <a:tc>
                  <a:txBody>
                    <a:bodyPr/>
                    <a:lstStyle/>
                    <a:p>
                      <a:pPr>
                        <a:lnSpc>
                          <a:spcPct val="107000"/>
                        </a:lnSpc>
                        <a:spcAft>
                          <a:spcPts val="0"/>
                        </a:spcAft>
                      </a:pPr>
                      <a:r>
                        <a:rPr lang="it-IT" sz="900">
                          <a:effectLst/>
                        </a:rPr>
                        <a:t>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None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None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None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None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3597892133"/>
                  </a:ext>
                </a:extLst>
              </a:tr>
              <a:tr h="331436">
                <a:tc>
                  <a:txBody>
                    <a:bodyPr/>
                    <a:lstStyle/>
                    <a:p>
                      <a:pPr>
                        <a:lnSpc>
                          <a:spcPct val="107000"/>
                        </a:lnSpc>
                        <a:spcAft>
                          <a:spcPts val="0"/>
                        </a:spcAft>
                      </a:pPr>
                      <a:r>
                        <a:rPr lang="it-IT" sz="900">
                          <a:effectLst/>
                        </a:rPr>
                        <a:t>Note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IsaTypeOf</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Resource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3581557143"/>
                  </a:ext>
                </a:extLst>
              </a:tr>
              <a:tr h="1024992">
                <a:tc>
                  <a:txBody>
                    <a:bodyPr/>
                    <a:lstStyle/>
                    <a:p>
                      <a:pPr>
                        <a:lnSpc>
                          <a:spcPct val="107000"/>
                        </a:lnSpc>
                        <a:spcAft>
                          <a:spcPts val="0"/>
                        </a:spcAft>
                      </a:pPr>
                      <a:r>
                        <a:rPr lang="it-IT" sz="900" dirty="0">
                          <a:effectLst/>
                        </a:rPr>
                        <a:t>User</a:t>
                      </a:r>
                    </a:p>
                    <a:p>
                      <a:pPr>
                        <a:lnSpc>
                          <a:spcPct val="107000"/>
                        </a:lnSpc>
                        <a:spcAft>
                          <a:spcPts val="0"/>
                        </a:spcAft>
                      </a:pPr>
                      <a:r>
                        <a:rPr lang="it-IT" sz="900" dirty="0">
                          <a:effectLst/>
                        </a:rPr>
                        <a:t>User</a:t>
                      </a:r>
                    </a:p>
                    <a:p>
                      <a:pPr>
                        <a:lnSpc>
                          <a:spcPct val="107000"/>
                        </a:lnSpc>
                        <a:spcAft>
                          <a:spcPts val="0"/>
                        </a:spcAft>
                      </a:pPr>
                      <a:r>
                        <a:rPr lang="it-IT" sz="900" dirty="0">
                          <a:effectLst/>
                        </a:rPr>
                        <a:t>User</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p>
                    <a:p>
                      <a:pPr>
                        <a:lnSpc>
                          <a:spcPct val="107000"/>
                        </a:lnSpc>
                        <a:spcAft>
                          <a:spcPts val="0"/>
                        </a:spcAft>
                      </a:pPr>
                      <a:r>
                        <a:rPr lang="it-IT" sz="900">
                          <a:effectLst/>
                        </a:rPr>
                        <a:t>0..*</a:t>
                      </a:r>
                    </a:p>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Owns</a:t>
                      </a:r>
                    </a:p>
                    <a:p>
                      <a:pPr>
                        <a:lnSpc>
                          <a:spcPct val="107000"/>
                        </a:lnSpc>
                        <a:spcAft>
                          <a:spcPts val="0"/>
                        </a:spcAft>
                      </a:pPr>
                      <a:r>
                        <a:rPr lang="it-IT" sz="900">
                          <a:effectLst/>
                        </a:rPr>
                        <a:t>CanParticipateIn</a:t>
                      </a:r>
                    </a:p>
                    <a:p>
                      <a:pPr>
                        <a:lnSpc>
                          <a:spcPct val="107000"/>
                        </a:lnSpc>
                        <a:spcAft>
                          <a:spcPts val="0"/>
                        </a:spcAft>
                      </a:pPr>
                      <a:r>
                        <a:rPr lang="it-IT" sz="900">
                          <a:effectLst/>
                        </a:rPr>
                        <a:t>CanPost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0..*</a:t>
                      </a:r>
                    </a:p>
                    <a:p>
                      <a:pPr>
                        <a:lnSpc>
                          <a:spcPct val="107000"/>
                        </a:lnSpc>
                        <a:spcAft>
                          <a:spcPts val="0"/>
                        </a:spcAft>
                      </a:pPr>
                      <a:r>
                        <a:rPr lang="it-IT" sz="900">
                          <a:effectLst/>
                        </a:rPr>
                        <a:t>0..*</a:t>
                      </a:r>
                    </a:p>
                    <a:p>
                      <a:pPr>
                        <a:lnSpc>
                          <a:spcPct val="107000"/>
                        </a:lnSpc>
                        <a:spcAft>
                          <a:spcPts val="0"/>
                        </a:spcAft>
                      </a:pPr>
                      <a:r>
                        <a:rPr lang="it-IT" sz="900">
                          <a:effectLst/>
                        </a:rPr>
                        <a:t>0..*</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Resource</a:t>
                      </a:r>
                    </a:p>
                    <a:p>
                      <a:pPr>
                        <a:lnSpc>
                          <a:spcPct val="107000"/>
                        </a:lnSpc>
                        <a:spcAft>
                          <a:spcPts val="0"/>
                        </a:spcAft>
                      </a:pPr>
                      <a:r>
                        <a:rPr lang="it-IT" sz="900">
                          <a:effectLst/>
                        </a:rPr>
                        <a:t>Foruum</a:t>
                      </a:r>
                    </a:p>
                    <a:p>
                      <a:pPr>
                        <a:lnSpc>
                          <a:spcPct val="107000"/>
                        </a:lnSpc>
                        <a:spcAft>
                          <a:spcPts val="0"/>
                        </a:spcAft>
                      </a:pPr>
                      <a:r>
                        <a:rPr lang="it-IT" sz="900">
                          <a:effectLst/>
                        </a:rPr>
                        <a:t>Comment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3281080140"/>
                  </a:ext>
                </a:extLst>
              </a:tr>
              <a:tr h="678216">
                <a:tc>
                  <a:txBody>
                    <a:bodyPr/>
                    <a:lstStyle/>
                    <a:p>
                      <a:pPr>
                        <a:lnSpc>
                          <a:spcPct val="107000"/>
                        </a:lnSpc>
                        <a:spcAft>
                          <a:spcPts val="0"/>
                        </a:spcAft>
                      </a:pPr>
                      <a:r>
                        <a:rPr lang="it-IT" sz="900">
                          <a:effectLst/>
                        </a:rPr>
                        <a:t>Scholar</a:t>
                      </a:r>
                    </a:p>
                    <a:p>
                      <a:pPr>
                        <a:lnSpc>
                          <a:spcPct val="107000"/>
                        </a:lnSpc>
                        <a:spcAft>
                          <a:spcPts val="0"/>
                        </a:spcAft>
                      </a:pPr>
                      <a:r>
                        <a:rPr lang="it-IT" sz="900">
                          <a:effectLst/>
                        </a:rPr>
                        <a:t>Scholar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p>
                    <a:p>
                      <a:pPr>
                        <a:lnSpc>
                          <a:spcPct val="107000"/>
                        </a:lnSpc>
                        <a:spcAft>
                          <a:spcPts val="0"/>
                        </a:spcAft>
                      </a:pPr>
                      <a:r>
                        <a:rPr lang="it-IT" sz="900">
                          <a:effectLst/>
                        </a:rPr>
                        <a:t>0..*</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IsaTypeOf</a:t>
                      </a:r>
                    </a:p>
                    <a:p>
                      <a:pPr>
                        <a:lnSpc>
                          <a:spcPct val="107000"/>
                        </a:lnSpc>
                        <a:spcAft>
                          <a:spcPts val="0"/>
                        </a:spcAft>
                      </a:pPr>
                      <a:r>
                        <a:rPr lang="it-IT" sz="900">
                          <a:effectLst/>
                        </a:rPr>
                        <a:t>CanBeAMemberOf</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p>
                    <a:p>
                      <a:pPr>
                        <a:lnSpc>
                          <a:spcPct val="107000"/>
                        </a:lnSpc>
                        <a:spcAft>
                          <a:spcPts val="0"/>
                        </a:spcAft>
                      </a:pPr>
                      <a:r>
                        <a:rPr lang="it-IT" sz="900">
                          <a:effectLst/>
                        </a:rPr>
                        <a:t>0..*</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User</a:t>
                      </a:r>
                    </a:p>
                    <a:p>
                      <a:pPr>
                        <a:lnSpc>
                          <a:spcPct val="107000"/>
                        </a:lnSpc>
                        <a:spcAft>
                          <a:spcPts val="0"/>
                        </a:spcAft>
                      </a:pPr>
                      <a:r>
                        <a:rPr lang="it-IT" sz="900">
                          <a:effectLst/>
                        </a:rPr>
                        <a:t>Classruum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362480528"/>
                  </a:ext>
                </a:extLst>
              </a:tr>
              <a:tr h="678216">
                <a:tc>
                  <a:txBody>
                    <a:bodyPr/>
                    <a:lstStyle/>
                    <a:p>
                      <a:pPr>
                        <a:lnSpc>
                          <a:spcPct val="107000"/>
                        </a:lnSpc>
                        <a:spcAft>
                          <a:spcPts val="0"/>
                        </a:spcAft>
                      </a:pPr>
                      <a:r>
                        <a:rPr lang="it-IT" sz="900">
                          <a:effectLst/>
                        </a:rPr>
                        <a:t>Educator</a:t>
                      </a:r>
                    </a:p>
                    <a:p>
                      <a:pPr>
                        <a:lnSpc>
                          <a:spcPct val="107000"/>
                        </a:lnSpc>
                        <a:spcAft>
                          <a:spcPts val="0"/>
                        </a:spcAft>
                      </a:pPr>
                      <a:r>
                        <a:rPr lang="it-IT" sz="900">
                          <a:effectLst/>
                        </a:rPr>
                        <a:t>Educator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p>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IsaTypeOf</a:t>
                      </a:r>
                    </a:p>
                    <a:p>
                      <a:pPr>
                        <a:lnSpc>
                          <a:spcPct val="107000"/>
                        </a:lnSpc>
                        <a:spcAft>
                          <a:spcPts val="0"/>
                        </a:spcAft>
                      </a:pPr>
                      <a:r>
                        <a:rPr lang="it-IT" sz="900">
                          <a:effectLst/>
                        </a:rPr>
                        <a:t>CanCreate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p>
                    <a:p>
                      <a:pPr>
                        <a:lnSpc>
                          <a:spcPct val="107000"/>
                        </a:lnSpc>
                        <a:spcAft>
                          <a:spcPts val="0"/>
                        </a:spcAft>
                      </a:pPr>
                      <a:r>
                        <a:rPr lang="it-IT" sz="900">
                          <a:effectLst/>
                        </a:rPr>
                        <a:t>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User</a:t>
                      </a:r>
                    </a:p>
                    <a:p>
                      <a:pPr>
                        <a:lnSpc>
                          <a:spcPct val="107000"/>
                        </a:lnSpc>
                        <a:spcAft>
                          <a:spcPts val="0"/>
                        </a:spcAft>
                      </a:pPr>
                      <a:r>
                        <a:rPr lang="it-IT" sz="900">
                          <a:effectLst/>
                        </a:rPr>
                        <a:t>Classruum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4175438516"/>
                  </a:ext>
                </a:extLst>
              </a:tr>
              <a:tr h="331436">
                <a:tc>
                  <a:txBody>
                    <a:bodyPr/>
                    <a:lstStyle/>
                    <a:p>
                      <a:pPr>
                        <a:lnSpc>
                          <a:spcPct val="107000"/>
                        </a:lnSpc>
                        <a:spcAft>
                          <a:spcPts val="0"/>
                        </a:spcAft>
                      </a:pPr>
                      <a:r>
                        <a:rPr lang="it-IT" sz="900">
                          <a:effectLst/>
                        </a:rPr>
                        <a:t>Classruum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HasA</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0..1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Foruum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2580224673"/>
                  </a:ext>
                </a:extLst>
              </a:tr>
              <a:tr h="331436">
                <a:tc>
                  <a:txBody>
                    <a:bodyPr/>
                    <a:lstStyle/>
                    <a:p>
                      <a:pPr>
                        <a:lnSpc>
                          <a:spcPct val="107000"/>
                        </a:lnSpc>
                        <a:spcAft>
                          <a:spcPts val="0"/>
                        </a:spcAft>
                      </a:pPr>
                      <a:r>
                        <a:rPr lang="it-IT" sz="900">
                          <a:effectLst/>
                        </a:rPr>
                        <a:t>Foruum</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1..1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Contains</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0..*</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Comment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2190315482"/>
                  </a:ext>
                </a:extLst>
              </a:tr>
              <a:tr h="331436">
                <a:tc>
                  <a:txBody>
                    <a:bodyPr/>
                    <a:lstStyle/>
                    <a:p>
                      <a:pPr>
                        <a:lnSpc>
                          <a:spcPct val="107000"/>
                        </a:lnSpc>
                        <a:spcAft>
                          <a:spcPts val="0"/>
                        </a:spcAft>
                      </a:pPr>
                      <a:r>
                        <a:rPr lang="it-IT" sz="900">
                          <a:effectLst/>
                        </a:rPr>
                        <a:t>Comment</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None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None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a:effectLst/>
                        </a:rPr>
                        <a:t>None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tc>
                  <a:txBody>
                    <a:bodyPr/>
                    <a:lstStyle/>
                    <a:p>
                      <a:pPr>
                        <a:lnSpc>
                          <a:spcPct val="107000"/>
                        </a:lnSpc>
                        <a:spcAft>
                          <a:spcPts val="0"/>
                        </a:spcAft>
                      </a:pPr>
                      <a:r>
                        <a:rPr lang="it-IT" sz="900" dirty="0">
                          <a:effectLst/>
                        </a:rPr>
                        <a:t>None</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747" marR="26747" marT="0" marB="0"/>
                </a:tc>
                <a:extLst>
                  <a:ext uri="{0D108BD9-81ED-4DB2-BD59-A6C34878D82A}">
                    <a16:rowId xmlns:a16="http://schemas.microsoft.com/office/drawing/2014/main" val="854038320"/>
                  </a:ext>
                </a:extLst>
              </a:tr>
            </a:tbl>
          </a:graphicData>
        </a:graphic>
      </p:graphicFrame>
      <p:sp>
        <p:nvSpPr>
          <p:cNvPr id="5" name="CasellaDiTesto 4">
            <a:extLst>
              <a:ext uri="{FF2B5EF4-FFF2-40B4-BE49-F238E27FC236}">
                <a16:creationId xmlns:a16="http://schemas.microsoft.com/office/drawing/2014/main" id="{54295154-E3A7-4DCD-BCE8-2DED052DD832}"/>
              </a:ext>
            </a:extLst>
          </p:cNvPr>
          <p:cNvSpPr txBox="1"/>
          <p:nvPr/>
        </p:nvSpPr>
        <p:spPr>
          <a:xfrm>
            <a:off x="314324" y="2838774"/>
            <a:ext cx="5276851"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Sub-entities have 1..1 relationship </a:t>
            </a:r>
            <a:r>
              <a:rPr lang="en-GB" i="1" dirty="0" err="1">
                <a:latin typeface="Segoe UI Light" panose="020B0502040204020203" pitchFamily="34" charset="0"/>
                <a:cs typeface="Segoe UI Light" panose="020B0502040204020203" pitchFamily="34" charset="0"/>
              </a:rPr>
              <a:t>IsaTypeOf</a:t>
            </a:r>
            <a:r>
              <a:rPr lang="en-GB" dirty="0">
                <a:latin typeface="Segoe UI Light" panose="020B0502040204020203" pitchFamily="34" charset="0"/>
                <a:cs typeface="Segoe UI Light" panose="020B0502040204020203" pitchFamily="34" charset="0"/>
              </a:rPr>
              <a:t> with super-entity</a:t>
            </a:r>
          </a:p>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Linking entities (e.g. between </a:t>
            </a:r>
            <a:r>
              <a:rPr lang="en-GB" i="1" dirty="0">
                <a:latin typeface="Segoe UI Light" panose="020B0502040204020203" pitchFamily="34" charset="0"/>
                <a:cs typeface="Segoe UI Light" panose="020B0502040204020203" pitchFamily="34" charset="0"/>
              </a:rPr>
              <a:t>User</a:t>
            </a:r>
            <a:r>
              <a:rPr lang="en-GB" dirty="0">
                <a:latin typeface="Segoe UI Light" panose="020B0502040204020203" pitchFamily="34" charset="0"/>
                <a:cs typeface="Segoe UI Light" panose="020B0502040204020203" pitchFamily="34" charset="0"/>
              </a:rPr>
              <a:t> and </a:t>
            </a:r>
            <a:r>
              <a:rPr lang="en-GB" i="1" dirty="0">
                <a:latin typeface="Segoe UI Light" panose="020B0502040204020203" pitchFamily="34" charset="0"/>
                <a:cs typeface="Segoe UI Light" panose="020B0502040204020203" pitchFamily="34" charset="0"/>
              </a:rPr>
              <a:t>Foruum</a:t>
            </a:r>
            <a:r>
              <a:rPr lang="en-GB" dirty="0">
                <a:latin typeface="Segoe UI Light" panose="020B0502040204020203" pitchFamily="34" charset="0"/>
                <a:cs typeface="Segoe UI Light" panose="020B0502040204020203" pitchFamily="34" charset="0"/>
              </a:rPr>
              <a:t>) are not represented</a:t>
            </a:r>
          </a:p>
        </p:txBody>
      </p:sp>
    </p:spTree>
    <p:extLst>
      <p:ext uri="{BB962C8B-B14F-4D97-AF65-F5344CB8AC3E}">
        <p14:creationId xmlns:p14="http://schemas.microsoft.com/office/powerpoint/2010/main" val="198921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a:extLst>
              <a:ext uri="{FF2B5EF4-FFF2-40B4-BE49-F238E27FC236}">
                <a16:creationId xmlns:a16="http://schemas.microsoft.com/office/drawing/2014/main" id="{04762746-1F39-490E-9216-161974A63C49}"/>
              </a:ext>
            </a:extLst>
          </p:cNvPr>
          <p:cNvGraphicFramePr>
            <a:graphicFrameLocks noGrp="1"/>
          </p:cNvGraphicFramePr>
          <p:nvPr>
            <p:extLst>
              <p:ext uri="{D42A27DB-BD31-4B8C-83A1-F6EECF244321}">
                <p14:modId xmlns:p14="http://schemas.microsoft.com/office/powerpoint/2010/main" val="2685267284"/>
              </p:ext>
            </p:extLst>
          </p:nvPr>
        </p:nvGraphicFramePr>
        <p:xfrm>
          <a:off x="222636" y="66675"/>
          <a:ext cx="5530463" cy="6194220"/>
        </p:xfrm>
        <a:graphic>
          <a:graphicData uri="http://schemas.openxmlformats.org/drawingml/2006/table">
            <a:tbl>
              <a:tblPr firstRow="1" firstCol="1" bandRow="1">
                <a:tableStyleId>{5C22544A-7EE6-4342-B048-85BDC9FD1C3A}</a:tableStyleId>
              </a:tblPr>
              <a:tblGrid>
                <a:gridCol w="658442">
                  <a:extLst>
                    <a:ext uri="{9D8B030D-6E8A-4147-A177-3AD203B41FA5}">
                      <a16:colId xmlns:a16="http://schemas.microsoft.com/office/drawing/2014/main" val="1174561019"/>
                    </a:ext>
                  </a:extLst>
                </a:gridCol>
                <a:gridCol w="1045357">
                  <a:extLst>
                    <a:ext uri="{9D8B030D-6E8A-4147-A177-3AD203B41FA5}">
                      <a16:colId xmlns:a16="http://schemas.microsoft.com/office/drawing/2014/main" val="111734289"/>
                    </a:ext>
                  </a:extLst>
                </a:gridCol>
                <a:gridCol w="1955238">
                  <a:extLst>
                    <a:ext uri="{9D8B030D-6E8A-4147-A177-3AD203B41FA5}">
                      <a16:colId xmlns:a16="http://schemas.microsoft.com/office/drawing/2014/main" val="4076835331"/>
                    </a:ext>
                  </a:extLst>
                </a:gridCol>
                <a:gridCol w="1383477">
                  <a:extLst>
                    <a:ext uri="{9D8B030D-6E8A-4147-A177-3AD203B41FA5}">
                      <a16:colId xmlns:a16="http://schemas.microsoft.com/office/drawing/2014/main" val="1208352273"/>
                    </a:ext>
                  </a:extLst>
                </a:gridCol>
                <a:gridCol w="487949">
                  <a:extLst>
                    <a:ext uri="{9D8B030D-6E8A-4147-A177-3AD203B41FA5}">
                      <a16:colId xmlns:a16="http://schemas.microsoft.com/office/drawing/2014/main" val="3628542896"/>
                    </a:ext>
                  </a:extLst>
                </a:gridCol>
              </a:tblGrid>
              <a:tr h="125486">
                <a:tc>
                  <a:txBody>
                    <a:bodyPr/>
                    <a:lstStyle/>
                    <a:p>
                      <a:pPr>
                        <a:lnSpc>
                          <a:spcPct val="107000"/>
                        </a:lnSpc>
                        <a:spcAft>
                          <a:spcPts val="0"/>
                        </a:spcAft>
                      </a:pPr>
                      <a:r>
                        <a:rPr lang="it-IT" sz="800">
                          <a:effectLst/>
                        </a:rPr>
                        <a:t>Entity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Attributes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Description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Data type and Length</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Nulls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extLst>
                  <a:ext uri="{0D108BD9-81ED-4DB2-BD59-A6C34878D82A}">
                    <a16:rowId xmlns:a16="http://schemas.microsoft.com/office/drawing/2014/main" val="4288664875"/>
                  </a:ext>
                </a:extLst>
              </a:tr>
              <a:tr h="650431">
                <a:tc>
                  <a:txBody>
                    <a:bodyPr/>
                    <a:lstStyle/>
                    <a:p>
                      <a:pPr>
                        <a:lnSpc>
                          <a:spcPct val="107000"/>
                        </a:lnSpc>
                        <a:spcAft>
                          <a:spcPts val="0"/>
                        </a:spcAft>
                      </a:pPr>
                      <a:r>
                        <a:rPr lang="it-IT" sz="800">
                          <a:effectLst/>
                        </a:rPr>
                        <a:t>Quiz</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ResourceID</a:t>
                      </a:r>
                    </a:p>
                    <a:p>
                      <a:pPr>
                        <a:lnSpc>
                          <a:spcPct val="107000"/>
                        </a:lnSpc>
                        <a:spcAft>
                          <a:spcPts val="0"/>
                        </a:spcAft>
                      </a:pPr>
                      <a:r>
                        <a:rPr lang="it-IT" sz="800">
                          <a:effectLst/>
                        </a:rPr>
                        <a:t> </a:t>
                      </a:r>
                    </a:p>
                    <a:p>
                      <a:pPr>
                        <a:lnSpc>
                          <a:spcPct val="107000"/>
                        </a:lnSpc>
                        <a:spcAft>
                          <a:spcPts val="0"/>
                        </a:spcAft>
                      </a:pPr>
                      <a:r>
                        <a:rPr lang="it-IT" sz="800">
                          <a:effectLst/>
                        </a:rPr>
                        <a:t>QuizName</a:t>
                      </a:r>
                    </a:p>
                    <a:p>
                      <a:pPr>
                        <a:lnSpc>
                          <a:spcPct val="107000"/>
                        </a:lnSpc>
                        <a:spcAft>
                          <a:spcPts val="0"/>
                        </a:spcAft>
                      </a:pPr>
                      <a:r>
                        <a:rPr lang="it-IT" sz="800">
                          <a:effectLst/>
                        </a:rPr>
                        <a:t> </a:t>
                      </a:r>
                    </a:p>
                    <a:p>
                      <a:pPr>
                        <a:lnSpc>
                          <a:spcPct val="107000"/>
                        </a:lnSpc>
                        <a:spcAft>
                          <a:spcPts val="0"/>
                        </a:spcAft>
                      </a:pPr>
                      <a:r>
                        <a:rPr lang="it-IT" sz="800">
                          <a:effectLst/>
                        </a:rPr>
                        <a:t>QuizTopic</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dirty="0">
                          <a:effectLst/>
                        </a:rPr>
                        <a:t>Uniquely identifies the quiz</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Name of the Quiz</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it-IT" sz="800" dirty="0">
                          <a:effectLst/>
                        </a:rPr>
                        <a:t>Topic of the Quiz</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6 variable characters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30 variable characters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30 variable characters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Yes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extLst>
                  <a:ext uri="{0D108BD9-81ED-4DB2-BD59-A6C34878D82A}">
                    <a16:rowId xmlns:a16="http://schemas.microsoft.com/office/drawing/2014/main" val="2525146771"/>
                  </a:ext>
                </a:extLst>
              </a:tr>
              <a:tr h="1372982">
                <a:tc>
                  <a:txBody>
                    <a:bodyPr/>
                    <a:lstStyle/>
                    <a:p>
                      <a:pPr>
                        <a:lnSpc>
                          <a:spcPct val="107000"/>
                        </a:lnSpc>
                        <a:spcAft>
                          <a:spcPts val="0"/>
                        </a:spcAft>
                      </a:pPr>
                      <a:r>
                        <a:rPr lang="it-IT" sz="800">
                          <a:effectLst/>
                        </a:rPr>
                        <a:t>Flashcard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dirty="0" err="1">
                          <a:effectLst/>
                        </a:rPr>
                        <a:t>ResourceID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err="1">
                          <a:effectLst/>
                        </a:rPr>
                        <a:t>DictionaryID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err="1">
                          <a:effectLst/>
                        </a:rPr>
                        <a:t>QuizID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err="1">
                          <a:effectLst/>
                        </a:rPr>
                        <a:t>FrontContent</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err="1">
                          <a:effectLst/>
                        </a:rPr>
                        <a:t>BackContent</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dirty="0">
                          <a:effectLst/>
                        </a:rPr>
                        <a:t>Uniquely identifies the flashcard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Identifies Deck containing flashcard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Identifies containing Quiz</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Content (text, </a:t>
                      </a:r>
                      <a:r>
                        <a:rPr lang="en-US" sz="800" dirty="0" err="1">
                          <a:effectLst/>
                        </a:rPr>
                        <a:t>etc</a:t>
                      </a:r>
                      <a:r>
                        <a:rPr lang="en-US" sz="800" dirty="0">
                          <a:effectLst/>
                        </a:rPr>
                        <a:t>) on the front of the card</a:t>
                      </a:r>
                    </a:p>
                    <a:p>
                      <a:pPr>
                        <a:lnSpc>
                          <a:spcPct val="107000"/>
                        </a:lnSpc>
                        <a:spcAft>
                          <a:spcPts val="0"/>
                        </a:spcAft>
                      </a:pPr>
                      <a:endParaRPr lang="it-IT" sz="800" dirty="0">
                        <a:effectLst/>
                      </a:endParaRPr>
                    </a:p>
                    <a:p>
                      <a:pPr>
                        <a:lnSpc>
                          <a:spcPct val="107000"/>
                        </a:lnSpc>
                        <a:spcAft>
                          <a:spcPts val="0"/>
                        </a:spcAft>
                      </a:pPr>
                      <a:r>
                        <a:rPr lang="en-US" sz="800" dirty="0">
                          <a:effectLst/>
                        </a:rPr>
                        <a:t>Content (text, </a:t>
                      </a:r>
                      <a:r>
                        <a:rPr lang="en-US" sz="800" dirty="0" err="1">
                          <a:effectLst/>
                        </a:rPr>
                        <a:t>etc</a:t>
                      </a:r>
                      <a:r>
                        <a:rPr lang="en-US" sz="800" dirty="0">
                          <a:effectLst/>
                        </a:rPr>
                        <a:t>) on the front of the card</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dirty="0">
                          <a:effectLst/>
                        </a:rPr>
                        <a:t>6 variable character</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6 variable characters</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6 variable </a:t>
                      </a:r>
                      <a:r>
                        <a:rPr lang="en-US" sz="800" dirty="0" err="1">
                          <a:effectLst/>
                        </a:rPr>
                        <a:t>charcaters</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it-IT" sz="800" dirty="0">
                          <a:effectLst/>
                        </a:rPr>
                        <a:t>255 </a:t>
                      </a:r>
                      <a:r>
                        <a:rPr lang="it-IT" sz="800" dirty="0" err="1">
                          <a:effectLst/>
                        </a:rPr>
                        <a:t>variable</a:t>
                      </a:r>
                      <a:r>
                        <a:rPr lang="it-IT" sz="800" dirty="0">
                          <a:effectLst/>
                        </a:rPr>
                        <a:t> </a:t>
                      </a:r>
                      <a:r>
                        <a:rPr lang="it-IT" sz="800" dirty="0" err="1">
                          <a:effectLst/>
                        </a:rPr>
                        <a:t>characters</a:t>
                      </a:r>
                      <a:endParaRPr lang="it-IT" sz="800" dirty="0">
                        <a:effectLst/>
                      </a:endParaRPr>
                    </a:p>
                    <a:p>
                      <a:pPr>
                        <a:lnSpc>
                          <a:spcPct val="107000"/>
                        </a:lnSpc>
                        <a:spcAft>
                          <a:spcPts val="0"/>
                        </a:spcAft>
                      </a:pPr>
                      <a:r>
                        <a:rPr lang="it-IT" sz="800" dirty="0">
                          <a:effectLst/>
                        </a:rPr>
                        <a:t> </a:t>
                      </a:r>
                    </a:p>
                    <a:p>
                      <a:pPr>
                        <a:lnSpc>
                          <a:spcPct val="107000"/>
                        </a:lnSpc>
                        <a:spcAft>
                          <a:spcPts val="0"/>
                        </a:spcAft>
                      </a:pPr>
                      <a:r>
                        <a:rPr lang="it-IT" sz="800" dirty="0">
                          <a:effectLst/>
                        </a:rPr>
                        <a:t>255 </a:t>
                      </a:r>
                      <a:r>
                        <a:rPr lang="it-IT" sz="800" dirty="0" err="1">
                          <a:effectLst/>
                        </a:rPr>
                        <a:t>variable</a:t>
                      </a:r>
                      <a:r>
                        <a:rPr lang="it-IT" sz="800" dirty="0">
                          <a:effectLst/>
                        </a:rPr>
                        <a:t> </a:t>
                      </a:r>
                      <a:r>
                        <a:rPr lang="it-IT" sz="800" dirty="0" err="1">
                          <a:effectLst/>
                        </a:rPr>
                        <a:t>characters</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No</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Yes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Yes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No</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No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extLst>
                  <a:ext uri="{0D108BD9-81ED-4DB2-BD59-A6C34878D82A}">
                    <a16:rowId xmlns:a16="http://schemas.microsoft.com/office/drawing/2014/main" val="2411751542"/>
                  </a:ext>
                </a:extLst>
              </a:tr>
              <a:tr h="387958">
                <a:tc>
                  <a:txBody>
                    <a:bodyPr/>
                    <a:lstStyle/>
                    <a:p>
                      <a:pPr>
                        <a:lnSpc>
                          <a:spcPct val="107000"/>
                        </a:lnSpc>
                        <a:spcAft>
                          <a:spcPts val="0"/>
                        </a:spcAft>
                      </a:pPr>
                      <a:r>
                        <a:rPr lang="it-IT" sz="800">
                          <a:effectLst/>
                        </a:rPr>
                        <a:t>Dictionary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ResourceID</a:t>
                      </a:r>
                    </a:p>
                    <a:p>
                      <a:pPr>
                        <a:lnSpc>
                          <a:spcPct val="107000"/>
                        </a:lnSpc>
                        <a:spcAft>
                          <a:spcPts val="0"/>
                        </a:spcAft>
                      </a:pPr>
                      <a:r>
                        <a:rPr lang="it-IT" sz="800">
                          <a:effectLst/>
                        </a:rPr>
                        <a:t> </a:t>
                      </a:r>
                    </a:p>
                    <a:p>
                      <a:pPr>
                        <a:lnSpc>
                          <a:spcPct val="107000"/>
                        </a:lnSpc>
                        <a:spcAft>
                          <a:spcPts val="0"/>
                        </a:spcAft>
                      </a:pPr>
                      <a:r>
                        <a:rPr lang="it-IT" sz="800">
                          <a:effectLst/>
                        </a:rPr>
                        <a:t>DictionaryName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Uniquely identifies Dictionary</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Name of the Dictionary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dirty="0">
                          <a:effectLst/>
                        </a:rPr>
                        <a:t>6 variable characters</a:t>
                      </a:r>
                    </a:p>
                    <a:p>
                      <a:pPr>
                        <a:lnSpc>
                          <a:spcPct val="107000"/>
                        </a:lnSpc>
                        <a:spcAft>
                          <a:spcPts val="0"/>
                        </a:spcAft>
                      </a:pPr>
                      <a:r>
                        <a:rPr lang="it-IT" sz="800" dirty="0">
                          <a:effectLst/>
                        </a:rPr>
                        <a:t> </a:t>
                      </a:r>
                    </a:p>
                    <a:p>
                      <a:pPr>
                        <a:lnSpc>
                          <a:spcPct val="107000"/>
                        </a:lnSpc>
                        <a:spcAft>
                          <a:spcPts val="0"/>
                        </a:spcAft>
                      </a:pPr>
                      <a:r>
                        <a:rPr lang="it-IT" sz="800" dirty="0">
                          <a:effectLst/>
                        </a:rPr>
                        <a:t>30 variable characters</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extLst>
                  <a:ext uri="{0D108BD9-81ED-4DB2-BD59-A6C34878D82A}">
                    <a16:rowId xmlns:a16="http://schemas.microsoft.com/office/drawing/2014/main" val="2527000079"/>
                  </a:ext>
                </a:extLst>
              </a:tr>
              <a:tr h="1306612">
                <a:tc>
                  <a:txBody>
                    <a:bodyPr/>
                    <a:lstStyle/>
                    <a:p>
                      <a:pPr>
                        <a:lnSpc>
                          <a:spcPct val="107000"/>
                        </a:lnSpc>
                        <a:spcAft>
                          <a:spcPts val="0"/>
                        </a:spcAft>
                      </a:pPr>
                      <a:r>
                        <a:rPr lang="it-IT" sz="800">
                          <a:effectLst/>
                        </a:rPr>
                        <a:t>Resource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ResourceID</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UserID</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Resource_Type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ResourceName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Privacy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Uniquely identifies Resource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Identifies user owning Resource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The type of Resource it is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The name of the Resource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The access level of the resource for non owners(public, private, shared)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6 variable characters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6 variable charaters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10 Variable characters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it-IT" sz="800">
                          <a:effectLst/>
                        </a:rPr>
                        <a:t>30 Variable characters</a:t>
                      </a:r>
                    </a:p>
                    <a:p>
                      <a:pPr>
                        <a:lnSpc>
                          <a:spcPct val="107000"/>
                        </a:lnSpc>
                        <a:spcAft>
                          <a:spcPts val="0"/>
                        </a:spcAft>
                      </a:pPr>
                      <a:r>
                        <a:rPr lang="it-IT" sz="800">
                          <a:effectLst/>
                        </a:rPr>
                        <a:t> </a:t>
                      </a:r>
                    </a:p>
                    <a:p>
                      <a:pPr>
                        <a:lnSpc>
                          <a:spcPct val="107000"/>
                        </a:lnSpc>
                        <a:spcAft>
                          <a:spcPts val="0"/>
                        </a:spcAft>
                      </a:pPr>
                      <a:r>
                        <a:rPr lang="it-IT" sz="800">
                          <a:effectLst/>
                        </a:rPr>
                        <a:t>7 Variable characters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 </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extLst>
                  <a:ext uri="{0D108BD9-81ED-4DB2-BD59-A6C34878D82A}">
                    <a16:rowId xmlns:a16="http://schemas.microsoft.com/office/drawing/2014/main" val="604057180"/>
                  </a:ext>
                </a:extLst>
              </a:tr>
              <a:tr h="650431">
                <a:tc>
                  <a:txBody>
                    <a:bodyPr/>
                    <a:lstStyle/>
                    <a:p>
                      <a:pPr>
                        <a:lnSpc>
                          <a:spcPct val="107000"/>
                        </a:lnSpc>
                        <a:spcAft>
                          <a:spcPts val="0"/>
                        </a:spcAft>
                      </a:pPr>
                      <a:r>
                        <a:rPr lang="it-IT" sz="800">
                          <a:effectLst/>
                        </a:rPr>
                        <a:t>Note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ResourceID</a:t>
                      </a:r>
                    </a:p>
                    <a:p>
                      <a:pPr>
                        <a:lnSpc>
                          <a:spcPct val="107000"/>
                        </a:lnSpc>
                        <a:spcAft>
                          <a:spcPts val="0"/>
                        </a:spcAft>
                      </a:pPr>
                      <a:r>
                        <a:rPr lang="it-IT" sz="800">
                          <a:effectLst/>
                        </a:rPr>
                        <a:t> </a:t>
                      </a:r>
                    </a:p>
                    <a:p>
                      <a:pPr>
                        <a:lnSpc>
                          <a:spcPct val="107000"/>
                        </a:lnSpc>
                        <a:spcAft>
                          <a:spcPts val="0"/>
                        </a:spcAft>
                      </a:pPr>
                      <a:r>
                        <a:rPr lang="it-IT" sz="800">
                          <a:effectLst/>
                        </a:rPr>
                        <a:t>NoteTitle</a:t>
                      </a:r>
                    </a:p>
                    <a:p>
                      <a:pPr>
                        <a:lnSpc>
                          <a:spcPct val="107000"/>
                        </a:lnSpc>
                        <a:spcAft>
                          <a:spcPts val="0"/>
                        </a:spcAft>
                      </a:pPr>
                      <a:r>
                        <a:rPr lang="it-IT" sz="800">
                          <a:effectLst/>
                        </a:rPr>
                        <a:t> </a:t>
                      </a:r>
                    </a:p>
                    <a:p>
                      <a:pPr>
                        <a:lnSpc>
                          <a:spcPct val="107000"/>
                        </a:lnSpc>
                        <a:spcAft>
                          <a:spcPts val="0"/>
                        </a:spcAft>
                      </a:pPr>
                      <a:r>
                        <a:rPr lang="it-IT" sz="800">
                          <a:effectLst/>
                        </a:rPr>
                        <a:t>NoteContent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Uniquely identifies Note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Title of the Note</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Content (text, etc) of the note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a:effectLst/>
                        </a:rPr>
                        <a:t>6 variable characters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30 variable characters</a:t>
                      </a:r>
                      <a:endParaRPr lang="it-IT" sz="800">
                        <a:effectLst/>
                      </a:endParaRPr>
                    </a:p>
                    <a:p>
                      <a:pPr>
                        <a:lnSpc>
                          <a:spcPct val="107000"/>
                        </a:lnSpc>
                        <a:spcAft>
                          <a:spcPts val="0"/>
                        </a:spcAft>
                      </a:pPr>
                      <a:r>
                        <a:rPr lang="en-US" sz="800">
                          <a:effectLst/>
                        </a:rPr>
                        <a:t> </a:t>
                      </a:r>
                      <a:endParaRPr lang="it-IT" sz="800">
                        <a:effectLst/>
                      </a:endParaRPr>
                    </a:p>
                    <a:p>
                      <a:pPr>
                        <a:lnSpc>
                          <a:spcPct val="107000"/>
                        </a:lnSpc>
                        <a:spcAft>
                          <a:spcPts val="0"/>
                        </a:spcAft>
                      </a:pPr>
                      <a:r>
                        <a:rPr lang="en-US" sz="800">
                          <a:effectLst/>
                        </a:rPr>
                        <a:t>255 variable characters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p>
                    <a:p>
                      <a:pPr>
                        <a:lnSpc>
                          <a:spcPct val="107000"/>
                        </a:lnSpc>
                        <a:spcAft>
                          <a:spcPts val="0"/>
                        </a:spcAft>
                      </a:pPr>
                      <a:r>
                        <a:rPr lang="it-IT" sz="800">
                          <a:effectLst/>
                        </a:rPr>
                        <a:t> </a:t>
                      </a:r>
                    </a:p>
                    <a:p>
                      <a:pPr>
                        <a:lnSpc>
                          <a:spcPct val="107000"/>
                        </a:lnSpc>
                        <a:spcAft>
                          <a:spcPts val="0"/>
                        </a:spcAft>
                      </a:pPr>
                      <a:r>
                        <a:rPr lang="it-IT" sz="800">
                          <a:effectLst/>
                        </a:rPr>
                        <a:t>No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extLst>
                  <a:ext uri="{0D108BD9-81ED-4DB2-BD59-A6C34878D82A}">
                    <a16:rowId xmlns:a16="http://schemas.microsoft.com/office/drawing/2014/main" val="812120945"/>
                  </a:ext>
                </a:extLst>
              </a:tr>
              <a:tr h="1700320">
                <a:tc>
                  <a:txBody>
                    <a:bodyPr/>
                    <a:lstStyle/>
                    <a:p>
                      <a:pPr>
                        <a:lnSpc>
                          <a:spcPct val="107000"/>
                        </a:lnSpc>
                        <a:spcAft>
                          <a:spcPts val="0"/>
                        </a:spcAft>
                      </a:pPr>
                      <a:r>
                        <a:rPr lang="it-IT" sz="800">
                          <a:effectLst/>
                        </a:rPr>
                        <a:t>User</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dirty="0" err="1">
                          <a:effectLst/>
                        </a:rPr>
                        <a:t>Time_Created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Username</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Email</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err="1">
                          <a:effectLst/>
                        </a:rPr>
                        <a:t>Hashed_Password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it-IT" sz="800" dirty="0" err="1">
                          <a:effectLst/>
                        </a:rPr>
                        <a:t>Account_Type</a:t>
                      </a:r>
                      <a:endParaRPr lang="it-IT" sz="800" dirty="0">
                        <a:effectLst/>
                      </a:endParaRPr>
                    </a:p>
                    <a:p>
                      <a:pPr>
                        <a:lnSpc>
                          <a:spcPct val="107000"/>
                        </a:lnSpc>
                        <a:spcAft>
                          <a:spcPts val="0"/>
                        </a:spcAft>
                      </a:pPr>
                      <a:r>
                        <a:rPr lang="it-IT" sz="800" dirty="0">
                          <a:effectLst/>
                        </a:rPr>
                        <a:t> </a:t>
                      </a:r>
                    </a:p>
                    <a:p>
                      <a:pPr>
                        <a:lnSpc>
                          <a:spcPct val="107000"/>
                        </a:lnSpc>
                        <a:spcAft>
                          <a:spcPts val="0"/>
                        </a:spcAft>
                      </a:pPr>
                      <a:r>
                        <a:rPr lang="it-IT" sz="800" dirty="0" err="1">
                          <a:effectLst/>
                        </a:rPr>
                        <a:t>ClassID</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dirty="0">
                          <a:effectLst/>
                        </a:rPr>
                        <a:t>The time the account was created</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Username of User</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Email of User</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Password for the User account</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Identifies the type of account (educator or scholar)</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Identifies which class the user is a member of</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en-US" sz="800" dirty="0" err="1">
                          <a:effectLst/>
                        </a:rPr>
                        <a:t>TimeStamp</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30 variable characters</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50 variable characters</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en-US" sz="800" dirty="0">
                          <a:effectLst/>
                        </a:rPr>
                        <a:t>127 variable characters</a:t>
                      </a:r>
                      <a:endParaRPr lang="it-IT" sz="800" dirty="0">
                        <a:effectLst/>
                      </a:endParaRPr>
                    </a:p>
                    <a:p>
                      <a:pPr>
                        <a:lnSpc>
                          <a:spcPct val="107000"/>
                        </a:lnSpc>
                        <a:spcAft>
                          <a:spcPts val="0"/>
                        </a:spcAft>
                      </a:pPr>
                      <a:r>
                        <a:rPr lang="en-US" sz="800" dirty="0">
                          <a:effectLst/>
                        </a:rPr>
                        <a:t> </a:t>
                      </a:r>
                      <a:endParaRPr lang="it-IT" sz="800" dirty="0">
                        <a:effectLst/>
                      </a:endParaRPr>
                    </a:p>
                    <a:p>
                      <a:pPr>
                        <a:lnSpc>
                          <a:spcPct val="107000"/>
                        </a:lnSpc>
                        <a:spcAft>
                          <a:spcPts val="0"/>
                        </a:spcAft>
                      </a:pPr>
                      <a:r>
                        <a:rPr lang="it-IT" sz="800" dirty="0">
                          <a:effectLst/>
                        </a:rPr>
                        <a:t>8 </a:t>
                      </a:r>
                      <a:r>
                        <a:rPr lang="it-IT" sz="800" dirty="0" err="1">
                          <a:effectLst/>
                        </a:rPr>
                        <a:t>Variable</a:t>
                      </a:r>
                      <a:r>
                        <a:rPr lang="it-IT" sz="800" dirty="0">
                          <a:effectLst/>
                        </a:rPr>
                        <a:t> </a:t>
                      </a:r>
                      <a:r>
                        <a:rPr lang="it-IT" sz="800" dirty="0" err="1">
                          <a:effectLst/>
                        </a:rPr>
                        <a:t>characters</a:t>
                      </a:r>
                      <a:endParaRPr lang="it-IT" sz="800" dirty="0">
                        <a:effectLst/>
                      </a:endParaRPr>
                    </a:p>
                    <a:p>
                      <a:pPr>
                        <a:lnSpc>
                          <a:spcPct val="107000"/>
                        </a:lnSpc>
                        <a:spcAft>
                          <a:spcPts val="0"/>
                        </a:spcAft>
                      </a:pPr>
                      <a:r>
                        <a:rPr lang="it-IT" sz="800" dirty="0">
                          <a:effectLst/>
                        </a:rPr>
                        <a:t> </a:t>
                      </a:r>
                    </a:p>
                    <a:p>
                      <a:pPr>
                        <a:lnSpc>
                          <a:spcPct val="107000"/>
                        </a:lnSpc>
                        <a:spcAft>
                          <a:spcPts val="0"/>
                        </a:spcAft>
                      </a:pPr>
                      <a:r>
                        <a:rPr lang="it-IT" sz="800" dirty="0">
                          <a:effectLst/>
                        </a:rPr>
                        <a:t>5 </a:t>
                      </a:r>
                      <a:r>
                        <a:rPr lang="it-IT" sz="800" dirty="0" err="1">
                          <a:effectLst/>
                        </a:rPr>
                        <a:t>variable</a:t>
                      </a:r>
                      <a:r>
                        <a:rPr lang="it-IT" sz="800" dirty="0">
                          <a:effectLst/>
                        </a:rPr>
                        <a:t> </a:t>
                      </a:r>
                      <a:r>
                        <a:rPr lang="it-IT" sz="800" dirty="0" err="1">
                          <a:effectLst/>
                        </a:rPr>
                        <a:t>characters</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tc>
                  <a:txBody>
                    <a:bodyPr/>
                    <a:lstStyle/>
                    <a:p>
                      <a:pPr>
                        <a:lnSpc>
                          <a:spcPct val="107000"/>
                        </a:lnSpc>
                        <a:spcAft>
                          <a:spcPts val="0"/>
                        </a:spcAft>
                      </a:pPr>
                      <a:r>
                        <a:rPr lang="it-IT" sz="800" dirty="0">
                          <a:effectLst/>
                        </a:rPr>
                        <a:t>No</a:t>
                      </a:r>
                    </a:p>
                    <a:p>
                      <a:pPr>
                        <a:lnSpc>
                          <a:spcPct val="107000"/>
                        </a:lnSpc>
                        <a:spcAft>
                          <a:spcPts val="0"/>
                        </a:spcAft>
                      </a:pPr>
                      <a:r>
                        <a:rPr lang="it-IT" sz="800" dirty="0">
                          <a:effectLst/>
                        </a:rPr>
                        <a:t> </a:t>
                      </a:r>
                    </a:p>
                    <a:p>
                      <a:pPr>
                        <a:lnSpc>
                          <a:spcPct val="107000"/>
                        </a:lnSpc>
                        <a:spcAft>
                          <a:spcPts val="0"/>
                        </a:spcAft>
                      </a:pPr>
                      <a:r>
                        <a:rPr lang="it-IT" sz="800" dirty="0">
                          <a:effectLst/>
                        </a:rPr>
                        <a:t>No</a:t>
                      </a:r>
                    </a:p>
                    <a:p>
                      <a:pPr>
                        <a:lnSpc>
                          <a:spcPct val="107000"/>
                        </a:lnSpc>
                        <a:spcAft>
                          <a:spcPts val="0"/>
                        </a:spcAft>
                      </a:pPr>
                      <a:r>
                        <a:rPr lang="it-IT" sz="800" dirty="0">
                          <a:effectLst/>
                        </a:rPr>
                        <a:t> </a:t>
                      </a:r>
                    </a:p>
                    <a:p>
                      <a:pPr>
                        <a:lnSpc>
                          <a:spcPct val="107000"/>
                        </a:lnSpc>
                        <a:spcAft>
                          <a:spcPts val="0"/>
                        </a:spcAft>
                      </a:pPr>
                      <a:r>
                        <a:rPr lang="it-IT" sz="800" dirty="0">
                          <a:effectLst/>
                        </a:rPr>
                        <a:t>No</a:t>
                      </a:r>
                    </a:p>
                    <a:p>
                      <a:pPr>
                        <a:lnSpc>
                          <a:spcPct val="107000"/>
                        </a:lnSpc>
                        <a:spcAft>
                          <a:spcPts val="0"/>
                        </a:spcAft>
                      </a:pPr>
                      <a:r>
                        <a:rPr lang="it-IT" sz="800" dirty="0">
                          <a:effectLst/>
                        </a:rPr>
                        <a:t> </a:t>
                      </a:r>
                    </a:p>
                    <a:p>
                      <a:pPr>
                        <a:lnSpc>
                          <a:spcPct val="107000"/>
                        </a:lnSpc>
                        <a:spcAft>
                          <a:spcPts val="0"/>
                        </a:spcAft>
                      </a:pPr>
                      <a:r>
                        <a:rPr lang="it-IT" sz="800" dirty="0">
                          <a:effectLst/>
                        </a:rPr>
                        <a:t>No</a:t>
                      </a:r>
                    </a:p>
                    <a:p>
                      <a:pPr>
                        <a:lnSpc>
                          <a:spcPct val="107000"/>
                        </a:lnSpc>
                        <a:spcAft>
                          <a:spcPts val="0"/>
                        </a:spcAft>
                      </a:pPr>
                      <a:r>
                        <a:rPr lang="it-IT" sz="800" dirty="0">
                          <a:effectLst/>
                        </a:rPr>
                        <a:t> </a:t>
                      </a:r>
                    </a:p>
                    <a:p>
                      <a:pPr>
                        <a:lnSpc>
                          <a:spcPct val="107000"/>
                        </a:lnSpc>
                        <a:spcAft>
                          <a:spcPts val="0"/>
                        </a:spcAft>
                      </a:pPr>
                      <a:r>
                        <a:rPr lang="it-IT" sz="800" dirty="0">
                          <a:effectLst/>
                        </a:rPr>
                        <a:t>No </a:t>
                      </a:r>
                    </a:p>
                    <a:p>
                      <a:pPr>
                        <a:lnSpc>
                          <a:spcPct val="107000"/>
                        </a:lnSpc>
                        <a:spcAft>
                          <a:spcPts val="0"/>
                        </a:spcAft>
                      </a:pPr>
                      <a:r>
                        <a:rPr lang="it-IT" sz="800" dirty="0">
                          <a:effectLst/>
                        </a:rPr>
                        <a:t> </a:t>
                      </a:r>
                    </a:p>
                    <a:p>
                      <a:pPr>
                        <a:lnSpc>
                          <a:spcPct val="107000"/>
                        </a:lnSpc>
                        <a:spcAft>
                          <a:spcPts val="0"/>
                        </a:spcAft>
                      </a:pPr>
                      <a:r>
                        <a:rPr lang="it-IT" sz="800" dirty="0">
                          <a:effectLst/>
                        </a:rPr>
                        <a:t>Yes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629" marR="35629" marT="0" marB="0"/>
                </a:tc>
                <a:extLst>
                  <a:ext uri="{0D108BD9-81ED-4DB2-BD59-A6C34878D82A}">
                    <a16:rowId xmlns:a16="http://schemas.microsoft.com/office/drawing/2014/main" val="3264893931"/>
                  </a:ext>
                </a:extLst>
              </a:tr>
            </a:tbl>
          </a:graphicData>
        </a:graphic>
      </p:graphicFrame>
      <p:sp>
        <p:nvSpPr>
          <p:cNvPr id="7" name="CasellaDiTesto 6">
            <a:extLst>
              <a:ext uri="{FF2B5EF4-FFF2-40B4-BE49-F238E27FC236}">
                <a16:creationId xmlns:a16="http://schemas.microsoft.com/office/drawing/2014/main" id="{642CB623-E447-4BF2-9722-CD8DD75F28D6}"/>
              </a:ext>
            </a:extLst>
          </p:cNvPr>
          <p:cNvSpPr txBox="1"/>
          <p:nvPr/>
        </p:nvSpPr>
        <p:spPr>
          <a:xfrm>
            <a:off x="6257926" y="2924175"/>
            <a:ext cx="5067384"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Every entity uniquely identified by numeric ID</a:t>
            </a:r>
          </a:p>
          <a:p>
            <a:pPr marL="285750" indent="-285750">
              <a:buFont typeface="Arial" panose="020B0604020202020204" pitchFamily="34" charset="0"/>
              <a:buChar char="•"/>
            </a:pPr>
            <a:r>
              <a:rPr lang="en-GB" dirty="0">
                <a:latin typeface="Segoe UI Light" panose="020B0502040204020203" pitchFamily="34" charset="0"/>
                <a:cs typeface="Segoe UI Light" panose="020B0502040204020203" pitchFamily="34" charset="0"/>
              </a:rPr>
              <a:t>Content length for flashcards and notes limited to 255 characters</a:t>
            </a:r>
          </a:p>
        </p:txBody>
      </p:sp>
    </p:spTree>
    <p:extLst>
      <p:ext uri="{BB962C8B-B14F-4D97-AF65-F5344CB8AC3E}">
        <p14:creationId xmlns:p14="http://schemas.microsoft.com/office/powerpoint/2010/main" val="1817794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31</TotalTime>
  <Words>4393</Words>
  <Application>Microsoft Office PowerPoint</Application>
  <PresentationFormat>Widescreen</PresentationFormat>
  <Paragraphs>865</Paragraphs>
  <Slides>50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Calibri Light</vt:lpstr>
      <vt:lpstr>Segoe UI Light</vt:lpstr>
      <vt:lpstr>Tahoma</vt:lpstr>
      <vt:lpstr>Retrospect</vt:lpstr>
      <vt:lpstr>Slide</vt:lpstr>
      <vt:lpstr>PowerPoint Presentation</vt:lpstr>
      <vt:lpstr>Logical Data Model</vt:lpstr>
      <vt:lpstr>PowerPoint Presentation</vt:lpstr>
      <vt:lpstr>PowerPoint Presentation</vt:lpstr>
      <vt:lpstr>PowerPoint Presentation</vt:lpstr>
      <vt:lpstr>Data Dictionary</vt:lpstr>
      <vt:lpstr>PowerPoint Presentation</vt:lpstr>
      <vt:lpstr>PowerPoint Presentation</vt:lpstr>
      <vt:lpstr>PowerPoint Presentation</vt:lpstr>
      <vt:lpstr>PowerPoint Presentation</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Table</vt:lpstr>
      <vt:lpstr>PowerPoint Presentation</vt:lpstr>
      <vt:lpstr>PowerPoint Presentation</vt:lpstr>
      <vt:lpstr>PowerPoint Presentation</vt:lpstr>
      <vt:lpstr>PowerPoint Presentation</vt:lpstr>
      <vt:lpstr>PowerPoint Presentation</vt:lpstr>
      <vt:lpstr>Interface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Planning</vt:lpstr>
      <vt:lpstr>Gannt Chart (Pt. 1)</vt:lpstr>
      <vt:lpstr>Gannt Chart (Pt. 2)</vt:lpstr>
      <vt:lpstr>Gannt Chart (Pt. 3)</vt:lpstr>
      <vt:lpstr>Other Tools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Lloyd Jones</dc:creator>
  <cp:lastModifiedBy>Lloyd Jones</cp:lastModifiedBy>
  <cp:revision>7</cp:revision>
  <dcterms:created xsi:type="dcterms:W3CDTF">2020-03-16T20:59:34Z</dcterms:created>
  <dcterms:modified xsi:type="dcterms:W3CDTF">2020-03-16T21:31:32Z</dcterms:modified>
</cp:coreProperties>
</file>