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70" r:id="rId3"/>
    <p:sldId id="271" r:id="rId4"/>
    <p:sldId id="26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4"/>
    <p:restoredTop sz="94668"/>
  </p:normalViewPr>
  <p:slideViewPr>
    <p:cSldViewPr snapToGrid="0" snapToObjects="1">
      <p:cViewPr varScale="1">
        <p:scale>
          <a:sx n="112" d="100"/>
          <a:sy n="112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C0FAA-B4A8-B441-9979-9684824DD03C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05D5-9786-0D49-AA76-09879DBA1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deep node variation with surface node recovery. </a:t>
            </a:r>
          </a:p>
          <a:p>
            <a:r>
              <a:rPr lang="en-US" dirty="0"/>
              <a:t>Mixed model approach known enzymes provides a solid backbone when descriptors can recover similar compounds </a:t>
            </a:r>
          </a:p>
          <a:p>
            <a:endParaRPr lang="en-US" dirty="0"/>
          </a:p>
          <a:p>
            <a:r>
              <a:rPr lang="en-US" dirty="0"/>
              <a:t>Deep node variation may be due to the descriptors being heavily weighted towards functional group variation versus deeper structural integrity </a:t>
            </a:r>
          </a:p>
          <a:p>
            <a:r>
              <a:rPr lang="en-US" dirty="0" err="1"/>
              <a:t>Corr</a:t>
            </a:r>
            <a:r>
              <a:rPr lang="en-US" dirty="0"/>
              <a:t> &amp; significance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C9CF1-8498-AD4B-B12B-8EFB3F158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8734-3E36-3043-BF6F-0E715633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84F3-1A5B-B04B-AF47-7AB9FEA5E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283E-6B7F-8040-B19F-32EC9D62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B8DF-B668-6548-9EC6-6319968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4368-FB99-8648-97A9-A312CB4A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B02-8D07-E846-9E62-F66851D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753D-4328-1C45-B0E5-4BE25E18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3002-BA45-9143-A1D3-11F260B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E9A9-A131-1C44-845A-C727F220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14F0-8D82-BB41-A5E2-CB3C1DE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C469D-7C0A-3B44-9100-27036223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A584-7C91-0F46-BAFC-5830EFC8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81EC-66F6-5647-9C6B-12AB19E4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A09B-470A-E244-89CE-E2636A6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F8B1-86C5-9247-A6F4-4553EAC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43E3-A05E-F546-9BD1-01C54CD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B233-31CF-724D-928F-792F9779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4C6C-42AF-4944-8532-E077ECF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CDE0-8A06-CE49-BF6F-804B3E7D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2521-EFD9-AC49-A2F0-9C813744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85F-727C-8044-BB9E-7A756DA7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5481-EFD2-5A47-9174-95116ACB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2B11-A2DC-2B46-83ED-D5990267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F901-B2A2-BE49-8DA7-72EDE0B2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BD16-3240-D245-989A-0D575F3B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B2AF-43AD-4443-9E12-E9B78907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30F4-4E1E-344D-9C0A-F2B8FC992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2B6C-3F81-B74A-BAF4-B12562EB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2EA8-9CB5-9D43-BB4E-1573CEC9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F7E1-E7BA-394D-9E24-E59246FE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03BE-936C-9C45-9285-DC932ED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C0F5-3482-DD40-97C8-E1994FC6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3AB2-6FBC-F546-8C4F-20635112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877D-F601-154A-919A-A50DBCFB4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66B93-39C0-4D4B-80B4-CFF604B3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45C29-97B9-3242-BD9D-05D04D532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38DF2-78F9-7846-B669-D1F88D82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9D7D4-6F16-B045-B6CC-8221E57E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F7A64-31BE-9144-8987-7783774F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4FAF-DB89-3247-9753-5180210B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CC99-5A05-B744-A645-D70938B8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2079A-DFDA-2C40-941F-AE9DBB8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69BE4-D769-584D-801B-BE13DBD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622E7-2384-824B-9B21-44254EF5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A8FF-2880-4846-9D14-81CECB89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D37A-C86D-4045-A201-F3BE3CF5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0195-87F5-4D4F-8778-68CC5C9E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A379-5CF1-D54D-BE65-FE3B2148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6A5A-EB17-6D45-9BC6-CD1F49D0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4BF6-925B-F147-B6B0-E353E458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2E0CF-91B2-B645-B04D-98EF0428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13CA-709F-9F43-A9B1-B1686449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5D79-1819-D547-8CBB-15A608CF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86783-2888-E04C-91A8-BC2F27825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73EE-B6A8-7A45-A554-D2476086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73EA-7A9A-CF4E-9462-11537ED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39E1-AABE-5A49-8051-8AA929C9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55CD-5A5B-684A-A5E3-DFB80A70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5A317-71D0-FB4B-B571-6FAAAB8D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79F3-EBED-864E-B6D0-6B440E28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B5DA-54B0-574C-8153-3B6187B81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4CE2-493E-4542-8BF4-80CFF7764EF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BDF38-EE04-BC4D-99B6-3159EB4CE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21A8-397E-1345-A610-8B3307A9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1529-AA75-FD47-AF7A-3E194BEC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B055EB-B1B4-DF4D-BFC1-E4BC30970363}"/>
              </a:ext>
            </a:extLst>
          </p:cNvPr>
          <p:cNvSpPr txBox="1"/>
          <p:nvPr/>
        </p:nvSpPr>
        <p:spPr>
          <a:xfrm rot="16200000">
            <a:off x="8114092" y="3441026"/>
            <a:ext cx="25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Properties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C80EA-692B-F34D-8A26-72B081503F0A}"/>
              </a:ext>
            </a:extLst>
          </p:cNvPr>
          <p:cNvSpPr txBox="1"/>
          <p:nvPr/>
        </p:nvSpPr>
        <p:spPr>
          <a:xfrm rot="16200000">
            <a:off x="1218548" y="3506341"/>
            <a:ext cx="2252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ED3B-D498-AB46-90D6-75650F64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205" y="5399888"/>
            <a:ext cx="3950677" cy="4486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Times" pitchFamily="2" charset="0"/>
              </a:rPr>
              <a:t>Mantel’s R = </a:t>
            </a:r>
            <a:r>
              <a:rPr lang="en-US" dirty="0">
                <a:latin typeface="Times" pitchFamily="2" charset="0"/>
              </a:rPr>
              <a:t>0.65</a:t>
            </a:r>
          </a:p>
          <a:p>
            <a:pPr lvl="1"/>
            <a:r>
              <a:rPr lang="en-US" i="1" dirty="0">
                <a:latin typeface="Times" pitchFamily="2" charset="0"/>
              </a:rPr>
              <a:t>p </a:t>
            </a:r>
            <a:r>
              <a:rPr lang="en-US" dirty="0">
                <a:latin typeface="Times" pitchFamily="2" charset="0"/>
              </a:rPr>
              <a:t>&lt; 0.001</a:t>
            </a:r>
          </a:p>
          <a:p>
            <a:pPr lvl="1"/>
            <a:r>
              <a:rPr lang="en-US" dirty="0">
                <a:latin typeface="Times" pitchFamily="2" charset="0"/>
              </a:rPr>
              <a:t>10,000 Permutations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81C37-E77A-7741-8B2A-8353A6F7210D}"/>
              </a:ext>
            </a:extLst>
          </p:cNvPr>
          <p:cNvSpPr txBox="1"/>
          <p:nvPr/>
        </p:nvSpPr>
        <p:spPr>
          <a:xfrm>
            <a:off x="9894114" y="-178202"/>
            <a:ext cx="2349321" cy="336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Aliphatic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Aromatics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Monoterpenes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Sesquiterpenes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Fatty-acid derivatives</a:t>
            </a:r>
            <a:r>
              <a:rPr lang="en-US" sz="2400" dirty="0"/>
              <a:t>.</a:t>
            </a:r>
          </a:p>
        </p:txBody>
      </p:sp>
      <p:pic>
        <p:nvPicPr>
          <p:cNvPr id="14" name="Graphic 13" descr="Stop">
            <a:extLst>
              <a:ext uri="{FF2B5EF4-FFF2-40B4-BE49-F238E27FC236}">
                <a16:creationId xmlns:a16="http://schemas.microsoft.com/office/drawing/2014/main" id="{406E7E18-A265-1E4E-ACF7-C1B9635D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8619" y="6746"/>
            <a:ext cx="457200" cy="457200"/>
          </a:xfrm>
          <a:prstGeom prst="rect">
            <a:avLst/>
          </a:prstGeom>
        </p:spPr>
      </p:pic>
      <p:pic>
        <p:nvPicPr>
          <p:cNvPr id="15" name="Graphic 14" descr="Stop">
            <a:extLst>
              <a:ext uri="{FF2B5EF4-FFF2-40B4-BE49-F238E27FC236}">
                <a16:creationId xmlns:a16="http://schemas.microsoft.com/office/drawing/2014/main" id="{1855C2E8-3F3D-EA4A-8372-E3FF0F582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372" y="534675"/>
            <a:ext cx="457200" cy="457200"/>
          </a:xfrm>
          <a:prstGeom prst="rect">
            <a:avLst/>
          </a:prstGeom>
        </p:spPr>
      </p:pic>
      <p:pic>
        <p:nvPicPr>
          <p:cNvPr id="16" name="Graphic 15" descr="Stop">
            <a:extLst>
              <a:ext uri="{FF2B5EF4-FFF2-40B4-BE49-F238E27FC236}">
                <a16:creationId xmlns:a16="http://schemas.microsoft.com/office/drawing/2014/main" id="{54791548-91F2-424E-956F-3684497F5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8619" y="1628366"/>
            <a:ext cx="457200" cy="457200"/>
          </a:xfrm>
          <a:prstGeom prst="rect">
            <a:avLst/>
          </a:prstGeom>
        </p:spPr>
      </p:pic>
      <p:pic>
        <p:nvPicPr>
          <p:cNvPr id="17" name="Graphic 16" descr="Stop">
            <a:extLst>
              <a:ext uri="{FF2B5EF4-FFF2-40B4-BE49-F238E27FC236}">
                <a16:creationId xmlns:a16="http://schemas.microsoft.com/office/drawing/2014/main" id="{207FB36D-DB82-A44B-89D0-C6C832CB8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0372" y="2177204"/>
            <a:ext cx="457200" cy="457200"/>
          </a:xfrm>
          <a:prstGeom prst="rect">
            <a:avLst/>
          </a:prstGeom>
        </p:spPr>
      </p:pic>
      <p:pic>
        <p:nvPicPr>
          <p:cNvPr id="18" name="Graphic 17" descr="Stop">
            <a:extLst>
              <a:ext uri="{FF2B5EF4-FFF2-40B4-BE49-F238E27FC236}">
                <a16:creationId xmlns:a16="http://schemas.microsoft.com/office/drawing/2014/main" id="{E7376982-5AC4-AF4D-A4FA-762D1B43B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20372" y="1070448"/>
            <a:ext cx="45720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E371A7-3334-DF43-A9BB-6B7368816E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7649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7E4CA8E-DE16-F044-A9FE-1E60DC7C7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t="10178" b="3215"/>
          <a:stretch/>
        </p:blipFill>
        <p:spPr>
          <a:xfrm>
            <a:off x="3154680" y="422910"/>
            <a:ext cx="6153150" cy="5543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7AC6CF-293B-0A4D-9515-92237194D300}"/>
              </a:ext>
            </a:extLst>
          </p:cNvPr>
          <p:cNvSpPr txBox="1"/>
          <p:nvPr/>
        </p:nvSpPr>
        <p:spPr>
          <a:xfrm rot="16200000">
            <a:off x="2100039" y="301001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Adjusted </a:t>
            </a:r>
            <a:r>
              <a:rPr lang="en-US" i="1" dirty="0">
                <a:latin typeface="Times" pitchFamily="2" charset="0"/>
              </a:rPr>
              <a:t>R</a:t>
            </a:r>
            <a:r>
              <a:rPr lang="en-US" baseline="30000" dirty="0">
                <a:latin typeface="Times" pitchFamily="2" charset="0"/>
              </a:rPr>
              <a:t>2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7FFBCC-3929-CC4D-91A6-6889786B83A0}"/>
              </a:ext>
            </a:extLst>
          </p:cNvPr>
          <p:cNvSpPr txBox="1"/>
          <p:nvPr/>
        </p:nvSpPr>
        <p:spPr>
          <a:xfrm>
            <a:off x="4461796" y="5966460"/>
            <a:ext cx="3538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Explained Variance Components</a:t>
            </a:r>
          </a:p>
        </p:txBody>
      </p:sp>
    </p:spTree>
    <p:extLst>
      <p:ext uri="{BB962C8B-B14F-4D97-AF65-F5344CB8AC3E}">
        <p14:creationId xmlns:p14="http://schemas.microsoft.com/office/powerpoint/2010/main" val="593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D0694D-6D53-2647-9D4B-C42C00018740}"/>
              </a:ext>
            </a:extLst>
          </p:cNvPr>
          <p:cNvSpPr/>
          <p:nvPr/>
        </p:nvSpPr>
        <p:spPr>
          <a:xfrm>
            <a:off x="2568840" y="2665433"/>
            <a:ext cx="74607" cy="31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895F6C-BE2A-844D-A31A-9404C6BA46DE}"/>
              </a:ext>
            </a:extLst>
          </p:cNvPr>
          <p:cNvSpPr/>
          <p:nvPr/>
        </p:nvSpPr>
        <p:spPr>
          <a:xfrm>
            <a:off x="184667" y="-239142"/>
            <a:ext cx="692519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501145-5947-F245-968E-310160B89611}"/>
              </a:ext>
            </a:extLst>
          </p:cNvPr>
          <p:cNvSpPr/>
          <p:nvPr/>
        </p:nvSpPr>
        <p:spPr>
          <a:xfrm>
            <a:off x="184667" y="191193"/>
            <a:ext cx="249921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C4DD-55B6-FA41-8138-462134D76AF9}"/>
              </a:ext>
            </a:extLst>
          </p:cNvPr>
          <p:cNvSpPr txBox="1"/>
          <p:nvPr/>
        </p:nvSpPr>
        <p:spPr>
          <a:xfrm rot="16200000">
            <a:off x="-56612" y="35928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Adjusted </a:t>
            </a:r>
            <a:r>
              <a:rPr lang="en-US" sz="1400" i="1" dirty="0">
                <a:latin typeface="Times" pitchFamily="2" charset="0"/>
              </a:rPr>
              <a:t>R</a:t>
            </a:r>
            <a:r>
              <a:rPr lang="en-US" sz="1400" baseline="30000" dirty="0">
                <a:latin typeface="Times" pitchFamily="2" charset="0"/>
              </a:rPr>
              <a:t>2</a:t>
            </a:r>
            <a:endParaRPr lang="en-US" sz="1400" dirty="0">
              <a:latin typeface="Time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D9EF7-4EA0-8741-A977-40DA24B0E28C}"/>
              </a:ext>
            </a:extLst>
          </p:cNvPr>
          <p:cNvSpPr txBox="1"/>
          <p:nvPr/>
        </p:nvSpPr>
        <p:spPr>
          <a:xfrm>
            <a:off x="5258146" y="5648141"/>
            <a:ext cx="25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Explained Variance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1C42B-9C33-AC4D-9DE8-A48ACE03F470}"/>
              </a:ext>
            </a:extLst>
          </p:cNvPr>
          <p:cNvSpPr/>
          <p:nvPr/>
        </p:nvSpPr>
        <p:spPr>
          <a:xfrm rot="5400000">
            <a:off x="4238836" y="1537355"/>
            <a:ext cx="369332" cy="725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16017E-8EE3-1642-8A8E-901D1D2ED00E}"/>
              </a:ext>
            </a:extLst>
          </p:cNvPr>
          <p:cNvSpPr txBox="1"/>
          <p:nvPr/>
        </p:nvSpPr>
        <p:spPr>
          <a:xfrm>
            <a:off x="1951606" y="18100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915BFC-1EF8-4D4C-BFF0-C561B24EF3A6}"/>
              </a:ext>
            </a:extLst>
          </p:cNvPr>
          <p:cNvSpPr txBox="1"/>
          <p:nvPr/>
        </p:nvSpPr>
        <p:spPr>
          <a:xfrm>
            <a:off x="5515714" y="181009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Biotic-induction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5A98FC-5DBB-BF49-BBA9-08B603621853}"/>
              </a:ext>
            </a:extLst>
          </p:cNvPr>
          <p:cNvSpPr txBox="1"/>
          <p:nvPr/>
        </p:nvSpPr>
        <p:spPr>
          <a:xfrm>
            <a:off x="9342584" y="1810096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Chemical-induction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3FB3C0-C9AE-FD46-A540-9D0BCF1EB0CD}"/>
              </a:ext>
            </a:extLst>
          </p:cNvPr>
          <p:cNvSpPr/>
          <p:nvPr/>
        </p:nvSpPr>
        <p:spPr>
          <a:xfrm>
            <a:off x="8241128" y="1144664"/>
            <a:ext cx="249921" cy="3237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8283D27-FF1C-024D-AC91-0CE520DFC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1" t="10631" r="1" b="3631"/>
          <a:stretch/>
        </p:blipFill>
        <p:spPr>
          <a:xfrm>
            <a:off x="702388" y="2176835"/>
            <a:ext cx="3744958" cy="3365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2F0EB-36D8-6349-9E37-16E2EDA2E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9" t="12156" b="2931"/>
          <a:stretch/>
        </p:blipFill>
        <p:spPr>
          <a:xfrm>
            <a:off x="4366594" y="2179014"/>
            <a:ext cx="3881839" cy="3407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7C8EE-B5A3-F24E-9706-016C2F97FD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5" t="14312" b="2567"/>
          <a:stretch/>
        </p:blipFill>
        <p:spPr>
          <a:xfrm>
            <a:off x="8296126" y="2179014"/>
            <a:ext cx="3940700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6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7AE3F22F-A1F0-2E41-B5E0-A4A8E4C52CB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435298" y="5522228"/>
            <a:ext cx="914400" cy="30175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AC13EBA-DF8A-DB49-93BB-6CD619C3611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5783632" y="5394974"/>
            <a:ext cx="1097280" cy="27432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1F70F28-09CB-7940-820D-1F9F0026D8C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5339683" y="4920119"/>
            <a:ext cx="1097280" cy="27432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BCFF597-04A5-AF4D-929B-7AFC478C367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924029" y="5144550"/>
            <a:ext cx="1097280" cy="27432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02497C2D-189E-1C40-BEBA-43680EF0875F}"/>
              </a:ext>
            </a:extLst>
          </p:cNvPr>
          <p:cNvSpPr/>
          <p:nvPr/>
        </p:nvSpPr>
        <p:spPr>
          <a:xfrm>
            <a:off x="717855" y="545152"/>
            <a:ext cx="2743200" cy="228600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45949A3-91B8-DC4A-B642-92EFB5622575}"/>
              </a:ext>
            </a:extLst>
          </p:cNvPr>
          <p:cNvSpPr/>
          <p:nvPr/>
        </p:nvSpPr>
        <p:spPr>
          <a:xfrm>
            <a:off x="4530713" y="545152"/>
            <a:ext cx="2743200" cy="228600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828A1E-B2FC-634C-B3F8-7836474F6DA0}"/>
              </a:ext>
            </a:extLst>
          </p:cNvPr>
          <p:cNvSpPr/>
          <p:nvPr/>
        </p:nvSpPr>
        <p:spPr>
          <a:xfrm>
            <a:off x="5343489" y="1414488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97FF39-7E20-D84B-AD3E-8DB38EB18447}"/>
              </a:ext>
            </a:extLst>
          </p:cNvPr>
          <p:cNvSpPr/>
          <p:nvPr/>
        </p:nvSpPr>
        <p:spPr>
          <a:xfrm>
            <a:off x="5775448" y="1403058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440D36-B3B5-D447-8A63-BF46E41EDAD1}"/>
              </a:ext>
            </a:extLst>
          </p:cNvPr>
          <p:cNvSpPr/>
          <p:nvPr/>
        </p:nvSpPr>
        <p:spPr>
          <a:xfrm>
            <a:off x="5559469" y="1105878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8F6CC5-7A81-2B4B-989C-3D700BCF4F36}"/>
              </a:ext>
            </a:extLst>
          </p:cNvPr>
          <p:cNvSpPr/>
          <p:nvPr/>
        </p:nvSpPr>
        <p:spPr>
          <a:xfrm>
            <a:off x="4676525" y="74409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C1E6C8-2F2C-3B4D-BAD0-0CC0EEFFA933}"/>
              </a:ext>
            </a:extLst>
          </p:cNvPr>
          <p:cNvSpPr/>
          <p:nvPr/>
        </p:nvSpPr>
        <p:spPr>
          <a:xfrm>
            <a:off x="6712166" y="2004165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4FD27-2F51-D540-90AD-594B61F95610}"/>
              </a:ext>
            </a:extLst>
          </p:cNvPr>
          <p:cNvSpPr/>
          <p:nvPr/>
        </p:nvSpPr>
        <p:spPr>
          <a:xfrm>
            <a:off x="6629127" y="1015553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53E45C-DBE3-9642-97DA-3E55DA7C4ACD}"/>
              </a:ext>
            </a:extLst>
          </p:cNvPr>
          <p:cNvSpPr/>
          <p:nvPr/>
        </p:nvSpPr>
        <p:spPr>
          <a:xfrm>
            <a:off x="2439279" y="166161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4343F-A0BB-E74F-AB3C-2B8D201CB211}"/>
              </a:ext>
            </a:extLst>
          </p:cNvPr>
          <p:cNvSpPr/>
          <p:nvPr/>
        </p:nvSpPr>
        <p:spPr>
          <a:xfrm>
            <a:off x="2871238" y="165018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3127CF-0FF9-5C49-8C32-C6E8B39637A2}"/>
              </a:ext>
            </a:extLst>
          </p:cNvPr>
          <p:cNvSpPr/>
          <p:nvPr/>
        </p:nvSpPr>
        <p:spPr>
          <a:xfrm>
            <a:off x="2655259" y="135300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152EC7-8A7F-A84A-82C0-280F5EE35540}"/>
              </a:ext>
            </a:extLst>
          </p:cNvPr>
          <p:cNvSpPr txBox="1"/>
          <p:nvPr/>
        </p:nvSpPr>
        <p:spPr>
          <a:xfrm>
            <a:off x="1085254" y="79401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(1)High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3F22C-92A5-0F4A-985B-1B19C14CB559}"/>
                  </a:ext>
                </a:extLst>
              </p:cNvPr>
              <p:cNvSpPr txBox="1"/>
              <p:nvPr/>
            </p:nvSpPr>
            <p:spPr>
              <a:xfrm>
                <a:off x="4670979" y="58068"/>
                <a:ext cx="2789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" pitchFamily="2" charset="0"/>
                  </a:rPr>
                  <a:t>(2)Low Constraint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3F22C-92A5-0F4A-985B-1B19C14CB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79" y="58068"/>
                <a:ext cx="2789803" cy="461665"/>
              </a:xfrm>
              <a:prstGeom prst="rect">
                <a:avLst/>
              </a:prstGeom>
              <a:blipFill>
                <a:blip r:embed="rId3"/>
                <a:stretch>
                  <a:fillRect l="-318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6F8A2F-C58D-1C4D-A1E3-DF829F63B4AE}"/>
              </a:ext>
            </a:extLst>
          </p:cNvPr>
          <p:cNvCxnSpPr>
            <a:cxnSpLocks/>
          </p:cNvCxnSpPr>
          <p:nvPr/>
        </p:nvCxnSpPr>
        <p:spPr>
          <a:xfrm>
            <a:off x="3671645" y="5344157"/>
            <a:ext cx="2874646" cy="0"/>
          </a:xfrm>
          <a:prstGeom prst="straightConnector1">
            <a:avLst/>
          </a:prstGeom>
          <a:ln w="793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DF84FD-0923-ED48-806E-4E17A6B59BDB}"/>
              </a:ext>
            </a:extLst>
          </p:cNvPr>
          <p:cNvCxnSpPr>
            <a:cxnSpLocks/>
          </p:cNvCxnSpPr>
          <p:nvPr/>
        </p:nvCxnSpPr>
        <p:spPr>
          <a:xfrm>
            <a:off x="3671645" y="6153782"/>
            <a:ext cx="3040380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268C0D-F031-E745-AAEF-9ECA1F434966}"/>
              </a:ext>
            </a:extLst>
          </p:cNvPr>
          <p:cNvCxnSpPr>
            <a:cxnSpLocks/>
          </p:cNvCxnSpPr>
          <p:nvPr/>
        </p:nvCxnSpPr>
        <p:spPr>
          <a:xfrm flipV="1">
            <a:off x="3706887" y="3765601"/>
            <a:ext cx="0" cy="2416758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C37044-6041-764A-A130-5CF6FF214871}"/>
              </a:ext>
            </a:extLst>
          </p:cNvPr>
          <p:cNvCxnSpPr>
            <a:cxnSpLocks/>
          </p:cNvCxnSpPr>
          <p:nvPr/>
        </p:nvCxnSpPr>
        <p:spPr>
          <a:xfrm>
            <a:off x="6664550" y="5341297"/>
            <a:ext cx="2115691" cy="0"/>
          </a:xfrm>
          <a:prstGeom prst="straightConnector1">
            <a:avLst/>
          </a:prstGeom>
          <a:ln w="793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349519-57D4-2E49-BECE-ECA9576A6937}"/>
              </a:ext>
            </a:extLst>
          </p:cNvPr>
          <p:cNvCxnSpPr>
            <a:cxnSpLocks/>
          </p:cNvCxnSpPr>
          <p:nvPr/>
        </p:nvCxnSpPr>
        <p:spPr>
          <a:xfrm>
            <a:off x="6664550" y="6150922"/>
            <a:ext cx="1508761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663B5B-069D-2B4B-8BC0-43C7E08B1250}"/>
              </a:ext>
            </a:extLst>
          </p:cNvPr>
          <p:cNvCxnSpPr>
            <a:cxnSpLocks/>
          </p:cNvCxnSpPr>
          <p:nvPr/>
        </p:nvCxnSpPr>
        <p:spPr>
          <a:xfrm flipV="1">
            <a:off x="6699792" y="3714429"/>
            <a:ext cx="0" cy="2465069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F1EFC6-F312-3345-93BB-7DA182C66542}"/>
              </a:ext>
            </a:extLst>
          </p:cNvPr>
          <p:cNvSpPr txBox="1"/>
          <p:nvPr/>
        </p:nvSpPr>
        <p:spPr>
          <a:xfrm>
            <a:off x="3883281" y="6150922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AD4EE0-2DE6-B342-96B3-8631FED70122}"/>
              </a:ext>
            </a:extLst>
          </p:cNvPr>
          <p:cNvSpPr txBox="1"/>
          <p:nvPr/>
        </p:nvSpPr>
        <p:spPr>
          <a:xfrm>
            <a:off x="5286025" y="6143301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926ECB-2E34-624D-92DC-92A7306ECBDC}"/>
              </a:ext>
            </a:extLst>
          </p:cNvPr>
          <p:cNvSpPr txBox="1"/>
          <p:nvPr/>
        </p:nvSpPr>
        <p:spPr>
          <a:xfrm>
            <a:off x="6769084" y="6130304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X   Y   Z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2F2835-70BB-7644-8DD9-B063F3B0C213}"/>
              </a:ext>
            </a:extLst>
          </p:cNvPr>
          <p:cNvCxnSpPr>
            <a:cxnSpLocks/>
          </p:cNvCxnSpPr>
          <p:nvPr/>
        </p:nvCxnSpPr>
        <p:spPr>
          <a:xfrm flipV="1">
            <a:off x="6713905" y="3765601"/>
            <a:ext cx="0" cy="239328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D88AAA-B4F2-EC4C-B3C3-71FF57653214}"/>
              </a:ext>
            </a:extLst>
          </p:cNvPr>
          <p:cNvCxnSpPr>
            <a:cxnSpLocks/>
          </p:cNvCxnSpPr>
          <p:nvPr/>
        </p:nvCxnSpPr>
        <p:spPr>
          <a:xfrm flipV="1">
            <a:off x="5174510" y="3765601"/>
            <a:ext cx="0" cy="2377701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1AB0F5A-ECEC-154B-83E4-EB3A46730378}"/>
              </a:ext>
            </a:extLst>
          </p:cNvPr>
          <p:cNvSpPr txBox="1"/>
          <p:nvPr/>
        </p:nvSpPr>
        <p:spPr>
          <a:xfrm>
            <a:off x="8780241" y="3765601"/>
            <a:ext cx="2044623" cy="83099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Biosynthetic Constraint</a:t>
            </a:r>
          </a:p>
        </p:txBody>
      </p:sp>
      <p:sp>
        <p:nvSpPr>
          <p:cNvPr id="79" name="Bent Arrow 78">
            <a:extLst>
              <a:ext uri="{FF2B5EF4-FFF2-40B4-BE49-F238E27FC236}">
                <a16:creationId xmlns:a16="http://schemas.microsoft.com/office/drawing/2014/main" id="{74FB5C00-5171-8D4F-B6AC-42BFB830AF02}"/>
              </a:ext>
            </a:extLst>
          </p:cNvPr>
          <p:cNvSpPr/>
          <p:nvPr/>
        </p:nvSpPr>
        <p:spPr>
          <a:xfrm rot="10800000">
            <a:off x="8225074" y="4619939"/>
            <a:ext cx="1473518" cy="912194"/>
          </a:xfrm>
          <a:prstGeom prst="bentArrow">
            <a:avLst>
              <a:gd name="adj1" fmla="val 25000"/>
              <a:gd name="adj2" fmla="val 25000"/>
              <a:gd name="adj3" fmla="val 27376"/>
              <a:gd name="adj4" fmla="val 43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48D47E-993E-3B4F-A0BB-07C12A120255}"/>
              </a:ext>
            </a:extLst>
          </p:cNvPr>
          <p:cNvSpPr txBox="1"/>
          <p:nvPr/>
        </p:nvSpPr>
        <p:spPr>
          <a:xfrm rot="16200000">
            <a:off x="1448282" y="4449206"/>
            <a:ext cx="2734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Treatment effect size on Metabolite Concentration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193FDC6-F267-1449-BEF4-8381219964C3}"/>
              </a:ext>
            </a:extLst>
          </p:cNvPr>
          <p:cNvCxnSpPr>
            <a:cxnSpLocks/>
          </p:cNvCxnSpPr>
          <p:nvPr/>
        </p:nvCxnSpPr>
        <p:spPr>
          <a:xfrm flipV="1">
            <a:off x="8153283" y="3714429"/>
            <a:ext cx="0" cy="2465069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4E429B3-22A9-8D45-A99B-2188CBC43C68}"/>
              </a:ext>
            </a:extLst>
          </p:cNvPr>
          <p:cNvCxnSpPr>
            <a:cxnSpLocks/>
          </p:cNvCxnSpPr>
          <p:nvPr/>
        </p:nvCxnSpPr>
        <p:spPr>
          <a:xfrm>
            <a:off x="3657357" y="3751313"/>
            <a:ext cx="4501666" cy="0"/>
          </a:xfrm>
          <a:prstGeom prst="straightConnector1">
            <a:avLst/>
          </a:prstGeom>
          <a:ln w="79375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420349-7AC5-FF43-BA48-5F2BEA4C4C94}"/>
              </a:ext>
            </a:extLst>
          </p:cNvPr>
          <p:cNvSpPr txBox="1"/>
          <p:nvPr/>
        </p:nvSpPr>
        <p:spPr>
          <a:xfrm>
            <a:off x="5109716" y="6506437"/>
            <a:ext cx="168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Metabolites</a:t>
            </a:r>
          </a:p>
        </p:txBody>
      </p:sp>
      <p:sp>
        <p:nvSpPr>
          <p:cNvPr id="84" name="Frame 83">
            <a:extLst>
              <a:ext uri="{FF2B5EF4-FFF2-40B4-BE49-F238E27FC236}">
                <a16:creationId xmlns:a16="http://schemas.microsoft.com/office/drawing/2014/main" id="{38DC12AC-3083-6541-9925-7371CF6DA5A4}"/>
              </a:ext>
            </a:extLst>
          </p:cNvPr>
          <p:cNvSpPr/>
          <p:nvPr/>
        </p:nvSpPr>
        <p:spPr>
          <a:xfrm>
            <a:off x="8343571" y="502337"/>
            <a:ext cx="2743200" cy="2286000"/>
          </a:xfrm>
          <a:prstGeom prst="frame">
            <a:avLst>
              <a:gd name="adj1" fmla="val 45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CF8054C-A2F8-6347-AEF4-7B76D8436016}"/>
              </a:ext>
            </a:extLst>
          </p:cNvPr>
          <p:cNvSpPr/>
          <p:nvPr/>
        </p:nvSpPr>
        <p:spPr>
          <a:xfrm>
            <a:off x="10596037" y="1756207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F3E0055-1E4D-114C-B4CC-AE4BF90DEF49}"/>
              </a:ext>
            </a:extLst>
          </p:cNvPr>
          <p:cNvSpPr/>
          <p:nvPr/>
        </p:nvSpPr>
        <p:spPr>
          <a:xfrm>
            <a:off x="10189552" y="1528433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CA82A2-E504-9C42-9184-F4DF3885EFE6}"/>
              </a:ext>
            </a:extLst>
          </p:cNvPr>
          <p:cNvSpPr/>
          <p:nvPr/>
        </p:nvSpPr>
        <p:spPr>
          <a:xfrm>
            <a:off x="10653810" y="1147388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196BEB-36BC-3544-BD1F-E83673FB9D8D}"/>
                  </a:ext>
                </a:extLst>
              </p:cNvPr>
              <p:cNvSpPr txBox="1"/>
              <p:nvPr/>
            </p:nvSpPr>
            <p:spPr>
              <a:xfrm>
                <a:off x="8434354" y="17069"/>
                <a:ext cx="2719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" pitchFamily="2" charset="0"/>
                  </a:rPr>
                  <a:t>(3)Low Constraint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196BEB-36BC-3544-BD1F-E83673FB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4" y="17069"/>
                <a:ext cx="2719847" cy="461665"/>
              </a:xfrm>
              <a:prstGeom prst="rect">
                <a:avLst/>
              </a:prstGeom>
              <a:blipFill>
                <a:blip r:embed="rId4"/>
                <a:stretch>
                  <a:fillRect l="-325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C6C803FC-CA50-FD44-BA43-2E264ACA903B}"/>
              </a:ext>
            </a:extLst>
          </p:cNvPr>
          <p:cNvSpPr/>
          <p:nvPr/>
        </p:nvSpPr>
        <p:spPr>
          <a:xfrm>
            <a:off x="4739894" y="227883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C56191-C12D-B34E-A1C8-2679B2863331}"/>
              </a:ext>
            </a:extLst>
          </p:cNvPr>
          <p:cNvSpPr/>
          <p:nvPr/>
        </p:nvSpPr>
        <p:spPr>
          <a:xfrm>
            <a:off x="5585068" y="172718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FDCE6E7-719B-7343-BA51-06B39ACB5AE1}"/>
              </a:ext>
            </a:extLst>
          </p:cNvPr>
          <p:cNvSpPr/>
          <p:nvPr/>
        </p:nvSpPr>
        <p:spPr>
          <a:xfrm>
            <a:off x="8803438" y="153986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1ED68CF-EB30-034F-9AC2-69D18EDA8BE4}"/>
              </a:ext>
            </a:extLst>
          </p:cNvPr>
          <p:cNvSpPr/>
          <p:nvPr/>
        </p:nvSpPr>
        <p:spPr>
          <a:xfrm>
            <a:off x="9235397" y="152843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F4CB73-EA01-1D44-8DE7-2F69018176FA}"/>
              </a:ext>
            </a:extLst>
          </p:cNvPr>
          <p:cNvSpPr/>
          <p:nvPr/>
        </p:nvSpPr>
        <p:spPr>
          <a:xfrm>
            <a:off x="9019418" y="123125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832C6A-5659-3049-8A52-35B82089C23B}"/>
              </a:ext>
            </a:extLst>
          </p:cNvPr>
          <p:cNvSpPr/>
          <p:nvPr/>
        </p:nvSpPr>
        <p:spPr>
          <a:xfrm>
            <a:off x="9045017" y="1852559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BF34F9-698E-3A4A-8CD2-16BBF931F056}"/>
              </a:ext>
            </a:extLst>
          </p:cNvPr>
          <p:cNvSpPr/>
          <p:nvPr/>
        </p:nvSpPr>
        <p:spPr>
          <a:xfrm>
            <a:off x="1189246" y="165752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083E39-43E6-9146-BE68-1415AF992D50}"/>
              </a:ext>
            </a:extLst>
          </p:cNvPr>
          <p:cNvSpPr/>
          <p:nvPr/>
        </p:nvSpPr>
        <p:spPr>
          <a:xfrm>
            <a:off x="1621205" y="164609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A88793-C42F-FB40-B178-C8D1603E2F2B}"/>
              </a:ext>
            </a:extLst>
          </p:cNvPr>
          <p:cNvSpPr/>
          <p:nvPr/>
        </p:nvSpPr>
        <p:spPr>
          <a:xfrm>
            <a:off x="1405226" y="1348914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9663A6B-333D-2441-80AE-09FC8CBED570}"/>
              </a:ext>
            </a:extLst>
          </p:cNvPr>
          <p:cNvSpPr/>
          <p:nvPr/>
        </p:nvSpPr>
        <p:spPr>
          <a:xfrm>
            <a:off x="1430825" y="1970220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25DAB92-176E-594B-9D88-D9B2DC99903F}"/>
              </a:ext>
            </a:extLst>
          </p:cNvPr>
          <p:cNvSpPr/>
          <p:nvPr/>
        </p:nvSpPr>
        <p:spPr>
          <a:xfrm>
            <a:off x="2663715" y="1970220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90764A3-8CEC-274A-AECC-F38066DC6535}"/>
              </a:ext>
            </a:extLst>
          </p:cNvPr>
          <p:cNvSpPr/>
          <p:nvPr/>
        </p:nvSpPr>
        <p:spPr>
          <a:xfrm>
            <a:off x="9737127" y="1127021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37606-2EED-5449-8EC5-47A2B1A1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6638177" y="4419280"/>
            <a:ext cx="1422400" cy="30245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1D40168-60B5-284C-96DE-054A7456756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7565483" y="5644532"/>
            <a:ext cx="548640" cy="30175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669F540-A6F8-AC43-ACCD-9486084407A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6702944" y="5623914"/>
            <a:ext cx="548640" cy="30175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4F7922D-0823-F44B-BC29-0EB27B5F836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3791992" y="5687198"/>
            <a:ext cx="548640" cy="3017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A25F431-F248-FA40-98FA-A6585BEC600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27340" b="30156"/>
          <a:stretch/>
        </p:blipFill>
        <p:spPr>
          <a:xfrm rot="16200000">
            <a:off x="4205518" y="5606585"/>
            <a:ext cx="548640" cy="301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C644ED-41DE-4441-BD03-E439BC8B5182}"/>
              </a:ext>
            </a:extLst>
          </p:cNvPr>
          <p:cNvSpPr txBox="1"/>
          <p:nvPr/>
        </p:nvSpPr>
        <p:spPr>
          <a:xfrm>
            <a:off x="3366975" y="583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7A699D-5DB2-7147-BB11-2D499F96925F}"/>
              </a:ext>
            </a:extLst>
          </p:cNvPr>
          <p:cNvSpPr txBox="1"/>
          <p:nvPr/>
        </p:nvSpPr>
        <p:spPr>
          <a:xfrm>
            <a:off x="3185296" y="361339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100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3B042F-B3E5-9043-8315-AAD8B5E4A2E5}"/>
              </a:ext>
            </a:extLst>
          </p:cNvPr>
          <p:cNvSpPr/>
          <p:nvPr/>
        </p:nvSpPr>
        <p:spPr>
          <a:xfrm>
            <a:off x="1367129" y="3751313"/>
            <a:ext cx="302895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1432A04-9EF7-5D43-96A3-6F94D70005CA}"/>
              </a:ext>
            </a:extLst>
          </p:cNvPr>
          <p:cNvSpPr/>
          <p:nvPr/>
        </p:nvSpPr>
        <p:spPr>
          <a:xfrm>
            <a:off x="1367128" y="4102863"/>
            <a:ext cx="302895" cy="308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8067-CCAA-854B-8E76-8E49E6F97023}"/>
              </a:ext>
            </a:extLst>
          </p:cNvPr>
          <p:cNvSpPr txBox="1"/>
          <p:nvPr/>
        </p:nvSpPr>
        <p:spPr>
          <a:xfrm>
            <a:off x="-3086" y="371442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Pretreatment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B7D71AF-7A79-6B4C-B73D-07C1AB1BC878}"/>
              </a:ext>
            </a:extLst>
          </p:cNvPr>
          <p:cNvSpPr txBox="1"/>
          <p:nvPr/>
        </p:nvSpPr>
        <p:spPr>
          <a:xfrm>
            <a:off x="-21381" y="40837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Posttreatment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584EE-985B-7246-BDB8-0B77087FF8C5}"/>
              </a:ext>
            </a:extLst>
          </p:cNvPr>
          <p:cNvSpPr txBox="1"/>
          <p:nvPr/>
        </p:nvSpPr>
        <p:spPr>
          <a:xfrm>
            <a:off x="5148653" y="372840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(2)</a:t>
            </a:r>
            <a:endParaRPr lang="en-US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8599F9-5F14-8343-BD28-7655DB374A9B}"/>
              </a:ext>
            </a:extLst>
          </p:cNvPr>
          <p:cNvSpPr txBox="1"/>
          <p:nvPr/>
        </p:nvSpPr>
        <p:spPr>
          <a:xfrm>
            <a:off x="3661523" y="371943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(1)</a:t>
            </a:r>
            <a:endParaRPr lang="en-US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D54D9C-E632-094B-BD07-22A60D9718AC}"/>
              </a:ext>
            </a:extLst>
          </p:cNvPr>
          <p:cNvSpPr txBox="1"/>
          <p:nvPr/>
        </p:nvSpPr>
        <p:spPr>
          <a:xfrm>
            <a:off x="6667388" y="372840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(3)</a:t>
            </a:r>
            <a:endParaRPr lang="en-US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127D79-0B61-694A-9AD9-080104C96B64}"/>
              </a:ext>
            </a:extLst>
          </p:cNvPr>
          <p:cNvSpPr txBox="1"/>
          <p:nvPr/>
        </p:nvSpPr>
        <p:spPr>
          <a:xfrm>
            <a:off x="1099344" y="2794702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49B70CD-1130-E142-BC91-231AEFB53F97}"/>
              </a:ext>
            </a:extLst>
          </p:cNvPr>
          <p:cNvSpPr txBox="1"/>
          <p:nvPr/>
        </p:nvSpPr>
        <p:spPr>
          <a:xfrm rot="16200000">
            <a:off x="-463874" y="1460388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3D3E2B-44BB-EA49-B633-101FA8647407}"/>
              </a:ext>
            </a:extLst>
          </p:cNvPr>
          <p:cNvSpPr txBox="1"/>
          <p:nvPr/>
        </p:nvSpPr>
        <p:spPr>
          <a:xfrm>
            <a:off x="4942557" y="2797930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B7AFB7-A7F3-B549-AE9E-9B6C6A904E09}"/>
              </a:ext>
            </a:extLst>
          </p:cNvPr>
          <p:cNvSpPr txBox="1"/>
          <p:nvPr/>
        </p:nvSpPr>
        <p:spPr>
          <a:xfrm rot="16200000">
            <a:off x="3368783" y="1463617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9CC1D9-3BEF-0446-9813-1B0765B458D9}"/>
              </a:ext>
            </a:extLst>
          </p:cNvPr>
          <p:cNvSpPr txBox="1"/>
          <p:nvPr/>
        </p:nvSpPr>
        <p:spPr>
          <a:xfrm>
            <a:off x="8764658" y="2791473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AE6094-0F9A-604D-BD90-AF51087B68A6}"/>
              </a:ext>
            </a:extLst>
          </p:cNvPr>
          <p:cNvSpPr txBox="1"/>
          <p:nvPr/>
        </p:nvSpPr>
        <p:spPr>
          <a:xfrm rot="16200000">
            <a:off x="7201440" y="1457160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Multivariate Axis 2</a:t>
            </a:r>
          </a:p>
        </p:txBody>
      </p:sp>
    </p:spTree>
    <p:extLst>
      <p:ext uri="{BB962C8B-B14F-4D97-AF65-F5344CB8AC3E}">
        <p14:creationId xmlns:p14="http://schemas.microsoft.com/office/powerpoint/2010/main" val="33825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>
            <a:extLst>
              <a:ext uri="{FF2B5EF4-FFF2-40B4-BE49-F238E27FC236}">
                <a16:creationId xmlns:a16="http://schemas.microsoft.com/office/drawing/2014/main" id="{2E64121E-5E96-B142-8BD5-53DEAF28110B}"/>
              </a:ext>
            </a:extLst>
          </p:cNvPr>
          <p:cNvSpPr/>
          <p:nvPr/>
        </p:nvSpPr>
        <p:spPr>
          <a:xfrm>
            <a:off x="4710456" y="1864743"/>
            <a:ext cx="3115918" cy="2984095"/>
          </a:xfrm>
          <a:prstGeom prst="donut">
            <a:avLst>
              <a:gd name="adj" fmla="val 28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C7DCD410-95E6-AF46-8EA3-D7726F211EDB}"/>
              </a:ext>
            </a:extLst>
          </p:cNvPr>
          <p:cNvSpPr/>
          <p:nvPr/>
        </p:nvSpPr>
        <p:spPr>
          <a:xfrm>
            <a:off x="2860362" y="1861238"/>
            <a:ext cx="3115918" cy="2984095"/>
          </a:xfrm>
          <a:prstGeom prst="donut">
            <a:avLst>
              <a:gd name="adj" fmla="val 2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E011F-945A-9B4E-944E-01B44E0C8AC6}"/>
              </a:ext>
            </a:extLst>
          </p:cNvPr>
          <p:cNvSpPr txBox="1"/>
          <p:nvPr/>
        </p:nvSpPr>
        <p:spPr>
          <a:xfrm>
            <a:off x="3912928" y="3118305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E|C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D3EC5-8A63-1946-8096-B77F1948EB5E}"/>
              </a:ext>
            </a:extLst>
          </p:cNvPr>
          <p:cNvSpPr txBox="1"/>
          <p:nvPr/>
        </p:nvSpPr>
        <p:spPr>
          <a:xfrm>
            <a:off x="5012164" y="3118307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E:C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B8A6C-94FD-7640-B203-6369F234968F}"/>
              </a:ext>
            </a:extLst>
          </p:cNvPr>
          <p:cNvSpPr txBox="1"/>
          <p:nvPr/>
        </p:nvSpPr>
        <p:spPr>
          <a:xfrm>
            <a:off x="6170549" y="311830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C|E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02888-513D-4D49-8044-C9D2B1EE48C7}"/>
              </a:ext>
            </a:extLst>
          </p:cNvPr>
          <p:cNvSpPr txBox="1"/>
          <p:nvPr/>
        </p:nvSpPr>
        <p:spPr>
          <a:xfrm>
            <a:off x="2785098" y="5700428"/>
            <a:ext cx="4922694" cy="830997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E- &amp; C-Matrix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E:C+E|C +C|E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C0EB6-35CA-3C4B-8F6F-593B913E14B3}"/>
              </a:ext>
            </a:extLst>
          </p:cNvPr>
          <p:cNvSpPr txBox="1"/>
          <p:nvPr/>
        </p:nvSpPr>
        <p:spPr>
          <a:xfrm>
            <a:off x="8458200" y="2383789"/>
            <a:ext cx="1857060" cy="15696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the C-Matrix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E:C+C|E =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A476BF-D469-3047-B5C0-D4FE851B886E}"/>
              </a:ext>
            </a:extLst>
          </p:cNvPr>
          <p:cNvSpPr txBox="1"/>
          <p:nvPr/>
        </p:nvSpPr>
        <p:spPr>
          <a:xfrm>
            <a:off x="5793574" y="438511"/>
            <a:ext cx="406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Unexplained/Residual Variance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EBC9DCE2-29A3-C046-B805-F15CCFAE1073}"/>
              </a:ext>
            </a:extLst>
          </p:cNvPr>
          <p:cNvSpPr/>
          <p:nvPr/>
        </p:nvSpPr>
        <p:spPr>
          <a:xfrm>
            <a:off x="0" y="0"/>
            <a:ext cx="10587038" cy="6858000"/>
          </a:xfrm>
          <a:prstGeom prst="frame">
            <a:avLst>
              <a:gd name="adj1" fmla="val 32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6466BBE-0E38-7A4F-AFB7-E914B470DD24}"/>
              </a:ext>
            </a:extLst>
          </p:cNvPr>
          <p:cNvSpPr/>
          <p:nvPr/>
        </p:nvSpPr>
        <p:spPr>
          <a:xfrm rot="16200000">
            <a:off x="2238867" y="2992171"/>
            <a:ext cx="484632" cy="75835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D5CF8-EE57-0144-964F-636E498C8A1A}"/>
              </a:ext>
            </a:extLst>
          </p:cNvPr>
          <p:cNvSpPr txBox="1"/>
          <p:nvPr/>
        </p:nvSpPr>
        <p:spPr>
          <a:xfrm>
            <a:off x="313504" y="2383789"/>
            <a:ext cx="1788498" cy="156966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explained by the E-Matrix</a:t>
            </a:r>
          </a:p>
          <a:p>
            <a:pPr algn="ctr"/>
            <a:r>
              <a:rPr lang="en-US" sz="2400" dirty="0">
                <a:latin typeface="Times" pitchFamily="2" charset="0"/>
              </a:rPr>
              <a:t>E:C+E|C = E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DBE7A2A-A6DC-1347-87F4-D3D30879A713}"/>
              </a:ext>
            </a:extLst>
          </p:cNvPr>
          <p:cNvSpPr/>
          <p:nvPr/>
        </p:nvSpPr>
        <p:spPr>
          <a:xfrm rot="5400000">
            <a:off x="7899971" y="3045102"/>
            <a:ext cx="484632" cy="631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CAB78AC6-31E8-E84E-80DB-C9CF7B819059}"/>
              </a:ext>
            </a:extLst>
          </p:cNvPr>
          <p:cNvSpPr/>
          <p:nvPr/>
        </p:nvSpPr>
        <p:spPr>
          <a:xfrm rot="13498581">
            <a:off x="5372427" y="4716052"/>
            <a:ext cx="484632" cy="108767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53F7EB9-DBA6-234A-BA02-4DAACBF75D49}"/>
              </a:ext>
            </a:extLst>
          </p:cNvPr>
          <p:cNvSpPr/>
          <p:nvPr/>
        </p:nvSpPr>
        <p:spPr>
          <a:xfrm rot="8515990">
            <a:off x="4818064" y="4738794"/>
            <a:ext cx="484632" cy="1027469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8BB0A-925A-DB43-941D-49B63CD99F38}"/>
              </a:ext>
            </a:extLst>
          </p:cNvPr>
          <p:cNvSpPr txBox="1"/>
          <p:nvPr/>
        </p:nvSpPr>
        <p:spPr>
          <a:xfrm>
            <a:off x="10587039" y="1968290"/>
            <a:ext cx="1604961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Variation in P-Matrix 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BC2B340E-89E6-764E-BCB4-3376C2EB6F55}"/>
              </a:ext>
            </a:extLst>
          </p:cNvPr>
          <p:cNvSpPr/>
          <p:nvPr/>
        </p:nvSpPr>
        <p:spPr>
          <a:xfrm rot="10800000">
            <a:off x="10645888" y="2772163"/>
            <a:ext cx="813816" cy="86868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28659</TotalTime>
  <Words>206</Words>
  <Application>Microsoft Macintosh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dowell</dc:creator>
  <cp:lastModifiedBy>Jordan Dowell</cp:lastModifiedBy>
  <cp:revision>39</cp:revision>
  <dcterms:created xsi:type="dcterms:W3CDTF">2019-07-02T17:36:13Z</dcterms:created>
  <dcterms:modified xsi:type="dcterms:W3CDTF">2020-05-25T15:53:21Z</dcterms:modified>
</cp:coreProperties>
</file>