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3" r:id="rId2"/>
    <p:sldId id="270" r:id="rId3"/>
    <p:sldId id="271" r:id="rId4"/>
    <p:sldId id="269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12"/>
    <p:restoredTop sz="94668"/>
  </p:normalViewPr>
  <p:slideViewPr>
    <p:cSldViewPr snapToGrid="0" snapToObjects="1">
      <p:cViewPr>
        <p:scale>
          <a:sx n="130" d="100"/>
          <a:sy n="130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C0FAA-B4A8-B441-9979-9684824DD03C}" type="datetimeFigureOut">
              <a:rPr lang="en-US" smtClean="0"/>
              <a:t>8/6/19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205D5-9786-0D49-AA76-09879DBA1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8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deep node variation with surface node recovery. </a:t>
            </a:r>
          </a:p>
          <a:p>
            <a:r>
              <a:rPr lang="en-US" dirty="0"/>
              <a:t>Mixed model approach known enzymes provides a solid backbone when descriptors can recover similar compounds </a:t>
            </a:r>
          </a:p>
          <a:p>
            <a:endParaRPr lang="en-US" dirty="0"/>
          </a:p>
          <a:p>
            <a:r>
              <a:rPr lang="en-US" dirty="0"/>
              <a:t>Deep node variation may be due to the descriptors being heavily weighted towards functional group variation versus deeper structural integrity </a:t>
            </a:r>
          </a:p>
          <a:p>
            <a:r>
              <a:rPr lang="en-US" dirty="0" err="1"/>
              <a:t>Corr</a:t>
            </a:r>
            <a:r>
              <a:rPr lang="en-US" dirty="0"/>
              <a:t> &amp; significance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C9CF1-8498-AD4B-B12B-8EFB3F1585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25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8734-3E36-3043-BF6F-0E7156332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184F3-1A5B-B04B-AF47-7AB9FEA5E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5283E-6B7F-8040-B19F-32EC9D624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4CE2-493E-4542-8BF4-80CFF7764EF5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9B8DF-B668-6548-9EC6-63199687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54368-FB99-8648-97A9-A312CB4A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1529-AA75-FD47-AF7A-3E194BEC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9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F5B02-8D07-E846-9E62-F66851DC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52753D-4328-1C45-B0E5-4BE25E188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63002-BA45-9143-A1D3-11F260B8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4CE2-493E-4542-8BF4-80CFF7764EF5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2E9A9-A131-1C44-845A-C727F2209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514F0-8D82-BB41-A5E2-CB3C1DEE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1529-AA75-FD47-AF7A-3E194BEC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3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EC469D-7C0A-3B44-9100-270362236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5A584-7C91-0F46-BAFC-5830EFC83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081EC-66F6-5647-9C6B-12AB19E4E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4CE2-493E-4542-8BF4-80CFF7764EF5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0A09B-470A-E244-89CE-E2636A6C2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AF8B1-86C5-9247-A6F4-4553EACB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1529-AA75-FD47-AF7A-3E194BEC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3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43E3-A05E-F546-9BD1-01C54CD0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6B233-31CF-724D-928F-792F97796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C4C6C-42AF-4944-8532-E077ECF4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4CE2-493E-4542-8BF4-80CFF7764EF5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BCDE0-8A06-CE49-BF6F-804B3E7DC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52521-EFD9-AC49-A2F0-9C813744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1529-AA75-FD47-AF7A-3E194BEC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3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CC85F-727C-8044-BB9E-7A756DA77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E5481-EFD2-5A47-9174-95116ACB3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72B11-A2DC-2B46-83ED-D5990267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4CE2-493E-4542-8BF4-80CFF7764EF5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6F901-B2A2-BE49-8DA7-72EDE0B22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DBD16-3240-D245-989A-0D575F3B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1529-AA75-FD47-AF7A-3E194BEC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8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B2AF-43AD-4443-9E12-E9B78907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E30F4-4E1E-344D-9C0A-F2B8FC992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22B6C-3F81-B74A-BAF4-B12562EBC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82EA8-9CB5-9D43-BB4E-1573CEC9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4CE2-493E-4542-8BF4-80CFF7764EF5}" type="datetimeFigureOut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9F7E1-E7BA-394D-9E24-E59246FE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E03BE-936C-9C45-9285-DC932ED7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1529-AA75-FD47-AF7A-3E194BEC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C0F5-3482-DD40-97C8-E1994FC6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93AB2-6FBC-F546-8C4F-20635112D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4877D-F601-154A-919A-A50DBCFB4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B66B93-39C0-4D4B-80B4-CFF604B38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45C29-97B9-3242-BD9D-05D04D532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138DF2-78F9-7846-B669-D1F88D82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4CE2-493E-4542-8BF4-80CFF7764EF5}" type="datetimeFigureOut">
              <a:rPr lang="en-US" smtClean="0"/>
              <a:t>8/6/19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9D7D4-6F16-B045-B6CC-8221E57E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F7A64-31BE-9144-8987-7783774F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1529-AA75-FD47-AF7A-3E194BEC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4FAF-DB89-3247-9753-5180210B1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0CC99-5A05-B744-A645-D70938B8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4CE2-493E-4542-8BF4-80CFF7764EF5}" type="datetimeFigureOut">
              <a:rPr lang="en-US" smtClean="0"/>
              <a:t>8/6/19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2079A-DFDA-2C40-941F-AE9DBB825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69BE4-D769-584D-801B-BE13DBD2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1529-AA75-FD47-AF7A-3E194BEC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8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622E7-2384-824B-9B21-44254EF5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4CE2-493E-4542-8BF4-80CFF7764EF5}" type="datetimeFigureOut">
              <a:rPr lang="en-US" smtClean="0"/>
              <a:t>8/6/19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11A8FF-2880-4846-9D14-81CECB89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6D37A-C86D-4045-A201-F3BE3CF50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1529-AA75-FD47-AF7A-3E194BEC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4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0195-87F5-4D4F-8778-68CC5C9ED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2A379-5CF1-D54D-BE65-FE3B21489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86A5A-EB17-6D45-9BC6-CD1F49D0B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F4BF6-925B-F147-B6B0-E353E458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4CE2-493E-4542-8BF4-80CFF7764EF5}" type="datetimeFigureOut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2E0CF-91B2-B645-B04D-98EF0428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513CA-709F-9F43-A9B1-B16864499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1529-AA75-FD47-AF7A-3E194BEC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1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5D79-1819-D547-8CBB-15A608CF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486783-2888-E04C-91A8-BC2F27825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B73EE-B6A8-7A45-A554-D2476086A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373EA-7A9A-CF4E-9462-11537EDF7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4CE2-493E-4542-8BF4-80CFF7764EF5}" type="datetimeFigureOut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F39E1-AABE-5A49-8051-8AA929C95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C55CD-5A5B-684A-A5E3-DFB80A70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1529-AA75-FD47-AF7A-3E194BEC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9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5A317-71D0-FB4B-B571-6FAAAB8D1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079F3-EBED-864E-B6D0-6B440E284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3B5DA-54B0-574C-8153-3B6187B81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54CE2-493E-4542-8BF4-80CFF7764EF5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BDF38-EE04-BC4D-99B6-3159EB4CE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D21A8-397E-1345-A610-8B3307A9A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C1529-AA75-FD47-AF7A-3E194BEC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0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emf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D71CF9A-683A-4943-81FB-7F414029D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844" y="1027906"/>
            <a:ext cx="7272003" cy="5619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B055EB-B1B4-DF4D-BFC1-E4BC30970363}"/>
              </a:ext>
            </a:extLst>
          </p:cNvPr>
          <p:cNvSpPr txBox="1"/>
          <p:nvPr/>
        </p:nvSpPr>
        <p:spPr>
          <a:xfrm rot="16200000">
            <a:off x="-176383" y="3699033"/>
            <a:ext cx="25576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Times" pitchFamily="2" charset="0"/>
              </a:rPr>
              <a:t>Properties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7C80EA-692B-F34D-8A26-72B081503F0A}"/>
              </a:ext>
            </a:extLst>
          </p:cNvPr>
          <p:cNvSpPr txBox="1"/>
          <p:nvPr/>
        </p:nvSpPr>
        <p:spPr>
          <a:xfrm rot="16200000">
            <a:off x="8015509" y="3511161"/>
            <a:ext cx="22525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Times" pitchFamily="2" charset="0"/>
              </a:rPr>
              <a:t>Enzymes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ED3B-D498-AB46-90D6-75650F643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2907" y="5362565"/>
            <a:ext cx="3950677" cy="44862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" pitchFamily="2" charset="0"/>
              </a:rPr>
              <a:t>Mantel’s R 0.37</a:t>
            </a:r>
          </a:p>
          <a:p>
            <a:pPr lvl="1"/>
            <a:r>
              <a:rPr lang="en-US" i="1" dirty="0">
                <a:latin typeface="Times" pitchFamily="2" charset="0"/>
              </a:rPr>
              <a:t>p </a:t>
            </a:r>
            <a:r>
              <a:rPr lang="en-US" dirty="0">
                <a:latin typeface="Times" pitchFamily="2" charset="0"/>
              </a:rPr>
              <a:t>&lt; 0.001</a:t>
            </a:r>
          </a:p>
          <a:p>
            <a:pPr lvl="1"/>
            <a:r>
              <a:rPr lang="en-US" dirty="0">
                <a:latin typeface="Times" pitchFamily="2" charset="0"/>
              </a:rPr>
              <a:t>10,000 Permutations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081C37-E77A-7741-8B2A-8353A6F7210D}"/>
              </a:ext>
            </a:extLst>
          </p:cNvPr>
          <p:cNvSpPr txBox="1"/>
          <p:nvPr/>
        </p:nvSpPr>
        <p:spPr>
          <a:xfrm>
            <a:off x="9894114" y="-178202"/>
            <a:ext cx="2349321" cy="336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" pitchFamily="2" charset="0"/>
              </a:rPr>
              <a:t>Aliphatic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" pitchFamily="2" charset="0"/>
              </a:rPr>
              <a:t>Aromatics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" pitchFamily="2" charset="0"/>
              </a:rPr>
              <a:t>Monoterpenes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" pitchFamily="2" charset="0"/>
              </a:rPr>
              <a:t>Sesquiterpenes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" pitchFamily="2" charset="0"/>
              </a:rPr>
              <a:t>Fatty-acid derivatives</a:t>
            </a:r>
            <a:r>
              <a:rPr lang="en-US" sz="2400" dirty="0"/>
              <a:t>.</a:t>
            </a:r>
          </a:p>
        </p:txBody>
      </p:sp>
      <p:pic>
        <p:nvPicPr>
          <p:cNvPr id="14" name="Graphic 13" descr="Stop">
            <a:extLst>
              <a:ext uri="{FF2B5EF4-FFF2-40B4-BE49-F238E27FC236}">
                <a16:creationId xmlns:a16="http://schemas.microsoft.com/office/drawing/2014/main" id="{406E7E18-A265-1E4E-ACF7-C1B9635D9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08619" y="6746"/>
            <a:ext cx="457200" cy="457200"/>
          </a:xfrm>
          <a:prstGeom prst="rect">
            <a:avLst/>
          </a:prstGeom>
        </p:spPr>
      </p:pic>
      <p:pic>
        <p:nvPicPr>
          <p:cNvPr id="15" name="Graphic 14" descr="Stop">
            <a:extLst>
              <a:ext uri="{FF2B5EF4-FFF2-40B4-BE49-F238E27FC236}">
                <a16:creationId xmlns:a16="http://schemas.microsoft.com/office/drawing/2014/main" id="{1855C2E8-3F3D-EA4A-8372-E3FF0F5822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20372" y="534675"/>
            <a:ext cx="457200" cy="457200"/>
          </a:xfrm>
          <a:prstGeom prst="rect">
            <a:avLst/>
          </a:prstGeom>
        </p:spPr>
      </p:pic>
      <p:pic>
        <p:nvPicPr>
          <p:cNvPr id="16" name="Graphic 15" descr="Stop">
            <a:extLst>
              <a:ext uri="{FF2B5EF4-FFF2-40B4-BE49-F238E27FC236}">
                <a16:creationId xmlns:a16="http://schemas.microsoft.com/office/drawing/2014/main" id="{54791548-91F2-424E-956F-3684497F52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08619" y="1628366"/>
            <a:ext cx="457200" cy="457200"/>
          </a:xfrm>
          <a:prstGeom prst="rect">
            <a:avLst/>
          </a:prstGeom>
        </p:spPr>
      </p:pic>
      <p:pic>
        <p:nvPicPr>
          <p:cNvPr id="17" name="Graphic 16" descr="Stop">
            <a:extLst>
              <a:ext uri="{FF2B5EF4-FFF2-40B4-BE49-F238E27FC236}">
                <a16:creationId xmlns:a16="http://schemas.microsoft.com/office/drawing/2014/main" id="{207FB36D-DB82-A44B-89D0-C6C832CB8B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20372" y="2177204"/>
            <a:ext cx="457200" cy="457200"/>
          </a:xfrm>
          <a:prstGeom prst="rect">
            <a:avLst/>
          </a:prstGeom>
        </p:spPr>
      </p:pic>
      <p:pic>
        <p:nvPicPr>
          <p:cNvPr id="18" name="Graphic 17" descr="Stop">
            <a:extLst>
              <a:ext uri="{FF2B5EF4-FFF2-40B4-BE49-F238E27FC236}">
                <a16:creationId xmlns:a16="http://schemas.microsoft.com/office/drawing/2014/main" id="{E7376982-5AC4-AF4D-A4FA-762D1B43B9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20372" y="107044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3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FF820F-DFA4-4547-9B1D-3DE0A5F62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557" y="-808601"/>
            <a:ext cx="8208566" cy="634298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31A465-F52D-0546-AB2E-28E6C3EEE232}"/>
              </a:ext>
            </a:extLst>
          </p:cNvPr>
          <p:cNvSpPr/>
          <p:nvPr/>
        </p:nvSpPr>
        <p:spPr>
          <a:xfrm>
            <a:off x="2163050" y="-295286"/>
            <a:ext cx="692519" cy="32378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D0694D-6D53-2647-9D4B-C42C00018740}"/>
              </a:ext>
            </a:extLst>
          </p:cNvPr>
          <p:cNvSpPr/>
          <p:nvPr/>
        </p:nvSpPr>
        <p:spPr>
          <a:xfrm>
            <a:off x="2568840" y="2665433"/>
            <a:ext cx="74607" cy="310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D2AA58-050D-844A-A7E2-35C9AD6B6F84}"/>
              </a:ext>
            </a:extLst>
          </p:cNvPr>
          <p:cNvSpPr/>
          <p:nvPr/>
        </p:nvSpPr>
        <p:spPr>
          <a:xfrm>
            <a:off x="4139946" y="-416330"/>
            <a:ext cx="4538541" cy="832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81C4DD-55B6-FA41-8138-462134D76AF9}"/>
              </a:ext>
            </a:extLst>
          </p:cNvPr>
          <p:cNvSpPr txBox="1"/>
          <p:nvPr/>
        </p:nvSpPr>
        <p:spPr>
          <a:xfrm rot="16200000">
            <a:off x="1456920" y="3815542"/>
            <a:ext cx="128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Adjusted </a:t>
            </a:r>
            <a:r>
              <a:rPr lang="en-US" i="1" dirty="0">
                <a:latin typeface="Times" pitchFamily="2" charset="0"/>
              </a:rPr>
              <a:t>R</a:t>
            </a:r>
            <a:r>
              <a:rPr lang="en-US" baseline="30000" dirty="0">
                <a:latin typeface="Times" pitchFamily="2" charset="0"/>
              </a:rPr>
              <a:t>2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DD9EF7-4EA0-8741-A977-40DA24B0E28C}"/>
              </a:ext>
            </a:extLst>
          </p:cNvPr>
          <p:cNvSpPr txBox="1"/>
          <p:nvPr/>
        </p:nvSpPr>
        <p:spPr>
          <a:xfrm>
            <a:off x="4850520" y="5557321"/>
            <a:ext cx="3207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Explained Variance Components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61C42B-9C33-AC4D-9DE8-A48ACE03F470}"/>
              </a:ext>
            </a:extLst>
          </p:cNvPr>
          <p:cNvSpPr/>
          <p:nvPr/>
        </p:nvSpPr>
        <p:spPr>
          <a:xfrm rot="5400000">
            <a:off x="6197053" y="1768925"/>
            <a:ext cx="369332" cy="7253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19AD24-CA58-6241-85A8-A99B6844B4FD}"/>
              </a:ext>
            </a:extLst>
          </p:cNvPr>
          <p:cNvSpPr txBox="1"/>
          <p:nvPr/>
        </p:nvSpPr>
        <p:spPr>
          <a:xfrm>
            <a:off x="4262772" y="5115277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 E|C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3E577C-20FB-D142-BCA6-63A0D73C74C9}"/>
              </a:ext>
            </a:extLst>
          </p:cNvPr>
          <p:cNvSpPr txBox="1"/>
          <p:nvPr/>
        </p:nvSpPr>
        <p:spPr>
          <a:xfrm>
            <a:off x="2606143" y="5115277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E|C+E:C+C|E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9A3448-362A-B648-8CE1-F6B8776CF083}"/>
              </a:ext>
            </a:extLst>
          </p:cNvPr>
          <p:cNvSpPr txBox="1"/>
          <p:nvPr/>
        </p:nvSpPr>
        <p:spPr>
          <a:xfrm>
            <a:off x="5313895" y="511527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E|C+E:C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5C4800-FFE9-AB44-8C4F-7544378C96BF}"/>
              </a:ext>
            </a:extLst>
          </p:cNvPr>
          <p:cNvSpPr txBox="1"/>
          <p:nvPr/>
        </p:nvSpPr>
        <p:spPr>
          <a:xfrm>
            <a:off x="6780596" y="511527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E:C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7783A-08E5-4142-ACF0-DD16703A52D2}"/>
              </a:ext>
            </a:extLst>
          </p:cNvPr>
          <p:cNvSpPr txBox="1"/>
          <p:nvPr/>
        </p:nvSpPr>
        <p:spPr>
          <a:xfrm>
            <a:off x="7785081" y="511527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C|E+E:C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461D78-1B01-324B-B983-7C334A809421}"/>
              </a:ext>
            </a:extLst>
          </p:cNvPr>
          <p:cNvSpPr txBox="1"/>
          <p:nvPr/>
        </p:nvSpPr>
        <p:spPr>
          <a:xfrm>
            <a:off x="9244222" y="511527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C|E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7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24683AB-234C-044D-BB5B-6F7E91B03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306" y="1383424"/>
            <a:ext cx="4141694" cy="3200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5D0694D-6D53-2647-9D4B-C42C00018740}"/>
              </a:ext>
            </a:extLst>
          </p:cNvPr>
          <p:cNvSpPr/>
          <p:nvPr/>
        </p:nvSpPr>
        <p:spPr>
          <a:xfrm>
            <a:off x="2568840" y="2665433"/>
            <a:ext cx="74607" cy="310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885FFF4-7ED8-8840-B01E-8DA213FF7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235" y="1383424"/>
            <a:ext cx="4141694" cy="3200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EBB423-947E-E14B-9E44-6ECAB42D9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65" y="1383424"/>
            <a:ext cx="4141694" cy="32004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2895F6C-BE2A-844D-A31A-9404C6BA46DE}"/>
              </a:ext>
            </a:extLst>
          </p:cNvPr>
          <p:cNvSpPr/>
          <p:nvPr/>
        </p:nvSpPr>
        <p:spPr>
          <a:xfrm>
            <a:off x="184667" y="-239142"/>
            <a:ext cx="692519" cy="32378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501145-5947-F245-968E-310160B89611}"/>
              </a:ext>
            </a:extLst>
          </p:cNvPr>
          <p:cNvSpPr/>
          <p:nvPr/>
        </p:nvSpPr>
        <p:spPr>
          <a:xfrm>
            <a:off x="184667" y="191193"/>
            <a:ext cx="249921" cy="32378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B15759-41EE-9749-BD49-D512E28D6F14}"/>
              </a:ext>
            </a:extLst>
          </p:cNvPr>
          <p:cNvSpPr/>
          <p:nvPr/>
        </p:nvSpPr>
        <p:spPr>
          <a:xfrm>
            <a:off x="565624" y="-197137"/>
            <a:ext cx="249921" cy="32378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81C4DD-55B6-FA41-8138-462134D76AF9}"/>
              </a:ext>
            </a:extLst>
          </p:cNvPr>
          <p:cNvSpPr txBox="1"/>
          <p:nvPr/>
        </p:nvSpPr>
        <p:spPr>
          <a:xfrm rot="16200000">
            <a:off x="-230214" y="3530419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" pitchFamily="2" charset="0"/>
              </a:rPr>
              <a:t>Adjusted </a:t>
            </a:r>
            <a:r>
              <a:rPr lang="en-US" sz="1400" i="1" dirty="0">
                <a:latin typeface="Times" pitchFamily="2" charset="0"/>
              </a:rPr>
              <a:t>R</a:t>
            </a:r>
            <a:r>
              <a:rPr lang="en-US" sz="1400" baseline="30000" dirty="0">
                <a:latin typeface="Times" pitchFamily="2" charset="0"/>
              </a:rPr>
              <a:t>2</a:t>
            </a:r>
            <a:endParaRPr lang="en-US" sz="1400" dirty="0">
              <a:latin typeface="Times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B02D3D-D5AB-5143-98D1-AB73558E8BD4}"/>
              </a:ext>
            </a:extLst>
          </p:cNvPr>
          <p:cNvSpPr/>
          <p:nvPr/>
        </p:nvSpPr>
        <p:spPr>
          <a:xfrm rot="5400000">
            <a:off x="6206549" y="-983650"/>
            <a:ext cx="249921" cy="11052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DD9EF7-4EA0-8741-A977-40DA24B0E28C}"/>
              </a:ext>
            </a:extLst>
          </p:cNvPr>
          <p:cNvSpPr txBox="1"/>
          <p:nvPr/>
        </p:nvSpPr>
        <p:spPr>
          <a:xfrm>
            <a:off x="5098126" y="4666700"/>
            <a:ext cx="2537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" pitchFamily="2" charset="0"/>
              </a:rPr>
              <a:t>Explained Variance Components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61C42B-9C33-AC4D-9DE8-A48ACE03F470}"/>
              </a:ext>
            </a:extLst>
          </p:cNvPr>
          <p:cNvSpPr/>
          <p:nvPr/>
        </p:nvSpPr>
        <p:spPr>
          <a:xfrm rot="5400000">
            <a:off x="4238836" y="1537355"/>
            <a:ext cx="369332" cy="7253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19AD24-CA58-6241-85A8-A99B6844B4FD}"/>
              </a:ext>
            </a:extLst>
          </p:cNvPr>
          <p:cNvSpPr txBox="1"/>
          <p:nvPr/>
        </p:nvSpPr>
        <p:spPr>
          <a:xfrm>
            <a:off x="1367931" y="4349190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 E|C </a:t>
            </a:r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3E577C-20FB-D142-BCA6-63A0D73C74C9}"/>
              </a:ext>
            </a:extLst>
          </p:cNvPr>
          <p:cNvSpPr txBox="1"/>
          <p:nvPr/>
        </p:nvSpPr>
        <p:spPr>
          <a:xfrm>
            <a:off x="514421" y="4349190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E|C+E:C+C|E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9A3448-362A-B648-8CE1-F6B8776CF083}"/>
              </a:ext>
            </a:extLst>
          </p:cNvPr>
          <p:cNvSpPr txBox="1"/>
          <p:nvPr/>
        </p:nvSpPr>
        <p:spPr>
          <a:xfrm>
            <a:off x="1891458" y="4349190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E|C+E:C</a:t>
            </a:r>
            <a:endParaRPr 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5C4800-FFE9-AB44-8C4F-7544378C96BF}"/>
              </a:ext>
            </a:extLst>
          </p:cNvPr>
          <p:cNvSpPr txBox="1"/>
          <p:nvPr/>
        </p:nvSpPr>
        <p:spPr>
          <a:xfrm>
            <a:off x="2642033" y="4349190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E:C</a:t>
            </a:r>
            <a:endParaRPr 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7783A-08E5-4142-ACF0-DD16703A52D2}"/>
              </a:ext>
            </a:extLst>
          </p:cNvPr>
          <p:cNvSpPr txBox="1"/>
          <p:nvPr/>
        </p:nvSpPr>
        <p:spPr>
          <a:xfrm>
            <a:off x="3135060" y="4349190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C|E+E:C</a:t>
            </a:r>
            <a:endParaRPr 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461D78-1B01-324B-B983-7C334A809421}"/>
              </a:ext>
            </a:extLst>
          </p:cNvPr>
          <p:cNvSpPr txBox="1"/>
          <p:nvPr/>
        </p:nvSpPr>
        <p:spPr>
          <a:xfrm>
            <a:off x="3887143" y="4349190"/>
            <a:ext cx="373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C|E</a:t>
            </a:r>
            <a:endParaRPr 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525F6E-EC20-2046-9E9A-D168FAD40A89}"/>
              </a:ext>
            </a:extLst>
          </p:cNvPr>
          <p:cNvSpPr txBox="1"/>
          <p:nvPr/>
        </p:nvSpPr>
        <p:spPr>
          <a:xfrm>
            <a:off x="5195016" y="4349190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 E|C </a:t>
            </a:r>
            <a:endParaRPr 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34C8E-2FCC-414F-A88F-8C3010C21947}"/>
              </a:ext>
            </a:extLst>
          </p:cNvPr>
          <p:cNvSpPr txBox="1"/>
          <p:nvPr/>
        </p:nvSpPr>
        <p:spPr>
          <a:xfrm>
            <a:off x="4341506" y="4349190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E|C+E:C+C|E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1E8B4B-DFFF-694D-8B37-35FC23E9252C}"/>
              </a:ext>
            </a:extLst>
          </p:cNvPr>
          <p:cNvSpPr txBox="1"/>
          <p:nvPr/>
        </p:nvSpPr>
        <p:spPr>
          <a:xfrm>
            <a:off x="5718543" y="4349190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E|C+E:C</a:t>
            </a:r>
            <a:endParaRPr 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48ACDB-0249-9643-BAA7-29BEA11081DE}"/>
              </a:ext>
            </a:extLst>
          </p:cNvPr>
          <p:cNvSpPr txBox="1"/>
          <p:nvPr/>
        </p:nvSpPr>
        <p:spPr>
          <a:xfrm>
            <a:off x="6469118" y="4349190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E:C</a:t>
            </a:r>
            <a:endParaRPr 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97EFCB-47D1-D147-9D22-0ABB87D5278B}"/>
              </a:ext>
            </a:extLst>
          </p:cNvPr>
          <p:cNvSpPr txBox="1"/>
          <p:nvPr/>
        </p:nvSpPr>
        <p:spPr>
          <a:xfrm>
            <a:off x="6962145" y="4349190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C|E+E:C</a:t>
            </a:r>
            <a:endParaRPr lang="en-US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7B079F-5762-014F-A82D-948A0F2ECB16}"/>
              </a:ext>
            </a:extLst>
          </p:cNvPr>
          <p:cNvSpPr txBox="1"/>
          <p:nvPr/>
        </p:nvSpPr>
        <p:spPr>
          <a:xfrm>
            <a:off x="7714228" y="4349190"/>
            <a:ext cx="373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C|E</a:t>
            </a:r>
            <a:endParaRPr 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03DC5C-1E8D-3345-A1DA-797737670607}"/>
              </a:ext>
            </a:extLst>
          </p:cNvPr>
          <p:cNvSpPr txBox="1"/>
          <p:nvPr/>
        </p:nvSpPr>
        <p:spPr>
          <a:xfrm>
            <a:off x="9086183" y="4349190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 E|C </a:t>
            </a:r>
            <a:endParaRPr 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1B9B8-C34B-9445-A899-8C9F6D3DE15B}"/>
              </a:ext>
            </a:extLst>
          </p:cNvPr>
          <p:cNvSpPr txBox="1"/>
          <p:nvPr/>
        </p:nvSpPr>
        <p:spPr>
          <a:xfrm>
            <a:off x="8232673" y="4349190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E|C+E:C+C|E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9328C7-5C78-9141-9674-F0D1D4BDC107}"/>
              </a:ext>
            </a:extLst>
          </p:cNvPr>
          <p:cNvSpPr txBox="1"/>
          <p:nvPr/>
        </p:nvSpPr>
        <p:spPr>
          <a:xfrm>
            <a:off x="9609710" y="4349190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E|C+E:C</a:t>
            </a:r>
            <a:endParaRPr 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E7DA10-E3CF-1F42-AE83-805F4C692A74}"/>
              </a:ext>
            </a:extLst>
          </p:cNvPr>
          <p:cNvSpPr txBox="1"/>
          <p:nvPr/>
        </p:nvSpPr>
        <p:spPr>
          <a:xfrm>
            <a:off x="10360285" y="4349190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E:C</a:t>
            </a:r>
            <a:endParaRPr 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3A7D56-2B10-1045-9D17-9F5E5D8ECEDD}"/>
              </a:ext>
            </a:extLst>
          </p:cNvPr>
          <p:cNvSpPr txBox="1"/>
          <p:nvPr/>
        </p:nvSpPr>
        <p:spPr>
          <a:xfrm>
            <a:off x="10853312" y="4349190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C|E+E:C</a:t>
            </a:r>
            <a:endParaRPr 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BE7DF9-3BFB-6442-9BA6-47A5326E289D}"/>
              </a:ext>
            </a:extLst>
          </p:cNvPr>
          <p:cNvSpPr txBox="1"/>
          <p:nvPr/>
        </p:nvSpPr>
        <p:spPr>
          <a:xfrm>
            <a:off x="11605395" y="4349190"/>
            <a:ext cx="373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C|E</a:t>
            </a:r>
            <a:endParaRPr lang="en-US" sz="1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B62702F-E738-BF46-9CBC-70D0242FC014}"/>
              </a:ext>
            </a:extLst>
          </p:cNvPr>
          <p:cNvSpPr/>
          <p:nvPr/>
        </p:nvSpPr>
        <p:spPr>
          <a:xfrm rot="5400000">
            <a:off x="6164035" y="-3344402"/>
            <a:ext cx="454752" cy="97723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16017E-8EE3-1642-8A8E-901D1D2ED00E}"/>
              </a:ext>
            </a:extLst>
          </p:cNvPr>
          <p:cNvSpPr txBox="1"/>
          <p:nvPr/>
        </p:nvSpPr>
        <p:spPr>
          <a:xfrm>
            <a:off x="1963036" y="181009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Control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915BFC-1EF8-4D4C-BFF0-C561B24EF3A6}"/>
              </a:ext>
            </a:extLst>
          </p:cNvPr>
          <p:cNvSpPr txBox="1"/>
          <p:nvPr/>
        </p:nvSpPr>
        <p:spPr>
          <a:xfrm>
            <a:off x="5527144" y="181009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Biotic-induction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5A98FC-5DBB-BF49-BBA9-08B603621853}"/>
              </a:ext>
            </a:extLst>
          </p:cNvPr>
          <p:cNvSpPr txBox="1"/>
          <p:nvPr/>
        </p:nvSpPr>
        <p:spPr>
          <a:xfrm>
            <a:off x="9354014" y="1810096"/>
            <a:ext cx="2002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Chemical-induction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3FB3C0-C9AE-FD46-A540-9D0BCF1EB0CD}"/>
              </a:ext>
            </a:extLst>
          </p:cNvPr>
          <p:cNvSpPr/>
          <p:nvPr/>
        </p:nvSpPr>
        <p:spPr>
          <a:xfrm>
            <a:off x="8241128" y="1144664"/>
            <a:ext cx="249921" cy="32378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60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>
            <a:extLst>
              <a:ext uri="{FF2B5EF4-FFF2-40B4-BE49-F238E27FC236}">
                <a16:creationId xmlns:a16="http://schemas.microsoft.com/office/drawing/2014/main" id="{7AE3F22F-A1F0-2E41-B5E0-A4A8E4C52CBC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27340" b="30156"/>
          <a:stretch/>
        </p:blipFill>
        <p:spPr>
          <a:xfrm rot="16200000">
            <a:off x="4435298" y="5522228"/>
            <a:ext cx="914400" cy="30175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AAC13EBA-DF8A-DB49-93BB-6CD619C3611A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27340" b="30156"/>
          <a:stretch/>
        </p:blipFill>
        <p:spPr>
          <a:xfrm rot="16200000">
            <a:off x="5783632" y="5394974"/>
            <a:ext cx="1097280" cy="274320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C1F70F28-09CB-7940-820D-1F9F0026D8CE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27340" b="30156"/>
          <a:stretch/>
        </p:blipFill>
        <p:spPr>
          <a:xfrm rot="16200000">
            <a:off x="5339683" y="4920119"/>
            <a:ext cx="1097280" cy="274320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2BCFF597-04A5-AF4D-929B-7AFC478C367D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27340" b="30156"/>
          <a:stretch/>
        </p:blipFill>
        <p:spPr>
          <a:xfrm rot="16200000">
            <a:off x="4924029" y="5144550"/>
            <a:ext cx="1097280" cy="274320"/>
          </a:xfrm>
          <a:prstGeom prst="rect">
            <a:avLst/>
          </a:prstGeo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02497C2D-189E-1C40-BEBA-43680EF0875F}"/>
              </a:ext>
            </a:extLst>
          </p:cNvPr>
          <p:cNvSpPr/>
          <p:nvPr/>
        </p:nvSpPr>
        <p:spPr>
          <a:xfrm>
            <a:off x="717855" y="545152"/>
            <a:ext cx="3251835" cy="2868930"/>
          </a:xfrm>
          <a:prstGeom prst="frame">
            <a:avLst>
              <a:gd name="adj1" fmla="val 453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845949A3-91B8-DC4A-B642-92EFB5622575}"/>
              </a:ext>
            </a:extLst>
          </p:cNvPr>
          <p:cNvSpPr/>
          <p:nvPr/>
        </p:nvSpPr>
        <p:spPr>
          <a:xfrm>
            <a:off x="4530713" y="545152"/>
            <a:ext cx="3251835" cy="2868930"/>
          </a:xfrm>
          <a:prstGeom prst="frame">
            <a:avLst>
              <a:gd name="adj1" fmla="val 453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828A1E-B2FC-634C-B3F8-7836474F6DA0}"/>
              </a:ext>
            </a:extLst>
          </p:cNvPr>
          <p:cNvSpPr/>
          <p:nvPr/>
        </p:nvSpPr>
        <p:spPr>
          <a:xfrm>
            <a:off x="5709197" y="1903853"/>
            <a:ext cx="302895" cy="308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F97FF39-7E20-D84B-AD3E-8DB38EB18447}"/>
              </a:ext>
            </a:extLst>
          </p:cNvPr>
          <p:cNvSpPr/>
          <p:nvPr/>
        </p:nvSpPr>
        <p:spPr>
          <a:xfrm>
            <a:off x="6141156" y="1892423"/>
            <a:ext cx="302895" cy="308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440D36-B3B5-D447-8A63-BF46E41EDAD1}"/>
              </a:ext>
            </a:extLst>
          </p:cNvPr>
          <p:cNvSpPr/>
          <p:nvPr/>
        </p:nvSpPr>
        <p:spPr>
          <a:xfrm>
            <a:off x="5925177" y="1595243"/>
            <a:ext cx="302895" cy="308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8F6CC5-7A81-2B4B-989C-3D700BCF4F36}"/>
              </a:ext>
            </a:extLst>
          </p:cNvPr>
          <p:cNvSpPr/>
          <p:nvPr/>
        </p:nvSpPr>
        <p:spPr>
          <a:xfrm>
            <a:off x="4762089" y="1126771"/>
            <a:ext cx="302895" cy="308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CC1E6C8-2F2C-3B4D-BAD0-0CC0EEFFA933}"/>
              </a:ext>
            </a:extLst>
          </p:cNvPr>
          <p:cNvSpPr/>
          <p:nvPr/>
        </p:nvSpPr>
        <p:spPr>
          <a:xfrm>
            <a:off x="7146344" y="2850535"/>
            <a:ext cx="302895" cy="308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404FD27-2F51-D540-90AD-594B61F95610}"/>
              </a:ext>
            </a:extLst>
          </p:cNvPr>
          <p:cNvSpPr/>
          <p:nvPr/>
        </p:nvSpPr>
        <p:spPr>
          <a:xfrm>
            <a:off x="6982843" y="798822"/>
            <a:ext cx="302895" cy="308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D53E45C-DBE3-9642-97DA-3E55DA7C4ACD}"/>
              </a:ext>
            </a:extLst>
          </p:cNvPr>
          <p:cNvSpPr/>
          <p:nvPr/>
        </p:nvSpPr>
        <p:spPr>
          <a:xfrm>
            <a:off x="2782283" y="1659577"/>
            <a:ext cx="302895" cy="308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7C4343F-A0BB-E74F-AB3C-2B8D201CB211}"/>
              </a:ext>
            </a:extLst>
          </p:cNvPr>
          <p:cNvSpPr/>
          <p:nvPr/>
        </p:nvSpPr>
        <p:spPr>
          <a:xfrm>
            <a:off x="3214242" y="1648147"/>
            <a:ext cx="302895" cy="308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3127CF-0FF9-5C49-8C32-C6E8B39637A2}"/>
              </a:ext>
            </a:extLst>
          </p:cNvPr>
          <p:cNvSpPr/>
          <p:nvPr/>
        </p:nvSpPr>
        <p:spPr>
          <a:xfrm>
            <a:off x="2998263" y="1350967"/>
            <a:ext cx="302895" cy="308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152EC7-8A7F-A84A-82C0-280F5EE35540}"/>
              </a:ext>
            </a:extLst>
          </p:cNvPr>
          <p:cNvSpPr txBox="1"/>
          <p:nvPr/>
        </p:nvSpPr>
        <p:spPr>
          <a:xfrm>
            <a:off x="1085254" y="79401"/>
            <a:ext cx="2517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(1)High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A3F22C-92A5-0F4A-985B-1B19C14CB559}"/>
                  </a:ext>
                </a:extLst>
              </p:cNvPr>
              <p:cNvSpPr txBox="1"/>
              <p:nvPr/>
            </p:nvSpPr>
            <p:spPr>
              <a:xfrm>
                <a:off x="4670979" y="58068"/>
                <a:ext cx="2789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Times" pitchFamily="2" charset="0"/>
                  </a:rPr>
                  <a:t>(2)Low Constraint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dirty="0">
                    <a:latin typeface="Times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A3F22C-92A5-0F4A-985B-1B19C14CB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979" y="58068"/>
                <a:ext cx="2789803" cy="461665"/>
              </a:xfrm>
              <a:prstGeom prst="rect">
                <a:avLst/>
              </a:prstGeom>
              <a:blipFill>
                <a:blip r:embed="rId3"/>
                <a:stretch>
                  <a:fillRect l="-3182" t="-1081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66F8A2F-C58D-1C4D-A1E3-DF829F63B4AE}"/>
              </a:ext>
            </a:extLst>
          </p:cNvPr>
          <p:cNvCxnSpPr>
            <a:cxnSpLocks/>
          </p:cNvCxnSpPr>
          <p:nvPr/>
        </p:nvCxnSpPr>
        <p:spPr>
          <a:xfrm>
            <a:off x="3671645" y="5344157"/>
            <a:ext cx="2874646" cy="0"/>
          </a:xfrm>
          <a:prstGeom prst="straightConnector1">
            <a:avLst/>
          </a:prstGeom>
          <a:ln w="7937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5DF84FD-0923-ED48-806E-4E17A6B59BDB}"/>
              </a:ext>
            </a:extLst>
          </p:cNvPr>
          <p:cNvCxnSpPr>
            <a:cxnSpLocks/>
          </p:cNvCxnSpPr>
          <p:nvPr/>
        </p:nvCxnSpPr>
        <p:spPr>
          <a:xfrm>
            <a:off x="3671645" y="6153782"/>
            <a:ext cx="3040380" cy="0"/>
          </a:xfrm>
          <a:prstGeom prst="straightConnector1">
            <a:avLst/>
          </a:prstGeom>
          <a:ln w="793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E268C0D-F031-E745-AAEF-9ECA1F434966}"/>
              </a:ext>
            </a:extLst>
          </p:cNvPr>
          <p:cNvCxnSpPr>
            <a:cxnSpLocks/>
          </p:cNvCxnSpPr>
          <p:nvPr/>
        </p:nvCxnSpPr>
        <p:spPr>
          <a:xfrm flipV="1">
            <a:off x="3706887" y="3765601"/>
            <a:ext cx="0" cy="2416758"/>
          </a:xfrm>
          <a:prstGeom prst="straightConnector1">
            <a:avLst/>
          </a:prstGeom>
          <a:ln w="793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EC37044-6041-764A-A130-5CF6FF214871}"/>
              </a:ext>
            </a:extLst>
          </p:cNvPr>
          <p:cNvCxnSpPr>
            <a:cxnSpLocks/>
          </p:cNvCxnSpPr>
          <p:nvPr/>
        </p:nvCxnSpPr>
        <p:spPr>
          <a:xfrm>
            <a:off x="6664550" y="5341297"/>
            <a:ext cx="2115691" cy="0"/>
          </a:xfrm>
          <a:prstGeom prst="straightConnector1">
            <a:avLst/>
          </a:prstGeom>
          <a:ln w="7937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C349519-57D4-2E49-BECE-ECA9576A6937}"/>
              </a:ext>
            </a:extLst>
          </p:cNvPr>
          <p:cNvCxnSpPr>
            <a:cxnSpLocks/>
          </p:cNvCxnSpPr>
          <p:nvPr/>
        </p:nvCxnSpPr>
        <p:spPr>
          <a:xfrm>
            <a:off x="6664550" y="6150922"/>
            <a:ext cx="1508761" cy="0"/>
          </a:xfrm>
          <a:prstGeom prst="straightConnector1">
            <a:avLst/>
          </a:prstGeom>
          <a:ln w="793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663B5B-069D-2B4B-8BC0-43C7E08B1250}"/>
              </a:ext>
            </a:extLst>
          </p:cNvPr>
          <p:cNvCxnSpPr>
            <a:cxnSpLocks/>
          </p:cNvCxnSpPr>
          <p:nvPr/>
        </p:nvCxnSpPr>
        <p:spPr>
          <a:xfrm flipV="1">
            <a:off x="6699792" y="3714429"/>
            <a:ext cx="0" cy="2465069"/>
          </a:xfrm>
          <a:prstGeom prst="straightConnector1">
            <a:avLst/>
          </a:prstGeom>
          <a:ln w="793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BF1EFC6-F312-3345-93BB-7DA182C66542}"/>
              </a:ext>
            </a:extLst>
          </p:cNvPr>
          <p:cNvSpPr txBox="1"/>
          <p:nvPr/>
        </p:nvSpPr>
        <p:spPr>
          <a:xfrm>
            <a:off x="3883281" y="6150922"/>
            <a:ext cx="125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X   Y   Z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AAD4EE0-2DE6-B342-96B3-8631FED70122}"/>
              </a:ext>
            </a:extLst>
          </p:cNvPr>
          <p:cNvSpPr txBox="1"/>
          <p:nvPr/>
        </p:nvSpPr>
        <p:spPr>
          <a:xfrm>
            <a:off x="5286025" y="6143301"/>
            <a:ext cx="125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X   Y   Z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0926ECB-2E34-624D-92DC-92A7306ECBDC}"/>
              </a:ext>
            </a:extLst>
          </p:cNvPr>
          <p:cNvSpPr txBox="1"/>
          <p:nvPr/>
        </p:nvSpPr>
        <p:spPr>
          <a:xfrm>
            <a:off x="6769084" y="6130304"/>
            <a:ext cx="125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X   Y   Z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22F2835-70BB-7644-8DD9-B063F3B0C213}"/>
              </a:ext>
            </a:extLst>
          </p:cNvPr>
          <p:cNvCxnSpPr>
            <a:cxnSpLocks/>
          </p:cNvCxnSpPr>
          <p:nvPr/>
        </p:nvCxnSpPr>
        <p:spPr>
          <a:xfrm flipV="1">
            <a:off x="6713905" y="3765601"/>
            <a:ext cx="0" cy="2393280"/>
          </a:xfrm>
          <a:prstGeom prst="straightConnector1">
            <a:avLst/>
          </a:prstGeom>
          <a:ln w="793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CD88AAA-B4F2-EC4C-B3C3-71FF57653214}"/>
              </a:ext>
            </a:extLst>
          </p:cNvPr>
          <p:cNvCxnSpPr>
            <a:cxnSpLocks/>
          </p:cNvCxnSpPr>
          <p:nvPr/>
        </p:nvCxnSpPr>
        <p:spPr>
          <a:xfrm flipV="1">
            <a:off x="5174510" y="3765601"/>
            <a:ext cx="0" cy="2377701"/>
          </a:xfrm>
          <a:prstGeom prst="straightConnector1">
            <a:avLst/>
          </a:prstGeom>
          <a:ln w="793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1AB0F5A-ECEC-154B-83E4-EB3A46730378}"/>
              </a:ext>
            </a:extLst>
          </p:cNvPr>
          <p:cNvSpPr txBox="1"/>
          <p:nvPr/>
        </p:nvSpPr>
        <p:spPr>
          <a:xfrm>
            <a:off x="8780241" y="3765601"/>
            <a:ext cx="2044623" cy="830997"/>
          </a:xfrm>
          <a:prstGeom prst="rect">
            <a:avLst/>
          </a:prstGeom>
          <a:noFill/>
          <a:ln w="635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Biosynthetic Constraint</a:t>
            </a:r>
          </a:p>
        </p:txBody>
      </p:sp>
      <p:sp>
        <p:nvSpPr>
          <p:cNvPr id="79" name="Bent Arrow 78">
            <a:extLst>
              <a:ext uri="{FF2B5EF4-FFF2-40B4-BE49-F238E27FC236}">
                <a16:creationId xmlns:a16="http://schemas.microsoft.com/office/drawing/2014/main" id="{74FB5C00-5171-8D4F-B6AC-42BFB830AF02}"/>
              </a:ext>
            </a:extLst>
          </p:cNvPr>
          <p:cNvSpPr/>
          <p:nvPr/>
        </p:nvSpPr>
        <p:spPr>
          <a:xfrm rot="10800000">
            <a:off x="8225074" y="4619939"/>
            <a:ext cx="1473518" cy="912194"/>
          </a:xfrm>
          <a:prstGeom prst="bentArrow">
            <a:avLst>
              <a:gd name="adj1" fmla="val 25000"/>
              <a:gd name="adj2" fmla="val 25000"/>
              <a:gd name="adj3" fmla="val 27376"/>
              <a:gd name="adj4" fmla="val 4375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148D47E-993E-3B4F-A0BB-07C12A120255}"/>
              </a:ext>
            </a:extLst>
          </p:cNvPr>
          <p:cNvSpPr txBox="1"/>
          <p:nvPr/>
        </p:nvSpPr>
        <p:spPr>
          <a:xfrm rot="16200000">
            <a:off x="1448282" y="4449206"/>
            <a:ext cx="2734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Treatment effect size on Metabolite Concentration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193FDC6-F267-1449-BEF4-8381219964C3}"/>
              </a:ext>
            </a:extLst>
          </p:cNvPr>
          <p:cNvCxnSpPr>
            <a:cxnSpLocks/>
          </p:cNvCxnSpPr>
          <p:nvPr/>
        </p:nvCxnSpPr>
        <p:spPr>
          <a:xfrm flipV="1">
            <a:off x="8153283" y="3714429"/>
            <a:ext cx="0" cy="2465069"/>
          </a:xfrm>
          <a:prstGeom prst="straightConnector1">
            <a:avLst/>
          </a:prstGeom>
          <a:ln w="793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4E429B3-22A9-8D45-A99B-2188CBC43C68}"/>
              </a:ext>
            </a:extLst>
          </p:cNvPr>
          <p:cNvCxnSpPr>
            <a:cxnSpLocks/>
          </p:cNvCxnSpPr>
          <p:nvPr/>
        </p:nvCxnSpPr>
        <p:spPr>
          <a:xfrm>
            <a:off x="3657357" y="3751313"/>
            <a:ext cx="4501666" cy="0"/>
          </a:xfrm>
          <a:prstGeom prst="straightConnector1">
            <a:avLst/>
          </a:prstGeom>
          <a:ln w="793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A420349-7AC5-FF43-BA48-5F2BEA4C4C94}"/>
              </a:ext>
            </a:extLst>
          </p:cNvPr>
          <p:cNvSpPr txBox="1"/>
          <p:nvPr/>
        </p:nvSpPr>
        <p:spPr>
          <a:xfrm>
            <a:off x="5109716" y="6506437"/>
            <a:ext cx="168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Metabolites</a:t>
            </a:r>
          </a:p>
        </p:txBody>
      </p:sp>
      <p:sp>
        <p:nvSpPr>
          <p:cNvPr id="84" name="Frame 83">
            <a:extLst>
              <a:ext uri="{FF2B5EF4-FFF2-40B4-BE49-F238E27FC236}">
                <a16:creationId xmlns:a16="http://schemas.microsoft.com/office/drawing/2014/main" id="{38DC12AC-3083-6541-9925-7371CF6DA5A4}"/>
              </a:ext>
            </a:extLst>
          </p:cNvPr>
          <p:cNvSpPr/>
          <p:nvPr/>
        </p:nvSpPr>
        <p:spPr>
          <a:xfrm>
            <a:off x="8343571" y="502337"/>
            <a:ext cx="3251835" cy="2868930"/>
          </a:xfrm>
          <a:prstGeom prst="frame">
            <a:avLst>
              <a:gd name="adj1" fmla="val 453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CF8054C-A2F8-6347-AEF4-7B76D8436016}"/>
              </a:ext>
            </a:extLst>
          </p:cNvPr>
          <p:cNvSpPr/>
          <p:nvPr/>
        </p:nvSpPr>
        <p:spPr>
          <a:xfrm>
            <a:off x="10851306" y="1749548"/>
            <a:ext cx="302895" cy="308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F3E0055-1E4D-114C-B4CC-AE4BF90DEF49}"/>
              </a:ext>
            </a:extLst>
          </p:cNvPr>
          <p:cNvSpPr/>
          <p:nvPr/>
        </p:nvSpPr>
        <p:spPr>
          <a:xfrm>
            <a:off x="10246702" y="1528433"/>
            <a:ext cx="302895" cy="308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ACA82A2-E504-9C42-9184-F4DF3885EFE6}"/>
              </a:ext>
            </a:extLst>
          </p:cNvPr>
          <p:cNvSpPr/>
          <p:nvPr/>
        </p:nvSpPr>
        <p:spPr>
          <a:xfrm>
            <a:off x="11026390" y="1140729"/>
            <a:ext cx="302895" cy="308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5196BEB-36BC-3544-BD1F-E83673FB9D8D}"/>
                  </a:ext>
                </a:extLst>
              </p:cNvPr>
              <p:cNvSpPr txBox="1"/>
              <p:nvPr/>
            </p:nvSpPr>
            <p:spPr>
              <a:xfrm>
                <a:off x="8434354" y="17069"/>
                <a:ext cx="27198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Times" pitchFamily="2" charset="0"/>
                  </a:rPr>
                  <a:t>(3)Low Constraint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4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5196BEB-36BC-3544-BD1F-E83673FB9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354" y="17069"/>
                <a:ext cx="2719847" cy="461665"/>
              </a:xfrm>
              <a:prstGeom prst="rect">
                <a:avLst/>
              </a:prstGeom>
              <a:blipFill>
                <a:blip r:embed="rId4"/>
                <a:stretch>
                  <a:fillRect l="-3256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Oval 91">
            <a:extLst>
              <a:ext uri="{FF2B5EF4-FFF2-40B4-BE49-F238E27FC236}">
                <a16:creationId xmlns:a16="http://schemas.microsoft.com/office/drawing/2014/main" id="{C6C803FC-CA50-FD44-BA43-2E264ACA903B}"/>
              </a:ext>
            </a:extLst>
          </p:cNvPr>
          <p:cNvSpPr/>
          <p:nvPr/>
        </p:nvSpPr>
        <p:spPr>
          <a:xfrm>
            <a:off x="5174348" y="2434007"/>
            <a:ext cx="302895" cy="308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FC56191-C12D-B34E-A1C8-2679B2863331}"/>
              </a:ext>
            </a:extLst>
          </p:cNvPr>
          <p:cNvSpPr/>
          <p:nvPr/>
        </p:nvSpPr>
        <p:spPr>
          <a:xfrm>
            <a:off x="5950776" y="2216549"/>
            <a:ext cx="302895" cy="308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FDCE6E7-719B-7343-BA51-06B39ACB5AE1}"/>
              </a:ext>
            </a:extLst>
          </p:cNvPr>
          <p:cNvSpPr/>
          <p:nvPr/>
        </p:nvSpPr>
        <p:spPr>
          <a:xfrm>
            <a:off x="8803438" y="1539863"/>
            <a:ext cx="302895" cy="308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1ED68CF-EB30-034F-9AC2-69D18EDA8BE4}"/>
              </a:ext>
            </a:extLst>
          </p:cNvPr>
          <p:cNvSpPr/>
          <p:nvPr/>
        </p:nvSpPr>
        <p:spPr>
          <a:xfrm>
            <a:off x="9235397" y="1528433"/>
            <a:ext cx="302895" cy="308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7F4CB73-EA01-1D44-8DE7-2F69018176FA}"/>
              </a:ext>
            </a:extLst>
          </p:cNvPr>
          <p:cNvSpPr/>
          <p:nvPr/>
        </p:nvSpPr>
        <p:spPr>
          <a:xfrm>
            <a:off x="9019418" y="1231253"/>
            <a:ext cx="302895" cy="308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A832C6A-5659-3049-8A52-35B82089C23B}"/>
              </a:ext>
            </a:extLst>
          </p:cNvPr>
          <p:cNvSpPr/>
          <p:nvPr/>
        </p:nvSpPr>
        <p:spPr>
          <a:xfrm>
            <a:off x="9045017" y="1852559"/>
            <a:ext cx="302895" cy="308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8BF34F9-698E-3A4A-8CD2-16BBF931F056}"/>
              </a:ext>
            </a:extLst>
          </p:cNvPr>
          <p:cNvSpPr/>
          <p:nvPr/>
        </p:nvSpPr>
        <p:spPr>
          <a:xfrm>
            <a:off x="1189246" y="1657524"/>
            <a:ext cx="302895" cy="308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8083E39-43E6-9146-BE68-1415AF992D50}"/>
              </a:ext>
            </a:extLst>
          </p:cNvPr>
          <p:cNvSpPr/>
          <p:nvPr/>
        </p:nvSpPr>
        <p:spPr>
          <a:xfrm>
            <a:off x="1621205" y="1646094"/>
            <a:ext cx="302895" cy="308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2A88793-C42F-FB40-B178-C8D1603E2F2B}"/>
              </a:ext>
            </a:extLst>
          </p:cNvPr>
          <p:cNvSpPr/>
          <p:nvPr/>
        </p:nvSpPr>
        <p:spPr>
          <a:xfrm>
            <a:off x="1405226" y="1348914"/>
            <a:ext cx="302895" cy="308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9663A6B-333D-2441-80AE-09FC8CBED570}"/>
              </a:ext>
            </a:extLst>
          </p:cNvPr>
          <p:cNvSpPr/>
          <p:nvPr/>
        </p:nvSpPr>
        <p:spPr>
          <a:xfrm>
            <a:off x="1430825" y="1970220"/>
            <a:ext cx="302895" cy="308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25DAB92-176E-594B-9D88-D9B2DC99903F}"/>
              </a:ext>
            </a:extLst>
          </p:cNvPr>
          <p:cNvSpPr/>
          <p:nvPr/>
        </p:nvSpPr>
        <p:spPr>
          <a:xfrm>
            <a:off x="3006719" y="1968187"/>
            <a:ext cx="302895" cy="308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90764A3-8CEC-274A-AECC-F38066DC6535}"/>
              </a:ext>
            </a:extLst>
          </p:cNvPr>
          <p:cNvSpPr/>
          <p:nvPr/>
        </p:nvSpPr>
        <p:spPr>
          <a:xfrm>
            <a:off x="9818040" y="1140729"/>
            <a:ext cx="302895" cy="308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C37606-2EED-5449-8EC5-47A2B1A1EF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40" b="30156"/>
          <a:stretch/>
        </p:blipFill>
        <p:spPr>
          <a:xfrm rot="16200000">
            <a:off x="6638177" y="4419280"/>
            <a:ext cx="1422400" cy="302457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71D40168-60B5-284C-96DE-054A74567566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27340" b="30156"/>
          <a:stretch/>
        </p:blipFill>
        <p:spPr>
          <a:xfrm rot="16200000">
            <a:off x="7565483" y="5644532"/>
            <a:ext cx="548640" cy="301752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F669F540-A6F8-AC43-ACCD-9486084407A3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27340" b="30156"/>
          <a:stretch/>
        </p:blipFill>
        <p:spPr>
          <a:xfrm rot="16200000">
            <a:off x="6702944" y="5623914"/>
            <a:ext cx="548640" cy="301752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74F7922D-0823-F44B-BC29-0EB27B5F8365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27340" b="30156"/>
          <a:stretch/>
        </p:blipFill>
        <p:spPr>
          <a:xfrm rot="16200000">
            <a:off x="3791992" y="5687198"/>
            <a:ext cx="548640" cy="301752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9A25F431-F248-FA40-98FA-A6585BEC600C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27340" b="30156"/>
          <a:stretch/>
        </p:blipFill>
        <p:spPr>
          <a:xfrm rot="16200000">
            <a:off x="4205518" y="5606585"/>
            <a:ext cx="548640" cy="3017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C644ED-41DE-4441-BD03-E439BC8B5182}"/>
              </a:ext>
            </a:extLst>
          </p:cNvPr>
          <p:cNvSpPr txBox="1"/>
          <p:nvPr/>
        </p:nvSpPr>
        <p:spPr>
          <a:xfrm>
            <a:off x="3366975" y="5838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07A699D-5DB2-7147-BB11-2D499F96925F}"/>
              </a:ext>
            </a:extLst>
          </p:cNvPr>
          <p:cNvSpPr txBox="1"/>
          <p:nvPr/>
        </p:nvSpPr>
        <p:spPr>
          <a:xfrm>
            <a:off x="3185296" y="361339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100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E3B042F-B3E5-9043-8315-AAD8B5E4A2E5}"/>
              </a:ext>
            </a:extLst>
          </p:cNvPr>
          <p:cNvSpPr/>
          <p:nvPr/>
        </p:nvSpPr>
        <p:spPr>
          <a:xfrm>
            <a:off x="1367129" y="3751313"/>
            <a:ext cx="302895" cy="308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1432A04-9EF7-5D43-96A3-6F94D70005CA}"/>
              </a:ext>
            </a:extLst>
          </p:cNvPr>
          <p:cNvSpPr/>
          <p:nvPr/>
        </p:nvSpPr>
        <p:spPr>
          <a:xfrm>
            <a:off x="1367128" y="4102863"/>
            <a:ext cx="302895" cy="308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D18067-CCAA-854B-8E76-8E49E6F97023}"/>
              </a:ext>
            </a:extLst>
          </p:cNvPr>
          <p:cNvSpPr txBox="1"/>
          <p:nvPr/>
        </p:nvSpPr>
        <p:spPr>
          <a:xfrm>
            <a:off x="-3086" y="371442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Pretreatment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B7D71AF-7A79-6B4C-B73D-07C1AB1BC878}"/>
              </a:ext>
            </a:extLst>
          </p:cNvPr>
          <p:cNvSpPr txBox="1"/>
          <p:nvPr/>
        </p:nvSpPr>
        <p:spPr>
          <a:xfrm>
            <a:off x="-21381" y="408376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Posttreatment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B584EE-985B-7246-BDB8-0B77087FF8C5}"/>
              </a:ext>
            </a:extLst>
          </p:cNvPr>
          <p:cNvSpPr txBox="1"/>
          <p:nvPr/>
        </p:nvSpPr>
        <p:spPr>
          <a:xfrm>
            <a:off x="5148653" y="3728409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(2)</a:t>
            </a:r>
            <a:endParaRPr lang="en-US" sz="2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68599F9-5F14-8343-BD28-7655DB374A9B}"/>
              </a:ext>
            </a:extLst>
          </p:cNvPr>
          <p:cNvSpPr txBox="1"/>
          <p:nvPr/>
        </p:nvSpPr>
        <p:spPr>
          <a:xfrm>
            <a:off x="3661523" y="3719434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(1)</a:t>
            </a:r>
            <a:endParaRPr lang="en-US" sz="2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5D54D9C-E632-094B-BD07-22A60D9718AC}"/>
              </a:ext>
            </a:extLst>
          </p:cNvPr>
          <p:cNvSpPr txBox="1"/>
          <p:nvPr/>
        </p:nvSpPr>
        <p:spPr>
          <a:xfrm>
            <a:off x="6667388" y="3728408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(3)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2514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nut 4">
            <a:extLst>
              <a:ext uri="{FF2B5EF4-FFF2-40B4-BE49-F238E27FC236}">
                <a16:creationId xmlns:a16="http://schemas.microsoft.com/office/drawing/2014/main" id="{2E64121E-5E96-B142-8BD5-53DEAF28110B}"/>
              </a:ext>
            </a:extLst>
          </p:cNvPr>
          <p:cNvSpPr/>
          <p:nvPr/>
        </p:nvSpPr>
        <p:spPr>
          <a:xfrm>
            <a:off x="4710456" y="1864743"/>
            <a:ext cx="3115918" cy="2984095"/>
          </a:xfrm>
          <a:prstGeom prst="donut">
            <a:avLst>
              <a:gd name="adj" fmla="val 282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C7DCD410-95E6-AF46-8EA3-D7726F211EDB}"/>
              </a:ext>
            </a:extLst>
          </p:cNvPr>
          <p:cNvSpPr/>
          <p:nvPr/>
        </p:nvSpPr>
        <p:spPr>
          <a:xfrm>
            <a:off x="2860362" y="1861238"/>
            <a:ext cx="3115918" cy="2984095"/>
          </a:xfrm>
          <a:prstGeom prst="donut">
            <a:avLst>
              <a:gd name="adj" fmla="val 2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E011F-945A-9B4E-944E-01B44E0C8AC6}"/>
              </a:ext>
            </a:extLst>
          </p:cNvPr>
          <p:cNvSpPr txBox="1"/>
          <p:nvPr/>
        </p:nvSpPr>
        <p:spPr>
          <a:xfrm>
            <a:off x="3912928" y="3118305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E|C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AD3EC5-8A63-1946-8096-B77F1948EB5E}"/>
              </a:ext>
            </a:extLst>
          </p:cNvPr>
          <p:cNvSpPr txBox="1"/>
          <p:nvPr/>
        </p:nvSpPr>
        <p:spPr>
          <a:xfrm>
            <a:off x="5012164" y="3118307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E:C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B8A6C-94FD-7640-B203-6369F234968F}"/>
              </a:ext>
            </a:extLst>
          </p:cNvPr>
          <p:cNvSpPr txBox="1"/>
          <p:nvPr/>
        </p:nvSpPr>
        <p:spPr>
          <a:xfrm>
            <a:off x="6170549" y="3118305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C|E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02888-513D-4D49-8044-C9D2B1EE48C7}"/>
              </a:ext>
            </a:extLst>
          </p:cNvPr>
          <p:cNvSpPr txBox="1"/>
          <p:nvPr/>
        </p:nvSpPr>
        <p:spPr>
          <a:xfrm>
            <a:off x="2785098" y="5700428"/>
            <a:ext cx="4922694" cy="830997"/>
          </a:xfrm>
          <a:prstGeom prst="rect">
            <a:avLst/>
          </a:prstGeom>
          <a:noFill/>
          <a:ln w="635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Variation Explained by E- &amp; C-Matrix</a:t>
            </a:r>
          </a:p>
          <a:p>
            <a:pPr algn="ctr"/>
            <a:r>
              <a:rPr lang="en-US" sz="2400" dirty="0">
                <a:latin typeface="Times" pitchFamily="2" charset="0"/>
              </a:rPr>
              <a:t>E:C+E|C +C|E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C0EB6-35CA-3C4B-8F6F-593B913E14B3}"/>
              </a:ext>
            </a:extLst>
          </p:cNvPr>
          <p:cNvSpPr txBox="1"/>
          <p:nvPr/>
        </p:nvSpPr>
        <p:spPr>
          <a:xfrm>
            <a:off x="8458200" y="2383789"/>
            <a:ext cx="1857060" cy="156966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Variation explained by the C-Matrix</a:t>
            </a:r>
          </a:p>
          <a:p>
            <a:pPr algn="ctr"/>
            <a:r>
              <a:rPr lang="en-US" sz="2400" dirty="0">
                <a:latin typeface="Times" pitchFamily="2" charset="0"/>
              </a:rPr>
              <a:t>E:C+C|E = 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A476BF-D469-3047-B5C0-D4FE851B886E}"/>
              </a:ext>
            </a:extLst>
          </p:cNvPr>
          <p:cNvSpPr txBox="1"/>
          <p:nvPr/>
        </p:nvSpPr>
        <p:spPr>
          <a:xfrm>
            <a:off x="5793574" y="438511"/>
            <a:ext cx="4065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Unexplained/Residual Variance</a:t>
            </a: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EBC9DCE2-29A3-C046-B805-F15CCFAE1073}"/>
              </a:ext>
            </a:extLst>
          </p:cNvPr>
          <p:cNvSpPr/>
          <p:nvPr/>
        </p:nvSpPr>
        <p:spPr>
          <a:xfrm>
            <a:off x="0" y="0"/>
            <a:ext cx="10587038" cy="6858000"/>
          </a:xfrm>
          <a:prstGeom prst="frame">
            <a:avLst>
              <a:gd name="adj1" fmla="val 32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36466BBE-0E38-7A4F-AFB7-E914B470DD24}"/>
              </a:ext>
            </a:extLst>
          </p:cNvPr>
          <p:cNvSpPr/>
          <p:nvPr/>
        </p:nvSpPr>
        <p:spPr>
          <a:xfrm rot="16200000">
            <a:off x="2238867" y="2992171"/>
            <a:ext cx="484632" cy="75835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ED5CF8-EE57-0144-964F-636E498C8A1A}"/>
              </a:ext>
            </a:extLst>
          </p:cNvPr>
          <p:cNvSpPr txBox="1"/>
          <p:nvPr/>
        </p:nvSpPr>
        <p:spPr>
          <a:xfrm>
            <a:off x="313504" y="2383789"/>
            <a:ext cx="1788498" cy="1569660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Variation explained by the E-Matrix</a:t>
            </a:r>
          </a:p>
          <a:p>
            <a:pPr algn="ctr"/>
            <a:r>
              <a:rPr lang="en-US" sz="2400" dirty="0">
                <a:latin typeface="Times" pitchFamily="2" charset="0"/>
              </a:rPr>
              <a:t>E:C+E|C = E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ADBE7A2A-A6DC-1347-87F4-D3D30879A713}"/>
              </a:ext>
            </a:extLst>
          </p:cNvPr>
          <p:cNvSpPr/>
          <p:nvPr/>
        </p:nvSpPr>
        <p:spPr>
          <a:xfrm rot="5400000">
            <a:off x="7899971" y="3045102"/>
            <a:ext cx="484632" cy="6318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CAB78AC6-31E8-E84E-80DB-C9CF7B819059}"/>
              </a:ext>
            </a:extLst>
          </p:cNvPr>
          <p:cNvSpPr/>
          <p:nvPr/>
        </p:nvSpPr>
        <p:spPr>
          <a:xfrm rot="13498581">
            <a:off x="5372427" y="4716052"/>
            <a:ext cx="484632" cy="1087673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553F7EB9-DBA6-234A-BA02-4DAACBF75D49}"/>
              </a:ext>
            </a:extLst>
          </p:cNvPr>
          <p:cNvSpPr/>
          <p:nvPr/>
        </p:nvSpPr>
        <p:spPr>
          <a:xfrm rot="8515990">
            <a:off x="4818064" y="4738794"/>
            <a:ext cx="484632" cy="1027469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08BB0A-925A-DB43-941D-49B63CD99F38}"/>
              </a:ext>
            </a:extLst>
          </p:cNvPr>
          <p:cNvSpPr txBox="1"/>
          <p:nvPr/>
        </p:nvSpPr>
        <p:spPr>
          <a:xfrm>
            <a:off x="10587039" y="1968290"/>
            <a:ext cx="1604961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Variation in P-Matrix </a:t>
            </a:r>
          </a:p>
        </p:txBody>
      </p:sp>
      <p:sp>
        <p:nvSpPr>
          <p:cNvPr id="3" name="Bent Arrow 2">
            <a:extLst>
              <a:ext uri="{FF2B5EF4-FFF2-40B4-BE49-F238E27FC236}">
                <a16:creationId xmlns:a16="http://schemas.microsoft.com/office/drawing/2014/main" id="{BC2B340E-89E6-764E-BCB4-3376C2EB6F55}"/>
              </a:ext>
            </a:extLst>
          </p:cNvPr>
          <p:cNvSpPr/>
          <p:nvPr/>
        </p:nvSpPr>
        <p:spPr>
          <a:xfrm rot="10800000">
            <a:off x="10645888" y="2772163"/>
            <a:ext cx="813816" cy="868680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08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28631</TotalTime>
  <Words>327</Words>
  <Application>Microsoft Macintosh PowerPoint</Application>
  <PresentationFormat>Widescreen</PresentationFormat>
  <Paragraphs>74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dowell</dc:creator>
  <cp:lastModifiedBy>jordan dowell</cp:lastModifiedBy>
  <cp:revision>34</cp:revision>
  <dcterms:created xsi:type="dcterms:W3CDTF">2019-07-02T17:36:13Z</dcterms:created>
  <dcterms:modified xsi:type="dcterms:W3CDTF">2019-08-08T15:21:34Z</dcterms:modified>
</cp:coreProperties>
</file>