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65D6B4-55A5-484B-8123-36E37455074C}">
  <a:tblStyle styleId="{4765D6B4-55A5-484B-8123-36E3745507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57fab5fb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57fab5fb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94a6a39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94a6a39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94a6a39d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94a6a39d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94a6a39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94a6a39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57fab5fb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57fab5fb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57fab5fb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57fab5fb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94a6a39dd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94a6a39dd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94a6a39d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94a6a39d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DJJX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Jordan Pflum, Jason Petri, Dylan Nikol, Xuxian Chen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WRDS Data Collection and Manipultation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Universe Creation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Processing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Explanatory Variables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Paper Comparison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WRDS Data Collection and Manipultation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Crsp/Compustat Merged Quarterly: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↪"/>
            </a:pPr>
            <a:r>
              <a:rPr lang="en"/>
              <a:t>Accounting numbers, Firm Information.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⇒"/>
            </a:pPr>
            <a:r>
              <a:rPr lang="en" sz="1400"/>
              <a:t>Convert fiscal quarter to calendar quarter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⇒"/>
            </a:pPr>
            <a:r>
              <a:rPr lang="en"/>
              <a:t>Lag the accounting data by 2 months (account for 60 release for quarterly data)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Crsp Monthly &amp; Daily: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↪"/>
            </a:pPr>
            <a:r>
              <a:rPr lang="en" sz="1400"/>
              <a:t>Share, Price, Facto</a:t>
            </a:r>
            <a:r>
              <a:rPr lang="en" sz="1400"/>
              <a:t>rs, Return, etc.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⇒"/>
            </a:pPr>
            <a:r>
              <a:rPr lang="en"/>
              <a:t>calculated Daily Sigma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S&amp;P 500: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⇒"/>
            </a:pPr>
            <a:r>
              <a:rPr lang="en"/>
              <a:t>total value &amp; value weighted returns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10K / 10Q: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⇒"/>
            </a:pPr>
            <a:r>
              <a:rPr lang="en"/>
              <a:t>Similarity measures &amp; minimum edit distances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Time Range: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⇆"/>
            </a:pPr>
            <a:r>
              <a:rPr lang="en"/>
              <a:t>1960-01-01 to 2019-12-31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Universe Creation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u="sng"/>
              <a:t>Exclude </a:t>
            </a:r>
            <a:r>
              <a:rPr lang="en"/>
              <a:t>Finance, Insurance, and Real Estate companies (SIC 6000-6999)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u="sng"/>
              <a:t>Include </a:t>
            </a:r>
            <a:r>
              <a:rPr lang="en"/>
              <a:t>Companies within US Exchanges (EXCHCD 11-20)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u="sng"/>
              <a:t>Include </a:t>
            </a:r>
            <a:r>
              <a:rPr lang="en"/>
              <a:t>only ordinary common shares of US incorporated companies (Share code 10, 11)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u="sng"/>
              <a:t>Include </a:t>
            </a:r>
            <a:r>
              <a:rPr lang="en"/>
              <a:t>companies with SHRCLS = ‘A’ or NaN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u="sng"/>
              <a:t>Exclude </a:t>
            </a:r>
            <a:r>
              <a:rPr lang="en"/>
              <a:t>Company Returns with missing return codes (RET &lt; -50)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Merge all datasets on PERMNO &amp; DATE</a:t>
            </a:r>
            <a:r>
              <a:rPr lang="en"/>
              <a:t> (month)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graphicFrame>
        <p:nvGraphicFramePr>
          <p:cNvPr id="84" name="Google Shape;84;p17"/>
          <p:cNvGraphicFramePr/>
          <p:nvPr/>
        </p:nvGraphicFramePr>
        <p:xfrm>
          <a:off x="440425" y="28918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{4765D6B4-55A5-484B-8123-36E37455074C}</a:tableStyleId>
              </a:tblPr>
              <a:tblGrid>
                <a:gridCol w="1129600"/>
                <a:gridCol w="941525"/>
                <a:gridCol w="1809275"/>
              </a:tblGrid>
              <a:tr h="1164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crsp_monthly</a:t>
                      </a:r>
                      <a:endParaRPr b="1" sz="11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original</a:t>
                      </a:r>
                      <a:endParaRPr sz="11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-184150" lvl="0" marL="1714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100"/>
                        <a:buFont typeface="Average"/>
                        <a:buChar char="●"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Remove SIC in 6000s,</a:t>
                      </a:r>
                      <a:endParaRPr sz="11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-184150" lvl="0" marL="1714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100"/>
                        <a:buFont typeface="Average"/>
                        <a:buChar char="●"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Share Code =  10 or 11</a:t>
                      </a:r>
                      <a:endParaRPr sz="11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-184150" lvl="0" marL="1714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100"/>
                        <a:buFont typeface="Average"/>
                        <a:buChar char="●"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Share Class = A or nan</a:t>
                      </a:r>
                      <a:endParaRPr sz="11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-184150" lvl="0" marL="1714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100"/>
                        <a:buFont typeface="Average"/>
                        <a:buChar char="●"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Return &gt; -50</a:t>
                      </a:r>
                      <a:endParaRPr sz="11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</a:tr>
              <a:tr h="284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# of row</a:t>
                      </a:r>
                      <a:endParaRPr sz="11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4,256,427</a:t>
                      </a:r>
                      <a:endParaRPr sz="11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2,600,005 </a:t>
                      </a:r>
                      <a:endParaRPr sz="11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</a:tr>
              <a:tr h="284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# of company</a:t>
                      </a:r>
                      <a:endParaRPr sz="11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33,097</a:t>
                      </a:r>
                      <a:endParaRPr sz="11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20,458</a:t>
                      </a:r>
                      <a:endParaRPr sz="11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85" name="Google Shape;85;p17"/>
          <p:cNvGraphicFramePr/>
          <p:nvPr/>
        </p:nvGraphicFramePr>
        <p:xfrm>
          <a:off x="440425" y="12932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{4765D6B4-55A5-484B-8123-36E37455074C}</a:tableStyleId>
              </a:tblPr>
              <a:tblGrid>
                <a:gridCol w="1129625"/>
                <a:gridCol w="941525"/>
                <a:gridCol w="1809250"/>
              </a:tblGrid>
              <a:tr h="543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crsp_compustat_merged</a:t>
                      </a:r>
                      <a:endParaRPr b="1" sz="11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original</a:t>
                      </a:r>
                      <a:endParaRPr sz="11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184150" lvl="0" marL="17145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100"/>
                        <a:buFont typeface="Average"/>
                        <a:buChar char="●"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Remove SIC in 6000s</a:t>
                      </a:r>
                      <a:endParaRPr sz="11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-184150" lvl="0" marL="17145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100"/>
                        <a:buFont typeface="Average"/>
                        <a:buChar char="●"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Keep Only American </a:t>
                      </a:r>
                      <a:endParaRPr sz="11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</a:tr>
              <a:tr h="367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# of row</a:t>
                      </a:r>
                      <a:endParaRPr sz="11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1,144,365</a:t>
                      </a:r>
                      <a:endParaRPr sz="11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845,476 </a:t>
                      </a:r>
                      <a:endParaRPr sz="11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</a:tr>
              <a:tr h="367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# of company</a:t>
                      </a:r>
                      <a:endParaRPr sz="11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25,471</a:t>
                      </a:r>
                      <a:endParaRPr sz="11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19,035</a:t>
                      </a:r>
                      <a:endParaRPr sz="11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86" name="Google Shape;86;p17"/>
          <p:cNvCxnSpPr/>
          <p:nvPr/>
        </p:nvCxnSpPr>
        <p:spPr>
          <a:xfrm>
            <a:off x="4441225" y="1879350"/>
            <a:ext cx="1234500" cy="7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7"/>
          <p:cNvCxnSpPr/>
          <p:nvPr/>
        </p:nvCxnSpPr>
        <p:spPr>
          <a:xfrm flipH="1" rot="10800000">
            <a:off x="4421425" y="2891800"/>
            <a:ext cx="1234500" cy="75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88" name="Google Shape;88;p17"/>
          <p:cNvGraphicFramePr/>
          <p:nvPr/>
        </p:nvGraphicFramePr>
        <p:xfrm>
          <a:off x="5883875" y="2082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{4765D6B4-55A5-484B-8123-36E37455074C}</a:tableStyleId>
              </a:tblPr>
              <a:tblGrid>
                <a:gridCol w="1254250"/>
                <a:gridCol w="1045350"/>
              </a:tblGrid>
              <a:tr h="326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df</a:t>
                      </a:r>
                      <a:endParaRPr b="1"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190500" lvl="0" marL="17145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200"/>
                        <a:buFont typeface="Average"/>
                        <a:buChar char="●"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NaN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</a:tr>
              <a:tr h="514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# of row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1,573,986  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</a:tr>
              <a:tr h="514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# of company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14,181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89" name="Google Shape;89;p17"/>
          <p:cNvSpPr/>
          <p:nvPr/>
        </p:nvSpPr>
        <p:spPr>
          <a:xfrm>
            <a:off x="4678775" y="4012400"/>
            <a:ext cx="280200" cy="2880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5028225" y="3987050"/>
            <a:ext cx="91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Crsp Daily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4678775" y="4545800"/>
            <a:ext cx="280200" cy="2880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5028225" y="4520450"/>
            <a:ext cx="91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S&amp;P 500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Explanatory Variables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10 variables created (8 </a:t>
            </a:r>
            <a:r>
              <a:rPr lang="en"/>
              <a:t>Fundamental</a:t>
            </a:r>
            <a:r>
              <a:rPr lang="en"/>
              <a:t> + 3 Text)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Net Income per Adjusted Total Assets (NITA)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Net Income per Enterprise Value (NIMTA)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Total </a:t>
            </a:r>
            <a:r>
              <a:rPr lang="en"/>
              <a:t>Liabilities</a:t>
            </a:r>
            <a:r>
              <a:rPr lang="en"/>
              <a:t> per Adjusted Total Assets (TLTA)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Total Liabilities Per Enterprise Value (TLMTA)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Excess Returns (EXRET)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Relative Size (RSIZE)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Standard Deviation of Returns (SIGMA)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Cash Per Enterprise Value (</a:t>
            </a:r>
            <a:r>
              <a:rPr lang="en"/>
              <a:t>CASHMTA)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Three types of document similarities between the current filing and the previous filing (10-K &amp; 10-Q)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Predictor Variable (Bankruptcy)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Two Possible Sources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CRSP/COMPUSTAT Merged: Research Company Reason for Deletion (DLRSN)</a:t>
            </a:r>
            <a:endParaRPr sz="1400"/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Provides reason for why company has been deleted from CRSP (code==02 → Bankruptcy)</a:t>
            </a:r>
            <a:endParaRPr/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Accompanied by Research Company Reason for Deletion Date (DLDTE)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 CRSP: Delisting Code (DLSTCD)</a:t>
            </a:r>
            <a:endParaRPr/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Signals that the security is </a:t>
            </a:r>
            <a:r>
              <a:rPr lang="en"/>
              <a:t>active</a:t>
            </a:r>
            <a:r>
              <a:rPr lang="en"/>
              <a:t>/inactive for a particular reason (code==574 → Bankruptcy)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Comparison: </a:t>
            </a:r>
            <a:r>
              <a:rPr lang="en"/>
              <a:t>Firm </a:t>
            </a:r>
            <a:r>
              <a:rPr lang="en"/>
              <a:t>Bankruptcies</a:t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1701275" y="1017738"/>
            <a:ext cx="5601300" cy="362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449" y="1017726"/>
            <a:ext cx="5366876" cy="3502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Comparison: Universe Selection</a:t>
            </a:r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1960700" y="1287299"/>
            <a:ext cx="5156100" cy="340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427" y="1221500"/>
            <a:ext cx="5059873" cy="3409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