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3" r:id="rId4"/>
    <p:sldMasterId id="214748370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5143500" cx="9144000"/>
  <p:notesSz cx="6858000" cy="9144000"/>
  <p:embeddedFontLst>
    <p:embeddedFont>
      <p:font typeface="Raleway"/>
      <p:regular r:id="rId53"/>
      <p:bold r:id="rId54"/>
      <p:italic r:id="rId55"/>
      <p:boldItalic r:id="rId56"/>
    </p:embeddedFont>
    <p:embeddedFont>
      <p:font typeface="Roboto"/>
      <p:regular r:id="rId57"/>
      <p:bold r:id="rId58"/>
      <p:italic r:id="rId59"/>
      <p:boldItalic r:id="rId60"/>
    </p:embeddedFont>
    <p:embeddedFont>
      <p:font typeface="Roboto Medium"/>
      <p:regular r:id="rId61"/>
      <p:bold r:id="rId62"/>
      <p:italic r:id="rId63"/>
      <p:boldItalic r:id="rId64"/>
    </p:embeddedFont>
    <p:embeddedFont>
      <p:font typeface="Montserrat"/>
      <p:regular r:id="rId65"/>
      <p:bold r:id="rId66"/>
      <p:italic r:id="rId67"/>
      <p:boldItalic r:id="rId68"/>
    </p:embeddedFont>
    <p:embeddedFont>
      <p:font typeface="Lora"/>
      <p:regular r:id="rId69"/>
      <p:bold r:id="rId70"/>
      <p:italic r:id="rId71"/>
      <p:boldItalic r:id="rId72"/>
    </p:embeddedFont>
    <p:embeddedFont>
      <p:font typeface="Lora Regular"/>
      <p:regular r:id="rId73"/>
      <p:bold r:id="rId74"/>
      <p:italic r:id="rId75"/>
      <p:boldItalic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0BB94F4-AF7F-453B-946F-FA60FDD95B41}">
  <a:tblStyle styleId="{E0BB94F4-AF7F-453B-946F-FA60FDD95B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LoraRegular-regular.fntdata"/><Relationship Id="rId72" Type="http://schemas.openxmlformats.org/officeDocument/2006/relationships/font" Target="fonts/Lora-boldItalic.fntdata"/><Relationship Id="rId31" Type="http://schemas.openxmlformats.org/officeDocument/2006/relationships/slide" Target="slides/slide25.xml"/><Relationship Id="rId75" Type="http://schemas.openxmlformats.org/officeDocument/2006/relationships/font" Target="fonts/LoraRegular-italic.fntdata"/><Relationship Id="rId30" Type="http://schemas.openxmlformats.org/officeDocument/2006/relationships/slide" Target="slides/slide24.xml"/><Relationship Id="rId74" Type="http://schemas.openxmlformats.org/officeDocument/2006/relationships/font" Target="fonts/LoraRegular-bold.fntdata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76" Type="http://schemas.openxmlformats.org/officeDocument/2006/relationships/font" Target="fonts/LoraRegular-boldItalic.fntdata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Lora-italic.fntdata"/><Relationship Id="rId70" Type="http://schemas.openxmlformats.org/officeDocument/2006/relationships/font" Target="fonts/Lora-bold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Medium-bold.fntdata"/><Relationship Id="rId61" Type="http://schemas.openxmlformats.org/officeDocument/2006/relationships/font" Target="fonts/RobotoMedium-regular.fntdata"/><Relationship Id="rId20" Type="http://schemas.openxmlformats.org/officeDocument/2006/relationships/slide" Target="slides/slide14.xml"/><Relationship Id="rId64" Type="http://schemas.openxmlformats.org/officeDocument/2006/relationships/font" Target="fonts/RobotoMedium-boldItalic.fntdata"/><Relationship Id="rId63" Type="http://schemas.openxmlformats.org/officeDocument/2006/relationships/font" Target="fonts/RobotoMedium-italic.fntdata"/><Relationship Id="rId22" Type="http://schemas.openxmlformats.org/officeDocument/2006/relationships/slide" Target="slides/slide16.xml"/><Relationship Id="rId66" Type="http://schemas.openxmlformats.org/officeDocument/2006/relationships/font" Target="fonts/Montserrat-bold.fntdata"/><Relationship Id="rId21" Type="http://schemas.openxmlformats.org/officeDocument/2006/relationships/slide" Target="slides/slide15.xml"/><Relationship Id="rId65" Type="http://schemas.openxmlformats.org/officeDocument/2006/relationships/font" Target="fonts/Montserrat-regular.fntdata"/><Relationship Id="rId24" Type="http://schemas.openxmlformats.org/officeDocument/2006/relationships/slide" Target="slides/slide18.xml"/><Relationship Id="rId68" Type="http://schemas.openxmlformats.org/officeDocument/2006/relationships/font" Target="fonts/Montserrat-boldItalic.fntdata"/><Relationship Id="rId23" Type="http://schemas.openxmlformats.org/officeDocument/2006/relationships/slide" Target="slides/slide17.xml"/><Relationship Id="rId67" Type="http://schemas.openxmlformats.org/officeDocument/2006/relationships/font" Target="fonts/Montserrat-italic.fntdata"/><Relationship Id="rId60" Type="http://schemas.openxmlformats.org/officeDocument/2006/relationships/font" Target="fonts/Roboto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Lora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Raleway-regular.fntdata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Raleway-italic.fntdata"/><Relationship Id="rId10" Type="http://schemas.openxmlformats.org/officeDocument/2006/relationships/slide" Target="slides/slide4.xml"/><Relationship Id="rId54" Type="http://schemas.openxmlformats.org/officeDocument/2006/relationships/font" Target="fonts/Raleway-bold.fntdata"/><Relationship Id="rId13" Type="http://schemas.openxmlformats.org/officeDocument/2006/relationships/slide" Target="slides/slide7.xml"/><Relationship Id="rId57" Type="http://schemas.openxmlformats.org/officeDocument/2006/relationships/font" Target="fonts/Roboto-regular.fntdata"/><Relationship Id="rId12" Type="http://schemas.openxmlformats.org/officeDocument/2006/relationships/slide" Target="slides/slide6.xml"/><Relationship Id="rId56" Type="http://schemas.openxmlformats.org/officeDocument/2006/relationships/font" Target="fonts/Raleway-boldItalic.fntdata"/><Relationship Id="rId15" Type="http://schemas.openxmlformats.org/officeDocument/2006/relationships/slide" Target="slides/slide9.xml"/><Relationship Id="rId59" Type="http://schemas.openxmlformats.org/officeDocument/2006/relationships/font" Target="fonts/Roboto-italic.fntdata"/><Relationship Id="rId14" Type="http://schemas.openxmlformats.org/officeDocument/2006/relationships/slide" Target="slides/slide8.xml"/><Relationship Id="rId58" Type="http://schemas.openxmlformats.org/officeDocument/2006/relationships/font" Target="fonts/Robo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ciencedirect.com/science/article/abs/pii/S0378426618300773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a37f8ec8c7_0_8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a37f8ec8c7_0_8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bceb913ef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bceb913ef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bceb913ef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bceb913ef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bceb913ef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bceb913ef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b5e9fa14cf_1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b5e9fa14cf_1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b5e9fa14cf_1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b5e9fa14cf_1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b5e9fa14c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b5e9fa14c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bc0ab95d30_5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bc0ab95d30_5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600" u="sng">
                <a:solidFill>
                  <a:srgbClr val="00406A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https://www.sciencedirect.com/science/article/abs/pii/S0378426618300773</a:t>
            </a:r>
            <a:endParaRPr b="1" sz="600">
              <a:solidFill>
                <a:srgbClr val="50505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857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https://papers.ssrn.com/sol3/papers.cfm?abstract_id=3690461</a:t>
            </a:r>
            <a:endParaRPr sz="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50505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b5e9fa14c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b5e9fa14c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b5e9fa14c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b5e9fa14c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b5e9fa14cf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b5e9fa14cf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a37f8ec8c7_0_8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a37f8ec8c7_0_8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bc0ab95d30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bc0ab95d30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66700" rtl="0" algn="l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C1D"/>
                </a:solidFill>
                <a:highlight>
                  <a:srgbClr val="F8F8F8"/>
                </a:highlight>
                <a:latin typeface="Calibri"/>
                <a:ea typeface="Calibri"/>
                <a:cs typeface="Calibri"/>
                <a:sym typeface="Calibri"/>
              </a:rPr>
              <a:t>Sensitivity (aka Recall) means "out of all actual bankrupcies, how many did we predict as bankrupt", which can be explained as: Sensitivity (Recall) = TP / (FN + TP)</a:t>
            </a:r>
            <a:endParaRPr sz="1200">
              <a:solidFill>
                <a:srgbClr val="1D1C1D"/>
              </a:solidFill>
              <a:highlight>
                <a:srgbClr val="F8F8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66700" rtl="0" algn="l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C1D"/>
                </a:solidFill>
                <a:highlight>
                  <a:srgbClr val="F8F8F8"/>
                </a:highlight>
                <a:latin typeface="Calibri"/>
                <a:ea typeface="Calibri"/>
                <a:cs typeface="Calibri"/>
                <a:sym typeface="Calibri"/>
              </a:rPr>
              <a:t>Specificity (aka Selectivity or True Negative Rate, TNR) means "out of all actual Negatives, how many did we predict as Negative", and can be written as: Specificity = TN / (TN + FP)</a:t>
            </a:r>
            <a:endParaRPr sz="900">
              <a:solidFill>
                <a:srgbClr val="1D1C1D"/>
              </a:solidFill>
              <a:highlight>
                <a:srgbClr val="F8F8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66700" rtl="0" algn="l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D1C1D"/>
              </a:solidFill>
              <a:highlight>
                <a:srgbClr val="F8F8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66700" rtl="0" algn="l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D1C1D"/>
                </a:solidFill>
                <a:highlight>
                  <a:srgbClr val="F8F8F8"/>
                </a:highlight>
                <a:latin typeface="Calibri"/>
                <a:ea typeface="Calibri"/>
                <a:cs typeface="Calibri"/>
                <a:sym typeface="Calibri"/>
              </a:rPr>
              <a:t>Accuracy = (TP + TN) / All Predictions</a:t>
            </a:r>
            <a:endParaRPr sz="900">
              <a:solidFill>
                <a:srgbClr val="1D1C1D"/>
              </a:solidFill>
              <a:highlight>
                <a:srgbClr val="F8F8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66700" rtl="0" algn="l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D1C1D"/>
              </a:solidFill>
              <a:highlight>
                <a:srgbClr val="F8F8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66700" rtl="0" algn="l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D1C1D"/>
                </a:solidFill>
                <a:highlight>
                  <a:srgbClr val="F8F8F8"/>
                </a:highlight>
                <a:latin typeface="Calibri"/>
                <a:ea typeface="Calibri"/>
                <a:cs typeface="Calibri"/>
                <a:sym typeface="Calibri"/>
              </a:rPr>
              <a:t>Mis-Classification is (1-Accuracy), and means all false predictions over the total number of predictions.</a:t>
            </a:r>
            <a:endParaRPr sz="900">
              <a:solidFill>
                <a:srgbClr val="1D1C1D"/>
              </a:solidFill>
              <a:highlight>
                <a:srgbClr val="F8F8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66700" rtl="0" algn="l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D1C1D"/>
              </a:solidFill>
              <a:highlight>
                <a:srgbClr val="F8F8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66700" rtl="0" algn="l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D1C1D"/>
                </a:solidFill>
                <a:highlight>
                  <a:srgbClr val="F8F8F8"/>
                </a:highlight>
                <a:latin typeface="Calibri"/>
                <a:ea typeface="Calibri"/>
                <a:cs typeface="Calibri"/>
                <a:sym typeface="Calibri"/>
              </a:rPr>
              <a:t>Precision (aka Positive Predictive Value, PPV) means "out of all predicted Positive cases, how many were actually Positive" Precision = TP / (TP + FP)</a:t>
            </a:r>
            <a:endParaRPr sz="900">
              <a:solidFill>
                <a:srgbClr val="1D1C1D"/>
              </a:solidFill>
              <a:highlight>
                <a:srgbClr val="F8F8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66700" rtl="0" algn="l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D1C1D"/>
              </a:solidFill>
              <a:highlight>
                <a:srgbClr val="F8F8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66700" rtl="0" algn="l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D1C1D"/>
                </a:solidFill>
                <a:highlight>
                  <a:srgbClr val="F8F8F8"/>
                </a:highlight>
                <a:latin typeface="Calibri"/>
                <a:ea typeface="Calibri"/>
                <a:cs typeface="Calibri"/>
                <a:sym typeface="Calibri"/>
              </a:rPr>
              <a:t>F1 Score is the harmonic, or weighted, an average of Precision and Sensitivity,  and is a widely used measure of accuracy for classification problems. It is calculated as:  F1 Score = 2 * (Precision * Sensitivity) / (Precision + Sensitivity)</a:t>
            </a:r>
            <a:endParaRPr sz="900">
              <a:solidFill>
                <a:srgbClr val="1D1C1D"/>
              </a:solidFill>
              <a:highlight>
                <a:srgbClr val="F8F8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bc0ab95d30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bc0ab95d30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bc0ab95d30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bc0ab95d30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Sensitivity (Recall) = TP / (FN + TP)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Specificity (aka Selectivity or True Negative Rate, TNR) means "out of all actual Negatives,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how many did we predict as Negative", and can be written as: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Specificity = TN / (TN + FP)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Precision (aka Positive Predictive Value, PPV) means "out of all predicted Positive cases,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how many were actually Positive", or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Precision = TP / (TP + FP)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bc0ab95d30_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bc0ab95d30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Sensitivity (Recall) = TP / (FN + TP)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Specificity (aka Selectivity or True Negative Rate, TNR) means "out of all actual Negatives,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how many did we predict as Negative", and can be written as: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Specificity = TN / (TN + FP)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Precision (aka Positive Predictive Value, PPV) means "out of all predicted Positive cases,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how many were actually Positive", or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Precision = TP / (TP + FP)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bc0ab95d30_5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bc0ab95d30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Sensitivity (Recall) = TP / (FN + TP)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Specificity (aka Selectivity or True Negative Rate, TNR) means "out of all actual Negatives,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how many did we predict as Negative", and can be written as: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Specificity = TN / (TN + FP)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Precision (aka Positive Predictive Value, PPV) means "out of all predicted Positive cases,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how many were actually Positive", or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Precision = TP / (TP + FP)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bc0ab95d30_5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bc0ab95d30_5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bc0ab95d30_5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bc0ab95d30_5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Sensitivity (Recall) = TP / (FN + TP)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Specificity (aka Selectivity or True Negative Rate, TNR) means "out of all actual Negatives,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how many did we predict as Negative", and can be written as: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Specificity = TN / (TN + FP)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Precision (aka Positive Predictive Value, PPV) means "out of all predicted Positive cases,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how many were actually Positive", or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Precision = TP / (TP + FP)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bc0ab95d30_5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bc0ab95d30_5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b5e9fa14cf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b5e9fa14cf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b5e9fa14cf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b5e9fa14cf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5e9fa14c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b5e9fa14c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b5e9fa14cf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b5e9fa14cf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b5e9fa14cf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b5e9fa14cf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b5e9fa14cf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b5e9fa14cf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b5e9fa14cf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b5e9fa14cf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b5e9fa14cf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b5e9fa14cf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bce1ba7b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bce1ba7b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bce1ba7b7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bce1ba7b7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bce1ba7b7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bce1ba7b7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ce1ba7b7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ce1ba7b7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bce1ba7b7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bce1ba7b7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bceb913ef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bceb913ef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bce1ba7b7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bce1ba7b7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bce1ba7b7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bce1ba7b7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bce1ba7b7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bce1ba7b7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bce1ba7b7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bce1ba7b7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bce1ba7b7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bce1ba7b7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b5e9fa14cf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b5e9fa14cf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b5e9fa14cf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b5e9fa14cf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bceb913ef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bceb913ef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bceb913ef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bceb913ef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bceb913ef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bceb913ef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bceb913ef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bceb913ef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bceb913ef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bceb913ef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317475" y="893950"/>
            <a:ext cx="4101600" cy="176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6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383200" y="2693650"/>
            <a:ext cx="3036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18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67575" y="3773375"/>
            <a:ext cx="980557" cy="272128"/>
          </a:xfrm>
          <a:custGeom>
            <a:rect b="b" l="l" r="r" t="t"/>
            <a:pathLst>
              <a:path extrusionOk="0" h="4061" w="14633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251775" y="1399925"/>
            <a:ext cx="8646900" cy="237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724800" y="1735250"/>
            <a:ext cx="7694400" cy="13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724800" y="3006725"/>
            <a:ext cx="7694400" cy="4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6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2" type="title"/>
          </p:nvPr>
        </p:nvSpPr>
        <p:spPr>
          <a:xfrm>
            <a:off x="1644600" y="3220873"/>
            <a:ext cx="21429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6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106250" y="3596151"/>
            <a:ext cx="32196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3" type="title"/>
          </p:nvPr>
        </p:nvSpPr>
        <p:spPr>
          <a:xfrm>
            <a:off x="5356501" y="3220873"/>
            <a:ext cx="21429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6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4" type="subTitle"/>
          </p:nvPr>
        </p:nvSpPr>
        <p:spPr>
          <a:xfrm>
            <a:off x="4818148" y="3596151"/>
            <a:ext cx="32196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66" name="Google Shape;66;p13"/>
          <p:cNvSpPr/>
          <p:nvPr/>
        </p:nvSpPr>
        <p:spPr>
          <a:xfrm>
            <a:off x="6551916" y="2984209"/>
            <a:ext cx="6119" cy="9689"/>
          </a:xfrm>
          <a:custGeom>
            <a:rect b="b" l="l" r="r" t="t"/>
            <a:pathLst>
              <a:path extrusionOk="0" h="57" w="36">
                <a:moveTo>
                  <a:pt x="1" y="1"/>
                </a:moveTo>
                <a:cubicBezTo>
                  <a:pt x="0" y="1"/>
                  <a:pt x="17" y="28"/>
                  <a:pt x="36" y="57"/>
                </a:cubicBezTo>
                <a:cubicBezTo>
                  <a:pt x="10" y="16"/>
                  <a:pt x="1" y="1"/>
                  <a:pt x="1" y="1"/>
                </a:cubicBezTo>
                <a:close/>
              </a:path>
            </a:pathLst>
          </a:custGeom>
          <a:solidFill>
            <a:srgbClr val="FDE3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>
            <p:ph idx="5" type="subTitle"/>
          </p:nvPr>
        </p:nvSpPr>
        <p:spPr>
          <a:xfrm>
            <a:off x="1106275" y="3910475"/>
            <a:ext cx="32196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8" name="Google Shape;68;p13"/>
          <p:cNvSpPr txBox="1"/>
          <p:nvPr>
            <p:ph idx="6" type="subTitle"/>
          </p:nvPr>
        </p:nvSpPr>
        <p:spPr>
          <a:xfrm>
            <a:off x="4818136" y="3910475"/>
            <a:ext cx="32196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7" type="title"/>
          </p:nvPr>
        </p:nvSpPr>
        <p:spPr>
          <a:xfrm>
            <a:off x="1644600" y="1631172"/>
            <a:ext cx="21429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6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8" type="subTitle"/>
          </p:nvPr>
        </p:nvSpPr>
        <p:spPr>
          <a:xfrm>
            <a:off x="1106250" y="2006451"/>
            <a:ext cx="32196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9" type="title"/>
          </p:nvPr>
        </p:nvSpPr>
        <p:spPr>
          <a:xfrm>
            <a:off x="5356501" y="1631172"/>
            <a:ext cx="21429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6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13" type="subTitle"/>
          </p:nvPr>
        </p:nvSpPr>
        <p:spPr>
          <a:xfrm>
            <a:off x="4818148" y="2006451"/>
            <a:ext cx="32196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4" type="subTitle"/>
          </p:nvPr>
        </p:nvSpPr>
        <p:spPr>
          <a:xfrm>
            <a:off x="1106275" y="2320775"/>
            <a:ext cx="32196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4" name="Google Shape;74;p13"/>
          <p:cNvSpPr txBox="1"/>
          <p:nvPr>
            <p:ph idx="15" type="subTitle"/>
          </p:nvPr>
        </p:nvSpPr>
        <p:spPr>
          <a:xfrm>
            <a:off x="4818136" y="2320775"/>
            <a:ext cx="32196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5" name="Google Shape;75;p13"/>
          <p:cNvSpPr/>
          <p:nvPr/>
        </p:nvSpPr>
        <p:spPr>
          <a:xfrm>
            <a:off x="8892300" y="-10325"/>
            <a:ext cx="251700" cy="51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 rot="10800000">
            <a:off x="0" y="3780875"/>
            <a:ext cx="1373606" cy="1373606"/>
          </a:xfrm>
          <a:custGeom>
            <a:rect b="b" l="l" r="r" t="t"/>
            <a:pathLst>
              <a:path extrusionOk="0" h="12297" w="12297">
                <a:moveTo>
                  <a:pt x="0" y="0"/>
                </a:moveTo>
                <a:cubicBezTo>
                  <a:pt x="0" y="6778"/>
                  <a:pt x="5535" y="12296"/>
                  <a:pt x="12296" y="12296"/>
                </a:cubicBezTo>
                <a:lnTo>
                  <a:pt x="12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842850" y="540000"/>
            <a:ext cx="980557" cy="272128"/>
          </a:xfrm>
          <a:custGeom>
            <a:rect b="b" l="l" r="r" t="t"/>
            <a:pathLst>
              <a:path extrusionOk="0" h="4061" w="14633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724800" y="2191713"/>
            <a:ext cx="2801400" cy="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0" name="Google Shape;80;p14"/>
          <p:cNvSpPr txBox="1"/>
          <p:nvPr>
            <p:ph type="ctrTitle"/>
          </p:nvPr>
        </p:nvSpPr>
        <p:spPr>
          <a:xfrm>
            <a:off x="724800" y="1724313"/>
            <a:ext cx="28014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b="1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14"/>
          <p:cNvSpPr/>
          <p:nvPr/>
        </p:nvSpPr>
        <p:spPr>
          <a:xfrm rot="-5400000">
            <a:off x="7222885" y="3222401"/>
            <a:ext cx="1366791" cy="2475407"/>
          </a:xfrm>
          <a:custGeom>
            <a:rect b="b" l="l" r="r" t="t"/>
            <a:pathLst>
              <a:path extrusionOk="0" h="18229" w="11948">
                <a:moveTo>
                  <a:pt x="0" y="0"/>
                </a:moveTo>
                <a:lnTo>
                  <a:pt x="0" y="18228"/>
                </a:lnTo>
                <a:lnTo>
                  <a:pt x="5601" y="18228"/>
                </a:lnTo>
                <a:lnTo>
                  <a:pt x="11948" y="118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842850" y="3561525"/>
            <a:ext cx="980557" cy="272128"/>
          </a:xfrm>
          <a:custGeom>
            <a:rect b="b" l="l" r="r" t="t"/>
            <a:pathLst>
              <a:path extrusionOk="0" h="4061" w="14633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 rot="-5400000">
            <a:off x="0" y="0"/>
            <a:ext cx="1373606" cy="1373606"/>
          </a:xfrm>
          <a:custGeom>
            <a:rect b="b" l="l" r="r" t="t"/>
            <a:pathLst>
              <a:path extrusionOk="0" h="12297" w="12297">
                <a:moveTo>
                  <a:pt x="0" y="0"/>
                </a:moveTo>
                <a:cubicBezTo>
                  <a:pt x="0" y="6778"/>
                  <a:pt x="5535" y="12296"/>
                  <a:pt x="12296" y="12296"/>
                </a:cubicBezTo>
                <a:lnTo>
                  <a:pt x="12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7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724801" y="1453300"/>
            <a:ext cx="25824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2" type="subTitle"/>
          </p:nvPr>
        </p:nvSpPr>
        <p:spPr>
          <a:xfrm>
            <a:off x="724800" y="1764050"/>
            <a:ext cx="25824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8" name="Google Shape;88;p15"/>
          <p:cNvSpPr txBox="1"/>
          <p:nvPr>
            <p:ph idx="3" type="subTitle"/>
          </p:nvPr>
        </p:nvSpPr>
        <p:spPr>
          <a:xfrm>
            <a:off x="724801" y="2547855"/>
            <a:ext cx="25824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idx="4" type="subTitle"/>
          </p:nvPr>
        </p:nvSpPr>
        <p:spPr>
          <a:xfrm>
            <a:off x="724800" y="2858595"/>
            <a:ext cx="25824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0" name="Google Shape;90;p15"/>
          <p:cNvSpPr txBox="1"/>
          <p:nvPr>
            <p:ph idx="5" type="subTitle"/>
          </p:nvPr>
        </p:nvSpPr>
        <p:spPr>
          <a:xfrm>
            <a:off x="724801" y="3642398"/>
            <a:ext cx="25824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idx="6" type="subTitle"/>
          </p:nvPr>
        </p:nvSpPr>
        <p:spPr>
          <a:xfrm>
            <a:off x="724800" y="3953128"/>
            <a:ext cx="25824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2" name="Google Shape;92;p15"/>
          <p:cNvSpPr/>
          <p:nvPr/>
        </p:nvSpPr>
        <p:spPr>
          <a:xfrm rot="5400000">
            <a:off x="8026450" y="4025951"/>
            <a:ext cx="1117551" cy="1117551"/>
          </a:xfrm>
          <a:custGeom>
            <a:rect b="b" l="l" r="r" t="t"/>
            <a:pathLst>
              <a:path extrusionOk="0" h="12297" w="12297">
                <a:moveTo>
                  <a:pt x="0" y="0"/>
                </a:moveTo>
                <a:cubicBezTo>
                  <a:pt x="0" y="6778"/>
                  <a:pt x="5535" y="12296"/>
                  <a:pt x="12296" y="12296"/>
                </a:cubicBezTo>
                <a:lnTo>
                  <a:pt x="12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3829050" y="1219250"/>
            <a:ext cx="980557" cy="272128"/>
          </a:xfrm>
          <a:custGeom>
            <a:rect b="b" l="l" r="r" t="t"/>
            <a:pathLst>
              <a:path extrusionOk="0" h="4061" w="14633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7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5836825" y="1454825"/>
            <a:ext cx="25824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2" type="subTitle"/>
          </p:nvPr>
        </p:nvSpPr>
        <p:spPr>
          <a:xfrm>
            <a:off x="5836820" y="1764048"/>
            <a:ext cx="25824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8" name="Google Shape;98;p16"/>
          <p:cNvSpPr txBox="1"/>
          <p:nvPr>
            <p:ph idx="3" type="subTitle"/>
          </p:nvPr>
        </p:nvSpPr>
        <p:spPr>
          <a:xfrm>
            <a:off x="5836825" y="2549371"/>
            <a:ext cx="25824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4" type="subTitle"/>
          </p:nvPr>
        </p:nvSpPr>
        <p:spPr>
          <a:xfrm>
            <a:off x="5836820" y="2858594"/>
            <a:ext cx="25824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0" name="Google Shape;100;p16"/>
          <p:cNvSpPr txBox="1"/>
          <p:nvPr>
            <p:ph idx="5" type="subTitle"/>
          </p:nvPr>
        </p:nvSpPr>
        <p:spPr>
          <a:xfrm>
            <a:off x="5836825" y="3643904"/>
            <a:ext cx="25824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6" type="subTitle"/>
          </p:nvPr>
        </p:nvSpPr>
        <p:spPr>
          <a:xfrm>
            <a:off x="5836820" y="3953127"/>
            <a:ext cx="25824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2" name="Google Shape;102;p16"/>
          <p:cNvSpPr/>
          <p:nvPr/>
        </p:nvSpPr>
        <p:spPr>
          <a:xfrm>
            <a:off x="4397025" y="642725"/>
            <a:ext cx="980557" cy="272128"/>
          </a:xfrm>
          <a:custGeom>
            <a:rect b="b" l="l" r="r" t="t"/>
            <a:pathLst>
              <a:path extrusionOk="0" h="4061" w="14633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CUSTOM_9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251775" y="258975"/>
            <a:ext cx="8646900" cy="46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17"/>
          <p:cNvSpPr/>
          <p:nvPr/>
        </p:nvSpPr>
        <p:spPr>
          <a:xfrm>
            <a:off x="7617775" y="4317888"/>
            <a:ext cx="980557" cy="272128"/>
          </a:xfrm>
          <a:custGeom>
            <a:rect b="b" l="l" r="r" t="t"/>
            <a:pathLst>
              <a:path extrusionOk="0" h="4061" w="14633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8026450" y="1"/>
            <a:ext cx="1117551" cy="1117551"/>
          </a:xfrm>
          <a:custGeom>
            <a:rect b="b" l="l" r="r" t="t"/>
            <a:pathLst>
              <a:path extrusionOk="0" h="12297" w="12297">
                <a:moveTo>
                  <a:pt x="0" y="0"/>
                </a:moveTo>
                <a:cubicBezTo>
                  <a:pt x="0" y="6778"/>
                  <a:pt x="5535" y="12296"/>
                  <a:pt x="12296" y="12296"/>
                </a:cubicBezTo>
                <a:lnTo>
                  <a:pt x="12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 and subtitles ">
  <p:cSld name="CUSTOM_10_1">
    <p:bg>
      <p:bgPr>
        <a:solidFill>
          <a:schemeClr val="accen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1773375" y="258975"/>
            <a:ext cx="5603700" cy="46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>
            <p:ph hasCustomPrompt="1" type="title"/>
          </p:nvPr>
        </p:nvSpPr>
        <p:spPr>
          <a:xfrm>
            <a:off x="2164452" y="529200"/>
            <a:ext cx="4815000" cy="9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1" name="Google Shape;111;p18"/>
          <p:cNvSpPr txBox="1"/>
          <p:nvPr>
            <p:ph idx="1" type="subTitle"/>
          </p:nvPr>
        </p:nvSpPr>
        <p:spPr>
          <a:xfrm>
            <a:off x="2164400" y="1429192"/>
            <a:ext cx="48150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12" name="Google Shape;112;p18"/>
          <p:cNvSpPr txBox="1"/>
          <p:nvPr>
            <p:ph hasCustomPrompt="1" idx="2" type="title"/>
          </p:nvPr>
        </p:nvSpPr>
        <p:spPr>
          <a:xfrm>
            <a:off x="2164527" y="1895374"/>
            <a:ext cx="4815000" cy="9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3" name="Google Shape;113;p18"/>
          <p:cNvSpPr txBox="1"/>
          <p:nvPr>
            <p:ph idx="3" type="subTitle"/>
          </p:nvPr>
        </p:nvSpPr>
        <p:spPr>
          <a:xfrm>
            <a:off x="2164375" y="2795377"/>
            <a:ext cx="48150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14" name="Google Shape;114;p18"/>
          <p:cNvSpPr txBox="1"/>
          <p:nvPr>
            <p:ph hasCustomPrompt="1" idx="4" type="title"/>
          </p:nvPr>
        </p:nvSpPr>
        <p:spPr>
          <a:xfrm>
            <a:off x="2164527" y="3261540"/>
            <a:ext cx="4815000" cy="9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5" name="Google Shape;115;p18"/>
          <p:cNvSpPr txBox="1"/>
          <p:nvPr>
            <p:ph idx="5" type="subTitle"/>
          </p:nvPr>
        </p:nvSpPr>
        <p:spPr>
          <a:xfrm>
            <a:off x="2164400" y="4161557"/>
            <a:ext cx="48150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CUSTOM_9_1">
    <p:bg>
      <p:bgPr>
        <a:solidFill>
          <a:schemeClr val="accen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251775" y="258975"/>
            <a:ext cx="8646900" cy="46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9"/>
          <p:cNvSpPr/>
          <p:nvPr/>
        </p:nvSpPr>
        <p:spPr>
          <a:xfrm>
            <a:off x="646375" y="642725"/>
            <a:ext cx="980557" cy="272128"/>
          </a:xfrm>
          <a:custGeom>
            <a:rect b="b" l="l" r="r" t="t"/>
            <a:pathLst>
              <a:path extrusionOk="0" h="4061" w="14633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9_1_1_1">
    <p:bg>
      <p:bgPr>
        <a:solidFill>
          <a:schemeClr val="accen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/>
          <p:nvPr/>
        </p:nvSpPr>
        <p:spPr>
          <a:xfrm>
            <a:off x="251775" y="258975"/>
            <a:ext cx="8646900" cy="46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1" type="subTitle"/>
          </p:nvPr>
        </p:nvSpPr>
        <p:spPr>
          <a:xfrm>
            <a:off x="1711000" y="2707788"/>
            <a:ext cx="17772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2" type="subTitle"/>
          </p:nvPr>
        </p:nvSpPr>
        <p:spPr>
          <a:xfrm>
            <a:off x="1711025" y="3019338"/>
            <a:ext cx="1777200" cy="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25" name="Google Shape;125;p20"/>
          <p:cNvSpPr txBox="1"/>
          <p:nvPr>
            <p:ph idx="3" type="subTitle"/>
          </p:nvPr>
        </p:nvSpPr>
        <p:spPr>
          <a:xfrm>
            <a:off x="3683390" y="2707775"/>
            <a:ext cx="17772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26" name="Google Shape;126;p20"/>
          <p:cNvSpPr txBox="1"/>
          <p:nvPr>
            <p:ph idx="4" type="subTitle"/>
          </p:nvPr>
        </p:nvSpPr>
        <p:spPr>
          <a:xfrm>
            <a:off x="3683414" y="3019323"/>
            <a:ext cx="1777200" cy="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27" name="Google Shape;127;p20"/>
          <p:cNvSpPr txBox="1"/>
          <p:nvPr>
            <p:ph idx="5" type="subTitle"/>
          </p:nvPr>
        </p:nvSpPr>
        <p:spPr>
          <a:xfrm>
            <a:off x="5655780" y="2707800"/>
            <a:ext cx="17772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28" name="Google Shape;128;p20"/>
          <p:cNvSpPr txBox="1"/>
          <p:nvPr>
            <p:ph idx="6" type="subTitle"/>
          </p:nvPr>
        </p:nvSpPr>
        <p:spPr>
          <a:xfrm>
            <a:off x="5655802" y="3019354"/>
            <a:ext cx="1777200" cy="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29" name="Google Shape;129;p20"/>
          <p:cNvSpPr/>
          <p:nvPr/>
        </p:nvSpPr>
        <p:spPr>
          <a:xfrm>
            <a:off x="868500" y="1226113"/>
            <a:ext cx="980557" cy="272128"/>
          </a:xfrm>
          <a:custGeom>
            <a:rect b="b" l="l" r="r" t="t"/>
            <a:pathLst>
              <a:path extrusionOk="0" h="4061" w="14633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 rot="10800000">
            <a:off x="0" y="4062726"/>
            <a:ext cx="1117551" cy="1117551"/>
          </a:xfrm>
          <a:custGeom>
            <a:rect b="b" l="l" r="r" t="t"/>
            <a:pathLst>
              <a:path extrusionOk="0" h="12297" w="12297">
                <a:moveTo>
                  <a:pt x="0" y="0"/>
                </a:moveTo>
                <a:cubicBezTo>
                  <a:pt x="0" y="6778"/>
                  <a:pt x="5535" y="12296"/>
                  <a:pt x="12296" y="12296"/>
                </a:cubicBezTo>
                <a:lnTo>
                  <a:pt x="12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724800" y="2150850"/>
            <a:ext cx="7694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9_1_1">
    <p:bg>
      <p:bgPr>
        <a:solidFill>
          <a:schemeClr val="accen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/>
          <p:nvPr/>
        </p:nvSpPr>
        <p:spPr>
          <a:xfrm>
            <a:off x="251775" y="258975"/>
            <a:ext cx="8646900" cy="46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" type="subTitle"/>
          </p:nvPr>
        </p:nvSpPr>
        <p:spPr>
          <a:xfrm>
            <a:off x="724800" y="2324088"/>
            <a:ext cx="17772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2" type="subTitle"/>
          </p:nvPr>
        </p:nvSpPr>
        <p:spPr>
          <a:xfrm>
            <a:off x="724825" y="2635348"/>
            <a:ext cx="17772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6" name="Google Shape;136;p21"/>
          <p:cNvSpPr txBox="1"/>
          <p:nvPr>
            <p:ph idx="3" type="subTitle"/>
          </p:nvPr>
        </p:nvSpPr>
        <p:spPr>
          <a:xfrm>
            <a:off x="2697200" y="2324100"/>
            <a:ext cx="17772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37" name="Google Shape;137;p21"/>
          <p:cNvSpPr txBox="1"/>
          <p:nvPr>
            <p:ph idx="4" type="subTitle"/>
          </p:nvPr>
        </p:nvSpPr>
        <p:spPr>
          <a:xfrm>
            <a:off x="2697217" y="2635363"/>
            <a:ext cx="17772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8" name="Google Shape;138;p21"/>
          <p:cNvSpPr txBox="1"/>
          <p:nvPr>
            <p:ph idx="5" type="subTitle"/>
          </p:nvPr>
        </p:nvSpPr>
        <p:spPr>
          <a:xfrm>
            <a:off x="4669590" y="2324088"/>
            <a:ext cx="17772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6" type="subTitle"/>
          </p:nvPr>
        </p:nvSpPr>
        <p:spPr>
          <a:xfrm>
            <a:off x="4669609" y="2635348"/>
            <a:ext cx="17772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0" name="Google Shape;140;p21"/>
          <p:cNvSpPr txBox="1"/>
          <p:nvPr>
            <p:ph idx="7" type="subTitle"/>
          </p:nvPr>
        </p:nvSpPr>
        <p:spPr>
          <a:xfrm>
            <a:off x="6641980" y="2324113"/>
            <a:ext cx="17772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8" type="subTitle"/>
          </p:nvPr>
        </p:nvSpPr>
        <p:spPr>
          <a:xfrm>
            <a:off x="6642001" y="2635380"/>
            <a:ext cx="17772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2" name="Google Shape;142;p21"/>
          <p:cNvSpPr/>
          <p:nvPr/>
        </p:nvSpPr>
        <p:spPr>
          <a:xfrm>
            <a:off x="4081725" y="3828338"/>
            <a:ext cx="980557" cy="272128"/>
          </a:xfrm>
          <a:custGeom>
            <a:rect b="b" l="l" r="r" t="t"/>
            <a:pathLst>
              <a:path extrusionOk="0" h="4061" w="14633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 rot="10800000">
            <a:off x="0" y="4062726"/>
            <a:ext cx="1117551" cy="1117551"/>
          </a:xfrm>
          <a:custGeom>
            <a:rect b="b" l="l" r="r" t="t"/>
            <a:pathLst>
              <a:path extrusionOk="0" h="12297" w="12297">
                <a:moveTo>
                  <a:pt x="0" y="0"/>
                </a:moveTo>
                <a:cubicBezTo>
                  <a:pt x="0" y="6778"/>
                  <a:pt x="5535" y="12296"/>
                  <a:pt x="12296" y="12296"/>
                </a:cubicBezTo>
                <a:lnTo>
                  <a:pt x="12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9_1_1_2">
    <p:bg>
      <p:bgPr>
        <a:solidFill>
          <a:schemeClr val="accen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/>
          <p:nvPr/>
        </p:nvSpPr>
        <p:spPr>
          <a:xfrm>
            <a:off x="251775" y="258975"/>
            <a:ext cx="8646900" cy="46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1" type="subTitle"/>
          </p:nvPr>
        </p:nvSpPr>
        <p:spPr>
          <a:xfrm>
            <a:off x="1427475" y="3334075"/>
            <a:ext cx="19533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48" name="Google Shape;148;p22"/>
          <p:cNvSpPr txBox="1"/>
          <p:nvPr>
            <p:ph idx="2" type="subTitle"/>
          </p:nvPr>
        </p:nvSpPr>
        <p:spPr>
          <a:xfrm>
            <a:off x="1427490" y="3641268"/>
            <a:ext cx="19533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9" name="Google Shape;149;p22"/>
          <p:cNvSpPr txBox="1"/>
          <p:nvPr>
            <p:ph idx="3" type="subTitle"/>
          </p:nvPr>
        </p:nvSpPr>
        <p:spPr>
          <a:xfrm>
            <a:off x="3595347" y="3334087"/>
            <a:ext cx="19533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50" name="Google Shape;150;p22"/>
          <p:cNvSpPr txBox="1"/>
          <p:nvPr>
            <p:ph idx="4" type="subTitle"/>
          </p:nvPr>
        </p:nvSpPr>
        <p:spPr>
          <a:xfrm>
            <a:off x="3595362" y="3641280"/>
            <a:ext cx="19533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1" name="Google Shape;151;p22"/>
          <p:cNvSpPr txBox="1"/>
          <p:nvPr>
            <p:ph idx="5" type="subTitle"/>
          </p:nvPr>
        </p:nvSpPr>
        <p:spPr>
          <a:xfrm>
            <a:off x="5763208" y="3334075"/>
            <a:ext cx="19533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52" name="Google Shape;152;p22"/>
          <p:cNvSpPr txBox="1"/>
          <p:nvPr>
            <p:ph idx="6" type="subTitle"/>
          </p:nvPr>
        </p:nvSpPr>
        <p:spPr>
          <a:xfrm>
            <a:off x="5763223" y="3641268"/>
            <a:ext cx="19533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3" name="Google Shape;153;p22"/>
          <p:cNvSpPr txBox="1"/>
          <p:nvPr>
            <p:ph idx="7" type="subTitle"/>
          </p:nvPr>
        </p:nvSpPr>
        <p:spPr>
          <a:xfrm>
            <a:off x="1427475" y="1866550"/>
            <a:ext cx="19533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54" name="Google Shape;154;p22"/>
          <p:cNvSpPr txBox="1"/>
          <p:nvPr>
            <p:ph idx="8" type="subTitle"/>
          </p:nvPr>
        </p:nvSpPr>
        <p:spPr>
          <a:xfrm>
            <a:off x="1427490" y="2173743"/>
            <a:ext cx="19533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5" name="Google Shape;155;p22"/>
          <p:cNvSpPr txBox="1"/>
          <p:nvPr>
            <p:ph idx="9" type="subTitle"/>
          </p:nvPr>
        </p:nvSpPr>
        <p:spPr>
          <a:xfrm>
            <a:off x="3595347" y="1866562"/>
            <a:ext cx="19533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56" name="Google Shape;156;p22"/>
          <p:cNvSpPr txBox="1"/>
          <p:nvPr>
            <p:ph idx="13" type="subTitle"/>
          </p:nvPr>
        </p:nvSpPr>
        <p:spPr>
          <a:xfrm>
            <a:off x="3595362" y="2173755"/>
            <a:ext cx="19533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7" name="Google Shape;157;p22"/>
          <p:cNvSpPr txBox="1"/>
          <p:nvPr>
            <p:ph idx="14" type="subTitle"/>
          </p:nvPr>
        </p:nvSpPr>
        <p:spPr>
          <a:xfrm>
            <a:off x="5763208" y="1866550"/>
            <a:ext cx="19533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58" name="Google Shape;158;p22"/>
          <p:cNvSpPr txBox="1"/>
          <p:nvPr>
            <p:ph idx="15" type="subTitle"/>
          </p:nvPr>
        </p:nvSpPr>
        <p:spPr>
          <a:xfrm>
            <a:off x="5763223" y="2173743"/>
            <a:ext cx="19533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9" name="Google Shape;159;p22"/>
          <p:cNvSpPr/>
          <p:nvPr/>
        </p:nvSpPr>
        <p:spPr>
          <a:xfrm rot="-5400000">
            <a:off x="0" y="-18774"/>
            <a:ext cx="1117551" cy="1117551"/>
          </a:xfrm>
          <a:custGeom>
            <a:rect b="b" l="l" r="r" t="t"/>
            <a:pathLst>
              <a:path extrusionOk="0" h="12297" w="12297">
                <a:moveTo>
                  <a:pt x="0" y="0"/>
                </a:moveTo>
                <a:cubicBezTo>
                  <a:pt x="0" y="6778"/>
                  <a:pt x="5535" y="12296"/>
                  <a:pt x="12296" y="12296"/>
                </a:cubicBezTo>
                <a:lnTo>
                  <a:pt x="12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">
  <p:cSld name="CUSTOM_9_2">
    <p:bg>
      <p:bgPr>
        <a:solidFill>
          <a:schemeClr val="accen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/>
          <p:nvPr/>
        </p:nvSpPr>
        <p:spPr>
          <a:xfrm>
            <a:off x="251775" y="258975"/>
            <a:ext cx="8646900" cy="46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3" name="Google Shape;163;p23"/>
          <p:cNvSpPr/>
          <p:nvPr/>
        </p:nvSpPr>
        <p:spPr>
          <a:xfrm>
            <a:off x="7617775" y="4317888"/>
            <a:ext cx="980557" cy="272128"/>
          </a:xfrm>
          <a:custGeom>
            <a:rect b="b" l="l" r="r" t="t"/>
            <a:pathLst>
              <a:path extrusionOk="0" h="4061" w="14633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8026450" y="1"/>
            <a:ext cx="1117551" cy="1117551"/>
          </a:xfrm>
          <a:custGeom>
            <a:rect b="b" l="l" r="r" t="t"/>
            <a:pathLst>
              <a:path extrusionOk="0" h="12297" w="12297">
                <a:moveTo>
                  <a:pt x="0" y="0"/>
                </a:moveTo>
                <a:cubicBezTo>
                  <a:pt x="0" y="6778"/>
                  <a:pt x="5535" y="12296"/>
                  <a:pt x="12296" y="12296"/>
                </a:cubicBezTo>
                <a:lnTo>
                  <a:pt x="12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 txBox="1"/>
          <p:nvPr>
            <p:ph idx="1" type="subTitle"/>
          </p:nvPr>
        </p:nvSpPr>
        <p:spPr>
          <a:xfrm>
            <a:off x="724800" y="2659838"/>
            <a:ext cx="13365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66" name="Google Shape;166;p23"/>
          <p:cNvSpPr txBox="1"/>
          <p:nvPr>
            <p:ph idx="2" type="subTitle"/>
          </p:nvPr>
        </p:nvSpPr>
        <p:spPr>
          <a:xfrm>
            <a:off x="724811" y="2970013"/>
            <a:ext cx="13365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67" name="Google Shape;167;p23"/>
          <p:cNvSpPr txBox="1"/>
          <p:nvPr>
            <p:ph idx="3" type="subTitle"/>
          </p:nvPr>
        </p:nvSpPr>
        <p:spPr>
          <a:xfrm>
            <a:off x="2314292" y="2659838"/>
            <a:ext cx="13365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68" name="Google Shape;168;p23"/>
          <p:cNvSpPr txBox="1"/>
          <p:nvPr>
            <p:ph idx="4" type="subTitle"/>
          </p:nvPr>
        </p:nvSpPr>
        <p:spPr>
          <a:xfrm>
            <a:off x="2314303" y="2970013"/>
            <a:ext cx="13365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69" name="Google Shape;169;p23"/>
          <p:cNvSpPr txBox="1"/>
          <p:nvPr>
            <p:ph idx="5" type="subTitle"/>
          </p:nvPr>
        </p:nvSpPr>
        <p:spPr>
          <a:xfrm>
            <a:off x="3903783" y="2659838"/>
            <a:ext cx="13365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0" name="Google Shape;170;p23"/>
          <p:cNvSpPr txBox="1"/>
          <p:nvPr>
            <p:ph idx="6" type="subTitle"/>
          </p:nvPr>
        </p:nvSpPr>
        <p:spPr>
          <a:xfrm>
            <a:off x="3903795" y="2970013"/>
            <a:ext cx="13365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71" name="Google Shape;171;p23"/>
          <p:cNvSpPr txBox="1"/>
          <p:nvPr>
            <p:ph idx="7" type="subTitle"/>
          </p:nvPr>
        </p:nvSpPr>
        <p:spPr>
          <a:xfrm>
            <a:off x="5493275" y="2659838"/>
            <a:ext cx="13365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2" name="Google Shape;172;p23"/>
          <p:cNvSpPr txBox="1"/>
          <p:nvPr>
            <p:ph idx="8" type="subTitle"/>
          </p:nvPr>
        </p:nvSpPr>
        <p:spPr>
          <a:xfrm>
            <a:off x="5493286" y="2970013"/>
            <a:ext cx="13365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73" name="Google Shape;173;p23"/>
          <p:cNvSpPr txBox="1"/>
          <p:nvPr>
            <p:ph idx="9" type="subTitle"/>
          </p:nvPr>
        </p:nvSpPr>
        <p:spPr>
          <a:xfrm>
            <a:off x="7082767" y="2659838"/>
            <a:ext cx="13365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4" name="Google Shape;174;p23"/>
          <p:cNvSpPr txBox="1"/>
          <p:nvPr>
            <p:ph idx="13" type="subTitle"/>
          </p:nvPr>
        </p:nvSpPr>
        <p:spPr>
          <a:xfrm>
            <a:off x="7082778" y="2970013"/>
            <a:ext cx="13365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idx="1" type="subTitle"/>
          </p:nvPr>
        </p:nvSpPr>
        <p:spPr>
          <a:xfrm>
            <a:off x="724825" y="2992825"/>
            <a:ext cx="3586500" cy="8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24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7" name="Google Shape;177;p24"/>
          <p:cNvSpPr txBox="1"/>
          <p:nvPr>
            <p:ph idx="2" type="subTitle"/>
          </p:nvPr>
        </p:nvSpPr>
        <p:spPr>
          <a:xfrm>
            <a:off x="724825" y="3846625"/>
            <a:ext cx="24642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78" name="Google Shape;178;p24"/>
          <p:cNvSpPr/>
          <p:nvPr/>
        </p:nvSpPr>
        <p:spPr>
          <a:xfrm>
            <a:off x="4529375" y="-10325"/>
            <a:ext cx="4614600" cy="51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/>
          <p:nvPr/>
        </p:nvSpPr>
        <p:spPr>
          <a:xfrm>
            <a:off x="0" y="-10325"/>
            <a:ext cx="251700" cy="51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868500" y="2299613"/>
            <a:ext cx="980557" cy="272128"/>
          </a:xfrm>
          <a:custGeom>
            <a:rect b="b" l="l" r="r" t="t"/>
            <a:pathLst>
              <a:path extrusionOk="0" h="4061" w="14633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/>
          <p:nvPr/>
        </p:nvSpPr>
        <p:spPr>
          <a:xfrm rot="-5400000">
            <a:off x="0" y="-18774"/>
            <a:ext cx="1117551" cy="1117551"/>
          </a:xfrm>
          <a:custGeom>
            <a:rect b="b" l="l" r="r" t="t"/>
            <a:pathLst>
              <a:path extrusionOk="0" h="12297" w="12297">
                <a:moveTo>
                  <a:pt x="0" y="0"/>
                </a:moveTo>
                <a:cubicBezTo>
                  <a:pt x="0" y="6778"/>
                  <a:pt x="5535" y="12296"/>
                  <a:pt x="12296" y="12296"/>
                </a:cubicBezTo>
                <a:lnTo>
                  <a:pt x="12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_2_1">
    <p:bg>
      <p:bgPr>
        <a:solidFill>
          <a:schemeClr val="accen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/>
          <p:nvPr/>
        </p:nvSpPr>
        <p:spPr>
          <a:xfrm>
            <a:off x="4572000" y="258975"/>
            <a:ext cx="4320300" cy="46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 txBox="1"/>
          <p:nvPr>
            <p:ph idx="1" type="subTitle"/>
          </p:nvPr>
        </p:nvSpPr>
        <p:spPr>
          <a:xfrm>
            <a:off x="5333130" y="2123325"/>
            <a:ext cx="27432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24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85" name="Google Shape;185;p25"/>
          <p:cNvSpPr txBox="1"/>
          <p:nvPr>
            <p:ph idx="2" type="subTitle"/>
          </p:nvPr>
        </p:nvSpPr>
        <p:spPr>
          <a:xfrm>
            <a:off x="5333130" y="2642650"/>
            <a:ext cx="2743200" cy="7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6" name="Google Shape;186;p25"/>
          <p:cNvSpPr/>
          <p:nvPr/>
        </p:nvSpPr>
        <p:spPr>
          <a:xfrm>
            <a:off x="6214451" y="1652388"/>
            <a:ext cx="980557" cy="272128"/>
          </a:xfrm>
          <a:custGeom>
            <a:rect b="b" l="l" r="r" t="t"/>
            <a:pathLst>
              <a:path extrusionOk="0" h="4061" w="14633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solidFill>
          <a:schemeClr val="accen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ctrTitle"/>
          </p:nvPr>
        </p:nvSpPr>
        <p:spPr>
          <a:xfrm>
            <a:off x="724800" y="1115188"/>
            <a:ext cx="3449100" cy="99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9" name="Google Shape;189;p26"/>
          <p:cNvSpPr txBox="1"/>
          <p:nvPr>
            <p:ph idx="1" type="subTitle"/>
          </p:nvPr>
        </p:nvSpPr>
        <p:spPr>
          <a:xfrm>
            <a:off x="724800" y="1921063"/>
            <a:ext cx="3449100" cy="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6"/>
          <p:cNvSpPr txBox="1"/>
          <p:nvPr/>
        </p:nvSpPr>
        <p:spPr>
          <a:xfrm>
            <a:off x="724800" y="3602613"/>
            <a:ext cx="32031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200">
                <a:solidFill>
                  <a:schemeClr val="accent4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including icons by </a:t>
            </a:r>
            <a:r>
              <a:rPr b="1" lang="en" sz="1200">
                <a:solidFill>
                  <a:schemeClr val="accent4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 sz="1200">
                <a:solidFill>
                  <a:schemeClr val="accent4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6"/>
          <p:cNvSpPr/>
          <p:nvPr/>
        </p:nvSpPr>
        <p:spPr>
          <a:xfrm>
            <a:off x="834825" y="540000"/>
            <a:ext cx="980557" cy="272128"/>
          </a:xfrm>
          <a:custGeom>
            <a:rect b="b" l="l" r="r" t="t"/>
            <a:pathLst>
              <a:path extrusionOk="0" h="4061" w="14633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rgbClr val="FC8E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4">
    <p:bg>
      <p:bgPr>
        <a:solidFill>
          <a:schemeClr val="accent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_1">
    <p:bg>
      <p:bgPr>
        <a:solidFill>
          <a:schemeClr val="accen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/>
          <p:nvPr/>
        </p:nvSpPr>
        <p:spPr>
          <a:xfrm>
            <a:off x="-2125" y="0"/>
            <a:ext cx="9144000" cy="5153700"/>
          </a:xfrm>
          <a:prstGeom prst="rect">
            <a:avLst/>
          </a:prstGeom>
          <a:solidFill>
            <a:srgbClr val="1EAAC6">
              <a:alpha val="843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1"/>
          <p:cNvSpPr txBox="1"/>
          <p:nvPr>
            <p:ph type="ctrTitle"/>
          </p:nvPr>
        </p:nvSpPr>
        <p:spPr>
          <a:xfrm>
            <a:off x="1902400" y="1651188"/>
            <a:ext cx="5219700" cy="13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1" name="Google Shape;201;p31"/>
          <p:cNvSpPr txBox="1"/>
          <p:nvPr>
            <p:ph idx="1" type="subTitle"/>
          </p:nvPr>
        </p:nvSpPr>
        <p:spPr>
          <a:xfrm>
            <a:off x="2020400" y="3208000"/>
            <a:ext cx="5221200" cy="2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251775" y="258975"/>
            <a:ext cx="8646900" cy="46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4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4800" y="1152475"/>
            <a:ext cx="769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/>
          <p:nvPr/>
        </p:nvSpPr>
        <p:spPr>
          <a:xfrm>
            <a:off x="-2125" y="0"/>
            <a:ext cx="9144000" cy="5153700"/>
          </a:xfrm>
          <a:prstGeom prst="rect">
            <a:avLst/>
          </a:prstGeom>
          <a:solidFill>
            <a:srgbClr val="1EAAC6">
              <a:alpha val="843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 txBox="1"/>
          <p:nvPr>
            <p:ph type="title"/>
          </p:nvPr>
        </p:nvSpPr>
        <p:spPr>
          <a:xfrm>
            <a:off x="713250" y="1960500"/>
            <a:ext cx="4599600" cy="122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5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724800" y="1046175"/>
            <a:ext cx="7694400" cy="3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8" name="Google Shape;208;p33"/>
          <p:cNvSpPr/>
          <p:nvPr/>
        </p:nvSpPr>
        <p:spPr>
          <a:xfrm>
            <a:off x="0" y="0"/>
            <a:ext cx="713100" cy="54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3"/>
          <p:cNvSpPr/>
          <p:nvPr/>
        </p:nvSpPr>
        <p:spPr>
          <a:xfrm>
            <a:off x="8430775" y="4599425"/>
            <a:ext cx="713100" cy="54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2" name="Google Shape;212;p34"/>
          <p:cNvSpPr txBox="1"/>
          <p:nvPr>
            <p:ph idx="1" type="subTitle"/>
          </p:nvPr>
        </p:nvSpPr>
        <p:spPr>
          <a:xfrm>
            <a:off x="1710233" y="3429000"/>
            <a:ext cx="18381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13" name="Google Shape;213;p34"/>
          <p:cNvSpPr txBox="1"/>
          <p:nvPr>
            <p:ph idx="2" type="subTitle"/>
          </p:nvPr>
        </p:nvSpPr>
        <p:spPr>
          <a:xfrm>
            <a:off x="1645433" y="3758184"/>
            <a:ext cx="19677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14" name="Google Shape;214;p34"/>
          <p:cNvSpPr txBox="1"/>
          <p:nvPr>
            <p:ph idx="3" type="subTitle"/>
          </p:nvPr>
        </p:nvSpPr>
        <p:spPr>
          <a:xfrm>
            <a:off x="5595667" y="3429000"/>
            <a:ext cx="18381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15" name="Google Shape;215;p34"/>
          <p:cNvSpPr txBox="1"/>
          <p:nvPr>
            <p:ph idx="4" type="subTitle"/>
          </p:nvPr>
        </p:nvSpPr>
        <p:spPr>
          <a:xfrm>
            <a:off x="5531767" y="3758184"/>
            <a:ext cx="19659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grpSp>
        <p:nvGrpSpPr>
          <p:cNvPr id="216" name="Google Shape;216;p34"/>
          <p:cNvGrpSpPr/>
          <p:nvPr/>
        </p:nvGrpSpPr>
        <p:grpSpPr>
          <a:xfrm flipH="1">
            <a:off x="125" y="0"/>
            <a:ext cx="9143750" cy="546300"/>
            <a:chOff x="0" y="0"/>
            <a:chExt cx="9143750" cy="546300"/>
          </a:xfrm>
        </p:grpSpPr>
        <p:sp>
          <p:nvSpPr>
            <p:cNvPr id="217" name="Google Shape;217;p34"/>
            <p:cNvSpPr/>
            <p:nvPr/>
          </p:nvSpPr>
          <p:spPr>
            <a:xfrm>
              <a:off x="0" y="0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4"/>
            <p:cNvSpPr/>
            <p:nvPr/>
          </p:nvSpPr>
          <p:spPr>
            <a:xfrm>
              <a:off x="8430650" y="0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21" name="Google Shape;221;p35"/>
          <p:cNvGrpSpPr/>
          <p:nvPr/>
        </p:nvGrpSpPr>
        <p:grpSpPr>
          <a:xfrm flipH="1">
            <a:off x="0" y="0"/>
            <a:ext cx="9143875" cy="5145725"/>
            <a:chOff x="0" y="0"/>
            <a:chExt cx="9143875" cy="5145725"/>
          </a:xfrm>
        </p:grpSpPr>
        <p:sp>
          <p:nvSpPr>
            <p:cNvPr id="222" name="Google Shape;222;p35"/>
            <p:cNvSpPr/>
            <p:nvPr/>
          </p:nvSpPr>
          <p:spPr>
            <a:xfrm>
              <a:off x="0" y="0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5"/>
            <p:cNvSpPr/>
            <p:nvPr/>
          </p:nvSpPr>
          <p:spPr>
            <a:xfrm>
              <a:off x="8430775" y="4599425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724800" y="1123426"/>
            <a:ext cx="2995800" cy="7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724800" y="1852176"/>
            <a:ext cx="3847200" cy="24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7" name="Google Shape;227;p36"/>
          <p:cNvSpPr/>
          <p:nvPr/>
        </p:nvSpPr>
        <p:spPr>
          <a:xfrm>
            <a:off x="0" y="0"/>
            <a:ext cx="713100" cy="54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/>
          <p:nvPr/>
        </p:nvSpPr>
        <p:spPr>
          <a:xfrm>
            <a:off x="-2125" y="0"/>
            <a:ext cx="9144000" cy="5153700"/>
          </a:xfrm>
          <a:prstGeom prst="rect">
            <a:avLst/>
          </a:prstGeom>
          <a:solidFill>
            <a:srgbClr val="1EAAC6">
              <a:alpha val="843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7"/>
          <p:cNvSpPr txBox="1"/>
          <p:nvPr>
            <p:ph type="title"/>
          </p:nvPr>
        </p:nvSpPr>
        <p:spPr>
          <a:xfrm>
            <a:off x="713250" y="2138250"/>
            <a:ext cx="7717500" cy="8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5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/>
          <p:nvPr/>
        </p:nvSpPr>
        <p:spPr>
          <a:xfrm>
            <a:off x="-2125" y="0"/>
            <a:ext cx="9144000" cy="5153700"/>
          </a:xfrm>
          <a:prstGeom prst="rect">
            <a:avLst/>
          </a:prstGeom>
          <a:solidFill>
            <a:srgbClr val="1EAAC6">
              <a:alpha val="843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8"/>
          <p:cNvSpPr txBox="1"/>
          <p:nvPr>
            <p:ph type="title"/>
          </p:nvPr>
        </p:nvSpPr>
        <p:spPr>
          <a:xfrm>
            <a:off x="713250" y="1221780"/>
            <a:ext cx="3858600" cy="14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713250" y="2669170"/>
            <a:ext cx="38586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Google Shape;235;p38"/>
          <p:cNvSpPr txBox="1"/>
          <p:nvPr>
            <p:ph idx="2" type="subTitle"/>
          </p:nvPr>
        </p:nvSpPr>
        <p:spPr>
          <a:xfrm>
            <a:off x="5253400" y="4263225"/>
            <a:ext cx="3177000" cy="3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idx="1" type="body"/>
          </p:nvPr>
        </p:nvSpPr>
        <p:spPr>
          <a:xfrm>
            <a:off x="4552975" y="3187013"/>
            <a:ext cx="38778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hasCustomPrompt="1" type="title"/>
          </p:nvPr>
        </p:nvSpPr>
        <p:spPr>
          <a:xfrm>
            <a:off x="724800" y="2268650"/>
            <a:ext cx="7694400" cy="6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0" name="Google Shape;240;p40"/>
          <p:cNvSpPr txBox="1"/>
          <p:nvPr>
            <p:ph idx="1" type="body"/>
          </p:nvPr>
        </p:nvSpPr>
        <p:spPr>
          <a:xfrm>
            <a:off x="724800" y="3006725"/>
            <a:ext cx="7694400" cy="4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40"/>
          <p:cNvSpPr/>
          <p:nvPr/>
        </p:nvSpPr>
        <p:spPr>
          <a:xfrm flipH="1">
            <a:off x="0" y="0"/>
            <a:ext cx="713100" cy="54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subTitle"/>
          </p:nvPr>
        </p:nvSpPr>
        <p:spPr>
          <a:xfrm>
            <a:off x="4011725" y="957175"/>
            <a:ext cx="18381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2" type="subTitle"/>
          </p:nvPr>
        </p:nvSpPr>
        <p:spPr>
          <a:xfrm>
            <a:off x="4011735" y="1265400"/>
            <a:ext cx="18381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2" name="Google Shape;22;p5"/>
          <p:cNvSpPr txBox="1"/>
          <p:nvPr>
            <p:ph idx="3" type="subTitle"/>
          </p:nvPr>
        </p:nvSpPr>
        <p:spPr>
          <a:xfrm>
            <a:off x="5869025" y="3511400"/>
            <a:ext cx="18381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4" type="subTitle"/>
          </p:nvPr>
        </p:nvSpPr>
        <p:spPr>
          <a:xfrm>
            <a:off x="5869041" y="3819625"/>
            <a:ext cx="18381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4" name="Google Shape;24;p5"/>
          <p:cNvSpPr/>
          <p:nvPr/>
        </p:nvSpPr>
        <p:spPr>
          <a:xfrm>
            <a:off x="0" y="1163650"/>
            <a:ext cx="2339239" cy="3999944"/>
          </a:xfrm>
          <a:custGeom>
            <a:rect b="b" l="l" r="r" t="t"/>
            <a:pathLst>
              <a:path extrusionOk="0" h="18229" w="11948">
                <a:moveTo>
                  <a:pt x="0" y="0"/>
                </a:moveTo>
                <a:lnTo>
                  <a:pt x="0" y="18228"/>
                </a:lnTo>
                <a:lnTo>
                  <a:pt x="5601" y="18228"/>
                </a:lnTo>
                <a:lnTo>
                  <a:pt x="11948" y="118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8026450" y="-18774"/>
            <a:ext cx="1117551" cy="1117551"/>
          </a:xfrm>
          <a:custGeom>
            <a:rect b="b" l="l" r="r" t="t"/>
            <a:pathLst>
              <a:path extrusionOk="0" h="12297" w="12297">
                <a:moveTo>
                  <a:pt x="0" y="0"/>
                </a:moveTo>
                <a:cubicBezTo>
                  <a:pt x="0" y="6778"/>
                  <a:pt x="5535" y="12296"/>
                  <a:pt x="12296" y="12296"/>
                </a:cubicBezTo>
                <a:lnTo>
                  <a:pt x="12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868500" y="1163638"/>
            <a:ext cx="980557" cy="272128"/>
          </a:xfrm>
          <a:custGeom>
            <a:rect b="b" l="l" r="r" t="t"/>
            <a:pathLst>
              <a:path extrusionOk="0" h="4061" w="14633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6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5" name="Google Shape;245;p42"/>
          <p:cNvSpPr txBox="1"/>
          <p:nvPr>
            <p:ph hasCustomPrompt="1" idx="2" type="title"/>
          </p:nvPr>
        </p:nvSpPr>
        <p:spPr>
          <a:xfrm>
            <a:off x="1577613" y="3016565"/>
            <a:ext cx="21429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42"/>
          <p:cNvSpPr txBox="1"/>
          <p:nvPr>
            <p:ph idx="1" type="subTitle"/>
          </p:nvPr>
        </p:nvSpPr>
        <p:spPr>
          <a:xfrm>
            <a:off x="843075" y="3362796"/>
            <a:ext cx="3612000" cy="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47" name="Google Shape;247;p42"/>
          <p:cNvSpPr txBox="1"/>
          <p:nvPr>
            <p:ph hasCustomPrompt="1" idx="3" type="title"/>
          </p:nvPr>
        </p:nvSpPr>
        <p:spPr>
          <a:xfrm>
            <a:off x="5430125" y="3016565"/>
            <a:ext cx="21429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t>xx%</a:t>
            </a:r>
          </a:p>
        </p:txBody>
      </p:sp>
      <p:sp>
        <p:nvSpPr>
          <p:cNvPr id="248" name="Google Shape;248;p42"/>
          <p:cNvSpPr txBox="1"/>
          <p:nvPr>
            <p:ph idx="4" type="subTitle"/>
          </p:nvPr>
        </p:nvSpPr>
        <p:spPr>
          <a:xfrm>
            <a:off x="4695581" y="3362796"/>
            <a:ext cx="3612000" cy="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49" name="Google Shape;249;p42"/>
          <p:cNvSpPr/>
          <p:nvPr/>
        </p:nvSpPr>
        <p:spPr>
          <a:xfrm>
            <a:off x="6551916" y="2984209"/>
            <a:ext cx="6119" cy="9689"/>
          </a:xfrm>
          <a:custGeom>
            <a:rect b="b" l="l" r="r" t="t"/>
            <a:pathLst>
              <a:path extrusionOk="0" h="57" w="36">
                <a:moveTo>
                  <a:pt x="1" y="1"/>
                </a:moveTo>
                <a:cubicBezTo>
                  <a:pt x="0" y="1"/>
                  <a:pt x="17" y="28"/>
                  <a:pt x="36" y="57"/>
                </a:cubicBezTo>
                <a:cubicBezTo>
                  <a:pt x="10" y="16"/>
                  <a:pt x="1" y="1"/>
                  <a:pt x="1" y="1"/>
                </a:cubicBezTo>
                <a:close/>
              </a:path>
            </a:pathLst>
          </a:custGeom>
          <a:solidFill>
            <a:srgbClr val="FDE3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2"/>
          <p:cNvSpPr txBox="1"/>
          <p:nvPr>
            <p:ph idx="5" type="subTitle"/>
          </p:nvPr>
        </p:nvSpPr>
        <p:spPr>
          <a:xfrm>
            <a:off x="1039263" y="3689019"/>
            <a:ext cx="32196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1" name="Google Shape;251;p42"/>
          <p:cNvSpPr txBox="1"/>
          <p:nvPr>
            <p:ph idx="6" type="subTitle"/>
          </p:nvPr>
        </p:nvSpPr>
        <p:spPr>
          <a:xfrm>
            <a:off x="4891775" y="3689019"/>
            <a:ext cx="32196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2" name="Google Shape;252;p42"/>
          <p:cNvSpPr txBox="1"/>
          <p:nvPr>
            <p:ph hasCustomPrompt="1" idx="7" type="title"/>
          </p:nvPr>
        </p:nvSpPr>
        <p:spPr>
          <a:xfrm>
            <a:off x="1577613" y="1402572"/>
            <a:ext cx="21429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42"/>
          <p:cNvSpPr txBox="1"/>
          <p:nvPr>
            <p:ph idx="8" type="subTitle"/>
          </p:nvPr>
        </p:nvSpPr>
        <p:spPr>
          <a:xfrm>
            <a:off x="843075" y="1749275"/>
            <a:ext cx="3612000" cy="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54" name="Google Shape;254;p42"/>
          <p:cNvSpPr txBox="1"/>
          <p:nvPr>
            <p:ph hasCustomPrompt="1" idx="9" type="title"/>
          </p:nvPr>
        </p:nvSpPr>
        <p:spPr>
          <a:xfrm>
            <a:off x="5430125" y="1402572"/>
            <a:ext cx="21429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42"/>
          <p:cNvSpPr txBox="1"/>
          <p:nvPr>
            <p:ph idx="13" type="subTitle"/>
          </p:nvPr>
        </p:nvSpPr>
        <p:spPr>
          <a:xfrm>
            <a:off x="4695281" y="1749275"/>
            <a:ext cx="3612600" cy="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56" name="Google Shape;256;p42"/>
          <p:cNvSpPr txBox="1"/>
          <p:nvPr>
            <p:ph idx="14" type="subTitle"/>
          </p:nvPr>
        </p:nvSpPr>
        <p:spPr>
          <a:xfrm>
            <a:off x="1039263" y="2075506"/>
            <a:ext cx="32196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7" name="Google Shape;257;p42"/>
          <p:cNvSpPr txBox="1"/>
          <p:nvPr>
            <p:ph idx="15" type="subTitle"/>
          </p:nvPr>
        </p:nvSpPr>
        <p:spPr>
          <a:xfrm>
            <a:off x="4891775" y="2075506"/>
            <a:ext cx="32196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grpSp>
        <p:nvGrpSpPr>
          <p:cNvPr id="258" name="Google Shape;258;p42"/>
          <p:cNvGrpSpPr/>
          <p:nvPr/>
        </p:nvGrpSpPr>
        <p:grpSpPr>
          <a:xfrm flipH="1">
            <a:off x="0" y="0"/>
            <a:ext cx="9143875" cy="5145725"/>
            <a:chOff x="0" y="0"/>
            <a:chExt cx="9143875" cy="5145725"/>
          </a:xfrm>
        </p:grpSpPr>
        <p:sp>
          <p:nvSpPr>
            <p:cNvPr id="259" name="Google Shape;259;p42"/>
            <p:cNvSpPr/>
            <p:nvPr/>
          </p:nvSpPr>
          <p:spPr>
            <a:xfrm>
              <a:off x="0" y="0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2"/>
            <p:cNvSpPr/>
            <p:nvPr/>
          </p:nvSpPr>
          <p:spPr>
            <a:xfrm>
              <a:off x="8430775" y="4599425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4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/>
          <p:nvPr/>
        </p:nvSpPr>
        <p:spPr>
          <a:xfrm>
            <a:off x="-2125" y="0"/>
            <a:ext cx="9144000" cy="5153700"/>
          </a:xfrm>
          <a:prstGeom prst="rect">
            <a:avLst/>
          </a:prstGeom>
          <a:solidFill>
            <a:srgbClr val="1EAAC6">
              <a:alpha val="843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3"/>
          <p:cNvSpPr txBox="1"/>
          <p:nvPr>
            <p:ph idx="1" type="subTitle"/>
          </p:nvPr>
        </p:nvSpPr>
        <p:spPr>
          <a:xfrm>
            <a:off x="1823250" y="1499157"/>
            <a:ext cx="5497500" cy="17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4" name="Google Shape;264;p43"/>
          <p:cNvSpPr txBox="1"/>
          <p:nvPr>
            <p:ph type="ctrTitle"/>
          </p:nvPr>
        </p:nvSpPr>
        <p:spPr>
          <a:xfrm>
            <a:off x="1823250" y="3310182"/>
            <a:ext cx="5497500" cy="4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2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/>
          <p:nvPr>
            <p:ph idx="1" type="subTitle"/>
          </p:nvPr>
        </p:nvSpPr>
        <p:spPr>
          <a:xfrm>
            <a:off x="724800" y="2344113"/>
            <a:ext cx="2801400" cy="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7" name="Google Shape;267;p44"/>
          <p:cNvSpPr txBox="1"/>
          <p:nvPr>
            <p:ph type="ctrTitle"/>
          </p:nvPr>
        </p:nvSpPr>
        <p:spPr>
          <a:xfrm>
            <a:off x="724800" y="1876713"/>
            <a:ext cx="28014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8" name="Google Shape;268;p44"/>
          <p:cNvSpPr/>
          <p:nvPr/>
        </p:nvSpPr>
        <p:spPr>
          <a:xfrm>
            <a:off x="0" y="0"/>
            <a:ext cx="713100" cy="54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7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/>
          <p:nvPr>
            <p:ph type="title"/>
          </p:nvPr>
        </p:nvSpPr>
        <p:spPr>
          <a:xfrm>
            <a:off x="724800" y="540000"/>
            <a:ext cx="48906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271" name="Google Shape;271;p45"/>
          <p:cNvSpPr txBox="1"/>
          <p:nvPr>
            <p:ph idx="1" type="subTitle"/>
          </p:nvPr>
        </p:nvSpPr>
        <p:spPr>
          <a:xfrm>
            <a:off x="724802" y="1300900"/>
            <a:ext cx="27882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72" name="Google Shape;272;p45"/>
          <p:cNvSpPr txBox="1"/>
          <p:nvPr>
            <p:ph idx="2" type="subTitle"/>
          </p:nvPr>
        </p:nvSpPr>
        <p:spPr>
          <a:xfrm>
            <a:off x="724800" y="1625937"/>
            <a:ext cx="27882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3" name="Google Shape;273;p45"/>
          <p:cNvSpPr txBox="1"/>
          <p:nvPr>
            <p:ph idx="3" type="subTitle"/>
          </p:nvPr>
        </p:nvSpPr>
        <p:spPr>
          <a:xfrm>
            <a:off x="724802" y="2395454"/>
            <a:ext cx="27882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74" name="Google Shape;274;p45"/>
          <p:cNvSpPr txBox="1"/>
          <p:nvPr>
            <p:ph idx="4" type="subTitle"/>
          </p:nvPr>
        </p:nvSpPr>
        <p:spPr>
          <a:xfrm>
            <a:off x="724800" y="2720481"/>
            <a:ext cx="27882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5" name="Google Shape;275;p45"/>
          <p:cNvSpPr txBox="1"/>
          <p:nvPr>
            <p:ph idx="5" type="subTitle"/>
          </p:nvPr>
        </p:nvSpPr>
        <p:spPr>
          <a:xfrm>
            <a:off x="724802" y="3489996"/>
            <a:ext cx="27882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76" name="Google Shape;276;p45"/>
          <p:cNvSpPr txBox="1"/>
          <p:nvPr>
            <p:ph idx="6" type="subTitle"/>
          </p:nvPr>
        </p:nvSpPr>
        <p:spPr>
          <a:xfrm>
            <a:off x="724800" y="3815013"/>
            <a:ext cx="27882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7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/>
          <p:nvPr>
            <p:ph type="title"/>
          </p:nvPr>
        </p:nvSpPr>
        <p:spPr>
          <a:xfrm>
            <a:off x="3741775" y="540000"/>
            <a:ext cx="46773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9" name="Google Shape;279;p46"/>
          <p:cNvSpPr txBox="1"/>
          <p:nvPr>
            <p:ph idx="1" type="subTitle"/>
          </p:nvPr>
        </p:nvSpPr>
        <p:spPr>
          <a:xfrm>
            <a:off x="5631030" y="1302425"/>
            <a:ext cx="27882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80" name="Google Shape;280;p46"/>
          <p:cNvSpPr txBox="1"/>
          <p:nvPr>
            <p:ph idx="2" type="subTitle"/>
          </p:nvPr>
        </p:nvSpPr>
        <p:spPr>
          <a:xfrm>
            <a:off x="5631025" y="1628317"/>
            <a:ext cx="27882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46"/>
          <p:cNvSpPr txBox="1"/>
          <p:nvPr>
            <p:ph idx="3" type="subTitle"/>
          </p:nvPr>
        </p:nvSpPr>
        <p:spPr>
          <a:xfrm>
            <a:off x="5631030" y="2396970"/>
            <a:ext cx="27882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82" name="Google Shape;282;p46"/>
          <p:cNvSpPr txBox="1"/>
          <p:nvPr>
            <p:ph idx="4" type="subTitle"/>
          </p:nvPr>
        </p:nvSpPr>
        <p:spPr>
          <a:xfrm>
            <a:off x="5631025" y="2722862"/>
            <a:ext cx="27882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3" name="Google Shape;283;p46"/>
          <p:cNvSpPr txBox="1"/>
          <p:nvPr>
            <p:ph idx="5" type="subTitle"/>
          </p:nvPr>
        </p:nvSpPr>
        <p:spPr>
          <a:xfrm>
            <a:off x="5631030" y="3491502"/>
            <a:ext cx="27882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84" name="Google Shape;284;p46"/>
          <p:cNvSpPr txBox="1"/>
          <p:nvPr>
            <p:ph idx="6" type="subTitle"/>
          </p:nvPr>
        </p:nvSpPr>
        <p:spPr>
          <a:xfrm>
            <a:off x="5631025" y="3817394"/>
            <a:ext cx="27882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87" name="Google Shape;287;p47"/>
          <p:cNvGrpSpPr/>
          <p:nvPr/>
        </p:nvGrpSpPr>
        <p:grpSpPr>
          <a:xfrm>
            <a:off x="0" y="0"/>
            <a:ext cx="9143875" cy="5145725"/>
            <a:chOff x="0" y="0"/>
            <a:chExt cx="9143875" cy="5145725"/>
          </a:xfrm>
        </p:grpSpPr>
        <p:sp>
          <p:nvSpPr>
            <p:cNvPr id="288" name="Google Shape;288;p47"/>
            <p:cNvSpPr/>
            <p:nvPr/>
          </p:nvSpPr>
          <p:spPr>
            <a:xfrm>
              <a:off x="0" y="0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7"/>
            <p:cNvSpPr/>
            <p:nvPr/>
          </p:nvSpPr>
          <p:spPr>
            <a:xfrm>
              <a:off x="8430775" y="4599425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0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hasCustomPrompt="1" type="title"/>
          </p:nvPr>
        </p:nvSpPr>
        <p:spPr>
          <a:xfrm>
            <a:off x="2162549" y="538725"/>
            <a:ext cx="48150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92" name="Google Shape;292;p48"/>
          <p:cNvSpPr txBox="1"/>
          <p:nvPr>
            <p:ph idx="1" type="subTitle"/>
          </p:nvPr>
        </p:nvSpPr>
        <p:spPr>
          <a:xfrm>
            <a:off x="2162499" y="967229"/>
            <a:ext cx="48150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48"/>
          <p:cNvSpPr txBox="1"/>
          <p:nvPr>
            <p:ph hasCustomPrompt="1" idx="2" type="title"/>
          </p:nvPr>
        </p:nvSpPr>
        <p:spPr>
          <a:xfrm>
            <a:off x="2162626" y="2162074"/>
            <a:ext cx="48189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94" name="Google Shape;294;p48"/>
          <p:cNvSpPr txBox="1"/>
          <p:nvPr>
            <p:ph idx="3" type="subTitle"/>
          </p:nvPr>
        </p:nvSpPr>
        <p:spPr>
          <a:xfrm>
            <a:off x="2162474" y="2588208"/>
            <a:ext cx="48150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48"/>
          <p:cNvSpPr txBox="1"/>
          <p:nvPr>
            <p:ph hasCustomPrompt="1" idx="4" type="title"/>
          </p:nvPr>
        </p:nvSpPr>
        <p:spPr>
          <a:xfrm>
            <a:off x="2162626" y="3737790"/>
            <a:ext cx="48150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96" name="Google Shape;296;p48"/>
          <p:cNvSpPr txBox="1"/>
          <p:nvPr>
            <p:ph idx="5" type="subTitle"/>
          </p:nvPr>
        </p:nvSpPr>
        <p:spPr>
          <a:xfrm>
            <a:off x="2162499" y="4163938"/>
            <a:ext cx="48150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97" name="Google Shape;297;p48"/>
          <p:cNvGrpSpPr/>
          <p:nvPr/>
        </p:nvGrpSpPr>
        <p:grpSpPr>
          <a:xfrm>
            <a:off x="0" y="0"/>
            <a:ext cx="9143875" cy="5145725"/>
            <a:chOff x="0" y="0"/>
            <a:chExt cx="9143875" cy="5145725"/>
          </a:xfrm>
        </p:grpSpPr>
        <p:sp>
          <p:nvSpPr>
            <p:cNvPr id="298" name="Google Shape;298;p48"/>
            <p:cNvSpPr/>
            <p:nvPr/>
          </p:nvSpPr>
          <p:spPr>
            <a:xfrm>
              <a:off x="0" y="0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8"/>
            <p:cNvSpPr/>
            <p:nvPr/>
          </p:nvSpPr>
          <p:spPr>
            <a:xfrm>
              <a:off x="8430775" y="4599425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9_1_1_1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2" name="Google Shape;302;p49"/>
          <p:cNvSpPr txBox="1"/>
          <p:nvPr>
            <p:ph idx="1" type="subTitle"/>
          </p:nvPr>
        </p:nvSpPr>
        <p:spPr>
          <a:xfrm>
            <a:off x="1105775" y="2971812"/>
            <a:ext cx="17772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3" name="Google Shape;303;p49"/>
          <p:cNvSpPr txBox="1"/>
          <p:nvPr>
            <p:ph idx="2" type="subTitle"/>
          </p:nvPr>
        </p:nvSpPr>
        <p:spPr>
          <a:xfrm>
            <a:off x="1105775" y="3300984"/>
            <a:ext cx="1777200" cy="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4" name="Google Shape;304;p49"/>
          <p:cNvSpPr txBox="1"/>
          <p:nvPr>
            <p:ph idx="3" type="subTitle"/>
          </p:nvPr>
        </p:nvSpPr>
        <p:spPr>
          <a:xfrm>
            <a:off x="3683350" y="2971800"/>
            <a:ext cx="17772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5" name="Google Shape;305;p49"/>
          <p:cNvSpPr txBox="1"/>
          <p:nvPr>
            <p:ph idx="4" type="subTitle"/>
          </p:nvPr>
        </p:nvSpPr>
        <p:spPr>
          <a:xfrm>
            <a:off x="3683350" y="3300984"/>
            <a:ext cx="1777200" cy="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6" name="Google Shape;306;p49"/>
          <p:cNvSpPr txBox="1"/>
          <p:nvPr>
            <p:ph idx="5" type="subTitle"/>
          </p:nvPr>
        </p:nvSpPr>
        <p:spPr>
          <a:xfrm>
            <a:off x="6263140" y="2971825"/>
            <a:ext cx="17772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7" name="Google Shape;307;p49"/>
          <p:cNvSpPr txBox="1"/>
          <p:nvPr>
            <p:ph idx="6" type="subTitle"/>
          </p:nvPr>
        </p:nvSpPr>
        <p:spPr>
          <a:xfrm>
            <a:off x="6263140" y="3300984"/>
            <a:ext cx="1777200" cy="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308" name="Google Shape;308;p49"/>
          <p:cNvGrpSpPr/>
          <p:nvPr/>
        </p:nvGrpSpPr>
        <p:grpSpPr>
          <a:xfrm>
            <a:off x="0" y="4599425"/>
            <a:ext cx="9143875" cy="546300"/>
            <a:chOff x="0" y="4599425"/>
            <a:chExt cx="9143875" cy="546300"/>
          </a:xfrm>
        </p:grpSpPr>
        <p:sp>
          <p:nvSpPr>
            <p:cNvPr id="309" name="Google Shape;309;p49"/>
            <p:cNvSpPr/>
            <p:nvPr/>
          </p:nvSpPr>
          <p:spPr>
            <a:xfrm>
              <a:off x="0" y="4599425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9"/>
            <p:cNvSpPr/>
            <p:nvPr/>
          </p:nvSpPr>
          <p:spPr>
            <a:xfrm>
              <a:off x="8430775" y="4599425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9_1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0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3" name="Google Shape;313;p50"/>
          <p:cNvSpPr txBox="1"/>
          <p:nvPr>
            <p:ph idx="1" type="subTitle"/>
          </p:nvPr>
        </p:nvSpPr>
        <p:spPr>
          <a:xfrm>
            <a:off x="719075" y="2971812"/>
            <a:ext cx="19113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14" name="Google Shape;314;p50"/>
          <p:cNvSpPr txBox="1"/>
          <p:nvPr>
            <p:ph idx="2" type="subTitle"/>
          </p:nvPr>
        </p:nvSpPr>
        <p:spPr>
          <a:xfrm>
            <a:off x="786125" y="3297347"/>
            <a:ext cx="17772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50"/>
          <p:cNvSpPr txBox="1"/>
          <p:nvPr>
            <p:ph idx="3" type="subTitle"/>
          </p:nvPr>
        </p:nvSpPr>
        <p:spPr>
          <a:xfrm>
            <a:off x="2660762" y="2971812"/>
            <a:ext cx="19110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16" name="Google Shape;316;p50"/>
          <p:cNvSpPr txBox="1"/>
          <p:nvPr>
            <p:ph idx="4" type="subTitle"/>
          </p:nvPr>
        </p:nvSpPr>
        <p:spPr>
          <a:xfrm>
            <a:off x="2727662" y="3297363"/>
            <a:ext cx="17772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7" name="Google Shape;317;p50"/>
          <p:cNvSpPr txBox="1"/>
          <p:nvPr>
            <p:ph idx="5" type="subTitle"/>
          </p:nvPr>
        </p:nvSpPr>
        <p:spPr>
          <a:xfrm>
            <a:off x="4583458" y="2971800"/>
            <a:ext cx="19110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18" name="Google Shape;318;p50"/>
          <p:cNvSpPr txBox="1"/>
          <p:nvPr>
            <p:ph idx="6" type="subTitle"/>
          </p:nvPr>
        </p:nvSpPr>
        <p:spPr>
          <a:xfrm>
            <a:off x="4650358" y="3297347"/>
            <a:ext cx="17772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9" name="Google Shape;319;p50"/>
          <p:cNvSpPr txBox="1"/>
          <p:nvPr>
            <p:ph idx="7" type="subTitle"/>
          </p:nvPr>
        </p:nvSpPr>
        <p:spPr>
          <a:xfrm>
            <a:off x="6515678" y="2971825"/>
            <a:ext cx="19110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20" name="Google Shape;320;p50"/>
          <p:cNvSpPr txBox="1"/>
          <p:nvPr>
            <p:ph idx="8" type="subTitle"/>
          </p:nvPr>
        </p:nvSpPr>
        <p:spPr>
          <a:xfrm>
            <a:off x="6582578" y="3297380"/>
            <a:ext cx="17772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321" name="Google Shape;321;p50"/>
          <p:cNvGrpSpPr/>
          <p:nvPr/>
        </p:nvGrpSpPr>
        <p:grpSpPr>
          <a:xfrm flipH="1">
            <a:off x="0" y="0"/>
            <a:ext cx="9143875" cy="5145725"/>
            <a:chOff x="0" y="0"/>
            <a:chExt cx="9143875" cy="5145725"/>
          </a:xfrm>
        </p:grpSpPr>
        <p:sp>
          <p:nvSpPr>
            <p:cNvPr id="322" name="Google Shape;322;p50"/>
            <p:cNvSpPr/>
            <p:nvPr/>
          </p:nvSpPr>
          <p:spPr>
            <a:xfrm>
              <a:off x="0" y="0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0"/>
            <p:cNvSpPr/>
            <p:nvPr/>
          </p:nvSpPr>
          <p:spPr>
            <a:xfrm>
              <a:off x="8430775" y="4599425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9_1_1_2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6" name="Google Shape;326;p51"/>
          <p:cNvSpPr txBox="1"/>
          <p:nvPr>
            <p:ph idx="1" type="subTitle"/>
          </p:nvPr>
        </p:nvSpPr>
        <p:spPr>
          <a:xfrm>
            <a:off x="1275075" y="3200400"/>
            <a:ext cx="19533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27" name="Google Shape;327;p51"/>
          <p:cNvSpPr txBox="1"/>
          <p:nvPr>
            <p:ph idx="2" type="subTitle"/>
          </p:nvPr>
        </p:nvSpPr>
        <p:spPr>
          <a:xfrm>
            <a:off x="1275090" y="3529584"/>
            <a:ext cx="19533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8" name="Google Shape;328;p51"/>
          <p:cNvSpPr txBox="1"/>
          <p:nvPr>
            <p:ph idx="3" type="subTitle"/>
          </p:nvPr>
        </p:nvSpPr>
        <p:spPr>
          <a:xfrm>
            <a:off x="3595344" y="3200409"/>
            <a:ext cx="19533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29" name="Google Shape;329;p51"/>
          <p:cNvSpPr txBox="1"/>
          <p:nvPr>
            <p:ph idx="4" type="subTitle"/>
          </p:nvPr>
        </p:nvSpPr>
        <p:spPr>
          <a:xfrm>
            <a:off x="3595362" y="3529596"/>
            <a:ext cx="19533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0" name="Google Shape;330;p51"/>
          <p:cNvSpPr txBox="1"/>
          <p:nvPr>
            <p:ph idx="5" type="subTitle"/>
          </p:nvPr>
        </p:nvSpPr>
        <p:spPr>
          <a:xfrm>
            <a:off x="5915602" y="3200400"/>
            <a:ext cx="19533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31" name="Google Shape;331;p51"/>
          <p:cNvSpPr txBox="1"/>
          <p:nvPr>
            <p:ph idx="6" type="subTitle"/>
          </p:nvPr>
        </p:nvSpPr>
        <p:spPr>
          <a:xfrm>
            <a:off x="5915623" y="3529584"/>
            <a:ext cx="19533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2" name="Google Shape;332;p51"/>
          <p:cNvSpPr txBox="1"/>
          <p:nvPr>
            <p:ph idx="7" type="subTitle"/>
          </p:nvPr>
        </p:nvSpPr>
        <p:spPr>
          <a:xfrm>
            <a:off x="1275075" y="1752600"/>
            <a:ext cx="19533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33" name="Google Shape;333;p51"/>
          <p:cNvSpPr txBox="1"/>
          <p:nvPr>
            <p:ph idx="8" type="subTitle"/>
          </p:nvPr>
        </p:nvSpPr>
        <p:spPr>
          <a:xfrm>
            <a:off x="1275090" y="2081784"/>
            <a:ext cx="19533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4" name="Google Shape;334;p51"/>
          <p:cNvSpPr txBox="1"/>
          <p:nvPr>
            <p:ph idx="9" type="subTitle"/>
          </p:nvPr>
        </p:nvSpPr>
        <p:spPr>
          <a:xfrm>
            <a:off x="3595344" y="1752609"/>
            <a:ext cx="19533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35" name="Google Shape;335;p51"/>
          <p:cNvSpPr txBox="1"/>
          <p:nvPr>
            <p:ph idx="13" type="subTitle"/>
          </p:nvPr>
        </p:nvSpPr>
        <p:spPr>
          <a:xfrm>
            <a:off x="3595362" y="2081796"/>
            <a:ext cx="19533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36" name="Google Shape;336;p51"/>
          <p:cNvSpPr txBox="1"/>
          <p:nvPr>
            <p:ph idx="14" type="subTitle"/>
          </p:nvPr>
        </p:nvSpPr>
        <p:spPr>
          <a:xfrm>
            <a:off x="5915602" y="1752600"/>
            <a:ext cx="19533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37" name="Google Shape;337;p51"/>
          <p:cNvSpPr txBox="1"/>
          <p:nvPr>
            <p:ph idx="15" type="subTitle"/>
          </p:nvPr>
        </p:nvSpPr>
        <p:spPr>
          <a:xfrm>
            <a:off x="5915623" y="2081784"/>
            <a:ext cx="19533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338" name="Google Shape;338;p51"/>
          <p:cNvGrpSpPr/>
          <p:nvPr/>
        </p:nvGrpSpPr>
        <p:grpSpPr>
          <a:xfrm>
            <a:off x="0" y="0"/>
            <a:ext cx="9143875" cy="5145725"/>
            <a:chOff x="0" y="0"/>
            <a:chExt cx="9143875" cy="5145725"/>
          </a:xfrm>
        </p:grpSpPr>
        <p:sp>
          <p:nvSpPr>
            <p:cNvPr id="339" name="Google Shape;339;p51"/>
            <p:cNvSpPr/>
            <p:nvPr/>
          </p:nvSpPr>
          <p:spPr>
            <a:xfrm>
              <a:off x="0" y="0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1"/>
            <p:cNvSpPr/>
            <p:nvPr/>
          </p:nvSpPr>
          <p:spPr>
            <a:xfrm>
              <a:off x="8430775" y="4599425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251775" y="258975"/>
            <a:ext cx="8646900" cy="46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/>
          <p:nvPr/>
        </p:nvSpPr>
        <p:spPr>
          <a:xfrm>
            <a:off x="7610850" y="540000"/>
            <a:ext cx="980557" cy="272128"/>
          </a:xfrm>
          <a:custGeom>
            <a:rect b="b" l="l" r="r" t="t"/>
            <a:pathLst>
              <a:path extrusionOk="0" h="4061" w="14633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 rot="10800000">
            <a:off x="0" y="4031251"/>
            <a:ext cx="1117551" cy="1117551"/>
          </a:xfrm>
          <a:custGeom>
            <a:rect b="b" l="l" r="r" t="t"/>
            <a:pathLst>
              <a:path extrusionOk="0" h="12297" w="12297">
                <a:moveTo>
                  <a:pt x="0" y="0"/>
                </a:moveTo>
                <a:cubicBezTo>
                  <a:pt x="0" y="6778"/>
                  <a:pt x="5535" y="12296"/>
                  <a:pt x="12296" y="12296"/>
                </a:cubicBezTo>
                <a:lnTo>
                  <a:pt x="12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">
  <p:cSld name="CUSTOM_9_2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2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3" name="Google Shape;343;p52"/>
          <p:cNvSpPr txBox="1"/>
          <p:nvPr>
            <p:ph idx="1" type="subTitle"/>
          </p:nvPr>
        </p:nvSpPr>
        <p:spPr>
          <a:xfrm>
            <a:off x="816725" y="2971800"/>
            <a:ext cx="13365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44" name="Google Shape;344;p52"/>
          <p:cNvSpPr txBox="1"/>
          <p:nvPr>
            <p:ph idx="2" type="subTitle"/>
          </p:nvPr>
        </p:nvSpPr>
        <p:spPr>
          <a:xfrm>
            <a:off x="816725" y="3300984"/>
            <a:ext cx="13365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5" name="Google Shape;345;p52"/>
          <p:cNvSpPr txBox="1"/>
          <p:nvPr>
            <p:ph idx="3" type="subTitle"/>
          </p:nvPr>
        </p:nvSpPr>
        <p:spPr>
          <a:xfrm>
            <a:off x="2360225" y="2971800"/>
            <a:ext cx="13365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46" name="Google Shape;346;p52"/>
          <p:cNvSpPr txBox="1"/>
          <p:nvPr>
            <p:ph idx="4" type="subTitle"/>
          </p:nvPr>
        </p:nvSpPr>
        <p:spPr>
          <a:xfrm>
            <a:off x="2360225" y="3300984"/>
            <a:ext cx="13365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7" name="Google Shape;347;p52"/>
          <p:cNvSpPr txBox="1"/>
          <p:nvPr>
            <p:ph idx="5" type="subTitle"/>
          </p:nvPr>
        </p:nvSpPr>
        <p:spPr>
          <a:xfrm>
            <a:off x="3903750" y="2971800"/>
            <a:ext cx="13365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48" name="Google Shape;348;p52"/>
          <p:cNvSpPr txBox="1"/>
          <p:nvPr>
            <p:ph idx="6" type="subTitle"/>
          </p:nvPr>
        </p:nvSpPr>
        <p:spPr>
          <a:xfrm>
            <a:off x="3903750" y="3300984"/>
            <a:ext cx="13365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9" name="Google Shape;349;p52"/>
          <p:cNvSpPr txBox="1"/>
          <p:nvPr>
            <p:ph idx="7" type="subTitle"/>
          </p:nvPr>
        </p:nvSpPr>
        <p:spPr>
          <a:xfrm>
            <a:off x="5447275" y="2971800"/>
            <a:ext cx="13365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50" name="Google Shape;350;p52"/>
          <p:cNvSpPr txBox="1"/>
          <p:nvPr>
            <p:ph idx="8" type="subTitle"/>
          </p:nvPr>
        </p:nvSpPr>
        <p:spPr>
          <a:xfrm>
            <a:off x="5447275" y="3300984"/>
            <a:ext cx="13365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1" name="Google Shape;351;p52"/>
          <p:cNvSpPr txBox="1"/>
          <p:nvPr>
            <p:ph idx="9" type="subTitle"/>
          </p:nvPr>
        </p:nvSpPr>
        <p:spPr>
          <a:xfrm>
            <a:off x="6990800" y="2971800"/>
            <a:ext cx="13365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52" name="Google Shape;352;p52"/>
          <p:cNvSpPr txBox="1"/>
          <p:nvPr>
            <p:ph idx="13" type="subTitle"/>
          </p:nvPr>
        </p:nvSpPr>
        <p:spPr>
          <a:xfrm>
            <a:off x="6990800" y="3300984"/>
            <a:ext cx="13365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3" name="Google Shape;353;p52"/>
          <p:cNvSpPr/>
          <p:nvPr/>
        </p:nvSpPr>
        <p:spPr>
          <a:xfrm flipH="1">
            <a:off x="8430775" y="0"/>
            <a:ext cx="713100" cy="54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3"/>
          <p:cNvSpPr txBox="1"/>
          <p:nvPr>
            <p:ph idx="1" type="subTitle"/>
          </p:nvPr>
        </p:nvSpPr>
        <p:spPr>
          <a:xfrm>
            <a:off x="724825" y="1717246"/>
            <a:ext cx="3847200" cy="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2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56" name="Google Shape;356;p53"/>
          <p:cNvSpPr txBox="1"/>
          <p:nvPr>
            <p:ph idx="2" type="subTitle"/>
          </p:nvPr>
        </p:nvSpPr>
        <p:spPr>
          <a:xfrm>
            <a:off x="724825" y="2586531"/>
            <a:ext cx="3015900" cy="10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357" name="Google Shape;357;p53"/>
          <p:cNvGrpSpPr/>
          <p:nvPr/>
        </p:nvGrpSpPr>
        <p:grpSpPr>
          <a:xfrm flipH="1">
            <a:off x="0" y="0"/>
            <a:ext cx="9143875" cy="5145725"/>
            <a:chOff x="0" y="0"/>
            <a:chExt cx="9143875" cy="5145725"/>
          </a:xfrm>
        </p:grpSpPr>
        <p:sp>
          <p:nvSpPr>
            <p:cNvPr id="358" name="Google Shape;358;p53"/>
            <p:cNvSpPr/>
            <p:nvPr/>
          </p:nvSpPr>
          <p:spPr>
            <a:xfrm>
              <a:off x="0" y="0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3"/>
            <p:cNvSpPr/>
            <p:nvPr/>
          </p:nvSpPr>
          <p:spPr>
            <a:xfrm>
              <a:off x="8430775" y="4599425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_2_1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4"/>
          <p:cNvSpPr txBox="1"/>
          <p:nvPr>
            <p:ph idx="1" type="subTitle"/>
          </p:nvPr>
        </p:nvSpPr>
        <p:spPr>
          <a:xfrm>
            <a:off x="4571999" y="1975688"/>
            <a:ext cx="35043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2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62" name="Google Shape;362;p54"/>
          <p:cNvSpPr txBox="1"/>
          <p:nvPr>
            <p:ph idx="2" type="subTitle"/>
          </p:nvPr>
        </p:nvSpPr>
        <p:spPr>
          <a:xfrm>
            <a:off x="4572025" y="2484691"/>
            <a:ext cx="3858900" cy="7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363" name="Google Shape;363;p54"/>
          <p:cNvGrpSpPr/>
          <p:nvPr/>
        </p:nvGrpSpPr>
        <p:grpSpPr>
          <a:xfrm flipH="1">
            <a:off x="0" y="0"/>
            <a:ext cx="9143875" cy="5145725"/>
            <a:chOff x="0" y="0"/>
            <a:chExt cx="9143875" cy="5145725"/>
          </a:xfrm>
        </p:grpSpPr>
        <p:sp>
          <p:nvSpPr>
            <p:cNvPr id="364" name="Google Shape;364;p54"/>
            <p:cNvSpPr/>
            <p:nvPr/>
          </p:nvSpPr>
          <p:spPr>
            <a:xfrm>
              <a:off x="0" y="0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4"/>
            <p:cNvSpPr/>
            <p:nvPr/>
          </p:nvSpPr>
          <p:spPr>
            <a:xfrm>
              <a:off x="8430775" y="4599425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5"/>
          <p:cNvSpPr txBox="1"/>
          <p:nvPr>
            <p:ph type="ctrTitle"/>
          </p:nvPr>
        </p:nvSpPr>
        <p:spPr>
          <a:xfrm>
            <a:off x="4828650" y="810388"/>
            <a:ext cx="3449100" cy="99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68" name="Google Shape;368;p55"/>
          <p:cNvSpPr txBox="1"/>
          <p:nvPr>
            <p:ph idx="1" type="subTitle"/>
          </p:nvPr>
        </p:nvSpPr>
        <p:spPr>
          <a:xfrm>
            <a:off x="4828650" y="1616263"/>
            <a:ext cx="3449100" cy="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9" name="Google Shape;369;p55"/>
          <p:cNvSpPr txBox="1"/>
          <p:nvPr/>
        </p:nvSpPr>
        <p:spPr>
          <a:xfrm>
            <a:off x="4828650" y="3374025"/>
            <a:ext cx="36021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0" name="Google Shape;370;p55"/>
          <p:cNvSpPr txBox="1"/>
          <p:nvPr>
            <p:ph idx="2" type="subTitle"/>
          </p:nvPr>
        </p:nvSpPr>
        <p:spPr>
          <a:xfrm>
            <a:off x="4828650" y="4207067"/>
            <a:ext cx="3449100" cy="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55"/>
          <p:cNvSpPr/>
          <p:nvPr/>
        </p:nvSpPr>
        <p:spPr>
          <a:xfrm>
            <a:off x="3890600" y="0"/>
            <a:ext cx="219600" cy="3957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55"/>
          <p:cNvSpPr/>
          <p:nvPr/>
        </p:nvSpPr>
        <p:spPr>
          <a:xfrm>
            <a:off x="8430775" y="4599425"/>
            <a:ext cx="713100" cy="54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6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5" name="Google Shape;375;p56"/>
          <p:cNvSpPr txBox="1"/>
          <p:nvPr>
            <p:ph idx="1" type="subTitle"/>
          </p:nvPr>
        </p:nvSpPr>
        <p:spPr>
          <a:xfrm>
            <a:off x="2006700" y="3429000"/>
            <a:ext cx="12453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6" name="Google Shape;376;p56"/>
          <p:cNvSpPr txBox="1"/>
          <p:nvPr>
            <p:ph idx="2" type="subTitle"/>
          </p:nvPr>
        </p:nvSpPr>
        <p:spPr>
          <a:xfrm>
            <a:off x="1417800" y="3756188"/>
            <a:ext cx="24231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7" name="Google Shape;377;p56"/>
          <p:cNvSpPr txBox="1"/>
          <p:nvPr>
            <p:ph idx="3" type="subTitle"/>
          </p:nvPr>
        </p:nvSpPr>
        <p:spPr>
          <a:xfrm>
            <a:off x="5889700" y="3429000"/>
            <a:ext cx="12453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8" name="Google Shape;378;p56"/>
          <p:cNvSpPr txBox="1"/>
          <p:nvPr>
            <p:ph idx="4" type="subTitle"/>
          </p:nvPr>
        </p:nvSpPr>
        <p:spPr>
          <a:xfrm>
            <a:off x="5300800" y="3756188"/>
            <a:ext cx="24231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9" name="Google Shape;379;p56"/>
          <p:cNvSpPr txBox="1"/>
          <p:nvPr>
            <p:ph hasCustomPrompt="1" idx="5" type="title"/>
          </p:nvPr>
        </p:nvSpPr>
        <p:spPr>
          <a:xfrm>
            <a:off x="2140050" y="2192957"/>
            <a:ext cx="9786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80" name="Google Shape;380;p56"/>
          <p:cNvSpPr txBox="1"/>
          <p:nvPr>
            <p:ph hasCustomPrompt="1" idx="6" type="title"/>
          </p:nvPr>
        </p:nvSpPr>
        <p:spPr>
          <a:xfrm>
            <a:off x="6023050" y="2192957"/>
            <a:ext cx="9786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381" name="Google Shape;381;p56"/>
          <p:cNvGrpSpPr/>
          <p:nvPr/>
        </p:nvGrpSpPr>
        <p:grpSpPr>
          <a:xfrm>
            <a:off x="0" y="0"/>
            <a:ext cx="9143875" cy="546300"/>
            <a:chOff x="0" y="0"/>
            <a:chExt cx="9143875" cy="546300"/>
          </a:xfrm>
        </p:grpSpPr>
        <p:sp>
          <p:nvSpPr>
            <p:cNvPr id="382" name="Google Shape;382;p56"/>
            <p:cNvSpPr/>
            <p:nvPr/>
          </p:nvSpPr>
          <p:spPr>
            <a:xfrm>
              <a:off x="0" y="0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6"/>
            <p:cNvSpPr/>
            <p:nvPr/>
          </p:nvSpPr>
          <p:spPr>
            <a:xfrm>
              <a:off x="8430775" y="0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4_1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7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6" name="Google Shape;386;p57"/>
          <p:cNvSpPr txBox="1"/>
          <p:nvPr>
            <p:ph idx="1" type="body"/>
          </p:nvPr>
        </p:nvSpPr>
        <p:spPr>
          <a:xfrm>
            <a:off x="713225" y="1498825"/>
            <a:ext cx="7717800" cy="31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hlink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7" name="Google Shape;387;p57"/>
          <p:cNvSpPr txBox="1"/>
          <p:nvPr>
            <p:ph idx="2" type="subTitle"/>
          </p:nvPr>
        </p:nvSpPr>
        <p:spPr>
          <a:xfrm>
            <a:off x="718175" y="1243725"/>
            <a:ext cx="7694400" cy="3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724800" y="1402025"/>
            <a:ext cx="2995800" cy="7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724800" y="2130775"/>
            <a:ext cx="3847200" cy="24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/>
          <p:nvPr/>
        </p:nvSpPr>
        <p:spPr>
          <a:xfrm rot="-5400000">
            <a:off x="0" y="1"/>
            <a:ext cx="1117551" cy="1117551"/>
          </a:xfrm>
          <a:custGeom>
            <a:rect b="b" l="l" r="r" t="t"/>
            <a:pathLst>
              <a:path extrusionOk="0" h="12297" w="12297">
                <a:moveTo>
                  <a:pt x="0" y="0"/>
                </a:moveTo>
                <a:cubicBezTo>
                  <a:pt x="0" y="6778"/>
                  <a:pt x="5535" y="12296"/>
                  <a:pt x="12296" y="12296"/>
                </a:cubicBezTo>
                <a:lnTo>
                  <a:pt x="12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4641175" y="1163725"/>
            <a:ext cx="980557" cy="272128"/>
          </a:xfrm>
          <a:custGeom>
            <a:rect b="b" l="l" r="r" t="t"/>
            <a:pathLst>
              <a:path extrusionOk="0" h="4061" w="14633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1783925"/>
            <a:ext cx="1776847" cy="3379657"/>
          </a:xfrm>
          <a:custGeom>
            <a:rect b="b" l="l" r="r" t="t"/>
            <a:pathLst>
              <a:path extrusionOk="0" h="18229" w="11948">
                <a:moveTo>
                  <a:pt x="0" y="0"/>
                </a:moveTo>
                <a:lnTo>
                  <a:pt x="0" y="18228"/>
                </a:lnTo>
                <a:lnTo>
                  <a:pt x="5601" y="18228"/>
                </a:lnTo>
                <a:lnTo>
                  <a:pt x="11948" y="118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/>
          <p:nvPr/>
        </p:nvSpPr>
        <p:spPr>
          <a:xfrm>
            <a:off x="842850" y="540000"/>
            <a:ext cx="980557" cy="272128"/>
          </a:xfrm>
          <a:custGeom>
            <a:rect b="b" l="l" r="r" t="t"/>
            <a:pathLst>
              <a:path extrusionOk="0" h="4061" w="14633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7770400" y="0"/>
            <a:ext cx="1373606" cy="1373606"/>
          </a:xfrm>
          <a:custGeom>
            <a:rect b="b" l="l" r="r" t="t"/>
            <a:pathLst>
              <a:path extrusionOk="0" h="12297" w="12297">
                <a:moveTo>
                  <a:pt x="0" y="0"/>
                </a:moveTo>
                <a:cubicBezTo>
                  <a:pt x="0" y="6778"/>
                  <a:pt x="5535" y="12296"/>
                  <a:pt x="12296" y="12296"/>
                </a:cubicBezTo>
                <a:lnTo>
                  <a:pt x="12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idx="1" type="subTitle"/>
          </p:nvPr>
        </p:nvSpPr>
        <p:spPr>
          <a:xfrm>
            <a:off x="1823250" y="1337613"/>
            <a:ext cx="5497500" cy="20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000">
                <a:latin typeface="Lora Regular"/>
                <a:ea typeface="Lora Regular"/>
                <a:cs typeface="Lora Regular"/>
                <a:sym typeface="Lora Regula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" name="Google Shape;42;p8"/>
          <p:cNvSpPr txBox="1"/>
          <p:nvPr>
            <p:ph type="ctrTitle"/>
          </p:nvPr>
        </p:nvSpPr>
        <p:spPr>
          <a:xfrm>
            <a:off x="1823250" y="3372088"/>
            <a:ext cx="5497500" cy="43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-10325"/>
            <a:ext cx="3259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3494750" y="2335100"/>
            <a:ext cx="4269000" cy="161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3494750" y="3726075"/>
            <a:ext cx="32274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9"/>
          <p:cNvSpPr txBox="1"/>
          <p:nvPr>
            <p:ph hasCustomPrompt="1" idx="2" type="title"/>
          </p:nvPr>
        </p:nvSpPr>
        <p:spPr>
          <a:xfrm>
            <a:off x="1507025" y="2335100"/>
            <a:ext cx="1454400" cy="14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9"/>
          <p:cNvSpPr/>
          <p:nvPr/>
        </p:nvSpPr>
        <p:spPr>
          <a:xfrm>
            <a:off x="8892300" y="-10325"/>
            <a:ext cx="251700" cy="51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/>
          <p:nvPr/>
        </p:nvSpPr>
        <p:spPr>
          <a:xfrm>
            <a:off x="2877825" y="540000"/>
            <a:ext cx="980557" cy="272128"/>
          </a:xfrm>
          <a:custGeom>
            <a:rect b="b" l="l" r="r" t="t"/>
            <a:pathLst>
              <a:path extrusionOk="0" h="4061" w="14633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7518700" y="0"/>
            <a:ext cx="1373606" cy="1373606"/>
          </a:xfrm>
          <a:custGeom>
            <a:rect b="b" l="l" r="r" t="t"/>
            <a:pathLst>
              <a:path extrusionOk="0" h="12297" w="12297">
                <a:moveTo>
                  <a:pt x="0" y="0"/>
                </a:moveTo>
                <a:cubicBezTo>
                  <a:pt x="0" y="6778"/>
                  <a:pt x="5535" y="12296"/>
                  <a:pt x="12296" y="12296"/>
                </a:cubicBezTo>
                <a:lnTo>
                  <a:pt x="12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4784400" y="3078375"/>
            <a:ext cx="36654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sp>
        <p:nvSpPr>
          <p:cNvPr id="53" name="Google Shape;53;p10"/>
          <p:cNvSpPr/>
          <p:nvPr/>
        </p:nvSpPr>
        <p:spPr>
          <a:xfrm>
            <a:off x="7770400" y="0"/>
            <a:ext cx="1373606" cy="1373606"/>
          </a:xfrm>
          <a:custGeom>
            <a:rect b="b" l="l" r="r" t="t"/>
            <a:pathLst>
              <a:path extrusionOk="0" h="12297" w="12297">
                <a:moveTo>
                  <a:pt x="0" y="0"/>
                </a:moveTo>
                <a:cubicBezTo>
                  <a:pt x="0" y="6778"/>
                  <a:pt x="5535" y="12296"/>
                  <a:pt x="12296" y="12296"/>
                </a:cubicBezTo>
                <a:lnTo>
                  <a:pt x="12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>
            <a:off x="7356561" y="2435675"/>
            <a:ext cx="980557" cy="272128"/>
          </a:xfrm>
          <a:custGeom>
            <a:rect b="b" l="l" r="r" t="t"/>
            <a:pathLst>
              <a:path extrusionOk="0" h="4061" w="14633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3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51.xml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53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55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ra Regular"/>
              <a:buNone/>
              <a:defRPr sz="2400">
                <a:solidFill>
                  <a:schemeClr val="accent4"/>
                </a:solidFill>
                <a:latin typeface="Lora Regular"/>
                <a:ea typeface="Lora Regular"/>
                <a:cs typeface="Lora Regular"/>
                <a:sym typeface="Lora Regula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4800" y="1152475"/>
            <a:ext cx="7694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Montserrat"/>
              <a:buNone/>
              <a:defRPr b="1" sz="2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724800" y="1152475"/>
            <a:ext cx="7694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8"/>
          <p:cNvSpPr txBox="1"/>
          <p:nvPr>
            <p:ph type="ctrTitle"/>
          </p:nvPr>
        </p:nvSpPr>
        <p:spPr>
          <a:xfrm>
            <a:off x="1902400" y="1651188"/>
            <a:ext cx="5219700" cy="13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DJJX</a:t>
            </a:r>
            <a:endParaRPr/>
          </a:p>
        </p:txBody>
      </p:sp>
      <p:sp>
        <p:nvSpPr>
          <p:cNvPr id="393" name="Google Shape;393;p58"/>
          <p:cNvSpPr txBox="1"/>
          <p:nvPr>
            <p:ph idx="1" type="subTitle"/>
          </p:nvPr>
        </p:nvSpPr>
        <p:spPr>
          <a:xfrm>
            <a:off x="1162175" y="3051000"/>
            <a:ext cx="2690100" cy="10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 Pflum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Petri</a:t>
            </a:r>
            <a:endParaRPr/>
          </a:p>
        </p:txBody>
      </p:sp>
      <p:sp>
        <p:nvSpPr>
          <p:cNvPr id="394" name="Google Shape;394;p58"/>
          <p:cNvSpPr/>
          <p:nvPr/>
        </p:nvSpPr>
        <p:spPr>
          <a:xfrm>
            <a:off x="0" y="0"/>
            <a:ext cx="713100" cy="54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58"/>
          <p:cNvSpPr/>
          <p:nvPr/>
        </p:nvSpPr>
        <p:spPr>
          <a:xfrm>
            <a:off x="8430775" y="4599425"/>
            <a:ext cx="713100" cy="54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58"/>
          <p:cNvSpPr txBox="1"/>
          <p:nvPr>
            <p:ph idx="1" type="subTitle"/>
          </p:nvPr>
        </p:nvSpPr>
        <p:spPr>
          <a:xfrm>
            <a:off x="5172225" y="3051000"/>
            <a:ext cx="2690100" cy="10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Dylan Nikol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Xuxian Chen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7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Dataset</a:t>
            </a:r>
            <a:endParaRPr/>
          </a:p>
        </p:txBody>
      </p:sp>
      <p:pic>
        <p:nvPicPr>
          <p:cNvPr id="470" name="Google Shape;47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350" y="1017600"/>
            <a:ext cx="6055313" cy="412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8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NaN Distribution</a:t>
            </a:r>
            <a:endParaRPr/>
          </a:p>
        </p:txBody>
      </p:sp>
      <p:sp>
        <p:nvSpPr>
          <p:cNvPr id="476" name="Google Shape;476;p68"/>
          <p:cNvSpPr txBox="1"/>
          <p:nvPr>
            <p:ph idx="1" type="body"/>
          </p:nvPr>
        </p:nvSpPr>
        <p:spPr>
          <a:xfrm>
            <a:off x="1219625" y="3939050"/>
            <a:ext cx="69777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CCM + CRSP Monthly 				 </a:t>
            </a:r>
            <a:r>
              <a:rPr lang="en"/>
              <a:t>CCM + CRSP Monthly + Computed Parameter		</a:t>
            </a:r>
            <a:endParaRPr/>
          </a:p>
        </p:txBody>
      </p:sp>
      <p:pic>
        <p:nvPicPr>
          <p:cNvPr id="477" name="Google Shape;47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26" y="1261151"/>
            <a:ext cx="3810351" cy="25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6575" y="1273300"/>
            <a:ext cx="4572000" cy="2596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9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DF NaN Distribution (Selective)</a:t>
            </a:r>
            <a:endParaRPr/>
          </a:p>
        </p:txBody>
      </p:sp>
      <p:pic>
        <p:nvPicPr>
          <p:cNvPr id="484" name="Google Shape;48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838" y="1347379"/>
            <a:ext cx="5662312" cy="32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0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Previous Week Recap - Universe Creation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0" name="Google Shape;49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500" y="1157250"/>
            <a:ext cx="5233000" cy="348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1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Previous Week Recap - Explanatory Variables</a:t>
            </a:r>
            <a:endParaRPr/>
          </a:p>
        </p:txBody>
      </p:sp>
      <p:graphicFrame>
        <p:nvGraphicFramePr>
          <p:cNvPr id="496" name="Google Shape;496;p71"/>
          <p:cNvGraphicFramePr/>
          <p:nvPr/>
        </p:nvGraphicFramePr>
        <p:xfrm>
          <a:off x="661113" y="11593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{E0BB94F4-AF7F-453B-946F-FA60FDD95B41}</a:tableStyleId>
              </a:tblPr>
              <a:tblGrid>
                <a:gridCol w="4392000"/>
                <a:gridCol w="1586250"/>
                <a:gridCol w="1645150"/>
              </a:tblGrid>
              <a:tr h="58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 b="1" sz="1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Code</a:t>
                      </a:r>
                      <a:endParaRPr b="1" sz="1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</a:t>
                      </a:r>
                      <a:endParaRPr b="1" sz="1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7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Net Income per Adjusted Total Assets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NITA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Fundamental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Net Income per Enterprise Value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NIMTA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Fundamental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Liabilities per Adjusted Total Assets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TLTA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Fundamental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Liabilities Per Enterprise Value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TLMTA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Fundamental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Excess Returns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EXRET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Fundamental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Relative Size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RSIZE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Fundamental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Standard Deviation of Returns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SIGMA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Fundamental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Cash Per Enterprise Value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CASHMTA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Fundamental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2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Explanatory Variables</a:t>
            </a:r>
            <a:endParaRPr/>
          </a:p>
        </p:txBody>
      </p:sp>
      <p:graphicFrame>
        <p:nvGraphicFramePr>
          <p:cNvPr id="502" name="Google Shape;502;p72"/>
          <p:cNvGraphicFramePr/>
          <p:nvPr/>
        </p:nvGraphicFramePr>
        <p:xfrm>
          <a:off x="661113" y="11593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{E0BB94F4-AF7F-453B-946F-FA60FDD95B41}</a:tableStyleId>
              </a:tblPr>
              <a:tblGrid>
                <a:gridCol w="4392000"/>
                <a:gridCol w="1586250"/>
                <a:gridCol w="1645150"/>
              </a:tblGrid>
              <a:tr h="58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 b="1" sz="1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Code</a:t>
                      </a:r>
                      <a:endParaRPr b="1" sz="1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</a:t>
                      </a:r>
                      <a:endParaRPr b="1" sz="1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7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Jaccard Similarity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JACCARD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Technical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Cosine Similarity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COSINE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Technical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Minimum Edit Distance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MinEditDist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Technical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Net Income per Adjusted Total Assets</a:t>
                      </a:r>
                      <a:r>
                        <a:rPr b="1"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(3 Month Lag)</a:t>
                      </a:r>
                      <a:endParaRPr b="1"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NITA_LAG_3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Fundamental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Net Income per Enterprise Value </a:t>
                      </a:r>
                      <a:r>
                        <a:rPr b="1"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(3 Month Lag)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NIMTA_LAG_3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Fundamental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Cash Per Enterprise Value </a:t>
                      </a:r>
                      <a:r>
                        <a:rPr b="1"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(3 Month Lag)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CASHMTA_LAG_3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Fundamental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73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Overview - Text Related</a:t>
            </a:r>
            <a:endParaRPr/>
          </a:p>
        </p:txBody>
      </p:sp>
      <p:sp>
        <p:nvSpPr>
          <p:cNvPr id="508" name="Google Shape;508;p73"/>
          <p:cNvSpPr txBox="1"/>
          <p:nvPr/>
        </p:nvSpPr>
        <p:spPr>
          <a:xfrm>
            <a:off x="333175" y="1184650"/>
            <a:ext cx="7903800" cy="24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'COSINE'</a:t>
            </a:r>
            <a:endParaRPr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'JACCARD_M'</a:t>
            </a:r>
            <a:endParaRPr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'JACCARD'</a:t>
            </a:r>
            <a:endParaRPr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'MinEditDist'</a:t>
            </a:r>
            <a:endParaRPr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Rationale:</a:t>
            </a:r>
            <a:endParaRPr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Qualitative similarity and stock price comovement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Positive Similarity of Company Filings and the Cross-Section of Stock Returns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4"/>
          <p:cNvSpPr txBox="1"/>
          <p:nvPr>
            <p:ph type="title"/>
          </p:nvPr>
        </p:nvSpPr>
        <p:spPr>
          <a:xfrm>
            <a:off x="724800" y="343725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Logistic Regression (Framework)</a:t>
            </a:r>
            <a:endParaRPr/>
          </a:p>
        </p:txBody>
      </p:sp>
      <p:grpSp>
        <p:nvGrpSpPr>
          <p:cNvPr id="514" name="Google Shape;514;p74"/>
          <p:cNvGrpSpPr/>
          <p:nvPr/>
        </p:nvGrpSpPr>
        <p:grpSpPr>
          <a:xfrm>
            <a:off x="6038025" y="3152660"/>
            <a:ext cx="2545336" cy="1384500"/>
            <a:chOff x="6038025" y="2905725"/>
            <a:chExt cx="2545336" cy="1384500"/>
          </a:xfrm>
        </p:grpSpPr>
        <p:cxnSp>
          <p:nvCxnSpPr>
            <p:cNvPr id="515" name="Google Shape;515;p74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16" name="Google Shape;516;p74"/>
            <p:cNvSpPr txBox="1"/>
            <p:nvPr/>
          </p:nvSpPr>
          <p:spPr>
            <a:xfrm>
              <a:off x="6716161" y="29057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Roboto"/>
                  <a:ea typeface="Roboto"/>
                  <a:cs typeface="Roboto"/>
                  <a:sym typeface="Roboto"/>
                </a:rPr>
                <a:t>All Data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Run a logistic regression on all data.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7" name="Google Shape;517;p74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74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9" name="Google Shape;519;p74"/>
          <p:cNvGrpSpPr/>
          <p:nvPr/>
        </p:nvGrpSpPr>
        <p:grpSpPr>
          <a:xfrm>
            <a:off x="2498491" y="1294741"/>
            <a:ext cx="6139130" cy="1621198"/>
            <a:chOff x="2498491" y="1065461"/>
            <a:chExt cx="6139130" cy="1621198"/>
          </a:xfrm>
        </p:grpSpPr>
        <p:sp>
          <p:nvSpPr>
            <p:cNvPr id="520" name="Google Shape;520;p74"/>
            <p:cNvSpPr txBox="1"/>
            <p:nvPr/>
          </p:nvSpPr>
          <p:spPr>
            <a:xfrm>
              <a:off x="6770421" y="1065461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Roboto"/>
                  <a:ea typeface="Roboto"/>
                  <a:cs typeface="Roboto"/>
                  <a:sym typeface="Roboto"/>
                </a:rPr>
                <a:t>Time Dependent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Run a logistic regression on various time periods: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spcBef>
                  <a:spcPts val="1600"/>
                </a:spcBef>
                <a:spcAft>
                  <a:spcPts val="0"/>
                </a:spcAft>
                <a:buSzPts val="1000"/>
                <a:buFont typeface="Roboto"/>
                <a:buAutoNum type="arabicPeriod"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1960 - 2019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Font typeface="Roboto"/>
                <a:buAutoNum type="arabicPeriod"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1960 - 1990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Font typeface="Roboto"/>
                <a:buAutoNum type="arabicPeriod"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1990- 2019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21" name="Google Shape;521;p74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22" name="Google Shape;522;p74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74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4" name="Google Shape;524;p74"/>
          <p:cNvGrpSpPr/>
          <p:nvPr/>
        </p:nvGrpSpPr>
        <p:grpSpPr>
          <a:xfrm>
            <a:off x="542036" y="1719035"/>
            <a:ext cx="6108284" cy="1940172"/>
            <a:chOff x="542036" y="1436790"/>
            <a:chExt cx="6108284" cy="1940172"/>
          </a:xfrm>
        </p:grpSpPr>
        <p:cxnSp>
          <p:nvCxnSpPr>
            <p:cNvPr id="525" name="Google Shape;525;p74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26" name="Google Shape;526;p74"/>
            <p:cNvSpPr txBox="1"/>
            <p:nvPr/>
          </p:nvSpPr>
          <p:spPr>
            <a:xfrm>
              <a:off x="542036" y="1992463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Roboto"/>
                  <a:ea typeface="Roboto"/>
                  <a:cs typeface="Roboto"/>
                  <a:sym typeface="Roboto"/>
                </a:rPr>
                <a:t>Bankruptcy Indicator Time Frame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Adjust the time frame for bankruptcy to have occurred for indicator to be positive  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spcBef>
                  <a:spcPts val="1600"/>
                </a:spcBef>
                <a:spcAft>
                  <a:spcPts val="0"/>
                </a:spcAft>
                <a:buSzPts val="1000"/>
                <a:buFont typeface="Roboto"/>
                <a:buAutoNum type="arabicPeriod"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3 months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Font typeface="Roboto"/>
                <a:buAutoNum type="arabicPeriod"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6 months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Font typeface="Roboto"/>
                <a:buAutoNum type="arabicPeriod"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 Year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Font typeface="Roboto"/>
                <a:buAutoNum type="arabicPeriod"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 Years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Font typeface="Roboto"/>
                <a:buAutoNum type="arabicPeriod"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5 Years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7" name="Google Shape;527;p74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74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9" name="Google Shape;529;p74"/>
          <p:cNvGrpSpPr/>
          <p:nvPr/>
        </p:nvGrpSpPr>
        <p:grpSpPr>
          <a:xfrm>
            <a:off x="2814594" y="1380400"/>
            <a:ext cx="3514811" cy="3252003"/>
            <a:chOff x="2991269" y="1153325"/>
            <a:chExt cx="3514811" cy="3252003"/>
          </a:xfrm>
        </p:grpSpPr>
        <p:sp>
          <p:nvSpPr>
            <p:cNvPr id="530" name="Google Shape;530;p74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531" name="Google Shape;531;p74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532" name="Google Shape;532;p74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533" name="Google Shape;533;p74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534" name="Google Shape;534;p74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535" name="Google Shape;535;p74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536" name="Google Shape;536;p74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537" name="Google Shape;537;p74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538" name="Google Shape;538;p74"/>
          <p:cNvSpPr txBox="1"/>
          <p:nvPr/>
        </p:nvSpPr>
        <p:spPr>
          <a:xfrm>
            <a:off x="-828675" y="-361950"/>
            <a:ext cx="50556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5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Unbalanced Sample</a:t>
            </a:r>
            <a:endParaRPr/>
          </a:p>
        </p:txBody>
      </p:sp>
      <p:sp>
        <p:nvSpPr>
          <p:cNvPr id="544" name="Google Shape;544;p75"/>
          <p:cNvSpPr txBox="1"/>
          <p:nvPr>
            <p:ph idx="1" type="body"/>
          </p:nvPr>
        </p:nvSpPr>
        <p:spPr>
          <a:xfrm>
            <a:off x="724800" y="1274775"/>
            <a:ext cx="4606500" cy="27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class_weight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lphaLcPeriod"/>
            </a:pPr>
            <a:r>
              <a:rPr lang="en" sz="1200">
                <a:solidFill>
                  <a:srgbClr val="AF00DB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from</a:t>
            </a:r>
            <a:r>
              <a:rPr lang="en" sz="1200"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 sklearn.linear_model </a:t>
            </a:r>
            <a:r>
              <a:rPr lang="en" sz="1200">
                <a:solidFill>
                  <a:srgbClr val="AF00DB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import</a:t>
            </a:r>
            <a:r>
              <a:rPr lang="en" sz="1200"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 LogisticRegression</a:t>
            </a:r>
            <a:endParaRPr sz="1200"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lphaLcPeriod"/>
            </a:pPr>
            <a:r>
              <a:rPr lang="en" sz="1200"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The values of y to automatically adjust weights inversely proportional to class frequencies in the input data using: </a:t>
            </a:r>
            <a:endParaRPr sz="1200"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n_samples / (n_classes * np.bincount(y))</a:t>
            </a:r>
            <a:endParaRPr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SMOTE (synthetic minority oversampling technique)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lphaLcPeriod"/>
            </a:pPr>
            <a:r>
              <a:rPr lang="en" sz="1200">
                <a:solidFill>
                  <a:srgbClr val="AF00DB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from</a:t>
            </a:r>
            <a:r>
              <a:rPr lang="en" sz="1200"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 imblearn.over_sampling </a:t>
            </a:r>
            <a:r>
              <a:rPr lang="en" sz="1200">
                <a:solidFill>
                  <a:srgbClr val="AF00DB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import</a:t>
            </a:r>
            <a:r>
              <a:rPr lang="en" sz="1200"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 SMOTE</a:t>
            </a:r>
            <a:endParaRPr sz="1200"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lphaLcPeriod"/>
            </a:pPr>
            <a:r>
              <a:rPr lang="en" sz="1200"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randomly increasing minority class examples by replicating them - synthesises new minority instances between existing minority instances</a:t>
            </a:r>
            <a:endParaRPr sz="1200"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45" name="Google Shape;54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150" y="1551750"/>
            <a:ext cx="268605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6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</a:t>
            </a:r>
            <a:r>
              <a:rPr lang="en"/>
              <a:t> NaN </a:t>
            </a:r>
            <a:endParaRPr/>
          </a:p>
        </p:txBody>
      </p:sp>
      <p:pic>
        <p:nvPicPr>
          <p:cNvPr id="551" name="Google Shape;551;p76"/>
          <p:cNvPicPr preferRelativeResize="0"/>
          <p:nvPr/>
        </p:nvPicPr>
        <p:blipFill rotWithShape="1">
          <a:blip r:embed="rId3">
            <a:alphaModFix/>
          </a:blip>
          <a:srcRect b="1550" l="0" r="0" t="1559"/>
          <a:stretch/>
        </p:blipFill>
        <p:spPr>
          <a:xfrm>
            <a:off x="2633663" y="1160475"/>
            <a:ext cx="3876675" cy="3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9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r>
              <a:rPr lang="en"/>
              <a:t> Overview</a:t>
            </a:r>
            <a:endParaRPr/>
          </a:p>
        </p:txBody>
      </p:sp>
      <p:sp>
        <p:nvSpPr>
          <p:cNvPr id="402" name="Google Shape;402;p59"/>
          <p:cNvSpPr txBox="1"/>
          <p:nvPr>
            <p:ph idx="2" type="title"/>
          </p:nvPr>
        </p:nvSpPr>
        <p:spPr>
          <a:xfrm>
            <a:off x="1577613" y="3016565"/>
            <a:ext cx="21429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03" name="Google Shape;403;p59"/>
          <p:cNvSpPr txBox="1"/>
          <p:nvPr>
            <p:ph idx="1" type="subTitle"/>
          </p:nvPr>
        </p:nvSpPr>
        <p:spPr>
          <a:xfrm>
            <a:off x="843075" y="3362796"/>
            <a:ext cx="3612000" cy="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Bankruptcy Modeling</a:t>
            </a:r>
            <a:endParaRPr/>
          </a:p>
        </p:txBody>
      </p:sp>
      <p:sp>
        <p:nvSpPr>
          <p:cNvPr id="404" name="Google Shape;404;p59"/>
          <p:cNvSpPr txBox="1"/>
          <p:nvPr>
            <p:ph idx="3" type="title"/>
          </p:nvPr>
        </p:nvSpPr>
        <p:spPr>
          <a:xfrm>
            <a:off x="5430125" y="3016565"/>
            <a:ext cx="21429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05" name="Google Shape;405;p59"/>
          <p:cNvSpPr txBox="1"/>
          <p:nvPr>
            <p:ph idx="4" type="subTitle"/>
          </p:nvPr>
        </p:nvSpPr>
        <p:spPr>
          <a:xfrm>
            <a:off x="4695581" y="3362796"/>
            <a:ext cx="3612000" cy="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sp>
        <p:nvSpPr>
          <p:cNvPr id="406" name="Google Shape;406;p59"/>
          <p:cNvSpPr txBox="1"/>
          <p:nvPr>
            <p:ph idx="5" type="subTitle"/>
          </p:nvPr>
        </p:nvSpPr>
        <p:spPr>
          <a:xfrm>
            <a:off x="1039263" y="3689019"/>
            <a:ext cx="32196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Logistic regression and preliminary machine learning models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7" name="Google Shape;407;p59"/>
          <p:cNvSpPr txBox="1"/>
          <p:nvPr>
            <p:ph idx="6" type="subTitle"/>
          </p:nvPr>
        </p:nvSpPr>
        <p:spPr>
          <a:xfrm>
            <a:off x="4891775" y="3689019"/>
            <a:ext cx="32196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next steps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8" name="Google Shape;408;p59"/>
          <p:cNvSpPr txBox="1"/>
          <p:nvPr>
            <p:ph idx="7" type="title"/>
          </p:nvPr>
        </p:nvSpPr>
        <p:spPr>
          <a:xfrm>
            <a:off x="1577613" y="1402572"/>
            <a:ext cx="21429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9" name="Google Shape;409;p59"/>
          <p:cNvSpPr txBox="1"/>
          <p:nvPr>
            <p:ph idx="8" type="subTitle"/>
          </p:nvPr>
        </p:nvSpPr>
        <p:spPr>
          <a:xfrm>
            <a:off x="843075" y="1749275"/>
            <a:ext cx="3612000" cy="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 &amp; Objective</a:t>
            </a:r>
            <a:endParaRPr/>
          </a:p>
        </p:txBody>
      </p:sp>
      <p:sp>
        <p:nvSpPr>
          <p:cNvPr id="410" name="Google Shape;410;p59"/>
          <p:cNvSpPr txBox="1"/>
          <p:nvPr>
            <p:ph idx="9" type="title"/>
          </p:nvPr>
        </p:nvSpPr>
        <p:spPr>
          <a:xfrm>
            <a:off x="5430125" y="1402572"/>
            <a:ext cx="21429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1" name="Google Shape;411;p59"/>
          <p:cNvSpPr txBox="1"/>
          <p:nvPr>
            <p:ph idx="13" type="subTitle"/>
          </p:nvPr>
        </p:nvSpPr>
        <p:spPr>
          <a:xfrm>
            <a:off x="4695281" y="1749275"/>
            <a:ext cx="3612600" cy="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Proposal</a:t>
            </a:r>
            <a:endParaRPr/>
          </a:p>
        </p:txBody>
      </p:sp>
      <p:sp>
        <p:nvSpPr>
          <p:cNvPr id="412" name="Google Shape;412;p59"/>
          <p:cNvSpPr txBox="1"/>
          <p:nvPr>
            <p:ph idx="14" type="subTitle"/>
          </p:nvPr>
        </p:nvSpPr>
        <p:spPr>
          <a:xfrm>
            <a:off x="1039263" y="2075506"/>
            <a:ext cx="32196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State the goal of this research project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3" name="Google Shape;413;p59"/>
          <p:cNvSpPr txBox="1"/>
          <p:nvPr>
            <p:ph idx="15" type="subTitle"/>
          </p:nvPr>
        </p:nvSpPr>
        <p:spPr>
          <a:xfrm>
            <a:off x="4891775" y="2075506"/>
            <a:ext cx="32196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collection &amp; filtering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7"/>
          <p:cNvSpPr txBox="1"/>
          <p:nvPr>
            <p:ph type="title"/>
          </p:nvPr>
        </p:nvSpPr>
        <p:spPr>
          <a:xfrm>
            <a:off x="266475" y="488700"/>
            <a:ext cx="85563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Modeling - Logistic Regression (Results)</a:t>
            </a:r>
            <a:endParaRPr/>
          </a:p>
        </p:txBody>
      </p:sp>
      <p:graphicFrame>
        <p:nvGraphicFramePr>
          <p:cNvPr id="557" name="Google Shape;557;p77"/>
          <p:cNvGraphicFramePr/>
          <p:nvPr/>
        </p:nvGraphicFramePr>
        <p:xfrm>
          <a:off x="135050" y="196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{E0BB94F4-AF7F-453B-946F-FA60FDD95B41}</a:tableStyleId>
              </a:tblPr>
              <a:tblGrid>
                <a:gridCol w="1725900"/>
                <a:gridCol w="1340125"/>
                <a:gridCol w="1310450"/>
                <a:gridCol w="1904025"/>
                <a:gridCol w="1289450"/>
                <a:gridCol w="1182950"/>
              </a:tblGrid>
              <a:tr h="43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Across all data &amp; 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whole period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Confusion Matrix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On Test Set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Across all data &amp; 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whole period</a:t>
                      </a:r>
                      <a:endParaRPr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Confusion Matrix</a:t>
                      </a:r>
                      <a:endParaRPr sz="12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 Test Set</a:t>
                      </a:r>
                      <a:endParaRPr sz="12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</a:tr>
              <a:tr h="2206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Class_weight</a:t>
                      </a:r>
                      <a:endParaRPr sz="10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584970 (TN)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187835 (FP)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Class_weight + log</a:t>
                      </a:r>
                      <a:endParaRPr sz="10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554746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215544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06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2310 (FN)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3081 (TP)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1609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3644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Specificity | Sensitivity</a:t>
                      </a:r>
                      <a:endParaRPr sz="10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75.6%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57.15%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Specificity | Sensitivity</a:t>
                      </a:r>
                      <a:endParaRPr sz="10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20.02%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69.37%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Across all data &amp; 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whole period</a:t>
                      </a:r>
                      <a:endParaRPr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Confusion Matrix</a:t>
                      </a:r>
                      <a:endParaRPr sz="12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 Test Set</a:t>
                      </a:r>
                      <a:endParaRPr sz="12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Across all data &amp; 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whole period</a:t>
                      </a:r>
                      <a:endParaRPr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Confusion Matrix</a:t>
                      </a:r>
                      <a:endParaRPr sz="12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 Test Set</a:t>
                      </a:r>
                      <a:endParaRPr sz="12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</a:tr>
              <a:tr h="3106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Class_weight + binning</a:t>
                      </a:r>
                      <a:endParaRPr sz="10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721899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50906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r>
                        <a:rPr lang="en" sz="10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</a:t>
                      </a:r>
                      <a:endParaRPr sz="10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769446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3292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06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4879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512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75933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1392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Specificity | Sensitivity</a:t>
                      </a:r>
                      <a:endParaRPr sz="10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93.41%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09.49%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Specificity | Sensitivity</a:t>
                      </a:r>
                      <a:endParaRPr sz="10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99.57%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18.00%</a:t>
                      </a:r>
                      <a:endParaRPr b="1"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558" name="Google Shape;558;p77"/>
          <p:cNvSpPr txBox="1"/>
          <p:nvPr/>
        </p:nvSpPr>
        <p:spPr>
          <a:xfrm>
            <a:off x="732700" y="1054013"/>
            <a:ext cx="69723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feature_list = [</a:t>
            </a:r>
            <a:r>
              <a:rPr lang="en" sz="1100">
                <a:solidFill>
                  <a:srgbClr val="A31515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'NITA'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100">
                <a:solidFill>
                  <a:srgbClr val="A31515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' NIMTA'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100">
                <a:solidFill>
                  <a:srgbClr val="A31515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'TLTA'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100">
                <a:solidFill>
                  <a:srgbClr val="A31515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'TLMTA'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100">
                <a:solidFill>
                  <a:srgbClr val="A31515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'EXRET'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100">
                <a:solidFill>
                  <a:srgbClr val="A31515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'RSIZE'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100">
                <a:solidFill>
                  <a:srgbClr val="A31515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'SIGMA'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100">
                <a:solidFill>
                  <a:srgbClr val="A31515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'CASHMTA'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]</a:t>
            </a:r>
            <a:endParaRPr sz="1100">
              <a:solidFill>
                <a:schemeClr val="dk1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Target = </a:t>
            </a:r>
            <a:r>
              <a:rPr lang="en" sz="1100">
                <a:solidFill>
                  <a:srgbClr val="A31515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bankruptcyWithin60Months</a:t>
            </a:r>
            <a:endParaRPr sz="1100">
              <a:solidFill>
                <a:srgbClr val="A31515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Time Frame = </a:t>
            </a:r>
            <a:r>
              <a:rPr lang="en" sz="1100">
                <a:solidFill>
                  <a:srgbClr val="A31515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All          </a:t>
            </a:r>
            <a:r>
              <a:rPr lang="en" sz="1100">
                <a:solidFill>
                  <a:srgbClr val="A31515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en" sz="1100">
                <a:solidFill>
                  <a:srgbClr val="A31515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illna(‘bfill’)       Train-Test split: 7:3</a:t>
            </a:r>
            <a:endParaRPr sz="1100">
              <a:solidFill>
                <a:srgbClr val="A31515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8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Binning data versus non-binning</a:t>
            </a:r>
            <a:endParaRPr/>
          </a:p>
        </p:txBody>
      </p:sp>
      <p:pic>
        <p:nvPicPr>
          <p:cNvPr id="564" name="Google Shape;564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500" y="1017588"/>
            <a:ext cx="3829050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2700" y="2172288"/>
            <a:ext cx="3810000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78"/>
          <p:cNvSpPr txBox="1"/>
          <p:nvPr/>
        </p:nvSpPr>
        <p:spPr>
          <a:xfrm>
            <a:off x="957700" y="3411075"/>
            <a:ext cx="294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Binning @ 5 bins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Raleway"/>
                <a:ea typeface="Raleway"/>
                <a:cs typeface="Raleway"/>
                <a:sym typeface="Raleway"/>
              </a:rPr>
              <a:t>15 bins is just as bad!</a:t>
            </a:r>
            <a:endParaRPr i="1"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7" name="Google Shape;567;p78"/>
          <p:cNvSpPr txBox="1"/>
          <p:nvPr/>
        </p:nvSpPr>
        <p:spPr>
          <a:xfrm>
            <a:off x="5370400" y="1691150"/>
            <a:ext cx="28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Non-binning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9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Results:</a:t>
            </a:r>
            <a:endParaRPr/>
          </a:p>
        </p:txBody>
      </p:sp>
      <p:graphicFrame>
        <p:nvGraphicFramePr>
          <p:cNvPr id="573" name="Google Shape;573;p79"/>
          <p:cNvGraphicFramePr/>
          <p:nvPr/>
        </p:nvGraphicFramePr>
        <p:xfrm>
          <a:off x="80900" y="17565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{E0BB94F4-AF7F-453B-946F-FA60FDD95B41}</a:tableStyleId>
              </a:tblPr>
              <a:tblGrid>
                <a:gridCol w="2245550"/>
                <a:gridCol w="2245550"/>
                <a:gridCol w="2245550"/>
                <a:gridCol w="2245550"/>
              </a:tblGrid>
              <a:tr h="29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Time Frame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Bankruptcy Periods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Sensitivity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Specificity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29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months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83.3%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85.9%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 months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71.9%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85.3%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 months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68.9%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83.5%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 months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66.5%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80.5%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 months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57.1%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76.0%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74" name="Google Shape;574;p79"/>
          <p:cNvSpPr txBox="1"/>
          <p:nvPr/>
        </p:nvSpPr>
        <p:spPr>
          <a:xfrm>
            <a:off x="3294800" y="148100"/>
            <a:ext cx="57684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'NITA', 'NIMTA', 'TLTA', 'TLMTA', 'EXRET', 'RSIZE', 'CASHMTA', 'SIGMA', 'COSINE', 'JACCARD_M', 'JACCARD', 'MinEditDist'</a:t>
            </a:r>
            <a:endParaRPr b="1" sz="15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80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Results:</a:t>
            </a:r>
            <a:endParaRPr/>
          </a:p>
        </p:txBody>
      </p:sp>
      <p:graphicFrame>
        <p:nvGraphicFramePr>
          <p:cNvPr id="580" name="Google Shape;580;p80"/>
          <p:cNvGraphicFramePr/>
          <p:nvPr/>
        </p:nvGraphicFramePr>
        <p:xfrm>
          <a:off x="80900" y="172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{E0BB94F4-AF7F-453B-946F-FA60FDD95B41}</a:tableStyleId>
              </a:tblPr>
              <a:tblGrid>
                <a:gridCol w="2245550"/>
                <a:gridCol w="2245550"/>
                <a:gridCol w="2245550"/>
                <a:gridCol w="22455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 Frame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Bankruptcy Periods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Sensitivity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Specificity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1960-1989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months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90.9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91.1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1960-1989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 months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87.1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1960-1989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 months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69.9%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85.7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1960-1989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 months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70.1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83.1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1960-1989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 months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63.4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79.1%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81" name="Google Shape;581;p80"/>
          <p:cNvSpPr txBox="1"/>
          <p:nvPr/>
        </p:nvSpPr>
        <p:spPr>
          <a:xfrm>
            <a:off x="3294800" y="148100"/>
            <a:ext cx="57684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'NITA', 'NIMTA', 'TLTA', 'TLMTA', 'EXRET', 'RSIZE', 'CASHMTA', 'SIGMA', 'COSINE', 'JACCARD_M', 'JACCARD', 'MinEditDist'</a:t>
            </a:r>
            <a:endParaRPr b="1" sz="15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81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Results:</a:t>
            </a:r>
            <a:endParaRPr/>
          </a:p>
        </p:txBody>
      </p:sp>
      <p:graphicFrame>
        <p:nvGraphicFramePr>
          <p:cNvPr id="587" name="Google Shape;587;p81"/>
          <p:cNvGraphicFramePr/>
          <p:nvPr/>
        </p:nvGraphicFramePr>
        <p:xfrm>
          <a:off x="80900" y="164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{E0BB94F4-AF7F-453B-946F-FA60FDD95B41}</a:tableStyleId>
              </a:tblPr>
              <a:tblGrid>
                <a:gridCol w="2245550"/>
                <a:gridCol w="2245550"/>
                <a:gridCol w="2245550"/>
                <a:gridCol w="22455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 Frame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Bankruptcy Periods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Sensitivity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Specificity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1989 - 2019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months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83.3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88.2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1989 - 2019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 months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80.0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92.9%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1989 - 2019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 months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81.9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91.7%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1989 - 2019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 months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66.0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82.0%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1989 - 2019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 months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54.3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76.1%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88" name="Google Shape;588;p81"/>
          <p:cNvSpPr txBox="1"/>
          <p:nvPr/>
        </p:nvSpPr>
        <p:spPr>
          <a:xfrm>
            <a:off x="3294800" y="148100"/>
            <a:ext cx="57684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'NITA', 'NIMTA', 'TLTA', 'TLMTA', 'EXRET', 'RSIZE', 'CASHMTA', 'SIGMA', 'COSINE', 'JACCARD_M', 'JACCARD', 'MinEditDist'</a:t>
            </a:r>
            <a:endParaRPr b="1" sz="15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82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Sensitivity</a:t>
            </a:r>
            <a:endParaRPr/>
          </a:p>
        </p:txBody>
      </p:sp>
      <p:sp>
        <p:nvSpPr>
          <p:cNvPr id="594" name="Google Shape;594;p82"/>
          <p:cNvSpPr txBox="1"/>
          <p:nvPr>
            <p:ph idx="1" type="body"/>
          </p:nvPr>
        </p:nvSpPr>
        <p:spPr>
          <a:xfrm>
            <a:off x="6034300" y="1046175"/>
            <a:ext cx="2976300" cy="3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Keep in mind, our model does not perform well.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Model Description: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Font typeface="Roboto"/>
              <a:buChar char="-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60 month bankruptcy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All time history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5" name="Google Shape;595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01" y="1017600"/>
            <a:ext cx="5780155" cy="40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83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Results:</a:t>
            </a:r>
            <a:endParaRPr/>
          </a:p>
        </p:txBody>
      </p:sp>
      <p:graphicFrame>
        <p:nvGraphicFramePr>
          <p:cNvPr id="601" name="Google Shape;601;p83"/>
          <p:cNvGraphicFramePr/>
          <p:nvPr/>
        </p:nvGraphicFramePr>
        <p:xfrm>
          <a:off x="80900" y="17565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{E0BB94F4-AF7F-453B-946F-FA60FDD95B41}</a:tableStyleId>
              </a:tblPr>
              <a:tblGrid>
                <a:gridCol w="2245550"/>
                <a:gridCol w="2245550"/>
                <a:gridCol w="2245550"/>
                <a:gridCol w="2245550"/>
              </a:tblGrid>
              <a:tr h="29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Time Frame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Bankruptcy Periods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Sensitivity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Specificity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29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months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</a:t>
                      </a:r>
                      <a:r>
                        <a:rPr lang="en"/>
                        <a:t>.0%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</a:t>
                      </a:r>
                      <a:r>
                        <a:rPr lang="en"/>
                        <a:t>.1%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 months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76.3%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85.9%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 months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77.4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83.7%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 months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68.5%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81.2%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 months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</a:t>
                      </a:r>
                      <a:r>
                        <a:rPr lang="en"/>
                        <a:t>.0%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75.8%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02" name="Google Shape;602;p83"/>
          <p:cNvSpPr txBox="1"/>
          <p:nvPr/>
        </p:nvSpPr>
        <p:spPr>
          <a:xfrm>
            <a:off x="3294800" y="148100"/>
            <a:ext cx="57684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'NITA', 'NIMTA', 'TLTA', 'TLMTA', 'EXRET', 'RSIZE', 'CASHMTA', 'SIGMA', 'COSINE', 'JACCARD_M', 'JACCARD', 'MinEditDist'</a:t>
            </a:r>
            <a:endParaRPr b="1" sz="15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3" name="Google Shape;603;p83"/>
          <p:cNvSpPr txBox="1"/>
          <p:nvPr/>
        </p:nvSpPr>
        <p:spPr>
          <a:xfrm>
            <a:off x="0" y="4396500"/>
            <a:ext cx="82881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With 1 month and 3 month lagging variables: </a:t>
            </a:r>
            <a:r>
              <a:rPr b="1" lang="en" sz="15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'NITA', 'NIMTA', 'TLTA', 'TLMTA', 'EXRET', 'RSIZE', 'CASHMTA', 'SIGMA'</a:t>
            </a:r>
            <a:endParaRPr b="1" sz="15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84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Sensitivity</a:t>
            </a:r>
            <a:endParaRPr/>
          </a:p>
        </p:txBody>
      </p:sp>
      <p:sp>
        <p:nvSpPr>
          <p:cNvPr id="609" name="Google Shape;609;p84"/>
          <p:cNvSpPr txBox="1"/>
          <p:nvPr>
            <p:ph idx="1" type="body"/>
          </p:nvPr>
        </p:nvSpPr>
        <p:spPr>
          <a:xfrm>
            <a:off x="6034300" y="1046175"/>
            <a:ext cx="2976300" cy="3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Keep in mind, our model does not perform well.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Model Description: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Font typeface="Roboto"/>
              <a:buChar char="-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60 month bankruptcy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All time history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0" name="Google Shape;610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75" y="0"/>
            <a:ext cx="507169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85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Bankruptcy Indicator - Bloomberg Data</a:t>
            </a:r>
            <a:endParaRPr/>
          </a:p>
        </p:txBody>
      </p:sp>
      <p:sp>
        <p:nvSpPr>
          <p:cNvPr id="616" name="Google Shape;616;p85"/>
          <p:cNvSpPr txBox="1"/>
          <p:nvPr>
            <p:ph idx="1" type="body"/>
          </p:nvPr>
        </p:nvSpPr>
        <p:spPr>
          <a:xfrm>
            <a:off x="724800" y="1198575"/>
            <a:ext cx="7694400" cy="3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From bankruptcy filings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Issue: Merging require first six digit of cusip but we weren’t able to obtain a security id &amp; cusip pair data from bloomberg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Solution: Merged via company name</a:t>
            </a:r>
            <a:endParaRPr/>
          </a:p>
        </p:txBody>
      </p:sp>
      <p:pic>
        <p:nvPicPr>
          <p:cNvPr id="617" name="Google Shape;617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" y="1690625"/>
            <a:ext cx="843915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86"/>
          <p:cNvSpPr txBox="1"/>
          <p:nvPr>
            <p:ph type="title"/>
          </p:nvPr>
        </p:nvSpPr>
        <p:spPr>
          <a:xfrm>
            <a:off x="164600" y="568575"/>
            <a:ext cx="83655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Bankruptcy Indicator - Bloomberg Data </a:t>
            </a:r>
            <a:endParaRPr/>
          </a:p>
        </p:txBody>
      </p:sp>
      <p:pic>
        <p:nvPicPr>
          <p:cNvPr id="623" name="Google Shape;623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463" y="1046175"/>
            <a:ext cx="5887075" cy="39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0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Objective</a:t>
            </a:r>
            <a:endParaRPr/>
          </a:p>
        </p:txBody>
      </p:sp>
      <p:sp>
        <p:nvSpPr>
          <p:cNvPr id="419" name="Google Shape;419;p60"/>
          <p:cNvSpPr txBox="1"/>
          <p:nvPr>
            <p:ph idx="1" type="body"/>
          </p:nvPr>
        </p:nvSpPr>
        <p:spPr>
          <a:xfrm>
            <a:off x="724800" y="1046175"/>
            <a:ext cx="7694400" cy="3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Explore the relationship between bankruptcy and US equity returns</a:t>
            </a:r>
            <a:endParaRPr sz="15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500"/>
              <a:t>The distress risk anomaly - the tendency for stocks with high credit risk to perform poorly - presents evidence to reject the CAPM</a:t>
            </a:r>
            <a:endParaRPr sz="1500"/>
          </a:p>
        </p:txBody>
      </p:sp>
      <p:sp>
        <p:nvSpPr>
          <p:cNvPr id="420" name="Google Shape;420;p60"/>
          <p:cNvSpPr txBox="1"/>
          <p:nvPr>
            <p:ph idx="4294967295" type="subTitle"/>
          </p:nvPr>
        </p:nvSpPr>
        <p:spPr>
          <a:xfrm>
            <a:off x="1105775" y="3048012"/>
            <a:ext cx="17772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Modeling Bankruptcy</a:t>
            </a:r>
            <a:endParaRPr b="1"/>
          </a:p>
        </p:txBody>
      </p:sp>
      <p:sp>
        <p:nvSpPr>
          <p:cNvPr id="421" name="Google Shape;421;p60"/>
          <p:cNvSpPr txBox="1"/>
          <p:nvPr>
            <p:ph idx="4294967295" type="subTitle"/>
          </p:nvPr>
        </p:nvSpPr>
        <p:spPr>
          <a:xfrm>
            <a:off x="1105775" y="3529584"/>
            <a:ext cx="1777200" cy="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Logit model to predict bankruptcy</a:t>
            </a:r>
            <a:endParaRPr/>
          </a:p>
        </p:txBody>
      </p:sp>
      <p:sp>
        <p:nvSpPr>
          <p:cNvPr id="422" name="Google Shape;422;p60"/>
          <p:cNvSpPr txBox="1"/>
          <p:nvPr>
            <p:ph idx="4294967295" type="subTitle"/>
          </p:nvPr>
        </p:nvSpPr>
        <p:spPr>
          <a:xfrm>
            <a:off x="3683350" y="3124200"/>
            <a:ext cx="17772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Form Portfolios</a:t>
            </a:r>
            <a:endParaRPr b="1"/>
          </a:p>
        </p:txBody>
      </p:sp>
      <p:sp>
        <p:nvSpPr>
          <p:cNvPr id="423" name="Google Shape;423;p60"/>
          <p:cNvSpPr txBox="1"/>
          <p:nvPr>
            <p:ph idx="4294967295" type="subTitle"/>
          </p:nvPr>
        </p:nvSpPr>
        <p:spPr>
          <a:xfrm>
            <a:off x="3683350" y="3453384"/>
            <a:ext cx="1777200" cy="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Sort on probability of bankruptcy</a:t>
            </a:r>
            <a:endParaRPr/>
          </a:p>
        </p:txBody>
      </p:sp>
      <p:sp>
        <p:nvSpPr>
          <p:cNvPr id="424" name="Google Shape;424;p60"/>
          <p:cNvSpPr txBox="1"/>
          <p:nvPr>
            <p:ph idx="4294967295" type="subTitle"/>
          </p:nvPr>
        </p:nvSpPr>
        <p:spPr>
          <a:xfrm>
            <a:off x="6263140" y="2971825"/>
            <a:ext cx="17772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Evaluate Performance</a:t>
            </a:r>
            <a:endParaRPr b="1"/>
          </a:p>
        </p:txBody>
      </p:sp>
      <p:sp>
        <p:nvSpPr>
          <p:cNvPr id="425" name="Google Shape;425;p60"/>
          <p:cNvSpPr txBox="1"/>
          <p:nvPr>
            <p:ph idx="4294967295" type="subTitle"/>
          </p:nvPr>
        </p:nvSpPr>
        <p:spPr>
          <a:xfrm>
            <a:off x="6263140" y="3453384"/>
            <a:ext cx="1777200" cy="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Alphas, coefficients, t-stats</a:t>
            </a:r>
            <a:endParaRPr/>
          </a:p>
        </p:txBody>
      </p:sp>
      <p:cxnSp>
        <p:nvCxnSpPr>
          <p:cNvPr id="426" name="Google Shape;426;p60"/>
          <p:cNvCxnSpPr/>
          <p:nvPr/>
        </p:nvCxnSpPr>
        <p:spPr>
          <a:xfrm>
            <a:off x="2899975" y="3647825"/>
            <a:ext cx="48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" name="Google Shape;427;p60"/>
          <p:cNvCxnSpPr/>
          <p:nvPr/>
        </p:nvCxnSpPr>
        <p:spPr>
          <a:xfrm>
            <a:off x="5620800" y="3647825"/>
            <a:ext cx="48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7"/>
          <p:cNvSpPr txBox="1"/>
          <p:nvPr>
            <p:ph type="title"/>
          </p:nvPr>
        </p:nvSpPr>
        <p:spPr>
          <a:xfrm>
            <a:off x="724800" y="540000"/>
            <a:ext cx="79452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Bankruptcy Indicator - </a:t>
            </a:r>
            <a:r>
              <a:rPr lang="en"/>
              <a:t>Combined Indicator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9" name="Google Shape;629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163" y="1017600"/>
            <a:ext cx="5627675" cy="37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88"/>
          <p:cNvSpPr txBox="1"/>
          <p:nvPr>
            <p:ph type="title"/>
          </p:nvPr>
        </p:nvSpPr>
        <p:spPr>
          <a:xfrm>
            <a:off x="724800" y="288225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Bankruptcy Indicator - DLRSN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88"/>
          <p:cNvSpPr/>
          <p:nvPr/>
        </p:nvSpPr>
        <p:spPr>
          <a:xfrm>
            <a:off x="2062200" y="946338"/>
            <a:ext cx="4951800" cy="996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Observed Fact: DLRSN Bankruptcy Code (02) shows significantly less bankruptcies for firms then we would expect or can confirm.</a:t>
            </a:r>
            <a:endParaRPr sz="1600"/>
          </a:p>
        </p:txBody>
      </p:sp>
      <p:grpSp>
        <p:nvGrpSpPr>
          <p:cNvPr id="636" name="Google Shape;636;p88"/>
          <p:cNvGrpSpPr/>
          <p:nvPr/>
        </p:nvGrpSpPr>
        <p:grpSpPr>
          <a:xfrm>
            <a:off x="1139489" y="4017958"/>
            <a:ext cx="6797236" cy="850643"/>
            <a:chOff x="2283025" y="2322568"/>
            <a:chExt cx="5267950" cy="643500"/>
          </a:xfrm>
        </p:grpSpPr>
        <p:sp>
          <p:nvSpPr>
            <p:cNvPr id="637" name="Google Shape;637;p8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8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8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8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Possible Solution</a:t>
              </a:r>
              <a:endParaRPr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1" name="Google Shape;641;p8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Develop Criteria / Process for Identifying such firms and reclassifying their DLRSN code as bankruptcy (02)</a:t>
              </a:r>
              <a:endParaRPr sz="1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42" name="Google Shape;642;p88"/>
          <p:cNvGrpSpPr/>
          <p:nvPr/>
        </p:nvGrpSpPr>
        <p:grpSpPr>
          <a:xfrm>
            <a:off x="1139489" y="3167317"/>
            <a:ext cx="6797236" cy="850643"/>
            <a:chOff x="2283025" y="2322568"/>
            <a:chExt cx="5267950" cy="643500"/>
          </a:xfrm>
        </p:grpSpPr>
        <p:sp>
          <p:nvSpPr>
            <p:cNvPr id="643" name="Google Shape;643;p8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8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8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8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Issue</a:t>
              </a:r>
              <a:endParaRPr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7" name="Google Shape;647;p8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Firms that have all the characteristics of bankruptcy and would have gone bankrupt but were </a:t>
              </a:r>
              <a:r>
                <a:rPr lang="en" sz="10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acquired</a:t>
              </a:r>
              <a:r>
                <a:rPr lang="en" sz="10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 / delisted for another reason disrupt the indicator</a:t>
              </a:r>
              <a:endParaRPr sz="1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48" name="Google Shape;648;p88"/>
          <p:cNvGrpSpPr/>
          <p:nvPr/>
        </p:nvGrpSpPr>
        <p:grpSpPr>
          <a:xfrm>
            <a:off x="1139480" y="2122868"/>
            <a:ext cx="6797236" cy="1044465"/>
            <a:chOff x="2283025" y="2322568"/>
            <a:chExt cx="5267950" cy="643500"/>
          </a:xfrm>
        </p:grpSpPr>
        <p:sp>
          <p:nvSpPr>
            <p:cNvPr id="649" name="Google Shape;649;p8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8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8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8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Reasoning</a:t>
              </a:r>
              <a:endParaRPr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3" name="Google Shape;653;p8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Firms who were in process of going bankrupt were acquired or liquidated by larger and healthier firms</a:t>
              </a:r>
              <a:endParaRPr sz="1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Change in acquisition or bankruptcy strategy</a:t>
              </a:r>
              <a:endParaRPr sz="1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89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Bankruptcy Indicator - DLRSN (Closer Analysis)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9" name="Google Shape;659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25" y="1371574"/>
            <a:ext cx="4398950" cy="293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975" y="1429975"/>
            <a:ext cx="4223775" cy="28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90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Bankruptcy Indicator - DLRSN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6" name="Google Shape;666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25" y="1260075"/>
            <a:ext cx="4291162" cy="293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2713" y="1260075"/>
            <a:ext cx="4291162" cy="29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91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Bankruptcy Indicator - DLRSN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3" name="Google Shape;673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50" y="1613625"/>
            <a:ext cx="4114800" cy="2743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4" name="Google Shape;674;p91"/>
          <p:cNvGraphicFramePr/>
          <p:nvPr/>
        </p:nvGraphicFramePr>
        <p:xfrm>
          <a:off x="4303150" y="132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{E0BB94F4-AF7F-453B-946F-FA60FDD95B41}</a:tableStyleId>
              </a:tblPr>
              <a:tblGrid>
                <a:gridCol w="971250"/>
                <a:gridCol w="923300"/>
                <a:gridCol w="734700"/>
                <a:gridCol w="1634750"/>
              </a:tblGrid>
              <a:tr h="43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Estimate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T-Stat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22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M/A</a:t>
                      </a:r>
                      <a:endParaRPr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-0.0040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-3.169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Bankruptcy</a:t>
                      </a:r>
                      <a:endParaRPr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-0.0011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-2.954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Liquidation</a:t>
                      </a:r>
                      <a:endParaRPr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-0.0004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-1.995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Other</a:t>
                      </a:r>
                      <a:endParaRPr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0.0027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3.162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675" name="Google Shape;675;p91"/>
          <p:cNvSpPr/>
          <p:nvPr/>
        </p:nvSpPr>
        <p:spPr>
          <a:xfrm>
            <a:off x="4444950" y="3460750"/>
            <a:ext cx="3980400" cy="707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Significant</a:t>
            </a:r>
            <a:r>
              <a:rPr lang="en">
                <a:solidFill>
                  <a:schemeClr val="lt2"/>
                </a:solidFill>
              </a:rPr>
              <a:t> Change in Delisting Reason for Firms over Time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92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Logit Model</a:t>
            </a:r>
            <a:endParaRPr/>
          </a:p>
        </p:txBody>
      </p:sp>
      <p:sp>
        <p:nvSpPr>
          <p:cNvPr id="681" name="Google Shape;681;p92"/>
          <p:cNvSpPr txBox="1"/>
          <p:nvPr>
            <p:ph idx="1" type="body"/>
          </p:nvPr>
        </p:nvSpPr>
        <p:spPr>
          <a:xfrm>
            <a:off x="724800" y="1046175"/>
            <a:ext cx="7694400" cy="3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Necessary steps: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Imputation of missing values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Scaling the data prior to training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Without, we were unable to have model convergence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Fit the model on all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No train/test splits!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Considered features:</a:t>
            </a:r>
            <a:endParaRPr/>
          </a:p>
          <a:p>
            <a:pPr indent="-330200" lvl="0" marL="45720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250">
                <a:solidFill>
                  <a:srgbClr val="000000"/>
                </a:solidFill>
                <a:highlight>
                  <a:srgbClr val="FFFFFE"/>
                </a:highlight>
              </a:rPr>
              <a:t>'NITA', 'NIMTA', 'TLTA', 'TLMTA', 'EXRET', 'RSIZE', 'CASHMTA', 'SIGMA'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93"/>
          <p:cNvSpPr txBox="1"/>
          <p:nvPr>
            <p:ph type="title"/>
          </p:nvPr>
        </p:nvSpPr>
        <p:spPr>
          <a:xfrm>
            <a:off x="724800" y="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Logit Model</a:t>
            </a:r>
            <a:endParaRPr/>
          </a:p>
        </p:txBody>
      </p:sp>
      <p:sp>
        <p:nvSpPr>
          <p:cNvPr id="687" name="Google Shape;687;p93"/>
          <p:cNvSpPr txBox="1"/>
          <p:nvPr>
            <p:ph idx="1" type="body"/>
          </p:nvPr>
        </p:nvSpPr>
        <p:spPr>
          <a:xfrm>
            <a:off x="1057550" y="477600"/>
            <a:ext cx="7694400" cy="3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Logit Regression Results                          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===============================================================================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Dep. Variable:     bankruptcyIndicator   No. Observations:              2600005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Model:                           Logit   Df Residuals:                  2599996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Method:                            MLE   Df Model:                            8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Date:                 Thu, 11 Feb 2021   Pseudo R-squ.:                 0.09171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Time:                         21:35:55   Log-Likelihood:                -13997.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converged:                        True   LL-Null:                       -15410.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Covariance Type:             nonrobust   LLR p-value:                     0.000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==============================================================================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coef    std err          z      P&gt;|z|      [0.025      0.975]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------------------------------------------------------------------------------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        -7.6267      0.030   -254.115      0.000      -7.686      -7.568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NITA          -0.0440      0.006     -7.626      0.000      -0.055      -0.033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NIMTA          0.0145      0.005      3.088      0.002       0.005       0.024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TLTA          -0.0403      0.003    -13.285      0.000      -0.046      -0.034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TLMTA          0.1042      0.004     24.975      0.000       0.096       0.112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EXRET          0.3056      0.024     12.690      0.000       0.258       0.353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RSIZE         -1.7321      0.107    -16.222      0.000      -1.941      -1.523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CASHMTA        0.0083      0.004      1.934      0.053      -0.000       0.017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SIGMA          0.2577      0.006     42.586      0.000       0.246       0.270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==============================================================================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94"/>
          <p:cNvSpPr txBox="1"/>
          <p:nvPr>
            <p:ph type="title"/>
          </p:nvPr>
        </p:nvSpPr>
        <p:spPr>
          <a:xfrm>
            <a:off x="724800" y="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Logit Model</a:t>
            </a:r>
            <a:endParaRPr/>
          </a:p>
        </p:txBody>
      </p:sp>
      <p:sp>
        <p:nvSpPr>
          <p:cNvPr id="693" name="Google Shape;693;p94"/>
          <p:cNvSpPr txBox="1"/>
          <p:nvPr>
            <p:ph idx="1" type="body"/>
          </p:nvPr>
        </p:nvSpPr>
        <p:spPr>
          <a:xfrm>
            <a:off x="1057550" y="477600"/>
            <a:ext cx="7694400" cy="3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Logit Regression Results                            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===================================================================================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Dep. Variable:     bankruptcyWithin3Months   No. Observations:              2600005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Model:                               Logit   Df Residuals:                  2599996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Method:                                MLE   Df Model:                            8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Date:                     Thu, 11 Feb 2021   Pseudo R-squ.:                  0.1105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Time:                             22:54:45   Log-Likelihood:                -45508.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converged:                            True   LL-Null:                       -51159.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Covariance Type:                 nonrobust   LLR p-value:                     0.000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==============================================================================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coef    std err          z      P&gt;|z|      [0.025      0.975]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------------------------------------------------------------------------------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        -6.3103      0.017   -377.942      0.000      -6.343      -6.278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NITA          -0.0737      0.012     -6.302      0.000      -0.097      -0.051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NIMTA         -0.0122      0.006     -1.967      0.049      -0.024   -4.35e-05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TLTA          -0.0533      0.002    -22.516      0.000      -0.058      -0.049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TLMTA          0.1426      0.004     38.136      0.000       0.135       0.150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EXRET          0.2844      0.015     18.666      0.000       0.255       0.314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RSIZE         -1.9120      0.070    -27.252      0.000      -2.050      -1.774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CASHMTA        0.0113      0.003      3.678      0.000       0.005       0.017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SIGMA          0.3351      0.004     78.940      0.000       0.327       0.343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==============================================================================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95"/>
          <p:cNvSpPr txBox="1"/>
          <p:nvPr>
            <p:ph type="title"/>
          </p:nvPr>
        </p:nvSpPr>
        <p:spPr>
          <a:xfrm>
            <a:off x="724800" y="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Logit Model</a:t>
            </a:r>
            <a:endParaRPr/>
          </a:p>
        </p:txBody>
      </p:sp>
      <p:sp>
        <p:nvSpPr>
          <p:cNvPr id="699" name="Google Shape;699;p95"/>
          <p:cNvSpPr txBox="1"/>
          <p:nvPr>
            <p:ph idx="1" type="body"/>
          </p:nvPr>
        </p:nvSpPr>
        <p:spPr>
          <a:xfrm>
            <a:off x="1057550" y="477600"/>
            <a:ext cx="7694400" cy="3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Logit Regression Results                             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====================================================================================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Dep. Variable:     bankruptcyWithin12Months   No. Observations:              2600005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Model:                                Logit   Df Residuals:                  2599996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Method:                                 MLE   Df Model:                            8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Date:                      Thu, 11 Feb 2021   Pseudo R-squ.:                 0.09619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Time:                              22:25:31   Log-Likelihood:            -1.2329e+05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converged:                             True   LL-Null:                   -1.3641e+05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Covariance Type:                  nonrobust   LLR p-value:                     0.000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==============================================================================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coef    std err          z      P&gt;|z|      [0.025      0.975]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------------------------------------------------------------------------------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        -5.1483      0.011   -460.554      0.000      -5.170      -5.126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NITA          -0.1653      0.016    -10.257      0.000      -0.197      -0.134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NIMTA          0.0349      0.009      3.751      0.000       0.017       0.053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TLTA          -0.0534      0.007     -7.241      0.000      -0.068      -0.039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TLMTA          0.2043      0.004     48.641      0.000       0.196       0.212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EXRET          0.2175      0.009     22.938      0.000       0.199       0.236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RSIZE         -2.2504      0.059    -38.405      0.000      -2.365      -2.136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CASHMTA        0.0095      0.003      2.981      0.003       0.003       0.016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SIGMA          0.3672      0.003    113.239      0.000       0.361       0.374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==============================================================================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96"/>
          <p:cNvSpPr txBox="1"/>
          <p:nvPr>
            <p:ph type="title"/>
          </p:nvPr>
        </p:nvSpPr>
        <p:spPr>
          <a:xfrm>
            <a:off x="724800" y="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Logit Model</a:t>
            </a:r>
            <a:endParaRPr/>
          </a:p>
        </p:txBody>
      </p:sp>
      <p:sp>
        <p:nvSpPr>
          <p:cNvPr id="705" name="Google Shape;705;p96"/>
          <p:cNvSpPr txBox="1"/>
          <p:nvPr>
            <p:ph idx="1" type="body"/>
          </p:nvPr>
        </p:nvSpPr>
        <p:spPr>
          <a:xfrm>
            <a:off x="1057550" y="477600"/>
            <a:ext cx="7694400" cy="3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Couldn’t get 24 Month Bankruptcy to converge! Is this a potential issue?</a:t>
            </a:r>
            <a:endParaRPr b="1" sz="12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1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Proposal</a:t>
            </a:r>
            <a:endParaRPr/>
          </a:p>
        </p:txBody>
      </p:sp>
      <p:pic>
        <p:nvPicPr>
          <p:cNvPr id="433" name="Google Shape;43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938" y="1093800"/>
            <a:ext cx="5524113" cy="382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97"/>
          <p:cNvSpPr txBox="1"/>
          <p:nvPr>
            <p:ph type="title"/>
          </p:nvPr>
        </p:nvSpPr>
        <p:spPr>
          <a:xfrm>
            <a:off x="724800" y="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Logit Model</a:t>
            </a:r>
            <a:endParaRPr/>
          </a:p>
        </p:txBody>
      </p:sp>
      <p:sp>
        <p:nvSpPr>
          <p:cNvPr id="711" name="Google Shape;711;p97"/>
          <p:cNvSpPr txBox="1"/>
          <p:nvPr>
            <p:ph idx="1" type="body"/>
          </p:nvPr>
        </p:nvSpPr>
        <p:spPr>
          <a:xfrm>
            <a:off x="1057550" y="477600"/>
            <a:ext cx="7694400" cy="3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Logit Regression Results                             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====================================================================================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Dep. Variable:     bankruptcyWithin60Months   No. Observations:              2600005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Model:                                Logit   Df Residuals:                  2599996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Method:                                 MLE   Df Model:                            8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Date:                      Thu, 11 Feb 2021   Pseudo R-squ.:                 0.05582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Time:                              23:04:02   Log-Likelihood:            -3.8229e+05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converged:                             True   LL-Null:                   -4.0489e+05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Covariance Type:                  nonrobust   LLR p-value:                     0.000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==============================================================================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coef    std err          z      P&gt;|z|      [0.025      0.975]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------------------------------------------------------------------------------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        -3.6010      0.006   -653.109      0.000      -3.612      -3.590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NITA          -0.2882      0.018    -15.834      0.000      -0.324      -0.253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NIMTA          0.1291      0.009     14.243      0.000       0.111       0.147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TLTA           0.1159      0.019      6.150      0.000       0.079       0.153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TLMTA          0.2334      0.004     53.713      0.000       0.225       0.242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EXRET          0.0886      0.004     21.828      0.000       0.081       0.097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RSIZE         -1.9762      0.031    -63.930      0.000      -2.037      -1.916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CASHMTA        0.0003      0.003      0.119      0.905      -0.005       0.005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SIGMA          0.3066      0.002    132.062      0.000       0.302       0.311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==============================================================================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98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 Creation</a:t>
            </a:r>
            <a:endParaRPr/>
          </a:p>
        </p:txBody>
      </p:sp>
      <p:sp>
        <p:nvSpPr>
          <p:cNvPr id="717" name="Google Shape;717;p98"/>
          <p:cNvSpPr txBox="1"/>
          <p:nvPr>
            <p:ph idx="1" type="body"/>
          </p:nvPr>
        </p:nvSpPr>
        <p:spPr>
          <a:xfrm>
            <a:off x="724800" y="1046175"/>
            <a:ext cx="7694400" cy="3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Train logit model over entire period using 12 month bankruptcy prediction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Predict probability of default in each firm-month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Sort the firm-months into deciles at the end of each year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Calculate each firm’s weight and obtain a weighted return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Plot returns over time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99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 Creation</a:t>
            </a:r>
            <a:endParaRPr/>
          </a:p>
        </p:txBody>
      </p:sp>
      <p:sp>
        <p:nvSpPr>
          <p:cNvPr id="723" name="Google Shape;723;p99"/>
          <p:cNvSpPr txBox="1"/>
          <p:nvPr>
            <p:ph idx="1" type="body"/>
          </p:nvPr>
        </p:nvSpPr>
        <p:spPr>
          <a:xfrm>
            <a:off x="724800" y="1046175"/>
            <a:ext cx="7694400" cy="3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4" name="Google Shape;724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950" y="1191925"/>
            <a:ext cx="4404449" cy="33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99"/>
          <p:cNvPicPr preferRelativeResize="0"/>
          <p:nvPr/>
        </p:nvPicPr>
        <p:blipFill rotWithShape="1">
          <a:blip r:embed="rId4">
            <a:alphaModFix/>
          </a:blip>
          <a:srcRect b="0" l="33616" r="0" t="0"/>
          <a:stretch/>
        </p:blipFill>
        <p:spPr>
          <a:xfrm>
            <a:off x="1511675" y="1332300"/>
            <a:ext cx="269360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00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 Creation Excluding 6</a:t>
            </a:r>
            <a:endParaRPr/>
          </a:p>
        </p:txBody>
      </p:sp>
      <p:sp>
        <p:nvSpPr>
          <p:cNvPr id="731" name="Google Shape;731;p100"/>
          <p:cNvSpPr txBox="1"/>
          <p:nvPr>
            <p:ph idx="1" type="body"/>
          </p:nvPr>
        </p:nvSpPr>
        <p:spPr>
          <a:xfrm>
            <a:off x="724800" y="1046175"/>
            <a:ext cx="7694400" cy="3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2" name="Google Shape;732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661" y="1046175"/>
            <a:ext cx="5570674" cy="40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01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 Creation Concerns</a:t>
            </a:r>
            <a:endParaRPr/>
          </a:p>
        </p:txBody>
      </p:sp>
      <p:sp>
        <p:nvSpPr>
          <p:cNvPr id="738" name="Google Shape;738;p101"/>
          <p:cNvSpPr txBox="1"/>
          <p:nvPr>
            <p:ph idx="1" type="body"/>
          </p:nvPr>
        </p:nvSpPr>
        <p:spPr>
          <a:xfrm>
            <a:off x="724800" y="1046175"/>
            <a:ext cx="7694400" cy="3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Clearly, we want to address: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Why is there no change from 1960 to 2000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Why does portfolio 6 in particular blow up well below zero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Does this method of using the entire sample introduce any hindsight concerns?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02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grpSp>
        <p:nvGrpSpPr>
          <p:cNvPr id="744" name="Google Shape;744;p102"/>
          <p:cNvGrpSpPr/>
          <p:nvPr/>
        </p:nvGrpSpPr>
        <p:grpSpPr>
          <a:xfrm>
            <a:off x="305624" y="1193130"/>
            <a:ext cx="2168852" cy="3146262"/>
            <a:chOff x="1083025" y="1574025"/>
            <a:chExt cx="1834900" cy="2519025"/>
          </a:xfrm>
        </p:grpSpPr>
        <p:sp>
          <p:nvSpPr>
            <p:cNvPr id="745" name="Google Shape;745;p102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Week 1</a:t>
              </a:r>
              <a:endParaRPr sz="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6" name="Google Shape;746;p102"/>
            <p:cNvSpPr txBox="1"/>
            <p:nvPr/>
          </p:nvSpPr>
          <p:spPr>
            <a:xfrm>
              <a:off x="1235825" y="277167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Data Collection and Processing</a:t>
              </a:r>
              <a:endParaRPr b="1" sz="10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7" name="Google Shape;747;p102"/>
            <p:cNvSpPr txBox="1"/>
            <p:nvPr/>
          </p:nvSpPr>
          <p:spPr>
            <a:xfrm>
              <a:off x="1215575" y="3355650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Gather Data from all sources </a:t>
              </a:r>
              <a:r>
                <a:rPr lang="en" sz="8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necessary</a:t>
              </a:r>
              <a:r>
                <a:rPr lang="en" sz="8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, developing comprehensive universe creation rules. Deal with processing data.</a:t>
              </a:r>
              <a:endParaRPr sz="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48" name="Google Shape;748;p102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49" name="Google Shape;749;p102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750" name="Google Shape;750;p102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102"/>
          <p:cNvGrpSpPr/>
          <p:nvPr/>
        </p:nvGrpSpPr>
        <p:grpSpPr>
          <a:xfrm>
            <a:off x="2325634" y="1193130"/>
            <a:ext cx="2168852" cy="3146262"/>
            <a:chOff x="1083025" y="1574025"/>
            <a:chExt cx="1834900" cy="2519025"/>
          </a:xfrm>
        </p:grpSpPr>
        <p:sp>
          <p:nvSpPr>
            <p:cNvPr id="752" name="Google Shape;752;p102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Week 2</a:t>
              </a:r>
              <a:endParaRPr sz="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3" name="Google Shape;753;p102"/>
            <p:cNvSpPr txBox="1"/>
            <p:nvPr/>
          </p:nvSpPr>
          <p:spPr>
            <a:xfrm>
              <a:off x="1249375" y="285087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Finalize Data Collection and Begin Model Training (Logit)</a:t>
              </a:r>
              <a:endParaRPr b="1" sz="10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4" name="Google Shape;754;p102"/>
            <p:cNvSpPr txBox="1"/>
            <p:nvPr/>
          </p:nvSpPr>
          <p:spPr>
            <a:xfrm>
              <a:off x="1229125" y="3355650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Finalize Data Collection </a:t>
              </a:r>
              <a:r>
                <a:rPr lang="en" sz="8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Methodology</a:t>
              </a:r>
              <a:r>
                <a:rPr lang="en" sz="8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 across groups and begin Model Training with Logistic Regression.</a:t>
              </a:r>
              <a:endParaRPr sz="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55" name="Google Shape;755;p102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56" name="Google Shape;756;p102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757" name="Google Shape;757;p102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8" name="Google Shape;758;p102"/>
          <p:cNvGrpSpPr/>
          <p:nvPr/>
        </p:nvGrpSpPr>
        <p:grpSpPr>
          <a:xfrm>
            <a:off x="4349069" y="1192241"/>
            <a:ext cx="2168852" cy="3147137"/>
            <a:chOff x="1083025" y="1574025"/>
            <a:chExt cx="1834900" cy="2519725"/>
          </a:xfrm>
        </p:grpSpPr>
        <p:sp>
          <p:nvSpPr>
            <p:cNvPr id="759" name="Google Shape;759;p102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 3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0" name="Google Shape;760;p102"/>
            <p:cNvSpPr txBox="1"/>
            <p:nvPr/>
          </p:nvSpPr>
          <p:spPr>
            <a:xfrm>
              <a:off x="1083131" y="2726586"/>
              <a:ext cx="1711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Portfolio Analysis and ML Classification Algorithms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1" name="Google Shape;761;p102"/>
            <p:cNvSpPr txBox="1"/>
            <p:nvPr/>
          </p:nvSpPr>
          <p:spPr>
            <a:xfrm>
              <a:off x="1228375" y="3356350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Form portfolios based on Logistic Regression Probabilities for Bankruptcies and explore ML Classification Algorithms such as Random Forest, SVG, and Neural Nets.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62" name="Google Shape;762;p102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63" name="Google Shape;763;p102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764" name="Google Shape;764;p102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5" name="Google Shape;765;p102"/>
          <p:cNvGrpSpPr/>
          <p:nvPr/>
        </p:nvGrpSpPr>
        <p:grpSpPr>
          <a:xfrm>
            <a:off x="6374179" y="1192228"/>
            <a:ext cx="2168852" cy="3551089"/>
            <a:chOff x="1083025" y="1574025"/>
            <a:chExt cx="1834900" cy="2843146"/>
          </a:xfrm>
        </p:grpSpPr>
        <p:sp>
          <p:nvSpPr>
            <p:cNvPr id="766" name="Google Shape;766;p102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 4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7" name="Google Shape;767;p102"/>
            <p:cNvSpPr txBox="1"/>
            <p:nvPr/>
          </p:nvSpPr>
          <p:spPr>
            <a:xfrm>
              <a:off x="1235825" y="286887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Portfolio Analysis and Explore Advance ML Classification Algorithms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8" name="Google Shape;768;p102"/>
            <p:cNvSpPr txBox="1"/>
            <p:nvPr/>
          </p:nvSpPr>
          <p:spPr>
            <a:xfrm>
              <a:off x="1215567" y="3315271"/>
              <a:ext cx="1545600" cy="11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Finalize ML </a:t>
              </a: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Classification</a:t>
              </a: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 Algorithms and recalculate portfolios. Compare and analyze results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69" name="Google Shape;769;p102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70" name="Google Shape;770;p102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771" name="Google Shape;771;p102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03"/>
          <p:cNvSpPr txBox="1"/>
          <p:nvPr>
            <p:ph type="ctrTitle"/>
          </p:nvPr>
        </p:nvSpPr>
        <p:spPr>
          <a:xfrm>
            <a:off x="4282350" y="835875"/>
            <a:ext cx="4541700" cy="99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777" name="Google Shape;777;p103"/>
          <p:cNvSpPr txBox="1"/>
          <p:nvPr>
            <p:ph idx="1" type="subTitle"/>
          </p:nvPr>
        </p:nvSpPr>
        <p:spPr>
          <a:xfrm>
            <a:off x="4459425" y="1743575"/>
            <a:ext cx="3818400" cy="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ask questions / offer any insights!</a:t>
            </a:r>
            <a:endParaRPr/>
          </a:p>
        </p:txBody>
      </p:sp>
      <p:sp>
        <p:nvSpPr>
          <p:cNvPr id="778" name="Google Shape;778;p103"/>
          <p:cNvSpPr/>
          <p:nvPr/>
        </p:nvSpPr>
        <p:spPr>
          <a:xfrm>
            <a:off x="649075" y="988661"/>
            <a:ext cx="2635611" cy="2606767"/>
          </a:xfrm>
          <a:custGeom>
            <a:rect b="b" l="l" r="r" t="t"/>
            <a:pathLst>
              <a:path extrusionOk="0" h="11657" w="11658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2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CRSP Compustat Merged</a:t>
            </a:r>
            <a:endParaRPr/>
          </a:p>
        </p:txBody>
      </p:sp>
      <p:pic>
        <p:nvPicPr>
          <p:cNvPr id="439" name="Google Shape;43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095225"/>
            <a:ext cx="77724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3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CRSP Monthly</a:t>
            </a:r>
            <a:endParaRPr/>
          </a:p>
        </p:txBody>
      </p:sp>
      <p:pic>
        <p:nvPicPr>
          <p:cNvPr id="445" name="Google Shape;44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1726725"/>
            <a:ext cx="77343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4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CRSP Daily and S&amp;P Monthly</a:t>
            </a:r>
            <a:endParaRPr/>
          </a:p>
        </p:txBody>
      </p:sp>
      <p:pic>
        <p:nvPicPr>
          <p:cNvPr id="451" name="Google Shape;45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788" y="1151113"/>
            <a:ext cx="757237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5"/>
          <p:cNvSpPr txBox="1"/>
          <p:nvPr>
            <p:ph type="title"/>
          </p:nvPr>
        </p:nvSpPr>
        <p:spPr>
          <a:xfrm>
            <a:off x="1606500" y="568575"/>
            <a:ext cx="5931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Bloomberg Corporate Actions &amp; Audit Analytics</a:t>
            </a:r>
            <a:endParaRPr/>
          </a:p>
        </p:txBody>
      </p:sp>
      <p:pic>
        <p:nvPicPr>
          <p:cNvPr id="457" name="Google Shape;45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5" y="1420663"/>
            <a:ext cx="7753350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6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Logic and Sequence</a:t>
            </a:r>
            <a:endParaRPr/>
          </a:p>
        </p:txBody>
      </p:sp>
      <p:pic>
        <p:nvPicPr>
          <p:cNvPr id="463" name="Google Shape;463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250" y="1017600"/>
            <a:ext cx="6055324" cy="3892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66"/>
          <p:cNvPicPr preferRelativeResize="0"/>
          <p:nvPr/>
        </p:nvPicPr>
        <p:blipFill rotWithShape="1">
          <a:blip r:embed="rId4">
            <a:alphaModFix/>
          </a:blip>
          <a:srcRect b="0" l="-61600" r="61599" t="0"/>
          <a:stretch/>
        </p:blipFill>
        <p:spPr>
          <a:xfrm>
            <a:off x="2287687" y="1129613"/>
            <a:ext cx="6055313" cy="412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inancial Consul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AAC6"/>
      </a:accent1>
      <a:accent2>
        <a:srgbClr val="69D7ED"/>
      </a:accent2>
      <a:accent3>
        <a:srgbClr val="C3F2FC"/>
      </a:accent3>
      <a:accent4>
        <a:srgbClr val="00406A"/>
      </a:accent4>
      <a:accent5>
        <a:srgbClr val="125784"/>
      </a:accent5>
      <a:accent6>
        <a:srgbClr val="3274A0"/>
      </a:accent6>
      <a:hlink>
        <a:srgbClr val="00406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randing Consulting by Slide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DDD6D"/>
      </a:accent1>
      <a:accent2>
        <a:srgbClr val="DEE4D6"/>
      </a:accent2>
      <a:accent3>
        <a:srgbClr val="FC8E96"/>
      </a:accent3>
      <a:accent4>
        <a:srgbClr val="0B5670"/>
      </a:accent4>
      <a:accent5>
        <a:srgbClr val="EEECEA"/>
      </a:accent5>
      <a:accent6>
        <a:srgbClr val="FDDD6D"/>
      </a:accent6>
      <a:hlink>
        <a:srgbClr val="0B567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