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  <p:sldMasterId id="214748370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 Thin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Roboto Medium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Lora"/>
      <p:regular r:id="rId55"/>
      <p:bold r:id="rId56"/>
      <p:italic r:id="rId57"/>
      <p:boldItalic r:id="rId58"/>
    </p:embeddedFont>
    <p:embeddedFont>
      <p:font typeface="Lora Regular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B8FAD1-1697-47F0-BF4E-2E99587720A0}">
  <a:tblStyle styleId="{5CB8FAD1-1697-47F0-BF4E-2E9958772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Thin-bold.fntdata"/><Relationship Id="rId42" Type="http://schemas.openxmlformats.org/officeDocument/2006/relationships/font" Target="fonts/RobotoThin-boldItalic.fntdata"/><Relationship Id="rId41" Type="http://schemas.openxmlformats.org/officeDocument/2006/relationships/font" Target="fonts/RobotoThin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Medium-bold.fntdata"/><Relationship Id="rId47" Type="http://schemas.openxmlformats.org/officeDocument/2006/relationships/font" Target="fonts/RobotoMedium-regular.fntdata"/><Relationship Id="rId49" Type="http://schemas.openxmlformats.org/officeDocument/2006/relationships/font" Target="fonts/Robot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aleway-regular.fntdata"/><Relationship Id="rId34" Type="http://schemas.openxmlformats.org/officeDocument/2006/relationships/slide" Target="slides/slide28.xml"/><Relationship Id="rId37" Type="http://schemas.openxmlformats.org/officeDocument/2006/relationships/font" Target="fonts/Raleway-italic.fntdata"/><Relationship Id="rId36" Type="http://schemas.openxmlformats.org/officeDocument/2006/relationships/font" Target="fonts/Raleway-bold.fntdata"/><Relationship Id="rId39" Type="http://schemas.openxmlformats.org/officeDocument/2006/relationships/font" Target="fonts/RobotoThin-regular.fntdata"/><Relationship Id="rId38" Type="http://schemas.openxmlformats.org/officeDocument/2006/relationships/font" Target="fonts/Raleway-boldItalic.fntdata"/><Relationship Id="rId62" Type="http://schemas.openxmlformats.org/officeDocument/2006/relationships/font" Target="fonts/LoraRegular-boldItalic.fntdata"/><Relationship Id="rId61" Type="http://schemas.openxmlformats.org/officeDocument/2006/relationships/font" Target="fonts/LoraRegular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oraRegular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Medium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5.xml"/><Relationship Id="rId55" Type="http://schemas.openxmlformats.org/officeDocument/2006/relationships/font" Target="fonts/Lora-regular.fntdata"/><Relationship Id="rId10" Type="http://schemas.openxmlformats.org/officeDocument/2006/relationships/slide" Target="slides/slide4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57" Type="http://schemas.openxmlformats.org/officeDocument/2006/relationships/font" Target="fonts/Lora-italic.fntdata"/><Relationship Id="rId12" Type="http://schemas.openxmlformats.org/officeDocument/2006/relationships/slide" Target="slides/slide6.xml"/><Relationship Id="rId56" Type="http://schemas.openxmlformats.org/officeDocument/2006/relationships/font" Target="fonts/Lora-bold.fntdata"/><Relationship Id="rId15" Type="http://schemas.openxmlformats.org/officeDocument/2006/relationships/slide" Target="slides/slide9.xml"/><Relationship Id="rId59" Type="http://schemas.openxmlformats.org/officeDocument/2006/relationships/font" Target="fonts/LoraRegular-regular.fntdata"/><Relationship Id="rId14" Type="http://schemas.openxmlformats.org/officeDocument/2006/relationships/slide" Target="slides/slide8.xml"/><Relationship Id="rId58" Type="http://schemas.openxmlformats.org/officeDocument/2006/relationships/font" Target="fonts/Lor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ciencedirect.com/science/article/abs/pii/S0378426618300773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37f8ec8c7_0_8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37f8ec8c7_0_8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5e9fa14cf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5e9fa14cf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5e9fa14cf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5e9fa14cf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c0ab95d30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c0ab95d30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Sensitivity (aka Recall) means "out of all actual bankrupcies, how many did we predict as bankrupt", which can be explained as: Sensitivity (Recall) = TP / (FN + TP)</a:t>
            </a:r>
            <a:endParaRPr sz="12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Specificity (aka Selectivity or True Negative Rate, TNR) means "out of all actual Negatives, how many did we predict as Negative", and can be written as: Specificity = TN / (TN + FP)</a:t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Accuracy = (TP + TN) / All Predictions</a:t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Mis-Classification is (1-Accuracy), and means all false predictions over the total number of predictions.</a:t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Precision (aka Positive Predictive Value, PPV) means "out of all predicted Positive cases, how many were actually Positive" Precision = TP / (TP + FP)</a:t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66700" rtl="0" algn="l">
              <a:lnSpc>
                <a:spcPct val="15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highlight>
                  <a:srgbClr val="F8F8F8"/>
                </a:highlight>
                <a:latin typeface="Calibri"/>
                <a:ea typeface="Calibri"/>
                <a:cs typeface="Calibri"/>
                <a:sym typeface="Calibri"/>
              </a:rPr>
              <a:t>F1 Score is the harmonic, or weighted, an average of Precision and Sensitivity,  and is a widely used measure of accuracy for classification problems. It is calculated as:  F1 Score = 2 * (Precision * Sensitivity) / (Precision + Sensitivity)</a:t>
            </a:r>
            <a:endParaRPr sz="900">
              <a:solidFill>
                <a:srgbClr val="1D1C1D"/>
              </a:solidFill>
              <a:highlight>
                <a:srgbClr val="F8F8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bc0ab95d30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bc0ab95d30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c0ab95d30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c0ab95d30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Sensitivity (Recall) = TP / (FN + TP)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(aka Selectivity or True Negative Rate, TNR) means "out of all actual Negatives,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did we predict as Negative", and can be written as: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= TN / (TN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(aka Positive Predictive Value, PPV) means "out of all predicted Positive cases,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were actually Positive", or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= TP / (TP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c0ab95d30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bc0ab95d30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Sensitivity (Recall) = TP / (FN + TP)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(aka Selectivity or True Negative Rate, TNR) means "out of all actual Negatives,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did we predict as Negative", and can be written as: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= TN / (TN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(aka Positive Predictive Value, PPV) means "out of all predicted Positive cases,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were actually Positive", or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= TP / (TP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c0ab95d30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c0ab95d30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Sensitivity (Recall) = TP / (FN + TP)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(aka Selectivity or True Negative Rate, TNR) means "out of all actual Negatives,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did we predict as Negative", and can be written as: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= TN / (TN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(aka Positive Predictive Value, PPV) means "out of all predicted Positive cases,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were actually Positive", or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= TP / (TP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bc0ab95d30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bc0ab95d30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c0ab95d30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bc0ab95d30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Sensitivity (Recall) = TP / (FN + TP)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(aka Selectivity or True Negative Rate, TNR) means "out of all actual Negatives,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did we predict as Negative", and can be written as: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Specificity = TN / (TN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(aka Positive Predictive Value, PPV) means "out of all predicted Positive cases,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how many were actually Positive", or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Precision = TP / (TP + FP)</a:t>
            </a:r>
            <a:endParaRPr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bc0ab95d30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bc0ab95d30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37f8ec8c7_0_8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37f8ec8c7_0_8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b5e9fa14c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b5e9fa14c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5e9fa14cf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5e9fa14cf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b5e9fa14c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b5e9fa14c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5e9fa14cf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b5e9fa14cf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5e9fa14cf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5e9fa14cf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b5e9fa14cf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b5e9fa14cf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b5e9fa14cf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b5e9fa14cf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b5e9fa14cf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b5e9fa14cf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b5e9fa14cf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b5e9fa14cf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5e9fa14c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5e9fa14c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5e9fa14cf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b5e9fa14cf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5e9fa14cf_1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b5e9fa14cf_1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5e9fa14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5e9fa14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c0ab95d30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c0ab95d30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600" u="sng">
                <a:solidFill>
                  <a:srgbClr val="00406A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https://www.sciencedirect.com/science/article/abs/pii/S0378426618300773</a:t>
            </a:r>
            <a:endParaRPr b="1" sz="60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857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https://papers.ssrn.com/sol3/papers.cfm?abstract_id=3690461</a:t>
            </a:r>
            <a:endParaRPr sz="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5e9fa14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5e9fa14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5e9fa14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b5e9fa14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17475" y="893950"/>
            <a:ext cx="4101600" cy="17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383200" y="2693650"/>
            <a:ext cx="303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67575" y="377337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251775" y="1399925"/>
            <a:ext cx="8646900" cy="23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724800" y="1735250"/>
            <a:ext cx="7694400" cy="13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724800" y="3006725"/>
            <a:ext cx="7694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1644600" y="3220873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106250" y="3596151"/>
            <a:ext cx="3219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3" type="title"/>
          </p:nvPr>
        </p:nvSpPr>
        <p:spPr>
          <a:xfrm>
            <a:off x="5356501" y="3220873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4818148" y="3596151"/>
            <a:ext cx="3219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66" name="Google Shape;66;p13"/>
          <p:cNvSpPr/>
          <p:nvPr/>
        </p:nvSpPr>
        <p:spPr>
          <a:xfrm>
            <a:off x="6551916" y="2984209"/>
            <a:ext cx="6119" cy="9689"/>
          </a:xfrm>
          <a:custGeom>
            <a:rect b="b" l="l" r="r" t="t"/>
            <a:pathLst>
              <a:path extrusionOk="0" h="57" w="36">
                <a:moveTo>
                  <a:pt x="1" y="1"/>
                </a:moveTo>
                <a:cubicBezTo>
                  <a:pt x="0" y="1"/>
                  <a:pt x="17" y="28"/>
                  <a:pt x="36" y="57"/>
                </a:cubicBezTo>
                <a:cubicBezTo>
                  <a:pt x="10" y="16"/>
                  <a:pt x="1" y="1"/>
                  <a:pt x="1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1106275" y="3910475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8" name="Google Shape;68;p13"/>
          <p:cNvSpPr txBox="1"/>
          <p:nvPr>
            <p:ph idx="6" type="subTitle"/>
          </p:nvPr>
        </p:nvSpPr>
        <p:spPr>
          <a:xfrm>
            <a:off x="4818136" y="3910475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7" type="title"/>
          </p:nvPr>
        </p:nvSpPr>
        <p:spPr>
          <a:xfrm>
            <a:off x="1644600" y="16311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1106250" y="2006451"/>
            <a:ext cx="3219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9" type="title"/>
          </p:nvPr>
        </p:nvSpPr>
        <p:spPr>
          <a:xfrm>
            <a:off x="5356501" y="16311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3" type="subTitle"/>
          </p:nvPr>
        </p:nvSpPr>
        <p:spPr>
          <a:xfrm>
            <a:off x="4818148" y="2006451"/>
            <a:ext cx="3219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1106275" y="2320775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" name="Google Shape;74;p13"/>
          <p:cNvSpPr txBox="1"/>
          <p:nvPr>
            <p:ph idx="15" type="subTitle"/>
          </p:nvPr>
        </p:nvSpPr>
        <p:spPr>
          <a:xfrm>
            <a:off x="4818136" y="2320775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>
            <a:off x="8892300" y="-10325"/>
            <a:ext cx="2517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10800000">
            <a:off x="0" y="3780875"/>
            <a:ext cx="1373606" cy="1373606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842850" y="54000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24800" y="2191713"/>
            <a:ext cx="28014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4"/>
          <p:cNvSpPr txBox="1"/>
          <p:nvPr>
            <p:ph type="ctrTitle"/>
          </p:nvPr>
        </p:nvSpPr>
        <p:spPr>
          <a:xfrm>
            <a:off x="724800" y="1724313"/>
            <a:ext cx="28014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b="1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4"/>
          <p:cNvSpPr/>
          <p:nvPr/>
        </p:nvSpPr>
        <p:spPr>
          <a:xfrm rot="-5400000">
            <a:off x="7222885" y="3222401"/>
            <a:ext cx="1366791" cy="2475407"/>
          </a:xfrm>
          <a:custGeom>
            <a:rect b="b" l="l" r="r" t="t"/>
            <a:pathLst>
              <a:path extrusionOk="0" h="18229" w="11948">
                <a:moveTo>
                  <a:pt x="0" y="0"/>
                </a:moveTo>
                <a:lnTo>
                  <a:pt x="0" y="18228"/>
                </a:lnTo>
                <a:lnTo>
                  <a:pt x="5601" y="18228"/>
                </a:lnTo>
                <a:lnTo>
                  <a:pt x="11948" y="118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42850" y="356152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-5400000">
            <a:off x="0" y="0"/>
            <a:ext cx="1373606" cy="1373606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724801" y="1453300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2" type="subTitle"/>
          </p:nvPr>
        </p:nvSpPr>
        <p:spPr>
          <a:xfrm>
            <a:off x="724800" y="1764050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724801" y="2547855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4" type="subTitle"/>
          </p:nvPr>
        </p:nvSpPr>
        <p:spPr>
          <a:xfrm>
            <a:off x="724800" y="2858595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0" name="Google Shape;90;p15"/>
          <p:cNvSpPr txBox="1"/>
          <p:nvPr>
            <p:ph idx="5" type="subTitle"/>
          </p:nvPr>
        </p:nvSpPr>
        <p:spPr>
          <a:xfrm>
            <a:off x="724801" y="3642398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6" type="subTitle"/>
          </p:nvPr>
        </p:nvSpPr>
        <p:spPr>
          <a:xfrm>
            <a:off x="724800" y="3953128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8026450" y="4025951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829050" y="121925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5836825" y="1454825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2" type="subTitle"/>
          </p:nvPr>
        </p:nvSpPr>
        <p:spPr>
          <a:xfrm>
            <a:off x="5836820" y="1764048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8" name="Google Shape;98;p16"/>
          <p:cNvSpPr txBox="1"/>
          <p:nvPr>
            <p:ph idx="3" type="subTitle"/>
          </p:nvPr>
        </p:nvSpPr>
        <p:spPr>
          <a:xfrm>
            <a:off x="5836825" y="2549371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5836820" y="2858594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5" type="subTitle"/>
          </p:nvPr>
        </p:nvSpPr>
        <p:spPr>
          <a:xfrm>
            <a:off x="5836825" y="3643904"/>
            <a:ext cx="25824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836820" y="3953127"/>
            <a:ext cx="25824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>
            <a:off x="4397025" y="64272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9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7617775" y="4317888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8026450" y="1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 and subtitles ">
  <p:cSld name="CUSTOM_10_1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1773375" y="258975"/>
            <a:ext cx="56037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hasCustomPrompt="1" type="title"/>
          </p:nvPr>
        </p:nvSpPr>
        <p:spPr>
          <a:xfrm>
            <a:off x="2164452" y="529200"/>
            <a:ext cx="48150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2164400" y="1429192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2" name="Google Shape;112;p18"/>
          <p:cNvSpPr txBox="1"/>
          <p:nvPr>
            <p:ph hasCustomPrompt="1" idx="2" type="title"/>
          </p:nvPr>
        </p:nvSpPr>
        <p:spPr>
          <a:xfrm>
            <a:off x="2164527" y="1895374"/>
            <a:ext cx="48150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3" name="Google Shape;113;p18"/>
          <p:cNvSpPr txBox="1"/>
          <p:nvPr>
            <p:ph idx="3" type="subTitle"/>
          </p:nvPr>
        </p:nvSpPr>
        <p:spPr>
          <a:xfrm>
            <a:off x="2164375" y="2795377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4" name="Google Shape;114;p18"/>
          <p:cNvSpPr txBox="1"/>
          <p:nvPr>
            <p:ph hasCustomPrompt="1" idx="4" type="title"/>
          </p:nvPr>
        </p:nvSpPr>
        <p:spPr>
          <a:xfrm>
            <a:off x="2164527" y="3261540"/>
            <a:ext cx="48150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5" name="Google Shape;115;p18"/>
          <p:cNvSpPr txBox="1"/>
          <p:nvPr>
            <p:ph idx="5" type="subTitle"/>
          </p:nvPr>
        </p:nvSpPr>
        <p:spPr>
          <a:xfrm>
            <a:off x="2164400" y="4161557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9_1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9"/>
          <p:cNvSpPr/>
          <p:nvPr/>
        </p:nvSpPr>
        <p:spPr>
          <a:xfrm>
            <a:off x="646375" y="64272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_1_1_1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1711000" y="2707788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2" type="subTitle"/>
          </p:nvPr>
        </p:nvSpPr>
        <p:spPr>
          <a:xfrm>
            <a:off x="1711025" y="3019338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5" name="Google Shape;125;p20"/>
          <p:cNvSpPr txBox="1"/>
          <p:nvPr>
            <p:ph idx="3" type="subTitle"/>
          </p:nvPr>
        </p:nvSpPr>
        <p:spPr>
          <a:xfrm>
            <a:off x="3683390" y="2707775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4" type="subTitle"/>
          </p:nvPr>
        </p:nvSpPr>
        <p:spPr>
          <a:xfrm>
            <a:off x="3683414" y="3019323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7" name="Google Shape;127;p20"/>
          <p:cNvSpPr txBox="1"/>
          <p:nvPr>
            <p:ph idx="5" type="subTitle"/>
          </p:nvPr>
        </p:nvSpPr>
        <p:spPr>
          <a:xfrm>
            <a:off x="5655780" y="2707800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6" type="subTitle"/>
          </p:nvPr>
        </p:nvSpPr>
        <p:spPr>
          <a:xfrm>
            <a:off x="5655802" y="3019354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0"/>
          <p:cNvSpPr/>
          <p:nvPr/>
        </p:nvSpPr>
        <p:spPr>
          <a:xfrm>
            <a:off x="868500" y="1226113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>
            <a:off x="0" y="4062726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4800" y="2150850"/>
            <a:ext cx="7694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9_1_1"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724800" y="2324088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2" type="subTitle"/>
          </p:nvPr>
        </p:nvSpPr>
        <p:spPr>
          <a:xfrm>
            <a:off x="724825" y="2635348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idx="3" type="subTitle"/>
          </p:nvPr>
        </p:nvSpPr>
        <p:spPr>
          <a:xfrm>
            <a:off x="2697200" y="2324100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4" type="subTitle"/>
          </p:nvPr>
        </p:nvSpPr>
        <p:spPr>
          <a:xfrm>
            <a:off x="2697217" y="2635363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8" name="Google Shape;138;p21"/>
          <p:cNvSpPr txBox="1"/>
          <p:nvPr>
            <p:ph idx="5" type="subTitle"/>
          </p:nvPr>
        </p:nvSpPr>
        <p:spPr>
          <a:xfrm>
            <a:off x="4669590" y="2324088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6" type="subTitle"/>
          </p:nvPr>
        </p:nvSpPr>
        <p:spPr>
          <a:xfrm>
            <a:off x="4669609" y="2635348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0" name="Google Shape;140;p21"/>
          <p:cNvSpPr txBox="1"/>
          <p:nvPr>
            <p:ph idx="7" type="subTitle"/>
          </p:nvPr>
        </p:nvSpPr>
        <p:spPr>
          <a:xfrm>
            <a:off x="6641980" y="2324113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8" type="subTitle"/>
          </p:nvPr>
        </p:nvSpPr>
        <p:spPr>
          <a:xfrm>
            <a:off x="6642001" y="2635380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2" name="Google Shape;142;p21"/>
          <p:cNvSpPr/>
          <p:nvPr/>
        </p:nvSpPr>
        <p:spPr>
          <a:xfrm>
            <a:off x="4081725" y="3828338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10800000">
            <a:off x="0" y="4062726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9_1_1_2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1427475" y="3334075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2" type="subTitle"/>
          </p:nvPr>
        </p:nvSpPr>
        <p:spPr>
          <a:xfrm>
            <a:off x="1427490" y="3641268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9" name="Google Shape;149;p22"/>
          <p:cNvSpPr txBox="1"/>
          <p:nvPr>
            <p:ph idx="3" type="subTitle"/>
          </p:nvPr>
        </p:nvSpPr>
        <p:spPr>
          <a:xfrm>
            <a:off x="3595347" y="3334087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4" type="subTitle"/>
          </p:nvPr>
        </p:nvSpPr>
        <p:spPr>
          <a:xfrm>
            <a:off x="3595362" y="3641280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1" name="Google Shape;151;p22"/>
          <p:cNvSpPr txBox="1"/>
          <p:nvPr>
            <p:ph idx="5" type="subTitle"/>
          </p:nvPr>
        </p:nvSpPr>
        <p:spPr>
          <a:xfrm>
            <a:off x="5763208" y="3334075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6" type="subTitle"/>
          </p:nvPr>
        </p:nvSpPr>
        <p:spPr>
          <a:xfrm>
            <a:off x="5763223" y="3641268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3" name="Google Shape;153;p22"/>
          <p:cNvSpPr txBox="1"/>
          <p:nvPr>
            <p:ph idx="7" type="subTitle"/>
          </p:nvPr>
        </p:nvSpPr>
        <p:spPr>
          <a:xfrm>
            <a:off x="1427475" y="1866550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8" type="subTitle"/>
          </p:nvPr>
        </p:nvSpPr>
        <p:spPr>
          <a:xfrm>
            <a:off x="1427490" y="2173743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5" name="Google Shape;155;p22"/>
          <p:cNvSpPr txBox="1"/>
          <p:nvPr>
            <p:ph idx="9" type="subTitle"/>
          </p:nvPr>
        </p:nvSpPr>
        <p:spPr>
          <a:xfrm>
            <a:off x="3595347" y="1866562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13" type="subTitle"/>
          </p:nvPr>
        </p:nvSpPr>
        <p:spPr>
          <a:xfrm>
            <a:off x="3595362" y="2173755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7" name="Google Shape;157;p22"/>
          <p:cNvSpPr txBox="1"/>
          <p:nvPr>
            <p:ph idx="14" type="subTitle"/>
          </p:nvPr>
        </p:nvSpPr>
        <p:spPr>
          <a:xfrm>
            <a:off x="5763208" y="1866550"/>
            <a:ext cx="1953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15" type="subTitle"/>
          </p:nvPr>
        </p:nvSpPr>
        <p:spPr>
          <a:xfrm>
            <a:off x="5763223" y="2173743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9" name="Google Shape;159;p22"/>
          <p:cNvSpPr/>
          <p:nvPr/>
        </p:nvSpPr>
        <p:spPr>
          <a:xfrm rot="-5400000">
            <a:off x="0" y="-18774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9_2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3"/>
          <p:cNvSpPr/>
          <p:nvPr/>
        </p:nvSpPr>
        <p:spPr>
          <a:xfrm>
            <a:off x="7617775" y="4317888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8026450" y="1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724800" y="2659838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2" type="subTitle"/>
          </p:nvPr>
        </p:nvSpPr>
        <p:spPr>
          <a:xfrm>
            <a:off x="724811" y="2970013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7" name="Google Shape;167;p23"/>
          <p:cNvSpPr txBox="1"/>
          <p:nvPr>
            <p:ph idx="3" type="subTitle"/>
          </p:nvPr>
        </p:nvSpPr>
        <p:spPr>
          <a:xfrm>
            <a:off x="2314292" y="2659838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4" type="subTitle"/>
          </p:nvPr>
        </p:nvSpPr>
        <p:spPr>
          <a:xfrm>
            <a:off x="2314303" y="2970013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9" name="Google Shape;169;p23"/>
          <p:cNvSpPr txBox="1"/>
          <p:nvPr>
            <p:ph idx="5" type="subTitle"/>
          </p:nvPr>
        </p:nvSpPr>
        <p:spPr>
          <a:xfrm>
            <a:off x="3903783" y="2659838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6" type="subTitle"/>
          </p:nvPr>
        </p:nvSpPr>
        <p:spPr>
          <a:xfrm>
            <a:off x="3903795" y="2970013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1" name="Google Shape;171;p23"/>
          <p:cNvSpPr txBox="1"/>
          <p:nvPr>
            <p:ph idx="7" type="subTitle"/>
          </p:nvPr>
        </p:nvSpPr>
        <p:spPr>
          <a:xfrm>
            <a:off x="5493275" y="2659838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8" type="subTitle"/>
          </p:nvPr>
        </p:nvSpPr>
        <p:spPr>
          <a:xfrm>
            <a:off x="5493286" y="2970013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3" name="Google Shape;173;p23"/>
          <p:cNvSpPr txBox="1"/>
          <p:nvPr>
            <p:ph idx="9" type="subTitle"/>
          </p:nvPr>
        </p:nvSpPr>
        <p:spPr>
          <a:xfrm>
            <a:off x="7082767" y="2659838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3" type="subTitle"/>
          </p:nvPr>
        </p:nvSpPr>
        <p:spPr>
          <a:xfrm>
            <a:off x="7082778" y="2970013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724825" y="2992825"/>
            <a:ext cx="35865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24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2" type="subTitle"/>
          </p:nvPr>
        </p:nvSpPr>
        <p:spPr>
          <a:xfrm>
            <a:off x="724825" y="3846625"/>
            <a:ext cx="24642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8" name="Google Shape;178;p24"/>
          <p:cNvSpPr/>
          <p:nvPr/>
        </p:nvSpPr>
        <p:spPr>
          <a:xfrm>
            <a:off x="4529375" y="-10325"/>
            <a:ext cx="46146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0" y="-10325"/>
            <a:ext cx="2517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868500" y="2299613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 rot="-5400000">
            <a:off x="0" y="-18774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_2_1">
    <p:bg>
      <p:bgPr>
        <a:solidFill>
          <a:schemeClr val="accen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4572000" y="258975"/>
            <a:ext cx="43203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5333130" y="2123325"/>
            <a:ext cx="2743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24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2" type="subTitle"/>
          </p:nvPr>
        </p:nvSpPr>
        <p:spPr>
          <a:xfrm>
            <a:off x="5333130" y="2642650"/>
            <a:ext cx="27432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6" name="Google Shape;186;p25"/>
          <p:cNvSpPr/>
          <p:nvPr/>
        </p:nvSpPr>
        <p:spPr>
          <a:xfrm>
            <a:off x="6214451" y="1652388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ctrTitle"/>
          </p:nvPr>
        </p:nvSpPr>
        <p:spPr>
          <a:xfrm>
            <a:off x="724800" y="1115188"/>
            <a:ext cx="3449100" cy="9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724800" y="1921063"/>
            <a:ext cx="34491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/>
        </p:nvSpPr>
        <p:spPr>
          <a:xfrm>
            <a:off x="724800" y="3602613"/>
            <a:ext cx="3203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834825" y="54000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rgbClr val="FC8E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bg>
      <p:bgPr>
        <a:solidFill>
          <a:schemeClr val="accen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rgbClr val="1EAAC6">
              <a:alpha val="84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type="ctrTitle"/>
          </p:nvPr>
        </p:nvSpPr>
        <p:spPr>
          <a:xfrm>
            <a:off x="1902400" y="1651188"/>
            <a:ext cx="5219700" cy="1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2020400" y="3208000"/>
            <a:ext cx="5221200" cy="2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rgbClr val="1EAAC6">
              <a:alpha val="84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713250" y="1960500"/>
            <a:ext cx="4599600" cy="12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24800" y="1046175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33"/>
          <p:cNvSpPr/>
          <p:nvPr/>
        </p:nvSpPr>
        <p:spPr>
          <a:xfrm>
            <a:off x="0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8430775" y="4599425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34"/>
          <p:cNvSpPr txBox="1"/>
          <p:nvPr>
            <p:ph idx="1" type="subTitle"/>
          </p:nvPr>
        </p:nvSpPr>
        <p:spPr>
          <a:xfrm>
            <a:off x="1710233" y="3429000"/>
            <a:ext cx="18381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2" type="subTitle"/>
          </p:nvPr>
        </p:nvSpPr>
        <p:spPr>
          <a:xfrm>
            <a:off x="1645433" y="3758184"/>
            <a:ext cx="19677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4" name="Google Shape;214;p34"/>
          <p:cNvSpPr txBox="1"/>
          <p:nvPr>
            <p:ph idx="3" type="subTitle"/>
          </p:nvPr>
        </p:nvSpPr>
        <p:spPr>
          <a:xfrm>
            <a:off x="5595667" y="3429000"/>
            <a:ext cx="18381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4" type="subTitle"/>
          </p:nvPr>
        </p:nvSpPr>
        <p:spPr>
          <a:xfrm>
            <a:off x="5531767" y="3758184"/>
            <a:ext cx="19659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16" name="Google Shape;216;p34"/>
          <p:cNvGrpSpPr/>
          <p:nvPr/>
        </p:nvGrpSpPr>
        <p:grpSpPr>
          <a:xfrm flipH="1">
            <a:off x="125" y="0"/>
            <a:ext cx="9143750" cy="546300"/>
            <a:chOff x="0" y="0"/>
            <a:chExt cx="9143750" cy="546300"/>
          </a:xfrm>
        </p:grpSpPr>
        <p:sp>
          <p:nvSpPr>
            <p:cNvPr id="217" name="Google Shape;217;p34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843065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1" name="Google Shape;221;p35"/>
          <p:cNvGrpSpPr/>
          <p:nvPr/>
        </p:nvGrpSpPr>
        <p:grpSpPr>
          <a:xfrm flipH="1">
            <a:off x="0" y="0"/>
            <a:ext cx="9143875" cy="5145725"/>
            <a:chOff x="0" y="0"/>
            <a:chExt cx="9143875" cy="5145725"/>
          </a:xfrm>
        </p:grpSpPr>
        <p:sp>
          <p:nvSpPr>
            <p:cNvPr id="222" name="Google Shape;222;p35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4800" y="1123426"/>
            <a:ext cx="2995800" cy="7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724800" y="1852176"/>
            <a:ext cx="38472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36"/>
          <p:cNvSpPr/>
          <p:nvPr/>
        </p:nvSpPr>
        <p:spPr>
          <a:xfrm>
            <a:off x="0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rgbClr val="1EAAC6">
              <a:alpha val="84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>
            <p:ph type="title"/>
          </p:nvPr>
        </p:nvSpPr>
        <p:spPr>
          <a:xfrm>
            <a:off x="713250" y="2138250"/>
            <a:ext cx="77175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rgbClr val="1EAAC6">
              <a:alpha val="84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713250" y="1221780"/>
            <a:ext cx="38586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713250" y="2669170"/>
            <a:ext cx="38586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38"/>
          <p:cNvSpPr txBox="1"/>
          <p:nvPr>
            <p:ph idx="2" type="subTitle"/>
          </p:nvPr>
        </p:nvSpPr>
        <p:spPr>
          <a:xfrm>
            <a:off x="5253400" y="4263225"/>
            <a:ext cx="3177000" cy="3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4552975" y="3187013"/>
            <a:ext cx="38778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hasCustomPrompt="1" type="title"/>
          </p:nvPr>
        </p:nvSpPr>
        <p:spPr>
          <a:xfrm>
            <a:off x="724800" y="2268650"/>
            <a:ext cx="76944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724800" y="3006725"/>
            <a:ext cx="7694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40"/>
          <p:cNvSpPr/>
          <p:nvPr/>
        </p:nvSpPr>
        <p:spPr>
          <a:xfrm flipH="1">
            <a:off x="0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4011725" y="957175"/>
            <a:ext cx="1838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4011735" y="1265400"/>
            <a:ext cx="18381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5869025" y="3511400"/>
            <a:ext cx="1838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869041" y="3819625"/>
            <a:ext cx="18381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>
            <a:off x="0" y="1163650"/>
            <a:ext cx="2339239" cy="3999944"/>
          </a:xfrm>
          <a:custGeom>
            <a:rect b="b" l="l" r="r" t="t"/>
            <a:pathLst>
              <a:path extrusionOk="0" h="18229" w="11948">
                <a:moveTo>
                  <a:pt x="0" y="0"/>
                </a:moveTo>
                <a:lnTo>
                  <a:pt x="0" y="18228"/>
                </a:lnTo>
                <a:lnTo>
                  <a:pt x="5601" y="18228"/>
                </a:lnTo>
                <a:lnTo>
                  <a:pt x="11948" y="118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8026450" y="-18774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68500" y="1163638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2"/>
          <p:cNvSpPr txBox="1"/>
          <p:nvPr>
            <p:ph hasCustomPrompt="1" idx="2" type="title"/>
          </p:nvPr>
        </p:nvSpPr>
        <p:spPr>
          <a:xfrm>
            <a:off x="1577613" y="3016565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42"/>
          <p:cNvSpPr txBox="1"/>
          <p:nvPr>
            <p:ph idx="1" type="subTitle"/>
          </p:nvPr>
        </p:nvSpPr>
        <p:spPr>
          <a:xfrm>
            <a:off x="843075" y="3362796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hasCustomPrompt="1" idx="3" type="title"/>
          </p:nvPr>
        </p:nvSpPr>
        <p:spPr>
          <a:xfrm>
            <a:off x="5430125" y="3016565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42"/>
          <p:cNvSpPr txBox="1"/>
          <p:nvPr>
            <p:ph idx="4" type="subTitle"/>
          </p:nvPr>
        </p:nvSpPr>
        <p:spPr>
          <a:xfrm>
            <a:off x="4695581" y="3362796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49" name="Google Shape;249;p42"/>
          <p:cNvSpPr/>
          <p:nvPr/>
        </p:nvSpPr>
        <p:spPr>
          <a:xfrm>
            <a:off x="6551916" y="2984209"/>
            <a:ext cx="6119" cy="9689"/>
          </a:xfrm>
          <a:custGeom>
            <a:rect b="b" l="l" r="r" t="t"/>
            <a:pathLst>
              <a:path extrusionOk="0" h="57" w="36">
                <a:moveTo>
                  <a:pt x="1" y="1"/>
                </a:moveTo>
                <a:cubicBezTo>
                  <a:pt x="0" y="1"/>
                  <a:pt x="17" y="28"/>
                  <a:pt x="36" y="57"/>
                </a:cubicBezTo>
                <a:cubicBezTo>
                  <a:pt x="10" y="16"/>
                  <a:pt x="1" y="1"/>
                  <a:pt x="1" y="1"/>
                </a:cubicBezTo>
                <a:close/>
              </a:path>
            </a:pathLst>
          </a:custGeom>
          <a:solidFill>
            <a:srgbClr val="FDE3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 txBox="1"/>
          <p:nvPr>
            <p:ph idx="5" type="subTitle"/>
          </p:nvPr>
        </p:nvSpPr>
        <p:spPr>
          <a:xfrm>
            <a:off x="1039263" y="3689019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1" name="Google Shape;251;p42"/>
          <p:cNvSpPr txBox="1"/>
          <p:nvPr>
            <p:ph idx="6" type="subTitle"/>
          </p:nvPr>
        </p:nvSpPr>
        <p:spPr>
          <a:xfrm>
            <a:off x="4891775" y="3689019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2" name="Google Shape;252;p42"/>
          <p:cNvSpPr txBox="1"/>
          <p:nvPr>
            <p:ph hasCustomPrompt="1" idx="7" type="title"/>
          </p:nvPr>
        </p:nvSpPr>
        <p:spPr>
          <a:xfrm>
            <a:off x="1577613" y="14025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42"/>
          <p:cNvSpPr txBox="1"/>
          <p:nvPr>
            <p:ph idx="8" type="subTitle"/>
          </p:nvPr>
        </p:nvSpPr>
        <p:spPr>
          <a:xfrm>
            <a:off x="843075" y="1749275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hasCustomPrompt="1" idx="9" type="title"/>
          </p:nvPr>
        </p:nvSpPr>
        <p:spPr>
          <a:xfrm>
            <a:off x="5430125" y="14025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42"/>
          <p:cNvSpPr txBox="1"/>
          <p:nvPr>
            <p:ph idx="13" type="subTitle"/>
          </p:nvPr>
        </p:nvSpPr>
        <p:spPr>
          <a:xfrm>
            <a:off x="4695281" y="1749275"/>
            <a:ext cx="36126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14" type="subTitle"/>
          </p:nvPr>
        </p:nvSpPr>
        <p:spPr>
          <a:xfrm>
            <a:off x="1039263" y="2075506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7" name="Google Shape;257;p42"/>
          <p:cNvSpPr txBox="1"/>
          <p:nvPr>
            <p:ph idx="15" type="subTitle"/>
          </p:nvPr>
        </p:nvSpPr>
        <p:spPr>
          <a:xfrm>
            <a:off x="4891775" y="2075506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58" name="Google Shape;258;p42"/>
          <p:cNvGrpSpPr/>
          <p:nvPr/>
        </p:nvGrpSpPr>
        <p:grpSpPr>
          <a:xfrm flipH="1">
            <a:off x="0" y="0"/>
            <a:ext cx="9143875" cy="5145725"/>
            <a:chOff x="0" y="0"/>
            <a:chExt cx="9143875" cy="5145725"/>
          </a:xfrm>
        </p:grpSpPr>
        <p:sp>
          <p:nvSpPr>
            <p:cNvPr id="259" name="Google Shape;259;p42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2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4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/>
          <p:nvPr/>
        </p:nvSpPr>
        <p:spPr>
          <a:xfrm>
            <a:off x="-2125" y="0"/>
            <a:ext cx="9144000" cy="5153700"/>
          </a:xfrm>
          <a:prstGeom prst="rect">
            <a:avLst/>
          </a:prstGeom>
          <a:solidFill>
            <a:srgbClr val="1EAAC6">
              <a:alpha val="843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3"/>
          <p:cNvSpPr txBox="1"/>
          <p:nvPr>
            <p:ph idx="1" type="subTitle"/>
          </p:nvPr>
        </p:nvSpPr>
        <p:spPr>
          <a:xfrm>
            <a:off x="1823250" y="1499157"/>
            <a:ext cx="5497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4" name="Google Shape;264;p43"/>
          <p:cNvSpPr txBox="1"/>
          <p:nvPr>
            <p:ph type="ctrTitle"/>
          </p:nvPr>
        </p:nvSpPr>
        <p:spPr>
          <a:xfrm>
            <a:off x="1823250" y="3310182"/>
            <a:ext cx="54975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2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idx="1" type="subTitle"/>
          </p:nvPr>
        </p:nvSpPr>
        <p:spPr>
          <a:xfrm>
            <a:off x="724800" y="2344113"/>
            <a:ext cx="28014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7" name="Google Shape;267;p44"/>
          <p:cNvSpPr txBox="1"/>
          <p:nvPr>
            <p:ph type="ctrTitle"/>
          </p:nvPr>
        </p:nvSpPr>
        <p:spPr>
          <a:xfrm>
            <a:off x="724800" y="1876713"/>
            <a:ext cx="28014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Lora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8" name="Google Shape;268;p44"/>
          <p:cNvSpPr/>
          <p:nvPr/>
        </p:nvSpPr>
        <p:spPr>
          <a:xfrm>
            <a:off x="0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724800" y="540000"/>
            <a:ext cx="48906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71" name="Google Shape;271;p45"/>
          <p:cNvSpPr txBox="1"/>
          <p:nvPr>
            <p:ph idx="1" type="subTitle"/>
          </p:nvPr>
        </p:nvSpPr>
        <p:spPr>
          <a:xfrm>
            <a:off x="724802" y="1300900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2" name="Google Shape;272;p45"/>
          <p:cNvSpPr txBox="1"/>
          <p:nvPr>
            <p:ph idx="2" type="subTitle"/>
          </p:nvPr>
        </p:nvSpPr>
        <p:spPr>
          <a:xfrm>
            <a:off x="724800" y="1625937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45"/>
          <p:cNvSpPr txBox="1"/>
          <p:nvPr>
            <p:ph idx="3" type="subTitle"/>
          </p:nvPr>
        </p:nvSpPr>
        <p:spPr>
          <a:xfrm>
            <a:off x="724802" y="2395454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4" name="Google Shape;274;p45"/>
          <p:cNvSpPr txBox="1"/>
          <p:nvPr>
            <p:ph idx="4" type="subTitle"/>
          </p:nvPr>
        </p:nvSpPr>
        <p:spPr>
          <a:xfrm>
            <a:off x="724800" y="2720481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45"/>
          <p:cNvSpPr txBox="1"/>
          <p:nvPr>
            <p:ph idx="5" type="subTitle"/>
          </p:nvPr>
        </p:nvSpPr>
        <p:spPr>
          <a:xfrm>
            <a:off x="724802" y="3489996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6" name="Google Shape;276;p45"/>
          <p:cNvSpPr txBox="1"/>
          <p:nvPr>
            <p:ph idx="6" type="subTitle"/>
          </p:nvPr>
        </p:nvSpPr>
        <p:spPr>
          <a:xfrm>
            <a:off x="724800" y="3815013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741775" y="540000"/>
            <a:ext cx="46773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46"/>
          <p:cNvSpPr txBox="1"/>
          <p:nvPr>
            <p:ph idx="1" type="subTitle"/>
          </p:nvPr>
        </p:nvSpPr>
        <p:spPr>
          <a:xfrm>
            <a:off x="5631030" y="1302425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2" type="subTitle"/>
          </p:nvPr>
        </p:nvSpPr>
        <p:spPr>
          <a:xfrm>
            <a:off x="5631025" y="1628317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46"/>
          <p:cNvSpPr txBox="1"/>
          <p:nvPr>
            <p:ph idx="3" type="subTitle"/>
          </p:nvPr>
        </p:nvSpPr>
        <p:spPr>
          <a:xfrm>
            <a:off x="5631030" y="2396970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4" type="subTitle"/>
          </p:nvPr>
        </p:nvSpPr>
        <p:spPr>
          <a:xfrm>
            <a:off x="5631025" y="2722862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46"/>
          <p:cNvSpPr txBox="1"/>
          <p:nvPr>
            <p:ph idx="5" type="subTitle"/>
          </p:nvPr>
        </p:nvSpPr>
        <p:spPr>
          <a:xfrm>
            <a:off x="5631030" y="3491502"/>
            <a:ext cx="2788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4" name="Google Shape;284;p46"/>
          <p:cNvSpPr txBox="1"/>
          <p:nvPr>
            <p:ph idx="6" type="subTitle"/>
          </p:nvPr>
        </p:nvSpPr>
        <p:spPr>
          <a:xfrm>
            <a:off x="5631025" y="3817394"/>
            <a:ext cx="2788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7" name="Google Shape;287;p47"/>
          <p:cNvGrpSpPr/>
          <p:nvPr/>
        </p:nvGrpSpPr>
        <p:grpSpPr>
          <a:xfrm>
            <a:off x="0" y="0"/>
            <a:ext cx="9143875" cy="5145725"/>
            <a:chOff x="0" y="0"/>
            <a:chExt cx="9143875" cy="5145725"/>
          </a:xfrm>
        </p:grpSpPr>
        <p:sp>
          <p:nvSpPr>
            <p:cNvPr id="288" name="Google Shape;288;p47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7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hasCustomPrompt="1" type="title"/>
          </p:nvPr>
        </p:nvSpPr>
        <p:spPr>
          <a:xfrm>
            <a:off x="2162549" y="538725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2" name="Google Shape;292;p48"/>
          <p:cNvSpPr txBox="1"/>
          <p:nvPr>
            <p:ph idx="1" type="subTitle"/>
          </p:nvPr>
        </p:nvSpPr>
        <p:spPr>
          <a:xfrm>
            <a:off x="2162499" y="967229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48"/>
          <p:cNvSpPr txBox="1"/>
          <p:nvPr>
            <p:ph hasCustomPrompt="1" idx="2" type="title"/>
          </p:nvPr>
        </p:nvSpPr>
        <p:spPr>
          <a:xfrm>
            <a:off x="2162626" y="2162074"/>
            <a:ext cx="4818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4" name="Google Shape;294;p48"/>
          <p:cNvSpPr txBox="1"/>
          <p:nvPr>
            <p:ph idx="3" type="subTitle"/>
          </p:nvPr>
        </p:nvSpPr>
        <p:spPr>
          <a:xfrm>
            <a:off x="2162474" y="2588208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48"/>
          <p:cNvSpPr txBox="1"/>
          <p:nvPr>
            <p:ph hasCustomPrompt="1" idx="4" type="title"/>
          </p:nvPr>
        </p:nvSpPr>
        <p:spPr>
          <a:xfrm>
            <a:off x="2162626" y="3737790"/>
            <a:ext cx="48150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6" name="Google Shape;296;p48"/>
          <p:cNvSpPr txBox="1"/>
          <p:nvPr>
            <p:ph idx="5" type="subTitle"/>
          </p:nvPr>
        </p:nvSpPr>
        <p:spPr>
          <a:xfrm>
            <a:off x="2162499" y="4163938"/>
            <a:ext cx="48150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97" name="Google Shape;297;p48"/>
          <p:cNvGrpSpPr/>
          <p:nvPr/>
        </p:nvGrpSpPr>
        <p:grpSpPr>
          <a:xfrm>
            <a:off x="0" y="0"/>
            <a:ext cx="9143875" cy="5145725"/>
            <a:chOff x="0" y="0"/>
            <a:chExt cx="9143875" cy="5145725"/>
          </a:xfrm>
        </p:grpSpPr>
        <p:sp>
          <p:nvSpPr>
            <p:cNvPr id="298" name="Google Shape;298;p48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8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2" name="Google Shape;302;p49"/>
          <p:cNvSpPr txBox="1"/>
          <p:nvPr>
            <p:ph idx="1" type="subTitle"/>
          </p:nvPr>
        </p:nvSpPr>
        <p:spPr>
          <a:xfrm>
            <a:off x="1105775" y="2971812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3" name="Google Shape;303;p49"/>
          <p:cNvSpPr txBox="1"/>
          <p:nvPr>
            <p:ph idx="2" type="subTitle"/>
          </p:nvPr>
        </p:nvSpPr>
        <p:spPr>
          <a:xfrm>
            <a:off x="1105775" y="3300984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49"/>
          <p:cNvSpPr txBox="1"/>
          <p:nvPr>
            <p:ph idx="3" type="subTitle"/>
          </p:nvPr>
        </p:nvSpPr>
        <p:spPr>
          <a:xfrm>
            <a:off x="3683350" y="2971800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5" name="Google Shape;305;p49"/>
          <p:cNvSpPr txBox="1"/>
          <p:nvPr>
            <p:ph idx="4" type="subTitle"/>
          </p:nvPr>
        </p:nvSpPr>
        <p:spPr>
          <a:xfrm>
            <a:off x="3683350" y="3300984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49"/>
          <p:cNvSpPr txBox="1"/>
          <p:nvPr>
            <p:ph idx="5" type="subTitle"/>
          </p:nvPr>
        </p:nvSpPr>
        <p:spPr>
          <a:xfrm>
            <a:off x="6263140" y="2971825"/>
            <a:ext cx="17772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7" name="Google Shape;307;p49"/>
          <p:cNvSpPr txBox="1"/>
          <p:nvPr>
            <p:ph idx="6" type="subTitle"/>
          </p:nvPr>
        </p:nvSpPr>
        <p:spPr>
          <a:xfrm>
            <a:off x="6263140" y="3300984"/>
            <a:ext cx="17772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08" name="Google Shape;308;p49"/>
          <p:cNvGrpSpPr/>
          <p:nvPr/>
        </p:nvGrpSpPr>
        <p:grpSpPr>
          <a:xfrm>
            <a:off x="0" y="4599425"/>
            <a:ext cx="9143875" cy="546300"/>
            <a:chOff x="0" y="4599425"/>
            <a:chExt cx="9143875" cy="546300"/>
          </a:xfrm>
        </p:grpSpPr>
        <p:sp>
          <p:nvSpPr>
            <p:cNvPr id="309" name="Google Shape;309;p49"/>
            <p:cNvSpPr/>
            <p:nvPr/>
          </p:nvSpPr>
          <p:spPr>
            <a:xfrm>
              <a:off x="0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9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9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50"/>
          <p:cNvSpPr txBox="1"/>
          <p:nvPr>
            <p:ph idx="1" type="subTitle"/>
          </p:nvPr>
        </p:nvSpPr>
        <p:spPr>
          <a:xfrm>
            <a:off x="719075" y="2971812"/>
            <a:ext cx="1911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14" name="Google Shape;314;p50"/>
          <p:cNvSpPr txBox="1"/>
          <p:nvPr>
            <p:ph idx="2" type="subTitle"/>
          </p:nvPr>
        </p:nvSpPr>
        <p:spPr>
          <a:xfrm>
            <a:off x="786125" y="3297347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50"/>
          <p:cNvSpPr txBox="1"/>
          <p:nvPr>
            <p:ph idx="3" type="subTitle"/>
          </p:nvPr>
        </p:nvSpPr>
        <p:spPr>
          <a:xfrm>
            <a:off x="2660762" y="2971812"/>
            <a:ext cx="19110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16" name="Google Shape;316;p50"/>
          <p:cNvSpPr txBox="1"/>
          <p:nvPr>
            <p:ph idx="4" type="subTitle"/>
          </p:nvPr>
        </p:nvSpPr>
        <p:spPr>
          <a:xfrm>
            <a:off x="2727662" y="3297363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50"/>
          <p:cNvSpPr txBox="1"/>
          <p:nvPr>
            <p:ph idx="5" type="subTitle"/>
          </p:nvPr>
        </p:nvSpPr>
        <p:spPr>
          <a:xfrm>
            <a:off x="4583458" y="2971800"/>
            <a:ext cx="19110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18" name="Google Shape;318;p50"/>
          <p:cNvSpPr txBox="1"/>
          <p:nvPr>
            <p:ph idx="6" type="subTitle"/>
          </p:nvPr>
        </p:nvSpPr>
        <p:spPr>
          <a:xfrm>
            <a:off x="4650358" y="3297347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50"/>
          <p:cNvSpPr txBox="1"/>
          <p:nvPr>
            <p:ph idx="7" type="subTitle"/>
          </p:nvPr>
        </p:nvSpPr>
        <p:spPr>
          <a:xfrm>
            <a:off x="6515678" y="2971825"/>
            <a:ext cx="19110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8" type="subTitle"/>
          </p:nvPr>
        </p:nvSpPr>
        <p:spPr>
          <a:xfrm>
            <a:off x="6582578" y="3297380"/>
            <a:ext cx="1777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21" name="Google Shape;321;p50"/>
          <p:cNvGrpSpPr/>
          <p:nvPr/>
        </p:nvGrpSpPr>
        <p:grpSpPr>
          <a:xfrm flipH="1">
            <a:off x="0" y="0"/>
            <a:ext cx="9143875" cy="5145725"/>
            <a:chOff x="0" y="0"/>
            <a:chExt cx="9143875" cy="5145725"/>
          </a:xfrm>
        </p:grpSpPr>
        <p:sp>
          <p:nvSpPr>
            <p:cNvPr id="322" name="Google Shape;322;p50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0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9_1_1_2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51"/>
          <p:cNvSpPr txBox="1"/>
          <p:nvPr>
            <p:ph idx="1" type="subTitle"/>
          </p:nvPr>
        </p:nvSpPr>
        <p:spPr>
          <a:xfrm>
            <a:off x="1275075" y="3200400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27" name="Google Shape;327;p51"/>
          <p:cNvSpPr txBox="1"/>
          <p:nvPr>
            <p:ph idx="2" type="subTitle"/>
          </p:nvPr>
        </p:nvSpPr>
        <p:spPr>
          <a:xfrm>
            <a:off x="1275090" y="3529584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51"/>
          <p:cNvSpPr txBox="1"/>
          <p:nvPr>
            <p:ph idx="3" type="subTitle"/>
          </p:nvPr>
        </p:nvSpPr>
        <p:spPr>
          <a:xfrm>
            <a:off x="3595344" y="3200409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29" name="Google Shape;329;p51"/>
          <p:cNvSpPr txBox="1"/>
          <p:nvPr>
            <p:ph idx="4" type="subTitle"/>
          </p:nvPr>
        </p:nvSpPr>
        <p:spPr>
          <a:xfrm>
            <a:off x="3595362" y="3529596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51"/>
          <p:cNvSpPr txBox="1"/>
          <p:nvPr>
            <p:ph idx="5" type="subTitle"/>
          </p:nvPr>
        </p:nvSpPr>
        <p:spPr>
          <a:xfrm>
            <a:off x="5915602" y="3200400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31" name="Google Shape;331;p51"/>
          <p:cNvSpPr txBox="1"/>
          <p:nvPr>
            <p:ph idx="6" type="subTitle"/>
          </p:nvPr>
        </p:nvSpPr>
        <p:spPr>
          <a:xfrm>
            <a:off x="5915623" y="3529584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51"/>
          <p:cNvSpPr txBox="1"/>
          <p:nvPr>
            <p:ph idx="7" type="subTitle"/>
          </p:nvPr>
        </p:nvSpPr>
        <p:spPr>
          <a:xfrm>
            <a:off x="1275075" y="1752600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33" name="Google Shape;333;p51"/>
          <p:cNvSpPr txBox="1"/>
          <p:nvPr>
            <p:ph idx="8" type="subTitle"/>
          </p:nvPr>
        </p:nvSpPr>
        <p:spPr>
          <a:xfrm>
            <a:off x="1275090" y="2081784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51"/>
          <p:cNvSpPr txBox="1"/>
          <p:nvPr>
            <p:ph idx="9" type="subTitle"/>
          </p:nvPr>
        </p:nvSpPr>
        <p:spPr>
          <a:xfrm>
            <a:off x="3595344" y="1752609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35" name="Google Shape;335;p51"/>
          <p:cNvSpPr txBox="1"/>
          <p:nvPr>
            <p:ph idx="13" type="subTitle"/>
          </p:nvPr>
        </p:nvSpPr>
        <p:spPr>
          <a:xfrm>
            <a:off x="3595362" y="2081796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6" name="Google Shape;336;p51"/>
          <p:cNvSpPr txBox="1"/>
          <p:nvPr>
            <p:ph idx="14" type="subTitle"/>
          </p:nvPr>
        </p:nvSpPr>
        <p:spPr>
          <a:xfrm>
            <a:off x="5915602" y="1752600"/>
            <a:ext cx="1953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37" name="Google Shape;337;p51"/>
          <p:cNvSpPr txBox="1"/>
          <p:nvPr>
            <p:ph idx="15" type="subTitle"/>
          </p:nvPr>
        </p:nvSpPr>
        <p:spPr>
          <a:xfrm>
            <a:off x="5915623" y="2081784"/>
            <a:ext cx="19533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38" name="Google Shape;338;p51"/>
          <p:cNvGrpSpPr/>
          <p:nvPr/>
        </p:nvGrpSpPr>
        <p:grpSpPr>
          <a:xfrm>
            <a:off x="0" y="0"/>
            <a:ext cx="9143875" cy="5145725"/>
            <a:chOff x="0" y="0"/>
            <a:chExt cx="9143875" cy="5145725"/>
          </a:xfrm>
        </p:grpSpPr>
        <p:sp>
          <p:nvSpPr>
            <p:cNvPr id="339" name="Google Shape;339;p51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1775" y="258975"/>
            <a:ext cx="8646900" cy="46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7610850" y="54000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10800000">
            <a:off x="0" y="4031251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9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52"/>
          <p:cNvSpPr txBox="1"/>
          <p:nvPr>
            <p:ph idx="1" type="subTitle"/>
          </p:nvPr>
        </p:nvSpPr>
        <p:spPr>
          <a:xfrm>
            <a:off x="816725" y="2971800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44" name="Google Shape;344;p52"/>
          <p:cNvSpPr txBox="1"/>
          <p:nvPr>
            <p:ph idx="2" type="subTitle"/>
          </p:nvPr>
        </p:nvSpPr>
        <p:spPr>
          <a:xfrm>
            <a:off x="816725" y="3300984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52"/>
          <p:cNvSpPr txBox="1"/>
          <p:nvPr>
            <p:ph idx="3" type="subTitle"/>
          </p:nvPr>
        </p:nvSpPr>
        <p:spPr>
          <a:xfrm>
            <a:off x="2360225" y="2971800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46" name="Google Shape;346;p52"/>
          <p:cNvSpPr txBox="1"/>
          <p:nvPr>
            <p:ph idx="4" type="subTitle"/>
          </p:nvPr>
        </p:nvSpPr>
        <p:spPr>
          <a:xfrm>
            <a:off x="2360225" y="3300984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52"/>
          <p:cNvSpPr txBox="1"/>
          <p:nvPr>
            <p:ph idx="5" type="subTitle"/>
          </p:nvPr>
        </p:nvSpPr>
        <p:spPr>
          <a:xfrm>
            <a:off x="3903750" y="2971800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48" name="Google Shape;348;p52"/>
          <p:cNvSpPr txBox="1"/>
          <p:nvPr>
            <p:ph idx="6" type="subTitle"/>
          </p:nvPr>
        </p:nvSpPr>
        <p:spPr>
          <a:xfrm>
            <a:off x="3903750" y="3300984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52"/>
          <p:cNvSpPr txBox="1"/>
          <p:nvPr>
            <p:ph idx="7" type="subTitle"/>
          </p:nvPr>
        </p:nvSpPr>
        <p:spPr>
          <a:xfrm>
            <a:off x="5447275" y="2971800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50" name="Google Shape;350;p52"/>
          <p:cNvSpPr txBox="1"/>
          <p:nvPr>
            <p:ph idx="8" type="subTitle"/>
          </p:nvPr>
        </p:nvSpPr>
        <p:spPr>
          <a:xfrm>
            <a:off x="5447275" y="3300984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52"/>
          <p:cNvSpPr txBox="1"/>
          <p:nvPr>
            <p:ph idx="9" type="subTitle"/>
          </p:nvPr>
        </p:nvSpPr>
        <p:spPr>
          <a:xfrm>
            <a:off x="6990800" y="2971800"/>
            <a:ext cx="13365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ora"/>
              <a:buNone/>
              <a:defRPr sz="1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52" name="Google Shape;352;p52"/>
          <p:cNvSpPr txBox="1"/>
          <p:nvPr>
            <p:ph idx="13" type="subTitle"/>
          </p:nvPr>
        </p:nvSpPr>
        <p:spPr>
          <a:xfrm>
            <a:off x="6990800" y="3300984"/>
            <a:ext cx="1336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52"/>
          <p:cNvSpPr/>
          <p:nvPr/>
        </p:nvSpPr>
        <p:spPr>
          <a:xfrm flipH="1">
            <a:off x="8430775" y="0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idx="1" type="subTitle"/>
          </p:nvPr>
        </p:nvSpPr>
        <p:spPr>
          <a:xfrm>
            <a:off x="724825" y="1717246"/>
            <a:ext cx="38472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2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56" name="Google Shape;356;p53"/>
          <p:cNvSpPr txBox="1"/>
          <p:nvPr>
            <p:ph idx="2" type="subTitle"/>
          </p:nvPr>
        </p:nvSpPr>
        <p:spPr>
          <a:xfrm>
            <a:off x="724825" y="2586531"/>
            <a:ext cx="30159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57" name="Google Shape;357;p53"/>
          <p:cNvGrpSpPr/>
          <p:nvPr/>
        </p:nvGrpSpPr>
        <p:grpSpPr>
          <a:xfrm flipH="1">
            <a:off x="0" y="0"/>
            <a:ext cx="9143875" cy="5145725"/>
            <a:chOff x="0" y="0"/>
            <a:chExt cx="9143875" cy="5145725"/>
          </a:xfrm>
        </p:grpSpPr>
        <p:sp>
          <p:nvSpPr>
            <p:cNvPr id="358" name="Google Shape;358;p53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3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_2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idx="1" type="subTitle"/>
          </p:nvPr>
        </p:nvSpPr>
        <p:spPr>
          <a:xfrm>
            <a:off x="4571999" y="1975688"/>
            <a:ext cx="35043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b="1" sz="2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"/>
              <a:buNone/>
              <a:defRPr sz="18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62" name="Google Shape;362;p54"/>
          <p:cNvSpPr txBox="1"/>
          <p:nvPr>
            <p:ph idx="2" type="subTitle"/>
          </p:nvPr>
        </p:nvSpPr>
        <p:spPr>
          <a:xfrm>
            <a:off x="4572025" y="2484691"/>
            <a:ext cx="38589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63" name="Google Shape;363;p54"/>
          <p:cNvGrpSpPr/>
          <p:nvPr/>
        </p:nvGrpSpPr>
        <p:grpSpPr>
          <a:xfrm flipH="1">
            <a:off x="0" y="0"/>
            <a:ext cx="9143875" cy="5145725"/>
            <a:chOff x="0" y="0"/>
            <a:chExt cx="9143875" cy="5145725"/>
          </a:xfrm>
        </p:grpSpPr>
        <p:sp>
          <p:nvSpPr>
            <p:cNvPr id="364" name="Google Shape;364;p54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4"/>
            <p:cNvSpPr/>
            <p:nvPr/>
          </p:nvSpPr>
          <p:spPr>
            <a:xfrm>
              <a:off x="8430775" y="4599425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ctrTitle"/>
          </p:nvPr>
        </p:nvSpPr>
        <p:spPr>
          <a:xfrm>
            <a:off x="4828650" y="810388"/>
            <a:ext cx="3449100" cy="9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8" name="Google Shape;368;p55"/>
          <p:cNvSpPr txBox="1"/>
          <p:nvPr>
            <p:ph idx="1" type="subTitle"/>
          </p:nvPr>
        </p:nvSpPr>
        <p:spPr>
          <a:xfrm>
            <a:off x="4828650" y="1616263"/>
            <a:ext cx="34491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55"/>
          <p:cNvSpPr txBox="1"/>
          <p:nvPr/>
        </p:nvSpPr>
        <p:spPr>
          <a:xfrm>
            <a:off x="4828650" y="3374025"/>
            <a:ext cx="36021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0" name="Google Shape;370;p55"/>
          <p:cNvSpPr txBox="1"/>
          <p:nvPr>
            <p:ph idx="2" type="subTitle"/>
          </p:nvPr>
        </p:nvSpPr>
        <p:spPr>
          <a:xfrm>
            <a:off x="4828650" y="4207067"/>
            <a:ext cx="34491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55"/>
          <p:cNvSpPr/>
          <p:nvPr/>
        </p:nvSpPr>
        <p:spPr>
          <a:xfrm>
            <a:off x="3890600" y="0"/>
            <a:ext cx="219600" cy="395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5"/>
          <p:cNvSpPr/>
          <p:nvPr/>
        </p:nvSpPr>
        <p:spPr>
          <a:xfrm>
            <a:off x="8430775" y="4599425"/>
            <a:ext cx="713100" cy="5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56"/>
          <p:cNvSpPr txBox="1"/>
          <p:nvPr>
            <p:ph idx="1" type="subTitle"/>
          </p:nvPr>
        </p:nvSpPr>
        <p:spPr>
          <a:xfrm>
            <a:off x="2006700" y="3429000"/>
            <a:ext cx="1245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6" name="Google Shape;376;p56"/>
          <p:cNvSpPr txBox="1"/>
          <p:nvPr>
            <p:ph idx="2" type="subTitle"/>
          </p:nvPr>
        </p:nvSpPr>
        <p:spPr>
          <a:xfrm>
            <a:off x="1417800" y="3756188"/>
            <a:ext cx="24231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56"/>
          <p:cNvSpPr txBox="1"/>
          <p:nvPr>
            <p:ph idx="3" type="subTitle"/>
          </p:nvPr>
        </p:nvSpPr>
        <p:spPr>
          <a:xfrm>
            <a:off x="5889700" y="3429000"/>
            <a:ext cx="1245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Montserrat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8" name="Google Shape;378;p56"/>
          <p:cNvSpPr txBox="1"/>
          <p:nvPr>
            <p:ph idx="4" type="subTitle"/>
          </p:nvPr>
        </p:nvSpPr>
        <p:spPr>
          <a:xfrm>
            <a:off x="5300800" y="3756188"/>
            <a:ext cx="24231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56"/>
          <p:cNvSpPr txBox="1"/>
          <p:nvPr>
            <p:ph hasCustomPrompt="1" idx="5" type="title"/>
          </p:nvPr>
        </p:nvSpPr>
        <p:spPr>
          <a:xfrm>
            <a:off x="2140050" y="2192957"/>
            <a:ext cx="9786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0" name="Google Shape;380;p56"/>
          <p:cNvSpPr txBox="1"/>
          <p:nvPr>
            <p:ph hasCustomPrompt="1" idx="6" type="title"/>
          </p:nvPr>
        </p:nvSpPr>
        <p:spPr>
          <a:xfrm>
            <a:off x="6023050" y="2192957"/>
            <a:ext cx="9786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381" name="Google Shape;381;p56"/>
          <p:cNvGrpSpPr/>
          <p:nvPr/>
        </p:nvGrpSpPr>
        <p:grpSpPr>
          <a:xfrm>
            <a:off x="0" y="0"/>
            <a:ext cx="9143875" cy="546300"/>
            <a:chOff x="0" y="0"/>
            <a:chExt cx="9143875" cy="546300"/>
          </a:xfrm>
        </p:grpSpPr>
        <p:sp>
          <p:nvSpPr>
            <p:cNvPr id="382" name="Google Shape;382;p56"/>
            <p:cNvSpPr/>
            <p:nvPr/>
          </p:nvSpPr>
          <p:spPr>
            <a:xfrm>
              <a:off x="0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6"/>
            <p:cNvSpPr/>
            <p:nvPr/>
          </p:nvSpPr>
          <p:spPr>
            <a:xfrm>
              <a:off x="8430775" y="0"/>
              <a:ext cx="713100" cy="54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4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57"/>
          <p:cNvSpPr txBox="1"/>
          <p:nvPr>
            <p:ph idx="1" type="body"/>
          </p:nvPr>
        </p:nvSpPr>
        <p:spPr>
          <a:xfrm>
            <a:off x="713225" y="1498825"/>
            <a:ext cx="77178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hlink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7" name="Google Shape;387;p57"/>
          <p:cNvSpPr txBox="1"/>
          <p:nvPr>
            <p:ph idx="2" type="subTitle"/>
          </p:nvPr>
        </p:nvSpPr>
        <p:spPr>
          <a:xfrm>
            <a:off x="718175" y="1243725"/>
            <a:ext cx="7694400" cy="3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24800" y="1402025"/>
            <a:ext cx="2995800" cy="7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24800" y="2130775"/>
            <a:ext cx="3847200" cy="24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rot="-5400000">
            <a:off x="0" y="1"/>
            <a:ext cx="1117551" cy="1117551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4641175" y="116372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1783925"/>
            <a:ext cx="1776847" cy="3379657"/>
          </a:xfrm>
          <a:custGeom>
            <a:rect b="b" l="l" r="r" t="t"/>
            <a:pathLst>
              <a:path extrusionOk="0" h="18229" w="11948">
                <a:moveTo>
                  <a:pt x="0" y="0"/>
                </a:moveTo>
                <a:lnTo>
                  <a:pt x="0" y="18228"/>
                </a:lnTo>
                <a:lnTo>
                  <a:pt x="5601" y="18228"/>
                </a:lnTo>
                <a:lnTo>
                  <a:pt x="11948" y="118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842850" y="54000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7770400" y="0"/>
            <a:ext cx="1373606" cy="1373606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823250" y="1337613"/>
            <a:ext cx="5497500" cy="20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ora"/>
              <a:buNone/>
              <a:defRPr sz="3000">
                <a:latin typeface="Lora Regular"/>
                <a:ea typeface="Lora Regular"/>
                <a:cs typeface="Lora Regular"/>
                <a:sym typeface="Lora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8"/>
          <p:cNvSpPr txBox="1"/>
          <p:nvPr>
            <p:ph type="ctrTitle"/>
          </p:nvPr>
        </p:nvSpPr>
        <p:spPr>
          <a:xfrm>
            <a:off x="1823250" y="3372088"/>
            <a:ext cx="5497500" cy="4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-10325"/>
            <a:ext cx="325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3494750" y="2335100"/>
            <a:ext cx="4269000" cy="16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494750" y="3726075"/>
            <a:ext cx="32274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hasCustomPrompt="1" idx="2" type="title"/>
          </p:nvPr>
        </p:nvSpPr>
        <p:spPr>
          <a:xfrm>
            <a:off x="1507025" y="2335100"/>
            <a:ext cx="1454400" cy="14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9"/>
          <p:cNvSpPr/>
          <p:nvPr/>
        </p:nvSpPr>
        <p:spPr>
          <a:xfrm>
            <a:off x="8892300" y="-10325"/>
            <a:ext cx="251700" cy="51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2877825" y="540000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7518700" y="0"/>
            <a:ext cx="1373606" cy="1373606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784400" y="3078375"/>
            <a:ext cx="36654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sp>
        <p:nvSpPr>
          <p:cNvPr id="53" name="Google Shape;53;p10"/>
          <p:cNvSpPr/>
          <p:nvPr/>
        </p:nvSpPr>
        <p:spPr>
          <a:xfrm>
            <a:off x="7770400" y="0"/>
            <a:ext cx="1373606" cy="1373606"/>
          </a:xfrm>
          <a:custGeom>
            <a:rect b="b" l="l" r="r" t="t"/>
            <a:pathLst>
              <a:path extrusionOk="0" h="12297" w="12297">
                <a:moveTo>
                  <a:pt x="0" y="0"/>
                </a:moveTo>
                <a:cubicBezTo>
                  <a:pt x="0" y="6778"/>
                  <a:pt x="5535" y="12296"/>
                  <a:pt x="12296" y="12296"/>
                </a:cubicBezTo>
                <a:lnTo>
                  <a:pt x="12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7356561" y="2435675"/>
            <a:ext cx="980557" cy="272128"/>
          </a:xfrm>
          <a:custGeom>
            <a:rect b="b" l="l" r="r" t="t"/>
            <a:pathLst>
              <a:path extrusionOk="0" h="4061" w="14633">
                <a:moveTo>
                  <a:pt x="481" y="1"/>
                </a:moveTo>
                <a:cubicBezTo>
                  <a:pt x="282" y="1"/>
                  <a:pt x="0" y="200"/>
                  <a:pt x="0" y="481"/>
                </a:cubicBezTo>
                <a:cubicBezTo>
                  <a:pt x="0" y="746"/>
                  <a:pt x="282" y="962"/>
                  <a:pt x="481" y="962"/>
                </a:cubicBezTo>
                <a:cubicBezTo>
                  <a:pt x="763" y="962"/>
                  <a:pt x="1028" y="746"/>
                  <a:pt x="1028" y="481"/>
                </a:cubicBezTo>
                <a:cubicBezTo>
                  <a:pt x="1028" y="200"/>
                  <a:pt x="763" y="1"/>
                  <a:pt x="481" y="1"/>
                </a:cubicBezTo>
                <a:close/>
                <a:moveTo>
                  <a:pt x="3928" y="1"/>
                </a:moveTo>
                <a:cubicBezTo>
                  <a:pt x="3663" y="1"/>
                  <a:pt x="3447" y="200"/>
                  <a:pt x="3447" y="481"/>
                </a:cubicBezTo>
                <a:cubicBezTo>
                  <a:pt x="3447" y="746"/>
                  <a:pt x="3663" y="962"/>
                  <a:pt x="3928" y="962"/>
                </a:cubicBezTo>
                <a:cubicBezTo>
                  <a:pt x="4209" y="962"/>
                  <a:pt x="4425" y="746"/>
                  <a:pt x="4425" y="481"/>
                </a:cubicBezTo>
                <a:cubicBezTo>
                  <a:pt x="4425" y="200"/>
                  <a:pt x="4209" y="1"/>
                  <a:pt x="3928" y="1"/>
                </a:cubicBezTo>
                <a:close/>
                <a:moveTo>
                  <a:pt x="7325" y="1"/>
                </a:moveTo>
                <a:cubicBezTo>
                  <a:pt x="7043" y="1"/>
                  <a:pt x="6828" y="200"/>
                  <a:pt x="6828" y="481"/>
                </a:cubicBezTo>
                <a:cubicBezTo>
                  <a:pt x="6828" y="746"/>
                  <a:pt x="7043" y="962"/>
                  <a:pt x="7325" y="962"/>
                </a:cubicBezTo>
                <a:cubicBezTo>
                  <a:pt x="7590" y="962"/>
                  <a:pt x="7805" y="746"/>
                  <a:pt x="7805" y="481"/>
                </a:cubicBezTo>
                <a:cubicBezTo>
                  <a:pt x="7805" y="200"/>
                  <a:pt x="7590" y="1"/>
                  <a:pt x="7325" y="1"/>
                </a:cubicBezTo>
                <a:close/>
                <a:moveTo>
                  <a:pt x="10705" y="1"/>
                </a:moveTo>
                <a:cubicBezTo>
                  <a:pt x="10424" y="1"/>
                  <a:pt x="10225" y="200"/>
                  <a:pt x="10225" y="481"/>
                </a:cubicBezTo>
                <a:cubicBezTo>
                  <a:pt x="10225" y="746"/>
                  <a:pt x="10424" y="962"/>
                  <a:pt x="10705" y="962"/>
                </a:cubicBezTo>
                <a:cubicBezTo>
                  <a:pt x="10970" y="962"/>
                  <a:pt x="11186" y="746"/>
                  <a:pt x="11186" y="481"/>
                </a:cubicBezTo>
                <a:cubicBezTo>
                  <a:pt x="11186" y="200"/>
                  <a:pt x="10970" y="1"/>
                  <a:pt x="10705" y="1"/>
                </a:cubicBezTo>
                <a:close/>
                <a:moveTo>
                  <a:pt x="14086" y="1"/>
                </a:moveTo>
                <a:cubicBezTo>
                  <a:pt x="13804" y="1"/>
                  <a:pt x="13605" y="200"/>
                  <a:pt x="13605" y="481"/>
                </a:cubicBezTo>
                <a:cubicBezTo>
                  <a:pt x="13605" y="746"/>
                  <a:pt x="13804" y="962"/>
                  <a:pt x="14086" y="962"/>
                </a:cubicBezTo>
                <a:cubicBezTo>
                  <a:pt x="14367" y="962"/>
                  <a:pt x="14633" y="746"/>
                  <a:pt x="14633" y="481"/>
                </a:cubicBezTo>
                <a:cubicBezTo>
                  <a:pt x="14633" y="200"/>
                  <a:pt x="14367" y="1"/>
                  <a:pt x="14086" y="1"/>
                </a:cubicBezTo>
                <a:close/>
                <a:moveTo>
                  <a:pt x="481" y="3033"/>
                </a:moveTo>
                <a:cubicBezTo>
                  <a:pt x="282" y="3033"/>
                  <a:pt x="0" y="3232"/>
                  <a:pt x="0" y="3514"/>
                </a:cubicBezTo>
                <a:cubicBezTo>
                  <a:pt x="0" y="3795"/>
                  <a:pt x="282" y="4061"/>
                  <a:pt x="481" y="4061"/>
                </a:cubicBezTo>
                <a:cubicBezTo>
                  <a:pt x="763" y="4061"/>
                  <a:pt x="1028" y="3795"/>
                  <a:pt x="1028" y="3514"/>
                </a:cubicBezTo>
                <a:cubicBezTo>
                  <a:pt x="1028" y="3232"/>
                  <a:pt x="763" y="3033"/>
                  <a:pt x="481" y="3033"/>
                </a:cubicBezTo>
                <a:close/>
                <a:moveTo>
                  <a:pt x="3928" y="3033"/>
                </a:moveTo>
                <a:cubicBezTo>
                  <a:pt x="3663" y="3033"/>
                  <a:pt x="3447" y="3232"/>
                  <a:pt x="3447" y="3514"/>
                </a:cubicBezTo>
                <a:cubicBezTo>
                  <a:pt x="3447" y="3795"/>
                  <a:pt x="3663" y="4061"/>
                  <a:pt x="3928" y="4061"/>
                </a:cubicBezTo>
                <a:cubicBezTo>
                  <a:pt x="4209" y="4061"/>
                  <a:pt x="4425" y="3795"/>
                  <a:pt x="4425" y="3514"/>
                </a:cubicBezTo>
                <a:cubicBezTo>
                  <a:pt x="4425" y="3232"/>
                  <a:pt x="4209" y="3033"/>
                  <a:pt x="3928" y="3033"/>
                </a:cubicBezTo>
                <a:close/>
                <a:moveTo>
                  <a:pt x="7325" y="3033"/>
                </a:moveTo>
                <a:cubicBezTo>
                  <a:pt x="7043" y="3033"/>
                  <a:pt x="6828" y="3232"/>
                  <a:pt x="6828" y="3514"/>
                </a:cubicBezTo>
                <a:cubicBezTo>
                  <a:pt x="6828" y="3795"/>
                  <a:pt x="7043" y="4061"/>
                  <a:pt x="7325" y="4061"/>
                </a:cubicBezTo>
                <a:cubicBezTo>
                  <a:pt x="7590" y="4061"/>
                  <a:pt x="7805" y="3795"/>
                  <a:pt x="7805" y="3514"/>
                </a:cubicBezTo>
                <a:cubicBezTo>
                  <a:pt x="7805" y="3232"/>
                  <a:pt x="7590" y="3033"/>
                  <a:pt x="7325" y="3033"/>
                </a:cubicBezTo>
                <a:close/>
                <a:moveTo>
                  <a:pt x="10705" y="3033"/>
                </a:moveTo>
                <a:cubicBezTo>
                  <a:pt x="10424" y="3033"/>
                  <a:pt x="10225" y="3232"/>
                  <a:pt x="10225" y="3514"/>
                </a:cubicBezTo>
                <a:cubicBezTo>
                  <a:pt x="10225" y="3795"/>
                  <a:pt x="10424" y="4061"/>
                  <a:pt x="10705" y="4061"/>
                </a:cubicBezTo>
                <a:cubicBezTo>
                  <a:pt x="10970" y="4061"/>
                  <a:pt x="11186" y="3795"/>
                  <a:pt x="11186" y="3514"/>
                </a:cubicBezTo>
                <a:cubicBezTo>
                  <a:pt x="11186" y="3232"/>
                  <a:pt x="10970" y="3033"/>
                  <a:pt x="10705" y="3033"/>
                </a:cubicBezTo>
                <a:close/>
                <a:moveTo>
                  <a:pt x="14086" y="3033"/>
                </a:moveTo>
                <a:cubicBezTo>
                  <a:pt x="13804" y="3033"/>
                  <a:pt x="13605" y="3232"/>
                  <a:pt x="13605" y="3514"/>
                </a:cubicBezTo>
                <a:cubicBezTo>
                  <a:pt x="13605" y="3795"/>
                  <a:pt x="13804" y="4061"/>
                  <a:pt x="14086" y="4061"/>
                </a:cubicBezTo>
                <a:cubicBezTo>
                  <a:pt x="14367" y="4061"/>
                  <a:pt x="14633" y="3795"/>
                  <a:pt x="14633" y="3514"/>
                </a:cubicBezTo>
                <a:cubicBezTo>
                  <a:pt x="14633" y="3232"/>
                  <a:pt x="14367" y="3033"/>
                  <a:pt x="14086" y="30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ora Regular"/>
              <a:buNone/>
              <a:defRPr sz="2400">
                <a:solidFill>
                  <a:schemeClr val="accent4"/>
                </a:solidFill>
                <a:latin typeface="Lora Regular"/>
                <a:ea typeface="Lora Regular"/>
                <a:cs typeface="Lora Regular"/>
                <a:sym typeface="Lora Regula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Montserrat"/>
              <a:buNone/>
              <a:defRPr b="1" sz="2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4800" y="1152475"/>
            <a:ext cx="769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>
            <p:ph type="ctrTitle"/>
          </p:nvPr>
        </p:nvSpPr>
        <p:spPr>
          <a:xfrm>
            <a:off x="1902400" y="1651188"/>
            <a:ext cx="5219700" cy="13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DJJX</a:t>
            </a:r>
            <a:endParaRPr/>
          </a:p>
        </p:txBody>
      </p:sp>
      <p:sp>
        <p:nvSpPr>
          <p:cNvPr id="393" name="Google Shape;393;p58"/>
          <p:cNvSpPr txBox="1"/>
          <p:nvPr>
            <p:ph idx="1" type="subTitle"/>
          </p:nvPr>
        </p:nvSpPr>
        <p:spPr>
          <a:xfrm>
            <a:off x="1162175" y="3051000"/>
            <a:ext cx="26901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Pflum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Petri</a:t>
            </a:r>
            <a:endParaRPr/>
          </a:p>
        </p:txBody>
      </p:sp>
      <p:sp>
        <p:nvSpPr>
          <p:cNvPr id="394" name="Google Shape;394;p58"/>
          <p:cNvSpPr/>
          <p:nvPr/>
        </p:nvSpPr>
        <p:spPr>
          <a:xfrm>
            <a:off x="0" y="0"/>
            <a:ext cx="713100" cy="5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8"/>
          <p:cNvSpPr/>
          <p:nvPr/>
        </p:nvSpPr>
        <p:spPr>
          <a:xfrm>
            <a:off x="8430775" y="4599425"/>
            <a:ext cx="713100" cy="5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8"/>
          <p:cNvSpPr txBox="1"/>
          <p:nvPr>
            <p:ph idx="1" type="subTitle"/>
          </p:nvPr>
        </p:nvSpPr>
        <p:spPr>
          <a:xfrm>
            <a:off x="5172225" y="3051000"/>
            <a:ext cx="26901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Nikol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Xuxian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</a:t>
            </a:r>
            <a:r>
              <a:rPr lang="en"/>
              <a:t> NaN </a:t>
            </a:r>
            <a:endParaRPr/>
          </a:p>
        </p:txBody>
      </p:sp>
      <p:pic>
        <p:nvPicPr>
          <p:cNvPr id="510" name="Google Shape;510;p67"/>
          <p:cNvPicPr preferRelativeResize="0"/>
          <p:nvPr/>
        </p:nvPicPr>
        <p:blipFill rotWithShape="1">
          <a:blip r:embed="rId3">
            <a:alphaModFix/>
          </a:blip>
          <a:srcRect b="1550" l="0" r="0" t="1559"/>
          <a:stretch/>
        </p:blipFill>
        <p:spPr>
          <a:xfrm>
            <a:off x="2633663" y="1160475"/>
            <a:ext cx="3876675" cy="3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8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Handling NaN - Continued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68"/>
          <p:cNvGrpSpPr/>
          <p:nvPr/>
        </p:nvGrpSpPr>
        <p:grpSpPr>
          <a:xfrm>
            <a:off x="0" y="1420825"/>
            <a:ext cx="9144001" cy="2641119"/>
            <a:chOff x="0" y="1420825"/>
            <a:chExt cx="9144001" cy="2641119"/>
          </a:xfrm>
        </p:grpSpPr>
        <p:pic>
          <p:nvPicPr>
            <p:cNvPr id="517" name="Google Shape;517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762256"/>
              <a:ext cx="9143999" cy="2299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7775" y="1420825"/>
              <a:ext cx="8486226" cy="34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9"/>
          <p:cNvSpPr txBox="1"/>
          <p:nvPr>
            <p:ph type="title"/>
          </p:nvPr>
        </p:nvSpPr>
        <p:spPr>
          <a:xfrm>
            <a:off x="266475" y="488700"/>
            <a:ext cx="85563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Modeling - Logistic Regression (Results)</a:t>
            </a:r>
            <a:endParaRPr/>
          </a:p>
        </p:txBody>
      </p:sp>
      <p:graphicFrame>
        <p:nvGraphicFramePr>
          <p:cNvPr id="524" name="Google Shape;524;p69"/>
          <p:cNvGraphicFramePr/>
          <p:nvPr/>
        </p:nvGraphicFramePr>
        <p:xfrm>
          <a:off x="135050" y="196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{5CB8FAD1-1697-47F0-BF4E-2E99587720A0}</a:tableStyleId>
              </a:tblPr>
              <a:tblGrid>
                <a:gridCol w="1725900"/>
                <a:gridCol w="1340125"/>
                <a:gridCol w="1310450"/>
                <a:gridCol w="1904025"/>
                <a:gridCol w="1289450"/>
                <a:gridCol w="1182950"/>
              </a:tblGrid>
              <a:tr h="43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Across all data &amp;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whole period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Confusion Matrix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On Test Set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Across all data &amp;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whole period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Confusion Matrix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 Test Set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2206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Class_weight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584970 (TN)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187835 (FP)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Class_weight + log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554746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215544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2310 (FN)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3081 (TP)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1609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3644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 | Sensitivity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75.6%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57.15%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 | Sensitivity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20.02%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69.37%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Across all data &amp;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whole period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Confusion Matrix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 Test Set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Across all data &amp;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whole period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Confusion Matrix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 Test Set</a:t>
                      </a:r>
                      <a:endParaRPr sz="12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3106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Class_weight + binning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721899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50906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769446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3292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4879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75933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1392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 | Sensitivity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93.41%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09.49%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 | Sensitivity</a:t>
                      </a:r>
                      <a:endParaRPr sz="10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99.57%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18.00%</a:t>
                      </a:r>
                      <a:endParaRPr b="1"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525" name="Google Shape;525;p69"/>
          <p:cNvSpPr txBox="1"/>
          <p:nvPr/>
        </p:nvSpPr>
        <p:spPr>
          <a:xfrm>
            <a:off x="732700" y="1054013"/>
            <a:ext cx="69723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feature_list = [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'NITA'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 NIMTA'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'TLTA'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'TLMTA'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'EXRET'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'RSIZE'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'SIGMA'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'CASHMTA'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Target =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bankruptcyWithin60Months</a:t>
            </a:r>
            <a:endParaRPr sz="1100">
              <a:solidFill>
                <a:srgbClr val="A31515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Time Frame =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All         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illna(‘bfill’)       Train-Test split: 7:3</a:t>
            </a:r>
            <a:endParaRPr sz="1100">
              <a:solidFill>
                <a:srgbClr val="A31515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data versus non-binning</a:t>
            </a:r>
            <a:endParaRPr/>
          </a:p>
        </p:txBody>
      </p:sp>
      <p:pic>
        <p:nvPicPr>
          <p:cNvPr id="531" name="Google Shape;53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00" y="1017588"/>
            <a:ext cx="38290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700" y="2172288"/>
            <a:ext cx="38100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0"/>
          <p:cNvSpPr txBox="1"/>
          <p:nvPr/>
        </p:nvSpPr>
        <p:spPr>
          <a:xfrm>
            <a:off x="957700" y="3411075"/>
            <a:ext cx="294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Binning @ 5 bins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aleway"/>
                <a:ea typeface="Raleway"/>
                <a:cs typeface="Raleway"/>
                <a:sym typeface="Raleway"/>
              </a:rPr>
              <a:t>15 bins is just as bad!</a:t>
            </a:r>
            <a:endParaRPr i="1"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4" name="Google Shape;534;p70"/>
          <p:cNvSpPr txBox="1"/>
          <p:nvPr/>
        </p:nvSpPr>
        <p:spPr>
          <a:xfrm>
            <a:off x="5370400" y="1691150"/>
            <a:ext cx="28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Non-binning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Results:</a:t>
            </a:r>
            <a:endParaRPr/>
          </a:p>
        </p:txBody>
      </p:sp>
      <p:graphicFrame>
        <p:nvGraphicFramePr>
          <p:cNvPr id="540" name="Google Shape;540;p71"/>
          <p:cNvGraphicFramePr/>
          <p:nvPr/>
        </p:nvGraphicFramePr>
        <p:xfrm>
          <a:off x="80900" y="1756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{5CB8FAD1-1697-47F0-BF4E-2E99587720A0}</a:tableStyleId>
              </a:tblPr>
              <a:tblGrid>
                <a:gridCol w="2245550"/>
                <a:gridCol w="2245550"/>
                <a:gridCol w="2245550"/>
                <a:gridCol w="2245550"/>
              </a:tblGrid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Frame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Bankruptcy Periods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Sensitivity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1" name="Google Shape;541;p71"/>
          <p:cNvSpPr txBox="1"/>
          <p:nvPr/>
        </p:nvSpPr>
        <p:spPr>
          <a:xfrm>
            <a:off x="3294800" y="148100"/>
            <a:ext cx="57684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'NITA', 'NIMTA', 'TLTA', 'TLMTA', 'EXRET', 'RSIZE', 'CASHMTA', 'SIGMA', 'COSINE', 'JACCARD_M', 'JACCARD', 'MinEditDist'</a:t>
            </a:r>
            <a:endParaRPr b="1" sz="15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Results:</a:t>
            </a:r>
            <a:endParaRPr/>
          </a:p>
        </p:txBody>
      </p:sp>
      <p:graphicFrame>
        <p:nvGraphicFramePr>
          <p:cNvPr id="547" name="Google Shape;547;p72"/>
          <p:cNvGraphicFramePr/>
          <p:nvPr/>
        </p:nvGraphicFramePr>
        <p:xfrm>
          <a:off x="80900" y="172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{5CB8FAD1-1697-47F0-BF4E-2E99587720A0}</a:tableStyleId>
              </a:tblPr>
              <a:tblGrid>
                <a:gridCol w="2245550"/>
                <a:gridCol w="2245550"/>
                <a:gridCol w="2245550"/>
                <a:gridCol w="2245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Frame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Bankruptcy Periods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1960-1989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1960-1989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1960-1989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1960-1989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1960-1989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8" name="Google Shape;548;p72"/>
          <p:cNvSpPr txBox="1"/>
          <p:nvPr/>
        </p:nvSpPr>
        <p:spPr>
          <a:xfrm>
            <a:off x="3294800" y="148100"/>
            <a:ext cx="57684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'NITA', 'NIMTA', 'TLTA', 'TLMTA', 'EXRET', 'RSIZE', 'CASHMTA', 'SIGMA', 'COSINE', 'JACCARD_M', 'JACCARD', 'MinEditDist'</a:t>
            </a:r>
            <a:endParaRPr b="1" sz="15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Results:</a:t>
            </a:r>
            <a:endParaRPr/>
          </a:p>
        </p:txBody>
      </p:sp>
      <p:graphicFrame>
        <p:nvGraphicFramePr>
          <p:cNvPr id="554" name="Google Shape;554;p73"/>
          <p:cNvGraphicFramePr/>
          <p:nvPr/>
        </p:nvGraphicFramePr>
        <p:xfrm>
          <a:off x="80900" y="164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{5CB8FAD1-1697-47F0-BF4E-2E99587720A0}</a:tableStyleId>
              </a:tblPr>
              <a:tblGrid>
                <a:gridCol w="2245550"/>
                <a:gridCol w="2245550"/>
                <a:gridCol w="2245550"/>
                <a:gridCol w="2245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Frame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Bankruptcy Periods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Sensitivity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Specificity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1989 - 2019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88.2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1989 - 2019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1989 - 2019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91.7%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1989 - 2019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1989 - 2019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76.1%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5" name="Google Shape;555;p73"/>
          <p:cNvSpPr txBox="1"/>
          <p:nvPr/>
        </p:nvSpPr>
        <p:spPr>
          <a:xfrm>
            <a:off x="3294800" y="148100"/>
            <a:ext cx="57684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'NITA', 'NIMTA', 'TLTA', 'TLMTA', 'EXRET', 'RSIZE', 'CASHMTA', 'SIGMA', 'COSINE', 'JACCARD_M', 'JACCARD', 'MinEditDist'</a:t>
            </a:r>
            <a:endParaRPr b="1" sz="15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4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Sensitivity</a:t>
            </a:r>
            <a:endParaRPr/>
          </a:p>
        </p:txBody>
      </p:sp>
      <p:sp>
        <p:nvSpPr>
          <p:cNvPr id="561" name="Google Shape;561;p74"/>
          <p:cNvSpPr txBox="1"/>
          <p:nvPr>
            <p:ph idx="1" type="body"/>
          </p:nvPr>
        </p:nvSpPr>
        <p:spPr>
          <a:xfrm>
            <a:off x="6034300" y="1046175"/>
            <a:ext cx="29763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Keep in mind, our model does not perform well.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Model Description: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60 month bankruptcy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All time history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2" name="Google Shape;56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1" y="1017600"/>
            <a:ext cx="5780155" cy="40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5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Results:</a:t>
            </a:r>
            <a:endParaRPr/>
          </a:p>
        </p:txBody>
      </p:sp>
      <p:graphicFrame>
        <p:nvGraphicFramePr>
          <p:cNvPr id="568" name="Google Shape;568;p75"/>
          <p:cNvGraphicFramePr/>
          <p:nvPr/>
        </p:nvGraphicFramePr>
        <p:xfrm>
          <a:off x="80900" y="17565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{5CB8FAD1-1697-47F0-BF4E-2E99587720A0}</a:tableStyleId>
              </a:tblPr>
              <a:tblGrid>
                <a:gridCol w="2245550"/>
                <a:gridCol w="2245550"/>
                <a:gridCol w="2245550"/>
                <a:gridCol w="2245550"/>
              </a:tblGrid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 Frame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Bankruptcy Periods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Sensitivity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r>
                        <a:rPr lang="en"/>
                        <a:t>.0%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</a:t>
                      </a:r>
                      <a:r>
                        <a:rPr lang="en"/>
                        <a:t>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months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r>
                        <a:rPr lang="en"/>
                        <a:t>.0%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9" name="Google Shape;569;p75"/>
          <p:cNvSpPr txBox="1"/>
          <p:nvPr/>
        </p:nvSpPr>
        <p:spPr>
          <a:xfrm>
            <a:off x="3294800" y="148100"/>
            <a:ext cx="57684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'NITA', 'NIMTA', 'TLTA', 'TLMTA', 'EXRET', 'RSIZE', 'CASHMTA', 'SIGMA', 'COSINE', 'JACCARD_M', 'JACCARD', 'MinEditDist'</a:t>
            </a:r>
            <a:endParaRPr b="1" sz="15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75"/>
          <p:cNvSpPr txBox="1"/>
          <p:nvPr/>
        </p:nvSpPr>
        <p:spPr>
          <a:xfrm>
            <a:off x="0" y="4396500"/>
            <a:ext cx="82881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With 1 month and 3 month lagging variables: </a:t>
            </a:r>
            <a:r>
              <a:rPr b="1" lang="en" sz="15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'NITA', 'NIMTA', 'TLTA', 'TLMTA', 'EXRET', 'RSIZE', 'CASHMTA', 'SIGMA'</a:t>
            </a:r>
            <a:endParaRPr b="1" sz="15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6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Sensitivity</a:t>
            </a:r>
            <a:endParaRPr/>
          </a:p>
        </p:txBody>
      </p:sp>
      <p:sp>
        <p:nvSpPr>
          <p:cNvPr id="576" name="Google Shape;576;p76"/>
          <p:cNvSpPr txBox="1"/>
          <p:nvPr>
            <p:ph idx="1" type="body"/>
          </p:nvPr>
        </p:nvSpPr>
        <p:spPr>
          <a:xfrm>
            <a:off x="6034300" y="1046175"/>
            <a:ext cx="29763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Keep in mind, our model does not perform well.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Model Description: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60 month bankruptcy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All time history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7" name="Google Shape;57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75" y="0"/>
            <a:ext cx="50716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9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 Overview</a:t>
            </a:r>
            <a:endParaRPr/>
          </a:p>
        </p:txBody>
      </p:sp>
      <p:sp>
        <p:nvSpPr>
          <p:cNvPr id="402" name="Google Shape;402;p59"/>
          <p:cNvSpPr txBox="1"/>
          <p:nvPr>
            <p:ph idx="2" type="title"/>
          </p:nvPr>
        </p:nvSpPr>
        <p:spPr>
          <a:xfrm>
            <a:off x="1577613" y="3016565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3" name="Google Shape;403;p59"/>
          <p:cNvSpPr txBox="1"/>
          <p:nvPr>
            <p:ph idx="1" type="subTitle"/>
          </p:nvPr>
        </p:nvSpPr>
        <p:spPr>
          <a:xfrm>
            <a:off x="843075" y="3362796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404" name="Google Shape;404;p59"/>
          <p:cNvSpPr txBox="1"/>
          <p:nvPr>
            <p:ph idx="3" type="title"/>
          </p:nvPr>
        </p:nvSpPr>
        <p:spPr>
          <a:xfrm>
            <a:off x="5430125" y="3016565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5" name="Google Shape;405;p59"/>
          <p:cNvSpPr txBox="1"/>
          <p:nvPr>
            <p:ph idx="4" type="subTitle"/>
          </p:nvPr>
        </p:nvSpPr>
        <p:spPr>
          <a:xfrm>
            <a:off x="4695581" y="3362796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Indicator</a:t>
            </a:r>
            <a:endParaRPr/>
          </a:p>
        </p:txBody>
      </p:sp>
      <p:sp>
        <p:nvSpPr>
          <p:cNvPr id="406" name="Google Shape;406;p59"/>
          <p:cNvSpPr txBox="1"/>
          <p:nvPr>
            <p:ph idx="5" type="subTitle"/>
          </p:nvPr>
        </p:nvSpPr>
        <p:spPr>
          <a:xfrm>
            <a:off x="1039263" y="3689019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Performance and how to deal with unbalanced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59"/>
          <p:cNvSpPr txBox="1"/>
          <p:nvPr>
            <p:ph idx="6" type="subTitle"/>
          </p:nvPr>
        </p:nvSpPr>
        <p:spPr>
          <a:xfrm>
            <a:off x="4891775" y="3689019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Explore refining Bankruptcy Indicator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59"/>
          <p:cNvSpPr txBox="1"/>
          <p:nvPr>
            <p:ph idx="7" type="title"/>
          </p:nvPr>
        </p:nvSpPr>
        <p:spPr>
          <a:xfrm>
            <a:off x="1577613" y="14025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9" name="Google Shape;409;p59"/>
          <p:cNvSpPr txBox="1"/>
          <p:nvPr>
            <p:ph idx="8" type="subTitle"/>
          </p:nvPr>
        </p:nvSpPr>
        <p:spPr>
          <a:xfrm>
            <a:off x="843075" y="1749275"/>
            <a:ext cx="36120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Previous Week</a:t>
            </a:r>
            <a:endParaRPr/>
          </a:p>
        </p:txBody>
      </p:sp>
      <p:sp>
        <p:nvSpPr>
          <p:cNvPr id="410" name="Google Shape;410;p59"/>
          <p:cNvSpPr txBox="1"/>
          <p:nvPr>
            <p:ph idx="9" type="title"/>
          </p:nvPr>
        </p:nvSpPr>
        <p:spPr>
          <a:xfrm>
            <a:off x="5430125" y="1402572"/>
            <a:ext cx="2142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1" name="Google Shape;411;p59"/>
          <p:cNvSpPr txBox="1"/>
          <p:nvPr>
            <p:ph idx="13" type="subTitle"/>
          </p:nvPr>
        </p:nvSpPr>
        <p:spPr>
          <a:xfrm>
            <a:off x="4695281" y="1749275"/>
            <a:ext cx="36126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Explanatory Variables</a:t>
            </a:r>
            <a:endParaRPr/>
          </a:p>
        </p:txBody>
      </p:sp>
      <p:sp>
        <p:nvSpPr>
          <p:cNvPr id="412" name="Google Shape;412;p59"/>
          <p:cNvSpPr txBox="1"/>
          <p:nvPr>
            <p:ph idx="14" type="subTitle"/>
          </p:nvPr>
        </p:nvSpPr>
        <p:spPr>
          <a:xfrm>
            <a:off x="1039263" y="2075506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Universe Creation, Explanatory Variables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p59"/>
          <p:cNvSpPr txBox="1"/>
          <p:nvPr>
            <p:ph idx="15" type="subTitle"/>
          </p:nvPr>
        </p:nvSpPr>
        <p:spPr>
          <a:xfrm>
            <a:off x="4891775" y="2075506"/>
            <a:ext cx="3219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Additional Explanatory Variables and Reasoning Behind Them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4" name="Google Shape;414;p59"/>
          <p:cNvSpPr/>
          <p:nvPr/>
        </p:nvSpPr>
        <p:spPr>
          <a:xfrm rot="-5400000">
            <a:off x="-1696600" y="2732050"/>
            <a:ext cx="4600500" cy="21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7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Indicator - Bloomberg Data</a:t>
            </a:r>
            <a:endParaRPr/>
          </a:p>
        </p:txBody>
      </p:sp>
      <p:sp>
        <p:nvSpPr>
          <p:cNvPr id="583" name="Google Shape;583;p77"/>
          <p:cNvSpPr txBox="1"/>
          <p:nvPr>
            <p:ph idx="1" type="body"/>
          </p:nvPr>
        </p:nvSpPr>
        <p:spPr>
          <a:xfrm>
            <a:off x="724800" y="1198575"/>
            <a:ext cx="769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From bankruptcy filings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Issue: Merging require first six digit of cusip but we weren’t able to obtain a security id &amp; cusip pair data from bloomberg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Solution: Merged via company name</a:t>
            </a:r>
            <a:endParaRPr/>
          </a:p>
        </p:txBody>
      </p:sp>
      <p:pic>
        <p:nvPicPr>
          <p:cNvPr id="584" name="Google Shape;58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690625"/>
            <a:ext cx="84391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/>
          <p:nvPr>
            <p:ph type="title"/>
          </p:nvPr>
        </p:nvSpPr>
        <p:spPr>
          <a:xfrm>
            <a:off x="164600" y="568575"/>
            <a:ext cx="83655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Indicator - Bloomberg Data </a:t>
            </a:r>
            <a:endParaRPr/>
          </a:p>
        </p:txBody>
      </p:sp>
      <p:pic>
        <p:nvPicPr>
          <p:cNvPr id="590" name="Google Shape;5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463" y="1046175"/>
            <a:ext cx="5887075" cy="39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/>
          <p:nvPr>
            <p:ph type="title"/>
          </p:nvPr>
        </p:nvSpPr>
        <p:spPr>
          <a:xfrm>
            <a:off x="724800" y="540000"/>
            <a:ext cx="79452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Indicator - </a:t>
            </a:r>
            <a:r>
              <a:rPr lang="en"/>
              <a:t>Combined Indicator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6" name="Google Shape;5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163" y="1017600"/>
            <a:ext cx="5627675" cy="3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0"/>
          <p:cNvSpPr txBox="1"/>
          <p:nvPr>
            <p:ph type="title"/>
          </p:nvPr>
        </p:nvSpPr>
        <p:spPr>
          <a:xfrm>
            <a:off x="724800" y="288225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Bankruptcy Indicator - DLRSN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80"/>
          <p:cNvSpPr/>
          <p:nvPr/>
        </p:nvSpPr>
        <p:spPr>
          <a:xfrm>
            <a:off x="2062200" y="946338"/>
            <a:ext cx="4951800" cy="99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Observed Fact: DLRSN Bankruptcy Code (02) shows significantly less bankruptcies for firms then we would expect or can confirm.</a:t>
            </a:r>
            <a:endParaRPr sz="1600"/>
          </a:p>
        </p:txBody>
      </p:sp>
      <p:grpSp>
        <p:nvGrpSpPr>
          <p:cNvPr id="603" name="Google Shape;603;p80"/>
          <p:cNvGrpSpPr/>
          <p:nvPr/>
        </p:nvGrpSpPr>
        <p:grpSpPr>
          <a:xfrm>
            <a:off x="1139489" y="4017958"/>
            <a:ext cx="6797236" cy="850643"/>
            <a:chOff x="2283025" y="2322568"/>
            <a:chExt cx="5267950" cy="643500"/>
          </a:xfrm>
        </p:grpSpPr>
        <p:sp>
          <p:nvSpPr>
            <p:cNvPr id="604" name="Google Shape;604;p8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Possible Solution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8" name="Google Shape;608;p8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Develop Criteria / Process for Identifying such firms and reclassifying their DLRSN code as bankruptcy (02)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80"/>
          <p:cNvGrpSpPr/>
          <p:nvPr/>
        </p:nvGrpSpPr>
        <p:grpSpPr>
          <a:xfrm>
            <a:off x="1139489" y="3167317"/>
            <a:ext cx="6797236" cy="850643"/>
            <a:chOff x="2283025" y="2322568"/>
            <a:chExt cx="5267950" cy="643500"/>
          </a:xfrm>
        </p:grpSpPr>
        <p:sp>
          <p:nvSpPr>
            <p:cNvPr id="610" name="Google Shape;610;p8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Issue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4" name="Google Shape;614;p8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Firms that have all the characteristics of bankruptcy and would have gone bankrupt but were </a:t>
              </a: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acquired</a:t>
              </a: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 / delisted for another reason disrupt the indicator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5" name="Google Shape;615;p80"/>
          <p:cNvGrpSpPr/>
          <p:nvPr/>
        </p:nvGrpSpPr>
        <p:grpSpPr>
          <a:xfrm>
            <a:off x="1139480" y="2122868"/>
            <a:ext cx="6797236" cy="1044465"/>
            <a:chOff x="2283025" y="2322568"/>
            <a:chExt cx="5267950" cy="643500"/>
          </a:xfrm>
        </p:grpSpPr>
        <p:sp>
          <p:nvSpPr>
            <p:cNvPr id="616" name="Google Shape;616;p8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Reasoning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8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Firms who were in process of going bankrupt were acquired or liquidated by larger and healthier firms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Change in acquisition or bankruptcy strategy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Bankruptcy Indicator - DLRSN (Closer Analysis)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25" y="1371574"/>
            <a:ext cx="4398950" cy="293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975" y="1429975"/>
            <a:ext cx="4223775" cy="28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Indicator - DLRSN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3" name="Google Shape;63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25" y="1260075"/>
            <a:ext cx="4291162" cy="29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713" y="1260075"/>
            <a:ext cx="4291162" cy="2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Indicator - DLRSN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0" name="Google Shape;64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50" y="1613625"/>
            <a:ext cx="4114800" cy="274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1" name="Google Shape;641;p83"/>
          <p:cNvGraphicFramePr/>
          <p:nvPr/>
        </p:nvGraphicFramePr>
        <p:xfrm>
          <a:off x="4303150" y="132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{5CB8FAD1-1697-47F0-BF4E-2E99587720A0}</a:tableStyleId>
              </a:tblPr>
              <a:tblGrid>
                <a:gridCol w="971250"/>
                <a:gridCol w="923300"/>
                <a:gridCol w="734700"/>
                <a:gridCol w="1634750"/>
              </a:tblGrid>
              <a:tr h="4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/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Estimate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T-Stat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2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M/A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-0.0040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-3.169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Bankruptcy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-0.0011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-2.954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Liquidation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-0.0004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-1.995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Other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0.0027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3.162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2A4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642" name="Google Shape;642;p83"/>
          <p:cNvSpPr/>
          <p:nvPr/>
        </p:nvSpPr>
        <p:spPr>
          <a:xfrm>
            <a:off x="4444950" y="3460750"/>
            <a:ext cx="3980400" cy="70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Significant</a:t>
            </a:r>
            <a:r>
              <a:rPr lang="en">
                <a:solidFill>
                  <a:schemeClr val="lt2"/>
                </a:solidFill>
              </a:rPr>
              <a:t> Change in Delisting Reason for Firms over Time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grpSp>
        <p:nvGrpSpPr>
          <p:cNvPr id="648" name="Google Shape;648;p84"/>
          <p:cNvGrpSpPr/>
          <p:nvPr/>
        </p:nvGrpSpPr>
        <p:grpSpPr>
          <a:xfrm>
            <a:off x="305624" y="1193130"/>
            <a:ext cx="2168852" cy="3146262"/>
            <a:chOff x="1083025" y="1574025"/>
            <a:chExt cx="1834900" cy="2519025"/>
          </a:xfrm>
        </p:grpSpPr>
        <p:sp>
          <p:nvSpPr>
            <p:cNvPr id="649" name="Google Shape;649;p8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Week 1</a:t>
              </a:r>
              <a:endParaRPr sz="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0" name="Google Shape;650;p84"/>
            <p:cNvSpPr txBox="1"/>
            <p:nvPr/>
          </p:nvSpPr>
          <p:spPr>
            <a:xfrm>
              <a:off x="1235825" y="277167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Data Collection and Processing</a:t>
              </a:r>
              <a:endParaRPr b="1" sz="1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1" name="Google Shape;651;p84"/>
            <p:cNvSpPr txBox="1"/>
            <p:nvPr/>
          </p:nvSpPr>
          <p:spPr>
            <a:xfrm>
              <a:off x="1215575" y="335565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Gather Data from all sources </a:t>
              </a: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necessary</a:t>
              </a: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, developing comprehensive universe creation rules. Deal with processing data.</a:t>
              </a:r>
              <a:endParaRPr sz="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52" name="Google Shape;652;p8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3" name="Google Shape;653;p8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54" name="Google Shape;654;p8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84"/>
          <p:cNvGrpSpPr/>
          <p:nvPr/>
        </p:nvGrpSpPr>
        <p:grpSpPr>
          <a:xfrm>
            <a:off x="2325634" y="1193130"/>
            <a:ext cx="2168852" cy="3146262"/>
            <a:chOff x="1083025" y="1574025"/>
            <a:chExt cx="1834900" cy="2519025"/>
          </a:xfrm>
        </p:grpSpPr>
        <p:sp>
          <p:nvSpPr>
            <p:cNvPr id="656" name="Google Shape;656;p8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Week 2</a:t>
              </a:r>
              <a:endParaRPr sz="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7" name="Google Shape;657;p84"/>
            <p:cNvSpPr txBox="1"/>
            <p:nvPr/>
          </p:nvSpPr>
          <p:spPr>
            <a:xfrm>
              <a:off x="1249375" y="285087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Finalize Data Collection and Begin Model Training (Logit)</a:t>
              </a:r>
              <a:endParaRPr b="1" sz="1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8" name="Google Shape;658;p84"/>
            <p:cNvSpPr txBox="1"/>
            <p:nvPr/>
          </p:nvSpPr>
          <p:spPr>
            <a:xfrm>
              <a:off x="1229125" y="335565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Finalize Data Collection </a:t>
              </a: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Methodology</a:t>
              </a:r>
              <a:r>
                <a:rPr lang="en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across groups and begin Model Training with Logistic Regression.</a:t>
              </a:r>
              <a:endParaRPr sz="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59" name="Google Shape;659;p8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0" name="Google Shape;660;p8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61" name="Google Shape;661;p8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84"/>
          <p:cNvGrpSpPr/>
          <p:nvPr/>
        </p:nvGrpSpPr>
        <p:grpSpPr>
          <a:xfrm>
            <a:off x="4349069" y="1192241"/>
            <a:ext cx="2168852" cy="3147137"/>
            <a:chOff x="1083025" y="1574025"/>
            <a:chExt cx="1834900" cy="2519725"/>
          </a:xfrm>
        </p:grpSpPr>
        <p:sp>
          <p:nvSpPr>
            <p:cNvPr id="663" name="Google Shape;663;p8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4" name="Google Shape;664;p84"/>
            <p:cNvSpPr txBox="1"/>
            <p:nvPr/>
          </p:nvSpPr>
          <p:spPr>
            <a:xfrm>
              <a:off x="1083131" y="2726586"/>
              <a:ext cx="1711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Portfolio Analysis and ML Classification Algorithms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5" name="Google Shape;665;p84"/>
            <p:cNvSpPr txBox="1"/>
            <p:nvPr/>
          </p:nvSpPr>
          <p:spPr>
            <a:xfrm>
              <a:off x="1228375" y="3356350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Form portfolios based on Logistic Regression Probabilities for Bankruptcies and explore ML Classification Algorithms such as Random Forest, SVG, and Neural Nets.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6" name="Google Shape;666;p8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7" name="Google Shape;667;p8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68" name="Google Shape;668;p8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84"/>
          <p:cNvGrpSpPr/>
          <p:nvPr/>
        </p:nvGrpSpPr>
        <p:grpSpPr>
          <a:xfrm>
            <a:off x="6374179" y="1192228"/>
            <a:ext cx="2168852" cy="3551089"/>
            <a:chOff x="1083025" y="1574025"/>
            <a:chExt cx="1834900" cy="2843146"/>
          </a:xfrm>
        </p:grpSpPr>
        <p:sp>
          <p:nvSpPr>
            <p:cNvPr id="670" name="Google Shape;670;p8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84"/>
            <p:cNvSpPr txBox="1"/>
            <p:nvPr/>
          </p:nvSpPr>
          <p:spPr>
            <a:xfrm>
              <a:off x="1235825" y="286887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Explore ML Classification Algorithms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84"/>
            <p:cNvSpPr txBox="1"/>
            <p:nvPr/>
          </p:nvSpPr>
          <p:spPr>
            <a:xfrm>
              <a:off x="1215567" y="3315271"/>
              <a:ext cx="1545600" cy="11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Finalize ML 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Algorithms and recalculate portfolios. Compare and analyze results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3" name="Google Shape;673;p8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4" name="Google Shape;674;p8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75" name="Google Shape;675;p8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5"/>
          <p:cNvSpPr txBox="1"/>
          <p:nvPr>
            <p:ph type="ctrTitle"/>
          </p:nvPr>
        </p:nvSpPr>
        <p:spPr>
          <a:xfrm>
            <a:off x="4282350" y="835875"/>
            <a:ext cx="4541700" cy="9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681" name="Google Shape;681;p85"/>
          <p:cNvSpPr txBox="1"/>
          <p:nvPr>
            <p:ph idx="1" type="subTitle"/>
          </p:nvPr>
        </p:nvSpPr>
        <p:spPr>
          <a:xfrm>
            <a:off x="4459425" y="1743575"/>
            <a:ext cx="38184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ask questions / offer any insights!</a:t>
            </a:r>
            <a:endParaRPr/>
          </a:p>
        </p:txBody>
      </p:sp>
      <p:sp>
        <p:nvSpPr>
          <p:cNvPr id="682" name="Google Shape;682;p85"/>
          <p:cNvSpPr/>
          <p:nvPr/>
        </p:nvSpPr>
        <p:spPr>
          <a:xfrm>
            <a:off x="649075" y="988661"/>
            <a:ext cx="2635611" cy="2606767"/>
          </a:xfrm>
          <a:custGeom>
            <a:rect b="b" l="l" r="r" t="t"/>
            <a:pathLst>
              <a:path extrusionOk="0" h="11657" w="11658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0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Week Recap - Universe Creation</a:t>
            </a:r>
            <a:endParaRPr/>
          </a:p>
        </p:txBody>
      </p:sp>
      <p:grpSp>
        <p:nvGrpSpPr>
          <p:cNvPr id="420" name="Google Shape;420;p60"/>
          <p:cNvGrpSpPr/>
          <p:nvPr/>
        </p:nvGrpSpPr>
        <p:grpSpPr>
          <a:xfrm>
            <a:off x="1052322" y="3320623"/>
            <a:ext cx="7039347" cy="1012612"/>
            <a:chOff x="1593000" y="2322568"/>
            <a:chExt cx="5957975" cy="643500"/>
          </a:xfrm>
        </p:grpSpPr>
        <p:sp>
          <p:nvSpPr>
            <p:cNvPr id="421" name="Google Shape;421;p6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Manipulation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6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27" name="Google Shape;427;p6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Lag all accounting data by 2 months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8" name="Google Shape;428;p60"/>
          <p:cNvGrpSpPr/>
          <p:nvPr/>
        </p:nvGrpSpPr>
        <p:grpSpPr>
          <a:xfrm>
            <a:off x="1052322" y="2289716"/>
            <a:ext cx="7039347" cy="1012612"/>
            <a:chOff x="1593000" y="2322568"/>
            <a:chExt cx="5957975" cy="643500"/>
          </a:xfrm>
        </p:grpSpPr>
        <p:sp>
          <p:nvSpPr>
            <p:cNvPr id="429" name="Google Shape;429;p6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Filtering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6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35" name="Google Shape;435;p6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Exclude SIC 6000-6999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Include EXCHCD 11-20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Include SHRCD 10 | 11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Include SHRCLS ‘A’ or NaN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Exclude RET &lt; -50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6" name="Google Shape;436;p60"/>
          <p:cNvGrpSpPr/>
          <p:nvPr/>
        </p:nvGrpSpPr>
        <p:grpSpPr>
          <a:xfrm>
            <a:off x="1052322" y="1258794"/>
            <a:ext cx="7039347" cy="1012612"/>
            <a:chOff x="1593000" y="2322568"/>
            <a:chExt cx="5957975" cy="643500"/>
          </a:xfrm>
        </p:grpSpPr>
        <p:sp>
          <p:nvSpPr>
            <p:cNvPr id="437" name="Google Shape;437;p6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Sets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" name="Google Shape;441;p6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43" name="Google Shape;443;p6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CRSP/COMPUSTAT Merged (Quarterly)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CRSP (Monthly &amp; Daily)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SP500 (Monthly)</a:t>
              </a:r>
              <a:endParaRPr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Previous Week Recap - Universe Creation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500" y="1157250"/>
            <a:ext cx="5233000" cy="34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Previous Week Recap - Explanatory Variables</a:t>
            </a:r>
            <a:endParaRPr/>
          </a:p>
        </p:txBody>
      </p:sp>
      <p:graphicFrame>
        <p:nvGraphicFramePr>
          <p:cNvPr id="455" name="Google Shape;455;p62"/>
          <p:cNvGraphicFramePr/>
          <p:nvPr/>
        </p:nvGraphicFramePr>
        <p:xfrm>
          <a:off x="661113" y="1159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{5CB8FAD1-1697-47F0-BF4E-2E99587720A0}</a:tableStyleId>
              </a:tblPr>
              <a:tblGrid>
                <a:gridCol w="4392000"/>
                <a:gridCol w="1586250"/>
                <a:gridCol w="1645150"/>
              </a:tblGrid>
              <a:tr h="58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per Adjusted Total Assets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NITA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per Enterprise Value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NIMTA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Liabilities per Adjusted Total Assets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TLTA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Liabilities Per Enterprise Value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TLMTA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Excess Returns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EXRET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Relative Size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RSIZE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Deviation of Returns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SIGMA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Cash Per Enterprise Value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CASHMTA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Explanatory Variables</a:t>
            </a:r>
            <a:endParaRPr/>
          </a:p>
        </p:txBody>
      </p:sp>
      <p:graphicFrame>
        <p:nvGraphicFramePr>
          <p:cNvPr id="461" name="Google Shape;461;p63"/>
          <p:cNvGraphicFramePr/>
          <p:nvPr/>
        </p:nvGraphicFramePr>
        <p:xfrm>
          <a:off x="661113" y="1159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{5CB8FAD1-1697-47F0-BF4E-2E99587720A0}</a:tableStyleId>
              </a:tblPr>
              <a:tblGrid>
                <a:gridCol w="4392000"/>
                <a:gridCol w="1586250"/>
                <a:gridCol w="1645150"/>
              </a:tblGrid>
              <a:tr h="58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8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Jaccard Similarity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JACCARD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Technical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Cosine Similarity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COSINE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Technical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Minimum Edit Distance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MinEditDist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Technical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per Adjusted Total Assets</a:t>
                      </a:r>
                      <a:r>
                        <a:rPr b="1"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(3 Month Lag)</a:t>
                      </a:r>
                      <a:endParaRPr b="1"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NITA_LAG_3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Income per Enterprise Value </a:t>
                      </a:r>
                      <a:r>
                        <a:rPr b="1"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 Month Lag)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NIMTA_LAG_3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Cash Per Enterprise Value </a:t>
                      </a:r>
                      <a:r>
                        <a:rPr b="1"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 Month Lag)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CASHMTA_LAG_3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Fundamental</a:t>
                      </a:r>
                      <a:endParaRPr sz="1100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Overview - Text Related</a:t>
            </a:r>
            <a:endParaRPr/>
          </a:p>
        </p:txBody>
      </p:sp>
      <p:sp>
        <p:nvSpPr>
          <p:cNvPr id="467" name="Google Shape;467;p64"/>
          <p:cNvSpPr txBox="1"/>
          <p:nvPr/>
        </p:nvSpPr>
        <p:spPr>
          <a:xfrm>
            <a:off x="333175" y="1184650"/>
            <a:ext cx="79038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'COSINE'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'JACCARD_M'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'JACCARD'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'MinEditDist'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Rationale: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Qualitative similarity and stock price comovement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Positive Similarity of Company Filings and the Cross-Section of Stock Returns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"/>
          <p:cNvSpPr txBox="1"/>
          <p:nvPr>
            <p:ph type="title"/>
          </p:nvPr>
        </p:nvSpPr>
        <p:spPr>
          <a:xfrm>
            <a:off x="724800" y="343725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Logistic Regression (Framework)</a:t>
            </a:r>
            <a:endParaRPr/>
          </a:p>
        </p:txBody>
      </p:sp>
      <p:grpSp>
        <p:nvGrpSpPr>
          <p:cNvPr id="473" name="Google Shape;473;p65"/>
          <p:cNvGrpSpPr/>
          <p:nvPr/>
        </p:nvGrpSpPr>
        <p:grpSpPr>
          <a:xfrm>
            <a:off x="6038025" y="3152660"/>
            <a:ext cx="2545336" cy="1384500"/>
            <a:chOff x="6038025" y="2905725"/>
            <a:chExt cx="2545336" cy="1384500"/>
          </a:xfrm>
        </p:grpSpPr>
        <p:cxnSp>
          <p:nvCxnSpPr>
            <p:cNvPr id="474" name="Google Shape;474;p65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5" name="Google Shape;475;p65"/>
            <p:cNvSpPr txBox="1"/>
            <p:nvPr/>
          </p:nvSpPr>
          <p:spPr>
            <a:xfrm>
              <a:off x="6716161" y="29057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All Data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Run a logistic regression on all data.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5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8" name="Google Shape;478;p65"/>
          <p:cNvGrpSpPr/>
          <p:nvPr/>
        </p:nvGrpSpPr>
        <p:grpSpPr>
          <a:xfrm>
            <a:off x="2498491" y="1294741"/>
            <a:ext cx="6139130" cy="1621198"/>
            <a:chOff x="2498491" y="1065461"/>
            <a:chExt cx="6139130" cy="1621198"/>
          </a:xfrm>
        </p:grpSpPr>
        <p:sp>
          <p:nvSpPr>
            <p:cNvPr id="479" name="Google Shape;479;p65"/>
            <p:cNvSpPr txBox="1"/>
            <p:nvPr/>
          </p:nvSpPr>
          <p:spPr>
            <a:xfrm>
              <a:off x="6770421" y="1065461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Time Dependent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Run a logistic regression on various time periods: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160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1960 - 2019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1960 - 1990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1990- 2019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0" name="Google Shape;480;p65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1" name="Google Shape;481;p65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5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3" name="Google Shape;483;p65"/>
          <p:cNvGrpSpPr/>
          <p:nvPr/>
        </p:nvGrpSpPr>
        <p:grpSpPr>
          <a:xfrm>
            <a:off x="542036" y="1719035"/>
            <a:ext cx="6108284" cy="1940172"/>
            <a:chOff x="542036" y="1436790"/>
            <a:chExt cx="6108284" cy="1940172"/>
          </a:xfrm>
        </p:grpSpPr>
        <p:cxnSp>
          <p:nvCxnSpPr>
            <p:cNvPr id="484" name="Google Shape;484;p65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5" name="Google Shape;485;p65"/>
            <p:cNvSpPr txBox="1"/>
            <p:nvPr/>
          </p:nvSpPr>
          <p:spPr>
            <a:xfrm>
              <a:off x="542036" y="1992463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Bankruptcy Indicator Time Frame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Adjust the time frame for bankruptcy to have occurred for indicator to be positive  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160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 months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 months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 Year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 Years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AutoNum type="arabicPeriod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 Years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65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5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8" name="Google Shape;488;p65"/>
          <p:cNvGrpSpPr/>
          <p:nvPr/>
        </p:nvGrpSpPr>
        <p:grpSpPr>
          <a:xfrm>
            <a:off x="2814594" y="1380400"/>
            <a:ext cx="3514811" cy="3252003"/>
            <a:chOff x="2991269" y="1153325"/>
            <a:chExt cx="3514811" cy="3252003"/>
          </a:xfrm>
        </p:grpSpPr>
        <p:sp>
          <p:nvSpPr>
            <p:cNvPr id="489" name="Google Shape;489;p65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490" name="Google Shape;490;p65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91" name="Google Shape;491;p6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92" name="Google Shape;492;p65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493" name="Google Shape;493;p65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94" name="Google Shape;494;p65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95" name="Google Shape;495;p65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96" name="Google Shape;496;p6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497" name="Google Shape;497;p65"/>
          <p:cNvSpPr txBox="1"/>
          <p:nvPr/>
        </p:nvSpPr>
        <p:spPr>
          <a:xfrm>
            <a:off x="-828675" y="-361950"/>
            <a:ext cx="5055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6"/>
          <p:cNvSpPr txBox="1"/>
          <p:nvPr>
            <p:ph type="title"/>
          </p:nvPr>
        </p:nvSpPr>
        <p:spPr>
          <a:xfrm>
            <a:off x="724800" y="540000"/>
            <a:ext cx="769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Unbalanced Sample</a:t>
            </a:r>
            <a:endParaRPr/>
          </a:p>
        </p:txBody>
      </p:sp>
      <p:sp>
        <p:nvSpPr>
          <p:cNvPr id="503" name="Google Shape;503;p66"/>
          <p:cNvSpPr txBox="1"/>
          <p:nvPr>
            <p:ph idx="1" type="body"/>
          </p:nvPr>
        </p:nvSpPr>
        <p:spPr>
          <a:xfrm>
            <a:off x="724800" y="1274775"/>
            <a:ext cx="46065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class_weight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lphaLcPeriod"/>
            </a:pP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sklearn.linear_model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LogisticRegression</a:t>
            </a:r>
            <a:endParaRPr sz="1200"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lphaLcPeriod"/>
            </a:pP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The values of y to automatically adjust weights inversely proportional to class frequencies in the input data using: </a:t>
            </a:r>
            <a:endParaRPr sz="1200"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n_samples / (n_classes * np.bincount(y))</a:t>
            </a:r>
            <a:endParaRPr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SMOTE (synthetic minority oversampling technique)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lphaLcPeriod"/>
            </a:pP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imblearn.over_sampling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SMOTE</a:t>
            </a:r>
            <a:endParaRPr sz="1200"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lphaLcPeriod"/>
            </a:pPr>
            <a:r>
              <a:rPr lang="en" sz="1200"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randomly increasing minority class examples by replicating them - synthesises new minority instances between existing minority instances</a:t>
            </a:r>
            <a:endParaRPr sz="1200"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150" y="1551750"/>
            <a:ext cx="26860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nancial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AAC6"/>
      </a:accent1>
      <a:accent2>
        <a:srgbClr val="69D7ED"/>
      </a:accent2>
      <a:accent3>
        <a:srgbClr val="C3F2FC"/>
      </a:accent3>
      <a:accent4>
        <a:srgbClr val="00406A"/>
      </a:accent4>
      <a:accent5>
        <a:srgbClr val="125784"/>
      </a:accent5>
      <a:accent6>
        <a:srgbClr val="3274A0"/>
      </a:accent6>
      <a:hlink>
        <a:srgbClr val="0040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anding Consulting by Slide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DDD6D"/>
      </a:accent1>
      <a:accent2>
        <a:srgbClr val="DEE4D6"/>
      </a:accent2>
      <a:accent3>
        <a:srgbClr val="FC8E96"/>
      </a:accent3>
      <a:accent4>
        <a:srgbClr val="0B5670"/>
      </a:accent4>
      <a:accent5>
        <a:srgbClr val="EEECEA"/>
      </a:accent5>
      <a:accent6>
        <a:srgbClr val="FDDD6D"/>
      </a:accent6>
      <a:hlink>
        <a:srgbClr val="0B567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