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76" r:id="rId6"/>
    <p:sldId id="277" r:id="rId7"/>
    <p:sldId id="278" r:id="rId8"/>
    <p:sldId id="288" r:id="rId9"/>
    <p:sldId id="289" r:id="rId10"/>
    <p:sldId id="290" r:id="rId11"/>
    <p:sldId id="282" r:id="rId12"/>
    <p:sldId id="293" r:id="rId13"/>
    <p:sldId id="294" r:id="rId14"/>
    <p:sldId id="295" r:id="rId15"/>
    <p:sldId id="292"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86" d="100"/>
          <a:sy n="86" d="100"/>
        </p:scale>
        <p:origin x="514" y="4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6/23/2021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81742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52023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4006542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045935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72954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6/23/2021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6/23/2021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6/23/2021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6/23/2021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6/23/2021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6/23/2021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6/23/2021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6/23/2021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6/23/2021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6/23/2021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6/23/2021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6/23/2021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ordandroid/NetflixRecommendationSyste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ordandroid/NetflixRecommendationSystem"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454244"/>
          </a:xfrm>
        </p:spPr>
        <p:txBody>
          <a:bodyPr lIns="0" tIns="0" rIns="0" bIns="0" anchor="t">
            <a:spAutoFit/>
          </a:bodyPr>
          <a:lstStyle/>
          <a:p>
            <a:r>
              <a:rPr lang="en-GB" sz="4000" dirty="0">
                <a:solidFill>
                  <a:schemeClr val="bg1"/>
                </a:solidFill>
              </a:rPr>
              <a:t>A recommendation system for movies</a:t>
            </a:r>
            <a:br>
              <a:rPr lang="en-US" dirty="0">
                <a:solidFill>
                  <a:schemeClr val="bg1"/>
                </a:solidFill>
              </a:rPr>
            </a:br>
            <a:r>
              <a:rPr lang="en-US" sz="2500" dirty="0">
                <a:solidFill>
                  <a:schemeClr val="accent4"/>
                </a:solidFill>
              </a:rPr>
              <a:t>Presentation</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itle 1">
            <a:extLst>
              <a:ext uri="{FF2B5EF4-FFF2-40B4-BE49-F238E27FC236}">
                <a16:creationId xmlns:a16="http://schemas.microsoft.com/office/drawing/2014/main" id="{C4300AEF-1595-4419-801B-6E36A33BB8CF}"/>
              </a:ext>
            </a:extLst>
          </p:cNvPr>
          <p:cNvSpPr txBox="1">
            <a:spLocks/>
          </p:cNvSpPr>
          <p:nvPr/>
        </p:nvSpPr>
        <p:spPr>
          <a:xfrm>
            <a:off x="1523999" y="5943494"/>
            <a:ext cx="8966663" cy="27699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000" dirty="0">
                <a:solidFill>
                  <a:schemeClr val="bg1"/>
                </a:solidFill>
              </a:rPr>
              <a:t>Jordan Rey-</a:t>
            </a:r>
            <a:r>
              <a:rPr lang="en-GB" sz="2000" dirty="0" err="1">
                <a:solidFill>
                  <a:schemeClr val="bg1"/>
                </a:solidFill>
              </a:rPr>
              <a:t>Jouanchicot</a:t>
            </a:r>
            <a:r>
              <a:rPr lang="en-GB" sz="2000" dirty="0">
                <a:solidFill>
                  <a:schemeClr val="bg1"/>
                </a:solidFill>
              </a:rPr>
              <a:t> | Angelina </a:t>
            </a:r>
            <a:r>
              <a:rPr lang="en-GB" sz="2000" dirty="0" err="1">
                <a:solidFill>
                  <a:schemeClr val="bg1"/>
                </a:solidFill>
              </a:rPr>
              <a:t>Gasharova</a:t>
            </a:r>
            <a:endParaRPr lang="en-US" sz="2000" dirty="0">
              <a:solidFill>
                <a:schemeClr val="accent4"/>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279476" y="513781"/>
            <a:ext cx="3912524" cy="9117"/>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05041"/>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Our algorithm</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24443" y="50466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C9412A5-AA24-4DA6-834E-CD2F17E9EAB5}"/>
              </a:ext>
            </a:extLst>
          </p:cNvPr>
          <p:cNvSpPr/>
          <p:nvPr/>
        </p:nvSpPr>
        <p:spPr>
          <a:xfrm>
            <a:off x="6323188" y="901580"/>
            <a:ext cx="5320221" cy="6186309"/>
          </a:xfrm>
          <a:prstGeom prst="rect">
            <a:avLst/>
          </a:prstGeom>
        </p:spPr>
        <p:txBody>
          <a:bodyPr wrap="square">
            <a:spAutoFit/>
          </a:bodyPr>
          <a:lstStyle/>
          <a:p>
            <a:pPr marL="342900" indent="-342900">
              <a:buAutoNum type="arabicPeriod"/>
            </a:pPr>
            <a:r>
              <a:rPr lang="en-US" dirty="0">
                <a:solidFill>
                  <a:srgbClr val="000000"/>
                </a:solidFill>
              </a:rPr>
              <a:t>Find closest neighbors (number defined in parameters when training KNN model) using KNN</a:t>
            </a:r>
          </a:p>
          <a:p>
            <a:pPr marL="342900" indent="-342900">
              <a:buAutoNum type="arabicPeriod"/>
            </a:pPr>
            <a:r>
              <a:rPr lang="en-US" dirty="0">
                <a:solidFill>
                  <a:srgbClr val="000000"/>
                </a:solidFill>
              </a:rPr>
              <a:t>For all this users get their N-favorite movie (N defined during call), sort all movies by rating</a:t>
            </a:r>
          </a:p>
          <a:p>
            <a:pPr marL="342900" indent="-342900">
              <a:buAutoNum type="arabicPeriod"/>
            </a:pPr>
            <a:r>
              <a:rPr lang="en-US" dirty="0">
                <a:solidFill>
                  <a:srgbClr val="000000"/>
                </a:solidFill>
              </a:rPr>
              <a:t>Get the K-movies with the best rating from this list (can be not distinct)</a:t>
            </a:r>
          </a:p>
          <a:p>
            <a:pPr marL="342900" indent="-342900">
              <a:buAutoNum type="arabicPeriod"/>
            </a:pPr>
            <a:r>
              <a:rPr lang="en-US" dirty="0">
                <a:solidFill>
                  <a:srgbClr val="000000"/>
                </a:solidFill>
              </a:rPr>
              <a:t>Get J recommended movies to the user using ALS</a:t>
            </a:r>
          </a:p>
          <a:p>
            <a:pPr marL="342900" indent="-342900">
              <a:buAutoNum type="arabicPeriod"/>
            </a:pPr>
            <a:r>
              <a:rPr lang="en-US" dirty="0">
                <a:solidFill>
                  <a:srgbClr val="000000"/>
                </a:solidFill>
              </a:rPr>
              <a:t>For the K-movies recommended by other users, value  equal prediction rating of the user (ALS)</a:t>
            </a:r>
          </a:p>
          <a:p>
            <a:pPr marL="342900" indent="-342900">
              <a:buAutoNum type="arabicPeriod"/>
            </a:pPr>
            <a:r>
              <a:rPr lang="en-US" dirty="0">
                <a:solidFill>
                  <a:srgbClr val="000000"/>
                </a:solidFill>
              </a:rPr>
              <a:t>Each time the same movie appear from the K-List again: add one to value </a:t>
            </a:r>
          </a:p>
          <a:p>
            <a:pPr marL="342900" indent="-342900">
              <a:buAutoNum type="arabicPeriod"/>
            </a:pPr>
            <a:r>
              <a:rPr lang="en-US" dirty="0">
                <a:solidFill>
                  <a:srgbClr val="000000"/>
                </a:solidFill>
              </a:rPr>
              <a:t>For the J movies from ALS recommendation, either take the predicted value and record the movie in the list if It does not exist, else add 1.5 to previous value</a:t>
            </a:r>
          </a:p>
          <a:p>
            <a:pPr marL="342900" indent="-342900">
              <a:buAutoNum type="arabicPeriod"/>
            </a:pPr>
            <a:r>
              <a:rPr lang="en-US" dirty="0">
                <a:solidFill>
                  <a:srgbClr val="000000"/>
                </a:solidFill>
              </a:rPr>
              <a:t>Get the T number of movies to recommend (T define in parameter)</a:t>
            </a:r>
          </a:p>
          <a:p>
            <a:pPr marL="342900" indent="-342900">
              <a:buAutoNum type="arabicPeriod"/>
            </a:pPr>
            <a:endParaRPr lang="en-US" dirty="0">
              <a:solidFill>
                <a:srgbClr val="000000"/>
              </a:solidFill>
            </a:endParaRPr>
          </a:p>
          <a:p>
            <a:pPr algn="ctr"/>
            <a:r>
              <a:rPr lang="en-US" dirty="0">
                <a:solidFill>
                  <a:srgbClr val="000000"/>
                </a:solidFill>
              </a:rPr>
              <a:t>This is not how we implemented it but easier way to explain it</a:t>
            </a:r>
          </a:p>
          <a:p>
            <a:pPr marL="342900" indent="-342900">
              <a:buAutoNum type="arabicPeriod"/>
            </a:pPr>
            <a:endParaRPr lang="en-US" dirty="0">
              <a:solidFill>
                <a:srgbClr val="000000"/>
              </a:solidFill>
            </a:endParaRPr>
          </a:p>
          <a:p>
            <a:pPr marL="342900" indent="-342900">
              <a:buAutoNum type="arabicPeriod"/>
            </a:pPr>
            <a:endParaRPr lang="en-US" dirty="0">
              <a:solidFill>
                <a:srgbClr val="000000"/>
              </a:solidFill>
            </a:endParaRPr>
          </a:p>
        </p:txBody>
      </p:sp>
      <p:sp>
        <p:nvSpPr>
          <p:cNvPr id="13" name="Rectangle 12">
            <a:extLst>
              <a:ext uri="{FF2B5EF4-FFF2-40B4-BE49-F238E27FC236}">
                <a16:creationId xmlns:a16="http://schemas.microsoft.com/office/drawing/2014/main" id="{3B590069-8483-4DF6-A68C-98EB74AC8BEB}"/>
              </a:ext>
            </a:extLst>
          </p:cNvPr>
          <p:cNvSpPr/>
          <p:nvPr/>
        </p:nvSpPr>
        <p:spPr>
          <a:xfrm>
            <a:off x="673565" y="4716437"/>
            <a:ext cx="5204657" cy="1754326"/>
          </a:xfrm>
          <a:prstGeom prst="rect">
            <a:avLst/>
          </a:prstGeom>
        </p:spPr>
        <p:txBody>
          <a:bodyPr wrap="square">
            <a:spAutoFit/>
          </a:bodyPr>
          <a:lstStyle/>
          <a:p>
            <a:r>
              <a:rPr lang="en-US" b="1" dirty="0">
                <a:solidFill>
                  <a:srgbClr val="000000"/>
                </a:solidFill>
              </a:rPr>
              <a:t>Cold Start strategy :</a:t>
            </a:r>
          </a:p>
          <a:p>
            <a:endParaRPr lang="en-US" b="1" dirty="0">
              <a:solidFill>
                <a:srgbClr val="000000"/>
              </a:solidFill>
            </a:endParaRPr>
          </a:p>
          <a:p>
            <a:r>
              <a:rPr lang="en-US" b="1" dirty="0">
                <a:solidFill>
                  <a:srgbClr val="000000"/>
                </a:solidFill>
              </a:rPr>
              <a:t>If user does not exist, then do not get any recommendation from ALS system, and get recommendation from similar users of a specified one (using our algorithm)</a:t>
            </a:r>
            <a:endParaRPr lang="en-US" dirty="0">
              <a:solidFill>
                <a:srgbClr val="000000"/>
              </a:solidFill>
            </a:endParaRPr>
          </a:p>
        </p:txBody>
      </p:sp>
      <p:pic>
        <p:nvPicPr>
          <p:cNvPr id="2050" name="Picture 2" descr="Recommender Systems For Business - A Gentle Introduction | Scalr.ai">
            <a:extLst>
              <a:ext uri="{FF2B5EF4-FFF2-40B4-BE49-F238E27FC236}">
                <a16:creationId xmlns:a16="http://schemas.microsoft.com/office/drawing/2014/main" id="{2F5E7899-13BB-434A-A3A3-169D51D1A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05" y="1134656"/>
            <a:ext cx="6369085" cy="358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53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AE3A92-DD2E-4CCF-8176-93FE72FFA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760"/>
            <a:ext cx="12192000" cy="6858000"/>
          </a:xfrm>
          <a:prstGeom prst="rect">
            <a:avLst/>
          </a:prstGeom>
        </p:spPr>
      </p:pic>
    </p:spTree>
    <p:extLst>
      <p:ext uri="{BB962C8B-B14F-4D97-AF65-F5344CB8AC3E}">
        <p14:creationId xmlns:p14="http://schemas.microsoft.com/office/powerpoint/2010/main" val="195166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6892"/>
            <a:ext cx="10515600" cy="1325563"/>
          </a:xfrm>
        </p:spPr>
        <p:txBody>
          <a:bodyPr/>
          <a:lstStyle/>
          <a:p>
            <a:r>
              <a:rPr lang="en-GB" dirty="0"/>
              <a:t>What could be interesting for the future</a:t>
            </a:r>
          </a:p>
        </p:txBody>
      </p:sp>
      <p:sp>
        <p:nvSpPr>
          <p:cNvPr id="3" name="Content Placeholder 2"/>
          <p:cNvSpPr>
            <a:spLocks noGrp="1"/>
          </p:cNvSpPr>
          <p:nvPr>
            <p:ph idx="1"/>
          </p:nvPr>
        </p:nvSpPr>
        <p:spPr>
          <a:xfrm>
            <a:off x="838200" y="2502131"/>
            <a:ext cx="10515600" cy="3674832"/>
          </a:xfrm>
        </p:spPr>
        <p:txBody>
          <a:bodyPr/>
          <a:lstStyle/>
          <a:p>
            <a:r>
              <a:rPr lang="en-GB" dirty="0"/>
              <a:t>Create an API using our code and our environment allowing to get recommendations</a:t>
            </a:r>
          </a:p>
          <a:p>
            <a:r>
              <a:rPr lang="en-GB" dirty="0"/>
              <a:t>Make a pipeline updating our rating database and retraining our models at a certain frequency, we could you </a:t>
            </a:r>
            <a:r>
              <a:rPr lang="en-GB" dirty="0" err="1"/>
              <a:t>kafka</a:t>
            </a:r>
            <a:r>
              <a:rPr lang="en-GB" dirty="0"/>
              <a:t> </a:t>
            </a:r>
          </a:p>
          <a:p>
            <a:r>
              <a:rPr lang="en-GB" dirty="0"/>
              <a:t>Explore other way of getting recommendation like using reinforcement learning</a:t>
            </a:r>
          </a:p>
        </p:txBody>
      </p:sp>
    </p:spTree>
    <p:extLst>
      <p:ext uri="{BB962C8B-B14F-4D97-AF65-F5344CB8AC3E}">
        <p14:creationId xmlns:p14="http://schemas.microsoft.com/office/powerpoint/2010/main" val="216129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Netflix</a:t>
            </a:r>
          </a:p>
          <a:p>
            <a:pPr algn="ctr"/>
            <a:r>
              <a:rPr lang="en-US" b="1" dirty="0">
                <a:latin typeface="+mj-lt"/>
              </a:rPr>
              <a:t>Dataset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17 000 MOVIES</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SPARSE MATRIX</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480 000 USERS</a:t>
            </a:r>
            <a:endParaRPr lang="en-US" sz="1600"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1.5 MILLION RATINGS</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SIZE AROUND 2GB</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1" y="5154978"/>
            <a:ext cx="3216522"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DATASET FOR A CONTEST</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786324" y="3531385"/>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OUR APPROACH</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HYBRID APPROACH</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HIGHER SCORE OVER LOWER</a:t>
            </a:r>
          </a:p>
        </p:txBody>
      </p:sp>
      <p:sp>
        <p:nvSpPr>
          <p:cNvPr id="49" name="Rectangle 48">
            <a:extLst>
              <a:ext uri="{FF2B5EF4-FFF2-40B4-BE49-F238E27FC236}">
                <a16:creationId xmlns:a16="http://schemas.microsoft.com/office/drawing/2014/main" id="{54AB9282-0505-49EB-AABF-998083225E3A}"/>
              </a:ext>
            </a:extLst>
          </p:cNvPr>
          <p:cNvSpPr/>
          <p:nvPr/>
        </p:nvSpPr>
        <p:spPr>
          <a:xfrm>
            <a:off x="7454887" y="2886560"/>
            <a:ext cx="1556109" cy="492443"/>
          </a:xfrm>
          <a:prstGeom prst="rect">
            <a:avLst/>
          </a:prstGeom>
        </p:spPr>
        <p:txBody>
          <a:bodyPr wrap="square" lIns="0" tIns="0" rIns="0" bIns="0">
            <a:spAutoFit/>
          </a:bodyPr>
          <a:lstStyle/>
          <a:p>
            <a:pPr algn="ctr"/>
            <a:r>
              <a:rPr lang="en-US" sz="1600" b="1" dirty="0">
                <a:solidFill>
                  <a:schemeClr val="bg1"/>
                </a:solidFill>
              </a:rPr>
              <a:t>TECHNIQUE AND ALGORITHM</a:t>
            </a:r>
          </a:p>
        </p:txBody>
      </p:sp>
      <p:sp>
        <p:nvSpPr>
          <p:cNvPr id="50" name="Rectangle 49">
            <a:extLst>
              <a:ext uri="{FF2B5EF4-FFF2-40B4-BE49-F238E27FC236}">
                <a16:creationId xmlns:a16="http://schemas.microsoft.com/office/drawing/2014/main" id="{D668C4B5-BCEC-465A-ADA5-6A054B15F7A3}"/>
              </a:ext>
            </a:extLst>
          </p:cNvPr>
          <p:cNvSpPr/>
          <p:nvPr/>
        </p:nvSpPr>
        <p:spPr>
          <a:xfrm>
            <a:off x="9555735" y="2886560"/>
            <a:ext cx="1746330" cy="492443"/>
          </a:xfrm>
          <a:prstGeom prst="rect">
            <a:avLst/>
          </a:prstGeom>
        </p:spPr>
        <p:txBody>
          <a:bodyPr wrap="square" lIns="0" tIns="0" rIns="0" bIns="0">
            <a:spAutoFit/>
          </a:bodyPr>
          <a:lstStyle/>
          <a:p>
            <a:pPr algn="ctr"/>
            <a:r>
              <a:rPr lang="en-US" sz="1600" b="1" dirty="0">
                <a:solidFill>
                  <a:schemeClr val="bg1"/>
                </a:solidFill>
              </a:rPr>
              <a:t>TECHNOLOGY AND CONNECTIONS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74626"/>
          </a:xfrm>
          <a:prstGeom prst="rect">
            <a:avLst/>
          </a:prstGeom>
        </p:spPr>
        <p:txBody>
          <a:bodyPr wrap="square" lIns="0" tIns="0" rIns="0" bIns="0" anchor="t">
            <a:spAutoFit/>
          </a:bodyPr>
          <a:lstStyle/>
          <a:p>
            <a:pPr algn="ctr">
              <a:lnSpc>
                <a:spcPts val="1900"/>
              </a:lnSpc>
            </a:pPr>
            <a:r>
              <a:rPr lang="en-GB" sz="1400" dirty="0">
                <a:solidFill>
                  <a:schemeClr val="bg1"/>
                </a:solidFill>
                <a:cs typeface="Segoe UI" panose="020B0502040204020203" pitchFamily="34" charset="0"/>
              </a:rPr>
              <a:t>Using collaborative-filtering and "content-based" approach (user-</a:t>
            </a:r>
            <a:r>
              <a:rPr lang="en-GB" sz="1400" dirty="0" err="1">
                <a:solidFill>
                  <a:schemeClr val="bg1"/>
                </a:solidFill>
                <a:cs typeface="Segoe UI" panose="020B0502040204020203" pitchFamily="34" charset="0"/>
              </a:rPr>
              <a:t>centered</a:t>
            </a:r>
            <a:r>
              <a:rPr lang="en-GB" sz="1400" dirty="0">
                <a:solidFill>
                  <a:schemeClr val="bg1"/>
                </a:solidFill>
                <a:cs typeface="Segoe UI" panose="020B0502040204020203" pitchFamily="34" charset="0"/>
              </a:rPr>
              <a:t>)</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685333"/>
          </a:xfrm>
          <a:prstGeom prst="rect">
            <a:avLst/>
          </a:prstGeom>
        </p:spPr>
        <p:txBody>
          <a:bodyPr wrap="square" lIns="0" tIns="0" rIns="0" bIns="0" anchor="t">
            <a:spAutoFit/>
          </a:bodyPr>
          <a:lstStyle/>
          <a:p>
            <a:pPr algn="ctr">
              <a:lnSpc>
                <a:spcPts val="1900"/>
              </a:lnSpc>
            </a:pPr>
            <a:r>
              <a:rPr lang="en-GB" sz="1400" dirty="0">
                <a:solidFill>
                  <a:schemeClr val="bg1"/>
                </a:solidFill>
                <a:cs typeface="Segoe UI" panose="020B0502040204020203" pitchFamily="34" charset="0"/>
              </a:rPr>
              <a:t>To get information about users - like the number of movies they watched by months and use these</a:t>
            </a:r>
          </a:p>
          <a:p>
            <a:pPr algn="ctr">
              <a:lnSpc>
                <a:spcPts val="1900"/>
              </a:lnSpc>
            </a:pPr>
            <a:r>
              <a:rPr lang="en-GB" sz="1400" dirty="0">
                <a:solidFill>
                  <a:schemeClr val="bg1"/>
                </a:solidFill>
                <a:cs typeface="Segoe UI" panose="020B0502040204020203" pitchFamily="34" charset="0"/>
              </a:rPr>
              <a:t>features to find similar users</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198020"/>
          </a:xfrm>
          <a:prstGeom prst="rect">
            <a:avLst/>
          </a:prstGeom>
        </p:spPr>
        <p:txBody>
          <a:bodyPr wrap="square" lIns="0" tIns="0" rIns="0" bIns="0" anchor="t">
            <a:spAutoFit/>
          </a:bodyPr>
          <a:lstStyle/>
          <a:p>
            <a:pPr algn="ctr">
              <a:lnSpc>
                <a:spcPts val="1900"/>
              </a:lnSpc>
            </a:pPr>
            <a:r>
              <a:rPr lang="en-GB" sz="1400" dirty="0">
                <a:solidFill>
                  <a:schemeClr val="bg1"/>
                </a:solidFill>
                <a:cs typeface="Segoe UI" panose="020B0502040204020203" pitchFamily="34" charset="0"/>
              </a:rPr>
              <a:t>We take the movies with higher recommendation score created using both systems.</a:t>
            </a: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For collaborative filtering we use ALS-WR, and for the “content-based” (user) part we decided to use KNN, to find similar users.</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218282"/>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Hive </a:t>
            </a:r>
            <a:r>
              <a:rPr lang="en-US" sz="1400" dirty="0" err="1">
                <a:solidFill>
                  <a:schemeClr val="bg1"/>
                </a:solidFill>
                <a:cs typeface="Segoe UI" panose="020B0502040204020203" pitchFamily="34" charset="0"/>
              </a:rPr>
              <a:t>metastore</a:t>
            </a:r>
            <a:r>
              <a:rPr lang="en-US" sz="1400" dirty="0">
                <a:solidFill>
                  <a:schemeClr val="bg1"/>
                </a:solidFill>
                <a:cs typeface="Segoe UI" panose="020B0502040204020203" pitchFamily="34" charset="0"/>
              </a:rPr>
              <a:t> accessed by Hive and Impala + </a:t>
            </a:r>
            <a:r>
              <a:rPr lang="en-US" sz="1400" dirty="0" err="1">
                <a:solidFill>
                  <a:schemeClr val="bg1"/>
                </a:solidFill>
                <a:cs typeface="Segoe UI" panose="020B0502040204020203" pitchFamily="34" charset="0"/>
              </a:rPr>
              <a:t>Pyspark</a:t>
            </a:r>
            <a:r>
              <a:rPr lang="en-US" sz="1400" dirty="0">
                <a:solidFill>
                  <a:schemeClr val="bg1"/>
                </a:solidFill>
                <a:cs typeface="Segoe UI" panose="020B0502040204020203" pitchFamily="34" charset="0"/>
              </a:rPr>
              <a:t> because of its many ML solutions</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8" name="Group 37" descr="Icon of abacus. ">
            <a:extLst>
              <a:ext uri="{FF2B5EF4-FFF2-40B4-BE49-F238E27FC236}">
                <a16:creationId xmlns:a16="http://schemas.microsoft.com/office/drawing/2014/main" id="{201B668C-AA5F-454E-8E64-CEA32A839FB8}"/>
              </a:ext>
            </a:extLst>
          </p:cNvPr>
          <p:cNvGrpSpPr/>
          <p:nvPr/>
        </p:nvGrpSpPr>
        <p:grpSpPr>
          <a:xfrm>
            <a:off x="1571180" y="2363731"/>
            <a:ext cx="382447" cy="382447"/>
            <a:chOff x="877888" y="771525"/>
            <a:chExt cx="287338" cy="287338"/>
          </a:xfrm>
          <a:solidFill>
            <a:schemeClr val="bg1"/>
          </a:solidFill>
        </p:grpSpPr>
        <p:sp>
          <p:nvSpPr>
            <p:cNvPr id="39"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3"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8122349" y="2345715"/>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4" name="Group 73" descr="Icons of bar chart and line graph.">
            <a:extLst>
              <a:ext uri="{FF2B5EF4-FFF2-40B4-BE49-F238E27FC236}">
                <a16:creationId xmlns:a16="http://schemas.microsoft.com/office/drawing/2014/main" id="{044C3643-8A0E-47C1-BEB8-C73203B5E58D}"/>
              </a:ext>
            </a:extLst>
          </p:cNvPr>
          <p:cNvGrpSpPr/>
          <p:nvPr/>
        </p:nvGrpSpPr>
        <p:grpSpPr>
          <a:xfrm>
            <a:off x="5908852" y="2343794"/>
            <a:ext cx="347679" cy="347679"/>
            <a:chOff x="4319588" y="2492375"/>
            <a:chExt cx="287338" cy="287338"/>
          </a:xfrm>
          <a:solidFill>
            <a:schemeClr val="bg1"/>
          </a:solidFill>
        </p:grpSpPr>
        <p:sp>
          <p:nvSpPr>
            <p:cNvPr id="75"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8"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10257916" y="2343794"/>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Preparation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428099" y="220192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Configure the VM from the labs</a:t>
            </a:r>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3836" y="2201923"/>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5399512" y="220827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7552621" y="220827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9741144" y="2208273"/>
            <a:ext cx="1587500" cy="1587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p:nvPr/>
        </p:nvCxnSpPr>
        <p:spPr>
          <a:xfrm rot="5400000" flipH="1" flipV="1">
            <a:off x="2594718" y="829055"/>
            <a:ext cx="12700" cy="2745737"/>
          </a:xfrm>
          <a:prstGeom prst="bentConnector3">
            <a:avLst>
              <a:gd name="adj1" fmla="val 441818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stCxn id="3" idx="6"/>
            <a:endCxn id="42" idx="2"/>
          </p:cNvCxnSpPr>
          <p:nvPr/>
        </p:nvCxnSpPr>
        <p:spPr>
          <a:xfrm>
            <a:off x="2015599" y="2995673"/>
            <a:ext cx="115823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4761336" y="2995673"/>
            <a:ext cx="638176" cy="635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6987012" y="3002024"/>
            <a:ext cx="56560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4EC02E4-F054-4111-9038-AE0BDA4C8060}"/>
              </a:ext>
            </a:extLst>
          </p:cNvPr>
          <p:cNvSpPr/>
          <p:nvPr/>
        </p:nvSpPr>
        <p:spPr>
          <a:xfrm>
            <a:off x="1631677" y="3870708"/>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3297156" y="2591744"/>
            <a:ext cx="1371600" cy="738664"/>
          </a:xfrm>
          <a:prstGeom prst="rect">
            <a:avLst/>
          </a:prstGeom>
        </p:spPr>
        <p:txBody>
          <a:bodyPr wrap="square" lIns="0" tIns="0" rIns="0" bIns="0" anchor="ctr">
            <a:spAutoFit/>
          </a:bodyPr>
          <a:lstStyle/>
          <a:p>
            <a:pPr algn="ctr"/>
            <a:r>
              <a:rPr lang="en-US" sz="1600" dirty="0">
                <a:solidFill>
                  <a:schemeClr val="bg1"/>
                </a:solidFill>
              </a:rPr>
              <a:t>Setup a working Python environment</a:t>
            </a:r>
          </a:p>
        </p:txBody>
      </p:sp>
      <p:sp>
        <p:nvSpPr>
          <p:cNvPr id="83" name="Rectangle 82">
            <a:extLst>
              <a:ext uri="{FF2B5EF4-FFF2-40B4-BE49-F238E27FC236}">
                <a16:creationId xmlns:a16="http://schemas.microsoft.com/office/drawing/2014/main" id="{9F6EE26A-3174-49AD-900E-08C045755F3C}"/>
              </a:ext>
            </a:extLst>
          </p:cNvPr>
          <p:cNvSpPr/>
          <p:nvPr/>
        </p:nvSpPr>
        <p:spPr>
          <a:xfrm>
            <a:off x="5522832" y="2857659"/>
            <a:ext cx="1371600" cy="246221"/>
          </a:xfrm>
          <a:prstGeom prst="rect">
            <a:avLst/>
          </a:prstGeom>
        </p:spPr>
        <p:txBody>
          <a:bodyPr wrap="square" lIns="0" tIns="0" rIns="0" bIns="0" anchor="ctr">
            <a:spAutoFit/>
          </a:bodyPr>
          <a:lstStyle/>
          <a:p>
            <a:pPr algn="ctr"/>
            <a:r>
              <a:rPr lang="en-US" sz="1600" dirty="0">
                <a:solidFill>
                  <a:schemeClr val="bg1"/>
                </a:solidFill>
              </a:rPr>
              <a:t>Adapt data files</a:t>
            </a:r>
          </a:p>
        </p:txBody>
      </p:sp>
      <p:sp>
        <p:nvSpPr>
          <p:cNvPr id="85" name="Rectangle 84">
            <a:extLst>
              <a:ext uri="{FF2B5EF4-FFF2-40B4-BE49-F238E27FC236}">
                <a16:creationId xmlns:a16="http://schemas.microsoft.com/office/drawing/2014/main" id="{C7CFAFBF-6B2A-49A8-ADCE-FD94A08C87B3}"/>
              </a:ext>
            </a:extLst>
          </p:cNvPr>
          <p:cNvSpPr/>
          <p:nvPr/>
        </p:nvSpPr>
        <p:spPr>
          <a:xfrm>
            <a:off x="10212788" y="2468634"/>
            <a:ext cx="639083" cy="984885"/>
          </a:xfrm>
          <a:prstGeom prst="rect">
            <a:avLst/>
          </a:prstGeom>
        </p:spPr>
        <p:txBody>
          <a:bodyPr wrap="square" lIns="0" tIns="0" rIns="0" bIns="0" anchor="ctr">
            <a:spAutoFit/>
          </a:bodyPr>
          <a:lstStyle/>
          <a:p>
            <a:pPr algn="ctr"/>
            <a:r>
              <a:rPr lang="en-US" sz="1600" dirty="0">
                <a:solidFill>
                  <a:schemeClr val="bg1"/>
                </a:solidFill>
              </a:rPr>
              <a:t>Match with a IMDB dataset</a:t>
            </a:r>
          </a:p>
        </p:txBody>
      </p:sp>
      <p:sp>
        <p:nvSpPr>
          <p:cNvPr id="86" name="Rectangle 85">
            <a:extLst>
              <a:ext uri="{FF2B5EF4-FFF2-40B4-BE49-F238E27FC236}">
                <a16:creationId xmlns:a16="http://schemas.microsoft.com/office/drawing/2014/main" id="{6B499F5E-706B-4272-818B-C87149038662}"/>
              </a:ext>
            </a:extLst>
          </p:cNvPr>
          <p:cNvSpPr/>
          <p:nvPr/>
        </p:nvSpPr>
        <p:spPr>
          <a:xfrm>
            <a:off x="7645201" y="2755802"/>
            <a:ext cx="1371600" cy="492443"/>
          </a:xfrm>
          <a:prstGeom prst="rect">
            <a:avLst/>
          </a:prstGeom>
        </p:spPr>
        <p:txBody>
          <a:bodyPr wrap="square" lIns="0" tIns="0" rIns="0" bIns="0" anchor="ctr">
            <a:spAutoFit/>
          </a:bodyPr>
          <a:lstStyle/>
          <a:p>
            <a:pPr algn="ctr"/>
            <a:r>
              <a:rPr lang="en-US" sz="1600" dirty="0">
                <a:solidFill>
                  <a:schemeClr val="bg1"/>
                </a:solidFill>
              </a:rPr>
              <a:t>Storage and SQL queries</a:t>
            </a:r>
          </a:p>
        </p:txBody>
      </p:sp>
      <p:sp>
        <p:nvSpPr>
          <p:cNvPr id="90" name="Rectangle 89">
            <a:extLst>
              <a:ext uri="{FF2B5EF4-FFF2-40B4-BE49-F238E27FC236}">
                <a16:creationId xmlns:a16="http://schemas.microsoft.com/office/drawing/2014/main" id="{79B46693-ED1F-429F-9B11-2794939E3B99}"/>
              </a:ext>
            </a:extLst>
          </p:cNvPr>
          <p:cNvSpPr/>
          <p:nvPr/>
        </p:nvSpPr>
        <p:spPr>
          <a:xfrm>
            <a:off x="5399512" y="4001261"/>
            <a:ext cx="1494920" cy="1218282"/>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To be able to read them more easily, we wrote some scripts.</a:t>
            </a:r>
          </a:p>
          <a:p>
            <a:pPr algn="ctr">
              <a:lnSpc>
                <a:spcPts val="1900"/>
              </a:lnSpc>
            </a:pPr>
            <a:r>
              <a:rPr lang="en-US" sz="1400" dirty="0">
                <a:cs typeface="Segoe UI" panose="020B0502040204020203" pitchFamily="34" charset="0"/>
                <a:hlinkClick r:id="rId3"/>
              </a:rPr>
              <a:t>See here on </a:t>
            </a:r>
            <a:r>
              <a:rPr lang="en-US" sz="1400" dirty="0" err="1">
                <a:cs typeface="Segoe UI" panose="020B0502040204020203" pitchFamily="34" charset="0"/>
                <a:hlinkClick r:id="rId3"/>
              </a:rPr>
              <a:t>Github</a:t>
            </a:r>
            <a:r>
              <a:rPr lang="en-US" sz="1400" dirty="0">
                <a:cs typeface="Segoe UI" panose="020B0502040204020203" pitchFamily="34" charset="0"/>
                <a:hlinkClick r:id="rId3"/>
              </a:rPr>
              <a:t>.</a:t>
            </a:r>
            <a:endParaRPr lang="en-US" sz="1400" dirty="0">
              <a:cs typeface="Segoe UI" panose="020B0502040204020203" pitchFamily="34" charset="0"/>
            </a:endParaRPr>
          </a:p>
        </p:txBody>
      </p:sp>
      <p:sp>
        <p:nvSpPr>
          <p:cNvPr id="91" name="Rectangle 90">
            <a:extLst>
              <a:ext uri="{FF2B5EF4-FFF2-40B4-BE49-F238E27FC236}">
                <a16:creationId xmlns:a16="http://schemas.microsoft.com/office/drawing/2014/main" id="{0F8D1DEA-0363-4C10-925D-1D68E14CCEF4}"/>
              </a:ext>
            </a:extLst>
          </p:cNvPr>
          <p:cNvSpPr/>
          <p:nvPr/>
        </p:nvSpPr>
        <p:spPr>
          <a:xfrm>
            <a:off x="2762169" y="3897486"/>
            <a:ext cx="2144123" cy="1461939"/>
          </a:xfrm>
          <a:prstGeom prst="rect">
            <a:avLst/>
          </a:prstGeom>
        </p:spPr>
        <p:txBody>
          <a:bodyPr wrap="square" lIns="0" tIns="0" rIns="0" bIns="0" anchor="ctr">
            <a:spAutoFit/>
          </a:bodyPr>
          <a:lstStyle/>
          <a:p>
            <a:pPr marL="285750" indent="-285750" algn="ctr">
              <a:lnSpc>
                <a:spcPts val="1900"/>
              </a:lnSpc>
              <a:buFontTx/>
              <a:buChar char="-"/>
            </a:pPr>
            <a:r>
              <a:rPr lang="en-US" sz="1400" dirty="0">
                <a:solidFill>
                  <a:schemeClr val="tx1">
                    <a:lumMod val="75000"/>
                    <a:lumOff val="25000"/>
                  </a:schemeClr>
                </a:solidFill>
                <a:cs typeface="Segoe UI" panose="020B0502040204020203" pitchFamily="34" charset="0"/>
              </a:rPr>
              <a:t>Setup internet</a:t>
            </a:r>
          </a:p>
          <a:p>
            <a:pPr marL="285750" indent="-285750" algn="ctr">
              <a:lnSpc>
                <a:spcPts val="1900"/>
              </a:lnSpc>
              <a:buFontTx/>
              <a:buChar char="-"/>
            </a:pPr>
            <a:r>
              <a:rPr lang="en-US" sz="1400" dirty="0">
                <a:solidFill>
                  <a:schemeClr val="tx1">
                    <a:lumMod val="75000"/>
                    <a:lumOff val="25000"/>
                  </a:schemeClr>
                </a:solidFill>
                <a:cs typeface="Segoe UI" panose="020B0502040204020203" pitchFamily="34" charset="0"/>
              </a:rPr>
              <a:t>Get Python from sources</a:t>
            </a:r>
          </a:p>
          <a:p>
            <a:pPr marL="285750" indent="-285750" algn="ctr">
              <a:lnSpc>
                <a:spcPts val="1900"/>
              </a:lnSpc>
              <a:buFontTx/>
              <a:buChar char="-"/>
            </a:pPr>
            <a:r>
              <a:rPr lang="en-US" sz="1400" dirty="0">
                <a:solidFill>
                  <a:schemeClr val="tx1">
                    <a:lumMod val="75000"/>
                    <a:lumOff val="25000"/>
                  </a:schemeClr>
                </a:solidFill>
                <a:cs typeface="Segoe UI" panose="020B0502040204020203" pitchFamily="34" charset="0"/>
              </a:rPr>
              <a:t>Get Pip from a script</a:t>
            </a:r>
          </a:p>
          <a:p>
            <a:pPr marL="285750" indent="-285750" algn="ctr">
              <a:lnSpc>
                <a:spcPts val="1900"/>
              </a:lnSpc>
              <a:buFontTx/>
              <a:buChar char="-"/>
            </a:pPr>
            <a:r>
              <a:rPr lang="en-US" sz="1400" dirty="0">
                <a:solidFill>
                  <a:schemeClr val="tx1">
                    <a:lumMod val="75000"/>
                    <a:lumOff val="25000"/>
                  </a:schemeClr>
                </a:solidFill>
                <a:cs typeface="Segoe UI" panose="020B0502040204020203" pitchFamily="34" charset="0"/>
              </a:rPr>
              <a:t>Setup Python </a:t>
            </a:r>
            <a:r>
              <a:rPr lang="en-US" sz="1400" dirty="0" err="1">
                <a:solidFill>
                  <a:schemeClr val="tx1">
                    <a:lumMod val="75000"/>
                    <a:lumOff val="25000"/>
                  </a:schemeClr>
                </a:solidFill>
                <a:cs typeface="Segoe UI" panose="020B0502040204020203" pitchFamily="34" charset="0"/>
              </a:rPr>
              <a:t>env</a:t>
            </a:r>
            <a:r>
              <a:rPr lang="en-US" sz="1400" dirty="0">
                <a:solidFill>
                  <a:schemeClr val="tx1">
                    <a:lumMod val="75000"/>
                    <a:lumOff val="25000"/>
                  </a:schemeClr>
                </a:solidFill>
                <a:cs typeface="Segoe UI" panose="020B0502040204020203" pitchFamily="34" charset="0"/>
              </a:rPr>
              <a:t> </a:t>
            </a:r>
            <a:r>
              <a:rPr lang="en-US" sz="1400" dirty="0" err="1">
                <a:solidFill>
                  <a:schemeClr val="tx1">
                    <a:lumMod val="75000"/>
                    <a:lumOff val="25000"/>
                  </a:schemeClr>
                </a:solidFill>
                <a:cs typeface="Segoe UI" panose="020B0502040204020203" pitchFamily="34" charset="0"/>
              </a:rPr>
              <a:t>var</a:t>
            </a:r>
            <a:endParaRPr lang="en-US" sz="1400" dirty="0">
              <a:solidFill>
                <a:schemeClr val="tx1">
                  <a:lumMod val="75000"/>
                  <a:lumOff val="25000"/>
                </a:schemeClr>
              </a:solidFill>
              <a:cs typeface="Segoe UI" panose="020B0502040204020203" pitchFamily="34" charset="0"/>
            </a:endParaRPr>
          </a:p>
          <a:p>
            <a:pPr algn="ctr">
              <a:lnSpc>
                <a:spcPts val="1900"/>
              </a:lnSpc>
            </a:pPr>
            <a:r>
              <a:rPr lang="en-US" sz="1400" dirty="0">
                <a:solidFill>
                  <a:schemeClr val="tx1">
                    <a:lumMod val="75000"/>
                    <a:lumOff val="25000"/>
                  </a:schemeClr>
                </a:solidFill>
                <a:cs typeface="Segoe UI" panose="020B0502040204020203" pitchFamily="34" charset="0"/>
              </a:rPr>
              <a:t>via Livy</a:t>
            </a:r>
          </a:p>
          <a:p>
            <a:pPr marL="285750" indent="-285750" algn="ctr">
              <a:lnSpc>
                <a:spcPts val="1900"/>
              </a:lnSpc>
              <a:buFontTx/>
              <a:buChar char="-"/>
            </a:pPr>
            <a:endParaRPr lang="en-US" sz="1400" dirty="0">
              <a:solidFill>
                <a:schemeClr val="tx1">
                  <a:lumMod val="75000"/>
                  <a:lumOff val="25000"/>
                </a:schemeClr>
              </a:solidFill>
              <a:cs typeface="Segoe UI" panose="020B0502040204020203" pitchFamily="34" charset="0"/>
            </a:endParaRPr>
          </a:p>
        </p:txBody>
      </p:sp>
      <p:sp>
        <p:nvSpPr>
          <p:cNvPr id="88" name="Rectangle 87">
            <a:extLst>
              <a:ext uri="{FF2B5EF4-FFF2-40B4-BE49-F238E27FC236}">
                <a16:creationId xmlns:a16="http://schemas.microsoft.com/office/drawing/2014/main" id="{481D58D3-87D7-4D40-B59F-7F751F117F96}"/>
              </a:ext>
            </a:extLst>
          </p:cNvPr>
          <p:cNvSpPr/>
          <p:nvPr/>
        </p:nvSpPr>
        <p:spPr>
          <a:xfrm>
            <a:off x="7376398" y="3897486"/>
            <a:ext cx="2004593" cy="2416302"/>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We stored the data first in text files, then converted to Parquet.</a:t>
            </a:r>
          </a:p>
          <a:p>
            <a:pPr>
              <a:lnSpc>
                <a:spcPts val="1900"/>
              </a:lnSpc>
            </a:pPr>
            <a:r>
              <a:rPr lang="en-GB" sz="1400" dirty="0">
                <a:solidFill>
                  <a:schemeClr val="tx1">
                    <a:lumMod val="75000"/>
                    <a:lumOff val="25000"/>
                  </a:schemeClr>
                </a:solidFill>
                <a:cs typeface="Segoe UI" panose="020B0502040204020203" pitchFamily="34" charset="0"/>
              </a:rPr>
              <a:t>We made SQL queries to extract probe data from training and to create a user table (using </a:t>
            </a:r>
            <a:r>
              <a:rPr lang="en-GB" sz="1400" dirty="0" err="1">
                <a:solidFill>
                  <a:schemeClr val="tx1">
                    <a:lumMod val="75000"/>
                    <a:lumOff val="25000"/>
                  </a:schemeClr>
                </a:solidFill>
                <a:cs typeface="Segoe UI" panose="020B0502040204020203" pitchFamily="34" charset="0"/>
              </a:rPr>
              <a:t>train_without_test</a:t>
            </a:r>
            <a:r>
              <a:rPr lang="en-GB" sz="1400" dirty="0">
                <a:solidFill>
                  <a:schemeClr val="tx1">
                    <a:lumMod val="75000"/>
                    <a:lumOff val="25000"/>
                  </a:schemeClr>
                </a:solidFill>
                <a:cs typeface="Segoe UI" panose="020B0502040204020203" pitchFamily="34" charset="0"/>
              </a:rPr>
              <a:t> data) for our “content-based” model.</a:t>
            </a:r>
            <a:endParaRPr lang="en-US" sz="1400" dirty="0">
              <a:solidFill>
                <a:schemeClr val="tx1">
                  <a:lumMod val="75000"/>
                  <a:lumOff val="25000"/>
                </a:schemeClr>
              </a:solidFill>
              <a:cs typeface="Segoe UI" panose="020B0502040204020203" pitchFamily="34" charset="0"/>
            </a:endParaRPr>
          </a:p>
        </p:txBody>
      </p:sp>
      <p:sp>
        <p:nvSpPr>
          <p:cNvPr id="89" name="Rectangle 88">
            <a:extLst>
              <a:ext uri="{FF2B5EF4-FFF2-40B4-BE49-F238E27FC236}">
                <a16:creationId xmlns:a16="http://schemas.microsoft.com/office/drawing/2014/main" id="{AAC2972F-490F-4F2F-8A08-930B8C850374}"/>
              </a:ext>
            </a:extLst>
          </p:cNvPr>
          <p:cNvSpPr/>
          <p:nvPr/>
        </p:nvSpPr>
        <p:spPr>
          <a:xfrm>
            <a:off x="9655852" y="3859156"/>
            <a:ext cx="2108038" cy="1949252"/>
          </a:xfrm>
          <a:prstGeom prst="rect">
            <a:avLst/>
          </a:prstGeom>
        </p:spPr>
        <p:txBody>
          <a:bodyPr wrap="square" lIns="0" tIns="0" rIns="0" bIns="0" anchor="ctr">
            <a:spAutoFit/>
          </a:bodyPr>
          <a:lstStyle/>
          <a:p>
            <a:pPr>
              <a:lnSpc>
                <a:spcPts val="1900"/>
              </a:lnSpc>
            </a:pPr>
            <a:r>
              <a:rPr lang="en-GB" sz="1400" dirty="0"/>
              <a:t>We tried to show how much data we could get from movies based on </a:t>
            </a:r>
            <a:r>
              <a:rPr lang="en-GB" sz="1400" dirty="0" err="1"/>
              <a:t>netflix</a:t>
            </a:r>
            <a:r>
              <a:rPr lang="en-GB" sz="1400" dirty="0"/>
              <a:t> titles and one IMDB database to improve our model in the future. We were able to match around half of the movies. </a:t>
            </a:r>
            <a:endParaRPr lang="en-US" sz="1400" dirty="0">
              <a:solidFill>
                <a:schemeClr val="tx1">
                  <a:lumMod val="75000"/>
                  <a:lumOff val="25000"/>
                </a:schemeClr>
              </a:solidFill>
              <a:cs typeface="Segoe UI" panose="020B0502040204020203" pitchFamily="34" charset="0"/>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1498236" y="1362253"/>
            <a:ext cx="2010987" cy="243656"/>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Environment preparation</a:t>
            </a:r>
          </a:p>
        </p:txBody>
      </p:sp>
      <p:sp>
        <p:nvSpPr>
          <p:cNvPr id="93" name="Rectangle 92">
            <a:extLst>
              <a:ext uri="{FF2B5EF4-FFF2-40B4-BE49-F238E27FC236}">
                <a16:creationId xmlns:a16="http://schemas.microsoft.com/office/drawing/2014/main" id="{FC109BEC-95E0-4EA0-B65C-A8353481F394}"/>
              </a:ext>
            </a:extLst>
          </p:cNvPr>
          <p:cNvSpPr/>
          <p:nvPr/>
        </p:nvSpPr>
        <p:spPr>
          <a:xfrm>
            <a:off x="378221" y="3869302"/>
            <a:ext cx="2234659" cy="1461939"/>
          </a:xfrm>
          <a:prstGeom prst="rect">
            <a:avLst/>
          </a:prstGeom>
        </p:spPr>
        <p:txBody>
          <a:bodyPr wrap="square" lIns="0" tIns="0" rIns="0" bIns="0" anchor="ctr">
            <a:spAutoFit/>
          </a:bodyPr>
          <a:lstStyle/>
          <a:p>
            <a:pPr marL="285750" indent="-285750">
              <a:lnSpc>
                <a:spcPts val="1900"/>
              </a:lnSpc>
              <a:buFontTx/>
              <a:buChar char="-"/>
            </a:pPr>
            <a:r>
              <a:rPr lang="en-US" sz="1400" dirty="0">
                <a:solidFill>
                  <a:schemeClr val="tx1">
                    <a:lumMod val="75000"/>
                    <a:lumOff val="25000"/>
                  </a:schemeClr>
                </a:solidFill>
                <a:cs typeface="Segoe UI" panose="020B0502040204020203" pitchFamily="34" charset="0"/>
              </a:rPr>
              <a:t>Install </a:t>
            </a:r>
            <a:r>
              <a:rPr lang="en-US" sz="1400" dirty="0" err="1">
                <a:solidFill>
                  <a:schemeClr val="tx1">
                    <a:lumMod val="75000"/>
                    <a:lumOff val="25000"/>
                  </a:schemeClr>
                </a:solidFill>
                <a:cs typeface="Segoe UI" panose="020B0502040204020203" pitchFamily="34" charset="0"/>
              </a:rPr>
              <a:t>PySpark</a:t>
            </a:r>
            <a:endParaRPr lang="en-US" sz="1400" dirty="0">
              <a:solidFill>
                <a:schemeClr val="tx1">
                  <a:lumMod val="75000"/>
                  <a:lumOff val="25000"/>
                </a:schemeClr>
              </a:solidFill>
              <a:cs typeface="Segoe UI" panose="020B0502040204020203" pitchFamily="34" charset="0"/>
            </a:endParaRPr>
          </a:p>
          <a:p>
            <a:pPr marL="285750" indent="-285750">
              <a:lnSpc>
                <a:spcPts val="1900"/>
              </a:lnSpc>
              <a:buFontTx/>
              <a:buChar char="-"/>
            </a:pPr>
            <a:r>
              <a:rPr lang="en-US" sz="1400" dirty="0">
                <a:solidFill>
                  <a:schemeClr val="tx1">
                    <a:lumMod val="75000"/>
                    <a:lumOff val="25000"/>
                  </a:schemeClr>
                </a:solidFill>
                <a:cs typeface="Segoe UI" panose="020B0502040204020203" pitchFamily="34" charset="0"/>
              </a:rPr>
              <a:t>Use Livy to access it</a:t>
            </a:r>
          </a:p>
          <a:p>
            <a:pPr marL="285750" indent="-285750">
              <a:lnSpc>
                <a:spcPts val="1900"/>
              </a:lnSpc>
              <a:buFontTx/>
              <a:buChar char="-"/>
            </a:pPr>
            <a:r>
              <a:rPr lang="en-US" sz="1400" dirty="0">
                <a:solidFill>
                  <a:schemeClr val="tx1">
                    <a:lumMod val="75000"/>
                    <a:lumOff val="25000"/>
                  </a:schemeClr>
                </a:solidFill>
                <a:cs typeface="Segoe UI" panose="020B0502040204020203" pitchFamily="34" charset="0"/>
              </a:rPr>
              <a:t>Configure HUE</a:t>
            </a:r>
          </a:p>
          <a:p>
            <a:pPr>
              <a:lnSpc>
                <a:spcPts val="1900"/>
              </a:lnSpc>
            </a:pPr>
            <a:r>
              <a:rPr lang="en-US" sz="1400" dirty="0">
                <a:solidFill>
                  <a:schemeClr val="tx1">
                    <a:lumMod val="75000"/>
                    <a:lumOff val="25000"/>
                  </a:schemeClr>
                </a:solidFill>
                <a:cs typeface="Segoe UI" panose="020B0502040204020203" pitchFamily="34" charset="0"/>
              </a:rPr>
              <a:t>This is all documented and pushed in our repo.</a:t>
            </a:r>
          </a:p>
          <a:p>
            <a:pPr>
              <a:lnSpc>
                <a:spcPts val="1900"/>
              </a:lnSpc>
            </a:pPr>
            <a:r>
              <a:rPr lang="en-US" sz="1400" dirty="0">
                <a:cs typeface="Segoe UI" panose="020B0502040204020203" pitchFamily="34" charset="0"/>
                <a:hlinkClick r:id="rId3"/>
              </a:rPr>
              <a:t>See here on </a:t>
            </a:r>
            <a:r>
              <a:rPr lang="en-US" sz="1400" dirty="0" err="1">
                <a:cs typeface="Segoe UI" panose="020B0502040204020203" pitchFamily="34" charset="0"/>
                <a:hlinkClick r:id="rId3"/>
              </a:rPr>
              <a:t>Github</a:t>
            </a:r>
            <a:r>
              <a:rPr lang="en-US" sz="1400" dirty="0">
                <a:cs typeface="Segoe UI" panose="020B0502040204020203" pitchFamily="34" charset="0"/>
                <a:hlinkClick r:id="rId3"/>
              </a:rPr>
              <a:t>.</a:t>
            </a:r>
            <a:endParaRPr lang="en-US" sz="1400" dirty="0">
              <a:cs typeface="Segoe UI" panose="020B0502040204020203" pitchFamily="34" charset="0"/>
            </a:endParaRPr>
          </a:p>
        </p:txBody>
      </p:sp>
      <p:cxnSp>
        <p:nvCxnSpPr>
          <p:cNvPr id="64" name="Straight Arrow Connector 63">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5" idx="6"/>
            <a:endCxn id="76" idx="2"/>
          </p:cNvCxnSpPr>
          <p:nvPr/>
        </p:nvCxnSpPr>
        <p:spPr>
          <a:xfrm flipV="1">
            <a:off x="9140121" y="3002023"/>
            <a:ext cx="601023" cy="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p:nvPr/>
        </p:nvCxnSpPr>
        <p:spPr>
          <a:xfrm rot="5400000" flipH="1" flipV="1">
            <a:off x="8374939" y="37458"/>
            <a:ext cx="1" cy="4341632"/>
          </a:xfrm>
          <a:prstGeom prst="bentConnector3">
            <a:avLst>
              <a:gd name="adj1" fmla="val 2286010000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Rectangle 71">
            <a:extLst>
              <a:ext uri="{FF2B5EF4-FFF2-40B4-BE49-F238E27FC236}">
                <a16:creationId xmlns:a16="http://schemas.microsoft.com/office/drawing/2014/main" id="{A69BDC62-882D-49FD-B60A-05F493B04723}"/>
              </a:ext>
            </a:extLst>
          </p:cNvPr>
          <p:cNvSpPr/>
          <p:nvPr/>
        </p:nvSpPr>
        <p:spPr>
          <a:xfrm>
            <a:off x="7006680" y="1683491"/>
            <a:ext cx="2010987" cy="22339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Data preparation</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C109BEC-95E0-4EA0-B65C-A8353481F394}"/>
              </a:ext>
            </a:extLst>
          </p:cNvPr>
          <p:cNvSpPr/>
          <p:nvPr/>
        </p:nvSpPr>
        <p:spPr>
          <a:xfrm>
            <a:off x="4321676" y="2659324"/>
            <a:ext cx="2763989" cy="1218282"/>
          </a:xfrm>
          <a:prstGeom prst="rect">
            <a:avLst/>
          </a:prstGeom>
        </p:spPr>
        <p:txBody>
          <a:bodyPr wrap="square" lIns="0" tIns="0" rIns="0" bIns="0" anchor="ctr">
            <a:spAutoFit/>
          </a:bodyPr>
          <a:lstStyle/>
          <a:p>
            <a:pPr algn="ctr">
              <a:lnSpc>
                <a:spcPts val="1900"/>
              </a:lnSpc>
            </a:pPr>
            <a:r>
              <a:rPr lang="en-GB" sz="1400" dirty="0"/>
              <a:t>There are some integrated visualization tools inside Cloudera, but we decided to connect to Impala through Tableau Software to do some visualization.</a:t>
            </a:r>
            <a:endParaRPr lang="en-US" sz="1400" dirty="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963985" y="1047404"/>
            <a:ext cx="2337509" cy="5060099"/>
          </a:xfrm>
          <a:prstGeom prst="rect">
            <a:avLst/>
          </a:prstGeom>
        </p:spPr>
      </p:pic>
      <p:pic>
        <p:nvPicPr>
          <p:cNvPr id="6" name="Picture 5"/>
          <p:cNvPicPr>
            <a:picLocks noChangeAspect="1"/>
          </p:cNvPicPr>
          <p:nvPr/>
        </p:nvPicPr>
        <p:blipFill>
          <a:blip r:embed="rId4"/>
          <a:stretch>
            <a:fillRect/>
          </a:stretch>
        </p:blipFill>
        <p:spPr>
          <a:xfrm>
            <a:off x="7902719" y="1133533"/>
            <a:ext cx="3046374" cy="4668837"/>
          </a:xfrm>
          <a:prstGeom prst="rect">
            <a:avLst/>
          </a:prstGeom>
        </p:spPr>
      </p:pic>
    </p:spTree>
    <p:extLst>
      <p:ext uri="{BB962C8B-B14F-4D97-AF65-F5344CB8AC3E}">
        <p14:creationId xmlns:p14="http://schemas.microsoft.com/office/powerpoint/2010/main" val="96794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1190625" y="800100"/>
            <a:ext cx="9810750" cy="5257800"/>
          </a:xfrm>
          <a:prstGeom prst="rect">
            <a:avLst/>
          </a:prstGeom>
        </p:spPr>
      </p:pic>
    </p:spTree>
    <p:extLst>
      <p:ext uri="{BB962C8B-B14F-4D97-AF65-F5344CB8AC3E}">
        <p14:creationId xmlns:p14="http://schemas.microsoft.com/office/powerpoint/2010/main" val="48507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89214" y="855297"/>
            <a:ext cx="10157114" cy="5563084"/>
          </a:xfrm>
          <a:prstGeom prst="rect">
            <a:avLst/>
          </a:prstGeom>
        </p:spPr>
      </p:pic>
    </p:spTree>
    <p:extLst>
      <p:ext uri="{BB962C8B-B14F-4D97-AF65-F5344CB8AC3E}">
        <p14:creationId xmlns:p14="http://schemas.microsoft.com/office/powerpoint/2010/main" val="311259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279476" y="513781"/>
            <a:ext cx="3912524" cy="9117"/>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&amp; Result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24443" y="50466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1130529" y="1261674"/>
            <a:ext cx="10114743" cy="1685333"/>
          </a:xfrm>
          <a:prstGeom prst="rect">
            <a:avLst/>
          </a:prstGeom>
        </p:spPr>
        <p:txBody>
          <a:bodyPr wrap="square" lIns="0" tIns="0" rIns="0" bIns="0" anchor="t">
            <a:spAutoFit/>
          </a:bodyPr>
          <a:lstStyle/>
          <a:p>
            <a:pPr algn="ctr">
              <a:lnSpc>
                <a:spcPts val="1900"/>
              </a:lnSpc>
            </a:pPr>
            <a:r>
              <a:rPr lang="en-GB" sz="1400" dirty="0"/>
              <a:t>We designed an algorithm to recommend movies to a selected user taking in account </a:t>
            </a:r>
            <a:r>
              <a:rPr lang="en-GB" sz="1400" b="1" dirty="0"/>
              <a:t>the maximum number of element to recommend, the maximum number of products for each similar user to consider, and the number of product to consider</a:t>
            </a:r>
            <a:r>
              <a:rPr lang="en-GB" sz="1400" dirty="0"/>
              <a:t> using KNN and ALS-WR recommendation algorithm. Our features to find similar users are :  </a:t>
            </a:r>
            <a:r>
              <a:rPr lang="en-US" sz="1400" dirty="0" err="1"/>
              <a:t>total_number_of_movie</a:t>
            </a:r>
            <a:r>
              <a:rPr lang="en-US" sz="1400" dirty="0"/>
              <a:t>, </a:t>
            </a:r>
            <a:r>
              <a:rPr lang="en-US" sz="1400" dirty="0" err="1"/>
              <a:t>average_rating</a:t>
            </a:r>
            <a:r>
              <a:rPr lang="en-US" sz="1400" dirty="0"/>
              <a:t>, </a:t>
            </a:r>
            <a:r>
              <a:rPr lang="en-US" sz="1400" dirty="0" err="1"/>
              <a:t>best_rating</a:t>
            </a:r>
            <a:r>
              <a:rPr lang="en-US" sz="1400" dirty="0"/>
              <a:t>, </a:t>
            </a:r>
            <a:r>
              <a:rPr lang="en-US" sz="1400" dirty="0" err="1"/>
              <a:t>worst_mark</a:t>
            </a:r>
            <a:r>
              <a:rPr lang="en-US" sz="1400" dirty="0"/>
              <a:t>, </a:t>
            </a:r>
            <a:r>
              <a:rPr lang="en-US" sz="1400" dirty="0" err="1"/>
              <a:t>average_movie_monthly</a:t>
            </a:r>
            <a:endParaRPr lang="en-US" sz="1400" dirty="0"/>
          </a:p>
          <a:p>
            <a:pPr algn="ctr">
              <a:lnSpc>
                <a:spcPts val="1900"/>
              </a:lnSpc>
            </a:pPr>
            <a:endParaRPr lang="en-US" sz="1400" dirty="0">
              <a:solidFill>
                <a:schemeClr val="tx1">
                  <a:lumMod val="75000"/>
                  <a:lumOff val="25000"/>
                </a:schemeClr>
              </a:solidFill>
              <a:cs typeface="Segoe UI" panose="020B0502040204020203" pitchFamily="34" charset="0"/>
            </a:endParaRPr>
          </a:p>
          <a:p>
            <a:pPr algn="ctr">
              <a:lnSpc>
                <a:spcPts val="1900"/>
              </a:lnSpc>
            </a:pPr>
            <a:r>
              <a:rPr lang="en-US" sz="1400" dirty="0">
                <a:solidFill>
                  <a:schemeClr val="tx1">
                    <a:lumMod val="75000"/>
                    <a:lumOff val="25000"/>
                  </a:schemeClr>
                </a:solidFill>
                <a:cs typeface="Segoe UI" panose="020B0502040204020203" pitchFamily="34" charset="0"/>
              </a:rPr>
              <a:t>Training algorithms : 10 mins </a:t>
            </a:r>
          </a:p>
          <a:p>
            <a:pPr algn="ctr">
              <a:lnSpc>
                <a:spcPts val="1900"/>
              </a:lnSpc>
            </a:pPr>
            <a:r>
              <a:rPr lang="en-US" sz="1400" dirty="0">
                <a:solidFill>
                  <a:schemeClr val="tx1">
                    <a:lumMod val="75000"/>
                    <a:lumOff val="25000"/>
                  </a:schemeClr>
                </a:solidFill>
                <a:cs typeface="Segoe UI" panose="020B0502040204020203" pitchFamily="34" charset="0"/>
              </a:rPr>
              <a:t>Prediction : 2 à 5 mins (depend of parameters)</a:t>
            </a:r>
          </a:p>
        </p:txBody>
      </p:sp>
      <p:sp>
        <p:nvSpPr>
          <p:cNvPr id="12" name="Rectangle 11">
            <a:extLst>
              <a:ext uri="{FF2B5EF4-FFF2-40B4-BE49-F238E27FC236}">
                <a16:creationId xmlns:a16="http://schemas.microsoft.com/office/drawing/2014/main" id="{690C1A7A-78BB-48B4-B5CE-2B9C34E5E67B}"/>
              </a:ext>
            </a:extLst>
          </p:cNvPr>
          <p:cNvSpPr/>
          <p:nvPr/>
        </p:nvSpPr>
        <p:spPr>
          <a:xfrm>
            <a:off x="1095017" y="3589546"/>
            <a:ext cx="10114743" cy="730969"/>
          </a:xfrm>
          <a:prstGeom prst="rect">
            <a:avLst/>
          </a:prstGeom>
        </p:spPr>
        <p:txBody>
          <a:bodyPr wrap="square" lIns="0" tIns="0" rIns="0" bIns="0" anchor="t">
            <a:spAutoFit/>
          </a:bodyPr>
          <a:lstStyle/>
          <a:p>
            <a:pPr algn="ctr">
              <a:lnSpc>
                <a:spcPts val="1900"/>
              </a:lnSpc>
            </a:pPr>
            <a:r>
              <a:rPr lang="en-GB" sz="1400" dirty="0"/>
              <a:t>We spent </a:t>
            </a:r>
            <a:r>
              <a:rPr lang="en-GB" sz="1400" b="1" dirty="0"/>
              <a:t>hours</a:t>
            </a:r>
            <a:r>
              <a:rPr lang="en-GB" sz="1400" dirty="0"/>
              <a:t> trying to </a:t>
            </a:r>
            <a:r>
              <a:rPr lang="en-GB" sz="1400" b="1" dirty="0"/>
              <a:t>optimize partitions size, storage, java configurations, spark and yarn configurations</a:t>
            </a:r>
            <a:r>
              <a:rPr lang="en-GB" sz="1400" dirty="0"/>
              <a:t>, but even after this, we did not succeed to use on our single VM with more than 10 millions records, with more data an error was raising. It seems that the error is raised because it does not find </a:t>
            </a:r>
            <a:r>
              <a:rPr lang="en-GB" sz="1400" b="1" dirty="0"/>
              <a:t>a large enough continuous space in memory</a:t>
            </a:r>
            <a:r>
              <a:rPr lang="en-GB" sz="1400" dirty="0"/>
              <a:t>.</a:t>
            </a:r>
            <a:endParaRPr lang="en-US" sz="1400" dirty="0">
              <a:solidFill>
                <a:schemeClr val="tx1">
                  <a:lumMod val="75000"/>
                  <a:lumOff val="25000"/>
                </a:schemeClr>
              </a:solidFill>
              <a:cs typeface="Segoe UI" panose="020B0502040204020203" pitchFamily="34" charset="0"/>
            </a:endParaRPr>
          </a:p>
        </p:txBody>
      </p:sp>
      <p:sp>
        <p:nvSpPr>
          <p:cNvPr id="13" name="Rectangle 12">
            <a:extLst>
              <a:ext uri="{FF2B5EF4-FFF2-40B4-BE49-F238E27FC236}">
                <a16:creationId xmlns:a16="http://schemas.microsoft.com/office/drawing/2014/main" id="{53CF038C-66AF-4E81-9068-703EC0088620}"/>
              </a:ext>
            </a:extLst>
          </p:cNvPr>
          <p:cNvSpPr/>
          <p:nvPr/>
        </p:nvSpPr>
        <p:spPr>
          <a:xfrm>
            <a:off x="1130529" y="4772212"/>
            <a:ext cx="10114743" cy="1705595"/>
          </a:xfrm>
          <a:prstGeom prst="rect">
            <a:avLst/>
          </a:prstGeom>
        </p:spPr>
        <p:txBody>
          <a:bodyPr wrap="square" lIns="0" tIns="0" rIns="0" bIns="0" anchor="t">
            <a:spAutoFit/>
          </a:bodyPr>
          <a:lstStyle/>
          <a:p>
            <a:pPr algn="ctr">
              <a:lnSpc>
                <a:spcPts val="1900"/>
              </a:lnSpc>
            </a:pPr>
            <a:r>
              <a:rPr lang="en-GB" sz="1400" dirty="0"/>
              <a:t>To analyse the results of the model, we focused on analysing results of the ALS part of our model, even if we were not able to use the full dataset, we implemented a method to calculate </a:t>
            </a:r>
            <a:r>
              <a:rPr lang="en-GB" sz="1400" b="1" dirty="0"/>
              <a:t>RMSE</a:t>
            </a:r>
            <a:r>
              <a:rPr lang="en-GB" sz="1400" dirty="0"/>
              <a:t>, because it was the metric used during Netflix competition. Our model using only 10 millions row got an RMSE on probe dataset of </a:t>
            </a:r>
            <a:r>
              <a:rPr lang="en-GB" sz="1400" b="1" dirty="0"/>
              <a:t>1.16</a:t>
            </a:r>
            <a:r>
              <a:rPr lang="en-GB" sz="1400" dirty="0"/>
              <a:t>, results that we found on internet using similar methods on the full dataset are around 0.93 with the same number of features.</a:t>
            </a:r>
          </a:p>
          <a:p>
            <a:pPr algn="ctr">
              <a:lnSpc>
                <a:spcPts val="1900"/>
              </a:lnSpc>
            </a:pPr>
            <a:endParaRPr lang="en-GB" sz="1400" dirty="0">
              <a:solidFill>
                <a:schemeClr val="tx1">
                  <a:lumMod val="75000"/>
                  <a:lumOff val="25000"/>
                </a:schemeClr>
              </a:solidFill>
              <a:cs typeface="Segoe UI" panose="020B0502040204020203" pitchFamily="34" charset="0"/>
            </a:endParaRPr>
          </a:p>
          <a:p>
            <a:pPr algn="ctr">
              <a:lnSpc>
                <a:spcPts val="1900"/>
              </a:lnSpc>
            </a:pPr>
            <a:endParaRPr lang="en-GB" sz="1400" dirty="0">
              <a:solidFill>
                <a:schemeClr val="tx1">
                  <a:lumMod val="75000"/>
                  <a:lumOff val="25000"/>
                </a:schemeClr>
              </a:solidFill>
              <a:cs typeface="Segoe UI" panose="020B0502040204020203" pitchFamily="34" charset="0"/>
            </a:endParaRPr>
          </a:p>
          <a:p>
            <a:pPr algn="ctr">
              <a:lnSpc>
                <a:spcPts val="1900"/>
              </a:lnSpc>
            </a:pPr>
            <a:r>
              <a:rPr lang="en-GB" sz="1400" dirty="0">
                <a:solidFill>
                  <a:schemeClr val="tx1">
                    <a:lumMod val="75000"/>
                    <a:lumOff val="25000"/>
                  </a:schemeClr>
                </a:solidFill>
                <a:cs typeface="Segoe UI" panose="020B0502040204020203" pitchFamily="34" charset="0"/>
              </a:rPr>
              <a:t>File was run as a HUE notebook. </a:t>
            </a:r>
            <a:r>
              <a:rPr lang="en-US" sz="1400" dirty="0">
                <a:cs typeface="Segoe UI" panose="020B0502040204020203" pitchFamily="34" charset="0"/>
                <a:hlinkClick r:id="rId3"/>
              </a:rPr>
              <a:t>See here on </a:t>
            </a:r>
            <a:r>
              <a:rPr lang="en-US" sz="1400" dirty="0" err="1">
                <a:cs typeface="Segoe UI" panose="020B0502040204020203" pitchFamily="34" charset="0"/>
                <a:hlinkClick r:id="rId3"/>
              </a:rPr>
              <a:t>Github</a:t>
            </a:r>
            <a:r>
              <a:rPr lang="en-US" sz="1400" dirty="0">
                <a:cs typeface="Segoe UI" panose="020B0502040204020203" pitchFamily="34" charset="0"/>
                <a:hlinkClick r:id="rId3"/>
              </a:rPr>
              <a:t>.</a:t>
            </a:r>
            <a:endParaRPr lang="en-US" sz="1400" dirty="0">
              <a:cs typeface="Segoe UI" panose="020B0502040204020203" pitchFamily="34" charset="0"/>
            </a:endParaRP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6067200" y="84945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6056881" y="4411709"/>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5997556" y="318293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279476" y="513781"/>
            <a:ext cx="3912524" cy="9117"/>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05041"/>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ALS and ALS-WR</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24443" y="50466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descr="Prototyping a Recommender System Step by Step Part 2: Alternating Least  Square (ALS) Matrix Factorization in Collaborative Filtering | by Kevin  Liao | Towards Data Science">
            <a:extLst>
              <a:ext uri="{FF2B5EF4-FFF2-40B4-BE49-F238E27FC236}">
                <a16:creationId xmlns:a16="http://schemas.microsoft.com/office/drawing/2014/main" id="{29995AE7-374A-471F-B0A0-A71890109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2045146"/>
            <a:ext cx="4662996" cy="18973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5407832-5499-444F-A313-90A76A23E655}"/>
              </a:ext>
            </a:extLst>
          </p:cNvPr>
          <p:cNvSpPr/>
          <p:nvPr/>
        </p:nvSpPr>
        <p:spPr>
          <a:xfrm>
            <a:off x="5565166" y="981500"/>
            <a:ext cx="6096000" cy="3416320"/>
          </a:xfrm>
          <a:prstGeom prst="rect">
            <a:avLst/>
          </a:prstGeom>
        </p:spPr>
        <p:txBody>
          <a:bodyPr>
            <a:spAutoFit/>
          </a:bodyPr>
          <a:lstStyle/>
          <a:p>
            <a:r>
              <a:rPr lang="en-US" b="1" dirty="0">
                <a:solidFill>
                  <a:srgbClr val="000000"/>
                </a:solidFill>
              </a:rPr>
              <a:t>Alternating Least Square : </a:t>
            </a:r>
          </a:p>
          <a:p>
            <a:pPr marL="342900" indent="-342900">
              <a:buAutoNum type="arabicPeriod"/>
            </a:pPr>
            <a:r>
              <a:rPr lang="en-US" dirty="0">
                <a:solidFill>
                  <a:srgbClr val="000000"/>
                </a:solidFill>
              </a:rPr>
              <a:t>Initialize matrix M by assigning the average rating for that movie as the ﬁrst row, and small random numbers for the remaining entries.</a:t>
            </a:r>
          </a:p>
          <a:p>
            <a:endParaRPr lang="en-US" dirty="0">
              <a:solidFill>
                <a:srgbClr val="000000"/>
              </a:solidFill>
            </a:endParaRPr>
          </a:p>
          <a:p>
            <a:r>
              <a:rPr lang="en-US" dirty="0">
                <a:solidFill>
                  <a:srgbClr val="000000"/>
                </a:solidFill>
              </a:rPr>
              <a:t>2. Fix M, Solve U by minimizing the objective function (the sum of squared errors)</a:t>
            </a:r>
          </a:p>
          <a:p>
            <a:endParaRPr lang="en-US" dirty="0">
              <a:solidFill>
                <a:srgbClr val="000000"/>
              </a:solidFill>
            </a:endParaRPr>
          </a:p>
          <a:p>
            <a:r>
              <a:rPr lang="en-US" dirty="0">
                <a:solidFill>
                  <a:srgbClr val="000000"/>
                </a:solidFill>
              </a:rPr>
              <a:t>3. Fix U, solve M by minimizing the objective function similarly</a:t>
            </a:r>
          </a:p>
          <a:p>
            <a:endParaRPr lang="en-US" dirty="0">
              <a:solidFill>
                <a:srgbClr val="000000"/>
              </a:solidFill>
            </a:endParaRPr>
          </a:p>
          <a:p>
            <a:r>
              <a:rPr lang="en-US" dirty="0">
                <a:solidFill>
                  <a:srgbClr val="000000"/>
                </a:solidFill>
              </a:rPr>
              <a:t>4. Repeat Steps 2 and 3 until a stopping criterion is satisﬁed (10 iterations in our case)</a:t>
            </a:r>
          </a:p>
        </p:txBody>
      </p:sp>
      <p:pic>
        <p:nvPicPr>
          <p:cNvPr id="4" name="Picture 3">
            <a:extLst>
              <a:ext uri="{FF2B5EF4-FFF2-40B4-BE49-F238E27FC236}">
                <a16:creationId xmlns:a16="http://schemas.microsoft.com/office/drawing/2014/main" id="{A9790606-CFA6-4B41-9D6C-AA61BEB59B12}"/>
              </a:ext>
            </a:extLst>
          </p:cNvPr>
          <p:cNvPicPr>
            <a:picLocks noChangeAspect="1"/>
          </p:cNvPicPr>
          <p:nvPr/>
        </p:nvPicPr>
        <p:blipFill rotWithShape="1">
          <a:blip r:embed="rId4">
            <a:extLst>
              <a:ext uri="{28A0092B-C50C-407E-A947-70E740481C1C}">
                <a14:useLocalDpi xmlns:a14="http://schemas.microsoft.com/office/drawing/2010/main" val="0"/>
              </a:ext>
            </a:extLst>
          </a:blip>
          <a:srcRect l="7821" r="9812"/>
          <a:stretch/>
        </p:blipFill>
        <p:spPr>
          <a:xfrm>
            <a:off x="3405821" y="5033509"/>
            <a:ext cx="5628442" cy="1210838"/>
          </a:xfrm>
          <a:prstGeom prst="rect">
            <a:avLst/>
          </a:prstGeom>
        </p:spPr>
      </p:pic>
      <p:sp>
        <p:nvSpPr>
          <p:cNvPr id="5" name="Rectangle 4">
            <a:extLst>
              <a:ext uri="{FF2B5EF4-FFF2-40B4-BE49-F238E27FC236}">
                <a16:creationId xmlns:a16="http://schemas.microsoft.com/office/drawing/2014/main" id="{41DC5A9E-09EB-4096-A293-D07E4B57322C}"/>
              </a:ext>
            </a:extLst>
          </p:cNvPr>
          <p:cNvSpPr/>
          <p:nvPr/>
        </p:nvSpPr>
        <p:spPr>
          <a:xfrm>
            <a:off x="4467894" y="4944632"/>
            <a:ext cx="3256212" cy="369332"/>
          </a:xfrm>
          <a:prstGeom prst="rect">
            <a:avLst/>
          </a:prstGeom>
        </p:spPr>
        <p:txBody>
          <a:bodyPr wrap="none">
            <a:spAutoFit/>
          </a:bodyPr>
          <a:lstStyle/>
          <a:p>
            <a:r>
              <a:rPr lang="en-US" b="1" dirty="0">
                <a:solidFill>
                  <a:schemeClr val="tx1">
                    <a:lumMod val="75000"/>
                    <a:lumOff val="25000"/>
                  </a:schemeClr>
                </a:solidFill>
              </a:rPr>
              <a:t>WR ? </a:t>
            </a:r>
            <a:r>
              <a:rPr lang="en-US" dirty="0"/>
              <a:t>weighted-</a:t>
            </a:r>
            <a:r>
              <a:rPr lang="el-GR" dirty="0"/>
              <a:t>λ-</a:t>
            </a:r>
            <a:r>
              <a:rPr lang="en-US" dirty="0"/>
              <a:t>regularization</a:t>
            </a:r>
          </a:p>
        </p:txBody>
      </p:sp>
      <p:pic>
        <p:nvPicPr>
          <p:cNvPr id="9" name="Picture 8">
            <a:extLst>
              <a:ext uri="{FF2B5EF4-FFF2-40B4-BE49-F238E27FC236}">
                <a16:creationId xmlns:a16="http://schemas.microsoft.com/office/drawing/2014/main" id="{4EACB3CA-699D-479A-AC86-DD5CB721C8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7121" y="6127133"/>
            <a:ext cx="5105842" cy="525826"/>
          </a:xfrm>
          <a:prstGeom prst="rect">
            <a:avLst/>
          </a:prstGeom>
        </p:spPr>
      </p:pic>
    </p:spTree>
    <p:extLst>
      <p:ext uri="{BB962C8B-B14F-4D97-AF65-F5344CB8AC3E}">
        <p14:creationId xmlns:p14="http://schemas.microsoft.com/office/powerpoint/2010/main" val="78268299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71af3243-3dd4-4a8d-8c0d-dd76da1f02a5"/>
    <ds:schemaRef ds:uri="http://schemas.openxmlformats.org/package/2006/metadata/core-properties"/>
    <ds:schemaRef ds:uri="http://purl.org/dc/terms/"/>
    <ds:schemaRef ds:uri="http://schemas.microsoft.com/office/2006/metadata/properties"/>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16c05727-aa75-4e4a-9b5f-8a80a1165891"/>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992</Words>
  <Application>Microsoft Office PowerPoint</Application>
  <PresentationFormat>Widescreen</PresentationFormat>
  <Paragraphs>110</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Segoe UI</vt:lpstr>
      <vt:lpstr>Segoe UI Light</vt:lpstr>
      <vt:lpstr>Office Theme</vt:lpstr>
      <vt:lpstr>A recommendation system for movies Presentation</vt:lpstr>
      <vt:lpstr>Project analysis slide 2</vt:lpstr>
      <vt:lpstr>Project analysis slide 3</vt:lpstr>
      <vt:lpstr>Project analysis slide 4</vt:lpstr>
      <vt:lpstr>Project analysis slide 4</vt:lpstr>
      <vt:lpstr>Project analysis slide 4</vt:lpstr>
      <vt:lpstr>Project analysis slide 4</vt:lpstr>
      <vt:lpstr>Project analysis slide 10</vt:lpstr>
      <vt:lpstr>Project analysis slide 10</vt:lpstr>
      <vt:lpstr>Project analysis slide 10</vt:lpstr>
      <vt:lpstr>PowerPoint Presentation</vt:lpstr>
      <vt:lpstr>What could be interesting for the future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2021-06-22T14:47:13Z</dcterms:created>
  <dcterms:modified xsi:type="dcterms:W3CDTF">2021-06-23T08:59:09Z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