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Nixie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819900" y="3867025"/>
            <a:ext cx="70469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3482725"/>
            <a:ext cx="56250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5158346"/>
            <a:ext cx="56250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218300" y="0"/>
            <a:ext cx="707399" cy="2523000"/>
          </a:xfrm>
          <a:prstGeom prst="rect">
            <a:avLst/>
          </a:prstGeom>
          <a:solidFill>
            <a:srgbClr val="B0E0E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317000" y="2882400"/>
            <a:ext cx="65100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223966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990732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Relationship Id="rId4" Type="http://schemas.openxmlformats.org/officeDocument/2006/relationships/image" Target="../media/image02.png"/><Relationship Id="rId5" Type="http://schemas.openxmlformats.org/officeDocument/2006/relationships/image" Target="../media/image04.png"/><Relationship Id="rId6" Type="http://schemas.openxmlformats.org/officeDocument/2006/relationships/image" Target="../media/image00.png"/><Relationship Id="rId7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05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ctrTitle"/>
          </p:nvPr>
        </p:nvSpPr>
        <p:spPr>
          <a:xfrm>
            <a:off x="819900" y="3867025"/>
            <a:ext cx="70469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Soutenance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Master 1 TNSI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17525" y="524300"/>
            <a:ext cx="8919084" cy="470053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B0E0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457200" y="4871925"/>
            <a:ext cx="8200500" cy="16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Scan plateforme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Un code barre est présent sur chaque poste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763757"/>
            <a:ext cx="8200500" cy="352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17525" y="524300"/>
            <a:ext cx="8919084" cy="470053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B0E0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457200" y="4871925"/>
            <a:ext cx="8200500" cy="16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Scan colis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Code barre du colis à trier</a:t>
            </a:r>
          </a:p>
        </p:txBody>
      </p:sp>
      <p:pic>
        <p:nvPicPr>
          <p:cNvPr descr="ScanColis.png"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5" y="752375"/>
            <a:ext cx="8200500" cy="35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17525" y="524300"/>
            <a:ext cx="8919084" cy="470053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B0E0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457200" y="4871925"/>
            <a:ext cx="8200500" cy="16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Association des armoires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Code barre des armoires A, B et C</a:t>
            </a:r>
          </a:p>
        </p:txBody>
      </p:sp>
      <p:pic>
        <p:nvPicPr>
          <p:cNvPr descr="ScanArmoireA.pn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746975"/>
            <a:ext cx="8249524" cy="3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17525" y="524300"/>
            <a:ext cx="8919084" cy="470053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B0E0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457200" y="4871925"/>
            <a:ext cx="8200500" cy="16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Confirmation de l’emplacement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Code barre du rack</a:t>
            </a:r>
          </a:p>
        </p:txBody>
      </p:sp>
      <p:pic>
        <p:nvPicPr>
          <p:cNvPr descr="ScanRack.png"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25" y="763425"/>
            <a:ext cx="8219074" cy="35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17525" y="524300"/>
            <a:ext cx="8919084" cy="470053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B0E0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457200" y="4871925"/>
            <a:ext cx="8200500" cy="16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Scan article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Code barre ou détection RFID</a:t>
            </a:r>
          </a:p>
        </p:txBody>
      </p:sp>
      <p:pic>
        <p:nvPicPr>
          <p:cNvPr descr="ScanArticle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00" y="758400"/>
            <a:ext cx="8200500" cy="35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17525" y="524300"/>
            <a:ext cx="8919084" cy="470053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B0E0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457200" y="4871925"/>
            <a:ext cx="8200500" cy="16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Fin du tri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Confirmation de fin de tri</a:t>
            </a:r>
          </a:p>
        </p:txBody>
      </p:sp>
      <p:pic>
        <p:nvPicPr>
          <p:cNvPr descr="ScanArticleLast.pn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25" y="762200"/>
            <a:ext cx="8218150" cy="35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17525" y="524300"/>
            <a:ext cx="8919084" cy="470053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B0E0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457200" y="4871925"/>
            <a:ext cx="8200500" cy="16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Scan armoire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Code barre d’une armoire à coliser</a:t>
            </a:r>
          </a:p>
        </p:txBody>
      </p:sp>
      <p:pic>
        <p:nvPicPr>
          <p:cNvPr descr="ScanArmoire.png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00" y="764525"/>
            <a:ext cx="8221149" cy="354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17525" y="524300"/>
            <a:ext cx="8919084" cy="470053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B0E0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4294967295" type="body"/>
          </p:nvPr>
        </p:nvSpPr>
        <p:spPr>
          <a:xfrm>
            <a:off x="457200" y="4871925"/>
            <a:ext cx="8200500" cy="16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  <a:latin typeface="Nixie One"/>
                <a:ea typeface="Nixie One"/>
                <a:cs typeface="Nixie One"/>
                <a:sym typeface="Nixie One"/>
              </a:rPr>
              <a:t>Scan article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Code barre ou détection RFID</a:t>
            </a:r>
          </a:p>
        </p:txBody>
      </p:sp>
      <p:pic>
        <p:nvPicPr>
          <p:cNvPr descr="ScanArticleColisage.pn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75" y="763250"/>
            <a:ext cx="8218450" cy="35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Sommaire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Présentation de Twist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Architecture technique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Le tri/colisage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Gestion de projet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Bonnes pratiques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Humain 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3973642" y="1752757"/>
            <a:ext cx="359271" cy="376691"/>
            <a:chOff x="5961125" y="1623900"/>
            <a:chExt cx="427450" cy="448175"/>
          </a:xfrm>
        </p:grpSpPr>
        <p:sp>
          <p:nvSpPr>
            <p:cNvPr id="199" name="Shape 199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974662" y="2774065"/>
            <a:ext cx="357233" cy="361309"/>
            <a:chOff x="5290150" y="1636700"/>
            <a:chExt cx="425025" cy="429875"/>
          </a:xfrm>
        </p:grpSpPr>
        <p:sp>
          <p:nvSpPr>
            <p:cNvPr id="207" name="Shape 207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2425370" y="3824185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Sommaire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Présentation de Twist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Architecture technique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Le tri/colisage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6172200" y="1175650"/>
            <a:ext cx="27105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Merci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pour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votre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ctrTitle"/>
          </p:nvPr>
        </p:nvSpPr>
        <p:spPr>
          <a:xfrm>
            <a:off x="685800" y="488150"/>
            <a:ext cx="76275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Présentation de </a:t>
            </a:r>
            <a:r>
              <a:rPr lang="en"/>
              <a:t>Twist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1226375" y="2060800"/>
            <a:ext cx="6568800" cy="388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Twist est l’application utilisée pour le e-commerce de Décathlon.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Nous prenons en charge l’ensemble du processus : du prélèvement des articles en entrepôt jusqu’à l'expédition aux transporteurs.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uck.png"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875" y="53143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9525" y="5518475"/>
            <a:ext cx="460600" cy="46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king.png" id="55" name="Shape 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1325" y="5429850"/>
            <a:ext cx="988100" cy="98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Right.png" id="56" name="Shape 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2550" y="51391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Sommaire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Présentation de Twist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Architecture technique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Le tri/colisage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technique</a:t>
            </a:r>
          </a:p>
        </p:txBody>
      </p:sp>
      <p:sp>
        <p:nvSpPr>
          <p:cNvPr id="69" name="Shape 69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noFill/>
          <a:ln cap="rnd" cmpd="sng" w="19050">
            <a:solidFill>
              <a:srgbClr val="DC14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J2E</a:t>
            </a:r>
          </a:p>
        </p:txBody>
      </p:sp>
      <p:sp>
        <p:nvSpPr>
          <p:cNvPr id="70" name="Shape 70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rnd" cmpd="sng" w="19050">
            <a:solidFill>
              <a:srgbClr val="B0E0E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GWT</a:t>
            </a:r>
          </a:p>
        </p:txBody>
      </p:sp>
      <p:sp>
        <p:nvSpPr>
          <p:cNvPr id="71" name="Shape 71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rnd" cmpd="sng" w="19050">
            <a:solidFill>
              <a:srgbClr val="B0E0E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Oracle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1901537" y="2971152"/>
            <a:ext cx="387932" cy="367466"/>
            <a:chOff x="2583100" y="2973775"/>
            <a:chExt cx="461550" cy="437200"/>
          </a:xfrm>
        </p:grpSpPr>
        <p:sp>
          <p:nvSpPr>
            <p:cNvPr id="73" name="Shape 73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687" y="2940575"/>
            <a:ext cx="428624" cy="428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Icon.png"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525" y="2981250"/>
            <a:ext cx="387950" cy="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pa_linea_b-01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758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International</a:t>
            </a:r>
          </a:p>
        </p:txBody>
      </p:sp>
      <p:cxnSp>
        <p:nvCxnSpPr>
          <p:cNvPr id="84" name="Shape 84"/>
          <p:cNvCxnSpPr/>
          <p:nvPr/>
        </p:nvCxnSpPr>
        <p:spPr>
          <a:xfrm rot="10800000">
            <a:off x="3882950" y="2685625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5" name="Shape 85"/>
          <p:cNvCxnSpPr/>
          <p:nvPr/>
        </p:nvCxnSpPr>
        <p:spPr>
          <a:xfrm rot="10800000">
            <a:off x="4343525" y="2635875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6" name="Shape 86"/>
          <p:cNvCxnSpPr/>
          <p:nvPr/>
        </p:nvCxnSpPr>
        <p:spPr>
          <a:xfrm rot="10800000">
            <a:off x="4195975" y="2401825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7" name="Shape 87"/>
          <p:cNvCxnSpPr/>
          <p:nvPr/>
        </p:nvCxnSpPr>
        <p:spPr>
          <a:xfrm rot="10800000">
            <a:off x="5784825" y="2158225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4044125" y="2499800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9" name="Shape 89"/>
          <p:cNvCxnSpPr/>
          <p:nvPr/>
        </p:nvCxnSpPr>
        <p:spPr>
          <a:xfrm rot="10800000">
            <a:off x="3955450" y="2309300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90" name="Shape 90"/>
          <p:cNvCxnSpPr/>
          <p:nvPr/>
        </p:nvCxnSpPr>
        <p:spPr>
          <a:xfrm rot="10800000">
            <a:off x="4377850" y="2328325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91" name="Shape 91"/>
          <p:cNvCxnSpPr/>
          <p:nvPr/>
        </p:nvCxnSpPr>
        <p:spPr>
          <a:xfrm rot="10800000">
            <a:off x="4083025" y="2370525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4835525" y="2739250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93" name="Shape 93"/>
          <p:cNvCxnSpPr/>
          <p:nvPr/>
        </p:nvCxnSpPr>
        <p:spPr>
          <a:xfrm rot="10800000">
            <a:off x="4125225" y="2328325"/>
            <a:ext cx="0" cy="283800"/>
          </a:xfrm>
          <a:prstGeom prst="straightConnector1">
            <a:avLst/>
          </a:prstGeom>
          <a:noFill/>
          <a:ln cap="rnd" cmpd="sng" w="28575">
            <a:solidFill>
              <a:srgbClr val="DC143C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4294967295" type="ctrTitle"/>
          </p:nvPr>
        </p:nvSpPr>
        <p:spPr>
          <a:xfrm>
            <a:off x="1287300" y="1016400"/>
            <a:ext cx="6569400" cy="119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222222"/>
                </a:solidFill>
                <a:highlight>
                  <a:srgbClr val="B0E0E6"/>
                </a:highlight>
              </a:rPr>
              <a:t>6</a:t>
            </a:r>
          </a:p>
        </p:txBody>
      </p:sp>
      <p:sp>
        <p:nvSpPr>
          <p:cNvPr id="100" name="Shape 100"/>
          <p:cNvSpPr txBox="1"/>
          <p:nvPr>
            <p:ph idx="4294967295" type="subTitle"/>
          </p:nvPr>
        </p:nvSpPr>
        <p:spPr>
          <a:xfrm>
            <a:off x="1287300" y="1993614"/>
            <a:ext cx="6569400" cy="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Serveurs</a:t>
            </a:r>
          </a:p>
        </p:txBody>
      </p:sp>
      <p:sp>
        <p:nvSpPr>
          <p:cNvPr id="101" name="Shape 101"/>
          <p:cNvSpPr txBox="1"/>
          <p:nvPr>
            <p:ph idx="4294967295" type="ctrTitle"/>
          </p:nvPr>
        </p:nvSpPr>
        <p:spPr>
          <a:xfrm>
            <a:off x="1287300" y="4521603"/>
            <a:ext cx="6569400" cy="119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222222"/>
                </a:solidFill>
                <a:highlight>
                  <a:srgbClr val="B0E0E6"/>
                </a:highlight>
              </a:rPr>
              <a:t>2</a:t>
            </a:r>
          </a:p>
        </p:txBody>
      </p:sp>
      <p:sp>
        <p:nvSpPr>
          <p:cNvPr id="102" name="Shape 102"/>
          <p:cNvSpPr txBox="1"/>
          <p:nvPr>
            <p:ph idx="4294967295" type="subTitle"/>
          </p:nvPr>
        </p:nvSpPr>
        <p:spPr>
          <a:xfrm>
            <a:off x="1287300" y="5498817"/>
            <a:ext cx="6569400" cy="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Datacenters</a:t>
            </a:r>
          </a:p>
        </p:txBody>
      </p:sp>
      <p:sp>
        <p:nvSpPr>
          <p:cNvPr id="103" name="Shape 103"/>
          <p:cNvSpPr txBox="1"/>
          <p:nvPr>
            <p:ph idx="4294967295" type="ctrTitle"/>
          </p:nvPr>
        </p:nvSpPr>
        <p:spPr>
          <a:xfrm>
            <a:off x="1287300" y="2769001"/>
            <a:ext cx="6569400" cy="119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222222"/>
                </a:solidFill>
                <a:highlight>
                  <a:srgbClr val="B0E0E6"/>
                </a:highlight>
              </a:rPr>
              <a:t>3</a:t>
            </a:r>
          </a:p>
        </p:txBody>
      </p:sp>
      <p:sp>
        <p:nvSpPr>
          <p:cNvPr id="104" name="Shape 104"/>
          <p:cNvSpPr txBox="1"/>
          <p:nvPr>
            <p:ph idx="4294967295" type="subTitle"/>
          </p:nvPr>
        </p:nvSpPr>
        <p:spPr>
          <a:xfrm>
            <a:off x="1287300" y="3746216"/>
            <a:ext cx="6569400" cy="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Bases Oracle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Sommaire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Présentation de Twist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Architecture technique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Le tri/colisage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tri/colisage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699550" y="14753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DC143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Scan plateforme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699550" y="33422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DC143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Scan colis/armoire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699550" y="52091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DC143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Scan article</a:t>
            </a:r>
          </a:p>
        </p:txBody>
      </p:sp>
      <p:cxnSp>
        <p:nvCxnSpPr>
          <p:cNvPr id="120" name="Shape 120"/>
          <p:cNvCxnSpPr>
            <a:stCxn id="117" idx="2"/>
            <a:endCxn id="118" idx="0"/>
          </p:cNvCxnSpPr>
          <p:nvPr/>
        </p:nvCxnSpPr>
        <p:spPr>
          <a:xfrm>
            <a:off x="4572000" y="2253550"/>
            <a:ext cx="0" cy="1088700"/>
          </a:xfrm>
          <a:prstGeom prst="straightConnector1">
            <a:avLst/>
          </a:prstGeom>
          <a:noFill/>
          <a:ln cap="rnd" cmpd="sng" w="19050">
            <a:solidFill>
              <a:srgbClr val="DC143C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21" name="Shape 121"/>
          <p:cNvCxnSpPr>
            <a:stCxn id="118" idx="2"/>
            <a:endCxn id="119" idx="0"/>
          </p:cNvCxnSpPr>
          <p:nvPr/>
        </p:nvCxnSpPr>
        <p:spPr>
          <a:xfrm>
            <a:off x="4572000" y="4120450"/>
            <a:ext cx="0" cy="1088700"/>
          </a:xfrm>
          <a:prstGeom prst="straightConnector1">
            <a:avLst/>
          </a:prstGeom>
          <a:noFill/>
          <a:ln cap="rnd" cmpd="sng" w="19050">
            <a:solidFill>
              <a:srgbClr val="DC143C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