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91" r:id="rId3"/>
    <p:sldId id="290" r:id="rId4"/>
    <p:sldId id="278" r:id="rId5"/>
    <p:sldId id="267" r:id="rId6"/>
    <p:sldId id="277" r:id="rId7"/>
    <p:sldId id="284" r:id="rId8"/>
    <p:sldId id="294" r:id="rId9"/>
    <p:sldId id="295" r:id="rId10"/>
    <p:sldId id="274" r:id="rId11"/>
    <p:sldId id="293"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0C2"/>
    <a:srgbClr val="DAE3F3"/>
    <a:srgbClr val="BE57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6296"/>
  </p:normalViewPr>
  <p:slideViewPr>
    <p:cSldViewPr snapToGrid="0">
      <p:cViewPr varScale="1">
        <p:scale>
          <a:sx n="126" d="100"/>
          <a:sy n="126" d="100"/>
        </p:scale>
        <p:origin x="2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FBD63-763D-C949-8934-059E9AD22C63}" type="doc">
      <dgm:prSet loTypeId="urn:microsoft.com/office/officeart/2005/8/layout/hProcess4" loCatId="" qsTypeId="urn:microsoft.com/office/officeart/2005/8/quickstyle/simple1" qsCatId="simple" csTypeId="urn:microsoft.com/office/officeart/2005/8/colors/accent1_2" csCatId="accent1" phldr="1"/>
      <dgm:spPr/>
    </dgm:pt>
    <dgm:pt modelId="{6473FDE8-A061-4C40-AB00-529D07AD461A}">
      <dgm:prSet phldrT="[Text]"/>
      <dgm:spPr/>
      <dgm:t>
        <a:bodyPr/>
        <a:lstStyle/>
        <a:p>
          <a:r>
            <a:rPr lang="en-US" dirty="0"/>
            <a:t>Equal-Weighted Portfolios</a:t>
          </a:r>
        </a:p>
      </dgm:t>
    </dgm:pt>
    <dgm:pt modelId="{C8A0B284-9BBF-9144-90FC-D6266BF085C0}" type="parTrans" cxnId="{F337BC81-50B3-D84A-A24E-2F0C40813BED}">
      <dgm:prSet/>
      <dgm:spPr/>
      <dgm:t>
        <a:bodyPr/>
        <a:lstStyle/>
        <a:p>
          <a:endParaRPr lang="en-US"/>
        </a:p>
      </dgm:t>
    </dgm:pt>
    <dgm:pt modelId="{04242D80-7CD7-794B-AE62-BCF7B834E9AE}" type="sibTrans" cxnId="{F337BC81-50B3-D84A-A24E-2F0C40813BED}">
      <dgm:prSet/>
      <dgm:spPr/>
      <dgm:t>
        <a:bodyPr/>
        <a:lstStyle/>
        <a:p>
          <a:endParaRPr lang="en-US"/>
        </a:p>
      </dgm:t>
    </dgm:pt>
    <dgm:pt modelId="{22875E7D-8A54-7D4E-A965-6884F5A52697}">
      <dgm:prSet phldrT="[Text]"/>
      <dgm:spPr/>
      <dgm:t>
        <a:bodyPr/>
        <a:lstStyle/>
        <a:p>
          <a:r>
            <a:rPr lang="en-US" dirty="0"/>
            <a:t>Value-Weighted Portfolios</a:t>
          </a:r>
        </a:p>
      </dgm:t>
    </dgm:pt>
    <dgm:pt modelId="{96630C41-22ED-944F-B1E2-037A3E0CAEF4}" type="parTrans" cxnId="{81153173-6AE7-4D4E-83E1-C7751FF422E4}">
      <dgm:prSet/>
      <dgm:spPr/>
      <dgm:t>
        <a:bodyPr/>
        <a:lstStyle/>
        <a:p>
          <a:endParaRPr lang="en-US"/>
        </a:p>
      </dgm:t>
    </dgm:pt>
    <dgm:pt modelId="{A2A4971C-9135-FB40-9CE0-44535EC36838}" type="sibTrans" cxnId="{81153173-6AE7-4D4E-83E1-C7751FF422E4}">
      <dgm:prSet/>
      <dgm:spPr/>
      <dgm:t>
        <a:bodyPr/>
        <a:lstStyle/>
        <a:p>
          <a:endParaRPr lang="en-US"/>
        </a:p>
      </dgm:t>
    </dgm:pt>
    <dgm:pt modelId="{733C24D2-F7F2-274E-9BE8-EE285D9EAAFD}">
      <dgm:prSet phldrT="[Text]"/>
      <dgm:spPr/>
      <dgm:t>
        <a:bodyPr/>
        <a:lstStyle/>
        <a:p>
          <a:r>
            <a:rPr lang="en-US" dirty="0"/>
            <a:t>Minus Top 1K Firms (VW)</a:t>
          </a:r>
        </a:p>
      </dgm:t>
    </dgm:pt>
    <dgm:pt modelId="{9F618660-C639-9C44-9BD4-934AD459A1F6}" type="parTrans" cxnId="{436E16BC-AA5D-CC42-822A-AC9A2DEACDD6}">
      <dgm:prSet/>
      <dgm:spPr/>
      <dgm:t>
        <a:bodyPr/>
        <a:lstStyle/>
        <a:p>
          <a:endParaRPr lang="en-US"/>
        </a:p>
      </dgm:t>
    </dgm:pt>
    <dgm:pt modelId="{0E52ADE5-62B4-9241-A2BF-B7FE7F966AF8}" type="sibTrans" cxnId="{436E16BC-AA5D-CC42-822A-AC9A2DEACDD6}">
      <dgm:prSet/>
      <dgm:spPr/>
      <dgm:t>
        <a:bodyPr/>
        <a:lstStyle/>
        <a:p>
          <a:endParaRPr lang="en-US"/>
        </a:p>
      </dgm:t>
    </dgm:pt>
    <dgm:pt modelId="{83D31B8B-75EA-2446-8728-4FCD69D3498B}" type="pres">
      <dgm:prSet presAssocID="{86EFBD63-763D-C949-8934-059E9AD22C63}" presName="Name0" presStyleCnt="0">
        <dgm:presLayoutVars>
          <dgm:dir/>
          <dgm:animLvl val="lvl"/>
          <dgm:resizeHandles val="exact"/>
        </dgm:presLayoutVars>
      </dgm:prSet>
      <dgm:spPr/>
    </dgm:pt>
    <dgm:pt modelId="{546A094A-5D16-5346-B0FF-4E15EF282E36}" type="pres">
      <dgm:prSet presAssocID="{86EFBD63-763D-C949-8934-059E9AD22C63}" presName="tSp" presStyleCnt="0"/>
      <dgm:spPr/>
    </dgm:pt>
    <dgm:pt modelId="{60807356-41FE-AA45-9C13-755CD53719DD}" type="pres">
      <dgm:prSet presAssocID="{86EFBD63-763D-C949-8934-059E9AD22C63}" presName="bSp" presStyleCnt="0"/>
      <dgm:spPr/>
    </dgm:pt>
    <dgm:pt modelId="{EA5782CA-0966-E941-8B0A-C8540DB531F8}" type="pres">
      <dgm:prSet presAssocID="{86EFBD63-763D-C949-8934-059E9AD22C63}" presName="process" presStyleCnt="0"/>
      <dgm:spPr/>
    </dgm:pt>
    <dgm:pt modelId="{824203A3-D345-3A4B-949D-038F907E4B87}" type="pres">
      <dgm:prSet presAssocID="{6473FDE8-A061-4C40-AB00-529D07AD461A}" presName="composite1" presStyleCnt="0"/>
      <dgm:spPr/>
    </dgm:pt>
    <dgm:pt modelId="{3EA9E44F-CD76-5E4B-B699-04E78228E438}" type="pres">
      <dgm:prSet presAssocID="{6473FDE8-A061-4C40-AB00-529D07AD461A}" presName="dummyNode1" presStyleLbl="node1" presStyleIdx="0" presStyleCnt="3"/>
      <dgm:spPr/>
    </dgm:pt>
    <dgm:pt modelId="{FD1CD5E0-129A-5A4F-8CD4-E254B3F5F622}" type="pres">
      <dgm:prSet presAssocID="{6473FDE8-A061-4C40-AB00-529D07AD461A}" presName="childNode1" presStyleLbl="bgAcc1" presStyleIdx="0" presStyleCnt="3">
        <dgm:presLayoutVars>
          <dgm:bulletEnabled val="1"/>
        </dgm:presLayoutVars>
      </dgm:prSet>
      <dgm:spPr/>
    </dgm:pt>
    <dgm:pt modelId="{4C848350-D9C0-4544-A3E4-6150005B5F5E}" type="pres">
      <dgm:prSet presAssocID="{6473FDE8-A061-4C40-AB00-529D07AD461A}" presName="childNode1tx" presStyleLbl="bgAcc1" presStyleIdx="0" presStyleCnt="3">
        <dgm:presLayoutVars>
          <dgm:bulletEnabled val="1"/>
        </dgm:presLayoutVars>
      </dgm:prSet>
      <dgm:spPr/>
    </dgm:pt>
    <dgm:pt modelId="{16F036A5-28E5-1E47-82FC-266714A7A95E}" type="pres">
      <dgm:prSet presAssocID="{6473FDE8-A061-4C40-AB00-529D07AD461A}" presName="parentNode1" presStyleLbl="node1" presStyleIdx="0" presStyleCnt="3">
        <dgm:presLayoutVars>
          <dgm:chMax val="1"/>
          <dgm:bulletEnabled val="1"/>
        </dgm:presLayoutVars>
      </dgm:prSet>
      <dgm:spPr/>
    </dgm:pt>
    <dgm:pt modelId="{52A3A2C5-7405-604B-86ED-3562F659B9B1}" type="pres">
      <dgm:prSet presAssocID="{6473FDE8-A061-4C40-AB00-529D07AD461A}" presName="connSite1" presStyleCnt="0"/>
      <dgm:spPr/>
    </dgm:pt>
    <dgm:pt modelId="{0C0C0828-0BE8-C74C-BFCD-0CB95BC10496}" type="pres">
      <dgm:prSet presAssocID="{04242D80-7CD7-794B-AE62-BCF7B834E9AE}" presName="Name9" presStyleLbl="sibTrans2D1" presStyleIdx="0" presStyleCnt="2"/>
      <dgm:spPr/>
    </dgm:pt>
    <dgm:pt modelId="{218A55A4-E80F-434F-AC18-7C41EF8B92EA}" type="pres">
      <dgm:prSet presAssocID="{22875E7D-8A54-7D4E-A965-6884F5A52697}" presName="composite2" presStyleCnt="0"/>
      <dgm:spPr/>
    </dgm:pt>
    <dgm:pt modelId="{81523AD7-05D2-8C46-AF41-3DA33A543A2B}" type="pres">
      <dgm:prSet presAssocID="{22875E7D-8A54-7D4E-A965-6884F5A52697}" presName="dummyNode2" presStyleLbl="node1" presStyleIdx="0" presStyleCnt="3"/>
      <dgm:spPr/>
    </dgm:pt>
    <dgm:pt modelId="{8680BD6A-A3F7-9D40-BD35-3B39DC196783}" type="pres">
      <dgm:prSet presAssocID="{22875E7D-8A54-7D4E-A965-6884F5A52697}" presName="childNode2" presStyleLbl="bgAcc1" presStyleIdx="1" presStyleCnt="3">
        <dgm:presLayoutVars>
          <dgm:bulletEnabled val="1"/>
        </dgm:presLayoutVars>
      </dgm:prSet>
      <dgm:spPr/>
    </dgm:pt>
    <dgm:pt modelId="{0DCF186E-E200-064D-980E-C0C344AEBA1F}" type="pres">
      <dgm:prSet presAssocID="{22875E7D-8A54-7D4E-A965-6884F5A52697}" presName="childNode2tx" presStyleLbl="bgAcc1" presStyleIdx="1" presStyleCnt="3">
        <dgm:presLayoutVars>
          <dgm:bulletEnabled val="1"/>
        </dgm:presLayoutVars>
      </dgm:prSet>
      <dgm:spPr/>
    </dgm:pt>
    <dgm:pt modelId="{041308C4-A88B-E042-912F-C48326225EE7}" type="pres">
      <dgm:prSet presAssocID="{22875E7D-8A54-7D4E-A965-6884F5A52697}" presName="parentNode2" presStyleLbl="node1" presStyleIdx="1" presStyleCnt="3">
        <dgm:presLayoutVars>
          <dgm:chMax val="0"/>
          <dgm:bulletEnabled val="1"/>
        </dgm:presLayoutVars>
      </dgm:prSet>
      <dgm:spPr/>
    </dgm:pt>
    <dgm:pt modelId="{C2AD13EF-2FB3-1A46-8C3E-E0EED50BF4C3}" type="pres">
      <dgm:prSet presAssocID="{22875E7D-8A54-7D4E-A965-6884F5A52697}" presName="connSite2" presStyleCnt="0"/>
      <dgm:spPr/>
    </dgm:pt>
    <dgm:pt modelId="{FA8F3B3F-2469-714B-82A6-C9C9E248327B}" type="pres">
      <dgm:prSet presAssocID="{A2A4971C-9135-FB40-9CE0-44535EC36838}" presName="Name18" presStyleLbl="sibTrans2D1" presStyleIdx="1" presStyleCnt="2"/>
      <dgm:spPr/>
    </dgm:pt>
    <dgm:pt modelId="{D437565A-69B8-8F49-8A68-E8726D818A67}" type="pres">
      <dgm:prSet presAssocID="{733C24D2-F7F2-274E-9BE8-EE285D9EAAFD}" presName="composite1" presStyleCnt="0"/>
      <dgm:spPr/>
    </dgm:pt>
    <dgm:pt modelId="{E641DFC5-37B6-B84C-BB92-D9B455C2579F}" type="pres">
      <dgm:prSet presAssocID="{733C24D2-F7F2-274E-9BE8-EE285D9EAAFD}" presName="dummyNode1" presStyleLbl="node1" presStyleIdx="1" presStyleCnt="3"/>
      <dgm:spPr/>
    </dgm:pt>
    <dgm:pt modelId="{FEB08873-44EE-514F-A926-AA6DB0733C13}" type="pres">
      <dgm:prSet presAssocID="{733C24D2-F7F2-274E-9BE8-EE285D9EAAFD}" presName="childNode1" presStyleLbl="bgAcc1" presStyleIdx="2" presStyleCnt="3">
        <dgm:presLayoutVars>
          <dgm:bulletEnabled val="1"/>
        </dgm:presLayoutVars>
      </dgm:prSet>
      <dgm:spPr/>
    </dgm:pt>
    <dgm:pt modelId="{07FD4834-837E-E84F-9556-6E71A015FC1F}" type="pres">
      <dgm:prSet presAssocID="{733C24D2-F7F2-274E-9BE8-EE285D9EAAFD}" presName="childNode1tx" presStyleLbl="bgAcc1" presStyleIdx="2" presStyleCnt="3">
        <dgm:presLayoutVars>
          <dgm:bulletEnabled val="1"/>
        </dgm:presLayoutVars>
      </dgm:prSet>
      <dgm:spPr/>
    </dgm:pt>
    <dgm:pt modelId="{7DE2BFAB-6C0D-364D-965E-78A0BB3BCA63}" type="pres">
      <dgm:prSet presAssocID="{733C24D2-F7F2-274E-9BE8-EE285D9EAAFD}" presName="parentNode1" presStyleLbl="node1" presStyleIdx="2" presStyleCnt="3">
        <dgm:presLayoutVars>
          <dgm:chMax val="1"/>
          <dgm:bulletEnabled val="1"/>
        </dgm:presLayoutVars>
      </dgm:prSet>
      <dgm:spPr/>
    </dgm:pt>
    <dgm:pt modelId="{079992B1-39A1-1245-8085-32B2F43607F9}" type="pres">
      <dgm:prSet presAssocID="{733C24D2-F7F2-274E-9BE8-EE285D9EAAFD}" presName="connSite1" presStyleCnt="0"/>
      <dgm:spPr/>
    </dgm:pt>
  </dgm:ptLst>
  <dgm:cxnLst>
    <dgm:cxn modelId="{BFE5C52C-2E9A-8E4B-A9AE-972BA8B3E400}" type="presOf" srcId="{A2A4971C-9135-FB40-9CE0-44535EC36838}" destId="{FA8F3B3F-2469-714B-82A6-C9C9E248327B}" srcOrd="0" destOrd="0" presId="urn:microsoft.com/office/officeart/2005/8/layout/hProcess4"/>
    <dgm:cxn modelId="{0595653A-CBC9-2643-A764-B68D4B1047F9}" type="presOf" srcId="{04242D80-7CD7-794B-AE62-BCF7B834E9AE}" destId="{0C0C0828-0BE8-C74C-BFCD-0CB95BC10496}" srcOrd="0" destOrd="0" presId="urn:microsoft.com/office/officeart/2005/8/layout/hProcess4"/>
    <dgm:cxn modelId="{88BA1E55-3DD7-5145-8626-6E6545955F98}" type="presOf" srcId="{733C24D2-F7F2-274E-9BE8-EE285D9EAAFD}" destId="{7DE2BFAB-6C0D-364D-965E-78A0BB3BCA63}" srcOrd="0" destOrd="0" presId="urn:microsoft.com/office/officeart/2005/8/layout/hProcess4"/>
    <dgm:cxn modelId="{81153173-6AE7-4D4E-83E1-C7751FF422E4}" srcId="{86EFBD63-763D-C949-8934-059E9AD22C63}" destId="{22875E7D-8A54-7D4E-A965-6884F5A52697}" srcOrd="1" destOrd="0" parTransId="{96630C41-22ED-944F-B1E2-037A3E0CAEF4}" sibTransId="{A2A4971C-9135-FB40-9CE0-44535EC36838}"/>
    <dgm:cxn modelId="{F337BC81-50B3-D84A-A24E-2F0C40813BED}" srcId="{86EFBD63-763D-C949-8934-059E9AD22C63}" destId="{6473FDE8-A061-4C40-AB00-529D07AD461A}" srcOrd="0" destOrd="0" parTransId="{C8A0B284-9BBF-9144-90FC-D6266BF085C0}" sibTransId="{04242D80-7CD7-794B-AE62-BCF7B834E9AE}"/>
    <dgm:cxn modelId="{436E16BC-AA5D-CC42-822A-AC9A2DEACDD6}" srcId="{86EFBD63-763D-C949-8934-059E9AD22C63}" destId="{733C24D2-F7F2-274E-9BE8-EE285D9EAAFD}" srcOrd="2" destOrd="0" parTransId="{9F618660-C639-9C44-9BD4-934AD459A1F6}" sibTransId="{0E52ADE5-62B4-9241-A2BF-B7FE7F966AF8}"/>
    <dgm:cxn modelId="{A68543C2-B121-3648-B6ED-982B27CF176E}" type="presOf" srcId="{6473FDE8-A061-4C40-AB00-529D07AD461A}" destId="{16F036A5-28E5-1E47-82FC-266714A7A95E}" srcOrd="0" destOrd="0" presId="urn:microsoft.com/office/officeart/2005/8/layout/hProcess4"/>
    <dgm:cxn modelId="{410E6FC3-C5DC-6746-B5A6-9ED2A82ECC82}" type="presOf" srcId="{22875E7D-8A54-7D4E-A965-6884F5A52697}" destId="{041308C4-A88B-E042-912F-C48326225EE7}" srcOrd="0" destOrd="0" presId="urn:microsoft.com/office/officeart/2005/8/layout/hProcess4"/>
    <dgm:cxn modelId="{86E172D1-19EB-9340-83B9-EB4A3ECEC090}" type="presOf" srcId="{86EFBD63-763D-C949-8934-059E9AD22C63}" destId="{83D31B8B-75EA-2446-8728-4FCD69D3498B}" srcOrd="0" destOrd="0" presId="urn:microsoft.com/office/officeart/2005/8/layout/hProcess4"/>
    <dgm:cxn modelId="{5A4327C8-35E5-0840-9712-BC9595D1A3B2}" type="presParOf" srcId="{83D31B8B-75EA-2446-8728-4FCD69D3498B}" destId="{546A094A-5D16-5346-B0FF-4E15EF282E36}" srcOrd="0" destOrd="0" presId="urn:microsoft.com/office/officeart/2005/8/layout/hProcess4"/>
    <dgm:cxn modelId="{97882A25-39CF-E245-8C35-CC9CB1343CAB}" type="presParOf" srcId="{83D31B8B-75EA-2446-8728-4FCD69D3498B}" destId="{60807356-41FE-AA45-9C13-755CD53719DD}" srcOrd="1" destOrd="0" presId="urn:microsoft.com/office/officeart/2005/8/layout/hProcess4"/>
    <dgm:cxn modelId="{AE8006E4-99C8-4445-BDB2-31749F85DF4D}" type="presParOf" srcId="{83D31B8B-75EA-2446-8728-4FCD69D3498B}" destId="{EA5782CA-0966-E941-8B0A-C8540DB531F8}" srcOrd="2" destOrd="0" presId="urn:microsoft.com/office/officeart/2005/8/layout/hProcess4"/>
    <dgm:cxn modelId="{347F656B-3533-DA4E-82A5-CC0171E7E1BA}" type="presParOf" srcId="{EA5782CA-0966-E941-8B0A-C8540DB531F8}" destId="{824203A3-D345-3A4B-949D-038F907E4B87}" srcOrd="0" destOrd="0" presId="urn:microsoft.com/office/officeart/2005/8/layout/hProcess4"/>
    <dgm:cxn modelId="{1BACE89F-417A-3F44-96C1-BBF9A37669BA}" type="presParOf" srcId="{824203A3-D345-3A4B-949D-038F907E4B87}" destId="{3EA9E44F-CD76-5E4B-B699-04E78228E438}" srcOrd="0" destOrd="0" presId="urn:microsoft.com/office/officeart/2005/8/layout/hProcess4"/>
    <dgm:cxn modelId="{97732019-53E9-C24E-9655-1F17FC34CC35}" type="presParOf" srcId="{824203A3-D345-3A4B-949D-038F907E4B87}" destId="{FD1CD5E0-129A-5A4F-8CD4-E254B3F5F622}" srcOrd="1" destOrd="0" presId="urn:microsoft.com/office/officeart/2005/8/layout/hProcess4"/>
    <dgm:cxn modelId="{32B81DF1-22C1-384E-940D-7C67C6137E96}" type="presParOf" srcId="{824203A3-D345-3A4B-949D-038F907E4B87}" destId="{4C848350-D9C0-4544-A3E4-6150005B5F5E}" srcOrd="2" destOrd="0" presId="urn:microsoft.com/office/officeart/2005/8/layout/hProcess4"/>
    <dgm:cxn modelId="{EDDD74B7-2AB6-8946-95DE-C44D8088C937}" type="presParOf" srcId="{824203A3-D345-3A4B-949D-038F907E4B87}" destId="{16F036A5-28E5-1E47-82FC-266714A7A95E}" srcOrd="3" destOrd="0" presId="urn:microsoft.com/office/officeart/2005/8/layout/hProcess4"/>
    <dgm:cxn modelId="{5576F5E7-4356-2E4E-892C-BE30D3A95CC8}" type="presParOf" srcId="{824203A3-D345-3A4B-949D-038F907E4B87}" destId="{52A3A2C5-7405-604B-86ED-3562F659B9B1}" srcOrd="4" destOrd="0" presId="urn:microsoft.com/office/officeart/2005/8/layout/hProcess4"/>
    <dgm:cxn modelId="{B688D040-16DF-1E4E-9CC2-6EC48745CD59}" type="presParOf" srcId="{EA5782CA-0966-E941-8B0A-C8540DB531F8}" destId="{0C0C0828-0BE8-C74C-BFCD-0CB95BC10496}" srcOrd="1" destOrd="0" presId="urn:microsoft.com/office/officeart/2005/8/layout/hProcess4"/>
    <dgm:cxn modelId="{87927025-D2E4-E547-AEEA-48FD27B6FCE4}" type="presParOf" srcId="{EA5782CA-0966-E941-8B0A-C8540DB531F8}" destId="{218A55A4-E80F-434F-AC18-7C41EF8B92EA}" srcOrd="2" destOrd="0" presId="urn:microsoft.com/office/officeart/2005/8/layout/hProcess4"/>
    <dgm:cxn modelId="{5B967BE8-F937-804F-BD9A-051792F138CC}" type="presParOf" srcId="{218A55A4-E80F-434F-AC18-7C41EF8B92EA}" destId="{81523AD7-05D2-8C46-AF41-3DA33A543A2B}" srcOrd="0" destOrd="0" presId="urn:microsoft.com/office/officeart/2005/8/layout/hProcess4"/>
    <dgm:cxn modelId="{80FB394B-A87D-D44B-9FD3-D5F138C32F5E}" type="presParOf" srcId="{218A55A4-E80F-434F-AC18-7C41EF8B92EA}" destId="{8680BD6A-A3F7-9D40-BD35-3B39DC196783}" srcOrd="1" destOrd="0" presId="urn:microsoft.com/office/officeart/2005/8/layout/hProcess4"/>
    <dgm:cxn modelId="{96E26B1E-2002-6240-AAD7-980AEBB967BA}" type="presParOf" srcId="{218A55A4-E80F-434F-AC18-7C41EF8B92EA}" destId="{0DCF186E-E200-064D-980E-C0C344AEBA1F}" srcOrd="2" destOrd="0" presId="urn:microsoft.com/office/officeart/2005/8/layout/hProcess4"/>
    <dgm:cxn modelId="{976E83A3-F635-9E4A-AAEA-CFBA4359C7EE}" type="presParOf" srcId="{218A55A4-E80F-434F-AC18-7C41EF8B92EA}" destId="{041308C4-A88B-E042-912F-C48326225EE7}" srcOrd="3" destOrd="0" presId="urn:microsoft.com/office/officeart/2005/8/layout/hProcess4"/>
    <dgm:cxn modelId="{3E75F350-A50B-DA41-93F1-AE735EEE0836}" type="presParOf" srcId="{218A55A4-E80F-434F-AC18-7C41EF8B92EA}" destId="{C2AD13EF-2FB3-1A46-8C3E-E0EED50BF4C3}" srcOrd="4" destOrd="0" presId="urn:microsoft.com/office/officeart/2005/8/layout/hProcess4"/>
    <dgm:cxn modelId="{49CB2112-94B1-2E44-8829-D5B2DFBF636B}" type="presParOf" srcId="{EA5782CA-0966-E941-8B0A-C8540DB531F8}" destId="{FA8F3B3F-2469-714B-82A6-C9C9E248327B}" srcOrd="3" destOrd="0" presId="urn:microsoft.com/office/officeart/2005/8/layout/hProcess4"/>
    <dgm:cxn modelId="{CA3FCF20-E712-4141-A1E6-4AF917D1AC56}" type="presParOf" srcId="{EA5782CA-0966-E941-8B0A-C8540DB531F8}" destId="{D437565A-69B8-8F49-8A68-E8726D818A67}" srcOrd="4" destOrd="0" presId="urn:microsoft.com/office/officeart/2005/8/layout/hProcess4"/>
    <dgm:cxn modelId="{53A6DD8F-2BA2-714A-AD03-894366FCD52D}" type="presParOf" srcId="{D437565A-69B8-8F49-8A68-E8726D818A67}" destId="{E641DFC5-37B6-B84C-BB92-D9B455C2579F}" srcOrd="0" destOrd="0" presId="urn:microsoft.com/office/officeart/2005/8/layout/hProcess4"/>
    <dgm:cxn modelId="{BF2D65AF-DE4A-F34A-A962-3D0CF7D2F6F0}" type="presParOf" srcId="{D437565A-69B8-8F49-8A68-E8726D818A67}" destId="{FEB08873-44EE-514F-A926-AA6DB0733C13}" srcOrd="1" destOrd="0" presId="urn:microsoft.com/office/officeart/2005/8/layout/hProcess4"/>
    <dgm:cxn modelId="{16363A4A-4EC4-104B-BE77-67C386967017}" type="presParOf" srcId="{D437565A-69B8-8F49-8A68-E8726D818A67}" destId="{07FD4834-837E-E84F-9556-6E71A015FC1F}" srcOrd="2" destOrd="0" presId="urn:microsoft.com/office/officeart/2005/8/layout/hProcess4"/>
    <dgm:cxn modelId="{29A07715-B613-8344-A5E3-064EA28CF361}" type="presParOf" srcId="{D437565A-69B8-8F49-8A68-E8726D818A67}" destId="{7DE2BFAB-6C0D-364D-965E-78A0BB3BCA63}" srcOrd="3" destOrd="0" presId="urn:microsoft.com/office/officeart/2005/8/layout/hProcess4"/>
    <dgm:cxn modelId="{406ACBCD-7CB8-534C-A843-BB2D13A50FCF}" type="presParOf" srcId="{D437565A-69B8-8F49-8A68-E8726D818A67}" destId="{079992B1-39A1-1245-8085-32B2F43607F9}"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CD5E0-129A-5A4F-8CD4-E254B3F5F622}">
      <dsp:nvSpPr>
        <dsp:cNvPr id="0" name=""/>
        <dsp:cNvSpPr/>
      </dsp:nvSpPr>
      <dsp:spPr>
        <a:xfrm>
          <a:off x="138629" y="812323"/>
          <a:ext cx="1892523" cy="15609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0C0828-0BE8-C74C-BFCD-0CB95BC10496}">
      <dsp:nvSpPr>
        <dsp:cNvPr id="0" name=""/>
        <dsp:cNvSpPr/>
      </dsp:nvSpPr>
      <dsp:spPr>
        <a:xfrm>
          <a:off x="1186335" y="1127190"/>
          <a:ext cx="2171158" cy="2171158"/>
        </a:xfrm>
        <a:prstGeom prst="leftCircularArrow">
          <a:avLst>
            <a:gd name="adj1" fmla="val 3539"/>
            <a:gd name="adj2" fmla="val 439489"/>
            <a:gd name="adj3" fmla="val 2215000"/>
            <a:gd name="adj4" fmla="val 9024489"/>
            <a:gd name="adj5" fmla="val 41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F036A5-28E5-1E47-82FC-266714A7A95E}">
      <dsp:nvSpPr>
        <dsp:cNvPr id="0" name=""/>
        <dsp:cNvSpPr/>
      </dsp:nvSpPr>
      <dsp:spPr>
        <a:xfrm>
          <a:off x="559189" y="2038773"/>
          <a:ext cx="1682242" cy="6689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Equal-Weighted Portfolios</a:t>
          </a:r>
        </a:p>
      </dsp:txBody>
      <dsp:txXfrm>
        <a:off x="578783" y="2058367"/>
        <a:ext cx="1643054" cy="629784"/>
      </dsp:txXfrm>
    </dsp:sp>
    <dsp:sp modelId="{8680BD6A-A3F7-9D40-BD35-3B39DC196783}">
      <dsp:nvSpPr>
        <dsp:cNvPr id="0" name=""/>
        <dsp:cNvSpPr/>
      </dsp:nvSpPr>
      <dsp:spPr>
        <a:xfrm>
          <a:off x="2607302" y="812323"/>
          <a:ext cx="1892523" cy="15609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8F3B3F-2469-714B-82A6-C9C9E248327B}">
      <dsp:nvSpPr>
        <dsp:cNvPr id="0" name=""/>
        <dsp:cNvSpPr/>
      </dsp:nvSpPr>
      <dsp:spPr>
        <a:xfrm>
          <a:off x="3639237" y="-173969"/>
          <a:ext cx="2412981" cy="2412981"/>
        </a:xfrm>
        <a:prstGeom prst="circularArrow">
          <a:avLst>
            <a:gd name="adj1" fmla="val 3184"/>
            <a:gd name="adj2" fmla="val 392127"/>
            <a:gd name="adj3" fmla="val 19432363"/>
            <a:gd name="adj4" fmla="val 12575511"/>
            <a:gd name="adj5" fmla="val 37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1308C4-A88B-E042-912F-C48326225EE7}">
      <dsp:nvSpPr>
        <dsp:cNvPr id="0" name=""/>
        <dsp:cNvSpPr/>
      </dsp:nvSpPr>
      <dsp:spPr>
        <a:xfrm>
          <a:off x="3027863" y="477837"/>
          <a:ext cx="1682242" cy="6689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Value-Weighted Portfolios</a:t>
          </a:r>
        </a:p>
      </dsp:txBody>
      <dsp:txXfrm>
        <a:off x="3047457" y="497431"/>
        <a:ext cx="1643054" cy="629784"/>
      </dsp:txXfrm>
    </dsp:sp>
    <dsp:sp modelId="{FEB08873-44EE-514F-A926-AA6DB0733C13}">
      <dsp:nvSpPr>
        <dsp:cNvPr id="0" name=""/>
        <dsp:cNvSpPr/>
      </dsp:nvSpPr>
      <dsp:spPr>
        <a:xfrm>
          <a:off x="5075976" y="812323"/>
          <a:ext cx="1892523" cy="15609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E2BFAB-6C0D-364D-965E-78A0BB3BCA63}">
      <dsp:nvSpPr>
        <dsp:cNvPr id="0" name=""/>
        <dsp:cNvSpPr/>
      </dsp:nvSpPr>
      <dsp:spPr>
        <a:xfrm>
          <a:off x="5496537" y="2038773"/>
          <a:ext cx="1682242" cy="6689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Minus Top 1K Firms (VW)</a:t>
          </a:r>
        </a:p>
      </dsp:txBody>
      <dsp:txXfrm>
        <a:off x="5516131" y="2058367"/>
        <a:ext cx="1643054" cy="6297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3C710-8D54-5B4A-89F3-FD51926ECA3E}" type="datetimeFigureOut">
              <a:rPr lang="en-PE" smtClean="0"/>
              <a:t>2/15/24</a:t>
            </a:fld>
            <a:endParaRPr lang="en-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F497F-5230-C943-B25D-EC72D02C74D1}" type="slidenum">
              <a:rPr lang="en-PE" smtClean="0"/>
              <a:t>‹#›</a:t>
            </a:fld>
            <a:endParaRPr lang="en-PE"/>
          </a:p>
        </p:txBody>
      </p:sp>
    </p:spTree>
    <p:extLst>
      <p:ext uri="{BB962C8B-B14F-4D97-AF65-F5344CB8AC3E}">
        <p14:creationId xmlns:p14="http://schemas.microsoft.com/office/powerpoint/2010/main" val="186412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D01E808A-A069-6570-3233-F6EEAEEAEA0F}"/>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876EF97E-1BA0-401D-C7A8-99ACF70096E8}"/>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0AF7A6CC-67FF-D86E-F9D7-D043804DCBA1}"/>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8AC813F6-847B-95C2-39EE-AFDA0709C65B}"/>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663132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25AF2670-5761-A634-26A2-8C99ADEE85F5}"/>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E4BCD337-20D6-4F1B-8821-6952081D8700}"/>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9C04DB21-12CB-A337-AFEB-04F50D887C37}"/>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A2E93B51-108A-CDFC-3898-7964B90F334B}"/>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2382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A0CB456D-C163-08D3-127B-BB976DE346D1}"/>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C3AEDAA0-7FB5-CA11-0563-815086ED68E1}"/>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F962EBB3-55B8-03FF-F9EE-91051A264C73}"/>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34E7CA65-35D6-B5EB-4B95-284F07EEF3B3}"/>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05972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013888E2-A8B4-DF2D-74FC-ED809C6BE92B}"/>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60A93D98-930A-00E2-57D9-10193E752D68}"/>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883C6B0F-311C-4470-E803-63753780BC13}"/>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13C47532-32F7-8A41-91D3-D8F5226C50D1}"/>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81607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D9EC27EB-993E-8D2A-4411-18A2211ACE5A}"/>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998F5FEB-A90B-8F1C-0271-CDD1AD835B83}"/>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AB0024E9-89AF-D2EF-759E-E36D3A082D1E}"/>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5C591404-1E48-E7A5-CFB5-B1E9BAF73BB6}"/>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00953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5EE36C3D-AED4-1626-C019-C76C9A7FEE87}"/>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11854E77-CCB3-CD68-A1C3-8C18BF6D1CAE}"/>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E2013B21-0437-73B9-D148-307B58C59FF6}"/>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60FB8FB2-7AE7-D394-DE01-DCBDCC0722CC}"/>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6722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4A9521D6-438D-695F-9439-8FBDFA2D140C}"/>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12AFEA30-5DA0-2AF4-5FC5-428A3CAEFDED}"/>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A0EA621F-9D67-B1F1-054F-0A031D80810D}"/>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ABE99801-E21F-3A41-6DB3-AB381E5C5792}"/>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19409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8A6E422E-A983-76A4-FDF4-57026B15FBA3}"/>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87936FA5-5EAF-93E9-42B8-4C8E5F367E98}"/>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477BEDAD-E8A9-81B4-57CF-50A63F0147B1}"/>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38B3D712-2E8D-5ED1-0E80-AC63AA4E5ADB}"/>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9870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52E19F4F-109A-52D9-8370-CD2CAA16CFCB}"/>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57A9EE24-269B-7571-22E3-64434E9C8976}"/>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233DA47B-CC74-314A-4A85-887252281D8D}"/>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27C5B5C8-4EBC-127B-019C-135B02067D7B}"/>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912399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782F5C30-0798-5250-0105-589A0B800262}"/>
            </a:ext>
          </a:extLst>
        </p:cNvPr>
        <p:cNvGrpSpPr/>
        <p:nvPr/>
      </p:nvGrpSpPr>
      <p:grpSpPr>
        <a:xfrm>
          <a:off x="0" y="0"/>
          <a:ext cx="0" cy="0"/>
          <a:chOff x="0" y="0"/>
          <a:chExt cx="0" cy="0"/>
        </a:xfrm>
      </p:grpSpPr>
      <p:sp>
        <p:nvSpPr>
          <p:cNvPr id="34" name="Google Shape;34;p1:notes">
            <a:extLst>
              <a:ext uri="{FF2B5EF4-FFF2-40B4-BE49-F238E27FC236}">
                <a16:creationId xmlns:a16="http://schemas.microsoft.com/office/drawing/2014/main" id="{530CAFE4-B42A-895E-B492-A9FA325F8C65}"/>
              </a:ext>
            </a:extLst>
          </p:cNvPr>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 name="Google Shape;35;p1:notes">
            <a:extLst>
              <a:ext uri="{FF2B5EF4-FFF2-40B4-BE49-F238E27FC236}">
                <a16:creationId xmlns:a16="http://schemas.microsoft.com/office/drawing/2014/main" id="{A956DA47-D256-C9C6-AF68-72CAF0CA08F3}"/>
              </a:ext>
            </a:extLst>
          </p:cNvPr>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 name="Google Shape;36;p1:notes">
            <a:extLst>
              <a:ext uri="{FF2B5EF4-FFF2-40B4-BE49-F238E27FC236}">
                <a16:creationId xmlns:a16="http://schemas.microsoft.com/office/drawing/2014/main" id="{1ACA3173-9172-1F50-DF25-31977DF3BEE3}"/>
              </a:ext>
            </a:extLst>
          </p:cNvPr>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8920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6"/>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lt2"/>
              </a:buClr>
              <a:buSzPts val="4000"/>
              <a:buFont typeface="Arial"/>
              <a:buNone/>
              <a:defRPr sz="5333" b="1"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4" name="Google Shape;14;p6"/>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609585" lvl="0" indent="-304792" algn="l">
              <a:spcBef>
                <a:spcPts val="533"/>
              </a:spcBef>
              <a:spcAft>
                <a:spcPts val="0"/>
              </a:spcAft>
              <a:buClr>
                <a:schemeClr val="lt2"/>
              </a:buClr>
              <a:buSzPts val="2000"/>
              <a:buNone/>
              <a:defRPr sz="2667">
                <a:solidFill>
                  <a:schemeClr val="lt2"/>
                </a:solidFill>
                <a:latin typeface="Arial"/>
                <a:ea typeface="Arial"/>
                <a:cs typeface="Arial"/>
                <a:sym typeface="Arial"/>
              </a:defRPr>
            </a:lvl1pPr>
            <a:lvl2pPr marL="1219170" lvl="1" indent="-304792" algn="l">
              <a:spcBef>
                <a:spcPts val="480"/>
              </a:spcBef>
              <a:spcAft>
                <a:spcPts val="0"/>
              </a:spcAft>
              <a:buClr>
                <a:srgbClr val="D19888"/>
              </a:buClr>
              <a:buSzPts val="1800"/>
              <a:buNone/>
              <a:defRPr sz="2400">
                <a:solidFill>
                  <a:srgbClr val="D19888"/>
                </a:solidFill>
              </a:defRPr>
            </a:lvl2pPr>
            <a:lvl3pPr marL="1828754" lvl="2" indent="-304792" algn="l">
              <a:spcBef>
                <a:spcPts val="427"/>
              </a:spcBef>
              <a:spcAft>
                <a:spcPts val="0"/>
              </a:spcAft>
              <a:buClr>
                <a:srgbClr val="D19888"/>
              </a:buClr>
              <a:buSzPts val="1600"/>
              <a:buNone/>
              <a:defRPr sz="2133">
                <a:solidFill>
                  <a:srgbClr val="D19888"/>
                </a:solidFill>
              </a:defRPr>
            </a:lvl3pPr>
            <a:lvl4pPr marL="2438339" lvl="3" indent="-304792" algn="l">
              <a:spcBef>
                <a:spcPts val="373"/>
              </a:spcBef>
              <a:spcAft>
                <a:spcPts val="0"/>
              </a:spcAft>
              <a:buClr>
                <a:srgbClr val="D19888"/>
              </a:buClr>
              <a:buSzPts val="1400"/>
              <a:buNone/>
              <a:defRPr sz="1867">
                <a:solidFill>
                  <a:srgbClr val="D19888"/>
                </a:solidFill>
              </a:defRPr>
            </a:lvl4pPr>
            <a:lvl5pPr marL="3047924" lvl="4" indent="-304792" algn="l">
              <a:spcBef>
                <a:spcPts val="373"/>
              </a:spcBef>
              <a:spcAft>
                <a:spcPts val="0"/>
              </a:spcAft>
              <a:buClr>
                <a:srgbClr val="D19888"/>
              </a:buClr>
              <a:buSzPts val="1400"/>
              <a:buNone/>
              <a:defRPr sz="1867">
                <a:solidFill>
                  <a:srgbClr val="D19888"/>
                </a:solidFill>
              </a:defRPr>
            </a:lvl5pPr>
            <a:lvl6pPr marL="3657509" lvl="5" indent="-304792" algn="l">
              <a:spcBef>
                <a:spcPts val="373"/>
              </a:spcBef>
              <a:spcAft>
                <a:spcPts val="0"/>
              </a:spcAft>
              <a:buClr>
                <a:srgbClr val="D19888"/>
              </a:buClr>
              <a:buSzPts val="1400"/>
              <a:buNone/>
              <a:defRPr sz="1867">
                <a:solidFill>
                  <a:srgbClr val="D19888"/>
                </a:solidFill>
              </a:defRPr>
            </a:lvl6pPr>
            <a:lvl7pPr marL="4267093" lvl="6" indent="-304792" algn="l">
              <a:spcBef>
                <a:spcPts val="373"/>
              </a:spcBef>
              <a:spcAft>
                <a:spcPts val="0"/>
              </a:spcAft>
              <a:buClr>
                <a:srgbClr val="D19888"/>
              </a:buClr>
              <a:buSzPts val="1400"/>
              <a:buNone/>
              <a:defRPr sz="1867">
                <a:solidFill>
                  <a:srgbClr val="D19888"/>
                </a:solidFill>
              </a:defRPr>
            </a:lvl7pPr>
            <a:lvl8pPr marL="4876678" lvl="7" indent="-304792" algn="l">
              <a:spcBef>
                <a:spcPts val="373"/>
              </a:spcBef>
              <a:spcAft>
                <a:spcPts val="0"/>
              </a:spcAft>
              <a:buClr>
                <a:srgbClr val="D19888"/>
              </a:buClr>
              <a:buSzPts val="1400"/>
              <a:buNone/>
              <a:defRPr sz="1867">
                <a:solidFill>
                  <a:srgbClr val="D19888"/>
                </a:solidFill>
              </a:defRPr>
            </a:lvl8pPr>
            <a:lvl9pPr marL="5486263" lvl="8" indent="-304792" algn="l">
              <a:spcBef>
                <a:spcPts val="373"/>
              </a:spcBef>
              <a:spcAft>
                <a:spcPts val="0"/>
              </a:spcAft>
              <a:buClr>
                <a:srgbClr val="D19888"/>
              </a:buClr>
              <a:buSzPts val="1400"/>
              <a:buNone/>
              <a:defRPr sz="1867">
                <a:solidFill>
                  <a:srgbClr val="D19888"/>
                </a:solidFill>
              </a:defRPr>
            </a:lvl9pPr>
          </a:lstStyle>
          <a:p>
            <a:pPr lvl="0"/>
            <a:r>
              <a:rPr lang="en-US"/>
              <a:t>Click to edit Master text styles</a:t>
            </a:r>
          </a:p>
        </p:txBody>
      </p:sp>
    </p:spTree>
    <p:extLst>
      <p:ext uri="{BB962C8B-B14F-4D97-AF65-F5344CB8AC3E}">
        <p14:creationId xmlns:p14="http://schemas.microsoft.com/office/powerpoint/2010/main" val="327586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9"/>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p9"/>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3"/>
              </a:spcBef>
              <a:spcAft>
                <a:spcPts val="0"/>
              </a:spcAft>
              <a:buClr>
                <a:schemeClr val="lt2"/>
              </a:buClr>
              <a:buSzPts val="3200"/>
              <a:buNone/>
              <a:defRPr>
                <a:solidFill>
                  <a:schemeClr val="lt2"/>
                </a:solidFill>
              </a:defRPr>
            </a:lvl1pPr>
            <a:lvl2pPr lvl="1" algn="ctr">
              <a:spcBef>
                <a:spcPts val="747"/>
              </a:spcBef>
              <a:spcAft>
                <a:spcPts val="0"/>
              </a:spcAft>
              <a:buClr>
                <a:srgbClr val="D19888"/>
              </a:buClr>
              <a:buSzPts val="2800"/>
              <a:buNone/>
              <a:defRPr>
                <a:solidFill>
                  <a:srgbClr val="D19888"/>
                </a:solidFill>
              </a:defRPr>
            </a:lvl2pPr>
            <a:lvl3pPr lvl="2" algn="ctr">
              <a:spcBef>
                <a:spcPts val="640"/>
              </a:spcBef>
              <a:spcAft>
                <a:spcPts val="0"/>
              </a:spcAft>
              <a:buClr>
                <a:srgbClr val="D19888"/>
              </a:buClr>
              <a:buSzPts val="2400"/>
              <a:buNone/>
              <a:defRPr>
                <a:solidFill>
                  <a:srgbClr val="D19888"/>
                </a:solidFill>
              </a:defRPr>
            </a:lvl3pPr>
            <a:lvl4pPr lvl="3" algn="ctr">
              <a:spcBef>
                <a:spcPts val="533"/>
              </a:spcBef>
              <a:spcAft>
                <a:spcPts val="0"/>
              </a:spcAft>
              <a:buClr>
                <a:srgbClr val="D19888"/>
              </a:buClr>
              <a:buSzPts val="2000"/>
              <a:buNone/>
              <a:defRPr>
                <a:solidFill>
                  <a:srgbClr val="D19888"/>
                </a:solidFill>
              </a:defRPr>
            </a:lvl4pPr>
            <a:lvl5pPr lvl="4" algn="ctr">
              <a:spcBef>
                <a:spcPts val="533"/>
              </a:spcBef>
              <a:spcAft>
                <a:spcPts val="0"/>
              </a:spcAft>
              <a:buClr>
                <a:srgbClr val="D19888"/>
              </a:buClr>
              <a:buSzPts val="2000"/>
              <a:buNone/>
              <a:defRPr>
                <a:solidFill>
                  <a:srgbClr val="D19888"/>
                </a:solidFill>
              </a:defRPr>
            </a:lvl5pPr>
            <a:lvl6pPr lvl="5" algn="ctr">
              <a:spcBef>
                <a:spcPts val="533"/>
              </a:spcBef>
              <a:spcAft>
                <a:spcPts val="0"/>
              </a:spcAft>
              <a:buClr>
                <a:srgbClr val="D19888"/>
              </a:buClr>
              <a:buSzPts val="2000"/>
              <a:buNone/>
              <a:defRPr>
                <a:solidFill>
                  <a:srgbClr val="D19888"/>
                </a:solidFill>
              </a:defRPr>
            </a:lvl6pPr>
            <a:lvl7pPr lvl="6" algn="ctr">
              <a:spcBef>
                <a:spcPts val="533"/>
              </a:spcBef>
              <a:spcAft>
                <a:spcPts val="0"/>
              </a:spcAft>
              <a:buClr>
                <a:srgbClr val="D19888"/>
              </a:buClr>
              <a:buSzPts val="2000"/>
              <a:buNone/>
              <a:defRPr>
                <a:solidFill>
                  <a:srgbClr val="D19888"/>
                </a:solidFill>
              </a:defRPr>
            </a:lvl7pPr>
            <a:lvl8pPr lvl="7" algn="ctr">
              <a:spcBef>
                <a:spcPts val="533"/>
              </a:spcBef>
              <a:spcAft>
                <a:spcPts val="0"/>
              </a:spcAft>
              <a:buClr>
                <a:srgbClr val="D19888"/>
              </a:buClr>
              <a:buSzPts val="2000"/>
              <a:buNone/>
              <a:defRPr>
                <a:solidFill>
                  <a:srgbClr val="D19888"/>
                </a:solidFill>
              </a:defRPr>
            </a:lvl8pPr>
            <a:lvl9pPr lvl="8" algn="ctr">
              <a:spcBef>
                <a:spcPts val="533"/>
              </a:spcBef>
              <a:spcAft>
                <a:spcPts val="0"/>
              </a:spcAft>
              <a:buClr>
                <a:srgbClr val="D19888"/>
              </a:buClr>
              <a:buSzPts val="2000"/>
              <a:buNone/>
              <a:defRPr>
                <a:solidFill>
                  <a:srgbClr val="D19888"/>
                </a:solidFill>
              </a:defRPr>
            </a:lvl9pPr>
          </a:lstStyle>
          <a:p>
            <a:r>
              <a:rPr lang="en-US"/>
              <a:t>Click to edit Master subtitle style</a:t>
            </a:r>
            <a:endParaRPr/>
          </a:p>
        </p:txBody>
      </p:sp>
    </p:spTree>
    <p:extLst>
      <p:ext uri="{BB962C8B-B14F-4D97-AF65-F5344CB8AC3E}">
        <p14:creationId xmlns:p14="http://schemas.microsoft.com/office/powerpoint/2010/main" val="8656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609600" y="914400"/>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7" name="Google Shape;27;p10"/>
          <p:cNvSpPr txBox="1">
            <a:spLocks noGrp="1"/>
          </p:cNvSpPr>
          <p:nvPr>
            <p:ph type="body" idx="1"/>
          </p:nvPr>
        </p:nvSpPr>
        <p:spPr>
          <a:xfrm>
            <a:off x="609600" y="2243328"/>
            <a:ext cx="5384800" cy="4144963"/>
          </a:xfrm>
          <a:prstGeom prst="rect">
            <a:avLst/>
          </a:prstGeom>
          <a:noFill/>
          <a:ln>
            <a:noFill/>
          </a:ln>
        </p:spPr>
        <p:txBody>
          <a:bodyPr spcFirstLastPara="1" wrap="square" lIns="91425" tIns="45700" rIns="91425" bIns="45700" anchor="t" anchorCtr="0">
            <a:normAutofit/>
          </a:bodyPr>
          <a:lstStyle>
            <a:lvl1pPr marL="609585" lvl="0" indent="-541853" algn="l">
              <a:spcBef>
                <a:spcPts val="747"/>
              </a:spcBef>
              <a:spcAft>
                <a:spcPts val="0"/>
              </a:spcAft>
              <a:buClr>
                <a:schemeClr val="lt2"/>
              </a:buClr>
              <a:buSzPts val="2800"/>
              <a:buChar char="•"/>
              <a:defRPr sz="3733"/>
            </a:lvl1pPr>
            <a:lvl2pPr marL="1219170" lvl="1" indent="-507987" algn="l">
              <a:spcBef>
                <a:spcPts val="640"/>
              </a:spcBef>
              <a:spcAft>
                <a:spcPts val="0"/>
              </a:spcAft>
              <a:buClr>
                <a:schemeClr val="lt2"/>
              </a:buClr>
              <a:buSzPts val="2400"/>
              <a:buChar char="–"/>
              <a:defRPr sz="3200"/>
            </a:lvl2pPr>
            <a:lvl3pPr marL="1828754" lvl="2" indent="-474121" algn="l">
              <a:spcBef>
                <a:spcPts val="533"/>
              </a:spcBef>
              <a:spcAft>
                <a:spcPts val="0"/>
              </a:spcAft>
              <a:buClr>
                <a:schemeClr val="lt2"/>
              </a:buClr>
              <a:buSzPts val="2000"/>
              <a:buChar char="•"/>
              <a:defRPr sz="2667"/>
            </a:lvl3pPr>
            <a:lvl4pPr marL="2438339" lvl="3" indent="-457189" algn="l">
              <a:spcBef>
                <a:spcPts val="480"/>
              </a:spcBef>
              <a:spcAft>
                <a:spcPts val="0"/>
              </a:spcAft>
              <a:buClr>
                <a:schemeClr val="lt2"/>
              </a:buClr>
              <a:buSzPts val="1800"/>
              <a:buChar char="–"/>
              <a:defRPr sz="2400"/>
            </a:lvl4pPr>
            <a:lvl5pPr marL="3047924" lvl="4" indent="-457189" algn="l">
              <a:spcBef>
                <a:spcPts val="480"/>
              </a:spcBef>
              <a:spcAft>
                <a:spcPts val="0"/>
              </a:spcAft>
              <a:buClr>
                <a:schemeClr val="lt2"/>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pPr lvl="0"/>
            <a:r>
              <a:rPr lang="en-US"/>
              <a:t>Click to edit Master text styles</a:t>
            </a:r>
          </a:p>
        </p:txBody>
      </p:sp>
      <p:sp>
        <p:nvSpPr>
          <p:cNvPr id="28" name="Google Shape;28;p10"/>
          <p:cNvSpPr txBox="1">
            <a:spLocks noGrp="1"/>
          </p:cNvSpPr>
          <p:nvPr>
            <p:ph type="body" idx="2"/>
          </p:nvPr>
        </p:nvSpPr>
        <p:spPr>
          <a:xfrm>
            <a:off x="6197600" y="2243328"/>
            <a:ext cx="5384800" cy="4144963"/>
          </a:xfrm>
          <a:prstGeom prst="rect">
            <a:avLst/>
          </a:prstGeom>
          <a:noFill/>
          <a:ln>
            <a:noFill/>
          </a:ln>
        </p:spPr>
        <p:txBody>
          <a:bodyPr spcFirstLastPara="1" wrap="square" lIns="91425" tIns="45700" rIns="91425" bIns="45700" anchor="t" anchorCtr="0">
            <a:normAutofit/>
          </a:bodyPr>
          <a:lstStyle>
            <a:lvl1pPr marL="609585" lvl="0" indent="-541853" algn="l">
              <a:spcBef>
                <a:spcPts val="747"/>
              </a:spcBef>
              <a:spcAft>
                <a:spcPts val="0"/>
              </a:spcAft>
              <a:buClr>
                <a:schemeClr val="lt2"/>
              </a:buClr>
              <a:buSzPts val="2800"/>
              <a:buChar char="•"/>
              <a:defRPr sz="3733"/>
            </a:lvl1pPr>
            <a:lvl2pPr marL="1219170" lvl="1" indent="-507987" algn="l">
              <a:spcBef>
                <a:spcPts val="640"/>
              </a:spcBef>
              <a:spcAft>
                <a:spcPts val="0"/>
              </a:spcAft>
              <a:buClr>
                <a:schemeClr val="lt2"/>
              </a:buClr>
              <a:buSzPts val="2400"/>
              <a:buChar char="–"/>
              <a:defRPr sz="3200"/>
            </a:lvl2pPr>
            <a:lvl3pPr marL="1828754" lvl="2" indent="-474121" algn="l">
              <a:spcBef>
                <a:spcPts val="533"/>
              </a:spcBef>
              <a:spcAft>
                <a:spcPts val="0"/>
              </a:spcAft>
              <a:buClr>
                <a:schemeClr val="lt2"/>
              </a:buClr>
              <a:buSzPts val="2000"/>
              <a:buChar char="•"/>
              <a:defRPr sz="2667"/>
            </a:lvl3pPr>
            <a:lvl4pPr marL="2438339" lvl="3" indent="-457189" algn="l">
              <a:spcBef>
                <a:spcPts val="480"/>
              </a:spcBef>
              <a:spcAft>
                <a:spcPts val="0"/>
              </a:spcAft>
              <a:buClr>
                <a:schemeClr val="lt2"/>
              </a:buClr>
              <a:buSzPts val="1800"/>
              <a:buChar char="–"/>
              <a:defRPr sz="2400"/>
            </a:lvl4pPr>
            <a:lvl5pPr marL="3047924" lvl="4" indent="-457189" algn="l">
              <a:spcBef>
                <a:spcPts val="480"/>
              </a:spcBef>
              <a:spcAft>
                <a:spcPts val="0"/>
              </a:spcAft>
              <a:buClr>
                <a:schemeClr val="lt2"/>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80734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560918" y="855347"/>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000"/>
              <a:buFont typeface="Arial"/>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1" name="Google Shape;31;p11"/>
          <p:cNvSpPr txBox="1">
            <a:spLocks noGrp="1"/>
          </p:cNvSpPr>
          <p:nvPr>
            <p:ph type="body" idx="1"/>
          </p:nvPr>
        </p:nvSpPr>
        <p:spPr>
          <a:xfrm>
            <a:off x="4766733" y="1227845"/>
            <a:ext cx="6815667" cy="5401555"/>
          </a:xfrm>
          <a:prstGeom prst="rect">
            <a:avLst/>
          </a:prstGeom>
          <a:noFill/>
          <a:ln>
            <a:noFill/>
          </a:ln>
        </p:spPr>
        <p:txBody>
          <a:bodyPr spcFirstLastPara="1" wrap="square" lIns="91425" tIns="45700" rIns="91425" bIns="45700" anchor="t" anchorCtr="0">
            <a:normAutofit/>
          </a:bodyPr>
          <a:lstStyle>
            <a:lvl1pPr marL="609585" lvl="0" indent="-575719" algn="l">
              <a:spcBef>
                <a:spcPts val="853"/>
              </a:spcBef>
              <a:spcAft>
                <a:spcPts val="0"/>
              </a:spcAft>
              <a:buClr>
                <a:schemeClr val="lt2"/>
              </a:buClr>
              <a:buSzPts val="3200"/>
              <a:buChar char="•"/>
              <a:defRPr sz="4267"/>
            </a:lvl1pPr>
            <a:lvl2pPr marL="1219170" lvl="1" indent="-541853" algn="l">
              <a:spcBef>
                <a:spcPts val="747"/>
              </a:spcBef>
              <a:spcAft>
                <a:spcPts val="0"/>
              </a:spcAft>
              <a:buClr>
                <a:schemeClr val="lt2"/>
              </a:buClr>
              <a:buSzPts val="2800"/>
              <a:buChar char="–"/>
              <a:defRPr sz="3733"/>
            </a:lvl2pPr>
            <a:lvl3pPr marL="1828754" lvl="2" indent="-507987" algn="l">
              <a:spcBef>
                <a:spcPts val="640"/>
              </a:spcBef>
              <a:spcAft>
                <a:spcPts val="0"/>
              </a:spcAft>
              <a:buClr>
                <a:schemeClr val="lt2"/>
              </a:buClr>
              <a:buSzPts val="2400"/>
              <a:buChar char="•"/>
              <a:defRPr sz="3200"/>
            </a:lvl3pPr>
            <a:lvl4pPr marL="2438339" lvl="3" indent="-474121" algn="l">
              <a:spcBef>
                <a:spcPts val="533"/>
              </a:spcBef>
              <a:spcAft>
                <a:spcPts val="0"/>
              </a:spcAft>
              <a:buClr>
                <a:schemeClr val="lt2"/>
              </a:buClr>
              <a:buSzPts val="2000"/>
              <a:buChar char="–"/>
              <a:defRPr sz="2667"/>
            </a:lvl4pPr>
            <a:lvl5pPr marL="3047924" lvl="4" indent="-474121" algn="l">
              <a:spcBef>
                <a:spcPts val="533"/>
              </a:spcBef>
              <a:spcAft>
                <a:spcPts val="0"/>
              </a:spcAft>
              <a:buClr>
                <a:schemeClr val="lt2"/>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pPr lvl="0"/>
            <a:r>
              <a:rPr lang="en-US"/>
              <a:t>Click to edit Master text styles</a:t>
            </a:r>
          </a:p>
        </p:txBody>
      </p:sp>
      <p:sp>
        <p:nvSpPr>
          <p:cNvPr id="32" name="Google Shape;32;p11"/>
          <p:cNvSpPr txBox="1">
            <a:spLocks noGrp="1"/>
          </p:cNvSpPr>
          <p:nvPr>
            <p:ph type="body" idx="2"/>
          </p:nvPr>
        </p:nvSpPr>
        <p:spPr>
          <a:xfrm>
            <a:off x="560918" y="2135506"/>
            <a:ext cx="4011084" cy="4189095"/>
          </a:xfrm>
          <a:prstGeom prst="rect">
            <a:avLst/>
          </a:prstGeom>
          <a:noFill/>
          <a:ln>
            <a:noFill/>
          </a:ln>
        </p:spPr>
        <p:txBody>
          <a:bodyPr spcFirstLastPara="1" wrap="square" lIns="91425" tIns="45700" rIns="91425" bIns="45700" anchor="t" anchorCtr="0">
            <a:normAutofit/>
          </a:bodyPr>
          <a:lstStyle>
            <a:lvl1pPr marL="609585" lvl="0" indent="-304792" algn="l">
              <a:spcBef>
                <a:spcPts val="373"/>
              </a:spcBef>
              <a:spcAft>
                <a:spcPts val="0"/>
              </a:spcAft>
              <a:buClr>
                <a:schemeClr val="lt2"/>
              </a:buClr>
              <a:buSzPts val="1400"/>
              <a:buNone/>
              <a:defRPr sz="1867"/>
            </a:lvl1pPr>
            <a:lvl2pPr marL="1219170" lvl="1" indent="-304792" algn="l">
              <a:spcBef>
                <a:spcPts val="320"/>
              </a:spcBef>
              <a:spcAft>
                <a:spcPts val="0"/>
              </a:spcAft>
              <a:buClr>
                <a:schemeClr val="lt2"/>
              </a:buClr>
              <a:buSzPts val="1200"/>
              <a:buNone/>
              <a:defRPr sz="1600"/>
            </a:lvl2pPr>
            <a:lvl3pPr marL="1828754" lvl="2" indent="-304792" algn="l">
              <a:spcBef>
                <a:spcPts val="267"/>
              </a:spcBef>
              <a:spcAft>
                <a:spcPts val="0"/>
              </a:spcAft>
              <a:buClr>
                <a:schemeClr val="lt2"/>
              </a:buClr>
              <a:buSzPts val="1000"/>
              <a:buNone/>
              <a:defRPr sz="1333"/>
            </a:lvl3pPr>
            <a:lvl4pPr marL="2438339" lvl="3" indent="-304792" algn="l">
              <a:spcBef>
                <a:spcPts val="240"/>
              </a:spcBef>
              <a:spcAft>
                <a:spcPts val="0"/>
              </a:spcAft>
              <a:buClr>
                <a:schemeClr val="lt2"/>
              </a:buClr>
              <a:buSzPts val="900"/>
              <a:buNone/>
              <a:defRPr sz="1200"/>
            </a:lvl4pPr>
            <a:lvl5pPr marL="3047924" lvl="4" indent="-304792" algn="l">
              <a:spcBef>
                <a:spcPts val="240"/>
              </a:spcBef>
              <a:spcAft>
                <a:spcPts val="0"/>
              </a:spcAft>
              <a:buClr>
                <a:schemeClr val="lt2"/>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pPr lvl="0"/>
            <a:r>
              <a:rPr lang="en-US"/>
              <a:t>Click to edit Master text styles</a:t>
            </a:r>
          </a:p>
        </p:txBody>
      </p:sp>
    </p:spTree>
    <p:extLst>
      <p:ext uri="{BB962C8B-B14F-4D97-AF65-F5344CB8AC3E}">
        <p14:creationId xmlns:p14="http://schemas.microsoft.com/office/powerpoint/2010/main" val="5937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3CA3-4DFE-B879-009D-012A4FF6D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E"/>
          </a:p>
        </p:txBody>
      </p:sp>
      <p:sp>
        <p:nvSpPr>
          <p:cNvPr id="3" name="Subtitle 2">
            <a:extLst>
              <a:ext uri="{FF2B5EF4-FFF2-40B4-BE49-F238E27FC236}">
                <a16:creationId xmlns:a16="http://schemas.microsoft.com/office/drawing/2014/main" id="{805B5ABA-50AC-468C-E346-E7378A729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E"/>
          </a:p>
        </p:txBody>
      </p:sp>
      <p:sp>
        <p:nvSpPr>
          <p:cNvPr id="4" name="Date Placeholder 3">
            <a:extLst>
              <a:ext uri="{FF2B5EF4-FFF2-40B4-BE49-F238E27FC236}">
                <a16:creationId xmlns:a16="http://schemas.microsoft.com/office/drawing/2014/main" id="{F63C2141-2987-8E2E-5A3D-CC38CB9D8756}"/>
              </a:ext>
            </a:extLst>
          </p:cNvPr>
          <p:cNvSpPr>
            <a:spLocks noGrp="1"/>
          </p:cNvSpPr>
          <p:nvPr>
            <p:ph type="dt" sz="half" idx="10"/>
          </p:nvPr>
        </p:nvSpPr>
        <p:spPr/>
        <p:txBody>
          <a:bodyPr/>
          <a:lstStyle/>
          <a:p>
            <a:fld id="{82C0C1FF-A097-0346-9E51-7BF92DCF4EF6}" type="datetimeFigureOut">
              <a:rPr lang="en-PE" smtClean="0"/>
              <a:t>2/15/24</a:t>
            </a:fld>
            <a:endParaRPr lang="en-PE"/>
          </a:p>
        </p:txBody>
      </p:sp>
      <p:sp>
        <p:nvSpPr>
          <p:cNvPr id="5" name="Footer Placeholder 4">
            <a:extLst>
              <a:ext uri="{FF2B5EF4-FFF2-40B4-BE49-F238E27FC236}">
                <a16:creationId xmlns:a16="http://schemas.microsoft.com/office/drawing/2014/main" id="{94C96473-A8B3-BB49-4872-8CEB70C2BDB8}"/>
              </a:ext>
            </a:extLst>
          </p:cNvPr>
          <p:cNvSpPr>
            <a:spLocks noGrp="1"/>
          </p:cNvSpPr>
          <p:nvPr>
            <p:ph type="ftr" sz="quarter" idx="11"/>
          </p:nvPr>
        </p:nvSpPr>
        <p:spPr/>
        <p:txBody>
          <a:bodyPr/>
          <a:lstStyle/>
          <a:p>
            <a:endParaRPr lang="en-PE"/>
          </a:p>
        </p:txBody>
      </p:sp>
      <p:sp>
        <p:nvSpPr>
          <p:cNvPr id="6" name="Slide Number Placeholder 5">
            <a:extLst>
              <a:ext uri="{FF2B5EF4-FFF2-40B4-BE49-F238E27FC236}">
                <a16:creationId xmlns:a16="http://schemas.microsoft.com/office/drawing/2014/main" id="{BF0BDB8B-25F9-B402-A085-124C11243A40}"/>
              </a:ext>
            </a:extLst>
          </p:cNvPr>
          <p:cNvSpPr>
            <a:spLocks noGrp="1"/>
          </p:cNvSpPr>
          <p:nvPr>
            <p:ph type="sldNum" sz="quarter" idx="12"/>
          </p:nvPr>
        </p:nvSpPr>
        <p:spPr/>
        <p:txBody>
          <a:bodyPr/>
          <a:lstStyle/>
          <a:p>
            <a:fld id="{A73B5319-4D6E-9741-9384-E7A445C26C68}" type="slidenum">
              <a:rPr lang="en-PE" smtClean="0"/>
              <a:t>‹#›</a:t>
            </a:fld>
            <a:endParaRPr lang="en-PE"/>
          </a:p>
        </p:txBody>
      </p:sp>
    </p:spTree>
    <p:extLst>
      <p:ext uri="{BB962C8B-B14F-4D97-AF65-F5344CB8AC3E}">
        <p14:creationId xmlns:p14="http://schemas.microsoft.com/office/powerpoint/2010/main" val="38723673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914400"/>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2"/>
              </a:buClr>
              <a:buSzPts val="4400"/>
              <a:buFont typeface="Arial"/>
              <a:buNone/>
              <a:defRPr sz="4400" b="0" i="0" u="none" strike="noStrike" cap="non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609600" y="2239963"/>
            <a:ext cx="10972800" cy="38862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lt2"/>
              </a:buClr>
              <a:buSzPts val="3200"/>
              <a:buFont typeface="Arial"/>
              <a:buChar char="•"/>
              <a:defRPr sz="3200" b="0" i="0" u="none" strike="noStrike" cap="none">
                <a:solidFill>
                  <a:schemeClr val="lt2"/>
                </a:solidFill>
                <a:latin typeface="Arial"/>
                <a:ea typeface="Arial"/>
                <a:cs typeface="Arial"/>
                <a:sym typeface="Arial"/>
              </a:defRPr>
            </a:lvl1pPr>
            <a:lvl2pPr marL="914400" marR="0" lvl="1" indent="-406400" algn="l" rtl="0">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2pPr>
            <a:lvl3pPr marL="1371600" marR="0" lvl="2" indent="-381000" algn="l" rtl="0">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55600" algn="l" rtl="0">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335632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png"/><Relationship Id="rId7"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5FA8D9-9017-E8D4-02E1-9C212B1133FE}"/>
              </a:ext>
            </a:extLst>
          </p:cNvPr>
          <p:cNvPicPr>
            <a:picLocks noChangeAspect="1"/>
          </p:cNvPicPr>
          <p:nvPr/>
        </p:nvPicPr>
        <p:blipFill>
          <a:blip r:embed="rId2"/>
          <a:stretch>
            <a:fillRect/>
          </a:stretch>
        </p:blipFill>
        <p:spPr>
          <a:xfrm>
            <a:off x="0" y="-13107"/>
            <a:ext cx="12192000" cy="6884214"/>
          </a:xfrm>
          <a:prstGeom prst="rect">
            <a:avLst/>
          </a:prstGeom>
        </p:spPr>
      </p:pic>
      <p:sp>
        <p:nvSpPr>
          <p:cNvPr id="2" name="Title 1">
            <a:extLst>
              <a:ext uri="{FF2B5EF4-FFF2-40B4-BE49-F238E27FC236}">
                <a16:creationId xmlns:a16="http://schemas.microsoft.com/office/drawing/2014/main" id="{BB027E17-5678-27D7-BE69-DC9AFAC59D7D}"/>
              </a:ext>
            </a:extLst>
          </p:cNvPr>
          <p:cNvSpPr>
            <a:spLocks noGrp="1"/>
          </p:cNvSpPr>
          <p:nvPr>
            <p:ph type="ctrTitle"/>
          </p:nvPr>
        </p:nvSpPr>
        <p:spPr>
          <a:xfrm>
            <a:off x="75300" y="1105948"/>
            <a:ext cx="9144000" cy="2387600"/>
          </a:xfrm>
        </p:spPr>
        <p:txBody>
          <a:bodyPr/>
          <a:lstStyle/>
          <a:p>
            <a:r>
              <a:rPr lang="en-PE" dirty="0">
                <a:solidFill>
                  <a:schemeClr val="bg1"/>
                </a:solidFill>
              </a:rPr>
              <a:t>R&amp;</a:t>
            </a:r>
            <a:r>
              <a:rPr lang="en-PE">
                <a:solidFill>
                  <a:schemeClr val="bg1"/>
                </a:solidFill>
              </a:rPr>
              <a:t>D </a:t>
            </a:r>
            <a:r>
              <a:rPr lang="en-US" dirty="0">
                <a:solidFill>
                  <a:schemeClr val="bg1"/>
                </a:solidFill>
              </a:rPr>
              <a:t>E</a:t>
            </a:r>
            <a:r>
              <a:rPr lang="en-PE">
                <a:solidFill>
                  <a:schemeClr val="bg1"/>
                </a:solidFill>
              </a:rPr>
              <a:t>xpense </a:t>
            </a:r>
            <a:r>
              <a:rPr lang="en-US" dirty="0">
                <a:solidFill>
                  <a:schemeClr val="bg1"/>
                </a:solidFill>
              </a:rPr>
              <a:t>S</a:t>
            </a:r>
            <a:r>
              <a:rPr lang="en-PE">
                <a:solidFill>
                  <a:schemeClr val="bg1"/>
                </a:solidFill>
              </a:rPr>
              <a:t>trategy</a:t>
            </a:r>
            <a:endParaRPr lang="en-PE" dirty="0">
              <a:solidFill>
                <a:schemeClr val="bg1"/>
              </a:solidFill>
            </a:endParaRPr>
          </a:p>
        </p:txBody>
      </p:sp>
      <p:sp>
        <p:nvSpPr>
          <p:cNvPr id="3" name="Subtitle 2">
            <a:extLst>
              <a:ext uri="{FF2B5EF4-FFF2-40B4-BE49-F238E27FC236}">
                <a16:creationId xmlns:a16="http://schemas.microsoft.com/office/drawing/2014/main" id="{2A662712-7EE4-7385-DC64-C4FAFA79EFB0}"/>
              </a:ext>
            </a:extLst>
          </p:cNvPr>
          <p:cNvSpPr>
            <a:spLocks noGrp="1"/>
          </p:cNvSpPr>
          <p:nvPr>
            <p:ph type="subTitle" idx="1"/>
          </p:nvPr>
        </p:nvSpPr>
        <p:spPr>
          <a:xfrm>
            <a:off x="-1272989" y="3526565"/>
            <a:ext cx="9144000" cy="1655762"/>
          </a:xfrm>
        </p:spPr>
        <p:txBody>
          <a:bodyPr/>
          <a:lstStyle/>
          <a:p>
            <a:r>
              <a:rPr lang="en-PE" dirty="0">
                <a:solidFill>
                  <a:schemeClr val="bg1"/>
                </a:solidFill>
              </a:rPr>
              <a:t>Vanesa Alcantara -  Jordan Ehlinger</a:t>
            </a:r>
          </a:p>
        </p:txBody>
      </p:sp>
      <p:sp>
        <p:nvSpPr>
          <p:cNvPr id="4" name="TextBox 3">
            <a:extLst>
              <a:ext uri="{FF2B5EF4-FFF2-40B4-BE49-F238E27FC236}">
                <a16:creationId xmlns:a16="http://schemas.microsoft.com/office/drawing/2014/main" id="{8C6A778A-AE08-E30E-DDB1-EF4A2D4EA811}"/>
              </a:ext>
            </a:extLst>
          </p:cNvPr>
          <p:cNvSpPr txBox="1"/>
          <p:nvPr/>
        </p:nvSpPr>
        <p:spPr>
          <a:xfrm>
            <a:off x="172122" y="1861073"/>
            <a:ext cx="184731" cy="307777"/>
          </a:xfrm>
          <a:prstGeom prst="rect">
            <a:avLst/>
          </a:prstGeom>
          <a:noFill/>
        </p:spPr>
        <p:txBody>
          <a:bodyPr wrap="none" rtlCol="0">
            <a:spAutoFit/>
          </a:bodyPr>
          <a:lstStyle/>
          <a:p>
            <a:endParaRPr lang="en-PE" dirty="0"/>
          </a:p>
        </p:txBody>
      </p:sp>
    </p:spTree>
    <p:extLst>
      <p:ext uri="{BB962C8B-B14F-4D97-AF65-F5344CB8AC3E}">
        <p14:creationId xmlns:p14="http://schemas.microsoft.com/office/powerpoint/2010/main" val="70150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ED0E08B3-45BB-3AE2-1A98-45D81BB7EB48}"/>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BEED529A-4E0F-4F9F-2A86-3CBBF2CF850F}"/>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0D9ABF1E-2B21-AFDE-8D34-856628E2A109}"/>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B9C13FB3-6EB0-DF74-DE91-8DBD140019BC}"/>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DBD05D5F-5D04-0FC1-EEE6-E98A003A0CAE}"/>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9A4E8421-3AFA-8D77-6CDC-DF10434EE7FB}"/>
              </a:ext>
            </a:extLst>
          </p:cNvPr>
          <p:cNvSpPr txBox="1"/>
          <p:nvPr/>
        </p:nvSpPr>
        <p:spPr>
          <a:xfrm>
            <a:off x="3531513" y="676841"/>
            <a:ext cx="5128968"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Extended Period Results</a:t>
            </a:r>
          </a:p>
        </p:txBody>
      </p:sp>
      <p:sp>
        <p:nvSpPr>
          <p:cNvPr id="14" name="Google Shape;40;p1">
            <a:extLst>
              <a:ext uri="{FF2B5EF4-FFF2-40B4-BE49-F238E27FC236}">
                <a16:creationId xmlns:a16="http://schemas.microsoft.com/office/drawing/2014/main" id="{68BAE3B0-BC7C-C1BB-D6EA-94705E9FA440}"/>
              </a:ext>
            </a:extLst>
          </p:cNvPr>
          <p:cNvSpPr txBox="1"/>
          <p:nvPr/>
        </p:nvSpPr>
        <p:spPr>
          <a:xfrm>
            <a:off x="10734260" y="6488216"/>
            <a:ext cx="1210557" cy="336900"/>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000" dirty="0">
                <a:solidFill>
                  <a:schemeClr val="tx2">
                    <a:lumMod val="50000"/>
                  </a:schemeClr>
                </a:solidFill>
                <a:latin typeface="Arial Black"/>
                <a:ea typeface="Arial Black"/>
                <a:cs typeface="Arial Black"/>
                <a:sym typeface="Arial Black"/>
              </a:rPr>
              <a:t>Jordan</a:t>
            </a:r>
            <a:endParaRPr lang="en-US" sz="2800" dirty="0">
              <a:solidFill>
                <a:schemeClr val="tx2">
                  <a:lumMod val="50000"/>
                </a:schemeClr>
              </a:solidFill>
              <a:latin typeface="Arial Black"/>
              <a:ea typeface="Arial Black"/>
              <a:cs typeface="Arial Black"/>
              <a:sym typeface="Arial Black"/>
            </a:endParaRPr>
          </a:p>
        </p:txBody>
      </p:sp>
      <p:sp>
        <p:nvSpPr>
          <p:cNvPr id="9" name="Google Shape;40;p1">
            <a:extLst>
              <a:ext uri="{FF2B5EF4-FFF2-40B4-BE49-F238E27FC236}">
                <a16:creationId xmlns:a16="http://schemas.microsoft.com/office/drawing/2014/main" id="{F9A8883E-9E14-D884-762B-0D991ED29979}"/>
              </a:ext>
            </a:extLst>
          </p:cNvPr>
          <p:cNvSpPr txBox="1"/>
          <p:nvPr/>
        </p:nvSpPr>
        <p:spPr>
          <a:xfrm>
            <a:off x="551624" y="4359101"/>
            <a:ext cx="324161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b="1" dirty="0">
                <a:solidFill>
                  <a:schemeClr val="tx2">
                    <a:lumMod val="50000"/>
                  </a:schemeClr>
                </a:solidFill>
                <a:latin typeface="Arial" panose="020B0604020202020204" pitchFamily="34" charset="0"/>
                <a:ea typeface="Arial Black"/>
                <a:cs typeface="Arial" panose="020B0604020202020204" pitchFamily="34" charset="0"/>
                <a:sym typeface="Arial Black"/>
              </a:rPr>
              <a:t>Long Short Equal Weighted Portfolio with Extended Period </a:t>
            </a:r>
          </a:p>
        </p:txBody>
      </p:sp>
      <p:sp>
        <p:nvSpPr>
          <p:cNvPr id="12" name="Google Shape;40;p1">
            <a:extLst>
              <a:ext uri="{FF2B5EF4-FFF2-40B4-BE49-F238E27FC236}">
                <a16:creationId xmlns:a16="http://schemas.microsoft.com/office/drawing/2014/main" id="{07A33969-CFC6-83EF-C11E-863E06DB9F7E}"/>
              </a:ext>
            </a:extLst>
          </p:cNvPr>
          <p:cNvSpPr txBox="1"/>
          <p:nvPr/>
        </p:nvSpPr>
        <p:spPr>
          <a:xfrm>
            <a:off x="4475189" y="4359101"/>
            <a:ext cx="324161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b="1" dirty="0">
                <a:solidFill>
                  <a:schemeClr val="tx2">
                    <a:lumMod val="50000"/>
                  </a:schemeClr>
                </a:solidFill>
                <a:latin typeface="Arial" panose="020B0604020202020204" pitchFamily="34" charset="0"/>
                <a:ea typeface="Arial Black"/>
                <a:cs typeface="Arial" panose="020B0604020202020204" pitchFamily="34" charset="0"/>
                <a:sym typeface="Arial Black"/>
              </a:rPr>
              <a:t>Long Short Value Weighted Portfolio with Extended Period </a:t>
            </a:r>
          </a:p>
        </p:txBody>
      </p:sp>
      <p:sp>
        <p:nvSpPr>
          <p:cNvPr id="16" name="Google Shape;40;p1">
            <a:extLst>
              <a:ext uri="{FF2B5EF4-FFF2-40B4-BE49-F238E27FC236}">
                <a16:creationId xmlns:a16="http://schemas.microsoft.com/office/drawing/2014/main" id="{137E6E02-22FE-A968-AF2B-03C05D9FC43B}"/>
              </a:ext>
            </a:extLst>
          </p:cNvPr>
          <p:cNvSpPr txBox="1"/>
          <p:nvPr/>
        </p:nvSpPr>
        <p:spPr>
          <a:xfrm>
            <a:off x="8566512" y="4359101"/>
            <a:ext cx="324161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b="1" dirty="0">
                <a:solidFill>
                  <a:schemeClr val="tx2">
                    <a:lumMod val="50000"/>
                  </a:schemeClr>
                </a:solidFill>
                <a:latin typeface="Arial" panose="020B0604020202020204" pitchFamily="34" charset="0"/>
                <a:ea typeface="Arial Black"/>
                <a:cs typeface="Arial" panose="020B0604020202020204" pitchFamily="34" charset="0"/>
                <a:sym typeface="Arial Black"/>
              </a:rPr>
              <a:t>Long Short Value Weighted Portfolio w/o Top 1K Firms with Extended Period </a:t>
            </a:r>
          </a:p>
        </p:txBody>
      </p:sp>
      <p:pic>
        <p:nvPicPr>
          <p:cNvPr id="4" name="Picture 3" descr="A screenshot of a graph&#10;&#10;Description automatically generated">
            <a:extLst>
              <a:ext uri="{FF2B5EF4-FFF2-40B4-BE49-F238E27FC236}">
                <a16:creationId xmlns:a16="http://schemas.microsoft.com/office/drawing/2014/main" id="{6D5ADBF1-43F7-3891-F116-AAB69407C735}"/>
              </a:ext>
            </a:extLst>
          </p:cNvPr>
          <p:cNvPicPr>
            <a:picLocks noChangeAspect="1"/>
          </p:cNvPicPr>
          <p:nvPr/>
        </p:nvPicPr>
        <p:blipFill>
          <a:blip r:embed="rId4"/>
          <a:stretch>
            <a:fillRect/>
          </a:stretch>
        </p:blipFill>
        <p:spPr>
          <a:xfrm>
            <a:off x="1826009" y="1101463"/>
            <a:ext cx="8195159" cy="2822915"/>
          </a:xfrm>
          <a:prstGeom prst="rect">
            <a:avLst/>
          </a:prstGeom>
        </p:spPr>
      </p:pic>
      <p:sp>
        <p:nvSpPr>
          <p:cNvPr id="7" name="Google Shape;40;p1">
            <a:extLst>
              <a:ext uri="{FF2B5EF4-FFF2-40B4-BE49-F238E27FC236}">
                <a16:creationId xmlns:a16="http://schemas.microsoft.com/office/drawing/2014/main" id="{E60EDDF7-B54D-35B4-FA4C-ACE084492AEF}"/>
              </a:ext>
            </a:extLst>
          </p:cNvPr>
          <p:cNvSpPr txBox="1"/>
          <p:nvPr/>
        </p:nvSpPr>
        <p:spPr>
          <a:xfrm>
            <a:off x="2352912" y="3962195"/>
            <a:ext cx="7486170" cy="352706"/>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000" b="1" dirty="0">
                <a:solidFill>
                  <a:schemeClr val="tx2">
                    <a:lumMod val="50000"/>
                  </a:schemeClr>
                </a:solidFill>
                <a:latin typeface="Arial Black" panose="020B0604020202020204" pitchFamily="34" charset="0"/>
                <a:ea typeface="Arial Black"/>
                <a:cs typeface="Arial Black" panose="020B0604020202020204" pitchFamily="34" charset="0"/>
                <a:sym typeface="Arial Black"/>
              </a:rPr>
              <a:t>Long Short Portfolios run from 1981.07 – 2022.12</a:t>
            </a:r>
          </a:p>
        </p:txBody>
      </p:sp>
      <p:pic>
        <p:nvPicPr>
          <p:cNvPr id="13" name="Picture 12" descr="A table with numbers and a few black text&#10;&#10;Description automatically generated with medium confidence">
            <a:extLst>
              <a:ext uri="{FF2B5EF4-FFF2-40B4-BE49-F238E27FC236}">
                <a16:creationId xmlns:a16="http://schemas.microsoft.com/office/drawing/2014/main" id="{B6832BEC-71CC-1016-3CD7-AAC3E4A0D1B0}"/>
              </a:ext>
            </a:extLst>
          </p:cNvPr>
          <p:cNvPicPr>
            <a:picLocks noChangeAspect="1"/>
          </p:cNvPicPr>
          <p:nvPr/>
        </p:nvPicPr>
        <p:blipFill>
          <a:blip r:embed="rId5"/>
          <a:stretch>
            <a:fillRect/>
          </a:stretch>
        </p:blipFill>
        <p:spPr>
          <a:xfrm>
            <a:off x="121921" y="4907808"/>
            <a:ext cx="3919713" cy="1610054"/>
          </a:xfrm>
          <a:prstGeom prst="rect">
            <a:avLst/>
          </a:prstGeom>
        </p:spPr>
      </p:pic>
      <p:pic>
        <p:nvPicPr>
          <p:cNvPr id="18" name="Picture 17" descr="A table with numbers and text&#10;&#10;Description automatically generated">
            <a:extLst>
              <a:ext uri="{FF2B5EF4-FFF2-40B4-BE49-F238E27FC236}">
                <a16:creationId xmlns:a16="http://schemas.microsoft.com/office/drawing/2014/main" id="{4CA6D685-8DE5-B107-99E1-567832A06FF8}"/>
              </a:ext>
            </a:extLst>
          </p:cNvPr>
          <p:cNvPicPr>
            <a:picLocks noChangeAspect="1"/>
          </p:cNvPicPr>
          <p:nvPr/>
        </p:nvPicPr>
        <p:blipFill>
          <a:blip r:embed="rId6"/>
          <a:stretch>
            <a:fillRect/>
          </a:stretch>
        </p:blipFill>
        <p:spPr>
          <a:xfrm>
            <a:off x="4136140" y="4937455"/>
            <a:ext cx="3919713" cy="1550761"/>
          </a:xfrm>
          <a:prstGeom prst="rect">
            <a:avLst/>
          </a:prstGeom>
        </p:spPr>
      </p:pic>
      <p:pic>
        <p:nvPicPr>
          <p:cNvPr id="20" name="Picture 19" descr="A table with numbers and text&#10;&#10;Description automatically generated">
            <a:extLst>
              <a:ext uri="{FF2B5EF4-FFF2-40B4-BE49-F238E27FC236}">
                <a16:creationId xmlns:a16="http://schemas.microsoft.com/office/drawing/2014/main" id="{C10989DD-BD56-5CB3-1F8F-7257E0B1D64B}"/>
              </a:ext>
            </a:extLst>
          </p:cNvPr>
          <p:cNvPicPr>
            <a:picLocks noChangeAspect="1"/>
          </p:cNvPicPr>
          <p:nvPr/>
        </p:nvPicPr>
        <p:blipFill>
          <a:blip r:embed="rId7"/>
          <a:stretch>
            <a:fillRect/>
          </a:stretch>
        </p:blipFill>
        <p:spPr>
          <a:xfrm>
            <a:off x="8150359" y="4937455"/>
            <a:ext cx="3881660" cy="1550761"/>
          </a:xfrm>
          <a:prstGeom prst="rect">
            <a:avLst/>
          </a:prstGeom>
        </p:spPr>
      </p:pic>
    </p:spTree>
    <p:extLst>
      <p:ext uri="{BB962C8B-B14F-4D97-AF65-F5344CB8AC3E}">
        <p14:creationId xmlns:p14="http://schemas.microsoft.com/office/powerpoint/2010/main" val="36459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1C1DE96C-260B-13B3-92D0-5E2AAF451502}"/>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1DB1EC29-F544-0CF0-8484-605506E3C5B6}"/>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D7AC9B88-80A9-5F22-5123-CAF6FEB4E957}"/>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D9DE216A-A6D5-D932-5656-BF25C7277184}"/>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F691BD3B-9153-728D-47C6-1153D1E29F2C}"/>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429DE5C2-B27C-88D0-C100-54624ADF3EDF}"/>
              </a:ext>
            </a:extLst>
          </p:cNvPr>
          <p:cNvSpPr txBox="1"/>
          <p:nvPr/>
        </p:nvSpPr>
        <p:spPr>
          <a:xfrm>
            <a:off x="3531513" y="676841"/>
            <a:ext cx="5128968"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Extended Period Results</a:t>
            </a:r>
          </a:p>
        </p:txBody>
      </p:sp>
      <p:sp>
        <p:nvSpPr>
          <p:cNvPr id="14" name="Google Shape;40;p1">
            <a:extLst>
              <a:ext uri="{FF2B5EF4-FFF2-40B4-BE49-F238E27FC236}">
                <a16:creationId xmlns:a16="http://schemas.microsoft.com/office/drawing/2014/main" id="{A4812E27-1BF3-6B13-39BF-25EEAC1B4AC3}"/>
              </a:ext>
            </a:extLst>
          </p:cNvPr>
          <p:cNvSpPr txBox="1"/>
          <p:nvPr/>
        </p:nvSpPr>
        <p:spPr>
          <a:xfrm>
            <a:off x="10624930" y="6488216"/>
            <a:ext cx="1319887" cy="336900"/>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000" dirty="0">
                <a:solidFill>
                  <a:schemeClr val="tx2">
                    <a:lumMod val="50000"/>
                  </a:schemeClr>
                </a:solidFill>
                <a:latin typeface="Arial Black"/>
                <a:ea typeface="Arial Black"/>
                <a:cs typeface="Arial Black"/>
                <a:sym typeface="Arial Black"/>
              </a:rPr>
              <a:t>Vanesa</a:t>
            </a:r>
            <a:endParaRPr lang="en-US" sz="2800" dirty="0">
              <a:solidFill>
                <a:schemeClr val="tx2">
                  <a:lumMod val="50000"/>
                </a:schemeClr>
              </a:solidFill>
              <a:latin typeface="Arial Black"/>
              <a:ea typeface="Arial Black"/>
              <a:cs typeface="Arial Black"/>
              <a:sym typeface="Arial Black"/>
            </a:endParaRPr>
          </a:p>
        </p:txBody>
      </p:sp>
      <p:sp>
        <p:nvSpPr>
          <p:cNvPr id="9" name="Google Shape;40;p1">
            <a:extLst>
              <a:ext uri="{FF2B5EF4-FFF2-40B4-BE49-F238E27FC236}">
                <a16:creationId xmlns:a16="http://schemas.microsoft.com/office/drawing/2014/main" id="{0AC1593A-15CE-F937-3E94-B04B38AD2B56}"/>
              </a:ext>
            </a:extLst>
          </p:cNvPr>
          <p:cNvSpPr txBox="1"/>
          <p:nvPr/>
        </p:nvSpPr>
        <p:spPr>
          <a:xfrm>
            <a:off x="551624" y="4359101"/>
            <a:ext cx="324161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b="1" dirty="0">
                <a:solidFill>
                  <a:schemeClr val="tx2">
                    <a:lumMod val="50000"/>
                  </a:schemeClr>
                </a:solidFill>
                <a:latin typeface="Arial" panose="020B0604020202020204" pitchFamily="34" charset="0"/>
                <a:ea typeface="Arial Black"/>
                <a:cs typeface="Arial" panose="020B0604020202020204" pitchFamily="34" charset="0"/>
                <a:sym typeface="Arial Black"/>
              </a:rPr>
              <a:t>Long Short Equal Weighted Portfolio with Extended Period </a:t>
            </a:r>
          </a:p>
        </p:txBody>
      </p:sp>
      <p:sp>
        <p:nvSpPr>
          <p:cNvPr id="12" name="Google Shape;40;p1">
            <a:extLst>
              <a:ext uri="{FF2B5EF4-FFF2-40B4-BE49-F238E27FC236}">
                <a16:creationId xmlns:a16="http://schemas.microsoft.com/office/drawing/2014/main" id="{AB10154B-0DF4-0363-6CAC-D1A6E73850D8}"/>
              </a:ext>
            </a:extLst>
          </p:cNvPr>
          <p:cNvSpPr txBox="1"/>
          <p:nvPr/>
        </p:nvSpPr>
        <p:spPr>
          <a:xfrm>
            <a:off x="4475189" y="4359101"/>
            <a:ext cx="324161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b="1" dirty="0">
                <a:solidFill>
                  <a:schemeClr val="tx2">
                    <a:lumMod val="50000"/>
                  </a:schemeClr>
                </a:solidFill>
                <a:latin typeface="Arial" panose="020B0604020202020204" pitchFamily="34" charset="0"/>
                <a:ea typeface="Arial Black"/>
                <a:cs typeface="Arial" panose="020B0604020202020204" pitchFamily="34" charset="0"/>
                <a:sym typeface="Arial Black"/>
              </a:rPr>
              <a:t>Long Short Value Weighted Portfolio with Extended Period </a:t>
            </a:r>
          </a:p>
        </p:txBody>
      </p:sp>
      <p:sp>
        <p:nvSpPr>
          <p:cNvPr id="16" name="Google Shape;40;p1">
            <a:extLst>
              <a:ext uri="{FF2B5EF4-FFF2-40B4-BE49-F238E27FC236}">
                <a16:creationId xmlns:a16="http://schemas.microsoft.com/office/drawing/2014/main" id="{33372D6F-658F-085A-063F-9CE660AB96E2}"/>
              </a:ext>
            </a:extLst>
          </p:cNvPr>
          <p:cNvSpPr txBox="1"/>
          <p:nvPr/>
        </p:nvSpPr>
        <p:spPr>
          <a:xfrm>
            <a:off x="8566512" y="4359101"/>
            <a:ext cx="324161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b="1" dirty="0">
                <a:solidFill>
                  <a:schemeClr val="tx2">
                    <a:lumMod val="50000"/>
                  </a:schemeClr>
                </a:solidFill>
                <a:latin typeface="Arial" panose="020B0604020202020204" pitchFamily="34" charset="0"/>
                <a:ea typeface="Arial Black"/>
                <a:cs typeface="Arial" panose="020B0604020202020204" pitchFamily="34" charset="0"/>
                <a:sym typeface="Arial Black"/>
              </a:rPr>
              <a:t>Long Short Value Weighted Portfolio w/o Top 1K Firms with Extended Period </a:t>
            </a:r>
          </a:p>
        </p:txBody>
      </p:sp>
      <p:pic>
        <p:nvPicPr>
          <p:cNvPr id="4" name="Picture 3" descr="A screenshot of a graph&#10;&#10;Description automatically generated">
            <a:extLst>
              <a:ext uri="{FF2B5EF4-FFF2-40B4-BE49-F238E27FC236}">
                <a16:creationId xmlns:a16="http://schemas.microsoft.com/office/drawing/2014/main" id="{7E5BFEE1-9679-F3EB-2FCD-F6463D609FDF}"/>
              </a:ext>
            </a:extLst>
          </p:cNvPr>
          <p:cNvPicPr>
            <a:picLocks noChangeAspect="1"/>
          </p:cNvPicPr>
          <p:nvPr/>
        </p:nvPicPr>
        <p:blipFill rotWithShape="1">
          <a:blip r:embed="rId4"/>
          <a:srcRect l="32327" t="3346" r="31927" b="87506"/>
          <a:stretch/>
        </p:blipFill>
        <p:spPr>
          <a:xfrm>
            <a:off x="4475189" y="1195902"/>
            <a:ext cx="2929463" cy="258268"/>
          </a:xfrm>
          <a:prstGeom prst="rect">
            <a:avLst/>
          </a:prstGeom>
        </p:spPr>
      </p:pic>
      <p:sp>
        <p:nvSpPr>
          <p:cNvPr id="7" name="Google Shape;40;p1">
            <a:extLst>
              <a:ext uri="{FF2B5EF4-FFF2-40B4-BE49-F238E27FC236}">
                <a16:creationId xmlns:a16="http://schemas.microsoft.com/office/drawing/2014/main" id="{9B1ED6CD-CC05-6A43-99AD-89809A0B25E8}"/>
              </a:ext>
            </a:extLst>
          </p:cNvPr>
          <p:cNvSpPr txBox="1"/>
          <p:nvPr/>
        </p:nvSpPr>
        <p:spPr>
          <a:xfrm>
            <a:off x="2352912" y="3962195"/>
            <a:ext cx="7486170" cy="352706"/>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000" b="1" dirty="0">
                <a:solidFill>
                  <a:schemeClr val="tx2">
                    <a:lumMod val="50000"/>
                  </a:schemeClr>
                </a:solidFill>
                <a:latin typeface="Arial Black" panose="020B0604020202020204" pitchFamily="34" charset="0"/>
                <a:ea typeface="Arial Black"/>
                <a:cs typeface="Arial Black" panose="020B0604020202020204" pitchFamily="34" charset="0"/>
                <a:sym typeface="Arial Black"/>
              </a:rPr>
              <a:t>Long Short Portfolios run from 1981.07 – 2022.12</a:t>
            </a:r>
          </a:p>
        </p:txBody>
      </p:sp>
      <p:pic>
        <p:nvPicPr>
          <p:cNvPr id="6" name="Picture 5" descr="A screenshot of a calculator&#10;&#10;Description automatically generated">
            <a:extLst>
              <a:ext uri="{FF2B5EF4-FFF2-40B4-BE49-F238E27FC236}">
                <a16:creationId xmlns:a16="http://schemas.microsoft.com/office/drawing/2014/main" id="{BC4F1EEB-7812-94FC-684F-1536537847DC}"/>
              </a:ext>
            </a:extLst>
          </p:cNvPr>
          <p:cNvPicPr>
            <a:picLocks noChangeAspect="1"/>
          </p:cNvPicPr>
          <p:nvPr/>
        </p:nvPicPr>
        <p:blipFill>
          <a:blip r:embed="rId5"/>
          <a:stretch>
            <a:fillRect/>
          </a:stretch>
        </p:blipFill>
        <p:spPr>
          <a:xfrm>
            <a:off x="1927455" y="1460585"/>
            <a:ext cx="8337081" cy="2298149"/>
          </a:xfrm>
          <a:prstGeom prst="rect">
            <a:avLst/>
          </a:prstGeom>
        </p:spPr>
      </p:pic>
      <p:pic>
        <p:nvPicPr>
          <p:cNvPr id="10" name="Picture 9" descr="A table with numbers and a few black text&#10;&#10;Description automatically generated">
            <a:extLst>
              <a:ext uri="{FF2B5EF4-FFF2-40B4-BE49-F238E27FC236}">
                <a16:creationId xmlns:a16="http://schemas.microsoft.com/office/drawing/2014/main" id="{43116668-054C-CA0A-D089-904768BCF5B2}"/>
              </a:ext>
            </a:extLst>
          </p:cNvPr>
          <p:cNvPicPr>
            <a:picLocks noChangeAspect="1"/>
          </p:cNvPicPr>
          <p:nvPr/>
        </p:nvPicPr>
        <p:blipFill>
          <a:blip r:embed="rId6"/>
          <a:stretch>
            <a:fillRect/>
          </a:stretch>
        </p:blipFill>
        <p:spPr>
          <a:xfrm>
            <a:off x="247183" y="4964492"/>
            <a:ext cx="3742068" cy="1555980"/>
          </a:xfrm>
          <a:prstGeom prst="rect">
            <a:avLst/>
          </a:prstGeom>
        </p:spPr>
      </p:pic>
      <p:pic>
        <p:nvPicPr>
          <p:cNvPr id="15" name="Picture 14" descr="A table with numbers and a few black text&#10;&#10;Description automatically generated with medium confidence">
            <a:extLst>
              <a:ext uri="{FF2B5EF4-FFF2-40B4-BE49-F238E27FC236}">
                <a16:creationId xmlns:a16="http://schemas.microsoft.com/office/drawing/2014/main" id="{9191C623-77D2-C4E0-6533-4AC18F39BE5A}"/>
              </a:ext>
            </a:extLst>
          </p:cNvPr>
          <p:cNvPicPr>
            <a:picLocks noChangeAspect="1"/>
          </p:cNvPicPr>
          <p:nvPr/>
        </p:nvPicPr>
        <p:blipFill>
          <a:blip r:embed="rId7"/>
          <a:stretch>
            <a:fillRect/>
          </a:stretch>
        </p:blipFill>
        <p:spPr>
          <a:xfrm>
            <a:off x="4200286" y="4937455"/>
            <a:ext cx="3791417" cy="1610054"/>
          </a:xfrm>
          <a:prstGeom prst="rect">
            <a:avLst/>
          </a:prstGeom>
        </p:spPr>
      </p:pic>
      <p:pic>
        <p:nvPicPr>
          <p:cNvPr id="19" name="Picture 18" descr="A table with numbers and text&#10;&#10;Description automatically generated">
            <a:extLst>
              <a:ext uri="{FF2B5EF4-FFF2-40B4-BE49-F238E27FC236}">
                <a16:creationId xmlns:a16="http://schemas.microsoft.com/office/drawing/2014/main" id="{9266B00F-A64A-937E-24A2-F6CADA683981}"/>
              </a:ext>
            </a:extLst>
          </p:cNvPr>
          <p:cNvPicPr>
            <a:picLocks noChangeAspect="1"/>
          </p:cNvPicPr>
          <p:nvPr/>
        </p:nvPicPr>
        <p:blipFill>
          <a:blip r:embed="rId8"/>
          <a:stretch>
            <a:fillRect/>
          </a:stretch>
        </p:blipFill>
        <p:spPr>
          <a:xfrm>
            <a:off x="8136912" y="4937455"/>
            <a:ext cx="3807905" cy="1610054"/>
          </a:xfrm>
          <a:prstGeom prst="rect">
            <a:avLst/>
          </a:prstGeom>
        </p:spPr>
      </p:pic>
    </p:spTree>
    <p:extLst>
      <p:ext uri="{BB962C8B-B14F-4D97-AF65-F5344CB8AC3E}">
        <p14:creationId xmlns:p14="http://schemas.microsoft.com/office/powerpoint/2010/main" val="254628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87F4C06A-F7B4-5452-5DE2-FDE9B95671A4}"/>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A5EF9863-0213-7766-6968-6241A46C4DEF}"/>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C48D64E4-128A-F55C-2878-0ADAA8C8EFE8}"/>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E6A9BB3E-01AF-6688-6B16-2799D48040C1}"/>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761767EE-6681-A3B4-B6F5-006DEB58C765}"/>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E89E383A-53C8-B7DF-7157-5F574824A72B}"/>
              </a:ext>
            </a:extLst>
          </p:cNvPr>
          <p:cNvSpPr txBox="1"/>
          <p:nvPr/>
        </p:nvSpPr>
        <p:spPr>
          <a:xfrm>
            <a:off x="306652" y="743487"/>
            <a:ext cx="10437925" cy="519061"/>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Definition of Terms</a:t>
            </a:r>
          </a:p>
        </p:txBody>
      </p:sp>
      <p:sp>
        <p:nvSpPr>
          <p:cNvPr id="2" name="TextBox 1">
            <a:extLst>
              <a:ext uri="{FF2B5EF4-FFF2-40B4-BE49-F238E27FC236}">
                <a16:creationId xmlns:a16="http://schemas.microsoft.com/office/drawing/2014/main" id="{5E1CEA76-F748-782E-7DB0-5E7FCDF988BB}"/>
              </a:ext>
            </a:extLst>
          </p:cNvPr>
          <p:cNvSpPr txBox="1"/>
          <p:nvPr/>
        </p:nvSpPr>
        <p:spPr>
          <a:xfrm>
            <a:off x="306652" y="1319894"/>
            <a:ext cx="11322132" cy="5847755"/>
          </a:xfrm>
          <a:prstGeom prst="rect">
            <a:avLst/>
          </a:prstGeom>
          <a:noFill/>
        </p:spPr>
        <p:txBody>
          <a:bodyPr wrap="square" rtlCol="0">
            <a:spAutoFit/>
          </a:bodyPr>
          <a:lstStyle/>
          <a:p>
            <a:pPr>
              <a:spcAft>
                <a:spcPts val="1200"/>
              </a:spcAft>
            </a:pPr>
            <a:r>
              <a:rPr lang="en-US" sz="1800" dirty="0">
                <a:latin typeface="+mn-lt"/>
              </a:rPr>
              <a:t>Weighted R&amp;D: </a:t>
            </a:r>
          </a:p>
          <a:p>
            <a:pPr>
              <a:spcAft>
                <a:spcPts val="1200"/>
              </a:spcAft>
            </a:pPr>
            <a:r>
              <a:rPr lang="en-US" sz="1800" dirty="0">
                <a:latin typeface="+mn-lt"/>
              </a:rPr>
              <a:t>RDC/ME is the final sorting variable. ME is the year-end market cap for the security at time t. RDC is </a:t>
            </a:r>
            <a:r>
              <a:rPr lang="en-US" sz="1800" dirty="0">
                <a:effectLst/>
                <a:latin typeface="+mn-lt"/>
              </a:rPr>
              <a:t>weighted moving average of yearly R&amp;D spend. Time t is the year prior to the monthly returns we are tracking. For example, if I am forming my portfolio for 1980 and will track the monthly returns for 1980 then t=1979. Hence RDC/ME </a:t>
            </a:r>
            <a:r>
              <a:rPr lang="en-US" sz="1800" dirty="0">
                <a:latin typeface="+mn-lt"/>
              </a:rPr>
              <a:t>represents a firm’s R&amp;D expenditure weighted by the size of the company.</a:t>
            </a:r>
            <a:endParaRPr lang="en-US" sz="1800" dirty="0">
              <a:effectLst/>
              <a:latin typeface="+mn-lt"/>
            </a:endParaRPr>
          </a:p>
          <a:p>
            <a:pPr>
              <a:spcAft>
                <a:spcPts val="1200"/>
              </a:spcAft>
            </a:pPr>
            <a:r>
              <a:rPr lang="en-US" sz="1800" dirty="0">
                <a:latin typeface="+mn-lt"/>
              </a:rPr>
              <a:t>CAPM:</a:t>
            </a:r>
            <a:r>
              <a:rPr lang="en-US" sz="1800" dirty="0">
                <a:latin typeface="Calibri" panose="020F0502020204030204" pitchFamily="34" charset="0"/>
              </a:rPr>
              <a:t> </a:t>
            </a:r>
            <a:r>
              <a:rPr lang="en-US" sz="1800" dirty="0" err="1">
                <a:effectLst/>
                <a:latin typeface="Garamond" panose="02020404030301010803" pitchFamily="18" charset="0"/>
              </a:rPr>
              <a:t>R</a:t>
            </a:r>
            <a:r>
              <a:rPr lang="en-US" sz="1800" baseline="-25000" dirty="0" err="1">
                <a:effectLst/>
                <a:latin typeface="Garamond" panose="02020404030301010803" pitchFamily="18" charset="0"/>
              </a:rPr>
              <a:t>Port</a:t>
            </a:r>
            <a:r>
              <a:rPr lang="en-US" sz="1800" dirty="0">
                <a:effectLst/>
                <a:latin typeface="Garamond" panose="02020404030301010803" pitchFamily="18" charset="0"/>
              </a:rPr>
              <a:t> - R</a:t>
            </a:r>
            <a:r>
              <a:rPr lang="en-US" sz="1800" baseline="-25000" dirty="0">
                <a:effectLst/>
                <a:latin typeface="Garamond" panose="02020404030301010803" pitchFamily="18" charset="0"/>
              </a:rPr>
              <a:t>f</a:t>
            </a:r>
            <a:r>
              <a:rPr lang="en-US" sz="1800" dirty="0">
                <a:effectLst/>
                <a:latin typeface="Garamond" panose="02020404030301010803" pitchFamily="18" charset="0"/>
              </a:rPr>
              <a:t> =</a:t>
            </a:r>
            <a:r>
              <a:rPr lang="el-GR" sz="1800" dirty="0">
                <a:effectLst/>
                <a:latin typeface="Garamond" panose="02020404030301010803" pitchFamily="18" charset="0"/>
              </a:rPr>
              <a:t>α</a:t>
            </a:r>
            <a:r>
              <a:rPr lang="en-US" sz="1800" dirty="0">
                <a:effectLst/>
                <a:latin typeface="Garamond" panose="02020404030301010803" pitchFamily="18" charset="0"/>
              </a:rPr>
              <a:t> +</a:t>
            </a:r>
            <a:r>
              <a:rPr lang="el-GR" sz="1800" dirty="0">
                <a:effectLst/>
                <a:latin typeface="Garamond" panose="02020404030301010803" pitchFamily="18" charset="0"/>
              </a:rPr>
              <a:t>β(</a:t>
            </a:r>
            <a:r>
              <a:rPr lang="en-US" sz="1800" dirty="0" err="1">
                <a:effectLst/>
                <a:latin typeface="Garamond" panose="02020404030301010803" pitchFamily="18" charset="0"/>
              </a:rPr>
              <a:t>R</a:t>
            </a:r>
            <a:r>
              <a:rPr lang="en-US" sz="1800" baseline="-25000" dirty="0" err="1">
                <a:latin typeface="Garamond" panose="02020404030301010803" pitchFamily="18" charset="0"/>
              </a:rPr>
              <a:t>M</a:t>
            </a:r>
            <a:r>
              <a:rPr lang="en-US" sz="1800" baseline="-25000" dirty="0" err="1">
                <a:effectLst/>
                <a:latin typeface="Garamond" panose="02020404030301010803" pitchFamily="18" charset="0"/>
              </a:rPr>
              <a:t>kt</a:t>
            </a:r>
            <a:r>
              <a:rPr lang="en-US" sz="1800" dirty="0">
                <a:effectLst/>
                <a:latin typeface="Garamond" panose="02020404030301010803" pitchFamily="18" charset="0"/>
              </a:rPr>
              <a:t> –R</a:t>
            </a:r>
            <a:r>
              <a:rPr lang="en-US" sz="1800" baseline="-25000" dirty="0">
                <a:effectLst/>
                <a:latin typeface="Garamond" panose="02020404030301010803" pitchFamily="18" charset="0"/>
              </a:rPr>
              <a:t>f</a:t>
            </a:r>
            <a:r>
              <a:rPr lang="en-US" sz="1800" dirty="0">
                <a:latin typeface="Garamond" panose="02020404030301010803" pitchFamily="18" charset="0"/>
              </a:rPr>
              <a:t>)</a:t>
            </a:r>
            <a:r>
              <a:rPr lang="en-US" sz="1800" dirty="0">
                <a:effectLst/>
                <a:latin typeface="Garamond" panose="02020404030301010803" pitchFamily="18" charset="0"/>
              </a:rPr>
              <a:t> </a:t>
            </a:r>
            <a:r>
              <a:rPr lang="en-US" sz="1800" dirty="0">
                <a:latin typeface="Garamond" panose="02020404030301010803" pitchFamily="18" charset="0"/>
              </a:rPr>
              <a:t>   </a:t>
            </a:r>
          </a:p>
          <a:p>
            <a:pPr>
              <a:spcAft>
                <a:spcPts val="1200"/>
              </a:spcAft>
            </a:pPr>
            <a:r>
              <a:rPr lang="en-US" sz="1800" dirty="0">
                <a:latin typeface="Arial" panose="020B0604020202020204" pitchFamily="34" charset="0"/>
                <a:cs typeface="Arial" panose="020B0604020202020204" pitchFamily="34" charset="0"/>
              </a:rPr>
              <a:t>CAPM alpha represents portfolio return after adjusting for systematic risk.</a:t>
            </a:r>
          </a:p>
          <a:p>
            <a:pPr>
              <a:spcAft>
                <a:spcPts val="1200"/>
              </a:spcAft>
            </a:pPr>
            <a:r>
              <a:rPr lang="en-US" sz="1800" dirty="0">
                <a:effectLst/>
                <a:latin typeface="+mn-lt"/>
              </a:rPr>
              <a:t>Fama-French 3-Factor</a:t>
            </a:r>
            <a:r>
              <a:rPr lang="en-US" sz="1800" dirty="0">
                <a:latin typeface="+mn-lt"/>
              </a:rPr>
              <a:t>: </a:t>
            </a:r>
            <a:r>
              <a:rPr lang="en-US" sz="1800" dirty="0" err="1">
                <a:effectLst/>
                <a:latin typeface="Garamond" panose="02020404030301010803" pitchFamily="18" charset="0"/>
              </a:rPr>
              <a:t>R</a:t>
            </a:r>
            <a:r>
              <a:rPr lang="en-US" sz="1800" baseline="-25000" dirty="0" err="1">
                <a:effectLst/>
                <a:latin typeface="Garamond" panose="02020404030301010803" pitchFamily="18" charset="0"/>
              </a:rPr>
              <a:t>Port</a:t>
            </a:r>
            <a:r>
              <a:rPr lang="en-US" sz="1800" dirty="0">
                <a:effectLst/>
                <a:latin typeface="Garamond" panose="02020404030301010803" pitchFamily="18" charset="0"/>
              </a:rPr>
              <a:t> - R</a:t>
            </a:r>
            <a:r>
              <a:rPr lang="en-US" sz="1800" baseline="-25000" dirty="0">
                <a:effectLst/>
                <a:latin typeface="Garamond" panose="02020404030301010803" pitchFamily="18" charset="0"/>
              </a:rPr>
              <a:t>f</a:t>
            </a:r>
            <a:r>
              <a:rPr lang="en-US" sz="1800" dirty="0">
                <a:effectLst/>
                <a:latin typeface="Garamond" panose="02020404030301010803" pitchFamily="18" charset="0"/>
              </a:rPr>
              <a:t> =</a:t>
            </a:r>
            <a:r>
              <a:rPr lang="el-GR" sz="1800" dirty="0">
                <a:effectLst/>
                <a:latin typeface="Garamond" panose="02020404030301010803" pitchFamily="18" charset="0"/>
              </a:rPr>
              <a:t>α</a:t>
            </a:r>
            <a:r>
              <a:rPr lang="en-US" sz="1800" dirty="0">
                <a:effectLst/>
                <a:latin typeface="Garamond" panose="02020404030301010803" pitchFamily="18" charset="0"/>
              </a:rPr>
              <a:t> +</a:t>
            </a:r>
            <a:r>
              <a:rPr lang="el-GR" sz="1800" dirty="0">
                <a:effectLst/>
                <a:latin typeface="Garamond" panose="02020404030301010803" pitchFamily="18" charset="0"/>
              </a:rPr>
              <a:t>β(</a:t>
            </a:r>
            <a:r>
              <a:rPr lang="en-US" sz="1800" dirty="0" err="1">
                <a:effectLst/>
                <a:latin typeface="Garamond" panose="02020404030301010803" pitchFamily="18" charset="0"/>
              </a:rPr>
              <a:t>R</a:t>
            </a:r>
            <a:r>
              <a:rPr lang="en-US" sz="1800" baseline="-25000" dirty="0" err="1">
                <a:effectLst/>
                <a:latin typeface="Garamond" panose="02020404030301010803" pitchFamily="18" charset="0"/>
              </a:rPr>
              <a:t>Mkt</a:t>
            </a:r>
            <a:r>
              <a:rPr lang="en-US" sz="1800" dirty="0">
                <a:effectLst/>
                <a:latin typeface="Garamond" panose="02020404030301010803" pitchFamily="18" charset="0"/>
              </a:rPr>
              <a:t> -R</a:t>
            </a:r>
            <a:r>
              <a:rPr lang="en-US" sz="1800" baseline="-25000" dirty="0">
                <a:effectLst/>
                <a:latin typeface="Garamond" panose="02020404030301010803" pitchFamily="18" charset="0"/>
              </a:rPr>
              <a:t>f</a:t>
            </a:r>
            <a:r>
              <a:rPr lang="en-US" sz="1800" dirty="0">
                <a:effectLst/>
                <a:latin typeface="Garamond" panose="02020404030301010803" pitchFamily="18" charset="0"/>
              </a:rPr>
              <a:t>)+</a:t>
            </a:r>
            <a:r>
              <a:rPr lang="el-GR" sz="1800" dirty="0">
                <a:effectLst/>
                <a:latin typeface="Garamond" panose="02020404030301010803" pitchFamily="18" charset="0"/>
              </a:rPr>
              <a:t>β</a:t>
            </a:r>
            <a:r>
              <a:rPr lang="en-US" sz="1800" dirty="0">
                <a:effectLst/>
                <a:latin typeface="Garamond" panose="02020404030301010803" pitchFamily="18" charset="0"/>
              </a:rPr>
              <a:t>SMB +</a:t>
            </a:r>
            <a:r>
              <a:rPr lang="el-GR" sz="1800" dirty="0">
                <a:effectLst/>
                <a:latin typeface="Garamond" panose="02020404030301010803" pitchFamily="18" charset="0"/>
              </a:rPr>
              <a:t>β</a:t>
            </a:r>
            <a:r>
              <a:rPr lang="en-US" sz="1800" dirty="0">
                <a:effectLst/>
                <a:latin typeface="Garamond" panose="02020404030301010803" pitchFamily="18" charset="0"/>
              </a:rPr>
              <a:t>HML    </a:t>
            </a:r>
          </a:p>
          <a:p>
            <a:pPr>
              <a:spcAft>
                <a:spcPts val="1200"/>
              </a:spcAft>
            </a:pPr>
            <a:r>
              <a:rPr lang="en-US" sz="1800" dirty="0">
                <a:latin typeface="+mn-lt"/>
                <a:cs typeface="Calibri" panose="020F0502020204030204" pitchFamily="34" charset="0"/>
              </a:rPr>
              <a:t>Fama French alpha represents portfolio return after adjusting for size, book-to-market, and systematic risk </a:t>
            </a:r>
            <a:r>
              <a:rPr lang="en-US" dirty="0">
                <a:latin typeface="+mn-lt"/>
                <a:cs typeface="Calibri" panose="020F0502020204030204" pitchFamily="34" charset="0"/>
              </a:rPr>
              <a:t>(</a:t>
            </a:r>
            <a:r>
              <a:rPr lang="en-US" sz="1200" dirty="0">
                <a:latin typeface="+mn-lt"/>
                <a:cs typeface="Calibri" panose="020F0502020204030204" pitchFamily="34" charset="0"/>
              </a:rPr>
              <a:t>see next slide</a:t>
            </a:r>
            <a:r>
              <a:rPr lang="en-US" dirty="0">
                <a:latin typeface="+mn-lt"/>
                <a:cs typeface="Calibri" panose="020F0502020204030204" pitchFamily="34" charset="0"/>
              </a:rPr>
              <a:t>).</a:t>
            </a:r>
            <a:endParaRPr lang="en-US" sz="1800" dirty="0">
              <a:latin typeface="+mn-lt"/>
            </a:endParaRPr>
          </a:p>
          <a:p>
            <a:pPr>
              <a:spcAft>
                <a:spcPts val="1200"/>
              </a:spcAft>
            </a:pPr>
            <a:r>
              <a:rPr lang="en-US" sz="1800" dirty="0">
                <a:latin typeface="+mn-lt"/>
              </a:rPr>
              <a:t>Equal Weighting : The total monthly return is the average of the monthly returns of all the firms in the portfolio that month. </a:t>
            </a:r>
          </a:p>
          <a:p>
            <a:pPr>
              <a:spcAft>
                <a:spcPts val="1200"/>
              </a:spcAft>
            </a:pPr>
            <a:r>
              <a:rPr lang="en-US" sz="1800" dirty="0">
                <a:latin typeface="+mn-lt"/>
              </a:rPr>
              <a:t>Value Weighting: The total monthly return is the sum of all the weighted returns of all the firms in the portfolio that month, where weight is determined by the ratio of the security's mkt cap to total mkt cap for that month.</a:t>
            </a:r>
          </a:p>
          <a:p>
            <a:pPr>
              <a:spcAft>
                <a:spcPts val="1200"/>
              </a:spcAft>
            </a:pPr>
            <a:r>
              <a:rPr lang="en-US" sz="1800" dirty="0">
                <a:latin typeface="+mn-lt"/>
              </a:rPr>
              <a:t>Top 1K Firms: Determined by year-end market cap for the year prior to the monthly returns we are tracking.</a:t>
            </a:r>
          </a:p>
          <a:p>
            <a:pPr>
              <a:spcAft>
                <a:spcPts val="1200"/>
              </a:spcAft>
            </a:pPr>
            <a:endParaRPr lang="en-US" sz="1800" dirty="0">
              <a:latin typeface="Calibri" panose="020F0502020204030204" pitchFamily="34" charset="0"/>
            </a:endParaRPr>
          </a:p>
        </p:txBody>
      </p:sp>
      <p:pic>
        <p:nvPicPr>
          <p:cNvPr id="4" name="Picture 3" descr="A black text with a white background&#10;&#10;Description automatically generated">
            <a:extLst>
              <a:ext uri="{FF2B5EF4-FFF2-40B4-BE49-F238E27FC236}">
                <a16:creationId xmlns:a16="http://schemas.microsoft.com/office/drawing/2014/main" id="{82E38141-64C2-EB4E-4BE1-19F0C4D41014}"/>
              </a:ext>
            </a:extLst>
          </p:cNvPr>
          <p:cNvPicPr>
            <a:picLocks noChangeAspect="1"/>
          </p:cNvPicPr>
          <p:nvPr/>
        </p:nvPicPr>
        <p:blipFill>
          <a:blip r:embed="rId4"/>
          <a:stretch>
            <a:fillRect/>
          </a:stretch>
        </p:blipFill>
        <p:spPr>
          <a:xfrm>
            <a:off x="2146850" y="1319894"/>
            <a:ext cx="2484777" cy="325872"/>
          </a:xfrm>
          <a:prstGeom prst="rect">
            <a:avLst/>
          </a:prstGeom>
        </p:spPr>
      </p:pic>
      <p:pic>
        <p:nvPicPr>
          <p:cNvPr id="7" name="Picture 6">
            <a:extLst>
              <a:ext uri="{FF2B5EF4-FFF2-40B4-BE49-F238E27FC236}">
                <a16:creationId xmlns:a16="http://schemas.microsoft.com/office/drawing/2014/main" id="{B508E59D-AAD0-C2B8-9993-EC0118988711}"/>
              </a:ext>
            </a:extLst>
          </p:cNvPr>
          <p:cNvPicPr>
            <a:picLocks noChangeAspect="1"/>
          </p:cNvPicPr>
          <p:nvPr/>
        </p:nvPicPr>
        <p:blipFill>
          <a:blip r:embed="rId5"/>
          <a:stretch>
            <a:fillRect/>
          </a:stretch>
        </p:blipFill>
        <p:spPr>
          <a:xfrm>
            <a:off x="4922796" y="1205202"/>
            <a:ext cx="4382137" cy="511782"/>
          </a:xfrm>
          <a:prstGeom prst="rect">
            <a:avLst/>
          </a:prstGeom>
        </p:spPr>
      </p:pic>
    </p:spTree>
    <p:extLst>
      <p:ext uri="{BB962C8B-B14F-4D97-AF65-F5344CB8AC3E}">
        <p14:creationId xmlns:p14="http://schemas.microsoft.com/office/powerpoint/2010/main" val="419636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0F8A899D-F746-871D-2F6C-60F3638F8E08}"/>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B21108E6-A659-4D91-8F4C-2E7A5192FD61}"/>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BAE64036-EF2B-6C8C-5C4A-9E21001ABDC5}"/>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8CB2DF98-E15E-9BEE-E36F-82244B68211E}"/>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D9579A42-6A4B-7112-BB67-247D90AD8BDC}"/>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05E03D95-74EF-93EB-94A6-89FB41A09AD8}"/>
              </a:ext>
            </a:extLst>
          </p:cNvPr>
          <p:cNvSpPr txBox="1"/>
          <p:nvPr/>
        </p:nvSpPr>
        <p:spPr>
          <a:xfrm>
            <a:off x="306652" y="810012"/>
            <a:ext cx="10437925" cy="519061"/>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Definition of Terms continued</a:t>
            </a:r>
          </a:p>
        </p:txBody>
      </p:sp>
      <p:sp>
        <p:nvSpPr>
          <p:cNvPr id="2" name="TextBox 1">
            <a:extLst>
              <a:ext uri="{FF2B5EF4-FFF2-40B4-BE49-F238E27FC236}">
                <a16:creationId xmlns:a16="http://schemas.microsoft.com/office/drawing/2014/main" id="{851AE378-13BB-1E32-81E1-3F83F94CA8F3}"/>
              </a:ext>
            </a:extLst>
          </p:cNvPr>
          <p:cNvSpPr txBox="1"/>
          <p:nvPr/>
        </p:nvSpPr>
        <p:spPr>
          <a:xfrm>
            <a:off x="306652" y="1454769"/>
            <a:ext cx="11322132" cy="5170646"/>
          </a:xfrm>
          <a:prstGeom prst="rect">
            <a:avLst/>
          </a:prstGeom>
          <a:noFill/>
        </p:spPr>
        <p:txBody>
          <a:bodyPr wrap="square" rtlCol="0">
            <a:spAutoFit/>
          </a:bodyPr>
          <a:lstStyle/>
          <a:p>
            <a:pPr>
              <a:spcAft>
                <a:spcPts val="1200"/>
              </a:spcAft>
            </a:pPr>
            <a:r>
              <a:rPr lang="en-US" sz="1800" dirty="0"/>
              <a:t>Average Return: Arithmetic mean</a:t>
            </a:r>
          </a:p>
          <a:p>
            <a:pPr>
              <a:spcAft>
                <a:spcPts val="1200"/>
              </a:spcAft>
            </a:pPr>
            <a:r>
              <a:rPr lang="en-US" sz="1800" dirty="0"/>
              <a:t>Long Short Portfolio: Subtracted monthly returns for the Low Quintile portfolio from the monthly returns for the High Quintile portfolio. Filtered the portfolio to only include returns between 1981-07-01 – 2012-12-31.</a:t>
            </a:r>
          </a:p>
          <a:p>
            <a:pPr>
              <a:spcAft>
                <a:spcPts val="1200"/>
              </a:spcAft>
            </a:pPr>
            <a:r>
              <a:rPr lang="en-US" sz="1800" dirty="0"/>
              <a:t>Sharpe Ratio: Monthly S.R. = Average monthly returns of the long short portfolio divided by the standard deviation of those monthly returns. To annualize multiply by the square root of 12.</a:t>
            </a:r>
          </a:p>
          <a:p>
            <a:pPr>
              <a:spcAft>
                <a:spcPts val="1200"/>
              </a:spcAft>
            </a:pPr>
            <a:r>
              <a:rPr lang="en-US" sz="1800" dirty="0"/>
              <a:t>CAPM Regression: Ran an OLS regression with the Fama-French Mkt-RF monthly returns as the independent variable and long short portfolio monthly returns as the dependent variable</a:t>
            </a:r>
          </a:p>
          <a:p>
            <a:pPr>
              <a:spcAft>
                <a:spcPts val="1200"/>
              </a:spcAft>
            </a:pPr>
            <a:r>
              <a:rPr lang="en-US" sz="1800" dirty="0"/>
              <a:t>FF3F Regression: Ran an OLS regression with Fama French Mkt-RF, SMB (Small Minus Big), and HML (High Minus Low) monthly returns as the independent variables and long short portfolio monthly returns as the dependent variable</a:t>
            </a:r>
          </a:p>
          <a:p>
            <a:pPr>
              <a:spcAft>
                <a:spcPts val="1200"/>
              </a:spcAft>
            </a:pPr>
            <a:r>
              <a:rPr lang="en-US" sz="1800" dirty="0"/>
              <a:t>SMB &amp; HML: SMB evaluates company size based on market capitalization and HML evaluates the book-to-market (BTM) ratio of companies where companies with a high BTM ratio are viewed as value stocks and companies with a low BTM ratio are growth stocks. </a:t>
            </a:r>
          </a:p>
          <a:p>
            <a:pPr>
              <a:spcAft>
                <a:spcPts val="1200"/>
              </a:spcAft>
            </a:pPr>
            <a:r>
              <a:rPr lang="en-US" sz="1800" dirty="0"/>
              <a:t>BTM: Book value is calculated by the company's assets minus its liabilities while market value is calculated by multiplying the number of shares outstanding by the share price.</a:t>
            </a:r>
          </a:p>
        </p:txBody>
      </p:sp>
    </p:spTree>
    <p:extLst>
      <p:ext uri="{BB962C8B-B14F-4D97-AF65-F5344CB8AC3E}">
        <p14:creationId xmlns:p14="http://schemas.microsoft.com/office/powerpoint/2010/main" val="237468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5C9F2A0D-A09B-07A3-2D0C-06FBD2747A9B}"/>
            </a:ext>
          </a:extLst>
        </p:cNvPr>
        <p:cNvGrpSpPr/>
        <p:nvPr/>
      </p:nvGrpSpPr>
      <p:grpSpPr>
        <a:xfrm>
          <a:off x="0" y="0"/>
          <a:ext cx="0" cy="0"/>
          <a:chOff x="0" y="0"/>
          <a:chExt cx="0" cy="0"/>
        </a:xfrm>
      </p:grpSpPr>
      <p:pic>
        <p:nvPicPr>
          <p:cNvPr id="42" name="Google Shape;42;p1">
            <a:extLst>
              <a:ext uri="{FF2B5EF4-FFF2-40B4-BE49-F238E27FC236}">
                <a16:creationId xmlns:a16="http://schemas.microsoft.com/office/drawing/2014/main" id="{66509A86-EAFF-30F0-A8B9-ADFF32B7733B}"/>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A7C81F9F-B1A7-4B2C-8775-CB492E102992}"/>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162ADF0C-CF5A-DF37-3D04-96638047C548}"/>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B01576DF-0B05-75A1-028B-F53C3DFCD1CD}"/>
              </a:ext>
            </a:extLst>
          </p:cNvPr>
          <p:cNvSpPr txBox="1"/>
          <p:nvPr/>
        </p:nvSpPr>
        <p:spPr>
          <a:xfrm>
            <a:off x="306652" y="745880"/>
            <a:ext cx="10437925" cy="519061"/>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Assignment 1 Overview</a:t>
            </a:r>
          </a:p>
        </p:txBody>
      </p:sp>
      <p:sp>
        <p:nvSpPr>
          <p:cNvPr id="2" name="TextBox 1">
            <a:extLst>
              <a:ext uri="{FF2B5EF4-FFF2-40B4-BE49-F238E27FC236}">
                <a16:creationId xmlns:a16="http://schemas.microsoft.com/office/drawing/2014/main" id="{9500C879-DE48-24B2-17C0-14F5EA3ED536}"/>
              </a:ext>
            </a:extLst>
          </p:cNvPr>
          <p:cNvSpPr txBox="1"/>
          <p:nvPr/>
        </p:nvSpPr>
        <p:spPr>
          <a:xfrm>
            <a:off x="306652" y="1322751"/>
            <a:ext cx="11322132" cy="1631216"/>
          </a:xfrm>
          <a:prstGeom prst="rect">
            <a:avLst/>
          </a:prstGeom>
          <a:noFill/>
        </p:spPr>
        <p:txBody>
          <a:bodyPr wrap="square" rtlCol="0">
            <a:spAutoFit/>
          </a:bodyPr>
          <a:lstStyle/>
          <a:p>
            <a:pPr>
              <a:spcAft>
                <a:spcPts val="1200"/>
              </a:spcAft>
            </a:pPr>
            <a:r>
              <a:rPr lang="en-US" sz="1800" b="1" dirty="0">
                <a:latin typeface="+mn-lt"/>
              </a:rPr>
              <a:t>Hypothesis: </a:t>
            </a:r>
            <a:r>
              <a:rPr lang="en-US" sz="1800" dirty="0">
                <a:latin typeface="+mn-lt"/>
              </a:rPr>
              <a:t>F</a:t>
            </a:r>
            <a:r>
              <a:rPr lang="en-US" sz="1800" dirty="0">
                <a:effectLst/>
                <a:latin typeface="+mn-lt"/>
              </a:rPr>
              <a:t>irms that have more ‘R&amp;D capital’ relative to their market caps should have high future returns; therefore, a long short portfolio where we buy high ‘weighted R&amp;D’ firms and sell low ‘weighted R&amp;D’ firms should outperform the benchmark portfolios (CAPM and Fama-French 3-Factor)</a:t>
            </a:r>
          </a:p>
          <a:p>
            <a:pPr>
              <a:spcAft>
                <a:spcPts val="1200"/>
              </a:spcAft>
            </a:pPr>
            <a:r>
              <a:rPr lang="en-US" sz="1800" b="1" dirty="0">
                <a:effectLst/>
                <a:latin typeface="+mn-lt"/>
              </a:rPr>
              <a:t>Process: </a:t>
            </a:r>
            <a:r>
              <a:rPr lang="en-US" sz="1800" dirty="0">
                <a:latin typeface="+mn-lt"/>
              </a:rPr>
              <a:t>Separate firms with R&amp;D expenditure into quintiles sorted by ‘weighted R&amp;D’. Create singular portfolio for firms with no R&amp;D expenditure. With these six portfolios follow the process outlined below.</a:t>
            </a:r>
            <a:endParaRPr lang="en-US" sz="1800" dirty="0">
              <a:effectLst/>
              <a:latin typeface="+mn-lt"/>
            </a:endParaRPr>
          </a:p>
        </p:txBody>
      </p:sp>
      <p:graphicFrame>
        <p:nvGraphicFramePr>
          <p:cNvPr id="11" name="Diagram 10">
            <a:extLst>
              <a:ext uri="{FF2B5EF4-FFF2-40B4-BE49-F238E27FC236}">
                <a16:creationId xmlns:a16="http://schemas.microsoft.com/office/drawing/2014/main" id="{2FC7A71C-631E-CB97-EA11-8A77D456425A}"/>
              </a:ext>
            </a:extLst>
          </p:cNvPr>
          <p:cNvGraphicFramePr/>
          <p:nvPr>
            <p:extLst>
              <p:ext uri="{D42A27DB-BD31-4B8C-83A1-F6EECF244321}">
                <p14:modId xmlns:p14="http://schemas.microsoft.com/office/powerpoint/2010/main" val="469151204"/>
              </p:ext>
            </p:extLst>
          </p:nvPr>
        </p:nvGraphicFramePr>
        <p:xfrm>
          <a:off x="2136912" y="3245697"/>
          <a:ext cx="7317409" cy="31855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3DD68BEA-5197-31A2-A47D-C0F44D6BFF8E}"/>
              </a:ext>
            </a:extLst>
          </p:cNvPr>
          <p:cNvSpPr txBox="1"/>
          <p:nvPr/>
        </p:nvSpPr>
        <p:spPr>
          <a:xfrm>
            <a:off x="4800972" y="4488639"/>
            <a:ext cx="1790503" cy="1015663"/>
          </a:xfrm>
          <a:prstGeom prst="rect">
            <a:avLst/>
          </a:prstGeom>
          <a:noFill/>
        </p:spPr>
        <p:txBody>
          <a:bodyPr wrap="square" rtlCol="0">
            <a:spAutoFit/>
          </a:bodyPr>
          <a:lstStyle/>
          <a:p>
            <a:pPr algn="ctr"/>
            <a:r>
              <a:rPr lang="en-US" sz="1200" dirty="0">
                <a:latin typeface="+mn-lt"/>
              </a:rPr>
              <a:t>Avoid m</a:t>
            </a:r>
            <a:r>
              <a:rPr lang="en-US" sz="1200" dirty="0">
                <a:effectLst/>
                <a:latin typeface="+mn-lt"/>
              </a:rPr>
              <a:t>onthly rebalancing bias and small stocks dominating excess returns</a:t>
            </a:r>
          </a:p>
        </p:txBody>
      </p:sp>
      <p:sp>
        <p:nvSpPr>
          <p:cNvPr id="13" name="TextBox 12">
            <a:extLst>
              <a:ext uri="{FF2B5EF4-FFF2-40B4-BE49-F238E27FC236}">
                <a16:creationId xmlns:a16="http://schemas.microsoft.com/office/drawing/2014/main" id="{D88039D1-BFD7-0667-807C-135794B397BD}"/>
              </a:ext>
            </a:extLst>
          </p:cNvPr>
          <p:cNvSpPr txBox="1"/>
          <p:nvPr/>
        </p:nvSpPr>
        <p:spPr>
          <a:xfrm>
            <a:off x="2339380" y="4263352"/>
            <a:ext cx="1790503" cy="830997"/>
          </a:xfrm>
          <a:prstGeom prst="rect">
            <a:avLst/>
          </a:prstGeom>
          <a:noFill/>
        </p:spPr>
        <p:txBody>
          <a:bodyPr wrap="square" rtlCol="0">
            <a:spAutoFit/>
          </a:bodyPr>
          <a:lstStyle/>
          <a:p>
            <a:pPr algn="ctr"/>
            <a:r>
              <a:rPr lang="en-US" sz="1200" dirty="0">
                <a:effectLst/>
                <a:latin typeface="+mn-lt"/>
              </a:rPr>
              <a:t>Quick and easy to formulate </a:t>
            </a:r>
            <a:r>
              <a:rPr lang="en-US" sz="1200" dirty="0">
                <a:latin typeface="+mn-lt"/>
              </a:rPr>
              <a:t>for capturing the average monthly returns of my portfolios</a:t>
            </a:r>
            <a:endParaRPr lang="en-US" sz="1200" dirty="0">
              <a:effectLst/>
              <a:latin typeface="+mn-lt"/>
            </a:endParaRPr>
          </a:p>
        </p:txBody>
      </p:sp>
      <p:sp>
        <p:nvSpPr>
          <p:cNvPr id="15" name="TextBox 14">
            <a:extLst>
              <a:ext uri="{FF2B5EF4-FFF2-40B4-BE49-F238E27FC236}">
                <a16:creationId xmlns:a16="http://schemas.microsoft.com/office/drawing/2014/main" id="{CE6C5C78-93BD-35B0-39B3-3F7CCD043227}"/>
              </a:ext>
            </a:extLst>
          </p:cNvPr>
          <p:cNvSpPr txBox="1"/>
          <p:nvPr/>
        </p:nvSpPr>
        <p:spPr>
          <a:xfrm>
            <a:off x="7262564" y="4208473"/>
            <a:ext cx="1790503" cy="1015663"/>
          </a:xfrm>
          <a:prstGeom prst="rect">
            <a:avLst/>
          </a:prstGeom>
          <a:noFill/>
        </p:spPr>
        <p:txBody>
          <a:bodyPr wrap="square" rtlCol="0">
            <a:spAutoFit/>
          </a:bodyPr>
          <a:lstStyle/>
          <a:p>
            <a:pPr algn="ctr"/>
            <a:r>
              <a:rPr lang="en-US" sz="1200" dirty="0">
                <a:latin typeface="+mn-lt"/>
              </a:rPr>
              <a:t>Effect is stronger among small firms, and we do not want major market players to influence the results</a:t>
            </a:r>
            <a:endParaRPr lang="en-US" sz="1200" dirty="0">
              <a:effectLst/>
              <a:latin typeface="+mn-lt"/>
            </a:endParaRPr>
          </a:p>
        </p:txBody>
      </p:sp>
    </p:spTree>
    <p:extLst>
      <p:ext uri="{BB962C8B-B14F-4D97-AF65-F5344CB8AC3E}">
        <p14:creationId xmlns:p14="http://schemas.microsoft.com/office/powerpoint/2010/main" val="363359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4DB117EC-4D4F-4B9A-5BE7-D9A648A744BF}"/>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422FD2B2-3039-2D68-6FE4-6BA43BE9750C}"/>
              </a:ext>
            </a:extLst>
          </p:cNvPr>
          <p:cNvCxnSpPr/>
          <p:nvPr/>
        </p:nvCxnSpPr>
        <p:spPr>
          <a:xfrm>
            <a:off x="804705" y="3432664"/>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11A08981-FB8D-D0C4-4001-60BB0ECC2FB9}"/>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95C32642-CF67-197D-78E2-31423AFAA5B4}"/>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5" name="Google Shape;40;p1">
            <a:extLst>
              <a:ext uri="{FF2B5EF4-FFF2-40B4-BE49-F238E27FC236}">
                <a16:creationId xmlns:a16="http://schemas.microsoft.com/office/drawing/2014/main" id="{65C51911-9501-6F1B-9DF6-901828EC1B31}"/>
              </a:ext>
            </a:extLst>
          </p:cNvPr>
          <p:cNvSpPr txBox="1"/>
          <p:nvPr/>
        </p:nvSpPr>
        <p:spPr>
          <a:xfrm>
            <a:off x="383871" y="816826"/>
            <a:ext cx="10437925" cy="519061"/>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Summary</a:t>
            </a:r>
            <a:endParaRPr sz="2800" dirty="0">
              <a:solidFill>
                <a:schemeClr val="tx2">
                  <a:lumMod val="50000"/>
                </a:schemeClr>
              </a:solidFill>
              <a:latin typeface="Arial Black"/>
              <a:ea typeface="Arial Black"/>
              <a:cs typeface="Arial Black"/>
              <a:sym typeface="Arial Black"/>
            </a:endParaRPr>
          </a:p>
        </p:txBody>
      </p:sp>
      <p:sp>
        <p:nvSpPr>
          <p:cNvPr id="13" name="TextBox 12">
            <a:extLst>
              <a:ext uri="{FF2B5EF4-FFF2-40B4-BE49-F238E27FC236}">
                <a16:creationId xmlns:a16="http://schemas.microsoft.com/office/drawing/2014/main" id="{12BEDE7D-6926-CEF8-E77D-2BCBC653ECAC}"/>
              </a:ext>
            </a:extLst>
          </p:cNvPr>
          <p:cNvSpPr txBox="1"/>
          <p:nvPr/>
        </p:nvSpPr>
        <p:spPr>
          <a:xfrm>
            <a:off x="383871" y="1293178"/>
            <a:ext cx="11322132" cy="209288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We were able to reach convergence across each group of portfolios</a:t>
            </a:r>
          </a:p>
          <a:p>
            <a:pPr marL="342900" indent="-342900">
              <a:spcAft>
                <a:spcPts val="1200"/>
              </a:spcAft>
              <a:buFont typeface="Arial" panose="020B0604020202020204" pitchFamily="34" charset="0"/>
              <a:buChar char="•"/>
            </a:pPr>
            <a:r>
              <a:rPr lang="en-US" sz="2000" dirty="0"/>
              <a:t>Average returns follow similar trend in each portfolio that is seen in the provided results</a:t>
            </a:r>
          </a:p>
          <a:p>
            <a:pPr marL="342900" indent="-342900">
              <a:spcAft>
                <a:spcPts val="1200"/>
              </a:spcAft>
              <a:buFont typeface="Arial" panose="020B0604020202020204" pitchFamily="34" charset="0"/>
              <a:buChar char="•"/>
            </a:pPr>
            <a:r>
              <a:rPr lang="en-US" sz="2000" dirty="0"/>
              <a:t>Similar growth in average returns between quintiles when compared to the provided results</a:t>
            </a:r>
          </a:p>
          <a:p>
            <a:pPr marL="342900" indent="-342900">
              <a:spcAft>
                <a:spcPts val="1200"/>
              </a:spcAft>
              <a:buFont typeface="Arial" panose="020B0604020202020204" pitchFamily="34" charset="0"/>
              <a:buChar char="•"/>
            </a:pPr>
            <a:r>
              <a:rPr lang="en-US" sz="2000" dirty="0"/>
              <a:t>Value weighted and value weighted minus top 1000 firms both generated similar alphas and Sharpe Ratios compared to the provided results</a:t>
            </a:r>
          </a:p>
        </p:txBody>
      </p:sp>
      <p:sp>
        <p:nvSpPr>
          <p:cNvPr id="14" name="Google Shape;40;p1">
            <a:extLst>
              <a:ext uri="{FF2B5EF4-FFF2-40B4-BE49-F238E27FC236}">
                <a16:creationId xmlns:a16="http://schemas.microsoft.com/office/drawing/2014/main" id="{3C78E3AE-59A5-232F-4538-6D7D8EFB8266}"/>
              </a:ext>
            </a:extLst>
          </p:cNvPr>
          <p:cNvSpPr txBox="1"/>
          <p:nvPr/>
        </p:nvSpPr>
        <p:spPr>
          <a:xfrm>
            <a:off x="383871" y="3568249"/>
            <a:ext cx="10437925" cy="519061"/>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Key Differences</a:t>
            </a:r>
            <a:endParaRPr sz="2800" dirty="0">
              <a:solidFill>
                <a:schemeClr val="tx2">
                  <a:lumMod val="50000"/>
                </a:schemeClr>
              </a:solidFill>
              <a:latin typeface="Arial Black"/>
              <a:ea typeface="Arial Black"/>
              <a:cs typeface="Arial Black"/>
              <a:sym typeface="Arial Black"/>
            </a:endParaRPr>
          </a:p>
        </p:txBody>
      </p:sp>
      <p:sp>
        <p:nvSpPr>
          <p:cNvPr id="15" name="TextBox 14">
            <a:extLst>
              <a:ext uri="{FF2B5EF4-FFF2-40B4-BE49-F238E27FC236}">
                <a16:creationId xmlns:a16="http://schemas.microsoft.com/office/drawing/2014/main" id="{6C703A1A-BD91-73DA-999B-D38BA57AF9A8}"/>
              </a:ext>
            </a:extLst>
          </p:cNvPr>
          <p:cNvSpPr txBox="1"/>
          <p:nvPr/>
        </p:nvSpPr>
        <p:spPr>
          <a:xfrm>
            <a:off x="383871" y="4109042"/>
            <a:ext cx="11322132" cy="298543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Consistently higher average returns</a:t>
            </a:r>
          </a:p>
          <a:p>
            <a:pPr marL="342900" indent="-342900">
              <a:spcAft>
                <a:spcPts val="1200"/>
              </a:spcAft>
              <a:buFont typeface="Arial" panose="020B0604020202020204" pitchFamily="34" charset="0"/>
              <a:buChar char="•"/>
            </a:pPr>
            <a:r>
              <a:rPr lang="en-US" sz="2000" dirty="0"/>
              <a:t>Equal weighted alphas and Sharpe Ratio overperformed compared to provided results</a:t>
            </a:r>
          </a:p>
          <a:p>
            <a:r>
              <a:rPr lang="en-US" sz="2200" dirty="0">
                <a:latin typeface="Arial Black" panose="020B0604020202020204" pitchFamily="34" charset="0"/>
                <a:cs typeface="Arial Black" panose="020B0604020202020204" pitchFamily="34" charset="0"/>
              </a:rPr>
              <a:t>Theories:</a:t>
            </a:r>
            <a:r>
              <a:rPr lang="en-US" sz="2200" dirty="0"/>
              <a:t> </a:t>
            </a:r>
          </a:p>
          <a:p>
            <a:pPr marL="342900" indent="-342900">
              <a:buFont typeface="Arial" panose="020B0604020202020204" pitchFamily="34" charset="0"/>
              <a:buChar char="•"/>
            </a:pPr>
            <a:r>
              <a:rPr lang="en-US" sz="2000" dirty="0"/>
              <a:t>Exclusion of pharmaceutical companies</a:t>
            </a:r>
          </a:p>
          <a:p>
            <a:pPr marL="342900" indent="-342900">
              <a:buFont typeface="Arial" panose="020B0604020202020204" pitchFamily="34" charset="0"/>
              <a:buChar char="•"/>
            </a:pPr>
            <a:r>
              <a:rPr lang="en-US" sz="2000" dirty="0"/>
              <a:t>Exclusion of outlying monthly returns (low and high end)</a:t>
            </a:r>
          </a:p>
          <a:p>
            <a:pPr marL="342900" indent="-342900">
              <a:buFont typeface="Arial" panose="020B0604020202020204" pitchFamily="34" charset="0"/>
              <a:buChar char="•"/>
            </a:pPr>
            <a:r>
              <a:rPr lang="en-US" sz="2000" dirty="0"/>
              <a:t>Filtering of certain exchanges</a:t>
            </a:r>
          </a:p>
          <a:p>
            <a:pPr marL="342900" indent="-342900">
              <a:buFont typeface="Arial" panose="020B0604020202020204" pitchFamily="34" charset="0"/>
              <a:buChar char="•"/>
            </a:pPr>
            <a:r>
              <a:rPr lang="en-US" sz="2000" dirty="0"/>
              <a:t>Exclusion of smallest market caps</a:t>
            </a:r>
          </a:p>
          <a:p>
            <a:pPr marL="342900" lvl="1" indent="-342900">
              <a:buFont typeface="Arial" panose="020B0604020202020204" pitchFamily="34" charset="0"/>
              <a:buChar char="•"/>
            </a:pPr>
            <a:endParaRPr lang="en-US" sz="2200" b="1" dirty="0"/>
          </a:p>
        </p:txBody>
      </p:sp>
    </p:spTree>
    <p:extLst>
      <p:ext uri="{BB962C8B-B14F-4D97-AF65-F5344CB8AC3E}">
        <p14:creationId xmlns:p14="http://schemas.microsoft.com/office/powerpoint/2010/main" val="292912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BCB688CA-2DFC-140A-E007-ADD7DFF21371}"/>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2285CCEE-4B89-FB57-88B9-76272592946D}"/>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162FE790-0453-5EC2-A562-416C334AB9D7}"/>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06A570B1-86E4-ABB2-1CBD-3D11072C7EB6}"/>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5" name="Google Shape;40;p1">
            <a:extLst>
              <a:ext uri="{FF2B5EF4-FFF2-40B4-BE49-F238E27FC236}">
                <a16:creationId xmlns:a16="http://schemas.microsoft.com/office/drawing/2014/main" id="{61FA6004-B9E5-5D50-50A2-B7BB65F21CE5}"/>
              </a:ext>
            </a:extLst>
          </p:cNvPr>
          <p:cNvSpPr txBox="1"/>
          <p:nvPr/>
        </p:nvSpPr>
        <p:spPr>
          <a:xfrm>
            <a:off x="306652" y="886727"/>
            <a:ext cx="10437925" cy="519061"/>
          </a:xfrm>
          <a:prstGeom prst="rect">
            <a:avLst/>
          </a:prstGeom>
          <a:noFill/>
          <a:ln>
            <a:noFill/>
          </a:ln>
        </p:spPr>
        <p:txBody>
          <a:bodyPr spcFirstLastPara="1" wrap="square" lIns="121900" tIns="60933" rIns="121900" bIns="60933" anchor="ctr" anchorCtr="0">
            <a:noAutofit/>
          </a:bodyPr>
          <a:lstStyle/>
          <a:p>
            <a:pP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Convergence Process</a:t>
            </a:r>
            <a:endParaRPr sz="2800" dirty="0">
              <a:solidFill>
                <a:schemeClr val="tx2">
                  <a:lumMod val="50000"/>
                </a:schemeClr>
              </a:solidFill>
              <a:latin typeface="Arial Black"/>
              <a:ea typeface="Arial Black"/>
              <a:cs typeface="Arial Black"/>
              <a:sym typeface="Arial Black"/>
            </a:endParaRPr>
          </a:p>
        </p:txBody>
      </p:sp>
      <p:sp>
        <p:nvSpPr>
          <p:cNvPr id="13" name="TextBox 12">
            <a:extLst>
              <a:ext uri="{FF2B5EF4-FFF2-40B4-BE49-F238E27FC236}">
                <a16:creationId xmlns:a16="http://schemas.microsoft.com/office/drawing/2014/main" id="{84634723-F4F4-D023-A264-4614275D281A}"/>
              </a:ext>
            </a:extLst>
          </p:cNvPr>
          <p:cNvSpPr txBox="1"/>
          <p:nvPr/>
        </p:nvSpPr>
        <p:spPr>
          <a:xfrm>
            <a:off x="306650" y="1432150"/>
            <a:ext cx="11322132" cy="3754874"/>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200" dirty="0"/>
              <a:t>Verified that csv inputs align</a:t>
            </a:r>
          </a:p>
          <a:p>
            <a:pPr marL="342900" indent="-342900">
              <a:spcAft>
                <a:spcPts val="1200"/>
              </a:spcAft>
              <a:buFont typeface="Arial" panose="020B0604020202020204" pitchFamily="34" charset="0"/>
              <a:buChar char="•"/>
            </a:pPr>
            <a:r>
              <a:rPr lang="en-US" sz="2200" dirty="0"/>
              <a:t>Aligned data cleaning (fill </a:t>
            </a:r>
            <a:r>
              <a:rPr lang="en-US" sz="2200" dirty="0" err="1"/>
              <a:t>NaNs</a:t>
            </a:r>
            <a:r>
              <a:rPr lang="en-US" sz="2200" dirty="0"/>
              <a:t>, market cap one month shift, removing monthly return outliers) and filtering (fic, sic, exchange)</a:t>
            </a:r>
          </a:p>
          <a:p>
            <a:pPr marL="342900" indent="-342900">
              <a:spcAft>
                <a:spcPts val="1200"/>
              </a:spcAft>
              <a:buFont typeface="Arial" panose="020B0604020202020204" pitchFamily="34" charset="0"/>
              <a:buChar char="•"/>
            </a:pPr>
            <a:r>
              <a:rPr lang="en-US" sz="2200" dirty="0"/>
              <a:t>Reverted to same data lagging process</a:t>
            </a:r>
          </a:p>
          <a:p>
            <a:pPr marL="342900" indent="-342900">
              <a:spcAft>
                <a:spcPts val="1200"/>
              </a:spcAft>
              <a:buFont typeface="Arial" panose="020B0604020202020204" pitchFamily="34" charset="0"/>
              <a:buChar char="•"/>
            </a:pPr>
            <a:r>
              <a:rPr lang="en-US" sz="2200" dirty="0"/>
              <a:t>Utilized same function to split portfolio into the quintiles</a:t>
            </a:r>
          </a:p>
          <a:p>
            <a:pPr marL="342900" indent="-342900">
              <a:spcAft>
                <a:spcPts val="1200"/>
              </a:spcAft>
              <a:buFont typeface="Arial" panose="020B0604020202020204" pitchFamily="34" charset="0"/>
              <a:buChar char="•"/>
            </a:pPr>
            <a:r>
              <a:rPr lang="en-US" sz="2200" dirty="0"/>
              <a:t>Adjusted filtering of Top 1K Firms to grab top market caps after the RDC_ME was calculated so we were not disrupting this function. Also, ensured the one-year shift applied to all the fundamentals data including these Top 1K firms, so they would match when merged with returns. </a:t>
            </a:r>
          </a:p>
        </p:txBody>
      </p:sp>
    </p:spTree>
    <p:extLst>
      <p:ext uri="{BB962C8B-B14F-4D97-AF65-F5344CB8AC3E}">
        <p14:creationId xmlns:p14="http://schemas.microsoft.com/office/powerpoint/2010/main" val="6381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CF51E8DE-0D03-5EDE-2BCB-3AC625B3BB41}"/>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6432C610-7751-C8A7-F020-2D851893AC2C}"/>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BE0F9710-F1E7-4D61-7173-8F64369031A1}"/>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A3FF47AD-94FF-C5BE-1F7A-FF60B6DB3861}"/>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EBE1CC41-5766-43AB-851C-A2FDCBF445A7}"/>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CCB653A9-D7E0-35F3-8C96-2CFB78D3D599}"/>
              </a:ext>
            </a:extLst>
          </p:cNvPr>
          <p:cNvSpPr txBox="1"/>
          <p:nvPr/>
        </p:nvSpPr>
        <p:spPr>
          <a:xfrm>
            <a:off x="2380922" y="577916"/>
            <a:ext cx="7548032"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Equal Weighted Compared Results</a:t>
            </a:r>
          </a:p>
        </p:txBody>
      </p:sp>
      <p:pic>
        <p:nvPicPr>
          <p:cNvPr id="6" name="Picture 5" descr="A screenshot of a report&#10;&#10;Description automatically generated">
            <a:extLst>
              <a:ext uri="{FF2B5EF4-FFF2-40B4-BE49-F238E27FC236}">
                <a16:creationId xmlns:a16="http://schemas.microsoft.com/office/drawing/2014/main" id="{C12D12F5-7CC6-2A54-13D1-652A324606DD}"/>
              </a:ext>
            </a:extLst>
          </p:cNvPr>
          <p:cNvPicPr>
            <a:picLocks noChangeAspect="1"/>
          </p:cNvPicPr>
          <p:nvPr/>
        </p:nvPicPr>
        <p:blipFill>
          <a:blip r:embed="rId4"/>
          <a:stretch>
            <a:fillRect/>
          </a:stretch>
        </p:blipFill>
        <p:spPr>
          <a:xfrm>
            <a:off x="214286" y="1096977"/>
            <a:ext cx="5707233" cy="3518158"/>
          </a:xfrm>
          <a:prstGeom prst="rect">
            <a:avLst/>
          </a:prstGeom>
          <a:ln w="38100">
            <a:solidFill>
              <a:srgbClr val="00B0F0"/>
            </a:solidFill>
          </a:ln>
        </p:spPr>
      </p:pic>
      <p:pic>
        <p:nvPicPr>
          <p:cNvPr id="11" name="Picture 10" descr="A screenshot of a spreadsheet&#10;&#10;Description automatically generated">
            <a:extLst>
              <a:ext uri="{FF2B5EF4-FFF2-40B4-BE49-F238E27FC236}">
                <a16:creationId xmlns:a16="http://schemas.microsoft.com/office/drawing/2014/main" id="{2FD4017C-65A6-C55B-3897-6F21C747E698}"/>
              </a:ext>
            </a:extLst>
          </p:cNvPr>
          <p:cNvPicPr>
            <a:picLocks noChangeAspect="1"/>
          </p:cNvPicPr>
          <p:nvPr/>
        </p:nvPicPr>
        <p:blipFill>
          <a:blip r:embed="rId5"/>
          <a:stretch>
            <a:fillRect/>
          </a:stretch>
        </p:blipFill>
        <p:spPr>
          <a:xfrm>
            <a:off x="6131104" y="1107795"/>
            <a:ext cx="5886610" cy="3491451"/>
          </a:xfrm>
          <a:prstGeom prst="rect">
            <a:avLst/>
          </a:prstGeom>
          <a:ln w="38100">
            <a:solidFill>
              <a:srgbClr val="FF60C2"/>
            </a:solidFill>
          </a:ln>
        </p:spPr>
      </p:pic>
      <p:pic>
        <p:nvPicPr>
          <p:cNvPr id="4" name="Picture 3" descr="A screenshot of a table&#10;&#10;Description automatically generated">
            <a:extLst>
              <a:ext uri="{FF2B5EF4-FFF2-40B4-BE49-F238E27FC236}">
                <a16:creationId xmlns:a16="http://schemas.microsoft.com/office/drawing/2014/main" id="{AFBA6099-2E87-E40D-11A4-C78CD293B407}"/>
              </a:ext>
            </a:extLst>
          </p:cNvPr>
          <p:cNvPicPr>
            <a:picLocks noChangeAspect="1"/>
          </p:cNvPicPr>
          <p:nvPr/>
        </p:nvPicPr>
        <p:blipFill rotWithShape="1">
          <a:blip r:embed="rId6"/>
          <a:srcRect t="27887"/>
          <a:stretch/>
        </p:blipFill>
        <p:spPr>
          <a:xfrm>
            <a:off x="121921" y="4717656"/>
            <a:ext cx="5856772" cy="1911889"/>
          </a:xfrm>
          <a:prstGeom prst="rect">
            <a:avLst/>
          </a:prstGeom>
        </p:spPr>
      </p:pic>
      <p:pic>
        <p:nvPicPr>
          <p:cNvPr id="7" name="Picture 6" descr="A close-up of words&#10;&#10;Description automatically generated">
            <a:extLst>
              <a:ext uri="{FF2B5EF4-FFF2-40B4-BE49-F238E27FC236}">
                <a16:creationId xmlns:a16="http://schemas.microsoft.com/office/drawing/2014/main" id="{361B17DB-17FC-07F7-968A-0741DA76A73C}"/>
              </a:ext>
            </a:extLst>
          </p:cNvPr>
          <p:cNvPicPr>
            <a:picLocks noChangeAspect="1"/>
          </p:cNvPicPr>
          <p:nvPr/>
        </p:nvPicPr>
        <p:blipFill>
          <a:blip r:embed="rId7"/>
          <a:stretch>
            <a:fillRect/>
          </a:stretch>
        </p:blipFill>
        <p:spPr>
          <a:xfrm>
            <a:off x="8060634" y="4911149"/>
            <a:ext cx="3082020" cy="762451"/>
          </a:xfrm>
          <a:prstGeom prst="rect">
            <a:avLst/>
          </a:prstGeom>
        </p:spPr>
      </p:pic>
      <p:pic>
        <p:nvPicPr>
          <p:cNvPr id="8" name="Picture 7" descr="A close-up of a number&#10;&#10;Description automatically generated">
            <a:extLst>
              <a:ext uri="{FF2B5EF4-FFF2-40B4-BE49-F238E27FC236}">
                <a16:creationId xmlns:a16="http://schemas.microsoft.com/office/drawing/2014/main" id="{255182FD-FDE1-08D5-9058-9BFA73D56B25}"/>
              </a:ext>
            </a:extLst>
          </p:cNvPr>
          <p:cNvPicPr>
            <a:picLocks noChangeAspect="1"/>
          </p:cNvPicPr>
          <p:nvPr/>
        </p:nvPicPr>
        <p:blipFill>
          <a:blip r:embed="rId8"/>
          <a:stretch>
            <a:fillRect/>
          </a:stretch>
        </p:blipFill>
        <p:spPr>
          <a:xfrm>
            <a:off x="8060634" y="5763805"/>
            <a:ext cx="3369365" cy="760320"/>
          </a:xfrm>
          <a:prstGeom prst="rect">
            <a:avLst/>
          </a:prstGeom>
        </p:spPr>
      </p:pic>
      <p:pic>
        <p:nvPicPr>
          <p:cNvPr id="9" name="Picture 8" descr="A close-up of a number&#10;&#10;Description automatically generated">
            <a:extLst>
              <a:ext uri="{FF2B5EF4-FFF2-40B4-BE49-F238E27FC236}">
                <a16:creationId xmlns:a16="http://schemas.microsoft.com/office/drawing/2014/main" id="{5B28F844-3195-A24E-28A1-8591E32F8E28}"/>
              </a:ext>
            </a:extLst>
          </p:cNvPr>
          <p:cNvPicPr>
            <a:picLocks noChangeAspect="1"/>
          </p:cNvPicPr>
          <p:nvPr/>
        </p:nvPicPr>
        <p:blipFill>
          <a:blip r:embed="rId9"/>
          <a:stretch>
            <a:fillRect/>
          </a:stretch>
        </p:blipFill>
        <p:spPr>
          <a:xfrm>
            <a:off x="6170051" y="5412241"/>
            <a:ext cx="1699224" cy="703128"/>
          </a:xfrm>
          <a:prstGeom prst="rect">
            <a:avLst/>
          </a:prstGeom>
        </p:spPr>
      </p:pic>
    </p:spTree>
    <p:extLst>
      <p:ext uri="{BB962C8B-B14F-4D97-AF65-F5344CB8AC3E}">
        <p14:creationId xmlns:p14="http://schemas.microsoft.com/office/powerpoint/2010/main" val="366981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7DD9F350-8708-4765-01E8-117DEF7FC64B}"/>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9EF0A5E0-EEA8-857D-848D-0281A55D26F7}"/>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1F61838F-B502-A0C6-0AC0-C805AE503EFE}"/>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2A9D9A2D-736A-DE42-511C-784E90C59573}"/>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A752DD69-0440-AC9B-98AE-1020AC2A34BE}"/>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04DF0ED1-0429-4FA6-287E-229413951DBA}"/>
              </a:ext>
            </a:extLst>
          </p:cNvPr>
          <p:cNvSpPr txBox="1"/>
          <p:nvPr/>
        </p:nvSpPr>
        <p:spPr>
          <a:xfrm>
            <a:off x="2380922" y="577916"/>
            <a:ext cx="7548032"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Value Weighted Compared Results</a:t>
            </a:r>
          </a:p>
        </p:txBody>
      </p:sp>
      <p:pic>
        <p:nvPicPr>
          <p:cNvPr id="2" name="Picture 1" descr="A screenshot of a spreadsheet&#10;&#10;Description automatically generated">
            <a:extLst>
              <a:ext uri="{FF2B5EF4-FFF2-40B4-BE49-F238E27FC236}">
                <a16:creationId xmlns:a16="http://schemas.microsoft.com/office/drawing/2014/main" id="{9F873D31-E11E-DCBB-8802-66AC3A37E91F}"/>
              </a:ext>
            </a:extLst>
          </p:cNvPr>
          <p:cNvPicPr>
            <a:picLocks noChangeAspect="1"/>
          </p:cNvPicPr>
          <p:nvPr/>
        </p:nvPicPr>
        <p:blipFill>
          <a:blip r:embed="rId4"/>
          <a:stretch>
            <a:fillRect/>
          </a:stretch>
        </p:blipFill>
        <p:spPr>
          <a:xfrm>
            <a:off x="225827" y="1075113"/>
            <a:ext cx="5752862" cy="3572552"/>
          </a:xfrm>
          <a:prstGeom prst="rect">
            <a:avLst/>
          </a:prstGeom>
          <a:ln w="38100">
            <a:solidFill>
              <a:srgbClr val="00B0F0"/>
            </a:solidFill>
          </a:ln>
        </p:spPr>
      </p:pic>
      <p:pic>
        <p:nvPicPr>
          <p:cNvPr id="10" name="Picture 9" descr="A screenshot of a spreadsheet&#10;&#10;Description automatically generated">
            <a:extLst>
              <a:ext uri="{FF2B5EF4-FFF2-40B4-BE49-F238E27FC236}">
                <a16:creationId xmlns:a16="http://schemas.microsoft.com/office/drawing/2014/main" id="{A2E47A20-883D-05F5-5E24-4945236DD717}"/>
              </a:ext>
            </a:extLst>
          </p:cNvPr>
          <p:cNvPicPr>
            <a:picLocks noChangeAspect="1"/>
          </p:cNvPicPr>
          <p:nvPr/>
        </p:nvPicPr>
        <p:blipFill>
          <a:blip r:embed="rId5"/>
          <a:stretch>
            <a:fillRect/>
          </a:stretch>
        </p:blipFill>
        <p:spPr>
          <a:xfrm>
            <a:off x="6170051" y="1096977"/>
            <a:ext cx="5752862" cy="3544693"/>
          </a:xfrm>
          <a:prstGeom prst="rect">
            <a:avLst/>
          </a:prstGeom>
          <a:ln w="38100">
            <a:solidFill>
              <a:srgbClr val="FF60C2"/>
            </a:solidFill>
          </a:ln>
        </p:spPr>
      </p:pic>
      <p:pic>
        <p:nvPicPr>
          <p:cNvPr id="12" name="Picture 11" descr="A black text on a white background&#10;&#10;Description automatically generated">
            <a:extLst>
              <a:ext uri="{FF2B5EF4-FFF2-40B4-BE49-F238E27FC236}">
                <a16:creationId xmlns:a16="http://schemas.microsoft.com/office/drawing/2014/main" id="{9D155ECB-A80D-648C-BC38-05A57B2F526D}"/>
              </a:ext>
            </a:extLst>
          </p:cNvPr>
          <p:cNvPicPr>
            <a:picLocks noChangeAspect="1"/>
          </p:cNvPicPr>
          <p:nvPr/>
        </p:nvPicPr>
        <p:blipFill>
          <a:blip r:embed="rId6"/>
          <a:stretch>
            <a:fillRect/>
          </a:stretch>
        </p:blipFill>
        <p:spPr>
          <a:xfrm>
            <a:off x="8438765" y="5036626"/>
            <a:ext cx="3225702" cy="729551"/>
          </a:xfrm>
          <a:prstGeom prst="rect">
            <a:avLst/>
          </a:prstGeom>
        </p:spPr>
      </p:pic>
      <p:pic>
        <p:nvPicPr>
          <p:cNvPr id="13" name="Picture 12" descr="A close-up of a number&#10;&#10;Description automatically generated">
            <a:extLst>
              <a:ext uri="{FF2B5EF4-FFF2-40B4-BE49-F238E27FC236}">
                <a16:creationId xmlns:a16="http://schemas.microsoft.com/office/drawing/2014/main" id="{B547579F-367E-CED0-4C27-57620C50BC67}"/>
              </a:ext>
            </a:extLst>
          </p:cNvPr>
          <p:cNvPicPr>
            <a:picLocks noChangeAspect="1"/>
          </p:cNvPicPr>
          <p:nvPr/>
        </p:nvPicPr>
        <p:blipFill>
          <a:blip r:embed="rId7"/>
          <a:stretch>
            <a:fillRect/>
          </a:stretch>
        </p:blipFill>
        <p:spPr>
          <a:xfrm>
            <a:off x="8438765" y="5914627"/>
            <a:ext cx="3344844" cy="735614"/>
          </a:xfrm>
          <a:prstGeom prst="rect">
            <a:avLst/>
          </a:prstGeom>
        </p:spPr>
      </p:pic>
      <p:pic>
        <p:nvPicPr>
          <p:cNvPr id="14" name="Picture 13" descr="A close-up of a number&#10;&#10;Description automatically generated">
            <a:extLst>
              <a:ext uri="{FF2B5EF4-FFF2-40B4-BE49-F238E27FC236}">
                <a16:creationId xmlns:a16="http://schemas.microsoft.com/office/drawing/2014/main" id="{81BC68C7-032A-82A8-9981-839A88F485A9}"/>
              </a:ext>
            </a:extLst>
          </p:cNvPr>
          <p:cNvPicPr>
            <a:picLocks noChangeAspect="1"/>
          </p:cNvPicPr>
          <p:nvPr/>
        </p:nvPicPr>
        <p:blipFill>
          <a:blip r:embed="rId8"/>
          <a:stretch>
            <a:fillRect/>
          </a:stretch>
        </p:blipFill>
        <p:spPr>
          <a:xfrm>
            <a:off x="6261881" y="5411259"/>
            <a:ext cx="1918216" cy="729551"/>
          </a:xfrm>
          <a:prstGeom prst="rect">
            <a:avLst/>
          </a:prstGeom>
        </p:spPr>
      </p:pic>
      <p:pic>
        <p:nvPicPr>
          <p:cNvPr id="15" name="Picture 14" descr="A table with numbers and numbers&#10;&#10;Description automatically generated">
            <a:extLst>
              <a:ext uri="{FF2B5EF4-FFF2-40B4-BE49-F238E27FC236}">
                <a16:creationId xmlns:a16="http://schemas.microsoft.com/office/drawing/2014/main" id="{D3F40363-C07B-9AC8-200A-537819B275E8}"/>
              </a:ext>
            </a:extLst>
          </p:cNvPr>
          <p:cNvPicPr>
            <a:picLocks noChangeAspect="1"/>
          </p:cNvPicPr>
          <p:nvPr/>
        </p:nvPicPr>
        <p:blipFill rotWithShape="1">
          <a:blip r:embed="rId9"/>
          <a:srcRect t="32164"/>
          <a:stretch/>
        </p:blipFill>
        <p:spPr>
          <a:xfrm>
            <a:off x="148132" y="4742783"/>
            <a:ext cx="6113749" cy="2036479"/>
          </a:xfrm>
          <a:prstGeom prst="rect">
            <a:avLst/>
          </a:prstGeom>
        </p:spPr>
      </p:pic>
    </p:spTree>
    <p:extLst>
      <p:ext uri="{BB962C8B-B14F-4D97-AF65-F5344CB8AC3E}">
        <p14:creationId xmlns:p14="http://schemas.microsoft.com/office/powerpoint/2010/main" val="146113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a:extLst>
            <a:ext uri="{FF2B5EF4-FFF2-40B4-BE49-F238E27FC236}">
              <a16:creationId xmlns:a16="http://schemas.microsoft.com/office/drawing/2014/main" id="{523FE09B-4904-7564-E57F-9120B51FEDE7}"/>
            </a:ext>
          </a:extLst>
        </p:cNvPr>
        <p:cNvGrpSpPr/>
        <p:nvPr/>
      </p:nvGrpSpPr>
      <p:grpSpPr>
        <a:xfrm>
          <a:off x="0" y="0"/>
          <a:ext cx="0" cy="0"/>
          <a:chOff x="0" y="0"/>
          <a:chExt cx="0" cy="0"/>
        </a:xfrm>
      </p:grpSpPr>
      <p:cxnSp>
        <p:nvCxnSpPr>
          <p:cNvPr id="38" name="Google Shape;38;p1">
            <a:extLst>
              <a:ext uri="{FF2B5EF4-FFF2-40B4-BE49-F238E27FC236}">
                <a16:creationId xmlns:a16="http://schemas.microsoft.com/office/drawing/2014/main" id="{6EC10A95-4276-1EDD-7057-AF057A69570F}"/>
              </a:ext>
            </a:extLst>
          </p:cNvPr>
          <p:cNvCxnSpPr/>
          <p:nvPr/>
        </p:nvCxnSpPr>
        <p:spPr>
          <a:xfrm>
            <a:off x="804705" y="3512177"/>
            <a:ext cx="7493000" cy="0"/>
          </a:xfrm>
          <a:prstGeom prst="straightConnector1">
            <a:avLst/>
          </a:prstGeom>
          <a:noFill/>
          <a:ln w="19050" cap="flat" cmpd="sng">
            <a:solidFill>
              <a:schemeClr val="lt1"/>
            </a:solidFill>
            <a:prstDash val="solid"/>
            <a:round/>
            <a:headEnd type="none" w="sm" len="sm"/>
            <a:tailEnd type="none" w="sm" len="sm"/>
          </a:ln>
        </p:spPr>
      </p:cxnSp>
      <p:pic>
        <p:nvPicPr>
          <p:cNvPr id="42" name="Google Shape;42;p1">
            <a:extLst>
              <a:ext uri="{FF2B5EF4-FFF2-40B4-BE49-F238E27FC236}">
                <a16:creationId xmlns:a16="http://schemas.microsoft.com/office/drawing/2014/main" id="{6A694A71-8D0A-F3D0-AB97-E2812D9D7B41}"/>
              </a:ext>
            </a:extLst>
          </p:cNvPr>
          <p:cNvPicPr preferRelativeResize="0"/>
          <p:nvPr/>
        </p:nvPicPr>
        <p:blipFill rotWithShape="1">
          <a:blip r:embed="rId3">
            <a:alphaModFix/>
          </a:blip>
          <a:srcRect/>
          <a:stretch/>
        </p:blipFill>
        <p:spPr>
          <a:xfrm>
            <a:off x="9304933" y="426720"/>
            <a:ext cx="2503196" cy="1219200"/>
          </a:xfrm>
          <a:prstGeom prst="rect">
            <a:avLst/>
          </a:prstGeom>
          <a:noFill/>
          <a:ln>
            <a:noFill/>
          </a:ln>
        </p:spPr>
      </p:pic>
      <p:sp>
        <p:nvSpPr>
          <p:cNvPr id="43" name="Google Shape;43;p1">
            <a:extLst>
              <a:ext uri="{FF2B5EF4-FFF2-40B4-BE49-F238E27FC236}">
                <a16:creationId xmlns:a16="http://schemas.microsoft.com/office/drawing/2014/main" id="{1A135194-90E8-7857-1420-BCA674AA7A79}"/>
              </a:ext>
            </a:extLst>
          </p:cNvPr>
          <p:cNvSpPr txBox="1"/>
          <p:nvPr/>
        </p:nvSpPr>
        <p:spPr>
          <a:xfrm>
            <a:off x="5397501" y="2952750"/>
            <a:ext cx="1396999" cy="615499"/>
          </a:xfrm>
          <a:prstGeom prst="rect">
            <a:avLst/>
          </a:prstGeom>
          <a:noFill/>
          <a:ln>
            <a:noFill/>
          </a:ln>
        </p:spPr>
        <p:txBody>
          <a:bodyPr spcFirstLastPara="1" wrap="square" lIns="121900" tIns="60933" rIns="121900" bIns="60933" anchor="t" anchorCtr="0">
            <a:spAutoFit/>
          </a:bodyPr>
          <a:lstStyle/>
          <a:p>
            <a:endParaRPr sz="3200">
              <a:solidFill>
                <a:schemeClr val="dk1"/>
              </a:solidFill>
            </a:endParaRPr>
          </a:p>
        </p:txBody>
      </p:sp>
      <p:sp>
        <p:nvSpPr>
          <p:cNvPr id="3" name="TextBox 2">
            <a:extLst>
              <a:ext uri="{FF2B5EF4-FFF2-40B4-BE49-F238E27FC236}">
                <a16:creationId xmlns:a16="http://schemas.microsoft.com/office/drawing/2014/main" id="{070756E3-4652-3186-9EBE-754C96599738}"/>
              </a:ext>
            </a:extLst>
          </p:cNvPr>
          <p:cNvSpPr txBox="1"/>
          <p:nvPr/>
        </p:nvSpPr>
        <p:spPr>
          <a:xfrm>
            <a:off x="121921" y="1075113"/>
            <a:ext cx="184731" cy="379656"/>
          </a:xfrm>
          <a:prstGeom prst="rect">
            <a:avLst/>
          </a:prstGeom>
          <a:noFill/>
        </p:spPr>
        <p:txBody>
          <a:bodyPr wrap="none" rtlCol="0">
            <a:spAutoFit/>
          </a:bodyPr>
          <a:lstStyle/>
          <a:p>
            <a:endParaRPr lang="en-PE" sz="1867"/>
          </a:p>
        </p:txBody>
      </p:sp>
      <p:sp>
        <p:nvSpPr>
          <p:cNvPr id="5" name="Google Shape;40;p1">
            <a:extLst>
              <a:ext uri="{FF2B5EF4-FFF2-40B4-BE49-F238E27FC236}">
                <a16:creationId xmlns:a16="http://schemas.microsoft.com/office/drawing/2014/main" id="{D0C3069A-3361-CF66-2413-EB0BB0A22D14}"/>
              </a:ext>
            </a:extLst>
          </p:cNvPr>
          <p:cNvSpPr txBox="1"/>
          <p:nvPr/>
        </p:nvSpPr>
        <p:spPr>
          <a:xfrm>
            <a:off x="1405082" y="566984"/>
            <a:ext cx="9529937" cy="519061"/>
          </a:xfrm>
          <a:prstGeom prst="rect">
            <a:avLst/>
          </a:prstGeom>
          <a:noFill/>
          <a:ln>
            <a:noFill/>
          </a:ln>
        </p:spPr>
        <p:txBody>
          <a:bodyPr spcFirstLastPara="1" wrap="square" lIns="121900" tIns="60933" rIns="121900" bIns="60933" anchor="ctr" anchorCtr="0">
            <a:noAutofit/>
          </a:bodyPr>
          <a:lstStyle/>
          <a:p>
            <a:pPr algn="ctr">
              <a:lnSpc>
                <a:spcPct val="90000"/>
              </a:lnSpc>
              <a:buClr>
                <a:schemeClr val="lt1"/>
              </a:buClr>
              <a:buSzPts val="1200"/>
            </a:pPr>
            <a:r>
              <a:rPr lang="en-US" sz="2800" dirty="0">
                <a:solidFill>
                  <a:schemeClr val="tx2">
                    <a:lumMod val="50000"/>
                  </a:schemeClr>
                </a:solidFill>
                <a:latin typeface="Arial Black"/>
                <a:ea typeface="Arial Black"/>
                <a:cs typeface="Arial Black"/>
                <a:sym typeface="Arial Black"/>
              </a:rPr>
              <a:t>Value Weighted w/o Top 1K Compared Results</a:t>
            </a:r>
          </a:p>
        </p:txBody>
      </p:sp>
      <p:pic>
        <p:nvPicPr>
          <p:cNvPr id="2" name="Picture 1" descr="A screenshot of a spreadsheet&#10;&#10;Description automatically generated">
            <a:extLst>
              <a:ext uri="{FF2B5EF4-FFF2-40B4-BE49-F238E27FC236}">
                <a16:creationId xmlns:a16="http://schemas.microsoft.com/office/drawing/2014/main" id="{A4F7B708-D8E8-B374-3059-2419C7DE3A2C}"/>
              </a:ext>
            </a:extLst>
          </p:cNvPr>
          <p:cNvPicPr>
            <a:picLocks noChangeAspect="1"/>
          </p:cNvPicPr>
          <p:nvPr/>
        </p:nvPicPr>
        <p:blipFill>
          <a:blip r:embed="rId4"/>
          <a:stretch>
            <a:fillRect/>
          </a:stretch>
        </p:blipFill>
        <p:spPr>
          <a:xfrm>
            <a:off x="351556" y="1107795"/>
            <a:ext cx="5397501" cy="3581902"/>
          </a:xfrm>
          <a:prstGeom prst="rect">
            <a:avLst/>
          </a:prstGeom>
          <a:ln w="38100">
            <a:solidFill>
              <a:srgbClr val="00B0F0"/>
            </a:solidFill>
          </a:ln>
        </p:spPr>
      </p:pic>
      <p:pic>
        <p:nvPicPr>
          <p:cNvPr id="10" name="Picture 9" descr="A screenshot of a spreadsheet&#10;&#10;Description automatically generated">
            <a:extLst>
              <a:ext uri="{FF2B5EF4-FFF2-40B4-BE49-F238E27FC236}">
                <a16:creationId xmlns:a16="http://schemas.microsoft.com/office/drawing/2014/main" id="{342A0321-9B53-74F8-BC1A-95F8023C1857}"/>
              </a:ext>
            </a:extLst>
          </p:cNvPr>
          <p:cNvPicPr>
            <a:picLocks noChangeAspect="1"/>
          </p:cNvPicPr>
          <p:nvPr/>
        </p:nvPicPr>
        <p:blipFill>
          <a:blip r:embed="rId5"/>
          <a:stretch>
            <a:fillRect/>
          </a:stretch>
        </p:blipFill>
        <p:spPr>
          <a:xfrm>
            <a:off x="6096000" y="1107795"/>
            <a:ext cx="5656233" cy="3581903"/>
          </a:xfrm>
          <a:prstGeom prst="rect">
            <a:avLst/>
          </a:prstGeom>
          <a:ln w="38100">
            <a:solidFill>
              <a:srgbClr val="FF60C2"/>
            </a:solidFill>
          </a:ln>
        </p:spPr>
      </p:pic>
      <p:pic>
        <p:nvPicPr>
          <p:cNvPr id="12" name="Picture 11" descr="A close-up of a number&#10;&#10;Description automatically generated">
            <a:extLst>
              <a:ext uri="{FF2B5EF4-FFF2-40B4-BE49-F238E27FC236}">
                <a16:creationId xmlns:a16="http://schemas.microsoft.com/office/drawing/2014/main" id="{F2A2160C-F6DB-D5DD-DCB0-4B6B8EAA14BB}"/>
              </a:ext>
            </a:extLst>
          </p:cNvPr>
          <p:cNvPicPr>
            <a:picLocks noChangeAspect="1"/>
          </p:cNvPicPr>
          <p:nvPr/>
        </p:nvPicPr>
        <p:blipFill>
          <a:blip r:embed="rId6"/>
          <a:stretch>
            <a:fillRect/>
          </a:stretch>
        </p:blipFill>
        <p:spPr>
          <a:xfrm>
            <a:off x="8442844" y="5057779"/>
            <a:ext cx="3004526" cy="692426"/>
          </a:xfrm>
          <a:prstGeom prst="rect">
            <a:avLst/>
          </a:prstGeom>
        </p:spPr>
      </p:pic>
      <p:pic>
        <p:nvPicPr>
          <p:cNvPr id="13" name="Picture 12" descr="A close-up of a number&#10;&#10;Description automatically generated">
            <a:extLst>
              <a:ext uri="{FF2B5EF4-FFF2-40B4-BE49-F238E27FC236}">
                <a16:creationId xmlns:a16="http://schemas.microsoft.com/office/drawing/2014/main" id="{8852D18E-E076-8E63-2E34-CBD5D7A2BDE1}"/>
              </a:ext>
            </a:extLst>
          </p:cNvPr>
          <p:cNvPicPr>
            <a:picLocks noChangeAspect="1"/>
          </p:cNvPicPr>
          <p:nvPr/>
        </p:nvPicPr>
        <p:blipFill>
          <a:blip r:embed="rId7"/>
          <a:stretch>
            <a:fillRect/>
          </a:stretch>
        </p:blipFill>
        <p:spPr>
          <a:xfrm>
            <a:off x="8442845" y="5996641"/>
            <a:ext cx="3004526" cy="645040"/>
          </a:xfrm>
          <a:prstGeom prst="rect">
            <a:avLst/>
          </a:prstGeom>
        </p:spPr>
      </p:pic>
      <p:pic>
        <p:nvPicPr>
          <p:cNvPr id="14" name="Picture 13" descr="A close-up of black text&#10;&#10;Description automatically generated">
            <a:extLst>
              <a:ext uri="{FF2B5EF4-FFF2-40B4-BE49-F238E27FC236}">
                <a16:creationId xmlns:a16="http://schemas.microsoft.com/office/drawing/2014/main" id="{6436B306-55C7-242D-A7E8-FAF213CD48D6}"/>
              </a:ext>
            </a:extLst>
          </p:cNvPr>
          <p:cNvPicPr>
            <a:picLocks noChangeAspect="1"/>
          </p:cNvPicPr>
          <p:nvPr/>
        </p:nvPicPr>
        <p:blipFill>
          <a:blip r:embed="rId8"/>
          <a:stretch>
            <a:fillRect/>
          </a:stretch>
        </p:blipFill>
        <p:spPr>
          <a:xfrm>
            <a:off x="6207194" y="5459594"/>
            <a:ext cx="2007149" cy="753493"/>
          </a:xfrm>
          <a:prstGeom prst="rect">
            <a:avLst/>
          </a:prstGeom>
        </p:spPr>
      </p:pic>
      <p:pic>
        <p:nvPicPr>
          <p:cNvPr id="15" name="Picture 14" descr="A table with numbers and numbers&#10;&#10;Description automatically generated">
            <a:extLst>
              <a:ext uri="{FF2B5EF4-FFF2-40B4-BE49-F238E27FC236}">
                <a16:creationId xmlns:a16="http://schemas.microsoft.com/office/drawing/2014/main" id="{2B87EC2F-48DF-A0D5-3B67-12C043E2D843}"/>
              </a:ext>
            </a:extLst>
          </p:cNvPr>
          <p:cNvPicPr>
            <a:picLocks noChangeAspect="1"/>
          </p:cNvPicPr>
          <p:nvPr/>
        </p:nvPicPr>
        <p:blipFill rotWithShape="1">
          <a:blip r:embed="rId9"/>
          <a:srcRect t="37465"/>
          <a:stretch/>
        </p:blipFill>
        <p:spPr>
          <a:xfrm>
            <a:off x="121921" y="4771081"/>
            <a:ext cx="6087789" cy="2023612"/>
          </a:xfrm>
          <a:prstGeom prst="rect">
            <a:avLst/>
          </a:prstGeom>
        </p:spPr>
      </p:pic>
    </p:spTree>
    <p:extLst>
      <p:ext uri="{BB962C8B-B14F-4D97-AF65-F5344CB8AC3E}">
        <p14:creationId xmlns:p14="http://schemas.microsoft.com/office/powerpoint/2010/main" val="1337687999"/>
      </p:ext>
    </p:extLst>
  </p:cSld>
  <p:clrMapOvr>
    <a:masterClrMapping/>
  </p:clrMapOvr>
</p:sld>
</file>

<file path=ppt/theme/theme1.xml><?xml version="1.0" encoding="utf-8"?>
<a:theme xmlns:a="http://schemas.openxmlformats.org/drawingml/2006/main"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BudgetingProject_ALCANTARA_NALAMADA_REY</Template>
  <TotalTime>1772</TotalTime>
  <Words>967</Words>
  <Application>Microsoft Macintosh PowerPoint</Application>
  <PresentationFormat>Widescreen</PresentationFormat>
  <Paragraphs>73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Garamond</vt:lpstr>
      <vt:lpstr>16-9 White Backgroud</vt:lpstr>
      <vt:lpstr>R&amp;D Expense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 expense strategy</dc:title>
  <dc:creator>Alcantara Panta, Vanesa A</dc:creator>
  <cp:lastModifiedBy>Ehlinger, Jordan</cp:lastModifiedBy>
  <cp:revision>120</cp:revision>
  <dcterms:created xsi:type="dcterms:W3CDTF">2024-01-30T19:12:20Z</dcterms:created>
  <dcterms:modified xsi:type="dcterms:W3CDTF">2024-02-16T00:54:31Z</dcterms:modified>
</cp:coreProperties>
</file>