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81" r:id="rId3"/>
    <p:sldId id="276" r:id="rId4"/>
    <p:sldId id="257" r:id="rId5"/>
    <p:sldId id="283" r:id="rId6"/>
    <p:sldId id="282" r:id="rId7"/>
    <p:sldId id="258" r:id="rId8"/>
    <p:sldId id="270" r:id="rId9"/>
    <p:sldId id="271" r:id="rId10"/>
    <p:sldId id="278" r:id="rId11"/>
    <p:sldId id="284" r:id="rId12"/>
    <p:sldId id="273" r:id="rId13"/>
    <p:sldId id="272" r:id="rId14"/>
    <p:sldId id="280" r:id="rId15"/>
    <p:sldId id="279" r:id="rId16"/>
    <p:sldId id="286" r:id="rId17"/>
    <p:sldId id="277" r:id="rId18"/>
    <p:sldId id="274" r:id="rId19"/>
    <p:sldId id="266" r:id="rId20"/>
    <p:sldId id="259" r:id="rId21"/>
    <p:sldId id="267"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25" d="100"/>
          <a:sy n="125" d="100"/>
        </p:scale>
        <p:origin x="3906"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A53919-C0ED-4E4A-8712-896C73983A1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CA223E1-69A8-4700-AE62-6CEAF445E46A}">
      <dgm:prSet/>
      <dgm:spPr/>
      <dgm:t>
        <a:bodyPr/>
        <a:lstStyle/>
        <a:p>
          <a:pPr>
            <a:lnSpc>
              <a:spcPct val="100000"/>
            </a:lnSpc>
            <a:defRPr cap="all"/>
          </a:pPr>
          <a:r>
            <a:rPr lang="en-US"/>
            <a:t>Understanding the Problem</a:t>
          </a:r>
        </a:p>
      </dgm:t>
    </dgm:pt>
    <dgm:pt modelId="{448F8E30-A29C-474F-B070-ACE0A692BC23}" type="parTrans" cxnId="{AAD691C4-68A8-45BA-9D57-8548330888A8}">
      <dgm:prSet/>
      <dgm:spPr/>
      <dgm:t>
        <a:bodyPr/>
        <a:lstStyle/>
        <a:p>
          <a:endParaRPr lang="en-US"/>
        </a:p>
      </dgm:t>
    </dgm:pt>
    <dgm:pt modelId="{40BB9698-E5B2-4026-B457-A243F6CF76CA}" type="sibTrans" cxnId="{AAD691C4-68A8-45BA-9D57-8548330888A8}">
      <dgm:prSet/>
      <dgm:spPr/>
      <dgm:t>
        <a:bodyPr/>
        <a:lstStyle/>
        <a:p>
          <a:endParaRPr lang="en-US"/>
        </a:p>
      </dgm:t>
    </dgm:pt>
    <dgm:pt modelId="{6A1F7F66-F6EC-4E4A-95F8-519DA4B95AB8}">
      <dgm:prSet/>
      <dgm:spPr/>
      <dgm:t>
        <a:bodyPr/>
        <a:lstStyle/>
        <a:p>
          <a:pPr>
            <a:lnSpc>
              <a:spcPct val="100000"/>
            </a:lnSpc>
            <a:defRPr cap="all"/>
          </a:pPr>
          <a:r>
            <a:rPr lang="en-US"/>
            <a:t>Exploratory Data Analysis</a:t>
          </a:r>
        </a:p>
      </dgm:t>
    </dgm:pt>
    <dgm:pt modelId="{86FF3554-94D5-4F2D-8700-B68DD93DA826}" type="parTrans" cxnId="{E509D729-6AF1-4436-803A-31947A6C05EC}">
      <dgm:prSet/>
      <dgm:spPr/>
      <dgm:t>
        <a:bodyPr/>
        <a:lstStyle/>
        <a:p>
          <a:endParaRPr lang="en-US"/>
        </a:p>
      </dgm:t>
    </dgm:pt>
    <dgm:pt modelId="{629FEB17-9529-4AF0-9CC6-0D4000A1DEA5}" type="sibTrans" cxnId="{E509D729-6AF1-4436-803A-31947A6C05EC}">
      <dgm:prSet/>
      <dgm:spPr/>
      <dgm:t>
        <a:bodyPr/>
        <a:lstStyle/>
        <a:p>
          <a:endParaRPr lang="en-US"/>
        </a:p>
      </dgm:t>
    </dgm:pt>
    <dgm:pt modelId="{5B5CBE26-15D2-4679-9F22-A079EFFE2C30}">
      <dgm:prSet/>
      <dgm:spPr/>
      <dgm:t>
        <a:bodyPr/>
        <a:lstStyle/>
        <a:p>
          <a:pPr>
            <a:lnSpc>
              <a:spcPct val="100000"/>
            </a:lnSpc>
            <a:defRPr cap="all"/>
          </a:pPr>
          <a:r>
            <a:rPr lang="en-US"/>
            <a:t>Data Preparation</a:t>
          </a:r>
        </a:p>
      </dgm:t>
    </dgm:pt>
    <dgm:pt modelId="{55854719-6929-4285-B64C-F80DB897081E}" type="parTrans" cxnId="{6B48CDA0-0BB7-4ABC-B28F-E85C7C9E706F}">
      <dgm:prSet/>
      <dgm:spPr/>
      <dgm:t>
        <a:bodyPr/>
        <a:lstStyle/>
        <a:p>
          <a:endParaRPr lang="en-US"/>
        </a:p>
      </dgm:t>
    </dgm:pt>
    <dgm:pt modelId="{92E9F766-EC0F-459C-927F-0CD0F37731D3}" type="sibTrans" cxnId="{6B48CDA0-0BB7-4ABC-B28F-E85C7C9E706F}">
      <dgm:prSet/>
      <dgm:spPr/>
      <dgm:t>
        <a:bodyPr/>
        <a:lstStyle/>
        <a:p>
          <a:endParaRPr lang="en-US"/>
        </a:p>
      </dgm:t>
    </dgm:pt>
    <dgm:pt modelId="{9C5D307E-EC0B-45D2-9E9E-119C259D2FA1}">
      <dgm:prSet/>
      <dgm:spPr/>
      <dgm:t>
        <a:bodyPr/>
        <a:lstStyle/>
        <a:p>
          <a:pPr>
            <a:lnSpc>
              <a:spcPct val="100000"/>
            </a:lnSpc>
            <a:defRPr cap="all"/>
          </a:pPr>
          <a:r>
            <a:rPr lang="en-US"/>
            <a:t>Modeling</a:t>
          </a:r>
        </a:p>
      </dgm:t>
    </dgm:pt>
    <dgm:pt modelId="{DB9351C4-A733-4928-B102-05F20C897994}" type="parTrans" cxnId="{2FC888C7-E3CC-43B1-8B77-C1A5B89BF8DC}">
      <dgm:prSet/>
      <dgm:spPr/>
      <dgm:t>
        <a:bodyPr/>
        <a:lstStyle/>
        <a:p>
          <a:endParaRPr lang="en-US"/>
        </a:p>
      </dgm:t>
    </dgm:pt>
    <dgm:pt modelId="{96CF6E97-0154-41C5-9241-093E0FE25458}" type="sibTrans" cxnId="{2FC888C7-E3CC-43B1-8B77-C1A5B89BF8DC}">
      <dgm:prSet/>
      <dgm:spPr/>
      <dgm:t>
        <a:bodyPr/>
        <a:lstStyle/>
        <a:p>
          <a:endParaRPr lang="en-US"/>
        </a:p>
      </dgm:t>
    </dgm:pt>
    <dgm:pt modelId="{5506571F-9FAE-47CE-B532-46BF2B116D99}">
      <dgm:prSet/>
      <dgm:spPr/>
      <dgm:t>
        <a:bodyPr/>
        <a:lstStyle/>
        <a:p>
          <a:pPr>
            <a:lnSpc>
              <a:spcPct val="100000"/>
            </a:lnSpc>
            <a:defRPr cap="all"/>
          </a:pPr>
          <a:r>
            <a:rPr lang="en-US"/>
            <a:t>Recommendation</a:t>
          </a:r>
        </a:p>
      </dgm:t>
    </dgm:pt>
    <dgm:pt modelId="{FA043B27-09BF-479A-9FA8-3D97DD26CF89}" type="parTrans" cxnId="{E893E3F8-9C99-441F-8DC3-B37465F11137}">
      <dgm:prSet/>
      <dgm:spPr/>
      <dgm:t>
        <a:bodyPr/>
        <a:lstStyle/>
        <a:p>
          <a:endParaRPr lang="en-US"/>
        </a:p>
      </dgm:t>
    </dgm:pt>
    <dgm:pt modelId="{5AE8469D-4D5C-42D0-8F34-30877F5C1F79}" type="sibTrans" cxnId="{E893E3F8-9C99-441F-8DC3-B37465F11137}">
      <dgm:prSet/>
      <dgm:spPr/>
      <dgm:t>
        <a:bodyPr/>
        <a:lstStyle/>
        <a:p>
          <a:endParaRPr lang="en-US"/>
        </a:p>
      </dgm:t>
    </dgm:pt>
    <dgm:pt modelId="{EAEA894B-AB53-4B39-B724-FE4A70168E22}">
      <dgm:prSet/>
      <dgm:spPr/>
      <dgm:t>
        <a:bodyPr/>
        <a:lstStyle/>
        <a:p>
          <a:pPr>
            <a:lnSpc>
              <a:spcPct val="100000"/>
            </a:lnSpc>
            <a:defRPr cap="all"/>
          </a:pPr>
          <a:r>
            <a:rPr lang="en-US"/>
            <a:t>Moving Forward</a:t>
          </a:r>
        </a:p>
      </dgm:t>
    </dgm:pt>
    <dgm:pt modelId="{13512527-D1A8-4108-A0FD-1CD96433AB33}" type="parTrans" cxnId="{A277D574-0729-4122-BA3D-6B7D110BF819}">
      <dgm:prSet/>
      <dgm:spPr/>
      <dgm:t>
        <a:bodyPr/>
        <a:lstStyle/>
        <a:p>
          <a:endParaRPr lang="en-US"/>
        </a:p>
      </dgm:t>
    </dgm:pt>
    <dgm:pt modelId="{12EFD25D-150B-4EB8-85EA-5F4A79ACF4FC}" type="sibTrans" cxnId="{A277D574-0729-4122-BA3D-6B7D110BF819}">
      <dgm:prSet/>
      <dgm:spPr/>
      <dgm:t>
        <a:bodyPr/>
        <a:lstStyle/>
        <a:p>
          <a:endParaRPr lang="en-US"/>
        </a:p>
      </dgm:t>
    </dgm:pt>
    <dgm:pt modelId="{F63FB043-7CC7-4B9A-9C27-B80146372634}" type="pres">
      <dgm:prSet presAssocID="{D0A53919-C0ED-4E4A-8712-896C73983A10}" presName="root" presStyleCnt="0">
        <dgm:presLayoutVars>
          <dgm:dir/>
          <dgm:resizeHandles val="exact"/>
        </dgm:presLayoutVars>
      </dgm:prSet>
      <dgm:spPr/>
    </dgm:pt>
    <dgm:pt modelId="{CDB8B490-33BB-4CFD-AEE7-5A1941BC27F8}" type="pres">
      <dgm:prSet presAssocID="{2CA223E1-69A8-4700-AE62-6CEAF445E46A}" presName="compNode" presStyleCnt="0"/>
      <dgm:spPr/>
    </dgm:pt>
    <dgm:pt modelId="{E2A3A8C7-0CC3-49B8-BDC2-D6C3CDAAE96C}" type="pres">
      <dgm:prSet presAssocID="{2CA223E1-69A8-4700-AE62-6CEAF445E46A}" presName="iconBgRect" presStyleLbl="bgShp" presStyleIdx="0" presStyleCnt="6"/>
      <dgm:spPr>
        <a:prstGeom prst="round2DiagRect">
          <a:avLst>
            <a:gd name="adj1" fmla="val 29727"/>
            <a:gd name="adj2" fmla="val 0"/>
          </a:avLst>
        </a:prstGeom>
      </dgm:spPr>
    </dgm:pt>
    <dgm:pt modelId="{8FE2888B-AB03-486E-9856-DB89ECB4347A}" type="pres">
      <dgm:prSet presAssocID="{2CA223E1-69A8-4700-AE62-6CEAF445E46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656898C-52F6-4D00-A773-8E0F28EAF114}" type="pres">
      <dgm:prSet presAssocID="{2CA223E1-69A8-4700-AE62-6CEAF445E46A}" presName="spaceRect" presStyleCnt="0"/>
      <dgm:spPr/>
    </dgm:pt>
    <dgm:pt modelId="{9AEB942C-0594-4F8F-919C-78BDDEDCF770}" type="pres">
      <dgm:prSet presAssocID="{2CA223E1-69A8-4700-AE62-6CEAF445E46A}" presName="textRect" presStyleLbl="revTx" presStyleIdx="0" presStyleCnt="6">
        <dgm:presLayoutVars>
          <dgm:chMax val="1"/>
          <dgm:chPref val="1"/>
        </dgm:presLayoutVars>
      </dgm:prSet>
      <dgm:spPr/>
    </dgm:pt>
    <dgm:pt modelId="{BE1BB1AD-1352-4783-BF1D-8A3C78DAFED9}" type="pres">
      <dgm:prSet presAssocID="{40BB9698-E5B2-4026-B457-A243F6CF76CA}" presName="sibTrans" presStyleCnt="0"/>
      <dgm:spPr/>
    </dgm:pt>
    <dgm:pt modelId="{DBE39CB1-3569-47E2-9EA7-43F612292E7B}" type="pres">
      <dgm:prSet presAssocID="{6A1F7F66-F6EC-4E4A-95F8-519DA4B95AB8}" presName="compNode" presStyleCnt="0"/>
      <dgm:spPr/>
    </dgm:pt>
    <dgm:pt modelId="{ECFC920C-D415-4DC5-A6E9-656FEE34F31A}" type="pres">
      <dgm:prSet presAssocID="{6A1F7F66-F6EC-4E4A-95F8-519DA4B95AB8}" presName="iconBgRect" presStyleLbl="bgShp" presStyleIdx="1" presStyleCnt="6"/>
      <dgm:spPr>
        <a:prstGeom prst="round2DiagRect">
          <a:avLst>
            <a:gd name="adj1" fmla="val 29727"/>
            <a:gd name="adj2" fmla="val 0"/>
          </a:avLst>
        </a:prstGeom>
      </dgm:spPr>
    </dgm:pt>
    <dgm:pt modelId="{28571D6F-E33C-43E1-BE81-6B88C17F9B19}" type="pres">
      <dgm:prSet presAssocID="{6A1F7F66-F6EC-4E4A-95F8-519DA4B95AB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687F7C5D-F274-421C-A1CD-A24359CE7BF5}" type="pres">
      <dgm:prSet presAssocID="{6A1F7F66-F6EC-4E4A-95F8-519DA4B95AB8}" presName="spaceRect" presStyleCnt="0"/>
      <dgm:spPr/>
    </dgm:pt>
    <dgm:pt modelId="{8018F012-6FED-42E7-B2F0-E32BB31F7D5C}" type="pres">
      <dgm:prSet presAssocID="{6A1F7F66-F6EC-4E4A-95F8-519DA4B95AB8}" presName="textRect" presStyleLbl="revTx" presStyleIdx="1" presStyleCnt="6">
        <dgm:presLayoutVars>
          <dgm:chMax val="1"/>
          <dgm:chPref val="1"/>
        </dgm:presLayoutVars>
      </dgm:prSet>
      <dgm:spPr/>
    </dgm:pt>
    <dgm:pt modelId="{2242888C-A902-40DA-9870-C441723DBF1E}" type="pres">
      <dgm:prSet presAssocID="{629FEB17-9529-4AF0-9CC6-0D4000A1DEA5}" presName="sibTrans" presStyleCnt="0"/>
      <dgm:spPr/>
    </dgm:pt>
    <dgm:pt modelId="{141EF5FA-239D-48AE-996F-03BB3C6E33B4}" type="pres">
      <dgm:prSet presAssocID="{5B5CBE26-15D2-4679-9F22-A079EFFE2C30}" presName="compNode" presStyleCnt="0"/>
      <dgm:spPr/>
    </dgm:pt>
    <dgm:pt modelId="{B7B43520-7B31-4A8B-804D-EF2A10969082}" type="pres">
      <dgm:prSet presAssocID="{5B5CBE26-15D2-4679-9F22-A079EFFE2C30}" presName="iconBgRect" presStyleLbl="bgShp" presStyleIdx="2" presStyleCnt="6"/>
      <dgm:spPr>
        <a:prstGeom prst="round2DiagRect">
          <a:avLst>
            <a:gd name="adj1" fmla="val 29727"/>
            <a:gd name="adj2" fmla="val 0"/>
          </a:avLst>
        </a:prstGeom>
      </dgm:spPr>
    </dgm:pt>
    <dgm:pt modelId="{E8934740-9310-49F2-B47A-1CC1A9D58351}" type="pres">
      <dgm:prSet presAssocID="{5B5CBE26-15D2-4679-9F22-A079EFFE2C3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294412B-3716-4B4A-8AE8-369919D23923}" type="pres">
      <dgm:prSet presAssocID="{5B5CBE26-15D2-4679-9F22-A079EFFE2C30}" presName="spaceRect" presStyleCnt="0"/>
      <dgm:spPr/>
    </dgm:pt>
    <dgm:pt modelId="{3A9B6283-A712-45A5-AB75-3E295DAF6968}" type="pres">
      <dgm:prSet presAssocID="{5B5CBE26-15D2-4679-9F22-A079EFFE2C30}" presName="textRect" presStyleLbl="revTx" presStyleIdx="2" presStyleCnt="6">
        <dgm:presLayoutVars>
          <dgm:chMax val="1"/>
          <dgm:chPref val="1"/>
        </dgm:presLayoutVars>
      </dgm:prSet>
      <dgm:spPr/>
    </dgm:pt>
    <dgm:pt modelId="{F5CF563D-5C88-49B3-8ABB-4986A22EDCFF}" type="pres">
      <dgm:prSet presAssocID="{92E9F766-EC0F-459C-927F-0CD0F37731D3}" presName="sibTrans" presStyleCnt="0"/>
      <dgm:spPr/>
    </dgm:pt>
    <dgm:pt modelId="{D797219F-4489-4979-A891-D1F1FF090BF2}" type="pres">
      <dgm:prSet presAssocID="{9C5D307E-EC0B-45D2-9E9E-119C259D2FA1}" presName="compNode" presStyleCnt="0"/>
      <dgm:spPr/>
    </dgm:pt>
    <dgm:pt modelId="{406693CC-E150-4EDC-ADC0-F3E78E819BDE}" type="pres">
      <dgm:prSet presAssocID="{9C5D307E-EC0B-45D2-9E9E-119C259D2FA1}" presName="iconBgRect" presStyleLbl="bgShp" presStyleIdx="3" presStyleCnt="6"/>
      <dgm:spPr>
        <a:prstGeom prst="round2DiagRect">
          <a:avLst>
            <a:gd name="adj1" fmla="val 29727"/>
            <a:gd name="adj2" fmla="val 0"/>
          </a:avLst>
        </a:prstGeom>
      </dgm:spPr>
    </dgm:pt>
    <dgm:pt modelId="{B4B067F3-F36F-4CE7-BD02-CBA3C8282DD0}" type="pres">
      <dgm:prSet presAssocID="{9C5D307E-EC0B-45D2-9E9E-119C259D2FA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8B56EE4D-3CDD-4BB4-B429-BFA00542F41E}" type="pres">
      <dgm:prSet presAssocID="{9C5D307E-EC0B-45D2-9E9E-119C259D2FA1}" presName="spaceRect" presStyleCnt="0"/>
      <dgm:spPr/>
    </dgm:pt>
    <dgm:pt modelId="{0F5C4CCF-5953-43DA-93F4-94A82A1630E7}" type="pres">
      <dgm:prSet presAssocID="{9C5D307E-EC0B-45D2-9E9E-119C259D2FA1}" presName="textRect" presStyleLbl="revTx" presStyleIdx="3" presStyleCnt="6">
        <dgm:presLayoutVars>
          <dgm:chMax val="1"/>
          <dgm:chPref val="1"/>
        </dgm:presLayoutVars>
      </dgm:prSet>
      <dgm:spPr/>
    </dgm:pt>
    <dgm:pt modelId="{8CCB33E9-338B-43C4-B03C-361C305C600A}" type="pres">
      <dgm:prSet presAssocID="{96CF6E97-0154-41C5-9241-093E0FE25458}" presName="sibTrans" presStyleCnt="0"/>
      <dgm:spPr/>
    </dgm:pt>
    <dgm:pt modelId="{4A2D17E9-9236-4CEC-BD3F-D0B5092BDC72}" type="pres">
      <dgm:prSet presAssocID="{5506571F-9FAE-47CE-B532-46BF2B116D99}" presName="compNode" presStyleCnt="0"/>
      <dgm:spPr/>
    </dgm:pt>
    <dgm:pt modelId="{48EF0C87-02FD-4846-84BB-B9B80E223D4A}" type="pres">
      <dgm:prSet presAssocID="{5506571F-9FAE-47CE-B532-46BF2B116D99}" presName="iconBgRect" presStyleLbl="bgShp" presStyleIdx="4" presStyleCnt="6"/>
      <dgm:spPr>
        <a:prstGeom prst="round2DiagRect">
          <a:avLst>
            <a:gd name="adj1" fmla="val 29727"/>
            <a:gd name="adj2" fmla="val 0"/>
          </a:avLst>
        </a:prstGeom>
      </dgm:spPr>
    </dgm:pt>
    <dgm:pt modelId="{B852729E-C4BB-4116-8F10-567E7EF624A5}" type="pres">
      <dgm:prSet presAssocID="{5506571F-9FAE-47CE-B532-46BF2B116D9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24E3C0FE-B113-4C0F-B4A8-A4785C35D8ED}" type="pres">
      <dgm:prSet presAssocID="{5506571F-9FAE-47CE-B532-46BF2B116D99}" presName="spaceRect" presStyleCnt="0"/>
      <dgm:spPr/>
    </dgm:pt>
    <dgm:pt modelId="{45DA74F0-2BAE-4E26-9412-30B4EDFC059D}" type="pres">
      <dgm:prSet presAssocID="{5506571F-9FAE-47CE-B532-46BF2B116D99}" presName="textRect" presStyleLbl="revTx" presStyleIdx="4" presStyleCnt="6">
        <dgm:presLayoutVars>
          <dgm:chMax val="1"/>
          <dgm:chPref val="1"/>
        </dgm:presLayoutVars>
      </dgm:prSet>
      <dgm:spPr/>
    </dgm:pt>
    <dgm:pt modelId="{AEEBF863-2C58-4B01-BF07-16226B4A24B6}" type="pres">
      <dgm:prSet presAssocID="{5AE8469D-4D5C-42D0-8F34-30877F5C1F79}" presName="sibTrans" presStyleCnt="0"/>
      <dgm:spPr/>
    </dgm:pt>
    <dgm:pt modelId="{2362CA83-DF3F-476D-A5F5-1FBB0F542D16}" type="pres">
      <dgm:prSet presAssocID="{EAEA894B-AB53-4B39-B724-FE4A70168E22}" presName="compNode" presStyleCnt="0"/>
      <dgm:spPr/>
    </dgm:pt>
    <dgm:pt modelId="{9D5EDB68-2823-4BD7-9981-29E0A3982B7B}" type="pres">
      <dgm:prSet presAssocID="{EAEA894B-AB53-4B39-B724-FE4A70168E22}" presName="iconBgRect" presStyleLbl="bgShp" presStyleIdx="5" presStyleCnt="6"/>
      <dgm:spPr>
        <a:prstGeom prst="round2DiagRect">
          <a:avLst>
            <a:gd name="adj1" fmla="val 29727"/>
            <a:gd name="adj2" fmla="val 0"/>
          </a:avLst>
        </a:prstGeom>
      </dgm:spPr>
    </dgm:pt>
    <dgm:pt modelId="{195D16C8-C0FD-4B10-A01D-8D46EA6204D3}" type="pres">
      <dgm:prSet presAssocID="{EAEA894B-AB53-4B39-B724-FE4A70168E2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End"/>
        </a:ext>
      </dgm:extLst>
    </dgm:pt>
    <dgm:pt modelId="{B0F472A2-C210-44A0-B75C-D037BCD3D27B}" type="pres">
      <dgm:prSet presAssocID="{EAEA894B-AB53-4B39-B724-FE4A70168E22}" presName="spaceRect" presStyleCnt="0"/>
      <dgm:spPr/>
    </dgm:pt>
    <dgm:pt modelId="{38909EE7-0CF0-417C-9E90-A794B9A6EF5D}" type="pres">
      <dgm:prSet presAssocID="{EAEA894B-AB53-4B39-B724-FE4A70168E22}" presName="textRect" presStyleLbl="revTx" presStyleIdx="5" presStyleCnt="6">
        <dgm:presLayoutVars>
          <dgm:chMax val="1"/>
          <dgm:chPref val="1"/>
        </dgm:presLayoutVars>
      </dgm:prSet>
      <dgm:spPr/>
    </dgm:pt>
  </dgm:ptLst>
  <dgm:cxnLst>
    <dgm:cxn modelId="{CF6AC31E-ACD0-4658-BF02-61975C6404DC}" type="presOf" srcId="{9C5D307E-EC0B-45D2-9E9E-119C259D2FA1}" destId="{0F5C4CCF-5953-43DA-93F4-94A82A1630E7}" srcOrd="0" destOrd="0" presId="urn:microsoft.com/office/officeart/2018/5/layout/IconLeafLabelList"/>
    <dgm:cxn modelId="{BCF70225-70E0-45BF-96C3-7A9DDBB51CC5}" type="presOf" srcId="{5B5CBE26-15D2-4679-9F22-A079EFFE2C30}" destId="{3A9B6283-A712-45A5-AB75-3E295DAF6968}" srcOrd="0" destOrd="0" presId="urn:microsoft.com/office/officeart/2018/5/layout/IconLeafLabelList"/>
    <dgm:cxn modelId="{E509D729-6AF1-4436-803A-31947A6C05EC}" srcId="{D0A53919-C0ED-4E4A-8712-896C73983A10}" destId="{6A1F7F66-F6EC-4E4A-95F8-519DA4B95AB8}" srcOrd="1" destOrd="0" parTransId="{86FF3554-94D5-4F2D-8700-B68DD93DA826}" sibTransId="{629FEB17-9529-4AF0-9CC6-0D4000A1DEA5}"/>
    <dgm:cxn modelId="{19B8F54A-D921-4537-A3A9-67DDA05B141C}" type="presOf" srcId="{EAEA894B-AB53-4B39-B724-FE4A70168E22}" destId="{38909EE7-0CF0-417C-9E90-A794B9A6EF5D}" srcOrd="0" destOrd="0" presId="urn:microsoft.com/office/officeart/2018/5/layout/IconLeafLabelList"/>
    <dgm:cxn modelId="{E826A74B-37E0-46F1-9747-0DD185D6C92C}" type="presOf" srcId="{2CA223E1-69A8-4700-AE62-6CEAF445E46A}" destId="{9AEB942C-0594-4F8F-919C-78BDDEDCF770}" srcOrd="0" destOrd="0" presId="urn:microsoft.com/office/officeart/2018/5/layout/IconLeafLabelList"/>
    <dgm:cxn modelId="{A277D574-0729-4122-BA3D-6B7D110BF819}" srcId="{D0A53919-C0ED-4E4A-8712-896C73983A10}" destId="{EAEA894B-AB53-4B39-B724-FE4A70168E22}" srcOrd="5" destOrd="0" parTransId="{13512527-D1A8-4108-A0FD-1CD96433AB33}" sibTransId="{12EFD25D-150B-4EB8-85EA-5F4A79ACF4FC}"/>
    <dgm:cxn modelId="{838C089C-873F-4334-977B-3D9069C1D890}" type="presOf" srcId="{5506571F-9FAE-47CE-B532-46BF2B116D99}" destId="{45DA74F0-2BAE-4E26-9412-30B4EDFC059D}" srcOrd="0" destOrd="0" presId="urn:microsoft.com/office/officeart/2018/5/layout/IconLeafLabelList"/>
    <dgm:cxn modelId="{6B48CDA0-0BB7-4ABC-B28F-E85C7C9E706F}" srcId="{D0A53919-C0ED-4E4A-8712-896C73983A10}" destId="{5B5CBE26-15D2-4679-9F22-A079EFFE2C30}" srcOrd="2" destOrd="0" parTransId="{55854719-6929-4285-B64C-F80DB897081E}" sibTransId="{92E9F766-EC0F-459C-927F-0CD0F37731D3}"/>
    <dgm:cxn modelId="{AAD691C4-68A8-45BA-9D57-8548330888A8}" srcId="{D0A53919-C0ED-4E4A-8712-896C73983A10}" destId="{2CA223E1-69A8-4700-AE62-6CEAF445E46A}" srcOrd="0" destOrd="0" parTransId="{448F8E30-A29C-474F-B070-ACE0A692BC23}" sibTransId="{40BB9698-E5B2-4026-B457-A243F6CF76CA}"/>
    <dgm:cxn modelId="{2FC888C7-E3CC-43B1-8B77-C1A5B89BF8DC}" srcId="{D0A53919-C0ED-4E4A-8712-896C73983A10}" destId="{9C5D307E-EC0B-45D2-9E9E-119C259D2FA1}" srcOrd="3" destOrd="0" parTransId="{DB9351C4-A733-4928-B102-05F20C897994}" sibTransId="{96CF6E97-0154-41C5-9241-093E0FE25458}"/>
    <dgm:cxn modelId="{9243FFDD-7231-4A67-B268-8CA615FC4257}" type="presOf" srcId="{D0A53919-C0ED-4E4A-8712-896C73983A10}" destId="{F63FB043-7CC7-4B9A-9C27-B80146372634}" srcOrd="0" destOrd="0" presId="urn:microsoft.com/office/officeart/2018/5/layout/IconLeafLabelList"/>
    <dgm:cxn modelId="{AF8916E4-F364-43C9-A64C-D6A100DAF4A8}" type="presOf" srcId="{6A1F7F66-F6EC-4E4A-95F8-519DA4B95AB8}" destId="{8018F012-6FED-42E7-B2F0-E32BB31F7D5C}" srcOrd="0" destOrd="0" presId="urn:microsoft.com/office/officeart/2018/5/layout/IconLeafLabelList"/>
    <dgm:cxn modelId="{E893E3F8-9C99-441F-8DC3-B37465F11137}" srcId="{D0A53919-C0ED-4E4A-8712-896C73983A10}" destId="{5506571F-9FAE-47CE-B532-46BF2B116D99}" srcOrd="4" destOrd="0" parTransId="{FA043B27-09BF-479A-9FA8-3D97DD26CF89}" sibTransId="{5AE8469D-4D5C-42D0-8F34-30877F5C1F79}"/>
    <dgm:cxn modelId="{F5D8890D-7872-48FF-99C5-3A6CC9AD7558}" type="presParOf" srcId="{F63FB043-7CC7-4B9A-9C27-B80146372634}" destId="{CDB8B490-33BB-4CFD-AEE7-5A1941BC27F8}" srcOrd="0" destOrd="0" presId="urn:microsoft.com/office/officeart/2018/5/layout/IconLeafLabelList"/>
    <dgm:cxn modelId="{E8E758D9-86C7-49DE-819E-3910C98A2918}" type="presParOf" srcId="{CDB8B490-33BB-4CFD-AEE7-5A1941BC27F8}" destId="{E2A3A8C7-0CC3-49B8-BDC2-D6C3CDAAE96C}" srcOrd="0" destOrd="0" presId="urn:microsoft.com/office/officeart/2018/5/layout/IconLeafLabelList"/>
    <dgm:cxn modelId="{4F4E0DFC-1660-4C9F-8E97-354DAF3E1606}" type="presParOf" srcId="{CDB8B490-33BB-4CFD-AEE7-5A1941BC27F8}" destId="{8FE2888B-AB03-486E-9856-DB89ECB4347A}" srcOrd="1" destOrd="0" presId="urn:microsoft.com/office/officeart/2018/5/layout/IconLeafLabelList"/>
    <dgm:cxn modelId="{861D61CE-8380-47F3-8294-31E3F273238A}" type="presParOf" srcId="{CDB8B490-33BB-4CFD-AEE7-5A1941BC27F8}" destId="{6656898C-52F6-4D00-A773-8E0F28EAF114}" srcOrd="2" destOrd="0" presId="urn:microsoft.com/office/officeart/2018/5/layout/IconLeafLabelList"/>
    <dgm:cxn modelId="{76F277B8-3846-4958-A819-E8086C3A8832}" type="presParOf" srcId="{CDB8B490-33BB-4CFD-AEE7-5A1941BC27F8}" destId="{9AEB942C-0594-4F8F-919C-78BDDEDCF770}" srcOrd="3" destOrd="0" presId="urn:microsoft.com/office/officeart/2018/5/layout/IconLeafLabelList"/>
    <dgm:cxn modelId="{990F1231-5472-4474-BB04-C29D8530CC30}" type="presParOf" srcId="{F63FB043-7CC7-4B9A-9C27-B80146372634}" destId="{BE1BB1AD-1352-4783-BF1D-8A3C78DAFED9}" srcOrd="1" destOrd="0" presId="urn:microsoft.com/office/officeart/2018/5/layout/IconLeafLabelList"/>
    <dgm:cxn modelId="{9957D07E-F1D2-4F00-A407-EF249C9619BE}" type="presParOf" srcId="{F63FB043-7CC7-4B9A-9C27-B80146372634}" destId="{DBE39CB1-3569-47E2-9EA7-43F612292E7B}" srcOrd="2" destOrd="0" presId="urn:microsoft.com/office/officeart/2018/5/layout/IconLeafLabelList"/>
    <dgm:cxn modelId="{5C63FA65-6C7E-45EA-91DA-0AE5FB7B1135}" type="presParOf" srcId="{DBE39CB1-3569-47E2-9EA7-43F612292E7B}" destId="{ECFC920C-D415-4DC5-A6E9-656FEE34F31A}" srcOrd="0" destOrd="0" presId="urn:microsoft.com/office/officeart/2018/5/layout/IconLeafLabelList"/>
    <dgm:cxn modelId="{A67C1337-9669-4FCC-ABAB-4391ED07D82D}" type="presParOf" srcId="{DBE39CB1-3569-47E2-9EA7-43F612292E7B}" destId="{28571D6F-E33C-43E1-BE81-6B88C17F9B19}" srcOrd="1" destOrd="0" presId="urn:microsoft.com/office/officeart/2018/5/layout/IconLeafLabelList"/>
    <dgm:cxn modelId="{8E7E4046-5A91-48D7-8C04-8FC01CD016F3}" type="presParOf" srcId="{DBE39CB1-3569-47E2-9EA7-43F612292E7B}" destId="{687F7C5D-F274-421C-A1CD-A24359CE7BF5}" srcOrd="2" destOrd="0" presId="urn:microsoft.com/office/officeart/2018/5/layout/IconLeafLabelList"/>
    <dgm:cxn modelId="{D5F39617-56BC-4115-A694-FDCFDCAEC36D}" type="presParOf" srcId="{DBE39CB1-3569-47E2-9EA7-43F612292E7B}" destId="{8018F012-6FED-42E7-B2F0-E32BB31F7D5C}" srcOrd="3" destOrd="0" presId="urn:microsoft.com/office/officeart/2018/5/layout/IconLeafLabelList"/>
    <dgm:cxn modelId="{74A7C658-5F63-4971-A972-B0FE26299CFA}" type="presParOf" srcId="{F63FB043-7CC7-4B9A-9C27-B80146372634}" destId="{2242888C-A902-40DA-9870-C441723DBF1E}" srcOrd="3" destOrd="0" presId="urn:microsoft.com/office/officeart/2018/5/layout/IconLeafLabelList"/>
    <dgm:cxn modelId="{47E76D1D-3E70-4E08-95C8-DA4C13323EF7}" type="presParOf" srcId="{F63FB043-7CC7-4B9A-9C27-B80146372634}" destId="{141EF5FA-239D-48AE-996F-03BB3C6E33B4}" srcOrd="4" destOrd="0" presId="urn:microsoft.com/office/officeart/2018/5/layout/IconLeafLabelList"/>
    <dgm:cxn modelId="{6286F63D-AC8C-44FC-98E2-099DF2DC05C4}" type="presParOf" srcId="{141EF5FA-239D-48AE-996F-03BB3C6E33B4}" destId="{B7B43520-7B31-4A8B-804D-EF2A10969082}" srcOrd="0" destOrd="0" presId="urn:microsoft.com/office/officeart/2018/5/layout/IconLeafLabelList"/>
    <dgm:cxn modelId="{11BFF298-5E21-44EB-B730-E3EE3392474F}" type="presParOf" srcId="{141EF5FA-239D-48AE-996F-03BB3C6E33B4}" destId="{E8934740-9310-49F2-B47A-1CC1A9D58351}" srcOrd="1" destOrd="0" presId="urn:microsoft.com/office/officeart/2018/5/layout/IconLeafLabelList"/>
    <dgm:cxn modelId="{EA0CFC0E-939B-4E22-B5A1-AFDA6D57BDB2}" type="presParOf" srcId="{141EF5FA-239D-48AE-996F-03BB3C6E33B4}" destId="{2294412B-3716-4B4A-8AE8-369919D23923}" srcOrd="2" destOrd="0" presId="urn:microsoft.com/office/officeart/2018/5/layout/IconLeafLabelList"/>
    <dgm:cxn modelId="{ACD1D5F9-FBA1-48EC-B852-6B6AB78EF48C}" type="presParOf" srcId="{141EF5FA-239D-48AE-996F-03BB3C6E33B4}" destId="{3A9B6283-A712-45A5-AB75-3E295DAF6968}" srcOrd="3" destOrd="0" presId="urn:microsoft.com/office/officeart/2018/5/layout/IconLeafLabelList"/>
    <dgm:cxn modelId="{99711F94-D50D-4E98-B642-B1817E1663D4}" type="presParOf" srcId="{F63FB043-7CC7-4B9A-9C27-B80146372634}" destId="{F5CF563D-5C88-49B3-8ABB-4986A22EDCFF}" srcOrd="5" destOrd="0" presId="urn:microsoft.com/office/officeart/2018/5/layout/IconLeafLabelList"/>
    <dgm:cxn modelId="{8D79BDC8-4732-4D21-A355-F16813593661}" type="presParOf" srcId="{F63FB043-7CC7-4B9A-9C27-B80146372634}" destId="{D797219F-4489-4979-A891-D1F1FF090BF2}" srcOrd="6" destOrd="0" presId="urn:microsoft.com/office/officeart/2018/5/layout/IconLeafLabelList"/>
    <dgm:cxn modelId="{DD5C6ED7-4C2C-4100-87CF-FBB510142D97}" type="presParOf" srcId="{D797219F-4489-4979-A891-D1F1FF090BF2}" destId="{406693CC-E150-4EDC-ADC0-F3E78E819BDE}" srcOrd="0" destOrd="0" presId="urn:microsoft.com/office/officeart/2018/5/layout/IconLeafLabelList"/>
    <dgm:cxn modelId="{34C07A7A-94D5-4064-9C3B-65EEEC02B5DD}" type="presParOf" srcId="{D797219F-4489-4979-A891-D1F1FF090BF2}" destId="{B4B067F3-F36F-4CE7-BD02-CBA3C8282DD0}" srcOrd="1" destOrd="0" presId="urn:microsoft.com/office/officeart/2018/5/layout/IconLeafLabelList"/>
    <dgm:cxn modelId="{E16F2AC9-2314-4487-90EB-B5168813B842}" type="presParOf" srcId="{D797219F-4489-4979-A891-D1F1FF090BF2}" destId="{8B56EE4D-3CDD-4BB4-B429-BFA00542F41E}" srcOrd="2" destOrd="0" presId="urn:microsoft.com/office/officeart/2018/5/layout/IconLeafLabelList"/>
    <dgm:cxn modelId="{A70B98B2-014D-4900-968F-DE5481799910}" type="presParOf" srcId="{D797219F-4489-4979-A891-D1F1FF090BF2}" destId="{0F5C4CCF-5953-43DA-93F4-94A82A1630E7}" srcOrd="3" destOrd="0" presId="urn:microsoft.com/office/officeart/2018/5/layout/IconLeafLabelList"/>
    <dgm:cxn modelId="{A8AE15D4-30E5-4C2C-856E-014A5E45FFD5}" type="presParOf" srcId="{F63FB043-7CC7-4B9A-9C27-B80146372634}" destId="{8CCB33E9-338B-43C4-B03C-361C305C600A}" srcOrd="7" destOrd="0" presId="urn:microsoft.com/office/officeart/2018/5/layout/IconLeafLabelList"/>
    <dgm:cxn modelId="{0B25A0E2-C416-4965-92F0-49714A4C424B}" type="presParOf" srcId="{F63FB043-7CC7-4B9A-9C27-B80146372634}" destId="{4A2D17E9-9236-4CEC-BD3F-D0B5092BDC72}" srcOrd="8" destOrd="0" presId="urn:microsoft.com/office/officeart/2018/5/layout/IconLeafLabelList"/>
    <dgm:cxn modelId="{14258FD9-4858-4430-9D44-6F48E1FBB801}" type="presParOf" srcId="{4A2D17E9-9236-4CEC-BD3F-D0B5092BDC72}" destId="{48EF0C87-02FD-4846-84BB-B9B80E223D4A}" srcOrd="0" destOrd="0" presId="urn:microsoft.com/office/officeart/2018/5/layout/IconLeafLabelList"/>
    <dgm:cxn modelId="{95A5DE5D-30F7-493B-8B51-C58791A2A6D5}" type="presParOf" srcId="{4A2D17E9-9236-4CEC-BD3F-D0B5092BDC72}" destId="{B852729E-C4BB-4116-8F10-567E7EF624A5}" srcOrd="1" destOrd="0" presId="urn:microsoft.com/office/officeart/2018/5/layout/IconLeafLabelList"/>
    <dgm:cxn modelId="{EE6AFF3A-C449-4886-9499-0C3BAC1D2543}" type="presParOf" srcId="{4A2D17E9-9236-4CEC-BD3F-D0B5092BDC72}" destId="{24E3C0FE-B113-4C0F-B4A8-A4785C35D8ED}" srcOrd="2" destOrd="0" presId="urn:microsoft.com/office/officeart/2018/5/layout/IconLeafLabelList"/>
    <dgm:cxn modelId="{1B7B8D90-9C41-4C6D-88E1-F491F0C43401}" type="presParOf" srcId="{4A2D17E9-9236-4CEC-BD3F-D0B5092BDC72}" destId="{45DA74F0-2BAE-4E26-9412-30B4EDFC059D}" srcOrd="3" destOrd="0" presId="urn:microsoft.com/office/officeart/2018/5/layout/IconLeafLabelList"/>
    <dgm:cxn modelId="{D72F0755-6EEB-4DB8-8E87-EFB8AEDBFD6F}" type="presParOf" srcId="{F63FB043-7CC7-4B9A-9C27-B80146372634}" destId="{AEEBF863-2C58-4B01-BF07-16226B4A24B6}" srcOrd="9" destOrd="0" presId="urn:microsoft.com/office/officeart/2018/5/layout/IconLeafLabelList"/>
    <dgm:cxn modelId="{0E1EA7EC-6365-48CE-89C4-8FF484306D71}" type="presParOf" srcId="{F63FB043-7CC7-4B9A-9C27-B80146372634}" destId="{2362CA83-DF3F-476D-A5F5-1FBB0F542D16}" srcOrd="10" destOrd="0" presId="urn:microsoft.com/office/officeart/2018/5/layout/IconLeafLabelList"/>
    <dgm:cxn modelId="{4A532336-C835-41B5-AB88-2281BA4CEA87}" type="presParOf" srcId="{2362CA83-DF3F-476D-A5F5-1FBB0F542D16}" destId="{9D5EDB68-2823-4BD7-9981-29E0A3982B7B}" srcOrd="0" destOrd="0" presId="urn:microsoft.com/office/officeart/2018/5/layout/IconLeafLabelList"/>
    <dgm:cxn modelId="{BCBC751B-E301-4E93-AD92-BFF988FDB8B8}" type="presParOf" srcId="{2362CA83-DF3F-476D-A5F5-1FBB0F542D16}" destId="{195D16C8-C0FD-4B10-A01D-8D46EA6204D3}" srcOrd="1" destOrd="0" presId="urn:microsoft.com/office/officeart/2018/5/layout/IconLeafLabelList"/>
    <dgm:cxn modelId="{55A7B90E-4326-42A3-95DD-65555309E022}" type="presParOf" srcId="{2362CA83-DF3F-476D-A5F5-1FBB0F542D16}" destId="{B0F472A2-C210-44A0-B75C-D037BCD3D27B}" srcOrd="2" destOrd="0" presId="urn:microsoft.com/office/officeart/2018/5/layout/IconLeafLabelList"/>
    <dgm:cxn modelId="{8E3458A3-AAD2-435C-B049-2CAE6DEBE30F}" type="presParOf" srcId="{2362CA83-DF3F-476D-A5F5-1FBB0F542D16}" destId="{38909EE7-0CF0-417C-9E90-A794B9A6EF5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3A8C7-0CC3-49B8-BDC2-D6C3CDAAE96C}">
      <dsp:nvSpPr>
        <dsp:cNvPr id="0" name=""/>
        <dsp:cNvSpPr/>
      </dsp:nvSpPr>
      <dsp:spPr>
        <a:xfrm>
          <a:off x="301005" y="734665"/>
          <a:ext cx="936087" cy="9360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E2888B-AB03-486E-9856-DB89ECB4347A}">
      <dsp:nvSpPr>
        <dsp:cNvPr id="0" name=""/>
        <dsp:cNvSpPr/>
      </dsp:nvSpPr>
      <dsp:spPr>
        <a:xfrm>
          <a:off x="500499" y="934159"/>
          <a:ext cx="537099" cy="537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EB942C-0594-4F8F-919C-78BDDEDCF770}">
      <dsp:nvSpPr>
        <dsp:cNvPr id="0" name=""/>
        <dsp:cNvSpPr/>
      </dsp:nvSpPr>
      <dsp:spPr>
        <a:xfrm>
          <a:off x="1764" y="1962322"/>
          <a:ext cx="1534570" cy="6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Understanding the Problem</a:t>
          </a:r>
        </a:p>
      </dsp:txBody>
      <dsp:txXfrm>
        <a:off x="1764" y="1962322"/>
        <a:ext cx="1534570" cy="613828"/>
      </dsp:txXfrm>
    </dsp:sp>
    <dsp:sp modelId="{ECFC920C-D415-4DC5-A6E9-656FEE34F31A}">
      <dsp:nvSpPr>
        <dsp:cNvPr id="0" name=""/>
        <dsp:cNvSpPr/>
      </dsp:nvSpPr>
      <dsp:spPr>
        <a:xfrm>
          <a:off x="2104125" y="734665"/>
          <a:ext cx="936087" cy="9360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571D6F-E33C-43E1-BE81-6B88C17F9B19}">
      <dsp:nvSpPr>
        <dsp:cNvPr id="0" name=""/>
        <dsp:cNvSpPr/>
      </dsp:nvSpPr>
      <dsp:spPr>
        <a:xfrm>
          <a:off x="2303620" y="934159"/>
          <a:ext cx="537099" cy="537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18F012-6FED-42E7-B2F0-E32BB31F7D5C}">
      <dsp:nvSpPr>
        <dsp:cNvPr id="0" name=""/>
        <dsp:cNvSpPr/>
      </dsp:nvSpPr>
      <dsp:spPr>
        <a:xfrm>
          <a:off x="1804884" y="1962322"/>
          <a:ext cx="1534570" cy="6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Exploratory Data Analysis</a:t>
          </a:r>
        </a:p>
      </dsp:txBody>
      <dsp:txXfrm>
        <a:off x="1804884" y="1962322"/>
        <a:ext cx="1534570" cy="613828"/>
      </dsp:txXfrm>
    </dsp:sp>
    <dsp:sp modelId="{B7B43520-7B31-4A8B-804D-EF2A10969082}">
      <dsp:nvSpPr>
        <dsp:cNvPr id="0" name=""/>
        <dsp:cNvSpPr/>
      </dsp:nvSpPr>
      <dsp:spPr>
        <a:xfrm>
          <a:off x="3907245" y="734665"/>
          <a:ext cx="936087" cy="9360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934740-9310-49F2-B47A-1CC1A9D58351}">
      <dsp:nvSpPr>
        <dsp:cNvPr id="0" name=""/>
        <dsp:cNvSpPr/>
      </dsp:nvSpPr>
      <dsp:spPr>
        <a:xfrm>
          <a:off x="4106740" y="934159"/>
          <a:ext cx="537099" cy="537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9B6283-A712-45A5-AB75-3E295DAF6968}">
      <dsp:nvSpPr>
        <dsp:cNvPr id="0" name=""/>
        <dsp:cNvSpPr/>
      </dsp:nvSpPr>
      <dsp:spPr>
        <a:xfrm>
          <a:off x="3608004" y="1962322"/>
          <a:ext cx="1534570" cy="6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Data Preparation</a:t>
          </a:r>
        </a:p>
      </dsp:txBody>
      <dsp:txXfrm>
        <a:off x="3608004" y="1962322"/>
        <a:ext cx="1534570" cy="613828"/>
      </dsp:txXfrm>
    </dsp:sp>
    <dsp:sp modelId="{406693CC-E150-4EDC-ADC0-F3E78E819BDE}">
      <dsp:nvSpPr>
        <dsp:cNvPr id="0" name=""/>
        <dsp:cNvSpPr/>
      </dsp:nvSpPr>
      <dsp:spPr>
        <a:xfrm>
          <a:off x="5710366" y="734665"/>
          <a:ext cx="936087" cy="93608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B067F3-F36F-4CE7-BD02-CBA3C8282DD0}">
      <dsp:nvSpPr>
        <dsp:cNvPr id="0" name=""/>
        <dsp:cNvSpPr/>
      </dsp:nvSpPr>
      <dsp:spPr>
        <a:xfrm>
          <a:off x="5909860" y="934159"/>
          <a:ext cx="537099" cy="537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5C4CCF-5953-43DA-93F4-94A82A1630E7}">
      <dsp:nvSpPr>
        <dsp:cNvPr id="0" name=""/>
        <dsp:cNvSpPr/>
      </dsp:nvSpPr>
      <dsp:spPr>
        <a:xfrm>
          <a:off x="5411124" y="1962322"/>
          <a:ext cx="1534570" cy="6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Modeling</a:t>
          </a:r>
        </a:p>
      </dsp:txBody>
      <dsp:txXfrm>
        <a:off x="5411124" y="1962322"/>
        <a:ext cx="1534570" cy="613828"/>
      </dsp:txXfrm>
    </dsp:sp>
    <dsp:sp modelId="{48EF0C87-02FD-4846-84BB-B9B80E223D4A}">
      <dsp:nvSpPr>
        <dsp:cNvPr id="0" name=""/>
        <dsp:cNvSpPr/>
      </dsp:nvSpPr>
      <dsp:spPr>
        <a:xfrm>
          <a:off x="7513486" y="734665"/>
          <a:ext cx="936087" cy="936087"/>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52729E-C4BB-4116-8F10-567E7EF624A5}">
      <dsp:nvSpPr>
        <dsp:cNvPr id="0" name=""/>
        <dsp:cNvSpPr/>
      </dsp:nvSpPr>
      <dsp:spPr>
        <a:xfrm>
          <a:off x="7712980" y="934159"/>
          <a:ext cx="537099" cy="5370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DA74F0-2BAE-4E26-9412-30B4EDFC059D}">
      <dsp:nvSpPr>
        <dsp:cNvPr id="0" name=""/>
        <dsp:cNvSpPr/>
      </dsp:nvSpPr>
      <dsp:spPr>
        <a:xfrm>
          <a:off x="7214245" y="1962322"/>
          <a:ext cx="1534570" cy="6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Recommendation</a:t>
          </a:r>
        </a:p>
      </dsp:txBody>
      <dsp:txXfrm>
        <a:off x="7214245" y="1962322"/>
        <a:ext cx="1534570" cy="613828"/>
      </dsp:txXfrm>
    </dsp:sp>
    <dsp:sp modelId="{9D5EDB68-2823-4BD7-9981-29E0A3982B7B}">
      <dsp:nvSpPr>
        <dsp:cNvPr id="0" name=""/>
        <dsp:cNvSpPr/>
      </dsp:nvSpPr>
      <dsp:spPr>
        <a:xfrm>
          <a:off x="9316606" y="734665"/>
          <a:ext cx="936087" cy="9360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D16C8-C0FD-4B10-A01D-8D46EA6204D3}">
      <dsp:nvSpPr>
        <dsp:cNvPr id="0" name=""/>
        <dsp:cNvSpPr/>
      </dsp:nvSpPr>
      <dsp:spPr>
        <a:xfrm>
          <a:off x="9516100" y="934159"/>
          <a:ext cx="537099" cy="53709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909EE7-0CF0-417C-9E90-A794B9A6EF5D}">
      <dsp:nvSpPr>
        <dsp:cNvPr id="0" name=""/>
        <dsp:cNvSpPr/>
      </dsp:nvSpPr>
      <dsp:spPr>
        <a:xfrm>
          <a:off x="9017365" y="1962322"/>
          <a:ext cx="1534570" cy="6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Moving Forward</a:t>
          </a:r>
        </a:p>
      </dsp:txBody>
      <dsp:txXfrm>
        <a:off x="9017365" y="1962322"/>
        <a:ext cx="1534570" cy="613828"/>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3251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647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1583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4/18/2019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1008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7759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077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68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704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85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4/18/2019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3155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78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095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31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4/18/2019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013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4/18/2019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9809128"/>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A489-A569-4880-95A1-5894D228C875}"/>
              </a:ext>
            </a:extLst>
          </p:cNvPr>
          <p:cNvSpPr>
            <a:spLocks noGrp="1"/>
          </p:cNvSpPr>
          <p:nvPr>
            <p:ph type="ctrTitle"/>
          </p:nvPr>
        </p:nvSpPr>
        <p:spPr/>
        <p:txBody>
          <a:bodyPr/>
          <a:lstStyle/>
          <a:p>
            <a:pPr algn="ctr"/>
            <a:r>
              <a:rPr lang="en-US" dirty="0"/>
              <a:t>Capstone (DATA 2206)</a:t>
            </a:r>
          </a:p>
        </p:txBody>
      </p:sp>
      <p:sp>
        <p:nvSpPr>
          <p:cNvPr id="3" name="Subtitle 2">
            <a:extLst>
              <a:ext uri="{FF2B5EF4-FFF2-40B4-BE49-F238E27FC236}">
                <a16:creationId xmlns:a16="http://schemas.microsoft.com/office/drawing/2014/main" id="{A6275C41-D89E-4FA0-993B-A8C7EA236DD9}"/>
              </a:ext>
            </a:extLst>
          </p:cNvPr>
          <p:cNvSpPr>
            <a:spLocks noGrp="1"/>
          </p:cNvSpPr>
          <p:nvPr>
            <p:ph type="subTitle" idx="1"/>
          </p:nvPr>
        </p:nvSpPr>
        <p:spPr>
          <a:xfrm>
            <a:off x="6095999" y="5179952"/>
            <a:ext cx="5286001" cy="1354301"/>
          </a:xfrm>
        </p:spPr>
        <p:txBody>
          <a:bodyPr anchor="ctr">
            <a:normAutofit/>
          </a:bodyPr>
          <a:lstStyle/>
          <a:p>
            <a:pPr algn="r"/>
            <a:r>
              <a:rPr lang="en-US" dirty="0"/>
              <a:t>Jordan Ella, 100429623</a:t>
            </a:r>
          </a:p>
          <a:p>
            <a:pPr algn="r"/>
            <a:r>
              <a:rPr lang="en-US" dirty="0"/>
              <a:t>April 18, 2019</a:t>
            </a:r>
          </a:p>
        </p:txBody>
      </p:sp>
      <p:sp>
        <p:nvSpPr>
          <p:cNvPr id="4" name="Subtitle 2">
            <a:extLst>
              <a:ext uri="{FF2B5EF4-FFF2-40B4-BE49-F238E27FC236}">
                <a16:creationId xmlns:a16="http://schemas.microsoft.com/office/drawing/2014/main" id="{B479E4C3-0B35-4A4E-AD6C-54489213F793}"/>
              </a:ext>
            </a:extLst>
          </p:cNvPr>
          <p:cNvSpPr txBox="1">
            <a:spLocks/>
          </p:cNvSpPr>
          <p:nvPr/>
        </p:nvSpPr>
        <p:spPr>
          <a:xfrm>
            <a:off x="-2497491" y="5280847"/>
            <a:ext cx="6767987" cy="755017"/>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pPr algn="r"/>
            <a:endParaRPr lang="en-US" dirty="0"/>
          </a:p>
        </p:txBody>
      </p:sp>
      <p:sp>
        <p:nvSpPr>
          <p:cNvPr id="5" name="Subtitle 2">
            <a:extLst>
              <a:ext uri="{FF2B5EF4-FFF2-40B4-BE49-F238E27FC236}">
                <a16:creationId xmlns:a16="http://schemas.microsoft.com/office/drawing/2014/main" id="{2B069CE0-F141-470E-AAAD-7E4CA8BA9180}"/>
              </a:ext>
            </a:extLst>
          </p:cNvPr>
          <p:cNvSpPr txBox="1">
            <a:spLocks/>
          </p:cNvSpPr>
          <p:nvPr/>
        </p:nvSpPr>
        <p:spPr>
          <a:xfrm>
            <a:off x="810000" y="5179952"/>
            <a:ext cx="5286001" cy="135430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sz="2400" b="1" dirty="0"/>
              <a:t>Final Report</a:t>
            </a:r>
          </a:p>
          <a:p>
            <a:r>
              <a:rPr lang="en-US" sz="1400" dirty="0"/>
              <a:t>CancerPScreeningRaw.csv</a:t>
            </a:r>
          </a:p>
        </p:txBody>
      </p:sp>
    </p:spTree>
    <p:extLst>
      <p:ext uri="{BB962C8B-B14F-4D97-AF65-F5344CB8AC3E}">
        <p14:creationId xmlns:p14="http://schemas.microsoft.com/office/powerpoint/2010/main" val="2418330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871A-C7DE-4454-97CA-A59093B395FA}"/>
              </a:ext>
            </a:extLst>
          </p:cNvPr>
          <p:cNvSpPr>
            <a:spLocks noGrp="1"/>
          </p:cNvSpPr>
          <p:nvPr>
            <p:ph type="title"/>
          </p:nvPr>
        </p:nvSpPr>
        <p:spPr/>
        <p:txBody>
          <a:bodyPr/>
          <a:lstStyle/>
          <a:p>
            <a:r>
              <a:rPr lang="en-US" dirty="0"/>
              <a:t>Cleaning the Data</a:t>
            </a:r>
          </a:p>
        </p:txBody>
      </p:sp>
      <p:sp>
        <p:nvSpPr>
          <p:cNvPr id="3" name="Content Placeholder 2">
            <a:extLst>
              <a:ext uri="{FF2B5EF4-FFF2-40B4-BE49-F238E27FC236}">
                <a16:creationId xmlns:a16="http://schemas.microsoft.com/office/drawing/2014/main" id="{C195C94F-99F5-4A7C-8D86-B588E85B8365}"/>
              </a:ext>
            </a:extLst>
          </p:cNvPr>
          <p:cNvSpPr>
            <a:spLocks noGrp="1"/>
          </p:cNvSpPr>
          <p:nvPr>
            <p:ph idx="1"/>
          </p:nvPr>
        </p:nvSpPr>
        <p:spPr>
          <a:xfrm>
            <a:off x="818712" y="2392680"/>
            <a:ext cx="10554574" cy="4282441"/>
          </a:xfrm>
        </p:spPr>
        <p:txBody>
          <a:bodyPr>
            <a:normAutofit/>
          </a:bodyPr>
          <a:lstStyle/>
          <a:p>
            <a:pPr marL="0" indent="0">
              <a:buNone/>
            </a:pPr>
            <a:r>
              <a:rPr lang="en-US" b="1" dirty="0"/>
              <a:t>Null Values</a:t>
            </a:r>
          </a:p>
          <a:p>
            <a:r>
              <a:rPr lang="en-US" dirty="0"/>
              <a:t>There were 9 rows featuring null values for all the variables and so they were omitted from the dataset.</a:t>
            </a:r>
          </a:p>
          <a:p>
            <a:pPr marL="0" indent="0">
              <a:buNone/>
            </a:pPr>
            <a:endParaRPr lang="en-US" b="1" dirty="0"/>
          </a:p>
          <a:p>
            <a:pPr marL="0" indent="0">
              <a:buNone/>
            </a:pPr>
            <a:r>
              <a:rPr lang="en-US" b="1" dirty="0"/>
              <a:t>Training and Testing Split</a:t>
            </a:r>
          </a:p>
          <a:p>
            <a:r>
              <a:rPr lang="en-US" dirty="0"/>
              <a:t>It’s important that we separate our dataset into training and testing sub-samples. This allows us to do modifications to the training data which would otherwise skew our testing results but help to deliver a better model. Additionally, this lets us evaluate whether the model is trying to fit too rigidly to the training data which can prevent accurate prediction when applied in practice.</a:t>
            </a:r>
          </a:p>
          <a:p>
            <a:r>
              <a:rPr lang="en-US" dirty="0"/>
              <a:t>The dataset features almost 15000 rows and so the decision was made to reserve 90% of the data for training and use the remaining 10% for testing.</a:t>
            </a:r>
          </a:p>
          <a:p>
            <a:endParaRPr lang="en-US" dirty="0"/>
          </a:p>
        </p:txBody>
      </p:sp>
      <p:sp>
        <p:nvSpPr>
          <p:cNvPr id="5" name="Title 1">
            <a:extLst>
              <a:ext uri="{FF2B5EF4-FFF2-40B4-BE49-F238E27FC236}">
                <a16:creationId xmlns:a16="http://schemas.microsoft.com/office/drawing/2014/main" id="{1BD6847D-092D-489D-BFD7-FB623FA17DD4}"/>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Data Preparation</a:t>
            </a:r>
          </a:p>
        </p:txBody>
      </p:sp>
    </p:spTree>
    <p:extLst>
      <p:ext uri="{BB962C8B-B14F-4D97-AF65-F5344CB8AC3E}">
        <p14:creationId xmlns:p14="http://schemas.microsoft.com/office/powerpoint/2010/main" val="225940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871A-C7DE-4454-97CA-A59093B395FA}"/>
              </a:ext>
            </a:extLst>
          </p:cNvPr>
          <p:cNvSpPr>
            <a:spLocks noGrp="1"/>
          </p:cNvSpPr>
          <p:nvPr>
            <p:ph type="title"/>
          </p:nvPr>
        </p:nvSpPr>
        <p:spPr/>
        <p:txBody>
          <a:bodyPr/>
          <a:lstStyle/>
          <a:p>
            <a:r>
              <a:rPr lang="en-US" dirty="0"/>
              <a:t>Cleaning the Data</a:t>
            </a:r>
          </a:p>
        </p:txBody>
      </p:sp>
      <p:sp>
        <p:nvSpPr>
          <p:cNvPr id="3" name="Content Placeholder 2">
            <a:extLst>
              <a:ext uri="{FF2B5EF4-FFF2-40B4-BE49-F238E27FC236}">
                <a16:creationId xmlns:a16="http://schemas.microsoft.com/office/drawing/2014/main" id="{C195C94F-99F5-4A7C-8D86-B588E85B8365}"/>
              </a:ext>
            </a:extLst>
          </p:cNvPr>
          <p:cNvSpPr>
            <a:spLocks noGrp="1"/>
          </p:cNvSpPr>
          <p:nvPr>
            <p:ph idx="1"/>
          </p:nvPr>
        </p:nvSpPr>
        <p:spPr>
          <a:xfrm>
            <a:off x="818712" y="2103120"/>
            <a:ext cx="10554574" cy="4572001"/>
          </a:xfrm>
        </p:spPr>
        <p:txBody>
          <a:bodyPr>
            <a:normAutofit/>
          </a:bodyPr>
          <a:lstStyle/>
          <a:p>
            <a:pPr marL="0" indent="0">
              <a:buNone/>
            </a:pPr>
            <a:r>
              <a:rPr lang="en-US" b="1" dirty="0"/>
              <a:t>Handling Outliers</a:t>
            </a:r>
          </a:p>
          <a:p>
            <a:r>
              <a:rPr lang="en-US" dirty="0"/>
              <a:t>Outliers in the training data can confuse the model and create inaccurate models which suffer from inaccuracy when applied to testing predictions as they stretch to fit unwieldy values. This sort of technique is only ever applied to the training data otherwise the evaluation would be flawed. In this case, data that features variables 3 standard deviations away from the mean are eliminated.</a:t>
            </a:r>
          </a:p>
          <a:p>
            <a:r>
              <a:rPr lang="en-US" dirty="0"/>
              <a:t>In a normal distribution, 99.7% of data will fall within these 3 standard deviations so only exceptional values are removed. In this case 88 of approximately 13,500 were identified as such.</a:t>
            </a:r>
          </a:p>
        </p:txBody>
      </p:sp>
      <p:sp>
        <p:nvSpPr>
          <p:cNvPr id="5" name="Title 1">
            <a:extLst>
              <a:ext uri="{FF2B5EF4-FFF2-40B4-BE49-F238E27FC236}">
                <a16:creationId xmlns:a16="http://schemas.microsoft.com/office/drawing/2014/main" id="{7F5BFA6C-91AA-4C63-BDC3-46D19720D84D}"/>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Data Preparation</a:t>
            </a:r>
          </a:p>
        </p:txBody>
      </p:sp>
    </p:spTree>
    <p:extLst>
      <p:ext uri="{BB962C8B-B14F-4D97-AF65-F5344CB8AC3E}">
        <p14:creationId xmlns:p14="http://schemas.microsoft.com/office/powerpoint/2010/main" val="1431872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871A-C7DE-4454-97CA-A59093B395FA}"/>
              </a:ext>
            </a:extLst>
          </p:cNvPr>
          <p:cNvSpPr>
            <a:spLocks noGrp="1"/>
          </p:cNvSpPr>
          <p:nvPr>
            <p:ph type="title"/>
          </p:nvPr>
        </p:nvSpPr>
        <p:spPr/>
        <p:txBody>
          <a:bodyPr/>
          <a:lstStyle/>
          <a:p>
            <a:r>
              <a:rPr lang="en-US" dirty="0"/>
              <a:t>Adjustments</a:t>
            </a:r>
          </a:p>
        </p:txBody>
      </p:sp>
      <p:sp>
        <p:nvSpPr>
          <p:cNvPr id="3" name="Content Placeholder 2">
            <a:extLst>
              <a:ext uri="{FF2B5EF4-FFF2-40B4-BE49-F238E27FC236}">
                <a16:creationId xmlns:a16="http://schemas.microsoft.com/office/drawing/2014/main" id="{C195C94F-99F5-4A7C-8D86-B588E85B8365}"/>
              </a:ext>
            </a:extLst>
          </p:cNvPr>
          <p:cNvSpPr>
            <a:spLocks noGrp="1"/>
          </p:cNvSpPr>
          <p:nvPr>
            <p:ph idx="1"/>
          </p:nvPr>
        </p:nvSpPr>
        <p:spPr>
          <a:xfrm>
            <a:off x="818712" y="2222287"/>
            <a:ext cx="10554574" cy="3994317"/>
          </a:xfrm>
        </p:spPr>
        <p:txBody>
          <a:bodyPr>
            <a:normAutofit/>
          </a:bodyPr>
          <a:lstStyle/>
          <a:p>
            <a:pPr marL="0" indent="0">
              <a:buNone/>
            </a:pPr>
            <a:r>
              <a:rPr lang="en-US" b="1" dirty="0"/>
              <a:t>SMOTE</a:t>
            </a:r>
          </a:p>
          <a:p>
            <a:r>
              <a:rPr lang="en-US" dirty="0"/>
              <a:t>The dependent variable, Class, features imbalanced data with an approximately 55:45 ratio. The use of Synthetic Minority Over-sampling Technique (SMOTE) can yield better models by adjusting the training data for this imbalance. SMOTE works by making estimations to synthetically produce an equal distribution of dependent values in the dataset. This benefits many models that may otherwise result in significant bias. Again, this is only applied to the training data.</a:t>
            </a:r>
          </a:p>
        </p:txBody>
      </p:sp>
      <p:sp>
        <p:nvSpPr>
          <p:cNvPr id="4" name="Title 1">
            <a:extLst>
              <a:ext uri="{FF2B5EF4-FFF2-40B4-BE49-F238E27FC236}">
                <a16:creationId xmlns:a16="http://schemas.microsoft.com/office/drawing/2014/main" id="{4B9D3AAE-0D46-45A4-A3CC-4C229E14C5DB}"/>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Data Preparation</a:t>
            </a:r>
          </a:p>
        </p:txBody>
      </p:sp>
    </p:spTree>
    <p:extLst>
      <p:ext uri="{BB962C8B-B14F-4D97-AF65-F5344CB8AC3E}">
        <p14:creationId xmlns:p14="http://schemas.microsoft.com/office/powerpoint/2010/main" val="172711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871A-C7DE-4454-97CA-A59093B395FA}"/>
              </a:ext>
            </a:extLst>
          </p:cNvPr>
          <p:cNvSpPr>
            <a:spLocks noGrp="1"/>
          </p:cNvSpPr>
          <p:nvPr>
            <p:ph type="title"/>
          </p:nvPr>
        </p:nvSpPr>
        <p:spPr/>
        <p:txBody>
          <a:bodyPr/>
          <a:lstStyle/>
          <a:p>
            <a:r>
              <a:rPr lang="en-US" dirty="0"/>
              <a:t>The Data Toolbox</a:t>
            </a:r>
          </a:p>
        </p:txBody>
      </p:sp>
      <p:sp>
        <p:nvSpPr>
          <p:cNvPr id="3" name="Content Placeholder 2">
            <a:extLst>
              <a:ext uri="{FF2B5EF4-FFF2-40B4-BE49-F238E27FC236}">
                <a16:creationId xmlns:a16="http://schemas.microsoft.com/office/drawing/2014/main" id="{C195C94F-99F5-4A7C-8D86-B588E85B8365}"/>
              </a:ext>
            </a:extLst>
          </p:cNvPr>
          <p:cNvSpPr>
            <a:spLocks noGrp="1"/>
          </p:cNvSpPr>
          <p:nvPr>
            <p:ph idx="1"/>
          </p:nvPr>
        </p:nvSpPr>
        <p:spPr>
          <a:xfrm>
            <a:off x="818712" y="2438400"/>
            <a:ext cx="10554574" cy="3972412"/>
          </a:xfrm>
        </p:spPr>
        <p:txBody>
          <a:bodyPr>
            <a:normAutofit/>
          </a:bodyPr>
          <a:lstStyle/>
          <a:p>
            <a:pPr marL="0" indent="0">
              <a:buNone/>
            </a:pPr>
            <a:r>
              <a:rPr lang="en-US" b="1" dirty="0"/>
              <a:t>Classifiers</a:t>
            </a:r>
          </a:p>
          <a:p>
            <a:r>
              <a:rPr lang="en-US" dirty="0"/>
              <a:t>A standard classifier used when exploring potential models is </a:t>
            </a:r>
            <a:r>
              <a:rPr lang="en-US" b="1" dirty="0" err="1"/>
              <a:t>kNeighborsClassifier</a:t>
            </a:r>
            <a:r>
              <a:rPr lang="en-US" dirty="0"/>
              <a:t>. Additionally, a few different meta-estimator ensemble models will be used. What this means is that we will take a particular algorithm, </a:t>
            </a:r>
            <a:r>
              <a:rPr lang="en-US" b="1" dirty="0"/>
              <a:t>Decision</a:t>
            </a:r>
            <a:r>
              <a:rPr lang="en-US" dirty="0"/>
              <a:t> </a:t>
            </a:r>
            <a:r>
              <a:rPr lang="en-US" b="1" dirty="0"/>
              <a:t>Trees</a:t>
            </a:r>
            <a:r>
              <a:rPr lang="en-US" dirty="0"/>
              <a:t>, and will use multiple implementations of this in conjunction with each other to deliver a more comprehensive model than could otherwise be achieved. The three meta-estimators we will use are </a:t>
            </a:r>
            <a:r>
              <a:rPr lang="en-US" b="1" dirty="0"/>
              <a:t>Random Forest</a:t>
            </a:r>
            <a:r>
              <a:rPr lang="en-US" dirty="0"/>
              <a:t>, </a:t>
            </a:r>
            <a:r>
              <a:rPr lang="en-US" b="1" dirty="0"/>
              <a:t>Adaptive Boost</a:t>
            </a:r>
            <a:r>
              <a:rPr lang="en-US" dirty="0"/>
              <a:t>, and </a:t>
            </a:r>
            <a:r>
              <a:rPr lang="en-US" b="1" dirty="0"/>
              <a:t>Gradient Boost</a:t>
            </a:r>
            <a:r>
              <a:rPr lang="en-US" dirty="0"/>
              <a:t>.</a:t>
            </a:r>
          </a:p>
          <a:p>
            <a:endParaRPr lang="en-US" dirty="0"/>
          </a:p>
          <a:p>
            <a:pPr marL="0" indent="0">
              <a:buNone/>
            </a:pPr>
            <a:r>
              <a:rPr lang="en-US" b="1" dirty="0"/>
              <a:t>Tuning</a:t>
            </a:r>
          </a:p>
          <a:p>
            <a:r>
              <a:rPr lang="en-US" dirty="0"/>
              <a:t>We will also use a technique called </a:t>
            </a:r>
            <a:r>
              <a:rPr lang="en-US" b="1" dirty="0" err="1"/>
              <a:t>GridSearchCV</a:t>
            </a:r>
            <a:r>
              <a:rPr lang="en-US" dirty="0"/>
              <a:t> to fine tune the parameters for the models.</a:t>
            </a:r>
          </a:p>
        </p:txBody>
      </p:sp>
      <p:sp>
        <p:nvSpPr>
          <p:cNvPr id="4" name="Title 1">
            <a:extLst>
              <a:ext uri="{FF2B5EF4-FFF2-40B4-BE49-F238E27FC236}">
                <a16:creationId xmlns:a16="http://schemas.microsoft.com/office/drawing/2014/main" id="{14797277-A040-4586-935F-64DD8CC684A7}"/>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Modeling</a:t>
            </a:r>
          </a:p>
        </p:txBody>
      </p:sp>
    </p:spTree>
    <p:extLst>
      <p:ext uri="{BB962C8B-B14F-4D97-AF65-F5344CB8AC3E}">
        <p14:creationId xmlns:p14="http://schemas.microsoft.com/office/powerpoint/2010/main" val="327857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871A-C7DE-4454-97CA-A59093B395FA}"/>
              </a:ext>
            </a:extLst>
          </p:cNvPr>
          <p:cNvSpPr>
            <a:spLocks noGrp="1"/>
          </p:cNvSpPr>
          <p:nvPr>
            <p:ph type="title"/>
          </p:nvPr>
        </p:nvSpPr>
        <p:spPr/>
        <p:txBody>
          <a:bodyPr/>
          <a:lstStyle/>
          <a:p>
            <a:r>
              <a:rPr lang="en-US" dirty="0"/>
              <a:t>Classifiers Explained</a:t>
            </a:r>
          </a:p>
        </p:txBody>
      </p:sp>
      <p:sp>
        <p:nvSpPr>
          <p:cNvPr id="3" name="Content Placeholder 2">
            <a:extLst>
              <a:ext uri="{FF2B5EF4-FFF2-40B4-BE49-F238E27FC236}">
                <a16:creationId xmlns:a16="http://schemas.microsoft.com/office/drawing/2014/main" id="{C195C94F-99F5-4A7C-8D86-B588E85B8365}"/>
              </a:ext>
            </a:extLst>
          </p:cNvPr>
          <p:cNvSpPr>
            <a:spLocks noGrp="1"/>
          </p:cNvSpPr>
          <p:nvPr>
            <p:ph idx="1"/>
          </p:nvPr>
        </p:nvSpPr>
        <p:spPr/>
        <p:txBody>
          <a:bodyPr>
            <a:normAutofit/>
          </a:bodyPr>
          <a:lstStyle/>
          <a:p>
            <a:pPr marL="0" indent="0">
              <a:buNone/>
            </a:pPr>
            <a:r>
              <a:rPr lang="en-US" b="1" dirty="0"/>
              <a:t>K-Nearest Neighbors Classifier</a:t>
            </a:r>
          </a:p>
          <a:p>
            <a:r>
              <a:rPr lang="en-US" dirty="0"/>
              <a:t>K-Nearest Neighbors functions by choosing a datapoint and analyzing the other datapoints closest to it to determine what it expects the point should be. The number of neighbors around it can be adjusted so it might rely on a single adjacent point or the average of a group.</a:t>
            </a:r>
          </a:p>
        </p:txBody>
      </p:sp>
      <p:sp>
        <p:nvSpPr>
          <p:cNvPr id="4" name="Title 1">
            <a:extLst>
              <a:ext uri="{FF2B5EF4-FFF2-40B4-BE49-F238E27FC236}">
                <a16:creationId xmlns:a16="http://schemas.microsoft.com/office/drawing/2014/main" id="{668CCC97-6567-48B3-A92C-71D2076C1EC2}"/>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Modeling</a:t>
            </a:r>
          </a:p>
        </p:txBody>
      </p:sp>
    </p:spTree>
    <p:extLst>
      <p:ext uri="{BB962C8B-B14F-4D97-AF65-F5344CB8AC3E}">
        <p14:creationId xmlns:p14="http://schemas.microsoft.com/office/powerpoint/2010/main" val="264035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871A-C7DE-4454-97CA-A59093B395FA}"/>
              </a:ext>
            </a:extLst>
          </p:cNvPr>
          <p:cNvSpPr>
            <a:spLocks noGrp="1"/>
          </p:cNvSpPr>
          <p:nvPr>
            <p:ph type="title"/>
          </p:nvPr>
        </p:nvSpPr>
        <p:spPr/>
        <p:txBody>
          <a:bodyPr/>
          <a:lstStyle/>
          <a:p>
            <a:r>
              <a:rPr lang="en-US" dirty="0"/>
              <a:t>Classifiers Explained</a:t>
            </a:r>
          </a:p>
        </p:txBody>
      </p:sp>
      <p:sp>
        <p:nvSpPr>
          <p:cNvPr id="3" name="Content Placeholder 2">
            <a:extLst>
              <a:ext uri="{FF2B5EF4-FFF2-40B4-BE49-F238E27FC236}">
                <a16:creationId xmlns:a16="http://schemas.microsoft.com/office/drawing/2014/main" id="{C195C94F-99F5-4A7C-8D86-B588E85B8365}"/>
              </a:ext>
            </a:extLst>
          </p:cNvPr>
          <p:cNvSpPr>
            <a:spLocks noGrp="1"/>
          </p:cNvSpPr>
          <p:nvPr>
            <p:ph idx="1"/>
          </p:nvPr>
        </p:nvSpPr>
        <p:spPr>
          <a:xfrm>
            <a:off x="818712" y="2222287"/>
            <a:ext cx="6886962" cy="3941263"/>
          </a:xfrm>
        </p:spPr>
        <p:txBody>
          <a:bodyPr>
            <a:normAutofit/>
          </a:bodyPr>
          <a:lstStyle/>
          <a:p>
            <a:pPr marL="0" indent="0">
              <a:buNone/>
            </a:pPr>
            <a:r>
              <a:rPr lang="en-US" b="1" dirty="0"/>
              <a:t>Decision Trees</a:t>
            </a:r>
          </a:p>
          <a:p>
            <a:r>
              <a:rPr lang="en-US" dirty="0"/>
              <a:t>The key tool that all the meta-estimators used make use of. Decision Trees are a tool which models decisions and their consequences. The example to the right is a visual representation.</a:t>
            </a:r>
          </a:p>
          <a:p>
            <a:endParaRPr lang="en-US" dirty="0"/>
          </a:p>
          <a:p>
            <a:pPr marL="0" indent="0">
              <a:buNone/>
            </a:pPr>
            <a:r>
              <a:rPr lang="en-US" b="1" dirty="0"/>
              <a:t>Random Forest Classifier</a:t>
            </a:r>
          </a:p>
          <a:p>
            <a:r>
              <a:rPr lang="en-US" dirty="0"/>
              <a:t>Functions by fitting a host of decision tree classifiers on samples of the dataset. It uses averaging to improve performance and mitigate over-fitting of the model.</a:t>
            </a:r>
          </a:p>
        </p:txBody>
      </p:sp>
      <p:sp>
        <p:nvSpPr>
          <p:cNvPr id="4" name="TextBox 3">
            <a:extLst>
              <a:ext uri="{FF2B5EF4-FFF2-40B4-BE49-F238E27FC236}">
                <a16:creationId xmlns:a16="http://schemas.microsoft.com/office/drawing/2014/main" id="{5EC4976C-876B-4BD0-AFBC-E969010818B9}"/>
              </a:ext>
            </a:extLst>
          </p:cNvPr>
          <p:cNvSpPr txBox="1"/>
          <p:nvPr/>
        </p:nvSpPr>
        <p:spPr>
          <a:xfrm>
            <a:off x="8733755" y="2484251"/>
            <a:ext cx="2402153" cy="369332"/>
          </a:xfrm>
          <a:prstGeom prst="rect">
            <a:avLst/>
          </a:prstGeom>
          <a:noFill/>
        </p:spPr>
        <p:txBody>
          <a:bodyPr wrap="square" rtlCol="0">
            <a:spAutoFit/>
          </a:bodyPr>
          <a:lstStyle/>
          <a:p>
            <a:pPr algn="ctr"/>
            <a:r>
              <a:rPr lang="en-US" dirty="0"/>
              <a:t>Is a person fit?</a:t>
            </a:r>
          </a:p>
        </p:txBody>
      </p:sp>
      <p:sp>
        <p:nvSpPr>
          <p:cNvPr id="5" name="TextBox 4">
            <a:extLst>
              <a:ext uri="{FF2B5EF4-FFF2-40B4-BE49-F238E27FC236}">
                <a16:creationId xmlns:a16="http://schemas.microsoft.com/office/drawing/2014/main" id="{07E21640-BC47-486D-A9D4-A0247B39DC6C}"/>
              </a:ext>
            </a:extLst>
          </p:cNvPr>
          <p:cNvSpPr txBox="1"/>
          <p:nvPr/>
        </p:nvSpPr>
        <p:spPr>
          <a:xfrm>
            <a:off x="8733755" y="2943098"/>
            <a:ext cx="2402153" cy="307777"/>
          </a:xfrm>
          <a:prstGeom prst="rect">
            <a:avLst/>
          </a:prstGeom>
          <a:noFill/>
        </p:spPr>
        <p:txBody>
          <a:bodyPr wrap="square" rtlCol="0">
            <a:spAutoFit/>
          </a:bodyPr>
          <a:lstStyle/>
          <a:p>
            <a:pPr algn="ctr"/>
            <a:r>
              <a:rPr lang="en-US" sz="1400" dirty="0"/>
              <a:t>Age &gt; 30?</a:t>
            </a:r>
          </a:p>
        </p:txBody>
      </p:sp>
      <p:sp>
        <p:nvSpPr>
          <p:cNvPr id="6" name="TextBox 5">
            <a:extLst>
              <a:ext uri="{FF2B5EF4-FFF2-40B4-BE49-F238E27FC236}">
                <a16:creationId xmlns:a16="http://schemas.microsoft.com/office/drawing/2014/main" id="{5302AB4D-C4D3-447B-A7D5-7735EF93B450}"/>
              </a:ext>
            </a:extLst>
          </p:cNvPr>
          <p:cNvSpPr txBox="1"/>
          <p:nvPr/>
        </p:nvSpPr>
        <p:spPr>
          <a:xfrm>
            <a:off x="7532678" y="4215307"/>
            <a:ext cx="2402153" cy="307777"/>
          </a:xfrm>
          <a:prstGeom prst="rect">
            <a:avLst/>
          </a:prstGeom>
          <a:noFill/>
        </p:spPr>
        <p:txBody>
          <a:bodyPr wrap="square" rtlCol="0">
            <a:spAutoFit/>
          </a:bodyPr>
          <a:lstStyle/>
          <a:p>
            <a:pPr algn="ctr"/>
            <a:r>
              <a:rPr lang="en-US" sz="1400" dirty="0"/>
              <a:t>Eats terribly?</a:t>
            </a:r>
          </a:p>
        </p:txBody>
      </p:sp>
      <p:sp>
        <p:nvSpPr>
          <p:cNvPr id="7" name="TextBox 6">
            <a:extLst>
              <a:ext uri="{FF2B5EF4-FFF2-40B4-BE49-F238E27FC236}">
                <a16:creationId xmlns:a16="http://schemas.microsoft.com/office/drawing/2014/main" id="{5943E422-3772-485C-9C56-F2B4E01662FF}"/>
              </a:ext>
            </a:extLst>
          </p:cNvPr>
          <p:cNvSpPr txBox="1"/>
          <p:nvPr/>
        </p:nvSpPr>
        <p:spPr>
          <a:xfrm>
            <a:off x="9948838" y="4185983"/>
            <a:ext cx="2243162" cy="307777"/>
          </a:xfrm>
          <a:prstGeom prst="rect">
            <a:avLst/>
          </a:prstGeom>
          <a:noFill/>
        </p:spPr>
        <p:txBody>
          <a:bodyPr wrap="square" rtlCol="0">
            <a:spAutoFit/>
          </a:bodyPr>
          <a:lstStyle/>
          <a:p>
            <a:pPr algn="ctr"/>
            <a:r>
              <a:rPr lang="en-US" sz="1400" dirty="0"/>
              <a:t>Exercises regularly?</a:t>
            </a:r>
          </a:p>
        </p:txBody>
      </p:sp>
      <p:sp>
        <p:nvSpPr>
          <p:cNvPr id="8" name="TextBox 7">
            <a:extLst>
              <a:ext uri="{FF2B5EF4-FFF2-40B4-BE49-F238E27FC236}">
                <a16:creationId xmlns:a16="http://schemas.microsoft.com/office/drawing/2014/main" id="{AD5B2E59-C609-4740-9C34-8118DEB0B70D}"/>
              </a:ext>
            </a:extLst>
          </p:cNvPr>
          <p:cNvSpPr txBox="1"/>
          <p:nvPr/>
        </p:nvSpPr>
        <p:spPr>
          <a:xfrm>
            <a:off x="8481265" y="3491013"/>
            <a:ext cx="816371" cy="307777"/>
          </a:xfrm>
          <a:prstGeom prst="rect">
            <a:avLst/>
          </a:prstGeom>
          <a:noFill/>
        </p:spPr>
        <p:txBody>
          <a:bodyPr wrap="square" rtlCol="0">
            <a:spAutoFit/>
          </a:bodyPr>
          <a:lstStyle/>
          <a:p>
            <a:pPr algn="ctr"/>
            <a:r>
              <a:rPr lang="en-US" sz="1400" dirty="0"/>
              <a:t>No</a:t>
            </a:r>
          </a:p>
        </p:txBody>
      </p:sp>
      <p:sp>
        <p:nvSpPr>
          <p:cNvPr id="9" name="TextBox 8">
            <a:extLst>
              <a:ext uri="{FF2B5EF4-FFF2-40B4-BE49-F238E27FC236}">
                <a16:creationId xmlns:a16="http://schemas.microsoft.com/office/drawing/2014/main" id="{A4995432-0166-4C98-B5EB-4BF9C0089918}"/>
              </a:ext>
            </a:extLst>
          </p:cNvPr>
          <p:cNvSpPr txBox="1"/>
          <p:nvPr/>
        </p:nvSpPr>
        <p:spPr>
          <a:xfrm>
            <a:off x="10604154" y="3493391"/>
            <a:ext cx="816371" cy="307777"/>
          </a:xfrm>
          <a:prstGeom prst="rect">
            <a:avLst/>
          </a:prstGeom>
          <a:noFill/>
        </p:spPr>
        <p:txBody>
          <a:bodyPr wrap="square" rtlCol="0">
            <a:spAutoFit/>
          </a:bodyPr>
          <a:lstStyle/>
          <a:p>
            <a:pPr algn="ctr"/>
            <a:r>
              <a:rPr lang="en-US" sz="1400" dirty="0"/>
              <a:t>Yes</a:t>
            </a:r>
          </a:p>
        </p:txBody>
      </p:sp>
      <p:sp>
        <p:nvSpPr>
          <p:cNvPr id="10" name="TextBox 9">
            <a:extLst>
              <a:ext uri="{FF2B5EF4-FFF2-40B4-BE49-F238E27FC236}">
                <a16:creationId xmlns:a16="http://schemas.microsoft.com/office/drawing/2014/main" id="{FB80CB68-A1C3-4B0F-A735-1B86BA20C3C6}"/>
              </a:ext>
            </a:extLst>
          </p:cNvPr>
          <p:cNvSpPr txBox="1"/>
          <p:nvPr/>
        </p:nvSpPr>
        <p:spPr>
          <a:xfrm>
            <a:off x="7835006" y="4805490"/>
            <a:ext cx="816371" cy="307777"/>
          </a:xfrm>
          <a:prstGeom prst="rect">
            <a:avLst/>
          </a:prstGeom>
          <a:noFill/>
        </p:spPr>
        <p:txBody>
          <a:bodyPr wrap="square" rtlCol="0">
            <a:spAutoFit/>
          </a:bodyPr>
          <a:lstStyle/>
          <a:p>
            <a:pPr algn="ctr"/>
            <a:r>
              <a:rPr lang="en-US" sz="1400" dirty="0"/>
              <a:t>No</a:t>
            </a:r>
          </a:p>
        </p:txBody>
      </p:sp>
      <p:sp>
        <p:nvSpPr>
          <p:cNvPr id="11" name="TextBox 10">
            <a:extLst>
              <a:ext uri="{FF2B5EF4-FFF2-40B4-BE49-F238E27FC236}">
                <a16:creationId xmlns:a16="http://schemas.microsoft.com/office/drawing/2014/main" id="{96246C34-AC39-482E-9E34-9B8C33221C6B}"/>
              </a:ext>
            </a:extLst>
          </p:cNvPr>
          <p:cNvSpPr txBox="1"/>
          <p:nvPr/>
        </p:nvSpPr>
        <p:spPr>
          <a:xfrm>
            <a:off x="8769588" y="4801537"/>
            <a:ext cx="816371" cy="307777"/>
          </a:xfrm>
          <a:prstGeom prst="rect">
            <a:avLst/>
          </a:prstGeom>
          <a:noFill/>
        </p:spPr>
        <p:txBody>
          <a:bodyPr wrap="square" rtlCol="0">
            <a:spAutoFit/>
          </a:bodyPr>
          <a:lstStyle/>
          <a:p>
            <a:pPr algn="ctr"/>
            <a:r>
              <a:rPr lang="en-US" sz="1400" dirty="0"/>
              <a:t>Yes</a:t>
            </a:r>
          </a:p>
        </p:txBody>
      </p:sp>
      <p:sp>
        <p:nvSpPr>
          <p:cNvPr id="12" name="TextBox 11">
            <a:extLst>
              <a:ext uri="{FF2B5EF4-FFF2-40B4-BE49-F238E27FC236}">
                <a16:creationId xmlns:a16="http://schemas.microsoft.com/office/drawing/2014/main" id="{13F32DCE-02D5-4E2F-99DB-60EFF149F421}"/>
              </a:ext>
            </a:extLst>
          </p:cNvPr>
          <p:cNvSpPr txBox="1"/>
          <p:nvPr/>
        </p:nvSpPr>
        <p:spPr>
          <a:xfrm>
            <a:off x="10139956" y="4801537"/>
            <a:ext cx="816371" cy="307777"/>
          </a:xfrm>
          <a:prstGeom prst="rect">
            <a:avLst/>
          </a:prstGeom>
          <a:noFill/>
        </p:spPr>
        <p:txBody>
          <a:bodyPr wrap="square" rtlCol="0">
            <a:spAutoFit/>
          </a:bodyPr>
          <a:lstStyle/>
          <a:p>
            <a:pPr algn="ctr"/>
            <a:r>
              <a:rPr lang="en-US" sz="1400" dirty="0"/>
              <a:t>Yes</a:t>
            </a:r>
          </a:p>
        </p:txBody>
      </p:sp>
      <p:sp>
        <p:nvSpPr>
          <p:cNvPr id="13" name="TextBox 12">
            <a:extLst>
              <a:ext uri="{FF2B5EF4-FFF2-40B4-BE49-F238E27FC236}">
                <a16:creationId xmlns:a16="http://schemas.microsoft.com/office/drawing/2014/main" id="{78EEBC1E-309C-47BB-9EE8-41402744C3F8}"/>
              </a:ext>
            </a:extLst>
          </p:cNvPr>
          <p:cNvSpPr txBox="1"/>
          <p:nvPr/>
        </p:nvSpPr>
        <p:spPr>
          <a:xfrm>
            <a:off x="11135908" y="4801537"/>
            <a:ext cx="816371" cy="307777"/>
          </a:xfrm>
          <a:prstGeom prst="rect">
            <a:avLst/>
          </a:prstGeom>
          <a:noFill/>
        </p:spPr>
        <p:txBody>
          <a:bodyPr wrap="square" rtlCol="0">
            <a:spAutoFit/>
          </a:bodyPr>
          <a:lstStyle/>
          <a:p>
            <a:pPr algn="ctr"/>
            <a:r>
              <a:rPr lang="en-US" sz="1400" dirty="0"/>
              <a:t>No</a:t>
            </a:r>
          </a:p>
        </p:txBody>
      </p:sp>
      <p:sp>
        <p:nvSpPr>
          <p:cNvPr id="14" name="TextBox 13">
            <a:extLst>
              <a:ext uri="{FF2B5EF4-FFF2-40B4-BE49-F238E27FC236}">
                <a16:creationId xmlns:a16="http://schemas.microsoft.com/office/drawing/2014/main" id="{82AF5193-77CD-4CB5-A203-9BDF0C3BF7BA}"/>
              </a:ext>
            </a:extLst>
          </p:cNvPr>
          <p:cNvSpPr txBox="1"/>
          <p:nvPr/>
        </p:nvSpPr>
        <p:spPr>
          <a:xfrm>
            <a:off x="7835006" y="5589854"/>
            <a:ext cx="991835" cy="307777"/>
          </a:xfrm>
          <a:prstGeom prst="rect">
            <a:avLst/>
          </a:prstGeom>
          <a:noFill/>
        </p:spPr>
        <p:txBody>
          <a:bodyPr wrap="square" rtlCol="0">
            <a:spAutoFit/>
          </a:bodyPr>
          <a:lstStyle/>
          <a:p>
            <a:pPr algn="ctr"/>
            <a:r>
              <a:rPr lang="en-US" sz="1400" b="1" dirty="0"/>
              <a:t>Fit</a:t>
            </a:r>
          </a:p>
        </p:txBody>
      </p:sp>
      <p:sp>
        <p:nvSpPr>
          <p:cNvPr id="15" name="TextBox 14">
            <a:extLst>
              <a:ext uri="{FF2B5EF4-FFF2-40B4-BE49-F238E27FC236}">
                <a16:creationId xmlns:a16="http://schemas.microsoft.com/office/drawing/2014/main" id="{F0218D5B-7935-47B1-954F-5053FEAEB481}"/>
              </a:ext>
            </a:extLst>
          </p:cNvPr>
          <p:cNvSpPr txBox="1"/>
          <p:nvPr/>
        </p:nvSpPr>
        <p:spPr>
          <a:xfrm>
            <a:off x="8547992" y="5581947"/>
            <a:ext cx="991835" cy="307777"/>
          </a:xfrm>
          <a:prstGeom prst="rect">
            <a:avLst/>
          </a:prstGeom>
          <a:noFill/>
        </p:spPr>
        <p:txBody>
          <a:bodyPr wrap="square" rtlCol="0">
            <a:spAutoFit/>
          </a:bodyPr>
          <a:lstStyle/>
          <a:p>
            <a:pPr algn="ctr"/>
            <a:r>
              <a:rPr lang="en-US" sz="1400" b="1" dirty="0"/>
              <a:t>Unfit</a:t>
            </a:r>
          </a:p>
        </p:txBody>
      </p:sp>
      <p:sp>
        <p:nvSpPr>
          <p:cNvPr id="16" name="TextBox 15">
            <a:extLst>
              <a:ext uri="{FF2B5EF4-FFF2-40B4-BE49-F238E27FC236}">
                <a16:creationId xmlns:a16="http://schemas.microsoft.com/office/drawing/2014/main" id="{981F0DFD-EE6A-4F04-A168-8A9E16FD0DC7}"/>
              </a:ext>
            </a:extLst>
          </p:cNvPr>
          <p:cNvSpPr txBox="1"/>
          <p:nvPr/>
        </p:nvSpPr>
        <p:spPr>
          <a:xfrm>
            <a:off x="10211622" y="5589854"/>
            <a:ext cx="991835" cy="307777"/>
          </a:xfrm>
          <a:prstGeom prst="rect">
            <a:avLst/>
          </a:prstGeom>
          <a:noFill/>
        </p:spPr>
        <p:txBody>
          <a:bodyPr wrap="square" rtlCol="0">
            <a:spAutoFit/>
          </a:bodyPr>
          <a:lstStyle/>
          <a:p>
            <a:pPr algn="ctr"/>
            <a:r>
              <a:rPr lang="en-US" sz="1400" b="1" dirty="0"/>
              <a:t>Fit</a:t>
            </a:r>
          </a:p>
        </p:txBody>
      </p:sp>
      <p:sp>
        <p:nvSpPr>
          <p:cNvPr id="17" name="TextBox 16">
            <a:extLst>
              <a:ext uri="{FF2B5EF4-FFF2-40B4-BE49-F238E27FC236}">
                <a16:creationId xmlns:a16="http://schemas.microsoft.com/office/drawing/2014/main" id="{F26BA65D-FA0B-426C-9917-3F7BBCD190C3}"/>
              </a:ext>
            </a:extLst>
          </p:cNvPr>
          <p:cNvSpPr txBox="1"/>
          <p:nvPr/>
        </p:nvSpPr>
        <p:spPr>
          <a:xfrm>
            <a:off x="10924608" y="5581947"/>
            <a:ext cx="991835" cy="307777"/>
          </a:xfrm>
          <a:prstGeom prst="rect">
            <a:avLst/>
          </a:prstGeom>
          <a:noFill/>
        </p:spPr>
        <p:txBody>
          <a:bodyPr wrap="square" rtlCol="0">
            <a:spAutoFit/>
          </a:bodyPr>
          <a:lstStyle/>
          <a:p>
            <a:pPr algn="ctr"/>
            <a:r>
              <a:rPr lang="en-US" sz="1400" b="1" dirty="0"/>
              <a:t>Unfit</a:t>
            </a:r>
          </a:p>
        </p:txBody>
      </p:sp>
      <p:cxnSp>
        <p:nvCxnSpPr>
          <p:cNvPr id="19" name="Straight Arrow Connector 18">
            <a:extLst>
              <a:ext uri="{FF2B5EF4-FFF2-40B4-BE49-F238E27FC236}">
                <a16:creationId xmlns:a16="http://schemas.microsoft.com/office/drawing/2014/main" id="{7A71F17D-F79A-4346-947A-F419A7BA4484}"/>
              </a:ext>
            </a:extLst>
          </p:cNvPr>
          <p:cNvCxnSpPr>
            <a:cxnSpLocks/>
          </p:cNvCxnSpPr>
          <p:nvPr/>
        </p:nvCxnSpPr>
        <p:spPr>
          <a:xfrm flipH="1">
            <a:off x="8733755" y="3351153"/>
            <a:ext cx="884745" cy="879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40D8219-B7DB-4171-B6AA-503A38C1C5C1}"/>
              </a:ext>
            </a:extLst>
          </p:cNvPr>
          <p:cNvCxnSpPr>
            <a:cxnSpLocks/>
          </p:cNvCxnSpPr>
          <p:nvPr/>
        </p:nvCxnSpPr>
        <p:spPr>
          <a:xfrm>
            <a:off x="10112770" y="3318849"/>
            <a:ext cx="978242" cy="912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0413C5C-CEE0-4B47-AB40-62639D189DF1}"/>
              </a:ext>
            </a:extLst>
          </p:cNvPr>
          <p:cNvCxnSpPr>
            <a:cxnSpLocks/>
          </p:cNvCxnSpPr>
          <p:nvPr/>
        </p:nvCxnSpPr>
        <p:spPr>
          <a:xfrm flipH="1">
            <a:off x="8382824" y="4538908"/>
            <a:ext cx="350931" cy="95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13BA724-A2C7-489E-901F-977E35DB077D}"/>
              </a:ext>
            </a:extLst>
          </p:cNvPr>
          <p:cNvCxnSpPr>
            <a:cxnSpLocks/>
          </p:cNvCxnSpPr>
          <p:nvPr/>
        </p:nvCxnSpPr>
        <p:spPr>
          <a:xfrm>
            <a:off x="8733755" y="4538908"/>
            <a:ext cx="276792" cy="98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B445F43-2477-4660-96E6-096A4156437B}"/>
              </a:ext>
            </a:extLst>
          </p:cNvPr>
          <p:cNvCxnSpPr>
            <a:cxnSpLocks/>
          </p:cNvCxnSpPr>
          <p:nvPr/>
        </p:nvCxnSpPr>
        <p:spPr>
          <a:xfrm flipH="1">
            <a:off x="10715780" y="4538908"/>
            <a:ext cx="375232" cy="95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BDC572B-C737-469D-8B3C-8D3928042F02}"/>
              </a:ext>
            </a:extLst>
          </p:cNvPr>
          <p:cNvCxnSpPr>
            <a:cxnSpLocks/>
          </p:cNvCxnSpPr>
          <p:nvPr/>
        </p:nvCxnSpPr>
        <p:spPr>
          <a:xfrm>
            <a:off x="11091012" y="4538908"/>
            <a:ext cx="311803" cy="978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3E84B7B2-4ABC-4D92-B0C9-B0E7F26E07AE}"/>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Modeling</a:t>
            </a:r>
          </a:p>
        </p:txBody>
      </p:sp>
    </p:spTree>
    <p:extLst>
      <p:ext uri="{BB962C8B-B14F-4D97-AF65-F5344CB8AC3E}">
        <p14:creationId xmlns:p14="http://schemas.microsoft.com/office/powerpoint/2010/main" val="2408660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871A-C7DE-4454-97CA-A59093B395FA}"/>
              </a:ext>
            </a:extLst>
          </p:cNvPr>
          <p:cNvSpPr>
            <a:spLocks noGrp="1"/>
          </p:cNvSpPr>
          <p:nvPr>
            <p:ph type="title"/>
          </p:nvPr>
        </p:nvSpPr>
        <p:spPr/>
        <p:txBody>
          <a:bodyPr/>
          <a:lstStyle/>
          <a:p>
            <a:r>
              <a:rPr lang="en-US" dirty="0"/>
              <a:t>Classifiers Explained</a:t>
            </a:r>
          </a:p>
        </p:txBody>
      </p:sp>
      <p:sp>
        <p:nvSpPr>
          <p:cNvPr id="3" name="Content Placeholder 2">
            <a:extLst>
              <a:ext uri="{FF2B5EF4-FFF2-40B4-BE49-F238E27FC236}">
                <a16:creationId xmlns:a16="http://schemas.microsoft.com/office/drawing/2014/main" id="{C195C94F-99F5-4A7C-8D86-B588E85B8365}"/>
              </a:ext>
            </a:extLst>
          </p:cNvPr>
          <p:cNvSpPr>
            <a:spLocks noGrp="1"/>
          </p:cNvSpPr>
          <p:nvPr>
            <p:ph idx="1"/>
          </p:nvPr>
        </p:nvSpPr>
        <p:spPr/>
        <p:txBody>
          <a:bodyPr>
            <a:normAutofit/>
          </a:bodyPr>
          <a:lstStyle/>
          <a:p>
            <a:pPr marL="0" indent="0">
              <a:buNone/>
            </a:pPr>
            <a:r>
              <a:rPr lang="en-US" b="1" dirty="0"/>
              <a:t>Adaptive Boost Classifier</a:t>
            </a:r>
          </a:p>
          <a:p>
            <a:r>
              <a:rPr lang="en-US" dirty="0"/>
              <a:t>Fits a classifier, decision tree in our case, to the dataset but where it incorrectly makes classifications, fits additional classifiers and weights them to focus on these incorrectly classified cases.</a:t>
            </a:r>
          </a:p>
          <a:p>
            <a:endParaRPr lang="en-US" dirty="0"/>
          </a:p>
          <a:p>
            <a:pPr marL="0" indent="0">
              <a:buNone/>
            </a:pPr>
            <a:r>
              <a:rPr lang="en-US" b="1" dirty="0"/>
              <a:t>Gradient Boosting Classifier</a:t>
            </a:r>
          </a:p>
          <a:p>
            <a:r>
              <a:rPr lang="en-US" dirty="0"/>
              <a:t>Gradient boosting also uses a host of decision trees but instead of applying them to random samples it also focuses on where previous estimators struggled. However, instead of adjusting weighting and sample distribution as AdaBoost does, the additional classifiers are applied specifically to the problematic areas of the same sample.</a:t>
            </a:r>
          </a:p>
        </p:txBody>
      </p:sp>
      <p:sp>
        <p:nvSpPr>
          <p:cNvPr id="4" name="Title 1">
            <a:extLst>
              <a:ext uri="{FF2B5EF4-FFF2-40B4-BE49-F238E27FC236}">
                <a16:creationId xmlns:a16="http://schemas.microsoft.com/office/drawing/2014/main" id="{ECC8A635-FD19-4BA9-9C3F-854C66721C15}"/>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Modeling</a:t>
            </a:r>
          </a:p>
        </p:txBody>
      </p:sp>
    </p:spTree>
    <p:extLst>
      <p:ext uri="{BB962C8B-B14F-4D97-AF65-F5344CB8AC3E}">
        <p14:creationId xmlns:p14="http://schemas.microsoft.com/office/powerpoint/2010/main" val="54705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871A-C7DE-4454-97CA-A59093B395FA}"/>
              </a:ext>
            </a:extLst>
          </p:cNvPr>
          <p:cNvSpPr>
            <a:spLocks noGrp="1"/>
          </p:cNvSpPr>
          <p:nvPr>
            <p:ph type="title"/>
          </p:nvPr>
        </p:nvSpPr>
        <p:spPr/>
        <p:txBody>
          <a:bodyPr/>
          <a:lstStyle/>
          <a:p>
            <a:r>
              <a:rPr lang="en-US" dirty="0"/>
              <a:t>Tuning Explained</a:t>
            </a:r>
          </a:p>
        </p:txBody>
      </p:sp>
      <p:sp>
        <p:nvSpPr>
          <p:cNvPr id="3" name="Content Placeholder 2">
            <a:extLst>
              <a:ext uri="{FF2B5EF4-FFF2-40B4-BE49-F238E27FC236}">
                <a16:creationId xmlns:a16="http://schemas.microsoft.com/office/drawing/2014/main" id="{C195C94F-99F5-4A7C-8D86-B588E85B8365}"/>
              </a:ext>
            </a:extLst>
          </p:cNvPr>
          <p:cNvSpPr>
            <a:spLocks noGrp="1"/>
          </p:cNvSpPr>
          <p:nvPr>
            <p:ph idx="1"/>
          </p:nvPr>
        </p:nvSpPr>
        <p:spPr>
          <a:xfrm>
            <a:off x="818712" y="2222287"/>
            <a:ext cx="10554574" cy="4188525"/>
          </a:xfrm>
        </p:spPr>
        <p:txBody>
          <a:bodyPr>
            <a:normAutofit/>
          </a:bodyPr>
          <a:lstStyle/>
          <a:p>
            <a:pPr marL="0" indent="0">
              <a:buNone/>
            </a:pPr>
            <a:r>
              <a:rPr lang="en-US" b="1" dirty="0" err="1"/>
              <a:t>GridSearchCV</a:t>
            </a:r>
            <a:endParaRPr lang="en-US" b="1" dirty="0"/>
          </a:p>
          <a:p>
            <a:r>
              <a:rPr lang="en-US" dirty="0"/>
              <a:t>A package which allows for the exhaustive evaluation of various parameters with one or more estimators to determine the best combination of parameters to use. These optimized parameters are </a:t>
            </a:r>
            <a:r>
              <a:rPr lang="en-US" b="1" dirty="0"/>
              <a:t>cross-validated</a:t>
            </a:r>
            <a:r>
              <a:rPr lang="en-US" dirty="0"/>
              <a:t> (checked for over and underfitting against the entirety of the provided data) as part of the process.</a:t>
            </a:r>
          </a:p>
          <a:p>
            <a:r>
              <a:rPr lang="en-US" dirty="0"/>
              <a:t>Essentially this allows us to run many versions of the models with slightly different configurations to determine the most effective one. We selected for </a:t>
            </a:r>
            <a:r>
              <a:rPr lang="en-US" b="1" dirty="0"/>
              <a:t>accuracy</a:t>
            </a:r>
            <a:r>
              <a:rPr lang="en-US" dirty="0"/>
              <a:t> in this process.</a:t>
            </a:r>
          </a:p>
        </p:txBody>
      </p:sp>
      <p:sp>
        <p:nvSpPr>
          <p:cNvPr id="4" name="Title 1">
            <a:extLst>
              <a:ext uri="{FF2B5EF4-FFF2-40B4-BE49-F238E27FC236}">
                <a16:creationId xmlns:a16="http://schemas.microsoft.com/office/drawing/2014/main" id="{420BCA65-7A12-4789-87FC-3563F8946EFE}"/>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Modeling</a:t>
            </a:r>
          </a:p>
        </p:txBody>
      </p:sp>
    </p:spTree>
    <p:extLst>
      <p:ext uri="{BB962C8B-B14F-4D97-AF65-F5344CB8AC3E}">
        <p14:creationId xmlns:p14="http://schemas.microsoft.com/office/powerpoint/2010/main" val="822639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871A-C7DE-4454-97CA-A59093B395FA}"/>
              </a:ext>
            </a:extLst>
          </p:cNvPr>
          <p:cNvSpPr>
            <a:spLocks noGrp="1"/>
          </p:cNvSpPr>
          <p:nvPr>
            <p:ph type="title"/>
          </p:nvPr>
        </p:nvSpPr>
        <p:spPr/>
        <p:txBody>
          <a:bodyPr/>
          <a:lstStyle/>
          <a:p>
            <a:r>
              <a:rPr lang="en-US" dirty="0"/>
              <a:t>Evaluating Models</a:t>
            </a:r>
          </a:p>
        </p:txBody>
      </p:sp>
      <p:sp>
        <p:nvSpPr>
          <p:cNvPr id="3" name="Content Placeholder 2">
            <a:extLst>
              <a:ext uri="{FF2B5EF4-FFF2-40B4-BE49-F238E27FC236}">
                <a16:creationId xmlns:a16="http://schemas.microsoft.com/office/drawing/2014/main" id="{C195C94F-99F5-4A7C-8D86-B588E85B8365}"/>
              </a:ext>
            </a:extLst>
          </p:cNvPr>
          <p:cNvSpPr>
            <a:spLocks noGrp="1"/>
          </p:cNvSpPr>
          <p:nvPr>
            <p:ph idx="1"/>
          </p:nvPr>
        </p:nvSpPr>
        <p:spPr/>
        <p:txBody>
          <a:bodyPr>
            <a:normAutofit/>
          </a:bodyPr>
          <a:lstStyle/>
          <a:p>
            <a:pPr marL="0" indent="0">
              <a:buNone/>
            </a:pPr>
            <a:r>
              <a:rPr lang="en-US" b="1" dirty="0"/>
              <a:t>Metrics of Evaluation</a:t>
            </a:r>
          </a:p>
          <a:p>
            <a:r>
              <a:rPr lang="en-US" b="1" dirty="0"/>
              <a:t>Accuracy</a:t>
            </a:r>
            <a:r>
              <a:rPr lang="en-US" dirty="0"/>
              <a:t> is a general overview of the prediction performance without specific nuance. This is used as the metric which the models were optimized.</a:t>
            </a:r>
          </a:p>
          <a:p>
            <a:r>
              <a:rPr lang="en-US" b="1" dirty="0"/>
              <a:t>Recall</a:t>
            </a:r>
            <a:r>
              <a:rPr lang="en-US" dirty="0"/>
              <a:t> is the measure of how well the model identifies true positives in the test set.</a:t>
            </a:r>
          </a:p>
          <a:p>
            <a:pPr lvl="1"/>
            <a:r>
              <a:rPr lang="en-US" sz="1800" b="1" dirty="0"/>
              <a:t>The recall of a malignant diagnosis is our most important metric.</a:t>
            </a:r>
            <a:r>
              <a:rPr lang="en-US" sz="1800" dirty="0"/>
              <a:t> A false positive diagnosis is better than a missed positive in this situation.</a:t>
            </a:r>
          </a:p>
          <a:p>
            <a:r>
              <a:rPr lang="en-US" b="1" dirty="0"/>
              <a:t>Precision</a:t>
            </a:r>
            <a:r>
              <a:rPr lang="en-US" dirty="0"/>
              <a:t> measures how accurate the model's predicted positives were.</a:t>
            </a:r>
          </a:p>
        </p:txBody>
      </p:sp>
      <p:sp>
        <p:nvSpPr>
          <p:cNvPr id="4" name="Title 1">
            <a:extLst>
              <a:ext uri="{FF2B5EF4-FFF2-40B4-BE49-F238E27FC236}">
                <a16:creationId xmlns:a16="http://schemas.microsoft.com/office/drawing/2014/main" id="{28055DDD-EF12-4086-BDF5-EE9F6E7195B9}"/>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Modeling</a:t>
            </a:r>
          </a:p>
        </p:txBody>
      </p:sp>
    </p:spTree>
    <p:extLst>
      <p:ext uri="{BB962C8B-B14F-4D97-AF65-F5344CB8AC3E}">
        <p14:creationId xmlns:p14="http://schemas.microsoft.com/office/powerpoint/2010/main" val="3756036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5A87-68BE-4E48-B371-A119BBF57689}"/>
              </a:ext>
            </a:extLst>
          </p:cNvPr>
          <p:cNvSpPr>
            <a:spLocks noGrp="1"/>
          </p:cNvSpPr>
          <p:nvPr>
            <p:ph type="title"/>
          </p:nvPr>
        </p:nvSpPr>
        <p:spPr/>
        <p:txBody>
          <a:bodyPr/>
          <a:lstStyle/>
          <a:p>
            <a:r>
              <a:rPr lang="en-US" dirty="0"/>
              <a:t>Optimization of Models</a:t>
            </a:r>
          </a:p>
        </p:txBody>
      </p:sp>
      <p:sp>
        <p:nvSpPr>
          <p:cNvPr id="3" name="Content Placeholder 2">
            <a:extLst>
              <a:ext uri="{FF2B5EF4-FFF2-40B4-BE49-F238E27FC236}">
                <a16:creationId xmlns:a16="http://schemas.microsoft.com/office/drawing/2014/main" id="{BBA20B87-3725-43DD-BBBD-24EF03F08DE1}"/>
              </a:ext>
            </a:extLst>
          </p:cNvPr>
          <p:cNvSpPr>
            <a:spLocks noGrp="1"/>
          </p:cNvSpPr>
          <p:nvPr>
            <p:ph idx="1"/>
          </p:nvPr>
        </p:nvSpPr>
        <p:spPr>
          <a:xfrm>
            <a:off x="810000" y="2208361"/>
            <a:ext cx="10554574" cy="2103121"/>
          </a:xfrm>
        </p:spPr>
        <p:txBody>
          <a:bodyPr>
            <a:normAutofit/>
          </a:bodyPr>
          <a:lstStyle/>
          <a:p>
            <a:pPr marL="0" indent="0">
              <a:buNone/>
            </a:pPr>
            <a:r>
              <a:rPr lang="en-US" b="1" dirty="0"/>
              <a:t>Comparison of Optimized Models</a:t>
            </a:r>
          </a:p>
          <a:p>
            <a:r>
              <a:rPr lang="en-US" dirty="0" err="1"/>
              <a:t>GridSearch</a:t>
            </a:r>
            <a:r>
              <a:rPr lang="en-US" dirty="0"/>
              <a:t> is used to iterate through different parameters the models could use and identify the best ones. Cross-validation evaluates it through many variations of samples to prevent over and underfitting while the parameters are tuned.</a:t>
            </a:r>
          </a:p>
          <a:p>
            <a:r>
              <a:rPr lang="en-US" dirty="0"/>
              <a:t>K Neighbors was the best model by a fair margin with the highest accuracy and lowest cross-validation variance.</a:t>
            </a:r>
          </a:p>
        </p:txBody>
      </p:sp>
      <p:graphicFrame>
        <p:nvGraphicFramePr>
          <p:cNvPr id="5" name="Table 4">
            <a:extLst>
              <a:ext uri="{FF2B5EF4-FFF2-40B4-BE49-F238E27FC236}">
                <a16:creationId xmlns:a16="http://schemas.microsoft.com/office/drawing/2014/main" id="{079F36CF-02BF-478B-847D-BC09692B72CB}"/>
              </a:ext>
            </a:extLst>
          </p:cNvPr>
          <p:cNvGraphicFramePr>
            <a:graphicFrameLocks noGrp="1"/>
          </p:cNvGraphicFramePr>
          <p:nvPr>
            <p:extLst>
              <p:ext uri="{D42A27DB-BD31-4B8C-83A1-F6EECF244321}">
                <p14:modId xmlns:p14="http://schemas.microsoft.com/office/powerpoint/2010/main" val="48497297"/>
              </p:ext>
            </p:extLst>
          </p:nvPr>
        </p:nvGraphicFramePr>
        <p:xfrm>
          <a:off x="1123808" y="4513196"/>
          <a:ext cx="9944382" cy="2073253"/>
        </p:xfrm>
        <a:graphic>
          <a:graphicData uri="http://schemas.openxmlformats.org/drawingml/2006/table">
            <a:tbl>
              <a:tblPr firstRow="1" bandRow="1">
                <a:tableStyleId>{5C22544A-7EE6-4342-B048-85BDC9FD1C3A}</a:tableStyleId>
              </a:tblPr>
              <a:tblGrid>
                <a:gridCol w="1877892">
                  <a:extLst>
                    <a:ext uri="{9D8B030D-6E8A-4147-A177-3AD203B41FA5}">
                      <a16:colId xmlns:a16="http://schemas.microsoft.com/office/drawing/2014/main" val="77553094"/>
                    </a:ext>
                  </a:extLst>
                </a:gridCol>
                <a:gridCol w="1497639">
                  <a:extLst>
                    <a:ext uri="{9D8B030D-6E8A-4147-A177-3AD203B41FA5}">
                      <a16:colId xmlns:a16="http://schemas.microsoft.com/office/drawing/2014/main" val="1050754147"/>
                    </a:ext>
                  </a:extLst>
                </a:gridCol>
                <a:gridCol w="1932635">
                  <a:extLst>
                    <a:ext uri="{9D8B030D-6E8A-4147-A177-3AD203B41FA5}">
                      <a16:colId xmlns:a16="http://schemas.microsoft.com/office/drawing/2014/main" val="3517005105"/>
                    </a:ext>
                  </a:extLst>
                </a:gridCol>
                <a:gridCol w="1705194">
                  <a:extLst>
                    <a:ext uri="{9D8B030D-6E8A-4147-A177-3AD203B41FA5}">
                      <a16:colId xmlns:a16="http://schemas.microsoft.com/office/drawing/2014/main" val="3008967092"/>
                    </a:ext>
                  </a:extLst>
                </a:gridCol>
                <a:gridCol w="2931022">
                  <a:extLst>
                    <a:ext uri="{9D8B030D-6E8A-4147-A177-3AD203B41FA5}">
                      <a16:colId xmlns:a16="http://schemas.microsoft.com/office/drawing/2014/main" val="1465478696"/>
                    </a:ext>
                  </a:extLst>
                </a:gridCol>
              </a:tblGrid>
              <a:tr h="299773">
                <a:tc>
                  <a:txBody>
                    <a:bodyPr/>
                    <a:lstStyle/>
                    <a:p>
                      <a:pPr algn="ctr"/>
                      <a:r>
                        <a:rPr lang="en-US" sz="1400" dirty="0"/>
                        <a:t>Algorithm Name</a:t>
                      </a:r>
                    </a:p>
                  </a:txBody>
                  <a:tcPr/>
                </a:tc>
                <a:tc>
                  <a:txBody>
                    <a:bodyPr/>
                    <a:lstStyle/>
                    <a:p>
                      <a:pPr algn="ctr"/>
                      <a:r>
                        <a:rPr lang="en-US" sz="1400" dirty="0"/>
                        <a:t>Train Accuracy</a:t>
                      </a:r>
                    </a:p>
                  </a:txBody>
                  <a:tcPr/>
                </a:tc>
                <a:tc>
                  <a:txBody>
                    <a:bodyPr/>
                    <a:lstStyle/>
                    <a:p>
                      <a:pPr algn="ctr"/>
                      <a:r>
                        <a:rPr lang="en-US" sz="1400" dirty="0"/>
                        <a:t>Precision-</a:t>
                      </a:r>
                      <a:r>
                        <a:rPr lang="en-US" sz="1400" dirty="0" err="1"/>
                        <a:t>NestedCV</a:t>
                      </a:r>
                      <a:endParaRPr lang="en-US" sz="1400" dirty="0"/>
                    </a:p>
                  </a:txBody>
                  <a:tcPr/>
                </a:tc>
                <a:tc>
                  <a:txBody>
                    <a:bodyPr/>
                    <a:lstStyle/>
                    <a:p>
                      <a:pPr algn="ctr"/>
                      <a:r>
                        <a:rPr lang="en-US" sz="1400" dirty="0"/>
                        <a:t>Recall-</a:t>
                      </a:r>
                      <a:r>
                        <a:rPr lang="en-US" sz="1400" dirty="0" err="1"/>
                        <a:t>NestedCV</a:t>
                      </a:r>
                      <a:endParaRPr lang="en-US" sz="1400" dirty="0"/>
                    </a:p>
                  </a:txBody>
                  <a:tcPr/>
                </a:tc>
                <a:tc>
                  <a:txBody>
                    <a:bodyPr/>
                    <a:lstStyle/>
                    <a:p>
                      <a:pPr algn="ctr"/>
                      <a:r>
                        <a:rPr lang="en-US" sz="1400" dirty="0"/>
                        <a:t>Parameters</a:t>
                      </a:r>
                    </a:p>
                  </a:txBody>
                  <a:tcPr/>
                </a:tc>
                <a:extLst>
                  <a:ext uri="{0D108BD9-81ED-4DB2-BD59-A6C34878D82A}">
                    <a16:rowId xmlns:a16="http://schemas.microsoft.com/office/drawing/2014/main" val="1189414120"/>
                  </a:ext>
                </a:extLst>
              </a:tr>
              <a:tr h="396853">
                <a:tc>
                  <a:txBody>
                    <a:bodyPr/>
                    <a:lstStyle/>
                    <a:p>
                      <a:pPr algn="ctr"/>
                      <a:r>
                        <a:rPr lang="en-US" sz="1400" dirty="0"/>
                        <a:t>K Neighbors</a:t>
                      </a:r>
                    </a:p>
                  </a:txBody>
                  <a:tcPr anchor="ctr"/>
                </a:tc>
                <a:tc>
                  <a:txBody>
                    <a:bodyPr/>
                    <a:lstStyle/>
                    <a:p>
                      <a:pPr algn="ctr"/>
                      <a:r>
                        <a:rPr lang="en-US" sz="1400" b="1" dirty="0">
                          <a:effectLst/>
                        </a:rPr>
                        <a:t>0.98</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effectLst/>
                        </a:rPr>
                        <a:t>0.50 +/- 0.00</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effectLst/>
                        </a:rPr>
                        <a:t>0.50 +/- 0.01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a:t>
                      </a:r>
                      <a:r>
                        <a:rPr lang="en-US" sz="1200" dirty="0" err="1"/>
                        <a:t>clf</a:t>
                      </a:r>
                      <a:r>
                        <a:rPr lang="en-US" sz="1200" dirty="0"/>
                        <a:t>__neighbors’: 1}</a:t>
                      </a:r>
                    </a:p>
                  </a:txBody>
                  <a:tcPr anchor="ctr"/>
                </a:tc>
                <a:extLst>
                  <a:ext uri="{0D108BD9-81ED-4DB2-BD59-A6C34878D82A}">
                    <a16:rowId xmlns:a16="http://schemas.microsoft.com/office/drawing/2014/main" val="3718628829"/>
                  </a:ext>
                </a:extLst>
              </a:tr>
              <a:tr h="396853">
                <a:tc>
                  <a:txBody>
                    <a:bodyPr/>
                    <a:lstStyle/>
                    <a:p>
                      <a:pPr algn="ctr"/>
                      <a:r>
                        <a:rPr lang="en-US" sz="1400" dirty="0"/>
                        <a:t>Random Forest</a:t>
                      </a:r>
                    </a:p>
                  </a:txBody>
                  <a:tcPr anchor="ctr"/>
                </a:tc>
                <a:tc>
                  <a:txBody>
                    <a:bodyPr/>
                    <a:lstStyle/>
                    <a:p>
                      <a:pPr algn="ctr"/>
                      <a:r>
                        <a:rPr lang="en-US" sz="1400" dirty="0">
                          <a:effectLst/>
                        </a:rPr>
                        <a:t>0.94</a:t>
                      </a:r>
                    </a:p>
                  </a:txBody>
                  <a:tcPr anchor="ctr"/>
                </a:tc>
                <a:tc>
                  <a:txBody>
                    <a:bodyPr/>
                    <a:lstStyle/>
                    <a:p>
                      <a:pPr algn="ctr"/>
                      <a:r>
                        <a:rPr lang="en-US" sz="1400" dirty="0">
                          <a:effectLst/>
                        </a:rPr>
                        <a:t>0.50 +/- 0.01</a:t>
                      </a:r>
                    </a:p>
                  </a:txBody>
                  <a:tcPr anchor="ctr"/>
                </a:tc>
                <a:tc>
                  <a:txBody>
                    <a:bodyPr/>
                    <a:lstStyle/>
                    <a:p>
                      <a:pPr algn="ctr"/>
                      <a:r>
                        <a:rPr lang="en-US" sz="1400" dirty="0">
                          <a:effectLst/>
                        </a:rPr>
                        <a:t>0.50 +/- .02</a:t>
                      </a:r>
                    </a:p>
                  </a:txBody>
                  <a:tcPr anchor="ctr"/>
                </a:tc>
                <a:tc>
                  <a:txBody>
                    <a:bodyPr/>
                    <a:lstStyle/>
                    <a:p>
                      <a:pPr algn="ctr"/>
                      <a:r>
                        <a:rPr lang="en-US" sz="1200" dirty="0"/>
                        <a:t>{'</a:t>
                      </a:r>
                      <a:r>
                        <a:rPr lang="en-US" sz="1200" dirty="0" err="1"/>
                        <a:t>clf</a:t>
                      </a:r>
                      <a:r>
                        <a:rPr lang="en-US" sz="1200" dirty="0"/>
                        <a:t>__criterion': 'entropy', '</a:t>
                      </a:r>
                      <a:r>
                        <a:rPr lang="en-US" sz="1200" dirty="0" err="1"/>
                        <a:t>clf</a:t>
                      </a:r>
                      <a:r>
                        <a:rPr lang="en-US" sz="1200" dirty="0"/>
                        <a:t>__</a:t>
                      </a:r>
                      <a:r>
                        <a:rPr lang="en-US" sz="1200" dirty="0" err="1"/>
                        <a:t>n_estimators</a:t>
                      </a:r>
                      <a:r>
                        <a:rPr lang="en-US" sz="1200" dirty="0"/>
                        <a:t>': 100}</a:t>
                      </a:r>
                    </a:p>
                  </a:txBody>
                  <a:tcPr anchor="ctr"/>
                </a:tc>
                <a:extLst>
                  <a:ext uri="{0D108BD9-81ED-4DB2-BD59-A6C34878D82A}">
                    <a16:rowId xmlns:a16="http://schemas.microsoft.com/office/drawing/2014/main" val="3699654298"/>
                  </a:ext>
                </a:extLst>
              </a:tr>
              <a:tr h="299773">
                <a:tc>
                  <a:txBody>
                    <a:bodyPr/>
                    <a:lstStyle/>
                    <a:p>
                      <a:pPr algn="ctr"/>
                      <a:r>
                        <a:rPr lang="en-US" sz="1400" dirty="0"/>
                        <a:t>Gradient Boost</a:t>
                      </a:r>
                    </a:p>
                  </a:txBody>
                  <a:tcPr anchor="ctr"/>
                </a:tc>
                <a:tc>
                  <a:txBody>
                    <a:bodyPr/>
                    <a:lstStyle/>
                    <a:p>
                      <a:pPr algn="ctr"/>
                      <a:r>
                        <a:rPr lang="en-US" sz="1400" dirty="0">
                          <a:effectLst/>
                        </a:rPr>
                        <a:t>0.92</a:t>
                      </a:r>
                    </a:p>
                  </a:txBody>
                  <a:tcPr anchor="ctr"/>
                </a:tc>
                <a:tc>
                  <a:txBody>
                    <a:bodyPr/>
                    <a:lstStyle/>
                    <a:p>
                      <a:pPr algn="ctr"/>
                      <a:r>
                        <a:rPr lang="en-US" sz="1400" dirty="0">
                          <a:effectLst/>
                        </a:rPr>
                        <a:t>0.51 +/- 0.01</a:t>
                      </a:r>
                    </a:p>
                  </a:txBody>
                  <a:tcPr anchor="ctr"/>
                </a:tc>
                <a:tc>
                  <a:txBody>
                    <a:bodyPr/>
                    <a:lstStyle/>
                    <a:p>
                      <a:pPr algn="ctr"/>
                      <a:r>
                        <a:rPr lang="en-US" sz="1400" dirty="0">
                          <a:effectLst/>
                        </a:rPr>
                        <a:t>0.50 +/- .02</a:t>
                      </a:r>
                    </a:p>
                  </a:txBody>
                  <a:tcPr anchor="ctr"/>
                </a:tc>
                <a:tc>
                  <a:txBody>
                    <a:bodyPr/>
                    <a:lstStyle/>
                    <a:p>
                      <a:pPr algn="ctr"/>
                      <a:r>
                        <a:rPr lang="en-US" sz="1200" dirty="0">
                          <a:effectLst/>
                        </a:rPr>
                        <a:t>{'</a:t>
                      </a:r>
                      <a:r>
                        <a:rPr lang="en-US" sz="1200" dirty="0" err="1">
                          <a:effectLst/>
                        </a:rPr>
                        <a:t>clf</a:t>
                      </a:r>
                      <a:r>
                        <a:rPr lang="en-US" sz="1200" dirty="0">
                          <a:effectLst/>
                        </a:rPr>
                        <a:t>__</a:t>
                      </a:r>
                      <a:r>
                        <a:rPr lang="en-US" sz="1200" dirty="0" err="1">
                          <a:effectLst/>
                        </a:rPr>
                        <a:t>n_estimators</a:t>
                      </a:r>
                      <a:r>
                        <a:rPr lang="en-US" sz="1200" dirty="0">
                          <a:effectLst/>
                        </a:rPr>
                        <a:t>': 250,</a:t>
                      </a:r>
                    </a:p>
                    <a:p>
                      <a:pPr algn="ctr"/>
                      <a:r>
                        <a:rPr lang="en-US" sz="1200" dirty="0">
                          <a:effectLst/>
                        </a:rPr>
                        <a:t>‘</a:t>
                      </a:r>
                      <a:r>
                        <a:rPr lang="en-US" sz="1200" dirty="0" err="1">
                          <a:effectLst/>
                        </a:rPr>
                        <a:t>clf</a:t>
                      </a:r>
                      <a:r>
                        <a:rPr lang="en-US" sz="1200" dirty="0">
                          <a:effectLst/>
                        </a:rPr>
                        <a:t>__</a:t>
                      </a:r>
                      <a:r>
                        <a:rPr lang="en-US" sz="1200" dirty="0" err="1">
                          <a:effectLst/>
                        </a:rPr>
                        <a:t>learning_rate</a:t>
                      </a:r>
                      <a:r>
                        <a:rPr lang="en-US" sz="1200" dirty="0">
                          <a:effectLst/>
                        </a:rPr>
                        <a:t>’: 0.5}</a:t>
                      </a:r>
                    </a:p>
                  </a:txBody>
                  <a:tcPr anchor="ctr"/>
                </a:tc>
                <a:extLst>
                  <a:ext uri="{0D108BD9-81ED-4DB2-BD59-A6C34878D82A}">
                    <a16:rowId xmlns:a16="http://schemas.microsoft.com/office/drawing/2014/main" val="3154858902"/>
                  </a:ext>
                </a:extLst>
              </a:tr>
              <a:tr h="299773">
                <a:tc>
                  <a:txBody>
                    <a:bodyPr/>
                    <a:lstStyle/>
                    <a:p>
                      <a:pPr algn="ctr"/>
                      <a:r>
                        <a:rPr lang="en-US" sz="1400" dirty="0"/>
                        <a:t>Adaptive Boost</a:t>
                      </a:r>
                    </a:p>
                  </a:txBody>
                  <a:tcPr anchor="ctr"/>
                </a:tc>
                <a:tc>
                  <a:txBody>
                    <a:bodyPr/>
                    <a:lstStyle/>
                    <a:p>
                      <a:pPr algn="ctr"/>
                      <a:r>
                        <a:rPr lang="en-US" sz="1400" dirty="0">
                          <a:effectLst/>
                        </a:rPr>
                        <a:t>0.76</a:t>
                      </a:r>
                    </a:p>
                  </a:txBody>
                  <a:tcPr anchor="ctr"/>
                </a:tc>
                <a:tc>
                  <a:txBody>
                    <a:bodyPr/>
                    <a:lstStyle/>
                    <a:p>
                      <a:pPr algn="ctr"/>
                      <a:r>
                        <a:rPr lang="en-US" sz="1400" dirty="0">
                          <a:effectLst/>
                        </a:rPr>
                        <a:t>0.54 +/- 0.02</a:t>
                      </a:r>
                    </a:p>
                  </a:txBody>
                  <a:tcPr anchor="ctr"/>
                </a:tc>
                <a:tc>
                  <a:txBody>
                    <a:bodyPr/>
                    <a:lstStyle/>
                    <a:p>
                      <a:pPr algn="ctr"/>
                      <a:r>
                        <a:rPr lang="en-US" sz="1400" dirty="0">
                          <a:effectLst/>
                        </a:rPr>
                        <a:t>0.54 +/- .01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effectLst/>
                        </a:rPr>
                        <a:t>{'</a:t>
                      </a:r>
                      <a:r>
                        <a:rPr lang="en-US" sz="1200" dirty="0" err="1">
                          <a:effectLst/>
                        </a:rPr>
                        <a:t>clf</a:t>
                      </a:r>
                      <a:r>
                        <a:rPr lang="en-US" sz="1200" dirty="0">
                          <a:effectLst/>
                        </a:rPr>
                        <a:t>__algorithm': 'SAMME.R', '</a:t>
                      </a:r>
                      <a:r>
                        <a:rPr lang="en-US" sz="1200" dirty="0" err="1">
                          <a:effectLst/>
                        </a:rPr>
                        <a:t>clf</a:t>
                      </a:r>
                      <a:r>
                        <a:rPr lang="en-US" sz="1200" dirty="0">
                          <a:effectLst/>
                        </a:rPr>
                        <a:t>__</a:t>
                      </a:r>
                      <a:r>
                        <a:rPr lang="en-US" sz="1200" dirty="0" err="1">
                          <a:effectLst/>
                        </a:rPr>
                        <a:t>n_estimators</a:t>
                      </a:r>
                      <a:r>
                        <a:rPr lang="en-US" sz="1200" dirty="0">
                          <a:effectLst/>
                        </a:rPr>
                        <a:t>': 100}</a:t>
                      </a:r>
                    </a:p>
                  </a:txBody>
                  <a:tcPr anchor="ctr"/>
                </a:tc>
                <a:extLst>
                  <a:ext uri="{0D108BD9-81ED-4DB2-BD59-A6C34878D82A}">
                    <a16:rowId xmlns:a16="http://schemas.microsoft.com/office/drawing/2014/main" val="4055937922"/>
                  </a:ext>
                </a:extLst>
              </a:tr>
            </a:tbl>
          </a:graphicData>
        </a:graphic>
      </p:graphicFrame>
      <p:sp>
        <p:nvSpPr>
          <p:cNvPr id="6" name="Title 1">
            <a:extLst>
              <a:ext uri="{FF2B5EF4-FFF2-40B4-BE49-F238E27FC236}">
                <a16:creationId xmlns:a16="http://schemas.microsoft.com/office/drawing/2014/main" id="{C267BAFF-37AA-4BF1-853D-3355CFE69CD9}"/>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Modeling</a:t>
            </a:r>
          </a:p>
        </p:txBody>
      </p:sp>
    </p:spTree>
    <p:extLst>
      <p:ext uri="{BB962C8B-B14F-4D97-AF65-F5344CB8AC3E}">
        <p14:creationId xmlns:p14="http://schemas.microsoft.com/office/powerpoint/2010/main" val="211613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82A7-D09D-4381-8E6D-48860443AD6F}"/>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14A882F4-7947-4015-BF1B-CDD07C46E83E}"/>
              </a:ext>
            </a:extLst>
          </p:cNvPr>
          <p:cNvSpPr>
            <a:spLocks noGrp="1"/>
          </p:cNvSpPr>
          <p:nvPr>
            <p:ph idx="1"/>
          </p:nvPr>
        </p:nvSpPr>
        <p:spPr>
          <a:xfrm>
            <a:off x="818712" y="1882140"/>
            <a:ext cx="10554574" cy="4922519"/>
          </a:xfrm>
        </p:spPr>
        <p:txBody>
          <a:bodyPr>
            <a:normAutofit/>
          </a:bodyPr>
          <a:lstStyle/>
          <a:p>
            <a:pPr marL="0" indent="0">
              <a:buNone/>
            </a:pPr>
            <a:r>
              <a:rPr lang="en-US" dirty="0"/>
              <a:t>Cancer is most difficult to treat when it is detected late and it can largely be asymptomatic until such a point. A predictive model to assess pre-screening test data would greatly improve the rate of successful treatment by enabling earlier detection.</a:t>
            </a:r>
          </a:p>
          <a:p>
            <a:r>
              <a:rPr lang="en-US" b="1" dirty="0"/>
              <a:t>The first year implementation </a:t>
            </a:r>
            <a:r>
              <a:rPr lang="en-US" dirty="0"/>
              <a:t>will result in routine pre-screenings able to be performed in scale, inexpensively. </a:t>
            </a:r>
            <a:r>
              <a:rPr lang="en-US" b="1" dirty="0"/>
              <a:t>By the third year</a:t>
            </a:r>
            <a:r>
              <a:rPr lang="en-US" dirty="0"/>
              <a:t>, volume and accuracy of tests will surpass current human ability. </a:t>
            </a:r>
            <a:r>
              <a:rPr lang="en-US" b="1" dirty="0"/>
              <a:t>The five year forecast </a:t>
            </a:r>
            <a:r>
              <a:rPr lang="en-US" dirty="0"/>
              <a:t>is that doctors will not be required for the process and resources will be free to focus on other projects.</a:t>
            </a:r>
          </a:p>
          <a:p>
            <a:r>
              <a:rPr lang="en-US" dirty="0"/>
              <a:t>For evaluation of the model, two metrics are primarily important. The </a:t>
            </a:r>
            <a:r>
              <a:rPr lang="en-US" b="1" dirty="0"/>
              <a:t>overall score</a:t>
            </a:r>
            <a:r>
              <a:rPr lang="en-US" dirty="0"/>
              <a:t> of the model and the </a:t>
            </a:r>
            <a:r>
              <a:rPr lang="en-US" b="1" dirty="0"/>
              <a:t>malignant diagnosis recall score</a:t>
            </a:r>
            <a:r>
              <a:rPr lang="en-US" dirty="0"/>
              <a:t>. The latter is chosen because for a pre-screening test, flagging someone with a false positive pales to the gravity of missing a malignant identification.</a:t>
            </a:r>
          </a:p>
          <a:p>
            <a:r>
              <a:rPr lang="en-US" b="1" dirty="0"/>
              <a:t>K Nearest Neighbors Classifier is recommended as the best model. </a:t>
            </a:r>
            <a:r>
              <a:rPr lang="en-US" dirty="0"/>
              <a:t>It features an overall model score of 97.9% and a malignant diagnosis recall score of 98%.</a:t>
            </a:r>
          </a:p>
        </p:txBody>
      </p:sp>
    </p:spTree>
    <p:extLst>
      <p:ext uri="{BB962C8B-B14F-4D97-AF65-F5344CB8AC3E}">
        <p14:creationId xmlns:p14="http://schemas.microsoft.com/office/powerpoint/2010/main" val="1321262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5A87-68BE-4E48-B371-A119BBF57689}"/>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BBA20B87-3725-43DD-BBBD-24EF03F08DE1}"/>
              </a:ext>
            </a:extLst>
          </p:cNvPr>
          <p:cNvSpPr>
            <a:spLocks noGrp="1"/>
          </p:cNvSpPr>
          <p:nvPr>
            <p:ph idx="1"/>
          </p:nvPr>
        </p:nvSpPr>
        <p:spPr>
          <a:xfrm>
            <a:off x="818713" y="2133600"/>
            <a:ext cx="10554574" cy="1295400"/>
          </a:xfrm>
        </p:spPr>
        <p:txBody>
          <a:bodyPr>
            <a:normAutofit lnSpcReduction="10000"/>
          </a:bodyPr>
          <a:lstStyle/>
          <a:p>
            <a:pPr marL="0" indent="0">
              <a:buNone/>
            </a:pPr>
            <a:r>
              <a:rPr lang="en-US" b="1" dirty="0"/>
              <a:t>Test Results</a:t>
            </a:r>
          </a:p>
          <a:p>
            <a:r>
              <a:rPr lang="en-US" dirty="0"/>
              <a:t>After being tuned and the best parameters were identified, the model was used to make predictions from the testing sample which was set aside at the beginning. The (0) refers to non-malignant class of cells and the (1) for malignance.</a:t>
            </a:r>
          </a:p>
        </p:txBody>
      </p:sp>
      <p:graphicFrame>
        <p:nvGraphicFramePr>
          <p:cNvPr id="4" name="Table 3">
            <a:extLst>
              <a:ext uri="{FF2B5EF4-FFF2-40B4-BE49-F238E27FC236}">
                <a16:creationId xmlns:a16="http://schemas.microsoft.com/office/drawing/2014/main" id="{848875E6-28E4-4C65-8C89-D97B01F78F56}"/>
              </a:ext>
            </a:extLst>
          </p:cNvPr>
          <p:cNvGraphicFramePr>
            <a:graphicFrameLocks noGrp="1"/>
          </p:cNvGraphicFramePr>
          <p:nvPr>
            <p:extLst>
              <p:ext uri="{D42A27DB-BD31-4B8C-83A1-F6EECF244321}">
                <p14:modId xmlns:p14="http://schemas.microsoft.com/office/powerpoint/2010/main" val="129301440"/>
              </p:ext>
            </p:extLst>
          </p:nvPr>
        </p:nvGraphicFramePr>
        <p:xfrm>
          <a:off x="1260311" y="3635768"/>
          <a:ext cx="9794042" cy="1708106"/>
        </p:xfrm>
        <a:graphic>
          <a:graphicData uri="http://schemas.openxmlformats.org/drawingml/2006/table">
            <a:tbl>
              <a:tblPr firstRow="1" bandRow="1">
                <a:tableStyleId>{5C22544A-7EE6-4342-B048-85BDC9FD1C3A}</a:tableStyleId>
              </a:tblPr>
              <a:tblGrid>
                <a:gridCol w="1727766">
                  <a:extLst>
                    <a:ext uri="{9D8B030D-6E8A-4147-A177-3AD203B41FA5}">
                      <a16:colId xmlns:a16="http://schemas.microsoft.com/office/drawing/2014/main" val="77553094"/>
                    </a:ext>
                  </a:extLst>
                </a:gridCol>
                <a:gridCol w="1376948">
                  <a:extLst>
                    <a:ext uri="{9D8B030D-6E8A-4147-A177-3AD203B41FA5}">
                      <a16:colId xmlns:a16="http://schemas.microsoft.com/office/drawing/2014/main" val="1050754147"/>
                    </a:ext>
                  </a:extLst>
                </a:gridCol>
                <a:gridCol w="1776888">
                  <a:extLst>
                    <a:ext uri="{9D8B030D-6E8A-4147-A177-3AD203B41FA5}">
                      <a16:colId xmlns:a16="http://schemas.microsoft.com/office/drawing/2014/main" val="3309359341"/>
                    </a:ext>
                  </a:extLst>
                </a:gridCol>
                <a:gridCol w="1776888">
                  <a:extLst>
                    <a:ext uri="{9D8B030D-6E8A-4147-A177-3AD203B41FA5}">
                      <a16:colId xmlns:a16="http://schemas.microsoft.com/office/drawing/2014/main" val="3517005105"/>
                    </a:ext>
                  </a:extLst>
                </a:gridCol>
                <a:gridCol w="1567776">
                  <a:extLst>
                    <a:ext uri="{9D8B030D-6E8A-4147-A177-3AD203B41FA5}">
                      <a16:colId xmlns:a16="http://schemas.microsoft.com/office/drawing/2014/main" val="1426406117"/>
                    </a:ext>
                  </a:extLst>
                </a:gridCol>
                <a:gridCol w="1567776">
                  <a:extLst>
                    <a:ext uri="{9D8B030D-6E8A-4147-A177-3AD203B41FA5}">
                      <a16:colId xmlns:a16="http://schemas.microsoft.com/office/drawing/2014/main" val="3008967092"/>
                    </a:ext>
                  </a:extLst>
                </a:gridCol>
              </a:tblGrid>
              <a:tr h="299773">
                <a:tc>
                  <a:txBody>
                    <a:bodyPr/>
                    <a:lstStyle/>
                    <a:p>
                      <a:pPr algn="ctr"/>
                      <a:r>
                        <a:rPr lang="en-US" sz="1400" dirty="0"/>
                        <a:t>Algorithm Name</a:t>
                      </a:r>
                    </a:p>
                  </a:txBody>
                  <a:tcPr/>
                </a:tc>
                <a:tc>
                  <a:txBody>
                    <a:bodyPr/>
                    <a:lstStyle/>
                    <a:p>
                      <a:pPr algn="ctr"/>
                      <a:r>
                        <a:rPr lang="en-US" sz="1400" dirty="0"/>
                        <a:t>Precision (0)</a:t>
                      </a:r>
                    </a:p>
                  </a:txBody>
                  <a:tcPr/>
                </a:tc>
                <a:tc>
                  <a:txBody>
                    <a:bodyPr/>
                    <a:lstStyle/>
                    <a:p>
                      <a:pPr algn="ctr"/>
                      <a:r>
                        <a:rPr lang="en-US" sz="1400" dirty="0"/>
                        <a:t>Recall (0)</a:t>
                      </a:r>
                    </a:p>
                  </a:txBody>
                  <a:tcPr/>
                </a:tc>
                <a:tc>
                  <a:txBody>
                    <a:bodyPr/>
                    <a:lstStyle/>
                    <a:p>
                      <a:pPr algn="ctr"/>
                      <a:r>
                        <a:rPr lang="en-US" sz="1400" dirty="0"/>
                        <a:t>Precision (1)</a:t>
                      </a:r>
                    </a:p>
                  </a:txBody>
                  <a:tcPr/>
                </a:tc>
                <a:tc>
                  <a:txBody>
                    <a:bodyPr/>
                    <a:lstStyle/>
                    <a:p>
                      <a:pPr algn="ctr"/>
                      <a:r>
                        <a:rPr lang="en-US" sz="1400" dirty="0"/>
                        <a:t>Recall (1)</a:t>
                      </a:r>
                    </a:p>
                  </a:txBody>
                  <a:tcPr/>
                </a:tc>
                <a:tc>
                  <a:txBody>
                    <a:bodyPr/>
                    <a:lstStyle/>
                    <a:p>
                      <a:pPr algn="ctr"/>
                      <a:r>
                        <a:rPr lang="en-US" sz="1400" dirty="0"/>
                        <a:t>Model Score</a:t>
                      </a:r>
                    </a:p>
                  </a:txBody>
                  <a:tcPr/>
                </a:tc>
                <a:extLst>
                  <a:ext uri="{0D108BD9-81ED-4DB2-BD59-A6C34878D82A}">
                    <a16:rowId xmlns:a16="http://schemas.microsoft.com/office/drawing/2014/main" val="1189414120"/>
                  </a:ext>
                </a:extLst>
              </a:tr>
              <a:tr h="396853">
                <a:tc>
                  <a:txBody>
                    <a:bodyPr/>
                    <a:lstStyle/>
                    <a:p>
                      <a:pPr algn="ctr"/>
                      <a:r>
                        <a:rPr lang="en-US" sz="1400" dirty="0"/>
                        <a:t>K Neighbors</a:t>
                      </a:r>
                    </a:p>
                  </a:txBody>
                  <a:tcPr anchor="ctr"/>
                </a:tc>
                <a:tc>
                  <a:txBody>
                    <a:bodyPr/>
                    <a:lstStyle/>
                    <a:p>
                      <a:pPr algn="ctr"/>
                      <a:r>
                        <a:rPr lang="en-US" sz="1400" dirty="0">
                          <a:effectLst/>
                        </a:rPr>
                        <a:t>0.99</a:t>
                      </a:r>
                    </a:p>
                  </a:txBody>
                  <a:tcPr anchor="ctr"/>
                </a:tc>
                <a:tc>
                  <a:txBody>
                    <a:bodyPr/>
                    <a:lstStyle/>
                    <a:p>
                      <a:pPr algn="ctr"/>
                      <a:r>
                        <a:rPr lang="en-US" sz="1400" dirty="0">
                          <a:effectLst/>
                        </a:rPr>
                        <a:t>0.97</a:t>
                      </a:r>
                    </a:p>
                  </a:txBody>
                  <a:tcPr anchor="ctr"/>
                </a:tc>
                <a:tc>
                  <a:txBody>
                    <a:bodyPr/>
                    <a:lstStyle/>
                    <a:p>
                      <a:pPr algn="ctr"/>
                      <a:r>
                        <a:rPr lang="en-US" sz="1400" dirty="0">
                          <a:effectLst/>
                        </a:rPr>
                        <a:t>0.97</a:t>
                      </a:r>
                    </a:p>
                  </a:txBody>
                  <a:tcPr anchor="ctr"/>
                </a:tc>
                <a:tc>
                  <a:txBody>
                    <a:bodyPr/>
                    <a:lstStyle/>
                    <a:p>
                      <a:pPr algn="ctr"/>
                      <a:r>
                        <a:rPr lang="en-US" sz="1400" b="1" dirty="0">
                          <a:effectLst/>
                        </a:rPr>
                        <a:t>0.98</a:t>
                      </a:r>
                    </a:p>
                  </a:txBody>
                  <a:tcPr anchor="ctr"/>
                </a:tc>
                <a:tc>
                  <a:txBody>
                    <a:bodyPr/>
                    <a:lstStyle/>
                    <a:p>
                      <a:pPr algn="ctr"/>
                      <a:r>
                        <a:rPr lang="en-US" sz="1400" b="1" dirty="0">
                          <a:effectLst/>
                        </a:rPr>
                        <a:t>97.8%</a:t>
                      </a:r>
                    </a:p>
                  </a:txBody>
                  <a:tcPr anchor="ctr"/>
                </a:tc>
                <a:extLst>
                  <a:ext uri="{0D108BD9-81ED-4DB2-BD59-A6C34878D82A}">
                    <a16:rowId xmlns:a16="http://schemas.microsoft.com/office/drawing/2014/main" val="3719900244"/>
                  </a:ext>
                </a:extLst>
              </a:tr>
              <a:tr h="396853">
                <a:tc>
                  <a:txBody>
                    <a:bodyPr/>
                    <a:lstStyle/>
                    <a:p>
                      <a:pPr algn="ctr"/>
                      <a:r>
                        <a:rPr lang="en-US" sz="1400" dirty="0"/>
                        <a:t>Random Forest</a:t>
                      </a:r>
                    </a:p>
                  </a:txBody>
                  <a:tcPr anchor="ctr"/>
                </a:tc>
                <a:tc>
                  <a:txBody>
                    <a:bodyPr/>
                    <a:lstStyle/>
                    <a:p>
                      <a:pPr algn="ctr"/>
                      <a:r>
                        <a:rPr lang="en-US" sz="1400" dirty="0">
                          <a:effectLst/>
                        </a:rPr>
                        <a:t>0.94</a:t>
                      </a:r>
                    </a:p>
                  </a:txBody>
                  <a:tcPr anchor="ctr"/>
                </a:tc>
                <a:tc>
                  <a:txBody>
                    <a:bodyPr/>
                    <a:lstStyle/>
                    <a:p>
                      <a:pPr algn="ctr"/>
                      <a:r>
                        <a:rPr lang="en-US" sz="1400" dirty="0">
                          <a:effectLst/>
                        </a:rPr>
                        <a:t>0.94</a:t>
                      </a:r>
                    </a:p>
                  </a:txBody>
                  <a:tcPr anchor="ctr"/>
                </a:tc>
                <a:tc>
                  <a:txBody>
                    <a:bodyPr/>
                    <a:lstStyle/>
                    <a:p>
                      <a:pPr algn="ctr"/>
                      <a:r>
                        <a:rPr lang="en-US" sz="1400" dirty="0">
                          <a:effectLst/>
                        </a:rPr>
                        <a:t>0.93</a:t>
                      </a:r>
                    </a:p>
                  </a:txBody>
                  <a:tcPr anchor="ctr"/>
                </a:tc>
                <a:tc>
                  <a:txBody>
                    <a:bodyPr/>
                    <a:lstStyle/>
                    <a:p>
                      <a:pPr algn="ctr"/>
                      <a:r>
                        <a:rPr lang="en-US" sz="1400" dirty="0">
                          <a:effectLst/>
                        </a:rPr>
                        <a:t>0.94</a:t>
                      </a:r>
                    </a:p>
                  </a:txBody>
                  <a:tcPr anchor="ctr"/>
                </a:tc>
                <a:tc>
                  <a:txBody>
                    <a:bodyPr/>
                    <a:lstStyle/>
                    <a:p>
                      <a:pPr algn="ctr"/>
                      <a:r>
                        <a:rPr lang="en-US" sz="1400" dirty="0">
                          <a:effectLst/>
                        </a:rPr>
                        <a:t>93.7%</a:t>
                      </a:r>
                    </a:p>
                  </a:txBody>
                  <a:tcPr anchor="ctr"/>
                </a:tc>
                <a:extLst>
                  <a:ext uri="{0D108BD9-81ED-4DB2-BD59-A6C34878D82A}">
                    <a16:rowId xmlns:a16="http://schemas.microsoft.com/office/drawing/2014/main" val="3699654298"/>
                  </a:ext>
                </a:extLst>
              </a:tr>
              <a:tr h="299773">
                <a:tc>
                  <a:txBody>
                    <a:bodyPr/>
                    <a:lstStyle/>
                    <a:p>
                      <a:pPr algn="ctr"/>
                      <a:r>
                        <a:rPr lang="en-US" sz="1400" b="0" dirty="0"/>
                        <a:t>Gradient Boost</a:t>
                      </a:r>
                    </a:p>
                  </a:txBody>
                  <a:tcPr anchor="ctr"/>
                </a:tc>
                <a:tc>
                  <a:txBody>
                    <a:bodyPr/>
                    <a:lstStyle/>
                    <a:p>
                      <a:pPr algn="ctr"/>
                      <a:r>
                        <a:rPr lang="en-US" sz="1400" dirty="0">
                          <a:effectLst/>
                        </a:rPr>
                        <a:t>0.94</a:t>
                      </a:r>
                    </a:p>
                  </a:txBody>
                  <a:tcPr anchor="ctr"/>
                </a:tc>
                <a:tc>
                  <a:txBody>
                    <a:bodyPr/>
                    <a:lstStyle/>
                    <a:p>
                      <a:pPr algn="ctr"/>
                      <a:r>
                        <a:rPr lang="en-US" sz="1400" dirty="0">
                          <a:effectLst/>
                        </a:rPr>
                        <a:t>0.92</a:t>
                      </a:r>
                    </a:p>
                  </a:txBody>
                  <a:tcPr anchor="ctr"/>
                </a:tc>
                <a:tc>
                  <a:txBody>
                    <a:bodyPr/>
                    <a:lstStyle/>
                    <a:p>
                      <a:pPr algn="ctr"/>
                      <a:r>
                        <a:rPr lang="en-US" sz="1400" dirty="0">
                          <a:effectLst/>
                        </a:rPr>
                        <a:t>0.91</a:t>
                      </a:r>
                    </a:p>
                  </a:txBody>
                  <a:tcPr anchor="ctr"/>
                </a:tc>
                <a:tc>
                  <a:txBody>
                    <a:bodyPr/>
                    <a:lstStyle/>
                    <a:p>
                      <a:pPr algn="ctr"/>
                      <a:r>
                        <a:rPr lang="en-US" sz="1400" dirty="0">
                          <a:effectLst/>
                        </a:rPr>
                        <a:t>0.93</a:t>
                      </a:r>
                    </a:p>
                  </a:txBody>
                  <a:tcPr anchor="ctr"/>
                </a:tc>
                <a:tc>
                  <a:txBody>
                    <a:bodyPr/>
                    <a:lstStyle/>
                    <a:p>
                      <a:pPr algn="ctr"/>
                      <a:r>
                        <a:rPr lang="en-US" sz="1400" dirty="0">
                          <a:effectLst/>
                        </a:rPr>
                        <a:t>92.3%</a:t>
                      </a:r>
                    </a:p>
                  </a:txBody>
                  <a:tcPr anchor="ctr"/>
                </a:tc>
                <a:extLst>
                  <a:ext uri="{0D108BD9-81ED-4DB2-BD59-A6C34878D82A}">
                    <a16:rowId xmlns:a16="http://schemas.microsoft.com/office/drawing/2014/main" val="3154858902"/>
                  </a:ext>
                </a:extLst>
              </a:tr>
              <a:tr h="299773">
                <a:tc>
                  <a:txBody>
                    <a:bodyPr/>
                    <a:lstStyle/>
                    <a:p>
                      <a:pPr algn="ctr"/>
                      <a:r>
                        <a:rPr lang="en-US" sz="1400" dirty="0"/>
                        <a:t>Adaptive Boost</a:t>
                      </a:r>
                    </a:p>
                  </a:txBody>
                  <a:tcPr/>
                </a:tc>
                <a:tc>
                  <a:txBody>
                    <a:bodyPr/>
                    <a:lstStyle/>
                    <a:p>
                      <a:pPr algn="ctr"/>
                      <a:r>
                        <a:rPr lang="en-US" sz="1400" dirty="0">
                          <a:effectLst/>
                        </a:rPr>
                        <a:t>0.80</a:t>
                      </a:r>
                    </a:p>
                  </a:txBody>
                  <a:tcPr anchor="ctr"/>
                </a:tc>
                <a:tc>
                  <a:txBody>
                    <a:bodyPr/>
                    <a:lstStyle/>
                    <a:p>
                      <a:pPr algn="ctr"/>
                      <a:r>
                        <a:rPr lang="en-US" sz="1400" dirty="0">
                          <a:effectLst/>
                        </a:rPr>
                        <a:t>0.74</a:t>
                      </a:r>
                    </a:p>
                  </a:txBody>
                  <a:tcPr anchor="ctr"/>
                </a:tc>
                <a:tc>
                  <a:txBody>
                    <a:bodyPr/>
                    <a:lstStyle/>
                    <a:p>
                      <a:pPr algn="ctr"/>
                      <a:r>
                        <a:rPr lang="en-US" sz="1400" dirty="0">
                          <a:effectLst/>
                        </a:rPr>
                        <a:t>0.73</a:t>
                      </a:r>
                    </a:p>
                  </a:txBody>
                  <a:tcPr anchor="ctr"/>
                </a:tc>
                <a:tc>
                  <a:txBody>
                    <a:bodyPr/>
                    <a:lstStyle/>
                    <a:p>
                      <a:pPr algn="ctr"/>
                      <a:r>
                        <a:rPr lang="en-US" sz="1400" dirty="0">
                          <a:effectLst/>
                        </a:rPr>
                        <a:t>0.79</a:t>
                      </a:r>
                    </a:p>
                  </a:txBody>
                  <a:tcPr anchor="ctr"/>
                </a:tc>
                <a:tc>
                  <a:txBody>
                    <a:bodyPr/>
                    <a:lstStyle/>
                    <a:p>
                      <a:pPr algn="ctr"/>
                      <a:r>
                        <a:rPr lang="en-US" sz="1400" dirty="0">
                          <a:effectLst/>
                        </a:rPr>
                        <a:t>76.4%</a:t>
                      </a:r>
                    </a:p>
                  </a:txBody>
                  <a:tcPr anchor="ctr"/>
                </a:tc>
                <a:extLst>
                  <a:ext uri="{0D108BD9-81ED-4DB2-BD59-A6C34878D82A}">
                    <a16:rowId xmlns:a16="http://schemas.microsoft.com/office/drawing/2014/main" val="4055937922"/>
                  </a:ext>
                </a:extLst>
              </a:tr>
            </a:tbl>
          </a:graphicData>
        </a:graphic>
      </p:graphicFrame>
      <p:sp>
        <p:nvSpPr>
          <p:cNvPr id="5" name="Content Placeholder 2">
            <a:extLst>
              <a:ext uri="{FF2B5EF4-FFF2-40B4-BE49-F238E27FC236}">
                <a16:creationId xmlns:a16="http://schemas.microsoft.com/office/drawing/2014/main" id="{7CAC68BA-E183-4F5E-8DA5-A2569CE330CB}"/>
              </a:ext>
            </a:extLst>
          </p:cNvPr>
          <p:cNvSpPr txBox="1">
            <a:spLocks/>
          </p:cNvSpPr>
          <p:nvPr/>
        </p:nvSpPr>
        <p:spPr>
          <a:xfrm>
            <a:off x="810000" y="5411134"/>
            <a:ext cx="10554574" cy="108872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K-Neighbors performed the best by a large margin with approximately a 4% edge in all categories, including our key metric of Recall (1). It had an overall score of ~98%.</a:t>
            </a:r>
          </a:p>
        </p:txBody>
      </p:sp>
      <p:sp>
        <p:nvSpPr>
          <p:cNvPr id="6" name="Title 1">
            <a:extLst>
              <a:ext uri="{FF2B5EF4-FFF2-40B4-BE49-F238E27FC236}">
                <a16:creationId xmlns:a16="http://schemas.microsoft.com/office/drawing/2014/main" id="{7BAD7959-6AAD-422D-A85B-F603F41BE2D9}"/>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Modeling</a:t>
            </a:r>
          </a:p>
        </p:txBody>
      </p:sp>
    </p:spTree>
    <p:extLst>
      <p:ext uri="{BB962C8B-B14F-4D97-AF65-F5344CB8AC3E}">
        <p14:creationId xmlns:p14="http://schemas.microsoft.com/office/powerpoint/2010/main" val="309123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5A87-68BE-4E48-B371-A119BBF57689}"/>
              </a:ext>
            </a:extLst>
          </p:cNvPr>
          <p:cNvSpPr>
            <a:spLocks noGrp="1"/>
          </p:cNvSpPr>
          <p:nvPr>
            <p:ph type="title"/>
          </p:nvPr>
        </p:nvSpPr>
        <p:spPr/>
        <p:txBody>
          <a:bodyPr/>
          <a:lstStyle/>
          <a:p>
            <a:r>
              <a:rPr lang="en-US" dirty="0"/>
              <a:t>The Best Candidate</a:t>
            </a:r>
          </a:p>
        </p:txBody>
      </p:sp>
      <p:sp>
        <p:nvSpPr>
          <p:cNvPr id="3" name="Content Placeholder 2">
            <a:extLst>
              <a:ext uri="{FF2B5EF4-FFF2-40B4-BE49-F238E27FC236}">
                <a16:creationId xmlns:a16="http://schemas.microsoft.com/office/drawing/2014/main" id="{BBA20B87-3725-43DD-BBBD-24EF03F08DE1}"/>
              </a:ext>
            </a:extLst>
          </p:cNvPr>
          <p:cNvSpPr>
            <a:spLocks noGrp="1"/>
          </p:cNvSpPr>
          <p:nvPr>
            <p:ph idx="1"/>
          </p:nvPr>
        </p:nvSpPr>
        <p:spPr>
          <a:xfrm>
            <a:off x="827253" y="2386642"/>
            <a:ext cx="10554574" cy="3956649"/>
          </a:xfrm>
        </p:spPr>
        <p:txBody>
          <a:bodyPr>
            <a:normAutofit/>
          </a:bodyPr>
          <a:lstStyle/>
          <a:p>
            <a:r>
              <a:rPr lang="en-US" dirty="0"/>
              <a:t>Cross-validation during the parameter tuning demonstrated that K-Nearest Neighbors featured the lowest variance of all models.</a:t>
            </a:r>
          </a:p>
          <a:p>
            <a:r>
              <a:rPr lang="en-US" dirty="0"/>
              <a:t>The model delivered a 97.8% overall score and 98% recall when predicting TNM Stage 1 diagnoses. While more is always better, the predictive power of this is certainly effective.</a:t>
            </a:r>
          </a:p>
          <a:p>
            <a:endParaRPr lang="en-US" dirty="0"/>
          </a:p>
          <a:p>
            <a:pPr marL="0" indent="0" algn="ctr">
              <a:buNone/>
            </a:pPr>
            <a:r>
              <a:rPr lang="en-US" sz="2800" b="1" dirty="0"/>
              <a:t>The K-Nearest Neighbors Classifier model is recommended as the best candidate.</a:t>
            </a:r>
          </a:p>
          <a:p>
            <a:pPr marL="0" indent="0">
              <a:buNone/>
            </a:pPr>
            <a:endParaRPr lang="en-US" dirty="0"/>
          </a:p>
        </p:txBody>
      </p:sp>
      <p:sp>
        <p:nvSpPr>
          <p:cNvPr id="4" name="Title 1">
            <a:extLst>
              <a:ext uri="{FF2B5EF4-FFF2-40B4-BE49-F238E27FC236}">
                <a16:creationId xmlns:a16="http://schemas.microsoft.com/office/drawing/2014/main" id="{157E7535-27B9-48FA-BF0A-145195A7872A}"/>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Recommendation</a:t>
            </a:r>
          </a:p>
        </p:txBody>
      </p:sp>
    </p:spTree>
    <p:extLst>
      <p:ext uri="{BB962C8B-B14F-4D97-AF65-F5344CB8AC3E}">
        <p14:creationId xmlns:p14="http://schemas.microsoft.com/office/powerpoint/2010/main" val="3503094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5A87-68BE-4E48-B371-A119BBF57689}"/>
              </a:ext>
            </a:extLst>
          </p:cNvPr>
          <p:cNvSpPr>
            <a:spLocks noGrp="1"/>
          </p:cNvSpPr>
          <p:nvPr>
            <p:ph type="title"/>
          </p:nvPr>
        </p:nvSpPr>
        <p:spPr/>
        <p:txBody>
          <a:bodyPr/>
          <a:lstStyle/>
          <a:p>
            <a:r>
              <a:rPr lang="en-US" dirty="0"/>
              <a:t>Opportunities for Improvement</a:t>
            </a:r>
          </a:p>
        </p:txBody>
      </p:sp>
      <p:sp>
        <p:nvSpPr>
          <p:cNvPr id="3" name="Content Placeholder 2">
            <a:extLst>
              <a:ext uri="{FF2B5EF4-FFF2-40B4-BE49-F238E27FC236}">
                <a16:creationId xmlns:a16="http://schemas.microsoft.com/office/drawing/2014/main" id="{BBA20B87-3725-43DD-BBBD-24EF03F08DE1}"/>
              </a:ext>
            </a:extLst>
          </p:cNvPr>
          <p:cNvSpPr>
            <a:spLocks noGrp="1"/>
          </p:cNvSpPr>
          <p:nvPr>
            <p:ph idx="1"/>
          </p:nvPr>
        </p:nvSpPr>
        <p:spPr>
          <a:xfrm>
            <a:off x="827253" y="2080260"/>
            <a:ext cx="10554574" cy="4503420"/>
          </a:xfrm>
        </p:spPr>
        <p:txBody>
          <a:bodyPr>
            <a:normAutofit/>
          </a:bodyPr>
          <a:lstStyle/>
          <a:p>
            <a:pPr marL="0" indent="0">
              <a:buNone/>
            </a:pPr>
            <a:r>
              <a:rPr lang="en-US" b="1" dirty="0"/>
              <a:t>Dimensionality Reduction</a:t>
            </a:r>
          </a:p>
          <a:p>
            <a:r>
              <a:rPr lang="en-US" dirty="0"/>
              <a:t>The way K-Nearest Neighbors functions, higher dimensionality can interfere with accurate predictions. Reducing the amount of variables the algorithm evaluates could improve performance in both accuracy and speed. A technique such as Principal Component Analysis could potentially benefit the current best candidate model in this way.</a:t>
            </a:r>
          </a:p>
          <a:p>
            <a:pPr marL="0" indent="0">
              <a:buNone/>
            </a:pPr>
            <a:endParaRPr lang="en-US" b="1" dirty="0"/>
          </a:p>
          <a:p>
            <a:pPr marL="0" indent="0">
              <a:buNone/>
            </a:pPr>
            <a:r>
              <a:rPr lang="en-US" b="1" dirty="0"/>
              <a:t>Stacking or Voting Ensemble Models</a:t>
            </a:r>
          </a:p>
          <a:p>
            <a:r>
              <a:rPr lang="en-US" dirty="0"/>
              <a:t>To increase the fidelity of the prediction multiple models can be used cooperatively through various methods to produce an even better model. Stacking or voting are two techniques in which the models could be combined to each vote to make a prediction. This might be worth exploring but the lower performance of the lesser models could bring it down rather than improve.</a:t>
            </a:r>
          </a:p>
        </p:txBody>
      </p:sp>
      <p:sp>
        <p:nvSpPr>
          <p:cNvPr id="4" name="Title 1">
            <a:extLst>
              <a:ext uri="{FF2B5EF4-FFF2-40B4-BE49-F238E27FC236}">
                <a16:creationId xmlns:a16="http://schemas.microsoft.com/office/drawing/2014/main" id="{06307AF4-8D90-464B-8B3F-F1A5BD21C7A8}"/>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Moving Forward</a:t>
            </a:r>
          </a:p>
        </p:txBody>
      </p:sp>
    </p:spTree>
    <p:extLst>
      <p:ext uri="{BB962C8B-B14F-4D97-AF65-F5344CB8AC3E}">
        <p14:creationId xmlns:p14="http://schemas.microsoft.com/office/powerpoint/2010/main" val="224176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82A7-D09D-4381-8E6D-48860443AD6F}"/>
              </a:ext>
            </a:extLst>
          </p:cNvPr>
          <p:cNvSpPr>
            <a:spLocks noGrp="1"/>
          </p:cNvSpPr>
          <p:nvPr>
            <p:ph type="title"/>
          </p:nvPr>
        </p:nvSpPr>
        <p:spPr>
          <a:xfrm>
            <a:off x="810000" y="447188"/>
            <a:ext cx="10571998" cy="970450"/>
          </a:xfrm>
        </p:spPr>
        <p:txBody>
          <a:bodyPr>
            <a:normAutofit/>
          </a:bodyPr>
          <a:lstStyle/>
          <a:p>
            <a:r>
              <a:rPr lang="en-US" dirty="0"/>
              <a:t>Overview</a:t>
            </a:r>
          </a:p>
        </p:txBody>
      </p:sp>
      <p:graphicFrame>
        <p:nvGraphicFramePr>
          <p:cNvPr id="6" name="Content Placeholder 2">
            <a:extLst>
              <a:ext uri="{FF2B5EF4-FFF2-40B4-BE49-F238E27FC236}">
                <a16:creationId xmlns:a16="http://schemas.microsoft.com/office/drawing/2014/main" id="{E8CEC261-6075-40F4-914B-F9B69BFC8E32}"/>
              </a:ext>
            </a:extLst>
          </p:cNvPr>
          <p:cNvGraphicFramePr>
            <a:graphicFrameLocks noGrp="1"/>
          </p:cNvGraphicFramePr>
          <p:nvPr>
            <p:ph idx="1"/>
            <p:extLst>
              <p:ext uri="{D42A27DB-BD31-4B8C-83A1-F6EECF244321}">
                <p14:modId xmlns:p14="http://schemas.microsoft.com/office/powerpoint/2010/main" val="2434606501"/>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87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82A7-D09D-4381-8E6D-48860443AD6F}"/>
              </a:ext>
            </a:extLst>
          </p:cNvPr>
          <p:cNvSpPr>
            <a:spLocks noGrp="1"/>
          </p:cNvSpPr>
          <p:nvPr>
            <p:ph type="title"/>
          </p:nvPr>
        </p:nvSpPr>
        <p:spPr/>
        <p:txBody>
          <a:bodyPr/>
          <a:lstStyle/>
          <a:p>
            <a:r>
              <a:rPr lang="en-US" dirty="0"/>
              <a:t>Business </a:t>
            </a:r>
            <a:r>
              <a:rPr lang="en-US" dirty="0" err="1"/>
              <a:t>Benfits</a:t>
            </a:r>
            <a:endParaRPr lang="en-US" dirty="0"/>
          </a:p>
        </p:txBody>
      </p:sp>
      <p:sp>
        <p:nvSpPr>
          <p:cNvPr id="3" name="Content Placeholder 2">
            <a:extLst>
              <a:ext uri="{FF2B5EF4-FFF2-40B4-BE49-F238E27FC236}">
                <a16:creationId xmlns:a16="http://schemas.microsoft.com/office/drawing/2014/main" id="{14A882F4-7947-4015-BF1B-CDD07C46E83E}"/>
              </a:ext>
            </a:extLst>
          </p:cNvPr>
          <p:cNvSpPr>
            <a:spLocks noGrp="1"/>
          </p:cNvSpPr>
          <p:nvPr>
            <p:ph idx="1"/>
          </p:nvPr>
        </p:nvSpPr>
        <p:spPr>
          <a:xfrm>
            <a:off x="818712" y="2222286"/>
            <a:ext cx="10554574" cy="4254713"/>
          </a:xfrm>
        </p:spPr>
        <p:txBody>
          <a:bodyPr>
            <a:normAutofit/>
          </a:bodyPr>
          <a:lstStyle/>
          <a:p>
            <a:r>
              <a:rPr lang="en-US" dirty="0"/>
              <a:t>Early detection of cancer is critical to increasing treatment success rates, but the reality is that doctors do not have the time nor the accuracy required to perform routine screening tests on a large scale.</a:t>
            </a:r>
          </a:p>
          <a:p>
            <a:r>
              <a:rPr lang="en-US" b="1" dirty="0"/>
              <a:t>Within one year… </a:t>
            </a:r>
            <a:r>
              <a:rPr lang="en-US" dirty="0"/>
              <a:t>Routine pre-screenings will be able to be performed on large scale. From that point further verification can then proceed as indicated. Currently this is infeasibly expensive due to the resources required and current methods.</a:t>
            </a:r>
            <a:endParaRPr lang="en-US" b="1" dirty="0"/>
          </a:p>
          <a:p>
            <a:r>
              <a:rPr lang="en-US" b="1" dirty="0"/>
              <a:t>Within three years… </a:t>
            </a:r>
            <a:r>
              <a:rPr lang="en-US" dirty="0"/>
              <a:t>The successful deployment of a model that can reliably detect malignant cells will succeed current human ability in both volume of tests and accuracy. This sort of prediction will become the gold standard for screening tests.</a:t>
            </a:r>
          </a:p>
          <a:p>
            <a:r>
              <a:rPr lang="en-US" b="1" dirty="0"/>
              <a:t>Within five years… </a:t>
            </a:r>
            <a:r>
              <a:rPr lang="en-US" dirty="0"/>
              <a:t>Doctors will be freed up to focus on other tasks. Not only will a dramatic impact on early cancer screening be achieved but financial and human resources will be freed up to positively impact problems outside of the scope of this project.</a:t>
            </a:r>
          </a:p>
        </p:txBody>
      </p:sp>
      <p:sp>
        <p:nvSpPr>
          <p:cNvPr id="4" name="Title 1">
            <a:extLst>
              <a:ext uri="{FF2B5EF4-FFF2-40B4-BE49-F238E27FC236}">
                <a16:creationId xmlns:a16="http://schemas.microsoft.com/office/drawing/2014/main" id="{4247135B-8183-451C-A67E-91125AFE4EC3}"/>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Understanding the Problem</a:t>
            </a:r>
          </a:p>
        </p:txBody>
      </p:sp>
    </p:spTree>
    <p:extLst>
      <p:ext uri="{BB962C8B-B14F-4D97-AF65-F5344CB8AC3E}">
        <p14:creationId xmlns:p14="http://schemas.microsoft.com/office/powerpoint/2010/main" val="91919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82A7-D09D-4381-8E6D-48860443AD6F}"/>
              </a:ext>
            </a:extLst>
          </p:cNvPr>
          <p:cNvSpPr>
            <a:spLocks noGrp="1"/>
          </p:cNvSpPr>
          <p:nvPr>
            <p:ph type="title"/>
          </p:nvPr>
        </p:nvSpPr>
        <p:spPr/>
        <p:txBody>
          <a:bodyPr/>
          <a:lstStyle/>
          <a:p>
            <a:r>
              <a:rPr lang="en-US" dirty="0"/>
              <a:t>Key Questions</a:t>
            </a:r>
          </a:p>
        </p:txBody>
      </p:sp>
      <p:sp>
        <p:nvSpPr>
          <p:cNvPr id="3" name="Content Placeholder 2">
            <a:extLst>
              <a:ext uri="{FF2B5EF4-FFF2-40B4-BE49-F238E27FC236}">
                <a16:creationId xmlns:a16="http://schemas.microsoft.com/office/drawing/2014/main" id="{14A882F4-7947-4015-BF1B-CDD07C46E83E}"/>
              </a:ext>
            </a:extLst>
          </p:cNvPr>
          <p:cNvSpPr>
            <a:spLocks noGrp="1"/>
          </p:cNvSpPr>
          <p:nvPr>
            <p:ph idx="1"/>
          </p:nvPr>
        </p:nvSpPr>
        <p:spPr>
          <a:xfrm>
            <a:off x="818712" y="2222286"/>
            <a:ext cx="10554574" cy="4323293"/>
          </a:xfrm>
        </p:spPr>
        <p:txBody>
          <a:bodyPr>
            <a:normAutofit/>
          </a:bodyPr>
          <a:lstStyle/>
          <a:p>
            <a:pPr marL="0" indent="0">
              <a:buNone/>
            </a:pPr>
            <a:r>
              <a:rPr lang="en-US" dirty="0"/>
              <a:t>This raises a few important questions which will be answered throughout the report and in the conclusion.</a:t>
            </a:r>
          </a:p>
          <a:p>
            <a:pPr marL="0" indent="0">
              <a:buNone/>
            </a:pPr>
            <a:endParaRPr lang="en-US" dirty="0"/>
          </a:p>
          <a:p>
            <a:pPr lvl="0"/>
            <a:r>
              <a:rPr lang="en-US" b="1" dirty="0"/>
              <a:t>Will this model be successful at detecting early instances of cancer or only once the cancer has developed? </a:t>
            </a:r>
            <a:r>
              <a:rPr lang="en-US" dirty="0"/>
              <a:t>The full benefits of this project are only realized if the former is true.</a:t>
            </a:r>
            <a:endParaRPr lang="en-US" b="1" dirty="0"/>
          </a:p>
          <a:p>
            <a:pPr lvl="0"/>
            <a:r>
              <a:rPr lang="en-US" b="1" dirty="0"/>
              <a:t>Which metric(s) can be used to assess the performance of the model? </a:t>
            </a:r>
            <a:r>
              <a:rPr lang="en-US" dirty="0"/>
              <a:t>Identifying those key metrics is critical for development of a model that addresses the problem.</a:t>
            </a:r>
            <a:endParaRPr lang="en-US" b="1" dirty="0"/>
          </a:p>
          <a:p>
            <a:r>
              <a:rPr lang="en-US" b="1" dirty="0"/>
              <a:t>Can this model be considered reliable in its detection capability? </a:t>
            </a:r>
            <a:r>
              <a:rPr lang="en-US" dirty="0"/>
              <a:t>A cancer diagnosis is not something to treat lightly and so for the proposed model to be viable it must be demonstrated to be reliable in its determination.</a:t>
            </a:r>
            <a:endParaRPr lang="en-US" b="1" dirty="0"/>
          </a:p>
        </p:txBody>
      </p:sp>
      <p:sp>
        <p:nvSpPr>
          <p:cNvPr id="4" name="Title 1">
            <a:extLst>
              <a:ext uri="{FF2B5EF4-FFF2-40B4-BE49-F238E27FC236}">
                <a16:creationId xmlns:a16="http://schemas.microsoft.com/office/drawing/2014/main" id="{A36DFE06-9C40-4B6C-A46B-925FADE9C79B}"/>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Understanding the Problem</a:t>
            </a:r>
          </a:p>
        </p:txBody>
      </p:sp>
    </p:spTree>
    <p:extLst>
      <p:ext uri="{BB962C8B-B14F-4D97-AF65-F5344CB8AC3E}">
        <p14:creationId xmlns:p14="http://schemas.microsoft.com/office/powerpoint/2010/main" val="135022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82A7-D09D-4381-8E6D-48860443AD6F}"/>
              </a:ext>
            </a:extLst>
          </p:cNvPr>
          <p:cNvSpPr>
            <a:spLocks noGrp="1"/>
          </p:cNvSpPr>
          <p:nvPr>
            <p:ph type="title"/>
          </p:nvPr>
        </p:nvSpPr>
        <p:spPr/>
        <p:txBody>
          <a:bodyPr/>
          <a:lstStyle/>
          <a:p>
            <a:r>
              <a:rPr lang="en-US" dirty="0"/>
              <a:t>Knowing the Data</a:t>
            </a:r>
          </a:p>
        </p:txBody>
      </p:sp>
      <p:sp>
        <p:nvSpPr>
          <p:cNvPr id="3" name="Content Placeholder 2">
            <a:extLst>
              <a:ext uri="{FF2B5EF4-FFF2-40B4-BE49-F238E27FC236}">
                <a16:creationId xmlns:a16="http://schemas.microsoft.com/office/drawing/2014/main" id="{14A882F4-7947-4015-BF1B-CDD07C46E83E}"/>
              </a:ext>
            </a:extLst>
          </p:cNvPr>
          <p:cNvSpPr>
            <a:spLocks noGrp="1"/>
          </p:cNvSpPr>
          <p:nvPr>
            <p:ph idx="1"/>
          </p:nvPr>
        </p:nvSpPr>
        <p:spPr>
          <a:xfrm>
            <a:off x="818712" y="2222287"/>
            <a:ext cx="10554574" cy="4004578"/>
          </a:xfrm>
        </p:spPr>
        <p:txBody>
          <a:bodyPr>
            <a:normAutofit/>
          </a:bodyPr>
          <a:lstStyle/>
          <a:p>
            <a:r>
              <a:rPr lang="en-US" dirty="0"/>
              <a:t>The dataset being analyzed for this project is </a:t>
            </a:r>
            <a:r>
              <a:rPr lang="en-US" b="1" dirty="0"/>
              <a:t>CancerPreScreenRaw.csv</a:t>
            </a:r>
            <a:r>
              <a:rPr lang="en-US" dirty="0"/>
              <a:t>. The data contains 14 independent variables, all measurements of cell structures, and the dependent variable is a binary classification of the cell as cancerous (2) or not (1). </a:t>
            </a:r>
          </a:p>
          <a:p>
            <a:r>
              <a:rPr lang="en-US" dirty="0"/>
              <a:t>The positive results contain only TNM Stage 1 diagnoses usually meaning the cancer is small and has not spread. </a:t>
            </a:r>
          </a:p>
          <a:p>
            <a:r>
              <a:rPr lang="en-US" b="1" dirty="0"/>
              <a:t>This last note is significant as it speaks to the first of the key questions.</a:t>
            </a:r>
            <a:r>
              <a:rPr lang="en-US" dirty="0"/>
              <a:t> If the model is determined to be accurate, it will fit the criteria of detecting early instances since the data provided is exclusive to early detected cases.</a:t>
            </a:r>
          </a:p>
        </p:txBody>
      </p:sp>
      <p:sp>
        <p:nvSpPr>
          <p:cNvPr id="4" name="Title 1">
            <a:extLst>
              <a:ext uri="{FF2B5EF4-FFF2-40B4-BE49-F238E27FC236}">
                <a16:creationId xmlns:a16="http://schemas.microsoft.com/office/drawing/2014/main" id="{FEBEDC36-6004-40C3-AA22-11EF131DAB49}"/>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Understanding the Problem</a:t>
            </a:r>
          </a:p>
        </p:txBody>
      </p:sp>
    </p:spTree>
    <p:extLst>
      <p:ext uri="{BB962C8B-B14F-4D97-AF65-F5344CB8AC3E}">
        <p14:creationId xmlns:p14="http://schemas.microsoft.com/office/powerpoint/2010/main" val="2590027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871A-C7DE-4454-97CA-A59093B395FA}"/>
              </a:ext>
            </a:extLst>
          </p:cNvPr>
          <p:cNvSpPr>
            <a:spLocks noGrp="1"/>
          </p:cNvSpPr>
          <p:nvPr>
            <p:ph type="title"/>
          </p:nvPr>
        </p:nvSpPr>
        <p:spPr/>
        <p:txBody>
          <a:bodyPr/>
          <a:lstStyle/>
          <a:p>
            <a:r>
              <a:rPr lang="en-US" dirty="0"/>
              <a:t>The Approach</a:t>
            </a:r>
          </a:p>
        </p:txBody>
      </p:sp>
      <p:sp>
        <p:nvSpPr>
          <p:cNvPr id="3" name="Content Placeholder 2">
            <a:extLst>
              <a:ext uri="{FF2B5EF4-FFF2-40B4-BE49-F238E27FC236}">
                <a16:creationId xmlns:a16="http://schemas.microsoft.com/office/drawing/2014/main" id="{C195C94F-99F5-4A7C-8D86-B588E85B8365}"/>
              </a:ext>
            </a:extLst>
          </p:cNvPr>
          <p:cNvSpPr>
            <a:spLocks noGrp="1"/>
          </p:cNvSpPr>
          <p:nvPr>
            <p:ph idx="1"/>
          </p:nvPr>
        </p:nvSpPr>
        <p:spPr>
          <a:xfrm>
            <a:off x="818712" y="2222287"/>
            <a:ext cx="10554574" cy="4315673"/>
          </a:xfrm>
        </p:spPr>
        <p:txBody>
          <a:bodyPr>
            <a:normAutofit/>
          </a:bodyPr>
          <a:lstStyle/>
          <a:p>
            <a:r>
              <a:rPr lang="en-US" dirty="0"/>
              <a:t>To apply statistical and predictive modeling to this problem, the data was first explored to gather insights about the data, determine how it needs to be handled, and which modeling approaching was to be most effective.</a:t>
            </a:r>
          </a:p>
          <a:p>
            <a:r>
              <a:rPr lang="en-US" dirty="0"/>
              <a:t>Some key visuals are generated from the dataset to gather valuable information. Three important tools used for exploratory data analysis in this project were a correlation heatmap, </a:t>
            </a:r>
            <a:r>
              <a:rPr lang="en-US" dirty="0" err="1"/>
              <a:t>pairplots</a:t>
            </a:r>
            <a:r>
              <a:rPr lang="en-US" dirty="0"/>
              <a:t>, and distribution histograms.</a:t>
            </a:r>
          </a:p>
          <a:p>
            <a:r>
              <a:rPr lang="en-US" dirty="0"/>
              <a:t>This sort of information helps determine which models might be most effective and identify potential issues to address and opportunities to improve those models.</a:t>
            </a:r>
          </a:p>
        </p:txBody>
      </p:sp>
      <p:sp>
        <p:nvSpPr>
          <p:cNvPr id="5" name="Title 1">
            <a:extLst>
              <a:ext uri="{FF2B5EF4-FFF2-40B4-BE49-F238E27FC236}">
                <a16:creationId xmlns:a16="http://schemas.microsoft.com/office/drawing/2014/main" id="{10C278BA-006B-4E9B-AC21-2F3A9DF85A2E}"/>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Exploratory Data Analysis</a:t>
            </a:r>
          </a:p>
        </p:txBody>
      </p:sp>
    </p:spTree>
    <p:extLst>
      <p:ext uri="{BB962C8B-B14F-4D97-AF65-F5344CB8AC3E}">
        <p14:creationId xmlns:p14="http://schemas.microsoft.com/office/powerpoint/2010/main" val="422450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871A-C7DE-4454-97CA-A59093B395FA}"/>
              </a:ext>
            </a:extLst>
          </p:cNvPr>
          <p:cNvSpPr>
            <a:spLocks noGrp="1"/>
          </p:cNvSpPr>
          <p:nvPr>
            <p:ph type="title"/>
          </p:nvPr>
        </p:nvSpPr>
        <p:spPr>
          <a:xfrm>
            <a:off x="810000" y="447188"/>
            <a:ext cx="10571998" cy="970450"/>
          </a:xfrm>
        </p:spPr>
        <p:txBody>
          <a:bodyPr>
            <a:normAutofit/>
          </a:bodyPr>
          <a:lstStyle/>
          <a:p>
            <a:r>
              <a:rPr lang="en-US" dirty="0"/>
              <a:t>Insightful Visuals</a:t>
            </a:r>
          </a:p>
        </p:txBody>
      </p:sp>
      <p:sp>
        <p:nvSpPr>
          <p:cNvPr id="3" name="Content Placeholder 2">
            <a:extLst>
              <a:ext uri="{FF2B5EF4-FFF2-40B4-BE49-F238E27FC236}">
                <a16:creationId xmlns:a16="http://schemas.microsoft.com/office/drawing/2014/main" id="{C195C94F-99F5-4A7C-8D86-B588E85B8365}"/>
              </a:ext>
            </a:extLst>
          </p:cNvPr>
          <p:cNvSpPr>
            <a:spLocks noGrp="1"/>
          </p:cNvSpPr>
          <p:nvPr>
            <p:ph idx="1"/>
          </p:nvPr>
        </p:nvSpPr>
        <p:spPr>
          <a:xfrm>
            <a:off x="818713" y="2413000"/>
            <a:ext cx="5803067" cy="3997812"/>
          </a:xfrm>
        </p:spPr>
        <p:txBody>
          <a:bodyPr>
            <a:normAutofit/>
          </a:bodyPr>
          <a:lstStyle/>
          <a:p>
            <a:pPr marL="0" indent="0">
              <a:buNone/>
            </a:pPr>
            <a:r>
              <a:rPr lang="en-US" b="1" dirty="0"/>
              <a:t>Correlation Heatmap</a:t>
            </a:r>
          </a:p>
          <a:p>
            <a:r>
              <a:rPr lang="en-US" dirty="0"/>
              <a:t>This graphic shows the relationship of variables with each other. A strong relationship is white (positive correlation) or black (negative correlation).  Pink denotes a weak relationship.</a:t>
            </a:r>
          </a:p>
          <a:p>
            <a:r>
              <a:rPr lang="en-US" dirty="0"/>
              <a:t>As can be observed, strong relationships with the classification are not observed. No variable particularly stands out and </a:t>
            </a:r>
            <a:r>
              <a:rPr lang="en-US" b="1" dirty="0"/>
              <a:t>all will be valuable</a:t>
            </a:r>
            <a:r>
              <a:rPr lang="en-US" dirty="0"/>
              <a:t>.</a:t>
            </a:r>
          </a:p>
          <a:p>
            <a:r>
              <a:rPr lang="en-US" dirty="0"/>
              <a:t>Correlations are however observed between variables, notably V1 and V9, V1 and V13, V4 and V7, V6 and V14, and V9 and V13</a:t>
            </a:r>
          </a:p>
        </p:txBody>
      </p:sp>
      <p:pic>
        <p:nvPicPr>
          <p:cNvPr id="6" name="Picture 5">
            <a:extLst>
              <a:ext uri="{FF2B5EF4-FFF2-40B4-BE49-F238E27FC236}">
                <a16:creationId xmlns:a16="http://schemas.microsoft.com/office/drawing/2014/main" id="{3529CFE5-6712-4793-B0DF-D0873AB3584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804660" y="2642362"/>
            <a:ext cx="4949539" cy="3546729"/>
          </a:xfrm>
          <a:prstGeom prst="roundRect">
            <a:avLst>
              <a:gd name="adj" fmla="val 3876"/>
            </a:avLst>
          </a:prstGeom>
          <a:solidFill>
            <a:schemeClr val="tx1"/>
          </a:solidFill>
          <a:ln>
            <a:solidFill>
              <a:schemeClr val="accent1"/>
            </a:solidFill>
          </a:ln>
          <a:effectLst/>
        </p:spPr>
      </p:pic>
      <p:sp>
        <p:nvSpPr>
          <p:cNvPr id="8" name="Title 1">
            <a:extLst>
              <a:ext uri="{FF2B5EF4-FFF2-40B4-BE49-F238E27FC236}">
                <a16:creationId xmlns:a16="http://schemas.microsoft.com/office/drawing/2014/main" id="{88FDADC4-E09B-404C-91CF-F36889D53326}"/>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Exploratory Data Analysis</a:t>
            </a:r>
          </a:p>
        </p:txBody>
      </p:sp>
    </p:spTree>
    <p:extLst>
      <p:ext uri="{BB962C8B-B14F-4D97-AF65-F5344CB8AC3E}">
        <p14:creationId xmlns:p14="http://schemas.microsoft.com/office/powerpoint/2010/main" val="298181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871A-C7DE-4454-97CA-A59093B395FA}"/>
              </a:ext>
            </a:extLst>
          </p:cNvPr>
          <p:cNvSpPr>
            <a:spLocks noGrp="1"/>
          </p:cNvSpPr>
          <p:nvPr>
            <p:ph type="title"/>
          </p:nvPr>
        </p:nvSpPr>
        <p:spPr/>
        <p:txBody>
          <a:bodyPr>
            <a:normAutofit/>
          </a:bodyPr>
          <a:lstStyle/>
          <a:p>
            <a:r>
              <a:rPr lang="en-US" dirty="0"/>
              <a:t>Insightful Visuals</a:t>
            </a:r>
          </a:p>
        </p:txBody>
      </p:sp>
      <p:sp>
        <p:nvSpPr>
          <p:cNvPr id="3" name="Content Placeholder 2">
            <a:extLst>
              <a:ext uri="{FF2B5EF4-FFF2-40B4-BE49-F238E27FC236}">
                <a16:creationId xmlns:a16="http://schemas.microsoft.com/office/drawing/2014/main" id="{C195C94F-99F5-4A7C-8D86-B588E85B8365}"/>
              </a:ext>
            </a:extLst>
          </p:cNvPr>
          <p:cNvSpPr>
            <a:spLocks noGrp="1"/>
          </p:cNvSpPr>
          <p:nvPr>
            <p:ph idx="1"/>
          </p:nvPr>
        </p:nvSpPr>
        <p:spPr>
          <a:xfrm>
            <a:off x="4330699" y="2413000"/>
            <a:ext cx="7052733" cy="3632200"/>
          </a:xfrm>
        </p:spPr>
        <p:txBody>
          <a:bodyPr>
            <a:normAutofit/>
          </a:bodyPr>
          <a:lstStyle/>
          <a:p>
            <a:pPr marL="0" indent="0">
              <a:buNone/>
            </a:pPr>
            <a:r>
              <a:rPr lang="en-US" b="1" dirty="0"/>
              <a:t>Classifier Distribution</a:t>
            </a:r>
          </a:p>
          <a:p>
            <a:r>
              <a:rPr lang="en-US" dirty="0"/>
              <a:t>This image shows a relative distribution of the classification variable, fraudulent activity. As you can see there are more records of non-fraudulent activity in the dataset. A skew like this can confound some models but knowing this we can employ a technique called Synthetic Minority Oversampling (SMOTE) to balance the training data out. This will be explained in the next section.</a:t>
            </a:r>
          </a:p>
        </p:txBody>
      </p:sp>
      <p:sp>
        <p:nvSpPr>
          <p:cNvPr id="7" name="Title 1">
            <a:extLst>
              <a:ext uri="{FF2B5EF4-FFF2-40B4-BE49-F238E27FC236}">
                <a16:creationId xmlns:a16="http://schemas.microsoft.com/office/drawing/2014/main" id="{BAA5C638-613B-4129-87FC-E40AC1361455}"/>
              </a:ext>
            </a:extLst>
          </p:cNvPr>
          <p:cNvSpPr txBox="1">
            <a:spLocks/>
          </p:cNvSpPr>
          <p:nvPr/>
        </p:nvSpPr>
        <p:spPr>
          <a:xfrm>
            <a:off x="818712" y="8495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small" dirty="0"/>
              <a:t>Exploratory Data Analysis</a:t>
            </a:r>
          </a:p>
        </p:txBody>
      </p:sp>
      <p:graphicFrame>
        <p:nvGraphicFramePr>
          <p:cNvPr id="4" name="Object 3">
            <a:extLst>
              <a:ext uri="{FF2B5EF4-FFF2-40B4-BE49-F238E27FC236}">
                <a16:creationId xmlns:a16="http://schemas.microsoft.com/office/drawing/2014/main" id="{57C784D4-FF5F-443D-97C4-5E5581791F81}"/>
              </a:ext>
            </a:extLst>
          </p:cNvPr>
          <p:cNvGraphicFramePr>
            <a:graphicFrameLocks noChangeAspect="1"/>
          </p:cNvGraphicFramePr>
          <p:nvPr>
            <p:extLst>
              <p:ext uri="{D42A27DB-BD31-4B8C-83A1-F6EECF244321}">
                <p14:modId xmlns:p14="http://schemas.microsoft.com/office/powerpoint/2010/main" val="1387255132"/>
              </p:ext>
            </p:extLst>
          </p:nvPr>
        </p:nvGraphicFramePr>
        <p:xfrm>
          <a:off x="808568" y="2722393"/>
          <a:ext cx="2936240" cy="3287312"/>
        </p:xfrm>
        <a:graphic>
          <a:graphicData uri="http://schemas.openxmlformats.org/presentationml/2006/ole">
            <mc:AlternateContent xmlns:mc="http://schemas.openxmlformats.org/markup-compatibility/2006">
              <mc:Choice xmlns:v="urn:schemas-microsoft-com:vml" Requires="v">
                <p:oleObj spid="_x0000_s1031" name="Image" r:id="rId3" imgW="2336400" imgH="2615760" progId="Photoshop.Image.18">
                  <p:embed/>
                </p:oleObj>
              </mc:Choice>
              <mc:Fallback>
                <p:oleObj name="Image" r:id="rId3" imgW="2336400" imgH="2615760" progId="Photoshop.Image.18">
                  <p:embed/>
                  <p:pic>
                    <p:nvPicPr>
                      <p:cNvPr id="0" name=""/>
                      <p:cNvPicPr/>
                      <p:nvPr/>
                    </p:nvPicPr>
                    <p:blipFill>
                      <a:blip r:embed="rId4"/>
                      <a:stretch>
                        <a:fillRect/>
                      </a:stretch>
                    </p:blipFill>
                    <p:spPr>
                      <a:xfrm>
                        <a:off x="808568" y="2722393"/>
                        <a:ext cx="2936240" cy="3287312"/>
                      </a:xfrm>
                      <a:prstGeom prst="rect">
                        <a:avLst/>
                      </a:prstGeom>
                    </p:spPr>
                  </p:pic>
                </p:oleObj>
              </mc:Fallback>
            </mc:AlternateContent>
          </a:graphicData>
        </a:graphic>
      </p:graphicFrame>
    </p:spTree>
    <p:extLst>
      <p:ext uri="{BB962C8B-B14F-4D97-AF65-F5344CB8AC3E}">
        <p14:creationId xmlns:p14="http://schemas.microsoft.com/office/powerpoint/2010/main" val="2693586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otalTime>86</TotalTime>
  <Words>2246</Words>
  <Application>Microsoft Office PowerPoint</Application>
  <PresentationFormat>Widescreen</PresentationFormat>
  <Paragraphs>197</Paragraphs>
  <Slides>22</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6" baseType="lpstr">
      <vt:lpstr>Century Gothic</vt:lpstr>
      <vt:lpstr>Wingdings 2</vt:lpstr>
      <vt:lpstr>Quotable</vt:lpstr>
      <vt:lpstr>Adobe Photoshop Image</vt:lpstr>
      <vt:lpstr>Capstone (DATA 2206)</vt:lpstr>
      <vt:lpstr>Executive Summary</vt:lpstr>
      <vt:lpstr>Overview</vt:lpstr>
      <vt:lpstr>Business Benfits</vt:lpstr>
      <vt:lpstr>Key Questions</vt:lpstr>
      <vt:lpstr>Knowing the Data</vt:lpstr>
      <vt:lpstr>The Approach</vt:lpstr>
      <vt:lpstr>Insightful Visuals</vt:lpstr>
      <vt:lpstr>Insightful Visuals</vt:lpstr>
      <vt:lpstr>Cleaning the Data</vt:lpstr>
      <vt:lpstr>Cleaning the Data</vt:lpstr>
      <vt:lpstr>Adjustments</vt:lpstr>
      <vt:lpstr>The Data Toolbox</vt:lpstr>
      <vt:lpstr>Classifiers Explained</vt:lpstr>
      <vt:lpstr>Classifiers Explained</vt:lpstr>
      <vt:lpstr>Classifiers Explained</vt:lpstr>
      <vt:lpstr>Tuning Explained</vt:lpstr>
      <vt:lpstr>Evaluating Models</vt:lpstr>
      <vt:lpstr>Optimization of Models</vt:lpstr>
      <vt:lpstr>Model Evaluation</vt:lpstr>
      <vt:lpstr>The Best Candidate</vt:lpstr>
      <vt:lpstr>Opportunities for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(DATA 2204)</dc:title>
  <dc:creator>Jordan Ella</dc:creator>
  <cp:lastModifiedBy>Jordan Ella</cp:lastModifiedBy>
  <cp:revision>7</cp:revision>
  <dcterms:created xsi:type="dcterms:W3CDTF">2019-04-19T02:02:28Z</dcterms:created>
  <dcterms:modified xsi:type="dcterms:W3CDTF">2019-04-19T03:29:08Z</dcterms:modified>
</cp:coreProperties>
</file>