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6" r:id="rId9"/>
    <p:sldId id="265" r:id="rId10"/>
    <p:sldId id="267" r:id="rId11"/>
    <p:sldId id="268" r:id="rId12"/>
  </p:sldIdLst>
  <p:sldSz cx="13004800" cy="9753600"/>
  <p:notesSz cx="6858000" cy="9144000"/>
  <p:defaultTextStyle>
    <a:lvl1pPr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1pPr>
    <a:lvl2pPr indent="2286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2pPr>
    <a:lvl3pPr indent="4572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3pPr>
    <a:lvl4pPr indent="6858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4pPr>
    <a:lvl5pPr indent="9144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5pPr>
    <a:lvl6pPr indent="11430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6pPr>
    <a:lvl7pPr indent="13716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7pPr>
    <a:lvl8pPr indent="16002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8pPr>
    <a:lvl9pPr indent="18288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ECDEB5"/>
          </a:solidFill>
        </a:fill>
      </a:tcStyle>
    </a:wholeTbl>
    <a:band2H>
      <a:tcTxStyle/>
      <a:tcStyle>
        <a:tcBdr/>
        <a:fill>
          <a:solidFill>
            <a:srgbClr val="E7D4AC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353528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DCCAAB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25400" cap="flat">
              <a:solidFill>
                <a:srgbClr val="353528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ECDEB5">
              <a:alpha val="64999"/>
            </a:srgbClr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353528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DCCAA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F6F6F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solidFill>
                <a:srgbClr val="6F6F6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FBA">
              <a:alpha val="64999"/>
            </a:srgbClr>
          </a:solidFill>
        </a:fill>
      </a:tcStyle>
    </a:wholeTbl>
    <a:band2H>
      <a:tcTxStyle/>
      <a:tcStyle>
        <a:tcBdr/>
        <a:fill>
          <a:solidFill>
            <a:srgbClr val="E3D3A5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6F6F6F"/>
              </a:solidFill>
              <a:prstDash val="solid"/>
              <a:miter lim="400000"/>
            </a:ln>
          </a:left>
          <a:right>
            <a:ln w="12700" cap="flat">
              <a:solidFill>
                <a:srgbClr val="6F6F6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5CEA8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0503C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FBA">
              <a:alpha val="64999"/>
            </a:srgbClr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F6F6F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2B78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CB9D"/>
          </a:solidFill>
        </a:fill>
      </a:tcStyle>
    </a:wholeTbl>
    <a:band2H>
      <a:tcTxStyle/>
      <a:tcStyle>
        <a:tcBdr/>
        <a:fill>
          <a:solidFill>
            <a:srgbClr val="D9C28E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8B8173"/>
              </a:solidFill>
              <a:prstDash val="solid"/>
              <a:miter lim="400000"/>
            </a:ln>
          </a:left>
          <a:right>
            <a:ln w="12700" cap="flat">
              <a:solidFill>
                <a:srgbClr val="8B817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B3A1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53528"/>
              </a:solidFill>
              <a:prstDash val="solid"/>
              <a:miter lim="400000"/>
            </a:ln>
          </a:top>
          <a:bottom>
            <a:ln w="12700" cap="flat">
              <a:solidFill>
                <a:srgbClr val="8B817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CB9D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86E5F"/>
              </a:solidFill>
              <a:prstDash val="solid"/>
              <a:miter lim="400000"/>
            </a:ln>
          </a:top>
          <a:bottom>
            <a:ln w="12700" cap="flat">
              <a:solidFill>
                <a:srgbClr val="8B817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CAAA5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solidFill>
                <a:srgbClr val="917359"/>
              </a:solidFill>
              <a:prstDash val="solid"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DECB9D"/>
          </a:solidFill>
        </a:fill>
      </a:tcStyle>
    </a:wholeTbl>
    <a:band2H>
      <a:tcTxStyle/>
      <a:tcStyle>
        <a:tcBdr/>
        <a:fill>
          <a:solidFill>
            <a:srgbClr val="D9C28E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solidFill>
                <a:srgbClr val="91735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7AF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B48F6B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B48F6B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D5D5D"/>
        </a:fontRef>
        <a:srgbClr val="5D5D5D"/>
      </a:tcTxStyle>
      <a:tcStyle>
        <a:tcBdr>
          <a:left>
            <a:ln w="12700" cap="flat">
              <a:solidFill>
                <a:srgbClr val="828282"/>
              </a:solidFill>
              <a:prstDash val="solid"/>
              <a:miter lim="400000"/>
            </a:ln>
          </a:left>
          <a:right>
            <a:ln w="12700" cap="flat">
              <a:solidFill>
                <a:srgbClr val="828282"/>
              </a:solidFill>
              <a:prstDash val="solid"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solidFill>
                <a:srgbClr val="828282"/>
              </a:solidFill>
              <a:prstDash val="solid"/>
              <a:miter lim="400000"/>
            </a:ln>
          </a:insideH>
          <a:insideV>
            <a:ln w="12700" cap="flat">
              <a:solidFill>
                <a:srgbClr val="828282"/>
              </a:solidFill>
              <a:prstDash val="solid"/>
              <a:miter lim="400000"/>
            </a:ln>
          </a:insideV>
        </a:tcBdr>
        <a:fill>
          <a:solidFill>
            <a:srgbClr val="ECDEB5"/>
          </a:solidFill>
        </a:fill>
      </a:tcStyle>
    </a:wholeTbl>
    <a:band2H>
      <a:tcTxStyle/>
      <a:tcStyle>
        <a:tcBdr/>
        <a:fill>
          <a:solidFill>
            <a:srgbClr val="DED4B6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828282"/>
              </a:solidFill>
              <a:prstDash val="solid"/>
              <a:miter lim="400000"/>
            </a:ln>
          </a:left>
          <a:right>
            <a:ln w="12700" cap="flat">
              <a:solidFill>
                <a:srgbClr val="828282"/>
              </a:solidFill>
              <a:prstDash val="solid"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solidFill>
                <a:srgbClr val="82828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CDBE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4A5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4A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D5D5D"/>
        </a:fontRef>
        <a:srgbClr val="5D5D5D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20000"/>
            </a:srgbClr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968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8974432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104900" y="1473200"/>
            <a:ext cx="10795000" cy="3556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104900" y="5016500"/>
            <a:ext cx="10795000" cy="2235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2286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4572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6858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9144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04900" y="6248400"/>
            <a:ext cx="10795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04900" y="7632700"/>
            <a:ext cx="10795000" cy="1397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2286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4572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6858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9144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04900" y="3098800"/>
            <a:ext cx="10795000" cy="3556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85604A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35000" y="1473200"/>
            <a:ext cx="5715000" cy="33147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35000" y="4940300"/>
            <a:ext cx="5715000" cy="3606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2286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4572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6858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9144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104900" y="3022600"/>
            <a:ext cx="53975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buBlip>
                <a:blip r:embed="rId2"/>
              </a:buBlip>
            </a:lvl1pPr>
            <a:lvl2pPr>
              <a:spcBef>
                <a:spcPts val="2800"/>
              </a:spcBef>
              <a:buBlip>
                <a:blip r:embed="rId2"/>
              </a:buBlip>
            </a:lvl2pPr>
            <a:lvl3pPr>
              <a:spcBef>
                <a:spcPts val="2800"/>
              </a:spcBef>
              <a:buBlip>
                <a:blip r:embed="rId2"/>
              </a:buBlip>
            </a:lvl3pPr>
            <a:lvl4pPr>
              <a:spcBef>
                <a:spcPts val="2800"/>
              </a:spcBef>
              <a:buBlip>
                <a:blip r:embed="rId2"/>
              </a:buBlip>
            </a:lvl4pPr>
            <a:lvl5pPr>
              <a:spcBef>
                <a:spcPts val="2800"/>
              </a:spcBef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104900" y="939800"/>
            <a:ext cx="10795000" cy="7874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104900" y="571500"/>
            <a:ext cx="10795000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104900" y="3022600"/>
            <a:ext cx="10795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1pPr>
      <a:lvl2pPr indent="2286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2pPr>
      <a:lvl3pPr indent="4572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3pPr>
      <a:lvl4pPr indent="6858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4pPr>
      <a:lvl5pPr indent="9144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5pPr>
      <a:lvl6pPr indent="11430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6pPr>
      <a:lvl7pPr indent="13716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7pPr>
      <a:lvl8pPr indent="16002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8pPr>
      <a:lvl9pPr indent="18288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9pPr>
    </p:titleStyle>
    <p:bodyStyle>
      <a:lvl1pPr marL="381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1pPr>
      <a:lvl2pPr marL="762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2pPr>
      <a:lvl3pPr marL="1143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3pPr>
      <a:lvl4pPr marL="1524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4pPr>
      <a:lvl5pPr marL="1905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5pPr>
      <a:lvl6pPr marL="2286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6pPr>
      <a:lvl7pPr marL="2667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7pPr>
      <a:lvl8pPr marL="3048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8pPr>
      <a:lvl9pPr marL="3429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9pPr>
    </p:bodyStyle>
    <p:otherStyle>
      <a:lvl1pPr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1pPr>
      <a:lvl2pPr indent="2286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2pPr>
      <a:lvl3pPr indent="4572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3pPr>
      <a:lvl4pPr indent="6858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4pPr>
      <a:lvl5pPr indent="9144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5pPr>
      <a:lvl6pPr indent="11430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6pPr>
      <a:lvl7pPr indent="13716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7pPr>
      <a:lvl8pPr indent="16002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8pPr>
      <a:lvl9pPr indent="18288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Zapfino"/>
                <a:ea typeface="Zapfino"/>
                <a:cs typeface="Zapfino"/>
                <a:sym typeface="Zapf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Digital Aristotle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  <a:latin typeface="Big Caslon"/>
                <a:ea typeface="Big Caslon"/>
                <a:cs typeface="Big Caslon"/>
                <a:sym typeface="Big Caslon"/>
              </a:rPr>
              <a:t>Tom Curtin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  <a:latin typeface="Big Caslon"/>
                <a:ea typeface="Big Caslon"/>
                <a:cs typeface="Big Caslon"/>
                <a:sym typeface="Big Caslon"/>
              </a:rPr>
              <a:t>Sam Gervais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99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992" dirty="0" smtClean="0">
                <a:solidFill>
                  <a:srgbClr val="85604A"/>
                </a:solidFill>
              </a:rPr>
              <a:t>To Finish Year One </a:t>
            </a:r>
            <a:endParaRPr sz="6992" dirty="0">
              <a:solidFill>
                <a:srgbClr val="85604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4900" y="3193615"/>
            <a:ext cx="1079500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285750" lvl="0" indent="-285750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M</a:t>
            </a: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ake 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search engine </a:t>
            </a: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able to search database faster and with more accuracy </a:t>
            </a:r>
          </a:p>
          <a:p>
            <a:pPr marL="285750" lvl="0" indent="-285750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Create a larger array of databases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99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992" dirty="0" smtClean="0">
                <a:solidFill>
                  <a:srgbClr val="85604A"/>
                </a:solidFill>
              </a:rPr>
              <a:t>Expected Result</a:t>
            </a:r>
            <a:endParaRPr sz="6992" dirty="0">
              <a:solidFill>
                <a:srgbClr val="85604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4901" y="3081559"/>
            <a:ext cx="1079500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571500" marR="0" indent="-57150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Have students show improvement in the subject and a deeper understanding of the information  given to them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Dido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 dirty="0">
                <a:solidFill>
                  <a:srgbClr val="85604A"/>
                </a:solidFill>
              </a:rPr>
              <a:t>Problem </a:t>
            </a:r>
            <a:r>
              <a:rPr sz="7600" dirty="0" smtClean="0">
                <a:solidFill>
                  <a:srgbClr val="85604A"/>
                </a:solidFill>
              </a:rPr>
              <a:t>Definition </a:t>
            </a:r>
            <a:endParaRPr sz="7600" dirty="0">
              <a:solidFill>
                <a:srgbClr val="85604A"/>
              </a:solidFill>
            </a:endParaRPr>
          </a:p>
        </p:txBody>
      </p:sp>
      <p:sp>
        <p:nvSpPr>
          <p:cNvPr id="36" name="Shape 36"/>
          <p:cNvSpPr/>
          <p:nvPr/>
        </p:nvSpPr>
        <p:spPr>
          <a:xfrm>
            <a:off x="366862" y="2657761"/>
            <a:ext cx="12291845" cy="6258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625B48"/>
                </a:solidFill>
              </a:rPr>
              <a:t>Math is a complex subject in which many students struggle understanding </a:t>
            </a:r>
          </a:p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625B48"/>
                </a:solidFill>
              </a:rPr>
              <a:t> </a:t>
            </a:r>
            <a:r>
              <a:rPr sz="4000" dirty="0" smtClean="0">
                <a:solidFill>
                  <a:srgbClr val="625B48"/>
                </a:solidFill>
              </a:rPr>
              <a:t>There</a:t>
            </a:r>
            <a:r>
              <a:rPr lang="en-US" sz="4000" dirty="0" smtClean="0">
                <a:solidFill>
                  <a:srgbClr val="625B48"/>
                </a:solidFill>
              </a:rPr>
              <a:t> are</a:t>
            </a:r>
            <a:r>
              <a:rPr sz="4000" dirty="0" smtClean="0">
                <a:solidFill>
                  <a:srgbClr val="625B48"/>
                </a:solidFill>
              </a:rPr>
              <a:t> </a:t>
            </a:r>
            <a:r>
              <a:rPr sz="4000" dirty="0">
                <a:solidFill>
                  <a:srgbClr val="625B48"/>
                </a:solidFill>
              </a:rPr>
              <a:t>not enough </a:t>
            </a:r>
            <a:r>
              <a:rPr sz="4000" dirty="0" smtClean="0">
                <a:solidFill>
                  <a:srgbClr val="625B48"/>
                </a:solidFill>
              </a:rPr>
              <a:t>teacher</a:t>
            </a:r>
            <a:r>
              <a:rPr lang="en-US" sz="4000" dirty="0" smtClean="0">
                <a:solidFill>
                  <a:srgbClr val="625B48"/>
                </a:solidFill>
              </a:rPr>
              <a:t>s to be able to give students individual attention </a:t>
            </a:r>
            <a:endParaRPr dirty="0">
              <a:solidFill>
                <a:srgbClr val="625B48"/>
              </a:solidFill>
            </a:endParaRPr>
          </a:p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625B48"/>
                </a:solidFill>
              </a:rPr>
              <a:t>The Digital Aristotle would be a free method of individualized tutoring as opposed to the expensive cost of human tutoring</a:t>
            </a:r>
          </a:p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625B48"/>
                </a:solidFill>
              </a:rPr>
              <a:t>Subject material taught in a classroom is either taught too fast or too slow for students </a:t>
            </a:r>
          </a:p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endParaRPr sz="4000" dirty="0">
              <a:solidFill>
                <a:srgbClr val="625B4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600" dirty="0" smtClean="0">
                <a:solidFill>
                  <a:srgbClr val="85604A"/>
                </a:solidFill>
              </a:rPr>
              <a:t>Importance</a:t>
            </a:r>
            <a:endParaRPr sz="7600" dirty="0">
              <a:solidFill>
                <a:srgbClr val="85604A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738" y="3735223"/>
            <a:ext cx="12229139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A </a:t>
            </a: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greater sense 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of education creates </a:t>
            </a: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more opportunity for success for students in the working world </a:t>
            </a:r>
          </a:p>
          <a:p>
            <a:pPr lvl="0">
              <a:buClr>
                <a:srgbClr val="9A7865"/>
              </a:buClr>
              <a:buSzPct val="80000"/>
              <a:defRPr sz="1800">
                <a:solidFill>
                  <a:srgbClr val="000000"/>
                </a:solidFill>
              </a:defRPr>
            </a:pPr>
            <a:endParaRPr lang="en-US" sz="36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A greater influx of educated people creates a boosted economy and more technological competition 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600" dirty="0" smtClean="0">
                <a:solidFill>
                  <a:srgbClr val="85604A"/>
                </a:solidFill>
              </a:rPr>
              <a:t>Digital Aristotle for Us</a:t>
            </a:r>
            <a:endParaRPr sz="7600" dirty="0">
              <a:solidFill>
                <a:srgbClr val="85604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550" y="3567138"/>
            <a:ext cx="11951997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571500" lvl="0" indent="-571500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Math, especially algebra and geometry, are </a:t>
            </a: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difficult fields to comprehend when the only method of teaching used is the traditional classroom method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36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571500" lvl="0" indent="-571500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The traditional teaching method does not give students individualization required to fully understand these fields.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600" dirty="0" smtClean="0">
                <a:solidFill>
                  <a:srgbClr val="85604A"/>
                </a:solidFill>
              </a:rPr>
              <a:t>The Four Year Plan</a:t>
            </a:r>
            <a:endParaRPr sz="7600" dirty="0">
              <a:solidFill>
                <a:srgbClr val="85604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9891" y="2933700"/>
            <a:ext cx="11938833" cy="61965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423333" lvl="0" indent="-423333" algn="l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First Year: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Create 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search engine capable of looking though knowledge </a:t>
            </a: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database with a plethora of information</a:t>
            </a:r>
          </a:p>
          <a:p>
            <a:pPr marL="423333" lvl="0" indent="-423333" algn="l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Second Year: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Add Interactive elements such as tests, homework, and practice problems </a:t>
            </a:r>
          </a:p>
          <a:p>
            <a:pPr marL="423333" lvl="0" indent="-423333" algn="l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Third Year:</a:t>
            </a:r>
          </a:p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Add individualization through test, homework, practice, etc. </a:t>
            </a:r>
          </a:p>
          <a:p>
            <a:pPr marL="423333" lvl="0" indent="-423333" algn="l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Fourth Year: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Create a way for students to receive lectures 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600" dirty="0" smtClean="0">
                <a:solidFill>
                  <a:srgbClr val="85604A"/>
                </a:solidFill>
              </a:rPr>
              <a:t>First Year</a:t>
            </a:r>
            <a:endParaRPr sz="7600" dirty="0">
              <a:solidFill>
                <a:srgbClr val="85604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4594" y="2933700"/>
            <a:ext cx="11412654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Have 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python </a:t>
            </a: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“read” through a math book 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Categorize </a:t>
            </a: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information from the math book into a usable JSON database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Use python to search through the database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D</a:t>
            </a: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isplay the search results on a webpage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Add more </a:t>
            </a: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data for python to search through and use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99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992" dirty="0" smtClean="0">
                <a:solidFill>
                  <a:srgbClr val="85604A"/>
                </a:solidFill>
              </a:rPr>
              <a:t>Second Year</a:t>
            </a:r>
            <a:endParaRPr sz="6992" dirty="0">
              <a:solidFill>
                <a:srgbClr val="85604A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8947" y="3374415"/>
            <a:ext cx="10206906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Create assignments, quizzes and tests to provide practice for students</a:t>
            </a:r>
          </a:p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Have the problems be procedurally generated by python 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Display through web-server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99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992" dirty="0" smtClean="0">
                <a:solidFill>
                  <a:srgbClr val="85604A"/>
                </a:solidFill>
              </a:rPr>
              <a:t>Third Year</a:t>
            </a:r>
            <a:endParaRPr sz="6992" dirty="0">
              <a:solidFill>
                <a:srgbClr val="85604A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3212291"/>
            <a:ext cx="107950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Use genetic algorithms to produce an </a:t>
            </a: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individualized system of practice in the subject 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99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992" dirty="0" smtClean="0">
                <a:solidFill>
                  <a:srgbClr val="85604A"/>
                </a:solidFill>
              </a:rPr>
              <a:t>Fourth Year</a:t>
            </a:r>
            <a:endParaRPr sz="6992" dirty="0">
              <a:solidFill>
                <a:srgbClr val="85604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4351" y="3212291"/>
            <a:ext cx="11653196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To read from </a:t>
            </a:r>
            <a:r>
              <a:rPr lang="en-US" sz="3600" dirty="0" smtClean="0">
                <a:solidFill>
                  <a:schemeClr val="tx1"/>
                </a:solidFill>
              </a:rPr>
              <a:t>textbooks other informational recourses </a:t>
            </a:r>
            <a:endParaRPr lang="en-US" sz="3600" dirty="0">
              <a:solidFill>
                <a:schemeClr val="tx1"/>
              </a:solidFill>
            </a:endParaRPr>
          </a:p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To create a database of instructional videos and other lectures to further tutor the students so that the student could be lectured</a:t>
            </a:r>
            <a:endParaRPr lang="en-US" sz="3600" dirty="0">
              <a:solidFill>
                <a:schemeClr val="tx1"/>
              </a:solidFill>
            </a:endParaRPr>
          </a:p>
          <a:p>
            <a:pPr marL="423333" lvl="0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enaissance">
  <a:themeElements>
    <a:clrScheme name="Renaissance">
      <a:dk1>
        <a:srgbClr val="625B48"/>
      </a:dk1>
      <a:lt1>
        <a:srgbClr val="1A2C62"/>
      </a:lt1>
      <a:dk2>
        <a:srgbClr val="75716F"/>
      </a:dk2>
      <a:lt2>
        <a:srgbClr val="CDCDCD"/>
      </a:lt2>
      <a:accent1>
        <a:srgbClr val="9EA3A1"/>
      </a:accent1>
      <a:accent2>
        <a:srgbClr val="ACAD6A"/>
      </a:accent2>
      <a:accent3>
        <a:srgbClr val="E2BF60"/>
      </a:accent3>
      <a:accent4>
        <a:srgbClr val="DF995B"/>
      </a:accent4>
      <a:accent5>
        <a:srgbClr val="D27263"/>
      </a:accent5>
      <a:accent6>
        <a:srgbClr val="B59871"/>
      </a:accent6>
      <a:hlink>
        <a:srgbClr val="0000FF"/>
      </a:hlink>
      <a:folHlink>
        <a:srgbClr val="FF00FF"/>
      </a:folHlink>
    </a:clrScheme>
    <a:fontScheme name="Renaissance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Renaissan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959A4C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enaissance">
  <a:themeElements>
    <a:clrScheme name="Renaissance">
      <a:dk1>
        <a:srgbClr val="000000"/>
      </a:dk1>
      <a:lt1>
        <a:srgbClr val="FFFFFF"/>
      </a:lt1>
      <a:dk2>
        <a:srgbClr val="75716F"/>
      </a:dk2>
      <a:lt2>
        <a:srgbClr val="CDCDCD"/>
      </a:lt2>
      <a:accent1>
        <a:srgbClr val="9EA3A1"/>
      </a:accent1>
      <a:accent2>
        <a:srgbClr val="ACAD6A"/>
      </a:accent2>
      <a:accent3>
        <a:srgbClr val="E2BF60"/>
      </a:accent3>
      <a:accent4>
        <a:srgbClr val="DF995B"/>
      </a:accent4>
      <a:accent5>
        <a:srgbClr val="D27263"/>
      </a:accent5>
      <a:accent6>
        <a:srgbClr val="B59871"/>
      </a:accent6>
      <a:hlink>
        <a:srgbClr val="0000FF"/>
      </a:hlink>
      <a:folHlink>
        <a:srgbClr val="FF00FF"/>
      </a:folHlink>
    </a:clrScheme>
    <a:fontScheme name="Renaissance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Renaissan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959A4C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364</Words>
  <Application>Microsoft Macintosh PowerPoint</Application>
  <PresentationFormat>Custom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Renaissance</vt:lpstr>
      <vt:lpstr>Digital Aristotle</vt:lpstr>
      <vt:lpstr>Problem Definition </vt:lpstr>
      <vt:lpstr>Importance</vt:lpstr>
      <vt:lpstr>Digital Aristotle for Us</vt:lpstr>
      <vt:lpstr>The Four Year Plan</vt:lpstr>
      <vt:lpstr>First Year</vt:lpstr>
      <vt:lpstr>Second Year</vt:lpstr>
      <vt:lpstr>Third Year</vt:lpstr>
      <vt:lpstr>Fourth Year</vt:lpstr>
      <vt:lpstr>To Finish Year One </vt:lpstr>
      <vt:lpstr>Expected 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Aristotle</dc:title>
  <cp:lastModifiedBy>Sam Gervais</cp:lastModifiedBy>
  <cp:revision>11</cp:revision>
  <dcterms:modified xsi:type="dcterms:W3CDTF">2015-02-13T23:10:34Z</dcterms:modified>
</cp:coreProperties>
</file>