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68" r:id="rId11"/>
  </p:sldIdLst>
  <p:sldSz cx="13004800" cy="9753600"/>
  <p:notesSz cx="6858000" cy="9144000"/>
  <p:defaultTextStyle>
    <a:lvl1pPr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1pPr>
    <a:lvl2pPr indent="228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2pPr>
    <a:lvl3pPr indent="457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3pPr>
    <a:lvl4pPr indent="685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4pPr>
    <a:lvl5pPr indent="9144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5pPr>
    <a:lvl6pPr indent="11430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6pPr>
    <a:lvl7pPr indent="1371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7pPr>
    <a:lvl8pPr indent="1600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8pPr>
    <a:lvl9pPr indent="1828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/>
      <a:tcStyle>
        <a:tcBdr/>
        <a:fill>
          <a:solidFill>
            <a:srgbClr val="E7D4AC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353528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353528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solidFill>
                <a:srgbClr val="6F6F6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wholeTbl>
    <a:band2H>
      <a:tcTxStyle/>
      <a:tcStyle>
        <a:tcBdr/>
        <a:fill>
          <a:solidFill>
            <a:srgbClr val="E3D3A5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6F6F6F"/>
              </a:solidFill>
              <a:prstDash val="solid"/>
              <a:miter lim="400000"/>
            </a:ln>
          </a:left>
          <a:right>
            <a:ln w="12700" cap="flat">
              <a:solidFill>
                <a:srgbClr val="6F6F6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EA8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0503C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2B78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B8173"/>
              </a:solidFill>
              <a:prstDash val="solid"/>
              <a:miter lim="400000"/>
            </a:ln>
          </a:left>
          <a:right>
            <a:ln w="12700" cap="flat">
              <a:solidFill>
                <a:srgbClr val="8B817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B3A1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86E5F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CAAA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7AF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solidFill>
                <a:srgbClr val="82828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/>
      <a:tcStyle>
        <a:tcBdr/>
        <a:fill>
          <a:solidFill>
            <a:srgbClr val="DED4B6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CDBE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20000"/>
            </a:srgbClr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03" autoAdjust="0"/>
  </p:normalViewPr>
  <p:slideViewPr>
    <p:cSldViewPr snapToGrid="0" snapToObjects="1">
      <p:cViewPr varScale="1">
        <p:scale>
          <a:sx n="47" d="100"/>
          <a:sy n="47" d="100"/>
        </p:scale>
        <p:origin x="1662" y="5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974432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625B48"/>
                </a:solidFill>
              </a:rPr>
              <a:t>Math is a complex subject in which many students struggle understanding </a:t>
            </a:r>
          </a:p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625B48"/>
                </a:solidFill>
              </a:rPr>
              <a:t>There are not enough teachers to be able to give students individual attention </a:t>
            </a:r>
            <a:endParaRPr lang="en-US" dirty="0" smtClean="0">
              <a:solidFill>
                <a:srgbClr val="625B48"/>
              </a:solidFill>
            </a:endParaRPr>
          </a:p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625B48"/>
                </a:solidFill>
              </a:rPr>
              <a:t>The Digital Aristotle would be a free method of individualized tutoring as opposed to the expensive cost of human tutoring</a:t>
            </a:r>
          </a:p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625B48"/>
                </a:solidFill>
              </a:rPr>
              <a:t>Subject material taught in a classroom is either taught too fast or too slow for students </a:t>
            </a:r>
          </a:p>
        </p:txBody>
      </p:sp>
    </p:spTree>
    <p:extLst>
      <p:ext uri="{BB962C8B-B14F-4D97-AF65-F5344CB8AC3E}">
        <p14:creationId xmlns:p14="http://schemas.microsoft.com/office/powerpoint/2010/main" val="169374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A greater sense of education creates more opportunity for success for students in the working world </a:t>
            </a:r>
          </a:p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A greater influx of educated people creates a boosted economy and more technological competition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8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Math, especially algebra and geometry, are difficult fields to comprehend when the only method of teaching used is the traditional classroom method.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The traditional teaching method does not give students individualization required to fully understand these fields.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5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First Year:</a:t>
            </a:r>
          </a:p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	Create search engine capable of looking though knowledge database with a plethora of information</a:t>
            </a:r>
          </a:p>
          <a:p>
            <a:pPr lvl="0" algn="l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Second Year:</a:t>
            </a:r>
          </a:p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	Add Interactive elements such as tests, homework, and practice problems </a:t>
            </a:r>
          </a:p>
          <a:p>
            <a:pPr lvl="0" algn="l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Third Year:</a:t>
            </a:r>
          </a:p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	Add individualization through test, homework, practice, etc. </a:t>
            </a:r>
          </a:p>
          <a:p>
            <a:pPr lvl="0" algn="l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Fourth Year:</a:t>
            </a:r>
          </a:p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	Create a way for students to receive lectures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9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04900" y="1473200"/>
            <a:ext cx="10795000" cy="3556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04900" y="5016500"/>
            <a:ext cx="10795000" cy="2235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04900" y="6248400"/>
            <a:ext cx="10795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04900" y="7632700"/>
            <a:ext cx="10795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04900" y="3098800"/>
            <a:ext cx="10795000" cy="3556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35000" y="1473200"/>
            <a:ext cx="5715000" cy="33147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35000" y="4940300"/>
            <a:ext cx="5715000" cy="3606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104900" y="3022600"/>
            <a:ext cx="53975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buBlip>
                <a:blip r:embed="rId2"/>
              </a:buBlip>
            </a:lvl1pPr>
            <a:lvl2pPr>
              <a:spcBef>
                <a:spcPts val="2800"/>
              </a:spcBef>
              <a:buBlip>
                <a:blip r:embed="rId2"/>
              </a:buBlip>
            </a:lvl2pPr>
            <a:lvl3pPr>
              <a:spcBef>
                <a:spcPts val="2800"/>
              </a:spcBef>
              <a:buBlip>
                <a:blip r:embed="rId2"/>
              </a:buBlip>
            </a:lvl3pPr>
            <a:lvl4pPr>
              <a:spcBef>
                <a:spcPts val="2800"/>
              </a:spcBef>
              <a:buBlip>
                <a:blip r:embed="rId2"/>
              </a:buBlip>
            </a:lvl4pPr>
            <a:lvl5pPr>
              <a:spcBef>
                <a:spcPts val="28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104900" y="939800"/>
            <a:ext cx="10795000" cy="7874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9pPr>
    </p:titleStyle>
    <p:bodyStyle>
      <a:lvl1pPr marL="381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1pPr>
      <a:lvl2pPr marL="762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2pPr>
      <a:lvl3pPr marL="1143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3pPr>
      <a:lvl4pPr marL="1524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4pPr>
      <a:lvl5pPr marL="1905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5pPr>
      <a:lvl6pPr marL="2286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6pPr>
      <a:lvl7pPr marL="2667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7pPr>
      <a:lvl8pPr marL="3048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8pPr>
      <a:lvl9pPr marL="3429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9pPr>
    </p:bodyStyle>
    <p:otherStyle>
      <a:lvl1pPr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Zapfino"/>
                <a:ea typeface="Zapfino"/>
                <a:cs typeface="Zapfino"/>
                <a:sym typeface="Zapf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 dirty="0">
                <a:solidFill>
                  <a:srgbClr val="85604A"/>
                </a:solidFill>
              </a:rPr>
              <a:t>Digital Aristotle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625B48"/>
                </a:solidFill>
                <a:latin typeface="Big Caslon"/>
                <a:ea typeface="Big Caslon"/>
                <a:cs typeface="Big Caslon"/>
                <a:sym typeface="Big Caslon"/>
              </a:rPr>
              <a:t>Tom Curtin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625B48"/>
                </a:solidFill>
                <a:latin typeface="Big Caslon"/>
                <a:ea typeface="Big Caslon"/>
                <a:cs typeface="Big Caslon"/>
                <a:sym typeface="Big Caslon"/>
              </a:rPr>
              <a:t>Sam Gervais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992" smtClean="0">
                <a:solidFill>
                  <a:srgbClr val="85604A"/>
                </a:solidFill>
              </a:rPr>
              <a:t>Results</a:t>
            </a:r>
            <a:endParaRPr sz="6992" dirty="0">
              <a:solidFill>
                <a:srgbClr val="85604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0160" y="2933700"/>
            <a:ext cx="641350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Far </a:t>
            </a:r>
            <a:r>
              <a:rPr lang="en-US" dirty="0"/>
              <a:t>from </a:t>
            </a:r>
            <a:r>
              <a:rPr lang="en-US" dirty="0" smtClean="0"/>
              <a:t>completion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First Year of four years    finished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4900" y="2933700"/>
            <a:ext cx="5255260" cy="574294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ashingtonpost.com/blogs/answer-sheet/files/2013/03/ma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933700"/>
            <a:ext cx="5255260" cy="57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 dirty="0">
                <a:solidFill>
                  <a:srgbClr val="85604A"/>
                </a:solidFill>
              </a:rPr>
              <a:t>Problem </a:t>
            </a:r>
            <a:r>
              <a:rPr sz="7600" dirty="0" smtClean="0">
                <a:solidFill>
                  <a:srgbClr val="85604A"/>
                </a:solidFill>
              </a:rPr>
              <a:t>Definition </a:t>
            </a:r>
            <a:endParaRPr sz="7600" dirty="0">
              <a:solidFill>
                <a:srgbClr val="85604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4640" y="2933700"/>
            <a:ext cx="5974080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Math is complex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Students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&gt; Teachers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Websites are free for   students</a:t>
            </a:r>
            <a:endParaRPr kumimoji="0" lang="en-US" sz="4000" b="0" i="0" u="none" strike="noStrike" cap="none" spc="0" normalizeH="0" dirty="0" smtClean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aseline="0" dirty="0" smtClean="0"/>
              <a:t>Pace of taught material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pi-rsc.rsc-cdn.org/globalassets/15-competitions/emerging-technologies/0513-emerging-technologies_shutterstock_f2-1200.jpg?version=1ba8077f&amp;width=1120&amp;format=jpg&amp;quality=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933701"/>
            <a:ext cx="5255260" cy="57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85604A"/>
                </a:solidFill>
              </a:rPr>
              <a:t>Importance</a:t>
            </a:r>
            <a:endParaRPr sz="7600" dirty="0">
              <a:solidFill>
                <a:srgbClr val="85604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3040" y="2933700"/>
            <a:ext cx="603504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Opportunity for success</a:t>
            </a:r>
            <a:endParaRPr lang="en-US" dirty="0"/>
          </a:p>
          <a:p>
            <a:pPr marL="571500" lvl="5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/>
              <a:t>More Technological     competition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ed578.pbworks.com/f/1303980483/General_Classroom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933700"/>
            <a:ext cx="5255260" cy="57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85604A"/>
                </a:solidFill>
              </a:rPr>
              <a:t>Digital Aristotle for Us</a:t>
            </a:r>
            <a:endParaRPr sz="7600" dirty="0">
              <a:solidFill>
                <a:srgbClr val="85604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2400" y="2933700"/>
            <a:ext cx="642112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The only method is of      the traditional classroom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Not a lot of individual      attention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85604A"/>
                </a:solidFill>
              </a:rPr>
              <a:t>The Four Year Plan</a:t>
            </a:r>
            <a:endParaRPr sz="7600" dirty="0">
              <a:solidFill>
                <a:srgbClr val="85604A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55"/>
          <a:stretch/>
        </p:blipFill>
        <p:spPr>
          <a:xfrm>
            <a:off x="901700" y="2933700"/>
            <a:ext cx="11201400" cy="5695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</a:t>
            </a:r>
            <a:r>
              <a:rPr lang="en-US" i="1" dirty="0" smtClean="0"/>
              <a:t>The User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104900" y="2933700"/>
            <a:ext cx="5255260" cy="574294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0160" y="2933700"/>
            <a:ext cx="656336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Webpage </a:t>
            </a:r>
          </a:p>
          <a:p>
            <a:pPr lvl="2" indent="0" algn="l" rtl="0" latinLnBrk="1" hangingPunct="0"/>
            <a:r>
              <a:rPr lang="en-US" dirty="0" smtClean="0"/>
              <a:t>      - Search Bar</a:t>
            </a:r>
          </a:p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99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</a:t>
            </a:r>
            <a:r>
              <a:rPr lang="en-US" i="1" dirty="0" smtClean="0"/>
              <a:t>The Server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104900" y="2933700"/>
            <a:ext cx="5255260" cy="574294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2400" y="2933700"/>
            <a:ext cx="642112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Tornado web framework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      - Asynchronous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Client to server</a:t>
            </a:r>
          </a:p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/>
              <a:t>Customizable</a:t>
            </a:r>
          </a:p>
        </p:txBody>
      </p:sp>
      <p:pic>
        <p:nvPicPr>
          <p:cNvPr id="6150" name="Picture 6" descr="https://fbcdn-profile-a.akamaihd.net/hprofile-ak-ash3/41572_144144048921_6116982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933700"/>
            <a:ext cx="5252085" cy="57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97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</a:t>
            </a:r>
            <a:r>
              <a:rPr lang="en-US" i="1" dirty="0" smtClean="0"/>
              <a:t>The database</a:t>
            </a:r>
            <a:endParaRPr lang="en-US" i="1" dirty="0"/>
          </a:p>
        </p:txBody>
      </p:sp>
      <p:pic>
        <p:nvPicPr>
          <p:cNvPr id="5" name="Picture 4" descr="C:\Users\Sam\Downloads\JSON Database - New Pag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5" t="11152" r="37720" b="47955"/>
          <a:stretch/>
        </p:blipFill>
        <p:spPr bwMode="auto">
          <a:xfrm>
            <a:off x="937894" y="2533650"/>
            <a:ext cx="5748655" cy="6305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94718" y="2933700"/>
            <a:ext cx="6072187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Search through PDF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</a:t>
            </a:r>
            <a:r>
              <a:rPr lang="en-US" dirty="0" smtClean="0"/>
              <a:t>     - Font</a:t>
            </a:r>
          </a:p>
          <a:p>
            <a:pPr algn="l" rtl="0" latinLnBrk="1" hangingPunct="0"/>
            <a:r>
              <a:rPr lang="en-US" dirty="0" smtClean="0"/>
              <a:t>      - Book → Chapter → 			Subchapter</a:t>
            </a:r>
          </a:p>
        </p:txBody>
      </p:sp>
    </p:spTree>
    <p:extLst>
      <p:ext uri="{BB962C8B-B14F-4D97-AF65-F5344CB8AC3E}">
        <p14:creationId xmlns:p14="http://schemas.microsoft.com/office/powerpoint/2010/main" val="1381198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</a:t>
            </a:r>
            <a:r>
              <a:rPr lang="en-US" i="1" dirty="0" smtClean="0"/>
              <a:t>Locating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8350" y="2933700"/>
            <a:ext cx="6762750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/>
              <a:t>Fuzzy Search</a:t>
            </a:r>
          </a:p>
          <a:p>
            <a:pPr lvl="3" indent="0" algn="l" rtl="0" latinLnBrk="1" hangingPunct="0"/>
            <a:r>
              <a:rPr lang="en-US" dirty="0" smtClean="0"/>
              <a:t>      - </a:t>
            </a:r>
            <a:r>
              <a:rPr lang="en-US" dirty="0" err="1"/>
              <a:t>L</a:t>
            </a:r>
            <a:r>
              <a:rPr lang="en-US" dirty="0" err="1" smtClean="0"/>
              <a:t>evenshtein</a:t>
            </a:r>
            <a:r>
              <a:rPr lang="en-US" dirty="0" smtClean="0"/>
              <a:t> Distance</a:t>
            </a:r>
          </a:p>
          <a:p>
            <a:pPr marL="571500" lvl="3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/>
              <a:t>Index </a:t>
            </a:r>
          </a:p>
          <a:p>
            <a:pPr lvl="3" indent="0" algn="l" rtl="0" latinLnBrk="1" hangingPunct="0"/>
            <a:r>
              <a:rPr lang="en-US" dirty="0"/>
              <a:t> </a:t>
            </a:r>
            <a:r>
              <a:rPr lang="en-US" dirty="0" smtClean="0"/>
              <a:t>     - Insert, delete, substitute</a:t>
            </a:r>
          </a:p>
          <a:p>
            <a:pPr marL="571500" lvl="3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 smtClean="0"/>
              <a:t>Memoize</a:t>
            </a:r>
            <a:r>
              <a:rPr lang="en-US" dirty="0" smtClean="0"/>
              <a:t>  </a:t>
            </a:r>
          </a:p>
        </p:txBody>
      </p:sp>
      <p:pic>
        <p:nvPicPr>
          <p:cNvPr id="5" name="Picture 4" descr="C:\Users\Sam\Downloads\test (1).png"/>
          <p:cNvPicPr/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933700"/>
            <a:ext cx="5502910" cy="491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195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naissance">
  <a:themeElements>
    <a:clrScheme name="Renaissance">
      <a:dk1>
        <a:srgbClr val="625B48"/>
      </a:dk1>
      <a:lt1>
        <a:srgbClr val="1A2C62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naissance">
  <a:themeElements>
    <a:clrScheme name="Renaissance">
      <a:dk1>
        <a:srgbClr val="000000"/>
      </a:dk1>
      <a:lt1>
        <a:srgbClr val="FFFFFF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253</Words>
  <Application>Microsoft Office PowerPoint</Application>
  <PresentationFormat>Custom</PresentationFormat>
  <Paragraphs>52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Big Caslon</vt:lpstr>
      <vt:lpstr>Didot</vt:lpstr>
      <vt:lpstr>Georgia</vt:lpstr>
      <vt:lpstr>Helvetica Neue</vt:lpstr>
      <vt:lpstr>Zapfino</vt:lpstr>
      <vt:lpstr>Renaissance</vt:lpstr>
      <vt:lpstr>Digital Aristotle</vt:lpstr>
      <vt:lpstr>Problem Definition </vt:lpstr>
      <vt:lpstr>Importance</vt:lpstr>
      <vt:lpstr>Digital Aristotle for Us</vt:lpstr>
      <vt:lpstr>The Four Year Plan</vt:lpstr>
      <vt:lpstr>Methods: The User</vt:lpstr>
      <vt:lpstr>Methods: The Server</vt:lpstr>
      <vt:lpstr>Methods: The database</vt:lpstr>
      <vt:lpstr>Methods: Locating 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Aristotle</dc:title>
  <cp:lastModifiedBy>Sveta Iam</cp:lastModifiedBy>
  <cp:revision>73</cp:revision>
  <dcterms:modified xsi:type="dcterms:W3CDTF">2015-04-19T20:02:24Z</dcterms:modified>
</cp:coreProperties>
</file>