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EAD"/>
    <a:srgbClr val="989898"/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91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22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73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282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906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27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748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178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6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30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878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241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B54F-44A9-4078-B1BB-C2B0339BB9F3}" type="datetimeFigureOut">
              <a:rPr lang="es-AR" smtClean="0"/>
              <a:t>3/3/2021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4C53-7C84-4E1D-99C3-1C2C0464F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472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319158" y="2852450"/>
            <a:ext cx="560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¿En que consiste el proyecto?</a:t>
            </a:r>
            <a:endParaRPr lang="es-AR" sz="3200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6" name="Picture 78" descr="Large Transparent 100 Dollars Bills PNG Clipart | Money stickers, Money  logo, Money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09" y="3689720"/>
            <a:ext cx="1141895" cy="102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58" descr="Manos Formando El Techo DE LA Casa Fotografías de stock - FreeImage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070" y="5624832"/>
            <a:ext cx="887763" cy="58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Imagen Del Perfil Del Personaje De Dibujos Animados Del Avatar De La Mujer  Joven Ilustración del Vector - Ilustración de avatar, perfil: 1496567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14" y="5109808"/>
            <a:ext cx="1232338" cy="12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AutoShape 48" descr="Dibujo animado, mujer, historietas, fotografía, mano png | Klipartz"/>
          <p:cNvSpPr>
            <a:spLocks noChangeAspect="1" noChangeArrowheads="1"/>
          </p:cNvSpPr>
          <p:nvPr/>
        </p:nvSpPr>
        <p:spPr bwMode="auto">
          <a:xfrm>
            <a:off x="4110347" y="4782802"/>
            <a:ext cx="25622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36" name="AutoShape 50" descr="Dibujo mujer, pelo negro, gente, dibujos animados png | Klipartz"/>
          <p:cNvSpPr>
            <a:spLocks noChangeAspect="1" noChangeArrowheads="1"/>
          </p:cNvSpPr>
          <p:nvPr/>
        </p:nvSpPr>
        <p:spPr bwMode="auto">
          <a:xfrm>
            <a:off x="3957947" y="4592302"/>
            <a:ext cx="20764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" name="Picture 12" descr="Personas En Dibujos Animados, HD Png Download - kind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161" y="1766089"/>
            <a:ext cx="572933" cy="53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Automovilístico Ilustraciones Stock, Vectores, Y Clipart – (488  Ilustraciones Stock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23" y="3782439"/>
            <a:ext cx="1455120" cy="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bujo De Contrato Para Colorear - Ultra Coloring Page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3"/>
          <a:stretch/>
        </p:blipFill>
        <p:spPr bwMode="auto">
          <a:xfrm>
            <a:off x="5519244" y="897465"/>
            <a:ext cx="793632" cy="7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NGs transparentes de la ciudad página 2 d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608" y="1394152"/>
            <a:ext cx="1005497" cy="100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ector 13"/>
          <p:cNvSpPr/>
          <p:nvPr/>
        </p:nvSpPr>
        <p:spPr>
          <a:xfrm>
            <a:off x="5136425" y="532807"/>
            <a:ext cx="1530156" cy="1430844"/>
          </a:xfrm>
          <a:prstGeom prst="flowChartConnector">
            <a:avLst/>
          </a:prstGeom>
          <a:noFill/>
          <a:ln>
            <a:solidFill>
              <a:srgbClr val="2E4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/>
          <p:cNvSpPr txBox="1"/>
          <p:nvPr/>
        </p:nvSpPr>
        <p:spPr>
          <a:xfrm>
            <a:off x="4956556" y="179926"/>
            <a:ext cx="18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2E4EAD"/>
                </a:solidFill>
                <a:latin typeface="+mj-lt"/>
              </a:rPr>
              <a:t>Póliza</a:t>
            </a:r>
            <a:endParaRPr lang="es-AR" dirty="0">
              <a:solidFill>
                <a:srgbClr val="2E4EAD"/>
              </a:solidFill>
              <a:latin typeface="+mj-lt"/>
            </a:endParaRPr>
          </a:p>
        </p:txBody>
      </p:sp>
      <p:sp>
        <p:nvSpPr>
          <p:cNvPr id="17" name="Conector 16"/>
          <p:cNvSpPr/>
          <p:nvPr/>
        </p:nvSpPr>
        <p:spPr>
          <a:xfrm>
            <a:off x="2750870" y="1143183"/>
            <a:ext cx="1536530" cy="1461866"/>
          </a:xfrm>
          <a:prstGeom prst="flowChartConnector">
            <a:avLst/>
          </a:prstGeom>
          <a:noFill/>
          <a:ln>
            <a:solidFill>
              <a:srgbClr val="2E4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2440903" y="761561"/>
            <a:ext cx="219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2E4EAD"/>
                </a:solidFill>
                <a:latin typeface="+mj-lt"/>
              </a:rPr>
              <a:t>Compañía de seguros</a:t>
            </a:r>
            <a:endParaRPr lang="es-AR" dirty="0">
              <a:solidFill>
                <a:srgbClr val="2E4EAD"/>
              </a:solidFill>
              <a:latin typeface="+mj-lt"/>
            </a:endParaRPr>
          </a:p>
        </p:txBody>
      </p:sp>
      <p:pic>
        <p:nvPicPr>
          <p:cNvPr id="19" name="Picture 8" descr="Auto Dibujo Jpg - Polkie Isla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899" y="1670856"/>
            <a:ext cx="712707" cy="71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Dibujo casa aislada | Vector Grati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5"/>
          <a:stretch/>
        </p:blipFill>
        <p:spPr bwMode="auto">
          <a:xfrm>
            <a:off x="8189446" y="1205544"/>
            <a:ext cx="623505" cy="58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ector 21"/>
          <p:cNvSpPr/>
          <p:nvPr/>
        </p:nvSpPr>
        <p:spPr>
          <a:xfrm>
            <a:off x="7581242" y="977730"/>
            <a:ext cx="1636844" cy="1542236"/>
          </a:xfrm>
          <a:prstGeom prst="flowChartConnector">
            <a:avLst/>
          </a:prstGeom>
          <a:noFill/>
          <a:ln>
            <a:solidFill>
              <a:srgbClr val="2E4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7497575" y="614071"/>
            <a:ext cx="18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2E4EAD"/>
                </a:solidFill>
                <a:latin typeface="+mj-lt"/>
              </a:rPr>
              <a:t>Bien asegurado</a:t>
            </a:r>
            <a:endParaRPr lang="es-AR" dirty="0">
              <a:solidFill>
                <a:srgbClr val="2E4EAD"/>
              </a:solidFill>
              <a:latin typeface="+mj-lt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4419595" y="1527716"/>
            <a:ext cx="605493" cy="176226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6822663" y="1394152"/>
            <a:ext cx="662463" cy="133564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 rot="20623509">
            <a:off x="4151742" y="1281929"/>
            <a:ext cx="97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través</a:t>
            </a:r>
            <a:endParaRPr lang="es-A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CuadroTexto 34"/>
          <p:cNvSpPr txBox="1"/>
          <p:nvPr/>
        </p:nvSpPr>
        <p:spPr>
          <a:xfrm rot="702612">
            <a:off x="6788903" y="1132451"/>
            <a:ext cx="783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Cubre</a:t>
            </a:r>
            <a:endParaRPr lang="es-A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108500" y="1138648"/>
            <a:ext cx="754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Empresa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5524188" y="573064"/>
            <a:ext cx="754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Contrato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002843" y="979698"/>
            <a:ext cx="754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Bien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218923" y="3520829"/>
            <a:ext cx="855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Accidentes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5" name="Conector 44"/>
          <p:cNvSpPr/>
          <p:nvPr/>
        </p:nvSpPr>
        <p:spPr>
          <a:xfrm>
            <a:off x="8074915" y="3282824"/>
            <a:ext cx="1679570" cy="1582964"/>
          </a:xfrm>
          <a:prstGeom prst="flowChartConnector">
            <a:avLst/>
          </a:prstGeom>
          <a:noFill/>
          <a:ln>
            <a:solidFill>
              <a:srgbClr val="2E4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CuadroTexto 45"/>
          <p:cNvSpPr txBox="1"/>
          <p:nvPr/>
        </p:nvSpPr>
        <p:spPr>
          <a:xfrm>
            <a:off x="7998338" y="2941250"/>
            <a:ext cx="18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2E4EAD"/>
                </a:solidFill>
                <a:latin typeface="+mj-lt"/>
              </a:rPr>
              <a:t>Siniestros</a:t>
            </a:r>
            <a:endParaRPr lang="es-AR" dirty="0">
              <a:solidFill>
                <a:srgbClr val="2E4EAD"/>
              </a:solidFill>
              <a:latin typeface="+mj-lt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898967" y="3510632"/>
            <a:ext cx="855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Lesiones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8285637" y="4338870"/>
            <a:ext cx="1271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Daños materiales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5" name="AutoShape 22" descr="Vectores gratis Autos - pagina 8"/>
          <p:cNvSpPr>
            <a:spLocks noChangeAspect="1" noChangeArrowheads="1"/>
          </p:cNvSpPr>
          <p:nvPr/>
        </p:nvSpPr>
        <p:spPr bwMode="auto">
          <a:xfrm>
            <a:off x="155575" y="-547688"/>
            <a:ext cx="20478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cxnSp>
        <p:nvCxnSpPr>
          <p:cNvPr id="55" name="Conector recto de flecha 54"/>
          <p:cNvCxnSpPr/>
          <p:nvPr/>
        </p:nvCxnSpPr>
        <p:spPr>
          <a:xfrm>
            <a:off x="8674793" y="2763690"/>
            <a:ext cx="78778" cy="205107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 rot="21060168">
            <a:off x="8054472" y="2476657"/>
            <a:ext cx="1194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En caso de</a:t>
            </a:r>
            <a:endParaRPr lang="es-A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6404817" y="5097297"/>
            <a:ext cx="1407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Terceros completos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4" name="Conector 63"/>
          <p:cNvSpPr/>
          <p:nvPr/>
        </p:nvSpPr>
        <p:spPr>
          <a:xfrm>
            <a:off x="6336906" y="4935652"/>
            <a:ext cx="1542093" cy="1487180"/>
          </a:xfrm>
          <a:prstGeom prst="flowChartConnector">
            <a:avLst/>
          </a:prstGeom>
          <a:noFill/>
          <a:ln>
            <a:solidFill>
              <a:srgbClr val="2E4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CuadroTexto 64"/>
          <p:cNvSpPr txBox="1"/>
          <p:nvPr/>
        </p:nvSpPr>
        <p:spPr>
          <a:xfrm>
            <a:off x="6039889" y="4552867"/>
            <a:ext cx="206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2E4EAD"/>
                </a:solidFill>
                <a:latin typeface="+mj-lt"/>
              </a:rPr>
              <a:t>Tipos de coberturas</a:t>
            </a:r>
            <a:endParaRPr lang="es-AR" dirty="0">
              <a:solidFill>
                <a:srgbClr val="2E4EAD"/>
              </a:solidFill>
              <a:latin typeface="+mj-lt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6412810" y="5383516"/>
            <a:ext cx="1415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Responsabilidad civil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1" name="CuadroTexto 70"/>
          <p:cNvSpPr txBox="1"/>
          <p:nvPr/>
        </p:nvSpPr>
        <p:spPr>
          <a:xfrm rot="1476201">
            <a:off x="7959761" y="4692088"/>
            <a:ext cx="92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Según</a:t>
            </a:r>
            <a:endParaRPr lang="es-A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 flipH="1">
            <a:off x="7887222" y="4978962"/>
            <a:ext cx="380620" cy="22840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6362052" y="5233935"/>
            <a:ext cx="146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Contra todo riesgo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7" name="Conector 76"/>
          <p:cNvSpPr/>
          <p:nvPr/>
        </p:nvSpPr>
        <p:spPr>
          <a:xfrm>
            <a:off x="3953787" y="4748391"/>
            <a:ext cx="1775558" cy="1687146"/>
          </a:xfrm>
          <a:prstGeom prst="flowChartConnector">
            <a:avLst/>
          </a:prstGeom>
          <a:noFill/>
          <a:ln>
            <a:solidFill>
              <a:srgbClr val="2E4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CuadroTexto 77"/>
          <p:cNvSpPr txBox="1"/>
          <p:nvPr/>
        </p:nvSpPr>
        <p:spPr>
          <a:xfrm>
            <a:off x="3748251" y="4379059"/>
            <a:ext cx="225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2E4EAD"/>
                </a:solidFill>
                <a:latin typeface="+mj-lt"/>
              </a:rPr>
              <a:t>Tomador</a:t>
            </a:r>
            <a:endParaRPr lang="es-AR" dirty="0">
              <a:solidFill>
                <a:srgbClr val="2E4EAD"/>
              </a:solidFill>
              <a:latin typeface="+mj-lt"/>
            </a:endParaRPr>
          </a:p>
        </p:txBody>
      </p:sp>
      <p:sp>
        <p:nvSpPr>
          <p:cNvPr id="82" name="Conector 81"/>
          <p:cNvSpPr/>
          <p:nvPr/>
        </p:nvSpPr>
        <p:spPr>
          <a:xfrm>
            <a:off x="2390558" y="3445943"/>
            <a:ext cx="1578500" cy="1460988"/>
          </a:xfrm>
          <a:prstGeom prst="flowChartConnector">
            <a:avLst/>
          </a:prstGeom>
          <a:noFill/>
          <a:ln>
            <a:solidFill>
              <a:srgbClr val="2E4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148477" y="3058416"/>
            <a:ext cx="206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2E4EAD"/>
                </a:solidFill>
                <a:latin typeface="+mj-lt"/>
              </a:rPr>
              <a:t>Prima mensual</a:t>
            </a:r>
            <a:endParaRPr lang="es-AR" dirty="0">
              <a:solidFill>
                <a:srgbClr val="2E4EAD"/>
              </a:solidFill>
              <a:latin typeface="+mj-lt"/>
            </a:endParaRPr>
          </a:p>
        </p:txBody>
      </p:sp>
      <p:sp>
        <p:nvSpPr>
          <p:cNvPr id="84" name="Conector 83"/>
          <p:cNvSpPr/>
          <p:nvPr/>
        </p:nvSpPr>
        <p:spPr>
          <a:xfrm>
            <a:off x="4253944" y="2645687"/>
            <a:ext cx="1626048" cy="1571452"/>
          </a:xfrm>
          <a:prstGeom prst="flowChartConnector">
            <a:avLst/>
          </a:prstGeom>
          <a:noFill/>
          <a:ln>
            <a:solidFill>
              <a:srgbClr val="2E4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CuadroTexto 84"/>
          <p:cNvSpPr txBox="1"/>
          <p:nvPr/>
        </p:nvSpPr>
        <p:spPr>
          <a:xfrm>
            <a:off x="4541853" y="2282977"/>
            <a:ext cx="105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2E4EAD"/>
                </a:solidFill>
                <a:latin typeface="+mj-lt"/>
              </a:rPr>
              <a:t>Endosos</a:t>
            </a:r>
            <a:endParaRPr lang="es-AR" dirty="0">
              <a:solidFill>
                <a:srgbClr val="2E4EAD"/>
              </a:solidFill>
              <a:latin typeface="+mj-lt"/>
            </a:endParaRPr>
          </a:p>
        </p:txBody>
      </p:sp>
      <p:cxnSp>
        <p:nvCxnSpPr>
          <p:cNvPr id="109" name="Conector recto de flecha 108"/>
          <p:cNvCxnSpPr/>
          <p:nvPr/>
        </p:nvCxnSpPr>
        <p:spPr>
          <a:xfrm flipH="1">
            <a:off x="5798629" y="5597667"/>
            <a:ext cx="405943" cy="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5533232" y="5289908"/>
            <a:ext cx="1013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Elegida por</a:t>
            </a:r>
            <a:endParaRPr lang="es-AR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12" name="Conector recto de flecha 111"/>
          <p:cNvCxnSpPr/>
          <p:nvPr/>
        </p:nvCxnSpPr>
        <p:spPr>
          <a:xfrm flipH="1" flipV="1">
            <a:off x="3825727" y="4715704"/>
            <a:ext cx="269377" cy="273288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/>
          <p:cNvSpPr txBox="1"/>
          <p:nvPr/>
        </p:nvSpPr>
        <p:spPr>
          <a:xfrm rot="2566722">
            <a:off x="3766082" y="4583643"/>
            <a:ext cx="64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Paga</a:t>
            </a:r>
            <a:endParaRPr lang="es-AR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17" name="Conector recto de flecha 116"/>
          <p:cNvCxnSpPr/>
          <p:nvPr/>
        </p:nvCxnSpPr>
        <p:spPr>
          <a:xfrm flipH="1">
            <a:off x="3179112" y="2801478"/>
            <a:ext cx="97488" cy="324438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 rot="734293">
            <a:off x="2850349" y="2528201"/>
            <a:ext cx="97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Recibe</a:t>
            </a:r>
            <a:endParaRPr lang="es-A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24" name="Conector recto de flecha 123"/>
          <p:cNvCxnSpPr>
            <a:stCxn id="86" idx="2"/>
          </p:cNvCxnSpPr>
          <p:nvPr/>
        </p:nvCxnSpPr>
        <p:spPr>
          <a:xfrm flipH="1">
            <a:off x="5498554" y="2397978"/>
            <a:ext cx="2097877" cy="2490046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 rot="702612">
            <a:off x="4789238" y="1875978"/>
            <a:ext cx="197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Puede ser sometida a</a:t>
            </a:r>
            <a:endParaRPr lang="es-A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31" name="Conector recto de flecha 130"/>
          <p:cNvCxnSpPr/>
          <p:nvPr/>
        </p:nvCxnSpPr>
        <p:spPr>
          <a:xfrm flipH="1">
            <a:off x="5265420" y="2090474"/>
            <a:ext cx="143923" cy="293089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AutoShape 28" descr="Muchos billetes de dólar Gratis Dibujos Animados Imágene｜Illustoon ES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25" name="AutoShape 30" descr="Moneda Billete Billete De Banco De Dibujos Animados, Ilustración De Dibujos  Animados, Dibujos Animados Creativos, Ilustración PNG y Vector para  Descargar Gratis | Pngtree"/>
          <p:cNvSpPr>
            <a:spLocks noChangeAspect="1" noChangeArrowheads="1"/>
          </p:cNvSpPr>
          <p:nvPr/>
        </p:nvSpPr>
        <p:spPr bwMode="auto">
          <a:xfrm>
            <a:off x="155575" y="-838200"/>
            <a:ext cx="17335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27" name="AutoShape 32" descr="De dibujos animados billetes de dinero en dólares en efectivo ilustración  vectorial eps 10 | Dibujos, Pegatinas bonitas, Dibujar ropa animé"/>
          <p:cNvSpPr>
            <a:spLocks noChangeAspect="1" noChangeArrowheads="1"/>
          </p:cNvSpPr>
          <p:nvPr/>
        </p:nvSpPr>
        <p:spPr bwMode="auto">
          <a:xfrm>
            <a:off x="155575" y="-914400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39" name="CuadroTexto 138"/>
          <p:cNvSpPr txBox="1"/>
          <p:nvPr/>
        </p:nvSpPr>
        <p:spPr>
          <a:xfrm>
            <a:off x="2779118" y="3463419"/>
            <a:ext cx="81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Prima total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9" name="AutoShape 38" descr="Marco Legal: Títulos de Crédito &amp; el Endoso. by A01422125 on emaze"/>
          <p:cNvSpPr>
            <a:spLocks noChangeAspect="1" noChangeArrowheads="1"/>
          </p:cNvSpPr>
          <p:nvPr/>
        </p:nvSpPr>
        <p:spPr bwMode="auto">
          <a:xfrm>
            <a:off x="155575" y="-800100"/>
            <a:ext cx="2743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32" name="AutoShape 40" descr="Endoso Vale Vista Chile - Riftebelcock1971"/>
          <p:cNvSpPr>
            <a:spLocks noChangeAspect="1" noChangeArrowheads="1"/>
          </p:cNvSpPr>
          <p:nvPr/>
        </p:nvSpPr>
        <p:spPr bwMode="auto">
          <a:xfrm>
            <a:off x="155575" y="-822325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33" name="AutoShape 42" descr="Ejemplo De Endoso En Procuracion De Un Pagare - Ejemplo Sencillo"/>
          <p:cNvSpPr>
            <a:spLocks noChangeAspect="1" noChangeArrowheads="1"/>
          </p:cNvSpPr>
          <p:nvPr/>
        </p:nvSpPr>
        <p:spPr bwMode="auto">
          <a:xfrm>
            <a:off x="4781303" y="5189214"/>
            <a:ext cx="1869750" cy="77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34" name="AutoShape 46" descr="Dibujo animado, mujer, historietas, fotografía, mano png | Klipartz"/>
          <p:cNvSpPr>
            <a:spLocks noChangeAspect="1" noChangeArrowheads="1"/>
          </p:cNvSpPr>
          <p:nvPr/>
        </p:nvSpPr>
        <p:spPr bwMode="auto">
          <a:xfrm>
            <a:off x="155575" y="-838200"/>
            <a:ext cx="25622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9" name="CuadroTexto 148"/>
          <p:cNvSpPr txBox="1"/>
          <p:nvPr/>
        </p:nvSpPr>
        <p:spPr>
          <a:xfrm>
            <a:off x="4100300" y="4776794"/>
            <a:ext cx="1482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Dueño o representante del bien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CuadroTexto 153"/>
          <p:cNvSpPr txBox="1"/>
          <p:nvPr/>
        </p:nvSpPr>
        <p:spPr>
          <a:xfrm>
            <a:off x="4274205" y="2761110"/>
            <a:ext cx="159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Modificaciones o cambios</a:t>
            </a:r>
            <a:endParaRPr lang="es-A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7" name="AutoShape 62" descr="INA VIRTUAL-USEVI"/>
          <p:cNvSpPr>
            <a:spLocks noChangeAspect="1" noChangeArrowheads="1"/>
          </p:cNvSpPr>
          <p:nvPr/>
        </p:nvSpPr>
        <p:spPr bwMode="auto">
          <a:xfrm>
            <a:off x="155575" y="-822325"/>
            <a:ext cx="22288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38" name="AutoShape 64" descr="INA VIRTUAL-USEV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0" name="AutoShape 66" descr="imagen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1" name="AutoShape 68" descr="imagen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2" name="AutoShape 70" descr="Fondo Del Blanco Del Ejemplo Del Dibujo De Los Billetes Ilustración del  Vector - Ilustración de fondo, blanco: 104779327"/>
          <p:cNvSpPr>
            <a:spLocks noChangeAspect="1" noChangeArrowheads="1"/>
          </p:cNvSpPr>
          <p:nvPr/>
        </p:nvSpPr>
        <p:spPr bwMode="auto">
          <a:xfrm>
            <a:off x="155575" y="-830263"/>
            <a:ext cx="16192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3" name="AutoShape 72" descr="Dibujo De Billetes De Dólar Para Colorear - Ultra Coloring Pages"/>
          <p:cNvSpPr>
            <a:spLocks noChangeAspect="1" noChangeArrowheads="1"/>
          </p:cNvSpPr>
          <p:nvPr/>
        </p:nvSpPr>
        <p:spPr bwMode="auto">
          <a:xfrm>
            <a:off x="307975" y="-6699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4" name="AutoShape 74" descr="Billete de un dólar - Descargar PNG/SVG transparente"/>
          <p:cNvSpPr>
            <a:spLocks noChangeAspect="1" noChangeArrowheads="1"/>
          </p:cNvSpPr>
          <p:nvPr/>
        </p:nvSpPr>
        <p:spPr bwMode="auto">
          <a:xfrm>
            <a:off x="460375" y="-5175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5" name="AutoShape 76" descr="Ilustración vector de Dinero - monedas y billetes gratis"/>
          <p:cNvSpPr>
            <a:spLocks noChangeAspect="1" noChangeArrowheads="1"/>
          </p:cNvSpPr>
          <p:nvPr/>
        </p:nvSpPr>
        <p:spPr bwMode="auto">
          <a:xfrm>
            <a:off x="155575" y="-715963"/>
            <a:ext cx="30670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6" name="AutoShape 80" descr="Dibujo De Contrato Para Colorear - Ultra Coloring Pages"/>
          <p:cNvSpPr>
            <a:spLocks noChangeAspect="1" noChangeArrowheads="1"/>
          </p:cNvSpPr>
          <p:nvPr/>
        </p:nvSpPr>
        <p:spPr bwMode="auto">
          <a:xfrm>
            <a:off x="612775" y="-3651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47" name="AutoShape 82" descr="Dibujo De Contrato Para Colorear - Ultra Coloring Pages"/>
          <p:cNvSpPr>
            <a:spLocks noChangeAspect="1" noChangeArrowheads="1"/>
          </p:cNvSpPr>
          <p:nvPr/>
        </p:nvSpPr>
        <p:spPr bwMode="auto">
          <a:xfrm>
            <a:off x="765175" y="-2127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8" name="AutoShape 84" descr="Dibujo De Contrato Para Colorear - Ultra Coloring Pages"/>
          <p:cNvSpPr>
            <a:spLocks noChangeAspect="1" noChangeArrowheads="1"/>
          </p:cNvSpPr>
          <p:nvPr/>
        </p:nvSpPr>
        <p:spPr bwMode="auto">
          <a:xfrm>
            <a:off x="917575" y="10592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50" name="AutoShape 86" descr="4.2.2 Tipos y clasificación de contratos - JAVIER PALOMO"/>
          <p:cNvSpPr>
            <a:spLocks noChangeAspect="1" noChangeArrowheads="1"/>
          </p:cNvSpPr>
          <p:nvPr/>
        </p:nvSpPr>
        <p:spPr bwMode="auto">
          <a:xfrm>
            <a:off x="1069975" y="25832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51" name="AutoShape 88" descr="Dibujo De Contrato Para Colorear - Ultra Coloring Pages"/>
          <p:cNvSpPr>
            <a:spLocks noChangeAspect="1" noChangeArrowheads="1"/>
          </p:cNvSpPr>
          <p:nvPr/>
        </p:nvSpPr>
        <p:spPr bwMode="auto">
          <a:xfrm>
            <a:off x="1222375" y="41072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52" name="AutoShape 90" descr="Dibujo De Contrato Para Colorear - Ultra Coloring Pages"/>
          <p:cNvSpPr>
            <a:spLocks noChangeAspect="1" noChangeArrowheads="1"/>
          </p:cNvSpPr>
          <p:nvPr/>
        </p:nvSpPr>
        <p:spPr bwMode="auto">
          <a:xfrm>
            <a:off x="1374775" y="56312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140" name="Picture 92" descr="contrato Página Para Colorea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580" y="3209836"/>
            <a:ext cx="864470" cy="86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 rot="2588509">
            <a:off x="7066078" y="2158420"/>
            <a:ext cx="125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 pertenece al</a:t>
            </a:r>
            <a:endParaRPr lang="es-AR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9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1676400" y="1395204"/>
            <a:ext cx="8793480" cy="1325563"/>
          </a:xfrm>
        </p:spPr>
        <p:txBody>
          <a:bodyPr/>
          <a:lstStyle/>
          <a:p>
            <a:pPr algn="ctr"/>
            <a:r>
              <a:rPr lang="es-AR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Listo!</a:t>
            </a:r>
            <a:endParaRPr lang="es-AR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ítulo 8"/>
          <p:cNvSpPr txBox="1">
            <a:spLocks/>
          </p:cNvSpPr>
          <p:nvPr/>
        </p:nvSpPr>
        <p:spPr>
          <a:xfrm>
            <a:off x="1676400" y="2849930"/>
            <a:ext cx="879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dirty="0" smtClean="0">
                <a:solidFill>
                  <a:srgbClr val="2E4EAD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</a:t>
            </a:r>
            <a:endParaRPr lang="es-AR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420360" y="409711"/>
            <a:ext cx="1503680" cy="13773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2E4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AR"/>
          </a:p>
        </p:txBody>
      </p:sp>
      <p:pic>
        <p:nvPicPr>
          <p:cNvPr id="5" name="Imagen 4" descr="C:\xampp\htdocs\Proyectos\Aseguradora\img\ImgAlt\logoAsegLetr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05" y="566239"/>
            <a:ext cx="1266190" cy="106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30000"/>
              </a:srgbClr>
            </a:outerShdw>
          </a:effectLst>
        </p:spPr>
      </p:pic>
      <p:sp>
        <p:nvSpPr>
          <p:cNvPr id="6" name="Cuadro de texto 15"/>
          <p:cNvSpPr txBox="1"/>
          <p:nvPr/>
        </p:nvSpPr>
        <p:spPr>
          <a:xfrm>
            <a:off x="4699000" y="1714775"/>
            <a:ext cx="2946400" cy="62611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AR" sz="3550" dirty="0">
                <a:solidFill>
                  <a:srgbClr val="2E4EAD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Aseguradora</a:t>
            </a:r>
            <a:endParaRPr lang="es-A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rot="2400000">
            <a:off x="5725160" y="2560320"/>
            <a:ext cx="0" cy="128778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rot="-2400000">
            <a:off x="6552930" y="2560319"/>
            <a:ext cx="0" cy="128778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93810" y="4067532"/>
            <a:ext cx="2845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Documentación</a:t>
            </a:r>
            <a:endParaRPr lang="es-AR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805295" y="4067532"/>
            <a:ext cx="2845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Programación</a:t>
            </a:r>
            <a:endParaRPr lang="es-AR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3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4301" t="21492" r="20314" b="24946"/>
          <a:stretch/>
        </p:blipFill>
        <p:spPr>
          <a:xfrm>
            <a:off x="3889634" y="574429"/>
            <a:ext cx="4027546" cy="2673653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4640579" y="3248082"/>
            <a:ext cx="15241" cy="50400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240474" y="3769639"/>
            <a:ext cx="283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Compuesta por 4 capítulos</a:t>
            </a:r>
            <a:endParaRPr lang="es-AR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4653319" y="4477823"/>
            <a:ext cx="198120" cy="1962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653319" y="4151213"/>
            <a:ext cx="10507" cy="330490"/>
          </a:xfrm>
          <a:prstGeom prst="line">
            <a:avLst/>
          </a:prstGeom>
          <a:ln>
            <a:solidFill>
              <a:srgbClr val="2E4E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782595" y="4293157"/>
            <a:ext cx="120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 Análisis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4653319" y="4912590"/>
            <a:ext cx="198120" cy="1962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653319" y="4585980"/>
            <a:ext cx="10507" cy="330490"/>
          </a:xfrm>
          <a:prstGeom prst="line">
            <a:avLst/>
          </a:prstGeom>
          <a:ln>
            <a:solidFill>
              <a:srgbClr val="2E4E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4782595" y="4727924"/>
            <a:ext cx="23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 Modelo de negocio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4661586" y="5352240"/>
            <a:ext cx="198120" cy="1962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661586" y="5025630"/>
            <a:ext cx="10507" cy="330490"/>
          </a:xfrm>
          <a:prstGeom prst="line">
            <a:avLst/>
          </a:prstGeom>
          <a:ln>
            <a:solidFill>
              <a:srgbClr val="2E4E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790862" y="5167574"/>
            <a:ext cx="95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 Guía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5" name="Conector recto de flecha 34"/>
          <p:cNvCxnSpPr/>
          <p:nvPr/>
        </p:nvCxnSpPr>
        <p:spPr>
          <a:xfrm flipV="1">
            <a:off x="4661586" y="5789928"/>
            <a:ext cx="198120" cy="1962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4661586" y="5463318"/>
            <a:ext cx="10507" cy="330490"/>
          </a:xfrm>
          <a:prstGeom prst="line">
            <a:avLst/>
          </a:prstGeom>
          <a:ln>
            <a:solidFill>
              <a:srgbClr val="2E4E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4790862" y="5605262"/>
            <a:ext cx="271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 Documentación técnica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6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/>
          <p:cNvPicPr>
            <a:picLocks noChangeAspect="1"/>
          </p:cNvPicPr>
          <p:nvPr/>
        </p:nvPicPr>
        <p:blipFill rotWithShape="1">
          <a:blip r:embed="rId2"/>
          <a:srcRect l="47333" t="61556" r="35667" b="18296"/>
          <a:stretch/>
        </p:blipFill>
        <p:spPr>
          <a:xfrm>
            <a:off x="327875" y="381388"/>
            <a:ext cx="2769527" cy="1846351"/>
          </a:xfrm>
          <a:prstGeom prst="rect">
            <a:avLst/>
          </a:prstGeom>
        </p:spPr>
      </p:pic>
      <p:sp>
        <p:nvSpPr>
          <p:cNvPr id="34" name="Elipse 33"/>
          <p:cNvSpPr/>
          <p:nvPr/>
        </p:nvSpPr>
        <p:spPr>
          <a:xfrm>
            <a:off x="836023" y="4336869"/>
            <a:ext cx="2577737" cy="9579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2E4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Elipse 34"/>
          <p:cNvSpPr/>
          <p:nvPr/>
        </p:nvSpPr>
        <p:spPr>
          <a:xfrm>
            <a:off x="3562115" y="4336869"/>
            <a:ext cx="2577737" cy="9579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6218278" y="336684"/>
            <a:ext cx="2231942" cy="1325563"/>
          </a:xfrm>
        </p:spPr>
        <p:txBody>
          <a:bodyPr/>
          <a:lstStyle/>
          <a:p>
            <a:r>
              <a:rPr lang="es-AR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Análisis</a:t>
            </a:r>
            <a:endParaRPr lang="es-AR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34138" y="4479820"/>
            <a:ext cx="2845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Relevamiento</a:t>
            </a:r>
            <a:endParaRPr lang="es-AR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46323" y="4479820"/>
            <a:ext cx="2391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Objetivos</a:t>
            </a:r>
            <a:endParaRPr lang="es-AR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288207" y="2102048"/>
            <a:ext cx="209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Tareas como</a:t>
            </a:r>
            <a:endParaRPr lang="es-A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641127" y="1841426"/>
            <a:ext cx="335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Proceso previo</a:t>
            </a:r>
            <a:endParaRPr lang="es-AR" sz="2000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0" y="862150"/>
            <a:ext cx="3146612" cy="149557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1" name="Conector recto de flecha 30"/>
          <p:cNvCxnSpPr/>
          <p:nvPr/>
        </p:nvCxnSpPr>
        <p:spPr>
          <a:xfrm rot="60000">
            <a:off x="7302499" y="1366502"/>
            <a:ext cx="15241" cy="50400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708366" y="2572539"/>
            <a:ext cx="4602884" cy="1526486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6288207" y="4339327"/>
            <a:ext cx="2577737" cy="9579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Elipse 36"/>
          <p:cNvSpPr/>
          <p:nvPr/>
        </p:nvSpPr>
        <p:spPr>
          <a:xfrm>
            <a:off x="9014299" y="4291849"/>
            <a:ext cx="2577737" cy="9579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8880519" y="4478432"/>
            <a:ext cx="2845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Factibilidad</a:t>
            </a:r>
            <a:endParaRPr lang="es-AR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73632" y="4472192"/>
            <a:ext cx="2845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Diagnostico</a:t>
            </a:r>
          </a:p>
        </p:txBody>
      </p:sp>
      <p:cxnSp>
        <p:nvCxnSpPr>
          <p:cNvPr id="39" name="Conector recto de flecha 38"/>
          <p:cNvCxnSpPr/>
          <p:nvPr/>
        </p:nvCxnSpPr>
        <p:spPr>
          <a:xfrm flipH="1">
            <a:off x="5111931" y="2566299"/>
            <a:ext cx="2195884" cy="1665591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7298102" y="2572539"/>
            <a:ext cx="204843" cy="165283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7298102" y="2572539"/>
            <a:ext cx="2371058" cy="1669437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0" y="381388"/>
            <a:ext cx="3097402" cy="1976331"/>
          </a:xfrm>
          <a:prstGeom prst="rect">
            <a:avLst/>
          </a:prstGeom>
          <a:solidFill>
            <a:srgbClr val="2E4E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62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943806" y="4336869"/>
            <a:ext cx="2577737" cy="9579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ítulo 8"/>
          <p:cNvSpPr>
            <a:spLocks noGrp="1"/>
          </p:cNvSpPr>
          <p:nvPr>
            <p:ph type="title"/>
          </p:nvPr>
        </p:nvSpPr>
        <p:spPr>
          <a:xfrm>
            <a:off x="4970832" y="349599"/>
            <a:ext cx="4859381" cy="1325563"/>
          </a:xfrm>
        </p:spPr>
        <p:txBody>
          <a:bodyPr/>
          <a:lstStyle/>
          <a:p>
            <a:r>
              <a:rPr lang="es-AR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Modelo de negocio</a:t>
            </a:r>
            <a:endParaRPr lang="es-AR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28014" y="4479820"/>
            <a:ext cx="2391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Glosario</a:t>
            </a:r>
            <a:endParaRPr lang="es-AR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88207" y="2102048"/>
            <a:ext cx="209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Sujeta en</a:t>
            </a:r>
            <a:endParaRPr lang="es-A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49836" y="1835619"/>
            <a:ext cx="335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Descripción </a:t>
            </a:r>
            <a:endParaRPr lang="es-AR" sz="2000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rot="60000">
            <a:off x="7302499" y="1366502"/>
            <a:ext cx="15241" cy="50400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4728754" y="2566299"/>
            <a:ext cx="2579061" cy="1639941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7298102" y="2572539"/>
            <a:ext cx="792161" cy="1564032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0" y="1224280"/>
            <a:ext cx="3146612" cy="11334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/>
          <p:cNvSpPr/>
          <p:nvPr/>
        </p:nvSpPr>
        <p:spPr>
          <a:xfrm>
            <a:off x="0" y="375285"/>
            <a:ext cx="1158240" cy="4259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Elipse 21"/>
          <p:cNvSpPr/>
          <p:nvPr/>
        </p:nvSpPr>
        <p:spPr>
          <a:xfrm>
            <a:off x="6418525" y="4291849"/>
            <a:ext cx="5050664" cy="10029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6522714" y="4478432"/>
            <a:ext cx="4819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Patrones de funcionamiento</a:t>
            </a:r>
            <a:endParaRPr lang="es-AR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2"/>
          <a:srcRect l="47333" t="61556" r="35667" b="18296"/>
          <a:stretch/>
        </p:blipFill>
        <p:spPr>
          <a:xfrm>
            <a:off x="327875" y="381388"/>
            <a:ext cx="2769527" cy="1846351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0" y="1295400"/>
            <a:ext cx="3146612" cy="10623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ángulo 37"/>
          <p:cNvSpPr/>
          <p:nvPr/>
        </p:nvSpPr>
        <p:spPr>
          <a:xfrm>
            <a:off x="-1" y="452671"/>
            <a:ext cx="3122007" cy="39822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36"/>
          <p:cNvSpPr/>
          <p:nvPr/>
        </p:nvSpPr>
        <p:spPr>
          <a:xfrm>
            <a:off x="0" y="375286"/>
            <a:ext cx="3097402" cy="1982434"/>
          </a:xfrm>
          <a:prstGeom prst="rect">
            <a:avLst/>
          </a:prstGeom>
          <a:solidFill>
            <a:srgbClr val="2E4E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95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/>
          <p:cNvSpPr/>
          <p:nvPr/>
        </p:nvSpPr>
        <p:spPr>
          <a:xfrm>
            <a:off x="2439243" y="2987811"/>
            <a:ext cx="2577737" cy="9579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ítulo 8"/>
          <p:cNvSpPr>
            <a:spLocks noGrp="1"/>
          </p:cNvSpPr>
          <p:nvPr>
            <p:ph type="title"/>
          </p:nvPr>
        </p:nvSpPr>
        <p:spPr>
          <a:xfrm>
            <a:off x="4499536" y="349599"/>
            <a:ext cx="6123157" cy="1325563"/>
          </a:xfrm>
        </p:spPr>
        <p:txBody>
          <a:bodyPr/>
          <a:lstStyle/>
          <a:p>
            <a:r>
              <a:rPr lang="es-AR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Guía de procedimientos</a:t>
            </a:r>
            <a:endParaRPr lang="es-AR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523451" y="3130762"/>
            <a:ext cx="2391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Navegación</a:t>
            </a:r>
            <a:endParaRPr lang="es-AR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288207" y="2102048"/>
            <a:ext cx="209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 cuanto a</a:t>
            </a:r>
            <a:endParaRPr lang="es-A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373035" y="1822400"/>
            <a:ext cx="392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Pasos para realizar las acciones</a:t>
            </a:r>
            <a:endParaRPr lang="es-AR" sz="2000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rot="60000">
            <a:off x="7302499" y="1366502"/>
            <a:ext cx="15241" cy="50400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5015057" y="2566313"/>
            <a:ext cx="2292760" cy="605214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7298102" y="2572553"/>
            <a:ext cx="951818" cy="567357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7681158" y="3230880"/>
            <a:ext cx="2065075" cy="9579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7785348" y="3372443"/>
            <a:ext cx="196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Negocio</a:t>
            </a:r>
            <a:endParaRPr lang="es-AR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2327461" y="4065554"/>
            <a:ext cx="911751" cy="549568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4095121" y="4062522"/>
            <a:ext cx="820305" cy="55260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194990" y="5498993"/>
            <a:ext cx="3539020" cy="400110"/>
          </a:xfrm>
          <a:prstGeom prst="rect">
            <a:avLst/>
          </a:prstGeom>
          <a:noFill/>
          <a:ln>
            <a:solidFill>
              <a:srgbClr val="2E4E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3.1 Interfaces de Navegación</a:t>
            </a:r>
            <a:endParaRPr lang="es-AR" sz="2000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807486" y="4669173"/>
            <a:ext cx="195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Denominaciones</a:t>
            </a:r>
            <a:endParaRPr lang="es-A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1853528" y="5066613"/>
            <a:ext cx="0" cy="354616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638494" y="4669173"/>
            <a:ext cx="225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¿Cómo funcionan?</a:t>
            </a:r>
            <a:endParaRPr lang="es-A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094722" y="5498992"/>
            <a:ext cx="4133430" cy="707886"/>
          </a:xfrm>
          <a:prstGeom prst="rect">
            <a:avLst/>
          </a:prstGeom>
          <a:noFill/>
          <a:ln>
            <a:solidFill>
              <a:srgbClr val="2E4E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3.2 Interacción con las Interfaces de Navegación</a:t>
            </a:r>
            <a:endParaRPr lang="es-AR" sz="2000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69" name="Conector recto de flecha 68"/>
          <p:cNvCxnSpPr/>
          <p:nvPr/>
        </p:nvCxnSpPr>
        <p:spPr>
          <a:xfrm>
            <a:off x="5764594" y="5069283"/>
            <a:ext cx="0" cy="354616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9002500" y="5498993"/>
            <a:ext cx="2933690" cy="400110"/>
          </a:xfrm>
          <a:prstGeom prst="rect">
            <a:avLst/>
          </a:prstGeom>
          <a:noFill/>
          <a:ln>
            <a:solidFill>
              <a:srgbClr val="2E4E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3.3 Utilizar el Sistema</a:t>
            </a:r>
            <a:endParaRPr lang="es-AR" sz="2000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9002500" y="4279792"/>
            <a:ext cx="662361" cy="1141437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156246" y="2623897"/>
            <a:ext cx="114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Gráficos</a:t>
            </a:r>
            <a:endParaRPr lang="es-A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8149213" y="2868920"/>
            <a:ext cx="114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Lógica</a:t>
            </a:r>
            <a:endParaRPr lang="es-A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0" y="375285"/>
            <a:ext cx="1158240" cy="4259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 rotWithShape="1">
          <a:blip r:embed="rId2"/>
          <a:srcRect l="47333" t="61556" r="35667" b="18296"/>
          <a:stretch/>
        </p:blipFill>
        <p:spPr>
          <a:xfrm>
            <a:off x="327875" y="381388"/>
            <a:ext cx="2769527" cy="1846351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1722683"/>
            <a:ext cx="3146612" cy="63503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Rectángulo 81"/>
          <p:cNvSpPr/>
          <p:nvPr/>
        </p:nvSpPr>
        <p:spPr>
          <a:xfrm>
            <a:off x="0" y="426594"/>
            <a:ext cx="3146612" cy="88658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Rectángulo 80"/>
          <p:cNvSpPr/>
          <p:nvPr/>
        </p:nvSpPr>
        <p:spPr>
          <a:xfrm>
            <a:off x="0" y="375286"/>
            <a:ext cx="3097402" cy="1982434"/>
          </a:xfrm>
          <a:prstGeom prst="rect">
            <a:avLst/>
          </a:prstGeom>
          <a:solidFill>
            <a:srgbClr val="2E4E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49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1526903" y="4336869"/>
            <a:ext cx="2577737" cy="9579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2E4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Elipse 3"/>
          <p:cNvSpPr/>
          <p:nvPr/>
        </p:nvSpPr>
        <p:spPr>
          <a:xfrm>
            <a:off x="4252995" y="4336869"/>
            <a:ext cx="2577737" cy="9579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8"/>
          <p:cNvSpPr>
            <a:spLocks noGrp="1"/>
          </p:cNvSpPr>
          <p:nvPr>
            <p:ph type="title"/>
          </p:nvPr>
        </p:nvSpPr>
        <p:spPr>
          <a:xfrm>
            <a:off x="4363953" y="354714"/>
            <a:ext cx="6073140" cy="1325563"/>
          </a:xfrm>
        </p:spPr>
        <p:txBody>
          <a:bodyPr/>
          <a:lstStyle/>
          <a:p>
            <a:r>
              <a:rPr lang="es-AR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Documentación técnica</a:t>
            </a:r>
            <a:endParaRPr lang="es-AR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25018" y="4479820"/>
            <a:ext cx="2845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Diagramas</a:t>
            </a:r>
            <a:endParaRPr lang="es-AR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337203" y="4479820"/>
            <a:ext cx="2391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Tablas BBDD</a:t>
            </a:r>
            <a:endParaRPr lang="es-AR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288207" y="2102048"/>
            <a:ext cx="209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Reflejada en</a:t>
            </a:r>
            <a:endParaRPr lang="es-A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641127" y="1803688"/>
            <a:ext cx="335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Información de diseño</a:t>
            </a:r>
            <a:endParaRPr lang="es-AR" sz="2000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rot="60000">
            <a:off x="7302499" y="1366502"/>
            <a:ext cx="15241" cy="50400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3464560" y="2572539"/>
            <a:ext cx="3846690" cy="163435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6979087" y="4339327"/>
            <a:ext cx="3851473" cy="9579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7207059" y="4479819"/>
            <a:ext cx="3395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Código Comentado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6024880" y="2566299"/>
            <a:ext cx="1282935" cy="164059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7298102" y="2572539"/>
            <a:ext cx="1236298" cy="1534113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l="47333" t="61556" r="35667" b="18296"/>
          <a:stretch/>
        </p:blipFill>
        <p:spPr>
          <a:xfrm>
            <a:off x="327875" y="381388"/>
            <a:ext cx="2769527" cy="1846351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0" y="381388"/>
            <a:ext cx="3146612" cy="13254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 31"/>
          <p:cNvSpPr/>
          <p:nvPr/>
        </p:nvSpPr>
        <p:spPr>
          <a:xfrm>
            <a:off x="0" y="381388"/>
            <a:ext cx="3097402" cy="1976331"/>
          </a:xfrm>
          <a:prstGeom prst="rect">
            <a:avLst/>
          </a:prstGeom>
          <a:solidFill>
            <a:srgbClr val="2E4E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3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2"/>
          <a:srcRect l="34301" t="21492" r="20314" b="24946"/>
          <a:stretch/>
        </p:blipFill>
        <p:spPr>
          <a:xfrm>
            <a:off x="3889634" y="574429"/>
            <a:ext cx="4027546" cy="2673653"/>
          </a:xfrm>
          <a:prstGeom prst="rect">
            <a:avLst/>
          </a:prstGeom>
        </p:spPr>
      </p:pic>
      <p:cxnSp>
        <p:nvCxnSpPr>
          <p:cNvPr id="59" name="Conector recto de flecha 58"/>
          <p:cNvCxnSpPr/>
          <p:nvPr/>
        </p:nvCxnSpPr>
        <p:spPr>
          <a:xfrm>
            <a:off x="4640579" y="3248082"/>
            <a:ext cx="15241" cy="50400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240474" y="3769639"/>
            <a:ext cx="283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Compuesta por 4 capítulos</a:t>
            </a:r>
            <a:endParaRPr lang="es-AR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61" name="Conector recto de flecha 60"/>
          <p:cNvCxnSpPr/>
          <p:nvPr/>
        </p:nvCxnSpPr>
        <p:spPr>
          <a:xfrm flipV="1">
            <a:off x="4653319" y="4477823"/>
            <a:ext cx="198120" cy="1962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4653319" y="4151213"/>
            <a:ext cx="10507" cy="330490"/>
          </a:xfrm>
          <a:prstGeom prst="line">
            <a:avLst/>
          </a:prstGeom>
          <a:ln>
            <a:solidFill>
              <a:srgbClr val="2E4E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4782595" y="4293157"/>
            <a:ext cx="120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 Análisis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4" name="Conector recto de flecha 63"/>
          <p:cNvCxnSpPr/>
          <p:nvPr/>
        </p:nvCxnSpPr>
        <p:spPr>
          <a:xfrm flipV="1">
            <a:off x="4653319" y="4912590"/>
            <a:ext cx="198120" cy="1962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4653319" y="4585980"/>
            <a:ext cx="10507" cy="330490"/>
          </a:xfrm>
          <a:prstGeom prst="line">
            <a:avLst/>
          </a:prstGeom>
          <a:ln>
            <a:solidFill>
              <a:srgbClr val="2E4E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4782595" y="4727924"/>
            <a:ext cx="23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 Modelo de negocio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7" name="Conector recto de flecha 66"/>
          <p:cNvCxnSpPr/>
          <p:nvPr/>
        </p:nvCxnSpPr>
        <p:spPr>
          <a:xfrm flipV="1">
            <a:off x="4661586" y="5352240"/>
            <a:ext cx="198120" cy="1962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61586" y="5025630"/>
            <a:ext cx="10507" cy="330490"/>
          </a:xfrm>
          <a:prstGeom prst="line">
            <a:avLst/>
          </a:prstGeom>
          <a:ln>
            <a:solidFill>
              <a:srgbClr val="2E4E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4790862" y="5167574"/>
            <a:ext cx="95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 Guía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70" name="Conector recto de flecha 69"/>
          <p:cNvCxnSpPr/>
          <p:nvPr/>
        </p:nvCxnSpPr>
        <p:spPr>
          <a:xfrm flipV="1">
            <a:off x="4661586" y="5789928"/>
            <a:ext cx="198120" cy="1962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4661586" y="5463318"/>
            <a:ext cx="10507" cy="330490"/>
          </a:xfrm>
          <a:prstGeom prst="line">
            <a:avLst/>
          </a:prstGeom>
          <a:ln>
            <a:solidFill>
              <a:srgbClr val="2E4E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4790862" y="5605262"/>
            <a:ext cx="271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 Documentación técnica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7137174" y="3248082"/>
            <a:ext cx="15241" cy="504000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tángulo 73"/>
          <p:cNvSpPr/>
          <p:nvPr/>
        </p:nvSpPr>
        <p:spPr>
          <a:xfrm>
            <a:off x="3642359" y="1988025"/>
            <a:ext cx="2254137" cy="398657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ectángulo 74"/>
          <p:cNvSpPr/>
          <p:nvPr/>
        </p:nvSpPr>
        <p:spPr>
          <a:xfrm>
            <a:off x="5917931" y="4727924"/>
            <a:ext cx="1488710" cy="124667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CuadroTexto 75"/>
          <p:cNvSpPr txBox="1"/>
          <p:nvPr/>
        </p:nvSpPr>
        <p:spPr>
          <a:xfrm>
            <a:off x="5766100" y="3783221"/>
            <a:ext cx="283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¿Qué es lo que se programó?</a:t>
            </a:r>
            <a:endParaRPr lang="es-AR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77" name="Conector recto de flecha 76"/>
          <p:cNvCxnSpPr/>
          <p:nvPr/>
        </p:nvCxnSpPr>
        <p:spPr>
          <a:xfrm flipV="1">
            <a:off x="7178945" y="4491405"/>
            <a:ext cx="198120" cy="1962"/>
          </a:xfrm>
          <a:prstGeom prst="straightConnector1">
            <a:avLst/>
          </a:prstGeom>
          <a:ln>
            <a:solidFill>
              <a:srgbClr val="2E4EA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7178945" y="4164795"/>
            <a:ext cx="10507" cy="330490"/>
          </a:xfrm>
          <a:prstGeom prst="line">
            <a:avLst/>
          </a:prstGeom>
          <a:ln>
            <a:solidFill>
              <a:srgbClr val="2E4E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7453450" y="4306739"/>
            <a:ext cx="338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¿Cómo funciona una aseguradora?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66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>
            <a:spLocks noGrp="1"/>
          </p:cNvSpPr>
          <p:nvPr>
            <p:ph type="title"/>
          </p:nvPr>
        </p:nvSpPr>
        <p:spPr>
          <a:xfrm>
            <a:off x="1676400" y="1395204"/>
            <a:ext cx="8793480" cy="1325563"/>
          </a:xfrm>
        </p:spPr>
        <p:txBody>
          <a:bodyPr/>
          <a:lstStyle/>
          <a:p>
            <a:r>
              <a:rPr lang="es-AR" dirty="0" smtClean="0">
                <a:solidFill>
                  <a:srgbClr val="2E4EAD"/>
                </a:solidFill>
                <a:latin typeface="Bahnschrift" panose="020B0502040204020203" pitchFamily="34" charset="0"/>
              </a:rPr>
              <a:t>¿Cómo funciona una aseguradora?</a:t>
            </a:r>
            <a:endParaRPr lang="es-AR" dirty="0">
              <a:solidFill>
                <a:srgbClr val="2E4EAD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preguntas polisém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57" y="3150694"/>
            <a:ext cx="2031365" cy="22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185</Words>
  <Application>Microsoft Office PowerPoint</Application>
  <PresentationFormat>Panorámica</PresentationFormat>
  <Paragraphs>78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Berlin Sans FB Demi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Análisis</vt:lpstr>
      <vt:lpstr>Modelo de negocio</vt:lpstr>
      <vt:lpstr>Guía de procedimientos</vt:lpstr>
      <vt:lpstr>Documentación técnica</vt:lpstr>
      <vt:lpstr>Presentación de PowerPoint</vt:lpstr>
      <vt:lpstr>¿Cómo funciona una aseguradora?</vt:lpstr>
      <vt:lpstr>Presentación de PowerPoint</vt:lpstr>
      <vt:lpstr>Listo!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Erasmo Jordán</dc:creator>
  <cp:lastModifiedBy>Erasmo Jordán</cp:lastModifiedBy>
  <cp:revision>80</cp:revision>
  <dcterms:created xsi:type="dcterms:W3CDTF">2021-03-02T20:55:50Z</dcterms:created>
  <dcterms:modified xsi:type="dcterms:W3CDTF">2021-03-05T18:43:59Z</dcterms:modified>
</cp:coreProperties>
</file>