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4" r:id="rId1"/>
  </p:sldMasterIdLst>
  <p:notesMasterIdLst>
    <p:notesMasterId r:id="rId31"/>
  </p:notesMasterIdLst>
  <p:sldIdLst>
    <p:sldId id="343" r:id="rId2"/>
    <p:sldId id="346" r:id="rId3"/>
    <p:sldId id="344" r:id="rId4"/>
    <p:sldId id="327" r:id="rId5"/>
    <p:sldId id="347" r:id="rId6"/>
    <p:sldId id="348" r:id="rId7"/>
    <p:sldId id="349" r:id="rId8"/>
    <p:sldId id="345" r:id="rId9"/>
    <p:sldId id="333" r:id="rId10"/>
    <p:sldId id="334" r:id="rId11"/>
    <p:sldId id="335" r:id="rId12"/>
    <p:sldId id="337" r:id="rId13"/>
    <p:sldId id="329" r:id="rId14"/>
    <p:sldId id="338" r:id="rId15"/>
    <p:sldId id="330" r:id="rId16"/>
    <p:sldId id="339" r:id="rId17"/>
    <p:sldId id="331" r:id="rId18"/>
    <p:sldId id="340" r:id="rId19"/>
    <p:sldId id="336" r:id="rId20"/>
    <p:sldId id="322" r:id="rId21"/>
    <p:sldId id="323" r:id="rId22"/>
    <p:sldId id="324" r:id="rId23"/>
    <p:sldId id="341" r:id="rId24"/>
    <p:sldId id="342" r:id="rId25"/>
    <p:sldId id="325" r:id="rId26"/>
    <p:sldId id="326" r:id="rId27"/>
    <p:sldId id="332" r:id="rId28"/>
    <p:sldId id="328" r:id="rId29"/>
    <p:sldId id="299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hyan Ximenes" initials="RX" lastIdx="1" clrIdx="0">
    <p:extLst>
      <p:ext uri="{19B8F6BF-5375-455C-9EA6-DF929625EA0E}">
        <p15:presenceInfo xmlns:p15="http://schemas.microsoft.com/office/powerpoint/2012/main" userId="9b81548630df64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Estilo com Tema 2 - Ênfas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1D6BD-DC5B-401F-B4CB-D00B99660EEE}" type="datetimeFigureOut">
              <a:rPr lang="pt-BR" smtClean="0"/>
              <a:t>15/05/2022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51455-9D8F-4770-98AB-5949B7147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316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/>
            <a:fld id="{0D307AF4-1E0F-4CC1-BCE8-D0B383B1F9CE}" type="slidenum">
              <a:rPr lang="pt-BR" smtClean="0">
                <a:solidFill>
                  <a:srgbClr val="000000"/>
                </a:solidFill>
              </a:rPr>
              <a:pPr eaLnBrk="1" hangingPunct="1"/>
              <a:t>2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85800"/>
            <a:ext cx="6069013" cy="3414713"/>
          </a:xfrm>
          <a:solidFill>
            <a:srgbClr val="FFFFFF"/>
          </a:solidFill>
          <a:ln/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0525" cy="4098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223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/>
            <a:fld id="{6C26D4B4-4155-48E6-973A-555AF4348811}" type="slidenum">
              <a:rPr lang="pt-BR" smtClean="0">
                <a:solidFill>
                  <a:srgbClr val="000000"/>
                </a:solidFill>
              </a:rPr>
              <a:pPr eaLnBrk="1" hangingPunct="1"/>
              <a:t>13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85800"/>
            <a:ext cx="6069013" cy="3414713"/>
          </a:xfrm>
          <a:solidFill>
            <a:srgbClr val="FFFFFF"/>
          </a:solidFill>
          <a:ln/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0525" cy="4098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871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/>
            <a:fld id="{6C26D4B4-4155-48E6-973A-555AF4348811}" type="slidenum">
              <a:rPr lang="pt-BR" smtClean="0">
                <a:solidFill>
                  <a:srgbClr val="000000"/>
                </a:solidFill>
              </a:rPr>
              <a:pPr eaLnBrk="1" hangingPunct="1"/>
              <a:t>14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85800"/>
            <a:ext cx="6069013" cy="3414713"/>
          </a:xfrm>
          <a:solidFill>
            <a:srgbClr val="FFFFFF"/>
          </a:solidFill>
          <a:ln/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0525" cy="4098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2413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/>
            <a:fld id="{E1874682-5618-4B64-BC77-70DD98F15A1F}" type="slidenum">
              <a:rPr lang="pt-BR" smtClean="0">
                <a:solidFill>
                  <a:srgbClr val="000000"/>
                </a:solidFill>
              </a:rPr>
              <a:pPr eaLnBrk="1" hangingPunct="1"/>
              <a:t>15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686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85800"/>
            <a:ext cx="6069013" cy="3414713"/>
          </a:xfrm>
          <a:solidFill>
            <a:srgbClr val="FFFFFF"/>
          </a:solidFill>
          <a:ln/>
        </p:spPr>
      </p:sp>
      <p:sp>
        <p:nvSpPr>
          <p:cNvPr id="686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0525" cy="4098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811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/>
            <a:fld id="{E1874682-5618-4B64-BC77-70DD98F15A1F}" type="slidenum">
              <a:rPr lang="pt-BR" smtClean="0">
                <a:solidFill>
                  <a:srgbClr val="000000"/>
                </a:solidFill>
              </a:rPr>
              <a:pPr eaLnBrk="1" hangingPunct="1"/>
              <a:t>16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686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85800"/>
            <a:ext cx="6069013" cy="3414713"/>
          </a:xfrm>
          <a:solidFill>
            <a:srgbClr val="FFFFFF"/>
          </a:solidFill>
          <a:ln/>
        </p:spPr>
      </p:sp>
      <p:sp>
        <p:nvSpPr>
          <p:cNvPr id="686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0525" cy="4098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309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/>
            <a:fld id="{13BE77EB-8AC4-4D8D-812D-1EC7C583A4C3}" type="slidenum">
              <a:rPr lang="pt-BR" smtClean="0">
                <a:solidFill>
                  <a:srgbClr val="000000"/>
                </a:solidFill>
              </a:rPr>
              <a:pPr eaLnBrk="1" hangingPunct="1"/>
              <a:t>17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696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85800"/>
            <a:ext cx="6069013" cy="3414713"/>
          </a:xfrm>
          <a:solidFill>
            <a:srgbClr val="FFFFFF"/>
          </a:solidFill>
          <a:ln/>
        </p:spPr>
      </p:sp>
      <p:sp>
        <p:nvSpPr>
          <p:cNvPr id="696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0525" cy="4098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731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/>
            <a:fld id="{13BE77EB-8AC4-4D8D-812D-1EC7C583A4C3}" type="slidenum">
              <a:rPr lang="pt-BR" smtClean="0">
                <a:solidFill>
                  <a:srgbClr val="000000"/>
                </a:solidFill>
              </a:rPr>
              <a:pPr eaLnBrk="1" hangingPunct="1"/>
              <a:t>18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696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85800"/>
            <a:ext cx="6069013" cy="3414713"/>
          </a:xfrm>
          <a:solidFill>
            <a:srgbClr val="FFFFFF"/>
          </a:solidFill>
          <a:ln/>
        </p:spPr>
      </p:sp>
      <p:sp>
        <p:nvSpPr>
          <p:cNvPr id="696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0525" cy="4098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285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/>
            <a:fld id="{13BE77EB-8AC4-4D8D-812D-1EC7C583A4C3}" type="slidenum">
              <a:rPr lang="pt-BR" smtClean="0">
                <a:solidFill>
                  <a:srgbClr val="000000"/>
                </a:solidFill>
              </a:rPr>
              <a:pPr eaLnBrk="1" hangingPunct="1"/>
              <a:t>19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696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85800"/>
            <a:ext cx="6069013" cy="3414713"/>
          </a:xfrm>
          <a:solidFill>
            <a:srgbClr val="FFFFFF"/>
          </a:solidFill>
          <a:ln/>
        </p:spPr>
      </p:sp>
      <p:sp>
        <p:nvSpPr>
          <p:cNvPr id="696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0525" cy="4098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281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/>
            <a:fld id="{32D5ABE8-5571-4D64-B06E-13A5F82B7DA3}" type="slidenum">
              <a:rPr lang="pt-BR" smtClean="0">
                <a:solidFill>
                  <a:srgbClr val="000000"/>
                </a:solidFill>
              </a:rPr>
              <a:pPr eaLnBrk="1" hangingPunct="1"/>
              <a:t>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706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85800"/>
            <a:ext cx="6069013" cy="3414713"/>
          </a:xfrm>
          <a:solidFill>
            <a:srgbClr val="FFFFFF"/>
          </a:solidFill>
          <a:ln/>
        </p:spPr>
      </p:sp>
      <p:sp>
        <p:nvSpPr>
          <p:cNvPr id="706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0525" cy="4098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6238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/>
            <a:fld id="{07B53BFC-C771-45E3-BDB7-8899D47B09C0}" type="slidenum">
              <a:rPr lang="pt-BR" smtClean="0">
                <a:solidFill>
                  <a:srgbClr val="000000"/>
                </a:solidFill>
              </a:rPr>
              <a:pPr eaLnBrk="1" hangingPunct="1"/>
              <a:t>21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716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85800"/>
            <a:ext cx="6069013" cy="3414713"/>
          </a:xfrm>
          <a:solidFill>
            <a:srgbClr val="FFFFFF"/>
          </a:solidFill>
          <a:ln/>
        </p:spPr>
      </p:sp>
      <p:sp>
        <p:nvSpPr>
          <p:cNvPr id="716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0525" cy="4098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046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/>
            <a:fld id="{70C0CCC7-03C9-45E5-B76E-E36631B8B2C6}" type="slidenum">
              <a:rPr lang="pt-BR" smtClean="0">
                <a:solidFill>
                  <a:srgbClr val="000000"/>
                </a:solidFill>
              </a:rPr>
              <a:pPr eaLnBrk="1" hangingPunct="1"/>
              <a:t>22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727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85800"/>
            <a:ext cx="6069013" cy="3414713"/>
          </a:xfrm>
          <a:solidFill>
            <a:srgbClr val="FFFFFF"/>
          </a:solidFill>
          <a:ln/>
        </p:spPr>
      </p:sp>
      <p:sp>
        <p:nvSpPr>
          <p:cNvPr id="727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0525" cy="4098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124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/>
            <a:fld id="{0D307AF4-1E0F-4CC1-BCE8-D0B383B1F9CE}" type="slidenum">
              <a:rPr lang="pt-BR" smtClean="0">
                <a:solidFill>
                  <a:srgbClr val="000000"/>
                </a:solidFill>
              </a:rPr>
              <a:pPr eaLnBrk="1" hangingPunct="1"/>
              <a:t>3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85800"/>
            <a:ext cx="6069013" cy="3414713"/>
          </a:xfrm>
          <a:solidFill>
            <a:srgbClr val="FFFFFF"/>
          </a:solidFill>
          <a:ln/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0525" cy="4098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598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/>
            <a:fld id="{70C0CCC7-03C9-45E5-B76E-E36631B8B2C6}" type="slidenum">
              <a:rPr lang="pt-BR" smtClean="0">
                <a:solidFill>
                  <a:srgbClr val="000000"/>
                </a:solidFill>
              </a:rPr>
              <a:pPr eaLnBrk="1" hangingPunct="1"/>
              <a:t>23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727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85800"/>
            <a:ext cx="6069013" cy="3414713"/>
          </a:xfrm>
          <a:solidFill>
            <a:srgbClr val="FFFFFF"/>
          </a:solidFill>
          <a:ln/>
        </p:spPr>
      </p:sp>
      <p:sp>
        <p:nvSpPr>
          <p:cNvPr id="727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0525" cy="4098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1671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/>
            <a:fld id="{70C0CCC7-03C9-45E5-B76E-E36631B8B2C6}" type="slidenum">
              <a:rPr lang="pt-BR" smtClean="0">
                <a:solidFill>
                  <a:srgbClr val="000000"/>
                </a:solidFill>
              </a:rPr>
              <a:pPr eaLnBrk="1" hangingPunct="1"/>
              <a:t>24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727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85800"/>
            <a:ext cx="6069013" cy="3414713"/>
          </a:xfrm>
          <a:solidFill>
            <a:srgbClr val="FFFFFF"/>
          </a:solidFill>
          <a:ln/>
        </p:spPr>
      </p:sp>
      <p:sp>
        <p:nvSpPr>
          <p:cNvPr id="727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0525" cy="4098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07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/>
            <a:fld id="{9906A17E-6785-49B6-A6C7-3CF0C1A97DB3}" type="slidenum">
              <a:rPr lang="pt-BR" smtClean="0">
                <a:solidFill>
                  <a:srgbClr val="000000"/>
                </a:solidFill>
              </a:rPr>
              <a:pPr eaLnBrk="1" hangingPunct="1"/>
              <a:t>25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737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85800"/>
            <a:ext cx="6069013" cy="3414713"/>
          </a:xfrm>
          <a:solidFill>
            <a:srgbClr val="FFFFFF"/>
          </a:solidFill>
          <a:ln/>
        </p:spPr>
      </p:sp>
      <p:sp>
        <p:nvSpPr>
          <p:cNvPr id="737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0525" cy="4098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6772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/>
            <a:fld id="{3113D3CD-B3DA-45EB-B1ED-E5EFCB3ED6C2}" type="slidenum">
              <a:rPr lang="pt-BR" smtClean="0">
                <a:solidFill>
                  <a:srgbClr val="000000"/>
                </a:solidFill>
              </a:rPr>
              <a:pPr eaLnBrk="1" hangingPunct="1"/>
              <a:t>26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747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85800"/>
            <a:ext cx="6069013" cy="3414713"/>
          </a:xfrm>
          <a:solidFill>
            <a:srgbClr val="FFFFFF"/>
          </a:solidFill>
          <a:ln/>
        </p:spPr>
      </p:sp>
      <p:sp>
        <p:nvSpPr>
          <p:cNvPr id="747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0525" cy="4098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6476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/>
            <a:fld id="{930E1B4F-75F7-445C-AF65-D6F4541FF88F}" type="slidenum">
              <a:rPr lang="pt-BR" smtClean="0">
                <a:solidFill>
                  <a:srgbClr val="000000"/>
                </a:solidFill>
              </a:rPr>
              <a:pPr eaLnBrk="1" hangingPunct="1"/>
              <a:t>27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85800"/>
            <a:ext cx="6069013" cy="3414713"/>
          </a:xfrm>
          <a:solidFill>
            <a:srgbClr val="FFFFFF"/>
          </a:solidFill>
          <a:ln/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0525" cy="4098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4765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/>
            <a:fld id="{930E1B4F-75F7-445C-AF65-D6F4541FF88F}" type="slidenum">
              <a:rPr lang="pt-BR" smtClean="0">
                <a:solidFill>
                  <a:srgbClr val="000000"/>
                </a:solidFill>
              </a:rPr>
              <a:pPr eaLnBrk="1" hangingPunct="1"/>
              <a:t>28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85800"/>
            <a:ext cx="6069013" cy="3414713"/>
          </a:xfrm>
          <a:solidFill>
            <a:srgbClr val="FFFFFF"/>
          </a:solidFill>
          <a:ln/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0525" cy="4098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562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/>
            <a:fld id="{0D307AF4-1E0F-4CC1-BCE8-D0B383B1F9CE}" type="slidenum">
              <a:rPr lang="pt-BR" smtClean="0">
                <a:solidFill>
                  <a:srgbClr val="000000"/>
                </a:solidFill>
              </a:rPr>
              <a:pPr eaLnBrk="1" hangingPunct="1"/>
              <a:t>4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85800"/>
            <a:ext cx="6069013" cy="3414713"/>
          </a:xfrm>
          <a:solidFill>
            <a:srgbClr val="FFFFFF"/>
          </a:solidFill>
          <a:ln/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0525" cy="4098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18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/>
            <a:fld id="{0D307AF4-1E0F-4CC1-BCE8-D0B383B1F9CE}" type="slidenum">
              <a:rPr lang="pt-BR" smtClean="0">
                <a:solidFill>
                  <a:srgbClr val="000000"/>
                </a:solidFill>
              </a:rPr>
              <a:pPr eaLnBrk="1" hangingPunct="1"/>
              <a:t>5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85800"/>
            <a:ext cx="6069013" cy="3414713"/>
          </a:xfrm>
          <a:solidFill>
            <a:srgbClr val="FFFFFF"/>
          </a:solidFill>
          <a:ln/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0525" cy="4098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796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/>
            <a:fld id="{0DBF9716-A8A6-4D34-8F0D-0CE476BF1DBF}" type="slidenum">
              <a:rPr lang="pt-BR" smtClean="0">
                <a:solidFill>
                  <a:srgbClr val="000000"/>
                </a:solidFill>
              </a:rPr>
              <a:pPr eaLnBrk="1" hangingPunct="1"/>
              <a:t>6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66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85800"/>
            <a:ext cx="6069013" cy="3414713"/>
          </a:xfrm>
          <a:solidFill>
            <a:srgbClr val="FFFFFF"/>
          </a:solidFill>
          <a:ln/>
        </p:spPr>
      </p:sp>
      <p:sp>
        <p:nvSpPr>
          <p:cNvPr id="665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0525" cy="4098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818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/>
            <a:fld id="{0DBF9716-A8A6-4D34-8F0D-0CE476BF1DBF}" type="slidenum">
              <a:rPr lang="pt-BR" smtClean="0">
                <a:solidFill>
                  <a:srgbClr val="000000"/>
                </a:solidFill>
              </a:rPr>
              <a:pPr eaLnBrk="1" hangingPunct="1"/>
              <a:t>7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66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85800"/>
            <a:ext cx="6069013" cy="3414713"/>
          </a:xfrm>
          <a:solidFill>
            <a:srgbClr val="FFFFFF"/>
          </a:solidFill>
          <a:ln/>
        </p:spPr>
      </p:sp>
      <p:sp>
        <p:nvSpPr>
          <p:cNvPr id="665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0525" cy="4098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093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/>
            <a:fld id="{0DBF9716-A8A6-4D34-8F0D-0CE476BF1DBF}" type="slidenum">
              <a:rPr lang="pt-BR" smtClean="0">
                <a:solidFill>
                  <a:srgbClr val="000000"/>
                </a:solidFill>
              </a:rPr>
              <a:pPr eaLnBrk="1" hangingPunct="1"/>
              <a:t>8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66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85800"/>
            <a:ext cx="6069013" cy="3414713"/>
          </a:xfrm>
          <a:solidFill>
            <a:srgbClr val="FFFFFF"/>
          </a:solidFill>
          <a:ln/>
        </p:spPr>
      </p:sp>
      <p:sp>
        <p:nvSpPr>
          <p:cNvPr id="665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0525" cy="4098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478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/>
            <a:fld id="{6C26D4B4-4155-48E6-973A-555AF4348811}" type="slidenum">
              <a:rPr lang="pt-BR" smtClean="0">
                <a:solidFill>
                  <a:srgbClr val="000000"/>
                </a:solidFill>
              </a:rPr>
              <a:pPr eaLnBrk="1" hangingPunct="1"/>
              <a:t>11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85800"/>
            <a:ext cx="6069013" cy="3414713"/>
          </a:xfrm>
          <a:solidFill>
            <a:srgbClr val="FFFFFF"/>
          </a:solidFill>
          <a:ln/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0525" cy="4098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172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/>
            <a:fld id="{6C26D4B4-4155-48E6-973A-555AF4348811}" type="slidenum">
              <a:rPr lang="pt-BR" smtClean="0">
                <a:solidFill>
                  <a:srgbClr val="000000"/>
                </a:solidFill>
              </a:rPr>
              <a:pPr eaLnBrk="1" hangingPunct="1"/>
              <a:t>12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85800"/>
            <a:ext cx="6069013" cy="3414713"/>
          </a:xfrm>
          <a:solidFill>
            <a:srgbClr val="FFFFFF"/>
          </a:solidFill>
          <a:ln/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0525" cy="4098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79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7FDE-D1D9-4529-A78D-42F3FE5217AC}" type="datetime1">
              <a:rPr lang="zh-CN" altLang="pt-BR" smtClean="0"/>
              <a:t>2022/5/15</a:t>
            </a:fld>
            <a:endParaRPr lang="zh-CN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701E-15EB-42E4-A515-97BFBA68B4A3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18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9C4B-35BE-4AF9-BFE7-922563E8578F}" type="datetime1">
              <a:rPr lang="zh-CN" altLang="pt-BR" smtClean="0"/>
              <a:t>2022/5/15</a:t>
            </a:fld>
            <a:endParaRPr lang="zh-CN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701E-15EB-42E4-A515-97BFBA68B4A3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68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FA22-1172-426C-80DD-3F7FA50DC357}" type="datetime1">
              <a:rPr lang="zh-CN" altLang="pt-BR" smtClean="0"/>
              <a:t>2022/5/15</a:t>
            </a:fld>
            <a:endParaRPr lang="zh-CN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701E-15EB-42E4-A515-97BFBA68B4A3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55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51A1-8227-4BAC-BE3F-0295E92753E4}" type="datetime1">
              <a:rPr lang="zh-CN" altLang="pt-BR" smtClean="0"/>
              <a:t>2022/5/15</a:t>
            </a:fld>
            <a:endParaRPr lang="zh-CN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701E-15EB-42E4-A515-97BFBA68B4A3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76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4BCF-48B0-469E-97F3-7373245A1663}" type="datetime1">
              <a:rPr lang="zh-CN" altLang="pt-BR" smtClean="0"/>
              <a:t>2022/5/15</a:t>
            </a:fld>
            <a:endParaRPr lang="zh-CN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701E-15EB-42E4-A515-97BFBA68B4A3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59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C970-D0F7-40F6-A737-7C8E7762D5BC}" type="datetime1">
              <a:rPr lang="zh-CN" altLang="pt-BR" smtClean="0"/>
              <a:t>2022/5/15</a:t>
            </a:fld>
            <a:endParaRPr lang="zh-CN" alt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701E-15EB-42E4-A515-97BFBA68B4A3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99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518C-5D9F-433D-A113-F5ED649423AD}" type="datetime1">
              <a:rPr lang="zh-CN" altLang="pt-BR" smtClean="0"/>
              <a:t>2022/5/15</a:t>
            </a:fld>
            <a:endParaRPr lang="zh-CN" alt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701E-15EB-42E4-A515-97BFBA68B4A3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47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D60A-E050-4A02-8ECD-FD1797F0F5C7}" type="datetime1">
              <a:rPr lang="zh-CN" altLang="pt-BR" smtClean="0"/>
              <a:t>2022/5/15</a:t>
            </a:fld>
            <a:endParaRPr lang="zh-CN" alt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701E-15EB-42E4-A515-97BFBA68B4A3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26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92EC-A86C-40BA-94CB-C23E07815783}" type="datetime1">
              <a:rPr lang="zh-CN" altLang="pt-BR" smtClean="0"/>
              <a:t>2022/5/15</a:t>
            </a:fld>
            <a:endParaRPr lang="zh-CN" alt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701E-15EB-42E4-A515-97BFBA68B4A3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215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AB7C6-3C61-42FD-B00B-C2E3F721CAE3}" type="datetime1">
              <a:rPr lang="zh-CN" altLang="pt-BR" smtClean="0"/>
              <a:t>2022/5/15</a:t>
            </a:fld>
            <a:endParaRPr lang="zh-CN" alt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701E-15EB-42E4-A515-97BFBA68B4A3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8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D9F7-32C9-491E-9C5B-0C8BBB2C6A10}" type="datetime1">
              <a:rPr lang="zh-CN" altLang="pt-BR" smtClean="0"/>
              <a:t>2022/5/15</a:t>
            </a:fld>
            <a:endParaRPr lang="zh-CN" alt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701E-15EB-42E4-A515-97BFBA68B4A3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98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AF0AB-CCCA-4157-8681-1556ADF8C3B4}" type="datetime1">
              <a:rPr lang="zh-CN" altLang="pt-BR" smtClean="0"/>
              <a:t>2022/5/15</a:t>
            </a:fld>
            <a:endParaRPr lang="zh-CN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B701E-15EB-42E4-A515-97BFBA68B4A3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42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attes.cnpq.br/208961378135386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php.net/manual/pt_BR/language.pseudo-types.php#language.types.mixed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php.net/manual/pt_BR/language.pseudo-types.php#language.types.mixed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4F2ED-D573-4B4A-A70C-C170940CB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969" y="2425494"/>
            <a:ext cx="8791575" cy="853926"/>
          </a:xfrm>
        </p:spPr>
        <p:txBody>
          <a:bodyPr>
            <a:normAutofit/>
          </a:bodyPr>
          <a:lstStyle/>
          <a:p>
            <a:pPr algn="ctr"/>
            <a:r>
              <a:rPr lang="pt-BR" sz="3600" b="1" cap="none" dirty="0">
                <a:solidFill>
                  <a:schemeClr val="tx2"/>
                </a:solidFill>
              </a:rPr>
              <a:t>DESENVOLVIMENTO WEB</a:t>
            </a:r>
            <a:endParaRPr lang="pt-BR" sz="3600" i="1" cap="none" dirty="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20D049-33FD-4755-A03A-F2E6C5BF5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9061" y="3650867"/>
            <a:ext cx="8791575" cy="1515494"/>
          </a:xfrm>
        </p:spPr>
        <p:txBody>
          <a:bodyPr>
            <a:normAutofit/>
          </a:bodyPr>
          <a:lstStyle/>
          <a:p>
            <a:r>
              <a:rPr lang="pt-BR" sz="2400" b="1" dirty="0"/>
              <a:t>CURSO BACHARELADO EM CIÊNCIA DA COMPUTAÇÃO</a:t>
            </a:r>
          </a:p>
          <a:p>
            <a:r>
              <a:rPr lang="pt-BR" sz="2400" b="1" dirty="0"/>
              <a:t>SEMESTRE: 7º</a:t>
            </a:r>
          </a:p>
          <a:p>
            <a:r>
              <a:rPr lang="pt-BR" sz="2400" b="1" dirty="0"/>
              <a:t>Prof.: Me. Rhyan Ximenes</a:t>
            </a: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389296" y="3431893"/>
            <a:ext cx="10011103" cy="0"/>
          </a:xfrm>
          <a:prstGeom prst="line">
            <a:avLst/>
          </a:prstGeom>
          <a:noFill/>
          <a:ln w="635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600" y="544803"/>
            <a:ext cx="7805944" cy="1606299"/>
          </a:xfrm>
          <a:prstGeom prst="rect">
            <a:avLst/>
          </a:prstGeom>
        </p:spPr>
      </p:pic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313096" y="5440681"/>
            <a:ext cx="10011103" cy="0"/>
          </a:xfrm>
          <a:prstGeom prst="line">
            <a:avLst/>
          </a:prstGeom>
          <a:noFill/>
          <a:ln w="635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E71791B-675D-4486-9456-370B4C96B395}"/>
              </a:ext>
            </a:extLst>
          </p:cNvPr>
          <p:cNvSpPr txBox="1"/>
          <p:nvPr/>
        </p:nvSpPr>
        <p:spPr>
          <a:xfrm>
            <a:off x="5050383" y="5041911"/>
            <a:ext cx="35553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1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Lattes:</a:t>
            </a:r>
            <a:r>
              <a:rPr lang="nb-NO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nb-NO" sz="1100" b="0" i="0" dirty="0">
                <a:solidFill>
                  <a:srgbClr val="1155CC"/>
                </a:solidFill>
                <a:effectLst/>
                <a:latin typeface="Tahoma" panose="020B0604030504040204" pitchFamily="34" charset="0"/>
                <a:hlinkClick r:id="rId3"/>
              </a:rPr>
              <a:t>lattes.cnpq.br/2089613781353862</a:t>
            </a:r>
            <a:endParaRPr lang="pt-BR" sz="1100" dirty="0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B3E3CFE8-A9E2-465F-B6B5-F6F004EB2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9296" y="2575561"/>
            <a:ext cx="10011103" cy="0"/>
          </a:xfrm>
          <a:prstGeom prst="line">
            <a:avLst/>
          </a:prstGeom>
          <a:noFill/>
          <a:ln w="635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52047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E20F5-5E0A-4A69-8785-D4BA979F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solidFill>
                  <a:srgbClr val="000000"/>
                </a:solidFill>
              </a:rPr>
              <a:t>Estruturas de Repetição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D7043-56BE-4F58-9C23-D8D0A06DA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167"/>
            <a:ext cx="10515600" cy="435133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pt-BR" altLang="pt-BR" sz="1800" b="1" dirty="0"/>
              <a:t>Em resumo tem-se:</a:t>
            </a:r>
          </a:p>
          <a:p>
            <a:pPr algn="just" eaLnBrk="1" hangingPunct="1"/>
            <a:r>
              <a:rPr lang="pt-BR" altLang="pt-BR" sz="1800" b="1" dirty="0" err="1"/>
              <a:t>while</a:t>
            </a:r>
            <a:r>
              <a:rPr lang="pt-BR" altLang="pt-BR" sz="1800" b="1" dirty="0"/>
              <a:t> </a:t>
            </a:r>
            <a:r>
              <a:rPr lang="pt-BR" altLang="pt-BR" sz="1800" dirty="0"/>
              <a:t>laço de repetição com teste na entrada do laço;</a:t>
            </a:r>
          </a:p>
          <a:p>
            <a:pPr algn="just" eaLnBrk="1" hangingPunct="1"/>
            <a:r>
              <a:rPr lang="pt-BR" altLang="pt-BR" sz="1800" b="1" dirty="0"/>
              <a:t>do </a:t>
            </a:r>
            <a:r>
              <a:rPr lang="pt-BR" altLang="pt-BR" sz="1800" b="1" dirty="0" err="1"/>
              <a:t>while</a:t>
            </a:r>
            <a:r>
              <a:rPr lang="pt-BR" altLang="pt-BR" sz="1800" b="1" dirty="0"/>
              <a:t> </a:t>
            </a:r>
            <a:r>
              <a:rPr lang="pt-BR" altLang="pt-BR" sz="1800" dirty="0"/>
              <a:t>laço de repetição com o teste na saída do laço;</a:t>
            </a:r>
          </a:p>
          <a:p>
            <a:pPr algn="just" eaLnBrk="1" hangingPunct="1"/>
            <a:r>
              <a:rPr lang="pt-BR" altLang="pt-BR" sz="1800" b="1" dirty="0"/>
              <a:t>For </a:t>
            </a:r>
            <a:r>
              <a:rPr lang="pt-BR" altLang="pt-BR" sz="1800" dirty="0"/>
              <a:t>laço de repetição adequado para situações em que sabe-se o número pré-determinado de repetições que deverão ser realizadas;</a:t>
            </a:r>
          </a:p>
          <a:p>
            <a:pPr algn="just" eaLnBrk="1" hangingPunct="1"/>
            <a:r>
              <a:rPr lang="pt-BR" altLang="pt-BR" sz="1800" b="1" dirty="0" err="1"/>
              <a:t>Foreach</a:t>
            </a:r>
            <a:r>
              <a:rPr lang="pt-BR" altLang="pt-BR" sz="1800" b="1" dirty="0"/>
              <a:t> </a:t>
            </a:r>
            <a:r>
              <a:rPr lang="pt-BR" altLang="pt-BR" sz="1800" dirty="0"/>
              <a:t>indicado para manipulação de </a:t>
            </a:r>
            <a:r>
              <a:rPr lang="pt-BR" altLang="pt-BR" sz="1800" dirty="0" err="1"/>
              <a:t>arrays</a:t>
            </a:r>
            <a:r>
              <a:rPr lang="pt-BR" altLang="pt-BR" sz="1800" dirty="0"/>
              <a:t>.</a:t>
            </a:r>
          </a:p>
          <a:p>
            <a:pPr algn="just" eaLnBrk="1" hangingPunct="1"/>
            <a:endParaRPr lang="pt-BR" altLang="pt-BR" sz="1800" dirty="0"/>
          </a:p>
          <a:p>
            <a:pPr algn="just" eaLnBrk="1" hangingPunct="1"/>
            <a:endParaRPr lang="pt-BR" altLang="pt-BR" sz="1800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BF34631-ECB8-4496-AF60-3652F0C431D3}"/>
              </a:ext>
            </a:extLst>
          </p:cNvPr>
          <p:cNvSpPr/>
          <p:nvPr/>
        </p:nvSpPr>
        <p:spPr>
          <a:xfrm>
            <a:off x="838200" y="3706828"/>
            <a:ext cx="2123268" cy="1330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 err="1">
                <a:solidFill>
                  <a:schemeClr val="tx1"/>
                </a:solidFill>
              </a:rPr>
              <a:t>While</a:t>
            </a:r>
            <a:r>
              <a:rPr lang="pt-BR" sz="1600" b="1" dirty="0">
                <a:solidFill>
                  <a:schemeClr val="tx1"/>
                </a:solidFill>
              </a:rPr>
              <a:t>(condicao)</a:t>
            </a:r>
          </a:p>
          <a:p>
            <a:r>
              <a:rPr lang="pt-BR" sz="1600" b="1" dirty="0">
                <a:solidFill>
                  <a:schemeClr val="tx1"/>
                </a:solidFill>
              </a:rPr>
              <a:t>{</a:t>
            </a:r>
          </a:p>
          <a:p>
            <a:endParaRPr lang="pt-BR" sz="1600" b="1" dirty="0">
              <a:solidFill>
                <a:schemeClr val="tx1"/>
              </a:solidFill>
            </a:endParaRPr>
          </a:p>
          <a:p>
            <a:r>
              <a:rPr lang="pt-BR" sz="1600" b="1" dirty="0">
                <a:solidFill>
                  <a:schemeClr val="tx1"/>
                </a:solidFill>
              </a:rPr>
              <a:t>}</a:t>
            </a:r>
          </a:p>
          <a:p>
            <a:pPr algn="ctr"/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01079A9-8869-4A47-8327-138D95B79031}"/>
              </a:ext>
            </a:extLst>
          </p:cNvPr>
          <p:cNvSpPr/>
          <p:nvPr/>
        </p:nvSpPr>
        <p:spPr>
          <a:xfrm>
            <a:off x="838200" y="5217435"/>
            <a:ext cx="2123268" cy="1330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</a:rPr>
              <a:t>do</a:t>
            </a:r>
          </a:p>
          <a:p>
            <a:r>
              <a:rPr lang="pt-BR" sz="1600" b="1" dirty="0">
                <a:solidFill>
                  <a:schemeClr val="tx1"/>
                </a:solidFill>
              </a:rPr>
              <a:t>{</a:t>
            </a:r>
          </a:p>
          <a:p>
            <a:endParaRPr lang="pt-BR" sz="1600" b="1" dirty="0">
              <a:solidFill>
                <a:schemeClr val="tx1"/>
              </a:solidFill>
            </a:endParaRPr>
          </a:p>
          <a:p>
            <a:r>
              <a:rPr lang="pt-BR" sz="1600" b="1" dirty="0">
                <a:solidFill>
                  <a:schemeClr val="tx1"/>
                </a:solidFill>
              </a:rPr>
              <a:t>}</a:t>
            </a:r>
          </a:p>
          <a:p>
            <a:r>
              <a:rPr lang="pt-BR" sz="1600" b="1" dirty="0">
                <a:solidFill>
                  <a:schemeClr val="tx1"/>
                </a:solidFill>
              </a:rPr>
              <a:t>While(</a:t>
            </a:r>
            <a:r>
              <a:rPr lang="pt-BR" sz="1600" b="1" dirty="0" err="1">
                <a:solidFill>
                  <a:schemeClr val="tx1"/>
                </a:solidFill>
              </a:rPr>
              <a:t>condicao</a:t>
            </a:r>
            <a:r>
              <a:rPr lang="pt-BR" sz="1600" b="1" dirty="0">
                <a:solidFill>
                  <a:schemeClr val="tx1"/>
                </a:solidFill>
              </a:rPr>
              <a:t>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5E934FF8-1A77-471E-931E-E4F66AD346BB}"/>
              </a:ext>
            </a:extLst>
          </p:cNvPr>
          <p:cNvSpPr/>
          <p:nvPr/>
        </p:nvSpPr>
        <p:spPr>
          <a:xfrm>
            <a:off x="3350218" y="4162661"/>
            <a:ext cx="3807416" cy="1748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</a:rPr>
              <a:t>for(</a:t>
            </a:r>
            <a:r>
              <a:rPr lang="pt-BR" sz="1600" b="1" dirty="0" err="1">
                <a:solidFill>
                  <a:schemeClr val="tx1"/>
                </a:solidFill>
              </a:rPr>
              <a:t>inicializador</a:t>
            </a:r>
            <a:r>
              <a:rPr lang="pt-BR" sz="1600" b="1" dirty="0">
                <a:solidFill>
                  <a:schemeClr val="tx1"/>
                </a:solidFill>
              </a:rPr>
              <a:t>; condicao; incremento)</a:t>
            </a:r>
          </a:p>
          <a:p>
            <a:r>
              <a:rPr lang="pt-BR" sz="1600" b="1" dirty="0">
                <a:solidFill>
                  <a:schemeClr val="tx1"/>
                </a:solidFill>
              </a:rPr>
              <a:t>{</a:t>
            </a:r>
          </a:p>
          <a:p>
            <a:endParaRPr lang="pt-BR" sz="1600" b="1" dirty="0">
              <a:solidFill>
                <a:schemeClr val="tx1"/>
              </a:solidFill>
            </a:endParaRPr>
          </a:p>
          <a:p>
            <a:r>
              <a:rPr lang="pt-BR" sz="1600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04572F64-6C46-4051-A5CC-2DF56C0A931B}"/>
              </a:ext>
            </a:extLst>
          </p:cNvPr>
          <p:cNvSpPr/>
          <p:nvPr/>
        </p:nvSpPr>
        <p:spPr>
          <a:xfrm>
            <a:off x="7428855" y="3723025"/>
            <a:ext cx="4268495" cy="262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foreach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array_expression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as $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value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b="1" dirty="0">
                <a:solidFill>
                  <a:schemeClr val="tx1"/>
                </a:solidFill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6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b="1" dirty="0">
                <a:solidFill>
                  <a:schemeClr val="tx1"/>
                </a:solidFill>
              </a:rPr>
              <a:t>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foreach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array_expression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as $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key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=&gt; $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value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b="1" dirty="0">
                <a:solidFill>
                  <a:schemeClr val="tx1"/>
                </a:solidFill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6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}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265EBD1-FEFF-4465-A7B9-05475AB68E77}"/>
              </a:ext>
            </a:extLst>
          </p:cNvPr>
          <p:cNvSpPr txBox="1"/>
          <p:nvPr/>
        </p:nvSpPr>
        <p:spPr>
          <a:xfrm>
            <a:off x="2319340" y="6069695"/>
            <a:ext cx="5869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Figura 08. Sintaxe dos laços de repetição</a:t>
            </a:r>
          </a:p>
          <a:p>
            <a:pPr algn="ctr"/>
            <a:r>
              <a:rPr lang="pt-BR" sz="1200" b="1" dirty="0"/>
              <a:t>Fonte: </a:t>
            </a:r>
            <a:r>
              <a:rPr lang="pt-BR" sz="1200" b="1" dirty="0" err="1"/>
              <a:t>Cobo</a:t>
            </a:r>
            <a:r>
              <a:rPr lang="pt-BR" sz="1200" b="1" dirty="0"/>
              <a:t> (2005)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7BA8E20-DB7E-44B2-BA2B-F18C62F7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701E-15EB-42E4-A515-97BFBA68B4A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461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549151" y="431982"/>
            <a:ext cx="7920567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sz="3200" b="1" dirty="0">
                <a:solidFill>
                  <a:srgbClr val="000000"/>
                </a:solidFill>
              </a:rPr>
              <a:t>Estruturas de Repetição (</a:t>
            </a:r>
            <a:r>
              <a:rPr lang="pt-BR" sz="3200" b="1" dirty="0" err="1">
                <a:solidFill>
                  <a:srgbClr val="000000"/>
                </a:solidFill>
              </a:rPr>
              <a:t>While</a:t>
            </a:r>
            <a:r>
              <a:rPr lang="pt-BR" sz="32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buClrTx/>
              <a:buFontTx/>
              <a:buNone/>
            </a:pPr>
            <a:endParaRPr lang="pt-BR" sz="3200" b="1" dirty="0">
              <a:solidFill>
                <a:srgbClr val="000000"/>
              </a:solidFill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930166" y="3246437"/>
            <a:ext cx="22859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</a:rPr>
              <a:t>Exemplo com </a:t>
            </a:r>
            <a:r>
              <a:rPr lang="pt-BR" b="1" dirty="0" err="1">
                <a:solidFill>
                  <a:srgbClr val="000000"/>
                </a:solidFill>
              </a:rPr>
              <a:t>While</a:t>
            </a:r>
            <a:r>
              <a:rPr lang="pt-BR" b="1" dirty="0">
                <a:solidFill>
                  <a:srgbClr val="000000"/>
                </a:solidFill>
              </a:rPr>
              <a:t>:</a:t>
            </a: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165" y="2930570"/>
            <a:ext cx="6135104" cy="14294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921309" y="4399432"/>
            <a:ext cx="586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Figura 09. Algoritmo com laço de repetição</a:t>
            </a:r>
            <a:r>
              <a:rPr lang="pt-BR" sz="1400" b="1" i="1" dirty="0"/>
              <a:t> while</a:t>
            </a:r>
          </a:p>
          <a:p>
            <a:pPr algn="ctr"/>
            <a:r>
              <a:rPr lang="pt-BR" sz="1400" b="1" dirty="0"/>
              <a:t>Fonte: Próprio autor</a:t>
            </a:r>
            <a:endParaRPr lang="pt-BR" sz="1400" b="1" i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93CB8D3-77A5-4986-86D8-DCD3599C35EF}"/>
              </a:ext>
            </a:extLst>
          </p:cNvPr>
          <p:cNvSpPr txBox="1"/>
          <p:nvPr/>
        </p:nvSpPr>
        <p:spPr>
          <a:xfrm>
            <a:off x="697424" y="1669215"/>
            <a:ext cx="10616339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eaLnBrk="1" fontAlgn="auto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Nessa estrutura o 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teste é feito na entrada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 estrutura, ou seja, o(s) comando(s) internos ao 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só serão</a:t>
            </a:r>
          </a:p>
          <a:p>
            <a:pPr algn="just" eaLnBrk="1" fontAlgn="auto" hangingPunct="1">
              <a:lnSpc>
                <a:spcPct val="150000"/>
              </a:lnSpc>
              <a:defRPr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realizados se o teste for verdadeiro e enquanto o teste for verdadeiro. 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9A5FBFD-EC0F-431A-B8D4-8D1D68EB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701E-15EB-42E4-A515-97BFBA68B4A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7600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549151" y="431982"/>
            <a:ext cx="7920567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sz="3200" b="1" dirty="0">
                <a:solidFill>
                  <a:srgbClr val="000000"/>
                </a:solidFill>
              </a:rPr>
              <a:t>Estruturas de Repetição (</a:t>
            </a:r>
            <a:r>
              <a:rPr lang="pt-BR" sz="3200" b="1" dirty="0" err="1">
                <a:solidFill>
                  <a:srgbClr val="000000"/>
                </a:solidFill>
              </a:rPr>
              <a:t>While</a:t>
            </a:r>
            <a:r>
              <a:rPr lang="pt-BR" sz="32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buClrTx/>
              <a:buFontTx/>
              <a:buNone/>
            </a:pPr>
            <a:endParaRPr lang="pt-BR" sz="3200" b="1" dirty="0">
              <a:solidFill>
                <a:srgbClr val="000000"/>
              </a:solidFill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1428290" y="3850759"/>
            <a:ext cx="2422917" cy="457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</a:rPr>
              <a:t>Exemplo com o </a:t>
            </a:r>
            <a:r>
              <a:rPr lang="pt-BR" b="1" dirty="0" err="1">
                <a:solidFill>
                  <a:srgbClr val="000000"/>
                </a:solidFill>
              </a:rPr>
              <a:t>While</a:t>
            </a:r>
            <a:r>
              <a:rPr lang="pt-BR" b="1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93CB8D3-77A5-4986-86D8-DCD3599C35EF}"/>
              </a:ext>
            </a:extLst>
          </p:cNvPr>
          <p:cNvSpPr txBox="1"/>
          <p:nvPr/>
        </p:nvSpPr>
        <p:spPr>
          <a:xfrm>
            <a:off x="697424" y="1669215"/>
            <a:ext cx="10616339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eaLnBrk="1" fontAlgn="auto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Nessa estrutura o 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teste é feito na entrada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 estrutura, ou seja, o(s) comando(s) internos ao 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só serão</a:t>
            </a:r>
          </a:p>
          <a:p>
            <a:pPr marL="285750" indent="-285750" algn="just" eaLnBrk="1" fontAlgn="auto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realizados se o teste for verdadeiro e enquanto o teste for verdadeiro.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30290C6-676E-4A65-A098-440402B96F6F}"/>
              </a:ext>
            </a:extLst>
          </p:cNvPr>
          <p:cNvSpPr/>
          <p:nvPr/>
        </p:nvSpPr>
        <p:spPr>
          <a:xfrm>
            <a:off x="3851207" y="3042739"/>
            <a:ext cx="2689077" cy="2510270"/>
          </a:xfrm>
          <a:prstGeom prst="rect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i="0" dirty="0">
                <a:solidFill>
                  <a:srgbClr val="0000BB"/>
                </a:solidFill>
                <a:effectLst/>
                <a:latin typeface="Fira Mono"/>
              </a:rPr>
              <a:t>&lt;?php</a:t>
            </a:r>
            <a:br>
              <a:rPr lang="en-US" sz="1400" b="1" i="0" dirty="0">
                <a:solidFill>
                  <a:srgbClr val="0000BB"/>
                </a:solidFill>
                <a:effectLst/>
                <a:latin typeface="Fira Mono"/>
              </a:rPr>
            </a:br>
            <a:r>
              <a:rPr lang="en-US" sz="1400" b="1" i="0" dirty="0">
                <a:solidFill>
                  <a:srgbClr val="0000BB"/>
                </a:solidFill>
                <a:effectLst/>
                <a:latin typeface="Fira Mono"/>
              </a:rPr>
              <a:t>       $</a:t>
            </a:r>
            <a:r>
              <a:rPr lang="en-US" sz="1400" b="1" i="0" dirty="0" err="1">
                <a:solidFill>
                  <a:srgbClr val="0000BB"/>
                </a:solidFill>
                <a:effectLst/>
                <a:latin typeface="Fira Mono"/>
              </a:rPr>
              <a:t>cont</a:t>
            </a:r>
            <a:r>
              <a:rPr lang="en-US" sz="1400" b="1" i="0" dirty="0">
                <a:solidFill>
                  <a:srgbClr val="0000BB"/>
                </a:solidFill>
                <a:effectLst/>
                <a:latin typeface="Fira Mono"/>
              </a:rPr>
              <a:t> </a:t>
            </a:r>
            <a:r>
              <a:rPr lang="en-US" sz="1400" b="1" i="0" dirty="0">
                <a:solidFill>
                  <a:srgbClr val="007700"/>
                </a:solidFill>
                <a:effectLst/>
                <a:latin typeface="Fira Mono"/>
              </a:rPr>
              <a:t>= </a:t>
            </a:r>
            <a:r>
              <a:rPr lang="en-US" sz="1400" b="1" i="0" dirty="0">
                <a:solidFill>
                  <a:srgbClr val="0000BB"/>
                </a:solidFill>
                <a:effectLst/>
                <a:latin typeface="Fira Mono"/>
              </a:rPr>
              <a:t>1</a:t>
            </a:r>
            <a:r>
              <a:rPr lang="en-US" sz="1400" b="1" i="0" dirty="0">
                <a:solidFill>
                  <a:srgbClr val="007700"/>
                </a:solidFill>
                <a:effectLst/>
                <a:latin typeface="Fira Mono"/>
              </a:rPr>
              <a:t>;</a:t>
            </a:r>
            <a:br>
              <a:rPr lang="en-US" sz="1400" b="1" i="0" dirty="0">
                <a:solidFill>
                  <a:srgbClr val="007700"/>
                </a:solidFill>
                <a:effectLst/>
                <a:latin typeface="Fira Mono"/>
              </a:rPr>
            </a:br>
            <a:r>
              <a:rPr lang="en-US" sz="1400" b="1" i="0" dirty="0">
                <a:solidFill>
                  <a:srgbClr val="007700"/>
                </a:solidFill>
                <a:effectLst/>
                <a:latin typeface="Fira Mono"/>
              </a:rPr>
              <a:t>       while (</a:t>
            </a:r>
            <a:r>
              <a:rPr lang="en-US" sz="1400" b="1" i="0" dirty="0">
                <a:solidFill>
                  <a:srgbClr val="0000BB"/>
                </a:solidFill>
                <a:effectLst/>
                <a:latin typeface="Fira Mono"/>
              </a:rPr>
              <a:t>$</a:t>
            </a:r>
            <a:r>
              <a:rPr lang="en-US" sz="1400" b="1" i="0" dirty="0" err="1">
                <a:solidFill>
                  <a:srgbClr val="0000BB"/>
                </a:solidFill>
                <a:effectLst/>
                <a:latin typeface="Fira Mono"/>
              </a:rPr>
              <a:t>cont</a:t>
            </a:r>
            <a:r>
              <a:rPr lang="en-US" sz="1400" b="1" i="0" dirty="0">
                <a:solidFill>
                  <a:srgbClr val="0000BB"/>
                </a:solidFill>
                <a:effectLst/>
                <a:latin typeface="Fira Mono"/>
              </a:rPr>
              <a:t> </a:t>
            </a:r>
            <a:r>
              <a:rPr lang="en-US" sz="1400" b="1" i="0" dirty="0">
                <a:solidFill>
                  <a:srgbClr val="007700"/>
                </a:solidFill>
                <a:effectLst/>
                <a:latin typeface="Fira Mono"/>
              </a:rPr>
              <a:t>&lt;= </a:t>
            </a:r>
            <a:r>
              <a:rPr lang="en-US" sz="1400" b="1" i="0" dirty="0">
                <a:solidFill>
                  <a:srgbClr val="0000BB"/>
                </a:solidFill>
                <a:effectLst/>
                <a:latin typeface="Fira Mono"/>
              </a:rPr>
              <a:t>10</a:t>
            </a:r>
            <a:r>
              <a:rPr lang="en-US" sz="1400" b="1" i="0" dirty="0">
                <a:solidFill>
                  <a:srgbClr val="007700"/>
                </a:solidFill>
                <a:effectLst/>
                <a:latin typeface="Fira Mono"/>
              </a:rPr>
              <a:t>)</a:t>
            </a:r>
          </a:p>
          <a:p>
            <a:r>
              <a:rPr lang="en-US" sz="1400" b="1" i="0" dirty="0">
                <a:solidFill>
                  <a:srgbClr val="007700"/>
                </a:solidFill>
                <a:effectLst/>
                <a:latin typeface="Fira Mono"/>
              </a:rPr>
              <a:t>       {</a:t>
            </a:r>
            <a:br>
              <a:rPr lang="en-US" sz="1400" b="1" i="0" dirty="0">
                <a:solidFill>
                  <a:srgbClr val="007700"/>
                </a:solidFill>
                <a:effectLst/>
                <a:latin typeface="Fira Mono"/>
              </a:rPr>
            </a:br>
            <a:r>
              <a:rPr lang="en-US" sz="1400" b="1" i="0" dirty="0">
                <a:solidFill>
                  <a:srgbClr val="007700"/>
                </a:solidFill>
                <a:effectLst/>
                <a:latin typeface="Fira Mono"/>
              </a:rPr>
              <a:t>           echo </a:t>
            </a:r>
            <a:r>
              <a:rPr lang="en-US" sz="1400" b="1" i="0" dirty="0">
                <a:solidFill>
                  <a:srgbClr val="0000BB"/>
                </a:solidFill>
                <a:effectLst/>
                <a:latin typeface="Fira Mono"/>
              </a:rPr>
              <a:t>$</a:t>
            </a:r>
            <a:r>
              <a:rPr lang="en-US" sz="1400" b="1" i="0" dirty="0" err="1">
                <a:solidFill>
                  <a:srgbClr val="0000BB"/>
                </a:solidFill>
                <a:effectLst/>
                <a:latin typeface="Fira Mono"/>
              </a:rPr>
              <a:t>cont</a:t>
            </a:r>
            <a:r>
              <a:rPr lang="en-US" sz="1400" b="1" i="0" dirty="0">
                <a:solidFill>
                  <a:srgbClr val="0000BB"/>
                </a:solidFill>
                <a:effectLst/>
                <a:latin typeface="Fira Mono"/>
              </a:rPr>
              <a:t>;</a:t>
            </a:r>
          </a:p>
          <a:p>
            <a:r>
              <a:rPr lang="en-US" sz="1400" b="1" dirty="0">
                <a:solidFill>
                  <a:srgbClr val="0000BB"/>
                </a:solidFill>
                <a:latin typeface="Fira Mono"/>
              </a:rPr>
              <a:t>          </a:t>
            </a:r>
            <a:r>
              <a:rPr lang="en-US" sz="1400" b="1" dirty="0" err="1">
                <a:solidFill>
                  <a:srgbClr val="0000BB"/>
                </a:solidFill>
                <a:latin typeface="Fira Mono"/>
              </a:rPr>
              <a:t>cont</a:t>
            </a:r>
            <a:r>
              <a:rPr lang="en-US" sz="1400" b="1" i="0" dirty="0">
                <a:solidFill>
                  <a:srgbClr val="007700"/>
                </a:solidFill>
                <a:effectLst/>
                <a:latin typeface="Fira Mono"/>
              </a:rPr>
              <a:t>++; </a:t>
            </a:r>
            <a:br>
              <a:rPr lang="en-US" sz="1400" b="1" i="0" dirty="0">
                <a:solidFill>
                  <a:srgbClr val="FF8000"/>
                </a:solidFill>
                <a:effectLst/>
                <a:latin typeface="Fira Mono"/>
              </a:rPr>
            </a:br>
            <a:r>
              <a:rPr lang="en-US" sz="1400" b="1" i="0" dirty="0">
                <a:solidFill>
                  <a:srgbClr val="FF8000"/>
                </a:solidFill>
                <a:effectLst/>
                <a:latin typeface="Fira Mono"/>
              </a:rPr>
              <a:t>      </a:t>
            </a:r>
            <a:r>
              <a:rPr lang="en-US" sz="1400" b="1" i="0" dirty="0">
                <a:solidFill>
                  <a:schemeClr val="accent6">
                    <a:lumMod val="75000"/>
                  </a:schemeClr>
                </a:solidFill>
                <a:effectLst/>
                <a:latin typeface="Fira Mono"/>
              </a:rPr>
              <a:t> }</a:t>
            </a:r>
            <a:br>
              <a:rPr lang="en-US" sz="1400" b="1" i="0" dirty="0">
                <a:solidFill>
                  <a:srgbClr val="007700"/>
                </a:solidFill>
                <a:effectLst/>
                <a:latin typeface="Fira Mono"/>
              </a:rPr>
            </a:br>
            <a:r>
              <a:rPr lang="en-US" sz="1400" b="1" i="0" dirty="0">
                <a:solidFill>
                  <a:srgbClr val="0000BB"/>
                </a:solidFill>
                <a:effectLst/>
                <a:latin typeface="Fira Mono"/>
              </a:rPr>
              <a:t>?&gt;</a:t>
            </a:r>
            <a:endParaRPr lang="pt-BR" sz="14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AD9A15-D85A-4D47-A92E-AF124CE1C22F}"/>
              </a:ext>
            </a:extLst>
          </p:cNvPr>
          <p:cNvSpPr txBox="1"/>
          <p:nvPr/>
        </p:nvSpPr>
        <p:spPr>
          <a:xfrm>
            <a:off x="2261159" y="5609592"/>
            <a:ext cx="5869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Figura 10. Algoritmo com laço de repetição</a:t>
            </a:r>
            <a:r>
              <a:rPr lang="pt-BR" sz="1200" b="1" i="1" dirty="0"/>
              <a:t> while</a:t>
            </a:r>
          </a:p>
          <a:p>
            <a:pPr algn="ctr"/>
            <a:r>
              <a:rPr lang="pt-BR" sz="1200" b="1" dirty="0"/>
              <a:t>Fonte: Próprio autor</a:t>
            </a:r>
            <a:endParaRPr lang="pt-BR" sz="1200" b="1" i="1" dirty="0"/>
          </a:p>
          <a:p>
            <a:pPr algn="ctr"/>
            <a:endParaRPr lang="pt-BR" sz="1200" b="1" i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380CAB-9043-420A-8DC5-433B996C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701E-15EB-42E4-A515-97BFBA68B4A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465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425165" y="443768"/>
            <a:ext cx="7920567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sz="3200" b="1" dirty="0">
                <a:solidFill>
                  <a:srgbClr val="000000"/>
                </a:solidFill>
              </a:rPr>
              <a:t>Estruturas de Repetição (Do...</a:t>
            </a:r>
            <a:r>
              <a:rPr lang="pt-BR" sz="3200" b="1" dirty="0" err="1">
                <a:solidFill>
                  <a:srgbClr val="000000"/>
                </a:solidFill>
              </a:rPr>
              <a:t>while</a:t>
            </a:r>
            <a:r>
              <a:rPr lang="pt-BR" sz="3200" b="1" dirty="0">
                <a:solidFill>
                  <a:srgbClr val="000000"/>
                </a:solidFill>
              </a:rPr>
              <a:t>( ))</a:t>
            </a:r>
          </a:p>
          <a:p>
            <a:pPr eaLnBrk="1" hangingPunct="1">
              <a:buClrTx/>
              <a:buFontTx/>
              <a:buNone/>
            </a:pPr>
            <a:endParaRPr lang="pt-BR" sz="3200" b="1" dirty="0">
              <a:solidFill>
                <a:srgbClr val="000000"/>
              </a:solidFill>
            </a:endParaRPr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900" y="2503281"/>
            <a:ext cx="4683786" cy="20538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1053885" y="3147789"/>
            <a:ext cx="2824431" cy="524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</a:rPr>
              <a:t>Exemplo com do while: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185306" y="4614716"/>
            <a:ext cx="5869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Figura 11. Algoritmo com laço de repetição </a:t>
            </a:r>
            <a:r>
              <a:rPr lang="pt-BR" sz="1200" b="1" i="1" dirty="0"/>
              <a:t>do while</a:t>
            </a:r>
          </a:p>
          <a:p>
            <a:pPr algn="ctr"/>
            <a:r>
              <a:rPr lang="pt-BR" sz="1200" b="1" dirty="0"/>
              <a:t>Fonte: Próprio autor</a:t>
            </a:r>
            <a:endParaRPr lang="pt-BR" sz="1200" b="1" i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19D2561-FED8-41D0-86EB-EB8ABE58DC02}"/>
              </a:ext>
            </a:extLst>
          </p:cNvPr>
          <p:cNvSpPr txBox="1"/>
          <p:nvPr/>
        </p:nvSpPr>
        <p:spPr>
          <a:xfrm>
            <a:off x="600558" y="1420545"/>
            <a:ext cx="11038669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eaLnBrk="1" fontAlgn="auto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Nesse estrutura de repetição o teste é feito ao final do bloco diferentemente de outros como o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fará logo no início.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46C2AB7-46C4-4875-9267-9ECAA522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701E-15EB-42E4-A515-97BFBA68B4A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0445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425165" y="443768"/>
            <a:ext cx="7920567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sz="3200" b="1" dirty="0">
                <a:solidFill>
                  <a:srgbClr val="000000"/>
                </a:solidFill>
              </a:rPr>
              <a:t>Estruturas de Repetição (Do...</a:t>
            </a:r>
            <a:r>
              <a:rPr lang="pt-BR" sz="3200" b="1" dirty="0" err="1">
                <a:solidFill>
                  <a:srgbClr val="000000"/>
                </a:solidFill>
              </a:rPr>
              <a:t>while</a:t>
            </a:r>
            <a:r>
              <a:rPr lang="pt-BR" sz="3200" b="1" dirty="0">
                <a:solidFill>
                  <a:srgbClr val="000000"/>
                </a:solidFill>
              </a:rPr>
              <a:t>( ))</a:t>
            </a:r>
          </a:p>
          <a:p>
            <a:pPr eaLnBrk="1" hangingPunct="1">
              <a:buClrTx/>
              <a:buFontTx/>
              <a:buNone/>
            </a:pPr>
            <a:endParaRPr lang="pt-BR" sz="3200" b="1" dirty="0">
              <a:solidFill>
                <a:srgbClr val="000000"/>
              </a:solidFill>
            </a:endParaRP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1510302" y="3147789"/>
            <a:ext cx="2620264" cy="281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</a:rPr>
              <a:t>Exemplo com o do while: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19D2561-FED8-41D0-86EB-EB8ABE58DC02}"/>
              </a:ext>
            </a:extLst>
          </p:cNvPr>
          <p:cNvSpPr txBox="1"/>
          <p:nvPr/>
        </p:nvSpPr>
        <p:spPr>
          <a:xfrm>
            <a:off x="600558" y="1420545"/>
            <a:ext cx="11038669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eaLnBrk="1" fontAlgn="auto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Nesse estrutura de repetição o teste é feito ao final do bloco diferentemente de outros como o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fará logo no início.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B4B283C-75CD-49F2-97AE-6296EEA5A5A9}"/>
              </a:ext>
            </a:extLst>
          </p:cNvPr>
          <p:cNvSpPr/>
          <p:nvPr/>
        </p:nvSpPr>
        <p:spPr>
          <a:xfrm>
            <a:off x="4385448" y="2425204"/>
            <a:ext cx="3481545" cy="2510270"/>
          </a:xfrm>
          <a:prstGeom prst="rect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0" dirty="0">
                <a:solidFill>
                  <a:srgbClr val="0000BB"/>
                </a:solidFill>
                <a:effectLst/>
                <a:latin typeface="Fira Mono"/>
              </a:rPr>
              <a:t>&lt;?php</a:t>
            </a:r>
            <a:br>
              <a:rPr lang="en-US" sz="1600" b="1" i="0" dirty="0">
                <a:solidFill>
                  <a:srgbClr val="0000BB"/>
                </a:solidFill>
                <a:effectLst/>
                <a:latin typeface="Fira Mono"/>
              </a:rPr>
            </a:br>
            <a:r>
              <a:rPr lang="en-US" sz="1600" b="1" i="0" dirty="0">
                <a:solidFill>
                  <a:srgbClr val="0000BB"/>
                </a:solidFill>
                <a:effectLst/>
                <a:latin typeface="Fira Mono"/>
              </a:rPr>
              <a:t>       $</a:t>
            </a:r>
            <a:r>
              <a:rPr lang="en-US" sz="1600" b="1" i="0" dirty="0" err="1">
                <a:solidFill>
                  <a:srgbClr val="0000BB"/>
                </a:solidFill>
                <a:effectLst/>
                <a:latin typeface="Fira Mono"/>
              </a:rPr>
              <a:t>cont</a:t>
            </a:r>
            <a:r>
              <a:rPr lang="en-US" sz="1600" b="1" i="0" dirty="0">
                <a:solidFill>
                  <a:srgbClr val="0000BB"/>
                </a:solidFill>
                <a:effectLst/>
                <a:latin typeface="Fira Mono"/>
              </a:rPr>
              <a:t> </a:t>
            </a:r>
            <a:r>
              <a:rPr lang="en-US" sz="1600" b="1" i="0" dirty="0">
                <a:solidFill>
                  <a:srgbClr val="007700"/>
                </a:solidFill>
                <a:effectLst/>
                <a:latin typeface="Fira Mono"/>
              </a:rPr>
              <a:t>= </a:t>
            </a:r>
            <a:r>
              <a:rPr lang="en-US" sz="1600" b="1" i="0" dirty="0">
                <a:solidFill>
                  <a:srgbClr val="0000BB"/>
                </a:solidFill>
                <a:effectLst/>
                <a:latin typeface="Fira Mono"/>
              </a:rPr>
              <a:t>1</a:t>
            </a:r>
            <a:r>
              <a:rPr lang="en-US" sz="1600" b="1" i="0" dirty="0">
                <a:solidFill>
                  <a:srgbClr val="007700"/>
                </a:solidFill>
                <a:effectLst/>
                <a:latin typeface="Fira Mono"/>
              </a:rPr>
              <a:t>;</a:t>
            </a:r>
            <a:br>
              <a:rPr lang="en-US" sz="1600" b="1" i="0" dirty="0">
                <a:solidFill>
                  <a:srgbClr val="007700"/>
                </a:solidFill>
                <a:effectLst/>
                <a:latin typeface="Fira Mono"/>
              </a:rPr>
            </a:br>
            <a:r>
              <a:rPr lang="en-US" sz="1600" b="1" i="0" dirty="0">
                <a:solidFill>
                  <a:srgbClr val="007700"/>
                </a:solidFill>
                <a:effectLst/>
                <a:latin typeface="Fira Mono"/>
              </a:rPr>
              <a:t>       do </a:t>
            </a:r>
          </a:p>
          <a:p>
            <a:r>
              <a:rPr lang="en-US" sz="1600" b="1" dirty="0">
                <a:solidFill>
                  <a:srgbClr val="007700"/>
                </a:solidFill>
                <a:latin typeface="Fira Mono"/>
              </a:rPr>
              <a:t>          </a:t>
            </a:r>
            <a:r>
              <a:rPr lang="en-US" sz="1600" b="1" i="0" dirty="0">
                <a:solidFill>
                  <a:srgbClr val="007700"/>
                </a:solidFill>
                <a:effectLst/>
                <a:latin typeface="Fira Mono"/>
              </a:rPr>
              <a:t>{</a:t>
            </a:r>
          </a:p>
          <a:p>
            <a:r>
              <a:rPr lang="en-US" sz="1600" b="1" i="0" dirty="0">
                <a:solidFill>
                  <a:srgbClr val="007700"/>
                </a:solidFill>
                <a:effectLst/>
                <a:latin typeface="Fira Mono"/>
              </a:rPr>
              <a:t>              echo </a:t>
            </a:r>
            <a:r>
              <a:rPr lang="en-US" sz="1600" b="1" i="0" dirty="0">
                <a:solidFill>
                  <a:srgbClr val="0000BB"/>
                </a:solidFill>
                <a:effectLst/>
                <a:latin typeface="Fira Mono"/>
              </a:rPr>
              <a:t>$</a:t>
            </a:r>
            <a:r>
              <a:rPr lang="en-US" sz="1600" b="1" i="0" dirty="0" err="1">
                <a:solidFill>
                  <a:srgbClr val="0000BB"/>
                </a:solidFill>
                <a:effectLst/>
                <a:latin typeface="Fira Mono"/>
              </a:rPr>
              <a:t>cont</a:t>
            </a:r>
            <a:r>
              <a:rPr lang="en-US" sz="1600" b="1" i="0" dirty="0">
                <a:solidFill>
                  <a:srgbClr val="0000BB"/>
                </a:solidFill>
                <a:effectLst/>
                <a:latin typeface="Fira Mono"/>
              </a:rPr>
              <a:t>;</a:t>
            </a:r>
          </a:p>
          <a:p>
            <a:r>
              <a:rPr lang="en-US" sz="1600" b="1" dirty="0">
                <a:solidFill>
                  <a:srgbClr val="0000BB"/>
                </a:solidFill>
                <a:latin typeface="Fira Mono"/>
              </a:rPr>
              <a:t>              </a:t>
            </a:r>
            <a:r>
              <a:rPr lang="en-US" sz="1600" b="1" dirty="0" err="1">
                <a:solidFill>
                  <a:srgbClr val="0000BB"/>
                </a:solidFill>
                <a:latin typeface="Fira Mono"/>
              </a:rPr>
              <a:t>cont</a:t>
            </a:r>
            <a:r>
              <a:rPr lang="en-US" sz="1600" b="1" i="0" dirty="0">
                <a:solidFill>
                  <a:srgbClr val="007700"/>
                </a:solidFill>
                <a:effectLst/>
                <a:latin typeface="Fira Mono"/>
              </a:rPr>
              <a:t>++; </a:t>
            </a:r>
            <a:endParaRPr lang="en-US" sz="1600" b="1" dirty="0">
              <a:solidFill>
                <a:srgbClr val="007700"/>
              </a:solidFill>
              <a:latin typeface="Fira Mono"/>
            </a:endParaRPr>
          </a:p>
          <a:p>
            <a:r>
              <a:rPr lang="en-US" sz="1600" b="1" i="0" dirty="0">
                <a:solidFill>
                  <a:srgbClr val="007700"/>
                </a:solidFill>
                <a:effectLst/>
                <a:latin typeface="Fira Mono"/>
              </a:rPr>
              <a:t>           }while (</a:t>
            </a:r>
            <a:r>
              <a:rPr lang="en-US" sz="1600" b="1" i="0" dirty="0">
                <a:solidFill>
                  <a:srgbClr val="0000BB"/>
                </a:solidFill>
                <a:effectLst/>
                <a:latin typeface="Fira Mono"/>
              </a:rPr>
              <a:t>$</a:t>
            </a:r>
            <a:r>
              <a:rPr lang="en-US" sz="1600" b="1" i="0" dirty="0" err="1">
                <a:solidFill>
                  <a:srgbClr val="0000BB"/>
                </a:solidFill>
                <a:effectLst/>
                <a:latin typeface="Fira Mono"/>
              </a:rPr>
              <a:t>cont</a:t>
            </a:r>
            <a:r>
              <a:rPr lang="en-US" sz="1600" b="1" i="0" dirty="0">
                <a:solidFill>
                  <a:srgbClr val="0000BB"/>
                </a:solidFill>
                <a:effectLst/>
                <a:latin typeface="Fira Mono"/>
              </a:rPr>
              <a:t> </a:t>
            </a:r>
            <a:r>
              <a:rPr lang="en-US" sz="1600" b="1" i="0" dirty="0">
                <a:solidFill>
                  <a:srgbClr val="007700"/>
                </a:solidFill>
                <a:effectLst/>
                <a:latin typeface="Fira Mono"/>
              </a:rPr>
              <a:t>&lt;= </a:t>
            </a:r>
            <a:r>
              <a:rPr lang="en-US" sz="1600" b="1" i="0" dirty="0">
                <a:solidFill>
                  <a:srgbClr val="0000BB"/>
                </a:solidFill>
                <a:effectLst/>
                <a:latin typeface="Fira Mono"/>
              </a:rPr>
              <a:t>10</a:t>
            </a:r>
            <a:r>
              <a:rPr lang="en-US" sz="1600" b="1" i="0" dirty="0">
                <a:solidFill>
                  <a:srgbClr val="007700"/>
                </a:solidFill>
                <a:effectLst/>
                <a:latin typeface="Fira Mono"/>
              </a:rPr>
              <a:t>)</a:t>
            </a:r>
          </a:p>
          <a:p>
            <a:r>
              <a:rPr lang="en-US" sz="1600" b="1" i="0" dirty="0">
                <a:solidFill>
                  <a:srgbClr val="007700"/>
                </a:solidFill>
                <a:effectLst/>
                <a:latin typeface="Fira Mono"/>
              </a:rPr>
              <a:t> </a:t>
            </a:r>
            <a:r>
              <a:rPr lang="en-US" sz="1600" b="1" i="0" dirty="0">
                <a:solidFill>
                  <a:srgbClr val="0000BB"/>
                </a:solidFill>
                <a:effectLst/>
                <a:latin typeface="Fira Mono"/>
              </a:rPr>
              <a:t>?&gt;</a:t>
            </a:r>
            <a:endParaRPr lang="pt-BR" sz="16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838D4BB-34F2-4934-9C93-0E58AA33AC57}"/>
              </a:ext>
            </a:extLst>
          </p:cNvPr>
          <p:cNvSpPr txBox="1"/>
          <p:nvPr/>
        </p:nvSpPr>
        <p:spPr>
          <a:xfrm>
            <a:off x="3185306" y="5029085"/>
            <a:ext cx="5869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Figura 12. Algoritmo com laço de repetição </a:t>
            </a:r>
            <a:r>
              <a:rPr lang="pt-BR" sz="1200" b="1" i="1" dirty="0"/>
              <a:t>do while</a:t>
            </a:r>
          </a:p>
          <a:p>
            <a:pPr algn="ctr"/>
            <a:r>
              <a:rPr lang="pt-BR" sz="1200" b="1" dirty="0"/>
              <a:t>Fonte: Próprio autor</a:t>
            </a:r>
            <a:endParaRPr lang="pt-BR" sz="1200" b="1" i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376B14-F344-4AFD-8029-A7BFB511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701E-15EB-42E4-A515-97BFBA68B4A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6430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395755" y="514054"/>
            <a:ext cx="7920567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sz="3200" b="1" dirty="0">
                <a:solidFill>
                  <a:srgbClr val="000000"/>
                </a:solidFill>
              </a:rPr>
              <a:t>Estruturas de Repetição (for...)</a:t>
            </a:r>
          </a:p>
          <a:p>
            <a:pPr eaLnBrk="1" hangingPunct="1">
              <a:buClrTx/>
              <a:buFontTx/>
              <a:buNone/>
            </a:pPr>
            <a:endParaRPr lang="pt-BR" sz="3200" b="1" dirty="0">
              <a:solidFill>
                <a:srgbClr val="000000"/>
              </a:solidFill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450429" y="4197815"/>
            <a:ext cx="19176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</a:rPr>
              <a:t>Exemplo com for:</a:t>
            </a:r>
          </a:p>
        </p:txBody>
      </p:sp>
      <p:pic>
        <p:nvPicPr>
          <p:cNvPr id="1946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891" y="3429000"/>
            <a:ext cx="4027347" cy="22678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640986" y="5825450"/>
            <a:ext cx="5869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Figura 13. Algoritmo com laço de repetição </a:t>
            </a:r>
            <a:r>
              <a:rPr lang="pt-BR" sz="1200" b="1" i="1" dirty="0"/>
              <a:t>for</a:t>
            </a:r>
          </a:p>
          <a:p>
            <a:pPr algn="ctr"/>
            <a:r>
              <a:rPr lang="pt-BR" sz="1200" b="1" dirty="0"/>
              <a:t>Fonte: Próprio autor</a:t>
            </a:r>
            <a:endParaRPr lang="pt-BR" sz="1200" b="1" i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1026E54-C4AB-4E68-B446-48EDB8892703}"/>
              </a:ext>
            </a:extLst>
          </p:cNvPr>
          <p:cNvSpPr txBox="1"/>
          <p:nvPr/>
        </p:nvSpPr>
        <p:spPr>
          <a:xfrm>
            <a:off x="491425" y="1478825"/>
            <a:ext cx="11209149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dirty="0"/>
              <a:t>Nessa estrutura de repetição (for) o mesmo será usado para repetir um comando, ou bloco de comandos, um número de vezes pré-determinadas.  </a:t>
            </a:r>
          </a:p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dirty="0"/>
              <a:t>Se não soubermos o número pré-determinado de vezes, será necessário a utilização de estruturas como </a:t>
            </a:r>
            <a:r>
              <a:rPr lang="pt-BR" altLang="pt-BR" dirty="0" err="1"/>
              <a:t>while</a:t>
            </a:r>
            <a:r>
              <a:rPr lang="pt-BR" altLang="pt-BR" dirty="0"/>
              <a:t> ou do-</a:t>
            </a:r>
            <a:r>
              <a:rPr lang="pt-BR" altLang="pt-BR" dirty="0" err="1"/>
              <a:t>while</a:t>
            </a:r>
            <a:r>
              <a:rPr lang="pt-BR" altLang="pt-BR" dirty="0"/>
              <a:t>. 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65736EF-C4C4-41A2-853E-8750222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701E-15EB-42E4-A515-97BFBA68B4A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8293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395755" y="514054"/>
            <a:ext cx="7920567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sz="3200" b="1" dirty="0">
                <a:solidFill>
                  <a:srgbClr val="000000"/>
                </a:solidFill>
              </a:rPr>
              <a:t>Estruturas de Repetição (for...)</a:t>
            </a:r>
          </a:p>
          <a:p>
            <a:pPr eaLnBrk="1" hangingPunct="1">
              <a:buClrTx/>
              <a:buFontTx/>
              <a:buNone/>
            </a:pPr>
            <a:endParaRPr lang="pt-BR" sz="3200" b="1" dirty="0">
              <a:solidFill>
                <a:srgbClr val="000000"/>
              </a:solidFill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769516" y="4459291"/>
            <a:ext cx="20652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</a:rPr>
              <a:t>Exemplo com for: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003592" y="5944074"/>
            <a:ext cx="5869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Figura 14. Algoritmo com laço de repetição </a:t>
            </a:r>
            <a:r>
              <a:rPr lang="pt-BR" sz="1200" b="1" i="1" dirty="0"/>
              <a:t>for</a:t>
            </a:r>
          </a:p>
          <a:p>
            <a:pPr algn="ctr"/>
            <a:r>
              <a:rPr lang="pt-BR" sz="1200" b="1" dirty="0"/>
              <a:t>Fonte: Próprio autor</a:t>
            </a:r>
            <a:endParaRPr lang="pt-BR" sz="1200" b="1" i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1026E54-C4AB-4E68-B446-48EDB8892703}"/>
              </a:ext>
            </a:extLst>
          </p:cNvPr>
          <p:cNvSpPr txBox="1"/>
          <p:nvPr/>
        </p:nvSpPr>
        <p:spPr>
          <a:xfrm>
            <a:off x="491425" y="1478825"/>
            <a:ext cx="11209149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dirty="0"/>
              <a:t>Nessa estrutura de repetição (for) o mesmo será usado para repetir um comando, ou bloco de comandos, um número de vezes pré-determinadas.  </a:t>
            </a:r>
          </a:p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dirty="0"/>
              <a:t>Se não soubermos o número pré-determinado de vezes, será necessário a utilização de estruturas como </a:t>
            </a:r>
            <a:r>
              <a:rPr lang="pt-BR" altLang="pt-BR" dirty="0" err="1"/>
              <a:t>while</a:t>
            </a:r>
            <a:r>
              <a:rPr lang="pt-BR" altLang="pt-BR" dirty="0"/>
              <a:t> ou do-</a:t>
            </a:r>
            <a:r>
              <a:rPr lang="pt-BR" altLang="pt-BR" dirty="0" err="1"/>
              <a:t>while</a:t>
            </a:r>
            <a:r>
              <a:rPr lang="pt-BR" altLang="pt-BR" dirty="0"/>
              <a:t>.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6A3EF1A-05ED-492A-BFFD-F11634BE9CEE}"/>
              </a:ext>
            </a:extLst>
          </p:cNvPr>
          <p:cNvSpPr/>
          <p:nvPr/>
        </p:nvSpPr>
        <p:spPr>
          <a:xfrm>
            <a:off x="3834798" y="3716062"/>
            <a:ext cx="3811478" cy="2196007"/>
          </a:xfrm>
          <a:prstGeom prst="rect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0" dirty="0">
                <a:solidFill>
                  <a:srgbClr val="0000BB"/>
                </a:solidFill>
                <a:effectLst/>
                <a:latin typeface="Fira Mono"/>
              </a:rPr>
              <a:t>&lt;?php</a:t>
            </a:r>
            <a:br>
              <a:rPr lang="en-US" sz="1600" b="1" i="0" dirty="0">
                <a:solidFill>
                  <a:srgbClr val="0000BB"/>
                </a:solidFill>
                <a:effectLst/>
                <a:latin typeface="Fira Mono"/>
              </a:rPr>
            </a:br>
            <a:r>
              <a:rPr lang="en-US" sz="1600" b="1" i="0" dirty="0">
                <a:solidFill>
                  <a:srgbClr val="0000BB"/>
                </a:solidFill>
                <a:effectLst/>
                <a:latin typeface="Fira Mono"/>
              </a:rPr>
              <a:t>      for($</a:t>
            </a:r>
            <a:r>
              <a:rPr lang="en-US" sz="1600" b="1" i="0" dirty="0" err="1">
                <a:solidFill>
                  <a:srgbClr val="0000BB"/>
                </a:solidFill>
                <a:effectLst/>
                <a:latin typeface="Fira Mono"/>
              </a:rPr>
              <a:t>cont</a:t>
            </a:r>
            <a:r>
              <a:rPr lang="en-US" sz="1600" b="1" i="0" dirty="0">
                <a:solidFill>
                  <a:srgbClr val="0000BB"/>
                </a:solidFill>
                <a:effectLst/>
                <a:latin typeface="Fira Mono"/>
              </a:rPr>
              <a:t> </a:t>
            </a:r>
            <a:r>
              <a:rPr lang="en-US" sz="1600" b="1" i="0" dirty="0">
                <a:solidFill>
                  <a:srgbClr val="007700"/>
                </a:solidFill>
                <a:effectLst/>
                <a:latin typeface="Fira Mono"/>
              </a:rPr>
              <a:t>= </a:t>
            </a:r>
            <a:r>
              <a:rPr lang="en-US" sz="1600" b="1" i="0" dirty="0">
                <a:solidFill>
                  <a:srgbClr val="0000BB"/>
                </a:solidFill>
                <a:effectLst/>
                <a:latin typeface="Fira Mono"/>
              </a:rPr>
              <a:t>1</a:t>
            </a:r>
            <a:r>
              <a:rPr lang="en-US" sz="1600" b="1" i="0" dirty="0">
                <a:solidFill>
                  <a:srgbClr val="007700"/>
                </a:solidFill>
                <a:effectLst/>
                <a:latin typeface="Fira Mono"/>
              </a:rPr>
              <a:t>;$</a:t>
            </a:r>
            <a:r>
              <a:rPr lang="en-US" sz="1600" b="1" i="0" dirty="0" err="1">
                <a:solidFill>
                  <a:srgbClr val="007700"/>
                </a:solidFill>
                <a:effectLst/>
                <a:latin typeface="Fira Mono"/>
              </a:rPr>
              <a:t>cont</a:t>
            </a:r>
            <a:r>
              <a:rPr lang="en-US" sz="1600" b="1" i="0" dirty="0">
                <a:solidFill>
                  <a:srgbClr val="007700"/>
                </a:solidFill>
                <a:effectLst/>
                <a:latin typeface="Fira Mono"/>
              </a:rPr>
              <a:t>&lt;=10;$</a:t>
            </a:r>
            <a:r>
              <a:rPr lang="en-US" sz="1600" b="1" i="0" dirty="0" err="1">
                <a:solidFill>
                  <a:srgbClr val="007700"/>
                </a:solidFill>
                <a:effectLst/>
                <a:latin typeface="Fira Mono"/>
              </a:rPr>
              <a:t>cont</a:t>
            </a:r>
            <a:r>
              <a:rPr lang="en-US" sz="1600" b="1" i="0" dirty="0">
                <a:solidFill>
                  <a:srgbClr val="007700"/>
                </a:solidFill>
                <a:effectLst/>
                <a:latin typeface="Fira Mono"/>
              </a:rPr>
              <a:t>++)</a:t>
            </a:r>
            <a:br>
              <a:rPr lang="en-US" sz="1600" b="1" i="0" dirty="0">
                <a:solidFill>
                  <a:srgbClr val="007700"/>
                </a:solidFill>
                <a:effectLst/>
                <a:latin typeface="Fira Mono"/>
              </a:rPr>
            </a:br>
            <a:r>
              <a:rPr lang="en-US" sz="1600" b="1" dirty="0">
                <a:solidFill>
                  <a:srgbClr val="007700"/>
                </a:solidFill>
                <a:latin typeface="Fira Mono"/>
              </a:rPr>
              <a:t>          </a:t>
            </a:r>
            <a:r>
              <a:rPr lang="en-US" sz="1600" b="1" i="0" dirty="0">
                <a:solidFill>
                  <a:srgbClr val="007700"/>
                </a:solidFill>
                <a:effectLst/>
                <a:latin typeface="Fira Mono"/>
              </a:rPr>
              <a:t>{</a:t>
            </a:r>
          </a:p>
          <a:p>
            <a:r>
              <a:rPr lang="en-US" sz="1600" b="1" i="0" dirty="0">
                <a:solidFill>
                  <a:srgbClr val="007700"/>
                </a:solidFill>
                <a:effectLst/>
                <a:latin typeface="Fira Mono"/>
              </a:rPr>
              <a:t>              echo </a:t>
            </a:r>
            <a:r>
              <a:rPr lang="en-US" sz="1600" b="1" i="0" dirty="0">
                <a:solidFill>
                  <a:srgbClr val="0000BB"/>
                </a:solidFill>
                <a:effectLst/>
                <a:latin typeface="Fira Mono"/>
              </a:rPr>
              <a:t>$</a:t>
            </a:r>
            <a:r>
              <a:rPr lang="en-US" sz="1600" b="1" i="0" dirty="0" err="1">
                <a:solidFill>
                  <a:srgbClr val="0000BB"/>
                </a:solidFill>
                <a:effectLst/>
                <a:latin typeface="Fira Mono"/>
              </a:rPr>
              <a:t>cont</a:t>
            </a:r>
            <a:r>
              <a:rPr lang="en-US" sz="1600" b="1" i="0" dirty="0">
                <a:solidFill>
                  <a:srgbClr val="0000BB"/>
                </a:solidFill>
                <a:effectLst/>
                <a:latin typeface="Fira Mono"/>
              </a:rPr>
              <a:t>;</a:t>
            </a:r>
          </a:p>
          <a:p>
            <a:r>
              <a:rPr lang="en-US" sz="1600" b="1" i="0" dirty="0">
                <a:solidFill>
                  <a:srgbClr val="007700"/>
                </a:solidFill>
                <a:effectLst/>
                <a:latin typeface="Fira Mono"/>
              </a:rPr>
              <a:t>          } </a:t>
            </a:r>
          </a:p>
          <a:p>
            <a:r>
              <a:rPr lang="en-US" sz="1600" b="1" i="0" dirty="0">
                <a:solidFill>
                  <a:srgbClr val="007700"/>
                </a:solidFill>
                <a:effectLst/>
                <a:latin typeface="Fira Mono"/>
              </a:rPr>
              <a:t> </a:t>
            </a:r>
            <a:r>
              <a:rPr lang="en-US" sz="1600" b="1" i="0" dirty="0">
                <a:solidFill>
                  <a:srgbClr val="0000BB"/>
                </a:solidFill>
                <a:effectLst/>
                <a:latin typeface="Fira Mono"/>
              </a:rPr>
              <a:t>?&gt;</a:t>
            </a:r>
            <a:endParaRPr lang="pt-BR" sz="1600" b="1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FEB8438-D9C3-40CD-AA4B-7419D866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701E-15EB-42E4-A515-97BFBA68B4A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7866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466535" y="597282"/>
            <a:ext cx="7920567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sz="3200" b="1" dirty="0">
                <a:solidFill>
                  <a:srgbClr val="000000"/>
                </a:solidFill>
              </a:rPr>
              <a:t>Estruturas de Repetição (</a:t>
            </a:r>
            <a:r>
              <a:rPr lang="pt-BR" sz="3200" b="1" dirty="0" err="1">
                <a:solidFill>
                  <a:srgbClr val="000000"/>
                </a:solidFill>
              </a:rPr>
              <a:t>foreach</a:t>
            </a:r>
            <a:r>
              <a:rPr lang="pt-BR" sz="3200" b="1" dirty="0">
                <a:solidFill>
                  <a:srgbClr val="000000"/>
                </a:solidFill>
              </a:rPr>
              <a:t>...)</a:t>
            </a:r>
          </a:p>
          <a:p>
            <a:pPr eaLnBrk="1" hangingPunct="1">
              <a:buClrTx/>
              <a:buFontTx/>
              <a:buNone/>
            </a:pPr>
            <a:endParaRPr lang="pt-BR" sz="3200" b="1" dirty="0">
              <a:solidFill>
                <a:srgbClr val="000000"/>
              </a:solidFill>
            </a:endParaRPr>
          </a:p>
        </p:txBody>
      </p:sp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601" y="2425175"/>
            <a:ext cx="6034505" cy="19043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899108" y="4370200"/>
            <a:ext cx="5869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Figura 15. Algoritmo01 com laço de repetição </a:t>
            </a:r>
            <a:r>
              <a:rPr lang="pt-BR" sz="1200" b="1" i="1" dirty="0" err="1"/>
              <a:t>foreach</a:t>
            </a:r>
            <a:endParaRPr lang="pt-BR" sz="1200" b="1" i="1" dirty="0"/>
          </a:p>
          <a:p>
            <a:pPr algn="ctr"/>
            <a:r>
              <a:rPr lang="pt-BR" sz="1200" b="1" dirty="0"/>
              <a:t>Fonte: Próprio autor</a:t>
            </a:r>
            <a:endParaRPr lang="pt-BR" sz="1200" b="1" i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6C77526-E5BA-4703-9536-D6F9171D6367}"/>
              </a:ext>
            </a:extLst>
          </p:cNvPr>
          <p:cNvSpPr txBox="1"/>
          <p:nvPr/>
        </p:nvSpPr>
        <p:spPr>
          <a:xfrm>
            <a:off x="430077" y="1449770"/>
            <a:ext cx="1148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pt-BR" altLang="pt-BR" dirty="0"/>
              <a:t>Usa-se essa variante do </a:t>
            </a:r>
            <a:r>
              <a:rPr lang="pt-BR" altLang="pt-BR" b="1" dirty="0"/>
              <a:t>for</a:t>
            </a:r>
            <a:r>
              <a:rPr lang="pt-BR" altLang="pt-BR" dirty="0"/>
              <a:t> para percorrer sempre do começo ao fim, todos os elementos de um </a:t>
            </a:r>
            <a:r>
              <a:rPr lang="pt-BR" altLang="pt-BR" i="1" dirty="0" err="1"/>
              <a:t>Array</a:t>
            </a:r>
            <a:r>
              <a:rPr lang="pt-BR" altLang="pt-BR" dirty="0"/>
              <a:t>.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CE496A93-907F-431F-9E3F-15165ACF8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462" y="3059668"/>
            <a:ext cx="22953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</a:rPr>
              <a:t>Exemplo com </a:t>
            </a:r>
            <a:r>
              <a:rPr lang="pt-BR" b="1" dirty="0" err="1">
                <a:solidFill>
                  <a:srgbClr val="000000"/>
                </a:solidFill>
              </a:rPr>
              <a:t>foreach</a:t>
            </a:r>
            <a:r>
              <a:rPr lang="pt-BR" b="1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4214D83-155E-4329-8DF5-19BF818C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701E-15EB-42E4-A515-97BFBA68B4A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5401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466535" y="597282"/>
            <a:ext cx="7920567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sz="3200" b="1" dirty="0">
                <a:solidFill>
                  <a:srgbClr val="000000"/>
                </a:solidFill>
              </a:rPr>
              <a:t>Estruturas de Repetição (</a:t>
            </a:r>
            <a:r>
              <a:rPr lang="pt-BR" sz="3200" b="1" dirty="0" err="1">
                <a:solidFill>
                  <a:srgbClr val="000000"/>
                </a:solidFill>
              </a:rPr>
              <a:t>foreach</a:t>
            </a:r>
            <a:r>
              <a:rPr lang="pt-BR" sz="3200" b="1" dirty="0">
                <a:solidFill>
                  <a:srgbClr val="000000"/>
                </a:solidFill>
              </a:rPr>
              <a:t>...)</a:t>
            </a:r>
          </a:p>
          <a:p>
            <a:pPr eaLnBrk="1" hangingPunct="1">
              <a:buClrTx/>
              <a:buFontTx/>
              <a:buNone/>
            </a:pPr>
            <a:endParaRPr lang="pt-BR" sz="3200" b="1" dirty="0">
              <a:solidFill>
                <a:srgbClr val="0000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990089" y="5218387"/>
            <a:ext cx="5869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Figura 16. Algoritmo02 com laço de repetição </a:t>
            </a:r>
            <a:r>
              <a:rPr lang="pt-BR" sz="1200" b="1" i="1" dirty="0" err="1"/>
              <a:t>foreach</a:t>
            </a:r>
            <a:endParaRPr lang="pt-BR" sz="1200" b="1" i="1" dirty="0"/>
          </a:p>
          <a:p>
            <a:pPr algn="ctr"/>
            <a:r>
              <a:rPr lang="pt-BR" sz="1200" b="1" dirty="0"/>
              <a:t>Fonte: Próprio autor</a:t>
            </a:r>
            <a:endParaRPr lang="pt-BR" sz="1200" b="1" i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6C77526-E5BA-4703-9536-D6F9171D6367}"/>
              </a:ext>
            </a:extLst>
          </p:cNvPr>
          <p:cNvSpPr txBox="1"/>
          <p:nvPr/>
        </p:nvSpPr>
        <p:spPr>
          <a:xfrm>
            <a:off x="430077" y="1449770"/>
            <a:ext cx="1148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pt-BR" altLang="pt-BR" dirty="0"/>
              <a:t>Usa-se essa variante do </a:t>
            </a:r>
            <a:r>
              <a:rPr lang="pt-BR" altLang="pt-BR" b="1" dirty="0"/>
              <a:t>for</a:t>
            </a:r>
            <a:r>
              <a:rPr lang="pt-BR" altLang="pt-BR" dirty="0"/>
              <a:t> para percorrer sempre do começo ao fim, todos os elementos de um </a:t>
            </a:r>
            <a:r>
              <a:rPr lang="pt-BR" altLang="pt-BR" i="1" dirty="0" err="1"/>
              <a:t>Array</a:t>
            </a:r>
            <a:r>
              <a:rPr lang="pt-BR" altLang="pt-BR" dirty="0"/>
              <a:t>.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CE496A93-907F-431F-9E3F-15165ACF8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462" y="3059668"/>
            <a:ext cx="22953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</a:rPr>
              <a:t>Exemplo com </a:t>
            </a:r>
            <a:r>
              <a:rPr lang="pt-BR" b="1" dirty="0" err="1">
                <a:solidFill>
                  <a:srgbClr val="000000"/>
                </a:solidFill>
              </a:rPr>
              <a:t>foreach</a:t>
            </a:r>
            <a:r>
              <a:rPr lang="pt-BR" b="1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3545F0F-529C-4BFA-9DD7-67632C89AF11}"/>
              </a:ext>
            </a:extLst>
          </p:cNvPr>
          <p:cNvSpPr/>
          <p:nvPr/>
        </p:nvSpPr>
        <p:spPr>
          <a:xfrm>
            <a:off x="4426818" y="2623775"/>
            <a:ext cx="4552304" cy="2546796"/>
          </a:xfrm>
          <a:prstGeom prst="rect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i="0" dirty="0">
                <a:solidFill>
                  <a:srgbClr val="0000BB"/>
                </a:solidFill>
                <a:effectLst/>
                <a:latin typeface="Fira Mono"/>
              </a:rPr>
              <a:t>&lt;?php</a:t>
            </a:r>
            <a:br>
              <a:rPr lang="en-US" sz="1600" b="0" i="0" dirty="0">
                <a:solidFill>
                  <a:srgbClr val="0000BB"/>
                </a:solidFill>
                <a:effectLst/>
                <a:latin typeface="Fira Mono"/>
              </a:rPr>
            </a:br>
            <a:r>
              <a:rPr lang="en-US" sz="1600" b="0" i="0" dirty="0">
                <a:solidFill>
                  <a:srgbClr val="0000BB"/>
                </a:solidFill>
                <a:effectLst/>
                <a:latin typeface="Fira Mono"/>
              </a:rPr>
              <a:t>$</a:t>
            </a:r>
            <a:r>
              <a:rPr lang="en-US" sz="1600" b="0" i="0" dirty="0" err="1">
                <a:solidFill>
                  <a:srgbClr val="0000BB"/>
                </a:solidFill>
                <a:effectLst/>
                <a:latin typeface="Fira Mono"/>
              </a:rPr>
              <a:t>arr</a:t>
            </a:r>
            <a:r>
              <a:rPr lang="en-US" sz="1600" b="0" i="0" dirty="0">
                <a:solidFill>
                  <a:srgbClr val="0000BB"/>
                </a:solidFill>
                <a:effectLst/>
                <a:latin typeface="Fira Mono"/>
              </a:rPr>
              <a:t> </a:t>
            </a:r>
            <a:r>
              <a:rPr lang="en-US" sz="1600" b="0" i="0" dirty="0">
                <a:solidFill>
                  <a:srgbClr val="007700"/>
                </a:solidFill>
                <a:effectLst/>
                <a:latin typeface="Fira Mono"/>
              </a:rPr>
              <a:t>= array(</a:t>
            </a:r>
            <a:r>
              <a:rPr lang="en-US" sz="1600" b="0" i="0" dirty="0">
                <a:solidFill>
                  <a:srgbClr val="0000BB"/>
                </a:solidFill>
                <a:effectLst/>
                <a:latin typeface="Fira Mono"/>
              </a:rPr>
              <a:t>1</a:t>
            </a:r>
            <a:r>
              <a:rPr lang="en-US" sz="1600" b="0" i="0" dirty="0">
                <a:solidFill>
                  <a:srgbClr val="007700"/>
                </a:solidFill>
                <a:effectLst/>
                <a:latin typeface="Fira Mono"/>
              </a:rPr>
              <a:t>, </a:t>
            </a:r>
            <a:r>
              <a:rPr lang="en-US" sz="1600" b="0" i="0" dirty="0">
                <a:solidFill>
                  <a:srgbClr val="0000BB"/>
                </a:solidFill>
                <a:effectLst/>
                <a:latin typeface="Fira Mono"/>
              </a:rPr>
              <a:t>2</a:t>
            </a:r>
            <a:r>
              <a:rPr lang="en-US" sz="1600" b="0" i="0" dirty="0">
                <a:solidFill>
                  <a:srgbClr val="007700"/>
                </a:solidFill>
                <a:effectLst/>
                <a:latin typeface="Fira Mono"/>
              </a:rPr>
              <a:t>, </a:t>
            </a:r>
            <a:r>
              <a:rPr lang="en-US" sz="1600" b="0" i="0" dirty="0">
                <a:solidFill>
                  <a:srgbClr val="0000BB"/>
                </a:solidFill>
                <a:effectLst/>
                <a:latin typeface="Fira Mono"/>
              </a:rPr>
              <a:t>3</a:t>
            </a:r>
            <a:r>
              <a:rPr lang="en-US" sz="1600" b="0" i="0" dirty="0">
                <a:solidFill>
                  <a:srgbClr val="007700"/>
                </a:solidFill>
                <a:effectLst/>
                <a:latin typeface="Fira Mono"/>
              </a:rPr>
              <a:t>, </a:t>
            </a:r>
            <a:r>
              <a:rPr lang="en-US" sz="1600" b="0" i="0" dirty="0">
                <a:solidFill>
                  <a:srgbClr val="0000BB"/>
                </a:solidFill>
                <a:effectLst/>
                <a:latin typeface="Fira Mono"/>
              </a:rPr>
              <a:t>4</a:t>
            </a:r>
            <a:r>
              <a:rPr lang="en-US" sz="1600" b="0" i="0" dirty="0">
                <a:solidFill>
                  <a:srgbClr val="007700"/>
                </a:solidFill>
                <a:effectLst/>
                <a:latin typeface="Fira Mono"/>
              </a:rPr>
              <a:t>);</a:t>
            </a:r>
            <a:br>
              <a:rPr lang="en-US" sz="1600" b="0" i="0" dirty="0">
                <a:solidFill>
                  <a:srgbClr val="007700"/>
                </a:solidFill>
                <a:effectLst/>
                <a:latin typeface="Fira Mono"/>
              </a:rPr>
            </a:br>
            <a:r>
              <a:rPr lang="en-US" sz="1600" b="0" i="0" dirty="0">
                <a:solidFill>
                  <a:srgbClr val="007700"/>
                </a:solidFill>
                <a:effectLst/>
                <a:latin typeface="Fira Mono"/>
              </a:rPr>
              <a:t>    foreach (</a:t>
            </a:r>
            <a:r>
              <a:rPr lang="en-US" sz="1600" b="0" i="0" dirty="0">
                <a:solidFill>
                  <a:srgbClr val="0000BB"/>
                </a:solidFill>
                <a:effectLst/>
                <a:latin typeface="Fira Mono"/>
              </a:rPr>
              <a:t>$</a:t>
            </a:r>
            <a:r>
              <a:rPr lang="en-US" sz="1600" b="0" i="0" dirty="0" err="1">
                <a:solidFill>
                  <a:srgbClr val="0000BB"/>
                </a:solidFill>
                <a:effectLst/>
                <a:latin typeface="Fira Mono"/>
              </a:rPr>
              <a:t>arr</a:t>
            </a:r>
            <a:r>
              <a:rPr lang="en-US" sz="1600" b="0" i="0" dirty="0">
                <a:solidFill>
                  <a:srgbClr val="0000BB"/>
                </a:solidFill>
                <a:effectLst/>
                <a:latin typeface="Fira Mono"/>
              </a:rPr>
              <a:t> </a:t>
            </a:r>
            <a:r>
              <a:rPr lang="en-US" sz="1600" b="0" i="0" dirty="0">
                <a:solidFill>
                  <a:srgbClr val="007700"/>
                </a:solidFill>
                <a:effectLst/>
                <a:latin typeface="Fira Mono"/>
              </a:rPr>
              <a:t>as </a:t>
            </a:r>
            <a:r>
              <a:rPr lang="en-US" sz="1600" b="0" i="0" dirty="0">
                <a:solidFill>
                  <a:srgbClr val="0000BB"/>
                </a:solidFill>
                <a:effectLst/>
                <a:latin typeface="Fira Mono"/>
              </a:rPr>
              <a:t>$value</a:t>
            </a:r>
            <a:r>
              <a:rPr lang="en-US" sz="1600" b="0" i="0" dirty="0">
                <a:solidFill>
                  <a:srgbClr val="007700"/>
                </a:solidFill>
                <a:effectLst/>
                <a:latin typeface="Fira Mono"/>
              </a:rPr>
              <a:t>) </a:t>
            </a:r>
          </a:p>
          <a:p>
            <a:r>
              <a:rPr lang="en-US" sz="1600" b="0" i="0" dirty="0">
                <a:solidFill>
                  <a:srgbClr val="007700"/>
                </a:solidFill>
                <a:effectLst/>
                <a:latin typeface="Fira Mono"/>
              </a:rPr>
              <a:t>   {</a:t>
            </a:r>
            <a:br>
              <a:rPr lang="en-US" sz="1600" b="0" i="0" dirty="0">
                <a:solidFill>
                  <a:srgbClr val="007700"/>
                </a:solidFill>
                <a:effectLst/>
                <a:latin typeface="Fira Mono"/>
              </a:rPr>
            </a:br>
            <a:r>
              <a:rPr lang="en-US" sz="1600" b="0" i="0" dirty="0">
                <a:solidFill>
                  <a:srgbClr val="007700"/>
                </a:solidFill>
                <a:effectLst/>
                <a:latin typeface="Fira Mono"/>
              </a:rPr>
              <a:t>        </a:t>
            </a:r>
            <a:r>
              <a:rPr lang="en-US" sz="1600" b="0" i="0" dirty="0">
                <a:solidFill>
                  <a:srgbClr val="0000BB"/>
                </a:solidFill>
                <a:effectLst/>
                <a:latin typeface="Fira Mono"/>
              </a:rPr>
              <a:t>$value </a:t>
            </a:r>
            <a:r>
              <a:rPr lang="en-US" sz="1600" b="0" i="0" dirty="0">
                <a:solidFill>
                  <a:srgbClr val="007700"/>
                </a:solidFill>
                <a:effectLst/>
                <a:latin typeface="Fira Mono"/>
              </a:rPr>
              <a:t>= </a:t>
            </a:r>
            <a:r>
              <a:rPr lang="en-US" sz="1600" b="0" i="0" dirty="0">
                <a:solidFill>
                  <a:srgbClr val="0000BB"/>
                </a:solidFill>
                <a:effectLst/>
                <a:latin typeface="Fira Mono"/>
              </a:rPr>
              <a:t>$value </a:t>
            </a:r>
            <a:r>
              <a:rPr lang="en-US" sz="1600" b="0" i="0" dirty="0">
                <a:solidFill>
                  <a:srgbClr val="007700"/>
                </a:solidFill>
                <a:effectLst/>
                <a:latin typeface="Fira Mono"/>
              </a:rPr>
              <a:t>* </a:t>
            </a:r>
            <a:r>
              <a:rPr lang="en-US" sz="1600" b="0" i="0" dirty="0">
                <a:solidFill>
                  <a:srgbClr val="0000BB"/>
                </a:solidFill>
                <a:effectLst/>
                <a:latin typeface="Fira Mono"/>
              </a:rPr>
              <a:t>2</a:t>
            </a:r>
            <a:r>
              <a:rPr lang="en-US" sz="1600" b="0" i="0" dirty="0">
                <a:solidFill>
                  <a:srgbClr val="007700"/>
                </a:solidFill>
                <a:effectLst/>
                <a:latin typeface="Fira Mono"/>
              </a:rPr>
              <a:t>;</a:t>
            </a:r>
            <a:br>
              <a:rPr lang="en-US" sz="1600" b="0" i="0" dirty="0">
                <a:solidFill>
                  <a:srgbClr val="007700"/>
                </a:solidFill>
                <a:effectLst/>
                <a:latin typeface="Fira Mono"/>
              </a:rPr>
            </a:br>
            <a:r>
              <a:rPr lang="en-US" sz="1600" b="0" i="0" dirty="0">
                <a:solidFill>
                  <a:srgbClr val="007700"/>
                </a:solidFill>
                <a:effectLst/>
                <a:latin typeface="Fira Mono"/>
              </a:rPr>
              <a:t>    }</a:t>
            </a:r>
            <a:br>
              <a:rPr lang="en-US" sz="1600" b="0" i="0" dirty="0">
                <a:solidFill>
                  <a:srgbClr val="007700"/>
                </a:solidFill>
                <a:effectLst/>
                <a:latin typeface="Fira Mono"/>
              </a:rPr>
            </a:br>
            <a:r>
              <a:rPr lang="en-US" sz="1600" b="0" i="0" dirty="0">
                <a:solidFill>
                  <a:srgbClr val="007700"/>
                </a:solidFill>
                <a:effectLst/>
                <a:latin typeface="Fira Mono"/>
              </a:rPr>
              <a:t>   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Fira Mono"/>
              </a:rPr>
              <a:t>// $</a:t>
            </a:r>
            <a:r>
              <a:rPr lang="en-US" sz="1600" b="0" i="0" dirty="0" err="1">
                <a:solidFill>
                  <a:srgbClr val="C00000"/>
                </a:solidFill>
                <a:effectLst/>
                <a:latin typeface="Fira Mono"/>
              </a:rPr>
              <a:t>arr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Fira Mono"/>
              </a:rPr>
              <a:t> é um array(2, 4, 6, 8)</a:t>
            </a:r>
            <a:br>
              <a:rPr lang="en-US" sz="1600" b="0" i="0" dirty="0">
                <a:solidFill>
                  <a:srgbClr val="C00000"/>
                </a:solidFill>
                <a:effectLst/>
                <a:latin typeface="Fira Mono"/>
              </a:rPr>
            </a:br>
            <a:r>
              <a:rPr lang="en-US" sz="1600" b="0" i="0" dirty="0">
                <a:solidFill>
                  <a:srgbClr val="C00000"/>
                </a:solidFill>
                <a:effectLst/>
                <a:latin typeface="Fira Mono"/>
              </a:rPr>
              <a:t>   </a:t>
            </a:r>
            <a:r>
              <a:rPr lang="en-US" sz="1600" b="0" i="0" dirty="0">
                <a:solidFill>
                  <a:srgbClr val="007700"/>
                </a:solidFill>
                <a:effectLst/>
                <a:latin typeface="Fira Mono"/>
              </a:rPr>
              <a:t>unset(</a:t>
            </a:r>
            <a:r>
              <a:rPr lang="en-US" sz="1600" b="0" i="0" dirty="0">
                <a:solidFill>
                  <a:srgbClr val="0000BB"/>
                </a:solidFill>
                <a:effectLst/>
                <a:latin typeface="Fira Mono"/>
              </a:rPr>
              <a:t>$value</a:t>
            </a:r>
            <a:r>
              <a:rPr lang="en-US" sz="1600" b="0" i="0" dirty="0">
                <a:solidFill>
                  <a:srgbClr val="007700"/>
                </a:solidFill>
                <a:effectLst/>
                <a:latin typeface="Fira Mono"/>
              </a:rPr>
              <a:t>); </a:t>
            </a:r>
            <a:br>
              <a:rPr lang="en-US" sz="1600" b="0" i="0" dirty="0">
                <a:solidFill>
                  <a:srgbClr val="FF8000"/>
                </a:solidFill>
                <a:effectLst/>
                <a:latin typeface="Fira Mono"/>
              </a:rPr>
            </a:br>
            <a:r>
              <a:rPr lang="en-US" sz="1600" b="0" i="0" dirty="0">
                <a:solidFill>
                  <a:srgbClr val="0000BB"/>
                </a:solidFill>
                <a:effectLst/>
                <a:latin typeface="Fira Mono"/>
              </a:rPr>
              <a:t>?&gt;</a:t>
            </a:r>
            <a:endParaRPr lang="pt-BR" sz="16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1F18885-AB60-4AFC-BD3C-2B07A98209B2}"/>
              </a:ext>
            </a:extLst>
          </p:cNvPr>
          <p:cNvSpPr txBox="1"/>
          <p:nvPr/>
        </p:nvSpPr>
        <p:spPr>
          <a:xfrm>
            <a:off x="1828799" y="5824643"/>
            <a:ext cx="92332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7700"/>
                </a:solidFill>
                <a:effectLst/>
                <a:latin typeface="Fira Mono"/>
              </a:rPr>
              <a:t>unset(</a:t>
            </a:r>
            <a:r>
              <a:rPr lang="en-US" b="0" i="0" dirty="0">
                <a:solidFill>
                  <a:srgbClr val="0000BB"/>
                </a:solidFill>
                <a:effectLst/>
                <a:latin typeface="Fira Mono"/>
              </a:rPr>
              <a:t>$value</a:t>
            </a:r>
            <a:r>
              <a:rPr lang="en-US" b="0" i="0" dirty="0">
                <a:solidFill>
                  <a:srgbClr val="007700"/>
                </a:solidFill>
                <a:effectLst/>
                <a:latin typeface="Fira Mono"/>
              </a:rPr>
              <a:t>); </a:t>
            </a:r>
            <a:r>
              <a:rPr lang="en-US" b="0" i="0" dirty="0">
                <a:solidFill>
                  <a:srgbClr val="FF8000"/>
                </a:solidFill>
                <a:effectLst/>
                <a:latin typeface="Fira Mono"/>
              </a:rPr>
              <a:t>// </a:t>
            </a:r>
            <a:r>
              <a:rPr lang="en-US" b="0" i="0" dirty="0" err="1">
                <a:solidFill>
                  <a:srgbClr val="FF8000"/>
                </a:solidFill>
                <a:effectLst/>
                <a:latin typeface="Fira Mono"/>
              </a:rPr>
              <a:t>Pausa</a:t>
            </a:r>
            <a:r>
              <a:rPr lang="en-US" b="0" i="0" dirty="0">
                <a:solidFill>
                  <a:srgbClr val="FF8000"/>
                </a:solidFill>
                <a:effectLst/>
                <a:latin typeface="Fira Mono"/>
              </a:rPr>
              <a:t> a </a:t>
            </a:r>
            <a:r>
              <a:rPr lang="en-US" b="0" i="0" dirty="0" err="1">
                <a:solidFill>
                  <a:srgbClr val="FF8000"/>
                </a:solidFill>
                <a:effectLst/>
                <a:latin typeface="Fira Mono"/>
              </a:rPr>
              <a:t>referência</a:t>
            </a:r>
            <a:r>
              <a:rPr lang="en-US" b="0" i="0" dirty="0">
                <a:solidFill>
                  <a:srgbClr val="FF8000"/>
                </a:solidFill>
                <a:effectLst/>
                <a:latin typeface="Fira Mono"/>
              </a:rPr>
              <a:t> com o </a:t>
            </a:r>
            <a:r>
              <a:rPr lang="en-US" b="0" i="0" dirty="0" err="1">
                <a:solidFill>
                  <a:srgbClr val="FF8000"/>
                </a:solidFill>
                <a:effectLst/>
                <a:latin typeface="Fira Mono"/>
              </a:rPr>
              <a:t>último</a:t>
            </a:r>
            <a:r>
              <a:rPr lang="en-US" b="0" i="0" dirty="0">
                <a:solidFill>
                  <a:srgbClr val="FF8000"/>
                </a:solidFill>
                <a:effectLst/>
                <a:latin typeface="Fira Mono"/>
              </a:rPr>
              <a:t> </a:t>
            </a:r>
            <a:r>
              <a:rPr lang="en-US" b="0" i="0" dirty="0" err="1">
                <a:solidFill>
                  <a:srgbClr val="FF8000"/>
                </a:solidFill>
                <a:effectLst/>
                <a:latin typeface="Fira Mono"/>
              </a:rPr>
              <a:t>elemento</a:t>
            </a:r>
            <a:r>
              <a:rPr lang="en-US" b="0" i="0" dirty="0">
                <a:solidFill>
                  <a:srgbClr val="FF8000"/>
                </a:solidFill>
                <a:effectLst/>
                <a:latin typeface="Fira Mono"/>
              </a:rPr>
              <a:t>.</a:t>
            </a:r>
            <a:br>
              <a:rPr lang="en-US" b="0" i="0" dirty="0">
                <a:solidFill>
                  <a:srgbClr val="FF8000"/>
                </a:solidFill>
                <a:effectLst/>
                <a:latin typeface="Fira Mono"/>
              </a:rPr>
            </a:b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3315E96-A139-4FAD-A1F6-2698F380E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701E-15EB-42E4-A515-97BFBA68B4A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6923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393771" y="496470"/>
            <a:ext cx="7920567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sz="3200" b="1" dirty="0">
                <a:solidFill>
                  <a:srgbClr val="000000"/>
                </a:solidFill>
              </a:rPr>
              <a:t>Estruturas de Repetição (</a:t>
            </a:r>
            <a:r>
              <a:rPr lang="pt-BR" sz="3200" b="1" dirty="0" err="1">
                <a:solidFill>
                  <a:srgbClr val="000000"/>
                </a:solidFill>
              </a:rPr>
              <a:t>foreach</a:t>
            </a:r>
            <a:r>
              <a:rPr lang="pt-BR" sz="3200" b="1" dirty="0">
                <a:solidFill>
                  <a:srgbClr val="000000"/>
                </a:solidFill>
              </a:rPr>
              <a:t>...)</a:t>
            </a:r>
          </a:p>
          <a:p>
            <a:pPr eaLnBrk="1" hangingPunct="1">
              <a:buClrTx/>
              <a:buFontTx/>
              <a:buNone/>
            </a:pPr>
            <a:endParaRPr lang="pt-BR" sz="3200" b="1" dirty="0">
              <a:solidFill>
                <a:srgbClr val="000000"/>
              </a:solidFill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966104" y="3003008"/>
            <a:ext cx="22953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</a:rPr>
              <a:t>Exemplo com </a:t>
            </a:r>
            <a:r>
              <a:rPr lang="pt-BR" b="1" dirty="0" err="1">
                <a:solidFill>
                  <a:srgbClr val="000000"/>
                </a:solidFill>
              </a:rPr>
              <a:t>foreach</a:t>
            </a:r>
            <a:r>
              <a:rPr lang="pt-BR" b="1" dirty="0">
                <a:solidFill>
                  <a:srgbClr val="000000"/>
                </a:solidFill>
              </a:rPr>
              <a:t>:</a:t>
            </a:r>
          </a:p>
        </p:txBody>
      </p:sp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329" y="2420148"/>
            <a:ext cx="6034505" cy="19043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978553" y="4356065"/>
            <a:ext cx="5869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Figura 17. Algoritmo03 com laço de repetição </a:t>
            </a:r>
            <a:r>
              <a:rPr lang="pt-BR" sz="1200" b="1" i="1" dirty="0" err="1"/>
              <a:t>foreach</a:t>
            </a:r>
            <a:endParaRPr lang="pt-BR" sz="1200" b="1" i="1" dirty="0"/>
          </a:p>
          <a:p>
            <a:pPr algn="ctr"/>
            <a:r>
              <a:rPr lang="pt-BR" sz="1200" b="1" dirty="0"/>
              <a:t>Fonte: Próprio autor</a:t>
            </a:r>
            <a:endParaRPr lang="pt-BR" sz="1200" b="1" i="1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F7E793D-2DDE-4367-A03C-7C8BFA7E468B}"/>
              </a:ext>
            </a:extLst>
          </p:cNvPr>
          <p:cNvSpPr txBox="1"/>
          <p:nvPr/>
        </p:nvSpPr>
        <p:spPr>
          <a:xfrm>
            <a:off x="430077" y="1449770"/>
            <a:ext cx="1148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pt-BR" altLang="pt-BR" dirty="0"/>
              <a:t>Usa-se essa variante do </a:t>
            </a:r>
            <a:r>
              <a:rPr lang="pt-BR" altLang="pt-BR" b="1" dirty="0"/>
              <a:t>for</a:t>
            </a:r>
            <a:r>
              <a:rPr lang="pt-BR" altLang="pt-BR" dirty="0"/>
              <a:t> para percorrer sempre do começo ao fim, todos os elementos de um </a:t>
            </a:r>
            <a:r>
              <a:rPr lang="pt-BR" altLang="pt-BR" i="1" dirty="0" err="1"/>
              <a:t>Array</a:t>
            </a:r>
            <a:r>
              <a:rPr lang="pt-BR" altLang="pt-BR" dirty="0"/>
              <a:t>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AD208B7-ADBF-451E-9A87-D057871B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701E-15EB-42E4-A515-97BFBA68B4A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7661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480485" y="260350"/>
            <a:ext cx="7200900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sz="3200" b="1" dirty="0">
                <a:solidFill>
                  <a:srgbClr val="000000"/>
                </a:solidFill>
              </a:rPr>
              <a:t>Estruturas de Controle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910219" y="1416763"/>
            <a:ext cx="24003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sz="2000" b="1" dirty="0">
                <a:solidFill>
                  <a:srgbClr val="000000"/>
                </a:solidFill>
              </a:rPr>
              <a:t>Sintaxe do </a:t>
            </a:r>
            <a:r>
              <a:rPr lang="pt-BR" sz="2000" b="1" dirty="0" err="1">
                <a:solidFill>
                  <a:srgbClr val="000000"/>
                </a:solidFill>
              </a:rPr>
              <a:t>if</a:t>
            </a:r>
            <a:r>
              <a:rPr lang="pt-BR" sz="2000" b="1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D5C3E37-8234-4082-8C16-8651F53BFE5F}"/>
              </a:ext>
            </a:extLst>
          </p:cNvPr>
          <p:cNvSpPr/>
          <p:nvPr/>
        </p:nvSpPr>
        <p:spPr>
          <a:xfrm>
            <a:off x="3310519" y="2313806"/>
            <a:ext cx="2124501" cy="12502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 err="1">
                <a:solidFill>
                  <a:srgbClr val="FFFF00"/>
                </a:solidFill>
                <a:cs typeface="Aharoni" pitchFamily="2" charset="-79"/>
              </a:rPr>
              <a:t>If</a:t>
            </a:r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(condição)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{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  //Comandos;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271404E-22B1-C2E7-FCB4-3A6D7D3773F3}"/>
              </a:ext>
            </a:extLst>
          </p:cNvPr>
          <p:cNvSpPr txBox="1"/>
          <p:nvPr/>
        </p:nvSpPr>
        <p:spPr>
          <a:xfrm>
            <a:off x="1438183" y="3761020"/>
            <a:ext cx="5869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Figura 01. Sintaxe da estrutura de controle simples</a:t>
            </a:r>
          </a:p>
          <a:p>
            <a:pPr algn="ctr"/>
            <a:r>
              <a:rPr lang="pt-BR" sz="1200" b="1" dirty="0"/>
              <a:t>Fonte: Próprio autor</a:t>
            </a:r>
          </a:p>
        </p:txBody>
      </p:sp>
    </p:spTree>
    <p:extLst>
      <p:ext uri="{BB962C8B-B14F-4D97-AF65-F5344CB8AC3E}">
        <p14:creationId xmlns:p14="http://schemas.microsoft.com/office/powerpoint/2010/main" val="42785317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227834" y="355331"/>
            <a:ext cx="7920567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sz="3200" b="1" dirty="0">
                <a:solidFill>
                  <a:srgbClr val="000000"/>
                </a:solidFill>
              </a:rPr>
              <a:t>Manipulação de Arrays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433918" y="1182689"/>
            <a:ext cx="10606616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</a:rPr>
              <a:t>Um </a:t>
            </a:r>
            <a:r>
              <a:rPr lang="pt-BR" dirty="0" err="1">
                <a:solidFill>
                  <a:srgbClr val="000000"/>
                </a:solidFill>
              </a:rPr>
              <a:t>array</a:t>
            </a:r>
            <a:r>
              <a:rPr lang="pt-BR" dirty="0">
                <a:solidFill>
                  <a:srgbClr val="000000"/>
                </a:solidFill>
              </a:rPr>
              <a:t> no PHP é atualmente um conjunto de valores ordenado.  </a:t>
            </a:r>
          </a:p>
          <a:p>
            <a:pPr marL="285750" indent="-285750" algn="just" eaLnBrk="1" hangingPunct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</a:rPr>
              <a:t>Pode ser  relacionado cada valor com uma chave, para indicar qual posição o valor está armazenado dentro do </a:t>
            </a:r>
            <a:r>
              <a:rPr lang="pt-BR" dirty="0" err="1">
                <a:solidFill>
                  <a:srgbClr val="000000"/>
                </a:solidFill>
              </a:rPr>
              <a:t>array</a:t>
            </a:r>
            <a:r>
              <a:rPr lang="pt-BR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549568" y="2893768"/>
            <a:ext cx="7598833" cy="161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marL="739775" indent="-282575" eaLnBrk="0" hangingPunct="0"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lvl="1" eaLnBrk="1" hangingPunct="1">
              <a:buFont typeface="Times New Roman" pitchFamily="16" charset="0"/>
              <a:buChar char="–"/>
            </a:pPr>
            <a:r>
              <a:rPr lang="en-US" b="1" dirty="0" err="1">
                <a:solidFill>
                  <a:srgbClr val="000000"/>
                </a:solidFill>
                <a:latin typeface="+mn-lt"/>
              </a:rPr>
              <a:t>Criando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um Array:</a:t>
            </a:r>
          </a:p>
          <a:p>
            <a:pPr eaLnBrk="1" hangingPunct="1"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+mn-lt"/>
            </a:endParaRPr>
          </a:p>
          <a:p>
            <a:pPr eaLnBrk="1" hangingPunct="1"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+mn-lt"/>
              </a:rPr>
              <a:t>Sintaxe:</a:t>
            </a:r>
          </a:p>
          <a:p>
            <a:pPr eaLnBrk="1" hangingPunct="1">
              <a:buClrTx/>
              <a:buFontTx/>
              <a:buNone/>
            </a:pPr>
            <a:endParaRPr lang="pt-BR" b="1" i="1" dirty="0">
              <a:solidFill>
                <a:srgbClr val="000000"/>
              </a:solidFill>
              <a:latin typeface="Bitstream Charter" pitchFamily="16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b="1" i="1" dirty="0">
                <a:solidFill>
                  <a:srgbClr val="000000"/>
                </a:solidFill>
                <a:latin typeface="Bitstream Charter" pitchFamily="16" charset="0"/>
              </a:rPr>
              <a:t>	</a:t>
            </a:r>
            <a:r>
              <a:rPr lang="en-US" b="1" dirty="0">
                <a:solidFill>
                  <a:schemeClr val="tx1"/>
                </a:solidFill>
                <a:cs typeface="Calibri" panose="020F0502020204030204" pitchFamily="34" charset="0"/>
              </a:rPr>
              <a:t>$</a:t>
            </a:r>
            <a:r>
              <a:rPr lang="en-US" b="1" dirty="0" err="1">
                <a:solidFill>
                  <a:schemeClr val="tx1"/>
                </a:solidFill>
                <a:cs typeface="Calibri" panose="020F0502020204030204" pitchFamily="34" charset="0"/>
              </a:rPr>
              <a:t>nomes</a:t>
            </a:r>
            <a:r>
              <a:rPr lang="en-US" b="1" dirty="0">
                <a:solidFill>
                  <a:schemeClr val="tx1"/>
                </a:solidFill>
                <a:cs typeface="Calibri" panose="020F0502020204030204" pitchFamily="34" charset="0"/>
              </a:rPr>
              <a:t> = array(‘João’, ’Paulo’, ’Ana’, 'Alexandre');</a:t>
            </a:r>
          </a:p>
        </p:txBody>
      </p:sp>
      <p:sp>
        <p:nvSpPr>
          <p:cNvPr id="21509" name="AutoShape 4"/>
          <p:cNvSpPr>
            <a:spLocks noChangeArrowheads="1"/>
          </p:cNvSpPr>
          <p:nvPr/>
        </p:nvSpPr>
        <p:spPr bwMode="auto">
          <a:xfrm>
            <a:off x="1081152" y="3907710"/>
            <a:ext cx="5309172" cy="53975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706502" y="4696292"/>
            <a:ext cx="7493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sz="2000" b="1" dirty="0">
                <a:solidFill>
                  <a:srgbClr val="000000"/>
                </a:solidFill>
                <a:cs typeface="Calibri" panose="020F0502020204030204" pitchFamily="34" charset="0"/>
              </a:rPr>
              <a:t>ou:</a:t>
            </a:r>
          </a:p>
        </p:txBody>
      </p:sp>
      <p:sp>
        <p:nvSpPr>
          <p:cNvPr id="21511" name="Text Box 6"/>
          <p:cNvSpPr txBox="1">
            <a:spLocks noChangeArrowheads="1"/>
          </p:cNvSpPr>
          <p:nvPr/>
        </p:nvSpPr>
        <p:spPr bwMode="auto">
          <a:xfrm>
            <a:off x="828154" y="5342452"/>
            <a:ext cx="691767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b="1" dirty="0">
                <a:solidFill>
                  <a:schemeClr val="tx1"/>
                </a:solidFill>
                <a:cs typeface="Calibri" panose="020F0502020204030204" pitchFamily="34" charset="0"/>
              </a:rPr>
              <a:t>$nomes = </a:t>
            </a:r>
            <a:r>
              <a:rPr lang="pt-BR" b="1" dirty="0" err="1">
                <a:solidFill>
                  <a:schemeClr val="tx1"/>
                </a:solidFill>
                <a:cs typeface="Calibri" panose="020F0502020204030204" pitchFamily="34" charset="0"/>
              </a:rPr>
              <a:t>array</a:t>
            </a:r>
            <a:r>
              <a:rPr lang="pt-BR" b="1" dirty="0">
                <a:solidFill>
                  <a:schemeClr val="tx1"/>
                </a:solidFill>
                <a:cs typeface="Calibri" panose="020F0502020204030204" pitchFamily="34" charset="0"/>
              </a:rPr>
              <a:t>(0=&gt;’João', 1=&gt;’Paulo', 2=&gt;’Ana', 3=&gt;'Alexandre');</a:t>
            </a:r>
          </a:p>
        </p:txBody>
      </p:sp>
      <p:sp>
        <p:nvSpPr>
          <p:cNvPr id="21512" name="AutoShape 7"/>
          <p:cNvSpPr>
            <a:spLocks noChangeArrowheads="1"/>
          </p:cNvSpPr>
          <p:nvPr/>
        </p:nvSpPr>
        <p:spPr bwMode="auto">
          <a:xfrm>
            <a:off x="828153" y="5264448"/>
            <a:ext cx="6917678" cy="53975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7541D35-0EE1-43D4-AC8C-69E4F7081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701E-15EB-42E4-A515-97BFBA68B4A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6997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239185" y="180976"/>
            <a:ext cx="7920567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sz="3200" b="1" dirty="0">
                <a:solidFill>
                  <a:srgbClr val="000000"/>
                </a:solidFill>
              </a:rPr>
              <a:t>Manipulação de Arrays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80485" y="1138238"/>
            <a:ext cx="1127971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dirty="0">
                <a:solidFill>
                  <a:srgbClr val="000000"/>
                </a:solidFill>
              </a:rPr>
              <a:t>Existem outras formas de criar um </a:t>
            </a:r>
            <a:r>
              <a:rPr lang="pt-BR" dirty="0" err="1">
                <a:solidFill>
                  <a:srgbClr val="000000"/>
                </a:solidFill>
              </a:rPr>
              <a:t>array</a:t>
            </a:r>
            <a:r>
              <a:rPr lang="pt-BR" dirty="0">
                <a:solidFill>
                  <a:srgbClr val="000000"/>
                </a:solidFill>
              </a:rPr>
              <a:t>, onde simplesmente pode-se adicionar valores conforme a sintaxe abaixo: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2798234" y="2016127"/>
            <a:ext cx="6322484" cy="1412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sz="2000" b="1" dirty="0">
                <a:solidFill>
                  <a:srgbClr val="000000"/>
                </a:solidFill>
              </a:rPr>
              <a:t>$nome[] = 'Mariela';</a:t>
            </a:r>
          </a:p>
          <a:p>
            <a:pPr eaLnBrk="1" hangingPunct="1">
              <a:buClrTx/>
              <a:buFontTx/>
              <a:buNone/>
            </a:pPr>
            <a:r>
              <a:rPr lang="pt-BR" sz="2000" b="1" dirty="0">
                <a:solidFill>
                  <a:srgbClr val="000000"/>
                </a:solidFill>
              </a:rPr>
              <a:t>$nome[] = ‘Joaquim';</a:t>
            </a:r>
          </a:p>
          <a:p>
            <a:pPr eaLnBrk="1" hangingPunct="1">
              <a:buClrTx/>
              <a:buFontTx/>
              <a:buNone/>
            </a:pPr>
            <a:r>
              <a:rPr lang="pt-BR" sz="2000" b="1" dirty="0">
                <a:solidFill>
                  <a:srgbClr val="000000"/>
                </a:solidFill>
              </a:rPr>
              <a:t>$nome[] = '</a:t>
            </a:r>
            <a:r>
              <a:rPr lang="pt-BR" sz="2000" b="1" dirty="0" err="1">
                <a:solidFill>
                  <a:srgbClr val="000000"/>
                </a:solidFill>
              </a:rPr>
              <a:t>Carlene</a:t>
            </a:r>
            <a:r>
              <a:rPr lang="pt-BR" sz="2000" b="1" dirty="0">
                <a:solidFill>
                  <a:srgbClr val="000000"/>
                </a:solidFill>
              </a:rPr>
              <a:t>';</a:t>
            </a:r>
          </a:p>
          <a:p>
            <a:pPr eaLnBrk="1" hangingPunct="1">
              <a:buClrTx/>
              <a:buFontTx/>
              <a:buNone/>
            </a:pPr>
            <a:r>
              <a:rPr lang="pt-BR" sz="2000" b="1" dirty="0">
                <a:solidFill>
                  <a:srgbClr val="000000"/>
                </a:solidFill>
              </a:rPr>
              <a:t>$nome[] = ‘</a:t>
            </a:r>
            <a:r>
              <a:rPr lang="pt-BR" sz="2000" b="1" dirty="0" err="1">
                <a:solidFill>
                  <a:srgbClr val="000000"/>
                </a:solidFill>
              </a:rPr>
              <a:t>Josefine</a:t>
            </a:r>
            <a:r>
              <a:rPr lang="pt-BR" sz="2000" b="1" dirty="0">
                <a:solidFill>
                  <a:srgbClr val="000000"/>
                </a:solidFill>
              </a:rPr>
              <a:t>';</a:t>
            </a:r>
          </a:p>
          <a:p>
            <a:pPr eaLnBrk="1" hangingPunct="1">
              <a:buClrTx/>
              <a:buFontTx/>
              <a:buNone/>
            </a:pPr>
            <a:endParaRPr lang="pt-BR" sz="2000" dirty="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pt-BR" sz="2000" dirty="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pt-BR" sz="2000" dirty="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pt-BR" sz="2000" dirty="0">
              <a:solidFill>
                <a:srgbClr val="000000"/>
              </a:solidFill>
            </a:endParaRPr>
          </a:p>
        </p:txBody>
      </p:sp>
      <p:sp>
        <p:nvSpPr>
          <p:cNvPr id="22533" name="AutoShape 4"/>
          <p:cNvSpPr>
            <a:spLocks noChangeArrowheads="1"/>
          </p:cNvSpPr>
          <p:nvPr/>
        </p:nvSpPr>
        <p:spPr bwMode="auto">
          <a:xfrm>
            <a:off x="2074797" y="1979613"/>
            <a:ext cx="4176183" cy="1449387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787092" y="3905250"/>
            <a:ext cx="2131484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</a:rPr>
              <a:t>Em código:</a:t>
            </a:r>
          </a:p>
        </p:txBody>
      </p:sp>
      <p:pic>
        <p:nvPicPr>
          <p:cNvPr id="2253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834" y="4670667"/>
            <a:ext cx="8796292" cy="7886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6F54C3F-6ABE-4313-95C0-B4DA618D868E}"/>
              </a:ext>
            </a:extLst>
          </p:cNvPr>
          <p:cNvSpPr txBox="1"/>
          <p:nvPr/>
        </p:nvSpPr>
        <p:spPr>
          <a:xfrm>
            <a:off x="3024890" y="5565873"/>
            <a:ext cx="5869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Figura 18. Algoritmo de um </a:t>
            </a:r>
            <a:r>
              <a:rPr lang="pt-BR" sz="1200" b="1" dirty="0" err="1"/>
              <a:t>array</a:t>
            </a:r>
            <a:r>
              <a:rPr lang="pt-BR" sz="1200" b="1" dirty="0"/>
              <a:t> de cores</a:t>
            </a:r>
          </a:p>
          <a:p>
            <a:pPr algn="ctr"/>
            <a:r>
              <a:rPr lang="pt-BR" sz="1200" b="1" dirty="0"/>
              <a:t>Fonte: Próprio autor</a:t>
            </a:r>
            <a:endParaRPr lang="pt-BR" sz="1200" b="1" i="1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CBD5E4C-153B-41E3-B8DF-EF00F944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701E-15EB-42E4-A515-97BFBA68B4A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555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239185" y="182564"/>
            <a:ext cx="7920567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sz="3200" b="1" dirty="0">
                <a:solidFill>
                  <a:srgbClr val="000000"/>
                </a:solidFill>
              </a:rPr>
              <a:t>Manipulação de Arrays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772584" y="1079501"/>
            <a:ext cx="372533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</a:rPr>
              <a:t>Arrays Associativos:</a:t>
            </a:r>
          </a:p>
          <a:p>
            <a:pPr eaLnBrk="1" hangingPunct="1">
              <a:buClrTx/>
              <a:buFontTx/>
              <a:buNone/>
            </a:pPr>
            <a:endParaRPr lang="pt-BR" b="1" dirty="0">
              <a:solidFill>
                <a:srgbClr val="000000"/>
              </a:solidFill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480447" y="1511836"/>
            <a:ext cx="11277638" cy="750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</a:rPr>
              <a:t>	Aos arrays associativos associa-­se um determinado valor ou nome a um dos valores do </a:t>
            </a:r>
            <a:r>
              <a:rPr lang="pt-BR" dirty="0" err="1">
                <a:solidFill>
                  <a:srgbClr val="000000"/>
                </a:solidFill>
              </a:rPr>
              <a:t>array</a:t>
            </a:r>
            <a:r>
              <a:rPr lang="pt-BR" dirty="0">
                <a:solidFill>
                  <a:srgbClr val="000000"/>
                </a:solidFill>
              </a:rPr>
              <a:t>. </a:t>
            </a:r>
          </a:p>
          <a:p>
            <a:pPr marL="285750" indent="-285750" eaLnBrk="1" hangingPunct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</a:rPr>
              <a:t>O </a:t>
            </a:r>
            <a:r>
              <a:rPr lang="pt-BR" dirty="0" err="1">
                <a:solidFill>
                  <a:srgbClr val="000000"/>
                </a:solidFill>
              </a:rPr>
              <a:t>array</a:t>
            </a:r>
            <a:r>
              <a:rPr lang="pt-BR" dirty="0">
                <a:solidFill>
                  <a:srgbClr val="000000"/>
                </a:solidFill>
              </a:rPr>
              <a:t> associativo usa </a:t>
            </a:r>
            <a:r>
              <a:rPr lang="pt-BR" dirty="0" err="1">
                <a:solidFill>
                  <a:srgbClr val="000000"/>
                </a:solidFill>
              </a:rPr>
              <a:t>strings</a:t>
            </a:r>
            <a:r>
              <a:rPr lang="pt-BR" dirty="0">
                <a:solidFill>
                  <a:srgbClr val="000000"/>
                </a:solidFill>
              </a:rPr>
              <a:t> como índice, onde cada </a:t>
            </a:r>
            <a:r>
              <a:rPr lang="pt-BR" dirty="0" err="1">
                <a:solidFill>
                  <a:srgbClr val="000000"/>
                </a:solidFill>
              </a:rPr>
              <a:t>string</a:t>
            </a:r>
            <a:r>
              <a:rPr lang="pt-BR" dirty="0">
                <a:solidFill>
                  <a:srgbClr val="000000"/>
                </a:solidFill>
              </a:rPr>
              <a:t> pode representas uma chave. </a:t>
            </a:r>
          </a:p>
          <a:p>
            <a:pPr marL="285750" indent="-285750" eaLnBrk="1" hangingPunct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0000"/>
                </a:solidFill>
              </a:rPr>
              <a:t>Exemplos:</a:t>
            </a:r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75" y="3024499"/>
            <a:ext cx="8035799" cy="10412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346" y="4719561"/>
            <a:ext cx="5931364" cy="12942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2C81C93-92C0-4B3D-972E-E805C260EAE6}"/>
              </a:ext>
            </a:extLst>
          </p:cNvPr>
          <p:cNvSpPr txBox="1"/>
          <p:nvPr/>
        </p:nvSpPr>
        <p:spPr>
          <a:xfrm>
            <a:off x="2170003" y="4104007"/>
            <a:ext cx="5869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Figura 19. Algoritmo com </a:t>
            </a:r>
            <a:r>
              <a:rPr lang="pt-BR" sz="1200" b="1" dirty="0" err="1"/>
              <a:t>array</a:t>
            </a:r>
            <a:r>
              <a:rPr lang="pt-BR" sz="1200" b="1" dirty="0"/>
              <a:t> de nomes</a:t>
            </a:r>
          </a:p>
          <a:p>
            <a:pPr algn="ctr"/>
            <a:r>
              <a:rPr lang="pt-BR" sz="1200" b="1" dirty="0"/>
              <a:t>Fonte: Próprio autor</a:t>
            </a:r>
            <a:endParaRPr lang="pt-BR" sz="1200" b="1" i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BF449AF-722F-4933-B1BB-983FE56F73E9}"/>
              </a:ext>
            </a:extLst>
          </p:cNvPr>
          <p:cNvSpPr txBox="1"/>
          <p:nvPr/>
        </p:nvSpPr>
        <p:spPr>
          <a:xfrm>
            <a:off x="2697442" y="6052068"/>
            <a:ext cx="5869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Figura 20. Algoritmo com manipulação de </a:t>
            </a:r>
            <a:r>
              <a:rPr lang="pt-BR" sz="1200" b="1" dirty="0" err="1"/>
              <a:t>array</a:t>
            </a:r>
            <a:r>
              <a:rPr lang="pt-BR" sz="1200" b="1" dirty="0"/>
              <a:t> associativo</a:t>
            </a:r>
          </a:p>
          <a:p>
            <a:pPr algn="ctr"/>
            <a:r>
              <a:rPr lang="pt-BR" sz="1200" b="1" dirty="0"/>
              <a:t>Fonte: Próprio autor</a:t>
            </a:r>
            <a:endParaRPr lang="pt-BR" sz="1200" b="1" i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C89FCC-8AE6-4622-99C3-EC0DCEDA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701E-15EB-42E4-A515-97BFBA68B4A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4619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239185" y="182564"/>
            <a:ext cx="7920567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sz="3200" b="1" dirty="0">
                <a:solidFill>
                  <a:srgbClr val="000000"/>
                </a:solidFill>
              </a:rPr>
              <a:t>Manipulação de Arrays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457181" y="1032557"/>
            <a:ext cx="11277638" cy="750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0000"/>
                </a:solidFill>
              </a:rPr>
              <a:t>Exemplos: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BF449AF-722F-4933-B1BB-983FE56F73E9}"/>
              </a:ext>
            </a:extLst>
          </p:cNvPr>
          <p:cNvSpPr txBox="1"/>
          <p:nvPr/>
        </p:nvSpPr>
        <p:spPr>
          <a:xfrm>
            <a:off x="2365613" y="4766750"/>
            <a:ext cx="5869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Figura 21. Algoritmo com manipulação de </a:t>
            </a:r>
            <a:r>
              <a:rPr lang="pt-BR" sz="1200" b="1" dirty="0" err="1"/>
              <a:t>array</a:t>
            </a:r>
            <a:endParaRPr lang="pt-BR" sz="1200" b="1" dirty="0"/>
          </a:p>
          <a:p>
            <a:pPr algn="ctr"/>
            <a:r>
              <a:rPr lang="pt-BR" sz="1200" b="1" dirty="0"/>
              <a:t>Fonte: Próprio autor</a:t>
            </a:r>
            <a:endParaRPr lang="pt-BR" sz="1200" b="1" i="1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033DACB-4146-4313-B0CA-3BAAC39D219D}"/>
              </a:ext>
            </a:extLst>
          </p:cNvPr>
          <p:cNvSpPr/>
          <p:nvPr/>
        </p:nvSpPr>
        <p:spPr>
          <a:xfrm>
            <a:off x="2078040" y="1783474"/>
            <a:ext cx="6444319" cy="2916128"/>
          </a:xfrm>
          <a:prstGeom prst="rect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0" i="0" dirty="0">
                <a:solidFill>
                  <a:srgbClr val="0000BB"/>
                </a:solidFill>
                <a:effectLst/>
                <a:latin typeface="Fira Mono"/>
              </a:rPr>
              <a:t>&lt;?</a:t>
            </a:r>
            <a:r>
              <a:rPr lang="pt-BR" b="0" i="0" dirty="0" err="1">
                <a:solidFill>
                  <a:srgbClr val="0000BB"/>
                </a:solidFill>
                <a:effectLst/>
                <a:latin typeface="Fira Mono"/>
              </a:rPr>
              <a:t>php</a:t>
            </a:r>
            <a:br>
              <a:rPr lang="pt-BR" b="0" i="0" dirty="0">
                <a:solidFill>
                  <a:srgbClr val="0000BB"/>
                </a:solidFill>
                <a:effectLst/>
                <a:latin typeface="Fira Mono"/>
              </a:rPr>
            </a:br>
            <a:r>
              <a:rPr lang="pt-BR" b="0" i="0" dirty="0">
                <a:solidFill>
                  <a:srgbClr val="0000BB"/>
                </a:solidFill>
                <a:effectLst/>
                <a:latin typeface="Fira Mono"/>
              </a:rPr>
              <a:t>$frutas </a:t>
            </a:r>
            <a:r>
              <a:rPr lang="pt-BR" b="0" i="0" dirty="0">
                <a:solidFill>
                  <a:srgbClr val="007700"/>
                </a:solidFill>
                <a:effectLst/>
                <a:latin typeface="Fira Mono"/>
              </a:rPr>
              <a:t>= </a:t>
            </a:r>
            <a:r>
              <a:rPr lang="pt-BR" b="0" i="0" dirty="0" err="1">
                <a:solidFill>
                  <a:srgbClr val="007700"/>
                </a:solidFill>
                <a:effectLst/>
                <a:latin typeface="Fira Mono"/>
              </a:rPr>
              <a:t>array</a:t>
            </a:r>
            <a:r>
              <a:rPr lang="pt-BR" b="0" i="0" dirty="0">
                <a:solidFill>
                  <a:srgbClr val="007700"/>
                </a:solidFill>
                <a:effectLst/>
                <a:latin typeface="Fira Mono"/>
              </a:rPr>
              <a:t> (</a:t>
            </a:r>
            <a:br>
              <a:rPr lang="pt-BR" b="0" i="0" dirty="0">
                <a:solidFill>
                  <a:srgbClr val="007700"/>
                </a:solidFill>
                <a:effectLst/>
                <a:latin typeface="Fira Mono"/>
              </a:rPr>
            </a:br>
            <a:r>
              <a:rPr lang="pt-BR" b="0" i="0" dirty="0">
                <a:solidFill>
                  <a:srgbClr val="007700"/>
                </a:solidFill>
                <a:effectLst/>
                <a:latin typeface="Fira Mono"/>
              </a:rPr>
              <a:t>    </a:t>
            </a:r>
            <a:r>
              <a:rPr lang="pt-BR" b="0" i="0" dirty="0">
                <a:solidFill>
                  <a:srgbClr val="DD0000"/>
                </a:solidFill>
                <a:effectLst/>
                <a:latin typeface="Fira Mono"/>
              </a:rPr>
              <a:t>"frutas" </a:t>
            </a:r>
            <a:r>
              <a:rPr lang="pt-BR" b="0" i="0" dirty="0">
                <a:solidFill>
                  <a:srgbClr val="007700"/>
                </a:solidFill>
                <a:effectLst/>
                <a:latin typeface="Fira Mono"/>
              </a:rPr>
              <a:t>=&gt; </a:t>
            </a:r>
            <a:r>
              <a:rPr lang="pt-BR" b="0" i="0" dirty="0" err="1">
                <a:solidFill>
                  <a:srgbClr val="007700"/>
                </a:solidFill>
                <a:effectLst/>
                <a:latin typeface="Fira Mono"/>
              </a:rPr>
              <a:t>array</a:t>
            </a:r>
            <a:r>
              <a:rPr lang="pt-BR" b="0" i="0" dirty="0">
                <a:solidFill>
                  <a:srgbClr val="007700"/>
                </a:solidFill>
                <a:effectLst/>
                <a:latin typeface="Fira Mono"/>
              </a:rPr>
              <a:t>(</a:t>
            </a:r>
            <a:r>
              <a:rPr lang="pt-BR" b="0" i="0" dirty="0">
                <a:solidFill>
                  <a:srgbClr val="DD0000"/>
                </a:solidFill>
                <a:effectLst/>
                <a:latin typeface="Fira Mono"/>
              </a:rPr>
              <a:t>"a"</a:t>
            </a:r>
            <a:r>
              <a:rPr lang="pt-BR" b="0" i="0" dirty="0">
                <a:solidFill>
                  <a:srgbClr val="007700"/>
                </a:solidFill>
                <a:effectLst/>
                <a:latin typeface="Fira Mono"/>
              </a:rPr>
              <a:t>=&gt;</a:t>
            </a:r>
            <a:r>
              <a:rPr lang="pt-BR" b="0" i="0" dirty="0">
                <a:solidFill>
                  <a:srgbClr val="DD0000"/>
                </a:solidFill>
                <a:effectLst/>
                <a:latin typeface="Fira Mono"/>
              </a:rPr>
              <a:t>"laranja"</a:t>
            </a:r>
            <a:r>
              <a:rPr lang="pt-BR" b="0" i="0" dirty="0">
                <a:solidFill>
                  <a:srgbClr val="007700"/>
                </a:solidFill>
                <a:effectLst/>
                <a:latin typeface="Fira Mono"/>
              </a:rPr>
              <a:t>, </a:t>
            </a:r>
            <a:r>
              <a:rPr lang="pt-BR" b="0" i="0" dirty="0">
                <a:solidFill>
                  <a:srgbClr val="DD0000"/>
                </a:solidFill>
                <a:effectLst/>
                <a:latin typeface="Fira Mono"/>
              </a:rPr>
              <a:t>"b"</a:t>
            </a:r>
            <a:r>
              <a:rPr lang="pt-BR" b="0" i="0" dirty="0">
                <a:solidFill>
                  <a:srgbClr val="007700"/>
                </a:solidFill>
                <a:effectLst/>
                <a:latin typeface="Fira Mono"/>
              </a:rPr>
              <a:t>=&gt;</a:t>
            </a:r>
            <a:r>
              <a:rPr lang="pt-BR" b="0" i="0" dirty="0">
                <a:solidFill>
                  <a:srgbClr val="DD0000"/>
                </a:solidFill>
                <a:effectLst/>
                <a:latin typeface="Fira Mono"/>
              </a:rPr>
              <a:t>"banana"</a:t>
            </a:r>
            <a:r>
              <a:rPr lang="pt-BR" b="0" i="0" dirty="0">
                <a:solidFill>
                  <a:srgbClr val="007700"/>
                </a:solidFill>
                <a:effectLst/>
                <a:latin typeface="Fira Mono"/>
              </a:rPr>
              <a:t>, </a:t>
            </a:r>
            <a:r>
              <a:rPr lang="pt-BR" b="0" i="0" dirty="0">
                <a:solidFill>
                  <a:srgbClr val="DD0000"/>
                </a:solidFill>
                <a:effectLst/>
                <a:latin typeface="Fira Mono"/>
              </a:rPr>
              <a:t>"c"</a:t>
            </a:r>
            <a:r>
              <a:rPr lang="pt-BR" b="0" i="0" dirty="0">
                <a:solidFill>
                  <a:srgbClr val="007700"/>
                </a:solidFill>
                <a:effectLst/>
                <a:latin typeface="Fira Mono"/>
              </a:rPr>
              <a:t>=&gt;</a:t>
            </a:r>
            <a:r>
              <a:rPr lang="pt-BR" b="0" i="0" dirty="0">
                <a:solidFill>
                  <a:srgbClr val="DD0000"/>
                </a:solidFill>
                <a:effectLst/>
                <a:latin typeface="Fira Mono"/>
              </a:rPr>
              <a:t>"maçã"</a:t>
            </a:r>
            <a:r>
              <a:rPr lang="pt-BR" b="0" i="0" dirty="0">
                <a:solidFill>
                  <a:srgbClr val="007700"/>
                </a:solidFill>
                <a:effectLst/>
                <a:latin typeface="Fira Mono"/>
              </a:rPr>
              <a:t>),</a:t>
            </a:r>
            <a:br>
              <a:rPr lang="pt-BR" b="0" i="0" dirty="0">
                <a:solidFill>
                  <a:srgbClr val="007700"/>
                </a:solidFill>
                <a:effectLst/>
                <a:latin typeface="Fira Mono"/>
              </a:rPr>
            </a:br>
            <a:r>
              <a:rPr lang="pt-BR" b="0" i="0" dirty="0">
                <a:solidFill>
                  <a:srgbClr val="007700"/>
                </a:solidFill>
                <a:effectLst/>
                <a:latin typeface="Fira Mono"/>
              </a:rPr>
              <a:t>    </a:t>
            </a:r>
            <a:r>
              <a:rPr lang="pt-BR" b="0" i="0" dirty="0">
                <a:solidFill>
                  <a:srgbClr val="DD0000"/>
                </a:solidFill>
                <a:effectLst/>
                <a:latin typeface="Fira Mono"/>
              </a:rPr>
              <a:t>"</a:t>
            </a:r>
            <a:r>
              <a:rPr lang="pt-BR" b="0" i="0" dirty="0" err="1">
                <a:solidFill>
                  <a:srgbClr val="DD0000"/>
                </a:solidFill>
                <a:effectLst/>
                <a:latin typeface="Fira Mono"/>
              </a:rPr>
              <a:t>numeros</a:t>
            </a:r>
            <a:r>
              <a:rPr lang="pt-BR" b="0" i="0" dirty="0">
                <a:solidFill>
                  <a:srgbClr val="DD0000"/>
                </a:solidFill>
                <a:effectLst/>
                <a:latin typeface="Fira Mono"/>
              </a:rPr>
              <a:t>" </a:t>
            </a:r>
            <a:r>
              <a:rPr lang="pt-BR" b="0" i="0" dirty="0">
                <a:solidFill>
                  <a:srgbClr val="007700"/>
                </a:solidFill>
                <a:effectLst/>
                <a:latin typeface="Fira Mono"/>
              </a:rPr>
              <a:t>=&gt; </a:t>
            </a:r>
            <a:r>
              <a:rPr lang="pt-BR" b="0" i="0" dirty="0" err="1">
                <a:solidFill>
                  <a:srgbClr val="007700"/>
                </a:solidFill>
                <a:effectLst/>
                <a:latin typeface="Fira Mono"/>
              </a:rPr>
              <a:t>array</a:t>
            </a:r>
            <a:r>
              <a:rPr lang="pt-BR" b="0" i="0" dirty="0">
                <a:solidFill>
                  <a:srgbClr val="007700"/>
                </a:solidFill>
                <a:effectLst/>
                <a:latin typeface="Fira Mono"/>
              </a:rPr>
              <a:t>(</a:t>
            </a:r>
            <a:r>
              <a:rPr lang="pt-BR" b="0" i="0" dirty="0">
                <a:solidFill>
                  <a:srgbClr val="0000BB"/>
                </a:solidFill>
                <a:effectLst/>
                <a:latin typeface="Fira Mono"/>
              </a:rPr>
              <a:t>1</a:t>
            </a:r>
            <a:r>
              <a:rPr lang="pt-BR" b="0" i="0" dirty="0">
                <a:solidFill>
                  <a:srgbClr val="007700"/>
                </a:solidFill>
                <a:effectLst/>
                <a:latin typeface="Fira Mono"/>
              </a:rPr>
              <a:t>, </a:t>
            </a:r>
            <a:r>
              <a:rPr lang="pt-BR" b="0" i="0" dirty="0">
                <a:solidFill>
                  <a:srgbClr val="0000BB"/>
                </a:solidFill>
                <a:effectLst/>
                <a:latin typeface="Fira Mono"/>
              </a:rPr>
              <a:t>2</a:t>
            </a:r>
            <a:r>
              <a:rPr lang="pt-BR" b="0" i="0" dirty="0">
                <a:solidFill>
                  <a:srgbClr val="007700"/>
                </a:solidFill>
                <a:effectLst/>
                <a:latin typeface="Fira Mono"/>
              </a:rPr>
              <a:t>, </a:t>
            </a:r>
            <a:r>
              <a:rPr lang="pt-BR" b="0" i="0" dirty="0">
                <a:solidFill>
                  <a:srgbClr val="0000BB"/>
                </a:solidFill>
                <a:effectLst/>
                <a:latin typeface="Fira Mono"/>
              </a:rPr>
              <a:t>3</a:t>
            </a:r>
            <a:r>
              <a:rPr lang="pt-BR" b="0" i="0" dirty="0">
                <a:solidFill>
                  <a:srgbClr val="007700"/>
                </a:solidFill>
                <a:effectLst/>
                <a:latin typeface="Fira Mono"/>
              </a:rPr>
              <a:t>, </a:t>
            </a:r>
            <a:r>
              <a:rPr lang="pt-BR" b="0" i="0" dirty="0">
                <a:solidFill>
                  <a:srgbClr val="0000BB"/>
                </a:solidFill>
                <a:effectLst/>
                <a:latin typeface="Fira Mono"/>
              </a:rPr>
              <a:t>4</a:t>
            </a:r>
            <a:r>
              <a:rPr lang="pt-BR" b="0" i="0" dirty="0">
                <a:solidFill>
                  <a:srgbClr val="007700"/>
                </a:solidFill>
                <a:effectLst/>
                <a:latin typeface="Fira Mono"/>
              </a:rPr>
              <a:t>, </a:t>
            </a:r>
            <a:r>
              <a:rPr lang="pt-BR" b="0" i="0" dirty="0">
                <a:solidFill>
                  <a:srgbClr val="0000BB"/>
                </a:solidFill>
                <a:effectLst/>
                <a:latin typeface="Fira Mono"/>
              </a:rPr>
              <a:t>5</a:t>
            </a:r>
            <a:r>
              <a:rPr lang="pt-BR" b="0" i="0" dirty="0">
                <a:solidFill>
                  <a:srgbClr val="007700"/>
                </a:solidFill>
                <a:effectLst/>
                <a:latin typeface="Fira Mono"/>
              </a:rPr>
              <a:t>, </a:t>
            </a:r>
            <a:r>
              <a:rPr lang="pt-BR" b="0" i="0" dirty="0">
                <a:solidFill>
                  <a:srgbClr val="0000BB"/>
                </a:solidFill>
                <a:effectLst/>
                <a:latin typeface="Fira Mono"/>
              </a:rPr>
              <a:t>6</a:t>
            </a:r>
            <a:r>
              <a:rPr lang="pt-BR" b="0" i="0" dirty="0">
                <a:solidFill>
                  <a:srgbClr val="007700"/>
                </a:solidFill>
                <a:effectLst/>
                <a:latin typeface="Fira Mono"/>
              </a:rPr>
              <a:t>),</a:t>
            </a:r>
            <a:br>
              <a:rPr lang="pt-BR" b="0" i="0" dirty="0">
                <a:solidFill>
                  <a:srgbClr val="007700"/>
                </a:solidFill>
                <a:effectLst/>
                <a:latin typeface="Fira Mono"/>
              </a:rPr>
            </a:br>
            <a:r>
              <a:rPr lang="pt-BR" b="0" i="0" dirty="0">
                <a:solidFill>
                  <a:srgbClr val="007700"/>
                </a:solidFill>
                <a:effectLst/>
                <a:latin typeface="Fira Mono"/>
              </a:rPr>
              <a:t>    </a:t>
            </a:r>
            <a:r>
              <a:rPr lang="pt-BR" b="0" i="0" dirty="0">
                <a:solidFill>
                  <a:srgbClr val="DD0000"/>
                </a:solidFill>
                <a:effectLst/>
                <a:latin typeface="Fira Mono"/>
              </a:rPr>
              <a:t>"buracos" </a:t>
            </a:r>
            <a:r>
              <a:rPr lang="pt-BR" b="0" i="0" dirty="0">
                <a:solidFill>
                  <a:srgbClr val="007700"/>
                </a:solidFill>
                <a:effectLst/>
                <a:latin typeface="Fira Mono"/>
              </a:rPr>
              <a:t>=&gt; </a:t>
            </a:r>
            <a:r>
              <a:rPr lang="pt-BR" b="0" i="0" dirty="0" err="1">
                <a:solidFill>
                  <a:srgbClr val="007700"/>
                </a:solidFill>
                <a:effectLst/>
                <a:latin typeface="Fira Mono"/>
              </a:rPr>
              <a:t>array</a:t>
            </a:r>
            <a:r>
              <a:rPr lang="pt-BR" b="0" i="0" dirty="0">
                <a:solidFill>
                  <a:srgbClr val="007700"/>
                </a:solidFill>
                <a:effectLst/>
                <a:latin typeface="Fira Mono"/>
              </a:rPr>
              <a:t>(</a:t>
            </a:r>
            <a:r>
              <a:rPr lang="pt-BR" b="0" i="0" dirty="0">
                <a:solidFill>
                  <a:srgbClr val="DD0000"/>
                </a:solidFill>
                <a:effectLst/>
                <a:latin typeface="Fira Mono"/>
              </a:rPr>
              <a:t>"primeiro"</a:t>
            </a:r>
            <a:r>
              <a:rPr lang="pt-BR" b="0" i="0" dirty="0">
                <a:solidFill>
                  <a:srgbClr val="007700"/>
                </a:solidFill>
                <a:effectLst/>
                <a:latin typeface="Fira Mono"/>
              </a:rPr>
              <a:t>, </a:t>
            </a:r>
            <a:r>
              <a:rPr lang="pt-BR" b="0" i="0" dirty="0">
                <a:solidFill>
                  <a:srgbClr val="0000BB"/>
                </a:solidFill>
                <a:effectLst/>
                <a:latin typeface="Fira Mono"/>
              </a:rPr>
              <a:t>5 </a:t>
            </a:r>
            <a:r>
              <a:rPr lang="pt-BR" b="0" i="0" dirty="0">
                <a:solidFill>
                  <a:srgbClr val="007700"/>
                </a:solidFill>
                <a:effectLst/>
                <a:latin typeface="Fira Mono"/>
              </a:rPr>
              <a:t>=&gt; </a:t>
            </a:r>
            <a:r>
              <a:rPr lang="pt-BR" b="0" i="0" dirty="0">
                <a:solidFill>
                  <a:srgbClr val="DD0000"/>
                </a:solidFill>
                <a:effectLst/>
                <a:latin typeface="Fira Mono"/>
              </a:rPr>
              <a:t>"segundo"</a:t>
            </a:r>
            <a:r>
              <a:rPr lang="pt-BR" b="0" i="0" dirty="0">
                <a:solidFill>
                  <a:srgbClr val="007700"/>
                </a:solidFill>
                <a:effectLst/>
                <a:latin typeface="Fira Mono"/>
              </a:rPr>
              <a:t>, </a:t>
            </a:r>
            <a:r>
              <a:rPr lang="pt-BR" b="0" i="0" dirty="0">
                <a:solidFill>
                  <a:srgbClr val="DD0000"/>
                </a:solidFill>
                <a:effectLst/>
                <a:latin typeface="Fira Mono"/>
              </a:rPr>
              <a:t>"terceiro"</a:t>
            </a:r>
            <a:r>
              <a:rPr lang="pt-BR" b="0" i="0" dirty="0">
                <a:solidFill>
                  <a:srgbClr val="007700"/>
                </a:solidFill>
                <a:effectLst/>
                <a:latin typeface="Fira Mono"/>
              </a:rPr>
              <a:t>)</a:t>
            </a:r>
            <a:br>
              <a:rPr lang="pt-BR" b="0" i="0" dirty="0">
                <a:solidFill>
                  <a:srgbClr val="007700"/>
                </a:solidFill>
                <a:effectLst/>
                <a:latin typeface="Fira Mono"/>
              </a:rPr>
            </a:br>
            <a:r>
              <a:rPr lang="pt-BR" b="0" i="0" dirty="0">
                <a:solidFill>
                  <a:srgbClr val="007700"/>
                </a:solidFill>
                <a:effectLst/>
                <a:latin typeface="Fira Mono"/>
              </a:rPr>
              <a:t>);</a:t>
            </a:r>
            <a:br>
              <a:rPr lang="pt-BR" b="0" i="0" dirty="0">
                <a:solidFill>
                  <a:srgbClr val="007700"/>
                </a:solidFill>
                <a:effectLst/>
                <a:latin typeface="Fira Mono"/>
              </a:rPr>
            </a:br>
            <a:r>
              <a:rPr lang="pt-BR" b="0" i="0" dirty="0">
                <a:solidFill>
                  <a:srgbClr val="0000BB"/>
                </a:solidFill>
                <a:effectLst/>
                <a:latin typeface="Fira Mono"/>
              </a:rPr>
              <a:t>?&gt;</a:t>
            </a:r>
            <a:endParaRPr lang="pt-BR" b="1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F46E773-6507-405D-A9D6-48568B21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701E-15EB-42E4-A515-97BFBA68B4A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9329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239185" y="182564"/>
            <a:ext cx="7920567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sz="3200" b="1" dirty="0">
                <a:solidFill>
                  <a:srgbClr val="000000"/>
                </a:solidFill>
              </a:rPr>
              <a:t>Manipulação de Arrays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457181" y="1032557"/>
            <a:ext cx="11277638" cy="750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0000"/>
                </a:solidFill>
              </a:rPr>
              <a:t>Exemplos: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BF449AF-722F-4933-B1BB-983FE56F73E9}"/>
              </a:ext>
            </a:extLst>
          </p:cNvPr>
          <p:cNvSpPr txBox="1"/>
          <p:nvPr/>
        </p:nvSpPr>
        <p:spPr>
          <a:xfrm>
            <a:off x="984713" y="3333881"/>
            <a:ext cx="5869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Figura 22. Algoritmo com manipulação de </a:t>
            </a:r>
            <a:r>
              <a:rPr lang="pt-BR" sz="1200" b="1" dirty="0" err="1"/>
              <a:t>array</a:t>
            </a:r>
            <a:endParaRPr lang="pt-BR" sz="1200" b="1" dirty="0"/>
          </a:p>
          <a:p>
            <a:pPr algn="ctr"/>
            <a:r>
              <a:rPr lang="pt-BR" sz="1200" b="1" dirty="0"/>
              <a:t>Fonte: Próprio autor</a:t>
            </a:r>
            <a:endParaRPr lang="pt-BR" sz="1200" b="1" i="1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033DACB-4146-4313-B0CA-3BAAC39D219D}"/>
              </a:ext>
            </a:extLst>
          </p:cNvPr>
          <p:cNvSpPr/>
          <p:nvPr/>
        </p:nvSpPr>
        <p:spPr>
          <a:xfrm>
            <a:off x="1083042" y="1889722"/>
            <a:ext cx="5618448" cy="1410859"/>
          </a:xfrm>
          <a:prstGeom prst="rect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0000BB"/>
                </a:solidFill>
                <a:effectLst/>
                <a:latin typeface="Fira Mono"/>
              </a:rPr>
              <a:t>&lt;?php</a:t>
            </a:r>
            <a:br>
              <a:rPr lang="en-US" b="0" i="0" dirty="0">
                <a:solidFill>
                  <a:srgbClr val="0000BB"/>
                </a:solidFill>
                <a:effectLst/>
                <a:latin typeface="Fira Mono"/>
              </a:rPr>
            </a:br>
            <a:r>
              <a:rPr lang="en-US" b="0" i="0" dirty="0">
                <a:solidFill>
                  <a:srgbClr val="0000BB"/>
                </a:solidFill>
                <a:effectLst/>
                <a:latin typeface="Fira Mono"/>
              </a:rPr>
              <a:t>$array </a:t>
            </a:r>
            <a:r>
              <a:rPr lang="en-US" b="0" i="0" dirty="0">
                <a:solidFill>
                  <a:srgbClr val="007700"/>
                </a:solidFill>
                <a:effectLst/>
                <a:latin typeface="Fira Mono"/>
              </a:rPr>
              <a:t>= array(</a:t>
            </a:r>
            <a:r>
              <a:rPr lang="en-US" b="0" i="0" dirty="0">
                <a:solidFill>
                  <a:srgbClr val="0000BB"/>
                </a:solidFill>
                <a:effectLst/>
                <a:latin typeface="Fira Mono"/>
              </a:rPr>
              <a:t>1</a:t>
            </a:r>
            <a:r>
              <a:rPr lang="en-US" b="0" i="0" dirty="0">
                <a:solidFill>
                  <a:srgbClr val="007700"/>
                </a:solidFill>
                <a:effectLst/>
                <a:latin typeface="Fira Mono"/>
              </a:rPr>
              <a:t>, </a:t>
            </a:r>
            <a:r>
              <a:rPr lang="en-US" b="0" i="0" dirty="0">
                <a:solidFill>
                  <a:srgbClr val="0000BB"/>
                </a:solidFill>
                <a:effectLst/>
                <a:latin typeface="Fira Mono"/>
              </a:rPr>
              <a:t>1</a:t>
            </a:r>
            <a:r>
              <a:rPr lang="en-US" b="0" i="0" dirty="0">
                <a:solidFill>
                  <a:srgbClr val="007700"/>
                </a:solidFill>
                <a:effectLst/>
                <a:latin typeface="Fira Mono"/>
              </a:rPr>
              <a:t>, </a:t>
            </a:r>
            <a:r>
              <a:rPr lang="en-US" b="0" i="0" dirty="0">
                <a:solidFill>
                  <a:srgbClr val="0000BB"/>
                </a:solidFill>
                <a:effectLst/>
                <a:latin typeface="Fira Mono"/>
              </a:rPr>
              <a:t>1</a:t>
            </a:r>
            <a:r>
              <a:rPr lang="en-US" b="0" i="0" dirty="0">
                <a:solidFill>
                  <a:srgbClr val="007700"/>
                </a:solidFill>
                <a:effectLst/>
                <a:latin typeface="Fira Mono"/>
              </a:rPr>
              <a:t>, </a:t>
            </a:r>
            <a:r>
              <a:rPr lang="en-US" b="0" i="0" dirty="0">
                <a:solidFill>
                  <a:srgbClr val="0000BB"/>
                </a:solidFill>
                <a:effectLst/>
                <a:latin typeface="Fira Mono"/>
              </a:rPr>
              <a:t>1</a:t>
            </a:r>
            <a:r>
              <a:rPr lang="en-US" b="0" i="0" dirty="0">
                <a:solidFill>
                  <a:srgbClr val="007700"/>
                </a:solidFill>
                <a:effectLst/>
                <a:latin typeface="Fira Mono"/>
              </a:rPr>
              <a:t>,  </a:t>
            </a:r>
            <a:r>
              <a:rPr lang="en-US" b="0" i="0" dirty="0">
                <a:solidFill>
                  <a:srgbClr val="0000BB"/>
                </a:solidFill>
                <a:effectLst/>
                <a:latin typeface="Fira Mono"/>
              </a:rPr>
              <a:t>1</a:t>
            </a:r>
            <a:r>
              <a:rPr lang="en-US" b="0" i="0" dirty="0">
                <a:solidFill>
                  <a:srgbClr val="007700"/>
                </a:solidFill>
                <a:effectLst/>
                <a:latin typeface="Fira Mono"/>
              </a:rPr>
              <a:t>, </a:t>
            </a:r>
            <a:r>
              <a:rPr lang="en-US" b="0" i="0" dirty="0">
                <a:solidFill>
                  <a:srgbClr val="0000BB"/>
                </a:solidFill>
                <a:effectLst/>
                <a:latin typeface="Fira Mono"/>
              </a:rPr>
              <a:t>8 </a:t>
            </a:r>
            <a:r>
              <a:rPr lang="en-US" b="0" i="0" dirty="0">
                <a:solidFill>
                  <a:srgbClr val="007700"/>
                </a:solidFill>
                <a:effectLst/>
                <a:latin typeface="Fira Mono"/>
              </a:rPr>
              <a:t>=&gt; </a:t>
            </a:r>
            <a:r>
              <a:rPr lang="en-US" b="0" i="0" dirty="0">
                <a:solidFill>
                  <a:srgbClr val="0000BB"/>
                </a:solidFill>
                <a:effectLst/>
                <a:latin typeface="Fira Mono"/>
              </a:rPr>
              <a:t>1</a:t>
            </a:r>
            <a:r>
              <a:rPr lang="en-US" b="0" i="0" dirty="0">
                <a:solidFill>
                  <a:srgbClr val="007700"/>
                </a:solidFill>
                <a:effectLst/>
                <a:latin typeface="Fira Mono"/>
              </a:rPr>
              <a:t>,  </a:t>
            </a:r>
            <a:r>
              <a:rPr lang="en-US" b="0" i="0" dirty="0">
                <a:solidFill>
                  <a:srgbClr val="0000BB"/>
                </a:solidFill>
                <a:effectLst/>
                <a:latin typeface="Fira Mono"/>
              </a:rPr>
              <a:t>4 </a:t>
            </a:r>
            <a:r>
              <a:rPr lang="en-US" b="0" i="0" dirty="0">
                <a:solidFill>
                  <a:srgbClr val="007700"/>
                </a:solidFill>
                <a:effectLst/>
                <a:latin typeface="Fira Mono"/>
              </a:rPr>
              <a:t>=&gt; </a:t>
            </a:r>
            <a:r>
              <a:rPr lang="en-US" b="0" i="0" dirty="0">
                <a:solidFill>
                  <a:srgbClr val="0000BB"/>
                </a:solidFill>
                <a:effectLst/>
                <a:latin typeface="Fira Mono"/>
              </a:rPr>
              <a:t>1</a:t>
            </a:r>
            <a:r>
              <a:rPr lang="en-US" b="0" i="0" dirty="0">
                <a:solidFill>
                  <a:srgbClr val="007700"/>
                </a:solidFill>
                <a:effectLst/>
                <a:latin typeface="Fira Mono"/>
              </a:rPr>
              <a:t>, </a:t>
            </a:r>
            <a:r>
              <a:rPr lang="en-US" b="0" i="0" dirty="0">
                <a:solidFill>
                  <a:srgbClr val="0000BB"/>
                </a:solidFill>
                <a:effectLst/>
                <a:latin typeface="Fira Mono"/>
              </a:rPr>
              <a:t>19</a:t>
            </a:r>
            <a:r>
              <a:rPr lang="en-US" b="0" i="0" dirty="0">
                <a:solidFill>
                  <a:srgbClr val="007700"/>
                </a:solidFill>
                <a:effectLst/>
                <a:latin typeface="Fira Mono"/>
              </a:rPr>
              <a:t>, </a:t>
            </a:r>
            <a:r>
              <a:rPr lang="en-US" b="0" i="0" dirty="0">
                <a:solidFill>
                  <a:srgbClr val="0000BB"/>
                </a:solidFill>
                <a:effectLst/>
                <a:latin typeface="Fira Mono"/>
              </a:rPr>
              <a:t>3 </a:t>
            </a:r>
            <a:r>
              <a:rPr lang="en-US" b="0" i="0" dirty="0">
                <a:solidFill>
                  <a:srgbClr val="007700"/>
                </a:solidFill>
                <a:effectLst/>
                <a:latin typeface="Fira Mono"/>
              </a:rPr>
              <a:t>=&gt; </a:t>
            </a:r>
            <a:r>
              <a:rPr lang="en-US" b="0" i="0" dirty="0">
                <a:solidFill>
                  <a:srgbClr val="0000BB"/>
                </a:solidFill>
                <a:effectLst/>
                <a:latin typeface="Fira Mono"/>
              </a:rPr>
              <a:t>13</a:t>
            </a:r>
            <a:r>
              <a:rPr lang="en-US" b="0" i="0" dirty="0">
                <a:solidFill>
                  <a:srgbClr val="007700"/>
                </a:solidFill>
                <a:effectLst/>
                <a:latin typeface="Fira Mono"/>
              </a:rPr>
              <a:t>);</a:t>
            </a:r>
            <a:br>
              <a:rPr lang="en-US" b="0" i="0" dirty="0">
                <a:solidFill>
                  <a:srgbClr val="007700"/>
                </a:solidFill>
                <a:effectLst/>
                <a:latin typeface="Fira Mono"/>
              </a:rPr>
            </a:br>
            <a:r>
              <a:rPr lang="en-US" b="0" i="0" dirty="0" err="1">
                <a:solidFill>
                  <a:srgbClr val="0000BB"/>
                </a:solidFill>
                <a:effectLst/>
                <a:latin typeface="Fira Mono"/>
              </a:rPr>
              <a:t>print_r</a:t>
            </a:r>
            <a:r>
              <a:rPr lang="en-US" b="0" i="0" dirty="0">
                <a:solidFill>
                  <a:srgbClr val="007700"/>
                </a:solidFill>
                <a:effectLst/>
                <a:latin typeface="Fira Mono"/>
              </a:rPr>
              <a:t>(</a:t>
            </a:r>
            <a:r>
              <a:rPr lang="en-US" b="0" i="0" dirty="0">
                <a:solidFill>
                  <a:srgbClr val="0000BB"/>
                </a:solidFill>
                <a:effectLst/>
                <a:latin typeface="Fira Mono"/>
              </a:rPr>
              <a:t>$array</a:t>
            </a:r>
            <a:r>
              <a:rPr lang="en-US" b="0" i="0" dirty="0">
                <a:solidFill>
                  <a:srgbClr val="007700"/>
                </a:solidFill>
                <a:effectLst/>
                <a:latin typeface="Fira Mono"/>
              </a:rPr>
              <a:t>);</a:t>
            </a:r>
            <a:br>
              <a:rPr lang="en-US" b="0" i="0" dirty="0">
                <a:solidFill>
                  <a:srgbClr val="007700"/>
                </a:solidFill>
                <a:effectLst/>
                <a:latin typeface="Fira Mono"/>
              </a:rPr>
            </a:br>
            <a:r>
              <a:rPr lang="en-US" b="0" i="0" dirty="0">
                <a:solidFill>
                  <a:srgbClr val="0000BB"/>
                </a:solidFill>
                <a:effectLst/>
                <a:latin typeface="Fira Mono"/>
              </a:rPr>
              <a:t>?&gt;</a:t>
            </a:r>
            <a:endParaRPr lang="pt-BR" b="1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9219FF3-0837-4EE2-9A4B-5459913819C9}"/>
              </a:ext>
            </a:extLst>
          </p:cNvPr>
          <p:cNvSpPr/>
          <p:nvPr/>
        </p:nvSpPr>
        <p:spPr>
          <a:xfrm>
            <a:off x="9127044" y="1105157"/>
            <a:ext cx="1758222" cy="3056620"/>
          </a:xfrm>
          <a:prstGeom prst="rect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[0] =&gt; 1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[1] =&gt; 1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[2] =&gt; 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[3] =&gt; 13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[4] =&gt; 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[8] =&gt; 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333333"/>
                </a:solidFill>
              </a:rPr>
              <a:t>[9] =&gt; 19</a:t>
            </a:r>
            <a:endParaRPr kumimoji="0" lang="pt-BR" alt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68A964F-C77F-4A32-A74B-D1487369F25D}"/>
              </a:ext>
            </a:extLst>
          </p:cNvPr>
          <p:cNvSpPr txBox="1"/>
          <p:nvPr/>
        </p:nvSpPr>
        <p:spPr>
          <a:xfrm>
            <a:off x="8478576" y="4235820"/>
            <a:ext cx="3055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Figura 23. Saída do </a:t>
            </a:r>
            <a:r>
              <a:rPr lang="pt-BR" sz="1200" b="1" dirty="0" err="1"/>
              <a:t>array</a:t>
            </a:r>
            <a:endParaRPr lang="pt-BR" sz="1200" b="1" dirty="0"/>
          </a:p>
          <a:p>
            <a:pPr algn="ctr"/>
            <a:r>
              <a:rPr lang="pt-BR" sz="1200" b="1" dirty="0"/>
              <a:t>Fonte: Próprio autor</a:t>
            </a:r>
            <a:endParaRPr lang="pt-BR" sz="1200" b="1" i="1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D899D89-5E21-4EEB-A329-A830A5072D1C}"/>
              </a:ext>
            </a:extLst>
          </p:cNvPr>
          <p:cNvSpPr/>
          <p:nvPr/>
        </p:nvSpPr>
        <p:spPr>
          <a:xfrm>
            <a:off x="1110075" y="4497931"/>
            <a:ext cx="5618448" cy="1410859"/>
          </a:xfrm>
          <a:prstGeom prst="rect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0" i="0" dirty="0">
                <a:solidFill>
                  <a:srgbClr val="0000BB"/>
                </a:solidFill>
                <a:effectLst/>
                <a:latin typeface="Fira Mono"/>
              </a:rPr>
              <a:t>&lt;?</a:t>
            </a:r>
            <a:r>
              <a:rPr lang="pt-BR" b="0" i="0" dirty="0" err="1">
                <a:solidFill>
                  <a:srgbClr val="0000BB"/>
                </a:solidFill>
                <a:effectLst/>
                <a:latin typeface="Fira Mono"/>
              </a:rPr>
              <a:t>php</a:t>
            </a:r>
            <a:br>
              <a:rPr lang="pt-BR" b="0" i="0" dirty="0">
                <a:solidFill>
                  <a:srgbClr val="0000BB"/>
                </a:solidFill>
                <a:effectLst/>
                <a:latin typeface="Fira Mono"/>
              </a:rPr>
            </a:br>
            <a:r>
              <a:rPr lang="pt-BR" b="0" i="0" dirty="0">
                <a:solidFill>
                  <a:srgbClr val="0000BB"/>
                </a:solidFill>
                <a:effectLst/>
                <a:latin typeface="Fira Mono"/>
              </a:rPr>
              <a:t>$</a:t>
            </a:r>
            <a:r>
              <a:rPr lang="pt-BR" b="0" i="0" dirty="0" err="1">
                <a:solidFill>
                  <a:srgbClr val="0000BB"/>
                </a:solidFill>
                <a:effectLst/>
                <a:latin typeface="Fira Mono"/>
              </a:rPr>
              <a:t>firstquarter</a:t>
            </a:r>
            <a:r>
              <a:rPr lang="pt-BR" b="0" i="0" dirty="0">
                <a:solidFill>
                  <a:srgbClr val="0000BB"/>
                </a:solidFill>
                <a:effectLst/>
                <a:latin typeface="Fira Mono"/>
              </a:rPr>
              <a:t> </a:t>
            </a:r>
            <a:r>
              <a:rPr lang="pt-BR" b="0" i="0" dirty="0">
                <a:solidFill>
                  <a:srgbClr val="007700"/>
                </a:solidFill>
                <a:effectLst/>
                <a:latin typeface="Fira Mono"/>
              </a:rPr>
              <a:t>= </a:t>
            </a:r>
            <a:r>
              <a:rPr lang="pt-BR" b="0" i="0" dirty="0" err="1">
                <a:solidFill>
                  <a:srgbClr val="007700"/>
                </a:solidFill>
                <a:effectLst/>
                <a:latin typeface="Fira Mono"/>
              </a:rPr>
              <a:t>array</a:t>
            </a:r>
            <a:r>
              <a:rPr lang="pt-BR" b="0" i="0" dirty="0">
                <a:solidFill>
                  <a:srgbClr val="007700"/>
                </a:solidFill>
                <a:effectLst/>
                <a:latin typeface="Fira Mono"/>
              </a:rPr>
              <a:t>(</a:t>
            </a:r>
            <a:r>
              <a:rPr lang="pt-BR" b="0" i="0" dirty="0">
                <a:solidFill>
                  <a:srgbClr val="0000BB"/>
                </a:solidFill>
                <a:effectLst/>
                <a:latin typeface="Fira Mono"/>
              </a:rPr>
              <a:t>1 </a:t>
            </a:r>
            <a:r>
              <a:rPr lang="pt-BR" b="0" i="0" dirty="0">
                <a:solidFill>
                  <a:srgbClr val="007700"/>
                </a:solidFill>
                <a:effectLst/>
                <a:latin typeface="Fira Mono"/>
              </a:rPr>
              <a:t>=&gt; </a:t>
            </a:r>
            <a:r>
              <a:rPr lang="pt-BR" b="0" i="0" dirty="0">
                <a:solidFill>
                  <a:srgbClr val="DD0000"/>
                </a:solidFill>
                <a:effectLst/>
                <a:latin typeface="Fira Mono"/>
              </a:rPr>
              <a:t>'Janeiro'</a:t>
            </a:r>
            <a:r>
              <a:rPr lang="pt-BR" b="0" i="0" dirty="0">
                <a:solidFill>
                  <a:srgbClr val="007700"/>
                </a:solidFill>
                <a:effectLst/>
                <a:latin typeface="Fira Mono"/>
              </a:rPr>
              <a:t>, </a:t>
            </a:r>
            <a:r>
              <a:rPr lang="pt-BR" b="0" i="0" dirty="0">
                <a:solidFill>
                  <a:srgbClr val="DD0000"/>
                </a:solidFill>
                <a:effectLst/>
                <a:latin typeface="Fira Mono"/>
              </a:rPr>
              <a:t>'Fevereiro'</a:t>
            </a:r>
            <a:r>
              <a:rPr lang="pt-BR" b="0" i="0" dirty="0">
                <a:solidFill>
                  <a:srgbClr val="007700"/>
                </a:solidFill>
                <a:effectLst/>
                <a:latin typeface="Fira Mono"/>
              </a:rPr>
              <a:t>, </a:t>
            </a:r>
            <a:r>
              <a:rPr lang="pt-BR" b="0" i="0" dirty="0">
                <a:solidFill>
                  <a:srgbClr val="DD0000"/>
                </a:solidFill>
                <a:effectLst/>
                <a:latin typeface="Fira Mono"/>
              </a:rPr>
              <a:t>'Março'</a:t>
            </a:r>
            <a:r>
              <a:rPr lang="pt-BR" b="0" i="0" dirty="0">
                <a:solidFill>
                  <a:srgbClr val="007700"/>
                </a:solidFill>
                <a:effectLst/>
                <a:latin typeface="Fira Mono"/>
              </a:rPr>
              <a:t>);</a:t>
            </a:r>
            <a:br>
              <a:rPr lang="pt-BR" b="0" i="0" dirty="0">
                <a:solidFill>
                  <a:srgbClr val="007700"/>
                </a:solidFill>
                <a:effectLst/>
                <a:latin typeface="Fira Mono"/>
              </a:rPr>
            </a:br>
            <a:r>
              <a:rPr lang="pt-BR" b="0" i="0" dirty="0" err="1">
                <a:solidFill>
                  <a:srgbClr val="0000BB"/>
                </a:solidFill>
                <a:effectLst/>
                <a:latin typeface="Fira Mono"/>
              </a:rPr>
              <a:t>print_r</a:t>
            </a:r>
            <a:r>
              <a:rPr lang="pt-BR" b="0" i="0" dirty="0">
                <a:solidFill>
                  <a:srgbClr val="007700"/>
                </a:solidFill>
                <a:effectLst/>
                <a:latin typeface="Fira Mono"/>
              </a:rPr>
              <a:t>(</a:t>
            </a:r>
            <a:r>
              <a:rPr lang="pt-BR" b="0" i="0" dirty="0">
                <a:solidFill>
                  <a:srgbClr val="0000BB"/>
                </a:solidFill>
                <a:effectLst/>
                <a:latin typeface="Fira Mono"/>
              </a:rPr>
              <a:t>$</a:t>
            </a:r>
            <a:r>
              <a:rPr lang="pt-BR" b="0" i="0" dirty="0" err="1">
                <a:solidFill>
                  <a:srgbClr val="0000BB"/>
                </a:solidFill>
                <a:effectLst/>
                <a:latin typeface="Fira Mono"/>
              </a:rPr>
              <a:t>firstquarter</a:t>
            </a:r>
            <a:r>
              <a:rPr lang="pt-BR" b="0" i="0" dirty="0">
                <a:solidFill>
                  <a:srgbClr val="007700"/>
                </a:solidFill>
                <a:effectLst/>
                <a:latin typeface="Fira Mono"/>
              </a:rPr>
              <a:t>);</a:t>
            </a:r>
            <a:br>
              <a:rPr lang="pt-BR" b="0" i="0" dirty="0">
                <a:solidFill>
                  <a:srgbClr val="007700"/>
                </a:solidFill>
                <a:effectLst/>
                <a:latin typeface="Fira Mono"/>
              </a:rPr>
            </a:br>
            <a:r>
              <a:rPr lang="pt-BR" b="0" i="0" dirty="0">
                <a:solidFill>
                  <a:srgbClr val="0000BB"/>
                </a:solidFill>
                <a:effectLst/>
                <a:latin typeface="Fira Mono"/>
              </a:rPr>
              <a:t>?&gt;</a:t>
            </a:r>
            <a:endParaRPr lang="pt-BR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BDB4B1-8BB8-4131-ACE4-3D7BFB357FD7}"/>
              </a:ext>
            </a:extLst>
          </p:cNvPr>
          <p:cNvSpPr/>
          <p:nvPr/>
        </p:nvSpPr>
        <p:spPr>
          <a:xfrm>
            <a:off x="8679660" y="4811049"/>
            <a:ext cx="2652989" cy="1216747"/>
          </a:xfrm>
          <a:prstGeom prst="rect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[0] =&gt; 1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[2] =&gt; 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[3] =&gt; 13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E6837F1-5EAB-48D3-9B0B-08B02DDA9BD2}"/>
              </a:ext>
            </a:extLst>
          </p:cNvPr>
          <p:cNvSpPr txBox="1"/>
          <p:nvPr/>
        </p:nvSpPr>
        <p:spPr>
          <a:xfrm>
            <a:off x="8478576" y="6065663"/>
            <a:ext cx="3055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Figura 25. Saída do </a:t>
            </a:r>
            <a:r>
              <a:rPr lang="pt-BR" sz="1200" b="1" dirty="0" err="1"/>
              <a:t>array</a:t>
            </a:r>
            <a:endParaRPr lang="pt-BR" sz="1200" b="1" dirty="0"/>
          </a:p>
          <a:p>
            <a:pPr algn="ctr"/>
            <a:r>
              <a:rPr lang="pt-BR" sz="1200" b="1" dirty="0"/>
              <a:t>Fonte: Próprio autor</a:t>
            </a:r>
            <a:endParaRPr lang="pt-BR" sz="1200" b="1" i="1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3635BAA-19FA-4683-9386-7FE85CA732C0}"/>
              </a:ext>
            </a:extLst>
          </p:cNvPr>
          <p:cNvSpPr txBox="1"/>
          <p:nvPr/>
        </p:nvSpPr>
        <p:spPr>
          <a:xfrm>
            <a:off x="859351" y="5911775"/>
            <a:ext cx="5869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Figura 24. Algoritmo com manipulação de </a:t>
            </a:r>
            <a:r>
              <a:rPr lang="pt-BR" sz="1200" b="1" dirty="0" err="1"/>
              <a:t>array</a:t>
            </a:r>
            <a:endParaRPr lang="pt-BR" sz="1200" b="1" dirty="0"/>
          </a:p>
          <a:p>
            <a:pPr algn="ctr"/>
            <a:r>
              <a:rPr lang="pt-BR" sz="1200" b="1" dirty="0"/>
              <a:t>Fonte: Próprio autor</a:t>
            </a:r>
            <a:endParaRPr lang="pt-BR" sz="1200" b="1" i="1" dirty="0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A3916692-C20D-4E21-B47B-D6602C3C8E62}"/>
              </a:ext>
            </a:extLst>
          </p:cNvPr>
          <p:cNvSpPr/>
          <p:nvPr/>
        </p:nvSpPr>
        <p:spPr>
          <a:xfrm>
            <a:off x="7191214" y="2301978"/>
            <a:ext cx="1488446" cy="44143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FD720664-4B43-4F78-A7BC-AAEA0E6B15A8}"/>
              </a:ext>
            </a:extLst>
          </p:cNvPr>
          <p:cNvSpPr/>
          <p:nvPr/>
        </p:nvSpPr>
        <p:spPr>
          <a:xfrm>
            <a:off x="7055645" y="5078988"/>
            <a:ext cx="1296893" cy="44143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39BD76-A834-4F8B-8106-54ADEDB0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701E-15EB-42E4-A515-97BFBA68B4A3}" type="slidenum">
              <a:rPr lang="zh-CN" altLang="en-US" smtClean="0"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30133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239185" y="182564"/>
            <a:ext cx="7920567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sz="3200" b="1" dirty="0">
                <a:solidFill>
                  <a:srgbClr val="000000"/>
                </a:solidFill>
              </a:rPr>
              <a:t>Manipulação de Arrays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960967" y="1074739"/>
            <a:ext cx="306493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b="1">
                <a:solidFill>
                  <a:srgbClr val="000000"/>
                </a:solidFill>
              </a:rPr>
              <a:t>Lendo um array:</a:t>
            </a: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07" y="1936926"/>
            <a:ext cx="7036230" cy="18321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A935FD2-DFD1-435C-B7E2-00BF23286856}"/>
              </a:ext>
            </a:extLst>
          </p:cNvPr>
          <p:cNvSpPr txBox="1"/>
          <p:nvPr/>
        </p:nvSpPr>
        <p:spPr>
          <a:xfrm>
            <a:off x="2597737" y="3855180"/>
            <a:ext cx="5869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Figura 26. Algoritmo com manipulação e exibição de </a:t>
            </a:r>
            <a:r>
              <a:rPr lang="pt-BR" sz="1200" b="1" dirty="0" err="1"/>
              <a:t>array</a:t>
            </a:r>
            <a:endParaRPr lang="pt-BR" sz="1200" b="1" dirty="0"/>
          </a:p>
          <a:p>
            <a:pPr algn="ctr"/>
            <a:r>
              <a:rPr lang="pt-BR" sz="1200" b="1" dirty="0"/>
              <a:t>Fonte: Próprio autor</a:t>
            </a:r>
            <a:endParaRPr lang="pt-BR" sz="1200" b="1" i="1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59D7FA3-B89A-40A2-8A7D-0C044ABE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701E-15EB-42E4-A515-97BFBA68B4A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9839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239185" y="182564"/>
            <a:ext cx="7920567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sz="3200" b="1" dirty="0">
                <a:solidFill>
                  <a:srgbClr val="000000"/>
                </a:solidFill>
              </a:rPr>
              <a:t>Manipulação de Arrays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347134" y="895350"/>
            <a:ext cx="5314951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sz="2000" b="1" dirty="0">
                <a:solidFill>
                  <a:srgbClr val="000000"/>
                </a:solidFill>
              </a:rPr>
              <a:t>Arrays multidimensionais: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480485" y="1439863"/>
            <a:ext cx="11279716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</a:rPr>
              <a:t>Com outras palavras, um </a:t>
            </a:r>
            <a:r>
              <a:rPr lang="pt-BR" dirty="0" err="1">
                <a:solidFill>
                  <a:srgbClr val="000000"/>
                </a:solidFill>
              </a:rPr>
              <a:t>array</a:t>
            </a:r>
            <a:r>
              <a:rPr lang="pt-BR" dirty="0">
                <a:solidFill>
                  <a:srgbClr val="000000"/>
                </a:solidFill>
              </a:rPr>
              <a:t> multidimensional é como um contêiner que guardará mais valores para cada posição, ou seja, como se os elementos do </a:t>
            </a:r>
            <a:r>
              <a:rPr lang="pt-BR" dirty="0" err="1">
                <a:solidFill>
                  <a:srgbClr val="000000"/>
                </a:solidFill>
              </a:rPr>
              <a:t>array</a:t>
            </a:r>
            <a:r>
              <a:rPr lang="pt-BR" dirty="0">
                <a:solidFill>
                  <a:srgbClr val="000000"/>
                </a:solidFill>
              </a:rPr>
              <a:t> fossem por sua vez outros arrays.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33D5BDD3-77DD-4214-8194-1551A1C55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674" y="2262188"/>
            <a:ext cx="198331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</a:rPr>
              <a:t>Exemplos</a:t>
            </a:r>
            <a:r>
              <a:rPr lang="pt-BR" dirty="0">
                <a:solidFill>
                  <a:srgbClr val="000000"/>
                </a:solidFill>
              </a:rPr>
              <a:t>: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F7475CB-ADC1-431A-A21E-C22C2499B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990" y="2717789"/>
            <a:ext cx="5274115" cy="12746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17573E9-181A-497E-9666-84EB326D8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52" y="4676362"/>
            <a:ext cx="7655626" cy="12746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E0C40AB-D797-4DB6-BFB0-EA0004BB10B6}"/>
              </a:ext>
            </a:extLst>
          </p:cNvPr>
          <p:cNvSpPr txBox="1"/>
          <p:nvPr/>
        </p:nvSpPr>
        <p:spPr>
          <a:xfrm>
            <a:off x="2343462" y="4076799"/>
            <a:ext cx="5869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Figura 27. Algoritmo01 com manipulação de </a:t>
            </a:r>
            <a:r>
              <a:rPr lang="pt-BR" sz="1200" b="1" dirty="0" err="1"/>
              <a:t>array</a:t>
            </a:r>
            <a:r>
              <a:rPr lang="pt-BR" sz="1200" b="1" dirty="0"/>
              <a:t> multidimensionais</a:t>
            </a:r>
          </a:p>
          <a:p>
            <a:pPr algn="ctr"/>
            <a:r>
              <a:rPr lang="pt-BR" sz="1200" b="1" dirty="0"/>
              <a:t>Fonte: Próprio autor</a:t>
            </a:r>
            <a:endParaRPr lang="pt-BR" sz="1200" b="1" i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545B02F-118C-43ED-B5F7-4C6D0045BB06}"/>
              </a:ext>
            </a:extLst>
          </p:cNvPr>
          <p:cNvSpPr txBox="1"/>
          <p:nvPr/>
        </p:nvSpPr>
        <p:spPr>
          <a:xfrm>
            <a:off x="3161414" y="6044128"/>
            <a:ext cx="5869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Figura 28. Algoritmo02 com manipulação de </a:t>
            </a:r>
            <a:r>
              <a:rPr lang="pt-BR" sz="1200" b="1" dirty="0" err="1"/>
              <a:t>array</a:t>
            </a:r>
            <a:r>
              <a:rPr lang="pt-BR" sz="1200" b="1" dirty="0"/>
              <a:t> multidimensionais</a:t>
            </a:r>
          </a:p>
          <a:p>
            <a:pPr algn="ctr"/>
            <a:r>
              <a:rPr lang="pt-BR" sz="1200" b="1" dirty="0"/>
              <a:t>Fonte: Próprio autor</a:t>
            </a:r>
            <a:endParaRPr lang="pt-BR" sz="1200" b="1" i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77E6F7-10A8-4DAD-8523-7E342DF5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701E-15EB-42E4-A515-97BFBA68B4A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2187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239185" y="182564"/>
            <a:ext cx="7920567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sz="3200" b="1" dirty="0">
                <a:solidFill>
                  <a:srgbClr val="000000"/>
                </a:solidFill>
              </a:rPr>
              <a:t>Manipulação de Arrays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383118" y="1038226"/>
            <a:ext cx="408093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</a:rPr>
              <a:t>Funções com Arrays: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2546351" y="1059658"/>
            <a:ext cx="19177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b="1" dirty="0" err="1">
                <a:solidFill>
                  <a:srgbClr val="C5000B"/>
                </a:solidFill>
              </a:rPr>
              <a:t>var_dump</a:t>
            </a:r>
            <a:endParaRPr lang="pt-BR" b="1" dirty="0">
              <a:solidFill>
                <a:srgbClr val="C5000B"/>
              </a:solidFill>
            </a:endParaRPr>
          </a:p>
          <a:p>
            <a:pPr eaLnBrk="1" hangingPunct="1">
              <a:buClrTx/>
              <a:buFontTx/>
              <a:buNone/>
            </a:pPr>
            <a:endParaRPr lang="pt-BR" b="1" dirty="0">
              <a:solidFill>
                <a:srgbClr val="C5000B"/>
              </a:solidFill>
            </a:endParaRPr>
          </a:p>
        </p:txBody>
      </p:sp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632" y="3450579"/>
            <a:ext cx="6529083" cy="16920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5178D36-CD8B-489B-9450-BACF6B658C18}"/>
              </a:ext>
            </a:extLst>
          </p:cNvPr>
          <p:cNvSpPr txBox="1"/>
          <p:nvPr/>
        </p:nvSpPr>
        <p:spPr>
          <a:xfrm>
            <a:off x="398203" y="1644602"/>
            <a:ext cx="11395593" cy="1434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0" lang="pt-BR" altLang="pt-BR" b="1" i="0" u="none" strike="noStrike" cap="none" normalizeH="0" baseline="0" dirty="0">
                <a:ln>
                  <a:noFill/>
                </a:ln>
                <a:effectLst/>
                <a:latin typeface="Fira Mono"/>
              </a:rPr>
              <a:t>Sintaxe: </a:t>
            </a: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rgbClr val="336699"/>
                </a:solidFill>
                <a:effectLst/>
                <a:latin typeface="Fira Mono"/>
              </a:rPr>
              <a:t>var_dump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Fira Mono"/>
              </a:rPr>
              <a:t> ( </a:t>
            </a: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rgbClr val="336699"/>
                </a:solidFill>
                <a:effectLst/>
                <a:latin typeface="Fira Mono"/>
                <a:hlinkClick r:id="rId4"/>
              </a:rPr>
              <a:t>mixed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Fira Mono"/>
              </a:rPr>
              <a:t> 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rgbClr val="336699"/>
                </a:solidFill>
                <a:effectLst/>
                <a:latin typeface="Arial Unicode MS" panose="020B0604020202020204" pitchFamily="34" charset="-128"/>
              </a:rPr>
              <a:t>expression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Fira Mono"/>
              </a:rPr>
              <a:t> [, </a:t>
            </a: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rgbClr val="336699"/>
                </a:solidFill>
                <a:effectLst/>
                <a:latin typeface="Fira Mono"/>
                <a:hlinkClick r:id="rId4"/>
              </a:rPr>
              <a:t>mixed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Fira Mono"/>
              </a:rPr>
              <a:t> 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rgbClr val="336699"/>
                </a:solidFill>
                <a:effectLst/>
                <a:latin typeface="Arial Unicode MS" panose="020B0604020202020204" pitchFamily="34" charset="-128"/>
              </a:rPr>
              <a:t>expression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Fira Mono"/>
              </a:rPr>
              <a:t> [, 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Arial Unicode MS" panose="020B0604020202020204" pitchFamily="34" charset="-128"/>
              </a:rPr>
              <a:t>$...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Fira Mono"/>
              </a:rPr>
              <a:t> ]] ) : </a:t>
            </a: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rgbClr val="669933"/>
                </a:solidFill>
                <a:effectLst/>
                <a:latin typeface="Fira Mono"/>
              </a:rPr>
              <a:t>void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pt-BR" b="0" i="0" dirty="0">
              <a:solidFill>
                <a:srgbClr val="333333"/>
              </a:solidFill>
              <a:effectLst/>
              <a:latin typeface="Fira Sans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33333"/>
                </a:solidFill>
                <a:effectLst/>
                <a:latin typeface="Fira Sans"/>
              </a:rPr>
              <a:t>O </a:t>
            </a:r>
            <a:r>
              <a:rPr lang="pt-BR" b="1" i="0" dirty="0" err="1">
                <a:solidFill>
                  <a:srgbClr val="FF0000"/>
                </a:solidFill>
                <a:effectLst/>
                <a:latin typeface="Fira Sans"/>
              </a:rPr>
              <a:t>var_dump</a:t>
            </a:r>
            <a:r>
              <a:rPr lang="pt-BR" b="0" i="0" dirty="0">
                <a:solidFill>
                  <a:srgbClr val="333333"/>
                </a:solidFill>
                <a:effectLst/>
                <a:latin typeface="Fira Sans"/>
              </a:rPr>
              <a:t> mostra informações sobre a variável, ou seja, esta função mostrará uma representação estruturada sobre uma ou mais expressões, incluindo o tipo e o valor. 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17F28D8-E40D-4B7A-A04C-F7B6F5E1B0BF}"/>
              </a:ext>
            </a:extLst>
          </p:cNvPr>
          <p:cNvSpPr txBox="1"/>
          <p:nvPr/>
        </p:nvSpPr>
        <p:spPr>
          <a:xfrm>
            <a:off x="3006543" y="5213398"/>
            <a:ext cx="5869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Figura 29. Algoritmo com manipulação de </a:t>
            </a:r>
            <a:r>
              <a:rPr lang="pt-BR" sz="1200" b="1" dirty="0" err="1"/>
              <a:t>array</a:t>
            </a:r>
            <a:r>
              <a:rPr lang="pt-BR" sz="1200" b="1" dirty="0"/>
              <a:t>, </a:t>
            </a:r>
            <a:r>
              <a:rPr lang="pt-BR" sz="1200" b="1" dirty="0" err="1"/>
              <a:t>var_dump</a:t>
            </a:r>
            <a:endParaRPr lang="pt-BR" sz="1200" b="1" dirty="0"/>
          </a:p>
          <a:p>
            <a:pPr algn="ctr"/>
            <a:r>
              <a:rPr lang="pt-BR" sz="1200" b="1" dirty="0"/>
              <a:t>Fonte: Próprio autor</a:t>
            </a:r>
            <a:endParaRPr lang="pt-BR" sz="1200" b="1" i="1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7FE80B0-F666-4170-A8DE-71F21F0B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701E-15EB-42E4-A515-97BFBA68B4A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1313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239185" y="182564"/>
            <a:ext cx="7920567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sz="3200" b="1" dirty="0">
                <a:solidFill>
                  <a:srgbClr val="000000"/>
                </a:solidFill>
              </a:rPr>
              <a:t>Manipulação de Arrays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383118" y="1038226"/>
            <a:ext cx="408093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</a:rPr>
              <a:t>Funções com Arrays:</a:t>
            </a: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2423584" y="1038225"/>
            <a:ext cx="19177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b="1" dirty="0" err="1">
                <a:solidFill>
                  <a:srgbClr val="C5000B"/>
                </a:solidFill>
              </a:rPr>
              <a:t>print_r</a:t>
            </a:r>
            <a:endParaRPr lang="pt-BR" b="1" dirty="0">
              <a:solidFill>
                <a:srgbClr val="C5000B"/>
              </a:solidFill>
            </a:endParaRPr>
          </a:p>
        </p:txBody>
      </p:sp>
      <p:pic>
        <p:nvPicPr>
          <p:cNvPr id="2765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334" y="2809183"/>
            <a:ext cx="5901738" cy="15890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6C25D13-EE1A-417B-9DD6-65EB9BAF87C3}"/>
              </a:ext>
            </a:extLst>
          </p:cNvPr>
          <p:cNvSpPr txBox="1"/>
          <p:nvPr/>
        </p:nvSpPr>
        <p:spPr>
          <a:xfrm>
            <a:off x="398203" y="1644602"/>
            <a:ext cx="113955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0" lang="pt-BR" altLang="pt-BR" b="1" i="0" u="none" strike="noStrike" cap="none" normalizeH="0" baseline="0" dirty="0">
                <a:ln>
                  <a:noFill/>
                </a:ln>
                <a:effectLst/>
                <a:latin typeface="Fira Mono"/>
              </a:rPr>
              <a:t>Sintaxe: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33669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print_r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33669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  <a:hlinkClick r:id="rId4"/>
              </a:rPr>
              <a:t>mixed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$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336699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expression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[,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6699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$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336699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return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false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 ) :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33669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  <a:hlinkClick r:id="rId4"/>
              </a:rPr>
              <a:t>mixed</a:t>
            </a:r>
            <a:endParaRPr kumimoji="0" lang="pt-BR" altLang="pt-BR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pt-BR" b="0" i="0" dirty="0">
              <a:solidFill>
                <a:srgbClr val="333333"/>
              </a:solidFill>
              <a:effectLst/>
              <a:latin typeface="Fira Sans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33333"/>
                </a:solidFill>
                <a:effectLst/>
                <a:latin typeface="Fira Sans"/>
              </a:rPr>
              <a:t>O </a:t>
            </a:r>
            <a:r>
              <a:rPr lang="pt-BR" b="1" i="0" dirty="0" err="1">
                <a:solidFill>
                  <a:srgbClr val="333333"/>
                </a:solidFill>
                <a:effectLst/>
                <a:latin typeface="Fira Sans"/>
              </a:rPr>
              <a:t>print_r</a:t>
            </a:r>
            <a:r>
              <a:rPr lang="pt-BR" b="1" i="0" dirty="0">
                <a:solidFill>
                  <a:srgbClr val="333333"/>
                </a:solidFill>
                <a:effectLst/>
                <a:latin typeface="Fira Sans"/>
              </a:rPr>
              <a:t>(  )  </a:t>
            </a:r>
            <a:r>
              <a:rPr lang="pt-BR" b="0" i="0" dirty="0">
                <a:solidFill>
                  <a:srgbClr val="333333"/>
                </a:solidFill>
                <a:effectLst/>
                <a:latin typeface="Fira Sans"/>
              </a:rPr>
              <a:t>imprime informação sobre uma variável de forma legível.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600C4A2-ABA1-40C6-9282-0CC94B9A3973}"/>
              </a:ext>
            </a:extLst>
          </p:cNvPr>
          <p:cNvSpPr txBox="1"/>
          <p:nvPr/>
        </p:nvSpPr>
        <p:spPr>
          <a:xfrm>
            <a:off x="2929051" y="4485625"/>
            <a:ext cx="5869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/>
              <a:t>Figura 30. </a:t>
            </a:r>
            <a:r>
              <a:rPr lang="pt-BR" sz="1200" b="1" dirty="0"/>
              <a:t>Algoritmo com manipulação de </a:t>
            </a:r>
            <a:r>
              <a:rPr lang="pt-BR" sz="1200" b="1" dirty="0" err="1"/>
              <a:t>array</a:t>
            </a:r>
            <a:r>
              <a:rPr lang="pt-BR" sz="1200" b="1" dirty="0"/>
              <a:t>, </a:t>
            </a:r>
            <a:r>
              <a:rPr lang="pt-BR" sz="1200" b="1" dirty="0" err="1"/>
              <a:t>print_r</a:t>
            </a:r>
            <a:endParaRPr lang="pt-BR" sz="1200" b="1" dirty="0"/>
          </a:p>
          <a:p>
            <a:pPr algn="ctr"/>
            <a:r>
              <a:rPr lang="pt-BR" sz="1200" b="1" dirty="0"/>
              <a:t>Fonte: Próprio autor</a:t>
            </a:r>
            <a:endParaRPr lang="pt-BR" sz="1200" b="1" i="1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1F50112-0E24-4016-978C-59431D2E2C64}"/>
              </a:ext>
            </a:extLst>
          </p:cNvPr>
          <p:cNvSpPr txBox="1"/>
          <p:nvPr/>
        </p:nvSpPr>
        <p:spPr>
          <a:xfrm>
            <a:off x="895371" y="5450442"/>
            <a:ext cx="10833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Para maiores informações consultar o manual do PHP em: &lt;https://www.php.net/manual/pt_BR/</a:t>
            </a:r>
            <a:r>
              <a:rPr lang="pt-BR" dirty="0" err="1"/>
              <a:t>function.print</a:t>
            </a:r>
            <a:r>
              <a:rPr lang="pt-BR" dirty="0"/>
              <a:t>-r&gt;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EB6E239-9073-4549-9FA0-48BB9B87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701E-15EB-42E4-A515-97BFBA68B4A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9393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91189"/>
            <a:ext cx="10515600" cy="838279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Referências Bibliográficas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1143000" y="1118596"/>
            <a:ext cx="9905999" cy="5176432"/>
          </a:xfrm>
        </p:spPr>
        <p:txBody>
          <a:bodyPr>
            <a:noAutofit/>
          </a:bodyPr>
          <a:lstStyle/>
          <a:p>
            <a:r>
              <a:rPr lang="pt-BR" sz="1800" dirty="0">
                <a:solidFill>
                  <a:srgbClr val="000000"/>
                </a:solidFill>
              </a:rPr>
              <a:t>Apostila projeto e-jovem. Governo do Estado do Ceará</a:t>
            </a:r>
          </a:p>
          <a:p>
            <a:r>
              <a:rPr lang="es-ES" sz="1800" b="0" i="0" dirty="0">
                <a:solidFill>
                  <a:srgbClr val="222222"/>
                </a:solidFill>
                <a:effectLst/>
              </a:rPr>
              <a:t>COBO, Ángel. </a:t>
            </a:r>
            <a:r>
              <a:rPr lang="es-ES" sz="1800" b="1" i="0" dirty="0">
                <a:solidFill>
                  <a:srgbClr val="222222"/>
                </a:solidFill>
                <a:effectLst/>
              </a:rPr>
              <a:t>PHP y MySQL: Tecnología para el desarrollo de aplicaciones web</a:t>
            </a:r>
            <a:r>
              <a:rPr lang="es-ES" sz="1800" b="0" i="0" dirty="0">
                <a:solidFill>
                  <a:srgbClr val="222222"/>
                </a:solidFill>
                <a:effectLst/>
              </a:rPr>
              <a:t>. Ediciones Díaz de Santos, 2005.</a:t>
            </a:r>
            <a:endParaRPr lang="pt-BR" sz="1800" dirty="0">
              <a:solidFill>
                <a:srgbClr val="000000"/>
              </a:solidFill>
            </a:endParaRPr>
          </a:p>
          <a:p>
            <a:r>
              <a:rPr lang="pt-BR" sz="1800" dirty="0">
                <a:solidFill>
                  <a:schemeClr val="bg1">
                    <a:lumMod val="10000"/>
                  </a:schemeClr>
                </a:solidFill>
              </a:rPr>
              <a:t>DEITEL, H. M. &amp; DEITEL, P. J. Internet e World </a:t>
            </a:r>
            <a:r>
              <a:rPr lang="pt-BR" sz="1800" dirty="0" err="1">
                <a:solidFill>
                  <a:schemeClr val="bg1">
                    <a:lumMod val="10000"/>
                  </a:schemeClr>
                </a:solidFill>
              </a:rPr>
              <a:t>Wide</a:t>
            </a:r>
            <a:r>
              <a:rPr lang="pt-BR" sz="1800" dirty="0">
                <a:solidFill>
                  <a:schemeClr val="bg1">
                    <a:lumMod val="10000"/>
                  </a:schemeClr>
                </a:solidFill>
              </a:rPr>
              <a:t> Web Como Programar. </a:t>
            </a:r>
            <a:r>
              <a:rPr lang="pt-BR" sz="1800" dirty="0" err="1">
                <a:solidFill>
                  <a:schemeClr val="bg1">
                    <a:lumMod val="10000"/>
                  </a:schemeClr>
                </a:solidFill>
              </a:rPr>
              <a:t>Bookman</a:t>
            </a:r>
            <a:r>
              <a:rPr lang="pt-BR" sz="1800" dirty="0">
                <a:solidFill>
                  <a:schemeClr val="bg1">
                    <a:lumMod val="10000"/>
                  </a:schemeClr>
                </a:solidFill>
              </a:rPr>
              <a:t>, 2ª Edição, 2003.</a:t>
            </a:r>
          </a:p>
          <a:p>
            <a:r>
              <a:rPr lang="pt-BR" sz="1800" dirty="0">
                <a:solidFill>
                  <a:schemeClr val="bg1">
                    <a:lumMod val="10000"/>
                  </a:schemeClr>
                </a:solidFill>
              </a:rPr>
              <a:t>FREEMAN, Elisabeth. </a:t>
            </a:r>
            <a:r>
              <a:rPr lang="pt-BR" sz="1800" b="1" dirty="0">
                <a:solidFill>
                  <a:schemeClr val="bg1">
                    <a:lumMod val="10000"/>
                  </a:schemeClr>
                </a:solidFill>
              </a:rPr>
              <a:t>Use a cabeça!: HTML com CSS e HTML</a:t>
            </a:r>
            <a:r>
              <a:rPr lang="pt-BR" sz="1800" dirty="0">
                <a:solidFill>
                  <a:schemeClr val="bg1">
                    <a:lumMod val="10000"/>
                  </a:schemeClr>
                </a:solidFill>
              </a:rPr>
              <a:t>. Alta books, 2008.</a:t>
            </a:r>
          </a:p>
          <a:p>
            <a:r>
              <a:rPr lang="pt-BR" sz="1800" dirty="0"/>
              <a:t>Função </a:t>
            </a:r>
            <a:r>
              <a:rPr lang="pt-BR" sz="1800" dirty="0" err="1"/>
              <a:t>var_dump</a:t>
            </a:r>
            <a:r>
              <a:rPr lang="pt-BR" sz="1800" dirty="0"/>
              <a:t>. Disponível em:&lt;https://www.php.net/manual/</a:t>
            </a:r>
            <a:r>
              <a:rPr lang="pt-BR" sz="1800" dirty="0" err="1"/>
              <a:t>pt_BR</a:t>
            </a:r>
            <a:r>
              <a:rPr lang="pt-BR" sz="1800" dirty="0"/>
              <a:t>/</a:t>
            </a:r>
            <a:r>
              <a:rPr lang="pt-BR" sz="1800" dirty="0" err="1"/>
              <a:t>function.var-dump.php</a:t>
            </a:r>
            <a:r>
              <a:rPr lang="pt-BR" sz="1800" dirty="0"/>
              <a:t>&gt;, Acessado em: 16.04.2022.</a:t>
            </a:r>
          </a:p>
          <a:p>
            <a:r>
              <a:rPr lang="pt-BR" sz="1800" dirty="0"/>
              <a:t>Função </a:t>
            </a:r>
            <a:r>
              <a:rPr lang="pt-BR" sz="1800" dirty="0" err="1"/>
              <a:t>print_r</a:t>
            </a:r>
            <a:r>
              <a:rPr lang="pt-BR" sz="1800" dirty="0"/>
              <a:t>. Disponível em:&lt;https://www.php.net/manual/</a:t>
            </a:r>
            <a:r>
              <a:rPr lang="pt-BR" sz="1800" dirty="0" err="1"/>
              <a:t>pt_BR</a:t>
            </a:r>
            <a:r>
              <a:rPr lang="pt-BR" sz="1800" dirty="0"/>
              <a:t>/</a:t>
            </a:r>
            <a:r>
              <a:rPr lang="pt-BR" sz="1800" dirty="0" err="1"/>
              <a:t>function.print</a:t>
            </a:r>
            <a:r>
              <a:rPr lang="pt-BR" sz="1800" dirty="0"/>
              <a:t>-r&gt;, Acessado em: 18. 04.2022.</a:t>
            </a:r>
          </a:p>
          <a:p>
            <a:r>
              <a:rPr lang="pt-BR" sz="1800" dirty="0"/>
              <a:t>Função </a:t>
            </a:r>
            <a:r>
              <a:rPr lang="pt-BR" sz="1800" dirty="0" err="1"/>
              <a:t>foreach</a:t>
            </a:r>
            <a:r>
              <a:rPr lang="pt-BR" sz="1800" dirty="0"/>
              <a:t>. Disponível em:&lt;https://www.php.net/manual/</a:t>
            </a:r>
            <a:r>
              <a:rPr lang="pt-BR" sz="1800" dirty="0" err="1"/>
              <a:t>en</a:t>
            </a:r>
            <a:r>
              <a:rPr lang="pt-BR" sz="1800" dirty="0"/>
              <a:t>/</a:t>
            </a:r>
            <a:r>
              <a:rPr lang="pt-BR" sz="1800" dirty="0" err="1"/>
              <a:t>control-structures.foreach.php</a:t>
            </a:r>
            <a:r>
              <a:rPr lang="pt-BR" sz="1800" dirty="0"/>
              <a:t>&gt;, Acessado em: 11.05.2022.</a:t>
            </a:r>
          </a:p>
          <a:p>
            <a:r>
              <a:rPr lang="pt-BR" sz="1800" dirty="0">
                <a:solidFill>
                  <a:schemeClr val="bg1">
                    <a:lumMod val="10000"/>
                  </a:schemeClr>
                </a:solidFill>
              </a:rPr>
              <a:t>SIERRA, K., BATES, B., BASHAM, B. Use a Cabeça! </a:t>
            </a:r>
            <a:r>
              <a:rPr lang="pt-BR" sz="1800" dirty="0" err="1">
                <a:solidFill>
                  <a:schemeClr val="bg1">
                    <a:lumMod val="10000"/>
                  </a:schemeClr>
                </a:solidFill>
              </a:rPr>
              <a:t>Servlets</a:t>
            </a:r>
            <a:r>
              <a:rPr lang="pt-BR" sz="1800" dirty="0">
                <a:solidFill>
                  <a:schemeClr val="bg1">
                    <a:lumMod val="10000"/>
                  </a:schemeClr>
                </a:solidFill>
              </a:rPr>
              <a:t> &amp; JSP. Rio de Janeiro: Alta Books, 2005.</a:t>
            </a:r>
          </a:p>
          <a:p>
            <a:r>
              <a:rPr lang="pt-BR" sz="1800" dirty="0">
                <a:solidFill>
                  <a:schemeClr val="bg1">
                    <a:lumMod val="10000"/>
                  </a:schemeClr>
                </a:solidFill>
              </a:rPr>
              <a:t>SILVA, Maurício </a:t>
            </a:r>
            <a:r>
              <a:rPr lang="pt-BR" sz="1800" dirty="0" err="1">
                <a:solidFill>
                  <a:schemeClr val="bg1">
                    <a:lumMod val="10000"/>
                  </a:schemeClr>
                </a:solidFill>
              </a:rPr>
              <a:t>Samy</a:t>
            </a:r>
            <a:r>
              <a:rPr lang="pt-BR" sz="1800" dirty="0">
                <a:solidFill>
                  <a:schemeClr val="bg1">
                    <a:lumMod val="10000"/>
                  </a:schemeClr>
                </a:solidFill>
              </a:rPr>
              <a:t>. </a:t>
            </a:r>
            <a:r>
              <a:rPr lang="pt-BR" sz="1800" b="1" dirty="0">
                <a:solidFill>
                  <a:schemeClr val="bg1">
                    <a:lumMod val="10000"/>
                  </a:schemeClr>
                </a:solidFill>
              </a:rPr>
              <a:t>Criando sites com HTML: sites de alta qualidade com HTML e CSS</a:t>
            </a:r>
            <a:r>
              <a:rPr lang="pt-BR" sz="1800" dirty="0">
                <a:solidFill>
                  <a:schemeClr val="bg1">
                    <a:lumMod val="10000"/>
                  </a:schemeClr>
                </a:solidFill>
              </a:rPr>
              <a:t>. </a:t>
            </a:r>
            <a:r>
              <a:rPr lang="pt-BR" sz="1800" dirty="0" err="1">
                <a:solidFill>
                  <a:schemeClr val="bg1">
                    <a:lumMod val="10000"/>
                  </a:schemeClr>
                </a:solidFill>
              </a:rPr>
              <a:t>Novatec</a:t>
            </a:r>
            <a:r>
              <a:rPr lang="pt-BR" sz="1800" dirty="0">
                <a:solidFill>
                  <a:schemeClr val="bg1">
                    <a:lumMod val="10000"/>
                  </a:schemeClr>
                </a:solidFill>
              </a:rPr>
              <a:t> Editora, 2008.</a:t>
            </a:r>
          </a:p>
          <a:p>
            <a:r>
              <a:rPr lang="pt-BR" sz="1800" dirty="0">
                <a:solidFill>
                  <a:schemeClr val="bg1">
                    <a:lumMod val="10000"/>
                  </a:schemeClr>
                </a:solidFill>
              </a:rPr>
              <a:t>_________________. </a:t>
            </a:r>
            <a:r>
              <a:rPr lang="pt-BR" sz="1800" b="1" dirty="0">
                <a:solidFill>
                  <a:schemeClr val="bg1">
                    <a:lumMod val="10000"/>
                  </a:schemeClr>
                </a:solidFill>
              </a:rPr>
              <a:t>Construindo sites com CSS e (X) HTML: sites controlados por folhas de estilo em cascata</a:t>
            </a:r>
            <a:r>
              <a:rPr lang="pt-BR" sz="1800" dirty="0">
                <a:solidFill>
                  <a:schemeClr val="bg1">
                    <a:lumMod val="10000"/>
                  </a:schemeClr>
                </a:solidFill>
              </a:rPr>
              <a:t>. </a:t>
            </a:r>
            <a:r>
              <a:rPr lang="pt-BR" sz="1800" dirty="0" err="1">
                <a:solidFill>
                  <a:schemeClr val="bg1">
                    <a:lumMod val="10000"/>
                  </a:schemeClr>
                </a:solidFill>
              </a:rPr>
              <a:t>Novatec</a:t>
            </a:r>
            <a:r>
              <a:rPr lang="pt-BR" sz="1800" dirty="0">
                <a:solidFill>
                  <a:schemeClr val="bg1">
                    <a:lumMod val="10000"/>
                  </a:schemeClr>
                </a:solidFill>
              </a:rPr>
              <a:t> Editora, 2007.</a:t>
            </a:r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75038" y="31511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5DDAC61-C1AC-46CE-9D28-A374B0821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701E-15EB-42E4-A515-97BFBA68B4A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97149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480485" y="260350"/>
            <a:ext cx="7200900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sz="3200" b="1" dirty="0">
                <a:solidFill>
                  <a:srgbClr val="000000"/>
                </a:solidFill>
              </a:rPr>
              <a:t>Estruturas de Controle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922734" y="4663992"/>
            <a:ext cx="5869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Figura 02. Algoritmo com estrutura de controle simples</a:t>
            </a:r>
          </a:p>
          <a:p>
            <a:pPr algn="ctr"/>
            <a:r>
              <a:rPr lang="pt-BR" sz="1200" b="1" dirty="0"/>
              <a:t>Fonte: Próprio autor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D5C3E37-8234-4082-8C16-8651F53BFE5F}"/>
              </a:ext>
            </a:extLst>
          </p:cNvPr>
          <p:cNvSpPr/>
          <p:nvPr/>
        </p:nvSpPr>
        <p:spPr>
          <a:xfrm>
            <a:off x="3540319" y="1738268"/>
            <a:ext cx="4879328" cy="289718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&lt;?php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   $idade = 10;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     </a:t>
            </a:r>
            <a:r>
              <a:rPr lang="pt-BR" sz="1600" b="1" dirty="0" err="1">
                <a:solidFill>
                  <a:srgbClr val="FFFF00"/>
                </a:solidFill>
                <a:cs typeface="Aharoni" pitchFamily="2" charset="-79"/>
              </a:rPr>
              <a:t>if</a:t>
            </a:r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($idade &gt; =18 &amp;&amp; $idade&lt;=125)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            $resultado = “maior de idade!”;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        </a:t>
            </a:r>
            <a:r>
              <a:rPr lang="pt-BR" sz="1600" b="1" dirty="0" err="1">
                <a:solidFill>
                  <a:srgbClr val="FFFF00"/>
                </a:solidFill>
                <a:cs typeface="Aharoni" pitchFamily="2" charset="-79"/>
              </a:rPr>
              <a:t>if</a:t>
            </a:r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($idade &gt;=0 &amp;&amp; $idade&lt;18)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             $resultado = “menor de idade!”;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          </a:t>
            </a:r>
            <a:r>
              <a:rPr lang="pt-BR" sz="1600" b="1" dirty="0" err="1">
                <a:solidFill>
                  <a:srgbClr val="FFFF00"/>
                </a:solidFill>
                <a:cs typeface="Aharoni" pitchFamily="2" charset="-79"/>
              </a:rPr>
              <a:t>if</a:t>
            </a:r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($idade&lt;0 || $idade&gt;125)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               $resultado = “idade inválida!”;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   </a:t>
            </a:r>
            <a:r>
              <a:rPr lang="pt-BR" sz="1600" b="1" dirty="0" err="1">
                <a:solidFill>
                  <a:srgbClr val="FFFF00"/>
                </a:solidFill>
                <a:cs typeface="Aharoni" pitchFamily="2" charset="-79"/>
              </a:rPr>
              <a:t>echo</a:t>
            </a:r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$resultado;</a:t>
            </a:r>
          </a:p>
          <a:p>
            <a:endParaRPr lang="pt-BR" sz="1600" b="1" dirty="0">
              <a:solidFill>
                <a:srgbClr val="FFFF00"/>
              </a:solidFill>
              <a:cs typeface="Aharoni" pitchFamily="2" charset="-79"/>
            </a:endParaRP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3724374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480485" y="260350"/>
            <a:ext cx="7200900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sz="3200" b="1" dirty="0">
                <a:solidFill>
                  <a:srgbClr val="000000"/>
                </a:solidFill>
              </a:rPr>
              <a:t>Estruturas de Controle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200151" y="1377115"/>
            <a:ext cx="24003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sz="2000" b="1" dirty="0">
                <a:solidFill>
                  <a:srgbClr val="000000"/>
                </a:solidFill>
              </a:rPr>
              <a:t>Sintaxe </a:t>
            </a:r>
            <a:r>
              <a:rPr lang="pt-BR" sz="2000" b="1" dirty="0" err="1">
                <a:solidFill>
                  <a:srgbClr val="000000"/>
                </a:solidFill>
              </a:rPr>
              <a:t>if</a:t>
            </a:r>
            <a:r>
              <a:rPr lang="pt-BR" sz="2000" b="1" dirty="0">
                <a:solidFill>
                  <a:srgbClr val="000000"/>
                </a:solidFill>
              </a:rPr>
              <a:t> e </a:t>
            </a:r>
            <a:r>
              <a:rPr lang="pt-BR" sz="2000" b="1" dirty="0" err="1">
                <a:solidFill>
                  <a:srgbClr val="000000"/>
                </a:solidFill>
              </a:rPr>
              <a:t>else</a:t>
            </a:r>
            <a:r>
              <a:rPr lang="pt-BR" sz="2000" b="1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D5C3E37-8234-4082-8C16-8651F53BFE5F}"/>
              </a:ext>
            </a:extLst>
          </p:cNvPr>
          <p:cNvSpPr/>
          <p:nvPr/>
        </p:nvSpPr>
        <p:spPr>
          <a:xfrm>
            <a:off x="3600451" y="2077203"/>
            <a:ext cx="3206168" cy="220830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 err="1">
                <a:solidFill>
                  <a:srgbClr val="FFFF00"/>
                </a:solidFill>
                <a:cs typeface="Aharoni" pitchFamily="2" charset="-79"/>
              </a:rPr>
              <a:t>if</a:t>
            </a:r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(condição)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{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//comandos;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}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</a:t>
            </a:r>
            <a:r>
              <a:rPr lang="pt-BR" sz="1600" b="1" dirty="0" err="1">
                <a:solidFill>
                  <a:srgbClr val="FFFF00"/>
                </a:solidFill>
                <a:cs typeface="Aharoni" pitchFamily="2" charset="-79"/>
              </a:rPr>
              <a:t>else</a:t>
            </a:r>
            <a:endParaRPr lang="pt-BR" sz="1600" b="1" dirty="0">
              <a:solidFill>
                <a:srgbClr val="FFFF00"/>
              </a:solidFill>
              <a:cs typeface="Aharoni" pitchFamily="2" charset="-79"/>
            </a:endParaRP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{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//comandos;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}</a:t>
            </a:r>
          </a:p>
          <a:p>
            <a:endParaRPr lang="pt-BR" sz="1600" b="1" dirty="0">
              <a:solidFill>
                <a:srgbClr val="FFFF00"/>
              </a:solidFill>
              <a:cs typeface="Aharoni" pitchFamily="2" charset="-79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2374DC1-AA69-B7DA-94BA-FEC6B6A0FEAB}"/>
              </a:ext>
            </a:extLst>
          </p:cNvPr>
          <p:cNvSpPr txBox="1"/>
          <p:nvPr/>
        </p:nvSpPr>
        <p:spPr>
          <a:xfrm>
            <a:off x="2400301" y="4440472"/>
            <a:ext cx="5869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Figura 03. Sintaxe estrutura de controle composta</a:t>
            </a:r>
          </a:p>
          <a:p>
            <a:pPr algn="ctr"/>
            <a:r>
              <a:rPr lang="pt-BR" sz="1200" b="1" dirty="0"/>
              <a:t>Fonte: Próprio autor</a:t>
            </a:r>
          </a:p>
        </p:txBody>
      </p:sp>
    </p:spTree>
    <p:extLst>
      <p:ext uri="{BB962C8B-B14F-4D97-AF65-F5344CB8AC3E}">
        <p14:creationId xmlns:p14="http://schemas.microsoft.com/office/powerpoint/2010/main" val="184617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480485" y="260350"/>
            <a:ext cx="7200900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sz="3200" b="1" dirty="0">
                <a:solidFill>
                  <a:srgbClr val="000000"/>
                </a:solidFill>
              </a:rPr>
              <a:t>Estruturas de Controle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922734" y="4663992"/>
            <a:ext cx="5869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Figura 04. Algoritmo com estrutura de controle composta</a:t>
            </a:r>
          </a:p>
          <a:p>
            <a:pPr algn="ctr"/>
            <a:r>
              <a:rPr lang="pt-BR" sz="1200" b="1" dirty="0"/>
              <a:t>Fonte: Próprio autor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D5C3E37-8234-4082-8C16-8651F53BFE5F}"/>
              </a:ext>
            </a:extLst>
          </p:cNvPr>
          <p:cNvSpPr/>
          <p:nvPr/>
        </p:nvSpPr>
        <p:spPr>
          <a:xfrm>
            <a:off x="3417656" y="2341397"/>
            <a:ext cx="4879328" cy="232259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&lt;?php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   $idade = 10;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   </a:t>
            </a:r>
            <a:r>
              <a:rPr lang="pt-BR" sz="1600" b="1" dirty="0" err="1">
                <a:solidFill>
                  <a:srgbClr val="FFFF00"/>
                </a:solidFill>
                <a:cs typeface="Aharoni" pitchFamily="2" charset="-79"/>
              </a:rPr>
              <a:t>if</a:t>
            </a:r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($idade &gt; =18)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       $resultado = “maior de idade”;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    </a:t>
            </a:r>
            <a:r>
              <a:rPr lang="pt-BR" sz="1600" b="1" dirty="0" err="1">
                <a:solidFill>
                  <a:srgbClr val="FFFF00"/>
                </a:solidFill>
                <a:cs typeface="Aharoni" pitchFamily="2" charset="-79"/>
              </a:rPr>
              <a:t>else</a:t>
            </a:r>
            <a:endParaRPr lang="pt-BR" sz="1600" b="1" dirty="0">
              <a:solidFill>
                <a:srgbClr val="FFFF00"/>
              </a:solidFill>
              <a:cs typeface="Aharoni" pitchFamily="2" charset="-79"/>
            </a:endParaRP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        $resultado = “menor de idade”;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   </a:t>
            </a:r>
            <a:r>
              <a:rPr lang="pt-BR" sz="1600" b="1" dirty="0" err="1">
                <a:solidFill>
                  <a:srgbClr val="FFFF00"/>
                </a:solidFill>
                <a:cs typeface="Aharoni" pitchFamily="2" charset="-79"/>
              </a:rPr>
              <a:t>echo</a:t>
            </a:r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$resultado;</a:t>
            </a:r>
          </a:p>
          <a:p>
            <a:endParaRPr lang="pt-BR" sz="1600" b="1" dirty="0">
              <a:solidFill>
                <a:srgbClr val="FFFF00"/>
              </a:solidFill>
              <a:cs typeface="Aharoni" pitchFamily="2" charset="-79"/>
            </a:endParaRP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41617393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480485" y="261939"/>
            <a:ext cx="72009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sz="3200" b="1">
                <a:solidFill>
                  <a:srgbClr val="000000"/>
                </a:solidFill>
              </a:rPr>
              <a:t>Estruturas de Controle</a:t>
            </a:r>
          </a:p>
          <a:p>
            <a:pPr eaLnBrk="1" hangingPunct="1">
              <a:buClrTx/>
              <a:buFontTx/>
              <a:buNone/>
            </a:pPr>
            <a:endParaRPr lang="pt-BR" sz="3200" b="1">
              <a:solidFill>
                <a:srgbClr val="000000"/>
              </a:solidFill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200151" y="1074739"/>
            <a:ext cx="453813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</a:rPr>
              <a:t>Switch com e sem break: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D316260-AAEB-4403-A97B-5DCD9FDA4D06}"/>
              </a:ext>
            </a:extLst>
          </p:cNvPr>
          <p:cNvSpPr/>
          <p:nvPr/>
        </p:nvSpPr>
        <p:spPr>
          <a:xfrm>
            <a:off x="3469217" y="2140904"/>
            <a:ext cx="3913042" cy="287321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  switch($var)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{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       case n1: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                //comandos;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       case n2: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             //comandos;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       case n3: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                //comandos;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       default: 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             //comandos;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}</a:t>
            </a:r>
          </a:p>
          <a:p>
            <a:endParaRPr lang="pt-BR" sz="1600" b="1" dirty="0">
              <a:solidFill>
                <a:srgbClr val="FFFF00"/>
              </a:solidFill>
              <a:cs typeface="Aharoni" pitchFamily="2" charset="-79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897521E-CCCF-44F4-74DB-6C4084605928}"/>
              </a:ext>
            </a:extLst>
          </p:cNvPr>
          <p:cNvSpPr txBox="1"/>
          <p:nvPr/>
        </p:nvSpPr>
        <p:spPr>
          <a:xfrm>
            <a:off x="2570139" y="5162053"/>
            <a:ext cx="5869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Figura 05. Sintaxe estrutura de controle múltipla escolhas</a:t>
            </a:r>
          </a:p>
          <a:p>
            <a:pPr algn="ctr"/>
            <a:r>
              <a:rPr lang="pt-BR" sz="1200" b="1" dirty="0"/>
              <a:t>Fonte: Próprio autor</a:t>
            </a:r>
          </a:p>
        </p:txBody>
      </p:sp>
    </p:spTree>
    <p:extLst>
      <p:ext uri="{BB962C8B-B14F-4D97-AF65-F5344CB8AC3E}">
        <p14:creationId xmlns:p14="http://schemas.microsoft.com/office/powerpoint/2010/main" val="10787319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480485" y="261939"/>
            <a:ext cx="72009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sz="3200" b="1">
                <a:solidFill>
                  <a:srgbClr val="000000"/>
                </a:solidFill>
              </a:rPr>
              <a:t>Estruturas de Controle</a:t>
            </a:r>
          </a:p>
          <a:p>
            <a:pPr eaLnBrk="1" hangingPunct="1">
              <a:buClrTx/>
              <a:buFontTx/>
              <a:buNone/>
            </a:pPr>
            <a:endParaRPr lang="pt-BR" sz="3200" b="1">
              <a:solidFill>
                <a:srgbClr val="00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357543" y="5388502"/>
            <a:ext cx="5869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Figura 06. Algoritmo com estrutura de controle de múltiplas escolhas</a:t>
            </a:r>
          </a:p>
          <a:p>
            <a:pPr algn="ctr"/>
            <a:r>
              <a:rPr lang="pt-BR" sz="1200" b="1" dirty="0"/>
              <a:t>Fonte: Próprio autor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D316260-AAEB-4403-A97B-5DCD9FDA4D06}"/>
              </a:ext>
            </a:extLst>
          </p:cNvPr>
          <p:cNvSpPr/>
          <p:nvPr/>
        </p:nvSpPr>
        <p:spPr>
          <a:xfrm>
            <a:off x="3469217" y="2020594"/>
            <a:ext cx="3913042" cy="329267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&lt;?php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   $</a:t>
            </a:r>
            <a:r>
              <a:rPr lang="pt-BR" sz="1600" b="1" dirty="0" err="1">
                <a:solidFill>
                  <a:srgbClr val="FFFF00"/>
                </a:solidFill>
                <a:cs typeface="Aharoni" pitchFamily="2" charset="-79"/>
              </a:rPr>
              <a:t>number</a:t>
            </a:r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= 0;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    switch($</a:t>
            </a:r>
            <a:r>
              <a:rPr lang="pt-BR" sz="1600" b="1" dirty="0" err="1">
                <a:solidFill>
                  <a:srgbClr val="FFFF00"/>
                </a:solidFill>
                <a:cs typeface="Aharoni" pitchFamily="2" charset="-79"/>
              </a:rPr>
              <a:t>number</a:t>
            </a:r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){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       case 0: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                </a:t>
            </a:r>
            <a:r>
              <a:rPr lang="pt-BR" sz="1600" b="1" dirty="0" err="1">
                <a:solidFill>
                  <a:srgbClr val="FFFF00"/>
                </a:solidFill>
                <a:cs typeface="Aharoni" pitchFamily="2" charset="-79"/>
              </a:rPr>
              <a:t>echo</a:t>
            </a:r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“escolheu 0”;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       case 1: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                </a:t>
            </a:r>
            <a:r>
              <a:rPr lang="pt-BR" sz="1600" b="1" dirty="0" err="1">
                <a:solidFill>
                  <a:srgbClr val="FFFF00"/>
                </a:solidFill>
                <a:cs typeface="Aharoni" pitchFamily="2" charset="-79"/>
              </a:rPr>
              <a:t>echo</a:t>
            </a:r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“escolheu 1”;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       case 2: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                </a:t>
            </a:r>
            <a:r>
              <a:rPr lang="pt-BR" sz="1600" b="1" dirty="0" err="1">
                <a:solidFill>
                  <a:srgbClr val="FFFF00"/>
                </a:solidFill>
                <a:cs typeface="Aharoni" pitchFamily="2" charset="-79"/>
              </a:rPr>
              <a:t>echo</a:t>
            </a:r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“escolheu 2”;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       case 3: 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              </a:t>
            </a:r>
            <a:r>
              <a:rPr lang="pt-BR" sz="1600" b="1" dirty="0" err="1">
                <a:solidFill>
                  <a:srgbClr val="FFFF00"/>
                </a:solidFill>
                <a:cs typeface="Aharoni" pitchFamily="2" charset="-79"/>
              </a:rPr>
              <a:t>echo</a:t>
            </a:r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“escolheu 3”;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}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4341104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480485" y="261939"/>
            <a:ext cx="72009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sz="3200" b="1">
                <a:solidFill>
                  <a:srgbClr val="000000"/>
                </a:solidFill>
              </a:rPr>
              <a:t>Estruturas de Controle</a:t>
            </a:r>
          </a:p>
          <a:p>
            <a:pPr eaLnBrk="1" hangingPunct="1">
              <a:buClrTx/>
              <a:buFontTx/>
              <a:buNone/>
            </a:pPr>
            <a:endParaRPr lang="pt-BR" sz="3200" b="1">
              <a:solidFill>
                <a:srgbClr val="00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015161" y="5873083"/>
            <a:ext cx="5869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Figura 07. Algoritmo com estrutura de controle de múltiplas escolhas</a:t>
            </a:r>
          </a:p>
          <a:p>
            <a:pPr algn="ctr"/>
            <a:r>
              <a:rPr lang="pt-BR" sz="1200" b="1" dirty="0"/>
              <a:t>Fonte: Próprio autor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C43A300-8A5F-4312-AB52-19C1233D91CA}"/>
              </a:ext>
            </a:extLst>
          </p:cNvPr>
          <p:cNvSpPr/>
          <p:nvPr/>
        </p:nvSpPr>
        <p:spPr>
          <a:xfrm>
            <a:off x="3993226" y="1529687"/>
            <a:ext cx="3913042" cy="425357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&lt;?php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   $</a:t>
            </a:r>
            <a:r>
              <a:rPr lang="pt-BR" sz="1600" b="1" dirty="0" err="1">
                <a:solidFill>
                  <a:srgbClr val="FFFF00"/>
                </a:solidFill>
                <a:cs typeface="Aharoni" pitchFamily="2" charset="-79"/>
              </a:rPr>
              <a:t>number</a:t>
            </a:r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= 1;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    switch($</a:t>
            </a:r>
            <a:r>
              <a:rPr lang="pt-BR" sz="1600" b="1" dirty="0" err="1">
                <a:solidFill>
                  <a:srgbClr val="FFFF00"/>
                </a:solidFill>
                <a:cs typeface="Aharoni" pitchFamily="2" charset="-79"/>
              </a:rPr>
              <a:t>number</a:t>
            </a:r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){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       case 0: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                </a:t>
            </a:r>
            <a:r>
              <a:rPr lang="pt-BR" sz="1600" b="1" dirty="0" err="1">
                <a:solidFill>
                  <a:srgbClr val="FFFF00"/>
                </a:solidFill>
                <a:cs typeface="Aharoni" pitchFamily="2" charset="-79"/>
              </a:rPr>
              <a:t>echo</a:t>
            </a:r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“escolheu 0”;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                break;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       case 1: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                </a:t>
            </a:r>
            <a:r>
              <a:rPr lang="pt-BR" sz="1600" b="1" dirty="0" err="1">
                <a:solidFill>
                  <a:srgbClr val="FFFF00"/>
                </a:solidFill>
                <a:cs typeface="Aharoni" pitchFamily="2" charset="-79"/>
              </a:rPr>
              <a:t>echo</a:t>
            </a:r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“escolheu 1”;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                break;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       case 2: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                </a:t>
            </a:r>
            <a:r>
              <a:rPr lang="pt-BR" sz="1600" b="1" dirty="0" err="1">
                <a:solidFill>
                  <a:srgbClr val="FFFF00"/>
                </a:solidFill>
                <a:cs typeface="Aharoni" pitchFamily="2" charset="-79"/>
              </a:rPr>
              <a:t>echo</a:t>
            </a:r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“escolheu 2”;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                break;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       case 3: 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              </a:t>
            </a:r>
            <a:r>
              <a:rPr lang="pt-BR" sz="1600" b="1" dirty="0" err="1">
                <a:solidFill>
                  <a:srgbClr val="FFFF00"/>
                </a:solidFill>
                <a:cs typeface="Aharoni" pitchFamily="2" charset="-79"/>
              </a:rPr>
              <a:t>echo</a:t>
            </a:r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“escolheu 3”;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              break;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  }</a:t>
            </a:r>
          </a:p>
          <a:p>
            <a:r>
              <a:rPr lang="pt-BR" sz="1600" b="1" dirty="0">
                <a:solidFill>
                  <a:srgbClr val="FFFF00"/>
                </a:solidFill>
                <a:cs typeface="Aharoni" pitchFamily="2" charset="-79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5537820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E20F5-5E0A-4A69-8785-D4BA979F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solidFill>
                  <a:srgbClr val="000000"/>
                </a:solidFill>
              </a:rPr>
              <a:t>Estruturas de Repetição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D7043-56BE-4F58-9C23-D8D0A06DA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fontAlgn="auto" hangingPunct="1">
              <a:defRPr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São estruturas utilizadas para que sejam repetidas várias vezes blocos de programas;</a:t>
            </a:r>
          </a:p>
          <a:p>
            <a:pPr algn="just" eaLnBrk="1" fontAlgn="auto" hangingPunct="1">
              <a:defRPr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linguagem  PHP possui as seguintes estruturas para laços de repetição:</a:t>
            </a:r>
          </a:p>
          <a:p>
            <a:pPr marL="891223" indent="-342900" algn="just" eaLnBrk="1" fontAlgn="auto" hangingPunct="1">
              <a:defRPr/>
            </a:pPr>
            <a:r>
              <a:rPr lang="pt-BR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pt-B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891223" indent="-342900" algn="just" eaLnBrk="1" fontAlgn="auto" hangingPunct="1">
              <a:defRPr/>
            </a:pPr>
            <a:r>
              <a:rPr lang="pt-B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for;</a:t>
            </a:r>
          </a:p>
          <a:p>
            <a:pPr marL="891223" indent="-342900" algn="just" eaLnBrk="1" fontAlgn="auto" hangingPunct="1">
              <a:defRPr/>
            </a:pPr>
            <a:r>
              <a:rPr lang="pt-B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</a:t>
            </a:r>
            <a:r>
              <a:rPr lang="pt-BR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each</a:t>
            </a:r>
            <a:r>
              <a:rPr lang="pt-B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891223" indent="-342900" algn="just" eaLnBrk="1" fontAlgn="auto" hangingPunct="1">
              <a:defRPr/>
            </a:pPr>
            <a:r>
              <a:rPr lang="pt-B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</a:t>
            </a:r>
            <a:r>
              <a:rPr lang="pt-BR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algn="just"/>
            <a:endParaRPr 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07875F1-E050-429E-AD51-EB29CF93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701E-15EB-42E4-A515-97BFBA68B4A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4529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4531</TotalTime>
  <Words>2319</Words>
  <Application>Microsoft Office PowerPoint</Application>
  <PresentationFormat>Widescreen</PresentationFormat>
  <Paragraphs>349</Paragraphs>
  <Slides>29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40" baseType="lpstr">
      <vt:lpstr>Arial Unicode MS</vt:lpstr>
      <vt:lpstr>Arial</vt:lpstr>
      <vt:lpstr>Bitstream Charter</vt:lpstr>
      <vt:lpstr>Calibri</vt:lpstr>
      <vt:lpstr>Calibri Light</vt:lpstr>
      <vt:lpstr>Courier New</vt:lpstr>
      <vt:lpstr>Fira Mono</vt:lpstr>
      <vt:lpstr>Fira Sans</vt:lpstr>
      <vt:lpstr>Tahoma</vt:lpstr>
      <vt:lpstr>Times New Roman</vt:lpstr>
      <vt:lpstr>Tema do Office</vt:lpstr>
      <vt:lpstr>DESENVOLVIMENTO WEB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Estruturas de Repetição</vt:lpstr>
      <vt:lpstr>Estruturas de Repetição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Rhyan</dc:creator>
  <cp:lastModifiedBy>JANAIDE NOGUEIRA DE SOUSA XIMENES</cp:lastModifiedBy>
  <cp:revision>518</cp:revision>
  <dcterms:created xsi:type="dcterms:W3CDTF">2019-07-03T19:37:24Z</dcterms:created>
  <dcterms:modified xsi:type="dcterms:W3CDTF">2022-05-15T18:10:35Z</dcterms:modified>
</cp:coreProperties>
</file>