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89"/>
  </p:notesMasterIdLst>
  <p:handoutMasterIdLst>
    <p:handoutMasterId r:id="rId90"/>
  </p:handoutMasterIdLst>
  <p:sldIdLst>
    <p:sldId id="265" r:id="rId3"/>
    <p:sldId id="266" r:id="rId4"/>
    <p:sldId id="271" r:id="rId5"/>
    <p:sldId id="272" r:id="rId6"/>
    <p:sldId id="273" r:id="rId7"/>
    <p:sldId id="277" r:id="rId8"/>
    <p:sldId id="278" r:id="rId9"/>
    <p:sldId id="279" r:id="rId10"/>
    <p:sldId id="357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2" r:id="rId72"/>
    <p:sldId id="344" r:id="rId73"/>
    <p:sldId id="343" r:id="rId74"/>
    <p:sldId id="341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13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Chapter </a:t>
            </a:r>
            <a:r>
              <a:rPr lang="en-US" sz="4000" b="1" dirty="0" smtClean="0">
                <a:solidFill>
                  <a:srgbClr val="FF0000"/>
                </a:solidFill>
              </a:rPr>
              <a:t>2</a:t>
            </a:r>
            <a:r>
              <a:rPr lang="en-US" sz="4000" b="1" dirty="0">
                <a:solidFill>
                  <a:srgbClr val="FF0000"/>
                </a:solidFill>
              </a:rPr>
              <a:t/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Object-Oriented Design Process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FF0000"/>
                </a:solidFill>
              </a:rPr>
              <a:t>Object-Oriented Design &amp; Patterns</a:t>
            </a:r>
            <a:br>
              <a:rPr lang="en-US" sz="4900" b="1" dirty="0" smtClean="0">
                <a:solidFill>
                  <a:srgbClr val="FF0000"/>
                </a:solidFill>
              </a:rPr>
            </a:br>
            <a:r>
              <a:rPr lang="en-US" sz="4900" b="1" dirty="0" smtClean="0">
                <a:solidFill>
                  <a:srgbClr val="FF0000"/>
                </a:solidFill>
              </a:rPr>
              <a:t>Cay S. </a:t>
            </a:r>
            <a:r>
              <a:rPr lang="en-US" sz="4900" b="1" dirty="0" err="1" smtClean="0">
                <a:solidFill>
                  <a:srgbClr val="FF0000"/>
                </a:solidFill>
              </a:rPr>
              <a:t>Horstmann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Categories of Classes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Tangible Things</a:t>
            </a:r>
          </a:p>
          <a:p>
            <a:r>
              <a:rPr lang="en-US" sz="2600" b="1" dirty="0"/>
              <a:t>Agents</a:t>
            </a:r>
          </a:p>
          <a:p>
            <a:r>
              <a:rPr lang="en-US" sz="2600" b="1" dirty="0"/>
              <a:t>Events and Transactions</a:t>
            </a:r>
          </a:p>
          <a:p>
            <a:r>
              <a:rPr lang="en-US" sz="2600" b="1" dirty="0"/>
              <a:t>Users and Roles</a:t>
            </a:r>
          </a:p>
          <a:p>
            <a:r>
              <a:rPr lang="en-US" sz="2600" b="1" dirty="0"/>
              <a:t>Systems</a:t>
            </a:r>
          </a:p>
          <a:p>
            <a:r>
              <a:rPr lang="en-US" sz="2600" b="1" dirty="0"/>
              <a:t>System interfaces and devices</a:t>
            </a:r>
          </a:p>
          <a:p>
            <a:r>
              <a:rPr lang="en-US" sz="2600" b="1" dirty="0"/>
              <a:t>Foundational Classes</a:t>
            </a:r>
          </a:p>
        </p:txBody>
      </p:sp>
    </p:spTree>
    <p:extLst>
      <p:ext uri="{BB962C8B-B14F-4D97-AF65-F5344CB8AC3E}">
        <p14:creationId xmlns:p14="http://schemas.microsoft.com/office/powerpoint/2010/main" val="3304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Identifying Responsibilities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b="1" dirty="0"/>
              <a:t>Rule of thumb: Look for verbs in problem description</a:t>
            </a:r>
          </a:p>
          <a:p>
            <a:endParaRPr lang="en-US" sz="2600" b="1" dirty="0"/>
          </a:p>
          <a:p>
            <a:r>
              <a:rPr lang="en-US" sz="2600" b="1" dirty="0"/>
              <a:t>Behavior of </a:t>
            </a:r>
            <a:r>
              <a:rPr lang="en-US" sz="2600" b="1" dirty="0" err="1"/>
              <a:t>MessageQueue</a:t>
            </a:r>
            <a:r>
              <a:rPr lang="en-US" sz="2600" b="1" dirty="0"/>
              <a:t>:</a:t>
            </a:r>
          </a:p>
          <a:p>
            <a:pPr lvl="1"/>
            <a:r>
              <a:rPr lang="en-US" sz="2800" b="1" dirty="0"/>
              <a:t>Add message to tail</a:t>
            </a:r>
          </a:p>
          <a:p>
            <a:pPr lvl="1"/>
            <a:r>
              <a:rPr lang="en-US" sz="2800" b="1" dirty="0"/>
              <a:t>Remove message from head</a:t>
            </a:r>
          </a:p>
          <a:p>
            <a:pPr lvl="1"/>
            <a:r>
              <a:rPr lang="en-US" sz="2800" b="1" dirty="0"/>
              <a:t>Test whether queue is empty</a:t>
            </a:r>
          </a:p>
          <a:p>
            <a:endParaRPr lang="en-US" b="1" dirty="0"/>
          </a:p>
          <a:p>
            <a:r>
              <a:rPr lang="en-US" b="1" dirty="0"/>
              <a:t>OO Principle: Every operation is the responsibility of a single class</a:t>
            </a:r>
          </a:p>
          <a:p>
            <a:r>
              <a:rPr lang="en-US" b="1" dirty="0"/>
              <a:t>Example: Add message to mailbox</a:t>
            </a:r>
          </a:p>
          <a:p>
            <a:r>
              <a:rPr lang="en-US" b="1" dirty="0"/>
              <a:t>Who is responsible: Message or Mailbox?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945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Class </a:t>
            </a:r>
            <a:r>
              <a:rPr lang="en-US" sz="4000" b="1" dirty="0" smtClean="0"/>
              <a:t>Relationships</a:t>
            </a:r>
          </a:p>
          <a:p>
            <a:pPr marL="0" indent="0" algn="ctr">
              <a:buNone/>
            </a:pPr>
            <a:endParaRPr lang="en-US" sz="4000" b="1" dirty="0"/>
          </a:p>
          <a:p>
            <a:pPr>
              <a:lnSpc>
                <a:spcPct val="150000"/>
              </a:lnSpc>
            </a:pPr>
            <a:r>
              <a:rPr lang="en-US" sz="3200" b="1" dirty="0"/>
              <a:t>Dependency ("uses")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Aggregation ("has")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Inheritance ("is")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1720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Dependency Relationship</a:t>
            </a:r>
          </a:p>
          <a:p>
            <a:pPr marL="0" indent="0" algn="ctr">
              <a:buNone/>
            </a:pP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b="1" dirty="0"/>
              <a:t>C  depends on D: Method of C manipulates objects of D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Example: Mailbox depends on Message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If C doesn't use D, then C can be developed without </a:t>
            </a:r>
            <a:r>
              <a:rPr lang="en-US" sz="3200" b="1" dirty="0" smtClean="0"/>
              <a:t>	knowing </a:t>
            </a:r>
            <a:r>
              <a:rPr lang="en-US" sz="3200" b="1" dirty="0"/>
              <a:t>about D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71826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Coupling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Minimize dependency: reduce coupling</a:t>
            </a:r>
          </a:p>
          <a:p>
            <a:pPr lvl="1"/>
            <a:r>
              <a:rPr lang="en-US" sz="2600" b="1" dirty="0" smtClean="0"/>
              <a:t>A class should only have a few dependencies</a:t>
            </a:r>
          </a:p>
          <a:p>
            <a:pPr lvl="1"/>
            <a:r>
              <a:rPr lang="en-US" sz="2600" b="1" dirty="0" smtClean="0"/>
              <a:t>Permits development of classes in parallel</a:t>
            </a:r>
            <a:endParaRPr lang="en-US" sz="2600" b="1" dirty="0" smtClean="0"/>
          </a:p>
          <a:p>
            <a:r>
              <a:rPr lang="en-US" sz="2600" b="1" dirty="0" smtClean="0"/>
              <a:t>Example</a:t>
            </a:r>
            <a:r>
              <a:rPr lang="en-US" sz="2600" b="1" dirty="0"/>
              <a:t>: Replace</a:t>
            </a:r>
          </a:p>
          <a:p>
            <a:pPr marL="0" indent="0">
              <a:buNone/>
            </a:pPr>
            <a:r>
              <a:rPr lang="en-US" sz="2600" b="1" dirty="0" smtClean="0"/>
              <a:t>	void </a:t>
            </a:r>
            <a:r>
              <a:rPr lang="en-US" sz="2600" b="1" dirty="0"/>
              <a:t>print() // prints to </a:t>
            </a:r>
            <a:r>
              <a:rPr lang="en-US" sz="2600" b="1" dirty="0" err="1"/>
              <a:t>System.out</a:t>
            </a:r>
            <a:endParaRPr lang="en-US" sz="2600" b="1" dirty="0"/>
          </a:p>
          <a:p>
            <a:r>
              <a:rPr lang="en-US" sz="2600" b="1" dirty="0"/>
              <a:t>with</a:t>
            </a:r>
          </a:p>
          <a:p>
            <a:pPr marL="0" indent="0">
              <a:buNone/>
            </a:pPr>
            <a:r>
              <a:rPr lang="en-US" sz="2600" b="1" dirty="0" smtClean="0"/>
              <a:t>	String </a:t>
            </a:r>
            <a:r>
              <a:rPr lang="en-US" sz="2600" b="1" dirty="0" err="1"/>
              <a:t>getText</a:t>
            </a:r>
            <a:r>
              <a:rPr lang="en-US" sz="2600" b="1" dirty="0"/>
              <a:t>() // can print </a:t>
            </a:r>
            <a:r>
              <a:rPr lang="en-US" sz="2600" b="1" dirty="0" smtClean="0"/>
              <a:t>anywhere</a:t>
            </a:r>
          </a:p>
          <a:p>
            <a:pPr marL="0" indent="0">
              <a:buNone/>
            </a:pPr>
            <a:endParaRPr lang="en-US" sz="2600" b="1" dirty="0" smtClean="0"/>
          </a:p>
          <a:p>
            <a:pPr lvl="1"/>
            <a:r>
              <a:rPr lang="en-US" sz="2600" b="1" dirty="0" smtClean="0"/>
              <a:t>Different parts of the program can use the string differently</a:t>
            </a:r>
            <a:endParaRPr lang="en-US" sz="2600" b="1" dirty="0"/>
          </a:p>
          <a:p>
            <a:endParaRPr lang="en-US" sz="2600" b="1" dirty="0" smtClean="0"/>
          </a:p>
          <a:p>
            <a:pPr lvl="1"/>
            <a:r>
              <a:rPr lang="en-US" sz="2600" b="1" dirty="0" smtClean="0"/>
              <a:t>Removes </a:t>
            </a:r>
            <a:r>
              <a:rPr lang="en-US" sz="2600" b="1" dirty="0"/>
              <a:t>dependence on System, </a:t>
            </a:r>
            <a:r>
              <a:rPr lang="en-US" sz="2600" b="1" dirty="0" err="1" smtClean="0"/>
              <a:t>PrintStream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26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Aggregation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3200" b="1" dirty="0"/>
              <a:t>Object of a class contains objects of another class</a:t>
            </a:r>
          </a:p>
          <a:p>
            <a:r>
              <a:rPr lang="en-US" sz="3200" b="1" dirty="0"/>
              <a:t>Example: </a:t>
            </a:r>
            <a:r>
              <a:rPr lang="en-US" sz="3200" b="1" dirty="0" err="1"/>
              <a:t>MessageQueue</a:t>
            </a:r>
            <a:r>
              <a:rPr lang="en-US" sz="3200" b="1" dirty="0"/>
              <a:t> aggregates Messages</a:t>
            </a:r>
          </a:p>
          <a:p>
            <a:r>
              <a:rPr lang="en-US" sz="3200" b="1" dirty="0"/>
              <a:t>Example: Mailbox aggregates </a:t>
            </a:r>
            <a:r>
              <a:rPr lang="en-US" sz="3200" b="1" dirty="0" err="1"/>
              <a:t>MessageQueue</a:t>
            </a:r>
            <a:endParaRPr lang="en-US" sz="3200" b="1" dirty="0"/>
          </a:p>
          <a:p>
            <a:r>
              <a:rPr lang="en-US" sz="3200" b="1" dirty="0"/>
              <a:t>Implemented through instance fields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4883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/>
              <a:t>Multiplicities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1 : 1 or 1 : 0...1 relationship:</a:t>
            </a:r>
          </a:p>
          <a:p>
            <a:pPr marL="0" indent="0">
              <a:buNone/>
            </a:pPr>
            <a:r>
              <a:rPr lang="en-US" sz="2600" b="1" dirty="0" smtClean="0"/>
              <a:t>	public </a:t>
            </a:r>
            <a:r>
              <a:rPr lang="en-US" sz="2600" b="1" dirty="0"/>
              <a:t>class Mailbox</a:t>
            </a:r>
          </a:p>
          <a:p>
            <a:pPr marL="0" indent="0">
              <a:buNone/>
            </a:pPr>
            <a:r>
              <a:rPr lang="en-US" sz="2600" b="1" dirty="0" smtClean="0"/>
              <a:t>	{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 smtClean="0"/>
              <a:t>	   </a:t>
            </a:r>
            <a:r>
              <a:rPr lang="en-US" sz="2600" b="1" dirty="0"/>
              <a:t>. . .</a:t>
            </a:r>
          </a:p>
          <a:p>
            <a:pPr marL="0" indent="0">
              <a:buNone/>
            </a:pPr>
            <a:r>
              <a:rPr lang="en-US" sz="2600" b="1" dirty="0" smtClean="0"/>
              <a:t>	   </a:t>
            </a:r>
            <a:r>
              <a:rPr lang="en-US" sz="2600" b="1" dirty="0"/>
              <a:t>private Greeting </a:t>
            </a:r>
            <a:r>
              <a:rPr lang="en-US" sz="2600" b="1" dirty="0" err="1"/>
              <a:t>myGreeting</a:t>
            </a:r>
            <a:r>
              <a:rPr lang="en-US" sz="2600" b="1" dirty="0"/>
              <a:t>;</a:t>
            </a:r>
          </a:p>
          <a:p>
            <a:pPr marL="0" indent="0">
              <a:buNone/>
            </a:pPr>
            <a:r>
              <a:rPr lang="en-US" sz="2600" b="1" dirty="0" smtClean="0"/>
              <a:t>	}</a:t>
            </a:r>
            <a:endParaRPr lang="en-US" sz="2600" b="1" dirty="0"/>
          </a:p>
          <a:p>
            <a:r>
              <a:rPr lang="en-US" sz="2600" b="1" dirty="0"/>
              <a:t>1 : n relationship:</a:t>
            </a:r>
          </a:p>
          <a:p>
            <a:pPr marL="0" indent="0">
              <a:buNone/>
            </a:pPr>
            <a:r>
              <a:rPr lang="en-US" sz="2600" b="1" dirty="0" smtClean="0"/>
              <a:t>	public </a:t>
            </a:r>
            <a:r>
              <a:rPr lang="en-US" sz="2600" b="1" dirty="0"/>
              <a:t>class </a:t>
            </a:r>
            <a:r>
              <a:rPr lang="en-US" sz="2600" b="1" dirty="0" err="1"/>
              <a:t>MessageQueue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 smtClean="0"/>
              <a:t>	{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 smtClean="0"/>
              <a:t>	   </a:t>
            </a:r>
            <a:r>
              <a:rPr lang="en-US" sz="2600" b="1" dirty="0"/>
              <a:t>. . .</a:t>
            </a:r>
          </a:p>
          <a:p>
            <a:pPr marL="0" indent="0">
              <a:buNone/>
            </a:pPr>
            <a:r>
              <a:rPr lang="en-US" sz="2600" b="1" dirty="0" smtClean="0"/>
              <a:t>	   </a:t>
            </a:r>
            <a:r>
              <a:rPr lang="en-US" sz="2600" b="1" dirty="0"/>
              <a:t>private </a:t>
            </a:r>
            <a:r>
              <a:rPr lang="en-US" sz="2600" b="1" dirty="0" err="1"/>
              <a:t>ArrayList</a:t>
            </a:r>
            <a:r>
              <a:rPr lang="en-US" sz="2600" b="1" dirty="0"/>
              <a:t>&lt;Message&gt; elements;</a:t>
            </a:r>
          </a:p>
          <a:p>
            <a:pPr marL="0" indent="0">
              <a:buNone/>
            </a:pPr>
            <a:r>
              <a:rPr lang="en-US" sz="2600" b="1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500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Inheritance</a:t>
            </a:r>
          </a:p>
          <a:p>
            <a:endParaRPr lang="en-US" sz="2600" b="1" dirty="0"/>
          </a:p>
          <a:p>
            <a:r>
              <a:rPr lang="en-US" b="1" dirty="0"/>
              <a:t>More general class = superclass</a:t>
            </a:r>
          </a:p>
          <a:p>
            <a:r>
              <a:rPr lang="en-US" b="1" dirty="0"/>
              <a:t>More specialized class = subclass</a:t>
            </a:r>
          </a:p>
          <a:p>
            <a:r>
              <a:rPr lang="en-US" b="1" dirty="0"/>
              <a:t>Subclass supports all method interfaces of superclass (but implementations may differ)</a:t>
            </a:r>
          </a:p>
          <a:p>
            <a:r>
              <a:rPr lang="en-US" b="1" dirty="0"/>
              <a:t>Subclass may have added methods, added state</a:t>
            </a:r>
          </a:p>
          <a:p>
            <a:r>
              <a:rPr lang="en-US" b="1" dirty="0"/>
              <a:t>Subclass inherits from superclass</a:t>
            </a:r>
          </a:p>
          <a:p>
            <a:r>
              <a:rPr lang="en-US" b="1" dirty="0"/>
              <a:t>Example: </a:t>
            </a:r>
            <a:r>
              <a:rPr lang="en-US" b="1" dirty="0" err="1"/>
              <a:t>ForwardedMessage</a:t>
            </a:r>
            <a:r>
              <a:rPr lang="en-US" b="1" dirty="0"/>
              <a:t> inherits from Message</a:t>
            </a:r>
          </a:p>
          <a:p>
            <a:r>
              <a:rPr lang="en-US" b="1" dirty="0"/>
              <a:t>Example: Greeting does not inherit from Message (Can't store greetings in mailbox)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81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Use Cases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3200" b="1" dirty="0"/>
              <a:t>Analysis technique</a:t>
            </a:r>
          </a:p>
          <a:p>
            <a:r>
              <a:rPr lang="en-US" sz="3200" b="1" dirty="0"/>
              <a:t>Each use case focuses on a specific scenario</a:t>
            </a:r>
          </a:p>
          <a:p>
            <a:r>
              <a:rPr lang="en-US" sz="3200" b="1" dirty="0"/>
              <a:t>Use case = sequence of actions</a:t>
            </a:r>
          </a:p>
          <a:p>
            <a:r>
              <a:rPr lang="en-US" sz="3200" b="1" dirty="0"/>
              <a:t>Action = interaction between actor and computer system</a:t>
            </a:r>
          </a:p>
          <a:p>
            <a:r>
              <a:rPr lang="en-US" sz="3200" b="1" dirty="0"/>
              <a:t>Each action yields a result</a:t>
            </a:r>
          </a:p>
          <a:p>
            <a:r>
              <a:rPr lang="en-US" sz="3200" b="1" dirty="0"/>
              <a:t>Each result has a value to one of the actors</a:t>
            </a:r>
          </a:p>
          <a:p>
            <a:r>
              <a:rPr lang="en-US" sz="3200" b="1" dirty="0"/>
              <a:t>Use variations for exceptional situations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4334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Sample Use Case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b="1" dirty="0"/>
              <a:t>Leave a </a:t>
            </a:r>
            <a:r>
              <a:rPr lang="en-US" b="1" dirty="0" smtClean="0"/>
              <a:t>Message:</a:t>
            </a:r>
            <a:endParaRPr lang="en-US" sz="2600" b="1" dirty="0"/>
          </a:p>
          <a:p>
            <a:pPr lvl="1"/>
            <a:r>
              <a:rPr lang="en-US" sz="2800" b="1" dirty="0"/>
              <a:t>Caller dials main number of voice mail system</a:t>
            </a:r>
          </a:p>
          <a:p>
            <a:pPr lvl="1"/>
            <a:r>
              <a:rPr lang="en-US" sz="2800" b="1" dirty="0"/>
              <a:t>System speaks </a:t>
            </a:r>
            <a:r>
              <a:rPr lang="en-US" sz="2800" b="1" dirty="0" smtClean="0"/>
              <a:t>prompt: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 smtClean="0"/>
              <a:t>	Enter </a:t>
            </a:r>
            <a:r>
              <a:rPr lang="en-US" sz="2800" b="1" dirty="0"/>
              <a:t>mailbox number followed by #</a:t>
            </a:r>
          </a:p>
          <a:p>
            <a:pPr lvl="1"/>
            <a:r>
              <a:rPr lang="en-US" sz="2800" b="1" dirty="0"/>
              <a:t>User types extension number</a:t>
            </a:r>
          </a:p>
          <a:p>
            <a:pPr lvl="1"/>
            <a:r>
              <a:rPr lang="en-US" sz="2800" b="1" dirty="0"/>
              <a:t>System </a:t>
            </a:r>
            <a:r>
              <a:rPr lang="en-US" sz="2800" b="1" dirty="0" smtClean="0"/>
              <a:t>speaks: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 smtClean="0"/>
              <a:t>	You </a:t>
            </a:r>
            <a:r>
              <a:rPr lang="en-US" sz="2800" b="1" dirty="0"/>
              <a:t>have reached mailbox </a:t>
            </a:r>
            <a:r>
              <a:rPr lang="en-US" sz="2800" b="1" dirty="0" err="1"/>
              <a:t>xxxx</a:t>
            </a:r>
            <a:r>
              <a:rPr lang="en-US" sz="2800" b="1" dirty="0"/>
              <a:t>. Please leave a message </a:t>
            </a:r>
            <a:endParaRPr lang="en-US" sz="2800" b="1" dirty="0" smtClean="0"/>
          </a:p>
          <a:p>
            <a:pPr marL="457200" lvl="1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now</a:t>
            </a:r>
            <a:endParaRPr lang="en-US" sz="2800" b="1" dirty="0"/>
          </a:p>
          <a:p>
            <a:pPr lvl="1"/>
            <a:r>
              <a:rPr lang="en-US" sz="2800" b="1" dirty="0"/>
              <a:t>Caller speaks message</a:t>
            </a:r>
          </a:p>
          <a:p>
            <a:pPr lvl="1"/>
            <a:r>
              <a:rPr lang="en-US" sz="2800" b="1" dirty="0"/>
              <a:t>Caller hangs up</a:t>
            </a:r>
          </a:p>
          <a:p>
            <a:pPr lvl="1"/>
            <a:r>
              <a:rPr lang="en-US" sz="2800" b="1" dirty="0"/>
              <a:t>System places message in mailbox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4368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2100" y="145473"/>
            <a:ext cx="9791700" cy="656705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Chapter Topics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b="1" dirty="0"/>
              <a:t>From Problem to Code</a:t>
            </a:r>
          </a:p>
          <a:p>
            <a:r>
              <a:rPr lang="en-US" b="1" dirty="0"/>
              <a:t>The Object and Class Concepts</a:t>
            </a:r>
          </a:p>
          <a:p>
            <a:r>
              <a:rPr lang="en-US" b="1" dirty="0"/>
              <a:t>Identifying Classes</a:t>
            </a:r>
          </a:p>
          <a:p>
            <a:r>
              <a:rPr lang="en-US" b="1" dirty="0"/>
              <a:t>Identifying Responsibilities</a:t>
            </a:r>
          </a:p>
          <a:p>
            <a:r>
              <a:rPr lang="en-US" b="1" dirty="0"/>
              <a:t>Relationships Between Classes</a:t>
            </a:r>
          </a:p>
          <a:p>
            <a:r>
              <a:rPr lang="en-US" b="1" dirty="0"/>
              <a:t>Use Cases</a:t>
            </a:r>
          </a:p>
          <a:p>
            <a:r>
              <a:rPr lang="en-US" b="1" dirty="0"/>
              <a:t>CRC Cards</a:t>
            </a:r>
          </a:p>
          <a:p>
            <a:r>
              <a:rPr lang="en-US" b="1" dirty="0"/>
              <a:t>UML Class Diagrams</a:t>
            </a:r>
          </a:p>
          <a:p>
            <a:r>
              <a:rPr lang="en-US" b="1" dirty="0"/>
              <a:t>Sequence Diagrams</a:t>
            </a:r>
          </a:p>
          <a:p>
            <a:r>
              <a:rPr lang="en-US" b="1" dirty="0"/>
              <a:t>State Diagrams</a:t>
            </a:r>
          </a:p>
          <a:p>
            <a:r>
              <a:rPr lang="en-US" b="1" dirty="0"/>
              <a:t>Using </a:t>
            </a:r>
            <a:r>
              <a:rPr lang="en-US" b="1" dirty="0" err="1"/>
              <a:t>javadoc</a:t>
            </a:r>
            <a:r>
              <a:rPr lang="en-US" b="1" dirty="0"/>
              <a:t> for Design Documentation</a:t>
            </a:r>
          </a:p>
          <a:p>
            <a:r>
              <a:rPr lang="en-US" b="1" dirty="0"/>
              <a:t>Case Study: A Voice Mail </a:t>
            </a:r>
            <a:r>
              <a:rPr lang="en-US" b="1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/>
              <a:t>Sample Use Case -- Variations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Variation #1</a:t>
            </a:r>
          </a:p>
          <a:p>
            <a:pPr marL="457200" lvl="1" indent="0">
              <a:buNone/>
            </a:pPr>
            <a:r>
              <a:rPr lang="en-US" sz="2800" b="1" dirty="0"/>
              <a:t>1.1. In step 3, user enters invalid extension number</a:t>
            </a:r>
          </a:p>
          <a:p>
            <a:pPr marL="457200" lvl="1" indent="0">
              <a:buNone/>
            </a:pPr>
            <a:r>
              <a:rPr lang="en-US" sz="2800" b="1" dirty="0"/>
              <a:t>1.2. Voice mail system speaks</a:t>
            </a:r>
          </a:p>
          <a:p>
            <a:pPr marL="457200" lvl="1" indent="0">
              <a:buNone/>
            </a:pPr>
            <a:r>
              <a:rPr lang="en-US" sz="2800" b="1" dirty="0"/>
              <a:t>     You have typed an invalid mailbox </a:t>
            </a:r>
            <a:r>
              <a:rPr lang="en-US" sz="2800" b="1" dirty="0" smtClean="0"/>
              <a:t>number.</a:t>
            </a:r>
          </a:p>
          <a:p>
            <a:pPr marL="457200" lvl="1" indent="0">
              <a:buNone/>
            </a:pPr>
            <a:r>
              <a:rPr lang="en-US" sz="2800" b="1" dirty="0" smtClean="0"/>
              <a:t>1.3</a:t>
            </a:r>
            <a:r>
              <a:rPr lang="en-US" sz="2800" b="1" dirty="0"/>
              <a:t>. Continue with </a:t>
            </a:r>
            <a:r>
              <a:rPr lang="en-US" sz="2800" b="1" dirty="0" smtClean="0"/>
              <a:t>step 2.</a:t>
            </a:r>
            <a:endParaRPr lang="en-US" sz="2800" b="1" dirty="0"/>
          </a:p>
          <a:p>
            <a:pPr marL="0" indent="0">
              <a:buNone/>
            </a:pPr>
            <a:endParaRPr lang="en-US" sz="2600" b="1" dirty="0" smtClean="0"/>
          </a:p>
          <a:p>
            <a:r>
              <a:rPr lang="en-US" b="1" dirty="0" smtClean="0"/>
              <a:t>Variation #2</a:t>
            </a:r>
          </a:p>
          <a:p>
            <a:pPr marL="457200" lvl="1" indent="0">
              <a:buNone/>
            </a:pPr>
            <a:r>
              <a:rPr lang="en-US" sz="2800" b="1" dirty="0" smtClean="0"/>
              <a:t>2.1</a:t>
            </a:r>
            <a:r>
              <a:rPr lang="en-US" sz="2800" b="1" dirty="0"/>
              <a:t>. After step 4, caller hangs up instead of speaking message</a:t>
            </a:r>
          </a:p>
          <a:p>
            <a:pPr marL="457200" lvl="1" indent="0">
              <a:buNone/>
            </a:pPr>
            <a:r>
              <a:rPr lang="en-US" sz="2800" b="1" dirty="0"/>
              <a:t>2.3. Voice mail system discards empty message</a:t>
            </a:r>
          </a:p>
        </p:txBody>
      </p:sp>
    </p:spTree>
    <p:extLst>
      <p:ext uri="{BB962C8B-B14F-4D97-AF65-F5344CB8AC3E}">
        <p14:creationId xmlns:p14="http://schemas.microsoft.com/office/powerpoint/2010/main" val="9736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CRC </a:t>
            </a:r>
            <a:r>
              <a:rPr lang="en-US" sz="3600" b="1" dirty="0" smtClean="0"/>
              <a:t>Cards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3200" b="1" dirty="0"/>
              <a:t>CRC = Classes, Responsibilities, Collaborators</a:t>
            </a:r>
          </a:p>
          <a:p>
            <a:r>
              <a:rPr lang="en-US" sz="3200" b="1" dirty="0"/>
              <a:t>Developed by Beck and Cunningham</a:t>
            </a:r>
          </a:p>
          <a:p>
            <a:r>
              <a:rPr lang="en-US" sz="3200" b="1" dirty="0"/>
              <a:t>Use an index card for each class</a:t>
            </a:r>
          </a:p>
          <a:p>
            <a:r>
              <a:rPr lang="en-US" sz="3200" b="1" dirty="0"/>
              <a:t>Class name on top of card</a:t>
            </a:r>
          </a:p>
          <a:p>
            <a:r>
              <a:rPr lang="en-US" sz="3200" b="1" dirty="0"/>
              <a:t>Responsibilities on left</a:t>
            </a:r>
          </a:p>
          <a:p>
            <a:r>
              <a:rPr lang="en-US" sz="3200" b="1" dirty="0"/>
              <a:t>Collaborators on right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9995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/>
              <a:t>CRC Cards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Responsibilities should be high level</a:t>
            </a:r>
          </a:p>
          <a:p>
            <a:r>
              <a:rPr lang="en-US" sz="2600" b="1" dirty="0"/>
              <a:t>1 - 3 responsibilities per card</a:t>
            </a:r>
          </a:p>
          <a:p>
            <a:r>
              <a:rPr lang="en-US" sz="2600" b="1" dirty="0"/>
              <a:t>Collaborators are for the class, not for each responsibility</a:t>
            </a:r>
            <a:endParaRPr lang="en-US" sz="26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40" y="2672193"/>
            <a:ext cx="6452978" cy="387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Walkthroughs</a:t>
            </a:r>
            <a:endParaRPr lang="en-US" sz="3200" b="1" dirty="0" smtClean="0"/>
          </a:p>
          <a:p>
            <a:r>
              <a:rPr lang="en-US" sz="2400" b="1" dirty="0" smtClean="0"/>
              <a:t>Use </a:t>
            </a:r>
            <a:r>
              <a:rPr lang="en-US" sz="2400" b="1" dirty="0"/>
              <a:t>case: "Leave a </a:t>
            </a:r>
            <a:r>
              <a:rPr lang="en-US" sz="2400" b="1" dirty="0" smtClean="0"/>
              <a:t>message“</a:t>
            </a:r>
            <a:endParaRPr lang="en-US" sz="2400" b="1" dirty="0"/>
          </a:p>
          <a:p>
            <a:pPr lvl="1"/>
            <a:r>
              <a:rPr lang="en-US" b="1" dirty="0"/>
              <a:t>Caller connects to voice mail system</a:t>
            </a:r>
          </a:p>
          <a:p>
            <a:pPr lvl="1"/>
            <a:r>
              <a:rPr lang="en-US" b="1" dirty="0"/>
              <a:t>Caller dials extension number</a:t>
            </a:r>
          </a:p>
          <a:p>
            <a:r>
              <a:rPr lang="en-US" sz="2400" b="1" dirty="0"/>
              <a:t>"Someone" must locate mailbox</a:t>
            </a:r>
          </a:p>
          <a:p>
            <a:r>
              <a:rPr lang="en-US" sz="2400" b="1" dirty="0"/>
              <a:t>Neither Mailbox nor Message can do this</a:t>
            </a:r>
          </a:p>
          <a:p>
            <a:r>
              <a:rPr lang="en-US" sz="2400" b="1" dirty="0"/>
              <a:t>New class: </a:t>
            </a:r>
            <a:r>
              <a:rPr lang="en-US" sz="2400" b="1" dirty="0" err="1"/>
              <a:t>MailSystem</a:t>
            </a:r>
            <a:endParaRPr lang="en-US" sz="2400" b="1" dirty="0"/>
          </a:p>
          <a:p>
            <a:r>
              <a:rPr lang="en-US" sz="2400" b="1" dirty="0"/>
              <a:t>Responsibility: manage mailboxes</a:t>
            </a:r>
            <a:endParaRPr lang="en-US" sz="2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35" y="3252354"/>
            <a:ext cx="5697433" cy="34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UML Diagrams</a:t>
            </a:r>
          </a:p>
          <a:p>
            <a:pPr marL="0" indent="0" algn="ctr">
              <a:buNone/>
            </a:pPr>
            <a:endParaRPr lang="en-US" sz="3600" b="1" dirty="0"/>
          </a:p>
          <a:p>
            <a:r>
              <a:rPr lang="en-US" sz="3200" b="1" dirty="0"/>
              <a:t>UML = Unified Modeling Language</a:t>
            </a:r>
          </a:p>
          <a:p>
            <a:r>
              <a:rPr lang="en-US" sz="3200" b="1" dirty="0"/>
              <a:t>Unifies notations developed by the "3 Amigos" </a:t>
            </a:r>
            <a:r>
              <a:rPr lang="en-US" sz="3200" b="1" dirty="0" err="1"/>
              <a:t>Booch</a:t>
            </a:r>
            <a:r>
              <a:rPr lang="en-US" sz="3200" b="1" dirty="0"/>
              <a:t>, </a:t>
            </a:r>
            <a:r>
              <a:rPr lang="en-US" sz="3200" b="1" dirty="0" err="1"/>
              <a:t>Rumbaugh</a:t>
            </a:r>
            <a:r>
              <a:rPr lang="en-US" sz="3200" b="1" dirty="0"/>
              <a:t>, Jacobson</a:t>
            </a:r>
          </a:p>
          <a:p>
            <a:r>
              <a:rPr lang="en-US" sz="3200" b="1" dirty="0"/>
              <a:t>Many diagram types</a:t>
            </a:r>
          </a:p>
          <a:p>
            <a:r>
              <a:rPr lang="en-US" sz="3200" b="1" dirty="0"/>
              <a:t>We'll use three types:</a:t>
            </a:r>
          </a:p>
          <a:p>
            <a:pPr lvl="1"/>
            <a:r>
              <a:rPr lang="en-US" sz="3200" b="1" dirty="0"/>
              <a:t>Class Diagrams</a:t>
            </a:r>
          </a:p>
          <a:p>
            <a:pPr lvl="1"/>
            <a:r>
              <a:rPr lang="en-US" sz="3200" b="1" dirty="0"/>
              <a:t>Sequence Diagrams</a:t>
            </a:r>
          </a:p>
          <a:p>
            <a:pPr lvl="1"/>
            <a:r>
              <a:rPr lang="en-US" sz="3200" b="1" dirty="0"/>
              <a:t>State Diagrams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5693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Class Diagrams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Rectangle with class name</a:t>
            </a:r>
          </a:p>
          <a:p>
            <a:r>
              <a:rPr lang="en-US" sz="2600" b="1" dirty="0"/>
              <a:t>Optional compartments</a:t>
            </a:r>
          </a:p>
          <a:p>
            <a:pPr lvl="1"/>
            <a:r>
              <a:rPr lang="en-US" sz="2600" b="1" dirty="0"/>
              <a:t>Attributes</a:t>
            </a:r>
          </a:p>
          <a:p>
            <a:pPr lvl="1"/>
            <a:r>
              <a:rPr lang="en-US" sz="2600" b="1" dirty="0"/>
              <a:t>Methods</a:t>
            </a:r>
          </a:p>
          <a:p>
            <a:r>
              <a:rPr lang="en-US" sz="2600" b="1" dirty="0"/>
              <a:t>Include only key attributes and methods</a:t>
            </a:r>
            <a:endParaRPr lang="en-US" sz="2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00" y="3733943"/>
            <a:ext cx="9021446" cy="28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r>
              <a:rPr lang="en-US" sz="3200" b="1" dirty="0"/>
              <a:t>Class </a:t>
            </a:r>
            <a:r>
              <a:rPr lang="en-US" sz="3200" b="1" dirty="0" smtClean="0"/>
              <a:t>Relationships: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71" y="731136"/>
            <a:ext cx="4811857" cy="60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Multiplicities</a:t>
            </a:r>
          </a:p>
          <a:p>
            <a:pPr marL="0" indent="0" algn="ctr">
              <a:buNone/>
            </a:pPr>
            <a:endParaRPr lang="en-US" sz="3600" b="1" dirty="0"/>
          </a:p>
          <a:p>
            <a:r>
              <a:rPr lang="en-US" sz="2600" b="1" dirty="0"/>
              <a:t>any number (0 or more): *</a:t>
            </a:r>
          </a:p>
          <a:p>
            <a:r>
              <a:rPr lang="en-US" sz="2600" b="1" dirty="0"/>
              <a:t>one or more: 1..*</a:t>
            </a:r>
          </a:p>
          <a:p>
            <a:r>
              <a:rPr lang="en-US" sz="2600" b="1" dirty="0"/>
              <a:t>zero or one: 0..1</a:t>
            </a:r>
          </a:p>
          <a:p>
            <a:r>
              <a:rPr lang="en-US" sz="2600" b="1" dirty="0"/>
              <a:t>exactly one: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91" y="4126923"/>
            <a:ext cx="7169447" cy="13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Composition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Special form of aggregation</a:t>
            </a:r>
          </a:p>
          <a:p>
            <a:r>
              <a:rPr lang="en-US" sz="2600" b="1" dirty="0"/>
              <a:t>Contained objects don't exist outside container</a:t>
            </a:r>
          </a:p>
          <a:p>
            <a:r>
              <a:rPr lang="en-US" sz="2600" b="1" dirty="0"/>
              <a:t>Example: message queues permanently contained in mail box</a:t>
            </a:r>
            <a:endParaRPr lang="en-US" sz="2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28" y="3835977"/>
            <a:ext cx="8186928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Association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Some designers don't like aggregation</a:t>
            </a:r>
          </a:p>
          <a:p>
            <a:r>
              <a:rPr lang="en-US" sz="2600" b="1" dirty="0"/>
              <a:t>More general association relationship</a:t>
            </a:r>
          </a:p>
          <a:p>
            <a:r>
              <a:rPr lang="en-US" sz="2600" b="1" dirty="0"/>
              <a:t>Association can have roles</a:t>
            </a:r>
            <a:endParaRPr lang="en-US" sz="26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71" y="3494952"/>
            <a:ext cx="8714254" cy="135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From Problem to Code</a:t>
            </a:r>
          </a:p>
          <a:p>
            <a:pPr marL="0" indent="0" algn="ctr">
              <a:buNone/>
            </a:pPr>
            <a:endParaRPr lang="en-US" sz="6000" b="1" dirty="0"/>
          </a:p>
          <a:p>
            <a:r>
              <a:rPr lang="en-US" sz="6000" b="1" dirty="0"/>
              <a:t>Three Phases</a:t>
            </a:r>
            <a:r>
              <a:rPr lang="en-US" sz="6000" b="1" dirty="0" smtClean="0"/>
              <a:t>:</a:t>
            </a:r>
          </a:p>
          <a:p>
            <a:pPr marL="0" indent="0">
              <a:buNone/>
            </a:pPr>
            <a:endParaRPr lang="en-US" sz="6000" b="1" dirty="0"/>
          </a:p>
          <a:p>
            <a:pPr lvl="1"/>
            <a:r>
              <a:rPr lang="en-US" sz="5600" b="1" dirty="0" smtClean="0"/>
              <a:t>Analysis</a:t>
            </a:r>
          </a:p>
          <a:p>
            <a:pPr marL="457200" lvl="1" indent="0">
              <a:buNone/>
            </a:pPr>
            <a:endParaRPr lang="en-US" sz="5600" b="1" dirty="0"/>
          </a:p>
          <a:p>
            <a:pPr lvl="1"/>
            <a:r>
              <a:rPr lang="en-US" sz="5600" b="1" dirty="0" smtClean="0"/>
              <a:t>Design</a:t>
            </a:r>
          </a:p>
          <a:p>
            <a:pPr marL="457200" lvl="1" indent="0">
              <a:buNone/>
            </a:pPr>
            <a:endParaRPr lang="en-US" sz="5600" b="1" dirty="0"/>
          </a:p>
          <a:p>
            <a:pPr lvl="1"/>
            <a:r>
              <a:rPr lang="en-US" sz="5600" b="1" dirty="0"/>
              <a:t>Implementation</a:t>
            </a:r>
          </a:p>
          <a:p>
            <a:pPr marL="0" indent="0">
              <a:buNone/>
            </a:pPr>
            <a:endParaRPr lang="en-US" sz="6000" b="1" dirty="0" smtClean="0"/>
          </a:p>
          <a:p>
            <a:pPr marL="0" indent="0">
              <a:buNone/>
            </a:pPr>
            <a:endParaRPr lang="en-US" sz="6000" b="1" dirty="0" smtClean="0"/>
          </a:p>
          <a:p>
            <a:r>
              <a:rPr lang="en-US" sz="6000" b="1" dirty="0" smtClean="0"/>
              <a:t>Case </a:t>
            </a:r>
            <a:r>
              <a:rPr lang="en-US" sz="6000" b="1" dirty="0"/>
              <a:t>Study: Voice Mail </a:t>
            </a:r>
            <a:r>
              <a:rPr lang="en-US" sz="6000" b="1" dirty="0" smtClean="0"/>
              <a:t>System</a:t>
            </a:r>
          </a:p>
          <a:p>
            <a:pPr marL="0" indent="0">
              <a:buNone/>
            </a:pPr>
            <a:r>
              <a:rPr lang="en-US" sz="6000" b="1" dirty="0" smtClean="0"/>
              <a:t> </a:t>
            </a:r>
          </a:p>
          <a:p>
            <a:pPr marL="0" indent="0">
              <a:buNone/>
            </a:pPr>
            <a:r>
              <a:rPr lang="en-US" sz="6000" b="1" dirty="0" smtClean="0"/>
              <a:t> </a:t>
            </a:r>
            <a:endParaRPr lang="en-US" sz="6000" b="1" dirty="0"/>
          </a:p>
          <a:p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36280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/>
              <a:t>Association</a:t>
            </a:r>
          </a:p>
          <a:p>
            <a:pPr marL="0" indent="0" algn="ctr">
              <a:buNone/>
            </a:pPr>
            <a:endParaRPr lang="en-US" sz="2600" b="1" dirty="0"/>
          </a:p>
          <a:p>
            <a:pPr marL="0" indent="0" algn="ctr">
              <a:buNone/>
            </a:pPr>
            <a:r>
              <a:rPr lang="en-US" sz="2600" b="1" dirty="0"/>
              <a:t>Some associations are bidirectional</a:t>
            </a:r>
          </a:p>
          <a:p>
            <a:pPr marL="0" indent="0" algn="ctr">
              <a:buNone/>
            </a:pPr>
            <a:r>
              <a:rPr lang="en-US" sz="2600" b="1" dirty="0"/>
              <a:t>Can navigate from either class to the other</a:t>
            </a:r>
          </a:p>
          <a:p>
            <a:pPr marL="0" indent="0" algn="ctr">
              <a:buNone/>
            </a:pPr>
            <a:r>
              <a:rPr lang="en-US" sz="2600" b="1" dirty="0"/>
              <a:t>Example: Course has set of students, student has set of courses</a:t>
            </a:r>
          </a:p>
          <a:p>
            <a:pPr marL="0" indent="0" algn="ctr">
              <a:buNone/>
            </a:pPr>
            <a:r>
              <a:rPr lang="en-US" sz="2600" b="1" dirty="0"/>
              <a:t>Some associations are directed</a:t>
            </a:r>
          </a:p>
          <a:p>
            <a:pPr marL="0" indent="0" algn="ctr">
              <a:buNone/>
            </a:pPr>
            <a:r>
              <a:rPr lang="en-US" sz="2600" b="1" dirty="0"/>
              <a:t>Navigation is unidirectional</a:t>
            </a:r>
          </a:p>
          <a:p>
            <a:pPr marL="0" indent="0" algn="ctr">
              <a:buNone/>
            </a:pPr>
            <a:r>
              <a:rPr lang="en-US" sz="2600" b="1" dirty="0"/>
              <a:t>Example: Message doesn't know about message queue containing it</a:t>
            </a:r>
            <a:endParaRPr lang="en-US" sz="26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67" y="4604905"/>
            <a:ext cx="7734712" cy="142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Interface </a:t>
            </a:r>
            <a:r>
              <a:rPr lang="en-US" sz="3600" b="1" dirty="0" smtClean="0"/>
              <a:t>Types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Interface type describes a set of methods</a:t>
            </a:r>
          </a:p>
          <a:p>
            <a:r>
              <a:rPr lang="en-US" sz="2600" b="1" dirty="0"/>
              <a:t>No implementation, no state</a:t>
            </a:r>
          </a:p>
          <a:p>
            <a:r>
              <a:rPr lang="en-US" sz="2600" b="1" dirty="0"/>
              <a:t>Class implements interface if it implements its methods</a:t>
            </a:r>
          </a:p>
          <a:p>
            <a:r>
              <a:rPr lang="en-US" sz="2600" b="1" dirty="0"/>
              <a:t>In UML, use stereotype «interface»</a:t>
            </a:r>
            <a:endParaRPr lang="en-US" sz="2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60" y="3586595"/>
            <a:ext cx="8503693" cy="14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Tips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3200" b="1" dirty="0"/>
              <a:t>Use UML to inform, not to impress</a:t>
            </a:r>
          </a:p>
          <a:p>
            <a:r>
              <a:rPr lang="en-US" sz="3200" b="1" dirty="0"/>
              <a:t>Don't draw a single monster diagram</a:t>
            </a:r>
          </a:p>
          <a:p>
            <a:r>
              <a:rPr lang="en-US" sz="3200" b="1" dirty="0"/>
              <a:t>Each diagram must have a specific purpose</a:t>
            </a:r>
          </a:p>
          <a:p>
            <a:r>
              <a:rPr lang="en-US" sz="3200" b="1" dirty="0"/>
              <a:t>Omit inessential details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686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Sequence Diagrams</a:t>
            </a:r>
          </a:p>
          <a:p>
            <a:r>
              <a:rPr lang="en-US" b="1" dirty="0"/>
              <a:t>Each diagram shows dynamics of scenario</a:t>
            </a:r>
          </a:p>
          <a:p>
            <a:r>
              <a:rPr lang="en-US" b="1" dirty="0"/>
              <a:t>Object diagram: class name underlined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11" y="2279072"/>
            <a:ext cx="6193223" cy="36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Self call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09" y="2081645"/>
            <a:ext cx="3704028" cy="38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6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Object Construction</a:t>
            </a:r>
            <a:endParaRPr lang="en-US" sz="3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75" y="2247899"/>
            <a:ext cx="7336478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State Diagram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Use for classes whose objects have interesting states</a:t>
            </a:r>
            <a:endParaRPr lang="en-US" sz="2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30" y="1770784"/>
            <a:ext cx="2721986" cy="48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5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Design Documentation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Recommendation: Use Javadoc comments</a:t>
            </a:r>
          </a:p>
          <a:p>
            <a:r>
              <a:rPr lang="en-US" sz="2600" b="1" dirty="0"/>
              <a:t>Leave methods blank</a:t>
            </a:r>
          </a:p>
          <a:p>
            <a:pPr marL="0" indent="0">
              <a:buNone/>
            </a:pPr>
            <a:r>
              <a:rPr lang="en-US" sz="2600" b="1" dirty="0" smtClean="0"/>
              <a:t>	/**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 smtClean="0"/>
              <a:t>	   </a:t>
            </a:r>
            <a:r>
              <a:rPr lang="en-US" sz="2600" b="1" dirty="0"/>
              <a:t>Adds a message to the end of the new messages.</a:t>
            </a:r>
          </a:p>
          <a:p>
            <a:pPr marL="0" indent="0">
              <a:buNone/>
            </a:pPr>
            <a:r>
              <a:rPr lang="en-US" sz="2600" b="1" dirty="0" smtClean="0"/>
              <a:t>	   </a:t>
            </a:r>
            <a:r>
              <a:rPr lang="en-US" sz="2600" b="1" dirty="0"/>
              <a:t>@</a:t>
            </a:r>
            <a:r>
              <a:rPr lang="en-US" sz="2600" b="1" dirty="0" err="1"/>
              <a:t>param</a:t>
            </a:r>
            <a:r>
              <a:rPr lang="en-US" sz="2600" b="1" dirty="0"/>
              <a:t> </a:t>
            </a:r>
            <a:r>
              <a:rPr lang="en-US" sz="2600" b="1" dirty="0" err="1"/>
              <a:t>aMessage</a:t>
            </a:r>
            <a:r>
              <a:rPr lang="en-US" sz="2600" b="1" dirty="0"/>
              <a:t> a message</a:t>
            </a:r>
          </a:p>
          <a:p>
            <a:pPr marL="0" indent="0">
              <a:buNone/>
            </a:pPr>
            <a:r>
              <a:rPr lang="en-US" sz="2600" b="1" dirty="0" smtClean="0"/>
              <a:t>	*/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 smtClean="0"/>
              <a:t>	public </a:t>
            </a:r>
            <a:r>
              <a:rPr lang="en-US" sz="2600" b="1" dirty="0"/>
              <a:t>void </a:t>
            </a:r>
            <a:r>
              <a:rPr lang="en-US" sz="2600" b="1" dirty="0" err="1"/>
              <a:t>addMessage</a:t>
            </a:r>
            <a:r>
              <a:rPr lang="en-US" sz="2600" b="1" dirty="0"/>
              <a:t>(Message </a:t>
            </a:r>
            <a:r>
              <a:rPr lang="en-US" sz="2600" b="1" dirty="0" err="1"/>
              <a:t>aMessage</a:t>
            </a:r>
            <a:r>
              <a:rPr lang="en-US" sz="2600" b="1" dirty="0"/>
              <a:t>)</a:t>
            </a:r>
          </a:p>
          <a:p>
            <a:pPr marL="0" indent="0">
              <a:buNone/>
            </a:pPr>
            <a:r>
              <a:rPr lang="en-US" sz="2600" b="1" dirty="0" smtClean="0"/>
              <a:t>	{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 smtClean="0"/>
              <a:t>	}</a:t>
            </a:r>
            <a:endParaRPr lang="en-US" sz="2600" b="1" dirty="0"/>
          </a:p>
          <a:p>
            <a:r>
              <a:rPr lang="en-US" sz="2600" b="1" dirty="0"/>
              <a:t>Don't compile file, just run Javadoc</a:t>
            </a:r>
          </a:p>
          <a:p>
            <a:r>
              <a:rPr lang="en-US" sz="2600" b="1" dirty="0"/>
              <a:t>Makes a good starting point for code later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369577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Case Study: Voice Mail System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b="1" dirty="0"/>
              <a:t>Use text for voice, phone keys, </a:t>
            </a:r>
            <a:r>
              <a:rPr lang="en-US" b="1" dirty="0" err="1"/>
              <a:t>hangup</a:t>
            </a:r>
            <a:endParaRPr lang="en-US" b="1" dirty="0"/>
          </a:p>
          <a:p>
            <a:r>
              <a:rPr lang="en-US" b="1" dirty="0"/>
              <a:t>1 2 ... 0 # on a single line means key</a:t>
            </a:r>
          </a:p>
          <a:p>
            <a:r>
              <a:rPr lang="en-US" b="1" dirty="0"/>
              <a:t>H on a single line means "hang up"</a:t>
            </a:r>
          </a:p>
          <a:p>
            <a:r>
              <a:rPr lang="en-US" b="1" dirty="0"/>
              <a:t>All other inputs mean voice</a:t>
            </a:r>
          </a:p>
          <a:p>
            <a:r>
              <a:rPr lang="en-US" b="1" dirty="0"/>
              <a:t>In GUI program, will use buttons for keys (see </a:t>
            </a:r>
            <a:r>
              <a:rPr lang="en-US" b="1" dirty="0" err="1"/>
              <a:t>ch.</a:t>
            </a:r>
            <a:r>
              <a:rPr lang="en-US" b="1" dirty="0"/>
              <a:t> 4)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056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Use Case: Reach an Extension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b="1" dirty="0"/>
              <a:t>User dials main number of system</a:t>
            </a:r>
          </a:p>
          <a:p>
            <a:r>
              <a:rPr lang="en-US" b="1" dirty="0"/>
              <a:t>System speaks </a:t>
            </a:r>
            <a:r>
              <a:rPr lang="en-US" b="1" dirty="0" smtClean="0"/>
              <a:t>prompt: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Enter </a:t>
            </a:r>
            <a:r>
              <a:rPr lang="en-US" b="1" dirty="0"/>
              <a:t>mailbox number followed by #</a:t>
            </a:r>
          </a:p>
          <a:p>
            <a:r>
              <a:rPr lang="en-US" b="1" dirty="0"/>
              <a:t>User types extension number</a:t>
            </a:r>
          </a:p>
          <a:p>
            <a:r>
              <a:rPr lang="en-US" b="1" dirty="0"/>
              <a:t>System </a:t>
            </a:r>
            <a:r>
              <a:rPr lang="en-US" b="1" dirty="0" smtClean="0"/>
              <a:t>speaks: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You </a:t>
            </a:r>
            <a:r>
              <a:rPr lang="en-US" b="1" dirty="0"/>
              <a:t>have reached mailbox </a:t>
            </a:r>
            <a:r>
              <a:rPr lang="en-US" b="1" dirty="0" err="1"/>
              <a:t>xxxx</a:t>
            </a:r>
            <a:r>
              <a:rPr lang="en-US" b="1" dirty="0"/>
              <a:t>. Please leave a message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now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876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Analysis Phase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sz="3200" b="1" dirty="0"/>
              <a:t>Functional Specification</a:t>
            </a:r>
          </a:p>
          <a:p>
            <a:r>
              <a:rPr lang="en-US" sz="3200" b="1" dirty="0"/>
              <a:t>Completely defines tasks to be solved</a:t>
            </a:r>
          </a:p>
          <a:p>
            <a:r>
              <a:rPr lang="en-US" sz="3200" b="1" dirty="0"/>
              <a:t>Free from internal contradictions</a:t>
            </a:r>
          </a:p>
          <a:p>
            <a:r>
              <a:rPr lang="en-US" sz="3200" b="1" dirty="0"/>
              <a:t>Readable both by domain experts and software developers</a:t>
            </a:r>
          </a:p>
          <a:p>
            <a:r>
              <a:rPr lang="en-US" sz="3200" b="1" dirty="0"/>
              <a:t>Reviewable by diverse interested parties</a:t>
            </a:r>
          </a:p>
          <a:p>
            <a:r>
              <a:rPr lang="en-US" sz="3200" b="1" dirty="0"/>
              <a:t>Testable against reality</a:t>
            </a:r>
          </a:p>
        </p:txBody>
      </p:sp>
    </p:spTree>
    <p:extLst>
      <p:ext uri="{BB962C8B-B14F-4D97-AF65-F5344CB8AC3E}">
        <p14:creationId xmlns:p14="http://schemas.microsoft.com/office/powerpoint/2010/main" val="327416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Use Case: Leave a Message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b="1" dirty="0"/>
              <a:t>Caller carries out Reach an Extension</a:t>
            </a:r>
          </a:p>
          <a:p>
            <a:r>
              <a:rPr lang="en-US" b="1" dirty="0"/>
              <a:t>Caller speaks message</a:t>
            </a:r>
          </a:p>
          <a:p>
            <a:r>
              <a:rPr lang="en-US" b="1" dirty="0"/>
              <a:t>Caller hangs up</a:t>
            </a:r>
          </a:p>
          <a:p>
            <a:r>
              <a:rPr lang="en-US" b="1" dirty="0"/>
              <a:t>System places message in mailbox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8346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Use Case: Log in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b="1" dirty="0"/>
              <a:t>Mailbox owner carries out Reach an Extension</a:t>
            </a:r>
          </a:p>
          <a:p>
            <a:r>
              <a:rPr lang="en-US" b="1" dirty="0"/>
              <a:t>Mailbox owner types password and #</a:t>
            </a:r>
          </a:p>
          <a:p>
            <a:r>
              <a:rPr lang="en-US" b="1" dirty="0"/>
              <a:t>(Default password = mailbox number. To change, see Change the Passcode)</a:t>
            </a:r>
          </a:p>
          <a:p>
            <a:r>
              <a:rPr lang="en-US" b="1" dirty="0"/>
              <a:t>System plays mailbox menu:</a:t>
            </a:r>
          </a:p>
          <a:p>
            <a:r>
              <a:rPr lang="en-US" b="1" dirty="0"/>
              <a:t>Enter 1 to retrieve your messages.</a:t>
            </a:r>
          </a:p>
          <a:p>
            <a:r>
              <a:rPr lang="en-US" b="1" dirty="0"/>
              <a:t>Enter 2 to change your passcode.</a:t>
            </a:r>
          </a:p>
          <a:p>
            <a:r>
              <a:rPr lang="en-US" b="1" dirty="0"/>
              <a:t>Enter 3 to change your greeting.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015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b="1" dirty="0"/>
              <a:t>Use Case: Retrieve Messages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Mailbox owner carries out Log in</a:t>
            </a:r>
          </a:p>
          <a:p>
            <a:r>
              <a:rPr lang="en-US" sz="2600" b="1" dirty="0"/>
              <a:t>Mailbox owner selects "retrieve messages" menu option</a:t>
            </a:r>
          </a:p>
          <a:p>
            <a:r>
              <a:rPr lang="en-US" sz="2600" b="1" dirty="0"/>
              <a:t>System plays message menu:</a:t>
            </a:r>
          </a:p>
          <a:p>
            <a:pPr marL="457200" lvl="1" indent="0">
              <a:buNone/>
            </a:pPr>
            <a:r>
              <a:rPr lang="en-US" sz="2600" b="1" dirty="0"/>
              <a:t>Press 1 to listen to the current message</a:t>
            </a:r>
          </a:p>
          <a:p>
            <a:pPr marL="457200" lvl="1" indent="0">
              <a:buNone/>
            </a:pPr>
            <a:r>
              <a:rPr lang="en-US" sz="2600" b="1" dirty="0" smtClean="0"/>
              <a:t>Press </a:t>
            </a:r>
            <a:r>
              <a:rPr lang="en-US" sz="2600" b="1" dirty="0"/>
              <a:t>2 to delete the current message</a:t>
            </a:r>
          </a:p>
          <a:p>
            <a:pPr marL="457200" lvl="1" indent="0">
              <a:buNone/>
            </a:pPr>
            <a:r>
              <a:rPr lang="en-US" sz="2600" b="1" dirty="0"/>
              <a:t>Press 3 to save the current message</a:t>
            </a:r>
          </a:p>
          <a:p>
            <a:pPr marL="457200" lvl="1" indent="0">
              <a:buNone/>
            </a:pPr>
            <a:r>
              <a:rPr lang="en-US" sz="2600" b="1" dirty="0"/>
              <a:t>Press 4 to return to the mailbox menu</a:t>
            </a:r>
          </a:p>
          <a:p>
            <a:r>
              <a:rPr lang="en-US" sz="2600" b="1" dirty="0"/>
              <a:t>Mailbox owner selects "listen to current message"</a:t>
            </a:r>
          </a:p>
          <a:p>
            <a:r>
              <a:rPr lang="en-US" sz="2600" b="1" dirty="0"/>
              <a:t>System plays current new message, or, if no more new messages, current old message.</a:t>
            </a:r>
          </a:p>
          <a:p>
            <a:r>
              <a:rPr lang="en-US" sz="2600" b="1" dirty="0"/>
              <a:t>Note: Message is played, not removed from queue</a:t>
            </a:r>
          </a:p>
          <a:p>
            <a:r>
              <a:rPr lang="en-US" sz="2600" b="1" dirty="0"/>
              <a:t>System plays message menu</a:t>
            </a:r>
          </a:p>
          <a:p>
            <a:r>
              <a:rPr lang="en-US" sz="2600" b="1" dirty="0"/>
              <a:t>User selects "delete current message". Message is removed.</a:t>
            </a:r>
          </a:p>
          <a:p>
            <a:r>
              <a:rPr lang="en-US" sz="2600" b="1" dirty="0"/>
              <a:t>Continue with step 3.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336392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Use Case: Retrieve Messages</a:t>
            </a:r>
          </a:p>
          <a:p>
            <a:pPr marL="0" indent="0" algn="ctr">
              <a:buNone/>
            </a:pPr>
            <a:endParaRPr lang="en-US" sz="3900" b="1" dirty="0"/>
          </a:p>
          <a:p>
            <a:r>
              <a:rPr lang="en-US" sz="3200" b="1" dirty="0"/>
              <a:t>Variation #1</a:t>
            </a:r>
          </a:p>
          <a:p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1.1. Start at Step 6</a:t>
            </a:r>
          </a:p>
          <a:p>
            <a:pPr marL="0" indent="0">
              <a:buNone/>
            </a:pPr>
            <a:r>
              <a:rPr lang="en-US" sz="3200" b="1" dirty="0"/>
              <a:t>1.2. User selects "save current message".</a:t>
            </a:r>
          </a:p>
          <a:p>
            <a:pPr marL="0" indent="0">
              <a:buNone/>
            </a:pPr>
            <a:r>
              <a:rPr lang="en-US" sz="3200" b="1" dirty="0" smtClean="0"/>
              <a:t>       </a:t>
            </a:r>
            <a:r>
              <a:rPr lang="en-US" sz="3200" b="1" dirty="0"/>
              <a:t>Message is removed from new queue and appended </a:t>
            </a:r>
            <a:r>
              <a:rPr lang="en-US" sz="3200" b="1" dirty="0" smtClean="0"/>
              <a:t>	to </a:t>
            </a:r>
            <a:r>
              <a:rPr lang="en-US" sz="3200" b="1" dirty="0"/>
              <a:t>old queue</a:t>
            </a:r>
          </a:p>
          <a:p>
            <a:pPr marL="0" indent="0">
              <a:buNone/>
            </a:pPr>
            <a:r>
              <a:rPr lang="en-US" sz="3200" b="1" dirty="0"/>
              <a:t>1.3. Continue with step 3.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5435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Use Case: Change the Greeting</a:t>
            </a:r>
          </a:p>
          <a:p>
            <a:pPr marL="0" indent="0" algn="ctr">
              <a:buNone/>
            </a:pPr>
            <a:endParaRPr lang="en-US" sz="3900" b="1" dirty="0"/>
          </a:p>
          <a:p>
            <a:r>
              <a:rPr lang="en-US" sz="3200" b="1" dirty="0"/>
              <a:t>Mailbox owner carries out Log in</a:t>
            </a:r>
          </a:p>
          <a:p>
            <a:r>
              <a:rPr lang="en-US" sz="3200" b="1" dirty="0"/>
              <a:t>Mailbox owner selects "change greeting" menu option</a:t>
            </a:r>
          </a:p>
          <a:p>
            <a:r>
              <a:rPr lang="en-US" sz="3200" b="1" dirty="0"/>
              <a:t>Mailbox owner speaks new greeting</a:t>
            </a:r>
          </a:p>
          <a:p>
            <a:r>
              <a:rPr lang="en-US" sz="3200" b="1" dirty="0"/>
              <a:t>Mailbox owner presses #</a:t>
            </a:r>
          </a:p>
          <a:p>
            <a:r>
              <a:rPr lang="en-US" sz="3200" b="1" dirty="0"/>
              <a:t>System sets new greeting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9294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Use Case: Change the Greeting</a:t>
            </a:r>
          </a:p>
          <a:p>
            <a:pPr marL="0" indent="0" algn="ctr">
              <a:buNone/>
            </a:pPr>
            <a:endParaRPr lang="en-US" sz="3900" b="1" dirty="0"/>
          </a:p>
          <a:p>
            <a:pPr marL="0" indent="0">
              <a:buNone/>
            </a:pPr>
            <a:r>
              <a:rPr lang="en-US" sz="3200" b="1" dirty="0"/>
              <a:t>Variation #1: Hang up before confirmation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1.1. Start at step 3.</a:t>
            </a:r>
          </a:p>
          <a:p>
            <a:pPr marL="0" indent="0">
              <a:buNone/>
            </a:pPr>
            <a:r>
              <a:rPr lang="en-US" sz="3200" b="1" dirty="0"/>
              <a:t>1.2. Mailbox owner hangs up.</a:t>
            </a:r>
          </a:p>
          <a:p>
            <a:pPr marL="0" indent="0">
              <a:buNone/>
            </a:pPr>
            <a:r>
              <a:rPr lang="en-US" sz="3200" b="1" dirty="0"/>
              <a:t>1.3. System keeps old greeting.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367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Use Case: Change the Passcode</a:t>
            </a:r>
          </a:p>
          <a:p>
            <a:pPr marL="0" indent="0" algn="ctr">
              <a:buNone/>
            </a:pPr>
            <a:endParaRPr lang="en-US" sz="3900" b="1" dirty="0"/>
          </a:p>
          <a:p>
            <a:r>
              <a:rPr lang="en-US" sz="3200" b="1" dirty="0"/>
              <a:t>Mailbox owner carries out Log in</a:t>
            </a:r>
          </a:p>
          <a:p>
            <a:r>
              <a:rPr lang="en-US" sz="3200" b="1" dirty="0"/>
              <a:t>Mailbox owner selects "change passcode" menu option</a:t>
            </a:r>
          </a:p>
          <a:p>
            <a:r>
              <a:rPr lang="en-US" sz="3200" b="1" dirty="0"/>
              <a:t>Mailbox owner dials new passcode</a:t>
            </a:r>
          </a:p>
          <a:p>
            <a:r>
              <a:rPr lang="en-US" sz="3200" b="1" dirty="0"/>
              <a:t>Mailbox owner presses #</a:t>
            </a:r>
          </a:p>
          <a:p>
            <a:r>
              <a:rPr lang="en-US" sz="3200" b="1" dirty="0"/>
              <a:t>System sets new </a:t>
            </a:r>
            <a:r>
              <a:rPr lang="en-US" sz="3200" b="1" dirty="0" smtClean="0"/>
              <a:t>passcode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417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Use Case: Change the Passcode</a:t>
            </a:r>
          </a:p>
          <a:p>
            <a:pPr marL="0" indent="0" algn="ctr">
              <a:buNone/>
            </a:pPr>
            <a:endParaRPr lang="en-US" sz="3900" b="1" dirty="0"/>
          </a:p>
          <a:p>
            <a:pPr marL="0" indent="0">
              <a:buNone/>
            </a:pPr>
            <a:r>
              <a:rPr lang="en-US" sz="3200" b="1" dirty="0"/>
              <a:t>Variation #1: Hang up before confirmation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1.1. Start at step 3.</a:t>
            </a:r>
          </a:p>
          <a:p>
            <a:pPr marL="0" indent="0">
              <a:buNone/>
            </a:pPr>
            <a:r>
              <a:rPr lang="en-US" sz="3200" b="1" dirty="0"/>
              <a:t>1.2. Mailbox owner hangs up.</a:t>
            </a:r>
          </a:p>
          <a:p>
            <a:pPr marL="0" indent="0">
              <a:buNone/>
            </a:pPr>
            <a:r>
              <a:rPr lang="en-US" sz="3200" b="1" dirty="0"/>
              <a:t>1.3. System keeps old passcode.</a:t>
            </a:r>
          </a:p>
        </p:txBody>
      </p:sp>
    </p:spTree>
    <p:extLst>
      <p:ext uri="{BB962C8B-B14F-4D97-AF65-F5344CB8AC3E}">
        <p14:creationId xmlns:p14="http://schemas.microsoft.com/office/powerpoint/2010/main" val="391723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CRC Cards for Voice Mail System</a:t>
            </a:r>
          </a:p>
          <a:p>
            <a:pPr marL="0" indent="0" algn="ctr">
              <a:buNone/>
            </a:pPr>
            <a:endParaRPr lang="en-US" sz="3900" b="1" dirty="0"/>
          </a:p>
          <a:p>
            <a:r>
              <a:rPr lang="en-US" sz="3600" b="1" dirty="0"/>
              <a:t>Some obvious </a:t>
            </a:r>
            <a:r>
              <a:rPr lang="en-US" sz="3600" b="1" dirty="0" smtClean="0"/>
              <a:t>classes: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b="1" dirty="0"/>
              <a:t>Mailbox</a:t>
            </a:r>
          </a:p>
          <a:p>
            <a:pPr marL="457200" lvl="1" indent="0">
              <a:buNone/>
            </a:pPr>
            <a:r>
              <a:rPr lang="en-US" sz="3600" b="1" dirty="0"/>
              <a:t>Message</a:t>
            </a:r>
          </a:p>
          <a:p>
            <a:pPr marL="457200" lvl="1" indent="0">
              <a:buNone/>
            </a:pPr>
            <a:r>
              <a:rPr lang="en-US" sz="3600" b="1" dirty="0" err="1"/>
              <a:t>M</a:t>
            </a:r>
            <a:r>
              <a:rPr lang="en-US" sz="3500" b="1" dirty="0" err="1"/>
              <a:t>ailSystem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9967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5" y="295347"/>
            <a:ext cx="5362575" cy="321945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1819275"/>
            <a:ext cx="5362575" cy="3219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30" y="3514797"/>
            <a:ext cx="5362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6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/>
              <a:t>Design Phase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Goals</a:t>
            </a:r>
          </a:p>
          <a:p>
            <a:pPr lvl="1"/>
            <a:r>
              <a:rPr lang="en-US" sz="2800" b="1" dirty="0"/>
              <a:t>Identify classes</a:t>
            </a:r>
          </a:p>
          <a:p>
            <a:pPr lvl="1"/>
            <a:r>
              <a:rPr lang="en-US" sz="2800" b="1" dirty="0"/>
              <a:t>Identify behavior of classes</a:t>
            </a:r>
          </a:p>
          <a:p>
            <a:pPr lvl="1"/>
            <a:r>
              <a:rPr lang="en-US" sz="2800" b="1" dirty="0"/>
              <a:t>Identify relationships among classes</a:t>
            </a:r>
          </a:p>
          <a:p>
            <a:r>
              <a:rPr lang="en-US" sz="2600" b="1" dirty="0"/>
              <a:t>Artifacts</a:t>
            </a:r>
          </a:p>
          <a:p>
            <a:pPr lvl="1"/>
            <a:r>
              <a:rPr lang="en-US" sz="2800" b="1" dirty="0"/>
              <a:t>Textual description of classes and key methods</a:t>
            </a:r>
          </a:p>
          <a:p>
            <a:pPr lvl="1"/>
            <a:r>
              <a:rPr lang="en-US" sz="2800" b="1" dirty="0"/>
              <a:t>Diagrams of class relationships</a:t>
            </a:r>
          </a:p>
          <a:p>
            <a:pPr lvl="1"/>
            <a:r>
              <a:rPr lang="en-US" sz="2800" b="1" dirty="0"/>
              <a:t>Diagrams of important usage scenarios</a:t>
            </a:r>
          </a:p>
          <a:p>
            <a:pPr lvl="1"/>
            <a:r>
              <a:rPr lang="en-US" sz="2800" b="1" dirty="0"/>
              <a:t>State diagrams for objects with rich state</a:t>
            </a:r>
          </a:p>
        </p:txBody>
      </p:sp>
    </p:spTree>
    <p:extLst>
      <p:ext uri="{BB962C8B-B14F-4D97-AF65-F5344CB8AC3E}">
        <p14:creationId xmlns:p14="http://schemas.microsoft.com/office/powerpoint/2010/main" val="22018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Telephone</a:t>
            </a:r>
          </a:p>
          <a:p>
            <a:pPr marL="0" indent="0" algn="ctr">
              <a:buNone/>
            </a:pPr>
            <a:endParaRPr lang="en-US" sz="3900" b="1" dirty="0"/>
          </a:p>
          <a:p>
            <a:r>
              <a:rPr lang="en-US" b="1" dirty="0"/>
              <a:t>Who interacts with user?</a:t>
            </a:r>
          </a:p>
          <a:p>
            <a:r>
              <a:rPr lang="en-US" b="1" dirty="0"/>
              <a:t>Telephone takes button presses, voice input</a:t>
            </a:r>
          </a:p>
          <a:p>
            <a:r>
              <a:rPr lang="en-US" b="1" dirty="0"/>
              <a:t>Telephone speaks output to </a:t>
            </a:r>
            <a:r>
              <a:rPr lang="en-US" b="1" dirty="0" smtClean="0"/>
              <a:t>user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35" y="3222048"/>
            <a:ext cx="5362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6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Connection</a:t>
            </a:r>
          </a:p>
          <a:p>
            <a:r>
              <a:rPr lang="en-US" sz="2400" b="1" dirty="0" smtClean="0"/>
              <a:t>With </a:t>
            </a:r>
            <a:r>
              <a:rPr lang="en-US" sz="2400" b="1" dirty="0"/>
              <a:t>whom does Telephone communicate</a:t>
            </a:r>
          </a:p>
          <a:p>
            <a:r>
              <a:rPr lang="en-US" sz="2400" b="1" dirty="0"/>
              <a:t>With </a:t>
            </a:r>
            <a:r>
              <a:rPr lang="en-US" sz="2400" b="1" dirty="0" err="1"/>
              <a:t>MailSystem</a:t>
            </a:r>
            <a:r>
              <a:rPr lang="en-US" sz="2400" b="1" dirty="0"/>
              <a:t>?</a:t>
            </a:r>
          </a:p>
          <a:p>
            <a:r>
              <a:rPr lang="en-US" sz="2400" b="1" dirty="0"/>
              <a:t>What if there are multiple telephones?</a:t>
            </a:r>
          </a:p>
          <a:p>
            <a:r>
              <a:rPr lang="en-US" sz="2400" b="1" dirty="0"/>
              <a:t>Each connection can be in different </a:t>
            </a:r>
            <a:r>
              <a:rPr lang="en-US" sz="2400" b="1" dirty="0" smtClean="0"/>
              <a:t>state	(</a:t>
            </a:r>
            <a:r>
              <a:rPr lang="en-US" sz="2400" b="1" dirty="0"/>
              <a:t>dialing, recording, retrieving messages,...)</a:t>
            </a:r>
          </a:p>
          <a:p>
            <a:r>
              <a:rPr lang="en-US" sz="2400" b="1" dirty="0"/>
              <a:t>Should mail system keep track of all connection states?</a:t>
            </a:r>
          </a:p>
          <a:p>
            <a:r>
              <a:rPr lang="en-US" sz="2400" b="1" dirty="0"/>
              <a:t>Better to give this responsibility to a new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72" y="3733943"/>
            <a:ext cx="4978677" cy="29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900" b="1" dirty="0"/>
              <a:t>Analyze Use Case: Leave a message</a:t>
            </a:r>
          </a:p>
          <a:p>
            <a:pPr marL="0" indent="0" algn="ctr">
              <a:buNone/>
            </a:pPr>
            <a:endParaRPr lang="en-US" sz="3900" b="1" dirty="0"/>
          </a:p>
          <a:p>
            <a:r>
              <a:rPr lang="en-US" sz="3900" b="1" dirty="0"/>
              <a:t>User dials extension. Telephone sends number to Connection</a:t>
            </a:r>
          </a:p>
          <a:p>
            <a:pPr marL="0" indent="0">
              <a:buNone/>
            </a:pPr>
            <a:r>
              <a:rPr lang="en-US" sz="3900" b="1" dirty="0" smtClean="0"/>
              <a:t>	(</a:t>
            </a:r>
            <a:r>
              <a:rPr lang="en-US" sz="3900" b="1" dirty="0"/>
              <a:t>Add collaborator Telephone to Connection)</a:t>
            </a:r>
          </a:p>
          <a:p>
            <a:r>
              <a:rPr lang="en-US" sz="3900" b="1" dirty="0"/>
              <a:t>Connection asks </a:t>
            </a:r>
            <a:r>
              <a:rPr lang="en-US" sz="3900" b="1" dirty="0" err="1"/>
              <a:t>MailSystem</a:t>
            </a:r>
            <a:r>
              <a:rPr lang="en-US" sz="3900" b="1" dirty="0"/>
              <a:t> to find matching Mailbox</a:t>
            </a:r>
          </a:p>
          <a:p>
            <a:r>
              <a:rPr lang="en-US" sz="3900" b="1" dirty="0"/>
              <a:t>Connection asks Mailbox for greeting</a:t>
            </a:r>
          </a:p>
          <a:p>
            <a:pPr marL="0" indent="0">
              <a:buNone/>
            </a:pPr>
            <a:r>
              <a:rPr lang="en-US" sz="3900" b="1" dirty="0" smtClean="0"/>
              <a:t>	(</a:t>
            </a:r>
            <a:r>
              <a:rPr lang="en-US" sz="3900" b="1" dirty="0"/>
              <a:t>Add responsibility "manage greeting" to Mailbox,</a:t>
            </a:r>
          </a:p>
          <a:p>
            <a:pPr marL="0" indent="0">
              <a:buNone/>
            </a:pPr>
            <a:r>
              <a:rPr lang="en-US" sz="3900" b="1" dirty="0" smtClean="0"/>
              <a:t>	add </a:t>
            </a:r>
            <a:r>
              <a:rPr lang="en-US" sz="3900" b="1" dirty="0"/>
              <a:t>collaborator Mailbox to Connection)</a:t>
            </a:r>
          </a:p>
          <a:p>
            <a:r>
              <a:rPr lang="en-US" sz="3900" b="1" dirty="0"/>
              <a:t>Connection asks Telephone to play greeting</a:t>
            </a:r>
          </a:p>
          <a:p>
            <a:r>
              <a:rPr lang="en-US" sz="3900" b="1" dirty="0"/>
              <a:t>User speaks </a:t>
            </a:r>
            <a:r>
              <a:rPr lang="en-US" sz="3900" b="1" dirty="0" smtClean="0"/>
              <a:t>message. </a:t>
            </a:r>
            <a:r>
              <a:rPr lang="en-US" sz="3900" b="1" dirty="0"/>
              <a:t>Telephone asks Connection to record it.</a:t>
            </a:r>
          </a:p>
          <a:p>
            <a:pPr marL="0" indent="0">
              <a:buNone/>
            </a:pPr>
            <a:r>
              <a:rPr lang="en-US" sz="3900" b="1" dirty="0" smtClean="0"/>
              <a:t>	(</a:t>
            </a:r>
            <a:r>
              <a:rPr lang="en-US" sz="3900" b="1" dirty="0"/>
              <a:t>Add responsibility "record voice input" to Connection)</a:t>
            </a:r>
          </a:p>
          <a:p>
            <a:r>
              <a:rPr lang="en-US" sz="3900" b="1" dirty="0"/>
              <a:t>User hangs up. Telephone notifies Connection.</a:t>
            </a:r>
          </a:p>
          <a:p>
            <a:r>
              <a:rPr lang="en-US" sz="3900" b="1" dirty="0"/>
              <a:t>Connection constructs Message</a:t>
            </a:r>
          </a:p>
          <a:p>
            <a:pPr marL="0" indent="0">
              <a:buNone/>
            </a:pPr>
            <a:r>
              <a:rPr lang="en-US" sz="3900" b="1" dirty="0" smtClean="0"/>
              <a:t>	(</a:t>
            </a:r>
            <a:r>
              <a:rPr lang="en-US" sz="3900" b="1" dirty="0"/>
              <a:t>Add card for Message class,</a:t>
            </a:r>
          </a:p>
          <a:p>
            <a:pPr marL="0" indent="0">
              <a:buNone/>
            </a:pPr>
            <a:r>
              <a:rPr lang="en-US" sz="3900" b="1" dirty="0" smtClean="0"/>
              <a:t>	add </a:t>
            </a:r>
            <a:r>
              <a:rPr lang="en-US" sz="3900" b="1" dirty="0"/>
              <a:t>collaborator  Message to Connection)</a:t>
            </a:r>
          </a:p>
          <a:p>
            <a:r>
              <a:rPr lang="en-US" sz="3900" b="1" dirty="0"/>
              <a:t>Connection adds Message to Mailbox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8023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Result of Use Case Analysis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6" y="728230"/>
            <a:ext cx="5253038" cy="31536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27" y="728230"/>
            <a:ext cx="5253038" cy="3153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9" y="2692111"/>
            <a:ext cx="5208245" cy="3126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26" y="2692112"/>
            <a:ext cx="5606032" cy="31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2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3900" b="1" dirty="0" err="1"/>
              <a:t>Analyse</a:t>
            </a:r>
            <a:r>
              <a:rPr lang="en-US" sz="3900" b="1" dirty="0"/>
              <a:t> Use Case: Retrieve messages</a:t>
            </a:r>
          </a:p>
          <a:p>
            <a:pPr marL="0" indent="0" algn="ctr">
              <a:buNone/>
            </a:pPr>
            <a:endParaRPr lang="en-US" sz="3900" b="1" dirty="0"/>
          </a:p>
          <a:p>
            <a:r>
              <a:rPr lang="en-US" sz="3900" b="1" dirty="0"/>
              <a:t>User types in passcode. Telephone notifies Connection</a:t>
            </a:r>
          </a:p>
          <a:p>
            <a:r>
              <a:rPr lang="en-US" sz="3900" b="1" dirty="0"/>
              <a:t>Connection asks Mailbox to check passcode.</a:t>
            </a:r>
          </a:p>
          <a:p>
            <a:pPr marL="0" indent="0">
              <a:buNone/>
            </a:pPr>
            <a:r>
              <a:rPr lang="en-US" sz="3900" b="1" dirty="0" smtClean="0"/>
              <a:t>	(</a:t>
            </a:r>
            <a:r>
              <a:rPr lang="en-US" sz="3900" b="1" dirty="0"/>
              <a:t>Add responsibility "manage passcode" to Mailbox)</a:t>
            </a:r>
          </a:p>
          <a:p>
            <a:r>
              <a:rPr lang="en-US" sz="3900" b="1" dirty="0"/>
              <a:t>Connection sets current mailbox and asks Telephone to speak menu</a:t>
            </a:r>
          </a:p>
          <a:p>
            <a:r>
              <a:rPr lang="en-US" sz="3900" b="1" dirty="0"/>
              <a:t>User selects "retrieve messages". Telephone passes key to Connection</a:t>
            </a:r>
          </a:p>
          <a:p>
            <a:r>
              <a:rPr lang="en-US" sz="3900" b="1" dirty="0"/>
              <a:t>Connection asks Telephone to speak menu</a:t>
            </a:r>
          </a:p>
          <a:p>
            <a:r>
              <a:rPr lang="en-US" sz="3900" b="1" dirty="0"/>
              <a:t>User selects "listen to current message". Telephone passes key to Connection</a:t>
            </a:r>
          </a:p>
          <a:p>
            <a:r>
              <a:rPr lang="en-US" sz="3900" b="1" dirty="0"/>
              <a:t>Connection gets first message from current mailbox.</a:t>
            </a:r>
          </a:p>
          <a:p>
            <a:pPr marL="0" indent="0">
              <a:buNone/>
            </a:pPr>
            <a:r>
              <a:rPr lang="en-US" sz="3900" b="1" dirty="0" smtClean="0"/>
              <a:t>	(</a:t>
            </a:r>
            <a:r>
              <a:rPr lang="en-US" sz="3900" b="1" dirty="0"/>
              <a:t>Add "retrieve messages" to responsibility of Mailbox).</a:t>
            </a:r>
          </a:p>
          <a:p>
            <a:r>
              <a:rPr lang="en-US" sz="3900" b="1" dirty="0"/>
              <a:t>Connection asks Telephone to speak message</a:t>
            </a:r>
          </a:p>
          <a:p>
            <a:r>
              <a:rPr lang="en-US" sz="3900" b="1" dirty="0"/>
              <a:t>Connection asks Telephone to speak menu</a:t>
            </a:r>
          </a:p>
          <a:p>
            <a:r>
              <a:rPr lang="en-US" sz="3900" b="1" dirty="0"/>
              <a:t>User selects "save current message". Telephone passes key to Connection</a:t>
            </a:r>
          </a:p>
          <a:p>
            <a:r>
              <a:rPr lang="en-US" sz="3900" b="1" dirty="0"/>
              <a:t>Connection tells Mailbox to save message</a:t>
            </a:r>
          </a:p>
          <a:p>
            <a:pPr marL="0" indent="0">
              <a:buNone/>
            </a:pPr>
            <a:r>
              <a:rPr lang="en-US" sz="3900" b="1" dirty="0"/>
              <a:t> </a:t>
            </a:r>
            <a:r>
              <a:rPr lang="en-US" sz="3900" b="1" dirty="0" smtClean="0"/>
              <a:t>           (</a:t>
            </a:r>
            <a:r>
              <a:rPr lang="en-US" sz="3900" b="1" dirty="0"/>
              <a:t>Modify responsibility of Mailbox to "</a:t>
            </a:r>
            <a:r>
              <a:rPr lang="en-US" sz="3900" b="1" dirty="0" err="1"/>
              <a:t>retrieve,save,delete</a:t>
            </a:r>
            <a:r>
              <a:rPr lang="en-US" sz="3900" b="1" dirty="0"/>
              <a:t> messages")</a:t>
            </a:r>
          </a:p>
          <a:p>
            <a:r>
              <a:rPr lang="en-US" sz="3900" b="1" dirty="0"/>
              <a:t>Connection asks Telephone to speak menu</a:t>
            </a:r>
          </a:p>
        </p:txBody>
      </p:sp>
    </p:spTree>
    <p:extLst>
      <p:ext uri="{BB962C8B-B14F-4D97-AF65-F5344CB8AC3E}">
        <p14:creationId xmlns:p14="http://schemas.microsoft.com/office/powerpoint/2010/main" val="408745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Result of Use Case Analysis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15" y="1554356"/>
            <a:ext cx="6200152" cy="3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CRC Summary</a:t>
            </a:r>
          </a:p>
          <a:p>
            <a:pPr marL="0" indent="0" algn="ctr">
              <a:buNone/>
            </a:pPr>
            <a:endParaRPr lang="en-US" sz="3900" b="1" dirty="0"/>
          </a:p>
          <a:p>
            <a:r>
              <a:rPr lang="en-US" sz="3200" b="1" dirty="0"/>
              <a:t>One card per class</a:t>
            </a:r>
          </a:p>
          <a:p>
            <a:r>
              <a:rPr lang="en-US" sz="3200" b="1" dirty="0"/>
              <a:t>Responsibilities at high level</a:t>
            </a:r>
          </a:p>
          <a:p>
            <a:r>
              <a:rPr lang="en-US" sz="3200" b="1" dirty="0"/>
              <a:t>Use scenario walkthroughs to fill in cards</a:t>
            </a:r>
          </a:p>
          <a:p>
            <a:r>
              <a:rPr lang="en-US" sz="3200" b="1" dirty="0"/>
              <a:t>Usually, the first design isn't perfect.</a:t>
            </a:r>
          </a:p>
          <a:p>
            <a:r>
              <a:rPr lang="en-US" sz="3200" b="1" dirty="0"/>
              <a:t>(You just saw the author's third design of the mail system)</a:t>
            </a:r>
          </a:p>
        </p:txBody>
      </p:sp>
    </p:spTree>
    <p:extLst>
      <p:ext uri="{BB962C8B-B14F-4D97-AF65-F5344CB8AC3E}">
        <p14:creationId xmlns:p14="http://schemas.microsoft.com/office/powerpoint/2010/main" val="36529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UML Class Diagram for </a:t>
            </a:r>
            <a:r>
              <a:rPr lang="en-US" sz="3900" b="1" dirty="0" smtClean="0"/>
              <a:t>Mail System</a:t>
            </a:r>
          </a:p>
          <a:p>
            <a:pPr marL="0" indent="0" algn="ctr">
              <a:buNone/>
            </a:pPr>
            <a:endParaRPr lang="en-US" sz="3900" b="1" dirty="0"/>
          </a:p>
          <a:p>
            <a:r>
              <a:rPr lang="en-US" sz="3200" b="1" dirty="0"/>
              <a:t>CRC collaborators yield dependencies</a:t>
            </a:r>
          </a:p>
          <a:p>
            <a:r>
              <a:rPr lang="en-US" sz="3200" b="1" dirty="0"/>
              <a:t>Mailbox depends on </a:t>
            </a:r>
            <a:r>
              <a:rPr lang="en-US" sz="3200" b="1" dirty="0" err="1"/>
              <a:t>MessageQueue</a:t>
            </a:r>
            <a:endParaRPr lang="en-US" sz="3200" b="1" dirty="0"/>
          </a:p>
          <a:p>
            <a:r>
              <a:rPr lang="en-US" sz="3200" b="1" dirty="0"/>
              <a:t>Message doesn't </a:t>
            </a:r>
            <a:r>
              <a:rPr lang="en-US" sz="3200" b="1" dirty="0" smtClean="0"/>
              <a:t>depend </a:t>
            </a:r>
            <a:r>
              <a:rPr lang="en-US" sz="3200" b="1" dirty="0"/>
              <a:t>on Mailbox</a:t>
            </a:r>
          </a:p>
          <a:p>
            <a:r>
              <a:rPr lang="en-US" sz="3200" b="1" dirty="0"/>
              <a:t>Connection depends on Telephone, </a:t>
            </a:r>
            <a:r>
              <a:rPr lang="en-US" sz="3200" b="1" dirty="0" err="1"/>
              <a:t>MailSystem</a:t>
            </a:r>
            <a:r>
              <a:rPr lang="en-US" sz="3200" b="1" dirty="0"/>
              <a:t>, Message, Mailbox</a:t>
            </a:r>
          </a:p>
          <a:p>
            <a:r>
              <a:rPr lang="en-US" sz="3200" b="1" dirty="0"/>
              <a:t>Telephone depends on Connection</a:t>
            </a:r>
          </a:p>
        </p:txBody>
      </p:sp>
    </p:spTree>
    <p:extLst>
      <p:ext uri="{BB962C8B-B14F-4D97-AF65-F5344CB8AC3E}">
        <p14:creationId xmlns:p14="http://schemas.microsoft.com/office/powerpoint/2010/main" val="24386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Dependency Relationships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27" y="1719262"/>
            <a:ext cx="8620325" cy="43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Aggregation </a:t>
            </a:r>
            <a:r>
              <a:rPr lang="en-US" sz="3900" b="1" dirty="0" smtClean="0"/>
              <a:t>Relationships</a:t>
            </a:r>
          </a:p>
          <a:p>
            <a:pPr marL="0" indent="0" algn="ctr">
              <a:buNone/>
            </a:pPr>
            <a:endParaRPr lang="en-US" sz="3900" b="1" dirty="0"/>
          </a:p>
          <a:p>
            <a:r>
              <a:rPr lang="en-US" sz="3200" b="1" dirty="0"/>
              <a:t>A mail system has mailboxes</a:t>
            </a:r>
          </a:p>
          <a:p>
            <a:r>
              <a:rPr lang="en-US" sz="3200" b="1" dirty="0"/>
              <a:t>A mailbox has two message queues</a:t>
            </a:r>
          </a:p>
          <a:p>
            <a:r>
              <a:rPr lang="en-US" sz="3200" b="1" dirty="0"/>
              <a:t>A message queue has some number of messages</a:t>
            </a:r>
          </a:p>
          <a:p>
            <a:r>
              <a:rPr lang="en-US" sz="3200" b="1" dirty="0"/>
              <a:t>A connection has a current mailbox.</a:t>
            </a:r>
          </a:p>
          <a:p>
            <a:r>
              <a:rPr lang="en-US" sz="3200" b="1" dirty="0"/>
              <a:t>A connection has references to a </a:t>
            </a:r>
            <a:r>
              <a:rPr lang="en-US" sz="3200" b="1" dirty="0" err="1"/>
              <a:t>mailsystem</a:t>
            </a:r>
            <a:r>
              <a:rPr lang="en-US" sz="3200" b="1" dirty="0"/>
              <a:t> and a telephone</a:t>
            </a:r>
          </a:p>
        </p:txBody>
      </p:sp>
    </p:spTree>
    <p:extLst>
      <p:ext uri="{BB962C8B-B14F-4D97-AF65-F5344CB8AC3E}">
        <p14:creationId xmlns:p14="http://schemas.microsoft.com/office/powerpoint/2010/main" val="37088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Implementation Phase</a:t>
            </a:r>
          </a:p>
          <a:p>
            <a:pPr marL="0" indent="0" algn="ctr">
              <a:buNone/>
            </a:pPr>
            <a:endParaRPr lang="en-US" sz="2600" b="1" dirty="0"/>
          </a:p>
          <a:p>
            <a:pPr>
              <a:lnSpc>
                <a:spcPct val="150000"/>
              </a:lnSpc>
            </a:pPr>
            <a:r>
              <a:rPr lang="en-US" sz="3200" b="1" dirty="0"/>
              <a:t>Implement and test classes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Combine classes into program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Avoid "big bang" integration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Prototypes can be very useful</a:t>
            </a:r>
          </a:p>
        </p:txBody>
      </p:sp>
    </p:spTree>
    <p:extLst>
      <p:ext uri="{BB962C8B-B14F-4D97-AF65-F5344CB8AC3E}">
        <p14:creationId xmlns:p14="http://schemas.microsoft.com/office/powerpoint/2010/main" val="16497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UML Class Diagram for Voice Mail System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09" y="1360843"/>
            <a:ext cx="9469628" cy="47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Sequence Diagram for Use Case: Leave  a message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84" y="970881"/>
            <a:ext cx="9187078" cy="55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4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3900" b="1" dirty="0"/>
              <a:t>Interpreting a Sequence Diagram</a:t>
            </a:r>
          </a:p>
          <a:p>
            <a:pPr marL="0" indent="0" algn="ctr">
              <a:buNone/>
            </a:pPr>
            <a:endParaRPr lang="en-US" sz="3900" b="1" dirty="0"/>
          </a:p>
          <a:p>
            <a:r>
              <a:rPr lang="en-US" sz="3800" b="1" dirty="0"/>
              <a:t>Each key press results in separate call to dial, but only one is shown</a:t>
            </a:r>
          </a:p>
          <a:p>
            <a:r>
              <a:rPr lang="en-US" sz="3800" b="1" dirty="0"/>
              <a:t>Connection wants to get greeting to play</a:t>
            </a:r>
          </a:p>
          <a:p>
            <a:r>
              <a:rPr lang="en-US" sz="3800" b="1" dirty="0"/>
              <a:t>Each mailbox knows its greeting</a:t>
            </a:r>
          </a:p>
          <a:p>
            <a:r>
              <a:rPr lang="en-US" sz="3800" b="1" dirty="0"/>
              <a:t>Connection must find mailbox object:</a:t>
            </a:r>
          </a:p>
          <a:p>
            <a:r>
              <a:rPr lang="en-US" sz="3800" b="1" dirty="0"/>
              <a:t>Call </a:t>
            </a:r>
            <a:r>
              <a:rPr lang="en-US" sz="3800" b="1" dirty="0" err="1"/>
              <a:t>findMailbox</a:t>
            </a:r>
            <a:r>
              <a:rPr lang="en-US" sz="3800" b="1" dirty="0"/>
              <a:t> on </a:t>
            </a:r>
            <a:r>
              <a:rPr lang="en-US" sz="3800" b="1" dirty="0" err="1"/>
              <a:t>MailSystem</a:t>
            </a:r>
            <a:r>
              <a:rPr lang="en-US" sz="3800" b="1" dirty="0"/>
              <a:t> object</a:t>
            </a:r>
          </a:p>
          <a:p>
            <a:r>
              <a:rPr lang="en-US" sz="3800" b="1" dirty="0"/>
              <a:t>Parameters are not displayed (e.g. mailbox number)</a:t>
            </a:r>
          </a:p>
          <a:p>
            <a:r>
              <a:rPr lang="en-US" sz="3800" b="1" dirty="0"/>
              <a:t>Return values are not displayed (e.g. found mailbox)</a:t>
            </a:r>
          </a:p>
          <a:p>
            <a:r>
              <a:rPr lang="en-US" sz="3800" b="1" dirty="0"/>
              <a:t>Note that connection holds on to that mailbox over multiple calls</a:t>
            </a:r>
          </a:p>
        </p:txBody>
      </p:sp>
    </p:spTree>
    <p:extLst>
      <p:ext uri="{BB962C8B-B14F-4D97-AF65-F5344CB8AC3E}">
        <p14:creationId xmlns:p14="http://schemas.microsoft.com/office/powerpoint/2010/main" val="3804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Sequence Diagram for Use Case: Retrieve messages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886299"/>
            <a:ext cx="6993082" cy="58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Connection State Diagram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28" y="1035154"/>
            <a:ext cx="7089590" cy="54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/>
              <a:t>01: </a:t>
            </a:r>
            <a:r>
              <a:rPr lang="en-US" sz="2400" b="1" dirty="0" smtClean="0"/>
              <a:t>/**							</a:t>
            </a:r>
            <a:r>
              <a:rPr lang="en-US" sz="2400" b="1" dirty="0"/>
              <a:t> //Message Class</a:t>
            </a:r>
          </a:p>
          <a:p>
            <a:pPr marL="0" indent="0">
              <a:buNone/>
            </a:pPr>
            <a:r>
              <a:rPr lang="en-US" sz="2400" b="1" dirty="0"/>
              <a:t>02:    A message left by the caller.</a:t>
            </a:r>
          </a:p>
          <a:p>
            <a:pPr marL="0" indent="0">
              <a:buNone/>
            </a:pPr>
            <a:r>
              <a:rPr lang="en-US" sz="2400" b="1" dirty="0"/>
              <a:t>03: */</a:t>
            </a:r>
          </a:p>
          <a:p>
            <a:pPr marL="0" indent="0">
              <a:buNone/>
            </a:pPr>
            <a:r>
              <a:rPr lang="en-US" sz="2400" b="1" dirty="0"/>
              <a:t>04: public class </a:t>
            </a:r>
            <a:r>
              <a:rPr lang="en-US" sz="2400" b="1" dirty="0" smtClean="0"/>
              <a:t>Message					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05: {</a:t>
            </a:r>
          </a:p>
          <a:p>
            <a:pPr marL="0" indent="0">
              <a:buNone/>
            </a:pPr>
            <a:r>
              <a:rPr lang="en-US" sz="2400" b="1" dirty="0"/>
              <a:t>06:    /**</a:t>
            </a:r>
          </a:p>
          <a:p>
            <a:pPr marL="0" indent="0">
              <a:buNone/>
            </a:pPr>
            <a:r>
              <a:rPr lang="en-US" sz="2400" b="1" dirty="0"/>
              <a:t>07:       Construct a Message object.</a:t>
            </a:r>
          </a:p>
          <a:p>
            <a:pPr marL="0" indent="0">
              <a:buNone/>
            </a:pPr>
            <a:r>
              <a:rPr lang="en-US" sz="2400" b="1" dirty="0"/>
              <a:t>08:       @</a:t>
            </a:r>
            <a:r>
              <a:rPr lang="en-US" sz="2400" b="1" dirty="0" err="1"/>
              <a:t>param</a:t>
            </a:r>
            <a:r>
              <a:rPr lang="en-US" sz="2400" b="1" dirty="0"/>
              <a:t> </a:t>
            </a:r>
            <a:r>
              <a:rPr lang="en-US" sz="2400" b="1" dirty="0" err="1"/>
              <a:t>messageText</a:t>
            </a:r>
            <a:r>
              <a:rPr lang="en-US" sz="2400" b="1" dirty="0"/>
              <a:t> the message text</a:t>
            </a:r>
          </a:p>
          <a:p>
            <a:pPr marL="0" indent="0">
              <a:buNone/>
            </a:pPr>
            <a:r>
              <a:rPr lang="en-US" sz="2400" b="1" dirty="0"/>
              <a:t>09:    */</a:t>
            </a:r>
          </a:p>
          <a:p>
            <a:pPr marL="0" indent="0">
              <a:buNone/>
            </a:pPr>
            <a:r>
              <a:rPr lang="en-US" sz="2400" b="1" dirty="0"/>
              <a:t>10:    public Message(String </a:t>
            </a:r>
            <a:r>
              <a:rPr lang="en-US" sz="2400" b="1" dirty="0" err="1"/>
              <a:t>messageText</a:t>
            </a:r>
            <a:r>
              <a:rPr lang="en-US" sz="2400" b="1" dirty="0"/>
              <a:t>)</a:t>
            </a:r>
          </a:p>
          <a:p>
            <a:pPr marL="0" indent="0">
              <a:buNone/>
            </a:pPr>
            <a:r>
              <a:rPr lang="en-US" sz="2400" b="1" dirty="0"/>
              <a:t>11:    </a:t>
            </a:r>
            <a:r>
              <a:rPr lang="en-US" sz="2400" b="1" dirty="0" smtClean="0"/>
              <a:t>{  12</a:t>
            </a:r>
            <a:r>
              <a:rPr lang="en-US" sz="2400" b="1" dirty="0"/>
              <a:t>:       text = </a:t>
            </a:r>
            <a:r>
              <a:rPr lang="en-US" sz="2400" b="1" dirty="0" err="1"/>
              <a:t>messageText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 smtClean="0"/>
              <a:t>12:    </a:t>
            </a: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 smtClean="0"/>
              <a:t>13: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14:    </a:t>
            </a:r>
            <a:r>
              <a:rPr lang="en-US" sz="2400" b="1" dirty="0"/>
              <a:t>/**</a:t>
            </a:r>
          </a:p>
          <a:p>
            <a:pPr marL="0" indent="0">
              <a:buNone/>
            </a:pPr>
            <a:r>
              <a:rPr lang="en-US" sz="2400" b="1" dirty="0" smtClean="0"/>
              <a:t>15:       </a:t>
            </a:r>
            <a:r>
              <a:rPr lang="en-US" sz="2400" b="1" dirty="0"/>
              <a:t>Get the message text.</a:t>
            </a:r>
          </a:p>
          <a:p>
            <a:pPr marL="0" indent="0">
              <a:buNone/>
            </a:pPr>
            <a:r>
              <a:rPr lang="en-US" sz="2400" b="1" dirty="0" smtClean="0"/>
              <a:t>16:       </a:t>
            </a:r>
            <a:r>
              <a:rPr lang="en-US" sz="2400" b="1" dirty="0"/>
              <a:t>@return message text</a:t>
            </a:r>
          </a:p>
          <a:p>
            <a:pPr marL="0" indent="0">
              <a:buNone/>
            </a:pPr>
            <a:r>
              <a:rPr lang="en-US" sz="2400" b="1" dirty="0" smtClean="0"/>
              <a:t>17:    </a:t>
            </a:r>
            <a:r>
              <a:rPr lang="en-US" sz="2400" b="1" dirty="0"/>
              <a:t>*/</a:t>
            </a:r>
          </a:p>
          <a:p>
            <a:pPr marL="0" indent="0">
              <a:buNone/>
            </a:pPr>
            <a:r>
              <a:rPr lang="en-US" sz="2400" b="1" dirty="0" smtClean="0"/>
              <a:t>18:    </a:t>
            </a:r>
            <a:r>
              <a:rPr lang="en-US" sz="2400" b="1" dirty="0"/>
              <a:t>public String </a:t>
            </a:r>
            <a:r>
              <a:rPr lang="en-US" sz="2400" b="1" dirty="0" err="1"/>
              <a:t>getText</a:t>
            </a:r>
            <a:r>
              <a:rPr lang="en-US" sz="2400" b="1" dirty="0"/>
              <a:t>()</a:t>
            </a:r>
          </a:p>
          <a:p>
            <a:pPr marL="0" indent="0">
              <a:buNone/>
            </a:pPr>
            <a:r>
              <a:rPr lang="en-US" sz="2400" b="1" dirty="0" smtClean="0"/>
              <a:t>19:    {  21</a:t>
            </a:r>
            <a:r>
              <a:rPr lang="en-US" sz="2400" b="1" dirty="0"/>
              <a:t>:       return text;</a:t>
            </a:r>
          </a:p>
          <a:p>
            <a:pPr marL="0" indent="0">
              <a:buNone/>
            </a:pPr>
            <a:r>
              <a:rPr lang="en-US" sz="2400" b="1" dirty="0" smtClean="0"/>
              <a:t>20:    </a:t>
            </a: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 smtClean="0"/>
              <a:t>21: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22:    </a:t>
            </a:r>
            <a:r>
              <a:rPr lang="en-US" sz="2400" b="1" dirty="0"/>
              <a:t>private String text;</a:t>
            </a:r>
          </a:p>
          <a:p>
            <a:pPr marL="0" indent="0">
              <a:buNone/>
            </a:pPr>
            <a:r>
              <a:rPr lang="en-US" sz="2400" b="1" dirty="0" smtClean="0"/>
              <a:t>23: </a:t>
            </a: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4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900" b="1" dirty="0"/>
              <a:t>01: import </a:t>
            </a:r>
            <a:r>
              <a:rPr lang="en-US" sz="3900" b="1" dirty="0" err="1"/>
              <a:t>java.util.ArrayList</a:t>
            </a:r>
            <a:r>
              <a:rPr lang="en-US" sz="3900" b="1" dirty="0" smtClean="0"/>
              <a:t>;				//</a:t>
            </a:r>
            <a:r>
              <a:rPr lang="en-US" sz="3900" b="1" dirty="0" err="1" smtClean="0"/>
              <a:t>MessageQueue</a:t>
            </a:r>
            <a:r>
              <a:rPr lang="en-US" sz="3900" b="1" dirty="0" smtClean="0"/>
              <a:t> Class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02: </a:t>
            </a:r>
          </a:p>
          <a:p>
            <a:pPr marL="0" indent="0">
              <a:buNone/>
            </a:pPr>
            <a:r>
              <a:rPr lang="en-US" sz="3900" b="1" dirty="0"/>
              <a:t>03: /**</a:t>
            </a:r>
          </a:p>
          <a:p>
            <a:pPr marL="0" indent="0">
              <a:buNone/>
            </a:pPr>
            <a:r>
              <a:rPr lang="en-US" sz="3900" b="1" dirty="0"/>
              <a:t>04:    A first-in, first-out collection of messages. This</a:t>
            </a:r>
          </a:p>
          <a:p>
            <a:pPr marL="0" indent="0">
              <a:buNone/>
            </a:pPr>
            <a:r>
              <a:rPr lang="en-US" sz="3900" b="1" dirty="0"/>
              <a:t>05:    implementation is not very efficient. We will consider</a:t>
            </a:r>
          </a:p>
          <a:p>
            <a:pPr marL="0" indent="0">
              <a:buNone/>
            </a:pPr>
            <a:r>
              <a:rPr lang="en-US" sz="3900" b="1" dirty="0"/>
              <a:t>06:    a more efficient implementation in chapter 3.</a:t>
            </a:r>
          </a:p>
          <a:p>
            <a:pPr marL="0" indent="0">
              <a:buNone/>
            </a:pPr>
            <a:r>
              <a:rPr lang="en-US" sz="3900" b="1" dirty="0"/>
              <a:t>07: */</a:t>
            </a:r>
          </a:p>
          <a:p>
            <a:pPr marL="0" indent="0">
              <a:buNone/>
            </a:pPr>
            <a:r>
              <a:rPr lang="en-US" sz="3900" b="1" dirty="0"/>
              <a:t>08: public class </a:t>
            </a:r>
            <a:r>
              <a:rPr lang="en-US" sz="3900" b="1" dirty="0" err="1"/>
              <a:t>MessageQueue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09: {</a:t>
            </a:r>
          </a:p>
          <a:p>
            <a:pPr marL="0" indent="0">
              <a:buNone/>
            </a:pPr>
            <a:r>
              <a:rPr lang="en-US" sz="3900" b="1" dirty="0"/>
              <a:t>10:    /**</a:t>
            </a:r>
          </a:p>
          <a:p>
            <a:pPr marL="0" indent="0">
              <a:buNone/>
            </a:pPr>
            <a:r>
              <a:rPr lang="en-US" sz="3900" b="1" dirty="0"/>
              <a:t>11:       Constructs an empty message queue.</a:t>
            </a:r>
          </a:p>
          <a:p>
            <a:pPr marL="0" indent="0">
              <a:buNone/>
            </a:pPr>
            <a:r>
              <a:rPr lang="en-US" sz="3900" b="1" dirty="0"/>
              <a:t>12:    */</a:t>
            </a:r>
          </a:p>
          <a:p>
            <a:pPr marL="0" indent="0">
              <a:buNone/>
            </a:pPr>
            <a:r>
              <a:rPr lang="en-US" sz="3900" b="1" dirty="0"/>
              <a:t>13:    public </a:t>
            </a:r>
            <a:r>
              <a:rPr lang="en-US" sz="3900" b="1" dirty="0" err="1"/>
              <a:t>MessageQueue</a:t>
            </a:r>
            <a:r>
              <a:rPr lang="en-US" sz="3900" b="1" dirty="0"/>
              <a:t>()</a:t>
            </a:r>
          </a:p>
          <a:p>
            <a:pPr marL="0" indent="0">
              <a:buNone/>
            </a:pPr>
            <a:r>
              <a:rPr lang="en-US" sz="3900" b="1" dirty="0"/>
              <a:t>14:    </a:t>
            </a:r>
            <a:r>
              <a:rPr lang="en-US" sz="3900" b="1" dirty="0" smtClean="0"/>
              <a:t>{      queue = new </a:t>
            </a:r>
            <a:r>
              <a:rPr lang="en-US" sz="3900" b="1" dirty="0" err="1" smtClean="0"/>
              <a:t>ArrayList</a:t>
            </a:r>
            <a:r>
              <a:rPr lang="en-US" sz="3900" b="1" dirty="0" smtClean="0"/>
              <a:t>&lt;Message&gt;();</a:t>
            </a:r>
          </a:p>
          <a:p>
            <a:pPr marL="0" indent="0">
              <a:buNone/>
            </a:pPr>
            <a:r>
              <a:rPr lang="en-US" sz="3900" b="1" dirty="0" smtClean="0"/>
              <a:t>15:    }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 smtClean="0"/>
              <a:t>16:    </a:t>
            </a:r>
            <a:r>
              <a:rPr lang="en-US" sz="3900" b="1" dirty="0"/>
              <a:t>/**</a:t>
            </a:r>
          </a:p>
          <a:p>
            <a:pPr marL="0" indent="0">
              <a:buNone/>
            </a:pPr>
            <a:r>
              <a:rPr lang="en-US" sz="3900" b="1" dirty="0" smtClean="0"/>
              <a:t>17:       </a:t>
            </a:r>
            <a:r>
              <a:rPr lang="en-US" sz="3900" b="1" dirty="0"/>
              <a:t>Remove message at head.</a:t>
            </a:r>
          </a:p>
          <a:p>
            <a:pPr marL="0" indent="0">
              <a:buNone/>
            </a:pPr>
            <a:r>
              <a:rPr lang="en-US" sz="3900" b="1" dirty="0" smtClean="0"/>
              <a:t>18:       </a:t>
            </a:r>
            <a:r>
              <a:rPr lang="en-US" sz="3900" b="1" dirty="0"/>
              <a:t>@return message that has been removed from the queue</a:t>
            </a:r>
          </a:p>
          <a:p>
            <a:pPr marL="0" indent="0">
              <a:buNone/>
            </a:pPr>
            <a:r>
              <a:rPr lang="en-US" sz="3900" b="1" dirty="0" smtClean="0"/>
              <a:t>19:    </a:t>
            </a:r>
            <a:r>
              <a:rPr lang="en-US" sz="3900" b="1" dirty="0"/>
              <a:t>*/</a:t>
            </a:r>
          </a:p>
          <a:p>
            <a:pPr marL="0" indent="0">
              <a:buNone/>
            </a:pPr>
            <a:r>
              <a:rPr lang="en-US" sz="3900" b="1" dirty="0" smtClean="0"/>
              <a:t>20:    </a:t>
            </a:r>
            <a:r>
              <a:rPr lang="en-US" sz="3900" b="1" dirty="0"/>
              <a:t>public Message remove()</a:t>
            </a:r>
          </a:p>
          <a:p>
            <a:pPr marL="0" indent="0">
              <a:buNone/>
            </a:pPr>
            <a:r>
              <a:rPr lang="en-US" sz="3900" b="1" dirty="0" smtClean="0"/>
              <a:t>21:    {   return </a:t>
            </a:r>
            <a:r>
              <a:rPr lang="en-US" sz="3900" b="1" dirty="0" err="1"/>
              <a:t>queue.remove</a:t>
            </a:r>
            <a:r>
              <a:rPr lang="en-US" sz="3900" b="1" dirty="0"/>
              <a:t>(0);</a:t>
            </a:r>
          </a:p>
          <a:p>
            <a:pPr marL="0" indent="0">
              <a:buNone/>
            </a:pPr>
            <a:r>
              <a:rPr lang="en-US" sz="3900" b="1" dirty="0" smtClean="0"/>
              <a:t>22:    </a:t>
            </a:r>
            <a:r>
              <a:rPr lang="en-US" sz="3900" b="1" dirty="0"/>
              <a:t>}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720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900" b="1" dirty="0" smtClean="0"/>
              <a:t>23:    /**							//</a:t>
            </a:r>
            <a:r>
              <a:rPr lang="en-US" sz="3900" b="1" dirty="0" err="1" smtClean="0"/>
              <a:t>MessageQueue</a:t>
            </a:r>
            <a:r>
              <a:rPr lang="en-US" sz="3900" b="1" dirty="0" smtClean="0"/>
              <a:t> Class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 smtClean="0"/>
              <a:t>24:       </a:t>
            </a:r>
            <a:r>
              <a:rPr lang="en-US" sz="3900" b="1" dirty="0"/>
              <a:t>Append message at tail.</a:t>
            </a:r>
          </a:p>
          <a:p>
            <a:pPr marL="0" indent="0">
              <a:buNone/>
            </a:pPr>
            <a:r>
              <a:rPr lang="en-US" sz="3900" b="1" dirty="0" smtClean="0"/>
              <a:t>25:       </a:t>
            </a:r>
            <a:r>
              <a:rPr lang="en-US" sz="3900" b="1" dirty="0"/>
              <a:t>@</a:t>
            </a:r>
            <a:r>
              <a:rPr lang="en-US" sz="3900" b="1" dirty="0" err="1"/>
              <a:t>param</a:t>
            </a:r>
            <a:r>
              <a:rPr lang="en-US" sz="3900" b="1" dirty="0"/>
              <a:t> </a:t>
            </a:r>
            <a:r>
              <a:rPr lang="en-US" sz="3900" b="1" dirty="0" err="1"/>
              <a:t>newMessage</a:t>
            </a:r>
            <a:r>
              <a:rPr lang="en-US" sz="3900" b="1" dirty="0"/>
              <a:t> the message to be appended</a:t>
            </a:r>
          </a:p>
          <a:p>
            <a:pPr marL="0" indent="0">
              <a:buNone/>
            </a:pPr>
            <a:r>
              <a:rPr lang="en-US" sz="3900" b="1" dirty="0" smtClean="0"/>
              <a:t>26:    </a:t>
            </a:r>
            <a:r>
              <a:rPr lang="en-US" sz="3900" b="1" dirty="0"/>
              <a:t>*/</a:t>
            </a:r>
          </a:p>
          <a:p>
            <a:pPr marL="0" indent="0">
              <a:buNone/>
            </a:pPr>
            <a:r>
              <a:rPr lang="en-US" sz="3900" b="1" dirty="0" smtClean="0"/>
              <a:t>27:    </a:t>
            </a:r>
            <a:r>
              <a:rPr lang="en-US" sz="3900" b="1" dirty="0"/>
              <a:t>public void add(Message </a:t>
            </a:r>
            <a:r>
              <a:rPr lang="en-US" sz="3900" b="1" dirty="0" err="1"/>
              <a:t>newMessage</a:t>
            </a:r>
            <a:r>
              <a:rPr lang="en-US" sz="3900" b="1" dirty="0"/>
              <a:t>)</a:t>
            </a:r>
          </a:p>
          <a:p>
            <a:pPr marL="0" indent="0">
              <a:buNone/>
            </a:pPr>
            <a:r>
              <a:rPr lang="en-US" sz="3900" b="1" dirty="0" smtClean="0"/>
              <a:t>28:    {    </a:t>
            </a:r>
            <a:r>
              <a:rPr lang="en-US" sz="3900" b="1" dirty="0" err="1"/>
              <a:t>queue.add</a:t>
            </a:r>
            <a:r>
              <a:rPr lang="en-US" sz="3900" b="1" dirty="0"/>
              <a:t>(</a:t>
            </a:r>
            <a:r>
              <a:rPr lang="en-US" sz="3900" b="1" dirty="0" err="1"/>
              <a:t>newMessage</a:t>
            </a:r>
            <a:r>
              <a:rPr lang="en-US" sz="3900" b="1" dirty="0"/>
              <a:t>);</a:t>
            </a:r>
          </a:p>
          <a:p>
            <a:pPr marL="0" indent="0">
              <a:buNone/>
            </a:pPr>
            <a:r>
              <a:rPr lang="en-US" sz="3900" b="1" dirty="0" smtClean="0"/>
              <a:t>29:    </a:t>
            </a:r>
            <a:r>
              <a:rPr lang="en-US" sz="3900" b="1" dirty="0"/>
              <a:t>}</a:t>
            </a:r>
          </a:p>
          <a:p>
            <a:pPr marL="0" indent="0">
              <a:buNone/>
            </a:pPr>
            <a:r>
              <a:rPr lang="en-US" sz="3900" b="1" dirty="0" smtClean="0"/>
              <a:t>30: 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 smtClean="0"/>
              <a:t>31:    </a:t>
            </a:r>
            <a:r>
              <a:rPr lang="en-US" sz="3900" b="1" dirty="0"/>
              <a:t>/**</a:t>
            </a:r>
          </a:p>
          <a:p>
            <a:pPr marL="0" indent="0">
              <a:buNone/>
            </a:pPr>
            <a:r>
              <a:rPr lang="en-US" sz="3900" b="1" dirty="0" smtClean="0"/>
              <a:t>32:       </a:t>
            </a:r>
            <a:r>
              <a:rPr lang="en-US" sz="3900" b="1" dirty="0"/>
              <a:t>Get the total number of messages in the queue.</a:t>
            </a:r>
          </a:p>
          <a:p>
            <a:pPr marL="0" indent="0">
              <a:buNone/>
            </a:pPr>
            <a:r>
              <a:rPr lang="en-US" sz="3900" b="1" dirty="0" smtClean="0"/>
              <a:t>33:       </a:t>
            </a:r>
            <a:r>
              <a:rPr lang="en-US" sz="3900" b="1" dirty="0"/>
              <a:t>@return the total number of messages in the queue</a:t>
            </a:r>
          </a:p>
          <a:p>
            <a:pPr marL="0" indent="0">
              <a:buNone/>
            </a:pPr>
            <a:r>
              <a:rPr lang="en-US" sz="3900" b="1" dirty="0" smtClean="0"/>
              <a:t>34:    </a:t>
            </a:r>
            <a:r>
              <a:rPr lang="en-US" sz="3900" b="1" dirty="0"/>
              <a:t>*/</a:t>
            </a:r>
          </a:p>
          <a:p>
            <a:pPr marL="0" indent="0">
              <a:buNone/>
            </a:pPr>
            <a:r>
              <a:rPr lang="en-US" sz="3900" b="1" dirty="0"/>
              <a:t>3</a:t>
            </a:r>
            <a:r>
              <a:rPr lang="en-US" sz="3900" b="1" dirty="0" smtClean="0"/>
              <a:t>5:    </a:t>
            </a:r>
            <a:r>
              <a:rPr lang="en-US" sz="3900" b="1" dirty="0"/>
              <a:t>public </a:t>
            </a:r>
            <a:r>
              <a:rPr lang="en-US" sz="3900" b="1" dirty="0" err="1"/>
              <a:t>int</a:t>
            </a:r>
            <a:r>
              <a:rPr lang="en-US" sz="3900" b="1" dirty="0"/>
              <a:t> size()</a:t>
            </a:r>
          </a:p>
          <a:p>
            <a:pPr marL="0" indent="0">
              <a:buNone/>
            </a:pPr>
            <a:r>
              <a:rPr lang="en-US" sz="3900" b="1" dirty="0"/>
              <a:t>3</a:t>
            </a:r>
            <a:r>
              <a:rPr lang="en-US" sz="3900" b="1" dirty="0" smtClean="0"/>
              <a:t>6:    {      </a:t>
            </a:r>
            <a:r>
              <a:rPr lang="en-US" sz="3900" b="1" dirty="0"/>
              <a:t>return </a:t>
            </a:r>
            <a:r>
              <a:rPr lang="en-US" sz="3900" b="1" dirty="0" err="1"/>
              <a:t>queue.size</a:t>
            </a:r>
            <a:r>
              <a:rPr lang="en-US" sz="3900" b="1" dirty="0"/>
              <a:t>();</a:t>
            </a:r>
          </a:p>
          <a:p>
            <a:pPr marL="0" indent="0">
              <a:buNone/>
            </a:pPr>
            <a:r>
              <a:rPr lang="en-US" sz="3900" b="1" dirty="0"/>
              <a:t>3</a:t>
            </a:r>
            <a:r>
              <a:rPr lang="en-US" sz="3900" b="1" dirty="0" smtClean="0"/>
              <a:t>7:    </a:t>
            </a:r>
            <a:r>
              <a:rPr lang="en-US" sz="3900" b="1" dirty="0"/>
              <a:t>}</a:t>
            </a:r>
          </a:p>
          <a:p>
            <a:pPr marL="0" indent="0">
              <a:buNone/>
            </a:pPr>
            <a:r>
              <a:rPr lang="en-US" sz="3900" b="1" dirty="0" smtClean="0"/>
              <a:t>3</a:t>
            </a:r>
            <a:r>
              <a:rPr lang="en-US" sz="3900" b="1" dirty="0"/>
              <a:t>8</a:t>
            </a:r>
            <a:r>
              <a:rPr lang="en-US" sz="3900" b="1" dirty="0" smtClean="0"/>
              <a:t>:    </a:t>
            </a:r>
            <a:r>
              <a:rPr lang="en-US" sz="3900" b="1" dirty="0"/>
              <a:t>/**</a:t>
            </a:r>
          </a:p>
          <a:p>
            <a:pPr marL="0" indent="0">
              <a:buNone/>
            </a:pPr>
            <a:r>
              <a:rPr lang="en-US" sz="3900" b="1" dirty="0" smtClean="0"/>
              <a:t>39:       </a:t>
            </a:r>
            <a:r>
              <a:rPr lang="en-US" sz="3900" b="1" dirty="0"/>
              <a:t>Get message at head.</a:t>
            </a:r>
          </a:p>
          <a:p>
            <a:pPr marL="0" indent="0">
              <a:buNone/>
            </a:pPr>
            <a:r>
              <a:rPr lang="en-US" sz="3900" b="1" dirty="0" smtClean="0"/>
              <a:t>40:       </a:t>
            </a:r>
            <a:r>
              <a:rPr lang="en-US" sz="3900" b="1" dirty="0"/>
              <a:t>@return message that is at the head of the queue, or null</a:t>
            </a:r>
          </a:p>
          <a:p>
            <a:pPr marL="0" indent="0">
              <a:buNone/>
            </a:pPr>
            <a:r>
              <a:rPr lang="en-US" sz="3900" b="1" dirty="0" smtClean="0"/>
              <a:t>41:       </a:t>
            </a:r>
            <a:r>
              <a:rPr lang="en-US" sz="3900" b="1" dirty="0"/>
              <a:t>if the queue is empty</a:t>
            </a:r>
          </a:p>
          <a:p>
            <a:pPr marL="0" indent="0">
              <a:buNone/>
            </a:pPr>
            <a:r>
              <a:rPr lang="en-US" sz="3900" b="1" dirty="0" smtClean="0"/>
              <a:t>42:    </a:t>
            </a:r>
            <a:r>
              <a:rPr lang="en-US" sz="3900" b="1" dirty="0"/>
              <a:t>*/</a:t>
            </a:r>
          </a:p>
          <a:p>
            <a:pPr marL="0" indent="0">
              <a:buNone/>
            </a:pPr>
            <a:r>
              <a:rPr lang="en-US" sz="3900" b="1" dirty="0" smtClean="0"/>
              <a:t>43:    </a:t>
            </a:r>
            <a:r>
              <a:rPr lang="en-US" sz="3900" b="1" dirty="0"/>
              <a:t>public Message peek()</a:t>
            </a:r>
          </a:p>
          <a:p>
            <a:pPr marL="0" indent="0">
              <a:buNone/>
            </a:pPr>
            <a:r>
              <a:rPr lang="en-US" sz="3900" b="1" dirty="0" smtClean="0"/>
              <a:t>44:    {     </a:t>
            </a:r>
            <a:r>
              <a:rPr lang="en-US" sz="3900" b="1" dirty="0"/>
              <a:t>if (</a:t>
            </a:r>
            <a:r>
              <a:rPr lang="en-US" sz="3900" b="1" dirty="0" err="1"/>
              <a:t>queue.size</a:t>
            </a:r>
            <a:r>
              <a:rPr lang="en-US" sz="3900" b="1" dirty="0"/>
              <a:t>() == 0) return null;</a:t>
            </a:r>
          </a:p>
          <a:p>
            <a:pPr marL="0" indent="0">
              <a:buNone/>
            </a:pPr>
            <a:r>
              <a:rPr lang="en-US" sz="3900" b="1" dirty="0" smtClean="0"/>
              <a:t>45:       </a:t>
            </a:r>
            <a:r>
              <a:rPr lang="en-US" sz="3900" b="1" dirty="0"/>
              <a:t>else return </a:t>
            </a:r>
            <a:r>
              <a:rPr lang="en-US" sz="3900" b="1" dirty="0" err="1"/>
              <a:t>queue.get</a:t>
            </a:r>
            <a:r>
              <a:rPr lang="en-US" sz="3900" b="1" dirty="0"/>
              <a:t>(0);</a:t>
            </a:r>
          </a:p>
          <a:p>
            <a:pPr marL="0" indent="0">
              <a:buNone/>
            </a:pPr>
            <a:r>
              <a:rPr lang="en-US" sz="3900" b="1" dirty="0" smtClean="0"/>
              <a:t>46:    }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 smtClean="0"/>
              <a:t>47:    </a:t>
            </a:r>
            <a:r>
              <a:rPr lang="en-US" sz="3900" b="1" dirty="0"/>
              <a:t>private </a:t>
            </a:r>
            <a:r>
              <a:rPr lang="en-US" sz="3900" b="1" dirty="0" err="1"/>
              <a:t>ArrayList</a:t>
            </a:r>
            <a:r>
              <a:rPr lang="en-US" sz="3900" b="1" dirty="0"/>
              <a:t>&lt;Message&gt; queue;</a:t>
            </a:r>
          </a:p>
          <a:p>
            <a:pPr marL="0" indent="0">
              <a:buNone/>
            </a:pPr>
            <a:r>
              <a:rPr lang="en-US" sz="3900" b="1" dirty="0" smtClean="0"/>
              <a:t>48: </a:t>
            </a:r>
            <a:r>
              <a:rPr lang="en-US" sz="3900" b="1" dirty="0"/>
              <a:t>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012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900" b="1" dirty="0"/>
              <a:t>001: </a:t>
            </a:r>
            <a:r>
              <a:rPr lang="en-US" sz="3900" b="1" dirty="0" smtClean="0"/>
              <a:t>/**								//Mailbox Class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002:    A mailbox contains messages that can be listed, kept or discarded.</a:t>
            </a:r>
          </a:p>
          <a:p>
            <a:pPr marL="0" indent="0">
              <a:buNone/>
            </a:pPr>
            <a:r>
              <a:rPr lang="en-US" sz="3900" b="1" dirty="0"/>
              <a:t>003: */</a:t>
            </a:r>
          </a:p>
          <a:p>
            <a:pPr marL="0" indent="0">
              <a:buNone/>
            </a:pPr>
            <a:r>
              <a:rPr lang="en-US" sz="3900" b="1" dirty="0"/>
              <a:t>004: public class Mailbox</a:t>
            </a:r>
          </a:p>
          <a:p>
            <a:pPr marL="0" indent="0">
              <a:buNone/>
            </a:pPr>
            <a:r>
              <a:rPr lang="en-US" sz="3900" b="1" dirty="0"/>
              <a:t>005: {</a:t>
            </a:r>
          </a:p>
          <a:p>
            <a:pPr marL="0" indent="0">
              <a:buNone/>
            </a:pPr>
            <a:r>
              <a:rPr lang="en-US" sz="3900" b="1" dirty="0"/>
              <a:t>006:    /**</a:t>
            </a:r>
          </a:p>
          <a:p>
            <a:pPr marL="0" indent="0">
              <a:buNone/>
            </a:pPr>
            <a:r>
              <a:rPr lang="en-US" sz="3900" b="1" dirty="0"/>
              <a:t>007:       Creates Mailbox object.</a:t>
            </a:r>
          </a:p>
          <a:p>
            <a:pPr marL="0" indent="0">
              <a:buNone/>
            </a:pPr>
            <a:r>
              <a:rPr lang="en-US" sz="3900" b="1" dirty="0"/>
              <a:t>008:       @</a:t>
            </a:r>
            <a:r>
              <a:rPr lang="en-US" sz="3900" b="1" dirty="0" err="1"/>
              <a:t>param</a:t>
            </a:r>
            <a:r>
              <a:rPr lang="en-US" sz="3900" b="1" dirty="0"/>
              <a:t> </a:t>
            </a:r>
            <a:r>
              <a:rPr lang="en-US" sz="3900" b="1" dirty="0" err="1"/>
              <a:t>aPasscode</a:t>
            </a:r>
            <a:r>
              <a:rPr lang="en-US" sz="3900" b="1" dirty="0"/>
              <a:t> passcode number</a:t>
            </a:r>
          </a:p>
          <a:p>
            <a:pPr marL="0" indent="0">
              <a:buNone/>
            </a:pPr>
            <a:r>
              <a:rPr lang="en-US" sz="3900" b="1" dirty="0"/>
              <a:t>009:       @</a:t>
            </a:r>
            <a:r>
              <a:rPr lang="en-US" sz="3900" b="1" dirty="0" err="1"/>
              <a:t>param</a:t>
            </a:r>
            <a:r>
              <a:rPr lang="en-US" sz="3900" b="1" dirty="0"/>
              <a:t> </a:t>
            </a:r>
            <a:r>
              <a:rPr lang="en-US" sz="3900" b="1" dirty="0" err="1"/>
              <a:t>aGreeting</a:t>
            </a:r>
            <a:r>
              <a:rPr lang="en-US" sz="3900" b="1" dirty="0"/>
              <a:t> greeting string</a:t>
            </a:r>
          </a:p>
          <a:p>
            <a:pPr marL="0" indent="0">
              <a:buNone/>
            </a:pPr>
            <a:r>
              <a:rPr lang="en-US" sz="3900" b="1" dirty="0"/>
              <a:t>010:    */</a:t>
            </a:r>
          </a:p>
          <a:p>
            <a:pPr marL="0" indent="0">
              <a:buNone/>
            </a:pPr>
            <a:r>
              <a:rPr lang="en-US" sz="3900" b="1" dirty="0"/>
              <a:t>011:    public Mailbox(String </a:t>
            </a:r>
            <a:r>
              <a:rPr lang="en-US" sz="3900" b="1" dirty="0" err="1"/>
              <a:t>aPasscode</a:t>
            </a:r>
            <a:r>
              <a:rPr lang="en-US" sz="3900" b="1" dirty="0"/>
              <a:t>, String </a:t>
            </a:r>
            <a:r>
              <a:rPr lang="en-US" sz="3900" b="1" dirty="0" err="1"/>
              <a:t>aGreeting</a:t>
            </a:r>
            <a:r>
              <a:rPr lang="en-US" sz="3900" b="1" dirty="0"/>
              <a:t>)</a:t>
            </a:r>
          </a:p>
          <a:p>
            <a:pPr marL="0" indent="0">
              <a:buNone/>
            </a:pPr>
            <a:r>
              <a:rPr lang="en-US" sz="3900" b="1" dirty="0"/>
              <a:t>012:    {</a:t>
            </a:r>
          </a:p>
          <a:p>
            <a:pPr marL="0" indent="0">
              <a:buNone/>
            </a:pPr>
            <a:r>
              <a:rPr lang="en-US" sz="3900" b="1" dirty="0"/>
              <a:t>013:       passcode = </a:t>
            </a:r>
            <a:r>
              <a:rPr lang="en-US" sz="3900" b="1" dirty="0" err="1"/>
              <a:t>aPasscode</a:t>
            </a:r>
            <a:r>
              <a:rPr lang="en-US" sz="3900" b="1" dirty="0"/>
              <a:t>;</a:t>
            </a:r>
          </a:p>
          <a:p>
            <a:pPr marL="0" indent="0">
              <a:buNone/>
            </a:pPr>
            <a:r>
              <a:rPr lang="en-US" sz="3900" b="1" dirty="0"/>
              <a:t>014:       greeting = </a:t>
            </a:r>
            <a:r>
              <a:rPr lang="en-US" sz="3900" b="1" dirty="0" err="1"/>
              <a:t>aGreeting</a:t>
            </a:r>
            <a:r>
              <a:rPr lang="en-US" sz="3900" b="1" dirty="0"/>
              <a:t>;</a:t>
            </a:r>
          </a:p>
          <a:p>
            <a:pPr marL="0" indent="0">
              <a:buNone/>
            </a:pPr>
            <a:r>
              <a:rPr lang="en-US" sz="3900" b="1" dirty="0"/>
              <a:t>015:       </a:t>
            </a:r>
            <a:r>
              <a:rPr lang="en-US" sz="3900" b="1" dirty="0" err="1"/>
              <a:t>newMessages</a:t>
            </a:r>
            <a:r>
              <a:rPr lang="en-US" sz="3900" b="1" dirty="0"/>
              <a:t> = new </a:t>
            </a:r>
            <a:r>
              <a:rPr lang="en-US" sz="3900" b="1" dirty="0" err="1"/>
              <a:t>MessageQueue</a:t>
            </a:r>
            <a:r>
              <a:rPr lang="en-US" sz="3900" b="1" dirty="0"/>
              <a:t>();</a:t>
            </a:r>
          </a:p>
          <a:p>
            <a:pPr marL="0" indent="0">
              <a:buNone/>
            </a:pPr>
            <a:r>
              <a:rPr lang="en-US" sz="3900" b="1" dirty="0"/>
              <a:t>016:       </a:t>
            </a:r>
            <a:r>
              <a:rPr lang="en-US" sz="3900" b="1" dirty="0" err="1"/>
              <a:t>keptMessages</a:t>
            </a:r>
            <a:r>
              <a:rPr lang="en-US" sz="3900" b="1" dirty="0"/>
              <a:t> = new </a:t>
            </a:r>
            <a:r>
              <a:rPr lang="en-US" sz="3900" b="1" dirty="0" err="1"/>
              <a:t>MessageQueue</a:t>
            </a:r>
            <a:r>
              <a:rPr lang="en-US" sz="3900" b="1" dirty="0"/>
              <a:t>();</a:t>
            </a:r>
          </a:p>
          <a:p>
            <a:pPr marL="0" indent="0">
              <a:buNone/>
            </a:pPr>
            <a:r>
              <a:rPr lang="en-US" sz="3900" b="1" dirty="0"/>
              <a:t>017:    }</a:t>
            </a:r>
          </a:p>
          <a:p>
            <a:pPr marL="0" indent="0">
              <a:buNone/>
            </a:pPr>
            <a:r>
              <a:rPr lang="en-US" sz="3900" b="1" dirty="0"/>
              <a:t>018: </a:t>
            </a:r>
          </a:p>
          <a:p>
            <a:pPr marL="0" indent="0">
              <a:buNone/>
            </a:pPr>
            <a:r>
              <a:rPr lang="en-US" sz="3900" b="1" dirty="0"/>
              <a:t>019:    /**</a:t>
            </a:r>
          </a:p>
          <a:p>
            <a:pPr marL="0" indent="0">
              <a:buNone/>
            </a:pPr>
            <a:r>
              <a:rPr lang="en-US" sz="3900" b="1" dirty="0"/>
              <a:t>020:       Check if the passcode is correct.</a:t>
            </a:r>
          </a:p>
          <a:p>
            <a:pPr marL="0" indent="0">
              <a:buNone/>
            </a:pPr>
            <a:r>
              <a:rPr lang="en-US" sz="3900" b="1" dirty="0"/>
              <a:t>021:       @</a:t>
            </a:r>
            <a:r>
              <a:rPr lang="en-US" sz="3900" b="1" dirty="0" err="1"/>
              <a:t>param</a:t>
            </a:r>
            <a:r>
              <a:rPr lang="en-US" sz="3900" b="1" dirty="0"/>
              <a:t> </a:t>
            </a:r>
            <a:r>
              <a:rPr lang="en-US" sz="3900" b="1" dirty="0" err="1"/>
              <a:t>aPasscode</a:t>
            </a:r>
            <a:r>
              <a:rPr lang="en-US" sz="3900" b="1" dirty="0"/>
              <a:t> a passcode to check</a:t>
            </a:r>
          </a:p>
          <a:p>
            <a:pPr marL="0" indent="0">
              <a:buNone/>
            </a:pPr>
            <a:r>
              <a:rPr lang="en-US" sz="3900" b="1" dirty="0"/>
              <a:t>022:       @return true if the supplied passcode matches the mailbox passcode</a:t>
            </a:r>
          </a:p>
          <a:p>
            <a:pPr marL="0" indent="0">
              <a:buNone/>
            </a:pPr>
            <a:r>
              <a:rPr lang="en-US" sz="3900" b="1" dirty="0"/>
              <a:t>023:    */</a:t>
            </a:r>
          </a:p>
          <a:p>
            <a:pPr marL="0" indent="0">
              <a:buNone/>
            </a:pPr>
            <a:r>
              <a:rPr lang="en-US" sz="3900" b="1" dirty="0"/>
              <a:t>024:    public </a:t>
            </a:r>
            <a:r>
              <a:rPr lang="en-US" sz="3900" b="1" dirty="0" err="1"/>
              <a:t>boolean</a:t>
            </a:r>
            <a:r>
              <a:rPr lang="en-US" sz="3900" b="1" dirty="0"/>
              <a:t> </a:t>
            </a:r>
            <a:r>
              <a:rPr lang="en-US" sz="3900" b="1" dirty="0" err="1"/>
              <a:t>checkPasscode</a:t>
            </a:r>
            <a:r>
              <a:rPr lang="en-US" sz="3900" b="1" dirty="0"/>
              <a:t>(String </a:t>
            </a:r>
            <a:r>
              <a:rPr lang="en-US" sz="3900" b="1" dirty="0" err="1"/>
              <a:t>aPasscode</a:t>
            </a:r>
            <a:r>
              <a:rPr lang="en-US" sz="3900" b="1" dirty="0"/>
              <a:t>)</a:t>
            </a:r>
          </a:p>
          <a:p>
            <a:pPr marL="0" indent="0">
              <a:buNone/>
            </a:pPr>
            <a:r>
              <a:rPr lang="en-US" sz="3900" b="1" dirty="0"/>
              <a:t>025:    {</a:t>
            </a:r>
          </a:p>
          <a:p>
            <a:pPr marL="0" indent="0">
              <a:buNone/>
            </a:pPr>
            <a:r>
              <a:rPr lang="en-US" sz="3900" b="1" dirty="0"/>
              <a:t>026:       return </a:t>
            </a:r>
            <a:r>
              <a:rPr lang="en-US" sz="3900" b="1" dirty="0" err="1"/>
              <a:t>aPasscode.equals</a:t>
            </a:r>
            <a:r>
              <a:rPr lang="en-US" sz="3900" b="1" dirty="0"/>
              <a:t>(passcode);</a:t>
            </a:r>
          </a:p>
          <a:p>
            <a:pPr marL="0" indent="0">
              <a:buNone/>
            </a:pPr>
            <a:r>
              <a:rPr lang="en-US" sz="3900" b="1" dirty="0"/>
              <a:t>027:    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57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029</a:t>
            </a:r>
            <a:r>
              <a:rPr lang="en-US" sz="1600" b="1" dirty="0"/>
              <a:t>:    </a:t>
            </a:r>
            <a:r>
              <a:rPr lang="en-US" sz="1600" b="1" dirty="0" smtClean="0"/>
              <a:t>/**								</a:t>
            </a:r>
            <a:r>
              <a:rPr lang="en-US" sz="1600" b="1" dirty="0"/>
              <a:t> //Mailbox Class</a:t>
            </a:r>
          </a:p>
          <a:p>
            <a:pPr marL="0" indent="0">
              <a:buNone/>
            </a:pPr>
            <a:r>
              <a:rPr lang="en-US" sz="1600" b="1" dirty="0"/>
              <a:t>030:       Add a message to the mailbox.</a:t>
            </a:r>
          </a:p>
          <a:p>
            <a:pPr marL="0" indent="0">
              <a:buNone/>
            </a:pPr>
            <a:r>
              <a:rPr lang="en-US" sz="1600" b="1" dirty="0"/>
              <a:t>031:       @</a:t>
            </a:r>
            <a:r>
              <a:rPr lang="en-US" sz="1600" b="1" dirty="0" err="1"/>
              <a:t>param</a:t>
            </a:r>
            <a:r>
              <a:rPr lang="en-US" sz="1600" b="1" dirty="0"/>
              <a:t> </a:t>
            </a:r>
            <a:r>
              <a:rPr lang="en-US" sz="1600" b="1" dirty="0" err="1"/>
              <a:t>aMessage</a:t>
            </a:r>
            <a:r>
              <a:rPr lang="en-US" sz="1600" b="1" dirty="0"/>
              <a:t> the message to be added</a:t>
            </a:r>
          </a:p>
          <a:p>
            <a:pPr marL="0" indent="0">
              <a:buNone/>
            </a:pPr>
            <a:r>
              <a:rPr lang="en-US" sz="1600" b="1" dirty="0"/>
              <a:t>032:    */</a:t>
            </a:r>
          </a:p>
          <a:p>
            <a:pPr marL="0" indent="0">
              <a:buNone/>
            </a:pPr>
            <a:r>
              <a:rPr lang="en-US" sz="1600" b="1" dirty="0"/>
              <a:t>033:    public void </a:t>
            </a:r>
            <a:r>
              <a:rPr lang="en-US" sz="1600" b="1" dirty="0" err="1"/>
              <a:t>addMessage</a:t>
            </a:r>
            <a:r>
              <a:rPr lang="en-US" sz="1600" b="1" dirty="0"/>
              <a:t>(Message </a:t>
            </a:r>
            <a:r>
              <a:rPr lang="en-US" sz="1600" b="1" dirty="0" err="1"/>
              <a:t>aMessage</a:t>
            </a:r>
            <a:r>
              <a:rPr lang="en-US" sz="1600" b="1" dirty="0"/>
              <a:t>)</a:t>
            </a:r>
          </a:p>
          <a:p>
            <a:pPr marL="0" indent="0">
              <a:buNone/>
            </a:pPr>
            <a:r>
              <a:rPr lang="en-US" sz="1600" b="1" dirty="0"/>
              <a:t>034:    {</a:t>
            </a:r>
          </a:p>
          <a:p>
            <a:pPr marL="0" indent="0">
              <a:buNone/>
            </a:pPr>
            <a:r>
              <a:rPr lang="en-US" sz="1600" b="1" dirty="0"/>
              <a:t>035:       </a:t>
            </a:r>
            <a:r>
              <a:rPr lang="en-US" sz="1600" b="1" dirty="0" err="1"/>
              <a:t>newMessages.add</a:t>
            </a:r>
            <a:r>
              <a:rPr lang="en-US" sz="1600" b="1" dirty="0"/>
              <a:t>(</a:t>
            </a:r>
            <a:r>
              <a:rPr lang="en-US" sz="1600" b="1" dirty="0" err="1"/>
              <a:t>aMessage</a:t>
            </a:r>
            <a:r>
              <a:rPr lang="en-US" sz="1600" b="1" dirty="0"/>
              <a:t>);</a:t>
            </a:r>
          </a:p>
          <a:p>
            <a:pPr marL="0" indent="0">
              <a:buNone/>
            </a:pPr>
            <a:r>
              <a:rPr lang="en-US" sz="1600" b="1" dirty="0"/>
              <a:t>036:    }</a:t>
            </a:r>
          </a:p>
          <a:p>
            <a:pPr marL="0" indent="0">
              <a:buNone/>
            </a:pPr>
            <a:r>
              <a:rPr lang="en-US" sz="1600" b="1" dirty="0"/>
              <a:t>037: </a:t>
            </a:r>
          </a:p>
          <a:p>
            <a:pPr marL="0" indent="0">
              <a:buNone/>
            </a:pPr>
            <a:r>
              <a:rPr lang="en-US" sz="1600" b="1" dirty="0"/>
              <a:t>038:    /**</a:t>
            </a:r>
          </a:p>
          <a:p>
            <a:pPr marL="0" indent="0">
              <a:buNone/>
            </a:pPr>
            <a:r>
              <a:rPr lang="en-US" sz="1600" b="1" dirty="0"/>
              <a:t>039:       Get the current message.</a:t>
            </a:r>
          </a:p>
          <a:p>
            <a:pPr marL="0" indent="0">
              <a:buNone/>
            </a:pPr>
            <a:r>
              <a:rPr lang="en-US" sz="1600" b="1" dirty="0"/>
              <a:t>040:       @return the current message</a:t>
            </a:r>
          </a:p>
          <a:p>
            <a:pPr marL="0" indent="0">
              <a:buNone/>
            </a:pPr>
            <a:r>
              <a:rPr lang="en-US" sz="1600" b="1" dirty="0"/>
              <a:t>041:    */</a:t>
            </a:r>
          </a:p>
          <a:p>
            <a:pPr marL="0" indent="0">
              <a:buNone/>
            </a:pPr>
            <a:r>
              <a:rPr lang="en-US" sz="1600" b="1" dirty="0"/>
              <a:t>042:    public Message </a:t>
            </a:r>
            <a:r>
              <a:rPr lang="en-US" sz="1600" b="1" dirty="0" err="1"/>
              <a:t>getCurrentMessage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043:    {</a:t>
            </a:r>
          </a:p>
          <a:p>
            <a:pPr marL="0" indent="0">
              <a:buNone/>
            </a:pPr>
            <a:r>
              <a:rPr lang="en-US" sz="1600" b="1" dirty="0"/>
              <a:t>044:       if (</a:t>
            </a:r>
            <a:r>
              <a:rPr lang="en-US" sz="1600" b="1" dirty="0" err="1"/>
              <a:t>newMessages.size</a:t>
            </a:r>
            <a:r>
              <a:rPr lang="en-US" sz="1600" b="1" dirty="0"/>
              <a:t>() &gt; 0)</a:t>
            </a:r>
          </a:p>
          <a:p>
            <a:pPr marL="0" indent="0">
              <a:buNone/>
            </a:pPr>
            <a:r>
              <a:rPr lang="en-US" sz="1600" b="1" dirty="0"/>
              <a:t>045:          return </a:t>
            </a:r>
            <a:r>
              <a:rPr lang="en-US" sz="1600" b="1" dirty="0" err="1"/>
              <a:t>newMessages.peek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046:       else if (</a:t>
            </a:r>
            <a:r>
              <a:rPr lang="en-US" sz="1600" b="1" dirty="0" err="1"/>
              <a:t>keptMessages.size</a:t>
            </a:r>
            <a:r>
              <a:rPr lang="en-US" sz="1600" b="1" dirty="0"/>
              <a:t>() &gt; 0)</a:t>
            </a:r>
          </a:p>
          <a:p>
            <a:pPr marL="0" indent="0">
              <a:buNone/>
            </a:pPr>
            <a:r>
              <a:rPr lang="en-US" sz="1600" b="1" dirty="0"/>
              <a:t>047:          return </a:t>
            </a:r>
            <a:r>
              <a:rPr lang="en-US" sz="1600" b="1" dirty="0" err="1"/>
              <a:t>keptMessages.peek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048:       else</a:t>
            </a:r>
          </a:p>
          <a:p>
            <a:pPr marL="0" indent="0">
              <a:buNone/>
            </a:pPr>
            <a:r>
              <a:rPr lang="en-US" sz="1600" b="1" dirty="0"/>
              <a:t>049:          return null;</a:t>
            </a:r>
          </a:p>
          <a:p>
            <a:pPr marL="0" indent="0">
              <a:buNone/>
            </a:pPr>
            <a:r>
              <a:rPr lang="en-US" sz="1600" b="1" dirty="0"/>
              <a:t>050:    }</a:t>
            </a:r>
          </a:p>
          <a:p>
            <a:pPr marL="0" indent="0">
              <a:buNone/>
            </a:pPr>
            <a:r>
              <a:rPr lang="en-US" sz="1600" b="1" dirty="0"/>
              <a:t>051: </a:t>
            </a:r>
          </a:p>
        </p:txBody>
      </p:sp>
    </p:spTree>
    <p:extLst>
      <p:ext uri="{BB962C8B-B14F-4D97-AF65-F5344CB8AC3E}">
        <p14:creationId xmlns:p14="http://schemas.microsoft.com/office/powerpoint/2010/main" val="16642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Object and Class Concepts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3200" b="1" dirty="0"/>
              <a:t>Object: Three characteristic concepts</a:t>
            </a:r>
          </a:p>
          <a:p>
            <a:pPr lvl="1"/>
            <a:r>
              <a:rPr lang="en-US" sz="3200" b="1" dirty="0"/>
              <a:t>State</a:t>
            </a:r>
          </a:p>
          <a:p>
            <a:pPr lvl="1"/>
            <a:r>
              <a:rPr lang="en-US" sz="3200" b="1" dirty="0"/>
              <a:t>Behavior</a:t>
            </a:r>
          </a:p>
          <a:p>
            <a:pPr lvl="1"/>
            <a:r>
              <a:rPr lang="en-US" sz="3200" b="1" dirty="0" smtClean="0"/>
              <a:t>Identity</a:t>
            </a:r>
          </a:p>
          <a:p>
            <a:pPr marL="457200" lvl="1" indent="0">
              <a:buNone/>
            </a:pPr>
            <a:endParaRPr lang="en-US" sz="3200" b="1" dirty="0"/>
          </a:p>
          <a:p>
            <a:r>
              <a:rPr lang="en-US" sz="3200" b="1" dirty="0"/>
              <a:t>Class: Collection of similar objects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1804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052:    </a:t>
            </a:r>
            <a:r>
              <a:rPr lang="en-US" sz="1800" b="1" dirty="0" smtClean="0"/>
              <a:t>/**							</a:t>
            </a:r>
            <a:r>
              <a:rPr lang="en-US" sz="1800" b="1" dirty="0"/>
              <a:t> //Mailbox Class</a:t>
            </a:r>
          </a:p>
          <a:p>
            <a:pPr marL="0" indent="0">
              <a:buNone/>
            </a:pPr>
            <a:r>
              <a:rPr lang="en-US" sz="1800" b="1" dirty="0"/>
              <a:t>053:       Remove the current message from the mailbox.</a:t>
            </a:r>
          </a:p>
          <a:p>
            <a:pPr marL="0" indent="0">
              <a:buNone/>
            </a:pPr>
            <a:r>
              <a:rPr lang="en-US" sz="1800" b="1" dirty="0"/>
              <a:t>054:       @return the message that has just been removed</a:t>
            </a:r>
          </a:p>
          <a:p>
            <a:pPr marL="0" indent="0">
              <a:buNone/>
            </a:pPr>
            <a:r>
              <a:rPr lang="en-US" sz="1800" b="1" dirty="0"/>
              <a:t>055:    */</a:t>
            </a:r>
          </a:p>
          <a:p>
            <a:pPr marL="0" indent="0">
              <a:buNone/>
            </a:pPr>
            <a:r>
              <a:rPr lang="en-US" sz="1800" b="1" dirty="0"/>
              <a:t>056:    public Message </a:t>
            </a:r>
            <a:r>
              <a:rPr lang="en-US" sz="1800" b="1" dirty="0" err="1"/>
              <a:t>removeCurrentMessage</a:t>
            </a:r>
            <a:r>
              <a:rPr lang="en-US" sz="1800" b="1" dirty="0"/>
              <a:t>()</a:t>
            </a:r>
          </a:p>
          <a:p>
            <a:pPr marL="0" indent="0">
              <a:buNone/>
            </a:pPr>
            <a:r>
              <a:rPr lang="en-US" sz="1800" b="1" dirty="0"/>
              <a:t>057:    </a:t>
            </a:r>
            <a:r>
              <a:rPr lang="en-US" sz="1800" b="1" dirty="0" smtClean="0"/>
              <a:t>{  </a:t>
            </a:r>
            <a:r>
              <a:rPr lang="en-US" sz="1800" b="1" dirty="0"/>
              <a:t>if (</a:t>
            </a:r>
            <a:r>
              <a:rPr lang="en-US" sz="1800" b="1" dirty="0" err="1"/>
              <a:t>newMessages.size</a:t>
            </a:r>
            <a:r>
              <a:rPr lang="en-US" sz="1800" b="1" dirty="0"/>
              <a:t>() &gt; 0)</a:t>
            </a:r>
          </a:p>
          <a:p>
            <a:pPr marL="0" indent="0">
              <a:buNone/>
            </a:pPr>
            <a:r>
              <a:rPr lang="en-US" sz="1800" b="1" dirty="0"/>
              <a:t>059:          return </a:t>
            </a:r>
            <a:r>
              <a:rPr lang="en-US" sz="1800" b="1" dirty="0" err="1"/>
              <a:t>newMessages.remove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060:       else if (</a:t>
            </a:r>
            <a:r>
              <a:rPr lang="en-US" sz="1800" b="1" dirty="0" err="1"/>
              <a:t>keptMessages.size</a:t>
            </a:r>
            <a:r>
              <a:rPr lang="en-US" sz="1800" b="1" dirty="0"/>
              <a:t>() &gt; 0)</a:t>
            </a:r>
          </a:p>
          <a:p>
            <a:pPr marL="0" indent="0">
              <a:buNone/>
            </a:pPr>
            <a:r>
              <a:rPr lang="en-US" sz="1800" b="1" dirty="0"/>
              <a:t>061:          return </a:t>
            </a:r>
            <a:r>
              <a:rPr lang="en-US" sz="1800" b="1" dirty="0" err="1"/>
              <a:t>keptMessages.remove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062:       else</a:t>
            </a:r>
          </a:p>
          <a:p>
            <a:pPr marL="0" indent="0">
              <a:buNone/>
            </a:pPr>
            <a:r>
              <a:rPr lang="en-US" sz="1800" b="1" dirty="0"/>
              <a:t>063:          return null;</a:t>
            </a:r>
          </a:p>
          <a:p>
            <a:pPr marL="0" indent="0">
              <a:buNone/>
            </a:pPr>
            <a:r>
              <a:rPr lang="en-US" sz="1800" b="1" dirty="0"/>
              <a:t>064:    </a:t>
            </a:r>
            <a:r>
              <a:rPr lang="en-US" sz="1800" b="1" dirty="0" smtClean="0"/>
              <a:t>}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066:    /**</a:t>
            </a:r>
          </a:p>
          <a:p>
            <a:pPr marL="0" indent="0">
              <a:buNone/>
            </a:pPr>
            <a:r>
              <a:rPr lang="en-US" sz="1800" b="1" dirty="0"/>
              <a:t>067:       Save the current message</a:t>
            </a:r>
          </a:p>
          <a:p>
            <a:pPr marL="0" indent="0">
              <a:buNone/>
            </a:pPr>
            <a:r>
              <a:rPr lang="en-US" sz="1800" b="1" dirty="0"/>
              <a:t>068:    */</a:t>
            </a:r>
          </a:p>
          <a:p>
            <a:pPr marL="0" indent="0">
              <a:buNone/>
            </a:pPr>
            <a:r>
              <a:rPr lang="en-US" sz="1800" b="1" dirty="0"/>
              <a:t>069:    public void </a:t>
            </a:r>
            <a:r>
              <a:rPr lang="en-US" sz="1800" b="1" dirty="0" err="1"/>
              <a:t>saveCurrentMessage</a:t>
            </a:r>
            <a:r>
              <a:rPr lang="en-US" sz="1800" b="1" dirty="0"/>
              <a:t>()</a:t>
            </a:r>
          </a:p>
          <a:p>
            <a:pPr marL="0" indent="0">
              <a:buNone/>
            </a:pPr>
            <a:r>
              <a:rPr lang="en-US" sz="1800" b="1" dirty="0"/>
              <a:t>070:    </a:t>
            </a:r>
            <a:r>
              <a:rPr lang="en-US" sz="1800" b="1" dirty="0" smtClean="0"/>
              <a:t>{     </a:t>
            </a:r>
            <a:r>
              <a:rPr lang="en-US" sz="1800" b="1" dirty="0"/>
              <a:t>Message m = </a:t>
            </a:r>
            <a:r>
              <a:rPr lang="en-US" sz="1800" b="1" dirty="0" err="1"/>
              <a:t>removeCurrentMessage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072:       if (m != null)</a:t>
            </a:r>
          </a:p>
          <a:p>
            <a:pPr marL="0" indent="0">
              <a:buNone/>
            </a:pPr>
            <a:r>
              <a:rPr lang="en-US" sz="1800" b="1" dirty="0"/>
              <a:t>073:          </a:t>
            </a:r>
            <a:r>
              <a:rPr lang="en-US" sz="1800" b="1" dirty="0" err="1"/>
              <a:t>keptMessages.add</a:t>
            </a:r>
            <a:r>
              <a:rPr lang="en-US" sz="1800" b="1" dirty="0"/>
              <a:t>(m);</a:t>
            </a:r>
          </a:p>
          <a:p>
            <a:pPr marL="0" indent="0">
              <a:buNone/>
            </a:pPr>
            <a:r>
              <a:rPr lang="en-US" sz="1800" b="1" dirty="0"/>
              <a:t>074:    </a:t>
            </a:r>
            <a:r>
              <a:rPr lang="en-US" sz="1800" b="1" dirty="0" smtClean="0"/>
              <a:t>}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923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900" b="1" dirty="0"/>
              <a:t>076:    </a:t>
            </a:r>
            <a:r>
              <a:rPr lang="en-US" sz="3900" b="1" dirty="0" smtClean="0"/>
              <a:t>/**								</a:t>
            </a:r>
            <a:r>
              <a:rPr lang="en-US" sz="3900" b="1" dirty="0"/>
              <a:t> //Mailbox Class</a:t>
            </a:r>
          </a:p>
          <a:p>
            <a:pPr marL="0" indent="0">
              <a:buNone/>
            </a:pPr>
            <a:r>
              <a:rPr lang="en-US" sz="3900" b="1" dirty="0"/>
              <a:t>077:       Change mailbox's greeting.</a:t>
            </a:r>
          </a:p>
          <a:p>
            <a:pPr marL="0" indent="0">
              <a:buNone/>
            </a:pPr>
            <a:r>
              <a:rPr lang="en-US" sz="3900" b="1" dirty="0"/>
              <a:t>078:       @</a:t>
            </a:r>
            <a:r>
              <a:rPr lang="en-US" sz="3900" b="1" dirty="0" err="1"/>
              <a:t>param</a:t>
            </a:r>
            <a:r>
              <a:rPr lang="en-US" sz="3900" b="1" dirty="0"/>
              <a:t> </a:t>
            </a:r>
            <a:r>
              <a:rPr lang="en-US" sz="3900" b="1" dirty="0" err="1"/>
              <a:t>newGreeting</a:t>
            </a:r>
            <a:r>
              <a:rPr lang="en-US" sz="3900" b="1" dirty="0"/>
              <a:t> the new greeting string</a:t>
            </a:r>
          </a:p>
          <a:p>
            <a:pPr marL="0" indent="0">
              <a:buNone/>
            </a:pPr>
            <a:r>
              <a:rPr lang="en-US" sz="3900" b="1" dirty="0"/>
              <a:t>079:    */</a:t>
            </a:r>
          </a:p>
          <a:p>
            <a:pPr marL="0" indent="0">
              <a:buNone/>
            </a:pPr>
            <a:r>
              <a:rPr lang="en-US" sz="3900" b="1" dirty="0"/>
              <a:t>080:    public void </a:t>
            </a:r>
            <a:r>
              <a:rPr lang="en-US" sz="3900" b="1" dirty="0" err="1"/>
              <a:t>setGreeting</a:t>
            </a:r>
            <a:r>
              <a:rPr lang="en-US" sz="3900" b="1" dirty="0"/>
              <a:t>(String </a:t>
            </a:r>
            <a:r>
              <a:rPr lang="en-US" sz="3900" b="1" dirty="0" err="1"/>
              <a:t>newGreeting</a:t>
            </a:r>
            <a:r>
              <a:rPr lang="en-US" sz="3900" b="1" dirty="0"/>
              <a:t>)</a:t>
            </a:r>
          </a:p>
          <a:p>
            <a:pPr marL="0" indent="0">
              <a:buNone/>
            </a:pPr>
            <a:r>
              <a:rPr lang="en-US" sz="3900" b="1" dirty="0"/>
              <a:t>081:    </a:t>
            </a:r>
            <a:r>
              <a:rPr lang="en-US" sz="3900" b="1" dirty="0" smtClean="0"/>
              <a:t>{       </a:t>
            </a:r>
            <a:r>
              <a:rPr lang="en-US" sz="3900" b="1" dirty="0"/>
              <a:t>greeting = </a:t>
            </a:r>
            <a:r>
              <a:rPr lang="en-US" sz="3900" b="1" dirty="0" err="1"/>
              <a:t>newGreeting</a:t>
            </a:r>
            <a:r>
              <a:rPr lang="en-US" sz="3900" b="1" dirty="0"/>
              <a:t>;</a:t>
            </a:r>
          </a:p>
          <a:p>
            <a:pPr marL="0" indent="0">
              <a:buNone/>
            </a:pPr>
            <a:r>
              <a:rPr lang="en-US" sz="3900" b="1" dirty="0"/>
              <a:t>083:    </a:t>
            </a:r>
            <a:r>
              <a:rPr lang="en-US" sz="3900" b="1" dirty="0" smtClean="0"/>
              <a:t>}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085:    /**</a:t>
            </a:r>
          </a:p>
          <a:p>
            <a:pPr marL="0" indent="0">
              <a:buNone/>
            </a:pPr>
            <a:r>
              <a:rPr lang="en-US" sz="3900" b="1" dirty="0"/>
              <a:t>086:       Change mailbox's passcode.</a:t>
            </a:r>
          </a:p>
          <a:p>
            <a:pPr marL="0" indent="0">
              <a:buNone/>
            </a:pPr>
            <a:r>
              <a:rPr lang="en-US" sz="3900" b="1" dirty="0"/>
              <a:t>087:       @</a:t>
            </a:r>
            <a:r>
              <a:rPr lang="en-US" sz="3900" b="1" dirty="0" err="1"/>
              <a:t>param</a:t>
            </a:r>
            <a:r>
              <a:rPr lang="en-US" sz="3900" b="1" dirty="0"/>
              <a:t> </a:t>
            </a:r>
            <a:r>
              <a:rPr lang="en-US" sz="3900" b="1" dirty="0" err="1"/>
              <a:t>newPasscode</a:t>
            </a:r>
            <a:r>
              <a:rPr lang="en-US" sz="3900" b="1" dirty="0"/>
              <a:t> the new passcode</a:t>
            </a:r>
          </a:p>
          <a:p>
            <a:pPr marL="0" indent="0">
              <a:buNone/>
            </a:pPr>
            <a:r>
              <a:rPr lang="en-US" sz="3900" b="1" dirty="0"/>
              <a:t>088:    */</a:t>
            </a:r>
          </a:p>
          <a:p>
            <a:pPr marL="0" indent="0">
              <a:buNone/>
            </a:pPr>
            <a:r>
              <a:rPr lang="en-US" sz="3900" b="1" dirty="0"/>
              <a:t>089:    public void </a:t>
            </a:r>
            <a:r>
              <a:rPr lang="en-US" sz="3900" b="1" dirty="0" err="1"/>
              <a:t>setPasscode</a:t>
            </a:r>
            <a:r>
              <a:rPr lang="en-US" sz="3900" b="1" dirty="0"/>
              <a:t>(String </a:t>
            </a:r>
            <a:r>
              <a:rPr lang="en-US" sz="3900" b="1" dirty="0" err="1"/>
              <a:t>newPasscode</a:t>
            </a:r>
            <a:r>
              <a:rPr lang="en-US" sz="3900" b="1" dirty="0"/>
              <a:t>)</a:t>
            </a:r>
          </a:p>
          <a:p>
            <a:pPr marL="0" indent="0">
              <a:buNone/>
            </a:pPr>
            <a:r>
              <a:rPr lang="en-US" sz="3900" b="1" dirty="0"/>
              <a:t>090:    </a:t>
            </a:r>
            <a:r>
              <a:rPr lang="en-US" sz="3900" b="1" dirty="0" smtClean="0"/>
              <a:t>{      </a:t>
            </a:r>
            <a:r>
              <a:rPr lang="en-US" sz="3900" b="1" dirty="0"/>
              <a:t>passcode = </a:t>
            </a:r>
            <a:r>
              <a:rPr lang="en-US" sz="3900" b="1" dirty="0" err="1"/>
              <a:t>newPasscode</a:t>
            </a:r>
            <a:r>
              <a:rPr lang="en-US" sz="3900" b="1" dirty="0"/>
              <a:t>;</a:t>
            </a:r>
          </a:p>
          <a:p>
            <a:pPr marL="0" indent="0">
              <a:buNone/>
            </a:pPr>
            <a:r>
              <a:rPr lang="en-US" sz="3900" b="1" dirty="0"/>
              <a:t>092:    </a:t>
            </a:r>
            <a:r>
              <a:rPr lang="en-US" sz="3900" b="1" dirty="0" smtClean="0"/>
              <a:t>}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094:    /**</a:t>
            </a:r>
          </a:p>
          <a:p>
            <a:pPr marL="0" indent="0">
              <a:buNone/>
            </a:pPr>
            <a:r>
              <a:rPr lang="en-US" sz="3900" b="1" dirty="0"/>
              <a:t>095:       Get the mailbox's greeting.</a:t>
            </a:r>
          </a:p>
          <a:p>
            <a:pPr marL="0" indent="0">
              <a:buNone/>
            </a:pPr>
            <a:r>
              <a:rPr lang="en-US" sz="3900" b="1" dirty="0"/>
              <a:t>096:       @return the greeting</a:t>
            </a:r>
          </a:p>
          <a:p>
            <a:pPr marL="0" indent="0">
              <a:buNone/>
            </a:pPr>
            <a:r>
              <a:rPr lang="en-US" sz="3900" b="1" dirty="0"/>
              <a:t>097:    */</a:t>
            </a:r>
          </a:p>
          <a:p>
            <a:pPr marL="0" indent="0">
              <a:buNone/>
            </a:pPr>
            <a:r>
              <a:rPr lang="en-US" sz="3900" b="1" dirty="0"/>
              <a:t>098:    public String </a:t>
            </a:r>
            <a:r>
              <a:rPr lang="en-US" sz="3900" b="1" dirty="0" err="1"/>
              <a:t>getGreeting</a:t>
            </a:r>
            <a:r>
              <a:rPr lang="en-US" sz="3900" b="1" dirty="0"/>
              <a:t>()</a:t>
            </a:r>
          </a:p>
          <a:p>
            <a:pPr marL="0" indent="0">
              <a:buNone/>
            </a:pPr>
            <a:r>
              <a:rPr lang="en-US" sz="3900" b="1" dirty="0"/>
              <a:t>099:    </a:t>
            </a:r>
            <a:r>
              <a:rPr lang="en-US" sz="3900" b="1" dirty="0" smtClean="0"/>
              <a:t>{      </a:t>
            </a:r>
            <a:r>
              <a:rPr lang="en-US" sz="3900" b="1" dirty="0"/>
              <a:t>return greeting;</a:t>
            </a:r>
          </a:p>
          <a:p>
            <a:pPr marL="0" indent="0">
              <a:buNone/>
            </a:pPr>
            <a:r>
              <a:rPr lang="en-US" sz="3900" b="1" dirty="0"/>
              <a:t>101:    }</a:t>
            </a:r>
          </a:p>
          <a:p>
            <a:pPr marL="0" indent="0">
              <a:buNone/>
            </a:pPr>
            <a:r>
              <a:rPr lang="en-US" sz="3900" b="1" dirty="0"/>
              <a:t>102: </a:t>
            </a:r>
          </a:p>
          <a:p>
            <a:pPr marL="0" indent="0">
              <a:buNone/>
            </a:pPr>
            <a:r>
              <a:rPr lang="en-US" sz="3900" b="1" dirty="0"/>
              <a:t>103:    private </a:t>
            </a:r>
            <a:r>
              <a:rPr lang="en-US" sz="3900" b="1" dirty="0" err="1"/>
              <a:t>MessageQueue</a:t>
            </a:r>
            <a:r>
              <a:rPr lang="en-US" sz="3900" b="1" dirty="0"/>
              <a:t> </a:t>
            </a:r>
            <a:r>
              <a:rPr lang="en-US" sz="3900" b="1" dirty="0" err="1"/>
              <a:t>newMessages</a:t>
            </a:r>
            <a:r>
              <a:rPr lang="en-US" sz="3900" b="1" dirty="0"/>
              <a:t>;</a:t>
            </a:r>
          </a:p>
          <a:p>
            <a:pPr marL="0" indent="0">
              <a:buNone/>
            </a:pPr>
            <a:r>
              <a:rPr lang="en-US" sz="3900" b="1" dirty="0"/>
              <a:t>104:    private </a:t>
            </a:r>
            <a:r>
              <a:rPr lang="en-US" sz="3900" b="1" dirty="0" err="1"/>
              <a:t>MessageQueue</a:t>
            </a:r>
            <a:r>
              <a:rPr lang="en-US" sz="3900" b="1" dirty="0"/>
              <a:t> </a:t>
            </a:r>
            <a:r>
              <a:rPr lang="en-US" sz="3900" b="1" dirty="0" err="1"/>
              <a:t>keptMessages</a:t>
            </a:r>
            <a:r>
              <a:rPr lang="en-US" sz="3900" b="1" dirty="0"/>
              <a:t>;</a:t>
            </a:r>
          </a:p>
          <a:p>
            <a:pPr marL="0" indent="0">
              <a:buNone/>
            </a:pPr>
            <a:r>
              <a:rPr lang="en-US" sz="3900" b="1" dirty="0"/>
              <a:t>105:    private String greeting;</a:t>
            </a:r>
          </a:p>
          <a:p>
            <a:pPr marL="0" indent="0">
              <a:buNone/>
            </a:pPr>
            <a:r>
              <a:rPr lang="en-US" sz="3900" b="1" dirty="0"/>
              <a:t>106:    private String passcode;</a:t>
            </a:r>
          </a:p>
          <a:p>
            <a:pPr marL="0" indent="0">
              <a:buNone/>
            </a:pPr>
            <a:r>
              <a:rPr lang="en-US" sz="3900" b="1" dirty="0"/>
              <a:t>107: 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180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900" b="1" dirty="0"/>
              <a:t>001: </a:t>
            </a:r>
            <a:r>
              <a:rPr lang="en-US" sz="3900" b="1" dirty="0" smtClean="0"/>
              <a:t>/**							//Connection Class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002:    Connects a phone to the mail system. The purpose of this</a:t>
            </a:r>
          </a:p>
          <a:p>
            <a:pPr marL="0" indent="0">
              <a:buNone/>
            </a:pPr>
            <a:r>
              <a:rPr lang="en-US" sz="3900" b="1" dirty="0"/>
              <a:t>003:    class is to keep track of the state of a connection, since</a:t>
            </a:r>
          </a:p>
          <a:p>
            <a:pPr marL="0" indent="0">
              <a:buNone/>
            </a:pPr>
            <a:r>
              <a:rPr lang="en-US" sz="3900" b="1" dirty="0"/>
              <a:t>004:    the phone itself is just a source of individual key presses.</a:t>
            </a:r>
          </a:p>
          <a:p>
            <a:pPr marL="0" indent="0">
              <a:buNone/>
            </a:pPr>
            <a:r>
              <a:rPr lang="en-US" sz="3900" b="1" dirty="0"/>
              <a:t>005: */</a:t>
            </a:r>
          </a:p>
          <a:p>
            <a:pPr marL="0" indent="0">
              <a:buNone/>
            </a:pPr>
            <a:r>
              <a:rPr lang="en-US" sz="3900" b="1" dirty="0"/>
              <a:t>006: public class Connection</a:t>
            </a:r>
          </a:p>
          <a:p>
            <a:pPr marL="0" indent="0">
              <a:buNone/>
            </a:pPr>
            <a:r>
              <a:rPr lang="en-US" sz="3900" b="1" dirty="0"/>
              <a:t>007: {</a:t>
            </a:r>
          </a:p>
          <a:p>
            <a:pPr marL="0" indent="0">
              <a:buNone/>
            </a:pPr>
            <a:r>
              <a:rPr lang="en-US" sz="3900" b="1" dirty="0"/>
              <a:t>008:    /**</a:t>
            </a:r>
          </a:p>
          <a:p>
            <a:pPr marL="0" indent="0">
              <a:buNone/>
            </a:pPr>
            <a:r>
              <a:rPr lang="en-US" sz="3900" b="1" dirty="0"/>
              <a:t>009:       Construct a Connection object.</a:t>
            </a:r>
          </a:p>
          <a:p>
            <a:pPr marL="0" indent="0">
              <a:buNone/>
            </a:pPr>
            <a:r>
              <a:rPr lang="en-US" sz="3900" b="1" dirty="0"/>
              <a:t>010:       @</a:t>
            </a:r>
            <a:r>
              <a:rPr lang="en-US" sz="3900" b="1" dirty="0" err="1"/>
              <a:t>param</a:t>
            </a:r>
            <a:r>
              <a:rPr lang="en-US" sz="3900" b="1" dirty="0"/>
              <a:t> s a </a:t>
            </a:r>
            <a:r>
              <a:rPr lang="en-US" sz="3900" b="1" dirty="0" err="1"/>
              <a:t>MailSystem</a:t>
            </a:r>
            <a:r>
              <a:rPr lang="en-US" sz="3900" b="1" dirty="0"/>
              <a:t> object</a:t>
            </a:r>
          </a:p>
          <a:p>
            <a:pPr marL="0" indent="0">
              <a:buNone/>
            </a:pPr>
            <a:r>
              <a:rPr lang="en-US" sz="3900" b="1" dirty="0"/>
              <a:t>011:       @</a:t>
            </a:r>
            <a:r>
              <a:rPr lang="en-US" sz="3900" b="1" dirty="0" err="1"/>
              <a:t>param</a:t>
            </a:r>
            <a:r>
              <a:rPr lang="en-US" sz="3900" b="1" dirty="0"/>
              <a:t> p a Telephone object</a:t>
            </a:r>
          </a:p>
          <a:p>
            <a:pPr marL="0" indent="0">
              <a:buNone/>
            </a:pPr>
            <a:r>
              <a:rPr lang="en-US" sz="3900" b="1" dirty="0"/>
              <a:t>012:    */</a:t>
            </a:r>
          </a:p>
          <a:p>
            <a:pPr marL="0" indent="0">
              <a:buNone/>
            </a:pPr>
            <a:r>
              <a:rPr lang="en-US" sz="3900" b="1" dirty="0"/>
              <a:t>013:    public Connection(</a:t>
            </a:r>
            <a:r>
              <a:rPr lang="en-US" sz="3900" b="1" dirty="0" err="1"/>
              <a:t>MailSystem</a:t>
            </a:r>
            <a:r>
              <a:rPr lang="en-US" sz="3900" b="1" dirty="0"/>
              <a:t> s, Telephone p)</a:t>
            </a:r>
          </a:p>
          <a:p>
            <a:pPr marL="0" indent="0">
              <a:buNone/>
            </a:pPr>
            <a:r>
              <a:rPr lang="en-US" sz="3900" b="1" dirty="0"/>
              <a:t>014:    {</a:t>
            </a:r>
          </a:p>
          <a:p>
            <a:pPr marL="0" indent="0">
              <a:buNone/>
            </a:pPr>
            <a:r>
              <a:rPr lang="en-US" sz="3900" b="1" dirty="0"/>
              <a:t>015:       system = s;</a:t>
            </a:r>
          </a:p>
          <a:p>
            <a:pPr marL="0" indent="0">
              <a:buNone/>
            </a:pPr>
            <a:r>
              <a:rPr lang="en-US" sz="3900" b="1" dirty="0"/>
              <a:t>016:       phone = p;</a:t>
            </a:r>
          </a:p>
          <a:p>
            <a:pPr marL="0" indent="0">
              <a:buNone/>
            </a:pPr>
            <a:r>
              <a:rPr lang="en-US" sz="3900" b="1" dirty="0"/>
              <a:t>017:       </a:t>
            </a:r>
            <a:r>
              <a:rPr lang="en-US" sz="3900" b="1" dirty="0" err="1"/>
              <a:t>resetConnection</a:t>
            </a:r>
            <a:r>
              <a:rPr lang="en-US" sz="3900" b="1" dirty="0"/>
              <a:t>();</a:t>
            </a:r>
          </a:p>
          <a:p>
            <a:pPr marL="0" indent="0">
              <a:buNone/>
            </a:pPr>
            <a:r>
              <a:rPr lang="en-US" sz="3900" b="1" dirty="0"/>
              <a:t>018:    }</a:t>
            </a:r>
          </a:p>
          <a:p>
            <a:pPr marL="0" indent="0">
              <a:buNone/>
            </a:pPr>
            <a:r>
              <a:rPr lang="en-US" sz="3900" b="1" dirty="0"/>
              <a:t>019: </a:t>
            </a:r>
          </a:p>
        </p:txBody>
      </p:sp>
    </p:spTree>
    <p:extLst>
      <p:ext uri="{BB962C8B-B14F-4D97-AF65-F5344CB8AC3E}">
        <p14:creationId xmlns:p14="http://schemas.microsoft.com/office/powerpoint/2010/main" val="320466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900" b="1" dirty="0"/>
              <a:t>020:    </a:t>
            </a:r>
            <a:r>
              <a:rPr lang="en-US" sz="3900" b="1" dirty="0" smtClean="0"/>
              <a:t>/**								</a:t>
            </a:r>
            <a:r>
              <a:rPr lang="en-US" sz="3900" b="1" dirty="0"/>
              <a:t> //Connection Class</a:t>
            </a:r>
          </a:p>
          <a:p>
            <a:pPr marL="0" indent="0">
              <a:buNone/>
            </a:pPr>
            <a:r>
              <a:rPr lang="en-US" sz="3900" b="1" dirty="0"/>
              <a:t>021:       Respond to the user's pressing a key on the phone touchpad</a:t>
            </a:r>
          </a:p>
          <a:p>
            <a:pPr marL="0" indent="0">
              <a:buNone/>
            </a:pPr>
            <a:r>
              <a:rPr lang="en-US" sz="3900" b="1" dirty="0"/>
              <a:t>022:       @</a:t>
            </a:r>
            <a:r>
              <a:rPr lang="en-US" sz="3900" b="1" dirty="0" err="1"/>
              <a:t>param</a:t>
            </a:r>
            <a:r>
              <a:rPr lang="en-US" sz="3900" b="1" dirty="0"/>
              <a:t> key the phone key pressed by the user</a:t>
            </a:r>
          </a:p>
          <a:p>
            <a:pPr marL="0" indent="0">
              <a:buNone/>
            </a:pPr>
            <a:r>
              <a:rPr lang="en-US" sz="3900" b="1" dirty="0"/>
              <a:t>023:    */</a:t>
            </a:r>
          </a:p>
          <a:p>
            <a:pPr marL="0" indent="0">
              <a:buNone/>
            </a:pPr>
            <a:r>
              <a:rPr lang="en-US" sz="3900" b="1" dirty="0"/>
              <a:t>024:    public void dial(String key)</a:t>
            </a:r>
          </a:p>
          <a:p>
            <a:pPr marL="0" indent="0">
              <a:buNone/>
            </a:pPr>
            <a:r>
              <a:rPr lang="en-US" sz="3900" b="1" dirty="0"/>
              <a:t>025:    </a:t>
            </a:r>
            <a:r>
              <a:rPr lang="en-US" sz="3900" b="1" dirty="0" smtClean="0"/>
              <a:t>{  </a:t>
            </a:r>
            <a:r>
              <a:rPr lang="en-US" sz="3900" b="1" dirty="0"/>
              <a:t>if (state == CONNECTED)</a:t>
            </a:r>
          </a:p>
          <a:p>
            <a:pPr marL="0" indent="0">
              <a:buNone/>
            </a:pPr>
            <a:r>
              <a:rPr lang="en-US" sz="3900" b="1" dirty="0"/>
              <a:t>027:          connect(key);</a:t>
            </a:r>
          </a:p>
          <a:p>
            <a:pPr marL="0" indent="0">
              <a:buNone/>
            </a:pPr>
            <a:r>
              <a:rPr lang="en-US" sz="3900" b="1" dirty="0"/>
              <a:t>028:       else if (state == RECORDING)</a:t>
            </a:r>
          </a:p>
          <a:p>
            <a:pPr marL="0" indent="0">
              <a:buNone/>
            </a:pPr>
            <a:r>
              <a:rPr lang="en-US" sz="3900" b="1" dirty="0"/>
              <a:t>029:          login(key);</a:t>
            </a:r>
          </a:p>
          <a:p>
            <a:pPr marL="0" indent="0">
              <a:buNone/>
            </a:pPr>
            <a:r>
              <a:rPr lang="en-US" sz="3900" b="1" dirty="0"/>
              <a:t>030:       else if (state == CHANGE_PASSCODE)</a:t>
            </a:r>
          </a:p>
          <a:p>
            <a:pPr marL="0" indent="0">
              <a:buNone/>
            </a:pPr>
            <a:r>
              <a:rPr lang="en-US" sz="3900" b="1" dirty="0"/>
              <a:t>031:          </a:t>
            </a:r>
            <a:r>
              <a:rPr lang="en-US" sz="3900" b="1" dirty="0" err="1"/>
              <a:t>changePasscode</a:t>
            </a:r>
            <a:r>
              <a:rPr lang="en-US" sz="3900" b="1" dirty="0"/>
              <a:t>(key);</a:t>
            </a:r>
          </a:p>
          <a:p>
            <a:pPr marL="0" indent="0">
              <a:buNone/>
            </a:pPr>
            <a:r>
              <a:rPr lang="en-US" sz="3900" b="1" dirty="0"/>
              <a:t>032:       else if (state == CHANGE_GREETING)</a:t>
            </a:r>
          </a:p>
          <a:p>
            <a:pPr marL="0" indent="0">
              <a:buNone/>
            </a:pPr>
            <a:r>
              <a:rPr lang="en-US" sz="3900" b="1" dirty="0"/>
              <a:t>033:          </a:t>
            </a:r>
            <a:r>
              <a:rPr lang="en-US" sz="3900" b="1" dirty="0" err="1"/>
              <a:t>changeGreeting</a:t>
            </a:r>
            <a:r>
              <a:rPr lang="en-US" sz="3900" b="1" dirty="0"/>
              <a:t>(key);</a:t>
            </a:r>
          </a:p>
          <a:p>
            <a:pPr marL="0" indent="0">
              <a:buNone/>
            </a:pPr>
            <a:r>
              <a:rPr lang="en-US" sz="3900" b="1" dirty="0"/>
              <a:t>034:       else if (state == MAILBOX_MENU)</a:t>
            </a:r>
          </a:p>
          <a:p>
            <a:pPr marL="0" indent="0">
              <a:buNone/>
            </a:pPr>
            <a:r>
              <a:rPr lang="en-US" sz="3900" b="1" dirty="0"/>
              <a:t>035:          </a:t>
            </a:r>
            <a:r>
              <a:rPr lang="en-US" sz="3900" b="1" dirty="0" err="1"/>
              <a:t>mailboxMenu</a:t>
            </a:r>
            <a:r>
              <a:rPr lang="en-US" sz="3900" b="1" dirty="0"/>
              <a:t>(key);</a:t>
            </a:r>
          </a:p>
          <a:p>
            <a:pPr marL="0" indent="0">
              <a:buNone/>
            </a:pPr>
            <a:r>
              <a:rPr lang="en-US" sz="3900" b="1" dirty="0"/>
              <a:t>036:       else if (state == MESSAGE_MENU)</a:t>
            </a:r>
          </a:p>
          <a:p>
            <a:pPr marL="0" indent="0">
              <a:buNone/>
            </a:pPr>
            <a:r>
              <a:rPr lang="en-US" sz="3900" b="1" dirty="0"/>
              <a:t>037:          </a:t>
            </a:r>
            <a:r>
              <a:rPr lang="en-US" sz="3900" b="1" dirty="0" err="1"/>
              <a:t>messageMenu</a:t>
            </a:r>
            <a:r>
              <a:rPr lang="en-US" sz="3900" b="1" dirty="0"/>
              <a:t>(key);</a:t>
            </a:r>
          </a:p>
          <a:p>
            <a:pPr marL="0" indent="0">
              <a:buNone/>
            </a:pPr>
            <a:r>
              <a:rPr lang="en-US" sz="3900" b="1" dirty="0"/>
              <a:t>038:    </a:t>
            </a:r>
            <a:r>
              <a:rPr lang="en-US" sz="3900" b="1" dirty="0" smtClean="0"/>
              <a:t>}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040:    /**</a:t>
            </a:r>
          </a:p>
          <a:p>
            <a:pPr marL="0" indent="0">
              <a:buNone/>
            </a:pPr>
            <a:r>
              <a:rPr lang="en-US" sz="3900" b="1" dirty="0"/>
              <a:t>041:       Record voice.</a:t>
            </a:r>
          </a:p>
          <a:p>
            <a:pPr marL="0" indent="0">
              <a:buNone/>
            </a:pPr>
            <a:r>
              <a:rPr lang="en-US" sz="3900" b="1" dirty="0"/>
              <a:t>042:       @</a:t>
            </a:r>
            <a:r>
              <a:rPr lang="en-US" sz="3900" b="1" dirty="0" err="1"/>
              <a:t>param</a:t>
            </a:r>
            <a:r>
              <a:rPr lang="en-US" sz="3900" b="1" dirty="0"/>
              <a:t> voice </a:t>
            </a:r>
            <a:r>
              <a:rPr lang="en-US" sz="3900" b="1" dirty="0" err="1"/>
              <a:t>voice</a:t>
            </a:r>
            <a:r>
              <a:rPr lang="en-US" sz="3900" b="1" dirty="0"/>
              <a:t> spoken by the user</a:t>
            </a:r>
          </a:p>
          <a:p>
            <a:pPr marL="0" indent="0">
              <a:buNone/>
            </a:pPr>
            <a:r>
              <a:rPr lang="en-US" sz="3900" b="1" dirty="0"/>
              <a:t>043:    */</a:t>
            </a:r>
          </a:p>
          <a:p>
            <a:pPr marL="0" indent="0">
              <a:buNone/>
            </a:pPr>
            <a:r>
              <a:rPr lang="en-US" sz="3900" b="1" dirty="0"/>
              <a:t>044:    public void record(String voice)</a:t>
            </a:r>
          </a:p>
          <a:p>
            <a:pPr marL="0" indent="0">
              <a:buNone/>
            </a:pPr>
            <a:r>
              <a:rPr lang="en-US" sz="3900" b="1" dirty="0"/>
              <a:t>045:    </a:t>
            </a:r>
            <a:r>
              <a:rPr lang="en-US" sz="3900" b="1" dirty="0" smtClean="0"/>
              <a:t>{     </a:t>
            </a:r>
            <a:r>
              <a:rPr lang="en-US" sz="3900" b="1" dirty="0"/>
              <a:t>if (state == RECORDING || state == CHANGE_GREETING)</a:t>
            </a:r>
          </a:p>
          <a:p>
            <a:pPr marL="0" indent="0">
              <a:buNone/>
            </a:pPr>
            <a:r>
              <a:rPr lang="en-US" sz="3900" b="1" dirty="0"/>
              <a:t>047:      </a:t>
            </a:r>
            <a:r>
              <a:rPr lang="en-US" sz="3900" b="1" dirty="0" smtClean="0"/>
              <a:t>         </a:t>
            </a:r>
            <a:r>
              <a:rPr lang="en-US" sz="3900" b="1" dirty="0" err="1"/>
              <a:t>currentRecording</a:t>
            </a:r>
            <a:r>
              <a:rPr lang="en-US" sz="3900" b="1" dirty="0"/>
              <a:t> += voice;</a:t>
            </a:r>
          </a:p>
          <a:p>
            <a:pPr marL="0" indent="0">
              <a:buNone/>
            </a:pPr>
            <a:r>
              <a:rPr lang="en-US" sz="3900" b="1" dirty="0"/>
              <a:t>048:    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5477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900" b="1" dirty="0"/>
              <a:t>050:    </a:t>
            </a:r>
            <a:r>
              <a:rPr lang="en-US" sz="3900" b="1" dirty="0" smtClean="0"/>
              <a:t>/**							</a:t>
            </a:r>
            <a:r>
              <a:rPr lang="en-US" sz="3900" b="1" dirty="0"/>
              <a:t> //Connection Class</a:t>
            </a:r>
          </a:p>
          <a:p>
            <a:pPr marL="0" indent="0">
              <a:buNone/>
            </a:pPr>
            <a:r>
              <a:rPr lang="en-US" sz="3900" b="1" dirty="0"/>
              <a:t>051:       The user hangs up the phone.</a:t>
            </a:r>
          </a:p>
          <a:p>
            <a:pPr marL="0" indent="0">
              <a:buNone/>
            </a:pPr>
            <a:r>
              <a:rPr lang="en-US" sz="3900" b="1" dirty="0"/>
              <a:t>052:    */</a:t>
            </a:r>
          </a:p>
          <a:p>
            <a:pPr marL="0" indent="0">
              <a:buNone/>
            </a:pPr>
            <a:r>
              <a:rPr lang="en-US" sz="3900" b="1" dirty="0"/>
              <a:t>053:    public void </a:t>
            </a:r>
            <a:r>
              <a:rPr lang="en-US" sz="3900" b="1" dirty="0" err="1"/>
              <a:t>hangup</a:t>
            </a:r>
            <a:r>
              <a:rPr lang="en-US" sz="3900" b="1" dirty="0"/>
              <a:t>()</a:t>
            </a:r>
          </a:p>
          <a:p>
            <a:pPr marL="0" indent="0">
              <a:buNone/>
            </a:pPr>
            <a:r>
              <a:rPr lang="en-US" sz="3900" b="1" dirty="0"/>
              <a:t>054:    {</a:t>
            </a:r>
          </a:p>
          <a:p>
            <a:pPr marL="0" indent="0">
              <a:buNone/>
            </a:pPr>
            <a:r>
              <a:rPr lang="en-US" sz="3900" b="1" dirty="0"/>
              <a:t>055:       if (state == RECORDING)</a:t>
            </a:r>
          </a:p>
          <a:p>
            <a:pPr marL="0" indent="0">
              <a:buNone/>
            </a:pPr>
            <a:r>
              <a:rPr lang="en-US" sz="3900" b="1" dirty="0"/>
              <a:t>056:          </a:t>
            </a:r>
            <a:r>
              <a:rPr lang="en-US" sz="3900" b="1" dirty="0" err="1"/>
              <a:t>currentMailbox.addMessage</a:t>
            </a:r>
            <a:r>
              <a:rPr lang="en-US" sz="3900" b="1" dirty="0"/>
              <a:t>(new Message(</a:t>
            </a:r>
            <a:r>
              <a:rPr lang="en-US" sz="3900" b="1" dirty="0" err="1"/>
              <a:t>currentRecording</a:t>
            </a:r>
            <a:r>
              <a:rPr lang="en-US" sz="3900" b="1" dirty="0"/>
              <a:t>));</a:t>
            </a:r>
          </a:p>
          <a:p>
            <a:pPr marL="0" indent="0">
              <a:buNone/>
            </a:pPr>
            <a:r>
              <a:rPr lang="en-US" sz="3900" b="1" dirty="0"/>
              <a:t>057:       </a:t>
            </a:r>
            <a:r>
              <a:rPr lang="en-US" sz="3900" b="1" dirty="0" err="1"/>
              <a:t>resetConnection</a:t>
            </a:r>
            <a:r>
              <a:rPr lang="en-US" sz="3900" b="1" dirty="0"/>
              <a:t>();</a:t>
            </a:r>
          </a:p>
          <a:p>
            <a:pPr marL="0" indent="0">
              <a:buNone/>
            </a:pPr>
            <a:r>
              <a:rPr lang="en-US" sz="3900" b="1" dirty="0"/>
              <a:t>058:    }</a:t>
            </a:r>
          </a:p>
          <a:p>
            <a:pPr marL="0" indent="0">
              <a:buNone/>
            </a:pPr>
            <a:r>
              <a:rPr lang="en-US" sz="3900" b="1" dirty="0"/>
              <a:t>059: </a:t>
            </a:r>
          </a:p>
          <a:p>
            <a:pPr marL="0" indent="0">
              <a:buNone/>
            </a:pPr>
            <a:r>
              <a:rPr lang="en-US" sz="3900" b="1" dirty="0"/>
              <a:t>060:    /**</a:t>
            </a:r>
          </a:p>
          <a:p>
            <a:pPr marL="0" indent="0">
              <a:buNone/>
            </a:pPr>
            <a:r>
              <a:rPr lang="en-US" sz="3900" b="1" dirty="0"/>
              <a:t>061:       Reset the connection to the initial state and prompt</a:t>
            </a:r>
          </a:p>
          <a:p>
            <a:pPr marL="0" indent="0">
              <a:buNone/>
            </a:pPr>
            <a:r>
              <a:rPr lang="en-US" sz="3900" b="1" dirty="0"/>
              <a:t>062:       for mailbox number</a:t>
            </a:r>
          </a:p>
          <a:p>
            <a:pPr marL="0" indent="0">
              <a:buNone/>
            </a:pPr>
            <a:r>
              <a:rPr lang="en-US" sz="3900" b="1" dirty="0"/>
              <a:t>063:    */</a:t>
            </a:r>
          </a:p>
          <a:p>
            <a:pPr marL="0" indent="0">
              <a:buNone/>
            </a:pPr>
            <a:r>
              <a:rPr lang="en-US" sz="3900" b="1" dirty="0"/>
              <a:t>064:    private void </a:t>
            </a:r>
            <a:r>
              <a:rPr lang="en-US" sz="3900" b="1" dirty="0" err="1"/>
              <a:t>resetConnection</a:t>
            </a:r>
            <a:r>
              <a:rPr lang="en-US" sz="3900" b="1" dirty="0"/>
              <a:t>()</a:t>
            </a:r>
          </a:p>
          <a:p>
            <a:pPr marL="0" indent="0">
              <a:buNone/>
            </a:pPr>
            <a:r>
              <a:rPr lang="en-US" sz="3900" b="1" dirty="0"/>
              <a:t>065:    {</a:t>
            </a:r>
          </a:p>
          <a:p>
            <a:pPr marL="0" indent="0">
              <a:buNone/>
            </a:pPr>
            <a:r>
              <a:rPr lang="en-US" sz="3900" b="1" dirty="0"/>
              <a:t>066:       </a:t>
            </a:r>
            <a:r>
              <a:rPr lang="en-US" sz="3900" b="1" dirty="0" err="1"/>
              <a:t>currentRecording</a:t>
            </a:r>
            <a:r>
              <a:rPr lang="en-US" sz="3900" b="1" dirty="0"/>
              <a:t> = "";</a:t>
            </a:r>
          </a:p>
          <a:p>
            <a:pPr marL="0" indent="0">
              <a:buNone/>
            </a:pPr>
            <a:r>
              <a:rPr lang="en-US" sz="3900" b="1" dirty="0"/>
              <a:t>067:       </a:t>
            </a:r>
            <a:r>
              <a:rPr lang="en-US" sz="3900" b="1" dirty="0" err="1"/>
              <a:t>accumulatedKeys</a:t>
            </a:r>
            <a:r>
              <a:rPr lang="en-US" sz="3900" b="1" dirty="0"/>
              <a:t> = "";</a:t>
            </a:r>
          </a:p>
          <a:p>
            <a:pPr marL="0" indent="0">
              <a:buNone/>
            </a:pPr>
            <a:r>
              <a:rPr lang="en-US" sz="3900" b="1" dirty="0"/>
              <a:t>068:       state = CONNECTED;</a:t>
            </a:r>
          </a:p>
          <a:p>
            <a:pPr marL="0" indent="0">
              <a:buNone/>
            </a:pPr>
            <a:r>
              <a:rPr lang="en-US" sz="3900" b="1" dirty="0"/>
              <a:t>069:       </a:t>
            </a:r>
            <a:r>
              <a:rPr lang="en-US" sz="3900" b="1" dirty="0" err="1"/>
              <a:t>phone.speak</a:t>
            </a:r>
            <a:r>
              <a:rPr lang="en-US" sz="3900" b="1" dirty="0"/>
              <a:t>(INITIAL_PROMPT);</a:t>
            </a:r>
          </a:p>
          <a:p>
            <a:pPr marL="0" indent="0">
              <a:buNone/>
            </a:pPr>
            <a:r>
              <a:rPr lang="en-US" sz="3900" b="1" dirty="0"/>
              <a:t>070:    }</a:t>
            </a:r>
          </a:p>
          <a:p>
            <a:pPr marL="0" indent="0">
              <a:buNone/>
            </a:pPr>
            <a:r>
              <a:rPr lang="en-US" sz="3900" b="1" dirty="0"/>
              <a:t>071: </a:t>
            </a:r>
          </a:p>
        </p:txBody>
      </p:sp>
    </p:spTree>
    <p:extLst>
      <p:ext uri="{BB962C8B-B14F-4D97-AF65-F5344CB8AC3E}">
        <p14:creationId xmlns:p14="http://schemas.microsoft.com/office/powerpoint/2010/main" val="32652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900" b="1" dirty="0"/>
              <a:t>072:    </a:t>
            </a:r>
            <a:r>
              <a:rPr lang="en-US" sz="3900" b="1" dirty="0" smtClean="0"/>
              <a:t>/**							</a:t>
            </a:r>
            <a:r>
              <a:rPr lang="en-US" sz="3900" b="1" dirty="0"/>
              <a:t> //Connection Class</a:t>
            </a:r>
          </a:p>
          <a:p>
            <a:pPr marL="0" indent="0">
              <a:buNone/>
            </a:pPr>
            <a:r>
              <a:rPr lang="en-US" sz="3900" b="1" dirty="0"/>
              <a:t>073:       Try to connect the user with the specified mailbox.</a:t>
            </a:r>
          </a:p>
          <a:p>
            <a:pPr marL="0" indent="0">
              <a:buNone/>
            </a:pPr>
            <a:r>
              <a:rPr lang="en-US" sz="3900" b="1" dirty="0"/>
              <a:t>074:       @</a:t>
            </a:r>
            <a:r>
              <a:rPr lang="en-US" sz="3900" b="1" dirty="0" err="1"/>
              <a:t>param</a:t>
            </a:r>
            <a:r>
              <a:rPr lang="en-US" sz="3900" b="1" dirty="0"/>
              <a:t> key the phone key pressed by the user</a:t>
            </a:r>
          </a:p>
          <a:p>
            <a:pPr marL="0" indent="0">
              <a:buNone/>
            </a:pPr>
            <a:r>
              <a:rPr lang="en-US" sz="3900" b="1" dirty="0"/>
              <a:t>075:    */</a:t>
            </a:r>
          </a:p>
          <a:p>
            <a:pPr marL="0" indent="0">
              <a:buNone/>
            </a:pPr>
            <a:r>
              <a:rPr lang="en-US" sz="3900" b="1" dirty="0"/>
              <a:t>076:    private void connect(String key)</a:t>
            </a:r>
          </a:p>
          <a:p>
            <a:pPr marL="0" indent="0">
              <a:buNone/>
            </a:pPr>
            <a:r>
              <a:rPr lang="en-US" sz="3900" b="1" dirty="0"/>
              <a:t>077:    {</a:t>
            </a:r>
          </a:p>
          <a:p>
            <a:pPr marL="0" indent="0">
              <a:buNone/>
            </a:pPr>
            <a:r>
              <a:rPr lang="en-US" sz="3900" b="1" dirty="0"/>
              <a:t>078:       if (</a:t>
            </a:r>
            <a:r>
              <a:rPr lang="en-US" sz="3900" b="1" dirty="0" err="1"/>
              <a:t>key.equals</a:t>
            </a:r>
            <a:r>
              <a:rPr lang="en-US" sz="3900" b="1" dirty="0"/>
              <a:t>("#"))</a:t>
            </a:r>
          </a:p>
          <a:p>
            <a:pPr marL="0" indent="0">
              <a:buNone/>
            </a:pPr>
            <a:r>
              <a:rPr lang="en-US" sz="3900" b="1" dirty="0"/>
              <a:t>079:       {</a:t>
            </a:r>
          </a:p>
          <a:p>
            <a:pPr marL="0" indent="0">
              <a:buNone/>
            </a:pPr>
            <a:r>
              <a:rPr lang="en-US" sz="3900" b="1" dirty="0"/>
              <a:t>080:          </a:t>
            </a:r>
            <a:r>
              <a:rPr lang="en-US" sz="3900" b="1" dirty="0" err="1"/>
              <a:t>currentMailbox</a:t>
            </a:r>
            <a:r>
              <a:rPr lang="en-US" sz="3900" b="1" dirty="0"/>
              <a:t> = </a:t>
            </a:r>
            <a:r>
              <a:rPr lang="en-US" sz="3900" b="1" dirty="0" err="1"/>
              <a:t>system.findMailbox</a:t>
            </a:r>
            <a:r>
              <a:rPr lang="en-US" sz="3900" b="1" dirty="0"/>
              <a:t>(</a:t>
            </a:r>
            <a:r>
              <a:rPr lang="en-US" sz="3900" b="1" dirty="0" err="1"/>
              <a:t>accumulatedKeys</a:t>
            </a:r>
            <a:r>
              <a:rPr lang="en-US" sz="3900" b="1" dirty="0"/>
              <a:t>);</a:t>
            </a:r>
          </a:p>
          <a:p>
            <a:pPr marL="0" indent="0">
              <a:buNone/>
            </a:pPr>
            <a:r>
              <a:rPr lang="en-US" sz="3900" b="1" dirty="0"/>
              <a:t>081:          if (</a:t>
            </a:r>
            <a:r>
              <a:rPr lang="en-US" sz="3900" b="1" dirty="0" err="1"/>
              <a:t>currentMailbox</a:t>
            </a:r>
            <a:r>
              <a:rPr lang="en-US" sz="3900" b="1" dirty="0"/>
              <a:t> != null)</a:t>
            </a:r>
          </a:p>
          <a:p>
            <a:pPr marL="0" indent="0">
              <a:buNone/>
            </a:pPr>
            <a:r>
              <a:rPr lang="en-US" sz="3900" b="1" dirty="0"/>
              <a:t>082:          {</a:t>
            </a:r>
          </a:p>
          <a:p>
            <a:pPr marL="0" indent="0">
              <a:buNone/>
            </a:pPr>
            <a:r>
              <a:rPr lang="en-US" sz="3900" b="1" dirty="0"/>
              <a:t>083:             state = RECORDING;</a:t>
            </a:r>
          </a:p>
          <a:p>
            <a:pPr marL="0" indent="0">
              <a:buNone/>
            </a:pPr>
            <a:r>
              <a:rPr lang="en-US" sz="3900" b="1" dirty="0"/>
              <a:t>084:   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</a:t>
            </a:r>
            <a:r>
              <a:rPr lang="en-US" sz="3900" b="1" dirty="0" err="1"/>
              <a:t>currentMailbox.getGreeting</a:t>
            </a:r>
            <a:r>
              <a:rPr lang="en-US" sz="3900" b="1" dirty="0"/>
              <a:t>());</a:t>
            </a:r>
          </a:p>
          <a:p>
            <a:pPr marL="0" indent="0">
              <a:buNone/>
            </a:pPr>
            <a:r>
              <a:rPr lang="en-US" sz="3900" b="1" dirty="0"/>
              <a:t>085:          }</a:t>
            </a:r>
          </a:p>
          <a:p>
            <a:pPr marL="0" indent="0">
              <a:buNone/>
            </a:pPr>
            <a:r>
              <a:rPr lang="en-US" sz="3900" b="1" dirty="0"/>
              <a:t>086:          else</a:t>
            </a:r>
          </a:p>
          <a:p>
            <a:pPr marL="0" indent="0">
              <a:buNone/>
            </a:pPr>
            <a:r>
              <a:rPr lang="en-US" sz="3900" b="1" dirty="0"/>
              <a:t>087:   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("Incorrect mailbox number. Try again!");</a:t>
            </a:r>
          </a:p>
          <a:p>
            <a:pPr marL="0" indent="0">
              <a:buNone/>
            </a:pPr>
            <a:r>
              <a:rPr lang="en-US" sz="3900" b="1" dirty="0"/>
              <a:t>088:          </a:t>
            </a:r>
            <a:r>
              <a:rPr lang="en-US" sz="3900" b="1" dirty="0" err="1"/>
              <a:t>accumulatedKeys</a:t>
            </a:r>
            <a:r>
              <a:rPr lang="en-US" sz="3900" b="1" dirty="0"/>
              <a:t> = "";</a:t>
            </a:r>
          </a:p>
          <a:p>
            <a:pPr marL="0" indent="0">
              <a:buNone/>
            </a:pPr>
            <a:r>
              <a:rPr lang="en-US" sz="3900" b="1" dirty="0"/>
              <a:t>089:       }</a:t>
            </a:r>
          </a:p>
          <a:p>
            <a:pPr marL="0" indent="0">
              <a:buNone/>
            </a:pPr>
            <a:r>
              <a:rPr lang="en-US" sz="3900" b="1" dirty="0"/>
              <a:t>090:       else</a:t>
            </a:r>
          </a:p>
          <a:p>
            <a:pPr marL="0" indent="0">
              <a:buNone/>
            </a:pPr>
            <a:r>
              <a:rPr lang="en-US" sz="3900" b="1" dirty="0"/>
              <a:t>091:          </a:t>
            </a:r>
            <a:r>
              <a:rPr lang="en-US" sz="3900" b="1" dirty="0" err="1"/>
              <a:t>accumulatedKeys</a:t>
            </a:r>
            <a:r>
              <a:rPr lang="en-US" sz="3900" b="1" dirty="0"/>
              <a:t> += key;</a:t>
            </a:r>
          </a:p>
          <a:p>
            <a:pPr marL="0" indent="0">
              <a:buNone/>
            </a:pPr>
            <a:r>
              <a:rPr lang="en-US" sz="3900" b="1" dirty="0"/>
              <a:t>092:    }</a:t>
            </a:r>
          </a:p>
          <a:p>
            <a:pPr marL="0" indent="0">
              <a:buNone/>
            </a:pPr>
            <a:r>
              <a:rPr lang="en-US" sz="3900" b="1" dirty="0"/>
              <a:t>093: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938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900" b="1" dirty="0"/>
              <a:t>094:    </a:t>
            </a:r>
            <a:r>
              <a:rPr lang="en-US" sz="3900" b="1" dirty="0" smtClean="0"/>
              <a:t>/**							</a:t>
            </a:r>
            <a:r>
              <a:rPr lang="en-US" sz="3900" b="1" dirty="0"/>
              <a:t> //Connection Class</a:t>
            </a:r>
          </a:p>
          <a:p>
            <a:pPr marL="0" indent="0">
              <a:buNone/>
            </a:pPr>
            <a:r>
              <a:rPr lang="en-US" sz="3900" b="1" dirty="0"/>
              <a:t>095:       Try to log in the user.</a:t>
            </a:r>
          </a:p>
          <a:p>
            <a:pPr marL="0" indent="0">
              <a:buNone/>
            </a:pPr>
            <a:r>
              <a:rPr lang="en-US" sz="3900" b="1" dirty="0"/>
              <a:t>096:       @</a:t>
            </a:r>
            <a:r>
              <a:rPr lang="en-US" sz="3900" b="1" dirty="0" err="1"/>
              <a:t>param</a:t>
            </a:r>
            <a:r>
              <a:rPr lang="en-US" sz="3900" b="1" dirty="0"/>
              <a:t> key the phone key pressed by the user</a:t>
            </a:r>
          </a:p>
          <a:p>
            <a:pPr marL="0" indent="0">
              <a:buNone/>
            </a:pPr>
            <a:r>
              <a:rPr lang="en-US" sz="3900" b="1" dirty="0"/>
              <a:t>097:    */</a:t>
            </a:r>
          </a:p>
          <a:p>
            <a:pPr marL="0" indent="0">
              <a:buNone/>
            </a:pPr>
            <a:r>
              <a:rPr lang="en-US" sz="3900" b="1" dirty="0"/>
              <a:t>098:    private void login(String key)</a:t>
            </a:r>
          </a:p>
          <a:p>
            <a:pPr marL="0" indent="0">
              <a:buNone/>
            </a:pPr>
            <a:r>
              <a:rPr lang="en-US" sz="3900" b="1" dirty="0"/>
              <a:t>099:    {</a:t>
            </a:r>
          </a:p>
          <a:p>
            <a:pPr marL="0" indent="0">
              <a:buNone/>
            </a:pPr>
            <a:r>
              <a:rPr lang="en-US" sz="3900" b="1" dirty="0"/>
              <a:t>100:       if (</a:t>
            </a:r>
            <a:r>
              <a:rPr lang="en-US" sz="3900" b="1" dirty="0" err="1"/>
              <a:t>key.equals</a:t>
            </a:r>
            <a:r>
              <a:rPr lang="en-US" sz="3900" b="1" dirty="0"/>
              <a:t>("#"))</a:t>
            </a:r>
          </a:p>
          <a:p>
            <a:pPr marL="0" indent="0">
              <a:buNone/>
            </a:pPr>
            <a:r>
              <a:rPr lang="en-US" sz="3900" b="1" dirty="0"/>
              <a:t>101:       {</a:t>
            </a:r>
          </a:p>
          <a:p>
            <a:pPr marL="0" indent="0">
              <a:buNone/>
            </a:pPr>
            <a:r>
              <a:rPr lang="en-US" sz="3900" b="1" dirty="0"/>
              <a:t>102:          if (</a:t>
            </a:r>
            <a:r>
              <a:rPr lang="en-US" sz="3900" b="1" dirty="0" err="1"/>
              <a:t>currentMailbox.checkPasscode</a:t>
            </a:r>
            <a:r>
              <a:rPr lang="en-US" sz="3900" b="1" dirty="0"/>
              <a:t>(</a:t>
            </a:r>
            <a:r>
              <a:rPr lang="en-US" sz="3900" b="1" dirty="0" err="1"/>
              <a:t>accumulatedKeys</a:t>
            </a:r>
            <a:r>
              <a:rPr lang="en-US" sz="3900" b="1" dirty="0"/>
              <a:t>))</a:t>
            </a:r>
          </a:p>
          <a:p>
            <a:pPr marL="0" indent="0">
              <a:buNone/>
            </a:pPr>
            <a:r>
              <a:rPr lang="en-US" sz="3900" b="1" dirty="0"/>
              <a:t>103:          {</a:t>
            </a:r>
          </a:p>
          <a:p>
            <a:pPr marL="0" indent="0">
              <a:buNone/>
            </a:pPr>
            <a:r>
              <a:rPr lang="en-US" sz="3900" b="1" dirty="0"/>
              <a:t>104:             state = MAILBOX_MENU;</a:t>
            </a:r>
          </a:p>
          <a:p>
            <a:pPr marL="0" indent="0">
              <a:buNone/>
            </a:pPr>
            <a:r>
              <a:rPr lang="en-US" sz="3900" b="1" dirty="0"/>
              <a:t>105:   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(MAILBOX_MENU_TEXT);</a:t>
            </a:r>
          </a:p>
          <a:p>
            <a:pPr marL="0" indent="0">
              <a:buNone/>
            </a:pPr>
            <a:r>
              <a:rPr lang="en-US" sz="3900" b="1" dirty="0"/>
              <a:t>106:          }</a:t>
            </a:r>
          </a:p>
          <a:p>
            <a:pPr marL="0" indent="0">
              <a:buNone/>
            </a:pPr>
            <a:r>
              <a:rPr lang="en-US" sz="3900" b="1" dirty="0"/>
              <a:t>107:          else</a:t>
            </a:r>
          </a:p>
          <a:p>
            <a:pPr marL="0" indent="0">
              <a:buNone/>
            </a:pPr>
            <a:r>
              <a:rPr lang="en-US" sz="3900" b="1" dirty="0"/>
              <a:t>108:   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("Incorrect passcode. Try again!");</a:t>
            </a:r>
          </a:p>
          <a:p>
            <a:pPr marL="0" indent="0">
              <a:buNone/>
            </a:pPr>
            <a:r>
              <a:rPr lang="en-US" sz="3900" b="1" dirty="0"/>
              <a:t>109:          </a:t>
            </a:r>
            <a:r>
              <a:rPr lang="en-US" sz="3900" b="1" dirty="0" err="1"/>
              <a:t>accumulatedKeys</a:t>
            </a:r>
            <a:r>
              <a:rPr lang="en-US" sz="3900" b="1" dirty="0"/>
              <a:t> = "";</a:t>
            </a:r>
          </a:p>
          <a:p>
            <a:pPr marL="0" indent="0">
              <a:buNone/>
            </a:pPr>
            <a:r>
              <a:rPr lang="en-US" sz="3900" b="1" dirty="0"/>
              <a:t>110:       }</a:t>
            </a:r>
          </a:p>
          <a:p>
            <a:pPr marL="0" indent="0">
              <a:buNone/>
            </a:pPr>
            <a:r>
              <a:rPr lang="en-US" sz="3900" b="1" dirty="0"/>
              <a:t>111:       else</a:t>
            </a:r>
          </a:p>
          <a:p>
            <a:pPr marL="0" indent="0">
              <a:buNone/>
            </a:pPr>
            <a:r>
              <a:rPr lang="en-US" sz="3900" b="1" dirty="0"/>
              <a:t>112:          </a:t>
            </a:r>
            <a:r>
              <a:rPr lang="en-US" sz="3900" b="1" dirty="0" err="1"/>
              <a:t>accumulatedKeys</a:t>
            </a:r>
            <a:r>
              <a:rPr lang="en-US" sz="3900" b="1" dirty="0"/>
              <a:t> += key;</a:t>
            </a:r>
          </a:p>
          <a:p>
            <a:pPr marL="0" indent="0">
              <a:buNone/>
            </a:pPr>
            <a:r>
              <a:rPr lang="en-US" sz="3900" b="1" dirty="0"/>
              <a:t>113:    }</a:t>
            </a:r>
          </a:p>
          <a:p>
            <a:pPr marL="0" indent="0">
              <a:buNone/>
            </a:pPr>
            <a:r>
              <a:rPr lang="en-US" sz="3900" b="1" dirty="0"/>
              <a:t>114: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887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900" b="1" dirty="0"/>
              <a:t>115:    </a:t>
            </a:r>
            <a:r>
              <a:rPr lang="en-US" sz="3900" b="1" dirty="0" smtClean="0"/>
              <a:t>/**								</a:t>
            </a:r>
            <a:r>
              <a:rPr lang="en-US" sz="3900" b="1" dirty="0"/>
              <a:t> //Connection Class</a:t>
            </a:r>
          </a:p>
          <a:p>
            <a:pPr marL="0" indent="0">
              <a:buNone/>
            </a:pPr>
            <a:r>
              <a:rPr lang="en-US" sz="3900" b="1" dirty="0"/>
              <a:t>116:       Change passcode.</a:t>
            </a:r>
          </a:p>
          <a:p>
            <a:pPr marL="0" indent="0">
              <a:buNone/>
            </a:pPr>
            <a:r>
              <a:rPr lang="en-US" sz="3900" b="1" dirty="0"/>
              <a:t>117:       @</a:t>
            </a:r>
            <a:r>
              <a:rPr lang="en-US" sz="3900" b="1" dirty="0" err="1"/>
              <a:t>param</a:t>
            </a:r>
            <a:r>
              <a:rPr lang="en-US" sz="3900" b="1" dirty="0"/>
              <a:t> key the phone key pressed by the user</a:t>
            </a:r>
          </a:p>
          <a:p>
            <a:pPr marL="0" indent="0">
              <a:buNone/>
            </a:pPr>
            <a:r>
              <a:rPr lang="en-US" sz="3900" b="1" dirty="0"/>
              <a:t>118:    */</a:t>
            </a:r>
          </a:p>
          <a:p>
            <a:pPr marL="0" indent="0">
              <a:buNone/>
            </a:pPr>
            <a:r>
              <a:rPr lang="en-US" sz="3900" b="1" dirty="0"/>
              <a:t>119:    private void </a:t>
            </a:r>
            <a:r>
              <a:rPr lang="en-US" sz="3900" b="1" dirty="0" err="1"/>
              <a:t>changePasscode</a:t>
            </a:r>
            <a:r>
              <a:rPr lang="en-US" sz="3900" b="1" dirty="0"/>
              <a:t>(String key)</a:t>
            </a:r>
          </a:p>
          <a:p>
            <a:pPr marL="0" indent="0">
              <a:buNone/>
            </a:pPr>
            <a:r>
              <a:rPr lang="en-US" sz="3900" b="1" dirty="0"/>
              <a:t>120:    </a:t>
            </a:r>
            <a:r>
              <a:rPr lang="en-US" sz="3900" b="1" dirty="0" smtClean="0"/>
              <a:t>{  </a:t>
            </a:r>
            <a:r>
              <a:rPr lang="en-US" sz="3900" b="1" dirty="0"/>
              <a:t>if (</a:t>
            </a:r>
            <a:r>
              <a:rPr lang="en-US" sz="3900" b="1" dirty="0" err="1"/>
              <a:t>key.equals</a:t>
            </a:r>
            <a:r>
              <a:rPr lang="en-US" sz="3900" b="1" dirty="0"/>
              <a:t>("#"))</a:t>
            </a:r>
          </a:p>
          <a:p>
            <a:pPr marL="0" indent="0">
              <a:buNone/>
            </a:pPr>
            <a:r>
              <a:rPr lang="en-US" sz="3900" b="1" dirty="0"/>
              <a:t>122:       </a:t>
            </a:r>
            <a:r>
              <a:rPr lang="en-US" sz="3900" b="1" dirty="0" smtClean="0"/>
              <a:t>{ </a:t>
            </a:r>
            <a:r>
              <a:rPr lang="en-US" sz="3900" b="1" dirty="0" err="1"/>
              <a:t>currentMailbox.setPasscode</a:t>
            </a:r>
            <a:r>
              <a:rPr lang="en-US" sz="3900" b="1" dirty="0"/>
              <a:t>(</a:t>
            </a:r>
            <a:r>
              <a:rPr lang="en-US" sz="3900" b="1" dirty="0" err="1"/>
              <a:t>accumulatedKeys</a:t>
            </a:r>
            <a:r>
              <a:rPr lang="en-US" sz="3900" b="1" dirty="0"/>
              <a:t>);</a:t>
            </a:r>
          </a:p>
          <a:p>
            <a:pPr marL="0" indent="0">
              <a:buNone/>
            </a:pPr>
            <a:r>
              <a:rPr lang="en-US" sz="3900" b="1" dirty="0"/>
              <a:t>124:          state = MAILBOX_MENU;</a:t>
            </a:r>
          </a:p>
          <a:p>
            <a:pPr marL="0" indent="0">
              <a:buNone/>
            </a:pPr>
            <a:r>
              <a:rPr lang="en-US" sz="3900" b="1" dirty="0"/>
              <a:t>125: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(MAILBOX_MENU_TEXT);</a:t>
            </a:r>
          </a:p>
          <a:p>
            <a:pPr marL="0" indent="0">
              <a:buNone/>
            </a:pPr>
            <a:r>
              <a:rPr lang="en-US" sz="3900" b="1" dirty="0"/>
              <a:t>126:          </a:t>
            </a:r>
            <a:r>
              <a:rPr lang="en-US" sz="3900" b="1" dirty="0" err="1"/>
              <a:t>accumulatedKeys</a:t>
            </a:r>
            <a:r>
              <a:rPr lang="en-US" sz="3900" b="1" dirty="0"/>
              <a:t> = "";</a:t>
            </a:r>
          </a:p>
          <a:p>
            <a:pPr marL="0" indent="0">
              <a:buNone/>
            </a:pPr>
            <a:r>
              <a:rPr lang="en-US" sz="3900" b="1" dirty="0"/>
              <a:t>127:       }</a:t>
            </a:r>
          </a:p>
          <a:p>
            <a:pPr marL="0" indent="0">
              <a:buNone/>
            </a:pPr>
            <a:r>
              <a:rPr lang="en-US" sz="3900" b="1" dirty="0"/>
              <a:t>128:       else</a:t>
            </a:r>
          </a:p>
          <a:p>
            <a:pPr marL="0" indent="0">
              <a:buNone/>
            </a:pPr>
            <a:r>
              <a:rPr lang="en-US" sz="3900" b="1" dirty="0"/>
              <a:t>129:          </a:t>
            </a:r>
            <a:r>
              <a:rPr lang="en-US" sz="3900" b="1" dirty="0" err="1"/>
              <a:t>accumulatedKeys</a:t>
            </a:r>
            <a:r>
              <a:rPr lang="en-US" sz="3900" b="1" dirty="0"/>
              <a:t> += key;</a:t>
            </a:r>
          </a:p>
          <a:p>
            <a:pPr marL="0" indent="0">
              <a:buNone/>
            </a:pPr>
            <a:r>
              <a:rPr lang="en-US" sz="3900" b="1" dirty="0"/>
              <a:t>130:    </a:t>
            </a:r>
            <a:r>
              <a:rPr lang="en-US" sz="3900" b="1" dirty="0" smtClean="0"/>
              <a:t>}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132:    /**</a:t>
            </a:r>
          </a:p>
          <a:p>
            <a:pPr marL="0" indent="0">
              <a:buNone/>
            </a:pPr>
            <a:r>
              <a:rPr lang="en-US" sz="3900" b="1" dirty="0"/>
              <a:t>133:       Change greeting.</a:t>
            </a:r>
          </a:p>
          <a:p>
            <a:pPr marL="0" indent="0">
              <a:buNone/>
            </a:pPr>
            <a:r>
              <a:rPr lang="en-US" sz="3900" b="1" dirty="0"/>
              <a:t>134:       @</a:t>
            </a:r>
            <a:r>
              <a:rPr lang="en-US" sz="3900" b="1" dirty="0" err="1"/>
              <a:t>param</a:t>
            </a:r>
            <a:r>
              <a:rPr lang="en-US" sz="3900" b="1" dirty="0"/>
              <a:t> key the phone key pressed by the user</a:t>
            </a:r>
          </a:p>
          <a:p>
            <a:pPr marL="0" indent="0">
              <a:buNone/>
            </a:pPr>
            <a:r>
              <a:rPr lang="en-US" sz="3900" b="1" dirty="0"/>
              <a:t>135:    */</a:t>
            </a:r>
          </a:p>
          <a:p>
            <a:pPr marL="0" indent="0">
              <a:buNone/>
            </a:pPr>
            <a:r>
              <a:rPr lang="en-US" sz="3900" b="1" dirty="0"/>
              <a:t>136:    private void </a:t>
            </a:r>
            <a:r>
              <a:rPr lang="en-US" sz="3900" b="1" dirty="0" err="1"/>
              <a:t>changeGreeting</a:t>
            </a:r>
            <a:r>
              <a:rPr lang="en-US" sz="3900" b="1" dirty="0"/>
              <a:t>(String key)</a:t>
            </a:r>
          </a:p>
          <a:p>
            <a:pPr marL="0" indent="0">
              <a:buNone/>
            </a:pPr>
            <a:r>
              <a:rPr lang="en-US" sz="3900" b="1" dirty="0"/>
              <a:t>137:    </a:t>
            </a:r>
            <a:r>
              <a:rPr lang="en-US" sz="3900" b="1" dirty="0" smtClean="0"/>
              <a:t>{  </a:t>
            </a:r>
            <a:r>
              <a:rPr lang="en-US" sz="3900" b="1" dirty="0"/>
              <a:t>if (</a:t>
            </a:r>
            <a:r>
              <a:rPr lang="en-US" sz="3900" b="1" dirty="0" err="1"/>
              <a:t>key.equals</a:t>
            </a:r>
            <a:r>
              <a:rPr lang="en-US" sz="3900" b="1" dirty="0"/>
              <a:t>("#"))</a:t>
            </a:r>
          </a:p>
          <a:p>
            <a:pPr marL="0" indent="0">
              <a:buNone/>
            </a:pPr>
            <a:r>
              <a:rPr lang="en-US" sz="3900" b="1" dirty="0"/>
              <a:t>139:       </a:t>
            </a:r>
            <a:r>
              <a:rPr lang="en-US" sz="3900" b="1" dirty="0" smtClean="0"/>
              <a:t>{  </a:t>
            </a:r>
            <a:r>
              <a:rPr lang="en-US" sz="3900" b="1" dirty="0" err="1"/>
              <a:t>currentMailbox.setGreeting</a:t>
            </a:r>
            <a:r>
              <a:rPr lang="en-US" sz="3900" b="1" dirty="0"/>
              <a:t>(</a:t>
            </a:r>
            <a:r>
              <a:rPr lang="en-US" sz="3900" b="1" dirty="0" err="1"/>
              <a:t>currentRecording</a:t>
            </a:r>
            <a:r>
              <a:rPr lang="en-US" sz="3900" b="1" dirty="0"/>
              <a:t>);</a:t>
            </a:r>
          </a:p>
          <a:p>
            <a:pPr marL="0" indent="0">
              <a:buNone/>
            </a:pPr>
            <a:r>
              <a:rPr lang="en-US" sz="3900" b="1" dirty="0"/>
              <a:t>141:          </a:t>
            </a:r>
            <a:r>
              <a:rPr lang="en-US" sz="3900" b="1" dirty="0" err="1"/>
              <a:t>currentRecording</a:t>
            </a:r>
            <a:r>
              <a:rPr lang="en-US" sz="3900" b="1" dirty="0"/>
              <a:t> = "";</a:t>
            </a:r>
          </a:p>
          <a:p>
            <a:pPr marL="0" indent="0">
              <a:buNone/>
            </a:pPr>
            <a:r>
              <a:rPr lang="en-US" sz="3900" b="1" dirty="0"/>
              <a:t>142:          state = MAILBOX_MENU;</a:t>
            </a:r>
          </a:p>
          <a:p>
            <a:pPr marL="0" indent="0">
              <a:buNone/>
            </a:pPr>
            <a:r>
              <a:rPr lang="en-US" sz="3900" b="1" dirty="0"/>
              <a:t>143: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(MAILBOX_MENU_TEXT);</a:t>
            </a:r>
          </a:p>
          <a:p>
            <a:pPr marL="0" indent="0">
              <a:buNone/>
            </a:pPr>
            <a:r>
              <a:rPr lang="en-US" sz="3900" b="1" dirty="0"/>
              <a:t>144:       }</a:t>
            </a:r>
          </a:p>
          <a:p>
            <a:pPr marL="0" indent="0">
              <a:buNone/>
            </a:pPr>
            <a:r>
              <a:rPr lang="en-US" sz="3900" b="1" dirty="0"/>
              <a:t>145:    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7043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900" b="1" dirty="0"/>
              <a:t>147:    </a:t>
            </a:r>
            <a:r>
              <a:rPr lang="en-US" sz="3900" b="1" dirty="0" smtClean="0"/>
              <a:t>/**							</a:t>
            </a:r>
            <a:r>
              <a:rPr lang="en-US" sz="3900" b="1" dirty="0"/>
              <a:t> //Connection Class</a:t>
            </a:r>
          </a:p>
          <a:p>
            <a:pPr marL="0" indent="0">
              <a:buNone/>
            </a:pPr>
            <a:r>
              <a:rPr lang="en-US" sz="3900" b="1" dirty="0"/>
              <a:t>148:       Respond to the user's selection from mailbox menu.</a:t>
            </a:r>
          </a:p>
          <a:p>
            <a:pPr marL="0" indent="0">
              <a:buNone/>
            </a:pPr>
            <a:r>
              <a:rPr lang="en-US" sz="3900" b="1" dirty="0"/>
              <a:t>149:       @</a:t>
            </a:r>
            <a:r>
              <a:rPr lang="en-US" sz="3900" b="1" dirty="0" err="1"/>
              <a:t>param</a:t>
            </a:r>
            <a:r>
              <a:rPr lang="en-US" sz="3900" b="1" dirty="0"/>
              <a:t> key the phone key pressed by the user</a:t>
            </a:r>
          </a:p>
          <a:p>
            <a:pPr marL="0" indent="0">
              <a:buNone/>
            </a:pPr>
            <a:r>
              <a:rPr lang="en-US" sz="3900" b="1" dirty="0"/>
              <a:t>150:    */</a:t>
            </a:r>
          </a:p>
          <a:p>
            <a:pPr marL="0" indent="0">
              <a:buNone/>
            </a:pPr>
            <a:r>
              <a:rPr lang="en-US" sz="3900" b="1" dirty="0"/>
              <a:t>151:    private void </a:t>
            </a:r>
            <a:r>
              <a:rPr lang="en-US" sz="3900" b="1" dirty="0" err="1"/>
              <a:t>mailboxMenu</a:t>
            </a:r>
            <a:r>
              <a:rPr lang="en-US" sz="3900" b="1" dirty="0"/>
              <a:t>(String key)</a:t>
            </a:r>
          </a:p>
          <a:p>
            <a:pPr marL="0" indent="0">
              <a:buNone/>
            </a:pPr>
            <a:r>
              <a:rPr lang="en-US" sz="3900" b="1" dirty="0"/>
              <a:t>152:    {</a:t>
            </a:r>
          </a:p>
          <a:p>
            <a:pPr marL="0" indent="0">
              <a:buNone/>
            </a:pPr>
            <a:r>
              <a:rPr lang="en-US" sz="3900" b="1" dirty="0"/>
              <a:t>153:       if (</a:t>
            </a:r>
            <a:r>
              <a:rPr lang="en-US" sz="3900" b="1" dirty="0" err="1"/>
              <a:t>key.equals</a:t>
            </a:r>
            <a:r>
              <a:rPr lang="en-US" sz="3900" b="1" dirty="0"/>
              <a:t>("1"))</a:t>
            </a:r>
          </a:p>
          <a:p>
            <a:pPr marL="0" indent="0">
              <a:buNone/>
            </a:pPr>
            <a:r>
              <a:rPr lang="en-US" sz="3900" b="1" dirty="0"/>
              <a:t>154:       {</a:t>
            </a:r>
          </a:p>
          <a:p>
            <a:pPr marL="0" indent="0">
              <a:buNone/>
            </a:pPr>
            <a:r>
              <a:rPr lang="en-US" sz="3900" b="1" dirty="0"/>
              <a:t>155:          state = MESSAGE_MENU;</a:t>
            </a:r>
          </a:p>
          <a:p>
            <a:pPr marL="0" indent="0">
              <a:buNone/>
            </a:pPr>
            <a:r>
              <a:rPr lang="en-US" sz="3900" b="1" dirty="0"/>
              <a:t>156: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(MESSAGE_MENU_TEXT);</a:t>
            </a:r>
          </a:p>
          <a:p>
            <a:pPr marL="0" indent="0">
              <a:buNone/>
            </a:pPr>
            <a:r>
              <a:rPr lang="en-US" sz="3900" b="1" dirty="0"/>
              <a:t>157:       }</a:t>
            </a:r>
          </a:p>
          <a:p>
            <a:pPr marL="0" indent="0">
              <a:buNone/>
            </a:pPr>
            <a:r>
              <a:rPr lang="en-US" sz="3900" b="1" dirty="0"/>
              <a:t>158:       else if (</a:t>
            </a:r>
            <a:r>
              <a:rPr lang="en-US" sz="3900" b="1" dirty="0" err="1"/>
              <a:t>key.equals</a:t>
            </a:r>
            <a:r>
              <a:rPr lang="en-US" sz="3900" b="1" dirty="0"/>
              <a:t>("2"))</a:t>
            </a:r>
          </a:p>
          <a:p>
            <a:pPr marL="0" indent="0">
              <a:buNone/>
            </a:pPr>
            <a:r>
              <a:rPr lang="en-US" sz="3900" b="1" dirty="0"/>
              <a:t>159:       {</a:t>
            </a:r>
          </a:p>
          <a:p>
            <a:pPr marL="0" indent="0">
              <a:buNone/>
            </a:pPr>
            <a:r>
              <a:rPr lang="en-US" sz="3900" b="1" dirty="0"/>
              <a:t>160:          state = CHANGE_PASSCODE;</a:t>
            </a:r>
          </a:p>
          <a:p>
            <a:pPr marL="0" indent="0">
              <a:buNone/>
            </a:pPr>
            <a:r>
              <a:rPr lang="en-US" sz="3900" b="1" dirty="0"/>
              <a:t>161: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("Enter new passcode followed by the # key");</a:t>
            </a:r>
          </a:p>
          <a:p>
            <a:pPr marL="0" indent="0">
              <a:buNone/>
            </a:pPr>
            <a:r>
              <a:rPr lang="en-US" sz="3900" b="1" dirty="0"/>
              <a:t>162:       }</a:t>
            </a:r>
          </a:p>
          <a:p>
            <a:pPr marL="0" indent="0">
              <a:buNone/>
            </a:pPr>
            <a:r>
              <a:rPr lang="en-US" sz="3900" b="1" dirty="0"/>
              <a:t>163:       else if (</a:t>
            </a:r>
            <a:r>
              <a:rPr lang="en-US" sz="3900" b="1" dirty="0" err="1"/>
              <a:t>key.equals</a:t>
            </a:r>
            <a:r>
              <a:rPr lang="en-US" sz="3900" b="1" dirty="0"/>
              <a:t>("3"))</a:t>
            </a:r>
          </a:p>
          <a:p>
            <a:pPr marL="0" indent="0">
              <a:buNone/>
            </a:pPr>
            <a:r>
              <a:rPr lang="en-US" sz="3900" b="1" dirty="0"/>
              <a:t>164:       {</a:t>
            </a:r>
          </a:p>
          <a:p>
            <a:pPr marL="0" indent="0">
              <a:buNone/>
            </a:pPr>
            <a:r>
              <a:rPr lang="en-US" sz="3900" b="1" dirty="0"/>
              <a:t>165:          state = CHANGE_GREETING;</a:t>
            </a:r>
          </a:p>
          <a:p>
            <a:pPr marL="0" indent="0">
              <a:buNone/>
            </a:pPr>
            <a:r>
              <a:rPr lang="en-US" sz="3900" b="1" dirty="0"/>
              <a:t>166: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("Record your greeting, then press the # key");</a:t>
            </a:r>
          </a:p>
          <a:p>
            <a:pPr marL="0" indent="0">
              <a:buNone/>
            </a:pPr>
            <a:r>
              <a:rPr lang="en-US" sz="3900" b="1" dirty="0"/>
              <a:t>167:       }</a:t>
            </a:r>
          </a:p>
          <a:p>
            <a:pPr marL="0" indent="0">
              <a:buNone/>
            </a:pPr>
            <a:r>
              <a:rPr lang="en-US" sz="3900" b="1" dirty="0"/>
              <a:t>168:    }</a:t>
            </a:r>
          </a:p>
          <a:p>
            <a:pPr marL="0" indent="0">
              <a:buNone/>
            </a:pPr>
            <a:r>
              <a:rPr lang="en-US" sz="3900" b="1" dirty="0"/>
              <a:t>169: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051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900" b="1" dirty="0"/>
              <a:t>170:    </a:t>
            </a:r>
            <a:r>
              <a:rPr lang="en-US" sz="3900" b="1" dirty="0" smtClean="0"/>
              <a:t>/**								</a:t>
            </a:r>
            <a:r>
              <a:rPr lang="en-US" sz="3900" b="1" dirty="0"/>
              <a:t> //Connection Class</a:t>
            </a:r>
          </a:p>
          <a:p>
            <a:pPr marL="0" indent="0">
              <a:buNone/>
            </a:pPr>
            <a:r>
              <a:rPr lang="en-US" sz="3900" b="1" dirty="0"/>
              <a:t>171:       Respond to the user's selection from message menu.</a:t>
            </a:r>
          </a:p>
          <a:p>
            <a:pPr marL="0" indent="0">
              <a:buNone/>
            </a:pPr>
            <a:r>
              <a:rPr lang="en-US" sz="3900" b="1" dirty="0"/>
              <a:t>172:       @</a:t>
            </a:r>
            <a:r>
              <a:rPr lang="en-US" sz="3900" b="1" dirty="0" err="1"/>
              <a:t>param</a:t>
            </a:r>
            <a:r>
              <a:rPr lang="en-US" sz="3900" b="1" dirty="0"/>
              <a:t> key the phone key pressed by the user</a:t>
            </a:r>
          </a:p>
          <a:p>
            <a:pPr marL="0" indent="0">
              <a:buNone/>
            </a:pPr>
            <a:r>
              <a:rPr lang="en-US" sz="3900" b="1" dirty="0"/>
              <a:t>173:    */</a:t>
            </a:r>
          </a:p>
          <a:p>
            <a:pPr marL="0" indent="0">
              <a:buNone/>
            </a:pPr>
            <a:r>
              <a:rPr lang="en-US" sz="3900" b="1" dirty="0"/>
              <a:t>174:    private void </a:t>
            </a:r>
            <a:r>
              <a:rPr lang="en-US" sz="3900" b="1" dirty="0" err="1"/>
              <a:t>messageMenu</a:t>
            </a:r>
            <a:r>
              <a:rPr lang="en-US" sz="3900" b="1" dirty="0"/>
              <a:t>(String key)</a:t>
            </a:r>
          </a:p>
          <a:p>
            <a:pPr marL="0" indent="0">
              <a:buNone/>
            </a:pPr>
            <a:r>
              <a:rPr lang="en-US" sz="3900" b="1" dirty="0"/>
              <a:t>175:    </a:t>
            </a:r>
            <a:r>
              <a:rPr lang="en-US" sz="3900" b="1" dirty="0" smtClean="0"/>
              <a:t>{  </a:t>
            </a:r>
            <a:r>
              <a:rPr lang="en-US" sz="3900" b="1" dirty="0"/>
              <a:t>if (</a:t>
            </a:r>
            <a:r>
              <a:rPr lang="en-US" sz="3900" b="1" dirty="0" err="1"/>
              <a:t>key.equals</a:t>
            </a:r>
            <a:r>
              <a:rPr lang="en-US" sz="3900" b="1" dirty="0"/>
              <a:t>("1"))</a:t>
            </a:r>
          </a:p>
          <a:p>
            <a:pPr marL="0" indent="0">
              <a:buNone/>
            </a:pPr>
            <a:r>
              <a:rPr lang="en-US" sz="3900" b="1" dirty="0"/>
              <a:t>177:       </a:t>
            </a:r>
            <a:r>
              <a:rPr lang="en-US" sz="3900" b="1" dirty="0" smtClean="0"/>
              <a:t>{  </a:t>
            </a:r>
            <a:r>
              <a:rPr lang="en-US" sz="3900" b="1" dirty="0"/>
              <a:t>String output = "";</a:t>
            </a:r>
          </a:p>
          <a:p>
            <a:pPr marL="0" indent="0">
              <a:buNone/>
            </a:pPr>
            <a:r>
              <a:rPr lang="en-US" sz="3900" b="1" dirty="0"/>
              <a:t>179:          Message m = </a:t>
            </a:r>
            <a:r>
              <a:rPr lang="en-US" sz="3900" b="1" dirty="0" err="1"/>
              <a:t>currentMailbox.getCurrentMessage</a:t>
            </a:r>
            <a:r>
              <a:rPr lang="en-US" sz="3900" b="1" dirty="0"/>
              <a:t>();</a:t>
            </a:r>
          </a:p>
          <a:p>
            <a:pPr marL="0" indent="0">
              <a:buNone/>
            </a:pPr>
            <a:r>
              <a:rPr lang="en-US" sz="3900" b="1" dirty="0"/>
              <a:t>180:          if (m == null) output += "No messages." + "\n";</a:t>
            </a:r>
          </a:p>
          <a:p>
            <a:pPr marL="0" indent="0">
              <a:buNone/>
            </a:pPr>
            <a:r>
              <a:rPr lang="en-US" sz="3900" b="1" dirty="0"/>
              <a:t>181:          else output += </a:t>
            </a:r>
            <a:r>
              <a:rPr lang="en-US" sz="3900" b="1" dirty="0" err="1"/>
              <a:t>m.getText</a:t>
            </a:r>
            <a:r>
              <a:rPr lang="en-US" sz="3900" b="1" dirty="0"/>
              <a:t>() + "\n";</a:t>
            </a:r>
          </a:p>
          <a:p>
            <a:pPr marL="0" indent="0">
              <a:buNone/>
            </a:pPr>
            <a:r>
              <a:rPr lang="en-US" sz="3900" b="1" dirty="0"/>
              <a:t>182:          output += MESSAGE_MENU_TEXT;</a:t>
            </a:r>
          </a:p>
          <a:p>
            <a:pPr marL="0" indent="0">
              <a:buNone/>
            </a:pPr>
            <a:r>
              <a:rPr lang="en-US" sz="3900" b="1" dirty="0"/>
              <a:t>183: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(output);</a:t>
            </a:r>
          </a:p>
          <a:p>
            <a:pPr marL="0" indent="0">
              <a:buNone/>
            </a:pPr>
            <a:r>
              <a:rPr lang="en-US" sz="3900" b="1" dirty="0"/>
              <a:t>184:       }</a:t>
            </a:r>
          </a:p>
          <a:p>
            <a:pPr marL="0" indent="0">
              <a:buNone/>
            </a:pPr>
            <a:r>
              <a:rPr lang="en-US" sz="3900" b="1" dirty="0"/>
              <a:t>185:       else if (</a:t>
            </a:r>
            <a:r>
              <a:rPr lang="en-US" sz="3900" b="1" dirty="0" err="1"/>
              <a:t>key.equals</a:t>
            </a:r>
            <a:r>
              <a:rPr lang="en-US" sz="3900" b="1" dirty="0"/>
              <a:t>("2"))</a:t>
            </a:r>
          </a:p>
          <a:p>
            <a:pPr marL="0" indent="0">
              <a:buNone/>
            </a:pPr>
            <a:r>
              <a:rPr lang="en-US" sz="3900" b="1" dirty="0"/>
              <a:t>186:       </a:t>
            </a:r>
            <a:r>
              <a:rPr lang="en-US" sz="3900" b="1" dirty="0" smtClean="0"/>
              <a:t>{  </a:t>
            </a:r>
            <a:r>
              <a:rPr lang="en-US" sz="3900" b="1" dirty="0" err="1"/>
              <a:t>currentMailbox.saveCurrentMessage</a:t>
            </a:r>
            <a:r>
              <a:rPr lang="en-US" sz="3900" b="1" dirty="0"/>
              <a:t>();</a:t>
            </a:r>
          </a:p>
          <a:p>
            <a:pPr marL="0" indent="0">
              <a:buNone/>
            </a:pPr>
            <a:r>
              <a:rPr lang="en-US" sz="3900" b="1" dirty="0"/>
              <a:t>188: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(MESSAGE_MENU_TEXT);</a:t>
            </a:r>
          </a:p>
          <a:p>
            <a:pPr marL="0" indent="0">
              <a:buNone/>
            </a:pPr>
            <a:r>
              <a:rPr lang="en-US" sz="3900" b="1" dirty="0"/>
              <a:t>189:       }</a:t>
            </a:r>
          </a:p>
          <a:p>
            <a:pPr marL="0" indent="0">
              <a:buNone/>
            </a:pPr>
            <a:r>
              <a:rPr lang="en-US" sz="3900" b="1" dirty="0"/>
              <a:t>190:       else if (</a:t>
            </a:r>
            <a:r>
              <a:rPr lang="en-US" sz="3900" b="1" dirty="0" err="1"/>
              <a:t>key.equals</a:t>
            </a:r>
            <a:r>
              <a:rPr lang="en-US" sz="3900" b="1" dirty="0"/>
              <a:t>("3"))</a:t>
            </a:r>
          </a:p>
          <a:p>
            <a:pPr marL="0" indent="0">
              <a:buNone/>
            </a:pPr>
            <a:r>
              <a:rPr lang="en-US" sz="3900" b="1" dirty="0"/>
              <a:t>191:       </a:t>
            </a:r>
            <a:r>
              <a:rPr lang="en-US" sz="3900" b="1" dirty="0" smtClean="0"/>
              <a:t>{  </a:t>
            </a:r>
            <a:r>
              <a:rPr lang="en-US" sz="3900" b="1" dirty="0" err="1"/>
              <a:t>currentMailbox.removeCurrentMessage</a:t>
            </a:r>
            <a:r>
              <a:rPr lang="en-US" sz="3900" b="1" dirty="0"/>
              <a:t>();</a:t>
            </a:r>
          </a:p>
          <a:p>
            <a:pPr marL="0" indent="0">
              <a:buNone/>
            </a:pPr>
            <a:r>
              <a:rPr lang="en-US" sz="3900" b="1" dirty="0"/>
              <a:t>193: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(MESSAGE_MENU_TEXT);</a:t>
            </a:r>
          </a:p>
          <a:p>
            <a:pPr marL="0" indent="0">
              <a:buNone/>
            </a:pPr>
            <a:r>
              <a:rPr lang="en-US" sz="3900" b="1" dirty="0"/>
              <a:t>194:       }</a:t>
            </a:r>
          </a:p>
          <a:p>
            <a:pPr marL="0" indent="0">
              <a:buNone/>
            </a:pPr>
            <a:r>
              <a:rPr lang="en-US" sz="3900" b="1" dirty="0"/>
              <a:t>195:       else if (</a:t>
            </a:r>
            <a:r>
              <a:rPr lang="en-US" sz="3900" b="1" dirty="0" err="1"/>
              <a:t>key.equals</a:t>
            </a:r>
            <a:r>
              <a:rPr lang="en-US" sz="3900" b="1" dirty="0"/>
              <a:t>("4"))</a:t>
            </a:r>
          </a:p>
          <a:p>
            <a:pPr marL="0" indent="0">
              <a:buNone/>
            </a:pPr>
            <a:r>
              <a:rPr lang="en-US" sz="3900" b="1" dirty="0"/>
              <a:t>196:       </a:t>
            </a:r>
            <a:r>
              <a:rPr lang="en-US" sz="3900" b="1" dirty="0" smtClean="0"/>
              <a:t>{  </a:t>
            </a:r>
            <a:r>
              <a:rPr lang="en-US" sz="3900" b="1" dirty="0"/>
              <a:t>state = MAILBOX_MENU;</a:t>
            </a:r>
          </a:p>
          <a:p>
            <a:pPr marL="0" indent="0">
              <a:buNone/>
            </a:pPr>
            <a:r>
              <a:rPr lang="en-US" sz="3900" b="1" dirty="0"/>
              <a:t>198:          </a:t>
            </a:r>
            <a:r>
              <a:rPr lang="en-US" sz="3900" b="1" dirty="0" err="1"/>
              <a:t>phone.speak</a:t>
            </a:r>
            <a:r>
              <a:rPr lang="en-US" sz="3900" b="1" dirty="0"/>
              <a:t>(MAILBOX_MENU_TEXT);</a:t>
            </a:r>
          </a:p>
          <a:p>
            <a:pPr marL="0" indent="0">
              <a:buNone/>
            </a:pPr>
            <a:r>
              <a:rPr lang="en-US" sz="3900" b="1" dirty="0"/>
              <a:t>199:       }</a:t>
            </a:r>
          </a:p>
          <a:p>
            <a:pPr marL="0" indent="0">
              <a:buNone/>
            </a:pPr>
            <a:r>
              <a:rPr lang="en-US" sz="3900" b="1" dirty="0"/>
              <a:t>200:    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167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/>
              <a:t>Identifying Classes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 smtClean="0"/>
              <a:t>Problem Description:  </a:t>
            </a:r>
            <a:r>
              <a:rPr lang="en-US" sz="2600" b="1" dirty="0" smtClean="0"/>
              <a:t>A voice mail system</a:t>
            </a:r>
            <a:endParaRPr lang="en-US" sz="2600" b="1" dirty="0" smtClean="0"/>
          </a:p>
          <a:p>
            <a:pPr lvl="1"/>
            <a:r>
              <a:rPr lang="en-US" sz="2800" b="1" dirty="0" smtClean="0"/>
              <a:t>A person dials an extension number and, provided the other party does not pick up the telephone, leaves a message.</a:t>
            </a:r>
            <a:endParaRPr lang="en-US" sz="2800" b="1" dirty="0"/>
          </a:p>
          <a:p>
            <a:pPr lvl="1"/>
            <a:r>
              <a:rPr lang="en-US" sz="2800" b="1" dirty="0" smtClean="0"/>
              <a:t>The other party can later retrieve the messages, keep them, or delete them.</a:t>
            </a:r>
          </a:p>
          <a:p>
            <a:pPr lvl="1"/>
            <a:r>
              <a:rPr lang="en-US" sz="2800" b="1" dirty="0" smtClean="0"/>
              <a:t>Real systems have a number of fancy features:</a:t>
            </a:r>
          </a:p>
          <a:p>
            <a:pPr lvl="2"/>
            <a:r>
              <a:rPr lang="en-US" sz="2800" b="1" dirty="0" smtClean="0"/>
              <a:t>Message forwarding</a:t>
            </a:r>
          </a:p>
          <a:p>
            <a:pPr lvl="2"/>
            <a:r>
              <a:rPr lang="en-US" sz="2800" b="1" dirty="0" smtClean="0"/>
              <a:t>Distribution lists can be defined, </a:t>
            </a:r>
            <a:r>
              <a:rPr lang="en-US" sz="2800" b="1" dirty="0" smtClean="0"/>
              <a:t>retained, and edited.</a:t>
            </a:r>
          </a:p>
          <a:p>
            <a:pPr lvl="2"/>
            <a:r>
              <a:rPr lang="en-US" sz="2800" b="1" dirty="0" smtClean="0"/>
              <a:t>Authorized persons can send broadcast messages to all users.</a:t>
            </a:r>
          </a:p>
          <a:p>
            <a:pPr lvl="1"/>
            <a:r>
              <a:rPr lang="en-US" sz="2800" b="1" dirty="0" smtClean="0"/>
              <a:t>We will consider the core operations.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95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900" b="1" dirty="0" smtClean="0"/>
              <a:t>202</a:t>
            </a:r>
            <a:r>
              <a:rPr lang="en-US" sz="3900" b="1" dirty="0"/>
              <a:t>:    private </a:t>
            </a:r>
            <a:r>
              <a:rPr lang="en-US" sz="3900" b="1" dirty="0" err="1"/>
              <a:t>MailSystem</a:t>
            </a:r>
            <a:r>
              <a:rPr lang="en-US" sz="3900" b="1" dirty="0"/>
              <a:t> system</a:t>
            </a:r>
            <a:r>
              <a:rPr lang="en-US" sz="3900" b="1" dirty="0" smtClean="0"/>
              <a:t>;					</a:t>
            </a:r>
            <a:r>
              <a:rPr lang="en-US" sz="3900" b="1" dirty="0"/>
              <a:t> //Connection Class</a:t>
            </a:r>
          </a:p>
          <a:p>
            <a:pPr marL="0" indent="0">
              <a:buNone/>
            </a:pPr>
            <a:r>
              <a:rPr lang="en-US" sz="3900" b="1" dirty="0"/>
              <a:t>203:    private Mailbox </a:t>
            </a:r>
            <a:r>
              <a:rPr lang="en-US" sz="3900" b="1" dirty="0" err="1"/>
              <a:t>currentMailbox</a:t>
            </a:r>
            <a:r>
              <a:rPr lang="en-US" sz="3900" b="1" dirty="0"/>
              <a:t>;</a:t>
            </a:r>
          </a:p>
          <a:p>
            <a:pPr marL="0" indent="0">
              <a:buNone/>
            </a:pPr>
            <a:r>
              <a:rPr lang="en-US" sz="3900" b="1" dirty="0"/>
              <a:t>204:    private String </a:t>
            </a:r>
            <a:r>
              <a:rPr lang="en-US" sz="3900" b="1" dirty="0" err="1"/>
              <a:t>currentRecording</a:t>
            </a:r>
            <a:r>
              <a:rPr lang="en-US" sz="3900" b="1" dirty="0"/>
              <a:t>;</a:t>
            </a:r>
          </a:p>
          <a:p>
            <a:pPr marL="0" indent="0">
              <a:buNone/>
            </a:pPr>
            <a:r>
              <a:rPr lang="en-US" sz="3900" b="1" dirty="0"/>
              <a:t>205:    private String </a:t>
            </a:r>
            <a:r>
              <a:rPr lang="en-US" sz="3900" b="1" dirty="0" err="1"/>
              <a:t>accumulatedKeys</a:t>
            </a:r>
            <a:r>
              <a:rPr lang="en-US" sz="3900" b="1" dirty="0"/>
              <a:t>;</a:t>
            </a:r>
          </a:p>
          <a:p>
            <a:pPr marL="0" indent="0">
              <a:buNone/>
            </a:pPr>
            <a:r>
              <a:rPr lang="en-US" sz="3900" b="1" dirty="0"/>
              <a:t>206:    private Telephone phone;</a:t>
            </a:r>
          </a:p>
          <a:p>
            <a:pPr marL="0" indent="0">
              <a:buNone/>
            </a:pPr>
            <a:r>
              <a:rPr lang="en-US" sz="3900" b="1" dirty="0"/>
              <a:t>207:    private </a:t>
            </a:r>
            <a:r>
              <a:rPr lang="en-US" sz="3900" b="1" dirty="0" err="1"/>
              <a:t>int</a:t>
            </a:r>
            <a:r>
              <a:rPr lang="en-US" sz="3900" b="1" dirty="0"/>
              <a:t> state;</a:t>
            </a:r>
          </a:p>
          <a:p>
            <a:pPr marL="0" indent="0">
              <a:buNone/>
            </a:pPr>
            <a:r>
              <a:rPr lang="en-US" sz="3900" b="1" dirty="0"/>
              <a:t>208: </a:t>
            </a:r>
          </a:p>
          <a:p>
            <a:pPr marL="0" indent="0">
              <a:buNone/>
            </a:pPr>
            <a:r>
              <a:rPr lang="en-US" sz="3900" b="1" dirty="0"/>
              <a:t>209:    private static final </a:t>
            </a:r>
            <a:r>
              <a:rPr lang="en-US" sz="3900" b="1" dirty="0" err="1"/>
              <a:t>int</a:t>
            </a:r>
            <a:r>
              <a:rPr lang="en-US" sz="3900" b="1" dirty="0"/>
              <a:t> DISCONNECTED = 0;</a:t>
            </a:r>
          </a:p>
          <a:p>
            <a:pPr marL="0" indent="0">
              <a:buNone/>
            </a:pPr>
            <a:r>
              <a:rPr lang="en-US" sz="3900" b="1" dirty="0"/>
              <a:t>210:    private static final </a:t>
            </a:r>
            <a:r>
              <a:rPr lang="en-US" sz="3900" b="1" dirty="0" err="1"/>
              <a:t>int</a:t>
            </a:r>
            <a:r>
              <a:rPr lang="en-US" sz="3900" b="1" dirty="0"/>
              <a:t> CONNECTED = 1;</a:t>
            </a:r>
          </a:p>
          <a:p>
            <a:pPr marL="0" indent="0">
              <a:buNone/>
            </a:pPr>
            <a:r>
              <a:rPr lang="en-US" sz="3900" b="1" dirty="0"/>
              <a:t>211:    private static final </a:t>
            </a:r>
            <a:r>
              <a:rPr lang="en-US" sz="3900" b="1" dirty="0" err="1"/>
              <a:t>int</a:t>
            </a:r>
            <a:r>
              <a:rPr lang="en-US" sz="3900" b="1" dirty="0"/>
              <a:t> RECORDING = 2;</a:t>
            </a:r>
          </a:p>
          <a:p>
            <a:pPr marL="0" indent="0">
              <a:buNone/>
            </a:pPr>
            <a:r>
              <a:rPr lang="en-US" sz="3900" b="1" dirty="0"/>
              <a:t>212:    private static final </a:t>
            </a:r>
            <a:r>
              <a:rPr lang="en-US" sz="3900" b="1" dirty="0" err="1"/>
              <a:t>int</a:t>
            </a:r>
            <a:r>
              <a:rPr lang="en-US" sz="3900" b="1" dirty="0"/>
              <a:t> MAILBOX_MENU = 3;</a:t>
            </a:r>
          </a:p>
          <a:p>
            <a:pPr marL="0" indent="0">
              <a:buNone/>
            </a:pPr>
            <a:r>
              <a:rPr lang="en-US" sz="3900" b="1" dirty="0"/>
              <a:t>213:    private static final </a:t>
            </a:r>
            <a:r>
              <a:rPr lang="en-US" sz="3900" b="1" dirty="0" err="1"/>
              <a:t>int</a:t>
            </a:r>
            <a:r>
              <a:rPr lang="en-US" sz="3900" b="1" dirty="0"/>
              <a:t> MESSAGE_MENU = 4;</a:t>
            </a:r>
          </a:p>
          <a:p>
            <a:pPr marL="0" indent="0">
              <a:buNone/>
            </a:pPr>
            <a:r>
              <a:rPr lang="en-US" sz="3900" b="1" dirty="0"/>
              <a:t>214:    private static final </a:t>
            </a:r>
            <a:r>
              <a:rPr lang="en-US" sz="3900" b="1" dirty="0" err="1"/>
              <a:t>int</a:t>
            </a:r>
            <a:r>
              <a:rPr lang="en-US" sz="3900" b="1" dirty="0"/>
              <a:t> CHANGE_PASSCODE = 5;</a:t>
            </a:r>
          </a:p>
          <a:p>
            <a:pPr marL="0" indent="0">
              <a:buNone/>
            </a:pPr>
            <a:r>
              <a:rPr lang="en-US" sz="3900" b="1" dirty="0"/>
              <a:t>215:    private static final </a:t>
            </a:r>
            <a:r>
              <a:rPr lang="en-US" sz="3900" b="1" dirty="0" err="1"/>
              <a:t>int</a:t>
            </a:r>
            <a:r>
              <a:rPr lang="en-US" sz="3900" b="1" dirty="0"/>
              <a:t> CHANGE_GREETING = 6;</a:t>
            </a:r>
          </a:p>
          <a:p>
            <a:pPr marL="0" indent="0">
              <a:buNone/>
            </a:pPr>
            <a:r>
              <a:rPr lang="en-US" sz="3900" b="1" dirty="0"/>
              <a:t>216: </a:t>
            </a:r>
          </a:p>
          <a:p>
            <a:pPr marL="0" indent="0">
              <a:buNone/>
            </a:pPr>
            <a:r>
              <a:rPr lang="en-US" sz="3900" b="1" dirty="0"/>
              <a:t>217:    private static final String INITIAL_PROMPT = </a:t>
            </a:r>
          </a:p>
          <a:p>
            <a:pPr marL="0" indent="0">
              <a:buNone/>
            </a:pPr>
            <a:r>
              <a:rPr lang="en-US" sz="3900" b="1" dirty="0"/>
              <a:t>218:          "Enter mailbox number followed by #";      </a:t>
            </a:r>
          </a:p>
          <a:p>
            <a:pPr marL="0" indent="0">
              <a:buNone/>
            </a:pPr>
            <a:r>
              <a:rPr lang="en-US" sz="3900" b="1" dirty="0"/>
              <a:t>219:    private static final String MAILBOX_MENU_TEXT = </a:t>
            </a:r>
          </a:p>
          <a:p>
            <a:pPr marL="0" indent="0">
              <a:buNone/>
            </a:pPr>
            <a:r>
              <a:rPr lang="en-US" sz="3900" b="1" dirty="0"/>
              <a:t>220:          "Enter 1 to listen to your messages\n"</a:t>
            </a:r>
          </a:p>
          <a:p>
            <a:pPr marL="0" indent="0">
              <a:buNone/>
            </a:pPr>
            <a:r>
              <a:rPr lang="en-US" sz="3900" b="1" dirty="0"/>
              <a:t>221:          + "Enter 2 to change your passcode\n"</a:t>
            </a:r>
          </a:p>
          <a:p>
            <a:pPr marL="0" indent="0">
              <a:buNone/>
            </a:pPr>
            <a:r>
              <a:rPr lang="en-US" sz="3900" b="1" dirty="0"/>
              <a:t>222:          + "Enter 3 to change your greeting";</a:t>
            </a:r>
          </a:p>
          <a:p>
            <a:pPr marL="0" indent="0">
              <a:buNone/>
            </a:pPr>
            <a:r>
              <a:rPr lang="en-US" sz="3900" b="1" dirty="0"/>
              <a:t>223:    private static final String MESSAGE_MENU_TEXT = </a:t>
            </a:r>
          </a:p>
          <a:p>
            <a:pPr marL="0" indent="0">
              <a:buNone/>
            </a:pPr>
            <a:r>
              <a:rPr lang="en-US" sz="3900" b="1" dirty="0"/>
              <a:t>224:          "Enter 1 to listen to the current message\n"</a:t>
            </a:r>
          </a:p>
          <a:p>
            <a:pPr marL="0" indent="0">
              <a:buNone/>
            </a:pPr>
            <a:r>
              <a:rPr lang="en-US" sz="3900" b="1" dirty="0"/>
              <a:t>225:          + "Enter 2 to save the current message\n"</a:t>
            </a:r>
          </a:p>
          <a:p>
            <a:pPr marL="0" indent="0">
              <a:buNone/>
            </a:pPr>
            <a:r>
              <a:rPr lang="en-US" sz="3900" b="1" dirty="0"/>
              <a:t>226:          + "Enter 3 to delete the current message\n"</a:t>
            </a:r>
          </a:p>
          <a:p>
            <a:pPr marL="0" indent="0">
              <a:buNone/>
            </a:pPr>
            <a:r>
              <a:rPr lang="en-US" sz="3900" b="1" dirty="0"/>
              <a:t>227:          + "Enter 4 to return to the main menu";</a:t>
            </a:r>
          </a:p>
          <a:p>
            <a:pPr marL="0" indent="0">
              <a:buNone/>
            </a:pPr>
            <a:r>
              <a:rPr lang="en-US" sz="3900" b="1" dirty="0"/>
              <a:t>228: 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03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900" b="1" dirty="0"/>
              <a:t>01: import </a:t>
            </a:r>
            <a:r>
              <a:rPr lang="en-US" sz="3900" b="1" dirty="0" err="1"/>
              <a:t>java.util.ArrayList</a:t>
            </a:r>
            <a:r>
              <a:rPr lang="en-US" sz="3900" b="1" dirty="0" smtClean="0"/>
              <a:t>;						//</a:t>
            </a:r>
            <a:r>
              <a:rPr lang="en-US" sz="3900" b="1" dirty="0" err="1" smtClean="0"/>
              <a:t>MailSystem</a:t>
            </a:r>
            <a:r>
              <a:rPr lang="en-US" sz="3900" b="1" dirty="0" smtClean="0"/>
              <a:t> Class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02: </a:t>
            </a:r>
          </a:p>
          <a:p>
            <a:pPr marL="0" indent="0">
              <a:buNone/>
            </a:pPr>
            <a:r>
              <a:rPr lang="en-US" sz="3900" b="1" dirty="0"/>
              <a:t>03: /**</a:t>
            </a:r>
          </a:p>
          <a:p>
            <a:pPr marL="0" indent="0">
              <a:buNone/>
            </a:pPr>
            <a:r>
              <a:rPr lang="en-US" sz="3900" b="1" dirty="0"/>
              <a:t>04:    A system of voice mail boxes.</a:t>
            </a:r>
          </a:p>
          <a:p>
            <a:pPr marL="0" indent="0">
              <a:buNone/>
            </a:pPr>
            <a:r>
              <a:rPr lang="en-US" sz="3900" b="1" dirty="0"/>
              <a:t>05: */</a:t>
            </a:r>
          </a:p>
          <a:p>
            <a:pPr marL="0" indent="0">
              <a:buNone/>
            </a:pPr>
            <a:r>
              <a:rPr lang="en-US" sz="3900" b="1" dirty="0"/>
              <a:t>06: public class </a:t>
            </a:r>
            <a:r>
              <a:rPr lang="en-US" sz="3900" b="1" dirty="0" err="1"/>
              <a:t>MailSystem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07: {</a:t>
            </a:r>
          </a:p>
          <a:p>
            <a:pPr marL="0" indent="0">
              <a:buNone/>
            </a:pPr>
            <a:r>
              <a:rPr lang="en-US" sz="3900" b="1" dirty="0"/>
              <a:t>08:    /**</a:t>
            </a:r>
          </a:p>
          <a:p>
            <a:pPr marL="0" indent="0">
              <a:buNone/>
            </a:pPr>
            <a:r>
              <a:rPr lang="en-US" sz="3900" b="1" dirty="0"/>
              <a:t>09:       Constructs a mail system with a given number of mailboxes</a:t>
            </a:r>
          </a:p>
          <a:p>
            <a:pPr marL="0" indent="0">
              <a:buNone/>
            </a:pPr>
            <a:r>
              <a:rPr lang="en-US" sz="3900" b="1" dirty="0"/>
              <a:t>10:       @</a:t>
            </a:r>
            <a:r>
              <a:rPr lang="en-US" sz="3900" b="1" dirty="0" err="1"/>
              <a:t>param</a:t>
            </a:r>
            <a:r>
              <a:rPr lang="en-US" sz="3900" b="1" dirty="0"/>
              <a:t> </a:t>
            </a:r>
            <a:r>
              <a:rPr lang="en-US" sz="3900" b="1" dirty="0" err="1"/>
              <a:t>mailboxCount</a:t>
            </a:r>
            <a:r>
              <a:rPr lang="en-US" sz="3900" b="1" dirty="0"/>
              <a:t> the number of mailboxes</a:t>
            </a:r>
          </a:p>
          <a:p>
            <a:pPr marL="0" indent="0">
              <a:buNone/>
            </a:pPr>
            <a:r>
              <a:rPr lang="en-US" sz="3900" b="1" dirty="0"/>
              <a:t>11:    */</a:t>
            </a:r>
          </a:p>
          <a:p>
            <a:pPr marL="0" indent="0">
              <a:buNone/>
            </a:pPr>
            <a:r>
              <a:rPr lang="en-US" sz="3900" b="1" dirty="0"/>
              <a:t>12:    public </a:t>
            </a:r>
            <a:r>
              <a:rPr lang="en-US" sz="3900" b="1" dirty="0" err="1"/>
              <a:t>MailSystem</a:t>
            </a:r>
            <a:r>
              <a:rPr lang="en-US" sz="3900" b="1" dirty="0"/>
              <a:t>(</a:t>
            </a:r>
            <a:r>
              <a:rPr lang="en-US" sz="3900" b="1" dirty="0" err="1"/>
              <a:t>int</a:t>
            </a:r>
            <a:r>
              <a:rPr lang="en-US" sz="3900" b="1" dirty="0"/>
              <a:t> </a:t>
            </a:r>
            <a:r>
              <a:rPr lang="en-US" sz="3900" b="1" dirty="0" err="1"/>
              <a:t>mailboxCount</a:t>
            </a:r>
            <a:r>
              <a:rPr lang="en-US" sz="3900" b="1" dirty="0"/>
              <a:t>)</a:t>
            </a:r>
          </a:p>
          <a:p>
            <a:pPr marL="0" indent="0">
              <a:buNone/>
            </a:pPr>
            <a:r>
              <a:rPr lang="en-US" sz="3900" b="1" dirty="0"/>
              <a:t>13:    {</a:t>
            </a:r>
          </a:p>
          <a:p>
            <a:pPr marL="0" indent="0">
              <a:buNone/>
            </a:pPr>
            <a:r>
              <a:rPr lang="en-US" sz="3900" b="1" dirty="0"/>
              <a:t>14:       mailboxes = new </a:t>
            </a:r>
            <a:r>
              <a:rPr lang="en-US" sz="3900" b="1" dirty="0" err="1"/>
              <a:t>ArrayList</a:t>
            </a:r>
            <a:r>
              <a:rPr lang="en-US" sz="3900" b="1" dirty="0"/>
              <a:t>&lt;Mailbox&gt;();</a:t>
            </a:r>
          </a:p>
          <a:p>
            <a:pPr marL="0" indent="0">
              <a:buNone/>
            </a:pPr>
            <a:r>
              <a:rPr lang="en-US" sz="3900" b="1" dirty="0"/>
              <a:t>15: </a:t>
            </a:r>
          </a:p>
          <a:p>
            <a:pPr marL="0" indent="0">
              <a:buNone/>
            </a:pPr>
            <a:r>
              <a:rPr lang="en-US" sz="3900" b="1" dirty="0"/>
              <a:t>16:       // Initialize mail boxes.</a:t>
            </a:r>
          </a:p>
          <a:p>
            <a:pPr marL="0" indent="0">
              <a:buNone/>
            </a:pPr>
            <a:r>
              <a:rPr lang="en-US" sz="3900" b="1" dirty="0"/>
              <a:t>17: </a:t>
            </a:r>
          </a:p>
          <a:p>
            <a:pPr marL="0" indent="0">
              <a:buNone/>
            </a:pPr>
            <a:r>
              <a:rPr lang="en-US" sz="3900" b="1" dirty="0"/>
              <a:t>18:       for (</a:t>
            </a:r>
            <a:r>
              <a:rPr lang="en-US" sz="3900" b="1" dirty="0" err="1"/>
              <a:t>int</a:t>
            </a:r>
            <a:r>
              <a:rPr lang="en-US" sz="3900" b="1" dirty="0"/>
              <a:t> </a:t>
            </a:r>
            <a:r>
              <a:rPr lang="en-US" sz="3900" b="1" dirty="0" err="1"/>
              <a:t>i</a:t>
            </a:r>
            <a:r>
              <a:rPr lang="en-US" sz="3900" b="1" dirty="0"/>
              <a:t> = 0; </a:t>
            </a:r>
            <a:r>
              <a:rPr lang="en-US" sz="3900" b="1" dirty="0" err="1"/>
              <a:t>i</a:t>
            </a:r>
            <a:r>
              <a:rPr lang="en-US" sz="3900" b="1" dirty="0"/>
              <a:t> &lt; </a:t>
            </a:r>
            <a:r>
              <a:rPr lang="en-US" sz="3900" b="1" dirty="0" err="1"/>
              <a:t>mailboxCount</a:t>
            </a:r>
            <a:r>
              <a:rPr lang="en-US" sz="3900" b="1" dirty="0"/>
              <a:t>; </a:t>
            </a:r>
            <a:r>
              <a:rPr lang="en-US" sz="3900" b="1" dirty="0" err="1"/>
              <a:t>i</a:t>
            </a:r>
            <a:r>
              <a:rPr lang="en-US" sz="3900" b="1" dirty="0"/>
              <a:t>++)</a:t>
            </a:r>
          </a:p>
          <a:p>
            <a:pPr marL="0" indent="0">
              <a:buNone/>
            </a:pPr>
            <a:r>
              <a:rPr lang="en-US" sz="3900" b="1" dirty="0"/>
              <a:t>19:       {</a:t>
            </a:r>
          </a:p>
          <a:p>
            <a:pPr marL="0" indent="0">
              <a:buNone/>
            </a:pPr>
            <a:r>
              <a:rPr lang="en-US" sz="3900" b="1" dirty="0"/>
              <a:t>20:          String passcode = "" + (</a:t>
            </a:r>
            <a:r>
              <a:rPr lang="en-US" sz="3900" b="1" dirty="0" err="1"/>
              <a:t>i</a:t>
            </a:r>
            <a:r>
              <a:rPr lang="en-US" sz="3900" b="1" dirty="0"/>
              <a:t> + 1);</a:t>
            </a:r>
          </a:p>
          <a:p>
            <a:pPr marL="0" indent="0">
              <a:buNone/>
            </a:pPr>
            <a:r>
              <a:rPr lang="en-US" sz="3900" b="1" dirty="0"/>
              <a:t>21:          String greeting = "You have reached mailbox " + (</a:t>
            </a:r>
            <a:r>
              <a:rPr lang="en-US" sz="3900" b="1" dirty="0" err="1"/>
              <a:t>i</a:t>
            </a:r>
            <a:r>
              <a:rPr lang="en-US" sz="3900" b="1" dirty="0"/>
              <a:t> + 1)</a:t>
            </a:r>
          </a:p>
          <a:p>
            <a:pPr marL="0" indent="0">
              <a:buNone/>
            </a:pPr>
            <a:r>
              <a:rPr lang="en-US" sz="3900" b="1" dirty="0"/>
              <a:t>22:                + ". \</a:t>
            </a:r>
            <a:r>
              <a:rPr lang="en-US" sz="3900" b="1" dirty="0" err="1"/>
              <a:t>nPlease</a:t>
            </a:r>
            <a:r>
              <a:rPr lang="en-US" sz="3900" b="1" dirty="0"/>
              <a:t> leave a message now.";</a:t>
            </a:r>
          </a:p>
          <a:p>
            <a:pPr marL="0" indent="0">
              <a:buNone/>
            </a:pPr>
            <a:r>
              <a:rPr lang="en-US" sz="3900" b="1" dirty="0"/>
              <a:t>23:          </a:t>
            </a:r>
            <a:r>
              <a:rPr lang="en-US" sz="3900" b="1" dirty="0" err="1"/>
              <a:t>mailboxes.add</a:t>
            </a:r>
            <a:r>
              <a:rPr lang="en-US" sz="3900" b="1" dirty="0"/>
              <a:t>(new Mailbox(passcode, greeting));</a:t>
            </a:r>
          </a:p>
          <a:p>
            <a:pPr marL="0" indent="0">
              <a:buNone/>
            </a:pPr>
            <a:r>
              <a:rPr lang="en-US" sz="3900" b="1" dirty="0"/>
              <a:t>24:       }</a:t>
            </a:r>
          </a:p>
          <a:p>
            <a:pPr marL="0" indent="0">
              <a:buNone/>
            </a:pPr>
            <a:r>
              <a:rPr lang="en-US" sz="3900" b="1" dirty="0"/>
              <a:t>25:    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36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900" b="1" dirty="0"/>
              <a:t>27:    </a:t>
            </a:r>
            <a:r>
              <a:rPr lang="en-US" sz="3900" b="1" dirty="0" smtClean="0"/>
              <a:t>/**						 </a:t>
            </a:r>
            <a:r>
              <a:rPr lang="en-US" sz="3900" b="1" dirty="0"/>
              <a:t>//</a:t>
            </a:r>
            <a:r>
              <a:rPr lang="en-US" sz="3900" b="1" dirty="0" err="1"/>
              <a:t>MailSystem</a:t>
            </a:r>
            <a:r>
              <a:rPr lang="en-US" sz="3900" b="1" dirty="0"/>
              <a:t> Class</a:t>
            </a:r>
          </a:p>
          <a:p>
            <a:pPr marL="0" indent="0">
              <a:buNone/>
            </a:pPr>
            <a:r>
              <a:rPr lang="en-US" sz="3900" b="1" dirty="0"/>
              <a:t>28:       Locate a mailbox.</a:t>
            </a:r>
          </a:p>
          <a:p>
            <a:pPr marL="0" indent="0">
              <a:buNone/>
            </a:pPr>
            <a:r>
              <a:rPr lang="en-US" sz="3900" b="1" dirty="0"/>
              <a:t>29:       @</a:t>
            </a:r>
            <a:r>
              <a:rPr lang="en-US" sz="3900" b="1" dirty="0" err="1"/>
              <a:t>param</a:t>
            </a:r>
            <a:r>
              <a:rPr lang="en-US" sz="3900" b="1" dirty="0"/>
              <a:t> </a:t>
            </a:r>
            <a:r>
              <a:rPr lang="en-US" sz="3900" b="1" dirty="0" err="1"/>
              <a:t>ext</a:t>
            </a:r>
            <a:r>
              <a:rPr lang="en-US" sz="3900" b="1" dirty="0"/>
              <a:t> the extension number</a:t>
            </a:r>
          </a:p>
          <a:p>
            <a:pPr marL="0" indent="0">
              <a:buNone/>
            </a:pPr>
            <a:r>
              <a:rPr lang="en-US" sz="3900" b="1" dirty="0"/>
              <a:t>30:       @return the mailbox or null if not found</a:t>
            </a:r>
          </a:p>
          <a:p>
            <a:pPr marL="0" indent="0">
              <a:buNone/>
            </a:pPr>
            <a:r>
              <a:rPr lang="en-US" sz="3900" b="1" dirty="0"/>
              <a:t>31:    */</a:t>
            </a:r>
          </a:p>
          <a:p>
            <a:pPr marL="0" indent="0">
              <a:buNone/>
            </a:pPr>
            <a:r>
              <a:rPr lang="en-US" sz="3900" b="1" dirty="0"/>
              <a:t>32:    public Mailbox </a:t>
            </a:r>
            <a:r>
              <a:rPr lang="en-US" sz="3900" b="1" dirty="0" err="1"/>
              <a:t>findMailbox</a:t>
            </a:r>
            <a:r>
              <a:rPr lang="en-US" sz="3900" b="1" dirty="0"/>
              <a:t>(String </a:t>
            </a:r>
            <a:r>
              <a:rPr lang="en-US" sz="3900" b="1" dirty="0" err="1"/>
              <a:t>ext</a:t>
            </a:r>
            <a:r>
              <a:rPr lang="en-US" sz="3900" b="1" dirty="0"/>
              <a:t>)</a:t>
            </a:r>
          </a:p>
          <a:p>
            <a:pPr marL="0" indent="0">
              <a:buNone/>
            </a:pPr>
            <a:r>
              <a:rPr lang="en-US" sz="3900" b="1" dirty="0"/>
              <a:t>33:    {</a:t>
            </a:r>
          </a:p>
          <a:p>
            <a:pPr marL="0" indent="0">
              <a:buNone/>
            </a:pPr>
            <a:r>
              <a:rPr lang="en-US" sz="3900" b="1" dirty="0"/>
              <a:t>34:       </a:t>
            </a:r>
            <a:r>
              <a:rPr lang="en-US" sz="3900" b="1" dirty="0" err="1"/>
              <a:t>int</a:t>
            </a:r>
            <a:r>
              <a:rPr lang="en-US" sz="3900" b="1" dirty="0"/>
              <a:t> </a:t>
            </a:r>
            <a:r>
              <a:rPr lang="en-US" sz="3900" b="1" dirty="0" err="1"/>
              <a:t>i</a:t>
            </a:r>
            <a:r>
              <a:rPr lang="en-US" sz="3900" b="1" dirty="0"/>
              <a:t> = </a:t>
            </a:r>
            <a:r>
              <a:rPr lang="en-US" sz="3900" b="1" dirty="0" err="1"/>
              <a:t>Integer.parseInt</a:t>
            </a:r>
            <a:r>
              <a:rPr lang="en-US" sz="3900" b="1" dirty="0"/>
              <a:t>(</a:t>
            </a:r>
            <a:r>
              <a:rPr lang="en-US" sz="3900" b="1" dirty="0" err="1"/>
              <a:t>ext</a:t>
            </a:r>
            <a:r>
              <a:rPr lang="en-US" sz="3900" b="1" dirty="0"/>
              <a:t>);</a:t>
            </a:r>
          </a:p>
          <a:p>
            <a:pPr marL="0" indent="0">
              <a:buNone/>
            </a:pPr>
            <a:r>
              <a:rPr lang="en-US" sz="3900" b="1" dirty="0"/>
              <a:t>35:       if (1 &lt;= </a:t>
            </a:r>
            <a:r>
              <a:rPr lang="en-US" sz="3900" b="1" dirty="0" err="1"/>
              <a:t>i</a:t>
            </a:r>
            <a:r>
              <a:rPr lang="en-US" sz="3900" b="1" dirty="0"/>
              <a:t> &amp;&amp; </a:t>
            </a:r>
            <a:r>
              <a:rPr lang="en-US" sz="3900" b="1" dirty="0" err="1"/>
              <a:t>i</a:t>
            </a:r>
            <a:r>
              <a:rPr lang="en-US" sz="3900" b="1" dirty="0"/>
              <a:t> &lt;= </a:t>
            </a:r>
            <a:r>
              <a:rPr lang="en-US" sz="3900" b="1" dirty="0" err="1"/>
              <a:t>mailboxes.size</a:t>
            </a:r>
            <a:r>
              <a:rPr lang="en-US" sz="3900" b="1" dirty="0"/>
              <a:t>())</a:t>
            </a:r>
          </a:p>
          <a:p>
            <a:pPr marL="0" indent="0">
              <a:buNone/>
            </a:pPr>
            <a:r>
              <a:rPr lang="en-US" sz="3900" b="1" dirty="0"/>
              <a:t>36:          return  </a:t>
            </a:r>
            <a:r>
              <a:rPr lang="en-US" sz="3900" b="1" dirty="0" err="1"/>
              <a:t>mailboxes.get</a:t>
            </a:r>
            <a:r>
              <a:rPr lang="en-US" sz="3900" b="1" dirty="0"/>
              <a:t>(</a:t>
            </a:r>
            <a:r>
              <a:rPr lang="en-US" sz="3900" b="1" dirty="0" err="1"/>
              <a:t>i</a:t>
            </a:r>
            <a:r>
              <a:rPr lang="en-US" sz="3900" b="1" dirty="0"/>
              <a:t> - 1);</a:t>
            </a:r>
          </a:p>
          <a:p>
            <a:pPr marL="0" indent="0">
              <a:buNone/>
            </a:pPr>
            <a:r>
              <a:rPr lang="en-US" sz="3900" b="1" dirty="0"/>
              <a:t>37:       else return null;</a:t>
            </a:r>
          </a:p>
          <a:p>
            <a:pPr marL="0" indent="0">
              <a:buNone/>
            </a:pPr>
            <a:r>
              <a:rPr lang="en-US" sz="3900" b="1" dirty="0"/>
              <a:t>38:    }</a:t>
            </a:r>
          </a:p>
          <a:p>
            <a:pPr marL="0" indent="0">
              <a:buNone/>
            </a:pPr>
            <a:r>
              <a:rPr lang="en-US" sz="3900" b="1" dirty="0"/>
              <a:t>39: </a:t>
            </a:r>
          </a:p>
          <a:p>
            <a:pPr marL="0" indent="0">
              <a:buNone/>
            </a:pPr>
            <a:r>
              <a:rPr lang="en-US" sz="3900" b="1" dirty="0"/>
              <a:t>40:    private </a:t>
            </a:r>
            <a:r>
              <a:rPr lang="en-US" sz="3900" b="1" dirty="0" err="1"/>
              <a:t>ArrayList</a:t>
            </a:r>
            <a:r>
              <a:rPr lang="en-US" sz="3900" b="1" dirty="0"/>
              <a:t>&lt;Mailbox&gt; mailboxes;</a:t>
            </a:r>
          </a:p>
          <a:p>
            <a:pPr marL="0" indent="0">
              <a:buNone/>
            </a:pPr>
            <a:r>
              <a:rPr lang="en-US" sz="3900" b="1" dirty="0"/>
              <a:t>41: 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044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900" b="1" dirty="0"/>
              <a:t>01: import </a:t>
            </a:r>
            <a:r>
              <a:rPr lang="en-US" sz="3900" b="1" dirty="0" err="1"/>
              <a:t>java.util.Scanner</a:t>
            </a:r>
            <a:r>
              <a:rPr lang="en-US" sz="3900" b="1" dirty="0" smtClean="0"/>
              <a:t>;					//Telephone Class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02: </a:t>
            </a:r>
          </a:p>
          <a:p>
            <a:pPr marL="0" indent="0">
              <a:buNone/>
            </a:pPr>
            <a:r>
              <a:rPr lang="en-US" sz="3900" b="1" dirty="0"/>
              <a:t>03: /**</a:t>
            </a:r>
          </a:p>
          <a:p>
            <a:pPr marL="0" indent="0">
              <a:buNone/>
            </a:pPr>
            <a:r>
              <a:rPr lang="en-US" sz="3900" b="1" dirty="0"/>
              <a:t>04:    A telephone that takes simulated keystrokes and voice input</a:t>
            </a:r>
          </a:p>
          <a:p>
            <a:pPr marL="0" indent="0">
              <a:buNone/>
            </a:pPr>
            <a:r>
              <a:rPr lang="en-US" sz="3900" b="1" dirty="0"/>
              <a:t>05:    from the user and simulates spoken text.</a:t>
            </a:r>
          </a:p>
          <a:p>
            <a:pPr marL="0" indent="0">
              <a:buNone/>
            </a:pPr>
            <a:r>
              <a:rPr lang="en-US" sz="3900" b="1" dirty="0"/>
              <a:t>06: */</a:t>
            </a:r>
          </a:p>
          <a:p>
            <a:pPr marL="0" indent="0">
              <a:buNone/>
            </a:pPr>
            <a:r>
              <a:rPr lang="en-US" sz="3900" b="1" dirty="0"/>
              <a:t>07: public class Telephone</a:t>
            </a:r>
          </a:p>
          <a:p>
            <a:pPr marL="0" indent="0">
              <a:buNone/>
            </a:pPr>
            <a:r>
              <a:rPr lang="en-US" sz="3900" b="1" dirty="0"/>
              <a:t>08: {</a:t>
            </a:r>
          </a:p>
          <a:p>
            <a:pPr marL="0" indent="0">
              <a:buNone/>
            </a:pPr>
            <a:r>
              <a:rPr lang="en-US" sz="3900" b="1" dirty="0"/>
              <a:t>09:    /**</a:t>
            </a:r>
          </a:p>
          <a:p>
            <a:pPr marL="0" indent="0">
              <a:buNone/>
            </a:pPr>
            <a:r>
              <a:rPr lang="en-US" sz="3900" b="1" dirty="0"/>
              <a:t>10:       Construct phone object.</a:t>
            </a:r>
          </a:p>
          <a:p>
            <a:pPr marL="0" indent="0">
              <a:buNone/>
            </a:pPr>
            <a:r>
              <a:rPr lang="en-US" sz="3900" b="1" dirty="0"/>
              <a:t>11:       @</a:t>
            </a:r>
            <a:r>
              <a:rPr lang="en-US" sz="3900" b="1" dirty="0" err="1"/>
              <a:t>param</a:t>
            </a:r>
            <a:r>
              <a:rPr lang="en-US" sz="3900" b="1" dirty="0"/>
              <a:t> </a:t>
            </a:r>
            <a:r>
              <a:rPr lang="en-US" sz="3900" b="1" dirty="0" err="1"/>
              <a:t>aScanner</a:t>
            </a:r>
            <a:r>
              <a:rPr lang="en-US" sz="3900" b="1" dirty="0"/>
              <a:t> that reads text from a character-input stream</a:t>
            </a:r>
          </a:p>
          <a:p>
            <a:pPr marL="0" indent="0">
              <a:buNone/>
            </a:pPr>
            <a:r>
              <a:rPr lang="en-US" sz="3900" b="1" dirty="0"/>
              <a:t>12:    */</a:t>
            </a:r>
          </a:p>
          <a:p>
            <a:pPr marL="0" indent="0">
              <a:buNone/>
            </a:pPr>
            <a:r>
              <a:rPr lang="en-US" sz="3900" b="1" dirty="0"/>
              <a:t>13:    public Telephone(Scanner </a:t>
            </a:r>
            <a:r>
              <a:rPr lang="en-US" sz="3900" b="1" dirty="0" err="1"/>
              <a:t>aScanner</a:t>
            </a:r>
            <a:r>
              <a:rPr lang="en-US" sz="3900" b="1" dirty="0"/>
              <a:t>)</a:t>
            </a:r>
          </a:p>
          <a:p>
            <a:pPr marL="0" indent="0">
              <a:buNone/>
            </a:pPr>
            <a:r>
              <a:rPr lang="en-US" sz="3900" b="1" dirty="0"/>
              <a:t>14:    </a:t>
            </a:r>
            <a:r>
              <a:rPr lang="en-US" sz="3900" b="1" dirty="0" smtClean="0"/>
              <a:t>{   </a:t>
            </a:r>
            <a:r>
              <a:rPr lang="en-US" sz="3900" b="1" dirty="0"/>
              <a:t>scanner = </a:t>
            </a:r>
            <a:r>
              <a:rPr lang="en-US" sz="3900" b="1" dirty="0" err="1"/>
              <a:t>aScanner</a:t>
            </a:r>
            <a:r>
              <a:rPr lang="en-US" sz="3900" b="1" dirty="0"/>
              <a:t>;</a:t>
            </a:r>
          </a:p>
          <a:p>
            <a:pPr marL="0" indent="0">
              <a:buNone/>
            </a:pPr>
            <a:r>
              <a:rPr lang="en-US" sz="3900" b="1" dirty="0"/>
              <a:t>16:    }</a:t>
            </a:r>
          </a:p>
          <a:p>
            <a:pPr marL="0" indent="0">
              <a:buNone/>
            </a:pPr>
            <a:r>
              <a:rPr lang="en-US" sz="3900" b="1" dirty="0"/>
              <a:t>17: </a:t>
            </a:r>
          </a:p>
          <a:p>
            <a:pPr marL="0" indent="0">
              <a:buNone/>
            </a:pPr>
            <a:r>
              <a:rPr lang="en-US" sz="3900" b="1" dirty="0"/>
              <a:t>18:    /**</a:t>
            </a:r>
          </a:p>
          <a:p>
            <a:pPr marL="0" indent="0">
              <a:buNone/>
            </a:pPr>
            <a:r>
              <a:rPr lang="en-US" sz="3900" b="1" dirty="0"/>
              <a:t>19:       Speak a message to </a:t>
            </a:r>
            <a:r>
              <a:rPr lang="en-US" sz="3900" b="1" dirty="0" err="1"/>
              <a:t>System.out</a:t>
            </a:r>
            <a:r>
              <a:rPr lang="en-US" sz="3900" b="1" dirty="0"/>
              <a:t>.</a:t>
            </a:r>
          </a:p>
          <a:p>
            <a:pPr marL="0" indent="0">
              <a:buNone/>
            </a:pPr>
            <a:r>
              <a:rPr lang="en-US" sz="3900" b="1" dirty="0"/>
              <a:t>20:       @</a:t>
            </a:r>
            <a:r>
              <a:rPr lang="en-US" sz="3900" b="1" dirty="0" err="1"/>
              <a:t>param</a:t>
            </a:r>
            <a:r>
              <a:rPr lang="en-US" sz="3900" b="1" dirty="0"/>
              <a:t> output the text that will be "spoken"</a:t>
            </a:r>
          </a:p>
          <a:p>
            <a:pPr marL="0" indent="0">
              <a:buNone/>
            </a:pPr>
            <a:r>
              <a:rPr lang="en-US" sz="3900" b="1" dirty="0"/>
              <a:t>21:    */</a:t>
            </a:r>
          </a:p>
          <a:p>
            <a:pPr marL="0" indent="0">
              <a:buNone/>
            </a:pPr>
            <a:r>
              <a:rPr lang="en-US" sz="3900" b="1" dirty="0"/>
              <a:t>22:    public void speak(String output)</a:t>
            </a:r>
          </a:p>
          <a:p>
            <a:pPr marL="0" indent="0">
              <a:buNone/>
            </a:pPr>
            <a:r>
              <a:rPr lang="en-US" sz="3900" b="1" dirty="0"/>
              <a:t>23:    </a:t>
            </a:r>
            <a:r>
              <a:rPr lang="en-US" sz="3900" b="1" dirty="0" smtClean="0"/>
              <a:t>{   </a:t>
            </a:r>
            <a:r>
              <a:rPr lang="en-US" sz="3900" b="1" dirty="0" err="1"/>
              <a:t>System.out.println</a:t>
            </a:r>
            <a:r>
              <a:rPr lang="en-US" sz="3900" b="1" dirty="0"/>
              <a:t>(output);</a:t>
            </a:r>
          </a:p>
          <a:p>
            <a:pPr marL="0" indent="0">
              <a:buNone/>
            </a:pPr>
            <a:r>
              <a:rPr lang="en-US" sz="3900" b="1" dirty="0"/>
              <a:t>25:    </a:t>
            </a:r>
            <a:r>
              <a:rPr lang="en-US" sz="3900" b="1" dirty="0" smtClean="0"/>
              <a:t>}</a:t>
            </a:r>
            <a:endParaRPr lang="en-US" sz="3900" b="1" dirty="0"/>
          </a:p>
        </p:txBody>
      </p:sp>
    </p:spTree>
    <p:extLst>
      <p:ext uri="{BB962C8B-B14F-4D97-AF65-F5344CB8AC3E}">
        <p14:creationId xmlns:p14="http://schemas.microsoft.com/office/powerpoint/2010/main" val="32953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900" b="1" dirty="0"/>
              <a:t>27:    </a:t>
            </a:r>
            <a:r>
              <a:rPr lang="en-US" sz="3900" b="1" dirty="0" smtClean="0"/>
              <a:t>/**								</a:t>
            </a:r>
            <a:r>
              <a:rPr lang="en-US" sz="3900" b="1" dirty="0"/>
              <a:t> //Telephone Class</a:t>
            </a:r>
          </a:p>
          <a:p>
            <a:pPr marL="0" indent="0">
              <a:buNone/>
            </a:pPr>
            <a:r>
              <a:rPr lang="en-US" sz="3900" b="1" dirty="0"/>
              <a:t>28:       Loops reading user input and passes the input to the</a:t>
            </a:r>
          </a:p>
          <a:p>
            <a:pPr marL="0" indent="0">
              <a:buNone/>
            </a:pPr>
            <a:r>
              <a:rPr lang="en-US" sz="3900" b="1" dirty="0"/>
              <a:t>29:       Connection object's methods dial, record or </a:t>
            </a:r>
            <a:r>
              <a:rPr lang="en-US" sz="3900" b="1" dirty="0" err="1"/>
              <a:t>hangup</a:t>
            </a:r>
            <a:r>
              <a:rPr lang="en-US" sz="3900" b="1" dirty="0"/>
              <a:t>.</a:t>
            </a:r>
          </a:p>
          <a:p>
            <a:pPr marL="0" indent="0">
              <a:buNone/>
            </a:pPr>
            <a:r>
              <a:rPr lang="en-US" sz="3900" b="1" dirty="0"/>
              <a:t>30:       @</a:t>
            </a:r>
            <a:r>
              <a:rPr lang="en-US" sz="3900" b="1" dirty="0" err="1"/>
              <a:t>param</a:t>
            </a:r>
            <a:r>
              <a:rPr lang="en-US" sz="3900" b="1" dirty="0"/>
              <a:t> c the connection that connects this phone to the</a:t>
            </a:r>
          </a:p>
          <a:p>
            <a:pPr marL="0" indent="0">
              <a:buNone/>
            </a:pPr>
            <a:r>
              <a:rPr lang="en-US" sz="3900" b="1" dirty="0"/>
              <a:t>31:       voice mail system</a:t>
            </a:r>
          </a:p>
          <a:p>
            <a:pPr marL="0" indent="0">
              <a:buNone/>
            </a:pPr>
            <a:r>
              <a:rPr lang="en-US" sz="3900" b="1" dirty="0"/>
              <a:t>32:    */</a:t>
            </a:r>
          </a:p>
          <a:p>
            <a:pPr marL="0" indent="0">
              <a:buNone/>
            </a:pPr>
            <a:r>
              <a:rPr lang="en-US" sz="3900" b="1" dirty="0"/>
              <a:t>33:    public void run(Connection c)</a:t>
            </a:r>
          </a:p>
          <a:p>
            <a:pPr marL="0" indent="0">
              <a:buNone/>
            </a:pPr>
            <a:r>
              <a:rPr lang="en-US" sz="3900" b="1" dirty="0"/>
              <a:t>34:    </a:t>
            </a:r>
            <a:r>
              <a:rPr lang="en-US" sz="3900" b="1" dirty="0" smtClean="0"/>
              <a:t>{  </a:t>
            </a:r>
            <a:r>
              <a:rPr lang="en-US" sz="3900" b="1" dirty="0" err="1"/>
              <a:t>boolean</a:t>
            </a:r>
            <a:r>
              <a:rPr lang="en-US" sz="3900" b="1" dirty="0"/>
              <a:t> more = true;</a:t>
            </a:r>
          </a:p>
          <a:p>
            <a:pPr marL="0" indent="0">
              <a:buNone/>
            </a:pPr>
            <a:r>
              <a:rPr lang="en-US" sz="3900" b="1" dirty="0"/>
              <a:t>36:       while (more)</a:t>
            </a:r>
          </a:p>
          <a:p>
            <a:pPr marL="0" indent="0">
              <a:buNone/>
            </a:pPr>
            <a:r>
              <a:rPr lang="en-US" sz="3900" b="1" dirty="0"/>
              <a:t>37:       </a:t>
            </a:r>
            <a:r>
              <a:rPr lang="en-US" sz="3900" b="1" dirty="0" smtClean="0"/>
              <a:t>{ </a:t>
            </a:r>
            <a:r>
              <a:rPr lang="en-US" sz="3900" b="1" dirty="0"/>
              <a:t>String input = </a:t>
            </a:r>
            <a:r>
              <a:rPr lang="en-US" sz="3900" b="1" dirty="0" err="1"/>
              <a:t>scanner.nextLine</a:t>
            </a:r>
            <a:r>
              <a:rPr lang="en-US" sz="3900" b="1" dirty="0"/>
              <a:t>();</a:t>
            </a:r>
          </a:p>
          <a:p>
            <a:pPr marL="0" indent="0">
              <a:buNone/>
            </a:pPr>
            <a:r>
              <a:rPr lang="en-US" sz="3900" b="1" dirty="0"/>
              <a:t>39:          if (input == null) return;</a:t>
            </a:r>
          </a:p>
          <a:p>
            <a:pPr marL="0" indent="0">
              <a:buNone/>
            </a:pPr>
            <a:r>
              <a:rPr lang="en-US" sz="3900" b="1" dirty="0"/>
              <a:t>40:          if (</a:t>
            </a:r>
            <a:r>
              <a:rPr lang="en-US" sz="3900" b="1" dirty="0" err="1"/>
              <a:t>input.equalsIgnoreCase</a:t>
            </a:r>
            <a:r>
              <a:rPr lang="en-US" sz="3900" b="1" dirty="0"/>
              <a:t>("H"))</a:t>
            </a:r>
          </a:p>
          <a:p>
            <a:pPr marL="0" indent="0">
              <a:buNone/>
            </a:pPr>
            <a:r>
              <a:rPr lang="en-US" sz="3900" b="1" dirty="0"/>
              <a:t>41:             </a:t>
            </a:r>
            <a:r>
              <a:rPr lang="en-US" sz="3900" b="1" dirty="0" err="1"/>
              <a:t>c.hangup</a:t>
            </a:r>
            <a:r>
              <a:rPr lang="en-US" sz="3900" b="1" dirty="0"/>
              <a:t>();</a:t>
            </a:r>
          </a:p>
          <a:p>
            <a:pPr marL="0" indent="0">
              <a:buNone/>
            </a:pPr>
            <a:r>
              <a:rPr lang="en-US" sz="3900" b="1" dirty="0"/>
              <a:t>42:          else if (</a:t>
            </a:r>
            <a:r>
              <a:rPr lang="en-US" sz="3900" b="1" dirty="0" err="1"/>
              <a:t>input.equalsIgnoreCase</a:t>
            </a:r>
            <a:r>
              <a:rPr lang="en-US" sz="3900" b="1" dirty="0"/>
              <a:t>("Q"))</a:t>
            </a:r>
          </a:p>
          <a:p>
            <a:pPr marL="0" indent="0">
              <a:buNone/>
            </a:pPr>
            <a:r>
              <a:rPr lang="en-US" sz="3900" b="1" dirty="0"/>
              <a:t>43:             more = false;</a:t>
            </a:r>
          </a:p>
          <a:p>
            <a:pPr marL="0" indent="0">
              <a:buNone/>
            </a:pPr>
            <a:r>
              <a:rPr lang="en-US" sz="3900" b="1" dirty="0"/>
              <a:t>44:          else if (</a:t>
            </a:r>
            <a:r>
              <a:rPr lang="en-US" sz="3900" b="1" dirty="0" err="1"/>
              <a:t>input.length</a:t>
            </a:r>
            <a:r>
              <a:rPr lang="en-US" sz="3900" b="1" dirty="0"/>
              <a:t>() == </a:t>
            </a:r>
            <a:r>
              <a:rPr lang="en-US" sz="3900" b="1" dirty="0" smtClean="0"/>
              <a:t>1 </a:t>
            </a:r>
            <a:r>
              <a:rPr lang="en-US" sz="3900" b="1" dirty="0"/>
              <a:t>&amp;&amp; "1234567890#".indexOf(input) &gt;= 0)</a:t>
            </a:r>
          </a:p>
          <a:p>
            <a:pPr marL="0" indent="0">
              <a:buNone/>
            </a:pPr>
            <a:r>
              <a:rPr lang="en-US" sz="3900" b="1" dirty="0"/>
              <a:t>46:             </a:t>
            </a:r>
            <a:r>
              <a:rPr lang="en-US" sz="3900" b="1" dirty="0" err="1"/>
              <a:t>c.dial</a:t>
            </a:r>
            <a:r>
              <a:rPr lang="en-US" sz="3900" b="1" dirty="0"/>
              <a:t>(input);</a:t>
            </a:r>
          </a:p>
          <a:p>
            <a:pPr marL="0" indent="0">
              <a:buNone/>
            </a:pPr>
            <a:r>
              <a:rPr lang="en-US" sz="3900" b="1" dirty="0"/>
              <a:t>47:          else</a:t>
            </a:r>
          </a:p>
          <a:p>
            <a:pPr marL="0" indent="0">
              <a:buNone/>
            </a:pPr>
            <a:r>
              <a:rPr lang="en-US" sz="3900" b="1" dirty="0"/>
              <a:t>48:             </a:t>
            </a:r>
            <a:r>
              <a:rPr lang="en-US" sz="3900" b="1" dirty="0" err="1"/>
              <a:t>c.record</a:t>
            </a:r>
            <a:r>
              <a:rPr lang="en-US" sz="3900" b="1" dirty="0"/>
              <a:t>(input);</a:t>
            </a:r>
          </a:p>
          <a:p>
            <a:pPr marL="0" indent="0">
              <a:buNone/>
            </a:pPr>
            <a:r>
              <a:rPr lang="en-US" sz="3900" b="1" dirty="0"/>
              <a:t>49:       }</a:t>
            </a:r>
          </a:p>
          <a:p>
            <a:pPr marL="0" indent="0">
              <a:buNone/>
            </a:pPr>
            <a:r>
              <a:rPr lang="en-US" sz="3900" b="1" dirty="0"/>
              <a:t>50:    </a:t>
            </a:r>
            <a:r>
              <a:rPr lang="en-US" sz="3900" b="1" dirty="0" smtClean="0"/>
              <a:t>}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52:    private Scanner </a:t>
            </a:r>
            <a:r>
              <a:rPr lang="en-US" sz="3900" b="1" dirty="0" err="1"/>
              <a:t>scanner</a:t>
            </a:r>
            <a:r>
              <a:rPr lang="en-US" sz="3900" b="1" dirty="0"/>
              <a:t>;</a:t>
            </a:r>
          </a:p>
          <a:p>
            <a:pPr marL="0" indent="0">
              <a:buNone/>
            </a:pPr>
            <a:r>
              <a:rPr lang="en-US" sz="3900" b="1" dirty="0"/>
              <a:t>53: }</a:t>
            </a:r>
          </a:p>
        </p:txBody>
      </p:sp>
    </p:spTree>
    <p:extLst>
      <p:ext uri="{BB962C8B-B14F-4D97-AF65-F5344CB8AC3E}">
        <p14:creationId xmlns:p14="http://schemas.microsoft.com/office/powerpoint/2010/main" val="287946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900" b="1" dirty="0"/>
              <a:t>01: import </a:t>
            </a:r>
            <a:r>
              <a:rPr lang="en-US" sz="3900" b="1" dirty="0" err="1"/>
              <a:t>java.util.Scanner</a:t>
            </a:r>
            <a:r>
              <a:rPr lang="en-US" sz="3900" b="1" dirty="0" smtClean="0"/>
              <a:t>;				//</a:t>
            </a:r>
            <a:r>
              <a:rPr lang="en-US" sz="3900" b="1" dirty="0" err="1" smtClean="0"/>
              <a:t>MailSystemTester</a:t>
            </a:r>
            <a:r>
              <a:rPr lang="en-US" sz="3900" b="1" dirty="0" smtClean="0"/>
              <a:t> Class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02: </a:t>
            </a:r>
          </a:p>
          <a:p>
            <a:pPr marL="0" indent="0">
              <a:buNone/>
            </a:pPr>
            <a:r>
              <a:rPr lang="en-US" sz="3900" b="1" dirty="0"/>
              <a:t>03: /**</a:t>
            </a:r>
          </a:p>
          <a:p>
            <a:pPr marL="0" indent="0">
              <a:buNone/>
            </a:pPr>
            <a:r>
              <a:rPr lang="en-US" sz="3900" b="1" dirty="0"/>
              <a:t>04:    This program tests the mail system. A single phone</a:t>
            </a:r>
          </a:p>
          <a:p>
            <a:pPr marL="0" indent="0">
              <a:buNone/>
            </a:pPr>
            <a:r>
              <a:rPr lang="en-US" sz="3900" b="1" dirty="0"/>
              <a:t>05:    communicates with the program through System.in/</a:t>
            </a:r>
            <a:r>
              <a:rPr lang="en-US" sz="3900" b="1" dirty="0" err="1"/>
              <a:t>System.out</a:t>
            </a:r>
            <a:r>
              <a:rPr lang="en-US" sz="3900" b="1" dirty="0"/>
              <a:t>.</a:t>
            </a:r>
          </a:p>
          <a:p>
            <a:pPr marL="0" indent="0">
              <a:buNone/>
            </a:pPr>
            <a:r>
              <a:rPr lang="en-US" sz="3900" b="1" dirty="0"/>
              <a:t>06: */</a:t>
            </a:r>
          </a:p>
          <a:p>
            <a:pPr marL="0" indent="0">
              <a:buNone/>
            </a:pPr>
            <a:r>
              <a:rPr lang="en-US" sz="3900" b="1" dirty="0"/>
              <a:t>07: public class </a:t>
            </a:r>
            <a:r>
              <a:rPr lang="en-US" sz="3900" b="1" dirty="0" err="1"/>
              <a:t>MailSystemTester</a:t>
            </a:r>
            <a:endParaRPr lang="en-US" sz="3900" b="1" dirty="0"/>
          </a:p>
          <a:p>
            <a:pPr marL="0" indent="0">
              <a:buNone/>
            </a:pPr>
            <a:r>
              <a:rPr lang="en-US" sz="3900" b="1" dirty="0"/>
              <a:t>08: {</a:t>
            </a:r>
          </a:p>
          <a:p>
            <a:pPr marL="0" indent="0">
              <a:buNone/>
            </a:pPr>
            <a:r>
              <a:rPr lang="en-US" sz="3900" b="1" dirty="0"/>
              <a:t>09:    public static void main(String[] </a:t>
            </a:r>
            <a:r>
              <a:rPr lang="en-US" sz="3900" b="1" dirty="0" err="1"/>
              <a:t>args</a:t>
            </a:r>
            <a:r>
              <a:rPr lang="en-US" sz="3900" b="1" dirty="0"/>
              <a:t>)</a:t>
            </a:r>
          </a:p>
          <a:p>
            <a:pPr marL="0" indent="0">
              <a:buNone/>
            </a:pPr>
            <a:r>
              <a:rPr lang="en-US" sz="3900" b="1" dirty="0"/>
              <a:t>10:    {</a:t>
            </a:r>
          </a:p>
          <a:p>
            <a:pPr marL="0" indent="0">
              <a:buNone/>
            </a:pPr>
            <a:r>
              <a:rPr lang="en-US" sz="3900" b="1" dirty="0"/>
              <a:t>11:       </a:t>
            </a:r>
            <a:r>
              <a:rPr lang="en-US" sz="3900" b="1" dirty="0" err="1"/>
              <a:t>MailSystem</a:t>
            </a:r>
            <a:r>
              <a:rPr lang="en-US" sz="3900" b="1" dirty="0"/>
              <a:t> system = new </a:t>
            </a:r>
            <a:r>
              <a:rPr lang="en-US" sz="3900" b="1" dirty="0" err="1"/>
              <a:t>MailSystem</a:t>
            </a:r>
            <a:r>
              <a:rPr lang="en-US" sz="3900" b="1" dirty="0"/>
              <a:t>(MAILBOX_COUNT);</a:t>
            </a:r>
          </a:p>
          <a:p>
            <a:pPr marL="0" indent="0">
              <a:buNone/>
            </a:pPr>
            <a:r>
              <a:rPr lang="en-US" sz="3900" b="1" dirty="0"/>
              <a:t>12:       Scanner console = new Scanner(System.in);</a:t>
            </a:r>
          </a:p>
          <a:p>
            <a:pPr marL="0" indent="0">
              <a:buNone/>
            </a:pPr>
            <a:r>
              <a:rPr lang="en-US" sz="3900" b="1" dirty="0"/>
              <a:t>13:       Telephone p = new Telephone(console);</a:t>
            </a:r>
          </a:p>
          <a:p>
            <a:pPr marL="0" indent="0">
              <a:buNone/>
            </a:pPr>
            <a:r>
              <a:rPr lang="en-US" sz="3900" b="1" dirty="0"/>
              <a:t>14:       Connection c = new Connection(system, p);</a:t>
            </a:r>
          </a:p>
          <a:p>
            <a:pPr marL="0" indent="0">
              <a:buNone/>
            </a:pPr>
            <a:r>
              <a:rPr lang="en-US" sz="3900" b="1" dirty="0"/>
              <a:t>15:       </a:t>
            </a:r>
            <a:r>
              <a:rPr lang="en-US" sz="3900" b="1" dirty="0" err="1"/>
              <a:t>p.run</a:t>
            </a:r>
            <a:r>
              <a:rPr lang="en-US" sz="3900" b="1" dirty="0"/>
              <a:t>(c);</a:t>
            </a:r>
          </a:p>
          <a:p>
            <a:pPr marL="0" indent="0">
              <a:buNone/>
            </a:pPr>
            <a:r>
              <a:rPr lang="en-US" sz="3900" b="1" dirty="0"/>
              <a:t>16:    }</a:t>
            </a:r>
          </a:p>
          <a:p>
            <a:pPr marL="0" indent="0">
              <a:buNone/>
            </a:pPr>
            <a:r>
              <a:rPr lang="en-US" sz="3900" b="1" dirty="0"/>
              <a:t>17: </a:t>
            </a:r>
          </a:p>
          <a:p>
            <a:pPr marL="0" indent="0">
              <a:buNone/>
            </a:pPr>
            <a:r>
              <a:rPr lang="en-US" sz="3900" b="1" dirty="0"/>
              <a:t>18:    private static final </a:t>
            </a:r>
            <a:r>
              <a:rPr lang="en-US" sz="3900" b="1" dirty="0" err="1"/>
              <a:t>int</a:t>
            </a:r>
            <a:r>
              <a:rPr lang="en-US" sz="3900" b="1" dirty="0"/>
              <a:t> MAILBOX_COUNT = 20;</a:t>
            </a:r>
          </a:p>
          <a:p>
            <a:pPr marL="0" indent="0">
              <a:buNone/>
            </a:pPr>
            <a:r>
              <a:rPr lang="en-US" sz="3900" b="1" dirty="0"/>
              <a:t>19: 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5650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600" b="1" dirty="0" smtClean="0"/>
          </a:p>
          <a:p>
            <a:pPr marL="0" indent="0" algn="ctr">
              <a:buNone/>
            </a:pPr>
            <a:endParaRPr lang="en-US" sz="2600" b="1" dirty="0"/>
          </a:p>
          <a:p>
            <a:pPr marL="0" indent="0" algn="ctr">
              <a:buNone/>
            </a:pPr>
            <a:endParaRPr lang="en-US" sz="2600" b="1" dirty="0" smtClean="0"/>
          </a:p>
          <a:p>
            <a:pPr marL="0" indent="0" algn="ctr">
              <a:buNone/>
            </a:pPr>
            <a:endParaRPr lang="en-US" sz="2600" b="1" dirty="0"/>
          </a:p>
          <a:p>
            <a:pPr marL="0" indent="0" algn="ctr">
              <a:buNone/>
            </a:pPr>
            <a:endParaRPr lang="en-US" sz="2600" b="1" dirty="0" smtClean="0"/>
          </a:p>
          <a:p>
            <a:pPr marL="0" indent="0" algn="ctr">
              <a:buNone/>
            </a:pPr>
            <a:endParaRPr lang="en-US" sz="2600" b="1" dirty="0"/>
          </a:p>
          <a:p>
            <a:pPr marL="0" indent="0" algn="ctr">
              <a:buNone/>
            </a:pPr>
            <a:r>
              <a:rPr lang="en-US" sz="54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9323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4673" y="131906"/>
            <a:ext cx="9791700" cy="6726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/>
              <a:t>Identifying Classes</a:t>
            </a:r>
          </a:p>
          <a:p>
            <a:pPr marL="0" indent="0" algn="ctr">
              <a:buNone/>
            </a:pPr>
            <a:endParaRPr lang="en-US" sz="2600" b="1" dirty="0"/>
          </a:p>
          <a:p>
            <a:r>
              <a:rPr lang="en-US" sz="2600" b="1" dirty="0"/>
              <a:t>Rule of thumb: Look for nouns in problem description</a:t>
            </a:r>
          </a:p>
          <a:p>
            <a:pPr lvl="1"/>
            <a:r>
              <a:rPr lang="en-US" sz="2800" b="1" dirty="0"/>
              <a:t>Mailbox</a:t>
            </a:r>
          </a:p>
          <a:p>
            <a:pPr lvl="1"/>
            <a:r>
              <a:rPr lang="en-US" sz="2800" b="1" dirty="0"/>
              <a:t>Message</a:t>
            </a:r>
          </a:p>
          <a:p>
            <a:pPr lvl="1"/>
            <a:r>
              <a:rPr lang="en-US" sz="2800" b="1" dirty="0"/>
              <a:t>User</a:t>
            </a:r>
          </a:p>
          <a:p>
            <a:pPr lvl="1"/>
            <a:r>
              <a:rPr lang="en-US" sz="2800" b="1" dirty="0"/>
              <a:t>Passcode</a:t>
            </a:r>
          </a:p>
          <a:p>
            <a:pPr lvl="1"/>
            <a:r>
              <a:rPr lang="en-US" sz="2800" b="1" dirty="0"/>
              <a:t>Extension</a:t>
            </a:r>
          </a:p>
          <a:p>
            <a:pPr lvl="1"/>
            <a:r>
              <a:rPr lang="en-US" sz="2800" b="1" dirty="0"/>
              <a:t>Menu</a:t>
            </a:r>
          </a:p>
          <a:p>
            <a:r>
              <a:rPr lang="en-US" sz="2600" b="1" dirty="0" smtClean="0"/>
              <a:t>Focus </a:t>
            </a:r>
            <a:r>
              <a:rPr lang="en-US" sz="2600" b="1" dirty="0"/>
              <a:t>on concepts, not implementation</a:t>
            </a:r>
          </a:p>
          <a:p>
            <a:pPr lvl="1"/>
            <a:r>
              <a:rPr lang="en-US" sz="2800" b="1" dirty="0" err="1"/>
              <a:t>MessageQueue</a:t>
            </a:r>
            <a:r>
              <a:rPr lang="en-US" sz="2800" b="1" dirty="0"/>
              <a:t> stores messages</a:t>
            </a:r>
          </a:p>
          <a:p>
            <a:pPr lvl="1"/>
            <a:r>
              <a:rPr lang="en-US" sz="2800" b="1" dirty="0"/>
              <a:t>Don't worry yet how the queue is implemented</a:t>
            </a:r>
          </a:p>
        </p:txBody>
      </p:sp>
    </p:spTree>
    <p:extLst>
      <p:ext uri="{BB962C8B-B14F-4D97-AF65-F5344CB8AC3E}">
        <p14:creationId xmlns:p14="http://schemas.microsoft.com/office/powerpoint/2010/main" val="313571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1829</Words>
  <Application>Microsoft Office PowerPoint</Application>
  <PresentationFormat>Widescreen</PresentationFormat>
  <Paragraphs>949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Cambria</vt:lpstr>
      <vt:lpstr>Cloud skipper design template</vt:lpstr>
      <vt:lpstr>Object-Oriented Design &amp; Patterns Cay S. Horstmann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2015-08-29T04:27:52Z</dcterms:created>
  <dcterms:modified xsi:type="dcterms:W3CDTF">2015-09-14T06:08:14Z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