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82" r:id="rId5"/>
    <p:sldId id="280" r:id="rId6"/>
    <p:sldId id="281" r:id="rId7"/>
    <p:sldId id="283" r:id="rId8"/>
    <p:sldId id="284" r:id="rId9"/>
    <p:sldId id="286" r:id="rId10"/>
    <p:sldId id="279" r:id="rId11"/>
  </p:sldIdLst>
  <p:sldSz cx="12192000" cy="6858000"/>
  <p:notesSz cx="6858000" cy="9144000"/>
  <p:embeddedFontLst>
    <p:embeddedFont>
      <p:font typeface="Arial Black" panose="020B0604020202020204" pitchFamily="34" charset="0"/>
      <p:regular r:id="rId13"/>
      <p:bold r:id="rId14"/>
    </p:embeddedFont>
    <p:embeddedFont>
      <p:font typeface="EB Garamond" pitchFamily="2" charset="0"/>
      <p:regular r:id="rId15"/>
      <p:bold r:id="rId16"/>
      <p:italic r:id="rId17"/>
      <p:boldItalic r:id="rId18"/>
    </p:embeddedFont>
    <p:embeddedFont>
      <p:font typeface="Helvetica Neue Light" panose="02000403000000020004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hxx+vnDL8seU+fzjVgxONZligy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1CFC75-D35C-4D1F-9CB6-92BAC355C62F}">
  <a:tblStyle styleId="{911CFC75-D35C-4D1F-9CB6-92BAC355C6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9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0" name="Google Shape;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6" name="Google Shape;28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5" descr="preencoded.png"/>
          <p:cNvSpPr/>
          <p:nvPr/>
        </p:nvSpPr>
        <p:spPr>
          <a:xfrm>
            <a:off x="0" y="0"/>
            <a:ext cx="5295900" cy="6877050"/>
          </a:xfrm>
          <a:custGeom>
            <a:avLst/>
            <a:gdLst/>
            <a:ahLst/>
            <a:cxnLst/>
            <a:rect l="l" t="t" r="r" b="b"/>
            <a:pathLst>
              <a:path w="5295900" h="6877050" extrusionOk="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" name="Google Shape;12;p25"/>
          <p:cNvSpPr/>
          <p:nvPr/>
        </p:nvSpPr>
        <p:spPr>
          <a:xfrm>
            <a:off x="1600201" y="1153228"/>
            <a:ext cx="9191625" cy="5704772"/>
          </a:xfrm>
          <a:custGeom>
            <a:avLst/>
            <a:gdLst/>
            <a:ahLst/>
            <a:cxnLst/>
            <a:rect l="l" t="t" r="r" b="b"/>
            <a:pathLst>
              <a:path w="9191625" h="5704772" extrusionOk="0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" name="Google Shape;13;p25"/>
          <p:cNvSpPr/>
          <p:nvPr/>
        </p:nvSpPr>
        <p:spPr>
          <a:xfrm>
            <a:off x="2795588" y="0"/>
            <a:ext cx="6803142" cy="5396474"/>
          </a:xfrm>
          <a:custGeom>
            <a:avLst/>
            <a:gdLst/>
            <a:ahLst/>
            <a:cxnLst/>
            <a:rect l="l" t="t" r="r" b="b"/>
            <a:pathLst>
              <a:path w="6803142" h="5396474" extrusionOk="0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lt1">
              <a:alpha val="9843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" name="Google Shape;14;p25"/>
          <p:cNvSpPr txBox="1"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ctr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26"/>
          <p:cNvGrpSpPr/>
          <p:nvPr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18" name="Google Shape;18;p26"/>
            <p:cNvSpPr/>
            <p:nvPr/>
          </p:nvSpPr>
          <p:spPr>
            <a:xfrm>
              <a:off x="5009037" y="2525712"/>
              <a:ext cx="3601721" cy="4332288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19" name="Google Shape;19;p26"/>
            <p:cNvSpPr/>
            <p:nvPr/>
          </p:nvSpPr>
          <p:spPr>
            <a:xfrm>
              <a:off x="8589536" y="2525712"/>
              <a:ext cx="3589694" cy="4332288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0" name="Google Shape;20;p26"/>
          <p:cNvGrpSpPr/>
          <p:nvPr/>
        </p:nvGrpSpPr>
        <p:grpSpPr>
          <a:xfrm rot="10800000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21" name="Google Shape;21;p26"/>
            <p:cNvSpPr/>
            <p:nvPr/>
          </p:nvSpPr>
          <p:spPr>
            <a:xfrm>
              <a:off x="5183405" y="2678112"/>
              <a:ext cx="3601721" cy="4332288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2" name="Google Shape;22;p26"/>
            <p:cNvSpPr/>
            <p:nvPr/>
          </p:nvSpPr>
          <p:spPr>
            <a:xfrm>
              <a:off x="8763903" y="2678112"/>
              <a:ext cx="3589695" cy="4332288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23" name="Google Shape;23;p26" descr="preencoded.png"/>
          <p:cNvSpPr/>
          <p:nvPr/>
        </p:nvSpPr>
        <p:spPr>
          <a:xfrm>
            <a:off x="7642518" y="4577658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4" name="Google Shape;24;p26"/>
          <p:cNvSpPr txBox="1"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body" idx="1"/>
          </p:nvPr>
        </p:nvSpPr>
        <p:spPr>
          <a:xfrm>
            <a:off x="1499616" y="2770632"/>
            <a:ext cx="5693664" cy="312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7"/>
          <p:cNvSpPr/>
          <p:nvPr/>
        </p:nvSpPr>
        <p:spPr>
          <a:xfrm>
            <a:off x="2062836" y="686475"/>
            <a:ext cx="7774629" cy="6193018"/>
          </a:xfrm>
          <a:custGeom>
            <a:avLst/>
            <a:gdLst/>
            <a:ahLst/>
            <a:cxnLst/>
            <a:rect l="l" t="t" r="r" b="b"/>
            <a:pathLst>
              <a:path w="7774629" h="6193018" extrusionOk="0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rgbClr val="F8E7E7">
              <a:alpha val="9843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8" name="Google Shape;28;p27"/>
          <p:cNvSpPr/>
          <p:nvPr/>
        </p:nvSpPr>
        <p:spPr>
          <a:xfrm>
            <a:off x="7610252" y="1"/>
            <a:ext cx="2273668" cy="3147998"/>
          </a:xfrm>
          <a:custGeom>
            <a:avLst/>
            <a:gdLst/>
            <a:ahLst/>
            <a:cxnLst/>
            <a:rect l="l" t="t" r="r" b="b"/>
            <a:pathLst>
              <a:path w="2273668" h="3147998" extrusionOk="0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9" name="Google Shape;29;p27"/>
          <p:cNvSpPr/>
          <p:nvPr/>
        </p:nvSpPr>
        <p:spPr>
          <a:xfrm>
            <a:off x="9883919" y="2"/>
            <a:ext cx="2254928" cy="3141557"/>
          </a:xfrm>
          <a:custGeom>
            <a:avLst/>
            <a:gdLst/>
            <a:ahLst/>
            <a:cxnLst/>
            <a:rect l="l" t="t" r="r" b="b"/>
            <a:pathLst>
              <a:path w="2254928" h="3141557" extrusionOk="0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0" name="Google Shape;30;p27"/>
          <p:cNvSpPr/>
          <p:nvPr/>
        </p:nvSpPr>
        <p:spPr>
          <a:xfrm>
            <a:off x="8395730" y="2"/>
            <a:ext cx="2959203" cy="2352793"/>
          </a:xfrm>
          <a:custGeom>
            <a:avLst/>
            <a:gdLst/>
            <a:ahLst/>
            <a:cxnLst/>
            <a:rect l="l" t="t" r="r" b="b"/>
            <a:pathLst>
              <a:path w="2959203" h="2352793" extrusionOk="0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1" name="Google Shape;31;p27"/>
          <p:cNvSpPr/>
          <p:nvPr/>
        </p:nvSpPr>
        <p:spPr>
          <a:xfrm>
            <a:off x="1390854" y="3130662"/>
            <a:ext cx="3106248" cy="3748831"/>
          </a:xfrm>
          <a:custGeom>
            <a:avLst/>
            <a:gdLst/>
            <a:ahLst/>
            <a:cxnLst/>
            <a:rect l="l" t="t" r="r" b="b"/>
            <a:pathLst>
              <a:path w="3106248" h="3748831" extrusionOk="0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843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2" name="Google Shape;32;p27"/>
          <p:cNvSpPr/>
          <p:nvPr/>
        </p:nvSpPr>
        <p:spPr>
          <a:xfrm>
            <a:off x="0" y="3130661"/>
            <a:ext cx="1400640" cy="3748832"/>
          </a:xfrm>
          <a:custGeom>
            <a:avLst/>
            <a:gdLst/>
            <a:ahLst/>
            <a:cxnLst/>
            <a:rect l="l" t="t" r="r" b="b"/>
            <a:pathLst>
              <a:path w="1400640" h="3748832" extrusionOk="0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3" name="Google Shape;33;p27"/>
          <p:cNvSpPr txBox="1"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">
  <p:cSld name="Title and Char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7" name="Google Shape;37;p28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body" idx="1"/>
          </p:nvPr>
        </p:nvSpPr>
        <p:spPr>
          <a:xfrm>
            <a:off x="539496" y="2103120"/>
            <a:ext cx="11119104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Content">
  <p:cSld name="Title_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9"/>
          <p:cNvSpPr txBox="1">
            <a:spLocks noGrp="1"/>
          </p:cNvSpPr>
          <p:nvPr>
            <p:ph type="title"/>
          </p:nvPr>
        </p:nvSpPr>
        <p:spPr>
          <a:xfrm>
            <a:off x="406402" y="876300"/>
            <a:ext cx="11379199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27083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body" idx="1"/>
          </p:nvPr>
        </p:nvSpPr>
        <p:spPr>
          <a:xfrm>
            <a:off x="406402" y="2019303"/>
            <a:ext cx="11379199" cy="4517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•"/>
              <a:defRPr sz="1200" b="0" i="0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9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9" name="Google Shape;9;p2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>
            <a:spLocks noGrp="1"/>
          </p:cNvSpPr>
          <p:nvPr>
            <p:ph type="ctrTitle"/>
          </p:nvPr>
        </p:nvSpPr>
        <p:spPr>
          <a:xfrm>
            <a:off x="3373935" y="1836821"/>
            <a:ext cx="5444129" cy="1372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lvl="0" indent="0" algn="ctr" rtl="0">
              <a:lnSpc>
                <a:spcPct val="174107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 Black"/>
              <a:buNone/>
            </a:pPr>
            <a:r>
              <a:rPr lang="en-US" sz="2800"/>
              <a:t>COP3502C PROGRAMMING FUNDAMENTALS 1</a:t>
            </a:r>
            <a:br>
              <a:rPr lang="en-US" sz="2400"/>
            </a:br>
            <a:endParaRPr sz="2400"/>
          </a:p>
        </p:txBody>
      </p:sp>
      <p:sp>
        <p:nvSpPr>
          <p:cNvPr id="51" name="Google Shape;51;p1"/>
          <p:cNvSpPr txBox="1"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Recursion / Project 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"/>
          <p:cNvSpPr txBox="1">
            <a:spLocks noGrp="1"/>
          </p:cNvSpPr>
          <p:nvPr>
            <p:ph type="title"/>
          </p:nvPr>
        </p:nvSpPr>
        <p:spPr>
          <a:xfrm>
            <a:off x="2895600" y="3044952"/>
            <a:ext cx="640080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dirty="0"/>
              <a:t>Q&amp;A for Project 4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AGENDA</a:t>
            </a:r>
            <a:endParaRPr sz="4400" b="1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7" name="Google Shape;57;p2"/>
          <p:cNvSpPr txBox="1">
            <a:spLocks noGrp="1"/>
          </p:cNvSpPr>
          <p:nvPr>
            <p:ph type="body" idx="1"/>
          </p:nvPr>
        </p:nvSpPr>
        <p:spPr>
          <a:xfrm>
            <a:off x="1499616" y="2770632"/>
            <a:ext cx="7291458" cy="312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</a:pPr>
            <a:r>
              <a:rPr lang="en-US" dirty="0">
                <a:latin typeface="EB Garamond"/>
                <a:ea typeface="EB Garamond"/>
                <a:cs typeface="EB Garamond"/>
                <a:sym typeface="EB Garamond"/>
              </a:rPr>
              <a:t>Attendance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</a:pPr>
            <a:r>
              <a:rPr lang="en-US" dirty="0"/>
              <a:t>Recursion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</a:pPr>
            <a:r>
              <a:rPr lang="en-US" dirty="0">
                <a:latin typeface="EB Garamond"/>
                <a:ea typeface="EB Garamond"/>
                <a:cs typeface="EB Garamond"/>
                <a:sym typeface="EB Garamond"/>
              </a:rPr>
              <a:t>Q&amp;A Session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060704" y="3044952"/>
            <a:ext cx="10070592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dirty="0"/>
              <a:t>Recursion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C610-F7DD-8BD6-0D18-D88C049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8524D-E1B4-9275-7281-78484758C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 recursive algorithm is an algorithm that refers to itself as part of the solution.</a:t>
            </a:r>
          </a:p>
          <a:p>
            <a:r>
              <a:rPr lang="en-US" sz="2400" dirty="0"/>
              <a:t>Components:</a:t>
            </a:r>
          </a:p>
          <a:p>
            <a:pPr lvl="1"/>
            <a:r>
              <a:rPr lang="en-US" sz="2400" dirty="0"/>
              <a:t>It has one or more </a:t>
            </a:r>
            <a:r>
              <a:rPr lang="en-US" sz="2400" b="1" u="sng" dirty="0"/>
              <a:t>base cases</a:t>
            </a:r>
          </a:p>
          <a:p>
            <a:pPr lvl="1"/>
            <a:r>
              <a:rPr lang="en-US" sz="2400" dirty="0"/>
              <a:t>It has one or more recurrence relations (computations where it calls itself)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617AA-A4B6-7676-3EF7-824BA97D83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6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D3A425-B705-F642-DA0B-CAF0443A7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462" y="4320540"/>
            <a:ext cx="4052028" cy="247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6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C610-F7DD-8BD6-0D18-D88C049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Factorial of A Number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8524D-E1B4-9275-7281-78484758C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factorial of a non negative number n is given by: n! = 1 * 2 * 3 * 4 * … * n</a:t>
            </a:r>
          </a:p>
          <a:p>
            <a:r>
              <a:rPr lang="en-US" sz="2400" dirty="0"/>
              <a:t>Examples</a:t>
            </a:r>
          </a:p>
          <a:p>
            <a:pPr lvl="1"/>
            <a:r>
              <a:rPr lang="en-US" sz="2200" dirty="0"/>
              <a:t>Factorial(5)= 5 * 4 * 3 * 2 * 1 = 120</a:t>
            </a:r>
          </a:p>
          <a:p>
            <a:pPr lvl="1"/>
            <a:r>
              <a:rPr lang="en-US" sz="2200" dirty="0"/>
              <a:t>Factorial(3)= 3 * 2 * 1 = 6</a:t>
            </a:r>
          </a:p>
          <a:p>
            <a:r>
              <a:rPr lang="en-US" sz="2600" dirty="0"/>
              <a:t>Base case: n=0 -&gt; Factorial(0)=1</a:t>
            </a:r>
          </a:p>
          <a:p>
            <a:r>
              <a:rPr lang="en-US" sz="2600" dirty="0"/>
              <a:t>Recurrence relation: Factorial(n) = n * Factorial(n-1)</a:t>
            </a:r>
          </a:p>
          <a:p>
            <a:endParaRPr lang="en-US" sz="26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617AA-A4B6-7676-3EF7-824BA97D83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A78DAD-52D1-BF41-A63A-54AC77A0BF2F}"/>
              </a:ext>
            </a:extLst>
          </p:cNvPr>
          <p:cNvSpPr txBox="1"/>
          <p:nvPr/>
        </p:nvSpPr>
        <p:spPr>
          <a:xfrm>
            <a:off x="3571103" y="4977091"/>
            <a:ext cx="4547286" cy="141135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lIns="54864" tIns="0" rIns="54864" bIns="0" rtlCol="0">
            <a:noAutofit/>
          </a:bodyPr>
          <a:lstStyle/>
          <a:p>
            <a:r>
              <a:rPr lang="en-US" altLang="zh-CN" sz="16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DCDCAA"/>
                </a:solidFill>
                <a:latin typeface="Menlo" panose="020B0609030804020204" pitchFamily="49" charset="0"/>
              </a:rPr>
              <a:t>factorial</a:t>
            </a:r>
            <a:r>
              <a:rPr lang="en-US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9CDCFE"/>
                </a:solidFill>
                <a:latin typeface="Menlo" panose="020B0609030804020204" pitchFamily="49" charset="0"/>
              </a:rPr>
              <a:t>n</a:t>
            </a:r>
            <a:r>
              <a:rPr lang="en-US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600" dirty="0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 n == </a:t>
            </a:r>
            <a:r>
              <a:rPr lang="en-US" altLang="zh-CN" sz="16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6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endParaRPr lang="en-US" altLang="zh-CN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        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6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 n * factorial(n - </a:t>
            </a:r>
            <a:r>
              <a:rPr lang="en-US" altLang="zh-CN" sz="16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endParaRPr lang="en-US" altLang="zh-CN" sz="14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56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4326-E755-9337-A168-BBB06DD9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6B297-65AD-D42A-7F82-3B73BD6B7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924" y="1965960"/>
            <a:ext cx="11119104" cy="4434840"/>
          </a:xfrm>
        </p:spPr>
        <p:txBody>
          <a:bodyPr/>
          <a:lstStyle/>
          <a:p>
            <a:r>
              <a:rPr lang="en-US" sz="2000" dirty="0"/>
              <a:t> Example: Factorial(4)</a:t>
            </a:r>
            <a:endParaRPr lang="en-US" altLang="zh-CN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DA4A1-1C85-F274-0EB8-0CAA170CAD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750CDC-CEA0-FED8-0CA9-CBA909E9245A}"/>
              </a:ext>
            </a:extLst>
          </p:cNvPr>
          <p:cNvSpPr txBox="1"/>
          <p:nvPr/>
        </p:nvSpPr>
        <p:spPr>
          <a:xfrm>
            <a:off x="5093566" y="2468880"/>
            <a:ext cx="3628125" cy="141071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lIns="54864" tIns="0" rIns="54864" bIns="0" rtlCol="0">
            <a:noAutofit/>
          </a:bodyPr>
          <a:lstStyle/>
          <a:p>
            <a:r>
              <a:rPr lang="en-US" altLang="zh-CN" sz="1400" dirty="0">
                <a:solidFill>
                  <a:srgbClr val="569CD6"/>
                </a:solidFill>
                <a:latin typeface="Menlo" panose="020B0609030804020204" pitchFamily="49" charset="0"/>
              </a:rPr>
              <a:t>def</a:t>
            </a:r>
            <a:r>
              <a:rPr lang="en-US" altLang="zh-CN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DCDCAA"/>
                </a:solidFill>
                <a:latin typeface="Menlo" panose="020B0609030804020204" pitchFamily="49" charset="0"/>
              </a:rPr>
              <a:t>factorial</a:t>
            </a:r>
            <a:r>
              <a:rPr lang="en-US" altLang="zh-CN" sz="14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9CDCFE"/>
                </a:solidFill>
                <a:latin typeface="Menlo" panose="020B0609030804020204" pitchFamily="49" charset="0"/>
              </a:rPr>
              <a:t>n</a:t>
            </a:r>
            <a:r>
              <a:rPr lang="en-US" altLang="zh-CN" sz="1400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400" dirty="0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D4D4D4"/>
                </a:solidFill>
                <a:latin typeface="Menlo" panose="020B0609030804020204" pitchFamily="49" charset="0"/>
              </a:rPr>
              <a:t> n == </a:t>
            </a:r>
            <a:r>
              <a:rPr lang="en-US" altLang="zh-CN" sz="14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1400" dirty="0">
                <a:solidFill>
                  <a:srgbClr val="C586C0"/>
                </a:solidFill>
                <a:latin typeface="Menlo" panose="020B0609030804020204" pitchFamily="49" charset="0"/>
              </a:rPr>
              <a:t>return </a:t>
            </a:r>
            <a:r>
              <a:rPr lang="en-US" altLang="zh-CN" sz="1400" dirty="0">
                <a:solidFill>
                  <a:schemeClr val="bg1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Menlo" panose="020B060903080402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4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Menlo" panose="020B0609030804020204" pitchFamily="49" charset="0"/>
              </a:rPr>
              <a:t> n * factorial(n - </a:t>
            </a:r>
            <a:r>
              <a:rPr lang="en-US" altLang="zh-CN" sz="14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endParaRPr lang="en-US" altLang="zh-CN" sz="14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389367-7B15-6D82-3D23-FAB9ED16C037}"/>
              </a:ext>
            </a:extLst>
          </p:cNvPr>
          <p:cNvSpPr txBox="1"/>
          <p:nvPr/>
        </p:nvSpPr>
        <p:spPr>
          <a:xfrm>
            <a:off x="1523766" y="5248085"/>
            <a:ext cx="1520338" cy="52322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bg1"/>
                </a:solidFill>
              </a:rPr>
              <a:t>Factorial()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sz="1400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1B594C-0D71-AD91-41A5-69567B11F4AA}"/>
              </a:ext>
            </a:extLst>
          </p:cNvPr>
          <p:cNvSpPr txBox="1"/>
          <p:nvPr/>
        </p:nvSpPr>
        <p:spPr>
          <a:xfrm>
            <a:off x="1533424" y="4749328"/>
            <a:ext cx="1520338" cy="52322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bg1"/>
                </a:solidFill>
              </a:rPr>
              <a:t>Factorial</a:t>
            </a:r>
            <a:r>
              <a:rPr lang="en-US" sz="1400" u="sng" dirty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n = 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D0C44C-3766-0260-4936-42A56C9B3AE4}"/>
              </a:ext>
            </a:extLst>
          </p:cNvPr>
          <p:cNvSpPr txBox="1"/>
          <p:nvPr/>
        </p:nvSpPr>
        <p:spPr>
          <a:xfrm>
            <a:off x="1533424" y="4208360"/>
            <a:ext cx="1520338" cy="52322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bg1"/>
                </a:solidFill>
              </a:rPr>
              <a:t>Factorial()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n = 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0FFCC2-78B2-C708-B849-475322273DCD}"/>
              </a:ext>
            </a:extLst>
          </p:cNvPr>
          <p:cNvSpPr txBox="1"/>
          <p:nvPr/>
        </p:nvSpPr>
        <p:spPr>
          <a:xfrm>
            <a:off x="1543082" y="3669304"/>
            <a:ext cx="1520338" cy="52322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bg1"/>
                </a:solidFill>
              </a:rPr>
              <a:t>Factorial()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n = 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EEBC32-1921-272A-634B-777620966CA9}"/>
              </a:ext>
            </a:extLst>
          </p:cNvPr>
          <p:cNvSpPr txBox="1"/>
          <p:nvPr/>
        </p:nvSpPr>
        <p:spPr>
          <a:xfrm>
            <a:off x="1543082" y="3144172"/>
            <a:ext cx="1520338" cy="52322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bg1"/>
                </a:solidFill>
              </a:rPr>
              <a:t>Factorial()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n = 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F6F510-9232-1A14-99BB-2DCE5258A97B}"/>
              </a:ext>
            </a:extLst>
          </p:cNvPr>
          <p:cNvSpPr txBox="1"/>
          <p:nvPr/>
        </p:nvSpPr>
        <p:spPr>
          <a:xfrm>
            <a:off x="3282876" y="3777025"/>
            <a:ext cx="673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* 0!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DA0AF3-0320-7CCD-69EB-A3FC34709FAA}"/>
              </a:ext>
            </a:extLst>
          </p:cNvPr>
          <p:cNvSpPr txBox="1"/>
          <p:nvPr/>
        </p:nvSpPr>
        <p:spPr>
          <a:xfrm>
            <a:off x="3273217" y="4318200"/>
            <a:ext cx="673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* 1!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8DDFF8-DA06-C2DD-BAD9-A9F734294E9F}"/>
              </a:ext>
            </a:extLst>
          </p:cNvPr>
          <p:cNvSpPr txBox="1"/>
          <p:nvPr/>
        </p:nvSpPr>
        <p:spPr>
          <a:xfrm>
            <a:off x="3273216" y="4855056"/>
            <a:ext cx="673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* 2!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2F7839-BEC2-C3C9-10D0-016E4A51C07A}"/>
              </a:ext>
            </a:extLst>
          </p:cNvPr>
          <p:cNvSpPr txBox="1"/>
          <p:nvPr/>
        </p:nvSpPr>
        <p:spPr>
          <a:xfrm>
            <a:off x="3263556" y="5360242"/>
            <a:ext cx="673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* 3!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8CEC85-2CDE-E392-AD3D-9DDEDEB9491A}"/>
              </a:ext>
            </a:extLst>
          </p:cNvPr>
          <p:cNvSpPr txBox="1"/>
          <p:nvPr/>
        </p:nvSpPr>
        <p:spPr>
          <a:xfrm>
            <a:off x="3240005" y="3251893"/>
            <a:ext cx="673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925393-4DB6-ED45-BB4B-A2361B788F8A}"/>
              </a:ext>
            </a:extLst>
          </p:cNvPr>
          <p:cNvSpPr txBox="1"/>
          <p:nvPr/>
        </p:nvSpPr>
        <p:spPr>
          <a:xfrm>
            <a:off x="1915621" y="2683706"/>
            <a:ext cx="85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Stack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08C9351-5C5E-0913-0BC0-868099D9790D}"/>
              </a:ext>
            </a:extLst>
          </p:cNvPr>
          <p:cNvSpPr/>
          <p:nvPr/>
        </p:nvSpPr>
        <p:spPr>
          <a:xfrm>
            <a:off x="5375553" y="3322043"/>
            <a:ext cx="3129382" cy="24206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3B7854B-1704-7FD6-4342-B52D244D55BF}"/>
              </a:ext>
            </a:extLst>
          </p:cNvPr>
          <p:cNvSpPr/>
          <p:nvPr/>
        </p:nvSpPr>
        <p:spPr>
          <a:xfrm>
            <a:off x="5375553" y="2683705"/>
            <a:ext cx="1653897" cy="46046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2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5" grpId="0"/>
      <p:bldP spid="35" grpId="1"/>
      <p:bldP spid="36" grpId="0"/>
      <p:bldP spid="37" grpId="0" animBg="1"/>
      <p:bldP spid="37" grpId="1" animBg="1"/>
      <p:bldP spid="37" grpId="2" animBg="1"/>
      <p:bldP spid="38" grpId="0" animBg="1"/>
      <p:bldP spid="3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74184-A024-C4A8-469F-1F1F226C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76" y="731520"/>
            <a:ext cx="10671048" cy="768096"/>
          </a:xfrm>
        </p:spPr>
        <p:txBody>
          <a:bodyPr/>
          <a:lstStyle/>
          <a:p>
            <a:r>
              <a:rPr lang="en-US" dirty="0"/>
              <a:t>Fibonacci Number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1971B-8CC7-9E35-397C-C7D9E034D7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800" dirty="0">
                <a:latin typeface="+mj-lt"/>
              </a:rPr>
              <a:t>     The Fibonacci numbers, denoted as F(n), forms the sequence</a:t>
            </a:r>
          </a:p>
          <a:p>
            <a:pPr marL="114300" indent="0">
              <a:buNone/>
            </a:pPr>
            <a:r>
              <a:rPr lang="en-US" sz="2800" dirty="0">
                <a:latin typeface="+mj-lt"/>
              </a:rPr>
              <a:t>     0, 1, 1, 2, 3, 5, 8, 13, 21, ….</a:t>
            </a:r>
          </a:p>
          <a:p>
            <a:pPr marL="584200" lvl="1" indent="0">
              <a:buNone/>
            </a:pPr>
            <a:r>
              <a:rPr lang="en-US" sz="2800" dirty="0">
                <a:latin typeface="+mj-lt"/>
              </a:rPr>
              <a:t>	</a:t>
            </a:r>
          </a:p>
          <a:p>
            <a:pPr marL="584200" lvl="1" indent="0">
              <a:buNone/>
            </a:pPr>
            <a:r>
              <a:rPr lang="en-US" sz="2800" dirty="0">
                <a:latin typeface="+mj-lt"/>
              </a:rPr>
              <a:t>The nth Fibonacci number F(n) is given by:</a:t>
            </a:r>
          </a:p>
          <a:p>
            <a:pPr marL="584200" lvl="1" indent="0">
              <a:buNone/>
            </a:pPr>
            <a:endParaRPr lang="en-US" sz="2800" dirty="0">
              <a:latin typeface="+mj-lt"/>
            </a:endParaRPr>
          </a:p>
          <a:p>
            <a:pPr marL="584200" lvl="1" indent="0">
              <a:buNone/>
            </a:pPr>
            <a:r>
              <a:rPr lang="en-US" sz="2800" dirty="0">
                <a:latin typeface="+mj-lt"/>
              </a:rPr>
              <a:t>F(0) = 0 F(1) = 1</a:t>
            </a:r>
          </a:p>
          <a:p>
            <a:pPr marL="584200" lvl="1" indent="0">
              <a:buNone/>
            </a:pPr>
            <a:r>
              <a:rPr lang="en-US" sz="2800" dirty="0">
                <a:latin typeface="+mj-lt"/>
              </a:rPr>
              <a:t>F(n) = F(n-2) + F(n-1)</a:t>
            </a:r>
          </a:p>
          <a:p>
            <a:pPr marL="114300" indent="0">
              <a:buNone/>
            </a:pPr>
            <a:endParaRPr lang="en-US" sz="28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C500F-EBF5-3B95-00DC-6F9C3EC1F0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8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EAB3B-430E-5665-5FCC-DF8EE736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35945"/>
            <a:ext cx="11235813" cy="989418"/>
          </a:xfrm>
        </p:spPr>
        <p:txBody>
          <a:bodyPr/>
          <a:lstStyle/>
          <a:p>
            <a:pPr algn="l"/>
            <a:r>
              <a:rPr lang="en-US" sz="2800" dirty="0"/>
              <a:t>Write a function fib(n) that takes a non-negative integer n and returns the nth Fibonacci number F(n).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624B6-B693-06B1-D707-88AAD128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448" y="1504041"/>
            <a:ext cx="11119104" cy="4434840"/>
          </a:xfrm>
        </p:spPr>
        <p:txBody>
          <a:bodyPr/>
          <a:lstStyle/>
          <a:p>
            <a:pPr marL="114300" indent="0">
              <a:buNone/>
            </a:pP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	The first and second number of the sequence is 1. </a:t>
            </a:r>
          </a:p>
          <a:p>
            <a:r>
              <a:rPr lang="en-US" sz="2400" dirty="0">
                <a:latin typeface="+mj-lt"/>
              </a:rPr>
              <a:t>	To generate the next number, we sum the previous two numbers.</a:t>
            </a:r>
          </a:p>
          <a:p>
            <a:pPr marL="114300" indent="0">
              <a:buNone/>
            </a:pPr>
            <a:endParaRPr lang="en-US" sz="2400" dirty="0">
              <a:latin typeface="+mj-lt"/>
            </a:endParaRPr>
          </a:p>
          <a:p>
            <a:pPr marL="114300" indent="0">
              <a:buNone/>
            </a:pPr>
            <a:r>
              <a:rPr lang="en-US" sz="2400" dirty="0">
                <a:latin typeface="+mj-lt"/>
              </a:rPr>
              <a:t> </a:t>
            </a:r>
          </a:p>
          <a:p>
            <a:pPr marL="114300" indent="0">
              <a:buNone/>
            </a:pPr>
            <a:r>
              <a:rPr lang="en-US" sz="2400" dirty="0">
                <a:latin typeface="+mj-lt"/>
              </a:rPr>
              <a:t>  </a:t>
            </a:r>
          </a:p>
          <a:p>
            <a:pPr marL="114300" indent="0">
              <a:buNone/>
            </a:pPr>
            <a:endParaRPr lang="en-US" sz="2400" dirty="0">
              <a:latin typeface="+mj-lt"/>
            </a:endParaRPr>
          </a:p>
          <a:p>
            <a:pPr marL="11430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93059-9430-B253-034C-44F87EF881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63D9B2-8D08-ACCE-FDBC-8ABC25288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940" y="3120336"/>
            <a:ext cx="4879338" cy="249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3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7F589-6C11-7143-C8B3-4CC16C0C18E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034457" y="290046"/>
            <a:ext cx="987552" cy="27432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E3E0CF-1FE6-148C-9BB7-416EE8564A4D}"/>
              </a:ext>
            </a:extLst>
          </p:cNvPr>
          <p:cNvCxnSpPr>
            <a:cxnSpLocks/>
            <a:stCxn id="15" idx="5"/>
          </p:cNvCxnSpPr>
          <p:nvPr/>
        </p:nvCxnSpPr>
        <p:spPr>
          <a:xfrm>
            <a:off x="10000646" y="2720745"/>
            <a:ext cx="540166" cy="85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30AC27-9921-8F86-8068-452288082409}"/>
              </a:ext>
            </a:extLst>
          </p:cNvPr>
          <p:cNvCxnSpPr>
            <a:cxnSpLocks/>
            <a:stCxn id="12" idx="3"/>
            <a:endCxn id="14" idx="0"/>
          </p:cNvCxnSpPr>
          <p:nvPr/>
        </p:nvCxnSpPr>
        <p:spPr>
          <a:xfrm flipH="1">
            <a:off x="7510570" y="1296749"/>
            <a:ext cx="966315" cy="921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82CEE1-1844-7FF7-CD60-5A4665607F47}"/>
              </a:ext>
            </a:extLst>
          </p:cNvPr>
          <p:cNvCxnSpPr>
            <a:cxnSpLocks/>
            <a:stCxn id="12" idx="5"/>
            <a:endCxn id="15" idx="0"/>
          </p:cNvCxnSpPr>
          <p:nvPr/>
        </p:nvCxnSpPr>
        <p:spPr>
          <a:xfrm>
            <a:off x="8884856" y="1296749"/>
            <a:ext cx="911805" cy="914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C49B1E1-EF09-AC22-6752-F7E1AA606B85}"/>
              </a:ext>
            </a:extLst>
          </p:cNvPr>
          <p:cNvSpPr/>
          <p:nvPr/>
        </p:nvSpPr>
        <p:spPr>
          <a:xfrm>
            <a:off x="8392391" y="787504"/>
            <a:ext cx="576959" cy="596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E25BEB-205F-41C7-99ED-FC82489FDD09}"/>
              </a:ext>
            </a:extLst>
          </p:cNvPr>
          <p:cNvSpPr/>
          <p:nvPr/>
        </p:nvSpPr>
        <p:spPr>
          <a:xfrm>
            <a:off x="7222090" y="2218137"/>
            <a:ext cx="576959" cy="596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3146B0E-368E-B8B6-DE19-56571C110FF9}"/>
              </a:ext>
            </a:extLst>
          </p:cNvPr>
          <p:cNvSpPr/>
          <p:nvPr/>
        </p:nvSpPr>
        <p:spPr>
          <a:xfrm>
            <a:off x="9508181" y="2211500"/>
            <a:ext cx="576959" cy="596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A580D9-8568-B7AC-639B-F540B4E36264}"/>
              </a:ext>
            </a:extLst>
          </p:cNvPr>
          <p:cNvSpPr/>
          <p:nvPr/>
        </p:nvSpPr>
        <p:spPr>
          <a:xfrm>
            <a:off x="6442871" y="3484918"/>
            <a:ext cx="576959" cy="596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BFDCB5-6D30-46D4-C96B-CD97612F61D5}"/>
              </a:ext>
            </a:extLst>
          </p:cNvPr>
          <p:cNvSpPr/>
          <p:nvPr/>
        </p:nvSpPr>
        <p:spPr>
          <a:xfrm>
            <a:off x="7841573" y="3502909"/>
            <a:ext cx="576959" cy="596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25A0C1-5C64-A9F9-A9B0-45C2FE8F05E9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 flipH="1">
            <a:off x="6731351" y="2727382"/>
            <a:ext cx="575233" cy="757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330C05-CD6F-7F64-99EB-0575A51FDAC5}"/>
              </a:ext>
            </a:extLst>
          </p:cNvPr>
          <p:cNvCxnSpPr>
            <a:cxnSpLocks/>
            <a:stCxn id="14" idx="5"/>
            <a:endCxn id="19" idx="0"/>
          </p:cNvCxnSpPr>
          <p:nvPr/>
        </p:nvCxnSpPr>
        <p:spPr>
          <a:xfrm>
            <a:off x="7714555" y="2727382"/>
            <a:ext cx="415498" cy="775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3428F3F-3E38-45AE-4ABA-ED80525E50C7}"/>
              </a:ext>
            </a:extLst>
          </p:cNvPr>
          <p:cNvSpPr/>
          <p:nvPr/>
        </p:nvSpPr>
        <p:spPr>
          <a:xfrm>
            <a:off x="8486058" y="919439"/>
            <a:ext cx="407971" cy="3536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28120F-E1DD-0C4D-88CD-953490DBECEE}"/>
              </a:ext>
            </a:extLst>
          </p:cNvPr>
          <p:cNvSpPr/>
          <p:nvPr/>
        </p:nvSpPr>
        <p:spPr>
          <a:xfrm>
            <a:off x="9592674" y="2323356"/>
            <a:ext cx="407971" cy="3536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238BFB4-FEC4-7900-67E8-95CC324BCDFA}"/>
              </a:ext>
            </a:extLst>
          </p:cNvPr>
          <p:cNvSpPr/>
          <p:nvPr/>
        </p:nvSpPr>
        <p:spPr>
          <a:xfrm>
            <a:off x="7303950" y="2349237"/>
            <a:ext cx="407971" cy="3536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368B21-BADA-D393-156E-B9AC959CDC3C}"/>
              </a:ext>
            </a:extLst>
          </p:cNvPr>
          <p:cNvSpPr/>
          <p:nvPr/>
        </p:nvSpPr>
        <p:spPr>
          <a:xfrm>
            <a:off x="7920761" y="3624226"/>
            <a:ext cx="407971" cy="3536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8F00E54-6C9B-B56E-334A-CECEC5249986}"/>
              </a:ext>
            </a:extLst>
          </p:cNvPr>
          <p:cNvSpPr/>
          <p:nvPr/>
        </p:nvSpPr>
        <p:spPr>
          <a:xfrm>
            <a:off x="10132009" y="3544763"/>
            <a:ext cx="576959" cy="596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F7302A-7F2C-8CD9-242F-944F62ECE43D}"/>
              </a:ext>
            </a:extLst>
          </p:cNvPr>
          <p:cNvSpPr/>
          <p:nvPr/>
        </p:nvSpPr>
        <p:spPr>
          <a:xfrm>
            <a:off x="10227295" y="3687249"/>
            <a:ext cx="407971" cy="3536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3E8E08B-4E0C-832C-F787-1BA7C3EE0E97}"/>
              </a:ext>
            </a:extLst>
          </p:cNvPr>
          <p:cNvSpPr/>
          <p:nvPr/>
        </p:nvSpPr>
        <p:spPr>
          <a:xfrm>
            <a:off x="6442871" y="3484918"/>
            <a:ext cx="576959" cy="596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EE97DC-84FB-3E15-7F31-0BA3AEFDF82B}"/>
              </a:ext>
            </a:extLst>
          </p:cNvPr>
          <p:cNvSpPr/>
          <p:nvPr/>
        </p:nvSpPr>
        <p:spPr>
          <a:xfrm>
            <a:off x="6527364" y="3606396"/>
            <a:ext cx="407971" cy="3536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F90BF02-B11D-F495-2C9C-F6653725A5F0}"/>
              </a:ext>
            </a:extLst>
          </p:cNvPr>
          <p:cNvSpPr/>
          <p:nvPr/>
        </p:nvSpPr>
        <p:spPr>
          <a:xfrm>
            <a:off x="5705153" y="4725596"/>
            <a:ext cx="576959" cy="596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6840760-546F-B2E9-08BA-757EC59C5092}"/>
              </a:ext>
            </a:extLst>
          </p:cNvPr>
          <p:cNvSpPr/>
          <p:nvPr/>
        </p:nvSpPr>
        <p:spPr>
          <a:xfrm>
            <a:off x="7134962" y="4739875"/>
            <a:ext cx="576959" cy="596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A4278A1-5AD7-7597-E5E1-5C83F9A37F46}"/>
              </a:ext>
            </a:extLst>
          </p:cNvPr>
          <p:cNvCxnSpPr>
            <a:cxnSpLocks/>
            <a:stCxn id="37" idx="3"/>
            <a:endCxn id="39" idx="0"/>
          </p:cNvCxnSpPr>
          <p:nvPr/>
        </p:nvCxnSpPr>
        <p:spPr>
          <a:xfrm flipH="1">
            <a:off x="5993633" y="3994163"/>
            <a:ext cx="533732" cy="731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5F376B1-4C11-E9EF-013A-0C0435A1A324}"/>
              </a:ext>
            </a:extLst>
          </p:cNvPr>
          <p:cNvCxnSpPr>
            <a:cxnSpLocks/>
            <a:stCxn id="37" idx="5"/>
            <a:endCxn id="40" idx="0"/>
          </p:cNvCxnSpPr>
          <p:nvPr/>
        </p:nvCxnSpPr>
        <p:spPr>
          <a:xfrm>
            <a:off x="6935336" y="3994163"/>
            <a:ext cx="488106" cy="745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B85BB971-7CFD-D6B8-184F-94797E78DD71}"/>
              </a:ext>
            </a:extLst>
          </p:cNvPr>
          <p:cNvSpPr/>
          <p:nvPr/>
        </p:nvSpPr>
        <p:spPr>
          <a:xfrm>
            <a:off x="5792782" y="4836286"/>
            <a:ext cx="407971" cy="3536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6ADD2F-D9DA-5BF9-E2F9-B4F0E1F41D4A}"/>
              </a:ext>
            </a:extLst>
          </p:cNvPr>
          <p:cNvSpPr/>
          <p:nvPr/>
        </p:nvSpPr>
        <p:spPr>
          <a:xfrm>
            <a:off x="7222374" y="4861353"/>
            <a:ext cx="407971" cy="3536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0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59E1854-626E-105C-62FD-D8CB583C7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19" y="2178744"/>
            <a:ext cx="4235360" cy="230375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3C616F7-94BA-3214-689B-D43CEAD7992A}"/>
              </a:ext>
            </a:extLst>
          </p:cNvPr>
          <p:cNvSpPr txBox="1"/>
          <p:nvPr/>
        </p:nvSpPr>
        <p:spPr>
          <a:xfrm>
            <a:off x="6000544" y="408913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5DD1B8-D443-D940-651A-A525FA32C890}"/>
              </a:ext>
            </a:extLst>
          </p:cNvPr>
          <p:cNvSpPr txBox="1"/>
          <p:nvPr/>
        </p:nvSpPr>
        <p:spPr>
          <a:xfrm>
            <a:off x="7086448" y="400355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277EC1-DBF8-B725-7B26-EE956FFEEF5D}"/>
              </a:ext>
            </a:extLst>
          </p:cNvPr>
          <p:cNvSpPr txBox="1"/>
          <p:nvPr/>
        </p:nvSpPr>
        <p:spPr>
          <a:xfrm>
            <a:off x="6759843" y="283449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4ED741-2D55-046D-EB7D-5E41A88B7E21}"/>
              </a:ext>
            </a:extLst>
          </p:cNvPr>
          <p:cNvSpPr txBox="1"/>
          <p:nvPr/>
        </p:nvSpPr>
        <p:spPr>
          <a:xfrm>
            <a:off x="7987795" y="2763422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378D710-9795-E364-62E0-65BE4507720F}"/>
              </a:ext>
            </a:extLst>
          </p:cNvPr>
          <p:cNvSpPr txBox="1"/>
          <p:nvPr/>
        </p:nvSpPr>
        <p:spPr>
          <a:xfrm>
            <a:off x="7993727" y="165351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A04279B-50CD-FCEC-1A07-1B694BE2A3E8}"/>
              </a:ext>
            </a:extLst>
          </p:cNvPr>
          <p:cNvSpPr txBox="1"/>
          <p:nvPr/>
        </p:nvSpPr>
        <p:spPr>
          <a:xfrm>
            <a:off x="9027852" y="1684782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548D1A4-B41A-0180-0B63-1F345909F83A}"/>
              </a:ext>
            </a:extLst>
          </p:cNvPr>
          <p:cNvSpPr/>
          <p:nvPr/>
        </p:nvSpPr>
        <p:spPr>
          <a:xfrm>
            <a:off x="8850634" y="3544763"/>
            <a:ext cx="576959" cy="596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0D62ACC-9430-34EB-6431-62FCE6AADEA2}"/>
              </a:ext>
            </a:extLst>
          </p:cNvPr>
          <p:cNvSpPr/>
          <p:nvPr/>
        </p:nvSpPr>
        <p:spPr>
          <a:xfrm>
            <a:off x="8945920" y="3687249"/>
            <a:ext cx="407971" cy="3536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AF65D15-5FB7-20B6-273C-CCF53AB2221B}"/>
              </a:ext>
            </a:extLst>
          </p:cNvPr>
          <p:cNvCxnSpPr>
            <a:cxnSpLocks/>
            <a:stCxn id="15" idx="3"/>
            <a:endCxn id="61" idx="0"/>
          </p:cNvCxnSpPr>
          <p:nvPr/>
        </p:nvCxnSpPr>
        <p:spPr>
          <a:xfrm flipH="1">
            <a:off x="9139114" y="2720745"/>
            <a:ext cx="453561" cy="824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57FFD25-9859-91EE-FFCE-19CD7CF63F2C}"/>
              </a:ext>
            </a:extLst>
          </p:cNvPr>
          <p:cNvSpPr txBox="1"/>
          <p:nvPr/>
        </p:nvSpPr>
        <p:spPr>
          <a:xfrm>
            <a:off x="9054548" y="2834616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729F4FF-99EC-1D64-5857-DBA0EE2BCF1D}"/>
              </a:ext>
            </a:extLst>
          </p:cNvPr>
          <p:cNvSpPr txBox="1"/>
          <p:nvPr/>
        </p:nvSpPr>
        <p:spPr>
          <a:xfrm>
            <a:off x="10182993" y="283791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93FA65E-436D-BF8A-0B87-9D7FAE5DA7F9}"/>
              </a:ext>
            </a:extLst>
          </p:cNvPr>
          <p:cNvSpPr txBox="1"/>
          <p:nvPr/>
        </p:nvSpPr>
        <p:spPr>
          <a:xfrm>
            <a:off x="8537728" y="379700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2AA8652-B36B-EDF4-175A-E68EDDCBF0AC}"/>
              </a:ext>
            </a:extLst>
          </p:cNvPr>
          <p:cNvSpPr txBox="1"/>
          <p:nvPr/>
        </p:nvSpPr>
        <p:spPr>
          <a:xfrm>
            <a:off x="9427593" y="5189948"/>
            <a:ext cx="3539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0 1 1 2 3 </a:t>
            </a:r>
          </a:p>
        </p:txBody>
      </p:sp>
    </p:spTree>
    <p:extLst>
      <p:ext uri="{BB962C8B-B14F-4D97-AF65-F5344CB8AC3E}">
        <p14:creationId xmlns:p14="http://schemas.microsoft.com/office/powerpoint/2010/main" val="120322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5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8" grpId="0" animBg="1"/>
      <p:bldP spid="19" grpId="0" animBg="1"/>
      <p:bldP spid="23" grpId="0" animBg="1"/>
      <p:bldP spid="25" grpId="0" animBg="1"/>
      <p:bldP spid="26" grpId="0" animBg="1"/>
      <p:bldP spid="28" grpId="0" animBg="1"/>
      <p:bldP spid="31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3" grpId="0" animBg="1"/>
      <p:bldP spid="44" grpId="0" animBg="1"/>
      <p:bldP spid="48" grpId="0"/>
      <p:bldP spid="50" grpId="0"/>
      <p:bldP spid="51" grpId="0"/>
      <p:bldP spid="52" grpId="0"/>
      <p:bldP spid="53" grpId="0"/>
      <p:bldP spid="54" grpId="0"/>
      <p:bldP spid="61" grpId="0" animBg="1"/>
      <p:bldP spid="62" grpId="0" animBg="1"/>
      <p:bldP spid="76" grpId="0"/>
      <p:bldP spid="77" grpId="0"/>
      <p:bldP spid="78" grpId="0"/>
    </p:bld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409</Words>
  <Application>Microsoft Macintosh PowerPoint</Application>
  <PresentationFormat>Widescreen</PresentationFormat>
  <Paragraphs>88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EB Garamond</vt:lpstr>
      <vt:lpstr>Helvetica Neue Light</vt:lpstr>
      <vt:lpstr>Arial Black</vt:lpstr>
      <vt:lpstr>Menlo</vt:lpstr>
      <vt:lpstr>Arial</vt:lpstr>
      <vt:lpstr>Office Theme</vt:lpstr>
      <vt:lpstr>COP3502C PROGRAMMING FUNDAMENTALS 1 </vt:lpstr>
      <vt:lpstr>AGENDA</vt:lpstr>
      <vt:lpstr>Recursion</vt:lpstr>
      <vt:lpstr>What is recursion</vt:lpstr>
      <vt:lpstr>Find Factorial of A Number</vt:lpstr>
      <vt:lpstr>Factorial Example</vt:lpstr>
      <vt:lpstr>Fibonacci Number</vt:lpstr>
      <vt:lpstr>Write a function fib(n) that takes a non-negative integer n and returns the nth Fibonacci number F(n). </vt:lpstr>
      <vt:lpstr>PowerPoint Presentation</vt:lpstr>
      <vt:lpstr>Q&amp;A for Project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COP3502C PROGRAMMING FUNDAMENTALS 1 </dc:title>
  <dc:creator>Logan Chenicek</dc:creator>
  <cp:lastModifiedBy>Hanson,Jordan M</cp:lastModifiedBy>
  <cp:revision>4</cp:revision>
  <dcterms:created xsi:type="dcterms:W3CDTF">2022-09-14T00:58:02Z</dcterms:created>
  <dcterms:modified xsi:type="dcterms:W3CDTF">2022-11-28T14:37:25Z</dcterms:modified>
</cp:coreProperties>
</file>