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7"/>
    <p:restoredTop sz="95775"/>
  </p:normalViewPr>
  <p:slideViewPr>
    <p:cSldViewPr snapToGrid="0">
      <p:cViewPr>
        <p:scale>
          <a:sx n="100" d="100"/>
          <a:sy n="100" d="100"/>
        </p:scale>
        <p:origin x="7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04289-D00F-4CD4-A535-02EB6475BDD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6FD016-63AB-4EFC-B919-AAE6E96E6AC4}">
      <dgm:prSet/>
      <dgm:spPr/>
      <dgm:t>
        <a:bodyPr/>
        <a:lstStyle/>
        <a:p>
          <a:r>
            <a:rPr lang="en-US"/>
            <a:t>599 Customers</a:t>
          </a:r>
        </a:p>
      </dgm:t>
    </dgm:pt>
    <dgm:pt modelId="{36610669-8EE1-4456-B251-4B9CEC03706D}" type="parTrans" cxnId="{23C9A8C2-4997-43EE-AD2A-260FFB5EB666}">
      <dgm:prSet/>
      <dgm:spPr/>
      <dgm:t>
        <a:bodyPr/>
        <a:lstStyle/>
        <a:p>
          <a:endParaRPr lang="en-US"/>
        </a:p>
      </dgm:t>
    </dgm:pt>
    <dgm:pt modelId="{5A3A2ECE-581D-4D87-BD93-09FD27ADD88D}" type="sibTrans" cxnId="{23C9A8C2-4997-43EE-AD2A-260FFB5EB666}">
      <dgm:prSet/>
      <dgm:spPr/>
      <dgm:t>
        <a:bodyPr/>
        <a:lstStyle/>
        <a:p>
          <a:endParaRPr lang="en-US"/>
        </a:p>
      </dgm:t>
    </dgm:pt>
    <dgm:pt modelId="{5139B365-DADF-424A-8072-B56E1D431F2F}">
      <dgm:prSet/>
      <dgm:spPr/>
      <dgm:t>
        <a:bodyPr/>
        <a:lstStyle/>
        <a:p>
          <a:r>
            <a:rPr lang="en-US"/>
            <a:t>109 Countries</a:t>
          </a:r>
        </a:p>
      </dgm:t>
    </dgm:pt>
    <dgm:pt modelId="{10D67F1D-4E0B-4997-8FD3-2AA4DBBB16E6}" type="parTrans" cxnId="{5F62234D-7438-4B91-9BCC-42F95CB1D3E1}">
      <dgm:prSet/>
      <dgm:spPr/>
      <dgm:t>
        <a:bodyPr/>
        <a:lstStyle/>
        <a:p>
          <a:endParaRPr lang="en-US"/>
        </a:p>
      </dgm:t>
    </dgm:pt>
    <dgm:pt modelId="{F8A68EAA-0E55-4416-AF8D-61274E6EB191}" type="sibTrans" cxnId="{5F62234D-7438-4B91-9BCC-42F95CB1D3E1}">
      <dgm:prSet/>
      <dgm:spPr/>
      <dgm:t>
        <a:bodyPr/>
        <a:lstStyle/>
        <a:p>
          <a:endParaRPr lang="en-US"/>
        </a:p>
      </dgm:t>
    </dgm:pt>
    <dgm:pt modelId="{0C2049A0-B632-452A-A9EC-A160E0CBF0B2}">
      <dgm:prSet/>
      <dgm:spPr/>
      <dgm:t>
        <a:bodyPr/>
        <a:lstStyle/>
        <a:p>
          <a:r>
            <a:rPr lang="en-US"/>
            <a:t>600 Cities</a:t>
          </a:r>
        </a:p>
      </dgm:t>
    </dgm:pt>
    <dgm:pt modelId="{24224AD0-C21B-41E2-AFF0-08A5B476AF69}" type="parTrans" cxnId="{E0E27925-B13C-4B2C-BFF0-1C8DEFD80303}">
      <dgm:prSet/>
      <dgm:spPr/>
      <dgm:t>
        <a:bodyPr/>
        <a:lstStyle/>
        <a:p>
          <a:endParaRPr lang="en-US"/>
        </a:p>
      </dgm:t>
    </dgm:pt>
    <dgm:pt modelId="{B0312541-D274-4A30-95E5-532EDDD01F1D}" type="sibTrans" cxnId="{E0E27925-B13C-4B2C-BFF0-1C8DEFD80303}">
      <dgm:prSet/>
      <dgm:spPr/>
      <dgm:t>
        <a:bodyPr/>
        <a:lstStyle/>
        <a:p>
          <a:endParaRPr lang="en-US"/>
        </a:p>
      </dgm:t>
    </dgm:pt>
    <dgm:pt modelId="{616ED861-E2F4-47FE-AA2A-05BBF3BD6FCB}">
      <dgm:prSet/>
      <dgm:spPr/>
      <dgm:t>
        <a:bodyPr/>
        <a:lstStyle/>
        <a:p>
          <a:r>
            <a:rPr lang="en-US"/>
            <a:t>6 Languages (English is most frequent)</a:t>
          </a:r>
        </a:p>
      </dgm:t>
    </dgm:pt>
    <dgm:pt modelId="{4026D789-729B-4104-A49F-E2375F7C356B}" type="parTrans" cxnId="{C67E3148-B04D-428F-8122-881BE7735A5A}">
      <dgm:prSet/>
      <dgm:spPr/>
      <dgm:t>
        <a:bodyPr/>
        <a:lstStyle/>
        <a:p>
          <a:endParaRPr lang="en-US"/>
        </a:p>
      </dgm:t>
    </dgm:pt>
    <dgm:pt modelId="{6783989E-3A6F-4453-9C4E-FB78C08368D1}" type="sibTrans" cxnId="{C67E3148-B04D-428F-8122-881BE7735A5A}">
      <dgm:prSet/>
      <dgm:spPr/>
      <dgm:t>
        <a:bodyPr/>
        <a:lstStyle/>
        <a:p>
          <a:endParaRPr lang="en-US"/>
        </a:p>
      </dgm:t>
    </dgm:pt>
    <dgm:pt modelId="{9C06892F-0FAD-4114-9501-B7211934A4CA}">
      <dgm:prSet/>
      <dgm:spPr/>
      <dgm:t>
        <a:bodyPr/>
        <a:lstStyle/>
        <a:p>
          <a:r>
            <a:rPr lang="en-US"/>
            <a:t>1,000 Films in Database</a:t>
          </a:r>
        </a:p>
      </dgm:t>
    </dgm:pt>
    <dgm:pt modelId="{61BD5852-D52F-4387-B27F-A28BB30CCB7A}" type="parTrans" cxnId="{88765B00-2D87-4D3E-9981-5F71AECDFFD6}">
      <dgm:prSet/>
      <dgm:spPr/>
      <dgm:t>
        <a:bodyPr/>
        <a:lstStyle/>
        <a:p>
          <a:endParaRPr lang="en-US"/>
        </a:p>
      </dgm:t>
    </dgm:pt>
    <dgm:pt modelId="{71BC483A-5F10-41ED-ADE5-257D9C2C731B}" type="sibTrans" cxnId="{88765B00-2D87-4D3E-9981-5F71AECDFFD6}">
      <dgm:prSet/>
      <dgm:spPr/>
      <dgm:t>
        <a:bodyPr/>
        <a:lstStyle/>
        <a:p>
          <a:endParaRPr lang="en-US"/>
        </a:p>
      </dgm:t>
    </dgm:pt>
    <dgm:pt modelId="{1850A93B-63B8-4D76-B1CB-E2EFB89A58B6}">
      <dgm:prSet/>
      <dgm:spPr/>
      <dgm:t>
        <a:bodyPr/>
        <a:lstStyle/>
        <a:p>
          <a:r>
            <a:rPr lang="en-US"/>
            <a:t>16,044 Total Rentals</a:t>
          </a:r>
        </a:p>
      </dgm:t>
    </dgm:pt>
    <dgm:pt modelId="{AB12CD07-B3B9-42A6-9498-E6E6F2CB8189}" type="parTrans" cxnId="{9F759CC4-BCC5-42EE-B3E2-37033B1C264A}">
      <dgm:prSet/>
      <dgm:spPr/>
      <dgm:t>
        <a:bodyPr/>
        <a:lstStyle/>
        <a:p>
          <a:endParaRPr lang="en-US"/>
        </a:p>
      </dgm:t>
    </dgm:pt>
    <dgm:pt modelId="{FBAD8C43-E1DA-443C-93CA-0CBBCA6365B8}" type="sibTrans" cxnId="{9F759CC4-BCC5-42EE-B3E2-37033B1C264A}">
      <dgm:prSet/>
      <dgm:spPr/>
      <dgm:t>
        <a:bodyPr/>
        <a:lstStyle/>
        <a:p>
          <a:endParaRPr lang="en-US"/>
        </a:p>
      </dgm:t>
    </dgm:pt>
    <dgm:pt modelId="{24307B4D-40B9-4F06-814A-C6F5266D090E}">
      <dgm:prSet/>
      <dgm:spPr/>
      <dgm:t>
        <a:bodyPr/>
        <a:lstStyle/>
        <a:p>
          <a:r>
            <a:rPr lang="en-US"/>
            <a:t>Total Payments: 14,596 Total Revenue: $61,312.04</a:t>
          </a:r>
        </a:p>
      </dgm:t>
    </dgm:pt>
    <dgm:pt modelId="{C0196D80-2350-4363-9E2D-9661479461D2}" type="parTrans" cxnId="{6FD3E707-16C2-4A15-9A2A-1F62AD4FF20E}">
      <dgm:prSet/>
      <dgm:spPr/>
      <dgm:t>
        <a:bodyPr/>
        <a:lstStyle/>
        <a:p>
          <a:endParaRPr lang="en-US"/>
        </a:p>
      </dgm:t>
    </dgm:pt>
    <dgm:pt modelId="{27D79F39-5817-4A5C-96FA-BA5CF26C3117}" type="sibTrans" cxnId="{6FD3E707-16C2-4A15-9A2A-1F62AD4FF20E}">
      <dgm:prSet/>
      <dgm:spPr/>
      <dgm:t>
        <a:bodyPr/>
        <a:lstStyle/>
        <a:p>
          <a:endParaRPr lang="en-US"/>
        </a:p>
      </dgm:t>
    </dgm:pt>
    <dgm:pt modelId="{0652EC60-5560-C74A-B5BC-7BB03971367B}" type="pres">
      <dgm:prSet presAssocID="{19704289-D00F-4CD4-A535-02EB6475BDD8}" presName="diagram" presStyleCnt="0">
        <dgm:presLayoutVars>
          <dgm:dir/>
          <dgm:resizeHandles val="exact"/>
        </dgm:presLayoutVars>
      </dgm:prSet>
      <dgm:spPr/>
    </dgm:pt>
    <dgm:pt modelId="{C05DCA04-063C-0844-9B90-9463AE32D622}" type="pres">
      <dgm:prSet presAssocID="{336FD016-63AB-4EFC-B919-AAE6E96E6AC4}" presName="node" presStyleLbl="node1" presStyleIdx="0" presStyleCnt="7">
        <dgm:presLayoutVars>
          <dgm:bulletEnabled val="1"/>
        </dgm:presLayoutVars>
      </dgm:prSet>
      <dgm:spPr/>
    </dgm:pt>
    <dgm:pt modelId="{E0C113BC-DAE9-6C48-A8EF-7CEEC2EDDE56}" type="pres">
      <dgm:prSet presAssocID="{5A3A2ECE-581D-4D87-BD93-09FD27ADD88D}" presName="sibTrans" presStyleCnt="0"/>
      <dgm:spPr/>
    </dgm:pt>
    <dgm:pt modelId="{F37E2188-7514-D745-8BBD-48A6EAFB4F5C}" type="pres">
      <dgm:prSet presAssocID="{5139B365-DADF-424A-8072-B56E1D431F2F}" presName="node" presStyleLbl="node1" presStyleIdx="1" presStyleCnt="7">
        <dgm:presLayoutVars>
          <dgm:bulletEnabled val="1"/>
        </dgm:presLayoutVars>
      </dgm:prSet>
      <dgm:spPr/>
    </dgm:pt>
    <dgm:pt modelId="{7684F169-CFF0-C44D-82A0-12CF1C12AABD}" type="pres">
      <dgm:prSet presAssocID="{F8A68EAA-0E55-4416-AF8D-61274E6EB191}" presName="sibTrans" presStyleCnt="0"/>
      <dgm:spPr/>
    </dgm:pt>
    <dgm:pt modelId="{9483ACF5-53BF-9248-900E-25E219644500}" type="pres">
      <dgm:prSet presAssocID="{0C2049A0-B632-452A-A9EC-A160E0CBF0B2}" presName="node" presStyleLbl="node1" presStyleIdx="2" presStyleCnt="7">
        <dgm:presLayoutVars>
          <dgm:bulletEnabled val="1"/>
        </dgm:presLayoutVars>
      </dgm:prSet>
      <dgm:spPr/>
    </dgm:pt>
    <dgm:pt modelId="{E17A3742-888A-1945-918D-38BE8F6DB43F}" type="pres">
      <dgm:prSet presAssocID="{B0312541-D274-4A30-95E5-532EDDD01F1D}" presName="sibTrans" presStyleCnt="0"/>
      <dgm:spPr/>
    </dgm:pt>
    <dgm:pt modelId="{D6680D61-B5D4-0B47-9AB5-FAECE014F8DA}" type="pres">
      <dgm:prSet presAssocID="{616ED861-E2F4-47FE-AA2A-05BBF3BD6FCB}" presName="node" presStyleLbl="node1" presStyleIdx="3" presStyleCnt="7">
        <dgm:presLayoutVars>
          <dgm:bulletEnabled val="1"/>
        </dgm:presLayoutVars>
      </dgm:prSet>
      <dgm:spPr/>
    </dgm:pt>
    <dgm:pt modelId="{1D2D7EC4-A486-1F43-891C-82A02BDF46D2}" type="pres">
      <dgm:prSet presAssocID="{6783989E-3A6F-4453-9C4E-FB78C08368D1}" presName="sibTrans" presStyleCnt="0"/>
      <dgm:spPr/>
    </dgm:pt>
    <dgm:pt modelId="{935F729E-8436-0E4B-9EE4-F6FF5E015339}" type="pres">
      <dgm:prSet presAssocID="{9C06892F-0FAD-4114-9501-B7211934A4CA}" presName="node" presStyleLbl="node1" presStyleIdx="4" presStyleCnt="7">
        <dgm:presLayoutVars>
          <dgm:bulletEnabled val="1"/>
        </dgm:presLayoutVars>
      </dgm:prSet>
      <dgm:spPr/>
    </dgm:pt>
    <dgm:pt modelId="{54C8A967-D045-DC46-BADC-DAE33A2D3EAC}" type="pres">
      <dgm:prSet presAssocID="{71BC483A-5F10-41ED-ADE5-257D9C2C731B}" presName="sibTrans" presStyleCnt="0"/>
      <dgm:spPr/>
    </dgm:pt>
    <dgm:pt modelId="{62CAC7BC-06E6-CB4E-B43E-F056FEBA7093}" type="pres">
      <dgm:prSet presAssocID="{1850A93B-63B8-4D76-B1CB-E2EFB89A58B6}" presName="node" presStyleLbl="node1" presStyleIdx="5" presStyleCnt="7">
        <dgm:presLayoutVars>
          <dgm:bulletEnabled val="1"/>
        </dgm:presLayoutVars>
      </dgm:prSet>
      <dgm:spPr/>
    </dgm:pt>
    <dgm:pt modelId="{2286F69B-3697-6840-B15F-40331FA105A3}" type="pres">
      <dgm:prSet presAssocID="{FBAD8C43-E1DA-443C-93CA-0CBBCA6365B8}" presName="sibTrans" presStyleCnt="0"/>
      <dgm:spPr/>
    </dgm:pt>
    <dgm:pt modelId="{0658B2BB-023B-934D-BDFC-2E31C87444FD}" type="pres">
      <dgm:prSet presAssocID="{24307B4D-40B9-4F06-814A-C6F5266D090E}" presName="node" presStyleLbl="node1" presStyleIdx="6" presStyleCnt="7">
        <dgm:presLayoutVars>
          <dgm:bulletEnabled val="1"/>
        </dgm:presLayoutVars>
      </dgm:prSet>
      <dgm:spPr/>
    </dgm:pt>
  </dgm:ptLst>
  <dgm:cxnLst>
    <dgm:cxn modelId="{88765B00-2D87-4D3E-9981-5F71AECDFFD6}" srcId="{19704289-D00F-4CD4-A535-02EB6475BDD8}" destId="{9C06892F-0FAD-4114-9501-B7211934A4CA}" srcOrd="4" destOrd="0" parTransId="{61BD5852-D52F-4387-B27F-A28BB30CCB7A}" sibTransId="{71BC483A-5F10-41ED-ADE5-257D9C2C731B}"/>
    <dgm:cxn modelId="{76859E01-803F-194A-87DC-DB1D83690B9F}" type="presOf" srcId="{19704289-D00F-4CD4-A535-02EB6475BDD8}" destId="{0652EC60-5560-C74A-B5BC-7BB03971367B}" srcOrd="0" destOrd="0" presId="urn:microsoft.com/office/officeart/2005/8/layout/default"/>
    <dgm:cxn modelId="{6FD3E707-16C2-4A15-9A2A-1F62AD4FF20E}" srcId="{19704289-D00F-4CD4-A535-02EB6475BDD8}" destId="{24307B4D-40B9-4F06-814A-C6F5266D090E}" srcOrd="6" destOrd="0" parTransId="{C0196D80-2350-4363-9E2D-9661479461D2}" sibTransId="{27D79F39-5817-4A5C-96FA-BA5CF26C3117}"/>
    <dgm:cxn modelId="{E0E27925-B13C-4B2C-BFF0-1C8DEFD80303}" srcId="{19704289-D00F-4CD4-A535-02EB6475BDD8}" destId="{0C2049A0-B632-452A-A9EC-A160E0CBF0B2}" srcOrd="2" destOrd="0" parTransId="{24224AD0-C21B-41E2-AFF0-08A5B476AF69}" sibTransId="{B0312541-D274-4A30-95E5-532EDDD01F1D}"/>
    <dgm:cxn modelId="{C67E3148-B04D-428F-8122-881BE7735A5A}" srcId="{19704289-D00F-4CD4-A535-02EB6475BDD8}" destId="{616ED861-E2F4-47FE-AA2A-05BBF3BD6FCB}" srcOrd="3" destOrd="0" parTransId="{4026D789-729B-4104-A49F-E2375F7C356B}" sibTransId="{6783989E-3A6F-4453-9C4E-FB78C08368D1}"/>
    <dgm:cxn modelId="{5F62234D-7438-4B91-9BCC-42F95CB1D3E1}" srcId="{19704289-D00F-4CD4-A535-02EB6475BDD8}" destId="{5139B365-DADF-424A-8072-B56E1D431F2F}" srcOrd="1" destOrd="0" parTransId="{10D67F1D-4E0B-4997-8FD3-2AA4DBBB16E6}" sibTransId="{F8A68EAA-0E55-4416-AF8D-61274E6EB191}"/>
    <dgm:cxn modelId="{4720DD50-2445-E64E-96D9-2C0BDD307A3D}" type="presOf" srcId="{5139B365-DADF-424A-8072-B56E1D431F2F}" destId="{F37E2188-7514-D745-8BBD-48A6EAFB4F5C}" srcOrd="0" destOrd="0" presId="urn:microsoft.com/office/officeart/2005/8/layout/default"/>
    <dgm:cxn modelId="{C8B85254-E113-D043-840A-99B25648419B}" type="presOf" srcId="{24307B4D-40B9-4F06-814A-C6F5266D090E}" destId="{0658B2BB-023B-934D-BDFC-2E31C87444FD}" srcOrd="0" destOrd="0" presId="urn:microsoft.com/office/officeart/2005/8/layout/default"/>
    <dgm:cxn modelId="{6EC79B71-EDEB-7A43-8420-8FF59208F86E}" type="presOf" srcId="{1850A93B-63B8-4D76-B1CB-E2EFB89A58B6}" destId="{62CAC7BC-06E6-CB4E-B43E-F056FEBA7093}" srcOrd="0" destOrd="0" presId="urn:microsoft.com/office/officeart/2005/8/layout/default"/>
    <dgm:cxn modelId="{A711DA81-13C6-9743-A592-C213E73B39CA}" type="presOf" srcId="{616ED861-E2F4-47FE-AA2A-05BBF3BD6FCB}" destId="{D6680D61-B5D4-0B47-9AB5-FAECE014F8DA}" srcOrd="0" destOrd="0" presId="urn:microsoft.com/office/officeart/2005/8/layout/default"/>
    <dgm:cxn modelId="{BE1DA1B7-D687-A649-8C0F-44435595BE32}" type="presOf" srcId="{336FD016-63AB-4EFC-B919-AAE6E96E6AC4}" destId="{C05DCA04-063C-0844-9B90-9463AE32D622}" srcOrd="0" destOrd="0" presId="urn:microsoft.com/office/officeart/2005/8/layout/default"/>
    <dgm:cxn modelId="{23C9A8C2-4997-43EE-AD2A-260FFB5EB666}" srcId="{19704289-D00F-4CD4-A535-02EB6475BDD8}" destId="{336FD016-63AB-4EFC-B919-AAE6E96E6AC4}" srcOrd="0" destOrd="0" parTransId="{36610669-8EE1-4456-B251-4B9CEC03706D}" sibTransId="{5A3A2ECE-581D-4D87-BD93-09FD27ADD88D}"/>
    <dgm:cxn modelId="{9F759CC4-BCC5-42EE-B3E2-37033B1C264A}" srcId="{19704289-D00F-4CD4-A535-02EB6475BDD8}" destId="{1850A93B-63B8-4D76-B1CB-E2EFB89A58B6}" srcOrd="5" destOrd="0" parTransId="{AB12CD07-B3B9-42A6-9498-E6E6F2CB8189}" sibTransId="{FBAD8C43-E1DA-443C-93CA-0CBBCA6365B8}"/>
    <dgm:cxn modelId="{3FD3DDD3-1CB7-9F4A-8D85-EE25D97C09B8}" type="presOf" srcId="{9C06892F-0FAD-4114-9501-B7211934A4CA}" destId="{935F729E-8436-0E4B-9EE4-F6FF5E015339}" srcOrd="0" destOrd="0" presId="urn:microsoft.com/office/officeart/2005/8/layout/default"/>
    <dgm:cxn modelId="{57118AF4-1F4D-D449-A309-6E7F7148ECDE}" type="presOf" srcId="{0C2049A0-B632-452A-A9EC-A160E0CBF0B2}" destId="{9483ACF5-53BF-9248-900E-25E219644500}" srcOrd="0" destOrd="0" presId="urn:microsoft.com/office/officeart/2005/8/layout/default"/>
    <dgm:cxn modelId="{FDE43BCD-0433-4B47-9714-0A5B233A0D60}" type="presParOf" srcId="{0652EC60-5560-C74A-B5BC-7BB03971367B}" destId="{C05DCA04-063C-0844-9B90-9463AE32D622}" srcOrd="0" destOrd="0" presId="urn:microsoft.com/office/officeart/2005/8/layout/default"/>
    <dgm:cxn modelId="{4B914D34-EF03-F94E-AA32-18951BECC133}" type="presParOf" srcId="{0652EC60-5560-C74A-B5BC-7BB03971367B}" destId="{E0C113BC-DAE9-6C48-A8EF-7CEEC2EDDE56}" srcOrd="1" destOrd="0" presId="urn:microsoft.com/office/officeart/2005/8/layout/default"/>
    <dgm:cxn modelId="{8CC6E54E-0F30-A544-A600-EE7335166389}" type="presParOf" srcId="{0652EC60-5560-C74A-B5BC-7BB03971367B}" destId="{F37E2188-7514-D745-8BBD-48A6EAFB4F5C}" srcOrd="2" destOrd="0" presId="urn:microsoft.com/office/officeart/2005/8/layout/default"/>
    <dgm:cxn modelId="{AE489D53-122D-0D41-AAB1-0D2B350D6065}" type="presParOf" srcId="{0652EC60-5560-C74A-B5BC-7BB03971367B}" destId="{7684F169-CFF0-C44D-82A0-12CF1C12AABD}" srcOrd="3" destOrd="0" presId="urn:microsoft.com/office/officeart/2005/8/layout/default"/>
    <dgm:cxn modelId="{1840C3B4-97D2-764C-8308-E3FE558C60EA}" type="presParOf" srcId="{0652EC60-5560-C74A-B5BC-7BB03971367B}" destId="{9483ACF5-53BF-9248-900E-25E219644500}" srcOrd="4" destOrd="0" presId="urn:microsoft.com/office/officeart/2005/8/layout/default"/>
    <dgm:cxn modelId="{12A8128A-C9CB-A140-961A-09B457E1AB11}" type="presParOf" srcId="{0652EC60-5560-C74A-B5BC-7BB03971367B}" destId="{E17A3742-888A-1945-918D-38BE8F6DB43F}" srcOrd="5" destOrd="0" presId="urn:microsoft.com/office/officeart/2005/8/layout/default"/>
    <dgm:cxn modelId="{CB2BF0B4-D3F0-AF48-88DD-AA3A9599D6D2}" type="presParOf" srcId="{0652EC60-5560-C74A-B5BC-7BB03971367B}" destId="{D6680D61-B5D4-0B47-9AB5-FAECE014F8DA}" srcOrd="6" destOrd="0" presId="urn:microsoft.com/office/officeart/2005/8/layout/default"/>
    <dgm:cxn modelId="{85A7B2F7-FFA0-FD4F-9743-74928070D58D}" type="presParOf" srcId="{0652EC60-5560-C74A-B5BC-7BB03971367B}" destId="{1D2D7EC4-A486-1F43-891C-82A02BDF46D2}" srcOrd="7" destOrd="0" presId="urn:microsoft.com/office/officeart/2005/8/layout/default"/>
    <dgm:cxn modelId="{C3720498-5C33-DD44-AB36-1A2F1D8B0C51}" type="presParOf" srcId="{0652EC60-5560-C74A-B5BC-7BB03971367B}" destId="{935F729E-8436-0E4B-9EE4-F6FF5E015339}" srcOrd="8" destOrd="0" presId="urn:microsoft.com/office/officeart/2005/8/layout/default"/>
    <dgm:cxn modelId="{C476204E-548F-3448-8A4F-1EC26705D432}" type="presParOf" srcId="{0652EC60-5560-C74A-B5BC-7BB03971367B}" destId="{54C8A967-D045-DC46-BADC-DAE33A2D3EAC}" srcOrd="9" destOrd="0" presId="urn:microsoft.com/office/officeart/2005/8/layout/default"/>
    <dgm:cxn modelId="{BE6453CD-ADA2-D149-AAD5-E45BCFC75749}" type="presParOf" srcId="{0652EC60-5560-C74A-B5BC-7BB03971367B}" destId="{62CAC7BC-06E6-CB4E-B43E-F056FEBA7093}" srcOrd="10" destOrd="0" presId="urn:microsoft.com/office/officeart/2005/8/layout/default"/>
    <dgm:cxn modelId="{389DB8B1-768E-224F-B20E-38399530CD9D}" type="presParOf" srcId="{0652EC60-5560-C74A-B5BC-7BB03971367B}" destId="{2286F69B-3697-6840-B15F-40331FA105A3}" srcOrd="11" destOrd="0" presId="urn:microsoft.com/office/officeart/2005/8/layout/default"/>
    <dgm:cxn modelId="{BC47B2EF-43CD-CF4C-84E7-E8054EC73006}" type="presParOf" srcId="{0652EC60-5560-C74A-B5BC-7BB03971367B}" destId="{0658B2BB-023B-934D-BDFC-2E31C87444F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DCA04-063C-0844-9B90-9463AE32D622}">
      <dsp:nvSpPr>
        <dsp:cNvPr id="0" name=""/>
        <dsp:cNvSpPr/>
      </dsp:nvSpPr>
      <dsp:spPr>
        <a:xfrm>
          <a:off x="2902" y="230658"/>
          <a:ext cx="2302370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599 Customers</a:t>
          </a:r>
        </a:p>
      </dsp:txBody>
      <dsp:txXfrm>
        <a:off x="2902" y="230658"/>
        <a:ext cx="2302370" cy="1381422"/>
      </dsp:txXfrm>
    </dsp:sp>
    <dsp:sp modelId="{F37E2188-7514-D745-8BBD-48A6EAFB4F5C}">
      <dsp:nvSpPr>
        <dsp:cNvPr id="0" name=""/>
        <dsp:cNvSpPr/>
      </dsp:nvSpPr>
      <dsp:spPr>
        <a:xfrm>
          <a:off x="2535510" y="230658"/>
          <a:ext cx="2302370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109 Countries</a:t>
          </a:r>
        </a:p>
      </dsp:txBody>
      <dsp:txXfrm>
        <a:off x="2535510" y="230658"/>
        <a:ext cx="2302370" cy="1381422"/>
      </dsp:txXfrm>
    </dsp:sp>
    <dsp:sp modelId="{9483ACF5-53BF-9248-900E-25E219644500}">
      <dsp:nvSpPr>
        <dsp:cNvPr id="0" name=""/>
        <dsp:cNvSpPr/>
      </dsp:nvSpPr>
      <dsp:spPr>
        <a:xfrm>
          <a:off x="5068118" y="230658"/>
          <a:ext cx="2302370" cy="1381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600 Cities</a:t>
          </a:r>
        </a:p>
      </dsp:txBody>
      <dsp:txXfrm>
        <a:off x="5068118" y="230658"/>
        <a:ext cx="2302370" cy="1381422"/>
      </dsp:txXfrm>
    </dsp:sp>
    <dsp:sp modelId="{D6680D61-B5D4-0B47-9AB5-FAECE014F8DA}">
      <dsp:nvSpPr>
        <dsp:cNvPr id="0" name=""/>
        <dsp:cNvSpPr/>
      </dsp:nvSpPr>
      <dsp:spPr>
        <a:xfrm>
          <a:off x="7600725" y="230658"/>
          <a:ext cx="2302370" cy="1381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 Languages (English is most frequent)</a:t>
          </a:r>
        </a:p>
      </dsp:txBody>
      <dsp:txXfrm>
        <a:off x="7600725" y="230658"/>
        <a:ext cx="2302370" cy="1381422"/>
      </dsp:txXfrm>
    </dsp:sp>
    <dsp:sp modelId="{935F729E-8436-0E4B-9EE4-F6FF5E015339}">
      <dsp:nvSpPr>
        <dsp:cNvPr id="0" name=""/>
        <dsp:cNvSpPr/>
      </dsp:nvSpPr>
      <dsp:spPr>
        <a:xfrm>
          <a:off x="1269206" y="1842318"/>
          <a:ext cx="2302370" cy="1381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1,000 Films in Database</a:t>
          </a:r>
        </a:p>
      </dsp:txBody>
      <dsp:txXfrm>
        <a:off x="1269206" y="1842318"/>
        <a:ext cx="2302370" cy="1381422"/>
      </dsp:txXfrm>
    </dsp:sp>
    <dsp:sp modelId="{62CAC7BC-06E6-CB4E-B43E-F056FEBA7093}">
      <dsp:nvSpPr>
        <dsp:cNvPr id="0" name=""/>
        <dsp:cNvSpPr/>
      </dsp:nvSpPr>
      <dsp:spPr>
        <a:xfrm>
          <a:off x="3801814" y="1842318"/>
          <a:ext cx="2302370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16,044 Total Rentals</a:t>
          </a:r>
        </a:p>
      </dsp:txBody>
      <dsp:txXfrm>
        <a:off x="3801814" y="1842318"/>
        <a:ext cx="2302370" cy="1381422"/>
      </dsp:txXfrm>
    </dsp:sp>
    <dsp:sp modelId="{0658B2BB-023B-934D-BDFC-2E31C87444FD}">
      <dsp:nvSpPr>
        <dsp:cNvPr id="0" name=""/>
        <dsp:cNvSpPr/>
      </dsp:nvSpPr>
      <dsp:spPr>
        <a:xfrm>
          <a:off x="6334422" y="1842318"/>
          <a:ext cx="2302370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Payments: 14,596 Total Revenue: $61,312.04</a:t>
          </a:r>
        </a:p>
      </dsp:txBody>
      <dsp:txXfrm>
        <a:off x="6334422" y="1842318"/>
        <a:ext cx="2302370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rdanhenghold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ublic.tableau.com/app/profile/jordan.henghold/viz/RockbusterRevenuebyCategory/TotalRevenuebyCategory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lic.tableau.com/app/profile/jordan.henghold/viz/RockbusterMap_16938586828500/CountryPaymentsCustomerCount?publish=yes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public.tableau.com/app/profile/jordan.henghold/viz/RockbusterBubbleChart/Sheet1?publish=y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12CD6E-9711-7F2E-FAB0-12BFE7A734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2497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9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38FBA-2158-FD30-7850-97620DEF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Rockbuster</a:t>
            </a:r>
            <a:r>
              <a:rPr lang="en-US"/>
              <a:t>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60964-AA96-2187-0E50-D74E86A16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by Jordan </a:t>
            </a:r>
            <a:r>
              <a:rPr lang="en-US" dirty="0" err="1"/>
              <a:t>henghold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7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8AE6E-CA09-1A60-B6F2-714BC717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FB86-2B22-DAF3-53EB-F0042AA75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100">
                <a:solidFill>
                  <a:schemeClr val="bg2"/>
                </a:solidFill>
              </a:rPr>
              <a:t>For comments, questions and concerns:</a:t>
            </a:r>
          </a:p>
          <a:p>
            <a:pPr algn="ctr">
              <a:lnSpc>
                <a:spcPct val="110000"/>
              </a:lnSpc>
            </a:pPr>
            <a:r>
              <a:rPr lang="en-US" sz="1100">
                <a:solidFill>
                  <a:schemeClr val="bg2"/>
                </a:solidFill>
                <a:hlinkClick r:id="rId3"/>
              </a:rPr>
              <a:t>jordanhenghold@gmail.com</a:t>
            </a:r>
            <a:endParaRPr lang="en-US" sz="1100">
              <a:solidFill>
                <a:schemeClr val="bg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1100">
                <a:solidFill>
                  <a:schemeClr val="bg2"/>
                </a:solidFill>
              </a:rPr>
              <a:t>*If Tableau links provide any trouble, right-click the link, go to hyperlink and then Open! </a:t>
            </a:r>
            <a:r>
              <a:rPr lang="en-US" sz="1100">
                <a:solidFill>
                  <a:schemeClr val="bg2"/>
                </a:solidFill>
                <a:sym typeface="Wingdings" pitchFamily="2" charset="2"/>
              </a:rPr>
              <a:t></a:t>
            </a:r>
            <a:endParaRPr lang="en-US" sz="1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33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8" name="Rectangle 157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0" name="Picture 89" descr="Aqua and green fractal background like floral petal">
            <a:extLst>
              <a:ext uri="{FF2B5EF4-FFF2-40B4-BE49-F238E27FC236}">
                <a16:creationId xmlns:a16="http://schemas.microsoft.com/office/drawing/2014/main" id="{8BF314CF-E6EF-EC12-01D7-F4E24E767F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2489" b="12489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2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6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77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82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6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67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8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9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0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1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2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E479D3-BCEF-6357-FE15-993DB067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EBA6-7A25-4C0B-C9CF-58DDFCFE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 err="1"/>
              <a:t>Rockbuster</a:t>
            </a:r>
            <a:r>
              <a:rPr lang="en-US" sz="2000" dirty="0"/>
              <a:t> Stealth LLC is a company which has previously rented movies out from storefronts across the globe.</a:t>
            </a:r>
          </a:p>
          <a:p>
            <a:r>
              <a:rPr lang="en-US" sz="2000" dirty="0" err="1"/>
              <a:t>Rockbuster’s</a:t>
            </a:r>
            <a:r>
              <a:rPr lang="en-US" sz="2000" dirty="0"/>
              <a:t> management crew now plans to transition from storefronts to utilizing an online platform to rent out movies, so that the company can continue to thrive in a streaming-dominated industry.</a:t>
            </a:r>
          </a:p>
          <a:p>
            <a:r>
              <a:rPr lang="en-US" sz="2000" b="1" dirty="0"/>
              <a:t>Project Goals:</a:t>
            </a:r>
          </a:p>
          <a:p>
            <a:pPr marL="0" indent="0">
              <a:buNone/>
            </a:pPr>
            <a:r>
              <a:rPr lang="en-US" sz="2000" dirty="0"/>
              <a:t>     - The Company 2020 Launch strategy is to be implemented by the business intelligence initiative to launch the new online strategy.</a:t>
            </a:r>
          </a:p>
          <a:p>
            <a:pPr marL="0" indent="0">
              <a:buNone/>
            </a:pPr>
            <a:r>
              <a:rPr lang="en-US" sz="2000" dirty="0"/>
              <a:t>     - Streaming pros like Amazon Prime and Netflix must be competitively considered to complete data-driven results in this project, while ensuring sustainable strategies and decisions validated by data.</a:t>
            </a:r>
          </a:p>
        </p:txBody>
      </p:sp>
    </p:spTree>
    <p:extLst>
      <p:ext uri="{BB962C8B-B14F-4D97-AF65-F5344CB8AC3E}">
        <p14:creationId xmlns:p14="http://schemas.microsoft.com/office/powerpoint/2010/main" val="152640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7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2" name="Rectangle 8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Group 8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6A83FB-8411-F237-AD07-81A83FCC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Overview</a:t>
            </a: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2D027659-3A41-FCA6-1475-36064168C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29149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55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CEFA6-C1CF-425D-CEEF-F6942420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Rental Duration Averages and Rates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3F934A-D20D-7D00-B48A-6186C93BB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82634"/>
              </p:ext>
            </p:extLst>
          </p:nvPr>
        </p:nvGraphicFramePr>
        <p:xfrm>
          <a:off x="1141413" y="2312315"/>
          <a:ext cx="9906002" cy="34160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{7DF18680-E054-41AD-8BC1-D1AEF772440D}</a:tableStyleId>
              </a:tblPr>
              <a:tblGrid>
                <a:gridCol w="2534723">
                  <a:extLst>
                    <a:ext uri="{9D8B030D-6E8A-4147-A177-3AD203B41FA5}">
                      <a16:colId xmlns:a16="http://schemas.microsoft.com/office/drawing/2014/main" val="3253747760"/>
                    </a:ext>
                  </a:extLst>
                </a:gridCol>
                <a:gridCol w="1947654">
                  <a:extLst>
                    <a:ext uri="{9D8B030D-6E8A-4147-A177-3AD203B41FA5}">
                      <a16:colId xmlns:a16="http://schemas.microsoft.com/office/drawing/2014/main" val="1841836257"/>
                    </a:ext>
                  </a:extLst>
                </a:gridCol>
                <a:gridCol w="2029254">
                  <a:extLst>
                    <a:ext uri="{9D8B030D-6E8A-4147-A177-3AD203B41FA5}">
                      <a16:colId xmlns:a16="http://schemas.microsoft.com/office/drawing/2014/main" val="3766311082"/>
                    </a:ext>
                  </a:extLst>
                </a:gridCol>
                <a:gridCol w="1850186">
                  <a:extLst>
                    <a:ext uri="{9D8B030D-6E8A-4147-A177-3AD203B41FA5}">
                      <a16:colId xmlns:a16="http://schemas.microsoft.com/office/drawing/2014/main" val="3572992893"/>
                    </a:ext>
                  </a:extLst>
                </a:gridCol>
                <a:gridCol w="1544185">
                  <a:extLst>
                    <a:ext uri="{9D8B030D-6E8A-4147-A177-3AD203B41FA5}">
                      <a16:colId xmlns:a16="http://schemas.microsoft.com/office/drawing/2014/main" val="1858605472"/>
                    </a:ext>
                  </a:extLst>
                </a:gridCol>
              </a:tblGrid>
              <a:tr h="752844">
                <a:tc>
                  <a:txBody>
                    <a:bodyPr/>
                    <a:lstStyle/>
                    <a:p>
                      <a:endParaRPr lang="en-US" sz="2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369829" marR="221897" marT="130561" marB="221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Minimum</a:t>
                      </a:r>
                    </a:p>
                  </a:txBody>
                  <a:tcPr marL="369829" marR="221897" marT="130561" marB="221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Maximum</a:t>
                      </a:r>
                    </a:p>
                  </a:txBody>
                  <a:tcPr marL="369829" marR="221897" marT="130561" marB="221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 marL="369829" marR="221897" marT="130561" marB="221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 marL="369829" marR="221897" marT="130561" marB="221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64604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Rental Duration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4.99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3413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Rental Rate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4.99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2.98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92113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185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115.27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38067"/>
                  </a:ext>
                </a:extLst>
              </a:tr>
              <a:tr h="665804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Replacement Cost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9.99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29.99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19.98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 marL="369829" marR="221897" marT="130561" marB="2218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5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9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72164-097B-0E2A-7D00-24ACD567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2500"/>
              <a:t>Movie Categories by Popularity &amp; Contribution to  percentage of Revenue</a:t>
            </a:r>
          </a:p>
        </p:txBody>
      </p:sp>
      <p:sp>
        <p:nvSpPr>
          <p:cNvPr id="93" name="Content Placeholder 58">
            <a:extLst>
              <a:ext uri="{FF2B5EF4-FFF2-40B4-BE49-F238E27FC236}">
                <a16:creationId xmlns:a16="http://schemas.microsoft.com/office/drawing/2014/main" id="{9748FF83-82FB-1439-9D57-1ECCE887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4216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latin typeface="+mj-lt"/>
              </a:rPr>
              <a:t>Data Interpretation:</a:t>
            </a:r>
          </a:p>
          <a:p>
            <a:pPr>
              <a:lnSpc>
                <a:spcPct val="110000"/>
              </a:lnSpc>
            </a:pPr>
            <a:r>
              <a:rPr lang="en-US" sz="1700" u="sng" dirty="0">
                <a:latin typeface="+mj-lt"/>
              </a:rPr>
              <a:t>Greatest Revenue</a:t>
            </a:r>
            <a:r>
              <a:rPr lang="en-US" sz="1700" dirty="0">
                <a:latin typeface="+mj-lt"/>
              </a:rPr>
              <a:t>- Sport ($4,892 in Revenue), 8% Rev.</a:t>
            </a:r>
          </a:p>
          <a:p>
            <a:pPr>
              <a:lnSpc>
                <a:spcPct val="110000"/>
              </a:lnSpc>
            </a:pPr>
            <a:r>
              <a:rPr lang="en-US" sz="1700" u="sng" dirty="0">
                <a:latin typeface="+mj-lt"/>
              </a:rPr>
              <a:t>Least Revenue</a:t>
            </a:r>
            <a:r>
              <a:rPr lang="en-US" sz="1700" dirty="0">
                <a:latin typeface="+mj-lt"/>
              </a:rPr>
              <a:t>- Music, Travel, Children, Classics, Horror (under $3,401 each in Rev.), 27% Rev.</a:t>
            </a:r>
          </a:p>
          <a:p>
            <a:pPr>
              <a:lnSpc>
                <a:spcPct val="110000"/>
              </a:lnSpc>
            </a:pPr>
            <a:r>
              <a:rPr lang="en-US" sz="1700" u="sng" dirty="0">
                <a:latin typeface="+mj-lt"/>
              </a:rPr>
              <a:t>Remaining Categoric Revenue</a:t>
            </a:r>
            <a:r>
              <a:rPr lang="en-US" sz="1700" dirty="0">
                <a:latin typeface="+mj-lt"/>
              </a:rPr>
              <a:t>- </a:t>
            </a:r>
            <a:r>
              <a:rPr lang="en-US" sz="1700" dirty="0">
                <a:effectLst/>
                <a:latin typeface="+mj-lt"/>
              </a:rPr>
              <a:t>Sci-Fi, Animation, Drama, Comedy, New, Action, Foreign, Games, Family, and Documentary ($4,336-$3,750 range in Rev.), 65% Rev.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effectLst/>
                <a:latin typeface="+mj-lt"/>
              </a:rPr>
              <a:t>Link to Graph: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+mj-lt"/>
                <a:hlinkClick r:id="rId4"/>
              </a:rPr>
              <a:t>https://public.tableau.com/app/profile/jordan.henghold/viz/RockbusterRevenuebyCategory/TotalRevenuebyCategory?publish=yes</a:t>
            </a:r>
            <a:endParaRPr lang="en-US" sz="1700" dirty="0">
              <a:effectLst/>
              <a:latin typeface="+mj-lt"/>
            </a:endParaRPr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E8BC95CC-472C-B29D-0084-6B84C960A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45445"/>
            <a:ext cx="5456279" cy="39421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7" name="Group 10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5527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1" name="Group 119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22" name="Group 16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2" name="Rectangle 16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C6826-3B43-9239-5C77-B0FCA6F9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Total Payments and Customer Count by Country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09C9F4-42FE-B076-2391-B7EEAFA5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" r="20643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24" name="Group 16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B0D6F-3638-64EE-B242-5E8B65E0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599 Customers across 109 Countries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Link to Tableau Map: </a:t>
            </a:r>
            <a:endParaRPr lang="en-US" sz="1800">
              <a:hlinkClick r:id="rId5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hlinkClick r:id="rId5"/>
              </a:rPr>
              <a:t>https://public.tableau.com/app/profile/jordan.henghold/viz/RockbusterMap_16938586828500/CountryPaymentsCustomerCount?publish=yes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6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E639F-95C0-7194-4D80-38EFBB1F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9526"/>
            <a:ext cx="5832805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 10 Countries BY Revenue &amp; Customer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95A6-517B-5CD8-ED99-09D2BBFB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776" y="1382712"/>
            <a:ext cx="5424820" cy="52228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India, 60 customers, 10%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China, 53 customers, 8%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USA, 36 customers, 6%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Japan, 31 customers, 5%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Mexico, 30 customers, 5%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Brazil, 28 customers, 4%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Russia, 28 customers, 4%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Philippines, 20 customers, 3%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Turkey, 15 customers, 2% of Revenue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Indonesia, 14 customers, 2% of Revenue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Link to Tableau Bubble Chart: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https://public.tableau.com/app/profile/jordan.henghold/viz/RockbusterBubbleChart/Sheet1?publish=yes</a:t>
            </a:r>
            <a:endParaRPr lang="en-US" b="1" dirty="0"/>
          </a:p>
          <a:p>
            <a:pPr>
              <a:lnSpc>
                <a:spcPct val="110000"/>
              </a:lnSpc>
            </a:pP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blue circles with white text&#10;&#10;Description automatically generated">
            <a:extLst>
              <a:ext uri="{FF2B5EF4-FFF2-40B4-BE49-F238E27FC236}">
                <a16:creationId xmlns:a16="http://schemas.microsoft.com/office/drawing/2014/main" id="{64D61493-BDE4-A362-C7A2-B2353012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70958" y="618518"/>
            <a:ext cx="510636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925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D8E9-41A6-B30C-F85E-4C24078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03" y="306396"/>
            <a:ext cx="3563937" cy="640656"/>
          </a:xfrm>
        </p:spPr>
        <p:txBody>
          <a:bodyPr/>
          <a:lstStyle/>
          <a:p>
            <a:r>
              <a:rPr lang="en-US" dirty="0"/>
              <a:t>Top Customers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9758F3-AEE7-2C46-E23C-79B030D6CC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86369"/>
              </p:ext>
            </p:extLst>
          </p:nvPr>
        </p:nvGraphicFramePr>
        <p:xfrm>
          <a:off x="455614" y="4076700"/>
          <a:ext cx="10898186" cy="2474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240">
                  <a:extLst>
                    <a:ext uri="{9D8B030D-6E8A-4147-A177-3AD203B41FA5}">
                      <a16:colId xmlns:a16="http://schemas.microsoft.com/office/drawing/2014/main" val="1663470427"/>
                    </a:ext>
                  </a:extLst>
                </a:gridCol>
                <a:gridCol w="1768193">
                  <a:extLst>
                    <a:ext uri="{9D8B030D-6E8A-4147-A177-3AD203B41FA5}">
                      <a16:colId xmlns:a16="http://schemas.microsoft.com/office/drawing/2014/main" val="1109324294"/>
                    </a:ext>
                  </a:extLst>
                </a:gridCol>
                <a:gridCol w="1890605">
                  <a:extLst>
                    <a:ext uri="{9D8B030D-6E8A-4147-A177-3AD203B41FA5}">
                      <a16:colId xmlns:a16="http://schemas.microsoft.com/office/drawing/2014/main" val="1968605179"/>
                    </a:ext>
                  </a:extLst>
                </a:gridCol>
                <a:gridCol w="1958614">
                  <a:extLst>
                    <a:ext uri="{9D8B030D-6E8A-4147-A177-3AD203B41FA5}">
                      <a16:colId xmlns:a16="http://schemas.microsoft.com/office/drawing/2014/main" val="3853050471"/>
                    </a:ext>
                  </a:extLst>
                </a:gridCol>
                <a:gridCol w="1482560">
                  <a:extLst>
                    <a:ext uri="{9D8B030D-6E8A-4147-A177-3AD203B41FA5}">
                      <a16:colId xmlns:a16="http://schemas.microsoft.com/office/drawing/2014/main" val="1809371118"/>
                    </a:ext>
                  </a:extLst>
                </a:gridCol>
                <a:gridCol w="1604974">
                  <a:extLst>
                    <a:ext uri="{9D8B030D-6E8A-4147-A177-3AD203B41FA5}">
                      <a16:colId xmlns:a16="http://schemas.microsoft.com/office/drawing/2014/main" val="2389069533"/>
                    </a:ext>
                  </a:extLst>
                </a:gridCol>
              </a:tblGrid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Customer_ID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First_Name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Last_Name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Total_Amount_Paid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4114578721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Arlene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Harvey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India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Ambattur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$111.76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695325987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Spurlock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Shanwei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$109.71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51079910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Marlene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Welch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Japan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Iwaki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$106.77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3363873196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Glen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Talbert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Mexico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Acua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$100.77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2505768452"/>
                  </a:ext>
                </a:extLst>
              </a:tr>
              <a:tr h="412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Clinton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Buford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Aurora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$98.76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8" marR="4568" marT="4568" marB="0" anchor="b"/>
                </a:tc>
                <a:extLst>
                  <a:ext uri="{0D108BD9-81ED-4DB2-BD59-A6C34878D82A}">
                    <a16:rowId xmlns:a16="http://schemas.microsoft.com/office/drawing/2014/main" val="390520306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489361-62E5-25E7-30B0-961D2467FF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7594545"/>
              </p:ext>
            </p:extLst>
          </p:nvPr>
        </p:nvGraphicFramePr>
        <p:xfrm>
          <a:off x="455613" y="1208962"/>
          <a:ext cx="10898187" cy="2498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607">
                  <a:extLst>
                    <a:ext uri="{9D8B030D-6E8A-4147-A177-3AD203B41FA5}">
                      <a16:colId xmlns:a16="http://schemas.microsoft.com/office/drawing/2014/main" val="970603309"/>
                    </a:ext>
                  </a:extLst>
                </a:gridCol>
                <a:gridCol w="1765894">
                  <a:extLst>
                    <a:ext uri="{9D8B030D-6E8A-4147-A177-3AD203B41FA5}">
                      <a16:colId xmlns:a16="http://schemas.microsoft.com/office/drawing/2014/main" val="3185767018"/>
                    </a:ext>
                  </a:extLst>
                </a:gridCol>
                <a:gridCol w="1888383">
                  <a:extLst>
                    <a:ext uri="{9D8B030D-6E8A-4147-A177-3AD203B41FA5}">
                      <a16:colId xmlns:a16="http://schemas.microsoft.com/office/drawing/2014/main" val="841545373"/>
                    </a:ext>
                  </a:extLst>
                </a:gridCol>
                <a:gridCol w="1959838">
                  <a:extLst>
                    <a:ext uri="{9D8B030D-6E8A-4147-A177-3AD203B41FA5}">
                      <a16:colId xmlns:a16="http://schemas.microsoft.com/office/drawing/2014/main" val="3618673058"/>
                    </a:ext>
                  </a:extLst>
                </a:gridCol>
                <a:gridCol w="1483487">
                  <a:extLst>
                    <a:ext uri="{9D8B030D-6E8A-4147-A177-3AD203B41FA5}">
                      <a16:colId xmlns:a16="http://schemas.microsoft.com/office/drawing/2014/main" val="1367430469"/>
                    </a:ext>
                  </a:extLst>
                </a:gridCol>
                <a:gridCol w="1605978">
                  <a:extLst>
                    <a:ext uri="{9D8B030D-6E8A-4147-A177-3AD203B41FA5}">
                      <a16:colId xmlns:a16="http://schemas.microsoft.com/office/drawing/2014/main" val="916086238"/>
                    </a:ext>
                  </a:extLst>
                </a:gridCol>
              </a:tblGrid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Customer_ID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First_Name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Last_Name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Total_Amount_Paid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1598934529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Eleanor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Runion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Saint-Denis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$211.55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3005108383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Karl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Cape Coral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$208.58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848314400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Marion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Snyder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Brazil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Santa Barbara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$194.61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3689726606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Rhonda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Kennedy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Netherlands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Apeldoorn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$191.62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894800421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Shaw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Belarus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Molodetno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$189.60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331289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B9D7E-2487-14A9-78EB-F99165DA50F8}"/>
              </a:ext>
            </a:extLst>
          </p:cNvPr>
          <p:cNvSpPr txBox="1"/>
          <p:nvPr/>
        </p:nvSpPr>
        <p:spPr>
          <a:xfrm>
            <a:off x="1468992" y="839631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5: 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17C08-64C3-1913-F1E8-9658D6504A67}"/>
              </a:ext>
            </a:extLst>
          </p:cNvPr>
          <p:cNvSpPr txBox="1"/>
          <p:nvPr/>
        </p:nvSpPr>
        <p:spPr>
          <a:xfrm>
            <a:off x="1156403" y="3707368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5: Top 10 Cities</a:t>
            </a:r>
          </a:p>
        </p:txBody>
      </p:sp>
    </p:spTree>
    <p:extLst>
      <p:ext uri="{BB962C8B-B14F-4D97-AF65-F5344CB8AC3E}">
        <p14:creationId xmlns:p14="http://schemas.microsoft.com/office/powerpoint/2010/main" val="55969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DFEE-FDA7-B0A3-E1EA-2A2D49EB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982"/>
          </a:xfrm>
        </p:spPr>
        <p:txBody>
          <a:bodyPr>
            <a:normAutofit/>
          </a:bodyPr>
          <a:lstStyle/>
          <a:p>
            <a:r>
              <a:rPr lang="en-US" sz="4000" dirty="0"/>
              <a:t>Conclusive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904E-917B-B804-75D3-EE7BCF188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60500"/>
            <a:ext cx="4878389" cy="50800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highest grossing countries (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China and India</a:t>
            </a:r>
            <a:r>
              <a:rPr lang="en-US"/>
              <a:t>) are bringing in revenues exceeding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$5,200</a:t>
            </a:r>
            <a:r>
              <a:rPr lang="en-US"/>
              <a:t> per country—representing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18% </a:t>
            </a:r>
            <a:r>
              <a:rPr lang="en-US"/>
              <a:t>of total revenue. </a:t>
            </a:r>
          </a:p>
          <a:p>
            <a:r>
              <a:rPr lang="en-US"/>
              <a:t>There are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customers</a:t>
            </a:r>
            <a:r>
              <a:rPr lang="en-US"/>
              <a:t> in the database presenting immense loyalty– creating a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loyalty program </a:t>
            </a:r>
            <a:r>
              <a:rPr lang="en-US"/>
              <a:t>would be a useful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incentive</a:t>
            </a:r>
            <a:r>
              <a:rPr lang="en-US"/>
              <a:t> to offer boosting revenue while collecting client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feedback</a:t>
            </a:r>
            <a:r>
              <a:rPr lang="en-US"/>
              <a:t>.</a:t>
            </a:r>
          </a:p>
          <a:p>
            <a:r>
              <a:rPr lang="en-US"/>
              <a:t>Genres which remain most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popular</a:t>
            </a:r>
            <a:r>
              <a:rPr lang="en-US"/>
              <a:t> (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Sport, Sci-Fi, Animation, etc.</a:t>
            </a:r>
            <a:r>
              <a:rPr lang="en-US"/>
              <a:t>) should be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massively</a:t>
            </a:r>
            <a:r>
              <a:rPr lang="en-US"/>
              <a:t> provided with a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diverse</a:t>
            </a:r>
            <a:r>
              <a:rPr lang="en-US"/>
              <a:t> selection of options so that revenue remains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consistent</a:t>
            </a:r>
            <a:r>
              <a:rPr lang="en-US"/>
              <a:t>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8D29-4BF6-F4DF-2C0C-5380CC4D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4875211" cy="5080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Expand</a:t>
            </a:r>
            <a:r>
              <a:rPr lang="en-US" dirty="0"/>
              <a:t> the customer base even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further</a:t>
            </a:r>
            <a:r>
              <a:rPr lang="en-US" dirty="0"/>
              <a:t> by looking to countries which </a:t>
            </a:r>
            <a:r>
              <a:rPr lang="en-US" dirty="0" err="1"/>
              <a:t>Rockbuster</a:t>
            </a:r>
            <a:r>
              <a:rPr lang="en-US" dirty="0"/>
              <a:t> has not yet branched into—for untapped market potential 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i.e. countries in Europe, Africa, America, etc.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Promotional campaigns </a:t>
            </a:r>
            <a:r>
              <a:rPr lang="en-US" dirty="0"/>
              <a:t>should be incited into our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 countries </a:t>
            </a:r>
            <a:r>
              <a:rPr lang="en-US" dirty="0"/>
              <a:t>to solidify the continued revenue in our strongest geographic regions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India, China, US, Japan, Mexico, etc.</a:t>
            </a:r>
            <a:r>
              <a:rPr lang="en-US" dirty="0"/>
              <a:t>).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/>
              <a:t>Focus </a:t>
            </a:r>
            <a:r>
              <a:rPr lang="en-US" dirty="0">
                <a:solidFill>
                  <a:srgbClr val="EFFFCC"/>
                </a:solidFill>
              </a:rPr>
              <a:t>less money </a:t>
            </a:r>
            <a:r>
              <a:rPr lang="en-US" dirty="0"/>
              <a:t>into the </a:t>
            </a:r>
            <a:r>
              <a:rPr lang="en-US" dirty="0">
                <a:solidFill>
                  <a:srgbClr val="EFFFCC"/>
                </a:solidFill>
              </a:rPr>
              <a:t>least popular </a:t>
            </a:r>
            <a:r>
              <a:rPr lang="en-US" dirty="0"/>
              <a:t>genres during the initial launch (</a:t>
            </a:r>
            <a:r>
              <a:rPr lang="en-US" dirty="0">
                <a:solidFill>
                  <a:srgbClr val="EFFFCC"/>
                </a:solidFill>
              </a:rPr>
              <a:t>Music, Travel, Children, etc.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263</TotalTime>
  <Words>791</Words>
  <Application>Microsoft Macintosh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Rockbuster Stealth</vt:lpstr>
      <vt:lpstr>Introduction</vt:lpstr>
      <vt:lpstr>Overview</vt:lpstr>
      <vt:lpstr>Rental Duration Averages and Rates</vt:lpstr>
      <vt:lpstr>Movie Categories by Popularity &amp; Contribution to  percentage of Revenue</vt:lpstr>
      <vt:lpstr>Total Payments and Customer Count by Country</vt:lpstr>
      <vt:lpstr>Top 10 Countries BY Revenue &amp; Customer Count</vt:lpstr>
      <vt:lpstr>Top Customers</vt:lpstr>
      <vt:lpstr>Conclusive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jordan henghold</dc:creator>
  <cp:lastModifiedBy>jordan henghold</cp:lastModifiedBy>
  <cp:revision>11</cp:revision>
  <dcterms:created xsi:type="dcterms:W3CDTF">2023-09-04T20:51:02Z</dcterms:created>
  <dcterms:modified xsi:type="dcterms:W3CDTF">2023-09-05T01:14:51Z</dcterms:modified>
</cp:coreProperties>
</file>