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63" r:id="rId5"/>
    <p:sldId id="272" r:id="rId6"/>
    <p:sldId id="279" r:id="rId7"/>
    <p:sldId id="281" r:id="rId8"/>
    <p:sldId id="273" r:id="rId9"/>
    <p:sldId id="274" r:id="rId10"/>
    <p:sldId id="275" r:id="rId11"/>
    <p:sldId id="276" r:id="rId12"/>
    <p:sldId id="277" r:id="rId13"/>
    <p:sldId id="264" r:id="rId14"/>
    <p:sldId id="265" r:id="rId15"/>
    <p:sldId id="266" r:id="rId16"/>
    <p:sldId id="267" r:id="rId17"/>
    <p:sldId id="268" r:id="rId18"/>
    <p:sldId id="269" r:id="rId19"/>
    <p:sldId id="270" r:id="rId20"/>
    <p:sldId id="271" r:id="rId21"/>
    <p:sldId id="278" r:id="rId22"/>
    <p:sldId id="280" r:id="rId23"/>
  </p:sldIdLst>
  <p:sldSz cx="12192000" cy="6858000"/>
  <p:notesSz cx="7104063" cy="10234613"/>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E631FFDE-1010-498F-9120-6F57EFC23AC7}">
          <p14:sldIdLst>
            <p14:sldId id="263"/>
            <p14:sldId id="272"/>
            <p14:sldId id="279"/>
            <p14:sldId id="281"/>
            <p14:sldId id="273"/>
            <p14:sldId id="274"/>
            <p14:sldId id="275"/>
            <p14:sldId id="276"/>
            <p14:sldId id="277"/>
            <p14:sldId id="264"/>
            <p14:sldId id="265"/>
            <p14:sldId id="266"/>
            <p14:sldId id="267"/>
            <p14:sldId id="268"/>
            <p14:sldId id="269"/>
            <p14:sldId id="270"/>
            <p14:sldId id="271"/>
            <p14:sldId id="278"/>
            <p14:sldId id="28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D8262E"/>
    <a:srgbClr val="000000"/>
    <a:srgbClr val="D81C24"/>
    <a:srgbClr val="CC0000"/>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889D54-4720-6145-A568-4B3171FB3E7B}" v="7" dt="2021-10-06T08:43:30.5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08" autoAdjust="0"/>
    <p:restoredTop sz="88821" autoAdjust="0"/>
  </p:normalViewPr>
  <p:slideViewPr>
    <p:cSldViewPr snapToGrid="0" snapToObjects="1">
      <p:cViewPr varScale="1">
        <p:scale>
          <a:sx n="100" d="100"/>
          <a:sy n="100" d="100"/>
        </p:scale>
        <p:origin x="832" y="160"/>
      </p:cViewPr>
      <p:guideLst>
        <p:guide orient="horz" pos="2160"/>
        <p:guide pos="3840"/>
      </p:guideLst>
    </p:cSldViewPr>
  </p:slideViewPr>
  <p:notesTextViewPr>
    <p:cViewPr>
      <p:scale>
        <a:sx n="3" d="2"/>
        <a:sy n="3" d="2"/>
      </p:scale>
      <p:origin x="0" y="0"/>
    </p:cViewPr>
  </p:notesTextViewPr>
  <p:notesViewPr>
    <p:cSldViewPr snapToGrid="0" snapToObjects="1">
      <p:cViewPr varScale="1">
        <p:scale>
          <a:sx n="104" d="100"/>
          <a:sy n="104" d="100"/>
        </p:scale>
        <p:origin x="275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r Huijsen" userId="ebd506f1-b64d-401b-b5dc-e4bc6c5db72b" providerId="ADAL" clId="{AA889D54-4720-6145-A568-4B3171FB3E7B}"/>
    <pc:docChg chg="custSel addSld delSld modSld modSection">
      <pc:chgData name="Sander Huijsen" userId="ebd506f1-b64d-401b-b5dc-e4bc6c5db72b" providerId="ADAL" clId="{AA889D54-4720-6145-A568-4B3171FB3E7B}" dt="2021-10-06T08:43:31.553" v="1479" actId="20577"/>
      <pc:docMkLst>
        <pc:docMk/>
      </pc:docMkLst>
      <pc:sldChg chg="modNotesTx">
        <pc:chgData name="Sander Huijsen" userId="ebd506f1-b64d-401b-b5dc-e4bc6c5db72b" providerId="ADAL" clId="{AA889D54-4720-6145-A568-4B3171FB3E7B}" dt="2021-10-06T03:36:06.061" v="1260" actId="20577"/>
        <pc:sldMkLst>
          <pc:docMk/>
          <pc:sldMk cId="3698824205" sldId="264"/>
        </pc:sldMkLst>
      </pc:sldChg>
      <pc:sldChg chg="modSp mod">
        <pc:chgData name="Sander Huijsen" userId="ebd506f1-b64d-401b-b5dc-e4bc6c5db72b" providerId="ADAL" clId="{AA889D54-4720-6145-A568-4B3171FB3E7B}" dt="2021-10-06T03:03:27.606" v="181" actId="33524"/>
        <pc:sldMkLst>
          <pc:docMk/>
          <pc:sldMk cId="3887479198" sldId="270"/>
        </pc:sldMkLst>
        <pc:spChg chg="mod">
          <ac:chgData name="Sander Huijsen" userId="ebd506f1-b64d-401b-b5dc-e4bc6c5db72b" providerId="ADAL" clId="{AA889D54-4720-6145-A568-4B3171FB3E7B}" dt="2021-10-06T03:03:27.606" v="181" actId="33524"/>
          <ac:spMkLst>
            <pc:docMk/>
            <pc:sldMk cId="3887479198" sldId="270"/>
            <ac:spMk id="3" creationId="{8478BC49-6C38-42BF-AF06-F8F2C04236C5}"/>
          </ac:spMkLst>
        </pc:spChg>
      </pc:sldChg>
      <pc:sldChg chg="modSp mod">
        <pc:chgData name="Sander Huijsen" userId="ebd506f1-b64d-401b-b5dc-e4bc6c5db72b" providerId="ADAL" clId="{AA889D54-4720-6145-A568-4B3171FB3E7B}" dt="2021-10-06T03:15:57.285" v="901" actId="20577"/>
        <pc:sldMkLst>
          <pc:docMk/>
          <pc:sldMk cId="2604953308" sldId="271"/>
        </pc:sldMkLst>
        <pc:spChg chg="mod">
          <ac:chgData name="Sander Huijsen" userId="ebd506f1-b64d-401b-b5dc-e4bc6c5db72b" providerId="ADAL" clId="{AA889D54-4720-6145-A568-4B3171FB3E7B}" dt="2021-10-06T03:15:57.285" v="901" actId="20577"/>
          <ac:spMkLst>
            <pc:docMk/>
            <pc:sldMk cId="2604953308" sldId="271"/>
            <ac:spMk id="3" creationId="{8478BC49-6C38-42BF-AF06-F8F2C04236C5}"/>
          </ac:spMkLst>
        </pc:spChg>
      </pc:sldChg>
      <pc:sldChg chg="modSp mod modNotesTx">
        <pc:chgData name="Sander Huijsen" userId="ebd506f1-b64d-401b-b5dc-e4bc6c5db72b" providerId="ADAL" clId="{AA889D54-4720-6145-A568-4B3171FB3E7B}" dt="2021-10-06T03:37:47.981" v="1297" actId="404"/>
        <pc:sldMkLst>
          <pc:docMk/>
          <pc:sldMk cId="2394736748" sldId="272"/>
        </pc:sldMkLst>
        <pc:spChg chg="mod">
          <ac:chgData name="Sander Huijsen" userId="ebd506f1-b64d-401b-b5dc-e4bc6c5db72b" providerId="ADAL" clId="{AA889D54-4720-6145-A568-4B3171FB3E7B}" dt="2021-10-06T03:37:47.981" v="1297" actId="404"/>
          <ac:spMkLst>
            <pc:docMk/>
            <pc:sldMk cId="2394736748" sldId="272"/>
            <ac:spMk id="2" creationId="{FE1D02B3-9981-554B-BF0C-B483102A25F2}"/>
          </ac:spMkLst>
        </pc:spChg>
        <pc:spChg chg="mod">
          <ac:chgData name="Sander Huijsen" userId="ebd506f1-b64d-401b-b5dc-e4bc6c5db72b" providerId="ADAL" clId="{AA889D54-4720-6145-A568-4B3171FB3E7B}" dt="2021-10-06T03:35:21.673" v="1053"/>
          <ac:spMkLst>
            <pc:docMk/>
            <pc:sldMk cId="2394736748" sldId="272"/>
            <ac:spMk id="3" creationId="{F9216F6E-382E-4D42-9803-848A373BF04C}"/>
          </ac:spMkLst>
        </pc:spChg>
      </pc:sldChg>
      <pc:sldChg chg="modSp mod">
        <pc:chgData name="Sander Huijsen" userId="ebd506f1-b64d-401b-b5dc-e4bc6c5db72b" providerId="ADAL" clId="{AA889D54-4720-6145-A568-4B3171FB3E7B}" dt="2021-10-06T08:38:08.693" v="1432" actId="207"/>
        <pc:sldMkLst>
          <pc:docMk/>
          <pc:sldMk cId="1075156767" sldId="273"/>
        </pc:sldMkLst>
        <pc:spChg chg="mod">
          <ac:chgData name="Sander Huijsen" userId="ebd506f1-b64d-401b-b5dc-e4bc6c5db72b" providerId="ADAL" clId="{AA889D54-4720-6145-A568-4B3171FB3E7B}" dt="2021-10-06T08:38:08.693" v="1432" actId="207"/>
          <ac:spMkLst>
            <pc:docMk/>
            <pc:sldMk cId="1075156767" sldId="273"/>
            <ac:spMk id="3" creationId="{F1DA303E-899C-394E-93C2-77CFF28A1CC0}"/>
          </ac:spMkLst>
        </pc:spChg>
      </pc:sldChg>
      <pc:sldChg chg="modSp mod">
        <pc:chgData name="Sander Huijsen" userId="ebd506f1-b64d-401b-b5dc-e4bc6c5db72b" providerId="ADAL" clId="{AA889D54-4720-6145-A568-4B3171FB3E7B}" dt="2021-10-06T03:02:48.344" v="176" actId="27636"/>
        <pc:sldMkLst>
          <pc:docMk/>
          <pc:sldMk cId="1360599439" sldId="277"/>
        </pc:sldMkLst>
        <pc:spChg chg="mod">
          <ac:chgData name="Sander Huijsen" userId="ebd506f1-b64d-401b-b5dc-e4bc6c5db72b" providerId="ADAL" clId="{AA889D54-4720-6145-A568-4B3171FB3E7B}" dt="2021-10-06T03:02:48.344" v="176" actId="27636"/>
          <ac:spMkLst>
            <pc:docMk/>
            <pc:sldMk cId="1360599439" sldId="277"/>
            <ac:spMk id="3" creationId="{EAD42329-42FE-7849-A012-80E89BA4D453}"/>
          </ac:spMkLst>
        </pc:spChg>
      </pc:sldChg>
      <pc:sldChg chg="modSp mod">
        <pc:chgData name="Sander Huijsen" userId="ebd506f1-b64d-401b-b5dc-e4bc6c5db72b" providerId="ADAL" clId="{AA889D54-4720-6145-A568-4B3171FB3E7B}" dt="2021-10-06T08:41:05.903" v="1477" actId="20577"/>
        <pc:sldMkLst>
          <pc:docMk/>
          <pc:sldMk cId="1992259693" sldId="278"/>
        </pc:sldMkLst>
        <pc:spChg chg="mod">
          <ac:chgData name="Sander Huijsen" userId="ebd506f1-b64d-401b-b5dc-e4bc6c5db72b" providerId="ADAL" clId="{AA889D54-4720-6145-A568-4B3171FB3E7B}" dt="2021-10-06T03:16:28.882" v="914" actId="20577"/>
          <ac:spMkLst>
            <pc:docMk/>
            <pc:sldMk cId="1992259693" sldId="278"/>
            <ac:spMk id="2" creationId="{AC86F1F3-E18E-534F-AB7A-B6C4146295CC}"/>
          </ac:spMkLst>
        </pc:spChg>
        <pc:spChg chg="mod">
          <ac:chgData name="Sander Huijsen" userId="ebd506f1-b64d-401b-b5dc-e4bc6c5db72b" providerId="ADAL" clId="{AA889D54-4720-6145-A568-4B3171FB3E7B}" dt="2021-10-06T08:41:05.903" v="1477" actId="20577"/>
          <ac:spMkLst>
            <pc:docMk/>
            <pc:sldMk cId="1992259693" sldId="278"/>
            <ac:spMk id="3" creationId="{4AE8607B-B2C5-7E42-9965-36830BD71478}"/>
          </ac:spMkLst>
        </pc:spChg>
      </pc:sldChg>
      <pc:sldChg chg="modSp add mod">
        <pc:chgData name="Sander Huijsen" userId="ebd506f1-b64d-401b-b5dc-e4bc6c5db72b" providerId="ADAL" clId="{AA889D54-4720-6145-A568-4B3171FB3E7B}" dt="2021-10-06T08:37:23.199" v="1431" actId="20577"/>
        <pc:sldMkLst>
          <pc:docMk/>
          <pc:sldMk cId="2846608494" sldId="279"/>
        </pc:sldMkLst>
        <pc:spChg chg="mod">
          <ac:chgData name="Sander Huijsen" userId="ebd506f1-b64d-401b-b5dc-e4bc6c5db72b" providerId="ADAL" clId="{AA889D54-4720-6145-A568-4B3171FB3E7B}" dt="2021-10-06T08:37:23.199" v="1431" actId="20577"/>
          <ac:spMkLst>
            <pc:docMk/>
            <pc:sldMk cId="2846608494" sldId="279"/>
            <ac:spMk id="3" creationId="{F9216F6E-382E-4D42-9803-848A373BF04C}"/>
          </ac:spMkLst>
        </pc:spChg>
      </pc:sldChg>
      <pc:sldChg chg="new del">
        <pc:chgData name="Sander Huijsen" userId="ebd506f1-b64d-401b-b5dc-e4bc6c5db72b" providerId="ADAL" clId="{AA889D54-4720-6145-A568-4B3171FB3E7B}" dt="2021-10-06T03:01:42.763" v="1" actId="2696"/>
        <pc:sldMkLst>
          <pc:docMk/>
          <pc:sldMk cId="4059932358" sldId="279"/>
        </pc:sldMkLst>
      </pc:sldChg>
      <pc:sldChg chg="modSp add mod modNotesTx">
        <pc:chgData name="Sander Huijsen" userId="ebd506f1-b64d-401b-b5dc-e4bc6c5db72b" providerId="ADAL" clId="{AA889D54-4720-6145-A568-4B3171FB3E7B}" dt="2021-10-06T03:17:52.402" v="968" actId="20577"/>
        <pc:sldMkLst>
          <pc:docMk/>
          <pc:sldMk cId="3277411859" sldId="280"/>
        </pc:sldMkLst>
        <pc:spChg chg="mod">
          <ac:chgData name="Sander Huijsen" userId="ebd506f1-b64d-401b-b5dc-e4bc6c5db72b" providerId="ADAL" clId="{AA889D54-4720-6145-A568-4B3171FB3E7B}" dt="2021-10-06T03:17:42.003" v="922" actId="20577"/>
          <ac:spMkLst>
            <pc:docMk/>
            <pc:sldMk cId="3277411859" sldId="280"/>
            <ac:spMk id="2" creationId="{AC86F1F3-E18E-534F-AB7A-B6C4146295CC}"/>
          </ac:spMkLst>
        </pc:spChg>
        <pc:spChg chg="mod">
          <ac:chgData name="Sander Huijsen" userId="ebd506f1-b64d-401b-b5dc-e4bc6c5db72b" providerId="ADAL" clId="{AA889D54-4720-6145-A568-4B3171FB3E7B}" dt="2021-10-06T03:16:17.770" v="902" actId="207"/>
          <ac:spMkLst>
            <pc:docMk/>
            <pc:sldMk cId="3277411859" sldId="280"/>
            <ac:spMk id="3" creationId="{4AE8607B-B2C5-7E42-9965-36830BD71478}"/>
          </ac:spMkLst>
        </pc:spChg>
      </pc:sldChg>
      <pc:sldChg chg="addSp modSp new mod modNotesTx">
        <pc:chgData name="Sander Huijsen" userId="ebd506f1-b64d-401b-b5dc-e4bc6c5db72b" providerId="ADAL" clId="{AA889D54-4720-6145-A568-4B3171FB3E7B}" dt="2021-10-06T08:43:31.553" v="1479" actId="20577"/>
        <pc:sldMkLst>
          <pc:docMk/>
          <pc:sldMk cId="2579935905" sldId="281"/>
        </pc:sldMkLst>
        <pc:spChg chg="mod">
          <ac:chgData name="Sander Huijsen" userId="ebd506f1-b64d-401b-b5dc-e4bc6c5db72b" providerId="ADAL" clId="{AA889D54-4720-6145-A568-4B3171FB3E7B}" dt="2021-10-06T03:38:40.187" v="1384" actId="20577"/>
          <ac:spMkLst>
            <pc:docMk/>
            <pc:sldMk cId="2579935905" sldId="281"/>
            <ac:spMk id="2" creationId="{73516A29-CE66-FE43-8AC0-6E4FE993CBC0}"/>
          </ac:spMkLst>
        </pc:spChg>
        <pc:spChg chg="mod">
          <ac:chgData name="Sander Huijsen" userId="ebd506f1-b64d-401b-b5dc-e4bc6c5db72b" providerId="ADAL" clId="{AA889D54-4720-6145-A568-4B3171FB3E7B}" dt="2021-10-06T03:40:26.355" v="1420" actId="122"/>
          <ac:spMkLst>
            <pc:docMk/>
            <pc:sldMk cId="2579935905" sldId="281"/>
            <ac:spMk id="3" creationId="{D3D4A5CA-410C-DC40-BF74-9FA933398824}"/>
          </ac:spMkLst>
        </pc:spChg>
        <pc:picChg chg="add mod">
          <ac:chgData name="Sander Huijsen" userId="ebd506f1-b64d-401b-b5dc-e4bc6c5db72b" providerId="ADAL" clId="{AA889D54-4720-6145-A568-4B3171FB3E7B}" dt="2021-10-06T03:40:32.384" v="1421" actId="1076"/>
          <ac:picMkLst>
            <pc:docMk/>
            <pc:sldMk cId="2579935905" sldId="281"/>
            <ac:picMk id="5" creationId="{B116A447-360B-F54C-AF84-9AF236D61F2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77EA1514-F326-1840-B15D-D4720038598B}" type="datetimeFigureOut">
              <a:rPr lang="en-US" smtClean="0"/>
              <a:t>10/6/21</a:t>
            </a:fld>
            <a:endParaRPr lang="en-US" dirty="0"/>
          </a:p>
        </p:txBody>
      </p:sp>
      <p:sp>
        <p:nvSpPr>
          <p:cNvPr id="4" name="Slide Image Placeholder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BA3E024E-F835-6D45-89C3-0E2F93EE799A}" type="slidenum">
              <a:rPr lang="en-US" smtClean="0"/>
              <a:t>‹#›</a:t>
            </a:fld>
            <a:endParaRPr lang="en-US" dirty="0"/>
          </a:p>
        </p:txBody>
      </p:sp>
    </p:spTree>
    <p:extLst>
      <p:ext uri="{BB962C8B-B14F-4D97-AF65-F5344CB8AC3E}">
        <p14:creationId xmlns:p14="http://schemas.microsoft.com/office/powerpoint/2010/main" val="370357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1</a:t>
            </a:fld>
            <a:endParaRPr lang="en-US" dirty="0"/>
          </a:p>
        </p:txBody>
      </p:sp>
      <p:sp>
        <p:nvSpPr>
          <p:cNvPr id="5" name="Date Placeholder 4"/>
          <p:cNvSpPr>
            <a:spLocks noGrp="1"/>
          </p:cNvSpPr>
          <p:nvPr>
            <p:ph type="dt" idx="11"/>
          </p:nvPr>
        </p:nvSpPr>
        <p:spPr/>
        <p:txBody>
          <a:bodyPr/>
          <a:lstStyle/>
          <a:p>
            <a:fld id="{2E8AF7CA-B53A-442A-A928-F7DF1261151C}" type="datetime1">
              <a:rPr lang="en-AU" smtClean="0"/>
              <a:t>6/10/21</a:t>
            </a:fld>
            <a:endParaRPr lang="en-US" dirty="0"/>
          </a:p>
        </p:txBody>
      </p:sp>
      <p:sp>
        <p:nvSpPr>
          <p:cNvPr id="6" name="Header Placeholder 5"/>
          <p:cNvSpPr>
            <a:spLocks noGrp="1"/>
          </p:cNvSpPr>
          <p:nvPr>
            <p:ph type="hdr" sz="quarter" idx="12"/>
          </p:nvPr>
        </p:nvSpPr>
        <p:spPr/>
        <p:txBody>
          <a:bodyPr/>
          <a:lstStyle/>
          <a:p>
            <a:r>
              <a:rPr lang="en-US"/>
              <a:t>IoT Week 02</a:t>
            </a:r>
            <a:endParaRPr lang="en-US" dirty="0"/>
          </a:p>
        </p:txBody>
      </p:sp>
    </p:spTree>
    <p:extLst>
      <p:ext uri="{BB962C8B-B14F-4D97-AF65-F5344CB8AC3E}">
        <p14:creationId xmlns:p14="http://schemas.microsoft.com/office/powerpoint/2010/main" val="3371356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assert method tests that the return value from the method </a:t>
            </a:r>
            <a:r>
              <a:rPr lang="en-US" dirty="0" err="1"/>
              <a:t>is_empty</a:t>
            </a:r>
            <a:r>
              <a:rPr lang="en-US" dirty="0"/>
              <a:t>() is indeed True for an empty Stack. If the methods returns False, an exception is raised, and the test fails.</a:t>
            </a:r>
          </a:p>
          <a:p>
            <a:r>
              <a:rPr lang="en-US" dirty="0"/>
              <a:t>If you’re expecting a False result, you can also use the </a:t>
            </a:r>
            <a:r>
              <a:rPr lang="en-US" dirty="0" err="1"/>
              <a:t>self.assertFalse</a:t>
            </a:r>
            <a:r>
              <a:rPr lang="en-US" dirty="0"/>
              <a:t>() method of the test class.</a:t>
            </a: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13</a:t>
            </a:fld>
            <a:endParaRPr lang="en-US" dirty="0"/>
          </a:p>
        </p:txBody>
      </p:sp>
    </p:spTree>
    <p:extLst>
      <p:ext uri="{BB962C8B-B14F-4D97-AF65-F5344CB8AC3E}">
        <p14:creationId xmlns:p14="http://schemas.microsoft.com/office/powerpoint/2010/main" val="1072680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16</a:t>
            </a:fld>
            <a:endParaRPr lang="en-US" dirty="0"/>
          </a:p>
        </p:txBody>
      </p:sp>
    </p:spTree>
    <p:extLst>
      <p:ext uri="{BB962C8B-B14F-4D97-AF65-F5344CB8AC3E}">
        <p14:creationId xmlns:p14="http://schemas.microsoft.com/office/powerpoint/2010/main" val="3055413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technique uses a context manager (the “with” statement).</a:t>
            </a: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17</a:t>
            </a:fld>
            <a:endParaRPr lang="en-US" dirty="0"/>
          </a:p>
        </p:txBody>
      </p:sp>
    </p:spTree>
    <p:extLst>
      <p:ext uri="{BB962C8B-B14F-4D97-AF65-F5344CB8AC3E}">
        <p14:creationId xmlns:p14="http://schemas.microsoft.com/office/powerpoint/2010/main" val="961783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SOCA = Structured Out of Class Activities</a:t>
            </a:r>
          </a:p>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19</a:t>
            </a:fld>
            <a:endParaRPr lang="en-US" dirty="0"/>
          </a:p>
        </p:txBody>
      </p:sp>
    </p:spTree>
    <p:extLst>
      <p:ext uri="{BB962C8B-B14F-4D97-AF65-F5344CB8AC3E}">
        <p14:creationId xmlns:p14="http://schemas.microsoft.com/office/powerpoint/2010/main" val="3503976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2</a:t>
            </a:fld>
            <a:endParaRPr lang="en-US" dirty="0"/>
          </a:p>
        </p:txBody>
      </p:sp>
    </p:spTree>
    <p:extLst>
      <p:ext uri="{BB962C8B-B14F-4D97-AF65-F5344CB8AC3E}">
        <p14:creationId xmlns:p14="http://schemas.microsoft.com/office/powerpoint/2010/main" val="3003695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CI/CD ⇒ Continuous Integration / Continuous Deployment</a:t>
            </a:r>
          </a:p>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3</a:t>
            </a:fld>
            <a:endParaRPr lang="en-US" dirty="0"/>
          </a:p>
        </p:txBody>
      </p:sp>
    </p:spTree>
    <p:extLst>
      <p:ext uri="{BB962C8B-B14F-4D97-AF65-F5344CB8AC3E}">
        <p14:creationId xmlns:p14="http://schemas.microsoft.com/office/powerpoint/2010/main" val="2582452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https://</a:t>
            </a:r>
            <a:r>
              <a:rPr lang="en-US" sz="1200" dirty="0" err="1"/>
              <a:t>www.youtube.com</a:t>
            </a:r>
            <a:r>
              <a:rPr lang="en-US" sz="1200" dirty="0"/>
              <a:t>/</a:t>
            </a:r>
            <a:r>
              <a:rPr lang="en-US" sz="1200" dirty="0" err="1"/>
              <a:t>watch?v</a:t>
            </a:r>
            <a:r>
              <a:rPr lang="en-US" sz="1200"/>
              <a:t>=1Lfv5tUGsn8 </a:t>
            </a:r>
          </a:p>
          <a:p>
            <a:endParaRPr lang="en-US"/>
          </a:p>
        </p:txBody>
      </p:sp>
      <p:sp>
        <p:nvSpPr>
          <p:cNvPr id="4" name="Slide Number Placeholder 3"/>
          <p:cNvSpPr>
            <a:spLocks noGrp="1"/>
          </p:cNvSpPr>
          <p:nvPr>
            <p:ph type="sldNum" sz="quarter" idx="5"/>
          </p:nvPr>
        </p:nvSpPr>
        <p:spPr/>
        <p:txBody>
          <a:bodyPr/>
          <a:lstStyle/>
          <a:p>
            <a:fld id="{BA3E024E-F835-6D45-89C3-0E2F93EE799A}" type="slidenum">
              <a:rPr lang="en-US" smtClean="0"/>
              <a:t>4</a:t>
            </a:fld>
            <a:endParaRPr lang="en-US" dirty="0"/>
          </a:p>
        </p:txBody>
      </p:sp>
    </p:spTree>
    <p:extLst>
      <p:ext uri="{BB962C8B-B14F-4D97-AF65-F5344CB8AC3E}">
        <p14:creationId xmlns:p14="http://schemas.microsoft.com/office/powerpoint/2010/main" val="2787321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7</a:t>
            </a:fld>
            <a:endParaRPr lang="en-US" dirty="0"/>
          </a:p>
        </p:txBody>
      </p:sp>
    </p:spTree>
    <p:extLst>
      <p:ext uri="{BB962C8B-B14F-4D97-AF65-F5344CB8AC3E}">
        <p14:creationId xmlns:p14="http://schemas.microsoft.com/office/powerpoint/2010/main" val="307075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8</a:t>
            </a:fld>
            <a:endParaRPr lang="en-US" dirty="0"/>
          </a:p>
        </p:txBody>
      </p:sp>
    </p:spTree>
    <p:extLst>
      <p:ext uri="{BB962C8B-B14F-4D97-AF65-F5344CB8AC3E}">
        <p14:creationId xmlns:p14="http://schemas.microsoft.com/office/powerpoint/2010/main" val="3255223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9</a:t>
            </a:fld>
            <a:endParaRPr lang="en-US" dirty="0"/>
          </a:p>
        </p:txBody>
      </p:sp>
    </p:spTree>
    <p:extLst>
      <p:ext uri="{BB962C8B-B14F-4D97-AF65-F5344CB8AC3E}">
        <p14:creationId xmlns:p14="http://schemas.microsoft.com/office/powerpoint/2010/main" val="1235414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an example of how you can set up your project. For very simple project, like the one in Exercise 1, you don't need to do this. Just put the unit tests in the same folder as the source code. </a:t>
            </a:r>
          </a:p>
        </p:txBody>
      </p:sp>
      <p:sp>
        <p:nvSpPr>
          <p:cNvPr id="4" name="Slide Number Placeholder 3"/>
          <p:cNvSpPr>
            <a:spLocks noGrp="1"/>
          </p:cNvSpPr>
          <p:nvPr>
            <p:ph type="sldNum" sz="quarter" idx="5"/>
          </p:nvPr>
        </p:nvSpPr>
        <p:spPr/>
        <p:txBody>
          <a:bodyPr/>
          <a:lstStyle/>
          <a:p>
            <a:fld id="{BA3E024E-F835-6D45-89C3-0E2F93EE799A}" type="slidenum">
              <a:rPr lang="en-US" smtClean="0"/>
              <a:t>10</a:t>
            </a:fld>
            <a:endParaRPr lang="en-US" dirty="0"/>
          </a:p>
        </p:txBody>
      </p:sp>
    </p:spTree>
    <p:extLst>
      <p:ext uri="{BB962C8B-B14F-4D97-AF65-F5344CB8AC3E}">
        <p14:creationId xmlns:p14="http://schemas.microsoft.com/office/powerpoint/2010/main" val="751506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a:t>
            </a:r>
            <a:r>
              <a:rPr lang="en-US" dirty="0" err="1"/>
              <a:t>setUp</a:t>
            </a:r>
            <a:r>
              <a:rPr lang="en-US" dirty="0"/>
              <a:t> is called before each and every test in the class. </a:t>
            </a:r>
          </a:p>
          <a:p>
            <a:r>
              <a:rPr lang="en-US" dirty="0"/>
              <a:t>That way, each test can run from a pre-defined state, in this case using an empty stack with a capacity of three elements.</a:t>
            </a:r>
          </a:p>
          <a:p>
            <a:r>
              <a:rPr lang="en-US" dirty="0"/>
              <a:t>It also prevents code duplication, as you don’t have to instantiate a Stack object for each test.</a:t>
            </a:r>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12</a:t>
            </a:fld>
            <a:endParaRPr lang="en-US" dirty="0"/>
          </a:p>
        </p:txBody>
      </p:sp>
    </p:spTree>
    <p:extLst>
      <p:ext uri="{BB962C8B-B14F-4D97-AF65-F5344CB8AC3E}">
        <p14:creationId xmlns:p14="http://schemas.microsoft.com/office/powerpoint/2010/main" val="1270873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1" name="Rounded Rectangle 10"/>
          <p:cNvSpPr/>
          <p:nvPr userDrawn="1"/>
        </p:nvSpPr>
        <p:spPr>
          <a:xfrm>
            <a:off x="920424" y="691642"/>
            <a:ext cx="10360351" cy="5616575"/>
          </a:xfrm>
          <a:prstGeom prst="roundRect">
            <a:avLst>
              <a:gd name="adj" fmla="val 766"/>
            </a:avLst>
          </a:prstGeom>
          <a:solidFill>
            <a:srgbClr val="D81C24">
              <a:alpha val="14902"/>
            </a:srgbClr>
          </a:solidFill>
          <a:ln>
            <a:solidFill>
              <a:srgbClr val="D81C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600">
              <a:latin typeface="+mj-lt"/>
            </a:endParaRPr>
          </a:p>
        </p:txBody>
      </p:sp>
      <p:sp>
        <p:nvSpPr>
          <p:cNvPr id="4" name="Date Placeholder 3"/>
          <p:cNvSpPr>
            <a:spLocks noGrp="1"/>
          </p:cNvSpPr>
          <p:nvPr>
            <p:ph type="dt" sz="half" idx="10"/>
          </p:nvPr>
        </p:nvSpPr>
        <p:spPr/>
        <p:txBody>
          <a:bodyPr/>
          <a:lstStyle/>
          <a:p>
            <a:fld id="{56F489C6-6277-454E-AECF-6C3872A9450F}" type="datetimeFigureOut">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2" name="Title 1"/>
          <p:cNvSpPr>
            <a:spLocks noGrp="1"/>
          </p:cNvSpPr>
          <p:nvPr>
            <p:ph type="ctrTitle" hasCustomPrompt="1"/>
          </p:nvPr>
        </p:nvSpPr>
        <p:spPr>
          <a:xfrm>
            <a:off x="1051133" y="1293778"/>
            <a:ext cx="10084038" cy="1396829"/>
          </a:xfrm>
          <a:prstGeom prst="rect">
            <a:avLst/>
          </a:prstGeom>
          <a:noFill/>
        </p:spPr>
        <p:txBody>
          <a:bodyPr anchor="t"/>
          <a:lstStyle>
            <a:lvl1pPr>
              <a:defRPr>
                <a:solidFill>
                  <a:schemeClr val="bg1">
                    <a:lumMod val="95000"/>
                  </a:schemeClr>
                </a:solidFill>
                <a:latin typeface="+mj-lt"/>
              </a:defRPr>
            </a:lvl1pPr>
          </a:lstStyle>
          <a:p>
            <a:r>
              <a:rPr lang="en-AU" noProof="0" dirty="0"/>
              <a:t>Session/Presentation Title</a:t>
            </a:r>
          </a:p>
        </p:txBody>
      </p:sp>
      <p:sp>
        <p:nvSpPr>
          <p:cNvPr id="10" name="Table Placeholder 9"/>
          <p:cNvSpPr>
            <a:spLocks noGrp="1"/>
          </p:cNvSpPr>
          <p:nvPr>
            <p:ph type="tbl" sz="quarter" idx="13" hasCustomPrompt="1"/>
          </p:nvPr>
        </p:nvSpPr>
        <p:spPr>
          <a:xfrm>
            <a:off x="1051131" y="4732016"/>
            <a:ext cx="10084039" cy="1450021"/>
          </a:xfrm>
          <a:noFill/>
        </p:spPr>
        <p:txBody>
          <a:bodyPr anchor="t">
            <a:normAutofit/>
          </a:bodyPr>
          <a:lstStyle>
            <a:lvl1pPr marL="0" indent="0">
              <a:buNone/>
              <a:defRPr sz="1400" baseline="0">
                <a:solidFill>
                  <a:schemeClr val="bg1">
                    <a:lumMod val="75000"/>
                  </a:schemeClr>
                </a:solidFill>
                <a:latin typeface="+mj-lt"/>
              </a:defRPr>
            </a:lvl1pPr>
          </a:lstStyle>
          <a:p>
            <a:r>
              <a:rPr lang="en-AU" dirty="0"/>
              <a:t>Replace this with a table of units – 2 columns – National ID and Title</a:t>
            </a:r>
          </a:p>
        </p:txBody>
      </p:sp>
      <p:sp>
        <p:nvSpPr>
          <p:cNvPr id="12" name="Text Placeholder 11"/>
          <p:cNvSpPr>
            <a:spLocks noGrp="1"/>
          </p:cNvSpPr>
          <p:nvPr>
            <p:ph type="body" sz="quarter" idx="14" hasCustomPrompt="1"/>
          </p:nvPr>
        </p:nvSpPr>
        <p:spPr>
          <a:xfrm>
            <a:off x="1051132" y="819761"/>
            <a:ext cx="10084039" cy="341659"/>
          </a:xfrm>
          <a:noFill/>
        </p:spPr>
        <p:txBody>
          <a:bodyPr anchor="ctr">
            <a:noAutofit/>
          </a:bodyPr>
          <a:lstStyle>
            <a:lvl1pPr marL="0" indent="0" algn="l">
              <a:buNone/>
              <a:defRPr sz="1800" baseline="0">
                <a:solidFill>
                  <a:schemeClr val="bg1">
                    <a:lumMod val="75000"/>
                  </a:schemeClr>
                </a:solidFill>
                <a:latin typeface="+mj-lt"/>
              </a:defRPr>
            </a:lvl1pPr>
          </a:lstStyle>
          <a:p>
            <a:pPr lvl="0"/>
            <a:r>
              <a:rPr lang="en-AU" dirty="0"/>
              <a:t>Week/Session 00</a:t>
            </a:r>
          </a:p>
        </p:txBody>
      </p:sp>
      <p:sp>
        <p:nvSpPr>
          <p:cNvPr id="8" name="Text Placeholder 7"/>
          <p:cNvSpPr>
            <a:spLocks noGrp="1"/>
          </p:cNvSpPr>
          <p:nvPr>
            <p:ph type="body" sz="quarter" idx="15" hasCustomPrompt="1"/>
          </p:nvPr>
        </p:nvSpPr>
        <p:spPr>
          <a:xfrm>
            <a:off x="1051130" y="4211303"/>
            <a:ext cx="10084038" cy="428986"/>
          </a:xfrm>
          <a:noFill/>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1600" b="0" dirty="0">
                <a:solidFill>
                  <a:schemeClr val="bg1">
                    <a:lumMod val="95000"/>
                  </a:schemeClr>
                </a:solidFill>
                <a:latin typeface="+mj-l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dirty="0"/>
              <a:t>Cluster Name</a:t>
            </a:r>
            <a:endParaRPr lang="en-AU" dirty="0"/>
          </a:p>
        </p:txBody>
      </p:sp>
      <p:sp>
        <p:nvSpPr>
          <p:cNvPr id="9" name="TextBox 8"/>
          <p:cNvSpPr txBox="1"/>
          <p:nvPr userDrawn="1"/>
        </p:nvSpPr>
        <p:spPr>
          <a:xfrm>
            <a:off x="1051132" y="2852738"/>
            <a:ext cx="1871530" cy="572303"/>
          </a:xfrm>
          <a:prstGeom prst="rect">
            <a:avLst/>
          </a:prstGeom>
          <a:noFill/>
        </p:spPr>
        <p:txBody>
          <a:bodyPr vert="horz" lIns="91440" tIns="45720" rIns="91440" bIns="45720" rtlCol="0" anchor="ctr">
            <a:noAutofit/>
          </a:bodyPr>
          <a:lstStyle>
            <a:lvl1pPr indent="0">
              <a:spcBef>
                <a:spcPct val="20000"/>
              </a:spcBef>
              <a:buFont typeface="Arial"/>
              <a:buNone/>
              <a:defRPr sz="2800" baseline="0">
                <a:solidFill>
                  <a:schemeClr val="bg1">
                    <a:lumMod val="75000"/>
                  </a:schemeClr>
                </a:solidFill>
              </a:defRPr>
            </a:lvl1pPr>
            <a:lvl2pPr indent="0" algn="ctr">
              <a:spcBef>
                <a:spcPct val="20000"/>
              </a:spcBef>
              <a:buFont typeface="Arial"/>
              <a:buNone/>
              <a:defRPr sz="2800" baseline="0">
                <a:solidFill>
                  <a:schemeClr val="tx1">
                    <a:tint val="75000"/>
                  </a:schemeClr>
                </a:solidFill>
              </a:defRPr>
            </a:lvl2pPr>
            <a:lvl3pPr indent="0" algn="ctr">
              <a:spcBef>
                <a:spcPct val="20000"/>
              </a:spcBef>
              <a:buFont typeface="Arial"/>
              <a:buNone/>
              <a:defRPr sz="2400" baseline="0">
                <a:solidFill>
                  <a:schemeClr val="tx1">
                    <a:tint val="75000"/>
                  </a:schemeClr>
                </a:solidFill>
              </a:defRPr>
            </a:lvl3pPr>
            <a:lvl4pPr indent="0" algn="ctr">
              <a:spcBef>
                <a:spcPct val="20000"/>
              </a:spcBef>
              <a:buFont typeface="Arial"/>
              <a:buNone/>
              <a:defRPr sz="2000" baseline="0">
                <a:solidFill>
                  <a:schemeClr val="tx1">
                    <a:tint val="75000"/>
                  </a:schemeClr>
                </a:solidFill>
              </a:defRPr>
            </a:lvl4pPr>
            <a:lvl5pPr indent="0" algn="ctr">
              <a:spcBef>
                <a:spcPct val="20000"/>
              </a:spcBef>
              <a:buFont typeface="Arial"/>
              <a:buNone/>
              <a:defRPr sz="2000" baseline="0">
                <a:solidFill>
                  <a:schemeClr val="tx1">
                    <a:tint val="75000"/>
                  </a:schemeClr>
                </a:solidFill>
              </a:defRPr>
            </a:lvl5pPr>
            <a:lvl6pPr indent="0" algn="ctr">
              <a:spcBef>
                <a:spcPct val="20000"/>
              </a:spcBef>
              <a:buFont typeface="Arial"/>
              <a:buNone/>
              <a:defRPr sz="2000">
                <a:solidFill>
                  <a:schemeClr val="tx1">
                    <a:tint val="75000"/>
                  </a:schemeClr>
                </a:solidFill>
              </a:defRPr>
            </a:lvl6pPr>
            <a:lvl7pPr indent="0" algn="ctr">
              <a:spcBef>
                <a:spcPct val="20000"/>
              </a:spcBef>
              <a:buFont typeface="Arial"/>
              <a:buNone/>
              <a:defRPr sz="2000">
                <a:solidFill>
                  <a:schemeClr val="tx1">
                    <a:tint val="75000"/>
                  </a:schemeClr>
                </a:solidFill>
              </a:defRPr>
            </a:lvl7pPr>
            <a:lvl8pPr indent="0" algn="ctr">
              <a:spcBef>
                <a:spcPct val="20000"/>
              </a:spcBef>
              <a:buFont typeface="Arial"/>
              <a:buNone/>
              <a:defRPr sz="2000">
                <a:solidFill>
                  <a:schemeClr val="tx1">
                    <a:tint val="75000"/>
                  </a:schemeClr>
                </a:solidFill>
              </a:defRPr>
            </a:lvl8pPr>
            <a:lvl9pPr indent="0" algn="ctr">
              <a:spcBef>
                <a:spcPct val="20000"/>
              </a:spcBef>
              <a:buFont typeface="Arial"/>
              <a:buNone/>
              <a:defRPr sz="2000">
                <a:solidFill>
                  <a:schemeClr val="tx1">
                    <a:tint val="75000"/>
                  </a:schemeClr>
                </a:solidFill>
              </a:defRPr>
            </a:lvl9pPr>
          </a:lstStyle>
          <a:p>
            <a:pPr lvl="0"/>
            <a:r>
              <a:rPr lang="en-AU" sz="2000" dirty="0">
                <a:solidFill>
                  <a:schemeClr val="bg1">
                    <a:lumMod val="75000"/>
                  </a:schemeClr>
                </a:solidFill>
                <a:latin typeface="+mj-lt"/>
              </a:rPr>
              <a:t>Presented by:</a:t>
            </a:r>
          </a:p>
        </p:txBody>
      </p:sp>
      <p:sp>
        <p:nvSpPr>
          <p:cNvPr id="17" name="Text Placeholder 16"/>
          <p:cNvSpPr>
            <a:spLocks noGrp="1"/>
          </p:cNvSpPr>
          <p:nvPr>
            <p:ph type="body" sz="quarter" idx="16" hasCustomPrompt="1"/>
          </p:nvPr>
        </p:nvSpPr>
        <p:spPr>
          <a:xfrm>
            <a:off x="2991027" y="2862841"/>
            <a:ext cx="8144143" cy="56220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2800">
                <a:solidFill>
                  <a:schemeClr val="bg1">
                    <a:lumMod val="75000"/>
                  </a:schemeClr>
                </a:solidFill>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3200" b="1" noProof="0" dirty="0">
                <a:solidFill>
                  <a:schemeClr val="bg1">
                    <a:lumMod val="95000"/>
                  </a:schemeClr>
                </a:solidFill>
              </a:rPr>
              <a:t>Given &amp; Last Name</a:t>
            </a:r>
          </a:p>
        </p:txBody>
      </p:sp>
      <p:sp>
        <p:nvSpPr>
          <p:cNvPr id="19" name="Content Placeholder 18"/>
          <p:cNvSpPr>
            <a:spLocks noGrp="1"/>
          </p:cNvSpPr>
          <p:nvPr>
            <p:ph sz="quarter" idx="17" hasCustomPrompt="1"/>
          </p:nvPr>
        </p:nvSpPr>
        <p:spPr>
          <a:xfrm>
            <a:off x="1050925" y="3516767"/>
            <a:ext cx="10083800" cy="602809"/>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lang="en-AU" sz="2000" dirty="0" smtClean="0">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3200" b="1" dirty="0">
                <a:solidFill>
                  <a:schemeClr val="bg1">
                    <a:lumMod val="85000"/>
                  </a:schemeClr>
                </a:solidFill>
              </a:rPr>
              <a:t>Course ID and Title</a:t>
            </a:r>
          </a:p>
        </p:txBody>
      </p:sp>
    </p:spTree>
    <p:extLst>
      <p:ext uri="{BB962C8B-B14F-4D97-AF65-F5344CB8AC3E}">
        <p14:creationId xmlns:p14="http://schemas.microsoft.com/office/powerpoint/2010/main" val="41900696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574" userDrawn="1">
          <p15:clr>
            <a:srgbClr val="FBAE40"/>
          </p15:clr>
        </p15:guide>
        <p15:guide id="4" pos="7106" userDrawn="1">
          <p15:clr>
            <a:srgbClr val="FBAE40"/>
          </p15:clr>
        </p15:guide>
        <p15:guide id="5" orient="horz" pos="436" userDrawn="1">
          <p15:clr>
            <a:srgbClr val="FBAE40"/>
          </p15:clr>
        </p15:guide>
        <p15:guide id="6" orient="horz" pos="3974" userDrawn="1">
          <p15:clr>
            <a:srgbClr val="FBAE40"/>
          </p15:clr>
        </p15:guide>
        <p15:guide id="7" orient="horz" pos="179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73062"/>
            <a:ext cx="7212496" cy="4911874"/>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489C6-6277-454E-AECF-6C3872A9450F}" type="datetimeFigureOut">
              <a:rPr lang="en-US" smtClean="0"/>
              <a:t>10/6/21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F46F4-8938-5C4A-A3E0-434D3C3588F4}" type="slidenum">
              <a:rPr lang="en-US" smtClean="0"/>
              <a:t>‹#›</a:t>
            </a:fld>
            <a:endParaRPr lang="en-US" dirty="0"/>
          </a:p>
        </p:txBody>
      </p:sp>
      <p:sp>
        <p:nvSpPr>
          <p:cNvPr id="6" name="Picture Placeholder 8">
            <a:extLst>
              <a:ext uri="{FF2B5EF4-FFF2-40B4-BE49-F238E27FC236}">
                <a16:creationId xmlns:a16="http://schemas.microsoft.com/office/drawing/2014/main" id="{C9126EA6-A663-AD41-9474-BAFD5F860789}"/>
              </a:ext>
            </a:extLst>
          </p:cNvPr>
          <p:cNvSpPr>
            <a:spLocks noGrp="1"/>
          </p:cNvSpPr>
          <p:nvPr>
            <p:ph type="pic" sz="quarter" idx="13" hasCustomPrompt="1"/>
          </p:nvPr>
        </p:nvSpPr>
        <p:spPr>
          <a:xfrm>
            <a:off x="8316528" y="973063"/>
            <a:ext cx="3030587" cy="4911873"/>
          </a:xfrm>
          <a:prstGeom prst="roundRect">
            <a:avLst>
              <a:gd name="adj" fmla="val 3523"/>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Tree>
    <p:extLst>
      <p:ext uri="{BB962C8B-B14F-4D97-AF65-F5344CB8AC3E}">
        <p14:creationId xmlns:p14="http://schemas.microsoft.com/office/powerpoint/2010/main" val="98958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10/6/21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
        <p:nvSpPr>
          <p:cNvPr id="10" name="Picture Placeholder 8">
            <a:extLst>
              <a:ext uri="{FF2B5EF4-FFF2-40B4-BE49-F238E27FC236}">
                <a16:creationId xmlns:a16="http://schemas.microsoft.com/office/drawing/2014/main" id="{C9126EA6-A663-AD41-9474-BAFD5F860789}"/>
              </a:ext>
            </a:extLst>
          </p:cNvPr>
          <p:cNvSpPr>
            <a:spLocks noGrp="1"/>
          </p:cNvSpPr>
          <p:nvPr>
            <p:ph type="pic" sz="quarter" idx="14" hasCustomPrompt="1"/>
          </p:nvPr>
        </p:nvSpPr>
        <p:spPr>
          <a:xfrm>
            <a:off x="609600" y="710508"/>
            <a:ext cx="10972800" cy="4948123"/>
          </a:xfrm>
          <a:prstGeom prst="roundRect">
            <a:avLst>
              <a:gd name="adj" fmla="val 1876"/>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
        <p:nvSpPr>
          <p:cNvPr id="6" name="Title 1"/>
          <p:cNvSpPr>
            <a:spLocks noGrp="1"/>
          </p:cNvSpPr>
          <p:nvPr>
            <p:ph type="title"/>
          </p:nvPr>
        </p:nvSpPr>
        <p:spPr>
          <a:xfrm>
            <a:off x="609600" y="5755274"/>
            <a:ext cx="10972800" cy="527831"/>
          </a:xfrm>
          <a:prstGeom prst="rect">
            <a:avLst/>
          </a:prstGeom>
        </p:spPr>
        <p:txBody>
          <a:bodyPr anchor="b">
            <a:normAutofit/>
          </a:bodyPr>
          <a:lstStyle>
            <a:lvl1pPr algn="l">
              <a:defRPr sz="1800" b="1"/>
            </a:lvl1pPr>
          </a:lstStyle>
          <a:p>
            <a:r>
              <a:rPr lang="en-US" noProof="0"/>
              <a:t>Click to edit Master title style</a:t>
            </a:r>
            <a:endParaRPr lang="en-AU" noProof="0"/>
          </a:p>
        </p:txBody>
      </p:sp>
    </p:spTree>
    <p:extLst>
      <p:ext uri="{BB962C8B-B14F-4D97-AF65-F5344CB8AC3E}">
        <p14:creationId xmlns:p14="http://schemas.microsoft.com/office/powerpoint/2010/main" val="318246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10/6/21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
        <p:nvSpPr>
          <p:cNvPr id="9" name="Picture Placeholder 8">
            <a:extLst>
              <a:ext uri="{FF2B5EF4-FFF2-40B4-BE49-F238E27FC236}">
                <a16:creationId xmlns:a16="http://schemas.microsoft.com/office/drawing/2014/main" id="{ED779252-2DB5-164E-B413-9653D35CC4E5}"/>
              </a:ext>
            </a:extLst>
          </p:cNvPr>
          <p:cNvSpPr>
            <a:spLocks noGrp="1"/>
          </p:cNvSpPr>
          <p:nvPr>
            <p:ph type="pic" sz="quarter" idx="13" hasCustomPrompt="1"/>
          </p:nvPr>
        </p:nvSpPr>
        <p:spPr>
          <a:xfrm>
            <a:off x="8253685" y="672443"/>
            <a:ext cx="3328716" cy="5395071"/>
          </a:xfrm>
          <a:prstGeom prst="roundRect">
            <a:avLst>
              <a:gd name="adj" fmla="val 4147"/>
            </a:avLst>
          </a:prstGeom>
          <a:blipFill>
            <a:blip r:embed="rId2">
              <a:alphaModFix/>
            </a:blip>
            <a:stretch>
              <a:fillRect l="16" r="16"/>
            </a:stretch>
          </a:blipFill>
        </p:spPr>
        <p:txBody>
          <a:bodyPr/>
          <a:lstStyle>
            <a:lvl1pPr marL="0" indent="0">
              <a:buNone/>
              <a:defRPr/>
            </a:lvl1pPr>
          </a:lstStyle>
          <a:p>
            <a:r>
              <a:rPr lang="en-US" dirty="0"/>
              <a:t>   </a:t>
            </a:r>
          </a:p>
        </p:txBody>
      </p:sp>
      <p:sp>
        <p:nvSpPr>
          <p:cNvPr id="13" name="Text Placeholder 12">
            <a:extLst>
              <a:ext uri="{FF2B5EF4-FFF2-40B4-BE49-F238E27FC236}">
                <a16:creationId xmlns:a16="http://schemas.microsoft.com/office/drawing/2014/main" id="{FFC5ADCF-7EA1-3644-9B75-D84582085EDA}"/>
              </a:ext>
            </a:extLst>
          </p:cNvPr>
          <p:cNvSpPr>
            <a:spLocks noGrp="1"/>
          </p:cNvSpPr>
          <p:nvPr>
            <p:ph type="body" sz="quarter" idx="14"/>
          </p:nvPr>
        </p:nvSpPr>
        <p:spPr>
          <a:xfrm>
            <a:off x="609600" y="671513"/>
            <a:ext cx="7416800" cy="5396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Tree>
    <p:extLst>
      <p:ext uri="{BB962C8B-B14F-4D97-AF65-F5344CB8AC3E}">
        <p14:creationId xmlns:p14="http://schemas.microsoft.com/office/powerpoint/2010/main" val="4078927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876053"/>
            <a:ext cx="6207659" cy="382380"/>
          </a:xfrm>
          <a:prstGeom prst="rect">
            <a:avLst/>
          </a:prstGeom>
        </p:spPr>
        <p:txBody>
          <a:bodyPr anchor="t"/>
          <a:lstStyle>
            <a:lvl1pPr algn="l">
              <a:defRPr sz="1800" b="1" cap="none">
                <a:solidFill>
                  <a:schemeClr val="bg1">
                    <a:lumMod val="65000"/>
                  </a:schemeClr>
                </a:solidFill>
                <a:latin typeface="+mn-lt"/>
              </a:defRPr>
            </a:lvl1pPr>
          </a:lstStyle>
          <a:p>
            <a:r>
              <a:rPr lang="en-AU" noProof="0" dirty="0"/>
              <a:t>PRESENTATION TEMPLATE CREATED BY</a:t>
            </a:r>
          </a:p>
        </p:txBody>
      </p:sp>
      <p:sp>
        <p:nvSpPr>
          <p:cNvPr id="4" name="Date Placeholder 3"/>
          <p:cNvSpPr>
            <a:spLocks noGrp="1"/>
          </p:cNvSpPr>
          <p:nvPr>
            <p:ph type="dt" sz="half" idx="10"/>
          </p:nvPr>
        </p:nvSpPr>
        <p:spPr/>
        <p:txBody>
          <a:bodyPr/>
          <a:lstStyle/>
          <a:p>
            <a:fld id="{56F489C6-6277-454E-AECF-6C3872A9450F}" type="datetimeFigureOut">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Picture Placeholder 8">
            <a:extLst>
              <a:ext uri="{FF2B5EF4-FFF2-40B4-BE49-F238E27FC236}">
                <a16:creationId xmlns:a16="http://schemas.microsoft.com/office/drawing/2014/main" id="{F7D5DACE-FF0F-2D46-93D3-295ECF1DA88A}"/>
              </a:ext>
            </a:extLst>
          </p:cNvPr>
          <p:cNvSpPr>
            <a:spLocks noGrp="1"/>
          </p:cNvSpPr>
          <p:nvPr>
            <p:ph type="pic" sz="quarter" idx="13"/>
          </p:nvPr>
        </p:nvSpPr>
        <p:spPr>
          <a:xfrm>
            <a:off x="6978086" y="873914"/>
            <a:ext cx="1561468" cy="1561468"/>
          </a:xfrm>
          <a:prstGeom prst="roundRect">
            <a:avLst>
              <a:gd name="adj" fmla="val 4112"/>
            </a:avLst>
          </a:prstGeom>
          <a:blipFill dpi="0" rotWithShape="1">
            <a:blip r:embed="rId2">
              <a:extLst>
                <a:ext uri="{28A0092B-C50C-407E-A947-70E740481C1C}">
                  <a14:useLocalDpi xmlns:a14="http://schemas.microsoft.com/office/drawing/2010/main" val="0"/>
                </a:ext>
              </a:extLst>
            </a:blip>
            <a:srcRect/>
            <a:stretch>
              <a:fillRect/>
            </a:stretch>
          </a:blipFill>
          <a:ln w="12700" cap="rnd">
            <a:solidFill>
              <a:srgbClr val="D8262E">
                <a:alpha val="50000"/>
              </a:srgbClr>
            </a:solidFill>
          </a:ln>
        </p:spPr>
        <p:txBody>
          <a:bodyPr/>
          <a:lstStyle>
            <a:lvl1pPr marL="0" indent="0">
              <a:buNone/>
              <a:defRPr/>
            </a:lvl1pPr>
          </a:lstStyle>
          <a:p>
            <a:r>
              <a:rPr lang="en-US"/>
              <a:t>Click icon to add picture</a:t>
            </a:r>
            <a:endParaRPr lang="en-US" dirty="0"/>
          </a:p>
        </p:txBody>
      </p:sp>
      <p:sp>
        <p:nvSpPr>
          <p:cNvPr id="13" name="Text Placeholder 12"/>
          <p:cNvSpPr>
            <a:spLocks noGrp="1"/>
          </p:cNvSpPr>
          <p:nvPr>
            <p:ph type="body" sz="quarter" idx="14" hasCustomPrompt="1"/>
          </p:nvPr>
        </p:nvSpPr>
        <p:spPr>
          <a:xfrm>
            <a:off x="609600" y="1358681"/>
            <a:ext cx="6207659" cy="633082"/>
          </a:xfrm>
        </p:spPr>
        <p:txBody>
          <a:bodyPr/>
          <a:lstStyle>
            <a:lvl1pPr marL="0" indent="0">
              <a:buNone/>
              <a:defRPr>
                <a:solidFill>
                  <a:schemeClr val="bg1">
                    <a:lumMod val="85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AU" noProof="0" dirty="0"/>
              <a:t>Adrian Gould</a:t>
            </a:r>
            <a:endParaRPr lang="en-US" dirty="0"/>
          </a:p>
        </p:txBody>
      </p:sp>
      <p:sp>
        <p:nvSpPr>
          <p:cNvPr id="15" name="Text Placeholder 14"/>
          <p:cNvSpPr>
            <a:spLocks noGrp="1"/>
          </p:cNvSpPr>
          <p:nvPr>
            <p:ph type="body" sz="quarter" idx="15" hasCustomPrompt="1"/>
          </p:nvPr>
        </p:nvSpPr>
        <p:spPr>
          <a:xfrm>
            <a:off x="609600" y="2101835"/>
            <a:ext cx="6207659" cy="333547"/>
          </a:xfrm>
        </p:spPr>
        <p:txBody>
          <a:bodyPr>
            <a:normAutofit/>
          </a:bodyPr>
          <a:lstStyle>
            <a:lvl1pPr marL="0" indent="0">
              <a:buNone/>
              <a:defRPr sz="11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AU" noProof="0" dirty="0"/>
              <a:t>LECTURER SOFTWARE DEVELOPMENT, WEB DEVELOPMENT, IOT</a:t>
            </a:r>
            <a:endParaRPr lang="en-US" dirty="0"/>
          </a:p>
        </p:txBody>
      </p:sp>
    </p:spTree>
    <p:extLst>
      <p:ext uri="{BB962C8B-B14F-4D97-AF65-F5344CB8AC3E}">
        <p14:creationId xmlns:p14="http://schemas.microsoft.com/office/powerpoint/2010/main" val="1663450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10/6/21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41220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493776"/>
            <a:ext cx="4011084" cy="941324"/>
          </a:xfrm>
          <a:prstGeom prst="rect">
            <a:avLst/>
          </a:prstGeom>
        </p:spPr>
        <p:txBody>
          <a:bodyPr anchor="b"/>
          <a:lstStyle>
            <a:lvl1pPr algn="l">
              <a:defRPr sz="2000" b="1"/>
            </a:lvl1pPr>
          </a:lstStyle>
          <a:p>
            <a:r>
              <a:rPr lang="en-US" noProof="0"/>
              <a:t>Click to edit Master title style</a:t>
            </a:r>
            <a:endParaRPr lang="en-AU" noProof="0"/>
          </a:p>
        </p:txBody>
      </p:sp>
      <p:sp>
        <p:nvSpPr>
          <p:cNvPr id="3" name="Content Placeholder 2"/>
          <p:cNvSpPr>
            <a:spLocks noGrp="1"/>
          </p:cNvSpPr>
          <p:nvPr>
            <p:ph idx="1"/>
          </p:nvPr>
        </p:nvSpPr>
        <p:spPr>
          <a:xfrm>
            <a:off x="4766733" y="493776"/>
            <a:ext cx="6815667" cy="56323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Text Placeholder 3"/>
          <p:cNvSpPr>
            <a:spLocks noGrp="1"/>
          </p:cNvSpPr>
          <p:nvPr>
            <p:ph type="body" sz="half" idx="2"/>
          </p:nvPr>
        </p:nvSpPr>
        <p:spPr>
          <a:xfrm>
            <a:off x="609602" y="1499615"/>
            <a:ext cx="4011084" cy="46265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56F489C6-6277-454E-AECF-6C3872A9450F}" type="datetimeFigureOut">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565291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noProof="0"/>
              <a:t>Click to edit Master title style</a:t>
            </a:r>
            <a:endParaRPr lang="en-AU" noProof="0"/>
          </a:p>
        </p:txBody>
      </p:sp>
      <p:sp>
        <p:nvSpPr>
          <p:cNvPr id="3" name="Picture Placeholder 2"/>
          <p:cNvSpPr>
            <a:spLocks noGrp="1"/>
          </p:cNvSpPr>
          <p:nvPr>
            <p:ph type="pic" idx="1"/>
          </p:nvPr>
        </p:nvSpPr>
        <p:spPr>
          <a:xfrm>
            <a:off x="2389717" y="612775"/>
            <a:ext cx="7315200" cy="4114800"/>
          </a:xfrm>
          <a:prstGeom prst="roundRect">
            <a:avLst>
              <a:gd name="adj" fmla="val 2544"/>
            </a:avLst>
          </a:prstGeom>
          <a:solidFill>
            <a:schemeClr val="tx2">
              <a:lumMod val="60000"/>
              <a:lumOff val="4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56F489C6-6277-454E-AECF-6C3872A9450F}" type="datetimeFigureOut">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05838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noProof="0"/>
              <a:t>Click to edit Master title style</a:t>
            </a:r>
            <a:endParaRPr lang="en-AU" noProof="0"/>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noProof="0" dirty="0"/>
              <a:t>Week/Session 00 – Presentation Title</a:t>
            </a:r>
          </a:p>
        </p:txBody>
      </p:sp>
      <p:sp>
        <p:nvSpPr>
          <p:cNvPr id="4" name="Date Placeholder 3"/>
          <p:cNvSpPr>
            <a:spLocks noGrp="1"/>
          </p:cNvSpPr>
          <p:nvPr>
            <p:ph type="dt" sz="half" idx="10"/>
          </p:nvPr>
        </p:nvSpPr>
        <p:spPr/>
        <p:txBody>
          <a:bodyPr/>
          <a:lstStyle/>
          <a:p>
            <a:fld id="{56F489C6-6277-454E-AECF-6C3872A9450F}" type="datetimeFigureOut">
              <a:rPr lang="en-AU" noProof="0" smtClean="0"/>
              <a:t>6/10/21</a:t>
            </a:fld>
            <a:endParaRPr lang="en-AU" noProof="0"/>
          </a:p>
        </p:txBody>
      </p:sp>
      <p:sp>
        <p:nvSpPr>
          <p:cNvPr id="5" name="Footer Placeholder 4"/>
          <p:cNvSpPr>
            <a:spLocks noGrp="1"/>
          </p:cNvSpPr>
          <p:nvPr>
            <p:ph type="ftr" sz="quarter" idx="11"/>
          </p:nvPr>
        </p:nvSpPr>
        <p:spPr/>
        <p:txBody>
          <a:bodyPr/>
          <a:lstStyle/>
          <a:p>
            <a:endParaRPr lang="en-AU" noProof="0"/>
          </a:p>
        </p:txBody>
      </p:sp>
      <p:sp>
        <p:nvSpPr>
          <p:cNvPr id="6" name="Slide Number Placeholder 5"/>
          <p:cNvSpPr>
            <a:spLocks noGrp="1"/>
          </p:cNvSpPr>
          <p:nvPr>
            <p:ph type="sldNum" sz="quarter" idx="12"/>
          </p:nvPr>
        </p:nvSpPr>
        <p:spPr/>
        <p:txBody>
          <a:bodyPr/>
          <a:lstStyle/>
          <a:p>
            <a:fld id="{741F46F4-8938-5C4A-A3E0-434D3C3588F4}" type="slidenum">
              <a:rPr lang="en-AU" noProof="0" smtClean="0"/>
              <a:t>‹#›</a:t>
            </a:fld>
            <a:endParaRPr lang="en-AU" noProof="0"/>
          </a:p>
        </p:txBody>
      </p:sp>
    </p:spTree>
    <p:extLst>
      <p:ext uri="{BB962C8B-B14F-4D97-AF65-F5344CB8AC3E}">
        <p14:creationId xmlns:p14="http://schemas.microsoft.com/office/powerpoint/2010/main" val="147172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dirty="0"/>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4" name="Date Placeholder 3"/>
          <p:cNvSpPr>
            <a:spLocks noGrp="1"/>
          </p:cNvSpPr>
          <p:nvPr>
            <p:ph type="dt" sz="half" idx="10"/>
          </p:nvPr>
        </p:nvSpPr>
        <p:spPr/>
        <p:txBody>
          <a:bodyPr/>
          <a:lstStyle/>
          <a:p>
            <a:fld id="{56F489C6-6277-454E-AECF-6C3872A9450F}" type="datetimeFigureOut">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62910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dirty="0"/>
          </a:p>
        </p:txBody>
      </p:sp>
      <p:sp>
        <p:nvSpPr>
          <p:cNvPr id="3" name="Content Placeholder 2"/>
          <p:cNvSpPr>
            <a:spLocks noGrp="1"/>
          </p:cNvSpPr>
          <p:nvPr>
            <p:ph idx="1"/>
          </p:nvPr>
        </p:nvSpPr>
        <p:spPr>
          <a:xfrm>
            <a:off x="609600" y="1794618"/>
            <a:ext cx="10972800" cy="219169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Date Placeholder 3"/>
          <p:cNvSpPr>
            <a:spLocks noGrp="1"/>
          </p:cNvSpPr>
          <p:nvPr>
            <p:ph type="dt" sz="half" idx="10"/>
          </p:nvPr>
        </p:nvSpPr>
        <p:spPr/>
        <p:txBody>
          <a:bodyPr/>
          <a:lstStyle/>
          <a:p>
            <a:fld id="{56F489C6-6277-454E-AECF-6C3872A9450F}" type="datetimeFigureOut">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Content Placeholder 2">
            <a:extLst>
              <a:ext uri="{FF2B5EF4-FFF2-40B4-BE49-F238E27FC236}">
                <a16:creationId xmlns:a16="http://schemas.microsoft.com/office/drawing/2014/main" id="{E2FB0483-D927-6C4B-9F8E-0CBFBED89EAE}"/>
              </a:ext>
            </a:extLst>
          </p:cNvPr>
          <p:cNvSpPr>
            <a:spLocks noGrp="1"/>
          </p:cNvSpPr>
          <p:nvPr>
            <p:ph idx="13"/>
          </p:nvPr>
        </p:nvSpPr>
        <p:spPr>
          <a:xfrm>
            <a:off x="609600" y="4182975"/>
            <a:ext cx="10972800" cy="21916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Tree>
    <p:extLst>
      <p:ext uri="{BB962C8B-B14F-4D97-AF65-F5344CB8AC3E}">
        <p14:creationId xmlns:p14="http://schemas.microsoft.com/office/powerpoint/2010/main" val="252747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Date Placeholder 4"/>
          <p:cNvSpPr>
            <a:spLocks noGrp="1"/>
          </p:cNvSpPr>
          <p:nvPr>
            <p:ph type="dt" sz="half" idx="10"/>
          </p:nvPr>
        </p:nvSpPr>
        <p:spPr/>
        <p:txBody>
          <a:bodyPr/>
          <a:lstStyle/>
          <a:p>
            <a:fld id="{56F489C6-6277-454E-AECF-6C3872A9450F}" type="datetimeFigureOut">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81769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lvl1pPr>
              <a:defRPr/>
            </a:lvl1pPr>
          </a:lstStyle>
          <a:p>
            <a:r>
              <a:rPr lang="en-US" noProof="0"/>
              <a:t>Click to edit Master title style</a:t>
            </a:r>
            <a:endParaRPr lang="en-AU" noProof="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7" name="Date Placeholder 6"/>
          <p:cNvSpPr>
            <a:spLocks noGrp="1"/>
          </p:cNvSpPr>
          <p:nvPr>
            <p:ph type="dt" sz="half" idx="10"/>
          </p:nvPr>
        </p:nvSpPr>
        <p:spPr/>
        <p:txBody>
          <a:bodyPr/>
          <a:lstStyle/>
          <a:p>
            <a:fld id="{56F489C6-6277-454E-AECF-6C3872A9450F}" type="datetimeFigureOut">
              <a:rPr lang="en-US" smtClean="0"/>
              <a:t>10/6/21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135437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406903"/>
            <a:ext cx="8514522" cy="1362075"/>
          </a:xfrm>
          <a:prstGeom prst="rect">
            <a:avLst/>
          </a:prstGeom>
        </p:spPr>
        <p:txBody>
          <a:bodyPr anchor="t"/>
          <a:lstStyle>
            <a:lvl1pPr algn="l">
              <a:defRPr sz="4000" b="1" cap="all"/>
            </a:lvl1pPr>
          </a:lstStyle>
          <a:p>
            <a:r>
              <a:rPr lang="en-US" noProof="0"/>
              <a:t>Click to edit Master title style</a:t>
            </a:r>
            <a:endParaRPr lang="en-AU" noProof="0"/>
          </a:p>
        </p:txBody>
      </p:sp>
      <p:sp>
        <p:nvSpPr>
          <p:cNvPr id="3" name="Text Placeholder 2"/>
          <p:cNvSpPr>
            <a:spLocks noGrp="1"/>
          </p:cNvSpPr>
          <p:nvPr>
            <p:ph type="body" idx="1"/>
          </p:nvPr>
        </p:nvSpPr>
        <p:spPr>
          <a:xfrm>
            <a:off x="609600" y="2906713"/>
            <a:ext cx="851452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56F489C6-6277-454E-AECF-6C3872A9450F}" type="datetimeFigureOut">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Picture Placeholder 8">
            <a:extLst>
              <a:ext uri="{FF2B5EF4-FFF2-40B4-BE49-F238E27FC236}">
                <a16:creationId xmlns:a16="http://schemas.microsoft.com/office/drawing/2014/main" id="{F7D5DACE-FF0F-2D46-93D3-295ECF1DA88A}"/>
              </a:ext>
            </a:extLst>
          </p:cNvPr>
          <p:cNvSpPr>
            <a:spLocks noGrp="1"/>
          </p:cNvSpPr>
          <p:nvPr>
            <p:ph type="pic" sz="quarter" idx="13"/>
          </p:nvPr>
        </p:nvSpPr>
        <p:spPr>
          <a:xfrm>
            <a:off x="9812656" y="2900636"/>
            <a:ext cx="1769744" cy="2868342"/>
          </a:xfrm>
          <a:prstGeom prst="roundRect">
            <a:avLst>
              <a:gd name="adj" fmla="val 4112"/>
            </a:avLst>
          </a:prstGeom>
          <a:blipFill>
            <a:blip r:embed="rId2"/>
            <a:stretch>
              <a:fillRect l="16" r="16"/>
            </a:stretch>
          </a:blipFill>
          <a:ln w="12700" cap="rnd">
            <a:solidFill>
              <a:srgbClr val="D8262E">
                <a:alpha val="50000"/>
              </a:srgbClr>
            </a:solidFill>
          </a:ln>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47064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a:p>
        </p:txBody>
      </p:sp>
      <p:sp>
        <p:nvSpPr>
          <p:cNvPr id="3" name="Content Placeholder 2"/>
          <p:cNvSpPr>
            <a:spLocks noGrp="1"/>
          </p:cNvSpPr>
          <p:nvPr>
            <p:ph sz="half" idx="1"/>
          </p:nvPr>
        </p:nvSpPr>
        <p:spPr>
          <a:xfrm>
            <a:off x="4165600" y="1600202"/>
            <a:ext cx="7416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Date Placeholder 4"/>
          <p:cNvSpPr>
            <a:spLocks noGrp="1"/>
          </p:cNvSpPr>
          <p:nvPr>
            <p:ph type="dt" sz="half" idx="10"/>
          </p:nvPr>
        </p:nvSpPr>
        <p:spPr/>
        <p:txBody>
          <a:bodyPr/>
          <a:lstStyle/>
          <a:p>
            <a:fld id="{56F489C6-6277-454E-AECF-6C3872A9450F}" type="datetimeFigureOut">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
        <p:nvSpPr>
          <p:cNvPr id="8" name="Picture Placeholder 8">
            <a:extLst>
              <a:ext uri="{FF2B5EF4-FFF2-40B4-BE49-F238E27FC236}">
                <a16:creationId xmlns:a16="http://schemas.microsoft.com/office/drawing/2014/main" id="{CB08A67E-3ED8-7842-9A36-FDA51ABEB2AC}"/>
              </a:ext>
            </a:extLst>
          </p:cNvPr>
          <p:cNvSpPr>
            <a:spLocks noGrp="1"/>
          </p:cNvSpPr>
          <p:nvPr>
            <p:ph type="pic" sz="quarter" idx="13" hasCustomPrompt="1"/>
          </p:nvPr>
        </p:nvSpPr>
        <p:spPr>
          <a:xfrm>
            <a:off x="609601" y="1600203"/>
            <a:ext cx="2792484" cy="4525963"/>
          </a:xfrm>
          <a:prstGeom prst="roundRect">
            <a:avLst>
              <a:gd name="adj" fmla="val 3374"/>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Tree>
    <p:extLst>
      <p:ext uri="{BB962C8B-B14F-4D97-AF65-F5344CB8AC3E}">
        <p14:creationId xmlns:p14="http://schemas.microsoft.com/office/powerpoint/2010/main" val="381430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489C6-6277-454E-AECF-6C3872A9450F}" type="datetimeFigureOut">
              <a:rPr lang="en-US" smtClean="0"/>
              <a:t>10/6/21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630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94617"/>
            <a:ext cx="10972800" cy="4563491"/>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Date Placeholder 3"/>
          <p:cNvSpPr>
            <a:spLocks noGrp="1"/>
          </p:cNvSpPr>
          <p:nvPr>
            <p:ph type="dt" sz="half" idx="2"/>
          </p:nvPr>
        </p:nvSpPr>
        <p:spPr>
          <a:xfrm>
            <a:off x="609600" y="6482040"/>
            <a:ext cx="2844800" cy="301756"/>
          </a:xfrm>
          <a:prstGeom prst="rect">
            <a:avLst/>
          </a:prstGeom>
        </p:spPr>
        <p:txBody>
          <a:bodyPr vert="horz" lIns="91440" tIns="45720" rIns="91440" bIns="45720" rtlCol="0" anchor="ctr"/>
          <a:lstStyle>
            <a:lvl1pPr algn="l">
              <a:defRPr sz="1200" baseline="0">
                <a:solidFill>
                  <a:schemeClr val="accent2">
                    <a:lumMod val="50000"/>
                  </a:schemeClr>
                </a:solidFill>
              </a:defRPr>
            </a:lvl1pPr>
          </a:lstStyle>
          <a:p>
            <a:fld id="{56F489C6-6277-454E-AECF-6C3872A9450F}" type="datetimeFigureOut">
              <a:rPr lang="en-US" smtClean="0"/>
              <a:pPr/>
              <a:t>10/6/21</a:t>
            </a:fld>
            <a:endParaRPr lang="en-US" dirty="0"/>
          </a:p>
        </p:txBody>
      </p:sp>
      <p:sp>
        <p:nvSpPr>
          <p:cNvPr id="5" name="Footer Placeholder 4"/>
          <p:cNvSpPr>
            <a:spLocks noGrp="1"/>
          </p:cNvSpPr>
          <p:nvPr>
            <p:ph type="ftr" sz="quarter" idx="3"/>
          </p:nvPr>
        </p:nvSpPr>
        <p:spPr>
          <a:xfrm>
            <a:off x="4165600" y="6482040"/>
            <a:ext cx="3860800" cy="301756"/>
          </a:xfrm>
          <a:prstGeom prst="rect">
            <a:avLst/>
          </a:prstGeom>
        </p:spPr>
        <p:txBody>
          <a:bodyPr vert="horz" lIns="91440" tIns="45720" rIns="91440" bIns="45720" rtlCol="0" anchor="ctr"/>
          <a:lstStyle>
            <a:lvl1pPr algn="ctr">
              <a:defRPr sz="1200"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8737600" y="6482040"/>
            <a:ext cx="2844800" cy="301756"/>
          </a:xfrm>
          <a:prstGeom prst="rect">
            <a:avLst/>
          </a:prstGeom>
        </p:spPr>
        <p:txBody>
          <a:bodyPr vert="horz" lIns="91440" tIns="45720" rIns="91440" bIns="45720" rtlCol="0" anchor="ctr"/>
          <a:lstStyle>
            <a:lvl1pPr algn="r">
              <a:defRPr sz="1200" baseline="0">
                <a:solidFill>
                  <a:schemeClr val="accent2">
                    <a:lumMod val="50000"/>
                  </a:schemeClr>
                </a:solidFill>
              </a:defRPr>
            </a:lvl1pPr>
          </a:lstStyle>
          <a:p>
            <a:fld id="{741F46F4-8938-5C4A-A3E0-434D3C3588F4}" type="slidenum">
              <a:rPr lang="en-US" smtClean="0"/>
              <a:pPr/>
              <a:t>‹#›</a:t>
            </a:fld>
            <a:endParaRPr lang="en-US" dirty="0"/>
          </a:p>
        </p:txBody>
      </p:sp>
      <p:sp>
        <p:nvSpPr>
          <p:cNvPr id="15" name="Title Placeholder 14">
            <a:extLst>
              <a:ext uri="{FF2B5EF4-FFF2-40B4-BE49-F238E27FC236}">
                <a16:creationId xmlns:a16="http://schemas.microsoft.com/office/drawing/2014/main" id="{ED1A118C-2DC5-9B4D-B303-C0863344BC99}"/>
              </a:ext>
            </a:extLst>
          </p:cNvPr>
          <p:cNvSpPr>
            <a:spLocks noGrp="1"/>
          </p:cNvSpPr>
          <p:nvPr>
            <p:ph type="title"/>
          </p:nvPr>
        </p:nvSpPr>
        <p:spPr>
          <a:xfrm>
            <a:off x="609601" y="477254"/>
            <a:ext cx="10972799" cy="1248943"/>
          </a:xfrm>
          <a:prstGeom prst="rect">
            <a:avLst/>
          </a:prstGeom>
        </p:spPr>
        <p:txBody>
          <a:bodyPr vert="horz" lIns="91440" tIns="45720" rIns="91440" bIns="45720" rtlCol="0" anchor="ctr">
            <a:normAutofit/>
          </a:bodyPr>
          <a:lstStyle/>
          <a:p>
            <a:r>
              <a:rPr lang="en-US" noProof="0"/>
              <a:t>Click to edit Master title style</a:t>
            </a:r>
            <a:endParaRPr lang="en-AU" noProof="0" dirty="0"/>
          </a:p>
        </p:txBody>
      </p:sp>
    </p:spTree>
    <p:extLst>
      <p:ext uri="{BB962C8B-B14F-4D97-AF65-F5344CB8AC3E}">
        <p14:creationId xmlns:p14="http://schemas.microsoft.com/office/powerpoint/2010/main" val="701323445"/>
      </p:ext>
    </p:extLst>
  </p:cSld>
  <p:clrMap bg1="lt1" tx1="dk1" bg2="lt2" tx2="dk2" accent1="accent1" accent2="accent2" accent3="accent3" accent4="accent4" accent5="accent5" accent6="accent6" hlink="hlink" folHlink="folHlink"/>
  <p:sldLayoutIdLst>
    <p:sldLayoutId id="2147483667" r:id="rId1"/>
    <p:sldLayoutId id="2147483651" r:id="rId2"/>
    <p:sldLayoutId id="2147483650" r:id="rId3"/>
    <p:sldLayoutId id="2147483665" r:id="rId4"/>
    <p:sldLayoutId id="2147483652" r:id="rId5"/>
    <p:sldLayoutId id="2147483653" r:id="rId6"/>
    <p:sldLayoutId id="2147483661" r:id="rId7"/>
    <p:sldLayoutId id="2147483662" r:id="rId8"/>
    <p:sldLayoutId id="2147483654" r:id="rId9"/>
    <p:sldLayoutId id="2147483663" r:id="rId10"/>
    <p:sldLayoutId id="2147483664" r:id="rId11"/>
    <p:sldLayoutId id="2147483660" r:id="rId12"/>
    <p:sldLayoutId id="2147483668" r:id="rId13"/>
    <p:sldLayoutId id="2147483655" r:id="rId14"/>
    <p:sldLayoutId id="2147483656" r:id="rId15"/>
    <p:sldLayoutId id="2147483657" r:id="rId16"/>
  </p:sldLayoutIdLst>
  <p:txStyles>
    <p:titleStyle>
      <a:lvl1pPr algn="l" defTabSz="457200" rtl="0" eaLnBrk="1" latinLnBrk="0" hangingPunct="1">
        <a:spcBef>
          <a:spcPct val="0"/>
        </a:spcBef>
        <a:buNone/>
        <a:defRPr sz="4200" b="1" i="0" kern="1200" spc="50" baseline="0">
          <a:solidFill>
            <a:schemeClr val="bg1">
              <a:lumMod val="9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baseline="0">
          <a:solidFill>
            <a:schemeClr val="bg1">
              <a:lumMod val="9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baseline="0">
          <a:solidFill>
            <a:schemeClr val="bg1">
              <a:lumMod val="9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baseline="0">
          <a:solidFill>
            <a:schemeClr val="bg1">
              <a:lumMod val="9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baseline="0">
          <a:solidFill>
            <a:schemeClr val="bg1">
              <a:lumMod val="9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baseline="0">
          <a:solidFill>
            <a:schemeClr val="bg1">
              <a:lumMod val="9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1Lfv5tUGsn8"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Cluster IOT: Unit testing</a:t>
            </a:r>
            <a:endParaRPr lang="en-AU" dirty="0"/>
          </a:p>
        </p:txBody>
      </p:sp>
      <p:sp>
        <p:nvSpPr>
          <p:cNvPr id="5" name="Text Placeholder 4"/>
          <p:cNvSpPr>
            <a:spLocks noGrp="1"/>
          </p:cNvSpPr>
          <p:nvPr>
            <p:ph type="body" sz="quarter" idx="14"/>
          </p:nvPr>
        </p:nvSpPr>
        <p:spPr/>
        <p:txBody>
          <a:bodyPr/>
          <a:lstStyle/>
          <a:p>
            <a:r>
              <a:rPr lang="en-US" dirty="0"/>
              <a:t>Week 7</a:t>
            </a:r>
            <a:endParaRPr lang="en-AU" dirty="0"/>
          </a:p>
        </p:txBody>
      </p:sp>
      <p:sp>
        <p:nvSpPr>
          <p:cNvPr id="40" name="Text Placeholder 39"/>
          <p:cNvSpPr>
            <a:spLocks noGrp="1"/>
          </p:cNvSpPr>
          <p:nvPr>
            <p:ph type="body" sz="quarter" idx="16"/>
          </p:nvPr>
        </p:nvSpPr>
        <p:spPr/>
        <p:txBody>
          <a:bodyPr/>
          <a:lstStyle/>
          <a:p>
            <a:r>
              <a:rPr lang="en-AU" dirty="0"/>
              <a:t>Adrian Gould</a:t>
            </a:r>
          </a:p>
          <a:p>
            <a:r>
              <a:rPr lang="en-AU" dirty="0"/>
              <a:t>Murray Hay</a:t>
            </a:r>
          </a:p>
          <a:p>
            <a:r>
              <a:rPr lang="en-AU" dirty="0"/>
              <a:t>Sander </a:t>
            </a:r>
            <a:r>
              <a:rPr lang="en-AU" dirty="0" err="1"/>
              <a:t>Huijsen</a:t>
            </a:r>
            <a:endParaRPr lang="en-AU" dirty="0"/>
          </a:p>
        </p:txBody>
      </p:sp>
      <p:sp>
        <p:nvSpPr>
          <p:cNvPr id="41" name="Content Placeholder 40"/>
          <p:cNvSpPr>
            <a:spLocks noGrp="1"/>
          </p:cNvSpPr>
          <p:nvPr>
            <p:ph sz="quarter" idx="17"/>
          </p:nvPr>
        </p:nvSpPr>
        <p:spPr>
          <a:xfrm>
            <a:off x="1051132" y="4567350"/>
            <a:ext cx="10083800" cy="602809"/>
          </a:xfrm>
        </p:spPr>
        <p:txBody>
          <a:bodyPr/>
          <a:lstStyle/>
          <a:p>
            <a:r>
              <a:rPr lang="en-AU" dirty="0"/>
              <a:t>ICT40120 Certificate IV in Programming</a:t>
            </a:r>
          </a:p>
        </p:txBody>
      </p:sp>
    </p:spTree>
    <p:extLst>
      <p:ext uri="{BB962C8B-B14F-4D97-AF65-F5344CB8AC3E}">
        <p14:creationId xmlns:p14="http://schemas.microsoft.com/office/powerpoint/2010/main" val="190832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2BC1A-58FE-4B71-8AB0-557221623BD1}"/>
              </a:ext>
            </a:extLst>
          </p:cNvPr>
          <p:cNvSpPr>
            <a:spLocks noGrp="1"/>
          </p:cNvSpPr>
          <p:nvPr>
            <p:ph type="title"/>
          </p:nvPr>
        </p:nvSpPr>
        <p:spPr>
          <a:xfrm>
            <a:off x="609600" y="499892"/>
            <a:ext cx="10972800" cy="1003205"/>
          </a:xfrm>
        </p:spPr>
        <p:txBody>
          <a:bodyPr anchor="ctr">
            <a:normAutofit/>
          </a:bodyPr>
          <a:lstStyle/>
          <a:p>
            <a:r>
              <a:rPr lang="en-US" dirty="0"/>
              <a:t>Project structure</a:t>
            </a:r>
            <a:endParaRPr lang="en-AU" dirty="0"/>
          </a:p>
        </p:txBody>
      </p:sp>
      <p:sp>
        <p:nvSpPr>
          <p:cNvPr id="9" name="Content Placeholder 2">
            <a:extLst>
              <a:ext uri="{FF2B5EF4-FFF2-40B4-BE49-F238E27FC236}">
                <a16:creationId xmlns:a16="http://schemas.microsoft.com/office/drawing/2014/main" id="{D5BE4E7B-9508-472E-AEB7-5C2927B1AF8B}"/>
              </a:ext>
            </a:extLst>
          </p:cNvPr>
          <p:cNvSpPr>
            <a:spLocks noGrp="1"/>
          </p:cNvSpPr>
          <p:nvPr>
            <p:ph sz="half" idx="1"/>
          </p:nvPr>
        </p:nvSpPr>
        <p:spPr>
          <a:xfrm>
            <a:off x="609600" y="1600203"/>
            <a:ext cx="5384800" cy="4525963"/>
          </a:xfrm>
        </p:spPr>
        <p:txBody>
          <a:bodyPr/>
          <a:lstStyle/>
          <a:p>
            <a:r>
              <a:rPr lang="en-US" dirty="0"/>
              <a:t>The project has a separate</a:t>
            </a:r>
          </a:p>
          <a:p>
            <a:pPr lvl="1"/>
            <a:r>
              <a:rPr lang="en-US" dirty="0">
                <a:solidFill>
                  <a:schemeClr val="accent3"/>
                </a:solidFill>
                <a:latin typeface="Lucida Console" panose="020B0609040504020204" pitchFamily="49" charset="0"/>
              </a:rPr>
              <a:t>app</a:t>
            </a:r>
            <a:r>
              <a:rPr lang="en-US" dirty="0"/>
              <a:t> directory</a:t>
            </a:r>
          </a:p>
          <a:p>
            <a:pPr lvl="1"/>
            <a:r>
              <a:rPr lang="en-US" dirty="0">
                <a:solidFill>
                  <a:schemeClr val="accent3"/>
                </a:solidFill>
                <a:latin typeface="Lucida Console" panose="020B0609040504020204" pitchFamily="49" charset="0"/>
              </a:rPr>
              <a:t>test</a:t>
            </a:r>
            <a:r>
              <a:rPr lang="en-US" dirty="0"/>
              <a:t> directory</a:t>
            </a:r>
          </a:p>
          <a:p>
            <a:endParaRPr lang="en-US" dirty="0"/>
          </a:p>
          <a:p>
            <a:r>
              <a:rPr lang="en-US" dirty="0"/>
              <a:t>The test directory is a “package”</a:t>
            </a:r>
          </a:p>
          <a:p>
            <a:pPr lvl="1"/>
            <a:r>
              <a:rPr lang="en-US" dirty="0"/>
              <a:t>hence the </a:t>
            </a:r>
            <a:r>
              <a:rPr lang="en-US" dirty="0">
                <a:solidFill>
                  <a:schemeClr val="accent3"/>
                </a:solidFill>
                <a:latin typeface="Lucida Console" panose="020B0609040504020204" pitchFamily="49" charset="0"/>
              </a:rPr>
              <a:t>__init__.py</a:t>
            </a:r>
            <a:r>
              <a:rPr lang="en-US" dirty="0"/>
              <a:t> (which can be empty)</a:t>
            </a:r>
          </a:p>
          <a:p>
            <a:pPr lvl="1"/>
            <a:r>
              <a:rPr lang="en-US" dirty="0"/>
              <a:t>without it, no tests will be found!</a:t>
            </a:r>
          </a:p>
        </p:txBody>
      </p:sp>
      <p:pic>
        <p:nvPicPr>
          <p:cNvPr id="4" name="Picture 3">
            <a:extLst>
              <a:ext uri="{FF2B5EF4-FFF2-40B4-BE49-F238E27FC236}">
                <a16:creationId xmlns:a16="http://schemas.microsoft.com/office/drawing/2014/main" id="{52D57461-6DAB-4940-A69A-0F37D1EA6188}"/>
              </a:ext>
            </a:extLst>
          </p:cNvPr>
          <p:cNvPicPr>
            <a:picLocks noChangeAspect="1"/>
          </p:cNvPicPr>
          <p:nvPr/>
        </p:nvPicPr>
        <p:blipFill>
          <a:blip r:embed="rId3"/>
          <a:stretch>
            <a:fillRect/>
          </a:stretch>
        </p:blipFill>
        <p:spPr>
          <a:xfrm>
            <a:off x="6227668" y="1600203"/>
            <a:ext cx="5324663" cy="4525963"/>
          </a:xfrm>
          <a:prstGeom prst="rect">
            <a:avLst/>
          </a:prstGeom>
          <a:noFill/>
        </p:spPr>
      </p:pic>
    </p:spTree>
    <p:extLst>
      <p:ext uri="{BB962C8B-B14F-4D97-AF65-F5344CB8AC3E}">
        <p14:creationId xmlns:p14="http://schemas.microsoft.com/office/powerpoint/2010/main" val="3698824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32CB-4AC5-4B00-ACE2-EE094B46078E}"/>
              </a:ext>
            </a:extLst>
          </p:cNvPr>
          <p:cNvSpPr>
            <a:spLocks noGrp="1"/>
          </p:cNvSpPr>
          <p:nvPr>
            <p:ph type="title"/>
          </p:nvPr>
        </p:nvSpPr>
        <p:spPr>
          <a:xfrm>
            <a:off x="609600" y="499892"/>
            <a:ext cx="10972800" cy="1003205"/>
          </a:xfrm>
        </p:spPr>
        <p:txBody>
          <a:bodyPr anchor="ctr">
            <a:normAutofit/>
          </a:bodyPr>
          <a:lstStyle/>
          <a:p>
            <a:r>
              <a:rPr lang="en-US" dirty="0"/>
              <a:t>Running unit tests</a:t>
            </a:r>
            <a:endParaRPr lang="en-AU" dirty="0"/>
          </a:p>
        </p:txBody>
      </p:sp>
      <p:pic>
        <p:nvPicPr>
          <p:cNvPr id="4" name="Picture 3">
            <a:extLst>
              <a:ext uri="{FF2B5EF4-FFF2-40B4-BE49-F238E27FC236}">
                <a16:creationId xmlns:a16="http://schemas.microsoft.com/office/drawing/2014/main" id="{F1910DDA-D93B-4E23-9600-4377DAD79482}"/>
              </a:ext>
            </a:extLst>
          </p:cNvPr>
          <p:cNvPicPr>
            <a:picLocks noChangeAspect="1"/>
          </p:cNvPicPr>
          <p:nvPr/>
        </p:nvPicPr>
        <p:blipFill>
          <a:blip r:embed="rId2"/>
          <a:stretch>
            <a:fillRect/>
          </a:stretch>
        </p:blipFill>
        <p:spPr>
          <a:xfrm>
            <a:off x="609600" y="1806903"/>
            <a:ext cx="10972800" cy="2167128"/>
          </a:xfrm>
          <a:prstGeom prst="rect">
            <a:avLst/>
          </a:prstGeom>
          <a:noFill/>
        </p:spPr>
      </p:pic>
      <p:sp>
        <p:nvSpPr>
          <p:cNvPr id="9" name="Content Placeholder 3">
            <a:extLst>
              <a:ext uri="{FF2B5EF4-FFF2-40B4-BE49-F238E27FC236}">
                <a16:creationId xmlns:a16="http://schemas.microsoft.com/office/drawing/2014/main" id="{8F7DA9DB-5859-494E-9E22-BAA7EC466F22}"/>
              </a:ext>
            </a:extLst>
          </p:cNvPr>
          <p:cNvSpPr>
            <a:spLocks noGrp="1"/>
          </p:cNvSpPr>
          <p:nvPr>
            <p:ph idx="13"/>
          </p:nvPr>
        </p:nvSpPr>
        <p:spPr>
          <a:xfrm>
            <a:off x="609600" y="4182975"/>
            <a:ext cx="10972800" cy="2191699"/>
          </a:xfrm>
        </p:spPr>
        <p:txBody>
          <a:bodyPr/>
          <a:lstStyle/>
          <a:p>
            <a:endParaRPr lang="en-US" dirty="0"/>
          </a:p>
          <a:p>
            <a:r>
              <a:rPr lang="en-US" dirty="0"/>
              <a:t>This will automatically discover unit tests</a:t>
            </a:r>
          </a:p>
          <a:p>
            <a:pPr lvl="2"/>
            <a:r>
              <a:rPr lang="en-US" dirty="0"/>
              <a:t>If the terminal in PyCharm doesn’t work, use a regular terminal</a:t>
            </a:r>
          </a:p>
        </p:txBody>
      </p:sp>
      <p:sp>
        <p:nvSpPr>
          <p:cNvPr id="5" name="Rectangle 4">
            <a:extLst>
              <a:ext uri="{FF2B5EF4-FFF2-40B4-BE49-F238E27FC236}">
                <a16:creationId xmlns:a16="http://schemas.microsoft.com/office/drawing/2014/main" id="{C0A11054-881B-42F2-A94A-FDFAF5D4F854}"/>
              </a:ext>
            </a:extLst>
          </p:cNvPr>
          <p:cNvSpPr/>
          <p:nvPr/>
        </p:nvSpPr>
        <p:spPr>
          <a:xfrm>
            <a:off x="7480663" y="1806903"/>
            <a:ext cx="4001588" cy="39636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noFill/>
            </a:endParaRPr>
          </a:p>
        </p:txBody>
      </p:sp>
    </p:spTree>
    <p:extLst>
      <p:ext uri="{BB962C8B-B14F-4D97-AF65-F5344CB8AC3E}">
        <p14:creationId xmlns:p14="http://schemas.microsoft.com/office/powerpoint/2010/main" val="329129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949C-6D35-4B62-8326-33D3F790E549}"/>
              </a:ext>
            </a:extLst>
          </p:cNvPr>
          <p:cNvSpPr>
            <a:spLocks noGrp="1"/>
          </p:cNvSpPr>
          <p:nvPr>
            <p:ph type="title"/>
          </p:nvPr>
        </p:nvSpPr>
        <p:spPr/>
        <p:txBody>
          <a:bodyPr/>
          <a:lstStyle/>
          <a:p>
            <a:r>
              <a:rPr lang="en-US" dirty="0"/>
              <a:t>Structure of unit tests</a:t>
            </a:r>
            <a:endParaRPr lang="en-AU" dirty="0"/>
          </a:p>
        </p:txBody>
      </p:sp>
      <p:sp>
        <p:nvSpPr>
          <p:cNvPr id="3" name="Content Placeholder 2">
            <a:extLst>
              <a:ext uri="{FF2B5EF4-FFF2-40B4-BE49-F238E27FC236}">
                <a16:creationId xmlns:a16="http://schemas.microsoft.com/office/drawing/2014/main" id="{8478BC49-6C38-42BF-AF06-F8F2C04236C5}"/>
              </a:ext>
            </a:extLst>
          </p:cNvPr>
          <p:cNvSpPr>
            <a:spLocks noGrp="1"/>
          </p:cNvSpPr>
          <p:nvPr>
            <p:ph idx="1"/>
          </p:nvPr>
        </p:nvSpPr>
        <p:spPr/>
        <p:txBody>
          <a:bodyPr>
            <a:normAutofit fontScale="85000" lnSpcReduction="20000"/>
          </a:bodyPr>
          <a:lstStyle/>
          <a:p>
            <a:r>
              <a:rPr lang="en-US" dirty="0"/>
              <a:t>Example: </a:t>
            </a:r>
            <a:r>
              <a:rPr lang="en-US" dirty="0">
                <a:solidFill>
                  <a:schemeClr val="accent3"/>
                </a:solidFill>
                <a:latin typeface="Lucida Console" panose="020B0609040504020204" pitchFamily="49" charset="0"/>
              </a:rPr>
              <a:t>test_stack.py</a:t>
            </a:r>
          </a:p>
          <a:p>
            <a:endParaRPr lang="en-US" dirty="0"/>
          </a:p>
          <a:p>
            <a:pPr marL="0" indent="0">
              <a:buNone/>
            </a:pPr>
            <a:r>
              <a:rPr lang="en-US" sz="2600" dirty="0">
                <a:solidFill>
                  <a:schemeClr val="accent3"/>
                </a:solidFill>
                <a:latin typeface="Lucida Console" panose="020B0609040504020204" pitchFamily="49" charset="0"/>
              </a:rPr>
              <a:t>import </a:t>
            </a:r>
            <a:r>
              <a:rPr lang="en-US" sz="2600" dirty="0" err="1">
                <a:solidFill>
                  <a:schemeClr val="accent3"/>
                </a:solidFill>
                <a:latin typeface="Lucida Console" panose="020B0609040504020204" pitchFamily="49" charset="0"/>
              </a:rPr>
              <a:t>unittest</a:t>
            </a:r>
            <a:endParaRPr lang="en-US" sz="2600" dirty="0">
              <a:solidFill>
                <a:schemeClr val="accent3"/>
              </a:solidFill>
              <a:latin typeface="Lucida Console" panose="020B0609040504020204" pitchFamily="49" charset="0"/>
            </a:endParaRPr>
          </a:p>
          <a:p>
            <a:pPr marL="0" indent="0">
              <a:buNone/>
            </a:pPr>
            <a:r>
              <a:rPr lang="en-US" sz="2600" dirty="0">
                <a:solidFill>
                  <a:schemeClr val="accent3"/>
                </a:solidFill>
                <a:latin typeface="Lucida Console" panose="020B0609040504020204" pitchFamily="49" charset="0"/>
              </a:rPr>
              <a:t>from </a:t>
            </a:r>
            <a:r>
              <a:rPr lang="en-US" sz="2600" dirty="0" err="1">
                <a:solidFill>
                  <a:schemeClr val="accent3"/>
                </a:solidFill>
                <a:latin typeface="Lucida Console" panose="020B0609040504020204" pitchFamily="49" charset="0"/>
              </a:rPr>
              <a:t>app.stack</a:t>
            </a:r>
            <a:r>
              <a:rPr lang="en-US" sz="2600" dirty="0">
                <a:solidFill>
                  <a:schemeClr val="accent3"/>
                </a:solidFill>
                <a:latin typeface="Lucida Console" panose="020B0609040504020204" pitchFamily="49" charset="0"/>
              </a:rPr>
              <a:t> import Stack  </a:t>
            </a:r>
            <a:r>
              <a:rPr lang="en-US" sz="2600" dirty="0">
                <a:solidFill>
                  <a:schemeClr val="accent1">
                    <a:lumMod val="75000"/>
                  </a:schemeClr>
                </a:solidFill>
                <a:latin typeface="Lucida Console" panose="020B0609040504020204" pitchFamily="49" charset="0"/>
              </a:rPr>
              <a:t># The object we’re testing</a:t>
            </a:r>
          </a:p>
          <a:p>
            <a:pPr marL="0" indent="0">
              <a:buNone/>
            </a:pPr>
            <a:endParaRPr lang="en-US" sz="2600" dirty="0">
              <a:solidFill>
                <a:schemeClr val="accent3"/>
              </a:solidFill>
              <a:latin typeface="Lucida Console" panose="020B0609040504020204" pitchFamily="49" charset="0"/>
            </a:endParaRPr>
          </a:p>
          <a:p>
            <a:pPr marL="0" indent="0">
              <a:buNone/>
            </a:pPr>
            <a:endParaRPr lang="en-US" sz="2600" dirty="0">
              <a:solidFill>
                <a:schemeClr val="accent3"/>
              </a:solidFill>
              <a:latin typeface="Lucida Console" panose="020B0609040504020204" pitchFamily="49" charset="0"/>
            </a:endParaRPr>
          </a:p>
          <a:p>
            <a:pPr marL="0" indent="0">
              <a:buNone/>
            </a:pPr>
            <a:r>
              <a:rPr lang="en-US" sz="2600" dirty="0">
                <a:solidFill>
                  <a:schemeClr val="accent3"/>
                </a:solidFill>
                <a:latin typeface="Lucida Console" panose="020B0609040504020204" pitchFamily="49" charset="0"/>
              </a:rPr>
              <a:t>class </a:t>
            </a:r>
            <a:r>
              <a:rPr lang="en-US" sz="2600" dirty="0" err="1">
                <a:solidFill>
                  <a:schemeClr val="accent3"/>
                </a:solidFill>
                <a:latin typeface="Lucida Console" panose="020B0609040504020204" pitchFamily="49" charset="0"/>
              </a:rPr>
              <a:t>TestStack</a:t>
            </a:r>
            <a:r>
              <a:rPr lang="en-US" sz="2600" dirty="0">
                <a:solidFill>
                  <a:schemeClr val="accent3"/>
                </a:solidFill>
                <a:latin typeface="Lucida Console" panose="020B0609040504020204" pitchFamily="49" charset="0"/>
              </a:rPr>
              <a:t>(</a:t>
            </a:r>
            <a:r>
              <a:rPr lang="en-US" sz="2600" dirty="0" err="1">
                <a:solidFill>
                  <a:schemeClr val="accent3"/>
                </a:solidFill>
                <a:latin typeface="Lucida Console" panose="020B0609040504020204" pitchFamily="49" charset="0"/>
              </a:rPr>
              <a:t>unittest.TestCase</a:t>
            </a:r>
            <a:r>
              <a:rPr lang="en-US" sz="2600" dirty="0">
                <a:solidFill>
                  <a:schemeClr val="accent3"/>
                </a:solidFill>
                <a:latin typeface="Lucida Console" panose="020B0609040504020204" pitchFamily="49" charset="0"/>
              </a:rPr>
              <a:t>):</a:t>
            </a:r>
          </a:p>
          <a:p>
            <a:pPr marL="0" indent="0">
              <a:buNone/>
            </a:pPr>
            <a:r>
              <a:rPr lang="en-US" sz="2600" dirty="0">
                <a:solidFill>
                  <a:schemeClr val="accent3"/>
                </a:solidFill>
                <a:latin typeface="Lucida Console" panose="020B0609040504020204" pitchFamily="49" charset="0"/>
              </a:rPr>
              <a:t>    def </a:t>
            </a:r>
            <a:r>
              <a:rPr lang="en-US" sz="2600" dirty="0" err="1">
                <a:solidFill>
                  <a:schemeClr val="accent3"/>
                </a:solidFill>
                <a:latin typeface="Lucida Console" panose="020B0609040504020204" pitchFamily="49" charset="0"/>
              </a:rPr>
              <a:t>setUp</a:t>
            </a:r>
            <a:r>
              <a:rPr lang="en-US" sz="2600" dirty="0">
                <a:solidFill>
                  <a:schemeClr val="accent3"/>
                </a:solidFill>
                <a:latin typeface="Lucida Console" panose="020B0609040504020204" pitchFamily="49" charset="0"/>
              </a:rPr>
              <a:t>(self):</a:t>
            </a:r>
          </a:p>
          <a:p>
            <a:pPr marL="0" indent="0">
              <a:buNone/>
            </a:pPr>
            <a:r>
              <a:rPr lang="en-US" sz="2600" dirty="0">
                <a:solidFill>
                  <a:schemeClr val="accent3"/>
                </a:solidFill>
                <a:latin typeface="Lucida Console" panose="020B0609040504020204" pitchFamily="49" charset="0"/>
              </a:rPr>
              <a:t>        </a:t>
            </a:r>
            <a:r>
              <a:rPr lang="en-US" sz="2600" dirty="0">
                <a:solidFill>
                  <a:schemeClr val="accent1">
                    <a:lumMod val="75000"/>
                  </a:schemeClr>
                </a:solidFill>
                <a:latin typeface="Lucida Console" panose="020B0609040504020204" pitchFamily="49" charset="0"/>
              </a:rPr>
              <a:t># Prepare the test fixture:</a:t>
            </a:r>
          </a:p>
          <a:p>
            <a:pPr marL="0" indent="0">
              <a:buNone/>
            </a:pPr>
            <a:r>
              <a:rPr lang="en-US" sz="2600" dirty="0">
                <a:solidFill>
                  <a:schemeClr val="accent1">
                    <a:lumMod val="75000"/>
                  </a:schemeClr>
                </a:solidFill>
                <a:latin typeface="Lucida Console" panose="020B0609040504020204" pitchFamily="49" charset="0"/>
              </a:rPr>
              <a:t>        # create a stack to be used by each test</a:t>
            </a:r>
          </a:p>
          <a:p>
            <a:pPr marL="0" indent="0">
              <a:buNone/>
            </a:pPr>
            <a:r>
              <a:rPr lang="en-US" sz="2600" dirty="0">
                <a:solidFill>
                  <a:schemeClr val="accent1">
                    <a:lumMod val="75000"/>
                  </a:schemeClr>
                </a:solidFill>
                <a:latin typeface="Lucida Console" panose="020B0609040504020204" pitchFamily="49" charset="0"/>
              </a:rPr>
              <a:t>        # that has a depth of 3 objects.</a:t>
            </a:r>
          </a:p>
          <a:p>
            <a:pPr marL="0" indent="0">
              <a:buNone/>
            </a:pPr>
            <a:r>
              <a:rPr lang="en-US" sz="2600" dirty="0">
                <a:solidFill>
                  <a:schemeClr val="accent3"/>
                </a:solidFill>
                <a:latin typeface="Lucida Console" panose="020B0609040504020204" pitchFamily="49" charset="0"/>
              </a:rPr>
              <a:t>        </a:t>
            </a:r>
            <a:r>
              <a:rPr lang="en-US" sz="2600" dirty="0" err="1">
                <a:solidFill>
                  <a:schemeClr val="accent3"/>
                </a:solidFill>
                <a:latin typeface="Lucida Console" panose="020B0609040504020204" pitchFamily="49" charset="0"/>
              </a:rPr>
              <a:t>self.stack</a:t>
            </a:r>
            <a:r>
              <a:rPr lang="en-US" sz="2600" dirty="0">
                <a:solidFill>
                  <a:schemeClr val="accent3"/>
                </a:solidFill>
                <a:latin typeface="Lucida Console" panose="020B0609040504020204" pitchFamily="49" charset="0"/>
              </a:rPr>
              <a:t> = Stack(</a:t>
            </a:r>
            <a:r>
              <a:rPr lang="en-US" sz="2600" dirty="0" err="1">
                <a:solidFill>
                  <a:schemeClr val="accent3"/>
                </a:solidFill>
                <a:latin typeface="Lucida Console" panose="020B0609040504020204" pitchFamily="49" charset="0"/>
              </a:rPr>
              <a:t>max_size</a:t>
            </a:r>
            <a:r>
              <a:rPr lang="en-US" sz="2600" dirty="0">
                <a:solidFill>
                  <a:schemeClr val="accent3"/>
                </a:solidFill>
                <a:latin typeface="Lucida Console" panose="020B0609040504020204" pitchFamily="49" charset="0"/>
              </a:rPr>
              <a:t>=3)</a:t>
            </a:r>
          </a:p>
        </p:txBody>
      </p:sp>
    </p:spTree>
    <p:extLst>
      <p:ext uri="{BB962C8B-B14F-4D97-AF65-F5344CB8AC3E}">
        <p14:creationId xmlns:p14="http://schemas.microsoft.com/office/powerpoint/2010/main" val="3591944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949C-6D35-4B62-8326-33D3F790E549}"/>
              </a:ext>
            </a:extLst>
          </p:cNvPr>
          <p:cNvSpPr>
            <a:spLocks noGrp="1"/>
          </p:cNvSpPr>
          <p:nvPr>
            <p:ph type="title"/>
          </p:nvPr>
        </p:nvSpPr>
        <p:spPr/>
        <p:txBody>
          <a:bodyPr/>
          <a:lstStyle/>
          <a:p>
            <a:r>
              <a:rPr lang="en-US" dirty="0"/>
              <a:t>Structure of unit tests</a:t>
            </a:r>
            <a:endParaRPr lang="en-AU" dirty="0"/>
          </a:p>
        </p:txBody>
      </p:sp>
      <p:sp>
        <p:nvSpPr>
          <p:cNvPr id="3" name="Content Placeholder 2">
            <a:extLst>
              <a:ext uri="{FF2B5EF4-FFF2-40B4-BE49-F238E27FC236}">
                <a16:creationId xmlns:a16="http://schemas.microsoft.com/office/drawing/2014/main" id="{8478BC49-6C38-42BF-AF06-F8F2C04236C5}"/>
              </a:ext>
            </a:extLst>
          </p:cNvPr>
          <p:cNvSpPr>
            <a:spLocks noGrp="1"/>
          </p:cNvSpPr>
          <p:nvPr>
            <p:ph idx="1"/>
          </p:nvPr>
        </p:nvSpPr>
        <p:spPr/>
        <p:txBody>
          <a:bodyPr>
            <a:normAutofit/>
          </a:bodyPr>
          <a:lstStyle/>
          <a:p>
            <a:r>
              <a:rPr lang="en-US" dirty="0"/>
              <a:t>A single test in the test class:</a:t>
            </a:r>
            <a:endParaRPr lang="en-US" dirty="0">
              <a:solidFill>
                <a:schemeClr val="accent3"/>
              </a:solidFill>
              <a:latin typeface="Lucida Console" panose="020B0609040504020204" pitchFamily="49" charset="0"/>
            </a:endParaRPr>
          </a:p>
          <a:p>
            <a:endParaRPr lang="en-US" dirty="0"/>
          </a:p>
          <a:p>
            <a:pPr marL="0" indent="0">
              <a:buNone/>
            </a:pPr>
            <a:r>
              <a:rPr lang="en-US" sz="2600" dirty="0">
                <a:solidFill>
                  <a:schemeClr val="accent3"/>
                </a:solidFill>
                <a:latin typeface="Lucida Console" panose="020B0609040504020204" pitchFamily="49" charset="0"/>
              </a:rPr>
              <a:t>class </a:t>
            </a:r>
            <a:r>
              <a:rPr lang="en-US" sz="2600" dirty="0" err="1">
                <a:solidFill>
                  <a:schemeClr val="accent3"/>
                </a:solidFill>
                <a:latin typeface="Lucida Console" panose="020B0609040504020204" pitchFamily="49" charset="0"/>
              </a:rPr>
              <a:t>TestStack</a:t>
            </a:r>
            <a:r>
              <a:rPr lang="en-US" sz="2600" dirty="0">
                <a:solidFill>
                  <a:schemeClr val="accent3"/>
                </a:solidFill>
                <a:latin typeface="Lucida Console" panose="020B0609040504020204" pitchFamily="49" charset="0"/>
              </a:rPr>
              <a:t>(</a:t>
            </a:r>
            <a:r>
              <a:rPr lang="en-US" sz="2600" dirty="0" err="1">
                <a:solidFill>
                  <a:schemeClr val="accent3"/>
                </a:solidFill>
                <a:latin typeface="Lucida Console" panose="020B0609040504020204" pitchFamily="49" charset="0"/>
              </a:rPr>
              <a:t>unittest.TestCase</a:t>
            </a:r>
            <a:r>
              <a:rPr lang="en-US" sz="2600" dirty="0">
                <a:solidFill>
                  <a:schemeClr val="accent3"/>
                </a:solidFill>
                <a:latin typeface="Lucida Console" panose="020B0609040504020204" pitchFamily="49" charset="0"/>
              </a:rPr>
              <a:t>):</a:t>
            </a:r>
          </a:p>
          <a:p>
            <a:pPr marL="0" indent="0">
              <a:buNone/>
            </a:pPr>
            <a:r>
              <a:rPr lang="en-US" sz="2600" dirty="0">
                <a:solidFill>
                  <a:schemeClr val="accent3"/>
                </a:solidFill>
                <a:latin typeface="Lucida Console" panose="020B0609040504020204" pitchFamily="49" charset="0"/>
              </a:rPr>
              <a:t>    </a:t>
            </a:r>
            <a:r>
              <a:rPr lang="en-US" sz="2600" dirty="0">
                <a:solidFill>
                  <a:schemeClr val="accent1">
                    <a:lumMod val="75000"/>
                  </a:schemeClr>
                </a:solidFill>
                <a:latin typeface="Lucida Console" panose="020B0609040504020204" pitchFamily="49" charset="0"/>
              </a:rPr>
              <a:t># continued…</a:t>
            </a:r>
          </a:p>
          <a:p>
            <a:pPr marL="0" indent="0">
              <a:buNone/>
            </a:pPr>
            <a:r>
              <a:rPr lang="en-US" sz="2600" dirty="0">
                <a:solidFill>
                  <a:schemeClr val="accent3"/>
                </a:solidFill>
                <a:latin typeface="Lucida Console" panose="020B0609040504020204" pitchFamily="49" charset="0"/>
              </a:rPr>
              <a:t>    def </a:t>
            </a:r>
            <a:r>
              <a:rPr lang="en-US" sz="2600" dirty="0" err="1">
                <a:solidFill>
                  <a:schemeClr val="accent3"/>
                </a:solidFill>
                <a:latin typeface="Lucida Console" panose="020B0609040504020204" pitchFamily="49" charset="0"/>
              </a:rPr>
              <a:t>test_is_empty_is_true_for_empty_stack</a:t>
            </a:r>
            <a:r>
              <a:rPr lang="en-US" sz="2600" dirty="0">
                <a:solidFill>
                  <a:schemeClr val="accent3"/>
                </a:solidFill>
                <a:latin typeface="Lucida Console" panose="020B0609040504020204" pitchFamily="49" charset="0"/>
              </a:rPr>
              <a:t>(self):</a:t>
            </a:r>
          </a:p>
          <a:p>
            <a:pPr marL="0" indent="0">
              <a:buNone/>
            </a:pPr>
            <a:r>
              <a:rPr lang="en-US" sz="2600" dirty="0">
                <a:solidFill>
                  <a:schemeClr val="accent3"/>
                </a:solidFill>
                <a:latin typeface="Lucida Console" panose="020B0609040504020204" pitchFamily="49" charset="0"/>
              </a:rPr>
              <a:t>        </a:t>
            </a:r>
            <a:r>
              <a:rPr lang="en-US" sz="2600" dirty="0" err="1">
                <a:solidFill>
                  <a:schemeClr val="accent3"/>
                </a:solidFill>
                <a:latin typeface="Lucida Console" panose="020B0609040504020204" pitchFamily="49" charset="0"/>
              </a:rPr>
              <a:t>self.assertTrue</a:t>
            </a:r>
            <a:r>
              <a:rPr lang="en-US" sz="2600" dirty="0">
                <a:solidFill>
                  <a:schemeClr val="accent3"/>
                </a:solidFill>
                <a:latin typeface="Lucida Console" panose="020B0609040504020204" pitchFamily="49" charset="0"/>
              </a:rPr>
              <a:t>(</a:t>
            </a:r>
            <a:r>
              <a:rPr lang="en-US" sz="2600" dirty="0" err="1">
                <a:solidFill>
                  <a:schemeClr val="accent3"/>
                </a:solidFill>
                <a:latin typeface="Lucida Console" panose="020B0609040504020204" pitchFamily="49" charset="0"/>
              </a:rPr>
              <a:t>self.stack.is_empty</a:t>
            </a:r>
            <a:r>
              <a:rPr lang="en-US" sz="2600" dirty="0">
                <a:solidFill>
                  <a:schemeClr val="accent3"/>
                </a:solidFill>
                <a:latin typeface="Lucida Console" panose="020B0609040504020204" pitchFamily="49" charset="0"/>
              </a:rPr>
              <a:t>())</a:t>
            </a:r>
          </a:p>
        </p:txBody>
      </p:sp>
    </p:spTree>
    <p:extLst>
      <p:ext uri="{BB962C8B-B14F-4D97-AF65-F5344CB8AC3E}">
        <p14:creationId xmlns:p14="http://schemas.microsoft.com/office/powerpoint/2010/main" val="2492164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FFED-D621-4E06-B48D-157E708B9E1A}"/>
              </a:ext>
            </a:extLst>
          </p:cNvPr>
          <p:cNvSpPr>
            <a:spLocks noGrp="1"/>
          </p:cNvSpPr>
          <p:nvPr>
            <p:ph type="title"/>
          </p:nvPr>
        </p:nvSpPr>
        <p:spPr/>
        <p:txBody>
          <a:bodyPr/>
          <a:lstStyle/>
          <a:p>
            <a:r>
              <a:rPr lang="en-US" dirty="0"/>
              <a:t>Assertions</a:t>
            </a:r>
            <a:endParaRPr lang="en-AU" dirty="0"/>
          </a:p>
        </p:txBody>
      </p:sp>
      <p:sp>
        <p:nvSpPr>
          <p:cNvPr id="3" name="Content Placeholder 2">
            <a:extLst>
              <a:ext uri="{FF2B5EF4-FFF2-40B4-BE49-F238E27FC236}">
                <a16:creationId xmlns:a16="http://schemas.microsoft.com/office/drawing/2014/main" id="{876E86DC-D9B6-409F-BB2E-0A390F7C3497}"/>
              </a:ext>
            </a:extLst>
          </p:cNvPr>
          <p:cNvSpPr>
            <a:spLocks noGrp="1"/>
          </p:cNvSpPr>
          <p:nvPr>
            <p:ph idx="1"/>
          </p:nvPr>
        </p:nvSpPr>
        <p:spPr/>
        <p:txBody>
          <a:bodyPr/>
          <a:lstStyle/>
          <a:p>
            <a:r>
              <a:rPr lang="en-US" dirty="0"/>
              <a:t>There are numerous assertions available</a:t>
            </a:r>
            <a:endParaRPr lang="en-AU" dirty="0"/>
          </a:p>
        </p:txBody>
      </p:sp>
      <p:pic>
        <p:nvPicPr>
          <p:cNvPr id="5" name="Picture 4" descr="A screenshot of text&#10;&#10;Description automatically generated">
            <a:extLst>
              <a:ext uri="{FF2B5EF4-FFF2-40B4-BE49-F238E27FC236}">
                <a16:creationId xmlns:a16="http://schemas.microsoft.com/office/drawing/2014/main" id="{88E8491F-6C52-4670-B3E1-18475707E98A}"/>
              </a:ext>
            </a:extLst>
          </p:cNvPr>
          <p:cNvPicPr>
            <a:picLocks noChangeAspect="1"/>
          </p:cNvPicPr>
          <p:nvPr/>
        </p:nvPicPr>
        <p:blipFill>
          <a:blip r:embed="rId2"/>
          <a:stretch>
            <a:fillRect/>
          </a:stretch>
        </p:blipFill>
        <p:spPr>
          <a:xfrm>
            <a:off x="609600" y="2863774"/>
            <a:ext cx="4845299" cy="2959252"/>
          </a:xfrm>
          <a:prstGeom prst="rect">
            <a:avLst/>
          </a:prstGeom>
        </p:spPr>
      </p:pic>
      <p:pic>
        <p:nvPicPr>
          <p:cNvPr id="7" name="Picture 6" descr="A close up of a sign&#10;&#10;Description automatically generated">
            <a:extLst>
              <a:ext uri="{FF2B5EF4-FFF2-40B4-BE49-F238E27FC236}">
                <a16:creationId xmlns:a16="http://schemas.microsoft.com/office/drawing/2014/main" id="{0505E0FB-D782-492E-8687-9ACFDCF195A3}"/>
              </a:ext>
            </a:extLst>
          </p:cNvPr>
          <p:cNvPicPr>
            <a:picLocks noChangeAspect="1"/>
          </p:cNvPicPr>
          <p:nvPr/>
        </p:nvPicPr>
        <p:blipFill>
          <a:blip r:embed="rId3"/>
          <a:stretch>
            <a:fillRect/>
          </a:stretch>
        </p:blipFill>
        <p:spPr>
          <a:xfrm>
            <a:off x="6096000" y="2863774"/>
            <a:ext cx="4845299" cy="2902099"/>
          </a:xfrm>
          <a:prstGeom prst="rect">
            <a:avLst/>
          </a:prstGeom>
        </p:spPr>
      </p:pic>
    </p:spTree>
    <p:extLst>
      <p:ext uri="{BB962C8B-B14F-4D97-AF65-F5344CB8AC3E}">
        <p14:creationId xmlns:p14="http://schemas.microsoft.com/office/powerpoint/2010/main" val="4281942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FFED-D621-4E06-B48D-157E708B9E1A}"/>
              </a:ext>
            </a:extLst>
          </p:cNvPr>
          <p:cNvSpPr>
            <a:spLocks noGrp="1"/>
          </p:cNvSpPr>
          <p:nvPr>
            <p:ph type="title"/>
          </p:nvPr>
        </p:nvSpPr>
        <p:spPr/>
        <p:txBody>
          <a:bodyPr/>
          <a:lstStyle/>
          <a:p>
            <a:r>
              <a:rPr lang="en-US" dirty="0"/>
              <a:t>Assertions</a:t>
            </a:r>
            <a:endParaRPr lang="en-AU" dirty="0"/>
          </a:p>
        </p:txBody>
      </p:sp>
      <p:sp>
        <p:nvSpPr>
          <p:cNvPr id="3" name="Content Placeholder 2">
            <a:extLst>
              <a:ext uri="{FF2B5EF4-FFF2-40B4-BE49-F238E27FC236}">
                <a16:creationId xmlns:a16="http://schemas.microsoft.com/office/drawing/2014/main" id="{876E86DC-D9B6-409F-BB2E-0A390F7C3497}"/>
              </a:ext>
            </a:extLst>
          </p:cNvPr>
          <p:cNvSpPr>
            <a:spLocks noGrp="1"/>
          </p:cNvSpPr>
          <p:nvPr>
            <p:ph idx="1"/>
          </p:nvPr>
        </p:nvSpPr>
        <p:spPr/>
        <p:txBody>
          <a:bodyPr/>
          <a:lstStyle/>
          <a:p>
            <a:r>
              <a:rPr lang="en-US" dirty="0"/>
              <a:t>There are numerous assertions available</a:t>
            </a:r>
            <a:endParaRPr lang="en-AU" dirty="0"/>
          </a:p>
        </p:txBody>
      </p:sp>
      <p:pic>
        <p:nvPicPr>
          <p:cNvPr id="6" name="Picture 5" descr="A close up of text on a white background&#10;&#10;Description automatically generated">
            <a:extLst>
              <a:ext uri="{FF2B5EF4-FFF2-40B4-BE49-F238E27FC236}">
                <a16:creationId xmlns:a16="http://schemas.microsoft.com/office/drawing/2014/main" id="{566D8AB7-AB92-43AF-9B67-EC70DB286F6B}"/>
              </a:ext>
            </a:extLst>
          </p:cNvPr>
          <p:cNvPicPr>
            <a:picLocks noChangeAspect="1"/>
          </p:cNvPicPr>
          <p:nvPr/>
        </p:nvPicPr>
        <p:blipFill>
          <a:blip r:embed="rId2"/>
          <a:stretch>
            <a:fillRect/>
          </a:stretch>
        </p:blipFill>
        <p:spPr>
          <a:xfrm>
            <a:off x="609600" y="3085575"/>
            <a:ext cx="4807197" cy="2863997"/>
          </a:xfrm>
          <a:prstGeom prst="rect">
            <a:avLst/>
          </a:prstGeom>
        </p:spPr>
      </p:pic>
      <p:pic>
        <p:nvPicPr>
          <p:cNvPr id="9" name="Picture 8" descr="A close up of text on a black background&#10;&#10;Description automatically generated">
            <a:extLst>
              <a:ext uri="{FF2B5EF4-FFF2-40B4-BE49-F238E27FC236}">
                <a16:creationId xmlns:a16="http://schemas.microsoft.com/office/drawing/2014/main" id="{5B79E22A-4750-4749-B95B-AC232234CCC2}"/>
              </a:ext>
            </a:extLst>
          </p:cNvPr>
          <p:cNvPicPr>
            <a:picLocks noChangeAspect="1"/>
          </p:cNvPicPr>
          <p:nvPr/>
        </p:nvPicPr>
        <p:blipFill>
          <a:blip r:embed="rId3"/>
          <a:stretch>
            <a:fillRect/>
          </a:stretch>
        </p:blipFill>
        <p:spPr>
          <a:xfrm>
            <a:off x="6154931" y="3085575"/>
            <a:ext cx="4819898" cy="1981302"/>
          </a:xfrm>
          <a:prstGeom prst="rect">
            <a:avLst/>
          </a:prstGeom>
        </p:spPr>
      </p:pic>
    </p:spTree>
    <p:extLst>
      <p:ext uri="{BB962C8B-B14F-4D97-AF65-F5344CB8AC3E}">
        <p14:creationId xmlns:p14="http://schemas.microsoft.com/office/powerpoint/2010/main" val="425548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949C-6D35-4B62-8326-33D3F790E549}"/>
              </a:ext>
            </a:extLst>
          </p:cNvPr>
          <p:cNvSpPr>
            <a:spLocks noGrp="1"/>
          </p:cNvSpPr>
          <p:nvPr>
            <p:ph type="title"/>
          </p:nvPr>
        </p:nvSpPr>
        <p:spPr/>
        <p:txBody>
          <a:bodyPr/>
          <a:lstStyle/>
          <a:p>
            <a:r>
              <a:rPr lang="en-US" dirty="0"/>
              <a:t>Common assertions</a:t>
            </a:r>
            <a:endParaRPr lang="en-AU" dirty="0"/>
          </a:p>
        </p:txBody>
      </p:sp>
      <p:sp>
        <p:nvSpPr>
          <p:cNvPr id="3" name="Content Placeholder 2">
            <a:extLst>
              <a:ext uri="{FF2B5EF4-FFF2-40B4-BE49-F238E27FC236}">
                <a16:creationId xmlns:a16="http://schemas.microsoft.com/office/drawing/2014/main" id="{8478BC49-6C38-42BF-AF06-F8F2C04236C5}"/>
              </a:ext>
            </a:extLst>
          </p:cNvPr>
          <p:cNvSpPr>
            <a:spLocks noGrp="1"/>
          </p:cNvSpPr>
          <p:nvPr>
            <p:ph idx="1"/>
          </p:nvPr>
        </p:nvSpPr>
        <p:spPr/>
        <p:txBody>
          <a:bodyPr>
            <a:normAutofit fontScale="92500"/>
          </a:bodyPr>
          <a:lstStyle/>
          <a:p>
            <a:r>
              <a:rPr lang="en-US" dirty="0"/>
              <a:t>We’ve seen </a:t>
            </a:r>
            <a:r>
              <a:rPr lang="en-US" dirty="0" err="1">
                <a:solidFill>
                  <a:schemeClr val="accent3"/>
                </a:solidFill>
                <a:latin typeface="Lucida Console" panose="020B0609040504020204" pitchFamily="49" charset="0"/>
              </a:rPr>
              <a:t>assertTrue</a:t>
            </a:r>
            <a:r>
              <a:rPr lang="en-US" dirty="0"/>
              <a:t> (</a:t>
            </a:r>
            <a:r>
              <a:rPr lang="en-US" dirty="0" err="1">
                <a:solidFill>
                  <a:schemeClr val="accent3"/>
                </a:solidFill>
                <a:latin typeface="Lucida Console" panose="020B0609040504020204" pitchFamily="49" charset="0"/>
              </a:rPr>
              <a:t>assertFalse</a:t>
            </a:r>
            <a:r>
              <a:rPr lang="en-US" dirty="0"/>
              <a:t> tests opposite)</a:t>
            </a:r>
            <a:endParaRPr lang="en-US" dirty="0">
              <a:solidFill>
                <a:schemeClr val="accent3"/>
              </a:solidFill>
              <a:latin typeface="Lucida Console" panose="020B0609040504020204" pitchFamily="49" charset="0"/>
            </a:endParaRPr>
          </a:p>
          <a:p>
            <a:endParaRPr lang="en-US" dirty="0"/>
          </a:p>
          <a:p>
            <a:r>
              <a:rPr lang="en-US" dirty="0" err="1">
                <a:solidFill>
                  <a:schemeClr val="accent3"/>
                </a:solidFill>
                <a:latin typeface="Lucida Console" panose="020B0609040504020204" pitchFamily="49" charset="0"/>
              </a:rPr>
              <a:t>self.assertEquals</a:t>
            </a:r>
            <a:r>
              <a:rPr lang="en-US" dirty="0">
                <a:solidFill>
                  <a:schemeClr val="accent3"/>
                </a:solidFill>
                <a:latin typeface="Lucida Console" panose="020B0609040504020204" pitchFamily="49" charset="0"/>
              </a:rPr>
              <a:t>(a, b)</a:t>
            </a:r>
            <a:r>
              <a:rPr lang="en-US" dirty="0"/>
              <a:t> compares two values </a:t>
            </a:r>
            <a:r>
              <a:rPr lang="en-US" dirty="0">
                <a:solidFill>
                  <a:schemeClr val="accent3"/>
                </a:solidFill>
                <a:latin typeface="Lucida Console" panose="020B0609040504020204" pitchFamily="49" charset="0"/>
              </a:rPr>
              <a:t>a</a:t>
            </a:r>
            <a:r>
              <a:rPr lang="en-US" dirty="0"/>
              <a:t> and </a:t>
            </a:r>
            <a:r>
              <a:rPr lang="en-US" dirty="0">
                <a:solidFill>
                  <a:schemeClr val="accent3"/>
                </a:solidFill>
                <a:latin typeface="Lucida Console" panose="020B0609040504020204" pitchFamily="49" charset="0"/>
              </a:rPr>
              <a:t>b</a:t>
            </a:r>
          </a:p>
          <a:p>
            <a:endParaRPr lang="en-US" dirty="0">
              <a:solidFill>
                <a:schemeClr val="bg1"/>
              </a:solidFill>
            </a:endParaRPr>
          </a:p>
          <a:p>
            <a:r>
              <a:rPr lang="en-US" dirty="0">
                <a:solidFill>
                  <a:schemeClr val="bg1"/>
                </a:solidFill>
              </a:rPr>
              <a:t>If</a:t>
            </a:r>
            <a:r>
              <a:rPr lang="en-US" dirty="0">
                <a:solidFill>
                  <a:schemeClr val="bg1"/>
                </a:solidFill>
                <a:latin typeface="Lucida Console" panose="020B0609040504020204" pitchFamily="49" charset="0"/>
              </a:rPr>
              <a:t> </a:t>
            </a:r>
            <a:r>
              <a:rPr lang="en-US" dirty="0">
                <a:solidFill>
                  <a:schemeClr val="accent3"/>
                </a:solidFill>
                <a:latin typeface="Lucida Console" panose="020B0609040504020204" pitchFamily="49" charset="0"/>
              </a:rPr>
              <a:t>a != b</a:t>
            </a:r>
            <a:r>
              <a:rPr lang="en-US" dirty="0">
                <a:solidFill>
                  <a:schemeClr val="bg1"/>
                </a:solidFill>
              </a:rPr>
              <a:t>, an exception is raised, and the test fails.</a:t>
            </a:r>
          </a:p>
          <a:p>
            <a:endParaRPr lang="en-US" dirty="0">
              <a:solidFill>
                <a:schemeClr val="bg1"/>
              </a:solidFill>
            </a:endParaRPr>
          </a:p>
          <a:p>
            <a:r>
              <a:rPr lang="en-US" dirty="0">
                <a:solidFill>
                  <a:schemeClr val="bg1"/>
                </a:solidFill>
              </a:rPr>
              <a:t>A third parameter can be used as a “message” field, which will be shown if the test fails.</a:t>
            </a:r>
          </a:p>
        </p:txBody>
      </p:sp>
    </p:spTree>
    <p:extLst>
      <p:ext uri="{BB962C8B-B14F-4D97-AF65-F5344CB8AC3E}">
        <p14:creationId xmlns:p14="http://schemas.microsoft.com/office/powerpoint/2010/main" val="3887479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949C-6D35-4B62-8326-33D3F790E549}"/>
              </a:ext>
            </a:extLst>
          </p:cNvPr>
          <p:cNvSpPr>
            <a:spLocks noGrp="1"/>
          </p:cNvSpPr>
          <p:nvPr>
            <p:ph type="title"/>
          </p:nvPr>
        </p:nvSpPr>
        <p:spPr/>
        <p:txBody>
          <a:bodyPr/>
          <a:lstStyle/>
          <a:p>
            <a:r>
              <a:rPr lang="en-US" dirty="0"/>
              <a:t>Common assertions</a:t>
            </a:r>
            <a:endParaRPr lang="en-AU" dirty="0"/>
          </a:p>
        </p:txBody>
      </p:sp>
      <p:sp>
        <p:nvSpPr>
          <p:cNvPr id="3" name="Content Placeholder 2">
            <a:extLst>
              <a:ext uri="{FF2B5EF4-FFF2-40B4-BE49-F238E27FC236}">
                <a16:creationId xmlns:a16="http://schemas.microsoft.com/office/drawing/2014/main" id="{8478BC49-6C38-42BF-AF06-F8F2C04236C5}"/>
              </a:ext>
            </a:extLst>
          </p:cNvPr>
          <p:cNvSpPr>
            <a:spLocks noGrp="1"/>
          </p:cNvSpPr>
          <p:nvPr>
            <p:ph idx="1"/>
          </p:nvPr>
        </p:nvSpPr>
        <p:spPr/>
        <p:txBody>
          <a:bodyPr>
            <a:normAutofit lnSpcReduction="10000"/>
          </a:bodyPr>
          <a:lstStyle/>
          <a:p>
            <a:r>
              <a:rPr lang="en-US" dirty="0"/>
              <a:t>If you want to test whether an exception is raised:</a:t>
            </a:r>
          </a:p>
          <a:p>
            <a:endParaRPr lang="en-US" dirty="0">
              <a:solidFill>
                <a:schemeClr val="bg1"/>
              </a:solidFill>
            </a:endParaRPr>
          </a:p>
          <a:p>
            <a:pPr marL="0" indent="0">
              <a:buNone/>
            </a:pPr>
            <a:r>
              <a:rPr lang="en-US" sz="2800" dirty="0">
                <a:solidFill>
                  <a:schemeClr val="accent3"/>
                </a:solidFill>
                <a:latin typeface="Lucida Console" panose="020B0609040504020204" pitchFamily="49" charset="0"/>
              </a:rPr>
              <a:t>def </a:t>
            </a:r>
            <a:r>
              <a:rPr lang="en-US" sz="2800" dirty="0" err="1">
                <a:solidFill>
                  <a:schemeClr val="accent3"/>
                </a:solidFill>
                <a:latin typeface="Lucida Console" panose="020B0609040504020204" pitchFamily="49" charset="0"/>
              </a:rPr>
              <a:t>test_exception_is_raised</a:t>
            </a:r>
            <a:r>
              <a:rPr lang="en-US" sz="2800" dirty="0">
                <a:solidFill>
                  <a:schemeClr val="accent3"/>
                </a:solidFill>
                <a:latin typeface="Lucida Console" panose="020B0609040504020204" pitchFamily="49" charset="0"/>
              </a:rPr>
              <a:t>(self):</a:t>
            </a:r>
          </a:p>
          <a:p>
            <a:pPr marL="0" indent="0">
              <a:buNone/>
            </a:pPr>
            <a:r>
              <a:rPr lang="en-US" sz="2800" dirty="0">
                <a:solidFill>
                  <a:schemeClr val="accent1">
                    <a:lumMod val="75000"/>
                  </a:schemeClr>
                </a:solidFill>
                <a:latin typeface="Lucida Console" panose="020B0609040504020204" pitchFamily="49" charset="0"/>
              </a:rPr>
              <a:t>    # You can tell which exception is expected</a:t>
            </a:r>
          </a:p>
          <a:p>
            <a:pPr marL="0" indent="0">
              <a:buNone/>
            </a:pPr>
            <a:r>
              <a:rPr lang="en-US" sz="2800" dirty="0">
                <a:solidFill>
                  <a:schemeClr val="accent3"/>
                </a:solidFill>
                <a:latin typeface="Lucida Console" panose="020B0609040504020204" pitchFamily="49" charset="0"/>
              </a:rPr>
              <a:t>    with </a:t>
            </a:r>
            <a:r>
              <a:rPr lang="en-US" sz="2800" dirty="0" err="1">
                <a:solidFill>
                  <a:schemeClr val="accent3"/>
                </a:solidFill>
                <a:latin typeface="Lucida Console" panose="020B0609040504020204" pitchFamily="49" charset="0"/>
              </a:rPr>
              <a:t>self.assertRaises</a:t>
            </a:r>
            <a:r>
              <a:rPr lang="en-US" sz="2800" dirty="0">
                <a:solidFill>
                  <a:schemeClr val="accent3"/>
                </a:solidFill>
                <a:latin typeface="Lucida Console" panose="020B0609040504020204" pitchFamily="49" charset="0"/>
              </a:rPr>
              <a:t>(</a:t>
            </a:r>
            <a:r>
              <a:rPr lang="en-US" sz="2800" dirty="0" err="1">
                <a:solidFill>
                  <a:schemeClr val="accent3"/>
                </a:solidFill>
                <a:latin typeface="Lucida Console" panose="020B0609040504020204" pitchFamily="49" charset="0"/>
              </a:rPr>
              <a:t>IndexError</a:t>
            </a:r>
            <a:r>
              <a:rPr lang="en-US" sz="2800" dirty="0">
                <a:solidFill>
                  <a:schemeClr val="accent3"/>
                </a:solidFill>
                <a:latin typeface="Lucida Console" panose="020B0609040504020204" pitchFamily="49" charset="0"/>
              </a:rPr>
              <a:t>):</a:t>
            </a:r>
          </a:p>
          <a:p>
            <a:pPr marL="0" indent="0">
              <a:buNone/>
            </a:pPr>
            <a:r>
              <a:rPr lang="en-US" sz="2800" dirty="0">
                <a:solidFill>
                  <a:schemeClr val="accent3"/>
                </a:solidFill>
                <a:latin typeface="Lucida Console" panose="020B0609040504020204" pitchFamily="49" charset="0"/>
              </a:rPr>
              <a:t>        </a:t>
            </a:r>
            <a:r>
              <a:rPr lang="en-US" sz="2800" dirty="0" err="1">
                <a:solidFill>
                  <a:schemeClr val="accent3"/>
                </a:solidFill>
                <a:latin typeface="Lucida Console" panose="020B0609040504020204" pitchFamily="49" charset="0"/>
              </a:rPr>
              <a:t>self.stack.push</a:t>
            </a:r>
            <a:r>
              <a:rPr lang="en-US" sz="2800" dirty="0">
                <a:solidFill>
                  <a:schemeClr val="accent3"/>
                </a:solidFill>
                <a:latin typeface="Lucida Console" panose="020B0609040504020204" pitchFamily="49" charset="0"/>
              </a:rPr>
              <a:t>(3)</a:t>
            </a:r>
          </a:p>
          <a:p>
            <a:endParaRPr lang="en-US" sz="2800" dirty="0">
              <a:solidFill>
                <a:schemeClr val="accent3"/>
              </a:solidFill>
              <a:latin typeface="Lucida Console" panose="020B0609040504020204" pitchFamily="49" charset="0"/>
            </a:endParaRPr>
          </a:p>
          <a:p>
            <a:r>
              <a:rPr lang="en-US" sz="2800" dirty="0"/>
              <a:t>Please note that the </a:t>
            </a:r>
            <a:r>
              <a:rPr lang="en-US" sz="2800" dirty="0" err="1"/>
              <a:t>Socratica</a:t>
            </a:r>
            <a:r>
              <a:rPr lang="en-US" sz="2800" dirty="0"/>
              <a:t> video shows another method of checking for exceptions.</a:t>
            </a:r>
          </a:p>
          <a:p>
            <a:endParaRPr lang="en-US" sz="2800" dirty="0">
              <a:solidFill>
                <a:schemeClr val="accent3"/>
              </a:solidFill>
              <a:latin typeface="Lucida Console" panose="020B0609040504020204" pitchFamily="49" charset="0"/>
            </a:endParaRPr>
          </a:p>
        </p:txBody>
      </p:sp>
    </p:spTree>
    <p:extLst>
      <p:ext uri="{BB962C8B-B14F-4D97-AF65-F5344CB8AC3E}">
        <p14:creationId xmlns:p14="http://schemas.microsoft.com/office/powerpoint/2010/main" val="2604953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F1F3-E18E-534F-AB7A-B6C4146295CC}"/>
              </a:ext>
            </a:extLst>
          </p:cNvPr>
          <p:cNvSpPr>
            <a:spLocks noGrp="1"/>
          </p:cNvSpPr>
          <p:nvPr>
            <p:ph type="title"/>
          </p:nvPr>
        </p:nvSpPr>
        <p:spPr/>
        <p:txBody>
          <a:bodyPr/>
          <a:lstStyle/>
          <a:p>
            <a:r>
              <a:rPr lang="en-US" dirty="0"/>
              <a:t>Exercise 1 – In class</a:t>
            </a:r>
          </a:p>
        </p:txBody>
      </p:sp>
      <p:sp>
        <p:nvSpPr>
          <p:cNvPr id="3" name="Content Placeholder 2">
            <a:extLst>
              <a:ext uri="{FF2B5EF4-FFF2-40B4-BE49-F238E27FC236}">
                <a16:creationId xmlns:a16="http://schemas.microsoft.com/office/drawing/2014/main" id="{4AE8607B-B2C5-7E42-9965-36830BD71478}"/>
              </a:ext>
            </a:extLst>
          </p:cNvPr>
          <p:cNvSpPr>
            <a:spLocks noGrp="1"/>
          </p:cNvSpPr>
          <p:nvPr>
            <p:ph idx="1"/>
          </p:nvPr>
        </p:nvSpPr>
        <p:spPr>
          <a:xfrm>
            <a:off x="609600" y="1794617"/>
            <a:ext cx="10972800" cy="4910983"/>
          </a:xfrm>
        </p:spPr>
        <p:txBody>
          <a:bodyPr>
            <a:normAutofit fontScale="92500" lnSpcReduction="20000"/>
          </a:bodyPr>
          <a:lstStyle/>
          <a:p>
            <a:r>
              <a:rPr lang="en-US" dirty="0"/>
              <a:t>Write a function that calculates the sum of two numbers</a:t>
            </a:r>
          </a:p>
          <a:p>
            <a:pPr lvl="1"/>
            <a:r>
              <a:rPr lang="en-US" dirty="0"/>
              <a:t>Call it </a:t>
            </a:r>
            <a:r>
              <a:rPr lang="en-US" dirty="0">
                <a:solidFill>
                  <a:srgbClr val="C00000"/>
                </a:solidFill>
                <a:latin typeface="Consolas" panose="020B0609020204030204" pitchFamily="49" charset="0"/>
                <a:cs typeface="Consolas" panose="020B0609020204030204" pitchFamily="49" charset="0"/>
              </a:rPr>
              <a:t>add</a:t>
            </a:r>
            <a:r>
              <a:rPr lang="en-US" dirty="0"/>
              <a:t> or </a:t>
            </a:r>
            <a:r>
              <a:rPr lang="en-US" dirty="0">
                <a:solidFill>
                  <a:srgbClr val="C00000"/>
                </a:solidFill>
                <a:latin typeface="Consolas" panose="020B0609020204030204" pitchFamily="49" charset="0"/>
                <a:cs typeface="Consolas" panose="020B0609020204030204" pitchFamily="49" charset="0"/>
              </a:rPr>
              <a:t>add2</a:t>
            </a:r>
            <a:r>
              <a:rPr lang="en-US" dirty="0"/>
              <a:t>, not </a:t>
            </a:r>
            <a:r>
              <a:rPr lang="en-US" dirty="0">
                <a:solidFill>
                  <a:schemeClr val="accent6"/>
                </a:solidFill>
                <a:latin typeface="Consolas" panose="020B0609020204030204" pitchFamily="49" charset="0"/>
                <a:cs typeface="Consolas" panose="020B0609020204030204" pitchFamily="49" charset="0"/>
              </a:rPr>
              <a:t>sum</a:t>
            </a:r>
            <a:r>
              <a:rPr lang="en-US" dirty="0"/>
              <a:t> (that is a built-in function)</a:t>
            </a:r>
          </a:p>
          <a:p>
            <a:pPr lvl="1"/>
            <a:r>
              <a:rPr lang="en-US" dirty="0"/>
              <a:t>Include a docstring!</a:t>
            </a:r>
          </a:p>
          <a:p>
            <a:endParaRPr lang="en-US" dirty="0"/>
          </a:p>
          <a:p>
            <a:r>
              <a:rPr lang="en-US" dirty="0"/>
              <a:t>Write the unit tests that check:</a:t>
            </a:r>
          </a:p>
          <a:p>
            <a:pPr lvl="1"/>
            <a:r>
              <a:rPr lang="en-US" dirty="0"/>
              <a:t>that correct values are calculated for integer, floating point, </a:t>
            </a:r>
            <a:r>
              <a:rPr lang="en-US" i="1" dirty="0"/>
              <a:t>and</a:t>
            </a:r>
            <a:r>
              <a:rPr lang="en-US" dirty="0"/>
              <a:t> complex numbers (e.g., </a:t>
            </a:r>
            <a:r>
              <a:rPr lang="en-US" dirty="0">
                <a:solidFill>
                  <a:srgbClr val="C00000"/>
                </a:solidFill>
                <a:latin typeface="Consolas" panose="020B0609020204030204" pitchFamily="49" charset="0"/>
                <a:cs typeface="Consolas" panose="020B0609020204030204" pitchFamily="49" charset="0"/>
              </a:rPr>
              <a:t>2 - 1j</a:t>
            </a:r>
            <a:r>
              <a:rPr lang="en-US" dirty="0"/>
              <a:t> is complex)</a:t>
            </a:r>
          </a:p>
          <a:p>
            <a:pPr lvl="1"/>
            <a:r>
              <a:rPr lang="en-US" dirty="0"/>
              <a:t>that a </a:t>
            </a:r>
            <a:r>
              <a:rPr lang="en-US" dirty="0" err="1">
                <a:solidFill>
                  <a:srgbClr val="C00000"/>
                </a:solidFill>
                <a:latin typeface="Consolas" panose="020B0609020204030204" pitchFamily="49" charset="0"/>
                <a:cs typeface="Consolas" panose="020B0609020204030204" pitchFamily="49" charset="0"/>
              </a:rPr>
              <a:t>TypeError</a:t>
            </a:r>
            <a:r>
              <a:rPr lang="en-US" dirty="0"/>
              <a:t> is raised if any of the arguments is not a valid </a:t>
            </a:r>
            <a:r>
              <a:rPr lang="en-US" i="1" dirty="0"/>
              <a:t>type</a:t>
            </a:r>
          </a:p>
          <a:p>
            <a:pPr lvl="1"/>
            <a:endParaRPr lang="en-US" dirty="0"/>
          </a:p>
          <a:p>
            <a:r>
              <a:rPr lang="en-US" dirty="0"/>
              <a:t>Question: </a:t>
            </a:r>
          </a:p>
          <a:p>
            <a:pPr lvl="1"/>
            <a:r>
              <a:rPr lang="en-US" dirty="0"/>
              <a:t>do you need to test for a </a:t>
            </a:r>
            <a:r>
              <a:rPr lang="en-US" dirty="0" err="1">
                <a:solidFill>
                  <a:srgbClr val="C00000"/>
                </a:solidFill>
                <a:latin typeface="Consolas" panose="020B0609020204030204" pitchFamily="49" charset="0"/>
                <a:cs typeface="Consolas" panose="020B0609020204030204" pitchFamily="49" charset="0"/>
              </a:rPr>
              <a:t>ValueError</a:t>
            </a:r>
            <a:r>
              <a:rPr lang="en-US" dirty="0"/>
              <a:t> like in the </a:t>
            </a:r>
            <a:r>
              <a:rPr lang="en-US" dirty="0" err="1"/>
              <a:t>Socratica</a:t>
            </a:r>
            <a:r>
              <a:rPr lang="en-US" dirty="0"/>
              <a:t> video?</a:t>
            </a:r>
          </a:p>
          <a:p>
            <a:pPr lvl="1"/>
            <a:endParaRPr lang="en-US" dirty="0"/>
          </a:p>
        </p:txBody>
      </p:sp>
    </p:spTree>
    <p:extLst>
      <p:ext uri="{BB962C8B-B14F-4D97-AF65-F5344CB8AC3E}">
        <p14:creationId xmlns:p14="http://schemas.microsoft.com/office/powerpoint/2010/main" val="1992259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F1F3-E18E-534F-AB7A-B6C4146295CC}"/>
              </a:ext>
            </a:extLst>
          </p:cNvPr>
          <p:cNvSpPr>
            <a:spLocks noGrp="1"/>
          </p:cNvSpPr>
          <p:nvPr>
            <p:ph type="title"/>
          </p:nvPr>
        </p:nvSpPr>
        <p:spPr/>
        <p:txBody>
          <a:bodyPr/>
          <a:lstStyle/>
          <a:p>
            <a:r>
              <a:rPr lang="en-US" dirty="0"/>
              <a:t>Exercise 2 - SOCA</a:t>
            </a:r>
          </a:p>
        </p:txBody>
      </p:sp>
      <p:sp>
        <p:nvSpPr>
          <p:cNvPr id="3" name="Content Placeholder 2">
            <a:extLst>
              <a:ext uri="{FF2B5EF4-FFF2-40B4-BE49-F238E27FC236}">
                <a16:creationId xmlns:a16="http://schemas.microsoft.com/office/drawing/2014/main" id="{4AE8607B-B2C5-7E42-9965-36830BD71478}"/>
              </a:ext>
            </a:extLst>
          </p:cNvPr>
          <p:cNvSpPr>
            <a:spLocks noGrp="1"/>
          </p:cNvSpPr>
          <p:nvPr>
            <p:ph idx="1"/>
          </p:nvPr>
        </p:nvSpPr>
        <p:spPr/>
        <p:txBody>
          <a:bodyPr>
            <a:normAutofit lnSpcReduction="10000"/>
          </a:bodyPr>
          <a:lstStyle/>
          <a:p>
            <a:r>
              <a:rPr lang="en-US" dirty="0"/>
              <a:t>Download the file </a:t>
            </a:r>
            <a:r>
              <a:rPr lang="en-US" b="1" dirty="0" err="1">
                <a:solidFill>
                  <a:schemeClr val="accent1"/>
                </a:solidFill>
                <a:latin typeface="Consolas" panose="020B0609020204030204" pitchFamily="49" charset="0"/>
                <a:cs typeface="Consolas" panose="020B0609020204030204" pitchFamily="49" charset="0"/>
              </a:rPr>
              <a:t>string_num_value.zip</a:t>
            </a:r>
            <a:r>
              <a:rPr lang="en-US" dirty="0">
                <a:solidFill>
                  <a:schemeClr val="accent1"/>
                </a:solidFill>
              </a:rPr>
              <a:t> </a:t>
            </a:r>
            <a:r>
              <a:rPr lang="en-US" dirty="0"/>
              <a:t>from Blackboard</a:t>
            </a:r>
          </a:p>
          <a:p>
            <a:pPr lvl="1"/>
            <a:r>
              <a:rPr lang="en-US" dirty="0"/>
              <a:t>Unpack it somewhere and load it as a project in your IDE</a:t>
            </a:r>
          </a:p>
          <a:p>
            <a:pPr lvl="2"/>
            <a:r>
              <a:rPr lang="en-US" dirty="0"/>
              <a:t>Probably PyCharm</a:t>
            </a:r>
          </a:p>
          <a:p>
            <a:pPr lvl="1"/>
            <a:endParaRPr lang="en-US" dirty="0"/>
          </a:p>
          <a:p>
            <a:r>
              <a:rPr lang="en-US" dirty="0"/>
              <a:t>Run the unit tests from within the IDE</a:t>
            </a:r>
          </a:p>
          <a:p>
            <a:pPr lvl="1"/>
            <a:r>
              <a:rPr lang="en-US" dirty="0"/>
              <a:t>Can you make any of the tests fail?</a:t>
            </a:r>
          </a:p>
          <a:p>
            <a:pPr lvl="1"/>
            <a:r>
              <a:rPr lang="en-US" dirty="0"/>
              <a:t>Can you implement the missing functionality and the test that goes with it?</a:t>
            </a:r>
          </a:p>
        </p:txBody>
      </p:sp>
    </p:spTree>
    <p:extLst>
      <p:ext uri="{BB962C8B-B14F-4D97-AF65-F5344CB8AC3E}">
        <p14:creationId xmlns:p14="http://schemas.microsoft.com/office/powerpoint/2010/main" val="3277411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02B3-9981-554B-BF0C-B483102A25F2}"/>
              </a:ext>
            </a:extLst>
          </p:cNvPr>
          <p:cNvSpPr>
            <a:spLocks noGrp="1"/>
          </p:cNvSpPr>
          <p:nvPr>
            <p:ph type="title"/>
          </p:nvPr>
        </p:nvSpPr>
        <p:spPr/>
        <p:txBody>
          <a:bodyPr>
            <a:noAutofit/>
          </a:bodyPr>
          <a:lstStyle/>
          <a:p>
            <a:r>
              <a:rPr lang="en-US" sz="3600" dirty="0"/>
              <a:t>In this session, you will learn about unit testing</a:t>
            </a:r>
          </a:p>
        </p:txBody>
      </p:sp>
      <p:sp>
        <p:nvSpPr>
          <p:cNvPr id="3" name="Content Placeholder 2">
            <a:extLst>
              <a:ext uri="{FF2B5EF4-FFF2-40B4-BE49-F238E27FC236}">
                <a16:creationId xmlns:a16="http://schemas.microsoft.com/office/drawing/2014/main" id="{F9216F6E-382E-4D42-9803-848A373BF04C}"/>
              </a:ext>
            </a:extLst>
          </p:cNvPr>
          <p:cNvSpPr>
            <a:spLocks noGrp="1"/>
          </p:cNvSpPr>
          <p:nvPr>
            <p:ph idx="1"/>
          </p:nvPr>
        </p:nvSpPr>
        <p:spPr/>
        <p:txBody>
          <a:bodyPr>
            <a:normAutofit/>
          </a:bodyPr>
          <a:lstStyle/>
          <a:p>
            <a:r>
              <a:rPr lang="en-US" dirty="0"/>
              <a:t>Background about unit testing</a:t>
            </a:r>
          </a:p>
          <a:p>
            <a:r>
              <a:rPr lang="en-US" dirty="0"/>
              <a:t>Short video about unit testing in Python</a:t>
            </a:r>
          </a:p>
          <a:p>
            <a:pPr lvl="1"/>
            <a:r>
              <a:rPr lang="en-US" dirty="0" err="1"/>
              <a:t>Socratica</a:t>
            </a:r>
            <a:r>
              <a:rPr lang="en-US" dirty="0"/>
              <a:t>: </a:t>
            </a:r>
            <a:r>
              <a:rPr lang="en-US" dirty="0">
                <a:hlinkClick r:id="rId3"/>
              </a:rPr>
              <a:t>https://www.youtube.com/watch?v=1Lfv5tUGsn8</a:t>
            </a:r>
            <a:r>
              <a:rPr lang="en-US" dirty="0"/>
              <a:t> </a:t>
            </a:r>
          </a:p>
          <a:p>
            <a:r>
              <a:rPr lang="en-US" dirty="0"/>
              <a:t>Components of the Python </a:t>
            </a:r>
            <a:r>
              <a:rPr lang="en-US" dirty="0" err="1">
                <a:solidFill>
                  <a:srgbClr val="C00000"/>
                </a:solidFill>
                <a:latin typeface="Consolas" panose="020B0609020204030204" pitchFamily="49" charset="0"/>
                <a:cs typeface="Consolas" panose="020B0609020204030204" pitchFamily="49" charset="0"/>
              </a:rPr>
              <a:t>unittest</a:t>
            </a:r>
            <a:r>
              <a:rPr lang="en-US" dirty="0"/>
              <a:t> framework</a:t>
            </a:r>
          </a:p>
          <a:p>
            <a:r>
              <a:rPr lang="en-US" dirty="0"/>
              <a:t>Exercise:</a:t>
            </a:r>
          </a:p>
          <a:p>
            <a:pPr lvl="1"/>
            <a:r>
              <a:rPr lang="en-US" dirty="0"/>
              <a:t>Write your first unit test</a:t>
            </a:r>
          </a:p>
          <a:p>
            <a:r>
              <a:rPr lang="en-US" dirty="0"/>
              <a:t>Wrap up</a:t>
            </a:r>
          </a:p>
          <a:p>
            <a:r>
              <a:rPr lang="en-US" dirty="0"/>
              <a:t>Session duration: about 40 minutes</a:t>
            </a:r>
          </a:p>
          <a:p>
            <a:endParaRPr lang="en-US" dirty="0"/>
          </a:p>
        </p:txBody>
      </p:sp>
    </p:spTree>
    <p:extLst>
      <p:ext uri="{BB962C8B-B14F-4D97-AF65-F5344CB8AC3E}">
        <p14:creationId xmlns:p14="http://schemas.microsoft.com/office/powerpoint/2010/main" val="2394736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02B3-9981-554B-BF0C-B483102A25F2}"/>
              </a:ext>
            </a:extLst>
          </p:cNvPr>
          <p:cNvSpPr>
            <a:spLocks noGrp="1"/>
          </p:cNvSpPr>
          <p:nvPr>
            <p:ph type="title"/>
          </p:nvPr>
        </p:nvSpPr>
        <p:spPr/>
        <p:txBody>
          <a:bodyPr/>
          <a:lstStyle/>
          <a:p>
            <a:r>
              <a:rPr lang="en-US" dirty="0"/>
              <a:t>What is unit testing?</a:t>
            </a:r>
          </a:p>
        </p:txBody>
      </p:sp>
      <p:sp>
        <p:nvSpPr>
          <p:cNvPr id="3" name="Content Placeholder 2">
            <a:extLst>
              <a:ext uri="{FF2B5EF4-FFF2-40B4-BE49-F238E27FC236}">
                <a16:creationId xmlns:a16="http://schemas.microsoft.com/office/drawing/2014/main" id="{F9216F6E-382E-4D42-9803-848A373BF04C}"/>
              </a:ext>
            </a:extLst>
          </p:cNvPr>
          <p:cNvSpPr>
            <a:spLocks noGrp="1"/>
          </p:cNvSpPr>
          <p:nvPr>
            <p:ph idx="1"/>
          </p:nvPr>
        </p:nvSpPr>
        <p:spPr/>
        <p:txBody>
          <a:bodyPr>
            <a:normAutofit fontScale="92500" lnSpcReduction="10000"/>
          </a:bodyPr>
          <a:lstStyle/>
          <a:p>
            <a:r>
              <a:rPr lang="en-US" dirty="0"/>
              <a:t>It’s in the name… It tests </a:t>
            </a:r>
            <a:r>
              <a:rPr lang="en-US" i="1" dirty="0"/>
              <a:t>units</a:t>
            </a:r>
            <a:r>
              <a:rPr lang="en-US" dirty="0"/>
              <a:t> of code</a:t>
            </a:r>
          </a:p>
          <a:p>
            <a:pPr lvl="1"/>
            <a:r>
              <a:rPr lang="en-US" dirty="0"/>
              <a:t>For example: a single function</a:t>
            </a:r>
          </a:p>
          <a:p>
            <a:endParaRPr lang="en-US" dirty="0"/>
          </a:p>
          <a:p>
            <a:r>
              <a:rPr lang="en-US" dirty="0"/>
              <a:t>In an OO context, those units are usually </a:t>
            </a:r>
            <a:r>
              <a:rPr lang="en-US" i="1" dirty="0"/>
              <a:t>classes</a:t>
            </a:r>
          </a:p>
          <a:p>
            <a:endParaRPr lang="en-US" dirty="0"/>
          </a:p>
          <a:p>
            <a:r>
              <a:rPr lang="en-US" dirty="0"/>
              <a:t>Preferably, unit testing is part of an automated process</a:t>
            </a:r>
          </a:p>
          <a:p>
            <a:endParaRPr lang="en-US" dirty="0"/>
          </a:p>
          <a:p>
            <a:r>
              <a:rPr lang="en-US" dirty="0"/>
              <a:t>Sometimes integrated into CI/CD workflow:</a:t>
            </a:r>
          </a:p>
          <a:p>
            <a:pPr lvl="1"/>
            <a:r>
              <a:rPr lang="en-US" dirty="0"/>
              <a:t>Commit a change ⇒ run tests ⇒ accept (or decline) change</a:t>
            </a:r>
          </a:p>
        </p:txBody>
      </p:sp>
    </p:spTree>
    <p:extLst>
      <p:ext uri="{BB962C8B-B14F-4D97-AF65-F5344CB8AC3E}">
        <p14:creationId xmlns:p14="http://schemas.microsoft.com/office/powerpoint/2010/main" val="284660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16A29-CE66-FE43-8AC0-6E4FE993CBC0}"/>
              </a:ext>
            </a:extLst>
          </p:cNvPr>
          <p:cNvSpPr>
            <a:spLocks noGrp="1"/>
          </p:cNvSpPr>
          <p:nvPr>
            <p:ph type="title"/>
          </p:nvPr>
        </p:nvSpPr>
        <p:spPr/>
        <p:txBody>
          <a:bodyPr/>
          <a:lstStyle/>
          <a:p>
            <a:r>
              <a:rPr lang="en-US" dirty="0"/>
              <a:t>Video: </a:t>
            </a:r>
            <a:r>
              <a:rPr lang="en-US" dirty="0" err="1"/>
              <a:t>Socratica</a:t>
            </a:r>
            <a:r>
              <a:rPr lang="en-US" dirty="0"/>
              <a:t> on Python unit testing</a:t>
            </a:r>
          </a:p>
        </p:txBody>
      </p:sp>
      <p:sp>
        <p:nvSpPr>
          <p:cNvPr id="3" name="Content Placeholder 2">
            <a:extLst>
              <a:ext uri="{FF2B5EF4-FFF2-40B4-BE49-F238E27FC236}">
                <a16:creationId xmlns:a16="http://schemas.microsoft.com/office/drawing/2014/main" id="{D3D4A5CA-410C-DC40-BF74-9FA933398824}"/>
              </a:ext>
            </a:extLst>
          </p:cNvPr>
          <p:cNvSpPr>
            <a:spLocks noGrp="1"/>
          </p:cNvSpPr>
          <p:nvPr>
            <p:ph idx="1"/>
          </p:nvPr>
        </p:nvSpPr>
        <p:spPr>
          <a:xfrm>
            <a:off x="609600" y="1794616"/>
            <a:ext cx="10972800" cy="4956245"/>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r>
              <a:rPr lang="en-US" sz="2400" dirty="0"/>
              <a:t>Link: https://</a:t>
            </a:r>
            <a:r>
              <a:rPr lang="en-US" sz="2400" dirty="0" err="1"/>
              <a:t>www.youtube.com</a:t>
            </a:r>
            <a:r>
              <a:rPr lang="en-US" sz="2400" dirty="0"/>
              <a:t>/</a:t>
            </a:r>
            <a:r>
              <a:rPr lang="en-US" sz="2400" dirty="0" err="1"/>
              <a:t>watch?v</a:t>
            </a:r>
            <a:r>
              <a:rPr lang="en-US" sz="2400" dirty="0"/>
              <a:t>=1Lfv5tUGsn8</a:t>
            </a:r>
          </a:p>
        </p:txBody>
      </p:sp>
      <p:pic>
        <p:nvPicPr>
          <p:cNvPr id="5" name="Picture 4" descr="A picture containing text, electronics, monitor, television&#10;&#10;Description automatically generated">
            <a:extLst>
              <a:ext uri="{FF2B5EF4-FFF2-40B4-BE49-F238E27FC236}">
                <a16:creationId xmlns:a16="http://schemas.microsoft.com/office/drawing/2014/main" id="{B116A447-360B-F54C-AF84-9AF236D61F27}"/>
              </a:ext>
            </a:extLst>
          </p:cNvPr>
          <p:cNvPicPr>
            <a:picLocks noChangeAspect="1"/>
          </p:cNvPicPr>
          <p:nvPr/>
        </p:nvPicPr>
        <p:blipFill>
          <a:blip r:embed="rId3"/>
          <a:stretch>
            <a:fillRect/>
          </a:stretch>
        </p:blipFill>
        <p:spPr>
          <a:xfrm>
            <a:off x="3178380" y="1655497"/>
            <a:ext cx="5835240" cy="4244560"/>
          </a:xfrm>
          <a:prstGeom prst="rect">
            <a:avLst/>
          </a:prstGeom>
        </p:spPr>
      </p:pic>
    </p:spTree>
    <p:extLst>
      <p:ext uri="{BB962C8B-B14F-4D97-AF65-F5344CB8AC3E}">
        <p14:creationId xmlns:p14="http://schemas.microsoft.com/office/powerpoint/2010/main" val="257993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3178-567A-A74A-A367-403BACAAC509}"/>
              </a:ext>
            </a:extLst>
          </p:cNvPr>
          <p:cNvSpPr>
            <a:spLocks noGrp="1"/>
          </p:cNvSpPr>
          <p:nvPr>
            <p:ph type="title"/>
          </p:nvPr>
        </p:nvSpPr>
        <p:spPr/>
        <p:txBody>
          <a:bodyPr/>
          <a:lstStyle/>
          <a:p>
            <a:r>
              <a:rPr lang="en-US" dirty="0"/>
              <a:t>Python unit testing</a:t>
            </a:r>
          </a:p>
        </p:txBody>
      </p:sp>
      <p:sp>
        <p:nvSpPr>
          <p:cNvPr id="3" name="Content Placeholder 2">
            <a:extLst>
              <a:ext uri="{FF2B5EF4-FFF2-40B4-BE49-F238E27FC236}">
                <a16:creationId xmlns:a16="http://schemas.microsoft.com/office/drawing/2014/main" id="{F1DA303E-899C-394E-93C2-77CFF28A1CC0}"/>
              </a:ext>
            </a:extLst>
          </p:cNvPr>
          <p:cNvSpPr>
            <a:spLocks noGrp="1"/>
          </p:cNvSpPr>
          <p:nvPr>
            <p:ph idx="1"/>
          </p:nvPr>
        </p:nvSpPr>
        <p:spPr/>
        <p:txBody>
          <a:bodyPr/>
          <a:lstStyle/>
          <a:p>
            <a:r>
              <a:rPr lang="en-US" dirty="0"/>
              <a:t>Python provides the </a:t>
            </a:r>
            <a:r>
              <a:rPr lang="en-US" b="1" dirty="0" err="1">
                <a:solidFill>
                  <a:schemeClr val="accent1"/>
                </a:solidFill>
                <a:latin typeface="Consolas" panose="020B0609020204030204" pitchFamily="49" charset="0"/>
                <a:cs typeface="Consolas" panose="020B0609020204030204" pitchFamily="49" charset="0"/>
              </a:rPr>
              <a:t>unittest</a:t>
            </a:r>
            <a:r>
              <a:rPr lang="en-US" dirty="0"/>
              <a:t> framework</a:t>
            </a:r>
          </a:p>
          <a:p>
            <a:pPr lvl="1"/>
            <a:r>
              <a:rPr lang="en-US" dirty="0"/>
              <a:t>Inspired by JUnit</a:t>
            </a:r>
          </a:p>
          <a:p>
            <a:pPr lvl="1"/>
            <a:endParaRPr lang="en-US" dirty="0"/>
          </a:p>
          <a:p>
            <a:r>
              <a:rPr lang="en-US" dirty="0"/>
              <a:t>Concepts used in unit testing:</a:t>
            </a:r>
          </a:p>
          <a:p>
            <a:pPr lvl="1"/>
            <a:r>
              <a:rPr lang="en-US" dirty="0"/>
              <a:t>Test fixture</a:t>
            </a:r>
          </a:p>
          <a:p>
            <a:pPr lvl="1"/>
            <a:r>
              <a:rPr lang="en-US" dirty="0"/>
              <a:t>Test case</a:t>
            </a:r>
          </a:p>
          <a:p>
            <a:pPr lvl="1"/>
            <a:r>
              <a:rPr lang="en-US" dirty="0"/>
              <a:t>Test suite</a:t>
            </a:r>
          </a:p>
          <a:p>
            <a:pPr lvl="1"/>
            <a:r>
              <a:rPr lang="en-US" dirty="0"/>
              <a:t>Test runner</a:t>
            </a:r>
          </a:p>
        </p:txBody>
      </p:sp>
    </p:spTree>
    <p:extLst>
      <p:ext uri="{BB962C8B-B14F-4D97-AF65-F5344CB8AC3E}">
        <p14:creationId xmlns:p14="http://schemas.microsoft.com/office/powerpoint/2010/main" val="107515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9C2DE-E307-BF48-AF39-8386184BC3BC}"/>
              </a:ext>
            </a:extLst>
          </p:cNvPr>
          <p:cNvSpPr>
            <a:spLocks noGrp="1"/>
          </p:cNvSpPr>
          <p:nvPr>
            <p:ph type="title"/>
          </p:nvPr>
        </p:nvSpPr>
        <p:spPr/>
        <p:txBody>
          <a:bodyPr/>
          <a:lstStyle/>
          <a:p>
            <a:r>
              <a:rPr lang="en-US" dirty="0"/>
              <a:t>Test fixture</a:t>
            </a:r>
          </a:p>
        </p:txBody>
      </p:sp>
      <p:sp>
        <p:nvSpPr>
          <p:cNvPr id="3" name="Content Placeholder 2">
            <a:extLst>
              <a:ext uri="{FF2B5EF4-FFF2-40B4-BE49-F238E27FC236}">
                <a16:creationId xmlns:a16="http://schemas.microsoft.com/office/drawing/2014/main" id="{EAD42329-42FE-7849-A012-80E89BA4D453}"/>
              </a:ext>
            </a:extLst>
          </p:cNvPr>
          <p:cNvSpPr>
            <a:spLocks noGrp="1"/>
          </p:cNvSpPr>
          <p:nvPr>
            <p:ph idx="1"/>
          </p:nvPr>
        </p:nvSpPr>
        <p:spPr/>
        <p:txBody>
          <a:bodyPr/>
          <a:lstStyle/>
          <a:p>
            <a:r>
              <a:rPr lang="en-US" dirty="0"/>
              <a:t>This pertains to the preparation need to run (a) test(s)</a:t>
            </a:r>
          </a:p>
          <a:p>
            <a:pPr lvl="1"/>
            <a:r>
              <a:rPr lang="en-US" dirty="0"/>
              <a:t>Cleanup too</a:t>
            </a:r>
          </a:p>
          <a:p>
            <a:pPr lvl="1"/>
            <a:endParaRPr lang="en-US" dirty="0"/>
          </a:p>
          <a:p>
            <a:r>
              <a:rPr lang="en-US" dirty="0"/>
              <a:t>For example:</a:t>
            </a:r>
          </a:p>
          <a:p>
            <a:pPr lvl="1"/>
            <a:r>
              <a:rPr lang="en-US" dirty="0"/>
              <a:t>Creating temporary or proxy database</a:t>
            </a:r>
          </a:p>
          <a:p>
            <a:pPr lvl="1"/>
            <a:r>
              <a:rPr lang="en-US" dirty="0"/>
              <a:t>Creating or setting up directories</a:t>
            </a:r>
          </a:p>
          <a:p>
            <a:pPr lvl="1"/>
            <a:r>
              <a:rPr lang="en-US" dirty="0"/>
              <a:t>Starting a server process</a:t>
            </a:r>
          </a:p>
          <a:p>
            <a:endParaRPr lang="en-US" dirty="0"/>
          </a:p>
        </p:txBody>
      </p:sp>
    </p:spTree>
    <p:extLst>
      <p:ext uri="{BB962C8B-B14F-4D97-AF65-F5344CB8AC3E}">
        <p14:creationId xmlns:p14="http://schemas.microsoft.com/office/powerpoint/2010/main" val="332855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9C2DE-E307-BF48-AF39-8386184BC3BC}"/>
              </a:ext>
            </a:extLst>
          </p:cNvPr>
          <p:cNvSpPr>
            <a:spLocks noGrp="1"/>
          </p:cNvSpPr>
          <p:nvPr>
            <p:ph type="title"/>
          </p:nvPr>
        </p:nvSpPr>
        <p:spPr/>
        <p:txBody>
          <a:bodyPr/>
          <a:lstStyle/>
          <a:p>
            <a:r>
              <a:rPr lang="en-US" dirty="0"/>
              <a:t>Test case</a:t>
            </a:r>
          </a:p>
        </p:txBody>
      </p:sp>
      <p:sp>
        <p:nvSpPr>
          <p:cNvPr id="3" name="Content Placeholder 2">
            <a:extLst>
              <a:ext uri="{FF2B5EF4-FFF2-40B4-BE49-F238E27FC236}">
                <a16:creationId xmlns:a16="http://schemas.microsoft.com/office/drawing/2014/main" id="{EAD42329-42FE-7849-A012-80E89BA4D453}"/>
              </a:ext>
            </a:extLst>
          </p:cNvPr>
          <p:cNvSpPr>
            <a:spLocks noGrp="1"/>
          </p:cNvSpPr>
          <p:nvPr>
            <p:ph idx="1"/>
          </p:nvPr>
        </p:nvSpPr>
        <p:spPr/>
        <p:txBody>
          <a:bodyPr/>
          <a:lstStyle/>
          <a:p>
            <a:r>
              <a:rPr lang="en-US" dirty="0"/>
              <a:t>This is the individual unit of testing</a:t>
            </a:r>
          </a:p>
          <a:p>
            <a:endParaRPr lang="en-US" dirty="0"/>
          </a:p>
          <a:p>
            <a:r>
              <a:rPr lang="en-US" dirty="0"/>
              <a:t>Test cases are derived from the base class </a:t>
            </a:r>
            <a:r>
              <a:rPr lang="en-US" b="1" dirty="0" err="1">
                <a:solidFill>
                  <a:schemeClr val="accent3"/>
                </a:solidFill>
                <a:latin typeface="Consolas" panose="020B0609020204030204" pitchFamily="49" charset="0"/>
                <a:cs typeface="Consolas" panose="020B0609020204030204" pitchFamily="49" charset="0"/>
              </a:rPr>
              <a:t>TestCase</a:t>
            </a:r>
            <a:endParaRPr lang="en-US" b="1" dirty="0">
              <a:solidFill>
                <a:schemeClr val="accent3"/>
              </a:solidFill>
              <a:latin typeface="Consolas" panose="020B0609020204030204" pitchFamily="49" charset="0"/>
              <a:cs typeface="Consolas" panose="020B0609020204030204" pitchFamily="49" charset="0"/>
            </a:endParaRPr>
          </a:p>
          <a:p>
            <a:endParaRPr lang="en-US" dirty="0"/>
          </a:p>
          <a:p>
            <a:r>
              <a:rPr lang="en-US" dirty="0"/>
              <a:t>It checks for a specific response to a stimulus (input)</a:t>
            </a:r>
          </a:p>
          <a:p>
            <a:pPr lvl="1"/>
            <a:r>
              <a:rPr lang="en-US" dirty="0"/>
              <a:t>Based on “assertions” (statements that should be True)</a:t>
            </a:r>
          </a:p>
        </p:txBody>
      </p:sp>
    </p:spTree>
    <p:extLst>
      <p:ext uri="{BB962C8B-B14F-4D97-AF65-F5344CB8AC3E}">
        <p14:creationId xmlns:p14="http://schemas.microsoft.com/office/powerpoint/2010/main" val="1064187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9C2DE-E307-BF48-AF39-8386184BC3BC}"/>
              </a:ext>
            </a:extLst>
          </p:cNvPr>
          <p:cNvSpPr>
            <a:spLocks noGrp="1"/>
          </p:cNvSpPr>
          <p:nvPr>
            <p:ph type="title"/>
          </p:nvPr>
        </p:nvSpPr>
        <p:spPr/>
        <p:txBody>
          <a:bodyPr/>
          <a:lstStyle/>
          <a:p>
            <a:r>
              <a:rPr lang="en-US" dirty="0"/>
              <a:t>Test suite</a:t>
            </a:r>
          </a:p>
        </p:txBody>
      </p:sp>
      <p:sp>
        <p:nvSpPr>
          <p:cNvPr id="3" name="Content Placeholder 2">
            <a:extLst>
              <a:ext uri="{FF2B5EF4-FFF2-40B4-BE49-F238E27FC236}">
                <a16:creationId xmlns:a16="http://schemas.microsoft.com/office/drawing/2014/main" id="{EAD42329-42FE-7849-A012-80E89BA4D453}"/>
              </a:ext>
            </a:extLst>
          </p:cNvPr>
          <p:cNvSpPr>
            <a:spLocks noGrp="1"/>
          </p:cNvSpPr>
          <p:nvPr>
            <p:ph idx="1"/>
          </p:nvPr>
        </p:nvSpPr>
        <p:spPr/>
        <p:txBody>
          <a:bodyPr/>
          <a:lstStyle/>
          <a:p>
            <a:r>
              <a:rPr lang="en-US" dirty="0"/>
              <a:t>This is a collection of test cases or test suites</a:t>
            </a:r>
          </a:p>
          <a:p>
            <a:endParaRPr lang="en-US" dirty="0"/>
          </a:p>
          <a:p>
            <a:r>
              <a:rPr lang="en-US" dirty="0"/>
              <a:t>Use this to group tests that belong together</a:t>
            </a:r>
          </a:p>
        </p:txBody>
      </p:sp>
    </p:spTree>
    <p:extLst>
      <p:ext uri="{BB962C8B-B14F-4D97-AF65-F5344CB8AC3E}">
        <p14:creationId xmlns:p14="http://schemas.microsoft.com/office/powerpoint/2010/main" val="366461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9C2DE-E307-BF48-AF39-8386184BC3BC}"/>
              </a:ext>
            </a:extLst>
          </p:cNvPr>
          <p:cNvSpPr>
            <a:spLocks noGrp="1"/>
          </p:cNvSpPr>
          <p:nvPr>
            <p:ph type="title"/>
          </p:nvPr>
        </p:nvSpPr>
        <p:spPr>
          <a:xfrm>
            <a:off x="609600" y="499892"/>
            <a:ext cx="10972800" cy="1003205"/>
          </a:xfrm>
        </p:spPr>
        <p:txBody>
          <a:bodyPr anchor="ctr">
            <a:normAutofit/>
          </a:bodyPr>
          <a:lstStyle/>
          <a:p>
            <a:r>
              <a:rPr lang="en-US" dirty="0"/>
              <a:t>Test runner</a:t>
            </a:r>
          </a:p>
        </p:txBody>
      </p:sp>
      <p:sp>
        <p:nvSpPr>
          <p:cNvPr id="3" name="Content Placeholder 2">
            <a:extLst>
              <a:ext uri="{FF2B5EF4-FFF2-40B4-BE49-F238E27FC236}">
                <a16:creationId xmlns:a16="http://schemas.microsoft.com/office/drawing/2014/main" id="{EAD42329-42FE-7849-A012-80E89BA4D453}"/>
              </a:ext>
            </a:extLst>
          </p:cNvPr>
          <p:cNvSpPr>
            <a:spLocks noGrp="1"/>
          </p:cNvSpPr>
          <p:nvPr>
            <p:ph idx="1"/>
          </p:nvPr>
        </p:nvSpPr>
        <p:spPr>
          <a:xfrm>
            <a:off x="609600" y="1794618"/>
            <a:ext cx="10972800" cy="2191698"/>
          </a:xfrm>
        </p:spPr>
        <p:txBody>
          <a:bodyPr>
            <a:normAutofit lnSpcReduction="10000"/>
          </a:bodyPr>
          <a:lstStyle/>
          <a:p>
            <a:r>
              <a:rPr lang="en-US" dirty="0"/>
              <a:t>Runs the tests and conveys the results (pass/fail) to the user</a:t>
            </a:r>
          </a:p>
          <a:p>
            <a:endParaRPr lang="en-US" dirty="0"/>
          </a:p>
          <a:p>
            <a:r>
              <a:rPr lang="en-US" dirty="0"/>
              <a:t>Example output of a successful run:</a:t>
            </a:r>
          </a:p>
          <a:p>
            <a:endParaRPr lang="en-US" dirty="0"/>
          </a:p>
        </p:txBody>
      </p:sp>
      <p:pic>
        <p:nvPicPr>
          <p:cNvPr id="5" name="Picture 4" descr="Rectangle&#10;&#10;Description automatically generated with medium confidence">
            <a:extLst>
              <a:ext uri="{FF2B5EF4-FFF2-40B4-BE49-F238E27FC236}">
                <a16:creationId xmlns:a16="http://schemas.microsoft.com/office/drawing/2014/main" id="{82EE2FAC-E1AF-6942-9572-C6962C029263}"/>
              </a:ext>
            </a:extLst>
          </p:cNvPr>
          <p:cNvPicPr>
            <a:picLocks noChangeAspect="1"/>
          </p:cNvPicPr>
          <p:nvPr/>
        </p:nvPicPr>
        <p:blipFill>
          <a:blip r:embed="rId3"/>
          <a:stretch>
            <a:fillRect/>
          </a:stretch>
        </p:blipFill>
        <p:spPr>
          <a:xfrm>
            <a:off x="609600" y="4510729"/>
            <a:ext cx="10972800" cy="1536190"/>
          </a:xfrm>
          <a:prstGeom prst="rect">
            <a:avLst/>
          </a:prstGeom>
          <a:noFill/>
        </p:spPr>
      </p:pic>
    </p:spTree>
    <p:extLst>
      <p:ext uri="{BB962C8B-B14F-4D97-AF65-F5344CB8AC3E}">
        <p14:creationId xmlns:p14="http://schemas.microsoft.com/office/powerpoint/2010/main" val="13605994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MS Availabilities&amp;#x0D;&amp;#x0A;Overview&amp;quot;&quot;/&gt;&lt;property id=&quot;20307&quot; value=&quot;256&quot;/&gt;&lt;/object&gt;&lt;object type=&quot;3&quot; unique_id=&quot;10005&quot;&gt;&lt;property id=&quot;20148&quot; value=&quot;5&quot;/&gt;&lt;property id=&quot;20300&quot; value=&quot;Slide 2&quot;/&gt;&lt;property id=&quot;20307&quot; value=&quot;257&quot;/&gt;&lt;/object&gt;&lt;object type=&quot;3&quot; unique_id=&quot;10006&quot;&gt;&lt;property id=&quot;20148&quot; value=&quot;5&quot;/&gt;&lt;property id=&quot;20300&quot; value=&quot;Slide 3 - &amp;quot;&amp;#x0D;&amp;#x0A;Course Availabilities&amp;quot;&quot;/&gt;&lt;property id=&quot;20307&quot; value=&quot;261&quot;/&gt;&lt;/object&gt;&lt;object type=&quot;3&quot; unique_id=&quot;10007&quot;&gt;&lt;property id=&quot;20148&quot; value=&quot;5&quot;/&gt;&lt;property id=&quot;20300&quot; value=&quot;Slide 4 - &amp;quot;Intake Calendars&amp;quot;&quot;/&gt;&lt;property id=&quot;20307&quot; value=&quot;264&quot;/&gt;&lt;/object&gt;&lt;object type=&quot;3&quot; unique_id=&quot;10008&quot;&gt;&lt;property id=&quot;20148&quot; value=&quot;5&quot;/&gt;&lt;property id=&quot;20300&quot; value=&quot;Slide 5 - &amp;quot;&amp;#x0D;&amp;#x0A;Unit Availabilities&amp;quot;&quot;/&gt;&lt;property id=&quot;20307&quot; value=&quot;259&quot;/&gt;&lt;/object&gt;&lt;object type=&quot;3&quot; unique_id=&quot;10009&quot;&gt;&lt;property id=&quot;20148&quot; value=&quot;5&quot;/&gt;&lt;property id=&quot;20300&quot; value=&quot;Slide 6 - &amp;quot;&amp;#x0D;&amp;#x0A;Unit Availabilities&amp;quot;&quot;/&gt;&lt;property id=&quot;20307&quot; value=&quot;260&quot;/&gt;&lt;/object&gt;&lt;object type=&quot;3&quot; unique_id=&quot;10010&quot;&gt;&lt;property id=&quot;20148&quot; value=&quot;5&quot;/&gt;&lt;property id=&quot;20300&quot; value=&quot;Slide 7 - &amp;quot;Enrolment Calendars&amp;quot;&quot;/&gt;&lt;property id=&quot;20307&quot; value=&quot;265&quot;/&gt;&lt;/object&gt;&lt;object type=&quot;3&quot; unique_id=&quot;10011&quot;&gt;&lt;property id=&quot;20148&quot; value=&quot;5&quot;/&gt;&lt;property id=&quot;20300&quot; value=&quot;Slide 8 - &amp;quot;Business Guidelines&amp;quot;&quot;/&gt;&lt;property id=&quot;20307&quot; value=&quot;268&quot;/&gt;&lt;/object&gt;&lt;object type=&quot;3&quot; unique_id=&quot;10012&quot;&gt;&lt;property id=&quot;20148&quot; value=&quot;5&quot;/&gt;&lt;property id=&quot;20300&quot; value=&quot;Slide 9 - &amp;quot;Business Guidelines&amp;quot;&quot;/&gt;&lt;property id=&quot;20307&quot; value=&quot;269&quot;/&gt;&lt;/object&gt;&lt;object type=&quot;3&quot; unique_id=&quot;10013&quot;&gt;&lt;property id=&quot;20148&quot; value=&quot;5&quot;/&gt;&lt;property id=&quot;20300&quot; value=&quot;Slide 10 - &amp;quot;Business Considerations&amp;quot;&quot;/&gt;&lt;property id=&quot;20307&quot; value=&quot;262&quot;/&gt;&lt;/object&gt;&lt;object type=&quot;3&quot; unique_id=&quot;10014&quot;&gt;&lt;property id=&quot;20148&quot; value=&quot;5&quot;/&gt;&lt;property id=&quot;20300&quot; value=&quot;Slide 11 - &amp;quot;Availabilities tasks&amp;quot;&quot;/&gt;&lt;property id=&quot;20307&quot; value=&quot;266&quot;/&gt;&lt;/object&gt;&lt;object type=&quot;3&quot; unique_id=&quot;10015&quot;&gt;&lt;property id=&quot;20148&quot; value=&quot;5&quot;/&gt;&lt;property id=&quot;20300&quot; value=&quot;Slide 12 - &amp;quot;Availabilities Template&amp;quot;&quot;/&gt;&lt;property id=&quot;20307&quot; value=&quot;267&quot;/&gt;&lt;/object&gt;&lt;object type=&quot;3&quot; unique_id=&quot;10016&quot;&gt;&lt;property id=&quot;20148&quot; value=&quot;5&quot;/&gt;&lt;property id=&quot;20300&quot; value=&quot;Slide 13 - &amp;quot;Timetabling&amp;quot;&quot;/&gt;&lt;property id=&quot;20307&quot; value=&quot;263&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AF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MT-Presentation-HD-1920x1080-AJG-V2020.07.01.potx" id="{3EDD48A2-5C86-4826-A34B-3DD4694D6775}" vid="{2EDC81D3-35B6-4E09-B25C-3248DC8F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FolderType xmlns="833ce3ab-d172-455c-9989-f10facae9784" xsi:nil="true"/>
    <Students xmlns="833ce3ab-d172-455c-9989-f10facae9784">
      <UserInfo>
        <DisplayName/>
        <AccountId xsi:nil="true"/>
        <AccountType/>
      </UserInfo>
    </Students>
    <TeamsChannelId xmlns="833ce3ab-d172-455c-9989-f10facae9784" xsi:nil="true"/>
    <Student_Groups xmlns="833ce3ab-d172-455c-9989-f10facae9784">
      <UserInfo>
        <DisplayName/>
        <AccountId xsi:nil="true"/>
        <AccountType/>
      </UserInfo>
    </Student_Groups>
    <Math_Settings xmlns="833ce3ab-d172-455c-9989-f10facae9784" xsi:nil="true"/>
    <Is_Collaboration_Space_Locked xmlns="833ce3ab-d172-455c-9989-f10facae9784" xsi:nil="true"/>
    <AppVersion xmlns="833ce3ab-d172-455c-9989-f10facae9784" xsi:nil="true"/>
    <Owner xmlns="833ce3ab-d172-455c-9989-f10facae9784">
      <UserInfo>
        <DisplayName/>
        <AccountId xsi:nil="true"/>
        <AccountType/>
      </UserInfo>
    </Owner>
    <Has_Teacher_Only_SectionGroup xmlns="833ce3ab-d172-455c-9989-f10facae9784" xsi:nil="true"/>
    <NotebookType xmlns="833ce3ab-d172-455c-9989-f10facae9784" xsi:nil="true"/>
    <Teachers xmlns="833ce3ab-d172-455c-9989-f10facae9784">
      <UserInfo>
        <DisplayName/>
        <AccountId xsi:nil="true"/>
        <AccountType/>
      </UserInfo>
    </Teachers>
    <Templates xmlns="833ce3ab-d172-455c-9989-f10facae9784" xsi:nil="true"/>
    <DefaultSectionNames xmlns="833ce3ab-d172-455c-9989-f10facae9784" xsi:nil="true"/>
    <CultureName xmlns="833ce3ab-d172-455c-9989-f10facae9784" xsi:nil="true"/>
    <Distribution_Groups xmlns="833ce3ab-d172-455c-9989-f10facae9784" xsi:nil="true"/>
    <Self_Registration_Enabled xmlns="833ce3ab-d172-455c-9989-f10facae9784" xsi:nil="true"/>
    <LMS_Mappings xmlns="833ce3ab-d172-455c-9989-f10facae9784" xsi:nil="true"/>
    <Invited_Teachers xmlns="833ce3ab-d172-455c-9989-f10facae9784" xsi:nil="true"/>
    <Invited_Students xmlns="833ce3ab-d172-455c-9989-f10facae9784" xsi:nil="true"/>
    <IsNotebookLocked xmlns="833ce3ab-d172-455c-9989-f10facae978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82CBA738D00D4AAC9330883AE1DA78" ma:contentTypeVersion="33" ma:contentTypeDescription="Create a new document." ma:contentTypeScope="" ma:versionID="8e47dcab4e34a32242880baf61f0a73d">
  <xsd:schema xmlns:xsd="http://www.w3.org/2001/XMLSchema" xmlns:xs="http://www.w3.org/2001/XMLSchema" xmlns:p="http://schemas.microsoft.com/office/2006/metadata/properties" xmlns:ns3="3936cbe9-feea-4685-b03c-7f8d09c550f1" xmlns:ns4="833ce3ab-d172-455c-9989-f10facae9784" targetNamespace="http://schemas.microsoft.com/office/2006/metadata/properties" ma:root="true" ma:fieldsID="174389be43a91ce68753c33b6ac99b4e" ns3:_="" ns4:_="">
    <xsd:import namespace="3936cbe9-feea-4685-b03c-7f8d09c550f1"/>
    <xsd:import namespace="833ce3ab-d172-455c-9989-f10facae978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Teachers" minOccurs="0"/>
                <xsd:element ref="ns4:Students" minOccurs="0"/>
                <xsd:element ref="ns4:Student_Groups" minOccurs="0"/>
                <xsd:element ref="ns4:Distribution_Groups" minOccurs="0"/>
                <xsd:element ref="ns4:LMS_Mapping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IsNotebookLock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36cbe9-feea-4685-b03c-7f8d09c550f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3ce3ab-d172-455c-9989-f10facae978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NotebookType" ma:index="21" nillable="true" ma:displayName="Notebook Type" ma:internalName="NotebookType">
      <xsd:simpleType>
        <xsd:restriction base="dms:Text"/>
      </xsd:simpleType>
    </xsd:element>
    <xsd:element name="FolderType" ma:index="22" nillable="true" ma:displayName="Folder Type" ma:internalName="FolderType">
      <xsd:simpleType>
        <xsd:restriction base="dms:Text"/>
      </xsd:simpleType>
    </xsd:element>
    <xsd:element name="CultureName" ma:index="23" nillable="true" ma:displayName="Culture Name" ma:internalName="CultureName">
      <xsd:simpleType>
        <xsd:restriction base="dms:Text"/>
      </xsd:simpleType>
    </xsd:element>
    <xsd:element name="AppVersion" ma:index="24" nillable="true" ma:displayName="App Version" ma:internalName="AppVersion">
      <xsd:simpleType>
        <xsd:restriction base="dms:Text"/>
      </xsd:simpleType>
    </xsd:element>
    <xsd:element name="TeamsChannelId" ma:index="25" nillable="true" ma:displayName="Teams Channel Id" ma:internalName="TeamsChannelId">
      <xsd:simpleType>
        <xsd:restriction base="dms:Text"/>
      </xsd:simpleType>
    </xsd:element>
    <xsd:element name="Owner" ma:index="26"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7" nillable="true" ma:displayName="Math Settings" ma:internalName="Math_Settings">
      <xsd:simpleType>
        <xsd:restriction base="dms:Text"/>
      </xsd:simpleType>
    </xsd:element>
    <xsd:element name="DefaultSectionNames" ma:index="28" nillable="true" ma:displayName="Default Section Names" ma:internalName="DefaultSectionNames">
      <xsd:simpleType>
        <xsd:restriction base="dms:Note">
          <xsd:maxLength value="255"/>
        </xsd:restriction>
      </xsd:simpleType>
    </xsd:element>
    <xsd:element name="Templates" ma:index="29" nillable="true" ma:displayName="Templates" ma:internalName="Templates">
      <xsd:simpleType>
        <xsd:restriction base="dms:Note">
          <xsd:maxLength value="255"/>
        </xsd:restriction>
      </xsd:simpleType>
    </xsd:element>
    <xsd:element name="Teachers" ma:index="3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3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3" nillable="true" ma:displayName="Distribution Groups" ma:internalName="Distribution_Groups">
      <xsd:simpleType>
        <xsd:restriction base="dms:Note">
          <xsd:maxLength value="255"/>
        </xsd:restriction>
      </xsd:simpleType>
    </xsd:element>
    <xsd:element name="LMS_Mappings" ma:index="34" nillable="true" ma:displayName="LMS Mappings" ma:internalName="LMS_Mappings">
      <xsd:simpleType>
        <xsd:restriction base="dms:Note">
          <xsd:maxLength value="255"/>
        </xsd:restriction>
      </xsd:simpleType>
    </xsd:element>
    <xsd:element name="Invited_Teachers" ma:index="35" nillable="true" ma:displayName="Invited Teachers" ma:internalName="Invited_Teachers">
      <xsd:simpleType>
        <xsd:restriction base="dms:Note">
          <xsd:maxLength value="255"/>
        </xsd:restriction>
      </xsd:simpleType>
    </xsd:element>
    <xsd:element name="Invited_Students" ma:index="36" nillable="true" ma:displayName="Invited Students" ma:internalName="Invited_Students">
      <xsd:simpleType>
        <xsd:restriction base="dms:Note">
          <xsd:maxLength value="255"/>
        </xsd:restriction>
      </xsd:simpleType>
    </xsd:element>
    <xsd:element name="Self_Registration_Enabled" ma:index="37" nillable="true" ma:displayName="Self Registration Enabled" ma:internalName="Self_Registration_Enabled">
      <xsd:simpleType>
        <xsd:restriction base="dms:Boolean"/>
      </xsd:simpleType>
    </xsd:element>
    <xsd:element name="Has_Teacher_Only_SectionGroup" ma:index="38" nillable="true" ma:displayName="Has Teacher Only SectionGroup" ma:internalName="Has_Teacher_Only_SectionGroup">
      <xsd:simpleType>
        <xsd:restriction base="dms:Boolean"/>
      </xsd:simpleType>
    </xsd:element>
    <xsd:element name="Is_Collaboration_Space_Locked" ma:index="39" nillable="true" ma:displayName="Is Collaboration Space Locked" ma:internalName="Is_Collaboration_Space_Locked">
      <xsd:simpleType>
        <xsd:restriction base="dms:Boolean"/>
      </xsd:simpleType>
    </xsd:element>
    <xsd:element name="IsNotebookLocked" ma:index="40" nillable="true" ma:displayName="Is Notebook Locked" ma:internalName="IsNotebookLocked">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F79D9B-5A67-492D-BB4F-F3913BAD9421}">
  <ds:schemaRefs>
    <ds:schemaRef ds:uri="http://schemas.microsoft.com/office/infopath/2007/PartnerControls"/>
    <ds:schemaRef ds:uri="http://purl.org/dc/dcmitype/"/>
    <ds:schemaRef ds:uri="http://purl.org/dc/elements/1.1/"/>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http://purl.org/dc/terms/"/>
    <ds:schemaRef ds:uri="833ce3ab-d172-455c-9989-f10facae9784"/>
    <ds:schemaRef ds:uri="3936cbe9-feea-4685-b03c-7f8d09c550f1"/>
  </ds:schemaRefs>
</ds:datastoreItem>
</file>

<file path=customXml/itemProps2.xml><?xml version="1.0" encoding="utf-8"?>
<ds:datastoreItem xmlns:ds="http://schemas.openxmlformats.org/officeDocument/2006/customXml" ds:itemID="{E93B4755-80B4-4FE9-9650-4C8006444834}">
  <ds:schemaRefs>
    <ds:schemaRef ds:uri="http://schemas.microsoft.com/sharepoint/v3/contenttype/forms"/>
  </ds:schemaRefs>
</ds:datastoreItem>
</file>

<file path=customXml/itemProps3.xml><?xml version="1.0" encoding="utf-8"?>
<ds:datastoreItem xmlns:ds="http://schemas.openxmlformats.org/officeDocument/2006/customXml" ds:itemID="{2EDE3886-A981-4E1C-91EF-EBC9EDE0D1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36cbe9-feea-4685-b03c-7f8d09c550f1"/>
    <ds:schemaRef ds:uri="833ce3ab-d172-455c-9989-f10facae97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515</TotalTime>
  <Words>1022</Words>
  <Application>Microsoft Macintosh PowerPoint</Application>
  <PresentationFormat>Widescreen</PresentationFormat>
  <Paragraphs>164</Paragraphs>
  <Slides>19</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Consolas</vt:lpstr>
      <vt:lpstr>Lucida Console</vt:lpstr>
      <vt:lpstr>Office Theme</vt:lpstr>
      <vt:lpstr>Cluster IOT: Unit testing</vt:lpstr>
      <vt:lpstr>In this session, you will learn about unit testing</vt:lpstr>
      <vt:lpstr>What is unit testing?</vt:lpstr>
      <vt:lpstr>Video: Socratica on Python unit testing</vt:lpstr>
      <vt:lpstr>Python unit testing</vt:lpstr>
      <vt:lpstr>Test fixture</vt:lpstr>
      <vt:lpstr>Test case</vt:lpstr>
      <vt:lpstr>Test suite</vt:lpstr>
      <vt:lpstr>Test runner</vt:lpstr>
      <vt:lpstr>Project structure</vt:lpstr>
      <vt:lpstr>Running unit tests</vt:lpstr>
      <vt:lpstr>Structure of unit tests</vt:lpstr>
      <vt:lpstr>Structure of unit tests</vt:lpstr>
      <vt:lpstr>Assertions</vt:lpstr>
      <vt:lpstr>Assertions</vt:lpstr>
      <vt:lpstr>Common assertions</vt:lpstr>
      <vt:lpstr>Common assertions</vt:lpstr>
      <vt:lpstr>Exercise 1 – In class</vt:lpstr>
      <vt:lpstr>Exercise 2 - SOCA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Unit testing</dc:title>
  <dc:creator>Sander Huijsen</dc:creator>
  <cp:lastModifiedBy>Sander Huijsen</cp:lastModifiedBy>
  <cp:revision>2</cp:revision>
  <dcterms:created xsi:type="dcterms:W3CDTF">2020-08-11T07:26:15Z</dcterms:created>
  <dcterms:modified xsi:type="dcterms:W3CDTF">2021-10-06T08:43:33Z</dcterms:modified>
</cp:coreProperties>
</file>