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38404800" cy="28803600"/>
  <p:notesSz cx="6858000" cy="9144000"/>
  <p:defaultTextStyle>
    <a:defPPr>
      <a:defRPr lang="en-US"/>
    </a:defPPr>
    <a:lvl1pPr marL="0" algn="l" defTabSz="3840288" rtl="0" eaLnBrk="1" latinLnBrk="0" hangingPunct="1">
      <a:defRPr sz="7525" kern="1200">
        <a:solidFill>
          <a:schemeClr val="tx1"/>
        </a:solidFill>
        <a:latin typeface="+mn-lt"/>
        <a:ea typeface="+mn-ea"/>
        <a:cs typeface="+mn-cs"/>
      </a:defRPr>
    </a:lvl1pPr>
    <a:lvl2pPr marL="1920145" algn="l" defTabSz="3840288" rtl="0" eaLnBrk="1" latinLnBrk="0" hangingPunct="1">
      <a:defRPr sz="7525" kern="1200">
        <a:solidFill>
          <a:schemeClr val="tx1"/>
        </a:solidFill>
        <a:latin typeface="+mn-lt"/>
        <a:ea typeface="+mn-ea"/>
        <a:cs typeface="+mn-cs"/>
      </a:defRPr>
    </a:lvl2pPr>
    <a:lvl3pPr marL="3840288" algn="l" defTabSz="3840288" rtl="0" eaLnBrk="1" latinLnBrk="0" hangingPunct="1">
      <a:defRPr sz="7525" kern="1200">
        <a:solidFill>
          <a:schemeClr val="tx1"/>
        </a:solidFill>
        <a:latin typeface="+mn-lt"/>
        <a:ea typeface="+mn-ea"/>
        <a:cs typeface="+mn-cs"/>
      </a:defRPr>
    </a:lvl3pPr>
    <a:lvl4pPr marL="5760432" algn="l" defTabSz="3840288" rtl="0" eaLnBrk="1" latinLnBrk="0" hangingPunct="1">
      <a:defRPr sz="7525" kern="1200">
        <a:solidFill>
          <a:schemeClr val="tx1"/>
        </a:solidFill>
        <a:latin typeface="+mn-lt"/>
        <a:ea typeface="+mn-ea"/>
        <a:cs typeface="+mn-cs"/>
      </a:defRPr>
    </a:lvl4pPr>
    <a:lvl5pPr marL="7680576" algn="l" defTabSz="3840288" rtl="0" eaLnBrk="1" latinLnBrk="0" hangingPunct="1">
      <a:defRPr sz="7525" kern="1200">
        <a:solidFill>
          <a:schemeClr val="tx1"/>
        </a:solidFill>
        <a:latin typeface="+mn-lt"/>
        <a:ea typeface="+mn-ea"/>
        <a:cs typeface="+mn-cs"/>
      </a:defRPr>
    </a:lvl5pPr>
    <a:lvl6pPr marL="9600721" algn="l" defTabSz="3840288" rtl="0" eaLnBrk="1" latinLnBrk="0" hangingPunct="1">
      <a:defRPr sz="7525" kern="1200">
        <a:solidFill>
          <a:schemeClr val="tx1"/>
        </a:solidFill>
        <a:latin typeface="+mn-lt"/>
        <a:ea typeface="+mn-ea"/>
        <a:cs typeface="+mn-cs"/>
      </a:defRPr>
    </a:lvl6pPr>
    <a:lvl7pPr marL="11520865" algn="l" defTabSz="3840288" rtl="0" eaLnBrk="1" latinLnBrk="0" hangingPunct="1">
      <a:defRPr sz="7525" kern="1200">
        <a:solidFill>
          <a:schemeClr val="tx1"/>
        </a:solidFill>
        <a:latin typeface="+mn-lt"/>
        <a:ea typeface="+mn-ea"/>
        <a:cs typeface="+mn-cs"/>
      </a:defRPr>
    </a:lvl7pPr>
    <a:lvl8pPr marL="13441008" algn="l" defTabSz="3840288" rtl="0" eaLnBrk="1" latinLnBrk="0" hangingPunct="1">
      <a:defRPr sz="7525" kern="1200">
        <a:solidFill>
          <a:schemeClr val="tx1"/>
        </a:solidFill>
        <a:latin typeface="+mn-lt"/>
        <a:ea typeface="+mn-ea"/>
        <a:cs typeface="+mn-cs"/>
      </a:defRPr>
    </a:lvl8pPr>
    <a:lvl9pPr marL="15361153" algn="l" defTabSz="3840288" rtl="0" eaLnBrk="1" latinLnBrk="0" hangingPunct="1">
      <a:defRPr sz="752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3" userDrawn="1">
          <p15:clr>
            <a:srgbClr val="A4A3A4"/>
          </p15:clr>
        </p15:guide>
        <p15:guide id="2" orient="horz" pos="252" userDrawn="1">
          <p15:clr>
            <a:srgbClr val="A4A3A4"/>
          </p15:clr>
        </p15:guide>
        <p15:guide id="3" orient="horz" pos="17640" userDrawn="1">
          <p15:clr>
            <a:srgbClr val="A4A3A4"/>
          </p15:clr>
        </p15:guide>
        <p15:guide id="4" orient="horz" userDrawn="1">
          <p15:clr>
            <a:srgbClr val="A4A3A4"/>
          </p15:clr>
        </p15:guide>
        <p15:guide id="5" pos="508" userDrawn="1">
          <p15:clr>
            <a:srgbClr val="A4A3A4"/>
          </p15:clr>
        </p15:guide>
        <p15:guide id="6" pos="2368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71" autoAdjust="0"/>
    <p:restoredTop sz="94772" autoAdjust="0"/>
  </p:normalViewPr>
  <p:slideViewPr>
    <p:cSldViewPr snapToGrid="0" snapToObjects="1" showGuides="1">
      <p:cViewPr>
        <p:scale>
          <a:sx n="43" d="100"/>
          <a:sy n="43" d="100"/>
        </p:scale>
        <p:origin x="1800" y="-16"/>
      </p:cViewPr>
      <p:guideLst>
        <p:guide orient="horz" pos="2903"/>
        <p:guide orient="horz" pos="252"/>
        <p:guide orient="horz" pos="17640"/>
        <p:guide orient="horz"/>
        <p:guide pos="508"/>
        <p:guide pos="23685"/>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840288" rtl="0" eaLnBrk="1" latinLnBrk="0" hangingPunct="1">
      <a:defRPr sz="5075" kern="1200">
        <a:solidFill>
          <a:schemeClr val="tx1"/>
        </a:solidFill>
        <a:latin typeface="+mn-lt"/>
        <a:ea typeface="+mn-ea"/>
        <a:cs typeface="+mn-cs"/>
      </a:defRPr>
    </a:lvl1pPr>
    <a:lvl2pPr marL="1920145" algn="l" defTabSz="3840288" rtl="0" eaLnBrk="1" latinLnBrk="0" hangingPunct="1">
      <a:defRPr sz="5075" kern="1200">
        <a:solidFill>
          <a:schemeClr val="tx1"/>
        </a:solidFill>
        <a:latin typeface="+mn-lt"/>
        <a:ea typeface="+mn-ea"/>
        <a:cs typeface="+mn-cs"/>
      </a:defRPr>
    </a:lvl2pPr>
    <a:lvl3pPr marL="3840288" algn="l" defTabSz="3840288" rtl="0" eaLnBrk="1" latinLnBrk="0" hangingPunct="1">
      <a:defRPr sz="5075" kern="1200">
        <a:solidFill>
          <a:schemeClr val="tx1"/>
        </a:solidFill>
        <a:latin typeface="+mn-lt"/>
        <a:ea typeface="+mn-ea"/>
        <a:cs typeface="+mn-cs"/>
      </a:defRPr>
    </a:lvl3pPr>
    <a:lvl4pPr marL="5760432" algn="l" defTabSz="3840288" rtl="0" eaLnBrk="1" latinLnBrk="0" hangingPunct="1">
      <a:defRPr sz="5075" kern="1200">
        <a:solidFill>
          <a:schemeClr val="tx1"/>
        </a:solidFill>
        <a:latin typeface="+mn-lt"/>
        <a:ea typeface="+mn-ea"/>
        <a:cs typeface="+mn-cs"/>
      </a:defRPr>
    </a:lvl4pPr>
    <a:lvl5pPr marL="7680576" algn="l" defTabSz="3840288" rtl="0" eaLnBrk="1" latinLnBrk="0" hangingPunct="1">
      <a:defRPr sz="5075" kern="1200">
        <a:solidFill>
          <a:schemeClr val="tx1"/>
        </a:solidFill>
        <a:latin typeface="+mn-lt"/>
        <a:ea typeface="+mn-ea"/>
        <a:cs typeface="+mn-cs"/>
      </a:defRPr>
    </a:lvl5pPr>
    <a:lvl6pPr marL="9600721" algn="l" defTabSz="3840288" rtl="0" eaLnBrk="1" latinLnBrk="0" hangingPunct="1">
      <a:defRPr sz="5075" kern="1200">
        <a:solidFill>
          <a:schemeClr val="tx1"/>
        </a:solidFill>
        <a:latin typeface="+mn-lt"/>
        <a:ea typeface="+mn-ea"/>
        <a:cs typeface="+mn-cs"/>
      </a:defRPr>
    </a:lvl6pPr>
    <a:lvl7pPr marL="11520865" algn="l" defTabSz="3840288" rtl="0" eaLnBrk="1" latinLnBrk="0" hangingPunct="1">
      <a:defRPr sz="5075" kern="1200">
        <a:solidFill>
          <a:schemeClr val="tx1"/>
        </a:solidFill>
        <a:latin typeface="+mn-lt"/>
        <a:ea typeface="+mn-ea"/>
        <a:cs typeface="+mn-cs"/>
      </a:defRPr>
    </a:lvl7pPr>
    <a:lvl8pPr marL="13441008" algn="l" defTabSz="3840288" rtl="0" eaLnBrk="1" latinLnBrk="0" hangingPunct="1">
      <a:defRPr sz="5075" kern="1200">
        <a:solidFill>
          <a:schemeClr val="tx1"/>
        </a:solidFill>
        <a:latin typeface="+mn-lt"/>
        <a:ea typeface="+mn-ea"/>
        <a:cs typeface="+mn-cs"/>
      </a:defRPr>
    </a:lvl8pPr>
    <a:lvl9pPr marL="15361153" algn="l" defTabSz="3840288" rtl="0" eaLnBrk="1" latinLnBrk="0" hangingPunct="1">
      <a:defRPr sz="50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91165" y="5581171"/>
            <a:ext cx="8799711"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807049" y="4843583"/>
            <a:ext cx="8792766" cy="682936"/>
          </a:xfrm>
          <a:prstGeom prst="rect">
            <a:avLst/>
          </a:prstGeom>
          <a:noFill/>
        </p:spPr>
        <p:txBody>
          <a:bodyPr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807047" y="12424377"/>
            <a:ext cx="8794154"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0138769" y="5581171"/>
            <a:ext cx="8792765"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0138771" y="4843583"/>
            <a:ext cx="8792766" cy="682936"/>
          </a:xfrm>
          <a:prstGeom prst="rect">
            <a:avLst/>
          </a:prstGeom>
          <a:noFill/>
        </p:spPr>
        <p:txBody>
          <a:bodyPr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9476047" y="5581171"/>
            <a:ext cx="8792765"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9469100" y="4843583"/>
            <a:ext cx="8801100" cy="682936"/>
          </a:xfrm>
          <a:prstGeom prst="rect">
            <a:avLst/>
          </a:prstGeom>
          <a:noFill/>
        </p:spPr>
        <p:txBody>
          <a:bodyPr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8799774" y="4843583"/>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8799774" y="5581171"/>
            <a:ext cx="8791141"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8799774" y="12477073"/>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8799774" y="13134977"/>
            <a:ext cx="8795544"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8799774" y="22457904"/>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8799774" y="23129266"/>
            <a:ext cx="8795544"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791165" y="13082608"/>
            <a:ext cx="8799711"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191019" y="2960954"/>
            <a:ext cx="27999097" cy="1120140"/>
          </a:xfrm>
          <a:prstGeom prst="rect">
            <a:avLst/>
          </a:prstGeom>
        </p:spPr>
        <p:txBody>
          <a:bodyPr>
            <a:normAutofit/>
          </a:bodyPr>
          <a:lstStyle>
            <a:lvl1pPr marL="0" indent="0" algn="ctr">
              <a:buFontTx/>
              <a:buNone/>
              <a:defRPr sz="525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191019" y="1840814"/>
            <a:ext cx="27999097" cy="1120140"/>
          </a:xfrm>
          <a:prstGeom prst="rect">
            <a:avLst/>
          </a:prstGeom>
        </p:spPr>
        <p:txBody>
          <a:bodyPr anchor="t" anchorCtr="1">
            <a:normAutofit/>
          </a:bodyPr>
          <a:lstStyle>
            <a:lvl1pPr marL="0" indent="0" algn="ctr">
              <a:buFontTx/>
              <a:buNone/>
              <a:defRPr sz="770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191019" y="407587"/>
            <a:ext cx="27999097" cy="1433226"/>
          </a:xfrm>
          <a:prstGeom prst="rect">
            <a:avLst/>
          </a:prstGeom>
        </p:spPr>
        <p:txBody>
          <a:bodyPr anchor="t" anchorCtr="1">
            <a:normAutofit/>
          </a:bodyPr>
          <a:lstStyle>
            <a:lvl1pPr marL="0" indent="0" algn="ctr">
              <a:buFontTx/>
              <a:buNone/>
              <a:defRPr sz="10063" b="1">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91163" y="5508434"/>
            <a:ext cx="11892367"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807046" y="4741423"/>
            <a:ext cx="11876485"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807046" y="15960418"/>
            <a:ext cx="11893756"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824321" y="15221503"/>
            <a:ext cx="11876484"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3259992" y="18895698"/>
            <a:ext cx="11875092"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3259992" y="18135633"/>
            <a:ext cx="11875092"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3266938" y="5508434"/>
            <a:ext cx="11875092"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259993" y="4741423"/>
            <a:ext cx="118820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5721274" y="4741423"/>
            <a:ext cx="11879025"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5721274" y="5508434"/>
            <a:ext cx="11879025"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5721274" y="15193409"/>
            <a:ext cx="11879025" cy="682936"/>
          </a:xfrm>
          <a:prstGeom prst="rect">
            <a:avLst/>
          </a:prstGeom>
          <a:noFill/>
        </p:spPr>
        <p:txBody>
          <a:bodyPr wrap="square" lIns="91436" tIns="91436" rIns="91436" bIns="91436" anchor="ctr" anchorCtr="0">
            <a:spAutoFit/>
          </a:bodyPr>
          <a:lstStyle>
            <a:lvl1pPr marL="0" indent="0" algn="ctr">
              <a:buNone/>
              <a:tabLst/>
              <a:defRPr sz="3238"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5716872" y="15887681"/>
            <a:ext cx="11883428"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5721274" y="22603378"/>
            <a:ext cx="11879025"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5721275" y="23297651"/>
            <a:ext cx="11883428"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191019" y="2960954"/>
            <a:ext cx="27999097" cy="1120140"/>
          </a:xfrm>
          <a:prstGeom prst="rect">
            <a:avLst/>
          </a:prstGeom>
        </p:spPr>
        <p:txBody>
          <a:bodyPr>
            <a:normAutofit/>
          </a:bodyPr>
          <a:lstStyle>
            <a:lvl1pPr marL="0" indent="0" algn="ctr">
              <a:buFontTx/>
              <a:buNone/>
              <a:defRPr sz="525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191019" y="1840814"/>
            <a:ext cx="27999097" cy="1120140"/>
          </a:xfrm>
          <a:prstGeom prst="rect">
            <a:avLst/>
          </a:prstGeom>
        </p:spPr>
        <p:txBody>
          <a:bodyPr anchor="t" anchorCtr="1">
            <a:normAutofit/>
          </a:bodyPr>
          <a:lstStyle>
            <a:lvl1pPr marL="0" indent="0" algn="ctr">
              <a:buFontTx/>
              <a:buNone/>
              <a:defRPr sz="770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191019" y="407587"/>
            <a:ext cx="27999097" cy="1433226"/>
          </a:xfrm>
          <a:prstGeom prst="rect">
            <a:avLst/>
          </a:prstGeom>
        </p:spPr>
        <p:txBody>
          <a:bodyPr anchor="t" anchorCtr="1">
            <a:normAutofit/>
          </a:bodyPr>
          <a:lstStyle>
            <a:lvl1pPr marL="0" indent="0" algn="ctr">
              <a:buFontTx/>
              <a:buNone/>
              <a:defRPr sz="10063" b="1">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title</a:t>
            </a:r>
            <a:endParaRPr lang="en-US" dirty="0"/>
          </a:p>
        </p:txBody>
      </p:sp>
      <p:sp>
        <p:nvSpPr>
          <p:cNvPr id="31" name="TextBox 30"/>
          <p:cNvSpPr txBox="1"/>
          <p:nvPr userDrawn="1"/>
        </p:nvSpPr>
        <p:spPr>
          <a:xfrm>
            <a:off x="12488518" y="8661952"/>
            <a:ext cx="3617844" cy="429028"/>
          </a:xfrm>
          <a:prstGeom prst="rect">
            <a:avLst/>
          </a:prstGeom>
          <a:noFill/>
        </p:spPr>
        <p:txBody>
          <a:bodyPr wrap="square" rtlCol="0">
            <a:spAutoFit/>
          </a:bodyPr>
          <a:lstStyle/>
          <a:p>
            <a:endParaRPr lang="en-US" sz="2188"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91165" y="5435697"/>
            <a:ext cx="8799711"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807049" y="4668686"/>
            <a:ext cx="8792766" cy="682936"/>
          </a:xfrm>
          <a:prstGeom prst="rect">
            <a:avLst/>
          </a:prstGeom>
          <a:noFill/>
        </p:spPr>
        <p:txBody>
          <a:bodyPr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789773" y="13163292"/>
            <a:ext cx="8801100"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807047" y="12424377"/>
            <a:ext cx="8794154"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0138768" y="5428751"/>
            <a:ext cx="18130042"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0138768" y="4668686"/>
            <a:ext cx="18130044"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0138768" y="19159471"/>
            <a:ext cx="18130044"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0138767" y="18428830"/>
            <a:ext cx="18130044"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8792344" y="4668686"/>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8792344" y="5435697"/>
            <a:ext cx="8791141"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8792344" y="12477073"/>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8792344" y="13134977"/>
            <a:ext cx="8795544"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8792344" y="22449569"/>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8792344" y="23132178"/>
            <a:ext cx="8795544"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191019" y="2960954"/>
            <a:ext cx="27999097" cy="1120140"/>
          </a:xfrm>
          <a:prstGeom prst="rect">
            <a:avLst/>
          </a:prstGeom>
        </p:spPr>
        <p:txBody>
          <a:bodyPr>
            <a:normAutofit/>
          </a:bodyPr>
          <a:lstStyle>
            <a:lvl1pPr marL="0" indent="0" algn="ctr">
              <a:buFontTx/>
              <a:buNone/>
              <a:defRPr sz="525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191019" y="1840814"/>
            <a:ext cx="27999097" cy="1120140"/>
          </a:xfrm>
          <a:prstGeom prst="rect">
            <a:avLst/>
          </a:prstGeom>
        </p:spPr>
        <p:txBody>
          <a:bodyPr anchor="t" anchorCtr="1">
            <a:normAutofit/>
          </a:bodyPr>
          <a:lstStyle>
            <a:lvl1pPr marL="0" indent="0" algn="ctr">
              <a:buFontTx/>
              <a:buNone/>
              <a:defRPr sz="770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191019" y="407587"/>
            <a:ext cx="27999097" cy="1433226"/>
          </a:xfrm>
          <a:prstGeom prst="rect">
            <a:avLst/>
          </a:prstGeom>
        </p:spPr>
        <p:txBody>
          <a:bodyPr anchor="t" anchorCtr="1">
            <a:normAutofit/>
          </a:bodyPr>
          <a:lstStyle>
            <a:lvl1pPr marL="0" indent="0" algn="ctr">
              <a:buFontTx/>
              <a:buNone/>
              <a:defRPr sz="10063" b="1">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27885901"/>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2" name="Rounded Rectangle 1"/>
          <p:cNvSpPr/>
          <p:nvPr userDrawn="1"/>
        </p:nvSpPr>
        <p:spPr>
          <a:xfrm>
            <a:off x="807046" y="4790752"/>
            <a:ext cx="8801100" cy="2339459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40" name="Rounded Rectangle 39"/>
          <p:cNvSpPr/>
          <p:nvPr userDrawn="1"/>
        </p:nvSpPr>
        <p:spPr>
          <a:xfrm>
            <a:off x="10139231" y="4790750"/>
            <a:ext cx="8801100" cy="2339459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42" name="Rounded Rectangle 41"/>
          <p:cNvSpPr/>
          <p:nvPr userDrawn="1"/>
        </p:nvSpPr>
        <p:spPr>
          <a:xfrm>
            <a:off x="19471415" y="4790750"/>
            <a:ext cx="8801100" cy="2339459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64" name="Rounded Rectangle 63"/>
          <p:cNvSpPr/>
          <p:nvPr userDrawn="1"/>
        </p:nvSpPr>
        <p:spPr>
          <a:xfrm>
            <a:off x="28803599" y="4790751"/>
            <a:ext cx="8801100" cy="2339459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7" name="Rectangle 36"/>
          <p:cNvSpPr>
            <a:spLocks noChangeArrowheads="1"/>
          </p:cNvSpPr>
          <p:nvPr/>
        </p:nvSpPr>
        <p:spPr bwMode="auto">
          <a:xfrm>
            <a:off x="0" y="0"/>
            <a:ext cx="38404800" cy="4200525"/>
          </a:xfrm>
          <a:prstGeom prst="rect">
            <a:avLst/>
          </a:prstGeom>
          <a:noFill/>
          <a:ln w="9525">
            <a:noFill/>
            <a:miter lim="800000"/>
            <a:headEnd/>
            <a:tailEnd/>
          </a:ln>
          <a:effectLst/>
        </p:spPr>
        <p:txBody>
          <a:bodyPr wrap="none" lIns="80007" tIns="40002" rIns="80007" bIns="40002" anchor="ctr"/>
          <a:lstStyle/>
          <a:p>
            <a:pPr>
              <a:defRPr/>
            </a:pPr>
            <a:endParaRPr lang="en-US" sz="6584" dirty="0"/>
          </a:p>
        </p:txBody>
      </p:sp>
      <p:sp>
        <p:nvSpPr>
          <p:cNvPr id="10" name="Text Box 14"/>
          <p:cNvSpPr txBox="1">
            <a:spLocks noChangeArrowheads="1"/>
          </p:cNvSpPr>
          <p:nvPr/>
        </p:nvSpPr>
        <p:spPr bwMode="auto">
          <a:xfrm>
            <a:off x="1371392" y="28342046"/>
            <a:ext cx="2200275" cy="294846"/>
          </a:xfrm>
          <a:prstGeom prst="rect">
            <a:avLst/>
          </a:prstGeom>
          <a:noFill/>
          <a:ln w="9525">
            <a:noFill/>
            <a:miter lim="800000"/>
            <a:headEnd/>
            <a:tailEnd/>
          </a:ln>
          <a:effectLst/>
        </p:spPr>
        <p:txBody>
          <a:bodyPr lIns="79855" tIns="39920" rIns="79855" bIns="39920">
            <a:spAutoFit/>
          </a:bodyPr>
          <a:lstStyle/>
          <a:p>
            <a:pPr eaLnBrk="0" hangingPunct="0">
              <a:lnSpc>
                <a:spcPct val="65000"/>
              </a:lnSpc>
              <a:spcBef>
                <a:spcPct val="50000"/>
              </a:spcBef>
              <a:defRPr/>
            </a:pPr>
            <a:r>
              <a:rPr lang="en-US" sz="438" b="1" dirty="0" smtClean="0">
                <a:solidFill>
                  <a:schemeClr val="bg1">
                    <a:lumMod val="75000"/>
                  </a:schemeClr>
                </a:solidFill>
                <a:latin typeface="Arial" charset="0"/>
              </a:rPr>
              <a:t>RESEARCH POSTER PRESENTATION </a:t>
            </a:r>
            <a:r>
              <a:rPr lang="en-US" sz="438" b="1" dirty="0">
                <a:solidFill>
                  <a:schemeClr val="bg1">
                    <a:lumMod val="75000"/>
                  </a:schemeClr>
                </a:solidFill>
                <a:latin typeface="Arial" charset="0"/>
              </a:rPr>
              <a:t>DESIGN © </a:t>
            </a:r>
            <a:r>
              <a:rPr lang="en-US" sz="438" b="1" dirty="0" smtClean="0">
                <a:solidFill>
                  <a:schemeClr val="bg1">
                    <a:lumMod val="75000"/>
                  </a:schemeClr>
                </a:solidFill>
                <a:latin typeface="Arial" charset="0"/>
              </a:rPr>
              <a:t>2015</a:t>
            </a:r>
            <a:endParaRPr lang="en-US" sz="438" b="1" dirty="0">
              <a:solidFill>
                <a:schemeClr val="bg1">
                  <a:lumMod val="75000"/>
                </a:schemeClr>
              </a:solidFill>
              <a:latin typeface="Arial" charset="0"/>
            </a:endParaRPr>
          </a:p>
          <a:p>
            <a:pPr eaLnBrk="0" hangingPunct="0">
              <a:lnSpc>
                <a:spcPct val="65000"/>
              </a:lnSpc>
              <a:spcBef>
                <a:spcPct val="50000"/>
              </a:spcBef>
              <a:defRPr/>
            </a:pPr>
            <a:r>
              <a:rPr lang="en-US" sz="963" b="1" dirty="0">
                <a:solidFill>
                  <a:schemeClr val="bg1">
                    <a:lumMod val="75000"/>
                  </a:schemeClr>
                </a:solidFill>
                <a:latin typeface="Arial" charset="0"/>
              </a:rPr>
              <a:t>www.PosterPresentations.com</a:t>
            </a:r>
          </a:p>
        </p:txBody>
      </p:sp>
      <p:grpSp>
        <p:nvGrpSpPr>
          <p:cNvPr id="30" name="Group 29"/>
          <p:cNvGrpSpPr/>
          <p:nvPr userDrawn="1"/>
        </p:nvGrpSpPr>
        <p:grpSpPr>
          <a:xfrm>
            <a:off x="-9822040" y="-1"/>
            <a:ext cx="9641507" cy="288036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328548" rtl="0" eaLnBrk="1" fontAlgn="auto" latinLnBrk="0" hangingPunct="1">
                <a:lnSpc>
                  <a:spcPct val="100000"/>
                </a:lnSpc>
                <a:spcBef>
                  <a:spcPts val="0"/>
                </a:spcBef>
                <a:spcAft>
                  <a:spcPts val="0"/>
                </a:spcAft>
                <a:buClrTx/>
                <a:buSzTx/>
                <a:buFontTx/>
                <a:buNone/>
                <a:tabLst/>
                <a:defRPr/>
              </a:pPr>
              <a:r>
                <a:rPr lang="en-US" sz="2800" b="1" spc="0" dirty="0" smtClean="0">
                  <a:solidFill>
                    <a:srgbClr val="FF0000"/>
                  </a:solidFill>
                  <a:latin typeface="Trebuchet MS" pitchFamily="34" charset="0"/>
                </a:rPr>
                <a:t>(—THIS SIDEBAR DOES NOT PRINT—)</a:t>
              </a:r>
              <a:endParaRPr lang="en-US" sz="2800" b="1" spc="525"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DESIGN</a:t>
              </a:r>
              <a:r>
                <a:rPr lang="en-US" sz="3500" b="1" spc="525" baseline="0" dirty="0" smtClean="0">
                  <a:solidFill>
                    <a:schemeClr val="bg1"/>
                  </a:solidFill>
                  <a:latin typeface="Trebuchet MS" pitchFamily="34" charset="0"/>
                </a:rPr>
                <a:t> </a:t>
              </a:r>
              <a:r>
                <a:rPr lang="en-US" sz="3500" b="1" spc="525" dirty="0" smtClean="0">
                  <a:solidFill>
                    <a:schemeClr val="bg1"/>
                  </a:solidFill>
                  <a:latin typeface="Trebuchet MS" pitchFamily="34" charset="0"/>
                </a:rPr>
                <a:t>GUIDE</a:t>
              </a:r>
            </a:p>
            <a:p>
              <a:pPr algn="ctr"/>
              <a:endParaRPr lang="en-US" sz="2450" b="1" dirty="0" smtClean="0">
                <a:latin typeface="Trebuchet MS" pitchFamily="34" charset="0"/>
              </a:endParaRPr>
            </a:p>
            <a:p>
              <a:pPr defTabSz="3294934"/>
              <a:r>
                <a:rPr lang="en-US" sz="2450" i="0" dirty="0" smtClean="0">
                  <a:latin typeface="Trebuchet MS" pitchFamily="34" charset="0"/>
                </a:rPr>
                <a:t>This PowerPoint</a:t>
              </a:r>
              <a:r>
                <a:rPr lang="en-US" sz="2450" i="0" baseline="0" dirty="0" smtClean="0">
                  <a:latin typeface="Trebuchet MS" pitchFamily="34" charset="0"/>
                </a:rPr>
                <a:t> </a:t>
              </a:r>
              <a:r>
                <a:rPr lang="en-US" sz="2450" i="0" dirty="0" smtClean="0">
                  <a:latin typeface="Trebuchet MS" pitchFamily="34" charset="0"/>
                </a:rPr>
                <a:t>2007 template produces</a:t>
              </a:r>
              <a:r>
                <a:rPr lang="en-US" sz="2450" i="0" baseline="0" dirty="0" smtClean="0">
                  <a:latin typeface="Trebuchet MS" pitchFamily="34" charset="0"/>
                </a:rPr>
                <a:t> </a:t>
              </a:r>
              <a:r>
                <a:rPr lang="en-US" sz="2450" i="0" dirty="0" smtClean="0">
                  <a:latin typeface="Trebuchet MS" pitchFamily="34" charset="0"/>
                </a:rPr>
                <a:t>a 36”x48” presentation poster. </a:t>
              </a:r>
              <a:r>
                <a:rPr lang="en-US" sz="2450" dirty="0" smtClean="0">
                  <a:latin typeface="Trebuchet MS" pitchFamily="34" charset="0"/>
                </a:rPr>
                <a:t>You</a:t>
              </a:r>
              <a:r>
                <a:rPr lang="en-US" sz="2450" baseline="0" dirty="0" smtClean="0">
                  <a:latin typeface="Trebuchet MS" pitchFamily="34" charset="0"/>
                </a:rPr>
                <a:t> can u</a:t>
              </a:r>
              <a:r>
                <a:rPr lang="en-US" sz="2450" dirty="0" smtClean="0">
                  <a:latin typeface="Trebuchet MS" pitchFamily="34" charset="0"/>
                </a:rPr>
                <a:t>se</a:t>
              </a:r>
              <a:r>
                <a:rPr lang="en-US" sz="2450" baseline="0" dirty="0" smtClean="0">
                  <a:latin typeface="Trebuchet MS" pitchFamily="34" charset="0"/>
                </a:rPr>
                <a:t> it to create your research poster and </a:t>
              </a:r>
              <a:r>
                <a:rPr lang="en-US" sz="2450" dirty="0" smtClean="0">
                  <a:latin typeface="Trebuchet MS" pitchFamily="34" charset="0"/>
                </a:rPr>
                <a:t>save valuable time placing titles, subtitles,</a:t>
              </a:r>
              <a:r>
                <a:rPr lang="en-US" sz="2450" baseline="0" dirty="0" smtClean="0">
                  <a:latin typeface="Trebuchet MS" pitchFamily="34" charset="0"/>
                </a:rPr>
                <a:t> text, and graphics</a:t>
              </a:r>
              <a:r>
                <a:rPr lang="en-US" sz="2450" dirty="0" smtClean="0">
                  <a:latin typeface="Trebuchet MS" pitchFamily="34" charset="0"/>
                </a:rPr>
                <a:t>. </a:t>
              </a:r>
            </a:p>
            <a:p>
              <a:pPr defTabSz="3294934"/>
              <a:endParaRPr lang="en-US" sz="2450" dirty="0" smtClean="0">
                <a:latin typeface="Trebuchet MS" pitchFamily="34" charset="0"/>
              </a:endParaRPr>
            </a:p>
            <a:p>
              <a:pPr defTabSz="3840567"/>
              <a:r>
                <a:rPr lang="en-US" sz="245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450" b="1" dirty="0" smtClean="0">
                  <a:solidFill>
                    <a:srgbClr val="FFC000"/>
                  </a:solidFill>
                  <a:latin typeface="Trebuchet MS" pitchFamily="34" charset="0"/>
                </a:rPr>
                <a:t>PosterPresentations.com</a:t>
              </a:r>
              <a:r>
                <a:rPr lang="en-US" sz="2450" b="1" dirty="0" smtClean="0">
                  <a:solidFill>
                    <a:schemeClr val="bg1"/>
                  </a:solidFill>
                  <a:latin typeface="Trebuchet MS" pitchFamily="34" charset="0"/>
                </a:rPr>
                <a:t> </a:t>
              </a:r>
              <a:r>
                <a:rPr lang="en-US" sz="2450" dirty="0" smtClean="0">
                  <a:solidFill>
                    <a:schemeClr val="bg1"/>
                  </a:solidFill>
                  <a:latin typeface="Trebuchet MS" pitchFamily="34" charset="0"/>
                </a:rPr>
                <a:t>and click on HELP DESK.</a:t>
              </a:r>
            </a:p>
            <a:p>
              <a:pPr defTabSz="3840567"/>
              <a:endParaRPr lang="en-US" sz="2450" dirty="0" smtClean="0">
                <a:latin typeface="Trebuchet MS" pitchFamily="34" charset="0"/>
              </a:endParaRPr>
            </a:p>
            <a:p>
              <a:pPr defTabSz="3840567"/>
              <a:r>
                <a:rPr lang="en-US" sz="2450" dirty="0" smtClean="0">
                  <a:solidFill>
                    <a:schemeClr val="bg1"/>
                  </a:solidFill>
                  <a:latin typeface="Trebuchet MS" pitchFamily="34" charset="0"/>
                </a:rPr>
                <a:t>When</a:t>
              </a:r>
              <a:r>
                <a:rPr lang="en-US" sz="2450" baseline="0" dirty="0" smtClean="0">
                  <a:solidFill>
                    <a:schemeClr val="bg1"/>
                  </a:solidFill>
                  <a:latin typeface="Trebuchet MS" pitchFamily="34" charset="0"/>
                </a:rPr>
                <a:t> you are ready to print your poster</a:t>
              </a:r>
              <a:r>
                <a:rPr lang="en-US" sz="2450" dirty="0" smtClean="0">
                  <a:solidFill>
                    <a:schemeClr val="bg1"/>
                  </a:solidFill>
                  <a:latin typeface="Trebuchet MS" pitchFamily="34" charset="0"/>
                </a:rPr>
                <a:t>,</a:t>
              </a:r>
              <a:r>
                <a:rPr lang="en-US" sz="2450" baseline="0" dirty="0" smtClean="0">
                  <a:solidFill>
                    <a:schemeClr val="bg1"/>
                  </a:solidFill>
                  <a:latin typeface="Trebuchet MS" pitchFamily="34" charset="0"/>
                </a:rPr>
                <a:t> go online to </a:t>
              </a:r>
              <a:r>
                <a:rPr lang="en-US" sz="2450" b="0" dirty="0" smtClean="0">
                  <a:solidFill>
                    <a:schemeClr val="bg1"/>
                  </a:solidFill>
                  <a:latin typeface="Trebuchet MS" pitchFamily="34" charset="0"/>
                </a:rPr>
                <a:t>PosterPresentations.com</a:t>
              </a:r>
              <a:r>
                <a:rPr lang="en-US" sz="2450" dirty="0" smtClean="0">
                  <a:solidFill>
                    <a:schemeClr val="bg1"/>
                  </a:solidFill>
                  <a:latin typeface="Trebuchet MS" pitchFamily="34" charset="0"/>
                </a:rPr>
                <a:t/>
              </a:r>
              <a:br>
                <a:rPr lang="en-US" sz="2450" dirty="0" smtClean="0">
                  <a:solidFill>
                    <a:schemeClr val="bg1"/>
                  </a:solidFill>
                  <a:latin typeface="Trebuchet MS" pitchFamily="34" charset="0"/>
                </a:rPr>
              </a:br>
              <a:endParaRPr lang="en-US" sz="2450" dirty="0" smtClean="0">
                <a:solidFill>
                  <a:schemeClr val="bg1"/>
                </a:solidFill>
                <a:latin typeface="Trebuchet MS" pitchFamily="34" charset="0"/>
              </a:endParaRPr>
            </a:p>
            <a:p>
              <a:pPr algn="l" defTabSz="3294934"/>
              <a:r>
                <a:rPr lang="en-US" sz="2450" b="0" dirty="0" smtClean="0">
                  <a:solidFill>
                    <a:schemeClr val="bg1"/>
                  </a:solidFill>
                  <a:latin typeface="Trebuchet MS" pitchFamily="34" charset="0"/>
                </a:rPr>
                <a:t>Need</a:t>
              </a:r>
              <a:r>
                <a:rPr lang="en-US" sz="2450" b="0" baseline="0" dirty="0" smtClean="0">
                  <a:solidFill>
                    <a:schemeClr val="bg1"/>
                  </a:solidFill>
                  <a:latin typeface="Trebuchet MS" pitchFamily="34" charset="0"/>
                </a:rPr>
                <a:t> assistance? Call us at </a:t>
              </a:r>
              <a:r>
                <a:rPr lang="en-US" sz="2450" b="0" dirty="0" smtClean="0">
                  <a:solidFill>
                    <a:srgbClr val="FFC000"/>
                  </a:solidFill>
                  <a:latin typeface="Trebuchet MS" pitchFamily="34" charset="0"/>
                </a:rPr>
                <a:t>1.510.649.3001</a:t>
              </a:r>
            </a:p>
            <a:p>
              <a:pPr algn="l" defTabSz="3294934"/>
              <a:endParaRPr lang="en-US" sz="3150" b="1" dirty="0" smtClean="0">
                <a:solidFill>
                  <a:srgbClr val="FFFF00"/>
                </a:solidFill>
                <a:latin typeface="Trebuchet MS" pitchFamily="34" charset="0"/>
              </a:endParaRPr>
            </a:p>
            <a:p>
              <a:pPr algn="ctr"/>
              <a:endParaRPr lang="en-US" sz="2100" b="1"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QUICK START</a:t>
              </a:r>
            </a:p>
            <a:p>
              <a:pPr algn="ctr"/>
              <a:endParaRPr lang="en-US" sz="280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Zoom in and out</a:t>
              </a:r>
            </a:p>
            <a:p>
              <a:pPr marL="1655763" indent="-1655763" algn="l" defTabSz="744538"/>
              <a:r>
                <a:rPr lang="en-US" sz="2100" b="0" baseline="0" dirty="0" smtClean="0">
                  <a:solidFill>
                    <a:schemeClr val="bg1"/>
                  </a:solidFill>
                  <a:latin typeface="Trebuchet MS" pitchFamily="34" charset="0"/>
                </a:rPr>
                <a:t>	</a:t>
              </a:r>
              <a:r>
                <a:rPr lang="en-US" sz="2100" b="0" baseline="0" dirty="0" smtClean="0">
                  <a:solidFill>
                    <a:schemeClr val="bg1">
                      <a:lumMod val="75000"/>
                    </a:schemeClr>
                  </a:solidFill>
                  <a:latin typeface="Trebuchet MS" pitchFamily="34" charset="0"/>
                </a:rPr>
                <a:t>As you work on your poster zoom in and out to the level that is more comfortable to you. </a:t>
              </a:r>
            </a:p>
            <a:p>
              <a:pPr marL="1655763" indent="-1655763" algn="l" defTabSz="744538"/>
              <a:r>
                <a:rPr lang="en-US" sz="2100" b="1" baseline="0" dirty="0" smtClean="0">
                  <a:solidFill>
                    <a:schemeClr val="bg1">
                      <a:lumMod val="75000"/>
                    </a:schemeClr>
                  </a:solidFill>
                  <a:latin typeface="Trebuchet MS" pitchFamily="34" charset="0"/>
                </a:rPr>
                <a:t>	</a:t>
              </a:r>
              <a:r>
                <a:rPr lang="en-US" sz="2100" b="0" baseline="0" dirty="0" smtClean="0">
                  <a:solidFill>
                    <a:schemeClr val="bg1">
                      <a:lumMod val="75000"/>
                    </a:schemeClr>
                  </a:solidFill>
                  <a:latin typeface="Trebuchet MS" pitchFamily="34" charset="0"/>
                </a:rPr>
                <a:t>Go to VIEW &gt; ZOOM.</a:t>
              </a:r>
            </a:p>
            <a:p>
              <a:pPr algn="l"/>
              <a:endParaRPr lang="en-US" sz="2450" b="0"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Title, Authors, and Affiliations</a:t>
              </a:r>
            </a:p>
            <a:p>
              <a:pPr algn="l"/>
              <a:r>
                <a:rPr lang="en-US" sz="21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1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100" b="0" spc="0"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450" b="1" baseline="0" dirty="0" smtClean="0">
                  <a:solidFill>
                    <a:schemeClr val="bg1"/>
                  </a:solidFill>
                  <a:latin typeface="Trebuchet MS" pitchFamily="34" charset="0"/>
                </a:rPr>
                <a:t/>
              </a:r>
              <a:br>
                <a:rPr lang="en-US" sz="2450" b="1" baseline="0" dirty="0" smtClean="0">
                  <a:solidFill>
                    <a:schemeClr val="bg1"/>
                  </a:solidFill>
                  <a:latin typeface="Trebuchet MS" pitchFamily="34" charset="0"/>
                </a:rPr>
              </a:br>
              <a:endParaRPr lang="en-US" sz="2450" b="1" dirty="0" smtClean="0">
                <a:solidFill>
                  <a:schemeClr val="bg1"/>
                </a:solidFill>
                <a:latin typeface="Trebuchet MS" pitchFamily="34" charset="0"/>
              </a:endParaRPr>
            </a:p>
            <a:p>
              <a:pPr algn="ctr"/>
              <a:endParaRPr lang="en-US" sz="2450" b="1" dirty="0" smtClean="0">
                <a:solidFill>
                  <a:srgbClr val="FFC000"/>
                </a:solidFill>
                <a:latin typeface="Trebuchet MS" pitchFamily="34" charset="0"/>
              </a:endParaRPr>
            </a:p>
            <a:p>
              <a:pPr algn="ctr"/>
              <a:endParaRPr lang="en-US" sz="2450" b="1" dirty="0" smtClean="0">
                <a:solidFill>
                  <a:srgbClr val="FFC000"/>
                </a:solidFill>
                <a:latin typeface="Trebuchet MS" pitchFamily="34" charset="0"/>
              </a:endParaRPr>
            </a:p>
            <a:p>
              <a:pPr algn="ctr"/>
              <a:r>
                <a:rPr lang="en-US" sz="2800" b="1" dirty="0" smtClean="0">
                  <a:solidFill>
                    <a:srgbClr val="FFC000"/>
                  </a:solidFill>
                  <a:latin typeface="Trebuchet MS" pitchFamily="34" charset="0"/>
                </a:rPr>
                <a:t>Adding Logos</a:t>
              </a:r>
              <a:r>
                <a:rPr lang="en-US" sz="2800" b="1" baseline="0" dirty="0" smtClean="0">
                  <a:solidFill>
                    <a:srgbClr val="FFC000"/>
                  </a:solidFill>
                  <a:latin typeface="Trebuchet MS" pitchFamily="34" charset="0"/>
                </a:rPr>
                <a:t> / Seals</a:t>
              </a:r>
            </a:p>
            <a:p>
              <a:pPr algn="l"/>
              <a:r>
                <a:rPr lang="en-US" sz="21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100" b="0" spc="263"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spc="0"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See if your school’s logo is available on our free poster templates page.</a:t>
              </a:r>
            </a:p>
            <a:p>
              <a:pPr algn="l"/>
              <a:endParaRPr lang="en-US" sz="2100" b="0" baseline="0" dirty="0" smtClean="0">
                <a:latin typeface="Trebuchet MS" pitchFamily="34" charset="0"/>
              </a:endParaRPr>
            </a:p>
            <a:p>
              <a:pPr algn="ctr"/>
              <a:r>
                <a:rPr lang="en-US" sz="2800" b="1" baseline="0" dirty="0" smtClean="0">
                  <a:solidFill>
                    <a:srgbClr val="FFC000"/>
                  </a:solidFill>
                  <a:latin typeface="Trebuchet MS" pitchFamily="34" charset="0"/>
                </a:rPr>
                <a:t>Photographs / Graphics</a:t>
              </a:r>
            </a:p>
            <a:p>
              <a:pPr algn="l" defTabSz="855663"/>
              <a:r>
                <a:rPr lang="en-US" sz="21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100" b="0" spc="0" baseline="0" dirty="0" smtClean="0">
                  <a:solidFill>
                    <a:schemeClr val="bg1">
                      <a:lumMod val="75000"/>
                    </a:schemeClr>
                  </a:solidFill>
                  <a:latin typeface="Trebuchet MS" pitchFamily="34" charset="0"/>
                </a:rPr>
                <a:t>disproportionally.</a:t>
              </a:r>
            </a:p>
            <a:p>
              <a:pPr algn="l" defTabSz="855663"/>
              <a:endParaRPr lang="en-US" sz="2100" b="0" baseline="0" dirty="0" smtClean="0">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r>
                <a:rPr lang="en-US" sz="2800" b="1" baseline="0" dirty="0" smtClean="0">
                  <a:solidFill>
                    <a:srgbClr val="FFC000"/>
                  </a:solidFill>
                  <a:latin typeface="Trebuchet MS" pitchFamily="34" charset="0"/>
                </a:rPr>
                <a:t>Image Quality Check</a:t>
              </a:r>
            </a:p>
            <a:p>
              <a:pPr lvl="0" algn="l" defTabSz="855663"/>
              <a:r>
                <a:rPr lang="en-US" sz="21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45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47"/>
              <a:ext cx="7531182" cy="2432612"/>
              <a:chOff x="-4470427" y="11016658"/>
              <a:chExt cx="3470785" cy="1117646"/>
            </a:xfrm>
          </p:grpSpPr>
          <p:grpSp>
            <p:nvGrpSpPr>
              <p:cNvPr id="46" name="Group 45"/>
              <p:cNvGrpSpPr/>
              <p:nvPr userDrawn="1"/>
            </p:nvGrpSpPr>
            <p:grpSpPr>
              <a:xfrm>
                <a:off x="-2783495" y="11060888"/>
                <a:ext cx="624431" cy="905656"/>
                <a:chOff x="-3958697" y="11117435"/>
                <a:chExt cx="779338" cy="1297799"/>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301056"/>
                </a:xfrm>
                <a:prstGeom prst="rect">
                  <a:avLst/>
                </a:prstGeom>
                <a:solidFill>
                  <a:schemeClr val="accent1"/>
                </a:solidFill>
                <a:ln>
                  <a:noFill/>
                </a:ln>
              </p:spPr>
              <p:txBody>
                <a:bodyPr wrap="square" lIns="91440" tIns="91440" rIns="91440" bIns="91440" rtlCol="0">
                  <a:spAutoFit/>
                </a:bodyPr>
                <a:lstStyle/>
                <a:p>
                  <a:pPr algn="ctr"/>
                  <a:r>
                    <a:rPr lang="en-US" sz="1400" b="1" dirty="0" smtClean="0">
                      <a:solidFill>
                        <a:schemeClr val="tx1"/>
                      </a:solidFill>
                    </a:rPr>
                    <a:t>ORIGINAL</a:t>
                  </a:r>
                  <a:endParaRPr lang="en-US" sz="1400" b="1" dirty="0">
                    <a:solidFill>
                      <a:schemeClr val="tx1"/>
                    </a:solidFill>
                  </a:endParaRPr>
                </a:p>
              </p:txBody>
            </p:sp>
          </p:grpSp>
          <p:grpSp>
            <p:nvGrpSpPr>
              <p:cNvPr id="47" name="Group 46"/>
              <p:cNvGrpSpPr/>
              <p:nvPr userDrawn="1"/>
            </p:nvGrpSpPr>
            <p:grpSpPr>
              <a:xfrm>
                <a:off x="-2033159" y="11060891"/>
                <a:ext cx="1033517" cy="905654"/>
                <a:chOff x="-2921738" y="11200127"/>
                <a:chExt cx="1420279" cy="1244566"/>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69275"/>
                </a:xfrm>
                <a:prstGeom prst="rect">
                  <a:avLst/>
                </a:prstGeom>
                <a:solidFill>
                  <a:srgbClr val="FF0000"/>
                </a:solidFill>
              </p:spPr>
              <p:txBody>
                <a:bodyPr wrap="square" lIns="457200" tIns="91440" rIns="457200" bIns="91440" rtlCol="0">
                  <a:spAutoFit/>
                </a:bodyPr>
                <a:lstStyle/>
                <a:p>
                  <a:pPr algn="ctr"/>
                  <a:r>
                    <a:rPr lang="en-US" sz="1225" b="1" dirty="0" smtClean="0">
                      <a:solidFill>
                        <a:schemeClr val="bg1"/>
                      </a:solidFill>
                    </a:rPr>
                    <a:t>DISTORTED</a:t>
                  </a:r>
                  <a:endParaRPr lang="en-US" sz="613"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468659"/>
              </a:xfrm>
              <a:prstGeom prst="rect">
                <a:avLst/>
              </a:prstGeom>
              <a:noFill/>
            </p:spPr>
            <p:txBody>
              <a:bodyPr wrap="square" lIns="457200" tIns="457200" rIns="45720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39" name="Group 38"/>
            <p:cNvGrpSpPr/>
            <p:nvPr userDrawn="1"/>
          </p:nvGrpSpPr>
          <p:grpSpPr>
            <a:xfrm>
              <a:off x="-10405389" y="27751412"/>
              <a:ext cx="9336204" cy="2453251"/>
              <a:chOff x="-4758036" y="12734137"/>
              <a:chExt cx="430263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9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9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1886"/>
                <a:ext cx="1117601" cy="162104"/>
              </a:xfrm>
              <a:prstGeom prst="rect">
                <a:avLst/>
              </a:prstGeom>
              <a:noFill/>
            </p:spPr>
            <p:txBody>
              <a:bodyPr wrap="square" lIns="91440" tIns="91440" rIns="91440" bIns="0" rtlCol="0">
                <a:spAutoFit/>
              </a:bodyPr>
              <a:lstStyle/>
              <a:p>
                <a:pPr algn="ctr"/>
                <a:r>
                  <a:rPr lang="en-US" sz="1400" dirty="0" smtClean="0">
                    <a:solidFill>
                      <a:srgbClr val="92D050"/>
                    </a:solidFill>
                  </a:rPr>
                  <a:t>Good</a:t>
                </a:r>
                <a:r>
                  <a:rPr lang="en-US" sz="1400" baseline="0" dirty="0" smtClean="0">
                    <a:solidFill>
                      <a:srgbClr val="92D050"/>
                    </a:solidFill>
                  </a:rPr>
                  <a:t> </a:t>
                </a:r>
                <a:r>
                  <a:rPr lang="en-US" sz="1400" baseline="0" dirty="0" smtClean="0">
                    <a:solidFill>
                      <a:schemeClr val="bg1"/>
                    </a:solidFill>
                  </a:rPr>
                  <a:t>printing quality</a:t>
                </a:r>
                <a:endParaRPr lang="en-US" sz="1400" dirty="0">
                  <a:solidFill>
                    <a:schemeClr val="bg1"/>
                  </a:solidFill>
                </a:endParaRPr>
              </a:p>
            </p:txBody>
          </p:sp>
          <p:sp>
            <p:nvSpPr>
              <p:cNvPr id="45" name="TextBox 44"/>
              <p:cNvSpPr txBox="1"/>
              <p:nvPr userDrawn="1"/>
            </p:nvSpPr>
            <p:spPr>
              <a:xfrm rot="16200000">
                <a:off x="-1095250" y="13221413"/>
                <a:ext cx="1117601" cy="162104"/>
              </a:xfrm>
              <a:prstGeom prst="rect">
                <a:avLst/>
              </a:prstGeom>
              <a:noFill/>
            </p:spPr>
            <p:txBody>
              <a:bodyPr wrap="square" lIns="91440" tIns="91440" rIns="91440" bIns="0" rtlCol="0">
                <a:spAutoFit/>
              </a:bodyPr>
              <a:lstStyle/>
              <a:p>
                <a:pPr algn="ctr"/>
                <a:r>
                  <a:rPr lang="en-US" sz="1400" dirty="0" smtClean="0">
                    <a:solidFill>
                      <a:srgbClr val="FF0000"/>
                    </a:solidFill>
                  </a:rPr>
                  <a:t>Bad </a:t>
                </a:r>
                <a:r>
                  <a:rPr lang="en-US" sz="1400" dirty="0" smtClean="0">
                    <a:solidFill>
                      <a:schemeClr val="bg1"/>
                    </a:solidFill>
                  </a:rPr>
                  <a:t>printing quality</a:t>
                </a:r>
                <a:endParaRPr lang="en-US" sz="1400" dirty="0">
                  <a:solidFill>
                    <a:schemeClr val="bg1"/>
                  </a:solidFill>
                </a:endParaRPr>
              </a:p>
            </p:txBody>
          </p:sp>
        </p:grpSp>
      </p:grpSp>
      <p:grpSp>
        <p:nvGrpSpPr>
          <p:cNvPr id="54" name="Group 53"/>
          <p:cNvGrpSpPr/>
          <p:nvPr userDrawn="1"/>
        </p:nvGrpSpPr>
        <p:grpSpPr>
          <a:xfrm>
            <a:off x="38638109" y="-48182"/>
            <a:ext cx="9679372" cy="28851782"/>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500" b="1" spc="525" dirty="0" smtClean="0">
                  <a:solidFill>
                    <a:schemeClr val="bg1"/>
                  </a:solidFill>
                  <a:latin typeface="Trebuchet MS" pitchFamily="34" charset="0"/>
                </a:rPr>
                <a:t>QUICK START (cont.)</a:t>
              </a:r>
            </a:p>
            <a:p>
              <a:pPr algn="ctr"/>
              <a:endParaRPr lang="en-US" sz="315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How to change the template color theme</a:t>
              </a:r>
            </a:p>
            <a:p>
              <a:pPr marL="0" marR="0" lvl="2" indent="0" algn="l" defTabSz="100013"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100" b="0" spc="0" baseline="0" dirty="0" smtClean="0">
                  <a:solidFill>
                    <a:schemeClr val="bg1">
                      <a:lumMod val="75000"/>
                    </a:schemeClr>
                  </a:solidFill>
                  <a:latin typeface="Trebuchet MS" pitchFamily="34" charset="0"/>
                </a:rPr>
                <a:t>also create your own color theme.</a:t>
              </a:r>
            </a:p>
            <a:p>
              <a:pPr marL="0" marR="0" lvl="2"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r>
                <a:rPr lang="en-US" sz="21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Text</a:t>
              </a:r>
            </a:p>
            <a:p>
              <a:pPr marL="2857302" lvl="2" indent="0" algn="l" defTabSz="100013"/>
              <a:r>
                <a:rPr lang="en-US" sz="21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28548" lvl="2"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 </a:t>
              </a:r>
              <a:r>
                <a:rPr kumimoji="0" lang="en-US" sz="2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100" b="0" baseline="0" dirty="0" smtClean="0">
                <a:solidFill>
                  <a:schemeClr val="bg1">
                    <a:lumMod val="75000"/>
                  </a:schemeClr>
                </a:solidFill>
                <a:latin typeface="Trebuchet MS" pitchFamily="34" charset="0"/>
              </a:endParaRPr>
            </a:p>
            <a:p>
              <a:pPr marL="1328548" lvl="2"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Tables</a:t>
              </a:r>
            </a:p>
            <a:p>
              <a:pPr marL="1514078" lvl="1" indent="0" algn="l" defTabSz="100013"/>
              <a:r>
                <a:rPr lang="en-US" sz="2100" b="0" baseline="0" dirty="0" smtClean="0">
                  <a:solidFill>
                    <a:schemeClr val="bg1">
                      <a:lumMod val="75000"/>
                    </a:schemeClr>
                  </a:solidFill>
                  <a:latin typeface="Trebuchet MS" pitchFamily="34" charset="0"/>
                </a:rPr>
                <a:t>To add a table from scratch go to the INSERT menu and </a:t>
              </a:r>
              <a:br>
                <a:rPr lang="en-US" sz="2100" b="0" baseline="0" dirty="0" smtClean="0">
                  <a:solidFill>
                    <a:schemeClr val="bg1">
                      <a:lumMod val="75000"/>
                    </a:schemeClr>
                  </a:solidFill>
                  <a:latin typeface="Trebuchet MS" pitchFamily="34" charset="0"/>
                </a:rPr>
              </a:br>
              <a:r>
                <a:rPr lang="en-US" sz="2100" b="0" baseline="0" dirty="0" smtClean="0">
                  <a:solidFill>
                    <a:schemeClr val="bg1">
                      <a:lumMod val="75000"/>
                    </a:schemeClr>
                  </a:solidFill>
                  <a:latin typeface="Trebuchet MS" pitchFamily="34" charset="0"/>
                </a:rPr>
                <a:t>click on TABLE. A drop-down box will help you select rows and columns. </a:t>
              </a:r>
            </a:p>
            <a:p>
              <a:pPr marL="0" lvl="0" indent="0" algn="l" defTabSz="100013"/>
              <a:r>
                <a:rPr lang="en-US" sz="21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32854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45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9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9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27465"/>
              </a:xfrm>
              <a:prstGeom prst="rect">
                <a:avLst/>
              </a:prstGeom>
              <a:noFill/>
              <a:ln>
                <a:noFill/>
              </a:ln>
            </p:spPr>
            <p:txBody>
              <a:bodyPr wrap="square" rtlCol="0">
                <a:spAutoFit/>
              </a:bodyPr>
              <a:lstStyle/>
              <a:p>
                <a:r>
                  <a:rPr lang="en-US" sz="2100" dirty="0" smtClean="0">
                    <a:solidFill>
                      <a:schemeClr val="tx2"/>
                    </a:solidFill>
                    <a:latin typeface="Trebuchet MS" pitchFamily="34" charset="0"/>
                  </a:rPr>
                  <a:t>Student</a:t>
                </a:r>
                <a:r>
                  <a:rPr lang="en-US" sz="2100" baseline="0" dirty="0" smtClean="0">
                    <a:solidFill>
                      <a:schemeClr val="tx2"/>
                    </a:solidFill>
                    <a:latin typeface="Trebuchet MS" pitchFamily="34" charset="0"/>
                  </a:rPr>
                  <a:t> discounts are available on our </a:t>
                </a:r>
                <a:r>
                  <a:rPr lang="en-US" sz="2100" baseline="0" dirty="0" err="1" smtClean="0">
                    <a:solidFill>
                      <a:schemeClr val="tx2"/>
                    </a:solidFill>
                    <a:latin typeface="Trebuchet MS" pitchFamily="34" charset="0"/>
                  </a:rPr>
                  <a:t>Facebook</a:t>
                </a:r>
                <a:r>
                  <a:rPr lang="en-US" sz="2100" baseline="0" dirty="0" smtClean="0">
                    <a:solidFill>
                      <a:schemeClr val="tx2"/>
                    </a:solidFill>
                    <a:latin typeface="Trebuchet MS" pitchFamily="34" charset="0"/>
                  </a:rPr>
                  <a:t> page.</a:t>
                </a:r>
                <a:br>
                  <a:rPr lang="en-US" sz="2100" baseline="0" dirty="0" smtClean="0">
                    <a:solidFill>
                      <a:schemeClr val="tx2"/>
                    </a:solidFill>
                    <a:latin typeface="Trebuchet MS" pitchFamily="34" charset="0"/>
                  </a:rPr>
                </a:br>
                <a:r>
                  <a:rPr lang="en-US" sz="2100" baseline="0" dirty="0" smtClean="0">
                    <a:solidFill>
                      <a:schemeClr val="tx2"/>
                    </a:solidFill>
                    <a:latin typeface="Trebuchet MS" pitchFamily="34" charset="0"/>
                  </a:rPr>
                  <a:t>Go to </a:t>
                </a:r>
                <a:r>
                  <a:rPr lang="en-US" sz="2100" u="sng" baseline="0" dirty="0" smtClean="0">
                    <a:solidFill>
                      <a:schemeClr val="tx2"/>
                    </a:solidFill>
                    <a:latin typeface="Trebuchet MS" pitchFamily="34" charset="0"/>
                  </a:rPr>
                  <a:t>PosterPresentations.com</a:t>
                </a:r>
                <a:r>
                  <a:rPr lang="en-US" sz="2100" baseline="0" dirty="0" smtClean="0">
                    <a:solidFill>
                      <a:schemeClr val="tx2"/>
                    </a:solidFill>
                    <a:latin typeface="Trebuchet MS" pitchFamily="34" charset="0"/>
                  </a:rPr>
                  <a:t> and click on the FB icon. </a:t>
                </a:r>
                <a:endParaRPr lang="en-US" sz="2100" dirty="0">
                  <a:solidFill>
                    <a:schemeClr val="tx2"/>
                  </a:solidFill>
                  <a:latin typeface="Trebuchet MS" pitchFamily="34" charset="0"/>
                </a:endParaRPr>
              </a:p>
            </p:txBody>
          </p:sp>
        </p:grpSp>
      </p:grpSp>
      <p:sp>
        <p:nvSpPr>
          <p:cNvPr id="6" name="Rectangle 5"/>
          <p:cNvSpPr/>
          <p:nvPr userDrawn="1"/>
        </p:nvSpPr>
        <p:spPr>
          <a:xfrm>
            <a:off x="0" y="-48182"/>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66" name="Rectangle 65"/>
          <p:cNvSpPr/>
          <p:nvPr userDrawn="1"/>
        </p:nvSpPr>
        <p:spPr>
          <a:xfrm>
            <a:off x="5334" y="4149677"/>
            <a:ext cx="38404800" cy="240206"/>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67" name="TextBox 66"/>
          <p:cNvSpPr txBox="1"/>
          <p:nvPr userDrawn="1"/>
        </p:nvSpPr>
        <p:spPr>
          <a:xfrm>
            <a:off x="38926307" y="27346296"/>
            <a:ext cx="6675880" cy="1237508"/>
          </a:xfrm>
          <a:prstGeom prst="rect">
            <a:avLst/>
          </a:prstGeom>
          <a:noFill/>
        </p:spPr>
        <p:txBody>
          <a:bodyPr wrap="square" lIns="57141" tIns="28570" rIns="57141" bIns="28570" rtlCol="0">
            <a:spAutoFit/>
          </a:bodyPr>
          <a:lstStyle/>
          <a:p>
            <a:pPr marL="350044" indent="-350044">
              <a:lnSpc>
                <a:spcPts val="2275"/>
              </a:lnSpc>
            </a:pPr>
            <a:r>
              <a:rPr lang="en-US" sz="2450" dirty="0" smtClean="0">
                <a:solidFill>
                  <a:schemeClr val="bg1"/>
                </a:solidFill>
              </a:rPr>
              <a:t>© 2015</a:t>
            </a:r>
            <a:r>
              <a:rPr lang="en-US" sz="2450" baseline="0" dirty="0" smtClean="0">
                <a:solidFill>
                  <a:schemeClr val="bg1"/>
                </a:solidFill>
              </a:rPr>
              <a:t> </a:t>
            </a:r>
            <a:r>
              <a:rPr lang="en-US" sz="2450" dirty="0" smtClean="0">
                <a:solidFill>
                  <a:schemeClr val="bg1"/>
                </a:solidFill>
              </a:rPr>
              <a:t>PosterPresentations.com</a:t>
            </a:r>
            <a:br>
              <a:rPr lang="en-US" sz="2450" dirty="0" smtClean="0">
                <a:solidFill>
                  <a:schemeClr val="bg1"/>
                </a:solidFill>
              </a:rPr>
            </a:br>
            <a:r>
              <a:rPr lang="en-US" sz="2100" dirty="0" smtClean="0">
                <a:solidFill>
                  <a:schemeClr val="bg1"/>
                </a:solidFill>
              </a:rPr>
              <a:t>2117 Fourth Street ,</a:t>
            </a:r>
            <a:r>
              <a:rPr lang="en-US" sz="2100" baseline="0" dirty="0" smtClean="0">
                <a:solidFill>
                  <a:schemeClr val="bg1"/>
                </a:solidFill>
              </a:rPr>
              <a:t> Unit C</a:t>
            </a:r>
          </a:p>
          <a:p>
            <a:pPr marL="350044" indent="-350044">
              <a:lnSpc>
                <a:spcPts val="2275"/>
              </a:lnSpc>
            </a:pPr>
            <a:r>
              <a:rPr lang="en-US" sz="2100" baseline="0" dirty="0" smtClean="0">
                <a:solidFill>
                  <a:schemeClr val="bg1"/>
                </a:solidFill>
              </a:rPr>
              <a:t>	Berkeley CA </a:t>
            </a:r>
            <a:r>
              <a:rPr lang="en-US" sz="1750" baseline="0" dirty="0" smtClean="0">
                <a:solidFill>
                  <a:schemeClr val="bg1"/>
                </a:solidFill>
              </a:rPr>
              <a:t>94710</a:t>
            </a:r>
            <a:endParaRPr lang="en-US" sz="2100" baseline="0" dirty="0" smtClean="0">
              <a:solidFill>
                <a:schemeClr val="bg1"/>
              </a:solidFill>
            </a:endParaRPr>
          </a:p>
          <a:p>
            <a:pPr marL="350044" indent="-350044">
              <a:lnSpc>
                <a:spcPts val="2275"/>
              </a:lnSpc>
            </a:pPr>
            <a:r>
              <a:rPr lang="en-US" sz="2100" b="1" baseline="0" dirty="0" smtClean="0">
                <a:solidFill>
                  <a:srgbClr val="FFFF00"/>
                </a:solidFill>
              </a:rPr>
              <a:t>	posterpresenter@gmail.com</a:t>
            </a:r>
            <a:endParaRPr lang="en-US" sz="245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3840288" rtl="0" eaLnBrk="1" latinLnBrk="0" hangingPunct="1">
        <a:spcBef>
          <a:spcPct val="0"/>
        </a:spcBef>
        <a:buNone/>
        <a:defRPr sz="7700" kern="1200">
          <a:solidFill>
            <a:schemeClr val="bg1"/>
          </a:solidFill>
          <a:latin typeface="Trebuchet MS" pitchFamily="34" charset="0"/>
          <a:ea typeface="+mj-ea"/>
          <a:cs typeface="+mj-cs"/>
        </a:defRPr>
      </a:lvl1pPr>
    </p:titleStyle>
    <p:bodyStyle>
      <a:lvl1pPr marL="1440108" indent="-1440108" algn="l" defTabSz="3840288" rtl="0" eaLnBrk="1" latinLnBrk="0" hangingPunct="1">
        <a:spcBef>
          <a:spcPct val="20000"/>
        </a:spcBef>
        <a:buFont typeface="Arial" pitchFamily="34" charset="0"/>
        <a:buChar char="•"/>
        <a:defRPr sz="13475" kern="1200">
          <a:solidFill>
            <a:schemeClr val="tx1"/>
          </a:solidFill>
          <a:latin typeface="+mn-lt"/>
          <a:ea typeface="+mn-ea"/>
          <a:cs typeface="+mn-cs"/>
        </a:defRPr>
      </a:lvl1pPr>
      <a:lvl2pPr marL="3120234" indent="-1200090" algn="l" defTabSz="3840288" rtl="0" eaLnBrk="1" latinLnBrk="0" hangingPunct="1">
        <a:spcBef>
          <a:spcPct val="20000"/>
        </a:spcBef>
        <a:buFont typeface="Arial" pitchFamily="34" charset="0"/>
        <a:buChar char="–"/>
        <a:defRPr sz="11813" kern="1200">
          <a:solidFill>
            <a:schemeClr val="tx1"/>
          </a:solidFill>
          <a:latin typeface="+mn-lt"/>
          <a:ea typeface="+mn-ea"/>
          <a:cs typeface="+mn-cs"/>
        </a:defRPr>
      </a:lvl2pPr>
      <a:lvl3pPr marL="4800360" indent="-960073" algn="l" defTabSz="3840288" rtl="0" eaLnBrk="1" latinLnBrk="0" hangingPunct="1">
        <a:spcBef>
          <a:spcPct val="20000"/>
        </a:spcBef>
        <a:buFont typeface="Arial" pitchFamily="34" charset="0"/>
        <a:buChar char="•"/>
        <a:defRPr sz="10150" kern="1200">
          <a:solidFill>
            <a:schemeClr val="tx1"/>
          </a:solidFill>
          <a:latin typeface="+mn-lt"/>
          <a:ea typeface="+mn-ea"/>
          <a:cs typeface="+mn-cs"/>
        </a:defRPr>
      </a:lvl3pPr>
      <a:lvl4pPr marL="672050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0648"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288" rtl="0" eaLnBrk="1" latinLnBrk="0" hangingPunct="1">
        <a:defRPr sz="7525" kern="1200">
          <a:solidFill>
            <a:schemeClr val="tx1"/>
          </a:solidFill>
          <a:latin typeface="+mn-lt"/>
          <a:ea typeface="+mn-ea"/>
          <a:cs typeface="+mn-cs"/>
        </a:defRPr>
      </a:lvl1pPr>
      <a:lvl2pPr marL="1920145" algn="l" defTabSz="3840288" rtl="0" eaLnBrk="1" latinLnBrk="0" hangingPunct="1">
        <a:defRPr sz="7525" kern="1200">
          <a:solidFill>
            <a:schemeClr val="tx1"/>
          </a:solidFill>
          <a:latin typeface="+mn-lt"/>
          <a:ea typeface="+mn-ea"/>
          <a:cs typeface="+mn-cs"/>
        </a:defRPr>
      </a:lvl2pPr>
      <a:lvl3pPr marL="3840288" algn="l" defTabSz="3840288" rtl="0" eaLnBrk="1" latinLnBrk="0" hangingPunct="1">
        <a:defRPr sz="7525" kern="1200">
          <a:solidFill>
            <a:schemeClr val="tx1"/>
          </a:solidFill>
          <a:latin typeface="+mn-lt"/>
          <a:ea typeface="+mn-ea"/>
          <a:cs typeface="+mn-cs"/>
        </a:defRPr>
      </a:lvl3pPr>
      <a:lvl4pPr marL="5760432" algn="l" defTabSz="3840288" rtl="0" eaLnBrk="1" latinLnBrk="0" hangingPunct="1">
        <a:defRPr sz="7525" kern="1200">
          <a:solidFill>
            <a:schemeClr val="tx1"/>
          </a:solidFill>
          <a:latin typeface="+mn-lt"/>
          <a:ea typeface="+mn-ea"/>
          <a:cs typeface="+mn-cs"/>
        </a:defRPr>
      </a:lvl4pPr>
      <a:lvl5pPr marL="7680576" algn="l" defTabSz="3840288" rtl="0" eaLnBrk="1" latinLnBrk="0" hangingPunct="1">
        <a:defRPr sz="7525" kern="1200">
          <a:solidFill>
            <a:schemeClr val="tx1"/>
          </a:solidFill>
          <a:latin typeface="+mn-lt"/>
          <a:ea typeface="+mn-ea"/>
          <a:cs typeface="+mn-cs"/>
        </a:defRPr>
      </a:lvl5pPr>
      <a:lvl6pPr marL="9600721" algn="l" defTabSz="3840288" rtl="0" eaLnBrk="1" latinLnBrk="0" hangingPunct="1">
        <a:defRPr sz="7525" kern="1200">
          <a:solidFill>
            <a:schemeClr val="tx1"/>
          </a:solidFill>
          <a:latin typeface="+mn-lt"/>
          <a:ea typeface="+mn-ea"/>
          <a:cs typeface="+mn-cs"/>
        </a:defRPr>
      </a:lvl6pPr>
      <a:lvl7pPr marL="11520865" algn="l" defTabSz="3840288" rtl="0" eaLnBrk="1" latinLnBrk="0" hangingPunct="1">
        <a:defRPr sz="7525" kern="1200">
          <a:solidFill>
            <a:schemeClr val="tx1"/>
          </a:solidFill>
          <a:latin typeface="+mn-lt"/>
          <a:ea typeface="+mn-ea"/>
          <a:cs typeface="+mn-cs"/>
        </a:defRPr>
      </a:lvl7pPr>
      <a:lvl8pPr marL="13441008" algn="l" defTabSz="3840288" rtl="0" eaLnBrk="1" latinLnBrk="0" hangingPunct="1">
        <a:defRPr sz="7525" kern="1200">
          <a:solidFill>
            <a:schemeClr val="tx1"/>
          </a:solidFill>
          <a:latin typeface="+mn-lt"/>
          <a:ea typeface="+mn-ea"/>
          <a:cs typeface="+mn-cs"/>
        </a:defRPr>
      </a:lvl8pPr>
      <a:lvl9pPr marL="15361153" algn="l" defTabSz="3840288" rtl="0" eaLnBrk="1" latinLnBrk="0" hangingPunct="1">
        <a:defRPr sz="75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5617" y="27885901"/>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10" name="Text Box 14"/>
          <p:cNvSpPr txBox="1">
            <a:spLocks noChangeArrowheads="1"/>
          </p:cNvSpPr>
          <p:nvPr/>
        </p:nvSpPr>
        <p:spPr bwMode="auto">
          <a:xfrm>
            <a:off x="1298655" y="28267989"/>
            <a:ext cx="2200275" cy="294846"/>
          </a:xfrm>
          <a:prstGeom prst="rect">
            <a:avLst/>
          </a:prstGeom>
          <a:noFill/>
          <a:ln w="9525">
            <a:noFill/>
            <a:miter lim="800000"/>
            <a:headEnd/>
            <a:tailEnd/>
          </a:ln>
          <a:effectLst/>
        </p:spPr>
        <p:txBody>
          <a:bodyPr lIns="79855" tIns="39920" rIns="79855" bIns="39920">
            <a:spAutoFit/>
          </a:bodyPr>
          <a:lstStyle/>
          <a:p>
            <a:pPr eaLnBrk="0" hangingPunct="0">
              <a:lnSpc>
                <a:spcPct val="65000"/>
              </a:lnSpc>
              <a:spcBef>
                <a:spcPct val="50000"/>
              </a:spcBef>
              <a:defRPr/>
            </a:pPr>
            <a:r>
              <a:rPr lang="en-US" sz="438" b="1" dirty="0" smtClean="0">
                <a:solidFill>
                  <a:schemeClr val="bg1">
                    <a:lumMod val="75000"/>
                  </a:schemeClr>
                </a:solidFill>
                <a:latin typeface="Arial" charset="0"/>
              </a:rPr>
              <a:t>RESEARCH POSTER PRESENTATION </a:t>
            </a:r>
            <a:r>
              <a:rPr lang="en-US" sz="438" b="1" dirty="0">
                <a:solidFill>
                  <a:schemeClr val="bg1">
                    <a:lumMod val="75000"/>
                  </a:schemeClr>
                </a:solidFill>
                <a:latin typeface="Arial" charset="0"/>
              </a:rPr>
              <a:t>DESIGN © </a:t>
            </a:r>
            <a:r>
              <a:rPr lang="en-US" sz="438" b="1" dirty="0" smtClean="0">
                <a:solidFill>
                  <a:schemeClr val="bg1">
                    <a:lumMod val="75000"/>
                  </a:schemeClr>
                </a:solidFill>
                <a:latin typeface="Arial" charset="0"/>
              </a:rPr>
              <a:t>2015</a:t>
            </a:r>
            <a:endParaRPr lang="en-US" sz="438" b="1" dirty="0">
              <a:solidFill>
                <a:schemeClr val="bg1">
                  <a:lumMod val="75000"/>
                </a:schemeClr>
              </a:solidFill>
              <a:latin typeface="Arial" charset="0"/>
            </a:endParaRPr>
          </a:p>
          <a:p>
            <a:pPr eaLnBrk="0" hangingPunct="0">
              <a:lnSpc>
                <a:spcPct val="65000"/>
              </a:lnSpc>
              <a:spcBef>
                <a:spcPct val="50000"/>
              </a:spcBef>
              <a:defRPr/>
            </a:pPr>
            <a:r>
              <a:rPr lang="en-US" sz="963" b="1" dirty="0">
                <a:solidFill>
                  <a:schemeClr val="bg1">
                    <a:lumMod val="75000"/>
                  </a:schemeClr>
                </a:solidFill>
                <a:latin typeface="Arial" charset="0"/>
              </a:rPr>
              <a:t>www.PosterPresentations.com</a:t>
            </a:r>
          </a:p>
        </p:txBody>
      </p:sp>
      <p:cxnSp>
        <p:nvCxnSpPr>
          <p:cNvPr id="38" name="Straight Connector 37"/>
          <p:cNvCxnSpPr/>
          <p:nvPr/>
        </p:nvCxnSpPr>
        <p:spPr>
          <a:xfrm flipV="1">
            <a:off x="-12203276" y="10085353"/>
            <a:ext cx="11880257" cy="71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38638109" y="-48182"/>
            <a:ext cx="9679372" cy="28851782"/>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500" b="1" spc="525" dirty="0" smtClean="0">
                  <a:solidFill>
                    <a:schemeClr val="bg1"/>
                  </a:solidFill>
                  <a:latin typeface="Trebuchet MS" pitchFamily="34" charset="0"/>
                </a:rPr>
                <a:t>QUICK START (cont.)</a:t>
              </a:r>
            </a:p>
            <a:p>
              <a:pPr algn="ctr"/>
              <a:endParaRPr lang="en-US" sz="315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How to change the template color theme</a:t>
              </a:r>
            </a:p>
            <a:p>
              <a:pPr marL="0" marR="0" lvl="2" indent="0" algn="l" defTabSz="100013"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100" b="0" spc="0" baseline="0" dirty="0" smtClean="0">
                  <a:solidFill>
                    <a:schemeClr val="bg1">
                      <a:lumMod val="75000"/>
                    </a:schemeClr>
                  </a:solidFill>
                  <a:latin typeface="Trebuchet MS" pitchFamily="34" charset="0"/>
                </a:rPr>
                <a:t>also create your own color theme.</a:t>
              </a:r>
            </a:p>
            <a:p>
              <a:pPr marL="0" marR="0" lvl="2"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r>
                <a:rPr lang="en-US" sz="21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Text</a:t>
              </a:r>
            </a:p>
            <a:p>
              <a:pPr marL="2857302" lvl="2" indent="0" algn="l" defTabSz="100013"/>
              <a:r>
                <a:rPr lang="en-US" sz="21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28548" lvl="2"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 </a:t>
              </a:r>
              <a:r>
                <a:rPr kumimoji="0" lang="en-US" sz="2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100" b="0" baseline="0" dirty="0" smtClean="0">
                <a:solidFill>
                  <a:schemeClr val="bg1">
                    <a:lumMod val="75000"/>
                  </a:schemeClr>
                </a:solidFill>
                <a:latin typeface="Trebuchet MS" pitchFamily="34" charset="0"/>
              </a:endParaRPr>
            </a:p>
            <a:p>
              <a:pPr marL="1328548" lvl="2"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Tables</a:t>
              </a:r>
            </a:p>
            <a:p>
              <a:pPr marL="1514078" lvl="1" indent="0" algn="l" defTabSz="100013"/>
              <a:r>
                <a:rPr lang="en-US" sz="2100" b="0" baseline="0" dirty="0" smtClean="0">
                  <a:solidFill>
                    <a:schemeClr val="bg1">
                      <a:lumMod val="75000"/>
                    </a:schemeClr>
                  </a:solidFill>
                  <a:latin typeface="Trebuchet MS" pitchFamily="34" charset="0"/>
                </a:rPr>
                <a:t>To add a table from scratch go to the INSERT menu and </a:t>
              </a:r>
              <a:br>
                <a:rPr lang="en-US" sz="2100" b="0" baseline="0" dirty="0" smtClean="0">
                  <a:solidFill>
                    <a:schemeClr val="bg1">
                      <a:lumMod val="75000"/>
                    </a:schemeClr>
                  </a:solidFill>
                  <a:latin typeface="Trebuchet MS" pitchFamily="34" charset="0"/>
                </a:rPr>
              </a:br>
              <a:r>
                <a:rPr lang="en-US" sz="2100" b="0" baseline="0" dirty="0" smtClean="0">
                  <a:solidFill>
                    <a:schemeClr val="bg1">
                      <a:lumMod val="75000"/>
                    </a:schemeClr>
                  </a:solidFill>
                  <a:latin typeface="Trebuchet MS" pitchFamily="34" charset="0"/>
                </a:rPr>
                <a:t>click on TABLE. A drop-down box will help you select rows and columns. </a:t>
              </a:r>
            </a:p>
            <a:p>
              <a:pPr marL="0" lvl="0" indent="0" algn="l" defTabSz="100013"/>
              <a:r>
                <a:rPr lang="en-US" sz="21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32854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45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1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1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27465"/>
              </a:xfrm>
              <a:prstGeom prst="rect">
                <a:avLst/>
              </a:prstGeom>
              <a:noFill/>
              <a:ln>
                <a:noFill/>
              </a:ln>
            </p:spPr>
            <p:txBody>
              <a:bodyPr wrap="square" rtlCol="0">
                <a:spAutoFit/>
              </a:bodyPr>
              <a:lstStyle/>
              <a:p>
                <a:r>
                  <a:rPr lang="en-US" sz="2100" dirty="0" smtClean="0">
                    <a:solidFill>
                      <a:schemeClr val="tx2"/>
                    </a:solidFill>
                    <a:latin typeface="Trebuchet MS" pitchFamily="34" charset="0"/>
                  </a:rPr>
                  <a:t>Student</a:t>
                </a:r>
                <a:r>
                  <a:rPr lang="en-US" sz="2100" baseline="0" dirty="0" smtClean="0">
                    <a:solidFill>
                      <a:schemeClr val="tx2"/>
                    </a:solidFill>
                    <a:latin typeface="Trebuchet MS" pitchFamily="34" charset="0"/>
                  </a:rPr>
                  <a:t> discounts are available on our </a:t>
                </a:r>
                <a:r>
                  <a:rPr lang="en-US" sz="2100" baseline="0" dirty="0" err="1" smtClean="0">
                    <a:solidFill>
                      <a:schemeClr val="tx2"/>
                    </a:solidFill>
                    <a:latin typeface="Trebuchet MS" pitchFamily="34" charset="0"/>
                  </a:rPr>
                  <a:t>Facebook</a:t>
                </a:r>
                <a:r>
                  <a:rPr lang="en-US" sz="2100" baseline="0" dirty="0" smtClean="0">
                    <a:solidFill>
                      <a:schemeClr val="tx2"/>
                    </a:solidFill>
                    <a:latin typeface="Trebuchet MS" pitchFamily="34" charset="0"/>
                  </a:rPr>
                  <a:t> page.</a:t>
                </a:r>
                <a:br>
                  <a:rPr lang="en-US" sz="2100" baseline="0" dirty="0" smtClean="0">
                    <a:solidFill>
                      <a:schemeClr val="tx2"/>
                    </a:solidFill>
                    <a:latin typeface="Trebuchet MS" pitchFamily="34" charset="0"/>
                  </a:rPr>
                </a:br>
                <a:r>
                  <a:rPr lang="en-US" sz="2100" baseline="0" dirty="0" smtClean="0">
                    <a:solidFill>
                      <a:schemeClr val="tx2"/>
                    </a:solidFill>
                    <a:latin typeface="Trebuchet MS" pitchFamily="34" charset="0"/>
                  </a:rPr>
                  <a:t>Go to </a:t>
                </a:r>
                <a:r>
                  <a:rPr lang="en-US" sz="2100" u="sng" baseline="0" dirty="0" smtClean="0">
                    <a:solidFill>
                      <a:schemeClr val="tx2"/>
                    </a:solidFill>
                    <a:latin typeface="Trebuchet MS" pitchFamily="34" charset="0"/>
                  </a:rPr>
                  <a:t>PosterPresentations.com</a:t>
                </a:r>
                <a:r>
                  <a:rPr lang="en-US" sz="2100" baseline="0" dirty="0" smtClean="0">
                    <a:solidFill>
                      <a:schemeClr val="tx2"/>
                    </a:solidFill>
                    <a:latin typeface="Trebuchet MS" pitchFamily="34" charset="0"/>
                  </a:rPr>
                  <a:t> and click on the FB icon. </a:t>
                </a:r>
                <a:endParaRPr lang="en-US" sz="2100" dirty="0">
                  <a:solidFill>
                    <a:schemeClr val="tx2"/>
                  </a:solidFill>
                  <a:latin typeface="Trebuchet MS" pitchFamily="34" charset="0"/>
                </a:endParaRPr>
              </a:p>
            </p:txBody>
          </p:sp>
        </p:grpSp>
      </p:grpSp>
      <p:grpSp>
        <p:nvGrpSpPr>
          <p:cNvPr id="54" name="Group 53"/>
          <p:cNvGrpSpPr/>
          <p:nvPr userDrawn="1"/>
        </p:nvGrpSpPr>
        <p:grpSpPr>
          <a:xfrm>
            <a:off x="-9822040" y="-1"/>
            <a:ext cx="9641507" cy="288036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328548" rtl="0" eaLnBrk="1" fontAlgn="auto" latinLnBrk="0" hangingPunct="1">
                <a:lnSpc>
                  <a:spcPct val="100000"/>
                </a:lnSpc>
                <a:spcBef>
                  <a:spcPts val="0"/>
                </a:spcBef>
                <a:spcAft>
                  <a:spcPts val="0"/>
                </a:spcAft>
                <a:buClrTx/>
                <a:buSzTx/>
                <a:buFontTx/>
                <a:buNone/>
                <a:tabLst/>
                <a:defRPr/>
              </a:pPr>
              <a:r>
                <a:rPr lang="en-US" sz="2800" b="1" spc="0" dirty="0" smtClean="0">
                  <a:solidFill>
                    <a:srgbClr val="FF0000"/>
                  </a:solidFill>
                  <a:latin typeface="Trebuchet MS" pitchFamily="34" charset="0"/>
                </a:rPr>
                <a:t>(—THIS SIDEBAR DOES NOT PRINT—)</a:t>
              </a:r>
              <a:endParaRPr lang="en-US" sz="2800" b="1" spc="525"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DESIGN</a:t>
              </a:r>
              <a:r>
                <a:rPr lang="en-US" sz="3500" b="1" spc="525" baseline="0" dirty="0" smtClean="0">
                  <a:solidFill>
                    <a:schemeClr val="bg1"/>
                  </a:solidFill>
                  <a:latin typeface="Trebuchet MS" pitchFamily="34" charset="0"/>
                </a:rPr>
                <a:t> </a:t>
              </a:r>
              <a:r>
                <a:rPr lang="en-US" sz="3500" b="1" spc="525" dirty="0" smtClean="0">
                  <a:solidFill>
                    <a:schemeClr val="bg1"/>
                  </a:solidFill>
                  <a:latin typeface="Trebuchet MS" pitchFamily="34" charset="0"/>
                </a:rPr>
                <a:t>GUIDE</a:t>
              </a:r>
            </a:p>
            <a:p>
              <a:pPr algn="ctr"/>
              <a:endParaRPr lang="en-US" sz="2450" b="1" dirty="0" smtClean="0">
                <a:latin typeface="Trebuchet MS" pitchFamily="34" charset="0"/>
              </a:endParaRPr>
            </a:p>
            <a:p>
              <a:pPr defTabSz="3294934"/>
              <a:r>
                <a:rPr lang="en-US" sz="2450" i="0" dirty="0" smtClean="0">
                  <a:latin typeface="Trebuchet MS" pitchFamily="34" charset="0"/>
                </a:rPr>
                <a:t>This PowerPoint</a:t>
              </a:r>
              <a:r>
                <a:rPr lang="en-US" sz="2450" i="0" baseline="0" dirty="0" smtClean="0">
                  <a:latin typeface="Trebuchet MS" pitchFamily="34" charset="0"/>
                </a:rPr>
                <a:t> </a:t>
              </a:r>
              <a:r>
                <a:rPr lang="en-US" sz="2450" i="0" dirty="0" smtClean="0">
                  <a:latin typeface="Trebuchet MS" pitchFamily="34" charset="0"/>
                </a:rPr>
                <a:t>2007 template produces</a:t>
              </a:r>
              <a:r>
                <a:rPr lang="en-US" sz="2450" i="0" baseline="0" dirty="0" smtClean="0">
                  <a:latin typeface="Trebuchet MS" pitchFamily="34" charset="0"/>
                </a:rPr>
                <a:t> </a:t>
              </a:r>
              <a:r>
                <a:rPr lang="en-US" sz="2450" i="0" dirty="0" smtClean="0">
                  <a:latin typeface="Trebuchet MS" pitchFamily="34" charset="0"/>
                </a:rPr>
                <a:t>a 36”x48” presentation poster. </a:t>
              </a:r>
              <a:r>
                <a:rPr lang="en-US" sz="2450" dirty="0" smtClean="0">
                  <a:latin typeface="Trebuchet MS" pitchFamily="34" charset="0"/>
                </a:rPr>
                <a:t>You</a:t>
              </a:r>
              <a:r>
                <a:rPr lang="en-US" sz="2450" baseline="0" dirty="0" smtClean="0">
                  <a:latin typeface="Trebuchet MS" pitchFamily="34" charset="0"/>
                </a:rPr>
                <a:t> can u</a:t>
              </a:r>
              <a:r>
                <a:rPr lang="en-US" sz="2450" dirty="0" smtClean="0">
                  <a:latin typeface="Trebuchet MS" pitchFamily="34" charset="0"/>
                </a:rPr>
                <a:t>se</a:t>
              </a:r>
              <a:r>
                <a:rPr lang="en-US" sz="2450" baseline="0" dirty="0" smtClean="0">
                  <a:latin typeface="Trebuchet MS" pitchFamily="34" charset="0"/>
                </a:rPr>
                <a:t> it to create your research poster and </a:t>
              </a:r>
              <a:r>
                <a:rPr lang="en-US" sz="2450" dirty="0" smtClean="0">
                  <a:latin typeface="Trebuchet MS" pitchFamily="34" charset="0"/>
                </a:rPr>
                <a:t>save valuable time placing titles, subtitles,</a:t>
              </a:r>
              <a:r>
                <a:rPr lang="en-US" sz="2450" baseline="0" dirty="0" smtClean="0">
                  <a:latin typeface="Trebuchet MS" pitchFamily="34" charset="0"/>
                </a:rPr>
                <a:t> text, and graphics</a:t>
              </a:r>
              <a:r>
                <a:rPr lang="en-US" sz="2450" dirty="0" smtClean="0">
                  <a:latin typeface="Trebuchet MS" pitchFamily="34" charset="0"/>
                </a:rPr>
                <a:t>. </a:t>
              </a:r>
            </a:p>
            <a:p>
              <a:pPr defTabSz="3294934"/>
              <a:endParaRPr lang="en-US" sz="2450" dirty="0" smtClean="0">
                <a:latin typeface="Trebuchet MS" pitchFamily="34" charset="0"/>
              </a:endParaRPr>
            </a:p>
            <a:p>
              <a:pPr defTabSz="3840567"/>
              <a:r>
                <a:rPr lang="en-US" sz="245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450" b="1" dirty="0" smtClean="0">
                  <a:solidFill>
                    <a:srgbClr val="FFC000"/>
                  </a:solidFill>
                  <a:latin typeface="Trebuchet MS" pitchFamily="34" charset="0"/>
                </a:rPr>
                <a:t>PosterPresentations.com</a:t>
              </a:r>
              <a:r>
                <a:rPr lang="en-US" sz="2450" b="1" dirty="0" smtClean="0">
                  <a:solidFill>
                    <a:schemeClr val="bg1"/>
                  </a:solidFill>
                  <a:latin typeface="Trebuchet MS" pitchFamily="34" charset="0"/>
                </a:rPr>
                <a:t> </a:t>
              </a:r>
              <a:r>
                <a:rPr lang="en-US" sz="2450" dirty="0" smtClean="0">
                  <a:solidFill>
                    <a:schemeClr val="bg1"/>
                  </a:solidFill>
                  <a:latin typeface="Trebuchet MS" pitchFamily="34" charset="0"/>
                </a:rPr>
                <a:t>and click on HELP DESK.</a:t>
              </a:r>
            </a:p>
            <a:p>
              <a:pPr defTabSz="3840567"/>
              <a:endParaRPr lang="en-US" sz="2450" dirty="0" smtClean="0">
                <a:latin typeface="Trebuchet MS" pitchFamily="34" charset="0"/>
              </a:endParaRPr>
            </a:p>
            <a:p>
              <a:pPr defTabSz="3840567"/>
              <a:r>
                <a:rPr lang="en-US" sz="2450" dirty="0" smtClean="0">
                  <a:solidFill>
                    <a:schemeClr val="bg1"/>
                  </a:solidFill>
                  <a:latin typeface="Trebuchet MS" pitchFamily="34" charset="0"/>
                </a:rPr>
                <a:t>When</a:t>
              </a:r>
              <a:r>
                <a:rPr lang="en-US" sz="2450" baseline="0" dirty="0" smtClean="0">
                  <a:solidFill>
                    <a:schemeClr val="bg1"/>
                  </a:solidFill>
                  <a:latin typeface="Trebuchet MS" pitchFamily="34" charset="0"/>
                </a:rPr>
                <a:t> you are ready to print your poster</a:t>
              </a:r>
              <a:r>
                <a:rPr lang="en-US" sz="2450" dirty="0" smtClean="0">
                  <a:solidFill>
                    <a:schemeClr val="bg1"/>
                  </a:solidFill>
                  <a:latin typeface="Trebuchet MS" pitchFamily="34" charset="0"/>
                </a:rPr>
                <a:t>,</a:t>
              </a:r>
              <a:r>
                <a:rPr lang="en-US" sz="2450" baseline="0" dirty="0" smtClean="0">
                  <a:solidFill>
                    <a:schemeClr val="bg1"/>
                  </a:solidFill>
                  <a:latin typeface="Trebuchet MS" pitchFamily="34" charset="0"/>
                </a:rPr>
                <a:t> go online to </a:t>
              </a:r>
              <a:r>
                <a:rPr lang="en-US" sz="2450" b="0" dirty="0" smtClean="0">
                  <a:solidFill>
                    <a:schemeClr val="bg1"/>
                  </a:solidFill>
                  <a:latin typeface="Trebuchet MS" pitchFamily="34" charset="0"/>
                </a:rPr>
                <a:t>PosterPresentations.com</a:t>
              </a:r>
              <a:r>
                <a:rPr lang="en-US" sz="2450" dirty="0" smtClean="0">
                  <a:solidFill>
                    <a:schemeClr val="bg1"/>
                  </a:solidFill>
                  <a:latin typeface="Trebuchet MS" pitchFamily="34" charset="0"/>
                </a:rPr>
                <a:t/>
              </a:r>
              <a:br>
                <a:rPr lang="en-US" sz="2450" dirty="0" smtClean="0">
                  <a:solidFill>
                    <a:schemeClr val="bg1"/>
                  </a:solidFill>
                  <a:latin typeface="Trebuchet MS" pitchFamily="34" charset="0"/>
                </a:rPr>
              </a:br>
              <a:endParaRPr lang="en-US" sz="2450" dirty="0" smtClean="0">
                <a:solidFill>
                  <a:schemeClr val="bg1"/>
                </a:solidFill>
                <a:latin typeface="Trebuchet MS" pitchFamily="34" charset="0"/>
              </a:endParaRPr>
            </a:p>
            <a:p>
              <a:pPr algn="l" defTabSz="3294934"/>
              <a:r>
                <a:rPr lang="en-US" sz="2450" b="0" dirty="0" smtClean="0">
                  <a:solidFill>
                    <a:schemeClr val="bg1"/>
                  </a:solidFill>
                  <a:latin typeface="Trebuchet MS" pitchFamily="34" charset="0"/>
                </a:rPr>
                <a:t>Need</a:t>
              </a:r>
              <a:r>
                <a:rPr lang="en-US" sz="2450" b="0" baseline="0" dirty="0" smtClean="0">
                  <a:solidFill>
                    <a:schemeClr val="bg1"/>
                  </a:solidFill>
                  <a:latin typeface="Trebuchet MS" pitchFamily="34" charset="0"/>
                </a:rPr>
                <a:t> assistance? Call us at </a:t>
              </a:r>
              <a:r>
                <a:rPr lang="en-US" sz="2450" b="0" dirty="0" smtClean="0">
                  <a:solidFill>
                    <a:srgbClr val="FFC000"/>
                  </a:solidFill>
                  <a:latin typeface="Trebuchet MS" pitchFamily="34" charset="0"/>
                </a:rPr>
                <a:t>1.510.649.3001</a:t>
              </a:r>
            </a:p>
            <a:p>
              <a:pPr algn="l" defTabSz="3294934"/>
              <a:endParaRPr lang="en-US" sz="3150" b="1" dirty="0" smtClean="0">
                <a:solidFill>
                  <a:srgbClr val="FFFF00"/>
                </a:solidFill>
                <a:latin typeface="Trebuchet MS" pitchFamily="34" charset="0"/>
              </a:endParaRPr>
            </a:p>
            <a:p>
              <a:pPr algn="ctr"/>
              <a:endParaRPr lang="en-US" sz="2100" b="1"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QUICK START</a:t>
              </a:r>
            </a:p>
            <a:p>
              <a:pPr algn="ctr"/>
              <a:endParaRPr lang="en-US" sz="280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Zoom in and out</a:t>
              </a:r>
            </a:p>
            <a:p>
              <a:pPr marL="1655763" indent="-1655763" algn="l" defTabSz="744538"/>
              <a:r>
                <a:rPr lang="en-US" sz="2100" b="0" baseline="0" dirty="0" smtClean="0">
                  <a:solidFill>
                    <a:schemeClr val="bg1"/>
                  </a:solidFill>
                  <a:latin typeface="Trebuchet MS" pitchFamily="34" charset="0"/>
                </a:rPr>
                <a:t>	</a:t>
              </a:r>
              <a:r>
                <a:rPr lang="en-US" sz="2100" b="0" baseline="0" dirty="0" smtClean="0">
                  <a:solidFill>
                    <a:schemeClr val="bg1">
                      <a:lumMod val="75000"/>
                    </a:schemeClr>
                  </a:solidFill>
                  <a:latin typeface="Trebuchet MS" pitchFamily="34" charset="0"/>
                </a:rPr>
                <a:t>As you work on your poster zoom in and out to the level that is more comfortable to you. </a:t>
              </a:r>
            </a:p>
            <a:p>
              <a:pPr marL="1655763" indent="-1655763" algn="l" defTabSz="744538"/>
              <a:r>
                <a:rPr lang="en-US" sz="2100" b="1" baseline="0" dirty="0" smtClean="0">
                  <a:solidFill>
                    <a:schemeClr val="bg1">
                      <a:lumMod val="75000"/>
                    </a:schemeClr>
                  </a:solidFill>
                  <a:latin typeface="Trebuchet MS" pitchFamily="34" charset="0"/>
                </a:rPr>
                <a:t>	</a:t>
              </a:r>
              <a:r>
                <a:rPr lang="en-US" sz="2100" b="0" baseline="0" dirty="0" smtClean="0">
                  <a:solidFill>
                    <a:schemeClr val="bg1">
                      <a:lumMod val="75000"/>
                    </a:schemeClr>
                  </a:solidFill>
                  <a:latin typeface="Trebuchet MS" pitchFamily="34" charset="0"/>
                </a:rPr>
                <a:t>Go to VIEW &gt; ZOOM.</a:t>
              </a:r>
            </a:p>
            <a:p>
              <a:pPr algn="l"/>
              <a:endParaRPr lang="en-US" sz="2450" b="0"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Title, Authors, and Affiliations</a:t>
              </a:r>
            </a:p>
            <a:p>
              <a:pPr algn="l"/>
              <a:r>
                <a:rPr lang="en-US" sz="21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1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100" b="0" spc="0"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450" b="1" baseline="0" dirty="0" smtClean="0">
                  <a:solidFill>
                    <a:schemeClr val="bg1"/>
                  </a:solidFill>
                  <a:latin typeface="Trebuchet MS" pitchFamily="34" charset="0"/>
                </a:rPr>
                <a:t/>
              </a:r>
              <a:br>
                <a:rPr lang="en-US" sz="2450" b="1" baseline="0" dirty="0" smtClean="0">
                  <a:solidFill>
                    <a:schemeClr val="bg1"/>
                  </a:solidFill>
                  <a:latin typeface="Trebuchet MS" pitchFamily="34" charset="0"/>
                </a:rPr>
              </a:br>
              <a:endParaRPr lang="en-US" sz="2450" b="1" dirty="0" smtClean="0">
                <a:solidFill>
                  <a:schemeClr val="bg1"/>
                </a:solidFill>
                <a:latin typeface="Trebuchet MS" pitchFamily="34" charset="0"/>
              </a:endParaRPr>
            </a:p>
            <a:p>
              <a:pPr algn="ctr"/>
              <a:endParaRPr lang="en-US" sz="2450" b="1" dirty="0" smtClean="0">
                <a:solidFill>
                  <a:srgbClr val="FFC000"/>
                </a:solidFill>
                <a:latin typeface="Trebuchet MS" pitchFamily="34" charset="0"/>
              </a:endParaRPr>
            </a:p>
            <a:p>
              <a:pPr algn="ctr"/>
              <a:endParaRPr lang="en-US" sz="2450" b="1" dirty="0" smtClean="0">
                <a:solidFill>
                  <a:srgbClr val="FFC000"/>
                </a:solidFill>
                <a:latin typeface="Trebuchet MS" pitchFamily="34" charset="0"/>
              </a:endParaRPr>
            </a:p>
            <a:p>
              <a:pPr algn="ctr"/>
              <a:r>
                <a:rPr lang="en-US" sz="2800" b="1" dirty="0" smtClean="0">
                  <a:solidFill>
                    <a:srgbClr val="FFC000"/>
                  </a:solidFill>
                  <a:latin typeface="Trebuchet MS" pitchFamily="34" charset="0"/>
                </a:rPr>
                <a:t>Adding Logos</a:t>
              </a:r>
              <a:r>
                <a:rPr lang="en-US" sz="2800" b="1" baseline="0" dirty="0" smtClean="0">
                  <a:solidFill>
                    <a:srgbClr val="FFC000"/>
                  </a:solidFill>
                  <a:latin typeface="Trebuchet MS" pitchFamily="34" charset="0"/>
                </a:rPr>
                <a:t> / Seals</a:t>
              </a:r>
            </a:p>
            <a:p>
              <a:pPr algn="l"/>
              <a:r>
                <a:rPr lang="en-US" sz="21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100" b="0" spc="263"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spc="0"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See if your school’s logo is available on our free poster templates page.</a:t>
              </a:r>
            </a:p>
            <a:p>
              <a:pPr algn="l"/>
              <a:endParaRPr lang="en-US" sz="2100" b="0" baseline="0" dirty="0" smtClean="0">
                <a:latin typeface="Trebuchet MS" pitchFamily="34" charset="0"/>
              </a:endParaRPr>
            </a:p>
            <a:p>
              <a:pPr algn="ctr"/>
              <a:r>
                <a:rPr lang="en-US" sz="2800" b="1" baseline="0" dirty="0" smtClean="0">
                  <a:solidFill>
                    <a:srgbClr val="FFC000"/>
                  </a:solidFill>
                  <a:latin typeface="Trebuchet MS" pitchFamily="34" charset="0"/>
                </a:rPr>
                <a:t>Photographs / Graphics</a:t>
              </a:r>
            </a:p>
            <a:p>
              <a:pPr algn="l" defTabSz="855663"/>
              <a:r>
                <a:rPr lang="en-US" sz="21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100" b="0" spc="0" baseline="0" dirty="0" smtClean="0">
                  <a:solidFill>
                    <a:schemeClr val="bg1">
                      <a:lumMod val="75000"/>
                    </a:schemeClr>
                  </a:solidFill>
                  <a:latin typeface="Trebuchet MS" pitchFamily="34" charset="0"/>
                </a:rPr>
                <a:t>disproportionally.</a:t>
              </a:r>
            </a:p>
            <a:p>
              <a:pPr algn="l" defTabSz="855663"/>
              <a:endParaRPr lang="en-US" sz="2100" b="0" baseline="0" dirty="0" smtClean="0">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r>
                <a:rPr lang="en-US" sz="2800" b="1" baseline="0" dirty="0" smtClean="0">
                  <a:solidFill>
                    <a:srgbClr val="FFC000"/>
                  </a:solidFill>
                  <a:latin typeface="Trebuchet MS" pitchFamily="34" charset="0"/>
                </a:rPr>
                <a:t>Image Quality Check</a:t>
              </a:r>
            </a:p>
            <a:p>
              <a:pPr lvl="0" algn="l" defTabSz="855663"/>
              <a:r>
                <a:rPr lang="en-US" sz="21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45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47"/>
              <a:ext cx="7531182" cy="2432612"/>
              <a:chOff x="-4470427" y="11016658"/>
              <a:chExt cx="3470785" cy="1117646"/>
            </a:xfrm>
          </p:grpSpPr>
          <p:grpSp>
            <p:nvGrpSpPr>
              <p:cNvPr id="65" name="Group 64"/>
              <p:cNvGrpSpPr/>
              <p:nvPr userDrawn="1"/>
            </p:nvGrpSpPr>
            <p:grpSpPr>
              <a:xfrm>
                <a:off x="-2783495" y="11060888"/>
                <a:ext cx="624431" cy="905656"/>
                <a:chOff x="-3958697" y="11117435"/>
                <a:chExt cx="779338" cy="1297799"/>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301056"/>
                </a:xfrm>
                <a:prstGeom prst="rect">
                  <a:avLst/>
                </a:prstGeom>
                <a:solidFill>
                  <a:schemeClr val="accent1"/>
                </a:solidFill>
                <a:ln>
                  <a:noFill/>
                </a:ln>
              </p:spPr>
              <p:txBody>
                <a:bodyPr wrap="square" lIns="91440" tIns="91440" rIns="91440" bIns="91440" rtlCol="0">
                  <a:spAutoFit/>
                </a:bodyPr>
                <a:lstStyle/>
                <a:p>
                  <a:pPr algn="ctr"/>
                  <a:r>
                    <a:rPr lang="en-US" sz="1400" b="1" dirty="0" smtClean="0">
                      <a:solidFill>
                        <a:schemeClr val="tx1"/>
                      </a:solidFill>
                    </a:rPr>
                    <a:t>ORIGINAL</a:t>
                  </a:r>
                  <a:endParaRPr lang="en-US" sz="1400" b="1" dirty="0">
                    <a:solidFill>
                      <a:schemeClr val="tx1"/>
                    </a:solidFill>
                  </a:endParaRPr>
                </a:p>
              </p:txBody>
            </p:sp>
          </p:grpSp>
          <p:grpSp>
            <p:nvGrpSpPr>
              <p:cNvPr id="66" name="Group 65"/>
              <p:cNvGrpSpPr/>
              <p:nvPr userDrawn="1"/>
            </p:nvGrpSpPr>
            <p:grpSpPr>
              <a:xfrm>
                <a:off x="-2033159" y="11060891"/>
                <a:ext cx="1033517" cy="905654"/>
                <a:chOff x="-2921738" y="11200127"/>
                <a:chExt cx="1420279" cy="1244566"/>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69275"/>
                </a:xfrm>
                <a:prstGeom prst="rect">
                  <a:avLst/>
                </a:prstGeom>
                <a:solidFill>
                  <a:srgbClr val="FF0000"/>
                </a:solidFill>
              </p:spPr>
              <p:txBody>
                <a:bodyPr wrap="square" lIns="457200" tIns="91440" rIns="457200" bIns="91440" rtlCol="0">
                  <a:spAutoFit/>
                </a:bodyPr>
                <a:lstStyle/>
                <a:p>
                  <a:pPr algn="ctr"/>
                  <a:r>
                    <a:rPr lang="en-US" sz="1225" b="1" dirty="0" smtClean="0">
                      <a:solidFill>
                        <a:schemeClr val="bg1"/>
                      </a:solidFill>
                    </a:rPr>
                    <a:t>DISTORTED</a:t>
                  </a:r>
                  <a:endParaRPr lang="en-US" sz="613"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468659"/>
              </a:xfrm>
              <a:prstGeom prst="rect">
                <a:avLst/>
              </a:prstGeom>
              <a:noFill/>
            </p:spPr>
            <p:txBody>
              <a:bodyPr wrap="square" lIns="457200" tIns="457200" rIns="45720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60" name="Group 59"/>
            <p:cNvGrpSpPr/>
            <p:nvPr userDrawn="1"/>
          </p:nvGrpSpPr>
          <p:grpSpPr>
            <a:xfrm>
              <a:off x="-10405389" y="27751412"/>
              <a:ext cx="9336204" cy="2453251"/>
              <a:chOff x="-4758036" y="12734137"/>
              <a:chExt cx="430263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2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2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1886"/>
                <a:ext cx="1117601" cy="162104"/>
              </a:xfrm>
              <a:prstGeom prst="rect">
                <a:avLst/>
              </a:prstGeom>
              <a:noFill/>
            </p:spPr>
            <p:txBody>
              <a:bodyPr wrap="square" lIns="91440" tIns="91440" rIns="91440" bIns="0" rtlCol="0">
                <a:spAutoFit/>
              </a:bodyPr>
              <a:lstStyle/>
              <a:p>
                <a:pPr algn="ctr"/>
                <a:r>
                  <a:rPr lang="en-US" sz="1400" dirty="0" smtClean="0">
                    <a:solidFill>
                      <a:srgbClr val="92D050"/>
                    </a:solidFill>
                  </a:rPr>
                  <a:t>Good</a:t>
                </a:r>
                <a:r>
                  <a:rPr lang="en-US" sz="1400" baseline="0" dirty="0" smtClean="0">
                    <a:solidFill>
                      <a:srgbClr val="92D050"/>
                    </a:solidFill>
                  </a:rPr>
                  <a:t> </a:t>
                </a:r>
                <a:r>
                  <a:rPr lang="en-US" sz="1400" baseline="0" dirty="0" smtClean="0">
                    <a:solidFill>
                      <a:schemeClr val="bg1"/>
                    </a:solidFill>
                  </a:rPr>
                  <a:t>printing quality</a:t>
                </a:r>
                <a:endParaRPr lang="en-US" sz="1400" dirty="0">
                  <a:solidFill>
                    <a:schemeClr val="bg1"/>
                  </a:solidFill>
                </a:endParaRPr>
              </a:p>
            </p:txBody>
          </p:sp>
          <p:sp>
            <p:nvSpPr>
              <p:cNvPr id="64" name="TextBox 63"/>
              <p:cNvSpPr txBox="1"/>
              <p:nvPr userDrawn="1"/>
            </p:nvSpPr>
            <p:spPr>
              <a:xfrm rot="16200000">
                <a:off x="-1095250" y="13221413"/>
                <a:ext cx="1117601" cy="162104"/>
              </a:xfrm>
              <a:prstGeom prst="rect">
                <a:avLst/>
              </a:prstGeom>
              <a:noFill/>
            </p:spPr>
            <p:txBody>
              <a:bodyPr wrap="square" lIns="91440" tIns="91440" rIns="91440" bIns="0" rtlCol="0">
                <a:spAutoFit/>
              </a:bodyPr>
              <a:lstStyle/>
              <a:p>
                <a:pPr algn="ctr"/>
                <a:r>
                  <a:rPr lang="en-US" sz="1400" dirty="0" smtClean="0">
                    <a:solidFill>
                      <a:srgbClr val="FF0000"/>
                    </a:solidFill>
                  </a:rPr>
                  <a:t>Bad </a:t>
                </a:r>
                <a:r>
                  <a:rPr lang="en-US" sz="1400" dirty="0" smtClean="0">
                    <a:solidFill>
                      <a:schemeClr val="bg1"/>
                    </a:solidFill>
                  </a:rPr>
                  <a:t>printing quality</a:t>
                </a:r>
                <a:endParaRPr lang="en-US" sz="1400" dirty="0">
                  <a:solidFill>
                    <a:schemeClr val="bg1"/>
                  </a:solidFill>
                </a:endParaRPr>
              </a:p>
            </p:txBody>
          </p:sp>
        </p:grpSp>
      </p:grpSp>
      <p:sp>
        <p:nvSpPr>
          <p:cNvPr id="39" name="Rectangle 38"/>
          <p:cNvSpPr/>
          <p:nvPr userDrawn="1"/>
        </p:nvSpPr>
        <p:spPr>
          <a:xfrm>
            <a:off x="0" y="-48182"/>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41" name="Rounded Rectangle 40"/>
          <p:cNvSpPr/>
          <p:nvPr userDrawn="1"/>
        </p:nvSpPr>
        <p:spPr>
          <a:xfrm>
            <a:off x="25709799" y="4718015"/>
            <a:ext cx="11880257" cy="2341314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42" name="Rounded Rectangle 41"/>
          <p:cNvSpPr/>
          <p:nvPr userDrawn="1"/>
        </p:nvSpPr>
        <p:spPr>
          <a:xfrm>
            <a:off x="13262272" y="4699466"/>
            <a:ext cx="11880257" cy="2343168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43" name="Rounded Rectangle 42"/>
          <p:cNvSpPr/>
          <p:nvPr userDrawn="1"/>
        </p:nvSpPr>
        <p:spPr>
          <a:xfrm>
            <a:off x="814744" y="4736564"/>
            <a:ext cx="11880257" cy="2339459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73" name="Rectangle 72"/>
          <p:cNvSpPr/>
          <p:nvPr userDrawn="1"/>
        </p:nvSpPr>
        <p:spPr>
          <a:xfrm>
            <a:off x="5334" y="4149677"/>
            <a:ext cx="38404800" cy="240206"/>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74" name="TextBox 73"/>
          <p:cNvSpPr txBox="1"/>
          <p:nvPr userDrawn="1"/>
        </p:nvSpPr>
        <p:spPr>
          <a:xfrm>
            <a:off x="38923210" y="27273559"/>
            <a:ext cx="6675880" cy="1237508"/>
          </a:xfrm>
          <a:prstGeom prst="rect">
            <a:avLst/>
          </a:prstGeom>
          <a:noFill/>
        </p:spPr>
        <p:txBody>
          <a:bodyPr wrap="square" lIns="57141" tIns="28570" rIns="57141" bIns="28570" rtlCol="0">
            <a:spAutoFit/>
          </a:bodyPr>
          <a:lstStyle/>
          <a:p>
            <a:pPr marL="350044" indent="-350044">
              <a:lnSpc>
                <a:spcPts val="2275"/>
              </a:lnSpc>
            </a:pPr>
            <a:r>
              <a:rPr lang="en-US" sz="2450" dirty="0" smtClean="0">
                <a:solidFill>
                  <a:schemeClr val="bg1"/>
                </a:solidFill>
              </a:rPr>
              <a:t>© 2015</a:t>
            </a:r>
            <a:r>
              <a:rPr lang="en-US" sz="2450" baseline="0" dirty="0" smtClean="0">
                <a:solidFill>
                  <a:schemeClr val="bg1"/>
                </a:solidFill>
              </a:rPr>
              <a:t> </a:t>
            </a:r>
            <a:r>
              <a:rPr lang="en-US" sz="2450" dirty="0" smtClean="0">
                <a:solidFill>
                  <a:schemeClr val="bg1"/>
                </a:solidFill>
              </a:rPr>
              <a:t>PosterPresentations.com</a:t>
            </a:r>
            <a:br>
              <a:rPr lang="en-US" sz="2450" dirty="0" smtClean="0">
                <a:solidFill>
                  <a:schemeClr val="bg1"/>
                </a:solidFill>
              </a:rPr>
            </a:br>
            <a:r>
              <a:rPr lang="en-US" sz="2100" dirty="0" smtClean="0">
                <a:solidFill>
                  <a:schemeClr val="bg1"/>
                </a:solidFill>
              </a:rPr>
              <a:t>2117 Fourth Street ,</a:t>
            </a:r>
            <a:r>
              <a:rPr lang="en-US" sz="2100" baseline="0" dirty="0" smtClean="0">
                <a:solidFill>
                  <a:schemeClr val="bg1"/>
                </a:solidFill>
              </a:rPr>
              <a:t> Unit C</a:t>
            </a:r>
          </a:p>
          <a:p>
            <a:pPr marL="350044" indent="-350044">
              <a:lnSpc>
                <a:spcPts val="2275"/>
              </a:lnSpc>
            </a:pPr>
            <a:r>
              <a:rPr lang="en-US" sz="2100" baseline="0" dirty="0" smtClean="0">
                <a:solidFill>
                  <a:schemeClr val="bg1"/>
                </a:solidFill>
              </a:rPr>
              <a:t>	Berkeley CA </a:t>
            </a:r>
            <a:r>
              <a:rPr lang="en-US" sz="1750" baseline="0" dirty="0" smtClean="0">
                <a:solidFill>
                  <a:schemeClr val="bg1"/>
                </a:solidFill>
              </a:rPr>
              <a:t>94710</a:t>
            </a:r>
            <a:endParaRPr lang="en-US" sz="2100" baseline="0" dirty="0" smtClean="0">
              <a:solidFill>
                <a:schemeClr val="bg1"/>
              </a:solidFill>
            </a:endParaRPr>
          </a:p>
          <a:p>
            <a:pPr marL="350044" indent="-350044">
              <a:lnSpc>
                <a:spcPts val="2275"/>
              </a:lnSpc>
            </a:pPr>
            <a:r>
              <a:rPr lang="en-US" sz="2100" b="1" baseline="0" dirty="0" smtClean="0">
                <a:solidFill>
                  <a:srgbClr val="FFFF00"/>
                </a:solidFill>
              </a:rPr>
              <a:t>	posterpresenter@gmail.com</a:t>
            </a:r>
            <a:endParaRPr lang="en-US" sz="245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3840288" rtl="0" eaLnBrk="1" latinLnBrk="0" hangingPunct="1">
        <a:spcBef>
          <a:spcPct val="0"/>
        </a:spcBef>
        <a:buNone/>
        <a:defRPr sz="7700" kern="1200">
          <a:solidFill>
            <a:schemeClr val="bg1"/>
          </a:solidFill>
          <a:latin typeface="Trebuchet MS" pitchFamily="34" charset="0"/>
          <a:ea typeface="+mj-ea"/>
          <a:cs typeface="+mj-cs"/>
        </a:defRPr>
      </a:lvl1pPr>
    </p:titleStyle>
    <p:bodyStyle>
      <a:lvl1pPr marL="1440108" indent="-1440108" algn="l" defTabSz="3840288" rtl="0" eaLnBrk="1" latinLnBrk="0" hangingPunct="1">
        <a:spcBef>
          <a:spcPct val="20000"/>
        </a:spcBef>
        <a:buFont typeface="Arial" pitchFamily="34" charset="0"/>
        <a:buChar char="•"/>
        <a:defRPr sz="13475" kern="1200">
          <a:solidFill>
            <a:schemeClr val="tx1"/>
          </a:solidFill>
          <a:latin typeface="+mn-lt"/>
          <a:ea typeface="+mn-ea"/>
          <a:cs typeface="+mn-cs"/>
        </a:defRPr>
      </a:lvl1pPr>
      <a:lvl2pPr marL="3120234" indent="-1200090" algn="l" defTabSz="3840288" rtl="0" eaLnBrk="1" latinLnBrk="0" hangingPunct="1">
        <a:spcBef>
          <a:spcPct val="20000"/>
        </a:spcBef>
        <a:buFont typeface="Arial" pitchFamily="34" charset="0"/>
        <a:buChar char="–"/>
        <a:defRPr sz="11813" kern="1200">
          <a:solidFill>
            <a:schemeClr val="tx1"/>
          </a:solidFill>
          <a:latin typeface="+mn-lt"/>
          <a:ea typeface="+mn-ea"/>
          <a:cs typeface="+mn-cs"/>
        </a:defRPr>
      </a:lvl2pPr>
      <a:lvl3pPr marL="4800360" indent="-960073" algn="l" defTabSz="3840288" rtl="0" eaLnBrk="1" latinLnBrk="0" hangingPunct="1">
        <a:spcBef>
          <a:spcPct val="20000"/>
        </a:spcBef>
        <a:buFont typeface="Arial" pitchFamily="34" charset="0"/>
        <a:buChar char="•"/>
        <a:defRPr sz="10150" kern="1200">
          <a:solidFill>
            <a:schemeClr val="tx1"/>
          </a:solidFill>
          <a:latin typeface="+mn-lt"/>
          <a:ea typeface="+mn-ea"/>
          <a:cs typeface="+mn-cs"/>
        </a:defRPr>
      </a:lvl3pPr>
      <a:lvl4pPr marL="672050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0648"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288" rtl="0" eaLnBrk="1" latinLnBrk="0" hangingPunct="1">
        <a:defRPr sz="7525" kern="1200">
          <a:solidFill>
            <a:schemeClr val="tx1"/>
          </a:solidFill>
          <a:latin typeface="+mn-lt"/>
          <a:ea typeface="+mn-ea"/>
          <a:cs typeface="+mn-cs"/>
        </a:defRPr>
      </a:lvl1pPr>
      <a:lvl2pPr marL="1920145" algn="l" defTabSz="3840288" rtl="0" eaLnBrk="1" latinLnBrk="0" hangingPunct="1">
        <a:defRPr sz="7525" kern="1200">
          <a:solidFill>
            <a:schemeClr val="tx1"/>
          </a:solidFill>
          <a:latin typeface="+mn-lt"/>
          <a:ea typeface="+mn-ea"/>
          <a:cs typeface="+mn-cs"/>
        </a:defRPr>
      </a:lvl2pPr>
      <a:lvl3pPr marL="3840288" algn="l" defTabSz="3840288" rtl="0" eaLnBrk="1" latinLnBrk="0" hangingPunct="1">
        <a:defRPr sz="7525" kern="1200">
          <a:solidFill>
            <a:schemeClr val="tx1"/>
          </a:solidFill>
          <a:latin typeface="+mn-lt"/>
          <a:ea typeface="+mn-ea"/>
          <a:cs typeface="+mn-cs"/>
        </a:defRPr>
      </a:lvl3pPr>
      <a:lvl4pPr marL="5760432" algn="l" defTabSz="3840288" rtl="0" eaLnBrk="1" latinLnBrk="0" hangingPunct="1">
        <a:defRPr sz="7525" kern="1200">
          <a:solidFill>
            <a:schemeClr val="tx1"/>
          </a:solidFill>
          <a:latin typeface="+mn-lt"/>
          <a:ea typeface="+mn-ea"/>
          <a:cs typeface="+mn-cs"/>
        </a:defRPr>
      </a:lvl4pPr>
      <a:lvl5pPr marL="7680576" algn="l" defTabSz="3840288" rtl="0" eaLnBrk="1" latinLnBrk="0" hangingPunct="1">
        <a:defRPr sz="7525" kern="1200">
          <a:solidFill>
            <a:schemeClr val="tx1"/>
          </a:solidFill>
          <a:latin typeface="+mn-lt"/>
          <a:ea typeface="+mn-ea"/>
          <a:cs typeface="+mn-cs"/>
        </a:defRPr>
      </a:lvl5pPr>
      <a:lvl6pPr marL="9600721" algn="l" defTabSz="3840288" rtl="0" eaLnBrk="1" latinLnBrk="0" hangingPunct="1">
        <a:defRPr sz="7525" kern="1200">
          <a:solidFill>
            <a:schemeClr val="tx1"/>
          </a:solidFill>
          <a:latin typeface="+mn-lt"/>
          <a:ea typeface="+mn-ea"/>
          <a:cs typeface="+mn-cs"/>
        </a:defRPr>
      </a:lvl6pPr>
      <a:lvl7pPr marL="11520865" algn="l" defTabSz="3840288" rtl="0" eaLnBrk="1" latinLnBrk="0" hangingPunct="1">
        <a:defRPr sz="7525" kern="1200">
          <a:solidFill>
            <a:schemeClr val="tx1"/>
          </a:solidFill>
          <a:latin typeface="+mn-lt"/>
          <a:ea typeface="+mn-ea"/>
          <a:cs typeface="+mn-cs"/>
        </a:defRPr>
      </a:lvl7pPr>
      <a:lvl8pPr marL="13441008" algn="l" defTabSz="3840288" rtl="0" eaLnBrk="1" latinLnBrk="0" hangingPunct="1">
        <a:defRPr sz="7525" kern="1200">
          <a:solidFill>
            <a:schemeClr val="tx1"/>
          </a:solidFill>
          <a:latin typeface="+mn-lt"/>
          <a:ea typeface="+mn-ea"/>
          <a:cs typeface="+mn-cs"/>
        </a:defRPr>
      </a:lvl8pPr>
      <a:lvl9pPr marL="15361153" algn="l" defTabSz="3840288" rtl="0" eaLnBrk="1" latinLnBrk="0" hangingPunct="1">
        <a:defRPr sz="75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298655" y="28203526"/>
            <a:ext cx="2200275" cy="294846"/>
          </a:xfrm>
          <a:prstGeom prst="rect">
            <a:avLst/>
          </a:prstGeom>
          <a:noFill/>
          <a:ln w="9525">
            <a:noFill/>
            <a:miter lim="800000"/>
            <a:headEnd/>
            <a:tailEnd/>
          </a:ln>
          <a:effectLst/>
        </p:spPr>
        <p:txBody>
          <a:bodyPr lIns="79855" tIns="39920" rIns="79855" bIns="39920">
            <a:spAutoFit/>
          </a:bodyPr>
          <a:lstStyle/>
          <a:p>
            <a:pPr eaLnBrk="0" hangingPunct="0">
              <a:lnSpc>
                <a:spcPct val="65000"/>
              </a:lnSpc>
              <a:spcBef>
                <a:spcPct val="50000"/>
              </a:spcBef>
              <a:defRPr/>
            </a:pPr>
            <a:r>
              <a:rPr lang="en-US" sz="438" b="1" dirty="0" smtClean="0">
                <a:solidFill>
                  <a:schemeClr val="bg1">
                    <a:lumMod val="75000"/>
                  </a:schemeClr>
                </a:solidFill>
                <a:latin typeface="Arial" charset="0"/>
              </a:rPr>
              <a:t>RESEARCH POSTER PRESENTATION </a:t>
            </a:r>
            <a:r>
              <a:rPr lang="en-US" sz="438" b="1" dirty="0">
                <a:solidFill>
                  <a:schemeClr val="bg1">
                    <a:lumMod val="75000"/>
                  </a:schemeClr>
                </a:solidFill>
                <a:latin typeface="Arial" charset="0"/>
              </a:rPr>
              <a:t>DESIGN © </a:t>
            </a:r>
            <a:r>
              <a:rPr lang="en-US" sz="438" b="1" dirty="0" smtClean="0">
                <a:solidFill>
                  <a:schemeClr val="bg1">
                    <a:lumMod val="75000"/>
                  </a:schemeClr>
                </a:solidFill>
                <a:latin typeface="Arial" charset="0"/>
              </a:rPr>
              <a:t>2012</a:t>
            </a:r>
            <a:endParaRPr lang="en-US" sz="438" b="1" dirty="0">
              <a:solidFill>
                <a:schemeClr val="bg1">
                  <a:lumMod val="75000"/>
                </a:schemeClr>
              </a:solidFill>
              <a:latin typeface="Arial" charset="0"/>
            </a:endParaRPr>
          </a:p>
          <a:p>
            <a:pPr eaLnBrk="0" hangingPunct="0">
              <a:lnSpc>
                <a:spcPct val="65000"/>
              </a:lnSpc>
              <a:spcBef>
                <a:spcPct val="50000"/>
              </a:spcBef>
              <a:defRPr/>
            </a:pPr>
            <a:r>
              <a:rPr lang="en-US" sz="963" b="1" dirty="0">
                <a:solidFill>
                  <a:schemeClr val="bg1">
                    <a:lumMod val="75000"/>
                  </a:schemeClr>
                </a:solidFill>
                <a:latin typeface="Arial" charset="0"/>
              </a:rPr>
              <a:t>www.PosterPresentations.com</a:t>
            </a:r>
          </a:p>
        </p:txBody>
      </p:sp>
      <p:grpSp>
        <p:nvGrpSpPr>
          <p:cNvPr id="43" name="Group 42"/>
          <p:cNvGrpSpPr/>
          <p:nvPr userDrawn="1"/>
        </p:nvGrpSpPr>
        <p:grpSpPr>
          <a:xfrm>
            <a:off x="38638109" y="-48182"/>
            <a:ext cx="9679372" cy="28851782"/>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500" b="1" spc="525" dirty="0" smtClean="0">
                  <a:solidFill>
                    <a:schemeClr val="bg1"/>
                  </a:solidFill>
                  <a:latin typeface="Trebuchet MS" pitchFamily="34" charset="0"/>
                </a:rPr>
                <a:t>QUICK START (cont.)</a:t>
              </a:r>
            </a:p>
            <a:p>
              <a:pPr algn="ctr"/>
              <a:endParaRPr lang="en-US" sz="315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How to change the template color theme</a:t>
              </a:r>
            </a:p>
            <a:p>
              <a:pPr marL="0" marR="0" lvl="2" indent="0" algn="l" defTabSz="100013"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100" b="0" spc="0" baseline="0" dirty="0" smtClean="0">
                  <a:solidFill>
                    <a:schemeClr val="bg1">
                      <a:lumMod val="75000"/>
                    </a:schemeClr>
                  </a:solidFill>
                  <a:latin typeface="Trebuchet MS" pitchFamily="34" charset="0"/>
                </a:rPr>
                <a:t>also create your own color theme.</a:t>
              </a:r>
            </a:p>
            <a:p>
              <a:pPr marL="0" marR="0" lvl="2"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r>
                <a:rPr lang="en-US" sz="21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Text</a:t>
              </a:r>
            </a:p>
            <a:p>
              <a:pPr marL="2857302" lvl="2" indent="0" algn="l" defTabSz="100013"/>
              <a:r>
                <a:rPr lang="en-US" sz="21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28548" lvl="2"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 </a:t>
              </a:r>
              <a:r>
                <a:rPr kumimoji="0" lang="en-US" sz="2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100" b="0" baseline="0" dirty="0" smtClean="0">
                <a:solidFill>
                  <a:schemeClr val="bg1">
                    <a:lumMod val="75000"/>
                  </a:schemeClr>
                </a:solidFill>
                <a:latin typeface="Trebuchet MS" pitchFamily="34" charset="0"/>
              </a:endParaRPr>
            </a:p>
            <a:p>
              <a:pPr marL="1328548" lvl="2"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Tables</a:t>
              </a:r>
            </a:p>
            <a:p>
              <a:pPr marL="1514078" lvl="1" indent="0" algn="l" defTabSz="100013"/>
              <a:r>
                <a:rPr lang="en-US" sz="2100" b="0" baseline="0" dirty="0" smtClean="0">
                  <a:solidFill>
                    <a:schemeClr val="bg1">
                      <a:lumMod val="75000"/>
                    </a:schemeClr>
                  </a:solidFill>
                  <a:latin typeface="Trebuchet MS" pitchFamily="34" charset="0"/>
                </a:rPr>
                <a:t>To add a table from scratch go to the INSERT menu and </a:t>
              </a:r>
              <a:br>
                <a:rPr lang="en-US" sz="2100" b="0" baseline="0" dirty="0" smtClean="0">
                  <a:solidFill>
                    <a:schemeClr val="bg1">
                      <a:lumMod val="75000"/>
                    </a:schemeClr>
                  </a:solidFill>
                  <a:latin typeface="Trebuchet MS" pitchFamily="34" charset="0"/>
                </a:rPr>
              </a:br>
              <a:r>
                <a:rPr lang="en-US" sz="2100" b="0" baseline="0" dirty="0" smtClean="0">
                  <a:solidFill>
                    <a:schemeClr val="bg1">
                      <a:lumMod val="75000"/>
                    </a:schemeClr>
                  </a:solidFill>
                  <a:latin typeface="Trebuchet MS" pitchFamily="34" charset="0"/>
                </a:rPr>
                <a:t>click on TABLE. A drop-down box will help you select rows and columns. </a:t>
              </a:r>
            </a:p>
            <a:p>
              <a:pPr marL="0" lvl="0" indent="0" algn="l" defTabSz="100013"/>
              <a:r>
                <a:rPr lang="en-US" sz="21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32854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45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34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34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27465"/>
              </a:xfrm>
              <a:prstGeom prst="rect">
                <a:avLst/>
              </a:prstGeom>
              <a:noFill/>
              <a:ln>
                <a:noFill/>
              </a:ln>
            </p:spPr>
            <p:txBody>
              <a:bodyPr wrap="square" rtlCol="0">
                <a:spAutoFit/>
              </a:bodyPr>
              <a:lstStyle/>
              <a:p>
                <a:r>
                  <a:rPr lang="en-US" sz="2100" dirty="0" smtClean="0">
                    <a:solidFill>
                      <a:schemeClr val="tx2"/>
                    </a:solidFill>
                    <a:latin typeface="Trebuchet MS" pitchFamily="34" charset="0"/>
                  </a:rPr>
                  <a:t>Student</a:t>
                </a:r>
                <a:r>
                  <a:rPr lang="en-US" sz="2100" baseline="0" dirty="0" smtClean="0">
                    <a:solidFill>
                      <a:schemeClr val="tx2"/>
                    </a:solidFill>
                    <a:latin typeface="Trebuchet MS" pitchFamily="34" charset="0"/>
                  </a:rPr>
                  <a:t> discounts are available on our </a:t>
                </a:r>
                <a:r>
                  <a:rPr lang="en-US" sz="2100" baseline="0" dirty="0" err="1" smtClean="0">
                    <a:solidFill>
                      <a:schemeClr val="tx2"/>
                    </a:solidFill>
                    <a:latin typeface="Trebuchet MS" pitchFamily="34" charset="0"/>
                  </a:rPr>
                  <a:t>Facebook</a:t>
                </a:r>
                <a:r>
                  <a:rPr lang="en-US" sz="2100" baseline="0" dirty="0" smtClean="0">
                    <a:solidFill>
                      <a:schemeClr val="tx2"/>
                    </a:solidFill>
                    <a:latin typeface="Trebuchet MS" pitchFamily="34" charset="0"/>
                  </a:rPr>
                  <a:t> page.</a:t>
                </a:r>
                <a:br>
                  <a:rPr lang="en-US" sz="2100" baseline="0" dirty="0" smtClean="0">
                    <a:solidFill>
                      <a:schemeClr val="tx2"/>
                    </a:solidFill>
                    <a:latin typeface="Trebuchet MS" pitchFamily="34" charset="0"/>
                  </a:rPr>
                </a:br>
                <a:r>
                  <a:rPr lang="en-US" sz="2100" baseline="0" dirty="0" smtClean="0">
                    <a:solidFill>
                      <a:schemeClr val="tx2"/>
                    </a:solidFill>
                    <a:latin typeface="Trebuchet MS" pitchFamily="34" charset="0"/>
                  </a:rPr>
                  <a:t>Go to </a:t>
                </a:r>
                <a:r>
                  <a:rPr lang="en-US" sz="2100" u="sng" baseline="0" dirty="0" smtClean="0">
                    <a:solidFill>
                      <a:schemeClr val="tx2"/>
                    </a:solidFill>
                    <a:latin typeface="Trebuchet MS" pitchFamily="34" charset="0"/>
                  </a:rPr>
                  <a:t>PosterPresentations.com</a:t>
                </a:r>
                <a:r>
                  <a:rPr lang="en-US" sz="2100" baseline="0" dirty="0" smtClean="0">
                    <a:solidFill>
                      <a:schemeClr val="tx2"/>
                    </a:solidFill>
                    <a:latin typeface="Trebuchet MS" pitchFamily="34" charset="0"/>
                  </a:rPr>
                  <a:t> and click on the FB icon. </a:t>
                </a:r>
                <a:endParaRPr lang="en-US" sz="2100" dirty="0">
                  <a:solidFill>
                    <a:schemeClr val="tx2"/>
                  </a:solidFill>
                  <a:latin typeface="Trebuchet MS" pitchFamily="34" charset="0"/>
                </a:endParaRPr>
              </a:p>
            </p:txBody>
          </p:sp>
        </p:grpSp>
      </p:grpSp>
      <p:grpSp>
        <p:nvGrpSpPr>
          <p:cNvPr id="53" name="Group 52"/>
          <p:cNvGrpSpPr/>
          <p:nvPr userDrawn="1"/>
        </p:nvGrpSpPr>
        <p:grpSpPr>
          <a:xfrm>
            <a:off x="-9822040" y="-1"/>
            <a:ext cx="9641507" cy="288036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328548" rtl="0" eaLnBrk="1" fontAlgn="auto" latinLnBrk="0" hangingPunct="1">
                <a:lnSpc>
                  <a:spcPct val="100000"/>
                </a:lnSpc>
                <a:spcBef>
                  <a:spcPts val="0"/>
                </a:spcBef>
                <a:spcAft>
                  <a:spcPts val="0"/>
                </a:spcAft>
                <a:buClrTx/>
                <a:buSzTx/>
                <a:buFontTx/>
                <a:buNone/>
                <a:tabLst/>
                <a:defRPr/>
              </a:pPr>
              <a:r>
                <a:rPr lang="en-US" sz="2800" b="1" spc="0" dirty="0" smtClean="0">
                  <a:solidFill>
                    <a:srgbClr val="FF0000"/>
                  </a:solidFill>
                  <a:latin typeface="Trebuchet MS" pitchFamily="34" charset="0"/>
                </a:rPr>
                <a:t>(—THIS SIDEBAR DOES NOT PRINT—)</a:t>
              </a:r>
              <a:endParaRPr lang="en-US" sz="2800" b="1" spc="525"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DESIGN</a:t>
              </a:r>
              <a:r>
                <a:rPr lang="en-US" sz="3500" b="1" spc="525" baseline="0" dirty="0" smtClean="0">
                  <a:solidFill>
                    <a:schemeClr val="bg1"/>
                  </a:solidFill>
                  <a:latin typeface="Trebuchet MS" pitchFamily="34" charset="0"/>
                </a:rPr>
                <a:t> </a:t>
              </a:r>
              <a:r>
                <a:rPr lang="en-US" sz="3500" b="1" spc="525" dirty="0" smtClean="0">
                  <a:solidFill>
                    <a:schemeClr val="bg1"/>
                  </a:solidFill>
                  <a:latin typeface="Trebuchet MS" pitchFamily="34" charset="0"/>
                </a:rPr>
                <a:t>GUIDE</a:t>
              </a:r>
            </a:p>
            <a:p>
              <a:pPr algn="ctr"/>
              <a:endParaRPr lang="en-US" sz="2450" b="1" dirty="0" smtClean="0">
                <a:latin typeface="Trebuchet MS" pitchFamily="34" charset="0"/>
              </a:endParaRPr>
            </a:p>
            <a:p>
              <a:pPr defTabSz="3294934"/>
              <a:r>
                <a:rPr lang="en-US" sz="2450" i="0" dirty="0" smtClean="0">
                  <a:latin typeface="Trebuchet MS" pitchFamily="34" charset="0"/>
                </a:rPr>
                <a:t>This PowerPoint</a:t>
              </a:r>
              <a:r>
                <a:rPr lang="en-US" sz="2450" i="0" baseline="0" dirty="0" smtClean="0">
                  <a:latin typeface="Trebuchet MS" pitchFamily="34" charset="0"/>
                </a:rPr>
                <a:t> </a:t>
              </a:r>
              <a:r>
                <a:rPr lang="en-US" sz="2450" i="0" dirty="0" smtClean="0">
                  <a:latin typeface="Trebuchet MS" pitchFamily="34" charset="0"/>
                </a:rPr>
                <a:t>2007 template produces</a:t>
              </a:r>
              <a:r>
                <a:rPr lang="en-US" sz="2450" i="0" baseline="0" dirty="0" smtClean="0">
                  <a:latin typeface="Trebuchet MS" pitchFamily="34" charset="0"/>
                </a:rPr>
                <a:t> </a:t>
              </a:r>
              <a:r>
                <a:rPr lang="en-US" sz="2450" i="0" dirty="0" smtClean="0">
                  <a:latin typeface="Trebuchet MS" pitchFamily="34" charset="0"/>
                </a:rPr>
                <a:t>a 36”x48” presentation poster. </a:t>
              </a:r>
              <a:r>
                <a:rPr lang="en-US" sz="2450" dirty="0" smtClean="0">
                  <a:latin typeface="Trebuchet MS" pitchFamily="34" charset="0"/>
                </a:rPr>
                <a:t>You</a:t>
              </a:r>
              <a:r>
                <a:rPr lang="en-US" sz="2450" baseline="0" dirty="0" smtClean="0">
                  <a:latin typeface="Trebuchet MS" pitchFamily="34" charset="0"/>
                </a:rPr>
                <a:t> can u</a:t>
              </a:r>
              <a:r>
                <a:rPr lang="en-US" sz="2450" dirty="0" smtClean="0">
                  <a:latin typeface="Trebuchet MS" pitchFamily="34" charset="0"/>
                </a:rPr>
                <a:t>se</a:t>
              </a:r>
              <a:r>
                <a:rPr lang="en-US" sz="2450" baseline="0" dirty="0" smtClean="0">
                  <a:latin typeface="Trebuchet MS" pitchFamily="34" charset="0"/>
                </a:rPr>
                <a:t> it to create your research poster and </a:t>
              </a:r>
              <a:r>
                <a:rPr lang="en-US" sz="2450" dirty="0" smtClean="0">
                  <a:latin typeface="Trebuchet MS" pitchFamily="34" charset="0"/>
                </a:rPr>
                <a:t>save valuable time placing titles, subtitles,</a:t>
              </a:r>
              <a:r>
                <a:rPr lang="en-US" sz="2450" baseline="0" dirty="0" smtClean="0">
                  <a:latin typeface="Trebuchet MS" pitchFamily="34" charset="0"/>
                </a:rPr>
                <a:t> text, and graphics</a:t>
              </a:r>
              <a:r>
                <a:rPr lang="en-US" sz="2450" dirty="0" smtClean="0">
                  <a:latin typeface="Trebuchet MS" pitchFamily="34" charset="0"/>
                </a:rPr>
                <a:t>. </a:t>
              </a:r>
            </a:p>
            <a:p>
              <a:pPr defTabSz="3294934"/>
              <a:endParaRPr lang="en-US" sz="2450" dirty="0" smtClean="0">
                <a:latin typeface="Trebuchet MS" pitchFamily="34" charset="0"/>
              </a:endParaRPr>
            </a:p>
            <a:p>
              <a:pPr defTabSz="3840567"/>
              <a:r>
                <a:rPr lang="en-US" sz="245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450" b="1" dirty="0" smtClean="0">
                  <a:solidFill>
                    <a:srgbClr val="FFC000"/>
                  </a:solidFill>
                  <a:latin typeface="Trebuchet MS" pitchFamily="34" charset="0"/>
                </a:rPr>
                <a:t>PosterPresentations.com</a:t>
              </a:r>
              <a:r>
                <a:rPr lang="en-US" sz="2450" b="1" dirty="0" smtClean="0">
                  <a:solidFill>
                    <a:schemeClr val="bg1"/>
                  </a:solidFill>
                  <a:latin typeface="Trebuchet MS" pitchFamily="34" charset="0"/>
                </a:rPr>
                <a:t> </a:t>
              </a:r>
              <a:r>
                <a:rPr lang="en-US" sz="2450" dirty="0" smtClean="0">
                  <a:solidFill>
                    <a:schemeClr val="bg1"/>
                  </a:solidFill>
                  <a:latin typeface="Trebuchet MS" pitchFamily="34" charset="0"/>
                </a:rPr>
                <a:t>and click on HELP DESK.</a:t>
              </a:r>
            </a:p>
            <a:p>
              <a:pPr defTabSz="3840567"/>
              <a:endParaRPr lang="en-US" sz="2450" dirty="0" smtClean="0">
                <a:latin typeface="Trebuchet MS" pitchFamily="34" charset="0"/>
              </a:endParaRPr>
            </a:p>
            <a:p>
              <a:pPr defTabSz="3840567"/>
              <a:r>
                <a:rPr lang="en-US" sz="2450" dirty="0" smtClean="0">
                  <a:solidFill>
                    <a:schemeClr val="bg1"/>
                  </a:solidFill>
                  <a:latin typeface="Trebuchet MS" pitchFamily="34" charset="0"/>
                </a:rPr>
                <a:t>When</a:t>
              </a:r>
              <a:r>
                <a:rPr lang="en-US" sz="2450" baseline="0" dirty="0" smtClean="0">
                  <a:solidFill>
                    <a:schemeClr val="bg1"/>
                  </a:solidFill>
                  <a:latin typeface="Trebuchet MS" pitchFamily="34" charset="0"/>
                </a:rPr>
                <a:t> you are ready to print your poster</a:t>
              </a:r>
              <a:r>
                <a:rPr lang="en-US" sz="2450" dirty="0" smtClean="0">
                  <a:solidFill>
                    <a:schemeClr val="bg1"/>
                  </a:solidFill>
                  <a:latin typeface="Trebuchet MS" pitchFamily="34" charset="0"/>
                </a:rPr>
                <a:t>,</a:t>
              </a:r>
              <a:r>
                <a:rPr lang="en-US" sz="2450" baseline="0" dirty="0" smtClean="0">
                  <a:solidFill>
                    <a:schemeClr val="bg1"/>
                  </a:solidFill>
                  <a:latin typeface="Trebuchet MS" pitchFamily="34" charset="0"/>
                </a:rPr>
                <a:t> go online to </a:t>
              </a:r>
              <a:r>
                <a:rPr lang="en-US" sz="2450" b="0" dirty="0" smtClean="0">
                  <a:solidFill>
                    <a:schemeClr val="bg1"/>
                  </a:solidFill>
                  <a:latin typeface="Trebuchet MS" pitchFamily="34" charset="0"/>
                </a:rPr>
                <a:t>PosterPresentations.com</a:t>
              </a:r>
              <a:r>
                <a:rPr lang="en-US" sz="2450" dirty="0" smtClean="0">
                  <a:solidFill>
                    <a:schemeClr val="bg1"/>
                  </a:solidFill>
                  <a:latin typeface="Trebuchet MS" pitchFamily="34" charset="0"/>
                </a:rPr>
                <a:t/>
              </a:r>
              <a:br>
                <a:rPr lang="en-US" sz="2450" dirty="0" smtClean="0">
                  <a:solidFill>
                    <a:schemeClr val="bg1"/>
                  </a:solidFill>
                  <a:latin typeface="Trebuchet MS" pitchFamily="34" charset="0"/>
                </a:rPr>
              </a:br>
              <a:endParaRPr lang="en-US" sz="2450" dirty="0" smtClean="0">
                <a:solidFill>
                  <a:schemeClr val="bg1"/>
                </a:solidFill>
                <a:latin typeface="Trebuchet MS" pitchFamily="34" charset="0"/>
              </a:endParaRPr>
            </a:p>
            <a:p>
              <a:pPr algn="l" defTabSz="3294934"/>
              <a:r>
                <a:rPr lang="en-US" sz="2450" b="0" dirty="0" smtClean="0">
                  <a:solidFill>
                    <a:schemeClr val="bg1"/>
                  </a:solidFill>
                  <a:latin typeface="Trebuchet MS" pitchFamily="34" charset="0"/>
                </a:rPr>
                <a:t>Need</a:t>
              </a:r>
              <a:r>
                <a:rPr lang="en-US" sz="2450" b="0" baseline="0" dirty="0" smtClean="0">
                  <a:solidFill>
                    <a:schemeClr val="bg1"/>
                  </a:solidFill>
                  <a:latin typeface="Trebuchet MS" pitchFamily="34" charset="0"/>
                </a:rPr>
                <a:t> assistance? Call us at </a:t>
              </a:r>
              <a:r>
                <a:rPr lang="en-US" sz="2450" b="0" dirty="0" smtClean="0">
                  <a:solidFill>
                    <a:srgbClr val="FFC000"/>
                  </a:solidFill>
                  <a:latin typeface="Trebuchet MS" pitchFamily="34" charset="0"/>
                </a:rPr>
                <a:t>1.510.649.3001</a:t>
              </a:r>
            </a:p>
            <a:p>
              <a:pPr algn="l" defTabSz="3294934"/>
              <a:endParaRPr lang="en-US" sz="3150" b="1" dirty="0" smtClean="0">
                <a:solidFill>
                  <a:srgbClr val="FFFF00"/>
                </a:solidFill>
                <a:latin typeface="Trebuchet MS" pitchFamily="34" charset="0"/>
              </a:endParaRPr>
            </a:p>
            <a:p>
              <a:pPr algn="ctr"/>
              <a:endParaRPr lang="en-US" sz="2100" b="1"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QUICK START</a:t>
              </a:r>
            </a:p>
            <a:p>
              <a:pPr algn="ctr"/>
              <a:endParaRPr lang="en-US" sz="280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Zoom in and out</a:t>
              </a:r>
            </a:p>
            <a:p>
              <a:pPr marL="1655763" indent="-1655763" algn="l" defTabSz="744538"/>
              <a:r>
                <a:rPr lang="en-US" sz="2100" b="0" baseline="0" dirty="0" smtClean="0">
                  <a:solidFill>
                    <a:schemeClr val="bg1"/>
                  </a:solidFill>
                  <a:latin typeface="Trebuchet MS" pitchFamily="34" charset="0"/>
                </a:rPr>
                <a:t>	</a:t>
              </a:r>
              <a:r>
                <a:rPr lang="en-US" sz="2100" b="0" baseline="0" dirty="0" smtClean="0">
                  <a:solidFill>
                    <a:schemeClr val="bg1">
                      <a:lumMod val="75000"/>
                    </a:schemeClr>
                  </a:solidFill>
                  <a:latin typeface="Trebuchet MS" pitchFamily="34" charset="0"/>
                </a:rPr>
                <a:t>As you work on your poster zoom in and out to the level that is more comfortable to you. </a:t>
              </a:r>
            </a:p>
            <a:p>
              <a:pPr marL="1655763" indent="-1655763" algn="l" defTabSz="744538"/>
              <a:r>
                <a:rPr lang="en-US" sz="2100" b="1" baseline="0" dirty="0" smtClean="0">
                  <a:solidFill>
                    <a:schemeClr val="bg1">
                      <a:lumMod val="75000"/>
                    </a:schemeClr>
                  </a:solidFill>
                  <a:latin typeface="Trebuchet MS" pitchFamily="34" charset="0"/>
                </a:rPr>
                <a:t>	</a:t>
              </a:r>
              <a:r>
                <a:rPr lang="en-US" sz="2100" b="0" baseline="0" dirty="0" smtClean="0">
                  <a:solidFill>
                    <a:schemeClr val="bg1">
                      <a:lumMod val="75000"/>
                    </a:schemeClr>
                  </a:solidFill>
                  <a:latin typeface="Trebuchet MS" pitchFamily="34" charset="0"/>
                </a:rPr>
                <a:t>Go to VIEW &gt; ZOOM.</a:t>
              </a:r>
            </a:p>
            <a:p>
              <a:pPr algn="l"/>
              <a:endParaRPr lang="en-US" sz="2450" b="0"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Title, Authors, and Affiliations</a:t>
              </a:r>
            </a:p>
            <a:p>
              <a:pPr algn="l"/>
              <a:r>
                <a:rPr lang="en-US" sz="21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1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100" b="0" spc="0"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450" b="1" baseline="0" dirty="0" smtClean="0">
                  <a:solidFill>
                    <a:schemeClr val="bg1"/>
                  </a:solidFill>
                  <a:latin typeface="Trebuchet MS" pitchFamily="34" charset="0"/>
                </a:rPr>
                <a:t/>
              </a:r>
              <a:br>
                <a:rPr lang="en-US" sz="2450" b="1" baseline="0" dirty="0" smtClean="0">
                  <a:solidFill>
                    <a:schemeClr val="bg1"/>
                  </a:solidFill>
                  <a:latin typeface="Trebuchet MS" pitchFamily="34" charset="0"/>
                </a:rPr>
              </a:br>
              <a:endParaRPr lang="en-US" sz="2450" b="1" dirty="0" smtClean="0">
                <a:solidFill>
                  <a:schemeClr val="bg1"/>
                </a:solidFill>
                <a:latin typeface="Trebuchet MS" pitchFamily="34" charset="0"/>
              </a:endParaRPr>
            </a:p>
            <a:p>
              <a:pPr algn="ctr"/>
              <a:endParaRPr lang="en-US" sz="2450" b="1" dirty="0" smtClean="0">
                <a:solidFill>
                  <a:srgbClr val="FFC000"/>
                </a:solidFill>
                <a:latin typeface="Trebuchet MS" pitchFamily="34" charset="0"/>
              </a:endParaRPr>
            </a:p>
            <a:p>
              <a:pPr algn="ctr"/>
              <a:endParaRPr lang="en-US" sz="2450" b="1" dirty="0" smtClean="0">
                <a:solidFill>
                  <a:srgbClr val="FFC000"/>
                </a:solidFill>
                <a:latin typeface="Trebuchet MS" pitchFamily="34" charset="0"/>
              </a:endParaRPr>
            </a:p>
            <a:p>
              <a:pPr algn="ctr"/>
              <a:r>
                <a:rPr lang="en-US" sz="2800" b="1" dirty="0" smtClean="0">
                  <a:solidFill>
                    <a:srgbClr val="FFC000"/>
                  </a:solidFill>
                  <a:latin typeface="Trebuchet MS" pitchFamily="34" charset="0"/>
                </a:rPr>
                <a:t>Adding Logos</a:t>
              </a:r>
              <a:r>
                <a:rPr lang="en-US" sz="2800" b="1" baseline="0" dirty="0" smtClean="0">
                  <a:solidFill>
                    <a:srgbClr val="FFC000"/>
                  </a:solidFill>
                  <a:latin typeface="Trebuchet MS" pitchFamily="34" charset="0"/>
                </a:rPr>
                <a:t> / Seals</a:t>
              </a:r>
            </a:p>
            <a:p>
              <a:pPr algn="l"/>
              <a:r>
                <a:rPr lang="en-US" sz="21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100" b="0" spc="263"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spc="0"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See if your school’s logo is available on our free poster templates page.</a:t>
              </a:r>
            </a:p>
            <a:p>
              <a:pPr algn="l"/>
              <a:endParaRPr lang="en-US" sz="2100" b="0" baseline="0" dirty="0" smtClean="0">
                <a:latin typeface="Trebuchet MS" pitchFamily="34" charset="0"/>
              </a:endParaRPr>
            </a:p>
            <a:p>
              <a:pPr algn="ctr"/>
              <a:r>
                <a:rPr lang="en-US" sz="2800" b="1" baseline="0" dirty="0" smtClean="0">
                  <a:solidFill>
                    <a:srgbClr val="FFC000"/>
                  </a:solidFill>
                  <a:latin typeface="Trebuchet MS" pitchFamily="34" charset="0"/>
                </a:rPr>
                <a:t>Photographs / Graphics</a:t>
              </a:r>
            </a:p>
            <a:p>
              <a:pPr algn="l" defTabSz="855663"/>
              <a:r>
                <a:rPr lang="en-US" sz="21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100" b="0" spc="0" baseline="0" dirty="0" smtClean="0">
                  <a:solidFill>
                    <a:schemeClr val="bg1">
                      <a:lumMod val="75000"/>
                    </a:schemeClr>
                  </a:solidFill>
                  <a:latin typeface="Trebuchet MS" pitchFamily="34" charset="0"/>
                </a:rPr>
                <a:t>disproportionally.</a:t>
              </a:r>
            </a:p>
            <a:p>
              <a:pPr algn="l" defTabSz="855663"/>
              <a:endParaRPr lang="en-US" sz="2100" b="0" baseline="0" dirty="0" smtClean="0">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r>
                <a:rPr lang="en-US" sz="2800" b="1" baseline="0" dirty="0" smtClean="0">
                  <a:solidFill>
                    <a:srgbClr val="FFC000"/>
                  </a:solidFill>
                  <a:latin typeface="Trebuchet MS" pitchFamily="34" charset="0"/>
                </a:rPr>
                <a:t>Image Quality Check</a:t>
              </a:r>
            </a:p>
            <a:p>
              <a:pPr lvl="0" algn="l" defTabSz="855663"/>
              <a:r>
                <a:rPr lang="en-US" sz="21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45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47"/>
              <a:ext cx="7531182" cy="2432612"/>
              <a:chOff x="-4470427" y="11016658"/>
              <a:chExt cx="3470785" cy="1117646"/>
            </a:xfrm>
          </p:grpSpPr>
          <p:grpSp>
            <p:nvGrpSpPr>
              <p:cNvPr id="64" name="Group 63"/>
              <p:cNvGrpSpPr/>
              <p:nvPr userDrawn="1"/>
            </p:nvGrpSpPr>
            <p:grpSpPr>
              <a:xfrm>
                <a:off x="-2783495" y="11060888"/>
                <a:ext cx="624431" cy="905656"/>
                <a:chOff x="-3958697" y="11117435"/>
                <a:chExt cx="779338" cy="1297799"/>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301056"/>
                </a:xfrm>
                <a:prstGeom prst="rect">
                  <a:avLst/>
                </a:prstGeom>
                <a:solidFill>
                  <a:schemeClr val="accent1"/>
                </a:solidFill>
                <a:ln>
                  <a:noFill/>
                </a:ln>
              </p:spPr>
              <p:txBody>
                <a:bodyPr wrap="square" lIns="91440" tIns="91440" rIns="91440" bIns="91440" rtlCol="0">
                  <a:spAutoFit/>
                </a:bodyPr>
                <a:lstStyle/>
                <a:p>
                  <a:pPr algn="ctr"/>
                  <a:r>
                    <a:rPr lang="en-US" sz="1400" b="1" dirty="0" smtClean="0">
                      <a:solidFill>
                        <a:schemeClr val="tx1"/>
                      </a:solidFill>
                    </a:rPr>
                    <a:t>ORIGINAL</a:t>
                  </a:r>
                  <a:endParaRPr lang="en-US" sz="1400" b="1" dirty="0">
                    <a:solidFill>
                      <a:schemeClr val="tx1"/>
                    </a:solidFill>
                  </a:endParaRPr>
                </a:p>
              </p:txBody>
            </p:sp>
          </p:grpSp>
          <p:grpSp>
            <p:nvGrpSpPr>
              <p:cNvPr id="65" name="Group 64"/>
              <p:cNvGrpSpPr/>
              <p:nvPr userDrawn="1"/>
            </p:nvGrpSpPr>
            <p:grpSpPr>
              <a:xfrm>
                <a:off x="-2033159" y="11060891"/>
                <a:ext cx="1033517" cy="905654"/>
                <a:chOff x="-2921738" y="11200127"/>
                <a:chExt cx="1420279" cy="1244566"/>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69275"/>
                </a:xfrm>
                <a:prstGeom prst="rect">
                  <a:avLst/>
                </a:prstGeom>
                <a:solidFill>
                  <a:srgbClr val="FF0000"/>
                </a:solidFill>
              </p:spPr>
              <p:txBody>
                <a:bodyPr wrap="square" lIns="457200" tIns="91440" rIns="457200" bIns="91440" rtlCol="0">
                  <a:spAutoFit/>
                </a:bodyPr>
                <a:lstStyle/>
                <a:p>
                  <a:pPr algn="ctr"/>
                  <a:r>
                    <a:rPr lang="en-US" sz="1225" b="1" dirty="0" smtClean="0">
                      <a:solidFill>
                        <a:schemeClr val="bg1"/>
                      </a:solidFill>
                    </a:rPr>
                    <a:t>DISTORTED</a:t>
                  </a:r>
                  <a:endParaRPr lang="en-US" sz="613"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468659"/>
              </a:xfrm>
              <a:prstGeom prst="rect">
                <a:avLst/>
              </a:prstGeom>
              <a:noFill/>
            </p:spPr>
            <p:txBody>
              <a:bodyPr wrap="square" lIns="457200" tIns="457200" rIns="45720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59" name="Group 58"/>
            <p:cNvGrpSpPr/>
            <p:nvPr userDrawn="1"/>
          </p:nvGrpSpPr>
          <p:grpSpPr>
            <a:xfrm>
              <a:off x="-10405389" y="27751412"/>
              <a:ext cx="9336204" cy="2453251"/>
              <a:chOff x="-4758036" y="12734137"/>
              <a:chExt cx="430263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4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4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1886"/>
                <a:ext cx="1117601" cy="162104"/>
              </a:xfrm>
              <a:prstGeom prst="rect">
                <a:avLst/>
              </a:prstGeom>
              <a:noFill/>
            </p:spPr>
            <p:txBody>
              <a:bodyPr wrap="square" lIns="91440" tIns="91440" rIns="91440" bIns="0" rtlCol="0">
                <a:spAutoFit/>
              </a:bodyPr>
              <a:lstStyle/>
              <a:p>
                <a:pPr algn="ctr"/>
                <a:r>
                  <a:rPr lang="en-US" sz="1400" dirty="0" smtClean="0">
                    <a:solidFill>
                      <a:srgbClr val="92D050"/>
                    </a:solidFill>
                  </a:rPr>
                  <a:t>Good</a:t>
                </a:r>
                <a:r>
                  <a:rPr lang="en-US" sz="1400" baseline="0" dirty="0" smtClean="0">
                    <a:solidFill>
                      <a:srgbClr val="92D050"/>
                    </a:solidFill>
                  </a:rPr>
                  <a:t> </a:t>
                </a:r>
                <a:r>
                  <a:rPr lang="en-US" sz="1400" baseline="0" dirty="0" smtClean="0">
                    <a:solidFill>
                      <a:schemeClr val="bg1"/>
                    </a:solidFill>
                  </a:rPr>
                  <a:t>printing quality</a:t>
                </a:r>
                <a:endParaRPr lang="en-US" sz="1400" dirty="0">
                  <a:solidFill>
                    <a:schemeClr val="bg1"/>
                  </a:solidFill>
                </a:endParaRPr>
              </a:p>
            </p:txBody>
          </p:sp>
          <p:sp>
            <p:nvSpPr>
              <p:cNvPr id="63" name="TextBox 62"/>
              <p:cNvSpPr txBox="1"/>
              <p:nvPr userDrawn="1"/>
            </p:nvSpPr>
            <p:spPr>
              <a:xfrm rot="16200000">
                <a:off x="-1095250" y="13221413"/>
                <a:ext cx="1117601" cy="162104"/>
              </a:xfrm>
              <a:prstGeom prst="rect">
                <a:avLst/>
              </a:prstGeom>
              <a:noFill/>
            </p:spPr>
            <p:txBody>
              <a:bodyPr wrap="square" lIns="91440" tIns="91440" rIns="91440" bIns="0" rtlCol="0">
                <a:spAutoFit/>
              </a:bodyPr>
              <a:lstStyle/>
              <a:p>
                <a:pPr algn="ctr"/>
                <a:r>
                  <a:rPr lang="en-US" sz="1400" dirty="0" smtClean="0">
                    <a:solidFill>
                      <a:srgbClr val="FF0000"/>
                    </a:solidFill>
                  </a:rPr>
                  <a:t>Bad </a:t>
                </a:r>
                <a:r>
                  <a:rPr lang="en-US" sz="1400" dirty="0" smtClean="0">
                    <a:solidFill>
                      <a:schemeClr val="bg1"/>
                    </a:solidFill>
                  </a:rPr>
                  <a:t>printing quality</a:t>
                </a:r>
                <a:endParaRPr lang="en-US" sz="1400" dirty="0">
                  <a:solidFill>
                    <a:schemeClr val="bg1"/>
                  </a:solidFill>
                </a:endParaRPr>
              </a:p>
            </p:txBody>
          </p:sp>
        </p:grpSp>
      </p:grpSp>
      <p:sp>
        <p:nvSpPr>
          <p:cNvPr id="37" name="Rectangle 36"/>
          <p:cNvSpPr/>
          <p:nvPr userDrawn="1"/>
        </p:nvSpPr>
        <p:spPr>
          <a:xfrm rot="10800000">
            <a:off x="-5617" y="27885901"/>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38" name="Rectangle 37"/>
          <p:cNvSpPr/>
          <p:nvPr userDrawn="1"/>
        </p:nvSpPr>
        <p:spPr>
          <a:xfrm>
            <a:off x="0" y="-48182"/>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39" name="Rectangle 38"/>
          <p:cNvSpPr/>
          <p:nvPr userDrawn="1"/>
        </p:nvSpPr>
        <p:spPr>
          <a:xfrm>
            <a:off x="5334" y="4149677"/>
            <a:ext cx="38404800" cy="240206"/>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36" name="TextBox 35"/>
          <p:cNvSpPr txBox="1"/>
          <p:nvPr userDrawn="1"/>
        </p:nvSpPr>
        <p:spPr>
          <a:xfrm>
            <a:off x="38926307" y="27386217"/>
            <a:ext cx="6675880" cy="1237508"/>
          </a:xfrm>
          <a:prstGeom prst="rect">
            <a:avLst/>
          </a:prstGeom>
          <a:noFill/>
        </p:spPr>
        <p:txBody>
          <a:bodyPr wrap="square" lIns="57141" tIns="28570" rIns="57141" bIns="28570" rtlCol="0">
            <a:spAutoFit/>
          </a:bodyPr>
          <a:lstStyle/>
          <a:p>
            <a:pPr marL="350044" indent="-350044">
              <a:lnSpc>
                <a:spcPts val="2275"/>
              </a:lnSpc>
            </a:pPr>
            <a:r>
              <a:rPr lang="en-US" sz="2450" dirty="0" smtClean="0">
                <a:solidFill>
                  <a:schemeClr val="bg1"/>
                </a:solidFill>
              </a:rPr>
              <a:t>© 2015</a:t>
            </a:r>
            <a:r>
              <a:rPr lang="en-US" sz="2450" baseline="0" dirty="0" smtClean="0">
                <a:solidFill>
                  <a:schemeClr val="bg1"/>
                </a:solidFill>
              </a:rPr>
              <a:t> </a:t>
            </a:r>
            <a:r>
              <a:rPr lang="en-US" sz="2450" dirty="0" smtClean="0">
                <a:solidFill>
                  <a:schemeClr val="bg1"/>
                </a:solidFill>
              </a:rPr>
              <a:t>PosterPresentations.com</a:t>
            </a:r>
            <a:br>
              <a:rPr lang="en-US" sz="2450" dirty="0" smtClean="0">
                <a:solidFill>
                  <a:schemeClr val="bg1"/>
                </a:solidFill>
              </a:rPr>
            </a:br>
            <a:r>
              <a:rPr lang="en-US" sz="2100" dirty="0" smtClean="0">
                <a:solidFill>
                  <a:schemeClr val="bg1"/>
                </a:solidFill>
              </a:rPr>
              <a:t>2117 Fourth Street ,</a:t>
            </a:r>
            <a:r>
              <a:rPr lang="en-US" sz="2100" baseline="0" dirty="0" smtClean="0">
                <a:solidFill>
                  <a:schemeClr val="bg1"/>
                </a:solidFill>
              </a:rPr>
              <a:t> Unit C</a:t>
            </a:r>
          </a:p>
          <a:p>
            <a:pPr marL="350044" indent="-350044">
              <a:lnSpc>
                <a:spcPts val="2275"/>
              </a:lnSpc>
            </a:pPr>
            <a:r>
              <a:rPr lang="en-US" sz="2100" baseline="0" dirty="0" smtClean="0">
                <a:solidFill>
                  <a:schemeClr val="bg1"/>
                </a:solidFill>
              </a:rPr>
              <a:t>	Berkeley CA </a:t>
            </a:r>
            <a:r>
              <a:rPr lang="en-US" sz="1750" baseline="0" dirty="0" smtClean="0">
                <a:solidFill>
                  <a:schemeClr val="bg1"/>
                </a:solidFill>
              </a:rPr>
              <a:t>94710</a:t>
            </a:r>
            <a:endParaRPr lang="en-US" sz="2100" baseline="0" dirty="0" smtClean="0">
              <a:solidFill>
                <a:schemeClr val="bg1"/>
              </a:solidFill>
            </a:endParaRPr>
          </a:p>
          <a:p>
            <a:pPr marL="350044" indent="-350044">
              <a:lnSpc>
                <a:spcPts val="2275"/>
              </a:lnSpc>
            </a:pPr>
            <a:r>
              <a:rPr lang="en-US" sz="2100" b="1" baseline="0" dirty="0" smtClean="0">
                <a:solidFill>
                  <a:srgbClr val="FFFF00"/>
                </a:solidFill>
              </a:rPr>
              <a:t>	posterpresenter@gmail.com</a:t>
            </a:r>
            <a:endParaRPr lang="en-US" sz="2450" b="1" dirty="0">
              <a:solidFill>
                <a:srgbClr val="FFFF00"/>
              </a:solidFill>
            </a:endParaRPr>
          </a:p>
        </p:txBody>
      </p:sp>
      <p:sp>
        <p:nvSpPr>
          <p:cNvPr id="40" name="Text Box 14"/>
          <p:cNvSpPr txBox="1">
            <a:spLocks noChangeArrowheads="1"/>
          </p:cNvSpPr>
          <p:nvPr userDrawn="1"/>
        </p:nvSpPr>
        <p:spPr bwMode="auto">
          <a:xfrm>
            <a:off x="1298655" y="28267989"/>
            <a:ext cx="2200275" cy="294846"/>
          </a:xfrm>
          <a:prstGeom prst="rect">
            <a:avLst/>
          </a:prstGeom>
          <a:noFill/>
          <a:ln w="9525">
            <a:noFill/>
            <a:miter lim="800000"/>
            <a:headEnd/>
            <a:tailEnd/>
          </a:ln>
          <a:effectLst/>
        </p:spPr>
        <p:txBody>
          <a:bodyPr lIns="79855" tIns="39920" rIns="79855" bIns="39920">
            <a:spAutoFit/>
          </a:bodyPr>
          <a:lstStyle/>
          <a:p>
            <a:pPr eaLnBrk="0" hangingPunct="0">
              <a:lnSpc>
                <a:spcPct val="65000"/>
              </a:lnSpc>
              <a:spcBef>
                <a:spcPct val="50000"/>
              </a:spcBef>
              <a:defRPr/>
            </a:pPr>
            <a:r>
              <a:rPr lang="en-US" sz="438" b="1" dirty="0" smtClean="0">
                <a:solidFill>
                  <a:schemeClr val="bg1">
                    <a:lumMod val="75000"/>
                  </a:schemeClr>
                </a:solidFill>
                <a:latin typeface="Arial" charset="0"/>
              </a:rPr>
              <a:t>RESEARCH POSTER PRESENTATION </a:t>
            </a:r>
            <a:r>
              <a:rPr lang="en-US" sz="438" b="1" dirty="0">
                <a:solidFill>
                  <a:schemeClr val="bg1">
                    <a:lumMod val="75000"/>
                  </a:schemeClr>
                </a:solidFill>
                <a:latin typeface="Arial" charset="0"/>
              </a:rPr>
              <a:t>DESIGN © </a:t>
            </a:r>
            <a:r>
              <a:rPr lang="en-US" sz="438" b="1" dirty="0" smtClean="0">
                <a:solidFill>
                  <a:schemeClr val="bg1">
                    <a:lumMod val="75000"/>
                  </a:schemeClr>
                </a:solidFill>
                <a:latin typeface="Arial" charset="0"/>
              </a:rPr>
              <a:t>2015</a:t>
            </a:r>
            <a:endParaRPr lang="en-US" sz="438" b="1" dirty="0">
              <a:solidFill>
                <a:schemeClr val="bg1">
                  <a:lumMod val="75000"/>
                </a:schemeClr>
              </a:solidFill>
              <a:latin typeface="Arial" charset="0"/>
            </a:endParaRPr>
          </a:p>
          <a:p>
            <a:pPr eaLnBrk="0" hangingPunct="0">
              <a:lnSpc>
                <a:spcPct val="65000"/>
              </a:lnSpc>
              <a:spcBef>
                <a:spcPct val="50000"/>
              </a:spcBef>
              <a:defRPr/>
            </a:pPr>
            <a:r>
              <a:rPr lang="en-US" sz="963"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840288" rtl="0" eaLnBrk="1" latinLnBrk="0" hangingPunct="1">
        <a:spcBef>
          <a:spcPct val="0"/>
        </a:spcBef>
        <a:buNone/>
        <a:defRPr sz="7700" kern="1200">
          <a:solidFill>
            <a:schemeClr val="bg1"/>
          </a:solidFill>
          <a:latin typeface="Trebuchet MS" pitchFamily="34" charset="0"/>
          <a:ea typeface="+mj-ea"/>
          <a:cs typeface="+mj-cs"/>
        </a:defRPr>
      </a:lvl1pPr>
    </p:titleStyle>
    <p:bodyStyle>
      <a:lvl1pPr marL="1440108" indent="-1440108" algn="l" defTabSz="3840288" rtl="0" eaLnBrk="1" latinLnBrk="0" hangingPunct="1">
        <a:spcBef>
          <a:spcPct val="20000"/>
        </a:spcBef>
        <a:buFont typeface="Arial" pitchFamily="34" charset="0"/>
        <a:buChar char="•"/>
        <a:defRPr sz="13475" kern="1200">
          <a:solidFill>
            <a:schemeClr val="tx1"/>
          </a:solidFill>
          <a:latin typeface="+mn-lt"/>
          <a:ea typeface="+mn-ea"/>
          <a:cs typeface="+mn-cs"/>
        </a:defRPr>
      </a:lvl1pPr>
      <a:lvl2pPr marL="3120234" indent="-1200090" algn="l" defTabSz="3840288" rtl="0" eaLnBrk="1" latinLnBrk="0" hangingPunct="1">
        <a:spcBef>
          <a:spcPct val="20000"/>
        </a:spcBef>
        <a:buFont typeface="Arial" pitchFamily="34" charset="0"/>
        <a:buChar char="–"/>
        <a:defRPr sz="11813" kern="1200">
          <a:solidFill>
            <a:schemeClr val="tx1"/>
          </a:solidFill>
          <a:latin typeface="+mn-lt"/>
          <a:ea typeface="+mn-ea"/>
          <a:cs typeface="+mn-cs"/>
        </a:defRPr>
      </a:lvl2pPr>
      <a:lvl3pPr marL="4800360" indent="-960073" algn="l" defTabSz="3840288" rtl="0" eaLnBrk="1" latinLnBrk="0" hangingPunct="1">
        <a:spcBef>
          <a:spcPct val="20000"/>
        </a:spcBef>
        <a:buFont typeface="Arial" pitchFamily="34" charset="0"/>
        <a:buChar char="•"/>
        <a:defRPr sz="10150" kern="1200">
          <a:solidFill>
            <a:schemeClr val="tx1"/>
          </a:solidFill>
          <a:latin typeface="+mn-lt"/>
          <a:ea typeface="+mn-ea"/>
          <a:cs typeface="+mn-cs"/>
        </a:defRPr>
      </a:lvl3pPr>
      <a:lvl4pPr marL="672050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0648"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288" rtl="0" eaLnBrk="1" latinLnBrk="0" hangingPunct="1">
        <a:defRPr sz="7525" kern="1200">
          <a:solidFill>
            <a:schemeClr val="tx1"/>
          </a:solidFill>
          <a:latin typeface="+mn-lt"/>
          <a:ea typeface="+mn-ea"/>
          <a:cs typeface="+mn-cs"/>
        </a:defRPr>
      </a:lvl1pPr>
      <a:lvl2pPr marL="1920145" algn="l" defTabSz="3840288" rtl="0" eaLnBrk="1" latinLnBrk="0" hangingPunct="1">
        <a:defRPr sz="7525" kern="1200">
          <a:solidFill>
            <a:schemeClr val="tx1"/>
          </a:solidFill>
          <a:latin typeface="+mn-lt"/>
          <a:ea typeface="+mn-ea"/>
          <a:cs typeface="+mn-cs"/>
        </a:defRPr>
      </a:lvl2pPr>
      <a:lvl3pPr marL="3840288" algn="l" defTabSz="3840288" rtl="0" eaLnBrk="1" latinLnBrk="0" hangingPunct="1">
        <a:defRPr sz="7525" kern="1200">
          <a:solidFill>
            <a:schemeClr val="tx1"/>
          </a:solidFill>
          <a:latin typeface="+mn-lt"/>
          <a:ea typeface="+mn-ea"/>
          <a:cs typeface="+mn-cs"/>
        </a:defRPr>
      </a:lvl3pPr>
      <a:lvl4pPr marL="5760432" algn="l" defTabSz="3840288" rtl="0" eaLnBrk="1" latinLnBrk="0" hangingPunct="1">
        <a:defRPr sz="7525" kern="1200">
          <a:solidFill>
            <a:schemeClr val="tx1"/>
          </a:solidFill>
          <a:latin typeface="+mn-lt"/>
          <a:ea typeface="+mn-ea"/>
          <a:cs typeface="+mn-cs"/>
        </a:defRPr>
      </a:lvl4pPr>
      <a:lvl5pPr marL="7680576" algn="l" defTabSz="3840288" rtl="0" eaLnBrk="1" latinLnBrk="0" hangingPunct="1">
        <a:defRPr sz="7525" kern="1200">
          <a:solidFill>
            <a:schemeClr val="tx1"/>
          </a:solidFill>
          <a:latin typeface="+mn-lt"/>
          <a:ea typeface="+mn-ea"/>
          <a:cs typeface="+mn-cs"/>
        </a:defRPr>
      </a:lvl5pPr>
      <a:lvl6pPr marL="9600721" algn="l" defTabSz="3840288" rtl="0" eaLnBrk="1" latinLnBrk="0" hangingPunct="1">
        <a:defRPr sz="7525" kern="1200">
          <a:solidFill>
            <a:schemeClr val="tx1"/>
          </a:solidFill>
          <a:latin typeface="+mn-lt"/>
          <a:ea typeface="+mn-ea"/>
          <a:cs typeface="+mn-cs"/>
        </a:defRPr>
      </a:lvl6pPr>
      <a:lvl7pPr marL="11520865" algn="l" defTabSz="3840288" rtl="0" eaLnBrk="1" latinLnBrk="0" hangingPunct="1">
        <a:defRPr sz="7525" kern="1200">
          <a:solidFill>
            <a:schemeClr val="tx1"/>
          </a:solidFill>
          <a:latin typeface="+mn-lt"/>
          <a:ea typeface="+mn-ea"/>
          <a:cs typeface="+mn-cs"/>
        </a:defRPr>
      </a:lvl7pPr>
      <a:lvl8pPr marL="13441008" algn="l" defTabSz="3840288" rtl="0" eaLnBrk="1" latinLnBrk="0" hangingPunct="1">
        <a:defRPr sz="7525" kern="1200">
          <a:solidFill>
            <a:schemeClr val="tx1"/>
          </a:solidFill>
          <a:latin typeface="+mn-lt"/>
          <a:ea typeface="+mn-ea"/>
          <a:cs typeface="+mn-cs"/>
        </a:defRPr>
      </a:lvl8pPr>
      <a:lvl9pPr marL="15361153" algn="l" defTabSz="3840288" rtl="0" eaLnBrk="1" latinLnBrk="0" hangingPunct="1">
        <a:defRPr sz="75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png"/><Relationship Id="rId5" Type="http://schemas.openxmlformats.org/officeDocument/2006/relationships/image" Target="../media/image13.jpg"/><Relationship Id="rId6" Type="http://schemas.openxmlformats.org/officeDocument/2006/relationships/image" Target="../media/image14.png"/><Relationship Id="rId7" Type="http://schemas.openxmlformats.org/officeDocument/2006/relationships/image" Target="../media/image15.jp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p:cNvSpPr txBox="1"/>
          <p:nvPr/>
        </p:nvSpPr>
        <p:spPr>
          <a:xfrm>
            <a:off x="10186601" y="4876285"/>
            <a:ext cx="8792765" cy="227255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63" name="TextBox 62"/>
          <p:cNvSpPr txBox="1"/>
          <p:nvPr/>
        </p:nvSpPr>
        <p:spPr>
          <a:xfrm>
            <a:off x="1032792" y="4867554"/>
            <a:ext cx="8592195" cy="227255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19488208" y="4843583"/>
            <a:ext cx="8792765" cy="227255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20" name="Text Placeholder 19"/>
          <p:cNvSpPr>
            <a:spLocks noGrp="1"/>
          </p:cNvSpPr>
          <p:nvPr>
            <p:ph type="body" sz="quarter" idx="11"/>
          </p:nvPr>
        </p:nvSpPr>
        <p:spPr>
          <a:xfrm>
            <a:off x="837529" y="4843583"/>
            <a:ext cx="8792766" cy="682936"/>
          </a:xfrm>
        </p:spPr>
        <p:txBody>
          <a:bodyPr/>
          <a:lstStyle/>
          <a:p>
            <a:r>
              <a:rPr lang="en-US" u="none" dirty="0" smtClean="0">
                <a:solidFill>
                  <a:srgbClr val="002060"/>
                </a:solidFill>
              </a:rPr>
              <a:t>OVERVIEW</a:t>
            </a:r>
            <a:endParaRPr lang="en-US" u="none" dirty="0">
              <a:solidFill>
                <a:srgbClr val="002060"/>
              </a:solidFill>
            </a:endParaRPr>
          </a:p>
        </p:txBody>
      </p:sp>
      <p:sp>
        <p:nvSpPr>
          <p:cNvPr id="21" name="Text Placeholder 20"/>
          <p:cNvSpPr>
            <a:spLocks noGrp="1"/>
          </p:cNvSpPr>
          <p:nvPr>
            <p:ph type="body" sz="quarter" idx="20"/>
          </p:nvPr>
        </p:nvSpPr>
        <p:spPr>
          <a:xfrm>
            <a:off x="837527" y="11378328"/>
            <a:ext cx="8794154" cy="682936"/>
          </a:xfrm>
        </p:spPr>
        <p:txBody>
          <a:bodyPr/>
          <a:lstStyle/>
          <a:p>
            <a:r>
              <a:rPr lang="en-US" u="none" dirty="0" smtClean="0">
                <a:solidFill>
                  <a:srgbClr val="002060"/>
                </a:solidFill>
              </a:rPr>
              <a:t>DATA COLLECTION</a:t>
            </a:r>
            <a:endParaRPr lang="en-US" u="none" dirty="0">
              <a:solidFill>
                <a:srgbClr val="002060"/>
              </a:solidFill>
            </a:endParaRPr>
          </a:p>
        </p:txBody>
      </p:sp>
      <p:sp>
        <p:nvSpPr>
          <p:cNvPr id="25" name="Text Placeholder 24"/>
          <p:cNvSpPr>
            <a:spLocks noGrp="1"/>
          </p:cNvSpPr>
          <p:nvPr>
            <p:ph type="body" sz="quarter" idx="24"/>
          </p:nvPr>
        </p:nvSpPr>
        <p:spPr>
          <a:xfrm>
            <a:off x="19499580" y="4843583"/>
            <a:ext cx="8801100" cy="682936"/>
          </a:xfrm>
        </p:spPr>
        <p:txBody>
          <a:bodyPr/>
          <a:lstStyle/>
          <a:p>
            <a:r>
              <a:rPr lang="en-US" u="none" dirty="0" smtClean="0">
                <a:solidFill>
                  <a:srgbClr val="002060"/>
                </a:solidFill>
              </a:rPr>
              <a:t>DRAFT ANALYSIS</a:t>
            </a:r>
            <a:endParaRPr lang="en-US" u="none" dirty="0">
              <a:solidFill>
                <a:srgbClr val="002060"/>
              </a:solidFill>
            </a:endParaRPr>
          </a:p>
        </p:txBody>
      </p:sp>
      <p:sp>
        <p:nvSpPr>
          <p:cNvPr id="27" name="Text Placeholder 26"/>
          <p:cNvSpPr>
            <a:spLocks noGrp="1"/>
          </p:cNvSpPr>
          <p:nvPr>
            <p:ph type="body" sz="quarter" idx="26"/>
          </p:nvPr>
        </p:nvSpPr>
        <p:spPr>
          <a:xfrm>
            <a:off x="28830254" y="5581171"/>
            <a:ext cx="8791141" cy="798338"/>
          </a:xfrm>
        </p:spPr>
        <p:txBody>
          <a:bodyPr/>
          <a:lstStyle/>
          <a:p>
            <a:endParaRPr lang="en-US" dirty="0">
              <a:solidFill>
                <a:srgbClr val="002060"/>
              </a:solidFill>
            </a:endParaRPr>
          </a:p>
        </p:txBody>
      </p:sp>
      <p:sp>
        <p:nvSpPr>
          <p:cNvPr id="33" name="Text Placeholder 32"/>
          <p:cNvSpPr>
            <a:spLocks noGrp="1"/>
          </p:cNvSpPr>
          <p:nvPr>
            <p:ph type="body" sz="quarter" idx="150"/>
          </p:nvPr>
        </p:nvSpPr>
        <p:spPr>
          <a:xfrm>
            <a:off x="5221499" y="2960954"/>
            <a:ext cx="27999097" cy="1120140"/>
          </a:xfrm>
        </p:spPr>
        <p:txBody>
          <a:bodyPr/>
          <a:lstStyle/>
          <a:p>
            <a:r>
              <a:rPr lang="en-US" dirty="0" smtClean="0">
                <a:solidFill>
                  <a:srgbClr val="002060"/>
                </a:solidFill>
              </a:rPr>
              <a:t>Isaiah Bryant, </a:t>
            </a:r>
            <a:r>
              <a:rPr lang="en-US" dirty="0" err="1" smtClean="0">
                <a:solidFill>
                  <a:srgbClr val="002060"/>
                </a:solidFill>
              </a:rPr>
              <a:t>Edan</a:t>
            </a:r>
            <a:r>
              <a:rPr lang="en-US" dirty="0" smtClean="0">
                <a:solidFill>
                  <a:srgbClr val="002060"/>
                </a:solidFill>
              </a:rPr>
              <a:t> </a:t>
            </a:r>
            <a:r>
              <a:rPr lang="en-US" dirty="0" err="1" smtClean="0">
                <a:solidFill>
                  <a:srgbClr val="002060"/>
                </a:solidFill>
              </a:rPr>
              <a:t>Eingal</a:t>
            </a:r>
            <a:r>
              <a:rPr lang="en-US" dirty="0" smtClean="0">
                <a:solidFill>
                  <a:srgbClr val="002060"/>
                </a:solidFill>
              </a:rPr>
              <a:t>, Kevin Li, Steven Liao</a:t>
            </a:r>
            <a:endParaRPr lang="en-US" dirty="0">
              <a:solidFill>
                <a:srgbClr val="002060"/>
              </a:solidFill>
            </a:endParaRPr>
          </a:p>
        </p:txBody>
      </p:sp>
      <p:sp>
        <p:nvSpPr>
          <p:cNvPr id="35" name="Text Placeholder 34"/>
          <p:cNvSpPr>
            <a:spLocks noGrp="1"/>
          </p:cNvSpPr>
          <p:nvPr>
            <p:ph type="body" sz="quarter" idx="153"/>
          </p:nvPr>
        </p:nvSpPr>
        <p:spPr>
          <a:xfrm>
            <a:off x="6951997" y="660486"/>
            <a:ext cx="27999097" cy="1433226"/>
          </a:xfrm>
        </p:spPr>
        <p:txBody>
          <a:bodyPr>
            <a:noAutofit/>
          </a:bodyPr>
          <a:lstStyle/>
          <a:p>
            <a:r>
              <a:rPr lang="en-US" sz="15000" dirty="0" smtClean="0">
                <a:solidFill>
                  <a:srgbClr val="002060"/>
                </a:solidFill>
              </a:rPr>
              <a:t>Analysis of NFL Player Valuation</a:t>
            </a:r>
            <a:endParaRPr lang="en-US" sz="15000" dirty="0">
              <a:solidFill>
                <a:srgbClr val="002060"/>
              </a:solidFill>
            </a:endParaRPr>
          </a:p>
        </p:txBody>
      </p:sp>
      <p:sp>
        <p:nvSpPr>
          <p:cNvPr id="2" name="TextBox 1"/>
          <p:cNvSpPr txBox="1"/>
          <p:nvPr/>
        </p:nvSpPr>
        <p:spPr>
          <a:xfrm>
            <a:off x="837527" y="13898070"/>
            <a:ext cx="8783829" cy="765722"/>
          </a:xfrm>
          <a:prstGeom prst="rect">
            <a:avLst/>
          </a:prstGeom>
          <a:noFill/>
        </p:spPr>
        <p:txBody>
          <a:bodyPr wrap="square" rtlCol="0">
            <a:spAutoFit/>
          </a:bodyPr>
          <a:lstStyle/>
          <a:p>
            <a:pPr marL="300038" indent="-300038">
              <a:buFont typeface="Arial" charset="0"/>
              <a:buChar char="•"/>
            </a:pPr>
            <a:endParaRPr lang="en-US" sz="2188">
              <a:latin typeface="Times New Roman" panose="02020603050405020304" pitchFamily="18" charset="0"/>
              <a:cs typeface="Times New Roman" panose="02020603050405020304" pitchFamily="18" charset="0"/>
            </a:endParaRPr>
          </a:p>
          <a:p>
            <a:pPr marL="300038" indent="-300038">
              <a:buFont typeface="Arial" charset="0"/>
              <a:buChar char="•"/>
            </a:pPr>
            <a:endParaRPr lang="en-US" sz="2188"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0027" y="10124650"/>
            <a:ext cx="8089835" cy="7882231"/>
          </a:xfrm>
          <a:prstGeom prst="rect">
            <a:avLst/>
          </a:prstGeom>
        </p:spPr>
      </p:pic>
      <p:sp>
        <p:nvSpPr>
          <p:cNvPr id="31" name="TextBox 30"/>
          <p:cNvSpPr txBox="1"/>
          <p:nvPr/>
        </p:nvSpPr>
        <p:spPr>
          <a:xfrm>
            <a:off x="28835893" y="4843583"/>
            <a:ext cx="8456388" cy="227255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26" name="Text Placeholder 25"/>
          <p:cNvSpPr>
            <a:spLocks noGrp="1"/>
          </p:cNvSpPr>
          <p:nvPr>
            <p:ph type="body" sz="quarter" idx="25"/>
          </p:nvPr>
        </p:nvSpPr>
        <p:spPr>
          <a:xfrm>
            <a:off x="28830254" y="4843583"/>
            <a:ext cx="8791141" cy="682936"/>
          </a:xfrm>
        </p:spPr>
        <p:txBody>
          <a:bodyPr/>
          <a:lstStyle/>
          <a:p>
            <a:r>
              <a:rPr lang="en-US" u="none" dirty="0" smtClean="0">
                <a:solidFill>
                  <a:srgbClr val="002060"/>
                </a:solidFill>
              </a:rPr>
              <a:t>TEAM COMPOSITION</a:t>
            </a:r>
            <a:endParaRPr lang="en-US" u="none" dirty="0">
              <a:solidFill>
                <a:srgbClr val="002060"/>
              </a:solidFill>
            </a:endParaRPr>
          </a:p>
        </p:txBody>
      </p:sp>
      <p:pic>
        <p:nvPicPr>
          <p:cNvPr id="4098" name="Picture 2" descr="ata Collection Visual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561" y="12328297"/>
            <a:ext cx="8045575" cy="6914298"/>
          </a:xfrm>
          <a:prstGeom prst="rect">
            <a:avLst/>
          </a:prstGeom>
          <a:noFill/>
          <a:extLst>
            <a:ext uri="{909E8E84-426E-40DD-AFC4-6F175D3DCCD1}">
              <a14:hiddenFill xmlns:a14="http://schemas.microsoft.com/office/drawing/2010/main">
                <a:solidFill>
                  <a:srgbClr val="FFFFFF"/>
                </a:solidFill>
              </a14:hiddenFill>
            </a:ext>
          </a:extLst>
        </p:spPr>
      </p:pic>
      <p:sp>
        <p:nvSpPr>
          <p:cNvPr id="59" name="Text Placeholder 22"/>
          <p:cNvSpPr>
            <a:spLocks noGrp="1"/>
          </p:cNvSpPr>
          <p:nvPr>
            <p:ph type="body" sz="quarter" idx="22"/>
          </p:nvPr>
        </p:nvSpPr>
        <p:spPr>
          <a:xfrm>
            <a:off x="10468723" y="4924106"/>
            <a:ext cx="7993423" cy="682936"/>
          </a:xfrm>
        </p:spPr>
        <p:txBody>
          <a:bodyPr/>
          <a:lstStyle/>
          <a:p>
            <a:r>
              <a:rPr lang="en-US" u="none" dirty="0" smtClean="0">
                <a:solidFill>
                  <a:srgbClr val="002060"/>
                </a:solidFill>
              </a:rPr>
              <a:t>SALARY ANALYSIS</a:t>
            </a:r>
            <a:endParaRPr lang="en-US" u="none" dirty="0">
              <a:solidFill>
                <a:srgbClr val="002060"/>
              </a:solidFill>
            </a:endParaRPr>
          </a:p>
        </p:txBody>
      </p:sp>
      <p:sp>
        <p:nvSpPr>
          <p:cNvPr id="60" name="Text Placeholder 24"/>
          <p:cNvSpPr>
            <a:spLocks noGrp="1"/>
          </p:cNvSpPr>
          <p:nvPr>
            <p:ph type="body" sz="quarter" idx="24"/>
          </p:nvPr>
        </p:nvSpPr>
        <p:spPr>
          <a:xfrm>
            <a:off x="19468501" y="18192383"/>
            <a:ext cx="8801100" cy="682936"/>
          </a:xfrm>
        </p:spPr>
        <p:txBody>
          <a:bodyPr/>
          <a:lstStyle/>
          <a:p>
            <a:r>
              <a:rPr lang="en-US" u="none" dirty="0" smtClean="0">
                <a:solidFill>
                  <a:srgbClr val="002060"/>
                </a:solidFill>
              </a:rPr>
              <a:t>DRAFT COMBINE NEAREST NEIGHBORS </a:t>
            </a:r>
            <a:endParaRPr lang="en-US" u="none" dirty="0">
              <a:solidFill>
                <a:srgbClr val="002060"/>
              </a:solidFill>
            </a:endParaRPr>
          </a:p>
        </p:txBody>
      </p:sp>
      <p:sp>
        <p:nvSpPr>
          <p:cNvPr id="3" name="TextBox 2"/>
          <p:cNvSpPr txBox="1"/>
          <p:nvPr/>
        </p:nvSpPr>
        <p:spPr>
          <a:xfrm>
            <a:off x="19901006" y="18936723"/>
            <a:ext cx="7936088" cy="3477875"/>
          </a:xfrm>
          <a:prstGeom prst="rect">
            <a:avLst/>
          </a:prstGeom>
          <a:noFill/>
        </p:spPr>
        <p:txBody>
          <a:bodyPr wrap="square" rtlCol="0">
            <a:spAutoFit/>
          </a:bodyPr>
          <a:lstStyle/>
          <a:p>
            <a:r>
              <a:rPr lang="en-US" sz="2200" dirty="0"/>
              <a:t>We performed a </a:t>
            </a:r>
            <a:r>
              <a:rPr lang="en-US" sz="2200" b="1" dirty="0"/>
              <a:t>k nearest neighbors</a:t>
            </a:r>
            <a:r>
              <a:rPr lang="en-US" sz="2200" dirty="0"/>
              <a:t> </a:t>
            </a:r>
            <a:r>
              <a:rPr lang="en-US" sz="2200" dirty="0" smtClean="0"/>
              <a:t>search using </a:t>
            </a:r>
            <a:r>
              <a:rPr lang="en-US" sz="2200" dirty="0"/>
              <a:t>the combine and AV data that we collected in order to determine the projected seasonal AV of all players selected in the first round of the 2017 NFL draft. We based this analysis purely on </a:t>
            </a:r>
            <a:r>
              <a:rPr lang="en-US" sz="2200" b="1" dirty="0"/>
              <a:t>combine metrics</a:t>
            </a:r>
            <a:r>
              <a:rPr lang="en-US" sz="2200" dirty="0"/>
              <a:t>, choosing to ignore other </a:t>
            </a:r>
            <a:r>
              <a:rPr lang="en-US" sz="2200" dirty="0" err="1"/>
              <a:t>measurables</a:t>
            </a:r>
            <a:r>
              <a:rPr lang="en-US" sz="2200" dirty="0"/>
              <a:t> such as college statistics, personality, and injury history that NFL teams often utilize to evaluate draft prospects. The results below were obtained using a </a:t>
            </a:r>
            <a:r>
              <a:rPr lang="en-US" sz="2200" dirty="0" smtClean="0"/>
              <a:t>k-value </a:t>
            </a:r>
            <a:r>
              <a:rPr lang="en-US" sz="2200" dirty="0"/>
              <a:t>of 3 and by limiting </a:t>
            </a:r>
            <a:r>
              <a:rPr lang="en-US" sz="2200" dirty="0" smtClean="0"/>
              <a:t>comparison </a:t>
            </a:r>
            <a:r>
              <a:rPr lang="en-US" sz="2200" dirty="0"/>
              <a:t>to neighbors </a:t>
            </a:r>
            <a:r>
              <a:rPr lang="en-US" sz="2200" dirty="0" smtClean="0"/>
              <a:t>within </a:t>
            </a:r>
            <a:r>
              <a:rPr lang="en-US" sz="2200" dirty="0"/>
              <a:t>the same position.</a:t>
            </a:r>
          </a:p>
          <a:p>
            <a:r>
              <a:rPr lang="en-US" sz="2200" dirty="0"/>
              <a:t/>
            </a:r>
            <a:br>
              <a:rPr lang="en-US" sz="2200" dirty="0"/>
            </a:br>
            <a:endParaRPr lang="en-US" sz="2200" dirty="0">
              <a:latin typeface="Times New Roman" panose="02020603050405020304" pitchFamily="18" charset="0"/>
              <a:cs typeface="Times New Roman" panose="02020603050405020304" pitchFamily="18" charset="0"/>
            </a:endParaRPr>
          </a:p>
        </p:txBody>
      </p:sp>
      <p:sp>
        <p:nvSpPr>
          <p:cNvPr id="61" name="TextBox 60"/>
          <p:cNvSpPr txBox="1"/>
          <p:nvPr/>
        </p:nvSpPr>
        <p:spPr>
          <a:xfrm>
            <a:off x="19916546" y="5790054"/>
            <a:ext cx="7936088" cy="3816429"/>
          </a:xfrm>
          <a:prstGeom prst="rect">
            <a:avLst/>
          </a:prstGeom>
          <a:noFill/>
        </p:spPr>
        <p:txBody>
          <a:bodyPr wrap="square" rtlCol="0">
            <a:spAutoFit/>
          </a:bodyPr>
          <a:lstStyle/>
          <a:p>
            <a:r>
              <a:rPr lang="en-US" sz="2200" dirty="0" smtClean="0"/>
              <a:t>Our analysis of the draft </a:t>
            </a:r>
            <a:r>
              <a:rPr lang="en-US" sz="2200" dirty="0" smtClean="0"/>
              <a:t>begins with the </a:t>
            </a:r>
            <a:r>
              <a:rPr lang="en-US" sz="2200" b="1" dirty="0" smtClean="0"/>
              <a:t>1980 </a:t>
            </a:r>
            <a:r>
              <a:rPr lang="en-US" altLang="zh-CN" sz="2200" dirty="0" smtClean="0"/>
              <a:t>class</a:t>
            </a:r>
            <a:r>
              <a:rPr lang="en-US" sz="2200" dirty="0" smtClean="0"/>
              <a:t>, </a:t>
            </a:r>
            <a:r>
              <a:rPr lang="en-US" sz="2200" dirty="0" smtClean="0"/>
              <a:t>and groups all players in a given position </a:t>
            </a:r>
            <a:r>
              <a:rPr lang="en-US" sz="2200" dirty="0" smtClean="0"/>
              <a:t>and round </a:t>
            </a:r>
            <a:r>
              <a:rPr lang="en-US" sz="2200" dirty="0" smtClean="0"/>
              <a:t>together (with the exception of Round 8 and undrafted players). The results </a:t>
            </a:r>
            <a:r>
              <a:rPr lang="en-US" sz="2200" dirty="0" smtClean="0"/>
              <a:t>clearly show: </a:t>
            </a:r>
            <a:endParaRPr lang="en-US" sz="2200" dirty="0" smtClean="0"/>
          </a:p>
          <a:p>
            <a:endParaRPr lang="en-US" sz="2200" dirty="0" smtClean="0"/>
          </a:p>
          <a:p>
            <a:pPr marL="342900" indent="-342900">
              <a:buFont typeface="Arial" charset="0"/>
              <a:buChar char="•"/>
            </a:pPr>
            <a:r>
              <a:rPr lang="en-US" sz="2200" dirty="0"/>
              <a:t>A</a:t>
            </a:r>
            <a:r>
              <a:rPr lang="en-US" sz="2200" dirty="0" smtClean="0"/>
              <a:t> </a:t>
            </a:r>
            <a:r>
              <a:rPr lang="en-US" sz="2200" b="1" dirty="0" smtClean="0"/>
              <a:t>decreasing</a:t>
            </a:r>
            <a:r>
              <a:rPr lang="en-US" sz="2200" dirty="0" smtClean="0"/>
              <a:t> </a:t>
            </a:r>
            <a:r>
              <a:rPr lang="en-US" sz="2200" dirty="0" smtClean="0"/>
              <a:t>average </a:t>
            </a:r>
            <a:r>
              <a:rPr lang="en-US" sz="2200" dirty="0" smtClean="0"/>
              <a:t>AV value as </a:t>
            </a:r>
            <a:r>
              <a:rPr lang="en-US" sz="2200" dirty="0" smtClean="0"/>
              <a:t>draft </a:t>
            </a:r>
            <a:r>
              <a:rPr lang="en-US" sz="2200" dirty="0" smtClean="0"/>
              <a:t>rounds </a:t>
            </a:r>
            <a:r>
              <a:rPr lang="en-US" sz="2200" dirty="0" smtClean="0"/>
              <a:t>increase.</a:t>
            </a:r>
            <a:endParaRPr lang="en-US" sz="2200" dirty="0" smtClean="0"/>
          </a:p>
          <a:p>
            <a:pPr marL="342900" indent="-342900">
              <a:buFont typeface="Arial" charset="0"/>
              <a:buChar char="•"/>
            </a:pPr>
            <a:r>
              <a:rPr lang="en-US" sz="2200" dirty="0"/>
              <a:t>A</a:t>
            </a:r>
            <a:r>
              <a:rPr lang="en-US" sz="2200" dirty="0" smtClean="0"/>
              <a:t> </a:t>
            </a:r>
            <a:r>
              <a:rPr lang="en-US" sz="2200" b="1" dirty="0" smtClean="0"/>
              <a:t>higher</a:t>
            </a:r>
            <a:r>
              <a:rPr lang="en-US" sz="2200" dirty="0" smtClean="0"/>
              <a:t> contribution to AV from certain positions such as quarterbacks (QB</a:t>
            </a:r>
            <a:r>
              <a:rPr lang="en-US" sz="2200" dirty="0" smtClean="0"/>
              <a:t>).</a:t>
            </a:r>
            <a:endParaRPr lang="en-US" sz="2200" dirty="0" smtClean="0"/>
          </a:p>
          <a:p>
            <a:pPr marL="342900" indent="-342900">
              <a:buFont typeface="Arial" charset="0"/>
              <a:buChar char="•"/>
            </a:pPr>
            <a:r>
              <a:rPr lang="en-US" sz="2200" dirty="0" smtClean="0"/>
              <a:t>A relatively </a:t>
            </a:r>
            <a:r>
              <a:rPr lang="en-US" sz="2200" b="1" dirty="0" smtClean="0"/>
              <a:t>steady</a:t>
            </a:r>
            <a:r>
              <a:rPr lang="en-US" sz="2200" dirty="0" smtClean="0"/>
              <a:t> average AV value for kickers (K) indicating that teams may wish to draft these positions in later rounds.</a:t>
            </a:r>
            <a:endParaRPr lang="en-US" sz="2200" dirty="0"/>
          </a:p>
          <a:p>
            <a:r>
              <a:rPr lang="en-US" sz="2200" dirty="0"/>
              <a:t/>
            </a:r>
            <a:br>
              <a:rPr lang="en-US" sz="2200" dirty="0"/>
            </a:br>
            <a:endParaRPr lang="en-US" sz="22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242337" y="19523306"/>
            <a:ext cx="7783878" cy="4832092"/>
          </a:xfrm>
          <a:prstGeom prst="rect">
            <a:avLst/>
          </a:prstGeom>
          <a:noFill/>
        </p:spPr>
        <p:txBody>
          <a:bodyPr wrap="square" rtlCol="0">
            <a:spAutoFit/>
          </a:bodyPr>
          <a:lstStyle/>
          <a:p>
            <a:pPr marL="342900" indent="-342900">
              <a:buFont typeface="Arial" charset="0"/>
              <a:buChar char="•"/>
            </a:pPr>
            <a:r>
              <a:rPr lang="en-US" sz="2200" dirty="0" smtClean="0"/>
              <a:t>We </a:t>
            </a:r>
            <a:r>
              <a:rPr lang="en-US" sz="2200" b="1" dirty="0"/>
              <a:t>collected </a:t>
            </a:r>
            <a:r>
              <a:rPr lang="en-US" sz="2200" dirty="0"/>
              <a:t>AV data from 1978 to 2016 from </a:t>
            </a:r>
            <a:r>
              <a:rPr lang="en-US" sz="2200" i="1" dirty="0"/>
              <a:t>Pro Football Reference,</a:t>
            </a:r>
            <a:r>
              <a:rPr lang="en-US" sz="2200" dirty="0"/>
              <a:t> roster data from 1978 to 2016 from </a:t>
            </a:r>
            <a:r>
              <a:rPr lang="en-US" sz="2200" i="1" dirty="0"/>
              <a:t>Pro Football Reference</a:t>
            </a:r>
            <a:r>
              <a:rPr lang="en-US" sz="2200" dirty="0"/>
              <a:t> and</a:t>
            </a:r>
            <a:r>
              <a:rPr lang="en-US" sz="2200" i="1" dirty="0"/>
              <a:t> The Football Database</a:t>
            </a:r>
            <a:r>
              <a:rPr lang="en-US" sz="2200" dirty="0"/>
              <a:t>, combine data from 1999 to 2017 from</a:t>
            </a:r>
            <a:r>
              <a:rPr lang="en-US" sz="2200" i="1" dirty="0"/>
              <a:t> Pro Football Reference</a:t>
            </a:r>
            <a:r>
              <a:rPr lang="en-US" sz="2200" dirty="0"/>
              <a:t> and </a:t>
            </a:r>
            <a:r>
              <a:rPr lang="en-US" sz="2200" i="1" dirty="0"/>
              <a:t>NFL Combine Results</a:t>
            </a:r>
            <a:r>
              <a:rPr lang="en-US" sz="2200" dirty="0"/>
              <a:t>, standings data from 1978 to 2016 from </a:t>
            </a:r>
            <a:r>
              <a:rPr lang="en-US" sz="2200" i="1" dirty="0"/>
              <a:t>Pro Football Reference</a:t>
            </a:r>
            <a:r>
              <a:rPr lang="en-US" sz="2200" dirty="0"/>
              <a:t>, and salary data from 1994 to 2021 from </a:t>
            </a:r>
            <a:r>
              <a:rPr lang="en-US" sz="2200" i="1" dirty="0" err="1" smtClean="0"/>
              <a:t>Spotrac</a:t>
            </a:r>
            <a:r>
              <a:rPr lang="en-US" sz="2200" dirty="0" smtClean="0"/>
              <a:t>.</a:t>
            </a:r>
          </a:p>
          <a:p>
            <a:pPr marL="342900" indent="-342900">
              <a:buFont typeface="Arial" charset="0"/>
              <a:buChar char="•"/>
            </a:pPr>
            <a:r>
              <a:rPr lang="en-US" sz="2200" dirty="0" smtClean="0"/>
              <a:t>We </a:t>
            </a:r>
            <a:r>
              <a:rPr lang="en-US" sz="2200" b="1" dirty="0" smtClean="0"/>
              <a:t>cleaned </a:t>
            </a:r>
            <a:r>
              <a:rPr lang="en-US" sz="2200" dirty="0" smtClean="0"/>
              <a:t>and </a:t>
            </a:r>
            <a:r>
              <a:rPr lang="en-US" sz="2200" b="1" dirty="0" smtClean="0"/>
              <a:t>loaded</a:t>
            </a:r>
            <a:r>
              <a:rPr lang="en-US" sz="2200" dirty="0" smtClean="0"/>
              <a:t> </a:t>
            </a:r>
            <a:r>
              <a:rPr lang="en-US" sz="2200" dirty="0"/>
              <a:t>the </a:t>
            </a:r>
            <a:r>
              <a:rPr lang="en-US" sz="2200" dirty="0" smtClean="0"/>
              <a:t>data </a:t>
            </a:r>
            <a:r>
              <a:rPr lang="en-US" sz="2200" dirty="0"/>
              <a:t>into</a:t>
            </a:r>
            <a:r>
              <a:rPr lang="en-US" sz="2200" b="1" dirty="0"/>
              <a:t> SQL databases</a:t>
            </a:r>
            <a:r>
              <a:rPr lang="en-US" sz="2200" dirty="0"/>
              <a:t>. We decided that it would be best to store data used in separate parts of our project in different </a:t>
            </a:r>
            <a:r>
              <a:rPr lang="en-US" sz="2200" dirty="0" smtClean="0"/>
              <a:t>databases.</a:t>
            </a:r>
          </a:p>
          <a:p>
            <a:pPr marL="342900" indent="-342900">
              <a:buFont typeface="Arial" charset="0"/>
              <a:buChar char="•"/>
            </a:pPr>
            <a:r>
              <a:rPr lang="en-US" sz="2200" dirty="0" smtClean="0"/>
              <a:t>We </a:t>
            </a:r>
            <a:r>
              <a:rPr lang="en-US" sz="2200" b="1" dirty="0"/>
              <a:t>created </a:t>
            </a:r>
            <a:r>
              <a:rPr lang="en-US" sz="2200" dirty="0"/>
              <a:t>custom-made CSV files with cleaned data using </a:t>
            </a:r>
            <a:r>
              <a:rPr lang="en-US" sz="2200" b="1" dirty="0"/>
              <a:t>SQL queries</a:t>
            </a:r>
            <a:r>
              <a:rPr lang="en-US" sz="2200" dirty="0"/>
              <a:t>.</a:t>
            </a:r>
          </a:p>
          <a:p>
            <a:r>
              <a:rPr lang="en-US" sz="2200" dirty="0"/>
              <a:t/>
            </a:r>
            <a:br>
              <a:rPr lang="en-US" sz="2200" dirty="0"/>
            </a:b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63952" y="10643181"/>
            <a:ext cx="7800265" cy="4191544"/>
          </a:xfrm>
          <a:prstGeom prst="rect">
            <a:avLst/>
          </a:prstGeom>
        </p:spPr>
      </p:pic>
      <p:sp>
        <p:nvSpPr>
          <p:cNvPr id="30" name="Text Placeholder 24"/>
          <p:cNvSpPr>
            <a:spLocks noGrp="1"/>
          </p:cNvSpPr>
          <p:nvPr>
            <p:ph type="body" sz="quarter" idx="24"/>
          </p:nvPr>
        </p:nvSpPr>
        <p:spPr>
          <a:xfrm>
            <a:off x="28830254" y="9824303"/>
            <a:ext cx="8801100" cy="584767"/>
          </a:xfrm>
        </p:spPr>
        <p:txBody>
          <a:bodyPr/>
          <a:lstStyle/>
          <a:p>
            <a:r>
              <a:rPr lang="en-US" sz="2600" u="none" dirty="0" smtClean="0">
                <a:solidFill>
                  <a:srgbClr val="002060"/>
                </a:solidFill>
              </a:rPr>
              <a:t>Total AV By Team and Position (2016)</a:t>
            </a:r>
            <a:endParaRPr lang="en-US" sz="2600" u="none" dirty="0">
              <a:solidFill>
                <a:srgbClr val="002060"/>
              </a:solidFill>
            </a:endParaRPr>
          </a:p>
        </p:txBody>
      </p:sp>
      <p:sp>
        <p:nvSpPr>
          <p:cNvPr id="32" name="Rectangle 31"/>
          <p:cNvSpPr/>
          <p:nvPr/>
        </p:nvSpPr>
        <p:spPr>
          <a:xfrm>
            <a:off x="1366634" y="24274463"/>
            <a:ext cx="7921431" cy="3477875"/>
          </a:xfrm>
          <a:prstGeom prst="rect">
            <a:avLst/>
          </a:prstGeom>
        </p:spPr>
        <p:txBody>
          <a:bodyPr wrap="square">
            <a:spAutoFit/>
          </a:bodyPr>
          <a:lstStyle/>
          <a:p>
            <a:pPr marL="342900" indent="-342900">
              <a:buFont typeface="Arial" charset="0"/>
              <a:buChar char="•"/>
            </a:pPr>
            <a:r>
              <a:rPr lang="en-US" sz="2200" dirty="0" smtClean="0">
                <a:ea typeface="Calibri" charset="0"/>
                <a:cs typeface="Calibri" charset="0"/>
              </a:rPr>
              <a:t>Merging </a:t>
            </a:r>
            <a:r>
              <a:rPr lang="en-US" sz="2200" dirty="0">
                <a:ea typeface="Calibri" charset="0"/>
                <a:cs typeface="Calibri" charset="0"/>
              </a:rPr>
              <a:t>roster data and combine data from various sources and removing </a:t>
            </a:r>
            <a:r>
              <a:rPr lang="en-US" sz="2200" dirty="0" smtClean="0">
                <a:ea typeface="Calibri" charset="0"/>
                <a:cs typeface="Calibri" charset="0"/>
              </a:rPr>
              <a:t>duplicates.</a:t>
            </a:r>
          </a:p>
          <a:p>
            <a:pPr marL="342900" indent="-342900">
              <a:buFont typeface="Arial" charset="0"/>
              <a:buChar char="•"/>
            </a:pPr>
            <a:r>
              <a:rPr lang="en-US" sz="2200" dirty="0" smtClean="0">
                <a:ea typeface="Calibri" charset="0"/>
                <a:cs typeface="Calibri" charset="0"/>
              </a:rPr>
              <a:t>Finding </a:t>
            </a:r>
            <a:r>
              <a:rPr lang="en-US" sz="2200" dirty="0">
                <a:ea typeface="Calibri" charset="0"/>
                <a:cs typeface="Calibri" charset="0"/>
              </a:rPr>
              <a:t>salary data from before </a:t>
            </a:r>
            <a:r>
              <a:rPr lang="en-US" sz="2200" dirty="0" smtClean="0">
                <a:ea typeface="Calibri" charset="0"/>
                <a:cs typeface="Calibri" charset="0"/>
              </a:rPr>
              <a:t>2011.</a:t>
            </a:r>
          </a:p>
          <a:p>
            <a:pPr marL="342900" indent="-342900">
              <a:buFont typeface="Arial" charset="0"/>
              <a:buChar char="•"/>
            </a:pPr>
            <a:r>
              <a:rPr lang="en-US" sz="2200" dirty="0" smtClean="0">
                <a:ea typeface="Calibri" charset="0"/>
                <a:cs typeface="Calibri" charset="0"/>
              </a:rPr>
              <a:t>Assigning </a:t>
            </a:r>
            <a:r>
              <a:rPr lang="en-US" sz="2200" dirty="0">
                <a:ea typeface="Calibri" charset="0"/>
                <a:cs typeface="Calibri" charset="0"/>
              </a:rPr>
              <a:t>the correct player IDs to players from different </a:t>
            </a:r>
            <a:r>
              <a:rPr lang="en-US" sz="2200" dirty="0" smtClean="0">
                <a:ea typeface="Calibri" charset="0"/>
                <a:cs typeface="Calibri" charset="0"/>
              </a:rPr>
              <a:t>datasets.</a:t>
            </a:r>
          </a:p>
          <a:p>
            <a:pPr marL="342900" indent="-342900">
              <a:buFont typeface="Arial" charset="0"/>
              <a:buChar char="•"/>
            </a:pPr>
            <a:r>
              <a:rPr lang="en-US" sz="2200" dirty="0" smtClean="0">
                <a:ea typeface="Calibri" charset="0"/>
                <a:cs typeface="Calibri" charset="0"/>
              </a:rPr>
              <a:t>Deciding </a:t>
            </a:r>
            <a:r>
              <a:rPr lang="en-US" sz="2200" dirty="0">
                <a:ea typeface="Calibri" charset="0"/>
                <a:cs typeface="Calibri" charset="0"/>
              </a:rPr>
              <a:t>on a standard set of position and team </a:t>
            </a:r>
            <a:r>
              <a:rPr lang="en-US" sz="2200" dirty="0" smtClean="0">
                <a:ea typeface="Calibri" charset="0"/>
                <a:cs typeface="Calibri" charset="0"/>
              </a:rPr>
              <a:t>IDs.</a:t>
            </a:r>
            <a:endParaRPr lang="en-US" sz="2200" dirty="0">
              <a:ea typeface="Calibri" charset="0"/>
              <a:cs typeface="Calibri" charset="0"/>
            </a:endParaRPr>
          </a:p>
          <a:p>
            <a:pPr marL="342900" indent="-342900">
              <a:buFont typeface="Arial" charset="0"/>
              <a:buChar char="•"/>
            </a:pPr>
            <a:r>
              <a:rPr lang="en-US" sz="2200" dirty="0" smtClean="0">
                <a:ea typeface="Calibri" charset="0"/>
                <a:cs typeface="Calibri" charset="0"/>
              </a:rPr>
              <a:t>Tuning </a:t>
            </a:r>
            <a:r>
              <a:rPr lang="en-US" sz="2200" dirty="0">
                <a:ea typeface="Calibri" charset="0"/>
                <a:cs typeface="Calibri" charset="0"/>
              </a:rPr>
              <a:t>the team composition model and attempting to avoid overfitting.</a:t>
            </a:r>
          </a:p>
          <a:p>
            <a:r>
              <a:rPr lang="en-US" sz="2200" dirty="0">
                <a:ea typeface="Calibri" charset="0"/>
                <a:cs typeface="Calibri" charset="0"/>
              </a:rPr>
              <a:t/>
            </a:r>
            <a:br>
              <a:rPr lang="en-US" sz="2200" dirty="0">
                <a:ea typeface="Calibri" charset="0"/>
                <a:cs typeface="Calibri" charset="0"/>
              </a:rPr>
            </a:br>
            <a:endParaRPr lang="en-US" sz="2200" dirty="0">
              <a:ea typeface="Calibri" charset="0"/>
              <a:cs typeface="Calibri" charset="0"/>
            </a:endParaRPr>
          </a:p>
        </p:txBody>
      </p:sp>
      <p:sp>
        <p:nvSpPr>
          <p:cNvPr id="36" name="Text Placeholder 22"/>
          <p:cNvSpPr>
            <a:spLocks noGrp="1"/>
          </p:cNvSpPr>
          <p:nvPr>
            <p:ph type="body" sz="quarter" idx="22"/>
          </p:nvPr>
        </p:nvSpPr>
        <p:spPr>
          <a:xfrm>
            <a:off x="1032792" y="23310816"/>
            <a:ext cx="7993423" cy="682936"/>
          </a:xfrm>
        </p:spPr>
        <p:txBody>
          <a:bodyPr/>
          <a:lstStyle/>
          <a:p>
            <a:r>
              <a:rPr lang="en-US" u="none" dirty="0" smtClean="0">
                <a:solidFill>
                  <a:srgbClr val="002060"/>
                </a:solidFill>
              </a:rPr>
              <a:t>CHALLENGES</a:t>
            </a:r>
            <a:endParaRPr lang="en-US" u="none" dirty="0">
              <a:solidFill>
                <a:srgbClr val="002060"/>
              </a:solidFill>
            </a:endParaRPr>
          </a:p>
        </p:txBody>
      </p:sp>
      <p:sp>
        <p:nvSpPr>
          <p:cNvPr id="14" name="TextBox 13"/>
          <p:cNvSpPr txBox="1"/>
          <p:nvPr/>
        </p:nvSpPr>
        <p:spPr>
          <a:xfrm>
            <a:off x="29163952" y="5790054"/>
            <a:ext cx="7800265" cy="3139321"/>
          </a:xfrm>
          <a:prstGeom prst="rect">
            <a:avLst/>
          </a:prstGeom>
          <a:noFill/>
        </p:spPr>
        <p:txBody>
          <a:bodyPr wrap="square" rtlCol="0">
            <a:spAutoFit/>
          </a:bodyPr>
          <a:lstStyle/>
          <a:p>
            <a:r>
              <a:rPr lang="en-US" sz="2200" dirty="0"/>
              <a:t>Our team composition analysis was done with rosters </a:t>
            </a:r>
            <a:r>
              <a:rPr lang="en-US" sz="2200" dirty="0" smtClean="0"/>
              <a:t>since </a:t>
            </a:r>
            <a:r>
              <a:rPr lang="en-US" sz="2200" b="1" dirty="0" smtClean="0"/>
              <a:t>1978</a:t>
            </a:r>
            <a:r>
              <a:rPr lang="en-US" sz="2200" dirty="0" smtClean="0"/>
              <a:t> </a:t>
            </a:r>
            <a:r>
              <a:rPr lang="en-US" sz="2200" dirty="0"/>
              <a:t>(the year the NFL switched to a 16 game regular season). The visualization below displays the sum of the AVs of each position for every team in the 2016 season. </a:t>
            </a:r>
            <a:endParaRPr lang="en-US" sz="2200" dirty="0" smtClean="0"/>
          </a:p>
          <a:p>
            <a:endParaRPr lang="en-US" sz="2200" dirty="0" smtClean="0"/>
          </a:p>
          <a:p>
            <a:pPr marL="342900" indent="-342900">
              <a:buFont typeface="Arial" charset="0"/>
              <a:buChar char="•"/>
            </a:pPr>
            <a:r>
              <a:rPr lang="en-US" sz="2200" dirty="0" smtClean="0"/>
              <a:t>The </a:t>
            </a:r>
            <a:r>
              <a:rPr lang="en-US" sz="2200" dirty="0"/>
              <a:t>total AV of each team is </a:t>
            </a:r>
            <a:r>
              <a:rPr lang="en-US" sz="2200" b="1" dirty="0"/>
              <a:t>highly correlated</a:t>
            </a:r>
            <a:r>
              <a:rPr lang="en-US" sz="2200" dirty="0"/>
              <a:t> with its success in the 2016 season and </a:t>
            </a:r>
            <a:r>
              <a:rPr lang="en-US" sz="2200" dirty="0" smtClean="0"/>
              <a:t>playoffs.</a:t>
            </a:r>
          </a:p>
          <a:p>
            <a:pPr marL="342900" indent="-342900">
              <a:buFont typeface="Arial" charset="0"/>
              <a:buChar char="•"/>
            </a:pPr>
            <a:r>
              <a:rPr lang="en-US" sz="2200" b="1" dirty="0" smtClean="0"/>
              <a:t>Balance </a:t>
            </a:r>
            <a:r>
              <a:rPr lang="en-US" sz="2200" dirty="0"/>
              <a:t>in team composition is important; the best-performing teams receive significant contributions from all positions.</a:t>
            </a:r>
          </a:p>
        </p:txBody>
      </p:sp>
      <p:pic>
        <p:nvPicPr>
          <p:cNvPr id="4108" name="Picture 12" descr="roject 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6771" y="304259"/>
            <a:ext cx="2165464" cy="33738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66103" y="8580992"/>
            <a:ext cx="7598664" cy="3928872"/>
          </a:xfrm>
          <a:prstGeom prst="rect">
            <a:avLst/>
          </a:prstGeom>
        </p:spPr>
      </p:pic>
      <p:sp>
        <p:nvSpPr>
          <p:cNvPr id="44" name="Text Placeholder 24"/>
          <p:cNvSpPr>
            <a:spLocks noGrp="1"/>
          </p:cNvSpPr>
          <p:nvPr>
            <p:ph type="body" sz="quarter" idx="24"/>
          </p:nvPr>
        </p:nvSpPr>
        <p:spPr>
          <a:xfrm>
            <a:off x="19499580" y="9382554"/>
            <a:ext cx="8801100" cy="584767"/>
          </a:xfrm>
        </p:spPr>
        <p:txBody>
          <a:bodyPr/>
          <a:lstStyle/>
          <a:p>
            <a:r>
              <a:rPr lang="en-US" sz="2600" u="none" dirty="0" smtClean="0">
                <a:solidFill>
                  <a:srgbClr val="002060"/>
                </a:solidFill>
              </a:rPr>
              <a:t>Average AV By Round Drafted</a:t>
            </a:r>
            <a:endParaRPr lang="en-US" sz="2600" u="none" dirty="0">
              <a:solidFill>
                <a:srgbClr val="002060"/>
              </a:solidFill>
            </a:endParaRPr>
          </a:p>
        </p:txBody>
      </p:sp>
      <p:sp>
        <p:nvSpPr>
          <p:cNvPr id="46" name="Text Placeholder 24"/>
          <p:cNvSpPr>
            <a:spLocks noGrp="1"/>
          </p:cNvSpPr>
          <p:nvPr>
            <p:ph type="body" sz="quarter" idx="24"/>
          </p:nvPr>
        </p:nvSpPr>
        <p:spPr>
          <a:xfrm>
            <a:off x="10276732" y="7607795"/>
            <a:ext cx="8801100" cy="584767"/>
          </a:xfrm>
        </p:spPr>
        <p:txBody>
          <a:bodyPr/>
          <a:lstStyle/>
          <a:p>
            <a:r>
              <a:rPr lang="en-US" sz="2600" u="none" dirty="0"/>
              <a:t>AV vs. Salary (top 10% in each position based on AV value)</a:t>
            </a:r>
            <a:endParaRPr lang="en-US" sz="2600" u="none" dirty="0"/>
          </a:p>
        </p:txBody>
      </p:sp>
      <p:pic>
        <p:nvPicPr>
          <p:cNvPr id="4114" name="Picture 18" descr="https://lh3.googleusercontent.com/9kEF60WlYBp1zLV23Y9uE0Y9XKgZJaYi3aWCoFz4FzVbszcmFSyNuL_yuBEFhs6Liqc8Xp4ynAO0lAdx-L0n2NoTU1K0DyYS175wDRKNpTpbt-tR4_kFVTzOaN3bzg7sYUbEqqnoRS4"/>
          <p:cNvPicPr>
            <a:picLocks noChangeAspect="1" noChangeArrowheads="1"/>
          </p:cNvPicPr>
          <p:nvPr/>
        </p:nvPicPr>
        <p:blipFill rotWithShape="1">
          <a:blip r:embed="rId8">
            <a:extLst>
              <a:ext uri="{28A0092B-C50C-407E-A947-70E740481C1C}">
                <a14:useLocalDpi xmlns:a14="http://schemas.microsoft.com/office/drawing/2010/main" val="0"/>
              </a:ext>
            </a:extLst>
          </a:blip>
          <a:srcRect r="1475" b="8922"/>
          <a:stretch/>
        </p:blipFill>
        <p:spPr bwMode="auto">
          <a:xfrm>
            <a:off x="11500261" y="23401655"/>
            <a:ext cx="5842860" cy="385804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29298927" y="16131833"/>
            <a:ext cx="7586878" cy="8217634"/>
          </a:xfrm>
          <a:prstGeom prst="rect">
            <a:avLst/>
          </a:prstGeom>
          <a:noFill/>
        </p:spPr>
        <p:txBody>
          <a:bodyPr wrap="square" rtlCol="0">
            <a:spAutoFit/>
          </a:bodyPr>
          <a:lstStyle/>
          <a:p>
            <a:r>
              <a:rPr lang="en-US" sz="2200" b="1" dirty="0"/>
              <a:t>Model Selection</a:t>
            </a:r>
            <a:r>
              <a:rPr lang="en-US" sz="2200" dirty="0"/>
              <a:t> - We wanted to select a model that would perform well </a:t>
            </a:r>
            <a:r>
              <a:rPr lang="en-US" sz="2200" dirty="0" smtClean="0"/>
              <a:t>for </a:t>
            </a:r>
            <a:r>
              <a:rPr lang="en-US" sz="2200" dirty="0"/>
              <a:t>our classification task and allow transparency about which components of a team contributed to playoff success. We decided on using </a:t>
            </a:r>
            <a:r>
              <a:rPr lang="en-US" sz="2200" dirty="0" err="1"/>
              <a:t>sklearn’s</a:t>
            </a:r>
            <a:r>
              <a:rPr lang="en-US" sz="2200" dirty="0"/>
              <a:t> </a:t>
            </a:r>
            <a:r>
              <a:rPr lang="en-US" sz="2200" i="1" dirty="0" err="1"/>
              <a:t>RandomForestClassifier</a:t>
            </a:r>
            <a:r>
              <a:rPr lang="en-US" sz="2200" dirty="0"/>
              <a:t> with 2500 trees, balanced class weights and use of out-of-bag error set to ‘True</a:t>
            </a:r>
            <a:r>
              <a:rPr lang="en-US" sz="2200" dirty="0" smtClean="0"/>
              <a:t>’.</a:t>
            </a:r>
          </a:p>
          <a:p>
            <a:endParaRPr lang="en-US" sz="2200" dirty="0"/>
          </a:p>
          <a:p>
            <a:r>
              <a:rPr lang="en-US" sz="2200" b="1" dirty="0"/>
              <a:t>Feature Engineering</a:t>
            </a:r>
            <a:r>
              <a:rPr lang="en-US" sz="2200" dirty="0"/>
              <a:t> - We trained our model on summary statistics with respect to each position. These included the mean, sum, and max AV by position as well as the number of players for a given position</a:t>
            </a:r>
            <a:r>
              <a:rPr lang="en-US" sz="2200" dirty="0" smtClean="0"/>
              <a:t>.</a:t>
            </a:r>
          </a:p>
          <a:p>
            <a:endParaRPr lang="en-US" sz="2200" dirty="0"/>
          </a:p>
          <a:p>
            <a:r>
              <a:rPr lang="en-US" sz="2200" b="1" dirty="0"/>
              <a:t>Validation</a:t>
            </a:r>
            <a:r>
              <a:rPr lang="en-US" sz="2200" dirty="0"/>
              <a:t> - We validated our models for each playoff milestone using stratified 10-fold cross validation. </a:t>
            </a:r>
            <a:endParaRPr lang="en-US" sz="2200" dirty="0" smtClean="0"/>
          </a:p>
          <a:p>
            <a:endParaRPr lang="en-US" sz="2200" b="1" dirty="0" smtClean="0"/>
          </a:p>
          <a:p>
            <a:r>
              <a:rPr lang="en-US" sz="2200" b="1" dirty="0" smtClean="0"/>
              <a:t>Results</a:t>
            </a:r>
            <a:r>
              <a:rPr lang="en-US" sz="2200" dirty="0" smtClean="0"/>
              <a:t> </a:t>
            </a:r>
            <a:r>
              <a:rPr lang="en-US" sz="2200" dirty="0"/>
              <a:t>- For all playoff milestones the maximum AV and sum of </a:t>
            </a:r>
            <a:r>
              <a:rPr lang="en-US" sz="2200" dirty="0" smtClean="0"/>
              <a:t>AVs </a:t>
            </a:r>
            <a:r>
              <a:rPr lang="en-US" sz="2200" dirty="0"/>
              <a:t>for </a:t>
            </a:r>
            <a:r>
              <a:rPr lang="en-US" sz="2200" dirty="0" smtClean="0"/>
              <a:t>DBs </a:t>
            </a:r>
            <a:r>
              <a:rPr lang="en-US" sz="2200" dirty="0"/>
              <a:t>and </a:t>
            </a:r>
            <a:r>
              <a:rPr lang="en-US" sz="2200" dirty="0" smtClean="0"/>
              <a:t>QBs </a:t>
            </a:r>
            <a:r>
              <a:rPr lang="en-US" sz="2200" dirty="0"/>
              <a:t>were found to be the most important components of a successful team. Among Super Bowl champions, the sum of DB </a:t>
            </a:r>
            <a:r>
              <a:rPr lang="en-US" sz="2200" dirty="0" smtClean="0"/>
              <a:t>AVs </a:t>
            </a:r>
            <a:r>
              <a:rPr lang="en-US" sz="2200" dirty="0"/>
              <a:t>was the most important feature by a margin of 160% over a team’s total QB AV. It is </a:t>
            </a:r>
            <a:r>
              <a:rPr lang="en-US" sz="2200" dirty="0" smtClean="0"/>
              <a:t>trailed in </a:t>
            </a:r>
            <a:r>
              <a:rPr lang="en-US" sz="2200" dirty="0"/>
              <a:t>importance by the max DB AV and the sum of LB </a:t>
            </a:r>
            <a:r>
              <a:rPr lang="en-US" sz="2200" dirty="0" smtClean="0"/>
              <a:t>AVs</a:t>
            </a:r>
            <a:r>
              <a:rPr lang="en-US" sz="2200" dirty="0"/>
              <a:t>, suggesting that </a:t>
            </a:r>
            <a:r>
              <a:rPr lang="en-US" sz="2200" b="1" dirty="0"/>
              <a:t>defense does indeed win championships</a:t>
            </a:r>
            <a:r>
              <a:rPr lang="en-US" sz="2200" dirty="0"/>
              <a:t>.</a:t>
            </a:r>
            <a:endParaRPr lang="en-US" sz="2200" dirty="0"/>
          </a:p>
          <a:p>
            <a:r>
              <a:rPr lang="en-US" sz="2200" dirty="0"/>
              <a:t/>
            </a:r>
            <a:br>
              <a:rPr lang="en-US" sz="2200" dirty="0"/>
            </a:br>
            <a:endParaRPr lang="en-US" sz="2200" dirty="0">
              <a:latin typeface="Times New Roman" panose="02020603050405020304" pitchFamily="18" charset="0"/>
              <a:cs typeface="Times New Roman" panose="02020603050405020304" pitchFamily="18" charset="0"/>
            </a:endParaRPr>
          </a:p>
        </p:txBody>
      </p:sp>
      <p:sp>
        <p:nvSpPr>
          <p:cNvPr id="52" name="Text Placeholder 25"/>
          <p:cNvSpPr>
            <a:spLocks noGrp="1"/>
          </p:cNvSpPr>
          <p:nvPr>
            <p:ph type="body" sz="quarter" idx="25"/>
          </p:nvPr>
        </p:nvSpPr>
        <p:spPr>
          <a:xfrm>
            <a:off x="28717456" y="15175674"/>
            <a:ext cx="8791141" cy="682936"/>
          </a:xfrm>
        </p:spPr>
        <p:txBody>
          <a:bodyPr/>
          <a:lstStyle/>
          <a:p>
            <a:r>
              <a:rPr lang="en-US" u="none" dirty="0" smtClean="0">
                <a:solidFill>
                  <a:srgbClr val="002060"/>
                </a:solidFill>
              </a:rPr>
              <a:t>COMPOSITION ENGINE</a:t>
            </a:r>
            <a:endParaRPr lang="en-US" u="none" dirty="0">
              <a:solidFill>
                <a:srgbClr val="002060"/>
              </a:solidFill>
            </a:endParaRPr>
          </a:p>
        </p:txBody>
      </p:sp>
      <p:pic>
        <p:nvPicPr>
          <p:cNvPr id="4116" name="Picture 20" descr="https://lh4.googleusercontent.com/pnLQ1jWOF3KjpcZixN6Inp2G6zRxXZkqnEE8ZX6IqfnNMWGZlu1JGXkomd20odf-AYG1rLqyZPtPu-2L0-WHrdegZZOdIdBLar7RFj6vMoX7IvmJ_Jel3ZJc-9q0dzBz-M-KopNTMk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66331" y="15987679"/>
            <a:ext cx="7159732" cy="511409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29298927" y="24755645"/>
            <a:ext cx="7801363" cy="1785104"/>
          </a:xfrm>
          <a:prstGeom prst="rect">
            <a:avLst/>
          </a:prstGeom>
          <a:noFill/>
        </p:spPr>
        <p:txBody>
          <a:bodyPr wrap="square" rtlCol="0">
            <a:spAutoFit/>
          </a:bodyPr>
          <a:lstStyle/>
          <a:p>
            <a:r>
              <a:rPr lang="en-US" sz="2200" i="1" dirty="0">
                <a:latin typeface="Calibri" charset="0"/>
                <a:ea typeface="Calibri" charset="0"/>
                <a:cs typeface="Calibri" charset="0"/>
              </a:rPr>
              <a:t>Wildcard</a:t>
            </a:r>
            <a:r>
              <a:rPr lang="en-US" sz="2200" dirty="0">
                <a:latin typeface="Calibri" charset="0"/>
                <a:ea typeface="Calibri" charset="0"/>
                <a:cs typeface="Calibri" charset="0"/>
              </a:rPr>
              <a:t> Team Prediction: </a:t>
            </a:r>
            <a:r>
              <a:rPr lang="en-US" sz="2200" b="1" dirty="0">
                <a:latin typeface="Calibri" charset="0"/>
                <a:ea typeface="Calibri" charset="0"/>
                <a:cs typeface="Calibri" charset="0"/>
              </a:rPr>
              <a:t>True</a:t>
            </a:r>
            <a:r>
              <a:rPr lang="en-US" sz="2200" dirty="0">
                <a:latin typeface="Calibri" charset="0"/>
                <a:ea typeface="Calibri" charset="0"/>
                <a:cs typeface="Calibri" charset="0"/>
              </a:rPr>
              <a:t> (</a:t>
            </a:r>
            <a:r>
              <a:rPr lang="en-US" sz="2200" dirty="0" err="1">
                <a:latin typeface="Calibri" charset="0"/>
                <a:ea typeface="Calibri" charset="0"/>
                <a:cs typeface="Calibri" charset="0"/>
              </a:rPr>
              <a:t>Pr</a:t>
            </a:r>
            <a:r>
              <a:rPr lang="en-US" sz="2200" dirty="0">
                <a:latin typeface="Calibri" charset="0"/>
                <a:ea typeface="Calibri" charset="0"/>
                <a:cs typeface="Calibri" charset="0"/>
              </a:rPr>
              <a:t>=0.5524</a:t>
            </a:r>
            <a:r>
              <a:rPr lang="en-US" sz="2200" dirty="0" smtClean="0">
                <a:latin typeface="Calibri" charset="0"/>
                <a:ea typeface="Calibri" charset="0"/>
                <a:cs typeface="Calibri" charset="0"/>
              </a:rPr>
              <a:t>)</a:t>
            </a:r>
          </a:p>
          <a:p>
            <a:r>
              <a:rPr lang="en-US" sz="2200" i="1" dirty="0" smtClean="0">
                <a:latin typeface="Calibri" charset="0"/>
                <a:ea typeface="Calibri" charset="0"/>
                <a:cs typeface="Calibri" charset="0"/>
              </a:rPr>
              <a:t>Divisional</a:t>
            </a:r>
            <a:r>
              <a:rPr lang="en-US" sz="2200" dirty="0" smtClean="0">
                <a:latin typeface="Calibri" charset="0"/>
                <a:ea typeface="Calibri" charset="0"/>
                <a:cs typeface="Calibri" charset="0"/>
              </a:rPr>
              <a:t> </a:t>
            </a:r>
            <a:r>
              <a:rPr lang="en-US" sz="2200" dirty="0">
                <a:latin typeface="Calibri" charset="0"/>
                <a:ea typeface="Calibri" charset="0"/>
                <a:cs typeface="Calibri" charset="0"/>
              </a:rPr>
              <a:t>Team Prediction: </a:t>
            </a:r>
            <a:r>
              <a:rPr lang="en-US" sz="2200" b="1" dirty="0">
                <a:latin typeface="Calibri" charset="0"/>
                <a:ea typeface="Calibri" charset="0"/>
                <a:cs typeface="Calibri" charset="0"/>
              </a:rPr>
              <a:t>False</a:t>
            </a:r>
            <a:r>
              <a:rPr lang="en-US" sz="2200" dirty="0">
                <a:latin typeface="Calibri" charset="0"/>
                <a:ea typeface="Calibri" charset="0"/>
                <a:cs typeface="Calibri" charset="0"/>
              </a:rPr>
              <a:t> (</a:t>
            </a:r>
            <a:r>
              <a:rPr lang="en-US" sz="2200" dirty="0" err="1">
                <a:latin typeface="Calibri" charset="0"/>
                <a:ea typeface="Calibri" charset="0"/>
                <a:cs typeface="Calibri" charset="0"/>
              </a:rPr>
              <a:t>Pr</a:t>
            </a:r>
            <a:r>
              <a:rPr lang="en-US" sz="2200" dirty="0">
                <a:latin typeface="Calibri" charset="0"/>
                <a:ea typeface="Calibri" charset="0"/>
                <a:cs typeface="Calibri" charset="0"/>
              </a:rPr>
              <a:t>=0.5696</a:t>
            </a:r>
            <a:r>
              <a:rPr lang="en-US" sz="2200" dirty="0" smtClean="0">
                <a:latin typeface="Calibri" charset="0"/>
                <a:ea typeface="Calibri" charset="0"/>
                <a:cs typeface="Calibri" charset="0"/>
              </a:rPr>
              <a:t>)</a:t>
            </a:r>
          </a:p>
          <a:p>
            <a:r>
              <a:rPr lang="en-US" sz="2200" i="1" dirty="0" smtClean="0">
                <a:latin typeface="Calibri" charset="0"/>
                <a:ea typeface="Calibri" charset="0"/>
                <a:cs typeface="Calibri" charset="0"/>
              </a:rPr>
              <a:t>Conference</a:t>
            </a:r>
            <a:r>
              <a:rPr lang="en-US" sz="2200" dirty="0" smtClean="0">
                <a:latin typeface="Calibri" charset="0"/>
                <a:ea typeface="Calibri" charset="0"/>
                <a:cs typeface="Calibri" charset="0"/>
              </a:rPr>
              <a:t> </a:t>
            </a:r>
            <a:r>
              <a:rPr lang="en-US" sz="2200" dirty="0">
                <a:latin typeface="Calibri" charset="0"/>
                <a:ea typeface="Calibri" charset="0"/>
                <a:cs typeface="Calibri" charset="0"/>
              </a:rPr>
              <a:t>Team Prediction: </a:t>
            </a:r>
            <a:r>
              <a:rPr lang="en-US" sz="2200" b="1" dirty="0">
                <a:latin typeface="Calibri" charset="0"/>
                <a:ea typeface="Calibri" charset="0"/>
                <a:cs typeface="Calibri" charset="0"/>
              </a:rPr>
              <a:t>False</a:t>
            </a:r>
            <a:r>
              <a:rPr lang="en-US" sz="2200" dirty="0">
                <a:latin typeface="Calibri" charset="0"/>
                <a:ea typeface="Calibri" charset="0"/>
                <a:cs typeface="Calibri" charset="0"/>
              </a:rPr>
              <a:t> (</a:t>
            </a:r>
            <a:r>
              <a:rPr lang="en-US" sz="2200" dirty="0" err="1">
                <a:latin typeface="Calibri" charset="0"/>
                <a:ea typeface="Calibri" charset="0"/>
                <a:cs typeface="Calibri" charset="0"/>
              </a:rPr>
              <a:t>Pr</a:t>
            </a:r>
            <a:r>
              <a:rPr lang="en-US" sz="2200" dirty="0">
                <a:latin typeface="Calibri" charset="0"/>
                <a:ea typeface="Calibri" charset="0"/>
                <a:cs typeface="Calibri" charset="0"/>
              </a:rPr>
              <a:t>=0.8892</a:t>
            </a:r>
            <a:r>
              <a:rPr lang="en-US" sz="2200" dirty="0" smtClean="0">
                <a:latin typeface="Calibri" charset="0"/>
                <a:ea typeface="Calibri" charset="0"/>
                <a:cs typeface="Calibri" charset="0"/>
              </a:rPr>
              <a:t>)</a:t>
            </a:r>
          </a:p>
          <a:p>
            <a:r>
              <a:rPr lang="en-US" sz="2200" i="1" dirty="0" smtClean="0">
                <a:latin typeface="Calibri" charset="0"/>
                <a:ea typeface="Calibri" charset="0"/>
                <a:cs typeface="Calibri" charset="0"/>
              </a:rPr>
              <a:t>Super Bowl</a:t>
            </a:r>
            <a:r>
              <a:rPr lang="en-US" sz="2200" dirty="0" smtClean="0">
                <a:latin typeface="Calibri" charset="0"/>
                <a:ea typeface="Calibri" charset="0"/>
                <a:cs typeface="Calibri" charset="0"/>
              </a:rPr>
              <a:t> </a:t>
            </a:r>
            <a:r>
              <a:rPr lang="en-US" sz="2200" dirty="0">
                <a:latin typeface="Calibri" charset="0"/>
                <a:ea typeface="Calibri" charset="0"/>
                <a:cs typeface="Calibri" charset="0"/>
              </a:rPr>
              <a:t>Team Prediction: </a:t>
            </a:r>
            <a:r>
              <a:rPr lang="en-US" sz="2200" b="1" dirty="0">
                <a:latin typeface="Calibri" charset="0"/>
                <a:ea typeface="Calibri" charset="0"/>
                <a:cs typeface="Calibri" charset="0"/>
              </a:rPr>
              <a:t>False</a:t>
            </a:r>
            <a:r>
              <a:rPr lang="en-US" sz="2200" dirty="0">
                <a:latin typeface="Calibri" charset="0"/>
                <a:ea typeface="Calibri" charset="0"/>
                <a:cs typeface="Calibri" charset="0"/>
              </a:rPr>
              <a:t> (</a:t>
            </a:r>
            <a:r>
              <a:rPr lang="en-US" sz="2200" dirty="0" err="1">
                <a:latin typeface="Calibri" charset="0"/>
                <a:ea typeface="Calibri" charset="0"/>
                <a:cs typeface="Calibri" charset="0"/>
              </a:rPr>
              <a:t>Pr</a:t>
            </a:r>
            <a:r>
              <a:rPr lang="en-US" sz="2200" dirty="0">
                <a:latin typeface="Calibri" charset="0"/>
                <a:ea typeface="Calibri" charset="0"/>
                <a:cs typeface="Calibri" charset="0"/>
              </a:rPr>
              <a:t>=0.9712</a:t>
            </a:r>
            <a:r>
              <a:rPr lang="en-US" sz="2200" dirty="0" smtClean="0">
                <a:latin typeface="Calibri" charset="0"/>
                <a:ea typeface="Calibri" charset="0"/>
                <a:cs typeface="Calibri" charset="0"/>
              </a:rPr>
              <a:t>)</a:t>
            </a:r>
          </a:p>
          <a:p>
            <a:r>
              <a:rPr lang="en-US" sz="2200" i="1" dirty="0" smtClean="0">
                <a:latin typeface="Calibri" charset="0"/>
                <a:ea typeface="Calibri" charset="0"/>
                <a:cs typeface="Calibri" charset="0"/>
              </a:rPr>
              <a:t>Championship</a:t>
            </a:r>
            <a:r>
              <a:rPr lang="en-US" sz="2200" dirty="0" smtClean="0">
                <a:latin typeface="Calibri" charset="0"/>
                <a:ea typeface="Calibri" charset="0"/>
                <a:cs typeface="Calibri" charset="0"/>
              </a:rPr>
              <a:t> </a:t>
            </a:r>
            <a:r>
              <a:rPr lang="en-US" sz="2200" dirty="0">
                <a:latin typeface="Calibri" charset="0"/>
                <a:ea typeface="Calibri" charset="0"/>
                <a:cs typeface="Calibri" charset="0"/>
              </a:rPr>
              <a:t>Team Prediction: </a:t>
            </a:r>
            <a:r>
              <a:rPr lang="en-US" sz="2200" b="1" dirty="0">
                <a:latin typeface="Calibri" charset="0"/>
                <a:ea typeface="Calibri" charset="0"/>
                <a:cs typeface="Calibri" charset="0"/>
              </a:rPr>
              <a:t>False</a:t>
            </a:r>
            <a:r>
              <a:rPr lang="en-US" sz="2200" dirty="0">
                <a:latin typeface="Calibri" charset="0"/>
                <a:ea typeface="Calibri" charset="0"/>
                <a:cs typeface="Calibri" charset="0"/>
              </a:rPr>
              <a:t> (</a:t>
            </a:r>
            <a:r>
              <a:rPr lang="en-US" sz="2200" dirty="0" err="1">
                <a:latin typeface="Calibri" charset="0"/>
                <a:ea typeface="Calibri" charset="0"/>
                <a:cs typeface="Calibri" charset="0"/>
              </a:rPr>
              <a:t>Pr</a:t>
            </a:r>
            <a:r>
              <a:rPr lang="en-US" sz="2200" dirty="0">
                <a:latin typeface="Calibri" charset="0"/>
                <a:ea typeface="Calibri" charset="0"/>
                <a:cs typeface="Calibri" charset="0"/>
              </a:rPr>
              <a:t>=0.982)</a:t>
            </a:r>
            <a:endParaRPr lang="en-US" sz="2200" dirty="0">
              <a:latin typeface="Calibri" charset="0"/>
              <a:ea typeface="Calibri" charset="0"/>
              <a:cs typeface="Calibri" charset="0"/>
            </a:endParaRPr>
          </a:p>
        </p:txBody>
      </p:sp>
      <p:sp>
        <p:nvSpPr>
          <p:cNvPr id="37" name="TextBox 36"/>
          <p:cNvSpPr txBox="1"/>
          <p:nvPr/>
        </p:nvSpPr>
        <p:spPr>
          <a:xfrm>
            <a:off x="1125975" y="5661094"/>
            <a:ext cx="8438294" cy="6186309"/>
          </a:xfrm>
          <a:prstGeom prst="rect">
            <a:avLst/>
          </a:prstGeom>
          <a:noFill/>
        </p:spPr>
        <p:txBody>
          <a:bodyPr wrap="square" rtlCol="0">
            <a:spAutoFit/>
          </a:bodyPr>
          <a:lstStyle/>
          <a:p>
            <a:r>
              <a:rPr lang="en-US" sz="2200" dirty="0" smtClean="0"/>
              <a:t>The central objective </a:t>
            </a:r>
            <a:r>
              <a:rPr lang="en-US" sz="2200" dirty="0"/>
              <a:t>of our project </a:t>
            </a:r>
            <a:r>
              <a:rPr lang="en-US" sz="2200" dirty="0" smtClean="0"/>
              <a:t>is to </a:t>
            </a:r>
            <a:r>
              <a:rPr lang="en-US" sz="2200" dirty="0"/>
              <a:t>create a means by which to evaluate the “true value” of a player in the NFL. Our objectives surrounding the determination of true value </a:t>
            </a:r>
            <a:r>
              <a:rPr lang="en-US" sz="2200" dirty="0" smtClean="0"/>
              <a:t>include:</a:t>
            </a:r>
          </a:p>
          <a:p>
            <a:endParaRPr lang="en-US" sz="2200" dirty="0"/>
          </a:p>
          <a:p>
            <a:pPr marL="342900" indent="-342900">
              <a:buFont typeface="Arial" charset="0"/>
              <a:buChar char="•"/>
            </a:pPr>
            <a:r>
              <a:rPr lang="en-US" sz="2200" dirty="0"/>
              <a:t>A</a:t>
            </a:r>
            <a:r>
              <a:rPr lang="en-US" sz="2200" dirty="0" smtClean="0"/>
              <a:t>pproximating </a:t>
            </a:r>
            <a:r>
              <a:rPr lang="en-US" sz="2200" dirty="0"/>
              <a:t>an appropriate salary for a player given their </a:t>
            </a:r>
            <a:r>
              <a:rPr lang="en-US" sz="2200" dirty="0" smtClean="0"/>
              <a:t>performance.</a:t>
            </a:r>
          </a:p>
          <a:p>
            <a:pPr marL="342900" indent="-342900">
              <a:buFont typeface="Arial" charset="0"/>
              <a:buChar char="•"/>
            </a:pPr>
            <a:r>
              <a:rPr lang="en-US" sz="2200" dirty="0"/>
              <a:t>D</a:t>
            </a:r>
            <a:r>
              <a:rPr lang="en-US" sz="2200" dirty="0" smtClean="0"/>
              <a:t>etermining </a:t>
            </a:r>
            <a:r>
              <a:rPr lang="en-US" sz="2200" dirty="0"/>
              <a:t>which players are over or </a:t>
            </a:r>
            <a:r>
              <a:rPr lang="en-US" sz="2200" dirty="0" smtClean="0"/>
              <a:t>underpaid.</a:t>
            </a:r>
          </a:p>
          <a:p>
            <a:pPr marL="342900" indent="-342900">
              <a:buFont typeface="Arial" charset="0"/>
              <a:buChar char="•"/>
            </a:pPr>
            <a:r>
              <a:rPr lang="en-US" sz="2200" dirty="0"/>
              <a:t>P</a:t>
            </a:r>
            <a:r>
              <a:rPr lang="en-US" sz="2200" dirty="0" smtClean="0"/>
              <a:t>redicting </a:t>
            </a:r>
            <a:r>
              <a:rPr lang="en-US" sz="2200" dirty="0"/>
              <a:t>a draft prospect’s performance </a:t>
            </a:r>
            <a:r>
              <a:rPr lang="en-US" sz="2200" dirty="0" smtClean="0"/>
              <a:t>based </a:t>
            </a:r>
            <a:r>
              <a:rPr lang="en-US" sz="2200" dirty="0"/>
              <a:t>on </a:t>
            </a:r>
            <a:r>
              <a:rPr lang="en-US" sz="2200" dirty="0" smtClean="0"/>
              <a:t>combine metrics.</a:t>
            </a:r>
          </a:p>
          <a:p>
            <a:pPr marL="342900" indent="-342900">
              <a:buFont typeface="Arial" charset="0"/>
              <a:buChar char="•"/>
            </a:pPr>
            <a:r>
              <a:rPr lang="en-US" sz="2200" dirty="0" smtClean="0"/>
              <a:t>Elucidating a draft pick’s fair dollar value.</a:t>
            </a:r>
          </a:p>
          <a:p>
            <a:pPr marL="342900" indent="-342900">
              <a:buFont typeface="Arial" charset="0"/>
              <a:buChar char="•"/>
            </a:pPr>
            <a:r>
              <a:rPr lang="en-US" sz="2200" dirty="0"/>
              <a:t>P</a:t>
            </a:r>
            <a:r>
              <a:rPr lang="en-US" sz="2200" dirty="0" smtClean="0"/>
              <a:t>redicting </a:t>
            </a:r>
            <a:r>
              <a:rPr lang="en-US" sz="2200" dirty="0"/>
              <a:t>a player’s contribution to a team’s playoff performance in a trade.</a:t>
            </a:r>
            <a:endParaRPr lang="en-US" sz="2200" dirty="0"/>
          </a:p>
          <a:p>
            <a:r>
              <a:rPr lang="en-US" sz="2200" dirty="0"/>
              <a:t/>
            </a:r>
            <a:br>
              <a:rPr lang="en-US" sz="2200" dirty="0"/>
            </a:br>
            <a:r>
              <a:rPr lang="en-US" sz="2200" dirty="0"/>
              <a:t>A key statistic in all of our models is the </a:t>
            </a:r>
            <a:r>
              <a:rPr lang="en-US" sz="2200" b="1" dirty="0"/>
              <a:t>Approximate Value </a:t>
            </a:r>
            <a:r>
              <a:rPr lang="en-US" sz="2200" dirty="0"/>
              <a:t>(AV) of a player. AV is a metric </a:t>
            </a:r>
            <a:r>
              <a:rPr lang="en-US" sz="2200" dirty="0" smtClean="0"/>
              <a:t>developed by </a:t>
            </a:r>
            <a:r>
              <a:rPr lang="en-US" sz="2200" i="1" dirty="0" smtClean="0"/>
              <a:t>Pro Football Reference</a:t>
            </a:r>
            <a:r>
              <a:rPr lang="en-US" sz="2200" b="1" i="1" dirty="0" smtClean="0"/>
              <a:t> </a:t>
            </a:r>
            <a:r>
              <a:rPr lang="en-US" sz="2200" dirty="0" smtClean="0"/>
              <a:t>that </a:t>
            </a:r>
            <a:r>
              <a:rPr lang="en-US" sz="2200" dirty="0"/>
              <a:t>can be used as a proxy to describe the performance of a player at a given position over a period of one or more seasons. </a:t>
            </a:r>
            <a:endParaRPr lang="en-US" sz="2200" dirty="0"/>
          </a:p>
          <a:p>
            <a:r>
              <a:rPr lang="en-US" sz="2200" dirty="0"/>
              <a:t/>
            </a:r>
            <a:br>
              <a:rPr lang="en-US" sz="2200" dirty="0"/>
            </a:br>
            <a:endParaRPr lang="en-US" sz="2200" dirty="0">
              <a:latin typeface="Times New Roman" panose="02020603050405020304" pitchFamily="18" charset="0"/>
              <a:cs typeface="Times New Roman" panose="02020603050405020304" pitchFamily="18" charset="0"/>
            </a:endParaRPr>
          </a:p>
        </p:txBody>
      </p:sp>
      <p:sp>
        <p:nvSpPr>
          <p:cNvPr id="58" name="Text Placeholder 24"/>
          <p:cNvSpPr>
            <a:spLocks noGrp="1"/>
          </p:cNvSpPr>
          <p:nvPr>
            <p:ph type="body" sz="quarter" idx="24"/>
          </p:nvPr>
        </p:nvSpPr>
        <p:spPr>
          <a:xfrm>
            <a:off x="28620107" y="23899113"/>
            <a:ext cx="8801100" cy="584767"/>
          </a:xfrm>
        </p:spPr>
        <p:txBody>
          <a:bodyPr/>
          <a:lstStyle/>
          <a:p>
            <a:r>
              <a:rPr lang="en-US" sz="2600" u="none" dirty="0" smtClean="0">
                <a:solidFill>
                  <a:srgbClr val="002060"/>
                </a:solidFill>
              </a:rPr>
              <a:t>Trading Tony </a:t>
            </a:r>
            <a:r>
              <a:rPr lang="en-US" sz="2600" u="none" dirty="0" err="1" smtClean="0">
                <a:solidFill>
                  <a:srgbClr val="002060"/>
                </a:solidFill>
              </a:rPr>
              <a:t>Romo</a:t>
            </a:r>
            <a:r>
              <a:rPr lang="en-US" sz="2600" u="none" dirty="0" smtClean="0">
                <a:solidFill>
                  <a:srgbClr val="002060"/>
                </a:solidFill>
              </a:rPr>
              <a:t> to the Houston Texans:</a:t>
            </a:r>
            <a:endParaRPr lang="en-US" sz="2600" u="none" dirty="0">
              <a:solidFill>
                <a:srgbClr val="002060"/>
              </a:solidFill>
            </a:endParaRPr>
          </a:p>
        </p:txBody>
      </p:sp>
      <p:pic>
        <p:nvPicPr>
          <p:cNvPr id="4118" name="Picture 22" descr="https://lh5.googleusercontent.com/uPtnJPO49X8qrYCb1ZVpF1iUtiHtMr1cQGJUbo-gC3FHPrQc-8-sa4HFe31XlZ0RCs-4whkQNgn7SGi5RQ0apqyiRonhDtHU8mdd7VNntKvEy6YQhYFMFQcuiZGZh2xMkuSroQTVBS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61634" y="22251593"/>
            <a:ext cx="8422023" cy="5058272"/>
          </a:xfrm>
          <a:prstGeom prst="rect">
            <a:avLst/>
          </a:prstGeom>
          <a:noFill/>
          <a:extLst>
            <a:ext uri="{909E8E84-426E-40DD-AFC4-6F175D3DCCD1}">
              <a14:hiddenFill xmlns:a14="http://schemas.microsoft.com/office/drawing/2010/main">
                <a:solidFill>
                  <a:srgbClr val="FFFFFF"/>
                </a:solidFill>
              </a14:hiddenFill>
            </a:ext>
          </a:extLst>
        </p:spPr>
      </p:pic>
      <p:sp>
        <p:nvSpPr>
          <p:cNvPr id="48" name="Text Placeholder 24"/>
          <p:cNvSpPr>
            <a:spLocks noGrp="1"/>
          </p:cNvSpPr>
          <p:nvPr>
            <p:ph type="body" sz="quarter" idx="24"/>
          </p:nvPr>
        </p:nvSpPr>
        <p:spPr>
          <a:xfrm>
            <a:off x="10158060" y="23305057"/>
            <a:ext cx="8801100" cy="492434"/>
          </a:xfrm>
        </p:spPr>
        <p:txBody>
          <a:bodyPr/>
          <a:lstStyle/>
          <a:p>
            <a:r>
              <a:rPr lang="en-US" sz="2000" u="none" dirty="0" smtClean="0">
                <a:solidFill>
                  <a:srgbClr val="002060"/>
                </a:solidFill>
              </a:rPr>
              <a:t>Pick Number vs.</a:t>
            </a:r>
            <a:r>
              <a:rPr lang="en-US" sz="2000" u="none" dirty="0" smtClean="0">
                <a:solidFill>
                  <a:srgbClr val="002060"/>
                </a:solidFill>
              </a:rPr>
              <a:t> Pick Value in Dollars</a:t>
            </a:r>
            <a:endParaRPr lang="en-US" sz="2000" u="none" dirty="0">
              <a:solidFill>
                <a:srgbClr val="002060"/>
              </a:solidFill>
            </a:endParaRPr>
          </a:p>
        </p:txBody>
      </p:sp>
      <p:sp>
        <p:nvSpPr>
          <p:cNvPr id="64" name="Text Placeholder 24"/>
          <p:cNvSpPr>
            <a:spLocks noGrp="1"/>
          </p:cNvSpPr>
          <p:nvPr>
            <p:ph type="body" sz="quarter" idx="24"/>
          </p:nvPr>
        </p:nvSpPr>
        <p:spPr>
          <a:xfrm>
            <a:off x="10232853" y="15959894"/>
            <a:ext cx="8801100" cy="492434"/>
          </a:xfrm>
        </p:spPr>
        <p:txBody>
          <a:bodyPr/>
          <a:lstStyle/>
          <a:p>
            <a:r>
              <a:rPr lang="en-US" sz="2000" u="none" dirty="0" smtClean="0">
                <a:solidFill>
                  <a:srgbClr val="002060"/>
                </a:solidFill>
              </a:rPr>
              <a:t>Pick Number vs. Average AV per Season over Rookie Contract (Log)</a:t>
            </a:r>
            <a:endParaRPr lang="en-US" sz="2000" u="none" dirty="0">
              <a:solidFill>
                <a:srgbClr val="002060"/>
              </a:solidFill>
            </a:endParaRPr>
          </a:p>
        </p:txBody>
      </p:sp>
      <p:sp>
        <p:nvSpPr>
          <p:cNvPr id="38" name="TextBox 37"/>
          <p:cNvSpPr txBox="1"/>
          <p:nvPr/>
        </p:nvSpPr>
        <p:spPr>
          <a:xfrm>
            <a:off x="10799713" y="12738953"/>
            <a:ext cx="7770375" cy="3816429"/>
          </a:xfrm>
          <a:prstGeom prst="rect">
            <a:avLst/>
          </a:prstGeom>
          <a:noFill/>
        </p:spPr>
        <p:txBody>
          <a:bodyPr wrap="square" rtlCol="0">
            <a:spAutoFit/>
          </a:bodyPr>
          <a:lstStyle/>
          <a:p>
            <a:r>
              <a:rPr lang="en-US" sz="2200" dirty="0" smtClean="0"/>
              <a:t>We </a:t>
            </a:r>
            <a:r>
              <a:rPr lang="en-US" sz="2200" dirty="0"/>
              <a:t>began by creating a ‘</a:t>
            </a:r>
            <a:r>
              <a:rPr lang="en-US" sz="2200" b="1" dirty="0"/>
              <a:t>fair salary</a:t>
            </a:r>
            <a:r>
              <a:rPr lang="en-US" sz="2200" dirty="0"/>
              <a:t>’ metric which measures the salary a player deserves to make </a:t>
            </a:r>
            <a:r>
              <a:rPr lang="en-US" sz="2200" dirty="0" smtClean="0"/>
              <a:t>based on </a:t>
            </a:r>
            <a:r>
              <a:rPr lang="en-US" sz="2200" dirty="0"/>
              <a:t>their performance for a given year. The formula for the fair salary of a </a:t>
            </a:r>
            <a:r>
              <a:rPr lang="en-US" sz="2200" dirty="0" smtClean="0"/>
              <a:t>player is:</a:t>
            </a:r>
            <a:endParaRPr lang="en-US" sz="2200" dirty="0"/>
          </a:p>
          <a:p>
            <a:r>
              <a:rPr lang="en-US" sz="2200" dirty="0" smtClean="0"/>
              <a:t> </a:t>
            </a:r>
            <a:r>
              <a:rPr lang="en-US" sz="2200" dirty="0"/>
              <a:t/>
            </a:r>
            <a:br>
              <a:rPr lang="en-US" sz="2200" dirty="0"/>
            </a:br>
            <a:endParaRPr lang="en-US" sz="2200" dirty="0" smtClean="0"/>
          </a:p>
          <a:p>
            <a:endParaRPr lang="en-US" sz="2200" dirty="0" smtClean="0"/>
          </a:p>
          <a:p>
            <a:r>
              <a:rPr lang="en-US" sz="2200" dirty="0" smtClean="0"/>
              <a:t>Next</a:t>
            </a:r>
            <a:r>
              <a:rPr lang="en-US" sz="2200" dirty="0"/>
              <a:t>, we wanted to value draft picks. </a:t>
            </a:r>
            <a:r>
              <a:rPr lang="en-US" sz="2200" dirty="0" smtClean="0"/>
              <a:t>Since NFL </a:t>
            </a:r>
            <a:r>
              <a:rPr lang="en-US" sz="2200" dirty="0"/>
              <a:t>rookie contracts are </a:t>
            </a:r>
            <a:r>
              <a:rPr lang="en-US" sz="2200" dirty="0" smtClean="0"/>
              <a:t>standardized and </a:t>
            </a:r>
            <a:r>
              <a:rPr lang="en-US" sz="2200" dirty="0"/>
              <a:t>four years </a:t>
            </a:r>
            <a:r>
              <a:rPr lang="en-US" sz="2200" dirty="0" smtClean="0"/>
              <a:t>long, we </a:t>
            </a:r>
            <a:r>
              <a:rPr lang="en-US" sz="2200" dirty="0"/>
              <a:t>looked at historical data for the performance over the first </a:t>
            </a:r>
            <a:r>
              <a:rPr lang="en-US" sz="2200" b="1" dirty="0"/>
              <a:t>four years</a:t>
            </a:r>
            <a:r>
              <a:rPr lang="en-US" sz="2200" dirty="0"/>
              <a:t> of a player’s career. </a:t>
            </a:r>
            <a:r>
              <a:rPr lang="en-US" sz="2200" dirty="0"/>
              <a:t/>
            </a:r>
            <a:br>
              <a:rPr lang="en-US" sz="2200" dirty="0"/>
            </a:br>
            <a:r>
              <a:rPr lang="en-US" sz="2200" dirty="0"/>
              <a:t/>
            </a:r>
            <a:br>
              <a:rPr lang="en-US" sz="2200" dirty="0"/>
            </a:br>
            <a:endParaRPr lang="en-US" sz="22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10699781" y="5743888"/>
            <a:ext cx="7692832" cy="2123658"/>
          </a:xfrm>
          <a:prstGeom prst="rect">
            <a:avLst/>
          </a:prstGeom>
          <a:noFill/>
        </p:spPr>
        <p:txBody>
          <a:bodyPr wrap="square" rtlCol="0">
            <a:spAutoFit/>
          </a:bodyPr>
          <a:lstStyle/>
          <a:p>
            <a:r>
              <a:rPr lang="en-US" sz="2200" dirty="0"/>
              <a:t>Our goal with salary analysis was to value players and draft picks in relation to how much they are paid</a:t>
            </a:r>
            <a:r>
              <a:rPr lang="en-US" sz="2200" dirty="0" smtClean="0"/>
              <a:t>. </a:t>
            </a:r>
            <a:r>
              <a:rPr lang="en-US" sz="2200" dirty="0"/>
              <a:t>In other words, given the NFL’s salary cap restraint, the value of a player is </a:t>
            </a:r>
            <a:r>
              <a:rPr lang="en-US" sz="2200" dirty="0" smtClean="0"/>
              <a:t>determined not just by performance, </a:t>
            </a:r>
            <a:r>
              <a:rPr lang="en-US" sz="2200" dirty="0"/>
              <a:t>but </a:t>
            </a:r>
            <a:r>
              <a:rPr lang="en-US" sz="2200" dirty="0" smtClean="0"/>
              <a:t>also by how </a:t>
            </a:r>
            <a:r>
              <a:rPr lang="en-US" sz="2200" dirty="0"/>
              <a:t>much money </a:t>
            </a:r>
            <a:r>
              <a:rPr lang="en-US" sz="2200" dirty="0" smtClean="0"/>
              <a:t>must be spent to acquire that </a:t>
            </a:r>
            <a:r>
              <a:rPr lang="en-US" sz="2200" dirty="0"/>
              <a:t>player. </a:t>
            </a:r>
          </a:p>
          <a:p>
            <a:endParaRPr lang="en-US" sz="2200" dirty="0">
              <a:latin typeface="Times New Roman" panose="02020603050405020304" pitchFamily="18" charset="0"/>
              <a:cs typeface="Times New Roman" panose="02020603050405020304" pitchFamily="18" charset="0"/>
            </a:endParaRPr>
          </a:p>
        </p:txBody>
      </p:sp>
      <p:pic>
        <p:nvPicPr>
          <p:cNvPr id="40" name="Picture 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110560" y="14039631"/>
            <a:ext cx="6896100" cy="482600"/>
          </a:xfrm>
          <a:prstGeom prst="rect">
            <a:avLst/>
          </a:prstGeom>
        </p:spPr>
      </p:pic>
      <p:sp>
        <p:nvSpPr>
          <p:cNvPr id="41" name="TextBox 40"/>
          <p:cNvSpPr txBox="1"/>
          <p:nvPr/>
        </p:nvSpPr>
        <p:spPr>
          <a:xfrm>
            <a:off x="10699782" y="20796811"/>
            <a:ext cx="7791928" cy="2123658"/>
          </a:xfrm>
          <a:prstGeom prst="rect">
            <a:avLst/>
          </a:prstGeom>
          <a:noFill/>
        </p:spPr>
        <p:txBody>
          <a:bodyPr wrap="square" rtlCol="0">
            <a:spAutoFit/>
          </a:bodyPr>
          <a:lstStyle/>
          <a:p>
            <a:r>
              <a:rPr lang="en-US" sz="2200" dirty="0"/>
              <a:t>Fitting an </a:t>
            </a:r>
            <a:r>
              <a:rPr lang="en-US" sz="2200" b="1" dirty="0"/>
              <a:t>exponential regression</a:t>
            </a:r>
            <a:r>
              <a:rPr lang="en-US" sz="2200" dirty="0"/>
              <a:t> to </a:t>
            </a:r>
            <a:r>
              <a:rPr lang="en-US" sz="2200" dirty="0" smtClean="0"/>
              <a:t>these data, </a:t>
            </a:r>
            <a:r>
              <a:rPr lang="en-US" sz="2200" dirty="0"/>
              <a:t>we can approximate a player’s AV contributions over their rookie contract given their draft </a:t>
            </a:r>
            <a:r>
              <a:rPr lang="en-US" sz="2200" dirty="0" smtClean="0"/>
              <a:t>pick number. </a:t>
            </a:r>
            <a:r>
              <a:rPr lang="en-US" sz="2200" dirty="0"/>
              <a:t>From here, </a:t>
            </a:r>
            <a:r>
              <a:rPr lang="en-US" sz="2200" dirty="0" smtClean="0"/>
              <a:t>we </a:t>
            </a:r>
            <a:r>
              <a:rPr lang="en-US" sz="2200" dirty="0"/>
              <a:t>approximated the fair contract for each </a:t>
            </a:r>
            <a:r>
              <a:rPr lang="en-US" sz="2200" dirty="0" smtClean="0"/>
              <a:t>rookie </a:t>
            </a:r>
            <a:r>
              <a:rPr lang="en-US" sz="2200" dirty="0"/>
              <a:t>using our fair salary </a:t>
            </a:r>
            <a:r>
              <a:rPr lang="en-US" sz="2200" dirty="0" smtClean="0"/>
              <a:t>metric. The </a:t>
            </a:r>
            <a:r>
              <a:rPr lang="en-US" sz="2200" dirty="0"/>
              <a:t>true value of a draft pick </a:t>
            </a:r>
            <a:r>
              <a:rPr lang="en-US" sz="2200" dirty="0" smtClean="0"/>
              <a:t>can be construed as the </a:t>
            </a:r>
            <a:r>
              <a:rPr lang="en-US" sz="2200" dirty="0"/>
              <a:t>difference between the actual and fair salaries of a draft </a:t>
            </a:r>
            <a:r>
              <a:rPr lang="en-US" sz="2200" dirty="0" smtClean="0"/>
              <a:t>pick.</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1027</TotalTime>
  <Words>996</Words>
  <Application>Microsoft Macintosh PowerPoint</Application>
  <PresentationFormat>Custom</PresentationFormat>
  <Paragraphs>67</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Calibri</vt:lpstr>
      <vt:lpstr>Times New Roman</vt:lpstr>
      <vt:lpstr>Trebuchet MS</vt:lpstr>
      <vt:lpstr>宋体</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Li, Kerui</cp:lastModifiedBy>
  <cp:revision>103</cp:revision>
  <dcterms:created xsi:type="dcterms:W3CDTF">2012-02-03T19:11:35Z</dcterms:created>
  <dcterms:modified xsi:type="dcterms:W3CDTF">2017-05-03T03:41:45Z</dcterms:modified>
</cp:coreProperties>
</file>