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8404800" cy="28803600"/>
  <p:notesSz cx="6858000" cy="9144000"/>
  <p:defaultText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03" userDrawn="1">
          <p15:clr>
            <a:srgbClr val="A4A3A4"/>
          </p15:clr>
        </p15:guide>
        <p15:guide id="2" orient="horz" pos="252" userDrawn="1">
          <p15:clr>
            <a:srgbClr val="A4A3A4"/>
          </p15:clr>
        </p15:guide>
        <p15:guide id="3" orient="horz" pos="17640" userDrawn="1">
          <p15:clr>
            <a:srgbClr val="A4A3A4"/>
          </p15:clr>
        </p15:guide>
        <p15:guide id="4" orient="horz" userDrawn="1">
          <p15:clr>
            <a:srgbClr val="A4A3A4"/>
          </p15:clr>
        </p15:guide>
        <p15:guide id="5" pos="508" userDrawn="1">
          <p15:clr>
            <a:srgbClr val="A4A3A4"/>
          </p15:clr>
        </p15:guide>
        <p15:guide id="6" pos="2368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6" autoAdjust="0"/>
    <p:restoredTop sz="94742" autoAdjust="0"/>
  </p:normalViewPr>
  <p:slideViewPr>
    <p:cSldViewPr snapToGrid="0" snapToObjects="1" showGuides="1">
      <p:cViewPr>
        <p:scale>
          <a:sx n="25" d="100"/>
          <a:sy n="25" d="100"/>
        </p:scale>
        <p:origin x="1688" y="-656"/>
      </p:cViewPr>
      <p:guideLst>
        <p:guide orient="horz" pos="2903"/>
        <p:guide orient="horz" pos="252"/>
        <p:guide orient="horz" pos="17640"/>
        <p:guide orient="horz"/>
        <p:guide pos="508"/>
        <p:guide pos="23685"/>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840288" rtl="0" eaLnBrk="1" latinLnBrk="0" hangingPunct="1">
      <a:defRPr sz="5075" kern="1200">
        <a:solidFill>
          <a:schemeClr val="tx1"/>
        </a:solidFill>
        <a:latin typeface="+mn-lt"/>
        <a:ea typeface="+mn-ea"/>
        <a:cs typeface="+mn-cs"/>
      </a:defRPr>
    </a:lvl1pPr>
    <a:lvl2pPr marL="1920145" algn="l" defTabSz="3840288" rtl="0" eaLnBrk="1" latinLnBrk="0" hangingPunct="1">
      <a:defRPr sz="5075" kern="1200">
        <a:solidFill>
          <a:schemeClr val="tx1"/>
        </a:solidFill>
        <a:latin typeface="+mn-lt"/>
        <a:ea typeface="+mn-ea"/>
        <a:cs typeface="+mn-cs"/>
      </a:defRPr>
    </a:lvl2pPr>
    <a:lvl3pPr marL="3840288" algn="l" defTabSz="3840288" rtl="0" eaLnBrk="1" latinLnBrk="0" hangingPunct="1">
      <a:defRPr sz="5075" kern="1200">
        <a:solidFill>
          <a:schemeClr val="tx1"/>
        </a:solidFill>
        <a:latin typeface="+mn-lt"/>
        <a:ea typeface="+mn-ea"/>
        <a:cs typeface="+mn-cs"/>
      </a:defRPr>
    </a:lvl3pPr>
    <a:lvl4pPr marL="5760432" algn="l" defTabSz="3840288" rtl="0" eaLnBrk="1" latinLnBrk="0" hangingPunct="1">
      <a:defRPr sz="5075" kern="1200">
        <a:solidFill>
          <a:schemeClr val="tx1"/>
        </a:solidFill>
        <a:latin typeface="+mn-lt"/>
        <a:ea typeface="+mn-ea"/>
        <a:cs typeface="+mn-cs"/>
      </a:defRPr>
    </a:lvl4pPr>
    <a:lvl5pPr marL="7680576" algn="l" defTabSz="3840288" rtl="0" eaLnBrk="1" latinLnBrk="0" hangingPunct="1">
      <a:defRPr sz="5075" kern="1200">
        <a:solidFill>
          <a:schemeClr val="tx1"/>
        </a:solidFill>
        <a:latin typeface="+mn-lt"/>
        <a:ea typeface="+mn-ea"/>
        <a:cs typeface="+mn-cs"/>
      </a:defRPr>
    </a:lvl5pPr>
    <a:lvl6pPr marL="9600721" algn="l" defTabSz="3840288" rtl="0" eaLnBrk="1" latinLnBrk="0" hangingPunct="1">
      <a:defRPr sz="5075" kern="1200">
        <a:solidFill>
          <a:schemeClr val="tx1"/>
        </a:solidFill>
        <a:latin typeface="+mn-lt"/>
        <a:ea typeface="+mn-ea"/>
        <a:cs typeface="+mn-cs"/>
      </a:defRPr>
    </a:lvl6pPr>
    <a:lvl7pPr marL="11520865" algn="l" defTabSz="3840288" rtl="0" eaLnBrk="1" latinLnBrk="0" hangingPunct="1">
      <a:defRPr sz="5075" kern="1200">
        <a:solidFill>
          <a:schemeClr val="tx1"/>
        </a:solidFill>
        <a:latin typeface="+mn-lt"/>
        <a:ea typeface="+mn-ea"/>
        <a:cs typeface="+mn-cs"/>
      </a:defRPr>
    </a:lvl7pPr>
    <a:lvl8pPr marL="13441008" algn="l" defTabSz="3840288" rtl="0" eaLnBrk="1" latinLnBrk="0" hangingPunct="1">
      <a:defRPr sz="5075" kern="1200">
        <a:solidFill>
          <a:schemeClr val="tx1"/>
        </a:solidFill>
        <a:latin typeface="+mn-lt"/>
        <a:ea typeface="+mn-ea"/>
        <a:cs typeface="+mn-cs"/>
      </a:defRPr>
    </a:lvl8pPr>
    <a:lvl9pPr marL="15361153" algn="l" defTabSz="3840288" rtl="0" eaLnBrk="1" latinLnBrk="0" hangingPunct="1">
      <a:defRPr sz="50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5" y="5581171"/>
            <a:ext cx="879971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807049" y="4843583"/>
            <a:ext cx="8792766"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807047" y="12424377"/>
            <a:ext cx="879415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0138769" y="5581171"/>
            <a:ext cx="8792765"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0138771" y="4843583"/>
            <a:ext cx="8792766"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9476047" y="5581171"/>
            <a:ext cx="8792765"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9469100" y="4843583"/>
            <a:ext cx="8801100"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28799774" y="4843583"/>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28799774" y="5581171"/>
            <a:ext cx="879114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8799774" y="12477073"/>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28799774" y="13134977"/>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8799774" y="22457904"/>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28799774" y="23129266"/>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791165" y="13082608"/>
            <a:ext cx="879971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191019" y="2960954"/>
            <a:ext cx="27999097" cy="1120140"/>
          </a:xfrm>
          <a:prstGeom prst="rect">
            <a:avLst/>
          </a:prstGeom>
        </p:spPr>
        <p:txBody>
          <a:bodyPr>
            <a:normAutofit/>
          </a:bodyPr>
          <a:lstStyle>
            <a:lvl1pPr marL="0" indent="0" algn="ctr">
              <a:buFontTx/>
              <a:buNone/>
              <a:defRPr sz="525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191019" y="1840814"/>
            <a:ext cx="27999097" cy="1120140"/>
          </a:xfrm>
          <a:prstGeom prst="rect">
            <a:avLst/>
          </a:prstGeom>
        </p:spPr>
        <p:txBody>
          <a:bodyPr anchor="t" anchorCtr="1">
            <a:normAutofit/>
          </a:bodyPr>
          <a:lstStyle>
            <a:lvl1pPr marL="0" indent="0" algn="ctr">
              <a:buFontTx/>
              <a:buNone/>
              <a:defRPr sz="770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191019" y="407587"/>
            <a:ext cx="27999097" cy="1433226"/>
          </a:xfrm>
          <a:prstGeom prst="rect">
            <a:avLst/>
          </a:prstGeom>
        </p:spPr>
        <p:txBody>
          <a:bodyPr anchor="t" anchorCtr="1">
            <a:normAutofit/>
          </a:bodyPr>
          <a:lstStyle>
            <a:lvl1pPr marL="0" indent="0" algn="ctr">
              <a:buFontTx/>
              <a:buNone/>
              <a:defRPr sz="10063" b="1">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3" y="5508434"/>
            <a:ext cx="11892367"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807046" y="4741423"/>
            <a:ext cx="11876485"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807046" y="15960418"/>
            <a:ext cx="11893756"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824321" y="15221503"/>
            <a:ext cx="1187648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3259992" y="18895698"/>
            <a:ext cx="11875092"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3259992" y="18135633"/>
            <a:ext cx="11875092"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3266938" y="5508434"/>
            <a:ext cx="11875092"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3259993" y="4741423"/>
            <a:ext cx="118820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5721274" y="4741423"/>
            <a:ext cx="11879025"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5721274" y="5508434"/>
            <a:ext cx="11879025"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5721274" y="15193409"/>
            <a:ext cx="11879025" cy="682936"/>
          </a:xfrm>
          <a:prstGeom prst="rect">
            <a:avLst/>
          </a:prstGeom>
          <a:noFill/>
        </p:spPr>
        <p:txBody>
          <a:bodyPr wrap="square" lIns="91436" tIns="91436" rIns="91436" bIns="91436" anchor="ctr" anchorCtr="0">
            <a:spAutoFit/>
          </a:bodyPr>
          <a:lstStyle>
            <a:lvl1pPr marL="0" indent="0" algn="ctr">
              <a:buNone/>
              <a:tabLst/>
              <a:defRPr sz="3238"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5716872" y="15887681"/>
            <a:ext cx="11883428"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5721274" y="22603378"/>
            <a:ext cx="11879025"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5721275" y="23297651"/>
            <a:ext cx="11883428"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itchFamily="18" charset="0"/>
                <a:cs typeface="Times New Roman"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191019" y="2960954"/>
            <a:ext cx="27999097" cy="1120140"/>
          </a:xfrm>
          <a:prstGeom prst="rect">
            <a:avLst/>
          </a:prstGeom>
        </p:spPr>
        <p:txBody>
          <a:bodyPr>
            <a:normAutofit/>
          </a:bodyPr>
          <a:lstStyle>
            <a:lvl1pPr marL="0" indent="0" algn="ctr">
              <a:buFontTx/>
              <a:buNone/>
              <a:defRPr sz="525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191019" y="1840814"/>
            <a:ext cx="27999097" cy="1120140"/>
          </a:xfrm>
          <a:prstGeom prst="rect">
            <a:avLst/>
          </a:prstGeom>
        </p:spPr>
        <p:txBody>
          <a:bodyPr anchor="t" anchorCtr="1">
            <a:normAutofit/>
          </a:bodyPr>
          <a:lstStyle>
            <a:lvl1pPr marL="0" indent="0" algn="ctr">
              <a:buFontTx/>
              <a:buNone/>
              <a:defRPr sz="770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191019" y="407587"/>
            <a:ext cx="27999097" cy="1433226"/>
          </a:xfrm>
          <a:prstGeom prst="rect">
            <a:avLst/>
          </a:prstGeom>
        </p:spPr>
        <p:txBody>
          <a:bodyPr anchor="t" anchorCtr="1">
            <a:normAutofit/>
          </a:bodyPr>
          <a:lstStyle>
            <a:lvl1pPr marL="0" indent="0" algn="ctr">
              <a:buFontTx/>
              <a:buNone/>
              <a:defRPr sz="10063" b="1">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title</a:t>
            </a:r>
            <a:endParaRPr lang="en-US" dirty="0"/>
          </a:p>
        </p:txBody>
      </p:sp>
      <p:sp>
        <p:nvSpPr>
          <p:cNvPr id="31" name="TextBox 30"/>
          <p:cNvSpPr txBox="1"/>
          <p:nvPr userDrawn="1"/>
        </p:nvSpPr>
        <p:spPr>
          <a:xfrm>
            <a:off x="12488518" y="8661952"/>
            <a:ext cx="3617844" cy="429028"/>
          </a:xfrm>
          <a:prstGeom prst="rect">
            <a:avLst/>
          </a:prstGeom>
          <a:noFill/>
        </p:spPr>
        <p:txBody>
          <a:bodyPr wrap="square" rtlCol="0">
            <a:spAutoFit/>
          </a:bodyPr>
          <a:lstStyle/>
          <a:p>
            <a:endParaRPr lang="en-US" sz="2188"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791165" y="5435697"/>
            <a:ext cx="879971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807049" y="4668686"/>
            <a:ext cx="8792766" cy="682936"/>
          </a:xfrm>
          <a:prstGeom prst="rect">
            <a:avLst/>
          </a:prstGeom>
          <a:noFill/>
        </p:spPr>
        <p:txBody>
          <a:bodyPr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789773" y="13163292"/>
            <a:ext cx="8801100"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807047" y="12424377"/>
            <a:ext cx="879415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0138768" y="5428751"/>
            <a:ext cx="18130042"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0138768" y="4668686"/>
            <a:ext cx="1813004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0138768" y="19159471"/>
            <a:ext cx="181300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0138767" y="18428830"/>
            <a:ext cx="18130044"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8792344" y="4668686"/>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8792344" y="5435697"/>
            <a:ext cx="8791141"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8792344" y="12477073"/>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8792344" y="13134977"/>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8792344" y="22449569"/>
            <a:ext cx="8791141" cy="682936"/>
          </a:xfrm>
          <a:prstGeom prst="rect">
            <a:avLst/>
          </a:prstGeom>
          <a:noFill/>
        </p:spPr>
        <p:txBody>
          <a:bodyPr wrap="square" lIns="91436" tIns="91436" rIns="91436" bIns="91436" anchor="ctr" anchorCtr="0">
            <a:spAutoFit/>
          </a:bodyPr>
          <a:lstStyle>
            <a:lvl1pPr marL="0" indent="0" algn="ctr">
              <a:buNone/>
              <a:defRPr sz="3238"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8792344" y="23132178"/>
            <a:ext cx="8795544" cy="798338"/>
          </a:xfrm>
          <a:prstGeom prst="rect">
            <a:avLst/>
          </a:prstGeom>
        </p:spPr>
        <p:txBody>
          <a:bodyPr wrap="square" lIns="228589" tIns="228589" rIns="228589" bIns="228589">
            <a:spAutoFit/>
          </a:bodyPr>
          <a:lstStyle>
            <a:lvl1pPr marL="0" indent="0">
              <a:buNone/>
              <a:defRPr sz="2188">
                <a:solidFill>
                  <a:schemeClr val="accent5">
                    <a:lumMod val="50000"/>
                  </a:schemeClr>
                </a:solidFill>
                <a:latin typeface="Times New Roman" panose="02020603050405020304" pitchFamily="18" charset="0"/>
                <a:cs typeface="Times New Roman" panose="02020603050405020304" pitchFamily="18" charset="0"/>
              </a:defRPr>
            </a:lvl1pPr>
            <a:lvl2pPr marL="1300097" indent="-500037">
              <a:defRPr sz="2188">
                <a:latin typeface="Trebuchet MS" pitchFamily="34" charset="0"/>
              </a:defRPr>
            </a:lvl2pPr>
            <a:lvl3pPr marL="1800135" indent="-500037">
              <a:defRPr sz="2188">
                <a:latin typeface="Trebuchet MS" pitchFamily="34" charset="0"/>
              </a:defRPr>
            </a:lvl3pPr>
            <a:lvl4pPr marL="2350177" indent="-550042">
              <a:defRPr sz="2188">
                <a:latin typeface="Trebuchet MS" pitchFamily="34" charset="0"/>
              </a:defRPr>
            </a:lvl4pPr>
            <a:lvl5pPr marL="2750206" indent="-400030">
              <a:defRPr sz="2188">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191019" y="2960954"/>
            <a:ext cx="27999097" cy="1120140"/>
          </a:xfrm>
          <a:prstGeom prst="rect">
            <a:avLst/>
          </a:prstGeom>
        </p:spPr>
        <p:txBody>
          <a:bodyPr>
            <a:normAutofit/>
          </a:bodyPr>
          <a:lstStyle>
            <a:lvl1pPr marL="0" indent="0" algn="ctr">
              <a:buFontTx/>
              <a:buNone/>
              <a:defRPr sz="525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191019" y="1840814"/>
            <a:ext cx="27999097" cy="1120140"/>
          </a:xfrm>
          <a:prstGeom prst="rect">
            <a:avLst/>
          </a:prstGeom>
        </p:spPr>
        <p:txBody>
          <a:bodyPr anchor="t" anchorCtr="1">
            <a:normAutofit/>
          </a:bodyPr>
          <a:lstStyle>
            <a:lvl1pPr marL="0" indent="0" algn="ctr">
              <a:buFontTx/>
              <a:buNone/>
              <a:defRPr sz="7700">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191019" y="407587"/>
            <a:ext cx="27999097" cy="1433226"/>
          </a:xfrm>
          <a:prstGeom prst="rect">
            <a:avLst/>
          </a:prstGeom>
        </p:spPr>
        <p:txBody>
          <a:bodyPr anchor="t" anchorCtr="1">
            <a:normAutofit/>
          </a:bodyPr>
          <a:lstStyle>
            <a:lvl1pPr marL="0" indent="0" algn="ctr">
              <a:buFontTx/>
              <a:buNone/>
              <a:defRPr sz="10063" b="1">
                <a:solidFill>
                  <a:schemeClr val="accent5">
                    <a:lumMod val="50000"/>
                  </a:schemeClr>
                </a:solidFill>
                <a:latin typeface="+mj-lt"/>
              </a:defRPr>
            </a:lvl1pPr>
            <a:lvl2pPr>
              <a:buFontTx/>
              <a:buNone/>
              <a:defRPr sz="6300"/>
            </a:lvl2pPr>
            <a:lvl3pPr>
              <a:buFontTx/>
              <a:buNone/>
              <a:defRPr sz="6300"/>
            </a:lvl3pPr>
            <a:lvl4pPr>
              <a:buFontTx/>
              <a:buNone/>
              <a:defRPr sz="6300"/>
            </a:lvl4pPr>
            <a:lvl5pPr>
              <a:buFontTx/>
              <a:buNone/>
              <a:defRPr sz="6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7.bin"/><Relationship Id="rId16" Type="http://schemas.openxmlformats.org/officeDocument/2006/relationships/image" Target="../media/image1.wmf"/><Relationship Id="rId17" Type="http://schemas.openxmlformats.org/officeDocument/2006/relationships/oleObject" Target="../embeddings/oleObject8.bin"/><Relationship Id="rId18"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oleObject" Target="../embeddings/oleObject5.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6.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3.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27885901"/>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2" name="Rounded Rectangle 1"/>
          <p:cNvSpPr/>
          <p:nvPr userDrawn="1"/>
        </p:nvSpPr>
        <p:spPr>
          <a:xfrm>
            <a:off x="807046" y="4790752"/>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0" name="Rounded Rectangle 39"/>
          <p:cNvSpPr/>
          <p:nvPr userDrawn="1"/>
        </p:nvSpPr>
        <p:spPr>
          <a:xfrm>
            <a:off x="10139231" y="4790750"/>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2" name="Rounded Rectangle 41"/>
          <p:cNvSpPr/>
          <p:nvPr userDrawn="1"/>
        </p:nvSpPr>
        <p:spPr>
          <a:xfrm>
            <a:off x="19471415" y="4790750"/>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64" name="Rounded Rectangle 63"/>
          <p:cNvSpPr/>
          <p:nvPr userDrawn="1"/>
        </p:nvSpPr>
        <p:spPr>
          <a:xfrm>
            <a:off x="28803599" y="4790751"/>
            <a:ext cx="8801100"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7" name="Rectangle 36"/>
          <p:cNvSpPr>
            <a:spLocks noChangeArrowheads="1"/>
          </p:cNvSpPr>
          <p:nvPr/>
        </p:nvSpPr>
        <p:spPr bwMode="auto">
          <a:xfrm>
            <a:off x="0" y="0"/>
            <a:ext cx="38404800" cy="4200525"/>
          </a:xfrm>
          <a:prstGeom prst="rect">
            <a:avLst/>
          </a:prstGeom>
          <a:noFill/>
          <a:ln w="9525">
            <a:noFill/>
            <a:miter lim="800000"/>
            <a:headEnd/>
            <a:tailEnd/>
          </a:ln>
          <a:effectLst/>
        </p:spPr>
        <p:txBody>
          <a:bodyPr wrap="none" lIns="80007" tIns="40002" rIns="80007" bIns="40002" anchor="ctr"/>
          <a:lstStyle/>
          <a:p>
            <a:pPr>
              <a:defRPr/>
            </a:pPr>
            <a:endParaRPr lang="en-US" sz="6584" dirty="0"/>
          </a:p>
        </p:txBody>
      </p:sp>
      <p:sp>
        <p:nvSpPr>
          <p:cNvPr id="10" name="Text Box 14"/>
          <p:cNvSpPr txBox="1">
            <a:spLocks noChangeArrowheads="1"/>
          </p:cNvSpPr>
          <p:nvPr/>
        </p:nvSpPr>
        <p:spPr bwMode="auto">
          <a:xfrm>
            <a:off x="1371392" y="28342046"/>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2015</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grpSp>
        <p:nvGrpSpPr>
          <p:cNvPr id="30" name="Group 29"/>
          <p:cNvGrpSpPr/>
          <p:nvPr userDrawn="1"/>
        </p:nvGrpSpPr>
        <p:grpSpPr>
          <a:xfrm>
            <a:off x="-9822040" y="-1"/>
            <a:ext cx="9641507" cy="288036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28548"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endParaRPr lang="en-US" sz="2800" b="1" spc="525"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DESIGN</a:t>
              </a:r>
              <a:r>
                <a:rPr lang="en-US" sz="3500" b="1" spc="525" baseline="0" dirty="0" smtClean="0">
                  <a:solidFill>
                    <a:schemeClr val="bg1"/>
                  </a:solidFill>
                  <a:latin typeface="Trebuchet MS" pitchFamily="34" charset="0"/>
                </a:rPr>
                <a:t> </a:t>
              </a:r>
              <a:r>
                <a:rPr lang="en-US" sz="3500" b="1" spc="525" dirty="0" smtClean="0">
                  <a:solidFill>
                    <a:schemeClr val="bg1"/>
                  </a:solidFill>
                  <a:latin typeface="Trebuchet MS" pitchFamily="34" charset="0"/>
                </a:rPr>
                <a:t>GUIDE</a:t>
              </a:r>
            </a:p>
            <a:p>
              <a:pPr algn="ctr"/>
              <a:endParaRPr lang="en-US" sz="2450" b="1" dirty="0" smtClean="0">
                <a:latin typeface="Trebuchet MS" pitchFamily="34" charset="0"/>
              </a:endParaRPr>
            </a:p>
            <a:p>
              <a:pPr defTabSz="3294934"/>
              <a:r>
                <a:rPr lang="en-US" sz="2450" i="0" dirty="0" smtClean="0">
                  <a:latin typeface="Trebuchet MS" pitchFamily="34" charset="0"/>
                </a:rPr>
                <a:t>This PowerPoint</a:t>
              </a:r>
              <a:r>
                <a:rPr lang="en-US" sz="2450" i="0" baseline="0" dirty="0" smtClean="0">
                  <a:latin typeface="Trebuchet MS" pitchFamily="34" charset="0"/>
                </a:rPr>
                <a:t> </a:t>
              </a:r>
              <a:r>
                <a:rPr lang="en-US" sz="2450" i="0" dirty="0" smtClean="0">
                  <a:latin typeface="Trebuchet MS" pitchFamily="34" charset="0"/>
                </a:rPr>
                <a:t>2007 template produces</a:t>
              </a:r>
              <a:r>
                <a:rPr lang="en-US" sz="2450" i="0" baseline="0" dirty="0" smtClean="0">
                  <a:latin typeface="Trebuchet MS" pitchFamily="34" charset="0"/>
                </a:rPr>
                <a:t> </a:t>
              </a:r>
              <a:r>
                <a:rPr lang="en-US" sz="2450" i="0" dirty="0" smtClean="0">
                  <a:latin typeface="Trebuchet MS" pitchFamily="34" charset="0"/>
                </a:rPr>
                <a:t>a 36”x48” presentation poster. </a:t>
              </a:r>
              <a:r>
                <a:rPr lang="en-US" sz="2450" dirty="0" smtClean="0">
                  <a:latin typeface="Trebuchet MS" pitchFamily="34" charset="0"/>
                </a:rPr>
                <a:t>You</a:t>
              </a:r>
              <a:r>
                <a:rPr lang="en-US" sz="2450" baseline="0" dirty="0" smtClean="0">
                  <a:latin typeface="Trebuchet MS" pitchFamily="34" charset="0"/>
                </a:rPr>
                <a:t> can u</a:t>
              </a:r>
              <a:r>
                <a:rPr lang="en-US" sz="2450" dirty="0" smtClean="0">
                  <a:latin typeface="Trebuchet MS" pitchFamily="34" charset="0"/>
                </a:rPr>
                <a:t>se</a:t>
              </a:r>
              <a:r>
                <a:rPr lang="en-US" sz="2450" baseline="0" dirty="0" smtClean="0">
                  <a:latin typeface="Trebuchet MS" pitchFamily="34" charset="0"/>
                </a:rPr>
                <a:t> it to create your research poster and </a:t>
              </a:r>
              <a:r>
                <a:rPr lang="en-US" sz="2450" dirty="0" smtClean="0">
                  <a:latin typeface="Trebuchet MS" pitchFamily="34" charset="0"/>
                </a:rPr>
                <a:t>save valuable time placing titles, subtitles,</a:t>
              </a:r>
              <a:r>
                <a:rPr lang="en-US" sz="2450" baseline="0" dirty="0" smtClean="0">
                  <a:latin typeface="Trebuchet MS" pitchFamily="34" charset="0"/>
                </a:rPr>
                <a:t> text, and graphics</a:t>
              </a:r>
              <a:r>
                <a:rPr lang="en-US" sz="2450" dirty="0" smtClean="0">
                  <a:latin typeface="Trebuchet MS" pitchFamily="34" charset="0"/>
                </a:rPr>
                <a:t>. </a:t>
              </a:r>
            </a:p>
            <a:p>
              <a:pPr defTabSz="3294934"/>
              <a:endParaRPr lang="en-US" sz="2450" dirty="0" smtClean="0">
                <a:latin typeface="Trebuchet MS" pitchFamily="34" charset="0"/>
              </a:endParaRPr>
            </a:p>
            <a:p>
              <a:pPr defTabSz="3840567"/>
              <a:r>
                <a:rPr lang="en-US" sz="245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450" b="1" dirty="0" smtClean="0">
                  <a:solidFill>
                    <a:srgbClr val="FFC000"/>
                  </a:solidFill>
                  <a:latin typeface="Trebuchet MS" pitchFamily="34" charset="0"/>
                </a:rPr>
                <a:t>PosterPresentations.com</a:t>
              </a:r>
              <a:r>
                <a:rPr lang="en-US" sz="2450" b="1" dirty="0" smtClean="0">
                  <a:solidFill>
                    <a:schemeClr val="bg1"/>
                  </a:solidFill>
                  <a:latin typeface="Trebuchet MS" pitchFamily="34" charset="0"/>
                </a:rPr>
                <a:t> </a:t>
              </a:r>
              <a:r>
                <a:rPr lang="en-US" sz="2450" dirty="0" smtClean="0">
                  <a:solidFill>
                    <a:schemeClr val="bg1"/>
                  </a:solidFill>
                  <a:latin typeface="Trebuchet MS" pitchFamily="34" charset="0"/>
                </a:rPr>
                <a:t>and click on HELP DESK.</a:t>
              </a:r>
            </a:p>
            <a:p>
              <a:pPr defTabSz="3840567"/>
              <a:endParaRPr lang="en-US" sz="2450" dirty="0" smtClean="0">
                <a:latin typeface="Trebuchet MS" pitchFamily="34" charset="0"/>
              </a:endParaRPr>
            </a:p>
            <a:p>
              <a:pPr defTabSz="3840567"/>
              <a:r>
                <a:rPr lang="en-US" sz="2450" dirty="0" smtClean="0">
                  <a:solidFill>
                    <a:schemeClr val="bg1"/>
                  </a:solidFill>
                  <a:latin typeface="Trebuchet MS" pitchFamily="34" charset="0"/>
                </a:rPr>
                <a:t>When</a:t>
              </a:r>
              <a:r>
                <a:rPr lang="en-US" sz="2450" baseline="0" dirty="0" smtClean="0">
                  <a:solidFill>
                    <a:schemeClr val="bg1"/>
                  </a:solidFill>
                  <a:latin typeface="Trebuchet MS" pitchFamily="34" charset="0"/>
                </a:rPr>
                <a:t> you are ready to print your poster</a:t>
              </a:r>
              <a:r>
                <a:rPr lang="en-US" sz="2450" dirty="0" smtClean="0">
                  <a:solidFill>
                    <a:schemeClr val="bg1"/>
                  </a:solidFill>
                  <a:latin typeface="Trebuchet MS" pitchFamily="34" charset="0"/>
                </a:rPr>
                <a:t>,</a:t>
              </a:r>
              <a:r>
                <a:rPr lang="en-US" sz="2450" baseline="0" dirty="0" smtClean="0">
                  <a:solidFill>
                    <a:schemeClr val="bg1"/>
                  </a:solidFill>
                  <a:latin typeface="Trebuchet MS" pitchFamily="34" charset="0"/>
                </a:rPr>
                <a:t> go online to </a:t>
              </a:r>
              <a:r>
                <a:rPr lang="en-US" sz="2450" b="0" dirty="0" smtClean="0">
                  <a:solidFill>
                    <a:schemeClr val="bg1"/>
                  </a:solidFill>
                  <a:latin typeface="Trebuchet MS" pitchFamily="34" charset="0"/>
                </a:rPr>
                <a:t>PosterPresentations.com</a:t>
              </a:r>
              <a:r>
                <a:rPr lang="en-US" sz="2450" dirty="0" smtClean="0">
                  <a:solidFill>
                    <a:schemeClr val="bg1"/>
                  </a:solidFill>
                  <a:latin typeface="Trebuchet MS" pitchFamily="34" charset="0"/>
                </a:rPr>
                <a:t/>
              </a:r>
              <a:br>
                <a:rPr lang="en-US" sz="2450" dirty="0" smtClean="0">
                  <a:solidFill>
                    <a:schemeClr val="bg1"/>
                  </a:solidFill>
                  <a:latin typeface="Trebuchet MS" pitchFamily="34" charset="0"/>
                </a:rPr>
              </a:br>
              <a:endParaRPr lang="en-US" sz="2450" dirty="0" smtClean="0">
                <a:solidFill>
                  <a:schemeClr val="bg1"/>
                </a:solidFill>
                <a:latin typeface="Trebuchet MS" pitchFamily="34" charset="0"/>
              </a:endParaRPr>
            </a:p>
            <a:p>
              <a:pPr algn="l" defTabSz="3294934"/>
              <a:r>
                <a:rPr lang="en-US" sz="2450" b="0" dirty="0" smtClean="0">
                  <a:solidFill>
                    <a:schemeClr val="bg1"/>
                  </a:solidFill>
                  <a:latin typeface="Trebuchet MS" pitchFamily="34" charset="0"/>
                </a:rPr>
                <a:t>Need</a:t>
              </a:r>
              <a:r>
                <a:rPr lang="en-US" sz="2450" b="0" baseline="0" dirty="0" smtClean="0">
                  <a:solidFill>
                    <a:schemeClr val="bg1"/>
                  </a:solidFill>
                  <a:latin typeface="Trebuchet MS" pitchFamily="34" charset="0"/>
                </a:rPr>
                <a:t> assistance? Call us at </a:t>
              </a:r>
              <a:r>
                <a:rPr lang="en-US" sz="2450" b="0" dirty="0" smtClean="0">
                  <a:solidFill>
                    <a:srgbClr val="FFC000"/>
                  </a:solidFill>
                  <a:latin typeface="Trebuchet MS" pitchFamily="34" charset="0"/>
                </a:rPr>
                <a:t>1.510.649.3001</a:t>
              </a:r>
            </a:p>
            <a:p>
              <a:pPr algn="l" defTabSz="3294934"/>
              <a:endParaRPr lang="en-US" sz="3150" b="1" dirty="0" smtClean="0">
                <a:solidFill>
                  <a:srgbClr val="FFFF00"/>
                </a:solidFill>
                <a:latin typeface="Trebuchet MS" pitchFamily="34" charset="0"/>
              </a:endParaRPr>
            </a:p>
            <a:p>
              <a:pPr algn="ctr"/>
              <a:endParaRPr lang="en-US" sz="2100" b="1"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QUICK START</a:t>
              </a:r>
            </a:p>
            <a:p>
              <a:pPr algn="ctr"/>
              <a:endParaRPr lang="en-US" sz="28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Zoom in and out</a:t>
              </a:r>
            </a:p>
            <a:p>
              <a:pPr marL="1655763" indent="-1655763" algn="l" defTabSz="744538"/>
              <a:r>
                <a:rPr lang="en-US" sz="2100" b="0" baseline="0" dirty="0" smtClean="0">
                  <a:solidFill>
                    <a:schemeClr val="bg1"/>
                  </a:solidFill>
                  <a:latin typeface="Trebuchet MS" pitchFamily="34" charset="0"/>
                </a:rPr>
                <a:t>	</a:t>
              </a:r>
              <a:r>
                <a:rPr lang="en-US" sz="2100" b="0" baseline="0" dirty="0" smtClean="0">
                  <a:solidFill>
                    <a:schemeClr val="bg1">
                      <a:lumMod val="75000"/>
                    </a:schemeClr>
                  </a:solidFill>
                  <a:latin typeface="Trebuchet MS" pitchFamily="34" charset="0"/>
                </a:rPr>
                <a:t>As you work on your poster zoom in and out to the level that is more comfortable to you. </a:t>
              </a:r>
            </a:p>
            <a:p>
              <a:pPr marL="1655763" indent="-1655763" algn="l" defTabSz="744538"/>
              <a:r>
                <a:rPr lang="en-US" sz="2100" b="1" baseline="0" dirty="0" smtClean="0">
                  <a:solidFill>
                    <a:schemeClr val="bg1">
                      <a:lumMod val="75000"/>
                    </a:schemeClr>
                  </a:solidFill>
                  <a:latin typeface="Trebuchet MS" pitchFamily="34" charset="0"/>
                </a:rPr>
                <a:t>	</a:t>
              </a:r>
              <a:r>
                <a:rPr lang="en-US" sz="2100" b="0" baseline="0" dirty="0" smtClean="0">
                  <a:solidFill>
                    <a:schemeClr val="bg1">
                      <a:lumMod val="75000"/>
                    </a:schemeClr>
                  </a:solidFill>
                  <a:latin typeface="Trebuchet MS" pitchFamily="34" charset="0"/>
                </a:rPr>
                <a:t>Go to VIEW &gt; ZOOM.</a:t>
              </a:r>
            </a:p>
            <a:p>
              <a:pPr algn="l"/>
              <a:endParaRPr lang="en-US" sz="245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1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1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00" b="0" spc="0"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450" b="1" baseline="0" dirty="0" smtClean="0">
                  <a:solidFill>
                    <a:schemeClr val="bg1"/>
                  </a:solidFill>
                  <a:latin typeface="Trebuchet MS" pitchFamily="34" charset="0"/>
                </a:rPr>
                <a:t/>
              </a:r>
              <a:br>
                <a:rPr lang="en-US" sz="2450" b="1" baseline="0" dirty="0" smtClean="0">
                  <a:solidFill>
                    <a:schemeClr val="bg1"/>
                  </a:solidFill>
                  <a:latin typeface="Trebuchet MS" pitchFamily="34" charset="0"/>
                </a:rPr>
              </a:br>
              <a:endParaRPr lang="en-US" sz="2450" b="1" dirty="0" smtClean="0">
                <a:solidFill>
                  <a:schemeClr val="bg1"/>
                </a:solidFill>
                <a:latin typeface="Trebuchet MS" pitchFamily="34" charset="0"/>
              </a:endParaRPr>
            </a:p>
            <a:p>
              <a:pPr algn="ctr"/>
              <a:endParaRPr lang="en-US" sz="2450" b="1" dirty="0" smtClean="0">
                <a:solidFill>
                  <a:srgbClr val="FFC000"/>
                </a:solidFill>
                <a:latin typeface="Trebuchet MS" pitchFamily="34" charset="0"/>
              </a:endParaRPr>
            </a:p>
            <a:p>
              <a:pPr algn="ctr"/>
              <a:endParaRPr lang="en-US" sz="245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1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00" b="0" spc="263"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spc="0"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See if your school’s logo is available on our free poster templates page.</a:t>
              </a:r>
            </a:p>
            <a:p>
              <a:pPr algn="l"/>
              <a:endParaRPr lang="en-US" sz="21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855663"/>
              <a:r>
                <a:rPr lang="en-US" sz="21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00" b="0" spc="0" baseline="0" dirty="0" smtClean="0">
                  <a:solidFill>
                    <a:schemeClr val="bg1">
                      <a:lumMod val="75000"/>
                    </a:schemeClr>
                  </a:solidFill>
                  <a:latin typeface="Trebuchet MS" pitchFamily="34" charset="0"/>
                </a:rPr>
                <a:t>disproportionally.</a:t>
              </a:r>
            </a:p>
            <a:p>
              <a:pPr algn="l" defTabSz="855663"/>
              <a:endParaRPr lang="en-US" sz="2100" b="0" baseline="0" dirty="0" smtClean="0">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855663"/>
              <a:r>
                <a:rPr lang="en-US" sz="21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5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47"/>
              <a:ext cx="7531182" cy="2432612"/>
              <a:chOff x="-4470427" y="11016658"/>
              <a:chExt cx="3470785" cy="1117646"/>
            </a:xfrm>
          </p:grpSpPr>
          <p:grpSp>
            <p:nvGrpSpPr>
              <p:cNvPr id="46" name="Group 45"/>
              <p:cNvGrpSpPr/>
              <p:nvPr userDrawn="1"/>
            </p:nvGrpSpPr>
            <p:grpSpPr>
              <a:xfrm>
                <a:off x="-2783495" y="11060888"/>
                <a:ext cx="624431" cy="905656"/>
                <a:chOff x="-3958697" y="11117435"/>
                <a:chExt cx="779338" cy="1297799"/>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301056"/>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47" name="Group 46"/>
              <p:cNvGrpSpPr/>
              <p:nvPr userDrawn="1"/>
            </p:nvGrpSpPr>
            <p:grpSpPr>
              <a:xfrm>
                <a:off x="-2033159" y="11060891"/>
                <a:ext cx="1033517" cy="905654"/>
                <a:chOff x="-2921738" y="11200127"/>
                <a:chExt cx="1420279" cy="1244566"/>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69275"/>
                </a:xfrm>
                <a:prstGeom prst="rect">
                  <a:avLst/>
                </a:prstGeom>
                <a:solidFill>
                  <a:srgbClr val="FF0000"/>
                </a:solidFill>
              </p:spPr>
              <p:txBody>
                <a:bodyPr wrap="square" lIns="457200" tIns="91440" rIns="457200" bIns="91440" rtlCol="0">
                  <a:spAutoFit/>
                </a:bodyPr>
                <a:lstStyle/>
                <a:p>
                  <a:pPr algn="ctr"/>
                  <a:r>
                    <a:rPr lang="en-US" sz="1225" b="1" dirty="0" smtClean="0">
                      <a:solidFill>
                        <a:schemeClr val="bg1"/>
                      </a:solidFill>
                    </a:rPr>
                    <a:t>DISTORTED</a:t>
                  </a:r>
                  <a:endParaRPr lang="en-US" sz="613"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468659"/>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39" name="Group 38"/>
            <p:cNvGrpSpPr/>
            <p:nvPr userDrawn="1"/>
          </p:nvGrpSpPr>
          <p:grpSpPr>
            <a:xfrm>
              <a:off x="-10405389" y="27751412"/>
              <a:ext cx="9336204" cy="2453251"/>
              <a:chOff x="-4758036" y="12734137"/>
              <a:chExt cx="430263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6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7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1886"/>
                <a:ext cx="1117601" cy="162104"/>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45" name="TextBox 44"/>
              <p:cNvSpPr txBox="1"/>
              <p:nvPr userDrawn="1"/>
            </p:nvSpPr>
            <p:spPr>
              <a:xfrm rot="16200000">
                <a:off x="-1095250" y="13221413"/>
                <a:ext cx="1117601" cy="162104"/>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grpSp>
        <p:nvGrpSpPr>
          <p:cNvPr id="54" name="Group 53"/>
          <p:cNvGrpSpPr/>
          <p:nvPr userDrawn="1"/>
        </p:nvGrpSpPr>
        <p:grpSpPr>
          <a:xfrm>
            <a:off x="38638109" y="-48182"/>
            <a:ext cx="9679372" cy="28851782"/>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500" b="1" spc="525" dirty="0" smtClean="0">
                  <a:solidFill>
                    <a:schemeClr val="bg1"/>
                  </a:solidFill>
                  <a:latin typeface="Trebuchet MS" pitchFamily="34" charset="0"/>
                </a:rPr>
                <a:t>QUICK START (cont.)</a:t>
              </a:r>
            </a:p>
            <a:p>
              <a:pPr algn="ctr"/>
              <a:endParaRPr lang="en-US" sz="315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00013"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100" b="0" spc="0" baseline="0" dirty="0" smtClean="0">
                  <a:solidFill>
                    <a:schemeClr val="bg1">
                      <a:lumMod val="75000"/>
                    </a:schemeClr>
                  </a:solidFill>
                  <a:latin typeface="Trebuchet MS" pitchFamily="34" charset="0"/>
                </a:rPr>
                <a:t>also create your own color theme.</a:t>
              </a:r>
            </a:p>
            <a:p>
              <a:pPr marL="0" marR="0" lvl="2"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r>
                <a:rPr lang="en-US" sz="21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857302" lvl="2" indent="0" algn="l" defTabSz="100013"/>
              <a:r>
                <a:rPr lang="en-US" sz="21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28548" lvl="2"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00" b="0" baseline="0" dirty="0" smtClean="0">
                <a:solidFill>
                  <a:schemeClr val="bg1">
                    <a:lumMod val="75000"/>
                  </a:schemeClr>
                </a:solidFill>
                <a:latin typeface="Trebuchet MS" pitchFamily="34" charset="0"/>
              </a:endParaRPr>
            </a:p>
            <a:p>
              <a:pPr marL="1328548" lvl="2"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514078" lvl="1" indent="0" algn="l" defTabSz="100013"/>
              <a:r>
                <a:rPr lang="en-US" sz="2100" b="0" baseline="0" dirty="0" smtClean="0">
                  <a:solidFill>
                    <a:schemeClr val="bg1">
                      <a:lumMod val="75000"/>
                    </a:schemeClr>
                  </a:solidFill>
                  <a:latin typeface="Trebuchet MS" pitchFamily="34" charset="0"/>
                </a:rPr>
                <a:t>To add a table from scratch go to the INSERT menu and </a:t>
              </a:r>
              <a:br>
                <a:rPr lang="en-US" sz="2100" b="0" baseline="0" dirty="0" smtClean="0">
                  <a:solidFill>
                    <a:schemeClr val="bg1">
                      <a:lumMod val="75000"/>
                    </a:schemeClr>
                  </a:solidFill>
                  <a:latin typeface="Trebuchet MS" pitchFamily="34" charset="0"/>
                </a:rPr>
              </a:br>
              <a:r>
                <a:rPr lang="en-US" sz="2100" b="0" baseline="0" dirty="0" smtClean="0">
                  <a:solidFill>
                    <a:schemeClr val="bg1">
                      <a:lumMod val="75000"/>
                    </a:schemeClr>
                  </a:solidFill>
                  <a:latin typeface="Trebuchet MS" pitchFamily="34" charset="0"/>
                </a:rPr>
                <a:t>click on TABLE. A drop-down box will help you select rows and columns. </a:t>
              </a:r>
            </a:p>
            <a:p>
              <a:pPr marL="0" lvl="0" indent="0" algn="l" defTabSz="100013"/>
              <a:r>
                <a:rPr lang="en-US" sz="21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2854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45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7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7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27465"/>
              </a:xfrm>
              <a:prstGeom prst="rect">
                <a:avLst/>
              </a:prstGeom>
              <a:noFill/>
              <a:ln>
                <a:noFill/>
              </a:ln>
            </p:spPr>
            <p:txBody>
              <a:bodyPr wrap="square" rtlCol="0">
                <a:spAutoFit/>
              </a:bodyPr>
              <a:lstStyle/>
              <a:p>
                <a:r>
                  <a:rPr lang="en-US" sz="2100" dirty="0" smtClean="0">
                    <a:solidFill>
                      <a:schemeClr val="tx2"/>
                    </a:solidFill>
                    <a:latin typeface="Trebuchet MS" pitchFamily="34" charset="0"/>
                  </a:rPr>
                  <a:t>Student</a:t>
                </a:r>
                <a:r>
                  <a:rPr lang="en-US" sz="2100" baseline="0" dirty="0" smtClean="0">
                    <a:solidFill>
                      <a:schemeClr val="tx2"/>
                    </a:solidFill>
                    <a:latin typeface="Trebuchet MS" pitchFamily="34" charset="0"/>
                  </a:rPr>
                  <a:t> discounts are available on our </a:t>
                </a:r>
                <a:r>
                  <a:rPr lang="en-US" sz="2100" baseline="0" dirty="0" err="1" smtClean="0">
                    <a:solidFill>
                      <a:schemeClr val="tx2"/>
                    </a:solidFill>
                    <a:latin typeface="Trebuchet MS" pitchFamily="34" charset="0"/>
                  </a:rPr>
                  <a:t>Facebook</a:t>
                </a:r>
                <a:r>
                  <a:rPr lang="en-US" sz="2100" baseline="0" dirty="0" smtClean="0">
                    <a:solidFill>
                      <a:schemeClr val="tx2"/>
                    </a:solidFill>
                    <a:latin typeface="Trebuchet MS" pitchFamily="34" charset="0"/>
                  </a:rPr>
                  <a:t> page.</a:t>
                </a:r>
                <a:br>
                  <a:rPr lang="en-US" sz="2100" baseline="0" dirty="0" smtClean="0">
                    <a:solidFill>
                      <a:schemeClr val="tx2"/>
                    </a:solidFill>
                    <a:latin typeface="Trebuchet MS" pitchFamily="34" charset="0"/>
                  </a:rPr>
                </a:br>
                <a:r>
                  <a:rPr lang="en-US" sz="2100" baseline="0" dirty="0" smtClean="0">
                    <a:solidFill>
                      <a:schemeClr val="tx2"/>
                    </a:solidFill>
                    <a:latin typeface="Trebuchet MS" pitchFamily="34" charset="0"/>
                  </a:rPr>
                  <a:t>Go to </a:t>
                </a:r>
                <a:r>
                  <a:rPr lang="en-US" sz="2100" u="sng" baseline="0" dirty="0" smtClean="0">
                    <a:solidFill>
                      <a:schemeClr val="tx2"/>
                    </a:solidFill>
                    <a:latin typeface="Trebuchet MS" pitchFamily="34" charset="0"/>
                  </a:rPr>
                  <a:t>PosterPresentations.com</a:t>
                </a:r>
                <a:r>
                  <a:rPr lang="en-US" sz="2100" baseline="0" dirty="0" smtClean="0">
                    <a:solidFill>
                      <a:schemeClr val="tx2"/>
                    </a:solidFill>
                    <a:latin typeface="Trebuchet MS" pitchFamily="34" charset="0"/>
                  </a:rPr>
                  <a:t> and click on the FB icon. </a:t>
                </a:r>
                <a:endParaRPr lang="en-US" sz="2100" dirty="0">
                  <a:solidFill>
                    <a:schemeClr val="tx2"/>
                  </a:solidFill>
                  <a:latin typeface="Trebuchet MS" pitchFamily="34" charset="0"/>
                </a:endParaRPr>
              </a:p>
            </p:txBody>
          </p:sp>
        </p:grpSp>
      </p:grpSp>
      <p:sp>
        <p:nvSpPr>
          <p:cNvPr id="6" name="Rectangle 5"/>
          <p:cNvSpPr/>
          <p:nvPr userDrawn="1"/>
        </p:nvSpPr>
        <p:spPr>
          <a:xfrm>
            <a:off x="0" y="-48182"/>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66" name="Rectangle 65"/>
          <p:cNvSpPr/>
          <p:nvPr userDrawn="1"/>
        </p:nvSpPr>
        <p:spPr>
          <a:xfrm>
            <a:off x="5334" y="4149677"/>
            <a:ext cx="38404800" cy="240206"/>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67" name="TextBox 66"/>
          <p:cNvSpPr txBox="1"/>
          <p:nvPr userDrawn="1"/>
        </p:nvSpPr>
        <p:spPr>
          <a:xfrm>
            <a:off x="38926307" y="27346296"/>
            <a:ext cx="6675880" cy="1237508"/>
          </a:xfrm>
          <a:prstGeom prst="rect">
            <a:avLst/>
          </a:prstGeom>
          <a:noFill/>
        </p:spPr>
        <p:txBody>
          <a:bodyPr wrap="square" lIns="57141" tIns="28570" rIns="57141" bIns="28570" rtlCol="0">
            <a:spAutoFit/>
          </a:bodyPr>
          <a:lstStyle/>
          <a:p>
            <a:pPr marL="350044" indent="-350044">
              <a:lnSpc>
                <a:spcPts val="2275"/>
              </a:lnSpc>
            </a:pPr>
            <a:r>
              <a:rPr lang="en-US" sz="2450" dirty="0" smtClean="0">
                <a:solidFill>
                  <a:schemeClr val="bg1"/>
                </a:solidFill>
              </a:rPr>
              <a:t>© 2015</a:t>
            </a:r>
            <a:r>
              <a:rPr lang="en-US" sz="2450" baseline="0" dirty="0" smtClean="0">
                <a:solidFill>
                  <a:schemeClr val="bg1"/>
                </a:solidFill>
              </a:rPr>
              <a:t> </a:t>
            </a:r>
            <a:r>
              <a:rPr lang="en-US" sz="2450" dirty="0" smtClean="0">
                <a:solidFill>
                  <a:schemeClr val="bg1"/>
                </a:solidFill>
              </a:rPr>
              <a:t>PosterPresentations.com</a:t>
            </a:r>
            <a:br>
              <a:rPr lang="en-US" sz="2450" dirty="0" smtClean="0">
                <a:solidFill>
                  <a:schemeClr val="bg1"/>
                </a:solidFill>
              </a:rPr>
            </a:br>
            <a:r>
              <a:rPr lang="en-US" sz="2100" dirty="0" smtClean="0">
                <a:solidFill>
                  <a:schemeClr val="bg1"/>
                </a:solidFill>
              </a:rPr>
              <a:t>2117 Fourth Street ,</a:t>
            </a:r>
            <a:r>
              <a:rPr lang="en-US" sz="2100" baseline="0" dirty="0" smtClean="0">
                <a:solidFill>
                  <a:schemeClr val="bg1"/>
                </a:solidFill>
              </a:rPr>
              <a:t> Unit C</a:t>
            </a:r>
          </a:p>
          <a:p>
            <a:pPr marL="350044" indent="-350044">
              <a:lnSpc>
                <a:spcPts val="2275"/>
              </a:lnSpc>
            </a:pPr>
            <a:r>
              <a:rPr lang="en-US" sz="2100" baseline="0" dirty="0" smtClean="0">
                <a:solidFill>
                  <a:schemeClr val="bg1"/>
                </a:solidFill>
              </a:rPr>
              <a:t>	Berkeley CA </a:t>
            </a:r>
            <a:r>
              <a:rPr lang="en-US" sz="1750" baseline="0" dirty="0" smtClean="0">
                <a:solidFill>
                  <a:schemeClr val="bg1"/>
                </a:solidFill>
              </a:rPr>
              <a:t>94710</a:t>
            </a:r>
            <a:endParaRPr lang="en-US" sz="2100" baseline="0" dirty="0" smtClean="0">
              <a:solidFill>
                <a:schemeClr val="bg1"/>
              </a:solidFill>
            </a:endParaRPr>
          </a:p>
          <a:p>
            <a:pPr marL="350044" indent="-350044">
              <a:lnSpc>
                <a:spcPts val="2275"/>
              </a:lnSpc>
            </a:pPr>
            <a:r>
              <a:rPr lang="en-US" sz="2100" b="1" baseline="0" dirty="0" smtClean="0">
                <a:solidFill>
                  <a:srgbClr val="FFFF00"/>
                </a:solidFill>
              </a:rPr>
              <a:t>	posterpresenter@gmail.com</a:t>
            </a:r>
            <a:endParaRPr lang="en-US" sz="245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13"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15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5617" y="27885901"/>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10" name="Text Box 14"/>
          <p:cNvSpPr txBox="1">
            <a:spLocks noChangeArrowheads="1"/>
          </p:cNvSpPr>
          <p:nvPr/>
        </p:nvSpPr>
        <p:spPr bwMode="auto">
          <a:xfrm>
            <a:off x="1298655" y="28267989"/>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2015</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cxnSp>
        <p:nvCxnSpPr>
          <p:cNvPr id="38" name="Straight Connector 37"/>
          <p:cNvCxnSpPr/>
          <p:nvPr/>
        </p:nvCxnSpPr>
        <p:spPr>
          <a:xfrm flipV="1">
            <a:off x="-12203276" y="10085353"/>
            <a:ext cx="11880257" cy="71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38638109" y="-48182"/>
            <a:ext cx="9679372" cy="28851782"/>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500" b="1" spc="525" dirty="0" smtClean="0">
                  <a:solidFill>
                    <a:schemeClr val="bg1"/>
                  </a:solidFill>
                  <a:latin typeface="Trebuchet MS" pitchFamily="34" charset="0"/>
                </a:rPr>
                <a:t>QUICK START (cont.)</a:t>
              </a:r>
            </a:p>
            <a:p>
              <a:pPr algn="ctr"/>
              <a:endParaRPr lang="en-US" sz="315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00013"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100" b="0" spc="0" baseline="0" dirty="0" smtClean="0">
                  <a:solidFill>
                    <a:schemeClr val="bg1">
                      <a:lumMod val="75000"/>
                    </a:schemeClr>
                  </a:solidFill>
                  <a:latin typeface="Trebuchet MS" pitchFamily="34" charset="0"/>
                </a:rPr>
                <a:t>also create your own color theme.</a:t>
              </a:r>
            </a:p>
            <a:p>
              <a:pPr marL="0" marR="0" lvl="2"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r>
                <a:rPr lang="en-US" sz="21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857302" lvl="2" indent="0" algn="l" defTabSz="100013"/>
              <a:r>
                <a:rPr lang="en-US" sz="21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28548" lvl="2"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00" b="0" baseline="0" dirty="0" smtClean="0">
                <a:solidFill>
                  <a:schemeClr val="bg1">
                    <a:lumMod val="75000"/>
                  </a:schemeClr>
                </a:solidFill>
                <a:latin typeface="Trebuchet MS" pitchFamily="34" charset="0"/>
              </a:endParaRPr>
            </a:p>
            <a:p>
              <a:pPr marL="1328548" lvl="2"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514078" lvl="1" indent="0" algn="l" defTabSz="100013"/>
              <a:r>
                <a:rPr lang="en-US" sz="2100" b="0" baseline="0" dirty="0" smtClean="0">
                  <a:solidFill>
                    <a:schemeClr val="bg1">
                      <a:lumMod val="75000"/>
                    </a:schemeClr>
                  </a:solidFill>
                  <a:latin typeface="Trebuchet MS" pitchFamily="34" charset="0"/>
                </a:rPr>
                <a:t>To add a table from scratch go to the INSERT menu and </a:t>
              </a:r>
              <a:br>
                <a:rPr lang="en-US" sz="2100" b="0" baseline="0" dirty="0" smtClean="0">
                  <a:solidFill>
                    <a:schemeClr val="bg1">
                      <a:lumMod val="75000"/>
                    </a:schemeClr>
                  </a:solidFill>
                  <a:latin typeface="Trebuchet MS" pitchFamily="34" charset="0"/>
                </a:rPr>
              </a:br>
              <a:r>
                <a:rPr lang="en-US" sz="2100" b="0" baseline="0" dirty="0" smtClean="0">
                  <a:solidFill>
                    <a:schemeClr val="bg1">
                      <a:lumMod val="75000"/>
                    </a:schemeClr>
                  </a:solidFill>
                  <a:latin typeface="Trebuchet MS" pitchFamily="34" charset="0"/>
                </a:rPr>
                <a:t>click on TABLE. A drop-down box will help you select rows and columns. </a:t>
              </a:r>
            </a:p>
            <a:p>
              <a:pPr marL="0" lvl="0" indent="0" algn="l" defTabSz="100013"/>
              <a:r>
                <a:rPr lang="en-US" sz="21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2854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45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9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9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27465"/>
              </a:xfrm>
              <a:prstGeom prst="rect">
                <a:avLst/>
              </a:prstGeom>
              <a:noFill/>
              <a:ln>
                <a:noFill/>
              </a:ln>
            </p:spPr>
            <p:txBody>
              <a:bodyPr wrap="square" rtlCol="0">
                <a:spAutoFit/>
              </a:bodyPr>
              <a:lstStyle/>
              <a:p>
                <a:r>
                  <a:rPr lang="en-US" sz="2100" dirty="0" smtClean="0">
                    <a:solidFill>
                      <a:schemeClr val="tx2"/>
                    </a:solidFill>
                    <a:latin typeface="Trebuchet MS" pitchFamily="34" charset="0"/>
                  </a:rPr>
                  <a:t>Student</a:t>
                </a:r>
                <a:r>
                  <a:rPr lang="en-US" sz="2100" baseline="0" dirty="0" smtClean="0">
                    <a:solidFill>
                      <a:schemeClr val="tx2"/>
                    </a:solidFill>
                    <a:latin typeface="Trebuchet MS" pitchFamily="34" charset="0"/>
                  </a:rPr>
                  <a:t> discounts are available on our </a:t>
                </a:r>
                <a:r>
                  <a:rPr lang="en-US" sz="2100" baseline="0" dirty="0" err="1" smtClean="0">
                    <a:solidFill>
                      <a:schemeClr val="tx2"/>
                    </a:solidFill>
                    <a:latin typeface="Trebuchet MS" pitchFamily="34" charset="0"/>
                  </a:rPr>
                  <a:t>Facebook</a:t>
                </a:r>
                <a:r>
                  <a:rPr lang="en-US" sz="2100" baseline="0" dirty="0" smtClean="0">
                    <a:solidFill>
                      <a:schemeClr val="tx2"/>
                    </a:solidFill>
                    <a:latin typeface="Trebuchet MS" pitchFamily="34" charset="0"/>
                  </a:rPr>
                  <a:t> page.</a:t>
                </a:r>
                <a:br>
                  <a:rPr lang="en-US" sz="2100" baseline="0" dirty="0" smtClean="0">
                    <a:solidFill>
                      <a:schemeClr val="tx2"/>
                    </a:solidFill>
                    <a:latin typeface="Trebuchet MS" pitchFamily="34" charset="0"/>
                  </a:rPr>
                </a:br>
                <a:r>
                  <a:rPr lang="en-US" sz="2100" baseline="0" dirty="0" smtClean="0">
                    <a:solidFill>
                      <a:schemeClr val="tx2"/>
                    </a:solidFill>
                    <a:latin typeface="Trebuchet MS" pitchFamily="34" charset="0"/>
                  </a:rPr>
                  <a:t>Go to </a:t>
                </a:r>
                <a:r>
                  <a:rPr lang="en-US" sz="2100" u="sng" baseline="0" dirty="0" smtClean="0">
                    <a:solidFill>
                      <a:schemeClr val="tx2"/>
                    </a:solidFill>
                    <a:latin typeface="Trebuchet MS" pitchFamily="34" charset="0"/>
                  </a:rPr>
                  <a:t>PosterPresentations.com</a:t>
                </a:r>
                <a:r>
                  <a:rPr lang="en-US" sz="2100" baseline="0" dirty="0" smtClean="0">
                    <a:solidFill>
                      <a:schemeClr val="tx2"/>
                    </a:solidFill>
                    <a:latin typeface="Trebuchet MS" pitchFamily="34" charset="0"/>
                  </a:rPr>
                  <a:t> and click on the FB icon. </a:t>
                </a:r>
                <a:endParaRPr lang="en-US" sz="2100" dirty="0">
                  <a:solidFill>
                    <a:schemeClr val="tx2"/>
                  </a:solidFill>
                  <a:latin typeface="Trebuchet MS" pitchFamily="34" charset="0"/>
                </a:endParaRPr>
              </a:p>
            </p:txBody>
          </p:sp>
        </p:grpSp>
      </p:grpSp>
      <p:grpSp>
        <p:nvGrpSpPr>
          <p:cNvPr id="54" name="Group 53"/>
          <p:cNvGrpSpPr/>
          <p:nvPr userDrawn="1"/>
        </p:nvGrpSpPr>
        <p:grpSpPr>
          <a:xfrm>
            <a:off x="-9822040" y="-1"/>
            <a:ext cx="9641507" cy="288036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28548"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endParaRPr lang="en-US" sz="2800" b="1" spc="525"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DESIGN</a:t>
              </a:r>
              <a:r>
                <a:rPr lang="en-US" sz="3500" b="1" spc="525" baseline="0" dirty="0" smtClean="0">
                  <a:solidFill>
                    <a:schemeClr val="bg1"/>
                  </a:solidFill>
                  <a:latin typeface="Trebuchet MS" pitchFamily="34" charset="0"/>
                </a:rPr>
                <a:t> </a:t>
              </a:r>
              <a:r>
                <a:rPr lang="en-US" sz="3500" b="1" spc="525" dirty="0" smtClean="0">
                  <a:solidFill>
                    <a:schemeClr val="bg1"/>
                  </a:solidFill>
                  <a:latin typeface="Trebuchet MS" pitchFamily="34" charset="0"/>
                </a:rPr>
                <a:t>GUIDE</a:t>
              </a:r>
            </a:p>
            <a:p>
              <a:pPr algn="ctr"/>
              <a:endParaRPr lang="en-US" sz="2450" b="1" dirty="0" smtClean="0">
                <a:latin typeface="Trebuchet MS" pitchFamily="34" charset="0"/>
              </a:endParaRPr>
            </a:p>
            <a:p>
              <a:pPr defTabSz="3294934"/>
              <a:r>
                <a:rPr lang="en-US" sz="2450" i="0" dirty="0" smtClean="0">
                  <a:latin typeface="Trebuchet MS" pitchFamily="34" charset="0"/>
                </a:rPr>
                <a:t>This PowerPoint</a:t>
              </a:r>
              <a:r>
                <a:rPr lang="en-US" sz="2450" i="0" baseline="0" dirty="0" smtClean="0">
                  <a:latin typeface="Trebuchet MS" pitchFamily="34" charset="0"/>
                </a:rPr>
                <a:t> </a:t>
              </a:r>
              <a:r>
                <a:rPr lang="en-US" sz="2450" i="0" dirty="0" smtClean="0">
                  <a:latin typeface="Trebuchet MS" pitchFamily="34" charset="0"/>
                </a:rPr>
                <a:t>2007 template produces</a:t>
              </a:r>
              <a:r>
                <a:rPr lang="en-US" sz="2450" i="0" baseline="0" dirty="0" smtClean="0">
                  <a:latin typeface="Trebuchet MS" pitchFamily="34" charset="0"/>
                </a:rPr>
                <a:t> </a:t>
              </a:r>
              <a:r>
                <a:rPr lang="en-US" sz="2450" i="0" dirty="0" smtClean="0">
                  <a:latin typeface="Trebuchet MS" pitchFamily="34" charset="0"/>
                </a:rPr>
                <a:t>a 36”x48” presentation poster. </a:t>
              </a:r>
              <a:r>
                <a:rPr lang="en-US" sz="2450" dirty="0" smtClean="0">
                  <a:latin typeface="Trebuchet MS" pitchFamily="34" charset="0"/>
                </a:rPr>
                <a:t>You</a:t>
              </a:r>
              <a:r>
                <a:rPr lang="en-US" sz="2450" baseline="0" dirty="0" smtClean="0">
                  <a:latin typeface="Trebuchet MS" pitchFamily="34" charset="0"/>
                </a:rPr>
                <a:t> can u</a:t>
              </a:r>
              <a:r>
                <a:rPr lang="en-US" sz="2450" dirty="0" smtClean="0">
                  <a:latin typeface="Trebuchet MS" pitchFamily="34" charset="0"/>
                </a:rPr>
                <a:t>se</a:t>
              </a:r>
              <a:r>
                <a:rPr lang="en-US" sz="2450" baseline="0" dirty="0" smtClean="0">
                  <a:latin typeface="Trebuchet MS" pitchFamily="34" charset="0"/>
                </a:rPr>
                <a:t> it to create your research poster and </a:t>
              </a:r>
              <a:r>
                <a:rPr lang="en-US" sz="2450" dirty="0" smtClean="0">
                  <a:latin typeface="Trebuchet MS" pitchFamily="34" charset="0"/>
                </a:rPr>
                <a:t>save valuable time placing titles, subtitles,</a:t>
              </a:r>
              <a:r>
                <a:rPr lang="en-US" sz="2450" baseline="0" dirty="0" smtClean="0">
                  <a:latin typeface="Trebuchet MS" pitchFamily="34" charset="0"/>
                </a:rPr>
                <a:t> text, and graphics</a:t>
              </a:r>
              <a:r>
                <a:rPr lang="en-US" sz="2450" dirty="0" smtClean="0">
                  <a:latin typeface="Trebuchet MS" pitchFamily="34" charset="0"/>
                </a:rPr>
                <a:t>. </a:t>
              </a:r>
            </a:p>
            <a:p>
              <a:pPr defTabSz="3294934"/>
              <a:endParaRPr lang="en-US" sz="2450" dirty="0" smtClean="0">
                <a:latin typeface="Trebuchet MS" pitchFamily="34" charset="0"/>
              </a:endParaRPr>
            </a:p>
            <a:p>
              <a:pPr defTabSz="3840567"/>
              <a:r>
                <a:rPr lang="en-US" sz="245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450" b="1" dirty="0" smtClean="0">
                  <a:solidFill>
                    <a:srgbClr val="FFC000"/>
                  </a:solidFill>
                  <a:latin typeface="Trebuchet MS" pitchFamily="34" charset="0"/>
                </a:rPr>
                <a:t>PosterPresentations.com</a:t>
              </a:r>
              <a:r>
                <a:rPr lang="en-US" sz="2450" b="1" dirty="0" smtClean="0">
                  <a:solidFill>
                    <a:schemeClr val="bg1"/>
                  </a:solidFill>
                  <a:latin typeface="Trebuchet MS" pitchFamily="34" charset="0"/>
                </a:rPr>
                <a:t> </a:t>
              </a:r>
              <a:r>
                <a:rPr lang="en-US" sz="2450" dirty="0" smtClean="0">
                  <a:solidFill>
                    <a:schemeClr val="bg1"/>
                  </a:solidFill>
                  <a:latin typeface="Trebuchet MS" pitchFamily="34" charset="0"/>
                </a:rPr>
                <a:t>and click on HELP DESK.</a:t>
              </a:r>
            </a:p>
            <a:p>
              <a:pPr defTabSz="3840567"/>
              <a:endParaRPr lang="en-US" sz="2450" dirty="0" smtClean="0">
                <a:latin typeface="Trebuchet MS" pitchFamily="34" charset="0"/>
              </a:endParaRPr>
            </a:p>
            <a:p>
              <a:pPr defTabSz="3840567"/>
              <a:r>
                <a:rPr lang="en-US" sz="2450" dirty="0" smtClean="0">
                  <a:solidFill>
                    <a:schemeClr val="bg1"/>
                  </a:solidFill>
                  <a:latin typeface="Trebuchet MS" pitchFamily="34" charset="0"/>
                </a:rPr>
                <a:t>When</a:t>
              </a:r>
              <a:r>
                <a:rPr lang="en-US" sz="2450" baseline="0" dirty="0" smtClean="0">
                  <a:solidFill>
                    <a:schemeClr val="bg1"/>
                  </a:solidFill>
                  <a:latin typeface="Trebuchet MS" pitchFamily="34" charset="0"/>
                </a:rPr>
                <a:t> you are ready to print your poster</a:t>
              </a:r>
              <a:r>
                <a:rPr lang="en-US" sz="2450" dirty="0" smtClean="0">
                  <a:solidFill>
                    <a:schemeClr val="bg1"/>
                  </a:solidFill>
                  <a:latin typeface="Trebuchet MS" pitchFamily="34" charset="0"/>
                </a:rPr>
                <a:t>,</a:t>
              </a:r>
              <a:r>
                <a:rPr lang="en-US" sz="2450" baseline="0" dirty="0" smtClean="0">
                  <a:solidFill>
                    <a:schemeClr val="bg1"/>
                  </a:solidFill>
                  <a:latin typeface="Trebuchet MS" pitchFamily="34" charset="0"/>
                </a:rPr>
                <a:t> go online to </a:t>
              </a:r>
              <a:r>
                <a:rPr lang="en-US" sz="2450" b="0" dirty="0" smtClean="0">
                  <a:solidFill>
                    <a:schemeClr val="bg1"/>
                  </a:solidFill>
                  <a:latin typeface="Trebuchet MS" pitchFamily="34" charset="0"/>
                </a:rPr>
                <a:t>PosterPresentations.com</a:t>
              </a:r>
              <a:r>
                <a:rPr lang="en-US" sz="2450" dirty="0" smtClean="0">
                  <a:solidFill>
                    <a:schemeClr val="bg1"/>
                  </a:solidFill>
                  <a:latin typeface="Trebuchet MS" pitchFamily="34" charset="0"/>
                </a:rPr>
                <a:t/>
              </a:r>
              <a:br>
                <a:rPr lang="en-US" sz="2450" dirty="0" smtClean="0">
                  <a:solidFill>
                    <a:schemeClr val="bg1"/>
                  </a:solidFill>
                  <a:latin typeface="Trebuchet MS" pitchFamily="34" charset="0"/>
                </a:rPr>
              </a:br>
              <a:endParaRPr lang="en-US" sz="2450" dirty="0" smtClean="0">
                <a:solidFill>
                  <a:schemeClr val="bg1"/>
                </a:solidFill>
                <a:latin typeface="Trebuchet MS" pitchFamily="34" charset="0"/>
              </a:endParaRPr>
            </a:p>
            <a:p>
              <a:pPr algn="l" defTabSz="3294934"/>
              <a:r>
                <a:rPr lang="en-US" sz="2450" b="0" dirty="0" smtClean="0">
                  <a:solidFill>
                    <a:schemeClr val="bg1"/>
                  </a:solidFill>
                  <a:latin typeface="Trebuchet MS" pitchFamily="34" charset="0"/>
                </a:rPr>
                <a:t>Need</a:t>
              </a:r>
              <a:r>
                <a:rPr lang="en-US" sz="2450" b="0" baseline="0" dirty="0" smtClean="0">
                  <a:solidFill>
                    <a:schemeClr val="bg1"/>
                  </a:solidFill>
                  <a:latin typeface="Trebuchet MS" pitchFamily="34" charset="0"/>
                </a:rPr>
                <a:t> assistance? Call us at </a:t>
              </a:r>
              <a:r>
                <a:rPr lang="en-US" sz="2450" b="0" dirty="0" smtClean="0">
                  <a:solidFill>
                    <a:srgbClr val="FFC000"/>
                  </a:solidFill>
                  <a:latin typeface="Trebuchet MS" pitchFamily="34" charset="0"/>
                </a:rPr>
                <a:t>1.510.649.3001</a:t>
              </a:r>
            </a:p>
            <a:p>
              <a:pPr algn="l" defTabSz="3294934"/>
              <a:endParaRPr lang="en-US" sz="3150" b="1" dirty="0" smtClean="0">
                <a:solidFill>
                  <a:srgbClr val="FFFF00"/>
                </a:solidFill>
                <a:latin typeface="Trebuchet MS" pitchFamily="34" charset="0"/>
              </a:endParaRPr>
            </a:p>
            <a:p>
              <a:pPr algn="ctr"/>
              <a:endParaRPr lang="en-US" sz="2100" b="1"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QUICK START</a:t>
              </a:r>
            </a:p>
            <a:p>
              <a:pPr algn="ctr"/>
              <a:endParaRPr lang="en-US" sz="28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Zoom in and out</a:t>
              </a:r>
            </a:p>
            <a:p>
              <a:pPr marL="1655763" indent="-1655763" algn="l" defTabSz="744538"/>
              <a:r>
                <a:rPr lang="en-US" sz="2100" b="0" baseline="0" dirty="0" smtClean="0">
                  <a:solidFill>
                    <a:schemeClr val="bg1"/>
                  </a:solidFill>
                  <a:latin typeface="Trebuchet MS" pitchFamily="34" charset="0"/>
                </a:rPr>
                <a:t>	</a:t>
              </a:r>
              <a:r>
                <a:rPr lang="en-US" sz="2100" b="0" baseline="0" dirty="0" smtClean="0">
                  <a:solidFill>
                    <a:schemeClr val="bg1">
                      <a:lumMod val="75000"/>
                    </a:schemeClr>
                  </a:solidFill>
                  <a:latin typeface="Trebuchet MS" pitchFamily="34" charset="0"/>
                </a:rPr>
                <a:t>As you work on your poster zoom in and out to the level that is more comfortable to you. </a:t>
              </a:r>
            </a:p>
            <a:p>
              <a:pPr marL="1655763" indent="-1655763" algn="l" defTabSz="744538"/>
              <a:r>
                <a:rPr lang="en-US" sz="2100" b="1" baseline="0" dirty="0" smtClean="0">
                  <a:solidFill>
                    <a:schemeClr val="bg1">
                      <a:lumMod val="75000"/>
                    </a:schemeClr>
                  </a:solidFill>
                  <a:latin typeface="Trebuchet MS" pitchFamily="34" charset="0"/>
                </a:rPr>
                <a:t>	</a:t>
              </a:r>
              <a:r>
                <a:rPr lang="en-US" sz="2100" b="0" baseline="0" dirty="0" smtClean="0">
                  <a:solidFill>
                    <a:schemeClr val="bg1">
                      <a:lumMod val="75000"/>
                    </a:schemeClr>
                  </a:solidFill>
                  <a:latin typeface="Trebuchet MS" pitchFamily="34" charset="0"/>
                </a:rPr>
                <a:t>Go to VIEW &gt; ZOOM.</a:t>
              </a:r>
            </a:p>
            <a:p>
              <a:pPr algn="l"/>
              <a:endParaRPr lang="en-US" sz="245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1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1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00" b="0" spc="0"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450" b="1" baseline="0" dirty="0" smtClean="0">
                  <a:solidFill>
                    <a:schemeClr val="bg1"/>
                  </a:solidFill>
                  <a:latin typeface="Trebuchet MS" pitchFamily="34" charset="0"/>
                </a:rPr>
                <a:t/>
              </a:r>
              <a:br>
                <a:rPr lang="en-US" sz="2450" b="1" baseline="0" dirty="0" smtClean="0">
                  <a:solidFill>
                    <a:schemeClr val="bg1"/>
                  </a:solidFill>
                  <a:latin typeface="Trebuchet MS" pitchFamily="34" charset="0"/>
                </a:rPr>
              </a:br>
              <a:endParaRPr lang="en-US" sz="2450" b="1" dirty="0" smtClean="0">
                <a:solidFill>
                  <a:schemeClr val="bg1"/>
                </a:solidFill>
                <a:latin typeface="Trebuchet MS" pitchFamily="34" charset="0"/>
              </a:endParaRPr>
            </a:p>
            <a:p>
              <a:pPr algn="ctr"/>
              <a:endParaRPr lang="en-US" sz="2450" b="1" dirty="0" smtClean="0">
                <a:solidFill>
                  <a:srgbClr val="FFC000"/>
                </a:solidFill>
                <a:latin typeface="Trebuchet MS" pitchFamily="34" charset="0"/>
              </a:endParaRPr>
            </a:p>
            <a:p>
              <a:pPr algn="ctr"/>
              <a:endParaRPr lang="en-US" sz="245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1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00" b="0" spc="263"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spc="0"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See if your school’s logo is available on our free poster templates page.</a:t>
              </a:r>
            </a:p>
            <a:p>
              <a:pPr algn="l"/>
              <a:endParaRPr lang="en-US" sz="21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855663"/>
              <a:r>
                <a:rPr lang="en-US" sz="21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00" b="0" spc="0" baseline="0" dirty="0" smtClean="0">
                  <a:solidFill>
                    <a:schemeClr val="bg1">
                      <a:lumMod val="75000"/>
                    </a:schemeClr>
                  </a:solidFill>
                  <a:latin typeface="Trebuchet MS" pitchFamily="34" charset="0"/>
                </a:rPr>
                <a:t>disproportionally.</a:t>
              </a:r>
            </a:p>
            <a:p>
              <a:pPr algn="l" defTabSz="855663"/>
              <a:endParaRPr lang="en-US" sz="2100" b="0" baseline="0" dirty="0" smtClean="0">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855663"/>
              <a:r>
                <a:rPr lang="en-US" sz="21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5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47"/>
              <a:ext cx="7531182" cy="2432612"/>
              <a:chOff x="-4470427" y="11016658"/>
              <a:chExt cx="3470785" cy="1117646"/>
            </a:xfrm>
          </p:grpSpPr>
          <p:grpSp>
            <p:nvGrpSpPr>
              <p:cNvPr id="65" name="Group 64"/>
              <p:cNvGrpSpPr/>
              <p:nvPr userDrawn="1"/>
            </p:nvGrpSpPr>
            <p:grpSpPr>
              <a:xfrm>
                <a:off x="-2783495" y="11060888"/>
                <a:ext cx="624431" cy="905656"/>
                <a:chOff x="-3958697" y="11117435"/>
                <a:chExt cx="779338" cy="1297799"/>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301056"/>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66" name="Group 65"/>
              <p:cNvGrpSpPr/>
              <p:nvPr userDrawn="1"/>
            </p:nvGrpSpPr>
            <p:grpSpPr>
              <a:xfrm>
                <a:off x="-2033159" y="11060891"/>
                <a:ext cx="1033517" cy="905654"/>
                <a:chOff x="-2921738" y="11200127"/>
                <a:chExt cx="1420279" cy="1244566"/>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69275"/>
                </a:xfrm>
                <a:prstGeom prst="rect">
                  <a:avLst/>
                </a:prstGeom>
                <a:solidFill>
                  <a:srgbClr val="FF0000"/>
                </a:solidFill>
              </p:spPr>
              <p:txBody>
                <a:bodyPr wrap="square" lIns="457200" tIns="91440" rIns="457200" bIns="91440" rtlCol="0">
                  <a:spAutoFit/>
                </a:bodyPr>
                <a:lstStyle/>
                <a:p>
                  <a:pPr algn="ctr"/>
                  <a:r>
                    <a:rPr lang="en-US" sz="1225" b="1" dirty="0" smtClean="0">
                      <a:solidFill>
                        <a:schemeClr val="bg1"/>
                      </a:solidFill>
                    </a:rPr>
                    <a:t>DISTORTED</a:t>
                  </a:r>
                  <a:endParaRPr lang="en-US" sz="613"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468659"/>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60" name="Group 59"/>
            <p:cNvGrpSpPr/>
            <p:nvPr userDrawn="1"/>
          </p:nvGrpSpPr>
          <p:grpSpPr>
            <a:xfrm>
              <a:off x="-10405389" y="27751412"/>
              <a:ext cx="9336204" cy="2453251"/>
              <a:chOff x="-4758036" y="12734137"/>
              <a:chExt cx="430263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9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9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1886"/>
                <a:ext cx="1117601" cy="162104"/>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64" name="TextBox 63"/>
              <p:cNvSpPr txBox="1"/>
              <p:nvPr userDrawn="1"/>
            </p:nvSpPr>
            <p:spPr>
              <a:xfrm rot="16200000">
                <a:off x="-1095250" y="13221413"/>
                <a:ext cx="1117601" cy="162104"/>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sp>
        <p:nvSpPr>
          <p:cNvPr id="39" name="Rectangle 38"/>
          <p:cNvSpPr/>
          <p:nvPr userDrawn="1"/>
        </p:nvSpPr>
        <p:spPr>
          <a:xfrm>
            <a:off x="0" y="-48182"/>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1" name="Rounded Rectangle 40"/>
          <p:cNvSpPr/>
          <p:nvPr userDrawn="1"/>
        </p:nvSpPr>
        <p:spPr>
          <a:xfrm>
            <a:off x="25709799" y="4718015"/>
            <a:ext cx="11880257" cy="23413140"/>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2" name="Rounded Rectangle 41"/>
          <p:cNvSpPr/>
          <p:nvPr userDrawn="1"/>
        </p:nvSpPr>
        <p:spPr>
          <a:xfrm>
            <a:off x="13262272" y="4699466"/>
            <a:ext cx="11880257" cy="2343168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43" name="Rounded Rectangle 42"/>
          <p:cNvSpPr/>
          <p:nvPr userDrawn="1"/>
        </p:nvSpPr>
        <p:spPr>
          <a:xfrm>
            <a:off x="814744" y="4736564"/>
            <a:ext cx="11880257" cy="2339459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73" name="Rectangle 72"/>
          <p:cNvSpPr/>
          <p:nvPr userDrawn="1"/>
        </p:nvSpPr>
        <p:spPr>
          <a:xfrm>
            <a:off x="5334" y="4149677"/>
            <a:ext cx="38404800" cy="240206"/>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74" name="TextBox 73"/>
          <p:cNvSpPr txBox="1"/>
          <p:nvPr userDrawn="1"/>
        </p:nvSpPr>
        <p:spPr>
          <a:xfrm>
            <a:off x="38923210" y="27273559"/>
            <a:ext cx="6675880" cy="1237508"/>
          </a:xfrm>
          <a:prstGeom prst="rect">
            <a:avLst/>
          </a:prstGeom>
          <a:noFill/>
        </p:spPr>
        <p:txBody>
          <a:bodyPr wrap="square" lIns="57141" tIns="28570" rIns="57141" bIns="28570" rtlCol="0">
            <a:spAutoFit/>
          </a:bodyPr>
          <a:lstStyle/>
          <a:p>
            <a:pPr marL="350044" indent="-350044">
              <a:lnSpc>
                <a:spcPts val="2275"/>
              </a:lnSpc>
            </a:pPr>
            <a:r>
              <a:rPr lang="en-US" sz="2450" dirty="0" smtClean="0">
                <a:solidFill>
                  <a:schemeClr val="bg1"/>
                </a:solidFill>
              </a:rPr>
              <a:t>© 2015</a:t>
            </a:r>
            <a:r>
              <a:rPr lang="en-US" sz="2450" baseline="0" dirty="0" smtClean="0">
                <a:solidFill>
                  <a:schemeClr val="bg1"/>
                </a:solidFill>
              </a:rPr>
              <a:t> </a:t>
            </a:r>
            <a:r>
              <a:rPr lang="en-US" sz="2450" dirty="0" smtClean="0">
                <a:solidFill>
                  <a:schemeClr val="bg1"/>
                </a:solidFill>
              </a:rPr>
              <a:t>PosterPresentations.com</a:t>
            </a:r>
            <a:br>
              <a:rPr lang="en-US" sz="2450" dirty="0" smtClean="0">
                <a:solidFill>
                  <a:schemeClr val="bg1"/>
                </a:solidFill>
              </a:rPr>
            </a:br>
            <a:r>
              <a:rPr lang="en-US" sz="2100" dirty="0" smtClean="0">
                <a:solidFill>
                  <a:schemeClr val="bg1"/>
                </a:solidFill>
              </a:rPr>
              <a:t>2117 Fourth Street ,</a:t>
            </a:r>
            <a:r>
              <a:rPr lang="en-US" sz="2100" baseline="0" dirty="0" smtClean="0">
                <a:solidFill>
                  <a:schemeClr val="bg1"/>
                </a:solidFill>
              </a:rPr>
              <a:t> Unit C</a:t>
            </a:r>
          </a:p>
          <a:p>
            <a:pPr marL="350044" indent="-350044">
              <a:lnSpc>
                <a:spcPts val="2275"/>
              </a:lnSpc>
            </a:pPr>
            <a:r>
              <a:rPr lang="en-US" sz="2100" baseline="0" dirty="0" smtClean="0">
                <a:solidFill>
                  <a:schemeClr val="bg1"/>
                </a:solidFill>
              </a:rPr>
              <a:t>	Berkeley CA </a:t>
            </a:r>
            <a:r>
              <a:rPr lang="en-US" sz="1750" baseline="0" dirty="0" smtClean="0">
                <a:solidFill>
                  <a:schemeClr val="bg1"/>
                </a:solidFill>
              </a:rPr>
              <a:t>94710</a:t>
            </a:r>
            <a:endParaRPr lang="en-US" sz="2100" baseline="0" dirty="0" smtClean="0">
              <a:solidFill>
                <a:schemeClr val="bg1"/>
              </a:solidFill>
            </a:endParaRPr>
          </a:p>
          <a:p>
            <a:pPr marL="350044" indent="-350044">
              <a:lnSpc>
                <a:spcPts val="2275"/>
              </a:lnSpc>
            </a:pPr>
            <a:r>
              <a:rPr lang="en-US" sz="2100" b="1" baseline="0" dirty="0" smtClean="0">
                <a:solidFill>
                  <a:srgbClr val="FFFF00"/>
                </a:solidFill>
              </a:rPr>
              <a:t>	posterpresenter@gmail.com</a:t>
            </a:r>
            <a:endParaRPr lang="en-US" sz="2450" b="1" dirty="0">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13"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15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298655" y="28203526"/>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2012</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grpSp>
        <p:nvGrpSpPr>
          <p:cNvPr id="43" name="Group 42"/>
          <p:cNvGrpSpPr/>
          <p:nvPr userDrawn="1"/>
        </p:nvGrpSpPr>
        <p:grpSpPr>
          <a:xfrm>
            <a:off x="38638109" y="-48182"/>
            <a:ext cx="9679372" cy="28851782"/>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500" b="1" spc="525" dirty="0" smtClean="0">
                  <a:solidFill>
                    <a:schemeClr val="bg1"/>
                  </a:solidFill>
                  <a:latin typeface="Trebuchet MS" pitchFamily="34" charset="0"/>
                </a:rPr>
                <a:t>QUICK START (cont.)</a:t>
              </a:r>
            </a:p>
            <a:p>
              <a:pPr algn="ctr"/>
              <a:endParaRPr lang="en-US" sz="315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How to change the template color theme</a:t>
              </a:r>
            </a:p>
            <a:p>
              <a:pPr marL="0" marR="0" lvl="2" indent="0" algn="l" defTabSz="100013"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100" b="0" spc="0" baseline="0" dirty="0" smtClean="0">
                  <a:solidFill>
                    <a:schemeClr val="bg1">
                      <a:lumMod val="75000"/>
                    </a:schemeClr>
                  </a:solidFill>
                  <a:latin typeface="Trebuchet MS" pitchFamily="34" charset="0"/>
                </a:rPr>
                <a:t>also create your own color theme.</a:t>
              </a:r>
            </a:p>
            <a:p>
              <a:pPr marL="0" marR="0" lvl="2"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endParaRPr lang="en-US" sz="2100" b="0" baseline="0" dirty="0" smtClean="0">
                <a:solidFill>
                  <a:schemeClr val="bg1">
                    <a:lumMod val="75000"/>
                  </a:schemeClr>
                </a:solidFill>
                <a:latin typeface="Trebuchet MS" pitchFamily="34" charset="0"/>
              </a:endParaRPr>
            </a:p>
            <a:p>
              <a:pPr marL="0" indent="0" algn="l" defTabSz="100013"/>
              <a:r>
                <a:rPr lang="en-US" sz="21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Text</a:t>
              </a:r>
            </a:p>
            <a:p>
              <a:pPr marL="2857302" lvl="2" indent="0" algn="l" defTabSz="100013"/>
              <a:r>
                <a:rPr lang="en-US" sz="21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328548" lvl="2"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lang="en-US" sz="2100" b="0" baseline="0" dirty="0" smtClean="0">
                  <a:solidFill>
                    <a:schemeClr val="bg1">
                      <a:lumMod val="75000"/>
                    </a:schemeClr>
                  </a:solidFill>
                  <a:latin typeface="Trebuchet MS" pitchFamily="34" charset="0"/>
                </a:rPr>
                <a:t> </a:t>
              </a:r>
              <a:r>
                <a:rPr kumimoji="0" lang="en-US" sz="28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100" b="0" baseline="0" dirty="0" smtClean="0">
                <a:solidFill>
                  <a:schemeClr val="bg1">
                    <a:lumMod val="75000"/>
                  </a:schemeClr>
                </a:solidFill>
                <a:latin typeface="Trebuchet MS" pitchFamily="34" charset="0"/>
              </a:endParaRPr>
            </a:p>
            <a:p>
              <a:pPr marL="1328548" lvl="2" indent="0" algn="l" defTabSz="100013"/>
              <a:endParaRPr lang="en-US" sz="2100" b="0" baseline="0" dirty="0" smtClean="0">
                <a:solidFill>
                  <a:schemeClr val="bg1">
                    <a:lumMod val="75000"/>
                  </a:schemeClr>
                </a:solidFill>
                <a:latin typeface="Trebuchet MS" pitchFamily="34" charset="0"/>
              </a:endParaRPr>
            </a:p>
            <a:p>
              <a:pPr algn="ctr"/>
              <a:r>
                <a:rPr lang="en-US" sz="2800" b="1" baseline="0" dirty="0" smtClean="0">
                  <a:solidFill>
                    <a:srgbClr val="FFC000"/>
                  </a:solidFill>
                  <a:latin typeface="Trebuchet MS" pitchFamily="34" charset="0"/>
                </a:rPr>
                <a:t>How to add Tables</a:t>
              </a:r>
            </a:p>
            <a:p>
              <a:pPr marL="1514078" lvl="1" indent="0" algn="l" defTabSz="100013"/>
              <a:r>
                <a:rPr lang="en-US" sz="2100" b="0" baseline="0" dirty="0" smtClean="0">
                  <a:solidFill>
                    <a:schemeClr val="bg1">
                      <a:lumMod val="75000"/>
                    </a:schemeClr>
                  </a:solidFill>
                  <a:latin typeface="Trebuchet MS" pitchFamily="34" charset="0"/>
                </a:rPr>
                <a:t>To add a table from scratch go to the INSERT menu and </a:t>
              </a:r>
              <a:br>
                <a:rPr lang="en-US" sz="2100" b="0" baseline="0" dirty="0" smtClean="0">
                  <a:solidFill>
                    <a:schemeClr val="bg1">
                      <a:lumMod val="75000"/>
                    </a:schemeClr>
                  </a:solidFill>
                  <a:latin typeface="Trebuchet MS" pitchFamily="34" charset="0"/>
                </a:rPr>
              </a:br>
              <a:r>
                <a:rPr lang="en-US" sz="2100" b="0" baseline="0" dirty="0" smtClean="0">
                  <a:solidFill>
                    <a:schemeClr val="bg1">
                      <a:lumMod val="75000"/>
                    </a:schemeClr>
                  </a:solidFill>
                  <a:latin typeface="Trebuchet MS" pitchFamily="34" charset="0"/>
                </a:rPr>
                <a:t>click on TABLE. A drop-down box will help you select rows and columns. </a:t>
              </a:r>
            </a:p>
            <a:p>
              <a:pPr marL="0" lvl="0" indent="0" algn="l" defTabSz="100013"/>
              <a:r>
                <a:rPr lang="en-US" sz="21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00013"/>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328548"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00013" rtl="0" eaLnBrk="1" fontAlgn="auto" latinLnBrk="0" hangingPunct="1">
                <a:lnSpc>
                  <a:spcPct val="100000"/>
                </a:lnSpc>
                <a:spcBef>
                  <a:spcPts val="0"/>
                </a:spcBef>
                <a:spcAft>
                  <a:spcPts val="0"/>
                </a:spcAft>
                <a:buClrTx/>
                <a:buSzTx/>
                <a:buFontTx/>
                <a:buNone/>
                <a:tabLst/>
                <a:defRPr/>
              </a:pPr>
              <a:endParaRPr lang="en-US" sz="2100" b="0" baseline="0" dirty="0" smtClean="0">
                <a:solidFill>
                  <a:schemeClr val="bg1">
                    <a:lumMod val="75000"/>
                  </a:schemeClr>
                </a:solidFill>
                <a:latin typeface="Trebuchet MS" pitchFamily="34" charset="0"/>
              </a:endParaRPr>
            </a:p>
            <a:p>
              <a:pPr marL="0" marR="0" lvl="0" indent="0" algn="ctr" defTabSz="1328548"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00013"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00013" rtl="0" eaLnBrk="1" fontAlgn="auto" latinLnBrk="0" hangingPunct="1">
                <a:lnSpc>
                  <a:spcPct val="100000"/>
                </a:lnSpc>
                <a:spcBef>
                  <a:spcPts val="0"/>
                </a:spcBef>
                <a:spcAft>
                  <a:spcPts val="0"/>
                </a:spcAft>
                <a:buClrTx/>
                <a:buSzTx/>
                <a:buFontTx/>
                <a:buNone/>
                <a:tabLst/>
                <a:defRPr/>
              </a:pPr>
              <a:endParaRPr kumimoji="0" lang="en-US" sz="245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17"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18"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27465"/>
              </a:xfrm>
              <a:prstGeom prst="rect">
                <a:avLst/>
              </a:prstGeom>
              <a:noFill/>
              <a:ln>
                <a:noFill/>
              </a:ln>
            </p:spPr>
            <p:txBody>
              <a:bodyPr wrap="square" rtlCol="0">
                <a:spAutoFit/>
              </a:bodyPr>
              <a:lstStyle/>
              <a:p>
                <a:r>
                  <a:rPr lang="en-US" sz="2100" dirty="0" smtClean="0">
                    <a:solidFill>
                      <a:schemeClr val="tx2"/>
                    </a:solidFill>
                    <a:latin typeface="Trebuchet MS" pitchFamily="34" charset="0"/>
                  </a:rPr>
                  <a:t>Student</a:t>
                </a:r>
                <a:r>
                  <a:rPr lang="en-US" sz="2100" baseline="0" dirty="0" smtClean="0">
                    <a:solidFill>
                      <a:schemeClr val="tx2"/>
                    </a:solidFill>
                    <a:latin typeface="Trebuchet MS" pitchFamily="34" charset="0"/>
                  </a:rPr>
                  <a:t> discounts are available on our </a:t>
                </a:r>
                <a:r>
                  <a:rPr lang="en-US" sz="2100" baseline="0" dirty="0" err="1" smtClean="0">
                    <a:solidFill>
                      <a:schemeClr val="tx2"/>
                    </a:solidFill>
                    <a:latin typeface="Trebuchet MS" pitchFamily="34" charset="0"/>
                  </a:rPr>
                  <a:t>Facebook</a:t>
                </a:r>
                <a:r>
                  <a:rPr lang="en-US" sz="2100" baseline="0" dirty="0" smtClean="0">
                    <a:solidFill>
                      <a:schemeClr val="tx2"/>
                    </a:solidFill>
                    <a:latin typeface="Trebuchet MS" pitchFamily="34" charset="0"/>
                  </a:rPr>
                  <a:t> page.</a:t>
                </a:r>
                <a:br>
                  <a:rPr lang="en-US" sz="2100" baseline="0" dirty="0" smtClean="0">
                    <a:solidFill>
                      <a:schemeClr val="tx2"/>
                    </a:solidFill>
                    <a:latin typeface="Trebuchet MS" pitchFamily="34" charset="0"/>
                  </a:rPr>
                </a:br>
                <a:r>
                  <a:rPr lang="en-US" sz="2100" baseline="0" dirty="0" smtClean="0">
                    <a:solidFill>
                      <a:schemeClr val="tx2"/>
                    </a:solidFill>
                    <a:latin typeface="Trebuchet MS" pitchFamily="34" charset="0"/>
                  </a:rPr>
                  <a:t>Go to </a:t>
                </a:r>
                <a:r>
                  <a:rPr lang="en-US" sz="2100" u="sng" baseline="0" dirty="0" smtClean="0">
                    <a:solidFill>
                      <a:schemeClr val="tx2"/>
                    </a:solidFill>
                    <a:latin typeface="Trebuchet MS" pitchFamily="34" charset="0"/>
                  </a:rPr>
                  <a:t>PosterPresentations.com</a:t>
                </a:r>
                <a:r>
                  <a:rPr lang="en-US" sz="2100" baseline="0" dirty="0" smtClean="0">
                    <a:solidFill>
                      <a:schemeClr val="tx2"/>
                    </a:solidFill>
                    <a:latin typeface="Trebuchet MS" pitchFamily="34" charset="0"/>
                  </a:rPr>
                  <a:t> and click on the FB icon. </a:t>
                </a:r>
                <a:endParaRPr lang="en-US" sz="2100" dirty="0">
                  <a:solidFill>
                    <a:schemeClr val="tx2"/>
                  </a:solidFill>
                  <a:latin typeface="Trebuchet MS" pitchFamily="34" charset="0"/>
                </a:endParaRPr>
              </a:p>
            </p:txBody>
          </p:sp>
        </p:grpSp>
      </p:grpSp>
      <p:grpSp>
        <p:nvGrpSpPr>
          <p:cNvPr id="53" name="Group 52"/>
          <p:cNvGrpSpPr/>
          <p:nvPr userDrawn="1"/>
        </p:nvGrpSpPr>
        <p:grpSpPr>
          <a:xfrm>
            <a:off x="-9822040" y="-1"/>
            <a:ext cx="9641507" cy="288036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328548" rtl="0" eaLnBrk="1" fontAlgn="auto" latinLnBrk="0" hangingPunct="1">
                <a:lnSpc>
                  <a:spcPct val="100000"/>
                </a:lnSpc>
                <a:spcBef>
                  <a:spcPts val="0"/>
                </a:spcBef>
                <a:spcAft>
                  <a:spcPts val="0"/>
                </a:spcAft>
                <a:buClrTx/>
                <a:buSzTx/>
                <a:buFontTx/>
                <a:buNone/>
                <a:tabLst/>
                <a:defRPr/>
              </a:pPr>
              <a:r>
                <a:rPr lang="en-US" sz="2800" b="1" spc="0" dirty="0" smtClean="0">
                  <a:solidFill>
                    <a:srgbClr val="FF0000"/>
                  </a:solidFill>
                  <a:latin typeface="Trebuchet MS" pitchFamily="34" charset="0"/>
                </a:rPr>
                <a:t>(—THIS SIDEBAR DOES NOT PRINT—)</a:t>
              </a:r>
              <a:endParaRPr lang="en-US" sz="2800" b="1" spc="525"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DESIGN</a:t>
              </a:r>
              <a:r>
                <a:rPr lang="en-US" sz="3500" b="1" spc="525" baseline="0" dirty="0" smtClean="0">
                  <a:solidFill>
                    <a:schemeClr val="bg1"/>
                  </a:solidFill>
                  <a:latin typeface="Trebuchet MS" pitchFamily="34" charset="0"/>
                </a:rPr>
                <a:t> </a:t>
              </a:r>
              <a:r>
                <a:rPr lang="en-US" sz="3500" b="1" spc="525" dirty="0" smtClean="0">
                  <a:solidFill>
                    <a:schemeClr val="bg1"/>
                  </a:solidFill>
                  <a:latin typeface="Trebuchet MS" pitchFamily="34" charset="0"/>
                </a:rPr>
                <a:t>GUIDE</a:t>
              </a:r>
            </a:p>
            <a:p>
              <a:pPr algn="ctr"/>
              <a:endParaRPr lang="en-US" sz="2450" b="1" dirty="0" smtClean="0">
                <a:latin typeface="Trebuchet MS" pitchFamily="34" charset="0"/>
              </a:endParaRPr>
            </a:p>
            <a:p>
              <a:pPr defTabSz="3294934"/>
              <a:r>
                <a:rPr lang="en-US" sz="2450" i="0" dirty="0" smtClean="0">
                  <a:latin typeface="Trebuchet MS" pitchFamily="34" charset="0"/>
                </a:rPr>
                <a:t>This PowerPoint</a:t>
              </a:r>
              <a:r>
                <a:rPr lang="en-US" sz="2450" i="0" baseline="0" dirty="0" smtClean="0">
                  <a:latin typeface="Trebuchet MS" pitchFamily="34" charset="0"/>
                </a:rPr>
                <a:t> </a:t>
              </a:r>
              <a:r>
                <a:rPr lang="en-US" sz="2450" i="0" dirty="0" smtClean="0">
                  <a:latin typeface="Trebuchet MS" pitchFamily="34" charset="0"/>
                </a:rPr>
                <a:t>2007 template produces</a:t>
              </a:r>
              <a:r>
                <a:rPr lang="en-US" sz="2450" i="0" baseline="0" dirty="0" smtClean="0">
                  <a:latin typeface="Trebuchet MS" pitchFamily="34" charset="0"/>
                </a:rPr>
                <a:t> </a:t>
              </a:r>
              <a:r>
                <a:rPr lang="en-US" sz="2450" i="0" dirty="0" smtClean="0">
                  <a:latin typeface="Trebuchet MS" pitchFamily="34" charset="0"/>
                </a:rPr>
                <a:t>a 36”x48” presentation poster. </a:t>
              </a:r>
              <a:r>
                <a:rPr lang="en-US" sz="2450" dirty="0" smtClean="0">
                  <a:latin typeface="Trebuchet MS" pitchFamily="34" charset="0"/>
                </a:rPr>
                <a:t>You</a:t>
              </a:r>
              <a:r>
                <a:rPr lang="en-US" sz="2450" baseline="0" dirty="0" smtClean="0">
                  <a:latin typeface="Trebuchet MS" pitchFamily="34" charset="0"/>
                </a:rPr>
                <a:t> can u</a:t>
              </a:r>
              <a:r>
                <a:rPr lang="en-US" sz="2450" dirty="0" smtClean="0">
                  <a:latin typeface="Trebuchet MS" pitchFamily="34" charset="0"/>
                </a:rPr>
                <a:t>se</a:t>
              </a:r>
              <a:r>
                <a:rPr lang="en-US" sz="2450" baseline="0" dirty="0" smtClean="0">
                  <a:latin typeface="Trebuchet MS" pitchFamily="34" charset="0"/>
                </a:rPr>
                <a:t> it to create your research poster and </a:t>
              </a:r>
              <a:r>
                <a:rPr lang="en-US" sz="2450" dirty="0" smtClean="0">
                  <a:latin typeface="Trebuchet MS" pitchFamily="34" charset="0"/>
                </a:rPr>
                <a:t>save valuable time placing titles, subtitles,</a:t>
              </a:r>
              <a:r>
                <a:rPr lang="en-US" sz="2450" baseline="0" dirty="0" smtClean="0">
                  <a:latin typeface="Trebuchet MS" pitchFamily="34" charset="0"/>
                </a:rPr>
                <a:t> text, and graphics</a:t>
              </a:r>
              <a:r>
                <a:rPr lang="en-US" sz="2450" dirty="0" smtClean="0">
                  <a:latin typeface="Trebuchet MS" pitchFamily="34" charset="0"/>
                </a:rPr>
                <a:t>. </a:t>
              </a:r>
            </a:p>
            <a:p>
              <a:pPr defTabSz="3294934"/>
              <a:endParaRPr lang="en-US" sz="2450" dirty="0" smtClean="0">
                <a:latin typeface="Trebuchet MS" pitchFamily="34" charset="0"/>
              </a:endParaRPr>
            </a:p>
            <a:p>
              <a:pPr defTabSz="3840567"/>
              <a:r>
                <a:rPr lang="en-US" sz="245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450" b="1" dirty="0" smtClean="0">
                  <a:solidFill>
                    <a:srgbClr val="FFC000"/>
                  </a:solidFill>
                  <a:latin typeface="Trebuchet MS" pitchFamily="34" charset="0"/>
                </a:rPr>
                <a:t>PosterPresentations.com</a:t>
              </a:r>
              <a:r>
                <a:rPr lang="en-US" sz="2450" b="1" dirty="0" smtClean="0">
                  <a:solidFill>
                    <a:schemeClr val="bg1"/>
                  </a:solidFill>
                  <a:latin typeface="Trebuchet MS" pitchFamily="34" charset="0"/>
                </a:rPr>
                <a:t> </a:t>
              </a:r>
              <a:r>
                <a:rPr lang="en-US" sz="2450" dirty="0" smtClean="0">
                  <a:solidFill>
                    <a:schemeClr val="bg1"/>
                  </a:solidFill>
                  <a:latin typeface="Trebuchet MS" pitchFamily="34" charset="0"/>
                </a:rPr>
                <a:t>and click on HELP DESK.</a:t>
              </a:r>
            </a:p>
            <a:p>
              <a:pPr defTabSz="3840567"/>
              <a:endParaRPr lang="en-US" sz="2450" dirty="0" smtClean="0">
                <a:latin typeface="Trebuchet MS" pitchFamily="34" charset="0"/>
              </a:endParaRPr>
            </a:p>
            <a:p>
              <a:pPr defTabSz="3840567"/>
              <a:r>
                <a:rPr lang="en-US" sz="2450" dirty="0" smtClean="0">
                  <a:solidFill>
                    <a:schemeClr val="bg1"/>
                  </a:solidFill>
                  <a:latin typeface="Trebuchet MS" pitchFamily="34" charset="0"/>
                </a:rPr>
                <a:t>When</a:t>
              </a:r>
              <a:r>
                <a:rPr lang="en-US" sz="2450" baseline="0" dirty="0" smtClean="0">
                  <a:solidFill>
                    <a:schemeClr val="bg1"/>
                  </a:solidFill>
                  <a:latin typeface="Trebuchet MS" pitchFamily="34" charset="0"/>
                </a:rPr>
                <a:t> you are ready to print your poster</a:t>
              </a:r>
              <a:r>
                <a:rPr lang="en-US" sz="2450" dirty="0" smtClean="0">
                  <a:solidFill>
                    <a:schemeClr val="bg1"/>
                  </a:solidFill>
                  <a:latin typeface="Trebuchet MS" pitchFamily="34" charset="0"/>
                </a:rPr>
                <a:t>,</a:t>
              </a:r>
              <a:r>
                <a:rPr lang="en-US" sz="2450" baseline="0" dirty="0" smtClean="0">
                  <a:solidFill>
                    <a:schemeClr val="bg1"/>
                  </a:solidFill>
                  <a:latin typeface="Trebuchet MS" pitchFamily="34" charset="0"/>
                </a:rPr>
                <a:t> go online to </a:t>
              </a:r>
              <a:r>
                <a:rPr lang="en-US" sz="2450" b="0" dirty="0" smtClean="0">
                  <a:solidFill>
                    <a:schemeClr val="bg1"/>
                  </a:solidFill>
                  <a:latin typeface="Trebuchet MS" pitchFamily="34" charset="0"/>
                </a:rPr>
                <a:t>PosterPresentations.com</a:t>
              </a:r>
              <a:r>
                <a:rPr lang="en-US" sz="2450" dirty="0" smtClean="0">
                  <a:solidFill>
                    <a:schemeClr val="bg1"/>
                  </a:solidFill>
                  <a:latin typeface="Trebuchet MS" pitchFamily="34" charset="0"/>
                </a:rPr>
                <a:t/>
              </a:r>
              <a:br>
                <a:rPr lang="en-US" sz="2450" dirty="0" smtClean="0">
                  <a:solidFill>
                    <a:schemeClr val="bg1"/>
                  </a:solidFill>
                  <a:latin typeface="Trebuchet MS" pitchFamily="34" charset="0"/>
                </a:rPr>
              </a:br>
              <a:endParaRPr lang="en-US" sz="2450" dirty="0" smtClean="0">
                <a:solidFill>
                  <a:schemeClr val="bg1"/>
                </a:solidFill>
                <a:latin typeface="Trebuchet MS" pitchFamily="34" charset="0"/>
              </a:endParaRPr>
            </a:p>
            <a:p>
              <a:pPr algn="l" defTabSz="3294934"/>
              <a:r>
                <a:rPr lang="en-US" sz="2450" b="0" dirty="0" smtClean="0">
                  <a:solidFill>
                    <a:schemeClr val="bg1"/>
                  </a:solidFill>
                  <a:latin typeface="Trebuchet MS" pitchFamily="34" charset="0"/>
                </a:rPr>
                <a:t>Need</a:t>
              </a:r>
              <a:r>
                <a:rPr lang="en-US" sz="2450" b="0" baseline="0" dirty="0" smtClean="0">
                  <a:solidFill>
                    <a:schemeClr val="bg1"/>
                  </a:solidFill>
                  <a:latin typeface="Trebuchet MS" pitchFamily="34" charset="0"/>
                </a:rPr>
                <a:t> assistance? Call us at </a:t>
              </a:r>
              <a:r>
                <a:rPr lang="en-US" sz="2450" b="0" dirty="0" smtClean="0">
                  <a:solidFill>
                    <a:srgbClr val="FFC000"/>
                  </a:solidFill>
                  <a:latin typeface="Trebuchet MS" pitchFamily="34" charset="0"/>
                </a:rPr>
                <a:t>1.510.649.3001</a:t>
              </a:r>
            </a:p>
            <a:p>
              <a:pPr algn="l" defTabSz="3294934"/>
              <a:endParaRPr lang="en-US" sz="3150" b="1" dirty="0" smtClean="0">
                <a:solidFill>
                  <a:srgbClr val="FFFF00"/>
                </a:solidFill>
                <a:latin typeface="Trebuchet MS" pitchFamily="34" charset="0"/>
              </a:endParaRPr>
            </a:p>
            <a:p>
              <a:pPr algn="ctr"/>
              <a:endParaRPr lang="en-US" sz="2100" b="1" dirty="0" smtClean="0">
                <a:solidFill>
                  <a:schemeClr val="bg1"/>
                </a:solidFill>
                <a:latin typeface="Trebuchet MS" pitchFamily="34" charset="0"/>
              </a:endParaRPr>
            </a:p>
            <a:p>
              <a:pPr algn="ctr"/>
              <a:r>
                <a:rPr lang="en-US" sz="3500" b="1" spc="525" dirty="0" smtClean="0">
                  <a:solidFill>
                    <a:schemeClr val="bg1"/>
                  </a:solidFill>
                  <a:latin typeface="Trebuchet MS" pitchFamily="34" charset="0"/>
                </a:rPr>
                <a:t>QUICK START</a:t>
              </a:r>
            </a:p>
            <a:p>
              <a:pPr algn="ctr"/>
              <a:endParaRPr lang="en-US" sz="2800" b="1"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Zoom in and out</a:t>
              </a:r>
            </a:p>
            <a:p>
              <a:pPr marL="1655763" indent="-1655763" algn="l" defTabSz="744538"/>
              <a:r>
                <a:rPr lang="en-US" sz="2100" b="0" baseline="0" dirty="0" smtClean="0">
                  <a:solidFill>
                    <a:schemeClr val="bg1"/>
                  </a:solidFill>
                  <a:latin typeface="Trebuchet MS" pitchFamily="34" charset="0"/>
                </a:rPr>
                <a:t>	</a:t>
              </a:r>
              <a:r>
                <a:rPr lang="en-US" sz="2100" b="0" baseline="0" dirty="0" smtClean="0">
                  <a:solidFill>
                    <a:schemeClr val="bg1">
                      <a:lumMod val="75000"/>
                    </a:schemeClr>
                  </a:solidFill>
                  <a:latin typeface="Trebuchet MS" pitchFamily="34" charset="0"/>
                </a:rPr>
                <a:t>As you work on your poster zoom in and out to the level that is more comfortable to you. </a:t>
              </a:r>
            </a:p>
            <a:p>
              <a:pPr marL="1655763" indent="-1655763" algn="l" defTabSz="744538"/>
              <a:r>
                <a:rPr lang="en-US" sz="2100" b="1" baseline="0" dirty="0" smtClean="0">
                  <a:solidFill>
                    <a:schemeClr val="bg1">
                      <a:lumMod val="75000"/>
                    </a:schemeClr>
                  </a:solidFill>
                  <a:latin typeface="Trebuchet MS" pitchFamily="34" charset="0"/>
                </a:rPr>
                <a:t>	</a:t>
              </a:r>
              <a:r>
                <a:rPr lang="en-US" sz="2100" b="0" baseline="0" dirty="0" smtClean="0">
                  <a:solidFill>
                    <a:schemeClr val="bg1">
                      <a:lumMod val="75000"/>
                    </a:schemeClr>
                  </a:solidFill>
                  <a:latin typeface="Trebuchet MS" pitchFamily="34" charset="0"/>
                </a:rPr>
                <a:t>Go to VIEW &gt; ZOOM.</a:t>
              </a:r>
            </a:p>
            <a:p>
              <a:pPr algn="l"/>
              <a:endParaRPr lang="en-US" sz="2450" b="0" baseline="0" dirty="0" smtClean="0">
                <a:solidFill>
                  <a:schemeClr val="bg1"/>
                </a:solidFill>
                <a:latin typeface="Trebuchet MS" pitchFamily="34" charset="0"/>
              </a:endParaRPr>
            </a:p>
            <a:p>
              <a:pPr algn="ctr"/>
              <a:r>
                <a:rPr lang="en-US" sz="2800" b="1" baseline="0" dirty="0" smtClean="0">
                  <a:solidFill>
                    <a:srgbClr val="FFC000"/>
                  </a:solidFill>
                  <a:latin typeface="Trebuchet MS" pitchFamily="34" charset="0"/>
                </a:rPr>
                <a:t>Title, Authors, and Affiliations</a:t>
              </a:r>
            </a:p>
            <a:p>
              <a:pPr algn="l"/>
              <a:r>
                <a:rPr lang="en-US" sz="21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1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100" b="0" spc="0"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450" b="1" baseline="0" dirty="0" smtClean="0">
                  <a:solidFill>
                    <a:schemeClr val="bg1"/>
                  </a:solidFill>
                  <a:latin typeface="Trebuchet MS" pitchFamily="34" charset="0"/>
                </a:rPr>
                <a:t/>
              </a:r>
              <a:br>
                <a:rPr lang="en-US" sz="2450" b="1" baseline="0" dirty="0" smtClean="0">
                  <a:solidFill>
                    <a:schemeClr val="bg1"/>
                  </a:solidFill>
                  <a:latin typeface="Trebuchet MS" pitchFamily="34" charset="0"/>
                </a:rPr>
              </a:br>
              <a:endParaRPr lang="en-US" sz="2450" b="1" dirty="0" smtClean="0">
                <a:solidFill>
                  <a:schemeClr val="bg1"/>
                </a:solidFill>
                <a:latin typeface="Trebuchet MS" pitchFamily="34" charset="0"/>
              </a:endParaRPr>
            </a:p>
            <a:p>
              <a:pPr algn="ctr"/>
              <a:endParaRPr lang="en-US" sz="2450" b="1" dirty="0" smtClean="0">
                <a:solidFill>
                  <a:srgbClr val="FFC000"/>
                </a:solidFill>
                <a:latin typeface="Trebuchet MS" pitchFamily="34" charset="0"/>
              </a:endParaRPr>
            </a:p>
            <a:p>
              <a:pPr algn="ctr"/>
              <a:endParaRPr lang="en-US" sz="2450" b="1" dirty="0" smtClean="0">
                <a:solidFill>
                  <a:srgbClr val="FFC000"/>
                </a:solidFill>
                <a:latin typeface="Trebuchet MS" pitchFamily="34" charset="0"/>
              </a:endParaRPr>
            </a:p>
            <a:p>
              <a:pPr algn="ctr"/>
              <a:r>
                <a:rPr lang="en-US" sz="2800" b="1" dirty="0" smtClean="0">
                  <a:solidFill>
                    <a:srgbClr val="FFC000"/>
                  </a:solidFill>
                  <a:latin typeface="Trebuchet MS" pitchFamily="34" charset="0"/>
                </a:rPr>
                <a:t>Adding Logos</a:t>
              </a:r>
              <a:r>
                <a:rPr lang="en-US" sz="2800" b="1" baseline="0" dirty="0" smtClean="0">
                  <a:solidFill>
                    <a:srgbClr val="FFC000"/>
                  </a:solidFill>
                  <a:latin typeface="Trebuchet MS" pitchFamily="34" charset="0"/>
                </a:rPr>
                <a:t> / Seals</a:t>
              </a:r>
            </a:p>
            <a:p>
              <a:pPr algn="l"/>
              <a:r>
                <a:rPr lang="en-US" sz="21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100" b="0" spc="263" baseline="0" dirty="0" smtClean="0">
                <a:solidFill>
                  <a:schemeClr val="bg1">
                    <a:lumMod val="75000"/>
                  </a:schemeClr>
                </a:solidFill>
                <a:latin typeface="Trebuchet MS" pitchFamily="34" charset="0"/>
              </a:endParaRPr>
            </a:p>
            <a:p>
              <a:pPr algn="l"/>
              <a:r>
                <a:rPr lang="en-US" sz="2100" b="1" spc="263" baseline="0" dirty="0" smtClean="0">
                  <a:solidFill>
                    <a:srgbClr val="FFC000"/>
                  </a:solidFill>
                  <a:latin typeface="Trebuchet MS" pitchFamily="34" charset="0"/>
                </a:rPr>
                <a:t>TIP:</a:t>
              </a:r>
              <a:r>
                <a:rPr lang="en-US" sz="2100" b="1" spc="0" baseline="0" dirty="0" smtClean="0">
                  <a:solidFill>
                    <a:srgbClr val="FFC000"/>
                  </a:solidFill>
                  <a:latin typeface="Trebuchet MS" pitchFamily="34" charset="0"/>
                </a:rPr>
                <a:t> </a:t>
              </a:r>
              <a:r>
                <a:rPr lang="en-US" sz="2100" b="0" baseline="0" dirty="0" smtClean="0">
                  <a:solidFill>
                    <a:schemeClr val="bg1">
                      <a:lumMod val="75000"/>
                    </a:schemeClr>
                  </a:solidFill>
                  <a:latin typeface="Trebuchet MS" pitchFamily="34" charset="0"/>
                </a:rPr>
                <a:t>See if your school’s logo is available on our free poster templates page.</a:t>
              </a:r>
            </a:p>
            <a:p>
              <a:pPr algn="l"/>
              <a:endParaRPr lang="en-US" sz="2100" b="0" baseline="0" dirty="0" smtClean="0">
                <a:latin typeface="Trebuchet MS" pitchFamily="34" charset="0"/>
              </a:endParaRPr>
            </a:p>
            <a:p>
              <a:pPr algn="ctr"/>
              <a:r>
                <a:rPr lang="en-US" sz="2800" b="1" baseline="0" dirty="0" smtClean="0">
                  <a:solidFill>
                    <a:srgbClr val="FFC000"/>
                  </a:solidFill>
                  <a:latin typeface="Trebuchet MS" pitchFamily="34" charset="0"/>
                </a:rPr>
                <a:t>Photographs / Graphics</a:t>
              </a:r>
            </a:p>
            <a:p>
              <a:pPr algn="l" defTabSz="855663"/>
              <a:r>
                <a:rPr lang="en-US" sz="21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100" b="0" spc="0" baseline="0" dirty="0" smtClean="0">
                  <a:solidFill>
                    <a:schemeClr val="bg1">
                      <a:lumMod val="75000"/>
                    </a:schemeClr>
                  </a:solidFill>
                  <a:latin typeface="Trebuchet MS" pitchFamily="34" charset="0"/>
                </a:rPr>
                <a:t>disproportionally.</a:t>
              </a:r>
            </a:p>
            <a:p>
              <a:pPr algn="l" defTabSz="855663"/>
              <a:endParaRPr lang="en-US" sz="2100" b="0" baseline="0" dirty="0" smtClean="0">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endParaRPr lang="en-US" sz="2450" b="1" baseline="0" dirty="0" smtClean="0">
                <a:solidFill>
                  <a:srgbClr val="FFC000"/>
                </a:solidFill>
                <a:latin typeface="Trebuchet MS" pitchFamily="34" charset="0"/>
              </a:endParaRPr>
            </a:p>
            <a:p>
              <a:pPr algn="ctr"/>
              <a:r>
                <a:rPr lang="en-US" sz="2800" b="1" baseline="0" dirty="0" smtClean="0">
                  <a:solidFill>
                    <a:srgbClr val="FFC000"/>
                  </a:solidFill>
                  <a:latin typeface="Trebuchet MS" pitchFamily="34" charset="0"/>
                </a:rPr>
                <a:t>Image Quality Check</a:t>
              </a:r>
            </a:p>
            <a:p>
              <a:pPr lvl="0" algn="l" defTabSz="855663"/>
              <a:r>
                <a:rPr lang="en-US" sz="21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45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47"/>
              <a:ext cx="7531182" cy="2432612"/>
              <a:chOff x="-4470427" y="11016658"/>
              <a:chExt cx="3470785" cy="1117646"/>
            </a:xfrm>
          </p:grpSpPr>
          <p:grpSp>
            <p:nvGrpSpPr>
              <p:cNvPr id="64" name="Group 63"/>
              <p:cNvGrpSpPr/>
              <p:nvPr userDrawn="1"/>
            </p:nvGrpSpPr>
            <p:grpSpPr>
              <a:xfrm>
                <a:off x="-2783495" y="11060888"/>
                <a:ext cx="624431" cy="905656"/>
                <a:chOff x="-3958697" y="11117435"/>
                <a:chExt cx="779338" cy="1297799"/>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301056"/>
                </a:xfrm>
                <a:prstGeom prst="rect">
                  <a:avLst/>
                </a:prstGeom>
                <a:solidFill>
                  <a:schemeClr val="accent1"/>
                </a:solidFill>
                <a:ln>
                  <a:noFill/>
                </a:ln>
              </p:spPr>
              <p:txBody>
                <a:bodyPr wrap="square" lIns="91440" tIns="91440" rIns="91440" bIns="91440" rtlCol="0">
                  <a:spAutoFit/>
                </a:bodyPr>
                <a:lstStyle/>
                <a:p>
                  <a:pPr algn="ctr"/>
                  <a:r>
                    <a:rPr lang="en-US" sz="1400" b="1" dirty="0" smtClean="0">
                      <a:solidFill>
                        <a:schemeClr val="tx1"/>
                      </a:solidFill>
                    </a:rPr>
                    <a:t>ORIGINAL</a:t>
                  </a:r>
                  <a:endParaRPr lang="en-US" sz="1400" b="1" dirty="0">
                    <a:solidFill>
                      <a:schemeClr val="tx1"/>
                    </a:solidFill>
                  </a:endParaRPr>
                </a:p>
              </p:txBody>
            </p:sp>
          </p:grpSp>
          <p:grpSp>
            <p:nvGrpSpPr>
              <p:cNvPr id="65" name="Group 64"/>
              <p:cNvGrpSpPr/>
              <p:nvPr userDrawn="1"/>
            </p:nvGrpSpPr>
            <p:grpSpPr>
              <a:xfrm>
                <a:off x="-2033159" y="11060891"/>
                <a:ext cx="1033517" cy="905654"/>
                <a:chOff x="-2921738" y="11200127"/>
                <a:chExt cx="1420279" cy="1244566"/>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69275"/>
                </a:xfrm>
                <a:prstGeom prst="rect">
                  <a:avLst/>
                </a:prstGeom>
                <a:solidFill>
                  <a:srgbClr val="FF0000"/>
                </a:solidFill>
              </p:spPr>
              <p:txBody>
                <a:bodyPr wrap="square" lIns="457200" tIns="91440" rIns="457200" bIns="91440" rtlCol="0">
                  <a:spAutoFit/>
                </a:bodyPr>
                <a:lstStyle/>
                <a:p>
                  <a:pPr algn="ctr"/>
                  <a:r>
                    <a:rPr lang="en-US" sz="1225" b="1" dirty="0" smtClean="0">
                      <a:solidFill>
                        <a:schemeClr val="bg1"/>
                      </a:solidFill>
                    </a:rPr>
                    <a:t>DISTORTED</a:t>
                  </a:r>
                  <a:endParaRPr lang="en-US" sz="613"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468659"/>
              </a:xfrm>
              <a:prstGeom prst="rect">
                <a:avLst/>
              </a:prstGeom>
              <a:noFill/>
            </p:spPr>
            <p:txBody>
              <a:bodyPr wrap="square" lIns="457200" tIns="457200" rIns="457200" bIns="0" rtlCol="0">
                <a:spAutoFit/>
              </a:bodyPr>
              <a:lstStyle/>
              <a:p>
                <a:pPr algn="ctr"/>
                <a:r>
                  <a:rPr lang="en-US" sz="1400" dirty="0" smtClean="0">
                    <a:solidFill>
                      <a:schemeClr val="bg1"/>
                    </a:solidFill>
                  </a:rPr>
                  <a:t>Corner</a:t>
                </a:r>
                <a:r>
                  <a:rPr lang="en-US" sz="1400" baseline="0" dirty="0" smtClean="0">
                    <a:solidFill>
                      <a:schemeClr val="bg1"/>
                    </a:solidFill>
                  </a:rPr>
                  <a:t> handles</a:t>
                </a:r>
                <a:endParaRPr lang="en-US" sz="1400" dirty="0">
                  <a:solidFill>
                    <a:schemeClr val="bg1"/>
                  </a:solidFill>
                </a:endParaRPr>
              </a:p>
            </p:txBody>
          </p:sp>
        </p:grpSp>
        <p:grpSp>
          <p:nvGrpSpPr>
            <p:cNvPr id="59" name="Group 58"/>
            <p:cNvGrpSpPr/>
            <p:nvPr userDrawn="1"/>
          </p:nvGrpSpPr>
          <p:grpSpPr>
            <a:xfrm>
              <a:off x="-10405389" y="27751412"/>
              <a:ext cx="9336204" cy="2453251"/>
              <a:chOff x="-4758036" y="12734137"/>
              <a:chExt cx="430263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19"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20"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1886"/>
                <a:ext cx="1117601" cy="162104"/>
              </a:xfrm>
              <a:prstGeom prst="rect">
                <a:avLst/>
              </a:prstGeom>
              <a:noFill/>
            </p:spPr>
            <p:txBody>
              <a:bodyPr wrap="square" lIns="91440" tIns="91440" rIns="91440" bIns="0" rtlCol="0">
                <a:spAutoFit/>
              </a:bodyPr>
              <a:lstStyle/>
              <a:p>
                <a:pPr algn="ctr"/>
                <a:r>
                  <a:rPr lang="en-US" sz="1400" dirty="0" smtClean="0">
                    <a:solidFill>
                      <a:srgbClr val="92D050"/>
                    </a:solidFill>
                  </a:rPr>
                  <a:t>Good</a:t>
                </a:r>
                <a:r>
                  <a:rPr lang="en-US" sz="1400" baseline="0" dirty="0" smtClean="0">
                    <a:solidFill>
                      <a:srgbClr val="92D050"/>
                    </a:solidFill>
                  </a:rPr>
                  <a:t> </a:t>
                </a:r>
                <a:r>
                  <a:rPr lang="en-US" sz="1400" baseline="0" dirty="0" smtClean="0">
                    <a:solidFill>
                      <a:schemeClr val="bg1"/>
                    </a:solidFill>
                  </a:rPr>
                  <a:t>printing quality</a:t>
                </a:r>
                <a:endParaRPr lang="en-US" sz="1400" dirty="0">
                  <a:solidFill>
                    <a:schemeClr val="bg1"/>
                  </a:solidFill>
                </a:endParaRPr>
              </a:p>
            </p:txBody>
          </p:sp>
          <p:sp>
            <p:nvSpPr>
              <p:cNvPr id="63" name="TextBox 62"/>
              <p:cNvSpPr txBox="1"/>
              <p:nvPr userDrawn="1"/>
            </p:nvSpPr>
            <p:spPr>
              <a:xfrm rot="16200000">
                <a:off x="-1095250" y="13221413"/>
                <a:ext cx="1117601" cy="162104"/>
              </a:xfrm>
              <a:prstGeom prst="rect">
                <a:avLst/>
              </a:prstGeom>
              <a:noFill/>
            </p:spPr>
            <p:txBody>
              <a:bodyPr wrap="square" lIns="91440" tIns="91440" rIns="91440" bIns="0" rtlCol="0">
                <a:spAutoFit/>
              </a:bodyPr>
              <a:lstStyle/>
              <a:p>
                <a:pPr algn="ctr"/>
                <a:r>
                  <a:rPr lang="en-US" sz="1400" dirty="0" smtClean="0">
                    <a:solidFill>
                      <a:srgbClr val="FF0000"/>
                    </a:solidFill>
                  </a:rPr>
                  <a:t>Bad </a:t>
                </a:r>
                <a:r>
                  <a:rPr lang="en-US" sz="1400" dirty="0" smtClean="0">
                    <a:solidFill>
                      <a:schemeClr val="bg1"/>
                    </a:solidFill>
                  </a:rPr>
                  <a:t>printing quality</a:t>
                </a:r>
                <a:endParaRPr lang="en-US" sz="1400" dirty="0">
                  <a:solidFill>
                    <a:schemeClr val="bg1"/>
                  </a:solidFill>
                </a:endParaRPr>
              </a:p>
            </p:txBody>
          </p:sp>
        </p:grpSp>
      </p:grpSp>
      <p:sp>
        <p:nvSpPr>
          <p:cNvPr id="37" name="Rectangle 36"/>
          <p:cNvSpPr/>
          <p:nvPr userDrawn="1"/>
        </p:nvSpPr>
        <p:spPr>
          <a:xfrm rot="10800000">
            <a:off x="-5617" y="27885901"/>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38" name="Rectangle 37"/>
          <p:cNvSpPr/>
          <p:nvPr userDrawn="1"/>
        </p:nvSpPr>
        <p:spPr>
          <a:xfrm>
            <a:off x="0" y="-48182"/>
            <a:ext cx="38404800" cy="912290"/>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39" name="Rectangle 38"/>
          <p:cNvSpPr/>
          <p:nvPr userDrawn="1"/>
        </p:nvSpPr>
        <p:spPr>
          <a:xfrm>
            <a:off x="5334" y="4149677"/>
            <a:ext cx="38404800" cy="240206"/>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584"/>
          </a:p>
        </p:txBody>
      </p:sp>
      <p:sp>
        <p:nvSpPr>
          <p:cNvPr id="36" name="TextBox 35"/>
          <p:cNvSpPr txBox="1"/>
          <p:nvPr userDrawn="1"/>
        </p:nvSpPr>
        <p:spPr>
          <a:xfrm>
            <a:off x="38926307" y="27386217"/>
            <a:ext cx="6675880" cy="1237508"/>
          </a:xfrm>
          <a:prstGeom prst="rect">
            <a:avLst/>
          </a:prstGeom>
          <a:noFill/>
        </p:spPr>
        <p:txBody>
          <a:bodyPr wrap="square" lIns="57141" tIns="28570" rIns="57141" bIns="28570" rtlCol="0">
            <a:spAutoFit/>
          </a:bodyPr>
          <a:lstStyle/>
          <a:p>
            <a:pPr marL="350044" indent="-350044">
              <a:lnSpc>
                <a:spcPts val="2275"/>
              </a:lnSpc>
            </a:pPr>
            <a:r>
              <a:rPr lang="en-US" sz="2450" dirty="0" smtClean="0">
                <a:solidFill>
                  <a:schemeClr val="bg1"/>
                </a:solidFill>
              </a:rPr>
              <a:t>© 2015</a:t>
            </a:r>
            <a:r>
              <a:rPr lang="en-US" sz="2450" baseline="0" dirty="0" smtClean="0">
                <a:solidFill>
                  <a:schemeClr val="bg1"/>
                </a:solidFill>
              </a:rPr>
              <a:t> </a:t>
            </a:r>
            <a:r>
              <a:rPr lang="en-US" sz="2450" dirty="0" smtClean="0">
                <a:solidFill>
                  <a:schemeClr val="bg1"/>
                </a:solidFill>
              </a:rPr>
              <a:t>PosterPresentations.com</a:t>
            </a:r>
            <a:br>
              <a:rPr lang="en-US" sz="2450" dirty="0" smtClean="0">
                <a:solidFill>
                  <a:schemeClr val="bg1"/>
                </a:solidFill>
              </a:rPr>
            </a:br>
            <a:r>
              <a:rPr lang="en-US" sz="2100" dirty="0" smtClean="0">
                <a:solidFill>
                  <a:schemeClr val="bg1"/>
                </a:solidFill>
              </a:rPr>
              <a:t>2117 Fourth Street ,</a:t>
            </a:r>
            <a:r>
              <a:rPr lang="en-US" sz="2100" baseline="0" dirty="0" smtClean="0">
                <a:solidFill>
                  <a:schemeClr val="bg1"/>
                </a:solidFill>
              </a:rPr>
              <a:t> Unit C</a:t>
            </a:r>
          </a:p>
          <a:p>
            <a:pPr marL="350044" indent="-350044">
              <a:lnSpc>
                <a:spcPts val="2275"/>
              </a:lnSpc>
            </a:pPr>
            <a:r>
              <a:rPr lang="en-US" sz="2100" baseline="0" dirty="0" smtClean="0">
                <a:solidFill>
                  <a:schemeClr val="bg1"/>
                </a:solidFill>
              </a:rPr>
              <a:t>	Berkeley CA </a:t>
            </a:r>
            <a:r>
              <a:rPr lang="en-US" sz="1750" baseline="0" dirty="0" smtClean="0">
                <a:solidFill>
                  <a:schemeClr val="bg1"/>
                </a:solidFill>
              </a:rPr>
              <a:t>94710</a:t>
            </a:r>
            <a:endParaRPr lang="en-US" sz="2100" baseline="0" dirty="0" smtClean="0">
              <a:solidFill>
                <a:schemeClr val="bg1"/>
              </a:solidFill>
            </a:endParaRPr>
          </a:p>
          <a:p>
            <a:pPr marL="350044" indent="-350044">
              <a:lnSpc>
                <a:spcPts val="2275"/>
              </a:lnSpc>
            </a:pPr>
            <a:r>
              <a:rPr lang="en-US" sz="2100" b="1" baseline="0" dirty="0" smtClean="0">
                <a:solidFill>
                  <a:srgbClr val="FFFF00"/>
                </a:solidFill>
              </a:rPr>
              <a:t>	posterpresenter@gmail.com</a:t>
            </a:r>
            <a:endParaRPr lang="en-US" sz="2450" b="1" dirty="0">
              <a:solidFill>
                <a:srgbClr val="FFFF00"/>
              </a:solidFill>
            </a:endParaRPr>
          </a:p>
        </p:txBody>
      </p:sp>
      <p:sp>
        <p:nvSpPr>
          <p:cNvPr id="40" name="Text Box 14"/>
          <p:cNvSpPr txBox="1">
            <a:spLocks noChangeArrowheads="1"/>
          </p:cNvSpPr>
          <p:nvPr userDrawn="1"/>
        </p:nvSpPr>
        <p:spPr bwMode="auto">
          <a:xfrm>
            <a:off x="1298655" y="28267989"/>
            <a:ext cx="2200275" cy="294846"/>
          </a:xfrm>
          <a:prstGeom prst="rect">
            <a:avLst/>
          </a:prstGeom>
          <a:noFill/>
          <a:ln w="9525">
            <a:noFill/>
            <a:miter lim="800000"/>
            <a:headEnd/>
            <a:tailEnd/>
          </a:ln>
          <a:effectLst/>
        </p:spPr>
        <p:txBody>
          <a:bodyPr lIns="79855" tIns="39920" rIns="79855" bIns="39920">
            <a:spAutoFit/>
          </a:bodyPr>
          <a:lstStyle/>
          <a:p>
            <a:pPr eaLnBrk="0" hangingPunct="0">
              <a:lnSpc>
                <a:spcPct val="65000"/>
              </a:lnSpc>
              <a:spcBef>
                <a:spcPct val="50000"/>
              </a:spcBef>
              <a:defRPr/>
            </a:pPr>
            <a:r>
              <a:rPr lang="en-US" sz="438" b="1" dirty="0" smtClean="0">
                <a:solidFill>
                  <a:schemeClr val="bg1">
                    <a:lumMod val="75000"/>
                  </a:schemeClr>
                </a:solidFill>
                <a:latin typeface="Arial" charset="0"/>
              </a:rPr>
              <a:t>RESEARCH POSTER PRESENTATION </a:t>
            </a:r>
            <a:r>
              <a:rPr lang="en-US" sz="438" b="1" dirty="0">
                <a:solidFill>
                  <a:schemeClr val="bg1">
                    <a:lumMod val="75000"/>
                  </a:schemeClr>
                </a:solidFill>
                <a:latin typeface="Arial" charset="0"/>
              </a:rPr>
              <a:t>DESIGN © </a:t>
            </a:r>
            <a:r>
              <a:rPr lang="en-US" sz="438" b="1" dirty="0" smtClean="0">
                <a:solidFill>
                  <a:schemeClr val="bg1">
                    <a:lumMod val="75000"/>
                  </a:schemeClr>
                </a:solidFill>
                <a:latin typeface="Arial" charset="0"/>
              </a:rPr>
              <a:t>2015</a:t>
            </a:r>
            <a:endParaRPr lang="en-US" sz="438" b="1" dirty="0">
              <a:solidFill>
                <a:schemeClr val="bg1">
                  <a:lumMod val="75000"/>
                </a:schemeClr>
              </a:solidFill>
              <a:latin typeface="Arial" charset="0"/>
            </a:endParaRPr>
          </a:p>
          <a:p>
            <a:pPr eaLnBrk="0" hangingPunct="0">
              <a:lnSpc>
                <a:spcPct val="65000"/>
              </a:lnSpc>
              <a:spcBef>
                <a:spcPct val="50000"/>
              </a:spcBef>
              <a:defRPr/>
            </a:pPr>
            <a:r>
              <a:rPr lang="en-US" sz="963"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840288" rtl="0" eaLnBrk="1" latinLnBrk="0" hangingPunct="1">
        <a:spcBef>
          <a:spcPct val="0"/>
        </a:spcBef>
        <a:buNone/>
        <a:defRPr sz="7700" kern="1200">
          <a:solidFill>
            <a:schemeClr val="bg1"/>
          </a:solidFill>
          <a:latin typeface="Trebuchet MS" pitchFamily="34" charset="0"/>
          <a:ea typeface="+mj-ea"/>
          <a:cs typeface="+mj-cs"/>
        </a:defRPr>
      </a:lvl1pPr>
    </p:titleStyle>
    <p:bodyStyle>
      <a:lvl1pPr marL="1440108" indent="-1440108" algn="l" defTabSz="3840288" rtl="0" eaLnBrk="1" latinLnBrk="0" hangingPunct="1">
        <a:spcBef>
          <a:spcPct val="20000"/>
        </a:spcBef>
        <a:buFont typeface="Arial" pitchFamily="34" charset="0"/>
        <a:buChar char="•"/>
        <a:defRPr sz="13475" kern="1200">
          <a:solidFill>
            <a:schemeClr val="tx1"/>
          </a:solidFill>
          <a:latin typeface="+mn-lt"/>
          <a:ea typeface="+mn-ea"/>
          <a:cs typeface="+mn-cs"/>
        </a:defRPr>
      </a:lvl1pPr>
      <a:lvl2pPr marL="3120234" indent="-1200090" algn="l" defTabSz="3840288" rtl="0" eaLnBrk="1" latinLnBrk="0" hangingPunct="1">
        <a:spcBef>
          <a:spcPct val="20000"/>
        </a:spcBef>
        <a:buFont typeface="Arial" pitchFamily="34" charset="0"/>
        <a:buChar char="–"/>
        <a:defRPr sz="11813" kern="1200">
          <a:solidFill>
            <a:schemeClr val="tx1"/>
          </a:solidFill>
          <a:latin typeface="+mn-lt"/>
          <a:ea typeface="+mn-ea"/>
          <a:cs typeface="+mn-cs"/>
        </a:defRPr>
      </a:lvl2pPr>
      <a:lvl3pPr marL="4800360" indent="-960073" algn="l" defTabSz="3840288" rtl="0" eaLnBrk="1" latinLnBrk="0" hangingPunct="1">
        <a:spcBef>
          <a:spcPct val="20000"/>
        </a:spcBef>
        <a:buFont typeface="Arial" pitchFamily="34" charset="0"/>
        <a:buChar char="•"/>
        <a:defRPr sz="10150" kern="1200">
          <a:solidFill>
            <a:schemeClr val="tx1"/>
          </a:solidFill>
          <a:latin typeface="+mn-lt"/>
          <a:ea typeface="+mn-ea"/>
          <a:cs typeface="+mn-cs"/>
        </a:defRPr>
      </a:lvl3pPr>
      <a:lvl4pPr marL="672050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4pPr>
      <a:lvl5pPr marL="8640648"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5pPr>
      <a:lvl6pPr marL="10560792"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6pPr>
      <a:lvl7pPr marL="12480935"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7pPr>
      <a:lvl8pPr marL="14401080"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8pPr>
      <a:lvl9pPr marL="16321224" indent="-960073" algn="l" defTabSz="3840288" rtl="0" eaLnBrk="1" latinLnBrk="0" hangingPunct="1">
        <a:spcBef>
          <a:spcPct val="20000"/>
        </a:spcBef>
        <a:buFont typeface="Arial" pitchFamily="34" charset="0"/>
        <a:buChar char="•"/>
        <a:defRPr sz="8400" kern="1200">
          <a:solidFill>
            <a:schemeClr val="tx1"/>
          </a:solidFill>
          <a:latin typeface="+mn-lt"/>
          <a:ea typeface="+mn-ea"/>
          <a:cs typeface="+mn-cs"/>
        </a:defRPr>
      </a:lvl9pPr>
    </p:bodyStyle>
    <p:otherStyle>
      <a:defPPr>
        <a:defRPr lang="en-US"/>
      </a:defPPr>
      <a:lvl1pPr marL="0" algn="l" defTabSz="3840288" rtl="0" eaLnBrk="1" latinLnBrk="0" hangingPunct="1">
        <a:defRPr sz="7525" kern="1200">
          <a:solidFill>
            <a:schemeClr val="tx1"/>
          </a:solidFill>
          <a:latin typeface="+mn-lt"/>
          <a:ea typeface="+mn-ea"/>
          <a:cs typeface="+mn-cs"/>
        </a:defRPr>
      </a:lvl1pPr>
      <a:lvl2pPr marL="1920145" algn="l" defTabSz="3840288" rtl="0" eaLnBrk="1" latinLnBrk="0" hangingPunct="1">
        <a:defRPr sz="7525" kern="1200">
          <a:solidFill>
            <a:schemeClr val="tx1"/>
          </a:solidFill>
          <a:latin typeface="+mn-lt"/>
          <a:ea typeface="+mn-ea"/>
          <a:cs typeface="+mn-cs"/>
        </a:defRPr>
      </a:lvl2pPr>
      <a:lvl3pPr marL="3840288" algn="l" defTabSz="3840288" rtl="0" eaLnBrk="1" latinLnBrk="0" hangingPunct="1">
        <a:defRPr sz="7525" kern="1200">
          <a:solidFill>
            <a:schemeClr val="tx1"/>
          </a:solidFill>
          <a:latin typeface="+mn-lt"/>
          <a:ea typeface="+mn-ea"/>
          <a:cs typeface="+mn-cs"/>
        </a:defRPr>
      </a:lvl3pPr>
      <a:lvl4pPr marL="5760432" algn="l" defTabSz="3840288" rtl="0" eaLnBrk="1" latinLnBrk="0" hangingPunct="1">
        <a:defRPr sz="7525" kern="1200">
          <a:solidFill>
            <a:schemeClr val="tx1"/>
          </a:solidFill>
          <a:latin typeface="+mn-lt"/>
          <a:ea typeface="+mn-ea"/>
          <a:cs typeface="+mn-cs"/>
        </a:defRPr>
      </a:lvl4pPr>
      <a:lvl5pPr marL="7680576" algn="l" defTabSz="3840288" rtl="0" eaLnBrk="1" latinLnBrk="0" hangingPunct="1">
        <a:defRPr sz="7525" kern="1200">
          <a:solidFill>
            <a:schemeClr val="tx1"/>
          </a:solidFill>
          <a:latin typeface="+mn-lt"/>
          <a:ea typeface="+mn-ea"/>
          <a:cs typeface="+mn-cs"/>
        </a:defRPr>
      </a:lvl5pPr>
      <a:lvl6pPr marL="9600721" algn="l" defTabSz="3840288" rtl="0" eaLnBrk="1" latinLnBrk="0" hangingPunct="1">
        <a:defRPr sz="7525" kern="1200">
          <a:solidFill>
            <a:schemeClr val="tx1"/>
          </a:solidFill>
          <a:latin typeface="+mn-lt"/>
          <a:ea typeface="+mn-ea"/>
          <a:cs typeface="+mn-cs"/>
        </a:defRPr>
      </a:lvl6pPr>
      <a:lvl7pPr marL="11520865" algn="l" defTabSz="3840288" rtl="0" eaLnBrk="1" latinLnBrk="0" hangingPunct="1">
        <a:defRPr sz="7525" kern="1200">
          <a:solidFill>
            <a:schemeClr val="tx1"/>
          </a:solidFill>
          <a:latin typeface="+mn-lt"/>
          <a:ea typeface="+mn-ea"/>
          <a:cs typeface="+mn-cs"/>
        </a:defRPr>
      </a:lvl7pPr>
      <a:lvl8pPr marL="13441008" algn="l" defTabSz="3840288" rtl="0" eaLnBrk="1" latinLnBrk="0" hangingPunct="1">
        <a:defRPr sz="7525" kern="1200">
          <a:solidFill>
            <a:schemeClr val="tx1"/>
          </a:solidFill>
          <a:latin typeface="+mn-lt"/>
          <a:ea typeface="+mn-ea"/>
          <a:cs typeface="+mn-cs"/>
        </a:defRPr>
      </a:lvl8pPr>
      <a:lvl9pPr marL="15361153" algn="l" defTabSz="3840288" rtl="0" eaLnBrk="1" latinLnBrk="0" hangingPunct="1">
        <a:defRPr sz="7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1002312" y="4843582"/>
            <a:ext cx="859219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10228480" y="4788931"/>
            <a:ext cx="879276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19457728" y="4843583"/>
            <a:ext cx="8792765"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19" name="Text Placeholder 18"/>
          <p:cNvSpPr>
            <a:spLocks noGrp="1"/>
          </p:cNvSpPr>
          <p:nvPr>
            <p:ph type="body" sz="quarter" idx="10"/>
          </p:nvPr>
        </p:nvSpPr>
        <p:spPr/>
        <p:txBody>
          <a:bodyPr/>
          <a:lstStyle/>
          <a:p>
            <a:endParaRPr lang="en-US">
              <a:solidFill>
                <a:srgbClr val="002060"/>
              </a:solidFill>
            </a:endParaRPr>
          </a:p>
        </p:txBody>
      </p:sp>
      <p:sp>
        <p:nvSpPr>
          <p:cNvPr id="20" name="Text Placeholder 19"/>
          <p:cNvSpPr>
            <a:spLocks noGrp="1"/>
          </p:cNvSpPr>
          <p:nvPr>
            <p:ph type="body" sz="quarter" idx="11"/>
          </p:nvPr>
        </p:nvSpPr>
        <p:spPr/>
        <p:txBody>
          <a:bodyPr/>
          <a:lstStyle/>
          <a:p>
            <a:r>
              <a:rPr lang="en-US" u="none" dirty="0" smtClean="0">
                <a:solidFill>
                  <a:srgbClr val="002060"/>
                </a:solidFill>
              </a:rPr>
              <a:t>OVERVIEW</a:t>
            </a:r>
            <a:endParaRPr lang="en-US" u="none" dirty="0">
              <a:solidFill>
                <a:srgbClr val="002060"/>
              </a:solidFill>
            </a:endParaRPr>
          </a:p>
        </p:txBody>
      </p:sp>
      <p:sp>
        <p:nvSpPr>
          <p:cNvPr id="21" name="Text Placeholder 20"/>
          <p:cNvSpPr>
            <a:spLocks noGrp="1"/>
          </p:cNvSpPr>
          <p:nvPr>
            <p:ph type="body" sz="quarter" idx="20"/>
          </p:nvPr>
        </p:nvSpPr>
        <p:spPr/>
        <p:txBody>
          <a:bodyPr/>
          <a:lstStyle/>
          <a:p>
            <a:r>
              <a:rPr lang="en-US" u="none" dirty="0" smtClean="0">
                <a:solidFill>
                  <a:srgbClr val="002060"/>
                </a:solidFill>
              </a:rPr>
              <a:t>DATA COLLECTION</a:t>
            </a:r>
            <a:endParaRPr lang="en-US" u="none" dirty="0">
              <a:solidFill>
                <a:srgbClr val="002060"/>
              </a:solidFill>
            </a:endParaRPr>
          </a:p>
        </p:txBody>
      </p:sp>
      <p:sp>
        <p:nvSpPr>
          <p:cNvPr id="23" name="Text Placeholder 22"/>
          <p:cNvSpPr>
            <a:spLocks noGrp="1"/>
          </p:cNvSpPr>
          <p:nvPr>
            <p:ph type="body" sz="quarter" idx="22"/>
          </p:nvPr>
        </p:nvSpPr>
        <p:spPr>
          <a:xfrm>
            <a:off x="10538442" y="4843583"/>
            <a:ext cx="7993423" cy="682936"/>
          </a:xfrm>
        </p:spPr>
        <p:txBody>
          <a:bodyPr/>
          <a:lstStyle/>
          <a:p>
            <a:r>
              <a:rPr lang="en-US" u="none" dirty="0" smtClean="0">
                <a:solidFill>
                  <a:srgbClr val="002060"/>
                </a:solidFill>
              </a:rPr>
              <a:t>CHALLENGES</a:t>
            </a:r>
            <a:endParaRPr lang="en-US" u="none" dirty="0">
              <a:solidFill>
                <a:srgbClr val="002060"/>
              </a:solidFill>
            </a:endParaRPr>
          </a:p>
        </p:txBody>
      </p:sp>
      <p:sp>
        <p:nvSpPr>
          <p:cNvPr id="25" name="Text Placeholder 24"/>
          <p:cNvSpPr>
            <a:spLocks noGrp="1"/>
          </p:cNvSpPr>
          <p:nvPr>
            <p:ph type="body" sz="quarter" idx="24"/>
          </p:nvPr>
        </p:nvSpPr>
        <p:spPr/>
        <p:txBody>
          <a:bodyPr/>
          <a:lstStyle/>
          <a:p>
            <a:r>
              <a:rPr lang="en-US" u="none" dirty="0" smtClean="0">
                <a:solidFill>
                  <a:srgbClr val="002060"/>
                </a:solidFill>
              </a:rPr>
              <a:t>DRAFT ANALYSIS</a:t>
            </a:r>
            <a:endParaRPr lang="en-US" u="none" dirty="0">
              <a:solidFill>
                <a:srgbClr val="002060"/>
              </a:solidFill>
            </a:endParaRPr>
          </a:p>
        </p:txBody>
      </p:sp>
      <p:sp>
        <p:nvSpPr>
          <p:cNvPr id="27" name="Text Placeholder 26"/>
          <p:cNvSpPr>
            <a:spLocks noGrp="1"/>
          </p:cNvSpPr>
          <p:nvPr>
            <p:ph type="body" sz="quarter" idx="26"/>
          </p:nvPr>
        </p:nvSpPr>
        <p:spPr/>
        <p:txBody>
          <a:bodyPr/>
          <a:lstStyle/>
          <a:p>
            <a:endParaRPr lang="en-US" dirty="0">
              <a:solidFill>
                <a:srgbClr val="002060"/>
              </a:solidFill>
            </a:endParaRPr>
          </a:p>
        </p:txBody>
      </p:sp>
      <p:sp>
        <p:nvSpPr>
          <p:cNvPr id="33" name="Text Placeholder 32"/>
          <p:cNvSpPr>
            <a:spLocks noGrp="1"/>
          </p:cNvSpPr>
          <p:nvPr>
            <p:ph type="body" sz="quarter" idx="150"/>
          </p:nvPr>
        </p:nvSpPr>
        <p:spPr/>
        <p:txBody>
          <a:bodyPr/>
          <a:lstStyle/>
          <a:p>
            <a:r>
              <a:rPr lang="en-US" dirty="0" smtClean="0">
                <a:solidFill>
                  <a:srgbClr val="002060"/>
                </a:solidFill>
              </a:rPr>
              <a:t>Isaiah Bryant, </a:t>
            </a:r>
            <a:r>
              <a:rPr lang="en-US" dirty="0" err="1" smtClean="0">
                <a:solidFill>
                  <a:srgbClr val="002060"/>
                </a:solidFill>
              </a:rPr>
              <a:t>Edan</a:t>
            </a:r>
            <a:r>
              <a:rPr lang="en-US" dirty="0" smtClean="0">
                <a:solidFill>
                  <a:srgbClr val="002060"/>
                </a:solidFill>
              </a:rPr>
              <a:t> </a:t>
            </a:r>
            <a:r>
              <a:rPr lang="en-US" dirty="0" err="1" smtClean="0">
                <a:solidFill>
                  <a:srgbClr val="002060"/>
                </a:solidFill>
              </a:rPr>
              <a:t>Eingal</a:t>
            </a:r>
            <a:r>
              <a:rPr lang="en-US" dirty="0" smtClean="0">
                <a:solidFill>
                  <a:srgbClr val="002060"/>
                </a:solidFill>
              </a:rPr>
              <a:t>, Kevin Li, Steven Liao</a:t>
            </a:r>
            <a:endParaRPr lang="en-US" dirty="0">
              <a:solidFill>
                <a:srgbClr val="002060"/>
              </a:solidFill>
            </a:endParaRPr>
          </a:p>
        </p:txBody>
      </p:sp>
      <p:sp>
        <p:nvSpPr>
          <p:cNvPr id="34" name="Text Placeholder 33"/>
          <p:cNvSpPr>
            <a:spLocks noGrp="1"/>
          </p:cNvSpPr>
          <p:nvPr>
            <p:ph type="body" sz="quarter" idx="151"/>
          </p:nvPr>
        </p:nvSpPr>
        <p:spPr/>
        <p:txBody>
          <a:bodyPr>
            <a:normAutofit fontScale="92500" lnSpcReduction="10000"/>
          </a:bodyPr>
          <a:lstStyle/>
          <a:p>
            <a:r>
              <a:rPr lang="en-US" dirty="0" smtClean="0">
                <a:solidFill>
                  <a:srgbClr val="002060"/>
                </a:solidFill>
              </a:rPr>
              <a:t>CSCI 1951A</a:t>
            </a:r>
            <a:endParaRPr lang="en-US" dirty="0">
              <a:solidFill>
                <a:srgbClr val="002060"/>
              </a:solidFill>
            </a:endParaRPr>
          </a:p>
        </p:txBody>
      </p:sp>
      <p:sp>
        <p:nvSpPr>
          <p:cNvPr id="35" name="Text Placeholder 34"/>
          <p:cNvSpPr>
            <a:spLocks noGrp="1"/>
          </p:cNvSpPr>
          <p:nvPr>
            <p:ph type="body" sz="quarter" idx="153"/>
          </p:nvPr>
        </p:nvSpPr>
        <p:spPr/>
        <p:txBody>
          <a:bodyPr>
            <a:normAutofit fontScale="92500" lnSpcReduction="10000"/>
          </a:bodyPr>
          <a:lstStyle/>
          <a:p>
            <a:r>
              <a:rPr lang="en-US" dirty="0" smtClean="0">
                <a:solidFill>
                  <a:srgbClr val="002060"/>
                </a:solidFill>
              </a:rPr>
              <a:t>Analysis of NFL Player Valuation</a:t>
            </a:r>
            <a:endParaRPr lang="en-US" dirty="0">
              <a:solidFill>
                <a:srgbClr val="002060"/>
              </a:solidFill>
            </a:endParaRPr>
          </a:p>
        </p:txBody>
      </p:sp>
      <p:sp>
        <p:nvSpPr>
          <p:cNvPr id="2" name="TextBox 1"/>
          <p:cNvSpPr txBox="1"/>
          <p:nvPr/>
        </p:nvSpPr>
        <p:spPr>
          <a:xfrm>
            <a:off x="807047" y="13898070"/>
            <a:ext cx="8783829" cy="765722"/>
          </a:xfrm>
          <a:prstGeom prst="rect">
            <a:avLst/>
          </a:prstGeom>
          <a:noFill/>
        </p:spPr>
        <p:txBody>
          <a:bodyPr wrap="square" rtlCol="0">
            <a:spAutoFit/>
          </a:bodyPr>
          <a:lstStyle/>
          <a:p>
            <a:pPr marL="300038" indent="-300038">
              <a:buFont typeface="Arial" charset="0"/>
              <a:buChar char="•"/>
            </a:pPr>
            <a:endParaRPr lang="en-US" sz="2188">
              <a:latin typeface="Times New Roman" panose="02020603050405020304" pitchFamily="18" charset="0"/>
              <a:cs typeface="Times New Roman" panose="02020603050405020304" pitchFamily="18" charset="0"/>
            </a:endParaRPr>
          </a:p>
          <a:p>
            <a:pPr marL="300038" indent="-300038">
              <a:buFont typeface="Arial" charset="0"/>
              <a:buChar char="•"/>
            </a:pPr>
            <a:endParaRPr lang="en-US" sz="2188"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6393" y="12244062"/>
            <a:ext cx="7601712" cy="43037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8562" y="9466728"/>
            <a:ext cx="6071096" cy="591529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92156" y="116532"/>
            <a:ext cx="3595184" cy="344856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1867" y="153046"/>
            <a:ext cx="3189152" cy="3189152"/>
          </a:xfrm>
          <a:prstGeom prst="rect">
            <a:avLst/>
          </a:prstGeom>
        </p:spPr>
      </p:pic>
      <p:sp>
        <p:nvSpPr>
          <p:cNvPr id="31" name="TextBox 30"/>
          <p:cNvSpPr txBox="1"/>
          <p:nvPr/>
        </p:nvSpPr>
        <p:spPr>
          <a:xfrm>
            <a:off x="28805413" y="4843583"/>
            <a:ext cx="8456388" cy="227255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500" dirty="0">
              <a:latin typeface="Times New Roman" panose="02020603050405020304" pitchFamily="18" charset="0"/>
              <a:cs typeface="Times New Roman" panose="02020603050405020304" pitchFamily="18" charset="0"/>
            </a:endParaRPr>
          </a:p>
        </p:txBody>
      </p:sp>
      <p:sp>
        <p:nvSpPr>
          <p:cNvPr id="26" name="Text Placeholder 25"/>
          <p:cNvSpPr>
            <a:spLocks noGrp="1"/>
          </p:cNvSpPr>
          <p:nvPr>
            <p:ph type="body" sz="quarter" idx="25"/>
          </p:nvPr>
        </p:nvSpPr>
        <p:spPr/>
        <p:txBody>
          <a:bodyPr/>
          <a:lstStyle/>
          <a:p>
            <a:r>
              <a:rPr lang="en-US" u="none" dirty="0" smtClean="0">
                <a:solidFill>
                  <a:srgbClr val="002060"/>
                </a:solidFill>
              </a:rPr>
              <a:t>TEAM COMPOSITION</a:t>
            </a:r>
            <a:endParaRPr lang="en-US" u="none" dirty="0">
              <a:solidFill>
                <a:srgbClr val="002060"/>
              </a:solidFill>
            </a:endParaRPr>
          </a:p>
        </p:txBody>
      </p:sp>
      <p:pic>
        <p:nvPicPr>
          <p:cNvPr id="4098" name="Picture 2" descr="ata Collection Visual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8231" y="13408222"/>
            <a:ext cx="8045575" cy="6914298"/>
          </a:xfrm>
          <a:prstGeom prst="rect">
            <a:avLst/>
          </a:prstGeom>
          <a:noFill/>
          <a:extLst>
            <a:ext uri="{909E8E84-426E-40DD-AFC4-6F175D3DCCD1}">
              <a14:hiddenFill xmlns:a14="http://schemas.microsoft.com/office/drawing/2010/main">
                <a:solidFill>
                  <a:srgbClr val="FFFFFF"/>
                </a:solidFill>
              </a14:hiddenFill>
            </a:ext>
          </a:extLst>
        </p:spPr>
      </p:pic>
      <p:sp>
        <p:nvSpPr>
          <p:cNvPr id="59" name="Text Placeholder 22"/>
          <p:cNvSpPr>
            <a:spLocks noGrp="1"/>
          </p:cNvSpPr>
          <p:nvPr>
            <p:ph type="body" sz="quarter" idx="22"/>
          </p:nvPr>
        </p:nvSpPr>
        <p:spPr>
          <a:xfrm>
            <a:off x="10538442" y="11254640"/>
            <a:ext cx="7993423" cy="682936"/>
          </a:xfrm>
        </p:spPr>
        <p:txBody>
          <a:bodyPr/>
          <a:lstStyle/>
          <a:p>
            <a:r>
              <a:rPr lang="en-US" u="none" dirty="0" smtClean="0">
                <a:solidFill>
                  <a:srgbClr val="002060"/>
                </a:solidFill>
              </a:rPr>
              <a:t>SALARY ANALYSIS</a:t>
            </a:r>
            <a:endParaRPr lang="en-US" u="none" dirty="0">
              <a:solidFill>
                <a:srgbClr val="002060"/>
              </a:solidFill>
            </a:endParaRPr>
          </a:p>
        </p:txBody>
      </p:sp>
      <p:sp>
        <p:nvSpPr>
          <p:cNvPr id="60" name="Text Placeholder 24"/>
          <p:cNvSpPr>
            <a:spLocks noGrp="1"/>
          </p:cNvSpPr>
          <p:nvPr>
            <p:ph type="body" sz="quarter" idx="24"/>
          </p:nvPr>
        </p:nvSpPr>
        <p:spPr>
          <a:xfrm>
            <a:off x="19438021" y="15864902"/>
            <a:ext cx="8801100" cy="682936"/>
          </a:xfrm>
        </p:spPr>
        <p:txBody>
          <a:bodyPr/>
          <a:lstStyle/>
          <a:p>
            <a:r>
              <a:rPr lang="en-US" u="none" dirty="0" smtClean="0">
                <a:solidFill>
                  <a:srgbClr val="002060"/>
                </a:solidFill>
              </a:rPr>
              <a:t>COMBINE NEAREST NEIGHBORS</a:t>
            </a:r>
            <a:endParaRPr lang="en-US" u="none" dirty="0">
              <a:solidFill>
                <a:srgbClr val="002060"/>
              </a:solidFill>
            </a:endParaRPr>
          </a:p>
        </p:txBody>
      </p:sp>
      <p:sp>
        <p:nvSpPr>
          <p:cNvPr id="3" name="TextBox 2"/>
          <p:cNvSpPr txBox="1"/>
          <p:nvPr/>
        </p:nvSpPr>
        <p:spPr>
          <a:xfrm>
            <a:off x="19870527" y="17066783"/>
            <a:ext cx="7936088" cy="3370153"/>
          </a:xfrm>
          <a:prstGeom prst="rect">
            <a:avLst/>
          </a:prstGeom>
          <a:noFill/>
        </p:spPr>
        <p:txBody>
          <a:bodyPr wrap="square" rtlCol="0">
            <a:spAutoFit/>
          </a:bodyPr>
          <a:lstStyle/>
          <a:p>
            <a:r>
              <a:rPr lang="en-US" sz="2000" dirty="0"/>
              <a:t>We performed a </a:t>
            </a:r>
            <a:r>
              <a:rPr lang="en-US" sz="2000" b="1" dirty="0"/>
              <a:t>k nearest neighbors</a:t>
            </a:r>
            <a:r>
              <a:rPr lang="en-US" sz="2000" dirty="0"/>
              <a:t> algorithm using the combine and AV data that we collected in order to determine the projected seasonal AV of all </a:t>
            </a:r>
            <a:r>
              <a:rPr lang="en-US" sz="2000" b="1" dirty="0"/>
              <a:t>players selected in the first round of the 2017 NFL draft</a:t>
            </a:r>
            <a:r>
              <a:rPr lang="en-US" sz="2000" dirty="0"/>
              <a:t>. We based this analysis purely on </a:t>
            </a:r>
            <a:r>
              <a:rPr lang="en-US" sz="2000" b="1" dirty="0"/>
              <a:t>combine metrics</a:t>
            </a:r>
            <a:r>
              <a:rPr lang="en-US" sz="2000" dirty="0"/>
              <a:t>, choosing to ignore other </a:t>
            </a:r>
            <a:r>
              <a:rPr lang="en-US" sz="2000" dirty="0" err="1"/>
              <a:t>measurables</a:t>
            </a:r>
            <a:r>
              <a:rPr lang="en-US" sz="2000" dirty="0"/>
              <a:t> such as college statistics, personality, and injury history that NFL teams often utilize to evaluate draft prospects. The results below were obtained using a k value of 3 and by limiting </a:t>
            </a:r>
            <a:r>
              <a:rPr lang="en-US" sz="2000" dirty="0" err="1" smtClean="0"/>
              <a:t>comparisoxn</a:t>
            </a:r>
            <a:r>
              <a:rPr lang="en-US" sz="2000" dirty="0" smtClean="0"/>
              <a:t> </a:t>
            </a:r>
            <a:r>
              <a:rPr lang="en-US" sz="2000" dirty="0"/>
              <a:t>to neighbors with the same position.</a:t>
            </a:r>
            <a:endParaRPr lang="en-US" sz="2000" dirty="0"/>
          </a:p>
          <a:p>
            <a:r>
              <a:rPr lang="en-US" sz="2800" dirty="0"/>
              <a:t/>
            </a:r>
            <a:br>
              <a:rPr lang="en-US" sz="2800" dirty="0"/>
            </a:br>
            <a:endParaRPr lang="en-US" sz="2500"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19886066" y="6028596"/>
            <a:ext cx="7936088" cy="3677930"/>
          </a:xfrm>
          <a:prstGeom prst="rect">
            <a:avLst/>
          </a:prstGeom>
          <a:noFill/>
        </p:spPr>
        <p:txBody>
          <a:bodyPr wrap="square" rtlCol="0">
            <a:spAutoFit/>
          </a:bodyPr>
          <a:lstStyle/>
          <a:p>
            <a:r>
              <a:rPr lang="en-US" sz="2000" dirty="0" smtClean="0"/>
              <a:t>Our analysis of the draft dates from </a:t>
            </a:r>
            <a:r>
              <a:rPr lang="en-US" sz="2000" b="1" dirty="0" smtClean="0"/>
              <a:t>1980</a:t>
            </a:r>
            <a:r>
              <a:rPr lang="en-US" sz="2000" dirty="0" smtClean="0"/>
              <a:t>, and groups all players in a given position and drafted in the same round together (with the exception of Round 8 and undrafted players). The results show clearly: </a:t>
            </a:r>
          </a:p>
          <a:p>
            <a:endParaRPr lang="en-US" sz="2000" dirty="0" smtClean="0"/>
          </a:p>
          <a:p>
            <a:pPr marL="342900" indent="-342900">
              <a:buFont typeface="Arial" charset="0"/>
              <a:buChar char="•"/>
            </a:pPr>
            <a:r>
              <a:rPr lang="en-US" sz="2000" dirty="0"/>
              <a:t>A</a:t>
            </a:r>
            <a:r>
              <a:rPr lang="en-US" sz="2000" dirty="0" smtClean="0"/>
              <a:t> </a:t>
            </a:r>
            <a:r>
              <a:rPr lang="en-US" sz="2000" b="1" dirty="0" smtClean="0"/>
              <a:t>decreasing</a:t>
            </a:r>
            <a:r>
              <a:rPr lang="en-US" sz="2000" dirty="0" smtClean="0"/>
              <a:t> total average AV value as the draft rounds increase</a:t>
            </a:r>
          </a:p>
          <a:p>
            <a:pPr marL="342900" indent="-342900">
              <a:buFont typeface="Arial" charset="0"/>
              <a:buChar char="•"/>
            </a:pPr>
            <a:r>
              <a:rPr lang="en-US" sz="2000" dirty="0"/>
              <a:t>A</a:t>
            </a:r>
            <a:r>
              <a:rPr lang="en-US" sz="2000" dirty="0" smtClean="0"/>
              <a:t> </a:t>
            </a:r>
            <a:r>
              <a:rPr lang="en-US" sz="2000" b="1" dirty="0" smtClean="0"/>
              <a:t>higher</a:t>
            </a:r>
            <a:r>
              <a:rPr lang="en-US" sz="2000" dirty="0" smtClean="0"/>
              <a:t> contribution to AV from certain positions such as quarterbacks (QB)</a:t>
            </a:r>
          </a:p>
          <a:p>
            <a:pPr marL="342900" indent="-342900">
              <a:buFont typeface="Arial" charset="0"/>
              <a:buChar char="•"/>
            </a:pPr>
            <a:r>
              <a:rPr lang="en-US" sz="2000" dirty="0" smtClean="0"/>
              <a:t>A relatively </a:t>
            </a:r>
            <a:r>
              <a:rPr lang="en-US" sz="2000" b="1" dirty="0" smtClean="0"/>
              <a:t>steady</a:t>
            </a:r>
            <a:r>
              <a:rPr lang="en-US" sz="2000" dirty="0" smtClean="0"/>
              <a:t> average AV value for kickers (K) indicating that teams may wish to draft these positions in later rounds.</a:t>
            </a:r>
            <a:endParaRPr lang="en-US" sz="2000" dirty="0"/>
          </a:p>
          <a:p>
            <a:r>
              <a:rPr lang="en-US" sz="2800" dirty="0"/>
              <a:t/>
            </a:r>
            <a:br>
              <a:rPr lang="en-US" sz="2800" dirty="0"/>
            </a:br>
            <a:endParaRPr lang="en-US" sz="25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429928" y="20812368"/>
            <a:ext cx="7783878" cy="5324535"/>
          </a:xfrm>
          <a:prstGeom prst="rect">
            <a:avLst/>
          </a:prstGeom>
          <a:noFill/>
        </p:spPr>
        <p:txBody>
          <a:bodyPr wrap="square" rtlCol="0">
            <a:spAutoFit/>
          </a:bodyPr>
          <a:lstStyle/>
          <a:p>
            <a:r>
              <a:rPr lang="en-US" sz="2000" dirty="0" smtClean="0"/>
              <a:t>- We </a:t>
            </a:r>
            <a:r>
              <a:rPr lang="en-US" sz="2000" b="1" dirty="0"/>
              <a:t>collected </a:t>
            </a:r>
            <a:r>
              <a:rPr lang="en-US" sz="2000" dirty="0"/>
              <a:t>AV data from 1978 to 2016 from </a:t>
            </a:r>
            <a:r>
              <a:rPr lang="en-US" sz="2000" i="1" dirty="0"/>
              <a:t>Pro Football Reference,</a:t>
            </a:r>
            <a:r>
              <a:rPr lang="en-US" sz="2000" dirty="0"/>
              <a:t> roster data from 1978 to 2016 from </a:t>
            </a:r>
            <a:r>
              <a:rPr lang="en-US" sz="2000" i="1" dirty="0"/>
              <a:t>Pro Football Reference</a:t>
            </a:r>
            <a:r>
              <a:rPr lang="en-US" sz="2000" dirty="0"/>
              <a:t> and</a:t>
            </a:r>
            <a:r>
              <a:rPr lang="en-US" sz="2000" i="1" dirty="0"/>
              <a:t> The Football Database</a:t>
            </a:r>
            <a:r>
              <a:rPr lang="en-US" sz="2000" dirty="0"/>
              <a:t>, combine data from 1999 to 2017 from</a:t>
            </a:r>
            <a:r>
              <a:rPr lang="en-US" sz="2000" i="1" dirty="0"/>
              <a:t> Pro Football Reference</a:t>
            </a:r>
            <a:r>
              <a:rPr lang="en-US" sz="2000" dirty="0"/>
              <a:t> and </a:t>
            </a:r>
            <a:r>
              <a:rPr lang="en-US" sz="2000" i="1" dirty="0"/>
              <a:t>NFL Combine Results</a:t>
            </a:r>
            <a:r>
              <a:rPr lang="en-US" sz="2000" dirty="0"/>
              <a:t>, standings data from 1978 to 2016 from </a:t>
            </a:r>
            <a:r>
              <a:rPr lang="en-US" sz="2000" i="1" dirty="0"/>
              <a:t>Pro Football Reference</a:t>
            </a:r>
            <a:r>
              <a:rPr lang="en-US" sz="2000" dirty="0"/>
              <a:t>, and salary data from 1994 to 2021 from </a:t>
            </a:r>
            <a:r>
              <a:rPr lang="en-US" sz="2000" i="1" dirty="0" err="1"/>
              <a:t>Spotrac</a:t>
            </a:r>
            <a:r>
              <a:rPr lang="en-US" sz="2000" dirty="0"/>
              <a:t>.</a:t>
            </a:r>
          </a:p>
          <a:p>
            <a:r>
              <a:rPr lang="en-US" sz="2000" dirty="0" smtClean="0"/>
              <a:t>his </a:t>
            </a:r>
            <a:r>
              <a:rPr lang="en-US" sz="2000" dirty="0"/>
              <a:t>data using Python’s </a:t>
            </a:r>
            <a:r>
              <a:rPr lang="en-US" sz="2000" dirty="0" err="1"/>
              <a:t>BeautifulSoup</a:t>
            </a:r>
            <a:r>
              <a:rPr lang="en-US" sz="2000" dirty="0"/>
              <a:t> package.</a:t>
            </a:r>
          </a:p>
          <a:p>
            <a:r>
              <a:rPr lang="en-US" sz="2000" dirty="0"/>
              <a:t>- We </a:t>
            </a:r>
            <a:r>
              <a:rPr lang="en-US" sz="2000" b="1" dirty="0"/>
              <a:t>stored</a:t>
            </a:r>
            <a:r>
              <a:rPr lang="en-US" sz="2000" dirty="0"/>
              <a:t> this data in CSV files.</a:t>
            </a:r>
          </a:p>
          <a:p>
            <a:r>
              <a:rPr lang="en-US" sz="2000" dirty="0"/>
              <a:t>- We </a:t>
            </a:r>
            <a:r>
              <a:rPr lang="en-US" sz="2000" b="1" dirty="0"/>
              <a:t>cleaned </a:t>
            </a:r>
            <a:r>
              <a:rPr lang="en-US" sz="2000" dirty="0"/>
              <a:t>the data in the CSV files and </a:t>
            </a:r>
            <a:r>
              <a:rPr lang="en-US" sz="2000" b="1" dirty="0"/>
              <a:t>merged </a:t>
            </a:r>
            <a:r>
              <a:rPr lang="en-US" sz="2000" dirty="0"/>
              <a:t>similar data. </a:t>
            </a:r>
          </a:p>
          <a:p>
            <a:r>
              <a:rPr lang="en-US" sz="2000" b="1" dirty="0"/>
              <a:t>- </a:t>
            </a:r>
            <a:r>
              <a:rPr lang="en-US" sz="2000" dirty="0"/>
              <a:t>We </a:t>
            </a:r>
            <a:r>
              <a:rPr lang="en-US" sz="2000" b="1" dirty="0"/>
              <a:t>loaded</a:t>
            </a:r>
            <a:r>
              <a:rPr lang="en-US" sz="2000" dirty="0"/>
              <a:t> the cleaned data into</a:t>
            </a:r>
            <a:r>
              <a:rPr lang="en-US" sz="2000" b="1" dirty="0"/>
              <a:t> SQL databases</a:t>
            </a:r>
            <a:r>
              <a:rPr lang="en-US" sz="2000" dirty="0"/>
              <a:t>. We decided that it would be best to store data used in separate parts of our project in different databases.</a:t>
            </a:r>
          </a:p>
          <a:p>
            <a:r>
              <a:rPr lang="en-US" sz="2000" dirty="0"/>
              <a:t>- We </a:t>
            </a:r>
            <a:r>
              <a:rPr lang="en-US" sz="2000" b="1" dirty="0"/>
              <a:t>created </a:t>
            </a:r>
            <a:r>
              <a:rPr lang="en-US" sz="2000" dirty="0"/>
              <a:t>custom-made CSV files with cleaned data using </a:t>
            </a:r>
            <a:r>
              <a:rPr lang="en-US" sz="2000" b="1" dirty="0"/>
              <a:t>SQL queries</a:t>
            </a:r>
            <a:r>
              <a:rPr lang="en-US" sz="2000" dirty="0"/>
              <a:t>.</a:t>
            </a:r>
          </a:p>
          <a:p>
            <a:r>
              <a:rPr lang="en-US" sz="2000" dirty="0"/>
              <a:t/>
            </a:r>
            <a:br>
              <a:rPr lang="en-US" sz="2000" dirty="0"/>
            </a:b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857</TotalTime>
  <Words>354</Words>
  <Application>Microsoft Macintosh PowerPoint</Application>
  <PresentationFormat>Custom</PresentationFormat>
  <Paragraphs>26</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Calibri</vt:lpstr>
      <vt:lpstr>Times New Roman</vt:lpstr>
      <vt:lpstr>Trebuchet MS</vt:lpstr>
      <vt:lpstr>Arial</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Li, Kerui</cp:lastModifiedBy>
  <cp:revision>72</cp:revision>
  <dcterms:created xsi:type="dcterms:W3CDTF">2012-02-03T19:11:35Z</dcterms:created>
  <dcterms:modified xsi:type="dcterms:W3CDTF">2017-05-02T17:25:43Z</dcterms:modified>
</cp:coreProperties>
</file>