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2" r:id="rId6"/>
    <p:sldId id="263" r:id="rId7"/>
    <p:sldId id="261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FA"/>
    <a:srgbClr val="ADC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44"/>
    <p:restoredTop sz="59105"/>
  </p:normalViewPr>
  <p:slideViewPr>
    <p:cSldViewPr snapToGrid="0" snapToObjects="1">
      <p:cViewPr varScale="1">
        <p:scale>
          <a:sx n="63" d="100"/>
          <a:sy n="63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CA84C-FD32-9744-A55B-84A53AF5ADC4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E69CD-6335-4D4A-8F48-17B29FBB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 have been reviewing the data to determine which Senators would be easiest to target for changing their “Y”, “NV”, or “P” vote to a “N” vote for bill HB 768. In order to gain a majority vote, 13 Senators would need to change their votes. I was asked to review: “which ones could be persuaded by performance or constituent data from their district that suggests their constituents currently benefit from charter schools or would be served by more high-quality school options.” </a:t>
            </a:r>
            <a:endParaRPr lang="en-US" b="0" i="0" dirty="0">
              <a:solidFill>
                <a:schemeClr val="tx1"/>
              </a:solidFill>
            </a:endParaRPr>
          </a:p>
          <a:p>
            <a:endParaRPr lang="en-US" b="0" i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This lead me to examine the following four questions for analysis: 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1. </a:t>
            </a:r>
            <a:r>
              <a:rPr lang="en-US" dirty="0"/>
              <a:t>Which senators have charter schools in their districts?</a:t>
            </a:r>
          </a:p>
          <a:p>
            <a:pPr lvl="1"/>
            <a:r>
              <a:rPr lang="en-US" dirty="0"/>
              <a:t>2. Which senators (in Chicago) have students going to charter schools in/outside their districts?</a:t>
            </a:r>
          </a:p>
          <a:p>
            <a:pPr lvl="1"/>
            <a:r>
              <a:rPr lang="en-US" dirty="0"/>
              <a:t>3. Which senators (in Chicago) would be served by more high-quality options (</a:t>
            </a:r>
            <a:r>
              <a:rPr lang="en-US" dirty="0" err="1"/>
              <a:t>ie</a:t>
            </a:r>
            <a:r>
              <a:rPr lang="en-US" dirty="0"/>
              <a:t>: which senators have low performing schools?)</a:t>
            </a:r>
          </a:p>
          <a:p>
            <a:pPr lvl="1"/>
            <a:r>
              <a:rPr lang="en-US" dirty="0"/>
              <a:t>4. What characteristics influence voting “nay”?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For more specifics on the numerical breakdown for all of these questions you can scroll through the attached slide presentation. There are 2 main strategies that I would recommend.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There is a statistically significant different that shows that Republicans vote “Nay” at a rate of 68% vs. Democrats at 5%. This would result in 7 additional “Nay” votes.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second main strategy looks at isolating districts in Chicago that are more likely to flip. There is very little statistical evidence to support any of the features: number of charter students, number of charter schools, number of high performing schools (good standing), and number of low performing schools (schools at the support-level.)  Looking at the 2 “Nay” districts, there are no common characteristics; District 5 would also be considered an outlier. Based on your request to consider both of these characteristics I ran all 4 features though a logistic regression to weight each feature in comparison to the 2 “Nay” districts. I used the weights recommended by the algorithm to sort the remaining Chicago Districts. I did this to remove personal bias that I might bring in selecting a feature. If there is additional anecdotal reasoning to target either of these characteristics over the other then the Chicago Districts can be resorted.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Lastly, it might be worth investigating a geographic prioritization method to target districts in close proximity to “Nay” districts. As viewed by the map of schools in the last slide.</a:t>
            </a:r>
            <a:endParaRPr lang="en-US" dirty="0"/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E69CD-6335-4D4A-8F48-17B29FBB38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E69CD-6335-4D4A-8F48-17B29FBB38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phat=22%, n=6</a:t>
            </a:r>
          </a:p>
          <a:p>
            <a:r>
              <a:rPr lang="en-US" dirty="0"/>
              <a:t>2. phat=34%, n=11</a:t>
            </a:r>
          </a:p>
          <a:p>
            <a:endParaRPr lang="en-US" dirty="0"/>
          </a:p>
          <a:p>
            <a:r>
              <a:rPr lang="en-US" dirty="0"/>
              <a:t>Note: the sample size is too small to show a significant difference in these populations.</a:t>
            </a:r>
          </a:p>
          <a:p>
            <a:r>
              <a:rPr lang="en-US" dirty="0"/>
              <a:t>- This is also overwhelmingly influenced by the partisan nature of this legislation.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E69CD-6335-4D4A-8F48-17B29FBB38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Note: this is sample size of 15 which is not considered statistically significant.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E69CD-6335-4D4A-8F48-17B29FBB38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Note: this is sample size of 15 which is not considered statistically significant.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E69CD-6335-4D4A-8F48-17B29FBB38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4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 while the sample size for Republicans is smaller then Republicans, this is a significant enough difference to make it worth noting. </a:t>
            </a:r>
          </a:p>
          <a:p>
            <a:r>
              <a:rPr lang="en-US" dirty="0"/>
              <a:t>- A 2 sample T-test would reject the hypothesis that these proportions would be equivalent – by more than 2 standard deviations.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E69CD-6335-4D4A-8F48-17B29FBB38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515196-B2CB-864B-8A92-62C425680468}" type="datetime1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150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4105-9875-8E42-AEE6-C0D50F28A0C1}" type="datetime1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EE2-E9C9-D54F-8B97-C2AAE0DC0376}" type="datetime1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D1D0-0EAB-174D-8577-D7B370FF983A}" type="datetime1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BAECE-4563-9D44-9717-5F8CB147DACB}" type="datetime1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4300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14A8-B04C-F74E-92A8-838B6B51C05A}" type="datetime1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069-12FF-6F40-A2CC-C2757C913490}" type="datetime1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B771-B870-D748-B6AE-B2F080FE64C0}" type="datetime1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2B3-EE35-254D-990A-5F5C3A0A42C2}" type="datetime1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A05350-290A-394A-A66F-86BE18F03004}" type="datetime1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959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57B11E-225A-EB45-BB53-75C1E55DE5E2}" type="datetime1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269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6220AA-7928-2440-BC16-9C511FF8795A}" type="datetime1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C44C03-1193-2443-A4AE-B1D7D02B05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0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3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2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72C2-928B-E446-AE9A-738DCB735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INCS: HB 768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CA36-9198-8844-AE55-2DEB9D2AC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 Nelson, Data Scientist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7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0213BF-5B86-BB49-95AE-51762F35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9A5033-DE9C-4C49-B585-FB911DBCE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049916" cy="3581401"/>
          </a:xfrm>
        </p:spPr>
        <p:txBody>
          <a:bodyPr/>
          <a:lstStyle/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Look at Districts that have geographical proximity to “Nay” Districts.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883911-1337-7441-B860-66E9C4F24A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3660D-4146-064F-B939-B5A3117E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EB09E-1452-A84E-86BC-92759832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16" y="1793176"/>
            <a:ext cx="3097217" cy="4506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46372-BF10-3545-A79D-32FD19BB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442" y="1971375"/>
            <a:ext cx="3089787" cy="4150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C0DFC-7B1D-BA4A-AA8A-CB31FCCDF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350" y="583307"/>
            <a:ext cx="1104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4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4352-9FA7-F947-A5F3-DABFAD2D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302D-5AB0-1F48-89EC-14D6D6CE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senators would be the easiest to target to change ”Y”, “NV” or “P” </a:t>
            </a:r>
            <a:r>
              <a:rPr lang="en-US" dirty="0">
                <a:sym typeface="Wingdings" pitchFamily="2" charset="2"/>
              </a:rPr>
              <a:t> Nay?</a:t>
            </a:r>
            <a:endParaRPr lang="en-US" dirty="0"/>
          </a:p>
          <a:p>
            <a:pPr marL="701802" lvl="1" indent="-1714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“Which ones could be persuaded by </a:t>
            </a:r>
            <a:r>
              <a:rPr lang="en-US" b="1" dirty="0">
                <a:solidFill>
                  <a:schemeClr val="tx1"/>
                </a:solidFill>
              </a:rPr>
              <a:t>performance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>
                <a:solidFill>
                  <a:schemeClr val="tx1"/>
                </a:solidFill>
              </a:rPr>
              <a:t>constituent data</a:t>
            </a:r>
            <a:r>
              <a:rPr lang="en-US" dirty="0">
                <a:solidFill>
                  <a:schemeClr val="tx1"/>
                </a:solidFill>
              </a:rPr>
              <a:t> from their district that suggests their constituents </a:t>
            </a:r>
            <a:r>
              <a:rPr lang="en-US" b="1" dirty="0">
                <a:solidFill>
                  <a:schemeClr val="tx1"/>
                </a:solidFill>
              </a:rPr>
              <a:t>currently benefit from charter schools</a:t>
            </a:r>
            <a:r>
              <a:rPr lang="en-US" dirty="0">
                <a:solidFill>
                  <a:schemeClr val="tx1"/>
                </a:solidFill>
              </a:rPr>
              <a:t> or would be </a:t>
            </a:r>
            <a:r>
              <a:rPr lang="en-US" b="1" dirty="0">
                <a:solidFill>
                  <a:schemeClr val="tx1"/>
                </a:solidFill>
              </a:rPr>
              <a:t>served by more high-quality school options</a:t>
            </a:r>
            <a:r>
              <a:rPr lang="en-US" dirty="0">
                <a:solidFill>
                  <a:schemeClr val="tx1"/>
                </a:solidFill>
              </a:rPr>
              <a:t>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615F-D9A2-7F45-9F1B-C95A2DDE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0D93-76A8-BD49-B0AC-9202870D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Focus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B46B-28D9-E14D-BCBB-ECABB341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senators have charter schools in their districts?</a:t>
            </a:r>
          </a:p>
          <a:p>
            <a:r>
              <a:rPr lang="en-US" dirty="0"/>
              <a:t>Which senators (in Chicago) have students going to charter schools in/outside their districts?</a:t>
            </a:r>
          </a:p>
          <a:p>
            <a:r>
              <a:rPr lang="en-US" dirty="0"/>
              <a:t>Which senators (in Chicago) would be served by more high-quality options (</a:t>
            </a:r>
            <a:r>
              <a:rPr lang="en-US" dirty="0" err="1"/>
              <a:t>ie</a:t>
            </a:r>
            <a:r>
              <a:rPr lang="en-US" dirty="0"/>
              <a:t>: which senators have low performing schools?)</a:t>
            </a:r>
          </a:p>
          <a:p>
            <a:r>
              <a:rPr lang="en-US" dirty="0"/>
              <a:t>What characteristics influence voting “nay”?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D1335-48F4-1A40-9C38-7F65062A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58F8-B411-764C-A38C-FFC4E6D3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Which senators have charter schools in their districts?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B474-5C29-144C-A57E-1DC4205A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Districts with charter schools vote “Nay” 22% of the time </a:t>
            </a:r>
          </a:p>
          <a:p>
            <a:r>
              <a:rPr lang="en-US" dirty="0"/>
              <a:t>Districts without charter schools vote “Nay” 34%.</a:t>
            </a:r>
          </a:p>
          <a:p>
            <a:r>
              <a:rPr lang="en-US" dirty="0"/>
              <a:t>Strategy </a:t>
            </a:r>
            <a:r>
              <a:rPr lang="en-US" dirty="0">
                <a:sym typeface="Wingdings" pitchFamily="2" charset="2"/>
              </a:rPr>
              <a:t> target districts that don’t have charter schools. </a:t>
            </a:r>
          </a:p>
          <a:p>
            <a:pPr lvl="1"/>
            <a:r>
              <a:rPr lang="en-US" dirty="0">
                <a:sym typeface="Wingdings" pitchFamily="2" charset="2"/>
              </a:rPr>
              <a:t>There is a lack of statistical significance to support this strategy.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D3978-9AED-204F-8C0B-E3729E8A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6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DA53-A1B9-3241-953B-4AC382B5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Which senators (in Chicago) have students going to charter schools in/outside their districts?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B3E5-9ECD-D349-B839-85B3A8E5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Chicago Districts that have &gt;0 charter students vote “Nay” 18% of the time.</a:t>
            </a:r>
          </a:p>
          <a:p>
            <a:r>
              <a:rPr lang="en-US" dirty="0"/>
              <a:t>Chicago Districts that have &gt;2000 charter students vote ”Nay” 29% of the time.</a:t>
            </a:r>
          </a:p>
          <a:p>
            <a:r>
              <a:rPr lang="en-US" dirty="0"/>
              <a:t>Strategy </a:t>
            </a:r>
            <a:r>
              <a:rPr lang="en-US" dirty="0">
                <a:sym typeface="Wingdings" pitchFamily="2" charset="2"/>
              </a:rPr>
              <a:t> target districts that have more than 2000 charter students.</a:t>
            </a:r>
          </a:p>
          <a:p>
            <a:pPr lvl="1"/>
            <a:r>
              <a:rPr lang="en-US" dirty="0">
                <a:sym typeface="Wingdings" pitchFamily="2" charset="2"/>
              </a:rPr>
              <a:t>There is a lack of statistical significance to support this strategy.</a:t>
            </a:r>
          </a:p>
          <a:p>
            <a:pPr lvl="1"/>
            <a:r>
              <a:rPr lang="en-US" dirty="0">
                <a:sym typeface="Wingdings" pitchFamily="2" charset="2"/>
              </a:rPr>
              <a:t>Use anecdotal knowledge to prioritize Districts with high numbers charter students.</a:t>
            </a: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3EF84-0CD0-CD46-8E14-61F21A12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4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730F-B35C-E14C-AEC1-8ECB16AF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58400" cy="1485900"/>
          </a:xfrm>
        </p:spPr>
        <p:txBody>
          <a:bodyPr/>
          <a:lstStyle/>
          <a:p>
            <a:r>
              <a:rPr lang="en-US" sz="3200" dirty="0"/>
              <a:t>Which senators (in Chicago) would be served by more high-quality options (</a:t>
            </a:r>
            <a:r>
              <a:rPr lang="en-US" sz="3200" dirty="0" err="1"/>
              <a:t>ie</a:t>
            </a:r>
            <a:r>
              <a:rPr lang="en-US" sz="3200" dirty="0"/>
              <a:t>: which senators have low performing schools?)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7ECC-1880-B94F-9727-31AE4066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410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only 2 Chicago Senators voting ”Nay”.</a:t>
            </a:r>
          </a:p>
          <a:p>
            <a:pPr lvl="1"/>
            <a:r>
              <a:rPr lang="en-US" dirty="0"/>
              <a:t>There is not enough data to gleam any patterns.</a:t>
            </a:r>
          </a:p>
          <a:p>
            <a:r>
              <a:rPr lang="en-US" dirty="0"/>
              <a:t>Strategy </a:t>
            </a:r>
            <a:r>
              <a:rPr lang="en-US" dirty="0">
                <a:sym typeface="Wingdings" pitchFamily="2" charset="2"/>
              </a:rPr>
              <a:t> target Chicago Districts with </a:t>
            </a:r>
            <a:r>
              <a:rPr lang="en-US" dirty="0"/>
              <a:t>a higher number of schools needing support.</a:t>
            </a:r>
          </a:p>
          <a:p>
            <a:pPr lvl="1"/>
            <a:r>
              <a:rPr lang="en-US" dirty="0">
                <a:sym typeface="Wingdings" pitchFamily="2" charset="2"/>
              </a:rPr>
              <a:t>There is a lack of statistical significance to support this strategy.</a:t>
            </a:r>
          </a:p>
          <a:p>
            <a:pPr lvl="1"/>
            <a:r>
              <a:rPr lang="en-US" dirty="0">
                <a:sym typeface="Wingdings" pitchFamily="2" charset="2"/>
              </a:rPr>
              <a:t>Use anecdotal knowledge to prioritize Districts with high numbers of schools needing support.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98229-76F6-BE44-A1F5-1C6C79E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09A3-6896-7145-A321-DAA2AD51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Characteristics of “Nay”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4BBB-B1E9-C34D-860F-44FEF3A4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Republicans vote “Nay” at a rate of 68% vs. Democrats at 5%.</a:t>
            </a:r>
          </a:p>
          <a:p>
            <a:r>
              <a:rPr lang="en-US" dirty="0"/>
              <a:t>Strategy </a:t>
            </a:r>
            <a:r>
              <a:rPr lang="en-US" dirty="0">
                <a:sym typeface="Wingdings" pitchFamily="2" charset="2"/>
              </a:rPr>
              <a:t> target Republicans</a:t>
            </a:r>
          </a:p>
          <a:p>
            <a:pPr lvl="1"/>
            <a:r>
              <a:rPr lang="en-US" dirty="0"/>
              <a:t>Statistically Significant evidence to support this strategy.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6EFC7-1A0C-C54B-A2A6-FC456FDB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9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F3F8-19A1-E84B-AA0C-0F83B8C4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F7668-A4B2-2B40-AF83-C5D0F8F00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Target that is Statistically Significant:</a:t>
            </a:r>
          </a:p>
          <a:p>
            <a:pPr lvl="1"/>
            <a:r>
              <a:rPr lang="en-US" dirty="0"/>
              <a:t>Districts that are Republican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ED327-9E8D-A040-87CB-230D366D6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Targets that are Not Statistically Significant:</a:t>
            </a:r>
          </a:p>
          <a:p>
            <a:pPr lvl="1"/>
            <a:r>
              <a:rPr lang="en-US" dirty="0">
                <a:sym typeface="Wingdings" pitchFamily="2" charset="2"/>
              </a:rPr>
              <a:t>Districts that don’t have charter schools.</a:t>
            </a:r>
          </a:p>
          <a:p>
            <a:pPr lvl="1"/>
            <a:r>
              <a:rPr lang="en-US" dirty="0">
                <a:sym typeface="Wingdings" pitchFamily="2" charset="2"/>
              </a:rPr>
              <a:t>Districts that have more than 2000 charter students.</a:t>
            </a:r>
          </a:p>
          <a:p>
            <a:pPr lvl="1"/>
            <a:r>
              <a:rPr lang="en-US" dirty="0">
                <a:sym typeface="Wingdings" pitchFamily="2" charset="2"/>
              </a:rPr>
              <a:t>Chicago Districts with </a:t>
            </a:r>
            <a:r>
              <a:rPr lang="en-US" dirty="0"/>
              <a:t>a higher number of schools needing support.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5123-AB6A-EC4F-99BE-A763733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0899-DF29-D244-A9F0-A39B4E20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53DA-48D6-954D-AEC3-A5CF0B70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is District prioritization that includes Senator information and the variables assessed in this analysis.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32118-9164-E748-A866-445FCE82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C03-1193-2443-A4AE-B1D7D02B05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99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435B7F"/>
      </a:dk1>
      <a:lt1>
        <a:srgbClr val="FFFFFF"/>
      </a:lt1>
      <a:dk2>
        <a:srgbClr val="485B7D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{38B9E54F-A9C1-BA4F-9BBE-6E7BC0D2D557}tf10001072</Template>
  <TotalTime>11370</TotalTime>
  <Words>611</Words>
  <Application>Microsoft Macintosh PowerPoint</Application>
  <PresentationFormat>Widescreen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Franklin Gothic Book</vt:lpstr>
      <vt:lpstr>Wingdings</vt:lpstr>
      <vt:lpstr>Crop</vt:lpstr>
      <vt:lpstr>INCS: HB 768</vt:lpstr>
      <vt:lpstr>Objective</vt:lpstr>
      <vt:lpstr>Four Focus Areas</vt:lpstr>
      <vt:lpstr>Which senators have charter schools in their districts?</vt:lpstr>
      <vt:lpstr>Which senators (in Chicago) have students going to charter schools in/outside their districts?</vt:lpstr>
      <vt:lpstr>Which senators (in Chicago) would be served by more high-quality options (ie: which senators have low performing schools?)</vt:lpstr>
      <vt:lpstr>Characteristics of “Nay”</vt:lpstr>
      <vt:lpstr>Strategy Conclusion</vt:lpstr>
      <vt:lpstr>Next Steps</vt:lpstr>
      <vt:lpstr>Geographical  Analysis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based Geo-location</dc:title>
  <dc:creator>Jordan Nelson</dc:creator>
  <cp:lastModifiedBy>Microsoft Office User</cp:lastModifiedBy>
  <cp:revision>114</cp:revision>
  <dcterms:created xsi:type="dcterms:W3CDTF">2018-09-09T21:09:44Z</dcterms:created>
  <dcterms:modified xsi:type="dcterms:W3CDTF">2018-12-19T01:40:37Z</dcterms:modified>
</cp:coreProperties>
</file>