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9" r:id="rId3"/>
    <p:sldId id="284" r:id="rId4"/>
    <p:sldId id="286" r:id="rId5"/>
    <p:sldId id="287" r:id="rId6"/>
    <p:sldId id="291" r:id="rId7"/>
    <p:sldId id="280" r:id="rId8"/>
    <p:sldId id="281" r:id="rId9"/>
    <p:sldId id="289" r:id="rId10"/>
    <p:sldId id="292" r:id="rId11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37AB15-0E85-4C7A-AF52-4310B3002F88}">
          <p14:sldIdLst>
            <p14:sldId id="256"/>
          </p14:sldIdLst>
        </p14:section>
        <p14:section name="Untitled Section" id="{EF9A7E17-2FA7-428C-B9F0-FAC92E4A9181}">
          <p14:sldIdLst>
            <p14:sldId id="279"/>
            <p14:sldId id="284"/>
            <p14:sldId id="286"/>
            <p14:sldId id="287"/>
            <p14:sldId id="291"/>
            <p14:sldId id="280"/>
            <p14:sldId id="281"/>
            <p14:sldId id="289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6024"/>
    <a:srgbClr val="D19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2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13BAF-FACB-4CF6-B3D1-B5A586E7B4C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F316B-B438-4222-82BE-4ABBF9C52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4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E1F-A8BE-9142-820C-B73AF694035C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8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E1F-A8BE-9142-820C-B73AF694035C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E1F-A8BE-9142-820C-B73AF694035C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1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E1F-A8BE-9142-820C-B73AF694035C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5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E1F-A8BE-9142-820C-B73AF694035C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E1F-A8BE-9142-820C-B73AF694035C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3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E1F-A8BE-9142-820C-B73AF694035C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0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E1F-A8BE-9142-820C-B73AF694035C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9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E1F-A8BE-9142-820C-B73AF694035C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4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E1F-A8BE-9142-820C-B73AF694035C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0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E1F-A8BE-9142-820C-B73AF694035C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3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E7E1F-A8BE-9142-820C-B73AF694035C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C8F5-D920-BB4B-933F-7F3EB43C8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5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nes_7404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/>
        </p:blipFill>
        <p:spPr>
          <a:xfrm>
            <a:off x="0" y="1582260"/>
            <a:ext cx="774095" cy="1960372"/>
          </a:xfrm>
          <a:prstGeom prst="rect">
            <a:avLst/>
          </a:prstGeom>
        </p:spPr>
      </p:pic>
      <p:pic>
        <p:nvPicPr>
          <p:cNvPr id="5" name="Picture 4" descr="Lines_blk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/>
        </p:blipFill>
        <p:spPr>
          <a:xfrm>
            <a:off x="873677" y="1582260"/>
            <a:ext cx="8270323" cy="19603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371600" y="1530286"/>
            <a:ext cx="7423608" cy="2113311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Calibri" pitchFamily="34" charset="0"/>
                <a:sym typeface="Calibri" pitchFamily="34" charset="0"/>
              </a:rPr>
              <a:t>STAT 350 Lab</a:t>
            </a:r>
            <a:br>
              <a:rPr lang="en-US" altLang="zh-CN" sz="5400" dirty="0">
                <a:latin typeface="Calibri" pitchFamily="34" charset="0"/>
                <a:sym typeface="Calibri" pitchFamily="34" charset="0"/>
              </a:rPr>
            </a:br>
            <a:r>
              <a:rPr lang="en-US" altLang="zh-CN" sz="5400" dirty="0">
                <a:latin typeface="Calibri" pitchFamily="34" charset="0"/>
                <a:sym typeface="Calibri" pitchFamily="34" charset="0"/>
              </a:rPr>
              <a:t>Central Limit </a:t>
            </a:r>
            <a:r>
              <a:rPr lang="en-US" altLang="zh-CN" sz="5400" dirty="0" smtClean="0">
                <a:latin typeface="Calibri" pitchFamily="34" charset="0"/>
                <a:sym typeface="Calibri" pitchFamily="34" charset="0"/>
              </a:rPr>
              <a:t>Theorem</a:t>
            </a:r>
            <a:endParaRPr lang="en-US" altLang="en-US" sz="5400" dirty="0">
              <a:sym typeface="Calibri" pitchFamily="34" charset="0"/>
            </a:endParaRPr>
          </a:p>
        </p:txBody>
      </p:sp>
      <p:sp>
        <p:nvSpPr>
          <p:cNvPr id="13" name="Subtitle 5"/>
          <p:cNvSpPr txBox="1">
            <a:spLocks/>
          </p:cNvSpPr>
          <p:nvPr/>
        </p:nvSpPr>
        <p:spPr>
          <a:xfrm>
            <a:off x="1896485" y="4074736"/>
            <a:ext cx="6898723" cy="1688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Verdana" pitchFamily="34" charset="0"/>
                <a:sym typeface="Verdana" pitchFamily="34" charset="0"/>
              </a:rPr>
              <a:t>TA:      </a:t>
            </a:r>
            <a:r>
              <a:rPr lang="en-US" altLang="zh-CN" sz="2400" b="1" dirty="0" smtClean="0">
                <a:solidFill>
                  <a:schemeClr val="tx1"/>
                </a:solidFill>
                <a:latin typeface="Verdana" pitchFamily="34" charset="0"/>
                <a:sym typeface="Verdana" pitchFamily="34" charset="0"/>
              </a:rPr>
              <a:t>Zhou Shen</a:t>
            </a:r>
            <a:endParaRPr lang="en-US" altLang="zh-CN" sz="2400" b="1" dirty="0">
              <a:solidFill>
                <a:schemeClr val="tx1"/>
              </a:solidFill>
              <a:latin typeface="Verdana" pitchFamily="34" charset="0"/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7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0316"/>
            <a:ext cx="9144000" cy="74531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2_lines_whit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-103984" y="198686"/>
            <a:ext cx="9144000" cy="7297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203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3216" y="261494"/>
            <a:ext cx="8229600" cy="73364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latin typeface="Calibri" pitchFamily="34" charset="0"/>
                <a:sym typeface="Calibri" pitchFamily="34" charset="0"/>
              </a:rPr>
              <a:t>Summary</a:t>
            </a:r>
            <a:endParaRPr lang="en-US" altLang="zh-CN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256478" y="897674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 smtClean="0"/>
                  <a:t>Given a sample of size </a:t>
                </a:r>
                <a:r>
                  <a:rPr lang="en-US" sz="2800" b="1" i="1" dirty="0" smtClean="0"/>
                  <a:t>n </a:t>
                </a:r>
                <a:r>
                  <a:rPr lang="en-US" sz="2800" dirty="0" smtClean="0"/>
                  <a:t>from</a:t>
                </a:r>
                <a:r>
                  <a:rPr lang="en-US" sz="2800" b="1" i="1" dirty="0" smtClean="0"/>
                  <a:t> </a:t>
                </a:r>
                <a:r>
                  <a:rPr lang="en-US" sz="2800" dirty="0" smtClean="0"/>
                  <a:t>a </a:t>
                </a:r>
                <a:r>
                  <a:rPr lang="en-US" sz="2800" b="1" i="1" dirty="0" smtClean="0"/>
                  <a:t>population distribution</a:t>
                </a:r>
                <a:r>
                  <a:rPr lang="en-US" sz="2800" dirty="0" smtClean="0"/>
                  <a:t>, get a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Given </a:t>
                </a:r>
                <a:r>
                  <a:rPr lang="en-US" sz="2800" b="1" i="1" dirty="0" smtClean="0"/>
                  <a:t>K</a:t>
                </a:r>
                <a:r>
                  <a:rPr lang="en-US" sz="2800" dirty="0" smtClean="0"/>
                  <a:t> samples from the same population distribution, get </a:t>
                </a:r>
                <a:r>
                  <a:rPr lang="en-US" sz="2800" b="1" i="1" dirty="0" smtClean="0"/>
                  <a:t>K</a:t>
                </a:r>
                <a:r>
                  <a:rPr lang="en-US" sz="2800" dirty="0" smtClean="0"/>
                  <a:t> sample means (</a:t>
                </a:r>
                <a:r>
                  <a:rPr lang="en-US" sz="2800" b="1" i="1" dirty="0" smtClean="0"/>
                  <a:t>K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 smtClean="0"/>
                  <a:t>’s)</a:t>
                </a:r>
              </a:p>
              <a:p>
                <a:r>
                  <a:rPr lang="en-US" sz="2800" dirty="0"/>
                  <a:t>The distribution of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 smtClean="0"/>
                  <a:t>’s </a:t>
                </a:r>
                <a:r>
                  <a:rPr lang="en-US" sz="2800" dirty="0"/>
                  <a:t>is called a </a:t>
                </a:r>
                <a:r>
                  <a:rPr lang="en-US" sz="2800" b="1" dirty="0"/>
                  <a:t>sampling </a:t>
                </a:r>
                <a:r>
                  <a:rPr lang="en-US" sz="2800" b="1" dirty="0" smtClean="0"/>
                  <a:t>distribution</a:t>
                </a:r>
                <a:r>
                  <a:rPr lang="en-US" sz="2800" dirty="0" smtClean="0"/>
                  <a:t>, which has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800" dirty="0" smtClean="0"/>
                  <a:t> and 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endParaRPr lang="en-US" sz="2800" dirty="0" smtClean="0">
                  <a:ea typeface="Cambria Math" panose="02040503050406030204" pitchFamily="18" charset="0"/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800" dirty="0" smtClean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80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 smtClean="0"/>
                  <a:t>  (</a:t>
                </a:r>
                <a:r>
                  <a:rPr lang="en-US" sz="2800" b="1" dirty="0" smtClean="0"/>
                  <a:t>theoretical</a:t>
                </a:r>
                <a:r>
                  <a:rPr lang="en-US" sz="2800" dirty="0" smtClean="0"/>
                  <a:t>)</a:t>
                </a:r>
                <a:endParaRPr lang="en-US" sz="2800" dirty="0"/>
              </a:p>
              <a:p>
                <a:r>
                  <a:rPr lang="en-US" sz="2800" dirty="0"/>
                  <a:t>w</a:t>
                </a:r>
                <a:r>
                  <a:rPr lang="en-US" sz="28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800" dirty="0" smtClean="0"/>
                  <a:t> are the mean and SD of population distribution.</a:t>
                </a:r>
              </a:p>
              <a:p>
                <a:r>
                  <a:rPr lang="en-US" sz="2800" b="1" dirty="0" smtClean="0"/>
                  <a:t>Center Limit Theorem</a:t>
                </a:r>
                <a:r>
                  <a:rPr lang="en-US" sz="2800" dirty="0" smtClean="0"/>
                  <a:t> claims when </a:t>
                </a:r>
                <a:r>
                  <a:rPr lang="en-US" sz="2800" b="1" i="1" dirty="0"/>
                  <a:t>n</a:t>
                </a:r>
                <a:r>
                  <a:rPr lang="en-US" sz="2800" dirty="0"/>
                  <a:t> is large, the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 smtClean="0"/>
                  <a:t> is close to a  normal distribution, namely,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78" y="897674"/>
                <a:ext cx="8229600" cy="4525963"/>
              </a:xfrm>
              <a:prstGeom prst="rect">
                <a:avLst/>
              </a:prstGeom>
              <a:blipFill>
                <a:blip r:embed="rId3"/>
                <a:stretch>
                  <a:fillRect l="-1333" t="-1211" r="-1259" b="-33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61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3215" y="147484"/>
            <a:ext cx="8229600" cy="73364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Consider this experiment…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17276" y="6344367"/>
            <a:ext cx="476085" cy="365125"/>
          </a:xfrm>
          <a:prstGeom prst="rect">
            <a:avLst/>
          </a:prstGeom>
        </p:spPr>
        <p:txBody>
          <a:bodyPr/>
          <a:lstStyle/>
          <a:p>
            <a:pPr algn="l"/>
            <a:fld id="{FC483663-2460-5E4D-A36D-4ED7362332B4}" type="slidenum">
              <a:rPr lang="en-US" sz="1000" smtClean="0">
                <a:latin typeface="Arial"/>
                <a:cs typeface="Arial"/>
              </a:rPr>
              <a:pPr algn="l"/>
              <a:t>2</a:t>
            </a:fld>
            <a:endParaRPr lang="en-US" sz="1000" dirty="0">
              <a:latin typeface="Arial"/>
              <a:cs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60910" y="1799671"/>
            <a:ext cx="8347160" cy="38018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3600" dirty="0"/>
              <a:t>           </a:t>
            </a:r>
          </a:p>
          <a:p>
            <a:endParaRPr lang="en-US" altLang="en-US" sz="3600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86563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3215" y="1165769"/>
            <a:ext cx="810280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US" sz="2000" dirty="0"/>
          </a:p>
          <a:p>
            <a:pPr>
              <a:lnSpc>
                <a:spcPct val="115000"/>
              </a:lnSpc>
            </a:pPr>
            <a:endParaRPr lang="en-US" sz="2000" dirty="0"/>
          </a:p>
          <a:p>
            <a:pPr>
              <a:lnSpc>
                <a:spcPct val="115000"/>
              </a:lnSpc>
            </a:pPr>
            <a:endParaRPr lang="en-US" sz="2000" dirty="0"/>
          </a:p>
          <a:p>
            <a:pPr>
              <a:lnSpc>
                <a:spcPct val="115000"/>
              </a:lnSpc>
            </a:pP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370217" y="17269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59105" y="27727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445698" y="39523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1703463" y="389640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6596" t="49414" b="12300"/>
          <a:stretch/>
        </p:blipFill>
        <p:spPr>
          <a:xfrm>
            <a:off x="4687830" y="1243927"/>
            <a:ext cx="4456170" cy="15953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5019" t="63062" b="5027"/>
          <a:stretch/>
        </p:blipFill>
        <p:spPr>
          <a:xfrm>
            <a:off x="4627630" y="3024939"/>
            <a:ext cx="4505069" cy="1511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077" y="4745395"/>
            <a:ext cx="3019136" cy="2079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353" y="1073938"/>
                <a:ext cx="402978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Ask 20 people their </a:t>
                </a:r>
                <a:r>
                  <a:rPr lang="en-US" sz="2800" dirty="0" err="1"/>
                  <a:t>Pokemon</a:t>
                </a:r>
                <a:r>
                  <a:rPr lang="en-US" sz="2800" dirty="0"/>
                  <a:t> Go playing time last week…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=6.2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3" y="1073938"/>
                <a:ext cx="4029787" cy="1384995"/>
              </a:xfrm>
              <a:prstGeom prst="rect">
                <a:avLst/>
              </a:prstGeom>
              <a:blipFill>
                <a:blip r:embed="rId5"/>
                <a:stretch>
                  <a:fillRect l="-2723" t="-396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-13442" y="2952512"/>
                <a:ext cx="420167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Ask 20  other people their </a:t>
                </a:r>
                <a:r>
                  <a:rPr lang="en-US" sz="2800" dirty="0" err="1"/>
                  <a:t>Pokemon</a:t>
                </a:r>
                <a:r>
                  <a:rPr lang="en-US" sz="2800" dirty="0"/>
                  <a:t> Go playing time last week…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=4.3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42" y="2952512"/>
                <a:ext cx="4201679" cy="1384995"/>
              </a:xfrm>
              <a:prstGeom prst="rect">
                <a:avLst/>
              </a:prstGeom>
              <a:blipFill>
                <a:blip r:embed="rId6"/>
                <a:stretch>
                  <a:fillRect l="-2612" t="-3947" r="-4499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4048140" y="1621041"/>
            <a:ext cx="853450" cy="5302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037010" y="3169137"/>
            <a:ext cx="862010" cy="5302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-15162" y="5029419"/>
                <a:ext cx="4729333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Ask 20  other people their </a:t>
                </a:r>
                <a:r>
                  <a:rPr lang="en-US" sz="2800" dirty="0" err="1"/>
                  <a:t>Pokemon</a:t>
                </a:r>
                <a:r>
                  <a:rPr lang="en-US" sz="2800" dirty="0"/>
                  <a:t> Go playing time last week …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162" y="5029419"/>
                <a:ext cx="4729333" cy="1384995"/>
              </a:xfrm>
              <a:prstGeom prst="rect">
                <a:avLst/>
              </a:prstGeom>
              <a:blipFill>
                <a:blip r:embed="rId7"/>
                <a:stretch>
                  <a:fillRect l="-2323" t="-3965" b="-118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 rot="5400000">
            <a:off x="1813863" y="4937537"/>
            <a:ext cx="119339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…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139368" y="5170214"/>
            <a:ext cx="838843" cy="5302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5400000">
            <a:off x="3927593" y="4949007"/>
            <a:ext cx="119339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2374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17276" y="6344367"/>
            <a:ext cx="476085" cy="365125"/>
          </a:xfrm>
          <a:prstGeom prst="rect">
            <a:avLst/>
          </a:prstGeom>
        </p:spPr>
        <p:txBody>
          <a:bodyPr/>
          <a:lstStyle/>
          <a:p>
            <a:pPr algn="l"/>
            <a:fld id="{FC483663-2460-5E4D-A36D-4ED7362332B4}" type="slidenum">
              <a:rPr lang="en-US" sz="1000" smtClean="0">
                <a:latin typeface="Arial"/>
                <a:cs typeface="Arial"/>
              </a:rPr>
              <a:pPr algn="l"/>
              <a:t>3</a:t>
            </a:fld>
            <a:endParaRPr lang="en-US" sz="1000" dirty="0">
              <a:latin typeface="Arial"/>
              <a:cs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60910" y="1799671"/>
            <a:ext cx="8347160" cy="38018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3600" dirty="0"/>
              <a:t>           </a:t>
            </a:r>
          </a:p>
          <a:p>
            <a:endParaRPr lang="en-US" altLang="en-US" sz="3600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86563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3215" y="1165769"/>
            <a:ext cx="810280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US" sz="2000" dirty="0"/>
          </a:p>
          <a:p>
            <a:pPr>
              <a:lnSpc>
                <a:spcPct val="115000"/>
              </a:lnSpc>
            </a:pPr>
            <a:endParaRPr lang="en-US" sz="2000" dirty="0"/>
          </a:p>
          <a:p>
            <a:pPr>
              <a:lnSpc>
                <a:spcPct val="115000"/>
              </a:lnSpc>
            </a:pPr>
            <a:endParaRPr lang="en-US" sz="2000" dirty="0"/>
          </a:p>
          <a:p>
            <a:pPr>
              <a:lnSpc>
                <a:spcPct val="115000"/>
              </a:lnSpc>
            </a:pP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370217" y="17269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59105" y="27727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445698" y="39523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1703463" y="389640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056" y="3807164"/>
            <a:ext cx="4213618" cy="29023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5730" y="1218854"/>
            <a:ext cx="8828269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Collect a bunch of samples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Calculate sample mean of the data for each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could make a histogram of the sample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60476" y="2805199"/>
                <a:ext cx="522304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HISTOGRAM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476" y="2805199"/>
                <a:ext cx="5223048" cy="769441"/>
              </a:xfrm>
              <a:prstGeom prst="rect">
                <a:avLst/>
              </a:prstGeom>
              <a:blipFill>
                <a:blip r:embed="rId3"/>
                <a:stretch>
                  <a:fillRect l="-4790" t="-15079" b="-3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"/>
          <p:cNvSpPr txBox="1">
            <a:spLocks/>
          </p:cNvSpPr>
          <p:nvPr/>
        </p:nvSpPr>
        <p:spPr>
          <a:xfrm>
            <a:off x="353215" y="147484"/>
            <a:ext cx="8229600" cy="73364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Consider this experiment</a:t>
            </a:r>
          </a:p>
        </p:txBody>
      </p:sp>
    </p:spTree>
    <p:extLst>
      <p:ext uri="{BB962C8B-B14F-4D97-AF65-F5344CB8AC3E}">
        <p14:creationId xmlns:p14="http://schemas.microsoft.com/office/powerpoint/2010/main" val="195016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0316"/>
            <a:ext cx="9144000" cy="74531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2_lines_whit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35881"/>
            <a:ext cx="9144000" cy="729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203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3216" y="261494"/>
            <a:ext cx="8229600" cy="73364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/>
              <a:t>Sampling Distribution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17276" y="6344367"/>
            <a:ext cx="476085" cy="365125"/>
          </a:xfrm>
          <a:prstGeom prst="rect">
            <a:avLst/>
          </a:prstGeom>
        </p:spPr>
        <p:txBody>
          <a:bodyPr/>
          <a:lstStyle/>
          <a:p>
            <a:pPr algn="l"/>
            <a:fld id="{FC483663-2460-5E4D-A36D-4ED7362332B4}" type="slidenum">
              <a:rPr lang="en-US" sz="1000" smtClean="0">
                <a:latin typeface="Arial"/>
                <a:cs typeface="Arial"/>
              </a:rPr>
              <a:pPr algn="l"/>
              <a:t>4</a:t>
            </a:fld>
            <a:endParaRPr lang="en-US" sz="1000" dirty="0">
              <a:latin typeface="Arial"/>
              <a:cs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60910" y="1799671"/>
            <a:ext cx="8347160" cy="38018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3600" dirty="0"/>
              <a:t>           </a:t>
            </a:r>
          </a:p>
          <a:p>
            <a:endParaRPr lang="en-US" altLang="en-US" sz="3600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86563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3215" y="1165769"/>
            <a:ext cx="810280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US" sz="2000" dirty="0"/>
          </a:p>
          <a:p>
            <a:pPr>
              <a:lnSpc>
                <a:spcPct val="115000"/>
              </a:lnSpc>
            </a:pPr>
            <a:endParaRPr lang="en-US" sz="2000" dirty="0"/>
          </a:p>
          <a:p>
            <a:pPr>
              <a:lnSpc>
                <a:spcPct val="115000"/>
              </a:lnSpc>
            </a:pPr>
            <a:endParaRPr lang="en-US" sz="2000" dirty="0"/>
          </a:p>
          <a:p>
            <a:pPr>
              <a:lnSpc>
                <a:spcPct val="115000"/>
              </a:lnSpc>
            </a:pP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370217" y="17269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59105" y="27727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445698" y="39523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1703463" y="389640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810" y="3535156"/>
            <a:ext cx="4213618" cy="2902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15730" y="1218854"/>
                <a:ext cx="8828269" cy="2062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In practice, we will not do this procedure.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But, this should motivate: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3200" b="1" i="1" dirty="0">
                    <a:solidFill>
                      <a:srgbClr val="0070C0"/>
                    </a:solidFill>
                  </a:rPr>
                  <a:t> is RANDOM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3200" b="1" i="1" dirty="0">
                    <a:solidFill>
                      <a:srgbClr val="0070C0"/>
                    </a:solidFill>
                  </a:rPr>
                  <a:t> has a distribution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30" y="1218854"/>
                <a:ext cx="8828269" cy="2062103"/>
              </a:xfrm>
              <a:prstGeom prst="rect">
                <a:avLst/>
              </a:prstGeom>
              <a:blipFill>
                <a:blip r:embed="rId4"/>
                <a:stretch>
                  <a:fillRect l="-1588" t="-3846" b="-91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97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3215" y="147484"/>
            <a:ext cx="8229600" cy="73364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Central Limit Theorem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2943" y="1515512"/>
            <a:ext cx="7393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sample mean of a large random sample will approach a NORMAL DISTRIBUTION*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2836" y="6091311"/>
            <a:ext cx="80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*Technical condition: Distribution must have finite variance…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06297" y="3493314"/>
                <a:ext cx="4206240" cy="1510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 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b="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97" y="3493314"/>
                <a:ext cx="4206240" cy="1510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14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3215" y="147484"/>
            <a:ext cx="8229600" cy="73364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Central Limit Theorem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CE45B-683F-4D5B-8AA9-49B93BEB2ACF}"/>
              </a:ext>
            </a:extLst>
          </p:cNvPr>
          <p:cNvSpPr txBox="1"/>
          <p:nvPr/>
        </p:nvSpPr>
        <p:spPr>
          <a:xfrm>
            <a:off x="550671" y="1547437"/>
            <a:ext cx="5875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Notice: we did not specify the </a:t>
            </a:r>
          </a:p>
          <a:p>
            <a:r>
              <a:rPr lang="en-US" sz="3600" dirty="0"/>
              <a:t>distribution of the raw data.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530DAE-DF0E-478C-938C-F7DED24E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9" y="2879742"/>
            <a:ext cx="4098856" cy="2636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B1344C-65E7-4F5C-8CEB-E2F92A5A7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862" y="2879742"/>
            <a:ext cx="4108055" cy="265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0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0316"/>
            <a:ext cx="9144000" cy="74531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2_lines_whit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35881"/>
            <a:ext cx="9144000" cy="729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203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3216" y="261494"/>
            <a:ext cx="8229600" cy="73364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/>
              <a:t>This lab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17276" y="6344367"/>
            <a:ext cx="476085" cy="365125"/>
          </a:xfrm>
          <a:prstGeom prst="rect">
            <a:avLst/>
          </a:prstGeom>
        </p:spPr>
        <p:txBody>
          <a:bodyPr/>
          <a:lstStyle/>
          <a:p>
            <a:pPr algn="l"/>
            <a:fld id="{FC483663-2460-5E4D-A36D-4ED7362332B4}" type="slidenum">
              <a:rPr lang="en-US" sz="1000" smtClean="0">
                <a:latin typeface="Arial"/>
                <a:cs typeface="Arial"/>
              </a:rPr>
              <a:pPr algn="l"/>
              <a:t>7</a:t>
            </a:fld>
            <a:endParaRPr lang="en-US" sz="1000" dirty="0">
              <a:latin typeface="Arial"/>
              <a:cs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5656" y="1036266"/>
            <a:ext cx="8347160" cy="38018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3600" dirty="0"/>
              <a:t>           </a:t>
            </a:r>
          </a:p>
          <a:p>
            <a:endParaRPr lang="en-US" altLang="en-US" sz="3600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86563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3215" y="1165769"/>
            <a:ext cx="810280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US" sz="2000" dirty="0"/>
          </a:p>
          <a:p>
            <a:pPr>
              <a:lnSpc>
                <a:spcPct val="115000"/>
              </a:lnSpc>
            </a:pPr>
            <a:endParaRPr lang="en-US" sz="2000" dirty="0"/>
          </a:p>
          <a:p>
            <a:pPr>
              <a:lnSpc>
                <a:spcPct val="115000"/>
              </a:lnSpc>
            </a:pPr>
            <a:endParaRPr lang="en-US" sz="2000" dirty="0"/>
          </a:p>
          <a:p>
            <a:pPr>
              <a:lnSpc>
                <a:spcPct val="115000"/>
              </a:lnSpc>
            </a:pP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833072" y="16325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59105" y="27727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445698" y="39523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1680754" y="39826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647390"/>
              </p:ext>
            </p:extLst>
          </p:nvPr>
        </p:nvGraphicFramePr>
        <p:xfrm>
          <a:off x="1524000" y="2476500"/>
          <a:ext cx="6096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6.81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27033" y="1209659"/>
            <a:ext cx="35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" name="Right Brace 9"/>
          <p:cNvSpPr/>
          <p:nvPr/>
        </p:nvSpPr>
        <p:spPr>
          <a:xfrm rot="16200000">
            <a:off x="3950426" y="-624972"/>
            <a:ext cx="703217" cy="52425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>
            <a:off x="1120140" y="2440839"/>
            <a:ext cx="297180" cy="408609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5656" y="4279031"/>
            <a:ext cx="88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96944" y="4513445"/>
                <a:ext cx="18162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944" y="4513445"/>
                <a:ext cx="18162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105514A-DCBF-42E1-BD69-6DB4F7E365A3}"/>
              </a:ext>
            </a:extLst>
          </p:cNvPr>
          <p:cNvSpPr txBox="1"/>
          <p:nvPr/>
        </p:nvSpPr>
        <p:spPr>
          <a:xfrm>
            <a:off x="2833072" y="5683348"/>
            <a:ext cx="4397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lab tutorial helps.</a:t>
            </a:r>
          </a:p>
        </p:txBody>
      </p:sp>
    </p:spTree>
    <p:extLst>
      <p:ext uri="{BB962C8B-B14F-4D97-AF65-F5344CB8AC3E}">
        <p14:creationId xmlns:p14="http://schemas.microsoft.com/office/powerpoint/2010/main" val="326927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0316"/>
            <a:ext cx="9144000" cy="74531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2_lines_whit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35881"/>
            <a:ext cx="9144000" cy="729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203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3216" y="261494"/>
            <a:ext cx="8229600" cy="73364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4000" b="1" dirty="0"/>
          </a:p>
        </p:txBody>
      </p:sp>
      <p:sp>
        <p:nvSpPr>
          <p:cNvPr id="13" name="矩形 12"/>
          <p:cNvSpPr/>
          <p:nvPr/>
        </p:nvSpPr>
        <p:spPr>
          <a:xfrm>
            <a:off x="0" y="86563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833072" y="16325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59105" y="27727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445698" y="39523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1680754" y="39826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613" t="-2167" r="-1613" b="12393"/>
          <a:stretch/>
        </p:blipFill>
        <p:spPr>
          <a:xfrm>
            <a:off x="142875" y="1221105"/>
            <a:ext cx="8858250" cy="3266489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505616" y="413894"/>
            <a:ext cx="8229600" cy="73364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/>
              <a:t>Theoretical versus experimental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7610" t="12824" r="37923" b="22117"/>
          <a:stretch/>
        </p:blipFill>
        <p:spPr>
          <a:xfrm>
            <a:off x="353216" y="4487594"/>
            <a:ext cx="2835839" cy="2165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89055" y="4604252"/>
                <a:ext cx="503948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3600" dirty="0"/>
                  <a:t> can be found in lecture notes for the various distributions. Or, given.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055" y="4604252"/>
                <a:ext cx="5039488" cy="2308324"/>
              </a:xfrm>
              <a:prstGeom prst="rect">
                <a:avLst/>
              </a:prstGeom>
              <a:blipFill>
                <a:blip r:embed="rId5"/>
                <a:stretch>
                  <a:fillRect l="-3628" t="-3958" b="-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A9B523C-AA9D-4CF4-9703-4203A7C16CB0}"/>
              </a:ext>
            </a:extLst>
          </p:cNvPr>
          <p:cNvSpPr/>
          <p:nvPr/>
        </p:nvSpPr>
        <p:spPr>
          <a:xfrm>
            <a:off x="5276087" y="1104447"/>
            <a:ext cx="3306729" cy="517683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6120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470" y="1120748"/>
            <a:ext cx="843909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1. Group Only</a:t>
            </a:r>
          </a:p>
          <a:p>
            <a:r>
              <a:rPr lang="en-US" sz="4000" dirty="0">
                <a:solidFill>
                  <a:srgbClr val="0070C0"/>
                </a:solidFill>
              </a:rPr>
              <a:t>2. Groups of 3 to 4. </a:t>
            </a:r>
            <a:r>
              <a:rPr lang="en-US" sz="4000" dirty="0" smtClean="0">
                <a:solidFill>
                  <a:srgbClr val="0070C0"/>
                </a:solidFill>
              </a:rPr>
              <a:t>Unless </a:t>
            </a:r>
            <a:r>
              <a:rPr lang="en-US" sz="4000" dirty="0">
                <a:solidFill>
                  <a:srgbClr val="0070C0"/>
                </a:solidFill>
              </a:rPr>
              <a:t>you have </a:t>
            </a:r>
            <a:r>
              <a:rPr lang="en-US" sz="4000" dirty="0" smtClean="0">
                <a:solidFill>
                  <a:srgbClr val="0070C0"/>
                </a:solidFill>
              </a:rPr>
              <a:t>instructor permission</a:t>
            </a:r>
            <a:endParaRPr lang="en-US" sz="4000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7030A0"/>
                </a:solidFill>
              </a:rPr>
              <a:t>3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 </a:t>
            </a:r>
            <a:r>
              <a:rPr lang="en-US" sz="4000" b="1" dirty="0">
                <a:solidFill>
                  <a:srgbClr val="7030A0"/>
                </a:solidFill>
              </a:rPr>
              <a:t>Same instructor</a:t>
            </a:r>
          </a:p>
          <a:p>
            <a:r>
              <a:rPr lang="en-US" sz="4000" dirty="0">
                <a:solidFill>
                  <a:srgbClr val="FF0000"/>
                </a:solidFill>
              </a:rPr>
              <a:t>4. Clearly list names and sections</a:t>
            </a:r>
          </a:p>
          <a:p>
            <a:r>
              <a:rPr lang="en-US" sz="4000" dirty="0"/>
              <a:t>5. R and SAS can work together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20316"/>
            <a:ext cx="9144000" cy="74531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2_lines_whit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-103984" y="198686"/>
            <a:ext cx="9144000" cy="7297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203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3216" y="261494"/>
            <a:ext cx="8229600" cy="73364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/>
              <a:t>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E65EC-B9FC-441A-B378-9963CFA4E8CA}"/>
              </a:ext>
            </a:extLst>
          </p:cNvPr>
          <p:cNvSpPr txBox="1"/>
          <p:nvPr/>
        </p:nvSpPr>
        <p:spPr>
          <a:xfrm>
            <a:off x="353216" y="6020972"/>
            <a:ext cx="8232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Distribute the distributions, summarize together</a:t>
            </a:r>
          </a:p>
        </p:txBody>
      </p:sp>
    </p:spTree>
    <p:extLst>
      <p:ext uri="{BB962C8B-B14F-4D97-AF65-F5344CB8AC3E}">
        <p14:creationId xmlns:p14="http://schemas.microsoft.com/office/powerpoint/2010/main" val="426187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312</Words>
  <Application>Microsoft Office PowerPoint</Application>
  <PresentationFormat>On-screen Show (4:3)</PresentationFormat>
  <Paragraphs>184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宋体</vt:lpstr>
      <vt:lpstr>宋体</vt:lpstr>
      <vt:lpstr>Arial</vt:lpstr>
      <vt:lpstr>Calibri</vt:lpstr>
      <vt:lpstr>Cambria Math</vt:lpstr>
      <vt:lpstr>Garamond</vt:lpstr>
      <vt:lpstr>Times New Roman</vt:lpstr>
      <vt:lpstr>Verdana</vt:lpstr>
      <vt:lpstr>Office Theme</vt:lpstr>
      <vt:lpstr>STAT 350 Lab Central Limit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TITLE SECOND LINE AND THIRD LINE</dc:title>
  <dc:creator>Purdue Marketing Communications</dc:creator>
  <cp:lastModifiedBy>Shen, Zhou</cp:lastModifiedBy>
  <cp:revision>210</cp:revision>
  <cp:lastPrinted>2014-08-29T15:01:27Z</cp:lastPrinted>
  <dcterms:created xsi:type="dcterms:W3CDTF">2011-09-20T15:44:26Z</dcterms:created>
  <dcterms:modified xsi:type="dcterms:W3CDTF">2018-02-14T16:25:12Z</dcterms:modified>
</cp:coreProperties>
</file>