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Domine" panose="020B0604020202020204" charset="0"/>
      <p:regular r:id="rId4"/>
      <p:bold r:id="rId5"/>
    </p:embeddedFont>
    <p:embeddedFont>
      <p:font typeface="Montserrat SemiBold" panose="000007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DBD65DB2-4E74-46C3-B07C-F7673AEF978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qQNIsYoNH+oFmgBRO+UYBeM3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D40"/>
    <a:srgbClr val="FFC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944" y="3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None/>
              <a:defRPr/>
            </a:lvl1pPr>
            <a:lvl2pPr lvl="1" algn="ctr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None/>
              <a:defRPr/>
            </a:lvl2pPr>
            <a:lvl3pPr lvl="2" algn="ctr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None/>
              <a:defRPr/>
            </a:lvl3pPr>
            <a:lvl4pPr lvl="3" algn="ctr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/>
            </a:lvl4pPr>
            <a:lvl5pPr lvl="4" algn="ctr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/>
            </a:lvl5pPr>
            <a:lvl6pPr lvl="5" algn="ctr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/>
            </a:lvl6pPr>
            <a:lvl7pPr lvl="6" algn="ctr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/>
            </a:lvl7pPr>
            <a:lvl8pPr lvl="7" algn="ctr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/>
            </a:lvl8pPr>
            <a:lvl9pPr lvl="8" algn="ctr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1083925" y="-1206499"/>
            <a:ext cx="21724938" cy="395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22715627" y="10425555"/>
            <a:ext cx="28087638" cy="987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2897276" y="617628"/>
            <a:ext cx="28087638" cy="2949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195689" y="7681914"/>
            <a:ext cx="19682178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22013334" y="7681914"/>
            <a:ext cx="19683589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5513" y="1319213"/>
            <a:ext cx="3950176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5513" y="7681913"/>
            <a:ext cx="39501762" cy="21724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457200" marR="0" lvl="0" indent="-1276350" algn="l" rtl="0">
              <a:spcBef>
                <a:spcPts val="330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Arial"/>
              <a:buChar char="•"/>
              <a:defRPr sz="16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–"/>
              <a:defRPr sz="1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1009650" algn="l" rtl="0">
              <a:spcBef>
                <a:spcPts val="2460"/>
              </a:spcBef>
              <a:spcAft>
                <a:spcPts val="0"/>
              </a:spcAft>
              <a:buClr>
                <a:schemeClr val="dk1"/>
              </a:buClr>
              <a:buSzPts val="12300"/>
              <a:buFont typeface="Arial"/>
              <a:buChar char="•"/>
              <a:defRPr sz="1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–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89000" algn="l" rtl="0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sz="10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5513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7112" y="29978350"/>
            <a:ext cx="138985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6312" y="29978350"/>
            <a:ext cx="102409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0250" tIns="235125" rIns="470250" bIns="235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-5400000">
            <a:off x="-110744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40690800" y="16459200"/>
            <a:ext cx="14274800" cy="3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46900" y="33426400"/>
            <a:ext cx="299974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6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concentrativechartreuse  Size: 48x36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508000" y="0"/>
            <a:ext cx="42951400" cy="4631522"/>
          </a:xfrm>
          <a:prstGeom prst="rect">
            <a:avLst/>
          </a:prstGeom>
          <a:solidFill>
            <a:srgbClr val="FFC627"/>
          </a:solidFill>
          <a:ln w="38100" cap="flat" cmpd="sng">
            <a:solidFill>
              <a:srgbClr val="D3AED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68575" rIns="137150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Multi-Modal Route Optimization with Hybrid Travel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Jordan Clifford, Dr. Grzegorz </a:t>
            </a:r>
            <a:r>
              <a:rPr lang="en-US" sz="6600" b="1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Chmaj</a:t>
            </a:r>
            <a:endParaRPr lang="en-US" sz="6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343998" y="2329749"/>
            <a:ext cx="36576000" cy="237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</a:pPr>
            <a:endParaRPr sz="4400" b="0" i="0" u="none" strike="noStrike" cap="none" dirty="0">
              <a:solidFill>
                <a:schemeClr val="tx1"/>
              </a:solidFill>
              <a:latin typeface="Domine"/>
              <a:ea typeface="Domine"/>
              <a:cs typeface="Domine"/>
              <a:sym typeface="Domi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Domine"/>
                <a:ea typeface="Domine"/>
                <a:cs typeface="Domine"/>
                <a:sym typeface="Domine"/>
              </a:rPr>
              <a:t>School of Computing and Artificial Intelligence at Arizona State University, </a:t>
            </a:r>
            <a:endParaRPr sz="1100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Domine"/>
                <a:ea typeface="Domine"/>
                <a:cs typeface="Domine"/>
                <a:sym typeface="Domine"/>
              </a:rPr>
              <a:t>Smart Cities at University of Nevada, Las Vegas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08000" y="6091702"/>
            <a:ext cx="9342120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explores an intelligent, data-driven approach to optimizing urban travel using multi-modal transportation options such as driving, public transit, bicycling, and walking. Leveraging real-world route data from Seattle and incorporating travel time, distance, and estimated carbon emission.</a:t>
            </a:r>
            <a:endParaRPr sz="4000" b="0" i="0" u="none" strike="noStrike" cap="none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2631998" y="8458200"/>
            <a:ext cx="960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]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33451800" y="8458200"/>
            <a:ext cx="9601200" cy="674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Trained regression model with features of time , distance, and mode to predict travel duration</a:t>
            </a:r>
            <a:endParaRPr sz="3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Designed a scoring formula that balances travel time and emissions to rank route options</a:t>
            </a:r>
            <a:endParaRPr sz="3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Domine"/>
              <a:ea typeface="Domine"/>
              <a:cs typeface="Domine"/>
              <a:sym typeface="Domi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Implemented q learning but results were skewed heavily even with penalty adjustments,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indictating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rPr>
              <a:t> a better reward tuning</a:t>
            </a:r>
            <a:endParaRPr sz="3600" dirty="0"/>
          </a:p>
        </p:txBody>
      </p:sp>
      <p:sp>
        <p:nvSpPr>
          <p:cNvPr id="101" name="Google Shape;101;p1"/>
          <p:cNvSpPr/>
          <p:nvPr/>
        </p:nvSpPr>
        <p:spPr>
          <a:xfrm>
            <a:off x="508000" y="5161674"/>
            <a:ext cx="9669862" cy="780816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Abstract</a:t>
            </a:r>
            <a:endParaRPr sz="5400" dirty="0"/>
          </a:p>
        </p:txBody>
      </p:sp>
      <p:sp>
        <p:nvSpPr>
          <p:cNvPr id="102" name="Google Shape;102;p1"/>
          <p:cNvSpPr/>
          <p:nvPr/>
        </p:nvSpPr>
        <p:spPr>
          <a:xfrm>
            <a:off x="11633798" y="5125055"/>
            <a:ext cx="20599400" cy="873301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33451800" y="7438427"/>
            <a:ext cx="9601200" cy="873301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Results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0" y="11881653"/>
            <a:ext cx="9601200" cy="873301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Objective</a:t>
            </a:r>
            <a:endParaRPr dirty="0"/>
          </a:p>
        </p:txBody>
      </p:sp>
      <p:sp>
        <p:nvSpPr>
          <p:cNvPr id="105" name="Google Shape;105;p1"/>
          <p:cNvSpPr/>
          <p:nvPr/>
        </p:nvSpPr>
        <p:spPr>
          <a:xfrm>
            <a:off x="33454259" y="20008686"/>
            <a:ext cx="9601200" cy="873301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/>
          </a:p>
        </p:txBody>
      </p:sp>
      <p:pic>
        <p:nvPicPr>
          <p:cNvPr id="106" name="Google Shape;106;p1" descr="UNLV Rebels News - College Football | FOX Spor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2796" y="-153410"/>
            <a:ext cx="4895096" cy="489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81878" y="8458200"/>
            <a:ext cx="9601200" cy="893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 title="asu_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75704" y="832345"/>
            <a:ext cx="7042700" cy="292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B3585-CD02-BA1A-3636-91FB5E0DA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8548" y="8600061"/>
            <a:ext cx="5454650" cy="13402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E0A44-8173-5D92-7E3A-7327C191C07D}"/>
              </a:ext>
            </a:extLst>
          </p:cNvPr>
          <p:cNvSpPr txBox="1"/>
          <p:nvPr/>
        </p:nvSpPr>
        <p:spPr>
          <a:xfrm>
            <a:off x="87257" y="13664453"/>
            <a:ext cx="912188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Machine Learning models trained on travel data of  the routes of notable Seattle Locations to predict behavior across different modes (driving, transit, bicycling, and walking).</a:t>
            </a:r>
          </a:p>
          <a:p>
            <a:endParaRPr lang="en-US" sz="3600" dirty="0"/>
          </a:p>
          <a:p>
            <a:r>
              <a:rPr lang="en-US" sz="3600" dirty="0"/>
              <a:t>At any given route, optimize the route choice between two different locations based on the travel time and emissions created, with the use of a scoring formula to showcase this.</a:t>
            </a:r>
          </a:p>
          <a:p>
            <a:endParaRPr lang="en-US" sz="3600" dirty="0"/>
          </a:p>
          <a:p>
            <a:r>
              <a:rPr lang="en-US" sz="3600" dirty="0"/>
              <a:t>With a lower score being the best option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6B2E2DC-0F83-50D7-4BC8-ED4110EC4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22381206"/>
            <a:ext cx="9857980" cy="1187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C40A7A-CD54-3A54-81D2-2FDB20BEBB7C}"/>
              </a:ext>
            </a:extLst>
          </p:cNvPr>
          <p:cNvSpPr txBox="1"/>
          <p:nvPr/>
        </p:nvSpPr>
        <p:spPr>
          <a:xfrm>
            <a:off x="972741" y="24090925"/>
            <a:ext cx="874038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𝑡: Actual travel time (in seconds)</a:t>
            </a:r>
          </a:p>
          <a:p>
            <a:br>
              <a:rPr lang="en-US" sz="3200" dirty="0"/>
            </a:br>
            <a:r>
              <a:rPr lang="en-US" sz="3200" dirty="0"/>
              <a:t>𝑇: Maximum acceptable travel time (threshold)</a:t>
            </a:r>
          </a:p>
          <a:p>
            <a:br>
              <a:rPr lang="en-US" sz="3200" dirty="0"/>
            </a:br>
            <a:r>
              <a:rPr lang="en-US" sz="3200" dirty="0"/>
              <a:t>𝑒: Actual emissions (grams of CO₂)</a:t>
            </a:r>
          </a:p>
          <a:p>
            <a:br>
              <a:rPr lang="en-US" sz="3200" dirty="0"/>
            </a:br>
            <a:r>
              <a:rPr lang="en-US" sz="3200" dirty="0"/>
              <a:t>𝐸: Maximum acceptable emissions (threshold)</a:t>
            </a:r>
          </a:p>
          <a:p>
            <a:br>
              <a:rPr lang="en-US" sz="3200" dirty="0"/>
            </a:br>
            <a:r>
              <a:rPr lang="en-US" sz="3200" dirty="0"/>
              <a:t>𝑢: Weight for normalized travel time</a:t>
            </a:r>
          </a:p>
          <a:p>
            <a:br>
              <a:rPr lang="en-US" sz="3200" dirty="0"/>
            </a:br>
            <a:r>
              <a:rPr lang="en-US" sz="3200" dirty="0"/>
              <a:t>𝑣: Weight for normalized emissions</a:t>
            </a:r>
          </a:p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15" name="Google Shape;104;p1">
            <a:extLst>
              <a:ext uri="{FF2B5EF4-FFF2-40B4-BE49-F238E27FC236}">
                <a16:creationId xmlns:a16="http://schemas.microsoft.com/office/drawing/2014/main" id="{D176FA1B-1816-E0ED-7A8E-156647B91708}"/>
              </a:ext>
            </a:extLst>
          </p:cNvPr>
          <p:cNvSpPr/>
          <p:nvPr/>
        </p:nvSpPr>
        <p:spPr>
          <a:xfrm>
            <a:off x="0" y="21126110"/>
            <a:ext cx="9601200" cy="873301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spcFirstLastPara="1" wrap="square" lIns="274300" tIns="73150" rIns="27430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omposite">
      <a:dk1>
        <a:srgbClr val="000000"/>
      </a:dk1>
      <a:lt1>
        <a:srgbClr val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262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Domine</vt:lpstr>
      <vt:lpstr>Montserrat SemiBold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  <cp:lastModifiedBy>Clifford,Jordan Jason</cp:lastModifiedBy>
  <cp:revision>5</cp:revision>
  <dcterms:modified xsi:type="dcterms:W3CDTF">2025-07-24T16:18:40Z</dcterms:modified>
</cp:coreProperties>
</file>