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82" r:id="rId15"/>
    <p:sldId id="269" r:id="rId16"/>
    <p:sldId id="270" r:id="rId17"/>
    <p:sldId id="302" r:id="rId18"/>
    <p:sldId id="271" r:id="rId19"/>
    <p:sldId id="272" r:id="rId20"/>
    <p:sldId id="273" r:id="rId21"/>
    <p:sldId id="274" r:id="rId22"/>
    <p:sldId id="275" r:id="rId23"/>
    <p:sldId id="276" r:id="rId24"/>
    <p:sldId id="277" r:id="rId25"/>
    <p:sldId id="281" r:id="rId26"/>
    <p:sldId id="296" r:id="rId27"/>
    <p:sldId id="278" r:id="rId28"/>
    <p:sldId id="279" r:id="rId29"/>
    <p:sldId id="283" r:id="rId30"/>
    <p:sldId id="284" r:id="rId31"/>
    <p:sldId id="280" r:id="rId32"/>
    <p:sldId id="285" r:id="rId33"/>
    <p:sldId id="286" r:id="rId34"/>
    <p:sldId id="287" r:id="rId35"/>
    <p:sldId id="288" r:id="rId36"/>
    <p:sldId id="289" r:id="rId37"/>
    <p:sldId id="299" r:id="rId38"/>
    <p:sldId id="300" r:id="rId39"/>
    <p:sldId id="301" r:id="rId40"/>
    <p:sldId id="290" r:id="rId41"/>
    <p:sldId id="291" r:id="rId42"/>
    <p:sldId id="292" r:id="rId43"/>
    <p:sldId id="303" r:id="rId44"/>
    <p:sldId id="293" r:id="rId45"/>
    <p:sldId id="305" r:id="rId46"/>
    <p:sldId id="307" r:id="rId47"/>
    <p:sldId id="306" r:id="rId48"/>
    <p:sldId id="298" r:id="rId49"/>
    <p:sldId id="297" r:id="rId50"/>
    <p:sldId id="295" r:id="rId51"/>
    <p:sldId id="304" r:id="rId52"/>
    <p:sldId id="29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52" autoAdjust="0"/>
  </p:normalViewPr>
  <p:slideViewPr>
    <p:cSldViewPr>
      <p:cViewPr varScale="1">
        <p:scale>
          <a:sx n="68" d="100"/>
          <a:sy n="68" d="100"/>
        </p:scale>
        <p:origin x="-25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18043-76E5-4272-9366-0EA61DD73F2F}" type="datetimeFigureOut">
              <a:rPr lang="en-US" smtClean="0"/>
              <a:pPr/>
              <a:t>1/10/12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3C461B-6FE9-4516-802D-2236D28BC0BD}" type="slidenum">
              <a:rPr lang="en-US" smtClean="0"/>
              <a:pPr/>
              <a:t>‹#›</a:t>
            </a:fld>
            <a:endParaRPr lang="en-US"/>
          </a:p>
        </p:txBody>
      </p:sp>
    </p:spTree>
    <p:extLst>
      <p:ext uri="{BB962C8B-B14F-4D97-AF65-F5344CB8AC3E}">
        <p14:creationId xmlns:p14="http://schemas.microsoft.com/office/powerpoint/2010/main" val="3113774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11" Type="http://schemas.openxmlformats.org/officeDocument/2006/relationships/hyperlink" Target="#cite_note-3"/><Relationship Id="rId12" Type="http://schemas.openxmlformats.org/officeDocument/2006/relationships/hyperlink" Target="#cite_note-4"/><Relationship Id="rId13" Type="http://schemas.openxmlformats.org/officeDocument/2006/relationships/hyperlink" Target="http://en.wikipedia.org/wiki/Revision_control" TargetMode="External"/><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en.wikipedia.org/wiki/Linux_kernel" TargetMode="External"/><Relationship Id="rId4" Type="http://schemas.openxmlformats.org/officeDocument/2006/relationships/hyperlink" Target="http://en.wikipedia.org/wiki/Proprietary_software" TargetMode="External"/><Relationship Id="rId5" Type="http://schemas.openxmlformats.org/officeDocument/2006/relationships/hyperlink" Target="http://en.wikipedia.org/wiki/BitKeeper%23Pricing_change" TargetMode="External"/><Relationship Id="rId6" Type="http://schemas.openxmlformats.org/officeDocument/2006/relationships/hyperlink" Target="http://en.wikipedia.org/wiki/Larry_McVoy" TargetMode="External"/><Relationship Id="rId7" Type="http://schemas.openxmlformats.org/officeDocument/2006/relationships/hyperlink" Target="http://en.wikipedia.org/wiki/Andrew_Tridgell" TargetMode="External"/><Relationship Id="rId8" Type="http://schemas.openxmlformats.org/officeDocument/2006/relationships/hyperlink" Target="http://en.wikipedia.org/wiki/Reverse_engineering" TargetMode="External"/><Relationship Id="rId9" Type="http://schemas.openxmlformats.org/officeDocument/2006/relationships/hyperlink" Target="http://en.wikipedia.org/wiki/Linux.Conf.Au" TargetMode="External"/><Relationship Id="rId10" Type="http://schemas.openxmlformats.org/officeDocument/2006/relationships/hyperlink" Target="http://en.wikipedia.org/wiki/Telne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3" Type="http://schemas.openxmlformats.org/officeDocument/2006/relationships/hyperlink" Target="#cite_note-selfhost-8"/><Relationship Id="rId4" Type="http://schemas.openxmlformats.org/officeDocument/2006/relationships/hyperlink" Target="#cite_note-9"/><Relationship Id="rId5" Type="http://schemas.openxmlformats.org/officeDocument/2006/relationships/hyperlink" Target="http://en.wikipedia.org/wiki/Self-hosting" TargetMode="External"/><Relationship Id="rId6" Type="http://schemas.openxmlformats.org/officeDocument/2006/relationships/hyperlink" Target="#cite_note-10"/><Relationship Id="rId7" Type="http://schemas.openxmlformats.org/officeDocument/2006/relationships/hyperlink" Target="#cite_note-11"/><Relationship Id="rId8" Type="http://schemas.openxmlformats.org/officeDocument/2006/relationships/hyperlink" Target="#cite_note-12"/><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Skip front</a:t>
            </a:r>
            <a:r>
              <a:rPr lang="en-US" baseline="0" dirty="0" smtClean="0"/>
              <a:t> matter in the interest of time.</a:t>
            </a:r>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1</a:t>
            </a:fld>
            <a:endParaRPr lang="en-US"/>
          </a:p>
        </p:txBody>
      </p:sp>
    </p:spTree>
    <p:extLst>
      <p:ext uri="{BB962C8B-B14F-4D97-AF65-F5344CB8AC3E}">
        <p14:creationId xmlns:p14="http://schemas.microsoft.com/office/powerpoint/2010/main" val="3116954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ls</a:t>
            </a:r>
            <a:r>
              <a:rPr lang="en-US" dirty="0" smtClean="0"/>
              <a:t>-tree</a:t>
            </a:r>
            <a:r>
              <a:rPr lang="en-US" baseline="0" dirty="0" smtClean="0"/>
              <a:t> works on both trees and commits.  It is an easy way to see what is in any particular commit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18</a:t>
            </a:fld>
            <a:endParaRPr lang="en-US"/>
          </a:p>
        </p:txBody>
      </p:sp>
    </p:spTree>
    <p:extLst>
      <p:ext uri="{BB962C8B-B14F-4D97-AF65-F5344CB8AC3E}">
        <p14:creationId xmlns:p14="http://schemas.microsoft.com/office/powerpoint/2010/main" val="659148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branch –r lists remote branches which is useful.  These can be checked out in the usual way (use the –track to connect your checked out branch to the remote branch).</a:t>
            </a:r>
          </a:p>
          <a:p>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28</a:t>
            </a:fld>
            <a:endParaRPr lang="en-US"/>
          </a:p>
        </p:txBody>
      </p:sp>
    </p:spTree>
    <p:extLst>
      <p:ext uri="{BB962C8B-B14F-4D97-AF65-F5344CB8AC3E}">
        <p14:creationId xmlns:p14="http://schemas.microsoft.com/office/powerpoint/2010/main" val="3021189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git</a:t>
            </a:r>
            <a:r>
              <a:rPr lang="en-US" baseline="0" dirty="0" smtClean="0"/>
              <a:t> </a:t>
            </a:r>
            <a:r>
              <a:rPr lang="en-US" baseline="0" dirty="0" err="1" smtClean="0"/>
              <a:t>gui</a:t>
            </a:r>
            <a:r>
              <a:rPr lang="en-US" baseline="0" dirty="0" smtClean="0"/>
              <a:t>’ is the </a:t>
            </a:r>
            <a:r>
              <a:rPr lang="en-US" baseline="0" dirty="0" err="1" smtClean="0"/>
              <a:t>gui</a:t>
            </a:r>
            <a:r>
              <a:rPr lang="en-US" baseline="0" dirty="0" smtClean="0"/>
              <a:t> for interacting with </a:t>
            </a:r>
            <a:r>
              <a:rPr lang="en-US" baseline="0" dirty="0" err="1" smtClean="0"/>
              <a:t>git</a:t>
            </a:r>
            <a:r>
              <a:rPr lang="en-US" baseline="0" dirty="0" smtClean="0"/>
              <a:t>.  You can view all history from the </a:t>
            </a:r>
            <a:r>
              <a:rPr lang="en-US" baseline="0" dirty="0" err="1" smtClean="0"/>
              <a:t>gui</a:t>
            </a:r>
            <a:r>
              <a:rPr lang="en-US" baseline="0" dirty="0" smtClean="0"/>
              <a:t> which fires up </a:t>
            </a:r>
            <a:r>
              <a:rPr lang="en-US" baseline="0" dirty="0" err="1" smtClean="0"/>
              <a:t>gitk</a:t>
            </a:r>
            <a:r>
              <a:rPr lang="en-US" baseline="0" dirty="0" smtClean="0"/>
              <a:t>.  </a:t>
            </a:r>
            <a:r>
              <a:rPr lang="en-US" baseline="0" dirty="0" err="1" smtClean="0"/>
              <a:t>gitk</a:t>
            </a:r>
            <a:r>
              <a:rPr lang="en-US" baseline="0" dirty="0" smtClean="0"/>
              <a:t> is the tool for viewing histories.</a:t>
            </a:r>
          </a:p>
          <a:p>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33</a:t>
            </a:fld>
            <a:endParaRPr lang="en-US"/>
          </a:p>
        </p:txBody>
      </p:sp>
    </p:spTree>
    <p:extLst>
      <p:ext uri="{BB962C8B-B14F-4D97-AF65-F5344CB8AC3E}">
        <p14:creationId xmlns:p14="http://schemas.microsoft.com/office/powerpoint/2010/main" val="1621945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t>
            </a:r>
            <a:r>
              <a:rPr lang="en-US" dirty="0" err="1" smtClean="0"/>
              <a:t>git</a:t>
            </a:r>
            <a:r>
              <a:rPr lang="en-US" dirty="0" smtClean="0"/>
              <a:t> reset HEAD &lt;file&gt;</a:t>
            </a:r>
            <a:r>
              <a:rPr lang="en-US" baseline="0" dirty="0" smtClean="0"/>
              <a:t> to </a:t>
            </a:r>
            <a:r>
              <a:rPr lang="en-US" baseline="0" dirty="0" err="1" smtClean="0"/>
              <a:t>unstage</a:t>
            </a:r>
            <a:r>
              <a:rPr lang="en-US" baseline="0" dirty="0" smtClean="0"/>
              <a:t> &lt;file&gt; from the index.  So if you accidently add something, you can simply </a:t>
            </a:r>
            <a:r>
              <a:rPr lang="en-US" baseline="0" dirty="0" err="1" smtClean="0"/>
              <a:t>unadd</a:t>
            </a:r>
            <a:r>
              <a:rPr lang="en-US" baseline="0" dirty="0" smtClean="0"/>
              <a:t> it with </a:t>
            </a:r>
            <a:r>
              <a:rPr lang="en-US" baseline="0" dirty="0" err="1" smtClean="0"/>
              <a:t>git</a:t>
            </a:r>
            <a:r>
              <a:rPr lang="en-US" baseline="0" dirty="0" smtClean="0"/>
              <a:t> reset HEAD &lt;file&gt;</a:t>
            </a:r>
          </a:p>
          <a:p>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36</a:t>
            </a:fld>
            <a:endParaRPr lang="en-US"/>
          </a:p>
        </p:txBody>
      </p:sp>
    </p:spTree>
    <p:extLst>
      <p:ext uri="{BB962C8B-B14F-4D97-AF65-F5344CB8AC3E}">
        <p14:creationId xmlns:p14="http://schemas.microsoft.com/office/powerpoint/2010/main" val="1457086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commit in step 6 is optional</a:t>
            </a:r>
          </a:p>
          <a:p>
            <a:r>
              <a:rPr lang="en-US" baseline="0" dirty="0" smtClean="0"/>
              <a:t>Revert is </a:t>
            </a:r>
            <a:r>
              <a:rPr lang="en-US" baseline="0" dirty="0" err="1" smtClean="0"/>
              <a:t>git</a:t>
            </a:r>
            <a:r>
              <a:rPr lang="en-US" baseline="0" dirty="0" smtClean="0"/>
              <a:t> checkout -f</a:t>
            </a:r>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37</a:t>
            </a:fld>
            <a:endParaRPr lang="en-US"/>
          </a:p>
        </p:txBody>
      </p:sp>
    </p:spTree>
    <p:extLst>
      <p:ext uri="{BB962C8B-B14F-4D97-AF65-F5344CB8AC3E}">
        <p14:creationId xmlns:p14="http://schemas.microsoft.com/office/powerpoint/2010/main" val="1234885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F3C461B-6FE9-4516-802D-2236D28BC0BD}" type="slidenum">
              <a:rPr lang="en-US" smtClean="0"/>
              <a:pPr/>
              <a:t>38</a:t>
            </a:fld>
            <a:endParaRPr lang="en-US"/>
          </a:p>
        </p:txBody>
      </p:sp>
    </p:spTree>
    <p:extLst>
      <p:ext uri="{BB962C8B-B14F-4D97-AF65-F5344CB8AC3E}">
        <p14:creationId xmlns:p14="http://schemas.microsoft.com/office/powerpoint/2010/main" val="1428725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39</a:t>
            </a:fld>
            <a:endParaRPr lang="en-US"/>
          </a:p>
        </p:txBody>
      </p:sp>
    </p:spTree>
    <p:extLst>
      <p:ext uri="{BB962C8B-B14F-4D97-AF65-F5344CB8AC3E}">
        <p14:creationId xmlns:p14="http://schemas.microsoft.com/office/powerpoint/2010/main" val="2535514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40</a:t>
            </a:fld>
            <a:endParaRPr lang="en-US"/>
          </a:p>
        </p:txBody>
      </p:sp>
    </p:spTree>
    <p:extLst>
      <p:ext uri="{BB962C8B-B14F-4D97-AF65-F5344CB8AC3E}">
        <p14:creationId xmlns:p14="http://schemas.microsoft.com/office/powerpoint/2010/main" val="3751094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42</a:t>
            </a:fld>
            <a:endParaRPr lang="en-US"/>
          </a:p>
        </p:txBody>
      </p:sp>
    </p:spTree>
    <p:extLst>
      <p:ext uri="{BB962C8B-B14F-4D97-AF65-F5344CB8AC3E}">
        <p14:creationId xmlns:p14="http://schemas.microsoft.com/office/powerpoint/2010/main" val="100657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43</a:t>
            </a:fld>
            <a:endParaRPr lang="en-US"/>
          </a:p>
        </p:txBody>
      </p:sp>
    </p:spTree>
    <p:extLst>
      <p:ext uri="{BB962C8B-B14F-4D97-AF65-F5344CB8AC3E}">
        <p14:creationId xmlns:p14="http://schemas.microsoft.com/office/powerpoint/2010/main" val="1006574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RCS: </a:t>
            </a:r>
          </a:p>
          <a:p>
            <a:endParaRPr lang="en-US" dirty="0" smtClean="0"/>
          </a:p>
          <a:p>
            <a:r>
              <a:rPr lang="en-US" dirty="0" smtClean="0"/>
              <a:t>wonderfully archaic.  Each file was locked individually</a:t>
            </a:r>
            <a:r>
              <a:rPr lang="en-US" baseline="0" dirty="0" smtClean="0"/>
              <a:t> while someone made changes.  As long as file is locked, no one can touch the file.  Common to have buddy head home holding lock on a file.  It was a very frustrating system to work with.  There is a lot of contention for locks too.  My friend, when he started work at HP, had to write several scripts that would run in the background trying to get locks on files.  It turns out that other engineers had written similar scripts.  Getting the lock was a non-trivial exercise.</a:t>
            </a:r>
          </a:p>
          <a:p>
            <a:endParaRPr lang="en-US" baseline="0" dirty="0" smtClean="0"/>
          </a:p>
          <a:p>
            <a:r>
              <a:rPr lang="en-US" baseline="0" dirty="0" smtClean="0"/>
              <a:t>CVS: </a:t>
            </a:r>
          </a:p>
          <a:p>
            <a:endParaRPr lang="en-US" baseline="0" dirty="0" smtClean="0"/>
          </a:p>
          <a:p>
            <a:r>
              <a:rPr lang="en-US" baseline="0" dirty="0" smtClean="0"/>
              <a:t>built on top of RCS.  CVS bundled all of your changes together, locked files, made changes, and unlocked files.  Had a wonderful view of modules that let you glob parts together from different projects within the same repository.  Bad things in CVS</a:t>
            </a:r>
          </a:p>
          <a:p>
            <a:pPr>
              <a:buFont typeface="Arial" charset="0"/>
              <a:buChar char="•"/>
            </a:pPr>
            <a:r>
              <a:rPr lang="en-US" baseline="0" dirty="0" smtClean="0"/>
              <a:t> No change sets --- it is not possible to do an atomic commit on a group of files.  Files go in individually which means some files may commit while others fail.  I also believe this can cause issues when multiple developers commit at the same time (think of interleaved commits from two sources).</a:t>
            </a:r>
          </a:p>
          <a:p>
            <a:pPr>
              <a:buFont typeface="Arial" charset="0"/>
              <a:buChar char="•"/>
            </a:pPr>
            <a:r>
              <a:rPr lang="en-US" baseline="0" dirty="0" smtClean="0"/>
              <a:t> </a:t>
            </a:r>
            <a:r>
              <a:rPr lang="en-US" sz="1200" b="0" i="0" kern="1200" dirty="0" smtClean="0">
                <a:solidFill>
                  <a:schemeClr val="tx1"/>
                </a:solidFill>
                <a:latin typeface="+mn-lt"/>
                <a:ea typeface="+mn-ea"/>
                <a:cs typeface="+mn-cs"/>
              </a:rPr>
              <a:t>Weak support for the copy, rename, and delete operations on files, a result of the lack of directory versioning.</a:t>
            </a:r>
          </a:p>
          <a:p>
            <a:pPr>
              <a:buFont typeface="Arial" charset="0"/>
              <a:buChar char="•"/>
            </a:pPr>
            <a:r>
              <a:rPr lang="en-US" sz="1200" b="0" i="0" kern="1200" baseline="0" dirty="0" smtClean="0">
                <a:solidFill>
                  <a:schemeClr val="tx1"/>
                </a:solidFill>
                <a:latin typeface="+mn-lt"/>
                <a:ea typeface="+mn-ea"/>
                <a:cs typeface="+mn-cs"/>
              </a:rPr>
              <a:t> L</a:t>
            </a:r>
            <a:r>
              <a:rPr lang="en-US" sz="1200" b="0" i="0" kern="1200" dirty="0" smtClean="0">
                <a:solidFill>
                  <a:schemeClr val="tx1"/>
                </a:solidFill>
                <a:latin typeface="+mn-lt"/>
                <a:ea typeface="+mn-ea"/>
                <a:cs typeface="+mn-cs"/>
              </a:rPr>
              <a:t>acks directory versioning. It keeps track of only files, not directories.</a:t>
            </a:r>
          </a:p>
          <a:p>
            <a:pPr>
              <a:buFont typeface="Arial" charset="0"/>
              <a:buChar char="•"/>
            </a:pP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Lacks versioned metadata. It can remember file permissions, but that is about it.</a:t>
            </a:r>
          </a:p>
          <a:p>
            <a:pPr>
              <a:buFont typeface="Arial" charset="0"/>
              <a:buChar char="•"/>
            </a:pPr>
            <a:r>
              <a:rPr lang="en-US" sz="1200" b="0" i="0" kern="1200" baseline="0" dirty="0" smtClean="0">
                <a:solidFill>
                  <a:schemeClr val="tx1"/>
                </a:solidFill>
                <a:latin typeface="+mn-lt"/>
                <a:ea typeface="+mn-ea"/>
                <a:cs typeface="+mn-cs"/>
              </a:rPr>
              <a:t> Hard to extend</a:t>
            </a:r>
          </a:p>
          <a:p>
            <a:pPr>
              <a:buFont typeface="Arial" charset="0"/>
              <a:buChar char="•"/>
            </a:pPr>
            <a:r>
              <a:rPr lang="en-US" sz="1200" b="0" i="0" kern="1200" baseline="0" dirty="0" smtClean="0">
                <a:solidFill>
                  <a:schemeClr val="tx1"/>
                </a:solidFill>
                <a:latin typeface="+mn-lt"/>
                <a:ea typeface="+mn-ea"/>
                <a:cs typeface="+mn-cs"/>
              </a:rPr>
              <a:t> Strict one server model</a:t>
            </a:r>
          </a:p>
          <a:p>
            <a:pPr>
              <a:buFont typeface="Arial" charset="0"/>
              <a:buChar char="•"/>
            </a:pPr>
            <a:r>
              <a:rPr lang="en-US" sz="1200" b="0" i="0" kern="1200" baseline="0" dirty="0" smtClean="0">
                <a:solidFill>
                  <a:schemeClr val="tx1"/>
                </a:solidFill>
                <a:latin typeface="+mn-lt"/>
                <a:ea typeface="+mn-ea"/>
                <a:cs typeface="+mn-cs"/>
              </a:rPr>
              <a:t> Branches are </a:t>
            </a:r>
            <a:r>
              <a:rPr lang="en-US" sz="1200" b="0" i="0" kern="1200" baseline="0" dirty="0" err="1" smtClean="0">
                <a:solidFill>
                  <a:schemeClr val="tx1"/>
                </a:solidFill>
                <a:latin typeface="+mn-lt"/>
                <a:ea typeface="+mn-ea"/>
                <a:cs typeface="+mn-cs"/>
              </a:rPr>
              <a:t>uber</a:t>
            </a:r>
            <a:r>
              <a:rPr lang="en-US" sz="1200" b="0" i="0" kern="1200" baseline="0" dirty="0" smtClean="0">
                <a:solidFill>
                  <a:schemeClr val="tx1"/>
                </a:solidFill>
                <a:latin typeface="+mn-lt"/>
                <a:ea typeface="+mn-ea"/>
                <a:cs typeface="+mn-cs"/>
              </a:rPr>
              <a:t>-bad – easy to get wrong (merges are even worse)</a:t>
            </a:r>
          </a:p>
          <a:p>
            <a:pPr>
              <a:buFont typeface="Arial" charset="0"/>
              <a:buChar char="•"/>
            </a:pPr>
            <a:endParaRPr lang="en-US" sz="1200" b="0" i="0" kern="1200" baseline="0" dirty="0" smtClean="0">
              <a:solidFill>
                <a:schemeClr val="tx1"/>
              </a:solidFill>
              <a:latin typeface="+mn-lt"/>
              <a:ea typeface="+mn-ea"/>
              <a:cs typeface="+mn-cs"/>
            </a:endParaRPr>
          </a:p>
          <a:p>
            <a:pPr>
              <a:buFont typeface="Arial" charset="0"/>
              <a:buNone/>
            </a:pPr>
            <a:r>
              <a:rPr lang="en-US" sz="1200" b="0" i="0" kern="1200" baseline="0" dirty="0" smtClean="0">
                <a:solidFill>
                  <a:schemeClr val="tx1"/>
                </a:solidFill>
                <a:latin typeface="+mn-lt"/>
                <a:ea typeface="+mn-ea"/>
                <a:cs typeface="+mn-cs"/>
              </a:rPr>
              <a:t>SVN:</a:t>
            </a:r>
          </a:p>
          <a:p>
            <a:pPr>
              <a:buFont typeface="Arial" charset="0"/>
              <a:buChar char="•"/>
            </a:pPr>
            <a:r>
              <a:rPr lang="en-US" sz="1200" b="0" i="0" kern="1200" baseline="0" dirty="0" smtClean="0">
                <a:solidFill>
                  <a:schemeClr val="tx1"/>
                </a:solidFill>
                <a:latin typeface="+mn-lt"/>
                <a:ea typeface="+mn-ea"/>
                <a:cs typeface="+mn-cs"/>
              </a:rPr>
              <a:t> Looks like a directory tree (no joke)</a:t>
            </a:r>
          </a:p>
          <a:p>
            <a:pPr>
              <a:buFont typeface="Arial" charset="0"/>
              <a:buChar char="•"/>
            </a:pPr>
            <a:r>
              <a:rPr lang="en-US" sz="1200" b="0" i="0" kern="1200" baseline="0" dirty="0" smtClean="0">
                <a:solidFill>
                  <a:schemeClr val="tx1"/>
                </a:solidFill>
                <a:latin typeface="+mn-lt"/>
                <a:ea typeface="+mn-ea"/>
                <a:cs typeface="+mn-cs"/>
              </a:rPr>
              <a:t> Branches are copies of existing directories with a new name and location in the tree</a:t>
            </a:r>
          </a:p>
          <a:p>
            <a:pPr>
              <a:buFont typeface="Arial" charset="0"/>
              <a:buChar char="•"/>
            </a:pPr>
            <a:r>
              <a:rPr lang="en-US" sz="1200" b="0" i="0" kern="1200" baseline="0" dirty="0" smtClean="0">
                <a:solidFill>
                  <a:schemeClr val="tx1"/>
                </a:solidFill>
                <a:latin typeface="+mn-lt"/>
                <a:ea typeface="+mn-ea"/>
                <a:cs typeface="+mn-cs"/>
              </a:rPr>
              <a:t> Forces the strange trunk, branches, tags structure (</a:t>
            </a:r>
            <a:r>
              <a:rPr lang="en-US" sz="1200" b="0" i="0" kern="1200" baseline="0" dirty="0" err="1" smtClean="0">
                <a:solidFill>
                  <a:schemeClr val="tx1"/>
                </a:solidFill>
                <a:latin typeface="+mn-lt"/>
                <a:ea typeface="+mn-ea"/>
                <a:cs typeface="+mn-cs"/>
              </a:rPr>
              <a:t>ick</a:t>
            </a:r>
            <a:r>
              <a:rPr lang="en-US" sz="1200" b="0" i="0" kern="1200" baseline="0" dirty="0" smtClean="0">
                <a:solidFill>
                  <a:schemeClr val="tx1"/>
                </a:solidFill>
                <a:latin typeface="+mn-lt"/>
                <a:ea typeface="+mn-ea"/>
                <a:cs typeface="+mn-cs"/>
              </a:rPr>
              <a:t>)</a:t>
            </a:r>
          </a:p>
          <a:p>
            <a:pPr>
              <a:buFont typeface="Arial" charset="0"/>
              <a:buChar char="•"/>
            </a:pPr>
            <a:r>
              <a:rPr lang="en-US" sz="1200" b="0" i="0" kern="1200" baseline="0" dirty="0" smtClean="0">
                <a:solidFill>
                  <a:schemeClr val="tx1"/>
                </a:solidFill>
                <a:latin typeface="+mn-lt"/>
                <a:ea typeface="+mn-ea"/>
                <a:cs typeface="+mn-cs"/>
              </a:rPr>
              <a:t> Several ways to connect</a:t>
            </a:r>
          </a:p>
          <a:p>
            <a:pPr>
              <a:buFont typeface="Arial" charset="0"/>
              <a:buChar char="•"/>
            </a:pPr>
            <a:r>
              <a:rPr lang="en-US" sz="1200" b="0" i="0" kern="1200" baseline="0" dirty="0" smtClean="0">
                <a:solidFill>
                  <a:schemeClr val="tx1"/>
                </a:solidFill>
                <a:latin typeface="+mn-lt"/>
                <a:ea typeface="+mn-ea"/>
                <a:cs typeface="+mn-cs"/>
              </a:rPr>
              <a:t> Tied to the one server model</a:t>
            </a:r>
            <a:endParaRPr lang="en-US" baseline="0" dirty="0" smtClean="0"/>
          </a:p>
        </p:txBody>
      </p:sp>
      <p:sp>
        <p:nvSpPr>
          <p:cNvPr id="4" name="Slide Number Placeholder 3"/>
          <p:cNvSpPr>
            <a:spLocks noGrp="1"/>
          </p:cNvSpPr>
          <p:nvPr>
            <p:ph type="sldNum" sz="quarter" idx="10"/>
          </p:nvPr>
        </p:nvSpPr>
        <p:spPr/>
        <p:txBody>
          <a:bodyPr/>
          <a:lstStyle/>
          <a:p>
            <a:fld id="{3F3C461B-6FE9-4516-802D-2236D28BC0B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class to resolve conflict and finish the rebase. Look at the log when </a:t>
            </a:r>
            <a:r>
              <a:rPr lang="en-US" baseline="0" smtClean="0"/>
              <a:t>they are done.</a:t>
            </a:r>
            <a:endParaRPr lang="en-US"/>
          </a:p>
        </p:txBody>
      </p:sp>
      <p:sp>
        <p:nvSpPr>
          <p:cNvPr id="4" name="Slide Number Placeholder 3"/>
          <p:cNvSpPr>
            <a:spLocks noGrp="1"/>
          </p:cNvSpPr>
          <p:nvPr>
            <p:ph type="sldNum" sz="quarter" idx="10"/>
          </p:nvPr>
        </p:nvSpPr>
        <p:spPr/>
        <p:txBody>
          <a:bodyPr/>
          <a:lstStyle/>
          <a:p>
            <a:fld id="{3F3C461B-6FE9-4516-802D-2236D28BC0BD}" type="slidenum">
              <a:rPr lang="en-US" smtClean="0"/>
              <a:pPr/>
              <a:t>47</a:t>
            </a:fld>
            <a:endParaRPr lang="en-US"/>
          </a:p>
        </p:txBody>
      </p:sp>
    </p:spTree>
    <p:extLst>
      <p:ext uri="{BB962C8B-B14F-4D97-AF65-F5344CB8AC3E}">
        <p14:creationId xmlns:p14="http://schemas.microsoft.com/office/powerpoint/2010/main" val="3979018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reference </a:t>
            </a:r>
            <a:r>
              <a:rPr lang="en-US" smtClean="0"/>
              <a:t>to justifying</a:t>
            </a:r>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52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err="1" smtClean="0">
                <a:solidFill>
                  <a:schemeClr val="tx1"/>
                </a:solidFill>
                <a:latin typeface="+mn-lt"/>
                <a:ea typeface="+mn-ea"/>
                <a:cs typeface="+mn-cs"/>
              </a:rPr>
              <a:t>Git</a:t>
            </a:r>
            <a:r>
              <a:rPr lang="en-US" sz="1200" b="0" i="0" kern="1200" dirty="0" smtClean="0">
                <a:solidFill>
                  <a:schemeClr val="tx1"/>
                </a:solidFill>
                <a:latin typeface="+mn-lt"/>
                <a:ea typeface="+mn-ea"/>
                <a:cs typeface="+mn-cs"/>
              </a:rPr>
              <a:t> development began after many </a:t>
            </a:r>
            <a:r>
              <a:rPr lang="en-US" sz="1200" b="0" i="0" u="none" strike="noStrike" kern="1200" dirty="0" smtClean="0">
                <a:solidFill>
                  <a:schemeClr val="tx1"/>
                </a:solidFill>
                <a:latin typeface="+mn-lt"/>
                <a:ea typeface="+mn-ea"/>
                <a:cs typeface="+mn-cs"/>
                <a:hlinkClick r:id="rId3" action="ppaction://hlinkfile" tooltip="Linux kernel"/>
              </a:rPr>
              <a:t>Linux kernel</a:t>
            </a:r>
            <a:r>
              <a:rPr lang="en-US" sz="1200" b="0" i="0" kern="1200" dirty="0" smtClean="0">
                <a:solidFill>
                  <a:schemeClr val="tx1"/>
                </a:solidFill>
                <a:latin typeface="+mn-lt"/>
                <a:ea typeface="+mn-ea"/>
                <a:cs typeface="+mn-cs"/>
              </a:rPr>
              <a:t> developers were forced to give up access to the </a:t>
            </a:r>
            <a:r>
              <a:rPr lang="en-US" sz="1200" b="0" i="0" u="none" strike="noStrike" kern="1200" dirty="0" smtClean="0">
                <a:solidFill>
                  <a:schemeClr val="tx1"/>
                </a:solidFill>
                <a:latin typeface="+mn-lt"/>
                <a:ea typeface="+mn-ea"/>
                <a:cs typeface="+mn-cs"/>
                <a:hlinkClick r:id="rId4" action="ppaction://hlinkfile" tooltip="Proprietary software"/>
              </a:rPr>
              <a:t>proprietary</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BitKeeper</a:t>
            </a:r>
            <a:r>
              <a:rPr lang="en-US" sz="1200" b="0" i="0" kern="1200" dirty="0" smtClean="0">
                <a:solidFill>
                  <a:schemeClr val="tx1"/>
                </a:solidFill>
                <a:latin typeface="+mn-lt"/>
                <a:ea typeface="+mn-ea"/>
                <a:cs typeface="+mn-cs"/>
              </a:rPr>
              <a:t> system (see </a:t>
            </a:r>
            <a:r>
              <a:rPr lang="en-US" sz="1200" b="0" i="0" u="none" strike="noStrike" kern="1200" dirty="0" err="1" smtClean="0">
                <a:solidFill>
                  <a:schemeClr val="tx1"/>
                </a:solidFill>
                <a:latin typeface="+mn-lt"/>
                <a:ea typeface="+mn-ea"/>
                <a:cs typeface="+mn-cs"/>
                <a:hlinkClick r:id="rId5" action="ppaction://hlinkfile" tooltip="BitKeeper"/>
              </a:rPr>
              <a:t>BitKeeper</a:t>
            </a:r>
            <a:r>
              <a:rPr lang="en-US" sz="1200" b="0" i="0" u="none" strike="noStrike" kern="1200" dirty="0" smtClean="0">
                <a:solidFill>
                  <a:schemeClr val="tx1"/>
                </a:solidFill>
                <a:latin typeface="+mn-lt"/>
                <a:ea typeface="+mn-ea"/>
                <a:cs typeface="+mn-cs"/>
                <a:hlinkClick r:id="rId5" action="ppaction://hlinkfile" tooltip="BitKeeper"/>
              </a:rPr>
              <a:t> - Pricing change</a:t>
            </a:r>
            <a:r>
              <a:rPr lang="en-US" sz="1200" b="0" i="0" kern="1200" dirty="0" smtClean="0">
                <a:solidFill>
                  <a:schemeClr val="tx1"/>
                </a:solidFill>
                <a:latin typeface="+mn-lt"/>
                <a:ea typeface="+mn-ea"/>
                <a:cs typeface="+mn-cs"/>
              </a:rPr>
              <a:t>). The ability to use </a:t>
            </a:r>
            <a:r>
              <a:rPr lang="en-US" sz="1200" b="0" i="0" kern="1200" dirty="0" err="1" smtClean="0">
                <a:solidFill>
                  <a:schemeClr val="tx1"/>
                </a:solidFill>
                <a:latin typeface="+mn-lt"/>
                <a:ea typeface="+mn-ea"/>
                <a:cs typeface="+mn-cs"/>
              </a:rPr>
              <a:t>BitKeeper</a:t>
            </a:r>
            <a:r>
              <a:rPr lang="en-US" sz="1200" b="0" i="0" kern="1200" dirty="0" smtClean="0">
                <a:solidFill>
                  <a:schemeClr val="tx1"/>
                </a:solidFill>
                <a:latin typeface="+mn-lt"/>
                <a:ea typeface="+mn-ea"/>
                <a:cs typeface="+mn-cs"/>
              </a:rPr>
              <a:t> free of charge had been withdrawn by the copyright holder </a:t>
            </a:r>
            <a:r>
              <a:rPr lang="en-US" sz="1200" b="0" i="0" u="none" strike="noStrike" kern="1200" dirty="0" smtClean="0">
                <a:solidFill>
                  <a:schemeClr val="tx1"/>
                </a:solidFill>
                <a:latin typeface="+mn-lt"/>
                <a:ea typeface="+mn-ea"/>
                <a:cs typeface="+mn-cs"/>
                <a:hlinkClick r:id="rId6" action="ppaction://hlinkfile" tooltip="Larry McVoy"/>
              </a:rPr>
              <a:t>Larry McVoy</a:t>
            </a:r>
            <a:r>
              <a:rPr lang="en-US" sz="1200" b="0" i="0" kern="1200" dirty="0" smtClean="0">
                <a:solidFill>
                  <a:schemeClr val="tx1"/>
                </a:solidFill>
                <a:latin typeface="+mn-lt"/>
                <a:ea typeface="+mn-ea"/>
                <a:cs typeface="+mn-cs"/>
              </a:rPr>
              <a:t> after he claimed </a:t>
            </a:r>
            <a:r>
              <a:rPr lang="en-US" sz="1200" b="0" i="0" u="none" strike="noStrike" kern="1200" dirty="0" smtClean="0">
                <a:solidFill>
                  <a:schemeClr val="tx1"/>
                </a:solidFill>
                <a:latin typeface="+mn-lt"/>
                <a:ea typeface="+mn-ea"/>
                <a:cs typeface="+mn-cs"/>
                <a:hlinkClick r:id="rId7" action="ppaction://hlinkfile" tooltip="Andrew Tridgell"/>
              </a:rPr>
              <a:t>Andrew Tridgell</a:t>
            </a:r>
            <a:r>
              <a:rPr lang="en-US" sz="1200" b="0" i="0" kern="1200" dirty="0" smtClean="0">
                <a:solidFill>
                  <a:schemeClr val="tx1"/>
                </a:solidFill>
                <a:latin typeface="+mn-lt"/>
                <a:ea typeface="+mn-ea"/>
                <a:cs typeface="+mn-cs"/>
              </a:rPr>
              <a:t> had </a:t>
            </a:r>
            <a:r>
              <a:rPr lang="en-US" sz="1200" b="0" i="0" u="none" strike="noStrike" kern="1200" dirty="0" smtClean="0">
                <a:solidFill>
                  <a:schemeClr val="tx1"/>
                </a:solidFill>
                <a:latin typeface="+mn-lt"/>
                <a:ea typeface="+mn-ea"/>
                <a:cs typeface="+mn-cs"/>
                <a:hlinkClick r:id="rId8" action="ppaction://hlinkfile" tooltip="Reverse engineering"/>
              </a:rPr>
              <a:t>reverse engineered</a:t>
            </a:r>
            <a:r>
              <a:rPr lang="en-US" sz="1200" b="0" i="0" kern="1200" dirty="0" smtClean="0">
                <a:solidFill>
                  <a:schemeClr val="tx1"/>
                </a:solidFill>
                <a:latin typeface="+mn-lt"/>
                <a:ea typeface="+mn-ea"/>
                <a:cs typeface="+mn-cs"/>
              </a:rPr>
              <a:t> the </a:t>
            </a:r>
            <a:r>
              <a:rPr lang="en-US" sz="1200" b="0" i="0" kern="1200" dirty="0" err="1" smtClean="0">
                <a:solidFill>
                  <a:schemeClr val="tx1"/>
                </a:solidFill>
                <a:latin typeface="+mn-lt"/>
                <a:ea typeface="+mn-ea"/>
                <a:cs typeface="+mn-cs"/>
              </a:rPr>
              <a:t>BitKeeper</a:t>
            </a:r>
            <a:r>
              <a:rPr lang="en-US" sz="1200" b="0" i="0" kern="1200" dirty="0" smtClean="0">
                <a:solidFill>
                  <a:schemeClr val="tx1"/>
                </a:solidFill>
                <a:latin typeface="+mn-lt"/>
                <a:ea typeface="+mn-ea"/>
                <a:cs typeface="+mn-cs"/>
              </a:rPr>
              <a:t> protocols in violation of the </a:t>
            </a:r>
            <a:r>
              <a:rPr lang="en-US" sz="1200" b="0" i="0" kern="1200" dirty="0" err="1" smtClean="0">
                <a:solidFill>
                  <a:schemeClr val="tx1"/>
                </a:solidFill>
                <a:latin typeface="+mn-lt"/>
                <a:ea typeface="+mn-ea"/>
                <a:cs typeface="+mn-cs"/>
              </a:rPr>
              <a:t>BitKeeper</a:t>
            </a:r>
            <a:r>
              <a:rPr lang="en-US" sz="1200" b="0" i="0" kern="1200" dirty="0" smtClean="0">
                <a:solidFill>
                  <a:schemeClr val="tx1"/>
                </a:solidFill>
                <a:latin typeface="+mn-lt"/>
                <a:ea typeface="+mn-ea"/>
                <a:cs typeface="+mn-cs"/>
              </a:rPr>
              <a:t> license. At </a:t>
            </a:r>
            <a:r>
              <a:rPr lang="en-US" sz="1200" b="0" i="0" u="none" strike="noStrike" kern="1200" dirty="0" err="1" smtClean="0">
                <a:solidFill>
                  <a:schemeClr val="tx1"/>
                </a:solidFill>
                <a:latin typeface="+mn-lt"/>
                <a:ea typeface="+mn-ea"/>
                <a:cs typeface="+mn-cs"/>
                <a:hlinkClick r:id="rId9" action="ppaction://hlinkfile" tooltip="Linux.Conf.Au"/>
              </a:rPr>
              <a:t>Linux.Conf.Au</a:t>
            </a:r>
            <a:r>
              <a:rPr lang="en-US" sz="1200" b="0" i="0" kern="1200" dirty="0" smtClean="0">
                <a:solidFill>
                  <a:schemeClr val="tx1"/>
                </a:solidFill>
                <a:latin typeface="+mn-lt"/>
                <a:ea typeface="+mn-ea"/>
                <a:cs typeface="+mn-cs"/>
              </a:rPr>
              <a:t> 2005, </a:t>
            </a:r>
            <a:r>
              <a:rPr lang="en-US" sz="1200" b="0" i="0" kern="1200" dirty="0" err="1" smtClean="0">
                <a:solidFill>
                  <a:schemeClr val="tx1"/>
                </a:solidFill>
                <a:latin typeface="+mn-lt"/>
                <a:ea typeface="+mn-ea"/>
                <a:cs typeface="+mn-cs"/>
              </a:rPr>
              <a:t>Tridgell</a:t>
            </a:r>
            <a:r>
              <a:rPr lang="en-US" sz="1200" b="0" i="0" kern="1200" dirty="0" smtClean="0">
                <a:solidFill>
                  <a:schemeClr val="tx1"/>
                </a:solidFill>
                <a:latin typeface="+mn-lt"/>
                <a:ea typeface="+mn-ea"/>
                <a:cs typeface="+mn-cs"/>
              </a:rPr>
              <a:t> demonstrated during his keynote that the reverse engineering process he had used was simply to </a:t>
            </a:r>
            <a:r>
              <a:rPr lang="en-US" sz="1200" b="0" i="0" u="none" strike="noStrike" kern="1200" dirty="0" smtClean="0">
                <a:solidFill>
                  <a:schemeClr val="tx1"/>
                </a:solidFill>
                <a:latin typeface="+mn-lt"/>
                <a:ea typeface="+mn-ea"/>
                <a:cs typeface="+mn-cs"/>
                <a:hlinkClick r:id="rId10" action="ppaction://hlinkfile" tooltip="Telnet"/>
              </a:rPr>
              <a:t>telnet</a:t>
            </a:r>
            <a:r>
              <a:rPr lang="en-US" sz="1200" b="0" i="0" kern="1200" dirty="0" smtClean="0">
                <a:solidFill>
                  <a:schemeClr val="tx1"/>
                </a:solidFill>
                <a:latin typeface="+mn-lt"/>
                <a:ea typeface="+mn-ea"/>
                <a:cs typeface="+mn-cs"/>
              </a:rPr>
              <a:t> to the appropriate port of a </a:t>
            </a:r>
            <a:r>
              <a:rPr lang="en-US" sz="1200" b="0" i="0" kern="1200" dirty="0" err="1" smtClean="0">
                <a:solidFill>
                  <a:schemeClr val="tx1"/>
                </a:solidFill>
                <a:latin typeface="+mn-lt"/>
                <a:ea typeface="+mn-ea"/>
                <a:cs typeface="+mn-cs"/>
              </a:rPr>
              <a:t>BitKeeper</a:t>
            </a:r>
            <a:r>
              <a:rPr lang="en-US" sz="1200" b="0" i="0" kern="1200" dirty="0" smtClean="0">
                <a:solidFill>
                  <a:schemeClr val="tx1"/>
                </a:solidFill>
                <a:latin typeface="+mn-lt"/>
                <a:ea typeface="+mn-ea"/>
                <a:cs typeface="+mn-cs"/>
              </a:rPr>
              <a:t> server and type "help".</a:t>
            </a:r>
            <a:r>
              <a:rPr lang="en-US" sz="1200" b="0" i="0" u="none" strike="noStrike" kern="1200" baseline="30000" dirty="0" smtClean="0">
                <a:solidFill>
                  <a:schemeClr val="tx1"/>
                </a:solidFill>
                <a:latin typeface="+mn-lt"/>
                <a:ea typeface="+mn-ea"/>
                <a:cs typeface="+mn-cs"/>
                <a:hlinkClick r:id="rId11" action="ppaction://hlinkfile"/>
              </a:rPr>
              <a:t>[4]</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Torvalds</a:t>
            </a:r>
            <a:r>
              <a:rPr lang="en-US" sz="1200" b="0" i="0" kern="1200" dirty="0" smtClean="0">
                <a:solidFill>
                  <a:schemeClr val="tx1"/>
                </a:solidFill>
                <a:latin typeface="+mn-lt"/>
                <a:ea typeface="+mn-ea"/>
                <a:cs typeface="+mn-cs"/>
              </a:rPr>
              <a:t> wanted a distributed system that he could use like </a:t>
            </a:r>
            <a:r>
              <a:rPr lang="en-US" sz="1200" b="0" i="0" kern="1200" dirty="0" err="1" smtClean="0">
                <a:solidFill>
                  <a:schemeClr val="tx1"/>
                </a:solidFill>
                <a:latin typeface="+mn-lt"/>
                <a:ea typeface="+mn-ea"/>
                <a:cs typeface="+mn-cs"/>
              </a:rPr>
              <a:t>BitKeeper</a:t>
            </a:r>
            <a:r>
              <a:rPr lang="en-US" sz="1200" b="0" i="0" kern="1200" dirty="0" smtClean="0">
                <a:solidFill>
                  <a:schemeClr val="tx1"/>
                </a:solidFill>
                <a:latin typeface="+mn-lt"/>
                <a:ea typeface="+mn-ea"/>
                <a:cs typeface="+mn-cs"/>
              </a:rPr>
              <a:t>, but none of the available free systems met his needs, particularly his performance needs. From an e-mail he wrote on April 7, 2005 while writing the first prototype:</a:t>
            </a:r>
            <a:r>
              <a:rPr lang="en-US" sz="1200" b="0" i="0" u="none" strike="noStrike" kern="1200" baseline="30000" dirty="0" smtClean="0">
                <a:solidFill>
                  <a:schemeClr val="tx1"/>
                </a:solidFill>
                <a:latin typeface="+mn-lt"/>
                <a:ea typeface="+mn-ea"/>
                <a:cs typeface="+mn-cs"/>
                <a:hlinkClick r:id="rId12" action="ppaction://hlinkfile"/>
              </a:rPr>
              <a:t>[5]</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However, the </a:t>
            </a:r>
            <a:r>
              <a:rPr lang="en-US" sz="1200" b="0" i="0" u="none" strike="noStrike" kern="1200" dirty="0" smtClean="0">
                <a:solidFill>
                  <a:schemeClr val="tx1"/>
                </a:solidFill>
                <a:latin typeface="+mn-lt"/>
                <a:ea typeface="+mn-ea"/>
                <a:cs typeface="+mn-cs"/>
                <a:hlinkClick r:id="rId13" action="ppaction://hlinkfile" tooltip="Revision control"/>
              </a:rPr>
              <a:t>SCMs</a:t>
            </a:r>
            <a:r>
              <a:rPr lang="en-US" sz="1200" b="0" i="0" kern="1200" dirty="0" smtClean="0">
                <a:solidFill>
                  <a:schemeClr val="tx1"/>
                </a:solidFill>
                <a:latin typeface="+mn-lt"/>
                <a:ea typeface="+mn-ea"/>
                <a:cs typeface="+mn-cs"/>
              </a:rPr>
              <a:t> I've looked at make this hard. One of the things (the main thing, in fact) I've been working at is to make that process really </a:t>
            </a:r>
            <a:r>
              <a:rPr lang="en-US" sz="1200" b="0" i="1" kern="1200" dirty="0" smtClean="0">
                <a:solidFill>
                  <a:schemeClr val="tx1"/>
                </a:solidFill>
                <a:latin typeface="+mn-lt"/>
                <a:ea typeface="+mn-ea"/>
                <a:cs typeface="+mn-cs"/>
              </a:rPr>
              <a:t>efficient</a:t>
            </a:r>
            <a:r>
              <a:rPr lang="en-US" sz="1200" b="0" i="0" kern="1200" dirty="0" smtClean="0">
                <a:solidFill>
                  <a:schemeClr val="tx1"/>
                </a:solidFill>
                <a:latin typeface="+mn-lt"/>
                <a:ea typeface="+mn-ea"/>
                <a:cs typeface="+mn-cs"/>
              </a:rPr>
              <a:t>. If it takes half a minute to apply a patch and remember the </a:t>
            </a:r>
            <a:r>
              <a:rPr lang="en-US" sz="1200" b="0" i="0" kern="1200" dirty="0" err="1" smtClean="0">
                <a:solidFill>
                  <a:schemeClr val="tx1"/>
                </a:solidFill>
                <a:latin typeface="+mn-lt"/>
                <a:ea typeface="+mn-ea"/>
                <a:cs typeface="+mn-cs"/>
              </a:rPr>
              <a:t>changeset</a:t>
            </a:r>
            <a:r>
              <a:rPr lang="en-US" sz="1200" b="0" i="0" kern="1200" dirty="0" smtClean="0">
                <a:solidFill>
                  <a:schemeClr val="tx1"/>
                </a:solidFill>
                <a:latin typeface="+mn-lt"/>
                <a:ea typeface="+mn-ea"/>
                <a:cs typeface="+mn-cs"/>
              </a:rPr>
              <a:t> boundary etc. (and quite frankly, that's </a:t>
            </a:r>
            <a:r>
              <a:rPr lang="en-US" sz="1200" b="0" i="1" kern="1200" dirty="0" smtClean="0">
                <a:solidFill>
                  <a:schemeClr val="tx1"/>
                </a:solidFill>
                <a:latin typeface="+mn-lt"/>
                <a:ea typeface="+mn-ea"/>
                <a:cs typeface="+mn-cs"/>
              </a:rPr>
              <a:t>fast</a:t>
            </a:r>
            <a:r>
              <a:rPr lang="en-US" sz="1200" b="0" i="0" kern="1200" dirty="0" smtClean="0">
                <a:solidFill>
                  <a:schemeClr val="tx1"/>
                </a:solidFill>
                <a:latin typeface="+mn-lt"/>
                <a:ea typeface="+mn-ea"/>
                <a:cs typeface="+mn-cs"/>
              </a:rPr>
              <a:t> for most SCMs around for a project the size of Linux), then a series of 250 emails (which is not unheard of at all when I sync with Andrew, for example) takes two hours. If one of the patches in the middle doesn't apply, things are bad </a:t>
            </a:r>
            <a:r>
              <a:rPr lang="en-US" sz="1200" b="0" i="0" kern="1200" dirty="0" err="1" smtClean="0">
                <a:solidFill>
                  <a:schemeClr val="tx1"/>
                </a:solidFill>
                <a:latin typeface="+mn-lt"/>
                <a:ea typeface="+mn-ea"/>
                <a:cs typeface="+mn-cs"/>
              </a:rPr>
              <a:t>bad</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bad</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Now, BK wasn't a speed demon either (actually, compared to everything else, BK </a:t>
            </a:r>
            <a:r>
              <a:rPr lang="en-US" sz="1200" b="0" i="1" kern="1200" dirty="0" smtClean="0">
                <a:solidFill>
                  <a:schemeClr val="tx1"/>
                </a:solidFill>
                <a:latin typeface="+mn-lt"/>
                <a:ea typeface="+mn-ea"/>
                <a:cs typeface="+mn-cs"/>
              </a:rPr>
              <a:t>is</a:t>
            </a:r>
            <a:r>
              <a:rPr lang="en-US" sz="1200" b="0" i="0" kern="1200" dirty="0" smtClean="0">
                <a:solidFill>
                  <a:schemeClr val="tx1"/>
                </a:solidFill>
                <a:latin typeface="+mn-lt"/>
                <a:ea typeface="+mn-ea"/>
                <a:cs typeface="+mn-cs"/>
              </a:rPr>
              <a:t> a speed </a:t>
            </a:r>
            <a:r>
              <a:rPr lang="en-US" sz="1200" b="0" i="0" kern="1200" dirty="0" err="1" smtClean="0">
                <a:solidFill>
                  <a:schemeClr val="tx1"/>
                </a:solidFill>
                <a:latin typeface="+mn-lt"/>
                <a:ea typeface="+mn-ea"/>
                <a:cs typeface="+mn-cs"/>
              </a:rPr>
              <a:t>deamon</a:t>
            </a:r>
            <a:r>
              <a:rPr lang="en-US" sz="1200" b="0" i="0" kern="1200" dirty="0" smtClean="0">
                <a:solidFill>
                  <a:schemeClr val="tx1"/>
                </a:solidFill>
                <a:latin typeface="+mn-lt"/>
                <a:ea typeface="+mn-ea"/>
                <a:cs typeface="+mn-cs"/>
              </a:rPr>
              <a:t> [sic], often by one or two orders of magnitude), and took about 10–15 seconds per email when I merged with Andrew. HOWEVER, with BK that wasn't as big of an issue, since the BK&lt;-&gt;BK merges were so easy, so I never had the slow email merges with any of the other main developers. So a patch-application-based SCM “merger” actually would need to be </a:t>
            </a:r>
            <a:r>
              <a:rPr lang="en-US" sz="1200" b="0" i="1" kern="1200" dirty="0" smtClean="0">
                <a:solidFill>
                  <a:schemeClr val="tx1"/>
                </a:solidFill>
                <a:latin typeface="+mn-lt"/>
                <a:ea typeface="+mn-ea"/>
                <a:cs typeface="+mn-cs"/>
              </a:rPr>
              <a:t>faster</a:t>
            </a:r>
            <a:r>
              <a:rPr lang="en-US" sz="1200" b="0" i="0" kern="1200" dirty="0" smtClean="0">
                <a:solidFill>
                  <a:schemeClr val="tx1"/>
                </a:solidFill>
                <a:latin typeface="+mn-lt"/>
                <a:ea typeface="+mn-ea"/>
                <a:cs typeface="+mn-cs"/>
              </a:rPr>
              <a:t> than BK is. Which is really </a:t>
            </a:r>
            <a:r>
              <a:rPr lang="en-US" sz="1200" b="0" i="0" kern="1200" dirty="0" err="1" smtClean="0">
                <a:solidFill>
                  <a:schemeClr val="tx1"/>
                </a:solidFill>
                <a:latin typeface="+mn-lt"/>
                <a:ea typeface="+mn-ea"/>
                <a:cs typeface="+mn-cs"/>
              </a:rPr>
              <a:t>really</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really</a:t>
            </a:r>
            <a:r>
              <a:rPr lang="en-US" sz="1200" b="0" i="0" kern="1200" dirty="0" smtClean="0">
                <a:solidFill>
                  <a:schemeClr val="tx1"/>
                </a:solidFill>
                <a:latin typeface="+mn-lt"/>
                <a:ea typeface="+mn-ea"/>
                <a:cs typeface="+mn-cs"/>
              </a:rPr>
              <a:t> hard.</a:t>
            </a:r>
          </a:p>
          <a:p>
            <a:r>
              <a:rPr lang="en-US" sz="1200" b="0" i="0" kern="1200" dirty="0" smtClean="0">
                <a:solidFill>
                  <a:schemeClr val="tx1"/>
                </a:solidFill>
                <a:latin typeface="+mn-lt"/>
                <a:ea typeface="+mn-ea"/>
                <a:cs typeface="+mn-cs"/>
              </a:rPr>
              <a:t>So I'm writing some scripts to try to track things a whole lot faster. Initial indications are that I should be able to do it almost as quickly as I can just apply the patch, but quite frankly, I'm at most half done, and if I hit a snag maybe that's not true at all. Anyway, the reason I can do it quickly is that my scripts will </a:t>
            </a:r>
            <a:r>
              <a:rPr lang="en-US" sz="1200" b="0" i="1" kern="1200" dirty="0" smtClean="0">
                <a:solidFill>
                  <a:schemeClr val="tx1"/>
                </a:solidFill>
                <a:latin typeface="+mn-lt"/>
                <a:ea typeface="+mn-ea"/>
                <a:cs typeface="+mn-cs"/>
              </a:rPr>
              <a:t>not</a:t>
            </a:r>
            <a:r>
              <a:rPr lang="en-US" sz="1200" b="0" i="0" kern="1200" dirty="0" smtClean="0">
                <a:solidFill>
                  <a:schemeClr val="tx1"/>
                </a:solidFill>
                <a:latin typeface="+mn-lt"/>
                <a:ea typeface="+mn-ea"/>
                <a:cs typeface="+mn-cs"/>
              </a:rPr>
              <a:t> be an SCM, they'll be a very specific “log </a:t>
            </a:r>
            <a:r>
              <a:rPr lang="en-US" sz="1200" b="0" i="0" kern="1200" dirty="0" err="1" smtClean="0">
                <a:solidFill>
                  <a:schemeClr val="tx1"/>
                </a:solidFill>
                <a:latin typeface="+mn-lt"/>
                <a:ea typeface="+mn-ea"/>
                <a:cs typeface="+mn-cs"/>
              </a:rPr>
              <a:t>Linus</a:t>
            </a:r>
            <a:r>
              <a:rPr lang="en-US" sz="1200" b="0" i="0" kern="1200" dirty="0" smtClean="0">
                <a:solidFill>
                  <a:schemeClr val="tx1"/>
                </a:solidFill>
                <a:latin typeface="+mn-lt"/>
                <a:ea typeface="+mn-ea"/>
                <a:cs typeface="+mn-cs"/>
              </a:rPr>
              <a:t>' state” kind of thing. That will make the linear patch merge a lot more time-efficient, and thus possible.</a:t>
            </a:r>
          </a:p>
          <a:p>
            <a:r>
              <a:rPr lang="en-US" sz="1200" b="0" i="0" kern="1200" dirty="0" smtClean="0">
                <a:solidFill>
                  <a:schemeClr val="tx1"/>
                </a:solidFill>
                <a:latin typeface="+mn-lt"/>
                <a:ea typeface="+mn-ea"/>
                <a:cs typeface="+mn-cs"/>
              </a:rPr>
              <a:t>(If a patch apply takes three seconds, even a big series of patches is not a problem: if I get notified within a minute or two that it failed half-way, that's fine, I can then just fix it up manually. That's why latency is critical—if I'd have to do things effectively “offline”, I'd by definition not be able to fix it up when problems happen).</a:t>
            </a:r>
          </a:p>
          <a:p>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first three requirements wiped out all existing SCM systems.</a:t>
            </a:r>
          </a:p>
          <a:p>
            <a:endParaRPr lang="en-US" baseline="0" dirty="0" smtClean="0"/>
          </a:p>
          <a:p>
            <a:r>
              <a:rPr lang="en-US" sz="1200" b="0" i="0" kern="1200" dirty="0" smtClean="0">
                <a:solidFill>
                  <a:schemeClr val="tx1"/>
                </a:solidFill>
                <a:latin typeface="+mn-lt"/>
                <a:ea typeface="+mn-ea"/>
                <a:cs typeface="+mn-cs"/>
              </a:rPr>
              <a:t>The development of </a:t>
            </a:r>
            <a:r>
              <a:rPr lang="en-US" sz="1200" b="0" i="0" kern="1200" dirty="0" err="1" smtClean="0">
                <a:solidFill>
                  <a:schemeClr val="tx1"/>
                </a:solidFill>
                <a:latin typeface="+mn-lt"/>
                <a:ea typeface="+mn-ea"/>
                <a:cs typeface="+mn-cs"/>
              </a:rPr>
              <a:t>Git</a:t>
            </a:r>
            <a:r>
              <a:rPr lang="en-US" sz="1200" b="0" i="0" kern="1200" dirty="0" smtClean="0">
                <a:solidFill>
                  <a:schemeClr val="tx1"/>
                </a:solidFill>
                <a:latin typeface="+mn-lt"/>
                <a:ea typeface="+mn-ea"/>
                <a:cs typeface="+mn-cs"/>
              </a:rPr>
              <a:t> began on April 3, 2005.</a:t>
            </a:r>
            <a:r>
              <a:rPr lang="en-US" sz="1200" b="0" i="0" u="none" strike="noStrike" kern="1200" baseline="30000" dirty="0" smtClean="0">
                <a:solidFill>
                  <a:schemeClr val="tx1"/>
                </a:solidFill>
                <a:latin typeface="+mn-lt"/>
                <a:ea typeface="+mn-ea"/>
                <a:cs typeface="+mn-cs"/>
                <a:hlinkClick r:id="rId3" action="ppaction://hlinkfile"/>
              </a:rPr>
              <a:t>[9]</a:t>
            </a:r>
            <a:r>
              <a:rPr lang="en-US" sz="1200" b="0" i="0" kern="1200" dirty="0" smtClean="0">
                <a:solidFill>
                  <a:schemeClr val="tx1"/>
                </a:solidFill>
                <a:latin typeface="+mn-lt"/>
                <a:ea typeface="+mn-ea"/>
                <a:cs typeface="+mn-cs"/>
              </a:rPr>
              <a:t> The project was announced on April 6,</a:t>
            </a:r>
            <a:r>
              <a:rPr lang="en-US" sz="1200" b="0" i="0" u="none" strike="noStrike" kern="1200" baseline="30000" dirty="0" smtClean="0">
                <a:solidFill>
                  <a:schemeClr val="tx1"/>
                </a:solidFill>
                <a:latin typeface="+mn-lt"/>
                <a:ea typeface="+mn-ea"/>
                <a:cs typeface="+mn-cs"/>
                <a:hlinkClick r:id="rId4" action="ppaction://hlinkfile"/>
              </a:rPr>
              <a:t>[10]</a:t>
            </a:r>
            <a:r>
              <a:rPr lang="en-US" sz="1200" b="0" i="0" kern="1200" dirty="0" smtClean="0">
                <a:solidFill>
                  <a:schemeClr val="tx1"/>
                </a:solidFill>
                <a:latin typeface="+mn-lt"/>
                <a:ea typeface="+mn-ea"/>
                <a:cs typeface="+mn-cs"/>
              </a:rPr>
              <a:t> and became </a:t>
            </a:r>
            <a:r>
              <a:rPr lang="en-US" sz="1200" b="0" i="0" u="none" strike="noStrike" kern="1200" dirty="0" smtClean="0">
                <a:solidFill>
                  <a:schemeClr val="tx1"/>
                </a:solidFill>
                <a:latin typeface="+mn-lt"/>
                <a:ea typeface="+mn-ea"/>
                <a:cs typeface="+mn-cs"/>
                <a:hlinkClick r:id="rId5" action="ppaction://hlinkfile" tooltip="Self-hosting"/>
              </a:rPr>
              <a:t>self-hosting</a:t>
            </a:r>
            <a:r>
              <a:rPr lang="en-US" sz="1200" b="0" i="0" kern="1200" dirty="0" smtClean="0">
                <a:solidFill>
                  <a:schemeClr val="tx1"/>
                </a:solidFill>
                <a:latin typeface="+mn-lt"/>
                <a:ea typeface="+mn-ea"/>
                <a:cs typeface="+mn-cs"/>
              </a:rPr>
              <a:t> as of April 7.</a:t>
            </a:r>
            <a:r>
              <a:rPr lang="en-US" sz="1200" b="0" i="0" u="none" strike="noStrike" kern="1200" baseline="30000" dirty="0" smtClean="0">
                <a:solidFill>
                  <a:schemeClr val="tx1"/>
                </a:solidFill>
                <a:latin typeface="+mn-lt"/>
                <a:ea typeface="+mn-ea"/>
                <a:cs typeface="+mn-cs"/>
                <a:hlinkClick r:id="rId3" action="ppaction://hlinkfile"/>
              </a:rPr>
              <a:t>[9]</a:t>
            </a:r>
            <a:r>
              <a:rPr lang="en-US" sz="1200" b="0" i="0" kern="1200" dirty="0" smtClean="0">
                <a:solidFill>
                  <a:schemeClr val="tx1"/>
                </a:solidFill>
                <a:latin typeface="+mn-lt"/>
                <a:ea typeface="+mn-ea"/>
                <a:cs typeface="+mn-cs"/>
              </a:rPr>
              <a:t> The first merge of multiple branches was done on April 18.</a:t>
            </a:r>
            <a:r>
              <a:rPr lang="en-US" sz="1200" b="0" i="0" u="none" strike="noStrike" kern="1200" baseline="30000" dirty="0" smtClean="0">
                <a:solidFill>
                  <a:schemeClr val="tx1"/>
                </a:solidFill>
                <a:latin typeface="+mn-lt"/>
                <a:ea typeface="+mn-ea"/>
                <a:cs typeface="+mn-cs"/>
                <a:hlinkClick r:id="rId6" action="ppaction://hlinkfile"/>
              </a:rPr>
              <a:t>[11]</a:t>
            </a:r>
            <a:r>
              <a:rPr lang="en-US" sz="1200" b="0" i="0" kern="1200" dirty="0" smtClean="0">
                <a:solidFill>
                  <a:schemeClr val="tx1"/>
                </a:solidFill>
                <a:latin typeface="+mn-lt"/>
                <a:ea typeface="+mn-ea"/>
                <a:cs typeface="+mn-cs"/>
              </a:rPr>
              <a:t> Torvalds achieved his performance goals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on April 29, when the nascent </a:t>
            </a:r>
            <a:r>
              <a:rPr lang="en-US" sz="1200" b="0" i="0" kern="1200" dirty="0" err="1" smtClean="0">
                <a:solidFill>
                  <a:schemeClr val="tx1"/>
                </a:solidFill>
                <a:latin typeface="+mn-lt"/>
                <a:ea typeface="+mn-ea"/>
                <a:cs typeface="+mn-cs"/>
              </a:rPr>
              <a:t>Git</a:t>
            </a:r>
            <a:r>
              <a:rPr lang="en-US" sz="1200" b="0" i="0" kern="1200" dirty="0" smtClean="0">
                <a:solidFill>
                  <a:schemeClr val="tx1"/>
                </a:solidFill>
                <a:latin typeface="+mn-lt"/>
                <a:ea typeface="+mn-ea"/>
                <a:cs typeface="+mn-cs"/>
              </a:rPr>
              <a:t> was benchmarked recording patches to the Linux kernel tree at the rate of 6.7 per second.</a:t>
            </a:r>
            <a:r>
              <a:rPr lang="en-US" sz="1200" b="0" i="0" u="none" strike="noStrike" kern="1200" baseline="30000" dirty="0" smtClean="0">
                <a:solidFill>
                  <a:schemeClr val="tx1"/>
                </a:solidFill>
                <a:latin typeface="+mn-lt"/>
                <a:ea typeface="+mn-ea"/>
                <a:cs typeface="+mn-cs"/>
                <a:hlinkClick r:id="rId7" action="ppaction://hlinkfile"/>
              </a:rPr>
              <a:t>[12]</a:t>
            </a:r>
            <a:r>
              <a:rPr lang="en-US" sz="1200" b="0" i="0" kern="1200" dirty="0" smtClean="0">
                <a:solidFill>
                  <a:schemeClr val="tx1"/>
                </a:solidFill>
                <a:latin typeface="+mn-lt"/>
                <a:ea typeface="+mn-ea"/>
                <a:cs typeface="+mn-cs"/>
              </a:rPr>
              <a:t> On June 16,</a:t>
            </a:r>
            <a:r>
              <a:rPr lang="en-US" sz="1200" b="0" i="0" kern="1200" baseline="0" dirty="0" smtClean="0">
                <a:solidFill>
                  <a:schemeClr val="tx1"/>
                </a:solidFill>
                <a:latin typeface="+mn-lt"/>
                <a:ea typeface="+mn-ea"/>
                <a:cs typeface="+mn-cs"/>
              </a:rPr>
              <a:t> 2005</a:t>
            </a:r>
            <a:r>
              <a:rPr lang="en-US" sz="1200" b="0" i="0" kern="1200" dirty="0" smtClean="0">
                <a:solidFill>
                  <a:schemeClr val="tx1"/>
                </a:solidFill>
                <a:latin typeface="+mn-lt"/>
                <a:ea typeface="+mn-ea"/>
                <a:cs typeface="+mn-cs"/>
              </a:rPr>
              <a:t>, the kernel 2.6.12 release was managed by </a:t>
            </a:r>
            <a:r>
              <a:rPr lang="en-US" sz="1200" b="0" i="0" kern="1200" dirty="0" err="1" smtClean="0">
                <a:solidFill>
                  <a:schemeClr val="tx1"/>
                </a:solidFill>
                <a:latin typeface="+mn-lt"/>
                <a:ea typeface="+mn-ea"/>
                <a:cs typeface="+mn-cs"/>
              </a:rPr>
              <a:t>Git</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8" action="ppaction://hlinkfile"/>
              </a:rPr>
              <a:t>[13]</a:t>
            </a:r>
            <a:endParaRPr lang="en-US" sz="1200" b="0" i="0" u="none" strike="noStrike" kern="1200" baseline="30000" dirty="0" smtClean="0">
              <a:solidFill>
                <a:schemeClr val="tx1"/>
              </a:solidFill>
              <a:latin typeface="+mn-lt"/>
              <a:ea typeface="+mn-ea"/>
              <a:cs typeface="+mn-cs"/>
            </a:endParaRPr>
          </a:p>
          <a:p>
            <a:endParaRPr lang="en-US" sz="1200" b="0" i="0" u="none" strike="noStrike" kern="1200" baseline="300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F3C461B-6FE9-4516-802D-2236D28BC0B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Get</a:t>
            </a:r>
            <a:r>
              <a:rPr lang="en-US" baseline="0" dirty="0" smtClean="0"/>
              <a:t> earlier states of the working tree using </a:t>
            </a:r>
            <a:r>
              <a:rPr lang="en-US" baseline="0" dirty="0" err="1" smtClean="0"/>
              <a:t>git</a:t>
            </a:r>
            <a:r>
              <a:rPr lang="en-US" baseline="0" dirty="0" smtClean="0"/>
              <a:t> checkout or </a:t>
            </a:r>
            <a:r>
              <a:rPr lang="en-US" baseline="0" dirty="0" err="1" smtClean="0"/>
              <a:t>git</a:t>
            </a:r>
            <a:r>
              <a:rPr lang="en-US" baseline="0" dirty="0" smtClean="0"/>
              <a:t> pull</a:t>
            </a:r>
          </a:p>
          <a:p>
            <a:endParaRPr lang="en-US" baseline="0" dirty="0" smtClean="0"/>
          </a:p>
          <a:p>
            <a:r>
              <a:rPr lang="en-US" baseline="0" dirty="0" smtClean="0"/>
              <a:t>Changes from the working tree are registered to be committed (not yet committed) with </a:t>
            </a:r>
            <a:r>
              <a:rPr lang="en-US" baseline="0" dirty="0" err="1" smtClean="0"/>
              <a:t>git</a:t>
            </a:r>
            <a:r>
              <a:rPr lang="en-US" baseline="0" dirty="0" smtClean="0"/>
              <a:t> add</a:t>
            </a:r>
          </a:p>
          <a:p>
            <a:endParaRPr lang="en-US" baseline="0" dirty="0" smtClean="0"/>
          </a:p>
          <a:p>
            <a:r>
              <a:rPr lang="en-US" baseline="0" dirty="0" smtClean="0"/>
              <a:t>Registered changes are put into the repository with </a:t>
            </a:r>
            <a:r>
              <a:rPr lang="en-US" baseline="0" dirty="0" err="1" smtClean="0"/>
              <a:t>git</a:t>
            </a:r>
            <a:r>
              <a:rPr lang="en-US" baseline="0" dirty="0" smtClean="0"/>
              <a:t> commit</a:t>
            </a:r>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3C461B-6FE9-4516-802D-2236D28BC0BD}"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60CFEE-54B3-4AD6-A207-B080DB1A7AD9}" type="datetimeFigureOut">
              <a:rPr lang="en-US" smtClean="0"/>
              <a:pPr/>
              <a:t>1/10/12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A3AD1-6F26-44AA-8761-AAEA3E8A57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0CFEE-54B3-4AD6-A207-B080DB1A7AD9}" type="datetimeFigureOut">
              <a:rPr lang="en-US" smtClean="0"/>
              <a:pPr/>
              <a:t>1/10/12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A3AD1-6F26-44AA-8761-AAEA3E8A57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0CFEE-54B3-4AD6-A207-B080DB1A7AD9}" type="datetimeFigureOut">
              <a:rPr lang="en-US" smtClean="0"/>
              <a:pPr/>
              <a:t>1/10/12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A3AD1-6F26-44AA-8761-AAEA3E8A57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0CFEE-54B3-4AD6-A207-B080DB1A7AD9}" type="datetimeFigureOut">
              <a:rPr lang="en-US" smtClean="0"/>
              <a:pPr/>
              <a:t>1/10/12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A3AD1-6F26-44AA-8761-AAEA3E8A57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60CFEE-54B3-4AD6-A207-B080DB1A7AD9}" type="datetimeFigureOut">
              <a:rPr lang="en-US" smtClean="0"/>
              <a:pPr/>
              <a:t>1/10/12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0A3AD1-6F26-44AA-8761-AAEA3E8A57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60CFEE-54B3-4AD6-A207-B080DB1A7AD9}" type="datetimeFigureOut">
              <a:rPr lang="en-US" smtClean="0"/>
              <a:pPr/>
              <a:t>1/10/12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A3AD1-6F26-44AA-8761-AAEA3E8A57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60CFEE-54B3-4AD6-A207-B080DB1A7AD9}" type="datetimeFigureOut">
              <a:rPr lang="en-US" smtClean="0"/>
              <a:pPr/>
              <a:t>1/10/12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0A3AD1-6F26-44AA-8761-AAEA3E8A57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60CFEE-54B3-4AD6-A207-B080DB1A7AD9}" type="datetimeFigureOut">
              <a:rPr lang="en-US" smtClean="0"/>
              <a:pPr/>
              <a:t>1/10/12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0A3AD1-6F26-44AA-8761-AAEA3E8A57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0CFEE-54B3-4AD6-A207-B080DB1A7AD9}" type="datetimeFigureOut">
              <a:rPr lang="en-US" smtClean="0"/>
              <a:pPr/>
              <a:t>1/10/12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0A3AD1-6F26-44AA-8761-AAEA3E8A57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60CFEE-54B3-4AD6-A207-B080DB1A7AD9}" type="datetimeFigureOut">
              <a:rPr lang="en-US" smtClean="0"/>
              <a:pPr/>
              <a:t>1/10/12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A3AD1-6F26-44AA-8761-AAEA3E8A57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60CFEE-54B3-4AD6-A207-B080DB1A7AD9}" type="datetimeFigureOut">
              <a:rPr lang="en-US" smtClean="0"/>
              <a:pPr/>
              <a:t>1/10/12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0A3AD1-6F26-44AA-8761-AAEA3E8A57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0CFEE-54B3-4AD6-A207-B080DB1A7AD9}" type="datetimeFigureOut">
              <a:rPr lang="en-US" smtClean="0"/>
              <a:pPr/>
              <a:t>1/10/12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A3AD1-6F26-44AA-8761-AAEA3E8A57B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scm.com/document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for dummies</a:t>
            </a:r>
            <a:endParaRPr lang="en-US" dirty="0"/>
          </a:p>
        </p:txBody>
      </p:sp>
      <p:sp>
        <p:nvSpPr>
          <p:cNvPr id="3" name="Subtitle 2"/>
          <p:cNvSpPr>
            <a:spLocks noGrp="1"/>
          </p:cNvSpPr>
          <p:nvPr>
            <p:ph type="subTitle" idx="1"/>
          </p:nvPr>
        </p:nvSpPr>
        <p:spPr/>
        <p:txBody>
          <a:bodyPr/>
          <a:lstStyle/>
          <a:p>
            <a:r>
              <a:rPr lang="en-US" dirty="0" smtClean="0"/>
              <a:t>It takes one to know one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Workflow</a:t>
            </a:r>
            <a:endParaRPr lang="en-US" dirty="0"/>
          </a:p>
        </p:txBody>
      </p:sp>
      <p:sp>
        <p:nvSpPr>
          <p:cNvPr id="3" name="Flowchart: Magnetic Disk 2"/>
          <p:cNvSpPr/>
          <p:nvPr/>
        </p:nvSpPr>
        <p:spPr>
          <a:xfrm>
            <a:off x="1295400" y="1981200"/>
            <a:ext cx="1828800" cy="2133600"/>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Repository</a:t>
            </a:r>
            <a:endParaRPr lang="en-US" sz="2400" dirty="0"/>
          </a:p>
        </p:txBody>
      </p:sp>
      <p:sp>
        <p:nvSpPr>
          <p:cNvPr id="4" name="Isosceles Triangle 3"/>
          <p:cNvSpPr/>
          <p:nvPr/>
        </p:nvSpPr>
        <p:spPr>
          <a:xfrm>
            <a:off x="3581400" y="4724400"/>
            <a:ext cx="1905000" cy="1447800"/>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Index</a:t>
            </a:r>
            <a:endParaRPr lang="en-US" sz="2400" dirty="0"/>
          </a:p>
        </p:txBody>
      </p:sp>
      <p:sp>
        <p:nvSpPr>
          <p:cNvPr id="5" name="Cloud 4"/>
          <p:cNvSpPr/>
          <p:nvPr/>
        </p:nvSpPr>
        <p:spPr>
          <a:xfrm>
            <a:off x="5715000" y="2209800"/>
            <a:ext cx="2209800" cy="190500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Working Tree</a:t>
            </a:r>
            <a:endParaRPr lang="en-US" sz="2400" dirty="0"/>
          </a:p>
        </p:txBody>
      </p:sp>
      <p:cxnSp>
        <p:nvCxnSpPr>
          <p:cNvPr id="7" name="Straight Arrow Connector 6"/>
          <p:cNvCxnSpPr>
            <a:stCxn id="3" idx="4"/>
            <a:endCxn id="5" idx="2"/>
          </p:cNvCxnSpPr>
          <p:nvPr/>
        </p:nvCxnSpPr>
        <p:spPr>
          <a:xfrm>
            <a:off x="3124200" y="3048000"/>
            <a:ext cx="2597654" cy="1143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a:stCxn id="5" idx="1"/>
            <a:endCxn id="4" idx="5"/>
          </p:cNvCxnSpPr>
          <p:nvPr/>
        </p:nvCxnSpPr>
        <p:spPr>
          <a:xfrm rot="5400000">
            <a:off x="5247261" y="3875661"/>
            <a:ext cx="1335528" cy="18097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a:stCxn id="4" idx="1"/>
            <a:endCxn id="3" idx="3"/>
          </p:cNvCxnSpPr>
          <p:nvPr/>
        </p:nvCxnSpPr>
        <p:spPr>
          <a:xfrm rot="10800000">
            <a:off x="2209800" y="4114800"/>
            <a:ext cx="1847850" cy="13335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3505200" y="2057400"/>
            <a:ext cx="2362200" cy="461665"/>
          </a:xfrm>
          <a:prstGeom prst="rect">
            <a:avLst/>
          </a:prstGeom>
          <a:noFill/>
        </p:spPr>
        <p:txBody>
          <a:bodyPr wrap="square" rtlCol="0">
            <a:spAutoFit/>
          </a:bodyPr>
          <a:lstStyle/>
          <a:p>
            <a:r>
              <a:rPr lang="en-US" sz="2400" dirty="0" smtClean="0"/>
              <a:t>&gt; </a:t>
            </a:r>
            <a:r>
              <a:rPr lang="en-US" sz="2400" dirty="0" err="1" smtClean="0"/>
              <a:t>git</a:t>
            </a:r>
            <a:r>
              <a:rPr lang="en-US" sz="2400" dirty="0" smtClean="0"/>
              <a:t> checkout …</a:t>
            </a:r>
          </a:p>
        </p:txBody>
      </p:sp>
      <p:sp>
        <p:nvSpPr>
          <p:cNvPr id="15" name="TextBox 14"/>
          <p:cNvSpPr txBox="1"/>
          <p:nvPr/>
        </p:nvSpPr>
        <p:spPr>
          <a:xfrm>
            <a:off x="6096000" y="4812268"/>
            <a:ext cx="2362200" cy="461665"/>
          </a:xfrm>
          <a:prstGeom prst="rect">
            <a:avLst/>
          </a:prstGeom>
          <a:noFill/>
        </p:spPr>
        <p:txBody>
          <a:bodyPr wrap="square" rtlCol="0">
            <a:spAutoFit/>
          </a:bodyPr>
          <a:lstStyle/>
          <a:p>
            <a:r>
              <a:rPr lang="en-US" sz="2400" dirty="0"/>
              <a:t>&gt;</a:t>
            </a:r>
            <a:r>
              <a:rPr lang="en-US" sz="2400" dirty="0" smtClean="0"/>
              <a:t> </a:t>
            </a:r>
            <a:r>
              <a:rPr lang="en-US" sz="2400" dirty="0" err="1" smtClean="0"/>
              <a:t>git</a:t>
            </a:r>
            <a:r>
              <a:rPr lang="en-US" sz="2400" dirty="0" smtClean="0"/>
              <a:t>  add …</a:t>
            </a:r>
            <a:endParaRPr lang="en-US" sz="2400" dirty="0"/>
          </a:p>
        </p:txBody>
      </p:sp>
      <p:sp>
        <p:nvSpPr>
          <p:cNvPr id="16" name="TextBox 15"/>
          <p:cNvSpPr txBox="1"/>
          <p:nvPr/>
        </p:nvSpPr>
        <p:spPr>
          <a:xfrm>
            <a:off x="1371600" y="4872335"/>
            <a:ext cx="2362200" cy="461665"/>
          </a:xfrm>
          <a:prstGeom prst="rect">
            <a:avLst/>
          </a:prstGeom>
          <a:noFill/>
        </p:spPr>
        <p:txBody>
          <a:bodyPr wrap="square" rtlCol="0">
            <a:spAutoFit/>
          </a:bodyPr>
          <a:lstStyle/>
          <a:p>
            <a:r>
              <a:rPr lang="en-US" sz="2400" dirty="0"/>
              <a:t>&gt;</a:t>
            </a:r>
            <a:r>
              <a:rPr lang="en-US" sz="2400" dirty="0" smtClean="0"/>
              <a:t> </a:t>
            </a:r>
            <a:r>
              <a:rPr lang="en-US" sz="2400" dirty="0" err="1" smtClean="0"/>
              <a:t>git</a:t>
            </a:r>
            <a:r>
              <a:rPr lang="en-US" sz="2400" dirty="0" smtClean="0"/>
              <a:t>  commit …</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guts</a:t>
            </a:r>
            <a:endParaRPr lang="en-US" dirty="0"/>
          </a:p>
        </p:txBody>
      </p:sp>
      <p:sp>
        <p:nvSpPr>
          <p:cNvPr id="3" name="Rectangle 2"/>
          <p:cNvSpPr/>
          <p:nvPr/>
        </p:nvSpPr>
        <p:spPr>
          <a:xfrm>
            <a:off x="914400" y="1524000"/>
            <a:ext cx="1371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BLOB</a:t>
            </a:r>
            <a:endParaRPr lang="en-US" dirty="0"/>
          </a:p>
        </p:txBody>
      </p:sp>
      <p:sp>
        <p:nvSpPr>
          <p:cNvPr id="4" name="Isosceles Triangle 3"/>
          <p:cNvSpPr/>
          <p:nvPr/>
        </p:nvSpPr>
        <p:spPr>
          <a:xfrm>
            <a:off x="3505200" y="3048000"/>
            <a:ext cx="1600200" cy="1295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TREE</a:t>
            </a:r>
            <a:endParaRPr lang="en-US" dirty="0"/>
          </a:p>
        </p:txBody>
      </p:sp>
      <p:sp>
        <p:nvSpPr>
          <p:cNvPr id="5" name="Oval 4"/>
          <p:cNvSpPr/>
          <p:nvPr/>
        </p:nvSpPr>
        <p:spPr>
          <a:xfrm>
            <a:off x="6934200" y="4572000"/>
            <a:ext cx="14478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COMMIT</a:t>
            </a:r>
            <a:endParaRPr lang="en-US" dirty="0"/>
          </a:p>
        </p:txBody>
      </p:sp>
      <p:sp>
        <p:nvSpPr>
          <p:cNvPr id="8" name="TextBox 7"/>
          <p:cNvSpPr txBox="1"/>
          <p:nvPr/>
        </p:nvSpPr>
        <p:spPr>
          <a:xfrm>
            <a:off x="914400" y="2743200"/>
            <a:ext cx="1371600" cy="461665"/>
          </a:xfrm>
          <a:prstGeom prst="rect">
            <a:avLst/>
          </a:prstGeom>
          <a:noFill/>
        </p:spPr>
        <p:txBody>
          <a:bodyPr wrap="square" rtlCol="0">
            <a:spAutoFit/>
          </a:bodyPr>
          <a:lstStyle/>
          <a:p>
            <a:pPr algn="ctr"/>
            <a:r>
              <a:rPr lang="en-US" sz="2400" dirty="0" smtClean="0"/>
              <a:t>Files</a:t>
            </a:r>
            <a:endParaRPr lang="en-US" sz="2400" dirty="0"/>
          </a:p>
        </p:txBody>
      </p:sp>
      <p:sp>
        <p:nvSpPr>
          <p:cNvPr id="9" name="TextBox 8"/>
          <p:cNvSpPr txBox="1"/>
          <p:nvPr/>
        </p:nvSpPr>
        <p:spPr>
          <a:xfrm>
            <a:off x="3505200" y="4419600"/>
            <a:ext cx="1676400" cy="461665"/>
          </a:xfrm>
          <a:prstGeom prst="rect">
            <a:avLst/>
          </a:prstGeom>
          <a:noFill/>
        </p:spPr>
        <p:txBody>
          <a:bodyPr wrap="square" rtlCol="0">
            <a:spAutoFit/>
          </a:bodyPr>
          <a:lstStyle/>
          <a:p>
            <a:pPr algn="ctr"/>
            <a:r>
              <a:rPr lang="en-US" sz="2400" dirty="0" smtClean="0"/>
              <a:t>Directories</a:t>
            </a:r>
            <a:endParaRPr lang="en-US" sz="2400" dirty="0"/>
          </a:p>
        </p:txBody>
      </p:sp>
      <p:sp>
        <p:nvSpPr>
          <p:cNvPr id="10" name="TextBox 9"/>
          <p:cNvSpPr txBox="1"/>
          <p:nvPr/>
        </p:nvSpPr>
        <p:spPr>
          <a:xfrm>
            <a:off x="6400800" y="6167735"/>
            <a:ext cx="2438400" cy="461665"/>
          </a:xfrm>
          <a:prstGeom prst="rect">
            <a:avLst/>
          </a:prstGeom>
          <a:noFill/>
        </p:spPr>
        <p:txBody>
          <a:bodyPr wrap="square" rtlCol="0">
            <a:spAutoFit/>
          </a:bodyPr>
          <a:lstStyle/>
          <a:p>
            <a:pPr algn="ctr"/>
            <a:r>
              <a:rPr lang="en-US" sz="2400" dirty="0" smtClean="0"/>
              <a:t>Entry point</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SHA1 is Name Oracle</a:t>
            </a:r>
            <a:endParaRPr lang="en-US" dirty="0"/>
          </a:p>
        </p:txBody>
      </p:sp>
      <p:sp>
        <p:nvSpPr>
          <p:cNvPr id="5" name="TextBox 4"/>
          <p:cNvSpPr txBox="1"/>
          <p:nvPr/>
        </p:nvSpPr>
        <p:spPr>
          <a:xfrm>
            <a:off x="1447800" y="2438400"/>
            <a:ext cx="7467600" cy="1015663"/>
          </a:xfrm>
          <a:prstGeom prst="rect">
            <a:avLst/>
          </a:prstGeom>
          <a:noFill/>
        </p:spPr>
        <p:txBody>
          <a:bodyPr wrap="square" rtlCol="0">
            <a:spAutoFit/>
          </a:bodyPr>
          <a:lstStyle/>
          <a:p>
            <a:r>
              <a:rPr lang="en-US" sz="2000" dirty="0" smtClean="0">
                <a:latin typeface="Lucida Console" pitchFamily="49" charset="0"/>
              </a:rPr>
              <a:t>$ </a:t>
            </a:r>
            <a:r>
              <a:rPr lang="en-US" sz="2000" dirty="0" err="1" smtClean="0">
                <a:latin typeface="Lucida Console" pitchFamily="49" charset="0"/>
              </a:rPr>
              <a:t>mkdir</a:t>
            </a:r>
            <a:r>
              <a:rPr lang="en-US" sz="2000" dirty="0" smtClean="0">
                <a:latin typeface="Lucida Console" pitchFamily="49" charset="0"/>
              </a:rPr>
              <a:t> sample; </a:t>
            </a:r>
            <a:r>
              <a:rPr lang="en-US" sz="2000" dirty="0" err="1" smtClean="0">
                <a:latin typeface="Lucida Console" pitchFamily="49" charset="0"/>
              </a:rPr>
              <a:t>cd</a:t>
            </a:r>
            <a:r>
              <a:rPr lang="en-US" sz="2000" dirty="0" smtClean="0">
                <a:latin typeface="Lucida Console" pitchFamily="49" charset="0"/>
              </a:rPr>
              <a:t> sample</a:t>
            </a:r>
          </a:p>
          <a:p>
            <a:r>
              <a:rPr lang="en-US" sz="2000" dirty="0" smtClean="0">
                <a:latin typeface="Lucida Console" pitchFamily="49" charset="0"/>
              </a:rPr>
              <a:t>$ echo ‘CS 345 Rules.  Really!’ &gt; fact.txt</a:t>
            </a:r>
          </a:p>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hash-object fact.txt</a:t>
            </a:r>
            <a:endParaRPr lang="en-US" sz="2000" dirty="0">
              <a:latin typeface="Lucida Console" pitchFamily="49" charset="0"/>
            </a:endParaRPr>
          </a:p>
        </p:txBody>
      </p:sp>
      <p:sp>
        <p:nvSpPr>
          <p:cNvPr id="6" name="TextBox 5"/>
          <p:cNvSpPr txBox="1"/>
          <p:nvPr/>
        </p:nvSpPr>
        <p:spPr>
          <a:xfrm>
            <a:off x="609600" y="1524000"/>
            <a:ext cx="8077200" cy="523220"/>
          </a:xfrm>
          <a:prstGeom prst="rect">
            <a:avLst/>
          </a:prstGeom>
          <a:noFill/>
        </p:spPr>
        <p:txBody>
          <a:bodyPr wrap="square" rtlCol="0">
            <a:spAutoFit/>
          </a:bodyPr>
          <a:lstStyle/>
          <a:p>
            <a:r>
              <a:rPr lang="en-US" sz="2800" dirty="0" smtClean="0"/>
              <a:t>What is the output from the hash-object command?</a:t>
            </a:r>
            <a:endParaRPr lang="en-US" sz="2800" dirty="0"/>
          </a:p>
        </p:txBody>
      </p:sp>
      <p:sp>
        <p:nvSpPr>
          <p:cNvPr id="8" name="Rounded Rectangle 7"/>
          <p:cNvSpPr/>
          <p:nvPr/>
        </p:nvSpPr>
        <p:spPr>
          <a:xfrm>
            <a:off x="1066800" y="3810000"/>
            <a:ext cx="68580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Git</a:t>
            </a:r>
            <a:r>
              <a:rPr lang="en-US" sz="2800" dirty="0" smtClean="0"/>
              <a:t> relies critically on SHA1 for file names</a:t>
            </a:r>
          </a:p>
          <a:p>
            <a:pPr algn="ctr"/>
            <a:r>
              <a:rPr lang="en-US" sz="2800" dirty="0" smtClean="0"/>
              <a:t>Same </a:t>
            </a:r>
            <a:r>
              <a:rPr lang="en-US" sz="2800" dirty="0" smtClean="0"/>
              <a:t>content, </a:t>
            </a:r>
            <a:r>
              <a:rPr lang="en-US" sz="2800" dirty="0" smtClean="0"/>
              <a:t>store once</a:t>
            </a:r>
          </a:p>
        </p:txBody>
      </p:sp>
      <p:sp>
        <p:nvSpPr>
          <p:cNvPr id="9" name="Rounded Rectangle 8"/>
          <p:cNvSpPr/>
          <p:nvPr/>
        </p:nvSpPr>
        <p:spPr>
          <a:xfrm>
            <a:off x="1143000" y="5715000"/>
            <a:ext cx="6781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Yes.  SHA1 collisions are less than ideal for </a:t>
            </a:r>
            <a:r>
              <a:rPr lang="en-US" sz="2400" dirty="0" err="1" smtClean="0"/>
              <a:t>Git</a:t>
            </a:r>
            <a:r>
              <a:rPr lang="en-US" sz="2400" dirty="0" smtClean="0"/>
              <a:t> (though very unlikely)</a:t>
            </a:r>
            <a:endParaRPr lang="en-US"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Birth</a:t>
            </a:r>
            <a:endParaRPr lang="en-US" dirty="0"/>
          </a:p>
        </p:txBody>
      </p:sp>
      <p:sp>
        <p:nvSpPr>
          <p:cNvPr id="3" name="TextBox 2"/>
          <p:cNvSpPr txBox="1"/>
          <p:nvPr/>
        </p:nvSpPr>
        <p:spPr>
          <a:xfrm>
            <a:off x="990600" y="1905000"/>
            <a:ext cx="7467600" cy="1015663"/>
          </a:xfrm>
          <a:prstGeom prst="rect">
            <a:avLst/>
          </a:prstGeom>
          <a:noFill/>
        </p:spPr>
        <p:txBody>
          <a:bodyPr wrap="square" rtlCol="0">
            <a:spAutoFit/>
          </a:bodyPr>
          <a:lstStyle/>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init</a:t>
            </a:r>
          </a:p>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a:t>
            </a:r>
            <a:r>
              <a:rPr lang="en-US" sz="2000" dirty="0" err="1" smtClean="0">
                <a:latin typeface="Lucida Console" pitchFamily="49" charset="0"/>
              </a:rPr>
              <a:t>config</a:t>
            </a:r>
            <a:r>
              <a:rPr lang="en-US" sz="2000" dirty="0" smtClean="0">
                <a:latin typeface="Lucida Console" pitchFamily="49" charset="0"/>
              </a:rPr>
              <a:t> user.name ‘Manic Programmer’</a:t>
            </a:r>
          </a:p>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a:t>
            </a:r>
            <a:r>
              <a:rPr lang="en-US" sz="2000" dirty="0" err="1" smtClean="0">
                <a:latin typeface="Lucida Console" pitchFamily="49" charset="0"/>
              </a:rPr>
              <a:t>config</a:t>
            </a:r>
            <a:r>
              <a:rPr lang="en-US" sz="2000" dirty="0" smtClean="0">
                <a:latin typeface="Lucida Console" pitchFamily="49" charset="0"/>
              </a:rPr>
              <a:t> </a:t>
            </a:r>
            <a:r>
              <a:rPr lang="en-US" sz="2000" dirty="0" err="1" smtClean="0">
                <a:latin typeface="Lucida Console" pitchFamily="49" charset="0"/>
              </a:rPr>
              <a:t>user.email</a:t>
            </a:r>
            <a:r>
              <a:rPr lang="en-US" sz="2000" dirty="0" smtClean="0">
                <a:latin typeface="Lucida Console" pitchFamily="49" charset="0"/>
              </a:rPr>
              <a:t> ‘manic@hacker.org’</a:t>
            </a:r>
          </a:p>
        </p:txBody>
      </p:sp>
      <p:sp>
        <p:nvSpPr>
          <p:cNvPr id="4" name="Rounded Rectangle 3"/>
          <p:cNvSpPr/>
          <p:nvPr/>
        </p:nvSpPr>
        <p:spPr>
          <a:xfrm>
            <a:off x="1981200" y="3276600"/>
            <a:ext cx="4876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For the windows folks…</a:t>
            </a:r>
            <a:endParaRPr lang="en-US" sz="2800" dirty="0"/>
          </a:p>
        </p:txBody>
      </p:sp>
      <p:sp>
        <p:nvSpPr>
          <p:cNvPr id="5" name="TextBox 4"/>
          <p:cNvSpPr txBox="1"/>
          <p:nvPr/>
        </p:nvSpPr>
        <p:spPr>
          <a:xfrm>
            <a:off x="990600" y="4470737"/>
            <a:ext cx="7467600" cy="400110"/>
          </a:xfrm>
          <a:prstGeom prst="rect">
            <a:avLst/>
          </a:prstGeom>
          <a:noFill/>
        </p:spPr>
        <p:txBody>
          <a:bodyPr wrap="square" rtlCol="0">
            <a:spAutoFit/>
          </a:bodyPr>
          <a:lstStyle/>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a:t>
            </a:r>
            <a:r>
              <a:rPr lang="en-US" sz="2000" dirty="0" err="1" smtClean="0">
                <a:latin typeface="Lucida Console" pitchFamily="49" charset="0"/>
              </a:rPr>
              <a:t>config</a:t>
            </a:r>
            <a:r>
              <a:rPr lang="en-US" sz="2000" dirty="0" smtClean="0">
                <a:latin typeface="Lucida Console" pitchFamily="49" charset="0"/>
              </a:rPr>
              <a:t> </a:t>
            </a:r>
            <a:r>
              <a:rPr lang="en-US" sz="2000" dirty="0" err="1" smtClean="0">
                <a:latin typeface="Lucida Console" pitchFamily="49" charset="0"/>
              </a:rPr>
              <a:t>core.autocrlf</a:t>
            </a:r>
            <a:r>
              <a:rPr lang="en-US" sz="2000" dirty="0" smtClean="0">
                <a:latin typeface="Lucida Console" pitchFamily="49" charset="0"/>
              </a:rPr>
              <a:t> input</a:t>
            </a:r>
          </a:p>
        </p:txBody>
      </p:sp>
      <p:sp>
        <p:nvSpPr>
          <p:cNvPr id="6" name="Rounded Rectangle 5"/>
          <p:cNvSpPr/>
          <p:nvPr/>
        </p:nvSpPr>
        <p:spPr>
          <a:xfrm>
            <a:off x="1981200" y="5334000"/>
            <a:ext cx="4876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--global to set as default</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windows</a:t>
            </a:r>
            <a:endParaRPr lang="en-US" dirty="0"/>
          </a:p>
        </p:txBody>
      </p:sp>
      <p:sp>
        <p:nvSpPr>
          <p:cNvPr id="3" name="Content Placeholder 2"/>
          <p:cNvSpPr>
            <a:spLocks noGrp="1"/>
          </p:cNvSpPr>
          <p:nvPr>
            <p:ph idx="1"/>
          </p:nvPr>
        </p:nvSpPr>
        <p:spPr/>
        <p:txBody>
          <a:bodyPr/>
          <a:lstStyle/>
          <a:p>
            <a:r>
              <a:rPr lang="en-US" dirty="0" smtClean="0"/>
              <a:t>Enable “</a:t>
            </a:r>
            <a:r>
              <a:rPr lang="en-US" dirty="0" err="1" smtClean="0"/>
              <a:t>Quickedit</a:t>
            </a:r>
            <a:r>
              <a:rPr lang="en-US" dirty="0" smtClean="0"/>
              <a:t> mode”</a:t>
            </a:r>
          </a:p>
          <a:p>
            <a:pPr lvl="1"/>
            <a:r>
              <a:rPr lang="en-US" dirty="0" smtClean="0"/>
              <a:t>Right click on title bar in </a:t>
            </a:r>
            <a:r>
              <a:rPr lang="en-US" dirty="0" err="1" smtClean="0"/>
              <a:t>cmd</a:t>
            </a:r>
            <a:r>
              <a:rPr lang="en-US" dirty="0" smtClean="0"/>
              <a:t> of </a:t>
            </a:r>
            <a:r>
              <a:rPr lang="en-US" dirty="0" err="1" smtClean="0"/>
              <a:t>msysbash</a:t>
            </a:r>
            <a:endParaRPr lang="en-US" dirty="0" smtClean="0"/>
          </a:p>
          <a:p>
            <a:pPr lvl="1"/>
            <a:r>
              <a:rPr lang="en-US" dirty="0" smtClean="0"/>
              <a:t>Select Properties</a:t>
            </a:r>
          </a:p>
          <a:p>
            <a:pPr lvl="1"/>
            <a:r>
              <a:rPr lang="en-US" dirty="0" smtClean="0"/>
              <a:t>Turn on “</a:t>
            </a:r>
            <a:r>
              <a:rPr lang="en-US" dirty="0" err="1" smtClean="0"/>
              <a:t>QuickEdit</a:t>
            </a:r>
            <a:r>
              <a:rPr lang="en-US" dirty="0" smtClean="0"/>
              <a:t>”</a:t>
            </a:r>
          </a:p>
          <a:p>
            <a:r>
              <a:rPr lang="en-US" dirty="0" smtClean="0"/>
              <a:t>Click and highlight text in shell</a:t>
            </a:r>
          </a:p>
          <a:p>
            <a:r>
              <a:rPr lang="en-US" dirty="0" smtClean="0"/>
              <a:t>Right click to copy</a:t>
            </a:r>
          </a:p>
          <a:p>
            <a:r>
              <a:rPr lang="en-US" dirty="0" smtClean="0"/>
              <a:t>Right click again to paste on command line</a:t>
            </a:r>
          </a:p>
          <a:p>
            <a:r>
              <a:rPr lang="en-US" dirty="0" smtClean="0">
                <a:sym typeface="Wingdings" pitchFamily="2" charset="2"/>
              </a:rPr>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BLOB</a:t>
            </a:r>
            <a:endParaRPr lang="en-US" dirty="0"/>
          </a:p>
        </p:txBody>
      </p:sp>
      <p:sp>
        <p:nvSpPr>
          <p:cNvPr id="3" name="TextBox 2"/>
          <p:cNvSpPr txBox="1"/>
          <p:nvPr/>
        </p:nvSpPr>
        <p:spPr>
          <a:xfrm>
            <a:off x="990600" y="1636455"/>
            <a:ext cx="7467600" cy="2554545"/>
          </a:xfrm>
          <a:prstGeom prst="rect">
            <a:avLst/>
          </a:prstGeom>
          <a:noFill/>
        </p:spPr>
        <p:txBody>
          <a:bodyPr wrap="square" rtlCol="0">
            <a:spAutoFit/>
          </a:bodyPr>
          <a:lstStyle/>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add fact.txt</a:t>
            </a:r>
          </a:p>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commit –m “Added a simple fact”</a:t>
            </a:r>
          </a:p>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hash-object fact.txt</a:t>
            </a:r>
          </a:p>
          <a:p>
            <a:r>
              <a:rPr lang="en-US" sz="2000" dirty="0" smtClean="0">
                <a:latin typeface="Lucida Console" pitchFamily="49" charset="0"/>
              </a:rPr>
              <a:t>1e45e3fd63214811ad1ec6e0dc95d0d874d8ac71</a:t>
            </a:r>
          </a:p>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cat-file –t 1e45e3fd</a:t>
            </a:r>
          </a:p>
          <a:p>
            <a:r>
              <a:rPr lang="en-US" sz="2000" dirty="0">
                <a:latin typeface="Lucida Console" pitchFamily="49" charset="0"/>
              </a:rPr>
              <a:t>b</a:t>
            </a:r>
            <a:r>
              <a:rPr lang="en-US" sz="2000" dirty="0" smtClean="0">
                <a:latin typeface="Lucida Console" pitchFamily="49" charset="0"/>
              </a:rPr>
              <a:t>lob</a:t>
            </a:r>
          </a:p>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cat-file blob 1e45e3fd</a:t>
            </a:r>
          </a:p>
          <a:p>
            <a:r>
              <a:rPr lang="en-US" sz="2000" dirty="0" smtClean="0">
                <a:latin typeface="Lucida Console" pitchFamily="49" charset="0"/>
              </a:rPr>
              <a:t>CS 345 Rules.  Really!</a:t>
            </a:r>
          </a:p>
        </p:txBody>
      </p:sp>
      <p:sp>
        <p:nvSpPr>
          <p:cNvPr id="6" name="Rounded Rectangle 5"/>
          <p:cNvSpPr/>
          <p:nvPr/>
        </p:nvSpPr>
        <p:spPr>
          <a:xfrm>
            <a:off x="914400" y="4724400"/>
            <a:ext cx="7239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Create and add another blob to your repository</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facts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Everything is a blob, tree, or commit to </a:t>
            </a:r>
            <a:r>
              <a:rPr lang="en-US" dirty="0" err="1" smtClean="0"/>
              <a:t>Git</a:t>
            </a:r>
            <a:endParaRPr lang="en-US" dirty="0" smtClean="0"/>
          </a:p>
          <a:p>
            <a:r>
              <a:rPr lang="en-US" dirty="0" smtClean="0"/>
              <a:t>blob is fundamental unit (</a:t>
            </a:r>
            <a:r>
              <a:rPr lang="en-US" dirty="0" err="1" smtClean="0"/>
              <a:t>git</a:t>
            </a:r>
            <a:r>
              <a:rPr lang="en-US" dirty="0" smtClean="0"/>
              <a:t> manages blobs)</a:t>
            </a:r>
          </a:p>
          <a:p>
            <a:r>
              <a:rPr lang="en-US" dirty="0" smtClean="0"/>
              <a:t>A file is a blob named by its SHA1 hash key</a:t>
            </a:r>
          </a:p>
          <a:p>
            <a:r>
              <a:rPr lang="en-US" dirty="0" smtClean="0"/>
              <a:t>Two files with same key assumed identical</a:t>
            </a:r>
          </a:p>
          <a:p>
            <a:r>
              <a:rPr lang="en-US" dirty="0" smtClean="0"/>
              <a:t>The add creates the blobs, adds them to index</a:t>
            </a:r>
          </a:p>
          <a:p>
            <a:r>
              <a:rPr lang="en-US" dirty="0" smtClean="0"/>
              <a:t>The commit stores the blobs in a tree and then points a commit to the root of the tree</a:t>
            </a:r>
          </a:p>
          <a:p>
            <a:r>
              <a:rPr lang="en-US" dirty="0" smtClean="0"/>
              <a:t>cat-file can tell the type (-t) and contents of file </a:t>
            </a:r>
          </a:p>
          <a:p>
            <a:r>
              <a:rPr lang="en-US" dirty="0"/>
              <a:t>c</a:t>
            </a:r>
            <a:r>
              <a:rPr lang="en-US" dirty="0" smtClean="0"/>
              <a:t>at-file gives contents of blobs or commit</a:t>
            </a:r>
          </a:p>
          <a:p>
            <a:r>
              <a:rPr lang="en-US" dirty="0" err="1" smtClean="0"/>
              <a:t>ls</a:t>
            </a:r>
            <a:r>
              <a:rPr lang="en-US" dirty="0" smtClean="0"/>
              <a:t>-tree gives contents of trees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ls</a:t>
            </a:r>
            <a:r>
              <a:rPr lang="en-US" dirty="0" smtClean="0"/>
              <a:t>-tree</a:t>
            </a:r>
            <a:endParaRPr lang="en-US" dirty="0"/>
          </a:p>
        </p:txBody>
      </p:sp>
      <p:sp>
        <p:nvSpPr>
          <p:cNvPr id="4" name="TextBox 3"/>
          <p:cNvSpPr txBox="1"/>
          <p:nvPr/>
        </p:nvSpPr>
        <p:spPr>
          <a:xfrm>
            <a:off x="1143000" y="1600200"/>
            <a:ext cx="7467600" cy="3785652"/>
          </a:xfrm>
          <a:prstGeom prst="rect">
            <a:avLst/>
          </a:prstGeom>
          <a:noFill/>
        </p:spPr>
        <p:txBody>
          <a:bodyPr wrap="square" rtlCol="0">
            <a:spAutoFit/>
          </a:bodyPr>
          <a:lstStyle/>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cat-file –t HEAD</a:t>
            </a:r>
          </a:p>
          <a:p>
            <a:r>
              <a:rPr lang="en-US" sz="2000" dirty="0" smtClean="0">
                <a:latin typeface="Lucida Console" pitchFamily="49" charset="0"/>
              </a:rPr>
              <a:t>$ commit</a:t>
            </a:r>
          </a:p>
          <a:p>
            <a:r>
              <a:rPr lang="en-US" sz="2000" dirty="0" smtClean="0">
                <a:latin typeface="Lucida Console" pitchFamily="49" charset="0"/>
              </a:rPr>
              <a:t>$ </a:t>
            </a:r>
            <a:r>
              <a:rPr lang="en-US" sz="2000" dirty="0" err="1" smtClean="0">
                <a:latin typeface="Lucida Console" pitchFamily="49" charset="0"/>
              </a:rPr>
              <a:t>git</a:t>
            </a:r>
            <a:r>
              <a:rPr lang="en-US" sz="2000" dirty="0">
                <a:latin typeface="Lucida Console" pitchFamily="49" charset="0"/>
              </a:rPr>
              <a:t> </a:t>
            </a:r>
            <a:r>
              <a:rPr lang="en-US" sz="2000" dirty="0" smtClean="0">
                <a:latin typeface="Lucida Console" pitchFamily="49" charset="0"/>
              </a:rPr>
              <a:t>cat-file commit HEAD</a:t>
            </a:r>
          </a:p>
          <a:p>
            <a:r>
              <a:rPr lang="en-US" sz="2000" dirty="0">
                <a:latin typeface="Lucida Console" pitchFamily="49" charset="0"/>
              </a:rPr>
              <a:t>tree 0d10ed914e4ef71a09f92f0859c24b0551b52b1f</a:t>
            </a:r>
          </a:p>
          <a:p>
            <a:r>
              <a:rPr lang="en-US" sz="2000" dirty="0">
                <a:latin typeface="Lucida Console" pitchFamily="49" charset="0"/>
              </a:rPr>
              <a:t>parent f034acb16c6cec46c18ca0e1677c30d84b80a8f6</a:t>
            </a:r>
          </a:p>
          <a:p>
            <a:r>
              <a:rPr lang="en-US" sz="2000" dirty="0">
                <a:latin typeface="Lucida Console" pitchFamily="49" charset="0"/>
              </a:rPr>
              <a:t>author Eric Mercer &lt;</a:t>
            </a:r>
            <a:r>
              <a:rPr lang="en-US" sz="2000" dirty="0" err="1">
                <a:latin typeface="Lucida Console" pitchFamily="49" charset="0"/>
              </a:rPr>
              <a:t>eric.mercer@byu.edu</a:t>
            </a:r>
            <a:r>
              <a:rPr lang="en-US" sz="2000" dirty="0">
                <a:latin typeface="Lucida Console" pitchFamily="49" charset="0"/>
              </a:rPr>
              <a:t>&gt; 1294260583 -0700</a:t>
            </a:r>
          </a:p>
          <a:p>
            <a:r>
              <a:rPr lang="en-US" sz="2000" dirty="0">
                <a:latin typeface="Lucida Console" pitchFamily="49" charset="0"/>
              </a:rPr>
              <a:t>committer Eric Mercer &lt;</a:t>
            </a:r>
            <a:r>
              <a:rPr lang="en-US" sz="2000" dirty="0" err="1">
                <a:latin typeface="Lucida Console" pitchFamily="49" charset="0"/>
              </a:rPr>
              <a:t>eric.mercer@byu.edu</a:t>
            </a:r>
            <a:r>
              <a:rPr lang="en-US" sz="2000" dirty="0">
                <a:latin typeface="Lucida Console" pitchFamily="49" charset="0"/>
              </a:rPr>
              <a:t>&gt; 1294260583 -0700</a:t>
            </a:r>
          </a:p>
          <a:p>
            <a:endParaRPr lang="en-US" sz="2000" dirty="0">
              <a:latin typeface="Lucida Console" pitchFamily="49" charset="0"/>
            </a:endParaRPr>
          </a:p>
          <a:p>
            <a:r>
              <a:rPr lang="en-US" sz="2000" dirty="0">
                <a:latin typeface="Lucida Console" pitchFamily="49" charset="0"/>
              </a:rPr>
              <a:t>finished part </a:t>
            </a:r>
            <a:r>
              <a:rPr lang="en-US" sz="2000" dirty="0" smtClean="0">
                <a:latin typeface="Lucida Console" pitchFamily="49" charset="0"/>
              </a:rPr>
              <a:t>8</a:t>
            </a:r>
          </a:p>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a:t>
            </a:r>
            <a:r>
              <a:rPr lang="en-US" sz="2000" dirty="0" err="1" smtClean="0">
                <a:latin typeface="Lucida Console" pitchFamily="49" charset="0"/>
              </a:rPr>
              <a:t>ls</a:t>
            </a:r>
            <a:r>
              <a:rPr lang="en-US" sz="2000" dirty="0" smtClean="0">
                <a:latin typeface="Lucida Console" pitchFamily="49" charset="0"/>
              </a:rPr>
              <a:t>-tree 0d10ed914</a:t>
            </a:r>
          </a:p>
        </p:txBody>
      </p:sp>
      <p:sp>
        <p:nvSpPr>
          <p:cNvPr id="5" name="Rounded Rectangle 4"/>
          <p:cNvSpPr/>
          <p:nvPr/>
        </p:nvSpPr>
        <p:spPr>
          <a:xfrm>
            <a:off x="1905000" y="5715000"/>
            <a:ext cx="51816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ls</a:t>
            </a:r>
            <a:r>
              <a:rPr lang="en-US" dirty="0" smtClean="0"/>
              <a:t>-tree does accept flags like –r for recursive</a:t>
            </a:r>
            <a:endParaRPr lang="en-US" dirty="0"/>
          </a:p>
        </p:txBody>
      </p:sp>
    </p:spTree>
    <p:extLst>
      <p:ext uri="{BB962C8B-B14F-4D97-AF65-F5344CB8AC3E}">
        <p14:creationId xmlns:p14="http://schemas.microsoft.com/office/powerpoint/2010/main" val="347937375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Trees (directories) Store Blobs</a:t>
            </a:r>
            <a:endParaRPr lang="en-US" dirty="0"/>
          </a:p>
        </p:txBody>
      </p:sp>
      <p:sp>
        <p:nvSpPr>
          <p:cNvPr id="3" name="TextBox 2"/>
          <p:cNvSpPr txBox="1"/>
          <p:nvPr/>
        </p:nvSpPr>
        <p:spPr>
          <a:xfrm>
            <a:off x="457200" y="1828800"/>
            <a:ext cx="8534400" cy="892552"/>
          </a:xfrm>
          <a:prstGeom prst="rect">
            <a:avLst/>
          </a:prstGeom>
          <a:noFill/>
        </p:spPr>
        <p:txBody>
          <a:bodyPr wrap="square" rtlCol="0">
            <a:spAutoFit/>
          </a:bodyPr>
          <a:lstStyle/>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a:t>
            </a:r>
            <a:r>
              <a:rPr lang="en-US" sz="2000" dirty="0" err="1" smtClean="0">
                <a:latin typeface="Lucida Console" pitchFamily="49" charset="0"/>
              </a:rPr>
              <a:t>ls</a:t>
            </a:r>
            <a:r>
              <a:rPr lang="en-US" sz="2000" dirty="0" smtClean="0">
                <a:latin typeface="Lucida Console" pitchFamily="49" charset="0"/>
              </a:rPr>
              <a:t>-tree HEAD</a:t>
            </a:r>
          </a:p>
          <a:p>
            <a:r>
              <a:rPr lang="en-US" sz="1600" dirty="0" smtClean="0">
                <a:latin typeface="Lucida Console" pitchFamily="49" charset="0"/>
              </a:rPr>
              <a:t>100644 blob 3a00f028f1c14a3a3baa886db5d2211378ffb825    fact.txt</a:t>
            </a:r>
          </a:p>
          <a:p>
            <a:r>
              <a:rPr lang="en-US" sz="1600" dirty="0" smtClean="0">
                <a:latin typeface="Lucida Console" pitchFamily="49" charset="0"/>
              </a:rPr>
              <a:t>100644 blob 5513ccfb66e997c35da330e8d6f51e1c7fcd2b3d    fact2.txt</a:t>
            </a:r>
          </a:p>
        </p:txBody>
      </p:sp>
      <p:sp>
        <p:nvSpPr>
          <p:cNvPr id="4" name="Rounded Rectangle 3"/>
          <p:cNvSpPr/>
          <p:nvPr/>
        </p:nvSpPr>
        <p:spPr>
          <a:xfrm>
            <a:off x="1066800" y="3124200"/>
            <a:ext cx="65532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HEAD is a commit</a:t>
            </a:r>
          </a:p>
          <a:p>
            <a:pPr algn="ctr"/>
            <a:r>
              <a:rPr lang="en-US" sz="2400" dirty="0" err="1"/>
              <a:t>l</a:t>
            </a:r>
            <a:r>
              <a:rPr lang="en-US" sz="2400" dirty="0" err="1" smtClean="0"/>
              <a:t>s</a:t>
            </a:r>
            <a:r>
              <a:rPr lang="en-US" sz="2400" dirty="0" smtClean="0"/>
              <a:t>-tree lists trees associated with commit</a:t>
            </a:r>
          </a:p>
          <a:p>
            <a:pPr algn="ctr"/>
            <a:r>
              <a:rPr lang="en-US" sz="2400" dirty="0" smtClean="0"/>
              <a:t>Our tree is a single directory with two blobs in it</a:t>
            </a:r>
            <a:endParaRPr lang="en-US" sz="2400" dirty="0"/>
          </a:p>
        </p:txBody>
      </p:sp>
      <p:sp>
        <p:nvSpPr>
          <p:cNvPr id="5" name="TextBox 4"/>
          <p:cNvSpPr txBox="1"/>
          <p:nvPr/>
        </p:nvSpPr>
        <p:spPr>
          <a:xfrm>
            <a:off x="533400" y="4953000"/>
            <a:ext cx="8153400" cy="830997"/>
          </a:xfrm>
          <a:prstGeom prst="rect">
            <a:avLst/>
          </a:prstGeom>
          <a:noFill/>
        </p:spPr>
        <p:txBody>
          <a:bodyPr wrap="square" rtlCol="0">
            <a:spAutoFit/>
          </a:bodyPr>
          <a:lstStyle/>
          <a:p>
            <a:r>
              <a:rPr lang="en-US" sz="2400" dirty="0" smtClean="0"/>
              <a:t>Add a sub-directory to our repository with another file.  </a:t>
            </a:r>
            <a:endParaRPr lang="en-US" sz="2400" dirty="0"/>
          </a:p>
          <a:p>
            <a:r>
              <a:rPr lang="en-US" sz="2400" dirty="0" smtClean="0"/>
              <a:t>What does ‘</a:t>
            </a:r>
            <a:r>
              <a:rPr lang="en-US" sz="2400" dirty="0" err="1" smtClean="0"/>
              <a:t>ls</a:t>
            </a:r>
            <a:r>
              <a:rPr lang="en-US" sz="2400" dirty="0" smtClean="0"/>
              <a:t>-tree’ print as the tree associated with HEAD now?</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Commits (snapshots)</a:t>
            </a:r>
            <a:endParaRPr lang="en-US" dirty="0"/>
          </a:p>
        </p:txBody>
      </p:sp>
      <p:sp>
        <p:nvSpPr>
          <p:cNvPr id="3" name="TextBox 2"/>
          <p:cNvSpPr txBox="1"/>
          <p:nvPr/>
        </p:nvSpPr>
        <p:spPr>
          <a:xfrm>
            <a:off x="990600" y="1636455"/>
            <a:ext cx="7467600" cy="3477875"/>
          </a:xfrm>
          <a:prstGeom prst="rect">
            <a:avLst/>
          </a:prstGeom>
          <a:noFill/>
        </p:spPr>
        <p:txBody>
          <a:bodyPr wrap="square" rtlCol="0">
            <a:spAutoFit/>
          </a:bodyPr>
          <a:lstStyle/>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cat-file –t HEAD</a:t>
            </a:r>
          </a:p>
          <a:p>
            <a:r>
              <a:rPr lang="en-US" sz="2000" dirty="0" smtClean="0">
                <a:latin typeface="Lucida Console" pitchFamily="49" charset="0"/>
              </a:rPr>
              <a:t>commit</a:t>
            </a:r>
          </a:p>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cat-file commit HEAD</a:t>
            </a:r>
          </a:p>
          <a:p>
            <a:r>
              <a:rPr lang="en-US" sz="2000" dirty="0" smtClean="0">
                <a:latin typeface="Lucida Console" pitchFamily="49" charset="0"/>
              </a:rPr>
              <a:t>tree d475c326b2ce4cf5db30224df882326bcc1f5153</a:t>
            </a:r>
          </a:p>
          <a:p>
            <a:r>
              <a:rPr lang="en-US" sz="2000" dirty="0" smtClean="0">
                <a:latin typeface="Lucida Console" pitchFamily="49" charset="0"/>
              </a:rPr>
              <a:t>parent 450d032c11340e3adedb4f665d12f59d1e2ed38f</a:t>
            </a:r>
          </a:p>
          <a:p>
            <a:r>
              <a:rPr lang="en-US" sz="2000" dirty="0" smtClean="0">
                <a:latin typeface="Lucida Console" pitchFamily="49" charset="0"/>
              </a:rPr>
              <a:t>author Eric Mercer &lt;eric.mercer@byu.edu&gt; 1251995962 -0600</a:t>
            </a:r>
          </a:p>
          <a:p>
            <a:r>
              <a:rPr lang="en-US" sz="2000" dirty="0" smtClean="0">
                <a:latin typeface="Lucida Console" pitchFamily="49" charset="0"/>
              </a:rPr>
              <a:t>committer Eric Mercer &lt;eric.mercer@byu.edu&gt; 1251995962 -0600</a:t>
            </a:r>
          </a:p>
          <a:p>
            <a:endParaRPr lang="en-US" sz="2000" dirty="0" smtClean="0">
              <a:latin typeface="Lucida Console" pitchFamily="49" charset="0"/>
            </a:endParaRPr>
          </a:p>
          <a:p>
            <a:r>
              <a:rPr lang="en-US" sz="2000" dirty="0" smtClean="0">
                <a:latin typeface="Lucida Console" pitchFamily="49" charset="0"/>
              </a:rPr>
              <a:t>Added another well-known fact in </a:t>
            </a:r>
            <a:r>
              <a:rPr lang="en-US" sz="2000" dirty="0" err="1" smtClean="0">
                <a:latin typeface="Lucida Console" pitchFamily="49" charset="0"/>
              </a:rPr>
              <a:t>hudu</a:t>
            </a:r>
            <a:endParaRPr lang="en-US" sz="2000" dirty="0" smtClean="0">
              <a:latin typeface="Lucida Console" pitchFamily="49" charset="0"/>
            </a:endParaRPr>
          </a:p>
        </p:txBody>
      </p:sp>
      <p:sp>
        <p:nvSpPr>
          <p:cNvPr id="4" name="Rounded Rectangle 3"/>
          <p:cNvSpPr/>
          <p:nvPr/>
        </p:nvSpPr>
        <p:spPr>
          <a:xfrm>
            <a:off x="762000" y="5410200"/>
            <a:ext cx="7315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git</a:t>
            </a:r>
            <a:r>
              <a:rPr lang="en-US" sz="2400" dirty="0"/>
              <a:t> </a:t>
            </a:r>
            <a:r>
              <a:rPr lang="en-US" sz="2400" dirty="0" smtClean="0"/>
              <a:t>rev-parse HEAD gives SHA1 name for commit</a:t>
            </a:r>
          </a:p>
          <a:p>
            <a:pPr algn="ctr"/>
            <a:r>
              <a:rPr lang="en-US" sz="2400" dirty="0" smtClean="0"/>
              <a:t>Different because it includes author name, etc.</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gm\Documents\Downloads\images\epoch-325-275-1.jpg"/>
          <p:cNvPicPr>
            <a:picLocks noChangeAspect="1" noChangeArrowheads="1"/>
          </p:cNvPicPr>
          <p:nvPr/>
        </p:nvPicPr>
        <p:blipFill>
          <a:blip r:embed="rId3" cstate="print"/>
          <a:srcRect/>
          <a:stretch>
            <a:fillRect/>
          </a:stretch>
        </p:blipFill>
        <p:spPr bwMode="auto">
          <a:xfrm>
            <a:off x="1" y="0"/>
            <a:ext cx="9144000" cy="6857999"/>
          </a:xfrm>
          <a:prstGeom prst="rect">
            <a:avLst/>
          </a:prstGeom>
          <a:noFill/>
        </p:spPr>
      </p:pic>
      <p:sp>
        <p:nvSpPr>
          <p:cNvPr id="3" name="Rectangle 2"/>
          <p:cNvSpPr/>
          <p:nvPr/>
        </p:nvSpPr>
        <p:spPr>
          <a:xfrm>
            <a:off x="5638800" y="3343870"/>
            <a:ext cx="1320939"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smtClean="0">
                <a:ln w="11430"/>
                <a:solidFill>
                  <a:srgbClr val="F8F8F8"/>
                </a:solidFill>
                <a:effectLst>
                  <a:outerShdw blurRad="25400" algn="tl" rotWithShape="0">
                    <a:srgbClr val="000000">
                      <a:alpha val="43000"/>
                    </a:srgbClr>
                  </a:outerShdw>
                </a:effectLst>
              </a:rPr>
              <a:t>RCS</a:t>
            </a:r>
            <a:endParaRPr lang="en-US" sz="5400" b="1" cap="none" spc="150" dirty="0">
              <a:ln w="11430"/>
              <a:solidFill>
                <a:srgbClr val="F8F8F8"/>
              </a:solidFill>
              <a:effectLst>
                <a:outerShdw blurRad="25400" algn="tl" rotWithShape="0">
                  <a:srgbClr val="000000">
                    <a:alpha val="43000"/>
                  </a:srgbClr>
                </a:outerShdw>
              </a:effectLst>
            </a:endParaRPr>
          </a:p>
        </p:txBody>
      </p:sp>
      <p:sp>
        <p:nvSpPr>
          <p:cNvPr id="4" name="Rectangle 3"/>
          <p:cNvSpPr/>
          <p:nvPr/>
        </p:nvSpPr>
        <p:spPr>
          <a:xfrm>
            <a:off x="3952942" y="1219200"/>
            <a:ext cx="1339855"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spc="150" dirty="0" smtClean="0">
                <a:ln w="11430"/>
                <a:solidFill>
                  <a:srgbClr val="F8F8F8"/>
                </a:solidFill>
                <a:effectLst>
                  <a:outerShdw blurRad="25400" algn="tl" rotWithShape="0">
                    <a:srgbClr val="000000">
                      <a:alpha val="43000"/>
                    </a:srgbClr>
                  </a:outerShdw>
                </a:effectLst>
              </a:rPr>
              <a:t>CVS</a:t>
            </a:r>
            <a:endParaRPr lang="en-US" sz="5400" b="1" cap="none" spc="150" dirty="0">
              <a:ln w="11430"/>
              <a:solidFill>
                <a:srgbClr val="F8F8F8"/>
              </a:solidFill>
              <a:effectLst>
                <a:outerShdw blurRad="25400" algn="tl" rotWithShape="0">
                  <a:srgbClr val="000000">
                    <a:alpha val="43000"/>
                  </a:srgbClr>
                </a:outerShdw>
              </a:effectLst>
            </a:endParaRPr>
          </a:p>
        </p:txBody>
      </p:sp>
      <p:sp>
        <p:nvSpPr>
          <p:cNvPr id="5" name="Rectangle 4"/>
          <p:cNvSpPr/>
          <p:nvPr/>
        </p:nvSpPr>
        <p:spPr>
          <a:xfrm>
            <a:off x="2241982" y="143470"/>
            <a:ext cx="1427891"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spc="150" dirty="0" smtClean="0">
                <a:ln w="11430"/>
                <a:solidFill>
                  <a:srgbClr val="F8F8F8"/>
                </a:solidFill>
                <a:effectLst>
                  <a:outerShdw blurRad="25400" algn="tl" rotWithShape="0">
                    <a:srgbClr val="000000">
                      <a:alpha val="43000"/>
                    </a:srgbClr>
                  </a:outerShdw>
                </a:effectLst>
              </a:rPr>
              <a:t>SVN</a:t>
            </a:r>
            <a:endParaRPr lang="en-US" sz="5400" b="1" cap="none" spc="150" dirty="0">
              <a:ln w="11430"/>
              <a:solidFill>
                <a:srgbClr val="F8F8F8"/>
              </a:solidFill>
              <a:effectLst>
                <a:outerShdw blurRad="25400" algn="tl" rotWithShape="0">
                  <a:srgbClr val="000000">
                    <a:alpha val="43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Underneath the covers…</a:t>
            </a:r>
            <a:endParaRPr lang="en-US" dirty="0"/>
          </a:p>
        </p:txBody>
      </p:sp>
      <p:sp>
        <p:nvSpPr>
          <p:cNvPr id="3" name="Rectangle 2"/>
          <p:cNvSpPr/>
          <p:nvPr/>
        </p:nvSpPr>
        <p:spPr>
          <a:xfrm>
            <a:off x="3733800" y="33528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Fact.txt</a:t>
            </a:r>
            <a:endParaRPr lang="en-US" dirty="0"/>
          </a:p>
        </p:txBody>
      </p:sp>
      <p:sp>
        <p:nvSpPr>
          <p:cNvPr id="4" name="TextBox 3"/>
          <p:cNvSpPr txBox="1"/>
          <p:nvPr/>
        </p:nvSpPr>
        <p:spPr>
          <a:xfrm>
            <a:off x="5257800" y="3276600"/>
            <a:ext cx="2895600" cy="1569660"/>
          </a:xfrm>
          <a:prstGeom prst="rect">
            <a:avLst/>
          </a:prstGeom>
          <a:noFill/>
        </p:spPr>
        <p:txBody>
          <a:bodyPr wrap="square" rtlCol="0">
            <a:spAutoFit/>
          </a:bodyPr>
          <a:lstStyle/>
          <a:p>
            <a:r>
              <a:rPr lang="en-US" sz="2400" dirty="0" err="1" smtClean="0"/>
              <a:t>git</a:t>
            </a:r>
            <a:r>
              <a:rPr lang="en-US" sz="2400" dirty="0" smtClean="0"/>
              <a:t> add creates the blob and possible tree if subdirectory is added</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Underneath the covers…</a:t>
            </a:r>
            <a:endParaRPr lang="en-US" dirty="0"/>
          </a:p>
        </p:txBody>
      </p:sp>
      <p:sp>
        <p:nvSpPr>
          <p:cNvPr id="3" name="Rectangle 2"/>
          <p:cNvSpPr/>
          <p:nvPr/>
        </p:nvSpPr>
        <p:spPr>
          <a:xfrm>
            <a:off x="5715000" y="48768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Fact.txt</a:t>
            </a:r>
            <a:endParaRPr lang="en-US" dirty="0"/>
          </a:p>
        </p:txBody>
      </p:sp>
      <p:sp>
        <p:nvSpPr>
          <p:cNvPr id="5" name="Isosceles Triangle 4"/>
          <p:cNvSpPr/>
          <p:nvPr/>
        </p:nvSpPr>
        <p:spPr>
          <a:xfrm>
            <a:off x="5562600" y="2895600"/>
            <a:ext cx="1295400" cy="1066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3"/>
            <a:endCxn id="3" idx="0"/>
          </p:cNvCxnSpPr>
          <p:nvPr/>
        </p:nvCxnSpPr>
        <p:spPr>
          <a:xfrm rot="5400000">
            <a:off x="5753100" y="4419600"/>
            <a:ext cx="9144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3352800" y="1905000"/>
            <a:ext cx="990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6"/>
            <a:endCxn id="5" idx="1"/>
          </p:cNvCxnSpPr>
          <p:nvPr/>
        </p:nvCxnSpPr>
        <p:spPr>
          <a:xfrm>
            <a:off x="4343400" y="2400300"/>
            <a:ext cx="1543050" cy="102870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38200" y="2221468"/>
            <a:ext cx="1371600" cy="369332"/>
          </a:xfrm>
          <a:prstGeom prst="rect">
            <a:avLst/>
          </a:prstGeom>
          <a:noFill/>
        </p:spPr>
        <p:txBody>
          <a:bodyPr wrap="square" rtlCol="0">
            <a:spAutoFit/>
          </a:bodyPr>
          <a:lstStyle/>
          <a:p>
            <a:pPr algn="r"/>
            <a:r>
              <a:rPr lang="en-US" dirty="0" smtClean="0"/>
              <a:t>HEAD</a:t>
            </a:r>
            <a:endParaRPr lang="en-US" dirty="0"/>
          </a:p>
        </p:txBody>
      </p:sp>
      <p:cxnSp>
        <p:nvCxnSpPr>
          <p:cNvPr id="17" name="Straight Arrow Connector 16"/>
          <p:cNvCxnSpPr>
            <a:stCxn id="15" idx="3"/>
            <a:endCxn id="9" idx="2"/>
          </p:cNvCxnSpPr>
          <p:nvPr/>
        </p:nvCxnSpPr>
        <p:spPr>
          <a:xfrm flipV="1">
            <a:off x="2209800" y="2400300"/>
            <a:ext cx="1143000" cy="58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143000" y="3810000"/>
            <a:ext cx="3200400" cy="1569660"/>
          </a:xfrm>
          <a:prstGeom prst="rect">
            <a:avLst/>
          </a:prstGeom>
          <a:noFill/>
        </p:spPr>
        <p:txBody>
          <a:bodyPr wrap="square" rtlCol="0">
            <a:spAutoFit/>
          </a:bodyPr>
          <a:lstStyle/>
          <a:p>
            <a:r>
              <a:rPr lang="en-US" sz="2400" dirty="0" smtClean="0"/>
              <a:t>Commit creates tree, points it to the blob, and connects it to a commit</a:t>
            </a:r>
            <a:endParaRPr lang="en-US" sz="2400" dirty="0"/>
          </a:p>
        </p:txBody>
      </p:sp>
      <p:sp>
        <p:nvSpPr>
          <p:cNvPr id="22" name="Rounded Rectangle 21"/>
          <p:cNvSpPr/>
          <p:nvPr/>
        </p:nvSpPr>
        <p:spPr>
          <a:xfrm>
            <a:off x="838200" y="5791200"/>
            <a:ext cx="3886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Let’s add another file</a:t>
            </a:r>
            <a:endParaRPr lang="en-US" sz="28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Underneath the covers…</a:t>
            </a:r>
            <a:endParaRPr lang="en-US" dirty="0"/>
          </a:p>
        </p:txBody>
      </p:sp>
      <p:sp>
        <p:nvSpPr>
          <p:cNvPr id="3" name="Rectangle 2"/>
          <p:cNvSpPr/>
          <p:nvPr/>
        </p:nvSpPr>
        <p:spPr>
          <a:xfrm>
            <a:off x="5486400" y="60198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Fact.txt</a:t>
            </a:r>
            <a:endParaRPr lang="en-US" dirty="0"/>
          </a:p>
        </p:txBody>
      </p:sp>
      <p:sp>
        <p:nvSpPr>
          <p:cNvPr id="5" name="Isosceles Triangle 4"/>
          <p:cNvSpPr/>
          <p:nvPr/>
        </p:nvSpPr>
        <p:spPr>
          <a:xfrm>
            <a:off x="5334000" y="4038600"/>
            <a:ext cx="1295400" cy="1066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3"/>
            <a:endCxn id="3" idx="0"/>
          </p:cNvCxnSpPr>
          <p:nvPr/>
        </p:nvCxnSpPr>
        <p:spPr>
          <a:xfrm rot="5400000">
            <a:off x="5524500" y="5562600"/>
            <a:ext cx="9144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3124200" y="3048000"/>
            <a:ext cx="990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6"/>
            <a:endCxn id="5" idx="1"/>
          </p:cNvCxnSpPr>
          <p:nvPr/>
        </p:nvCxnSpPr>
        <p:spPr>
          <a:xfrm>
            <a:off x="4114800" y="3543300"/>
            <a:ext cx="1543050" cy="102870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09600" y="3364468"/>
            <a:ext cx="1371600" cy="369332"/>
          </a:xfrm>
          <a:prstGeom prst="rect">
            <a:avLst/>
          </a:prstGeom>
          <a:noFill/>
        </p:spPr>
        <p:txBody>
          <a:bodyPr wrap="square" rtlCol="0">
            <a:spAutoFit/>
          </a:bodyPr>
          <a:lstStyle/>
          <a:p>
            <a:pPr algn="r"/>
            <a:r>
              <a:rPr lang="en-US" dirty="0" smtClean="0"/>
              <a:t>HEAD</a:t>
            </a:r>
            <a:endParaRPr lang="en-US" dirty="0"/>
          </a:p>
        </p:txBody>
      </p:sp>
      <p:cxnSp>
        <p:nvCxnSpPr>
          <p:cNvPr id="17" name="Straight Arrow Connector 16"/>
          <p:cNvCxnSpPr>
            <a:stCxn id="15" idx="3"/>
            <a:endCxn id="9" idx="2"/>
          </p:cNvCxnSpPr>
          <p:nvPr/>
        </p:nvCxnSpPr>
        <p:spPr>
          <a:xfrm flipV="1">
            <a:off x="1981200" y="3543300"/>
            <a:ext cx="1143000" cy="58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7543800" y="60198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Fact2.txt</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Underneath the covers…</a:t>
            </a:r>
            <a:endParaRPr lang="en-US" dirty="0"/>
          </a:p>
        </p:txBody>
      </p:sp>
      <p:sp>
        <p:nvSpPr>
          <p:cNvPr id="3" name="Rectangle 2"/>
          <p:cNvSpPr/>
          <p:nvPr/>
        </p:nvSpPr>
        <p:spPr>
          <a:xfrm>
            <a:off x="5486400" y="60198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Fact.txt</a:t>
            </a:r>
            <a:endParaRPr lang="en-US" dirty="0"/>
          </a:p>
        </p:txBody>
      </p:sp>
      <p:sp>
        <p:nvSpPr>
          <p:cNvPr id="5" name="Isosceles Triangle 4"/>
          <p:cNvSpPr/>
          <p:nvPr/>
        </p:nvSpPr>
        <p:spPr>
          <a:xfrm>
            <a:off x="5334000" y="4038600"/>
            <a:ext cx="1295400" cy="1066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3"/>
            <a:endCxn id="3" idx="0"/>
          </p:cNvCxnSpPr>
          <p:nvPr/>
        </p:nvCxnSpPr>
        <p:spPr>
          <a:xfrm rot="5400000">
            <a:off x="5524500" y="5562600"/>
            <a:ext cx="9144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3124200" y="3048000"/>
            <a:ext cx="990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6"/>
            <a:endCxn id="5" idx="1"/>
          </p:cNvCxnSpPr>
          <p:nvPr/>
        </p:nvCxnSpPr>
        <p:spPr>
          <a:xfrm>
            <a:off x="4114800" y="3543300"/>
            <a:ext cx="1543050" cy="102870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09600" y="1828800"/>
            <a:ext cx="1371600" cy="369332"/>
          </a:xfrm>
          <a:prstGeom prst="rect">
            <a:avLst/>
          </a:prstGeom>
          <a:noFill/>
        </p:spPr>
        <p:txBody>
          <a:bodyPr wrap="square" rtlCol="0">
            <a:spAutoFit/>
          </a:bodyPr>
          <a:lstStyle/>
          <a:p>
            <a:pPr algn="r"/>
            <a:r>
              <a:rPr lang="en-US" dirty="0" smtClean="0"/>
              <a:t>HEAD</a:t>
            </a:r>
            <a:endParaRPr lang="en-US" dirty="0"/>
          </a:p>
        </p:txBody>
      </p:sp>
      <p:cxnSp>
        <p:nvCxnSpPr>
          <p:cNvPr id="17" name="Straight Arrow Connector 16"/>
          <p:cNvCxnSpPr>
            <a:stCxn id="15" idx="3"/>
            <a:endCxn id="14" idx="2"/>
          </p:cNvCxnSpPr>
          <p:nvPr/>
        </p:nvCxnSpPr>
        <p:spPr>
          <a:xfrm>
            <a:off x="1981200" y="2013466"/>
            <a:ext cx="1143000" cy="58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7543800" y="60198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Fact2.txt</a:t>
            </a:r>
            <a:endParaRPr lang="en-US" sz="1600" dirty="0"/>
          </a:p>
        </p:txBody>
      </p:sp>
      <p:sp>
        <p:nvSpPr>
          <p:cNvPr id="13" name="Isosceles Triangle 12"/>
          <p:cNvSpPr/>
          <p:nvPr/>
        </p:nvSpPr>
        <p:spPr>
          <a:xfrm>
            <a:off x="7391400" y="4038600"/>
            <a:ext cx="1295400" cy="1066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124200" y="1524000"/>
            <a:ext cx="990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4" idx="4"/>
            <a:endCxn id="9" idx="0"/>
          </p:cNvCxnSpPr>
          <p:nvPr/>
        </p:nvCxnSpPr>
        <p:spPr>
          <a:xfrm rot="5400000">
            <a:off x="3352800" y="2781300"/>
            <a:ext cx="533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4" idx="6"/>
            <a:endCxn id="13" idx="1"/>
          </p:cNvCxnSpPr>
          <p:nvPr/>
        </p:nvCxnSpPr>
        <p:spPr>
          <a:xfrm>
            <a:off x="4114800" y="2019300"/>
            <a:ext cx="3600450" cy="2552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3" idx="3"/>
            <a:endCxn id="3" idx="0"/>
          </p:cNvCxnSpPr>
          <p:nvPr/>
        </p:nvCxnSpPr>
        <p:spPr>
          <a:xfrm rot="5400000">
            <a:off x="6553200" y="4533900"/>
            <a:ext cx="914400" cy="2057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3" idx="3"/>
            <a:endCxn id="12" idx="0"/>
          </p:cNvCxnSpPr>
          <p:nvPr/>
        </p:nvCxnSpPr>
        <p:spPr>
          <a:xfrm rot="5400000">
            <a:off x="7581900" y="5562600"/>
            <a:ext cx="9144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8531" y="1676400"/>
            <a:ext cx="7126951" cy="1754326"/>
          </a:xfrm>
          <a:prstGeom prst="rect">
            <a:avLst/>
          </a:prstGeom>
          <a:noFill/>
        </p:spPr>
        <p:txBody>
          <a:bodyPr wrap="none" lIns="91440" tIns="45720" rIns="91440" bIns="4572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Let’s draw our tree using</a:t>
            </a:r>
          </a:p>
          <a:p>
            <a:pPr algn="ctr"/>
            <a:r>
              <a:rPr lang="en-US" sz="5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ls</a:t>
            </a: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-tree and cat-file</a:t>
            </a:r>
            <a:endPar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Rounded Rectangle 2"/>
          <p:cNvSpPr/>
          <p:nvPr/>
        </p:nvSpPr>
        <p:spPr>
          <a:xfrm>
            <a:off x="1295400" y="5105400"/>
            <a:ext cx="670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Label nodes with SHA1 names including commits</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667000" y="6096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2667000" y="1447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667000" y="2362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667000" y="32766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10000" y="32766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10000" y="4267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10000" y="5257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667000" y="5257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5257800" y="762000"/>
            <a:ext cx="5334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5715000" y="1905000"/>
            <a:ext cx="5334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4572000" y="1905000"/>
            <a:ext cx="5334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62800" y="3200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324600" y="3200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62600" y="3200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00600" y="3200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2" idx="4"/>
            <a:endCxn id="3" idx="0"/>
          </p:cNvCxnSpPr>
          <p:nvPr/>
        </p:nvCxnSpPr>
        <p:spPr>
          <a:xfrm rot="5400000">
            <a:off x="2895600" y="1333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4"/>
            <a:endCxn id="4" idx="0"/>
          </p:cNvCxnSpPr>
          <p:nvPr/>
        </p:nvCxnSpPr>
        <p:spPr>
          <a:xfrm rot="5400000">
            <a:off x="2857500" y="2209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4"/>
            <a:endCxn id="5" idx="0"/>
          </p:cNvCxnSpPr>
          <p:nvPr/>
        </p:nvCxnSpPr>
        <p:spPr>
          <a:xfrm rot="5400000">
            <a:off x="2857500" y="3124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4"/>
            <a:endCxn id="6" idx="0"/>
          </p:cNvCxnSpPr>
          <p:nvPr/>
        </p:nvCxnSpPr>
        <p:spPr>
          <a:xfrm rot="16200000" flipH="1">
            <a:off x="3429000" y="2552700"/>
            <a:ext cx="304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4"/>
            <a:endCxn id="9" idx="0"/>
          </p:cNvCxnSpPr>
          <p:nvPr/>
        </p:nvCxnSpPr>
        <p:spPr>
          <a:xfrm rot="5400000">
            <a:off x="2324100" y="4572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4"/>
            <a:endCxn id="7" idx="0"/>
          </p:cNvCxnSpPr>
          <p:nvPr/>
        </p:nvCxnSpPr>
        <p:spPr>
          <a:xfrm rot="5400000">
            <a:off x="3962400" y="4076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4"/>
            <a:endCxn id="8" idx="0"/>
          </p:cNvCxnSpPr>
          <p:nvPr/>
        </p:nvCxnSpPr>
        <p:spPr>
          <a:xfrm rot="5400000">
            <a:off x="3962400" y="5067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 idx="6"/>
            <a:endCxn id="10" idx="1"/>
          </p:cNvCxnSpPr>
          <p:nvPr/>
        </p:nvCxnSpPr>
        <p:spPr>
          <a:xfrm>
            <a:off x="3352800" y="914400"/>
            <a:ext cx="203835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3"/>
            <a:endCxn id="12" idx="5"/>
          </p:cNvCxnSpPr>
          <p:nvPr/>
        </p:nvCxnSpPr>
        <p:spPr>
          <a:xfrm rot="5400000">
            <a:off x="4810125" y="1457325"/>
            <a:ext cx="876300" cy="552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3"/>
            <a:endCxn id="11" idx="1"/>
          </p:cNvCxnSpPr>
          <p:nvPr/>
        </p:nvCxnSpPr>
        <p:spPr>
          <a:xfrm rot="16200000" flipH="1">
            <a:off x="5248275" y="1571625"/>
            <a:ext cx="876300" cy="323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2" idx="3"/>
            <a:endCxn id="16" idx="0"/>
          </p:cNvCxnSpPr>
          <p:nvPr/>
        </p:nvCxnSpPr>
        <p:spPr>
          <a:xfrm rot="16200000" flipH="1">
            <a:off x="4552950" y="2724150"/>
            <a:ext cx="762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3"/>
            <a:endCxn id="15" idx="0"/>
          </p:cNvCxnSpPr>
          <p:nvPr/>
        </p:nvCxnSpPr>
        <p:spPr>
          <a:xfrm rot="5400000">
            <a:off x="5505450" y="2724150"/>
            <a:ext cx="762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1" idx="3"/>
            <a:endCxn id="14" idx="0"/>
          </p:cNvCxnSpPr>
          <p:nvPr/>
        </p:nvCxnSpPr>
        <p:spPr>
          <a:xfrm rot="16200000" flipH="1">
            <a:off x="5886450" y="2533650"/>
            <a:ext cx="7620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3"/>
            <a:endCxn id="13" idx="0"/>
          </p:cNvCxnSpPr>
          <p:nvPr/>
        </p:nvCxnSpPr>
        <p:spPr>
          <a:xfrm rot="16200000" flipH="1">
            <a:off x="6305550" y="2114550"/>
            <a:ext cx="7620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 idx="6"/>
            <a:endCxn id="12" idx="1"/>
          </p:cNvCxnSpPr>
          <p:nvPr/>
        </p:nvCxnSpPr>
        <p:spPr>
          <a:xfrm>
            <a:off x="3352800" y="1752600"/>
            <a:ext cx="135255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876800" y="4724400"/>
            <a:ext cx="4114800" cy="523220"/>
          </a:xfrm>
          <a:prstGeom prst="rect">
            <a:avLst/>
          </a:prstGeom>
          <a:noFill/>
        </p:spPr>
        <p:txBody>
          <a:bodyPr wrap="square" rtlCol="0">
            <a:spAutoFit/>
          </a:bodyPr>
          <a:lstStyle/>
          <a:p>
            <a:r>
              <a:rPr lang="en-US" sz="2800" dirty="0" smtClean="0"/>
              <a:t>Commits, trees, and blobs</a:t>
            </a:r>
            <a:endParaRPr lang="en-US" sz="2800" dirty="0"/>
          </a:p>
        </p:txBody>
      </p:sp>
      <p:sp>
        <p:nvSpPr>
          <p:cNvPr id="53" name="TextBox 52"/>
          <p:cNvSpPr txBox="1"/>
          <p:nvPr/>
        </p:nvSpPr>
        <p:spPr>
          <a:xfrm>
            <a:off x="1219200" y="685800"/>
            <a:ext cx="914400" cy="381000"/>
          </a:xfrm>
          <a:prstGeom prst="rect">
            <a:avLst/>
          </a:prstGeom>
          <a:noFill/>
        </p:spPr>
        <p:txBody>
          <a:bodyPr wrap="square" rtlCol="0">
            <a:spAutoFit/>
          </a:bodyPr>
          <a:lstStyle/>
          <a:p>
            <a:r>
              <a:rPr lang="en-US" dirty="0" smtClean="0"/>
              <a:t>HEAD</a:t>
            </a:r>
            <a:endParaRPr lang="en-US" dirty="0"/>
          </a:p>
        </p:txBody>
      </p:sp>
      <p:cxnSp>
        <p:nvCxnSpPr>
          <p:cNvPr id="55" name="Straight Arrow Connector 54"/>
          <p:cNvCxnSpPr>
            <a:stCxn id="53" idx="3"/>
          </p:cNvCxnSpPr>
          <p:nvPr/>
        </p:nvCxnSpPr>
        <p:spPr>
          <a:xfrm>
            <a:off x="2133600" y="87630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 Sanity</a:t>
            </a:r>
            <a:endParaRPr lang="en-US" dirty="0"/>
          </a:p>
        </p:txBody>
      </p:sp>
      <p:sp>
        <p:nvSpPr>
          <p:cNvPr id="4" name="Rectangle 3"/>
          <p:cNvSpPr/>
          <p:nvPr/>
        </p:nvSpPr>
        <p:spPr>
          <a:xfrm>
            <a:off x="1447800" y="1676400"/>
            <a:ext cx="5867400" cy="2677656"/>
          </a:xfrm>
          <a:prstGeom prst="rect">
            <a:avLst/>
          </a:prstGeom>
        </p:spPr>
        <p:txBody>
          <a:bodyPr wrap="square">
            <a:spAutoFit/>
          </a:bodyPr>
          <a:lstStyle/>
          <a:p>
            <a:r>
              <a:rPr lang="en-US" sz="2400" dirty="0" smtClean="0"/>
              <a:t>$ </a:t>
            </a:r>
            <a:r>
              <a:rPr lang="en-US" sz="2400" dirty="0" err="1" smtClean="0"/>
              <a:t>git</a:t>
            </a:r>
            <a:r>
              <a:rPr lang="en-US" sz="2400" dirty="0" smtClean="0"/>
              <a:t> status</a:t>
            </a:r>
          </a:p>
          <a:p>
            <a:r>
              <a:rPr lang="en-US" sz="2400" dirty="0" smtClean="0"/>
              <a:t># On branch </a:t>
            </a:r>
            <a:r>
              <a:rPr lang="en-US" sz="2400" dirty="0" err="1" smtClean="0"/>
              <a:t>startagain</a:t>
            </a:r>
            <a:endParaRPr lang="en-US" sz="2400" dirty="0" smtClean="0"/>
          </a:p>
          <a:p>
            <a:r>
              <a:rPr lang="en-US" sz="2400" dirty="0" smtClean="0"/>
              <a:t># Changes to be committed:</a:t>
            </a:r>
          </a:p>
          <a:p>
            <a:r>
              <a:rPr lang="en-US" sz="2400" dirty="0" smtClean="0"/>
              <a:t>#   (use "</a:t>
            </a:r>
            <a:r>
              <a:rPr lang="en-US" sz="2400" dirty="0" err="1" smtClean="0"/>
              <a:t>git</a:t>
            </a:r>
            <a:r>
              <a:rPr lang="en-US" sz="2400" dirty="0" smtClean="0"/>
              <a:t> reset HEAD &lt;file&gt;..." to </a:t>
            </a:r>
            <a:r>
              <a:rPr lang="en-US" sz="2400" dirty="0" err="1" smtClean="0"/>
              <a:t>unstage</a:t>
            </a:r>
            <a:r>
              <a:rPr lang="en-US" sz="2400" dirty="0" smtClean="0"/>
              <a:t>)</a:t>
            </a:r>
          </a:p>
          <a:p>
            <a:r>
              <a:rPr lang="en-US" sz="2400" dirty="0" smtClean="0"/>
              <a:t>#</a:t>
            </a:r>
          </a:p>
          <a:p>
            <a:r>
              <a:rPr lang="en-US" sz="2400" dirty="0" smtClean="0"/>
              <a:t>#       new file:   fact2.txt</a:t>
            </a:r>
          </a:p>
          <a:p>
            <a:r>
              <a:rPr lang="en-US" sz="2400" dirty="0" smtClean="0"/>
              <a:t>#</a:t>
            </a:r>
            <a:endParaRPr lang="en-US" sz="2400" dirty="0"/>
          </a:p>
        </p:txBody>
      </p:sp>
      <p:sp>
        <p:nvSpPr>
          <p:cNvPr id="5" name="Rounded Rectangle 4"/>
          <p:cNvSpPr/>
          <p:nvPr/>
        </p:nvSpPr>
        <p:spPr>
          <a:xfrm>
            <a:off x="1905000" y="4572000"/>
            <a:ext cx="49530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Status tells you:</a:t>
            </a:r>
          </a:p>
          <a:p>
            <a:pPr lvl="1">
              <a:buFont typeface="Arial" pitchFamily="34" charset="0"/>
              <a:buChar char="•"/>
            </a:pPr>
            <a:r>
              <a:rPr lang="en-US" sz="2800" dirty="0" smtClean="0"/>
              <a:t> What’s new?</a:t>
            </a:r>
          </a:p>
          <a:p>
            <a:pPr lvl="1">
              <a:buFont typeface="Arial" pitchFamily="34" charset="0"/>
              <a:buChar char="•"/>
            </a:pPr>
            <a:r>
              <a:rPr lang="en-US" sz="2800" dirty="0" smtClean="0"/>
              <a:t> What’s added?</a:t>
            </a:r>
          </a:p>
          <a:p>
            <a:pPr lvl="1">
              <a:buFont typeface="Arial" pitchFamily="34" charset="0"/>
              <a:buChar char="•"/>
            </a:pPr>
            <a:r>
              <a:rPr lang="en-US" sz="2800" dirty="0" smtClean="0"/>
              <a:t> What’s deleted?</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TextBox 2"/>
          <p:cNvSpPr txBox="1"/>
          <p:nvPr/>
        </p:nvSpPr>
        <p:spPr>
          <a:xfrm>
            <a:off x="990600" y="1636455"/>
            <a:ext cx="7467600" cy="3785652"/>
          </a:xfrm>
          <a:prstGeom prst="rect">
            <a:avLst/>
          </a:prstGeom>
          <a:noFill/>
        </p:spPr>
        <p:txBody>
          <a:bodyPr wrap="square" rtlCol="0">
            <a:spAutoFit/>
          </a:bodyPr>
          <a:lstStyle/>
          <a:p>
            <a:r>
              <a:rPr lang="en-US" sz="2000" dirty="0" smtClean="0">
                <a:latin typeface="Lucida Console" pitchFamily="49" charset="0"/>
              </a:rPr>
              <a:t>$</a:t>
            </a:r>
            <a:r>
              <a:rPr lang="en-US" sz="2000" dirty="0" err="1" smtClean="0">
                <a:latin typeface="Lucida Console" pitchFamily="49" charset="0"/>
              </a:rPr>
              <a:t>git</a:t>
            </a:r>
            <a:r>
              <a:rPr lang="en-US" sz="2000" dirty="0" smtClean="0">
                <a:latin typeface="Lucida Console" pitchFamily="49" charset="0"/>
              </a:rPr>
              <a:t> log</a:t>
            </a:r>
          </a:p>
          <a:p>
            <a:r>
              <a:rPr lang="en-US" sz="2000" dirty="0" smtClean="0">
                <a:latin typeface="Lucida Console" pitchFamily="49" charset="0"/>
              </a:rPr>
              <a:t>commit 450d032c11340e3adedb4f665d12f59d1e2ed38f</a:t>
            </a:r>
          </a:p>
          <a:p>
            <a:r>
              <a:rPr lang="en-US" sz="2000" dirty="0" smtClean="0">
                <a:latin typeface="Lucida Console" pitchFamily="49" charset="0"/>
              </a:rPr>
              <a:t>Author: Eric Mercer &lt;eric.mercer@byu.edu&gt;</a:t>
            </a:r>
          </a:p>
          <a:p>
            <a:r>
              <a:rPr lang="en-US" sz="2000" dirty="0" smtClean="0">
                <a:latin typeface="Lucida Console" pitchFamily="49" charset="0"/>
              </a:rPr>
              <a:t>Date:   Thu Sep 3 10:32:28 2009 -0600</a:t>
            </a:r>
          </a:p>
          <a:p>
            <a:endParaRPr lang="en-US" sz="2000" dirty="0" smtClean="0">
              <a:latin typeface="Lucida Console" pitchFamily="49" charset="0"/>
            </a:endParaRPr>
          </a:p>
          <a:p>
            <a:r>
              <a:rPr lang="en-US" sz="2000" dirty="0" smtClean="0">
                <a:latin typeface="Lucida Console" pitchFamily="49" charset="0"/>
              </a:rPr>
              <a:t>    Added another self-evident fact</a:t>
            </a:r>
          </a:p>
          <a:p>
            <a:endParaRPr lang="en-US" sz="2000" dirty="0" smtClean="0">
              <a:latin typeface="Lucida Console" pitchFamily="49" charset="0"/>
            </a:endParaRPr>
          </a:p>
          <a:p>
            <a:r>
              <a:rPr lang="en-US" sz="2000" dirty="0" smtClean="0">
                <a:latin typeface="Lucida Console" pitchFamily="49" charset="0"/>
              </a:rPr>
              <a:t>commit dc32e4294e1dfc122132a231c2eafcb71508e507</a:t>
            </a:r>
          </a:p>
          <a:p>
            <a:r>
              <a:rPr lang="en-US" sz="2000" dirty="0" smtClean="0">
                <a:latin typeface="Lucida Console" pitchFamily="49" charset="0"/>
              </a:rPr>
              <a:t>Author: Eric Mercer &lt;eric.mercer@byu.edu&gt;</a:t>
            </a:r>
          </a:p>
          <a:p>
            <a:r>
              <a:rPr lang="en-US" sz="2000" dirty="0" smtClean="0">
                <a:latin typeface="Lucida Console" pitchFamily="49" charset="0"/>
              </a:rPr>
              <a:t>Date:   Thu Sep 3 10:22:39 2009 -0600</a:t>
            </a:r>
          </a:p>
          <a:p>
            <a:endParaRPr lang="en-US" sz="2000" dirty="0" smtClean="0">
              <a:latin typeface="Lucida Console" pitchFamily="49" charset="0"/>
            </a:endParaRPr>
          </a:p>
          <a:p>
            <a:r>
              <a:rPr lang="en-US" sz="2000" dirty="0" smtClean="0">
                <a:latin typeface="Lucida Console" pitchFamily="49" charset="0"/>
              </a:rPr>
              <a:t>    Added a simple fact</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US" dirty="0"/>
          </a:p>
        </p:txBody>
      </p:sp>
      <p:sp>
        <p:nvSpPr>
          <p:cNvPr id="3" name="Rounded Rectangle 2"/>
          <p:cNvSpPr/>
          <p:nvPr/>
        </p:nvSpPr>
        <p:spPr>
          <a:xfrm>
            <a:off x="381000" y="5867400"/>
            <a:ext cx="8610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 branch is nothing more than a named reference to a commit</a:t>
            </a:r>
            <a:endParaRPr lang="en-US" sz="2400" dirty="0"/>
          </a:p>
        </p:txBody>
      </p:sp>
      <p:sp>
        <p:nvSpPr>
          <p:cNvPr id="4" name="TextBox 3"/>
          <p:cNvSpPr txBox="1"/>
          <p:nvPr/>
        </p:nvSpPr>
        <p:spPr>
          <a:xfrm>
            <a:off x="304800" y="1636455"/>
            <a:ext cx="8839200" cy="1015663"/>
          </a:xfrm>
          <a:prstGeom prst="rect">
            <a:avLst/>
          </a:prstGeom>
          <a:noFill/>
        </p:spPr>
        <p:txBody>
          <a:bodyPr wrap="square" rtlCol="0">
            <a:spAutoFit/>
          </a:bodyPr>
          <a:lstStyle/>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branch -v</a:t>
            </a:r>
          </a:p>
          <a:p>
            <a:r>
              <a:rPr lang="en-US" sz="2000" dirty="0" smtClean="0">
                <a:latin typeface="Lucida Console" pitchFamily="49" charset="0"/>
              </a:rPr>
              <a:t>* </a:t>
            </a:r>
            <a:r>
              <a:rPr lang="en-US" sz="2000" dirty="0" err="1" smtClean="0">
                <a:latin typeface="Lucida Console" pitchFamily="49" charset="0"/>
              </a:rPr>
              <a:t>foo</a:t>
            </a:r>
            <a:r>
              <a:rPr lang="en-US" sz="2000" dirty="0" smtClean="0">
                <a:latin typeface="Lucida Console" pitchFamily="49" charset="0"/>
              </a:rPr>
              <a:t>    450d032 Added another self-evident fact</a:t>
            </a:r>
          </a:p>
          <a:p>
            <a:r>
              <a:rPr lang="en-US" sz="2000" dirty="0" smtClean="0">
                <a:latin typeface="Lucida Console" pitchFamily="49" charset="0"/>
              </a:rPr>
              <a:t>  master 7a7a546 Added another well-known fact in </a:t>
            </a:r>
            <a:r>
              <a:rPr lang="en-US" sz="2000" dirty="0" err="1" smtClean="0">
                <a:latin typeface="Lucida Console" pitchFamily="49" charset="0"/>
              </a:rPr>
              <a:t>hudu</a:t>
            </a:r>
            <a:endParaRPr lang="en-US" sz="2000" dirty="0" smtClean="0">
              <a:latin typeface="Lucida Console" pitchFamily="49" charset="0"/>
            </a:endParaRPr>
          </a:p>
        </p:txBody>
      </p:sp>
      <p:sp>
        <p:nvSpPr>
          <p:cNvPr id="5" name="TextBox 4"/>
          <p:cNvSpPr txBox="1"/>
          <p:nvPr/>
        </p:nvSpPr>
        <p:spPr>
          <a:xfrm>
            <a:off x="304800" y="2514600"/>
            <a:ext cx="8839200" cy="3354765"/>
          </a:xfrm>
          <a:prstGeom prst="rect">
            <a:avLst/>
          </a:prstGeom>
          <a:noFill/>
        </p:spPr>
        <p:txBody>
          <a:bodyPr wrap="square" rtlCol="0">
            <a:spAutoFit/>
          </a:bodyPr>
          <a:lstStyle/>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cat-file –t master</a:t>
            </a:r>
          </a:p>
          <a:p>
            <a:r>
              <a:rPr lang="en-US" sz="2000" dirty="0" smtClean="0">
                <a:latin typeface="Lucida Console" pitchFamily="49" charset="0"/>
              </a:rPr>
              <a:t>commit</a:t>
            </a:r>
          </a:p>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cat-file –t 7a7a</a:t>
            </a:r>
          </a:p>
          <a:p>
            <a:r>
              <a:rPr lang="en-US" sz="2000" dirty="0" smtClean="0">
                <a:latin typeface="Lucida Console" pitchFamily="49" charset="0"/>
              </a:rPr>
              <a:t>$ commit</a:t>
            </a:r>
          </a:p>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cat-file commit master</a:t>
            </a:r>
          </a:p>
          <a:p>
            <a:r>
              <a:rPr lang="en-US" sz="1600" dirty="0" smtClean="0">
                <a:latin typeface="Lucida Console" pitchFamily="49" charset="0"/>
              </a:rPr>
              <a:t>tree d475c326b2ce4cf5db30224df882326bcc1f5153</a:t>
            </a:r>
          </a:p>
          <a:p>
            <a:r>
              <a:rPr lang="en-US" sz="1600" dirty="0" smtClean="0">
                <a:latin typeface="Lucida Console" pitchFamily="49" charset="0"/>
              </a:rPr>
              <a:t>parent 450d032c11340e3adedb4f665d12f59d1e2ed38f</a:t>
            </a:r>
          </a:p>
          <a:p>
            <a:r>
              <a:rPr lang="en-US" sz="1600" dirty="0" smtClean="0">
                <a:latin typeface="Lucida Console" pitchFamily="49" charset="0"/>
              </a:rPr>
              <a:t>author Eric Mercer &lt;eric.mercer@byu.edu&gt; 1251995962 -0600</a:t>
            </a:r>
          </a:p>
          <a:p>
            <a:r>
              <a:rPr lang="en-US" sz="1600" dirty="0" smtClean="0">
                <a:latin typeface="Lucida Console" pitchFamily="49" charset="0"/>
              </a:rPr>
              <a:t>committer Eric Mercer &lt;eric.mercer@byu.edu&gt; 1251995962 -0600</a:t>
            </a:r>
          </a:p>
          <a:p>
            <a:endParaRPr lang="en-US" sz="1600" dirty="0" smtClean="0">
              <a:latin typeface="Lucida Console" pitchFamily="49" charset="0"/>
            </a:endParaRPr>
          </a:p>
          <a:p>
            <a:r>
              <a:rPr lang="en-US" sz="1600" dirty="0" smtClean="0">
                <a:latin typeface="Lucida Console" pitchFamily="49" charset="0"/>
              </a:rPr>
              <a:t>Added another well-known fact in </a:t>
            </a:r>
            <a:r>
              <a:rPr lang="en-US" sz="1600" dirty="0" err="1" smtClean="0">
                <a:latin typeface="Lucida Console" pitchFamily="49" charset="0"/>
              </a:rPr>
              <a:t>hudu</a:t>
            </a:r>
            <a:endParaRPr lang="en-US" sz="1600" dirty="0" smtClean="0">
              <a:latin typeface="Lucida Console" pitchFamily="49" charset="0"/>
            </a:endParaRPr>
          </a:p>
          <a:p>
            <a:endParaRPr lang="en-US" sz="1600" dirty="0" smtClean="0">
              <a:latin typeface="Lucida Console" pitchFamily="49"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by any other name</a:t>
            </a:r>
            <a:endParaRPr lang="en-US" dirty="0"/>
          </a:p>
        </p:txBody>
      </p:sp>
      <p:sp>
        <p:nvSpPr>
          <p:cNvPr id="3" name="Content Placeholder 2"/>
          <p:cNvSpPr>
            <a:spLocks noGrp="1"/>
          </p:cNvSpPr>
          <p:nvPr>
            <p:ph idx="1"/>
          </p:nvPr>
        </p:nvSpPr>
        <p:spPr/>
        <p:txBody>
          <a:bodyPr>
            <a:normAutofit lnSpcReduction="10000"/>
          </a:bodyPr>
          <a:lstStyle/>
          <a:p>
            <a:r>
              <a:rPr lang="en-US" dirty="0" err="1" smtClean="0"/>
              <a:t>Banchname</a:t>
            </a:r>
            <a:r>
              <a:rPr lang="en-US" dirty="0" smtClean="0"/>
              <a:t>: named alias to a commit</a:t>
            </a:r>
          </a:p>
          <a:p>
            <a:r>
              <a:rPr lang="en-US" dirty="0" smtClean="0"/>
              <a:t>HEAD: currently checked out commit</a:t>
            </a:r>
          </a:p>
          <a:p>
            <a:r>
              <a:rPr lang="en-US" dirty="0" smtClean="0"/>
              <a:t>C82a22c…: SHA1 name (branch –v or cat-file)</a:t>
            </a:r>
          </a:p>
          <a:p>
            <a:r>
              <a:rPr lang="en-US" dirty="0"/>
              <a:t>n</a:t>
            </a:r>
            <a:r>
              <a:rPr lang="en-US" dirty="0" smtClean="0"/>
              <a:t>ame^: parent (if multi-parent, first one)</a:t>
            </a:r>
          </a:p>
          <a:p>
            <a:r>
              <a:rPr lang="en-US" dirty="0" err="1" smtClean="0"/>
              <a:t>name^n</a:t>
            </a:r>
            <a:r>
              <a:rPr lang="en-US" dirty="0" smtClean="0"/>
              <a:t>: nth parent if multi-parent</a:t>
            </a:r>
          </a:p>
          <a:p>
            <a:r>
              <a:rPr lang="en-US" dirty="0" err="1" smtClean="0"/>
              <a:t>name~n</a:t>
            </a:r>
            <a:r>
              <a:rPr lang="en-US" dirty="0" smtClean="0"/>
              <a:t>: nth ancestor</a:t>
            </a:r>
          </a:p>
          <a:p>
            <a:r>
              <a:rPr lang="en-US" dirty="0" err="1" smtClean="0"/>
              <a:t>name:path</a:t>
            </a:r>
            <a:r>
              <a:rPr lang="en-US" dirty="0" smtClean="0"/>
              <a:t>: look at a specific file/directory</a:t>
            </a:r>
          </a:p>
          <a:p>
            <a:pPr lvl="1"/>
            <a:r>
              <a:rPr lang="en-US" dirty="0" smtClean="0"/>
              <a:t>$</a:t>
            </a:r>
            <a:r>
              <a:rPr lang="en-US" dirty="0" err="1" smtClean="0"/>
              <a:t>git</a:t>
            </a:r>
            <a:r>
              <a:rPr lang="en-US" dirty="0" smtClean="0"/>
              <a:t> diff HEAD^1:Makefile HEAD^2:Makefile</a:t>
            </a:r>
            <a:endParaRPr lang="en-US" dirty="0"/>
          </a:p>
        </p:txBody>
      </p:sp>
      <p:sp>
        <p:nvSpPr>
          <p:cNvPr id="4" name="Rounded Rectangle 3"/>
          <p:cNvSpPr/>
          <p:nvPr/>
        </p:nvSpPr>
        <p:spPr>
          <a:xfrm>
            <a:off x="1219200" y="5943600"/>
            <a:ext cx="6172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What does the above command do?</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09221"/>
            <a:ext cx="8153400" cy="5262979"/>
          </a:xfrm>
          <a:prstGeom prst="rect">
            <a:avLst/>
          </a:prstGeom>
        </p:spPr>
        <p:txBody>
          <a:bodyPr wrap="square">
            <a:spAutoFit/>
          </a:bodyPr>
          <a:lstStyle/>
          <a:p>
            <a:r>
              <a:rPr lang="en-US" sz="2400" i="1" dirty="0" smtClean="0"/>
              <a:t>“For the first 10 years of kernel maintenance, we literally used </a:t>
            </a:r>
            <a:r>
              <a:rPr lang="en-US" sz="2400" i="1" dirty="0" err="1" smtClean="0"/>
              <a:t>tarballs</a:t>
            </a:r>
            <a:r>
              <a:rPr lang="en-US" sz="2400" i="1" dirty="0" smtClean="0"/>
              <a:t> and patches, which is a much superior source control management system than CVS is, but I did end up using CVS for 7 years at a commercial company [</a:t>
            </a:r>
            <a:r>
              <a:rPr lang="en-US" sz="2400" i="1" dirty="0" err="1" smtClean="0"/>
              <a:t>Transmeta</a:t>
            </a:r>
            <a:r>
              <a:rPr lang="en-US" sz="2400" i="1" dirty="0" smtClean="0"/>
              <a:t>] and I hate it with a passion. When I say I hate CVS with a passion, I have to also say that if there are any SVN (Subversion) users in the audience, you might want to leave. Because my hatred of CVS has meant that I see Subversion as being the most pointless project ever started. The slogan of Subversion for a while was "CVS done right", or something like that, and if you start with that kind of slogan, there's nowhere you can go. There is no way to do CVS right.”</a:t>
            </a:r>
          </a:p>
          <a:p>
            <a:endParaRPr lang="en-US" sz="2400" dirty="0"/>
          </a:p>
          <a:p>
            <a:r>
              <a:rPr lang="en-US" sz="2400" dirty="0" err="1" smtClean="0"/>
              <a:t>Linus</a:t>
            </a:r>
            <a:r>
              <a:rPr lang="en-US" sz="2400" dirty="0" smtClean="0"/>
              <a:t> </a:t>
            </a:r>
            <a:r>
              <a:rPr lang="en-US" sz="2400" dirty="0" err="1" smtClean="0"/>
              <a:t>Torvalds</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Name^{tree}: access the tree</a:t>
            </a:r>
          </a:p>
          <a:p>
            <a:r>
              <a:rPr lang="en-US" dirty="0" smtClean="0"/>
              <a:t>Name1..name2: range from 1 to 2</a:t>
            </a:r>
          </a:p>
          <a:p>
            <a:r>
              <a:rPr lang="en-US" dirty="0" smtClean="0"/>
              <a:t>Name1…name2:  unique commits</a:t>
            </a:r>
          </a:p>
          <a:p>
            <a:r>
              <a:rPr lang="en-US" dirty="0"/>
              <a:t>m</a:t>
            </a:r>
            <a:r>
              <a:rPr lang="en-US" dirty="0" smtClean="0"/>
              <a:t>aster..: everything up to recent fetch (HEAD is implied)</a:t>
            </a:r>
          </a:p>
          <a:p>
            <a:r>
              <a:rPr lang="en-US" dirty="0" smtClean="0"/>
              <a:t>--since=“2 weeks ago”</a:t>
            </a:r>
          </a:p>
          <a:p>
            <a:r>
              <a:rPr lang="en-US" dirty="0" smtClean="0"/>
              <a:t>--until=“1 week ago”</a:t>
            </a:r>
          </a:p>
          <a:p>
            <a:r>
              <a:rPr lang="en-US" dirty="0" smtClean="0"/>
              <a:t>--</a:t>
            </a:r>
            <a:r>
              <a:rPr lang="en-US" dirty="0" err="1" smtClean="0"/>
              <a:t>grep</a:t>
            </a:r>
            <a:r>
              <a:rPr lang="en-US" dirty="0" smtClean="0"/>
              <a:t>=pattern</a:t>
            </a:r>
          </a:p>
          <a:p>
            <a:r>
              <a:rPr lang="en-US" dirty="0" smtClean="0"/>
              <a:t>--committer=pattern</a:t>
            </a:r>
          </a:p>
          <a:p>
            <a:r>
              <a:rPr lang="en-US" dirty="0" smtClean="0"/>
              <a:t>--author=pattern</a:t>
            </a:r>
          </a:p>
          <a:p>
            <a:r>
              <a:rPr lang="en-US" dirty="0" smtClean="0"/>
              <a:t>--no-merges</a:t>
            </a: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Commands</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checkout &lt;</a:t>
            </a:r>
            <a:r>
              <a:rPr lang="en-US" dirty="0" err="1" smtClean="0"/>
              <a:t>brmame</a:t>
            </a:r>
            <a:r>
              <a:rPr lang="en-US" dirty="0" smtClean="0"/>
              <a:t>&gt;: change branch</a:t>
            </a:r>
          </a:p>
          <a:p>
            <a:r>
              <a:rPr lang="en-US" dirty="0" err="1"/>
              <a:t>g</a:t>
            </a:r>
            <a:r>
              <a:rPr lang="en-US" dirty="0" err="1" smtClean="0"/>
              <a:t>it</a:t>
            </a:r>
            <a:r>
              <a:rPr lang="en-US" dirty="0" smtClean="0"/>
              <a:t> checkout –b &lt;</a:t>
            </a:r>
            <a:r>
              <a:rPr lang="en-US" dirty="0" err="1" smtClean="0"/>
              <a:t>brname</a:t>
            </a:r>
            <a:r>
              <a:rPr lang="en-US" dirty="0" smtClean="0"/>
              <a:t>&gt; &lt;</a:t>
            </a:r>
            <a:r>
              <a:rPr lang="en-US" dirty="0" err="1" smtClean="0"/>
              <a:t>commitid</a:t>
            </a:r>
            <a:r>
              <a:rPr lang="en-US" dirty="0" smtClean="0"/>
              <a:t>&gt;: create branch &lt;</a:t>
            </a:r>
            <a:r>
              <a:rPr lang="en-US" dirty="0" err="1" smtClean="0"/>
              <a:t>brname</a:t>
            </a:r>
            <a:r>
              <a:rPr lang="en-US" dirty="0" smtClean="0"/>
              <a:t>&gt; pointing to &lt;</a:t>
            </a:r>
            <a:r>
              <a:rPr lang="en-US" dirty="0" err="1" smtClean="0"/>
              <a:t>commitid</a:t>
            </a:r>
            <a:r>
              <a:rPr lang="en-US" dirty="0" smtClean="0"/>
              <a:t>&gt; and checkout that branch</a:t>
            </a:r>
          </a:p>
          <a:p>
            <a:r>
              <a:rPr lang="en-US" dirty="0" err="1"/>
              <a:t>g</a:t>
            </a:r>
            <a:r>
              <a:rPr lang="en-US" dirty="0" err="1" smtClean="0"/>
              <a:t>it</a:t>
            </a:r>
            <a:r>
              <a:rPr lang="en-US" dirty="0" smtClean="0"/>
              <a:t> branch –d &lt;</a:t>
            </a:r>
            <a:r>
              <a:rPr lang="en-US" dirty="0" err="1" smtClean="0"/>
              <a:t>brname</a:t>
            </a:r>
            <a:r>
              <a:rPr lang="en-US" dirty="0" smtClean="0"/>
              <a:t>&gt;: delete branch (-D)</a:t>
            </a:r>
          </a:p>
          <a:p>
            <a:r>
              <a:rPr lang="en-US" dirty="0" err="1"/>
              <a:t>g</a:t>
            </a:r>
            <a:r>
              <a:rPr lang="en-US" dirty="0" err="1" smtClean="0"/>
              <a:t>it</a:t>
            </a:r>
            <a:r>
              <a:rPr lang="en-US" dirty="0" smtClean="0"/>
              <a:t> branch &lt;</a:t>
            </a:r>
            <a:r>
              <a:rPr lang="en-US" dirty="0" err="1" smtClean="0"/>
              <a:t>brname</a:t>
            </a:r>
            <a:r>
              <a:rPr lang="en-US" dirty="0" smtClean="0"/>
              <a:t>&gt; &lt;</a:t>
            </a:r>
            <a:r>
              <a:rPr lang="en-US" dirty="0" err="1" smtClean="0"/>
              <a:t>commitid</a:t>
            </a:r>
            <a:r>
              <a:rPr lang="en-US" dirty="0" smtClean="0"/>
              <a:t>&gt;</a:t>
            </a:r>
          </a:p>
        </p:txBody>
      </p:sp>
      <p:sp>
        <p:nvSpPr>
          <p:cNvPr id="4" name="TextBox 3"/>
          <p:cNvSpPr txBox="1"/>
          <p:nvPr/>
        </p:nvSpPr>
        <p:spPr>
          <a:xfrm>
            <a:off x="990600" y="5638800"/>
            <a:ext cx="69342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dirty="0" smtClean="0"/>
              <a:t>Use log, branch, and checkout to create a new branch</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6715" y="1295400"/>
            <a:ext cx="3263073" cy="4247317"/>
          </a:xfrm>
          <a:prstGeom prst="rect">
            <a:avLst/>
          </a:prstGeom>
          <a:noFill/>
        </p:spPr>
        <p:txBody>
          <a:bodyPr wrap="none" lIns="91440" tIns="45720" rIns="91440" bIns="45720">
            <a:spAutoFit/>
          </a:bodyPr>
          <a:lstStyle/>
          <a:p>
            <a:pPr algn="ctr"/>
            <a:r>
              <a:rPr lang="en-US" sz="54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Git</a:t>
            </a: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54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gui</a:t>
            </a:r>
            <a:endPar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rPr>
              <a:t>o</a:t>
            </a: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a:t>
            </a:r>
          </a:p>
          <a:p>
            <a:pPr algn="ctr"/>
            <a:r>
              <a:rPr lang="en-US" sz="54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gitk</a:t>
            </a:r>
            <a:endPar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or</a:t>
            </a:r>
          </a:p>
          <a:p>
            <a:pPr algn="ctr"/>
            <a:r>
              <a:rPr lang="en-US" sz="5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T</a:t>
            </a:r>
            <a:r>
              <a:rPr lang="en-US" sz="54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ortoise</a:t>
            </a:r>
            <a:r>
              <a:rPr lang="en-US" sz="5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Git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Taming branches</a:t>
            </a:r>
            <a:endParaRPr lang="en-US" dirty="0"/>
          </a:p>
        </p:txBody>
      </p:sp>
      <p:sp>
        <p:nvSpPr>
          <p:cNvPr id="3" name="Oval 2"/>
          <p:cNvSpPr/>
          <p:nvPr/>
        </p:nvSpPr>
        <p:spPr>
          <a:xfrm>
            <a:off x="3733800" y="3048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4648200" y="3048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p:cNvSpPr/>
          <p:nvPr/>
        </p:nvSpPr>
        <p:spPr>
          <a:xfrm>
            <a:off x="5486400" y="3048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6324600" y="3048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 name="Oval 6"/>
          <p:cNvSpPr/>
          <p:nvPr/>
        </p:nvSpPr>
        <p:spPr>
          <a:xfrm>
            <a:off x="7162800" y="3048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9" name="Straight Arrow Connector 8"/>
          <p:cNvCxnSpPr>
            <a:stCxn id="4" idx="2"/>
            <a:endCxn id="3" idx="6"/>
          </p:cNvCxnSpPr>
          <p:nvPr/>
        </p:nvCxnSpPr>
        <p:spPr>
          <a:xfrm rot="10800000">
            <a:off x="4191000" y="3276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4" idx="6"/>
          </p:cNvCxnSpPr>
          <p:nvPr/>
        </p:nvCxnSpPr>
        <p:spPr>
          <a:xfrm rot="10800000">
            <a:off x="5105400" y="3276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5" idx="6"/>
          </p:cNvCxnSpPr>
          <p:nvPr/>
        </p:nvCxnSpPr>
        <p:spPr>
          <a:xfrm rot="10800000">
            <a:off x="5943600" y="3276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6" idx="6"/>
          </p:cNvCxnSpPr>
          <p:nvPr/>
        </p:nvCxnSpPr>
        <p:spPr>
          <a:xfrm rot="10800000">
            <a:off x="6781800" y="3276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4864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t>
            </a:r>
            <a:endParaRPr lang="en-US" dirty="0"/>
          </a:p>
        </p:txBody>
      </p:sp>
      <p:sp>
        <p:nvSpPr>
          <p:cNvPr id="17" name="Oval 16"/>
          <p:cNvSpPr/>
          <p:nvPr/>
        </p:nvSpPr>
        <p:spPr>
          <a:xfrm>
            <a:off x="63246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8" name="Oval 17"/>
          <p:cNvSpPr/>
          <p:nvPr/>
        </p:nvSpPr>
        <p:spPr>
          <a:xfrm>
            <a:off x="71628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19" name="Straight Arrow Connector 18"/>
          <p:cNvCxnSpPr>
            <a:stCxn id="17" idx="2"/>
            <a:endCxn id="16" idx="6"/>
          </p:cNvCxnSpPr>
          <p:nvPr/>
        </p:nvCxnSpPr>
        <p:spPr>
          <a:xfrm rot="10800000">
            <a:off x="5943600" y="4114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2"/>
            <a:endCxn id="17" idx="6"/>
          </p:cNvCxnSpPr>
          <p:nvPr/>
        </p:nvCxnSpPr>
        <p:spPr>
          <a:xfrm rot="10800000">
            <a:off x="6781800" y="4114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4" idx="5"/>
          </p:cNvCxnSpPr>
          <p:nvPr/>
        </p:nvCxnSpPr>
        <p:spPr>
          <a:xfrm rot="10800000">
            <a:off x="5038446" y="3438246"/>
            <a:ext cx="447955" cy="676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001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a:t>
            </a:r>
            <a:endParaRPr lang="en-US" dirty="0"/>
          </a:p>
        </p:txBody>
      </p:sp>
      <p:cxnSp>
        <p:nvCxnSpPr>
          <p:cNvPr id="25" name="Straight Arrow Connector 24"/>
          <p:cNvCxnSpPr>
            <a:stCxn id="23" idx="2"/>
            <a:endCxn id="18" idx="6"/>
          </p:cNvCxnSpPr>
          <p:nvPr/>
        </p:nvCxnSpPr>
        <p:spPr>
          <a:xfrm rot="10800000">
            <a:off x="7620000" y="4114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04800" y="1524000"/>
            <a:ext cx="3200400" cy="4708981"/>
          </a:xfrm>
          <a:prstGeom prst="rect">
            <a:avLst/>
          </a:prstGeom>
          <a:noFill/>
        </p:spPr>
        <p:txBody>
          <a:bodyPr wrap="square" rtlCol="0">
            <a:spAutoFit/>
          </a:bodyPr>
          <a:lstStyle/>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branch</a:t>
            </a:r>
          </a:p>
          <a:p>
            <a:r>
              <a:rPr lang="en-US" sz="2000" dirty="0" smtClean="0">
                <a:latin typeface="Lucida Console" pitchFamily="49" charset="0"/>
              </a:rPr>
              <a:t>Z</a:t>
            </a:r>
          </a:p>
          <a:p>
            <a:r>
              <a:rPr lang="en-US" sz="2000" dirty="0" smtClean="0">
                <a:latin typeface="Lucida Console" pitchFamily="49" charset="0"/>
              </a:rPr>
              <a:t>*D</a:t>
            </a:r>
          </a:p>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show-branch</a:t>
            </a:r>
          </a:p>
          <a:p>
            <a:r>
              <a:rPr lang="en-US" sz="2000" dirty="0" smtClean="0">
                <a:latin typeface="Lucida Console" pitchFamily="49" charset="0"/>
              </a:rPr>
              <a:t>![Z] Z</a:t>
            </a:r>
          </a:p>
          <a:p>
            <a:r>
              <a:rPr lang="en-US" sz="2000" dirty="0">
                <a:latin typeface="Lucida Console" pitchFamily="49" charset="0"/>
              </a:rPr>
              <a:t> </a:t>
            </a:r>
            <a:r>
              <a:rPr lang="en-US" sz="2000" dirty="0" smtClean="0">
                <a:latin typeface="Lucida Console" pitchFamily="49" charset="0"/>
              </a:rPr>
              <a:t>* [D] D</a:t>
            </a:r>
          </a:p>
          <a:p>
            <a:r>
              <a:rPr lang="en-US" sz="2000" dirty="0" smtClean="0">
                <a:latin typeface="Lucida Console" pitchFamily="49" charset="0"/>
              </a:rPr>
              <a:t>--</a:t>
            </a:r>
          </a:p>
          <a:p>
            <a:r>
              <a:rPr lang="en-US" sz="2000" dirty="0">
                <a:latin typeface="Lucida Console" pitchFamily="49" charset="0"/>
              </a:rPr>
              <a:t> </a:t>
            </a:r>
            <a:r>
              <a:rPr lang="en-US" sz="2000" dirty="0" smtClean="0">
                <a:latin typeface="Lucida Console" pitchFamily="49" charset="0"/>
              </a:rPr>
              <a:t>* [D] D</a:t>
            </a:r>
          </a:p>
          <a:p>
            <a:r>
              <a:rPr lang="en-US" sz="2000" dirty="0">
                <a:latin typeface="Lucida Console" pitchFamily="49" charset="0"/>
              </a:rPr>
              <a:t> </a:t>
            </a:r>
            <a:r>
              <a:rPr lang="en-US" sz="2000" dirty="0" smtClean="0">
                <a:latin typeface="Lucida Console" pitchFamily="49" charset="0"/>
              </a:rPr>
              <a:t>* [D^] C</a:t>
            </a:r>
          </a:p>
          <a:p>
            <a:r>
              <a:rPr lang="en-US" sz="2000" dirty="0">
                <a:latin typeface="Lucida Console" pitchFamily="49" charset="0"/>
              </a:rPr>
              <a:t> </a:t>
            </a:r>
            <a:r>
              <a:rPr lang="en-US" sz="2000" dirty="0" smtClean="0">
                <a:latin typeface="Lucida Console" pitchFamily="49" charset="0"/>
              </a:rPr>
              <a:t>* [D~2] B</a:t>
            </a:r>
            <a:endParaRPr lang="en-US" sz="2000" dirty="0">
              <a:latin typeface="Lucida Console" pitchFamily="49" charset="0"/>
            </a:endParaRPr>
          </a:p>
          <a:p>
            <a:r>
              <a:rPr lang="en-US" sz="2000" dirty="0" smtClean="0">
                <a:latin typeface="Lucida Console" pitchFamily="49" charset="0"/>
              </a:rPr>
              <a:t>+  [Z] Z</a:t>
            </a:r>
          </a:p>
          <a:p>
            <a:r>
              <a:rPr lang="en-US" sz="2000" dirty="0" smtClean="0">
                <a:latin typeface="Lucida Console" pitchFamily="49" charset="0"/>
              </a:rPr>
              <a:t>+  [Z^] Y</a:t>
            </a:r>
          </a:p>
          <a:p>
            <a:r>
              <a:rPr lang="en-US" sz="2000" dirty="0" smtClean="0">
                <a:latin typeface="Lucida Console" pitchFamily="49" charset="0"/>
              </a:rPr>
              <a:t>+  [Z~2] X</a:t>
            </a:r>
          </a:p>
          <a:p>
            <a:r>
              <a:rPr lang="en-US" sz="2000" dirty="0" smtClean="0">
                <a:latin typeface="Lucida Console" pitchFamily="49" charset="0"/>
              </a:rPr>
              <a:t>+  [Z~3] W</a:t>
            </a:r>
          </a:p>
          <a:p>
            <a:r>
              <a:rPr lang="en-US" sz="2000" dirty="0" smtClean="0">
                <a:latin typeface="Lucida Console" pitchFamily="49" charset="0"/>
              </a:rPr>
              <a:t>+* [D~3] A</a:t>
            </a:r>
          </a:p>
        </p:txBody>
      </p:sp>
      <p:sp>
        <p:nvSpPr>
          <p:cNvPr id="27" name="Rounded Rectangle 26"/>
          <p:cNvSpPr/>
          <p:nvPr/>
        </p:nvSpPr>
        <p:spPr>
          <a:xfrm>
            <a:off x="4114800" y="5334000"/>
            <a:ext cx="3581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Prefer (</a:t>
            </a:r>
            <a:r>
              <a:rPr lang="en-US" sz="2800" dirty="0" err="1" smtClean="0"/>
              <a:t>git</a:t>
            </a:r>
            <a:r>
              <a:rPr lang="en-US" sz="2800" dirty="0" smtClean="0"/>
              <a:t> </a:t>
            </a:r>
            <a:r>
              <a:rPr lang="en-US" sz="2800" dirty="0" err="1" smtClean="0"/>
              <a:t>gui</a:t>
            </a:r>
            <a:r>
              <a:rPr lang="en-US" sz="2800" dirty="0" smtClean="0"/>
              <a:t>) </a:t>
            </a:r>
            <a:r>
              <a:rPr lang="en-US" sz="2800" dirty="0" err="1" smtClean="0"/>
              <a:t>gitk</a:t>
            </a:r>
            <a:endParaRPr lang="en-US" sz="28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Taming branches</a:t>
            </a:r>
            <a:endParaRPr lang="en-US" dirty="0"/>
          </a:p>
        </p:txBody>
      </p:sp>
      <p:sp>
        <p:nvSpPr>
          <p:cNvPr id="3" name="Oval 2"/>
          <p:cNvSpPr/>
          <p:nvPr/>
        </p:nvSpPr>
        <p:spPr>
          <a:xfrm>
            <a:off x="19812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28956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p:cNvSpPr/>
          <p:nvPr/>
        </p:nvSpPr>
        <p:spPr>
          <a:xfrm>
            <a:off x="37338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45720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 name="Oval 6"/>
          <p:cNvSpPr/>
          <p:nvPr/>
        </p:nvSpPr>
        <p:spPr>
          <a:xfrm>
            <a:off x="54102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9" name="Straight Arrow Connector 8"/>
          <p:cNvCxnSpPr>
            <a:stCxn id="4" idx="2"/>
            <a:endCxn id="3" idx="6"/>
          </p:cNvCxnSpPr>
          <p:nvPr/>
        </p:nvCxnSpPr>
        <p:spPr>
          <a:xfrm rot="10800000">
            <a:off x="2438400" y="3581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4" idx="6"/>
          </p:cNvCxnSpPr>
          <p:nvPr/>
        </p:nvCxnSpPr>
        <p:spPr>
          <a:xfrm rot="10800000">
            <a:off x="3352800" y="3581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5" idx="6"/>
          </p:cNvCxnSpPr>
          <p:nvPr/>
        </p:nvCxnSpPr>
        <p:spPr>
          <a:xfrm rot="10800000">
            <a:off x="4191000" y="3581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6" idx="6"/>
          </p:cNvCxnSpPr>
          <p:nvPr/>
        </p:nvCxnSpPr>
        <p:spPr>
          <a:xfrm rot="10800000">
            <a:off x="5029200" y="3581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7338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t>
            </a:r>
            <a:endParaRPr lang="en-US" dirty="0"/>
          </a:p>
        </p:txBody>
      </p:sp>
      <p:sp>
        <p:nvSpPr>
          <p:cNvPr id="17" name="Oval 16"/>
          <p:cNvSpPr/>
          <p:nvPr/>
        </p:nvSpPr>
        <p:spPr>
          <a:xfrm>
            <a:off x="45720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8" name="Oval 17"/>
          <p:cNvSpPr/>
          <p:nvPr/>
        </p:nvSpPr>
        <p:spPr>
          <a:xfrm>
            <a:off x="54102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19" name="Straight Arrow Connector 18"/>
          <p:cNvCxnSpPr>
            <a:stCxn id="17" idx="2"/>
            <a:endCxn id="16" idx="6"/>
          </p:cNvCxnSpPr>
          <p:nvPr/>
        </p:nvCxnSpPr>
        <p:spPr>
          <a:xfrm rot="10800000">
            <a:off x="4191000" y="4419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2"/>
            <a:endCxn id="17" idx="6"/>
          </p:cNvCxnSpPr>
          <p:nvPr/>
        </p:nvCxnSpPr>
        <p:spPr>
          <a:xfrm rot="10800000">
            <a:off x="5029200" y="4419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4" idx="5"/>
          </p:cNvCxnSpPr>
          <p:nvPr/>
        </p:nvCxnSpPr>
        <p:spPr>
          <a:xfrm rot="10800000">
            <a:off x="3285846" y="3743046"/>
            <a:ext cx="447955" cy="676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2484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a:t>
            </a:r>
            <a:endParaRPr lang="en-US" dirty="0"/>
          </a:p>
        </p:txBody>
      </p:sp>
      <p:cxnSp>
        <p:nvCxnSpPr>
          <p:cNvPr id="25" name="Straight Arrow Connector 24"/>
          <p:cNvCxnSpPr>
            <a:stCxn id="23" idx="2"/>
            <a:endCxn id="18" idx="6"/>
          </p:cNvCxnSpPr>
          <p:nvPr/>
        </p:nvCxnSpPr>
        <p:spPr>
          <a:xfrm rot="10800000">
            <a:off x="5867400" y="4419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04800" y="1524000"/>
            <a:ext cx="3200400" cy="707886"/>
          </a:xfrm>
          <a:prstGeom prst="rect">
            <a:avLst/>
          </a:prstGeom>
          <a:noFill/>
        </p:spPr>
        <p:txBody>
          <a:bodyPr wrap="square" rtlCol="0">
            <a:spAutoFit/>
          </a:bodyPr>
          <a:lstStyle/>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checkout Z</a:t>
            </a:r>
          </a:p>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merge D</a:t>
            </a:r>
          </a:p>
        </p:txBody>
      </p:sp>
      <p:cxnSp>
        <p:nvCxnSpPr>
          <p:cNvPr id="29" name="Straight Arrow Connector 28"/>
          <p:cNvCxnSpPr>
            <a:stCxn id="33" idx="2"/>
            <a:endCxn id="23" idx="6"/>
          </p:cNvCxnSpPr>
          <p:nvPr/>
        </p:nvCxnSpPr>
        <p:spPr>
          <a:xfrm rot="10800000">
            <a:off x="6705600" y="4419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3" idx="2"/>
            <a:endCxn id="7" idx="6"/>
          </p:cNvCxnSpPr>
          <p:nvPr/>
        </p:nvCxnSpPr>
        <p:spPr>
          <a:xfrm rot="10800000">
            <a:off x="5867400" y="3581400"/>
            <a:ext cx="1447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239000" y="4648200"/>
            <a:ext cx="1066800" cy="369332"/>
          </a:xfrm>
          <a:prstGeom prst="rect">
            <a:avLst/>
          </a:prstGeom>
          <a:noFill/>
        </p:spPr>
        <p:txBody>
          <a:bodyPr wrap="square" rtlCol="0">
            <a:spAutoFit/>
          </a:bodyPr>
          <a:lstStyle/>
          <a:p>
            <a:r>
              <a:rPr lang="en-US" dirty="0" smtClean="0"/>
              <a:t>Z’ = Z+D</a:t>
            </a:r>
            <a:endParaRPr lang="en-US" dirty="0"/>
          </a:p>
        </p:txBody>
      </p:sp>
      <p:sp>
        <p:nvSpPr>
          <p:cNvPr id="33" name="Oval 32"/>
          <p:cNvSpPr/>
          <p:nvPr/>
        </p:nvSpPr>
        <p:spPr>
          <a:xfrm>
            <a:off x="73152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Taming branches</a:t>
            </a:r>
            <a:endParaRPr lang="en-US" dirty="0"/>
          </a:p>
        </p:txBody>
      </p:sp>
      <p:sp>
        <p:nvSpPr>
          <p:cNvPr id="3" name="Oval 2"/>
          <p:cNvSpPr/>
          <p:nvPr/>
        </p:nvSpPr>
        <p:spPr>
          <a:xfrm>
            <a:off x="609600" y="3048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1524000" y="3048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p:cNvSpPr/>
          <p:nvPr/>
        </p:nvSpPr>
        <p:spPr>
          <a:xfrm>
            <a:off x="2362200" y="3048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200400" y="3048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 name="Oval 6"/>
          <p:cNvSpPr/>
          <p:nvPr/>
        </p:nvSpPr>
        <p:spPr>
          <a:xfrm>
            <a:off x="4038600" y="3048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9" name="Straight Arrow Connector 8"/>
          <p:cNvCxnSpPr>
            <a:stCxn id="4" idx="2"/>
            <a:endCxn id="3" idx="6"/>
          </p:cNvCxnSpPr>
          <p:nvPr/>
        </p:nvCxnSpPr>
        <p:spPr>
          <a:xfrm rot="10800000">
            <a:off x="1066800" y="3276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4" idx="6"/>
          </p:cNvCxnSpPr>
          <p:nvPr/>
        </p:nvCxnSpPr>
        <p:spPr>
          <a:xfrm rot="10800000">
            <a:off x="1981200" y="3276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5" idx="6"/>
          </p:cNvCxnSpPr>
          <p:nvPr/>
        </p:nvCxnSpPr>
        <p:spPr>
          <a:xfrm rot="10800000">
            <a:off x="2819400" y="3276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6" idx="6"/>
          </p:cNvCxnSpPr>
          <p:nvPr/>
        </p:nvCxnSpPr>
        <p:spPr>
          <a:xfrm rot="10800000">
            <a:off x="3657600" y="3276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572000" y="4495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5410200" y="4495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6248400" y="4495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p:cNvCxnSpPr>
            <a:stCxn id="17" idx="2"/>
            <a:endCxn id="16" idx="6"/>
          </p:cNvCxnSpPr>
          <p:nvPr/>
        </p:nvCxnSpPr>
        <p:spPr>
          <a:xfrm rot="10800000">
            <a:off x="5029200" y="4724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2"/>
            <a:endCxn id="17" idx="6"/>
          </p:cNvCxnSpPr>
          <p:nvPr/>
        </p:nvCxnSpPr>
        <p:spPr>
          <a:xfrm rot="10800000">
            <a:off x="5867400" y="4724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7" idx="4"/>
          </p:cNvCxnSpPr>
          <p:nvPr/>
        </p:nvCxnSpPr>
        <p:spPr>
          <a:xfrm rot="10800000">
            <a:off x="4267200" y="3505200"/>
            <a:ext cx="3048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086600" y="4495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p:cNvCxnSpPr>
            <a:stCxn id="23" idx="2"/>
            <a:endCxn id="18" idx="6"/>
          </p:cNvCxnSpPr>
          <p:nvPr/>
        </p:nvCxnSpPr>
        <p:spPr>
          <a:xfrm rot="10800000">
            <a:off x="6705600" y="4724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04800" y="1524000"/>
            <a:ext cx="3200400" cy="707886"/>
          </a:xfrm>
          <a:prstGeom prst="rect">
            <a:avLst/>
          </a:prstGeom>
          <a:noFill/>
        </p:spPr>
        <p:txBody>
          <a:bodyPr wrap="square" rtlCol="0">
            <a:spAutoFit/>
          </a:bodyPr>
          <a:lstStyle/>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checkout Z</a:t>
            </a:r>
          </a:p>
          <a:p>
            <a:r>
              <a:rPr lang="en-US" sz="2000" dirty="0" smtClean="0">
                <a:latin typeface="Lucida Console" pitchFamily="49" charset="0"/>
              </a:rPr>
              <a:t>$ </a:t>
            </a:r>
            <a:r>
              <a:rPr lang="en-US" sz="2000" dirty="0" err="1" smtClean="0">
                <a:latin typeface="Lucida Console" pitchFamily="49" charset="0"/>
              </a:rPr>
              <a:t>git</a:t>
            </a:r>
            <a:r>
              <a:rPr lang="en-US" sz="2000" dirty="0" smtClean="0">
                <a:latin typeface="Lucida Console" pitchFamily="49" charset="0"/>
              </a:rPr>
              <a:t> rebase D</a:t>
            </a:r>
          </a:p>
        </p:txBody>
      </p:sp>
      <p:sp>
        <p:nvSpPr>
          <p:cNvPr id="28" name="TextBox 27"/>
          <p:cNvSpPr txBox="1"/>
          <p:nvPr/>
        </p:nvSpPr>
        <p:spPr>
          <a:xfrm>
            <a:off x="4572000" y="5029200"/>
            <a:ext cx="685800" cy="369332"/>
          </a:xfrm>
          <a:prstGeom prst="rect">
            <a:avLst/>
          </a:prstGeom>
          <a:noFill/>
        </p:spPr>
        <p:txBody>
          <a:bodyPr wrap="square" rtlCol="0">
            <a:spAutoFit/>
          </a:bodyPr>
          <a:lstStyle/>
          <a:p>
            <a:r>
              <a:rPr lang="en-US" dirty="0" smtClean="0"/>
              <a:t>W’</a:t>
            </a:r>
            <a:endParaRPr lang="en-US" dirty="0"/>
          </a:p>
        </p:txBody>
      </p:sp>
      <p:sp>
        <p:nvSpPr>
          <p:cNvPr id="30" name="TextBox 29"/>
          <p:cNvSpPr txBox="1"/>
          <p:nvPr/>
        </p:nvSpPr>
        <p:spPr>
          <a:xfrm>
            <a:off x="5486400" y="5029200"/>
            <a:ext cx="685800" cy="369332"/>
          </a:xfrm>
          <a:prstGeom prst="rect">
            <a:avLst/>
          </a:prstGeom>
          <a:noFill/>
        </p:spPr>
        <p:txBody>
          <a:bodyPr wrap="square" rtlCol="0">
            <a:spAutoFit/>
          </a:bodyPr>
          <a:lstStyle/>
          <a:p>
            <a:r>
              <a:rPr lang="en-US" dirty="0" smtClean="0"/>
              <a:t>X’</a:t>
            </a:r>
            <a:endParaRPr lang="en-US" dirty="0"/>
          </a:p>
        </p:txBody>
      </p:sp>
      <p:sp>
        <p:nvSpPr>
          <p:cNvPr id="34" name="TextBox 33"/>
          <p:cNvSpPr txBox="1"/>
          <p:nvPr/>
        </p:nvSpPr>
        <p:spPr>
          <a:xfrm>
            <a:off x="6324600" y="5029200"/>
            <a:ext cx="685800" cy="369332"/>
          </a:xfrm>
          <a:prstGeom prst="rect">
            <a:avLst/>
          </a:prstGeom>
          <a:noFill/>
        </p:spPr>
        <p:txBody>
          <a:bodyPr wrap="square" rtlCol="0">
            <a:spAutoFit/>
          </a:bodyPr>
          <a:lstStyle/>
          <a:p>
            <a:r>
              <a:rPr lang="en-US" dirty="0"/>
              <a:t>Y</a:t>
            </a:r>
            <a:r>
              <a:rPr lang="en-US" dirty="0" smtClean="0"/>
              <a:t>’</a:t>
            </a:r>
            <a:endParaRPr lang="en-US" dirty="0"/>
          </a:p>
        </p:txBody>
      </p:sp>
      <p:sp>
        <p:nvSpPr>
          <p:cNvPr id="35" name="TextBox 34"/>
          <p:cNvSpPr txBox="1"/>
          <p:nvPr/>
        </p:nvSpPr>
        <p:spPr>
          <a:xfrm>
            <a:off x="7162800" y="5029200"/>
            <a:ext cx="685800" cy="369332"/>
          </a:xfrm>
          <a:prstGeom prst="rect">
            <a:avLst/>
          </a:prstGeom>
          <a:noFill/>
        </p:spPr>
        <p:txBody>
          <a:bodyPr wrap="square" rtlCol="0">
            <a:spAutoFit/>
          </a:bodyPr>
          <a:lstStyle/>
          <a:p>
            <a:r>
              <a:rPr lang="en-US" dirty="0" smtClean="0"/>
              <a:t>Z’</a:t>
            </a:r>
            <a:endParaRPr lang="en-US" dirty="0"/>
          </a:p>
        </p:txBody>
      </p:sp>
      <p:sp>
        <p:nvSpPr>
          <p:cNvPr id="36" name="Rounded Rectangle 35"/>
          <p:cNvSpPr/>
          <p:nvPr/>
        </p:nvSpPr>
        <p:spPr>
          <a:xfrm>
            <a:off x="1752600" y="5867400"/>
            <a:ext cx="5562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Never rebase a branch others are using</a:t>
            </a:r>
            <a:endParaRPr lang="en-US"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middle man…</a:t>
            </a:r>
            <a:endParaRPr lang="en-US" dirty="0"/>
          </a:p>
        </p:txBody>
      </p:sp>
      <p:sp>
        <p:nvSpPr>
          <p:cNvPr id="3" name="Cloud 2"/>
          <p:cNvSpPr/>
          <p:nvPr/>
        </p:nvSpPr>
        <p:spPr>
          <a:xfrm>
            <a:off x="5715000" y="3581400"/>
            <a:ext cx="2743200" cy="1295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Working Tree</a:t>
            </a:r>
            <a:endParaRPr lang="en-US" dirty="0"/>
          </a:p>
        </p:txBody>
      </p:sp>
      <p:sp>
        <p:nvSpPr>
          <p:cNvPr id="4" name="Rounded Rectangle 3"/>
          <p:cNvSpPr/>
          <p:nvPr/>
        </p:nvSpPr>
        <p:spPr>
          <a:xfrm>
            <a:off x="3886200" y="2819400"/>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Index</a:t>
            </a:r>
            <a:endParaRPr lang="en-US" dirty="0"/>
          </a:p>
        </p:txBody>
      </p:sp>
      <p:sp>
        <p:nvSpPr>
          <p:cNvPr id="5" name="Oval 4"/>
          <p:cNvSpPr/>
          <p:nvPr/>
        </p:nvSpPr>
        <p:spPr>
          <a:xfrm>
            <a:off x="1752600" y="2057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52600" y="2971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752600" y="3886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752600" y="4800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5" idx="4"/>
            <a:endCxn id="6" idx="0"/>
          </p:cNvCxnSpPr>
          <p:nvPr/>
        </p:nvCxnSpPr>
        <p:spPr>
          <a:xfrm rot="5400000">
            <a:off x="1828800" y="2781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4"/>
            <a:endCxn id="7" idx="0"/>
          </p:cNvCxnSpPr>
          <p:nvPr/>
        </p:nvCxnSpPr>
        <p:spPr>
          <a:xfrm rot="5400000">
            <a:off x="1828800" y="3695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8" idx="0"/>
          </p:cNvCxnSpPr>
          <p:nvPr/>
        </p:nvCxnSpPr>
        <p:spPr>
          <a:xfrm rot="5400000">
            <a:off x="1828800" y="4610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1"/>
            <a:endCxn id="6" idx="6"/>
          </p:cNvCxnSpPr>
          <p:nvPr/>
        </p:nvCxnSpPr>
        <p:spPr>
          <a:xfrm rot="10800000">
            <a:off x="2286000" y="32385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43200" y="2895600"/>
            <a:ext cx="914400" cy="369332"/>
          </a:xfrm>
          <a:prstGeom prst="rect">
            <a:avLst/>
          </a:prstGeom>
          <a:noFill/>
        </p:spPr>
        <p:txBody>
          <a:bodyPr wrap="square" rtlCol="0">
            <a:spAutoFit/>
          </a:bodyPr>
          <a:lstStyle/>
          <a:p>
            <a:r>
              <a:rPr lang="en-US" dirty="0" smtClean="0"/>
              <a:t>HEAD</a:t>
            </a:r>
            <a:endParaRPr lang="en-US" dirty="0"/>
          </a:p>
        </p:txBody>
      </p:sp>
      <p:cxnSp>
        <p:nvCxnSpPr>
          <p:cNvPr id="19" name="Straight Arrow Connector 18"/>
          <p:cNvCxnSpPr>
            <a:stCxn id="4" idx="1"/>
            <a:endCxn id="5" idx="6"/>
          </p:cNvCxnSpPr>
          <p:nvPr/>
        </p:nvCxnSpPr>
        <p:spPr>
          <a:xfrm rot="10800000">
            <a:off x="2286000" y="2324100"/>
            <a:ext cx="1600200" cy="9144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2"/>
            <a:endCxn id="4" idx="2"/>
          </p:cNvCxnSpPr>
          <p:nvPr/>
        </p:nvCxnSpPr>
        <p:spPr>
          <a:xfrm rot="10800000">
            <a:off x="4533901" y="3657600"/>
            <a:ext cx="1189609"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1752600" y="5867400"/>
            <a:ext cx="5562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Add puts things in</a:t>
            </a:r>
            <a:r>
              <a:rPr lang="en-US" sz="2400" dirty="0"/>
              <a:t> </a:t>
            </a:r>
            <a:r>
              <a:rPr lang="en-US" sz="2400" dirty="0" smtClean="0"/>
              <a:t>the index for commit</a:t>
            </a:r>
            <a:endParaRPr lang="en-US"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Patches!</a:t>
            </a:r>
            <a:endParaRPr lang="en-US" dirty="0"/>
          </a:p>
        </p:txBody>
      </p:sp>
      <p:sp>
        <p:nvSpPr>
          <p:cNvPr id="3" name="Oval 2"/>
          <p:cNvSpPr/>
          <p:nvPr/>
        </p:nvSpPr>
        <p:spPr>
          <a:xfrm>
            <a:off x="5257800" y="167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0" y="1688068"/>
            <a:ext cx="838200" cy="369332"/>
          </a:xfrm>
          <a:prstGeom prst="rect">
            <a:avLst/>
          </a:prstGeom>
          <a:noFill/>
        </p:spPr>
        <p:txBody>
          <a:bodyPr wrap="square" rtlCol="0">
            <a:spAutoFit/>
          </a:bodyPr>
          <a:lstStyle/>
          <a:p>
            <a:r>
              <a:rPr lang="en-US" dirty="0" smtClean="0"/>
              <a:t>master</a:t>
            </a:r>
            <a:endParaRPr lang="en-US" dirty="0"/>
          </a:p>
        </p:txBody>
      </p:sp>
      <p:cxnSp>
        <p:nvCxnSpPr>
          <p:cNvPr id="5" name="Straight Arrow Connector 4"/>
          <p:cNvCxnSpPr>
            <a:stCxn id="4" idx="3"/>
            <a:endCxn id="3" idx="2"/>
          </p:cNvCxnSpPr>
          <p:nvPr/>
        </p:nvCxnSpPr>
        <p:spPr>
          <a:xfrm>
            <a:off x="4648200" y="1872734"/>
            <a:ext cx="609600"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505200" y="2590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3505200" y="3276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505200" y="3962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3505200" y="4648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p:cNvCxnSpPr>
            <a:stCxn id="11" idx="0"/>
            <a:endCxn id="10" idx="4"/>
          </p:cNvCxnSpPr>
          <p:nvPr/>
        </p:nvCxnSpPr>
        <p:spPr>
          <a:xfrm flipV="1">
            <a:off x="3733800" y="4419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a:endCxn id="9" idx="4"/>
          </p:cNvCxnSpPr>
          <p:nvPr/>
        </p:nvCxnSpPr>
        <p:spPr>
          <a:xfrm flipV="1">
            <a:off x="3733800" y="3733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0"/>
            <a:endCxn id="8" idx="4"/>
          </p:cNvCxnSpPr>
          <p:nvPr/>
        </p:nvCxnSpPr>
        <p:spPr>
          <a:xfrm flipV="1">
            <a:off x="3733800" y="3048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0"/>
            <a:endCxn id="3" idx="3"/>
          </p:cNvCxnSpPr>
          <p:nvPr/>
        </p:nvCxnSpPr>
        <p:spPr>
          <a:xfrm flipV="1">
            <a:off x="3733800" y="2066645"/>
            <a:ext cx="1590955" cy="524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62200" y="4736068"/>
            <a:ext cx="838200" cy="369332"/>
          </a:xfrm>
          <a:prstGeom prst="rect">
            <a:avLst/>
          </a:prstGeom>
          <a:noFill/>
        </p:spPr>
        <p:txBody>
          <a:bodyPr wrap="square" rtlCol="0">
            <a:spAutoFit/>
          </a:bodyPr>
          <a:lstStyle/>
          <a:p>
            <a:r>
              <a:rPr lang="en-US" dirty="0" err="1" smtClean="0"/>
              <a:t>myDev</a:t>
            </a:r>
            <a:endParaRPr lang="en-US" dirty="0"/>
          </a:p>
        </p:txBody>
      </p:sp>
      <p:cxnSp>
        <p:nvCxnSpPr>
          <p:cNvPr id="24" name="Straight Arrow Connector 23"/>
          <p:cNvCxnSpPr>
            <a:stCxn id="22" idx="3"/>
            <a:endCxn id="11" idx="2"/>
          </p:cNvCxnSpPr>
          <p:nvPr/>
        </p:nvCxnSpPr>
        <p:spPr>
          <a:xfrm flipV="1">
            <a:off x="3200400" y="4876800"/>
            <a:ext cx="3048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257800" y="2590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5257800" y="3276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Arrow Connector 29"/>
          <p:cNvCxnSpPr>
            <a:stCxn id="26" idx="0"/>
            <a:endCxn id="25" idx="4"/>
          </p:cNvCxnSpPr>
          <p:nvPr/>
        </p:nvCxnSpPr>
        <p:spPr>
          <a:xfrm flipV="1">
            <a:off x="5486400" y="3048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0"/>
            <a:endCxn id="3" idx="4"/>
          </p:cNvCxnSpPr>
          <p:nvPr/>
        </p:nvCxnSpPr>
        <p:spPr>
          <a:xfrm flipV="1">
            <a:off x="5486400" y="21336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019800" y="3276600"/>
            <a:ext cx="838200" cy="369332"/>
          </a:xfrm>
          <a:prstGeom prst="rect">
            <a:avLst/>
          </a:prstGeom>
          <a:noFill/>
        </p:spPr>
        <p:txBody>
          <a:bodyPr wrap="square" rtlCol="0">
            <a:spAutoFit/>
          </a:bodyPr>
          <a:lstStyle/>
          <a:p>
            <a:r>
              <a:rPr lang="en-US" dirty="0" smtClean="0"/>
              <a:t>master</a:t>
            </a:r>
            <a:endParaRPr lang="en-US" dirty="0"/>
          </a:p>
        </p:txBody>
      </p:sp>
      <p:cxnSp>
        <p:nvCxnSpPr>
          <p:cNvPr id="35" name="Straight Arrow Connector 34"/>
          <p:cNvCxnSpPr>
            <a:stCxn id="33" idx="1"/>
            <a:endCxn id="26" idx="6"/>
          </p:cNvCxnSpPr>
          <p:nvPr/>
        </p:nvCxnSpPr>
        <p:spPr>
          <a:xfrm flipH="1">
            <a:off x="5715000" y="3461266"/>
            <a:ext cx="3048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495800" y="3962400"/>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7" name="Oval 36"/>
          <p:cNvSpPr/>
          <p:nvPr/>
        </p:nvSpPr>
        <p:spPr>
          <a:xfrm>
            <a:off x="4495800" y="4648200"/>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8" name="Oval 37"/>
          <p:cNvSpPr/>
          <p:nvPr/>
        </p:nvSpPr>
        <p:spPr>
          <a:xfrm>
            <a:off x="4495800" y="5334000"/>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9" name="Oval 38"/>
          <p:cNvSpPr/>
          <p:nvPr/>
        </p:nvSpPr>
        <p:spPr>
          <a:xfrm>
            <a:off x="4495800" y="6019800"/>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40" name="Straight Arrow Connector 39"/>
          <p:cNvCxnSpPr>
            <a:stCxn id="39" idx="0"/>
            <a:endCxn id="38" idx="4"/>
          </p:cNvCxnSpPr>
          <p:nvPr/>
        </p:nvCxnSpPr>
        <p:spPr>
          <a:xfrm flipV="1">
            <a:off x="4724400" y="5791200"/>
            <a:ext cx="0" cy="22860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41" name="Straight Arrow Connector 40"/>
          <p:cNvCxnSpPr>
            <a:stCxn id="38" idx="0"/>
            <a:endCxn id="37" idx="4"/>
          </p:cNvCxnSpPr>
          <p:nvPr/>
        </p:nvCxnSpPr>
        <p:spPr>
          <a:xfrm flipV="1">
            <a:off x="4724400" y="5105400"/>
            <a:ext cx="0" cy="22860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42" name="Straight Arrow Connector 41"/>
          <p:cNvCxnSpPr>
            <a:stCxn id="37" idx="0"/>
            <a:endCxn id="36" idx="4"/>
          </p:cNvCxnSpPr>
          <p:nvPr/>
        </p:nvCxnSpPr>
        <p:spPr>
          <a:xfrm flipV="1">
            <a:off x="4724400" y="4419600"/>
            <a:ext cx="0" cy="22860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43" name="TextBox 42"/>
          <p:cNvSpPr txBox="1"/>
          <p:nvPr/>
        </p:nvSpPr>
        <p:spPr>
          <a:xfrm>
            <a:off x="3352800" y="6107668"/>
            <a:ext cx="838200" cy="369332"/>
          </a:xfrm>
          <a:prstGeom prst="rect">
            <a:avLst/>
          </a:prstGeom>
          <a:noFill/>
        </p:spPr>
        <p:txBody>
          <a:bodyPr wrap="square" rtlCol="0">
            <a:spAutoFit/>
          </a:bodyPr>
          <a:lstStyle/>
          <a:p>
            <a:r>
              <a:rPr lang="en-US" dirty="0" err="1" smtClean="0"/>
              <a:t>myDev</a:t>
            </a:r>
            <a:endParaRPr lang="en-US" dirty="0"/>
          </a:p>
        </p:txBody>
      </p:sp>
      <p:cxnSp>
        <p:nvCxnSpPr>
          <p:cNvPr id="44" name="Straight Arrow Connector 43"/>
          <p:cNvCxnSpPr>
            <a:stCxn id="43" idx="3"/>
            <a:endCxn id="39" idx="2"/>
          </p:cNvCxnSpPr>
          <p:nvPr/>
        </p:nvCxnSpPr>
        <p:spPr>
          <a:xfrm flipV="1">
            <a:off x="4191000" y="6248400"/>
            <a:ext cx="304800" cy="43934"/>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45" name="Straight Arrow Connector 44"/>
          <p:cNvCxnSpPr>
            <a:stCxn id="36" idx="7"/>
            <a:endCxn id="26" idx="3"/>
          </p:cNvCxnSpPr>
          <p:nvPr/>
        </p:nvCxnSpPr>
        <p:spPr>
          <a:xfrm flipV="1">
            <a:off x="4886045" y="3666845"/>
            <a:ext cx="438710" cy="36251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48" name="TextBox 47"/>
          <p:cNvSpPr txBox="1"/>
          <p:nvPr/>
        </p:nvSpPr>
        <p:spPr>
          <a:xfrm>
            <a:off x="6400800" y="3581400"/>
            <a:ext cx="1600200" cy="369332"/>
          </a:xfrm>
          <a:prstGeom prst="rect">
            <a:avLst/>
          </a:prstGeom>
          <a:noFill/>
        </p:spPr>
        <p:txBody>
          <a:bodyPr wrap="square" rtlCol="0">
            <a:spAutoFit/>
          </a:bodyPr>
          <a:lstStyle/>
          <a:p>
            <a:r>
              <a:rPr lang="en-US" dirty="0" smtClean="0"/>
              <a:t>p1-submission</a:t>
            </a:r>
            <a:endParaRPr lang="en-US" dirty="0"/>
          </a:p>
        </p:txBody>
      </p:sp>
      <p:cxnSp>
        <p:nvCxnSpPr>
          <p:cNvPr id="52" name="Straight Arrow Connector 51"/>
          <p:cNvCxnSpPr>
            <a:stCxn id="48" idx="1"/>
            <a:endCxn id="26" idx="5"/>
          </p:cNvCxnSpPr>
          <p:nvPr/>
        </p:nvCxnSpPr>
        <p:spPr>
          <a:xfrm flipH="1" flipV="1">
            <a:off x="5648045" y="3666845"/>
            <a:ext cx="752755" cy="99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019800" y="3962400"/>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57" name="Straight Arrow Connector 56"/>
          <p:cNvCxnSpPr>
            <a:stCxn id="53" idx="1"/>
            <a:endCxn id="26" idx="5"/>
          </p:cNvCxnSpPr>
          <p:nvPr/>
        </p:nvCxnSpPr>
        <p:spPr>
          <a:xfrm flipH="1" flipV="1">
            <a:off x="5648045" y="3666845"/>
            <a:ext cx="438710" cy="36251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58" name="TextBox 57"/>
          <p:cNvSpPr txBox="1"/>
          <p:nvPr/>
        </p:nvSpPr>
        <p:spPr>
          <a:xfrm>
            <a:off x="6934200" y="4050268"/>
            <a:ext cx="1600200" cy="369332"/>
          </a:xfrm>
          <a:prstGeom prst="rect">
            <a:avLst/>
          </a:prstGeom>
          <a:noFill/>
        </p:spPr>
        <p:txBody>
          <a:bodyPr wrap="square" rtlCol="0">
            <a:spAutoFit/>
          </a:bodyPr>
          <a:lstStyle/>
          <a:p>
            <a:r>
              <a:rPr lang="en-US" dirty="0" smtClean="0"/>
              <a:t>p1-submission</a:t>
            </a:r>
            <a:endParaRPr lang="en-US" dirty="0"/>
          </a:p>
        </p:txBody>
      </p:sp>
      <p:cxnSp>
        <p:nvCxnSpPr>
          <p:cNvPr id="60" name="Straight Arrow Connector 59"/>
          <p:cNvCxnSpPr>
            <a:stCxn id="58" idx="1"/>
            <a:endCxn id="53" idx="6"/>
          </p:cNvCxnSpPr>
          <p:nvPr/>
        </p:nvCxnSpPr>
        <p:spPr>
          <a:xfrm flipH="1" flipV="1">
            <a:off x="6477000" y="4191000"/>
            <a:ext cx="457200"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1" name="Rounded Rectangle 60"/>
          <p:cNvSpPr/>
          <p:nvPr/>
        </p:nvSpPr>
        <p:spPr>
          <a:xfrm>
            <a:off x="6019800" y="1752600"/>
            <a:ext cx="2667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Lucida Console" pitchFamily="49" charset="0"/>
              </a:rPr>
              <a:t>$&gt; </a:t>
            </a:r>
            <a:r>
              <a:rPr lang="en-US" sz="1600" dirty="0" err="1" smtClean="0">
                <a:latin typeface="Lucida Console" pitchFamily="49" charset="0"/>
              </a:rPr>
              <a:t>git</a:t>
            </a:r>
            <a:r>
              <a:rPr lang="en-US" sz="1600" dirty="0" smtClean="0">
                <a:latin typeface="Lucida Console" pitchFamily="49" charset="0"/>
              </a:rPr>
              <a:t> clone p1.git</a:t>
            </a:r>
            <a:endParaRPr lang="en-US" sz="1600" dirty="0">
              <a:latin typeface="Lucida Console" pitchFamily="49" charset="0"/>
            </a:endParaRPr>
          </a:p>
        </p:txBody>
      </p:sp>
      <p:sp>
        <p:nvSpPr>
          <p:cNvPr id="62" name="Rounded Rectangle 61"/>
          <p:cNvSpPr/>
          <p:nvPr/>
        </p:nvSpPr>
        <p:spPr>
          <a:xfrm>
            <a:off x="101600" y="5334000"/>
            <a:ext cx="33274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Lucida Console" pitchFamily="49" charset="0"/>
              </a:rPr>
              <a:t>$&gt; </a:t>
            </a:r>
            <a:r>
              <a:rPr lang="en-US" sz="1600" dirty="0" err="1" smtClean="0">
                <a:latin typeface="Lucida Console" pitchFamily="49" charset="0"/>
              </a:rPr>
              <a:t>git</a:t>
            </a:r>
            <a:r>
              <a:rPr lang="en-US" sz="1600" dirty="0" smtClean="0">
                <a:latin typeface="Lucida Console" pitchFamily="49" charset="0"/>
              </a:rPr>
              <a:t> checkout –b </a:t>
            </a:r>
            <a:r>
              <a:rPr lang="en-US" sz="1600" dirty="0" err="1" smtClean="0">
                <a:latin typeface="Lucida Console" pitchFamily="49" charset="0"/>
              </a:rPr>
              <a:t>myDev</a:t>
            </a:r>
            <a:r>
              <a:rPr lang="en-US" sz="1600" dirty="0" smtClean="0">
                <a:latin typeface="Lucida Console" pitchFamily="49" charset="0"/>
              </a:rPr>
              <a:t> </a:t>
            </a:r>
          </a:p>
          <a:p>
            <a:r>
              <a:rPr lang="en-US" sz="1600" dirty="0" smtClean="0">
                <a:latin typeface="Lucida Console" pitchFamily="49" charset="0"/>
              </a:rPr>
              <a:t>&amp;&gt; </a:t>
            </a:r>
            <a:r>
              <a:rPr lang="en-US" sz="1600" dirty="0" err="1" smtClean="0">
                <a:latin typeface="Lucida Console" pitchFamily="49" charset="0"/>
              </a:rPr>
              <a:t>git</a:t>
            </a:r>
            <a:r>
              <a:rPr lang="en-US" sz="1600" dirty="0" smtClean="0">
                <a:latin typeface="Lucida Console" pitchFamily="49" charset="0"/>
              </a:rPr>
              <a:t> add …</a:t>
            </a:r>
          </a:p>
          <a:p>
            <a:r>
              <a:rPr lang="en-US" sz="1600" dirty="0" smtClean="0">
                <a:latin typeface="Lucida Console" pitchFamily="49" charset="0"/>
              </a:rPr>
              <a:t>$&gt; </a:t>
            </a:r>
            <a:r>
              <a:rPr lang="en-US" sz="1600" dirty="0" err="1" smtClean="0">
                <a:latin typeface="Lucida Console" pitchFamily="49" charset="0"/>
              </a:rPr>
              <a:t>git</a:t>
            </a:r>
            <a:r>
              <a:rPr lang="en-US" sz="1600" dirty="0" smtClean="0">
                <a:latin typeface="Lucida Console" pitchFamily="49" charset="0"/>
              </a:rPr>
              <a:t> commit …</a:t>
            </a:r>
          </a:p>
        </p:txBody>
      </p:sp>
      <p:sp>
        <p:nvSpPr>
          <p:cNvPr id="63" name="Rounded Rectangle 62"/>
          <p:cNvSpPr/>
          <p:nvPr/>
        </p:nvSpPr>
        <p:spPr>
          <a:xfrm>
            <a:off x="6096000" y="2590800"/>
            <a:ext cx="2971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Lucida Console" pitchFamily="49" charset="0"/>
              </a:rPr>
              <a:t>$&gt; </a:t>
            </a:r>
            <a:r>
              <a:rPr lang="en-US" sz="1600" dirty="0" err="1" smtClean="0">
                <a:latin typeface="Lucida Console" pitchFamily="49" charset="0"/>
              </a:rPr>
              <a:t>git</a:t>
            </a:r>
            <a:r>
              <a:rPr lang="en-US" sz="1600" dirty="0" smtClean="0">
                <a:latin typeface="Lucida Console" pitchFamily="49" charset="0"/>
              </a:rPr>
              <a:t> checkout master </a:t>
            </a:r>
          </a:p>
          <a:p>
            <a:r>
              <a:rPr lang="en-US" sz="1600" dirty="0" smtClean="0">
                <a:latin typeface="Lucida Console" pitchFamily="49" charset="0"/>
              </a:rPr>
              <a:t>$&gt; </a:t>
            </a:r>
            <a:r>
              <a:rPr lang="en-US" sz="1600" dirty="0" err="1" smtClean="0">
                <a:latin typeface="Lucida Console" pitchFamily="49" charset="0"/>
              </a:rPr>
              <a:t>git</a:t>
            </a:r>
            <a:r>
              <a:rPr lang="en-US" sz="1600" dirty="0">
                <a:latin typeface="Lucida Console" pitchFamily="49" charset="0"/>
              </a:rPr>
              <a:t> </a:t>
            </a:r>
            <a:r>
              <a:rPr lang="en-US" sz="1600" dirty="0" smtClean="0">
                <a:latin typeface="Lucida Console" pitchFamily="49" charset="0"/>
              </a:rPr>
              <a:t>pull origin</a:t>
            </a:r>
            <a:endParaRPr lang="en-US" sz="1600" dirty="0">
              <a:latin typeface="Lucida Console" pitchFamily="49" charset="0"/>
            </a:endParaRPr>
          </a:p>
        </p:txBody>
      </p:sp>
      <p:sp>
        <p:nvSpPr>
          <p:cNvPr id="64" name="Rounded Rectangle 63"/>
          <p:cNvSpPr/>
          <p:nvPr/>
        </p:nvSpPr>
        <p:spPr>
          <a:xfrm>
            <a:off x="5105400" y="5905500"/>
            <a:ext cx="3327400" cy="800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dirty="0" smtClean="0">
                <a:latin typeface="Lucida Console" pitchFamily="49" charset="0"/>
              </a:rPr>
              <a:t>$&gt; </a:t>
            </a:r>
            <a:r>
              <a:rPr lang="en-US" sz="1600" dirty="0" err="1" smtClean="0">
                <a:latin typeface="Lucida Console" pitchFamily="49" charset="0"/>
              </a:rPr>
              <a:t>git</a:t>
            </a:r>
            <a:r>
              <a:rPr lang="en-US" sz="1600" dirty="0" smtClean="0">
                <a:latin typeface="Lucida Console" pitchFamily="49" charset="0"/>
              </a:rPr>
              <a:t> checkout </a:t>
            </a:r>
            <a:r>
              <a:rPr lang="en-US" sz="1600" dirty="0" err="1" smtClean="0">
                <a:latin typeface="Lucida Console" pitchFamily="49" charset="0"/>
              </a:rPr>
              <a:t>myDev</a:t>
            </a:r>
            <a:r>
              <a:rPr lang="en-US" sz="1600" dirty="0" smtClean="0">
                <a:latin typeface="Lucida Console" pitchFamily="49" charset="0"/>
              </a:rPr>
              <a:t> </a:t>
            </a:r>
          </a:p>
          <a:p>
            <a:r>
              <a:rPr lang="en-US" sz="1600" dirty="0" smtClean="0">
                <a:latin typeface="Lucida Console" pitchFamily="49" charset="0"/>
              </a:rPr>
              <a:t>&amp;&gt; </a:t>
            </a:r>
            <a:r>
              <a:rPr lang="en-US" sz="1600" dirty="0" err="1" smtClean="0">
                <a:latin typeface="Lucida Console" pitchFamily="49" charset="0"/>
              </a:rPr>
              <a:t>git</a:t>
            </a:r>
            <a:r>
              <a:rPr lang="en-US" sz="1600" dirty="0" smtClean="0">
                <a:latin typeface="Lucida Console" pitchFamily="49" charset="0"/>
              </a:rPr>
              <a:t> rebase master</a:t>
            </a:r>
          </a:p>
        </p:txBody>
      </p:sp>
      <p:sp>
        <p:nvSpPr>
          <p:cNvPr id="65" name="Rectangle 64"/>
          <p:cNvSpPr/>
          <p:nvPr/>
        </p:nvSpPr>
        <p:spPr>
          <a:xfrm>
            <a:off x="7048896" y="1219200"/>
            <a:ext cx="418704" cy="646331"/>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1</a:t>
            </a:r>
            <a:endParaRPr lang="en-US" sz="3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6" name="Rectangle 65"/>
          <p:cNvSpPr/>
          <p:nvPr/>
        </p:nvSpPr>
        <p:spPr>
          <a:xfrm>
            <a:off x="1555948" y="4736068"/>
            <a:ext cx="418704" cy="646331"/>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2</a:t>
            </a:r>
            <a:endParaRPr lang="en-US" sz="3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7" name="Rectangle 66"/>
          <p:cNvSpPr/>
          <p:nvPr/>
        </p:nvSpPr>
        <p:spPr>
          <a:xfrm>
            <a:off x="7086996" y="2057400"/>
            <a:ext cx="418704" cy="646331"/>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3</a:t>
            </a:r>
            <a:endParaRPr lang="en-US" sz="3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8" name="Rectangle 67"/>
          <p:cNvSpPr/>
          <p:nvPr/>
        </p:nvSpPr>
        <p:spPr>
          <a:xfrm>
            <a:off x="6439296" y="5334000"/>
            <a:ext cx="418704" cy="646331"/>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4</a:t>
            </a:r>
            <a:endParaRPr lang="en-US" sz="3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9" name="Rounded Rectangle 68"/>
          <p:cNvSpPr/>
          <p:nvPr/>
        </p:nvSpPr>
        <p:spPr>
          <a:xfrm>
            <a:off x="304800" y="1962150"/>
            <a:ext cx="266065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Lucida Console" pitchFamily="49" charset="0"/>
              </a:rPr>
              <a:t>$&gt; </a:t>
            </a:r>
            <a:r>
              <a:rPr lang="en-US" sz="1600" dirty="0" err="1" smtClean="0">
                <a:latin typeface="Lucida Console" pitchFamily="49" charset="0"/>
              </a:rPr>
              <a:t>git</a:t>
            </a:r>
            <a:r>
              <a:rPr lang="en-US" sz="1600" dirty="0" smtClean="0">
                <a:latin typeface="Lucida Console" pitchFamily="49" charset="0"/>
              </a:rPr>
              <a:t> checkout </a:t>
            </a:r>
          </a:p>
          <a:p>
            <a:r>
              <a:rPr lang="en-US" sz="1600" dirty="0">
                <a:latin typeface="Lucida Console" pitchFamily="49" charset="0"/>
              </a:rPr>
              <a:t> </a:t>
            </a:r>
            <a:r>
              <a:rPr lang="en-US" sz="1600" dirty="0" smtClean="0">
                <a:latin typeface="Lucida Console" pitchFamily="49" charset="0"/>
              </a:rPr>
              <a:t>  –b p1-submission </a:t>
            </a:r>
          </a:p>
          <a:p>
            <a:r>
              <a:rPr lang="en-US" sz="1600" dirty="0">
                <a:latin typeface="Lucida Console" pitchFamily="49" charset="0"/>
              </a:rPr>
              <a:t> </a:t>
            </a:r>
            <a:r>
              <a:rPr lang="en-US" sz="1600" dirty="0" smtClean="0">
                <a:latin typeface="Lucida Console" pitchFamily="49" charset="0"/>
              </a:rPr>
              <a:t>  master</a:t>
            </a:r>
          </a:p>
        </p:txBody>
      </p:sp>
      <p:sp>
        <p:nvSpPr>
          <p:cNvPr id="70" name="Rectangle 69"/>
          <p:cNvSpPr/>
          <p:nvPr/>
        </p:nvSpPr>
        <p:spPr>
          <a:xfrm>
            <a:off x="1371600" y="1411069"/>
            <a:ext cx="418704" cy="646331"/>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5</a:t>
            </a:r>
            <a:endParaRPr lang="en-US" sz="3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71" name="Rounded Rectangle 70"/>
          <p:cNvSpPr/>
          <p:nvPr/>
        </p:nvSpPr>
        <p:spPr>
          <a:xfrm>
            <a:off x="304800" y="3314700"/>
            <a:ext cx="2660650" cy="8001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smtClean="0">
                <a:latin typeface="Lucida Console" pitchFamily="49" charset="0"/>
              </a:rPr>
              <a:t>$&gt; </a:t>
            </a:r>
            <a:r>
              <a:rPr lang="en-US" sz="1400" dirty="0" err="1" smtClean="0">
                <a:latin typeface="Lucida Console" pitchFamily="49" charset="0"/>
              </a:rPr>
              <a:t>git</a:t>
            </a:r>
            <a:r>
              <a:rPr lang="en-US" sz="1400" dirty="0" smtClean="0">
                <a:latin typeface="Lucida Console" pitchFamily="49" charset="0"/>
              </a:rPr>
              <a:t> merge --squash</a:t>
            </a:r>
          </a:p>
          <a:p>
            <a:r>
              <a:rPr lang="en-US" sz="1400" dirty="0">
                <a:latin typeface="Lucida Console" pitchFamily="49" charset="0"/>
              </a:rPr>
              <a:t> </a:t>
            </a:r>
            <a:r>
              <a:rPr lang="en-US" sz="1400" dirty="0" smtClean="0">
                <a:latin typeface="Lucida Console" pitchFamily="49" charset="0"/>
              </a:rPr>
              <a:t>  --no-commit </a:t>
            </a:r>
            <a:r>
              <a:rPr lang="en-US" sz="1400" dirty="0" err="1" smtClean="0">
                <a:latin typeface="Lucida Console" pitchFamily="49" charset="0"/>
              </a:rPr>
              <a:t>mydev</a:t>
            </a:r>
            <a:endParaRPr lang="en-US" sz="1400" dirty="0" smtClean="0">
              <a:latin typeface="Lucida Console" pitchFamily="49" charset="0"/>
            </a:endParaRPr>
          </a:p>
          <a:p>
            <a:r>
              <a:rPr lang="en-US" sz="1400" dirty="0" smtClean="0">
                <a:latin typeface="Lucida Console" pitchFamily="49" charset="0"/>
              </a:rPr>
              <a:t>$&gt; </a:t>
            </a:r>
            <a:r>
              <a:rPr lang="en-US" sz="1400" dirty="0" err="1" smtClean="0">
                <a:latin typeface="Lucida Console" pitchFamily="49" charset="0"/>
              </a:rPr>
              <a:t>git</a:t>
            </a:r>
            <a:r>
              <a:rPr lang="en-US" sz="1400" dirty="0" smtClean="0">
                <a:latin typeface="Lucida Console" pitchFamily="49" charset="0"/>
              </a:rPr>
              <a:t> commit –a</a:t>
            </a:r>
          </a:p>
        </p:txBody>
      </p:sp>
      <p:sp>
        <p:nvSpPr>
          <p:cNvPr id="72" name="Rectangle 71"/>
          <p:cNvSpPr/>
          <p:nvPr/>
        </p:nvSpPr>
        <p:spPr>
          <a:xfrm>
            <a:off x="1371600" y="2763619"/>
            <a:ext cx="418704" cy="646331"/>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6</a:t>
            </a:r>
            <a:endParaRPr lang="en-US" sz="3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73" name="Rounded Rectangle 72"/>
          <p:cNvSpPr/>
          <p:nvPr/>
        </p:nvSpPr>
        <p:spPr>
          <a:xfrm>
            <a:off x="6280150" y="4764564"/>
            <a:ext cx="2660650" cy="6178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smtClean="0">
                <a:latin typeface="Lucida Console" pitchFamily="49" charset="0"/>
              </a:rPr>
              <a:t>$&gt; </a:t>
            </a:r>
            <a:r>
              <a:rPr lang="en-US" sz="1400" dirty="0" err="1" smtClean="0">
                <a:latin typeface="Lucida Console" pitchFamily="49" charset="0"/>
              </a:rPr>
              <a:t>git</a:t>
            </a:r>
            <a:r>
              <a:rPr lang="en-US" sz="1400" dirty="0" smtClean="0">
                <a:latin typeface="Lucida Console" pitchFamily="49" charset="0"/>
              </a:rPr>
              <a:t> format-patch   </a:t>
            </a:r>
          </a:p>
          <a:p>
            <a:r>
              <a:rPr lang="en-US" sz="1400" dirty="0">
                <a:latin typeface="Lucida Console" pitchFamily="49" charset="0"/>
              </a:rPr>
              <a:t> </a:t>
            </a:r>
            <a:r>
              <a:rPr lang="en-US" sz="1400" dirty="0" smtClean="0">
                <a:latin typeface="Lucida Console" pitchFamily="49" charset="0"/>
              </a:rPr>
              <a:t>  </a:t>
            </a:r>
            <a:r>
              <a:rPr lang="en-US" sz="1400" dirty="0" err="1" smtClean="0">
                <a:latin typeface="Lucida Console" pitchFamily="49" charset="0"/>
              </a:rPr>
              <a:t>origin..HEAD</a:t>
            </a:r>
            <a:endParaRPr lang="en-US" sz="1400" dirty="0" smtClean="0">
              <a:latin typeface="Lucida Console" pitchFamily="49" charset="0"/>
            </a:endParaRPr>
          </a:p>
        </p:txBody>
      </p:sp>
      <p:sp>
        <p:nvSpPr>
          <p:cNvPr id="74" name="Rectangle 73"/>
          <p:cNvSpPr/>
          <p:nvPr/>
        </p:nvSpPr>
        <p:spPr>
          <a:xfrm>
            <a:off x="7346950" y="4213483"/>
            <a:ext cx="418704" cy="646331"/>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7</a:t>
            </a:r>
            <a:endParaRPr lang="en-US" sz="3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3043476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4"/>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24"/>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22"/>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1" nodeType="clickEffect">
                                  <p:stCondLst>
                                    <p:cond delay="0"/>
                                  </p:stCondLst>
                                  <p:childTnLst>
                                    <p:set>
                                      <p:cBhvr>
                                        <p:cTn id="96" dur="1" fill="hold">
                                          <p:stCondLst>
                                            <p:cond delay="0"/>
                                          </p:stCondLst>
                                        </p:cTn>
                                        <p:tgtEl>
                                          <p:spTgt spid="6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3"/>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52"/>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4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4" grpId="1"/>
      <p:bldP spid="8" grpId="0" animBg="1"/>
      <p:bldP spid="9" grpId="0" animBg="1"/>
      <p:bldP spid="10" grpId="0" animBg="1"/>
      <p:bldP spid="11" grpId="0" animBg="1"/>
      <p:bldP spid="22" grpId="0"/>
      <p:bldP spid="22" grpId="1"/>
      <p:bldP spid="25" grpId="0" animBg="1"/>
      <p:bldP spid="26" grpId="0" animBg="1"/>
      <p:bldP spid="33" grpId="0"/>
      <p:bldP spid="36" grpId="0" animBg="1"/>
      <p:bldP spid="37" grpId="0" animBg="1"/>
      <p:bldP spid="38" grpId="0" animBg="1"/>
      <p:bldP spid="39" grpId="0" animBg="1"/>
      <p:bldP spid="43" grpId="0"/>
      <p:bldP spid="48" grpId="0"/>
      <p:bldP spid="48" grpId="1"/>
      <p:bldP spid="53" grpId="0" animBg="1"/>
      <p:bldP spid="58" grpId="0"/>
      <p:bldP spid="61" grpId="0" animBg="1"/>
      <p:bldP spid="62" grpId="0" animBg="1"/>
      <p:bldP spid="63" grpId="0" animBg="1"/>
      <p:bldP spid="64" grpId="0" animBg="1"/>
      <p:bldP spid="65" grpId="0"/>
      <p:bldP spid="66" grpId="0"/>
      <p:bldP spid="67" grpId="0"/>
      <p:bldP spid="68" grpId="0"/>
      <p:bldP spid="69" grpId="1" animBg="1"/>
      <p:bldP spid="70" grpId="0"/>
      <p:bldP spid="71" grpId="0" animBg="1"/>
      <p:bldP spid="72" grpId="0"/>
      <p:bldP spid="73" grpId="0" animBg="1"/>
      <p:bldP spid="7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99092" y="2967335"/>
            <a:ext cx="5345823"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Check your patch!</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96620532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a Patch</a:t>
            </a:r>
            <a:endParaRPr lang="en-US" dirty="0"/>
          </a:p>
        </p:txBody>
      </p:sp>
      <p:sp>
        <p:nvSpPr>
          <p:cNvPr id="3" name="Content Placeholder 2"/>
          <p:cNvSpPr>
            <a:spLocks noGrp="1"/>
          </p:cNvSpPr>
          <p:nvPr>
            <p:ph idx="1"/>
          </p:nvPr>
        </p:nvSpPr>
        <p:spPr/>
        <p:txBody>
          <a:bodyPr/>
          <a:lstStyle/>
          <a:p>
            <a:r>
              <a:rPr lang="en-US" dirty="0" smtClean="0"/>
              <a:t>There should only be one patch file</a:t>
            </a:r>
          </a:p>
          <a:p>
            <a:endParaRPr lang="en-US" dirty="0"/>
          </a:p>
          <a:p>
            <a:endParaRPr lang="en-US" dirty="0" smtClean="0"/>
          </a:p>
          <a:p>
            <a:r>
              <a:rPr lang="en-US" dirty="0" smtClean="0"/>
              <a:t>It applies to HEAD of the master branch</a:t>
            </a:r>
            <a:endParaRPr lang="en-US" dirty="0"/>
          </a:p>
        </p:txBody>
      </p:sp>
      <p:sp>
        <p:nvSpPr>
          <p:cNvPr id="4" name="Rounded Rectangle 3"/>
          <p:cNvSpPr/>
          <p:nvPr/>
        </p:nvSpPr>
        <p:spPr>
          <a:xfrm>
            <a:off x="1752600" y="2349500"/>
            <a:ext cx="50292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Lucida Console" pitchFamily="49" charset="0"/>
              </a:rPr>
              <a:t>$&gt; </a:t>
            </a:r>
            <a:r>
              <a:rPr lang="en-US" sz="1600" dirty="0" err="1" smtClean="0">
                <a:latin typeface="Lucida Console" pitchFamily="49" charset="0"/>
              </a:rPr>
              <a:t>git</a:t>
            </a:r>
            <a:r>
              <a:rPr lang="en-US" sz="1600" dirty="0" smtClean="0">
                <a:latin typeface="Lucida Console" pitchFamily="49" charset="0"/>
              </a:rPr>
              <a:t> format-patch origin .. HEAD</a:t>
            </a:r>
          </a:p>
          <a:p>
            <a:r>
              <a:rPr lang="en-US" sz="1600" dirty="0" smtClean="0">
                <a:latin typeface="Lucida Console" pitchFamily="49" charset="0"/>
              </a:rPr>
              <a:t>   0001-Eric-p1-submission.patch</a:t>
            </a:r>
          </a:p>
        </p:txBody>
      </p:sp>
      <p:sp>
        <p:nvSpPr>
          <p:cNvPr id="5" name="Rounded Rectangle 4"/>
          <p:cNvSpPr/>
          <p:nvPr/>
        </p:nvSpPr>
        <p:spPr>
          <a:xfrm>
            <a:off x="1752600" y="4076700"/>
            <a:ext cx="5715000"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Lucida Console" pitchFamily="49" charset="0"/>
              </a:rPr>
              <a:t>$&gt; </a:t>
            </a:r>
            <a:r>
              <a:rPr lang="en-US" sz="1600" dirty="0" err="1" smtClean="0">
                <a:latin typeface="Lucida Console" pitchFamily="49" charset="0"/>
              </a:rPr>
              <a:t>git</a:t>
            </a:r>
            <a:r>
              <a:rPr lang="en-US" sz="1600" dirty="0" smtClean="0">
                <a:latin typeface="Lucida Console" pitchFamily="49" charset="0"/>
              </a:rPr>
              <a:t> checkout master</a:t>
            </a:r>
          </a:p>
          <a:p>
            <a:r>
              <a:rPr lang="en-US" sz="1600" dirty="0" smtClean="0">
                <a:latin typeface="Lucida Console" pitchFamily="49" charset="0"/>
              </a:rPr>
              <a:t>$&gt; </a:t>
            </a:r>
            <a:r>
              <a:rPr lang="en-US" sz="1600" dirty="0" err="1" smtClean="0">
                <a:latin typeface="Lucida Console" pitchFamily="49" charset="0"/>
              </a:rPr>
              <a:t>git</a:t>
            </a:r>
            <a:r>
              <a:rPr lang="en-US" sz="1600" dirty="0" smtClean="0">
                <a:latin typeface="Lucida Console" pitchFamily="49" charset="0"/>
              </a:rPr>
              <a:t> apply 0001-Eric-p1-submission.patch</a:t>
            </a:r>
          </a:p>
          <a:p>
            <a:r>
              <a:rPr lang="en-US" sz="1600" dirty="0" smtClean="0">
                <a:latin typeface="Lucida Console" pitchFamily="49" charset="0"/>
              </a:rPr>
              <a:t>$&gt; build-and-test</a:t>
            </a:r>
          </a:p>
        </p:txBody>
      </p:sp>
    </p:spTree>
    <p:extLst>
      <p:ext uri="{BB962C8B-B14F-4D97-AF65-F5344CB8AC3E}">
        <p14:creationId xmlns:p14="http://schemas.microsoft.com/office/powerpoint/2010/main" val="42201830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egm\Documents\Downloads\images\whole-swarm-from-above.jpg"/>
          <p:cNvPicPr>
            <a:picLocks noChangeAspect="1" noChangeArrowheads="1"/>
          </p:cNvPicPr>
          <p:nvPr/>
        </p:nvPicPr>
        <p:blipFill>
          <a:blip r:embed="rId3" cstate="print"/>
          <a:srcRect/>
          <a:stretch>
            <a:fillRect/>
          </a:stretch>
        </p:blipFill>
        <p:spPr bwMode="auto">
          <a:xfrm>
            <a:off x="609600" y="1066800"/>
            <a:ext cx="5283200" cy="3962400"/>
          </a:xfrm>
          <a:prstGeom prst="rect">
            <a:avLst/>
          </a:prstGeom>
          <a:noFill/>
        </p:spPr>
      </p:pic>
      <p:sp>
        <p:nvSpPr>
          <p:cNvPr id="3" name="Rectangle 2"/>
          <p:cNvSpPr/>
          <p:nvPr/>
        </p:nvSpPr>
        <p:spPr>
          <a:xfrm>
            <a:off x="3048000" y="5638800"/>
            <a:ext cx="5801062" cy="923330"/>
          </a:xfrm>
          <a:prstGeom prst="rect">
            <a:avLst/>
          </a:prstGeom>
          <a:noFill/>
        </p:spPr>
        <p:txBody>
          <a:bodyPr wrap="none" lIns="91440" tIns="45720" rIns="91440" bIns="45720">
            <a:spAutoFit/>
          </a:bodyPr>
          <a:lstStyle/>
          <a:p>
            <a:pPr algn="ctr"/>
            <a:r>
              <a:rPr lang="en-US" sz="54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BitKeeper</a:t>
            </a: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and Linux</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HEAD with reset</a:t>
            </a:r>
            <a:endParaRPr lang="en-US" dirty="0"/>
          </a:p>
        </p:txBody>
      </p:sp>
      <p:sp>
        <p:nvSpPr>
          <p:cNvPr id="3" name="Content Placeholder 2"/>
          <p:cNvSpPr>
            <a:spLocks noGrp="1"/>
          </p:cNvSpPr>
          <p:nvPr>
            <p:ph idx="1"/>
          </p:nvPr>
        </p:nvSpPr>
        <p:spPr/>
        <p:txBody>
          <a:bodyPr/>
          <a:lstStyle/>
          <a:p>
            <a:r>
              <a:rPr lang="en-US" dirty="0" smtClean="0"/>
              <a:t>A hard reset will move HEAD to new point and throw out everything after it --- be careful</a:t>
            </a:r>
          </a:p>
          <a:p>
            <a:r>
              <a:rPr lang="en-US" dirty="0" smtClean="0"/>
              <a:t>A soft reset will move HEAD to a new point and leave the working tree alone</a:t>
            </a:r>
          </a:p>
          <a:p>
            <a:r>
              <a:rPr lang="en-US" dirty="0" smtClean="0"/>
              <a:t>You will see more changes in your tree after a soft reset </a:t>
            </a:r>
            <a:endParaRPr lang="en-US" dirty="0"/>
          </a:p>
        </p:txBody>
      </p:sp>
      <p:sp>
        <p:nvSpPr>
          <p:cNvPr id="4" name="TextBox 3"/>
          <p:cNvSpPr txBox="1"/>
          <p:nvPr/>
        </p:nvSpPr>
        <p:spPr>
          <a:xfrm>
            <a:off x="1828800" y="5334000"/>
            <a:ext cx="5562600"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smtClean="0"/>
              <a:t>Let’s give it a try!  </a:t>
            </a:r>
          </a:p>
          <a:p>
            <a:pPr algn="ctr"/>
            <a:r>
              <a:rPr lang="en-US" sz="2800" dirty="0" smtClean="0"/>
              <a:t>Use </a:t>
            </a:r>
            <a:r>
              <a:rPr lang="en-US" sz="2800" dirty="0" err="1" smtClean="0"/>
              <a:t>git</a:t>
            </a:r>
            <a:r>
              <a:rPr lang="en-US" sz="2800" dirty="0" smtClean="0"/>
              <a:t> status to see the difference.</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Reflog</a:t>
            </a:r>
            <a:endParaRPr lang="en-US" dirty="0"/>
          </a:p>
        </p:txBody>
      </p:sp>
      <p:sp>
        <p:nvSpPr>
          <p:cNvPr id="3" name="TextBox 2"/>
          <p:cNvSpPr txBox="1"/>
          <p:nvPr/>
        </p:nvSpPr>
        <p:spPr>
          <a:xfrm>
            <a:off x="304800" y="1636455"/>
            <a:ext cx="8686800" cy="2031325"/>
          </a:xfrm>
          <a:prstGeom prst="rect">
            <a:avLst/>
          </a:prstGeom>
          <a:noFill/>
        </p:spPr>
        <p:txBody>
          <a:bodyPr wrap="square" rtlCol="0">
            <a:spAutoFit/>
          </a:bodyPr>
          <a:lstStyle/>
          <a:p>
            <a:r>
              <a:rPr lang="en-US" dirty="0" smtClean="0">
                <a:latin typeface="Lucida Console" pitchFamily="49" charset="0"/>
              </a:rPr>
              <a:t>$ </a:t>
            </a:r>
            <a:r>
              <a:rPr lang="en-US" dirty="0" err="1" smtClean="0">
                <a:latin typeface="Lucida Console" pitchFamily="49" charset="0"/>
              </a:rPr>
              <a:t>git</a:t>
            </a:r>
            <a:r>
              <a:rPr lang="en-US" dirty="0" smtClean="0">
                <a:latin typeface="Lucida Console" pitchFamily="49" charset="0"/>
              </a:rPr>
              <a:t> </a:t>
            </a:r>
            <a:r>
              <a:rPr lang="en-US" dirty="0" err="1" smtClean="0">
                <a:latin typeface="Lucida Console" pitchFamily="49" charset="0"/>
              </a:rPr>
              <a:t>reflog</a:t>
            </a:r>
            <a:endParaRPr lang="en-US" dirty="0" smtClean="0">
              <a:latin typeface="Lucida Console" pitchFamily="49" charset="0"/>
            </a:endParaRPr>
          </a:p>
          <a:p>
            <a:r>
              <a:rPr lang="en-US" dirty="0" smtClean="0">
                <a:latin typeface="Lucida Console" pitchFamily="49" charset="0"/>
              </a:rPr>
              <a:t>450d032 HEAD@{0}: checkout: moving from master to </a:t>
            </a:r>
            <a:r>
              <a:rPr lang="en-US" dirty="0" err="1" smtClean="0">
                <a:latin typeface="Lucida Console" pitchFamily="49" charset="0"/>
              </a:rPr>
              <a:t>foo</a:t>
            </a:r>
            <a:endParaRPr lang="en-US" dirty="0" smtClean="0">
              <a:latin typeface="Lucida Console" pitchFamily="49" charset="0"/>
            </a:endParaRPr>
          </a:p>
          <a:p>
            <a:r>
              <a:rPr lang="en-US" dirty="0" smtClean="0">
                <a:latin typeface="Lucida Console" pitchFamily="49" charset="0"/>
              </a:rPr>
              <a:t>7a7a546 HEAD@{1}: checkout: moving from 450d03 to master</a:t>
            </a:r>
          </a:p>
          <a:p>
            <a:r>
              <a:rPr lang="en-US" dirty="0" smtClean="0">
                <a:latin typeface="Lucida Console" pitchFamily="49" charset="0"/>
              </a:rPr>
              <a:t>7a7a546 HEAD@{2}: checkout: moving from master to 450d03</a:t>
            </a:r>
          </a:p>
          <a:p>
            <a:r>
              <a:rPr lang="en-US" dirty="0" smtClean="0">
                <a:latin typeface="Lucida Console" pitchFamily="49" charset="0"/>
              </a:rPr>
              <a:t>7a7a546 HEAD@{3}: commit: Added another well-known fact </a:t>
            </a:r>
            <a:r>
              <a:rPr lang="en-US" dirty="0" err="1" smtClean="0">
                <a:latin typeface="Lucida Console" pitchFamily="49" charset="0"/>
              </a:rPr>
              <a:t>i</a:t>
            </a:r>
            <a:endParaRPr lang="en-US" dirty="0" smtClean="0">
              <a:latin typeface="Lucida Console" pitchFamily="49" charset="0"/>
            </a:endParaRPr>
          </a:p>
          <a:p>
            <a:r>
              <a:rPr lang="en-US" dirty="0" smtClean="0">
                <a:latin typeface="Lucida Console" pitchFamily="49" charset="0"/>
              </a:rPr>
              <a:t>450d032 HEAD@{4}: commit: Added another self-evident fact</a:t>
            </a:r>
          </a:p>
          <a:p>
            <a:r>
              <a:rPr lang="en-US" dirty="0" smtClean="0">
                <a:latin typeface="Lucida Console" pitchFamily="49" charset="0"/>
              </a:rPr>
              <a:t>dc32e42 HEAD@{5}: commit (initial): Added a simple fact</a:t>
            </a:r>
          </a:p>
        </p:txBody>
      </p:sp>
      <p:sp>
        <p:nvSpPr>
          <p:cNvPr id="4" name="Rounded Rectangle 3"/>
          <p:cNvSpPr/>
          <p:nvPr/>
        </p:nvSpPr>
        <p:spPr>
          <a:xfrm>
            <a:off x="2514600" y="4191000"/>
            <a:ext cx="4267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30 day history of commits!</a:t>
            </a:r>
            <a:endParaRPr lang="en-US" sz="2400" dirty="0"/>
          </a:p>
        </p:txBody>
      </p:sp>
      <p:sp>
        <p:nvSpPr>
          <p:cNvPr id="5" name="TextBox 4"/>
          <p:cNvSpPr txBox="1"/>
          <p:nvPr/>
        </p:nvSpPr>
        <p:spPr>
          <a:xfrm>
            <a:off x="1600200" y="5370493"/>
            <a:ext cx="6172200" cy="954107"/>
          </a:xfrm>
          <a:prstGeom prst="rect">
            <a:avLst/>
          </a:prstGeom>
          <a:noFill/>
        </p:spPr>
        <p:txBody>
          <a:bodyPr wrap="square" rtlCol="0">
            <a:spAutoFit/>
          </a:bodyPr>
          <a:lstStyle/>
          <a:p>
            <a:r>
              <a:rPr lang="en-US" sz="2800" dirty="0" smtClean="0"/>
              <a:t>If it turns out you needed a commit you tossed, then go </a:t>
            </a:r>
            <a:r>
              <a:rPr lang="en-US" sz="2800" i="1" dirty="0" err="1" smtClean="0"/>
              <a:t>git</a:t>
            </a:r>
            <a:r>
              <a:rPr lang="en-US" sz="2800" dirty="0" smtClean="0"/>
              <a:t> it with checkout!</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stash</a:t>
            </a:r>
            <a:endParaRPr lang="en-US" dirty="0"/>
          </a:p>
        </p:txBody>
      </p:sp>
      <p:sp>
        <p:nvSpPr>
          <p:cNvPr id="3" name="TextBox 2"/>
          <p:cNvSpPr txBox="1"/>
          <p:nvPr/>
        </p:nvSpPr>
        <p:spPr>
          <a:xfrm>
            <a:off x="304800" y="1636455"/>
            <a:ext cx="8686800" cy="3139321"/>
          </a:xfrm>
          <a:prstGeom prst="rect">
            <a:avLst/>
          </a:prstGeom>
          <a:noFill/>
        </p:spPr>
        <p:txBody>
          <a:bodyPr wrap="square" rtlCol="0">
            <a:spAutoFit/>
          </a:bodyPr>
          <a:lstStyle/>
          <a:p>
            <a:r>
              <a:rPr lang="en-US" dirty="0" smtClean="0">
                <a:latin typeface="Lucida Console" pitchFamily="49" charset="0"/>
              </a:rPr>
              <a:t>$ </a:t>
            </a:r>
            <a:r>
              <a:rPr lang="en-US" dirty="0" err="1" smtClean="0">
                <a:latin typeface="Lucida Console" pitchFamily="49" charset="0"/>
              </a:rPr>
              <a:t>git</a:t>
            </a:r>
            <a:r>
              <a:rPr lang="en-US" dirty="0" smtClean="0">
                <a:latin typeface="Lucida Console" pitchFamily="49" charset="0"/>
              </a:rPr>
              <a:t> stash</a:t>
            </a:r>
          </a:p>
          <a:p>
            <a:r>
              <a:rPr lang="en-US" dirty="0" smtClean="0">
                <a:latin typeface="Lucida Console" pitchFamily="49" charset="0"/>
              </a:rPr>
              <a:t>$ </a:t>
            </a:r>
            <a:r>
              <a:rPr lang="en-US" dirty="0" err="1" smtClean="0">
                <a:latin typeface="Lucida Console" pitchFamily="49" charset="0"/>
              </a:rPr>
              <a:t>git</a:t>
            </a:r>
            <a:r>
              <a:rPr lang="en-US" dirty="0" smtClean="0">
                <a:latin typeface="Lucida Console" pitchFamily="49" charset="0"/>
              </a:rPr>
              <a:t> stash list</a:t>
            </a:r>
          </a:p>
          <a:p>
            <a:r>
              <a:rPr lang="en-US" dirty="0" smtClean="0">
                <a:latin typeface="Lucida Console" pitchFamily="49" charset="0"/>
              </a:rPr>
              <a:t>stash@{0}: WIP on </a:t>
            </a:r>
            <a:r>
              <a:rPr lang="en-US" dirty="0" err="1" smtClean="0">
                <a:latin typeface="Lucida Console" pitchFamily="49" charset="0"/>
              </a:rPr>
              <a:t>foo</a:t>
            </a:r>
            <a:r>
              <a:rPr lang="en-US" dirty="0" smtClean="0">
                <a:latin typeface="Lucida Console" pitchFamily="49" charset="0"/>
              </a:rPr>
              <a:t>: 450d032 Added another self-evident fact</a:t>
            </a:r>
          </a:p>
          <a:p>
            <a:r>
              <a:rPr lang="en-US" dirty="0" smtClean="0">
                <a:latin typeface="Lucida Console" pitchFamily="49" charset="0"/>
              </a:rPr>
              <a:t>$ </a:t>
            </a:r>
            <a:r>
              <a:rPr lang="en-US" dirty="0" err="1" smtClean="0">
                <a:latin typeface="Lucida Console" pitchFamily="49" charset="0"/>
              </a:rPr>
              <a:t>git</a:t>
            </a:r>
            <a:r>
              <a:rPr lang="en-US" dirty="0" smtClean="0">
                <a:latin typeface="Lucida Console" pitchFamily="49" charset="0"/>
              </a:rPr>
              <a:t> log stash@{0}</a:t>
            </a:r>
          </a:p>
          <a:p>
            <a:r>
              <a:rPr lang="en-US" dirty="0" smtClean="0">
                <a:latin typeface="Lucida Console" pitchFamily="49" charset="0"/>
              </a:rPr>
              <a:t>$ </a:t>
            </a:r>
            <a:r>
              <a:rPr lang="en-US" dirty="0" err="1" smtClean="0">
                <a:latin typeface="Lucida Console" pitchFamily="49" charset="0"/>
              </a:rPr>
              <a:t>git</a:t>
            </a:r>
            <a:r>
              <a:rPr lang="en-US" dirty="0" smtClean="0">
                <a:latin typeface="Lucida Console" pitchFamily="49" charset="0"/>
              </a:rPr>
              <a:t> show stash@{0}</a:t>
            </a:r>
          </a:p>
          <a:p>
            <a:r>
              <a:rPr lang="en-US" dirty="0" smtClean="0">
                <a:latin typeface="Lucida Console" pitchFamily="49" charset="0"/>
              </a:rPr>
              <a:t>$ </a:t>
            </a:r>
            <a:r>
              <a:rPr lang="en-US" dirty="0" err="1" smtClean="0">
                <a:latin typeface="Lucida Console" pitchFamily="49" charset="0"/>
              </a:rPr>
              <a:t>git</a:t>
            </a:r>
            <a:r>
              <a:rPr lang="en-US" dirty="0" smtClean="0">
                <a:latin typeface="Lucida Console" pitchFamily="49" charset="0"/>
              </a:rPr>
              <a:t> checkout –b temp stash@{0}</a:t>
            </a:r>
          </a:p>
          <a:p>
            <a:endParaRPr lang="en-US" dirty="0">
              <a:latin typeface="Lucida Console" pitchFamily="49" charset="0"/>
            </a:endParaRPr>
          </a:p>
          <a:p>
            <a:r>
              <a:rPr lang="en-US" dirty="0" smtClean="0">
                <a:latin typeface="Lucida Console" pitchFamily="49" charset="0"/>
              </a:rPr>
              <a:t>OR</a:t>
            </a:r>
          </a:p>
          <a:p>
            <a:endParaRPr lang="en-US" dirty="0">
              <a:latin typeface="Lucida Console" pitchFamily="49" charset="0"/>
            </a:endParaRPr>
          </a:p>
          <a:p>
            <a:r>
              <a:rPr lang="en-US" dirty="0" smtClean="0">
                <a:latin typeface="Lucida Console" pitchFamily="49" charset="0"/>
              </a:rPr>
              <a:t>$ </a:t>
            </a:r>
            <a:r>
              <a:rPr lang="en-US" dirty="0" err="1" smtClean="0">
                <a:latin typeface="Lucida Console" pitchFamily="49" charset="0"/>
              </a:rPr>
              <a:t>git</a:t>
            </a:r>
            <a:r>
              <a:rPr lang="en-US" dirty="0" smtClean="0">
                <a:latin typeface="Lucida Console" pitchFamily="49" charset="0"/>
              </a:rPr>
              <a:t> stash apply</a:t>
            </a:r>
          </a:p>
        </p:txBody>
      </p:sp>
      <p:sp>
        <p:nvSpPr>
          <p:cNvPr id="4" name="Rounded Rectangle 3"/>
          <p:cNvSpPr/>
          <p:nvPr/>
        </p:nvSpPr>
        <p:spPr>
          <a:xfrm>
            <a:off x="1371600" y="5486400"/>
            <a:ext cx="6858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Never be stymied by a modified tree; use the stash!</a:t>
            </a:r>
            <a:endParaRPr lang="en-US"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 use the stash</a:t>
            </a:r>
            <a:endParaRPr lang="en-US" dirty="0"/>
          </a:p>
        </p:txBody>
      </p:sp>
      <p:sp>
        <p:nvSpPr>
          <p:cNvPr id="3" name="TextBox 2"/>
          <p:cNvSpPr txBox="1"/>
          <p:nvPr/>
        </p:nvSpPr>
        <p:spPr>
          <a:xfrm>
            <a:off x="304800" y="1636455"/>
            <a:ext cx="8686800" cy="3693319"/>
          </a:xfrm>
          <a:prstGeom prst="rect">
            <a:avLst/>
          </a:prstGeom>
          <a:noFill/>
        </p:spPr>
        <p:txBody>
          <a:bodyPr wrap="square" rtlCol="0">
            <a:spAutoFit/>
          </a:bodyPr>
          <a:lstStyle/>
          <a:p>
            <a:r>
              <a:rPr lang="en-US" dirty="0" smtClean="0">
                <a:latin typeface="Lucida Console" pitchFamily="49" charset="0"/>
              </a:rPr>
              <a:t>$ </a:t>
            </a:r>
            <a:r>
              <a:rPr lang="en-US" dirty="0" err="1" smtClean="0">
                <a:latin typeface="Lucida Console" pitchFamily="49" charset="0"/>
              </a:rPr>
              <a:t>emacs</a:t>
            </a:r>
            <a:r>
              <a:rPr lang="en-US" dirty="0" smtClean="0">
                <a:latin typeface="Lucida Console" pitchFamily="49" charset="0"/>
              </a:rPr>
              <a:t> file1 file2 &amp;</a:t>
            </a:r>
          </a:p>
          <a:p>
            <a:endParaRPr lang="en-US" dirty="0">
              <a:latin typeface="Lucida Console" pitchFamily="49" charset="0"/>
            </a:endParaRPr>
          </a:p>
          <a:p>
            <a:r>
              <a:rPr lang="en-US" dirty="0" smtClean="0">
                <a:latin typeface="Lucida Console" pitchFamily="49" charset="0"/>
              </a:rPr>
              <a:t>Email Alert: just committed changes you need</a:t>
            </a:r>
          </a:p>
          <a:p>
            <a:endParaRPr lang="en-US" dirty="0">
              <a:latin typeface="Lucida Console" pitchFamily="49" charset="0"/>
            </a:endParaRPr>
          </a:p>
          <a:p>
            <a:r>
              <a:rPr lang="en-US" dirty="0" smtClean="0">
                <a:latin typeface="Lucida Console" pitchFamily="49" charset="0"/>
              </a:rPr>
              <a:t>$ </a:t>
            </a:r>
            <a:r>
              <a:rPr lang="en-US" dirty="0" err="1" smtClean="0">
                <a:latin typeface="Lucida Console" pitchFamily="49" charset="0"/>
              </a:rPr>
              <a:t>git</a:t>
            </a:r>
            <a:r>
              <a:rPr lang="en-US" dirty="0" smtClean="0">
                <a:latin typeface="Lucida Console" pitchFamily="49" charset="0"/>
              </a:rPr>
              <a:t> status</a:t>
            </a:r>
          </a:p>
          <a:p>
            <a:r>
              <a:rPr lang="en-US" dirty="0" smtClean="0">
                <a:latin typeface="Lucida Console" pitchFamily="49" charset="0"/>
              </a:rPr>
              <a:t>   modified: file1</a:t>
            </a:r>
          </a:p>
          <a:p>
            <a:r>
              <a:rPr lang="en-US" dirty="0">
                <a:latin typeface="Lucida Console" pitchFamily="49" charset="0"/>
              </a:rPr>
              <a:t> </a:t>
            </a:r>
            <a:r>
              <a:rPr lang="en-US" dirty="0" smtClean="0">
                <a:latin typeface="Lucida Console" pitchFamily="49" charset="0"/>
              </a:rPr>
              <a:t>  modified: file2</a:t>
            </a:r>
          </a:p>
          <a:p>
            <a:r>
              <a:rPr lang="en-US" dirty="0" smtClean="0">
                <a:latin typeface="Lucida Console" pitchFamily="49" charset="0"/>
              </a:rPr>
              <a:t>$ </a:t>
            </a:r>
            <a:r>
              <a:rPr lang="en-US" dirty="0" err="1" smtClean="0">
                <a:latin typeface="Lucida Console" pitchFamily="49" charset="0"/>
              </a:rPr>
              <a:t>git</a:t>
            </a:r>
            <a:r>
              <a:rPr lang="en-US" dirty="0" smtClean="0">
                <a:latin typeface="Lucida Console" pitchFamily="49" charset="0"/>
              </a:rPr>
              <a:t> stash</a:t>
            </a:r>
          </a:p>
          <a:p>
            <a:r>
              <a:rPr lang="en-US" dirty="0" smtClean="0">
                <a:latin typeface="Lucida Console" pitchFamily="49" charset="0"/>
              </a:rPr>
              <a:t>$ </a:t>
            </a:r>
            <a:r>
              <a:rPr lang="en-US" dirty="0" err="1" smtClean="0">
                <a:latin typeface="Lucida Console" pitchFamily="49" charset="0"/>
              </a:rPr>
              <a:t>git</a:t>
            </a:r>
            <a:r>
              <a:rPr lang="en-US" dirty="0" smtClean="0">
                <a:latin typeface="Lucida Console" pitchFamily="49" charset="0"/>
              </a:rPr>
              <a:t> status</a:t>
            </a:r>
          </a:p>
          <a:p>
            <a:r>
              <a:rPr lang="en-US" dirty="0" smtClean="0">
                <a:latin typeface="Lucida Console" pitchFamily="49" charset="0"/>
              </a:rPr>
              <a:t>$ </a:t>
            </a:r>
            <a:r>
              <a:rPr lang="en-US" dirty="0" err="1" smtClean="0">
                <a:latin typeface="Lucida Console" pitchFamily="49" charset="0"/>
              </a:rPr>
              <a:t>git</a:t>
            </a:r>
            <a:r>
              <a:rPr lang="en-US" dirty="0" smtClean="0">
                <a:latin typeface="Lucida Console" pitchFamily="49" charset="0"/>
              </a:rPr>
              <a:t> pull</a:t>
            </a:r>
          </a:p>
          <a:p>
            <a:r>
              <a:rPr lang="en-US" dirty="0">
                <a:latin typeface="Lucida Console" pitchFamily="49" charset="0"/>
              </a:rPr>
              <a:t>remote: Counting objects: 7, done</a:t>
            </a:r>
            <a:r>
              <a:rPr lang="en-US" dirty="0" smtClean="0">
                <a:latin typeface="Lucida Console" pitchFamily="49" charset="0"/>
              </a:rPr>
              <a:t>.</a:t>
            </a:r>
          </a:p>
          <a:p>
            <a:r>
              <a:rPr lang="en-US" dirty="0" smtClean="0">
                <a:latin typeface="Lucida Console" pitchFamily="49" charset="0"/>
              </a:rPr>
              <a:t>…</a:t>
            </a:r>
          </a:p>
          <a:p>
            <a:r>
              <a:rPr lang="en-US" dirty="0" smtClean="0">
                <a:latin typeface="Lucida Console" pitchFamily="49" charset="0"/>
              </a:rPr>
              <a:t>$ </a:t>
            </a:r>
            <a:r>
              <a:rPr lang="en-US" dirty="0" err="1" smtClean="0">
                <a:latin typeface="Lucida Console" pitchFamily="49" charset="0"/>
              </a:rPr>
              <a:t>git</a:t>
            </a:r>
            <a:r>
              <a:rPr lang="en-US" dirty="0" smtClean="0">
                <a:latin typeface="Lucida Console" pitchFamily="49" charset="0"/>
              </a:rPr>
              <a:t> stash pop</a:t>
            </a:r>
          </a:p>
        </p:txBody>
      </p:sp>
      <p:sp>
        <p:nvSpPr>
          <p:cNvPr id="5" name="Rounded Rectangle 4"/>
          <p:cNvSpPr/>
          <p:nvPr/>
        </p:nvSpPr>
        <p:spPr>
          <a:xfrm>
            <a:off x="533400" y="5562600"/>
            <a:ext cx="80772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 stash my unfinished changes, pull in changes from the tracking branch (most likely origin), and I then restore my partial changes.  If there is a conflict, then you will be notified.  You can also stash, switch branches, do stuff, and then </a:t>
            </a:r>
            <a:r>
              <a:rPr lang="en-US" dirty="0" err="1" smtClean="0"/>
              <a:t>unstash</a:t>
            </a:r>
            <a:r>
              <a:rPr lang="en-US" dirty="0"/>
              <a:t>.</a:t>
            </a:r>
          </a:p>
        </p:txBody>
      </p:sp>
    </p:spTree>
    <p:extLst>
      <p:ext uri="{BB962C8B-B14F-4D97-AF65-F5344CB8AC3E}">
        <p14:creationId xmlns:p14="http://schemas.microsoft.com/office/powerpoint/2010/main" val="353804993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more commands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t>g</a:t>
            </a:r>
            <a:r>
              <a:rPr lang="en-US" dirty="0" err="1" smtClean="0"/>
              <a:t>it</a:t>
            </a:r>
            <a:r>
              <a:rPr lang="en-US" dirty="0" smtClean="0"/>
              <a:t> branch –r: show remote branches (you can use checkout to get these)</a:t>
            </a:r>
          </a:p>
          <a:p>
            <a:r>
              <a:rPr lang="en-US" dirty="0" err="1"/>
              <a:t>g</a:t>
            </a:r>
            <a:r>
              <a:rPr lang="en-US" dirty="0" err="1" smtClean="0"/>
              <a:t>it</a:t>
            </a:r>
            <a:r>
              <a:rPr lang="en-US" dirty="0" smtClean="0"/>
              <a:t> checkout –f: throw out all local changes and set tree back to HEAD</a:t>
            </a:r>
          </a:p>
          <a:p>
            <a:r>
              <a:rPr lang="en-US" dirty="0" err="1" smtClean="0"/>
              <a:t>git</a:t>
            </a:r>
            <a:r>
              <a:rPr lang="en-US" dirty="0" smtClean="0"/>
              <a:t> clean –f –d: delete any untracked file or directory</a:t>
            </a:r>
          </a:p>
          <a:p>
            <a:r>
              <a:rPr lang="en-US" dirty="0" err="1" smtClean="0"/>
              <a:t>git</a:t>
            </a:r>
            <a:r>
              <a:rPr lang="en-US" dirty="0" smtClean="0"/>
              <a:t> reset HEAD &lt;file&gt;: </a:t>
            </a:r>
            <a:r>
              <a:rPr lang="en-US" dirty="0" err="1" smtClean="0"/>
              <a:t>unstage</a:t>
            </a:r>
            <a:r>
              <a:rPr lang="en-US" dirty="0" smtClean="0"/>
              <a:t> &lt;file&gt; from index</a:t>
            </a:r>
          </a:p>
          <a:p>
            <a:r>
              <a:rPr lang="en-US" dirty="0" err="1"/>
              <a:t>g</a:t>
            </a:r>
            <a:r>
              <a:rPr lang="en-US" dirty="0" err="1" smtClean="0"/>
              <a:t>it</a:t>
            </a:r>
            <a:r>
              <a:rPr lang="en-US" dirty="0" smtClean="0"/>
              <a:t> clone: copy a remote repository</a:t>
            </a:r>
          </a:p>
          <a:p>
            <a:r>
              <a:rPr lang="en-US" dirty="0" err="1"/>
              <a:t>g</a:t>
            </a:r>
            <a:r>
              <a:rPr lang="en-US" dirty="0" err="1" smtClean="0"/>
              <a:t>it</a:t>
            </a:r>
            <a:r>
              <a:rPr lang="en-US" dirty="0" smtClean="0"/>
              <a:t> push/pull: push or pull changes from remote repository</a:t>
            </a:r>
          </a:p>
          <a:p>
            <a:r>
              <a:rPr lang="en-US" dirty="0" err="1"/>
              <a:t>g</a:t>
            </a:r>
            <a:r>
              <a:rPr lang="en-US" dirty="0" err="1" smtClean="0"/>
              <a:t>it</a:t>
            </a:r>
            <a:r>
              <a:rPr lang="en-US" dirty="0" smtClean="0"/>
              <a:t> remote: manage remote repositories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Create a new branch on master:</a:t>
            </a:r>
          </a:p>
          <a:p>
            <a:pPr lvl="1"/>
            <a:r>
              <a:rPr lang="en-US" dirty="0" err="1" smtClean="0"/>
              <a:t>git</a:t>
            </a:r>
            <a:r>
              <a:rPr lang="en-US" dirty="0" smtClean="0"/>
              <a:t> checkout master</a:t>
            </a:r>
          </a:p>
          <a:p>
            <a:pPr lvl="1"/>
            <a:r>
              <a:rPr lang="en-US" dirty="0" err="1" smtClean="0"/>
              <a:t>git</a:t>
            </a:r>
            <a:r>
              <a:rPr lang="en-US" dirty="0" smtClean="0"/>
              <a:t> branch conflict</a:t>
            </a:r>
          </a:p>
          <a:p>
            <a:r>
              <a:rPr lang="en-US" dirty="0" smtClean="0"/>
              <a:t>Modify a file and commit the change</a:t>
            </a:r>
          </a:p>
          <a:p>
            <a:r>
              <a:rPr lang="en-US" dirty="0" smtClean="0"/>
              <a:t>Checkout the new branch:</a:t>
            </a:r>
          </a:p>
          <a:p>
            <a:pPr lvl="1"/>
            <a:r>
              <a:rPr lang="en-US" dirty="0" err="1" smtClean="0"/>
              <a:t>git</a:t>
            </a:r>
            <a:r>
              <a:rPr lang="en-US" dirty="0" smtClean="0"/>
              <a:t> checkout conflict</a:t>
            </a:r>
          </a:p>
          <a:p>
            <a:r>
              <a:rPr lang="en-US" dirty="0" smtClean="0"/>
              <a:t>Modify the same file but with a different change in the same place and commit</a:t>
            </a:r>
          </a:p>
          <a:p>
            <a:r>
              <a:rPr lang="en-US" dirty="0" smtClean="0"/>
              <a:t>Rebase your branch on the master</a:t>
            </a:r>
          </a:p>
          <a:p>
            <a:pPr lvl="1"/>
            <a:r>
              <a:rPr lang="en-US" dirty="0" err="1" smtClean="0"/>
              <a:t>git</a:t>
            </a:r>
            <a:r>
              <a:rPr lang="en-US" dirty="0" smtClean="0"/>
              <a:t> rebase master</a:t>
            </a:r>
          </a:p>
          <a:p>
            <a:r>
              <a:rPr lang="en-US" dirty="0" smtClean="0"/>
              <a:t>What happens?</a:t>
            </a:r>
          </a:p>
        </p:txBody>
      </p:sp>
    </p:spTree>
    <p:extLst>
      <p:ext uri="{BB962C8B-B14F-4D97-AF65-F5344CB8AC3E}">
        <p14:creationId xmlns:p14="http://schemas.microsoft.com/office/powerpoint/2010/main" val="412403734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Files with Conflicts</a:t>
            </a:r>
            <a:endParaRPr lang="en-US" dirty="0"/>
          </a:p>
        </p:txBody>
      </p:sp>
      <p:sp>
        <p:nvSpPr>
          <p:cNvPr id="3" name="Rectangle 2"/>
          <p:cNvSpPr/>
          <p:nvPr/>
        </p:nvSpPr>
        <p:spPr>
          <a:xfrm>
            <a:off x="1143000" y="2514600"/>
            <a:ext cx="7239000" cy="2031325"/>
          </a:xfrm>
          <a:prstGeom prst="rect">
            <a:avLst/>
          </a:prstGeom>
        </p:spPr>
        <p:txBody>
          <a:bodyPr wrap="square">
            <a:spAutoFit/>
          </a:bodyPr>
          <a:lstStyle/>
          <a:p>
            <a:r>
              <a:rPr lang="en-US" dirty="0"/>
              <a:t># On branch </a:t>
            </a:r>
            <a:r>
              <a:rPr lang="en-US" dirty="0" err="1"/>
              <a:t>mergething</a:t>
            </a:r>
            <a:endParaRPr lang="en-US" dirty="0"/>
          </a:p>
          <a:p>
            <a:r>
              <a:rPr lang="en-US" dirty="0"/>
              <a:t># Unmerged paths:</a:t>
            </a:r>
          </a:p>
          <a:p>
            <a:r>
              <a:rPr lang="en-US" dirty="0"/>
              <a:t>#   (use "</a:t>
            </a:r>
            <a:r>
              <a:rPr lang="en-US" dirty="0" err="1"/>
              <a:t>git</a:t>
            </a:r>
            <a:r>
              <a:rPr lang="en-US" dirty="0"/>
              <a:t> add/</a:t>
            </a:r>
            <a:r>
              <a:rPr lang="en-US" dirty="0" err="1"/>
              <a:t>rm</a:t>
            </a:r>
            <a:r>
              <a:rPr lang="en-US" dirty="0"/>
              <a:t> &lt;file&gt;..." as appropriate to mark resolution)</a:t>
            </a:r>
          </a:p>
          <a:p>
            <a:r>
              <a:rPr lang="en-US" dirty="0"/>
              <a:t>#</a:t>
            </a:r>
          </a:p>
          <a:p>
            <a:r>
              <a:rPr lang="en-US" dirty="0"/>
              <a:t>#	both modified:      </a:t>
            </a:r>
            <a:r>
              <a:rPr lang="en-US" dirty="0" err="1"/>
              <a:t>fact.txt</a:t>
            </a:r>
            <a:endParaRPr lang="en-US" dirty="0"/>
          </a:p>
          <a:p>
            <a:r>
              <a:rPr lang="en-US" dirty="0"/>
              <a:t>#</a:t>
            </a:r>
          </a:p>
          <a:p>
            <a:r>
              <a:rPr lang="en-US" dirty="0"/>
              <a:t>no changes added to commit (use "</a:t>
            </a:r>
            <a:r>
              <a:rPr lang="en-US" dirty="0" err="1"/>
              <a:t>git</a:t>
            </a:r>
            <a:r>
              <a:rPr lang="en-US" dirty="0"/>
              <a:t> add" and/or "</a:t>
            </a:r>
            <a:r>
              <a:rPr lang="en-US" dirty="0" err="1"/>
              <a:t>git</a:t>
            </a:r>
            <a:r>
              <a:rPr lang="en-US" dirty="0"/>
              <a:t> commit -a")</a:t>
            </a:r>
          </a:p>
        </p:txBody>
      </p:sp>
      <p:sp>
        <p:nvSpPr>
          <p:cNvPr id="4" name="Rounded Rectangle 3"/>
          <p:cNvSpPr/>
          <p:nvPr/>
        </p:nvSpPr>
        <p:spPr>
          <a:xfrm>
            <a:off x="1524000" y="5257800"/>
            <a:ext cx="55626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“both modified” means file contains conflict(s)</a:t>
            </a:r>
            <a:endParaRPr lang="en-US" dirty="0"/>
          </a:p>
        </p:txBody>
      </p:sp>
    </p:spTree>
    <p:extLst>
      <p:ext uri="{BB962C8B-B14F-4D97-AF65-F5344CB8AC3E}">
        <p14:creationId xmlns:p14="http://schemas.microsoft.com/office/powerpoint/2010/main" val="93960029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Conflicts</a:t>
            </a:r>
            <a:endParaRPr lang="en-US" dirty="0"/>
          </a:p>
        </p:txBody>
      </p:sp>
      <p:sp>
        <p:nvSpPr>
          <p:cNvPr id="3" name="Rectangle 2"/>
          <p:cNvSpPr/>
          <p:nvPr/>
        </p:nvSpPr>
        <p:spPr>
          <a:xfrm>
            <a:off x="2286000" y="2209800"/>
            <a:ext cx="4572000" cy="1477328"/>
          </a:xfrm>
          <a:prstGeom prst="rect">
            <a:avLst/>
          </a:prstGeom>
        </p:spPr>
        <p:txBody>
          <a:bodyPr>
            <a:spAutoFit/>
          </a:bodyPr>
          <a:lstStyle/>
          <a:p>
            <a:r>
              <a:rPr lang="en-US" dirty="0"/>
              <a:t>&lt;&lt;&lt;&lt;&lt;&lt;&lt; HEAD</a:t>
            </a:r>
          </a:p>
          <a:p>
            <a:r>
              <a:rPr lang="en-US" dirty="0"/>
              <a:t>CS 345 Rules sometimes.  Really!</a:t>
            </a:r>
          </a:p>
          <a:p>
            <a:r>
              <a:rPr lang="en-US" dirty="0"/>
              <a:t>=======</a:t>
            </a:r>
          </a:p>
          <a:p>
            <a:r>
              <a:rPr lang="en-US" dirty="0"/>
              <a:t>CS 345 Rules always.  Really!</a:t>
            </a:r>
          </a:p>
          <a:p>
            <a:r>
              <a:rPr lang="en-US" dirty="0"/>
              <a:t>&gt;&gt;&gt;&gt;&gt;&gt;&gt; master</a:t>
            </a:r>
          </a:p>
        </p:txBody>
      </p:sp>
      <p:sp>
        <p:nvSpPr>
          <p:cNvPr id="4" name="Rounded Rectangle 3"/>
          <p:cNvSpPr/>
          <p:nvPr/>
        </p:nvSpPr>
        <p:spPr>
          <a:xfrm>
            <a:off x="2667000" y="4724400"/>
            <a:ext cx="3810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Use ‘</a:t>
            </a:r>
            <a:r>
              <a:rPr lang="en-US" dirty="0" err="1" smtClean="0"/>
              <a:t>git</a:t>
            </a:r>
            <a:r>
              <a:rPr lang="en-US" dirty="0" smtClean="0"/>
              <a:t> add’ to indicate when conflicts in a file are resolved</a:t>
            </a:r>
          </a:p>
        </p:txBody>
      </p:sp>
      <p:sp>
        <p:nvSpPr>
          <p:cNvPr id="5" name="Rounded Rectangle 4"/>
          <p:cNvSpPr/>
          <p:nvPr/>
        </p:nvSpPr>
        <p:spPr>
          <a:xfrm>
            <a:off x="2667000" y="5638800"/>
            <a:ext cx="3810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git</a:t>
            </a:r>
            <a:r>
              <a:rPr lang="en-US" dirty="0" smtClean="0"/>
              <a:t> rebase –continue (if rebasing)</a:t>
            </a:r>
          </a:p>
          <a:p>
            <a:pPr algn="ctr"/>
            <a:r>
              <a:rPr lang="en-US" dirty="0" err="1" smtClean="0"/>
              <a:t>git</a:t>
            </a:r>
            <a:r>
              <a:rPr lang="en-US" dirty="0" smtClean="0"/>
              <a:t> commit –a (if merging)</a:t>
            </a:r>
          </a:p>
        </p:txBody>
      </p:sp>
    </p:spTree>
    <p:extLst>
      <p:ext uri="{BB962C8B-B14F-4D97-AF65-F5344CB8AC3E}">
        <p14:creationId xmlns:p14="http://schemas.microsoft.com/office/powerpoint/2010/main" val="321471242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Clone</a:t>
            </a:r>
            <a:endParaRPr lang="en-US" dirty="0"/>
          </a:p>
        </p:txBody>
      </p:sp>
      <p:sp>
        <p:nvSpPr>
          <p:cNvPr id="3" name="TextBox 2"/>
          <p:cNvSpPr txBox="1"/>
          <p:nvPr/>
        </p:nvSpPr>
        <p:spPr>
          <a:xfrm>
            <a:off x="304800" y="1636455"/>
            <a:ext cx="8686800" cy="3416320"/>
          </a:xfrm>
          <a:prstGeom prst="rect">
            <a:avLst/>
          </a:prstGeom>
          <a:noFill/>
        </p:spPr>
        <p:txBody>
          <a:bodyPr wrap="square" rtlCol="0">
            <a:spAutoFit/>
          </a:bodyPr>
          <a:lstStyle/>
          <a:p>
            <a:r>
              <a:rPr lang="en-US" dirty="0" smtClean="0">
                <a:latin typeface="Lucida Console" pitchFamily="49" charset="0"/>
              </a:rPr>
              <a:t>$ </a:t>
            </a:r>
            <a:r>
              <a:rPr lang="en-US" dirty="0" err="1" smtClean="0">
                <a:latin typeface="Lucida Console" pitchFamily="49" charset="0"/>
              </a:rPr>
              <a:t>git</a:t>
            </a:r>
            <a:r>
              <a:rPr lang="en-US" dirty="0" smtClean="0">
                <a:latin typeface="Lucida Console" pitchFamily="49" charset="0"/>
              </a:rPr>
              <a:t> clone ssh://egm@schizo.cs.byu.edu/~egm/public-git/cs345/kernel</a:t>
            </a:r>
          </a:p>
          <a:p>
            <a:r>
              <a:rPr lang="en-US" dirty="0" smtClean="0">
                <a:latin typeface="Lucida Console" pitchFamily="49" charset="0"/>
              </a:rPr>
              <a:t>Initialized empty </a:t>
            </a:r>
            <a:r>
              <a:rPr lang="en-US" dirty="0" err="1" smtClean="0">
                <a:latin typeface="Lucida Console" pitchFamily="49" charset="0"/>
              </a:rPr>
              <a:t>Git</a:t>
            </a:r>
            <a:r>
              <a:rPr lang="en-US" dirty="0" smtClean="0">
                <a:latin typeface="Lucida Console" pitchFamily="49" charset="0"/>
              </a:rPr>
              <a:t> repository in c:/Users/egm/Documents/tmp/foo/kernel/.git/</a:t>
            </a:r>
          </a:p>
          <a:p>
            <a:r>
              <a:rPr lang="en-US" dirty="0" smtClean="0">
                <a:latin typeface="Lucida Console" pitchFamily="49" charset="0"/>
              </a:rPr>
              <a:t>remote: Counting objects: 344, done.</a:t>
            </a:r>
          </a:p>
          <a:p>
            <a:r>
              <a:rPr lang="en-US" dirty="0" smtClean="0">
                <a:latin typeface="Lucida Console" pitchFamily="49" charset="0"/>
              </a:rPr>
              <a:t>remote: Compressing objects: 100% (344/344), done.</a:t>
            </a:r>
          </a:p>
          <a:p>
            <a:r>
              <a:rPr lang="en-US" dirty="0" smtClean="0">
                <a:latin typeface="Lucida Console" pitchFamily="49" charset="0"/>
              </a:rPr>
              <a:t>emote: Total 344 (delta 257), reused 0 (delta 0)Receiving objects:  95% (327/344</a:t>
            </a:r>
          </a:p>
          <a:p>
            <a:r>
              <a:rPr lang="en-US" dirty="0" smtClean="0">
                <a:latin typeface="Lucida Console" pitchFamily="49" charset="0"/>
              </a:rPr>
              <a:t>), 396.00 </a:t>
            </a:r>
            <a:r>
              <a:rPr lang="en-US" dirty="0" err="1" smtClean="0">
                <a:latin typeface="Lucida Console" pitchFamily="49" charset="0"/>
              </a:rPr>
              <a:t>KiB</a:t>
            </a:r>
            <a:r>
              <a:rPr lang="en-US" dirty="0" smtClean="0">
                <a:latin typeface="Lucida Console" pitchFamily="49" charset="0"/>
              </a:rPr>
              <a:t> | 767 </a:t>
            </a:r>
            <a:r>
              <a:rPr lang="en-US" dirty="0" err="1" smtClean="0">
                <a:latin typeface="Lucida Console" pitchFamily="49" charset="0"/>
              </a:rPr>
              <a:t>KiB</a:t>
            </a:r>
            <a:r>
              <a:rPr lang="en-US" dirty="0" smtClean="0">
                <a:latin typeface="Lucida Console" pitchFamily="49" charset="0"/>
              </a:rPr>
              <a:t>/s</a:t>
            </a:r>
          </a:p>
          <a:p>
            <a:r>
              <a:rPr lang="en-US" dirty="0" smtClean="0">
                <a:latin typeface="Lucida Console" pitchFamily="49" charset="0"/>
              </a:rPr>
              <a:t>Receiving objects: 100% (344/344), 411.20 </a:t>
            </a:r>
            <a:r>
              <a:rPr lang="en-US" dirty="0" err="1" smtClean="0">
                <a:latin typeface="Lucida Console" pitchFamily="49" charset="0"/>
              </a:rPr>
              <a:t>KiB</a:t>
            </a:r>
            <a:r>
              <a:rPr lang="en-US" dirty="0" smtClean="0">
                <a:latin typeface="Lucida Console" pitchFamily="49" charset="0"/>
              </a:rPr>
              <a:t> | 767 </a:t>
            </a:r>
            <a:r>
              <a:rPr lang="en-US" dirty="0" err="1" smtClean="0">
                <a:latin typeface="Lucida Console" pitchFamily="49" charset="0"/>
              </a:rPr>
              <a:t>KiB</a:t>
            </a:r>
            <a:r>
              <a:rPr lang="en-US" dirty="0" smtClean="0">
                <a:latin typeface="Lucida Console" pitchFamily="49" charset="0"/>
              </a:rPr>
              <a:t>/s, done.</a:t>
            </a:r>
          </a:p>
          <a:p>
            <a:r>
              <a:rPr lang="en-US" dirty="0" smtClean="0">
                <a:latin typeface="Lucida Console" pitchFamily="49" charset="0"/>
              </a:rPr>
              <a:t>Resolving deltas: 100% (257/257), done.</a:t>
            </a:r>
          </a:p>
        </p:txBody>
      </p:sp>
      <p:sp>
        <p:nvSpPr>
          <p:cNvPr id="4" name="Rounded Rectangle 3"/>
          <p:cNvSpPr/>
          <p:nvPr/>
        </p:nvSpPr>
        <p:spPr>
          <a:xfrm>
            <a:off x="2438400" y="5410200"/>
            <a:ext cx="41148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clone, </a:t>
            </a:r>
            <a:r>
              <a:rPr lang="en-US" dirty="0" err="1" smtClean="0"/>
              <a:t>git</a:t>
            </a:r>
            <a:r>
              <a:rPr lang="en-US" dirty="0" smtClean="0"/>
              <a:t> pull will grab changes from the origin repository to merge into the cloned repository</a:t>
            </a:r>
          </a:p>
          <a:p>
            <a:pPr algn="ctr"/>
            <a:r>
              <a:rPr lang="en-US" dirty="0" smtClean="0"/>
              <a:t>All your changes are local to you!</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development Model</a:t>
            </a:r>
            <a:endParaRPr lang="en-US" dirty="0"/>
          </a:p>
        </p:txBody>
      </p:sp>
      <p:sp>
        <p:nvSpPr>
          <p:cNvPr id="3" name="Rectangle 2"/>
          <p:cNvSpPr/>
          <p:nvPr/>
        </p:nvSpPr>
        <p:spPr>
          <a:xfrm>
            <a:off x="914400" y="23622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Upstream Repository</a:t>
            </a:r>
            <a:endParaRPr lang="en-US" dirty="0"/>
          </a:p>
        </p:txBody>
      </p:sp>
      <p:sp>
        <p:nvSpPr>
          <p:cNvPr id="4" name="Rectangle 3"/>
          <p:cNvSpPr/>
          <p:nvPr/>
        </p:nvSpPr>
        <p:spPr>
          <a:xfrm>
            <a:off x="6172200" y="23622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Downstream Repository</a:t>
            </a:r>
            <a:endParaRPr lang="en-US" dirty="0"/>
          </a:p>
        </p:txBody>
      </p:sp>
      <p:sp>
        <p:nvSpPr>
          <p:cNvPr id="7" name="TextBox 6"/>
          <p:cNvSpPr txBox="1"/>
          <p:nvPr/>
        </p:nvSpPr>
        <p:spPr>
          <a:xfrm>
            <a:off x="3314560" y="2362200"/>
            <a:ext cx="2476640" cy="369332"/>
          </a:xfrm>
          <a:prstGeom prst="rect">
            <a:avLst/>
          </a:prstGeom>
          <a:noFill/>
        </p:spPr>
        <p:txBody>
          <a:bodyPr wrap="none" rtlCol="0">
            <a:spAutoFit/>
          </a:bodyPr>
          <a:lstStyle/>
          <a:p>
            <a:r>
              <a:rPr lang="en-US" dirty="0" err="1" smtClean="0"/>
              <a:t>git</a:t>
            </a:r>
            <a:r>
              <a:rPr lang="en-US" dirty="0" smtClean="0"/>
              <a:t> clone ssh://upstream</a:t>
            </a:r>
            <a:endParaRPr lang="en-US" dirty="0"/>
          </a:p>
        </p:txBody>
      </p:sp>
      <p:sp>
        <p:nvSpPr>
          <p:cNvPr id="11" name="Oval 10"/>
          <p:cNvSpPr/>
          <p:nvPr/>
        </p:nvSpPr>
        <p:spPr>
          <a:xfrm>
            <a:off x="1752600" y="3657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752600" y="5410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3" idx="2"/>
            <a:endCxn id="11" idx="0"/>
          </p:cNvCxnSpPr>
          <p:nvPr/>
        </p:nvCxnSpPr>
        <p:spPr>
          <a:xfrm rot="16200000" flipH="1">
            <a:off x="1771650" y="3448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28800" y="4267200"/>
            <a:ext cx="381000" cy="1200329"/>
          </a:xfrm>
          <a:prstGeom prst="rect">
            <a:avLst/>
          </a:prstGeom>
          <a:noFill/>
        </p:spPr>
        <p:txBody>
          <a:bodyPr wrap="square" rtlCol="0">
            <a:spAutoFit/>
          </a:bodyPr>
          <a:lstStyle/>
          <a:p>
            <a:r>
              <a:rPr lang="en-US" dirty="0" smtClean="0"/>
              <a:t>.</a:t>
            </a:r>
          </a:p>
          <a:p>
            <a:r>
              <a:rPr lang="en-US" dirty="0" smtClean="0"/>
              <a:t>.</a:t>
            </a:r>
          </a:p>
          <a:p>
            <a:r>
              <a:rPr lang="en-US" dirty="0" smtClean="0"/>
              <a:t>.</a:t>
            </a:r>
          </a:p>
          <a:p>
            <a:endParaRPr lang="en-US" dirty="0"/>
          </a:p>
        </p:txBody>
      </p:sp>
      <p:cxnSp>
        <p:nvCxnSpPr>
          <p:cNvPr id="19" name="Straight Arrow Connector 18"/>
          <p:cNvCxnSpPr>
            <a:stCxn id="4" idx="1"/>
            <a:endCxn id="3" idx="3"/>
          </p:cNvCxnSpPr>
          <p:nvPr/>
        </p:nvCxnSpPr>
        <p:spPr>
          <a:xfrm rot="10800000">
            <a:off x="2971800" y="2819400"/>
            <a:ext cx="3200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1"/>
            <a:endCxn id="12" idx="6"/>
          </p:cNvCxnSpPr>
          <p:nvPr/>
        </p:nvCxnSpPr>
        <p:spPr>
          <a:xfrm rot="10800000" flipV="1">
            <a:off x="2209800" y="2819400"/>
            <a:ext cx="3962400" cy="281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124200" y="3697069"/>
            <a:ext cx="1106585" cy="646331"/>
          </a:xfrm>
          <a:prstGeom prst="rect">
            <a:avLst/>
          </a:prstGeom>
          <a:noFill/>
        </p:spPr>
        <p:txBody>
          <a:bodyPr wrap="none" rtlCol="0">
            <a:spAutoFit/>
          </a:bodyPr>
          <a:lstStyle/>
          <a:p>
            <a:r>
              <a:rPr lang="en-US" dirty="0" err="1" smtClean="0"/>
              <a:t>git</a:t>
            </a:r>
            <a:r>
              <a:rPr lang="en-US" dirty="0" smtClean="0"/>
              <a:t> pull </a:t>
            </a:r>
          </a:p>
          <a:p>
            <a:r>
              <a:rPr lang="en-US" dirty="0" err="1" smtClean="0"/>
              <a:t>git</a:t>
            </a:r>
            <a:r>
              <a:rPr lang="en-US" dirty="0" smtClean="0"/>
              <a:t> rebase</a:t>
            </a:r>
            <a:endParaRPr lang="en-US" dirty="0"/>
          </a:p>
        </p:txBody>
      </p:sp>
      <p:sp>
        <p:nvSpPr>
          <p:cNvPr id="23" name="Oval 22"/>
          <p:cNvSpPr/>
          <p:nvPr/>
        </p:nvSpPr>
        <p:spPr>
          <a:xfrm>
            <a:off x="7010400" y="3733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010400" y="548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4" idx="2"/>
            <a:endCxn id="23" idx="0"/>
          </p:cNvCxnSpPr>
          <p:nvPr/>
        </p:nvCxnSpPr>
        <p:spPr>
          <a:xfrm rot="16200000" flipH="1">
            <a:off x="6991350" y="34861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86600" y="4343400"/>
            <a:ext cx="381000" cy="1200329"/>
          </a:xfrm>
          <a:prstGeom prst="rect">
            <a:avLst/>
          </a:prstGeom>
          <a:noFill/>
        </p:spPr>
        <p:txBody>
          <a:bodyPr wrap="square" rtlCol="0">
            <a:spAutoFit/>
          </a:bodyPr>
          <a:lstStyle/>
          <a:p>
            <a:r>
              <a:rPr lang="en-US" dirty="0" smtClean="0"/>
              <a:t>.</a:t>
            </a:r>
          </a:p>
          <a:p>
            <a:r>
              <a:rPr lang="en-US" dirty="0" smtClean="0"/>
              <a:t>.</a:t>
            </a:r>
          </a:p>
          <a:p>
            <a:r>
              <a:rPr lang="en-US" dirty="0" smtClean="0"/>
              <a:t>.</a:t>
            </a:r>
          </a:p>
          <a:p>
            <a:endParaRPr lang="en-US" dirty="0"/>
          </a:p>
        </p:txBody>
      </p:sp>
      <p:sp>
        <p:nvSpPr>
          <p:cNvPr id="30" name="Oval 29"/>
          <p:cNvSpPr/>
          <p:nvPr/>
        </p:nvSpPr>
        <p:spPr>
          <a:xfrm>
            <a:off x="1752600" y="6172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12" idx="4"/>
            <a:endCxn id="30" idx="0"/>
          </p:cNvCxnSpPr>
          <p:nvPr/>
        </p:nvCxnSpPr>
        <p:spPr>
          <a:xfrm rot="5400000">
            <a:off x="1828800" y="6019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4" idx="2"/>
            <a:endCxn id="30" idx="6"/>
          </p:cNvCxnSpPr>
          <p:nvPr/>
        </p:nvCxnSpPr>
        <p:spPr>
          <a:xfrm rot="10800000" flipV="1">
            <a:off x="2209800" y="5715000"/>
            <a:ext cx="480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505200" y="5638800"/>
            <a:ext cx="1763496" cy="369332"/>
          </a:xfrm>
          <a:prstGeom prst="rect">
            <a:avLst/>
          </a:prstGeom>
          <a:noFill/>
        </p:spPr>
        <p:txBody>
          <a:bodyPr wrap="none" rtlCol="0">
            <a:spAutoFit/>
          </a:bodyPr>
          <a:lstStyle/>
          <a:p>
            <a:r>
              <a:rPr lang="en-US" dirty="0" smtClean="0"/>
              <a:t>patch or </a:t>
            </a:r>
            <a:r>
              <a:rPr lang="en-US" dirty="0" err="1" smtClean="0"/>
              <a:t>git</a:t>
            </a:r>
            <a:r>
              <a:rPr lang="en-US" dirty="0" smtClean="0"/>
              <a:t> push</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1" grpId="0" animBg="1"/>
      <p:bldP spid="12" grpId="0" animBg="1"/>
      <p:bldP spid="17" grpId="0"/>
      <p:bldP spid="22" grpId="0"/>
      <p:bldP spid="23" grpId="0" animBg="1"/>
      <p:bldP spid="24" grpId="0" animBg="1"/>
      <p:bldP spid="26" grpId="0"/>
      <p:bldP spid="30"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egm\Documents\Downloads\images\Linus_Torvalds.jpg"/>
          <p:cNvPicPr>
            <a:picLocks noChangeAspect="1" noChangeArrowheads="1"/>
          </p:cNvPicPr>
          <p:nvPr/>
        </p:nvPicPr>
        <p:blipFill>
          <a:blip r:embed="rId3" cstate="print"/>
          <a:srcRect/>
          <a:stretch>
            <a:fillRect/>
          </a:stretch>
        </p:blipFill>
        <p:spPr bwMode="auto">
          <a:xfrm>
            <a:off x="5921444" y="2084387"/>
            <a:ext cx="2765356" cy="4240213"/>
          </a:xfrm>
          <a:prstGeom prst="rect">
            <a:avLst/>
          </a:prstGeom>
          <a:noFill/>
        </p:spPr>
      </p:pic>
      <p:sp>
        <p:nvSpPr>
          <p:cNvPr id="3" name="Rectangle 2"/>
          <p:cNvSpPr/>
          <p:nvPr/>
        </p:nvSpPr>
        <p:spPr>
          <a:xfrm>
            <a:off x="762000" y="2514600"/>
            <a:ext cx="4572000" cy="1938992"/>
          </a:xfrm>
          <a:prstGeom prst="rect">
            <a:avLst/>
          </a:prstGeom>
        </p:spPr>
        <p:txBody>
          <a:bodyPr>
            <a:spAutoFit/>
          </a:bodyPr>
          <a:lstStyle/>
          <a:p>
            <a:r>
              <a:rPr lang="en-US" sz="2400" i="1" dirty="0" smtClean="0"/>
              <a:t>"I'm an egotistical bastard, and I name all my projects after myself. First Linux, now </a:t>
            </a:r>
            <a:r>
              <a:rPr lang="en-US" sz="2400" i="1" dirty="0" err="1" smtClean="0"/>
              <a:t>git</a:t>
            </a:r>
            <a:r>
              <a:rPr lang="en-US" sz="2400" i="1" dirty="0" smtClean="0"/>
              <a:t>." </a:t>
            </a:r>
          </a:p>
          <a:p>
            <a:endParaRPr lang="en-US" sz="2400" dirty="0"/>
          </a:p>
          <a:p>
            <a:r>
              <a:rPr lang="en-US" sz="2400" dirty="0" err="1" smtClean="0"/>
              <a:t>Linus</a:t>
            </a:r>
            <a:r>
              <a:rPr lang="en-US" sz="2400" dirty="0" smtClean="0"/>
              <a:t> </a:t>
            </a:r>
            <a:r>
              <a:rPr lang="en-US" sz="2400" dirty="0" err="1" smtClean="0"/>
              <a:t>Torvolds</a:t>
            </a:r>
            <a:endParaRPr lang="en-US" sz="2400" dirty="0"/>
          </a:p>
        </p:txBody>
      </p:sp>
      <p:sp>
        <p:nvSpPr>
          <p:cNvPr id="4" name="Title 3"/>
          <p:cNvSpPr>
            <a:spLocks noGrp="1"/>
          </p:cNvSpPr>
          <p:nvPr>
            <p:ph type="title"/>
          </p:nvPr>
        </p:nvSpPr>
        <p:spPr/>
        <p:txBody>
          <a:bodyPr>
            <a:normAutofit fontScale="90000"/>
          </a:bodyPr>
          <a:lstStyle/>
          <a:p>
            <a:r>
              <a:rPr lang="en-US" dirty="0" err="1" smtClean="0"/>
              <a:t>Git</a:t>
            </a:r>
            <a:r>
              <a:rPr lang="en-US" dirty="0" smtClean="0"/>
              <a:t>: a silly, incompetent, stupid, annoying, or childish person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533400"/>
            <a:ext cx="7924800" cy="5909310"/>
          </a:xfrm>
          <a:prstGeom prst="rect">
            <a:avLst/>
          </a:prstGeom>
        </p:spPr>
        <p:txBody>
          <a:bodyPr wrap="square">
            <a:spAutoFit/>
          </a:bodyPr>
          <a:lstStyle/>
          <a:p>
            <a:r>
              <a:rPr lang="en-US" dirty="0" smtClean="0"/>
              <a:t>Short (50 chars or less) summary of changes</a:t>
            </a:r>
          </a:p>
          <a:p>
            <a:endParaRPr lang="en-US" dirty="0" smtClean="0"/>
          </a:p>
          <a:p>
            <a:r>
              <a:rPr lang="en-US" dirty="0" smtClean="0"/>
              <a:t>More detailed explanatory text, if necessary.  Wrap it to about 72</a:t>
            </a:r>
          </a:p>
          <a:p>
            <a:r>
              <a:rPr lang="en-US" dirty="0" smtClean="0"/>
              <a:t>characters or so.  In some contexts, the first line is treated as the</a:t>
            </a:r>
          </a:p>
          <a:p>
            <a:r>
              <a:rPr lang="en-US" dirty="0" smtClean="0"/>
              <a:t>subject of an email and the rest of the text as the body.  The blank</a:t>
            </a:r>
          </a:p>
          <a:p>
            <a:r>
              <a:rPr lang="en-US" dirty="0" smtClean="0"/>
              <a:t>line separating the summary from the body is critical (unless you omit</a:t>
            </a:r>
          </a:p>
          <a:p>
            <a:r>
              <a:rPr lang="en-US" dirty="0" smtClean="0"/>
              <a:t>the body entirely); tools like rebase can get confused if you run the</a:t>
            </a:r>
          </a:p>
          <a:p>
            <a:r>
              <a:rPr lang="en-US" dirty="0" smtClean="0"/>
              <a:t>two together.</a:t>
            </a:r>
          </a:p>
          <a:p>
            <a:endParaRPr lang="en-US" dirty="0" smtClean="0"/>
          </a:p>
          <a:p>
            <a:r>
              <a:rPr lang="en-US" dirty="0" smtClean="0"/>
              <a:t>Write your commit message in the present tense: "Fix bug" and not "Fixed</a:t>
            </a:r>
          </a:p>
          <a:p>
            <a:r>
              <a:rPr lang="en-US" dirty="0" smtClean="0"/>
              <a:t>bug."  This convention matches up with commit messages generated by</a:t>
            </a:r>
          </a:p>
          <a:p>
            <a:r>
              <a:rPr lang="en-US" dirty="0" smtClean="0"/>
              <a:t>commands like </a:t>
            </a:r>
            <a:r>
              <a:rPr lang="en-US" dirty="0" err="1" smtClean="0"/>
              <a:t>git</a:t>
            </a:r>
            <a:r>
              <a:rPr lang="en-US" dirty="0" smtClean="0"/>
              <a:t> merge and </a:t>
            </a:r>
            <a:r>
              <a:rPr lang="en-US" dirty="0" err="1" smtClean="0"/>
              <a:t>git</a:t>
            </a:r>
            <a:r>
              <a:rPr lang="en-US" dirty="0" smtClean="0"/>
              <a:t> revert.</a:t>
            </a:r>
          </a:p>
          <a:p>
            <a:endParaRPr lang="en-US" dirty="0" smtClean="0"/>
          </a:p>
          <a:p>
            <a:r>
              <a:rPr lang="en-US" dirty="0" smtClean="0"/>
              <a:t>Further paragraphs come after blank lines.</a:t>
            </a:r>
          </a:p>
          <a:p>
            <a:endParaRPr lang="en-US" dirty="0" smtClean="0"/>
          </a:p>
          <a:p>
            <a:r>
              <a:rPr lang="en-US" dirty="0" smtClean="0"/>
              <a:t> - Bullet points are okay, too</a:t>
            </a:r>
          </a:p>
          <a:p>
            <a:endParaRPr lang="en-US" dirty="0" smtClean="0"/>
          </a:p>
          <a:p>
            <a:r>
              <a:rPr lang="en-US" dirty="0" smtClean="0"/>
              <a:t> - Typically a hyphen or asterisk is used for the bullet, preceded by a</a:t>
            </a:r>
          </a:p>
          <a:p>
            <a:r>
              <a:rPr lang="en-US" dirty="0" smtClean="0"/>
              <a:t>   single space, with blank lines in between, but conventions vary here</a:t>
            </a:r>
          </a:p>
          <a:p>
            <a:endParaRPr lang="en-US" dirty="0" smtClean="0"/>
          </a:p>
          <a:p>
            <a:r>
              <a:rPr lang="en-US" dirty="0" smtClean="0"/>
              <a:t> - Use a hanging indent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Flow</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Slide 37 really summarizes as</a:t>
            </a:r>
          </a:p>
          <a:p>
            <a:r>
              <a:rPr lang="en-US" dirty="0" smtClean="0"/>
              <a:t>Clone origin</a:t>
            </a:r>
          </a:p>
          <a:p>
            <a:r>
              <a:rPr lang="en-US" dirty="0" smtClean="0"/>
              <a:t>Create development branch starting at master</a:t>
            </a:r>
          </a:p>
          <a:p>
            <a:r>
              <a:rPr lang="en-US" dirty="0" smtClean="0"/>
              <a:t>Commit as needed on development branch</a:t>
            </a:r>
          </a:p>
          <a:p>
            <a:r>
              <a:rPr lang="en-US" dirty="0" smtClean="0"/>
              <a:t>When done, checkout master, and pull origin</a:t>
            </a:r>
          </a:p>
          <a:p>
            <a:r>
              <a:rPr lang="en-US" dirty="0" smtClean="0"/>
              <a:t>Checkout development branch</a:t>
            </a:r>
          </a:p>
          <a:p>
            <a:r>
              <a:rPr lang="en-US" dirty="0" smtClean="0"/>
              <a:t>Rebase to new master (if it has moved)</a:t>
            </a:r>
          </a:p>
          <a:p>
            <a:r>
              <a:rPr lang="en-US" dirty="0" smtClean="0"/>
              <a:t>Fix conflicts and commit</a:t>
            </a:r>
          </a:p>
          <a:p>
            <a:r>
              <a:rPr lang="en-US" dirty="0" smtClean="0"/>
              <a:t>Checkout new branch pointing to master</a:t>
            </a:r>
          </a:p>
          <a:p>
            <a:r>
              <a:rPr lang="en-US" dirty="0" smtClean="0"/>
              <a:t>Merge-squash-no-commit from development branch</a:t>
            </a:r>
          </a:p>
          <a:p>
            <a:r>
              <a:rPr lang="en-US" dirty="0" smtClean="0"/>
              <a:t>Write nice comment.  Commit.  Format a patch.</a:t>
            </a:r>
          </a:p>
          <a:p>
            <a:r>
              <a:rPr lang="en-US" dirty="0" smtClean="0"/>
              <a:t>Verify patch on master.</a:t>
            </a:r>
          </a:p>
          <a:p>
            <a:r>
              <a:rPr lang="en-US" dirty="0" smtClean="0"/>
              <a:t>Submit.</a:t>
            </a:r>
          </a:p>
          <a:p>
            <a:r>
              <a:rPr lang="en-US" dirty="0" smtClean="0"/>
              <a:t>Use stash if bug fix comes through and you are not done yet to switch to master, pull origin, switch to development branch, rebase, and stash pop.</a:t>
            </a:r>
          </a:p>
          <a:p>
            <a:r>
              <a:rPr lang="en-US" dirty="0" smtClean="0"/>
              <a:t>Start each project from master </a:t>
            </a:r>
          </a:p>
          <a:p>
            <a:r>
              <a:rPr lang="en-US" dirty="0" smtClean="0"/>
              <a:t>OR start from the commit used to format the patch for the prior lab submission.</a:t>
            </a:r>
          </a:p>
        </p:txBody>
      </p:sp>
    </p:spTree>
    <p:extLst>
      <p:ext uri="{BB962C8B-B14F-4D97-AF65-F5344CB8AC3E}">
        <p14:creationId xmlns:p14="http://schemas.microsoft.com/office/powerpoint/2010/main" val="263311926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egm\Documents\Downloads\images\header.gif"/>
          <p:cNvPicPr>
            <a:picLocks noChangeAspect="1" noChangeArrowheads="1"/>
          </p:cNvPicPr>
          <p:nvPr/>
        </p:nvPicPr>
        <p:blipFill>
          <a:blip r:embed="rId3" cstate="print"/>
          <a:srcRect/>
          <a:stretch>
            <a:fillRect/>
          </a:stretch>
        </p:blipFill>
        <p:spPr bwMode="auto">
          <a:xfrm>
            <a:off x="914400" y="2133600"/>
            <a:ext cx="7505700" cy="1009650"/>
          </a:xfrm>
          <a:prstGeom prst="rect">
            <a:avLst/>
          </a:prstGeom>
          <a:noFill/>
        </p:spPr>
      </p:pic>
      <p:sp>
        <p:nvSpPr>
          <p:cNvPr id="512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Unicode MS" pitchFamily="34" charset="-128"/>
                <a:cs typeface="Times New Roman" pitchFamily="18" charset="0"/>
              </a:rPr>
              <a:t>Sure. Crap exists. That doesn't make CVS/SVN _good_. It just means that there are even worse things out there.</a:t>
            </a:r>
            <a:r>
              <a:rPr kumimoji="0" lang="en-US" sz="6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762000" y="3657600"/>
            <a:ext cx="8001000" cy="2677656"/>
          </a:xfrm>
          <a:prstGeom prst="rect">
            <a:avLst/>
          </a:prstGeom>
        </p:spPr>
        <p:txBody>
          <a:bodyPr wrap="square">
            <a:spAutoFit/>
          </a:bodyPr>
          <a:lstStyle/>
          <a:p>
            <a:r>
              <a:rPr lang="en-US" sz="2400" dirty="0" smtClean="0"/>
              <a:t>Justifying SVN and CVS by referring to worse systems is less effective:</a:t>
            </a:r>
          </a:p>
          <a:p>
            <a:endParaRPr lang="en-US" sz="2400" dirty="0" smtClean="0"/>
          </a:p>
          <a:p>
            <a:r>
              <a:rPr lang="en-US" sz="2400" i="1" dirty="0" smtClean="0"/>
              <a:t>“Sure. Crap exists. That doesn't make CVS/SVN _good_. It just means that there are even worse things out there.”</a:t>
            </a:r>
          </a:p>
          <a:p>
            <a:endParaRPr lang="en-US" sz="2400" dirty="0"/>
          </a:p>
          <a:p>
            <a:r>
              <a:rPr lang="en-US" sz="2400" dirty="0" err="1" smtClean="0"/>
              <a:t>Linus</a:t>
            </a:r>
            <a:r>
              <a:rPr lang="en-US" sz="2400" dirty="0" smtClean="0"/>
              <a:t> </a:t>
            </a:r>
            <a:r>
              <a:rPr lang="en-US" sz="2400" dirty="0" err="1" smtClean="0"/>
              <a:t>Torvalds</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egm\Documents\Downloads\images\3082506078_9abf4b32db_o.jpg"/>
          <p:cNvPicPr>
            <a:picLocks noChangeAspect="1" noChangeArrowheads="1"/>
          </p:cNvPicPr>
          <p:nvPr/>
        </p:nvPicPr>
        <p:blipFill>
          <a:blip r:embed="rId3" cstate="print"/>
          <a:srcRect/>
          <a:stretch>
            <a:fillRect/>
          </a:stretch>
        </p:blipFill>
        <p:spPr bwMode="auto">
          <a:xfrm>
            <a:off x="3301999" y="419100"/>
            <a:ext cx="5080001" cy="3390900"/>
          </a:xfrm>
          <a:prstGeom prst="rect">
            <a:avLst/>
          </a:prstGeom>
          <a:noFill/>
        </p:spPr>
      </p:pic>
      <p:sp>
        <p:nvSpPr>
          <p:cNvPr id="5" name="TextBox 4"/>
          <p:cNvSpPr txBox="1"/>
          <p:nvPr/>
        </p:nvSpPr>
        <p:spPr>
          <a:xfrm>
            <a:off x="381000" y="6029980"/>
            <a:ext cx="6096000" cy="523220"/>
          </a:xfrm>
          <a:prstGeom prst="rect">
            <a:avLst/>
          </a:prstGeom>
          <a:noFill/>
        </p:spPr>
        <p:txBody>
          <a:bodyPr wrap="square" rtlCol="0">
            <a:spAutoFit/>
          </a:bodyPr>
          <a:lstStyle/>
          <a:p>
            <a:r>
              <a:rPr lang="en-US" sz="2800" dirty="0" smtClean="0"/>
              <a:t>Be fast</a:t>
            </a:r>
            <a:endParaRPr lang="en-US" sz="2800" dirty="0"/>
          </a:p>
        </p:txBody>
      </p:sp>
      <p:sp>
        <p:nvSpPr>
          <p:cNvPr id="6" name="TextBox 5"/>
          <p:cNvSpPr txBox="1"/>
          <p:nvPr/>
        </p:nvSpPr>
        <p:spPr>
          <a:xfrm>
            <a:off x="381000" y="4135160"/>
            <a:ext cx="6400800" cy="523220"/>
          </a:xfrm>
          <a:prstGeom prst="rect">
            <a:avLst/>
          </a:prstGeom>
          <a:noFill/>
        </p:spPr>
        <p:txBody>
          <a:bodyPr wrap="square" rtlCol="0">
            <a:spAutoFit/>
          </a:bodyPr>
          <a:lstStyle/>
          <a:p>
            <a:r>
              <a:rPr lang="en-US" sz="2800" dirty="0" smtClean="0"/>
              <a:t>Take </a:t>
            </a:r>
            <a:r>
              <a:rPr lang="en-US" sz="2800" dirty="0" err="1" smtClean="0"/>
              <a:t>cvs</a:t>
            </a:r>
            <a:r>
              <a:rPr lang="en-US" sz="2800" dirty="0" smtClean="0"/>
              <a:t> as an example of what not to do</a:t>
            </a:r>
          </a:p>
        </p:txBody>
      </p:sp>
      <p:sp>
        <p:nvSpPr>
          <p:cNvPr id="7" name="TextBox 6"/>
          <p:cNvSpPr txBox="1"/>
          <p:nvPr/>
        </p:nvSpPr>
        <p:spPr>
          <a:xfrm>
            <a:off x="381000" y="4734580"/>
            <a:ext cx="7010400" cy="523220"/>
          </a:xfrm>
          <a:prstGeom prst="rect">
            <a:avLst/>
          </a:prstGeom>
          <a:noFill/>
        </p:spPr>
        <p:txBody>
          <a:bodyPr wrap="square" rtlCol="0">
            <a:spAutoFit/>
          </a:bodyPr>
          <a:lstStyle/>
          <a:p>
            <a:r>
              <a:rPr lang="en-US" sz="2800" dirty="0" smtClean="0"/>
              <a:t>Support a distributed </a:t>
            </a:r>
            <a:r>
              <a:rPr lang="en-US" sz="2800" dirty="0" err="1" smtClean="0"/>
              <a:t>BitKeeper</a:t>
            </a:r>
            <a:r>
              <a:rPr lang="en-US" sz="2800" dirty="0" smtClean="0"/>
              <a:t> like workflow</a:t>
            </a:r>
          </a:p>
        </p:txBody>
      </p:sp>
      <p:sp>
        <p:nvSpPr>
          <p:cNvPr id="8" name="TextBox 7"/>
          <p:cNvSpPr txBox="1"/>
          <p:nvPr/>
        </p:nvSpPr>
        <p:spPr>
          <a:xfrm>
            <a:off x="381000" y="5420380"/>
            <a:ext cx="8077200" cy="523220"/>
          </a:xfrm>
          <a:prstGeom prst="rect">
            <a:avLst/>
          </a:prstGeom>
          <a:noFill/>
        </p:spPr>
        <p:txBody>
          <a:bodyPr wrap="square" rtlCol="0">
            <a:spAutoFit/>
          </a:bodyPr>
          <a:lstStyle/>
          <a:p>
            <a:r>
              <a:rPr lang="en-US" sz="2800" dirty="0" smtClean="0"/>
              <a:t>Safeguard against accidental or malicious corruption</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a:t>
            </a:r>
            <a:endParaRPr lang="en-US" dirty="0"/>
          </a:p>
        </p:txBody>
      </p:sp>
      <p:sp>
        <p:nvSpPr>
          <p:cNvPr id="3" name="Content Placeholder 2"/>
          <p:cNvSpPr>
            <a:spLocks noGrp="1"/>
          </p:cNvSpPr>
          <p:nvPr>
            <p:ph idx="1"/>
          </p:nvPr>
        </p:nvSpPr>
        <p:spPr/>
        <p:txBody>
          <a:bodyPr>
            <a:normAutofit/>
          </a:bodyPr>
          <a:lstStyle/>
          <a:p>
            <a:r>
              <a:rPr lang="en-US" dirty="0" smtClean="0"/>
              <a:t>Windows:</a:t>
            </a:r>
          </a:p>
          <a:p>
            <a:pPr lvl="1"/>
            <a:r>
              <a:rPr lang="en-US" dirty="0" err="1" smtClean="0"/>
              <a:t>Cygwin</a:t>
            </a:r>
            <a:endParaRPr lang="en-US" dirty="0" smtClean="0"/>
          </a:p>
          <a:p>
            <a:pPr lvl="1"/>
            <a:r>
              <a:rPr lang="en-US" dirty="0" err="1" smtClean="0"/>
              <a:t>Msysgit</a:t>
            </a:r>
            <a:r>
              <a:rPr lang="en-US" dirty="0" smtClean="0"/>
              <a:t> (my </a:t>
            </a:r>
            <a:r>
              <a:rPr lang="en-US" dirty="0" err="1" smtClean="0"/>
              <a:t>prefered</a:t>
            </a:r>
            <a:r>
              <a:rPr lang="en-US" dirty="0" smtClean="0"/>
              <a:t>)</a:t>
            </a:r>
          </a:p>
          <a:p>
            <a:r>
              <a:rPr lang="en-US" dirty="0" smtClean="0"/>
              <a:t>Linux: already there (duh)</a:t>
            </a:r>
          </a:p>
          <a:p>
            <a:r>
              <a:rPr lang="en-US" dirty="0" smtClean="0"/>
              <a:t>Mac OS X:</a:t>
            </a:r>
          </a:p>
          <a:p>
            <a:pPr lvl="1"/>
            <a:r>
              <a:rPr lang="en-US" dirty="0" err="1"/>
              <a:t>git</a:t>
            </a:r>
            <a:r>
              <a:rPr lang="en-US" dirty="0"/>
              <a:t>-</a:t>
            </a:r>
            <a:r>
              <a:rPr lang="en-US" dirty="0" err="1"/>
              <a:t>osx</a:t>
            </a:r>
            <a:r>
              <a:rPr lang="en-US" dirty="0"/>
              <a:t>-installer (easiest)</a:t>
            </a:r>
          </a:p>
          <a:p>
            <a:pPr lvl="1"/>
            <a:r>
              <a:rPr lang="en-US" dirty="0" err="1" smtClean="0"/>
              <a:t>Macports</a:t>
            </a:r>
            <a:r>
              <a:rPr lang="en-US" dirty="0"/>
              <a:t> </a:t>
            </a:r>
            <a:r>
              <a:rPr lang="en-US" dirty="0" smtClean="0"/>
              <a:t>or Fink</a:t>
            </a:r>
          </a:p>
          <a:p>
            <a:pPr lvl="1"/>
            <a:r>
              <a:rPr lang="en-US" dirty="0" smtClean="0"/>
              <a:t>Source build and install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Source</a:t>
            </a:r>
            <a:endParaRPr lang="en-US" dirty="0"/>
          </a:p>
        </p:txBody>
      </p:sp>
      <p:sp>
        <p:nvSpPr>
          <p:cNvPr id="3" name="Content Placeholder 2"/>
          <p:cNvSpPr>
            <a:spLocks noGrp="1"/>
          </p:cNvSpPr>
          <p:nvPr>
            <p:ph idx="1"/>
          </p:nvPr>
        </p:nvSpPr>
        <p:spPr>
          <a:xfrm>
            <a:off x="457200" y="1600201"/>
            <a:ext cx="8229600" cy="2514600"/>
          </a:xfrm>
        </p:spPr>
        <p:txBody>
          <a:bodyPr>
            <a:normAutofit/>
          </a:bodyPr>
          <a:lstStyle/>
          <a:p>
            <a:pPr>
              <a:buNone/>
            </a:pPr>
            <a:r>
              <a:rPr lang="en-US" dirty="0" smtClean="0"/>
              <a:t>    Adapted from “</a:t>
            </a:r>
            <a:r>
              <a:rPr lang="en-US" dirty="0" err="1" smtClean="0"/>
              <a:t>Git</a:t>
            </a:r>
            <a:r>
              <a:rPr lang="en-US" dirty="0" smtClean="0"/>
              <a:t> from the bottom up” by John </a:t>
            </a:r>
            <a:r>
              <a:rPr lang="en-US" dirty="0" err="1" smtClean="0"/>
              <a:t>Weigley</a:t>
            </a:r>
            <a:r>
              <a:rPr lang="en-US" dirty="0" smtClean="0"/>
              <a:t> and</a:t>
            </a:r>
            <a:r>
              <a:rPr lang="en-US" dirty="0"/>
              <a:t> </a:t>
            </a:r>
            <a:r>
              <a:rPr lang="en-US" dirty="0" smtClean="0"/>
              <a:t>“</a:t>
            </a:r>
            <a:r>
              <a:rPr lang="en-US" dirty="0" err="1" smtClean="0"/>
              <a:t>Git</a:t>
            </a:r>
            <a:r>
              <a:rPr lang="en-US" dirty="0" smtClean="0"/>
              <a:t> for </a:t>
            </a:r>
            <a:r>
              <a:rPr lang="en-US" dirty="0"/>
              <a:t>C</a:t>
            </a:r>
            <a:r>
              <a:rPr lang="en-US" dirty="0" smtClean="0"/>
              <a:t>omputer </a:t>
            </a:r>
            <a:r>
              <a:rPr lang="en-US" dirty="0"/>
              <a:t>S</a:t>
            </a:r>
            <a:r>
              <a:rPr lang="en-US" dirty="0" smtClean="0"/>
              <a:t>cientists”</a:t>
            </a:r>
          </a:p>
        </p:txBody>
      </p:sp>
      <p:sp>
        <p:nvSpPr>
          <p:cNvPr id="5" name="Rounded Rectangle 4"/>
          <p:cNvSpPr/>
          <p:nvPr/>
        </p:nvSpPr>
        <p:spPr>
          <a:xfrm>
            <a:off x="1828800" y="4572000"/>
            <a:ext cx="5562600" cy="9144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4724400"/>
            <a:ext cx="5316199" cy="523220"/>
          </a:xfrm>
          <a:prstGeom prst="rect">
            <a:avLst/>
          </a:prstGeom>
        </p:spPr>
        <p:txBody>
          <a:bodyPr wrap="none">
            <a:spAutoFit/>
          </a:bodyPr>
          <a:lstStyle/>
          <a:p>
            <a:r>
              <a:rPr lang="en-US" sz="2800" dirty="0" smtClean="0">
                <a:hlinkClick r:id="rId2"/>
              </a:rPr>
              <a:t>http://git-scm.com/documentation</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3" name="Content Placeholder 2"/>
          <p:cNvSpPr>
            <a:spLocks noGrp="1"/>
          </p:cNvSpPr>
          <p:nvPr>
            <p:ph idx="1"/>
          </p:nvPr>
        </p:nvSpPr>
        <p:spPr/>
        <p:txBody>
          <a:bodyPr/>
          <a:lstStyle/>
          <a:p>
            <a:r>
              <a:rPr lang="en-US" dirty="0" smtClean="0"/>
              <a:t>Repository: history of working tree snapshots</a:t>
            </a:r>
          </a:p>
          <a:p>
            <a:r>
              <a:rPr lang="en-US" dirty="0" smtClean="0"/>
              <a:t>Index: staging area for commits</a:t>
            </a:r>
          </a:p>
          <a:p>
            <a:r>
              <a:rPr lang="en-US" dirty="0" smtClean="0"/>
              <a:t>Working tree: directory with repository</a:t>
            </a:r>
          </a:p>
          <a:p>
            <a:r>
              <a:rPr lang="en-US" dirty="0" smtClean="0"/>
              <a:t>Branch: a name for a commit </a:t>
            </a:r>
          </a:p>
          <a:p>
            <a:r>
              <a:rPr lang="en-US" dirty="0" smtClean="0"/>
              <a:t>Master: default branch name for mainline</a:t>
            </a:r>
          </a:p>
          <a:p>
            <a:r>
              <a:rPr lang="en-US" dirty="0" smtClean="0"/>
              <a:t>HEAD: most recent commit on current branch</a:t>
            </a:r>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3318</TotalTime>
  <Words>3577</Words>
  <Application>Microsoft Macintosh PowerPoint</Application>
  <PresentationFormat>On-screen Show (4:3)</PresentationFormat>
  <Paragraphs>529</Paragraphs>
  <Slides>52</Slides>
  <Notes>21</Notes>
  <HiddenSlides>1</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Git for dummies</vt:lpstr>
      <vt:lpstr>PowerPoint Presentation</vt:lpstr>
      <vt:lpstr>PowerPoint Presentation</vt:lpstr>
      <vt:lpstr>PowerPoint Presentation</vt:lpstr>
      <vt:lpstr>Git: a silly, incompetent, stupid, annoying, or childish person</vt:lpstr>
      <vt:lpstr>PowerPoint Presentation</vt:lpstr>
      <vt:lpstr>Distributions</vt:lpstr>
      <vt:lpstr>Tutorial Source</vt:lpstr>
      <vt:lpstr>Terms</vt:lpstr>
      <vt:lpstr>Typical Workflow</vt:lpstr>
      <vt:lpstr>Git guts</vt:lpstr>
      <vt:lpstr>SHA1 is Name Oracle</vt:lpstr>
      <vt:lpstr>Repository Birth</vt:lpstr>
      <vt:lpstr>More windows</vt:lpstr>
      <vt:lpstr>Our first BLOB</vt:lpstr>
      <vt:lpstr>Some facts</vt:lpstr>
      <vt:lpstr>ls-tree</vt:lpstr>
      <vt:lpstr>Trees (directories) Store Blobs</vt:lpstr>
      <vt:lpstr>Commits (snapshots)</vt:lpstr>
      <vt:lpstr>Underneath the covers…</vt:lpstr>
      <vt:lpstr>Underneath the covers…</vt:lpstr>
      <vt:lpstr>Underneath the covers…</vt:lpstr>
      <vt:lpstr>Underneath the covers…</vt:lpstr>
      <vt:lpstr>PowerPoint Presentation</vt:lpstr>
      <vt:lpstr>PowerPoint Presentation</vt:lpstr>
      <vt:lpstr>Git status --- Sanity</vt:lpstr>
      <vt:lpstr>History</vt:lpstr>
      <vt:lpstr>Branches</vt:lpstr>
      <vt:lpstr>Commit by any other name</vt:lpstr>
      <vt:lpstr>And more...</vt:lpstr>
      <vt:lpstr>Branch Commands</vt:lpstr>
      <vt:lpstr>PowerPoint Presentation</vt:lpstr>
      <vt:lpstr>Taming branches</vt:lpstr>
      <vt:lpstr>Taming branches</vt:lpstr>
      <vt:lpstr>Taming branches</vt:lpstr>
      <vt:lpstr>Meet the middle man…</vt:lpstr>
      <vt:lpstr>Fun with Patches!</vt:lpstr>
      <vt:lpstr>PowerPoint Presentation</vt:lpstr>
      <vt:lpstr>Checking a Patch</vt:lpstr>
      <vt:lpstr>Moving HEAD with reset</vt:lpstr>
      <vt:lpstr>Reflog</vt:lpstr>
      <vt:lpstr>stash</vt:lpstr>
      <vt:lpstr>How I use the stash</vt:lpstr>
      <vt:lpstr>Few more commands</vt:lpstr>
      <vt:lpstr>Conflicts</vt:lpstr>
      <vt:lpstr>Identifying Files with Conflicts</vt:lpstr>
      <vt:lpstr>Resolving Conflicts</vt:lpstr>
      <vt:lpstr>Clone</vt:lpstr>
      <vt:lpstr>Git development Model</vt:lpstr>
      <vt:lpstr>PowerPoint Presentation</vt:lpstr>
      <vt:lpstr>Recommended Flow</vt:lpstr>
      <vt:lpstr>PowerPoint Presentation</vt:lpstr>
    </vt:vector>
  </TitlesOfParts>
  <Company>Brigham Young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for dummies</dc:title>
  <dc:creator>Eric Mercer</dc:creator>
  <cp:lastModifiedBy>Eric Mercer</cp:lastModifiedBy>
  <cp:revision>98</cp:revision>
  <dcterms:created xsi:type="dcterms:W3CDTF">2009-09-02T20:30:20Z</dcterms:created>
  <dcterms:modified xsi:type="dcterms:W3CDTF">2012-01-11T00:01:20Z</dcterms:modified>
</cp:coreProperties>
</file>