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259" r:id="rId3"/>
    <p:sldId id="275" r:id="rId4"/>
    <p:sldId id="276" r:id="rId5"/>
    <p:sldId id="257" r:id="rId6"/>
    <p:sldId id="269" r:id="rId7"/>
    <p:sldId id="258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7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42" autoAdjust="0"/>
  </p:normalViewPr>
  <p:slideViewPr>
    <p:cSldViewPr>
      <p:cViewPr varScale="1">
        <p:scale>
          <a:sx n="105" d="100"/>
          <a:sy n="105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B061E-B2B0-4C40-8D81-9629A1F2D83C}" type="datetimeFigureOut">
              <a:rPr lang="en-US" smtClean="0"/>
              <a:t>4/11/11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8E6D6-F6AC-4E40-AD44-A222A23F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 says,</a:t>
            </a:r>
            <a:r>
              <a:rPr lang="en-US" baseline="0" dirty="0" smtClean="0"/>
              <a:t> schedule the frame writing process at least 30 times per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E6D6-F6AC-4E40-AD44-A222A23FE8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0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sum</a:t>
            </a:r>
            <a:r>
              <a:rPr lang="en-US" baseline="0" dirty="0" smtClean="0"/>
              <a:t> for this system?</a:t>
            </a:r>
          </a:p>
          <a:p>
            <a:r>
              <a:rPr lang="en-US" baseline="0" dirty="0" smtClean="0"/>
              <a:t>10/30 + 15/40 + 5/50 = 0.808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Should be doable if…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E6D6-F6AC-4E40-AD44-A222A23FE84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Shortest period task has the high priority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E6D6-F6AC-4E40-AD44-A222A23FE8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time 90 there is a</a:t>
            </a:r>
            <a:r>
              <a:rPr lang="en-US" baseline="0" dirty="0" smtClean="0"/>
              <a:t> choice between A or B.  Stick with B to avoid the context switch overhead.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E6D6-F6AC-4E40-AD44-A222A23FE84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takes</a:t>
            </a:r>
            <a:r>
              <a:rPr lang="en-US" baseline="0" dirty="0" smtClean="0"/>
              <a:t> more time but has the same priority.  Should still </a:t>
            </a:r>
            <a:r>
              <a:rPr lang="en-US" baseline="0" dirty="0" smtClean="0"/>
              <a:t>schedule</a:t>
            </a:r>
            <a:r>
              <a:rPr lang="en-US" baseline="0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E6D6-F6AC-4E40-AD44-A222A23FE84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30D63-157D-4A35-B9E8-3D87BB4BD899}" type="slidenum">
              <a:rPr lang="en-US"/>
              <a:pPr/>
              <a:t>15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One process = 100% CPU Utilization</a:t>
            </a:r>
          </a:p>
          <a:p>
            <a:r>
              <a:rPr lang="en-US" smtClean="0"/>
              <a:t>2 = 83%</a:t>
            </a:r>
          </a:p>
          <a:p>
            <a:r>
              <a:rPr lang="en-US" smtClean="0"/>
              <a:t>So, if there is 90% utilization of 2 tasks, then RMS cannot guarantee to meet deadlines.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</a:t>
            </a:r>
            <a:r>
              <a:rPr lang="en-US" baseline="0" dirty="0" smtClean="0"/>
              <a:t> just hand client data at a steady rate</a:t>
            </a:r>
          </a:p>
          <a:p>
            <a:r>
              <a:rPr lang="en-US" baseline="0" dirty="0" smtClean="0"/>
              <a:t>Client must process data at same </a:t>
            </a:r>
            <a:r>
              <a:rPr lang="en-US" baseline="0" dirty="0" err="1" smtClean="0"/>
              <a:t>rate.All</a:t>
            </a:r>
            <a:r>
              <a:rPr lang="en-US" baseline="0" dirty="0" smtClean="0"/>
              <a:t> 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E6D6-F6AC-4E40-AD44-A222A23FE84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Pause – easy.  Send </a:t>
            </a:r>
            <a:r>
              <a:rPr lang="en-US" dirty="0" smtClean="0"/>
              <a:t>stop</a:t>
            </a:r>
            <a:r>
              <a:rPr lang="en-US" baseline="0" dirty="0" smtClean="0"/>
              <a:t> </a:t>
            </a:r>
            <a:r>
              <a:rPr lang="en-US" baseline="0" dirty="0" smtClean="0"/>
              <a:t>message</a:t>
            </a:r>
          </a:p>
          <a:p>
            <a:r>
              <a:rPr lang="en-US" baseline="0" dirty="0" smtClean="0"/>
              <a:t>Rewind – easy.  Just send start from first block message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last two…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Prepare special files for fast forward and fast backwards.  </a:t>
            </a:r>
            <a:r>
              <a:rPr lang="en-US" baseline="0" dirty="0" smtClean="0"/>
              <a:t>Switch </a:t>
            </a:r>
            <a:r>
              <a:rPr lang="en-US" baseline="0" dirty="0" smtClean="0"/>
              <a:t>to those files.  Server must find frame in normal file.  Seek to same location in special file.  Go from there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Seriously, dividing into separate files at different fast forward rates is exactly how it is implemented.  Each file links to the original file at the normal rate in well defined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E6D6-F6AC-4E40-AD44-A222A23FE845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Caching is super important in streaming.  With an effective cache, it is possible to have everything</a:t>
            </a:r>
            <a:r>
              <a:rPr lang="en-US" baseline="0" dirty="0" smtClean="0"/>
              <a:t> “on-demand” with little latency.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E6D6-F6AC-4E40-AD44-A222A23FE8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8E45BF2-F693-4B1A-B6F8-59E1928E59F3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CAF601-2683-42B9-A509-4E253CC22F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the party begin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we assume tasks can be preempted</a:t>
            </a:r>
          </a:p>
          <a:p>
            <a:r>
              <a:rPr lang="en-US" dirty="0" smtClean="0"/>
              <a:t>Two ways </a:t>
            </a:r>
            <a:r>
              <a:rPr lang="en-US" dirty="0" smtClean="0"/>
              <a:t>two to </a:t>
            </a:r>
            <a:r>
              <a:rPr lang="en-US" dirty="0" smtClean="0"/>
              <a:t>schedule</a:t>
            </a:r>
            <a:r>
              <a:rPr lang="en-US" dirty="0" smtClean="0"/>
              <a:t>: static, dynamic</a:t>
            </a:r>
            <a:endParaRPr lang="en-US" dirty="0" smtClean="0"/>
          </a:p>
          <a:p>
            <a:r>
              <a:rPr lang="en-US" dirty="0" smtClean="0"/>
              <a:t>Static: assign fixed priority in advance with prioritized preemptive scheduling</a:t>
            </a:r>
          </a:p>
          <a:p>
            <a:r>
              <a:rPr lang="en-US" dirty="0" smtClean="0"/>
              <a:t>Dynamic do not have fixed priorities</a:t>
            </a:r>
          </a:p>
          <a:p>
            <a:r>
              <a:rPr lang="en-US" dirty="0" smtClean="0"/>
              <a:t>Failure is missing a deadline (i.e., not finishing before the next period begins</a:t>
            </a:r>
          </a:p>
          <a:p>
            <a:endParaRPr lang="en-US" dirty="0" smtClean="0"/>
          </a:p>
          <a:p>
            <a:r>
              <a:rPr lang="en-US" dirty="0" smtClean="0"/>
              <a:t>We’ll try to look at both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Rate Monotonic Scheduling (RMS)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form of </a:t>
            </a:r>
            <a:r>
              <a:rPr lang="en-US" dirty="0" smtClean="0"/>
              <a:t>scheduling</a:t>
            </a:r>
            <a:endParaRPr lang="en-US" dirty="0" smtClean="0"/>
          </a:p>
          <a:p>
            <a:r>
              <a:rPr lang="en-US" dirty="0" smtClean="0"/>
              <a:t>Process must meet the following:</a:t>
            </a:r>
          </a:p>
          <a:p>
            <a:pPr lvl="1"/>
            <a:r>
              <a:rPr lang="en-US" dirty="0" smtClean="0"/>
              <a:t>Periodic processes must complete within periods</a:t>
            </a:r>
          </a:p>
          <a:p>
            <a:pPr lvl="1"/>
            <a:r>
              <a:rPr lang="en-US" dirty="0" smtClean="0"/>
              <a:t>No process is dependent on any other process</a:t>
            </a:r>
          </a:p>
          <a:p>
            <a:pPr lvl="1"/>
            <a:r>
              <a:rPr lang="en-US" dirty="0" smtClean="0"/>
              <a:t>For a process, same CPU time on each burst</a:t>
            </a:r>
          </a:p>
          <a:p>
            <a:pPr lvl="1"/>
            <a:r>
              <a:rPr lang="en-US" dirty="0" smtClean="0"/>
              <a:t>Any non-periodic processes have no deadlines</a:t>
            </a:r>
          </a:p>
          <a:p>
            <a:pPr lvl="1"/>
            <a:r>
              <a:rPr lang="en-US" dirty="0" smtClean="0"/>
              <a:t>Process preemption is instant with no </a:t>
            </a:r>
            <a:r>
              <a:rPr lang="en-US" dirty="0" smtClean="0"/>
              <a:t>overhead</a:t>
            </a:r>
          </a:p>
          <a:p>
            <a:r>
              <a:rPr lang="en-US" dirty="0" smtClean="0"/>
              <a:t>Priority set by period: shorter is higher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5181600"/>
            <a:ext cx="7772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Priorities linear with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priority is the rate (time per second)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is roughly 33 (33 times per second)</a:t>
            </a:r>
          </a:p>
          <a:p>
            <a:r>
              <a:rPr lang="en-US" i="1" dirty="0" smtClean="0"/>
              <a:t>B</a:t>
            </a:r>
            <a:r>
              <a:rPr lang="en-US" dirty="0" smtClean="0"/>
              <a:t> gets priority 25</a:t>
            </a:r>
          </a:p>
          <a:p>
            <a:r>
              <a:rPr lang="en-US" i="1" dirty="0" smtClean="0"/>
              <a:t>C</a:t>
            </a:r>
            <a:r>
              <a:rPr lang="en-US" dirty="0" smtClean="0"/>
              <a:t> get priority 20 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3810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8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382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2954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7526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2098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956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6670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1242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5814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0386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244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44958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16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9530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8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4102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960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58674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3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63246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3716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432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1148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864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3716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004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292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580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67818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676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71600" y="23622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57600" y="23622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43600" y="23622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371600" y="2895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2819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RMS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28800" y="2895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514600" y="2895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43200" y="2895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200400" y="2895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86200" y="2895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14800" y="2895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29200" y="2895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29200" y="2895600"/>
            <a:ext cx="4572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486400" y="2895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43600" y="2895600"/>
            <a:ext cx="2286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72200" y="2895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858000" y="2895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15200" y="2895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8" grpId="1" animBg="1"/>
      <p:bldP spid="59" grpId="0" animBg="1"/>
      <p:bldP spid="60" grpId="0" animBg="1"/>
      <p:bldP spid="61" grpId="0" animBg="1"/>
      <p:bldP spid="61" grpId="1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029200" y="2895600"/>
            <a:ext cx="4572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Earliest Deadline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Does not require same runtime per burst</a:t>
            </a:r>
          </a:p>
          <a:p>
            <a:r>
              <a:rPr lang="en-US" dirty="0" smtClean="0"/>
              <a:t>Can handle non-periodic tasks</a:t>
            </a:r>
          </a:p>
          <a:p>
            <a:r>
              <a:rPr lang="en-US" dirty="0" smtClean="0"/>
              <a:t>When process arrives announce deadline</a:t>
            </a:r>
          </a:p>
          <a:p>
            <a:r>
              <a:rPr lang="en-US" dirty="0" smtClean="0"/>
              <a:t>Sort processes by deadline</a:t>
            </a:r>
          </a:p>
          <a:p>
            <a:r>
              <a:rPr lang="en-US" dirty="0" smtClean="0"/>
              <a:t>Earliest deadline first</a:t>
            </a:r>
          </a:p>
          <a:p>
            <a:r>
              <a:rPr lang="en-US" dirty="0" smtClean="0"/>
              <a:t>Preempt at process arrival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3810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8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382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2954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7526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2098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956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6670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1242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5814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0386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244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44958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16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9530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8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4102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960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58674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3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63246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3716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432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1148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864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3716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004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292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580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67818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676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71600" y="23622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57600" y="23622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43600" y="23622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371600" y="2895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2819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RMS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28800" y="2895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514600" y="2895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43200" y="2895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200400" y="2895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86200" y="2895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14800" y="2895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486400" y="2895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43600" y="2895600"/>
            <a:ext cx="2286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72200" y="2895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858000" y="2895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15200" y="2895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1000" y="3276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EDF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371600" y="33528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828800" y="33528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514600" y="33528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43200" y="33528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00400" y="33528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6200" y="33528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114800" y="33528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029200" y="33528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715000" y="33528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172200" y="33528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858000" y="33528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315200" y="33528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Processor utilization is 0.975 – schedulable</a:t>
            </a:r>
          </a:p>
          <a:p>
            <a:r>
              <a:rPr lang="en-US" dirty="0" smtClean="0"/>
              <a:t>RMS fails!</a:t>
            </a:r>
          </a:p>
          <a:p>
            <a:r>
              <a:rPr lang="en-US" dirty="0" smtClean="0"/>
              <a:t>EDF schedules fine</a:t>
            </a:r>
          </a:p>
          <a:p>
            <a:r>
              <a:rPr lang="en-US" dirty="0" smtClean="0"/>
              <a:t>There is </a:t>
            </a:r>
            <a:r>
              <a:rPr lang="en-US" dirty="0" smtClean="0"/>
              <a:t>5 </a:t>
            </a:r>
            <a:r>
              <a:rPr lang="en-US" dirty="0" err="1" smtClean="0"/>
              <a:t>msec</a:t>
            </a:r>
            <a:r>
              <a:rPr lang="en-US" dirty="0" smtClean="0"/>
              <a:t> </a:t>
            </a:r>
            <a:r>
              <a:rPr lang="en-US" dirty="0" smtClean="0"/>
              <a:t>idle time every 200 </a:t>
            </a:r>
            <a:r>
              <a:rPr lang="en-US" dirty="0" err="1" smtClean="0"/>
              <a:t>msec</a:t>
            </a:r>
            <a:r>
              <a:rPr lang="en-US" dirty="0" smtClean="0"/>
              <a:t> </a:t>
            </a:r>
          </a:p>
          <a:p>
            <a:r>
              <a:rPr lang="en-US" dirty="0" smtClean="0"/>
              <a:t>97.5% CPU utilization as above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3810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8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382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2954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7526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2098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956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6670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1242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5814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0386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244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44958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16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9530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8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4102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960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58674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3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63246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371600" y="17526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43200" y="17526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114800" y="17526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86400" y="17526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0" y="17526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3716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004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292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58000" y="20574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67818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676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71600" y="23622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57600" y="23622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43600" y="23622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2819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RMS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3276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EDF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371600" y="28956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057400" y="2895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43200" y="28956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429000" y="2895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3" name="Rounded Rectangular Callout 82"/>
          <p:cNvSpPr/>
          <p:nvPr/>
        </p:nvSpPr>
        <p:spPr>
          <a:xfrm>
            <a:off x="4114800" y="1981200"/>
            <a:ext cx="2362200" cy="304800"/>
          </a:xfrm>
          <a:prstGeom prst="wedgeRoundRectCallout">
            <a:avLst>
              <a:gd name="adj1" fmla="val -67772"/>
              <a:gd name="adj2" fmla="val 22678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</a:t>
            </a:r>
            <a:r>
              <a:rPr lang="en-US" dirty="0" smtClean="0"/>
              <a:t> missed its deadline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371600" y="33528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057400" y="33528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743200" y="33528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971800" y="33528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657600" y="33528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343400" y="33528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5029200" y="33528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5257800" y="33528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33528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629400" y="33528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858000" y="3352800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7543800" y="33528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uiExpand="1" build="p"/>
      <p:bldP spid="76" grpId="0" animBg="1"/>
      <p:bldP spid="77" grpId="0" animBg="1"/>
      <p:bldP spid="81" grpId="0" animBg="1"/>
      <p:bldP spid="82" grpId="0" animBg="1"/>
      <p:bldP spid="83" grpId="0" animBg="1"/>
      <p:bldP spid="83" grpId="1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Rate Monotonic Scheduling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Static priorities in RMS only works if utilization is not too high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Liu and </a:t>
            </a:r>
            <a:r>
              <a:rPr lang="en-US" sz="2200" dirty="0" err="1" smtClean="0"/>
              <a:t>Layland</a:t>
            </a:r>
            <a:r>
              <a:rPr lang="en-US" sz="2200" dirty="0" smtClean="0"/>
              <a:t> (1973): For any system of periodic </a:t>
            </a:r>
            <a:r>
              <a:rPr lang="en-US" sz="2200" dirty="0" smtClean="0"/>
              <a:t>processes</a:t>
            </a:r>
            <a:r>
              <a:rPr lang="en-US" sz="2200" dirty="0" smtClean="0"/>
              <a:t>, if</a:t>
            </a:r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200" i="1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then system is schedulable.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For 3 processes, the max permitted utilization is 0.780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For </a:t>
            </a:r>
            <a:r>
              <a:rPr lang="en-US" sz="2200" i="1" dirty="0" smtClean="0"/>
              <a:t>m</a:t>
            </a:r>
            <a:r>
              <a:rPr lang="en-US" sz="2200" dirty="0" smtClean="0"/>
              <a:t> at infinity, max permitted utilization is 0.696</a:t>
            </a:r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Why did our system of 3 work with utilization of 0.808?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Luck!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EDF always works for utilization below 1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Requires a more complex algorithm</a:t>
            </a:r>
            <a:endParaRPr lang="en-US" sz="1800" dirty="0" smtClean="0"/>
          </a:p>
        </p:txBody>
      </p:sp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5707063" y="128588"/>
            <a:ext cx="3276600" cy="3968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 algn="r"/>
            <a:r>
              <a:rPr lang="en-US" sz="2000">
                <a:solidFill>
                  <a:schemeClr val="bg2"/>
                </a:solidFill>
              </a:rPr>
              <a:t>RMS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667000"/>
            <a:ext cx="3819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Enthraling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open call, get file descriptor, read bytes</a:t>
            </a:r>
          </a:p>
          <a:p>
            <a:r>
              <a:rPr lang="en-US" dirty="0" smtClean="0"/>
              <a:t>When finished, close the file</a:t>
            </a:r>
          </a:p>
          <a:p>
            <a:endParaRPr lang="en-US" dirty="0" smtClean="0"/>
          </a:p>
          <a:p>
            <a:r>
              <a:rPr lang="en-US" dirty="0" smtClean="0"/>
              <a:t>Terrible interaction for a remote server serving video files etc.</a:t>
            </a:r>
          </a:p>
          <a:p>
            <a:pPr lvl="1"/>
            <a:r>
              <a:rPr lang="en-US" dirty="0" smtClean="0"/>
              <a:t>User must make read calls precisely spaced</a:t>
            </a:r>
          </a:p>
          <a:p>
            <a:pPr lvl="1"/>
            <a:r>
              <a:rPr lang="en-US" dirty="0" smtClean="0"/>
              <a:t>Server must supply date block without delay</a:t>
            </a:r>
          </a:p>
          <a:p>
            <a:r>
              <a:rPr lang="en-US" dirty="0" smtClean="0"/>
              <a:t>Drop traditional model</a:t>
            </a:r>
          </a:p>
          <a:p>
            <a:r>
              <a:rPr lang="en-US" dirty="0" smtClean="0"/>
              <a:t>Follow video recorder – hit play!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590800"/>
            <a:ext cx="838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590800"/>
            <a:ext cx="838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295400" y="28194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851272">
            <a:off x="1497598" y="256299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95400" y="31242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796423">
            <a:off x="155215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1295400" y="3575931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851272">
            <a:off x="1497598" y="331952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400" y="3880731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796423">
            <a:off x="1552150" y="380453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1295400" y="4466131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851272">
            <a:off x="1497598" y="420972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95400" y="4770931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796423">
            <a:off x="1552150" y="469473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53000" y="2667000"/>
            <a:ext cx="838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768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10400" y="2667000"/>
            <a:ext cx="838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342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5867400" y="28956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851272">
            <a:off x="6069598" y="263919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67400" y="32004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796423">
            <a:off x="6047950" y="308933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1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867400" y="3534594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96423">
            <a:off x="6047950" y="3440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2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67400" y="39104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796423">
            <a:off x="6047950" y="3821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5562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Classic Model (pull server)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05400" y="55626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Video Cassette Recorder (VCR)</a:t>
            </a:r>
          </a:p>
          <a:p>
            <a:pPr algn="ctr"/>
            <a:r>
              <a:rPr lang="en-US" dirty="0" smtClean="0"/>
              <a:t>(push server)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867400" y="4272394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796423">
            <a:off x="6047950" y="416133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4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867400" y="4653394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796423">
            <a:off x="6047950" y="454233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5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913471" y="3048000"/>
            <a:ext cx="484143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All is not well in the </a:t>
            </a:r>
          </a:p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garden 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of good and evil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things to consider…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you pause?</a:t>
            </a:r>
          </a:p>
          <a:p>
            <a:r>
              <a:rPr lang="en-US" dirty="0" smtClean="0"/>
              <a:t>How do you rewind?</a:t>
            </a:r>
          </a:p>
          <a:p>
            <a:r>
              <a:rPr lang="en-US" dirty="0" smtClean="0"/>
              <a:t>How do you fast forward?</a:t>
            </a:r>
          </a:p>
          <a:p>
            <a:r>
              <a:rPr lang="en-US" dirty="0" smtClean="0"/>
              <a:t>What about fast backward?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the absence of compression</a:t>
            </a:r>
          </a:p>
          <a:p>
            <a:pPr lvl="1"/>
            <a:r>
              <a:rPr lang="en-US" dirty="0" smtClean="0"/>
              <a:t>Fast forward or backward just display every k-</a:t>
            </a:r>
            <a:r>
              <a:rPr lang="en-US" dirty="0" err="1" smtClean="0"/>
              <a:t>th</a:t>
            </a:r>
            <a:r>
              <a:rPr lang="en-US" dirty="0" smtClean="0"/>
              <a:t> frame where k is the rate (10, 20, 30)</a:t>
            </a:r>
          </a:p>
          <a:p>
            <a:r>
              <a:rPr lang="en-US" dirty="0" smtClean="0"/>
              <a:t>In the presence of compression…</a:t>
            </a:r>
          </a:p>
          <a:p>
            <a:r>
              <a:rPr lang="en-US" dirty="0" smtClean="0"/>
              <a:t>Advance planning – prepare special files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for Today</a:t>
            </a:r>
            <a:endParaRPr lang="en-US" dirty="0"/>
          </a:p>
        </p:txBody>
      </p:sp>
      <p:pic>
        <p:nvPicPr>
          <p:cNvPr id="2050" name="Picture 2" descr="C:\Users\egm\Pictures\Presentation Images\android-stp-rm-eng_4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4737100" cy="394126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686477" y="5791200"/>
            <a:ext cx="5707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Everything digital!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video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Force users to share streams</a:t>
            </a:r>
          </a:p>
          <a:p>
            <a:r>
              <a:rPr lang="en-US" dirty="0" smtClean="0"/>
              <a:t>Start streams at fixed times</a:t>
            </a:r>
          </a:p>
          <a:p>
            <a:r>
              <a:rPr lang="en-US" dirty="0" smtClean="0"/>
              <a:t>Limits total number of streams served</a:t>
            </a:r>
          </a:p>
          <a:p>
            <a:r>
              <a:rPr lang="en-US" dirty="0" smtClean="0"/>
              <a:t>For a start every 2 minutes on a 2 hour movie, then you need 60 streams for the movie</a:t>
            </a:r>
          </a:p>
          <a:p>
            <a:r>
              <a:rPr lang="en-US" dirty="0" smtClean="0"/>
              <a:t>Like taking a bus – wait at the stop!</a:t>
            </a:r>
          </a:p>
          <a:p>
            <a:r>
              <a:rPr lang="en-US" dirty="0" smtClean="0"/>
              <a:t>True on demand is the taxi – comes when called</a:t>
            </a:r>
          </a:p>
          <a:p>
            <a:r>
              <a:rPr lang="en-US" dirty="0" smtClean="0"/>
              <a:t>Build VCR functions but keeping a window of frames that you can move through</a:t>
            </a:r>
          </a:p>
          <a:p>
            <a:r>
              <a:rPr lang="en-US" dirty="0" smtClean="0"/>
              <a:t>Limited to window!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on disk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895600"/>
          </a:xfrm>
        </p:spPr>
        <p:txBody>
          <a:bodyPr/>
          <a:lstStyle/>
          <a:p>
            <a:r>
              <a:rPr lang="en-US" dirty="0" smtClean="0"/>
              <a:t>Contiguous not always good</a:t>
            </a:r>
          </a:p>
          <a:p>
            <a:r>
              <a:rPr lang="en-US" dirty="0" smtClean="0"/>
              <a:t>Small block </a:t>
            </a:r>
            <a:r>
              <a:rPr lang="en-US" dirty="0" smtClean="0">
                <a:sym typeface="Wingdings" pitchFamily="2" charset="2"/>
              </a:rPr>
              <a:t> use a data structure to organize frames by index</a:t>
            </a:r>
          </a:p>
          <a:p>
            <a:r>
              <a:rPr lang="en-US" dirty="0" smtClean="0">
                <a:sym typeface="Wingdings" pitchFamily="2" charset="2"/>
              </a:rPr>
              <a:t>Large block  store many frames in each block but still have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667000"/>
            <a:ext cx="304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667000"/>
            <a:ext cx="304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667000"/>
            <a:ext cx="304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2667000"/>
            <a:ext cx="304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667000"/>
            <a:ext cx="304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2400" y="2667000"/>
            <a:ext cx="304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67200" y="26670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3600" y="2667000"/>
            <a:ext cx="304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2667000"/>
            <a:ext cx="304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200" y="2667000"/>
            <a:ext cx="304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2667000"/>
            <a:ext cx="304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62800" y="2667000"/>
            <a:ext cx="304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67600" y="2667000"/>
            <a:ext cx="304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Scheduling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Serving  video is predictable – constant load</a:t>
            </a:r>
          </a:p>
          <a:p>
            <a:r>
              <a:rPr lang="en-US" dirty="0" smtClean="0"/>
              <a:t>Divide time into rounds</a:t>
            </a:r>
          </a:p>
          <a:p>
            <a:r>
              <a:rPr lang="en-US" dirty="0" smtClean="0"/>
              <a:t>A round is the frame time</a:t>
            </a:r>
          </a:p>
          <a:p>
            <a:r>
              <a:rPr lang="en-US" dirty="0" smtClean="0"/>
              <a:t>Collect request for a round</a:t>
            </a:r>
          </a:p>
          <a:p>
            <a:r>
              <a:rPr lang="en-US" dirty="0" smtClean="0"/>
              <a:t>Schedule the round</a:t>
            </a:r>
          </a:p>
          <a:p>
            <a:r>
              <a:rPr lang="en-US" dirty="0" smtClean="0"/>
              <a:t>Collect request</a:t>
            </a:r>
          </a:p>
          <a:p>
            <a:r>
              <a:rPr lang="en-US" dirty="0" smtClean="0"/>
              <a:t>Schedule round</a:t>
            </a:r>
          </a:p>
          <a:p>
            <a:r>
              <a:rPr lang="en-US" dirty="0" smtClean="0"/>
              <a:t>Easy!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Multimedia is cool</a:t>
            </a:r>
          </a:p>
          <a:p>
            <a:r>
              <a:rPr lang="en-US" dirty="0" smtClean="0"/>
              <a:t>Limiting the system makes many things easier</a:t>
            </a:r>
          </a:p>
          <a:p>
            <a:r>
              <a:rPr lang="en-US" dirty="0" smtClean="0"/>
              <a:t>Can tailor to specific needs</a:t>
            </a:r>
          </a:p>
          <a:p>
            <a:r>
              <a:rPr lang="en-US" dirty="0" smtClean="0"/>
              <a:t>That is why general purpose is hard!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Critical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photographic experts group</a:t>
            </a:r>
          </a:p>
          <a:p>
            <a:r>
              <a:rPr lang="en-US" dirty="0" err="1" smtClean="0"/>
              <a:t>Lossy</a:t>
            </a:r>
            <a:r>
              <a:rPr lang="en-US" dirty="0" smtClean="0"/>
              <a:t> compression format</a:t>
            </a:r>
          </a:p>
          <a:p>
            <a:r>
              <a:rPr lang="en-US" dirty="0" smtClean="0"/>
              <a:t>Proceeds in several steps</a:t>
            </a:r>
          </a:p>
          <a:p>
            <a:pPr lvl="1"/>
            <a:r>
              <a:rPr lang="en-US" dirty="0" smtClean="0"/>
              <a:t>Block preparation – average adjacent pixels</a:t>
            </a:r>
          </a:p>
          <a:p>
            <a:pPr lvl="1"/>
            <a:r>
              <a:rPr lang="en-US" dirty="0" smtClean="0"/>
              <a:t>Discrete cosine transformation</a:t>
            </a:r>
          </a:p>
          <a:p>
            <a:pPr lvl="1"/>
            <a:r>
              <a:rPr lang="en-US" dirty="0" smtClean="0"/>
              <a:t>Quantization</a:t>
            </a:r>
          </a:p>
          <a:p>
            <a:pPr lvl="1"/>
            <a:r>
              <a:rPr lang="en-US" dirty="0" smtClean="0"/>
              <a:t>Differencing of adjacent elements</a:t>
            </a:r>
          </a:p>
          <a:p>
            <a:pPr lvl="1"/>
            <a:r>
              <a:rPr lang="en-US" dirty="0" smtClean="0"/>
              <a:t>Linearization – order to transmit values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Motion picture experts group</a:t>
            </a:r>
          </a:p>
          <a:p>
            <a:r>
              <a:rPr lang="en-US" dirty="0" smtClean="0"/>
              <a:t>Series of JPEG images</a:t>
            </a:r>
          </a:p>
          <a:p>
            <a:r>
              <a:rPr lang="en-US" dirty="0" smtClean="0"/>
              <a:t>Compressed to take advantage of temporal and spatial properties</a:t>
            </a:r>
          </a:p>
          <a:p>
            <a:r>
              <a:rPr lang="en-US" dirty="0" smtClean="0"/>
              <a:t>Spatial redundancy  codes each frame as a JPEG</a:t>
            </a:r>
          </a:p>
          <a:p>
            <a:r>
              <a:rPr lang="en-US" dirty="0" smtClean="0"/>
              <a:t>Temporal redundancy: consecutive frames are mostly identical</a:t>
            </a:r>
          </a:p>
          <a:p>
            <a:r>
              <a:rPr lang="en-US" dirty="0" smtClean="0"/>
              <a:t>3 types of frames in encoding:</a:t>
            </a:r>
          </a:p>
          <a:p>
            <a:pPr lvl="1"/>
            <a:r>
              <a:rPr lang="en-US" dirty="0" smtClean="0"/>
              <a:t>I (</a:t>
            </a:r>
            <a:r>
              <a:rPr lang="en-US" dirty="0" err="1" smtClean="0"/>
              <a:t>intracode</a:t>
            </a:r>
            <a:r>
              <a:rPr lang="en-US" dirty="0" smtClean="0"/>
              <a:t>): self-contained JPEG still picture</a:t>
            </a:r>
          </a:p>
          <a:p>
            <a:pPr lvl="1"/>
            <a:r>
              <a:rPr lang="en-US" dirty="0" smtClean="0"/>
              <a:t>P (Predictive): block-by-block difference with last frame</a:t>
            </a:r>
          </a:p>
          <a:p>
            <a:pPr lvl="1"/>
            <a:r>
              <a:rPr lang="en-US" dirty="0" smtClean="0"/>
              <a:t>B (Bidirectional): differences with last and next</a:t>
            </a:r>
          </a:p>
          <a:p>
            <a:r>
              <a:rPr lang="en-US" dirty="0" smtClean="0"/>
              <a:t>Predictive frames work on </a:t>
            </a:r>
            <a:r>
              <a:rPr lang="en-US" dirty="0" err="1" smtClean="0"/>
              <a:t>macroblocks</a:t>
            </a:r>
            <a:r>
              <a:rPr lang="en-US" dirty="0" smtClean="0"/>
              <a:t> (16x16 </a:t>
            </a:r>
            <a:r>
              <a:rPr lang="en-US" dirty="0" smtClean="0"/>
              <a:t>luminance </a:t>
            </a:r>
            <a:r>
              <a:rPr lang="en-US" dirty="0" smtClean="0"/>
              <a:t>– brightness – and 8x8 chrominance – color)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gm\Pictures\Presentation Images\three-fing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743200"/>
            <a:ext cx="2857500" cy="3810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their OSs differ?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40659" y="2743200"/>
            <a:ext cx="21563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Scheduling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3823" y="2111514"/>
            <a:ext cx="24028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File Systems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2934" y="2743200"/>
            <a:ext cx="30023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Disk Scheduling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Homogeneous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</a:p>
          <a:p>
            <a:r>
              <a:rPr lang="en-US" dirty="0" smtClean="0"/>
              <a:t>Round-robin fits the bill</a:t>
            </a:r>
          </a:p>
          <a:p>
            <a:r>
              <a:rPr lang="en-US" dirty="0" smtClean="0"/>
              <a:t>Sequentially run each process on a regular clock tick frequency </a:t>
            </a:r>
          </a:p>
          <a:p>
            <a:r>
              <a:rPr lang="en-US" dirty="0" smtClean="0"/>
              <a:t>For example…</a:t>
            </a:r>
          </a:p>
          <a:p>
            <a:endParaRPr lang="en-US" dirty="0" smtClean="0"/>
          </a:p>
          <a:p>
            <a:r>
              <a:rPr lang="en-US" dirty="0" smtClean="0"/>
              <a:t>30 frames per second for video etc.</a:t>
            </a:r>
          </a:p>
          <a:p>
            <a:endParaRPr lang="en-US" dirty="0" smtClean="0"/>
          </a:p>
          <a:p>
            <a:r>
              <a:rPr lang="en-US" dirty="0" smtClean="0"/>
              <a:t>What about general processes?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3 processes…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339609"/>
          </a:xfrm>
        </p:spPr>
        <p:txBody>
          <a:bodyPr/>
          <a:lstStyle/>
          <a:p>
            <a:r>
              <a:rPr lang="en-US" i="1" dirty="0" smtClean="0"/>
              <a:t>A</a:t>
            </a:r>
            <a:r>
              <a:rPr lang="en-US" dirty="0" smtClean="0"/>
              <a:t> runs at 33 frames per second  (every 30 </a:t>
            </a:r>
            <a:r>
              <a:rPr lang="en-US" dirty="0" err="1" smtClean="0"/>
              <a:t>msec</a:t>
            </a:r>
            <a:r>
              <a:rPr lang="en-US" dirty="0" smtClean="0"/>
              <a:t>) and needs 10 </a:t>
            </a:r>
            <a:r>
              <a:rPr lang="en-US" dirty="0" err="1" smtClean="0"/>
              <a:t>msec</a:t>
            </a:r>
            <a:r>
              <a:rPr lang="en-US" dirty="0" smtClean="0"/>
              <a:t> CPU per frame</a:t>
            </a:r>
          </a:p>
          <a:p>
            <a:r>
              <a:rPr lang="en-US" i="1" dirty="0" smtClean="0"/>
              <a:t>B </a:t>
            </a:r>
            <a:r>
              <a:rPr lang="en-US" dirty="0" smtClean="0"/>
              <a:t>runs at 25 fps needing 15 </a:t>
            </a:r>
            <a:r>
              <a:rPr lang="en-US" dirty="0" err="1" smtClean="0"/>
              <a:t>msec</a:t>
            </a:r>
            <a:r>
              <a:rPr lang="en-US" dirty="0" smtClean="0"/>
              <a:t> CPU</a:t>
            </a:r>
          </a:p>
          <a:p>
            <a:r>
              <a:rPr lang="en-US" i="1" dirty="0" smtClean="0"/>
              <a:t>C</a:t>
            </a:r>
            <a:r>
              <a:rPr lang="en-US" dirty="0" smtClean="0"/>
              <a:t> runs at 20 fps needing 5 </a:t>
            </a:r>
            <a:r>
              <a:rPr lang="en-US" dirty="0" err="1" smtClean="0"/>
              <a:t>msec</a:t>
            </a:r>
            <a:r>
              <a:rPr lang="en-US" dirty="0" smtClean="0"/>
              <a:t> CPU </a:t>
            </a:r>
            <a:endParaRPr lang="en-US" i="1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52400" y="5181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9600" y="5181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066800" y="5181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524000" y="5181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98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981200" y="5181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438400" y="5181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42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2895600" y="51932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1400" y="6183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3352800" y="51932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8600" y="6183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3810000" y="51932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95800" y="6183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4267200" y="51932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3000" y="6183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4724400" y="51932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6183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181600" y="51932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7400" y="6183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638800" y="5181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246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120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6096000" y="5181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130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143000" y="42672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14600" y="42672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86200" y="42672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257800" y="42672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629400" y="42672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43000" y="50292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971800" y="50292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800600" y="50292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629400" y="50292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6553200" y="5181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390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43000" y="57150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429000" y="57150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715000" y="57150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schedulable?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5400000">
            <a:off x="3810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8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8382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2954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7526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098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6670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31242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5814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40386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44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4958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6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49530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88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5410200" y="26786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8674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53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120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63246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104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3716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432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148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4864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58000" y="1752600"/>
            <a:ext cx="457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371600" y="2514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200400" y="2514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29200" y="2514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58000" y="2514600"/>
            <a:ext cx="68580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67818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676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71600" y="32004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657600" y="32004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3600" y="32004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724400"/>
            <a:ext cx="2133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5791200"/>
            <a:ext cx="34575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5486400" y="58482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357</TotalTime>
  <Words>1358</Words>
  <Application>Microsoft Macintosh PowerPoint</Application>
  <PresentationFormat>On-screen Show (4:3)</PresentationFormat>
  <Paragraphs>408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Multimedia Operating Systems</vt:lpstr>
      <vt:lpstr>Multimedia for Today</vt:lpstr>
      <vt:lpstr>JPEG Critical</vt:lpstr>
      <vt:lpstr>MPEG</vt:lpstr>
      <vt:lpstr>How do their OSs differ?</vt:lpstr>
      <vt:lpstr>Scheduling</vt:lpstr>
      <vt:lpstr>Scheduling Homogeneous Processes</vt:lpstr>
      <vt:lpstr>A tale of 3 processes…</vt:lpstr>
      <vt:lpstr>Is it schedulable?</vt:lpstr>
      <vt:lpstr>Details</vt:lpstr>
      <vt:lpstr>Rate Monotonic Scheduling (RMS)</vt:lpstr>
      <vt:lpstr>Priorities linear with rate</vt:lpstr>
      <vt:lpstr>Earliest Deadline First</vt:lpstr>
      <vt:lpstr>Another Example</vt:lpstr>
      <vt:lpstr>Rate Monotonic Scheduling</vt:lpstr>
      <vt:lpstr>File systems</vt:lpstr>
      <vt:lpstr>Traditional file system</vt:lpstr>
      <vt:lpstr>File system</vt:lpstr>
      <vt:lpstr>A few things to consider…</vt:lpstr>
      <vt:lpstr>Near video on demand</vt:lpstr>
      <vt:lpstr>Placement on disk</vt:lpstr>
      <vt:lpstr>Disk Scheduling</vt:lpstr>
      <vt:lpstr>Static Scheduling</vt:lpstr>
      <vt:lpstr>Conclusions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Operating Systems</dc:title>
  <dc:creator>Eric Mercer</dc:creator>
  <cp:lastModifiedBy>Eric Mercer</cp:lastModifiedBy>
  <cp:revision>13</cp:revision>
  <dcterms:created xsi:type="dcterms:W3CDTF">2010-04-01T17:17:26Z</dcterms:created>
  <dcterms:modified xsi:type="dcterms:W3CDTF">2011-04-11T21:11:12Z</dcterms:modified>
</cp:coreProperties>
</file>