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5"/>
  </p:notesMasterIdLst>
  <p:handoutMasterIdLst>
    <p:handoutMasterId r:id="rId66"/>
  </p:handoutMasterIdLst>
  <p:sldIdLst>
    <p:sldId id="800" r:id="rId2"/>
    <p:sldId id="802" r:id="rId3"/>
    <p:sldId id="803" r:id="rId4"/>
    <p:sldId id="558" r:id="rId5"/>
    <p:sldId id="559" r:id="rId6"/>
    <p:sldId id="699" r:id="rId7"/>
    <p:sldId id="564" r:id="rId8"/>
    <p:sldId id="591" r:id="rId9"/>
    <p:sldId id="592" r:id="rId10"/>
    <p:sldId id="593" r:id="rId11"/>
    <p:sldId id="594" r:id="rId12"/>
    <p:sldId id="595" r:id="rId13"/>
    <p:sldId id="700" r:id="rId14"/>
    <p:sldId id="701" r:id="rId15"/>
    <p:sldId id="702" r:id="rId16"/>
    <p:sldId id="703" r:id="rId17"/>
    <p:sldId id="704" r:id="rId18"/>
    <p:sldId id="705" r:id="rId19"/>
    <p:sldId id="706" r:id="rId20"/>
    <p:sldId id="716" r:id="rId21"/>
    <p:sldId id="717" r:id="rId22"/>
    <p:sldId id="718" r:id="rId23"/>
    <p:sldId id="719" r:id="rId24"/>
    <p:sldId id="721" r:id="rId25"/>
    <p:sldId id="727" r:id="rId26"/>
    <p:sldId id="728" r:id="rId27"/>
    <p:sldId id="731" r:id="rId28"/>
    <p:sldId id="732" r:id="rId29"/>
    <p:sldId id="780" r:id="rId30"/>
    <p:sldId id="781" r:id="rId31"/>
    <p:sldId id="782" r:id="rId32"/>
    <p:sldId id="783" r:id="rId33"/>
    <p:sldId id="784" r:id="rId34"/>
    <p:sldId id="785" r:id="rId35"/>
    <p:sldId id="786" r:id="rId36"/>
    <p:sldId id="787" r:id="rId37"/>
    <p:sldId id="733" r:id="rId38"/>
    <p:sldId id="734" r:id="rId39"/>
    <p:sldId id="742" r:id="rId40"/>
    <p:sldId id="743" r:id="rId41"/>
    <p:sldId id="744" r:id="rId42"/>
    <p:sldId id="745" r:id="rId43"/>
    <p:sldId id="746" r:id="rId44"/>
    <p:sldId id="747" r:id="rId45"/>
    <p:sldId id="748" r:id="rId46"/>
    <p:sldId id="749" r:id="rId47"/>
    <p:sldId id="750" r:id="rId48"/>
    <p:sldId id="751" r:id="rId49"/>
    <p:sldId id="752" r:id="rId50"/>
    <p:sldId id="753" r:id="rId51"/>
    <p:sldId id="754" r:id="rId52"/>
    <p:sldId id="788" r:id="rId53"/>
    <p:sldId id="789" r:id="rId54"/>
    <p:sldId id="790" r:id="rId55"/>
    <p:sldId id="791" r:id="rId56"/>
    <p:sldId id="792" r:id="rId57"/>
    <p:sldId id="801" r:id="rId58"/>
    <p:sldId id="793" r:id="rId59"/>
    <p:sldId id="794" r:id="rId60"/>
    <p:sldId id="795" r:id="rId61"/>
    <p:sldId id="796" r:id="rId62"/>
    <p:sldId id="797" r:id="rId63"/>
    <p:sldId id="799" r:id="rId64"/>
  </p:sldIdLst>
  <p:sldSz cx="9144000" cy="6858000" type="overhead"/>
  <p:notesSz cx="7315200" cy="96012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1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1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1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1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1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1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1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1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99CC"/>
    <a:srgbClr val="CCFFFF"/>
    <a:srgbClr val="FFFF99"/>
    <a:srgbClr val="CC0000"/>
    <a:srgbClr val="000000"/>
    <a:srgbClr val="00001E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5" autoAdjust="0"/>
    <p:restoredTop sz="85802" autoAdjust="0"/>
  </p:normalViewPr>
  <p:slideViewPr>
    <p:cSldViewPr>
      <p:cViewPr varScale="1">
        <p:scale>
          <a:sx n="83" d="100"/>
          <a:sy n="83" d="100"/>
        </p:scale>
        <p:origin x="-21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381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2475"/>
            <a:ext cx="5368925" cy="4319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14" tIns="46772" rIns="95214" bIns="467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28975" y="9144000"/>
            <a:ext cx="857250" cy="27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873" tIns="46772" rIns="91873" bIns="46772">
            <a:spAutoFit/>
          </a:bodyPr>
          <a:lstStyle/>
          <a:p>
            <a:r>
              <a:rPr lang="en-US" sz="1200" b="0">
                <a:latin typeface="Century Gothic" pitchFamily="1" charset="0"/>
              </a:rPr>
              <a:t>Page </a:t>
            </a:r>
            <a:fld id="{FB314AB6-D476-4097-834D-CFAD2C8A2EE7}" type="slidenum">
              <a:rPr lang="en-US" sz="1200" b="0">
                <a:latin typeface="Century Gothic" pitchFamily="1" charset="0"/>
              </a:rPr>
              <a:pPr/>
              <a:t>‹#›</a:t>
            </a:fld>
            <a:endParaRPr lang="en-US" sz="1200" b="0">
              <a:latin typeface="Century Gothic" pitchFamily="1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3137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4264008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1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1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1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1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we write C-code, the compiler turns it into assembly code, which is understood by the processor.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Cycle 3 data is now latched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Cycle 5 data has propagated through the combinational logic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we write C-code, the compiler turns it into assembly code, which is understood by </a:t>
            </a:r>
            <a:r>
              <a:rPr lang="en-US" baseline="0" smtClean="0"/>
              <a:t>the processor.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Key: this is a log plot!  There are 5 orders of magnitude separating disk access time and DRAM access time.  Not good!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Gateway</a:t>
            </a:r>
            <a:r>
              <a:rPr lang="en-US" baseline="0" dirty="0" smtClean="0"/>
              <a:t> to hardware can be painful.  </a:t>
            </a:r>
          </a:p>
          <a:p>
            <a:r>
              <a:rPr lang="en-US" baseline="0" dirty="0" smtClean="0"/>
              <a:t>Our gateway is C and ASM (mostly C)</a:t>
            </a:r>
          </a:p>
          <a:p>
            <a:r>
              <a:rPr lang="en-US" baseline="0" dirty="0" smtClean="0"/>
              <a:t>As C++ programmers, there are a few things to know about C</a:t>
            </a:r>
          </a:p>
          <a:p>
            <a:r>
              <a:rPr lang="en-US" baseline="0" dirty="0" smtClean="0"/>
              <a:t>Also, a few things to know about the C in this course.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we loose in moving to C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 versus </a:t>
            </a:r>
            <a:r>
              <a:rPr lang="en-US" dirty="0" err="1" smtClean="0"/>
              <a:t>cout</a:t>
            </a:r>
            <a:endParaRPr lang="en-US" dirty="0" smtClean="0"/>
          </a:p>
          <a:p>
            <a:r>
              <a:rPr lang="en-US" dirty="0" smtClean="0"/>
              <a:t>cannot declare variables anywhere</a:t>
            </a:r>
            <a:r>
              <a:rPr lang="en-US" baseline="0" dirty="0" smtClean="0"/>
              <a:t> you want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help from templates here folks.</a:t>
            </a:r>
            <a:r>
              <a:rPr lang="en-US" baseline="0" dirty="0" smtClean="0"/>
              <a:t>  Containers are all homegrown.  Nothing comes from the factory.  That also means everything takes more time to implement for some…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 Contiguous </a:t>
            </a:r>
            <a:r>
              <a:rPr lang="en-US" dirty="0"/>
              <a:t>is true for arrays and </a:t>
            </a:r>
            <a:r>
              <a:rPr lang="en-US" dirty="0" err="1"/>
              <a:t>structs</a:t>
            </a:r>
            <a:r>
              <a:rPr lang="en-US" dirty="0"/>
              <a:t>; although, as we will see, it is possible to allocated Matrices in a variety of ways</a:t>
            </a:r>
          </a:p>
          <a:p>
            <a:pPr>
              <a:buFontTx/>
              <a:buChar char="•"/>
            </a:pPr>
            <a:r>
              <a:rPr lang="en-US" dirty="0" smtClean="0"/>
              <a:t> Memorize </a:t>
            </a:r>
            <a:r>
              <a:rPr lang="en-US" dirty="0"/>
              <a:t>the index formulas.  Key to happy testing</a:t>
            </a:r>
            <a:r>
              <a:rPr lang="en-US" dirty="0" smtClean="0"/>
              <a:t>.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* I typically</a:t>
            </a:r>
            <a:r>
              <a:rPr lang="en-US" baseline="0" dirty="0" smtClean="0"/>
              <a:t> prefer arrays as they are simple and direct.  Other structures become simple with practice (the linked list is invaluable)</a:t>
            </a:r>
            <a:endParaRPr lang="en-US" dirty="0"/>
          </a:p>
          <a:p>
            <a:pPr>
              <a:buFontTx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Focus on different elements.</a:t>
            </a:r>
          </a:p>
          <a:p>
            <a:pPr>
              <a:buFontTx/>
              <a:buChar char="•"/>
            </a:pPr>
            <a:r>
              <a:rPr lang="en-US" dirty="0"/>
              <a:t>Follow the instruction </a:t>
            </a:r>
            <a:r>
              <a:rPr lang="en-US" dirty="0" smtClean="0"/>
              <a:t>flow</a:t>
            </a:r>
          </a:p>
          <a:p>
            <a:pPr>
              <a:buFontTx/>
              <a:buChar char="•"/>
            </a:pPr>
            <a:r>
              <a:rPr lang="en-US" dirty="0" smtClean="0"/>
              <a:t> Be sure to discuss word</a:t>
            </a:r>
            <a:r>
              <a:rPr lang="en-US" baseline="0" dirty="0" smtClean="0"/>
              <a:t> size (width of the bus --- size of unit data passed around)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C adjusts for number of bytes in data type when doing pointer arithematic. </a:t>
            </a:r>
          </a:p>
          <a:p>
            <a:pPr>
              <a:buFontTx/>
              <a:buChar char="•"/>
            </a:pPr>
            <a:r>
              <a:rPr lang="en-US"/>
              <a:t>Incrementing a pointer in C is equivalent to val + 1 * sizeof(T)</a:t>
            </a:r>
          </a:p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The </a:t>
            </a:r>
            <a:r>
              <a:rPr lang="en-US" dirty="0"/>
              <a:t>arrays follow one after another in memory</a:t>
            </a:r>
          </a:p>
          <a:p>
            <a:pPr>
              <a:buFontTx/>
              <a:buChar char="•"/>
            </a:pPr>
            <a:r>
              <a:rPr lang="en-US" dirty="0"/>
              <a:t>Not </a:t>
            </a:r>
            <a:r>
              <a:rPr lang="en-US" dirty="0" err="1"/>
              <a:t>garaunteed</a:t>
            </a:r>
            <a:r>
              <a:rPr lang="en-US" dirty="0"/>
              <a:t> but no uncommon either</a:t>
            </a:r>
          </a:p>
          <a:p>
            <a:pPr>
              <a:buFontTx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Watch alignment again!  Structures must fall on correct boundaries.  May need to add padding to make it work.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Stack convention for little-endian machine diagram </a:t>
            </a:r>
          </a:p>
          <a:p>
            <a:pPr>
              <a:buFontTx/>
              <a:buChar char="•"/>
            </a:pPr>
            <a:r>
              <a:rPr lang="en-US"/>
              <a:t>high addresses to low addresses.  </a:t>
            </a:r>
          </a:p>
          <a:p>
            <a:pPr>
              <a:buFontTx/>
              <a:buChar char="•"/>
            </a:pPr>
            <a:r>
              <a:rPr lang="en-US"/>
              <a:t>Top of stack is at the bottomof the page.  </a:t>
            </a:r>
          </a:p>
          <a:p>
            <a:pPr>
              <a:buFontTx/>
              <a:buChar char="•"/>
            </a:pPr>
            <a:r>
              <a:rPr lang="en-US"/>
              <a:t>Least address is at right, increase moving to left.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Consistent for big-endian machines as well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goal is to see how each call is a separate instance.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%ebp (frame pointer) makes this all work.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Classical architecture</a:t>
            </a:r>
          </a:p>
          <a:p>
            <a:pPr>
              <a:buFontTx/>
              <a:buChar char="•"/>
            </a:pPr>
            <a:r>
              <a:rPr lang="en-US"/>
              <a:t>5-stage pipeline</a:t>
            </a:r>
          </a:p>
          <a:p>
            <a:pPr>
              <a:buFontTx/>
              <a:buChar char="•"/>
            </a:pPr>
            <a:r>
              <a:rPr lang="en-US"/>
              <a:t>Almost universal in teaching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a nice animation showing the creating and deleting of stack frames.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8413" y="727075"/>
            <a:ext cx="4783137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8" y="4562475"/>
            <a:ext cx="5368925" cy="4319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rm</a:t>
            </a:r>
            <a:r>
              <a:rPr lang="en-US" dirty="0" smtClean="0"/>
              <a:t>’ is register to memory.</a:t>
            </a:r>
            <a:r>
              <a:rPr lang="en-US" baseline="0" dirty="0" smtClean="0"/>
              <a:t>  So this instruction is a register to memory move using the </a:t>
            </a:r>
            <a:r>
              <a:rPr lang="en-US" baseline="0" dirty="0" err="1" smtClean="0"/>
              <a:t>base+offset</a:t>
            </a:r>
            <a:r>
              <a:rPr lang="en-US" baseline="0" dirty="0" smtClean="0"/>
              <a:t> addressing mode</a:t>
            </a:r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</a:t>
            </a:r>
            <a:r>
              <a:rPr lang="en-US" baseline="0" dirty="0" smtClean="0"/>
              <a:t> note that in general it is not a good idea to past around to other function addresses into stake frames.  These are entry points for buffer overflow attacks!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720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 structures for free are included</a:t>
            </a:r>
            <a:r>
              <a:rPr lang="en-US" baseline="0" dirty="0" smtClean="0"/>
              <a:t> in the memory shipped with the pointer.  Be careful to </a:t>
            </a:r>
            <a:r>
              <a:rPr lang="en-US" baseline="0" dirty="0" smtClean="0"/>
              <a:t>not write </a:t>
            </a:r>
            <a:r>
              <a:rPr lang="en-US" baseline="0" dirty="0" smtClean="0"/>
              <a:t>off the end or before the beginning.  There is an actual header and footer you do not see.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a live demonstration if time allows.</a:t>
            </a:r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moment to explain signals briefly.</a:t>
            </a:r>
            <a:r>
              <a:rPr lang="en-US" baseline="0" dirty="0" smtClean="0"/>
              <a:t>  Details not needed.  Just an understanding that a Ctrl-c calls the “handler” function.    In this case, the handler returns control to main.</a:t>
            </a:r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Must be on the stack!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r>
              <a:rPr lang="en-US" baseline="0" dirty="0" smtClean="0"/>
              <a:t> is treated as an array of _bytes_, so PC is the first byte, and PC+1 is the second byte.  The subscript is the number of bytes to read, so M_4 reads 4 bytes.</a:t>
            </a:r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the basic building blocks to create an operating system.  </a:t>
            </a:r>
          </a:p>
          <a:p>
            <a:r>
              <a:rPr lang="en-US" dirty="0" smtClean="0"/>
              <a:t>The key is to organize the mess</a:t>
            </a:r>
            <a:r>
              <a:rPr lang="en-US" baseline="0" dirty="0" smtClean="0"/>
              <a:t> so it makes sense.</a:t>
            </a:r>
          </a:p>
          <a:p>
            <a:r>
              <a:rPr lang="en-US" baseline="0" dirty="0" smtClean="0"/>
              <a:t>That is what we are going to begin to look at.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Shows how data flows through.  Gray boxes are the state holding boxes.</a:t>
            </a:r>
          </a:p>
          <a:p>
            <a:pPr>
              <a:buFontTx/>
              <a:buChar char="•"/>
            </a:pPr>
            <a:r>
              <a:rPr lang="en-US"/>
              <a:t>White filled things are combnational logic.  Currently, just finished cycle 2.</a:t>
            </a:r>
          </a:p>
          <a:p>
            <a:pPr>
              <a:buFontTx/>
              <a:buChar char="•"/>
            </a:pPr>
            <a:r>
              <a:rPr lang="en-US"/>
              <a:t>Boxes gray due to data created in cycle 2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Just before clock edge.  </a:t>
            </a:r>
          </a:p>
          <a:p>
            <a:pPr>
              <a:buFontTx/>
              <a:buChar char="•"/>
            </a:pPr>
            <a:r>
              <a:rPr lang="en-US"/>
              <a:t>Boxes gray (cycle 2 data)</a:t>
            </a:r>
          </a:p>
          <a:p>
            <a:pPr>
              <a:buFontTx/>
              <a:buChar char="•"/>
            </a:pPr>
            <a:r>
              <a:rPr lang="en-US"/>
              <a:t>Combinational logic green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725" y="247650"/>
            <a:ext cx="217487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373812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586787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1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1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1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1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1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1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1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1" charset="0"/>
        </a:defRPr>
      </a:lvl9pPr>
    </p:titleStyle>
    <p:bodyStyle>
      <a:lvl1pPr marL="385763" indent="-385763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1" charset="2"/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pitchFamily="1" charset="2"/>
        <a:buChar char="n"/>
        <a:defRPr sz="2000" b="1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pitchFamily="1" charset="2"/>
        <a:buChar char="l"/>
        <a:defRPr b="1">
          <a:solidFill>
            <a:schemeClr val="folHlink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Microsoft_Excel_97_-_2004_Worksheet1.xls"/><Relationship Id="rId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842" name="Picture 2" descr="C:\Users\egm\Pictures\Presentation Images\organized_me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245599" cy="69342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29185" y="2438400"/>
            <a:ext cx="8885638" cy="15881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Hardware and C</a:t>
            </a:r>
          </a:p>
          <a:p>
            <a:pPr algn="ctr"/>
            <a:r>
              <a:rPr lang="en-US" sz="5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Taming the chaos (mess)</a:t>
            </a:r>
            <a:endParaRPr lang="en-US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3763" y="839788"/>
            <a:ext cx="50244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8323" name="Line 3"/>
          <p:cNvSpPr>
            <a:spLocks noChangeShapeType="1"/>
          </p:cNvSpPr>
          <p:nvPr/>
        </p:nvSpPr>
        <p:spPr bwMode="auto">
          <a:xfrm>
            <a:off x="6791325" y="534988"/>
            <a:ext cx="0" cy="8397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534988"/>
            <a:ext cx="2646362" cy="1773237"/>
          </a:xfrm>
        </p:spPr>
        <p:txBody>
          <a:bodyPr/>
          <a:lstStyle/>
          <a:p>
            <a:r>
              <a:rPr lang="en-US"/>
              <a:t>SEQ Operation #3</a:t>
            </a:r>
          </a:p>
        </p:txBody>
      </p:sp>
      <p:sp>
        <p:nvSpPr>
          <p:cNvPr id="568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4550" y="3130550"/>
            <a:ext cx="3943350" cy="3314700"/>
          </a:xfrm>
        </p:spPr>
        <p:txBody>
          <a:bodyPr/>
          <a:lstStyle/>
          <a:p>
            <a:pPr lvl="1"/>
            <a:r>
              <a:rPr lang="en-US"/>
              <a:t>state set according to second </a:t>
            </a:r>
            <a:r>
              <a:rPr lang="en-US">
                <a:latin typeface="Courier New" pitchFamily="1" charset="0"/>
              </a:rPr>
              <a:t>irmovl </a:t>
            </a:r>
            <a:r>
              <a:rPr lang="en-US"/>
              <a:t>instruction</a:t>
            </a:r>
          </a:p>
          <a:p>
            <a:pPr lvl="1"/>
            <a:r>
              <a:rPr lang="en-US"/>
              <a:t>combinational logic generates results for </a:t>
            </a:r>
            <a:r>
              <a:rPr lang="en-US">
                <a:latin typeface="Courier New" pitchFamily="1" charset="0"/>
              </a:rPr>
              <a:t>addl</a:t>
            </a:r>
            <a:r>
              <a:rPr lang="en-US"/>
              <a:t> instruction</a:t>
            </a:r>
          </a:p>
        </p:txBody>
      </p:sp>
      <p:pic>
        <p:nvPicPr>
          <p:cNvPr id="5683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0663" y="2671763"/>
            <a:ext cx="3468687" cy="377666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3763" y="839788"/>
            <a:ext cx="50244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9347" name="Line 3"/>
          <p:cNvSpPr>
            <a:spLocks noChangeShapeType="1"/>
          </p:cNvSpPr>
          <p:nvPr/>
        </p:nvSpPr>
        <p:spPr bwMode="auto">
          <a:xfrm>
            <a:off x="6905625" y="534988"/>
            <a:ext cx="0" cy="8397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69348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534988"/>
            <a:ext cx="2646362" cy="1773237"/>
          </a:xfrm>
        </p:spPr>
        <p:txBody>
          <a:bodyPr/>
          <a:lstStyle/>
          <a:p>
            <a:r>
              <a:rPr lang="en-US"/>
              <a:t>SEQ Operation #4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18138" y="3130550"/>
            <a:ext cx="3179762" cy="3314700"/>
          </a:xfrm>
        </p:spPr>
        <p:txBody>
          <a:bodyPr/>
          <a:lstStyle/>
          <a:p>
            <a:pPr lvl="1"/>
            <a:r>
              <a:rPr lang="en-US"/>
              <a:t>state set according to </a:t>
            </a:r>
            <a:r>
              <a:rPr lang="en-US">
                <a:latin typeface="Courier New" pitchFamily="1" charset="0"/>
              </a:rPr>
              <a:t>addl </a:t>
            </a:r>
            <a:r>
              <a:rPr lang="en-US"/>
              <a:t>instruction</a:t>
            </a:r>
          </a:p>
          <a:p>
            <a:pPr lvl="1"/>
            <a:r>
              <a:rPr lang="en-US"/>
              <a:t>combinational logic starting to react to state changes</a:t>
            </a:r>
          </a:p>
        </p:txBody>
      </p:sp>
      <p:pic>
        <p:nvPicPr>
          <p:cNvPr id="5693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0663" y="2671763"/>
            <a:ext cx="3468687" cy="377666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3763" y="839788"/>
            <a:ext cx="50244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0371" name="Line 3"/>
          <p:cNvSpPr>
            <a:spLocks noChangeShapeType="1"/>
          </p:cNvSpPr>
          <p:nvPr/>
        </p:nvSpPr>
        <p:spPr bwMode="auto">
          <a:xfrm>
            <a:off x="7631113" y="534988"/>
            <a:ext cx="0" cy="8397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70372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534988"/>
            <a:ext cx="2646362" cy="1773237"/>
          </a:xfrm>
        </p:spPr>
        <p:txBody>
          <a:bodyPr/>
          <a:lstStyle/>
          <a:p>
            <a:r>
              <a:rPr lang="en-US"/>
              <a:t>SEQ Operation #5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18138" y="3130550"/>
            <a:ext cx="3179762" cy="3314700"/>
          </a:xfrm>
        </p:spPr>
        <p:txBody>
          <a:bodyPr/>
          <a:lstStyle/>
          <a:p>
            <a:pPr lvl="1"/>
            <a:r>
              <a:rPr lang="en-US"/>
              <a:t>state set according to </a:t>
            </a:r>
            <a:r>
              <a:rPr lang="en-US">
                <a:latin typeface="Courier New" pitchFamily="1" charset="0"/>
              </a:rPr>
              <a:t>addl </a:t>
            </a:r>
            <a:r>
              <a:rPr lang="en-US"/>
              <a:t>instruction</a:t>
            </a:r>
          </a:p>
          <a:p>
            <a:pPr lvl="1"/>
            <a:r>
              <a:rPr lang="en-US"/>
              <a:t>combinational logic generates results for </a:t>
            </a:r>
            <a:r>
              <a:rPr lang="en-US">
                <a:latin typeface="Courier New" pitchFamily="1" charset="0"/>
              </a:rPr>
              <a:t>je</a:t>
            </a:r>
            <a:r>
              <a:rPr lang="en-US"/>
              <a:t> instruction</a:t>
            </a:r>
          </a:p>
        </p:txBody>
      </p:sp>
      <p:pic>
        <p:nvPicPr>
          <p:cNvPr id="5703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0663" y="2671763"/>
            <a:ext cx="3468687" cy="377666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Typical Bus Structure Connecting </a:t>
            </a:r>
            <a:br>
              <a:rPr lang="en-US" smtClean="0"/>
            </a:br>
            <a:r>
              <a:rPr lang="en-US" smtClean="0"/>
              <a:t>CPU and Memory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</a:t>
            </a:r>
            <a:r>
              <a:rPr lang="en-US" smtClean="0">
                <a:solidFill>
                  <a:srgbClr val="FF0000"/>
                </a:solidFill>
              </a:rPr>
              <a:t>bus</a:t>
            </a:r>
            <a:r>
              <a:rPr lang="en-US" smtClean="0"/>
              <a:t> is a collection of parallel wires that carry address, data, and control signals.</a:t>
            </a:r>
          </a:p>
          <a:p>
            <a:pPr eaLnBrk="1" hangingPunct="1">
              <a:defRPr/>
            </a:pPr>
            <a:r>
              <a:rPr lang="en-US" smtClean="0"/>
              <a:t>Buses are typically shared by multiple devices.</a:t>
            </a:r>
          </a:p>
        </p:txBody>
      </p:sp>
      <p:sp>
        <p:nvSpPr>
          <p:cNvPr id="13316" name="Rectangle 4"/>
          <p:cNvSpPr>
            <a:spLocks noChangeAspect="1" noChangeArrowheads="1"/>
          </p:cNvSpPr>
          <p:nvPr/>
        </p:nvSpPr>
        <p:spPr bwMode="auto">
          <a:xfrm>
            <a:off x="7637463" y="5194300"/>
            <a:ext cx="1049337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main</a:t>
            </a:r>
          </a:p>
          <a:p>
            <a:pPr>
              <a:lnSpc>
                <a:spcPct val="100000"/>
              </a:lnSpc>
            </a:pPr>
            <a:r>
              <a:rPr lang="en-US" sz="1600"/>
              <a:t>memory</a:t>
            </a:r>
          </a:p>
        </p:txBody>
      </p:sp>
      <p:sp>
        <p:nvSpPr>
          <p:cNvPr id="13317" name="AutoShape 5"/>
          <p:cNvSpPr>
            <a:spLocks noChangeAspect="1" noChangeArrowheads="1"/>
          </p:cNvSpPr>
          <p:nvPr/>
        </p:nvSpPr>
        <p:spPr bwMode="auto">
          <a:xfrm>
            <a:off x="5880100" y="5368925"/>
            <a:ext cx="1720850" cy="615950"/>
          </a:xfrm>
          <a:prstGeom prst="leftRightArrow">
            <a:avLst>
              <a:gd name="adj1" fmla="val 50000"/>
              <a:gd name="adj2" fmla="val 55876"/>
            </a:avLst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spect="1" noChangeArrowheads="1"/>
          </p:cNvSpPr>
          <p:nvPr/>
        </p:nvSpPr>
        <p:spPr bwMode="auto">
          <a:xfrm>
            <a:off x="4824413" y="5405438"/>
            <a:ext cx="1049337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I/O </a:t>
            </a:r>
          </a:p>
          <a:p>
            <a:pPr>
              <a:lnSpc>
                <a:spcPct val="100000"/>
              </a:lnSpc>
            </a:pPr>
            <a:r>
              <a:rPr lang="en-US" sz="1600"/>
              <a:t>bridge</a:t>
            </a:r>
          </a:p>
        </p:txBody>
      </p:sp>
      <p:sp>
        <p:nvSpPr>
          <p:cNvPr id="13319" name="AutoShape 7"/>
          <p:cNvSpPr>
            <a:spLocks noChangeAspect="1" noChangeArrowheads="1"/>
          </p:cNvSpPr>
          <p:nvPr/>
        </p:nvSpPr>
        <p:spPr bwMode="auto">
          <a:xfrm>
            <a:off x="3143250" y="5368925"/>
            <a:ext cx="1676400" cy="615950"/>
          </a:xfrm>
          <a:prstGeom prst="leftRightArrow">
            <a:avLst>
              <a:gd name="adj1" fmla="val 50000"/>
              <a:gd name="adj2" fmla="val 54433"/>
            </a:avLst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8"/>
          <p:cNvSpPr>
            <a:spLocks noChangeAspect="1" noChangeArrowheads="1"/>
          </p:cNvSpPr>
          <p:nvPr/>
        </p:nvSpPr>
        <p:spPr bwMode="auto">
          <a:xfrm>
            <a:off x="950913" y="5405438"/>
            <a:ext cx="2162175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13321" name="Rectangle 9"/>
          <p:cNvSpPr>
            <a:spLocks noChangeAspect="1" noChangeArrowheads="1"/>
          </p:cNvSpPr>
          <p:nvPr/>
        </p:nvSpPr>
        <p:spPr bwMode="auto">
          <a:xfrm>
            <a:off x="2008188" y="3875088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10"/>
          <p:cNvSpPr>
            <a:spLocks noChangeAspect="1" noChangeArrowheads="1"/>
          </p:cNvSpPr>
          <p:nvPr/>
        </p:nvSpPr>
        <p:spPr bwMode="auto">
          <a:xfrm>
            <a:off x="2008188" y="4051300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Rectangle 11"/>
          <p:cNvSpPr>
            <a:spLocks noChangeAspect="1" noChangeArrowheads="1"/>
          </p:cNvSpPr>
          <p:nvPr/>
        </p:nvSpPr>
        <p:spPr bwMode="auto">
          <a:xfrm>
            <a:off x="2008188" y="4227513"/>
            <a:ext cx="788987" cy="174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Rectangle 12"/>
          <p:cNvSpPr>
            <a:spLocks noChangeAspect="1" noChangeArrowheads="1"/>
          </p:cNvSpPr>
          <p:nvPr/>
        </p:nvSpPr>
        <p:spPr bwMode="auto">
          <a:xfrm>
            <a:off x="2008188" y="4402138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Rectangle 13"/>
          <p:cNvSpPr>
            <a:spLocks noChangeAspect="1" noChangeArrowheads="1"/>
          </p:cNvSpPr>
          <p:nvPr/>
        </p:nvSpPr>
        <p:spPr bwMode="auto">
          <a:xfrm>
            <a:off x="2008188" y="4578350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AutoShape 14"/>
          <p:cNvSpPr>
            <a:spLocks noChangeAspect="1" noChangeArrowheads="1"/>
          </p:cNvSpPr>
          <p:nvPr/>
        </p:nvSpPr>
        <p:spPr bwMode="auto">
          <a:xfrm>
            <a:off x="2900363" y="3875088"/>
            <a:ext cx="512762" cy="439737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AutoShape 15"/>
          <p:cNvSpPr>
            <a:spLocks noChangeAspect="1" noChangeArrowheads="1"/>
          </p:cNvSpPr>
          <p:nvPr/>
        </p:nvSpPr>
        <p:spPr bwMode="auto">
          <a:xfrm flipH="1">
            <a:off x="2797175" y="4314825"/>
            <a:ext cx="512763" cy="439738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Rectangle 16"/>
          <p:cNvSpPr>
            <a:spLocks noChangeAspect="1" noChangeArrowheads="1"/>
          </p:cNvSpPr>
          <p:nvPr/>
        </p:nvSpPr>
        <p:spPr bwMode="auto">
          <a:xfrm>
            <a:off x="3413125" y="3700463"/>
            <a:ext cx="614363" cy="1230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13329" name="Text Box 17"/>
          <p:cNvSpPr txBox="1">
            <a:spLocks noChangeAspect="1" noChangeArrowheads="1"/>
          </p:cNvSpPr>
          <p:nvPr/>
        </p:nvSpPr>
        <p:spPr bwMode="auto">
          <a:xfrm>
            <a:off x="1784350" y="3530600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13330" name="AutoShape 18"/>
          <p:cNvSpPr>
            <a:spLocks noChangeAspect="1" noChangeArrowheads="1"/>
          </p:cNvSpPr>
          <p:nvPr/>
        </p:nvSpPr>
        <p:spPr bwMode="auto">
          <a:xfrm>
            <a:off x="2093913" y="4841875"/>
            <a:ext cx="703262" cy="52705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Rectangle 19"/>
          <p:cNvSpPr>
            <a:spLocks noChangeAspect="1" noChangeArrowheads="1"/>
          </p:cNvSpPr>
          <p:nvPr/>
        </p:nvSpPr>
        <p:spPr bwMode="auto">
          <a:xfrm>
            <a:off x="776288" y="3435350"/>
            <a:ext cx="3427412" cy="28130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Text Box 20"/>
          <p:cNvSpPr txBox="1">
            <a:spLocks noChangeAspect="1" noChangeArrowheads="1"/>
          </p:cNvSpPr>
          <p:nvPr/>
        </p:nvSpPr>
        <p:spPr bwMode="auto">
          <a:xfrm>
            <a:off x="744538" y="3108325"/>
            <a:ext cx="10874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CPU chip</a:t>
            </a:r>
          </a:p>
        </p:txBody>
      </p:sp>
      <p:sp>
        <p:nvSpPr>
          <p:cNvPr id="13333" name="Text Box 21"/>
          <p:cNvSpPr txBox="1">
            <a:spLocks noChangeAspect="1" noChangeArrowheads="1"/>
          </p:cNvSpPr>
          <p:nvPr/>
        </p:nvSpPr>
        <p:spPr bwMode="auto">
          <a:xfrm>
            <a:off x="4348163" y="4603750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system bus</a:t>
            </a:r>
          </a:p>
        </p:txBody>
      </p:sp>
      <p:sp>
        <p:nvSpPr>
          <p:cNvPr id="13334" name="Line 22"/>
          <p:cNvSpPr>
            <a:spLocks noChangeAspect="1" noChangeShapeType="1"/>
          </p:cNvSpPr>
          <p:nvPr/>
        </p:nvSpPr>
        <p:spPr bwMode="auto">
          <a:xfrm flipH="1">
            <a:off x="4027488" y="4930775"/>
            <a:ext cx="792162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Text Box 23"/>
          <p:cNvSpPr txBox="1">
            <a:spLocks noChangeAspect="1" noChangeArrowheads="1"/>
          </p:cNvSpPr>
          <p:nvPr/>
        </p:nvSpPr>
        <p:spPr bwMode="auto">
          <a:xfrm>
            <a:off x="6019800" y="4603750"/>
            <a:ext cx="1392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memory bus</a:t>
            </a:r>
          </a:p>
        </p:txBody>
      </p:sp>
      <p:sp>
        <p:nvSpPr>
          <p:cNvPr id="13336" name="Line 24"/>
          <p:cNvSpPr>
            <a:spLocks noChangeAspect="1" noChangeShapeType="1"/>
          </p:cNvSpPr>
          <p:nvPr/>
        </p:nvSpPr>
        <p:spPr bwMode="auto">
          <a:xfrm>
            <a:off x="6664325" y="4930775"/>
            <a:ext cx="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Text Box 25"/>
          <p:cNvSpPr txBox="1">
            <a:spLocks noChangeAspect="1" noChangeArrowheads="1"/>
          </p:cNvSpPr>
          <p:nvPr/>
        </p:nvSpPr>
        <p:spPr bwMode="auto">
          <a:xfrm>
            <a:off x="4567238" y="6072188"/>
            <a:ext cx="1584325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/>
              <a:t>memory</a:t>
            </a:r>
          </a:p>
          <a:p>
            <a:pPr>
              <a:lnSpc>
                <a:spcPct val="80000"/>
              </a:lnSpc>
            </a:pPr>
            <a:r>
              <a:rPr lang="en-US" sz="1600"/>
              <a:t>controller, etc.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 Read Transaction (1)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CPU places address A on the memory bus.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767513" y="3810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5243513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329113" y="39941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 </a:t>
            </a:r>
          </a:p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2871788" y="39624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887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887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887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1887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887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AutoShape 13"/>
          <p:cNvSpPr>
            <a:spLocks noChangeArrowheads="1"/>
          </p:cNvSpPr>
          <p:nvPr/>
        </p:nvSpPr>
        <p:spPr bwMode="auto">
          <a:xfrm>
            <a:off x="2660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AutoShape 14"/>
          <p:cNvSpPr>
            <a:spLocks noChangeArrowheads="1"/>
          </p:cNvSpPr>
          <p:nvPr/>
        </p:nvSpPr>
        <p:spPr bwMode="auto">
          <a:xfrm flipH="1">
            <a:off x="2571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3105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606550" y="2346325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14353" name="AutoShape 17"/>
          <p:cNvSpPr>
            <a:spLocks noChangeArrowheads="1"/>
          </p:cNvSpPr>
          <p:nvPr/>
        </p:nvSpPr>
        <p:spPr bwMode="auto">
          <a:xfrm>
            <a:off x="1962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2800350" y="4191000"/>
            <a:ext cx="396240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971550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5761038" y="3810000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/>
              <a:t>A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7673975" y="36877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7658100" y="4191000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A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6762750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/>
              <a:t>x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6446838" y="3473450"/>
            <a:ext cx="1504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main memory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4221163" y="3702050"/>
            <a:ext cx="1131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bridge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1189038" y="3000375"/>
            <a:ext cx="7032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%eax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629150" y="2438400"/>
            <a:ext cx="3233738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Load operation:</a:t>
            </a:r>
            <a:r>
              <a:rPr lang="en-US" sz="1600">
                <a:latin typeface="Times" pitchFamily="1" charset="0"/>
              </a:rPr>
              <a:t> </a:t>
            </a:r>
            <a:r>
              <a:rPr lang="en-US" sz="1600">
                <a:latin typeface="Courier New" pitchFamily="1" charset="0"/>
              </a:rPr>
              <a:t>movl A, %eax</a:t>
            </a:r>
            <a:endParaRPr lang="en-US" sz="1600">
              <a:latin typeface="Times" pitchFamily="1" charset="0"/>
            </a:endParaRPr>
          </a:p>
          <a:p>
            <a:pPr algn="l">
              <a:lnSpc>
                <a:spcPct val="100000"/>
              </a:lnSpc>
            </a:pPr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 Read Transaction (2)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Main memory reads A from the memory bus, retrieves word x, and places it on the bus.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5248275" y="39592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333875" y="3990975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2876550" y="3959225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892300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892300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892300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1892300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892300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2665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 flipH="1">
            <a:off x="2576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3109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611313" y="2343150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15376" name="AutoShape 16"/>
          <p:cNvSpPr>
            <a:spLocks noChangeArrowheads="1"/>
          </p:cNvSpPr>
          <p:nvPr/>
        </p:nvSpPr>
        <p:spPr bwMode="auto">
          <a:xfrm>
            <a:off x="1966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2805113" y="4187825"/>
            <a:ext cx="396240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976313" y="399097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783263" y="37306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/>
              <a:t>x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6772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7678738" y="36845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7662863" y="4187825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A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6767513" y="42799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/>
              <a:t>x</a:t>
            </a:r>
            <a:endParaRPr lang="en-US" sz="1000"/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6451600" y="3470275"/>
            <a:ext cx="1504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main memory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1193800" y="3013075"/>
            <a:ext cx="7032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%eax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4225925" y="3714750"/>
            <a:ext cx="11318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bridge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4867275" y="2466975"/>
            <a:ext cx="3233738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Load operation:</a:t>
            </a:r>
            <a:r>
              <a:rPr lang="en-US" sz="1600">
                <a:latin typeface="Times" pitchFamily="1" charset="0"/>
              </a:rPr>
              <a:t> </a:t>
            </a:r>
            <a:r>
              <a:rPr lang="en-US" sz="1600">
                <a:latin typeface="Courier New" pitchFamily="1" charset="0"/>
              </a:rPr>
              <a:t>movl A, %eax</a:t>
            </a:r>
            <a:endParaRPr lang="en-US" sz="1600">
              <a:latin typeface="Times" pitchFamily="1" charset="0"/>
            </a:endParaRPr>
          </a:p>
          <a:p>
            <a:pPr algn="l">
              <a:lnSpc>
                <a:spcPct val="100000"/>
              </a:lnSpc>
            </a:pPr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 Read Transaction (3)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CPU reads word x from the bus and copies it into register %eax.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5248275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333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2876550" y="39624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1892300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892300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892300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892300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/>
              <a:t>x</a:t>
            </a:r>
            <a:endParaRPr lang="en-US" sz="1000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1892300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AutoShape 12"/>
          <p:cNvSpPr>
            <a:spLocks noChangeArrowheads="1"/>
          </p:cNvSpPr>
          <p:nvPr/>
        </p:nvSpPr>
        <p:spPr bwMode="auto">
          <a:xfrm>
            <a:off x="2665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AutoShape 13"/>
          <p:cNvSpPr>
            <a:spLocks noChangeArrowheads="1"/>
          </p:cNvSpPr>
          <p:nvPr/>
        </p:nvSpPr>
        <p:spPr bwMode="auto">
          <a:xfrm flipH="1">
            <a:off x="2576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3109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1611313" y="2346325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16400" name="AutoShape 16"/>
          <p:cNvSpPr>
            <a:spLocks noChangeArrowheads="1"/>
          </p:cNvSpPr>
          <p:nvPr/>
        </p:nvSpPr>
        <p:spPr bwMode="auto">
          <a:xfrm>
            <a:off x="1966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976313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V="1">
            <a:off x="2271713" y="3276600"/>
            <a:ext cx="0" cy="7620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6772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6767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/>
              <a:t>x</a:t>
            </a:r>
            <a:endParaRPr lang="en-US" sz="1000"/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6451600" y="3473450"/>
            <a:ext cx="1504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main memory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7678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7662863" y="4175125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A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1193800" y="3000375"/>
            <a:ext cx="7032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%eax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4225925" y="3702050"/>
            <a:ext cx="11318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bridge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4714875" y="2438400"/>
            <a:ext cx="3233738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Load operation:</a:t>
            </a:r>
            <a:r>
              <a:rPr lang="en-US" sz="1600">
                <a:latin typeface="Times" pitchFamily="1" charset="0"/>
              </a:rPr>
              <a:t> </a:t>
            </a:r>
            <a:r>
              <a:rPr lang="en-US" sz="1600">
                <a:latin typeface="Courier New" pitchFamily="1" charset="0"/>
              </a:rPr>
              <a:t>movl A, %eax</a:t>
            </a:r>
            <a:endParaRPr lang="en-US" sz="1600">
              <a:latin typeface="Times" pitchFamily="1" charset="0"/>
            </a:endParaRPr>
          </a:p>
          <a:p>
            <a:pPr algn="l">
              <a:lnSpc>
                <a:spcPct val="100000"/>
              </a:lnSpc>
            </a:pPr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 Write Transaction (1)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 CPU places address A on bus. Main memory reads it and waits for the corresponding data word to arrive.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5248275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333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2876550" y="39624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892300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892300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892300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1892300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/>
              <a:t>y</a:t>
            </a:r>
            <a:endParaRPr lang="en-US" sz="1000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1892300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>
            <a:off x="2665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 flipH="1">
            <a:off x="2576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3109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1611313" y="2346325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1966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2805113" y="4191000"/>
            <a:ext cx="396240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976313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765800" y="3810000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/>
              <a:t>A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6772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6767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000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6527800" y="3413125"/>
            <a:ext cx="1504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main memory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7678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7662863" y="4175125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A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1193800" y="3000375"/>
            <a:ext cx="7032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%eax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4225925" y="3702050"/>
            <a:ext cx="11318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bridge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4791075" y="2438400"/>
            <a:ext cx="3267075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Store operation:</a:t>
            </a:r>
            <a:r>
              <a:rPr lang="en-US" sz="1600">
                <a:latin typeface="Times" pitchFamily="1" charset="0"/>
              </a:rPr>
              <a:t> </a:t>
            </a:r>
            <a:r>
              <a:rPr lang="en-US" sz="1600">
                <a:latin typeface="Courier New" pitchFamily="1" charset="0"/>
              </a:rPr>
              <a:t>movl %eax, A</a:t>
            </a:r>
            <a:endParaRPr lang="en-US" sz="1600">
              <a:latin typeface="Times" pitchFamily="1" charset="0"/>
            </a:endParaRPr>
          </a:p>
          <a:p>
            <a:pPr algn="l">
              <a:lnSpc>
                <a:spcPct val="100000"/>
              </a:lnSpc>
            </a:pPr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 Write Transaction (2)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 CPU places data word y on the bus.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767513" y="3810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5243513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329113" y="39941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2871788" y="39624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887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887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887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1887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/>
              <a:t>y</a:t>
            </a:r>
            <a:endParaRPr lang="en-US" sz="1000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887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2660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AutoShape 14"/>
          <p:cNvSpPr>
            <a:spLocks noChangeArrowheads="1"/>
          </p:cNvSpPr>
          <p:nvPr/>
        </p:nvSpPr>
        <p:spPr bwMode="auto">
          <a:xfrm flipH="1">
            <a:off x="2571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3105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606550" y="2346325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1962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971550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5783263" y="3825875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i="1"/>
              <a:t>y</a:t>
            </a: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2266950" y="3276600"/>
            <a:ext cx="0" cy="9144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2266950" y="4191000"/>
            <a:ext cx="449580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6762750" y="42672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6523038" y="3397250"/>
            <a:ext cx="1504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main memory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7673975" y="36877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7658100" y="4191000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A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1189038" y="3016250"/>
            <a:ext cx="7032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%eax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4221163" y="3717925"/>
            <a:ext cx="1131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bridge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4552950" y="2438400"/>
            <a:ext cx="3267075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Store operation:</a:t>
            </a:r>
            <a:r>
              <a:rPr lang="en-US" sz="1600">
                <a:latin typeface="Times" pitchFamily="1" charset="0"/>
              </a:rPr>
              <a:t> </a:t>
            </a:r>
            <a:r>
              <a:rPr lang="en-US" sz="1600">
                <a:latin typeface="Courier New" pitchFamily="1" charset="0"/>
              </a:rPr>
              <a:t>movl %eax, A</a:t>
            </a:r>
            <a:endParaRPr lang="en-US" sz="1600">
              <a:latin typeface="Times" pitchFamily="1" charset="0"/>
            </a:endParaRPr>
          </a:p>
          <a:p>
            <a:pPr algn="l">
              <a:lnSpc>
                <a:spcPct val="100000"/>
              </a:lnSpc>
            </a:pPr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 Write Transaction (3)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 Main memory reads data word y from the bus and stores it at address A.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772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5248275" y="39592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333875" y="3990975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2876550" y="3959225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892300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892300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892300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892300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/>
              <a:t>y</a:t>
            </a:r>
            <a:endParaRPr lang="en-US" sz="1000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1892300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2665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AutoShape 14"/>
          <p:cNvSpPr>
            <a:spLocks noChangeArrowheads="1"/>
          </p:cNvSpPr>
          <p:nvPr/>
        </p:nvSpPr>
        <p:spPr bwMode="auto">
          <a:xfrm flipH="1">
            <a:off x="2576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3109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1611313" y="2343150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19473" name="AutoShape 17"/>
          <p:cNvSpPr>
            <a:spLocks noChangeArrowheads="1"/>
          </p:cNvSpPr>
          <p:nvPr/>
        </p:nvSpPr>
        <p:spPr bwMode="auto">
          <a:xfrm>
            <a:off x="1966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976313" y="399097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6767513" y="426402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33CCFF"/>
                </a:solidFill>
              </a:rPr>
              <a:t>y</a:t>
            </a:r>
            <a:endParaRPr lang="en-US" sz="1000">
              <a:solidFill>
                <a:srgbClr val="33CCFF"/>
              </a:solidFill>
            </a:endParaRP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6527800" y="3409950"/>
            <a:ext cx="1504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main memory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7678738" y="3668713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7662863" y="4171950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A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1193800" y="2997200"/>
            <a:ext cx="7032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%eax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4225925" y="3698875"/>
            <a:ext cx="11318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bridge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4638675" y="2466975"/>
            <a:ext cx="3267075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Store operation:</a:t>
            </a:r>
            <a:r>
              <a:rPr lang="en-US" sz="1600">
                <a:latin typeface="Times" pitchFamily="1" charset="0"/>
              </a:rPr>
              <a:t> </a:t>
            </a:r>
            <a:r>
              <a:rPr lang="en-US" sz="1600">
                <a:latin typeface="Courier New" pitchFamily="1" charset="0"/>
              </a:rPr>
              <a:t>movl %eax, A</a:t>
            </a:r>
            <a:endParaRPr lang="en-US" sz="1600">
              <a:latin typeface="Times" pitchFamily="1" charset="0"/>
            </a:endParaRPr>
          </a:p>
          <a:p>
            <a:pPr algn="l">
              <a:lnSpc>
                <a:spcPct val="100000"/>
              </a:lnSpc>
            </a:pPr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366000" cy="573088"/>
          </a:xfrm>
        </p:spPr>
        <p:txBody>
          <a:bodyPr/>
          <a:lstStyle/>
          <a:p>
            <a:r>
              <a:rPr lang="en-US" dirty="0" smtClean="0"/>
              <a:t>What goes on…</a:t>
            </a:r>
            <a:endParaRPr lang="en-US" dirty="0"/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3048000" y="2286000"/>
            <a:ext cx="3124200" cy="20240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 max(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 x, 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 y)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1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1" charset="0"/>
              </a:rPr>
              <a:t>  if (x &gt; y)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1" charset="0"/>
              </a:rPr>
              <a:t>    return x;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1" charset="0"/>
              </a:rPr>
              <a:t>  else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1" charset="0"/>
              </a:rPr>
              <a:t>    return y;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1" charset="0"/>
              </a:rPr>
              <a:t>}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4324350" y="1371600"/>
            <a:ext cx="4743450" cy="3933825"/>
            <a:chOff x="3733800" y="1371600"/>
            <a:chExt cx="4743450" cy="3933825"/>
          </a:xfrm>
        </p:grpSpPr>
        <p:sp>
          <p:nvSpPr>
            <p:cNvPr id="295940" name="Rectangle 4"/>
            <p:cNvSpPr>
              <a:spLocks noChangeArrowheads="1"/>
            </p:cNvSpPr>
            <p:nvPr/>
          </p:nvSpPr>
          <p:spPr bwMode="auto">
            <a:xfrm>
              <a:off x="3733800" y="1371600"/>
              <a:ext cx="3810000" cy="39338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1" charset="0"/>
                </a:rPr>
                <a:t>_max:</a:t>
              </a:r>
            </a:p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1" charset="0"/>
                </a:rPr>
                <a:t>	</a:t>
              </a:r>
              <a:r>
                <a:rPr lang="en-US" dirty="0" err="1">
                  <a:latin typeface="Courier New" pitchFamily="1" charset="0"/>
                </a:rPr>
                <a:t>pushl</a:t>
              </a:r>
              <a:r>
                <a:rPr lang="en-US" dirty="0">
                  <a:latin typeface="Courier New" pitchFamily="1" charset="0"/>
                </a:rPr>
                <a:t> %</a:t>
              </a:r>
              <a:r>
                <a:rPr lang="en-US" dirty="0" err="1">
                  <a:latin typeface="Courier New" pitchFamily="1" charset="0"/>
                </a:rPr>
                <a:t>ebp</a:t>
              </a:r>
              <a:endParaRPr lang="en-US" dirty="0">
                <a:latin typeface="Courier New" pitchFamily="1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1" charset="0"/>
                </a:rPr>
                <a:t>	</a:t>
              </a:r>
              <a:r>
                <a:rPr lang="en-US" dirty="0" err="1">
                  <a:latin typeface="Courier New" pitchFamily="1" charset="0"/>
                </a:rPr>
                <a:t>movl</a:t>
              </a:r>
              <a:r>
                <a:rPr lang="en-US" dirty="0">
                  <a:latin typeface="Courier New" pitchFamily="1" charset="0"/>
                </a:rPr>
                <a:t> %</a:t>
              </a:r>
              <a:r>
                <a:rPr lang="en-US" dirty="0" err="1">
                  <a:latin typeface="Courier New" pitchFamily="1" charset="0"/>
                </a:rPr>
                <a:t>esp,%ebp</a:t>
              </a:r>
              <a:endParaRPr lang="en-US" dirty="0">
                <a:latin typeface="Courier New" pitchFamily="1" charset="0"/>
              </a:endParaRPr>
            </a:p>
            <a:p>
              <a:pPr algn="l">
                <a:lnSpc>
                  <a:spcPct val="100000"/>
                </a:lnSpc>
              </a:pPr>
              <a:endParaRPr lang="en-US" dirty="0">
                <a:latin typeface="Courier New" pitchFamily="1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1" charset="0"/>
                </a:rPr>
                <a:t>	</a:t>
              </a:r>
              <a:r>
                <a:rPr lang="en-US" dirty="0" err="1">
                  <a:latin typeface="Courier New" pitchFamily="1" charset="0"/>
                </a:rPr>
                <a:t>movl</a:t>
              </a:r>
              <a:r>
                <a:rPr lang="en-US" dirty="0">
                  <a:latin typeface="Courier New" pitchFamily="1" charset="0"/>
                </a:rPr>
                <a:t> 8(%</a:t>
              </a:r>
              <a:r>
                <a:rPr lang="en-US" dirty="0" err="1">
                  <a:latin typeface="Courier New" pitchFamily="1" charset="0"/>
                </a:rPr>
                <a:t>ebp</a:t>
              </a:r>
              <a:r>
                <a:rPr lang="en-US" dirty="0">
                  <a:latin typeface="Courier New" pitchFamily="1" charset="0"/>
                </a:rPr>
                <a:t>),%</a:t>
              </a:r>
              <a:r>
                <a:rPr lang="en-US" dirty="0" err="1">
                  <a:latin typeface="Courier New" pitchFamily="1" charset="0"/>
                </a:rPr>
                <a:t>edx</a:t>
              </a:r>
              <a:endParaRPr lang="en-US" dirty="0">
                <a:latin typeface="Courier New" pitchFamily="1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1" charset="0"/>
                </a:rPr>
                <a:t>	</a:t>
              </a:r>
              <a:r>
                <a:rPr lang="en-US" dirty="0" err="1">
                  <a:latin typeface="Courier New" pitchFamily="1" charset="0"/>
                </a:rPr>
                <a:t>movl</a:t>
              </a:r>
              <a:r>
                <a:rPr lang="en-US" dirty="0">
                  <a:latin typeface="Courier New" pitchFamily="1" charset="0"/>
                </a:rPr>
                <a:t> 12(%</a:t>
              </a:r>
              <a:r>
                <a:rPr lang="en-US" dirty="0" err="1">
                  <a:latin typeface="Courier New" pitchFamily="1" charset="0"/>
                </a:rPr>
                <a:t>ebp</a:t>
              </a:r>
              <a:r>
                <a:rPr lang="en-US" dirty="0">
                  <a:latin typeface="Courier New" pitchFamily="1" charset="0"/>
                </a:rPr>
                <a:t>),%</a:t>
              </a:r>
              <a:r>
                <a:rPr lang="en-US" dirty="0" err="1">
                  <a:latin typeface="Courier New" pitchFamily="1" charset="0"/>
                </a:rPr>
                <a:t>eax</a:t>
              </a:r>
              <a:endParaRPr lang="en-US" dirty="0">
                <a:latin typeface="Courier New" pitchFamily="1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1" charset="0"/>
                </a:rPr>
                <a:t>	</a:t>
              </a:r>
              <a:r>
                <a:rPr lang="en-US" dirty="0" err="1">
                  <a:latin typeface="Courier New" pitchFamily="1" charset="0"/>
                </a:rPr>
                <a:t>cmpl</a:t>
              </a:r>
              <a:r>
                <a:rPr lang="en-US" dirty="0">
                  <a:latin typeface="Courier New" pitchFamily="1" charset="0"/>
                </a:rPr>
                <a:t> %</a:t>
              </a:r>
              <a:r>
                <a:rPr lang="en-US" dirty="0" err="1">
                  <a:latin typeface="Courier New" pitchFamily="1" charset="0"/>
                </a:rPr>
                <a:t>eax,%edx</a:t>
              </a:r>
              <a:endParaRPr lang="en-US" dirty="0">
                <a:latin typeface="Courier New" pitchFamily="1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1" charset="0"/>
                </a:rPr>
                <a:t>	</a:t>
              </a:r>
              <a:r>
                <a:rPr lang="en-US" dirty="0" err="1">
                  <a:latin typeface="Courier New" pitchFamily="1" charset="0"/>
                </a:rPr>
                <a:t>jle</a:t>
              </a:r>
              <a:r>
                <a:rPr lang="en-US" dirty="0">
                  <a:latin typeface="Courier New" pitchFamily="1" charset="0"/>
                </a:rPr>
                <a:t> L9</a:t>
              </a:r>
            </a:p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1" charset="0"/>
                </a:rPr>
                <a:t>	</a:t>
              </a:r>
              <a:r>
                <a:rPr lang="en-US" dirty="0" err="1">
                  <a:latin typeface="Courier New" pitchFamily="1" charset="0"/>
                </a:rPr>
                <a:t>movl</a:t>
              </a:r>
              <a:r>
                <a:rPr lang="en-US" dirty="0">
                  <a:latin typeface="Courier New" pitchFamily="1" charset="0"/>
                </a:rPr>
                <a:t> %</a:t>
              </a:r>
              <a:r>
                <a:rPr lang="en-US" dirty="0" err="1">
                  <a:latin typeface="Courier New" pitchFamily="1" charset="0"/>
                </a:rPr>
                <a:t>edx,%eax</a:t>
              </a:r>
              <a:endParaRPr lang="en-US" dirty="0">
                <a:latin typeface="Courier New" pitchFamily="1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1" charset="0"/>
                </a:rPr>
                <a:t>L9:</a:t>
              </a:r>
            </a:p>
            <a:p>
              <a:pPr algn="l">
                <a:lnSpc>
                  <a:spcPct val="100000"/>
                </a:lnSpc>
              </a:pPr>
              <a:endParaRPr lang="en-US" dirty="0">
                <a:latin typeface="Courier New" pitchFamily="1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1" charset="0"/>
                </a:rPr>
                <a:t>	</a:t>
              </a:r>
              <a:r>
                <a:rPr lang="en-US" dirty="0" err="1">
                  <a:latin typeface="Courier New" pitchFamily="1" charset="0"/>
                </a:rPr>
                <a:t>movl</a:t>
              </a:r>
              <a:r>
                <a:rPr lang="en-US" dirty="0">
                  <a:latin typeface="Courier New" pitchFamily="1" charset="0"/>
                </a:rPr>
                <a:t> %</a:t>
              </a:r>
              <a:r>
                <a:rPr lang="en-US" dirty="0" err="1">
                  <a:latin typeface="Courier New" pitchFamily="1" charset="0"/>
                </a:rPr>
                <a:t>ebp,%esp</a:t>
              </a:r>
              <a:endParaRPr lang="en-US" dirty="0">
                <a:latin typeface="Courier New" pitchFamily="1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1" charset="0"/>
                </a:rPr>
                <a:t>	</a:t>
              </a:r>
              <a:r>
                <a:rPr lang="en-US" dirty="0" err="1">
                  <a:latin typeface="Courier New" pitchFamily="1" charset="0"/>
                </a:rPr>
                <a:t>popl</a:t>
              </a:r>
              <a:r>
                <a:rPr lang="en-US" dirty="0">
                  <a:latin typeface="Courier New" pitchFamily="1" charset="0"/>
                </a:rPr>
                <a:t> %</a:t>
              </a:r>
              <a:r>
                <a:rPr lang="en-US" dirty="0" err="1">
                  <a:latin typeface="Courier New" pitchFamily="1" charset="0"/>
                </a:rPr>
                <a:t>ebp</a:t>
              </a:r>
              <a:endParaRPr lang="en-US" dirty="0">
                <a:latin typeface="Courier New" pitchFamily="1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1" charset="0"/>
                </a:rPr>
                <a:t>	ret</a:t>
              </a:r>
            </a:p>
          </p:txBody>
        </p:sp>
        <p:sp>
          <p:nvSpPr>
            <p:cNvPr id="295941" name="AutoShape 5"/>
            <p:cNvSpPr>
              <a:spLocks/>
            </p:cNvSpPr>
            <p:nvPr/>
          </p:nvSpPr>
          <p:spPr bwMode="auto">
            <a:xfrm>
              <a:off x="7239000" y="2514600"/>
              <a:ext cx="304800" cy="1447800"/>
            </a:xfrm>
            <a:prstGeom prst="rightBrace">
              <a:avLst>
                <a:gd name="adj1" fmla="val 3958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42" name="Text Box 6"/>
            <p:cNvSpPr txBox="1">
              <a:spLocks noChangeArrowheads="1"/>
            </p:cNvSpPr>
            <p:nvPr/>
          </p:nvSpPr>
          <p:spPr bwMode="auto">
            <a:xfrm>
              <a:off x="7696200" y="3048000"/>
              <a:ext cx="7556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/>
                <a:t>Body</a:t>
              </a:r>
            </a:p>
          </p:txBody>
        </p:sp>
        <p:sp>
          <p:nvSpPr>
            <p:cNvPr id="295943" name="AutoShape 7"/>
            <p:cNvSpPr>
              <a:spLocks/>
            </p:cNvSpPr>
            <p:nvPr/>
          </p:nvSpPr>
          <p:spPr bwMode="auto">
            <a:xfrm>
              <a:off x="7239000" y="1676400"/>
              <a:ext cx="228600" cy="457200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44" name="Text Box 8"/>
            <p:cNvSpPr txBox="1">
              <a:spLocks noChangeArrowheads="1"/>
            </p:cNvSpPr>
            <p:nvPr/>
          </p:nvSpPr>
          <p:spPr bwMode="auto">
            <a:xfrm>
              <a:off x="7543800" y="1752600"/>
              <a:ext cx="539750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/>
                <a:t>Set</a:t>
              </a:r>
            </a:p>
            <a:p>
              <a:pPr algn="l">
                <a:lnSpc>
                  <a:spcPct val="100000"/>
                </a:lnSpc>
              </a:pPr>
              <a:r>
                <a:rPr lang="en-US" dirty="0"/>
                <a:t>Up</a:t>
              </a:r>
            </a:p>
          </p:txBody>
        </p:sp>
        <p:sp>
          <p:nvSpPr>
            <p:cNvPr id="295945" name="AutoShape 9"/>
            <p:cNvSpPr>
              <a:spLocks/>
            </p:cNvSpPr>
            <p:nvPr/>
          </p:nvSpPr>
          <p:spPr bwMode="auto">
            <a:xfrm>
              <a:off x="7315200" y="4495800"/>
              <a:ext cx="304800" cy="685800"/>
            </a:xfrm>
            <a:prstGeom prst="rightBrace">
              <a:avLst>
                <a:gd name="adj1" fmla="val 1875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46" name="Text Box 10"/>
            <p:cNvSpPr txBox="1">
              <a:spLocks noChangeArrowheads="1"/>
            </p:cNvSpPr>
            <p:nvPr/>
          </p:nvSpPr>
          <p:spPr bwMode="auto">
            <a:xfrm>
              <a:off x="7620000" y="4648200"/>
              <a:ext cx="8572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/>
                <a:t>Finish</a:t>
              </a:r>
            </a:p>
          </p:txBody>
        </p:sp>
      </p:grpSp>
      <p:sp>
        <p:nvSpPr>
          <p:cNvPr id="12" name="Right Arrow 11"/>
          <p:cNvSpPr/>
          <p:nvPr/>
        </p:nvSpPr>
        <p:spPr bwMode="auto">
          <a:xfrm>
            <a:off x="3276600" y="2971800"/>
            <a:ext cx="1261676" cy="678638"/>
          </a:xfrm>
          <a:prstGeom prst="rightArrow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1" charset="0"/>
              </a:rPr>
              <a:t>Compiler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32917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I/O Bus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880225" y="287655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main</a:t>
            </a:r>
          </a:p>
          <a:p>
            <a:pPr>
              <a:lnSpc>
                <a:spcPct val="100000"/>
              </a:lnSpc>
            </a:pPr>
            <a:r>
              <a:rPr lang="en-US" sz="1600"/>
              <a:t>memory</a:t>
            </a: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5356225" y="302895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441825" y="306070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I/O </a:t>
            </a:r>
          </a:p>
          <a:p>
            <a:pPr>
              <a:lnSpc>
                <a:spcPct val="100000"/>
              </a:lnSpc>
            </a:pPr>
            <a:r>
              <a:rPr lang="en-US" sz="1600"/>
              <a:t>bridge</a:t>
            </a: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2984500" y="302895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1084263" y="306070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000250" y="17335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2000250" y="18859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2000250" y="20383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000250" y="21907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2000250" y="23431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auto">
          <a:xfrm>
            <a:off x="2773363" y="1733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AutoShape 14"/>
          <p:cNvSpPr>
            <a:spLocks noChangeArrowheads="1"/>
          </p:cNvSpPr>
          <p:nvPr/>
        </p:nvSpPr>
        <p:spPr bwMode="auto">
          <a:xfrm flipH="1">
            <a:off x="2684463" y="2114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217863" y="158115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1719263" y="1412875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29713" name="AutoShape 17"/>
          <p:cNvSpPr>
            <a:spLocks noChangeArrowheads="1"/>
          </p:cNvSpPr>
          <p:nvPr/>
        </p:nvSpPr>
        <p:spPr bwMode="auto">
          <a:xfrm>
            <a:off x="2074863" y="257175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931863" y="135255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819150" y="1047750"/>
            <a:ext cx="10874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CPU chip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3865563" y="2343150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system bus</a:t>
            </a:r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 flipH="1">
            <a:off x="3751263" y="264795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5386388" y="2343150"/>
            <a:ext cx="13922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memory bus</a:t>
            </a:r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6037263" y="26479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AutoShape 24"/>
          <p:cNvSpPr>
            <a:spLocks noChangeArrowheads="1"/>
          </p:cNvSpPr>
          <p:nvPr/>
        </p:nvSpPr>
        <p:spPr bwMode="auto">
          <a:xfrm>
            <a:off x="4665663" y="37147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AutoShape 25"/>
          <p:cNvSpPr>
            <a:spLocks noChangeArrowheads="1"/>
          </p:cNvSpPr>
          <p:nvPr/>
        </p:nvSpPr>
        <p:spPr bwMode="auto">
          <a:xfrm flipV="1">
            <a:off x="577056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535146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disk </a:t>
            </a:r>
          </a:p>
          <a:p>
            <a:pPr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 flipV="1">
            <a:off x="34401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302101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graphics</a:t>
            </a:r>
          </a:p>
          <a:p>
            <a:pPr>
              <a:lnSpc>
                <a:spcPct val="100000"/>
              </a:lnSpc>
            </a:pPr>
            <a:r>
              <a:rPr lang="en-US" sz="1600"/>
              <a:t>adapter</a:t>
            </a:r>
          </a:p>
        </p:txBody>
      </p:sp>
      <p:sp>
        <p:nvSpPr>
          <p:cNvPr id="29725" name="AutoShape 29"/>
          <p:cNvSpPr>
            <a:spLocks noChangeArrowheads="1"/>
          </p:cNvSpPr>
          <p:nvPr/>
        </p:nvSpPr>
        <p:spPr bwMode="auto">
          <a:xfrm flipV="1">
            <a:off x="17637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1420813" y="516255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USB</a:t>
            </a:r>
          </a:p>
          <a:p>
            <a:pPr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1649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>
            <a:off x="2411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1214438" y="5924550"/>
            <a:ext cx="8397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mouse</a:t>
            </a:r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1892300" y="5924550"/>
            <a:ext cx="10874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keyboard</a:t>
            </a:r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37068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3211513" y="5924550"/>
            <a:ext cx="939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monitor</a:t>
            </a:r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6011863" y="56959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AutoShape 38"/>
          <p:cNvSpPr>
            <a:spLocks noChangeArrowheads="1"/>
          </p:cNvSpPr>
          <p:nvPr/>
        </p:nvSpPr>
        <p:spPr bwMode="auto">
          <a:xfrm>
            <a:off x="5707063" y="607695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disk</a:t>
            </a:r>
          </a:p>
        </p:txBody>
      </p:sp>
      <p:sp>
        <p:nvSpPr>
          <p:cNvPr id="29735" name="AutoShape 39"/>
          <p:cNvSpPr>
            <a:spLocks noChangeArrowheads="1"/>
          </p:cNvSpPr>
          <p:nvPr/>
        </p:nvSpPr>
        <p:spPr bwMode="auto">
          <a:xfrm>
            <a:off x="855663" y="423545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6" name="Rectangle 40"/>
          <p:cNvSpPr>
            <a:spLocks noChangeArrowheads="1"/>
          </p:cNvSpPr>
          <p:nvPr/>
        </p:nvSpPr>
        <p:spPr bwMode="auto">
          <a:xfrm>
            <a:off x="1931988" y="4405313"/>
            <a:ext cx="166687" cy="152400"/>
          </a:xfrm>
          <a:prstGeom prst="rect">
            <a:avLst/>
          </a:prstGeom>
          <a:solidFill>
            <a:srgbClr val="00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7" name="Rectangle 41"/>
          <p:cNvSpPr>
            <a:spLocks noChangeArrowheads="1"/>
          </p:cNvSpPr>
          <p:nvPr/>
        </p:nvSpPr>
        <p:spPr bwMode="auto">
          <a:xfrm>
            <a:off x="3608388" y="4395788"/>
            <a:ext cx="166687" cy="152400"/>
          </a:xfrm>
          <a:prstGeom prst="rect">
            <a:avLst/>
          </a:prstGeom>
          <a:solidFill>
            <a:srgbClr val="00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8" name="Rectangle 42"/>
          <p:cNvSpPr>
            <a:spLocks noChangeArrowheads="1"/>
          </p:cNvSpPr>
          <p:nvPr/>
        </p:nvSpPr>
        <p:spPr bwMode="auto">
          <a:xfrm>
            <a:off x="5942013" y="4386263"/>
            <a:ext cx="161925" cy="152400"/>
          </a:xfrm>
          <a:prstGeom prst="rect">
            <a:avLst/>
          </a:prstGeom>
          <a:solidFill>
            <a:srgbClr val="00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4530725" y="4540250"/>
            <a:ext cx="873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bus</a:t>
            </a:r>
          </a:p>
        </p:txBody>
      </p:sp>
      <p:sp>
        <p:nvSpPr>
          <p:cNvPr id="29740" name="Rectangle 44"/>
          <p:cNvSpPr>
            <a:spLocks noChangeArrowheads="1"/>
          </p:cNvSpPr>
          <p:nvPr/>
        </p:nvSpPr>
        <p:spPr bwMode="auto">
          <a:xfrm>
            <a:off x="4832350" y="4324350"/>
            <a:ext cx="161925" cy="152400"/>
          </a:xfrm>
          <a:prstGeom prst="rect">
            <a:avLst/>
          </a:prstGeom>
          <a:solidFill>
            <a:srgbClr val="00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1" name="Rectangle 45"/>
          <p:cNvSpPr>
            <a:spLocks noChangeArrowheads="1"/>
          </p:cNvSpPr>
          <p:nvPr/>
        </p:nvSpPr>
        <p:spPr bwMode="auto">
          <a:xfrm>
            <a:off x="67230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70278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73326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4" name="Text Box 48"/>
          <p:cNvSpPr txBox="1">
            <a:spLocks noChangeArrowheads="1"/>
          </p:cNvSpPr>
          <p:nvPr/>
        </p:nvSpPr>
        <p:spPr bwMode="auto">
          <a:xfrm>
            <a:off x="6708775" y="4629150"/>
            <a:ext cx="2205038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Expansion slots for</a:t>
            </a:r>
          </a:p>
          <a:p>
            <a:pPr algn="l">
              <a:lnSpc>
                <a:spcPct val="100000"/>
              </a:lnSpc>
            </a:pPr>
            <a:r>
              <a:rPr lang="en-US" sz="1600"/>
              <a:t>other devices such</a:t>
            </a:r>
          </a:p>
          <a:p>
            <a:pPr algn="l">
              <a:lnSpc>
                <a:spcPct val="100000"/>
              </a:lnSpc>
            </a:pPr>
            <a:r>
              <a:rPr lang="en-US" sz="1600"/>
              <a:t>as network adapters.</a:t>
            </a:r>
          </a:p>
          <a:p>
            <a:pPr algn="l">
              <a:lnSpc>
                <a:spcPct val="100000"/>
              </a:lnSpc>
            </a:pPr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Reading a Disk Sector (1)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 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291263" y="27432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main</a:t>
            </a:r>
          </a:p>
          <a:p>
            <a:pPr>
              <a:lnSpc>
                <a:spcPct val="100000"/>
              </a:lnSpc>
            </a:pPr>
            <a:r>
              <a:rPr lang="en-US" sz="1600"/>
              <a:t>memory</a:t>
            </a:r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4767263" y="28956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852863" y="29273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2395538" y="28956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411288" y="1600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411288" y="1752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411288" y="1905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411288" y="2057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411288" y="2209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AutoShape 13"/>
          <p:cNvSpPr>
            <a:spLocks noChangeArrowheads="1"/>
          </p:cNvSpPr>
          <p:nvPr/>
        </p:nvSpPr>
        <p:spPr bwMode="auto">
          <a:xfrm>
            <a:off x="2184400" y="16002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AutoShape 14"/>
          <p:cNvSpPr>
            <a:spLocks noChangeArrowheads="1"/>
          </p:cNvSpPr>
          <p:nvPr/>
        </p:nvSpPr>
        <p:spPr bwMode="auto">
          <a:xfrm flipH="1">
            <a:off x="2095500" y="19812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2628900" y="14478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1130300" y="1279525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30737" name="AutoShape 17"/>
          <p:cNvSpPr>
            <a:spLocks noChangeArrowheads="1"/>
          </p:cNvSpPr>
          <p:nvPr/>
        </p:nvSpPr>
        <p:spPr bwMode="auto">
          <a:xfrm>
            <a:off x="1485900" y="24384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42900" y="12192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228600" y="914400"/>
            <a:ext cx="10874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CPU chip</a:t>
            </a:r>
          </a:p>
        </p:txBody>
      </p:sp>
      <p:sp>
        <p:nvSpPr>
          <p:cNvPr id="30740" name="AutoShape 20"/>
          <p:cNvSpPr>
            <a:spLocks noChangeArrowheads="1"/>
          </p:cNvSpPr>
          <p:nvPr/>
        </p:nvSpPr>
        <p:spPr bwMode="auto">
          <a:xfrm>
            <a:off x="4076700" y="3581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AutoShape 21"/>
          <p:cNvSpPr>
            <a:spLocks noChangeArrowheads="1"/>
          </p:cNvSpPr>
          <p:nvPr/>
        </p:nvSpPr>
        <p:spPr bwMode="auto">
          <a:xfrm flipV="1">
            <a:off x="5181600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4762500" y="50419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disk </a:t>
            </a:r>
          </a:p>
          <a:p>
            <a:pPr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30743" name="AutoShape 23"/>
          <p:cNvSpPr>
            <a:spLocks noChangeArrowheads="1"/>
          </p:cNvSpPr>
          <p:nvPr/>
        </p:nvSpPr>
        <p:spPr bwMode="auto">
          <a:xfrm flipV="1">
            <a:off x="2851150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2432050" y="50419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graphics</a:t>
            </a:r>
          </a:p>
          <a:p>
            <a:pPr>
              <a:lnSpc>
                <a:spcPct val="100000"/>
              </a:lnSpc>
            </a:pPr>
            <a:r>
              <a:rPr lang="en-US" sz="1600"/>
              <a:t>adapter</a:t>
            </a:r>
          </a:p>
        </p:txBody>
      </p:sp>
      <p:sp>
        <p:nvSpPr>
          <p:cNvPr id="30745" name="AutoShape 25"/>
          <p:cNvSpPr>
            <a:spLocks noChangeArrowheads="1"/>
          </p:cNvSpPr>
          <p:nvPr/>
        </p:nvSpPr>
        <p:spPr bwMode="auto">
          <a:xfrm flipV="1">
            <a:off x="1174750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831850" y="50292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USB</a:t>
            </a:r>
          </a:p>
          <a:p>
            <a:pPr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>
            <a:off x="1060450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>
            <a:off x="1822450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625475" y="5791200"/>
            <a:ext cx="8397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mouse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1303338" y="5791200"/>
            <a:ext cx="10874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keyboard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3117850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2622550" y="5791200"/>
            <a:ext cx="939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monitor</a:t>
            </a:r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>
            <a:off x="5422900" y="5562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AutoShape 34"/>
          <p:cNvSpPr>
            <a:spLocks noChangeArrowheads="1"/>
          </p:cNvSpPr>
          <p:nvPr/>
        </p:nvSpPr>
        <p:spPr bwMode="auto">
          <a:xfrm>
            <a:off x="5108575" y="5954713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disk</a:t>
            </a:r>
          </a:p>
        </p:txBody>
      </p:sp>
      <p:sp>
        <p:nvSpPr>
          <p:cNvPr id="30755" name="AutoShape 35"/>
          <p:cNvSpPr>
            <a:spLocks noChangeArrowheads="1"/>
          </p:cNvSpPr>
          <p:nvPr/>
        </p:nvSpPr>
        <p:spPr bwMode="auto">
          <a:xfrm>
            <a:off x="266700" y="41021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1343025" y="4271963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3019425" y="426243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5353050" y="42529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5554663" y="3898900"/>
            <a:ext cx="873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bus</a:t>
            </a:r>
          </a:p>
        </p:txBody>
      </p:sp>
      <p:sp>
        <p:nvSpPr>
          <p:cNvPr id="30760" name="Rectangle 40"/>
          <p:cNvSpPr>
            <a:spLocks noChangeArrowheads="1"/>
          </p:cNvSpPr>
          <p:nvPr/>
        </p:nvSpPr>
        <p:spPr bwMode="auto">
          <a:xfrm>
            <a:off x="4243388" y="41910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>
            <a:off x="2355850" y="3136900"/>
            <a:ext cx="201295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2" name="Line 42"/>
          <p:cNvSpPr>
            <a:spLocks noChangeShapeType="1"/>
          </p:cNvSpPr>
          <p:nvPr/>
        </p:nvSpPr>
        <p:spPr bwMode="auto">
          <a:xfrm>
            <a:off x="4332288" y="31369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3" name="Line 43"/>
          <p:cNvSpPr>
            <a:spLocks noChangeShapeType="1"/>
          </p:cNvSpPr>
          <p:nvPr/>
        </p:nvSpPr>
        <p:spPr bwMode="auto">
          <a:xfrm flipV="1">
            <a:off x="4294188" y="43005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>
            <a:off x="5429250" y="4259263"/>
            <a:ext cx="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5" name="Rectangle 45"/>
          <p:cNvSpPr>
            <a:spLocks noChangeArrowheads="1"/>
          </p:cNvSpPr>
          <p:nvPr/>
        </p:nvSpPr>
        <p:spPr bwMode="auto">
          <a:xfrm>
            <a:off x="495300" y="29273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4038600" y="1095375"/>
            <a:ext cx="4395788" cy="1190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/>
              <a:t>CPU initiates a disk read by writing a command, logical block number, and destination memory address to a </a:t>
            </a:r>
            <a:r>
              <a:rPr lang="en-US" b="0">
                <a:solidFill>
                  <a:srgbClr val="FF0000"/>
                </a:solidFill>
              </a:rPr>
              <a:t>port </a:t>
            </a:r>
            <a:r>
              <a:rPr lang="en-US" b="0"/>
              <a:t>(address) associated with disk controller.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Reading a Disk Sector (2)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294438" y="27432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main</a:t>
            </a:r>
          </a:p>
          <a:p>
            <a:pPr>
              <a:lnSpc>
                <a:spcPct val="100000"/>
              </a:lnSpc>
            </a:pPr>
            <a:r>
              <a:rPr lang="en-US" sz="1600"/>
              <a:t>memory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4770438" y="28956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856038" y="29273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2398713" y="28956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414463" y="1600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414463" y="1752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414463" y="1905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414463" y="2057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1414463" y="2209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2187575" y="16002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AutoShape 13"/>
          <p:cNvSpPr>
            <a:spLocks noChangeArrowheads="1"/>
          </p:cNvSpPr>
          <p:nvPr/>
        </p:nvSpPr>
        <p:spPr bwMode="auto">
          <a:xfrm flipH="1">
            <a:off x="2098675" y="19812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632075" y="14478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133475" y="1279525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31760" name="AutoShape 16"/>
          <p:cNvSpPr>
            <a:spLocks noChangeArrowheads="1"/>
          </p:cNvSpPr>
          <p:nvPr/>
        </p:nvSpPr>
        <p:spPr bwMode="auto">
          <a:xfrm>
            <a:off x="1489075" y="24384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346075" y="12192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47650" y="914400"/>
            <a:ext cx="10874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CPU chip</a:t>
            </a:r>
          </a:p>
        </p:txBody>
      </p:sp>
      <p:sp>
        <p:nvSpPr>
          <p:cNvPr id="31763" name="AutoShape 19"/>
          <p:cNvSpPr>
            <a:spLocks noChangeArrowheads="1"/>
          </p:cNvSpPr>
          <p:nvPr/>
        </p:nvSpPr>
        <p:spPr bwMode="auto">
          <a:xfrm>
            <a:off x="4079875" y="3581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AutoShape 20"/>
          <p:cNvSpPr>
            <a:spLocks noChangeArrowheads="1"/>
          </p:cNvSpPr>
          <p:nvPr/>
        </p:nvSpPr>
        <p:spPr bwMode="auto">
          <a:xfrm flipV="1">
            <a:off x="5184775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4765675" y="50419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disk </a:t>
            </a:r>
          </a:p>
          <a:p>
            <a:pPr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31766" name="AutoShape 22"/>
          <p:cNvSpPr>
            <a:spLocks noChangeArrowheads="1"/>
          </p:cNvSpPr>
          <p:nvPr/>
        </p:nvSpPr>
        <p:spPr bwMode="auto">
          <a:xfrm flipV="1">
            <a:off x="2854325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2435225" y="50419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graphics</a:t>
            </a:r>
          </a:p>
          <a:p>
            <a:pPr>
              <a:lnSpc>
                <a:spcPct val="100000"/>
              </a:lnSpc>
            </a:pPr>
            <a:r>
              <a:rPr lang="en-US" sz="1600"/>
              <a:t>adapter</a:t>
            </a:r>
          </a:p>
        </p:txBody>
      </p:sp>
      <p:sp>
        <p:nvSpPr>
          <p:cNvPr id="31768" name="AutoShape 24"/>
          <p:cNvSpPr>
            <a:spLocks noChangeArrowheads="1"/>
          </p:cNvSpPr>
          <p:nvPr/>
        </p:nvSpPr>
        <p:spPr bwMode="auto">
          <a:xfrm flipV="1">
            <a:off x="1177925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835025" y="50292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USB</a:t>
            </a:r>
          </a:p>
          <a:p>
            <a:pPr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1063625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1825625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628650" y="5791200"/>
            <a:ext cx="8397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mouse</a:t>
            </a: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1306513" y="5791200"/>
            <a:ext cx="10874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keyboard</a:t>
            </a:r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3121025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2625725" y="5791200"/>
            <a:ext cx="939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monitor</a:t>
            </a:r>
          </a:p>
        </p:txBody>
      </p:sp>
      <p:sp>
        <p:nvSpPr>
          <p:cNvPr id="31776" name="AutoShape 32"/>
          <p:cNvSpPr>
            <a:spLocks noChangeArrowheads="1"/>
          </p:cNvSpPr>
          <p:nvPr/>
        </p:nvSpPr>
        <p:spPr bwMode="auto">
          <a:xfrm>
            <a:off x="5121275" y="59436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disk</a:t>
            </a:r>
          </a:p>
        </p:txBody>
      </p:sp>
      <p:sp>
        <p:nvSpPr>
          <p:cNvPr id="31777" name="AutoShape 33"/>
          <p:cNvSpPr>
            <a:spLocks noChangeArrowheads="1"/>
          </p:cNvSpPr>
          <p:nvPr/>
        </p:nvSpPr>
        <p:spPr bwMode="auto">
          <a:xfrm>
            <a:off x="269875" y="41021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1346200" y="4271963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3022600" y="426243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5356225" y="42529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5557838" y="3898900"/>
            <a:ext cx="873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bus</a:t>
            </a:r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4246563" y="41910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Line 39"/>
          <p:cNvSpPr>
            <a:spLocks noChangeShapeType="1"/>
          </p:cNvSpPr>
          <p:nvPr/>
        </p:nvSpPr>
        <p:spPr bwMode="auto">
          <a:xfrm>
            <a:off x="4297363" y="3136900"/>
            <a:ext cx="1965325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>
            <a:off x="4335463" y="31369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 flipV="1">
            <a:off x="4297363" y="43005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flipH="1">
            <a:off x="5432425" y="4271963"/>
            <a:ext cx="0" cy="1671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498475" y="29273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4210050" y="1095375"/>
            <a:ext cx="4395788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/>
              <a:t>Disk controller reads the sector and performs a direct memory access (</a:t>
            </a:r>
            <a:r>
              <a:rPr lang="en-US" b="0">
                <a:solidFill>
                  <a:srgbClr val="FF0000"/>
                </a:solidFill>
              </a:rPr>
              <a:t>DMA</a:t>
            </a:r>
            <a:r>
              <a:rPr lang="en-US" b="0"/>
              <a:t>) transfer into main memory.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Reading a Disk Sector (3)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294438" y="27432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main</a:t>
            </a:r>
          </a:p>
          <a:p>
            <a:pPr>
              <a:lnSpc>
                <a:spcPct val="100000"/>
              </a:lnSpc>
            </a:pPr>
            <a:r>
              <a:rPr lang="en-US" sz="1600"/>
              <a:t>memory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4770438" y="28956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856038" y="29273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2398713" y="28956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414463" y="1600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414463" y="1752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414463" y="1905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1414463" y="2057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1414463" y="2209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2187575" y="16002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AutoShape 13"/>
          <p:cNvSpPr>
            <a:spLocks noChangeArrowheads="1"/>
          </p:cNvSpPr>
          <p:nvPr/>
        </p:nvSpPr>
        <p:spPr bwMode="auto">
          <a:xfrm flipH="1">
            <a:off x="2098675" y="19812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2632075" y="14478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1133475" y="1279525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32784" name="AutoShape 16"/>
          <p:cNvSpPr>
            <a:spLocks noChangeArrowheads="1"/>
          </p:cNvSpPr>
          <p:nvPr/>
        </p:nvSpPr>
        <p:spPr bwMode="auto">
          <a:xfrm>
            <a:off x="1489075" y="24384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346075" y="12192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47650" y="914400"/>
            <a:ext cx="10874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CPU chip</a:t>
            </a:r>
          </a:p>
        </p:txBody>
      </p:sp>
      <p:sp>
        <p:nvSpPr>
          <p:cNvPr id="32787" name="AutoShape 19"/>
          <p:cNvSpPr>
            <a:spLocks noChangeArrowheads="1"/>
          </p:cNvSpPr>
          <p:nvPr/>
        </p:nvSpPr>
        <p:spPr bwMode="auto">
          <a:xfrm>
            <a:off x="4079875" y="3581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AutoShape 20"/>
          <p:cNvSpPr>
            <a:spLocks noChangeArrowheads="1"/>
          </p:cNvSpPr>
          <p:nvPr/>
        </p:nvSpPr>
        <p:spPr bwMode="auto">
          <a:xfrm flipV="1">
            <a:off x="5184775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4765675" y="50419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disk </a:t>
            </a:r>
          </a:p>
          <a:p>
            <a:pPr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32790" name="AutoShape 22"/>
          <p:cNvSpPr>
            <a:spLocks noChangeArrowheads="1"/>
          </p:cNvSpPr>
          <p:nvPr/>
        </p:nvSpPr>
        <p:spPr bwMode="auto">
          <a:xfrm flipV="1">
            <a:off x="2854325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2435225" y="50419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graphics</a:t>
            </a:r>
          </a:p>
          <a:p>
            <a:pPr>
              <a:lnSpc>
                <a:spcPct val="100000"/>
              </a:lnSpc>
            </a:pPr>
            <a:r>
              <a:rPr lang="en-US" sz="1600"/>
              <a:t>adapter</a:t>
            </a:r>
          </a:p>
        </p:txBody>
      </p:sp>
      <p:sp>
        <p:nvSpPr>
          <p:cNvPr id="32792" name="AutoShape 24"/>
          <p:cNvSpPr>
            <a:spLocks noChangeArrowheads="1"/>
          </p:cNvSpPr>
          <p:nvPr/>
        </p:nvSpPr>
        <p:spPr bwMode="auto">
          <a:xfrm flipV="1">
            <a:off x="1177925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835025" y="50292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USB</a:t>
            </a:r>
          </a:p>
          <a:p>
            <a:pPr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1063625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>
            <a:off x="1825625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628650" y="5791200"/>
            <a:ext cx="8397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mouse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1306513" y="5791200"/>
            <a:ext cx="10874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keyboard</a:t>
            </a:r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>
            <a:off x="3121025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2625725" y="5791200"/>
            <a:ext cx="939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monitor</a:t>
            </a:r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>
            <a:off x="5426075" y="5562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1" name="AutoShape 33"/>
          <p:cNvSpPr>
            <a:spLocks noChangeArrowheads="1"/>
          </p:cNvSpPr>
          <p:nvPr/>
        </p:nvSpPr>
        <p:spPr bwMode="auto">
          <a:xfrm>
            <a:off x="5121275" y="59436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disk</a:t>
            </a:r>
          </a:p>
        </p:txBody>
      </p:sp>
      <p:sp>
        <p:nvSpPr>
          <p:cNvPr id="32802" name="AutoShape 34"/>
          <p:cNvSpPr>
            <a:spLocks noChangeArrowheads="1"/>
          </p:cNvSpPr>
          <p:nvPr/>
        </p:nvSpPr>
        <p:spPr bwMode="auto">
          <a:xfrm>
            <a:off x="269875" y="41021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1346200" y="4271963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3022600" y="426243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5356225" y="42529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5557838" y="3898900"/>
            <a:ext cx="873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bus</a:t>
            </a:r>
          </a:p>
        </p:txBody>
      </p:sp>
      <p:sp>
        <p:nvSpPr>
          <p:cNvPr id="32807" name="Rectangle 39"/>
          <p:cNvSpPr>
            <a:spLocks noChangeArrowheads="1"/>
          </p:cNvSpPr>
          <p:nvPr/>
        </p:nvSpPr>
        <p:spPr bwMode="auto">
          <a:xfrm>
            <a:off x="4246563" y="41910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 flipH="1">
            <a:off x="3343275" y="2451100"/>
            <a:ext cx="1017588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9" name="Line 41"/>
          <p:cNvSpPr>
            <a:spLocks noChangeShapeType="1"/>
          </p:cNvSpPr>
          <p:nvPr/>
        </p:nvSpPr>
        <p:spPr bwMode="auto">
          <a:xfrm>
            <a:off x="4335463" y="2438400"/>
            <a:ext cx="0" cy="18335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0" name="Line 42"/>
          <p:cNvSpPr>
            <a:spLocks noChangeShapeType="1"/>
          </p:cNvSpPr>
          <p:nvPr/>
        </p:nvSpPr>
        <p:spPr bwMode="auto">
          <a:xfrm flipV="1">
            <a:off x="4297363" y="43005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1" name="Line 43"/>
          <p:cNvSpPr>
            <a:spLocks noChangeShapeType="1"/>
          </p:cNvSpPr>
          <p:nvPr/>
        </p:nvSpPr>
        <p:spPr bwMode="auto">
          <a:xfrm flipH="1">
            <a:off x="5426075" y="4271963"/>
            <a:ext cx="635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2" name="Rectangle 44"/>
          <p:cNvSpPr>
            <a:spLocks noChangeArrowheads="1"/>
          </p:cNvSpPr>
          <p:nvPr/>
        </p:nvSpPr>
        <p:spPr bwMode="auto">
          <a:xfrm>
            <a:off x="498475" y="29273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3981450" y="1095375"/>
            <a:ext cx="4395788" cy="1190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/>
              <a:t>When the DMA transfer completes, the disk controller notifies the CPU with an </a:t>
            </a:r>
            <a:r>
              <a:rPr lang="en-US" b="0" i="1">
                <a:solidFill>
                  <a:srgbClr val="FF0000"/>
                </a:solidFill>
              </a:rPr>
              <a:t>interrupt</a:t>
            </a:r>
            <a:r>
              <a:rPr lang="en-US" b="0"/>
              <a:t> (i.e., asserts a special “interrupt” pin on the CPU)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CPU-Memory Gap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 The increasing gap between DRAM, disk, and CPU speeds.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0" y="2020888"/>
          <a:ext cx="8931275" cy="419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27" name="Worksheet" r:id="rId5" imgW="6130440" imgH="2583720" progId="Excel.Sheet.8">
                  <p:embed/>
                </p:oleObj>
              </mc:Choice>
              <mc:Fallback>
                <p:oleObj name="Worksheet" r:id="rId5" imgW="6130440" imgH="258372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20888"/>
                        <a:ext cx="8931275" cy="419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 Example Memory Hierarchy</a:t>
            </a:r>
          </a:p>
        </p:txBody>
      </p:sp>
      <p:sp>
        <p:nvSpPr>
          <p:cNvPr id="39939" name="AutoShape 3"/>
          <p:cNvSpPr>
            <a:spLocks noChangeAspect="1" noChangeArrowheads="1"/>
          </p:cNvSpPr>
          <p:nvPr/>
        </p:nvSpPr>
        <p:spPr bwMode="auto">
          <a:xfrm>
            <a:off x="1147763" y="1009650"/>
            <a:ext cx="6242050" cy="539115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Text Box 4"/>
          <p:cNvSpPr txBox="1">
            <a:spLocks noChangeAspect="1" noChangeArrowheads="1"/>
          </p:cNvSpPr>
          <p:nvPr/>
        </p:nvSpPr>
        <p:spPr bwMode="auto">
          <a:xfrm>
            <a:off x="3770313" y="1565275"/>
            <a:ext cx="10429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registers</a:t>
            </a:r>
          </a:p>
        </p:txBody>
      </p:sp>
      <p:sp>
        <p:nvSpPr>
          <p:cNvPr id="39941" name="Text Box 5"/>
          <p:cNvSpPr txBox="1">
            <a:spLocks noChangeAspect="1" noChangeArrowheads="1"/>
          </p:cNvSpPr>
          <p:nvPr/>
        </p:nvSpPr>
        <p:spPr bwMode="auto">
          <a:xfrm>
            <a:off x="3487738" y="1982788"/>
            <a:ext cx="1550987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on-chip L1</a:t>
            </a:r>
          </a:p>
          <a:p>
            <a:pPr>
              <a:lnSpc>
                <a:spcPct val="100000"/>
              </a:lnSpc>
            </a:pPr>
            <a:r>
              <a:rPr lang="en-US" sz="1600"/>
              <a:t>cache (SRAM)</a:t>
            </a:r>
          </a:p>
        </p:txBody>
      </p:sp>
      <p:sp>
        <p:nvSpPr>
          <p:cNvPr id="39942" name="Text Box 6"/>
          <p:cNvSpPr txBox="1">
            <a:spLocks noChangeAspect="1" noChangeArrowheads="1"/>
          </p:cNvSpPr>
          <p:nvPr/>
        </p:nvSpPr>
        <p:spPr bwMode="auto">
          <a:xfrm>
            <a:off x="3532188" y="3473450"/>
            <a:ext cx="150495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main memory</a:t>
            </a:r>
          </a:p>
          <a:p>
            <a:pPr>
              <a:lnSpc>
                <a:spcPct val="100000"/>
              </a:lnSpc>
            </a:pPr>
            <a:r>
              <a:rPr lang="en-US" sz="1600"/>
              <a:t>(DRAM)</a:t>
            </a:r>
          </a:p>
        </p:txBody>
      </p:sp>
      <p:sp>
        <p:nvSpPr>
          <p:cNvPr id="39943" name="Text Box 7"/>
          <p:cNvSpPr txBox="1">
            <a:spLocks noChangeAspect="1" noChangeArrowheads="1"/>
          </p:cNvSpPr>
          <p:nvPr/>
        </p:nvSpPr>
        <p:spPr bwMode="auto">
          <a:xfrm>
            <a:off x="2997200" y="4537075"/>
            <a:ext cx="2511425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local secondary storage</a:t>
            </a:r>
          </a:p>
          <a:p>
            <a:pPr>
              <a:lnSpc>
                <a:spcPct val="100000"/>
              </a:lnSpc>
            </a:pPr>
            <a:r>
              <a:rPr lang="en-US" sz="1600"/>
              <a:t>(local disks)</a:t>
            </a:r>
          </a:p>
        </p:txBody>
      </p:sp>
      <p:sp>
        <p:nvSpPr>
          <p:cNvPr id="39944" name="Line 8"/>
          <p:cNvSpPr>
            <a:spLocks noChangeAspect="1" noChangeShapeType="1"/>
          </p:cNvSpPr>
          <p:nvPr/>
        </p:nvSpPr>
        <p:spPr bwMode="auto">
          <a:xfrm>
            <a:off x="3741738" y="1931988"/>
            <a:ext cx="106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Line 9"/>
          <p:cNvSpPr>
            <a:spLocks noChangeAspect="1" noChangeShapeType="1"/>
          </p:cNvSpPr>
          <p:nvPr/>
        </p:nvSpPr>
        <p:spPr bwMode="auto">
          <a:xfrm>
            <a:off x="3346450" y="2570163"/>
            <a:ext cx="1849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Line 10"/>
          <p:cNvSpPr>
            <a:spLocks noChangeAspect="1" noChangeShapeType="1"/>
          </p:cNvSpPr>
          <p:nvPr/>
        </p:nvSpPr>
        <p:spPr bwMode="auto">
          <a:xfrm>
            <a:off x="2992438" y="3208338"/>
            <a:ext cx="255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Line 11"/>
          <p:cNvSpPr>
            <a:spLocks noChangeAspect="1" noChangeShapeType="1"/>
          </p:cNvSpPr>
          <p:nvPr/>
        </p:nvSpPr>
        <p:spPr bwMode="auto">
          <a:xfrm>
            <a:off x="304800" y="3873500"/>
            <a:ext cx="0" cy="2344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Text Box 12"/>
          <p:cNvSpPr txBox="1">
            <a:spLocks noChangeAspect="1" noChangeArrowheads="1"/>
          </p:cNvSpPr>
          <p:nvPr/>
        </p:nvSpPr>
        <p:spPr bwMode="auto">
          <a:xfrm>
            <a:off x="265113" y="3752850"/>
            <a:ext cx="1109662" cy="180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</a:rPr>
              <a:t>Larger,  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</a:rPr>
              <a:t>slower, 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</a:rPr>
              <a:t>and 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</a:rPr>
              <a:t>cheaper 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</a:rPr>
              <a:t>(per byte)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</a:rPr>
              <a:t>storage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</a:rPr>
              <a:t>devices</a:t>
            </a:r>
          </a:p>
        </p:txBody>
      </p:sp>
      <p:sp>
        <p:nvSpPr>
          <p:cNvPr id="39949" name="Line 13"/>
          <p:cNvSpPr>
            <a:spLocks noChangeAspect="1" noChangeShapeType="1"/>
          </p:cNvSpPr>
          <p:nvPr/>
        </p:nvSpPr>
        <p:spPr bwMode="auto">
          <a:xfrm>
            <a:off x="2376488" y="4271963"/>
            <a:ext cx="3760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Text Box 14"/>
          <p:cNvSpPr txBox="1">
            <a:spLocks noChangeAspect="1" noChangeArrowheads="1"/>
          </p:cNvSpPr>
          <p:nvPr/>
        </p:nvSpPr>
        <p:spPr bwMode="auto">
          <a:xfrm>
            <a:off x="2351088" y="5637213"/>
            <a:ext cx="3910012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remote secondary storage</a:t>
            </a:r>
          </a:p>
          <a:p>
            <a:pPr>
              <a:lnSpc>
                <a:spcPct val="100000"/>
              </a:lnSpc>
            </a:pPr>
            <a:r>
              <a:rPr lang="en-US" sz="1600"/>
              <a:t>(distributed file systems, Web servers)</a:t>
            </a:r>
          </a:p>
        </p:txBody>
      </p:sp>
      <p:grpSp>
        <p:nvGrpSpPr>
          <p:cNvPr id="2" name="Group 15"/>
          <p:cNvGrpSpPr>
            <a:grpSpLocks noChangeAspect="1"/>
          </p:cNvGrpSpPr>
          <p:nvPr/>
        </p:nvGrpSpPr>
        <p:grpSpPr bwMode="auto">
          <a:xfrm>
            <a:off x="7050088" y="4910138"/>
            <a:ext cx="2200275" cy="852487"/>
            <a:chOff x="4176" y="2648"/>
            <a:chExt cx="1488" cy="576"/>
          </a:xfrm>
        </p:grpSpPr>
        <p:sp>
          <p:nvSpPr>
            <p:cNvPr id="39973" name="AutoShape 16"/>
            <p:cNvSpPr>
              <a:spLocks noChangeAspect="1"/>
            </p:cNvSpPr>
            <p:nvPr/>
          </p:nvSpPr>
          <p:spPr bwMode="auto">
            <a:xfrm>
              <a:off x="4176" y="2648"/>
              <a:ext cx="48" cy="576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Text Box 17"/>
            <p:cNvSpPr txBox="1">
              <a:spLocks noChangeAspect="1" noChangeArrowheads="1"/>
            </p:cNvSpPr>
            <p:nvPr/>
          </p:nvSpPr>
          <p:spPr bwMode="auto">
            <a:xfrm>
              <a:off x="4269" y="2711"/>
              <a:ext cx="1395" cy="4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200">
                  <a:solidFill>
                    <a:srgbClr val="FF0000"/>
                  </a:solidFill>
                </a:rPr>
                <a:t>Local disks hold files retrieved from disks on remote network servers.</a:t>
              </a:r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6542088" y="3822700"/>
            <a:ext cx="2908300" cy="852488"/>
            <a:chOff x="3696" y="1968"/>
            <a:chExt cx="1968" cy="576"/>
          </a:xfrm>
        </p:grpSpPr>
        <p:sp>
          <p:nvSpPr>
            <p:cNvPr id="39971" name="AutoShape 19"/>
            <p:cNvSpPr>
              <a:spLocks noChangeAspect="1"/>
            </p:cNvSpPr>
            <p:nvPr/>
          </p:nvSpPr>
          <p:spPr bwMode="auto">
            <a:xfrm>
              <a:off x="3696" y="1968"/>
              <a:ext cx="48" cy="576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Text Box 20"/>
            <p:cNvSpPr txBox="1">
              <a:spLocks noChangeAspect="1" noChangeArrowheads="1"/>
            </p:cNvSpPr>
            <p:nvPr/>
          </p:nvSpPr>
          <p:spPr bwMode="auto">
            <a:xfrm>
              <a:off x="3791" y="2032"/>
              <a:ext cx="1873" cy="4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200">
                  <a:solidFill>
                    <a:srgbClr val="FF0000"/>
                  </a:solidFill>
                </a:rPr>
                <a:t>Main memory holds disk </a:t>
              </a:r>
            </a:p>
            <a:p>
              <a:pPr algn="l">
                <a:lnSpc>
                  <a:spcPct val="100000"/>
                </a:lnSpc>
              </a:pPr>
              <a:r>
                <a:rPr lang="en-US" sz="1200">
                  <a:solidFill>
                    <a:srgbClr val="FF0000"/>
                  </a:solidFill>
                </a:rPr>
                <a:t>blocks retrieved from local </a:t>
              </a:r>
            </a:p>
            <a:p>
              <a:pPr algn="l">
                <a:lnSpc>
                  <a:spcPct val="100000"/>
                </a:lnSpc>
              </a:pPr>
              <a:r>
                <a:rPr lang="en-US" sz="1200">
                  <a:solidFill>
                    <a:srgbClr val="FF0000"/>
                  </a:solidFill>
                </a:rPr>
                <a:t>disks.</a:t>
              </a:r>
            </a:p>
          </p:txBody>
        </p:sp>
      </p:grpSp>
      <p:sp>
        <p:nvSpPr>
          <p:cNvPr id="39953" name="Line 21"/>
          <p:cNvSpPr>
            <a:spLocks noChangeAspect="1" noChangeShapeType="1"/>
          </p:cNvSpPr>
          <p:nvPr/>
        </p:nvSpPr>
        <p:spPr bwMode="auto">
          <a:xfrm>
            <a:off x="1785938" y="5337175"/>
            <a:ext cx="496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Text Box 22"/>
          <p:cNvSpPr txBox="1">
            <a:spLocks noChangeAspect="1" noChangeArrowheads="1"/>
          </p:cNvSpPr>
          <p:nvPr/>
        </p:nvSpPr>
        <p:spPr bwMode="auto">
          <a:xfrm>
            <a:off x="3525838" y="2647950"/>
            <a:ext cx="1550987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on-chip L2</a:t>
            </a:r>
          </a:p>
          <a:p>
            <a:pPr>
              <a:lnSpc>
                <a:spcPct val="100000"/>
              </a:lnSpc>
            </a:pPr>
            <a:r>
              <a:rPr lang="en-US" sz="1600"/>
              <a:t>cache (SRAM)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411788" y="2262188"/>
            <a:ext cx="3011487" cy="615950"/>
            <a:chOff x="2975" y="797"/>
            <a:chExt cx="1897" cy="388"/>
          </a:xfrm>
        </p:grpSpPr>
        <p:sp>
          <p:nvSpPr>
            <p:cNvPr id="39969" name="Text Box 24"/>
            <p:cNvSpPr txBox="1">
              <a:spLocks noChangeAspect="1" noChangeArrowheads="1"/>
            </p:cNvSpPr>
            <p:nvPr/>
          </p:nvSpPr>
          <p:spPr bwMode="auto">
            <a:xfrm>
              <a:off x="3084" y="839"/>
              <a:ext cx="17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200">
                  <a:solidFill>
                    <a:srgbClr val="FF0000"/>
                  </a:solidFill>
                </a:rPr>
                <a:t>L1 cache holds cache lines retrieved from the L2 cache memory.</a:t>
              </a:r>
            </a:p>
          </p:txBody>
        </p:sp>
        <p:sp>
          <p:nvSpPr>
            <p:cNvPr id="39970" name="AutoShape 25"/>
            <p:cNvSpPr>
              <a:spLocks noChangeAspect="1"/>
            </p:cNvSpPr>
            <p:nvPr/>
          </p:nvSpPr>
          <p:spPr bwMode="auto">
            <a:xfrm>
              <a:off x="2975" y="797"/>
              <a:ext cx="45" cy="388"/>
            </a:xfrm>
            <a:prstGeom prst="rightBrace">
              <a:avLst>
                <a:gd name="adj1" fmla="val 7185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56" name="Text Box 26"/>
          <p:cNvSpPr txBox="1">
            <a:spLocks noChangeAspect="1" noChangeArrowheads="1"/>
          </p:cNvSpPr>
          <p:nvPr/>
        </p:nvSpPr>
        <p:spPr bwMode="auto">
          <a:xfrm>
            <a:off x="5221288" y="1619250"/>
            <a:ext cx="2919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solidFill>
                  <a:srgbClr val="FF0000"/>
                </a:solidFill>
              </a:rPr>
              <a:t>CPU registers hold words retrieved from L1 cache.</a:t>
            </a:r>
          </a:p>
        </p:txBody>
      </p:sp>
      <p:sp>
        <p:nvSpPr>
          <p:cNvPr id="39957" name="AutoShape 27"/>
          <p:cNvSpPr>
            <a:spLocks noChangeAspect="1"/>
          </p:cNvSpPr>
          <p:nvPr/>
        </p:nvSpPr>
        <p:spPr bwMode="auto">
          <a:xfrm>
            <a:off x="5030788" y="1576388"/>
            <a:ext cx="76200" cy="615950"/>
          </a:xfrm>
          <a:prstGeom prst="rightBrace">
            <a:avLst>
              <a:gd name="adj1" fmla="val 6736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830888" y="2901950"/>
            <a:ext cx="2862262" cy="614363"/>
            <a:chOff x="3198" y="1200"/>
            <a:chExt cx="1803" cy="387"/>
          </a:xfrm>
        </p:grpSpPr>
        <p:sp>
          <p:nvSpPr>
            <p:cNvPr id="39967" name="Text Box 29"/>
            <p:cNvSpPr txBox="1">
              <a:spLocks noChangeAspect="1" noChangeArrowheads="1"/>
            </p:cNvSpPr>
            <p:nvPr/>
          </p:nvSpPr>
          <p:spPr bwMode="auto">
            <a:xfrm>
              <a:off x="3345" y="1249"/>
              <a:ext cx="165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200">
                  <a:solidFill>
                    <a:srgbClr val="FF0000"/>
                  </a:solidFill>
                </a:rPr>
                <a:t>L2 cache holds cache lines retrieved from main memory.</a:t>
              </a:r>
            </a:p>
          </p:txBody>
        </p:sp>
        <p:sp>
          <p:nvSpPr>
            <p:cNvPr id="39968" name="AutoShape 30"/>
            <p:cNvSpPr>
              <a:spLocks noChangeAspect="1"/>
            </p:cNvSpPr>
            <p:nvPr/>
          </p:nvSpPr>
          <p:spPr bwMode="auto">
            <a:xfrm>
              <a:off x="3198" y="1200"/>
              <a:ext cx="45" cy="387"/>
            </a:xfrm>
            <a:prstGeom prst="rightBrace">
              <a:avLst>
                <a:gd name="adj1" fmla="val 71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59" name="Text Box 31"/>
          <p:cNvSpPr txBox="1">
            <a:spLocks noChangeAspect="1" noChangeArrowheads="1"/>
          </p:cNvSpPr>
          <p:nvPr/>
        </p:nvSpPr>
        <p:spPr bwMode="auto">
          <a:xfrm>
            <a:off x="3529013" y="13271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482"/>
                </a:solidFill>
              </a:rPr>
              <a:t>L0:</a:t>
            </a:r>
          </a:p>
        </p:txBody>
      </p:sp>
      <p:sp>
        <p:nvSpPr>
          <p:cNvPr id="39960" name="Text Box 32"/>
          <p:cNvSpPr txBox="1">
            <a:spLocks noChangeAspect="1" noChangeArrowheads="1"/>
          </p:cNvSpPr>
          <p:nvPr/>
        </p:nvSpPr>
        <p:spPr bwMode="auto">
          <a:xfrm>
            <a:off x="3151188" y="2036763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482"/>
                </a:solidFill>
              </a:rPr>
              <a:t>L1:</a:t>
            </a:r>
          </a:p>
        </p:txBody>
      </p:sp>
      <p:sp>
        <p:nvSpPr>
          <p:cNvPr id="39961" name="Text Box 33"/>
          <p:cNvSpPr txBox="1">
            <a:spLocks noChangeAspect="1" noChangeArrowheads="1"/>
          </p:cNvSpPr>
          <p:nvPr/>
        </p:nvSpPr>
        <p:spPr bwMode="auto">
          <a:xfrm>
            <a:off x="2713038" y="27336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482"/>
                </a:solidFill>
              </a:rPr>
              <a:t>L2:</a:t>
            </a:r>
          </a:p>
        </p:txBody>
      </p:sp>
      <p:sp>
        <p:nvSpPr>
          <p:cNvPr id="39962" name="Text Box 34"/>
          <p:cNvSpPr txBox="1">
            <a:spLocks noChangeAspect="1" noChangeArrowheads="1"/>
          </p:cNvSpPr>
          <p:nvPr/>
        </p:nvSpPr>
        <p:spPr bwMode="auto">
          <a:xfrm>
            <a:off x="2239963" y="35369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482"/>
                </a:solidFill>
              </a:rPr>
              <a:t>L3:</a:t>
            </a:r>
          </a:p>
        </p:txBody>
      </p:sp>
      <p:sp>
        <p:nvSpPr>
          <p:cNvPr id="39963" name="Text Box 35"/>
          <p:cNvSpPr txBox="1">
            <a:spLocks noChangeAspect="1" noChangeArrowheads="1"/>
          </p:cNvSpPr>
          <p:nvPr/>
        </p:nvSpPr>
        <p:spPr bwMode="auto">
          <a:xfrm>
            <a:off x="1638300" y="4602163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482"/>
                </a:solidFill>
              </a:rPr>
              <a:t>L4:</a:t>
            </a:r>
          </a:p>
        </p:txBody>
      </p:sp>
      <p:sp>
        <p:nvSpPr>
          <p:cNvPr id="39964" name="Text Box 36"/>
          <p:cNvSpPr txBox="1">
            <a:spLocks noChangeAspect="1" noChangeArrowheads="1"/>
          </p:cNvSpPr>
          <p:nvPr/>
        </p:nvSpPr>
        <p:spPr bwMode="auto">
          <a:xfrm>
            <a:off x="998538" y="5700713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482"/>
                </a:solidFill>
              </a:rPr>
              <a:t>L5:</a:t>
            </a:r>
          </a:p>
        </p:txBody>
      </p:sp>
      <p:sp>
        <p:nvSpPr>
          <p:cNvPr id="39965" name="Text Box 37"/>
          <p:cNvSpPr txBox="1">
            <a:spLocks noChangeAspect="1" noChangeArrowheads="1"/>
          </p:cNvSpPr>
          <p:nvPr/>
        </p:nvSpPr>
        <p:spPr bwMode="auto">
          <a:xfrm>
            <a:off x="271463" y="1265238"/>
            <a:ext cx="1109662" cy="180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</a:rPr>
              <a:t>Smaller,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</a:rPr>
              <a:t>faster,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</a:rPr>
              <a:t>and 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</a:rPr>
              <a:t>costlier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</a:rPr>
              <a:t>(per byte)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</a:rPr>
              <a:t>storage 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</a:rPr>
              <a:t>devices</a:t>
            </a:r>
          </a:p>
        </p:txBody>
      </p:sp>
      <p:sp>
        <p:nvSpPr>
          <p:cNvPr id="39966" name="Line 38"/>
          <p:cNvSpPr>
            <a:spLocks noChangeShapeType="1"/>
          </p:cNvSpPr>
          <p:nvPr/>
        </p:nvSpPr>
        <p:spPr bwMode="auto">
          <a:xfrm flipH="1" flipV="1">
            <a:off x="319088" y="1074738"/>
            <a:ext cx="0" cy="2154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OS Manages hardware and implements programmer model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880225" y="287655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main</a:t>
            </a:r>
          </a:p>
          <a:p>
            <a:pPr>
              <a:lnSpc>
                <a:spcPct val="100000"/>
              </a:lnSpc>
            </a:pPr>
            <a:r>
              <a:rPr lang="en-US" sz="1600"/>
              <a:t>memory</a:t>
            </a: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5356225" y="302895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441825" y="306070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I/O </a:t>
            </a:r>
          </a:p>
          <a:p>
            <a:pPr>
              <a:lnSpc>
                <a:spcPct val="100000"/>
              </a:lnSpc>
            </a:pPr>
            <a:r>
              <a:rPr lang="en-US" sz="1600"/>
              <a:t>bridge</a:t>
            </a: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2984500" y="302895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1084263" y="306070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bus interface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000250" y="17335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2000250" y="18859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2000250" y="20383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000250" y="21907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2000250" y="23431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auto">
          <a:xfrm>
            <a:off x="2773363" y="1733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AutoShape 14"/>
          <p:cNvSpPr>
            <a:spLocks noChangeArrowheads="1"/>
          </p:cNvSpPr>
          <p:nvPr/>
        </p:nvSpPr>
        <p:spPr bwMode="auto">
          <a:xfrm flipH="1">
            <a:off x="2684463" y="2114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217863" y="158115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ALU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1719263" y="1412875"/>
            <a:ext cx="1279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register file</a:t>
            </a:r>
          </a:p>
        </p:txBody>
      </p:sp>
      <p:sp>
        <p:nvSpPr>
          <p:cNvPr id="29713" name="AutoShape 17"/>
          <p:cNvSpPr>
            <a:spLocks noChangeArrowheads="1"/>
          </p:cNvSpPr>
          <p:nvPr/>
        </p:nvSpPr>
        <p:spPr bwMode="auto">
          <a:xfrm>
            <a:off x="2074863" y="257175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931863" y="135255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819150" y="1047750"/>
            <a:ext cx="10874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CPU chip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3865563" y="2343150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system bus</a:t>
            </a:r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 flipH="1">
            <a:off x="3751263" y="264795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5386388" y="2343150"/>
            <a:ext cx="13922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memory bus</a:t>
            </a:r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6037263" y="26479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AutoShape 24"/>
          <p:cNvSpPr>
            <a:spLocks noChangeArrowheads="1"/>
          </p:cNvSpPr>
          <p:nvPr/>
        </p:nvSpPr>
        <p:spPr bwMode="auto">
          <a:xfrm>
            <a:off x="4665663" y="37147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AutoShape 25"/>
          <p:cNvSpPr>
            <a:spLocks noChangeArrowheads="1"/>
          </p:cNvSpPr>
          <p:nvPr/>
        </p:nvSpPr>
        <p:spPr bwMode="auto">
          <a:xfrm flipV="1">
            <a:off x="577056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535146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disk </a:t>
            </a:r>
          </a:p>
          <a:p>
            <a:pPr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 flipV="1">
            <a:off x="34401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302101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graphics</a:t>
            </a:r>
          </a:p>
          <a:p>
            <a:pPr>
              <a:lnSpc>
                <a:spcPct val="100000"/>
              </a:lnSpc>
            </a:pPr>
            <a:r>
              <a:rPr lang="en-US" sz="1600"/>
              <a:t>adapter</a:t>
            </a:r>
          </a:p>
        </p:txBody>
      </p:sp>
      <p:sp>
        <p:nvSpPr>
          <p:cNvPr id="29725" name="AutoShape 29"/>
          <p:cNvSpPr>
            <a:spLocks noChangeArrowheads="1"/>
          </p:cNvSpPr>
          <p:nvPr/>
        </p:nvSpPr>
        <p:spPr bwMode="auto">
          <a:xfrm flipV="1">
            <a:off x="17637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1420813" y="516255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USB</a:t>
            </a:r>
          </a:p>
          <a:p>
            <a:pPr>
              <a:lnSpc>
                <a:spcPct val="100000"/>
              </a:lnSpc>
            </a:pPr>
            <a:r>
              <a:rPr lang="en-US" sz="1600"/>
              <a:t>controller</a:t>
            </a:r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1649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>
            <a:off x="2411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1214438" y="5924550"/>
            <a:ext cx="8397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mouse</a:t>
            </a:r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1892300" y="5924550"/>
            <a:ext cx="10874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keyboard</a:t>
            </a:r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37068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3211513" y="5924550"/>
            <a:ext cx="939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monitor</a:t>
            </a:r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6011863" y="56959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AutoShape 38"/>
          <p:cNvSpPr>
            <a:spLocks noChangeArrowheads="1"/>
          </p:cNvSpPr>
          <p:nvPr/>
        </p:nvSpPr>
        <p:spPr bwMode="auto">
          <a:xfrm>
            <a:off x="5707063" y="607695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/>
              <a:t>disk</a:t>
            </a:r>
          </a:p>
        </p:txBody>
      </p:sp>
      <p:sp>
        <p:nvSpPr>
          <p:cNvPr id="29735" name="AutoShape 39"/>
          <p:cNvSpPr>
            <a:spLocks noChangeArrowheads="1"/>
          </p:cNvSpPr>
          <p:nvPr/>
        </p:nvSpPr>
        <p:spPr bwMode="auto">
          <a:xfrm>
            <a:off x="855663" y="423545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6" name="Rectangle 40"/>
          <p:cNvSpPr>
            <a:spLocks noChangeArrowheads="1"/>
          </p:cNvSpPr>
          <p:nvPr/>
        </p:nvSpPr>
        <p:spPr bwMode="auto">
          <a:xfrm>
            <a:off x="1931988" y="4405313"/>
            <a:ext cx="166687" cy="152400"/>
          </a:xfrm>
          <a:prstGeom prst="rect">
            <a:avLst/>
          </a:prstGeom>
          <a:solidFill>
            <a:srgbClr val="00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7" name="Rectangle 41"/>
          <p:cNvSpPr>
            <a:spLocks noChangeArrowheads="1"/>
          </p:cNvSpPr>
          <p:nvPr/>
        </p:nvSpPr>
        <p:spPr bwMode="auto">
          <a:xfrm>
            <a:off x="3608388" y="4395788"/>
            <a:ext cx="166687" cy="152400"/>
          </a:xfrm>
          <a:prstGeom prst="rect">
            <a:avLst/>
          </a:prstGeom>
          <a:solidFill>
            <a:srgbClr val="00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8" name="Rectangle 42"/>
          <p:cNvSpPr>
            <a:spLocks noChangeArrowheads="1"/>
          </p:cNvSpPr>
          <p:nvPr/>
        </p:nvSpPr>
        <p:spPr bwMode="auto">
          <a:xfrm>
            <a:off x="5942013" y="4386263"/>
            <a:ext cx="161925" cy="152400"/>
          </a:xfrm>
          <a:prstGeom prst="rect">
            <a:avLst/>
          </a:prstGeom>
          <a:solidFill>
            <a:srgbClr val="00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4530725" y="4540250"/>
            <a:ext cx="873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I/O bus</a:t>
            </a:r>
          </a:p>
        </p:txBody>
      </p:sp>
      <p:sp>
        <p:nvSpPr>
          <p:cNvPr id="29740" name="Rectangle 44"/>
          <p:cNvSpPr>
            <a:spLocks noChangeArrowheads="1"/>
          </p:cNvSpPr>
          <p:nvPr/>
        </p:nvSpPr>
        <p:spPr bwMode="auto">
          <a:xfrm>
            <a:off x="4832350" y="4324350"/>
            <a:ext cx="161925" cy="152400"/>
          </a:xfrm>
          <a:prstGeom prst="rect">
            <a:avLst/>
          </a:prstGeom>
          <a:solidFill>
            <a:srgbClr val="00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1" name="Rectangle 45"/>
          <p:cNvSpPr>
            <a:spLocks noChangeArrowheads="1"/>
          </p:cNvSpPr>
          <p:nvPr/>
        </p:nvSpPr>
        <p:spPr bwMode="auto">
          <a:xfrm>
            <a:off x="67230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70278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73326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4" name="Text Box 48"/>
          <p:cNvSpPr txBox="1">
            <a:spLocks noChangeArrowheads="1"/>
          </p:cNvSpPr>
          <p:nvPr/>
        </p:nvSpPr>
        <p:spPr bwMode="auto">
          <a:xfrm>
            <a:off x="6708775" y="4629150"/>
            <a:ext cx="2205038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Expansion slots for</a:t>
            </a:r>
          </a:p>
          <a:p>
            <a:pPr algn="l">
              <a:lnSpc>
                <a:spcPct val="100000"/>
              </a:lnSpc>
            </a:pPr>
            <a:r>
              <a:rPr lang="en-US" sz="1600"/>
              <a:t>other devices such</a:t>
            </a:r>
          </a:p>
          <a:p>
            <a:pPr algn="l">
              <a:lnSpc>
                <a:spcPct val="100000"/>
              </a:lnSpc>
            </a:pPr>
            <a:r>
              <a:rPr lang="en-US" sz="1600"/>
              <a:t>as network adapters.</a:t>
            </a:r>
          </a:p>
          <a:p>
            <a:pPr algn="l">
              <a:lnSpc>
                <a:spcPct val="100000"/>
              </a:lnSpc>
            </a:pPr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9746" name="Picture 2" descr="C:\Users\egm\Pictures\Presentation Images\DFW Tunnel &amp; Pip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2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516008" y="2817370"/>
            <a:ext cx="3275192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 or ASM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770" name="Picture 2" descr="C:\Users\egm\Pictures\Presentation Images\l4dcover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81000"/>
            <a:ext cx="4814486" cy="4953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733800" y="1524000"/>
            <a:ext cx="1600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1981200"/>
            <a:ext cx="1600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0200" y="2743200"/>
            <a:ext cx="1600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1828800"/>
            <a:ext cx="2133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Templates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5791200"/>
            <a:ext cx="87178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And a few other </a:t>
            </a:r>
            <a:r>
              <a:rPr lang="en-US" sz="40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incidentials</a:t>
            </a:r>
            <a:endParaRPr lang="en-US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3810000"/>
            <a:ext cx="16764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Incidentals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794" name="Picture 2" descr="C:\Users\egm\Pictures\Presentation Images\couch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219200" y="5715000"/>
            <a:ext cx="69342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 you need it, then you build it</a:t>
            </a:r>
            <a:endParaRPr lang="en-US" sz="36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2286000"/>
            <a:ext cx="11430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2286000"/>
            <a:ext cx="11430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2286000"/>
            <a:ext cx="11430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Unions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366000" cy="573088"/>
          </a:xfrm>
        </p:spPr>
        <p:txBody>
          <a:bodyPr/>
          <a:lstStyle/>
          <a:p>
            <a:r>
              <a:rPr lang="en-US" dirty="0" smtClean="0"/>
              <a:t>What goes on…</a:t>
            </a:r>
            <a:endParaRPr lang="en-US" dirty="0"/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152400" y="1905000"/>
            <a:ext cx="3810000" cy="3933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1" charset="0"/>
              </a:rPr>
              <a:t>_max: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1" charset="0"/>
              </a:rPr>
              <a:t>	</a:t>
            </a:r>
            <a:r>
              <a:rPr lang="en-US" dirty="0" err="1">
                <a:latin typeface="Courier New" pitchFamily="1" charset="0"/>
              </a:rPr>
              <a:t>pushl</a:t>
            </a:r>
            <a:r>
              <a:rPr lang="en-US" dirty="0">
                <a:latin typeface="Courier New" pitchFamily="1" charset="0"/>
              </a:rPr>
              <a:t> %</a:t>
            </a:r>
            <a:r>
              <a:rPr lang="en-US" dirty="0" err="1">
                <a:latin typeface="Courier New" pitchFamily="1" charset="0"/>
              </a:rPr>
              <a:t>ebp</a:t>
            </a:r>
            <a:endParaRPr lang="en-US" dirty="0">
              <a:latin typeface="Courier New" pitchFamily="1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1" charset="0"/>
              </a:rPr>
              <a:t>	</a:t>
            </a:r>
            <a:r>
              <a:rPr lang="en-US" dirty="0" err="1">
                <a:latin typeface="Courier New" pitchFamily="1" charset="0"/>
              </a:rPr>
              <a:t>movl</a:t>
            </a:r>
            <a:r>
              <a:rPr lang="en-US" dirty="0">
                <a:latin typeface="Courier New" pitchFamily="1" charset="0"/>
              </a:rPr>
              <a:t> %</a:t>
            </a:r>
            <a:r>
              <a:rPr lang="en-US" dirty="0" err="1">
                <a:latin typeface="Courier New" pitchFamily="1" charset="0"/>
              </a:rPr>
              <a:t>esp,%ebp</a:t>
            </a:r>
            <a:endParaRPr lang="en-US" dirty="0">
              <a:latin typeface="Courier New" pitchFamily="1" charset="0"/>
            </a:endParaRPr>
          </a:p>
          <a:p>
            <a:pPr algn="l">
              <a:lnSpc>
                <a:spcPct val="100000"/>
              </a:lnSpc>
            </a:pPr>
            <a:endParaRPr lang="en-US" dirty="0">
              <a:latin typeface="Courier New" pitchFamily="1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1" charset="0"/>
              </a:rPr>
              <a:t>	</a:t>
            </a:r>
            <a:r>
              <a:rPr lang="en-US" dirty="0" err="1">
                <a:latin typeface="Courier New" pitchFamily="1" charset="0"/>
              </a:rPr>
              <a:t>movl</a:t>
            </a:r>
            <a:r>
              <a:rPr lang="en-US" dirty="0">
                <a:latin typeface="Courier New" pitchFamily="1" charset="0"/>
              </a:rPr>
              <a:t> 8(%</a:t>
            </a:r>
            <a:r>
              <a:rPr lang="en-US" dirty="0" err="1">
                <a:latin typeface="Courier New" pitchFamily="1" charset="0"/>
              </a:rPr>
              <a:t>ebp</a:t>
            </a:r>
            <a:r>
              <a:rPr lang="en-US" dirty="0">
                <a:latin typeface="Courier New" pitchFamily="1" charset="0"/>
              </a:rPr>
              <a:t>),%</a:t>
            </a:r>
            <a:r>
              <a:rPr lang="en-US" dirty="0" err="1">
                <a:latin typeface="Courier New" pitchFamily="1" charset="0"/>
              </a:rPr>
              <a:t>edx</a:t>
            </a:r>
            <a:endParaRPr lang="en-US" dirty="0">
              <a:latin typeface="Courier New" pitchFamily="1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1" charset="0"/>
              </a:rPr>
              <a:t>	</a:t>
            </a:r>
            <a:r>
              <a:rPr lang="en-US" dirty="0" err="1">
                <a:latin typeface="Courier New" pitchFamily="1" charset="0"/>
              </a:rPr>
              <a:t>movl</a:t>
            </a:r>
            <a:r>
              <a:rPr lang="en-US" dirty="0">
                <a:latin typeface="Courier New" pitchFamily="1" charset="0"/>
              </a:rPr>
              <a:t> 12(%</a:t>
            </a:r>
            <a:r>
              <a:rPr lang="en-US" dirty="0" err="1">
                <a:latin typeface="Courier New" pitchFamily="1" charset="0"/>
              </a:rPr>
              <a:t>ebp</a:t>
            </a:r>
            <a:r>
              <a:rPr lang="en-US" dirty="0">
                <a:latin typeface="Courier New" pitchFamily="1" charset="0"/>
              </a:rPr>
              <a:t>),%</a:t>
            </a:r>
            <a:r>
              <a:rPr lang="en-US" dirty="0" err="1">
                <a:latin typeface="Courier New" pitchFamily="1" charset="0"/>
              </a:rPr>
              <a:t>eax</a:t>
            </a:r>
            <a:endParaRPr lang="en-US" dirty="0">
              <a:latin typeface="Courier New" pitchFamily="1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1" charset="0"/>
              </a:rPr>
              <a:t>	</a:t>
            </a:r>
            <a:r>
              <a:rPr lang="en-US" dirty="0" err="1">
                <a:latin typeface="Courier New" pitchFamily="1" charset="0"/>
              </a:rPr>
              <a:t>cmpl</a:t>
            </a:r>
            <a:r>
              <a:rPr lang="en-US" dirty="0">
                <a:latin typeface="Courier New" pitchFamily="1" charset="0"/>
              </a:rPr>
              <a:t> %</a:t>
            </a:r>
            <a:r>
              <a:rPr lang="en-US" dirty="0" err="1">
                <a:latin typeface="Courier New" pitchFamily="1" charset="0"/>
              </a:rPr>
              <a:t>eax,%edx</a:t>
            </a:r>
            <a:endParaRPr lang="en-US" dirty="0">
              <a:latin typeface="Courier New" pitchFamily="1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1" charset="0"/>
              </a:rPr>
              <a:t>	</a:t>
            </a:r>
            <a:r>
              <a:rPr lang="en-US" dirty="0" err="1">
                <a:latin typeface="Courier New" pitchFamily="1" charset="0"/>
              </a:rPr>
              <a:t>jle</a:t>
            </a:r>
            <a:r>
              <a:rPr lang="en-US" dirty="0">
                <a:latin typeface="Courier New" pitchFamily="1" charset="0"/>
              </a:rPr>
              <a:t> L9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1" charset="0"/>
              </a:rPr>
              <a:t>	</a:t>
            </a:r>
            <a:r>
              <a:rPr lang="en-US" dirty="0" err="1">
                <a:latin typeface="Courier New" pitchFamily="1" charset="0"/>
              </a:rPr>
              <a:t>movl</a:t>
            </a:r>
            <a:r>
              <a:rPr lang="en-US" dirty="0">
                <a:latin typeface="Courier New" pitchFamily="1" charset="0"/>
              </a:rPr>
              <a:t> %</a:t>
            </a:r>
            <a:r>
              <a:rPr lang="en-US" dirty="0" err="1">
                <a:latin typeface="Courier New" pitchFamily="1" charset="0"/>
              </a:rPr>
              <a:t>edx,%eax</a:t>
            </a:r>
            <a:endParaRPr lang="en-US" dirty="0">
              <a:latin typeface="Courier New" pitchFamily="1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1" charset="0"/>
              </a:rPr>
              <a:t>L9:</a:t>
            </a:r>
          </a:p>
          <a:p>
            <a:pPr algn="l">
              <a:lnSpc>
                <a:spcPct val="100000"/>
              </a:lnSpc>
            </a:pPr>
            <a:endParaRPr lang="en-US" dirty="0">
              <a:latin typeface="Courier New" pitchFamily="1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1" charset="0"/>
              </a:rPr>
              <a:t>	</a:t>
            </a:r>
            <a:r>
              <a:rPr lang="en-US" dirty="0" err="1">
                <a:latin typeface="Courier New" pitchFamily="1" charset="0"/>
              </a:rPr>
              <a:t>movl</a:t>
            </a:r>
            <a:r>
              <a:rPr lang="en-US" dirty="0">
                <a:latin typeface="Courier New" pitchFamily="1" charset="0"/>
              </a:rPr>
              <a:t> %</a:t>
            </a:r>
            <a:r>
              <a:rPr lang="en-US" dirty="0" err="1">
                <a:latin typeface="Courier New" pitchFamily="1" charset="0"/>
              </a:rPr>
              <a:t>ebp,%esp</a:t>
            </a:r>
            <a:endParaRPr lang="en-US" dirty="0">
              <a:latin typeface="Courier New" pitchFamily="1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1" charset="0"/>
              </a:rPr>
              <a:t>	</a:t>
            </a:r>
            <a:r>
              <a:rPr lang="en-US" dirty="0" err="1">
                <a:latin typeface="Courier New" pitchFamily="1" charset="0"/>
              </a:rPr>
              <a:t>popl</a:t>
            </a:r>
            <a:r>
              <a:rPr lang="en-US" dirty="0">
                <a:latin typeface="Courier New" pitchFamily="1" charset="0"/>
              </a:rPr>
              <a:t> %</a:t>
            </a:r>
            <a:r>
              <a:rPr lang="en-US" dirty="0" err="1">
                <a:latin typeface="Courier New" pitchFamily="1" charset="0"/>
              </a:rPr>
              <a:t>ebp</a:t>
            </a:r>
            <a:endParaRPr lang="en-US" dirty="0">
              <a:latin typeface="Courier New" pitchFamily="1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1" charset="0"/>
              </a:rPr>
              <a:t>	ret</a:t>
            </a: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6099175" y="5724525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6991350" y="5724525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0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140450" y="322263"/>
            <a:ext cx="173038" cy="506253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6016625" y="5454650"/>
            <a:ext cx="4683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6064250" y="5575300"/>
            <a:ext cx="3667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643563" y="5395913"/>
            <a:ext cx="1152525" cy="3460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5630863" y="5383213"/>
            <a:ext cx="1149350" cy="3429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6002338" y="5440363"/>
            <a:ext cx="468312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6049963" y="5559425"/>
            <a:ext cx="366712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7088188" y="5454650"/>
            <a:ext cx="141287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6938963" y="5575300"/>
            <a:ext cx="446087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6875463" y="5395913"/>
            <a:ext cx="515937" cy="3460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6864350" y="5383213"/>
            <a:ext cx="511175" cy="3429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7073900" y="5440363"/>
            <a:ext cx="141288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6924675" y="5559425"/>
            <a:ext cx="44608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6767513" y="2898775"/>
            <a:ext cx="14605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6664325" y="2843213"/>
            <a:ext cx="301625" cy="2190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651625" y="2832100"/>
            <a:ext cx="298450" cy="214313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6753225" y="2884488"/>
            <a:ext cx="1460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7299325" y="2962275"/>
            <a:ext cx="19843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991350" y="2874963"/>
            <a:ext cx="738188" cy="269875"/>
            <a:chOff x="4398" y="1808"/>
            <a:chExt cx="464" cy="169"/>
          </a:xfrm>
        </p:grpSpPr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4407" y="1817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8" y="0"/>
                </a:cxn>
                <a:cxn ang="0">
                  <a:pos x="683" y="0"/>
                </a:cxn>
                <a:cxn ang="0">
                  <a:pos x="910" y="321"/>
                </a:cxn>
                <a:cxn ang="0">
                  <a:pos x="0" y="321"/>
                </a:cxn>
              </a:cxnLst>
              <a:rect l="0" t="0" r="r" b="b"/>
              <a:pathLst>
                <a:path w="910" h="321">
                  <a:moveTo>
                    <a:pt x="0" y="321"/>
                  </a:moveTo>
                  <a:lnTo>
                    <a:pt x="228" y="0"/>
                  </a:lnTo>
                  <a:lnTo>
                    <a:pt x="683" y="0"/>
                  </a:lnTo>
                  <a:lnTo>
                    <a:pt x="910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4398" y="1808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7285038" y="2947988"/>
            <a:ext cx="19843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6967538" y="1522413"/>
            <a:ext cx="214312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8" name="Rectangle 30"/>
          <p:cNvSpPr>
            <a:spLocks noChangeArrowheads="1"/>
          </p:cNvSpPr>
          <p:nvPr/>
        </p:nvSpPr>
        <p:spPr bwMode="auto">
          <a:xfrm>
            <a:off x="6892925" y="1639888"/>
            <a:ext cx="366713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 bwMode="auto">
          <a:xfrm>
            <a:off x="6748463" y="1441450"/>
            <a:ext cx="600075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Rectangle 32"/>
          <p:cNvSpPr>
            <a:spLocks noChangeArrowheads="1"/>
          </p:cNvSpPr>
          <p:nvPr/>
        </p:nvSpPr>
        <p:spPr bwMode="auto">
          <a:xfrm>
            <a:off x="6737350" y="1428750"/>
            <a:ext cx="595313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6953250" y="1508125"/>
            <a:ext cx="2143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6880225" y="1625600"/>
            <a:ext cx="3667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950075" y="2889250"/>
            <a:ext cx="196850" cy="55563"/>
            <a:chOff x="4372" y="1817"/>
            <a:chExt cx="124" cy="35"/>
          </a:xfrm>
        </p:grpSpPr>
        <p:sp>
          <p:nvSpPr>
            <p:cNvPr id="44" name="Line 36"/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35"/>
                </a:cxn>
                <a:cxn ang="0">
                  <a:pos x="70" y="70"/>
                </a:cxn>
                <a:cxn ang="0">
                  <a:pos x="70" y="0"/>
                </a:cxn>
              </a:cxnLst>
              <a:rect l="0" t="0" r="r" b="b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Rectangle 38"/>
          <p:cNvSpPr>
            <a:spLocks noChangeArrowheads="1"/>
          </p:cNvSpPr>
          <p:nvPr/>
        </p:nvSpPr>
        <p:spPr bwMode="auto">
          <a:xfrm>
            <a:off x="5035550" y="5511800"/>
            <a:ext cx="4064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959350" y="5573713"/>
            <a:ext cx="5413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Fetch</a:t>
            </a:r>
            <a:endParaRPr lang="en-US" sz="1600"/>
          </a:p>
        </p:txBody>
      </p:sp>
      <p:sp>
        <p:nvSpPr>
          <p:cNvPr id="48" name="Rectangle 40"/>
          <p:cNvSpPr>
            <a:spLocks noChangeArrowheads="1"/>
          </p:cNvSpPr>
          <p:nvPr/>
        </p:nvSpPr>
        <p:spPr bwMode="auto">
          <a:xfrm>
            <a:off x="5035550" y="4364038"/>
            <a:ext cx="51276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Rectangle 41"/>
          <p:cNvSpPr>
            <a:spLocks noChangeArrowheads="1"/>
          </p:cNvSpPr>
          <p:nvPr/>
        </p:nvSpPr>
        <p:spPr bwMode="auto">
          <a:xfrm>
            <a:off x="4959350" y="4351338"/>
            <a:ext cx="733425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Decode</a:t>
            </a:r>
            <a:endParaRPr lang="en-US" sz="1600"/>
          </a:p>
        </p:txBody>
      </p:sp>
      <p:sp>
        <p:nvSpPr>
          <p:cNvPr id="50" name="Rectangle 42"/>
          <p:cNvSpPr>
            <a:spLocks noChangeArrowheads="1"/>
          </p:cNvSpPr>
          <p:nvPr/>
        </p:nvSpPr>
        <p:spPr bwMode="auto">
          <a:xfrm>
            <a:off x="5035550" y="2916238"/>
            <a:ext cx="53816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Rectangle 43"/>
          <p:cNvSpPr>
            <a:spLocks noChangeArrowheads="1"/>
          </p:cNvSpPr>
          <p:nvPr/>
        </p:nvSpPr>
        <p:spPr bwMode="auto">
          <a:xfrm>
            <a:off x="4959350" y="2976563"/>
            <a:ext cx="7794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Execute</a:t>
            </a:r>
            <a:endParaRPr lang="en-US" sz="1600"/>
          </a:p>
        </p:txBody>
      </p:sp>
      <p:sp>
        <p:nvSpPr>
          <p:cNvPr id="52" name="Rectangle 44"/>
          <p:cNvSpPr>
            <a:spLocks noChangeArrowheads="1"/>
          </p:cNvSpPr>
          <p:nvPr/>
        </p:nvSpPr>
        <p:spPr bwMode="auto">
          <a:xfrm>
            <a:off x="5035550" y="1557338"/>
            <a:ext cx="53816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Rectangle 45"/>
          <p:cNvSpPr>
            <a:spLocks noChangeArrowheads="1"/>
          </p:cNvSpPr>
          <p:nvPr/>
        </p:nvSpPr>
        <p:spPr bwMode="auto">
          <a:xfrm>
            <a:off x="4959350" y="1603375"/>
            <a:ext cx="7794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Memory</a:t>
            </a:r>
            <a:endParaRPr lang="en-US" sz="1600"/>
          </a:p>
        </p:txBody>
      </p:sp>
      <p:sp>
        <p:nvSpPr>
          <p:cNvPr id="54" name="Rectangle 46"/>
          <p:cNvSpPr>
            <a:spLocks noChangeArrowheads="1"/>
          </p:cNvSpPr>
          <p:nvPr/>
        </p:nvSpPr>
        <p:spPr bwMode="auto">
          <a:xfrm>
            <a:off x="5035550" y="747713"/>
            <a:ext cx="677863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Rectangle 47"/>
          <p:cNvSpPr>
            <a:spLocks noChangeArrowheads="1"/>
          </p:cNvSpPr>
          <p:nvPr/>
        </p:nvSpPr>
        <p:spPr bwMode="auto">
          <a:xfrm>
            <a:off x="4959350" y="763588"/>
            <a:ext cx="102711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Write back</a:t>
            </a:r>
            <a:endParaRPr lang="en-US" sz="1600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5503863" y="4916488"/>
            <a:ext cx="59531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Rectangle 49"/>
          <p:cNvSpPr>
            <a:spLocks noChangeArrowheads="1"/>
          </p:cNvSpPr>
          <p:nvPr/>
        </p:nvSpPr>
        <p:spPr bwMode="auto">
          <a:xfrm>
            <a:off x="5630863" y="4948238"/>
            <a:ext cx="2428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800" b="0">
                <a:solidFill>
                  <a:srgbClr val="000000"/>
                </a:solidFill>
              </a:rPr>
              <a:t>icode</a:t>
            </a:r>
            <a:endParaRPr lang="en-US" sz="800"/>
          </a:p>
        </p:txBody>
      </p:sp>
      <p:sp>
        <p:nvSpPr>
          <p:cNvPr id="58" name="Rectangle 50"/>
          <p:cNvSpPr>
            <a:spLocks noChangeArrowheads="1"/>
          </p:cNvSpPr>
          <p:nvPr/>
        </p:nvSpPr>
        <p:spPr bwMode="auto">
          <a:xfrm>
            <a:off x="5826125" y="4948238"/>
            <a:ext cx="11271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 b="0">
                <a:solidFill>
                  <a:srgbClr val="000000"/>
                </a:solidFill>
              </a:rPr>
              <a:t>, </a:t>
            </a:r>
            <a:endParaRPr lang="en-US" sz="1600"/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5911850" y="4948238"/>
            <a:ext cx="163513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ifun</a:t>
            </a:r>
            <a:endParaRPr lang="en-US"/>
          </a:p>
        </p:txBody>
      </p:sp>
      <p:sp>
        <p:nvSpPr>
          <p:cNvPr id="60" name="Rectangle 52"/>
          <p:cNvSpPr>
            <a:spLocks noChangeArrowheads="1"/>
          </p:cNvSpPr>
          <p:nvPr/>
        </p:nvSpPr>
        <p:spPr bwMode="auto">
          <a:xfrm>
            <a:off x="5765800" y="5067300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800" b="0">
                <a:solidFill>
                  <a:srgbClr val="000000"/>
                </a:solidFill>
              </a:rPr>
              <a:t>rA</a:t>
            </a:r>
            <a:endParaRPr lang="en-US" sz="800"/>
          </a:p>
        </p:txBody>
      </p:sp>
      <p:sp>
        <p:nvSpPr>
          <p:cNvPr id="61" name="Rectangle 53"/>
          <p:cNvSpPr>
            <a:spLocks noChangeArrowheads="1"/>
          </p:cNvSpPr>
          <p:nvPr/>
        </p:nvSpPr>
        <p:spPr bwMode="auto">
          <a:xfrm>
            <a:off x="5915025" y="5067300"/>
            <a:ext cx="5715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62" name="Rectangle 54"/>
          <p:cNvSpPr>
            <a:spLocks noChangeArrowheads="1"/>
          </p:cNvSpPr>
          <p:nvPr/>
        </p:nvSpPr>
        <p:spPr bwMode="auto">
          <a:xfrm>
            <a:off x="5970588" y="5067300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63" name="Rectangle 55"/>
          <p:cNvSpPr>
            <a:spLocks noChangeArrowheads="1"/>
          </p:cNvSpPr>
          <p:nvPr/>
        </p:nvSpPr>
        <p:spPr bwMode="auto">
          <a:xfrm>
            <a:off x="5873750" y="518477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64" name="Rectangle 56"/>
          <p:cNvSpPr>
            <a:spLocks noChangeArrowheads="1"/>
          </p:cNvSpPr>
          <p:nvPr/>
        </p:nvSpPr>
        <p:spPr bwMode="auto">
          <a:xfrm>
            <a:off x="7334250" y="4498975"/>
            <a:ext cx="3778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65" name="Rectangle 57"/>
          <p:cNvSpPr>
            <a:spLocks noChangeArrowheads="1"/>
          </p:cNvSpPr>
          <p:nvPr/>
        </p:nvSpPr>
        <p:spPr bwMode="auto">
          <a:xfrm>
            <a:off x="7456488" y="4616450"/>
            <a:ext cx="13017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66" name="Rectangle 58"/>
          <p:cNvSpPr>
            <a:spLocks noChangeArrowheads="1"/>
          </p:cNvSpPr>
          <p:nvPr/>
        </p:nvSpPr>
        <p:spPr bwMode="auto">
          <a:xfrm>
            <a:off x="7215188" y="4418013"/>
            <a:ext cx="558800" cy="388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Rectangle 59"/>
          <p:cNvSpPr>
            <a:spLocks noChangeArrowheads="1"/>
          </p:cNvSpPr>
          <p:nvPr/>
        </p:nvSpPr>
        <p:spPr bwMode="auto">
          <a:xfrm>
            <a:off x="7204075" y="4405313"/>
            <a:ext cx="554038" cy="38576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Rectangle 60"/>
          <p:cNvSpPr>
            <a:spLocks noChangeArrowheads="1"/>
          </p:cNvSpPr>
          <p:nvPr/>
        </p:nvSpPr>
        <p:spPr bwMode="auto">
          <a:xfrm>
            <a:off x="7319963" y="4484688"/>
            <a:ext cx="3778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69" name="Rectangle 61"/>
          <p:cNvSpPr>
            <a:spLocks noChangeArrowheads="1"/>
          </p:cNvSpPr>
          <p:nvPr/>
        </p:nvSpPr>
        <p:spPr bwMode="auto">
          <a:xfrm>
            <a:off x="7440613" y="4602163"/>
            <a:ext cx="1301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70" name="Rectangle 62"/>
          <p:cNvSpPr>
            <a:spLocks noChangeArrowheads="1"/>
          </p:cNvSpPr>
          <p:nvPr/>
        </p:nvSpPr>
        <p:spPr bwMode="auto">
          <a:xfrm>
            <a:off x="7289800" y="4397375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Rectangle 63"/>
          <p:cNvSpPr>
            <a:spLocks noChangeArrowheads="1"/>
          </p:cNvSpPr>
          <p:nvPr/>
        </p:nvSpPr>
        <p:spPr bwMode="auto">
          <a:xfrm>
            <a:off x="7367588" y="4427538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72" name="Rectangle 64"/>
          <p:cNvSpPr>
            <a:spLocks noChangeArrowheads="1"/>
          </p:cNvSpPr>
          <p:nvPr/>
        </p:nvSpPr>
        <p:spPr bwMode="auto">
          <a:xfrm>
            <a:off x="7502525" y="4397375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" name="Rectangle 65"/>
          <p:cNvSpPr>
            <a:spLocks noChangeArrowheads="1"/>
          </p:cNvSpPr>
          <p:nvPr/>
        </p:nvSpPr>
        <p:spPr bwMode="auto">
          <a:xfrm>
            <a:off x="7581900" y="4427538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74" name="Rectangle 66"/>
          <p:cNvSpPr>
            <a:spLocks noChangeArrowheads="1"/>
          </p:cNvSpPr>
          <p:nvPr/>
        </p:nvSpPr>
        <p:spPr bwMode="auto">
          <a:xfrm>
            <a:off x="7631113" y="4448175"/>
            <a:ext cx="16986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7702550" y="4479925"/>
            <a:ext cx="635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7631113" y="4660900"/>
            <a:ext cx="169862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7708900" y="4691063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7334250" y="4498975"/>
            <a:ext cx="3778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7456488" y="4616450"/>
            <a:ext cx="13017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80" name="Rectangle 72"/>
          <p:cNvSpPr>
            <a:spLocks noChangeArrowheads="1"/>
          </p:cNvSpPr>
          <p:nvPr/>
        </p:nvSpPr>
        <p:spPr bwMode="auto">
          <a:xfrm>
            <a:off x="7215188" y="4418013"/>
            <a:ext cx="558800" cy="388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Rectangle 73"/>
          <p:cNvSpPr>
            <a:spLocks noChangeArrowheads="1"/>
          </p:cNvSpPr>
          <p:nvPr/>
        </p:nvSpPr>
        <p:spPr bwMode="auto">
          <a:xfrm>
            <a:off x="7204075" y="4405313"/>
            <a:ext cx="554038" cy="38576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" name="Rectangle 74"/>
          <p:cNvSpPr>
            <a:spLocks noChangeArrowheads="1"/>
          </p:cNvSpPr>
          <p:nvPr/>
        </p:nvSpPr>
        <p:spPr bwMode="auto">
          <a:xfrm>
            <a:off x="7319963" y="4484688"/>
            <a:ext cx="3778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83" name="Rectangle 75"/>
          <p:cNvSpPr>
            <a:spLocks noChangeArrowheads="1"/>
          </p:cNvSpPr>
          <p:nvPr/>
        </p:nvSpPr>
        <p:spPr bwMode="auto">
          <a:xfrm>
            <a:off x="7440613" y="4602163"/>
            <a:ext cx="1301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84" name="Rectangle 76"/>
          <p:cNvSpPr>
            <a:spLocks noChangeArrowheads="1"/>
          </p:cNvSpPr>
          <p:nvPr/>
        </p:nvSpPr>
        <p:spPr bwMode="auto">
          <a:xfrm>
            <a:off x="7289800" y="4397375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" name="Rectangle 77"/>
          <p:cNvSpPr>
            <a:spLocks noChangeArrowheads="1"/>
          </p:cNvSpPr>
          <p:nvPr/>
        </p:nvSpPr>
        <p:spPr bwMode="auto">
          <a:xfrm>
            <a:off x="7367588" y="4427538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86" name="Rectangle 78"/>
          <p:cNvSpPr>
            <a:spLocks noChangeArrowheads="1"/>
          </p:cNvSpPr>
          <p:nvPr/>
        </p:nvSpPr>
        <p:spPr bwMode="auto">
          <a:xfrm>
            <a:off x="7502525" y="4397375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79"/>
          <p:cNvSpPr>
            <a:spLocks noChangeArrowheads="1"/>
          </p:cNvSpPr>
          <p:nvPr/>
        </p:nvSpPr>
        <p:spPr bwMode="auto">
          <a:xfrm>
            <a:off x="7581900" y="4427538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7631113" y="4448175"/>
            <a:ext cx="16986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" name="Rectangle 81"/>
          <p:cNvSpPr>
            <a:spLocks noChangeArrowheads="1"/>
          </p:cNvSpPr>
          <p:nvPr/>
        </p:nvSpPr>
        <p:spPr bwMode="auto">
          <a:xfrm>
            <a:off x="7702550" y="4479925"/>
            <a:ext cx="635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90" name="Rectangle 82"/>
          <p:cNvSpPr>
            <a:spLocks noChangeArrowheads="1"/>
          </p:cNvSpPr>
          <p:nvPr/>
        </p:nvSpPr>
        <p:spPr bwMode="auto">
          <a:xfrm>
            <a:off x="7631113" y="4660900"/>
            <a:ext cx="169862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" name="Rectangle 83"/>
          <p:cNvSpPr>
            <a:spLocks noChangeArrowheads="1"/>
          </p:cNvSpPr>
          <p:nvPr/>
        </p:nvSpPr>
        <p:spPr bwMode="auto">
          <a:xfrm>
            <a:off x="7708900" y="4691063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92" name="Rectangle 84"/>
          <p:cNvSpPr>
            <a:spLocks noChangeArrowheads="1"/>
          </p:cNvSpPr>
          <p:nvPr/>
        </p:nvSpPr>
        <p:spPr bwMode="auto">
          <a:xfrm>
            <a:off x="6013450" y="6149975"/>
            <a:ext cx="427038" cy="212725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" name="Rectangle 85"/>
          <p:cNvSpPr>
            <a:spLocks noChangeArrowheads="1"/>
          </p:cNvSpPr>
          <p:nvPr/>
        </p:nvSpPr>
        <p:spPr bwMode="auto">
          <a:xfrm>
            <a:off x="6188075" y="6210300"/>
            <a:ext cx="123825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7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6311900" y="2895600"/>
            <a:ext cx="346075" cy="42863"/>
            <a:chOff x="3970" y="1821"/>
            <a:chExt cx="218" cy="27"/>
          </a:xfrm>
        </p:grpSpPr>
        <p:sp>
          <p:nvSpPr>
            <p:cNvPr id="95" name="Freeform 87"/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88"/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89"/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0"/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1"/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2"/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3"/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4"/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95"/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96"/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97"/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98"/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99"/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0"/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1"/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2"/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7"/>
                </a:cxn>
                <a:cxn ang="0">
                  <a:pos x="55" y="55"/>
                </a:cxn>
                <a:cxn ang="0">
                  <a:pos x="55" y="0"/>
                </a:cxn>
              </a:cxnLst>
              <a:rect l="0" t="0" r="r" b="b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Rectangle 103"/>
          <p:cNvSpPr>
            <a:spLocks noChangeArrowheads="1"/>
          </p:cNvSpPr>
          <p:nvPr/>
        </p:nvSpPr>
        <p:spPr bwMode="auto">
          <a:xfrm>
            <a:off x="7077075" y="5086350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" name="Rectangle 104"/>
          <p:cNvSpPr>
            <a:spLocks noChangeArrowheads="1"/>
          </p:cNvSpPr>
          <p:nvPr/>
        </p:nvSpPr>
        <p:spPr bwMode="auto">
          <a:xfrm>
            <a:off x="6397625" y="5086350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" name="Freeform 105"/>
          <p:cNvSpPr>
            <a:spLocks/>
          </p:cNvSpPr>
          <p:nvPr/>
        </p:nvSpPr>
        <p:spPr bwMode="auto">
          <a:xfrm>
            <a:off x="6311900" y="5002213"/>
            <a:ext cx="169863" cy="254000"/>
          </a:xfrm>
          <a:custGeom>
            <a:avLst/>
            <a:gdLst/>
            <a:ahLst/>
            <a:cxnLst>
              <a:cxn ang="0">
                <a:pos x="214" y="320"/>
              </a:cxn>
              <a:cxn ang="0">
                <a:pos x="0" y="160"/>
              </a:cxn>
              <a:cxn ang="0">
                <a:pos x="214" y="0"/>
              </a:cxn>
              <a:cxn ang="0">
                <a:pos x="214" y="320"/>
              </a:cxn>
            </a:cxnLst>
            <a:rect l="0" t="0" r="r" b="b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" name="Rectangle 106"/>
          <p:cNvSpPr>
            <a:spLocks noChangeArrowheads="1"/>
          </p:cNvSpPr>
          <p:nvPr/>
        </p:nvSpPr>
        <p:spPr bwMode="auto">
          <a:xfrm>
            <a:off x="6481763" y="4916488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" name="Rectangle 107"/>
          <p:cNvSpPr>
            <a:spLocks noChangeArrowheads="1"/>
          </p:cNvSpPr>
          <p:nvPr/>
        </p:nvSpPr>
        <p:spPr bwMode="auto">
          <a:xfrm>
            <a:off x="6902450" y="4948238"/>
            <a:ext cx="198438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valP</a:t>
            </a:r>
            <a:endParaRPr lang="en-US"/>
          </a:p>
        </p:txBody>
      </p:sp>
      <p:sp>
        <p:nvSpPr>
          <p:cNvPr id="116" name="Rectangle 108"/>
          <p:cNvSpPr>
            <a:spLocks noChangeArrowheads="1"/>
          </p:cNvSpPr>
          <p:nvPr/>
        </p:nvSpPr>
        <p:spPr bwMode="auto">
          <a:xfrm>
            <a:off x="6311900" y="4575175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" name="Freeform 109"/>
          <p:cNvSpPr>
            <a:spLocks/>
          </p:cNvSpPr>
          <p:nvPr/>
        </p:nvSpPr>
        <p:spPr bwMode="auto">
          <a:xfrm>
            <a:off x="7034213" y="4491038"/>
            <a:ext cx="169862" cy="255587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214" y="160"/>
              </a:cxn>
              <a:cxn ang="0">
                <a:pos x="0" y="0"/>
              </a:cxn>
              <a:cxn ang="0">
                <a:pos x="0" y="321"/>
              </a:cxn>
            </a:cxnLst>
            <a:rect l="0" t="0" r="r" b="b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" name="Rectangle 110"/>
          <p:cNvSpPr>
            <a:spLocks noChangeArrowheads="1"/>
          </p:cNvSpPr>
          <p:nvPr/>
        </p:nvSpPr>
        <p:spPr bwMode="auto">
          <a:xfrm>
            <a:off x="6354763" y="4278313"/>
            <a:ext cx="5953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" name="Rectangle 111"/>
          <p:cNvSpPr>
            <a:spLocks noChangeArrowheads="1"/>
          </p:cNvSpPr>
          <p:nvPr/>
        </p:nvSpPr>
        <p:spPr bwMode="auto">
          <a:xfrm>
            <a:off x="6427788" y="4310063"/>
            <a:ext cx="2032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srcA</a:t>
            </a:r>
            <a:endParaRPr lang="en-US"/>
          </a:p>
        </p:txBody>
      </p:sp>
      <p:sp>
        <p:nvSpPr>
          <p:cNvPr id="120" name="Rectangle 112"/>
          <p:cNvSpPr>
            <a:spLocks noChangeArrowheads="1"/>
          </p:cNvSpPr>
          <p:nvPr/>
        </p:nvSpPr>
        <p:spPr bwMode="auto">
          <a:xfrm>
            <a:off x="6626225" y="431006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121" name="Rectangle 113"/>
          <p:cNvSpPr>
            <a:spLocks noChangeArrowheads="1"/>
          </p:cNvSpPr>
          <p:nvPr/>
        </p:nvSpPr>
        <p:spPr bwMode="auto">
          <a:xfrm>
            <a:off x="6681788" y="4310063"/>
            <a:ext cx="2032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srcB</a:t>
            </a:r>
            <a:endParaRPr lang="en-US"/>
          </a:p>
        </p:txBody>
      </p:sp>
      <p:sp>
        <p:nvSpPr>
          <p:cNvPr id="122" name="Rectangle 114"/>
          <p:cNvSpPr>
            <a:spLocks noChangeArrowheads="1"/>
          </p:cNvSpPr>
          <p:nvPr/>
        </p:nvSpPr>
        <p:spPr bwMode="auto">
          <a:xfrm>
            <a:off x="6429375" y="4429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dstA</a:t>
            </a:r>
            <a:endParaRPr lang="en-US"/>
          </a:p>
        </p:txBody>
      </p:sp>
      <p:sp>
        <p:nvSpPr>
          <p:cNvPr id="123" name="Rectangle 115"/>
          <p:cNvSpPr>
            <a:spLocks noChangeArrowheads="1"/>
          </p:cNvSpPr>
          <p:nvPr/>
        </p:nvSpPr>
        <p:spPr bwMode="auto">
          <a:xfrm>
            <a:off x="6626225" y="4429125"/>
            <a:ext cx="5715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124" name="Rectangle 116"/>
          <p:cNvSpPr>
            <a:spLocks noChangeArrowheads="1"/>
          </p:cNvSpPr>
          <p:nvPr/>
        </p:nvSpPr>
        <p:spPr bwMode="auto">
          <a:xfrm>
            <a:off x="6683375" y="4429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dstB</a:t>
            </a:r>
            <a:endParaRPr lang="en-US"/>
          </a:p>
        </p:txBody>
      </p:sp>
      <p:sp>
        <p:nvSpPr>
          <p:cNvPr id="125" name="Rectangle 117"/>
          <p:cNvSpPr>
            <a:spLocks noChangeArrowheads="1"/>
          </p:cNvSpPr>
          <p:nvPr/>
        </p:nvSpPr>
        <p:spPr bwMode="auto">
          <a:xfrm>
            <a:off x="7416800" y="4065588"/>
            <a:ext cx="87313" cy="3413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" name="Rectangle 118"/>
          <p:cNvSpPr>
            <a:spLocks noChangeArrowheads="1"/>
          </p:cNvSpPr>
          <p:nvPr/>
        </p:nvSpPr>
        <p:spPr bwMode="auto">
          <a:xfrm>
            <a:off x="6481763" y="4065588"/>
            <a:ext cx="102235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" name="Freeform 119"/>
          <p:cNvSpPr>
            <a:spLocks/>
          </p:cNvSpPr>
          <p:nvPr/>
        </p:nvSpPr>
        <p:spPr bwMode="auto">
          <a:xfrm>
            <a:off x="6311900" y="3981450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Rectangle 120"/>
          <p:cNvSpPr>
            <a:spLocks noChangeArrowheads="1"/>
          </p:cNvSpPr>
          <p:nvPr/>
        </p:nvSpPr>
        <p:spPr bwMode="auto">
          <a:xfrm>
            <a:off x="6821488" y="3852863"/>
            <a:ext cx="639762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" name="Rectangle 121"/>
          <p:cNvSpPr>
            <a:spLocks noChangeArrowheads="1"/>
          </p:cNvSpPr>
          <p:nvPr/>
        </p:nvSpPr>
        <p:spPr bwMode="auto">
          <a:xfrm>
            <a:off x="6996113" y="3884613"/>
            <a:ext cx="19843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valA</a:t>
            </a:r>
            <a:endParaRPr lang="en-US"/>
          </a:p>
        </p:txBody>
      </p:sp>
      <p:sp>
        <p:nvSpPr>
          <p:cNvPr id="130" name="Rectangle 122"/>
          <p:cNvSpPr>
            <a:spLocks noChangeArrowheads="1"/>
          </p:cNvSpPr>
          <p:nvPr/>
        </p:nvSpPr>
        <p:spPr bwMode="auto">
          <a:xfrm>
            <a:off x="7183438" y="388461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131" name="Rectangle 123"/>
          <p:cNvSpPr>
            <a:spLocks noChangeArrowheads="1"/>
          </p:cNvSpPr>
          <p:nvPr/>
        </p:nvSpPr>
        <p:spPr bwMode="auto">
          <a:xfrm>
            <a:off x="7243763" y="3884613"/>
            <a:ext cx="19843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valB</a:t>
            </a:r>
            <a:endParaRPr lang="en-US"/>
          </a:p>
        </p:txBody>
      </p:sp>
      <p:sp>
        <p:nvSpPr>
          <p:cNvPr id="132" name="Rectangle 124"/>
          <p:cNvSpPr>
            <a:spLocks noChangeArrowheads="1"/>
          </p:cNvSpPr>
          <p:nvPr/>
        </p:nvSpPr>
        <p:spPr bwMode="auto">
          <a:xfrm>
            <a:off x="6311900" y="3386138"/>
            <a:ext cx="10636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" name="Rectangle 125"/>
          <p:cNvSpPr>
            <a:spLocks noChangeArrowheads="1"/>
          </p:cNvSpPr>
          <p:nvPr/>
        </p:nvSpPr>
        <p:spPr bwMode="auto">
          <a:xfrm>
            <a:off x="7289800" y="3300413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" name="Freeform 126"/>
          <p:cNvSpPr>
            <a:spLocks/>
          </p:cNvSpPr>
          <p:nvPr/>
        </p:nvSpPr>
        <p:spPr bwMode="auto">
          <a:xfrm>
            <a:off x="7204075" y="3130550"/>
            <a:ext cx="257175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" name="Rectangle 127"/>
          <p:cNvSpPr>
            <a:spLocks noChangeArrowheads="1"/>
          </p:cNvSpPr>
          <p:nvPr/>
        </p:nvSpPr>
        <p:spPr bwMode="auto">
          <a:xfrm>
            <a:off x="6354763" y="31734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" name="Rectangle 128"/>
          <p:cNvSpPr>
            <a:spLocks noChangeArrowheads="1"/>
          </p:cNvSpPr>
          <p:nvPr/>
        </p:nvSpPr>
        <p:spPr bwMode="auto">
          <a:xfrm>
            <a:off x="6429375" y="3205163"/>
            <a:ext cx="2032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aluA</a:t>
            </a:r>
            <a:endParaRPr lang="en-US"/>
          </a:p>
        </p:txBody>
      </p:sp>
      <p:sp>
        <p:nvSpPr>
          <p:cNvPr id="137" name="Rectangle 129"/>
          <p:cNvSpPr>
            <a:spLocks noChangeArrowheads="1"/>
          </p:cNvSpPr>
          <p:nvPr/>
        </p:nvSpPr>
        <p:spPr bwMode="auto">
          <a:xfrm>
            <a:off x="6626225" y="320516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138" name="Rectangle 130"/>
          <p:cNvSpPr>
            <a:spLocks noChangeArrowheads="1"/>
          </p:cNvSpPr>
          <p:nvPr/>
        </p:nvSpPr>
        <p:spPr bwMode="auto">
          <a:xfrm>
            <a:off x="6683375" y="3205163"/>
            <a:ext cx="2032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aluB</a:t>
            </a:r>
            <a:endParaRPr lang="en-US"/>
          </a:p>
        </p:txBody>
      </p:sp>
      <p:sp>
        <p:nvSpPr>
          <p:cNvPr id="139" name="Rectangle 131"/>
          <p:cNvSpPr>
            <a:spLocks noChangeArrowheads="1"/>
          </p:cNvSpPr>
          <p:nvPr/>
        </p:nvSpPr>
        <p:spPr bwMode="auto">
          <a:xfrm>
            <a:off x="6354763" y="2959100"/>
            <a:ext cx="63817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" name="Rectangle 132"/>
          <p:cNvSpPr>
            <a:spLocks noChangeArrowheads="1"/>
          </p:cNvSpPr>
          <p:nvPr/>
        </p:nvSpPr>
        <p:spPr bwMode="auto">
          <a:xfrm>
            <a:off x="6429375" y="2990850"/>
            <a:ext cx="1746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Bch</a:t>
            </a:r>
            <a:endParaRPr lang="en-US"/>
          </a:p>
        </p:txBody>
      </p:sp>
      <p:sp>
        <p:nvSpPr>
          <p:cNvPr id="141" name="Rectangle 133"/>
          <p:cNvSpPr>
            <a:spLocks noChangeArrowheads="1"/>
          </p:cNvSpPr>
          <p:nvPr/>
        </p:nvSpPr>
        <p:spPr bwMode="auto">
          <a:xfrm>
            <a:off x="7289800" y="2576513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" name="Rectangle 134"/>
          <p:cNvSpPr>
            <a:spLocks noChangeArrowheads="1"/>
          </p:cNvSpPr>
          <p:nvPr/>
        </p:nvSpPr>
        <p:spPr bwMode="auto">
          <a:xfrm>
            <a:off x="6440488" y="2576513"/>
            <a:ext cx="935037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" name="Freeform 135"/>
          <p:cNvSpPr>
            <a:spLocks/>
          </p:cNvSpPr>
          <p:nvPr/>
        </p:nvSpPr>
        <p:spPr bwMode="auto">
          <a:xfrm>
            <a:off x="6311900" y="2492375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" name="Rectangle 136"/>
          <p:cNvSpPr>
            <a:spLocks noChangeArrowheads="1"/>
          </p:cNvSpPr>
          <p:nvPr/>
        </p:nvSpPr>
        <p:spPr bwMode="auto">
          <a:xfrm>
            <a:off x="6694488" y="2365375"/>
            <a:ext cx="6381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" name="Rectangle 137"/>
          <p:cNvSpPr>
            <a:spLocks noChangeArrowheads="1"/>
          </p:cNvSpPr>
          <p:nvPr/>
        </p:nvSpPr>
        <p:spPr bwMode="auto">
          <a:xfrm>
            <a:off x="7115175" y="2395538"/>
            <a:ext cx="198438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146" name="Rectangle 138"/>
          <p:cNvSpPr>
            <a:spLocks noChangeArrowheads="1"/>
          </p:cNvSpPr>
          <p:nvPr/>
        </p:nvSpPr>
        <p:spPr bwMode="auto">
          <a:xfrm>
            <a:off x="7927975" y="4575175"/>
            <a:ext cx="46831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" name="Freeform 139"/>
          <p:cNvSpPr>
            <a:spLocks/>
          </p:cNvSpPr>
          <p:nvPr/>
        </p:nvSpPr>
        <p:spPr bwMode="auto">
          <a:xfrm>
            <a:off x="7758113" y="4491038"/>
            <a:ext cx="169862" cy="255587"/>
          </a:xfrm>
          <a:custGeom>
            <a:avLst/>
            <a:gdLst/>
            <a:ahLst/>
            <a:cxnLst>
              <a:cxn ang="0">
                <a:pos x="213" y="321"/>
              </a:cxn>
              <a:cxn ang="0">
                <a:pos x="0" y="160"/>
              </a:cxn>
              <a:cxn ang="0">
                <a:pos x="213" y="0"/>
              </a:cxn>
              <a:cxn ang="0">
                <a:pos x="213" y="321"/>
              </a:cxn>
            </a:cxnLst>
            <a:rect l="0" t="0" r="r" b="b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" name="Rectangle 140"/>
          <p:cNvSpPr>
            <a:spLocks noChangeArrowheads="1"/>
          </p:cNvSpPr>
          <p:nvPr/>
        </p:nvSpPr>
        <p:spPr bwMode="auto">
          <a:xfrm>
            <a:off x="8224838" y="876300"/>
            <a:ext cx="171450" cy="37846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" name="Rectangle 141"/>
          <p:cNvSpPr>
            <a:spLocks noChangeArrowheads="1"/>
          </p:cNvSpPr>
          <p:nvPr/>
        </p:nvSpPr>
        <p:spPr bwMode="auto">
          <a:xfrm>
            <a:off x="6140450" y="747713"/>
            <a:ext cx="2255838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" name="Rectangle 142"/>
          <p:cNvSpPr>
            <a:spLocks noChangeArrowheads="1"/>
          </p:cNvSpPr>
          <p:nvPr/>
        </p:nvSpPr>
        <p:spPr bwMode="auto">
          <a:xfrm>
            <a:off x="6226175" y="6618288"/>
            <a:ext cx="246856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1" name="Rectangle 143"/>
          <p:cNvSpPr>
            <a:spLocks noChangeArrowheads="1"/>
          </p:cNvSpPr>
          <p:nvPr/>
        </p:nvSpPr>
        <p:spPr bwMode="auto">
          <a:xfrm>
            <a:off x="6183313" y="6534150"/>
            <a:ext cx="85725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" name="Freeform 144"/>
          <p:cNvSpPr>
            <a:spLocks/>
          </p:cNvSpPr>
          <p:nvPr/>
        </p:nvSpPr>
        <p:spPr bwMode="auto">
          <a:xfrm>
            <a:off x="6099175" y="6362700"/>
            <a:ext cx="255588" cy="171450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" name="Rectangle 145"/>
          <p:cNvSpPr>
            <a:spLocks noChangeArrowheads="1"/>
          </p:cNvSpPr>
          <p:nvPr/>
        </p:nvSpPr>
        <p:spPr bwMode="auto">
          <a:xfrm>
            <a:off x="6311900" y="2108200"/>
            <a:ext cx="808038" cy="87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" name="Rectangle 146"/>
          <p:cNvSpPr>
            <a:spLocks noChangeArrowheads="1"/>
          </p:cNvSpPr>
          <p:nvPr/>
        </p:nvSpPr>
        <p:spPr bwMode="auto">
          <a:xfrm>
            <a:off x="7034213" y="1981200"/>
            <a:ext cx="85725" cy="173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" name="Freeform 147"/>
          <p:cNvSpPr>
            <a:spLocks/>
          </p:cNvSpPr>
          <p:nvPr/>
        </p:nvSpPr>
        <p:spPr bwMode="auto">
          <a:xfrm>
            <a:off x="6950075" y="1811338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" name="Rectangle 148"/>
          <p:cNvSpPr>
            <a:spLocks noChangeArrowheads="1"/>
          </p:cNvSpPr>
          <p:nvPr/>
        </p:nvSpPr>
        <p:spPr bwMode="auto">
          <a:xfrm>
            <a:off x="6311900" y="1895475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" name="Rectangle 149"/>
          <p:cNvSpPr>
            <a:spLocks noChangeArrowheads="1"/>
          </p:cNvSpPr>
          <p:nvPr/>
        </p:nvSpPr>
        <p:spPr bwMode="auto">
          <a:xfrm>
            <a:off x="6388100" y="1927225"/>
            <a:ext cx="2143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158" name="Rectangle 150"/>
          <p:cNvSpPr>
            <a:spLocks noChangeArrowheads="1"/>
          </p:cNvSpPr>
          <p:nvPr/>
        </p:nvSpPr>
        <p:spPr bwMode="auto">
          <a:xfrm>
            <a:off x="6596063" y="1927225"/>
            <a:ext cx="271462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Data</a:t>
            </a:r>
            <a:endParaRPr lang="en-US"/>
          </a:p>
        </p:txBody>
      </p:sp>
      <p:sp>
        <p:nvSpPr>
          <p:cNvPr id="159" name="Rectangle 151"/>
          <p:cNvSpPr>
            <a:spLocks noChangeArrowheads="1"/>
          </p:cNvSpPr>
          <p:nvPr/>
        </p:nvSpPr>
        <p:spPr bwMode="auto">
          <a:xfrm>
            <a:off x="7034213" y="1130300"/>
            <a:ext cx="85725" cy="300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" name="Rectangle 152"/>
          <p:cNvSpPr>
            <a:spLocks noChangeArrowheads="1"/>
          </p:cNvSpPr>
          <p:nvPr/>
        </p:nvSpPr>
        <p:spPr bwMode="auto">
          <a:xfrm>
            <a:off x="6481763" y="1130300"/>
            <a:ext cx="638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" name="Freeform 153"/>
          <p:cNvSpPr>
            <a:spLocks/>
          </p:cNvSpPr>
          <p:nvPr/>
        </p:nvSpPr>
        <p:spPr bwMode="auto">
          <a:xfrm>
            <a:off x="6311900" y="1046163"/>
            <a:ext cx="169863" cy="255587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1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" name="Rectangle 154"/>
          <p:cNvSpPr>
            <a:spLocks noChangeArrowheads="1"/>
          </p:cNvSpPr>
          <p:nvPr/>
        </p:nvSpPr>
        <p:spPr bwMode="auto">
          <a:xfrm>
            <a:off x="6440488" y="917575"/>
            <a:ext cx="63658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" name="Rectangle 155"/>
          <p:cNvSpPr>
            <a:spLocks noChangeArrowheads="1"/>
          </p:cNvSpPr>
          <p:nvPr/>
        </p:nvSpPr>
        <p:spPr bwMode="auto">
          <a:xfrm>
            <a:off x="6840538" y="949325"/>
            <a:ext cx="214312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164" name="Rectangle 156"/>
          <p:cNvSpPr>
            <a:spLocks noChangeArrowheads="1"/>
          </p:cNvSpPr>
          <p:nvPr/>
        </p:nvSpPr>
        <p:spPr bwMode="auto">
          <a:xfrm>
            <a:off x="8609013" y="322263"/>
            <a:ext cx="85725" cy="63817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" name="Freeform 157"/>
          <p:cNvSpPr>
            <a:spLocks/>
          </p:cNvSpPr>
          <p:nvPr/>
        </p:nvSpPr>
        <p:spPr bwMode="auto">
          <a:xfrm>
            <a:off x="5970588" y="1598613"/>
            <a:ext cx="341312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" name="Freeform 158"/>
          <p:cNvSpPr>
            <a:spLocks/>
          </p:cNvSpPr>
          <p:nvPr/>
        </p:nvSpPr>
        <p:spPr bwMode="auto">
          <a:xfrm>
            <a:off x="6140450" y="1598613"/>
            <a:ext cx="341313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" name="Freeform 159"/>
          <p:cNvSpPr>
            <a:spLocks/>
          </p:cNvSpPr>
          <p:nvPr/>
        </p:nvSpPr>
        <p:spPr bwMode="auto">
          <a:xfrm>
            <a:off x="5970588" y="1598613"/>
            <a:ext cx="341312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" name="Freeform 160"/>
          <p:cNvSpPr>
            <a:spLocks/>
          </p:cNvSpPr>
          <p:nvPr/>
        </p:nvSpPr>
        <p:spPr bwMode="auto">
          <a:xfrm>
            <a:off x="6140450" y="1598613"/>
            <a:ext cx="341313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Freeform 161"/>
          <p:cNvSpPr>
            <a:spLocks/>
          </p:cNvSpPr>
          <p:nvPr/>
        </p:nvSpPr>
        <p:spPr bwMode="auto">
          <a:xfrm>
            <a:off x="8054975" y="2406650"/>
            <a:ext cx="339725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Freeform 162"/>
          <p:cNvSpPr>
            <a:spLocks/>
          </p:cNvSpPr>
          <p:nvPr/>
        </p:nvSpPr>
        <p:spPr bwMode="auto">
          <a:xfrm>
            <a:off x="8224838" y="2406650"/>
            <a:ext cx="339725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" name="Freeform 163"/>
          <p:cNvSpPr>
            <a:spLocks/>
          </p:cNvSpPr>
          <p:nvPr/>
        </p:nvSpPr>
        <p:spPr bwMode="auto">
          <a:xfrm>
            <a:off x="8054975" y="2406650"/>
            <a:ext cx="339725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" name="Freeform 164"/>
          <p:cNvSpPr>
            <a:spLocks/>
          </p:cNvSpPr>
          <p:nvPr/>
        </p:nvSpPr>
        <p:spPr bwMode="auto">
          <a:xfrm>
            <a:off x="8224838" y="2406650"/>
            <a:ext cx="339725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Rectangle 165"/>
          <p:cNvSpPr>
            <a:spLocks noChangeArrowheads="1"/>
          </p:cNvSpPr>
          <p:nvPr/>
        </p:nvSpPr>
        <p:spPr bwMode="auto">
          <a:xfrm>
            <a:off x="6183313" y="5894388"/>
            <a:ext cx="85725" cy="25558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" name="Rectangle 166"/>
          <p:cNvSpPr>
            <a:spLocks noChangeArrowheads="1"/>
          </p:cNvSpPr>
          <p:nvPr/>
        </p:nvSpPr>
        <p:spPr bwMode="auto">
          <a:xfrm>
            <a:off x="6269038" y="6022975"/>
            <a:ext cx="89376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Rectangle 167"/>
          <p:cNvSpPr>
            <a:spLocks noChangeArrowheads="1"/>
          </p:cNvSpPr>
          <p:nvPr/>
        </p:nvSpPr>
        <p:spPr bwMode="auto">
          <a:xfrm>
            <a:off x="7077075" y="5894388"/>
            <a:ext cx="85725" cy="2143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" name="Rectangle 168"/>
          <p:cNvSpPr>
            <a:spLocks noChangeArrowheads="1"/>
          </p:cNvSpPr>
          <p:nvPr/>
        </p:nvSpPr>
        <p:spPr bwMode="auto">
          <a:xfrm>
            <a:off x="5035550" y="236538"/>
            <a:ext cx="26193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7" name="Rectangle 169"/>
          <p:cNvSpPr>
            <a:spLocks noChangeArrowheads="1"/>
          </p:cNvSpPr>
          <p:nvPr/>
        </p:nvSpPr>
        <p:spPr bwMode="auto">
          <a:xfrm>
            <a:off x="4959350" y="312738"/>
            <a:ext cx="282575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PC</a:t>
            </a:r>
            <a:endParaRPr lang="en-US" sz="1600"/>
          </a:p>
        </p:txBody>
      </p:sp>
      <p:sp>
        <p:nvSpPr>
          <p:cNvPr id="178" name="Rectangle 170"/>
          <p:cNvSpPr>
            <a:spLocks noChangeArrowheads="1"/>
          </p:cNvSpPr>
          <p:nvPr/>
        </p:nvSpPr>
        <p:spPr bwMode="auto">
          <a:xfrm>
            <a:off x="6311900" y="577850"/>
            <a:ext cx="148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9" name="Rectangle 171"/>
          <p:cNvSpPr>
            <a:spLocks noChangeArrowheads="1"/>
          </p:cNvSpPr>
          <p:nvPr/>
        </p:nvSpPr>
        <p:spPr bwMode="auto">
          <a:xfrm>
            <a:off x="6391275" y="609600"/>
            <a:ext cx="19843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180" name="Rectangle 172"/>
          <p:cNvSpPr>
            <a:spLocks noChangeArrowheads="1"/>
          </p:cNvSpPr>
          <p:nvPr/>
        </p:nvSpPr>
        <p:spPr bwMode="auto">
          <a:xfrm>
            <a:off x="6578600" y="609600"/>
            <a:ext cx="5715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181" name="Rectangle 173"/>
          <p:cNvSpPr>
            <a:spLocks noChangeArrowheads="1"/>
          </p:cNvSpPr>
          <p:nvPr/>
        </p:nvSpPr>
        <p:spPr bwMode="auto">
          <a:xfrm>
            <a:off x="6632575" y="609600"/>
            <a:ext cx="2143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182" name="Rectangle 174"/>
          <p:cNvSpPr>
            <a:spLocks noChangeArrowheads="1"/>
          </p:cNvSpPr>
          <p:nvPr/>
        </p:nvSpPr>
        <p:spPr bwMode="auto">
          <a:xfrm>
            <a:off x="6140450" y="322263"/>
            <a:ext cx="2554288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" name="Freeform 175"/>
          <p:cNvSpPr>
            <a:spLocks/>
          </p:cNvSpPr>
          <p:nvPr/>
        </p:nvSpPr>
        <p:spPr bwMode="auto">
          <a:xfrm>
            <a:off x="8478838" y="3597275"/>
            <a:ext cx="257175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" name="Freeform 176"/>
          <p:cNvSpPr>
            <a:spLocks/>
          </p:cNvSpPr>
          <p:nvPr/>
        </p:nvSpPr>
        <p:spPr bwMode="auto">
          <a:xfrm>
            <a:off x="8564563" y="3597275"/>
            <a:ext cx="255587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" name="Rectangle 177"/>
          <p:cNvSpPr>
            <a:spLocks noChangeArrowheads="1"/>
          </p:cNvSpPr>
          <p:nvPr/>
        </p:nvSpPr>
        <p:spPr bwMode="auto">
          <a:xfrm>
            <a:off x="6311900" y="152400"/>
            <a:ext cx="148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" name="Rectangle 178"/>
          <p:cNvSpPr>
            <a:spLocks noChangeArrowheads="1"/>
          </p:cNvSpPr>
          <p:nvPr/>
        </p:nvSpPr>
        <p:spPr bwMode="auto">
          <a:xfrm>
            <a:off x="6386513" y="184150"/>
            <a:ext cx="327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newPC</a:t>
            </a:r>
            <a:endParaRPr lang="en-US"/>
          </a:p>
        </p:txBody>
      </p:sp>
      <p:sp>
        <p:nvSpPr>
          <p:cNvPr id="187" name="Right Arrow 186"/>
          <p:cNvSpPr/>
          <p:nvPr/>
        </p:nvSpPr>
        <p:spPr bwMode="auto">
          <a:xfrm>
            <a:off x="3810000" y="3657600"/>
            <a:ext cx="990600" cy="533400"/>
          </a:xfrm>
          <a:prstGeom prst="rightArrow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/>
              <a:t>Array Allocation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/>
              <a:t>Basic Principle</a:t>
            </a:r>
          </a:p>
          <a:p>
            <a:pPr lvl="1">
              <a:buFont typeface="Wingdings" pitchFamily="1" charset="2"/>
              <a:buNone/>
            </a:pPr>
            <a:r>
              <a:rPr lang="en-US" b="0" i="1"/>
              <a:t>T</a:t>
            </a:r>
            <a:r>
              <a:rPr lang="en-US"/>
              <a:t>  </a:t>
            </a:r>
            <a:r>
              <a:rPr lang="en-US">
                <a:latin typeface="Courier New" pitchFamily="1" charset="0"/>
              </a:rPr>
              <a:t>A[</a:t>
            </a:r>
            <a:r>
              <a:rPr lang="en-US" b="0" i="1"/>
              <a:t>L</a:t>
            </a:r>
            <a:r>
              <a:rPr lang="en-US">
                <a:latin typeface="Courier New" pitchFamily="1" charset="0"/>
              </a:rPr>
              <a:t>];</a:t>
            </a:r>
            <a:endParaRPr lang="en-US"/>
          </a:p>
          <a:p>
            <a:pPr lvl="1"/>
            <a:r>
              <a:rPr lang="en-US"/>
              <a:t>Array of data type </a:t>
            </a:r>
            <a:r>
              <a:rPr lang="en-US" b="0" i="1"/>
              <a:t>T</a:t>
            </a:r>
            <a:r>
              <a:rPr lang="en-US"/>
              <a:t> and length </a:t>
            </a:r>
            <a:r>
              <a:rPr lang="en-US" b="0" i="1"/>
              <a:t>L</a:t>
            </a:r>
            <a:endParaRPr lang="en-US"/>
          </a:p>
          <a:p>
            <a:pPr lvl="1"/>
            <a:r>
              <a:rPr lang="en-US"/>
              <a:t>Contiguously allocated region of </a:t>
            </a:r>
            <a:r>
              <a:rPr lang="en-US" b="0" i="1"/>
              <a:t>L</a:t>
            </a:r>
            <a:r>
              <a:rPr lang="en-US"/>
              <a:t> * </a:t>
            </a:r>
            <a:r>
              <a:rPr lang="en-US">
                <a:latin typeface="Courier New" pitchFamily="1" charset="0"/>
              </a:rPr>
              <a:t>sizeof(</a:t>
            </a:r>
            <a:r>
              <a:rPr lang="en-US" b="0" i="1"/>
              <a:t>T</a:t>
            </a:r>
            <a:r>
              <a:rPr lang="en-US">
                <a:latin typeface="Courier New" pitchFamily="1" charset="0"/>
              </a:rPr>
              <a:t>)</a:t>
            </a:r>
            <a:r>
              <a:rPr lang="en-US"/>
              <a:t> bytes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0563" y="2590800"/>
            <a:ext cx="6091237" cy="838200"/>
            <a:chOff x="435" y="1632"/>
            <a:chExt cx="3837" cy="528"/>
          </a:xfrm>
        </p:grpSpPr>
        <p:sp>
          <p:nvSpPr>
            <p:cNvPr id="375813" name="Text Box 5"/>
            <p:cNvSpPr txBox="1">
              <a:spLocks noChangeArrowheads="1"/>
            </p:cNvSpPr>
            <p:nvPr/>
          </p:nvSpPr>
          <p:spPr bwMode="auto">
            <a:xfrm>
              <a:off x="435" y="1632"/>
              <a:ext cx="1499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char string[12];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920" y="1680"/>
              <a:ext cx="2352" cy="480"/>
              <a:chOff x="1920" y="1680"/>
              <a:chExt cx="2352" cy="480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016" y="1680"/>
                <a:ext cx="1728" cy="144"/>
                <a:chOff x="1008" y="1776"/>
                <a:chExt cx="1728" cy="144"/>
              </a:xfrm>
            </p:grpSpPr>
            <p:sp>
              <p:nvSpPr>
                <p:cNvPr id="375816" name="Rectangle 8"/>
                <p:cNvSpPr>
                  <a:spLocks noChangeArrowheads="1"/>
                </p:cNvSpPr>
                <p:nvPr/>
              </p:nvSpPr>
              <p:spPr bwMode="auto">
                <a:xfrm>
                  <a:off x="1008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5817" name="Rectangle 9"/>
                <p:cNvSpPr>
                  <a:spLocks noChangeArrowheads="1"/>
                </p:cNvSpPr>
                <p:nvPr/>
              </p:nvSpPr>
              <p:spPr bwMode="auto">
                <a:xfrm>
                  <a:off x="1152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5818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6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5819" name="Rectangle 11"/>
                <p:cNvSpPr>
                  <a:spLocks noChangeArrowheads="1"/>
                </p:cNvSpPr>
                <p:nvPr/>
              </p:nvSpPr>
              <p:spPr bwMode="auto">
                <a:xfrm>
                  <a:off x="1440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5820" name="Rectangle 12"/>
                <p:cNvSpPr>
                  <a:spLocks noChangeArrowheads="1"/>
                </p:cNvSpPr>
                <p:nvPr/>
              </p:nvSpPr>
              <p:spPr bwMode="auto">
                <a:xfrm>
                  <a:off x="1584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5821" name="Rectangle 13"/>
                <p:cNvSpPr>
                  <a:spLocks noChangeArrowheads="1"/>
                </p:cNvSpPr>
                <p:nvPr/>
              </p:nvSpPr>
              <p:spPr bwMode="auto">
                <a:xfrm>
                  <a:off x="1728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5822" name="Rectangle 14"/>
                <p:cNvSpPr>
                  <a:spLocks noChangeArrowheads="1"/>
                </p:cNvSpPr>
                <p:nvPr/>
              </p:nvSpPr>
              <p:spPr bwMode="auto">
                <a:xfrm>
                  <a:off x="1872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5823" name="Rectangle 15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5824" name="Rectangle 16"/>
                <p:cNvSpPr>
                  <a:spLocks noChangeArrowheads="1"/>
                </p:cNvSpPr>
                <p:nvPr/>
              </p:nvSpPr>
              <p:spPr bwMode="auto">
                <a:xfrm>
                  <a:off x="2160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5825" name="Rectangle 17"/>
                <p:cNvSpPr>
                  <a:spLocks noChangeArrowheads="1"/>
                </p:cNvSpPr>
                <p:nvPr/>
              </p:nvSpPr>
              <p:spPr bwMode="auto">
                <a:xfrm>
                  <a:off x="2304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5826" name="Rectangle 18"/>
                <p:cNvSpPr>
                  <a:spLocks noChangeArrowheads="1"/>
                </p:cNvSpPr>
                <p:nvPr/>
              </p:nvSpPr>
              <p:spPr bwMode="auto">
                <a:xfrm>
                  <a:off x="2448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5827" name="Rectangle 19"/>
                <p:cNvSpPr>
                  <a:spLocks noChangeArrowheads="1"/>
                </p:cNvSpPr>
                <p:nvPr/>
              </p:nvSpPr>
              <p:spPr bwMode="auto">
                <a:xfrm>
                  <a:off x="2592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5828" name="Text Box 20"/>
              <p:cNvSpPr txBox="1">
                <a:spLocks noChangeArrowheads="1"/>
              </p:cNvSpPr>
              <p:nvPr/>
            </p:nvSpPr>
            <p:spPr bwMode="auto">
              <a:xfrm>
                <a:off x="1920" y="1929"/>
                <a:ext cx="250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 i="1"/>
                  <a:t>x</a:t>
                </a:r>
              </a:p>
            </p:txBody>
          </p:sp>
          <p:sp>
            <p:nvSpPr>
              <p:cNvPr id="375829" name="Text Box 21"/>
              <p:cNvSpPr txBox="1">
                <a:spLocks noChangeArrowheads="1"/>
              </p:cNvSpPr>
              <p:nvPr/>
            </p:nvSpPr>
            <p:spPr bwMode="auto">
              <a:xfrm>
                <a:off x="3648" y="1929"/>
                <a:ext cx="62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 i="1"/>
                  <a:t>x </a:t>
                </a:r>
                <a:r>
                  <a:rPr lang="en-US" b="0"/>
                  <a:t>+ 12</a:t>
                </a:r>
                <a:endParaRPr lang="en-US" b="0" i="1"/>
              </a:p>
            </p:txBody>
          </p:sp>
          <p:sp>
            <p:nvSpPr>
              <p:cNvPr id="375830" name="Line 22"/>
              <p:cNvSpPr>
                <a:spLocks noChangeShapeType="1"/>
              </p:cNvSpPr>
              <p:nvPr/>
            </p:nvSpPr>
            <p:spPr bwMode="auto">
              <a:xfrm flipV="1">
                <a:off x="2064" y="1824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31" name="Line 23"/>
              <p:cNvSpPr>
                <a:spLocks noChangeShapeType="1"/>
              </p:cNvSpPr>
              <p:nvPr/>
            </p:nvSpPr>
            <p:spPr bwMode="auto">
              <a:xfrm flipV="1">
                <a:off x="3792" y="1824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379538" y="3352800"/>
            <a:ext cx="7231062" cy="838200"/>
            <a:chOff x="869" y="2352"/>
            <a:chExt cx="4555" cy="528"/>
          </a:xfrm>
        </p:grpSpPr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2016" y="2400"/>
              <a:ext cx="2880" cy="144"/>
              <a:chOff x="1008" y="1968"/>
              <a:chExt cx="2880" cy="144"/>
            </a:xfrm>
          </p:grpSpPr>
          <p:sp>
            <p:nvSpPr>
              <p:cNvPr id="37583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3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3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3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3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5839" name="Text Box 31"/>
            <p:cNvSpPr txBox="1">
              <a:spLocks noChangeArrowheads="1"/>
            </p:cNvSpPr>
            <p:nvPr/>
          </p:nvSpPr>
          <p:spPr bwMode="auto">
            <a:xfrm>
              <a:off x="869" y="2352"/>
              <a:ext cx="1067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int val[5];</a:t>
              </a:r>
            </a:p>
          </p:txBody>
        </p:sp>
        <p:sp>
          <p:nvSpPr>
            <p:cNvPr id="375840" name="Text Box 32"/>
            <p:cNvSpPr txBox="1">
              <a:spLocks noChangeArrowheads="1"/>
            </p:cNvSpPr>
            <p:nvPr/>
          </p:nvSpPr>
          <p:spPr bwMode="auto">
            <a:xfrm>
              <a:off x="1920" y="2640"/>
              <a:ext cx="25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</a:t>
              </a:r>
            </a:p>
          </p:txBody>
        </p:sp>
        <p:sp>
          <p:nvSpPr>
            <p:cNvPr id="375841" name="Text Box 33"/>
            <p:cNvSpPr txBox="1">
              <a:spLocks noChangeArrowheads="1"/>
            </p:cNvSpPr>
            <p:nvPr/>
          </p:nvSpPr>
          <p:spPr bwMode="auto">
            <a:xfrm>
              <a:off x="2496" y="2649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+ 4</a:t>
              </a:r>
              <a:endParaRPr lang="en-US" b="0" i="1"/>
            </a:p>
          </p:txBody>
        </p:sp>
        <p:sp>
          <p:nvSpPr>
            <p:cNvPr id="375842" name="Line 34"/>
            <p:cNvSpPr>
              <a:spLocks noChangeShapeType="1"/>
            </p:cNvSpPr>
            <p:nvPr/>
          </p:nvSpPr>
          <p:spPr bwMode="auto">
            <a:xfrm flipV="1">
              <a:off x="2064" y="2535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43" name="Line 35"/>
            <p:cNvSpPr>
              <a:spLocks noChangeShapeType="1"/>
            </p:cNvSpPr>
            <p:nvPr/>
          </p:nvSpPr>
          <p:spPr bwMode="auto">
            <a:xfrm flipV="1">
              <a:off x="2640" y="25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44" name="Text Box 36"/>
            <p:cNvSpPr txBox="1">
              <a:spLocks noChangeArrowheads="1"/>
            </p:cNvSpPr>
            <p:nvPr/>
          </p:nvSpPr>
          <p:spPr bwMode="auto">
            <a:xfrm>
              <a:off x="3072" y="2649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+ 8</a:t>
              </a:r>
              <a:endParaRPr lang="en-US" b="0" i="1"/>
            </a:p>
          </p:txBody>
        </p:sp>
        <p:sp>
          <p:nvSpPr>
            <p:cNvPr id="375845" name="Line 37"/>
            <p:cNvSpPr>
              <a:spLocks noChangeShapeType="1"/>
            </p:cNvSpPr>
            <p:nvPr/>
          </p:nvSpPr>
          <p:spPr bwMode="auto">
            <a:xfrm flipV="1">
              <a:off x="3216" y="25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46" name="Text Box 38"/>
            <p:cNvSpPr txBox="1">
              <a:spLocks noChangeArrowheads="1"/>
            </p:cNvSpPr>
            <p:nvPr/>
          </p:nvSpPr>
          <p:spPr bwMode="auto">
            <a:xfrm>
              <a:off x="3648" y="2649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+ 12</a:t>
              </a:r>
              <a:endParaRPr lang="en-US" b="0" i="1"/>
            </a:p>
          </p:txBody>
        </p:sp>
        <p:sp>
          <p:nvSpPr>
            <p:cNvPr id="375847" name="Line 39"/>
            <p:cNvSpPr>
              <a:spLocks noChangeShapeType="1"/>
            </p:cNvSpPr>
            <p:nvPr/>
          </p:nvSpPr>
          <p:spPr bwMode="auto">
            <a:xfrm flipV="1">
              <a:off x="3792" y="25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48" name="Text Box 40"/>
            <p:cNvSpPr txBox="1">
              <a:spLocks noChangeArrowheads="1"/>
            </p:cNvSpPr>
            <p:nvPr/>
          </p:nvSpPr>
          <p:spPr bwMode="auto">
            <a:xfrm>
              <a:off x="4224" y="2649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+ 16</a:t>
              </a:r>
              <a:endParaRPr lang="en-US" b="0" i="1"/>
            </a:p>
          </p:txBody>
        </p:sp>
        <p:sp>
          <p:nvSpPr>
            <p:cNvPr id="375849" name="Line 41"/>
            <p:cNvSpPr>
              <a:spLocks noChangeShapeType="1"/>
            </p:cNvSpPr>
            <p:nvPr/>
          </p:nvSpPr>
          <p:spPr bwMode="auto">
            <a:xfrm flipV="1">
              <a:off x="4368" y="25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50" name="Text Box 42"/>
            <p:cNvSpPr txBox="1">
              <a:spLocks noChangeArrowheads="1"/>
            </p:cNvSpPr>
            <p:nvPr/>
          </p:nvSpPr>
          <p:spPr bwMode="auto">
            <a:xfrm>
              <a:off x="4800" y="2649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+ 20</a:t>
              </a:r>
              <a:endParaRPr lang="en-US" b="0" i="1"/>
            </a:p>
          </p:txBody>
        </p:sp>
        <p:sp>
          <p:nvSpPr>
            <p:cNvPr id="375851" name="Line 43"/>
            <p:cNvSpPr>
              <a:spLocks noChangeShapeType="1"/>
            </p:cNvSpPr>
            <p:nvPr/>
          </p:nvSpPr>
          <p:spPr bwMode="auto">
            <a:xfrm flipV="1">
              <a:off x="4944" y="25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585788" y="4038600"/>
            <a:ext cx="8367712" cy="1219200"/>
            <a:chOff x="369" y="2544"/>
            <a:chExt cx="5271" cy="768"/>
          </a:xfrm>
        </p:grpSpPr>
        <p:sp>
          <p:nvSpPr>
            <p:cNvPr id="375853" name="Text Box 45"/>
            <p:cNvSpPr txBox="1">
              <a:spLocks noChangeArrowheads="1"/>
            </p:cNvSpPr>
            <p:nvPr/>
          </p:nvSpPr>
          <p:spPr bwMode="auto">
            <a:xfrm>
              <a:off x="369" y="2544"/>
              <a:ext cx="1153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double a[4];</a:t>
              </a:r>
            </a:p>
          </p:txBody>
        </p:sp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384" y="2832"/>
              <a:ext cx="5256" cy="480"/>
              <a:chOff x="384" y="2832"/>
              <a:chExt cx="5256" cy="480"/>
            </a:xfrm>
          </p:grpSpPr>
          <p:grpSp>
            <p:nvGrpSpPr>
              <p:cNvPr id="9" name="Group 47"/>
              <p:cNvGrpSpPr>
                <a:grpSpLocks/>
              </p:cNvGrpSpPr>
              <p:nvPr/>
            </p:nvGrpSpPr>
            <p:grpSpPr bwMode="auto">
              <a:xfrm>
                <a:off x="480" y="2832"/>
                <a:ext cx="4608" cy="144"/>
                <a:chOff x="1008" y="2208"/>
                <a:chExt cx="4608" cy="144"/>
              </a:xfrm>
            </p:grpSpPr>
            <p:sp>
              <p:nvSpPr>
                <p:cNvPr id="375856" name="Rectangle 48"/>
                <p:cNvSpPr>
                  <a:spLocks noChangeArrowheads="1"/>
                </p:cNvSpPr>
                <p:nvPr/>
              </p:nvSpPr>
              <p:spPr bwMode="auto">
                <a:xfrm>
                  <a:off x="1008" y="2208"/>
                  <a:ext cx="1152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5857" name="Rectangle 49"/>
                <p:cNvSpPr>
                  <a:spLocks noChangeArrowheads="1"/>
                </p:cNvSpPr>
                <p:nvPr/>
              </p:nvSpPr>
              <p:spPr bwMode="auto">
                <a:xfrm>
                  <a:off x="2160" y="2208"/>
                  <a:ext cx="1152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5858" name="Rectangle 50"/>
                <p:cNvSpPr>
                  <a:spLocks noChangeArrowheads="1"/>
                </p:cNvSpPr>
                <p:nvPr/>
              </p:nvSpPr>
              <p:spPr bwMode="auto">
                <a:xfrm>
                  <a:off x="3312" y="2208"/>
                  <a:ext cx="1152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5859" name="Rectangle 51"/>
                <p:cNvSpPr>
                  <a:spLocks noChangeArrowheads="1"/>
                </p:cNvSpPr>
                <p:nvPr/>
              </p:nvSpPr>
              <p:spPr bwMode="auto">
                <a:xfrm>
                  <a:off x="4464" y="2208"/>
                  <a:ext cx="1152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5860" name="Line 52"/>
              <p:cNvSpPr>
                <a:spLocks noChangeShapeType="1"/>
              </p:cNvSpPr>
              <p:nvPr/>
            </p:nvSpPr>
            <p:spPr bwMode="auto">
              <a:xfrm flipV="1">
                <a:off x="4008" y="2967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61" name="Text Box 53"/>
              <p:cNvSpPr txBox="1">
                <a:spLocks noChangeArrowheads="1"/>
              </p:cNvSpPr>
              <p:nvPr/>
            </p:nvSpPr>
            <p:spPr bwMode="auto">
              <a:xfrm>
                <a:off x="5016" y="3081"/>
                <a:ext cx="62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 i="1"/>
                  <a:t>x </a:t>
                </a:r>
                <a:r>
                  <a:rPr lang="en-US" b="0"/>
                  <a:t>+ 32</a:t>
                </a:r>
                <a:endParaRPr lang="en-US" b="0" i="1"/>
              </a:p>
            </p:txBody>
          </p:sp>
          <p:sp>
            <p:nvSpPr>
              <p:cNvPr id="375862" name="Line 54"/>
              <p:cNvSpPr>
                <a:spLocks noChangeShapeType="1"/>
              </p:cNvSpPr>
              <p:nvPr/>
            </p:nvSpPr>
            <p:spPr bwMode="auto">
              <a:xfrm flipV="1">
                <a:off x="5160" y="297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63" name="Text Box 55"/>
              <p:cNvSpPr txBox="1">
                <a:spLocks noChangeArrowheads="1"/>
              </p:cNvSpPr>
              <p:nvPr/>
            </p:nvSpPr>
            <p:spPr bwMode="auto">
              <a:xfrm>
                <a:off x="3888" y="3072"/>
                <a:ext cx="62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 i="1"/>
                  <a:t>x </a:t>
                </a:r>
                <a:r>
                  <a:rPr lang="en-US" b="0"/>
                  <a:t>+ 24</a:t>
                </a:r>
                <a:endParaRPr lang="en-US" b="0" i="1"/>
              </a:p>
            </p:txBody>
          </p:sp>
          <p:sp>
            <p:nvSpPr>
              <p:cNvPr id="375864" name="Text Box 56"/>
              <p:cNvSpPr txBox="1">
                <a:spLocks noChangeArrowheads="1"/>
              </p:cNvSpPr>
              <p:nvPr/>
            </p:nvSpPr>
            <p:spPr bwMode="auto">
              <a:xfrm>
                <a:off x="384" y="3063"/>
                <a:ext cx="250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 i="1"/>
                  <a:t>x</a:t>
                </a:r>
              </a:p>
            </p:txBody>
          </p:sp>
          <p:sp>
            <p:nvSpPr>
              <p:cNvPr id="375865" name="Line 57"/>
              <p:cNvSpPr>
                <a:spLocks noChangeShapeType="1"/>
              </p:cNvSpPr>
              <p:nvPr/>
            </p:nvSpPr>
            <p:spPr bwMode="auto">
              <a:xfrm flipV="1">
                <a:off x="528" y="295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66" name="Text Box 58"/>
              <p:cNvSpPr txBox="1">
                <a:spLocks noChangeArrowheads="1"/>
              </p:cNvSpPr>
              <p:nvPr/>
            </p:nvSpPr>
            <p:spPr bwMode="auto">
              <a:xfrm>
                <a:off x="1536" y="3072"/>
                <a:ext cx="62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 i="1"/>
                  <a:t>x </a:t>
                </a:r>
                <a:r>
                  <a:rPr lang="en-US" b="0"/>
                  <a:t>+ 8</a:t>
                </a:r>
                <a:endParaRPr lang="en-US" b="0" i="1"/>
              </a:p>
            </p:txBody>
          </p:sp>
          <p:sp>
            <p:nvSpPr>
              <p:cNvPr id="375867" name="Line 59"/>
              <p:cNvSpPr>
                <a:spLocks noChangeShapeType="1"/>
              </p:cNvSpPr>
              <p:nvPr/>
            </p:nvSpPr>
            <p:spPr bwMode="auto">
              <a:xfrm flipV="1">
                <a:off x="1680" y="2967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68" name="Text Box 60"/>
              <p:cNvSpPr txBox="1">
                <a:spLocks noChangeArrowheads="1"/>
              </p:cNvSpPr>
              <p:nvPr/>
            </p:nvSpPr>
            <p:spPr bwMode="auto">
              <a:xfrm>
                <a:off x="2688" y="3072"/>
                <a:ext cx="62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 i="1"/>
                  <a:t>x </a:t>
                </a:r>
                <a:r>
                  <a:rPr lang="en-US" b="0"/>
                  <a:t>+ 16</a:t>
                </a:r>
                <a:endParaRPr lang="en-US" b="0" i="1"/>
              </a:p>
            </p:txBody>
          </p:sp>
          <p:sp>
            <p:nvSpPr>
              <p:cNvPr id="375869" name="Line 61"/>
              <p:cNvSpPr>
                <a:spLocks noChangeShapeType="1"/>
              </p:cNvSpPr>
              <p:nvPr/>
            </p:nvSpPr>
            <p:spPr bwMode="auto">
              <a:xfrm flipV="1">
                <a:off x="2832" y="2967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75870" name="Text Box 62"/>
          <p:cNvSpPr txBox="1">
            <a:spLocks noChangeArrowheads="1"/>
          </p:cNvSpPr>
          <p:nvPr/>
        </p:nvSpPr>
        <p:spPr bwMode="auto">
          <a:xfrm>
            <a:off x="769938" y="5562600"/>
            <a:ext cx="169386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char *p[3];</a:t>
            </a:r>
          </a:p>
        </p:txBody>
      </p: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2667000" y="5638800"/>
            <a:ext cx="2895600" cy="762000"/>
            <a:chOff x="1920" y="3744"/>
            <a:chExt cx="1824" cy="480"/>
          </a:xfrm>
        </p:grpSpPr>
        <p:grpSp>
          <p:nvGrpSpPr>
            <p:cNvPr id="11" name="Group 64"/>
            <p:cNvGrpSpPr>
              <a:grpSpLocks/>
            </p:cNvGrpSpPr>
            <p:nvPr/>
          </p:nvGrpSpPr>
          <p:grpSpPr bwMode="auto">
            <a:xfrm>
              <a:off x="2016" y="3744"/>
              <a:ext cx="1728" cy="144"/>
              <a:chOff x="2016" y="3744"/>
              <a:chExt cx="1728" cy="144"/>
            </a:xfrm>
          </p:grpSpPr>
          <p:sp>
            <p:nvSpPr>
              <p:cNvPr id="375873" name="Rectangle 65"/>
              <p:cNvSpPr>
                <a:spLocks noChangeArrowheads="1"/>
              </p:cNvSpPr>
              <p:nvPr/>
            </p:nvSpPr>
            <p:spPr bwMode="auto">
              <a:xfrm>
                <a:off x="2016" y="374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74" name="Rectangle 66"/>
              <p:cNvSpPr>
                <a:spLocks noChangeArrowheads="1"/>
              </p:cNvSpPr>
              <p:nvPr/>
            </p:nvSpPr>
            <p:spPr bwMode="auto">
              <a:xfrm>
                <a:off x="2592" y="374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75" name="Rectangle 67"/>
              <p:cNvSpPr>
                <a:spLocks noChangeArrowheads="1"/>
              </p:cNvSpPr>
              <p:nvPr/>
            </p:nvSpPr>
            <p:spPr bwMode="auto">
              <a:xfrm>
                <a:off x="3168" y="374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5876" name="Text Box 68"/>
            <p:cNvSpPr txBox="1">
              <a:spLocks noChangeArrowheads="1"/>
            </p:cNvSpPr>
            <p:nvPr/>
          </p:nvSpPr>
          <p:spPr bwMode="auto">
            <a:xfrm>
              <a:off x="1920" y="3984"/>
              <a:ext cx="25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</a:t>
              </a:r>
            </a:p>
          </p:txBody>
        </p:sp>
        <p:sp>
          <p:nvSpPr>
            <p:cNvPr id="375877" name="Text Box 69"/>
            <p:cNvSpPr txBox="1">
              <a:spLocks noChangeArrowheads="1"/>
            </p:cNvSpPr>
            <p:nvPr/>
          </p:nvSpPr>
          <p:spPr bwMode="auto">
            <a:xfrm>
              <a:off x="2496" y="3993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+ 4</a:t>
              </a:r>
              <a:endParaRPr lang="en-US" b="0" i="1"/>
            </a:p>
          </p:txBody>
        </p:sp>
        <p:sp>
          <p:nvSpPr>
            <p:cNvPr id="375878" name="Line 70"/>
            <p:cNvSpPr>
              <a:spLocks noChangeShapeType="1"/>
            </p:cNvSpPr>
            <p:nvPr/>
          </p:nvSpPr>
          <p:spPr bwMode="auto">
            <a:xfrm flipV="1">
              <a:off x="2064" y="3879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79" name="Line 71"/>
            <p:cNvSpPr>
              <a:spLocks noChangeShapeType="1"/>
            </p:cNvSpPr>
            <p:nvPr/>
          </p:nvSpPr>
          <p:spPr bwMode="auto">
            <a:xfrm flipV="1">
              <a:off x="2640" y="388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80" name="Text Box 72"/>
            <p:cNvSpPr txBox="1">
              <a:spLocks noChangeArrowheads="1"/>
            </p:cNvSpPr>
            <p:nvPr/>
          </p:nvSpPr>
          <p:spPr bwMode="auto">
            <a:xfrm>
              <a:off x="3072" y="3993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+ 8</a:t>
              </a:r>
              <a:endParaRPr lang="en-US" b="0" i="1"/>
            </a:p>
          </p:txBody>
        </p:sp>
        <p:sp>
          <p:nvSpPr>
            <p:cNvPr id="375881" name="Line 73"/>
            <p:cNvSpPr>
              <a:spLocks noChangeShapeType="1"/>
            </p:cNvSpPr>
            <p:nvPr/>
          </p:nvSpPr>
          <p:spPr bwMode="auto">
            <a:xfrm flipV="1">
              <a:off x="3216" y="388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562600" cy="573088"/>
          </a:xfrm>
        </p:spPr>
        <p:txBody>
          <a:bodyPr/>
          <a:lstStyle/>
          <a:p>
            <a:r>
              <a:rPr lang="en-US"/>
              <a:t>Array Access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64500" cy="1463675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/>
              <a:t>Basic Principle</a:t>
            </a:r>
          </a:p>
          <a:p>
            <a:pPr marL="560388" lvl="1" indent="-222250" defTabSz="895350">
              <a:buFont typeface="Wingdings" pitchFamily="1" charset="2"/>
              <a:buNone/>
              <a:tabLst>
                <a:tab pos="1943100" algn="l"/>
                <a:tab pos="3660775" algn="l"/>
              </a:tabLst>
            </a:pPr>
            <a:r>
              <a:rPr lang="en-US" b="0" i="1" dirty="0"/>
              <a:t>T</a:t>
            </a:r>
            <a:r>
              <a:rPr lang="en-US" dirty="0"/>
              <a:t>  </a:t>
            </a:r>
            <a:r>
              <a:rPr lang="en-US" dirty="0">
                <a:latin typeface="Courier New" pitchFamily="1" charset="0"/>
              </a:rPr>
              <a:t>A[</a:t>
            </a:r>
            <a:r>
              <a:rPr lang="en-US" b="0" i="1" dirty="0"/>
              <a:t>L</a:t>
            </a:r>
            <a:r>
              <a:rPr lang="en-US" dirty="0">
                <a:latin typeface="Courier New" pitchFamily="1" charset="0"/>
              </a:rPr>
              <a:t>];</a:t>
            </a:r>
            <a:endParaRPr lang="en-US" dirty="0"/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/>
              <a:t>Array of data type </a:t>
            </a:r>
            <a:r>
              <a:rPr lang="en-US" b="0" i="1" dirty="0"/>
              <a:t>T</a:t>
            </a:r>
            <a:r>
              <a:rPr lang="en-US" dirty="0"/>
              <a:t> and length </a:t>
            </a:r>
            <a:r>
              <a:rPr lang="en-US" b="0" i="1" dirty="0"/>
              <a:t>L</a:t>
            </a:r>
            <a:endParaRPr lang="en-US" dirty="0"/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/>
              <a:t>Identifier </a:t>
            </a:r>
            <a:r>
              <a:rPr lang="en-US" dirty="0">
                <a:latin typeface="Courier New" pitchFamily="1" charset="0"/>
              </a:rPr>
              <a:t>A</a:t>
            </a:r>
            <a:r>
              <a:rPr lang="en-US" dirty="0"/>
              <a:t> can be used as a pointer to array element 0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/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/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/>
              <a:t>Reference	Type	Value</a:t>
            </a:r>
          </a:p>
          <a:p>
            <a:pPr marL="560388" lvl="1" indent="-222250" defTabSz="895350">
              <a:buFont typeface="Wingdings" pitchFamily="1" charset="2"/>
              <a:buNone/>
              <a:tabLst>
                <a:tab pos="1943100" algn="l"/>
                <a:tab pos="3660775" algn="l"/>
              </a:tabLst>
            </a:pPr>
            <a:r>
              <a:rPr lang="en-US" dirty="0" err="1">
                <a:latin typeface="Courier New" pitchFamily="1" charset="0"/>
              </a:rPr>
              <a:t>val</a:t>
            </a:r>
            <a:r>
              <a:rPr lang="en-US" dirty="0">
                <a:latin typeface="Courier New" pitchFamily="1" charset="0"/>
              </a:rPr>
              <a:t>[4]	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	3</a:t>
            </a:r>
          </a:p>
          <a:p>
            <a:pPr marL="560388" lvl="1" indent="-222250" defTabSz="895350">
              <a:buFont typeface="Wingdings" pitchFamily="1" charset="2"/>
              <a:buNone/>
              <a:tabLst>
                <a:tab pos="1943100" algn="l"/>
                <a:tab pos="3660775" algn="l"/>
              </a:tabLst>
            </a:pPr>
            <a:r>
              <a:rPr lang="en-US" dirty="0" err="1">
                <a:latin typeface="Courier New" pitchFamily="1" charset="0"/>
              </a:rPr>
              <a:t>val</a:t>
            </a:r>
            <a:r>
              <a:rPr lang="en-US" dirty="0">
                <a:latin typeface="Courier New" pitchFamily="1" charset="0"/>
              </a:rPr>
              <a:t>	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 *	</a:t>
            </a:r>
            <a:r>
              <a:rPr lang="en-US" b="0" i="1" dirty="0"/>
              <a:t>x</a:t>
            </a:r>
            <a:endParaRPr lang="en-US" dirty="0"/>
          </a:p>
          <a:p>
            <a:pPr marL="560388" lvl="1" indent="-222250" defTabSz="895350">
              <a:buFont typeface="Wingdings" pitchFamily="1" charset="2"/>
              <a:buNone/>
              <a:tabLst>
                <a:tab pos="1943100" algn="l"/>
                <a:tab pos="3660775" algn="l"/>
              </a:tabLst>
            </a:pPr>
            <a:r>
              <a:rPr lang="en-US" dirty="0">
                <a:latin typeface="Courier New" pitchFamily="1" charset="0"/>
              </a:rPr>
              <a:t>val+1</a:t>
            </a:r>
            <a:r>
              <a:rPr lang="en-US" dirty="0"/>
              <a:t>	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 *	</a:t>
            </a:r>
            <a:r>
              <a:rPr lang="en-US" b="0" i="1" dirty="0"/>
              <a:t>x</a:t>
            </a:r>
            <a:r>
              <a:rPr lang="en-US" dirty="0"/>
              <a:t> + 4</a:t>
            </a:r>
          </a:p>
          <a:p>
            <a:pPr marL="560388" lvl="1" indent="-222250" defTabSz="895350">
              <a:buFont typeface="Wingdings" pitchFamily="1" charset="2"/>
              <a:buNone/>
              <a:tabLst>
                <a:tab pos="1943100" algn="l"/>
                <a:tab pos="3660775" algn="l"/>
              </a:tabLst>
            </a:pPr>
            <a:r>
              <a:rPr lang="en-US" dirty="0">
                <a:latin typeface="Courier New" pitchFamily="1" charset="0"/>
              </a:rPr>
              <a:t>&amp;</a:t>
            </a:r>
            <a:r>
              <a:rPr lang="en-US" dirty="0" err="1">
                <a:latin typeface="Courier New" pitchFamily="1" charset="0"/>
              </a:rPr>
              <a:t>val</a:t>
            </a:r>
            <a:r>
              <a:rPr lang="en-US" dirty="0">
                <a:latin typeface="Courier New" pitchFamily="1" charset="0"/>
              </a:rPr>
              <a:t>[2]</a:t>
            </a:r>
            <a:r>
              <a:rPr lang="en-US" dirty="0"/>
              <a:t>	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 *	</a:t>
            </a:r>
            <a:r>
              <a:rPr lang="en-US" b="0" i="1" dirty="0"/>
              <a:t>x</a:t>
            </a:r>
            <a:r>
              <a:rPr lang="en-US" dirty="0"/>
              <a:t> + 8</a:t>
            </a:r>
          </a:p>
          <a:p>
            <a:pPr marL="560388" lvl="1" indent="-222250" defTabSz="895350">
              <a:buFont typeface="Wingdings" pitchFamily="1" charset="2"/>
              <a:buNone/>
              <a:tabLst>
                <a:tab pos="1943100" algn="l"/>
                <a:tab pos="3660775" algn="l"/>
              </a:tabLst>
            </a:pPr>
            <a:r>
              <a:rPr lang="en-US" dirty="0" err="1">
                <a:latin typeface="Courier New" pitchFamily="1" charset="0"/>
              </a:rPr>
              <a:t>val</a:t>
            </a:r>
            <a:r>
              <a:rPr lang="en-US" dirty="0">
                <a:latin typeface="Courier New" pitchFamily="1" charset="0"/>
              </a:rPr>
              <a:t>[5]</a:t>
            </a:r>
            <a:r>
              <a:rPr lang="en-US" dirty="0"/>
              <a:t>	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	</a:t>
            </a:r>
            <a:r>
              <a:rPr lang="en-US" dirty="0"/>
              <a:t>??</a:t>
            </a:r>
          </a:p>
          <a:p>
            <a:pPr marL="560388" lvl="1" indent="-222250" defTabSz="895350">
              <a:buFont typeface="Wingdings" pitchFamily="1" charset="2"/>
              <a:buNone/>
              <a:tabLst>
                <a:tab pos="1943100" algn="l"/>
                <a:tab pos="3660775" algn="l"/>
              </a:tabLst>
            </a:pPr>
            <a:r>
              <a:rPr lang="en-US" dirty="0">
                <a:latin typeface="Courier New" pitchFamily="1" charset="0"/>
              </a:rPr>
              <a:t>*(val+1)</a:t>
            </a:r>
            <a:r>
              <a:rPr lang="en-US" dirty="0"/>
              <a:t>	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	5</a:t>
            </a:r>
            <a:endParaRPr lang="en-US" dirty="0"/>
          </a:p>
          <a:p>
            <a:pPr marL="560388" lvl="1" indent="-222250" defTabSz="895350">
              <a:buFont typeface="Wingdings" pitchFamily="1" charset="2"/>
              <a:buNone/>
              <a:tabLst>
                <a:tab pos="1943100" algn="l"/>
                <a:tab pos="3660775" algn="l"/>
              </a:tabLst>
            </a:pPr>
            <a:r>
              <a:rPr lang="en-US" dirty="0" err="1">
                <a:latin typeface="Courier New" pitchFamily="1" charset="0"/>
              </a:rPr>
              <a:t>val</a:t>
            </a:r>
            <a:r>
              <a:rPr lang="en-US" dirty="0">
                <a:latin typeface="Courier New" pitchFamily="1" charset="0"/>
              </a:rPr>
              <a:t> + </a:t>
            </a:r>
            <a:r>
              <a:rPr lang="en-US" b="0" i="1" dirty="0" err="1"/>
              <a:t>i</a:t>
            </a:r>
            <a:r>
              <a:rPr lang="en-US" dirty="0"/>
              <a:t>	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 *	</a:t>
            </a:r>
            <a:r>
              <a:rPr lang="en-US" b="0" i="1" dirty="0"/>
              <a:t>x </a:t>
            </a:r>
            <a:r>
              <a:rPr lang="en-US" dirty="0"/>
              <a:t>+ 4</a:t>
            </a:r>
            <a:r>
              <a:rPr lang="en-US" b="0" i="1" dirty="0"/>
              <a:t> </a:t>
            </a:r>
            <a:r>
              <a:rPr lang="en-US" b="0" i="1" dirty="0" err="1"/>
              <a:t>i</a:t>
            </a:r>
            <a:endParaRPr lang="en-US" b="0" i="1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3775" y="2667000"/>
            <a:ext cx="7235825" cy="838200"/>
            <a:chOff x="626" y="1680"/>
            <a:chExt cx="4558" cy="52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76" y="1728"/>
              <a:ext cx="2880" cy="144"/>
              <a:chOff x="1776" y="1728"/>
              <a:chExt cx="2880" cy="144"/>
            </a:xfrm>
          </p:grpSpPr>
          <p:sp>
            <p:nvSpPr>
              <p:cNvPr id="376838" name="Rectangle 6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1" charset="0"/>
                  </a:rPr>
                  <a:t>1</a:t>
                </a:r>
              </a:p>
            </p:txBody>
          </p:sp>
          <p:sp>
            <p:nvSpPr>
              <p:cNvPr id="376839" name="Rectangle 7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1" charset="0"/>
                  </a:rPr>
                  <a:t>5</a:t>
                </a:r>
              </a:p>
            </p:txBody>
          </p:sp>
          <p:sp>
            <p:nvSpPr>
              <p:cNvPr id="376840" name="Rectangle 8"/>
              <p:cNvSpPr>
                <a:spLocks noChangeArrowheads="1"/>
              </p:cNvSpPr>
              <p:nvPr/>
            </p:nvSpPr>
            <p:spPr bwMode="auto">
              <a:xfrm>
                <a:off x="2928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1" charset="0"/>
                  </a:rPr>
                  <a:t>2</a:t>
                </a:r>
              </a:p>
            </p:txBody>
          </p:sp>
          <p:sp>
            <p:nvSpPr>
              <p:cNvPr id="376841" name="Rectangle 9"/>
              <p:cNvSpPr>
                <a:spLocks noChangeArrowheads="1"/>
              </p:cNvSpPr>
              <p:nvPr/>
            </p:nvSpPr>
            <p:spPr bwMode="auto">
              <a:xfrm>
                <a:off x="3504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1" charset="0"/>
                  </a:rPr>
                  <a:t>1</a:t>
                </a:r>
              </a:p>
            </p:txBody>
          </p:sp>
          <p:sp>
            <p:nvSpPr>
              <p:cNvPr id="376842" name="Rectangle 10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1" charset="0"/>
                  </a:rPr>
                  <a:t>3</a:t>
                </a:r>
              </a:p>
            </p:txBody>
          </p:sp>
        </p:grpSp>
        <p:sp>
          <p:nvSpPr>
            <p:cNvPr id="376843" name="Text Box 11"/>
            <p:cNvSpPr txBox="1">
              <a:spLocks noChangeArrowheads="1"/>
            </p:cNvSpPr>
            <p:nvPr/>
          </p:nvSpPr>
          <p:spPr bwMode="auto">
            <a:xfrm>
              <a:off x="626" y="1680"/>
              <a:ext cx="1067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int val[5];</a:t>
              </a:r>
            </a:p>
          </p:txBody>
        </p:sp>
        <p:sp>
          <p:nvSpPr>
            <p:cNvPr id="376844" name="Text Box 12"/>
            <p:cNvSpPr txBox="1">
              <a:spLocks noChangeArrowheads="1"/>
            </p:cNvSpPr>
            <p:nvPr/>
          </p:nvSpPr>
          <p:spPr bwMode="auto">
            <a:xfrm>
              <a:off x="1680" y="1968"/>
              <a:ext cx="25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</a:t>
              </a:r>
            </a:p>
          </p:txBody>
        </p:sp>
        <p:sp>
          <p:nvSpPr>
            <p:cNvPr id="376845" name="Text Box 13"/>
            <p:cNvSpPr txBox="1">
              <a:spLocks noChangeArrowheads="1"/>
            </p:cNvSpPr>
            <p:nvPr/>
          </p:nvSpPr>
          <p:spPr bwMode="auto">
            <a:xfrm>
              <a:off x="2256" y="1977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+ 4</a:t>
              </a:r>
              <a:endParaRPr lang="en-US" b="0" i="1"/>
            </a:p>
          </p:txBody>
        </p:sp>
        <p:sp>
          <p:nvSpPr>
            <p:cNvPr id="376846" name="Line 14"/>
            <p:cNvSpPr>
              <a:spLocks noChangeShapeType="1"/>
            </p:cNvSpPr>
            <p:nvPr/>
          </p:nvSpPr>
          <p:spPr bwMode="auto">
            <a:xfrm flipV="1">
              <a:off x="1824" y="1863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847" name="Line 15"/>
            <p:cNvSpPr>
              <a:spLocks noChangeShapeType="1"/>
            </p:cNvSpPr>
            <p:nvPr/>
          </p:nvSpPr>
          <p:spPr bwMode="auto">
            <a:xfrm flipV="1">
              <a:off x="2400" y="18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848" name="Text Box 16"/>
            <p:cNvSpPr txBox="1">
              <a:spLocks noChangeArrowheads="1"/>
            </p:cNvSpPr>
            <p:nvPr/>
          </p:nvSpPr>
          <p:spPr bwMode="auto">
            <a:xfrm>
              <a:off x="2832" y="1977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+ 8</a:t>
              </a:r>
              <a:endParaRPr lang="en-US" b="0" i="1"/>
            </a:p>
          </p:txBody>
        </p:sp>
        <p:sp>
          <p:nvSpPr>
            <p:cNvPr id="376849" name="Line 17"/>
            <p:cNvSpPr>
              <a:spLocks noChangeShapeType="1"/>
            </p:cNvSpPr>
            <p:nvPr/>
          </p:nvSpPr>
          <p:spPr bwMode="auto">
            <a:xfrm flipV="1">
              <a:off x="2976" y="18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850" name="Text Box 18"/>
            <p:cNvSpPr txBox="1">
              <a:spLocks noChangeArrowheads="1"/>
            </p:cNvSpPr>
            <p:nvPr/>
          </p:nvSpPr>
          <p:spPr bwMode="auto">
            <a:xfrm>
              <a:off x="3408" y="1977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+ 12</a:t>
              </a:r>
              <a:endParaRPr lang="en-US" b="0" i="1"/>
            </a:p>
          </p:txBody>
        </p:sp>
        <p:sp>
          <p:nvSpPr>
            <p:cNvPr id="376851" name="Line 19"/>
            <p:cNvSpPr>
              <a:spLocks noChangeShapeType="1"/>
            </p:cNvSpPr>
            <p:nvPr/>
          </p:nvSpPr>
          <p:spPr bwMode="auto">
            <a:xfrm flipV="1">
              <a:off x="3552" y="18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852" name="Text Box 20"/>
            <p:cNvSpPr txBox="1">
              <a:spLocks noChangeArrowheads="1"/>
            </p:cNvSpPr>
            <p:nvPr/>
          </p:nvSpPr>
          <p:spPr bwMode="auto">
            <a:xfrm>
              <a:off x="3984" y="1977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+ 16</a:t>
              </a:r>
              <a:endParaRPr lang="en-US" b="0" i="1"/>
            </a:p>
          </p:txBody>
        </p:sp>
        <p:sp>
          <p:nvSpPr>
            <p:cNvPr id="376853" name="Line 21"/>
            <p:cNvSpPr>
              <a:spLocks noChangeShapeType="1"/>
            </p:cNvSpPr>
            <p:nvPr/>
          </p:nvSpPr>
          <p:spPr bwMode="auto">
            <a:xfrm flipV="1">
              <a:off x="4128" y="18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854" name="Text Box 22"/>
            <p:cNvSpPr txBox="1">
              <a:spLocks noChangeArrowheads="1"/>
            </p:cNvSpPr>
            <p:nvPr/>
          </p:nvSpPr>
          <p:spPr bwMode="auto">
            <a:xfrm>
              <a:off x="4560" y="1977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+ 20</a:t>
              </a:r>
              <a:endParaRPr lang="en-US" b="0" i="1"/>
            </a:p>
          </p:txBody>
        </p:sp>
        <p:sp>
          <p:nvSpPr>
            <p:cNvPr id="376855" name="Line 23"/>
            <p:cNvSpPr>
              <a:spLocks noChangeShapeType="1"/>
            </p:cNvSpPr>
            <p:nvPr/>
          </p:nvSpPr>
          <p:spPr bwMode="auto">
            <a:xfrm flipV="1">
              <a:off x="4704" y="18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6856" name="Text Box 24"/>
          <p:cNvSpPr txBox="1">
            <a:spLocks noChangeArrowheads="1"/>
          </p:cNvSpPr>
          <p:nvPr/>
        </p:nvSpPr>
        <p:spPr bwMode="auto">
          <a:xfrm>
            <a:off x="5740400" y="4216400"/>
            <a:ext cx="3084513" cy="11112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WARNING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In C, val + i is equivalent to 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val + i * sizeof(T)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5473700" cy="573088"/>
          </a:xfrm>
        </p:spPr>
        <p:txBody>
          <a:bodyPr/>
          <a:lstStyle/>
          <a:p>
            <a:r>
              <a:rPr lang="en-US"/>
              <a:t>Array Example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994275"/>
            <a:ext cx="8382000" cy="1377950"/>
          </a:xfrm>
        </p:spPr>
        <p:txBody>
          <a:bodyPr/>
          <a:lstStyle/>
          <a:p>
            <a:r>
              <a:rPr lang="en-US"/>
              <a:t>Notes</a:t>
            </a:r>
          </a:p>
          <a:p>
            <a:pPr lvl="1"/>
            <a:r>
              <a:rPr lang="en-US"/>
              <a:t>Declaration “</a:t>
            </a:r>
            <a:r>
              <a:rPr lang="en-US">
                <a:latin typeface="Courier New" pitchFamily="1" charset="0"/>
              </a:rPr>
              <a:t>zip_dig cmu</a:t>
            </a:r>
            <a:r>
              <a:rPr lang="en-US"/>
              <a:t>” equivalent to “</a:t>
            </a:r>
            <a:r>
              <a:rPr lang="en-US">
                <a:latin typeface="Courier New" pitchFamily="1" charset="0"/>
              </a:rPr>
              <a:t>int cmu[5]</a:t>
            </a:r>
            <a:r>
              <a:rPr lang="en-US"/>
              <a:t>”</a:t>
            </a:r>
          </a:p>
          <a:p>
            <a:pPr lvl="1"/>
            <a:r>
              <a:rPr lang="en-US"/>
              <a:t>Example arrays were allocated in successive 20 byte blocks</a:t>
            </a:r>
          </a:p>
          <a:p>
            <a:pPr lvl="2"/>
            <a:r>
              <a:rPr lang="en-US"/>
              <a:t>Not guaranteed to happen in general!</a:t>
            </a: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2057400" y="971550"/>
            <a:ext cx="4924425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typedef int zip_dig[5];</a:t>
            </a:r>
          </a:p>
          <a:p>
            <a:pPr algn="l"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zip_dig cmu = { 1, 5, 2, 1, 3 };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zip_dig mit = { 0, 2, 1, 3, 9 };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zip_dig ucb = { 9, 4, 7, 2, 0 };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74775" y="2667000"/>
            <a:ext cx="6856413" cy="2362200"/>
            <a:chOff x="530" y="1680"/>
            <a:chExt cx="4319" cy="148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40" y="1680"/>
              <a:ext cx="4309" cy="519"/>
              <a:chOff x="540" y="1680"/>
              <a:chExt cx="4309" cy="519"/>
            </a:xfrm>
          </p:grpSpPr>
          <p:sp>
            <p:nvSpPr>
              <p:cNvPr id="377863" name="Text Box 7"/>
              <p:cNvSpPr txBox="1">
                <a:spLocks noChangeArrowheads="1"/>
              </p:cNvSpPr>
              <p:nvPr/>
            </p:nvSpPr>
            <p:spPr bwMode="auto">
              <a:xfrm>
                <a:off x="540" y="1680"/>
                <a:ext cx="1153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1" charset="0"/>
                  </a:rPr>
                  <a:t>zip_dig cmu;</a:t>
                </a:r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680" y="1728"/>
                <a:ext cx="3169" cy="471"/>
                <a:chOff x="1680" y="1728"/>
                <a:chExt cx="3169" cy="471"/>
              </a:xfrm>
            </p:grpSpPr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1776" y="1728"/>
                  <a:ext cx="2880" cy="144"/>
                  <a:chOff x="1776" y="1728"/>
                  <a:chExt cx="2880" cy="144"/>
                </a:xfrm>
              </p:grpSpPr>
              <p:sp>
                <p:nvSpPr>
                  <p:cNvPr id="37786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1</a:t>
                    </a:r>
                  </a:p>
                </p:txBody>
              </p:sp>
              <p:sp>
                <p:nvSpPr>
                  <p:cNvPr id="37786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5</a:t>
                    </a:r>
                  </a:p>
                </p:txBody>
              </p:sp>
              <p:sp>
                <p:nvSpPr>
                  <p:cNvPr id="37786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2</a:t>
                    </a:r>
                  </a:p>
                </p:txBody>
              </p:sp>
              <p:sp>
                <p:nvSpPr>
                  <p:cNvPr id="37786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1</a:t>
                    </a:r>
                  </a:p>
                </p:txBody>
              </p:sp>
              <p:sp>
                <p:nvSpPr>
                  <p:cNvPr id="37787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37787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87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80" y="1968"/>
                  <a:ext cx="289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1" charset="0"/>
                    </a:rPr>
                    <a:t>16</a:t>
                  </a:r>
                </a:p>
              </p:txBody>
            </p:sp>
            <p:sp>
              <p:nvSpPr>
                <p:cNvPr id="37787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400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8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56" y="1968"/>
                  <a:ext cx="289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1" charset="0"/>
                    </a:rPr>
                    <a:t>20</a:t>
                  </a:r>
                </a:p>
              </p:txBody>
            </p:sp>
            <p:sp>
              <p:nvSpPr>
                <p:cNvPr id="37787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97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87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832" y="1968"/>
                  <a:ext cx="289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1" charset="0"/>
                    </a:rPr>
                    <a:t>24</a:t>
                  </a:r>
                </a:p>
              </p:txBody>
            </p:sp>
            <p:sp>
              <p:nvSpPr>
                <p:cNvPr id="377877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87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08" y="1968"/>
                  <a:ext cx="289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1" charset="0"/>
                    </a:rPr>
                    <a:t>28</a:t>
                  </a:r>
                </a:p>
              </p:txBody>
            </p:sp>
            <p:sp>
              <p:nvSpPr>
                <p:cNvPr id="37787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128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88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289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1" charset="0"/>
                    </a:rPr>
                    <a:t>32</a:t>
                  </a:r>
                </a:p>
              </p:txBody>
            </p:sp>
            <p:sp>
              <p:nvSpPr>
                <p:cNvPr id="37788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70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88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560" y="1968"/>
                  <a:ext cx="289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1" charset="0"/>
                    </a:rPr>
                    <a:t>36</a:t>
                  </a:r>
                </a:p>
              </p:txBody>
            </p:sp>
          </p:grp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530" y="2169"/>
              <a:ext cx="4309" cy="519"/>
              <a:chOff x="540" y="1680"/>
              <a:chExt cx="4309" cy="519"/>
            </a:xfrm>
          </p:grpSpPr>
          <p:sp>
            <p:nvSpPr>
              <p:cNvPr id="377884" name="Text Box 28"/>
              <p:cNvSpPr txBox="1">
                <a:spLocks noChangeArrowheads="1"/>
              </p:cNvSpPr>
              <p:nvPr/>
            </p:nvSpPr>
            <p:spPr bwMode="auto">
              <a:xfrm>
                <a:off x="540" y="1680"/>
                <a:ext cx="1153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1" charset="0"/>
                  </a:rPr>
                  <a:t>zip_dig mit;</a:t>
                </a:r>
              </a:p>
            </p:txBody>
          </p:sp>
          <p:grpSp>
            <p:nvGrpSpPr>
              <p:cNvPr id="7" name="Group 29"/>
              <p:cNvGrpSpPr>
                <a:grpSpLocks/>
              </p:cNvGrpSpPr>
              <p:nvPr/>
            </p:nvGrpSpPr>
            <p:grpSpPr bwMode="auto">
              <a:xfrm>
                <a:off x="1680" y="1728"/>
                <a:ext cx="3169" cy="471"/>
                <a:chOff x="1680" y="1728"/>
                <a:chExt cx="3169" cy="471"/>
              </a:xfrm>
            </p:grpSpPr>
            <p:grpSp>
              <p:nvGrpSpPr>
                <p:cNvPr id="8" name="Group 30"/>
                <p:cNvGrpSpPr>
                  <a:grpSpLocks/>
                </p:cNvGrpSpPr>
                <p:nvPr/>
              </p:nvGrpSpPr>
              <p:grpSpPr bwMode="auto">
                <a:xfrm>
                  <a:off x="1776" y="1728"/>
                  <a:ext cx="2880" cy="144"/>
                  <a:chOff x="1776" y="1728"/>
                  <a:chExt cx="2880" cy="144"/>
                </a:xfrm>
              </p:grpSpPr>
              <p:sp>
                <p:nvSpPr>
                  <p:cNvPr id="377887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0</a:t>
                    </a:r>
                  </a:p>
                </p:txBody>
              </p:sp>
              <p:sp>
                <p:nvSpPr>
                  <p:cNvPr id="377888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2</a:t>
                    </a:r>
                  </a:p>
                </p:txBody>
              </p:sp>
              <p:sp>
                <p:nvSpPr>
                  <p:cNvPr id="37788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1</a:t>
                    </a:r>
                  </a:p>
                </p:txBody>
              </p:sp>
              <p:sp>
                <p:nvSpPr>
                  <p:cNvPr id="37789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3</a:t>
                    </a:r>
                  </a:p>
                </p:txBody>
              </p:sp>
              <p:sp>
                <p:nvSpPr>
                  <p:cNvPr id="377891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9</a:t>
                    </a:r>
                  </a:p>
                </p:txBody>
              </p:sp>
            </p:grpSp>
            <p:sp>
              <p:nvSpPr>
                <p:cNvPr id="377892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89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80" y="1968"/>
                  <a:ext cx="289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1" charset="0"/>
                    </a:rPr>
                    <a:t>36</a:t>
                  </a:r>
                </a:p>
              </p:txBody>
            </p:sp>
            <p:sp>
              <p:nvSpPr>
                <p:cNvPr id="377894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400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89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256" y="1968"/>
                  <a:ext cx="289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1" charset="0"/>
                    </a:rPr>
                    <a:t>40</a:t>
                  </a:r>
                </a:p>
              </p:txBody>
            </p:sp>
            <p:sp>
              <p:nvSpPr>
                <p:cNvPr id="37789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97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89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32" y="1968"/>
                  <a:ext cx="289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1" charset="0"/>
                    </a:rPr>
                    <a:t>44</a:t>
                  </a:r>
                </a:p>
              </p:txBody>
            </p:sp>
            <p:sp>
              <p:nvSpPr>
                <p:cNvPr id="377898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89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408" y="1968"/>
                  <a:ext cx="289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1" charset="0"/>
                    </a:rPr>
                    <a:t>48</a:t>
                  </a:r>
                </a:p>
              </p:txBody>
            </p:sp>
            <p:sp>
              <p:nvSpPr>
                <p:cNvPr id="377900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4128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90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289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1" charset="0"/>
                    </a:rPr>
                    <a:t>52</a:t>
                  </a:r>
                </a:p>
              </p:txBody>
            </p:sp>
            <p:sp>
              <p:nvSpPr>
                <p:cNvPr id="377902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70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90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560" y="1968"/>
                  <a:ext cx="289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1" charset="0"/>
                    </a:rPr>
                    <a:t>56</a:t>
                  </a:r>
                </a:p>
              </p:txBody>
            </p:sp>
          </p:grp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530" y="2649"/>
              <a:ext cx="4309" cy="519"/>
              <a:chOff x="540" y="1680"/>
              <a:chExt cx="4309" cy="519"/>
            </a:xfrm>
          </p:grpSpPr>
          <p:sp>
            <p:nvSpPr>
              <p:cNvPr id="377905" name="Text Box 49"/>
              <p:cNvSpPr txBox="1">
                <a:spLocks noChangeArrowheads="1"/>
              </p:cNvSpPr>
              <p:nvPr/>
            </p:nvSpPr>
            <p:spPr bwMode="auto">
              <a:xfrm>
                <a:off x="540" y="1680"/>
                <a:ext cx="1153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1" charset="0"/>
                  </a:rPr>
                  <a:t>zip_dig ucb;</a:t>
                </a:r>
              </a:p>
            </p:txBody>
          </p: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1680" y="1728"/>
                <a:ext cx="3169" cy="471"/>
                <a:chOff x="1680" y="1728"/>
                <a:chExt cx="3169" cy="471"/>
              </a:xfrm>
            </p:grpSpPr>
            <p:grpSp>
              <p:nvGrpSpPr>
                <p:cNvPr id="11" name="Group 51"/>
                <p:cNvGrpSpPr>
                  <a:grpSpLocks/>
                </p:cNvGrpSpPr>
                <p:nvPr/>
              </p:nvGrpSpPr>
              <p:grpSpPr bwMode="auto">
                <a:xfrm>
                  <a:off x="1776" y="1728"/>
                  <a:ext cx="2880" cy="144"/>
                  <a:chOff x="1776" y="1728"/>
                  <a:chExt cx="2880" cy="144"/>
                </a:xfrm>
              </p:grpSpPr>
              <p:sp>
                <p:nvSpPr>
                  <p:cNvPr id="377908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9</a:t>
                    </a:r>
                  </a:p>
                </p:txBody>
              </p:sp>
              <p:sp>
                <p:nvSpPr>
                  <p:cNvPr id="37790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4</a:t>
                    </a:r>
                  </a:p>
                </p:txBody>
              </p:sp>
              <p:sp>
                <p:nvSpPr>
                  <p:cNvPr id="37791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7</a:t>
                    </a:r>
                  </a:p>
                </p:txBody>
              </p:sp>
              <p:sp>
                <p:nvSpPr>
                  <p:cNvPr id="377911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2</a:t>
                    </a:r>
                  </a:p>
                </p:txBody>
              </p:sp>
              <p:sp>
                <p:nvSpPr>
                  <p:cNvPr id="377912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377913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91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680" y="1968"/>
                  <a:ext cx="289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1" charset="0"/>
                    </a:rPr>
                    <a:t>56</a:t>
                  </a:r>
                </a:p>
              </p:txBody>
            </p:sp>
            <p:sp>
              <p:nvSpPr>
                <p:cNvPr id="377915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400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91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256" y="1968"/>
                  <a:ext cx="289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1" charset="0"/>
                    </a:rPr>
                    <a:t>60</a:t>
                  </a:r>
                </a:p>
              </p:txBody>
            </p:sp>
            <p:sp>
              <p:nvSpPr>
                <p:cNvPr id="377917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97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91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832" y="1968"/>
                  <a:ext cx="289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1" charset="0"/>
                    </a:rPr>
                    <a:t>64</a:t>
                  </a:r>
                </a:p>
              </p:txBody>
            </p:sp>
            <p:sp>
              <p:nvSpPr>
                <p:cNvPr id="37791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92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408" y="1968"/>
                  <a:ext cx="289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1" charset="0"/>
                    </a:rPr>
                    <a:t>68</a:t>
                  </a:r>
                </a:p>
              </p:txBody>
            </p:sp>
            <p:sp>
              <p:nvSpPr>
                <p:cNvPr id="37792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4128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922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289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1" charset="0"/>
                    </a:rPr>
                    <a:t>72</a:t>
                  </a:r>
                </a:p>
              </p:txBody>
            </p:sp>
            <p:sp>
              <p:nvSpPr>
                <p:cNvPr id="377923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70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92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560" y="1968"/>
                  <a:ext cx="289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1" charset="0"/>
                    </a:rPr>
                    <a:t>76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375400" cy="573088"/>
          </a:xfrm>
        </p:spPr>
        <p:txBody>
          <a:bodyPr/>
          <a:lstStyle/>
          <a:p>
            <a:r>
              <a:rPr lang="en-US"/>
              <a:t>Nested Array Example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267200"/>
            <a:ext cx="8991600" cy="1905000"/>
          </a:xfrm>
        </p:spPr>
        <p:txBody>
          <a:bodyPr/>
          <a:lstStyle/>
          <a:p>
            <a:pPr lvl="1"/>
            <a:r>
              <a:rPr lang="en-US"/>
              <a:t>Declaration “</a:t>
            </a:r>
            <a:r>
              <a:rPr lang="en-US">
                <a:latin typeface="Courier New" pitchFamily="1" charset="0"/>
              </a:rPr>
              <a:t>zip_dig pgh[4]</a:t>
            </a:r>
            <a:r>
              <a:rPr lang="en-US"/>
              <a:t>” equivalent to “</a:t>
            </a:r>
            <a:r>
              <a:rPr lang="en-US">
                <a:latin typeface="Courier New" pitchFamily="1" charset="0"/>
              </a:rPr>
              <a:t>int pgh[4][5]</a:t>
            </a:r>
            <a:r>
              <a:rPr lang="en-US"/>
              <a:t>”</a:t>
            </a:r>
          </a:p>
          <a:p>
            <a:pPr lvl="2"/>
            <a:r>
              <a:rPr lang="en-US"/>
              <a:t>Variable </a:t>
            </a:r>
            <a:r>
              <a:rPr lang="en-US">
                <a:solidFill>
                  <a:schemeClr val="tx1"/>
                </a:solidFill>
                <a:latin typeface="Courier New" pitchFamily="1" charset="0"/>
              </a:rPr>
              <a:t>pgh</a:t>
            </a:r>
            <a:r>
              <a:rPr lang="en-US"/>
              <a:t> denotes  array of 4 elements</a:t>
            </a:r>
          </a:p>
          <a:p>
            <a:pPr lvl="3"/>
            <a:r>
              <a:rPr lang="en-US"/>
              <a:t>Allocated contiguously</a:t>
            </a:r>
          </a:p>
          <a:p>
            <a:pPr lvl="2"/>
            <a:r>
              <a:rPr lang="en-US"/>
              <a:t>Each element is an array of 5 </a:t>
            </a:r>
            <a:r>
              <a:rPr lang="en-US">
                <a:solidFill>
                  <a:schemeClr val="tx1"/>
                </a:solidFill>
                <a:latin typeface="Courier New" pitchFamily="1" charset="0"/>
              </a:rPr>
              <a:t>int</a:t>
            </a:r>
            <a:r>
              <a:rPr lang="en-US"/>
              <a:t>’s</a:t>
            </a:r>
          </a:p>
          <a:p>
            <a:pPr lvl="3"/>
            <a:r>
              <a:rPr lang="en-US"/>
              <a:t>Allocated contiguously</a:t>
            </a:r>
          </a:p>
          <a:p>
            <a:pPr lvl="1"/>
            <a:r>
              <a:rPr lang="en-US"/>
              <a:t>“Row-Major” ordering of all elements guaranteed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1981200" y="838200"/>
            <a:ext cx="4924425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#define PCOUNT 4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zip_dig pgh[PCOUNT] = 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  {{1, 5, 2, 0, 6},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   {1, 5, 2, 1, 3 },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   {1, 5, 2, 1, 7 },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   {1, 5, 2, 2, 1 }};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5950" y="2819400"/>
            <a:ext cx="7910513" cy="1281113"/>
            <a:chOff x="580" y="2112"/>
            <a:chExt cx="4983" cy="807"/>
          </a:xfrm>
        </p:grpSpPr>
        <p:sp>
          <p:nvSpPr>
            <p:cNvPr id="382982" name="Text Box 6"/>
            <p:cNvSpPr txBox="1">
              <a:spLocks noChangeArrowheads="1"/>
            </p:cNvSpPr>
            <p:nvPr/>
          </p:nvSpPr>
          <p:spPr bwMode="auto">
            <a:xfrm>
              <a:off x="580" y="2160"/>
              <a:ext cx="721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zip_dig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pgh[4];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112"/>
              <a:ext cx="4171" cy="807"/>
              <a:chOff x="720" y="2640"/>
              <a:chExt cx="4171" cy="807"/>
            </a:xfrm>
          </p:grpSpPr>
          <p:sp>
            <p:nvSpPr>
              <p:cNvPr id="382984" name="Line 8"/>
              <p:cNvSpPr>
                <a:spLocks noChangeShapeType="1"/>
              </p:cNvSpPr>
              <p:nvPr/>
            </p:nvSpPr>
            <p:spPr bwMode="auto">
              <a:xfrm flipV="1">
                <a:off x="864" y="31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2985" name="Text Box 9"/>
              <p:cNvSpPr txBox="1">
                <a:spLocks noChangeArrowheads="1"/>
              </p:cNvSpPr>
              <p:nvPr/>
            </p:nvSpPr>
            <p:spPr bwMode="auto">
              <a:xfrm>
                <a:off x="720" y="3216"/>
                <a:ext cx="289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1" charset="0"/>
                  </a:rPr>
                  <a:t>76</a:t>
                </a:r>
              </a:p>
            </p:txBody>
          </p:sp>
          <p:sp>
            <p:nvSpPr>
              <p:cNvPr id="382986" name="Line 10"/>
              <p:cNvSpPr>
                <a:spLocks noChangeShapeType="1"/>
              </p:cNvSpPr>
              <p:nvPr/>
            </p:nvSpPr>
            <p:spPr bwMode="auto">
              <a:xfrm flipV="1">
                <a:off x="1824" y="31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2987" name="Text Box 11"/>
              <p:cNvSpPr txBox="1">
                <a:spLocks noChangeArrowheads="1"/>
              </p:cNvSpPr>
              <p:nvPr/>
            </p:nvSpPr>
            <p:spPr bwMode="auto">
              <a:xfrm>
                <a:off x="1680" y="3216"/>
                <a:ext cx="289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1" charset="0"/>
                  </a:rPr>
                  <a:t>96</a:t>
                </a:r>
              </a:p>
            </p:txBody>
          </p:sp>
          <p:sp>
            <p:nvSpPr>
              <p:cNvPr id="382988" name="Line 12"/>
              <p:cNvSpPr>
                <a:spLocks noChangeShapeType="1"/>
              </p:cNvSpPr>
              <p:nvPr/>
            </p:nvSpPr>
            <p:spPr bwMode="auto">
              <a:xfrm flipV="1">
                <a:off x="2784" y="31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2989" name="Text Box 13"/>
              <p:cNvSpPr txBox="1">
                <a:spLocks noChangeArrowheads="1"/>
              </p:cNvSpPr>
              <p:nvPr/>
            </p:nvSpPr>
            <p:spPr bwMode="auto">
              <a:xfrm>
                <a:off x="2596" y="3216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1" charset="0"/>
                  </a:rPr>
                  <a:t>116</a:t>
                </a:r>
              </a:p>
            </p:txBody>
          </p:sp>
          <p:sp>
            <p:nvSpPr>
              <p:cNvPr id="382990" name="Line 14"/>
              <p:cNvSpPr>
                <a:spLocks noChangeShapeType="1"/>
              </p:cNvSpPr>
              <p:nvPr/>
            </p:nvSpPr>
            <p:spPr bwMode="auto">
              <a:xfrm flipV="1">
                <a:off x="3744" y="31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2991" name="Text Box 15"/>
              <p:cNvSpPr txBox="1">
                <a:spLocks noChangeArrowheads="1"/>
              </p:cNvSpPr>
              <p:nvPr/>
            </p:nvSpPr>
            <p:spPr bwMode="auto">
              <a:xfrm>
                <a:off x="3556" y="3216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1" charset="0"/>
                  </a:rPr>
                  <a:t>136</a:t>
                </a:r>
              </a:p>
            </p:txBody>
          </p:sp>
          <p:sp>
            <p:nvSpPr>
              <p:cNvPr id="382992" name="Line 16"/>
              <p:cNvSpPr>
                <a:spLocks noChangeShapeType="1"/>
              </p:cNvSpPr>
              <p:nvPr/>
            </p:nvSpPr>
            <p:spPr bwMode="auto">
              <a:xfrm flipV="1">
                <a:off x="4704" y="31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2993" name="Text Box 17"/>
              <p:cNvSpPr txBox="1">
                <a:spLocks noChangeArrowheads="1"/>
              </p:cNvSpPr>
              <p:nvPr/>
            </p:nvSpPr>
            <p:spPr bwMode="auto">
              <a:xfrm>
                <a:off x="4516" y="3216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1" charset="0"/>
                  </a:rPr>
                  <a:t>156</a:t>
                </a:r>
              </a:p>
            </p:txBody>
          </p:sp>
          <p:grpSp>
            <p:nvGrpSpPr>
              <p:cNvPr id="4" name="Group 18"/>
              <p:cNvGrpSpPr>
                <a:grpSpLocks/>
              </p:cNvGrpSpPr>
              <p:nvPr/>
            </p:nvGrpSpPr>
            <p:grpSpPr bwMode="auto">
              <a:xfrm>
                <a:off x="816" y="2640"/>
                <a:ext cx="3840" cy="480"/>
                <a:chOff x="816" y="2640"/>
                <a:chExt cx="3840" cy="480"/>
              </a:xfrm>
            </p:grpSpPr>
            <p:grpSp>
              <p:nvGrpSpPr>
                <p:cNvPr id="5" name="Group 19"/>
                <p:cNvGrpSpPr>
                  <a:grpSpLocks/>
                </p:cNvGrpSpPr>
                <p:nvPr/>
              </p:nvGrpSpPr>
              <p:grpSpPr bwMode="auto">
                <a:xfrm>
                  <a:off x="816" y="2640"/>
                  <a:ext cx="960" cy="480"/>
                  <a:chOff x="816" y="2640"/>
                  <a:chExt cx="960" cy="480"/>
                </a:xfrm>
              </p:grpSpPr>
              <p:sp>
                <p:nvSpPr>
                  <p:cNvPr id="38299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640"/>
                    <a:ext cx="192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1</a:t>
                    </a:r>
                  </a:p>
                </p:txBody>
              </p:sp>
              <p:sp>
                <p:nvSpPr>
                  <p:cNvPr id="38299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640"/>
                    <a:ext cx="192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5</a:t>
                    </a:r>
                  </a:p>
                </p:txBody>
              </p:sp>
              <p:sp>
                <p:nvSpPr>
                  <p:cNvPr id="38299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640"/>
                    <a:ext cx="192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2</a:t>
                    </a:r>
                  </a:p>
                </p:txBody>
              </p:sp>
              <p:sp>
                <p:nvSpPr>
                  <p:cNvPr id="38299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640"/>
                    <a:ext cx="192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0</a:t>
                    </a:r>
                  </a:p>
                </p:txBody>
              </p:sp>
              <p:sp>
                <p:nvSpPr>
                  <p:cNvPr id="38300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640"/>
                    <a:ext cx="192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6" name="Group 25"/>
                <p:cNvGrpSpPr>
                  <a:grpSpLocks/>
                </p:cNvGrpSpPr>
                <p:nvPr/>
              </p:nvGrpSpPr>
              <p:grpSpPr bwMode="auto">
                <a:xfrm>
                  <a:off x="1776" y="2640"/>
                  <a:ext cx="960" cy="480"/>
                  <a:chOff x="816" y="2640"/>
                  <a:chExt cx="960" cy="480"/>
                </a:xfrm>
              </p:grpSpPr>
              <p:sp>
                <p:nvSpPr>
                  <p:cNvPr id="383002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640"/>
                    <a:ext cx="192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1</a:t>
                    </a:r>
                  </a:p>
                </p:txBody>
              </p:sp>
              <p:sp>
                <p:nvSpPr>
                  <p:cNvPr id="38300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640"/>
                    <a:ext cx="192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5</a:t>
                    </a:r>
                  </a:p>
                </p:txBody>
              </p:sp>
              <p:sp>
                <p:nvSpPr>
                  <p:cNvPr id="38300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640"/>
                    <a:ext cx="192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2</a:t>
                    </a:r>
                  </a:p>
                </p:txBody>
              </p:sp>
              <p:sp>
                <p:nvSpPr>
                  <p:cNvPr id="38300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640"/>
                    <a:ext cx="192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1</a:t>
                    </a:r>
                  </a:p>
                </p:txBody>
              </p:sp>
              <p:sp>
                <p:nvSpPr>
                  <p:cNvPr id="383006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640"/>
                    <a:ext cx="192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7" name="Group 31"/>
                <p:cNvGrpSpPr>
                  <a:grpSpLocks/>
                </p:cNvGrpSpPr>
                <p:nvPr/>
              </p:nvGrpSpPr>
              <p:grpSpPr bwMode="auto">
                <a:xfrm>
                  <a:off x="2736" y="2640"/>
                  <a:ext cx="960" cy="480"/>
                  <a:chOff x="816" y="2640"/>
                  <a:chExt cx="960" cy="480"/>
                </a:xfrm>
              </p:grpSpPr>
              <p:sp>
                <p:nvSpPr>
                  <p:cNvPr id="383008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640"/>
                    <a:ext cx="192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1</a:t>
                    </a:r>
                  </a:p>
                </p:txBody>
              </p:sp>
              <p:sp>
                <p:nvSpPr>
                  <p:cNvPr id="38300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640"/>
                    <a:ext cx="192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5</a:t>
                    </a:r>
                  </a:p>
                </p:txBody>
              </p:sp>
              <p:sp>
                <p:nvSpPr>
                  <p:cNvPr id="38301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640"/>
                    <a:ext cx="192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2</a:t>
                    </a:r>
                  </a:p>
                </p:txBody>
              </p:sp>
              <p:sp>
                <p:nvSpPr>
                  <p:cNvPr id="383011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640"/>
                    <a:ext cx="192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1</a:t>
                    </a:r>
                  </a:p>
                </p:txBody>
              </p:sp>
              <p:sp>
                <p:nvSpPr>
                  <p:cNvPr id="383012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640"/>
                    <a:ext cx="192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7</a:t>
                    </a:r>
                  </a:p>
                </p:txBody>
              </p:sp>
            </p:grpSp>
            <p:grpSp>
              <p:nvGrpSpPr>
                <p:cNvPr id="8" name="Group 37"/>
                <p:cNvGrpSpPr>
                  <a:grpSpLocks/>
                </p:cNvGrpSpPr>
                <p:nvPr/>
              </p:nvGrpSpPr>
              <p:grpSpPr bwMode="auto">
                <a:xfrm>
                  <a:off x="3696" y="2640"/>
                  <a:ext cx="960" cy="480"/>
                  <a:chOff x="816" y="2640"/>
                  <a:chExt cx="960" cy="480"/>
                </a:xfrm>
              </p:grpSpPr>
              <p:sp>
                <p:nvSpPr>
                  <p:cNvPr id="38301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640"/>
                    <a:ext cx="192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1</a:t>
                    </a:r>
                  </a:p>
                </p:txBody>
              </p:sp>
              <p:sp>
                <p:nvSpPr>
                  <p:cNvPr id="38301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640"/>
                    <a:ext cx="192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5</a:t>
                    </a:r>
                  </a:p>
                </p:txBody>
              </p:sp>
              <p:sp>
                <p:nvSpPr>
                  <p:cNvPr id="38301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640"/>
                    <a:ext cx="192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2</a:t>
                    </a:r>
                  </a:p>
                </p:txBody>
              </p:sp>
              <p:sp>
                <p:nvSpPr>
                  <p:cNvPr id="383017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640"/>
                    <a:ext cx="192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2</a:t>
                    </a:r>
                  </a:p>
                </p:txBody>
              </p:sp>
              <p:sp>
                <p:nvSpPr>
                  <p:cNvPr id="38301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640"/>
                    <a:ext cx="192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383019" name="Rectangle 43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960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3020" name="Rectangle 44"/>
                <p:cNvSpPr>
                  <a:spLocks noChangeArrowheads="1"/>
                </p:cNvSpPr>
                <p:nvPr/>
              </p:nvSpPr>
              <p:spPr bwMode="auto">
                <a:xfrm>
                  <a:off x="1776" y="2640"/>
                  <a:ext cx="960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3021" name="Rectangle 45"/>
                <p:cNvSpPr>
                  <a:spLocks noChangeArrowheads="1"/>
                </p:cNvSpPr>
                <p:nvPr/>
              </p:nvSpPr>
              <p:spPr bwMode="auto">
                <a:xfrm>
                  <a:off x="2736" y="2640"/>
                  <a:ext cx="960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3022" name="Rectangle 46"/>
                <p:cNvSpPr>
                  <a:spLocks noChangeArrowheads="1"/>
                </p:cNvSpPr>
                <p:nvPr/>
              </p:nvSpPr>
              <p:spPr bwMode="auto">
                <a:xfrm>
                  <a:off x="3696" y="2640"/>
                  <a:ext cx="960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ChangeArrowheads="1"/>
          </p:cNvSpPr>
          <p:nvPr/>
        </p:nvSpPr>
        <p:spPr bwMode="auto">
          <a:xfrm>
            <a:off x="685800" y="2640013"/>
            <a:ext cx="2971800" cy="14747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struct rec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  int 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  int a[3];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  int *p;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};</a:t>
            </a:r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4648200" y="4648200"/>
            <a:ext cx="3365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Assembly</a:t>
            </a:r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3962400" y="5181600"/>
            <a:ext cx="4876800" cy="92551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14300" algn="l"/>
              </a:tabLst>
            </a:pPr>
            <a:r>
              <a:rPr lang="en-US">
                <a:latin typeface="Courier New" pitchFamily="1" charset="0"/>
              </a:rPr>
              <a:t>	# %eax = val</a:t>
            </a:r>
          </a:p>
          <a:p>
            <a:pPr algn="l">
              <a:lnSpc>
                <a:spcPct val="100000"/>
              </a:lnSpc>
              <a:tabLst>
                <a:tab pos="114300" algn="l"/>
              </a:tabLst>
            </a:pPr>
            <a:r>
              <a:rPr lang="en-US">
                <a:latin typeface="Courier New" pitchFamily="1" charset="0"/>
              </a:rPr>
              <a:t>	# %edx = r</a:t>
            </a:r>
          </a:p>
          <a:p>
            <a:pPr algn="l">
              <a:lnSpc>
                <a:spcPct val="100000"/>
              </a:lnSpc>
              <a:tabLst>
                <a:tab pos="114300" algn="l"/>
              </a:tabLst>
            </a:pPr>
            <a:r>
              <a:rPr lang="en-US">
                <a:latin typeface="Courier New" pitchFamily="1" charset="0"/>
              </a:rPr>
              <a:t>	movl %eax,(%edx)	# Mem[r] = val</a:t>
            </a: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685800" y="4651375"/>
            <a:ext cx="2968625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void 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set_i(struct rec *r,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      int val)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  r-&gt;i = val;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}</a:t>
            </a:r>
          </a:p>
        </p:txBody>
      </p:sp>
      <p:sp>
        <p:nvSpPr>
          <p:cNvPr id="398342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245100" cy="573088"/>
          </a:xfrm>
        </p:spPr>
        <p:txBody>
          <a:bodyPr/>
          <a:lstStyle/>
          <a:p>
            <a:r>
              <a:rPr lang="en-US"/>
              <a:t>Structures</a:t>
            </a:r>
          </a:p>
        </p:txBody>
      </p:sp>
      <p:sp>
        <p:nvSpPr>
          <p:cNvPr id="3983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3213" y="914400"/>
            <a:ext cx="7515225" cy="5530850"/>
          </a:xfrm>
        </p:spPr>
        <p:txBody>
          <a:bodyPr/>
          <a:lstStyle/>
          <a:p>
            <a:r>
              <a:rPr lang="en-US"/>
              <a:t>Concept</a:t>
            </a:r>
          </a:p>
          <a:p>
            <a:pPr lvl="1"/>
            <a:r>
              <a:rPr lang="en-US"/>
              <a:t>Contiguously-allocated region of memory</a:t>
            </a:r>
          </a:p>
          <a:p>
            <a:pPr lvl="1"/>
            <a:r>
              <a:rPr lang="en-US"/>
              <a:t>Refer to members within structure by names</a:t>
            </a:r>
          </a:p>
          <a:p>
            <a:pPr lvl="1"/>
            <a:r>
              <a:rPr lang="en-US"/>
              <a:t>Members may be of different types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Accessing Structure Member</a:t>
            </a:r>
          </a:p>
          <a:p>
            <a:pPr lvl="1"/>
            <a:endParaRPr lang="en-US"/>
          </a:p>
        </p:txBody>
      </p:sp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4648200" y="2667000"/>
            <a:ext cx="3365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Memory Layout</a:t>
            </a:r>
          </a:p>
        </p:txBody>
      </p:sp>
      <p:sp>
        <p:nvSpPr>
          <p:cNvPr id="398346" name="Rectangle 10"/>
          <p:cNvSpPr>
            <a:spLocks noChangeArrowheads="1"/>
          </p:cNvSpPr>
          <p:nvPr/>
        </p:nvSpPr>
        <p:spPr bwMode="auto">
          <a:xfrm>
            <a:off x="5132388" y="3276600"/>
            <a:ext cx="431800" cy="431800"/>
          </a:xfrm>
          <a:prstGeom prst="rect">
            <a:avLst/>
          </a:prstGeom>
          <a:solidFill>
            <a:srgbClr val="FF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i</a:t>
            </a:r>
          </a:p>
        </p:txBody>
      </p:sp>
      <p:sp>
        <p:nvSpPr>
          <p:cNvPr id="398347" name="Rectangle 11"/>
          <p:cNvSpPr>
            <a:spLocks noChangeArrowheads="1"/>
          </p:cNvSpPr>
          <p:nvPr/>
        </p:nvSpPr>
        <p:spPr bwMode="auto">
          <a:xfrm>
            <a:off x="5589588" y="3276600"/>
            <a:ext cx="13462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</a:t>
            </a:r>
          </a:p>
        </p:txBody>
      </p:sp>
      <p:sp>
        <p:nvSpPr>
          <p:cNvPr id="398348" name="Rectangle 12"/>
          <p:cNvSpPr>
            <a:spLocks noChangeArrowheads="1"/>
          </p:cNvSpPr>
          <p:nvPr/>
        </p:nvSpPr>
        <p:spPr bwMode="auto">
          <a:xfrm>
            <a:off x="6961188" y="32766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p</a:t>
            </a:r>
          </a:p>
        </p:txBody>
      </p:sp>
      <p:sp>
        <p:nvSpPr>
          <p:cNvPr id="398349" name="Rectangle 13"/>
          <p:cNvSpPr>
            <a:spLocks noChangeArrowheads="1"/>
          </p:cNvSpPr>
          <p:nvPr/>
        </p:nvSpPr>
        <p:spPr bwMode="auto">
          <a:xfrm>
            <a:off x="4953000" y="3692525"/>
            <a:ext cx="31750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0</a:t>
            </a:r>
          </a:p>
        </p:txBody>
      </p:sp>
      <p:sp>
        <p:nvSpPr>
          <p:cNvPr id="398350" name="Rectangle 14"/>
          <p:cNvSpPr>
            <a:spLocks noChangeArrowheads="1"/>
          </p:cNvSpPr>
          <p:nvPr/>
        </p:nvSpPr>
        <p:spPr bwMode="auto">
          <a:xfrm>
            <a:off x="5410200" y="3692525"/>
            <a:ext cx="31750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4</a:t>
            </a:r>
          </a:p>
        </p:txBody>
      </p:sp>
      <p:sp>
        <p:nvSpPr>
          <p:cNvPr id="398351" name="Rectangle 15"/>
          <p:cNvSpPr>
            <a:spLocks noChangeArrowheads="1"/>
          </p:cNvSpPr>
          <p:nvPr/>
        </p:nvSpPr>
        <p:spPr bwMode="auto">
          <a:xfrm>
            <a:off x="6781800" y="3692525"/>
            <a:ext cx="455613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16</a:t>
            </a:r>
          </a:p>
        </p:txBody>
      </p:sp>
      <p:sp>
        <p:nvSpPr>
          <p:cNvPr id="398352" name="Rectangle 16"/>
          <p:cNvSpPr>
            <a:spLocks noChangeArrowheads="1"/>
          </p:cNvSpPr>
          <p:nvPr/>
        </p:nvSpPr>
        <p:spPr bwMode="auto">
          <a:xfrm>
            <a:off x="7239000" y="3686175"/>
            <a:ext cx="455613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20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440488" cy="573088"/>
          </a:xfrm>
          <a:noFill/>
          <a:ln/>
        </p:spPr>
        <p:txBody>
          <a:bodyPr/>
          <a:lstStyle/>
          <a:p>
            <a:r>
              <a:rPr lang="en-US"/>
              <a:t>Arrays of Structures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5303837" cy="5224462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Principle</a:t>
            </a:r>
          </a:p>
          <a:p>
            <a:pPr lvl="1"/>
            <a:r>
              <a:rPr lang="en-US"/>
              <a:t>Allocated by repeating allocation for array type</a:t>
            </a:r>
          </a:p>
          <a:p>
            <a:pPr lvl="1"/>
            <a:r>
              <a:rPr lang="en-US"/>
              <a:t>In general, may nest arrays &amp; structures to arbitrary depth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6988" y="5257800"/>
            <a:ext cx="6611937" cy="660400"/>
            <a:chOff x="817" y="3312"/>
            <a:chExt cx="4165" cy="416"/>
          </a:xfrm>
        </p:grpSpPr>
        <p:sp>
          <p:nvSpPr>
            <p:cNvPr id="407557" name="Rectangle 5"/>
            <p:cNvSpPr>
              <a:spLocks noChangeArrowheads="1"/>
            </p:cNvSpPr>
            <p:nvPr/>
          </p:nvSpPr>
          <p:spPr bwMode="auto">
            <a:xfrm>
              <a:off x="1006" y="3334"/>
              <a:ext cx="113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>
                  <a:latin typeface="Courier New" pitchFamily="1" charset="0"/>
                </a:rPr>
                <a:t>a[0]</a:t>
              </a:r>
            </a:p>
          </p:txBody>
        </p:sp>
        <p:sp>
          <p:nvSpPr>
            <p:cNvPr id="407558" name="Rectangle 6"/>
            <p:cNvSpPr>
              <a:spLocks noChangeArrowheads="1"/>
            </p:cNvSpPr>
            <p:nvPr/>
          </p:nvSpPr>
          <p:spPr bwMode="auto">
            <a:xfrm>
              <a:off x="817" y="3518"/>
              <a:ext cx="344" cy="2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600">
                  <a:latin typeface="Courier New" pitchFamily="1" charset="0"/>
                </a:rPr>
                <a:t>a+0</a:t>
              </a:r>
            </a:p>
          </p:txBody>
        </p:sp>
        <p:sp>
          <p:nvSpPr>
            <p:cNvPr id="407559" name="Rectangle 7"/>
            <p:cNvSpPr>
              <a:spLocks noChangeArrowheads="1"/>
            </p:cNvSpPr>
            <p:nvPr/>
          </p:nvSpPr>
          <p:spPr bwMode="auto">
            <a:xfrm>
              <a:off x="2158" y="3334"/>
              <a:ext cx="1136" cy="176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>
                  <a:latin typeface="Courier New" pitchFamily="1" charset="0"/>
                </a:rPr>
                <a:t>a[1]</a:t>
              </a:r>
            </a:p>
          </p:txBody>
        </p:sp>
        <p:sp>
          <p:nvSpPr>
            <p:cNvPr id="407560" name="Rectangle 8"/>
            <p:cNvSpPr>
              <a:spLocks noChangeArrowheads="1"/>
            </p:cNvSpPr>
            <p:nvPr/>
          </p:nvSpPr>
          <p:spPr bwMode="auto">
            <a:xfrm>
              <a:off x="3310" y="3334"/>
              <a:ext cx="113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>
                  <a:latin typeface="Courier New" pitchFamily="1" charset="0"/>
                </a:rPr>
                <a:t>a[2]</a:t>
              </a:r>
            </a:p>
          </p:txBody>
        </p:sp>
        <p:sp>
          <p:nvSpPr>
            <p:cNvPr id="407561" name="Rectangle 9"/>
            <p:cNvSpPr>
              <a:spLocks noChangeArrowheads="1"/>
            </p:cNvSpPr>
            <p:nvPr/>
          </p:nvSpPr>
          <p:spPr bwMode="auto">
            <a:xfrm>
              <a:off x="1940" y="3518"/>
              <a:ext cx="421" cy="2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600">
                  <a:latin typeface="Courier New" pitchFamily="1" charset="0"/>
                </a:rPr>
                <a:t>a+12</a:t>
              </a:r>
            </a:p>
          </p:txBody>
        </p:sp>
        <p:sp>
          <p:nvSpPr>
            <p:cNvPr id="407562" name="Rectangle 10"/>
            <p:cNvSpPr>
              <a:spLocks noChangeArrowheads="1"/>
            </p:cNvSpPr>
            <p:nvPr/>
          </p:nvSpPr>
          <p:spPr bwMode="auto">
            <a:xfrm>
              <a:off x="3092" y="3518"/>
              <a:ext cx="421" cy="2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600">
                  <a:latin typeface="Courier New" pitchFamily="1" charset="0"/>
                </a:rPr>
                <a:t>a+24</a:t>
              </a:r>
            </a:p>
          </p:txBody>
        </p:sp>
        <p:sp>
          <p:nvSpPr>
            <p:cNvPr id="407563" name="Rectangle 11"/>
            <p:cNvSpPr>
              <a:spLocks noChangeArrowheads="1"/>
            </p:cNvSpPr>
            <p:nvPr/>
          </p:nvSpPr>
          <p:spPr bwMode="auto">
            <a:xfrm>
              <a:off x="4244" y="3518"/>
              <a:ext cx="421" cy="2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600">
                  <a:latin typeface="Courier New" pitchFamily="1" charset="0"/>
                </a:rPr>
                <a:t>a+36</a:t>
              </a:r>
            </a:p>
          </p:txBody>
        </p:sp>
        <p:sp>
          <p:nvSpPr>
            <p:cNvPr id="407564" name="Rectangle 12"/>
            <p:cNvSpPr>
              <a:spLocks noChangeArrowheads="1"/>
            </p:cNvSpPr>
            <p:nvPr/>
          </p:nvSpPr>
          <p:spPr bwMode="auto">
            <a:xfrm>
              <a:off x="4637" y="3312"/>
              <a:ext cx="345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7565" name="Line 13"/>
          <p:cNvSpPr>
            <a:spLocks noChangeShapeType="1"/>
          </p:cNvSpPr>
          <p:nvPr/>
        </p:nvSpPr>
        <p:spPr bwMode="auto">
          <a:xfrm>
            <a:off x="1143000" y="4114800"/>
            <a:ext cx="2209800" cy="1143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566" name="Line 14"/>
          <p:cNvSpPr>
            <a:spLocks noChangeShapeType="1"/>
          </p:cNvSpPr>
          <p:nvPr/>
        </p:nvSpPr>
        <p:spPr bwMode="auto">
          <a:xfrm flipH="1">
            <a:off x="5257800" y="4114800"/>
            <a:ext cx="3124200" cy="1143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567" name="Rectangle 15"/>
          <p:cNvSpPr>
            <a:spLocks noChangeArrowheads="1"/>
          </p:cNvSpPr>
          <p:nvPr/>
        </p:nvSpPr>
        <p:spPr bwMode="auto">
          <a:xfrm>
            <a:off x="914400" y="4191000"/>
            <a:ext cx="73025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a+12</a:t>
            </a:r>
          </a:p>
        </p:txBody>
      </p:sp>
      <p:sp>
        <p:nvSpPr>
          <p:cNvPr id="407568" name="Rectangle 16"/>
          <p:cNvSpPr>
            <a:spLocks noChangeArrowheads="1"/>
          </p:cNvSpPr>
          <p:nvPr/>
        </p:nvSpPr>
        <p:spPr bwMode="auto">
          <a:xfrm>
            <a:off x="5638800" y="4191000"/>
            <a:ext cx="73025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a+20</a:t>
            </a:r>
          </a:p>
        </p:txBody>
      </p:sp>
      <p:sp>
        <p:nvSpPr>
          <p:cNvPr id="407569" name="Rectangle 17"/>
          <p:cNvSpPr>
            <a:spLocks noChangeArrowheads="1"/>
          </p:cNvSpPr>
          <p:nvPr/>
        </p:nvSpPr>
        <p:spPr bwMode="auto">
          <a:xfrm>
            <a:off x="3276600" y="4191000"/>
            <a:ext cx="73025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a+16</a:t>
            </a:r>
          </a:p>
        </p:txBody>
      </p:sp>
      <p:sp>
        <p:nvSpPr>
          <p:cNvPr id="407570" name="Rectangle 18"/>
          <p:cNvSpPr>
            <a:spLocks noChangeArrowheads="1"/>
          </p:cNvSpPr>
          <p:nvPr/>
        </p:nvSpPr>
        <p:spPr bwMode="auto">
          <a:xfrm>
            <a:off x="8001000" y="4191000"/>
            <a:ext cx="73025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a+24</a:t>
            </a:r>
          </a:p>
        </p:txBody>
      </p:sp>
      <p:sp>
        <p:nvSpPr>
          <p:cNvPr id="407571" name="Rectangle 19"/>
          <p:cNvSpPr>
            <a:spLocks noChangeArrowheads="1"/>
          </p:cNvSpPr>
          <p:nvPr/>
        </p:nvSpPr>
        <p:spPr bwMode="auto">
          <a:xfrm>
            <a:off x="5791200" y="1752600"/>
            <a:ext cx="2214563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struct S6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  short 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  float v;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  short j;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} a[10];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66800" y="3810000"/>
            <a:ext cx="7315200" cy="279400"/>
            <a:chOff x="672" y="2400"/>
            <a:chExt cx="4608" cy="176"/>
          </a:xfrm>
        </p:grpSpPr>
        <p:sp>
          <p:nvSpPr>
            <p:cNvPr id="407573" name="Rectangle 21"/>
            <p:cNvSpPr>
              <a:spLocks noChangeArrowheads="1"/>
            </p:cNvSpPr>
            <p:nvPr/>
          </p:nvSpPr>
          <p:spPr bwMode="auto">
            <a:xfrm>
              <a:off x="672" y="2400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a[1].i</a:t>
              </a:r>
            </a:p>
          </p:txBody>
        </p:sp>
        <p:sp>
          <p:nvSpPr>
            <p:cNvPr id="407574" name="Rectangle 22"/>
            <p:cNvSpPr>
              <a:spLocks noChangeArrowheads="1"/>
            </p:cNvSpPr>
            <p:nvPr/>
          </p:nvSpPr>
          <p:spPr bwMode="auto">
            <a:xfrm>
              <a:off x="3744" y="2400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a[1].j</a:t>
              </a:r>
            </a:p>
          </p:txBody>
        </p:sp>
        <p:sp>
          <p:nvSpPr>
            <p:cNvPr id="407575" name="Rectangle 23"/>
            <p:cNvSpPr>
              <a:spLocks noChangeArrowheads="1"/>
            </p:cNvSpPr>
            <p:nvPr/>
          </p:nvSpPr>
          <p:spPr bwMode="auto">
            <a:xfrm>
              <a:off x="2208" y="2400"/>
              <a:ext cx="152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a[1].v</a:t>
              </a:r>
            </a:p>
          </p:txBody>
        </p:sp>
        <p:sp>
          <p:nvSpPr>
            <p:cNvPr id="407576" name="Rectangle 24"/>
            <p:cNvSpPr>
              <a:spLocks noChangeArrowheads="1"/>
            </p:cNvSpPr>
            <p:nvPr/>
          </p:nvSpPr>
          <p:spPr bwMode="auto">
            <a:xfrm>
              <a:off x="1440" y="2400"/>
              <a:ext cx="768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77" name="Rectangle 25"/>
            <p:cNvSpPr>
              <a:spLocks noChangeArrowheads="1"/>
            </p:cNvSpPr>
            <p:nvPr/>
          </p:nvSpPr>
          <p:spPr bwMode="auto">
            <a:xfrm>
              <a:off x="4512" y="2400"/>
              <a:ext cx="768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304800"/>
            <a:ext cx="5749925" cy="573088"/>
          </a:xfrm>
          <a:noFill/>
          <a:ln/>
        </p:spPr>
        <p:txBody>
          <a:bodyPr/>
          <a:lstStyle/>
          <a:p>
            <a:r>
              <a:rPr lang="en-US"/>
              <a:t>Union Allocation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5454650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Principles</a:t>
            </a:r>
          </a:p>
          <a:p>
            <a:pPr lvl="1"/>
            <a:r>
              <a:rPr lang="en-US"/>
              <a:t>Overlay union elements</a:t>
            </a:r>
          </a:p>
          <a:p>
            <a:pPr lvl="1"/>
            <a:r>
              <a:rPr lang="en-US"/>
              <a:t>Allocate according to largest element</a:t>
            </a:r>
          </a:p>
          <a:p>
            <a:pPr lvl="1"/>
            <a:r>
              <a:rPr lang="en-US"/>
              <a:t>Can only use one field at a time</a:t>
            </a: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2967038" y="2640013"/>
            <a:ext cx="2209800" cy="14747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union U1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  char c;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  int i[2];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  double v;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} *up;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18138" y="2819400"/>
            <a:ext cx="3168650" cy="1243013"/>
            <a:chOff x="238" y="3128"/>
            <a:chExt cx="1996" cy="783"/>
          </a:xfrm>
        </p:grpSpPr>
        <p:sp>
          <p:nvSpPr>
            <p:cNvPr id="410630" name="Rectangle 6"/>
            <p:cNvSpPr>
              <a:spLocks noChangeArrowheads="1"/>
            </p:cNvSpPr>
            <p:nvPr/>
          </p:nvSpPr>
          <p:spPr bwMode="auto">
            <a:xfrm>
              <a:off x="584" y="3128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c</a:t>
              </a:r>
            </a:p>
          </p:txBody>
        </p:sp>
        <p:sp>
          <p:nvSpPr>
            <p:cNvPr id="410631" name="Rectangle 7"/>
            <p:cNvSpPr>
              <a:spLocks noChangeArrowheads="1"/>
            </p:cNvSpPr>
            <p:nvPr/>
          </p:nvSpPr>
          <p:spPr bwMode="auto">
            <a:xfrm>
              <a:off x="584" y="3320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i[0]</a:t>
              </a:r>
            </a:p>
          </p:txBody>
        </p:sp>
        <p:sp>
          <p:nvSpPr>
            <p:cNvPr id="410632" name="Rectangle 8"/>
            <p:cNvSpPr>
              <a:spLocks noChangeArrowheads="1"/>
            </p:cNvSpPr>
            <p:nvPr/>
          </p:nvSpPr>
          <p:spPr bwMode="auto">
            <a:xfrm>
              <a:off x="1352" y="3320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i[1]</a:t>
              </a:r>
            </a:p>
          </p:txBody>
        </p:sp>
        <p:sp>
          <p:nvSpPr>
            <p:cNvPr id="410633" name="Rectangle 9"/>
            <p:cNvSpPr>
              <a:spLocks noChangeArrowheads="1"/>
            </p:cNvSpPr>
            <p:nvPr/>
          </p:nvSpPr>
          <p:spPr bwMode="auto">
            <a:xfrm>
              <a:off x="584" y="3512"/>
              <a:ext cx="152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v</a:t>
              </a:r>
            </a:p>
          </p:txBody>
        </p:sp>
        <p:sp>
          <p:nvSpPr>
            <p:cNvPr id="410634" name="Rectangle 10"/>
            <p:cNvSpPr>
              <a:spLocks noChangeArrowheads="1"/>
            </p:cNvSpPr>
            <p:nvPr/>
          </p:nvSpPr>
          <p:spPr bwMode="auto">
            <a:xfrm>
              <a:off x="238" y="3682"/>
              <a:ext cx="460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up+0</a:t>
              </a:r>
            </a:p>
          </p:txBody>
        </p:sp>
        <p:sp>
          <p:nvSpPr>
            <p:cNvPr id="410635" name="Rectangle 11"/>
            <p:cNvSpPr>
              <a:spLocks noChangeArrowheads="1"/>
            </p:cNvSpPr>
            <p:nvPr/>
          </p:nvSpPr>
          <p:spPr bwMode="auto">
            <a:xfrm>
              <a:off x="1006" y="3682"/>
              <a:ext cx="460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up+4</a:t>
              </a:r>
            </a:p>
          </p:txBody>
        </p:sp>
        <p:sp>
          <p:nvSpPr>
            <p:cNvPr id="410636" name="Rectangle 12"/>
            <p:cNvSpPr>
              <a:spLocks noChangeArrowheads="1"/>
            </p:cNvSpPr>
            <p:nvPr/>
          </p:nvSpPr>
          <p:spPr bwMode="auto">
            <a:xfrm>
              <a:off x="1774" y="3682"/>
              <a:ext cx="460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up+8</a:t>
              </a:r>
            </a:p>
          </p:txBody>
        </p:sp>
      </p:grpSp>
      <p:sp>
        <p:nvSpPr>
          <p:cNvPr id="410637" name="Rectangle 13"/>
          <p:cNvSpPr>
            <a:spLocks noChangeArrowheads="1"/>
          </p:cNvSpPr>
          <p:nvPr/>
        </p:nvSpPr>
        <p:spPr bwMode="auto">
          <a:xfrm>
            <a:off x="533400" y="3810000"/>
            <a:ext cx="2214563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struct S1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  char c;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  int i[2];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  double v;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} *sp;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17538" y="5562600"/>
            <a:ext cx="8110537" cy="655638"/>
            <a:chOff x="389" y="3504"/>
            <a:chExt cx="5109" cy="413"/>
          </a:xfrm>
        </p:grpSpPr>
        <p:sp>
          <p:nvSpPr>
            <p:cNvPr id="410639" name="Rectangle 15"/>
            <p:cNvSpPr>
              <a:spLocks noChangeArrowheads="1"/>
            </p:cNvSpPr>
            <p:nvPr/>
          </p:nvSpPr>
          <p:spPr bwMode="auto">
            <a:xfrm>
              <a:off x="735" y="3504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c</a:t>
              </a:r>
            </a:p>
          </p:txBody>
        </p:sp>
        <p:sp>
          <p:nvSpPr>
            <p:cNvPr id="410640" name="Rectangle 16"/>
            <p:cNvSpPr>
              <a:spLocks noChangeArrowheads="1"/>
            </p:cNvSpPr>
            <p:nvPr/>
          </p:nvSpPr>
          <p:spPr bwMode="auto">
            <a:xfrm>
              <a:off x="1503" y="3504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i[0]</a:t>
              </a:r>
            </a:p>
          </p:txBody>
        </p:sp>
        <p:sp>
          <p:nvSpPr>
            <p:cNvPr id="410641" name="Rectangle 17"/>
            <p:cNvSpPr>
              <a:spLocks noChangeArrowheads="1"/>
            </p:cNvSpPr>
            <p:nvPr/>
          </p:nvSpPr>
          <p:spPr bwMode="auto">
            <a:xfrm>
              <a:off x="2271" y="3504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i[1]</a:t>
              </a:r>
            </a:p>
          </p:txBody>
        </p:sp>
        <p:sp>
          <p:nvSpPr>
            <p:cNvPr id="410642" name="Rectangle 18"/>
            <p:cNvSpPr>
              <a:spLocks noChangeArrowheads="1"/>
            </p:cNvSpPr>
            <p:nvPr/>
          </p:nvSpPr>
          <p:spPr bwMode="auto">
            <a:xfrm>
              <a:off x="3807" y="3504"/>
              <a:ext cx="152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v</a:t>
              </a:r>
            </a:p>
          </p:txBody>
        </p:sp>
        <p:sp>
          <p:nvSpPr>
            <p:cNvPr id="410643" name="Rectangle 19"/>
            <p:cNvSpPr>
              <a:spLocks noChangeArrowheads="1"/>
            </p:cNvSpPr>
            <p:nvPr/>
          </p:nvSpPr>
          <p:spPr bwMode="auto">
            <a:xfrm>
              <a:off x="927" y="3504"/>
              <a:ext cx="560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44" name="Rectangle 20"/>
            <p:cNvSpPr>
              <a:spLocks noChangeArrowheads="1"/>
            </p:cNvSpPr>
            <p:nvPr/>
          </p:nvSpPr>
          <p:spPr bwMode="auto">
            <a:xfrm>
              <a:off x="3039" y="3504"/>
              <a:ext cx="752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45" name="Rectangle 21"/>
            <p:cNvSpPr>
              <a:spLocks noChangeArrowheads="1"/>
            </p:cNvSpPr>
            <p:nvPr/>
          </p:nvSpPr>
          <p:spPr bwMode="auto">
            <a:xfrm>
              <a:off x="389" y="3688"/>
              <a:ext cx="460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sp+0</a:t>
              </a:r>
            </a:p>
          </p:txBody>
        </p:sp>
        <p:sp>
          <p:nvSpPr>
            <p:cNvPr id="410646" name="Rectangle 22"/>
            <p:cNvSpPr>
              <a:spLocks noChangeArrowheads="1"/>
            </p:cNvSpPr>
            <p:nvPr/>
          </p:nvSpPr>
          <p:spPr bwMode="auto">
            <a:xfrm>
              <a:off x="1157" y="3688"/>
              <a:ext cx="460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sp+4</a:t>
              </a:r>
            </a:p>
          </p:txBody>
        </p:sp>
        <p:sp>
          <p:nvSpPr>
            <p:cNvPr id="410647" name="Rectangle 23"/>
            <p:cNvSpPr>
              <a:spLocks noChangeArrowheads="1"/>
            </p:cNvSpPr>
            <p:nvPr/>
          </p:nvSpPr>
          <p:spPr bwMode="auto">
            <a:xfrm>
              <a:off x="1925" y="3688"/>
              <a:ext cx="460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sp+8</a:t>
              </a:r>
            </a:p>
          </p:txBody>
        </p:sp>
        <p:sp>
          <p:nvSpPr>
            <p:cNvPr id="410648" name="Rectangle 24"/>
            <p:cNvSpPr>
              <a:spLocks noChangeArrowheads="1"/>
            </p:cNvSpPr>
            <p:nvPr/>
          </p:nvSpPr>
          <p:spPr bwMode="auto">
            <a:xfrm>
              <a:off x="3416" y="3688"/>
              <a:ext cx="546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sp+16</a:t>
              </a:r>
            </a:p>
          </p:txBody>
        </p:sp>
        <p:sp>
          <p:nvSpPr>
            <p:cNvPr id="410649" name="Rectangle 25"/>
            <p:cNvSpPr>
              <a:spLocks noChangeArrowheads="1"/>
            </p:cNvSpPr>
            <p:nvPr/>
          </p:nvSpPr>
          <p:spPr bwMode="auto">
            <a:xfrm>
              <a:off x="4952" y="3688"/>
              <a:ext cx="546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sp+24</a:t>
              </a:r>
            </a:p>
          </p:txBody>
        </p:sp>
      </p:grpSp>
      <p:sp>
        <p:nvSpPr>
          <p:cNvPr id="410650" name="Text Box 26"/>
          <p:cNvSpPr txBox="1">
            <a:spLocks noChangeArrowheads="1"/>
          </p:cNvSpPr>
          <p:nvPr/>
        </p:nvSpPr>
        <p:spPr bwMode="auto">
          <a:xfrm>
            <a:off x="4022725" y="5070475"/>
            <a:ext cx="2317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i="1"/>
              <a:t>(Windows alignment)</a:t>
            </a:r>
            <a:endParaRPr lang="en-US" b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43000" y="152400"/>
            <a:ext cx="1981200" cy="6538913"/>
            <a:chOff x="720" y="96"/>
            <a:chExt cx="1248" cy="4119"/>
          </a:xfrm>
        </p:grpSpPr>
        <p:sp>
          <p:nvSpPr>
            <p:cNvPr id="429063" name="Rectangle 7"/>
            <p:cNvSpPr>
              <a:spLocks noChangeArrowheads="1"/>
            </p:cNvSpPr>
            <p:nvPr/>
          </p:nvSpPr>
          <p:spPr bwMode="auto">
            <a:xfrm>
              <a:off x="1056" y="3168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64" name="Rectangle 8"/>
            <p:cNvSpPr>
              <a:spLocks noChangeArrowheads="1"/>
            </p:cNvSpPr>
            <p:nvPr/>
          </p:nvSpPr>
          <p:spPr bwMode="auto">
            <a:xfrm>
              <a:off x="1056" y="2160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65" name="Rectangle 9"/>
            <p:cNvSpPr>
              <a:spLocks noChangeArrowheads="1"/>
            </p:cNvSpPr>
            <p:nvPr/>
          </p:nvSpPr>
          <p:spPr bwMode="auto">
            <a:xfrm>
              <a:off x="1056" y="1152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66" name="Rectangle 10"/>
            <p:cNvSpPr>
              <a:spLocks noChangeArrowheads="1"/>
            </p:cNvSpPr>
            <p:nvPr/>
          </p:nvSpPr>
          <p:spPr bwMode="auto">
            <a:xfrm>
              <a:off x="1056" y="144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720" y="96"/>
              <a:ext cx="289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>
                  <a:latin typeface="Courier New" pitchFamily="1" charset="0"/>
                </a:rPr>
                <a:t>FF</a:t>
              </a:r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720" y="1113"/>
              <a:ext cx="289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>
                  <a:latin typeface="Courier New" pitchFamily="1" charset="0"/>
                </a:rPr>
                <a:t>BF</a:t>
              </a:r>
            </a:p>
          </p:txBody>
        </p:sp>
        <p:sp>
          <p:nvSpPr>
            <p:cNvPr id="429069" name="Text Box 13"/>
            <p:cNvSpPr txBox="1">
              <a:spLocks noChangeArrowheads="1"/>
            </p:cNvSpPr>
            <p:nvPr/>
          </p:nvSpPr>
          <p:spPr bwMode="auto">
            <a:xfrm>
              <a:off x="720" y="2130"/>
              <a:ext cx="289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>
                  <a:latin typeface="Courier New" pitchFamily="1" charset="0"/>
                </a:rPr>
                <a:t>7F</a:t>
              </a:r>
            </a:p>
          </p:txBody>
        </p:sp>
        <p:sp>
          <p:nvSpPr>
            <p:cNvPr id="429070" name="Text Box 14"/>
            <p:cNvSpPr txBox="1">
              <a:spLocks noChangeArrowheads="1"/>
            </p:cNvSpPr>
            <p:nvPr/>
          </p:nvSpPr>
          <p:spPr bwMode="auto">
            <a:xfrm>
              <a:off x="720" y="3147"/>
              <a:ext cx="289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>
                  <a:latin typeface="Courier New" pitchFamily="1" charset="0"/>
                </a:rPr>
                <a:t>3F</a:t>
              </a:r>
            </a:p>
          </p:txBody>
        </p:sp>
        <p:sp>
          <p:nvSpPr>
            <p:cNvPr id="429071" name="Text Box 15"/>
            <p:cNvSpPr txBox="1">
              <a:spLocks noChangeArrowheads="1"/>
            </p:cNvSpPr>
            <p:nvPr/>
          </p:nvSpPr>
          <p:spPr bwMode="auto">
            <a:xfrm>
              <a:off x="720" y="960"/>
              <a:ext cx="289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>
                  <a:latin typeface="Courier New" pitchFamily="1" charset="0"/>
                </a:rPr>
                <a:t>C0</a:t>
              </a:r>
            </a:p>
          </p:txBody>
        </p:sp>
        <p:sp>
          <p:nvSpPr>
            <p:cNvPr id="429072" name="Text Box 16"/>
            <p:cNvSpPr txBox="1">
              <a:spLocks noChangeArrowheads="1"/>
            </p:cNvSpPr>
            <p:nvPr/>
          </p:nvSpPr>
          <p:spPr bwMode="auto">
            <a:xfrm>
              <a:off x="720" y="1968"/>
              <a:ext cx="289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>
                  <a:latin typeface="Courier New" pitchFamily="1" charset="0"/>
                </a:rPr>
                <a:t>80</a:t>
              </a:r>
            </a:p>
          </p:txBody>
        </p:sp>
        <p:sp>
          <p:nvSpPr>
            <p:cNvPr id="429073" name="Text Box 17"/>
            <p:cNvSpPr txBox="1">
              <a:spLocks noChangeArrowheads="1"/>
            </p:cNvSpPr>
            <p:nvPr/>
          </p:nvSpPr>
          <p:spPr bwMode="auto">
            <a:xfrm>
              <a:off x="720" y="2976"/>
              <a:ext cx="289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>
                  <a:latin typeface="Courier New" pitchFamily="1" charset="0"/>
                </a:rPr>
                <a:t>40</a:t>
              </a:r>
            </a:p>
          </p:txBody>
        </p:sp>
        <p:sp>
          <p:nvSpPr>
            <p:cNvPr id="429074" name="Text Box 18"/>
            <p:cNvSpPr txBox="1">
              <a:spLocks noChangeArrowheads="1"/>
            </p:cNvSpPr>
            <p:nvPr/>
          </p:nvSpPr>
          <p:spPr bwMode="auto">
            <a:xfrm>
              <a:off x="720" y="3984"/>
              <a:ext cx="289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>
                  <a:latin typeface="Courier New" pitchFamily="1" charset="0"/>
                </a:rPr>
                <a:t>00</a:t>
              </a:r>
            </a:p>
          </p:txBody>
        </p:sp>
        <p:sp>
          <p:nvSpPr>
            <p:cNvPr id="429075" name="Rectangle 19"/>
            <p:cNvSpPr>
              <a:spLocks noChangeArrowheads="1"/>
            </p:cNvSpPr>
            <p:nvPr/>
          </p:nvSpPr>
          <p:spPr bwMode="auto">
            <a:xfrm>
              <a:off x="1056" y="144"/>
              <a:ext cx="912" cy="4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76" name="Rectangle 20"/>
            <p:cNvSpPr>
              <a:spLocks noChangeArrowheads="1"/>
            </p:cNvSpPr>
            <p:nvPr/>
          </p:nvSpPr>
          <p:spPr bwMode="auto">
            <a:xfrm>
              <a:off x="1056" y="1152"/>
              <a:ext cx="912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/>
                <a:t>Stack</a:t>
              </a:r>
            </a:p>
          </p:txBody>
        </p:sp>
        <p:sp>
          <p:nvSpPr>
            <p:cNvPr id="429077" name="Rectangle 21"/>
            <p:cNvSpPr>
              <a:spLocks noChangeArrowheads="1"/>
            </p:cNvSpPr>
            <p:nvPr/>
          </p:nvSpPr>
          <p:spPr bwMode="auto">
            <a:xfrm>
              <a:off x="1056" y="2976"/>
              <a:ext cx="912" cy="1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/>
                <a:t>DLLs</a:t>
              </a:r>
            </a:p>
          </p:txBody>
        </p:sp>
        <p:sp>
          <p:nvSpPr>
            <p:cNvPr id="429078" name="Rectangle 22"/>
            <p:cNvSpPr>
              <a:spLocks noChangeArrowheads="1"/>
            </p:cNvSpPr>
            <p:nvPr/>
          </p:nvSpPr>
          <p:spPr bwMode="auto">
            <a:xfrm>
              <a:off x="1056" y="3792"/>
              <a:ext cx="912" cy="1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/>
                <a:t>Text</a:t>
              </a:r>
            </a:p>
          </p:txBody>
        </p:sp>
        <p:sp>
          <p:nvSpPr>
            <p:cNvPr id="429079" name="Rectangle 23"/>
            <p:cNvSpPr>
              <a:spLocks noChangeArrowheads="1"/>
            </p:cNvSpPr>
            <p:nvPr/>
          </p:nvSpPr>
          <p:spPr bwMode="auto">
            <a:xfrm>
              <a:off x="1056" y="3600"/>
              <a:ext cx="912" cy="1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/>
                <a:t>Data</a:t>
              </a:r>
            </a:p>
          </p:txBody>
        </p:sp>
        <p:sp>
          <p:nvSpPr>
            <p:cNvPr id="429080" name="Rectangle 24"/>
            <p:cNvSpPr>
              <a:spLocks noChangeArrowheads="1"/>
            </p:cNvSpPr>
            <p:nvPr/>
          </p:nvSpPr>
          <p:spPr bwMode="auto">
            <a:xfrm>
              <a:off x="1056" y="3168"/>
              <a:ext cx="912" cy="43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>
                  <a:solidFill>
                    <a:schemeClr val="bg1"/>
                  </a:solidFill>
                </a:rPr>
                <a:t>Heap</a:t>
              </a:r>
            </a:p>
          </p:txBody>
        </p:sp>
        <p:sp>
          <p:nvSpPr>
            <p:cNvPr id="429081" name="Rectangle 25"/>
            <p:cNvSpPr>
              <a:spLocks noChangeArrowheads="1"/>
            </p:cNvSpPr>
            <p:nvPr/>
          </p:nvSpPr>
          <p:spPr bwMode="auto">
            <a:xfrm>
              <a:off x="1056" y="2016"/>
              <a:ext cx="912" cy="96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Heap</a:t>
              </a:r>
            </a:p>
          </p:txBody>
        </p:sp>
        <p:sp>
          <p:nvSpPr>
            <p:cNvPr id="429082" name="Text Box 26"/>
            <p:cNvSpPr txBox="1">
              <a:spLocks noChangeArrowheads="1"/>
            </p:cNvSpPr>
            <p:nvPr/>
          </p:nvSpPr>
          <p:spPr bwMode="auto">
            <a:xfrm>
              <a:off x="720" y="3792"/>
              <a:ext cx="289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>
                  <a:latin typeface="Courier New" pitchFamily="1" charset="0"/>
                </a:rPr>
                <a:t>08</a:t>
              </a:r>
            </a:p>
          </p:txBody>
        </p:sp>
      </p:grpSp>
      <p:sp>
        <p:nvSpPr>
          <p:cNvPr id="30" name="Down Arrow 29"/>
          <p:cNvSpPr/>
          <p:nvPr/>
        </p:nvSpPr>
        <p:spPr bwMode="auto">
          <a:xfrm>
            <a:off x="2209800" y="2209800"/>
            <a:ext cx="304800" cy="381000"/>
          </a:xfrm>
          <a:prstGeom prst="downArrow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1" charset="0"/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0800000">
            <a:off x="2209801" y="2819399"/>
            <a:ext cx="304800" cy="381000"/>
          </a:xfrm>
          <a:prstGeom prst="downArrow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1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3000" y="2133600"/>
            <a:ext cx="27432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 smtClean="0">
                <a:latin typeface="Impact" pitchFamily="34" charset="0"/>
              </a:rPr>
              <a:t>To stack, to heap, or to global?</a:t>
            </a:r>
            <a:endParaRPr lang="en-US" sz="4800" b="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4953000" cy="573088"/>
          </a:xfrm>
        </p:spPr>
        <p:txBody>
          <a:bodyPr/>
          <a:lstStyle/>
          <a:p>
            <a:r>
              <a:rPr lang="en-US"/>
              <a:t>IA32 Stack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4460875" cy="5454650"/>
          </a:xfrm>
        </p:spPr>
        <p:txBody>
          <a:bodyPr/>
          <a:lstStyle/>
          <a:p>
            <a:pPr lvl="1"/>
            <a:r>
              <a:rPr lang="en-US"/>
              <a:t>Region of memory managed with stack discipline</a:t>
            </a:r>
          </a:p>
          <a:p>
            <a:pPr lvl="1"/>
            <a:r>
              <a:rPr lang="en-US"/>
              <a:t>Grows toward lower addresses</a:t>
            </a:r>
          </a:p>
          <a:p>
            <a:pPr lvl="1"/>
            <a:r>
              <a:rPr lang="en-US"/>
              <a:t>Register </a:t>
            </a:r>
            <a:r>
              <a:rPr lang="en-US">
                <a:latin typeface="Courier New" pitchFamily="1" charset="0"/>
              </a:rPr>
              <a:t>%esp</a:t>
            </a:r>
            <a:r>
              <a:rPr lang="en-US"/>
              <a:t> indicates lowest  stack address</a:t>
            </a:r>
          </a:p>
          <a:p>
            <a:pPr lvl="2"/>
            <a:r>
              <a:rPr lang="en-US"/>
              <a:t>address of top element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91000" y="4267200"/>
            <a:ext cx="1520825" cy="912813"/>
            <a:chOff x="2592" y="2736"/>
            <a:chExt cx="958" cy="575"/>
          </a:xfrm>
        </p:grpSpPr>
        <p:sp>
          <p:nvSpPr>
            <p:cNvPr id="325637" name="Line 5"/>
            <p:cNvSpPr>
              <a:spLocks noChangeShapeType="1"/>
            </p:cNvSpPr>
            <p:nvPr/>
          </p:nvSpPr>
          <p:spPr bwMode="auto">
            <a:xfrm>
              <a:off x="3230" y="3201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38" name="Rectangle 6"/>
            <p:cNvSpPr>
              <a:spLocks noChangeArrowheads="1"/>
            </p:cNvSpPr>
            <p:nvPr/>
          </p:nvSpPr>
          <p:spPr bwMode="auto">
            <a:xfrm>
              <a:off x="2592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%esp</a:t>
              </a:r>
            </a:p>
          </p:txBody>
        </p:sp>
      </p:grpSp>
      <p:sp>
        <p:nvSpPr>
          <p:cNvPr id="325639" name="Rectangle 7"/>
          <p:cNvSpPr>
            <a:spLocks noChangeArrowheads="1"/>
          </p:cNvSpPr>
          <p:nvPr/>
        </p:nvSpPr>
        <p:spPr bwMode="auto">
          <a:xfrm>
            <a:off x="5715000" y="1981200"/>
            <a:ext cx="1292225" cy="3200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25640" name="Line 8"/>
          <p:cNvSpPr>
            <a:spLocks noChangeShapeType="1"/>
          </p:cNvSpPr>
          <p:nvPr/>
        </p:nvSpPr>
        <p:spPr bwMode="auto">
          <a:xfrm>
            <a:off x="8001000" y="38100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325641" name="Rectangle 9"/>
          <p:cNvSpPr>
            <a:spLocks noChangeArrowheads="1"/>
          </p:cNvSpPr>
          <p:nvPr/>
        </p:nvSpPr>
        <p:spPr bwMode="auto">
          <a:xfrm>
            <a:off x="7229475" y="4111625"/>
            <a:ext cx="1565275" cy="638175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Stack Grows</a:t>
            </a:r>
          </a:p>
          <a:p>
            <a:pPr>
              <a:lnSpc>
                <a:spcPct val="100000"/>
              </a:lnSpc>
            </a:pPr>
            <a:r>
              <a:rPr lang="en-US"/>
              <a:t>Down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229475" y="1600200"/>
            <a:ext cx="1349375" cy="1295400"/>
            <a:chOff x="3264" y="720"/>
            <a:chExt cx="850" cy="816"/>
          </a:xfrm>
        </p:grpSpPr>
        <p:sp>
          <p:nvSpPr>
            <p:cNvPr id="325643" name="Line 11"/>
            <p:cNvSpPr>
              <a:spLocks noChangeShapeType="1"/>
            </p:cNvSpPr>
            <p:nvPr/>
          </p:nvSpPr>
          <p:spPr bwMode="auto">
            <a:xfrm flipH="1" flipV="1">
              <a:off x="3696" y="720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325644" name="Rectangle 12"/>
            <p:cNvSpPr>
              <a:spLocks noChangeArrowheads="1"/>
            </p:cNvSpPr>
            <p:nvPr/>
          </p:nvSpPr>
          <p:spPr bwMode="auto">
            <a:xfrm>
              <a:off x="3264" y="973"/>
              <a:ext cx="850" cy="402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/>
                <a:t>Increasing</a:t>
              </a:r>
            </a:p>
            <a:p>
              <a:pPr>
                <a:lnSpc>
                  <a:spcPct val="100000"/>
                </a:lnSpc>
              </a:pPr>
              <a:r>
                <a:rPr lang="en-US"/>
                <a:t>Addresses</a:t>
              </a:r>
            </a:p>
          </p:txBody>
        </p:sp>
      </p:grpSp>
      <p:sp>
        <p:nvSpPr>
          <p:cNvPr id="325645" name="Line 13"/>
          <p:cNvSpPr>
            <a:spLocks noChangeShapeType="1"/>
          </p:cNvSpPr>
          <p:nvPr/>
        </p:nvSpPr>
        <p:spPr bwMode="auto">
          <a:xfrm flipH="1" flipV="1">
            <a:off x="6543675" y="5181600"/>
            <a:ext cx="635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325646" name="Rectangle 14"/>
          <p:cNvSpPr>
            <a:spLocks noChangeArrowheads="1"/>
          </p:cNvSpPr>
          <p:nvPr/>
        </p:nvSpPr>
        <p:spPr bwMode="auto">
          <a:xfrm>
            <a:off x="6423025" y="5638800"/>
            <a:ext cx="1501775" cy="363538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Stack “Top”</a:t>
            </a:r>
          </a:p>
        </p:txBody>
      </p:sp>
      <p:sp>
        <p:nvSpPr>
          <p:cNvPr id="325647" name="Line 15"/>
          <p:cNvSpPr>
            <a:spLocks noChangeShapeType="1"/>
          </p:cNvSpPr>
          <p:nvPr/>
        </p:nvSpPr>
        <p:spPr bwMode="auto">
          <a:xfrm>
            <a:off x="5715000" y="4876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325648" name="Rectangle 16"/>
          <p:cNvSpPr>
            <a:spLocks noChangeArrowheads="1"/>
          </p:cNvSpPr>
          <p:nvPr/>
        </p:nvSpPr>
        <p:spPr bwMode="auto">
          <a:xfrm>
            <a:off x="6400800" y="838200"/>
            <a:ext cx="1882775" cy="363538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Stack “Bottom”</a:t>
            </a:r>
          </a:p>
        </p:txBody>
      </p:sp>
      <p:sp>
        <p:nvSpPr>
          <p:cNvPr id="325649" name="Line 17"/>
          <p:cNvSpPr>
            <a:spLocks noChangeShapeType="1"/>
          </p:cNvSpPr>
          <p:nvPr/>
        </p:nvSpPr>
        <p:spPr bwMode="auto">
          <a:xfrm flipH="1">
            <a:off x="6781800" y="1295400"/>
            <a:ext cx="457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261100" cy="573088"/>
          </a:xfrm>
          <a:noFill/>
          <a:ln/>
        </p:spPr>
        <p:txBody>
          <a:bodyPr/>
          <a:lstStyle/>
          <a:p>
            <a:r>
              <a:rPr lang="en-US"/>
              <a:t>Call Chain Example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2773362" cy="508000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Code Structure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457200" y="1447800"/>
            <a:ext cx="1524000" cy="2311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{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}</a:t>
            </a: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2286000" y="2438400"/>
            <a:ext cx="1600200" cy="23114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{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 • 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 • 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 • 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}</a:t>
            </a: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4267200" y="3962400"/>
            <a:ext cx="1524000" cy="23114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{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amI();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}</a:t>
            </a:r>
          </a:p>
        </p:txBody>
      </p:sp>
      <p:sp>
        <p:nvSpPr>
          <p:cNvPr id="334855" name="Rectangle 7"/>
          <p:cNvSpPr>
            <a:spLocks noChangeArrowheads="1"/>
          </p:cNvSpPr>
          <p:nvPr/>
        </p:nvSpPr>
        <p:spPr bwMode="auto">
          <a:xfrm>
            <a:off x="6197600" y="1676400"/>
            <a:ext cx="1498600" cy="35814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CEC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56" name="Rectangle 8"/>
          <p:cNvSpPr>
            <a:spLocks noChangeArrowheads="1"/>
          </p:cNvSpPr>
          <p:nvPr/>
        </p:nvSpPr>
        <p:spPr bwMode="auto">
          <a:xfrm>
            <a:off x="6411913" y="1905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</p:txBody>
      </p:sp>
      <p:sp>
        <p:nvSpPr>
          <p:cNvPr id="334857" name="Rectangle 9"/>
          <p:cNvSpPr>
            <a:spLocks noChangeArrowheads="1"/>
          </p:cNvSpPr>
          <p:nvPr/>
        </p:nvSpPr>
        <p:spPr bwMode="auto">
          <a:xfrm>
            <a:off x="6411913" y="25908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</a:t>
            </a:r>
          </a:p>
        </p:txBody>
      </p:sp>
      <p:sp>
        <p:nvSpPr>
          <p:cNvPr id="334858" name="Rectangle 10"/>
          <p:cNvSpPr>
            <a:spLocks noChangeArrowheads="1"/>
          </p:cNvSpPr>
          <p:nvPr/>
        </p:nvSpPr>
        <p:spPr bwMode="auto">
          <a:xfrm>
            <a:off x="6400800" y="32654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</p:txBody>
      </p:sp>
      <p:sp>
        <p:nvSpPr>
          <p:cNvPr id="334859" name="Rectangle 11"/>
          <p:cNvSpPr>
            <a:spLocks noChangeArrowheads="1"/>
          </p:cNvSpPr>
          <p:nvPr/>
        </p:nvSpPr>
        <p:spPr bwMode="auto">
          <a:xfrm>
            <a:off x="6411913" y="39624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</p:txBody>
      </p:sp>
      <p:sp>
        <p:nvSpPr>
          <p:cNvPr id="334860" name="Rectangle 12"/>
          <p:cNvSpPr>
            <a:spLocks noChangeArrowheads="1"/>
          </p:cNvSpPr>
          <p:nvPr/>
        </p:nvSpPr>
        <p:spPr bwMode="auto">
          <a:xfrm>
            <a:off x="6411913" y="47244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</p:txBody>
      </p:sp>
      <p:sp>
        <p:nvSpPr>
          <p:cNvPr id="334861" name="Line 13"/>
          <p:cNvSpPr>
            <a:spLocks noChangeShapeType="1"/>
          </p:cNvSpPr>
          <p:nvPr/>
        </p:nvSpPr>
        <p:spPr bwMode="auto">
          <a:xfrm>
            <a:off x="6716713" y="22098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2" name="Line 14"/>
          <p:cNvSpPr>
            <a:spLocks noChangeShapeType="1"/>
          </p:cNvSpPr>
          <p:nvPr/>
        </p:nvSpPr>
        <p:spPr bwMode="auto">
          <a:xfrm>
            <a:off x="6716713" y="28956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3" name="Line 15"/>
          <p:cNvSpPr>
            <a:spLocks noChangeShapeType="1"/>
          </p:cNvSpPr>
          <p:nvPr/>
        </p:nvSpPr>
        <p:spPr bwMode="auto">
          <a:xfrm>
            <a:off x="6716713" y="35814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4" name="Line 16"/>
          <p:cNvSpPr>
            <a:spLocks noChangeShapeType="1"/>
          </p:cNvSpPr>
          <p:nvPr/>
        </p:nvSpPr>
        <p:spPr bwMode="auto">
          <a:xfrm>
            <a:off x="6716713" y="43434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5" name="Rectangle 17"/>
          <p:cNvSpPr>
            <a:spLocks noChangeArrowheads="1"/>
          </p:cNvSpPr>
          <p:nvPr/>
        </p:nvSpPr>
        <p:spPr bwMode="auto">
          <a:xfrm>
            <a:off x="6096000" y="11430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334866" name="Rectangle 18"/>
          <p:cNvSpPr>
            <a:spLocks noChangeArrowheads="1"/>
          </p:cNvSpPr>
          <p:nvPr/>
        </p:nvSpPr>
        <p:spPr bwMode="auto">
          <a:xfrm>
            <a:off x="228600" y="5181600"/>
            <a:ext cx="3810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744538" lvl="1" indent="-246063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1" charset="2"/>
              <a:buChar char="n"/>
            </a:pPr>
            <a:r>
              <a:rPr lang="en-US" sz="2000"/>
              <a:t>Procedure </a:t>
            </a:r>
            <a:r>
              <a:rPr lang="en-US" sz="2000">
                <a:latin typeface="Courier New" pitchFamily="1" charset="0"/>
              </a:rPr>
              <a:t>amI </a:t>
            </a:r>
            <a:r>
              <a:rPr lang="en-US" sz="2000"/>
              <a:t>recursive</a:t>
            </a:r>
          </a:p>
        </p:txBody>
      </p:sp>
      <p:sp>
        <p:nvSpPr>
          <p:cNvPr id="334867" name="Rectangle 19"/>
          <p:cNvSpPr>
            <a:spLocks noChangeArrowheads="1"/>
          </p:cNvSpPr>
          <p:nvPr/>
        </p:nvSpPr>
        <p:spPr bwMode="auto">
          <a:xfrm>
            <a:off x="7078663" y="32654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</p:txBody>
      </p:sp>
      <p:sp>
        <p:nvSpPr>
          <p:cNvPr id="334868" name="Line 20"/>
          <p:cNvSpPr>
            <a:spLocks noChangeShapeType="1"/>
          </p:cNvSpPr>
          <p:nvPr/>
        </p:nvSpPr>
        <p:spPr bwMode="auto">
          <a:xfrm>
            <a:off x="6858000" y="2895600"/>
            <a:ext cx="536575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ChangeArrowheads="1"/>
          </p:cNvSpPr>
          <p:nvPr/>
        </p:nvSpPr>
        <p:spPr bwMode="auto">
          <a:xfrm>
            <a:off x="7248525" y="6183313"/>
            <a:ext cx="1679575" cy="674687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538787" cy="781050"/>
          </a:xfrm>
        </p:spPr>
        <p:txBody>
          <a:bodyPr/>
          <a:lstStyle/>
          <a:p>
            <a:r>
              <a:rPr lang="en-US" dirty="0" smtClean="0"/>
              <a:t>BASIC CPU</a:t>
            </a:r>
            <a:endParaRPr lang="en-US" dirty="0"/>
          </a:p>
        </p:txBody>
      </p:sp>
      <p:sp>
        <p:nvSpPr>
          <p:cNvPr id="532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668837" cy="5224462"/>
          </a:xfrm>
        </p:spPr>
        <p:txBody>
          <a:bodyPr/>
          <a:lstStyle/>
          <a:p>
            <a:r>
              <a:rPr lang="en-US" sz="2000" dirty="0"/>
              <a:t>State</a:t>
            </a:r>
          </a:p>
          <a:p>
            <a:pPr lvl="1"/>
            <a:r>
              <a:rPr lang="en-US" sz="1800" dirty="0"/>
              <a:t>Program counter register (PC)</a:t>
            </a:r>
          </a:p>
          <a:p>
            <a:pPr lvl="1"/>
            <a:r>
              <a:rPr lang="en-US" sz="1800" dirty="0"/>
              <a:t>Condition code register (CC)</a:t>
            </a:r>
          </a:p>
          <a:p>
            <a:pPr lvl="1"/>
            <a:r>
              <a:rPr lang="en-US" sz="1800" dirty="0"/>
              <a:t>Register File</a:t>
            </a:r>
          </a:p>
          <a:p>
            <a:pPr lvl="1"/>
            <a:r>
              <a:rPr lang="en-US" sz="1800" dirty="0"/>
              <a:t>Memories</a:t>
            </a:r>
          </a:p>
          <a:p>
            <a:pPr lvl="2"/>
            <a:r>
              <a:rPr lang="en-US" sz="1600" dirty="0"/>
              <a:t>Access same memory space</a:t>
            </a:r>
          </a:p>
          <a:p>
            <a:pPr lvl="2"/>
            <a:r>
              <a:rPr lang="en-US" sz="1600" dirty="0"/>
              <a:t>Data: for reading/writing program data</a:t>
            </a:r>
          </a:p>
          <a:p>
            <a:pPr lvl="2"/>
            <a:r>
              <a:rPr lang="en-US" sz="1600" dirty="0"/>
              <a:t>Instruction: for reading instructions</a:t>
            </a:r>
          </a:p>
          <a:p>
            <a:r>
              <a:rPr lang="en-US" sz="2000" dirty="0"/>
              <a:t>Instruction Flow</a:t>
            </a:r>
          </a:p>
          <a:p>
            <a:pPr lvl="1"/>
            <a:r>
              <a:rPr lang="en-US" sz="1800" dirty="0"/>
              <a:t>Read instruction at address specified by PC</a:t>
            </a:r>
          </a:p>
          <a:p>
            <a:pPr lvl="1"/>
            <a:r>
              <a:rPr lang="en-US" sz="1800" dirty="0"/>
              <a:t>Process through stages</a:t>
            </a:r>
          </a:p>
          <a:p>
            <a:pPr lvl="1"/>
            <a:r>
              <a:rPr lang="en-US" sz="1800" dirty="0"/>
              <a:t>Update program counter</a:t>
            </a:r>
          </a:p>
        </p:txBody>
      </p:sp>
      <p:sp>
        <p:nvSpPr>
          <p:cNvPr id="532485" name="Freeform 5"/>
          <p:cNvSpPr>
            <a:spLocks/>
          </p:cNvSpPr>
          <p:nvPr/>
        </p:nvSpPr>
        <p:spPr bwMode="auto">
          <a:xfrm>
            <a:off x="6099175" y="5724525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486" name="Freeform 6"/>
          <p:cNvSpPr>
            <a:spLocks/>
          </p:cNvSpPr>
          <p:nvPr/>
        </p:nvSpPr>
        <p:spPr bwMode="auto">
          <a:xfrm>
            <a:off x="6991350" y="5724525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0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487" name="Rectangle 7"/>
          <p:cNvSpPr>
            <a:spLocks noChangeArrowheads="1"/>
          </p:cNvSpPr>
          <p:nvPr/>
        </p:nvSpPr>
        <p:spPr bwMode="auto">
          <a:xfrm>
            <a:off x="6140450" y="322263"/>
            <a:ext cx="173038" cy="506253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488" name="Rectangle 8"/>
          <p:cNvSpPr>
            <a:spLocks noChangeArrowheads="1"/>
          </p:cNvSpPr>
          <p:nvPr/>
        </p:nvSpPr>
        <p:spPr bwMode="auto">
          <a:xfrm>
            <a:off x="6016625" y="5454650"/>
            <a:ext cx="4683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532489" name="Rectangle 9"/>
          <p:cNvSpPr>
            <a:spLocks noChangeArrowheads="1"/>
          </p:cNvSpPr>
          <p:nvPr/>
        </p:nvSpPr>
        <p:spPr bwMode="auto">
          <a:xfrm>
            <a:off x="6064250" y="5575300"/>
            <a:ext cx="3667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532490" name="Rectangle 10"/>
          <p:cNvSpPr>
            <a:spLocks noChangeArrowheads="1"/>
          </p:cNvSpPr>
          <p:nvPr/>
        </p:nvSpPr>
        <p:spPr bwMode="auto">
          <a:xfrm>
            <a:off x="5643563" y="5395913"/>
            <a:ext cx="1152525" cy="3460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491" name="Rectangle 11"/>
          <p:cNvSpPr>
            <a:spLocks noChangeArrowheads="1"/>
          </p:cNvSpPr>
          <p:nvPr/>
        </p:nvSpPr>
        <p:spPr bwMode="auto">
          <a:xfrm>
            <a:off x="5630863" y="5383213"/>
            <a:ext cx="1149350" cy="3429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492" name="Rectangle 12"/>
          <p:cNvSpPr>
            <a:spLocks noChangeArrowheads="1"/>
          </p:cNvSpPr>
          <p:nvPr/>
        </p:nvSpPr>
        <p:spPr bwMode="auto">
          <a:xfrm>
            <a:off x="6002338" y="5440363"/>
            <a:ext cx="468312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532493" name="Rectangle 13"/>
          <p:cNvSpPr>
            <a:spLocks noChangeArrowheads="1"/>
          </p:cNvSpPr>
          <p:nvPr/>
        </p:nvSpPr>
        <p:spPr bwMode="auto">
          <a:xfrm>
            <a:off x="6049963" y="5559425"/>
            <a:ext cx="366712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532494" name="Rectangle 14"/>
          <p:cNvSpPr>
            <a:spLocks noChangeArrowheads="1"/>
          </p:cNvSpPr>
          <p:nvPr/>
        </p:nvSpPr>
        <p:spPr bwMode="auto">
          <a:xfrm>
            <a:off x="7088188" y="5454650"/>
            <a:ext cx="141287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532495" name="Rectangle 15"/>
          <p:cNvSpPr>
            <a:spLocks noChangeArrowheads="1"/>
          </p:cNvSpPr>
          <p:nvPr/>
        </p:nvSpPr>
        <p:spPr bwMode="auto">
          <a:xfrm>
            <a:off x="6938963" y="5575300"/>
            <a:ext cx="446087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532496" name="Rectangle 16"/>
          <p:cNvSpPr>
            <a:spLocks noChangeArrowheads="1"/>
          </p:cNvSpPr>
          <p:nvPr/>
        </p:nvSpPr>
        <p:spPr bwMode="auto">
          <a:xfrm>
            <a:off x="6875463" y="5395913"/>
            <a:ext cx="515937" cy="3460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497" name="Rectangle 17"/>
          <p:cNvSpPr>
            <a:spLocks noChangeArrowheads="1"/>
          </p:cNvSpPr>
          <p:nvPr/>
        </p:nvSpPr>
        <p:spPr bwMode="auto">
          <a:xfrm>
            <a:off x="6864350" y="5383213"/>
            <a:ext cx="511175" cy="3429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498" name="Rectangle 18"/>
          <p:cNvSpPr>
            <a:spLocks noChangeArrowheads="1"/>
          </p:cNvSpPr>
          <p:nvPr/>
        </p:nvSpPr>
        <p:spPr bwMode="auto">
          <a:xfrm>
            <a:off x="7073900" y="5440363"/>
            <a:ext cx="141288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532499" name="Rectangle 19"/>
          <p:cNvSpPr>
            <a:spLocks noChangeArrowheads="1"/>
          </p:cNvSpPr>
          <p:nvPr/>
        </p:nvSpPr>
        <p:spPr bwMode="auto">
          <a:xfrm>
            <a:off x="6924675" y="5559425"/>
            <a:ext cx="44608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532500" name="Rectangle 20"/>
          <p:cNvSpPr>
            <a:spLocks noChangeArrowheads="1"/>
          </p:cNvSpPr>
          <p:nvPr/>
        </p:nvSpPr>
        <p:spPr bwMode="auto">
          <a:xfrm>
            <a:off x="6767513" y="2898775"/>
            <a:ext cx="14605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532501" name="Rectangle 21"/>
          <p:cNvSpPr>
            <a:spLocks noChangeArrowheads="1"/>
          </p:cNvSpPr>
          <p:nvPr/>
        </p:nvSpPr>
        <p:spPr bwMode="auto">
          <a:xfrm>
            <a:off x="6664325" y="2843213"/>
            <a:ext cx="301625" cy="2190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02" name="Rectangle 22"/>
          <p:cNvSpPr>
            <a:spLocks noChangeArrowheads="1"/>
          </p:cNvSpPr>
          <p:nvPr/>
        </p:nvSpPr>
        <p:spPr bwMode="auto">
          <a:xfrm>
            <a:off x="6651625" y="2832100"/>
            <a:ext cx="298450" cy="214313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03" name="Rectangle 23"/>
          <p:cNvSpPr>
            <a:spLocks noChangeArrowheads="1"/>
          </p:cNvSpPr>
          <p:nvPr/>
        </p:nvSpPr>
        <p:spPr bwMode="auto">
          <a:xfrm>
            <a:off x="6753225" y="2884488"/>
            <a:ext cx="1460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532504" name="Rectangle 24"/>
          <p:cNvSpPr>
            <a:spLocks noChangeArrowheads="1"/>
          </p:cNvSpPr>
          <p:nvPr/>
        </p:nvSpPr>
        <p:spPr bwMode="auto">
          <a:xfrm>
            <a:off x="7299325" y="2962275"/>
            <a:ext cx="19843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grpSp>
        <p:nvGrpSpPr>
          <p:cNvPr id="532505" name="Group 25"/>
          <p:cNvGrpSpPr>
            <a:grpSpLocks/>
          </p:cNvGrpSpPr>
          <p:nvPr/>
        </p:nvGrpSpPr>
        <p:grpSpPr bwMode="auto">
          <a:xfrm>
            <a:off x="6991350" y="2874963"/>
            <a:ext cx="738188" cy="269875"/>
            <a:chOff x="4398" y="1808"/>
            <a:chExt cx="464" cy="169"/>
          </a:xfrm>
        </p:grpSpPr>
        <p:sp>
          <p:nvSpPr>
            <p:cNvPr id="532506" name="Freeform 26"/>
            <p:cNvSpPr>
              <a:spLocks/>
            </p:cNvSpPr>
            <p:nvPr/>
          </p:nvSpPr>
          <p:spPr bwMode="auto">
            <a:xfrm>
              <a:off x="4407" y="1817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8" y="0"/>
                </a:cxn>
                <a:cxn ang="0">
                  <a:pos x="683" y="0"/>
                </a:cxn>
                <a:cxn ang="0">
                  <a:pos x="910" y="321"/>
                </a:cxn>
                <a:cxn ang="0">
                  <a:pos x="0" y="321"/>
                </a:cxn>
              </a:cxnLst>
              <a:rect l="0" t="0" r="r" b="b"/>
              <a:pathLst>
                <a:path w="910" h="321">
                  <a:moveTo>
                    <a:pt x="0" y="321"/>
                  </a:moveTo>
                  <a:lnTo>
                    <a:pt x="228" y="0"/>
                  </a:lnTo>
                  <a:lnTo>
                    <a:pt x="683" y="0"/>
                  </a:lnTo>
                  <a:lnTo>
                    <a:pt x="910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07" name="Freeform 27"/>
            <p:cNvSpPr>
              <a:spLocks/>
            </p:cNvSpPr>
            <p:nvPr/>
          </p:nvSpPr>
          <p:spPr bwMode="auto">
            <a:xfrm>
              <a:off x="4398" y="1808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508" name="Rectangle 28"/>
          <p:cNvSpPr>
            <a:spLocks noChangeArrowheads="1"/>
          </p:cNvSpPr>
          <p:nvPr/>
        </p:nvSpPr>
        <p:spPr bwMode="auto">
          <a:xfrm>
            <a:off x="7285038" y="2947988"/>
            <a:ext cx="19843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sp>
        <p:nvSpPr>
          <p:cNvPr id="532509" name="Rectangle 29"/>
          <p:cNvSpPr>
            <a:spLocks noChangeArrowheads="1"/>
          </p:cNvSpPr>
          <p:nvPr/>
        </p:nvSpPr>
        <p:spPr bwMode="auto">
          <a:xfrm>
            <a:off x="6967538" y="1522413"/>
            <a:ext cx="214312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532510" name="Rectangle 30"/>
          <p:cNvSpPr>
            <a:spLocks noChangeArrowheads="1"/>
          </p:cNvSpPr>
          <p:nvPr/>
        </p:nvSpPr>
        <p:spPr bwMode="auto">
          <a:xfrm>
            <a:off x="6892925" y="1639888"/>
            <a:ext cx="366713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532511" name="Rectangle 31"/>
          <p:cNvSpPr>
            <a:spLocks noChangeArrowheads="1"/>
          </p:cNvSpPr>
          <p:nvPr/>
        </p:nvSpPr>
        <p:spPr bwMode="auto">
          <a:xfrm>
            <a:off x="6748463" y="1441450"/>
            <a:ext cx="600075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12" name="Rectangle 32"/>
          <p:cNvSpPr>
            <a:spLocks noChangeArrowheads="1"/>
          </p:cNvSpPr>
          <p:nvPr/>
        </p:nvSpPr>
        <p:spPr bwMode="auto">
          <a:xfrm>
            <a:off x="6737350" y="1428750"/>
            <a:ext cx="595313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13" name="Rectangle 33"/>
          <p:cNvSpPr>
            <a:spLocks noChangeArrowheads="1"/>
          </p:cNvSpPr>
          <p:nvPr/>
        </p:nvSpPr>
        <p:spPr bwMode="auto">
          <a:xfrm>
            <a:off x="6953250" y="1508125"/>
            <a:ext cx="2143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532514" name="Rectangle 34"/>
          <p:cNvSpPr>
            <a:spLocks noChangeArrowheads="1"/>
          </p:cNvSpPr>
          <p:nvPr/>
        </p:nvSpPr>
        <p:spPr bwMode="auto">
          <a:xfrm>
            <a:off x="6880225" y="1625600"/>
            <a:ext cx="3667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grpSp>
        <p:nvGrpSpPr>
          <p:cNvPr id="532515" name="Group 35"/>
          <p:cNvGrpSpPr>
            <a:grpSpLocks/>
          </p:cNvGrpSpPr>
          <p:nvPr/>
        </p:nvGrpSpPr>
        <p:grpSpPr bwMode="auto">
          <a:xfrm>
            <a:off x="6950075" y="2889250"/>
            <a:ext cx="196850" cy="55563"/>
            <a:chOff x="4372" y="1817"/>
            <a:chExt cx="124" cy="35"/>
          </a:xfrm>
        </p:grpSpPr>
        <p:sp>
          <p:nvSpPr>
            <p:cNvPr id="532516" name="Line 36"/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17" name="Freeform 37"/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35"/>
                </a:cxn>
                <a:cxn ang="0">
                  <a:pos x="70" y="70"/>
                </a:cxn>
                <a:cxn ang="0">
                  <a:pos x="70" y="0"/>
                </a:cxn>
              </a:cxnLst>
              <a:rect l="0" t="0" r="r" b="b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518" name="Rectangle 38"/>
          <p:cNvSpPr>
            <a:spLocks noChangeArrowheads="1"/>
          </p:cNvSpPr>
          <p:nvPr/>
        </p:nvSpPr>
        <p:spPr bwMode="auto">
          <a:xfrm>
            <a:off x="5035550" y="5511800"/>
            <a:ext cx="4064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19" name="Rectangle 39"/>
          <p:cNvSpPr>
            <a:spLocks noChangeArrowheads="1"/>
          </p:cNvSpPr>
          <p:nvPr/>
        </p:nvSpPr>
        <p:spPr bwMode="auto">
          <a:xfrm>
            <a:off x="4959350" y="5573713"/>
            <a:ext cx="5413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Fetch</a:t>
            </a:r>
            <a:endParaRPr lang="en-US" sz="1600"/>
          </a:p>
        </p:txBody>
      </p:sp>
      <p:sp>
        <p:nvSpPr>
          <p:cNvPr id="532520" name="Rectangle 40"/>
          <p:cNvSpPr>
            <a:spLocks noChangeArrowheads="1"/>
          </p:cNvSpPr>
          <p:nvPr/>
        </p:nvSpPr>
        <p:spPr bwMode="auto">
          <a:xfrm>
            <a:off x="5035550" y="4364038"/>
            <a:ext cx="51276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21" name="Rectangle 41"/>
          <p:cNvSpPr>
            <a:spLocks noChangeArrowheads="1"/>
          </p:cNvSpPr>
          <p:nvPr/>
        </p:nvSpPr>
        <p:spPr bwMode="auto">
          <a:xfrm>
            <a:off x="4959350" y="4351338"/>
            <a:ext cx="733425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Decode</a:t>
            </a:r>
            <a:endParaRPr lang="en-US" sz="1600"/>
          </a:p>
        </p:txBody>
      </p:sp>
      <p:sp>
        <p:nvSpPr>
          <p:cNvPr id="532522" name="Rectangle 42"/>
          <p:cNvSpPr>
            <a:spLocks noChangeArrowheads="1"/>
          </p:cNvSpPr>
          <p:nvPr/>
        </p:nvSpPr>
        <p:spPr bwMode="auto">
          <a:xfrm>
            <a:off x="5035550" y="2916238"/>
            <a:ext cx="53816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23" name="Rectangle 43"/>
          <p:cNvSpPr>
            <a:spLocks noChangeArrowheads="1"/>
          </p:cNvSpPr>
          <p:nvPr/>
        </p:nvSpPr>
        <p:spPr bwMode="auto">
          <a:xfrm>
            <a:off x="4959350" y="2976563"/>
            <a:ext cx="7794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Execute</a:t>
            </a:r>
            <a:endParaRPr lang="en-US" sz="1600"/>
          </a:p>
        </p:txBody>
      </p:sp>
      <p:sp>
        <p:nvSpPr>
          <p:cNvPr id="532524" name="Rectangle 44"/>
          <p:cNvSpPr>
            <a:spLocks noChangeArrowheads="1"/>
          </p:cNvSpPr>
          <p:nvPr/>
        </p:nvSpPr>
        <p:spPr bwMode="auto">
          <a:xfrm>
            <a:off x="5035550" y="1557338"/>
            <a:ext cx="53816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25" name="Rectangle 45"/>
          <p:cNvSpPr>
            <a:spLocks noChangeArrowheads="1"/>
          </p:cNvSpPr>
          <p:nvPr/>
        </p:nvSpPr>
        <p:spPr bwMode="auto">
          <a:xfrm>
            <a:off x="4959350" y="1603375"/>
            <a:ext cx="7794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Memory</a:t>
            </a:r>
            <a:endParaRPr lang="en-US" sz="1600"/>
          </a:p>
        </p:txBody>
      </p:sp>
      <p:sp>
        <p:nvSpPr>
          <p:cNvPr id="532526" name="Rectangle 46"/>
          <p:cNvSpPr>
            <a:spLocks noChangeArrowheads="1"/>
          </p:cNvSpPr>
          <p:nvPr/>
        </p:nvSpPr>
        <p:spPr bwMode="auto">
          <a:xfrm>
            <a:off x="5035550" y="747713"/>
            <a:ext cx="677863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27" name="Rectangle 47"/>
          <p:cNvSpPr>
            <a:spLocks noChangeArrowheads="1"/>
          </p:cNvSpPr>
          <p:nvPr/>
        </p:nvSpPr>
        <p:spPr bwMode="auto">
          <a:xfrm>
            <a:off x="4959350" y="763588"/>
            <a:ext cx="102711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Write back</a:t>
            </a:r>
            <a:endParaRPr lang="en-US" sz="1600"/>
          </a:p>
        </p:txBody>
      </p:sp>
      <p:sp>
        <p:nvSpPr>
          <p:cNvPr id="532528" name="Rectangle 48"/>
          <p:cNvSpPr>
            <a:spLocks noChangeArrowheads="1"/>
          </p:cNvSpPr>
          <p:nvPr/>
        </p:nvSpPr>
        <p:spPr bwMode="auto">
          <a:xfrm>
            <a:off x="5503863" y="4916488"/>
            <a:ext cx="59531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29" name="Rectangle 49"/>
          <p:cNvSpPr>
            <a:spLocks noChangeArrowheads="1"/>
          </p:cNvSpPr>
          <p:nvPr/>
        </p:nvSpPr>
        <p:spPr bwMode="auto">
          <a:xfrm>
            <a:off x="5630863" y="4948238"/>
            <a:ext cx="2428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800" b="0">
                <a:solidFill>
                  <a:srgbClr val="000000"/>
                </a:solidFill>
              </a:rPr>
              <a:t>icode</a:t>
            </a:r>
            <a:endParaRPr lang="en-US" sz="800"/>
          </a:p>
        </p:txBody>
      </p:sp>
      <p:sp>
        <p:nvSpPr>
          <p:cNvPr id="532530" name="Rectangle 50"/>
          <p:cNvSpPr>
            <a:spLocks noChangeArrowheads="1"/>
          </p:cNvSpPr>
          <p:nvPr/>
        </p:nvSpPr>
        <p:spPr bwMode="auto">
          <a:xfrm>
            <a:off x="5826125" y="4948238"/>
            <a:ext cx="11271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 b="0">
                <a:solidFill>
                  <a:srgbClr val="000000"/>
                </a:solidFill>
              </a:rPr>
              <a:t>, </a:t>
            </a:r>
            <a:endParaRPr lang="en-US" sz="1600"/>
          </a:p>
        </p:txBody>
      </p:sp>
      <p:sp>
        <p:nvSpPr>
          <p:cNvPr id="532531" name="Rectangle 51"/>
          <p:cNvSpPr>
            <a:spLocks noChangeArrowheads="1"/>
          </p:cNvSpPr>
          <p:nvPr/>
        </p:nvSpPr>
        <p:spPr bwMode="auto">
          <a:xfrm>
            <a:off x="5911850" y="4948238"/>
            <a:ext cx="163513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ifun</a:t>
            </a:r>
            <a:endParaRPr lang="en-US"/>
          </a:p>
        </p:txBody>
      </p:sp>
      <p:sp>
        <p:nvSpPr>
          <p:cNvPr id="532532" name="Rectangle 52"/>
          <p:cNvSpPr>
            <a:spLocks noChangeArrowheads="1"/>
          </p:cNvSpPr>
          <p:nvPr/>
        </p:nvSpPr>
        <p:spPr bwMode="auto">
          <a:xfrm>
            <a:off x="5765800" y="5067300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800" b="0">
                <a:solidFill>
                  <a:srgbClr val="000000"/>
                </a:solidFill>
              </a:rPr>
              <a:t>rA</a:t>
            </a:r>
            <a:endParaRPr lang="en-US" sz="800"/>
          </a:p>
        </p:txBody>
      </p:sp>
      <p:sp>
        <p:nvSpPr>
          <p:cNvPr id="532533" name="Rectangle 53"/>
          <p:cNvSpPr>
            <a:spLocks noChangeArrowheads="1"/>
          </p:cNvSpPr>
          <p:nvPr/>
        </p:nvSpPr>
        <p:spPr bwMode="auto">
          <a:xfrm>
            <a:off x="5915025" y="5067300"/>
            <a:ext cx="5715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532534" name="Rectangle 54"/>
          <p:cNvSpPr>
            <a:spLocks noChangeArrowheads="1"/>
          </p:cNvSpPr>
          <p:nvPr/>
        </p:nvSpPr>
        <p:spPr bwMode="auto">
          <a:xfrm>
            <a:off x="5970588" y="5067300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532535" name="Rectangle 55"/>
          <p:cNvSpPr>
            <a:spLocks noChangeArrowheads="1"/>
          </p:cNvSpPr>
          <p:nvPr/>
        </p:nvSpPr>
        <p:spPr bwMode="auto">
          <a:xfrm>
            <a:off x="5873750" y="518477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532536" name="Rectangle 56"/>
          <p:cNvSpPr>
            <a:spLocks noChangeArrowheads="1"/>
          </p:cNvSpPr>
          <p:nvPr/>
        </p:nvSpPr>
        <p:spPr bwMode="auto">
          <a:xfrm>
            <a:off x="7334250" y="4498975"/>
            <a:ext cx="3778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532537" name="Rectangle 57"/>
          <p:cNvSpPr>
            <a:spLocks noChangeArrowheads="1"/>
          </p:cNvSpPr>
          <p:nvPr/>
        </p:nvSpPr>
        <p:spPr bwMode="auto">
          <a:xfrm>
            <a:off x="7456488" y="4616450"/>
            <a:ext cx="13017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532538" name="Rectangle 58"/>
          <p:cNvSpPr>
            <a:spLocks noChangeArrowheads="1"/>
          </p:cNvSpPr>
          <p:nvPr/>
        </p:nvSpPr>
        <p:spPr bwMode="auto">
          <a:xfrm>
            <a:off x="7215188" y="4418013"/>
            <a:ext cx="558800" cy="388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39" name="Rectangle 59"/>
          <p:cNvSpPr>
            <a:spLocks noChangeArrowheads="1"/>
          </p:cNvSpPr>
          <p:nvPr/>
        </p:nvSpPr>
        <p:spPr bwMode="auto">
          <a:xfrm>
            <a:off x="7204075" y="4405313"/>
            <a:ext cx="554038" cy="38576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40" name="Rectangle 60"/>
          <p:cNvSpPr>
            <a:spLocks noChangeArrowheads="1"/>
          </p:cNvSpPr>
          <p:nvPr/>
        </p:nvSpPr>
        <p:spPr bwMode="auto">
          <a:xfrm>
            <a:off x="7319963" y="4484688"/>
            <a:ext cx="3778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532541" name="Rectangle 61"/>
          <p:cNvSpPr>
            <a:spLocks noChangeArrowheads="1"/>
          </p:cNvSpPr>
          <p:nvPr/>
        </p:nvSpPr>
        <p:spPr bwMode="auto">
          <a:xfrm>
            <a:off x="7440613" y="4602163"/>
            <a:ext cx="1301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532542" name="Rectangle 62"/>
          <p:cNvSpPr>
            <a:spLocks noChangeArrowheads="1"/>
          </p:cNvSpPr>
          <p:nvPr/>
        </p:nvSpPr>
        <p:spPr bwMode="auto">
          <a:xfrm>
            <a:off x="7289800" y="4397375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43" name="Rectangle 63"/>
          <p:cNvSpPr>
            <a:spLocks noChangeArrowheads="1"/>
          </p:cNvSpPr>
          <p:nvPr/>
        </p:nvSpPr>
        <p:spPr bwMode="auto">
          <a:xfrm>
            <a:off x="7367588" y="4427538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532544" name="Rectangle 64"/>
          <p:cNvSpPr>
            <a:spLocks noChangeArrowheads="1"/>
          </p:cNvSpPr>
          <p:nvPr/>
        </p:nvSpPr>
        <p:spPr bwMode="auto">
          <a:xfrm>
            <a:off x="7502525" y="4397375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45" name="Rectangle 65"/>
          <p:cNvSpPr>
            <a:spLocks noChangeArrowheads="1"/>
          </p:cNvSpPr>
          <p:nvPr/>
        </p:nvSpPr>
        <p:spPr bwMode="auto">
          <a:xfrm>
            <a:off x="7581900" y="4427538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532546" name="Rectangle 66"/>
          <p:cNvSpPr>
            <a:spLocks noChangeArrowheads="1"/>
          </p:cNvSpPr>
          <p:nvPr/>
        </p:nvSpPr>
        <p:spPr bwMode="auto">
          <a:xfrm>
            <a:off x="7631113" y="4448175"/>
            <a:ext cx="16986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47" name="Rectangle 67"/>
          <p:cNvSpPr>
            <a:spLocks noChangeArrowheads="1"/>
          </p:cNvSpPr>
          <p:nvPr/>
        </p:nvSpPr>
        <p:spPr bwMode="auto">
          <a:xfrm>
            <a:off x="7702550" y="4479925"/>
            <a:ext cx="635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532548" name="Rectangle 68"/>
          <p:cNvSpPr>
            <a:spLocks noChangeArrowheads="1"/>
          </p:cNvSpPr>
          <p:nvPr/>
        </p:nvSpPr>
        <p:spPr bwMode="auto">
          <a:xfrm>
            <a:off x="7631113" y="4660900"/>
            <a:ext cx="169862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49" name="Rectangle 69"/>
          <p:cNvSpPr>
            <a:spLocks noChangeArrowheads="1"/>
          </p:cNvSpPr>
          <p:nvPr/>
        </p:nvSpPr>
        <p:spPr bwMode="auto">
          <a:xfrm>
            <a:off x="7708900" y="4691063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532550" name="Rectangle 70"/>
          <p:cNvSpPr>
            <a:spLocks noChangeArrowheads="1"/>
          </p:cNvSpPr>
          <p:nvPr/>
        </p:nvSpPr>
        <p:spPr bwMode="auto">
          <a:xfrm>
            <a:off x="7334250" y="4498975"/>
            <a:ext cx="3778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532551" name="Rectangle 71"/>
          <p:cNvSpPr>
            <a:spLocks noChangeArrowheads="1"/>
          </p:cNvSpPr>
          <p:nvPr/>
        </p:nvSpPr>
        <p:spPr bwMode="auto">
          <a:xfrm>
            <a:off x="7456488" y="4616450"/>
            <a:ext cx="13017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532552" name="Rectangle 72"/>
          <p:cNvSpPr>
            <a:spLocks noChangeArrowheads="1"/>
          </p:cNvSpPr>
          <p:nvPr/>
        </p:nvSpPr>
        <p:spPr bwMode="auto">
          <a:xfrm>
            <a:off x="7215188" y="4418013"/>
            <a:ext cx="558800" cy="388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53" name="Rectangle 73"/>
          <p:cNvSpPr>
            <a:spLocks noChangeArrowheads="1"/>
          </p:cNvSpPr>
          <p:nvPr/>
        </p:nvSpPr>
        <p:spPr bwMode="auto">
          <a:xfrm>
            <a:off x="7204075" y="4405313"/>
            <a:ext cx="554038" cy="38576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54" name="Rectangle 74"/>
          <p:cNvSpPr>
            <a:spLocks noChangeArrowheads="1"/>
          </p:cNvSpPr>
          <p:nvPr/>
        </p:nvSpPr>
        <p:spPr bwMode="auto">
          <a:xfrm>
            <a:off x="7319963" y="4484688"/>
            <a:ext cx="3778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532555" name="Rectangle 75"/>
          <p:cNvSpPr>
            <a:spLocks noChangeArrowheads="1"/>
          </p:cNvSpPr>
          <p:nvPr/>
        </p:nvSpPr>
        <p:spPr bwMode="auto">
          <a:xfrm>
            <a:off x="7440613" y="4602163"/>
            <a:ext cx="1301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532556" name="Rectangle 76"/>
          <p:cNvSpPr>
            <a:spLocks noChangeArrowheads="1"/>
          </p:cNvSpPr>
          <p:nvPr/>
        </p:nvSpPr>
        <p:spPr bwMode="auto">
          <a:xfrm>
            <a:off x="7289800" y="4397375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57" name="Rectangle 77"/>
          <p:cNvSpPr>
            <a:spLocks noChangeArrowheads="1"/>
          </p:cNvSpPr>
          <p:nvPr/>
        </p:nvSpPr>
        <p:spPr bwMode="auto">
          <a:xfrm>
            <a:off x="7367588" y="4427538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532558" name="Rectangle 78"/>
          <p:cNvSpPr>
            <a:spLocks noChangeArrowheads="1"/>
          </p:cNvSpPr>
          <p:nvPr/>
        </p:nvSpPr>
        <p:spPr bwMode="auto">
          <a:xfrm>
            <a:off x="7502525" y="4397375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59" name="Rectangle 79"/>
          <p:cNvSpPr>
            <a:spLocks noChangeArrowheads="1"/>
          </p:cNvSpPr>
          <p:nvPr/>
        </p:nvSpPr>
        <p:spPr bwMode="auto">
          <a:xfrm>
            <a:off x="7581900" y="4427538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532560" name="Rectangle 80"/>
          <p:cNvSpPr>
            <a:spLocks noChangeArrowheads="1"/>
          </p:cNvSpPr>
          <p:nvPr/>
        </p:nvSpPr>
        <p:spPr bwMode="auto">
          <a:xfrm>
            <a:off x="7631113" y="4448175"/>
            <a:ext cx="16986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61" name="Rectangle 81"/>
          <p:cNvSpPr>
            <a:spLocks noChangeArrowheads="1"/>
          </p:cNvSpPr>
          <p:nvPr/>
        </p:nvSpPr>
        <p:spPr bwMode="auto">
          <a:xfrm>
            <a:off x="7702550" y="4479925"/>
            <a:ext cx="635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532562" name="Rectangle 82"/>
          <p:cNvSpPr>
            <a:spLocks noChangeArrowheads="1"/>
          </p:cNvSpPr>
          <p:nvPr/>
        </p:nvSpPr>
        <p:spPr bwMode="auto">
          <a:xfrm>
            <a:off x="7631113" y="4660900"/>
            <a:ext cx="169862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63" name="Rectangle 83"/>
          <p:cNvSpPr>
            <a:spLocks noChangeArrowheads="1"/>
          </p:cNvSpPr>
          <p:nvPr/>
        </p:nvSpPr>
        <p:spPr bwMode="auto">
          <a:xfrm>
            <a:off x="7708900" y="4691063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532564" name="Rectangle 84"/>
          <p:cNvSpPr>
            <a:spLocks noChangeArrowheads="1"/>
          </p:cNvSpPr>
          <p:nvPr/>
        </p:nvSpPr>
        <p:spPr bwMode="auto">
          <a:xfrm>
            <a:off x="6013450" y="6149975"/>
            <a:ext cx="427038" cy="212725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65" name="Rectangle 85"/>
          <p:cNvSpPr>
            <a:spLocks noChangeArrowheads="1"/>
          </p:cNvSpPr>
          <p:nvPr/>
        </p:nvSpPr>
        <p:spPr bwMode="auto">
          <a:xfrm>
            <a:off x="6188075" y="6210300"/>
            <a:ext cx="123825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7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532566" name="Group 86"/>
          <p:cNvGrpSpPr>
            <a:grpSpLocks/>
          </p:cNvGrpSpPr>
          <p:nvPr/>
        </p:nvGrpSpPr>
        <p:grpSpPr bwMode="auto">
          <a:xfrm>
            <a:off x="6311900" y="2895600"/>
            <a:ext cx="346075" cy="42863"/>
            <a:chOff x="3970" y="1821"/>
            <a:chExt cx="218" cy="27"/>
          </a:xfrm>
        </p:grpSpPr>
        <p:sp>
          <p:nvSpPr>
            <p:cNvPr id="532567" name="Freeform 87"/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68" name="Freeform 88"/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69" name="Freeform 89"/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70" name="Freeform 90"/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71" name="Freeform 91"/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72" name="Freeform 92"/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73" name="Freeform 93"/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74" name="Freeform 94"/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75" name="Freeform 95"/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76" name="Freeform 96"/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77" name="Freeform 97"/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78" name="Freeform 98"/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79" name="Freeform 99"/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80" name="Freeform 100"/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81" name="Freeform 101"/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82" name="Freeform 102"/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7"/>
                </a:cxn>
                <a:cxn ang="0">
                  <a:pos x="55" y="55"/>
                </a:cxn>
                <a:cxn ang="0">
                  <a:pos x="55" y="0"/>
                </a:cxn>
              </a:cxnLst>
              <a:rect l="0" t="0" r="r" b="b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583" name="Rectangle 103"/>
          <p:cNvSpPr>
            <a:spLocks noChangeArrowheads="1"/>
          </p:cNvSpPr>
          <p:nvPr/>
        </p:nvSpPr>
        <p:spPr bwMode="auto">
          <a:xfrm>
            <a:off x="7077075" y="5086350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84" name="Rectangle 104"/>
          <p:cNvSpPr>
            <a:spLocks noChangeArrowheads="1"/>
          </p:cNvSpPr>
          <p:nvPr/>
        </p:nvSpPr>
        <p:spPr bwMode="auto">
          <a:xfrm>
            <a:off x="6397625" y="5086350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85" name="Freeform 105"/>
          <p:cNvSpPr>
            <a:spLocks/>
          </p:cNvSpPr>
          <p:nvPr/>
        </p:nvSpPr>
        <p:spPr bwMode="auto">
          <a:xfrm>
            <a:off x="6311900" y="5002213"/>
            <a:ext cx="169863" cy="254000"/>
          </a:xfrm>
          <a:custGeom>
            <a:avLst/>
            <a:gdLst/>
            <a:ahLst/>
            <a:cxnLst>
              <a:cxn ang="0">
                <a:pos x="214" y="320"/>
              </a:cxn>
              <a:cxn ang="0">
                <a:pos x="0" y="160"/>
              </a:cxn>
              <a:cxn ang="0">
                <a:pos x="214" y="0"/>
              </a:cxn>
              <a:cxn ang="0">
                <a:pos x="214" y="320"/>
              </a:cxn>
            </a:cxnLst>
            <a:rect l="0" t="0" r="r" b="b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86" name="Rectangle 106"/>
          <p:cNvSpPr>
            <a:spLocks noChangeArrowheads="1"/>
          </p:cNvSpPr>
          <p:nvPr/>
        </p:nvSpPr>
        <p:spPr bwMode="auto">
          <a:xfrm>
            <a:off x="6481763" y="4916488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87" name="Rectangle 107"/>
          <p:cNvSpPr>
            <a:spLocks noChangeArrowheads="1"/>
          </p:cNvSpPr>
          <p:nvPr/>
        </p:nvSpPr>
        <p:spPr bwMode="auto">
          <a:xfrm>
            <a:off x="6902450" y="4948238"/>
            <a:ext cx="198438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valP</a:t>
            </a:r>
            <a:endParaRPr lang="en-US"/>
          </a:p>
        </p:txBody>
      </p:sp>
      <p:sp>
        <p:nvSpPr>
          <p:cNvPr id="532588" name="Rectangle 108"/>
          <p:cNvSpPr>
            <a:spLocks noChangeArrowheads="1"/>
          </p:cNvSpPr>
          <p:nvPr/>
        </p:nvSpPr>
        <p:spPr bwMode="auto">
          <a:xfrm>
            <a:off x="6311900" y="4575175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89" name="Freeform 109"/>
          <p:cNvSpPr>
            <a:spLocks/>
          </p:cNvSpPr>
          <p:nvPr/>
        </p:nvSpPr>
        <p:spPr bwMode="auto">
          <a:xfrm>
            <a:off x="7034213" y="4491038"/>
            <a:ext cx="169862" cy="255587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214" y="160"/>
              </a:cxn>
              <a:cxn ang="0">
                <a:pos x="0" y="0"/>
              </a:cxn>
              <a:cxn ang="0">
                <a:pos x="0" y="321"/>
              </a:cxn>
            </a:cxnLst>
            <a:rect l="0" t="0" r="r" b="b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90" name="Rectangle 110"/>
          <p:cNvSpPr>
            <a:spLocks noChangeArrowheads="1"/>
          </p:cNvSpPr>
          <p:nvPr/>
        </p:nvSpPr>
        <p:spPr bwMode="auto">
          <a:xfrm>
            <a:off x="6354763" y="4278313"/>
            <a:ext cx="5953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91" name="Rectangle 111"/>
          <p:cNvSpPr>
            <a:spLocks noChangeArrowheads="1"/>
          </p:cNvSpPr>
          <p:nvPr/>
        </p:nvSpPr>
        <p:spPr bwMode="auto">
          <a:xfrm>
            <a:off x="6427788" y="4310063"/>
            <a:ext cx="2032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srcA</a:t>
            </a:r>
            <a:endParaRPr lang="en-US"/>
          </a:p>
        </p:txBody>
      </p:sp>
      <p:sp>
        <p:nvSpPr>
          <p:cNvPr id="532592" name="Rectangle 112"/>
          <p:cNvSpPr>
            <a:spLocks noChangeArrowheads="1"/>
          </p:cNvSpPr>
          <p:nvPr/>
        </p:nvSpPr>
        <p:spPr bwMode="auto">
          <a:xfrm>
            <a:off x="6626225" y="431006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532593" name="Rectangle 113"/>
          <p:cNvSpPr>
            <a:spLocks noChangeArrowheads="1"/>
          </p:cNvSpPr>
          <p:nvPr/>
        </p:nvSpPr>
        <p:spPr bwMode="auto">
          <a:xfrm>
            <a:off x="6681788" y="4310063"/>
            <a:ext cx="2032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srcB</a:t>
            </a:r>
            <a:endParaRPr lang="en-US"/>
          </a:p>
        </p:txBody>
      </p:sp>
      <p:sp>
        <p:nvSpPr>
          <p:cNvPr id="532594" name="Rectangle 114"/>
          <p:cNvSpPr>
            <a:spLocks noChangeArrowheads="1"/>
          </p:cNvSpPr>
          <p:nvPr/>
        </p:nvSpPr>
        <p:spPr bwMode="auto">
          <a:xfrm>
            <a:off x="6429375" y="4429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dstA</a:t>
            </a:r>
            <a:endParaRPr lang="en-US"/>
          </a:p>
        </p:txBody>
      </p:sp>
      <p:sp>
        <p:nvSpPr>
          <p:cNvPr id="532595" name="Rectangle 115"/>
          <p:cNvSpPr>
            <a:spLocks noChangeArrowheads="1"/>
          </p:cNvSpPr>
          <p:nvPr/>
        </p:nvSpPr>
        <p:spPr bwMode="auto">
          <a:xfrm>
            <a:off x="6626225" y="4429125"/>
            <a:ext cx="5715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532596" name="Rectangle 116"/>
          <p:cNvSpPr>
            <a:spLocks noChangeArrowheads="1"/>
          </p:cNvSpPr>
          <p:nvPr/>
        </p:nvSpPr>
        <p:spPr bwMode="auto">
          <a:xfrm>
            <a:off x="6683375" y="4429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dstB</a:t>
            </a:r>
            <a:endParaRPr lang="en-US"/>
          </a:p>
        </p:txBody>
      </p:sp>
      <p:sp>
        <p:nvSpPr>
          <p:cNvPr id="532597" name="Rectangle 117"/>
          <p:cNvSpPr>
            <a:spLocks noChangeArrowheads="1"/>
          </p:cNvSpPr>
          <p:nvPr/>
        </p:nvSpPr>
        <p:spPr bwMode="auto">
          <a:xfrm>
            <a:off x="7416800" y="4065588"/>
            <a:ext cx="87313" cy="3413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98" name="Rectangle 118"/>
          <p:cNvSpPr>
            <a:spLocks noChangeArrowheads="1"/>
          </p:cNvSpPr>
          <p:nvPr/>
        </p:nvSpPr>
        <p:spPr bwMode="auto">
          <a:xfrm>
            <a:off x="6481763" y="4065588"/>
            <a:ext cx="102235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99" name="Freeform 119"/>
          <p:cNvSpPr>
            <a:spLocks/>
          </p:cNvSpPr>
          <p:nvPr/>
        </p:nvSpPr>
        <p:spPr bwMode="auto">
          <a:xfrm>
            <a:off x="6311900" y="3981450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00" name="Rectangle 120"/>
          <p:cNvSpPr>
            <a:spLocks noChangeArrowheads="1"/>
          </p:cNvSpPr>
          <p:nvPr/>
        </p:nvSpPr>
        <p:spPr bwMode="auto">
          <a:xfrm>
            <a:off x="6821488" y="3852863"/>
            <a:ext cx="639762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01" name="Rectangle 121"/>
          <p:cNvSpPr>
            <a:spLocks noChangeArrowheads="1"/>
          </p:cNvSpPr>
          <p:nvPr/>
        </p:nvSpPr>
        <p:spPr bwMode="auto">
          <a:xfrm>
            <a:off x="6996113" y="3884613"/>
            <a:ext cx="19843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valA</a:t>
            </a:r>
            <a:endParaRPr lang="en-US"/>
          </a:p>
        </p:txBody>
      </p:sp>
      <p:sp>
        <p:nvSpPr>
          <p:cNvPr id="532602" name="Rectangle 122"/>
          <p:cNvSpPr>
            <a:spLocks noChangeArrowheads="1"/>
          </p:cNvSpPr>
          <p:nvPr/>
        </p:nvSpPr>
        <p:spPr bwMode="auto">
          <a:xfrm>
            <a:off x="7183438" y="388461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532603" name="Rectangle 123"/>
          <p:cNvSpPr>
            <a:spLocks noChangeArrowheads="1"/>
          </p:cNvSpPr>
          <p:nvPr/>
        </p:nvSpPr>
        <p:spPr bwMode="auto">
          <a:xfrm>
            <a:off x="7243763" y="3884613"/>
            <a:ext cx="19843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valB</a:t>
            </a:r>
            <a:endParaRPr lang="en-US"/>
          </a:p>
        </p:txBody>
      </p:sp>
      <p:sp>
        <p:nvSpPr>
          <p:cNvPr id="532604" name="Rectangle 124"/>
          <p:cNvSpPr>
            <a:spLocks noChangeArrowheads="1"/>
          </p:cNvSpPr>
          <p:nvPr/>
        </p:nvSpPr>
        <p:spPr bwMode="auto">
          <a:xfrm>
            <a:off x="6311900" y="3386138"/>
            <a:ext cx="10636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05" name="Rectangle 125"/>
          <p:cNvSpPr>
            <a:spLocks noChangeArrowheads="1"/>
          </p:cNvSpPr>
          <p:nvPr/>
        </p:nvSpPr>
        <p:spPr bwMode="auto">
          <a:xfrm>
            <a:off x="7289800" y="3300413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06" name="Freeform 126"/>
          <p:cNvSpPr>
            <a:spLocks/>
          </p:cNvSpPr>
          <p:nvPr/>
        </p:nvSpPr>
        <p:spPr bwMode="auto">
          <a:xfrm>
            <a:off x="7204075" y="3130550"/>
            <a:ext cx="257175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07" name="Rectangle 127"/>
          <p:cNvSpPr>
            <a:spLocks noChangeArrowheads="1"/>
          </p:cNvSpPr>
          <p:nvPr/>
        </p:nvSpPr>
        <p:spPr bwMode="auto">
          <a:xfrm>
            <a:off x="6354763" y="31734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08" name="Rectangle 128"/>
          <p:cNvSpPr>
            <a:spLocks noChangeArrowheads="1"/>
          </p:cNvSpPr>
          <p:nvPr/>
        </p:nvSpPr>
        <p:spPr bwMode="auto">
          <a:xfrm>
            <a:off x="6429375" y="3205163"/>
            <a:ext cx="2032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aluA</a:t>
            </a:r>
            <a:endParaRPr lang="en-US"/>
          </a:p>
        </p:txBody>
      </p:sp>
      <p:sp>
        <p:nvSpPr>
          <p:cNvPr id="532609" name="Rectangle 129"/>
          <p:cNvSpPr>
            <a:spLocks noChangeArrowheads="1"/>
          </p:cNvSpPr>
          <p:nvPr/>
        </p:nvSpPr>
        <p:spPr bwMode="auto">
          <a:xfrm>
            <a:off x="6626225" y="320516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532610" name="Rectangle 130"/>
          <p:cNvSpPr>
            <a:spLocks noChangeArrowheads="1"/>
          </p:cNvSpPr>
          <p:nvPr/>
        </p:nvSpPr>
        <p:spPr bwMode="auto">
          <a:xfrm>
            <a:off x="6683375" y="3205163"/>
            <a:ext cx="2032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aluB</a:t>
            </a:r>
            <a:endParaRPr lang="en-US"/>
          </a:p>
        </p:txBody>
      </p:sp>
      <p:sp>
        <p:nvSpPr>
          <p:cNvPr id="532611" name="Rectangle 131"/>
          <p:cNvSpPr>
            <a:spLocks noChangeArrowheads="1"/>
          </p:cNvSpPr>
          <p:nvPr/>
        </p:nvSpPr>
        <p:spPr bwMode="auto">
          <a:xfrm>
            <a:off x="6354763" y="2959100"/>
            <a:ext cx="63817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12" name="Rectangle 132"/>
          <p:cNvSpPr>
            <a:spLocks noChangeArrowheads="1"/>
          </p:cNvSpPr>
          <p:nvPr/>
        </p:nvSpPr>
        <p:spPr bwMode="auto">
          <a:xfrm>
            <a:off x="6429375" y="2990850"/>
            <a:ext cx="1746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Bch</a:t>
            </a:r>
            <a:endParaRPr lang="en-US"/>
          </a:p>
        </p:txBody>
      </p:sp>
      <p:sp>
        <p:nvSpPr>
          <p:cNvPr id="532613" name="Rectangle 133"/>
          <p:cNvSpPr>
            <a:spLocks noChangeArrowheads="1"/>
          </p:cNvSpPr>
          <p:nvPr/>
        </p:nvSpPr>
        <p:spPr bwMode="auto">
          <a:xfrm>
            <a:off x="7289800" y="2576513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14" name="Rectangle 134"/>
          <p:cNvSpPr>
            <a:spLocks noChangeArrowheads="1"/>
          </p:cNvSpPr>
          <p:nvPr/>
        </p:nvSpPr>
        <p:spPr bwMode="auto">
          <a:xfrm>
            <a:off x="6440488" y="2576513"/>
            <a:ext cx="935037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15" name="Freeform 135"/>
          <p:cNvSpPr>
            <a:spLocks/>
          </p:cNvSpPr>
          <p:nvPr/>
        </p:nvSpPr>
        <p:spPr bwMode="auto">
          <a:xfrm>
            <a:off x="6311900" y="2492375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16" name="Rectangle 136"/>
          <p:cNvSpPr>
            <a:spLocks noChangeArrowheads="1"/>
          </p:cNvSpPr>
          <p:nvPr/>
        </p:nvSpPr>
        <p:spPr bwMode="auto">
          <a:xfrm>
            <a:off x="6694488" y="2365375"/>
            <a:ext cx="6381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17" name="Rectangle 137"/>
          <p:cNvSpPr>
            <a:spLocks noChangeArrowheads="1"/>
          </p:cNvSpPr>
          <p:nvPr/>
        </p:nvSpPr>
        <p:spPr bwMode="auto">
          <a:xfrm>
            <a:off x="7115175" y="2395538"/>
            <a:ext cx="198438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532618" name="Rectangle 138"/>
          <p:cNvSpPr>
            <a:spLocks noChangeArrowheads="1"/>
          </p:cNvSpPr>
          <p:nvPr/>
        </p:nvSpPr>
        <p:spPr bwMode="auto">
          <a:xfrm>
            <a:off x="7927975" y="4575175"/>
            <a:ext cx="46831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19" name="Freeform 139"/>
          <p:cNvSpPr>
            <a:spLocks/>
          </p:cNvSpPr>
          <p:nvPr/>
        </p:nvSpPr>
        <p:spPr bwMode="auto">
          <a:xfrm>
            <a:off x="7758113" y="4491038"/>
            <a:ext cx="169862" cy="255587"/>
          </a:xfrm>
          <a:custGeom>
            <a:avLst/>
            <a:gdLst/>
            <a:ahLst/>
            <a:cxnLst>
              <a:cxn ang="0">
                <a:pos x="213" y="321"/>
              </a:cxn>
              <a:cxn ang="0">
                <a:pos x="0" y="160"/>
              </a:cxn>
              <a:cxn ang="0">
                <a:pos x="213" y="0"/>
              </a:cxn>
              <a:cxn ang="0">
                <a:pos x="213" y="321"/>
              </a:cxn>
            </a:cxnLst>
            <a:rect l="0" t="0" r="r" b="b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20" name="Rectangle 140"/>
          <p:cNvSpPr>
            <a:spLocks noChangeArrowheads="1"/>
          </p:cNvSpPr>
          <p:nvPr/>
        </p:nvSpPr>
        <p:spPr bwMode="auto">
          <a:xfrm>
            <a:off x="8224838" y="876300"/>
            <a:ext cx="171450" cy="37846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21" name="Rectangle 141"/>
          <p:cNvSpPr>
            <a:spLocks noChangeArrowheads="1"/>
          </p:cNvSpPr>
          <p:nvPr/>
        </p:nvSpPr>
        <p:spPr bwMode="auto">
          <a:xfrm>
            <a:off x="6140450" y="747713"/>
            <a:ext cx="2255838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22" name="Rectangle 142"/>
          <p:cNvSpPr>
            <a:spLocks noChangeArrowheads="1"/>
          </p:cNvSpPr>
          <p:nvPr/>
        </p:nvSpPr>
        <p:spPr bwMode="auto">
          <a:xfrm>
            <a:off x="6226175" y="6618288"/>
            <a:ext cx="246856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23" name="Rectangle 143"/>
          <p:cNvSpPr>
            <a:spLocks noChangeArrowheads="1"/>
          </p:cNvSpPr>
          <p:nvPr/>
        </p:nvSpPr>
        <p:spPr bwMode="auto">
          <a:xfrm>
            <a:off x="6183313" y="6534150"/>
            <a:ext cx="85725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24" name="Freeform 144"/>
          <p:cNvSpPr>
            <a:spLocks/>
          </p:cNvSpPr>
          <p:nvPr/>
        </p:nvSpPr>
        <p:spPr bwMode="auto">
          <a:xfrm>
            <a:off x="6099175" y="6362700"/>
            <a:ext cx="255588" cy="171450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25" name="Rectangle 145"/>
          <p:cNvSpPr>
            <a:spLocks noChangeArrowheads="1"/>
          </p:cNvSpPr>
          <p:nvPr/>
        </p:nvSpPr>
        <p:spPr bwMode="auto">
          <a:xfrm>
            <a:off x="6311900" y="2108200"/>
            <a:ext cx="808038" cy="87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26" name="Rectangle 146"/>
          <p:cNvSpPr>
            <a:spLocks noChangeArrowheads="1"/>
          </p:cNvSpPr>
          <p:nvPr/>
        </p:nvSpPr>
        <p:spPr bwMode="auto">
          <a:xfrm>
            <a:off x="7034213" y="1981200"/>
            <a:ext cx="85725" cy="173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27" name="Freeform 147"/>
          <p:cNvSpPr>
            <a:spLocks/>
          </p:cNvSpPr>
          <p:nvPr/>
        </p:nvSpPr>
        <p:spPr bwMode="auto">
          <a:xfrm>
            <a:off x="6950075" y="1811338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28" name="Rectangle 148"/>
          <p:cNvSpPr>
            <a:spLocks noChangeArrowheads="1"/>
          </p:cNvSpPr>
          <p:nvPr/>
        </p:nvSpPr>
        <p:spPr bwMode="auto">
          <a:xfrm>
            <a:off x="6311900" y="1895475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29" name="Rectangle 149"/>
          <p:cNvSpPr>
            <a:spLocks noChangeArrowheads="1"/>
          </p:cNvSpPr>
          <p:nvPr/>
        </p:nvSpPr>
        <p:spPr bwMode="auto">
          <a:xfrm>
            <a:off x="6388100" y="1927225"/>
            <a:ext cx="2143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532630" name="Rectangle 150"/>
          <p:cNvSpPr>
            <a:spLocks noChangeArrowheads="1"/>
          </p:cNvSpPr>
          <p:nvPr/>
        </p:nvSpPr>
        <p:spPr bwMode="auto">
          <a:xfrm>
            <a:off x="6596063" y="1927225"/>
            <a:ext cx="271462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Data</a:t>
            </a:r>
            <a:endParaRPr lang="en-US"/>
          </a:p>
        </p:txBody>
      </p:sp>
      <p:sp>
        <p:nvSpPr>
          <p:cNvPr id="532631" name="Rectangle 151"/>
          <p:cNvSpPr>
            <a:spLocks noChangeArrowheads="1"/>
          </p:cNvSpPr>
          <p:nvPr/>
        </p:nvSpPr>
        <p:spPr bwMode="auto">
          <a:xfrm>
            <a:off x="7034213" y="1130300"/>
            <a:ext cx="85725" cy="300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32" name="Rectangle 152"/>
          <p:cNvSpPr>
            <a:spLocks noChangeArrowheads="1"/>
          </p:cNvSpPr>
          <p:nvPr/>
        </p:nvSpPr>
        <p:spPr bwMode="auto">
          <a:xfrm>
            <a:off x="6481763" y="1130300"/>
            <a:ext cx="638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33" name="Freeform 153"/>
          <p:cNvSpPr>
            <a:spLocks/>
          </p:cNvSpPr>
          <p:nvPr/>
        </p:nvSpPr>
        <p:spPr bwMode="auto">
          <a:xfrm>
            <a:off x="6311900" y="1046163"/>
            <a:ext cx="169863" cy="255587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1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34" name="Rectangle 154"/>
          <p:cNvSpPr>
            <a:spLocks noChangeArrowheads="1"/>
          </p:cNvSpPr>
          <p:nvPr/>
        </p:nvSpPr>
        <p:spPr bwMode="auto">
          <a:xfrm>
            <a:off x="6440488" y="917575"/>
            <a:ext cx="63658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35" name="Rectangle 155"/>
          <p:cNvSpPr>
            <a:spLocks noChangeArrowheads="1"/>
          </p:cNvSpPr>
          <p:nvPr/>
        </p:nvSpPr>
        <p:spPr bwMode="auto">
          <a:xfrm>
            <a:off x="6840538" y="949325"/>
            <a:ext cx="214312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532636" name="Rectangle 156"/>
          <p:cNvSpPr>
            <a:spLocks noChangeArrowheads="1"/>
          </p:cNvSpPr>
          <p:nvPr/>
        </p:nvSpPr>
        <p:spPr bwMode="auto">
          <a:xfrm>
            <a:off x="8609013" y="322263"/>
            <a:ext cx="85725" cy="63817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37" name="Freeform 157"/>
          <p:cNvSpPr>
            <a:spLocks/>
          </p:cNvSpPr>
          <p:nvPr/>
        </p:nvSpPr>
        <p:spPr bwMode="auto">
          <a:xfrm>
            <a:off x="5970588" y="1598613"/>
            <a:ext cx="341312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38" name="Freeform 158"/>
          <p:cNvSpPr>
            <a:spLocks/>
          </p:cNvSpPr>
          <p:nvPr/>
        </p:nvSpPr>
        <p:spPr bwMode="auto">
          <a:xfrm>
            <a:off x="6140450" y="1598613"/>
            <a:ext cx="341313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39" name="Freeform 159"/>
          <p:cNvSpPr>
            <a:spLocks/>
          </p:cNvSpPr>
          <p:nvPr/>
        </p:nvSpPr>
        <p:spPr bwMode="auto">
          <a:xfrm>
            <a:off x="5970588" y="1598613"/>
            <a:ext cx="341312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40" name="Freeform 160"/>
          <p:cNvSpPr>
            <a:spLocks/>
          </p:cNvSpPr>
          <p:nvPr/>
        </p:nvSpPr>
        <p:spPr bwMode="auto">
          <a:xfrm>
            <a:off x="6140450" y="1598613"/>
            <a:ext cx="341313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41" name="Freeform 161"/>
          <p:cNvSpPr>
            <a:spLocks/>
          </p:cNvSpPr>
          <p:nvPr/>
        </p:nvSpPr>
        <p:spPr bwMode="auto">
          <a:xfrm>
            <a:off x="8054975" y="2406650"/>
            <a:ext cx="339725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42" name="Freeform 162"/>
          <p:cNvSpPr>
            <a:spLocks/>
          </p:cNvSpPr>
          <p:nvPr/>
        </p:nvSpPr>
        <p:spPr bwMode="auto">
          <a:xfrm>
            <a:off x="8224838" y="2406650"/>
            <a:ext cx="339725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43" name="Freeform 163"/>
          <p:cNvSpPr>
            <a:spLocks/>
          </p:cNvSpPr>
          <p:nvPr/>
        </p:nvSpPr>
        <p:spPr bwMode="auto">
          <a:xfrm>
            <a:off x="8054975" y="2406650"/>
            <a:ext cx="339725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44" name="Freeform 164"/>
          <p:cNvSpPr>
            <a:spLocks/>
          </p:cNvSpPr>
          <p:nvPr/>
        </p:nvSpPr>
        <p:spPr bwMode="auto">
          <a:xfrm>
            <a:off x="8224838" y="2406650"/>
            <a:ext cx="339725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45" name="Rectangle 165"/>
          <p:cNvSpPr>
            <a:spLocks noChangeArrowheads="1"/>
          </p:cNvSpPr>
          <p:nvPr/>
        </p:nvSpPr>
        <p:spPr bwMode="auto">
          <a:xfrm>
            <a:off x="6183313" y="5894388"/>
            <a:ext cx="85725" cy="25558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46" name="Rectangle 166"/>
          <p:cNvSpPr>
            <a:spLocks noChangeArrowheads="1"/>
          </p:cNvSpPr>
          <p:nvPr/>
        </p:nvSpPr>
        <p:spPr bwMode="auto">
          <a:xfrm>
            <a:off x="6269038" y="6022975"/>
            <a:ext cx="89376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47" name="Rectangle 167"/>
          <p:cNvSpPr>
            <a:spLocks noChangeArrowheads="1"/>
          </p:cNvSpPr>
          <p:nvPr/>
        </p:nvSpPr>
        <p:spPr bwMode="auto">
          <a:xfrm>
            <a:off x="7077075" y="5894388"/>
            <a:ext cx="85725" cy="2143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48" name="Rectangle 168"/>
          <p:cNvSpPr>
            <a:spLocks noChangeArrowheads="1"/>
          </p:cNvSpPr>
          <p:nvPr/>
        </p:nvSpPr>
        <p:spPr bwMode="auto">
          <a:xfrm>
            <a:off x="5035550" y="236538"/>
            <a:ext cx="26193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49" name="Rectangle 169"/>
          <p:cNvSpPr>
            <a:spLocks noChangeArrowheads="1"/>
          </p:cNvSpPr>
          <p:nvPr/>
        </p:nvSpPr>
        <p:spPr bwMode="auto">
          <a:xfrm>
            <a:off x="4959350" y="312738"/>
            <a:ext cx="282575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PC</a:t>
            </a:r>
            <a:endParaRPr lang="en-US" sz="1600"/>
          </a:p>
        </p:txBody>
      </p:sp>
      <p:sp>
        <p:nvSpPr>
          <p:cNvPr id="532650" name="Rectangle 170"/>
          <p:cNvSpPr>
            <a:spLocks noChangeArrowheads="1"/>
          </p:cNvSpPr>
          <p:nvPr/>
        </p:nvSpPr>
        <p:spPr bwMode="auto">
          <a:xfrm>
            <a:off x="6311900" y="577850"/>
            <a:ext cx="148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51" name="Rectangle 171"/>
          <p:cNvSpPr>
            <a:spLocks noChangeArrowheads="1"/>
          </p:cNvSpPr>
          <p:nvPr/>
        </p:nvSpPr>
        <p:spPr bwMode="auto">
          <a:xfrm>
            <a:off x="6391275" y="609600"/>
            <a:ext cx="19843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532652" name="Rectangle 172"/>
          <p:cNvSpPr>
            <a:spLocks noChangeArrowheads="1"/>
          </p:cNvSpPr>
          <p:nvPr/>
        </p:nvSpPr>
        <p:spPr bwMode="auto">
          <a:xfrm>
            <a:off x="6578600" y="609600"/>
            <a:ext cx="5715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532653" name="Rectangle 173"/>
          <p:cNvSpPr>
            <a:spLocks noChangeArrowheads="1"/>
          </p:cNvSpPr>
          <p:nvPr/>
        </p:nvSpPr>
        <p:spPr bwMode="auto">
          <a:xfrm>
            <a:off x="6632575" y="609600"/>
            <a:ext cx="2143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532654" name="Rectangle 174"/>
          <p:cNvSpPr>
            <a:spLocks noChangeArrowheads="1"/>
          </p:cNvSpPr>
          <p:nvPr/>
        </p:nvSpPr>
        <p:spPr bwMode="auto">
          <a:xfrm>
            <a:off x="6140450" y="322263"/>
            <a:ext cx="2554288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55" name="Freeform 175"/>
          <p:cNvSpPr>
            <a:spLocks/>
          </p:cNvSpPr>
          <p:nvPr/>
        </p:nvSpPr>
        <p:spPr bwMode="auto">
          <a:xfrm>
            <a:off x="8478838" y="3597275"/>
            <a:ext cx="257175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56" name="Freeform 176"/>
          <p:cNvSpPr>
            <a:spLocks/>
          </p:cNvSpPr>
          <p:nvPr/>
        </p:nvSpPr>
        <p:spPr bwMode="auto">
          <a:xfrm>
            <a:off x="8564563" y="3597275"/>
            <a:ext cx="255587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57" name="Rectangle 177"/>
          <p:cNvSpPr>
            <a:spLocks noChangeArrowheads="1"/>
          </p:cNvSpPr>
          <p:nvPr/>
        </p:nvSpPr>
        <p:spPr bwMode="auto">
          <a:xfrm>
            <a:off x="6311900" y="152400"/>
            <a:ext cx="148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58" name="Rectangle 178"/>
          <p:cNvSpPr>
            <a:spLocks noChangeArrowheads="1"/>
          </p:cNvSpPr>
          <p:nvPr/>
        </p:nvSpPr>
        <p:spPr bwMode="auto">
          <a:xfrm>
            <a:off x="6386513" y="184150"/>
            <a:ext cx="327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newPC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29188" y="4548188"/>
            <a:ext cx="1444625" cy="912812"/>
            <a:chOff x="3546" y="3759"/>
            <a:chExt cx="910" cy="575"/>
          </a:xfrm>
        </p:grpSpPr>
        <p:sp>
          <p:nvSpPr>
            <p:cNvPr id="335875" name="Line 3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6" name="Rectangle 4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%esp</a:t>
              </a:r>
            </a:p>
          </p:txBody>
        </p:sp>
      </p:grp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4343400" y="1042988"/>
            <a:ext cx="1292225" cy="938212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35878" name="Rectangle 6"/>
          <p:cNvSpPr>
            <a:spLocks noChangeArrowheads="1"/>
          </p:cNvSpPr>
          <p:nvPr/>
        </p:nvSpPr>
        <p:spPr bwMode="auto">
          <a:xfrm>
            <a:off x="5791200" y="1576388"/>
            <a:ext cx="1292225" cy="938212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35879" name="Rectangle 7"/>
          <p:cNvSpPr>
            <a:spLocks noChangeArrowheads="1"/>
          </p:cNvSpPr>
          <p:nvPr/>
        </p:nvSpPr>
        <p:spPr bwMode="auto">
          <a:xfrm>
            <a:off x="6343650" y="4038600"/>
            <a:ext cx="1292225" cy="9382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proc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886325" y="3505200"/>
            <a:ext cx="1444625" cy="912813"/>
            <a:chOff x="2688" y="2736"/>
            <a:chExt cx="910" cy="575"/>
          </a:xfrm>
        </p:grpSpPr>
        <p:sp>
          <p:nvSpPr>
            <p:cNvPr id="335881" name="Line 9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2" name="Rectangle 10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%ebp</a:t>
              </a:r>
              <a:endParaRPr lang="en-US"/>
            </a:p>
          </p:txBody>
        </p:sp>
      </p:grpSp>
      <p:sp>
        <p:nvSpPr>
          <p:cNvPr id="335883" name="Line 11"/>
          <p:cNvSpPr>
            <a:spLocks noChangeShapeType="1"/>
          </p:cNvSpPr>
          <p:nvPr/>
        </p:nvSpPr>
        <p:spPr bwMode="auto">
          <a:xfrm flipH="1" flipV="1">
            <a:off x="7451725" y="4953000"/>
            <a:ext cx="635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84" name="Rectangle 12"/>
          <p:cNvSpPr>
            <a:spLocks noChangeArrowheads="1"/>
          </p:cNvSpPr>
          <p:nvPr/>
        </p:nvSpPr>
        <p:spPr bwMode="auto">
          <a:xfrm>
            <a:off x="8162925" y="5029200"/>
            <a:ext cx="8286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Stack</a:t>
            </a:r>
          </a:p>
          <a:p>
            <a:pPr algn="l">
              <a:lnSpc>
                <a:spcPct val="100000"/>
              </a:lnSpc>
            </a:pPr>
            <a:r>
              <a:rPr lang="en-US"/>
              <a:t>“Top”</a:t>
            </a:r>
          </a:p>
        </p:txBody>
      </p:sp>
      <p:sp>
        <p:nvSpPr>
          <p:cNvPr id="335885" name="Rectangle 1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5029200" cy="573088"/>
          </a:xfrm>
        </p:spPr>
        <p:txBody>
          <a:bodyPr/>
          <a:lstStyle/>
          <a:p>
            <a:r>
              <a:rPr lang="en-US"/>
              <a:t>Stack Frames</a:t>
            </a:r>
          </a:p>
        </p:txBody>
      </p:sp>
      <p:sp>
        <p:nvSpPr>
          <p:cNvPr id="33588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5043487" cy="5224463"/>
          </a:xfrm>
        </p:spPr>
        <p:txBody>
          <a:bodyPr/>
          <a:lstStyle/>
          <a:p>
            <a:r>
              <a:rPr lang="en-US"/>
              <a:t>Contents</a:t>
            </a:r>
          </a:p>
          <a:p>
            <a:pPr lvl="1"/>
            <a:r>
              <a:rPr lang="en-US"/>
              <a:t>Local variables</a:t>
            </a:r>
          </a:p>
          <a:p>
            <a:pPr lvl="1"/>
            <a:r>
              <a:rPr lang="en-US"/>
              <a:t>Return information</a:t>
            </a:r>
          </a:p>
          <a:p>
            <a:pPr lvl="1"/>
            <a:r>
              <a:rPr lang="en-US"/>
              <a:t>Temporary space</a:t>
            </a:r>
          </a:p>
          <a:p>
            <a:r>
              <a:rPr lang="en-US"/>
              <a:t>Management</a:t>
            </a:r>
          </a:p>
          <a:p>
            <a:pPr lvl="1"/>
            <a:r>
              <a:rPr lang="en-US"/>
              <a:t>Space allocated upon entry to procedure </a:t>
            </a:r>
          </a:p>
          <a:p>
            <a:pPr lvl="2"/>
            <a:r>
              <a:rPr lang="en-US"/>
              <a:t>“Set-up” code</a:t>
            </a:r>
          </a:p>
          <a:p>
            <a:pPr lvl="1"/>
            <a:r>
              <a:rPr lang="en-US"/>
              <a:t>Deallocated just before return</a:t>
            </a:r>
          </a:p>
          <a:p>
            <a:pPr lvl="2"/>
            <a:r>
              <a:rPr lang="en-US"/>
              <a:t>“Finish” code</a:t>
            </a:r>
          </a:p>
          <a:p>
            <a:r>
              <a:rPr lang="en-US"/>
              <a:t>Pointers</a:t>
            </a:r>
          </a:p>
          <a:p>
            <a:pPr lvl="1"/>
            <a:r>
              <a:rPr lang="en-US"/>
              <a:t>Stack pointer</a:t>
            </a:r>
            <a:r>
              <a:rPr lang="en-US">
                <a:latin typeface="Courier New" pitchFamily="1" charset="0"/>
              </a:rPr>
              <a:t> %esp</a:t>
            </a:r>
            <a:r>
              <a:rPr lang="en-US"/>
              <a:t> indicates stack top</a:t>
            </a:r>
          </a:p>
          <a:p>
            <a:pPr lvl="1"/>
            <a:r>
              <a:rPr lang="en-US"/>
              <a:t>Frame pointer </a:t>
            </a:r>
            <a:r>
              <a:rPr lang="en-US">
                <a:latin typeface="Courier New" pitchFamily="1" charset="0"/>
              </a:rPr>
              <a:t>%ebp</a:t>
            </a:r>
            <a:r>
              <a:rPr lang="en-US"/>
              <a:t> indicates start of current frame</a:t>
            </a:r>
          </a:p>
        </p:txBody>
      </p:sp>
      <p:sp>
        <p:nvSpPr>
          <p:cNvPr id="335887" name="Rectangle 15"/>
          <p:cNvSpPr>
            <a:spLocks noChangeArrowheads="1"/>
          </p:cNvSpPr>
          <p:nvPr/>
        </p:nvSpPr>
        <p:spPr bwMode="auto">
          <a:xfrm>
            <a:off x="7242175" y="2109788"/>
            <a:ext cx="1292225" cy="938212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94313" y="1728788"/>
            <a:ext cx="1444625" cy="912812"/>
            <a:chOff x="3546" y="3759"/>
            <a:chExt cx="910" cy="575"/>
          </a:xfrm>
        </p:grpSpPr>
        <p:sp>
          <p:nvSpPr>
            <p:cNvPr id="336899" name="Line 3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00" name="Rectangle 4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%esp</a:t>
              </a:r>
            </a:p>
          </p:txBody>
        </p:sp>
      </p:grpSp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251450" y="685800"/>
            <a:ext cx="1444625" cy="912813"/>
            <a:chOff x="2688" y="2736"/>
            <a:chExt cx="910" cy="575"/>
          </a:xfrm>
        </p:grpSpPr>
        <p:sp>
          <p:nvSpPr>
            <p:cNvPr id="336904" name="Line 8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05" name="Rectangle 9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%ebp</a:t>
              </a:r>
              <a:endParaRPr lang="en-US"/>
            </a:p>
          </p:txBody>
        </p:sp>
      </p:grpSp>
      <p:sp>
        <p:nvSpPr>
          <p:cNvPr id="33690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336907" name="Rectangle 11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</p:txBody>
      </p:sp>
      <p:sp>
        <p:nvSpPr>
          <p:cNvPr id="336908" name="Rectangle 12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336909" name="Rectangle 13"/>
          <p:cNvSpPr>
            <a:spLocks noChangeArrowheads="1"/>
          </p:cNvSpPr>
          <p:nvPr/>
        </p:nvSpPr>
        <p:spPr bwMode="auto">
          <a:xfrm>
            <a:off x="457200" y="1447800"/>
            <a:ext cx="1600200" cy="2311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{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}</a:t>
            </a:r>
          </a:p>
        </p:txBody>
      </p:sp>
      <p:sp>
        <p:nvSpPr>
          <p:cNvPr id="336910" name="Line 14"/>
          <p:cNvSpPr>
            <a:spLocks noChangeShapeType="1"/>
          </p:cNvSpPr>
          <p:nvPr/>
        </p:nvSpPr>
        <p:spPr bwMode="auto">
          <a:xfrm>
            <a:off x="152400" y="22098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94313" y="2643188"/>
            <a:ext cx="1444625" cy="912812"/>
            <a:chOff x="3546" y="3759"/>
            <a:chExt cx="910" cy="575"/>
          </a:xfrm>
        </p:grpSpPr>
        <p:sp>
          <p:nvSpPr>
            <p:cNvPr id="337923" name="Line 3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24" name="Rectangle 4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%esp</a:t>
              </a:r>
            </a:p>
          </p:txBody>
        </p:sp>
      </p:grp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6708775" y="2133600"/>
            <a:ext cx="1292225" cy="938213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37927" name="Rectangle 7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51450" y="1600200"/>
            <a:ext cx="1444625" cy="912813"/>
            <a:chOff x="2688" y="2736"/>
            <a:chExt cx="910" cy="575"/>
          </a:xfrm>
        </p:grpSpPr>
        <p:sp>
          <p:nvSpPr>
            <p:cNvPr id="337929" name="Line 9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30" name="Rectangle 10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%ebp</a:t>
              </a:r>
              <a:endParaRPr lang="en-US"/>
            </a:p>
          </p:txBody>
        </p:sp>
      </p:grpSp>
      <p:sp>
        <p:nvSpPr>
          <p:cNvPr id="33793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337932" name="Rectangle 12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</p:txBody>
      </p:sp>
      <p:sp>
        <p:nvSpPr>
          <p:cNvPr id="337933" name="Rectangle 13"/>
          <p:cNvSpPr>
            <a:spLocks noChangeArrowheads="1"/>
          </p:cNvSpPr>
          <p:nvPr/>
        </p:nvSpPr>
        <p:spPr bwMode="auto">
          <a:xfrm>
            <a:off x="3592513" y="2667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</a:t>
            </a:r>
          </a:p>
        </p:txBody>
      </p:sp>
      <p:sp>
        <p:nvSpPr>
          <p:cNvPr id="337934" name="Line 14"/>
          <p:cNvSpPr>
            <a:spLocks noChangeShapeType="1"/>
          </p:cNvSpPr>
          <p:nvPr/>
        </p:nvSpPr>
        <p:spPr bwMode="auto">
          <a:xfrm>
            <a:off x="3897313" y="22860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35" name="Rectangle 15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337936" name="Rectangle 16"/>
          <p:cNvSpPr>
            <a:spLocks noChangeArrowheads="1"/>
          </p:cNvSpPr>
          <p:nvPr/>
        </p:nvSpPr>
        <p:spPr bwMode="auto">
          <a:xfrm>
            <a:off x="457200" y="1447800"/>
            <a:ext cx="1600200" cy="23114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{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 • 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 • 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 • 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}</a:t>
            </a:r>
          </a:p>
        </p:txBody>
      </p:sp>
      <p:sp>
        <p:nvSpPr>
          <p:cNvPr id="337937" name="Line 17"/>
          <p:cNvSpPr>
            <a:spLocks noChangeShapeType="1"/>
          </p:cNvSpPr>
          <p:nvPr/>
        </p:nvSpPr>
        <p:spPr bwMode="auto">
          <a:xfrm>
            <a:off x="152400" y="22098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94313" y="3557588"/>
            <a:ext cx="1444625" cy="912812"/>
            <a:chOff x="3546" y="3759"/>
            <a:chExt cx="910" cy="575"/>
          </a:xfrm>
        </p:grpSpPr>
        <p:sp>
          <p:nvSpPr>
            <p:cNvPr id="338947" name="Line 3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48" name="Rectangle 4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%esp</a:t>
              </a:r>
            </a:p>
          </p:txBody>
        </p:sp>
      </p:grpSp>
      <p:sp>
        <p:nvSpPr>
          <p:cNvPr id="338949" name="Rectangle 5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6708775" y="2133600"/>
            <a:ext cx="1292225" cy="938213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38951" name="Rectangle 7"/>
          <p:cNvSpPr>
            <a:spLocks noChangeArrowheads="1"/>
          </p:cNvSpPr>
          <p:nvPr/>
        </p:nvSpPr>
        <p:spPr bwMode="auto">
          <a:xfrm>
            <a:off x="6708775" y="30480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38952" name="Rectangle 8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251450" y="2514600"/>
            <a:ext cx="1444625" cy="912813"/>
            <a:chOff x="2688" y="2736"/>
            <a:chExt cx="910" cy="575"/>
          </a:xfrm>
        </p:grpSpPr>
        <p:sp>
          <p:nvSpPr>
            <p:cNvPr id="338954" name="Line 10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5" name="Rectangle 11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%ebp</a:t>
              </a:r>
              <a:endParaRPr lang="en-US"/>
            </a:p>
          </p:txBody>
        </p:sp>
      </p:grpSp>
      <p:sp>
        <p:nvSpPr>
          <p:cNvPr id="33895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338957" name="Rectangle 13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</p:txBody>
      </p:sp>
      <p:sp>
        <p:nvSpPr>
          <p:cNvPr id="338958" name="Rectangle 14"/>
          <p:cNvSpPr>
            <a:spLocks noChangeArrowheads="1"/>
          </p:cNvSpPr>
          <p:nvPr/>
        </p:nvSpPr>
        <p:spPr bwMode="auto">
          <a:xfrm>
            <a:off x="3592513" y="2667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</a:t>
            </a:r>
          </a:p>
        </p:txBody>
      </p:sp>
      <p:sp>
        <p:nvSpPr>
          <p:cNvPr id="338959" name="Rectangle 15"/>
          <p:cNvSpPr>
            <a:spLocks noChangeArrowheads="1"/>
          </p:cNvSpPr>
          <p:nvPr/>
        </p:nvSpPr>
        <p:spPr bwMode="auto">
          <a:xfrm>
            <a:off x="3581400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</p:txBody>
      </p:sp>
      <p:sp>
        <p:nvSpPr>
          <p:cNvPr id="338960" name="Line 16"/>
          <p:cNvSpPr>
            <a:spLocks noChangeShapeType="1"/>
          </p:cNvSpPr>
          <p:nvPr/>
        </p:nvSpPr>
        <p:spPr bwMode="auto">
          <a:xfrm>
            <a:off x="3897313" y="22860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61" name="Line 17"/>
          <p:cNvSpPr>
            <a:spLocks noChangeShapeType="1"/>
          </p:cNvSpPr>
          <p:nvPr/>
        </p:nvSpPr>
        <p:spPr bwMode="auto">
          <a:xfrm>
            <a:off x="3897313" y="29718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62" name="Rectangle 18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338963" name="Rectangle 19"/>
          <p:cNvSpPr>
            <a:spLocks noChangeArrowheads="1"/>
          </p:cNvSpPr>
          <p:nvPr/>
        </p:nvSpPr>
        <p:spPr bwMode="auto">
          <a:xfrm>
            <a:off x="457200" y="1498600"/>
            <a:ext cx="1600200" cy="23114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{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amI();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}</a:t>
            </a:r>
          </a:p>
        </p:txBody>
      </p:sp>
      <p:sp>
        <p:nvSpPr>
          <p:cNvPr id="338964" name="Line 20"/>
          <p:cNvSpPr>
            <a:spLocks noChangeShapeType="1"/>
          </p:cNvSpPr>
          <p:nvPr/>
        </p:nvSpPr>
        <p:spPr bwMode="auto">
          <a:xfrm>
            <a:off x="152400" y="22098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94313" y="4497388"/>
            <a:ext cx="1444625" cy="912812"/>
            <a:chOff x="3546" y="3759"/>
            <a:chExt cx="910" cy="575"/>
          </a:xfrm>
        </p:grpSpPr>
        <p:sp>
          <p:nvSpPr>
            <p:cNvPr id="339971" name="Line 3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72" name="Rectangle 4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%esp</a:t>
              </a:r>
            </a:p>
          </p:txBody>
        </p:sp>
      </p:grp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6708775" y="2133600"/>
            <a:ext cx="1292225" cy="938213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39975" name="Rectangle 7"/>
          <p:cNvSpPr>
            <a:spLocks noChangeArrowheads="1"/>
          </p:cNvSpPr>
          <p:nvPr/>
        </p:nvSpPr>
        <p:spPr bwMode="auto">
          <a:xfrm>
            <a:off x="6708775" y="30480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39976" name="Rectangle 8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251450" y="3454400"/>
            <a:ext cx="1444625" cy="912813"/>
            <a:chOff x="2688" y="2736"/>
            <a:chExt cx="910" cy="575"/>
          </a:xfrm>
        </p:grpSpPr>
        <p:sp>
          <p:nvSpPr>
            <p:cNvPr id="339978" name="Line 10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79" name="Rectangle 11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%ebp</a:t>
              </a:r>
              <a:endParaRPr lang="en-US"/>
            </a:p>
          </p:txBody>
        </p:sp>
      </p:grpSp>
      <p:sp>
        <p:nvSpPr>
          <p:cNvPr id="33998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339981" name="Rectangle 13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</p:txBody>
      </p:sp>
      <p:sp>
        <p:nvSpPr>
          <p:cNvPr id="339982" name="Rectangle 14"/>
          <p:cNvSpPr>
            <a:spLocks noChangeArrowheads="1"/>
          </p:cNvSpPr>
          <p:nvPr/>
        </p:nvSpPr>
        <p:spPr bwMode="auto">
          <a:xfrm>
            <a:off x="3592513" y="2667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</a:t>
            </a:r>
          </a:p>
        </p:txBody>
      </p:sp>
      <p:sp>
        <p:nvSpPr>
          <p:cNvPr id="339983" name="Rectangle 15"/>
          <p:cNvSpPr>
            <a:spLocks noChangeArrowheads="1"/>
          </p:cNvSpPr>
          <p:nvPr/>
        </p:nvSpPr>
        <p:spPr bwMode="auto">
          <a:xfrm>
            <a:off x="3581400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</p:txBody>
      </p:sp>
      <p:sp>
        <p:nvSpPr>
          <p:cNvPr id="339984" name="Line 16"/>
          <p:cNvSpPr>
            <a:spLocks noChangeShapeType="1"/>
          </p:cNvSpPr>
          <p:nvPr/>
        </p:nvSpPr>
        <p:spPr bwMode="auto">
          <a:xfrm>
            <a:off x="3897313" y="22860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5" name="Line 17"/>
          <p:cNvSpPr>
            <a:spLocks noChangeShapeType="1"/>
          </p:cNvSpPr>
          <p:nvPr/>
        </p:nvSpPr>
        <p:spPr bwMode="auto">
          <a:xfrm>
            <a:off x="3897313" y="29718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6" name="Rectangle 18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457200" y="1498600"/>
            <a:ext cx="1600200" cy="23114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{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amI();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}</a:t>
            </a:r>
          </a:p>
        </p:txBody>
      </p:sp>
      <p:sp>
        <p:nvSpPr>
          <p:cNvPr id="339988" name="Line 20"/>
          <p:cNvSpPr>
            <a:spLocks noChangeShapeType="1"/>
          </p:cNvSpPr>
          <p:nvPr/>
        </p:nvSpPr>
        <p:spPr bwMode="auto">
          <a:xfrm>
            <a:off x="152400" y="22098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9989" name="Rectangle 21"/>
          <p:cNvSpPr>
            <a:spLocks noChangeArrowheads="1"/>
          </p:cNvSpPr>
          <p:nvPr/>
        </p:nvSpPr>
        <p:spPr bwMode="auto">
          <a:xfrm>
            <a:off x="6705600" y="39624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39990" name="Rectangle 22"/>
          <p:cNvSpPr>
            <a:spLocks noChangeArrowheads="1"/>
          </p:cNvSpPr>
          <p:nvPr/>
        </p:nvSpPr>
        <p:spPr bwMode="auto">
          <a:xfrm>
            <a:off x="3581400" y="40560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</p:txBody>
      </p:sp>
      <p:sp>
        <p:nvSpPr>
          <p:cNvPr id="339991" name="Line 23"/>
          <p:cNvSpPr>
            <a:spLocks noChangeShapeType="1"/>
          </p:cNvSpPr>
          <p:nvPr/>
        </p:nvSpPr>
        <p:spPr bwMode="auto">
          <a:xfrm>
            <a:off x="3897313" y="3686175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94313" y="5411788"/>
            <a:ext cx="1444625" cy="912812"/>
            <a:chOff x="3546" y="3759"/>
            <a:chExt cx="910" cy="575"/>
          </a:xfrm>
        </p:grpSpPr>
        <p:sp>
          <p:nvSpPr>
            <p:cNvPr id="340995" name="Line 3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6" name="Rectangle 4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%esp</a:t>
              </a:r>
            </a:p>
          </p:txBody>
        </p:sp>
      </p:grpSp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40998" name="Rectangle 6"/>
          <p:cNvSpPr>
            <a:spLocks noChangeArrowheads="1"/>
          </p:cNvSpPr>
          <p:nvPr/>
        </p:nvSpPr>
        <p:spPr bwMode="auto">
          <a:xfrm>
            <a:off x="6708775" y="2133600"/>
            <a:ext cx="1292225" cy="938213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6708775" y="30480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41000" name="Rectangle 8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251450" y="4368800"/>
            <a:ext cx="1444625" cy="912813"/>
            <a:chOff x="2688" y="2736"/>
            <a:chExt cx="910" cy="575"/>
          </a:xfrm>
        </p:grpSpPr>
        <p:sp>
          <p:nvSpPr>
            <p:cNvPr id="341002" name="Line 10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3" name="Rectangle 11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%ebp</a:t>
              </a:r>
              <a:endParaRPr lang="en-US"/>
            </a:p>
          </p:txBody>
        </p:sp>
      </p:grpSp>
      <p:sp>
        <p:nvSpPr>
          <p:cNvPr id="34100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341005" name="Rectangle 13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</p:txBody>
      </p:sp>
      <p:sp>
        <p:nvSpPr>
          <p:cNvPr id="341006" name="Rectangle 14"/>
          <p:cNvSpPr>
            <a:spLocks noChangeArrowheads="1"/>
          </p:cNvSpPr>
          <p:nvPr/>
        </p:nvSpPr>
        <p:spPr bwMode="auto">
          <a:xfrm>
            <a:off x="3592513" y="2667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</a:t>
            </a:r>
          </a:p>
        </p:txBody>
      </p:sp>
      <p:sp>
        <p:nvSpPr>
          <p:cNvPr id="341007" name="Rectangle 15"/>
          <p:cNvSpPr>
            <a:spLocks noChangeArrowheads="1"/>
          </p:cNvSpPr>
          <p:nvPr/>
        </p:nvSpPr>
        <p:spPr bwMode="auto">
          <a:xfrm>
            <a:off x="3581400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</p:txBody>
      </p:sp>
      <p:sp>
        <p:nvSpPr>
          <p:cNvPr id="341008" name="Line 16"/>
          <p:cNvSpPr>
            <a:spLocks noChangeShapeType="1"/>
          </p:cNvSpPr>
          <p:nvPr/>
        </p:nvSpPr>
        <p:spPr bwMode="auto">
          <a:xfrm>
            <a:off x="3897313" y="22860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9" name="Line 17"/>
          <p:cNvSpPr>
            <a:spLocks noChangeShapeType="1"/>
          </p:cNvSpPr>
          <p:nvPr/>
        </p:nvSpPr>
        <p:spPr bwMode="auto">
          <a:xfrm>
            <a:off x="3897313" y="29718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10" name="Rectangle 18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341011" name="Rectangle 19"/>
          <p:cNvSpPr>
            <a:spLocks noChangeArrowheads="1"/>
          </p:cNvSpPr>
          <p:nvPr/>
        </p:nvSpPr>
        <p:spPr bwMode="auto">
          <a:xfrm>
            <a:off x="457200" y="1498600"/>
            <a:ext cx="1600200" cy="23114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{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amI();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}</a:t>
            </a:r>
          </a:p>
        </p:txBody>
      </p:sp>
      <p:sp>
        <p:nvSpPr>
          <p:cNvPr id="341012" name="Line 20"/>
          <p:cNvSpPr>
            <a:spLocks noChangeShapeType="1"/>
          </p:cNvSpPr>
          <p:nvPr/>
        </p:nvSpPr>
        <p:spPr bwMode="auto">
          <a:xfrm>
            <a:off x="152400" y="22098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41013" name="Rectangle 21"/>
          <p:cNvSpPr>
            <a:spLocks noChangeArrowheads="1"/>
          </p:cNvSpPr>
          <p:nvPr/>
        </p:nvSpPr>
        <p:spPr bwMode="auto">
          <a:xfrm>
            <a:off x="6705600" y="39624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41014" name="Rectangle 22"/>
          <p:cNvSpPr>
            <a:spLocks noChangeArrowheads="1"/>
          </p:cNvSpPr>
          <p:nvPr/>
        </p:nvSpPr>
        <p:spPr bwMode="auto">
          <a:xfrm>
            <a:off x="3581400" y="40560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</p:txBody>
      </p:sp>
      <p:sp>
        <p:nvSpPr>
          <p:cNvPr id="341015" name="Line 23"/>
          <p:cNvSpPr>
            <a:spLocks noChangeShapeType="1"/>
          </p:cNvSpPr>
          <p:nvPr/>
        </p:nvSpPr>
        <p:spPr bwMode="auto">
          <a:xfrm>
            <a:off x="3897313" y="3686175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16" name="Rectangle 24"/>
          <p:cNvSpPr>
            <a:spLocks noChangeArrowheads="1"/>
          </p:cNvSpPr>
          <p:nvPr/>
        </p:nvSpPr>
        <p:spPr bwMode="auto">
          <a:xfrm>
            <a:off x="3581400" y="47418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</p:txBody>
      </p:sp>
      <p:sp>
        <p:nvSpPr>
          <p:cNvPr id="341017" name="Line 25"/>
          <p:cNvSpPr>
            <a:spLocks noChangeShapeType="1"/>
          </p:cNvSpPr>
          <p:nvPr/>
        </p:nvSpPr>
        <p:spPr bwMode="auto">
          <a:xfrm>
            <a:off x="3897313" y="4371975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18" name="Rectangle 26"/>
          <p:cNvSpPr>
            <a:spLocks noChangeArrowheads="1"/>
          </p:cNvSpPr>
          <p:nvPr/>
        </p:nvSpPr>
        <p:spPr bwMode="auto">
          <a:xfrm>
            <a:off x="6705600" y="48768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94313" y="4497388"/>
            <a:ext cx="1444625" cy="912812"/>
            <a:chOff x="3546" y="3759"/>
            <a:chExt cx="910" cy="575"/>
          </a:xfrm>
        </p:grpSpPr>
        <p:sp>
          <p:nvSpPr>
            <p:cNvPr id="342019" name="Line 3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20" name="Rectangle 4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%esp</a:t>
              </a:r>
            </a:p>
          </p:txBody>
        </p:sp>
      </p:grp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6708775" y="2133600"/>
            <a:ext cx="1292225" cy="938213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42023" name="Rectangle 7"/>
          <p:cNvSpPr>
            <a:spLocks noChangeArrowheads="1"/>
          </p:cNvSpPr>
          <p:nvPr/>
        </p:nvSpPr>
        <p:spPr bwMode="auto">
          <a:xfrm>
            <a:off x="6708775" y="30480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42024" name="Rectangle 8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251450" y="3454400"/>
            <a:ext cx="1444625" cy="912813"/>
            <a:chOff x="2688" y="2736"/>
            <a:chExt cx="910" cy="575"/>
          </a:xfrm>
        </p:grpSpPr>
        <p:sp>
          <p:nvSpPr>
            <p:cNvPr id="342026" name="Line 10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27" name="Rectangle 11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%ebp</a:t>
              </a:r>
              <a:endParaRPr lang="en-US"/>
            </a:p>
          </p:txBody>
        </p:sp>
      </p:grpSp>
      <p:sp>
        <p:nvSpPr>
          <p:cNvPr id="34202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342029" name="Rectangle 13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</p:txBody>
      </p:sp>
      <p:sp>
        <p:nvSpPr>
          <p:cNvPr id="342030" name="Rectangle 14"/>
          <p:cNvSpPr>
            <a:spLocks noChangeArrowheads="1"/>
          </p:cNvSpPr>
          <p:nvPr/>
        </p:nvSpPr>
        <p:spPr bwMode="auto">
          <a:xfrm>
            <a:off x="3592513" y="2667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</a:t>
            </a:r>
          </a:p>
        </p:txBody>
      </p:sp>
      <p:sp>
        <p:nvSpPr>
          <p:cNvPr id="342031" name="Rectangle 15"/>
          <p:cNvSpPr>
            <a:spLocks noChangeArrowheads="1"/>
          </p:cNvSpPr>
          <p:nvPr/>
        </p:nvSpPr>
        <p:spPr bwMode="auto">
          <a:xfrm>
            <a:off x="3581400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</p:txBody>
      </p:sp>
      <p:sp>
        <p:nvSpPr>
          <p:cNvPr id="342032" name="Line 16"/>
          <p:cNvSpPr>
            <a:spLocks noChangeShapeType="1"/>
          </p:cNvSpPr>
          <p:nvPr/>
        </p:nvSpPr>
        <p:spPr bwMode="auto">
          <a:xfrm>
            <a:off x="3897313" y="22860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33" name="Line 17"/>
          <p:cNvSpPr>
            <a:spLocks noChangeShapeType="1"/>
          </p:cNvSpPr>
          <p:nvPr/>
        </p:nvSpPr>
        <p:spPr bwMode="auto">
          <a:xfrm>
            <a:off x="3897313" y="29718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34" name="Rectangle 18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342035" name="Rectangle 19"/>
          <p:cNvSpPr>
            <a:spLocks noChangeArrowheads="1"/>
          </p:cNvSpPr>
          <p:nvPr/>
        </p:nvSpPr>
        <p:spPr bwMode="auto">
          <a:xfrm>
            <a:off x="457200" y="1498600"/>
            <a:ext cx="1600200" cy="23114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{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amI();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}</a:t>
            </a:r>
          </a:p>
        </p:txBody>
      </p:sp>
      <p:sp>
        <p:nvSpPr>
          <p:cNvPr id="342036" name="Line 20"/>
          <p:cNvSpPr>
            <a:spLocks noChangeShapeType="1"/>
          </p:cNvSpPr>
          <p:nvPr/>
        </p:nvSpPr>
        <p:spPr bwMode="auto">
          <a:xfrm>
            <a:off x="152400" y="31242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42037" name="Rectangle 21"/>
          <p:cNvSpPr>
            <a:spLocks noChangeArrowheads="1"/>
          </p:cNvSpPr>
          <p:nvPr/>
        </p:nvSpPr>
        <p:spPr bwMode="auto">
          <a:xfrm>
            <a:off x="6705600" y="39624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42038" name="Rectangle 22"/>
          <p:cNvSpPr>
            <a:spLocks noChangeArrowheads="1"/>
          </p:cNvSpPr>
          <p:nvPr/>
        </p:nvSpPr>
        <p:spPr bwMode="auto">
          <a:xfrm>
            <a:off x="3581400" y="40560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</p:txBody>
      </p:sp>
      <p:sp>
        <p:nvSpPr>
          <p:cNvPr id="342039" name="Line 23"/>
          <p:cNvSpPr>
            <a:spLocks noChangeShapeType="1"/>
          </p:cNvSpPr>
          <p:nvPr/>
        </p:nvSpPr>
        <p:spPr bwMode="auto">
          <a:xfrm>
            <a:off x="3897313" y="3686175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40" name="Rectangle 24"/>
          <p:cNvSpPr>
            <a:spLocks noChangeArrowheads="1"/>
          </p:cNvSpPr>
          <p:nvPr/>
        </p:nvSpPr>
        <p:spPr bwMode="auto">
          <a:xfrm>
            <a:off x="3581400" y="47418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1" charset="0"/>
              </a:rPr>
              <a:t>amI</a:t>
            </a:r>
          </a:p>
        </p:txBody>
      </p:sp>
      <p:sp>
        <p:nvSpPr>
          <p:cNvPr id="342041" name="Line 25"/>
          <p:cNvSpPr>
            <a:spLocks noChangeShapeType="1"/>
          </p:cNvSpPr>
          <p:nvPr/>
        </p:nvSpPr>
        <p:spPr bwMode="auto">
          <a:xfrm>
            <a:off x="3897313" y="4371975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94313" y="3557588"/>
            <a:ext cx="1444625" cy="912812"/>
            <a:chOff x="3546" y="3759"/>
            <a:chExt cx="910" cy="575"/>
          </a:xfrm>
        </p:grpSpPr>
        <p:sp>
          <p:nvSpPr>
            <p:cNvPr id="343043" name="Line 3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44" name="Rectangle 4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%esp</a:t>
              </a:r>
            </a:p>
          </p:txBody>
        </p:sp>
      </p:grpSp>
      <p:sp>
        <p:nvSpPr>
          <p:cNvPr id="343045" name="Rectangle 5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43046" name="Rectangle 6"/>
          <p:cNvSpPr>
            <a:spLocks noChangeArrowheads="1"/>
          </p:cNvSpPr>
          <p:nvPr/>
        </p:nvSpPr>
        <p:spPr bwMode="auto">
          <a:xfrm>
            <a:off x="6708775" y="2133600"/>
            <a:ext cx="1292225" cy="938213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43047" name="Rectangle 7"/>
          <p:cNvSpPr>
            <a:spLocks noChangeArrowheads="1"/>
          </p:cNvSpPr>
          <p:nvPr/>
        </p:nvSpPr>
        <p:spPr bwMode="auto">
          <a:xfrm>
            <a:off x="6708775" y="30480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43048" name="Rectangle 8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251450" y="2514600"/>
            <a:ext cx="1444625" cy="912813"/>
            <a:chOff x="2688" y="2736"/>
            <a:chExt cx="910" cy="575"/>
          </a:xfrm>
        </p:grpSpPr>
        <p:sp>
          <p:nvSpPr>
            <p:cNvPr id="343050" name="Line 10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51" name="Rectangle 11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%ebp</a:t>
              </a:r>
              <a:endParaRPr lang="en-US"/>
            </a:p>
          </p:txBody>
        </p:sp>
      </p:grpSp>
      <p:sp>
        <p:nvSpPr>
          <p:cNvPr id="3430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343053" name="Rectangle 13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</p:txBody>
      </p:sp>
      <p:sp>
        <p:nvSpPr>
          <p:cNvPr id="343054" name="Rectangle 14"/>
          <p:cNvSpPr>
            <a:spLocks noChangeArrowheads="1"/>
          </p:cNvSpPr>
          <p:nvPr/>
        </p:nvSpPr>
        <p:spPr bwMode="auto">
          <a:xfrm>
            <a:off x="3592513" y="2667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</a:t>
            </a:r>
          </a:p>
        </p:txBody>
      </p:sp>
      <p:sp>
        <p:nvSpPr>
          <p:cNvPr id="343055" name="Rectangle 15"/>
          <p:cNvSpPr>
            <a:spLocks noChangeArrowheads="1"/>
          </p:cNvSpPr>
          <p:nvPr/>
        </p:nvSpPr>
        <p:spPr bwMode="auto">
          <a:xfrm>
            <a:off x="3581400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</p:txBody>
      </p:sp>
      <p:sp>
        <p:nvSpPr>
          <p:cNvPr id="343056" name="Line 16"/>
          <p:cNvSpPr>
            <a:spLocks noChangeShapeType="1"/>
          </p:cNvSpPr>
          <p:nvPr/>
        </p:nvSpPr>
        <p:spPr bwMode="auto">
          <a:xfrm>
            <a:off x="3897313" y="22860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7" name="Line 17"/>
          <p:cNvSpPr>
            <a:spLocks noChangeShapeType="1"/>
          </p:cNvSpPr>
          <p:nvPr/>
        </p:nvSpPr>
        <p:spPr bwMode="auto">
          <a:xfrm>
            <a:off x="3897313" y="29718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8" name="Rectangle 18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343059" name="Rectangle 19"/>
          <p:cNvSpPr>
            <a:spLocks noChangeArrowheads="1"/>
          </p:cNvSpPr>
          <p:nvPr/>
        </p:nvSpPr>
        <p:spPr bwMode="auto">
          <a:xfrm>
            <a:off x="457200" y="1498600"/>
            <a:ext cx="1600200" cy="23114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{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amI();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}</a:t>
            </a:r>
          </a:p>
        </p:txBody>
      </p:sp>
      <p:sp>
        <p:nvSpPr>
          <p:cNvPr id="343060" name="Line 20"/>
          <p:cNvSpPr>
            <a:spLocks noChangeShapeType="1"/>
          </p:cNvSpPr>
          <p:nvPr/>
        </p:nvSpPr>
        <p:spPr bwMode="auto">
          <a:xfrm>
            <a:off x="152400" y="30480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43061" name="Rectangle 21"/>
          <p:cNvSpPr>
            <a:spLocks noChangeArrowheads="1"/>
          </p:cNvSpPr>
          <p:nvPr/>
        </p:nvSpPr>
        <p:spPr bwMode="auto">
          <a:xfrm>
            <a:off x="3581400" y="40560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1" charset="0"/>
              </a:rPr>
              <a:t>amI</a:t>
            </a:r>
          </a:p>
        </p:txBody>
      </p:sp>
      <p:sp>
        <p:nvSpPr>
          <p:cNvPr id="343062" name="Line 22"/>
          <p:cNvSpPr>
            <a:spLocks noChangeShapeType="1"/>
          </p:cNvSpPr>
          <p:nvPr/>
        </p:nvSpPr>
        <p:spPr bwMode="auto">
          <a:xfrm>
            <a:off x="3897313" y="3686175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3" name="Rectangle 23"/>
          <p:cNvSpPr>
            <a:spLocks noChangeArrowheads="1"/>
          </p:cNvSpPr>
          <p:nvPr/>
        </p:nvSpPr>
        <p:spPr bwMode="auto">
          <a:xfrm>
            <a:off x="3581400" y="47418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1" charset="0"/>
              </a:rPr>
              <a:t>amI</a:t>
            </a:r>
          </a:p>
        </p:txBody>
      </p:sp>
      <p:sp>
        <p:nvSpPr>
          <p:cNvPr id="343064" name="Line 24"/>
          <p:cNvSpPr>
            <a:spLocks noChangeShapeType="1"/>
          </p:cNvSpPr>
          <p:nvPr/>
        </p:nvSpPr>
        <p:spPr bwMode="auto">
          <a:xfrm>
            <a:off x="3897313" y="4371975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94313" y="2643188"/>
            <a:ext cx="1444625" cy="912812"/>
            <a:chOff x="3546" y="3759"/>
            <a:chExt cx="910" cy="575"/>
          </a:xfrm>
        </p:grpSpPr>
        <p:sp>
          <p:nvSpPr>
            <p:cNvPr id="344067" name="Line 3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68" name="Rectangle 4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%esp</a:t>
              </a:r>
            </a:p>
          </p:txBody>
        </p:sp>
      </p:grp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6708775" y="2133600"/>
            <a:ext cx="1292225" cy="938213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51450" y="1600200"/>
            <a:ext cx="1444625" cy="912813"/>
            <a:chOff x="2688" y="2736"/>
            <a:chExt cx="910" cy="575"/>
          </a:xfrm>
        </p:grpSpPr>
        <p:sp>
          <p:nvSpPr>
            <p:cNvPr id="344073" name="Line 9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74" name="Rectangle 10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%ebp</a:t>
              </a:r>
              <a:endParaRPr lang="en-US"/>
            </a:p>
          </p:txBody>
        </p:sp>
      </p:grpSp>
      <p:sp>
        <p:nvSpPr>
          <p:cNvPr id="34407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344076" name="Rectangle 12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</p:txBody>
      </p:sp>
      <p:sp>
        <p:nvSpPr>
          <p:cNvPr id="344077" name="Rectangle 13"/>
          <p:cNvSpPr>
            <a:spLocks noChangeArrowheads="1"/>
          </p:cNvSpPr>
          <p:nvPr/>
        </p:nvSpPr>
        <p:spPr bwMode="auto">
          <a:xfrm>
            <a:off x="3592513" y="2667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</a:t>
            </a:r>
          </a:p>
        </p:txBody>
      </p:sp>
      <p:sp>
        <p:nvSpPr>
          <p:cNvPr id="344078" name="Line 14"/>
          <p:cNvSpPr>
            <a:spLocks noChangeShapeType="1"/>
          </p:cNvSpPr>
          <p:nvPr/>
        </p:nvSpPr>
        <p:spPr bwMode="auto">
          <a:xfrm>
            <a:off x="3897313" y="22860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9" name="Rectangle 15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344080" name="Rectangle 16"/>
          <p:cNvSpPr>
            <a:spLocks noChangeArrowheads="1"/>
          </p:cNvSpPr>
          <p:nvPr/>
        </p:nvSpPr>
        <p:spPr bwMode="auto">
          <a:xfrm>
            <a:off x="457200" y="1447800"/>
            <a:ext cx="1600200" cy="23114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{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 • 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 • 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 • 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}</a:t>
            </a:r>
          </a:p>
        </p:txBody>
      </p:sp>
      <p:sp>
        <p:nvSpPr>
          <p:cNvPr id="344081" name="Line 17"/>
          <p:cNvSpPr>
            <a:spLocks noChangeShapeType="1"/>
          </p:cNvSpPr>
          <p:nvPr/>
        </p:nvSpPr>
        <p:spPr bwMode="auto">
          <a:xfrm>
            <a:off x="152400" y="27432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44082" name="Rectangle 18"/>
          <p:cNvSpPr>
            <a:spLocks noChangeArrowheads="1"/>
          </p:cNvSpPr>
          <p:nvPr/>
        </p:nvSpPr>
        <p:spPr bwMode="auto">
          <a:xfrm>
            <a:off x="3581400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1" charset="0"/>
              </a:rPr>
              <a:t>amI</a:t>
            </a:r>
          </a:p>
        </p:txBody>
      </p:sp>
      <p:sp>
        <p:nvSpPr>
          <p:cNvPr id="344083" name="Line 19"/>
          <p:cNvSpPr>
            <a:spLocks noChangeShapeType="1"/>
          </p:cNvSpPr>
          <p:nvPr/>
        </p:nvSpPr>
        <p:spPr bwMode="auto">
          <a:xfrm>
            <a:off x="3897313" y="2971800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4" name="Rectangle 20"/>
          <p:cNvSpPr>
            <a:spLocks noChangeArrowheads="1"/>
          </p:cNvSpPr>
          <p:nvPr/>
        </p:nvSpPr>
        <p:spPr bwMode="auto">
          <a:xfrm>
            <a:off x="3581400" y="40560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1" charset="0"/>
              </a:rPr>
              <a:t>amI</a:t>
            </a:r>
          </a:p>
        </p:txBody>
      </p:sp>
      <p:sp>
        <p:nvSpPr>
          <p:cNvPr id="344085" name="Line 21"/>
          <p:cNvSpPr>
            <a:spLocks noChangeShapeType="1"/>
          </p:cNvSpPr>
          <p:nvPr/>
        </p:nvSpPr>
        <p:spPr bwMode="auto">
          <a:xfrm>
            <a:off x="3897313" y="3686175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6" name="Rectangle 22"/>
          <p:cNvSpPr>
            <a:spLocks noChangeArrowheads="1"/>
          </p:cNvSpPr>
          <p:nvPr/>
        </p:nvSpPr>
        <p:spPr bwMode="auto">
          <a:xfrm>
            <a:off x="3581400" y="47418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1" charset="0"/>
              </a:rPr>
              <a:t>amI</a:t>
            </a:r>
          </a:p>
        </p:txBody>
      </p:sp>
      <p:sp>
        <p:nvSpPr>
          <p:cNvPr id="344087" name="Line 23"/>
          <p:cNvSpPr>
            <a:spLocks noChangeShapeType="1"/>
          </p:cNvSpPr>
          <p:nvPr/>
        </p:nvSpPr>
        <p:spPr bwMode="auto">
          <a:xfrm>
            <a:off x="3897313" y="4371975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94313" y="3557588"/>
            <a:ext cx="1444625" cy="912812"/>
            <a:chOff x="3546" y="3759"/>
            <a:chExt cx="910" cy="575"/>
          </a:xfrm>
        </p:grpSpPr>
        <p:sp>
          <p:nvSpPr>
            <p:cNvPr id="345091" name="Line 3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092" name="Rectangle 4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%esp</a:t>
              </a:r>
            </a:p>
          </p:txBody>
        </p:sp>
      </p:grp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6708775" y="2133600"/>
            <a:ext cx="1292225" cy="938213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6708775" y="30480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45096" name="Rectangle 8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251450" y="2514600"/>
            <a:ext cx="1444625" cy="912813"/>
            <a:chOff x="2688" y="2736"/>
            <a:chExt cx="910" cy="575"/>
          </a:xfrm>
        </p:grpSpPr>
        <p:sp>
          <p:nvSpPr>
            <p:cNvPr id="345098" name="Line 10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099" name="Rectangle 11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%ebp</a:t>
              </a:r>
              <a:endParaRPr lang="en-US"/>
            </a:p>
          </p:txBody>
        </p:sp>
      </p:grpSp>
      <p:sp>
        <p:nvSpPr>
          <p:cNvPr id="34510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345101" name="Rectangle 13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</p:txBody>
      </p:sp>
      <p:sp>
        <p:nvSpPr>
          <p:cNvPr id="345102" name="Rectangle 14"/>
          <p:cNvSpPr>
            <a:spLocks noChangeArrowheads="1"/>
          </p:cNvSpPr>
          <p:nvPr/>
        </p:nvSpPr>
        <p:spPr bwMode="auto">
          <a:xfrm>
            <a:off x="3592513" y="2667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</a:t>
            </a:r>
          </a:p>
        </p:txBody>
      </p:sp>
      <p:sp>
        <p:nvSpPr>
          <p:cNvPr id="345103" name="Line 15"/>
          <p:cNvSpPr>
            <a:spLocks noChangeShapeType="1"/>
          </p:cNvSpPr>
          <p:nvPr/>
        </p:nvSpPr>
        <p:spPr bwMode="auto">
          <a:xfrm>
            <a:off x="3897313" y="22860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104" name="Rectangle 16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345105" name="Rectangle 17"/>
          <p:cNvSpPr>
            <a:spLocks noChangeArrowheads="1"/>
          </p:cNvSpPr>
          <p:nvPr/>
        </p:nvSpPr>
        <p:spPr bwMode="auto">
          <a:xfrm>
            <a:off x="457200" y="1498600"/>
            <a:ext cx="1600200" cy="203676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{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}</a:t>
            </a:r>
          </a:p>
        </p:txBody>
      </p:sp>
      <p:sp>
        <p:nvSpPr>
          <p:cNvPr id="345106" name="Line 18"/>
          <p:cNvSpPr>
            <a:spLocks noChangeShapeType="1"/>
          </p:cNvSpPr>
          <p:nvPr/>
        </p:nvSpPr>
        <p:spPr bwMode="auto">
          <a:xfrm>
            <a:off x="152400" y="23622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45107" name="Rectangle 19"/>
          <p:cNvSpPr>
            <a:spLocks noChangeArrowheads="1"/>
          </p:cNvSpPr>
          <p:nvPr/>
        </p:nvSpPr>
        <p:spPr bwMode="auto">
          <a:xfrm>
            <a:off x="3581400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1" charset="0"/>
              </a:rPr>
              <a:t>amI</a:t>
            </a:r>
          </a:p>
        </p:txBody>
      </p:sp>
      <p:sp>
        <p:nvSpPr>
          <p:cNvPr id="345108" name="Rectangle 20"/>
          <p:cNvSpPr>
            <a:spLocks noChangeArrowheads="1"/>
          </p:cNvSpPr>
          <p:nvPr/>
        </p:nvSpPr>
        <p:spPr bwMode="auto">
          <a:xfrm>
            <a:off x="3592513" y="40386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1" charset="0"/>
              </a:rPr>
              <a:t>amI</a:t>
            </a:r>
          </a:p>
        </p:txBody>
      </p:sp>
      <p:sp>
        <p:nvSpPr>
          <p:cNvPr id="345109" name="Rectangle 21"/>
          <p:cNvSpPr>
            <a:spLocks noChangeArrowheads="1"/>
          </p:cNvSpPr>
          <p:nvPr/>
        </p:nvSpPr>
        <p:spPr bwMode="auto">
          <a:xfrm>
            <a:off x="3592513" y="48006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1" charset="0"/>
              </a:rPr>
              <a:t>amI</a:t>
            </a:r>
          </a:p>
        </p:txBody>
      </p:sp>
      <p:sp>
        <p:nvSpPr>
          <p:cNvPr id="345110" name="Line 22"/>
          <p:cNvSpPr>
            <a:spLocks noChangeShapeType="1"/>
          </p:cNvSpPr>
          <p:nvPr/>
        </p:nvSpPr>
        <p:spPr bwMode="auto">
          <a:xfrm>
            <a:off x="3897313" y="2971800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111" name="Line 23"/>
          <p:cNvSpPr>
            <a:spLocks noChangeShapeType="1"/>
          </p:cNvSpPr>
          <p:nvPr/>
        </p:nvSpPr>
        <p:spPr bwMode="auto">
          <a:xfrm>
            <a:off x="3897313" y="3657600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112" name="Line 24"/>
          <p:cNvSpPr>
            <a:spLocks noChangeShapeType="1"/>
          </p:cNvSpPr>
          <p:nvPr/>
        </p:nvSpPr>
        <p:spPr bwMode="auto">
          <a:xfrm>
            <a:off x="3897313" y="4419600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113" name="Rectangle 25"/>
          <p:cNvSpPr>
            <a:spLocks noChangeArrowheads="1"/>
          </p:cNvSpPr>
          <p:nvPr/>
        </p:nvSpPr>
        <p:spPr bwMode="auto">
          <a:xfrm>
            <a:off x="4259263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</a:t>
            </a:r>
          </a:p>
        </p:txBody>
      </p:sp>
      <p:sp>
        <p:nvSpPr>
          <p:cNvPr id="345114" name="Line 26"/>
          <p:cNvSpPr>
            <a:spLocks noChangeShapeType="1"/>
          </p:cNvSpPr>
          <p:nvPr/>
        </p:nvSpPr>
        <p:spPr bwMode="auto">
          <a:xfrm>
            <a:off x="4038600" y="2971800"/>
            <a:ext cx="536575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ChangeArrowheads="1"/>
          </p:cNvSpPr>
          <p:nvPr/>
        </p:nvSpPr>
        <p:spPr bwMode="auto">
          <a:xfrm>
            <a:off x="7248525" y="6183313"/>
            <a:ext cx="1679575" cy="674687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538787" cy="781050"/>
          </a:xfrm>
        </p:spPr>
        <p:txBody>
          <a:bodyPr/>
          <a:lstStyle/>
          <a:p>
            <a:r>
              <a:rPr lang="en-US" dirty="0" smtClean="0"/>
              <a:t>General Stages</a:t>
            </a:r>
            <a:endParaRPr lang="en-US" dirty="0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668837" cy="5224462"/>
          </a:xfrm>
        </p:spPr>
        <p:txBody>
          <a:bodyPr/>
          <a:lstStyle/>
          <a:p>
            <a:pPr defTabSz="912813"/>
            <a:r>
              <a:rPr lang="en-US" sz="2000"/>
              <a:t>Fetch</a:t>
            </a:r>
          </a:p>
          <a:p>
            <a:pPr marL="742950" lvl="1" indent="-244475" defTabSz="912813"/>
            <a:r>
              <a:rPr lang="en-US" sz="1800"/>
              <a:t>Read instruction from instruction memory</a:t>
            </a:r>
          </a:p>
          <a:p>
            <a:pPr defTabSz="912813"/>
            <a:r>
              <a:rPr lang="en-US" sz="2000"/>
              <a:t>Decode</a:t>
            </a:r>
          </a:p>
          <a:p>
            <a:pPr marL="742950" lvl="1" indent="-244475" defTabSz="912813"/>
            <a:r>
              <a:rPr lang="en-US" sz="1800"/>
              <a:t>Read program registers</a:t>
            </a:r>
          </a:p>
          <a:p>
            <a:pPr defTabSz="912813"/>
            <a:r>
              <a:rPr lang="en-US" sz="2000"/>
              <a:t>Execute</a:t>
            </a:r>
          </a:p>
          <a:p>
            <a:pPr marL="742950" lvl="1" indent="-244475" defTabSz="912813"/>
            <a:r>
              <a:rPr lang="en-US" sz="1800"/>
              <a:t>Compute value or address</a:t>
            </a:r>
          </a:p>
          <a:p>
            <a:pPr defTabSz="912813"/>
            <a:r>
              <a:rPr lang="en-US" sz="2000"/>
              <a:t>Memory</a:t>
            </a:r>
          </a:p>
          <a:p>
            <a:pPr marL="742950" lvl="1" indent="-244475" defTabSz="912813"/>
            <a:r>
              <a:rPr lang="en-US" sz="1800"/>
              <a:t>Read or write data</a:t>
            </a:r>
          </a:p>
          <a:p>
            <a:pPr defTabSz="912813"/>
            <a:r>
              <a:rPr lang="en-US" sz="2000"/>
              <a:t>Write Back</a:t>
            </a:r>
          </a:p>
          <a:p>
            <a:pPr marL="742950" lvl="1" indent="-244475" defTabSz="912813"/>
            <a:r>
              <a:rPr lang="en-US" sz="1800"/>
              <a:t>Write program registers</a:t>
            </a:r>
          </a:p>
          <a:p>
            <a:pPr defTabSz="912813"/>
            <a:r>
              <a:rPr lang="en-US" sz="2000"/>
              <a:t>PC</a:t>
            </a:r>
          </a:p>
          <a:p>
            <a:pPr marL="742950" lvl="1" indent="-244475" defTabSz="912813"/>
            <a:r>
              <a:rPr lang="en-US" sz="1800"/>
              <a:t>Update program counter</a:t>
            </a:r>
          </a:p>
        </p:txBody>
      </p:sp>
      <p:sp>
        <p:nvSpPr>
          <p:cNvPr id="533509" name="Freeform 5"/>
          <p:cNvSpPr>
            <a:spLocks/>
          </p:cNvSpPr>
          <p:nvPr/>
        </p:nvSpPr>
        <p:spPr bwMode="auto">
          <a:xfrm>
            <a:off x="6099175" y="5724525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10" name="Freeform 6"/>
          <p:cNvSpPr>
            <a:spLocks/>
          </p:cNvSpPr>
          <p:nvPr/>
        </p:nvSpPr>
        <p:spPr bwMode="auto">
          <a:xfrm>
            <a:off x="6991350" y="5724525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0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11" name="Rectangle 7"/>
          <p:cNvSpPr>
            <a:spLocks noChangeArrowheads="1"/>
          </p:cNvSpPr>
          <p:nvPr/>
        </p:nvSpPr>
        <p:spPr bwMode="auto">
          <a:xfrm>
            <a:off x="6140450" y="322263"/>
            <a:ext cx="173038" cy="506253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12" name="Rectangle 8"/>
          <p:cNvSpPr>
            <a:spLocks noChangeArrowheads="1"/>
          </p:cNvSpPr>
          <p:nvPr/>
        </p:nvSpPr>
        <p:spPr bwMode="auto">
          <a:xfrm>
            <a:off x="6016625" y="5454650"/>
            <a:ext cx="4683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533513" name="Rectangle 9"/>
          <p:cNvSpPr>
            <a:spLocks noChangeArrowheads="1"/>
          </p:cNvSpPr>
          <p:nvPr/>
        </p:nvSpPr>
        <p:spPr bwMode="auto">
          <a:xfrm>
            <a:off x="6064250" y="5575300"/>
            <a:ext cx="3667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533514" name="Rectangle 10"/>
          <p:cNvSpPr>
            <a:spLocks noChangeArrowheads="1"/>
          </p:cNvSpPr>
          <p:nvPr/>
        </p:nvSpPr>
        <p:spPr bwMode="auto">
          <a:xfrm>
            <a:off x="5643563" y="5395913"/>
            <a:ext cx="1152525" cy="3460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15" name="Rectangle 11"/>
          <p:cNvSpPr>
            <a:spLocks noChangeArrowheads="1"/>
          </p:cNvSpPr>
          <p:nvPr/>
        </p:nvSpPr>
        <p:spPr bwMode="auto">
          <a:xfrm>
            <a:off x="5630863" y="5383213"/>
            <a:ext cx="1149350" cy="3429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16" name="Rectangle 12"/>
          <p:cNvSpPr>
            <a:spLocks noChangeArrowheads="1"/>
          </p:cNvSpPr>
          <p:nvPr/>
        </p:nvSpPr>
        <p:spPr bwMode="auto">
          <a:xfrm>
            <a:off x="6002338" y="5440363"/>
            <a:ext cx="468312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533517" name="Rectangle 13"/>
          <p:cNvSpPr>
            <a:spLocks noChangeArrowheads="1"/>
          </p:cNvSpPr>
          <p:nvPr/>
        </p:nvSpPr>
        <p:spPr bwMode="auto">
          <a:xfrm>
            <a:off x="6049963" y="5559425"/>
            <a:ext cx="366712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533518" name="Rectangle 14"/>
          <p:cNvSpPr>
            <a:spLocks noChangeArrowheads="1"/>
          </p:cNvSpPr>
          <p:nvPr/>
        </p:nvSpPr>
        <p:spPr bwMode="auto">
          <a:xfrm>
            <a:off x="7088188" y="5454650"/>
            <a:ext cx="141287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533519" name="Rectangle 15"/>
          <p:cNvSpPr>
            <a:spLocks noChangeArrowheads="1"/>
          </p:cNvSpPr>
          <p:nvPr/>
        </p:nvSpPr>
        <p:spPr bwMode="auto">
          <a:xfrm>
            <a:off x="6938963" y="5575300"/>
            <a:ext cx="446087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533520" name="Rectangle 16"/>
          <p:cNvSpPr>
            <a:spLocks noChangeArrowheads="1"/>
          </p:cNvSpPr>
          <p:nvPr/>
        </p:nvSpPr>
        <p:spPr bwMode="auto">
          <a:xfrm>
            <a:off x="6875463" y="5395913"/>
            <a:ext cx="515937" cy="3460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21" name="Rectangle 17"/>
          <p:cNvSpPr>
            <a:spLocks noChangeArrowheads="1"/>
          </p:cNvSpPr>
          <p:nvPr/>
        </p:nvSpPr>
        <p:spPr bwMode="auto">
          <a:xfrm>
            <a:off x="6864350" y="5383213"/>
            <a:ext cx="511175" cy="3429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22" name="Rectangle 18"/>
          <p:cNvSpPr>
            <a:spLocks noChangeArrowheads="1"/>
          </p:cNvSpPr>
          <p:nvPr/>
        </p:nvSpPr>
        <p:spPr bwMode="auto">
          <a:xfrm>
            <a:off x="7073900" y="5440363"/>
            <a:ext cx="141288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533523" name="Rectangle 19"/>
          <p:cNvSpPr>
            <a:spLocks noChangeArrowheads="1"/>
          </p:cNvSpPr>
          <p:nvPr/>
        </p:nvSpPr>
        <p:spPr bwMode="auto">
          <a:xfrm>
            <a:off x="6924675" y="5559425"/>
            <a:ext cx="44608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533524" name="Rectangle 20"/>
          <p:cNvSpPr>
            <a:spLocks noChangeArrowheads="1"/>
          </p:cNvSpPr>
          <p:nvPr/>
        </p:nvSpPr>
        <p:spPr bwMode="auto">
          <a:xfrm>
            <a:off x="6767513" y="2898775"/>
            <a:ext cx="14605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533525" name="Rectangle 21"/>
          <p:cNvSpPr>
            <a:spLocks noChangeArrowheads="1"/>
          </p:cNvSpPr>
          <p:nvPr/>
        </p:nvSpPr>
        <p:spPr bwMode="auto">
          <a:xfrm>
            <a:off x="6664325" y="2843213"/>
            <a:ext cx="301625" cy="2190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26" name="Rectangle 22"/>
          <p:cNvSpPr>
            <a:spLocks noChangeArrowheads="1"/>
          </p:cNvSpPr>
          <p:nvPr/>
        </p:nvSpPr>
        <p:spPr bwMode="auto">
          <a:xfrm>
            <a:off x="6651625" y="2832100"/>
            <a:ext cx="298450" cy="214313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27" name="Rectangle 23"/>
          <p:cNvSpPr>
            <a:spLocks noChangeArrowheads="1"/>
          </p:cNvSpPr>
          <p:nvPr/>
        </p:nvSpPr>
        <p:spPr bwMode="auto">
          <a:xfrm>
            <a:off x="6753225" y="2884488"/>
            <a:ext cx="1460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533528" name="Rectangle 24"/>
          <p:cNvSpPr>
            <a:spLocks noChangeArrowheads="1"/>
          </p:cNvSpPr>
          <p:nvPr/>
        </p:nvSpPr>
        <p:spPr bwMode="auto">
          <a:xfrm>
            <a:off x="7299325" y="2962275"/>
            <a:ext cx="19843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grpSp>
        <p:nvGrpSpPr>
          <p:cNvPr id="533529" name="Group 25"/>
          <p:cNvGrpSpPr>
            <a:grpSpLocks/>
          </p:cNvGrpSpPr>
          <p:nvPr/>
        </p:nvGrpSpPr>
        <p:grpSpPr bwMode="auto">
          <a:xfrm>
            <a:off x="6991350" y="2874963"/>
            <a:ext cx="738188" cy="269875"/>
            <a:chOff x="4398" y="1808"/>
            <a:chExt cx="464" cy="169"/>
          </a:xfrm>
        </p:grpSpPr>
        <p:sp>
          <p:nvSpPr>
            <p:cNvPr id="533530" name="Freeform 26"/>
            <p:cNvSpPr>
              <a:spLocks/>
            </p:cNvSpPr>
            <p:nvPr/>
          </p:nvSpPr>
          <p:spPr bwMode="auto">
            <a:xfrm>
              <a:off x="4407" y="1817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8" y="0"/>
                </a:cxn>
                <a:cxn ang="0">
                  <a:pos x="683" y="0"/>
                </a:cxn>
                <a:cxn ang="0">
                  <a:pos x="910" y="321"/>
                </a:cxn>
                <a:cxn ang="0">
                  <a:pos x="0" y="321"/>
                </a:cxn>
              </a:cxnLst>
              <a:rect l="0" t="0" r="r" b="b"/>
              <a:pathLst>
                <a:path w="910" h="321">
                  <a:moveTo>
                    <a:pt x="0" y="321"/>
                  </a:moveTo>
                  <a:lnTo>
                    <a:pt x="228" y="0"/>
                  </a:lnTo>
                  <a:lnTo>
                    <a:pt x="683" y="0"/>
                  </a:lnTo>
                  <a:lnTo>
                    <a:pt x="910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31" name="Freeform 27"/>
            <p:cNvSpPr>
              <a:spLocks/>
            </p:cNvSpPr>
            <p:nvPr/>
          </p:nvSpPr>
          <p:spPr bwMode="auto">
            <a:xfrm>
              <a:off x="4398" y="1808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3532" name="Rectangle 28"/>
          <p:cNvSpPr>
            <a:spLocks noChangeArrowheads="1"/>
          </p:cNvSpPr>
          <p:nvPr/>
        </p:nvSpPr>
        <p:spPr bwMode="auto">
          <a:xfrm>
            <a:off x="7285038" y="2947988"/>
            <a:ext cx="19843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sp>
        <p:nvSpPr>
          <p:cNvPr id="533533" name="Rectangle 29"/>
          <p:cNvSpPr>
            <a:spLocks noChangeArrowheads="1"/>
          </p:cNvSpPr>
          <p:nvPr/>
        </p:nvSpPr>
        <p:spPr bwMode="auto">
          <a:xfrm>
            <a:off x="6967538" y="1522413"/>
            <a:ext cx="214312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533534" name="Rectangle 30"/>
          <p:cNvSpPr>
            <a:spLocks noChangeArrowheads="1"/>
          </p:cNvSpPr>
          <p:nvPr/>
        </p:nvSpPr>
        <p:spPr bwMode="auto">
          <a:xfrm>
            <a:off x="6892925" y="1639888"/>
            <a:ext cx="366713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533535" name="Rectangle 31"/>
          <p:cNvSpPr>
            <a:spLocks noChangeArrowheads="1"/>
          </p:cNvSpPr>
          <p:nvPr/>
        </p:nvSpPr>
        <p:spPr bwMode="auto">
          <a:xfrm>
            <a:off x="6748463" y="1441450"/>
            <a:ext cx="600075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36" name="Rectangle 32"/>
          <p:cNvSpPr>
            <a:spLocks noChangeArrowheads="1"/>
          </p:cNvSpPr>
          <p:nvPr/>
        </p:nvSpPr>
        <p:spPr bwMode="auto">
          <a:xfrm>
            <a:off x="6737350" y="1428750"/>
            <a:ext cx="595313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37" name="Rectangle 33"/>
          <p:cNvSpPr>
            <a:spLocks noChangeArrowheads="1"/>
          </p:cNvSpPr>
          <p:nvPr/>
        </p:nvSpPr>
        <p:spPr bwMode="auto">
          <a:xfrm>
            <a:off x="6953250" y="1508125"/>
            <a:ext cx="2143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533538" name="Rectangle 34"/>
          <p:cNvSpPr>
            <a:spLocks noChangeArrowheads="1"/>
          </p:cNvSpPr>
          <p:nvPr/>
        </p:nvSpPr>
        <p:spPr bwMode="auto">
          <a:xfrm>
            <a:off x="6880225" y="1625600"/>
            <a:ext cx="3667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grpSp>
        <p:nvGrpSpPr>
          <p:cNvPr id="533539" name="Group 35"/>
          <p:cNvGrpSpPr>
            <a:grpSpLocks/>
          </p:cNvGrpSpPr>
          <p:nvPr/>
        </p:nvGrpSpPr>
        <p:grpSpPr bwMode="auto">
          <a:xfrm>
            <a:off x="6950075" y="2889250"/>
            <a:ext cx="196850" cy="55563"/>
            <a:chOff x="4372" y="1817"/>
            <a:chExt cx="124" cy="35"/>
          </a:xfrm>
        </p:grpSpPr>
        <p:sp>
          <p:nvSpPr>
            <p:cNvPr id="533540" name="Line 36"/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41" name="Freeform 37"/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35"/>
                </a:cxn>
                <a:cxn ang="0">
                  <a:pos x="70" y="70"/>
                </a:cxn>
                <a:cxn ang="0">
                  <a:pos x="70" y="0"/>
                </a:cxn>
              </a:cxnLst>
              <a:rect l="0" t="0" r="r" b="b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3542" name="Rectangle 38"/>
          <p:cNvSpPr>
            <a:spLocks noChangeArrowheads="1"/>
          </p:cNvSpPr>
          <p:nvPr/>
        </p:nvSpPr>
        <p:spPr bwMode="auto">
          <a:xfrm>
            <a:off x="5035550" y="5511800"/>
            <a:ext cx="4064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43" name="Rectangle 39"/>
          <p:cNvSpPr>
            <a:spLocks noChangeArrowheads="1"/>
          </p:cNvSpPr>
          <p:nvPr/>
        </p:nvSpPr>
        <p:spPr bwMode="auto">
          <a:xfrm>
            <a:off x="4959350" y="5573713"/>
            <a:ext cx="5413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Fetch</a:t>
            </a:r>
            <a:endParaRPr lang="en-US" sz="1600"/>
          </a:p>
        </p:txBody>
      </p:sp>
      <p:sp>
        <p:nvSpPr>
          <p:cNvPr id="533544" name="Rectangle 40"/>
          <p:cNvSpPr>
            <a:spLocks noChangeArrowheads="1"/>
          </p:cNvSpPr>
          <p:nvPr/>
        </p:nvSpPr>
        <p:spPr bwMode="auto">
          <a:xfrm>
            <a:off x="5035550" y="4364038"/>
            <a:ext cx="51276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45" name="Rectangle 41"/>
          <p:cNvSpPr>
            <a:spLocks noChangeArrowheads="1"/>
          </p:cNvSpPr>
          <p:nvPr/>
        </p:nvSpPr>
        <p:spPr bwMode="auto">
          <a:xfrm>
            <a:off x="4959350" y="4351338"/>
            <a:ext cx="733425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Decode</a:t>
            </a:r>
            <a:endParaRPr lang="en-US" sz="1600"/>
          </a:p>
        </p:txBody>
      </p:sp>
      <p:sp>
        <p:nvSpPr>
          <p:cNvPr id="533546" name="Rectangle 42"/>
          <p:cNvSpPr>
            <a:spLocks noChangeArrowheads="1"/>
          </p:cNvSpPr>
          <p:nvPr/>
        </p:nvSpPr>
        <p:spPr bwMode="auto">
          <a:xfrm>
            <a:off x="5035550" y="2916238"/>
            <a:ext cx="53816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47" name="Rectangle 43"/>
          <p:cNvSpPr>
            <a:spLocks noChangeArrowheads="1"/>
          </p:cNvSpPr>
          <p:nvPr/>
        </p:nvSpPr>
        <p:spPr bwMode="auto">
          <a:xfrm>
            <a:off x="4959350" y="2976563"/>
            <a:ext cx="7794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Execute</a:t>
            </a:r>
            <a:endParaRPr lang="en-US" sz="1600"/>
          </a:p>
        </p:txBody>
      </p:sp>
      <p:sp>
        <p:nvSpPr>
          <p:cNvPr id="533548" name="Rectangle 44"/>
          <p:cNvSpPr>
            <a:spLocks noChangeArrowheads="1"/>
          </p:cNvSpPr>
          <p:nvPr/>
        </p:nvSpPr>
        <p:spPr bwMode="auto">
          <a:xfrm>
            <a:off x="5035550" y="1557338"/>
            <a:ext cx="53816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49" name="Rectangle 45"/>
          <p:cNvSpPr>
            <a:spLocks noChangeArrowheads="1"/>
          </p:cNvSpPr>
          <p:nvPr/>
        </p:nvSpPr>
        <p:spPr bwMode="auto">
          <a:xfrm>
            <a:off x="4959350" y="1603375"/>
            <a:ext cx="7794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Memory</a:t>
            </a:r>
            <a:endParaRPr lang="en-US" sz="1600"/>
          </a:p>
        </p:txBody>
      </p:sp>
      <p:sp>
        <p:nvSpPr>
          <p:cNvPr id="533550" name="Rectangle 46"/>
          <p:cNvSpPr>
            <a:spLocks noChangeArrowheads="1"/>
          </p:cNvSpPr>
          <p:nvPr/>
        </p:nvSpPr>
        <p:spPr bwMode="auto">
          <a:xfrm>
            <a:off x="5035550" y="747713"/>
            <a:ext cx="677863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51" name="Rectangle 47"/>
          <p:cNvSpPr>
            <a:spLocks noChangeArrowheads="1"/>
          </p:cNvSpPr>
          <p:nvPr/>
        </p:nvSpPr>
        <p:spPr bwMode="auto">
          <a:xfrm>
            <a:off x="4959350" y="763588"/>
            <a:ext cx="102711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Write back</a:t>
            </a:r>
            <a:endParaRPr lang="en-US" sz="1600"/>
          </a:p>
        </p:txBody>
      </p:sp>
      <p:sp>
        <p:nvSpPr>
          <p:cNvPr id="533552" name="Rectangle 48"/>
          <p:cNvSpPr>
            <a:spLocks noChangeArrowheads="1"/>
          </p:cNvSpPr>
          <p:nvPr/>
        </p:nvSpPr>
        <p:spPr bwMode="auto">
          <a:xfrm>
            <a:off x="5503863" y="4916488"/>
            <a:ext cx="59531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53" name="Rectangle 49"/>
          <p:cNvSpPr>
            <a:spLocks noChangeArrowheads="1"/>
          </p:cNvSpPr>
          <p:nvPr/>
        </p:nvSpPr>
        <p:spPr bwMode="auto">
          <a:xfrm>
            <a:off x="5646738" y="4948238"/>
            <a:ext cx="2428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800" b="0">
                <a:solidFill>
                  <a:srgbClr val="000000"/>
                </a:solidFill>
              </a:rPr>
              <a:t>icode</a:t>
            </a:r>
            <a:endParaRPr lang="en-US" sz="800"/>
          </a:p>
        </p:txBody>
      </p:sp>
      <p:sp>
        <p:nvSpPr>
          <p:cNvPr id="533554" name="Rectangle 50"/>
          <p:cNvSpPr>
            <a:spLocks noChangeArrowheads="1"/>
          </p:cNvSpPr>
          <p:nvPr/>
        </p:nvSpPr>
        <p:spPr bwMode="auto">
          <a:xfrm>
            <a:off x="5826125" y="4948238"/>
            <a:ext cx="11271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 b="0">
                <a:solidFill>
                  <a:srgbClr val="000000"/>
                </a:solidFill>
              </a:rPr>
              <a:t>, </a:t>
            </a:r>
            <a:endParaRPr lang="en-US" sz="1600"/>
          </a:p>
        </p:txBody>
      </p:sp>
      <p:sp>
        <p:nvSpPr>
          <p:cNvPr id="533555" name="Rectangle 51"/>
          <p:cNvSpPr>
            <a:spLocks noChangeArrowheads="1"/>
          </p:cNvSpPr>
          <p:nvPr/>
        </p:nvSpPr>
        <p:spPr bwMode="auto">
          <a:xfrm>
            <a:off x="5911850" y="4948238"/>
            <a:ext cx="163513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ifun</a:t>
            </a:r>
            <a:endParaRPr lang="en-US"/>
          </a:p>
        </p:txBody>
      </p:sp>
      <p:sp>
        <p:nvSpPr>
          <p:cNvPr id="533556" name="Rectangle 52"/>
          <p:cNvSpPr>
            <a:spLocks noChangeArrowheads="1"/>
          </p:cNvSpPr>
          <p:nvPr/>
        </p:nvSpPr>
        <p:spPr bwMode="auto">
          <a:xfrm>
            <a:off x="5765800" y="5067300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800" b="0">
                <a:solidFill>
                  <a:srgbClr val="000000"/>
                </a:solidFill>
              </a:rPr>
              <a:t>rA</a:t>
            </a:r>
            <a:endParaRPr lang="en-US" sz="800"/>
          </a:p>
        </p:txBody>
      </p:sp>
      <p:sp>
        <p:nvSpPr>
          <p:cNvPr id="533557" name="Rectangle 53"/>
          <p:cNvSpPr>
            <a:spLocks noChangeArrowheads="1"/>
          </p:cNvSpPr>
          <p:nvPr/>
        </p:nvSpPr>
        <p:spPr bwMode="auto">
          <a:xfrm>
            <a:off x="5915025" y="5067300"/>
            <a:ext cx="5715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533558" name="Rectangle 54"/>
          <p:cNvSpPr>
            <a:spLocks noChangeArrowheads="1"/>
          </p:cNvSpPr>
          <p:nvPr/>
        </p:nvSpPr>
        <p:spPr bwMode="auto">
          <a:xfrm>
            <a:off x="5970588" y="5067300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533559" name="Rectangle 55"/>
          <p:cNvSpPr>
            <a:spLocks noChangeArrowheads="1"/>
          </p:cNvSpPr>
          <p:nvPr/>
        </p:nvSpPr>
        <p:spPr bwMode="auto">
          <a:xfrm>
            <a:off x="5873750" y="518477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533560" name="Rectangle 56"/>
          <p:cNvSpPr>
            <a:spLocks noChangeArrowheads="1"/>
          </p:cNvSpPr>
          <p:nvPr/>
        </p:nvSpPr>
        <p:spPr bwMode="auto">
          <a:xfrm>
            <a:off x="7334250" y="4498975"/>
            <a:ext cx="3778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533561" name="Rectangle 57"/>
          <p:cNvSpPr>
            <a:spLocks noChangeArrowheads="1"/>
          </p:cNvSpPr>
          <p:nvPr/>
        </p:nvSpPr>
        <p:spPr bwMode="auto">
          <a:xfrm>
            <a:off x="7456488" y="4616450"/>
            <a:ext cx="13017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533562" name="Rectangle 58"/>
          <p:cNvSpPr>
            <a:spLocks noChangeArrowheads="1"/>
          </p:cNvSpPr>
          <p:nvPr/>
        </p:nvSpPr>
        <p:spPr bwMode="auto">
          <a:xfrm>
            <a:off x="7215188" y="4418013"/>
            <a:ext cx="558800" cy="388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63" name="Rectangle 59"/>
          <p:cNvSpPr>
            <a:spLocks noChangeArrowheads="1"/>
          </p:cNvSpPr>
          <p:nvPr/>
        </p:nvSpPr>
        <p:spPr bwMode="auto">
          <a:xfrm>
            <a:off x="7204075" y="4405313"/>
            <a:ext cx="554038" cy="38576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64" name="Rectangle 60"/>
          <p:cNvSpPr>
            <a:spLocks noChangeArrowheads="1"/>
          </p:cNvSpPr>
          <p:nvPr/>
        </p:nvSpPr>
        <p:spPr bwMode="auto">
          <a:xfrm>
            <a:off x="7319963" y="4484688"/>
            <a:ext cx="3778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533565" name="Rectangle 61"/>
          <p:cNvSpPr>
            <a:spLocks noChangeArrowheads="1"/>
          </p:cNvSpPr>
          <p:nvPr/>
        </p:nvSpPr>
        <p:spPr bwMode="auto">
          <a:xfrm>
            <a:off x="7440613" y="4602163"/>
            <a:ext cx="1301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533566" name="Rectangle 62"/>
          <p:cNvSpPr>
            <a:spLocks noChangeArrowheads="1"/>
          </p:cNvSpPr>
          <p:nvPr/>
        </p:nvSpPr>
        <p:spPr bwMode="auto">
          <a:xfrm>
            <a:off x="7289800" y="4397375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67" name="Rectangle 63"/>
          <p:cNvSpPr>
            <a:spLocks noChangeArrowheads="1"/>
          </p:cNvSpPr>
          <p:nvPr/>
        </p:nvSpPr>
        <p:spPr bwMode="auto">
          <a:xfrm>
            <a:off x="7367588" y="4427538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533568" name="Rectangle 64"/>
          <p:cNvSpPr>
            <a:spLocks noChangeArrowheads="1"/>
          </p:cNvSpPr>
          <p:nvPr/>
        </p:nvSpPr>
        <p:spPr bwMode="auto">
          <a:xfrm>
            <a:off x="7502525" y="4397375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69" name="Rectangle 65"/>
          <p:cNvSpPr>
            <a:spLocks noChangeArrowheads="1"/>
          </p:cNvSpPr>
          <p:nvPr/>
        </p:nvSpPr>
        <p:spPr bwMode="auto">
          <a:xfrm>
            <a:off x="7581900" y="4427538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533570" name="Rectangle 66"/>
          <p:cNvSpPr>
            <a:spLocks noChangeArrowheads="1"/>
          </p:cNvSpPr>
          <p:nvPr/>
        </p:nvSpPr>
        <p:spPr bwMode="auto">
          <a:xfrm>
            <a:off x="7631113" y="4448175"/>
            <a:ext cx="16986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71" name="Rectangle 67"/>
          <p:cNvSpPr>
            <a:spLocks noChangeArrowheads="1"/>
          </p:cNvSpPr>
          <p:nvPr/>
        </p:nvSpPr>
        <p:spPr bwMode="auto">
          <a:xfrm>
            <a:off x="7702550" y="4479925"/>
            <a:ext cx="635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533572" name="Rectangle 68"/>
          <p:cNvSpPr>
            <a:spLocks noChangeArrowheads="1"/>
          </p:cNvSpPr>
          <p:nvPr/>
        </p:nvSpPr>
        <p:spPr bwMode="auto">
          <a:xfrm>
            <a:off x="7631113" y="4660900"/>
            <a:ext cx="169862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73" name="Rectangle 69"/>
          <p:cNvSpPr>
            <a:spLocks noChangeArrowheads="1"/>
          </p:cNvSpPr>
          <p:nvPr/>
        </p:nvSpPr>
        <p:spPr bwMode="auto">
          <a:xfrm>
            <a:off x="7708900" y="4691063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533574" name="Rectangle 70"/>
          <p:cNvSpPr>
            <a:spLocks noChangeArrowheads="1"/>
          </p:cNvSpPr>
          <p:nvPr/>
        </p:nvSpPr>
        <p:spPr bwMode="auto">
          <a:xfrm>
            <a:off x="7334250" y="4498975"/>
            <a:ext cx="3778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533575" name="Rectangle 71"/>
          <p:cNvSpPr>
            <a:spLocks noChangeArrowheads="1"/>
          </p:cNvSpPr>
          <p:nvPr/>
        </p:nvSpPr>
        <p:spPr bwMode="auto">
          <a:xfrm>
            <a:off x="7456488" y="4616450"/>
            <a:ext cx="13017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533576" name="Rectangle 72"/>
          <p:cNvSpPr>
            <a:spLocks noChangeArrowheads="1"/>
          </p:cNvSpPr>
          <p:nvPr/>
        </p:nvSpPr>
        <p:spPr bwMode="auto">
          <a:xfrm>
            <a:off x="7215188" y="4418013"/>
            <a:ext cx="558800" cy="388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77" name="Rectangle 73"/>
          <p:cNvSpPr>
            <a:spLocks noChangeArrowheads="1"/>
          </p:cNvSpPr>
          <p:nvPr/>
        </p:nvSpPr>
        <p:spPr bwMode="auto">
          <a:xfrm>
            <a:off x="7204075" y="4405313"/>
            <a:ext cx="554038" cy="38576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78" name="Rectangle 74"/>
          <p:cNvSpPr>
            <a:spLocks noChangeArrowheads="1"/>
          </p:cNvSpPr>
          <p:nvPr/>
        </p:nvSpPr>
        <p:spPr bwMode="auto">
          <a:xfrm>
            <a:off x="7319963" y="4484688"/>
            <a:ext cx="3778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533579" name="Rectangle 75"/>
          <p:cNvSpPr>
            <a:spLocks noChangeArrowheads="1"/>
          </p:cNvSpPr>
          <p:nvPr/>
        </p:nvSpPr>
        <p:spPr bwMode="auto">
          <a:xfrm>
            <a:off x="7440613" y="4602163"/>
            <a:ext cx="1301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533580" name="Rectangle 76"/>
          <p:cNvSpPr>
            <a:spLocks noChangeArrowheads="1"/>
          </p:cNvSpPr>
          <p:nvPr/>
        </p:nvSpPr>
        <p:spPr bwMode="auto">
          <a:xfrm>
            <a:off x="7289800" y="4397375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81" name="Rectangle 77"/>
          <p:cNvSpPr>
            <a:spLocks noChangeArrowheads="1"/>
          </p:cNvSpPr>
          <p:nvPr/>
        </p:nvSpPr>
        <p:spPr bwMode="auto">
          <a:xfrm>
            <a:off x="7367588" y="4427538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533582" name="Rectangle 78"/>
          <p:cNvSpPr>
            <a:spLocks noChangeArrowheads="1"/>
          </p:cNvSpPr>
          <p:nvPr/>
        </p:nvSpPr>
        <p:spPr bwMode="auto">
          <a:xfrm>
            <a:off x="7502525" y="4397375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83" name="Rectangle 79"/>
          <p:cNvSpPr>
            <a:spLocks noChangeArrowheads="1"/>
          </p:cNvSpPr>
          <p:nvPr/>
        </p:nvSpPr>
        <p:spPr bwMode="auto">
          <a:xfrm>
            <a:off x="7581900" y="4427538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533584" name="Rectangle 80"/>
          <p:cNvSpPr>
            <a:spLocks noChangeArrowheads="1"/>
          </p:cNvSpPr>
          <p:nvPr/>
        </p:nvSpPr>
        <p:spPr bwMode="auto">
          <a:xfrm>
            <a:off x="7631113" y="4448175"/>
            <a:ext cx="16986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85" name="Rectangle 81"/>
          <p:cNvSpPr>
            <a:spLocks noChangeArrowheads="1"/>
          </p:cNvSpPr>
          <p:nvPr/>
        </p:nvSpPr>
        <p:spPr bwMode="auto">
          <a:xfrm>
            <a:off x="7702550" y="4479925"/>
            <a:ext cx="635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533586" name="Rectangle 82"/>
          <p:cNvSpPr>
            <a:spLocks noChangeArrowheads="1"/>
          </p:cNvSpPr>
          <p:nvPr/>
        </p:nvSpPr>
        <p:spPr bwMode="auto">
          <a:xfrm>
            <a:off x="7631113" y="4660900"/>
            <a:ext cx="169862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87" name="Rectangle 83"/>
          <p:cNvSpPr>
            <a:spLocks noChangeArrowheads="1"/>
          </p:cNvSpPr>
          <p:nvPr/>
        </p:nvSpPr>
        <p:spPr bwMode="auto">
          <a:xfrm>
            <a:off x="7708900" y="4691063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533588" name="Rectangle 84"/>
          <p:cNvSpPr>
            <a:spLocks noChangeArrowheads="1"/>
          </p:cNvSpPr>
          <p:nvPr/>
        </p:nvSpPr>
        <p:spPr bwMode="auto">
          <a:xfrm>
            <a:off x="6013450" y="6149975"/>
            <a:ext cx="427038" cy="212725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89" name="Rectangle 85"/>
          <p:cNvSpPr>
            <a:spLocks noChangeArrowheads="1"/>
          </p:cNvSpPr>
          <p:nvPr/>
        </p:nvSpPr>
        <p:spPr bwMode="auto">
          <a:xfrm>
            <a:off x="6188075" y="6210300"/>
            <a:ext cx="123825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7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533590" name="Group 86"/>
          <p:cNvGrpSpPr>
            <a:grpSpLocks/>
          </p:cNvGrpSpPr>
          <p:nvPr/>
        </p:nvGrpSpPr>
        <p:grpSpPr bwMode="auto">
          <a:xfrm>
            <a:off x="6311900" y="2895600"/>
            <a:ext cx="346075" cy="42863"/>
            <a:chOff x="3970" y="1821"/>
            <a:chExt cx="218" cy="27"/>
          </a:xfrm>
        </p:grpSpPr>
        <p:sp>
          <p:nvSpPr>
            <p:cNvPr id="533591" name="Freeform 87"/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92" name="Freeform 88"/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93" name="Freeform 89"/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94" name="Freeform 90"/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95" name="Freeform 91"/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96" name="Freeform 92"/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97" name="Freeform 93"/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98" name="Freeform 94"/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99" name="Freeform 95"/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00" name="Freeform 96"/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01" name="Freeform 97"/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02" name="Freeform 98"/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03" name="Freeform 99"/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04" name="Freeform 100"/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05" name="Freeform 101"/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06" name="Freeform 102"/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7"/>
                </a:cxn>
                <a:cxn ang="0">
                  <a:pos x="55" y="55"/>
                </a:cxn>
                <a:cxn ang="0">
                  <a:pos x="55" y="0"/>
                </a:cxn>
              </a:cxnLst>
              <a:rect l="0" t="0" r="r" b="b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3607" name="Rectangle 103"/>
          <p:cNvSpPr>
            <a:spLocks noChangeArrowheads="1"/>
          </p:cNvSpPr>
          <p:nvPr/>
        </p:nvSpPr>
        <p:spPr bwMode="auto">
          <a:xfrm>
            <a:off x="7077075" y="5086350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08" name="Rectangle 104"/>
          <p:cNvSpPr>
            <a:spLocks noChangeArrowheads="1"/>
          </p:cNvSpPr>
          <p:nvPr/>
        </p:nvSpPr>
        <p:spPr bwMode="auto">
          <a:xfrm>
            <a:off x="6397625" y="5086350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09" name="Freeform 105"/>
          <p:cNvSpPr>
            <a:spLocks/>
          </p:cNvSpPr>
          <p:nvPr/>
        </p:nvSpPr>
        <p:spPr bwMode="auto">
          <a:xfrm>
            <a:off x="6311900" y="5002213"/>
            <a:ext cx="169863" cy="254000"/>
          </a:xfrm>
          <a:custGeom>
            <a:avLst/>
            <a:gdLst/>
            <a:ahLst/>
            <a:cxnLst>
              <a:cxn ang="0">
                <a:pos x="214" y="320"/>
              </a:cxn>
              <a:cxn ang="0">
                <a:pos x="0" y="160"/>
              </a:cxn>
              <a:cxn ang="0">
                <a:pos x="214" y="0"/>
              </a:cxn>
              <a:cxn ang="0">
                <a:pos x="214" y="320"/>
              </a:cxn>
            </a:cxnLst>
            <a:rect l="0" t="0" r="r" b="b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10" name="Rectangle 106"/>
          <p:cNvSpPr>
            <a:spLocks noChangeArrowheads="1"/>
          </p:cNvSpPr>
          <p:nvPr/>
        </p:nvSpPr>
        <p:spPr bwMode="auto">
          <a:xfrm>
            <a:off x="6481763" y="4916488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11" name="Rectangle 107"/>
          <p:cNvSpPr>
            <a:spLocks noChangeArrowheads="1"/>
          </p:cNvSpPr>
          <p:nvPr/>
        </p:nvSpPr>
        <p:spPr bwMode="auto">
          <a:xfrm>
            <a:off x="6902450" y="4948238"/>
            <a:ext cx="198438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valP</a:t>
            </a:r>
            <a:endParaRPr lang="en-US"/>
          </a:p>
        </p:txBody>
      </p:sp>
      <p:sp>
        <p:nvSpPr>
          <p:cNvPr id="533612" name="Rectangle 108"/>
          <p:cNvSpPr>
            <a:spLocks noChangeArrowheads="1"/>
          </p:cNvSpPr>
          <p:nvPr/>
        </p:nvSpPr>
        <p:spPr bwMode="auto">
          <a:xfrm>
            <a:off x="6311900" y="4575175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13" name="Freeform 109"/>
          <p:cNvSpPr>
            <a:spLocks/>
          </p:cNvSpPr>
          <p:nvPr/>
        </p:nvSpPr>
        <p:spPr bwMode="auto">
          <a:xfrm>
            <a:off x="7034213" y="4491038"/>
            <a:ext cx="169862" cy="255587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214" y="160"/>
              </a:cxn>
              <a:cxn ang="0">
                <a:pos x="0" y="0"/>
              </a:cxn>
              <a:cxn ang="0">
                <a:pos x="0" y="321"/>
              </a:cxn>
            </a:cxnLst>
            <a:rect l="0" t="0" r="r" b="b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14" name="Rectangle 110"/>
          <p:cNvSpPr>
            <a:spLocks noChangeArrowheads="1"/>
          </p:cNvSpPr>
          <p:nvPr/>
        </p:nvSpPr>
        <p:spPr bwMode="auto">
          <a:xfrm>
            <a:off x="6354763" y="4278313"/>
            <a:ext cx="5953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15" name="Rectangle 111"/>
          <p:cNvSpPr>
            <a:spLocks noChangeArrowheads="1"/>
          </p:cNvSpPr>
          <p:nvPr/>
        </p:nvSpPr>
        <p:spPr bwMode="auto">
          <a:xfrm>
            <a:off x="6427788" y="4310063"/>
            <a:ext cx="2032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srcA</a:t>
            </a:r>
            <a:endParaRPr lang="en-US"/>
          </a:p>
        </p:txBody>
      </p:sp>
      <p:sp>
        <p:nvSpPr>
          <p:cNvPr id="533616" name="Rectangle 112"/>
          <p:cNvSpPr>
            <a:spLocks noChangeArrowheads="1"/>
          </p:cNvSpPr>
          <p:nvPr/>
        </p:nvSpPr>
        <p:spPr bwMode="auto">
          <a:xfrm>
            <a:off x="6626225" y="431006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533617" name="Rectangle 113"/>
          <p:cNvSpPr>
            <a:spLocks noChangeArrowheads="1"/>
          </p:cNvSpPr>
          <p:nvPr/>
        </p:nvSpPr>
        <p:spPr bwMode="auto">
          <a:xfrm>
            <a:off x="6681788" y="4310063"/>
            <a:ext cx="2032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srcB</a:t>
            </a:r>
            <a:endParaRPr lang="en-US"/>
          </a:p>
        </p:txBody>
      </p:sp>
      <p:sp>
        <p:nvSpPr>
          <p:cNvPr id="533618" name="Rectangle 114"/>
          <p:cNvSpPr>
            <a:spLocks noChangeArrowheads="1"/>
          </p:cNvSpPr>
          <p:nvPr/>
        </p:nvSpPr>
        <p:spPr bwMode="auto">
          <a:xfrm>
            <a:off x="6429375" y="4429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dstA</a:t>
            </a:r>
            <a:endParaRPr lang="en-US"/>
          </a:p>
        </p:txBody>
      </p:sp>
      <p:sp>
        <p:nvSpPr>
          <p:cNvPr id="533619" name="Rectangle 115"/>
          <p:cNvSpPr>
            <a:spLocks noChangeArrowheads="1"/>
          </p:cNvSpPr>
          <p:nvPr/>
        </p:nvSpPr>
        <p:spPr bwMode="auto">
          <a:xfrm>
            <a:off x="6626225" y="4429125"/>
            <a:ext cx="5715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533620" name="Rectangle 116"/>
          <p:cNvSpPr>
            <a:spLocks noChangeArrowheads="1"/>
          </p:cNvSpPr>
          <p:nvPr/>
        </p:nvSpPr>
        <p:spPr bwMode="auto">
          <a:xfrm>
            <a:off x="6683375" y="4429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dstB</a:t>
            </a:r>
            <a:endParaRPr lang="en-US"/>
          </a:p>
        </p:txBody>
      </p:sp>
      <p:sp>
        <p:nvSpPr>
          <p:cNvPr id="533621" name="Rectangle 117"/>
          <p:cNvSpPr>
            <a:spLocks noChangeArrowheads="1"/>
          </p:cNvSpPr>
          <p:nvPr/>
        </p:nvSpPr>
        <p:spPr bwMode="auto">
          <a:xfrm>
            <a:off x="7416800" y="4065588"/>
            <a:ext cx="87313" cy="3413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22" name="Rectangle 118"/>
          <p:cNvSpPr>
            <a:spLocks noChangeArrowheads="1"/>
          </p:cNvSpPr>
          <p:nvPr/>
        </p:nvSpPr>
        <p:spPr bwMode="auto">
          <a:xfrm>
            <a:off x="6481763" y="4065588"/>
            <a:ext cx="102235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23" name="Freeform 119"/>
          <p:cNvSpPr>
            <a:spLocks/>
          </p:cNvSpPr>
          <p:nvPr/>
        </p:nvSpPr>
        <p:spPr bwMode="auto">
          <a:xfrm>
            <a:off x="6311900" y="3981450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24" name="Rectangle 120"/>
          <p:cNvSpPr>
            <a:spLocks noChangeArrowheads="1"/>
          </p:cNvSpPr>
          <p:nvPr/>
        </p:nvSpPr>
        <p:spPr bwMode="auto">
          <a:xfrm>
            <a:off x="6821488" y="3852863"/>
            <a:ext cx="639762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25" name="Rectangle 121"/>
          <p:cNvSpPr>
            <a:spLocks noChangeArrowheads="1"/>
          </p:cNvSpPr>
          <p:nvPr/>
        </p:nvSpPr>
        <p:spPr bwMode="auto">
          <a:xfrm>
            <a:off x="6996113" y="3884613"/>
            <a:ext cx="19843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valA</a:t>
            </a:r>
            <a:endParaRPr lang="en-US"/>
          </a:p>
        </p:txBody>
      </p:sp>
      <p:sp>
        <p:nvSpPr>
          <p:cNvPr id="533626" name="Rectangle 122"/>
          <p:cNvSpPr>
            <a:spLocks noChangeArrowheads="1"/>
          </p:cNvSpPr>
          <p:nvPr/>
        </p:nvSpPr>
        <p:spPr bwMode="auto">
          <a:xfrm>
            <a:off x="7183438" y="388461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533627" name="Rectangle 123"/>
          <p:cNvSpPr>
            <a:spLocks noChangeArrowheads="1"/>
          </p:cNvSpPr>
          <p:nvPr/>
        </p:nvSpPr>
        <p:spPr bwMode="auto">
          <a:xfrm>
            <a:off x="7243763" y="3884613"/>
            <a:ext cx="19843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valB</a:t>
            </a:r>
            <a:endParaRPr lang="en-US"/>
          </a:p>
        </p:txBody>
      </p:sp>
      <p:sp>
        <p:nvSpPr>
          <p:cNvPr id="533628" name="Rectangle 124"/>
          <p:cNvSpPr>
            <a:spLocks noChangeArrowheads="1"/>
          </p:cNvSpPr>
          <p:nvPr/>
        </p:nvSpPr>
        <p:spPr bwMode="auto">
          <a:xfrm>
            <a:off x="6311900" y="3386138"/>
            <a:ext cx="10636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29" name="Rectangle 125"/>
          <p:cNvSpPr>
            <a:spLocks noChangeArrowheads="1"/>
          </p:cNvSpPr>
          <p:nvPr/>
        </p:nvSpPr>
        <p:spPr bwMode="auto">
          <a:xfrm>
            <a:off x="7289800" y="3300413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30" name="Freeform 126"/>
          <p:cNvSpPr>
            <a:spLocks/>
          </p:cNvSpPr>
          <p:nvPr/>
        </p:nvSpPr>
        <p:spPr bwMode="auto">
          <a:xfrm>
            <a:off x="7204075" y="3130550"/>
            <a:ext cx="257175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31" name="Rectangle 127"/>
          <p:cNvSpPr>
            <a:spLocks noChangeArrowheads="1"/>
          </p:cNvSpPr>
          <p:nvPr/>
        </p:nvSpPr>
        <p:spPr bwMode="auto">
          <a:xfrm>
            <a:off x="6354763" y="31734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32" name="Rectangle 128"/>
          <p:cNvSpPr>
            <a:spLocks noChangeArrowheads="1"/>
          </p:cNvSpPr>
          <p:nvPr/>
        </p:nvSpPr>
        <p:spPr bwMode="auto">
          <a:xfrm>
            <a:off x="6429375" y="3205163"/>
            <a:ext cx="2032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aluA</a:t>
            </a:r>
            <a:endParaRPr lang="en-US"/>
          </a:p>
        </p:txBody>
      </p:sp>
      <p:sp>
        <p:nvSpPr>
          <p:cNvPr id="533633" name="Rectangle 129"/>
          <p:cNvSpPr>
            <a:spLocks noChangeArrowheads="1"/>
          </p:cNvSpPr>
          <p:nvPr/>
        </p:nvSpPr>
        <p:spPr bwMode="auto">
          <a:xfrm>
            <a:off x="6626225" y="320516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533634" name="Rectangle 130"/>
          <p:cNvSpPr>
            <a:spLocks noChangeArrowheads="1"/>
          </p:cNvSpPr>
          <p:nvPr/>
        </p:nvSpPr>
        <p:spPr bwMode="auto">
          <a:xfrm>
            <a:off x="6683375" y="3205163"/>
            <a:ext cx="2032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aluB</a:t>
            </a:r>
            <a:endParaRPr lang="en-US"/>
          </a:p>
        </p:txBody>
      </p:sp>
      <p:sp>
        <p:nvSpPr>
          <p:cNvPr id="533635" name="Rectangle 131"/>
          <p:cNvSpPr>
            <a:spLocks noChangeArrowheads="1"/>
          </p:cNvSpPr>
          <p:nvPr/>
        </p:nvSpPr>
        <p:spPr bwMode="auto">
          <a:xfrm>
            <a:off x="6354763" y="2959100"/>
            <a:ext cx="63817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36" name="Rectangle 132"/>
          <p:cNvSpPr>
            <a:spLocks noChangeArrowheads="1"/>
          </p:cNvSpPr>
          <p:nvPr/>
        </p:nvSpPr>
        <p:spPr bwMode="auto">
          <a:xfrm>
            <a:off x="6429375" y="2990850"/>
            <a:ext cx="1746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Bch</a:t>
            </a:r>
            <a:endParaRPr lang="en-US"/>
          </a:p>
        </p:txBody>
      </p:sp>
      <p:sp>
        <p:nvSpPr>
          <p:cNvPr id="533637" name="Rectangle 133"/>
          <p:cNvSpPr>
            <a:spLocks noChangeArrowheads="1"/>
          </p:cNvSpPr>
          <p:nvPr/>
        </p:nvSpPr>
        <p:spPr bwMode="auto">
          <a:xfrm>
            <a:off x="7289800" y="2576513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38" name="Rectangle 134"/>
          <p:cNvSpPr>
            <a:spLocks noChangeArrowheads="1"/>
          </p:cNvSpPr>
          <p:nvPr/>
        </p:nvSpPr>
        <p:spPr bwMode="auto">
          <a:xfrm>
            <a:off x="6440488" y="2576513"/>
            <a:ext cx="935037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39" name="Freeform 135"/>
          <p:cNvSpPr>
            <a:spLocks/>
          </p:cNvSpPr>
          <p:nvPr/>
        </p:nvSpPr>
        <p:spPr bwMode="auto">
          <a:xfrm>
            <a:off x="6311900" y="2492375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40" name="Rectangle 136"/>
          <p:cNvSpPr>
            <a:spLocks noChangeArrowheads="1"/>
          </p:cNvSpPr>
          <p:nvPr/>
        </p:nvSpPr>
        <p:spPr bwMode="auto">
          <a:xfrm>
            <a:off x="6694488" y="2365375"/>
            <a:ext cx="6381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41" name="Rectangle 137"/>
          <p:cNvSpPr>
            <a:spLocks noChangeArrowheads="1"/>
          </p:cNvSpPr>
          <p:nvPr/>
        </p:nvSpPr>
        <p:spPr bwMode="auto">
          <a:xfrm>
            <a:off x="7115175" y="2395538"/>
            <a:ext cx="198438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533642" name="Rectangle 138"/>
          <p:cNvSpPr>
            <a:spLocks noChangeArrowheads="1"/>
          </p:cNvSpPr>
          <p:nvPr/>
        </p:nvSpPr>
        <p:spPr bwMode="auto">
          <a:xfrm>
            <a:off x="7927975" y="4575175"/>
            <a:ext cx="46831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43" name="Freeform 139"/>
          <p:cNvSpPr>
            <a:spLocks/>
          </p:cNvSpPr>
          <p:nvPr/>
        </p:nvSpPr>
        <p:spPr bwMode="auto">
          <a:xfrm>
            <a:off x="7758113" y="4491038"/>
            <a:ext cx="169862" cy="255587"/>
          </a:xfrm>
          <a:custGeom>
            <a:avLst/>
            <a:gdLst/>
            <a:ahLst/>
            <a:cxnLst>
              <a:cxn ang="0">
                <a:pos x="213" y="321"/>
              </a:cxn>
              <a:cxn ang="0">
                <a:pos x="0" y="160"/>
              </a:cxn>
              <a:cxn ang="0">
                <a:pos x="213" y="0"/>
              </a:cxn>
              <a:cxn ang="0">
                <a:pos x="213" y="321"/>
              </a:cxn>
            </a:cxnLst>
            <a:rect l="0" t="0" r="r" b="b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44" name="Rectangle 140"/>
          <p:cNvSpPr>
            <a:spLocks noChangeArrowheads="1"/>
          </p:cNvSpPr>
          <p:nvPr/>
        </p:nvSpPr>
        <p:spPr bwMode="auto">
          <a:xfrm>
            <a:off x="8224838" y="876300"/>
            <a:ext cx="171450" cy="37846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45" name="Rectangle 141"/>
          <p:cNvSpPr>
            <a:spLocks noChangeArrowheads="1"/>
          </p:cNvSpPr>
          <p:nvPr/>
        </p:nvSpPr>
        <p:spPr bwMode="auto">
          <a:xfrm>
            <a:off x="6140450" y="747713"/>
            <a:ext cx="2255838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46" name="Rectangle 142"/>
          <p:cNvSpPr>
            <a:spLocks noChangeArrowheads="1"/>
          </p:cNvSpPr>
          <p:nvPr/>
        </p:nvSpPr>
        <p:spPr bwMode="auto">
          <a:xfrm>
            <a:off x="6226175" y="6618288"/>
            <a:ext cx="246856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47" name="Rectangle 143"/>
          <p:cNvSpPr>
            <a:spLocks noChangeArrowheads="1"/>
          </p:cNvSpPr>
          <p:nvPr/>
        </p:nvSpPr>
        <p:spPr bwMode="auto">
          <a:xfrm>
            <a:off x="6183313" y="6534150"/>
            <a:ext cx="85725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48" name="Freeform 144"/>
          <p:cNvSpPr>
            <a:spLocks/>
          </p:cNvSpPr>
          <p:nvPr/>
        </p:nvSpPr>
        <p:spPr bwMode="auto">
          <a:xfrm>
            <a:off x="6099175" y="6362700"/>
            <a:ext cx="255588" cy="171450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49" name="Rectangle 145"/>
          <p:cNvSpPr>
            <a:spLocks noChangeArrowheads="1"/>
          </p:cNvSpPr>
          <p:nvPr/>
        </p:nvSpPr>
        <p:spPr bwMode="auto">
          <a:xfrm>
            <a:off x="6311900" y="2108200"/>
            <a:ext cx="808038" cy="87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50" name="Rectangle 146"/>
          <p:cNvSpPr>
            <a:spLocks noChangeArrowheads="1"/>
          </p:cNvSpPr>
          <p:nvPr/>
        </p:nvSpPr>
        <p:spPr bwMode="auto">
          <a:xfrm>
            <a:off x="7034213" y="1981200"/>
            <a:ext cx="85725" cy="173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51" name="Freeform 147"/>
          <p:cNvSpPr>
            <a:spLocks/>
          </p:cNvSpPr>
          <p:nvPr/>
        </p:nvSpPr>
        <p:spPr bwMode="auto">
          <a:xfrm>
            <a:off x="6950075" y="1811338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52" name="Rectangle 148"/>
          <p:cNvSpPr>
            <a:spLocks noChangeArrowheads="1"/>
          </p:cNvSpPr>
          <p:nvPr/>
        </p:nvSpPr>
        <p:spPr bwMode="auto">
          <a:xfrm>
            <a:off x="6311900" y="1895475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53" name="Rectangle 149"/>
          <p:cNvSpPr>
            <a:spLocks noChangeArrowheads="1"/>
          </p:cNvSpPr>
          <p:nvPr/>
        </p:nvSpPr>
        <p:spPr bwMode="auto">
          <a:xfrm>
            <a:off x="6388100" y="1927225"/>
            <a:ext cx="2143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533654" name="Rectangle 150"/>
          <p:cNvSpPr>
            <a:spLocks noChangeArrowheads="1"/>
          </p:cNvSpPr>
          <p:nvPr/>
        </p:nvSpPr>
        <p:spPr bwMode="auto">
          <a:xfrm>
            <a:off x="6596063" y="1927225"/>
            <a:ext cx="271462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Data</a:t>
            </a:r>
            <a:endParaRPr lang="en-US"/>
          </a:p>
        </p:txBody>
      </p:sp>
      <p:sp>
        <p:nvSpPr>
          <p:cNvPr id="533655" name="Rectangle 151"/>
          <p:cNvSpPr>
            <a:spLocks noChangeArrowheads="1"/>
          </p:cNvSpPr>
          <p:nvPr/>
        </p:nvSpPr>
        <p:spPr bwMode="auto">
          <a:xfrm>
            <a:off x="7034213" y="1130300"/>
            <a:ext cx="85725" cy="300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56" name="Rectangle 152"/>
          <p:cNvSpPr>
            <a:spLocks noChangeArrowheads="1"/>
          </p:cNvSpPr>
          <p:nvPr/>
        </p:nvSpPr>
        <p:spPr bwMode="auto">
          <a:xfrm>
            <a:off x="6481763" y="1130300"/>
            <a:ext cx="638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57" name="Freeform 153"/>
          <p:cNvSpPr>
            <a:spLocks/>
          </p:cNvSpPr>
          <p:nvPr/>
        </p:nvSpPr>
        <p:spPr bwMode="auto">
          <a:xfrm>
            <a:off x="6311900" y="1046163"/>
            <a:ext cx="169863" cy="255587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1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58" name="Rectangle 154"/>
          <p:cNvSpPr>
            <a:spLocks noChangeArrowheads="1"/>
          </p:cNvSpPr>
          <p:nvPr/>
        </p:nvSpPr>
        <p:spPr bwMode="auto">
          <a:xfrm>
            <a:off x="6440488" y="917575"/>
            <a:ext cx="63658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59" name="Rectangle 155"/>
          <p:cNvSpPr>
            <a:spLocks noChangeArrowheads="1"/>
          </p:cNvSpPr>
          <p:nvPr/>
        </p:nvSpPr>
        <p:spPr bwMode="auto">
          <a:xfrm>
            <a:off x="6840538" y="949325"/>
            <a:ext cx="214312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533660" name="Rectangle 156"/>
          <p:cNvSpPr>
            <a:spLocks noChangeArrowheads="1"/>
          </p:cNvSpPr>
          <p:nvPr/>
        </p:nvSpPr>
        <p:spPr bwMode="auto">
          <a:xfrm>
            <a:off x="8609013" y="322263"/>
            <a:ext cx="85725" cy="63817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61" name="Freeform 157"/>
          <p:cNvSpPr>
            <a:spLocks/>
          </p:cNvSpPr>
          <p:nvPr/>
        </p:nvSpPr>
        <p:spPr bwMode="auto">
          <a:xfrm>
            <a:off x="5970588" y="1598613"/>
            <a:ext cx="341312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62" name="Freeform 158"/>
          <p:cNvSpPr>
            <a:spLocks/>
          </p:cNvSpPr>
          <p:nvPr/>
        </p:nvSpPr>
        <p:spPr bwMode="auto">
          <a:xfrm>
            <a:off x="6140450" y="1598613"/>
            <a:ext cx="341313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63" name="Freeform 159"/>
          <p:cNvSpPr>
            <a:spLocks/>
          </p:cNvSpPr>
          <p:nvPr/>
        </p:nvSpPr>
        <p:spPr bwMode="auto">
          <a:xfrm>
            <a:off x="5970588" y="1598613"/>
            <a:ext cx="341312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64" name="Freeform 160"/>
          <p:cNvSpPr>
            <a:spLocks/>
          </p:cNvSpPr>
          <p:nvPr/>
        </p:nvSpPr>
        <p:spPr bwMode="auto">
          <a:xfrm>
            <a:off x="6140450" y="1598613"/>
            <a:ext cx="341313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65" name="Freeform 161"/>
          <p:cNvSpPr>
            <a:spLocks/>
          </p:cNvSpPr>
          <p:nvPr/>
        </p:nvSpPr>
        <p:spPr bwMode="auto">
          <a:xfrm>
            <a:off x="8054975" y="2406650"/>
            <a:ext cx="339725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66" name="Freeform 162"/>
          <p:cNvSpPr>
            <a:spLocks/>
          </p:cNvSpPr>
          <p:nvPr/>
        </p:nvSpPr>
        <p:spPr bwMode="auto">
          <a:xfrm>
            <a:off x="8224838" y="2406650"/>
            <a:ext cx="339725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67" name="Freeform 163"/>
          <p:cNvSpPr>
            <a:spLocks/>
          </p:cNvSpPr>
          <p:nvPr/>
        </p:nvSpPr>
        <p:spPr bwMode="auto">
          <a:xfrm>
            <a:off x="8054975" y="2406650"/>
            <a:ext cx="339725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68" name="Freeform 164"/>
          <p:cNvSpPr>
            <a:spLocks/>
          </p:cNvSpPr>
          <p:nvPr/>
        </p:nvSpPr>
        <p:spPr bwMode="auto">
          <a:xfrm>
            <a:off x="8224838" y="2406650"/>
            <a:ext cx="339725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69" name="Rectangle 165"/>
          <p:cNvSpPr>
            <a:spLocks noChangeArrowheads="1"/>
          </p:cNvSpPr>
          <p:nvPr/>
        </p:nvSpPr>
        <p:spPr bwMode="auto">
          <a:xfrm>
            <a:off x="6183313" y="5894388"/>
            <a:ext cx="85725" cy="25558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70" name="Rectangle 166"/>
          <p:cNvSpPr>
            <a:spLocks noChangeArrowheads="1"/>
          </p:cNvSpPr>
          <p:nvPr/>
        </p:nvSpPr>
        <p:spPr bwMode="auto">
          <a:xfrm>
            <a:off x="6269038" y="6022975"/>
            <a:ext cx="89376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71" name="Rectangle 167"/>
          <p:cNvSpPr>
            <a:spLocks noChangeArrowheads="1"/>
          </p:cNvSpPr>
          <p:nvPr/>
        </p:nvSpPr>
        <p:spPr bwMode="auto">
          <a:xfrm>
            <a:off x="7077075" y="5894388"/>
            <a:ext cx="85725" cy="2143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72" name="Rectangle 168"/>
          <p:cNvSpPr>
            <a:spLocks noChangeArrowheads="1"/>
          </p:cNvSpPr>
          <p:nvPr/>
        </p:nvSpPr>
        <p:spPr bwMode="auto">
          <a:xfrm>
            <a:off x="5035550" y="236538"/>
            <a:ext cx="26193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73" name="Rectangle 169"/>
          <p:cNvSpPr>
            <a:spLocks noChangeArrowheads="1"/>
          </p:cNvSpPr>
          <p:nvPr/>
        </p:nvSpPr>
        <p:spPr bwMode="auto">
          <a:xfrm>
            <a:off x="4959350" y="312738"/>
            <a:ext cx="282575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PC</a:t>
            </a:r>
            <a:endParaRPr lang="en-US" sz="1600"/>
          </a:p>
        </p:txBody>
      </p:sp>
      <p:sp>
        <p:nvSpPr>
          <p:cNvPr id="533674" name="Rectangle 170"/>
          <p:cNvSpPr>
            <a:spLocks noChangeArrowheads="1"/>
          </p:cNvSpPr>
          <p:nvPr/>
        </p:nvSpPr>
        <p:spPr bwMode="auto">
          <a:xfrm>
            <a:off x="6311900" y="577850"/>
            <a:ext cx="148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75" name="Rectangle 171"/>
          <p:cNvSpPr>
            <a:spLocks noChangeArrowheads="1"/>
          </p:cNvSpPr>
          <p:nvPr/>
        </p:nvSpPr>
        <p:spPr bwMode="auto">
          <a:xfrm>
            <a:off x="6391275" y="609600"/>
            <a:ext cx="19843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533676" name="Rectangle 172"/>
          <p:cNvSpPr>
            <a:spLocks noChangeArrowheads="1"/>
          </p:cNvSpPr>
          <p:nvPr/>
        </p:nvSpPr>
        <p:spPr bwMode="auto">
          <a:xfrm>
            <a:off x="6578600" y="609600"/>
            <a:ext cx="5715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533677" name="Rectangle 173"/>
          <p:cNvSpPr>
            <a:spLocks noChangeArrowheads="1"/>
          </p:cNvSpPr>
          <p:nvPr/>
        </p:nvSpPr>
        <p:spPr bwMode="auto">
          <a:xfrm>
            <a:off x="6632575" y="609600"/>
            <a:ext cx="2143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533678" name="Rectangle 174"/>
          <p:cNvSpPr>
            <a:spLocks noChangeArrowheads="1"/>
          </p:cNvSpPr>
          <p:nvPr/>
        </p:nvSpPr>
        <p:spPr bwMode="auto">
          <a:xfrm>
            <a:off x="6140450" y="322263"/>
            <a:ext cx="2554288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79" name="Freeform 175"/>
          <p:cNvSpPr>
            <a:spLocks/>
          </p:cNvSpPr>
          <p:nvPr/>
        </p:nvSpPr>
        <p:spPr bwMode="auto">
          <a:xfrm>
            <a:off x="8478838" y="3597275"/>
            <a:ext cx="257175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80" name="Freeform 176"/>
          <p:cNvSpPr>
            <a:spLocks/>
          </p:cNvSpPr>
          <p:nvPr/>
        </p:nvSpPr>
        <p:spPr bwMode="auto">
          <a:xfrm>
            <a:off x="8564563" y="3597275"/>
            <a:ext cx="255587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81" name="Rectangle 177"/>
          <p:cNvSpPr>
            <a:spLocks noChangeArrowheads="1"/>
          </p:cNvSpPr>
          <p:nvPr/>
        </p:nvSpPr>
        <p:spPr bwMode="auto">
          <a:xfrm>
            <a:off x="6311900" y="152400"/>
            <a:ext cx="148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82" name="Rectangle 178"/>
          <p:cNvSpPr>
            <a:spLocks noChangeArrowheads="1"/>
          </p:cNvSpPr>
          <p:nvPr/>
        </p:nvSpPr>
        <p:spPr bwMode="auto">
          <a:xfrm>
            <a:off x="6386513" y="184150"/>
            <a:ext cx="327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newPC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94313" y="2643188"/>
            <a:ext cx="1444625" cy="912812"/>
            <a:chOff x="3546" y="3759"/>
            <a:chExt cx="910" cy="575"/>
          </a:xfrm>
        </p:grpSpPr>
        <p:sp>
          <p:nvSpPr>
            <p:cNvPr id="346115" name="Line 3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16" name="Rectangle 4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%esp</a:t>
              </a:r>
            </a:p>
          </p:txBody>
        </p:sp>
      </p:grp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6708775" y="2133600"/>
            <a:ext cx="1292225" cy="938213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46119" name="Rectangle 7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51450" y="1600200"/>
            <a:ext cx="1444625" cy="912813"/>
            <a:chOff x="2688" y="2736"/>
            <a:chExt cx="910" cy="575"/>
          </a:xfrm>
        </p:grpSpPr>
        <p:sp>
          <p:nvSpPr>
            <p:cNvPr id="346121" name="Line 9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22" name="Rectangle 10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%ebp</a:t>
              </a:r>
              <a:endParaRPr lang="en-US"/>
            </a:p>
          </p:txBody>
        </p:sp>
      </p:grpSp>
      <p:sp>
        <p:nvSpPr>
          <p:cNvPr id="34612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346124" name="Rectangle 12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</p:txBody>
      </p:sp>
      <p:sp>
        <p:nvSpPr>
          <p:cNvPr id="346125" name="Rectangle 13"/>
          <p:cNvSpPr>
            <a:spLocks noChangeArrowheads="1"/>
          </p:cNvSpPr>
          <p:nvPr/>
        </p:nvSpPr>
        <p:spPr bwMode="auto">
          <a:xfrm>
            <a:off x="3592513" y="2667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</a:t>
            </a:r>
          </a:p>
        </p:txBody>
      </p:sp>
      <p:sp>
        <p:nvSpPr>
          <p:cNvPr id="346126" name="Line 14"/>
          <p:cNvSpPr>
            <a:spLocks noChangeShapeType="1"/>
          </p:cNvSpPr>
          <p:nvPr/>
        </p:nvSpPr>
        <p:spPr bwMode="auto">
          <a:xfrm>
            <a:off x="3897313" y="22860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127" name="Rectangle 15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346128" name="Rectangle 16"/>
          <p:cNvSpPr>
            <a:spLocks noChangeArrowheads="1"/>
          </p:cNvSpPr>
          <p:nvPr/>
        </p:nvSpPr>
        <p:spPr bwMode="auto">
          <a:xfrm>
            <a:off x="457200" y="1447800"/>
            <a:ext cx="1600200" cy="23114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{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 • 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 • 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amI();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 • 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}</a:t>
            </a:r>
          </a:p>
        </p:txBody>
      </p:sp>
      <p:sp>
        <p:nvSpPr>
          <p:cNvPr id="346129" name="Line 17"/>
          <p:cNvSpPr>
            <a:spLocks noChangeShapeType="1"/>
          </p:cNvSpPr>
          <p:nvPr/>
        </p:nvSpPr>
        <p:spPr bwMode="auto">
          <a:xfrm>
            <a:off x="152400" y="32766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46130" name="Rectangle 18"/>
          <p:cNvSpPr>
            <a:spLocks noChangeArrowheads="1"/>
          </p:cNvSpPr>
          <p:nvPr/>
        </p:nvSpPr>
        <p:spPr bwMode="auto">
          <a:xfrm>
            <a:off x="3581400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1" charset="0"/>
              </a:rPr>
              <a:t>amI</a:t>
            </a:r>
          </a:p>
        </p:txBody>
      </p:sp>
      <p:sp>
        <p:nvSpPr>
          <p:cNvPr id="346131" name="Line 19"/>
          <p:cNvSpPr>
            <a:spLocks noChangeShapeType="1"/>
          </p:cNvSpPr>
          <p:nvPr/>
        </p:nvSpPr>
        <p:spPr bwMode="auto">
          <a:xfrm>
            <a:off x="3897313" y="2971800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132" name="Rectangle 20"/>
          <p:cNvSpPr>
            <a:spLocks noChangeArrowheads="1"/>
          </p:cNvSpPr>
          <p:nvPr/>
        </p:nvSpPr>
        <p:spPr bwMode="auto">
          <a:xfrm>
            <a:off x="3581400" y="40560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1" charset="0"/>
              </a:rPr>
              <a:t>amI</a:t>
            </a:r>
          </a:p>
        </p:txBody>
      </p:sp>
      <p:sp>
        <p:nvSpPr>
          <p:cNvPr id="346133" name="Line 21"/>
          <p:cNvSpPr>
            <a:spLocks noChangeShapeType="1"/>
          </p:cNvSpPr>
          <p:nvPr/>
        </p:nvSpPr>
        <p:spPr bwMode="auto">
          <a:xfrm>
            <a:off x="3897313" y="3686175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134" name="Rectangle 22"/>
          <p:cNvSpPr>
            <a:spLocks noChangeArrowheads="1"/>
          </p:cNvSpPr>
          <p:nvPr/>
        </p:nvSpPr>
        <p:spPr bwMode="auto">
          <a:xfrm>
            <a:off x="3581400" y="47418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1" charset="0"/>
              </a:rPr>
              <a:t>amI</a:t>
            </a:r>
          </a:p>
        </p:txBody>
      </p:sp>
      <p:sp>
        <p:nvSpPr>
          <p:cNvPr id="346135" name="Line 23"/>
          <p:cNvSpPr>
            <a:spLocks noChangeShapeType="1"/>
          </p:cNvSpPr>
          <p:nvPr/>
        </p:nvSpPr>
        <p:spPr bwMode="auto">
          <a:xfrm>
            <a:off x="3897313" y="4371975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136" name="Rectangle 24"/>
          <p:cNvSpPr>
            <a:spLocks noChangeArrowheads="1"/>
          </p:cNvSpPr>
          <p:nvPr/>
        </p:nvSpPr>
        <p:spPr bwMode="auto">
          <a:xfrm>
            <a:off x="4259263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1" charset="0"/>
              </a:rPr>
              <a:t>amI</a:t>
            </a:r>
          </a:p>
        </p:txBody>
      </p:sp>
      <p:sp>
        <p:nvSpPr>
          <p:cNvPr id="346137" name="Line 25"/>
          <p:cNvSpPr>
            <a:spLocks noChangeShapeType="1"/>
          </p:cNvSpPr>
          <p:nvPr/>
        </p:nvSpPr>
        <p:spPr bwMode="auto">
          <a:xfrm>
            <a:off x="4038600" y="2971800"/>
            <a:ext cx="536575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457200" y="1524000"/>
            <a:ext cx="1600200" cy="2311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{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who();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294313" y="1728788"/>
            <a:ext cx="1444625" cy="912812"/>
            <a:chOff x="3546" y="3759"/>
            <a:chExt cx="910" cy="575"/>
          </a:xfrm>
        </p:grpSpPr>
        <p:sp>
          <p:nvSpPr>
            <p:cNvPr id="347140" name="Line 4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41" name="Rectangle 5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%esp</a:t>
              </a:r>
            </a:p>
          </p:txBody>
        </p:sp>
      </p:grpSp>
      <p:sp>
        <p:nvSpPr>
          <p:cNvPr id="347142" name="Rectangle 6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1" charset="0"/>
            </a:endParaRPr>
          </a:p>
        </p:txBody>
      </p:sp>
      <p:sp>
        <p:nvSpPr>
          <p:cNvPr id="347143" name="Rectangle 7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•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51450" y="685800"/>
            <a:ext cx="1444625" cy="912813"/>
            <a:chOff x="2688" y="2736"/>
            <a:chExt cx="910" cy="575"/>
          </a:xfrm>
        </p:grpSpPr>
        <p:sp>
          <p:nvSpPr>
            <p:cNvPr id="347145" name="Line 9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46" name="Rectangle 10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1" charset="0"/>
                </a:rPr>
                <a:t>%ebp</a:t>
              </a:r>
              <a:endParaRPr lang="en-US"/>
            </a:p>
          </p:txBody>
        </p:sp>
      </p:grpSp>
      <p:sp>
        <p:nvSpPr>
          <p:cNvPr id="347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347148" name="Rectangle 12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1" charset="0"/>
              </a:rPr>
              <a:t>yoo</a:t>
            </a:r>
          </a:p>
        </p:txBody>
      </p:sp>
      <p:sp>
        <p:nvSpPr>
          <p:cNvPr id="347149" name="Rectangle 13"/>
          <p:cNvSpPr>
            <a:spLocks noChangeArrowheads="1"/>
          </p:cNvSpPr>
          <p:nvPr/>
        </p:nvSpPr>
        <p:spPr bwMode="auto">
          <a:xfrm>
            <a:off x="3592513" y="2667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1" charset="0"/>
              </a:rPr>
              <a:t>who</a:t>
            </a:r>
          </a:p>
        </p:txBody>
      </p:sp>
      <p:sp>
        <p:nvSpPr>
          <p:cNvPr id="347150" name="Line 14"/>
          <p:cNvSpPr>
            <a:spLocks noChangeShapeType="1"/>
          </p:cNvSpPr>
          <p:nvPr/>
        </p:nvSpPr>
        <p:spPr bwMode="auto">
          <a:xfrm>
            <a:off x="3897313" y="2286000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151" name="Rectangle 15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347152" name="Line 16"/>
          <p:cNvSpPr>
            <a:spLocks noChangeShapeType="1"/>
          </p:cNvSpPr>
          <p:nvPr/>
        </p:nvSpPr>
        <p:spPr bwMode="auto">
          <a:xfrm>
            <a:off x="152400" y="32766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47153" name="Rectangle 17"/>
          <p:cNvSpPr>
            <a:spLocks noChangeArrowheads="1"/>
          </p:cNvSpPr>
          <p:nvPr/>
        </p:nvSpPr>
        <p:spPr bwMode="auto">
          <a:xfrm>
            <a:off x="3581400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1" charset="0"/>
              </a:rPr>
              <a:t>amI</a:t>
            </a:r>
          </a:p>
        </p:txBody>
      </p:sp>
      <p:sp>
        <p:nvSpPr>
          <p:cNvPr id="347154" name="Line 18"/>
          <p:cNvSpPr>
            <a:spLocks noChangeShapeType="1"/>
          </p:cNvSpPr>
          <p:nvPr/>
        </p:nvSpPr>
        <p:spPr bwMode="auto">
          <a:xfrm>
            <a:off x="3897313" y="2971800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155" name="Rectangle 19"/>
          <p:cNvSpPr>
            <a:spLocks noChangeArrowheads="1"/>
          </p:cNvSpPr>
          <p:nvPr/>
        </p:nvSpPr>
        <p:spPr bwMode="auto">
          <a:xfrm>
            <a:off x="3581400" y="40560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1" charset="0"/>
              </a:rPr>
              <a:t>amI</a:t>
            </a:r>
          </a:p>
        </p:txBody>
      </p:sp>
      <p:sp>
        <p:nvSpPr>
          <p:cNvPr id="347156" name="Line 20"/>
          <p:cNvSpPr>
            <a:spLocks noChangeShapeType="1"/>
          </p:cNvSpPr>
          <p:nvPr/>
        </p:nvSpPr>
        <p:spPr bwMode="auto">
          <a:xfrm>
            <a:off x="3897313" y="3686175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157" name="Rectangle 21"/>
          <p:cNvSpPr>
            <a:spLocks noChangeArrowheads="1"/>
          </p:cNvSpPr>
          <p:nvPr/>
        </p:nvSpPr>
        <p:spPr bwMode="auto">
          <a:xfrm>
            <a:off x="3581400" y="47418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1" charset="0"/>
              </a:rPr>
              <a:t>amI</a:t>
            </a:r>
          </a:p>
        </p:txBody>
      </p:sp>
      <p:sp>
        <p:nvSpPr>
          <p:cNvPr id="347158" name="Line 22"/>
          <p:cNvSpPr>
            <a:spLocks noChangeShapeType="1"/>
          </p:cNvSpPr>
          <p:nvPr/>
        </p:nvSpPr>
        <p:spPr bwMode="auto">
          <a:xfrm>
            <a:off x="3897313" y="4371975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159" name="Rectangle 23"/>
          <p:cNvSpPr>
            <a:spLocks noChangeArrowheads="1"/>
          </p:cNvSpPr>
          <p:nvPr/>
        </p:nvSpPr>
        <p:spPr bwMode="auto">
          <a:xfrm>
            <a:off x="4259263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1" charset="0"/>
              </a:rPr>
              <a:t>amI</a:t>
            </a:r>
          </a:p>
        </p:txBody>
      </p:sp>
      <p:sp>
        <p:nvSpPr>
          <p:cNvPr id="347160" name="Line 24"/>
          <p:cNvSpPr>
            <a:spLocks noChangeShapeType="1"/>
          </p:cNvSpPr>
          <p:nvPr/>
        </p:nvSpPr>
        <p:spPr bwMode="auto">
          <a:xfrm>
            <a:off x="4038600" y="2971800"/>
            <a:ext cx="536575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on stack is easy…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1905000"/>
            <a:ext cx="6477000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jurassicTask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argc</a:t>
            </a:r>
            <a:r>
              <a:rPr lang="en-US" dirty="0" smtClean="0">
                <a:latin typeface="Lucida Console" pitchFamily="49" charset="0"/>
              </a:rPr>
              <a:t>, char* </a:t>
            </a:r>
            <a:r>
              <a:rPr lang="en-US" dirty="0" err="1" smtClean="0">
                <a:latin typeface="Lucida Console" pitchFamily="49" charset="0"/>
              </a:rPr>
              <a:t>argv</a:t>
            </a:r>
            <a:r>
              <a:rPr lang="en-US" dirty="0" smtClean="0">
                <a:latin typeface="Lucida Console" pitchFamily="49" charset="0"/>
              </a:rPr>
              <a:t>[]) {</a:t>
            </a:r>
          </a:p>
          <a:p>
            <a:pPr algn="l"/>
            <a:r>
              <a:rPr lang="en-US" dirty="0" smtClean="0">
                <a:latin typeface="Lucida Console" pitchFamily="49" charset="0"/>
              </a:rPr>
              <a:t>	char buffer[32];</a:t>
            </a:r>
          </a:p>
          <a:p>
            <a:pPr algn="l"/>
            <a:r>
              <a:rPr lang="en-US" dirty="0" smtClean="0">
                <a:latin typeface="Lucida Console" pitchFamily="49" charset="0"/>
              </a:rPr>
              <a:t>	char* </a:t>
            </a:r>
            <a:r>
              <a:rPr lang="en-US" dirty="0" err="1" smtClean="0">
                <a:latin typeface="Lucida Console" pitchFamily="49" charset="0"/>
              </a:rPr>
              <a:t>newArgv</a:t>
            </a:r>
            <a:r>
              <a:rPr lang="en-US" dirty="0" smtClean="0">
                <a:latin typeface="Lucida Console" pitchFamily="49" charset="0"/>
              </a:rPr>
              <a:t>[2];</a:t>
            </a:r>
          </a:p>
          <a:p>
            <a:pPr algn="l"/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latin typeface="Lucida Console" pitchFamily="49" charset="0"/>
              </a:rPr>
              <a:t>NewTask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parkInterface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 algn="l"/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latin typeface="Lucida Console" pitchFamily="49" charset="0"/>
              </a:rPr>
              <a:t>tid_t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parkInterfaceTid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 algn="l"/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latin typeface="Lucida Console" pitchFamily="49" charset="0"/>
              </a:rPr>
              <a:t>NewTask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createDriverCarVisitor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 algn="l"/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latin typeface="Lucida Console" pitchFamily="49" charset="0"/>
              </a:rPr>
              <a:t>tid_t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createDriverCarVisitorTid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 algn="l"/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.</a:t>
            </a:r>
          </a:p>
          <a:p>
            <a:pPr algn="l"/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.</a:t>
            </a:r>
          </a:p>
          <a:p>
            <a:pPr algn="l"/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.</a:t>
            </a:r>
          </a:p>
          <a:p>
            <a:pPr algn="l"/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537541" y="5311902"/>
            <a:ext cx="8068940" cy="653796"/>
          </a:xfrm>
          <a:prstGeom prst="round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1" charset="0"/>
              </a:rPr>
              <a:t>Use the ‘&amp;’ (&amp;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1" charset="0"/>
              </a:rPr>
              <a:t>parkInterface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1" charset="0"/>
              </a:rPr>
              <a:t>)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1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1" charset="0"/>
              </a:rPr>
              <a:t>operator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1" charset="0"/>
              </a:rPr>
              <a:t> to get addresses of stack variables.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/>
              <a:t>Be</a:t>
            </a:r>
            <a:r>
              <a:rPr lang="en-US" dirty="0" smtClean="0"/>
              <a:t> careful to remember that when frame goes so does memory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1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and free for HEAP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981200"/>
            <a:ext cx="800100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latin typeface="Lucida Console" pitchFamily="49" charset="0"/>
              </a:rPr>
              <a:t>char* </a:t>
            </a:r>
            <a:r>
              <a:rPr lang="en-US" dirty="0" err="1" smtClean="0">
                <a:latin typeface="Lucida Console" pitchFamily="49" charset="0"/>
              </a:rPr>
              <a:t>nameStr</a:t>
            </a:r>
            <a:r>
              <a:rPr lang="en-US" dirty="0" smtClean="0">
                <a:latin typeface="Lucida Console" pitchFamily="49" charset="0"/>
              </a:rPr>
              <a:t> = (char*)</a:t>
            </a:r>
            <a:r>
              <a:rPr lang="en-US" dirty="0" err="1" smtClean="0">
                <a:latin typeface="Lucida Console" pitchFamily="49" charset="0"/>
              </a:rPr>
              <a:t>malloc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</a:rPr>
              <a:t>sizeof</a:t>
            </a:r>
            <a:r>
              <a:rPr lang="en-US" dirty="0" smtClean="0">
                <a:latin typeface="Lucida Console" pitchFamily="49" charset="0"/>
              </a:rPr>
              <a:t>(char)*NUMCHARS);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914400" y="2667000"/>
            <a:ext cx="1797929" cy="341632"/>
          </a:xfrm>
          <a:prstGeom prst="wedgeRectCallout">
            <a:avLst>
              <a:gd name="adj1" fmla="val 83076"/>
              <a:gd name="adj2" fmla="val -156992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1" charset="0"/>
              </a:rPr>
              <a:t>Requires a cast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2971800" y="3124200"/>
            <a:ext cx="2862322" cy="590931"/>
          </a:xfrm>
          <a:prstGeom prst="wedgeRectCallout">
            <a:avLst>
              <a:gd name="adj1" fmla="val 40146"/>
              <a:gd name="adj2" fmla="val -187039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1" charset="0"/>
              </a:rPr>
              <a:t>Computes number bytes 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1" charset="0"/>
              </a:rPr>
              <a:t>needed for specified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1" charset="0"/>
              </a:rPr>
              <a:t> type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1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079473" y="3401249"/>
            <a:ext cx="2657138" cy="341632"/>
          </a:xfrm>
          <a:prstGeom prst="wedgeRectCallout">
            <a:avLst>
              <a:gd name="adj1" fmla="val -8242"/>
              <a:gd name="adj2" fmla="val -372895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1" charset="0"/>
              </a:rPr>
              <a:t>How many do you want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4077968"/>
            <a:ext cx="800100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latin typeface="Lucida Console" pitchFamily="49" charset="0"/>
              </a:rPr>
              <a:t>free(</a:t>
            </a:r>
            <a:r>
              <a:rPr lang="en-US" dirty="0" err="1" smtClean="0">
                <a:latin typeface="Lucida Console" pitchFamily="49" charset="0"/>
              </a:rPr>
              <a:t>nameStr</a:t>
            </a:r>
            <a:r>
              <a:rPr lang="en-US" dirty="0" smtClean="0">
                <a:latin typeface="Lucida Console" pitchFamily="49" charset="0"/>
              </a:rPr>
              <a:t>);   // Memory returned to system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929483" y="5347448"/>
            <a:ext cx="7666071" cy="658904"/>
          </a:xfrm>
          <a:prstGeom prst="round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Warning: if you overwrite your memory allocation you will get strangeness.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&gt; </a:t>
            </a:r>
            <a:r>
              <a:rPr lang="en-US" b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valgrind</a:t>
            </a:r>
            <a:r>
              <a:rPr lang="en-US" b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–tool=</a:t>
            </a:r>
            <a:r>
              <a:rPr lang="en-US" b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memcheck</a:t>
            </a:r>
            <a:endParaRPr kumimoji="0" lang="en-US" sz="1800" b="0" i="0" u="none" strike="noStrike" normalizeH="0" baseline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Helvetica" pitchFamily="1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is a no-brainer…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106674"/>
            <a:ext cx="784860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smtClean="0">
                <a:latin typeface="Lucida Console" pitchFamily="49" charset="0"/>
              </a:rPr>
              <a:t>JPARK </a:t>
            </a:r>
            <a:r>
              <a:rPr lang="en-US" sz="1600" dirty="0" err="1" smtClean="0">
                <a:latin typeface="Lucida Console" pitchFamily="49" charset="0"/>
              </a:rPr>
              <a:t>myPark</a:t>
            </a:r>
            <a:r>
              <a:rPr lang="en-US" sz="1600" dirty="0" smtClean="0">
                <a:latin typeface="Lucida Console" pitchFamily="49" charset="0"/>
              </a:rPr>
              <a:t>;</a:t>
            </a:r>
          </a:p>
          <a:p>
            <a:pPr algn="l"/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parkMutexSemId</a:t>
            </a:r>
            <a:r>
              <a:rPr lang="en-US" sz="1600" dirty="0" smtClean="0">
                <a:latin typeface="Lucida Console" pitchFamily="49" charset="0"/>
              </a:rPr>
              <a:t>;		// protect park access</a:t>
            </a:r>
          </a:p>
          <a:p>
            <a:pPr algn="l"/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jurassicDisplaySemId</a:t>
            </a:r>
            <a:r>
              <a:rPr lang="en-US" sz="1600" dirty="0" smtClean="0">
                <a:latin typeface="Lucida Console" pitchFamily="49" charset="0"/>
              </a:rPr>
              <a:t>;</a:t>
            </a:r>
          </a:p>
          <a:p>
            <a:pPr algn="l"/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fillSeatSemId</a:t>
            </a:r>
            <a:r>
              <a:rPr lang="en-US" sz="1600" dirty="0" smtClean="0">
                <a:latin typeface="Lucida Console" pitchFamily="49" charset="0"/>
              </a:rPr>
              <a:t>[NUM_CARS];	// (signal) seat ready to fill</a:t>
            </a:r>
          </a:p>
          <a:p>
            <a:pPr algn="l"/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seatFilledSemId</a:t>
            </a:r>
            <a:r>
              <a:rPr lang="en-US" sz="1600" dirty="0" smtClean="0">
                <a:latin typeface="Lucida Console" pitchFamily="49" charset="0"/>
              </a:rPr>
              <a:t>[NUM_CARS];// (wait) passenger seated</a:t>
            </a:r>
          </a:p>
          <a:p>
            <a:pPr algn="l"/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rideOverSemId</a:t>
            </a:r>
            <a:r>
              <a:rPr lang="en-US" sz="1600" dirty="0" smtClean="0">
                <a:latin typeface="Lucida Console" pitchFamily="49" charset="0"/>
              </a:rPr>
              <a:t>[NUM_CARS];	// (signal) ride over</a:t>
            </a:r>
          </a:p>
          <a:p>
            <a:pPr algn="l"/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moveCarsSemId</a:t>
            </a:r>
            <a:r>
              <a:rPr lang="en-US" sz="1600" dirty="0" smtClean="0">
                <a:latin typeface="Lucida Console" pitchFamily="49" charset="0"/>
              </a:rPr>
              <a:t>;</a:t>
            </a:r>
          </a:p>
          <a:p>
            <a:pPr algn="l"/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visitors;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676400" y="3276600"/>
            <a:ext cx="6399259" cy="1205436"/>
          </a:xfrm>
          <a:prstGeom prst="round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1" charset="0"/>
              </a:rPr>
              <a:t>Declare outside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1" charset="0"/>
              </a:rPr>
              <a:t> of any scope and it is global: static restricts access to the file.  </a:t>
            </a:r>
            <a:r>
              <a:rPr lang="en-US" dirty="0" smtClean="0"/>
              <a:t>Never declare </a:t>
            </a:r>
            <a:r>
              <a:rPr lang="en-US" dirty="0" err="1" smtClean="0"/>
              <a:t>globals</a:t>
            </a:r>
            <a:r>
              <a:rPr lang="en-US" dirty="0" smtClean="0"/>
              <a:t> in the header files, prefer the extern keyword to announce it exists but declared elsewhere in a c file.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1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4800600"/>
            <a:ext cx="75438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smtClean="0">
                <a:latin typeface="Lucida Console" pitchFamily="49" charset="0"/>
              </a:rPr>
              <a:t>extern JPARK </a:t>
            </a:r>
            <a:r>
              <a:rPr lang="en-US" sz="1600" dirty="0" err="1" smtClean="0">
                <a:latin typeface="Lucida Console" pitchFamily="49" charset="0"/>
              </a:rPr>
              <a:t>myPark</a:t>
            </a:r>
            <a:r>
              <a:rPr lang="en-US" sz="1600" dirty="0" smtClean="0">
                <a:latin typeface="Lucida Console" pitchFamily="49" charset="0"/>
              </a:rPr>
              <a:t>;</a:t>
            </a:r>
          </a:p>
          <a:p>
            <a:pPr algn="l"/>
            <a:r>
              <a:rPr lang="en-US" sz="1600" dirty="0" smtClean="0">
                <a:latin typeface="Lucida Console" pitchFamily="49" charset="0"/>
              </a:rPr>
              <a:t>extern </a:t>
            </a:r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parkMutexSemId</a:t>
            </a:r>
            <a:r>
              <a:rPr lang="en-US" sz="1600" dirty="0" smtClean="0">
                <a:latin typeface="Lucida Console" pitchFamily="49" charset="0"/>
              </a:rPr>
              <a:t>;				</a:t>
            </a:r>
          </a:p>
          <a:p>
            <a:pPr algn="l"/>
            <a:r>
              <a:rPr lang="en-US" sz="1600" dirty="0" smtClean="0">
                <a:latin typeface="Lucida Console" pitchFamily="49" charset="0"/>
              </a:rPr>
              <a:t>extern </a:t>
            </a:r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jurassicDisplaySemId</a:t>
            </a:r>
            <a:r>
              <a:rPr lang="en-US" sz="1600" dirty="0" smtClean="0">
                <a:latin typeface="Lucida Console" pitchFamily="49" charset="0"/>
              </a:rPr>
              <a:t>;</a:t>
            </a:r>
          </a:p>
          <a:p>
            <a:pPr algn="l"/>
            <a:r>
              <a:rPr lang="en-US" sz="1600" dirty="0" smtClean="0">
                <a:latin typeface="Lucida Console" pitchFamily="49" charset="0"/>
              </a:rPr>
              <a:t>extern </a:t>
            </a:r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fillSeatSemId</a:t>
            </a:r>
            <a:r>
              <a:rPr lang="en-US" sz="1600" dirty="0" smtClean="0">
                <a:latin typeface="Lucida Console" pitchFamily="49" charset="0"/>
              </a:rPr>
              <a:t>[NUM_CARS];</a:t>
            </a:r>
          </a:p>
          <a:p>
            <a:pPr algn="l"/>
            <a:r>
              <a:rPr lang="en-US" sz="1600" dirty="0" smtClean="0">
                <a:latin typeface="Lucida Console" pitchFamily="49" charset="0"/>
              </a:rPr>
              <a:t>extern </a:t>
            </a:r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seatFilledSemId</a:t>
            </a:r>
            <a:r>
              <a:rPr lang="en-US" sz="1600" dirty="0" smtClean="0">
                <a:latin typeface="Lucida Console" pitchFamily="49" charset="0"/>
              </a:rPr>
              <a:t>[NUM_CARS];	</a:t>
            </a:r>
          </a:p>
          <a:p>
            <a:pPr algn="l"/>
            <a:r>
              <a:rPr lang="en-US" sz="1600" dirty="0" smtClean="0">
                <a:latin typeface="Lucida Console" pitchFamily="49" charset="0"/>
              </a:rPr>
              <a:t>extern </a:t>
            </a:r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rideOverSemId</a:t>
            </a:r>
            <a:r>
              <a:rPr lang="en-US" sz="1600" dirty="0" smtClean="0">
                <a:latin typeface="Lucida Console" pitchFamily="49" charset="0"/>
              </a:rPr>
              <a:t>[NUM_CARS];</a:t>
            </a:r>
          </a:p>
          <a:p>
            <a:pPr algn="l"/>
            <a:r>
              <a:rPr lang="en-US" sz="1600" dirty="0" smtClean="0">
                <a:latin typeface="Lucida Console" pitchFamily="49" charset="0"/>
              </a:rPr>
              <a:t>extern </a:t>
            </a:r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visitors;</a:t>
            </a:r>
            <a:endParaRPr lang="en-US" sz="1600" dirty="0">
              <a:latin typeface="Lucida Console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incidentals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No strings: use char* and NULL terminate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</a:t>
            </a:r>
            <a:r>
              <a:rPr lang="en-US" dirty="0" err="1" smtClean="0"/>
              <a:t>cout</a:t>
            </a:r>
            <a:r>
              <a:rPr lang="en-US" dirty="0" smtClean="0"/>
              <a:t>: use 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err="1" smtClean="0"/>
              <a:t>format_string</a:t>
            </a:r>
            <a:r>
              <a:rPr lang="en-US" dirty="0" smtClean="0"/>
              <a:t>, var1, var2, …)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printf</a:t>
            </a:r>
            <a:r>
              <a:rPr lang="en-US" dirty="0" smtClean="0"/>
              <a:t>("%s\n", SHUTDOWN_MSG);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Variable should only be declared when the scope opens (right after ‘{‘) --- some compilers less picky than others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GCC very forgiving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CL (Windows) not so forgiving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Weirdness like: add this </a:t>
            </a:r>
            <a:r>
              <a:rPr lang="en-US" dirty="0" err="1" smtClean="0"/>
              <a:t>printf</a:t>
            </a:r>
            <a:r>
              <a:rPr lang="en-US" dirty="0" smtClean="0"/>
              <a:t> and it works; take it out and it core dumps --- no good!  Always memory issue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 a debugger!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quit: exit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run: starts your program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break: sets a break point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break sum </a:t>
            </a:r>
            <a:r>
              <a:rPr lang="en-US" dirty="0" smtClean="0">
                <a:sym typeface="Wingdings" pitchFamily="2" charset="2"/>
              </a:rPr>
              <a:t> break at function sum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break foo.c:16  break line 16 of </a:t>
            </a:r>
            <a:r>
              <a:rPr lang="en-US" dirty="0" err="1" smtClean="0">
                <a:sym typeface="Wingdings" pitchFamily="2" charset="2"/>
              </a:rPr>
              <a:t>foo.c</a:t>
            </a:r>
            <a:endParaRPr lang="en-US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condition: set a condition on a break point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condition 1 (x &lt; 10 &amp;&amp; y != NULL)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step or next: step into or next line (step over)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print: show values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p x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where: show the current stack trace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frame: change to a different frame in the stack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frame 3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delete: delete a break point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info: command to learn more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914400"/>
          </a:xfrm>
        </p:spPr>
        <p:txBody>
          <a:bodyPr/>
          <a:lstStyle/>
          <a:p>
            <a:r>
              <a:rPr lang="en-US"/>
              <a:t>Nonlocal Jumps: </a:t>
            </a:r>
            <a:r>
              <a:rPr lang="en-US">
                <a:latin typeface="Courier New" charset="0"/>
              </a:rPr>
              <a:t>setjmp/longjmp</a:t>
            </a:r>
          </a:p>
        </p:txBody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07387" cy="4498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/>
              <a:t>Powerful (but dangerous) user-level mechanism for transferring control to an (almost) arbitrary location.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Controlled way to break the procedure call/return discipline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Useful for error recovery and signal handling</a:t>
            </a:r>
          </a:p>
          <a:p>
            <a:pPr>
              <a:lnSpc>
                <a:spcPct val="85000"/>
              </a:lnSpc>
            </a:pPr>
            <a:endParaRPr lang="en-US" sz="2000"/>
          </a:p>
          <a:p>
            <a:pPr>
              <a:lnSpc>
                <a:spcPct val="85000"/>
              </a:lnSpc>
            </a:pPr>
            <a:r>
              <a:rPr lang="en-US" sz="2000">
                <a:latin typeface="Courier New" charset="0"/>
              </a:rPr>
              <a:t>int setjmp(jmp_buf j)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Must be called before longjmp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Identifies a return site for a subsequent longjmp.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Called once, returns one or more times</a:t>
            </a:r>
          </a:p>
          <a:p>
            <a:pPr>
              <a:lnSpc>
                <a:spcPct val="85000"/>
              </a:lnSpc>
            </a:pPr>
            <a:r>
              <a:rPr lang="en-US" sz="2000"/>
              <a:t>Implementation: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Remember where you are by storing  the current register context, stack pointer,  and PC value in jmp_buf.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Return 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1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425950"/>
          </a:xfrm>
        </p:spPr>
        <p:txBody>
          <a:bodyPr/>
          <a:lstStyle/>
          <a:p>
            <a:r>
              <a:rPr lang="en-US" dirty="0">
                <a:latin typeface="Courier New" pitchFamily="1" charset="0"/>
              </a:rPr>
              <a:t>void </a:t>
            </a:r>
            <a:r>
              <a:rPr lang="en-US" dirty="0" err="1">
                <a:latin typeface="Courier New" pitchFamily="1" charset="0"/>
              </a:rPr>
              <a:t>longjmp</a:t>
            </a:r>
            <a:r>
              <a:rPr lang="en-US" dirty="0">
                <a:latin typeface="Courier New" pitchFamily="1" charset="0"/>
              </a:rPr>
              <a:t>(</a:t>
            </a:r>
            <a:r>
              <a:rPr lang="en-US" dirty="0" err="1">
                <a:latin typeface="Courier New" pitchFamily="1" charset="0"/>
              </a:rPr>
              <a:t>jmp_buf</a:t>
            </a:r>
            <a:r>
              <a:rPr lang="en-US" dirty="0">
                <a:latin typeface="Courier New" pitchFamily="1" charset="0"/>
              </a:rPr>
              <a:t> j, 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 </a:t>
            </a:r>
            <a:r>
              <a:rPr lang="en-US" dirty="0" err="1">
                <a:latin typeface="Courier New" pitchFamily="1" charset="0"/>
              </a:rPr>
              <a:t>i</a:t>
            </a:r>
            <a:r>
              <a:rPr lang="en-US" dirty="0">
                <a:latin typeface="Courier New" pitchFamily="1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Meaning:</a:t>
            </a:r>
          </a:p>
          <a:p>
            <a:pPr lvl="2"/>
            <a:r>
              <a:rPr lang="en-US" dirty="0"/>
              <a:t>return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dirty="0" err="1">
                <a:latin typeface="Courier New" pitchFamily="1" charset="0"/>
              </a:rPr>
              <a:t>setjmp</a:t>
            </a:r>
            <a:r>
              <a:rPr lang="en-US" dirty="0"/>
              <a:t> remembered by jump buffer </a:t>
            </a:r>
            <a:r>
              <a:rPr lang="en-US" dirty="0">
                <a:latin typeface="Courier New" pitchFamily="1" charset="0"/>
              </a:rPr>
              <a:t>j</a:t>
            </a:r>
            <a:r>
              <a:rPr lang="en-US" dirty="0"/>
              <a:t> again... </a:t>
            </a:r>
          </a:p>
          <a:p>
            <a:pPr lvl="2"/>
            <a:r>
              <a:rPr lang="en-US" dirty="0"/>
              <a:t>…this time returning</a:t>
            </a:r>
            <a:r>
              <a:rPr lang="en-US" dirty="0">
                <a:latin typeface="Courier New" pitchFamily="1" charset="0"/>
              </a:rPr>
              <a:t> </a:t>
            </a:r>
            <a:r>
              <a:rPr lang="en-US" dirty="0" err="1">
                <a:latin typeface="Courier New" pitchFamily="1" charset="0"/>
              </a:rPr>
              <a:t>i</a:t>
            </a:r>
            <a:r>
              <a:rPr lang="en-US" dirty="0"/>
              <a:t> instead of 0</a:t>
            </a:r>
          </a:p>
          <a:p>
            <a:pPr lvl="1"/>
            <a:r>
              <a:rPr lang="en-US" dirty="0"/>
              <a:t>Called after </a:t>
            </a:r>
            <a:r>
              <a:rPr lang="en-US" dirty="0" err="1">
                <a:latin typeface="Courier New" pitchFamily="1" charset="0"/>
              </a:rPr>
              <a:t>setjmp</a:t>
            </a:r>
            <a:endParaRPr lang="en-US" dirty="0">
              <a:latin typeface="Courier New" pitchFamily="1" charset="0"/>
            </a:endParaRPr>
          </a:p>
          <a:p>
            <a:pPr lvl="1"/>
            <a:r>
              <a:rPr lang="en-US" dirty="0"/>
              <a:t>Called once, but never returns</a:t>
            </a:r>
          </a:p>
          <a:p>
            <a:endParaRPr lang="en-US" dirty="0"/>
          </a:p>
          <a:p>
            <a:r>
              <a:rPr lang="en-US" dirty="0" err="1">
                <a:latin typeface="Courier New" pitchFamily="1" charset="0"/>
              </a:rPr>
              <a:t>longjmp</a:t>
            </a:r>
            <a:r>
              <a:rPr lang="en-US" dirty="0"/>
              <a:t> Implementation:</a:t>
            </a:r>
          </a:p>
          <a:p>
            <a:pPr lvl="1"/>
            <a:r>
              <a:rPr lang="en-US" dirty="0"/>
              <a:t>Restore register context from jump buffer </a:t>
            </a:r>
            <a:r>
              <a:rPr lang="en-US" dirty="0">
                <a:latin typeface="Courier New" pitchFamily="1" charset="0"/>
              </a:rPr>
              <a:t>j</a:t>
            </a:r>
          </a:p>
          <a:p>
            <a:pPr lvl="1"/>
            <a:r>
              <a:rPr lang="en-US" dirty="0"/>
              <a:t>Set </a:t>
            </a:r>
            <a:r>
              <a:rPr lang="en-US" dirty="0">
                <a:latin typeface="Courier New" pitchFamily="1" charset="0"/>
              </a:rPr>
              <a:t>%</a:t>
            </a:r>
            <a:r>
              <a:rPr lang="en-US" dirty="0" err="1">
                <a:latin typeface="Courier New" pitchFamily="1" charset="0"/>
              </a:rPr>
              <a:t>eax</a:t>
            </a:r>
            <a:r>
              <a:rPr lang="en-US" dirty="0"/>
              <a:t> (the return value) to </a:t>
            </a:r>
            <a:r>
              <a:rPr lang="en-US" dirty="0" err="1">
                <a:latin typeface="Courier New" pitchFamily="1" charset="0"/>
              </a:rPr>
              <a:t>i</a:t>
            </a:r>
            <a:endParaRPr lang="en-US" dirty="0">
              <a:latin typeface="Courier New" pitchFamily="1" charset="0"/>
            </a:endParaRPr>
          </a:p>
          <a:p>
            <a:pPr lvl="1"/>
            <a:r>
              <a:rPr lang="en-US" dirty="0"/>
              <a:t>Jump to the location indicated by the PC stored in </a:t>
            </a:r>
            <a:r>
              <a:rPr lang="en-US" dirty="0" err="1" smtClean="0"/>
              <a:t>jump_buf</a:t>
            </a:r>
            <a:r>
              <a:rPr lang="en-US" dirty="0" smtClean="0"/>
              <a:t> </a:t>
            </a:r>
            <a:r>
              <a:rPr lang="en-US" dirty="0">
                <a:latin typeface="Courier New" pitchFamily="1" charset="0"/>
              </a:rPr>
              <a:t>j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6692900" cy="573087"/>
          </a:xfrm>
        </p:spPr>
        <p:txBody>
          <a:bodyPr/>
          <a:lstStyle/>
          <a:p>
            <a:r>
              <a:rPr lang="en-US">
                <a:latin typeface="Courier New" pitchFamily="1" charset="0"/>
              </a:rPr>
              <a:t>setjmp</a:t>
            </a:r>
            <a:r>
              <a:rPr lang="en-US"/>
              <a:t>/</a:t>
            </a:r>
            <a:r>
              <a:rPr lang="en-US">
                <a:latin typeface="Courier New" pitchFamily="1" charset="0"/>
              </a:rPr>
              <a:t>longjmp</a:t>
            </a:r>
            <a:r>
              <a:rPr lang="en-US"/>
              <a:t> Example</a:t>
            </a:r>
          </a:p>
        </p:txBody>
      </p:sp>
      <p:sp>
        <p:nvSpPr>
          <p:cNvPr id="1049603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/>
          </a:p>
        </p:txBody>
      </p:sp>
      <p:sp>
        <p:nvSpPr>
          <p:cNvPr id="1049604" name="Text Box 4"/>
          <p:cNvSpPr txBox="1">
            <a:spLocks noChangeArrowheads="1"/>
          </p:cNvSpPr>
          <p:nvPr/>
        </p:nvSpPr>
        <p:spPr bwMode="auto">
          <a:xfrm>
            <a:off x="1371600" y="1524000"/>
            <a:ext cx="6400800" cy="40068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#include &lt;setjmp.h&gt;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jmp_buf buf;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ourier New" pitchFamily="1" charset="0"/>
            </a:endParaRP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main() {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 if (setjmp(buf) != 0) {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    printf("back in main due to an error\n");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 else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    printf("first time through\n");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 p1(); /* p1 calls p2, which calls p3 */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}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p3() {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 &lt;error checking code&gt;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 if (error)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    longjmp(buf, 1)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}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ChangeArrowheads="1"/>
          </p:cNvSpPr>
          <p:nvPr/>
        </p:nvSpPr>
        <p:spPr bwMode="auto">
          <a:xfrm>
            <a:off x="7248525" y="6183313"/>
            <a:ext cx="1679575" cy="674687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538787" cy="781050"/>
          </a:xfrm>
        </p:spPr>
        <p:txBody>
          <a:bodyPr/>
          <a:lstStyle/>
          <a:p>
            <a:r>
              <a:rPr lang="en-US"/>
              <a:t>SEQ Stages</a:t>
            </a:r>
          </a:p>
        </p:txBody>
      </p:sp>
      <p:sp>
        <p:nvSpPr>
          <p:cNvPr id="794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668837" cy="5224462"/>
          </a:xfrm>
        </p:spPr>
        <p:txBody>
          <a:bodyPr/>
          <a:lstStyle/>
          <a:p>
            <a:pPr defTabSz="912813"/>
            <a:r>
              <a:rPr lang="en-US" sz="1800"/>
              <a:t>Fetch</a:t>
            </a:r>
          </a:p>
          <a:p>
            <a:pPr marL="742950" lvl="1" indent="-244475" defTabSz="912813"/>
            <a:r>
              <a:rPr lang="en-US" sz="1600"/>
              <a:t>Read instruction from instruction memory</a:t>
            </a:r>
          </a:p>
          <a:p>
            <a:pPr defTabSz="912813"/>
            <a:r>
              <a:rPr lang="en-US" sz="1800"/>
              <a:t>Decode</a:t>
            </a:r>
          </a:p>
          <a:p>
            <a:pPr marL="742950" lvl="1" indent="-244475" defTabSz="912813"/>
            <a:r>
              <a:rPr lang="en-US" sz="1600"/>
              <a:t>Read program registers</a:t>
            </a:r>
          </a:p>
          <a:p>
            <a:pPr defTabSz="912813"/>
            <a:r>
              <a:rPr lang="en-US" sz="1800"/>
              <a:t>Execute</a:t>
            </a:r>
          </a:p>
          <a:p>
            <a:pPr marL="742950" lvl="1" indent="-244475" defTabSz="912813"/>
            <a:r>
              <a:rPr lang="en-US" sz="1600"/>
              <a:t>Compute value or address</a:t>
            </a:r>
          </a:p>
          <a:p>
            <a:pPr defTabSz="912813"/>
            <a:r>
              <a:rPr lang="en-US" sz="1800"/>
              <a:t>Memory</a:t>
            </a:r>
          </a:p>
          <a:p>
            <a:pPr marL="742950" lvl="1" indent="-244475" defTabSz="912813"/>
            <a:r>
              <a:rPr lang="en-US" sz="1600"/>
              <a:t>Read or write data</a:t>
            </a:r>
          </a:p>
          <a:p>
            <a:pPr defTabSz="912813"/>
            <a:r>
              <a:rPr lang="en-US" sz="1800"/>
              <a:t>Write Back</a:t>
            </a:r>
          </a:p>
          <a:p>
            <a:pPr marL="742950" lvl="1" indent="-244475" defTabSz="912813"/>
            <a:r>
              <a:rPr lang="en-US" sz="1600"/>
              <a:t>Write program registers</a:t>
            </a:r>
          </a:p>
          <a:p>
            <a:pPr defTabSz="912813"/>
            <a:r>
              <a:rPr lang="en-US" sz="1800"/>
              <a:t>PC</a:t>
            </a:r>
          </a:p>
          <a:p>
            <a:pPr marL="742950" lvl="1" indent="-244475" defTabSz="912813"/>
            <a:r>
              <a:rPr lang="en-US" sz="1600"/>
              <a:t>Update program counter</a:t>
            </a:r>
          </a:p>
        </p:txBody>
      </p:sp>
      <p:sp>
        <p:nvSpPr>
          <p:cNvPr id="794629" name="Freeform 5"/>
          <p:cNvSpPr>
            <a:spLocks/>
          </p:cNvSpPr>
          <p:nvPr/>
        </p:nvSpPr>
        <p:spPr bwMode="auto">
          <a:xfrm>
            <a:off x="6099175" y="5724525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30" name="Freeform 6"/>
          <p:cNvSpPr>
            <a:spLocks/>
          </p:cNvSpPr>
          <p:nvPr/>
        </p:nvSpPr>
        <p:spPr bwMode="auto">
          <a:xfrm>
            <a:off x="6991350" y="5724525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0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31" name="Rectangle 7"/>
          <p:cNvSpPr>
            <a:spLocks noChangeArrowheads="1"/>
          </p:cNvSpPr>
          <p:nvPr/>
        </p:nvSpPr>
        <p:spPr bwMode="auto">
          <a:xfrm>
            <a:off x="6140450" y="322263"/>
            <a:ext cx="173038" cy="506253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32" name="Rectangle 8"/>
          <p:cNvSpPr>
            <a:spLocks noChangeArrowheads="1"/>
          </p:cNvSpPr>
          <p:nvPr/>
        </p:nvSpPr>
        <p:spPr bwMode="auto">
          <a:xfrm>
            <a:off x="6016625" y="5454650"/>
            <a:ext cx="4683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794633" name="Rectangle 9"/>
          <p:cNvSpPr>
            <a:spLocks noChangeArrowheads="1"/>
          </p:cNvSpPr>
          <p:nvPr/>
        </p:nvSpPr>
        <p:spPr bwMode="auto">
          <a:xfrm>
            <a:off x="6064250" y="5575300"/>
            <a:ext cx="3667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794634" name="Rectangle 10"/>
          <p:cNvSpPr>
            <a:spLocks noChangeArrowheads="1"/>
          </p:cNvSpPr>
          <p:nvPr/>
        </p:nvSpPr>
        <p:spPr bwMode="auto">
          <a:xfrm>
            <a:off x="5643563" y="5395913"/>
            <a:ext cx="1152525" cy="3460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35" name="Rectangle 11"/>
          <p:cNvSpPr>
            <a:spLocks noChangeArrowheads="1"/>
          </p:cNvSpPr>
          <p:nvPr/>
        </p:nvSpPr>
        <p:spPr bwMode="auto">
          <a:xfrm>
            <a:off x="5630863" y="5383213"/>
            <a:ext cx="1149350" cy="3429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36" name="Rectangle 12"/>
          <p:cNvSpPr>
            <a:spLocks noChangeArrowheads="1"/>
          </p:cNvSpPr>
          <p:nvPr/>
        </p:nvSpPr>
        <p:spPr bwMode="auto">
          <a:xfrm>
            <a:off x="6002338" y="5440363"/>
            <a:ext cx="468312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794637" name="Rectangle 13"/>
          <p:cNvSpPr>
            <a:spLocks noChangeArrowheads="1"/>
          </p:cNvSpPr>
          <p:nvPr/>
        </p:nvSpPr>
        <p:spPr bwMode="auto">
          <a:xfrm>
            <a:off x="6049963" y="5559425"/>
            <a:ext cx="366712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794638" name="Rectangle 14"/>
          <p:cNvSpPr>
            <a:spLocks noChangeArrowheads="1"/>
          </p:cNvSpPr>
          <p:nvPr/>
        </p:nvSpPr>
        <p:spPr bwMode="auto">
          <a:xfrm>
            <a:off x="7088188" y="5454650"/>
            <a:ext cx="141287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794639" name="Rectangle 15"/>
          <p:cNvSpPr>
            <a:spLocks noChangeArrowheads="1"/>
          </p:cNvSpPr>
          <p:nvPr/>
        </p:nvSpPr>
        <p:spPr bwMode="auto">
          <a:xfrm>
            <a:off x="6938963" y="5575300"/>
            <a:ext cx="446087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794640" name="Rectangle 16"/>
          <p:cNvSpPr>
            <a:spLocks noChangeArrowheads="1"/>
          </p:cNvSpPr>
          <p:nvPr/>
        </p:nvSpPr>
        <p:spPr bwMode="auto">
          <a:xfrm>
            <a:off x="6875463" y="5395913"/>
            <a:ext cx="515937" cy="3460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41" name="Rectangle 17"/>
          <p:cNvSpPr>
            <a:spLocks noChangeArrowheads="1"/>
          </p:cNvSpPr>
          <p:nvPr/>
        </p:nvSpPr>
        <p:spPr bwMode="auto">
          <a:xfrm>
            <a:off x="6864350" y="5383213"/>
            <a:ext cx="511175" cy="3429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42" name="Rectangle 18"/>
          <p:cNvSpPr>
            <a:spLocks noChangeArrowheads="1"/>
          </p:cNvSpPr>
          <p:nvPr/>
        </p:nvSpPr>
        <p:spPr bwMode="auto">
          <a:xfrm>
            <a:off x="7073900" y="5440363"/>
            <a:ext cx="141288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794643" name="Rectangle 19"/>
          <p:cNvSpPr>
            <a:spLocks noChangeArrowheads="1"/>
          </p:cNvSpPr>
          <p:nvPr/>
        </p:nvSpPr>
        <p:spPr bwMode="auto">
          <a:xfrm>
            <a:off x="6924675" y="5559425"/>
            <a:ext cx="44608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794644" name="Rectangle 20"/>
          <p:cNvSpPr>
            <a:spLocks noChangeArrowheads="1"/>
          </p:cNvSpPr>
          <p:nvPr/>
        </p:nvSpPr>
        <p:spPr bwMode="auto">
          <a:xfrm>
            <a:off x="6767513" y="2898775"/>
            <a:ext cx="14605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794645" name="Rectangle 21"/>
          <p:cNvSpPr>
            <a:spLocks noChangeArrowheads="1"/>
          </p:cNvSpPr>
          <p:nvPr/>
        </p:nvSpPr>
        <p:spPr bwMode="auto">
          <a:xfrm>
            <a:off x="6664325" y="2843213"/>
            <a:ext cx="301625" cy="2190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46" name="Rectangle 22"/>
          <p:cNvSpPr>
            <a:spLocks noChangeArrowheads="1"/>
          </p:cNvSpPr>
          <p:nvPr/>
        </p:nvSpPr>
        <p:spPr bwMode="auto">
          <a:xfrm>
            <a:off x="6651625" y="2832100"/>
            <a:ext cx="298450" cy="214313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47" name="Rectangle 23"/>
          <p:cNvSpPr>
            <a:spLocks noChangeArrowheads="1"/>
          </p:cNvSpPr>
          <p:nvPr/>
        </p:nvSpPr>
        <p:spPr bwMode="auto">
          <a:xfrm>
            <a:off x="6753225" y="2884488"/>
            <a:ext cx="1460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794648" name="Rectangle 24"/>
          <p:cNvSpPr>
            <a:spLocks noChangeArrowheads="1"/>
          </p:cNvSpPr>
          <p:nvPr/>
        </p:nvSpPr>
        <p:spPr bwMode="auto">
          <a:xfrm>
            <a:off x="7299325" y="2962275"/>
            <a:ext cx="19843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grpSp>
        <p:nvGrpSpPr>
          <p:cNvPr id="794649" name="Group 25"/>
          <p:cNvGrpSpPr>
            <a:grpSpLocks/>
          </p:cNvGrpSpPr>
          <p:nvPr/>
        </p:nvGrpSpPr>
        <p:grpSpPr bwMode="auto">
          <a:xfrm>
            <a:off x="6991350" y="2874963"/>
            <a:ext cx="738188" cy="269875"/>
            <a:chOff x="4398" y="1808"/>
            <a:chExt cx="464" cy="169"/>
          </a:xfrm>
        </p:grpSpPr>
        <p:sp>
          <p:nvSpPr>
            <p:cNvPr id="794650" name="Freeform 26"/>
            <p:cNvSpPr>
              <a:spLocks/>
            </p:cNvSpPr>
            <p:nvPr/>
          </p:nvSpPr>
          <p:spPr bwMode="auto">
            <a:xfrm>
              <a:off x="4407" y="1817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8" y="0"/>
                </a:cxn>
                <a:cxn ang="0">
                  <a:pos x="683" y="0"/>
                </a:cxn>
                <a:cxn ang="0">
                  <a:pos x="910" y="321"/>
                </a:cxn>
                <a:cxn ang="0">
                  <a:pos x="0" y="321"/>
                </a:cxn>
              </a:cxnLst>
              <a:rect l="0" t="0" r="r" b="b"/>
              <a:pathLst>
                <a:path w="910" h="321">
                  <a:moveTo>
                    <a:pt x="0" y="321"/>
                  </a:moveTo>
                  <a:lnTo>
                    <a:pt x="228" y="0"/>
                  </a:lnTo>
                  <a:lnTo>
                    <a:pt x="683" y="0"/>
                  </a:lnTo>
                  <a:lnTo>
                    <a:pt x="910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651" name="Freeform 27"/>
            <p:cNvSpPr>
              <a:spLocks/>
            </p:cNvSpPr>
            <p:nvPr/>
          </p:nvSpPr>
          <p:spPr bwMode="auto">
            <a:xfrm>
              <a:off x="4398" y="1808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4652" name="Rectangle 28"/>
          <p:cNvSpPr>
            <a:spLocks noChangeArrowheads="1"/>
          </p:cNvSpPr>
          <p:nvPr/>
        </p:nvSpPr>
        <p:spPr bwMode="auto">
          <a:xfrm>
            <a:off x="7285038" y="2947988"/>
            <a:ext cx="19843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sp>
        <p:nvSpPr>
          <p:cNvPr id="794653" name="Rectangle 29"/>
          <p:cNvSpPr>
            <a:spLocks noChangeArrowheads="1"/>
          </p:cNvSpPr>
          <p:nvPr/>
        </p:nvSpPr>
        <p:spPr bwMode="auto">
          <a:xfrm>
            <a:off x="6967538" y="1522413"/>
            <a:ext cx="214312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794654" name="Rectangle 30"/>
          <p:cNvSpPr>
            <a:spLocks noChangeArrowheads="1"/>
          </p:cNvSpPr>
          <p:nvPr/>
        </p:nvSpPr>
        <p:spPr bwMode="auto">
          <a:xfrm>
            <a:off x="6892925" y="1639888"/>
            <a:ext cx="366713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794655" name="Rectangle 31"/>
          <p:cNvSpPr>
            <a:spLocks noChangeArrowheads="1"/>
          </p:cNvSpPr>
          <p:nvPr/>
        </p:nvSpPr>
        <p:spPr bwMode="auto">
          <a:xfrm>
            <a:off x="6748463" y="1441450"/>
            <a:ext cx="600075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56" name="Rectangle 32"/>
          <p:cNvSpPr>
            <a:spLocks noChangeArrowheads="1"/>
          </p:cNvSpPr>
          <p:nvPr/>
        </p:nvSpPr>
        <p:spPr bwMode="auto">
          <a:xfrm>
            <a:off x="6737350" y="1428750"/>
            <a:ext cx="595313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57" name="Rectangle 33"/>
          <p:cNvSpPr>
            <a:spLocks noChangeArrowheads="1"/>
          </p:cNvSpPr>
          <p:nvPr/>
        </p:nvSpPr>
        <p:spPr bwMode="auto">
          <a:xfrm>
            <a:off x="6953250" y="1508125"/>
            <a:ext cx="2143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794658" name="Rectangle 34"/>
          <p:cNvSpPr>
            <a:spLocks noChangeArrowheads="1"/>
          </p:cNvSpPr>
          <p:nvPr/>
        </p:nvSpPr>
        <p:spPr bwMode="auto">
          <a:xfrm>
            <a:off x="6880225" y="1625600"/>
            <a:ext cx="3667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grpSp>
        <p:nvGrpSpPr>
          <p:cNvPr id="794659" name="Group 35"/>
          <p:cNvGrpSpPr>
            <a:grpSpLocks/>
          </p:cNvGrpSpPr>
          <p:nvPr/>
        </p:nvGrpSpPr>
        <p:grpSpPr bwMode="auto">
          <a:xfrm>
            <a:off x="6950075" y="2889250"/>
            <a:ext cx="196850" cy="55563"/>
            <a:chOff x="4372" y="1817"/>
            <a:chExt cx="124" cy="35"/>
          </a:xfrm>
        </p:grpSpPr>
        <p:sp>
          <p:nvSpPr>
            <p:cNvPr id="794660" name="Line 36"/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661" name="Freeform 37"/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35"/>
                </a:cxn>
                <a:cxn ang="0">
                  <a:pos x="70" y="70"/>
                </a:cxn>
                <a:cxn ang="0">
                  <a:pos x="70" y="0"/>
                </a:cxn>
              </a:cxnLst>
              <a:rect l="0" t="0" r="r" b="b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4662" name="Rectangle 38"/>
          <p:cNvSpPr>
            <a:spLocks noChangeArrowheads="1"/>
          </p:cNvSpPr>
          <p:nvPr/>
        </p:nvSpPr>
        <p:spPr bwMode="auto">
          <a:xfrm>
            <a:off x="5035550" y="5511800"/>
            <a:ext cx="4064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63" name="Rectangle 39"/>
          <p:cNvSpPr>
            <a:spLocks noChangeArrowheads="1"/>
          </p:cNvSpPr>
          <p:nvPr/>
        </p:nvSpPr>
        <p:spPr bwMode="auto">
          <a:xfrm>
            <a:off x="4959350" y="5573713"/>
            <a:ext cx="5413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Fetch</a:t>
            </a:r>
            <a:endParaRPr lang="en-US" sz="1600"/>
          </a:p>
        </p:txBody>
      </p:sp>
      <p:sp>
        <p:nvSpPr>
          <p:cNvPr id="794664" name="Rectangle 40"/>
          <p:cNvSpPr>
            <a:spLocks noChangeArrowheads="1"/>
          </p:cNvSpPr>
          <p:nvPr/>
        </p:nvSpPr>
        <p:spPr bwMode="auto">
          <a:xfrm>
            <a:off x="5035550" y="4364038"/>
            <a:ext cx="51276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65" name="Rectangle 41"/>
          <p:cNvSpPr>
            <a:spLocks noChangeArrowheads="1"/>
          </p:cNvSpPr>
          <p:nvPr/>
        </p:nvSpPr>
        <p:spPr bwMode="auto">
          <a:xfrm>
            <a:off x="4959350" y="4351338"/>
            <a:ext cx="733425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Decode</a:t>
            </a:r>
            <a:endParaRPr lang="en-US" sz="1600"/>
          </a:p>
        </p:txBody>
      </p:sp>
      <p:sp>
        <p:nvSpPr>
          <p:cNvPr id="794666" name="Rectangle 42"/>
          <p:cNvSpPr>
            <a:spLocks noChangeArrowheads="1"/>
          </p:cNvSpPr>
          <p:nvPr/>
        </p:nvSpPr>
        <p:spPr bwMode="auto">
          <a:xfrm>
            <a:off x="5035550" y="2916238"/>
            <a:ext cx="53816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67" name="Rectangle 43"/>
          <p:cNvSpPr>
            <a:spLocks noChangeArrowheads="1"/>
          </p:cNvSpPr>
          <p:nvPr/>
        </p:nvSpPr>
        <p:spPr bwMode="auto">
          <a:xfrm>
            <a:off x="4959350" y="2976563"/>
            <a:ext cx="7794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Execute</a:t>
            </a:r>
            <a:endParaRPr lang="en-US" sz="1600"/>
          </a:p>
        </p:txBody>
      </p:sp>
      <p:sp>
        <p:nvSpPr>
          <p:cNvPr id="794668" name="Rectangle 44"/>
          <p:cNvSpPr>
            <a:spLocks noChangeArrowheads="1"/>
          </p:cNvSpPr>
          <p:nvPr/>
        </p:nvSpPr>
        <p:spPr bwMode="auto">
          <a:xfrm>
            <a:off x="5035550" y="1557338"/>
            <a:ext cx="53816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69" name="Rectangle 45"/>
          <p:cNvSpPr>
            <a:spLocks noChangeArrowheads="1"/>
          </p:cNvSpPr>
          <p:nvPr/>
        </p:nvSpPr>
        <p:spPr bwMode="auto">
          <a:xfrm>
            <a:off x="4959350" y="1603375"/>
            <a:ext cx="7794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Memory</a:t>
            </a:r>
            <a:endParaRPr lang="en-US" sz="1600"/>
          </a:p>
        </p:txBody>
      </p:sp>
      <p:sp>
        <p:nvSpPr>
          <p:cNvPr id="794670" name="Rectangle 46"/>
          <p:cNvSpPr>
            <a:spLocks noChangeArrowheads="1"/>
          </p:cNvSpPr>
          <p:nvPr/>
        </p:nvSpPr>
        <p:spPr bwMode="auto">
          <a:xfrm>
            <a:off x="5035550" y="747713"/>
            <a:ext cx="677863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71" name="Rectangle 47"/>
          <p:cNvSpPr>
            <a:spLocks noChangeArrowheads="1"/>
          </p:cNvSpPr>
          <p:nvPr/>
        </p:nvSpPr>
        <p:spPr bwMode="auto">
          <a:xfrm>
            <a:off x="4959350" y="763588"/>
            <a:ext cx="102711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Write back</a:t>
            </a:r>
            <a:endParaRPr lang="en-US" sz="1600"/>
          </a:p>
        </p:txBody>
      </p:sp>
      <p:sp>
        <p:nvSpPr>
          <p:cNvPr id="794672" name="Rectangle 48"/>
          <p:cNvSpPr>
            <a:spLocks noChangeArrowheads="1"/>
          </p:cNvSpPr>
          <p:nvPr/>
        </p:nvSpPr>
        <p:spPr bwMode="auto">
          <a:xfrm>
            <a:off x="5503863" y="4916488"/>
            <a:ext cx="59531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73" name="Rectangle 49"/>
          <p:cNvSpPr>
            <a:spLocks noChangeArrowheads="1"/>
          </p:cNvSpPr>
          <p:nvPr/>
        </p:nvSpPr>
        <p:spPr bwMode="auto">
          <a:xfrm>
            <a:off x="5646738" y="4948238"/>
            <a:ext cx="2428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800" b="0">
                <a:solidFill>
                  <a:srgbClr val="000000"/>
                </a:solidFill>
              </a:rPr>
              <a:t>icode</a:t>
            </a:r>
            <a:endParaRPr lang="en-US" sz="800"/>
          </a:p>
        </p:txBody>
      </p:sp>
      <p:sp>
        <p:nvSpPr>
          <p:cNvPr id="794674" name="Rectangle 50"/>
          <p:cNvSpPr>
            <a:spLocks noChangeArrowheads="1"/>
          </p:cNvSpPr>
          <p:nvPr/>
        </p:nvSpPr>
        <p:spPr bwMode="auto">
          <a:xfrm>
            <a:off x="5826125" y="4948238"/>
            <a:ext cx="11271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 b="0">
                <a:solidFill>
                  <a:srgbClr val="000000"/>
                </a:solidFill>
              </a:rPr>
              <a:t>, </a:t>
            </a:r>
            <a:endParaRPr lang="en-US" sz="1600"/>
          </a:p>
        </p:txBody>
      </p:sp>
      <p:sp>
        <p:nvSpPr>
          <p:cNvPr id="794675" name="Rectangle 51"/>
          <p:cNvSpPr>
            <a:spLocks noChangeArrowheads="1"/>
          </p:cNvSpPr>
          <p:nvPr/>
        </p:nvSpPr>
        <p:spPr bwMode="auto">
          <a:xfrm>
            <a:off x="5911850" y="4948238"/>
            <a:ext cx="163513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ifun</a:t>
            </a:r>
            <a:endParaRPr lang="en-US"/>
          </a:p>
        </p:txBody>
      </p:sp>
      <p:sp>
        <p:nvSpPr>
          <p:cNvPr id="794676" name="Rectangle 52"/>
          <p:cNvSpPr>
            <a:spLocks noChangeArrowheads="1"/>
          </p:cNvSpPr>
          <p:nvPr/>
        </p:nvSpPr>
        <p:spPr bwMode="auto">
          <a:xfrm>
            <a:off x="5765800" y="5067300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800" b="0">
                <a:solidFill>
                  <a:srgbClr val="000000"/>
                </a:solidFill>
              </a:rPr>
              <a:t>rA</a:t>
            </a:r>
            <a:endParaRPr lang="en-US" sz="800"/>
          </a:p>
        </p:txBody>
      </p:sp>
      <p:sp>
        <p:nvSpPr>
          <p:cNvPr id="794677" name="Rectangle 53"/>
          <p:cNvSpPr>
            <a:spLocks noChangeArrowheads="1"/>
          </p:cNvSpPr>
          <p:nvPr/>
        </p:nvSpPr>
        <p:spPr bwMode="auto">
          <a:xfrm>
            <a:off x="5915025" y="5067300"/>
            <a:ext cx="5715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794678" name="Rectangle 54"/>
          <p:cNvSpPr>
            <a:spLocks noChangeArrowheads="1"/>
          </p:cNvSpPr>
          <p:nvPr/>
        </p:nvSpPr>
        <p:spPr bwMode="auto">
          <a:xfrm>
            <a:off x="5970588" y="5067300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794679" name="Rectangle 55"/>
          <p:cNvSpPr>
            <a:spLocks noChangeArrowheads="1"/>
          </p:cNvSpPr>
          <p:nvPr/>
        </p:nvSpPr>
        <p:spPr bwMode="auto">
          <a:xfrm>
            <a:off x="5873750" y="518477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794680" name="Rectangle 56"/>
          <p:cNvSpPr>
            <a:spLocks noChangeArrowheads="1"/>
          </p:cNvSpPr>
          <p:nvPr/>
        </p:nvSpPr>
        <p:spPr bwMode="auto">
          <a:xfrm>
            <a:off x="7334250" y="4498975"/>
            <a:ext cx="3778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794681" name="Rectangle 57"/>
          <p:cNvSpPr>
            <a:spLocks noChangeArrowheads="1"/>
          </p:cNvSpPr>
          <p:nvPr/>
        </p:nvSpPr>
        <p:spPr bwMode="auto">
          <a:xfrm>
            <a:off x="7456488" y="4616450"/>
            <a:ext cx="13017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794682" name="Rectangle 58"/>
          <p:cNvSpPr>
            <a:spLocks noChangeArrowheads="1"/>
          </p:cNvSpPr>
          <p:nvPr/>
        </p:nvSpPr>
        <p:spPr bwMode="auto">
          <a:xfrm>
            <a:off x="7215188" y="4418013"/>
            <a:ext cx="558800" cy="388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83" name="Rectangle 59"/>
          <p:cNvSpPr>
            <a:spLocks noChangeArrowheads="1"/>
          </p:cNvSpPr>
          <p:nvPr/>
        </p:nvSpPr>
        <p:spPr bwMode="auto">
          <a:xfrm>
            <a:off x="7204075" y="4405313"/>
            <a:ext cx="554038" cy="38576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84" name="Rectangle 60"/>
          <p:cNvSpPr>
            <a:spLocks noChangeArrowheads="1"/>
          </p:cNvSpPr>
          <p:nvPr/>
        </p:nvSpPr>
        <p:spPr bwMode="auto">
          <a:xfrm>
            <a:off x="7319963" y="4484688"/>
            <a:ext cx="3778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794685" name="Rectangle 61"/>
          <p:cNvSpPr>
            <a:spLocks noChangeArrowheads="1"/>
          </p:cNvSpPr>
          <p:nvPr/>
        </p:nvSpPr>
        <p:spPr bwMode="auto">
          <a:xfrm>
            <a:off x="7440613" y="4602163"/>
            <a:ext cx="1301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794686" name="Rectangle 62"/>
          <p:cNvSpPr>
            <a:spLocks noChangeArrowheads="1"/>
          </p:cNvSpPr>
          <p:nvPr/>
        </p:nvSpPr>
        <p:spPr bwMode="auto">
          <a:xfrm>
            <a:off x="7289800" y="4397375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87" name="Rectangle 63"/>
          <p:cNvSpPr>
            <a:spLocks noChangeArrowheads="1"/>
          </p:cNvSpPr>
          <p:nvPr/>
        </p:nvSpPr>
        <p:spPr bwMode="auto">
          <a:xfrm>
            <a:off x="7367588" y="4427538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794688" name="Rectangle 64"/>
          <p:cNvSpPr>
            <a:spLocks noChangeArrowheads="1"/>
          </p:cNvSpPr>
          <p:nvPr/>
        </p:nvSpPr>
        <p:spPr bwMode="auto">
          <a:xfrm>
            <a:off x="7502525" y="4397375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89" name="Rectangle 65"/>
          <p:cNvSpPr>
            <a:spLocks noChangeArrowheads="1"/>
          </p:cNvSpPr>
          <p:nvPr/>
        </p:nvSpPr>
        <p:spPr bwMode="auto">
          <a:xfrm>
            <a:off x="7581900" y="4427538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794690" name="Rectangle 66"/>
          <p:cNvSpPr>
            <a:spLocks noChangeArrowheads="1"/>
          </p:cNvSpPr>
          <p:nvPr/>
        </p:nvSpPr>
        <p:spPr bwMode="auto">
          <a:xfrm>
            <a:off x="7631113" y="4448175"/>
            <a:ext cx="16986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91" name="Rectangle 67"/>
          <p:cNvSpPr>
            <a:spLocks noChangeArrowheads="1"/>
          </p:cNvSpPr>
          <p:nvPr/>
        </p:nvSpPr>
        <p:spPr bwMode="auto">
          <a:xfrm>
            <a:off x="7702550" y="4479925"/>
            <a:ext cx="635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794692" name="Rectangle 68"/>
          <p:cNvSpPr>
            <a:spLocks noChangeArrowheads="1"/>
          </p:cNvSpPr>
          <p:nvPr/>
        </p:nvSpPr>
        <p:spPr bwMode="auto">
          <a:xfrm>
            <a:off x="7631113" y="4660900"/>
            <a:ext cx="169862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93" name="Rectangle 69"/>
          <p:cNvSpPr>
            <a:spLocks noChangeArrowheads="1"/>
          </p:cNvSpPr>
          <p:nvPr/>
        </p:nvSpPr>
        <p:spPr bwMode="auto">
          <a:xfrm>
            <a:off x="7708900" y="4691063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794694" name="Rectangle 70"/>
          <p:cNvSpPr>
            <a:spLocks noChangeArrowheads="1"/>
          </p:cNvSpPr>
          <p:nvPr/>
        </p:nvSpPr>
        <p:spPr bwMode="auto">
          <a:xfrm>
            <a:off x="7334250" y="4498975"/>
            <a:ext cx="3778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794695" name="Rectangle 71"/>
          <p:cNvSpPr>
            <a:spLocks noChangeArrowheads="1"/>
          </p:cNvSpPr>
          <p:nvPr/>
        </p:nvSpPr>
        <p:spPr bwMode="auto">
          <a:xfrm>
            <a:off x="7456488" y="4616450"/>
            <a:ext cx="13017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794696" name="Rectangle 72"/>
          <p:cNvSpPr>
            <a:spLocks noChangeArrowheads="1"/>
          </p:cNvSpPr>
          <p:nvPr/>
        </p:nvSpPr>
        <p:spPr bwMode="auto">
          <a:xfrm>
            <a:off x="7215188" y="4418013"/>
            <a:ext cx="558800" cy="388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97" name="Rectangle 73"/>
          <p:cNvSpPr>
            <a:spLocks noChangeArrowheads="1"/>
          </p:cNvSpPr>
          <p:nvPr/>
        </p:nvSpPr>
        <p:spPr bwMode="auto">
          <a:xfrm>
            <a:off x="7204075" y="4405313"/>
            <a:ext cx="554038" cy="38576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698" name="Rectangle 74"/>
          <p:cNvSpPr>
            <a:spLocks noChangeArrowheads="1"/>
          </p:cNvSpPr>
          <p:nvPr/>
        </p:nvSpPr>
        <p:spPr bwMode="auto">
          <a:xfrm>
            <a:off x="7319963" y="4484688"/>
            <a:ext cx="3778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794699" name="Rectangle 75"/>
          <p:cNvSpPr>
            <a:spLocks noChangeArrowheads="1"/>
          </p:cNvSpPr>
          <p:nvPr/>
        </p:nvSpPr>
        <p:spPr bwMode="auto">
          <a:xfrm>
            <a:off x="7440613" y="4602163"/>
            <a:ext cx="1301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794700" name="Rectangle 76"/>
          <p:cNvSpPr>
            <a:spLocks noChangeArrowheads="1"/>
          </p:cNvSpPr>
          <p:nvPr/>
        </p:nvSpPr>
        <p:spPr bwMode="auto">
          <a:xfrm>
            <a:off x="7289800" y="4397375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01" name="Rectangle 77"/>
          <p:cNvSpPr>
            <a:spLocks noChangeArrowheads="1"/>
          </p:cNvSpPr>
          <p:nvPr/>
        </p:nvSpPr>
        <p:spPr bwMode="auto">
          <a:xfrm>
            <a:off x="7367588" y="4427538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794702" name="Rectangle 78"/>
          <p:cNvSpPr>
            <a:spLocks noChangeArrowheads="1"/>
          </p:cNvSpPr>
          <p:nvPr/>
        </p:nvSpPr>
        <p:spPr bwMode="auto">
          <a:xfrm>
            <a:off x="7502525" y="4397375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03" name="Rectangle 79"/>
          <p:cNvSpPr>
            <a:spLocks noChangeArrowheads="1"/>
          </p:cNvSpPr>
          <p:nvPr/>
        </p:nvSpPr>
        <p:spPr bwMode="auto">
          <a:xfrm>
            <a:off x="7581900" y="4427538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794704" name="Rectangle 80"/>
          <p:cNvSpPr>
            <a:spLocks noChangeArrowheads="1"/>
          </p:cNvSpPr>
          <p:nvPr/>
        </p:nvSpPr>
        <p:spPr bwMode="auto">
          <a:xfrm>
            <a:off x="7631113" y="4448175"/>
            <a:ext cx="16986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05" name="Rectangle 81"/>
          <p:cNvSpPr>
            <a:spLocks noChangeArrowheads="1"/>
          </p:cNvSpPr>
          <p:nvPr/>
        </p:nvSpPr>
        <p:spPr bwMode="auto">
          <a:xfrm>
            <a:off x="7702550" y="4479925"/>
            <a:ext cx="635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794706" name="Rectangle 82"/>
          <p:cNvSpPr>
            <a:spLocks noChangeArrowheads="1"/>
          </p:cNvSpPr>
          <p:nvPr/>
        </p:nvSpPr>
        <p:spPr bwMode="auto">
          <a:xfrm>
            <a:off x="7631113" y="4660900"/>
            <a:ext cx="169862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07" name="Rectangle 83"/>
          <p:cNvSpPr>
            <a:spLocks noChangeArrowheads="1"/>
          </p:cNvSpPr>
          <p:nvPr/>
        </p:nvSpPr>
        <p:spPr bwMode="auto">
          <a:xfrm>
            <a:off x="7708900" y="4691063"/>
            <a:ext cx="508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794708" name="Rectangle 84"/>
          <p:cNvSpPr>
            <a:spLocks noChangeArrowheads="1"/>
          </p:cNvSpPr>
          <p:nvPr/>
        </p:nvSpPr>
        <p:spPr bwMode="auto">
          <a:xfrm>
            <a:off x="6013450" y="6149975"/>
            <a:ext cx="427038" cy="212725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09" name="Rectangle 85"/>
          <p:cNvSpPr>
            <a:spLocks noChangeArrowheads="1"/>
          </p:cNvSpPr>
          <p:nvPr/>
        </p:nvSpPr>
        <p:spPr bwMode="auto">
          <a:xfrm>
            <a:off x="6188075" y="6210300"/>
            <a:ext cx="123825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7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794710" name="Group 86"/>
          <p:cNvGrpSpPr>
            <a:grpSpLocks/>
          </p:cNvGrpSpPr>
          <p:nvPr/>
        </p:nvGrpSpPr>
        <p:grpSpPr bwMode="auto">
          <a:xfrm>
            <a:off x="6311900" y="2895600"/>
            <a:ext cx="346075" cy="42863"/>
            <a:chOff x="3970" y="1821"/>
            <a:chExt cx="218" cy="27"/>
          </a:xfrm>
        </p:grpSpPr>
        <p:sp>
          <p:nvSpPr>
            <p:cNvPr id="794711" name="Freeform 87"/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712" name="Freeform 88"/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713" name="Freeform 89"/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714" name="Freeform 90"/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715" name="Freeform 91"/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716" name="Freeform 92"/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717" name="Freeform 93"/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718" name="Freeform 94"/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719" name="Freeform 95"/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720" name="Freeform 96"/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721" name="Freeform 97"/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722" name="Freeform 98"/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723" name="Freeform 99"/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724" name="Freeform 100"/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725" name="Freeform 101"/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726" name="Freeform 102"/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7"/>
                </a:cxn>
                <a:cxn ang="0">
                  <a:pos x="55" y="55"/>
                </a:cxn>
                <a:cxn ang="0">
                  <a:pos x="55" y="0"/>
                </a:cxn>
              </a:cxnLst>
              <a:rect l="0" t="0" r="r" b="b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4727" name="Rectangle 103"/>
          <p:cNvSpPr>
            <a:spLocks noChangeArrowheads="1"/>
          </p:cNvSpPr>
          <p:nvPr/>
        </p:nvSpPr>
        <p:spPr bwMode="auto">
          <a:xfrm>
            <a:off x="7077075" y="5086350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28" name="Rectangle 104"/>
          <p:cNvSpPr>
            <a:spLocks noChangeArrowheads="1"/>
          </p:cNvSpPr>
          <p:nvPr/>
        </p:nvSpPr>
        <p:spPr bwMode="auto">
          <a:xfrm>
            <a:off x="6397625" y="5086350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29" name="Freeform 105"/>
          <p:cNvSpPr>
            <a:spLocks/>
          </p:cNvSpPr>
          <p:nvPr/>
        </p:nvSpPr>
        <p:spPr bwMode="auto">
          <a:xfrm>
            <a:off x="6311900" y="5002213"/>
            <a:ext cx="169863" cy="254000"/>
          </a:xfrm>
          <a:custGeom>
            <a:avLst/>
            <a:gdLst/>
            <a:ahLst/>
            <a:cxnLst>
              <a:cxn ang="0">
                <a:pos x="214" y="320"/>
              </a:cxn>
              <a:cxn ang="0">
                <a:pos x="0" y="160"/>
              </a:cxn>
              <a:cxn ang="0">
                <a:pos x="214" y="0"/>
              </a:cxn>
              <a:cxn ang="0">
                <a:pos x="214" y="320"/>
              </a:cxn>
            </a:cxnLst>
            <a:rect l="0" t="0" r="r" b="b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30" name="Rectangle 106"/>
          <p:cNvSpPr>
            <a:spLocks noChangeArrowheads="1"/>
          </p:cNvSpPr>
          <p:nvPr/>
        </p:nvSpPr>
        <p:spPr bwMode="auto">
          <a:xfrm>
            <a:off x="6481763" y="4916488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31" name="Rectangle 107"/>
          <p:cNvSpPr>
            <a:spLocks noChangeArrowheads="1"/>
          </p:cNvSpPr>
          <p:nvPr/>
        </p:nvSpPr>
        <p:spPr bwMode="auto">
          <a:xfrm>
            <a:off x="6902450" y="4948238"/>
            <a:ext cx="198438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valP</a:t>
            </a:r>
            <a:endParaRPr lang="en-US"/>
          </a:p>
        </p:txBody>
      </p:sp>
      <p:sp>
        <p:nvSpPr>
          <p:cNvPr id="794732" name="Rectangle 108"/>
          <p:cNvSpPr>
            <a:spLocks noChangeArrowheads="1"/>
          </p:cNvSpPr>
          <p:nvPr/>
        </p:nvSpPr>
        <p:spPr bwMode="auto">
          <a:xfrm>
            <a:off x="6311900" y="4575175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33" name="Freeform 109"/>
          <p:cNvSpPr>
            <a:spLocks/>
          </p:cNvSpPr>
          <p:nvPr/>
        </p:nvSpPr>
        <p:spPr bwMode="auto">
          <a:xfrm>
            <a:off x="7034213" y="4491038"/>
            <a:ext cx="169862" cy="255587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214" y="160"/>
              </a:cxn>
              <a:cxn ang="0">
                <a:pos x="0" y="0"/>
              </a:cxn>
              <a:cxn ang="0">
                <a:pos x="0" y="321"/>
              </a:cxn>
            </a:cxnLst>
            <a:rect l="0" t="0" r="r" b="b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34" name="Rectangle 110"/>
          <p:cNvSpPr>
            <a:spLocks noChangeArrowheads="1"/>
          </p:cNvSpPr>
          <p:nvPr/>
        </p:nvSpPr>
        <p:spPr bwMode="auto">
          <a:xfrm>
            <a:off x="6354763" y="4278313"/>
            <a:ext cx="5953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35" name="Rectangle 111"/>
          <p:cNvSpPr>
            <a:spLocks noChangeArrowheads="1"/>
          </p:cNvSpPr>
          <p:nvPr/>
        </p:nvSpPr>
        <p:spPr bwMode="auto">
          <a:xfrm>
            <a:off x="6427788" y="4310063"/>
            <a:ext cx="2032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srcA</a:t>
            </a:r>
            <a:endParaRPr lang="en-US"/>
          </a:p>
        </p:txBody>
      </p:sp>
      <p:sp>
        <p:nvSpPr>
          <p:cNvPr id="794736" name="Rectangle 112"/>
          <p:cNvSpPr>
            <a:spLocks noChangeArrowheads="1"/>
          </p:cNvSpPr>
          <p:nvPr/>
        </p:nvSpPr>
        <p:spPr bwMode="auto">
          <a:xfrm>
            <a:off x="6626225" y="431006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794737" name="Rectangle 113"/>
          <p:cNvSpPr>
            <a:spLocks noChangeArrowheads="1"/>
          </p:cNvSpPr>
          <p:nvPr/>
        </p:nvSpPr>
        <p:spPr bwMode="auto">
          <a:xfrm>
            <a:off x="6681788" y="4310063"/>
            <a:ext cx="2032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srcB</a:t>
            </a:r>
            <a:endParaRPr lang="en-US"/>
          </a:p>
        </p:txBody>
      </p:sp>
      <p:sp>
        <p:nvSpPr>
          <p:cNvPr id="794738" name="Rectangle 114"/>
          <p:cNvSpPr>
            <a:spLocks noChangeArrowheads="1"/>
          </p:cNvSpPr>
          <p:nvPr/>
        </p:nvSpPr>
        <p:spPr bwMode="auto">
          <a:xfrm>
            <a:off x="6429375" y="4429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dstA</a:t>
            </a:r>
            <a:endParaRPr lang="en-US"/>
          </a:p>
        </p:txBody>
      </p:sp>
      <p:sp>
        <p:nvSpPr>
          <p:cNvPr id="794739" name="Rectangle 115"/>
          <p:cNvSpPr>
            <a:spLocks noChangeArrowheads="1"/>
          </p:cNvSpPr>
          <p:nvPr/>
        </p:nvSpPr>
        <p:spPr bwMode="auto">
          <a:xfrm>
            <a:off x="6626225" y="4429125"/>
            <a:ext cx="5715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794740" name="Rectangle 116"/>
          <p:cNvSpPr>
            <a:spLocks noChangeArrowheads="1"/>
          </p:cNvSpPr>
          <p:nvPr/>
        </p:nvSpPr>
        <p:spPr bwMode="auto">
          <a:xfrm>
            <a:off x="6683375" y="4429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dstB</a:t>
            </a:r>
            <a:endParaRPr lang="en-US"/>
          </a:p>
        </p:txBody>
      </p:sp>
      <p:sp>
        <p:nvSpPr>
          <p:cNvPr id="794741" name="Rectangle 117"/>
          <p:cNvSpPr>
            <a:spLocks noChangeArrowheads="1"/>
          </p:cNvSpPr>
          <p:nvPr/>
        </p:nvSpPr>
        <p:spPr bwMode="auto">
          <a:xfrm>
            <a:off x="7416800" y="4065588"/>
            <a:ext cx="87313" cy="3413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42" name="Rectangle 118"/>
          <p:cNvSpPr>
            <a:spLocks noChangeArrowheads="1"/>
          </p:cNvSpPr>
          <p:nvPr/>
        </p:nvSpPr>
        <p:spPr bwMode="auto">
          <a:xfrm>
            <a:off x="6481763" y="4065588"/>
            <a:ext cx="102235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43" name="Freeform 119"/>
          <p:cNvSpPr>
            <a:spLocks/>
          </p:cNvSpPr>
          <p:nvPr/>
        </p:nvSpPr>
        <p:spPr bwMode="auto">
          <a:xfrm>
            <a:off x="6311900" y="3981450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44" name="Rectangle 120"/>
          <p:cNvSpPr>
            <a:spLocks noChangeArrowheads="1"/>
          </p:cNvSpPr>
          <p:nvPr/>
        </p:nvSpPr>
        <p:spPr bwMode="auto">
          <a:xfrm>
            <a:off x="6821488" y="3852863"/>
            <a:ext cx="639762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45" name="Rectangle 121"/>
          <p:cNvSpPr>
            <a:spLocks noChangeArrowheads="1"/>
          </p:cNvSpPr>
          <p:nvPr/>
        </p:nvSpPr>
        <p:spPr bwMode="auto">
          <a:xfrm>
            <a:off x="6996113" y="3884613"/>
            <a:ext cx="19843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valA</a:t>
            </a:r>
            <a:endParaRPr lang="en-US"/>
          </a:p>
        </p:txBody>
      </p:sp>
      <p:sp>
        <p:nvSpPr>
          <p:cNvPr id="794746" name="Rectangle 122"/>
          <p:cNvSpPr>
            <a:spLocks noChangeArrowheads="1"/>
          </p:cNvSpPr>
          <p:nvPr/>
        </p:nvSpPr>
        <p:spPr bwMode="auto">
          <a:xfrm>
            <a:off x="7183438" y="388461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794747" name="Rectangle 123"/>
          <p:cNvSpPr>
            <a:spLocks noChangeArrowheads="1"/>
          </p:cNvSpPr>
          <p:nvPr/>
        </p:nvSpPr>
        <p:spPr bwMode="auto">
          <a:xfrm>
            <a:off x="7243763" y="3884613"/>
            <a:ext cx="19843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valB</a:t>
            </a:r>
            <a:endParaRPr lang="en-US"/>
          </a:p>
        </p:txBody>
      </p:sp>
      <p:sp>
        <p:nvSpPr>
          <p:cNvPr id="794748" name="Rectangle 124"/>
          <p:cNvSpPr>
            <a:spLocks noChangeArrowheads="1"/>
          </p:cNvSpPr>
          <p:nvPr/>
        </p:nvSpPr>
        <p:spPr bwMode="auto">
          <a:xfrm>
            <a:off x="6311900" y="3386138"/>
            <a:ext cx="10636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49" name="Rectangle 125"/>
          <p:cNvSpPr>
            <a:spLocks noChangeArrowheads="1"/>
          </p:cNvSpPr>
          <p:nvPr/>
        </p:nvSpPr>
        <p:spPr bwMode="auto">
          <a:xfrm>
            <a:off x="7289800" y="3300413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50" name="Freeform 126"/>
          <p:cNvSpPr>
            <a:spLocks/>
          </p:cNvSpPr>
          <p:nvPr/>
        </p:nvSpPr>
        <p:spPr bwMode="auto">
          <a:xfrm>
            <a:off x="7204075" y="3130550"/>
            <a:ext cx="257175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51" name="Rectangle 127"/>
          <p:cNvSpPr>
            <a:spLocks noChangeArrowheads="1"/>
          </p:cNvSpPr>
          <p:nvPr/>
        </p:nvSpPr>
        <p:spPr bwMode="auto">
          <a:xfrm>
            <a:off x="6354763" y="31734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52" name="Rectangle 128"/>
          <p:cNvSpPr>
            <a:spLocks noChangeArrowheads="1"/>
          </p:cNvSpPr>
          <p:nvPr/>
        </p:nvSpPr>
        <p:spPr bwMode="auto">
          <a:xfrm>
            <a:off x="6429375" y="3205163"/>
            <a:ext cx="2032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aluA</a:t>
            </a:r>
            <a:endParaRPr lang="en-US"/>
          </a:p>
        </p:txBody>
      </p:sp>
      <p:sp>
        <p:nvSpPr>
          <p:cNvPr id="794753" name="Rectangle 129"/>
          <p:cNvSpPr>
            <a:spLocks noChangeArrowheads="1"/>
          </p:cNvSpPr>
          <p:nvPr/>
        </p:nvSpPr>
        <p:spPr bwMode="auto">
          <a:xfrm>
            <a:off x="6626225" y="320516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794754" name="Rectangle 130"/>
          <p:cNvSpPr>
            <a:spLocks noChangeArrowheads="1"/>
          </p:cNvSpPr>
          <p:nvPr/>
        </p:nvSpPr>
        <p:spPr bwMode="auto">
          <a:xfrm>
            <a:off x="6683375" y="3205163"/>
            <a:ext cx="2032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aluB</a:t>
            </a:r>
            <a:endParaRPr lang="en-US"/>
          </a:p>
        </p:txBody>
      </p:sp>
      <p:sp>
        <p:nvSpPr>
          <p:cNvPr id="794755" name="Rectangle 131"/>
          <p:cNvSpPr>
            <a:spLocks noChangeArrowheads="1"/>
          </p:cNvSpPr>
          <p:nvPr/>
        </p:nvSpPr>
        <p:spPr bwMode="auto">
          <a:xfrm>
            <a:off x="6354763" y="2959100"/>
            <a:ext cx="63817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56" name="Rectangle 132"/>
          <p:cNvSpPr>
            <a:spLocks noChangeArrowheads="1"/>
          </p:cNvSpPr>
          <p:nvPr/>
        </p:nvSpPr>
        <p:spPr bwMode="auto">
          <a:xfrm>
            <a:off x="6429375" y="2990850"/>
            <a:ext cx="1746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Bch</a:t>
            </a:r>
            <a:endParaRPr lang="en-US"/>
          </a:p>
        </p:txBody>
      </p:sp>
      <p:sp>
        <p:nvSpPr>
          <p:cNvPr id="794757" name="Rectangle 133"/>
          <p:cNvSpPr>
            <a:spLocks noChangeArrowheads="1"/>
          </p:cNvSpPr>
          <p:nvPr/>
        </p:nvSpPr>
        <p:spPr bwMode="auto">
          <a:xfrm>
            <a:off x="7289800" y="2576513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58" name="Rectangle 134"/>
          <p:cNvSpPr>
            <a:spLocks noChangeArrowheads="1"/>
          </p:cNvSpPr>
          <p:nvPr/>
        </p:nvSpPr>
        <p:spPr bwMode="auto">
          <a:xfrm>
            <a:off x="6440488" y="2576513"/>
            <a:ext cx="935037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59" name="Freeform 135"/>
          <p:cNvSpPr>
            <a:spLocks/>
          </p:cNvSpPr>
          <p:nvPr/>
        </p:nvSpPr>
        <p:spPr bwMode="auto">
          <a:xfrm>
            <a:off x="6311900" y="2492375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60" name="Rectangle 136"/>
          <p:cNvSpPr>
            <a:spLocks noChangeArrowheads="1"/>
          </p:cNvSpPr>
          <p:nvPr/>
        </p:nvSpPr>
        <p:spPr bwMode="auto">
          <a:xfrm>
            <a:off x="6694488" y="2365375"/>
            <a:ext cx="6381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61" name="Rectangle 137"/>
          <p:cNvSpPr>
            <a:spLocks noChangeArrowheads="1"/>
          </p:cNvSpPr>
          <p:nvPr/>
        </p:nvSpPr>
        <p:spPr bwMode="auto">
          <a:xfrm>
            <a:off x="7115175" y="2395538"/>
            <a:ext cx="198438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794762" name="Rectangle 138"/>
          <p:cNvSpPr>
            <a:spLocks noChangeArrowheads="1"/>
          </p:cNvSpPr>
          <p:nvPr/>
        </p:nvSpPr>
        <p:spPr bwMode="auto">
          <a:xfrm>
            <a:off x="7927975" y="4575175"/>
            <a:ext cx="46831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63" name="Freeform 139"/>
          <p:cNvSpPr>
            <a:spLocks/>
          </p:cNvSpPr>
          <p:nvPr/>
        </p:nvSpPr>
        <p:spPr bwMode="auto">
          <a:xfrm>
            <a:off x="7758113" y="4491038"/>
            <a:ext cx="169862" cy="255587"/>
          </a:xfrm>
          <a:custGeom>
            <a:avLst/>
            <a:gdLst/>
            <a:ahLst/>
            <a:cxnLst>
              <a:cxn ang="0">
                <a:pos x="213" y="321"/>
              </a:cxn>
              <a:cxn ang="0">
                <a:pos x="0" y="160"/>
              </a:cxn>
              <a:cxn ang="0">
                <a:pos x="213" y="0"/>
              </a:cxn>
              <a:cxn ang="0">
                <a:pos x="213" y="321"/>
              </a:cxn>
            </a:cxnLst>
            <a:rect l="0" t="0" r="r" b="b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64" name="Rectangle 140"/>
          <p:cNvSpPr>
            <a:spLocks noChangeArrowheads="1"/>
          </p:cNvSpPr>
          <p:nvPr/>
        </p:nvSpPr>
        <p:spPr bwMode="auto">
          <a:xfrm>
            <a:off x="8224838" y="876300"/>
            <a:ext cx="171450" cy="37846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65" name="Rectangle 141"/>
          <p:cNvSpPr>
            <a:spLocks noChangeArrowheads="1"/>
          </p:cNvSpPr>
          <p:nvPr/>
        </p:nvSpPr>
        <p:spPr bwMode="auto">
          <a:xfrm>
            <a:off x="6140450" y="747713"/>
            <a:ext cx="2255838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66" name="Rectangle 142"/>
          <p:cNvSpPr>
            <a:spLocks noChangeArrowheads="1"/>
          </p:cNvSpPr>
          <p:nvPr/>
        </p:nvSpPr>
        <p:spPr bwMode="auto">
          <a:xfrm>
            <a:off x="6226175" y="6618288"/>
            <a:ext cx="246856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67" name="Rectangle 143"/>
          <p:cNvSpPr>
            <a:spLocks noChangeArrowheads="1"/>
          </p:cNvSpPr>
          <p:nvPr/>
        </p:nvSpPr>
        <p:spPr bwMode="auto">
          <a:xfrm>
            <a:off x="6183313" y="6534150"/>
            <a:ext cx="85725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68" name="Freeform 144"/>
          <p:cNvSpPr>
            <a:spLocks/>
          </p:cNvSpPr>
          <p:nvPr/>
        </p:nvSpPr>
        <p:spPr bwMode="auto">
          <a:xfrm>
            <a:off x="6099175" y="6362700"/>
            <a:ext cx="255588" cy="171450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69" name="Rectangle 145"/>
          <p:cNvSpPr>
            <a:spLocks noChangeArrowheads="1"/>
          </p:cNvSpPr>
          <p:nvPr/>
        </p:nvSpPr>
        <p:spPr bwMode="auto">
          <a:xfrm>
            <a:off x="6311900" y="2108200"/>
            <a:ext cx="808038" cy="87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70" name="Rectangle 146"/>
          <p:cNvSpPr>
            <a:spLocks noChangeArrowheads="1"/>
          </p:cNvSpPr>
          <p:nvPr/>
        </p:nvSpPr>
        <p:spPr bwMode="auto">
          <a:xfrm>
            <a:off x="7034213" y="1981200"/>
            <a:ext cx="85725" cy="173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71" name="Freeform 147"/>
          <p:cNvSpPr>
            <a:spLocks/>
          </p:cNvSpPr>
          <p:nvPr/>
        </p:nvSpPr>
        <p:spPr bwMode="auto">
          <a:xfrm>
            <a:off x="6950075" y="1811338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72" name="Rectangle 148"/>
          <p:cNvSpPr>
            <a:spLocks noChangeArrowheads="1"/>
          </p:cNvSpPr>
          <p:nvPr/>
        </p:nvSpPr>
        <p:spPr bwMode="auto">
          <a:xfrm>
            <a:off x="6311900" y="1895475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73" name="Rectangle 149"/>
          <p:cNvSpPr>
            <a:spLocks noChangeArrowheads="1"/>
          </p:cNvSpPr>
          <p:nvPr/>
        </p:nvSpPr>
        <p:spPr bwMode="auto">
          <a:xfrm>
            <a:off x="6388100" y="1927225"/>
            <a:ext cx="2143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794774" name="Rectangle 150"/>
          <p:cNvSpPr>
            <a:spLocks noChangeArrowheads="1"/>
          </p:cNvSpPr>
          <p:nvPr/>
        </p:nvSpPr>
        <p:spPr bwMode="auto">
          <a:xfrm>
            <a:off x="6596063" y="1927225"/>
            <a:ext cx="271462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Data</a:t>
            </a:r>
            <a:endParaRPr lang="en-US"/>
          </a:p>
        </p:txBody>
      </p:sp>
      <p:sp>
        <p:nvSpPr>
          <p:cNvPr id="794775" name="Rectangle 151"/>
          <p:cNvSpPr>
            <a:spLocks noChangeArrowheads="1"/>
          </p:cNvSpPr>
          <p:nvPr/>
        </p:nvSpPr>
        <p:spPr bwMode="auto">
          <a:xfrm>
            <a:off x="7034213" y="1130300"/>
            <a:ext cx="85725" cy="300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76" name="Rectangle 152"/>
          <p:cNvSpPr>
            <a:spLocks noChangeArrowheads="1"/>
          </p:cNvSpPr>
          <p:nvPr/>
        </p:nvSpPr>
        <p:spPr bwMode="auto">
          <a:xfrm>
            <a:off x="6481763" y="1130300"/>
            <a:ext cx="638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77" name="Freeform 153"/>
          <p:cNvSpPr>
            <a:spLocks/>
          </p:cNvSpPr>
          <p:nvPr/>
        </p:nvSpPr>
        <p:spPr bwMode="auto">
          <a:xfrm>
            <a:off x="6311900" y="1046163"/>
            <a:ext cx="169863" cy="255587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1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78" name="Rectangle 154"/>
          <p:cNvSpPr>
            <a:spLocks noChangeArrowheads="1"/>
          </p:cNvSpPr>
          <p:nvPr/>
        </p:nvSpPr>
        <p:spPr bwMode="auto">
          <a:xfrm>
            <a:off x="6440488" y="917575"/>
            <a:ext cx="63658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79" name="Rectangle 155"/>
          <p:cNvSpPr>
            <a:spLocks noChangeArrowheads="1"/>
          </p:cNvSpPr>
          <p:nvPr/>
        </p:nvSpPr>
        <p:spPr bwMode="auto">
          <a:xfrm>
            <a:off x="6840538" y="949325"/>
            <a:ext cx="214312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794780" name="Rectangle 156"/>
          <p:cNvSpPr>
            <a:spLocks noChangeArrowheads="1"/>
          </p:cNvSpPr>
          <p:nvPr/>
        </p:nvSpPr>
        <p:spPr bwMode="auto">
          <a:xfrm>
            <a:off x="8609013" y="322263"/>
            <a:ext cx="85725" cy="63817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81" name="Freeform 157"/>
          <p:cNvSpPr>
            <a:spLocks/>
          </p:cNvSpPr>
          <p:nvPr/>
        </p:nvSpPr>
        <p:spPr bwMode="auto">
          <a:xfrm>
            <a:off x="5970588" y="1598613"/>
            <a:ext cx="341312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82" name="Freeform 158"/>
          <p:cNvSpPr>
            <a:spLocks/>
          </p:cNvSpPr>
          <p:nvPr/>
        </p:nvSpPr>
        <p:spPr bwMode="auto">
          <a:xfrm>
            <a:off x="6140450" y="1598613"/>
            <a:ext cx="341313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83" name="Freeform 159"/>
          <p:cNvSpPr>
            <a:spLocks/>
          </p:cNvSpPr>
          <p:nvPr/>
        </p:nvSpPr>
        <p:spPr bwMode="auto">
          <a:xfrm>
            <a:off x="5970588" y="1598613"/>
            <a:ext cx="341312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84" name="Freeform 160"/>
          <p:cNvSpPr>
            <a:spLocks/>
          </p:cNvSpPr>
          <p:nvPr/>
        </p:nvSpPr>
        <p:spPr bwMode="auto">
          <a:xfrm>
            <a:off x="6140450" y="1598613"/>
            <a:ext cx="341313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85" name="Freeform 161"/>
          <p:cNvSpPr>
            <a:spLocks/>
          </p:cNvSpPr>
          <p:nvPr/>
        </p:nvSpPr>
        <p:spPr bwMode="auto">
          <a:xfrm>
            <a:off x="8054975" y="2406650"/>
            <a:ext cx="339725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86" name="Freeform 162"/>
          <p:cNvSpPr>
            <a:spLocks/>
          </p:cNvSpPr>
          <p:nvPr/>
        </p:nvSpPr>
        <p:spPr bwMode="auto">
          <a:xfrm>
            <a:off x="8224838" y="2406650"/>
            <a:ext cx="339725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87" name="Freeform 163"/>
          <p:cNvSpPr>
            <a:spLocks/>
          </p:cNvSpPr>
          <p:nvPr/>
        </p:nvSpPr>
        <p:spPr bwMode="auto">
          <a:xfrm>
            <a:off x="8054975" y="2406650"/>
            <a:ext cx="339725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88" name="Freeform 164"/>
          <p:cNvSpPr>
            <a:spLocks/>
          </p:cNvSpPr>
          <p:nvPr/>
        </p:nvSpPr>
        <p:spPr bwMode="auto">
          <a:xfrm>
            <a:off x="8224838" y="2406650"/>
            <a:ext cx="339725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89" name="Rectangle 165"/>
          <p:cNvSpPr>
            <a:spLocks noChangeArrowheads="1"/>
          </p:cNvSpPr>
          <p:nvPr/>
        </p:nvSpPr>
        <p:spPr bwMode="auto">
          <a:xfrm>
            <a:off x="6183313" y="5894388"/>
            <a:ext cx="85725" cy="25558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90" name="Rectangle 166"/>
          <p:cNvSpPr>
            <a:spLocks noChangeArrowheads="1"/>
          </p:cNvSpPr>
          <p:nvPr/>
        </p:nvSpPr>
        <p:spPr bwMode="auto">
          <a:xfrm>
            <a:off x="6269038" y="6022975"/>
            <a:ext cx="89376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91" name="Rectangle 167"/>
          <p:cNvSpPr>
            <a:spLocks noChangeArrowheads="1"/>
          </p:cNvSpPr>
          <p:nvPr/>
        </p:nvSpPr>
        <p:spPr bwMode="auto">
          <a:xfrm>
            <a:off x="7077075" y="5894388"/>
            <a:ext cx="85725" cy="2143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92" name="Rectangle 168"/>
          <p:cNvSpPr>
            <a:spLocks noChangeArrowheads="1"/>
          </p:cNvSpPr>
          <p:nvPr/>
        </p:nvSpPr>
        <p:spPr bwMode="auto">
          <a:xfrm>
            <a:off x="5035550" y="236538"/>
            <a:ext cx="26193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93" name="Rectangle 169"/>
          <p:cNvSpPr>
            <a:spLocks noChangeArrowheads="1"/>
          </p:cNvSpPr>
          <p:nvPr/>
        </p:nvSpPr>
        <p:spPr bwMode="auto">
          <a:xfrm>
            <a:off x="4959350" y="312738"/>
            <a:ext cx="282575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915988"/>
            <a:r>
              <a:rPr lang="en-US" sz="1600">
                <a:solidFill>
                  <a:srgbClr val="000000"/>
                </a:solidFill>
              </a:rPr>
              <a:t>PC</a:t>
            </a:r>
            <a:endParaRPr lang="en-US" sz="1600"/>
          </a:p>
        </p:txBody>
      </p:sp>
      <p:sp>
        <p:nvSpPr>
          <p:cNvPr id="794794" name="Rectangle 170"/>
          <p:cNvSpPr>
            <a:spLocks noChangeArrowheads="1"/>
          </p:cNvSpPr>
          <p:nvPr/>
        </p:nvSpPr>
        <p:spPr bwMode="auto">
          <a:xfrm>
            <a:off x="6311900" y="577850"/>
            <a:ext cx="148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95" name="Rectangle 171"/>
          <p:cNvSpPr>
            <a:spLocks noChangeArrowheads="1"/>
          </p:cNvSpPr>
          <p:nvPr/>
        </p:nvSpPr>
        <p:spPr bwMode="auto">
          <a:xfrm>
            <a:off x="6391275" y="609600"/>
            <a:ext cx="19843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794796" name="Rectangle 172"/>
          <p:cNvSpPr>
            <a:spLocks noChangeArrowheads="1"/>
          </p:cNvSpPr>
          <p:nvPr/>
        </p:nvSpPr>
        <p:spPr bwMode="auto">
          <a:xfrm>
            <a:off x="6578600" y="609600"/>
            <a:ext cx="5715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794797" name="Rectangle 173"/>
          <p:cNvSpPr>
            <a:spLocks noChangeArrowheads="1"/>
          </p:cNvSpPr>
          <p:nvPr/>
        </p:nvSpPr>
        <p:spPr bwMode="auto">
          <a:xfrm>
            <a:off x="6632575" y="609600"/>
            <a:ext cx="214313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794798" name="Rectangle 174"/>
          <p:cNvSpPr>
            <a:spLocks noChangeArrowheads="1"/>
          </p:cNvSpPr>
          <p:nvPr/>
        </p:nvSpPr>
        <p:spPr bwMode="auto">
          <a:xfrm>
            <a:off x="6140450" y="322263"/>
            <a:ext cx="2554288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799" name="Freeform 175"/>
          <p:cNvSpPr>
            <a:spLocks/>
          </p:cNvSpPr>
          <p:nvPr/>
        </p:nvSpPr>
        <p:spPr bwMode="auto">
          <a:xfrm>
            <a:off x="8478838" y="3597275"/>
            <a:ext cx="257175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800" name="Freeform 176"/>
          <p:cNvSpPr>
            <a:spLocks/>
          </p:cNvSpPr>
          <p:nvPr/>
        </p:nvSpPr>
        <p:spPr bwMode="auto">
          <a:xfrm>
            <a:off x="8564563" y="3597275"/>
            <a:ext cx="255587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801" name="Rectangle 177"/>
          <p:cNvSpPr>
            <a:spLocks noChangeArrowheads="1"/>
          </p:cNvSpPr>
          <p:nvPr/>
        </p:nvSpPr>
        <p:spPr bwMode="auto">
          <a:xfrm>
            <a:off x="6311900" y="152400"/>
            <a:ext cx="148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4802" name="Rectangle 178"/>
          <p:cNvSpPr>
            <a:spLocks noChangeArrowheads="1"/>
          </p:cNvSpPr>
          <p:nvPr/>
        </p:nvSpPr>
        <p:spPr bwMode="auto">
          <a:xfrm>
            <a:off x="6386513" y="184150"/>
            <a:ext cx="327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5988"/>
            <a:r>
              <a:rPr lang="en-US" sz="800" b="0">
                <a:solidFill>
                  <a:srgbClr val="000000"/>
                </a:solidFill>
              </a:rPr>
              <a:t>newPC</a:t>
            </a:r>
            <a:endParaRPr lang="en-US"/>
          </a:p>
        </p:txBody>
      </p:sp>
      <p:grpSp>
        <p:nvGrpSpPr>
          <p:cNvPr id="794816" name="Group 192"/>
          <p:cNvGrpSpPr>
            <a:grpSpLocks/>
          </p:cNvGrpSpPr>
          <p:nvPr/>
        </p:nvGrpSpPr>
        <p:grpSpPr bwMode="auto">
          <a:xfrm>
            <a:off x="0" y="6019800"/>
            <a:ext cx="6019800" cy="457200"/>
            <a:chOff x="0" y="3695"/>
            <a:chExt cx="3750" cy="385"/>
          </a:xfrm>
        </p:grpSpPr>
        <p:sp>
          <p:nvSpPr>
            <p:cNvPr id="794803" name="Rectangle 179"/>
            <p:cNvSpPr>
              <a:spLocks noChangeArrowheads="1"/>
            </p:cNvSpPr>
            <p:nvPr/>
          </p:nvSpPr>
          <p:spPr bwMode="auto">
            <a:xfrm>
              <a:off x="0" y="3695"/>
              <a:ext cx="3750" cy="385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94804" name="Group 180"/>
            <p:cNvGrpSpPr>
              <a:grpSpLocks/>
            </p:cNvGrpSpPr>
            <p:nvPr/>
          </p:nvGrpSpPr>
          <p:grpSpPr bwMode="auto">
            <a:xfrm>
              <a:off x="96" y="3792"/>
              <a:ext cx="3509" cy="192"/>
              <a:chOff x="480" y="2592"/>
              <a:chExt cx="3504" cy="192"/>
            </a:xfrm>
          </p:grpSpPr>
          <p:sp>
            <p:nvSpPr>
              <p:cNvPr id="794805" name="Rectangle 181"/>
              <p:cNvSpPr>
                <a:spLocks noChangeArrowheads="1"/>
              </p:cNvSpPr>
              <p:nvPr/>
            </p:nvSpPr>
            <p:spPr bwMode="auto">
              <a:xfrm>
                <a:off x="480" y="2592"/>
                <a:ext cx="1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1577" tIns="45789" rIns="91577" bIns="45789" anchor="ctr"/>
              <a:lstStyle/>
              <a:p>
                <a:pPr algn="l" defTabSz="915988"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1" charset="0"/>
                  </a:rPr>
                  <a:t>rmmovl</a:t>
                </a:r>
                <a:r>
                  <a:rPr lang="en-US" sz="1600">
                    <a:solidFill>
                      <a:schemeClr val="folHlink"/>
                    </a:solidFill>
                  </a:rPr>
                  <a:t> rA</a:t>
                </a:r>
                <a:r>
                  <a:rPr lang="en-US" sz="1600">
                    <a:solidFill>
                      <a:schemeClr val="folHlink"/>
                    </a:solidFill>
                    <a:latin typeface="Courier New" pitchFamily="1" charset="0"/>
                  </a:rPr>
                  <a:t>,</a:t>
                </a:r>
                <a:r>
                  <a:rPr lang="en-US" sz="1600">
                    <a:solidFill>
                      <a:schemeClr val="folHlink"/>
                    </a:solidFill>
                  </a:rPr>
                  <a:t> D</a:t>
                </a:r>
                <a:r>
                  <a:rPr lang="en-US" sz="1600">
                    <a:solidFill>
                      <a:schemeClr val="folHlink"/>
                    </a:solidFill>
                    <a:latin typeface="Courier New" pitchFamily="1" charset="0"/>
                  </a:rPr>
                  <a:t>(</a:t>
                </a:r>
                <a:r>
                  <a:rPr lang="en-US" sz="1600">
                    <a:solidFill>
                      <a:schemeClr val="folHlink"/>
                    </a:solidFill>
                  </a:rPr>
                  <a:t>rB)</a:t>
                </a:r>
              </a:p>
            </p:txBody>
          </p:sp>
          <p:grpSp>
            <p:nvGrpSpPr>
              <p:cNvPr id="794806" name="Group 182"/>
              <p:cNvGrpSpPr>
                <a:grpSpLocks/>
              </p:cNvGrpSpPr>
              <p:nvPr/>
            </p:nvGrpSpPr>
            <p:grpSpPr bwMode="auto">
              <a:xfrm>
                <a:off x="1680" y="2592"/>
                <a:ext cx="2304" cy="192"/>
                <a:chOff x="3168" y="3360"/>
                <a:chExt cx="2304" cy="192"/>
              </a:xfrm>
            </p:grpSpPr>
            <p:grpSp>
              <p:nvGrpSpPr>
                <p:cNvPr id="794807" name="Group 183"/>
                <p:cNvGrpSpPr>
                  <a:grpSpLocks/>
                </p:cNvGrpSpPr>
                <p:nvPr/>
              </p:nvGrpSpPr>
              <p:grpSpPr bwMode="auto">
                <a:xfrm>
                  <a:off x="3168" y="3360"/>
                  <a:ext cx="384" cy="192"/>
                  <a:chOff x="1296" y="2544"/>
                  <a:chExt cx="384" cy="192"/>
                </a:xfrm>
              </p:grpSpPr>
              <p:sp>
                <p:nvSpPr>
                  <p:cNvPr id="794808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2544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1577" tIns="45789" rIns="91577" bIns="45789" anchor="ctr"/>
                  <a:lstStyle/>
                  <a:p>
                    <a:pPr defTabSz="915988" eaLnBrk="1" hangingPunct="1"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4</a:t>
                    </a:r>
                  </a:p>
                </p:txBody>
              </p:sp>
              <p:sp>
                <p:nvSpPr>
                  <p:cNvPr id="794809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544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1577" tIns="45789" rIns="91577" bIns="45789" anchor="ctr"/>
                  <a:lstStyle/>
                  <a:p>
                    <a:pPr defTabSz="915988" eaLnBrk="1" hangingPunct="1"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1" charset="0"/>
                      </a:rPr>
                      <a:t>0</a:t>
                    </a:r>
                  </a:p>
                </p:txBody>
              </p:sp>
              <p:sp>
                <p:nvSpPr>
                  <p:cNvPr id="794810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2544"/>
                    <a:ext cx="384" cy="1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1577" tIns="45789" rIns="91577" bIns="45789" anchor="ctr"/>
                  <a:lstStyle/>
                  <a:p>
                    <a:pPr defTabSz="915988" eaLnBrk="1" hangingPunct="1">
                      <a:lnSpc>
                        <a:spcPct val="100000"/>
                      </a:lnSpc>
                    </a:pPr>
                    <a:endParaRPr lang="en-US">
                      <a:latin typeface="Courier New" pitchFamily="1" charset="0"/>
                    </a:endParaRPr>
                  </a:p>
                </p:txBody>
              </p:sp>
            </p:grpSp>
            <p:grpSp>
              <p:nvGrpSpPr>
                <p:cNvPr id="794811" name="Group 187"/>
                <p:cNvGrpSpPr>
                  <a:grpSpLocks/>
                </p:cNvGrpSpPr>
                <p:nvPr/>
              </p:nvGrpSpPr>
              <p:grpSpPr bwMode="auto">
                <a:xfrm>
                  <a:off x="3552" y="3360"/>
                  <a:ext cx="384" cy="192"/>
                  <a:chOff x="2688" y="1632"/>
                  <a:chExt cx="384" cy="192"/>
                </a:xfrm>
              </p:grpSpPr>
              <p:sp>
                <p:nvSpPr>
                  <p:cNvPr id="794812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632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1577" tIns="45789" rIns="91577" bIns="45789" anchor="ctr"/>
                  <a:lstStyle/>
                  <a:p>
                    <a:pPr defTabSz="915988"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chemeClr val="folHlink"/>
                        </a:solidFill>
                      </a:rPr>
                      <a:t>rA</a:t>
                    </a:r>
                  </a:p>
                </p:txBody>
              </p:sp>
              <p:sp>
                <p:nvSpPr>
                  <p:cNvPr id="794813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632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1577" tIns="45789" rIns="91577" bIns="45789" anchor="ctr"/>
                  <a:lstStyle/>
                  <a:p>
                    <a:pPr defTabSz="915988" eaLnBrk="1" hangingPunct="1">
                      <a:lnSpc>
                        <a:spcPct val="100000"/>
                      </a:lnSpc>
                    </a:pPr>
                    <a:r>
                      <a:rPr lang="en-US"/>
                      <a:t>rB</a:t>
                    </a:r>
                  </a:p>
                </p:txBody>
              </p:sp>
              <p:sp>
                <p:nvSpPr>
                  <p:cNvPr id="794814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632"/>
                    <a:ext cx="384" cy="1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1577" tIns="45789" rIns="91577" bIns="45789" anchor="ctr"/>
                  <a:lstStyle/>
                  <a:p>
                    <a:pPr defTabSz="915988" eaLnBrk="1" hangingPunct="1">
                      <a:lnSpc>
                        <a:spcPct val="100000"/>
                      </a:lnSpc>
                    </a:pPr>
                    <a:endParaRPr lang="en-US">
                      <a:latin typeface="Courier New" pitchFamily="1" charset="0"/>
                    </a:endParaRPr>
                  </a:p>
                </p:txBody>
              </p:sp>
            </p:grpSp>
            <p:sp>
              <p:nvSpPr>
                <p:cNvPr id="794815" name="Rectangle 191"/>
                <p:cNvSpPr>
                  <a:spLocks noChangeArrowheads="1"/>
                </p:cNvSpPr>
                <p:nvPr/>
              </p:nvSpPr>
              <p:spPr bwMode="auto">
                <a:xfrm>
                  <a:off x="3936" y="3360"/>
                  <a:ext cx="1536" cy="19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1577" tIns="45789" rIns="91577" bIns="45789" anchor="ctr"/>
                <a:lstStyle/>
                <a:p>
                  <a:pPr defTabSz="915988" eaLnBrk="1" hangingPunct="1">
                    <a:lnSpc>
                      <a:spcPct val="100000"/>
                    </a:lnSpc>
                  </a:pPr>
                  <a:r>
                    <a:rPr lang="en-US"/>
                    <a:t>D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8458200" cy="1095375"/>
          </a:xfrm>
        </p:spPr>
        <p:txBody>
          <a:bodyPr/>
          <a:lstStyle/>
          <a:p>
            <a:r>
              <a:rPr lang="en-US"/>
              <a:t>Putting It All Together: A Program </a:t>
            </a:r>
            <a:br>
              <a:rPr lang="en-US"/>
            </a:br>
            <a:r>
              <a:rPr lang="en-US"/>
              <a:t>That Restarts Itself When </a:t>
            </a:r>
            <a:r>
              <a:rPr lang="en-US">
                <a:latin typeface="Courier New" pitchFamily="1" charset="0"/>
              </a:rPr>
              <a:t>ctrl-c</a:t>
            </a:r>
            <a:r>
              <a:rPr lang="en-US"/>
              <a:t>’d</a:t>
            </a:r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381000" y="1600200"/>
            <a:ext cx="3602038" cy="47402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#include &lt;stdio.h&gt;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#include &lt;signal.h&gt;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#include &lt;setjmp.h&gt; 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ourier New" pitchFamily="1" charset="0"/>
            </a:endParaRP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sigjmp_buf buf;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void handler(int sig) {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siglongjmp(buf, 1);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}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main() {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signal(SIGINT, handler);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if (!sigsetjmp(buf, 1)) 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  printf("starting\n");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else 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  printf("restarting\n");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</a:t>
            </a:r>
          </a:p>
        </p:txBody>
      </p:sp>
      <p:sp>
        <p:nvSpPr>
          <p:cNvPr id="1050628" name="Rectangle 4"/>
          <p:cNvSpPr>
            <a:spLocks noChangeArrowheads="1"/>
          </p:cNvSpPr>
          <p:nvPr/>
        </p:nvSpPr>
        <p:spPr bwMode="auto">
          <a:xfrm>
            <a:off x="4419600" y="1600200"/>
            <a:ext cx="3967163" cy="1317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while(1) {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  sleep(1);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  printf("processing...\n");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}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} </a:t>
            </a:r>
          </a:p>
        </p:txBody>
      </p:sp>
      <p:sp>
        <p:nvSpPr>
          <p:cNvPr id="1050629" name="Rectangle 5"/>
          <p:cNvSpPr>
            <a:spLocks noChangeArrowheads="1"/>
          </p:cNvSpPr>
          <p:nvPr/>
        </p:nvSpPr>
        <p:spPr bwMode="auto">
          <a:xfrm>
            <a:off x="4419600" y="3124200"/>
            <a:ext cx="1770063" cy="3270250"/>
          </a:xfrm>
          <a:prstGeom prst="rect">
            <a:avLst/>
          </a:prstGeom>
          <a:solidFill>
            <a:srgbClr val="FFFF99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sugar&gt; a.out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starting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processing...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processing...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restarting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processing...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processing...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processing...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restarting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processing...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restarting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processing...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processing...</a:t>
            </a:r>
          </a:p>
        </p:txBody>
      </p:sp>
      <p:sp>
        <p:nvSpPr>
          <p:cNvPr id="1050630" name="Text Box 6"/>
          <p:cNvSpPr txBox="1">
            <a:spLocks noChangeArrowheads="1"/>
          </p:cNvSpPr>
          <p:nvPr/>
        </p:nvSpPr>
        <p:spPr bwMode="auto">
          <a:xfrm>
            <a:off x="6934200" y="4006850"/>
            <a:ext cx="714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Ctrl-c</a:t>
            </a:r>
          </a:p>
        </p:txBody>
      </p:sp>
      <p:sp>
        <p:nvSpPr>
          <p:cNvPr id="1050631" name="Line 7"/>
          <p:cNvSpPr>
            <a:spLocks noChangeShapeType="1"/>
          </p:cNvSpPr>
          <p:nvPr/>
        </p:nvSpPr>
        <p:spPr bwMode="auto">
          <a:xfrm>
            <a:off x="6248400" y="4175125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0632" name="Text Box 8"/>
          <p:cNvSpPr txBox="1">
            <a:spLocks noChangeArrowheads="1"/>
          </p:cNvSpPr>
          <p:nvPr/>
        </p:nvSpPr>
        <p:spPr bwMode="auto">
          <a:xfrm>
            <a:off x="6934200" y="4997450"/>
            <a:ext cx="714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Ctrl-c</a:t>
            </a:r>
          </a:p>
        </p:txBody>
      </p:sp>
      <p:sp>
        <p:nvSpPr>
          <p:cNvPr id="1050633" name="Line 9"/>
          <p:cNvSpPr>
            <a:spLocks noChangeShapeType="1"/>
          </p:cNvSpPr>
          <p:nvPr/>
        </p:nvSpPr>
        <p:spPr bwMode="auto">
          <a:xfrm>
            <a:off x="6248400" y="5165725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0634" name="Text Box 10"/>
          <p:cNvSpPr txBox="1">
            <a:spLocks noChangeArrowheads="1"/>
          </p:cNvSpPr>
          <p:nvPr/>
        </p:nvSpPr>
        <p:spPr bwMode="auto">
          <a:xfrm>
            <a:off x="6934200" y="5454650"/>
            <a:ext cx="714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Ctrl-c</a:t>
            </a:r>
          </a:p>
        </p:txBody>
      </p:sp>
      <p:sp>
        <p:nvSpPr>
          <p:cNvPr id="1050635" name="Line 11"/>
          <p:cNvSpPr>
            <a:spLocks noChangeShapeType="1"/>
          </p:cNvSpPr>
          <p:nvPr/>
        </p:nvSpPr>
        <p:spPr bwMode="auto">
          <a:xfrm>
            <a:off x="6248400" y="5622925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175500" cy="573088"/>
          </a:xfrm>
        </p:spPr>
        <p:txBody>
          <a:bodyPr/>
          <a:lstStyle/>
          <a:p>
            <a:r>
              <a:rPr lang="en-US"/>
              <a:t>Limitations of Nonlocal Jumps</a:t>
            </a:r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1051652" name="Rectangle 4"/>
          <p:cNvSpPr>
            <a:spLocks noChangeArrowheads="1"/>
          </p:cNvSpPr>
          <p:nvPr/>
        </p:nvSpPr>
        <p:spPr bwMode="auto">
          <a:xfrm>
            <a:off x="990600" y="2133600"/>
            <a:ext cx="4114800" cy="4495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jmp_buf env;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ourier New" pitchFamily="1" charset="0"/>
            </a:endParaRP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if (setjmp(env)) {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  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ourier New" pitchFamily="1" charset="0"/>
            </a:endParaRP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ourier New" pitchFamily="1" charset="0"/>
            </a:endParaRP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longjmp(env, 1);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}</a:t>
            </a:r>
          </a:p>
        </p:txBody>
      </p:sp>
      <p:sp>
        <p:nvSpPr>
          <p:cNvPr id="1051653" name="Rectangle 5"/>
          <p:cNvSpPr>
            <a:spLocks noChangeArrowheads="1"/>
          </p:cNvSpPr>
          <p:nvPr/>
        </p:nvSpPr>
        <p:spPr bwMode="auto">
          <a:xfrm>
            <a:off x="6019800" y="1905000"/>
            <a:ext cx="1143000" cy="685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EAEAEA"/>
                </a:solidFill>
                <a:latin typeface="Courier New" pitchFamily="1" charset="0"/>
              </a:rPr>
              <a:t>P1</a:t>
            </a:r>
          </a:p>
        </p:txBody>
      </p:sp>
      <p:sp>
        <p:nvSpPr>
          <p:cNvPr id="1051654" name="Rectangle 6"/>
          <p:cNvSpPr>
            <a:spLocks noChangeArrowheads="1"/>
          </p:cNvSpPr>
          <p:nvPr/>
        </p:nvSpPr>
        <p:spPr bwMode="auto">
          <a:xfrm>
            <a:off x="6019800" y="2590800"/>
            <a:ext cx="1143000" cy="685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EAEAEA"/>
                </a:solidFill>
                <a:latin typeface="Courier New" pitchFamily="1" charset="0"/>
              </a:rPr>
              <a:t>P2</a:t>
            </a:r>
          </a:p>
        </p:txBody>
      </p:sp>
      <p:sp>
        <p:nvSpPr>
          <p:cNvPr id="1051655" name="Rectangle 7"/>
          <p:cNvSpPr>
            <a:spLocks noChangeArrowheads="1"/>
          </p:cNvSpPr>
          <p:nvPr/>
        </p:nvSpPr>
        <p:spPr bwMode="auto">
          <a:xfrm>
            <a:off x="6019800" y="3276600"/>
            <a:ext cx="1143000" cy="685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EAEAEA"/>
                </a:solidFill>
                <a:latin typeface="Courier New" pitchFamily="1" charset="0"/>
              </a:rPr>
              <a:t>P2</a:t>
            </a:r>
          </a:p>
        </p:txBody>
      </p:sp>
      <p:sp>
        <p:nvSpPr>
          <p:cNvPr id="1051656" name="Rectangle 8"/>
          <p:cNvSpPr>
            <a:spLocks noChangeArrowheads="1"/>
          </p:cNvSpPr>
          <p:nvPr/>
        </p:nvSpPr>
        <p:spPr bwMode="auto">
          <a:xfrm>
            <a:off x="6019800" y="3962400"/>
            <a:ext cx="1143000" cy="685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EAEAEA"/>
                </a:solidFill>
                <a:latin typeface="Courier New" pitchFamily="1" charset="0"/>
              </a:rPr>
              <a:t>P2</a:t>
            </a:r>
          </a:p>
        </p:txBody>
      </p:sp>
      <p:sp>
        <p:nvSpPr>
          <p:cNvPr id="1051657" name="Rectangle 9"/>
          <p:cNvSpPr>
            <a:spLocks noChangeArrowheads="1"/>
          </p:cNvSpPr>
          <p:nvPr/>
        </p:nvSpPr>
        <p:spPr bwMode="auto">
          <a:xfrm>
            <a:off x="6019800" y="4648200"/>
            <a:ext cx="1143000" cy="685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EAEAEA"/>
                </a:solidFill>
                <a:latin typeface="Courier New" pitchFamily="1" charset="0"/>
              </a:rPr>
              <a:t>P3</a:t>
            </a:r>
          </a:p>
        </p:txBody>
      </p:sp>
      <p:sp>
        <p:nvSpPr>
          <p:cNvPr id="1051658" name="Line 10"/>
          <p:cNvSpPr>
            <a:spLocks noChangeShapeType="1"/>
          </p:cNvSpPr>
          <p:nvPr/>
        </p:nvSpPr>
        <p:spPr bwMode="auto">
          <a:xfrm>
            <a:off x="5486400" y="2209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1659" name="Rectangle 11"/>
          <p:cNvSpPr>
            <a:spLocks noChangeArrowheads="1"/>
          </p:cNvSpPr>
          <p:nvPr/>
        </p:nvSpPr>
        <p:spPr bwMode="auto">
          <a:xfrm>
            <a:off x="5181600" y="1828800"/>
            <a:ext cx="549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env</a:t>
            </a:r>
          </a:p>
        </p:txBody>
      </p:sp>
      <p:sp>
        <p:nvSpPr>
          <p:cNvPr id="1051660" name="Rectangle 12"/>
          <p:cNvSpPr>
            <a:spLocks noChangeArrowheads="1"/>
          </p:cNvSpPr>
          <p:nvPr/>
        </p:nvSpPr>
        <p:spPr bwMode="auto">
          <a:xfrm>
            <a:off x="7620000" y="1905000"/>
            <a:ext cx="1143000" cy="685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EAEAEA"/>
                </a:solidFill>
                <a:latin typeface="Courier New" pitchFamily="1" charset="0"/>
              </a:rPr>
              <a:t>P1</a:t>
            </a:r>
          </a:p>
        </p:txBody>
      </p:sp>
      <p:sp>
        <p:nvSpPr>
          <p:cNvPr id="1051661" name="Text Box 13"/>
          <p:cNvSpPr txBox="1">
            <a:spLocks noChangeArrowheads="1"/>
          </p:cNvSpPr>
          <p:nvPr/>
        </p:nvSpPr>
        <p:spPr bwMode="auto">
          <a:xfrm>
            <a:off x="5715000" y="5410200"/>
            <a:ext cx="167481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Before longjmp</a:t>
            </a:r>
          </a:p>
        </p:txBody>
      </p:sp>
      <p:sp>
        <p:nvSpPr>
          <p:cNvPr id="1051662" name="Text Box 14"/>
          <p:cNvSpPr txBox="1">
            <a:spLocks noChangeArrowheads="1"/>
          </p:cNvSpPr>
          <p:nvPr/>
        </p:nvSpPr>
        <p:spPr bwMode="auto">
          <a:xfrm>
            <a:off x="7402513" y="2667000"/>
            <a:ext cx="15049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After longjmp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937500" cy="573088"/>
          </a:xfrm>
        </p:spPr>
        <p:txBody>
          <a:bodyPr/>
          <a:lstStyle/>
          <a:p>
            <a:r>
              <a:rPr lang="en-US"/>
              <a:t>Limitations of Long Jumps (cont.)</a:t>
            </a:r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58850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1052676" name="Rectangle 4"/>
          <p:cNvSpPr>
            <a:spLocks noChangeArrowheads="1"/>
          </p:cNvSpPr>
          <p:nvPr/>
        </p:nvSpPr>
        <p:spPr bwMode="auto">
          <a:xfrm>
            <a:off x="990600" y="2178050"/>
            <a:ext cx="4114800" cy="4495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jmp_buf env;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ourier New" pitchFamily="1" charset="0"/>
            </a:endParaRP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ourier New" pitchFamily="1" charset="0"/>
            </a:endParaRP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 if (setjmp(env)) {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  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ourier New" pitchFamily="1" charset="0"/>
            </a:endParaRP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  longjmp(env, 1);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1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1949450"/>
            <a:ext cx="1981200" cy="1784350"/>
            <a:chOff x="3264" y="1056"/>
            <a:chExt cx="1248" cy="1124"/>
          </a:xfrm>
        </p:grpSpPr>
        <p:sp>
          <p:nvSpPr>
            <p:cNvPr id="1052678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1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124"/>
              <a:chOff x="3408" y="1056"/>
              <a:chExt cx="1056" cy="1124"/>
            </a:xfrm>
          </p:grpSpPr>
          <p:sp>
            <p:nvSpPr>
              <p:cNvPr id="1052680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>
                    <a:solidFill>
                      <a:srgbClr val="EAEAEA"/>
                    </a:solidFill>
                    <a:latin typeface="Courier New" pitchFamily="1" charset="0"/>
                  </a:rPr>
                  <a:t>P1</a:t>
                </a:r>
              </a:p>
            </p:txBody>
          </p:sp>
          <p:sp>
            <p:nvSpPr>
              <p:cNvPr id="1052681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>
                    <a:solidFill>
                      <a:srgbClr val="EAEAEA"/>
                    </a:solidFill>
                    <a:latin typeface="Courier New" pitchFamily="1" charset="0"/>
                  </a:rPr>
                  <a:t>P2</a:t>
                </a:r>
              </a:p>
            </p:txBody>
          </p:sp>
          <p:sp>
            <p:nvSpPr>
              <p:cNvPr id="1052682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683" name="Text Box 11"/>
              <p:cNvSpPr txBox="1">
                <a:spLocks noChangeArrowheads="1"/>
              </p:cNvSpPr>
              <p:nvPr/>
            </p:nvSpPr>
            <p:spPr bwMode="auto">
              <a:xfrm>
                <a:off x="3731" y="1968"/>
                <a:ext cx="699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/>
                  <a:t>At setjmp</a:t>
                </a: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934200" y="4997450"/>
            <a:ext cx="1993900" cy="1784350"/>
            <a:chOff x="3264" y="2976"/>
            <a:chExt cx="1256" cy="1124"/>
          </a:xfrm>
        </p:grpSpPr>
        <p:sp>
          <p:nvSpPr>
            <p:cNvPr id="1052685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>
                  <a:solidFill>
                    <a:srgbClr val="EAEAEA"/>
                  </a:solidFill>
                  <a:latin typeface="Courier New" pitchFamily="1" charset="0"/>
                </a:rPr>
                <a:t>P1</a:t>
              </a:r>
            </a:p>
          </p:txBody>
        </p:sp>
        <p:sp>
          <p:nvSpPr>
            <p:cNvPr id="1052686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>
                  <a:solidFill>
                    <a:srgbClr val="EAEAEA"/>
                  </a:solidFill>
                  <a:latin typeface="Courier New" pitchFamily="1" charset="0"/>
                </a:rPr>
                <a:t>P3</a:t>
              </a:r>
            </a:p>
          </p:txBody>
        </p:sp>
        <p:sp>
          <p:nvSpPr>
            <p:cNvPr id="1052687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2688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1" charset="0"/>
                </a:rPr>
                <a:t>env</a:t>
              </a:r>
            </a:p>
          </p:txBody>
        </p:sp>
        <p:sp>
          <p:nvSpPr>
            <p:cNvPr id="1052689" name="Text Box 17"/>
            <p:cNvSpPr txBox="1">
              <a:spLocks noChangeArrowheads="1"/>
            </p:cNvSpPr>
            <p:nvPr/>
          </p:nvSpPr>
          <p:spPr bwMode="auto">
            <a:xfrm>
              <a:off x="3736" y="3888"/>
              <a:ext cx="78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/>
                <a:t>At longjmp</a:t>
              </a:r>
            </a:p>
          </p:txBody>
        </p:sp>
        <p:sp>
          <p:nvSpPr>
            <p:cNvPr id="1052690" name="Text Box 18"/>
            <p:cNvSpPr txBox="1">
              <a:spLocks noChangeArrowheads="1"/>
            </p:cNvSpPr>
            <p:nvPr/>
          </p:nvSpPr>
          <p:spPr bwMode="auto">
            <a:xfrm>
              <a:off x="3504" y="3552"/>
              <a:ext cx="201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/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4000" y="3886200"/>
            <a:ext cx="1828800" cy="1784350"/>
            <a:chOff x="4608" y="1440"/>
            <a:chExt cx="1152" cy="1124"/>
          </a:xfrm>
        </p:grpSpPr>
        <p:sp>
          <p:nvSpPr>
            <p:cNvPr id="1052692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>
                  <a:solidFill>
                    <a:srgbClr val="EAEAEA"/>
                  </a:solidFill>
                  <a:latin typeface="Courier New" pitchFamily="1" charset="0"/>
                </a:rPr>
                <a:t>P1</a:t>
              </a:r>
            </a:p>
          </p:txBody>
        </p:sp>
        <p:sp>
          <p:nvSpPr>
            <p:cNvPr id="1052693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>
                  <a:solidFill>
                    <a:srgbClr val="EAEAEA"/>
                  </a:solidFill>
                  <a:latin typeface="Courier New" pitchFamily="1" charset="0"/>
                </a:rPr>
                <a:t>P2</a:t>
              </a:r>
            </a:p>
          </p:txBody>
        </p:sp>
        <p:sp>
          <p:nvSpPr>
            <p:cNvPr id="1052694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2695" name="Text Box 23"/>
            <p:cNvSpPr txBox="1">
              <a:spLocks noChangeArrowheads="1"/>
            </p:cNvSpPr>
            <p:nvPr/>
          </p:nvSpPr>
          <p:spPr bwMode="auto">
            <a:xfrm>
              <a:off x="5004" y="2352"/>
              <a:ext cx="749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/>
                <a:t>P2 returns</a:t>
              </a:r>
            </a:p>
          </p:txBody>
        </p:sp>
        <p:sp>
          <p:nvSpPr>
            <p:cNvPr id="1052696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1" charset="0"/>
                </a:rPr>
                <a:t>env</a:t>
              </a:r>
            </a:p>
          </p:txBody>
        </p:sp>
        <p:sp>
          <p:nvSpPr>
            <p:cNvPr id="1052697" name="Text Box 25"/>
            <p:cNvSpPr txBox="1">
              <a:spLocks noChangeArrowheads="1"/>
            </p:cNvSpPr>
            <p:nvPr/>
          </p:nvSpPr>
          <p:spPr bwMode="auto">
            <a:xfrm>
              <a:off x="4752" y="2016"/>
              <a:ext cx="201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/>
                <a:t>X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802818" name="Picture 2" descr="C:\Users\egm\Pictures\Presentation Images\bloc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594266" y="6019800"/>
            <a:ext cx="5955477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Lets Make an OS!</a:t>
            </a:r>
            <a:endParaRPr lang="en-US" sz="540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Computation: </a:t>
            </a:r>
            <a:r>
              <a:rPr lang="en-US">
                <a:latin typeface="Courier New" pitchFamily="1" charset="0"/>
              </a:rPr>
              <a:t>rmmovl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67325"/>
            <a:ext cx="8307387" cy="1177925"/>
          </a:xfrm>
        </p:spPr>
        <p:txBody>
          <a:bodyPr/>
          <a:lstStyle/>
          <a:p>
            <a:pPr lvl="1"/>
            <a:r>
              <a:rPr lang="en-US"/>
              <a:t>Use ALU for address computation</a:t>
            </a:r>
          </a:p>
        </p:txBody>
      </p:sp>
      <p:sp>
        <p:nvSpPr>
          <p:cNvPr id="538628" name="Text Box 4"/>
          <p:cNvSpPr txBox="1">
            <a:spLocks noChangeArrowheads="1"/>
          </p:cNvSpPr>
          <p:nvPr/>
        </p:nvSpPr>
        <p:spPr bwMode="auto">
          <a:xfrm>
            <a:off x="2136775" y="992188"/>
            <a:ext cx="2822575" cy="30638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9" tIns="45789" rIns="45789" bIns="45789"/>
          <a:lstStyle/>
          <a:p>
            <a:pPr algn="l" defTabSz="915988">
              <a:spcBef>
                <a:spcPct val="50000"/>
              </a:spcBef>
            </a:pPr>
            <a:r>
              <a:rPr lang="en-US" sz="1600">
                <a:latin typeface="Courier New" pitchFamily="1" charset="0"/>
              </a:rPr>
              <a:t>rmmovl</a:t>
            </a:r>
            <a:r>
              <a:rPr lang="en-US" sz="1600"/>
              <a:t> rA, D(rB)</a:t>
            </a:r>
          </a:p>
        </p:txBody>
      </p:sp>
      <p:grpSp>
        <p:nvGrpSpPr>
          <p:cNvPr id="538629" name="Group 5"/>
          <p:cNvGrpSpPr>
            <a:grpSpLocks/>
          </p:cNvGrpSpPr>
          <p:nvPr/>
        </p:nvGrpSpPr>
        <p:grpSpPr bwMode="auto">
          <a:xfrm>
            <a:off x="915988" y="1298575"/>
            <a:ext cx="7019925" cy="1220788"/>
            <a:chOff x="576" y="816"/>
            <a:chExt cx="4416" cy="768"/>
          </a:xfrm>
        </p:grpSpPr>
        <p:sp>
          <p:nvSpPr>
            <p:cNvPr id="538630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538631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rA:rB </a:t>
              </a:r>
              <a:r>
                <a:rPr lang="en-US" sz="1600">
                  <a:sym typeface="Symbol" pitchFamily="1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[PC+1]</a:t>
              </a:r>
            </a:p>
          </p:txBody>
        </p:sp>
        <p:sp>
          <p:nvSpPr>
            <p:cNvPr id="538632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valC </a:t>
              </a:r>
              <a:r>
                <a:rPr lang="en-US" sz="1600">
                  <a:sym typeface="Symbol" pitchFamily="1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4</a:t>
              </a:r>
              <a:r>
                <a:rPr lang="en-US" sz="1600"/>
                <a:t>[PC+2]</a:t>
              </a:r>
            </a:p>
          </p:txBody>
        </p:sp>
        <p:sp>
          <p:nvSpPr>
            <p:cNvPr id="538633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valP </a:t>
              </a:r>
              <a:r>
                <a:rPr lang="en-US" sz="1600">
                  <a:sym typeface="Symbol" pitchFamily="1" charset="2"/>
                </a:rPr>
                <a:t> PC+6</a:t>
              </a:r>
            </a:p>
          </p:txBody>
        </p:sp>
        <p:sp>
          <p:nvSpPr>
            <p:cNvPr id="538634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538635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 anchor="ctr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538636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538637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Read register byte</a:t>
              </a:r>
            </a:p>
          </p:txBody>
        </p:sp>
        <p:sp>
          <p:nvSpPr>
            <p:cNvPr id="538638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Read displacement D</a:t>
              </a:r>
            </a:p>
          </p:txBody>
        </p:sp>
        <p:sp>
          <p:nvSpPr>
            <p:cNvPr id="538639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Compute next PC</a:t>
              </a:r>
            </a:p>
          </p:txBody>
        </p:sp>
      </p:grpSp>
      <p:grpSp>
        <p:nvGrpSpPr>
          <p:cNvPr id="538640" name="Group 16"/>
          <p:cNvGrpSpPr>
            <a:grpSpLocks/>
          </p:cNvGrpSpPr>
          <p:nvPr/>
        </p:nvGrpSpPr>
        <p:grpSpPr bwMode="auto">
          <a:xfrm>
            <a:off x="915988" y="2519363"/>
            <a:ext cx="7019925" cy="611187"/>
            <a:chOff x="576" y="1584"/>
            <a:chExt cx="4416" cy="384"/>
          </a:xfrm>
        </p:grpSpPr>
        <p:sp>
          <p:nvSpPr>
            <p:cNvPr id="538641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" charset="2"/>
                </a:rPr>
                <a:t> R[rA]</a:t>
              </a:r>
            </a:p>
          </p:txBody>
        </p:sp>
        <p:sp>
          <p:nvSpPr>
            <p:cNvPr id="538642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valB </a:t>
              </a:r>
              <a:r>
                <a:rPr lang="en-US" sz="1600">
                  <a:sym typeface="Symbol" pitchFamily="1" charset="2"/>
                </a:rPr>
                <a:t> R[rB]</a:t>
              </a:r>
            </a:p>
          </p:txBody>
        </p:sp>
        <p:sp>
          <p:nvSpPr>
            <p:cNvPr id="538643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538644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 anchor="ctr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538645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Read operand A</a:t>
              </a:r>
            </a:p>
          </p:txBody>
        </p:sp>
        <p:sp>
          <p:nvSpPr>
            <p:cNvPr id="538646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Read operand B</a:t>
              </a:r>
            </a:p>
          </p:txBody>
        </p:sp>
      </p:grpSp>
      <p:grpSp>
        <p:nvGrpSpPr>
          <p:cNvPr id="538647" name="Group 23"/>
          <p:cNvGrpSpPr>
            <a:grpSpLocks/>
          </p:cNvGrpSpPr>
          <p:nvPr/>
        </p:nvGrpSpPr>
        <p:grpSpPr bwMode="auto">
          <a:xfrm>
            <a:off x="915988" y="3130550"/>
            <a:ext cx="7019925" cy="609600"/>
            <a:chOff x="576" y="1968"/>
            <a:chExt cx="4416" cy="384"/>
          </a:xfrm>
        </p:grpSpPr>
        <p:sp>
          <p:nvSpPr>
            <p:cNvPr id="538648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" charset="2"/>
                </a:rPr>
                <a:t> valB + valC</a:t>
              </a:r>
            </a:p>
          </p:txBody>
        </p:sp>
        <p:sp>
          <p:nvSpPr>
            <p:cNvPr id="538649" name="Text Box 25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538650" name="Text Box 26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538651" name="Text Box 27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 anchor="ctr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538652" name="Text Box 28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Compute effective address</a:t>
              </a:r>
            </a:p>
          </p:txBody>
        </p:sp>
        <p:sp>
          <p:nvSpPr>
            <p:cNvPr id="538653" name="Text Box 29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538654" name="Group 30"/>
          <p:cNvGrpSpPr>
            <a:grpSpLocks/>
          </p:cNvGrpSpPr>
          <p:nvPr/>
        </p:nvGrpSpPr>
        <p:grpSpPr bwMode="auto">
          <a:xfrm>
            <a:off x="915988" y="3740150"/>
            <a:ext cx="7019925" cy="306388"/>
            <a:chOff x="576" y="2352"/>
            <a:chExt cx="4416" cy="192"/>
          </a:xfrm>
        </p:grpSpPr>
        <p:sp>
          <p:nvSpPr>
            <p:cNvPr id="538655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 M</a:t>
              </a:r>
              <a:r>
                <a:rPr lang="en-US" sz="1600" baseline="-25000"/>
                <a:t>4</a:t>
              </a:r>
              <a:r>
                <a:rPr lang="en-US" sz="1600"/>
                <a:t>[valE] </a:t>
              </a:r>
              <a:r>
                <a:rPr lang="en-US" sz="1600">
                  <a:sym typeface="Symbol" pitchFamily="1" charset="2"/>
                </a:rPr>
                <a:t></a:t>
              </a:r>
              <a:r>
                <a:rPr lang="en-US" sz="1600"/>
                <a:t> valA</a:t>
              </a:r>
            </a:p>
          </p:txBody>
        </p:sp>
        <p:sp>
          <p:nvSpPr>
            <p:cNvPr id="538656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 anchor="ctr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538657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Write value to memory  </a:t>
              </a:r>
            </a:p>
          </p:txBody>
        </p:sp>
      </p:grpSp>
      <p:grpSp>
        <p:nvGrpSpPr>
          <p:cNvPr id="538658" name="Group 34"/>
          <p:cNvGrpSpPr>
            <a:grpSpLocks/>
          </p:cNvGrpSpPr>
          <p:nvPr/>
        </p:nvGrpSpPr>
        <p:grpSpPr bwMode="auto">
          <a:xfrm>
            <a:off x="915988" y="4046538"/>
            <a:ext cx="7019925" cy="609600"/>
            <a:chOff x="576" y="2544"/>
            <a:chExt cx="4416" cy="384"/>
          </a:xfrm>
        </p:grpSpPr>
        <p:sp>
          <p:nvSpPr>
            <p:cNvPr id="538659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endParaRPr lang="en-US" sz="1600">
                <a:sym typeface="Symbol" pitchFamily="1" charset="2"/>
              </a:endParaRPr>
            </a:p>
          </p:txBody>
        </p:sp>
        <p:sp>
          <p:nvSpPr>
            <p:cNvPr id="538660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538661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538662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 anchor="ctr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 defTabSz="915988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538663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538664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538665" name="Group 41"/>
          <p:cNvGrpSpPr>
            <a:grpSpLocks/>
          </p:cNvGrpSpPr>
          <p:nvPr/>
        </p:nvGrpSpPr>
        <p:grpSpPr bwMode="auto">
          <a:xfrm>
            <a:off x="915988" y="4656138"/>
            <a:ext cx="7019925" cy="306387"/>
            <a:chOff x="576" y="2928"/>
            <a:chExt cx="4416" cy="192"/>
          </a:xfrm>
        </p:grpSpPr>
        <p:sp>
          <p:nvSpPr>
            <p:cNvPr id="538666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PC </a:t>
              </a:r>
              <a:r>
                <a:rPr lang="en-US" sz="1600">
                  <a:sym typeface="Symbol" pitchFamily="1" charset="2"/>
                </a:rPr>
                <a:t> valP</a:t>
              </a:r>
            </a:p>
          </p:txBody>
        </p:sp>
        <p:sp>
          <p:nvSpPr>
            <p:cNvPr id="538667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 anchor="ctr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538668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9" tIns="45789" rIns="45789" bIns="45789"/>
            <a:lstStyle/>
            <a:p>
              <a:pPr algn="l" defTabSz="915988">
                <a:spcBef>
                  <a:spcPct val="50000"/>
                </a:spcBef>
              </a:pPr>
              <a:r>
                <a:rPr lang="en-US" sz="1600"/>
                <a:t>Update PC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 Operation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4450" y="1220788"/>
            <a:ext cx="3867150" cy="5224462"/>
          </a:xfrm>
        </p:spPr>
        <p:txBody>
          <a:bodyPr/>
          <a:lstStyle/>
          <a:p>
            <a:r>
              <a:rPr lang="en-US"/>
              <a:t>State</a:t>
            </a:r>
          </a:p>
          <a:p>
            <a:pPr lvl="1"/>
            <a:r>
              <a:rPr lang="en-US"/>
              <a:t>PC register</a:t>
            </a:r>
          </a:p>
          <a:p>
            <a:pPr lvl="1"/>
            <a:r>
              <a:rPr lang="en-US"/>
              <a:t>Cond. Code register</a:t>
            </a:r>
          </a:p>
          <a:p>
            <a:pPr lvl="1"/>
            <a:r>
              <a:rPr lang="en-US"/>
              <a:t>Data memory</a:t>
            </a:r>
          </a:p>
          <a:p>
            <a:pPr lvl="1"/>
            <a:r>
              <a:rPr lang="en-US"/>
              <a:t>Register file</a:t>
            </a:r>
          </a:p>
          <a:p>
            <a:pPr lvl="1">
              <a:buFont typeface="Wingdings" pitchFamily="1" charset="2"/>
              <a:buNone/>
            </a:pPr>
            <a:r>
              <a:rPr lang="en-US" i="1"/>
              <a:t>All updated as clock rises</a:t>
            </a:r>
          </a:p>
          <a:p>
            <a:r>
              <a:rPr lang="en-US"/>
              <a:t>Combinational Logic</a:t>
            </a:r>
          </a:p>
          <a:p>
            <a:pPr lvl="1"/>
            <a:r>
              <a:rPr lang="en-US"/>
              <a:t>ALU</a:t>
            </a:r>
          </a:p>
          <a:p>
            <a:pPr lvl="1"/>
            <a:r>
              <a:rPr lang="en-US"/>
              <a:t>Control logic</a:t>
            </a:r>
          </a:p>
          <a:p>
            <a:pPr lvl="1"/>
            <a:r>
              <a:rPr lang="en-US"/>
              <a:t>Memory reads</a:t>
            </a:r>
          </a:p>
          <a:p>
            <a:pPr lvl="2"/>
            <a:r>
              <a:rPr lang="en-US"/>
              <a:t>Instruction memory</a:t>
            </a:r>
          </a:p>
          <a:p>
            <a:pPr lvl="2"/>
            <a:r>
              <a:rPr lang="en-US"/>
              <a:t>Register file</a:t>
            </a:r>
          </a:p>
          <a:p>
            <a:pPr lvl="2"/>
            <a:r>
              <a:rPr lang="en-US"/>
              <a:t>Data memory</a:t>
            </a:r>
          </a:p>
        </p:txBody>
      </p:sp>
      <p:pic>
        <p:nvPicPr>
          <p:cNvPr id="566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1679575"/>
            <a:ext cx="3468687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671763"/>
            <a:ext cx="3468687" cy="377666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67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3763" y="839788"/>
            <a:ext cx="50244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7300" name="Line 4"/>
          <p:cNvSpPr>
            <a:spLocks noChangeShapeType="1"/>
          </p:cNvSpPr>
          <p:nvPr/>
        </p:nvSpPr>
        <p:spPr bwMode="auto">
          <a:xfrm>
            <a:off x="6027738" y="534988"/>
            <a:ext cx="0" cy="8397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67301" name="Rectangle 5"/>
          <p:cNvSpPr>
            <a:spLocks noGrp="1" noChangeArrowheads="1"/>
          </p:cNvSpPr>
          <p:nvPr>
            <p:ph type="title"/>
          </p:nvPr>
        </p:nvSpPr>
        <p:spPr>
          <a:xfrm>
            <a:off x="611188" y="534988"/>
            <a:ext cx="2646362" cy="1773237"/>
          </a:xfrm>
        </p:spPr>
        <p:txBody>
          <a:bodyPr/>
          <a:lstStyle/>
          <a:p>
            <a:r>
              <a:rPr lang="en-US"/>
              <a:t>SEQ Operation #2</a:t>
            </a:r>
          </a:p>
        </p:txBody>
      </p:sp>
      <p:sp>
        <p:nvSpPr>
          <p:cNvPr id="5673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959350" y="3130550"/>
            <a:ext cx="3638550" cy="3314700"/>
          </a:xfrm>
        </p:spPr>
        <p:txBody>
          <a:bodyPr/>
          <a:lstStyle/>
          <a:p>
            <a:pPr lvl="1"/>
            <a:r>
              <a:rPr lang="en-US"/>
              <a:t>state set according to second </a:t>
            </a:r>
            <a:r>
              <a:rPr lang="en-US">
                <a:latin typeface="Courier New" pitchFamily="1" charset="0"/>
              </a:rPr>
              <a:t>irmovl </a:t>
            </a:r>
            <a:r>
              <a:rPr lang="en-US"/>
              <a:t>instruction</a:t>
            </a:r>
          </a:p>
          <a:p>
            <a:pPr lvl="1"/>
            <a:r>
              <a:rPr lang="en-US"/>
              <a:t>combinational logic starting to react to state changes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1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5243</TotalTime>
  <Pages>15</Pages>
  <Words>4527</Words>
  <Application>Microsoft Macintosh PowerPoint</Application>
  <PresentationFormat>Overhead</PresentationFormat>
  <Paragraphs>1576</Paragraphs>
  <Slides>63</Slides>
  <Notes>60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class6-wrapup</vt:lpstr>
      <vt:lpstr>Worksheet</vt:lpstr>
      <vt:lpstr>PowerPoint Presentation</vt:lpstr>
      <vt:lpstr>What goes on…</vt:lpstr>
      <vt:lpstr>What goes on…</vt:lpstr>
      <vt:lpstr>BASIC CPU</vt:lpstr>
      <vt:lpstr>General Stages</vt:lpstr>
      <vt:lpstr>SEQ Stages</vt:lpstr>
      <vt:lpstr>Stage Computation: rmmovl</vt:lpstr>
      <vt:lpstr>SEQ Operation</vt:lpstr>
      <vt:lpstr>SEQ Operation #2</vt:lpstr>
      <vt:lpstr>SEQ Operation #3</vt:lpstr>
      <vt:lpstr>SEQ Operation #4</vt:lpstr>
      <vt:lpstr>SEQ Operation #5</vt:lpstr>
      <vt:lpstr>Typical Bus Structure Connecting  CPU and Memory</vt:lpstr>
      <vt:lpstr>Memory Read Transaction (1)</vt:lpstr>
      <vt:lpstr>Memory Read Transaction (2)</vt:lpstr>
      <vt:lpstr>Memory Read Transaction (3)</vt:lpstr>
      <vt:lpstr>Memory Write Transaction (1)</vt:lpstr>
      <vt:lpstr>Memory Write Transaction (2)</vt:lpstr>
      <vt:lpstr>Memory Write Transaction (3)</vt:lpstr>
      <vt:lpstr>I/O Bus</vt:lpstr>
      <vt:lpstr>Reading a Disk Sector (1)</vt:lpstr>
      <vt:lpstr>Reading a Disk Sector (2)</vt:lpstr>
      <vt:lpstr>Reading a Disk Sector (3)</vt:lpstr>
      <vt:lpstr>The CPU-Memory Gap</vt:lpstr>
      <vt:lpstr>An Example Memory Hierarchy</vt:lpstr>
      <vt:lpstr>OS Manages hardware and implements programmer model</vt:lpstr>
      <vt:lpstr>PowerPoint Presentation</vt:lpstr>
      <vt:lpstr>PowerPoint Presentation</vt:lpstr>
      <vt:lpstr>PowerPoint Presentation</vt:lpstr>
      <vt:lpstr>Array Allocation</vt:lpstr>
      <vt:lpstr>Array Access</vt:lpstr>
      <vt:lpstr>Array Example</vt:lpstr>
      <vt:lpstr>Nested Array Example</vt:lpstr>
      <vt:lpstr>Structures</vt:lpstr>
      <vt:lpstr>Arrays of Structures</vt:lpstr>
      <vt:lpstr>Union Allocation</vt:lpstr>
      <vt:lpstr>PowerPoint Presentation</vt:lpstr>
      <vt:lpstr>IA32 Stack</vt:lpstr>
      <vt:lpstr>Call Chain Example</vt:lpstr>
      <vt:lpstr>Stack Frames</vt:lpstr>
      <vt:lpstr>Stack Operation</vt:lpstr>
      <vt:lpstr>Stack Operation</vt:lpstr>
      <vt:lpstr>Stack Operation</vt:lpstr>
      <vt:lpstr>Stack Operation</vt:lpstr>
      <vt:lpstr>Stack Operation</vt:lpstr>
      <vt:lpstr>Stack Operation</vt:lpstr>
      <vt:lpstr>Stack Operation</vt:lpstr>
      <vt:lpstr>Stack Operation</vt:lpstr>
      <vt:lpstr>Stack Operation</vt:lpstr>
      <vt:lpstr>Stack Operation</vt:lpstr>
      <vt:lpstr>Stack Operation</vt:lpstr>
      <vt:lpstr>Creating on stack is easy…</vt:lpstr>
      <vt:lpstr>malloc and free for HEAP</vt:lpstr>
      <vt:lpstr>Global is a no-brainer…</vt:lpstr>
      <vt:lpstr>Other incidentals</vt:lpstr>
      <vt:lpstr>GDB</vt:lpstr>
      <vt:lpstr>Nonlocal Jumps: setjmp/longjmp</vt:lpstr>
      <vt:lpstr>setjmp/longjmp (cont)</vt:lpstr>
      <vt:lpstr>setjmp/longjmp Example</vt:lpstr>
      <vt:lpstr>Putting It All Together: A Program  That Restarts Itself When ctrl-c’d</vt:lpstr>
      <vt:lpstr>Limitations of Nonlocal Jumps</vt:lpstr>
      <vt:lpstr>Limitations of Long Jumps (cont.)</vt:lpstr>
      <vt:lpstr>Conclusion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324 part IV</dc:title>
  <dc:subject>Chapter 4 part a</dc:subject>
  <dc:creator>James Archibald</dc:creator>
  <cp:lastModifiedBy>Eric Mercer</cp:lastModifiedBy>
  <cp:revision>301</cp:revision>
  <cp:lastPrinted>1999-01-11T23:34:46Z</cp:lastPrinted>
  <dcterms:created xsi:type="dcterms:W3CDTF">1998-08-11T09:18:18Z</dcterms:created>
  <dcterms:modified xsi:type="dcterms:W3CDTF">2012-01-12T04:46:34Z</dcterms:modified>
</cp:coreProperties>
</file>