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03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5A7F25-E7B0-274D-BAEB-8612B16D30FA}" type="datetimeFigureOut">
              <a:rPr lang="en-US" smtClean="0"/>
              <a:t>3/22/11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2930B7-40F4-574B-A19B-CAC789A882B8}" type="slidenum">
              <a:rPr lang="en-US" smtClean="0"/>
              <a:t>‹#›</a:t>
            </a:fld>
            <a:endParaRPr lang="en-US"/>
          </a:p>
        </p:txBody>
      </p:sp>
    </p:spTree>
    <p:extLst>
      <p:ext uri="{BB962C8B-B14F-4D97-AF65-F5344CB8AC3E}">
        <p14:creationId xmlns:p14="http://schemas.microsoft.com/office/powerpoint/2010/main" val="982757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Percentage of files the are length</a:t>
            </a:r>
            <a:r>
              <a:rPr lang="en-US" baseline="0" dirty="0" smtClean="0"/>
              <a:t> size or smaller.</a:t>
            </a:r>
          </a:p>
          <a:p>
            <a:endParaRPr lang="en-US" baseline="0" dirty="0" smtClean="0"/>
          </a:p>
          <a:p>
            <a:r>
              <a:rPr lang="en-US" baseline="0" dirty="0" smtClean="0"/>
              <a:t>As a fact, 93% of the disk space is used by the 10% largest files.  So the total amount of space taken by small files is negligible.  Even doubling space used for smallest files would hardly matter.</a:t>
            </a:r>
          </a:p>
          <a:p>
            <a:r>
              <a:rPr lang="en-US" baseline="0" dirty="0" smtClean="0"/>
              <a:t>Windows has the same issue.  The balance between disk space utilization and data rate is always in conflict.  Pick a size that works.  Most pick something between 1KB and 4KB</a:t>
            </a:r>
          </a:p>
          <a:p>
            <a:endParaRPr lang="en-US" baseline="0" dirty="0" smtClean="0"/>
          </a:p>
          <a:p>
            <a:r>
              <a:rPr lang="en-US" baseline="0" dirty="0" smtClean="0"/>
              <a:t>With very large disks, that size may need to change to keep the file system management structures more reasonable.</a:t>
            </a:r>
          </a:p>
          <a:p>
            <a:endParaRPr lang="en-US" baseline="0" dirty="0" smtClean="0"/>
          </a:p>
        </p:txBody>
      </p:sp>
      <p:sp>
        <p:nvSpPr>
          <p:cNvPr id="4" name="Slide Number Placeholder 3"/>
          <p:cNvSpPr>
            <a:spLocks noGrp="1"/>
          </p:cNvSpPr>
          <p:nvPr>
            <p:ph type="sldNum" sz="quarter" idx="10"/>
          </p:nvPr>
        </p:nvSpPr>
        <p:spPr/>
        <p:txBody>
          <a:bodyPr/>
          <a:lstStyle/>
          <a:p>
            <a:fld id="{EB2930B7-40F4-574B-A19B-CAC789A882B8}" type="slidenum">
              <a:rPr lang="en-US" smtClean="0"/>
              <a:t>2</a:t>
            </a:fld>
            <a:endParaRPr lang="en-US"/>
          </a:p>
        </p:txBody>
      </p:sp>
    </p:spTree>
    <p:extLst>
      <p:ext uri="{BB962C8B-B14F-4D97-AF65-F5344CB8AC3E}">
        <p14:creationId xmlns:p14="http://schemas.microsoft.com/office/powerpoint/2010/main" val="1714203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1KB block size with 32-bit block numbers.  One block holds 255 entries.</a:t>
            </a:r>
            <a:r>
              <a:rPr lang="en-US" baseline="0" dirty="0" smtClean="0"/>
              <a:t>  For a 500 GB disk, it has 488 million blocks.  We need 1.9 million to store the free blocks.  These tables are stored in the free blocks though, so it largely free aside from the start of the chain.</a:t>
            </a:r>
          </a:p>
          <a:p>
            <a:endParaRPr lang="en-US" baseline="0" dirty="0" smtClean="0"/>
          </a:p>
          <a:p>
            <a:r>
              <a:rPr lang="en-US" baseline="0" dirty="0" smtClean="0"/>
              <a:t>For the bit vector, need 488 million bits which requires just under 60000 1KB blocks.  Must smaller obviously. </a:t>
            </a:r>
          </a:p>
          <a:p>
            <a:endParaRPr lang="en-US" baseline="0" dirty="0" smtClean="0"/>
          </a:p>
        </p:txBody>
      </p:sp>
      <p:sp>
        <p:nvSpPr>
          <p:cNvPr id="4" name="Slide Number Placeholder 3"/>
          <p:cNvSpPr>
            <a:spLocks noGrp="1"/>
          </p:cNvSpPr>
          <p:nvPr>
            <p:ph type="sldNum" sz="quarter" idx="10"/>
          </p:nvPr>
        </p:nvSpPr>
        <p:spPr/>
        <p:txBody>
          <a:bodyPr/>
          <a:lstStyle/>
          <a:p>
            <a:fld id="{EB2930B7-40F4-574B-A19B-CAC789A882B8}" type="slidenum">
              <a:rPr lang="en-US" smtClean="0"/>
              <a:t>3</a:t>
            </a:fld>
            <a:endParaRPr lang="en-US"/>
          </a:p>
        </p:txBody>
      </p:sp>
    </p:spTree>
    <p:extLst>
      <p:ext uri="{BB962C8B-B14F-4D97-AF65-F5344CB8AC3E}">
        <p14:creationId xmlns:p14="http://schemas.microsoft.com/office/powerpoint/2010/main" val="4132931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Memory</a:t>
            </a:r>
            <a:r>
              <a:rPr lang="en-US" baseline="0" dirty="0" smtClean="0"/>
              <a:t> holds a block of pointers giving the available free blocks.  When a block is needed, the list is referenced in memory.  Suppose a three block file is freed.  The table is filled and overflows to disk causing an entire block to need to come int.</a:t>
            </a:r>
          </a:p>
        </p:txBody>
      </p:sp>
      <p:sp>
        <p:nvSpPr>
          <p:cNvPr id="4" name="Slide Number Placeholder 3"/>
          <p:cNvSpPr>
            <a:spLocks noGrp="1"/>
          </p:cNvSpPr>
          <p:nvPr>
            <p:ph type="sldNum" sz="quarter" idx="10"/>
          </p:nvPr>
        </p:nvSpPr>
        <p:spPr/>
        <p:txBody>
          <a:bodyPr/>
          <a:lstStyle/>
          <a:p>
            <a:fld id="{EB2930B7-40F4-574B-A19B-CAC789A882B8}" type="slidenum">
              <a:rPr lang="en-US" smtClean="0"/>
              <a:t>4</a:t>
            </a:fld>
            <a:endParaRPr lang="en-US"/>
          </a:p>
        </p:txBody>
      </p:sp>
    </p:spTree>
    <p:extLst>
      <p:ext uri="{BB962C8B-B14F-4D97-AF65-F5344CB8AC3E}">
        <p14:creationId xmlns:p14="http://schemas.microsoft.com/office/powerpoint/2010/main" val="2358223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if we need to allocate a three block file, we again need to bring in a block of freed blocks.  A pain.</a:t>
            </a:r>
          </a:p>
          <a:p>
            <a:endParaRPr lang="en-US" baseline="0" dirty="0" smtClean="0"/>
          </a:p>
          <a:p>
            <a:r>
              <a:rPr lang="en-US" baseline="0" dirty="0" smtClean="0"/>
              <a:t>Try to keep a balance between free and full…</a:t>
            </a:r>
          </a:p>
        </p:txBody>
      </p:sp>
      <p:sp>
        <p:nvSpPr>
          <p:cNvPr id="4" name="Slide Number Placeholder 3"/>
          <p:cNvSpPr>
            <a:spLocks noGrp="1"/>
          </p:cNvSpPr>
          <p:nvPr>
            <p:ph type="sldNum" sz="quarter" idx="10"/>
          </p:nvPr>
        </p:nvSpPr>
        <p:spPr/>
        <p:txBody>
          <a:bodyPr/>
          <a:lstStyle/>
          <a:p>
            <a:fld id="{EB2930B7-40F4-574B-A19B-CAC789A882B8}" type="slidenum">
              <a:rPr lang="en-US" smtClean="0"/>
              <a:t>5</a:t>
            </a:fld>
            <a:endParaRPr lang="en-US"/>
          </a:p>
        </p:txBody>
      </p:sp>
    </p:spTree>
    <p:extLst>
      <p:ext uri="{BB962C8B-B14F-4D97-AF65-F5344CB8AC3E}">
        <p14:creationId xmlns:p14="http://schemas.microsoft.com/office/powerpoint/2010/main" val="2358223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if we need to allocate a three block file, we again need to bring in a block of freed blocks.  A pain.</a:t>
            </a:r>
          </a:p>
          <a:p>
            <a:endParaRPr lang="en-US" baseline="0" dirty="0" smtClean="0"/>
          </a:p>
          <a:p>
            <a:r>
              <a:rPr lang="en-US" baseline="0" dirty="0" smtClean="0"/>
              <a:t>Try to keep a balance between free and full…</a:t>
            </a:r>
          </a:p>
        </p:txBody>
      </p:sp>
      <p:sp>
        <p:nvSpPr>
          <p:cNvPr id="4" name="Slide Number Placeholder 3"/>
          <p:cNvSpPr>
            <a:spLocks noGrp="1"/>
          </p:cNvSpPr>
          <p:nvPr>
            <p:ph type="sldNum" sz="quarter" idx="10"/>
          </p:nvPr>
        </p:nvSpPr>
        <p:spPr/>
        <p:txBody>
          <a:bodyPr/>
          <a:lstStyle/>
          <a:p>
            <a:fld id="{EB2930B7-40F4-574B-A19B-CAC789A882B8}" type="slidenum">
              <a:rPr lang="en-US" smtClean="0"/>
              <a:t>6</a:t>
            </a:fld>
            <a:endParaRPr lang="en-US"/>
          </a:p>
        </p:txBody>
      </p:sp>
    </p:spTree>
    <p:extLst>
      <p:ext uri="{BB962C8B-B14F-4D97-AF65-F5344CB8AC3E}">
        <p14:creationId xmlns:p14="http://schemas.microsoft.com/office/powerpoint/2010/main" val="2358223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open file associates a user.</a:t>
            </a:r>
          </a:p>
          <a:p>
            <a:r>
              <a:rPr lang="en-US" dirty="0" smtClean="0"/>
              <a:t>The quota table has details about each</a:t>
            </a:r>
            <a:r>
              <a:rPr lang="en-US" baseline="0" dirty="0" smtClean="0"/>
              <a:t> user.</a:t>
            </a:r>
          </a:p>
          <a:p>
            <a:endParaRPr lang="en-US" baseline="0" dirty="0" smtClean="0"/>
          </a:p>
          <a:p>
            <a:r>
              <a:rPr lang="en-US" baseline="0" dirty="0" smtClean="0"/>
              <a:t>The hard and soft limits can be different.</a:t>
            </a:r>
          </a:p>
          <a:p>
            <a:r>
              <a:rPr lang="en-US" baseline="0" dirty="0" smtClean="0"/>
              <a:t>You get a number of warnings for each limit you violate before being locked out.</a:t>
            </a:r>
          </a:p>
          <a:p>
            <a:r>
              <a:rPr lang="en-US" baseline="0" dirty="0" smtClean="0"/>
              <a:t>Quota checked at login.</a:t>
            </a:r>
          </a:p>
          <a:p>
            <a:r>
              <a:rPr lang="en-US" baseline="0" dirty="0" smtClean="0"/>
              <a:t>Once you hit the hard limit, then your down.</a:t>
            </a:r>
          </a:p>
          <a:p>
            <a:r>
              <a:rPr lang="en-US" baseline="0" dirty="0" smtClean="0"/>
              <a:t>You can live in the soft limit for a finite amount of logins.</a:t>
            </a:r>
            <a:endParaRPr lang="en-US" dirty="0"/>
          </a:p>
        </p:txBody>
      </p:sp>
      <p:sp>
        <p:nvSpPr>
          <p:cNvPr id="4" name="Slide Number Placeholder 3"/>
          <p:cNvSpPr>
            <a:spLocks noGrp="1"/>
          </p:cNvSpPr>
          <p:nvPr>
            <p:ph type="sldNum" sz="quarter" idx="10"/>
          </p:nvPr>
        </p:nvSpPr>
        <p:spPr/>
        <p:txBody>
          <a:bodyPr/>
          <a:lstStyle/>
          <a:p>
            <a:fld id="{EB2930B7-40F4-574B-A19B-CAC789A882B8}" type="slidenum">
              <a:rPr lang="en-US" smtClean="0"/>
              <a:t>7</a:t>
            </a:fld>
            <a:endParaRPr lang="en-US"/>
          </a:p>
        </p:txBody>
      </p:sp>
    </p:spTree>
    <p:extLst>
      <p:ext uri="{BB962C8B-B14F-4D97-AF65-F5344CB8AC3E}">
        <p14:creationId xmlns:p14="http://schemas.microsoft.com/office/powerpoint/2010/main" val="695498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Squares</a:t>
            </a:r>
            <a:r>
              <a:rPr lang="en-US" baseline="0" dirty="0" smtClean="0"/>
              <a:t> are directories and circles are files.</a:t>
            </a:r>
          </a:p>
          <a:p>
            <a:r>
              <a:rPr lang="en-US" baseline="0" dirty="0" smtClean="0"/>
              <a:t>The numbers are the </a:t>
            </a:r>
            <a:r>
              <a:rPr lang="en-US" baseline="0" dirty="0" err="1" smtClean="0"/>
              <a:t>i</a:t>
            </a:r>
            <a:r>
              <a:rPr lang="en-US" baseline="0" dirty="0" smtClean="0"/>
              <a:t>-nodes associated with directory or file.</a:t>
            </a:r>
          </a:p>
          <a:p>
            <a:r>
              <a:rPr lang="en-US" baseline="0" dirty="0" smtClean="0"/>
              <a:t>The shaded items have been modified since the last logical dump.</a:t>
            </a:r>
          </a:p>
          <a:p>
            <a:endParaRPr lang="en-US" baseline="0" dirty="0" smtClean="0"/>
          </a:p>
          <a:p>
            <a:r>
              <a:rPr lang="en-US" baseline="0" dirty="0" smtClean="0"/>
              <a:t>Algorithm has a bitmap indexed by </a:t>
            </a:r>
            <a:r>
              <a:rPr lang="en-US" baseline="0" dirty="0" err="1" smtClean="0"/>
              <a:t>i</a:t>
            </a:r>
            <a:r>
              <a:rPr lang="en-US" baseline="0" dirty="0" smtClean="0"/>
              <a:t>-node with several bits per </a:t>
            </a:r>
            <a:r>
              <a:rPr lang="en-US" baseline="0" dirty="0" err="1" smtClean="0"/>
              <a:t>i</a:t>
            </a:r>
            <a:r>
              <a:rPr lang="en-US" baseline="0" dirty="0" smtClean="0"/>
              <a:t>-node.  The goal is to set or clear these bits as the algorithm proceeds.</a:t>
            </a:r>
          </a:p>
          <a:p>
            <a:endParaRPr lang="en-US" baseline="0" dirty="0" smtClean="0"/>
          </a:p>
          <a:p>
            <a:r>
              <a:rPr lang="en-US" baseline="0" dirty="0" smtClean="0"/>
              <a:t>Phase one marks each directory as it is visited, and it marks each </a:t>
            </a:r>
            <a:r>
              <a:rPr lang="en-US" baseline="0" dirty="0" err="1" smtClean="0"/>
              <a:t>i</a:t>
            </a:r>
            <a:r>
              <a:rPr lang="en-US" baseline="0" dirty="0" smtClean="0"/>
              <a:t>-node of modified items.</a:t>
            </a:r>
          </a:p>
          <a:p>
            <a:endParaRPr lang="en-US" dirty="0"/>
          </a:p>
        </p:txBody>
      </p:sp>
      <p:sp>
        <p:nvSpPr>
          <p:cNvPr id="4" name="Slide Number Placeholder 3"/>
          <p:cNvSpPr>
            <a:spLocks noGrp="1"/>
          </p:cNvSpPr>
          <p:nvPr>
            <p:ph type="sldNum" sz="quarter" idx="10"/>
          </p:nvPr>
        </p:nvSpPr>
        <p:spPr/>
        <p:txBody>
          <a:bodyPr/>
          <a:lstStyle/>
          <a:p>
            <a:fld id="{EB2930B7-40F4-574B-A19B-CAC789A882B8}" type="slidenum">
              <a:rPr lang="en-US" smtClean="0"/>
              <a:t>10</a:t>
            </a:fld>
            <a:endParaRPr lang="en-US"/>
          </a:p>
        </p:txBody>
      </p:sp>
    </p:spTree>
    <p:extLst>
      <p:ext uri="{BB962C8B-B14F-4D97-AF65-F5344CB8AC3E}">
        <p14:creationId xmlns:p14="http://schemas.microsoft.com/office/powerpoint/2010/main" val="4138542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Phase</a:t>
            </a:r>
            <a:r>
              <a:rPr lang="en-US" baseline="0" dirty="0" smtClean="0"/>
              <a:t> 2 re-traverses the tree unmarking any directories that have not modified files or directories in them or under them.  </a:t>
            </a:r>
            <a:endParaRPr lang="en-US" dirty="0"/>
          </a:p>
        </p:txBody>
      </p:sp>
      <p:sp>
        <p:nvSpPr>
          <p:cNvPr id="4" name="Slide Number Placeholder 3"/>
          <p:cNvSpPr>
            <a:spLocks noGrp="1"/>
          </p:cNvSpPr>
          <p:nvPr>
            <p:ph type="sldNum" sz="quarter" idx="10"/>
          </p:nvPr>
        </p:nvSpPr>
        <p:spPr/>
        <p:txBody>
          <a:bodyPr/>
          <a:lstStyle/>
          <a:p>
            <a:fld id="{EB2930B7-40F4-574B-A19B-CAC789A882B8}" type="slidenum">
              <a:rPr lang="en-US" smtClean="0"/>
              <a:t>11</a:t>
            </a:fld>
            <a:endParaRPr lang="en-US"/>
          </a:p>
        </p:txBody>
      </p:sp>
    </p:spTree>
    <p:extLst>
      <p:ext uri="{BB962C8B-B14F-4D97-AF65-F5344CB8AC3E}">
        <p14:creationId xmlns:p14="http://schemas.microsoft.com/office/powerpoint/2010/main" val="4138542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Scan all of the </a:t>
            </a:r>
            <a:r>
              <a:rPr lang="en-US" dirty="0" err="1" smtClean="0"/>
              <a:t>i</a:t>
            </a:r>
            <a:r>
              <a:rPr lang="en-US" dirty="0" smtClean="0"/>
              <a:t>-nodes</a:t>
            </a:r>
            <a:r>
              <a:rPr lang="en-US" baseline="0" dirty="0" smtClean="0"/>
              <a:t> on the device.</a:t>
            </a:r>
          </a:p>
          <a:p>
            <a:r>
              <a:rPr lang="en-US" baseline="0" dirty="0" smtClean="0"/>
              <a:t>For each </a:t>
            </a:r>
            <a:r>
              <a:rPr lang="en-US" baseline="0" dirty="0" err="1" smtClean="0"/>
              <a:t>i</a:t>
            </a:r>
            <a:r>
              <a:rPr lang="en-US" baseline="0" dirty="0" smtClean="0"/>
              <a:t>-node increment counter on blocks in use.</a:t>
            </a:r>
          </a:p>
          <a:p>
            <a:r>
              <a:rPr lang="en-US" baseline="0" dirty="0" smtClean="0"/>
              <a:t>Scan the free list.</a:t>
            </a:r>
          </a:p>
          <a:p>
            <a:r>
              <a:rPr lang="en-US" baseline="0" dirty="0" smtClean="0"/>
              <a:t>For each free block, increment its counter.</a:t>
            </a:r>
          </a:p>
          <a:p>
            <a:endParaRPr lang="en-US" baseline="0" dirty="0" smtClean="0"/>
          </a:p>
          <a:p>
            <a:r>
              <a:rPr lang="en-US" baseline="0" dirty="0" smtClean="0"/>
              <a:t>For the missing block, just add it to the free list!  No worries</a:t>
            </a:r>
          </a:p>
          <a:p>
            <a:endParaRPr lang="en-US" baseline="0" dirty="0" smtClean="0"/>
          </a:p>
          <a:p>
            <a:r>
              <a:rPr lang="en-US" baseline="0" dirty="0" smtClean="0"/>
              <a:t>Duplicate in free list: rebuild the free list</a:t>
            </a:r>
          </a:p>
          <a:p>
            <a:endParaRPr lang="en-US" baseline="0" dirty="0" smtClean="0"/>
          </a:p>
          <a:p>
            <a:r>
              <a:rPr lang="en-US" baseline="0" dirty="0" smtClean="0"/>
              <a:t>Duplicate in data block: copy the block in a free block(s) and update one of the several </a:t>
            </a:r>
            <a:r>
              <a:rPr lang="en-US" baseline="0" dirty="0" err="1" smtClean="0"/>
              <a:t>i</a:t>
            </a:r>
            <a:r>
              <a:rPr lang="en-US" baseline="0" dirty="0" smtClean="0"/>
              <a:t>-nodes.</a:t>
            </a:r>
            <a:endParaRPr lang="en-US" dirty="0"/>
          </a:p>
        </p:txBody>
      </p:sp>
      <p:sp>
        <p:nvSpPr>
          <p:cNvPr id="4" name="Slide Number Placeholder 3"/>
          <p:cNvSpPr>
            <a:spLocks noGrp="1"/>
          </p:cNvSpPr>
          <p:nvPr>
            <p:ph type="sldNum" sz="quarter" idx="10"/>
          </p:nvPr>
        </p:nvSpPr>
        <p:spPr/>
        <p:txBody>
          <a:bodyPr/>
          <a:lstStyle/>
          <a:p>
            <a:fld id="{EB2930B7-40F4-574B-A19B-CAC789A882B8}" type="slidenum">
              <a:rPr lang="en-US" smtClean="0"/>
              <a:t>13</a:t>
            </a:fld>
            <a:endParaRPr lang="en-US"/>
          </a:p>
        </p:txBody>
      </p:sp>
    </p:spTree>
    <p:extLst>
      <p:ext uri="{BB962C8B-B14F-4D97-AF65-F5344CB8AC3E}">
        <p14:creationId xmlns:p14="http://schemas.microsoft.com/office/powerpoint/2010/main" val="3688490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3/22/11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3/22/11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3/22/11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3/22/11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3/22/11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3/22/11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3/22/11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3/22/11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File System Management and Optimization</a:t>
            </a:r>
            <a:endParaRPr lang="en-US" dirty="0"/>
          </a:p>
        </p:txBody>
      </p:sp>
      <p:sp>
        <p:nvSpPr>
          <p:cNvPr id="3" name="Subtitle 2"/>
          <p:cNvSpPr>
            <a:spLocks noGrp="1"/>
          </p:cNvSpPr>
          <p:nvPr>
            <p:ph type="subTitle" idx="1"/>
          </p:nvPr>
        </p:nvSpPr>
        <p:spPr/>
        <p:txBody>
          <a:bodyPr/>
          <a:lstStyle/>
          <a:p>
            <a:r>
              <a:rPr lang="en-US" dirty="0" smtClean="0"/>
              <a:t>Details, details, details…</a:t>
            </a:r>
            <a:endParaRPr lang="en-US" dirty="0"/>
          </a:p>
        </p:txBody>
      </p:sp>
    </p:spTree>
    <p:extLst>
      <p:ext uri="{BB962C8B-B14F-4D97-AF65-F5344CB8AC3E}">
        <p14:creationId xmlns:p14="http://schemas.microsoft.com/office/powerpoint/2010/main" val="18375149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83082" y="79924"/>
            <a:ext cx="586139" cy="5861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1</a:t>
            </a:r>
            <a:endParaRPr lang="en-US" dirty="0"/>
          </a:p>
        </p:txBody>
      </p:sp>
      <p:sp>
        <p:nvSpPr>
          <p:cNvPr id="4" name="Oval 3"/>
          <p:cNvSpPr/>
          <p:nvPr/>
        </p:nvSpPr>
        <p:spPr>
          <a:xfrm>
            <a:off x="620235" y="1839699"/>
            <a:ext cx="648307" cy="58611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a:t>
            </a:r>
            <a:endParaRPr lang="en-US" dirty="0"/>
          </a:p>
        </p:txBody>
      </p:sp>
      <p:sp>
        <p:nvSpPr>
          <p:cNvPr id="5" name="Oval 4"/>
          <p:cNvSpPr/>
          <p:nvPr/>
        </p:nvSpPr>
        <p:spPr>
          <a:xfrm>
            <a:off x="1571916" y="1876652"/>
            <a:ext cx="648307" cy="58611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4</a:t>
            </a:r>
            <a:endParaRPr lang="en-US" dirty="0"/>
          </a:p>
        </p:txBody>
      </p:sp>
      <p:sp>
        <p:nvSpPr>
          <p:cNvPr id="6" name="Rectangle 5"/>
          <p:cNvSpPr/>
          <p:nvPr/>
        </p:nvSpPr>
        <p:spPr>
          <a:xfrm>
            <a:off x="1178141" y="960529"/>
            <a:ext cx="586139" cy="5861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2</a:t>
            </a:r>
            <a:endParaRPr lang="en-US" dirty="0"/>
          </a:p>
        </p:txBody>
      </p:sp>
      <p:sp>
        <p:nvSpPr>
          <p:cNvPr id="7" name="Rectangle 6"/>
          <p:cNvSpPr/>
          <p:nvPr/>
        </p:nvSpPr>
        <p:spPr>
          <a:xfrm>
            <a:off x="2989846" y="960529"/>
            <a:ext cx="586139" cy="5861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5</a:t>
            </a:r>
            <a:endParaRPr lang="en-US" dirty="0"/>
          </a:p>
        </p:txBody>
      </p:sp>
      <p:sp>
        <p:nvSpPr>
          <p:cNvPr id="8" name="Rectangle 7"/>
          <p:cNvSpPr/>
          <p:nvPr/>
        </p:nvSpPr>
        <p:spPr>
          <a:xfrm>
            <a:off x="2983981" y="1841130"/>
            <a:ext cx="586139" cy="5861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6</a:t>
            </a:r>
            <a:endParaRPr lang="en-US" dirty="0"/>
          </a:p>
        </p:txBody>
      </p:sp>
      <p:sp>
        <p:nvSpPr>
          <p:cNvPr id="9" name="Rectangle 8"/>
          <p:cNvSpPr/>
          <p:nvPr/>
        </p:nvSpPr>
        <p:spPr>
          <a:xfrm>
            <a:off x="2363742" y="2893326"/>
            <a:ext cx="586139" cy="5861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7</a:t>
            </a:r>
            <a:endParaRPr lang="en-US" dirty="0"/>
          </a:p>
        </p:txBody>
      </p:sp>
      <p:sp>
        <p:nvSpPr>
          <p:cNvPr id="10" name="Rectangle 9"/>
          <p:cNvSpPr/>
          <p:nvPr/>
        </p:nvSpPr>
        <p:spPr>
          <a:xfrm>
            <a:off x="3570120" y="2893326"/>
            <a:ext cx="586139" cy="5861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10</a:t>
            </a:r>
            <a:endParaRPr lang="en-US" dirty="0"/>
          </a:p>
        </p:txBody>
      </p:sp>
      <p:sp>
        <p:nvSpPr>
          <p:cNvPr id="11" name="Rectangle 10"/>
          <p:cNvSpPr/>
          <p:nvPr/>
        </p:nvSpPr>
        <p:spPr>
          <a:xfrm>
            <a:off x="3570120" y="3969303"/>
            <a:ext cx="586139" cy="5861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11</a:t>
            </a:r>
            <a:endParaRPr lang="en-US" dirty="0"/>
          </a:p>
        </p:txBody>
      </p:sp>
      <p:sp>
        <p:nvSpPr>
          <p:cNvPr id="12" name="Rectangle 11"/>
          <p:cNvSpPr/>
          <p:nvPr/>
        </p:nvSpPr>
        <p:spPr>
          <a:xfrm>
            <a:off x="4646133" y="3969303"/>
            <a:ext cx="586139" cy="5861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14</a:t>
            </a:r>
            <a:endParaRPr lang="en-US" dirty="0"/>
          </a:p>
        </p:txBody>
      </p:sp>
      <p:sp>
        <p:nvSpPr>
          <p:cNvPr id="13" name="Oval 12"/>
          <p:cNvSpPr/>
          <p:nvPr/>
        </p:nvSpPr>
        <p:spPr>
          <a:xfrm>
            <a:off x="2958763" y="5021795"/>
            <a:ext cx="648307" cy="58611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12</a:t>
            </a:r>
            <a:endParaRPr lang="en-US" dirty="0"/>
          </a:p>
        </p:txBody>
      </p:sp>
      <p:sp>
        <p:nvSpPr>
          <p:cNvPr id="14" name="Oval 13"/>
          <p:cNvSpPr/>
          <p:nvPr/>
        </p:nvSpPr>
        <p:spPr>
          <a:xfrm>
            <a:off x="3832105" y="5021795"/>
            <a:ext cx="648307" cy="58611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13</a:t>
            </a:r>
            <a:endParaRPr lang="en-US" dirty="0"/>
          </a:p>
        </p:txBody>
      </p:sp>
      <p:sp>
        <p:nvSpPr>
          <p:cNvPr id="15" name="Oval 14"/>
          <p:cNvSpPr/>
          <p:nvPr/>
        </p:nvSpPr>
        <p:spPr>
          <a:xfrm>
            <a:off x="4660878" y="5021795"/>
            <a:ext cx="648307" cy="58611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15</a:t>
            </a:r>
            <a:endParaRPr lang="en-US" dirty="0"/>
          </a:p>
        </p:txBody>
      </p:sp>
      <p:sp>
        <p:nvSpPr>
          <p:cNvPr id="16" name="Oval 15"/>
          <p:cNvSpPr/>
          <p:nvPr/>
        </p:nvSpPr>
        <p:spPr>
          <a:xfrm>
            <a:off x="1743502" y="3969302"/>
            <a:ext cx="648307" cy="58611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8</a:t>
            </a:r>
            <a:endParaRPr lang="en-US" dirty="0"/>
          </a:p>
        </p:txBody>
      </p:sp>
      <p:sp>
        <p:nvSpPr>
          <p:cNvPr id="17" name="Oval 16"/>
          <p:cNvSpPr/>
          <p:nvPr/>
        </p:nvSpPr>
        <p:spPr>
          <a:xfrm>
            <a:off x="2659827" y="3969303"/>
            <a:ext cx="648307" cy="58611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9</a:t>
            </a:r>
            <a:endParaRPr lang="en-US" dirty="0"/>
          </a:p>
        </p:txBody>
      </p:sp>
      <p:sp>
        <p:nvSpPr>
          <p:cNvPr id="18" name="Rectangle 17"/>
          <p:cNvSpPr/>
          <p:nvPr/>
        </p:nvSpPr>
        <p:spPr>
          <a:xfrm>
            <a:off x="3975625" y="960529"/>
            <a:ext cx="586139" cy="586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16</a:t>
            </a:r>
            <a:endParaRPr lang="en-US" dirty="0"/>
          </a:p>
        </p:txBody>
      </p:sp>
      <p:sp>
        <p:nvSpPr>
          <p:cNvPr id="19" name="Oval 18"/>
          <p:cNvSpPr/>
          <p:nvPr/>
        </p:nvSpPr>
        <p:spPr>
          <a:xfrm>
            <a:off x="3951998" y="1830819"/>
            <a:ext cx="648307" cy="58611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17</a:t>
            </a:r>
            <a:endParaRPr lang="en-US" dirty="0"/>
          </a:p>
        </p:txBody>
      </p:sp>
      <p:sp>
        <p:nvSpPr>
          <p:cNvPr id="20" name="Rectangle 19"/>
          <p:cNvSpPr/>
          <p:nvPr/>
        </p:nvSpPr>
        <p:spPr>
          <a:xfrm>
            <a:off x="5664423" y="950219"/>
            <a:ext cx="586139" cy="5861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18</a:t>
            </a:r>
            <a:endParaRPr lang="en-US" dirty="0"/>
          </a:p>
        </p:txBody>
      </p:sp>
      <p:sp>
        <p:nvSpPr>
          <p:cNvPr id="21" name="Rectangle 20"/>
          <p:cNvSpPr/>
          <p:nvPr/>
        </p:nvSpPr>
        <p:spPr>
          <a:xfrm>
            <a:off x="5658558" y="1830820"/>
            <a:ext cx="586139" cy="5861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19</a:t>
            </a:r>
            <a:endParaRPr lang="en-US" dirty="0"/>
          </a:p>
        </p:txBody>
      </p:sp>
      <p:sp>
        <p:nvSpPr>
          <p:cNvPr id="22" name="Rectangle 21"/>
          <p:cNvSpPr/>
          <p:nvPr/>
        </p:nvSpPr>
        <p:spPr>
          <a:xfrm>
            <a:off x="5420198" y="2893326"/>
            <a:ext cx="586139" cy="586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a:t>
            </a:r>
            <a:endParaRPr lang="en-US" dirty="0"/>
          </a:p>
        </p:txBody>
      </p:sp>
      <p:sp>
        <p:nvSpPr>
          <p:cNvPr id="23" name="Rectangle 22"/>
          <p:cNvSpPr/>
          <p:nvPr/>
        </p:nvSpPr>
        <p:spPr>
          <a:xfrm>
            <a:off x="6626576" y="2863823"/>
            <a:ext cx="586139" cy="586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22</a:t>
            </a:r>
            <a:endParaRPr lang="en-US" dirty="0"/>
          </a:p>
        </p:txBody>
      </p:sp>
      <p:sp>
        <p:nvSpPr>
          <p:cNvPr id="24" name="Oval 23"/>
          <p:cNvSpPr/>
          <p:nvPr/>
        </p:nvSpPr>
        <p:spPr>
          <a:xfrm>
            <a:off x="5420198" y="3969303"/>
            <a:ext cx="648307" cy="58611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21</a:t>
            </a:r>
            <a:endParaRPr lang="en-US" dirty="0"/>
          </a:p>
        </p:txBody>
      </p:sp>
      <p:sp>
        <p:nvSpPr>
          <p:cNvPr id="25" name="Rectangle 24"/>
          <p:cNvSpPr/>
          <p:nvPr/>
        </p:nvSpPr>
        <p:spPr>
          <a:xfrm>
            <a:off x="6626576" y="4032897"/>
            <a:ext cx="586139" cy="5861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23</a:t>
            </a:r>
            <a:endParaRPr lang="en-US" dirty="0"/>
          </a:p>
        </p:txBody>
      </p:sp>
      <p:sp>
        <p:nvSpPr>
          <p:cNvPr id="26" name="Oval 25"/>
          <p:cNvSpPr/>
          <p:nvPr/>
        </p:nvSpPr>
        <p:spPr>
          <a:xfrm>
            <a:off x="5429080" y="5021795"/>
            <a:ext cx="648307" cy="586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24</a:t>
            </a:r>
            <a:endParaRPr lang="en-US" dirty="0"/>
          </a:p>
        </p:txBody>
      </p:sp>
      <p:sp>
        <p:nvSpPr>
          <p:cNvPr id="27" name="Oval 26"/>
          <p:cNvSpPr/>
          <p:nvPr/>
        </p:nvSpPr>
        <p:spPr>
          <a:xfrm>
            <a:off x="6302422" y="5021795"/>
            <a:ext cx="648307" cy="58611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25</a:t>
            </a:r>
            <a:endParaRPr lang="en-US" dirty="0"/>
          </a:p>
        </p:txBody>
      </p:sp>
      <p:sp>
        <p:nvSpPr>
          <p:cNvPr id="28" name="Oval 27"/>
          <p:cNvSpPr/>
          <p:nvPr/>
        </p:nvSpPr>
        <p:spPr>
          <a:xfrm>
            <a:off x="7131195" y="5021795"/>
            <a:ext cx="648307" cy="586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26</a:t>
            </a:r>
            <a:endParaRPr lang="en-US" dirty="0"/>
          </a:p>
        </p:txBody>
      </p:sp>
      <p:sp>
        <p:nvSpPr>
          <p:cNvPr id="29" name="Rectangle 28"/>
          <p:cNvSpPr/>
          <p:nvPr/>
        </p:nvSpPr>
        <p:spPr>
          <a:xfrm>
            <a:off x="7137060" y="960529"/>
            <a:ext cx="586139" cy="5861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27</a:t>
            </a:r>
            <a:endParaRPr lang="en-US" dirty="0"/>
          </a:p>
        </p:txBody>
      </p:sp>
      <p:sp>
        <p:nvSpPr>
          <p:cNvPr id="30" name="Oval 29"/>
          <p:cNvSpPr/>
          <p:nvPr/>
        </p:nvSpPr>
        <p:spPr>
          <a:xfrm>
            <a:off x="6626576" y="1830820"/>
            <a:ext cx="648307" cy="58611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28</a:t>
            </a:r>
            <a:endParaRPr lang="en-US" dirty="0"/>
          </a:p>
        </p:txBody>
      </p:sp>
      <p:sp>
        <p:nvSpPr>
          <p:cNvPr id="31" name="Rectangle 30"/>
          <p:cNvSpPr/>
          <p:nvPr/>
        </p:nvSpPr>
        <p:spPr>
          <a:xfrm>
            <a:off x="7717334" y="1841130"/>
            <a:ext cx="586139" cy="5861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29</a:t>
            </a:r>
            <a:endParaRPr lang="en-US" dirty="0"/>
          </a:p>
        </p:txBody>
      </p:sp>
      <p:sp>
        <p:nvSpPr>
          <p:cNvPr id="32" name="Rectangle 31"/>
          <p:cNvSpPr/>
          <p:nvPr/>
        </p:nvSpPr>
        <p:spPr>
          <a:xfrm>
            <a:off x="7717334" y="2863823"/>
            <a:ext cx="586139" cy="5861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30</a:t>
            </a:r>
            <a:endParaRPr lang="en-US" dirty="0"/>
          </a:p>
        </p:txBody>
      </p:sp>
      <p:sp>
        <p:nvSpPr>
          <p:cNvPr id="33" name="Oval 32"/>
          <p:cNvSpPr/>
          <p:nvPr/>
        </p:nvSpPr>
        <p:spPr>
          <a:xfrm>
            <a:off x="7430131" y="4032897"/>
            <a:ext cx="648307" cy="58611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31</a:t>
            </a:r>
            <a:endParaRPr lang="en-US" dirty="0"/>
          </a:p>
        </p:txBody>
      </p:sp>
      <p:sp>
        <p:nvSpPr>
          <p:cNvPr id="34" name="Oval 33"/>
          <p:cNvSpPr/>
          <p:nvPr/>
        </p:nvSpPr>
        <p:spPr>
          <a:xfrm>
            <a:off x="8303473" y="4032897"/>
            <a:ext cx="648307" cy="58611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32</a:t>
            </a:r>
            <a:endParaRPr lang="en-US" dirty="0"/>
          </a:p>
        </p:txBody>
      </p:sp>
      <p:cxnSp>
        <p:nvCxnSpPr>
          <p:cNvPr id="36" name="Straight Connector 35"/>
          <p:cNvCxnSpPr>
            <a:stCxn id="3" idx="2"/>
            <a:endCxn id="18" idx="0"/>
          </p:cNvCxnSpPr>
          <p:nvPr/>
        </p:nvCxnSpPr>
        <p:spPr>
          <a:xfrm flipH="1">
            <a:off x="4268695" y="666039"/>
            <a:ext cx="7457" cy="29449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18" idx="2"/>
            <a:endCxn id="19" idx="0"/>
          </p:cNvCxnSpPr>
          <p:nvPr/>
        </p:nvCxnSpPr>
        <p:spPr>
          <a:xfrm>
            <a:off x="4268695" y="1546644"/>
            <a:ext cx="7457" cy="284175"/>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3" idx="2"/>
            <a:endCxn id="7" idx="0"/>
          </p:cNvCxnSpPr>
          <p:nvPr/>
        </p:nvCxnSpPr>
        <p:spPr>
          <a:xfrm flipH="1">
            <a:off x="3282916" y="666039"/>
            <a:ext cx="993236" cy="294490"/>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3" idx="2"/>
            <a:endCxn id="20" idx="0"/>
          </p:cNvCxnSpPr>
          <p:nvPr/>
        </p:nvCxnSpPr>
        <p:spPr>
          <a:xfrm>
            <a:off x="4276152" y="666039"/>
            <a:ext cx="1681341" cy="2841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a:stCxn id="3" idx="2"/>
            <a:endCxn id="6" idx="0"/>
          </p:cNvCxnSpPr>
          <p:nvPr/>
        </p:nvCxnSpPr>
        <p:spPr>
          <a:xfrm flipH="1">
            <a:off x="1471211" y="666039"/>
            <a:ext cx="2804941" cy="29449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a:stCxn id="6" idx="2"/>
            <a:endCxn id="4" idx="0"/>
          </p:cNvCxnSpPr>
          <p:nvPr/>
        </p:nvCxnSpPr>
        <p:spPr>
          <a:xfrm flipH="1">
            <a:off x="944389" y="1546644"/>
            <a:ext cx="526822" cy="293055"/>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6" idx="2"/>
            <a:endCxn id="5" idx="0"/>
          </p:cNvCxnSpPr>
          <p:nvPr/>
        </p:nvCxnSpPr>
        <p:spPr>
          <a:xfrm>
            <a:off x="1471211" y="1546644"/>
            <a:ext cx="424859" cy="330008"/>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7" idx="2"/>
            <a:endCxn id="8" idx="0"/>
          </p:cNvCxnSpPr>
          <p:nvPr/>
        </p:nvCxnSpPr>
        <p:spPr>
          <a:xfrm flipH="1">
            <a:off x="3277051" y="1546644"/>
            <a:ext cx="5865" cy="294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8" idx="2"/>
            <a:endCxn id="9" idx="0"/>
          </p:cNvCxnSpPr>
          <p:nvPr/>
        </p:nvCxnSpPr>
        <p:spPr>
          <a:xfrm flipH="1">
            <a:off x="2656812" y="2427245"/>
            <a:ext cx="620239" cy="466081"/>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8" idx="2"/>
            <a:endCxn id="10" idx="0"/>
          </p:cNvCxnSpPr>
          <p:nvPr/>
        </p:nvCxnSpPr>
        <p:spPr>
          <a:xfrm>
            <a:off x="3277051" y="2427245"/>
            <a:ext cx="586139" cy="466081"/>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9" idx="2"/>
            <a:endCxn id="16" idx="0"/>
          </p:cNvCxnSpPr>
          <p:nvPr/>
        </p:nvCxnSpPr>
        <p:spPr>
          <a:xfrm flipH="1">
            <a:off x="2067656" y="3479441"/>
            <a:ext cx="589156" cy="489861"/>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9" idx="2"/>
            <a:endCxn id="17" idx="0"/>
          </p:cNvCxnSpPr>
          <p:nvPr/>
        </p:nvCxnSpPr>
        <p:spPr>
          <a:xfrm>
            <a:off x="2656812" y="3479441"/>
            <a:ext cx="327169" cy="489862"/>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10" idx="2"/>
            <a:endCxn id="11" idx="0"/>
          </p:cNvCxnSpPr>
          <p:nvPr/>
        </p:nvCxnSpPr>
        <p:spPr>
          <a:xfrm>
            <a:off x="3863190" y="3479441"/>
            <a:ext cx="0" cy="489862"/>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0" idx="2"/>
            <a:endCxn id="12" idx="0"/>
          </p:cNvCxnSpPr>
          <p:nvPr/>
        </p:nvCxnSpPr>
        <p:spPr>
          <a:xfrm>
            <a:off x="3863190" y="3479441"/>
            <a:ext cx="1076013" cy="489862"/>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11" idx="2"/>
            <a:endCxn id="13" idx="0"/>
          </p:cNvCxnSpPr>
          <p:nvPr/>
        </p:nvCxnSpPr>
        <p:spPr>
          <a:xfrm flipH="1">
            <a:off x="3282917" y="4555418"/>
            <a:ext cx="580273" cy="466377"/>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a:stCxn id="11" idx="2"/>
            <a:endCxn id="14" idx="0"/>
          </p:cNvCxnSpPr>
          <p:nvPr/>
        </p:nvCxnSpPr>
        <p:spPr>
          <a:xfrm>
            <a:off x="3863190" y="4555418"/>
            <a:ext cx="293069" cy="466377"/>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2" idx="2"/>
            <a:endCxn id="15" idx="0"/>
          </p:cNvCxnSpPr>
          <p:nvPr/>
        </p:nvCxnSpPr>
        <p:spPr>
          <a:xfrm>
            <a:off x="4939203" y="4555418"/>
            <a:ext cx="45829" cy="466377"/>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a:stCxn id="20" idx="2"/>
            <a:endCxn id="21" idx="0"/>
          </p:cNvCxnSpPr>
          <p:nvPr/>
        </p:nvCxnSpPr>
        <p:spPr>
          <a:xfrm flipH="1">
            <a:off x="5951628" y="1536334"/>
            <a:ext cx="5865" cy="294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21" idx="2"/>
            <a:endCxn id="22" idx="0"/>
          </p:cNvCxnSpPr>
          <p:nvPr/>
        </p:nvCxnSpPr>
        <p:spPr>
          <a:xfrm flipH="1">
            <a:off x="5713268" y="2416935"/>
            <a:ext cx="238360" cy="4763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4" name="Straight Connector 73"/>
          <p:cNvCxnSpPr>
            <a:stCxn id="21" idx="2"/>
            <a:endCxn id="23" idx="0"/>
          </p:cNvCxnSpPr>
          <p:nvPr/>
        </p:nvCxnSpPr>
        <p:spPr>
          <a:xfrm>
            <a:off x="5951628" y="2416935"/>
            <a:ext cx="968018" cy="446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p:cNvCxnSpPr>
            <a:stCxn id="22" idx="2"/>
            <a:endCxn id="24" idx="0"/>
          </p:cNvCxnSpPr>
          <p:nvPr/>
        </p:nvCxnSpPr>
        <p:spPr>
          <a:xfrm>
            <a:off x="5713268" y="3479441"/>
            <a:ext cx="31084" cy="489862"/>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23" idx="2"/>
            <a:endCxn id="25" idx="0"/>
          </p:cNvCxnSpPr>
          <p:nvPr/>
        </p:nvCxnSpPr>
        <p:spPr>
          <a:xfrm>
            <a:off x="6919646" y="3449938"/>
            <a:ext cx="0" cy="582959"/>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p:cNvCxnSpPr>
            <a:stCxn id="25" idx="2"/>
            <a:endCxn id="26" idx="0"/>
          </p:cNvCxnSpPr>
          <p:nvPr/>
        </p:nvCxnSpPr>
        <p:spPr>
          <a:xfrm flipH="1">
            <a:off x="5753234" y="4619012"/>
            <a:ext cx="1166412" cy="402783"/>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p:cNvCxnSpPr>
            <a:stCxn id="25" idx="2"/>
            <a:endCxn id="27" idx="0"/>
          </p:cNvCxnSpPr>
          <p:nvPr/>
        </p:nvCxnSpPr>
        <p:spPr>
          <a:xfrm flipH="1">
            <a:off x="6626576" y="4619012"/>
            <a:ext cx="293070" cy="402783"/>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25" idx="2"/>
            <a:endCxn id="28" idx="0"/>
          </p:cNvCxnSpPr>
          <p:nvPr/>
        </p:nvCxnSpPr>
        <p:spPr>
          <a:xfrm>
            <a:off x="6919646" y="4619012"/>
            <a:ext cx="535703" cy="402783"/>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29" idx="2"/>
            <a:endCxn id="30" idx="0"/>
          </p:cNvCxnSpPr>
          <p:nvPr/>
        </p:nvCxnSpPr>
        <p:spPr>
          <a:xfrm flipH="1">
            <a:off x="6950730" y="1546644"/>
            <a:ext cx="479400" cy="284176"/>
          </a:xfrm>
          <a:prstGeom prst="line">
            <a:avLst/>
          </a:prstGeom>
        </p:spPr>
        <p:style>
          <a:lnRef idx="2">
            <a:schemeClr val="accent1"/>
          </a:lnRef>
          <a:fillRef idx="0">
            <a:schemeClr val="accent1"/>
          </a:fillRef>
          <a:effectRef idx="1">
            <a:schemeClr val="accent1"/>
          </a:effectRef>
          <a:fontRef idx="minor">
            <a:schemeClr val="tx1"/>
          </a:fontRef>
        </p:style>
      </p:cxnSp>
      <p:cxnSp>
        <p:nvCxnSpPr>
          <p:cNvPr id="88" name="Straight Connector 87"/>
          <p:cNvCxnSpPr>
            <a:stCxn id="3" idx="2"/>
            <a:endCxn id="29" idx="0"/>
          </p:cNvCxnSpPr>
          <p:nvPr/>
        </p:nvCxnSpPr>
        <p:spPr>
          <a:xfrm>
            <a:off x="4276152" y="666039"/>
            <a:ext cx="3153978" cy="294490"/>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a:stCxn id="29" idx="2"/>
            <a:endCxn id="31" idx="0"/>
          </p:cNvCxnSpPr>
          <p:nvPr/>
        </p:nvCxnSpPr>
        <p:spPr>
          <a:xfrm>
            <a:off x="7430130" y="1546644"/>
            <a:ext cx="580274" cy="294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p:cNvCxnSpPr>
            <a:stCxn id="31" idx="2"/>
            <a:endCxn id="32" idx="0"/>
          </p:cNvCxnSpPr>
          <p:nvPr/>
        </p:nvCxnSpPr>
        <p:spPr>
          <a:xfrm>
            <a:off x="8010404" y="2427245"/>
            <a:ext cx="0" cy="436578"/>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p:cNvCxnSpPr>
            <a:stCxn id="32" idx="2"/>
            <a:endCxn id="33" idx="0"/>
          </p:cNvCxnSpPr>
          <p:nvPr/>
        </p:nvCxnSpPr>
        <p:spPr>
          <a:xfrm flipH="1">
            <a:off x="7754285" y="3449938"/>
            <a:ext cx="256119" cy="582959"/>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32" idx="2"/>
            <a:endCxn id="34" idx="0"/>
          </p:cNvCxnSpPr>
          <p:nvPr/>
        </p:nvCxnSpPr>
        <p:spPr>
          <a:xfrm>
            <a:off x="8010404" y="3449938"/>
            <a:ext cx="617223" cy="582959"/>
          </a:xfrm>
          <a:prstGeom prst="line">
            <a:avLst/>
          </a:prstGeom>
        </p:spPr>
        <p:style>
          <a:lnRef idx="2">
            <a:schemeClr val="accent1"/>
          </a:lnRef>
          <a:fillRef idx="0">
            <a:schemeClr val="accent1"/>
          </a:fillRef>
          <a:effectRef idx="1">
            <a:schemeClr val="accent1"/>
          </a:effectRef>
          <a:fontRef idx="minor">
            <a:schemeClr val="tx1"/>
          </a:fontRef>
        </p:style>
      </p:cxnSp>
      <p:sp>
        <p:nvSpPr>
          <p:cNvPr id="97" name="Rectangle 96"/>
          <p:cNvSpPr/>
          <p:nvPr/>
        </p:nvSpPr>
        <p:spPr>
          <a:xfrm>
            <a:off x="1649623" y="587576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13" name="Rectangle 112"/>
          <p:cNvSpPr/>
          <p:nvPr/>
        </p:nvSpPr>
        <p:spPr>
          <a:xfrm>
            <a:off x="2025639" y="587576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a:t>
            </a:r>
            <a:endParaRPr lang="en-US" sz="1200" dirty="0"/>
          </a:p>
        </p:txBody>
      </p:sp>
      <p:sp>
        <p:nvSpPr>
          <p:cNvPr id="114" name="Rectangle 113"/>
          <p:cNvSpPr/>
          <p:nvPr/>
        </p:nvSpPr>
        <p:spPr>
          <a:xfrm>
            <a:off x="2391350" y="587576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3</a:t>
            </a:r>
            <a:endParaRPr lang="en-US" sz="1200" dirty="0"/>
          </a:p>
        </p:txBody>
      </p:sp>
      <p:sp>
        <p:nvSpPr>
          <p:cNvPr id="115" name="Rectangle 114"/>
          <p:cNvSpPr/>
          <p:nvPr/>
        </p:nvSpPr>
        <p:spPr>
          <a:xfrm>
            <a:off x="2756887" y="5875765"/>
            <a:ext cx="365711" cy="3612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4</a:t>
            </a:r>
            <a:endParaRPr lang="en-US" sz="1200" dirty="0"/>
          </a:p>
        </p:txBody>
      </p:sp>
      <p:sp>
        <p:nvSpPr>
          <p:cNvPr id="116" name="Rectangle 115"/>
          <p:cNvSpPr/>
          <p:nvPr/>
        </p:nvSpPr>
        <p:spPr>
          <a:xfrm>
            <a:off x="3121463" y="587576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5</a:t>
            </a:r>
            <a:endParaRPr lang="en-US" sz="1200" dirty="0"/>
          </a:p>
        </p:txBody>
      </p:sp>
      <p:sp>
        <p:nvSpPr>
          <p:cNvPr id="117" name="Rectangle 116"/>
          <p:cNvSpPr/>
          <p:nvPr/>
        </p:nvSpPr>
        <p:spPr>
          <a:xfrm>
            <a:off x="3497479" y="587576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6</a:t>
            </a:r>
            <a:endParaRPr lang="en-US" sz="1200" dirty="0"/>
          </a:p>
        </p:txBody>
      </p:sp>
      <p:sp>
        <p:nvSpPr>
          <p:cNvPr id="118" name="Rectangle 117"/>
          <p:cNvSpPr/>
          <p:nvPr/>
        </p:nvSpPr>
        <p:spPr>
          <a:xfrm>
            <a:off x="3863190" y="587576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7</a:t>
            </a:r>
            <a:endParaRPr lang="en-US" sz="1200" dirty="0"/>
          </a:p>
        </p:txBody>
      </p:sp>
      <p:sp>
        <p:nvSpPr>
          <p:cNvPr id="119" name="Rectangle 118"/>
          <p:cNvSpPr/>
          <p:nvPr/>
        </p:nvSpPr>
        <p:spPr>
          <a:xfrm>
            <a:off x="4228727" y="587576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8</a:t>
            </a:r>
            <a:endParaRPr lang="en-US" sz="1200" dirty="0"/>
          </a:p>
        </p:txBody>
      </p:sp>
      <p:sp>
        <p:nvSpPr>
          <p:cNvPr id="120" name="Rectangle 119"/>
          <p:cNvSpPr/>
          <p:nvPr/>
        </p:nvSpPr>
        <p:spPr>
          <a:xfrm>
            <a:off x="4612035" y="587576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9</a:t>
            </a:r>
            <a:endParaRPr lang="en-US" sz="1200" dirty="0"/>
          </a:p>
        </p:txBody>
      </p:sp>
      <p:sp>
        <p:nvSpPr>
          <p:cNvPr id="121" name="Rectangle 120"/>
          <p:cNvSpPr/>
          <p:nvPr/>
        </p:nvSpPr>
        <p:spPr>
          <a:xfrm>
            <a:off x="4988051" y="587576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10</a:t>
            </a:r>
            <a:endParaRPr lang="en-US" sz="1200" dirty="0"/>
          </a:p>
        </p:txBody>
      </p:sp>
      <p:sp>
        <p:nvSpPr>
          <p:cNvPr id="122" name="Rectangle 121"/>
          <p:cNvSpPr/>
          <p:nvPr/>
        </p:nvSpPr>
        <p:spPr>
          <a:xfrm>
            <a:off x="5353762" y="587576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11</a:t>
            </a:r>
            <a:endParaRPr lang="en-US" sz="1200" dirty="0"/>
          </a:p>
        </p:txBody>
      </p:sp>
      <p:sp>
        <p:nvSpPr>
          <p:cNvPr id="123" name="Rectangle 122"/>
          <p:cNvSpPr/>
          <p:nvPr/>
        </p:nvSpPr>
        <p:spPr>
          <a:xfrm>
            <a:off x="5719299" y="5875765"/>
            <a:ext cx="365711" cy="3612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12</a:t>
            </a:r>
            <a:endParaRPr lang="en-US" sz="1200" dirty="0"/>
          </a:p>
        </p:txBody>
      </p:sp>
      <p:sp>
        <p:nvSpPr>
          <p:cNvPr id="124" name="Rectangle 123"/>
          <p:cNvSpPr/>
          <p:nvPr/>
        </p:nvSpPr>
        <p:spPr>
          <a:xfrm>
            <a:off x="6083875" y="5875765"/>
            <a:ext cx="365711" cy="3612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13</a:t>
            </a:r>
            <a:endParaRPr lang="en-US" sz="1200" dirty="0"/>
          </a:p>
        </p:txBody>
      </p:sp>
      <p:sp>
        <p:nvSpPr>
          <p:cNvPr id="125" name="Rectangle 124"/>
          <p:cNvSpPr/>
          <p:nvPr/>
        </p:nvSpPr>
        <p:spPr>
          <a:xfrm>
            <a:off x="6459891" y="587576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14</a:t>
            </a:r>
            <a:endParaRPr lang="en-US" sz="1200" dirty="0"/>
          </a:p>
        </p:txBody>
      </p:sp>
      <p:sp>
        <p:nvSpPr>
          <p:cNvPr id="126" name="Rectangle 125"/>
          <p:cNvSpPr/>
          <p:nvPr/>
        </p:nvSpPr>
        <p:spPr>
          <a:xfrm>
            <a:off x="6825602" y="5875765"/>
            <a:ext cx="365711" cy="3612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15</a:t>
            </a:r>
            <a:endParaRPr lang="en-US" sz="1200" dirty="0"/>
          </a:p>
        </p:txBody>
      </p:sp>
      <p:sp>
        <p:nvSpPr>
          <p:cNvPr id="127" name="Rectangle 126"/>
          <p:cNvSpPr/>
          <p:nvPr/>
        </p:nvSpPr>
        <p:spPr>
          <a:xfrm>
            <a:off x="7191139" y="587576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16</a:t>
            </a:r>
            <a:endParaRPr lang="en-US" sz="1200" dirty="0"/>
          </a:p>
        </p:txBody>
      </p:sp>
      <p:sp>
        <p:nvSpPr>
          <p:cNvPr id="128" name="Rectangle 127"/>
          <p:cNvSpPr/>
          <p:nvPr/>
        </p:nvSpPr>
        <p:spPr>
          <a:xfrm>
            <a:off x="1653893" y="641762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17</a:t>
            </a:r>
            <a:endParaRPr lang="en-US" sz="1200" dirty="0"/>
          </a:p>
        </p:txBody>
      </p:sp>
      <p:sp>
        <p:nvSpPr>
          <p:cNvPr id="129" name="Rectangle 128"/>
          <p:cNvSpPr/>
          <p:nvPr/>
        </p:nvSpPr>
        <p:spPr>
          <a:xfrm>
            <a:off x="2029909" y="641762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18</a:t>
            </a:r>
            <a:endParaRPr lang="en-US" sz="1200" dirty="0"/>
          </a:p>
        </p:txBody>
      </p:sp>
      <p:sp>
        <p:nvSpPr>
          <p:cNvPr id="130" name="Rectangle 129"/>
          <p:cNvSpPr/>
          <p:nvPr/>
        </p:nvSpPr>
        <p:spPr>
          <a:xfrm>
            <a:off x="2395620" y="641762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19</a:t>
            </a:r>
            <a:endParaRPr lang="en-US" sz="1200" dirty="0"/>
          </a:p>
        </p:txBody>
      </p:sp>
      <p:sp>
        <p:nvSpPr>
          <p:cNvPr id="131" name="Rectangle 130"/>
          <p:cNvSpPr/>
          <p:nvPr/>
        </p:nvSpPr>
        <p:spPr>
          <a:xfrm>
            <a:off x="2761157" y="641762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20</a:t>
            </a:r>
            <a:endParaRPr lang="en-US" sz="1200" dirty="0"/>
          </a:p>
        </p:txBody>
      </p:sp>
      <p:sp>
        <p:nvSpPr>
          <p:cNvPr id="132" name="Rectangle 131"/>
          <p:cNvSpPr/>
          <p:nvPr/>
        </p:nvSpPr>
        <p:spPr>
          <a:xfrm>
            <a:off x="3125733" y="641762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21</a:t>
            </a:r>
            <a:endParaRPr lang="en-US" sz="1200" dirty="0"/>
          </a:p>
        </p:txBody>
      </p:sp>
      <p:sp>
        <p:nvSpPr>
          <p:cNvPr id="133" name="Rectangle 132"/>
          <p:cNvSpPr/>
          <p:nvPr/>
        </p:nvSpPr>
        <p:spPr>
          <a:xfrm>
            <a:off x="3501749" y="641762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a:t>
            </a:r>
            <a:endParaRPr lang="en-US" sz="1200" dirty="0"/>
          </a:p>
        </p:txBody>
      </p:sp>
      <p:sp>
        <p:nvSpPr>
          <p:cNvPr id="134" name="Rectangle 133"/>
          <p:cNvSpPr/>
          <p:nvPr/>
        </p:nvSpPr>
        <p:spPr>
          <a:xfrm>
            <a:off x="3867460" y="641762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23</a:t>
            </a:r>
            <a:endParaRPr lang="en-US" sz="1200" dirty="0"/>
          </a:p>
        </p:txBody>
      </p:sp>
      <p:sp>
        <p:nvSpPr>
          <p:cNvPr id="135" name="Rectangle 134"/>
          <p:cNvSpPr/>
          <p:nvPr/>
        </p:nvSpPr>
        <p:spPr>
          <a:xfrm>
            <a:off x="4232997" y="641762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24</a:t>
            </a:r>
            <a:endParaRPr lang="en-US" sz="1200" dirty="0"/>
          </a:p>
        </p:txBody>
      </p:sp>
      <p:sp>
        <p:nvSpPr>
          <p:cNvPr id="136" name="Rectangle 135"/>
          <p:cNvSpPr/>
          <p:nvPr/>
        </p:nvSpPr>
        <p:spPr>
          <a:xfrm>
            <a:off x="4616305" y="6417625"/>
            <a:ext cx="365711" cy="3612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25</a:t>
            </a:r>
            <a:endParaRPr lang="en-US" sz="1200" dirty="0"/>
          </a:p>
        </p:txBody>
      </p:sp>
      <p:sp>
        <p:nvSpPr>
          <p:cNvPr id="137" name="Rectangle 136"/>
          <p:cNvSpPr/>
          <p:nvPr/>
        </p:nvSpPr>
        <p:spPr>
          <a:xfrm>
            <a:off x="4992321" y="641762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26</a:t>
            </a:r>
            <a:endParaRPr lang="en-US" sz="1200" dirty="0"/>
          </a:p>
        </p:txBody>
      </p:sp>
      <p:sp>
        <p:nvSpPr>
          <p:cNvPr id="138" name="Rectangle 137"/>
          <p:cNvSpPr/>
          <p:nvPr/>
        </p:nvSpPr>
        <p:spPr>
          <a:xfrm>
            <a:off x="5358032" y="641762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27</a:t>
            </a:r>
            <a:endParaRPr lang="en-US" sz="1200" dirty="0"/>
          </a:p>
        </p:txBody>
      </p:sp>
      <p:sp>
        <p:nvSpPr>
          <p:cNvPr id="139" name="Rectangle 138"/>
          <p:cNvSpPr/>
          <p:nvPr/>
        </p:nvSpPr>
        <p:spPr>
          <a:xfrm>
            <a:off x="5723569" y="6417625"/>
            <a:ext cx="365711" cy="3612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28</a:t>
            </a:r>
            <a:endParaRPr lang="en-US" sz="1200" dirty="0"/>
          </a:p>
        </p:txBody>
      </p:sp>
      <p:sp>
        <p:nvSpPr>
          <p:cNvPr id="140" name="Rectangle 139"/>
          <p:cNvSpPr/>
          <p:nvPr/>
        </p:nvSpPr>
        <p:spPr>
          <a:xfrm>
            <a:off x="6088145" y="641762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29</a:t>
            </a:r>
            <a:endParaRPr lang="en-US" sz="1200" dirty="0"/>
          </a:p>
        </p:txBody>
      </p:sp>
      <p:sp>
        <p:nvSpPr>
          <p:cNvPr id="141" name="Rectangle 140"/>
          <p:cNvSpPr/>
          <p:nvPr/>
        </p:nvSpPr>
        <p:spPr>
          <a:xfrm>
            <a:off x="6464161" y="641762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30</a:t>
            </a:r>
            <a:endParaRPr lang="en-US" sz="1200" dirty="0"/>
          </a:p>
        </p:txBody>
      </p:sp>
      <p:sp>
        <p:nvSpPr>
          <p:cNvPr id="142" name="Rectangle 141"/>
          <p:cNvSpPr/>
          <p:nvPr/>
        </p:nvSpPr>
        <p:spPr>
          <a:xfrm>
            <a:off x="6829872" y="6417625"/>
            <a:ext cx="365711" cy="3612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31</a:t>
            </a:r>
            <a:endParaRPr lang="en-US" sz="1200" dirty="0"/>
          </a:p>
        </p:txBody>
      </p:sp>
      <p:sp>
        <p:nvSpPr>
          <p:cNvPr id="143" name="Rectangle 142"/>
          <p:cNvSpPr/>
          <p:nvPr/>
        </p:nvSpPr>
        <p:spPr>
          <a:xfrm>
            <a:off x="7195409" y="6417625"/>
            <a:ext cx="365711" cy="3612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32</a:t>
            </a:r>
            <a:endParaRPr lang="en-US" sz="1200" dirty="0"/>
          </a:p>
        </p:txBody>
      </p:sp>
    </p:spTree>
    <p:extLst>
      <p:ext uri="{BB962C8B-B14F-4D97-AF65-F5344CB8AC3E}">
        <p14:creationId xmlns:p14="http://schemas.microsoft.com/office/powerpoint/2010/main" val="141176644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83082" y="79924"/>
            <a:ext cx="586139" cy="5861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1</a:t>
            </a:r>
            <a:endParaRPr lang="en-US" dirty="0"/>
          </a:p>
        </p:txBody>
      </p:sp>
      <p:sp>
        <p:nvSpPr>
          <p:cNvPr id="4" name="Oval 3"/>
          <p:cNvSpPr/>
          <p:nvPr/>
        </p:nvSpPr>
        <p:spPr>
          <a:xfrm>
            <a:off x="620235" y="1839699"/>
            <a:ext cx="648307" cy="58611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a:t>
            </a:r>
            <a:endParaRPr lang="en-US" dirty="0"/>
          </a:p>
        </p:txBody>
      </p:sp>
      <p:sp>
        <p:nvSpPr>
          <p:cNvPr id="5" name="Oval 4"/>
          <p:cNvSpPr/>
          <p:nvPr/>
        </p:nvSpPr>
        <p:spPr>
          <a:xfrm>
            <a:off x="1571916" y="1876652"/>
            <a:ext cx="648307" cy="58611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4</a:t>
            </a:r>
            <a:endParaRPr lang="en-US" dirty="0"/>
          </a:p>
        </p:txBody>
      </p:sp>
      <p:sp>
        <p:nvSpPr>
          <p:cNvPr id="6" name="Rectangle 5"/>
          <p:cNvSpPr/>
          <p:nvPr/>
        </p:nvSpPr>
        <p:spPr>
          <a:xfrm>
            <a:off x="1178141" y="960529"/>
            <a:ext cx="586139" cy="5861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2</a:t>
            </a:r>
            <a:endParaRPr lang="en-US" dirty="0"/>
          </a:p>
        </p:txBody>
      </p:sp>
      <p:sp>
        <p:nvSpPr>
          <p:cNvPr id="7" name="Rectangle 6"/>
          <p:cNvSpPr/>
          <p:nvPr/>
        </p:nvSpPr>
        <p:spPr>
          <a:xfrm>
            <a:off x="2989846" y="960529"/>
            <a:ext cx="586139" cy="5861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5</a:t>
            </a:r>
            <a:endParaRPr lang="en-US" dirty="0"/>
          </a:p>
        </p:txBody>
      </p:sp>
      <p:sp>
        <p:nvSpPr>
          <p:cNvPr id="8" name="Rectangle 7"/>
          <p:cNvSpPr/>
          <p:nvPr/>
        </p:nvSpPr>
        <p:spPr>
          <a:xfrm>
            <a:off x="2983981" y="1841130"/>
            <a:ext cx="586139" cy="5861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6</a:t>
            </a:r>
            <a:endParaRPr lang="en-US" dirty="0"/>
          </a:p>
        </p:txBody>
      </p:sp>
      <p:sp>
        <p:nvSpPr>
          <p:cNvPr id="9" name="Rectangle 8"/>
          <p:cNvSpPr/>
          <p:nvPr/>
        </p:nvSpPr>
        <p:spPr>
          <a:xfrm>
            <a:off x="2363742" y="2893326"/>
            <a:ext cx="586139" cy="5861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7</a:t>
            </a:r>
            <a:endParaRPr lang="en-US" dirty="0"/>
          </a:p>
        </p:txBody>
      </p:sp>
      <p:sp>
        <p:nvSpPr>
          <p:cNvPr id="10" name="Rectangle 9"/>
          <p:cNvSpPr/>
          <p:nvPr/>
        </p:nvSpPr>
        <p:spPr>
          <a:xfrm>
            <a:off x="3570120" y="2893326"/>
            <a:ext cx="586139" cy="5861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10</a:t>
            </a:r>
            <a:endParaRPr lang="en-US" dirty="0"/>
          </a:p>
        </p:txBody>
      </p:sp>
      <p:sp>
        <p:nvSpPr>
          <p:cNvPr id="11" name="Rectangle 10"/>
          <p:cNvSpPr/>
          <p:nvPr/>
        </p:nvSpPr>
        <p:spPr>
          <a:xfrm>
            <a:off x="3570120" y="3969303"/>
            <a:ext cx="586139" cy="5861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11</a:t>
            </a:r>
            <a:endParaRPr lang="en-US" dirty="0"/>
          </a:p>
        </p:txBody>
      </p:sp>
      <p:sp>
        <p:nvSpPr>
          <p:cNvPr id="12" name="Rectangle 11"/>
          <p:cNvSpPr/>
          <p:nvPr/>
        </p:nvSpPr>
        <p:spPr>
          <a:xfrm>
            <a:off x="4646133" y="3969303"/>
            <a:ext cx="586139" cy="5861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14</a:t>
            </a:r>
            <a:endParaRPr lang="en-US" dirty="0"/>
          </a:p>
        </p:txBody>
      </p:sp>
      <p:sp>
        <p:nvSpPr>
          <p:cNvPr id="13" name="Oval 12"/>
          <p:cNvSpPr/>
          <p:nvPr/>
        </p:nvSpPr>
        <p:spPr>
          <a:xfrm>
            <a:off x="2958763" y="5021795"/>
            <a:ext cx="648307" cy="58611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12</a:t>
            </a:r>
            <a:endParaRPr lang="en-US" dirty="0"/>
          </a:p>
        </p:txBody>
      </p:sp>
      <p:sp>
        <p:nvSpPr>
          <p:cNvPr id="14" name="Oval 13"/>
          <p:cNvSpPr/>
          <p:nvPr/>
        </p:nvSpPr>
        <p:spPr>
          <a:xfrm>
            <a:off x="3832105" y="5021795"/>
            <a:ext cx="648307" cy="58611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13</a:t>
            </a:r>
            <a:endParaRPr lang="en-US" dirty="0"/>
          </a:p>
        </p:txBody>
      </p:sp>
      <p:sp>
        <p:nvSpPr>
          <p:cNvPr id="15" name="Oval 14"/>
          <p:cNvSpPr/>
          <p:nvPr/>
        </p:nvSpPr>
        <p:spPr>
          <a:xfrm>
            <a:off x="4660878" y="5021795"/>
            <a:ext cx="648307" cy="58611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15</a:t>
            </a:r>
            <a:endParaRPr lang="en-US" dirty="0"/>
          </a:p>
        </p:txBody>
      </p:sp>
      <p:sp>
        <p:nvSpPr>
          <p:cNvPr id="16" name="Oval 15"/>
          <p:cNvSpPr/>
          <p:nvPr/>
        </p:nvSpPr>
        <p:spPr>
          <a:xfrm>
            <a:off x="1743502" y="3969302"/>
            <a:ext cx="648307" cy="58611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8</a:t>
            </a:r>
            <a:endParaRPr lang="en-US" dirty="0"/>
          </a:p>
        </p:txBody>
      </p:sp>
      <p:sp>
        <p:nvSpPr>
          <p:cNvPr id="17" name="Oval 16"/>
          <p:cNvSpPr/>
          <p:nvPr/>
        </p:nvSpPr>
        <p:spPr>
          <a:xfrm>
            <a:off x="2659827" y="3969303"/>
            <a:ext cx="648307" cy="58611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9</a:t>
            </a:r>
            <a:endParaRPr lang="en-US" dirty="0"/>
          </a:p>
        </p:txBody>
      </p:sp>
      <p:sp>
        <p:nvSpPr>
          <p:cNvPr id="18" name="Rectangle 17"/>
          <p:cNvSpPr/>
          <p:nvPr/>
        </p:nvSpPr>
        <p:spPr>
          <a:xfrm>
            <a:off x="3975625" y="960529"/>
            <a:ext cx="586139" cy="586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16</a:t>
            </a:r>
            <a:endParaRPr lang="en-US" dirty="0"/>
          </a:p>
        </p:txBody>
      </p:sp>
      <p:sp>
        <p:nvSpPr>
          <p:cNvPr id="19" name="Oval 18"/>
          <p:cNvSpPr/>
          <p:nvPr/>
        </p:nvSpPr>
        <p:spPr>
          <a:xfrm>
            <a:off x="3951998" y="1830819"/>
            <a:ext cx="648307" cy="58611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17</a:t>
            </a:r>
            <a:endParaRPr lang="en-US" dirty="0"/>
          </a:p>
        </p:txBody>
      </p:sp>
      <p:sp>
        <p:nvSpPr>
          <p:cNvPr id="20" name="Rectangle 19"/>
          <p:cNvSpPr/>
          <p:nvPr/>
        </p:nvSpPr>
        <p:spPr>
          <a:xfrm>
            <a:off x="5664423" y="950219"/>
            <a:ext cx="586139" cy="5861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18</a:t>
            </a:r>
            <a:endParaRPr lang="en-US" dirty="0"/>
          </a:p>
        </p:txBody>
      </p:sp>
      <p:sp>
        <p:nvSpPr>
          <p:cNvPr id="21" name="Rectangle 20"/>
          <p:cNvSpPr/>
          <p:nvPr/>
        </p:nvSpPr>
        <p:spPr>
          <a:xfrm>
            <a:off x="5658558" y="1830820"/>
            <a:ext cx="586139" cy="5861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19</a:t>
            </a:r>
            <a:endParaRPr lang="en-US" dirty="0"/>
          </a:p>
        </p:txBody>
      </p:sp>
      <p:sp>
        <p:nvSpPr>
          <p:cNvPr id="22" name="Rectangle 21"/>
          <p:cNvSpPr/>
          <p:nvPr/>
        </p:nvSpPr>
        <p:spPr>
          <a:xfrm>
            <a:off x="5420198" y="2893326"/>
            <a:ext cx="586139" cy="586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a:t>
            </a:r>
            <a:endParaRPr lang="en-US" dirty="0"/>
          </a:p>
        </p:txBody>
      </p:sp>
      <p:sp>
        <p:nvSpPr>
          <p:cNvPr id="23" name="Rectangle 22"/>
          <p:cNvSpPr/>
          <p:nvPr/>
        </p:nvSpPr>
        <p:spPr>
          <a:xfrm>
            <a:off x="6626576" y="2863823"/>
            <a:ext cx="586139" cy="586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22</a:t>
            </a:r>
            <a:endParaRPr lang="en-US" dirty="0"/>
          </a:p>
        </p:txBody>
      </p:sp>
      <p:sp>
        <p:nvSpPr>
          <p:cNvPr id="24" name="Oval 23"/>
          <p:cNvSpPr/>
          <p:nvPr/>
        </p:nvSpPr>
        <p:spPr>
          <a:xfrm>
            <a:off x="5420198" y="3969303"/>
            <a:ext cx="648307" cy="58611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21</a:t>
            </a:r>
            <a:endParaRPr lang="en-US" dirty="0"/>
          </a:p>
        </p:txBody>
      </p:sp>
      <p:sp>
        <p:nvSpPr>
          <p:cNvPr id="25" name="Rectangle 24"/>
          <p:cNvSpPr/>
          <p:nvPr/>
        </p:nvSpPr>
        <p:spPr>
          <a:xfrm>
            <a:off x="6626576" y="4032897"/>
            <a:ext cx="586139" cy="5861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23</a:t>
            </a:r>
            <a:endParaRPr lang="en-US" dirty="0"/>
          </a:p>
        </p:txBody>
      </p:sp>
      <p:sp>
        <p:nvSpPr>
          <p:cNvPr id="26" name="Oval 25"/>
          <p:cNvSpPr/>
          <p:nvPr/>
        </p:nvSpPr>
        <p:spPr>
          <a:xfrm>
            <a:off x="5429080" y="5021795"/>
            <a:ext cx="648307" cy="586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24</a:t>
            </a:r>
            <a:endParaRPr lang="en-US" dirty="0"/>
          </a:p>
        </p:txBody>
      </p:sp>
      <p:sp>
        <p:nvSpPr>
          <p:cNvPr id="27" name="Oval 26"/>
          <p:cNvSpPr/>
          <p:nvPr/>
        </p:nvSpPr>
        <p:spPr>
          <a:xfrm>
            <a:off x="6302422" y="5021795"/>
            <a:ext cx="648307" cy="58611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25</a:t>
            </a:r>
            <a:endParaRPr lang="en-US" dirty="0"/>
          </a:p>
        </p:txBody>
      </p:sp>
      <p:sp>
        <p:nvSpPr>
          <p:cNvPr id="28" name="Oval 27"/>
          <p:cNvSpPr/>
          <p:nvPr/>
        </p:nvSpPr>
        <p:spPr>
          <a:xfrm>
            <a:off x="7131195" y="5021795"/>
            <a:ext cx="648307" cy="586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26</a:t>
            </a:r>
            <a:endParaRPr lang="en-US" dirty="0"/>
          </a:p>
        </p:txBody>
      </p:sp>
      <p:sp>
        <p:nvSpPr>
          <p:cNvPr id="29" name="Rectangle 28"/>
          <p:cNvSpPr/>
          <p:nvPr/>
        </p:nvSpPr>
        <p:spPr>
          <a:xfrm>
            <a:off x="7137060" y="960529"/>
            <a:ext cx="586139" cy="5861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27</a:t>
            </a:r>
            <a:endParaRPr lang="en-US" dirty="0"/>
          </a:p>
        </p:txBody>
      </p:sp>
      <p:sp>
        <p:nvSpPr>
          <p:cNvPr id="30" name="Oval 29"/>
          <p:cNvSpPr/>
          <p:nvPr/>
        </p:nvSpPr>
        <p:spPr>
          <a:xfrm>
            <a:off x="6626576" y="1830820"/>
            <a:ext cx="648307" cy="58611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28</a:t>
            </a:r>
            <a:endParaRPr lang="en-US" dirty="0"/>
          </a:p>
        </p:txBody>
      </p:sp>
      <p:sp>
        <p:nvSpPr>
          <p:cNvPr id="31" name="Rectangle 30"/>
          <p:cNvSpPr/>
          <p:nvPr/>
        </p:nvSpPr>
        <p:spPr>
          <a:xfrm>
            <a:off x="7717334" y="1841130"/>
            <a:ext cx="586139" cy="5861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29</a:t>
            </a:r>
            <a:endParaRPr lang="en-US" dirty="0"/>
          </a:p>
        </p:txBody>
      </p:sp>
      <p:sp>
        <p:nvSpPr>
          <p:cNvPr id="32" name="Rectangle 31"/>
          <p:cNvSpPr/>
          <p:nvPr/>
        </p:nvSpPr>
        <p:spPr>
          <a:xfrm>
            <a:off x="7717334" y="2863823"/>
            <a:ext cx="586139" cy="5861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30</a:t>
            </a:r>
            <a:endParaRPr lang="en-US" dirty="0"/>
          </a:p>
        </p:txBody>
      </p:sp>
      <p:sp>
        <p:nvSpPr>
          <p:cNvPr id="33" name="Oval 32"/>
          <p:cNvSpPr/>
          <p:nvPr/>
        </p:nvSpPr>
        <p:spPr>
          <a:xfrm>
            <a:off x="7430131" y="4032897"/>
            <a:ext cx="648307" cy="58611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31</a:t>
            </a:r>
            <a:endParaRPr lang="en-US" dirty="0"/>
          </a:p>
        </p:txBody>
      </p:sp>
      <p:sp>
        <p:nvSpPr>
          <p:cNvPr id="34" name="Oval 33"/>
          <p:cNvSpPr/>
          <p:nvPr/>
        </p:nvSpPr>
        <p:spPr>
          <a:xfrm>
            <a:off x="8303473" y="4032897"/>
            <a:ext cx="648307" cy="58611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32</a:t>
            </a:r>
            <a:endParaRPr lang="en-US" dirty="0"/>
          </a:p>
        </p:txBody>
      </p:sp>
      <p:cxnSp>
        <p:nvCxnSpPr>
          <p:cNvPr id="36" name="Straight Connector 35"/>
          <p:cNvCxnSpPr>
            <a:stCxn id="3" idx="2"/>
            <a:endCxn id="18" idx="0"/>
          </p:cNvCxnSpPr>
          <p:nvPr/>
        </p:nvCxnSpPr>
        <p:spPr>
          <a:xfrm flipH="1">
            <a:off x="4268695" y="666039"/>
            <a:ext cx="7457" cy="29449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18" idx="2"/>
            <a:endCxn id="19" idx="0"/>
          </p:cNvCxnSpPr>
          <p:nvPr/>
        </p:nvCxnSpPr>
        <p:spPr>
          <a:xfrm>
            <a:off x="4268695" y="1546644"/>
            <a:ext cx="7457" cy="284175"/>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3" idx="2"/>
            <a:endCxn id="7" idx="0"/>
          </p:cNvCxnSpPr>
          <p:nvPr/>
        </p:nvCxnSpPr>
        <p:spPr>
          <a:xfrm flipH="1">
            <a:off x="3282916" y="666039"/>
            <a:ext cx="993236" cy="294490"/>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3" idx="2"/>
            <a:endCxn id="20" idx="0"/>
          </p:cNvCxnSpPr>
          <p:nvPr/>
        </p:nvCxnSpPr>
        <p:spPr>
          <a:xfrm>
            <a:off x="4276152" y="666039"/>
            <a:ext cx="1681341" cy="2841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a:stCxn id="3" idx="2"/>
            <a:endCxn id="6" idx="0"/>
          </p:cNvCxnSpPr>
          <p:nvPr/>
        </p:nvCxnSpPr>
        <p:spPr>
          <a:xfrm flipH="1">
            <a:off x="1471211" y="666039"/>
            <a:ext cx="2804941" cy="29449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a:stCxn id="6" idx="2"/>
            <a:endCxn id="4" idx="0"/>
          </p:cNvCxnSpPr>
          <p:nvPr/>
        </p:nvCxnSpPr>
        <p:spPr>
          <a:xfrm flipH="1">
            <a:off x="944389" y="1546644"/>
            <a:ext cx="526822" cy="293055"/>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6" idx="2"/>
            <a:endCxn id="5" idx="0"/>
          </p:cNvCxnSpPr>
          <p:nvPr/>
        </p:nvCxnSpPr>
        <p:spPr>
          <a:xfrm>
            <a:off x="1471211" y="1546644"/>
            <a:ext cx="424859" cy="330008"/>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7" idx="2"/>
            <a:endCxn id="8" idx="0"/>
          </p:cNvCxnSpPr>
          <p:nvPr/>
        </p:nvCxnSpPr>
        <p:spPr>
          <a:xfrm flipH="1">
            <a:off x="3277051" y="1546644"/>
            <a:ext cx="5865" cy="294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8" idx="2"/>
            <a:endCxn id="9" idx="0"/>
          </p:cNvCxnSpPr>
          <p:nvPr/>
        </p:nvCxnSpPr>
        <p:spPr>
          <a:xfrm flipH="1">
            <a:off x="2656812" y="2427245"/>
            <a:ext cx="620239" cy="466081"/>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8" idx="2"/>
            <a:endCxn id="10" idx="0"/>
          </p:cNvCxnSpPr>
          <p:nvPr/>
        </p:nvCxnSpPr>
        <p:spPr>
          <a:xfrm>
            <a:off x="3277051" y="2427245"/>
            <a:ext cx="586139" cy="466081"/>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9" idx="2"/>
            <a:endCxn id="16" idx="0"/>
          </p:cNvCxnSpPr>
          <p:nvPr/>
        </p:nvCxnSpPr>
        <p:spPr>
          <a:xfrm flipH="1">
            <a:off x="2067656" y="3479441"/>
            <a:ext cx="589156" cy="489861"/>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9" idx="2"/>
            <a:endCxn id="17" idx="0"/>
          </p:cNvCxnSpPr>
          <p:nvPr/>
        </p:nvCxnSpPr>
        <p:spPr>
          <a:xfrm>
            <a:off x="2656812" y="3479441"/>
            <a:ext cx="327169" cy="489862"/>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10" idx="2"/>
            <a:endCxn id="11" idx="0"/>
          </p:cNvCxnSpPr>
          <p:nvPr/>
        </p:nvCxnSpPr>
        <p:spPr>
          <a:xfrm>
            <a:off x="3863190" y="3479441"/>
            <a:ext cx="0" cy="489862"/>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0" idx="2"/>
            <a:endCxn id="12" idx="0"/>
          </p:cNvCxnSpPr>
          <p:nvPr/>
        </p:nvCxnSpPr>
        <p:spPr>
          <a:xfrm>
            <a:off x="3863190" y="3479441"/>
            <a:ext cx="1076013" cy="489862"/>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11" idx="2"/>
            <a:endCxn id="13" idx="0"/>
          </p:cNvCxnSpPr>
          <p:nvPr/>
        </p:nvCxnSpPr>
        <p:spPr>
          <a:xfrm flipH="1">
            <a:off x="3282917" y="4555418"/>
            <a:ext cx="580273" cy="466377"/>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a:stCxn id="11" idx="2"/>
            <a:endCxn id="14" idx="0"/>
          </p:cNvCxnSpPr>
          <p:nvPr/>
        </p:nvCxnSpPr>
        <p:spPr>
          <a:xfrm>
            <a:off x="3863190" y="4555418"/>
            <a:ext cx="293069" cy="466377"/>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2" idx="2"/>
            <a:endCxn id="15" idx="0"/>
          </p:cNvCxnSpPr>
          <p:nvPr/>
        </p:nvCxnSpPr>
        <p:spPr>
          <a:xfrm>
            <a:off x="4939203" y="4555418"/>
            <a:ext cx="45829" cy="466377"/>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a:stCxn id="20" idx="2"/>
            <a:endCxn id="21" idx="0"/>
          </p:cNvCxnSpPr>
          <p:nvPr/>
        </p:nvCxnSpPr>
        <p:spPr>
          <a:xfrm flipH="1">
            <a:off x="5951628" y="1536334"/>
            <a:ext cx="5865" cy="294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21" idx="2"/>
            <a:endCxn id="22" idx="0"/>
          </p:cNvCxnSpPr>
          <p:nvPr/>
        </p:nvCxnSpPr>
        <p:spPr>
          <a:xfrm flipH="1">
            <a:off x="5713268" y="2416935"/>
            <a:ext cx="238360" cy="4763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4" name="Straight Connector 73"/>
          <p:cNvCxnSpPr>
            <a:stCxn id="21" idx="2"/>
            <a:endCxn id="23" idx="0"/>
          </p:cNvCxnSpPr>
          <p:nvPr/>
        </p:nvCxnSpPr>
        <p:spPr>
          <a:xfrm>
            <a:off x="5951628" y="2416935"/>
            <a:ext cx="968018" cy="446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p:cNvCxnSpPr>
            <a:stCxn id="22" idx="2"/>
            <a:endCxn id="24" idx="0"/>
          </p:cNvCxnSpPr>
          <p:nvPr/>
        </p:nvCxnSpPr>
        <p:spPr>
          <a:xfrm>
            <a:off x="5713268" y="3479441"/>
            <a:ext cx="31084" cy="489862"/>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23" idx="2"/>
            <a:endCxn id="25" idx="0"/>
          </p:cNvCxnSpPr>
          <p:nvPr/>
        </p:nvCxnSpPr>
        <p:spPr>
          <a:xfrm>
            <a:off x="6919646" y="3449938"/>
            <a:ext cx="0" cy="582959"/>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p:cNvCxnSpPr>
            <a:stCxn id="25" idx="2"/>
            <a:endCxn id="26" idx="0"/>
          </p:cNvCxnSpPr>
          <p:nvPr/>
        </p:nvCxnSpPr>
        <p:spPr>
          <a:xfrm flipH="1">
            <a:off x="5753234" y="4619012"/>
            <a:ext cx="1166412" cy="402783"/>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p:cNvCxnSpPr>
            <a:stCxn id="25" idx="2"/>
            <a:endCxn id="27" idx="0"/>
          </p:cNvCxnSpPr>
          <p:nvPr/>
        </p:nvCxnSpPr>
        <p:spPr>
          <a:xfrm flipH="1">
            <a:off x="6626576" y="4619012"/>
            <a:ext cx="293070" cy="402783"/>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25" idx="2"/>
            <a:endCxn id="28" idx="0"/>
          </p:cNvCxnSpPr>
          <p:nvPr/>
        </p:nvCxnSpPr>
        <p:spPr>
          <a:xfrm>
            <a:off x="6919646" y="4619012"/>
            <a:ext cx="535703" cy="402783"/>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29" idx="2"/>
            <a:endCxn id="30" idx="0"/>
          </p:cNvCxnSpPr>
          <p:nvPr/>
        </p:nvCxnSpPr>
        <p:spPr>
          <a:xfrm flipH="1">
            <a:off x="6950730" y="1546644"/>
            <a:ext cx="479400" cy="284176"/>
          </a:xfrm>
          <a:prstGeom prst="line">
            <a:avLst/>
          </a:prstGeom>
        </p:spPr>
        <p:style>
          <a:lnRef idx="2">
            <a:schemeClr val="accent1"/>
          </a:lnRef>
          <a:fillRef idx="0">
            <a:schemeClr val="accent1"/>
          </a:fillRef>
          <a:effectRef idx="1">
            <a:schemeClr val="accent1"/>
          </a:effectRef>
          <a:fontRef idx="minor">
            <a:schemeClr val="tx1"/>
          </a:fontRef>
        </p:style>
      </p:cxnSp>
      <p:cxnSp>
        <p:nvCxnSpPr>
          <p:cNvPr id="88" name="Straight Connector 87"/>
          <p:cNvCxnSpPr>
            <a:stCxn id="3" idx="2"/>
            <a:endCxn id="29" idx="0"/>
          </p:cNvCxnSpPr>
          <p:nvPr/>
        </p:nvCxnSpPr>
        <p:spPr>
          <a:xfrm>
            <a:off x="4276152" y="666039"/>
            <a:ext cx="3153978" cy="294490"/>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a:stCxn id="29" idx="2"/>
            <a:endCxn id="31" idx="0"/>
          </p:cNvCxnSpPr>
          <p:nvPr/>
        </p:nvCxnSpPr>
        <p:spPr>
          <a:xfrm>
            <a:off x="7430130" y="1546644"/>
            <a:ext cx="580274" cy="294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p:cNvCxnSpPr>
            <a:stCxn id="31" idx="2"/>
            <a:endCxn id="32" idx="0"/>
          </p:cNvCxnSpPr>
          <p:nvPr/>
        </p:nvCxnSpPr>
        <p:spPr>
          <a:xfrm>
            <a:off x="8010404" y="2427245"/>
            <a:ext cx="0" cy="436578"/>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p:cNvCxnSpPr>
            <a:stCxn id="32" idx="2"/>
            <a:endCxn id="33" idx="0"/>
          </p:cNvCxnSpPr>
          <p:nvPr/>
        </p:nvCxnSpPr>
        <p:spPr>
          <a:xfrm flipH="1">
            <a:off x="7754285" y="3449938"/>
            <a:ext cx="256119" cy="582959"/>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32" idx="2"/>
            <a:endCxn id="34" idx="0"/>
          </p:cNvCxnSpPr>
          <p:nvPr/>
        </p:nvCxnSpPr>
        <p:spPr>
          <a:xfrm>
            <a:off x="8010404" y="3449938"/>
            <a:ext cx="617223" cy="582959"/>
          </a:xfrm>
          <a:prstGeom prst="line">
            <a:avLst/>
          </a:prstGeom>
        </p:spPr>
        <p:style>
          <a:lnRef idx="2">
            <a:schemeClr val="accent1"/>
          </a:lnRef>
          <a:fillRef idx="0">
            <a:schemeClr val="accent1"/>
          </a:fillRef>
          <a:effectRef idx="1">
            <a:schemeClr val="accent1"/>
          </a:effectRef>
          <a:fontRef idx="minor">
            <a:schemeClr val="tx1"/>
          </a:fontRef>
        </p:style>
      </p:cxnSp>
      <p:sp>
        <p:nvSpPr>
          <p:cNvPr id="97" name="Rectangle 96"/>
          <p:cNvSpPr/>
          <p:nvPr/>
        </p:nvSpPr>
        <p:spPr>
          <a:xfrm>
            <a:off x="1649623" y="587576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13" name="Rectangle 112"/>
          <p:cNvSpPr/>
          <p:nvPr/>
        </p:nvSpPr>
        <p:spPr>
          <a:xfrm>
            <a:off x="2025639" y="587576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a:t>
            </a:r>
            <a:endParaRPr lang="en-US" sz="1200" dirty="0"/>
          </a:p>
        </p:txBody>
      </p:sp>
      <p:sp>
        <p:nvSpPr>
          <p:cNvPr id="114" name="Rectangle 113"/>
          <p:cNvSpPr/>
          <p:nvPr/>
        </p:nvSpPr>
        <p:spPr>
          <a:xfrm>
            <a:off x="2391350" y="587576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3</a:t>
            </a:r>
            <a:endParaRPr lang="en-US" sz="1200" dirty="0"/>
          </a:p>
        </p:txBody>
      </p:sp>
      <p:sp>
        <p:nvSpPr>
          <p:cNvPr id="115" name="Rectangle 114"/>
          <p:cNvSpPr/>
          <p:nvPr/>
        </p:nvSpPr>
        <p:spPr>
          <a:xfrm>
            <a:off x="2756887" y="5875765"/>
            <a:ext cx="365711" cy="3612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4</a:t>
            </a:r>
            <a:endParaRPr lang="en-US" sz="1200" dirty="0"/>
          </a:p>
        </p:txBody>
      </p:sp>
      <p:sp>
        <p:nvSpPr>
          <p:cNvPr id="116" name="Rectangle 115"/>
          <p:cNvSpPr/>
          <p:nvPr/>
        </p:nvSpPr>
        <p:spPr>
          <a:xfrm>
            <a:off x="3121463" y="587576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5</a:t>
            </a:r>
            <a:endParaRPr lang="en-US" sz="1200" dirty="0"/>
          </a:p>
        </p:txBody>
      </p:sp>
      <p:sp>
        <p:nvSpPr>
          <p:cNvPr id="117" name="Rectangle 116"/>
          <p:cNvSpPr/>
          <p:nvPr/>
        </p:nvSpPr>
        <p:spPr>
          <a:xfrm>
            <a:off x="3497479" y="587576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6</a:t>
            </a:r>
            <a:endParaRPr lang="en-US" sz="1200" dirty="0"/>
          </a:p>
        </p:txBody>
      </p:sp>
      <p:sp>
        <p:nvSpPr>
          <p:cNvPr id="118" name="Rectangle 117"/>
          <p:cNvSpPr/>
          <p:nvPr/>
        </p:nvSpPr>
        <p:spPr>
          <a:xfrm>
            <a:off x="3863190" y="587576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7</a:t>
            </a:r>
            <a:endParaRPr lang="en-US" sz="1200" dirty="0"/>
          </a:p>
        </p:txBody>
      </p:sp>
      <p:sp>
        <p:nvSpPr>
          <p:cNvPr id="119" name="Rectangle 118"/>
          <p:cNvSpPr/>
          <p:nvPr/>
        </p:nvSpPr>
        <p:spPr>
          <a:xfrm>
            <a:off x="4228727" y="587576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8</a:t>
            </a:r>
            <a:endParaRPr lang="en-US" sz="1200" dirty="0"/>
          </a:p>
        </p:txBody>
      </p:sp>
      <p:sp>
        <p:nvSpPr>
          <p:cNvPr id="120" name="Rectangle 119"/>
          <p:cNvSpPr/>
          <p:nvPr/>
        </p:nvSpPr>
        <p:spPr>
          <a:xfrm>
            <a:off x="4612035" y="587576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9</a:t>
            </a:r>
            <a:endParaRPr lang="en-US" sz="1200" dirty="0"/>
          </a:p>
        </p:txBody>
      </p:sp>
      <p:sp>
        <p:nvSpPr>
          <p:cNvPr id="121" name="Rectangle 120"/>
          <p:cNvSpPr/>
          <p:nvPr/>
        </p:nvSpPr>
        <p:spPr>
          <a:xfrm>
            <a:off x="4988051" y="5875765"/>
            <a:ext cx="365711" cy="3612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10</a:t>
            </a:r>
            <a:endParaRPr lang="en-US" sz="1200" dirty="0"/>
          </a:p>
        </p:txBody>
      </p:sp>
      <p:sp>
        <p:nvSpPr>
          <p:cNvPr id="122" name="Rectangle 121"/>
          <p:cNvSpPr/>
          <p:nvPr/>
        </p:nvSpPr>
        <p:spPr>
          <a:xfrm>
            <a:off x="5353762" y="5875765"/>
            <a:ext cx="365711" cy="3612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11</a:t>
            </a:r>
            <a:endParaRPr lang="en-US" sz="1200" dirty="0"/>
          </a:p>
        </p:txBody>
      </p:sp>
      <p:sp>
        <p:nvSpPr>
          <p:cNvPr id="123" name="Rectangle 122"/>
          <p:cNvSpPr/>
          <p:nvPr/>
        </p:nvSpPr>
        <p:spPr>
          <a:xfrm>
            <a:off x="5719299" y="5875765"/>
            <a:ext cx="365711" cy="3612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12</a:t>
            </a:r>
            <a:endParaRPr lang="en-US" sz="1200" dirty="0"/>
          </a:p>
        </p:txBody>
      </p:sp>
      <p:sp>
        <p:nvSpPr>
          <p:cNvPr id="124" name="Rectangle 123"/>
          <p:cNvSpPr/>
          <p:nvPr/>
        </p:nvSpPr>
        <p:spPr>
          <a:xfrm>
            <a:off x="6083875" y="5875765"/>
            <a:ext cx="365711" cy="3612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13</a:t>
            </a:r>
            <a:endParaRPr lang="en-US" sz="1200" dirty="0"/>
          </a:p>
        </p:txBody>
      </p:sp>
      <p:sp>
        <p:nvSpPr>
          <p:cNvPr id="125" name="Rectangle 124"/>
          <p:cNvSpPr/>
          <p:nvPr/>
        </p:nvSpPr>
        <p:spPr>
          <a:xfrm>
            <a:off x="6459891" y="5875765"/>
            <a:ext cx="365711" cy="3612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14</a:t>
            </a:r>
            <a:endParaRPr lang="en-US" sz="1200" dirty="0"/>
          </a:p>
        </p:txBody>
      </p:sp>
      <p:sp>
        <p:nvSpPr>
          <p:cNvPr id="126" name="Rectangle 125"/>
          <p:cNvSpPr/>
          <p:nvPr/>
        </p:nvSpPr>
        <p:spPr>
          <a:xfrm>
            <a:off x="6825602" y="5875765"/>
            <a:ext cx="365711" cy="3612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15</a:t>
            </a:r>
            <a:endParaRPr lang="en-US" sz="1200" dirty="0"/>
          </a:p>
        </p:txBody>
      </p:sp>
      <p:sp>
        <p:nvSpPr>
          <p:cNvPr id="127" name="Rectangle 126"/>
          <p:cNvSpPr/>
          <p:nvPr/>
        </p:nvSpPr>
        <p:spPr>
          <a:xfrm>
            <a:off x="7191139" y="587576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16</a:t>
            </a:r>
            <a:endParaRPr lang="en-US" sz="1200" dirty="0"/>
          </a:p>
        </p:txBody>
      </p:sp>
      <p:sp>
        <p:nvSpPr>
          <p:cNvPr id="128" name="Rectangle 127"/>
          <p:cNvSpPr/>
          <p:nvPr/>
        </p:nvSpPr>
        <p:spPr>
          <a:xfrm>
            <a:off x="1653893" y="641762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17</a:t>
            </a:r>
            <a:endParaRPr lang="en-US" sz="1200" dirty="0"/>
          </a:p>
        </p:txBody>
      </p:sp>
      <p:sp>
        <p:nvSpPr>
          <p:cNvPr id="129" name="Rectangle 128"/>
          <p:cNvSpPr/>
          <p:nvPr/>
        </p:nvSpPr>
        <p:spPr>
          <a:xfrm>
            <a:off x="2029909" y="641762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18</a:t>
            </a:r>
            <a:endParaRPr lang="en-US" sz="1200" dirty="0"/>
          </a:p>
        </p:txBody>
      </p:sp>
      <p:sp>
        <p:nvSpPr>
          <p:cNvPr id="130" name="Rectangle 129"/>
          <p:cNvSpPr/>
          <p:nvPr/>
        </p:nvSpPr>
        <p:spPr>
          <a:xfrm>
            <a:off x="2395620" y="641762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19</a:t>
            </a:r>
            <a:endParaRPr lang="en-US" sz="1200" dirty="0"/>
          </a:p>
        </p:txBody>
      </p:sp>
      <p:sp>
        <p:nvSpPr>
          <p:cNvPr id="131" name="Rectangle 130"/>
          <p:cNvSpPr/>
          <p:nvPr/>
        </p:nvSpPr>
        <p:spPr>
          <a:xfrm>
            <a:off x="2761157" y="641762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20</a:t>
            </a:r>
            <a:endParaRPr lang="en-US" sz="1200" dirty="0"/>
          </a:p>
        </p:txBody>
      </p:sp>
      <p:sp>
        <p:nvSpPr>
          <p:cNvPr id="132" name="Rectangle 131"/>
          <p:cNvSpPr/>
          <p:nvPr/>
        </p:nvSpPr>
        <p:spPr>
          <a:xfrm>
            <a:off x="3125733" y="641762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21</a:t>
            </a:r>
            <a:endParaRPr lang="en-US" sz="1200" dirty="0"/>
          </a:p>
        </p:txBody>
      </p:sp>
      <p:sp>
        <p:nvSpPr>
          <p:cNvPr id="133" name="Rectangle 132"/>
          <p:cNvSpPr/>
          <p:nvPr/>
        </p:nvSpPr>
        <p:spPr>
          <a:xfrm>
            <a:off x="3501749" y="641762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a:t>
            </a:r>
            <a:endParaRPr lang="en-US" sz="1200" dirty="0"/>
          </a:p>
        </p:txBody>
      </p:sp>
      <p:sp>
        <p:nvSpPr>
          <p:cNvPr id="134" name="Rectangle 133"/>
          <p:cNvSpPr/>
          <p:nvPr/>
        </p:nvSpPr>
        <p:spPr>
          <a:xfrm>
            <a:off x="3867460" y="641762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23</a:t>
            </a:r>
            <a:endParaRPr lang="en-US" sz="1200" dirty="0"/>
          </a:p>
        </p:txBody>
      </p:sp>
      <p:sp>
        <p:nvSpPr>
          <p:cNvPr id="135" name="Rectangle 134"/>
          <p:cNvSpPr/>
          <p:nvPr/>
        </p:nvSpPr>
        <p:spPr>
          <a:xfrm>
            <a:off x="4232997" y="641762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24</a:t>
            </a:r>
            <a:endParaRPr lang="en-US" sz="1200" dirty="0"/>
          </a:p>
        </p:txBody>
      </p:sp>
      <p:sp>
        <p:nvSpPr>
          <p:cNvPr id="136" name="Rectangle 135"/>
          <p:cNvSpPr/>
          <p:nvPr/>
        </p:nvSpPr>
        <p:spPr>
          <a:xfrm>
            <a:off x="4616305" y="6417625"/>
            <a:ext cx="365711" cy="3612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25</a:t>
            </a:r>
            <a:endParaRPr lang="en-US" sz="1200" dirty="0"/>
          </a:p>
        </p:txBody>
      </p:sp>
      <p:sp>
        <p:nvSpPr>
          <p:cNvPr id="137" name="Rectangle 136"/>
          <p:cNvSpPr/>
          <p:nvPr/>
        </p:nvSpPr>
        <p:spPr>
          <a:xfrm>
            <a:off x="4992321" y="641762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26</a:t>
            </a:r>
            <a:endParaRPr lang="en-US" sz="1200" dirty="0"/>
          </a:p>
        </p:txBody>
      </p:sp>
      <p:sp>
        <p:nvSpPr>
          <p:cNvPr id="138" name="Rectangle 137"/>
          <p:cNvSpPr/>
          <p:nvPr/>
        </p:nvSpPr>
        <p:spPr>
          <a:xfrm>
            <a:off x="5358032" y="6417625"/>
            <a:ext cx="365711" cy="3612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27</a:t>
            </a:r>
            <a:endParaRPr lang="en-US" sz="1200" dirty="0"/>
          </a:p>
        </p:txBody>
      </p:sp>
      <p:sp>
        <p:nvSpPr>
          <p:cNvPr id="139" name="Rectangle 138"/>
          <p:cNvSpPr/>
          <p:nvPr/>
        </p:nvSpPr>
        <p:spPr>
          <a:xfrm>
            <a:off x="5723569" y="6417625"/>
            <a:ext cx="365711" cy="3612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28</a:t>
            </a:r>
            <a:endParaRPr lang="en-US" sz="1200" dirty="0"/>
          </a:p>
        </p:txBody>
      </p:sp>
      <p:sp>
        <p:nvSpPr>
          <p:cNvPr id="140" name="Rectangle 139"/>
          <p:cNvSpPr/>
          <p:nvPr/>
        </p:nvSpPr>
        <p:spPr>
          <a:xfrm>
            <a:off x="6088145" y="6417625"/>
            <a:ext cx="365711" cy="3612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29</a:t>
            </a:r>
            <a:endParaRPr lang="en-US" sz="1200" dirty="0"/>
          </a:p>
        </p:txBody>
      </p:sp>
      <p:sp>
        <p:nvSpPr>
          <p:cNvPr id="141" name="Rectangle 140"/>
          <p:cNvSpPr/>
          <p:nvPr/>
        </p:nvSpPr>
        <p:spPr>
          <a:xfrm>
            <a:off x="6464161" y="6417625"/>
            <a:ext cx="365711" cy="3612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30</a:t>
            </a:r>
            <a:endParaRPr lang="en-US" sz="1200" dirty="0"/>
          </a:p>
        </p:txBody>
      </p:sp>
      <p:sp>
        <p:nvSpPr>
          <p:cNvPr id="142" name="Rectangle 141"/>
          <p:cNvSpPr/>
          <p:nvPr/>
        </p:nvSpPr>
        <p:spPr>
          <a:xfrm>
            <a:off x="6829872" y="6417625"/>
            <a:ext cx="365711" cy="3612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31</a:t>
            </a:r>
            <a:endParaRPr lang="en-US" sz="1200" dirty="0"/>
          </a:p>
        </p:txBody>
      </p:sp>
      <p:sp>
        <p:nvSpPr>
          <p:cNvPr id="143" name="Rectangle 142"/>
          <p:cNvSpPr/>
          <p:nvPr/>
        </p:nvSpPr>
        <p:spPr>
          <a:xfrm>
            <a:off x="7195409" y="6417625"/>
            <a:ext cx="365711" cy="3612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32</a:t>
            </a:r>
            <a:endParaRPr lang="en-US" sz="1200" dirty="0"/>
          </a:p>
        </p:txBody>
      </p:sp>
    </p:spTree>
    <p:extLst>
      <p:ext uri="{BB962C8B-B14F-4D97-AF65-F5344CB8AC3E}">
        <p14:creationId xmlns:p14="http://schemas.microsoft.com/office/powerpoint/2010/main" val="329683082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Continues</a:t>
            </a:r>
            <a:endParaRPr lang="en-US" dirty="0"/>
          </a:p>
        </p:txBody>
      </p:sp>
      <p:sp>
        <p:nvSpPr>
          <p:cNvPr id="3" name="Content Placeholder 2"/>
          <p:cNvSpPr>
            <a:spLocks noGrp="1"/>
          </p:cNvSpPr>
          <p:nvPr>
            <p:ph idx="1"/>
          </p:nvPr>
        </p:nvSpPr>
        <p:spPr/>
        <p:txBody>
          <a:bodyPr/>
          <a:lstStyle/>
          <a:p>
            <a:r>
              <a:rPr lang="en-US" dirty="0" smtClean="0"/>
              <a:t>Phase 3 scans </a:t>
            </a:r>
            <a:r>
              <a:rPr lang="en-US" dirty="0" err="1" smtClean="0"/>
              <a:t>i</a:t>
            </a:r>
            <a:r>
              <a:rPr lang="en-US" dirty="0" smtClean="0"/>
              <a:t>-nodes and dumps directories</a:t>
            </a:r>
          </a:p>
          <a:p>
            <a:r>
              <a:rPr lang="en-US" dirty="0" smtClean="0"/>
              <a:t>Phase 4 scans </a:t>
            </a:r>
            <a:r>
              <a:rPr lang="en-US" dirty="0" err="1" smtClean="0"/>
              <a:t>i</a:t>
            </a:r>
            <a:r>
              <a:rPr lang="en-US" dirty="0" smtClean="0"/>
              <a:t>-nodes and dumps files</a:t>
            </a:r>
          </a:p>
          <a:p>
            <a:endParaRPr lang="en-US" dirty="0"/>
          </a:p>
          <a:p>
            <a:r>
              <a:rPr lang="en-US" dirty="0" smtClean="0"/>
              <a:t>At the end, 2 passes on files system and 2 passes on the </a:t>
            </a:r>
            <a:r>
              <a:rPr lang="en-US" dirty="0" err="1" smtClean="0"/>
              <a:t>i</a:t>
            </a:r>
            <a:r>
              <a:rPr lang="en-US" dirty="0" smtClean="0"/>
              <a:t>-nodes</a:t>
            </a:r>
          </a:p>
          <a:p>
            <a:r>
              <a:rPr lang="en-US" dirty="0" smtClean="0"/>
              <a:t>Directories first with files second</a:t>
            </a:r>
          </a:p>
        </p:txBody>
      </p:sp>
    </p:spTree>
    <p:extLst>
      <p:ext uri="{BB962C8B-B14F-4D97-AF65-F5344CB8AC3E}">
        <p14:creationId xmlns:p14="http://schemas.microsoft.com/office/powerpoint/2010/main" val="411394965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 Consistency: Scan Disk</a:t>
            </a:r>
            <a:endParaRPr lang="en-US" dirty="0"/>
          </a:p>
        </p:txBody>
      </p:sp>
      <p:sp>
        <p:nvSpPr>
          <p:cNvPr id="3" name="Rectangle 2"/>
          <p:cNvSpPr/>
          <p:nvPr/>
        </p:nvSpPr>
        <p:spPr>
          <a:xfrm>
            <a:off x="173973" y="170659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4" name="Rectangle 3"/>
          <p:cNvSpPr/>
          <p:nvPr/>
        </p:nvSpPr>
        <p:spPr>
          <a:xfrm>
            <a:off x="549989" y="170659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5" name="Rectangle 4"/>
          <p:cNvSpPr/>
          <p:nvPr/>
        </p:nvSpPr>
        <p:spPr>
          <a:xfrm>
            <a:off x="915700" y="170659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6" name="Rectangle 5"/>
          <p:cNvSpPr/>
          <p:nvPr/>
        </p:nvSpPr>
        <p:spPr>
          <a:xfrm>
            <a:off x="1281237" y="170659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7" name="Rectangle 6"/>
          <p:cNvSpPr/>
          <p:nvPr/>
        </p:nvSpPr>
        <p:spPr>
          <a:xfrm>
            <a:off x="1645813" y="170659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8" name="Rectangle 7"/>
          <p:cNvSpPr/>
          <p:nvPr/>
        </p:nvSpPr>
        <p:spPr>
          <a:xfrm>
            <a:off x="2021829" y="170659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9" name="Rectangle 8"/>
          <p:cNvSpPr/>
          <p:nvPr/>
        </p:nvSpPr>
        <p:spPr>
          <a:xfrm>
            <a:off x="2387540" y="170659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0" name="Rectangle 9"/>
          <p:cNvSpPr/>
          <p:nvPr/>
        </p:nvSpPr>
        <p:spPr>
          <a:xfrm>
            <a:off x="2753077" y="170659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1" name="Rectangle 10"/>
          <p:cNvSpPr/>
          <p:nvPr/>
        </p:nvSpPr>
        <p:spPr>
          <a:xfrm>
            <a:off x="3136385" y="170659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2" name="Rectangle 11"/>
          <p:cNvSpPr/>
          <p:nvPr/>
        </p:nvSpPr>
        <p:spPr>
          <a:xfrm>
            <a:off x="3512401" y="170659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13" name="Rectangle 12"/>
          <p:cNvSpPr/>
          <p:nvPr/>
        </p:nvSpPr>
        <p:spPr>
          <a:xfrm>
            <a:off x="3878112" y="170659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14" name="Rectangle 13"/>
          <p:cNvSpPr/>
          <p:nvPr/>
        </p:nvSpPr>
        <p:spPr>
          <a:xfrm>
            <a:off x="4243649" y="170659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5" name="Rectangle 14"/>
          <p:cNvSpPr/>
          <p:nvPr/>
        </p:nvSpPr>
        <p:spPr>
          <a:xfrm>
            <a:off x="4608225" y="170659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6" name="Rectangle 15"/>
          <p:cNvSpPr/>
          <p:nvPr/>
        </p:nvSpPr>
        <p:spPr>
          <a:xfrm>
            <a:off x="4984241" y="170659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7" name="Rectangle 16"/>
          <p:cNvSpPr/>
          <p:nvPr/>
        </p:nvSpPr>
        <p:spPr>
          <a:xfrm>
            <a:off x="5349952" y="170659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18" name="Rectangle 17"/>
          <p:cNvSpPr/>
          <p:nvPr/>
        </p:nvSpPr>
        <p:spPr>
          <a:xfrm>
            <a:off x="5715489" y="170659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19" name="TextBox 18"/>
          <p:cNvSpPr txBox="1"/>
          <p:nvPr/>
        </p:nvSpPr>
        <p:spPr>
          <a:xfrm>
            <a:off x="205561" y="1417195"/>
            <a:ext cx="301660" cy="369332"/>
          </a:xfrm>
          <a:prstGeom prst="rect">
            <a:avLst/>
          </a:prstGeom>
          <a:noFill/>
        </p:spPr>
        <p:txBody>
          <a:bodyPr wrap="none" rtlCol="0">
            <a:spAutoFit/>
          </a:bodyPr>
          <a:lstStyle/>
          <a:p>
            <a:r>
              <a:rPr lang="en-US" dirty="0"/>
              <a:t>0</a:t>
            </a:r>
          </a:p>
        </p:txBody>
      </p:sp>
      <p:sp>
        <p:nvSpPr>
          <p:cNvPr id="20" name="TextBox 19"/>
          <p:cNvSpPr txBox="1"/>
          <p:nvPr/>
        </p:nvSpPr>
        <p:spPr>
          <a:xfrm>
            <a:off x="5715489" y="1384929"/>
            <a:ext cx="418654" cy="369332"/>
          </a:xfrm>
          <a:prstGeom prst="rect">
            <a:avLst/>
          </a:prstGeom>
          <a:noFill/>
        </p:spPr>
        <p:txBody>
          <a:bodyPr wrap="none" rtlCol="0">
            <a:spAutoFit/>
          </a:bodyPr>
          <a:lstStyle/>
          <a:p>
            <a:r>
              <a:rPr lang="en-US" dirty="0" smtClean="0"/>
              <a:t>15</a:t>
            </a:r>
            <a:endParaRPr lang="en-US" dirty="0"/>
          </a:p>
        </p:txBody>
      </p:sp>
      <p:sp>
        <p:nvSpPr>
          <p:cNvPr id="39" name="TextBox 38"/>
          <p:cNvSpPr txBox="1"/>
          <p:nvPr/>
        </p:nvSpPr>
        <p:spPr>
          <a:xfrm>
            <a:off x="614040" y="1417195"/>
            <a:ext cx="301660" cy="369332"/>
          </a:xfrm>
          <a:prstGeom prst="rect">
            <a:avLst/>
          </a:prstGeom>
          <a:noFill/>
        </p:spPr>
        <p:txBody>
          <a:bodyPr wrap="none" rtlCol="0">
            <a:spAutoFit/>
          </a:bodyPr>
          <a:lstStyle/>
          <a:p>
            <a:r>
              <a:rPr lang="en-US" dirty="0" smtClean="0"/>
              <a:t>1</a:t>
            </a:r>
            <a:endParaRPr lang="en-US" dirty="0"/>
          </a:p>
        </p:txBody>
      </p:sp>
      <p:sp>
        <p:nvSpPr>
          <p:cNvPr id="40" name="Rectangle 39"/>
          <p:cNvSpPr/>
          <p:nvPr/>
        </p:nvSpPr>
        <p:spPr>
          <a:xfrm>
            <a:off x="173973" y="222023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41" name="Rectangle 40"/>
          <p:cNvSpPr/>
          <p:nvPr/>
        </p:nvSpPr>
        <p:spPr>
          <a:xfrm>
            <a:off x="549989" y="222023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42" name="Rectangle 41"/>
          <p:cNvSpPr/>
          <p:nvPr/>
        </p:nvSpPr>
        <p:spPr>
          <a:xfrm>
            <a:off x="915700" y="222023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43" name="Rectangle 42"/>
          <p:cNvSpPr/>
          <p:nvPr/>
        </p:nvSpPr>
        <p:spPr>
          <a:xfrm>
            <a:off x="1281237" y="222023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44" name="Rectangle 43"/>
          <p:cNvSpPr/>
          <p:nvPr/>
        </p:nvSpPr>
        <p:spPr>
          <a:xfrm>
            <a:off x="1645813" y="222023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45" name="Rectangle 44"/>
          <p:cNvSpPr/>
          <p:nvPr/>
        </p:nvSpPr>
        <p:spPr>
          <a:xfrm>
            <a:off x="2021829" y="222023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46" name="Rectangle 45"/>
          <p:cNvSpPr/>
          <p:nvPr/>
        </p:nvSpPr>
        <p:spPr>
          <a:xfrm>
            <a:off x="2387540" y="222023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47" name="Rectangle 46"/>
          <p:cNvSpPr/>
          <p:nvPr/>
        </p:nvSpPr>
        <p:spPr>
          <a:xfrm>
            <a:off x="2753077" y="222023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48" name="Rectangle 47"/>
          <p:cNvSpPr/>
          <p:nvPr/>
        </p:nvSpPr>
        <p:spPr>
          <a:xfrm>
            <a:off x="3136385" y="222023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49" name="Rectangle 48"/>
          <p:cNvSpPr/>
          <p:nvPr/>
        </p:nvSpPr>
        <p:spPr>
          <a:xfrm>
            <a:off x="3512401" y="222023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50" name="Rectangle 49"/>
          <p:cNvSpPr/>
          <p:nvPr/>
        </p:nvSpPr>
        <p:spPr>
          <a:xfrm>
            <a:off x="3878112" y="222023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51" name="Rectangle 50"/>
          <p:cNvSpPr/>
          <p:nvPr/>
        </p:nvSpPr>
        <p:spPr>
          <a:xfrm>
            <a:off x="4243649" y="222023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52" name="Rectangle 51"/>
          <p:cNvSpPr/>
          <p:nvPr/>
        </p:nvSpPr>
        <p:spPr>
          <a:xfrm>
            <a:off x="4608225" y="222023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53" name="Rectangle 52"/>
          <p:cNvSpPr/>
          <p:nvPr/>
        </p:nvSpPr>
        <p:spPr>
          <a:xfrm>
            <a:off x="4984241" y="222023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54" name="Rectangle 53"/>
          <p:cNvSpPr/>
          <p:nvPr/>
        </p:nvSpPr>
        <p:spPr>
          <a:xfrm>
            <a:off x="5349952" y="222023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55" name="Rectangle 54"/>
          <p:cNvSpPr/>
          <p:nvPr/>
        </p:nvSpPr>
        <p:spPr>
          <a:xfrm>
            <a:off x="5715489" y="222023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56" name="TextBox 55"/>
          <p:cNvSpPr txBox="1"/>
          <p:nvPr/>
        </p:nvSpPr>
        <p:spPr>
          <a:xfrm>
            <a:off x="6074537" y="1674332"/>
            <a:ext cx="1660729" cy="369332"/>
          </a:xfrm>
          <a:prstGeom prst="rect">
            <a:avLst/>
          </a:prstGeom>
          <a:noFill/>
        </p:spPr>
        <p:txBody>
          <a:bodyPr wrap="square" rtlCol="0">
            <a:spAutoFit/>
          </a:bodyPr>
          <a:lstStyle/>
          <a:p>
            <a:r>
              <a:rPr lang="en-US" dirty="0" smtClean="0"/>
              <a:t>Blocks in use</a:t>
            </a:r>
            <a:endParaRPr lang="en-US" dirty="0"/>
          </a:p>
        </p:txBody>
      </p:sp>
      <p:sp>
        <p:nvSpPr>
          <p:cNvPr id="57" name="TextBox 56"/>
          <p:cNvSpPr txBox="1"/>
          <p:nvPr/>
        </p:nvSpPr>
        <p:spPr>
          <a:xfrm>
            <a:off x="6074537" y="2176083"/>
            <a:ext cx="1660729" cy="369332"/>
          </a:xfrm>
          <a:prstGeom prst="rect">
            <a:avLst/>
          </a:prstGeom>
          <a:noFill/>
        </p:spPr>
        <p:txBody>
          <a:bodyPr wrap="square" rtlCol="0">
            <a:spAutoFit/>
          </a:bodyPr>
          <a:lstStyle/>
          <a:p>
            <a:r>
              <a:rPr lang="en-US" dirty="0" smtClean="0"/>
              <a:t>Free blocks</a:t>
            </a:r>
            <a:endParaRPr lang="en-US" dirty="0"/>
          </a:p>
        </p:txBody>
      </p:sp>
      <p:sp>
        <p:nvSpPr>
          <p:cNvPr id="59" name="Right Brace 58"/>
          <p:cNvSpPr/>
          <p:nvPr/>
        </p:nvSpPr>
        <p:spPr>
          <a:xfrm>
            <a:off x="7397790" y="1706598"/>
            <a:ext cx="372998" cy="87488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0" name="TextBox 59"/>
          <p:cNvSpPr txBox="1"/>
          <p:nvPr/>
        </p:nvSpPr>
        <p:spPr>
          <a:xfrm>
            <a:off x="7781094" y="1920369"/>
            <a:ext cx="1660729" cy="369332"/>
          </a:xfrm>
          <a:prstGeom prst="rect">
            <a:avLst/>
          </a:prstGeom>
          <a:noFill/>
        </p:spPr>
        <p:txBody>
          <a:bodyPr wrap="square" rtlCol="0">
            <a:spAutoFit/>
          </a:bodyPr>
          <a:lstStyle/>
          <a:p>
            <a:r>
              <a:rPr lang="en-US" dirty="0" smtClean="0"/>
              <a:t>Consistent</a:t>
            </a:r>
            <a:endParaRPr lang="en-US" dirty="0"/>
          </a:p>
        </p:txBody>
      </p:sp>
      <p:sp>
        <p:nvSpPr>
          <p:cNvPr id="61" name="Rectangle 60"/>
          <p:cNvSpPr/>
          <p:nvPr/>
        </p:nvSpPr>
        <p:spPr>
          <a:xfrm>
            <a:off x="173973" y="2932803"/>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62" name="Rectangle 61"/>
          <p:cNvSpPr/>
          <p:nvPr/>
        </p:nvSpPr>
        <p:spPr>
          <a:xfrm>
            <a:off x="549989" y="2932803"/>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63" name="Rectangle 62"/>
          <p:cNvSpPr/>
          <p:nvPr/>
        </p:nvSpPr>
        <p:spPr>
          <a:xfrm>
            <a:off x="915700" y="2932803"/>
            <a:ext cx="365711" cy="3612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0</a:t>
            </a:r>
            <a:endParaRPr lang="en-US" sz="1200" dirty="0"/>
          </a:p>
        </p:txBody>
      </p:sp>
      <p:sp>
        <p:nvSpPr>
          <p:cNvPr id="64" name="Rectangle 63"/>
          <p:cNvSpPr/>
          <p:nvPr/>
        </p:nvSpPr>
        <p:spPr>
          <a:xfrm>
            <a:off x="1281237" y="2932803"/>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65" name="Rectangle 64"/>
          <p:cNvSpPr/>
          <p:nvPr/>
        </p:nvSpPr>
        <p:spPr>
          <a:xfrm>
            <a:off x="1645813" y="2932803"/>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66" name="Rectangle 65"/>
          <p:cNvSpPr/>
          <p:nvPr/>
        </p:nvSpPr>
        <p:spPr>
          <a:xfrm>
            <a:off x="2021829" y="2932803"/>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67" name="Rectangle 66"/>
          <p:cNvSpPr/>
          <p:nvPr/>
        </p:nvSpPr>
        <p:spPr>
          <a:xfrm>
            <a:off x="2387540" y="2932803"/>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68" name="Rectangle 67"/>
          <p:cNvSpPr/>
          <p:nvPr/>
        </p:nvSpPr>
        <p:spPr>
          <a:xfrm>
            <a:off x="2753077" y="2932803"/>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69" name="Rectangle 68"/>
          <p:cNvSpPr/>
          <p:nvPr/>
        </p:nvSpPr>
        <p:spPr>
          <a:xfrm>
            <a:off x="3136385" y="2932803"/>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70" name="Rectangle 69"/>
          <p:cNvSpPr/>
          <p:nvPr/>
        </p:nvSpPr>
        <p:spPr>
          <a:xfrm>
            <a:off x="3512401" y="2932803"/>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71" name="Rectangle 70"/>
          <p:cNvSpPr/>
          <p:nvPr/>
        </p:nvSpPr>
        <p:spPr>
          <a:xfrm>
            <a:off x="3878112" y="2932803"/>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72" name="Rectangle 71"/>
          <p:cNvSpPr/>
          <p:nvPr/>
        </p:nvSpPr>
        <p:spPr>
          <a:xfrm>
            <a:off x="4243649" y="2932803"/>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73" name="Rectangle 72"/>
          <p:cNvSpPr/>
          <p:nvPr/>
        </p:nvSpPr>
        <p:spPr>
          <a:xfrm>
            <a:off x="4608225" y="2932803"/>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74" name="Rectangle 73"/>
          <p:cNvSpPr/>
          <p:nvPr/>
        </p:nvSpPr>
        <p:spPr>
          <a:xfrm>
            <a:off x="4984241" y="2932803"/>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75" name="Rectangle 74"/>
          <p:cNvSpPr/>
          <p:nvPr/>
        </p:nvSpPr>
        <p:spPr>
          <a:xfrm>
            <a:off x="5349952" y="2932803"/>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76" name="Rectangle 75"/>
          <p:cNvSpPr/>
          <p:nvPr/>
        </p:nvSpPr>
        <p:spPr>
          <a:xfrm>
            <a:off x="5715489" y="2932803"/>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77" name="TextBox 76"/>
          <p:cNvSpPr txBox="1"/>
          <p:nvPr/>
        </p:nvSpPr>
        <p:spPr>
          <a:xfrm>
            <a:off x="205561" y="2643400"/>
            <a:ext cx="301660" cy="369332"/>
          </a:xfrm>
          <a:prstGeom prst="rect">
            <a:avLst/>
          </a:prstGeom>
          <a:noFill/>
        </p:spPr>
        <p:txBody>
          <a:bodyPr wrap="none" rtlCol="0">
            <a:spAutoFit/>
          </a:bodyPr>
          <a:lstStyle/>
          <a:p>
            <a:r>
              <a:rPr lang="en-US" dirty="0"/>
              <a:t>0</a:t>
            </a:r>
          </a:p>
        </p:txBody>
      </p:sp>
      <p:sp>
        <p:nvSpPr>
          <p:cNvPr id="78" name="TextBox 77"/>
          <p:cNvSpPr txBox="1"/>
          <p:nvPr/>
        </p:nvSpPr>
        <p:spPr>
          <a:xfrm>
            <a:off x="5715489" y="2611134"/>
            <a:ext cx="418654" cy="369332"/>
          </a:xfrm>
          <a:prstGeom prst="rect">
            <a:avLst/>
          </a:prstGeom>
          <a:noFill/>
        </p:spPr>
        <p:txBody>
          <a:bodyPr wrap="none" rtlCol="0">
            <a:spAutoFit/>
          </a:bodyPr>
          <a:lstStyle/>
          <a:p>
            <a:r>
              <a:rPr lang="en-US" dirty="0" smtClean="0"/>
              <a:t>15</a:t>
            </a:r>
            <a:endParaRPr lang="en-US" dirty="0"/>
          </a:p>
        </p:txBody>
      </p:sp>
      <p:sp>
        <p:nvSpPr>
          <p:cNvPr id="79" name="TextBox 78"/>
          <p:cNvSpPr txBox="1"/>
          <p:nvPr/>
        </p:nvSpPr>
        <p:spPr>
          <a:xfrm>
            <a:off x="614040" y="2643400"/>
            <a:ext cx="301660" cy="369332"/>
          </a:xfrm>
          <a:prstGeom prst="rect">
            <a:avLst/>
          </a:prstGeom>
          <a:noFill/>
        </p:spPr>
        <p:txBody>
          <a:bodyPr wrap="none" rtlCol="0">
            <a:spAutoFit/>
          </a:bodyPr>
          <a:lstStyle/>
          <a:p>
            <a:r>
              <a:rPr lang="en-US" dirty="0" smtClean="0"/>
              <a:t>1</a:t>
            </a:r>
            <a:endParaRPr lang="en-US" dirty="0"/>
          </a:p>
        </p:txBody>
      </p:sp>
      <p:sp>
        <p:nvSpPr>
          <p:cNvPr id="80" name="Rectangle 79"/>
          <p:cNvSpPr/>
          <p:nvPr/>
        </p:nvSpPr>
        <p:spPr>
          <a:xfrm>
            <a:off x="173973" y="3446443"/>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81" name="Rectangle 80"/>
          <p:cNvSpPr/>
          <p:nvPr/>
        </p:nvSpPr>
        <p:spPr>
          <a:xfrm>
            <a:off x="549989" y="3446443"/>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82" name="Rectangle 81"/>
          <p:cNvSpPr/>
          <p:nvPr/>
        </p:nvSpPr>
        <p:spPr>
          <a:xfrm>
            <a:off x="915700" y="3446443"/>
            <a:ext cx="365711" cy="3612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0</a:t>
            </a:r>
            <a:endParaRPr lang="en-US" sz="1200" dirty="0"/>
          </a:p>
        </p:txBody>
      </p:sp>
      <p:sp>
        <p:nvSpPr>
          <p:cNvPr id="83" name="Rectangle 82"/>
          <p:cNvSpPr/>
          <p:nvPr/>
        </p:nvSpPr>
        <p:spPr>
          <a:xfrm>
            <a:off x="1281237" y="3446443"/>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84" name="Rectangle 83"/>
          <p:cNvSpPr/>
          <p:nvPr/>
        </p:nvSpPr>
        <p:spPr>
          <a:xfrm>
            <a:off x="1645813" y="3446443"/>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85" name="Rectangle 84"/>
          <p:cNvSpPr/>
          <p:nvPr/>
        </p:nvSpPr>
        <p:spPr>
          <a:xfrm>
            <a:off x="2021829" y="3446443"/>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86" name="Rectangle 85"/>
          <p:cNvSpPr/>
          <p:nvPr/>
        </p:nvSpPr>
        <p:spPr>
          <a:xfrm>
            <a:off x="2387540" y="3446443"/>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87" name="Rectangle 86"/>
          <p:cNvSpPr/>
          <p:nvPr/>
        </p:nvSpPr>
        <p:spPr>
          <a:xfrm>
            <a:off x="2753077" y="3446443"/>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88" name="Rectangle 87"/>
          <p:cNvSpPr/>
          <p:nvPr/>
        </p:nvSpPr>
        <p:spPr>
          <a:xfrm>
            <a:off x="3136385" y="3446443"/>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89" name="Rectangle 88"/>
          <p:cNvSpPr/>
          <p:nvPr/>
        </p:nvSpPr>
        <p:spPr>
          <a:xfrm>
            <a:off x="3512401" y="3446443"/>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90" name="Rectangle 89"/>
          <p:cNvSpPr/>
          <p:nvPr/>
        </p:nvSpPr>
        <p:spPr>
          <a:xfrm>
            <a:off x="3878112" y="3446443"/>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91" name="Rectangle 90"/>
          <p:cNvSpPr/>
          <p:nvPr/>
        </p:nvSpPr>
        <p:spPr>
          <a:xfrm>
            <a:off x="4243649" y="3446443"/>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92" name="Rectangle 91"/>
          <p:cNvSpPr/>
          <p:nvPr/>
        </p:nvSpPr>
        <p:spPr>
          <a:xfrm>
            <a:off x="4608225" y="3446443"/>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93" name="Rectangle 92"/>
          <p:cNvSpPr/>
          <p:nvPr/>
        </p:nvSpPr>
        <p:spPr>
          <a:xfrm>
            <a:off x="4984241" y="3446443"/>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94" name="Rectangle 93"/>
          <p:cNvSpPr/>
          <p:nvPr/>
        </p:nvSpPr>
        <p:spPr>
          <a:xfrm>
            <a:off x="5349952" y="3446443"/>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95" name="Rectangle 94"/>
          <p:cNvSpPr/>
          <p:nvPr/>
        </p:nvSpPr>
        <p:spPr>
          <a:xfrm>
            <a:off x="5715489" y="3446443"/>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96" name="TextBox 95"/>
          <p:cNvSpPr txBox="1"/>
          <p:nvPr/>
        </p:nvSpPr>
        <p:spPr>
          <a:xfrm>
            <a:off x="6074537" y="2900537"/>
            <a:ext cx="1660729" cy="369332"/>
          </a:xfrm>
          <a:prstGeom prst="rect">
            <a:avLst/>
          </a:prstGeom>
          <a:noFill/>
        </p:spPr>
        <p:txBody>
          <a:bodyPr wrap="square" rtlCol="0">
            <a:spAutoFit/>
          </a:bodyPr>
          <a:lstStyle/>
          <a:p>
            <a:r>
              <a:rPr lang="en-US" dirty="0" smtClean="0"/>
              <a:t>Blocks in use</a:t>
            </a:r>
            <a:endParaRPr lang="en-US" dirty="0"/>
          </a:p>
        </p:txBody>
      </p:sp>
      <p:sp>
        <p:nvSpPr>
          <p:cNvPr id="97" name="TextBox 96"/>
          <p:cNvSpPr txBox="1"/>
          <p:nvPr/>
        </p:nvSpPr>
        <p:spPr>
          <a:xfrm>
            <a:off x="6074537" y="3402288"/>
            <a:ext cx="1660729" cy="369332"/>
          </a:xfrm>
          <a:prstGeom prst="rect">
            <a:avLst/>
          </a:prstGeom>
          <a:noFill/>
        </p:spPr>
        <p:txBody>
          <a:bodyPr wrap="square" rtlCol="0">
            <a:spAutoFit/>
          </a:bodyPr>
          <a:lstStyle/>
          <a:p>
            <a:r>
              <a:rPr lang="en-US" dirty="0" smtClean="0"/>
              <a:t>Free blocks</a:t>
            </a:r>
            <a:endParaRPr lang="en-US" dirty="0"/>
          </a:p>
        </p:txBody>
      </p:sp>
      <p:sp>
        <p:nvSpPr>
          <p:cNvPr id="98" name="Right Brace 97"/>
          <p:cNvSpPr/>
          <p:nvPr/>
        </p:nvSpPr>
        <p:spPr>
          <a:xfrm>
            <a:off x="7397790" y="2932803"/>
            <a:ext cx="372998" cy="87488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9" name="TextBox 98"/>
          <p:cNvSpPr txBox="1"/>
          <p:nvPr/>
        </p:nvSpPr>
        <p:spPr>
          <a:xfrm>
            <a:off x="7781094" y="3146574"/>
            <a:ext cx="1660729" cy="369332"/>
          </a:xfrm>
          <a:prstGeom prst="rect">
            <a:avLst/>
          </a:prstGeom>
          <a:noFill/>
        </p:spPr>
        <p:txBody>
          <a:bodyPr wrap="square" rtlCol="0">
            <a:spAutoFit/>
          </a:bodyPr>
          <a:lstStyle/>
          <a:p>
            <a:r>
              <a:rPr lang="en-US" dirty="0" smtClean="0"/>
              <a:t>Missing</a:t>
            </a:r>
            <a:endParaRPr lang="en-US" dirty="0"/>
          </a:p>
        </p:txBody>
      </p:sp>
      <p:sp>
        <p:nvSpPr>
          <p:cNvPr id="100" name="Rectangle 99"/>
          <p:cNvSpPr/>
          <p:nvPr/>
        </p:nvSpPr>
        <p:spPr>
          <a:xfrm>
            <a:off x="173973" y="415086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01" name="Rectangle 100"/>
          <p:cNvSpPr/>
          <p:nvPr/>
        </p:nvSpPr>
        <p:spPr>
          <a:xfrm>
            <a:off x="549989" y="415086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02" name="Rectangle 101"/>
          <p:cNvSpPr/>
          <p:nvPr/>
        </p:nvSpPr>
        <p:spPr>
          <a:xfrm>
            <a:off x="915700" y="415086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103" name="Rectangle 102"/>
          <p:cNvSpPr/>
          <p:nvPr/>
        </p:nvSpPr>
        <p:spPr>
          <a:xfrm>
            <a:off x="1281237" y="415086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04" name="Rectangle 103"/>
          <p:cNvSpPr/>
          <p:nvPr/>
        </p:nvSpPr>
        <p:spPr>
          <a:xfrm>
            <a:off x="1645813" y="415086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105" name="Rectangle 104"/>
          <p:cNvSpPr/>
          <p:nvPr/>
        </p:nvSpPr>
        <p:spPr>
          <a:xfrm>
            <a:off x="2021829" y="415086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06" name="Rectangle 105"/>
          <p:cNvSpPr/>
          <p:nvPr/>
        </p:nvSpPr>
        <p:spPr>
          <a:xfrm>
            <a:off x="2387540" y="415086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07" name="Rectangle 106"/>
          <p:cNvSpPr/>
          <p:nvPr/>
        </p:nvSpPr>
        <p:spPr>
          <a:xfrm>
            <a:off x="2753077" y="415086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08" name="Rectangle 107"/>
          <p:cNvSpPr/>
          <p:nvPr/>
        </p:nvSpPr>
        <p:spPr>
          <a:xfrm>
            <a:off x="3136385" y="415086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09" name="Rectangle 108"/>
          <p:cNvSpPr/>
          <p:nvPr/>
        </p:nvSpPr>
        <p:spPr>
          <a:xfrm>
            <a:off x="3512401" y="415086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110" name="Rectangle 109"/>
          <p:cNvSpPr/>
          <p:nvPr/>
        </p:nvSpPr>
        <p:spPr>
          <a:xfrm>
            <a:off x="3878112" y="415086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111" name="Rectangle 110"/>
          <p:cNvSpPr/>
          <p:nvPr/>
        </p:nvSpPr>
        <p:spPr>
          <a:xfrm>
            <a:off x="4243649" y="415086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12" name="Rectangle 111"/>
          <p:cNvSpPr/>
          <p:nvPr/>
        </p:nvSpPr>
        <p:spPr>
          <a:xfrm>
            <a:off x="4608225" y="415086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13" name="Rectangle 112"/>
          <p:cNvSpPr/>
          <p:nvPr/>
        </p:nvSpPr>
        <p:spPr>
          <a:xfrm>
            <a:off x="4984241" y="415086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14" name="Rectangle 113"/>
          <p:cNvSpPr/>
          <p:nvPr/>
        </p:nvSpPr>
        <p:spPr>
          <a:xfrm>
            <a:off x="5349952" y="415086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115" name="Rectangle 114"/>
          <p:cNvSpPr/>
          <p:nvPr/>
        </p:nvSpPr>
        <p:spPr>
          <a:xfrm>
            <a:off x="5715489" y="415086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116" name="Rectangle 115"/>
          <p:cNvSpPr/>
          <p:nvPr/>
        </p:nvSpPr>
        <p:spPr>
          <a:xfrm>
            <a:off x="173973" y="466450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117" name="Rectangle 116"/>
          <p:cNvSpPr/>
          <p:nvPr/>
        </p:nvSpPr>
        <p:spPr>
          <a:xfrm>
            <a:off x="549989" y="466450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118" name="Rectangle 117"/>
          <p:cNvSpPr/>
          <p:nvPr/>
        </p:nvSpPr>
        <p:spPr>
          <a:xfrm>
            <a:off x="915700" y="466450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19" name="Rectangle 118"/>
          <p:cNvSpPr/>
          <p:nvPr/>
        </p:nvSpPr>
        <p:spPr>
          <a:xfrm>
            <a:off x="1281237" y="466450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120" name="Rectangle 119"/>
          <p:cNvSpPr/>
          <p:nvPr/>
        </p:nvSpPr>
        <p:spPr>
          <a:xfrm>
            <a:off x="1645813" y="4664508"/>
            <a:ext cx="365711" cy="3612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2</a:t>
            </a:r>
            <a:endParaRPr lang="en-US" sz="1200" dirty="0"/>
          </a:p>
        </p:txBody>
      </p:sp>
      <p:sp>
        <p:nvSpPr>
          <p:cNvPr id="121" name="Rectangle 120"/>
          <p:cNvSpPr/>
          <p:nvPr/>
        </p:nvSpPr>
        <p:spPr>
          <a:xfrm>
            <a:off x="2021829" y="466450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122" name="Rectangle 121"/>
          <p:cNvSpPr/>
          <p:nvPr/>
        </p:nvSpPr>
        <p:spPr>
          <a:xfrm>
            <a:off x="2387540" y="466450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123" name="Rectangle 122"/>
          <p:cNvSpPr/>
          <p:nvPr/>
        </p:nvSpPr>
        <p:spPr>
          <a:xfrm>
            <a:off x="2753077" y="466450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124" name="Rectangle 123"/>
          <p:cNvSpPr/>
          <p:nvPr/>
        </p:nvSpPr>
        <p:spPr>
          <a:xfrm>
            <a:off x="3136385" y="466450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125" name="Rectangle 124"/>
          <p:cNvSpPr/>
          <p:nvPr/>
        </p:nvSpPr>
        <p:spPr>
          <a:xfrm>
            <a:off x="3512401" y="466450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26" name="Rectangle 125"/>
          <p:cNvSpPr/>
          <p:nvPr/>
        </p:nvSpPr>
        <p:spPr>
          <a:xfrm>
            <a:off x="3878112" y="466450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27" name="Rectangle 126"/>
          <p:cNvSpPr/>
          <p:nvPr/>
        </p:nvSpPr>
        <p:spPr>
          <a:xfrm>
            <a:off x="4243649" y="466450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128" name="Rectangle 127"/>
          <p:cNvSpPr/>
          <p:nvPr/>
        </p:nvSpPr>
        <p:spPr>
          <a:xfrm>
            <a:off x="4608225" y="466450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129" name="Rectangle 128"/>
          <p:cNvSpPr/>
          <p:nvPr/>
        </p:nvSpPr>
        <p:spPr>
          <a:xfrm>
            <a:off x="4984241" y="466450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130" name="Rectangle 129"/>
          <p:cNvSpPr/>
          <p:nvPr/>
        </p:nvSpPr>
        <p:spPr>
          <a:xfrm>
            <a:off x="5349952" y="466450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31" name="Rectangle 130"/>
          <p:cNvSpPr/>
          <p:nvPr/>
        </p:nvSpPr>
        <p:spPr>
          <a:xfrm>
            <a:off x="5715489" y="4664508"/>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32" name="TextBox 131"/>
          <p:cNvSpPr txBox="1"/>
          <p:nvPr/>
        </p:nvSpPr>
        <p:spPr>
          <a:xfrm>
            <a:off x="6074537" y="4118602"/>
            <a:ext cx="1660729" cy="369332"/>
          </a:xfrm>
          <a:prstGeom prst="rect">
            <a:avLst/>
          </a:prstGeom>
          <a:noFill/>
        </p:spPr>
        <p:txBody>
          <a:bodyPr wrap="square" rtlCol="0">
            <a:spAutoFit/>
          </a:bodyPr>
          <a:lstStyle/>
          <a:p>
            <a:r>
              <a:rPr lang="en-US" dirty="0" smtClean="0"/>
              <a:t>Blocks in use</a:t>
            </a:r>
            <a:endParaRPr lang="en-US" dirty="0"/>
          </a:p>
        </p:txBody>
      </p:sp>
      <p:sp>
        <p:nvSpPr>
          <p:cNvPr id="133" name="TextBox 132"/>
          <p:cNvSpPr txBox="1"/>
          <p:nvPr/>
        </p:nvSpPr>
        <p:spPr>
          <a:xfrm>
            <a:off x="6074537" y="4620353"/>
            <a:ext cx="1660729" cy="369332"/>
          </a:xfrm>
          <a:prstGeom prst="rect">
            <a:avLst/>
          </a:prstGeom>
          <a:noFill/>
        </p:spPr>
        <p:txBody>
          <a:bodyPr wrap="square" rtlCol="0">
            <a:spAutoFit/>
          </a:bodyPr>
          <a:lstStyle/>
          <a:p>
            <a:r>
              <a:rPr lang="en-US" dirty="0" smtClean="0"/>
              <a:t>Free blocks</a:t>
            </a:r>
            <a:endParaRPr lang="en-US" dirty="0"/>
          </a:p>
        </p:txBody>
      </p:sp>
      <p:sp>
        <p:nvSpPr>
          <p:cNvPr id="134" name="Right Brace 133"/>
          <p:cNvSpPr/>
          <p:nvPr/>
        </p:nvSpPr>
        <p:spPr>
          <a:xfrm>
            <a:off x="7397790" y="4150868"/>
            <a:ext cx="372998" cy="87488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5" name="TextBox 134"/>
          <p:cNvSpPr txBox="1"/>
          <p:nvPr/>
        </p:nvSpPr>
        <p:spPr>
          <a:xfrm>
            <a:off x="7781094" y="4364639"/>
            <a:ext cx="1660729" cy="646331"/>
          </a:xfrm>
          <a:prstGeom prst="rect">
            <a:avLst/>
          </a:prstGeom>
          <a:noFill/>
        </p:spPr>
        <p:txBody>
          <a:bodyPr wrap="square" rtlCol="0">
            <a:spAutoFit/>
          </a:bodyPr>
          <a:lstStyle/>
          <a:p>
            <a:r>
              <a:rPr lang="en-US" dirty="0" smtClean="0"/>
              <a:t>Duplicate</a:t>
            </a:r>
          </a:p>
          <a:p>
            <a:r>
              <a:rPr lang="en-US" dirty="0" smtClean="0"/>
              <a:t>free block</a:t>
            </a:r>
            <a:endParaRPr lang="en-US" dirty="0"/>
          </a:p>
        </p:txBody>
      </p:sp>
      <p:sp>
        <p:nvSpPr>
          <p:cNvPr id="136" name="TextBox 135"/>
          <p:cNvSpPr txBox="1"/>
          <p:nvPr/>
        </p:nvSpPr>
        <p:spPr>
          <a:xfrm>
            <a:off x="207109" y="3857711"/>
            <a:ext cx="301660" cy="369332"/>
          </a:xfrm>
          <a:prstGeom prst="rect">
            <a:avLst/>
          </a:prstGeom>
          <a:noFill/>
        </p:spPr>
        <p:txBody>
          <a:bodyPr wrap="none" rtlCol="0">
            <a:spAutoFit/>
          </a:bodyPr>
          <a:lstStyle/>
          <a:p>
            <a:r>
              <a:rPr lang="en-US" dirty="0"/>
              <a:t>0</a:t>
            </a:r>
          </a:p>
        </p:txBody>
      </p:sp>
      <p:sp>
        <p:nvSpPr>
          <p:cNvPr id="137" name="TextBox 136"/>
          <p:cNvSpPr txBox="1"/>
          <p:nvPr/>
        </p:nvSpPr>
        <p:spPr>
          <a:xfrm>
            <a:off x="5717037" y="3825445"/>
            <a:ext cx="418654" cy="369332"/>
          </a:xfrm>
          <a:prstGeom prst="rect">
            <a:avLst/>
          </a:prstGeom>
          <a:noFill/>
        </p:spPr>
        <p:txBody>
          <a:bodyPr wrap="none" rtlCol="0">
            <a:spAutoFit/>
          </a:bodyPr>
          <a:lstStyle/>
          <a:p>
            <a:r>
              <a:rPr lang="en-US" dirty="0" smtClean="0"/>
              <a:t>15</a:t>
            </a:r>
            <a:endParaRPr lang="en-US" dirty="0"/>
          </a:p>
        </p:txBody>
      </p:sp>
      <p:sp>
        <p:nvSpPr>
          <p:cNvPr id="138" name="TextBox 137"/>
          <p:cNvSpPr txBox="1"/>
          <p:nvPr/>
        </p:nvSpPr>
        <p:spPr>
          <a:xfrm>
            <a:off x="615588" y="3857711"/>
            <a:ext cx="301660" cy="369332"/>
          </a:xfrm>
          <a:prstGeom prst="rect">
            <a:avLst/>
          </a:prstGeom>
          <a:noFill/>
        </p:spPr>
        <p:txBody>
          <a:bodyPr wrap="none" rtlCol="0">
            <a:spAutoFit/>
          </a:bodyPr>
          <a:lstStyle/>
          <a:p>
            <a:r>
              <a:rPr lang="en-US" dirty="0" smtClean="0"/>
              <a:t>1</a:t>
            </a:r>
            <a:endParaRPr lang="en-US" dirty="0"/>
          </a:p>
        </p:txBody>
      </p:sp>
      <p:sp>
        <p:nvSpPr>
          <p:cNvPr id="139" name="Rectangle 138"/>
          <p:cNvSpPr/>
          <p:nvPr/>
        </p:nvSpPr>
        <p:spPr>
          <a:xfrm>
            <a:off x="173973" y="541935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40" name="Rectangle 139"/>
          <p:cNvSpPr/>
          <p:nvPr/>
        </p:nvSpPr>
        <p:spPr>
          <a:xfrm>
            <a:off x="549989" y="541935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41" name="Rectangle 140"/>
          <p:cNvSpPr/>
          <p:nvPr/>
        </p:nvSpPr>
        <p:spPr>
          <a:xfrm>
            <a:off x="915700" y="541935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142" name="Rectangle 141"/>
          <p:cNvSpPr/>
          <p:nvPr/>
        </p:nvSpPr>
        <p:spPr>
          <a:xfrm>
            <a:off x="1281237" y="541935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43" name="Rectangle 142"/>
          <p:cNvSpPr/>
          <p:nvPr/>
        </p:nvSpPr>
        <p:spPr>
          <a:xfrm>
            <a:off x="1645813" y="541935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144" name="Rectangle 143"/>
          <p:cNvSpPr/>
          <p:nvPr/>
        </p:nvSpPr>
        <p:spPr>
          <a:xfrm>
            <a:off x="2021829" y="5419355"/>
            <a:ext cx="365711" cy="3612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2</a:t>
            </a:r>
            <a:endParaRPr lang="en-US" sz="1200" dirty="0"/>
          </a:p>
        </p:txBody>
      </p:sp>
      <p:sp>
        <p:nvSpPr>
          <p:cNvPr id="145" name="Rectangle 144"/>
          <p:cNvSpPr/>
          <p:nvPr/>
        </p:nvSpPr>
        <p:spPr>
          <a:xfrm>
            <a:off x="2387540" y="541935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46" name="Rectangle 145"/>
          <p:cNvSpPr/>
          <p:nvPr/>
        </p:nvSpPr>
        <p:spPr>
          <a:xfrm>
            <a:off x="2753077" y="541935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47" name="Rectangle 146"/>
          <p:cNvSpPr/>
          <p:nvPr/>
        </p:nvSpPr>
        <p:spPr>
          <a:xfrm>
            <a:off x="3136385" y="541935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48" name="Rectangle 147"/>
          <p:cNvSpPr/>
          <p:nvPr/>
        </p:nvSpPr>
        <p:spPr>
          <a:xfrm>
            <a:off x="3512401" y="541935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149" name="Rectangle 148"/>
          <p:cNvSpPr/>
          <p:nvPr/>
        </p:nvSpPr>
        <p:spPr>
          <a:xfrm>
            <a:off x="3878112" y="541935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150" name="Rectangle 149"/>
          <p:cNvSpPr/>
          <p:nvPr/>
        </p:nvSpPr>
        <p:spPr>
          <a:xfrm>
            <a:off x="4243649" y="541935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51" name="Rectangle 150"/>
          <p:cNvSpPr/>
          <p:nvPr/>
        </p:nvSpPr>
        <p:spPr>
          <a:xfrm>
            <a:off x="4608225" y="541935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52" name="Rectangle 151"/>
          <p:cNvSpPr/>
          <p:nvPr/>
        </p:nvSpPr>
        <p:spPr>
          <a:xfrm>
            <a:off x="4984241" y="541935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53" name="Rectangle 152"/>
          <p:cNvSpPr/>
          <p:nvPr/>
        </p:nvSpPr>
        <p:spPr>
          <a:xfrm>
            <a:off x="5349952" y="541935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154" name="Rectangle 153"/>
          <p:cNvSpPr/>
          <p:nvPr/>
        </p:nvSpPr>
        <p:spPr>
          <a:xfrm>
            <a:off x="5715489" y="541935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155" name="Rectangle 154"/>
          <p:cNvSpPr/>
          <p:nvPr/>
        </p:nvSpPr>
        <p:spPr>
          <a:xfrm>
            <a:off x="173973" y="593299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156" name="Rectangle 155"/>
          <p:cNvSpPr/>
          <p:nvPr/>
        </p:nvSpPr>
        <p:spPr>
          <a:xfrm>
            <a:off x="549989" y="593299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157" name="Rectangle 156"/>
          <p:cNvSpPr/>
          <p:nvPr/>
        </p:nvSpPr>
        <p:spPr>
          <a:xfrm>
            <a:off x="915700" y="593299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58" name="Rectangle 157"/>
          <p:cNvSpPr/>
          <p:nvPr/>
        </p:nvSpPr>
        <p:spPr>
          <a:xfrm>
            <a:off x="1281237" y="593299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159" name="Rectangle 158"/>
          <p:cNvSpPr/>
          <p:nvPr/>
        </p:nvSpPr>
        <p:spPr>
          <a:xfrm>
            <a:off x="1645813" y="593299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60" name="Rectangle 159"/>
          <p:cNvSpPr/>
          <p:nvPr/>
        </p:nvSpPr>
        <p:spPr>
          <a:xfrm>
            <a:off x="2021829" y="593299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161" name="Rectangle 160"/>
          <p:cNvSpPr/>
          <p:nvPr/>
        </p:nvSpPr>
        <p:spPr>
          <a:xfrm>
            <a:off x="2387540" y="593299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162" name="Rectangle 161"/>
          <p:cNvSpPr/>
          <p:nvPr/>
        </p:nvSpPr>
        <p:spPr>
          <a:xfrm>
            <a:off x="2753077" y="593299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163" name="Rectangle 162"/>
          <p:cNvSpPr/>
          <p:nvPr/>
        </p:nvSpPr>
        <p:spPr>
          <a:xfrm>
            <a:off x="3136385" y="593299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164" name="Rectangle 163"/>
          <p:cNvSpPr/>
          <p:nvPr/>
        </p:nvSpPr>
        <p:spPr>
          <a:xfrm>
            <a:off x="3512401" y="593299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65" name="Rectangle 164"/>
          <p:cNvSpPr/>
          <p:nvPr/>
        </p:nvSpPr>
        <p:spPr>
          <a:xfrm>
            <a:off x="3878112" y="593299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66" name="Rectangle 165"/>
          <p:cNvSpPr/>
          <p:nvPr/>
        </p:nvSpPr>
        <p:spPr>
          <a:xfrm>
            <a:off x="4243649" y="593299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167" name="Rectangle 166"/>
          <p:cNvSpPr/>
          <p:nvPr/>
        </p:nvSpPr>
        <p:spPr>
          <a:xfrm>
            <a:off x="4608225" y="593299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168" name="Rectangle 167"/>
          <p:cNvSpPr/>
          <p:nvPr/>
        </p:nvSpPr>
        <p:spPr>
          <a:xfrm>
            <a:off x="4984241" y="593299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0</a:t>
            </a:r>
            <a:endParaRPr lang="en-US" sz="1200" dirty="0"/>
          </a:p>
        </p:txBody>
      </p:sp>
      <p:sp>
        <p:nvSpPr>
          <p:cNvPr id="169" name="Rectangle 168"/>
          <p:cNvSpPr/>
          <p:nvPr/>
        </p:nvSpPr>
        <p:spPr>
          <a:xfrm>
            <a:off x="5349952" y="593299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70" name="Rectangle 169"/>
          <p:cNvSpPr/>
          <p:nvPr/>
        </p:nvSpPr>
        <p:spPr>
          <a:xfrm>
            <a:off x="5715489" y="5932995"/>
            <a:ext cx="365711" cy="36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71" name="TextBox 170"/>
          <p:cNvSpPr txBox="1"/>
          <p:nvPr/>
        </p:nvSpPr>
        <p:spPr>
          <a:xfrm>
            <a:off x="6074537" y="5387089"/>
            <a:ext cx="1660729" cy="369332"/>
          </a:xfrm>
          <a:prstGeom prst="rect">
            <a:avLst/>
          </a:prstGeom>
          <a:noFill/>
        </p:spPr>
        <p:txBody>
          <a:bodyPr wrap="square" rtlCol="0">
            <a:spAutoFit/>
          </a:bodyPr>
          <a:lstStyle/>
          <a:p>
            <a:r>
              <a:rPr lang="en-US" dirty="0" smtClean="0"/>
              <a:t>Blocks in use</a:t>
            </a:r>
            <a:endParaRPr lang="en-US" dirty="0"/>
          </a:p>
        </p:txBody>
      </p:sp>
      <p:sp>
        <p:nvSpPr>
          <p:cNvPr id="172" name="TextBox 171"/>
          <p:cNvSpPr txBox="1"/>
          <p:nvPr/>
        </p:nvSpPr>
        <p:spPr>
          <a:xfrm>
            <a:off x="6074537" y="5888840"/>
            <a:ext cx="1660729" cy="369332"/>
          </a:xfrm>
          <a:prstGeom prst="rect">
            <a:avLst/>
          </a:prstGeom>
          <a:noFill/>
        </p:spPr>
        <p:txBody>
          <a:bodyPr wrap="square" rtlCol="0">
            <a:spAutoFit/>
          </a:bodyPr>
          <a:lstStyle/>
          <a:p>
            <a:r>
              <a:rPr lang="en-US" dirty="0" smtClean="0"/>
              <a:t>Free blocks</a:t>
            </a:r>
            <a:endParaRPr lang="en-US" dirty="0"/>
          </a:p>
        </p:txBody>
      </p:sp>
      <p:sp>
        <p:nvSpPr>
          <p:cNvPr id="173" name="Right Brace 172"/>
          <p:cNvSpPr/>
          <p:nvPr/>
        </p:nvSpPr>
        <p:spPr>
          <a:xfrm>
            <a:off x="7397790" y="5419355"/>
            <a:ext cx="372998" cy="87488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4" name="TextBox 173"/>
          <p:cNvSpPr txBox="1"/>
          <p:nvPr/>
        </p:nvSpPr>
        <p:spPr>
          <a:xfrm>
            <a:off x="7781094" y="5633126"/>
            <a:ext cx="1660729" cy="646331"/>
          </a:xfrm>
          <a:prstGeom prst="rect">
            <a:avLst/>
          </a:prstGeom>
          <a:noFill/>
        </p:spPr>
        <p:txBody>
          <a:bodyPr wrap="square" rtlCol="0">
            <a:spAutoFit/>
          </a:bodyPr>
          <a:lstStyle/>
          <a:p>
            <a:r>
              <a:rPr lang="en-US" dirty="0" smtClean="0"/>
              <a:t>Duplicate</a:t>
            </a:r>
          </a:p>
          <a:p>
            <a:r>
              <a:rPr lang="en-US" dirty="0" smtClean="0"/>
              <a:t>data block</a:t>
            </a:r>
            <a:endParaRPr lang="en-US" dirty="0"/>
          </a:p>
        </p:txBody>
      </p:sp>
      <p:sp>
        <p:nvSpPr>
          <p:cNvPr id="175" name="TextBox 174"/>
          <p:cNvSpPr txBox="1"/>
          <p:nvPr/>
        </p:nvSpPr>
        <p:spPr>
          <a:xfrm>
            <a:off x="207109" y="5126198"/>
            <a:ext cx="301660" cy="369332"/>
          </a:xfrm>
          <a:prstGeom prst="rect">
            <a:avLst/>
          </a:prstGeom>
          <a:noFill/>
        </p:spPr>
        <p:txBody>
          <a:bodyPr wrap="none" rtlCol="0">
            <a:spAutoFit/>
          </a:bodyPr>
          <a:lstStyle/>
          <a:p>
            <a:r>
              <a:rPr lang="en-US" dirty="0"/>
              <a:t>0</a:t>
            </a:r>
          </a:p>
        </p:txBody>
      </p:sp>
      <p:sp>
        <p:nvSpPr>
          <p:cNvPr id="176" name="TextBox 175"/>
          <p:cNvSpPr txBox="1"/>
          <p:nvPr/>
        </p:nvSpPr>
        <p:spPr>
          <a:xfrm>
            <a:off x="5717037" y="5093932"/>
            <a:ext cx="418654" cy="369332"/>
          </a:xfrm>
          <a:prstGeom prst="rect">
            <a:avLst/>
          </a:prstGeom>
          <a:noFill/>
        </p:spPr>
        <p:txBody>
          <a:bodyPr wrap="none" rtlCol="0">
            <a:spAutoFit/>
          </a:bodyPr>
          <a:lstStyle/>
          <a:p>
            <a:r>
              <a:rPr lang="en-US" dirty="0" smtClean="0"/>
              <a:t>15</a:t>
            </a:r>
            <a:endParaRPr lang="en-US" dirty="0"/>
          </a:p>
        </p:txBody>
      </p:sp>
      <p:sp>
        <p:nvSpPr>
          <p:cNvPr id="177" name="TextBox 176"/>
          <p:cNvSpPr txBox="1"/>
          <p:nvPr/>
        </p:nvSpPr>
        <p:spPr>
          <a:xfrm>
            <a:off x="615588" y="5126198"/>
            <a:ext cx="301660" cy="369332"/>
          </a:xfrm>
          <a:prstGeom prst="rect">
            <a:avLst/>
          </a:prstGeom>
          <a:noFill/>
        </p:spPr>
        <p:txBody>
          <a:bodyPr wrap="none" rtlCol="0">
            <a:spAutoFit/>
          </a:bodyPr>
          <a:lstStyle/>
          <a:p>
            <a:r>
              <a:rPr lang="en-US" dirty="0" smtClean="0"/>
              <a:t>1</a:t>
            </a:r>
            <a:endParaRPr lang="en-US" dirty="0"/>
          </a:p>
        </p:txBody>
      </p:sp>
    </p:spTree>
    <p:extLst>
      <p:ext uri="{BB962C8B-B14F-4D97-AF65-F5344CB8AC3E}">
        <p14:creationId xmlns:p14="http://schemas.microsoft.com/office/powerpoint/2010/main" val="409460537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file system</a:t>
            </a:r>
            <a:endParaRPr lang="en-US" dirty="0"/>
          </a:p>
        </p:txBody>
      </p:sp>
      <p:sp>
        <p:nvSpPr>
          <p:cNvPr id="3" name="Content Placeholder 2"/>
          <p:cNvSpPr>
            <a:spLocks noGrp="1"/>
          </p:cNvSpPr>
          <p:nvPr>
            <p:ph idx="1"/>
          </p:nvPr>
        </p:nvSpPr>
        <p:spPr/>
        <p:txBody>
          <a:bodyPr/>
          <a:lstStyle/>
          <a:p>
            <a:r>
              <a:rPr lang="en-US" dirty="0" smtClean="0"/>
              <a:t>Scan from root (one counter per file)</a:t>
            </a:r>
          </a:p>
          <a:p>
            <a:r>
              <a:rPr lang="en-US" dirty="0" smtClean="0"/>
              <a:t>Increment counter for every </a:t>
            </a:r>
            <a:r>
              <a:rPr lang="en-US" dirty="0" err="1" smtClean="0"/>
              <a:t>i</a:t>
            </a:r>
            <a:r>
              <a:rPr lang="en-US" dirty="0" smtClean="0"/>
              <a:t>-node in every directory (symbolic links do not count)</a:t>
            </a:r>
          </a:p>
          <a:p>
            <a:r>
              <a:rPr lang="en-US" dirty="0" smtClean="0"/>
              <a:t>Finishes with list, incremented by </a:t>
            </a:r>
            <a:r>
              <a:rPr lang="en-US" dirty="0" err="1" smtClean="0"/>
              <a:t>i</a:t>
            </a:r>
            <a:r>
              <a:rPr lang="en-US" dirty="0" smtClean="0"/>
              <a:t>-node, telling how many directories contain each file</a:t>
            </a:r>
          </a:p>
          <a:p>
            <a:r>
              <a:rPr lang="en-US" dirty="0" smtClean="0"/>
              <a:t>Compare with link counts stored in </a:t>
            </a:r>
            <a:r>
              <a:rPr lang="en-US" dirty="0" err="1" smtClean="0"/>
              <a:t>i</a:t>
            </a:r>
            <a:r>
              <a:rPr lang="en-US" dirty="0" smtClean="0"/>
              <a:t>-node</a:t>
            </a:r>
          </a:p>
          <a:p>
            <a:r>
              <a:rPr lang="en-US" dirty="0" smtClean="0"/>
              <a:t>If </a:t>
            </a:r>
            <a:r>
              <a:rPr lang="en-US" dirty="0" err="1" smtClean="0"/>
              <a:t>i</a:t>
            </a:r>
            <a:r>
              <a:rPr lang="en-US" dirty="0" smtClean="0"/>
              <a:t>-node higher, reset its count</a:t>
            </a:r>
          </a:p>
          <a:p>
            <a:r>
              <a:rPr lang="en-US" dirty="0" smtClean="0"/>
              <a:t>If </a:t>
            </a:r>
            <a:r>
              <a:rPr lang="en-US" dirty="0" err="1" smtClean="0"/>
              <a:t>i</a:t>
            </a:r>
            <a:r>
              <a:rPr lang="en-US" dirty="0" smtClean="0"/>
              <a:t>-node lower, not good…, just reset again</a:t>
            </a:r>
            <a:endParaRPr lang="en-US" dirty="0"/>
          </a:p>
        </p:txBody>
      </p:sp>
    </p:spTree>
    <p:extLst>
      <p:ext uri="{BB962C8B-B14F-4D97-AF65-F5344CB8AC3E}">
        <p14:creationId xmlns:p14="http://schemas.microsoft.com/office/powerpoint/2010/main" val="44412729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Block caching is very important</a:t>
            </a:r>
          </a:p>
          <a:p>
            <a:r>
              <a:rPr lang="en-US" dirty="0" smtClean="0"/>
              <a:t>Distinguish importance of blocks in cache</a:t>
            </a:r>
          </a:p>
          <a:p>
            <a:pPr lvl="1"/>
            <a:r>
              <a:rPr lang="en-US" dirty="0" smtClean="0"/>
              <a:t>Data (less important)</a:t>
            </a:r>
          </a:p>
          <a:p>
            <a:pPr lvl="1"/>
            <a:r>
              <a:rPr lang="en-US" dirty="0" smtClean="0"/>
              <a:t>File system consistency (more important)</a:t>
            </a:r>
          </a:p>
          <a:p>
            <a:r>
              <a:rPr lang="en-US" dirty="0" smtClean="0"/>
              <a:t>Recognize frequency too (</a:t>
            </a:r>
            <a:r>
              <a:rPr lang="en-US" dirty="0" err="1" smtClean="0"/>
              <a:t>i</a:t>
            </a:r>
            <a:r>
              <a:rPr lang="en-US" dirty="0" smtClean="0"/>
              <a:t>-nodes touched less often than say data blocks)</a:t>
            </a:r>
          </a:p>
          <a:p>
            <a:r>
              <a:rPr lang="en-US" dirty="0" smtClean="0"/>
              <a:t>Sync modified blocks on fixed frequency</a:t>
            </a:r>
          </a:p>
          <a:p>
            <a:r>
              <a:rPr lang="en-US" dirty="0" smtClean="0"/>
              <a:t>Or use a write-through-cache</a:t>
            </a:r>
          </a:p>
          <a:p>
            <a:r>
              <a:rPr lang="en-US" dirty="0" smtClean="0"/>
              <a:t>Everyone buffers and syncs in blocks now…</a:t>
            </a:r>
            <a:endParaRPr lang="en-US" dirty="0"/>
          </a:p>
        </p:txBody>
      </p:sp>
    </p:spTree>
    <p:extLst>
      <p:ext uri="{BB962C8B-B14F-4D97-AF65-F5344CB8AC3E}">
        <p14:creationId xmlns:p14="http://schemas.microsoft.com/office/powerpoint/2010/main" val="69620665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put things?</a:t>
            </a:r>
            <a:endParaRPr lang="en-US" dirty="0"/>
          </a:p>
        </p:txBody>
      </p:sp>
      <p:sp>
        <p:nvSpPr>
          <p:cNvPr id="3" name="Content Placeholder 2"/>
          <p:cNvSpPr>
            <a:spLocks noGrp="1"/>
          </p:cNvSpPr>
          <p:nvPr>
            <p:ph idx="1"/>
          </p:nvPr>
        </p:nvSpPr>
        <p:spPr/>
        <p:txBody>
          <a:bodyPr>
            <a:normAutofit/>
          </a:bodyPr>
          <a:lstStyle/>
          <a:p>
            <a:r>
              <a:rPr lang="en-US" dirty="0" smtClean="0"/>
              <a:t>Allocate contiguous blocks when possible</a:t>
            </a:r>
          </a:p>
          <a:p>
            <a:r>
              <a:rPr lang="en-US" dirty="0" smtClean="0"/>
              <a:t>Put </a:t>
            </a:r>
            <a:r>
              <a:rPr lang="en-US" dirty="0" err="1" smtClean="0"/>
              <a:t>i</a:t>
            </a:r>
            <a:r>
              <a:rPr lang="en-US" dirty="0" smtClean="0"/>
              <a:t>-nodes in groups throughout the disk</a:t>
            </a:r>
          </a:p>
          <a:p>
            <a:r>
              <a:rPr lang="en-US" dirty="0" smtClean="0"/>
              <a:t>Groups of </a:t>
            </a:r>
            <a:r>
              <a:rPr lang="en-US" dirty="0" err="1" smtClean="0"/>
              <a:t>i</a:t>
            </a:r>
            <a:r>
              <a:rPr lang="en-US" dirty="0" smtClean="0"/>
              <a:t>-nodes on each cylinder</a:t>
            </a:r>
          </a:p>
          <a:p>
            <a:r>
              <a:rPr lang="en-US" dirty="0" smtClean="0"/>
              <a:t>Allocate blocks to the </a:t>
            </a:r>
            <a:r>
              <a:rPr lang="en-US" dirty="0" err="1" smtClean="0"/>
              <a:t>i</a:t>
            </a:r>
            <a:r>
              <a:rPr lang="en-US" dirty="0" smtClean="0"/>
              <a:t>-node in the same cylinder (or something nearby) when possible</a:t>
            </a:r>
          </a:p>
          <a:p>
            <a:endParaRPr lang="en-US" dirty="0"/>
          </a:p>
          <a:p>
            <a:r>
              <a:rPr lang="en-US" dirty="0" smtClean="0"/>
              <a:t>Defragmentation is always helpful too!</a:t>
            </a:r>
            <a:endParaRPr lang="en-US" dirty="0"/>
          </a:p>
        </p:txBody>
      </p:sp>
    </p:spTree>
    <p:extLst>
      <p:ext uri="{BB962C8B-B14F-4D97-AF65-F5344CB8AC3E}">
        <p14:creationId xmlns:p14="http://schemas.microsoft.com/office/powerpoint/2010/main" val="318335583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3" name="Rectangle 2"/>
          <p:cNvSpPr>
            <a:spLocks noGrp="1" noChangeArrowheads="1"/>
          </p:cNvSpPr>
          <p:nvPr>
            <p:ph type="title"/>
          </p:nvPr>
        </p:nvSpPr>
        <p:spPr>
          <a:xfrm>
            <a:off x="333375" y="279400"/>
            <a:ext cx="7132638" cy="752475"/>
          </a:xfrm>
        </p:spPr>
        <p:txBody>
          <a:bodyPr>
            <a:normAutofit fontScale="90000"/>
          </a:bodyPr>
          <a:lstStyle/>
          <a:p>
            <a:r>
              <a:rPr lang="en-US">
                <a:latin typeface="Times New Roman" charset="0"/>
                <a:ea typeface="ＭＳ Ｐゴシック" charset="0"/>
                <a:cs typeface="ＭＳ Ｐゴシック" charset="0"/>
              </a:rPr>
              <a:t>Unix Files</a:t>
            </a:r>
          </a:p>
        </p:txBody>
      </p:sp>
      <p:sp>
        <p:nvSpPr>
          <p:cNvPr id="43014" name="Rectangle 3"/>
          <p:cNvSpPr>
            <a:spLocks noGrp="1" noChangeArrowheads="1"/>
          </p:cNvSpPr>
          <p:nvPr>
            <p:ph type="body" idx="1"/>
          </p:nvPr>
        </p:nvSpPr>
        <p:spPr>
          <a:xfrm>
            <a:off x="381000" y="1220788"/>
            <a:ext cx="8010525" cy="4978400"/>
          </a:xfrm>
        </p:spPr>
        <p:txBody>
          <a:bodyPr/>
          <a:lstStyle/>
          <a:p>
            <a:r>
              <a:rPr lang="en-US" sz="2800">
                <a:latin typeface="Times New Roman" charset="0"/>
                <a:ea typeface="ＭＳ Ｐゴシック" charset="0"/>
                <a:cs typeface="ＭＳ Ｐゴシック" charset="0"/>
              </a:rPr>
              <a:t>Four types distinguished:</a:t>
            </a:r>
          </a:p>
          <a:p>
            <a:pPr lvl="1"/>
            <a:r>
              <a:rPr lang="en-US" sz="2400">
                <a:latin typeface="Times New Roman" charset="0"/>
                <a:ea typeface="ＭＳ Ｐゴシック" charset="0"/>
              </a:rPr>
              <a:t>Ordinary – information from user, application, or system utility</a:t>
            </a:r>
          </a:p>
          <a:p>
            <a:pPr lvl="1">
              <a:spcBef>
                <a:spcPct val="0"/>
              </a:spcBef>
            </a:pPr>
            <a:r>
              <a:rPr lang="en-US" sz="2400">
                <a:latin typeface="Times New Roman" charset="0"/>
                <a:ea typeface="ＭＳ Ｐゴシック" charset="0"/>
              </a:rPr>
              <a:t>Directory – list of file names w/pointer to index nodes (inodes)</a:t>
            </a:r>
          </a:p>
          <a:p>
            <a:pPr lvl="1">
              <a:spcBef>
                <a:spcPct val="0"/>
              </a:spcBef>
            </a:pPr>
            <a:r>
              <a:rPr lang="en-US" sz="2400">
                <a:latin typeface="Times New Roman" charset="0"/>
                <a:ea typeface="ＭＳ Ｐゴシック" charset="0"/>
              </a:rPr>
              <a:t>Special – used to access peripheral devices (terminals or printers)</a:t>
            </a:r>
          </a:p>
          <a:p>
            <a:pPr lvl="1">
              <a:spcBef>
                <a:spcPct val="0"/>
              </a:spcBef>
            </a:pPr>
            <a:r>
              <a:rPr lang="en-US" sz="2400">
                <a:latin typeface="Times New Roman" charset="0"/>
                <a:ea typeface="ＭＳ Ｐゴシック" charset="0"/>
              </a:rPr>
              <a:t>Named Pipes – I/O between processes</a:t>
            </a:r>
          </a:p>
          <a:p>
            <a:r>
              <a:rPr lang="en-US" sz="2800">
                <a:latin typeface="Times New Roman" charset="0"/>
                <a:ea typeface="ＭＳ Ｐゴシック" charset="0"/>
                <a:cs typeface="ＭＳ Ｐゴシック" charset="0"/>
              </a:rPr>
              <a:t>Unix uses an Inode (an information or index node) to keep track of file allocation</a:t>
            </a:r>
          </a:p>
        </p:txBody>
      </p:sp>
    </p:spTree>
    <p:extLst>
      <p:ext uri="{BB962C8B-B14F-4D97-AF65-F5344CB8AC3E}">
        <p14:creationId xmlns:p14="http://schemas.microsoft.com/office/powerpoint/2010/main" val="423781303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7" name="Rectangle 2"/>
          <p:cNvSpPr>
            <a:spLocks noGrp="1" noChangeArrowheads="1"/>
          </p:cNvSpPr>
          <p:nvPr>
            <p:ph type="title"/>
          </p:nvPr>
        </p:nvSpPr>
        <p:spPr>
          <a:xfrm>
            <a:off x="333375" y="279400"/>
            <a:ext cx="7132638" cy="752475"/>
          </a:xfrm>
        </p:spPr>
        <p:txBody>
          <a:bodyPr>
            <a:normAutofit fontScale="90000"/>
          </a:bodyPr>
          <a:lstStyle/>
          <a:p>
            <a:r>
              <a:rPr lang="en-US" dirty="0">
                <a:latin typeface="Times New Roman" charset="0"/>
                <a:ea typeface="ＭＳ Ｐゴシック" charset="0"/>
                <a:cs typeface="ＭＳ Ｐゴシック" charset="0"/>
              </a:rPr>
              <a:t>Unix </a:t>
            </a:r>
            <a:r>
              <a:rPr lang="en-US" dirty="0" smtClean="0">
                <a:latin typeface="Times New Roman" charset="0"/>
                <a:ea typeface="ＭＳ Ｐゴシック" charset="0"/>
                <a:cs typeface="ＭＳ Ｐゴシック" charset="0"/>
              </a:rPr>
              <a:t>I-nodes</a:t>
            </a:r>
            <a:endParaRPr lang="en-US" dirty="0">
              <a:latin typeface="Times New Roman" charset="0"/>
              <a:ea typeface="ＭＳ Ｐゴシック" charset="0"/>
              <a:cs typeface="ＭＳ Ｐゴシック" charset="0"/>
            </a:endParaRPr>
          </a:p>
        </p:txBody>
      </p:sp>
      <p:sp>
        <p:nvSpPr>
          <p:cNvPr id="44038" name="Rectangle 3"/>
          <p:cNvSpPr>
            <a:spLocks noGrp="1" noChangeArrowheads="1"/>
          </p:cNvSpPr>
          <p:nvPr>
            <p:ph type="body" idx="1"/>
          </p:nvPr>
        </p:nvSpPr>
        <p:spPr>
          <a:xfrm>
            <a:off x="381000" y="1220788"/>
            <a:ext cx="8010525" cy="4978400"/>
          </a:xfrm>
        </p:spPr>
        <p:txBody>
          <a:bodyPr/>
          <a:lstStyle/>
          <a:p>
            <a:pPr>
              <a:lnSpc>
                <a:spcPct val="90000"/>
              </a:lnSpc>
            </a:pPr>
            <a:r>
              <a:rPr lang="en-US" sz="2400">
                <a:latin typeface="Times New Roman" charset="0"/>
                <a:ea typeface="ＭＳ Ｐゴシック" charset="0"/>
                <a:cs typeface="ＭＳ Ｐゴシック" charset="0"/>
              </a:rPr>
              <a:t>Inode – an information or index node holds key information</a:t>
            </a:r>
          </a:p>
          <a:p>
            <a:pPr lvl="1">
              <a:lnSpc>
                <a:spcPct val="90000"/>
              </a:lnSpc>
            </a:pPr>
            <a:r>
              <a:rPr lang="en-US" sz="2000">
                <a:latin typeface="Times New Roman" charset="0"/>
                <a:ea typeface="ＭＳ Ｐゴシック" charset="0"/>
              </a:rPr>
              <a:t>Several file names may be associated with a single inode</a:t>
            </a:r>
          </a:p>
          <a:p>
            <a:pPr lvl="1">
              <a:lnSpc>
                <a:spcPct val="90000"/>
              </a:lnSpc>
            </a:pPr>
            <a:r>
              <a:rPr lang="en-US" sz="2000">
                <a:latin typeface="Times New Roman" charset="0"/>
                <a:ea typeface="ＭＳ Ｐゴシック" charset="0"/>
              </a:rPr>
              <a:t>An active inode is associated with exactly one file and each file is controlled by exactly one inode</a:t>
            </a:r>
          </a:p>
          <a:p>
            <a:pPr lvl="1">
              <a:lnSpc>
                <a:spcPct val="90000"/>
              </a:lnSpc>
            </a:pPr>
            <a:r>
              <a:rPr lang="en-US" sz="2000">
                <a:latin typeface="Times New Roman" charset="0"/>
                <a:ea typeface="ＭＳ Ｐゴシック" charset="0"/>
              </a:rPr>
              <a:t>File allocation on a block basis and dynamic</a:t>
            </a:r>
          </a:p>
          <a:p>
            <a:pPr lvl="1">
              <a:lnSpc>
                <a:spcPct val="90000"/>
              </a:lnSpc>
            </a:pPr>
            <a:r>
              <a:rPr lang="en-US" sz="2000">
                <a:latin typeface="Times New Roman" charset="0"/>
                <a:ea typeface="ＭＳ Ｐゴシック" charset="0"/>
              </a:rPr>
              <a:t>An indexed method keeps track of each file</a:t>
            </a:r>
          </a:p>
          <a:p>
            <a:pPr lvl="1">
              <a:lnSpc>
                <a:spcPct val="90000"/>
              </a:lnSpc>
            </a:pPr>
            <a:r>
              <a:rPr lang="en-US" sz="2000">
                <a:latin typeface="Times New Roman" charset="0"/>
                <a:ea typeface="ＭＳ Ｐゴシック" charset="0"/>
              </a:rPr>
              <a:t>The first 10 addresses in an inode point to the first 10 blocks of a file</a:t>
            </a:r>
          </a:p>
          <a:p>
            <a:pPr lvl="1">
              <a:lnSpc>
                <a:spcPct val="90000"/>
              </a:lnSpc>
            </a:pPr>
            <a:r>
              <a:rPr lang="en-US" sz="2000">
                <a:latin typeface="Times New Roman" charset="0"/>
                <a:ea typeface="ＭＳ Ｐゴシック" charset="0"/>
              </a:rPr>
              <a:t>The 11</a:t>
            </a:r>
            <a:r>
              <a:rPr lang="en-US" sz="2000" baseline="30000">
                <a:latin typeface="Times New Roman" charset="0"/>
                <a:ea typeface="ＭＳ Ｐゴシック" charset="0"/>
              </a:rPr>
              <a:t>th</a:t>
            </a:r>
            <a:r>
              <a:rPr lang="en-US" sz="2000">
                <a:latin typeface="Times New Roman" charset="0"/>
                <a:ea typeface="ＭＳ Ｐゴシック" charset="0"/>
              </a:rPr>
              <a:t> address points to a block containing the next portion of the index (single indirect block)</a:t>
            </a:r>
          </a:p>
          <a:p>
            <a:pPr lvl="1">
              <a:lnSpc>
                <a:spcPct val="90000"/>
              </a:lnSpc>
            </a:pPr>
            <a:r>
              <a:rPr lang="en-US" sz="2000">
                <a:latin typeface="Times New Roman" charset="0"/>
                <a:ea typeface="ＭＳ Ｐゴシック" charset="0"/>
              </a:rPr>
              <a:t>The 12</a:t>
            </a:r>
            <a:r>
              <a:rPr lang="en-US" sz="2000" baseline="30000">
                <a:latin typeface="Times New Roman" charset="0"/>
                <a:ea typeface="ＭＳ Ｐゴシック" charset="0"/>
              </a:rPr>
              <a:t>th</a:t>
            </a:r>
            <a:r>
              <a:rPr lang="en-US" sz="2000">
                <a:latin typeface="Times New Roman" charset="0"/>
                <a:ea typeface="ＭＳ Ｐゴシック" charset="0"/>
              </a:rPr>
              <a:t> address points to a block of addresses that point to additional single indirect blocks (double indirect block)</a:t>
            </a:r>
          </a:p>
          <a:p>
            <a:pPr lvl="1">
              <a:lnSpc>
                <a:spcPct val="90000"/>
              </a:lnSpc>
            </a:pPr>
            <a:r>
              <a:rPr lang="en-US" sz="2000">
                <a:latin typeface="Times New Roman" charset="0"/>
                <a:ea typeface="ＭＳ Ｐゴシック" charset="0"/>
              </a:rPr>
              <a:t>The 13</a:t>
            </a:r>
            <a:r>
              <a:rPr lang="en-US" sz="2000" baseline="30000">
                <a:latin typeface="Times New Roman" charset="0"/>
                <a:ea typeface="ＭＳ Ｐゴシック" charset="0"/>
              </a:rPr>
              <a:t>th</a:t>
            </a:r>
            <a:r>
              <a:rPr lang="en-US" sz="2000">
                <a:latin typeface="Times New Roman" charset="0"/>
                <a:ea typeface="ＭＳ Ｐゴシック" charset="0"/>
              </a:rPr>
              <a:t> (and final) address points to a triple indirect block that is a third level of indexing.</a:t>
            </a:r>
          </a:p>
          <a:p>
            <a:pPr>
              <a:lnSpc>
                <a:spcPct val="90000"/>
              </a:lnSpc>
            </a:pPr>
            <a:r>
              <a:rPr lang="en-US" sz="2400">
                <a:latin typeface="Times New Roman" charset="0"/>
                <a:ea typeface="ＭＳ Ｐゴシック" charset="0"/>
                <a:cs typeface="ＭＳ Ｐゴシック" charset="0"/>
              </a:rPr>
              <a:t>Unix Superblock – monitors inodes</a:t>
            </a:r>
            <a:endParaRPr lang="en-US" sz="280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02759831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Unix (inode)</a:t>
            </a:r>
          </a:p>
        </p:txBody>
      </p:sp>
      <p:graphicFrame>
        <p:nvGraphicFramePr>
          <p:cNvPr id="1456131" name="Group 3"/>
          <p:cNvGraphicFramePr>
            <a:graphicFrameLocks noGrp="1"/>
          </p:cNvGraphicFramePr>
          <p:nvPr/>
        </p:nvGraphicFramePr>
        <p:xfrm>
          <a:off x="577850" y="1492250"/>
          <a:ext cx="1933575" cy="4608576"/>
        </p:xfrm>
        <a:graphic>
          <a:graphicData uri="http://schemas.openxmlformats.org/drawingml/2006/table">
            <a:tbl>
              <a:tblPr/>
              <a:tblGrid>
                <a:gridCol w="1933575"/>
              </a:tblGrid>
              <a:tr h="21945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bg2"/>
                          </a:solidFill>
                          <a:effectLst/>
                          <a:latin typeface="Arial" charset="0"/>
                          <a:ea typeface="ＭＳ Ｐゴシック" pitchFamily="-108" charset="-128"/>
                        </a:rPr>
                        <a:t>File Mode</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1945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bg2"/>
                          </a:solidFill>
                          <a:effectLst/>
                          <a:latin typeface="Arial" charset="0"/>
                          <a:ea typeface="ＭＳ Ｐゴシック" pitchFamily="-108" charset="-128"/>
                        </a:rPr>
                        <a:t>Link Count</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1945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bg2"/>
                          </a:solidFill>
                          <a:effectLst/>
                          <a:latin typeface="Arial" charset="0"/>
                          <a:ea typeface="ＭＳ Ｐゴシック" pitchFamily="-108" charset="-128"/>
                        </a:rPr>
                        <a:t>Owner ID</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1945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bg2"/>
                          </a:solidFill>
                          <a:effectLst/>
                          <a:latin typeface="Arial" charset="0"/>
                          <a:ea typeface="ＭＳ Ｐゴシック" pitchFamily="-108" charset="-128"/>
                        </a:rPr>
                        <a:t>Group ID</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1945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bg2"/>
                          </a:solidFill>
                          <a:effectLst/>
                          <a:latin typeface="Arial" charset="0"/>
                          <a:ea typeface="ＭＳ Ｐゴシック" pitchFamily="-108" charset="-128"/>
                        </a:rPr>
                        <a:t>File Size</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1945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bg2"/>
                          </a:solidFill>
                          <a:effectLst/>
                          <a:latin typeface="Arial" charset="0"/>
                          <a:ea typeface="ＭＳ Ｐゴシック" pitchFamily="-108" charset="-128"/>
                        </a:rPr>
                        <a:t>Direct0 (1k)</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1945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bg2"/>
                          </a:solidFill>
                          <a:effectLst/>
                          <a:latin typeface="Arial" charset="0"/>
                          <a:ea typeface="ＭＳ Ｐゴシック" pitchFamily="-108" charset="-128"/>
                        </a:rPr>
                        <a:t>Direct1 (1k)</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1945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bg2"/>
                          </a:solidFill>
                          <a:effectLst/>
                          <a:latin typeface="Arial" charset="0"/>
                          <a:ea typeface="ＭＳ Ｐゴシック" pitchFamily="-108" charset="-128"/>
                        </a:rPr>
                        <a:t>Direct2 (1k)</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1945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bg2"/>
                          </a:solidFill>
                          <a:effectLst/>
                          <a:latin typeface="Arial" charset="0"/>
                          <a:ea typeface="ＭＳ Ｐゴシック" pitchFamily="-108" charset="-128"/>
                        </a:rPr>
                        <a:t>Direct3 (1k)</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1945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bg2"/>
                          </a:solidFill>
                          <a:effectLst/>
                          <a:latin typeface="Arial" charset="0"/>
                          <a:ea typeface="ＭＳ Ｐゴシック" pitchFamily="-108" charset="-128"/>
                        </a:rPr>
                        <a:t>Direct4 (1k)</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1945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bg2"/>
                          </a:solidFill>
                          <a:effectLst/>
                          <a:latin typeface="Arial" charset="0"/>
                          <a:ea typeface="ＭＳ Ｐゴシック" pitchFamily="-108" charset="-128"/>
                        </a:rPr>
                        <a:t>Direct5 (1k)</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1945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bg2"/>
                          </a:solidFill>
                          <a:effectLst/>
                          <a:latin typeface="Arial" charset="0"/>
                          <a:ea typeface="ＭＳ Ｐゴシック" pitchFamily="-108" charset="-128"/>
                        </a:rPr>
                        <a:t>Direct6 (1k)</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1945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bg2"/>
                          </a:solidFill>
                          <a:effectLst/>
                          <a:latin typeface="Arial" charset="0"/>
                          <a:ea typeface="ＭＳ Ｐゴシック" pitchFamily="-108" charset="-128"/>
                        </a:rPr>
                        <a:t>Direct7 (1k)</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1945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bg2"/>
                          </a:solidFill>
                          <a:effectLst/>
                          <a:latin typeface="Arial" charset="0"/>
                          <a:ea typeface="ＭＳ Ｐゴシック" pitchFamily="-108" charset="-128"/>
                        </a:rPr>
                        <a:t>Direct8 (1k)</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1945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bg2"/>
                          </a:solidFill>
                          <a:effectLst/>
                          <a:latin typeface="Arial" charset="0"/>
                          <a:ea typeface="ＭＳ Ｐゴシック" pitchFamily="-108" charset="-128"/>
                        </a:rPr>
                        <a:t>Direct9 (1k)</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1945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bg2"/>
                          </a:solidFill>
                          <a:effectLst/>
                          <a:latin typeface="Arial" charset="0"/>
                          <a:ea typeface="ＭＳ Ｐゴシック" pitchFamily="-108" charset="-128"/>
                        </a:rPr>
                        <a:t>single indirect (256k)</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1945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bg2"/>
                          </a:solidFill>
                          <a:effectLst/>
                          <a:latin typeface="Arial" charset="0"/>
                          <a:ea typeface="ＭＳ Ｐゴシック" pitchFamily="-108" charset="-128"/>
                        </a:rPr>
                        <a:t>double indirect (65M)</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1945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bg2"/>
                          </a:solidFill>
                          <a:effectLst/>
                          <a:latin typeface="Arial" charset="0"/>
                          <a:ea typeface="ＭＳ Ｐゴシック" pitchFamily="-108" charset="-128"/>
                        </a:rPr>
                        <a:t>triple indirect (16G)</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1945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bg2"/>
                          </a:solidFill>
                          <a:effectLst/>
                          <a:latin typeface="Arial" charset="0"/>
                          <a:ea typeface="ＭＳ Ｐゴシック" pitchFamily="-108" charset="-128"/>
                        </a:rPr>
                        <a:t>Last Accessed</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1945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bg2"/>
                          </a:solidFill>
                          <a:effectLst/>
                          <a:latin typeface="Arial" charset="0"/>
                          <a:ea typeface="ＭＳ Ｐゴシック" pitchFamily="-108" charset="-128"/>
                        </a:rPr>
                        <a:t>Last Modified</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1945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108" charset="2"/>
                        <a:buNone/>
                        <a:tabLst/>
                      </a:pPr>
                      <a:r>
                        <a:rPr kumimoji="0" lang="en-US" sz="1200" b="1" i="0" u="none" strike="noStrike" cap="none" normalizeH="0" baseline="0" smtClean="0">
                          <a:ln>
                            <a:noFill/>
                          </a:ln>
                          <a:solidFill>
                            <a:schemeClr val="bg2"/>
                          </a:solidFill>
                          <a:effectLst/>
                          <a:latin typeface="Arial" charset="0"/>
                          <a:ea typeface="ＭＳ Ｐゴシック" pitchFamily="-108" charset="-128"/>
                        </a:rPr>
                        <a:t>Inode Modified</a:t>
                      </a:r>
                    </a:p>
                  </a:txBody>
                  <a:tcPr marT="18288" marB="1828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2" name="Group 49"/>
          <p:cNvGrpSpPr>
            <a:grpSpLocks/>
          </p:cNvGrpSpPr>
          <p:nvPr/>
        </p:nvGrpSpPr>
        <p:grpSpPr bwMode="auto">
          <a:xfrm>
            <a:off x="2281238" y="1292225"/>
            <a:ext cx="2132012" cy="1870075"/>
            <a:chOff x="1437" y="814"/>
            <a:chExt cx="1343" cy="1178"/>
          </a:xfrm>
        </p:grpSpPr>
        <p:sp>
          <p:nvSpPr>
            <p:cNvPr id="45150" name="Text Box 50"/>
            <p:cNvSpPr txBox="1">
              <a:spLocks noChangeArrowheads="1"/>
            </p:cNvSpPr>
            <p:nvPr/>
          </p:nvSpPr>
          <p:spPr bwMode="auto">
            <a:xfrm>
              <a:off x="2338" y="814"/>
              <a:ext cx="441"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imes New Roman" charset="0"/>
                  <a:ea typeface="ＭＳ Ｐゴシック" charset="0"/>
                  <a:cs typeface="ＭＳ Ｐゴシック" charset="0"/>
                </a:defRPr>
              </a:lvl1pPr>
              <a:lvl2pPr marL="742950" indent="-285750">
                <a:defRPr>
                  <a:solidFill>
                    <a:schemeClr val="tx1"/>
                  </a:solidFill>
                  <a:latin typeface="Times New Roman" charset="0"/>
                  <a:ea typeface="ＭＳ Ｐゴシック" charset="0"/>
                </a:defRPr>
              </a:lvl2pPr>
              <a:lvl3pPr marL="1143000" indent="-228600">
                <a:defRPr>
                  <a:solidFill>
                    <a:schemeClr val="tx1"/>
                  </a:solidFill>
                  <a:latin typeface="Times New Roman" charset="0"/>
                  <a:ea typeface="ＭＳ Ｐゴシック" charset="0"/>
                </a:defRPr>
              </a:lvl3pPr>
              <a:lvl4pPr marL="1600200" indent="-228600">
                <a:defRPr>
                  <a:solidFill>
                    <a:schemeClr val="tx1"/>
                  </a:solidFill>
                  <a:latin typeface="Times New Roman" charset="0"/>
                  <a:ea typeface="ＭＳ Ｐゴシック" charset="0"/>
                </a:defRPr>
              </a:lvl4pPr>
              <a:lvl5pPr marL="2057400" indent="-228600">
                <a:defRPr>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a:solidFill>
                    <a:schemeClr val="tx1"/>
                  </a:solidFill>
                  <a:latin typeface="Times New Roman" charset="0"/>
                  <a:ea typeface="ＭＳ Ｐゴシック" charset="0"/>
                </a:defRPr>
              </a:lvl9pPr>
            </a:lstStyle>
            <a:p>
              <a:r>
                <a:rPr lang="en-US" sz="2400"/>
                <a:t>data</a:t>
              </a:r>
            </a:p>
          </p:txBody>
        </p:sp>
        <p:sp>
          <p:nvSpPr>
            <p:cNvPr id="45151" name="Text Box 51"/>
            <p:cNvSpPr txBox="1">
              <a:spLocks noChangeArrowheads="1"/>
            </p:cNvSpPr>
            <p:nvPr/>
          </p:nvSpPr>
          <p:spPr bwMode="auto">
            <a:xfrm>
              <a:off x="2339" y="1201"/>
              <a:ext cx="441"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imes New Roman" charset="0"/>
                  <a:ea typeface="ＭＳ Ｐゴシック" charset="0"/>
                  <a:cs typeface="ＭＳ Ｐゴシック" charset="0"/>
                </a:defRPr>
              </a:lvl1pPr>
              <a:lvl2pPr marL="742950" indent="-285750">
                <a:defRPr>
                  <a:solidFill>
                    <a:schemeClr val="tx1"/>
                  </a:solidFill>
                  <a:latin typeface="Times New Roman" charset="0"/>
                  <a:ea typeface="ＭＳ Ｐゴシック" charset="0"/>
                </a:defRPr>
              </a:lvl2pPr>
              <a:lvl3pPr marL="1143000" indent="-228600">
                <a:defRPr>
                  <a:solidFill>
                    <a:schemeClr val="tx1"/>
                  </a:solidFill>
                  <a:latin typeface="Times New Roman" charset="0"/>
                  <a:ea typeface="ＭＳ Ｐゴシック" charset="0"/>
                </a:defRPr>
              </a:lvl3pPr>
              <a:lvl4pPr marL="1600200" indent="-228600">
                <a:defRPr>
                  <a:solidFill>
                    <a:schemeClr val="tx1"/>
                  </a:solidFill>
                  <a:latin typeface="Times New Roman" charset="0"/>
                  <a:ea typeface="ＭＳ Ｐゴシック" charset="0"/>
                </a:defRPr>
              </a:lvl4pPr>
              <a:lvl5pPr marL="2057400" indent="-228600">
                <a:defRPr>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a:solidFill>
                    <a:schemeClr val="tx1"/>
                  </a:solidFill>
                  <a:latin typeface="Times New Roman" charset="0"/>
                  <a:ea typeface="ＭＳ Ｐゴシック" charset="0"/>
                </a:defRPr>
              </a:lvl9pPr>
            </a:lstStyle>
            <a:p>
              <a:r>
                <a:rPr lang="en-US" sz="2400"/>
                <a:t>data</a:t>
              </a:r>
            </a:p>
          </p:txBody>
        </p:sp>
        <p:sp>
          <p:nvSpPr>
            <p:cNvPr id="45152" name="Text Box 52"/>
            <p:cNvSpPr txBox="1">
              <a:spLocks noChangeArrowheads="1"/>
            </p:cNvSpPr>
            <p:nvPr/>
          </p:nvSpPr>
          <p:spPr bwMode="auto">
            <a:xfrm>
              <a:off x="2339" y="1579"/>
              <a:ext cx="441"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imes New Roman" charset="0"/>
                  <a:ea typeface="ＭＳ Ｐゴシック" charset="0"/>
                  <a:cs typeface="ＭＳ Ｐゴシック" charset="0"/>
                </a:defRPr>
              </a:lvl1pPr>
              <a:lvl2pPr marL="742950" indent="-285750">
                <a:defRPr>
                  <a:solidFill>
                    <a:schemeClr val="tx1"/>
                  </a:solidFill>
                  <a:latin typeface="Times New Roman" charset="0"/>
                  <a:ea typeface="ＭＳ Ｐゴシック" charset="0"/>
                </a:defRPr>
              </a:lvl2pPr>
              <a:lvl3pPr marL="1143000" indent="-228600">
                <a:defRPr>
                  <a:solidFill>
                    <a:schemeClr val="tx1"/>
                  </a:solidFill>
                  <a:latin typeface="Times New Roman" charset="0"/>
                  <a:ea typeface="ＭＳ Ｐゴシック" charset="0"/>
                </a:defRPr>
              </a:lvl3pPr>
              <a:lvl4pPr marL="1600200" indent="-228600">
                <a:defRPr>
                  <a:solidFill>
                    <a:schemeClr val="tx1"/>
                  </a:solidFill>
                  <a:latin typeface="Times New Roman" charset="0"/>
                  <a:ea typeface="ＭＳ Ｐゴシック" charset="0"/>
                </a:defRPr>
              </a:lvl4pPr>
              <a:lvl5pPr marL="2057400" indent="-228600">
                <a:defRPr>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a:solidFill>
                    <a:schemeClr val="tx1"/>
                  </a:solidFill>
                  <a:latin typeface="Times New Roman" charset="0"/>
                  <a:ea typeface="ＭＳ Ｐゴシック" charset="0"/>
                </a:defRPr>
              </a:lvl9pPr>
            </a:lstStyle>
            <a:p>
              <a:r>
                <a:rPr lang="en-US" sz="2400"/>
                <a:t>data</a:t>
              </a:r>
            </a:p>
          </p:txBody>
        </p:sp>
        <p:sp>
          <p:nvSpPr>
            <p:cNvPr id="45153" name="Line 53"/>
            <p:cNvSpPr>
              <a:spLocks noChangeShapeType="1"/>
            </p:cNvSpPr>
            <p:nvPr/>
          </p:nvSpPr>
          <p:spPr bwMode="auto">
            <a:xfrm flipV="1">
              <a:off x="1443" y="861"/>
              <a:ext cx="881" cy="847"/>
            </a:xfrm>
            <a:prstGeom prst="line">
              <a:avLst/>
            </a:prstGeom>
            <a:noFill/>
            <a:ln w="28575">
              <a:solidFill>
                <a:srgbClr val="FF0033"/>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5154" name="Line 54"/>
            <p:cNvSpPr>
              <a:spLocks noChangeShapeType="1"/>
            </p:cNvSpPr>
            <p:nvPr/>
          </p:nvSpPr>
          <p:spPr bwMode="auto">
            <a:xfrm flipV="1">
              <a:off x="1437" y="1247"/>
              <a:ext cx="867" cy="603"/>
            </a:xfrm>
            <a:prstGeom prst="line">
              <a:avLst/>
            </a:prstGeom>
            <a:noFill/>
            <a:ln w="28575">
              <a:solidFill>
                <a:srgbClr val="FF0033"/>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5155" name="Line 55"/>
            <p:cNvSpPr>
              <a:spLocks noChangeShapeType="1"/>
            </p:cNvSpPr>
            <p:nvPr/>
          </p:nvSpPr>
          <p:spPr bwMode="auto">
            <a:xfrm flipV="1">
              <a:off x="1443" y="1592"/>
              <a:ext cx="834" cy="400"/>
            </a:xfrm>
            <a:prstGeom prst="line">
              <a:avLst/>
            </a:prstGeom>
            <a:noFill/>
            <a:ln w="28575">
              <a:solidFill>
                <a:srgbClr val="FF0033"/>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3" name="Group 56"/>
          <p:cNvGrpSpPr>
            <a:grpSpLocks/>
          </p:cNvGrpSpPr>
          <p:nvPr/>
        </p:nvGrpSpPr>
        <p:grpSpPr bwMode="auto">
          <a:xfrm>
            <a:off x="2366963" y="1630363"/>
            <a:ext cx="4692650" cy="3286125"/>
            <a:chOff x="1491" y="1027"/>
            <a:chExt cx="2956" cy="2070"/>
          </a:xfrm>
        </p:grpSpPr>
        <p:sp>
          <p:nvSpPr>
            <p:cNvPr id="45139" name="Rectangle 57"/>
            <p:cNvSpPr>
              <a:spLocks noChangeArrowheads="1"/>
            </p:cNvSpPr>
            <p:nvPr/>
          </p:nvSpPr>
          <p:spPr bwMode="auto">
            <a:xfrm>
              <a:off x="3478" y="1171"/>
              <a:ext cx="240"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140" name="Oval 58"/>
            <p:cNvSpPr>
              <a:spLocks noChangeArrowheads="1"/>
            </p:cNvSpPr>
            <p:nvPr/>
          </p:nvSpPr>
          <p:spPr bwMode="auto">
            <a:xfrm>
              <a:off x="3574" y="1267"/>
              <a:ext cx="48" cy="48"/>
            </a:xfrm>
            <a:prstGeom prst="ellipse">
              <a:avLst/>
            </a:prstGeom>
            <a:solidFill>
              <a:schemeClr val="hlink"/>
            </a:solidFill>
            <a:ln w="9525">
              <a:solidFill>
                <a:schemeClr val="tx1"/>
              </a:solidFill>
              <a:round/>
              <a:headEnd/>
              <a:tailEnd/>
            </a:ln>
          </p:spPr>
          <p:txBody>
            <a:bodyPr wrap="none" anchor="ctr"/>
            <a:lstStyle/>
            <a:p>
              <a:endParaRPr lang="en-US"/>
            </a:p>
          </p:txBody>
        </p:sp>
        <p:sp>
          <p:nvSpPr>
            <p:cNvPr id="45141" name="Oval 59"/>
            <p:cNvSpPr>
              <a:spLocks noChangeArrowheads="1"/>
            </p:cNvSpPr>
            <p:nvPr/>
          </p:nvSpPr>
          <p:spPr bwMode="auto">
            <a:xfrm>
              <a:off x="3574" y="1411"/>
              <a:ext cx="48" cy="48"/>
            </a:xfrm>
            <a:prstGeom prst="ellipse">
              <a:avLst/>
            </a:prstGeom>
            <a:solidFill>
              <a:schemeClr val="hlink"/>
            </a:solidFill>
            <a:ln w="9525">
              <a:solidFill>
                <a:schemeClr val="tx1"/>
              </a:solidFill>
              <a:round/>
              <a:headEnd/>
              <a:tailEnd/>
            </a:ln>
          </p:spPr>
          <p:txBody>
            <a:bodyPr wrap="none" anchor="ctr"/>
            <a:lstStyle/>
            <a:p>
              <a:endParaRPr lang="en-US"/>
            </a:p>
          </p:txBody>
        </p:sp>
        <p:sp>
          <p:nvSpPr>
            <p:cNvPr id="45142" name="Oval 60"/>
            <p:cNvSpPr>
              <a:spLocks noChangeArrowheads="1"/>
            </p:cNvSpPr>
            <p:nvPr/>
          </p:nvSpPr>
          <p:spPr bwMode="auto">
            <a:xfrm>
              <a:off x="3574" y="1555"/>
              <a:ext cx="48" cy="48"/>
            </a:xfrm>
            <a:prstGeom prst="ellipse">
              <a:avLst/>
            </a:prstGeom>
            <a:solidFill>
              <a:schemeClr val="hlink"/>
            </a:solidFill>
            <a:ln w="9525">
              <a:solidFill>
                <a:schemeClr val="tx1"/>
              </a:solidFill>
              <a:round/>
              <a:headEnd/>
              <a:tailEnd/>
            </a:ln>
          </p:spPr>
          <p:txBody>
            <a:bodyPr wrap="none" anchor="ctr"/>
            <a:lstStyle/>
            <a:p>
              <a:endParaRPr lang="en-US"/>
            </a:p>
          </p:txBody>
        </p:sp>
        <p:sp>
          <p:nvSpPr>
            <p:cNvPr id="45143" name="Oval 61"/>
            <p:cNvSpPr>
              <a:spLocks noChangeArrowheads="1"/>
            </p:cNvSpPr>
            <p:nvPr/>
          </p:nvSpPr>
          <p:spPr bwMode="auto">
            <a:xfrm>
              <a:off x="3574" y="1699"/>
              <a:ext cx="48" cy="48"/>
            </a:xfrm>
            <a:prstGeom prst="ellipse">
              <a:avLst/>
            </a:prstGeom>
            <a:solidFill>
              <a:schemeClr val="hlink"/>
            </a:solidFill>
            <a:ln w="9525">
              <a:solidFill>
                <a:schemeClr val="tx1"/>
              </a:solidFill>
              <a:round/>
              <a:headEnd/>
              <a:tailEnd/>
            </a:ln>
          </p:spPr>
          <p:txBody>
            <a:bodyPr wrap="none" anchor="ctr"/>
            <a:lstStyle/>
            <a:p>
              <a:endParaRPr lang="en-US"/>
            </a:p>
          </p:txBody>
        </p:sp>
        <p:sp>
          <p:nvSpPr>
            <p:cNvPr id="45144" name="Text Box 62"/>
            <p:cNvSpPr txBox="1">
              <a:spLocks noChangeArrowheads="1"/>
            </p:cNvSpPr>
            <p:nvPr/>
          </p:nvSpPr>
          <p:spPr bwMode="auto">
            <a:xfrm>
              <a:off x="3997" y="1027"/>
              <a:ext cx="441"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imes New Roman" charset="0"/>
                  <a:ea typeface="ＭＳ Ｐゴシック" charset="0"/>
                  <a:cs typeface="ＭＳ Ｐゴシック" charset="0"/>
                </a:defRPr>
              </a:lvl1pPr>
              <a:lvl2pPr marL="742950" indent="-285750">
                <a:defRPr>
                  <a:solidFill>
                    <a:schemeClr val="tx1"/>
                  </a:solidFill>
                  <a:latin typeface="Times New Roman" charset="0"/>
                  <a:ea typeface="ＭＳ Ｐゴシック" charset="0"/>
                </a:defRPr>
              </a:lvl2pPr>
              <a:lvl3pPr marL="1143000" indent="-228600">
                <a:defRPr>
                  <a:solidFill>
                    <a:schemeClr val="tx1"/>
                  </a:solidFill>
                  <a:latin typeface="Times New Roman" charset="0"/>
                  <a:ea typeface="ＭＳ Ｐゴシック" charset="0"/>
                </a:defRPr>
              </a:lvl3pPr>
              <a:lvl4pPr marL="1600200" indent="-228600">
                <a:defRPr>
                  <a:solidFill>
                    <a:schemeClr val="tx1"/>
                  </a:solidFill>
                  <a:latin typeface="Times New Roman" charset="0"/>
                  <a:ea typeface="ＭＳ Ｐゴシック" charset="0"/>
                </a:defRPr>
              </a:lvl4pPr>
              <a:lvl5pPr marL="2057400" indent="-228600">
                <a:defRPr>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a:solidFill>
                    <a:schemeClr val="tx1"/>
                  </a:solidFill>
                  <a:latin typeface="Times New Roman" charset="0"/>
                  <a:ea typeface="ＭＳ Ｐゴシック" charset="0"/>
                </a:defRPr>
              </a:lvl9pPr>
            </a:lstStyle>
            <a:p>
              <a:r>
                <a:rPr lang="en-US" sz="2400"/>
                <a:t>data</a:t>
              </a:r>
            </a:p>
          </p:txBody>
        </p:sp>
        <p:sp>
          <p:nvSpPr>
            <p:cNvPr id="45145" name="Text Box 63"/>
            <p:cNvSpPr txBox="1">
              <a:spLocks noChangeArrowheads="1"/>
            </p:cNvSpPr>
            <p:nvPr/>
          </p:nvSpPr>
          <p:spPr bwMode="auto">
            <a:xfrm>
              <a:off x="4006" y="1645"/>
              <a:ext cx="441"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imes New Roman" charset="0"/>
                  <a:ea typeface="ＭＳ Ｐゴシック" charset="0"/>
                  <a:cs typeface="ＭＳ Ｐゴシック" charset="0"/>
                </a:defRPr>
              </a:lvl1pPr>
              <a:lvl2pPr marL="742950" indent="-285750">
                <a:defRPr>
                  <a:solidFill>
                    <a:schemeClr val="tx1"/>
                  </a:solidFill>
                  <a:latin typeface="Times New Roman" charset="0"/>
                  <a:ea typeface="ＭＳ Ｐゴシック" charset="0"/>
                </a:defRPr>
              </a:lvl2pPr>
              <a:lvl3pPr marL="1143000" indent="-228600">
                <a:defRPr>
                  <a:solidFill>
                    <a:schemeClr val="tx1"/>
                  </a:solidFill>
                  <a:latin typeface="Times New Roman" charset="0"/>
                  <a:ea typeface="ＭＳ Ｐゴシック" charset="0"/>
                </a:defRPr>
              </a:lvl3pPr>
              <a:lvl4pPr marL="1600200" indent="-228600">
                <a:defRPr>
                  <a:solidFill>
                    <a:schemeClr val="tx1"/>
                  </a:solidFill>
                  <a:latin typeface="Times New Roman" charset="0"/>
                  <a:ea typeface="ＭＳ Ｐゴシック" charset="0"/>
                </a:defRPr>
              </a:lvl4pPr>
              <a:lvl5pPr marL="2057400" indent="-228600">
                <a:defRPr>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a:solidFill>
                    <a:schemeClr val="tx1"/>
                  </a:solidFill>
                  <a:latin typeface="Times New Roman" charset="0"/>
                  <a:ea typeface="ＭＳ Ｐゴシック" charset="0"/>
                </a:defRPr>
              </a:lvl9pPr>
            </a:lstStyle>
            <a:p>
              <a:r>
                <a:rPr lang="en-US" sz="2400"/>
                <a:t>data</a:t>
              </a:r>
            </a:p>
          </p:txBody>
        </p:sp>
        <p:sp>
          <p:nvSpPr>
            <p:cNvPr id="45146" name="Line 64"/>
            <p:cNvSpPr>
              <a:spLocks noChangeShapeType="1"/>
            </p:cNvSpPr>
            <p:nvPr/>
          </p:nvSpPr>
          <p:spPr bwMode="auto">
            <a:xfrm flipV="1">
              <a:off x="3622" y="1123"/>
              <a:ext cx="288" cy="1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147" name="Line 65"/>
            <p:cNvSpPr>
              <a:spLocks noChangeShapeType="1"/>
            </p:cNvSpPr>
            <p:nvPr/>
          </p:nvSpPr>
          <p:spPr bwMode="auto">
            <a:xfrm flipV="1">
              <a:off x="3622" y="1699"/>
              <a:ext cx="288" cy="4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148" name="Text Box 66"/>
            <p:cNvSpPr txBox="1">
              <a:spLocks noChangeArrowheads="1"/>
            </p:cNvSpPr>
            <p:nvPr/>
          </p:nvSpPr>
          <p:spPr bwMode="auto">
            <a:xfrm>
              <a:off x="4150" y="1181"/>
              <a:ext cx="16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imes New Roman" charset="0"/>
                  <a:ea typeface="ＭＳ Ｐゴシック" charset="0"/>
                  <a:cs typeface="ＭＳ Ｐゴシック" charset="0"/>
                </a:defRPr>
              </a:lvl1pPr>
              <a:lvl2pPr marL="742950" indent="-285750">
                <a:defRPr>
                  <a:solidFill>
                    <a:schemeClr val="tx1"/>
                  </a:solidFill>
                  <a:latin typeface="Times New Roman" charset="0"/>
                  <a:ea typeface="ＭＳ Ｐゴシック" charset="0"/>
                </a:defRPr>
              </a:lvl2pPr>
              <a:lvl3pPr marL="1143000" indent="-228600">
                <a:defRPr>
                  <a:solidFill>
                    <a:schemeClr val="tx1"/>
                  </a:solidFill>
                  <a:latin typeface="Times New Roman" charset="0"/>
                  <a:ea typeface="ＭＳ Ｐゴシック" charset="0"/>
                </a:defRPr>
              </a:lvl3pPr>
              <a:lvl4pPr marL="1600200" indent="-228600">
                <a:defRPr>
                  <a:solidFill>
                    <a:schemeClr val="tx1"/>
                  </a:solidFill>
                  <a:latin typeface="Times New Roman" charset="0"/>
                  <a:ea typeface="ＭＳ Ｐゴシック" charset="0"/>
                </a:defRPr>
              </a:lvl4pPr>
              <a:lvl5pPr marL="2057400" indent="-228600">
                <a:defRPr>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a:solidFill>
                    <a:schemeClr val="tx1"/>
                  </a:solidFill>
                  <a:latin typeface="Times New Roman" charset="0"/>
                  <a:ea typeface="ＭＳ Ｐゴシック" charset="0"/>
                </a:defRPr>
              </a:lvl9pPr>
            </a:lstStyle>
            <a:p>
              <a:r>
                <a:rPr lang="en-US" sz="2400" b="1"/>
                <a:t>.</a:t>
              </a:r>
            </a:p>
            <a:p>
              <a:r>
                <a:rPr lang="en-US" sz="2400" b="1"/>
                <a:t>.</a:t>
              </a:r>
            </a:p>
          </p:txBody>
        </p:sp>
        <p:sp>
          <p:nvSpPr>
            <p:cNvPr id="45149" name="Line 67"/>
            <p:cNvSpPr>
              <a:spLocks noChangeShapeType="1"/>
            </p:cNvSpPr>
            <p:nvPr/>
          </p:nvSpPr>
          <p:spPr bwMode="auto">
            <a:xfrm flipV="1">
              <a:off x="1491" y="1267"/>
              <a:ext cx="1945" cy="1830"/>
            </a:xfrm>
            <a:prstGeom prst="line">
              <a:avLst/>
            </a:prstGeom>
            <a:noFill/>
            <a:ln w="28575">
              <a:solidFill>
                <a:srgbClr val="FF0033"/>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4" name="Group 68"/>
          <p:cNvGrpSpPr>
            <a:grpSpLocks/>
          </p:cNvGrpSpPr>
          <p:nvPr/>
        </p:nvGrpSpPr>
        <p:grpSpPr bwMode="auto">
          <a:xfrm>
            <a:off x="2387600" y="3094038"/>
            <a:ext cx="5703888" cy="3048000"/>
            <a:chOff x="1504" y="1949"/>
            <a:chExt cx="3593" cy="1920"/>
          </a:xfrm>
        </p:grpSpPr>
        <p:sp>
          <p:nvSpPr>
            <p:cNvPr id="45111" name="Rectangle 69"/>
            <p:cNvSpPr>
              <a:spLocks noChangeArrowheads="1"/>
            </p:cNvSpPr>
            <p:nvPr/>
          </p:nvSpPr>
          <p:spPr bwMode="auto">
            <a:xfrm>
              <a:off x="4119" y="2093"/>
              <a:ext cx="240"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112" name="Oval 70"/>
            <p:cNvSpPr>
              <a:spLocks noChangeArrowheads="1"/>
            </p:cNvSpPr>
            <p:nvPr/>
          </p:nvSpPr>
          <p:spPr bwMode="auto">
            <a:xfrm>
              <a:off x="4215" y="2189"/>
              <a:ext cx="48" cy="48"/>
            </a:xfrm>
            <a:prstGeom prst="ellipse">
              <a:avLst/>
            </a:prstGeom>
            <a:solidFill>
              <a:schemeClr val="hlink"/>
            </a:solidFill>
            <a:ln w="9525">
              <a:solidFill>
                <a:schemeClr val="tx1"/>
              </a:solidFill>
              <a:round/>
              <a:headEnd/>
              <a:tailEnd/>
            </a:ln>
          </p:spPr>
          <p:txBody>
            <a:bodyPr wrap="none" anchor="ctr"/>
            <a:lstStyle/>
            <a:p>
              <a:endParaRPr lang="en-US"/>
            </a:p>
          </p:txBody>
        </p:sp>
        <p:sp>
          <p:nvSpPr>
            <p:cNvPr id="45113" name="Oval 71"/>
            <p:cNvSpPr>
              <a:spLocks noChangeArrowheads="1"/>
            </p:cNvSpPr>
            <p:nvPr/>
          </p:nvSpPr>
          <p:spPr bwMode="auto">
            <a:xfrm>
              <a:off x="4215" y="2333"/>
              <a:ext cx="48" cy="48"/>
            </a:xfrm>
            <a:prstGeom prst="ellipse">
              <a:avLst/>
            </a:prstGeom>
            <a:solidFill>
              <a:schemeClr val="hlink"/>
            </a:solidFill>
            <a:ln w="9525">
              <a:solidFill>
                <a:schemeClr val="tx1"/>
              </a:solidFill>
              <a:round/>
              <a:headEnd/>
              <a:tailEnd/>
            </a:ln>
          </p:spPr>
          <p:txBody>
            <a:bodyPr wrap="none" anchor="ctr"/>
            <a:lstStyle/>
            <a:p>
              <a:endParaRPr lang="en-US"/>
            </a:p>
          </p:txBody>
        </p:sp>
        <p:sp>
          <p:nvSpPr>
            <p:cNvPr id="45114" name="Oval 72"/>
            <p:cNvSpPr>
              <a:spLocks noChangeArrowheads="1"/>
            </p:cNvSpPr>
            <p:nvPr/>
          </p:nvSpPr>
          <p:spPr bwMode="auto">
            <a:xfrm>
              <a:off x="4215" y="2477"/>
              <a:ext cx="48" cy="48"/>
            </a:xfrm>
            <a:prstGeom prst="ellipse">
              <a:avLst/>
            </a:prstGeom>
            <a:solidFill>
              <a:schemeClr val="hlink"/>
            </a:solidFill>
            <a:ln w="9525">
              <a:solidFill>
                <a:schemeClr val="tx1"/>
              </a:solidFill>
              <a:round/>
              <a:headEnd/>
              <a:tailEnd/>
            </a:ln>
          </p:spPr>
          <p:txBody>
            <a:bodyPr wrap="none" anchor="ctr"/>
            <a:lstStyle/>
            <a:p>
              <a:endParaRPr lang="en-US"/>
            </a:p>
          </p:txBody>
        </p:sp>
        <p:sp>
          <p:nvSpPr>
            <p:cNvPr id="45115" name="Oval 73"/>
            <p:cNvSpPr>
              <a:spLocks noChangeArrowheads="1"/>
            </p:cNvSpPr>
            <p:nvPr/>
          </p:nvSpPr>
          <p:spPr bwMode="auto">
            <a:xfrm>
              <a:off x="4215" y="2621"/>
              <a:ext cx="48" cy="48"/>
            </a:xfrm>
            <a:prstGeom prst="ellipse">
              <a:avLst/>
            </a:prstGeom>
            <a:solidFill>
              <a:schemeClr val="hlink"/>
            </a:solidFill>
            <a:ln w="9525">
              <a:solidFill>
                <a:schemeClr val="tx1"/>
              </a:solidFill>
              <a:round/>
              <a:headEnd/>
              <a:tailEnd/>
            </a:ln>
          </p:spPr>
          <p:txBody>
            <a:bodyPr wrap="none" anchor="ctr"/>
            <a:lstStyle/>
            <a:p>
              <a:endParaRPr lang="en-US"/>
            </a:p>
          </p:txBody>
        </p:sp>
        <p:sp>
          <p:nvSpPr>
            <p:cNvPr id="45116" name="Text Box 74"/>
            <p:cNvSpPr txBox="1">
              <a:spLocks noChangeArrowheads="1"/>
            </p:cNvSpPr>
            <p:nvPr/>
          </p:nvSpPr>
          <p:spPr bwMode="auto">
            <a:xfrm>
              <a:off x="4638" y="1949"/>
              <a:ext cx="441"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imes New Roman" charset="0"/>
                  <a:ea typeface="ＭＳ Ｐゴシック" charset="0"/>
                  <a:cs typeface="ＭＳ Ｐゴシック" charset="0"/>
                </a:defRPr>
              </a:lvl1pPr>
              <a:lvl2pPr marL="742950" indent="-285750">
                <a:defRPr>
                  <a:solidFill>
                    <a:schemeClr val="tx1"/>
                  </a:solidFill>
                  <a:latin typeface="Times New Roman" charset="0"/>
                  <a:ea typeface="ＭＳ Ｐゴシック" charset="0"/>
                </a:defRPr>
              </a:lvl2pPr>
              <a:lvl3pPr marL="1143000" indent="-228600">
                <a:defRPr>
                  <a:solidFill>
                    <a:schemeClr val="tx1"/>
                  </a:solidFill>
                  <a:latin typeface="Times New Roman" charset="0"/>
                  <a:ea typeface="ＭＳ Ｐゴシック" charset="0"/>
                </a:defRPr>
              </a:lvl3pPr>
              <a:lvl4pPr marL="1600200" indent="-228600">
                <a:defRPr>
                  <a:solidFill>
                    <a:schemeClr val="tx1"/>
                  </a:solidFill>
                  <a:latin typeface="Times New Roman" charset="0"/>
                  <a:ea typeface="ＭＳ Ｐゴシック" charset="0"/>
                </a:defRPr>
              </a:lvl4pPr>
              <a:lvl5pPr marL="2057400" indent="-228600">
                <a:defRPr>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a:solidFill>
                    <a:schemeClr val="tx1"/>
                  </a:solidFill>
                  <a:latin typeface="Times New Roman" charset="0"/>
                  <a:ea typeface="ＭＳ Ｐゴシック" charset="0"/>
                </a:defRPr>
              </a:lvl9pPr>
            </a:lstStyle>
            <a:p>
              <a:r>
                <a:rPr lang="en-US" sz="2400"/>
                <a:t>data</a:t>
              </a:r>
            </a:p>
          </p:txBody>
        </p:sp>
        <p:sp>
          <p:nvSpPr>
            <p:cNvPr id="45117" name="Text Box 75"/>
            <p:cNvSpPr txBox="1">
              <a:spLocks noChangeArrowheads="1"/>
            </p:cNvSpPr>
            <p:nvPr/>
          </p:nvSpPr>
          <p:spPr bwMode="auto">
            <a:xfrm>
              <a:off x="4647" y="2567"/>
              <a:ext cx="441"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imes New Roman" charset="0"/>
                  <a:ea typeface="ＭＳ Ｐゴシック" charset="0"/>
                  <a:cs typeface="ＭＳ Ｐゴシック" charset="0"/>
                </a:defRPr>
              </a:lvl1pPr>
              <a:lvl2pPr marL="742950" indent="-285750">
                <a:defRPr>
                  <a:solidFill>
                    <a:schemeClr val="tx1"/>
                  </a:solidFill>
                  <a:latin typeface="Times New Roman" charset="0"/>
                  <a:ea typeface="ＭＳ Ｐゴシック" charset="0"/>
                </a:defRPr>
              </a:lvl2pPr>
              <a:lvl3pPr marL="1143000" indent="-228600">
                <a:defRPr>
                  <a:solidFill>
                    <a:schemeClr val="tx1"/>
                  </a:solidFill>
                  <a:latin typeface="Times New Roman" charset="0"/>
                  <a:ea typeface="ＭＳ Ｐゴシック" charset="0"/>
                </a:defRPr>
              </a:lvl3pPr>
              <a:lvl4pPr marL="1600200" indent="-228600">
                <a:defRPr>
                  <a:solidFill>
                    <a:schemeClr val="tx1"/>
                  </a:solidFill>
                  <a:latin typeface="Times New Roman" charset="0"/>
                  <a:ea typeface="ＭＳ Ｐゴシック" charset="0"/>
                </a:defRPr>
              </a:lvl4pPr>
              <a:lvl5pPr marL="2057400" indent="-228600">
                <a:defRPr>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a:solidFill>
                    <a:schemeClr val="tx1"/>
                  </a:solidFill>
                  <a:latin typeface="Times New Roman" charset="0"/>
                  <a:ea typeface="ＭＳ Ｐゴシック" charset="0"/>
                </a:defRPr>
              </a:lvl9pPr>
            </a:lstStyle>
            <a:p>
              <a:r>
                <a:rPr lang="en-US" sz="2400"/>
                <a:t>data</a:t>
              </a:r>
            </a:p>
          </p:txBody>
        </p:sp>
        <p:sp>
          <p:nvSpPr>
            <p:cNvPr id="45118" name="Line 76"/>
            <p:cNvSpPr>
              <a:spLocks noChangeShapeType="1"/>
            </p:cNvSpPr>
            <p:nvPr/>
          </p:nvSpPr>
          <p:spPr bwMode="auto">
            <a:xfrm flipV="1">
              <a:off x="4263" y="2045"/>
              <a:ext cx="288" cy="1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119" name="Line 77"/>
            <p:cNvSpPr>
              <a:spLocks noChangeShapeType="1"/>
            </p:cNvSpPr>
            <p:nvPr/>
          </p:nvSpPr>
          <p:spPr bwMode="auto">
            <a:xfrm flipV="1">
              <a:off x="4263" y="2621"/>
              <a:ext cx="288" cy="4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120" name="Rectangle 78"/>
            <p:cNvSpPr>
              <a:spLocks noChangeArrowheads="1"/>
            </p:cNvSpPr>
            <p:nvPr/>
          </p:nvSpPr>
          <p:spPr bwMode="auto">
            <a:xfrm>
              <a:off x="4128" y="3101"/>
              <a:ext cx="240"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121" name="Oval 79"/>
            <p:cNvSpPr>
              <a:spLocks noChangeArrowheads="1"/>
            </p:cNvSpPr>
            <p:nvPr/>
          </p:nvSpPr>
          <p:spPr bwMode="auto">
            <a:xfrm>
              <a:off x="4224" y="3197"/>
              <a:ext cx="48" cy="48"/>
            </a:xfrm>
            <a:prstGeom prst="ellipse">
              <a:avLst/>
            </a:prstGeom>
            <a:solidFill>
              <a:schemeClr val="hlink"/>
            </a:solidFill>
            <a:ln w="9525">
              <a:solidFill>
                <a:schemeClr val="tx1"/>
              </a:solidFill>
              <a:round/>
              <a:headEnd/>
              <a:tailEnd/>
            </a:ln>
          </p:spPr>
          <p:txBody>
            <a:bodyPr wrap="none" anchor="ctr"/>
            <a:lstStyle/>
            <a:p>
              <a:endParaRPr lang="en-US"/>
            </a:p>
          </p:txBody>
        </p:sp>
        <p:sp>
          <p:nvSpPr>
            <p:cNvPr id="45122" name="Oval 80"/>
            <p:cNvSpPr>
              <a:spLocks noChangeArrowheads="1"/>
            </p:cNvSpPr>
            <p:nvPr/>
          </p:nvSpPr>
          <p:spPr bwMode="auto">
            <a:xfrm>
              <a:off x="4224" y="3341"/>
              <a:ext cx="48" cy="48"/>
            </a:xfrm>
            <a:prstGeom prst="ellipse">
              <a:avLst/>
            </a:prstGeom>
            <a:solidFill>
              <a:schemeClr val="hlink"/>
            </a:solidFill>
            <a:ln w="9525">
              <a:solidFill>
                <a:schemeClr val="tx1"/>
              </a:solidFill>
              <a:round/>
              <a:headEnd/>
              <a:tailEnd/>
            </a:ln>
          </p:spPr>
          <p:txBody>
            <a:bodyPr wrap="none" anchor="ctr"/>
            <a:lstStyle/>
            <a:p>
              <a:endParaRPr lang="en-US"/>
            </a:p>
          </p:txBody>
        </p:sp>
        <p:sp>
          <p:nvSpPr>
            <p:cNvPr id="45123" name="Oval 81"/>
            <p:cNvSpPr>
              <a:spLocks noChangeArrowheads="1"/>
            </p:cNvSpPr>
            <p:nvPr/>
          </p:nvSpPr>
          <p:spPr bwMode="auto">
            <a:xfrm>
              <a:off x="4224" y="3485"/>
              <a:ext cx="48" cy="48"/>
            </a:xfrm>
            <a:prstGeom prst="ellipse">
              <a:avLst/>
            </a:prstGeom>
            <a:solidFill>
              <a:schemeClr val="hlink"/>
            </a:solidFill>
            <a:ln w="9525">
              <a:solidFill>
                <a:schemeClr val="tx1"/>
              </a:solidFill>
              <a:round/>
              <a:headEnd/>
              <a:tailEnd/>
            </a:ln>
          </p:spPr>
          <p:txBody>
            <a:bodyPr wrap="none" anchor="ctr"/>
            <a:lstStyle/>
            <a:p>
              <a:endParaRPr lang="en-US"/>
            </a:p>
          </p:txBody>
        </p:sp>
        <p:sp>
          <p:nvSpPr>
            <p:cNvPr id="45124" name="Oval 82"/>
            <p:cNvSpPr>
              <a:spLocks noChangeArrowheads="1"/>
            </p:cNvSpPr>
            <p:nvPr/>
          </p:nvSpPr>
          <p:spPr bwMode="auto">
            <a:xfrm>
              <a:off x="4224" y="3629"/>
              <a:ext cx="48" cy="48"/>
            </a:xfrm>
            <a:prstGeom prst="ellipse">
              <a:avLst/>
            </a:prstGeom>
            <a:solidFill>
              <a:schemeClr val="hlink"/>
            </a:solidFill>
            <a:ln w="9525">
              <a:solidFill>
                <a:schemeClr val="tx1"/>
              </a:solidFill>
              <a:round/>
              <a:headEnd/>
              <a:tailEnd/>
            </a:ln>
          </p:spPr>
          <p:txBody>
            <a:bodyPr wrap="none" anchor="ctr"/>
            <a:lstStyle/>
            <a:p>
              <a:endParaRPr lang="en-US"/>
            </a:p>
          </p:txBody>
        </p:sp>
        <p:sp>
          <p:nvSpPr>
            <p:cNvPr id="45125" name="Text Box 83"/>
            <p:cNvSpPr txBox="1">
              <a:spLocks noChangeArrowheads="1"/>
            </p:cNvSpPr>
            <p:nvPr/>
          </p:nvSpPr>
          <p:spPr bwMode="auto">
            <a:xfrm>
              <a:off x="4647" y="2957"/>
              <a:ext cx="441"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imes New Roman" charset="0"/>
                  <a:ea typeface="ＭＳ Ｐゴシック" charset="0"/>
                  <a:cs typeface="ＭＳ Ｐゴシック" charset="0"/>
                </a:defRPr>
              </a:lvl1pPr>
              <a:lvl2pPr marL="742950" indent="-285750">
                <a:defRPr>
                  <a:solidFill>
                    <a:schemeClr val="tx1"/>
                  </a:solidFill>
                  <a:latin typeface="Times New Roman" charset="0"/>
                  <a:ea typeface="ＭＳ Ｐゴシック" charset="0"/>
                </a:defRPr>
              </a:lvl2pPr>
              <a:lvl3pPr marL="1143000" indent="-228600">
                <a:defRPr>
                  <a:solidFill>
                    <a:schemeClr val="tx1"/>
                  </a:solidFill>
                  <a:latin typeface="Times New Roman" charset="0"/>
                  <a:ea typeface="ＭＳ Ｐゴシック" charset="0"/>
                </a:defRPr>
              </a:lvl3pPr>
              <a:lvl4pPr marL="1600200" indent="-228600">
                <a:defRPr>
                  <a:solidFill>
                    <a:schemeClr val="tx1"/>
                  </a:solidFill>
                  <a:latin typeface="Times New Roman" charset="0"/>
                  <a:ea typeface="ＭＳ Ｐゴシック" charset="0"/>
                </a:defRPr>
              </a:lvl4pPr>
              <a:lvl5pPr marL="2057400" indent="-228600">
                <a:defRPr>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a:solidFill>
                    <a:schemeClr val="tx1"/>
                  </a:solidFill>
                  <a:latin typeface="Times New Roman" charset="0"/>
                  <a:ea typeface="ＭＳ Ｐゴシック" charset="0"/>
                </a:defRPr>
              </a:lvl9pPr>
            </a:lstStyle>
            <a:p>
              <a:r>
                <a:rPr lang="en-US" sz="2400"/>
                <a:t>data</a:t>
              </a:r>
            </a:p>
          </p:txBody>
        </p:sp>
        <p:sp>
          <p:nvSpPr>
            <p:cNvPr id="45126" name="Text Box 84"/>
            <p:cNvSpPr txBox="1">
              <a:spLocks noChangeArrowheads="1"/>
            </p:cNvSpPr>
            <p:nvPr/>
          </p:nvSpPr>
          <p:spPr bwMode="auto">
            <a:xfrm>
              <a:off x="4656" y="3575"/>
              <a:ext cx="441"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imes New Roman" charset="0"/>
                  <a:ea typeface="ＭＳ Ｐゴシック" charset="0"/>
                  <a:cs typeface="ＭＳ Ｐゴシック" charset="0"/>
                </a:defRPr>
              </a:lvl1pPr>
              <a:lvl2pPr marL="742950" indent="-285750">
                <a:defRPr>
                  <a:solidFill>
                    <a:schemeClr val="tx1"/>
                  </a:solidFill>
                  <a:latin typeface="Times New Roman" charset="0"/>
                  <a:ea typeface="ＭＳ Ｐゴシック" charset="0"/>
                </a:defRPr>
              </a:lvl2pPr>
              <a:lvl3pPr marL="1143000" indent="-228600">
                <a:defRPr>
                  <a:solidFill>
                    <a:schemeClr val="tx1"/>
                  </a:solidFill>
                  <a:latin typeface="Times New Roman" charset="0"/>
                  <a:ea typeface="ＭＳ Ｐゴシック" charset="0"/>
                </a:defRPr>
              </a:lvl3pPr>
              <a:lvl4pPr marL="1600200" indent="-228600">
                <a:defRPr>
                  <a:solidFill>
                    <a:schemeClr val="tx1"/>
                  </a:solidFill>
                  <a:latin typeface="Times New Roman" charset="0"/>
                  <a:ea typeface="ＭＳ Ｐゴシック" charset="0"/>
                </a:defRPr>
              </a:lvl4pPr>
              <a:lvl5pPr marL="2057400" indent="-228600">
                <a:defRPr>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a:solidFill>
                    <a:schemeClr val="tx1"/>
                  </a:solidFill>
                  <a:latin typeface="Times New Roman" charset="0"/>
                  <a:ea typeface="ＭＳ Ｐゴシック" charset="0"/>
                </a:defRPr>
              </a:lvl9pPr>
            </a:lstStyle>
            <a:p>
              <a:r>
                <a:rPr lang="en-US" sz="2400"/>
                <a:t>data</a:t>
              </a:r>
            </a:p>
          </p:txBody>
        </p:sp>
        <p:sp>
          <p:nvSpPr>
            <p:cNvPr id="45127" name="Line 85"/>
            <p:cNvSpPr>
              <a:spLocks noChangeShapeType="1"/>
            </p:cNvSpPr>
            <p:nvPr/>
          </p:nvSpPr>
          <p:spPr bwMode="auto">
            <a:xfrm flipV="1">
              <a:off x="4272" y="3053"/>
              <a:ext cx="288" cy="1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128" name="Line 86"/>
            <p:cNvSpPr>
              <a:spLocks noChangeShapeType="1"/>
            </p:cNvSpPr>
            <p:nvPr/>
          </p:nvSpPr>
          <p:spPr bwMode="auto">
            <a:xfrm flipV="1">
              <a:off x="4272" y="3629"/>
              <a:ext cx="288" cy="4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129" name="Rectangle 87"/>
            <p:cNvSpPr>
              <a:spLocks noChangeArrowheads="1"/>
            </p:cNvSpPr>
            <p:nvPr/>
          </p:nvSpPr>
          <p:spPr bwMode="auto">
            <a:xfrm>
              <a:off x="3648" y="2669"/>
              <a:ext cx="240"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130" name="Oval 88"/>
            <p:cNvSpPr>
              <a:spLocks noChangeArrowheads="1"/>
            </p:cNvSpPr>
            <p:nvPr/>
          </p:nvSpPr>
          <p:spPr bwMode="auto">
            <a:xfrm>
              <a:off x="3744" y="2765"/>
              <a:ext cx="48" cy="48"/>
            </a:xfrm>
            <a:prstGeom prst="ellipse">
              <a:avLst/>
            </a:prstGeom>
            <a:solidFill>
              <a:schemeClr val="hlink"/>
            </a:solidFill>
            <a:ln w="9525">
              <a:solidFill>
                <a:schemeClr val="tx1"/>
              </a:solidFill>
              <a:round/>
              <a:headEnd/>
              <a:tailEnd/>
            </a:ln>
          </p:spPr>
          <p:txBody>
            <a:bodyPr wrap="none" anchor="ctr"/>
            <a:lstStyle/>
            <a:p>
              <a:endParaRPr lang="en-US"/>
            </a:p>
          </p:txBody>
        </p:sp>
        <p:sp>
          <p:nvSpPr>
            <p:cNvPr id="45131" name="Oval 89"/>
            <p:cNvSpPr>
              <a:spLocks noChangeArrowheads="1"/>
            </p:cNvSpPr>
            <p:nvPr/>
          </p:nvSpPr>
          <p:spPr bwMode="auto">
            <a:xfrm>
              <a:off x="3744" y="2909"/>
              <a:ext cx="48" cy="48"/>
            </a:xfrm>
            <a:prstGeom prst="ellipse">
              <a:avLst/>
            </a:prstGeom>
            <a:solidFill>
              <a:schemeClr val="hlink"/>
            </a:solidFill>
            <a:ln w="9525">
              <a:solidFill>
                <a:schemeClr val="tx1"/>
              </a:solidFill>
              <a:round/>
              <a:headEnd/>
              <a:tailEnd/>
            </a:ln>
          </p:spPr>
          <p:txBody>
            <a:bodyPr wrap="none" anchor="ctr"/>
            <a:lstStyle/>
            <a:p>
              <a:endParaRPr lang="en-US"/>
            </a:p>
          </p:txBody>
        </p:sp>
        <p:sp>
          <p:nvSpPr>
            <p:cNvPr id="45132" name="Oval 90"/>
            <p:cNvSpPr>
              <a:spLocks noChangeArrowheads="1"/>
            </p:cNvSpPr>
            <p:nvPr/>
          </p:nvSpPr>
          <p:spPr bwMode="auto">
            <a:xfrm>
              <a:off x="3744" y="3053"/>
              <a:ext cx="48" cy="48"/>
            </a:xfrm>
            <a:prstGeom prst="ellipse">
              <a:avLst/>
            </a:prstGeom>
            <a:solidFill>
              <a:schemeClr val="hlink"/>
            </a:solidFill>
            <a:ln w="9525">
              <a:solidFill>
                <a:schemeClr val="tx1"/>
              </a:solidFill>
              <a:round/>
              <a:headEnd/>
              <a:tailEnd/>
            </a:ln>
          </p:spPr>
          <p:txBody>
            <a:bodyPr wrap="none" anchor="ctr"/>
            <a:lstStyle/>
            <a:p>
              <a:endParaRPr lang="en-US"/>
            </a:p>
          </p:txBody>
        </p:sp>
        <p:sp>
          <p:nvSpPr>
            <p:cNvPr id="45133" name="Oval 91"/>
            <p:cNvSpPr>
              <a:spLocks noChangeArrowheads="1"/>
            </p:cNvSpPr>
            <p:nvPr/>
          </p:nvSpPr>
          <p:spPr bwMode="auto">
            <a:xfrm>
              <a:off x="3744" y="3197"/>
              <a:ext cx="48" cy="48"/>
            </a:xfrm>
            <a:prstGeom prst="ellipse">
              <a:avLst/>
            </a:prstGeom>
            <a:solidFill>
              <a:schemeClr val="hlink"/>
            </a:solidFill>
            <a:ln w="9525">
              <a:solidFill>
                <a:schemeClr val="tx1"/>
              </a:solidFill>
              <a:round/>
              <a:headEnd/>
              <a:tailEnd/>
            </a:ln>
          </p:spPr>
          <p:txBody>
            <a:bodyPr wrap="none" anchor="ctr"/>
            <a:lstStyle/>
            <a:p>
              <a:endParaRPr lang="en-US"/>
            </a:p>
          </p:txBody>
        </p:sp>
        <p:sp>
          <p:nvSpPr>
            <p:cNvPr id="45134" name="Freeform 92"/>
            <p:cNvSpPr>
              <a:spLocks/>
            </p:cNvSpPr>
            <p:nvPr/>
          </p:nvSpPr>
          <p:spPr bwMode="auto">
            <a:xfrm>
              <a:off x="3792" y="2189"/>
              <a:ext cx="288" cy="624"/>
            </a:xfrm>
            <a:custGeom>
              <a:avLst/>
              <a:gdLst>
                <a:gd name="T0" fmla="*/ 0 w 288"/>
                <a:gd name="T1" fmla="*/ 624 h 624"/>
                <a:gd name="T2" fmla="*/ 192 w 288"/>
                <a:gd name="T3" fmla="*/ 624 h 624"/>
                <a:gd name="T4" fmla="*/ 192 w 288"/>
                <a:gd name="T5" fmla="*/ 0 h 624"/>
                <a:gd name="T6" fmla="*/ 288 w 288"/>
                <a:gd name="T7" fmla="*/ 0 h 624"/>
                <a:gd name="T8" fmla="*/ 0 60000 65536"/>
                <a:gd name="T9" fmla="*/ 0 60000 65536"/>
                <a:gd name="T10" fmla="*/ 0 60000 65536"/>
                <a:gd name="T11" fmla="*/ 0 60000 65536"/>
                <a:gd name="T12" fmla="*/ 0 w 288"/>
                <a:gd name="T13" fmla="*/ 0 h 624"/>
                <a:gd name="T14" fmla="*/ 288 w 288"/>
                <a:gd name="T15" fmla="*/ 624 h 624"/>
              </a:gdLst>
              <a:ahLst/>
              <a:cxnLst>
                <a:cxn ang="T8">
                  <a:pos x="T0" y="T1"/>
                </a:cxn>
                <a:cxn ang="T9">
                  <a:pos x="T2" y="T3"/>
                </a:cxn>
                <a:cxn ang="T10">
                  <a:pos x="T4" y="T5"/>
                </a:cxn>
                <a:cxn ang="T11">
                  <a:pos x="T6" y="T7"/>
                </a:cxn>
              </a:cxnLst>
              <a:rect l="T12" t="T13" r="T14" b="T15"/>
              <a:pathLst>
                <a:path w="288" h="624">
                  <a:moveTo>
                    <a:pt x="0" y="624"/>
                  </a:moveTo>
                  <a:lnTo>
                    <a:pt x="192" y="624"/>
                  </a:lnTo>
                  <a:lnTo>
                    <a:pt x="192" y="0"/>
                  </a:lnTo>
                  <a:lnTo>
                    <a:pt x="288" y="0"/>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135" name="Line 93"/>
            <p:cNvSpPr>
              <a:spLocks noChangeShapeType="1"/>
            </p:cNvSpPr>
            <p:nvPr/>
          </p:nvSpPr>
          <p:spPr bwMode="auto">
            <a:xfrm>
              <a:off x="3792" y="3245"/>
              <a:ext cx="288"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136" name="Text Box 94"/>
            <p:cNvSpPr txBox="1">
              <a:spLocks noChangeArrowheads="1"/>
            </p:cNvSpPr>
            <p:nvPr/>
          </p:nvSpPr>
          <p:spPr bwMode="auto">
            <a:xfrm>
              <a:off x="4780" y="2093"/>
              <a:ext cx="16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imes New Roman" charset="0"/>
                  <a:ea typeface="ＭＳ Ｐゴシック" charset="0"/>
                  <a:cs typeface="ＭＳ Ｐゴシック" charset="0"/>
                </a:defRPr>
              </a:lvl1pPr>
              <a:lvl2pPr marL="742950" indent="-285750">
                <a:defRPr>
                  <a:solidFill>
                    <a:schemeClr val="tx1"/>
                  </a:solidFill>
                  <a:latin typeface="Times New Roman" charset="0"/>
                  <a:ea typeface="ＭＳ Ｐゴシック" charset="0"/>
                </a:defRPr>
              </a:lvl2pPr>
              <a:lvl3pPr marL="1143000" indent="-228600">
                <a:defRPr>
                  <a:solidFill>
                    <a:schemeClr val="tx1"/>
                  </a:solidFill>
                  <a:latin typeface="Times New Roman" charset="0"/>
                  <a:ea typeface="ＭＳ Ｐゴシック" charset="0"/>
                </a:defRPr>
              </a:lvl3pPr>
              <a:lvl4pPr marL="1600200" indent="-228600">
                <a:defRPr>
                  <a:solidFill>
                    <a:schemeClr val="tx1"/>
                  </a:solidFill>
                  <a:latin typeface="Times New Roman" charset="0"/>
                  <a:ea typeface="ＭＳ Ｐゴシック" charset="0"/>
                </a:defRPr>
              </a:lvl4pPr>
              <a:lvl5pPr marL="2057400" indent="-228600">
                <a:defRPr>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a:solidFill>
                    <a:schemeClr val="tx1"/>
                  </a:solidFill>
                  <a:latin typeface="Times New Roman" charset="0"/>
                  <a:ea typeface="ＭＳ Ｐゴシック" charset="0"/>
                </a:defRPr>
              </a:lvl9pPr>
            </a:lstStyle>
            <a:p>
              <a:r>
                <a:rPr lang="en-US" sz="2400" b="1"/>
                <a:t>.</a:t>
              </a:r>
            </a:p>
            <a:p>
              <a:r>
                <a:rPr lang="en-US" sz="2400" b="1"/>
                <a:t>.</a:t>
              </a:r>
            </a:p>
          </p:txBody>
        </p:sp>
        <p:sp>
          <p:nvSpPr>
            <p:cNvPr id="45137" name="Text Box 95"/>
            <p:cNvSpPr txBox="1">
              <a:spLocks noChangeArrowheads="1"/>
            </p:cNvSpPr>
            <p:nvPr/>
          </p:nvSpPr>
          <p:spPr bwMode="auto">
            <a:xfrm>
              <a:off x="4800" y="3101"/>
              <a:ext cx="16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imes New Roman" charset="0"/>
                  <a:ea typeface="ＭＳ Ｐゴシック" charset="0"/>
                  <a:cs typeface="ＭＳ Ｐゴシック" charset="0"/>
                </a:defRPr>
              </a:lvl1pPr>
              <a:lvl2pPr marL="742950" indent="-285750">
                <a:defRPr>
                  <a:solidFill>
                    <a:schemeClr val="tx1"/>
                  </a:solidFill>
                  <a:latin typeface="Times New Roman" charset="0"/>
                  <a:ea typeface="ＭＳ Ｐゴシック" charset="0"/>
                </a:defRPr>
              </a:lvl2pPr>
              <a:lvl3pPr marL="1143000" indent="-228600">
                <a:defRPr>
                  <a:solidFill>
                    <a:schemeClr val="tx1"/>
                  </a:solidFill>
                  <a:latin typeface="Times New Roman" charset="0"/>
                  <a:ea typeface="ＭＳ Ｐゴシック" charset="0"/>
                </a:defRPr>
              </a:lvl3pPr>
              <a:lvl4pPr marL="1600200" indent="-228600">
                <a:defRPr>
                  <a:solidFill>
                    <a:schemeClr val="tx1"/>
                  </a:solidFill>
                  <a:latin typeface="Times New Roman" charset="0"/>
                  <a:ea typeface="ＭＳ Ｐゴシック" charset="0"/>
                </a:defRPr>
              </a:lvl4pPr>
              <a:lvl5pPr marL="2057400" indent="-228600">
                <a:defRPr>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a:solidFill>
                    <a:schemeClr val="tx1"/>
                  </a:solidFill>
                  <a:latin typeface="Times New Roman" charset="0"/>
                  <a:ea typeface="ＭＳ Ｐゴシック" charset="0"/>
                </a:defRPr>
              </a:lvl9pPr>
            </a:lstStyle>
            <a:p>
              <a:r>
                <a:rPr lang="en-US" sz="2400" b="1"/>
                <a:t>.</a:t>
              </a:r>
            </a:p>
            <a:p>
              <a:r>
                <a:rPr lang="en-US" sz="2400" b="1"/>
                <a:t>.</a:t>
              </a:r>
            </a:p>
          </p:txBody>
        </p:sp>
        <p:sp>
          <p:nvSpPr>
            <p:cNvPr id="45138" name="Line 96"/>
            <p:cNvSpPr>
              <a:spLocks noChangeShapeType="1"/>
            </p:cNvSpPr>
            <p:nvPr/>
          </p:nvSpPr>
          <p:spPr bwMode="auto">
            <a:xfrm flipV="1">
              <a:off x="1504" y="2697"/>
              <a:ext cx="2094" cy="535"/>
            </a:xfrm>
            <a:prstGeom prst="line">
              <a:avLst/>
            </a:prstGeom>
            <a:noFill/>
            <a:ln w="28575">
              <a:solidFill>
                <a:srgbClr val="FF0033"/>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extLst>
      <p:ext uri="{BB962C8B-B14F-4D97-AF65-F5344CB8AC3E}">
        <p14:creationId xmlns:p14="http://schemas.microsoft.com/office/powerpoint/2010/main" val="39441587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Size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324209249"/>
              </p:ext>
            </p:extLst>
          </p:nvPr>
        </p:nvGraphicFramePr>
        <p:xfrm>
          <a:off x="1524000" y="1397000"/>
          <a:ext cx="6096000" cy="5191760"/>
        </p:xfrm>
        <a:graphic>
          <a:graphicData uri="http://schemas.openxmlformats.org/drawingml/2006/table">
            <a:tbl>
              <a:tblPr firstRow="1" bandRow="1">
                <a:tableStyleId>{3C2FFA5D-87B4-456A-9821-1D502468CF0F}</a:tableStyleId>
              </a:tblPr>
              <a:tblGrid>
                <a:gridCol w="1524000"/>
                <a:gridCol w="1524000"/>
                <a:gridCol w="1524000"/>
                <a:gridCol w="1524000"/>
              </a:tblGrid>
              <a:tr h="370840">
                <a:tc>
                  <a:txBody>
                    <a:bodyPr/>
                    <a:lstStyle/>
                    <a:p>
                      <a:r>
                        <a:rPr lang="en-US" dirty="0" smtClean="0"/>
                        <a:t>Length</a:t>
                      </a:r>
                      <a:endParaRPr lang="en-US" dirty="0"/>
                    </a:p>
                  </a:txBody>
                  <a:tcPr/>
                </a:tc>
                <a:tc>
                  <a:txBody>
                    <a:bodyPr/>
                    <a:lstStyle/>
                    <a:p>
                      <a:r>
                        <a:rPr lang="en-US" dirty="0" smtClean="0"/>
                        <a:t>VU 1984</a:t>
                      </a:r>
                      <a:endParaRPr lang="en-US" dirty="0"/>
                    </a:p>
                  </a:txBody>
                  <a:tcPr/>
                </a:tc>
                <a:tc>
                  <a:txBody>
                    <a:bodyPr/>
                    <a:lstStyle/>
                    <a:p>
                      <a:r>
                        <a:rPr lang="en-US" dirty="0" smtClean="0"/>
                        <a:t>VU 2005</a:t>
                      </a:r>
                      <a:endParaRPr lang="en-US" dirty="0"/>
                    </a:p>
                  </a:txBody>
                  <a:tcPr/>
                </a:tc>
                <a:tc>
                  <a:txBody>
                    <a:bodyPr/>
                    <a:lstStyle/>
                    <a:p>
                      <a:r>
                        <a:rPr lang="en-US" dirty="0" smtClean="0"/>
                        <a:t>Web</a:t>
                      </a:r>
                      <a:endParaRPr lang="en-US" dirty="0"/>
                    </a:p>
                  </a:txBody>
                  <a:tcPr/>
                </a:tc>
              </a:tr>
              <a:tr h="370840">
                <a:tc>
                  <a:txBody>
                    <a:bodyPr/>
                    <a:lstStyle/>
                    <a:p>
                      <a:r>
                        <a:rPr lang="en-US" dirty="0" smtClean="0"/>
                        <a:t>1</a:t>
                      </a:r>
                      <a:endParaRPr lang="en-US" dirty="0"/>
                    </a:p>
                  </a:txBody>
                  <a:tcPr/>
                </a:tc>
                <a:tc>
                  <a:txBody>
                    <a:bodyPr/>
                    <a:lstStyle/>
                    <a:p>
                      <a:r>
                        <a:rPr lang="en-US" dirty="0" smtClean="0"/>
                        <a:t>1.79</a:t>
                      </a:r>
                      <a:endParaRPr lang="en-US" dirty="0"/>
                    </a:p>
                  </a:txBody>
                  <a:tcPr/>
                </a:tc>
                <a:tc>
                  <a:txBody>
                    <a:bodyPr/>
                    <a:lstStyle/>
                    <a:p>
                      <a:r>
                        <a:rPr lang="en-US" dirty="0" smtClean="0"/>
                        <a:t>1.38</a:t>
                      </a:r>
                      <a:endParaRPr lang="en-US" dirty="0"/>
                    </a:p>
                  </a:txBody>
                  <a:tcPr/>
                </a:tc>
                <a:tc>
                  <a:txBody>
                    <a:bodyPr/>
                    <a:lstStyle/>
                    <a:p>
                      <a:r>
                        <a:rPr lang="en-US" dirty="0" smtClean="0"/>
                        <a:t>6.67</a:t>
                      </a:r>
                      <a:endParaRPr lang="en-US" dirty="0"/>
                    </a:p>
                  </a:txBody>
                  <a:tcPr/>
                </a:tc>
              </a:tr>
              <a:tr h="370840">
                <a:tc>
                  <a:txBody>
                    <a:bodyPr/>
                    <a:lstStyle/>
                    <a:p>
                      <a:r>
                        <a:rPr lang="en-US" dirty="0" smtClean="0"/>
                        <a:t>2</a:t>
                      </a:r>
                      <a:endParaRPr lang="en-US" dirty="0"/>
                    </a:p>
                  </a:txBody>
                  <a:tcPr/>
                </a:tc>
                <a:tc>
                  <a:txBody>
                    <a:bodyPr/>
                    <a:lstStyle/>
                    <a:p>
                      <a:r>
                        <a:rPr lang="en-US" dirty="0" smtClean="0"/>
                        <a:t>1.88</a:t>
                      </a:r>
                      <a:endParaRPr lang="en-US" dirty="0"/>
                    </a:p>
                  </a:txBody>
                  <a:tcPr/>
                </a:tc>
                <a:tc>
                  <a:txBody>
                    <a:bodyPr/>
                    <a:lstStyle/>
                    <a:p>
                      <a:r>
                        <a:rPr lang="en-US" dirty="0" smtClean="0"/>
                        <a:t>1.53</a:t>
                      </a:r>
                      <a:endParaRPr lang="en-US" dirty="0"/>
                    </a:p>
                  </a:txBody>
                  <a:tcPr/>
                </a:tc>
                <a:tc>
                  <a:txBody>
                    <a:bodyPr/>
                    <a:lstStyle/>
                    <a:p>
                      <a:r>
                        <a:rPr lang="en-US" dirty="0" smtClean="0"/>
                        <a:t>7.67</a:t>
                      </a:r>
                      <a:endParaRPr lang="en-US" dirty="0"/>
                    </a:p>
                  </a:txBody>
                  <a:tcPr/>
                </a:tc>
              </a:tr>
              <a:tr h="370840">
                <a:tc>
                  <a:txBody>
                    <a:bodyPr/>
                    <a:lstStyle/>
                    <a:p>
                      <a:r>
                        <a:rPr lang="en-US" dirty="0" smtClean="0"/>
                        <a:t>16</a:t>
                      </a:r>
                      <a:endParaRPr lang="en-US" dirty="0"/>
                    </a:p>
                  </a:txBody>
                  <a:tcPr/>
                </a:tc>
                <a:tc>
                  <a:txBody>
                    <a:bodyPr/>
                    <a:lstStyle/>
                    <a:p>
                      <a:r>
                        <a:rPr lang="en-US" dirty="0" smtClean="0"/>
                        <a:t>3.3.2</a:t>
                      </a:r>
                      <a:endParaRPr lang="en-US" dirty="0"/>
                    </a:p>
                  </a:txBody>
                  <a:tcPr/>
                </a:tc>
                <a:tc>
                  <a:txBody>
                    <a:bodyPr/>
                    <a:lstStyle/>
                    <a:p>
                      <a:r>
                        <a:rPr lang="en-US" dirty="0" smtClean="0"/>
                        <a:t>2.15</a:t>
                      </a:r>
                      <a:endParaRPr lang="en-US" dirty="0"/>
                    </a:p>
                  </a:txBody>
                  <a:tcPr/>
                </a:tc>
                <a:tc>
                  <a:txBody>
                    <a:bodyPr/>
                    <a:lstStyle/>
                    <a:p>
                      <a:r>
                        <a:rPr lang="en-US" dirty="0" smtClean="0"/>
                        <a:t>11.46</a:t>
                      </a:r>
                      <a:endParaRPr lang="en-US" dirty="0"/>
                    </a:p>
                  </a:txBody>
                  <a:tcPr/>
                </a:tc>
              </a:tr>
              <a:tr h="370840">
                <a:tc>
                  <a:txBody>
                    <a:bodyPr/>
                    <a:lstStyle/>
                    <a:p>
                      <a:r>
                        <a:rPr lang="en-US" dirty="0" smtClean="0"/>
                        <a:t>512</a:t>
                      </a:r>
                      <a:endParaRPr lang="en-US" dirty="0"/>
                    </a:p>
                  </a:txBody>
                  <a:tcPr/>
                </a:tc>
                <a:tc>
                  <a:txBody>
                    <a:bodyPr/>
                    <a:lstStyle/>
                    <a:p>
                      <a:r>
                        <a:rPr lang="en-US" dirty="0" smtClean="0"/>
                        <a:t>34.44</a:t>
                      </a:r>
                      <a:endParaRPr lang="en-US" dirty="0"/>
                    </a:p>
                  </a:txBody>
                  <a:tcPr/>
                </a:tc>
                <a:tc>
                  <a:txBody>
                    <a:bodyPr/>
                    <a:lstStyle/>
                    <a:p>
                      <a:r>
                        <a:rPr lang="en-US" dirty="0" smtClean="0"/>
                        <a:t>20.62</a:t>
                      </a:r>
                      <a:endParaRPr lang="en-US" dirty="0"/>
                    </a:p>
                  </a:txBody>
                  <a:tcPr/>
                </a:tc>
                <a:tc>
                  <a:txBody>
                    <a:bodyPr/>
                    <a:lstStyle/>
                    <a:p>
                      <a:r>
                        <a:rPr lang="en-US" dirty="0" smtClean="0"/>
                        <a:t>39.94</a:t>
                      </a:r>
                      <a:endParaRPr lang="en-US" dirty="0"/>
                    </a:p>
                  </a:txBody>
                  <a:tcPr/>
                </a:tc>
              </a:tr>
              <a:tr h="370840">
                <a:tc>
                  <a:txBody>
                    <a:bodyPr/>
                    <a:lstStyle/>
                    <a:p>
                      <a:r>
                        <a:rPr lang="en-US" dirty="0" smtClean="0"/>
                        <a:t>1KB</a:t>
                      </a:r>
                      <a:endParaRPr lang="en-US" dirty="0"/>
                    </a:p>
                  </a:txBody>
                  <a:tcPr/>
                </a:tc>
                <a:tc>
                  <a:txBody>
                    <a:bodyPr/>
                    <a:lstStyle/>
                    <a:p>
                      <a:r>
                        <a:rPr lang="en-US" dirty="0" smtClean="0"/>
                        <a:t>48.05</a:t>
                      </a:r>
                      <a:endParaRPr lang="en-US" dirty="0"/>
                    </a:p>
                  </a:txBody>
                  <a:tcPr/>
                </a:tc>
                <a:tc>
                  <a:txBody>
                    <a:bodyPr/>
                    <a:lstStyle/>
                    <a:p>
                      <a:r>
                        <a:rPr lang="en-US" dirty="0" smtClean="0"/>
                        <a:t>30.91</a:t>
                      </a:r>
                      <a:endParaRPr lang="en-US" dirty="0"/>
                    </a:p>
                  </a:txBody>
                  <a:tcPr/>
                </a:tc>
                <a:tc>
                  <a:txBody>
                    <a:bodyPr/>
                    <a:lstStyle/>
                    <a:p>
                      <a:r>
                        <a:rPr lang="en-US" dirty="0" smtClean="0"/>
                        <a:t>47.82</a:t>
                      </a:r>
                      <a:endParaRPr lang="en-US" dirty="0"/>
                    </a:p>
                  </a:txBody>
                  <a:tcPr/>
                </a:tc>
              </a:tr>
              <a:tr h="370840">
                <a:tc>
                  <a:txBody>
                    <a:bodyPr/>
                    <a:lstStyle/>
                    <a:p>
                      <a:r>
                        <a:rPr lang="en-US" dirty="0" smtClean="0"/>
                        <a:t>4KB</a:t>
                      </a:r>
                      <a:endParaRPr lang="en-US" dirty="0"/>
                    </a:p>
                  </a:txBody>
                  <a:tcPr/>
                </a:tc>
                <a:tc>
                  <a:txBody>
                    <a:bodyPr/>
                    <a:lstStyle/>
                    <a:p>
                      <a:r>
                        <a:rPr lang="en-US" dirty="0" smtClean="0"/>
                        <a:t>75.31</a:t>
                      </a:r>
                      <a:endParaRPr lang="en-US" dirty="0"/>
                    </a:p>
                  </a:txBody>
                  <a:tcPr/>
                </a:tc>
                <a:tc>
                  <a:txBody>
                    <a:bodyPr/>
                    <a:lstStyle/>
                    <a:p>
                      <a:r>
                        <a:rPr lang="en-US" dirty="0" smtClean="0"/>
                        <a:t>59.13</a:t>
                      </a:r>
                      <a:endParaRPr lang="en-US" dirty="0"/>
                    </a:p>
                  </a:txBody>
                  <a:tcPr/>
                </a:tc>
                <a:tc>
                  <a:txBody>
                    <a:bodyPr/>
                    <a:lstStyle/>
                    <a:p>
                      <a:r>
                        <a:rPr lang="en-US" dirty="0" smtClean="0"/>
                        <a:t>7064</a:t>
                      </a:r>
                      <a:endParaRPr lang="en-US" dirty="0"/>
                    </a:p>
                  </a:txBody>
                  <a:tcPr/>
                </a:tc>
              </a:tr>
              <a:tr h="370840">
                <a:tc>
                  <a:txBody>
                    <a:bodyPr/>
                    <a:lstStyle/>
                    <a:p>
                      <a:r>
                        <a:rPr lang="en-US" dirty="0" smtClean="0"/>
                        <a:t>8KB</a:t>
                      </a:r>
                      <a:endParaRPr lang="en-US" dirty="0"/>
                    </a:p>
                  </a:txBody>
                  <a:tcPr/>
                </a:tc>
                <a:tc>
                  <a:txBody>
                    <a:bodyPr/>
                    <a:lstStyle/>
                    <a:p>
                      <a:r>
                        <a:rPr lang="en-US" dirty="0" smtClean="0"/>
                        <a:t>84.97</a:t>
                      </a:r>
                      <a:endParaRPr lang="en-US" dirty="0"/>
                    </a:p>
                  </a:txBody>
                  <a:tcPr/>
                </a:tc>
                <a:tc>
                  <a:txBody>
                    <a:bodyPr/>
                    <a:lstStyle/>
                    <a:p>
                      <a:r>
                        <a:rPr lang="en-US" dirty="0" smtClean="0"/>
                        <a:t>69.96</a:t>
                      </a:r>
                      <a:endParaRPr lang="en-US" dirty="0"/>
                    </a:p>
                  </a:txBody>
                  <a:tcPr/>
                </a:tc>
                <a:tc>
                  <a:txBody>
                    <a:bodyPr/>
                    <a:lstStyle/>
                    <a:p>
                      <a:r>
                        <a:rPr lang="en-US" dirty="0" smtClean="0"/>
                        <a:t>79.69</a:t>
                      </a:r>
                      <a:endParaRPr lang="en-US" dirty="0"/>
                    </a:p>
                  </a:txBody>
                  <a:tcPr/>
                </a:tc>
              </a:tr>
              <a:tr h="370840">
                <a:tc>
                  <a:txBody>
                    <a:bodyPr/>
                    <a:lstStyle/>
                    <a:p>
                      <a:r>
                        <a:rPr lang="en-US" dirty="0" smtClean="0"/>
                        <a:t>16KB</a:t>
                      </a:r>
                      <a:endParaRPr lang="en-US" dirty="0"/>
                    </a:p>
                  </a:txBody>
                  <a:tcPr/>
                </a:tc>
                <a:tc>
                  <a:txBody>
                    <a:bodyPr/>
                    <a:lstStyle/>
                    <a:p>
                      <a:r>
                        <a:rPr lang="en-US" dirty="0" smtClean="0"/>
                        <a:t>92.53</a:t>
                      </a:r>
                      <a:endParaRPr lang="en-US" dirty="0"/>
                    </a:p>
                  </a:txBody>
                  <a:tcPr/>
                </a:tc>
                <a:tc>
                  <a:txBody>
                    <a:bodyPr/>
                    <a:lstStyle/>
                    <a:p>
                      <a:r>
                        <a:rPr lang="en-US" dirty="0" smtClean="0"/>
                        <a:t>78.92</a:t>
                      </a:r>
                      <a:endParaRPr lang="en-US" dirty="0"/>
                    </a:p>
                  </a:txBody>
                  <a:tcPr/>
                </a:tc>
                <a:tc>
                  <a:txBody>
                    <a:bodyPr/>
                    <a:lstStyle/>
                    <a:p>
                      <a:r>
                        <a:rPr lang="en-US" dirty="0" smtClean="0"/>
                        <a:t>86.79</a:t>
                      </a:r>
                      <a:endParaRPr lang="en-US" dirty="0"/>
                    </a:p>
                  </a:txBody>
                  <a:tcPr/>
                </a:tc>
              </a:tr>
              <a:tr h="370840">
                <a:tc>
                  <a:txBody>
                    <a:bodyPr/>
                    <a:lstStyle/>
                    <a:p>
                      <a:r>
                        <a:rPr lang="en-US" dirty="0" smtClean="0"/>
                        <a:t>32KB</a:t>
                      </a:r>
                      <a:endParaRPr lang="en-US" dirty="0"/>
                    </a:p>
                  </a:txBody>
                  <a:tcPr/>
                </a:tc>
                <a:tc>
                  <a:txBody>
                    <a:bodyPr/>
                    <a:lstStyle/>
                    <a:p>
                      <a:r>
                        <a:rPr lang="en-US" dirty="0" smtClean="0"/>
                        <a:t>97.21</a:t>
                      </a:r>
                      <a:endParaRPr lang="en-US" dirty="0"/>
                    </a:p>
                  </a:txBody>
                  <a:tcPr/>
                </a:tc>
                <a:tc>
                  <a:txBody>
                    <a:bodyPr/>
                    <a:lstStyle/>
                    <a:p>
                      <a:r>
                        <a:rPr lang="en-US" dirty="0" smtClean="0"/>
                        <a:t>85.87</a:t>
                      </a:r>
                      <a:endParaRPr lang="en-US" dirty="0"/>
                    </a:p>
                  </a:txBody>
                  <a:tcPr/>
                </a:tc>
                <a:tc>
                  <a:txBody>
                    <a:bodyPr/>
                    <a:lstStyle/>
                    <a:p>
                      <a:r>
                        <a:rPr lang="en-US" dirty="0" smtClean="0"/>
                        <a:t>91.56</a:t>
                      </a:r>
                      <a:endParaRPr lang="en-US" dirty="0"/>
                    </a:p>
                  </a:txBody>
                  <a:tcPr/>
                </a:tc>
              </a:tr>
              <a:tr h="370840">
                <a:tc>
                  <a:txBody>
                    <a:bodyPr/>
                    <a:lstStyle/>
                    <a:p>
                      <a:r>
                        <a:rPr lang="en-US" dirty="0" smtClean="0"/>
                        <a:t>64KB</a:t>
                      </a:r>
                      <a:endParaRPr lang="en-US" dirty="0"/>
                    </a:p>
                  </a:txBody>
                  <a:tcPr/>
                </a:tc>
                <a:tc>
                  <a:txBody>
                    <a:bodyPr/>
                    <a:lstStyle/>
                    <a:p>
                      <a:r>
                        <a:rPr lang="en-US" dirty="0" smtClean="0"/>
                        <a:t>99.18</a:t>
                      </a:r>
                      <a:endParaRPr lang="en-US" dirty="0"/>
                    </a:p>
                  </a:txBody>
                  <a:tcPr/>
                </a:tc>
                <a:tc>
                  <a:txBody>
                    <a:bodyPr/>
                    <a:lstStyle/>
                    <a:p>
                      <a:r>
                        <a:rPr lang="en-US" dirty="0" smtClean="0"/>
                        <a:t>90.84</a:t>
                      </a:r>
                      <a:endParaRPr lang="en-US" dirty="0"/>
                    </a:p>
                  </a:txBody>
                  <a:tcPr/>
                </a:tc>
                <a:tc>
                  <a:txBody>
                    <a:bodyPr/>
                    <a:lstStyle/>
                    <a:p>
                      <a:r>
                        <a:rPr lang="en-US" dirty="0" smtClean="0"/>
                        <a:t>94.80</a:t>
                      </a:r>
                      <a:endParaRPr lang="en-US" dirty="0"/>
                    </a:p>
                  </a:txBody>
                  <a:tcPr/>
                </a:tc>
              </a:tr>
              <a:tr h="370840">
                <a:tc>
                  <a:txBody>
                    <a:bodyPr/>
                    <a:lstStyle/>
                    <a:p>
                      <a:r>
                        <a:rPr lang="en-US" dirty="0" smtClean="0"/>
                        <a:t>128KB</a:t>
                      </a:r>
                      <a:endParaRPr lang="en-US" dirty="0"/>
                    </a:p>
                  </a:txBody>
                  <a:tcPr/>
                </a:tc>
                <a:tc>
                  <a:txBody>
                    <a:bodyPr/>
                    <a:lstStyle/>
                    <a:p>
                      <a:r>
                        <a:rPr lang="en-US" dirty="0" smtClean="0"/>
                        <a:t>99.84</a:t>
                      </a:r>
                      <a:endParaRPr lang="en-US" dirty="0"/>
                    </a:p>
                  </a:txBody>
                  <a:tcPr/>
                </a:tc>
                <a:tc>
                  <a:txBody>
                    <a:bodyPr/>
                    <a:lstStyle/>
                    <a:p>
                      <a:r>
                        <a:rPr lang="en-US" dirty="0" smtClean="0"/>
                        <a:t>93.73</a:t>
                      </a:r>
                      <a:endParaRPr lang="en-US" dirty="0"/>
                    </a:p>
                  </a:txBody>
                  <a:tcPr/>
                </a:tc>
                <a:tc>
                  <a:txBody>
                    <a:bodyPr/>
                    <a:lstStyle/>
                    <a:p>
                      <a:r>
                        <a:rPr lang="en-US" dirty="0" smtClean="0"/>
                        <a:t>96.93</a:t>
                      </a:r>
                      <a:endParaRPr lang="en-US" dirty="0"/>
                    </a:p>
                  </a:txBody>
                  <a:tcPr/>
                </a:tc>
              </a:tr>
              <a:tr h="370840">
                <a:tc>
                  <a:txBody>
                    <a:bodyPr/>
                    <a:lstStyle/>
                    <a:p>
                      <a:r>
                        <a:rPr lang="en-US" dirty="0" smtClean="0"/>
                        <a:t>256KB</a:t>
                      </a:r>
                      <a:endParaRPr lang="en-US" dirty="0"/>
                    </a:p>
                  </a:txBody>
                  <a:tcPr/>
                </a:tc>
                <a:tc>
                  <a:txBody>
                    <a:bodyPr/>
                    <a:lstStyle/>
                    <a:p>
                      <a:r>
                        <a:rPr lang="en-US" dirty="0" smtClean="0"/>
                        <a:t>99.96</a:t>
                      </a:r>
                      <a:endParaRPr lang="en-US" dirty="0"/>
                    </a:p>
                  </a:txBody>
                  <a:tcPr/>
                </a:tc>
                <a:tc>
                  <a:txBody>
                    <a:bodyPr/>
                    <a:lstStyle/>
                    <a:p>
                      <a:r>
                        <a:rPr lang="en-US" dirty="0" smtClean="0"/>
                        <a:t>96.12</a:t>
                      </a:r>
                      <a:endParaRPr lang="en-US" dirty="0"/>
                    </a:p>
                  </a:txBody>
                  <a:tcPr/>
                </a:tc>
                <a:tc>
                  <a:txBody>
                    <a:bodyPr/>
                    <a:lstStyle/>
                    <a:p>
                      <a:r>
                        <a:rPr lang="en-US" dirty="0" smtClean="0"/>
                        <a:t>98.48</a:t>
                      </a:r>
                      <a:endParaRPr lang="en-US" dirty="0"/>
                    </a:p>
                  </a:txBody>
                  <a:tcPr/>
                </a:tc>
              </a:tr>
              <a:tr h="370840">
                <a:tc>
                  <a:txBody>
                    <a:bodyPr/>
                    <a:lstStyle/>
                    <a:p>
                      <a:r>
                        <a:rPr lang="en-US" dirty="0" smtClean="0"/>
                        <a:t>1MB</a:t>
                      </a:r>
                      <a:endParaRPr lang="en-US" dirty="0"/>
                    </a:p>
                  </a:txBody>
                  <a:tcPr/>
                </a:tc>
                <a:tc>
                  <a:txBody>
                    <a:bodyPr/>
                    <a:lstStyle/>
                    <a:p>
                      <a:r>
                        <a:rPr lang="en-US" dirty="0" smtClean="0"/>
                        <a:t>100</a:t>
                      </a:r>
                      <a:endParaRPr lang="en-US" dirty="0"/>
                    </a:p>
                  </a:txBody>
                  <a:tcPr/>
                </a:tc>
                <a:tc>
                  <a:txBody>
                    <a:bodyPr/>
                    <a:lstStyle/>
                    <a:p>
                      <a:r>
                        <a:rPr lang="en-US" dirty="0" smtClean="0"/>
                        <a:t>98.87</a:t>
                      </a:r>
                      <a:endParaRPr lang="en-US" dirty="0"/>
                    </a:p>
                  </a:txBody>
                  <a:tcPr/>
                </a:tc>
                <a:tc>
                  <a:txBody>
                    <a:bodyPr/>
                    <a:lstStyle/>
                    <a:p>
                      <a:r>
                        <a:rPr lang="en-US" dirty="0" smtClean="0"/>
                        <a:t>99.62</a:t>
                      </a:r>
                      <a:endParaRPr lang="en-US" dirty="0"/>
                    </a:p>
                  </a:txBody>
                  <a:tcPr/>
                </a:tc>
              </a:tr>
            </a:tbl>
          </a:graphicData>
        </a:graphic>
      </p:graphicFrame>
    </p:spTree>
    <p:extLst>
      <p:ext uri="{BB962C8B-B14F-4D97-AF65-F5344CB8AC3E}">
        <p14:creationId xmlns:p14="http://schemas.microsoft.com/office/powerpoint/2010/main" val="55071476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5" name="Rectangle 2"/>
          <p:cNvSpPr>
            <a:spLocks noGrp="1" noChangeArrowheads="1"/>
          </p:cNvSpPr>
          <p:nvPr>
            <p:ph type="title"/>
          </p:nvPr>
        </p:nvSpPr>
        <p:spPr>
          <a:xfrm>
            <a:off x="495300" y="306388"/>
            <a:ext cx="8024813" cy="752475"/>
          </a:xfrm>
        </p:spPr>
        <p:txBody>
          <a:bodyPr>
            <a:normAutofit fontScale="90000"/>
          </a:bodyPr>
          <a:lstStyle/>
          <a:p>
            <a:r>
              <a:rPr lang="en-US">
                <a:latin typeface="Times New Roman" charset="0"/>
                <a:ea typeface="ＭＳ Ｐゴシック" charset="0"/>
                <a:cs typeface="ＭＳ Ｐゴシック" charset="0"/>
              </a:rPr>
              <a:t>Linux Disk Allocation</a:t>
            </a:r>
          </a:p>
        </p:txBody>
      </p:sp>
      <p:sp>
        <p:nvSpPr>
          <p:cNvPr id="46086" name="Rectangle 3"/>
          <p:cNvSpPr>
            <a:spLocks noGrp="1" noChangeArrowheads="1"/>
          </p:cNvSpPr>
          <p:nvPr>
            <p:ph type="body" idx="1"/>
          </p:nvPr>
        </p:nvSpPr>
        <p:spPr>
          <a:xfrm>
            <a:off x="390525" y="1241425"/>
            <a:ext cx="7977188" cy="4810125"/>
          </a:xfrm>
        </p:spPr>
        <p:txBody>
          <a:bodyPr/>
          <a:lstStyle/>
          <a:p>
            <a:pPr>
              <a:lnSpc>
                <a:spcPct val="90000"/>
              </a:lnSpc>
            </a:pPr>
            <a:r>
              <a:rPr lang="en-US" sz="2400">
                <a:latin typeface="Times New Roman" charset="0"/>
                <a:ea typeface="ＭＳ Ｐゴシック" charset="0"/>
                <a:cs typeface="ＭＳ Ｐゴシック" charset="0"/>
              </a:rPr>
              <a:t>Directory</a:t>
            </a:r>
          </a:p>
          <a:p>
            <a:pPr lvl="1">
              <a:lnSpc>
                <a:spcPct val="90000"/>
              </a:lnSpc>
            </a:pPr>
            <a:r>
              <a:rPr lang="en-US" sz="2000">
                <a:latin typeface="Times New Roman" charset="0"/>
                <a:ea typeface="ＭＳ Ｐゴシック" charset="0"/>
              </a:rPr>
              <a:t>List of filename/inode pairs</a:t>
            </a:r>
          </a:p>
          <a:p>
            <a:pPr>
              <a:lnSpc>
                <a:spcPct val="90000"/>
              </a:lnSpc>
            </a:pPr>
            <a:r>
              <a:rPr lang="en-US" sz="2400">
                <a:latin typeface="Times New Roman" charset="0"/>
                <a:ea typeface="ＭＳ Ｐゴシック" charset="0"/>
                <a:cs typeface="ＭＳ Ｐゴシック" charset="0"/>
              </a:rPr>
              <a:t>Bitmap to indicate free or allocated blocks</a:t>
            </a:r>
          </a:p>
          <a:p>
            <a:pPr lvl="1">
              <a:lnSpc>
                <a:spcPct val="90000"/>
              </a:lnSpc>
            </a:pPr>
            <a:r>
              <a:rPr lang="en-US" sz="2000">
                <a:latin typeface="Times New Roman" charset="0"/>
                <a:ea typeface="ＭＳ Ｐゴシック" charset="0"/>
              </a:rPr>
              <a:t>Look for a free block near the current block</a:t>
            </a:r>
          </a:p>
          <a:p>
            <a:pPr lvl="1">
              <a:lnSpc>
                <a:spcPct val="90000"/>
              </a:lnSpc>
            </a:pPr>
            <a:r>
              <a:rPr lang="en-US" sz="2000">
                <a:latin typeface="Times New Roman" charset="0"/>
                <a:ea typeface="ＭＳ Ｐゴシック" charset="0"/>
              </a:rPr>
              <a:t>Else try to find byte of free bits</a:t>
            </a:r>
          </a:p>
          <a:p>
            <a:pPr lvl="1">
              <a:lnSpc>
                <a:spcPct val="90000"/>
              </a:lnSpc>
            </a:pPr>
            <a:r>
              <a:rPr lang="en-US" sz="2000">
                <a:latin typeface="Times New Roman" charset="0"/>
                <a:ea typeface="ＭＳ Ｐゴシック" charset="0"/>
              </a:rPr>
              <a:t>Back up to last free block, then pre-allocate 8 or more blocks</a:t>
            </a:r>
          </a:p>
          <a:p>
            <a:pPr lvl="2">
              <a:lnSpc>
                <a:spcPct val="90000"/>
              </a:lnSpc>
            </a:pPr>
            <a:r>
              <a:rPr lang="en-US" sz="2000">
                <a:latin typeface="Times New Roman" charset="0"/>
                <a:ea typeface="ＭＳ Ｐゴシック" charset="0"/>
              </a:rPr>
              <a:t>Released when file is closed if not needed</a:t>
            </a:r>
          </a:p>
          <a:p>
            <a:pPr>
              <a:lnSpc>
                <a:spcPct val="90000"/>
              </a:lnSpc>
            </a:pPr>
            <a:r>
              <a:rPr lang="en-US" sz="2400">
                <a:latin typeface="Times New Roman" charset="0"/>
                <a:ea typeface="ＭＳ Ｐゴシック" charset="0"/>
                <a:cs typeface="ＭＳ Ｐゴシック" charset="0"/>
              </a:rPr>
              <a:t>Block Groups</a:t>
            </a:r>
          </a:p>
          <a:p>
            <a:pPr lvl="1">
              <a:lnSpc>
                <a:spcPct val="90000"/>
              </a:lnSpc>
            </a:pPr>
            <a:r>
              <a:rPr lang="en-US" sz="2000">
                <a:latin typeface="Times New Roman" charset="0"/>
                <a:ea typeface="ＭＳ Ｐゴシック" charset="0"/>
              </a:rPr>
              <a:t>Set of nearby blocks</a:t>
            </a:r>
          </a:p>
          <a:p>
            <a:pPr lvl="1">
              <a:lnSpc>
                <a:spcPct val="90000"/>
              </a:lnSpc>
            </a:pPr>
            <a:r>
              <a:rPr lang="en-US" sz="2000">
                <a:latin typeface="Times New Roman" charset="0"/>
                <a:ea typeface="ＭＳ Ｐゴシック" charset="0"/>
              </a:rPr>
              <a:t>Helps keep the directory, inodes, and corresponding files close to each other</a:t>
            </a:r>
          </a:p>
          <a:p>
            <a:pPr lvl="1">
              <a:lnSpc>
                <a:spcPct val="90000"/>
              </a:lnSpc>
            </a:pPr>
            <a:r>
              <a:rPr lang="en-US" sz="2000">
                <a:latin typeface="Times New Roman" charset="0"/>
                <a:ea typeface="ＭＳ Ｐゴシック" charset="0"/>
              </a:rPr>
              <a:t>Always try to allocate a file in the same block group as the parent directory</a:t>
            </a:r>
          </a:p>
          <a:p>
            <a:pPr lvl="1">
              <a:lnSpc>
                <a:spcPct val="90000"/>
              </a:lnSpc>
            </a:pPr>
            <a:r>
              <a:rPr lang="en-US" sz="2000">
                <a:latin typeface="Times New Roman" charset="0"/>
                <a:ea typeface="ＭＳ Ｐゴシック" charset="0"/>
              </a:rPr>
              <a:t>Directories spread among block groups</a:t>
            </a:r>
          </a:p>
        </p:txBody>
      </p:sp>
    </p:spTree>
    <p:extLst>
      <p:ext uri="{BB962C8B-B14F-4D97-AF65-F5344CB8AC3E}">
        <p14:creationId xmlns:p14="http://schemas.microsoft.com/office/powerpoint/2010/main" val="303755634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9" name="Rectangle 2"/>
          <p:cNvSpPr>
            <a:spLocks noGrp="1" noChangeArrowheads="1"/>
          </p:cNvSpPr>
          <p:nvPr>
            <p:ph type="title"/>
          </p:nvPr>
        </p:nvSpPr>
        <p:spPr>
          <a:xfrm>
            <a:off x="344488" y="261938"/>
            <a:ext cx="7497762" cy="806450"/>
          </a:xfrm>
        </p:spPr>
        <p:txBody>
          <a:bodyPr/>
          <a:lstStyle/>
          <a:p>
            <a:r>
              <a:rPr lang="en-US">
                <a:latin typeface="Times New Roman" charset="0"/>
                <a:ea typeface="ＭＳ Ｐゴシック" charset="0"/>
                <a:cs typeface="ＭＳ Ｐゴシック" charset="0"/>
              </a:rPr>
              <a:t>NTFS</a:t>
            </a:r>
          </a:p>
        </p:txBody>
      </p:sp>
      <p:sp>
        <p:nvSpPr>
          <p:cNvPr id="47110" name="Rectangle 3"/>
          <p:cNvSpPr>
            <a:spLocks noGrp="1" noChangeArrowheads="1"/>
          </p:cNvSpPr>
          <p:nvPr>
            <p:ph type="body" idx="1"/>
          </p:nvPr>
        </p:nvSpPr>
        <p:spPr>
          <a:xfrm>
            <a:off x="433388" y="1227138"/>
            <a:ext cx="8096250" cy="4932362"/>
          </a:xfrm>
        </p:spPr>
        <p:txBody>
          <a:bodyPr>
            <a:normAutofit lnSpcReduction="10000"/>
          </a:bodyPr>
          <a:lstStyle/>
          <a:p>
            <a:pPr>
              <a:lnSpc>
                <a:spcPct val="90000"/>
              </a:lnSpc>
            </a:pPr>
            <a:r>
              <a:rPr lang="en-US" sz="2400">
                <a:latin typeface="Times New Roman" charset="0"/>
                <a:ea typeface="ＭＳ Ｐゴシック" charset="0"/>
                <a:cs typeface="ＭＳ Ｐゴシック" charset="0"/>
              </a:rPr>
              <a:t>Features</a:t>
            </a:r>
          </a:p>
          <a:p>
            <a:pPr lvl="1">
              <a:lnSpc>
                <a:spcPct val="90000"/>
              </a:lnSpc>
            </a:pPr>
            <a:r>
              <a:rPr lang="en-US" sz="2000">
                <a:latin typeface="Times New Roman" charset="0"/>
                <a:ea typeface="ＭＳ Ｐゴシック" charset="0"/>
              </a:rPr>
              <a:t>Recoverability – Log file to note changes</a:t>
            </a:r>
          </a:p>
          <a:p>
            <a:pPr lvl="1">
              <a:lnSpc>
                <a:spcPct val="90000"/>
              </a:lnSpc>
              <a:spcBef>
                <a:spcPct val="0"/>
              </a:spcBef>
            </a:pPr>
            <a:r>
              <a:rPr lang="en-US" sz="2000">
                <a:latin typeface="Times New Roman" charset="0"/>
                <a:ea typeface="ＭＳ Ｐゴシック" charset="0"/>
              </a:rPr>
              <a:t>Security</a:t>
            </a:r>
          </a:p>
          <a:p>
            <a:pPr lvl="1">
              <a:lnSpc>
                <a:spcPct val="90000"/>
              </a:lnSpc>
              <a:spcBef>
                <a:spcPct val="0"/>
              </a:spcBef>
            </a:pPr>
            <a:r>
              <a:rPr lang="en-US" sz="2000">
                <a:latin typeface="Times New Roman" charset="0"/>
                <a:ea typeface="ＭＳ Ｐゴシック" charset="0"/>
              </a:rPr>
              <a:t>Large disks/large files</a:t>
            </a:r>
          </a:p>
          <a:p>
            <a:pPr lvl="1">
              <a:lnSpc>
                <a:spcPct val="90000"/>
              </a:lnSpc>
              <a:spcBef>
                <a:spcPct val="0"/>
              </a:spcBef>
            </a:pPr>
            <a:r>
              <a:rPr lang="en-US" sz="2000">
                <a:latin typeface="Times New Roman" charset="0"/>
                <a:ea typeface="ＭＳ Ｐゴシック" charset="0"/>
              </a:rPr>
              <a:t>Multiple data streams within a file</a:t>
            </a:r>
          </a:p>
          <a:p>
            <a:pPr lvl="2">
              <a:lnSpc>
                <a:spcPct val="90000"/>
              </a:lnSpc>
              <a:spcBef>
                <a:spcPct val="0"/>
              </a:spcBef>
            </a:pPr>
            <a:r>
              <a:rPr lang="en-US" sz="2000">
                <a:latin typeface="Times New Roman" charset="0"/>
                <a:ea typeface="ＭＳ Ｐゴシック" charset="0"/>
              </a:rPr>
              <a:t>Macintosh: Data/Resource forks</a:t>
            </a:r>
          </a:p>
          <a:p>
            <a:pPr lvl="1">
              <a:lnSpc>
                <a:spcPct val="90000"/>
              </a:lnSpc>
              <a:spcBef>
                <a:spcPct val="0"/>
              </a:spcBef>
            </a:pPr>
            <a:r>
              <a:rPr lang="en-US" sz="2000">
                <a:latin typeface="Times New Roman" charset="0"/>
                <a:ea typeface="ＭＳ Ｐゴシック" charset="0"/>
              </a:rPr>
              <a:t>General indexing facility</a:t>
            </a:r>
          </a:p>
          <a:p>
            <a:pPr>
              <a:lnSpc>
                <a:spcPct val="90000"/>
              </a:lnSpc>
            </a:pPr>
            <a:r>
              <a:rPr lang="en-US" sz="2400">
                <a:latin typeface="Times New Roman" charset="0"/>
                <a:ea typeface="ＭＳ Ｐゴシック" charset="0"/>
                <a:cs typeface="ＭＳ Ｐゴシック" charset="0"/>
              </a:rPr>
              <a:t>Storage units</a:t>
            </a:r>
          </a:p>
          <a:p>
            <a:pPr lvl="1">
              <a:lnSpc>
                <a:spcPct val="90000"/>
              </a:lnSpc>
            </a:pPr>
            <a:r>
              <a:rPr lang="en-US" sz="2000">
                <a:latin typeface="Times New Roman" charset="0"/>
                <a:ea typeface="ＭＳ Ｐゴシック" charset="0"/>
              </a:rPr>
              <a:t>Sector</a:t>
            </a:r>
          </a:p>
          <a:p>
            <a:pPr lvl="1">
              <a:lnSpc>
                <a:spcPct val="90000"/>
              </a:lnSpc>
              <a:spcBef>
                <a:spcPct val="0"/>
              </a:spcBef>
            </a:pPr>
            <a:r>
              <a:rPr lang="en-US" sz="2000">
                <a:latin typeface="Times New Roman" charset="0"/>
                <a:ea typeface="ＭＳ Ｐゴシック" charset="0"/>
              </a:rPr>
              <a:t>Cluster – Set of 1 to 128 sectors</a:t>
            </a:r>
          </a:p>
          <a:p>
            <a:pPr lvl="2">
              <a:lnSpc>
                <a:spcPct val="90000"/>
              </a:lnSpc>
              <a:spcBef>
                <a:spcPct val="0"/>
              </a:spcBef>
            </a:pPr>
            <a:r>
              <a:rPr lang="en-US" sz="2000">
                <a:latin typeface="Times New Roman" charset="0"/>
                <a:ea typeface="ＭＳ Ｐゴシック" charset="0"/>
              </a:rPr>
              <a:t>Fundamental allocation unit</a:t>
            </a:r>
          </a:p>
          <a:p>
            <a:pPr lvl="2">
              <a:lnSpc>
                <a:spcPct val="90000"/>
              </a:lnSpc>
              <a:spcBef>
                <a:spcPct val="0"/>
              </a:spcBef>
            </a:pPr>
            <a:r>
              <a:rPr lang="en-US" sz="2000">
                <a:latin typeface="Times New Roman" charset="0"/>
                <a:ea typeface="ＭＳ Ｐゴシック" charset="0"/>
              </a:rPr>
              <a:t>Helps handle sector sizes other than 512 bytes</a:t>
            </a:r>
          </a:p>
          <a:p>
            <a:pPr lvl="2">
              <a:lnSpc>
                <a:spcPct val="90000"/>
              </a:lnSpc>
              <a:spcBef>
                <a:spcPct val="0"/>
              </a:spcBef>
            </a:pPr>
            <a:r>
              <a:rPr lang="en-US" sz="2000">
                <a:latin typeface="Times New Roman" charset="0"/>
                <a:ea typeface="ＭＳ Ｐゴシック" charset="0"/>
              </a:rPr>
              <a:t>Default cluster size depends on disk size (Table 12.6)</a:t>
            </a:r>
          </a:p>
          <a:p>
            <a:pPr lvl="1">
              <a:lnSpc>
                <a:spcPct val="90000"/>
              </a:lnSpc>
              <a:spcBef>
                <a:spcPct val="0"/>
              </a:spcBef>
            </a:pPr>
            <a:r>
              <a:rPr lang="en-US" sz="2000">
                <a:latin typeface="Times New Roman" charset="0"/>
                <a:ea typeface="ＭＳ Ｐゴシック" charset="0"/>
              </a:rPr>
              <a:t>Volume – Logical disk partition</a:t>
            </a:r>
          </a:p>
          <a:p>
            <a:pPr lvl="2">
              <a:lnSpc>
                <a:spcPct val="90000"/>
              </a:lnSpc>
              <a:spcBef>
                <a:spcPct val="0"/>
              </a:spcBef>
            </a:pPr>
            <a:r>
              <a:rPr lang="en-US" sz="2000">
                <a:latin typeface="Times New Roman" charset="0"/>
                <a:ea typeface="ＭＳ Ｐゴシック" charset="0"/>
              </a:rPr>
              <a:t>May be all or part of a single disk</a:t>
            </a:r>
          </a:p>
          <a:p>
            <a:pPr lvl="2">
              <a:lnSpc>
                <a:spcPct val="90000"/>
              </a:lnSpc>
              <a:spcBef>
                <a:spcPct val="0"/>
              </a:spcBef>
            </a:pPr>
            <a:r>
              <a:rPr lang="en-US" sz="2000">
                <a:latin typeface="Times New Roman" charset="0"/>
                <a:ea typeface="ＭＳ Ｐゴシック" charset="0"/>
              </a:rPr>
              <a:t>With RAID, may span several disks</a:t>
            </a:r>
          </a:p>
          <a:p>
            <a:pPr lvl="2">
              <a:lnSpc>
                <a:spcPct val="90000"/>
              </a:lnSpc>
              <a:spcBef>
                <a:spcPct val="0"/>
              </a:spcBef>
            </a:pPr>
            <a:r>
              <a:rPr lang="en-US" sz="2000">
                <a:latin typeface="Times New Roman" charset="0"/>
                <a:ea typeface="ＭＳ Ｐゴシック" charset="0"/>
              </a:rPr>
              <a:t>Max size is 2</a:t>
            </a:r>
            <a:r>
              <a:rPr lang="en-US" sz="2000" baseline="30000">
                <a:latin typeface="Times New Roman" charset="0"/>
                <a:ea typeface="ＭＳ Ｐゴシック" charset="0"/>
              </a:rPr>
              <a:t>64</a:t>
            </a:r>
            <a:r>
              <a:rPr lang="en-US" sz="2000">
                <a:latin typeface="Times New Roman" charset="0"/>
                <a:ea typeface="ＭＳ Ｐゴシック" charset="0"/>
              </a:rPr>
              <a:t> bytes</a:t>
            </a:r>
          </a:p>
        </p:txBody>
      </p:sp>
    </p:spTree>
    <p:extLst>
      <p:ext uri="{BB962C8B-B14F-4D97-AF65-F5344CB8AC3E}">
        <p14:creationId xmlns:p14="http://schemas.microsoft.com/office/powerpoint/2010/main" val="6873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3" name="Rectangle 2"/>
          <p:cNvSpPr>
            <a:spLocks noGrp="1" noChangeArrowheads="1"/>
          </p:cNvSpPr>
          <p:nvPr>
            <p:ph type="title"/>
          </p:nvPr>
        </p:nvSpPr>
        <p:spPr>
          <a:xfrm>
            <a:off x="419100" y="284163"/>
            <a:ext cx="8445500" cy="784225"/>
          </a:xfrm>
        </p:spPr>
        <p:txBody>
          <a:bodyPr/>
          <a:lstStyle/>
          <a:p>
            <a:r>
              <a:rPr lang="en-US">
                <a:latin typeface="Times New Roman" charset="0"/>
                <a:ea typeface="ＭＳ Ｐゴシック" charset="0"/>
                <a:cs typeface="ＭＳ Ｐゴシック" charset="0"/>
              </a:rPr>
              <a:t>NTFS - Volume Layout</a:t>
            </a:r>
          </a:p>
        </p:txBody>
      </p:sp>
      <p:sp>
        <p:nvSpPr>
          <p:cNvPr id="48134" name="Rectangle 3"/>
          <p:cNvSpPr>
            <a:spLocks noGrp="1" noChangeArrowheads="1"/>
          </p:cNvSpPr>
          <p:nvPr>
            <p:ph type="body" idx="1"/>
          </p:nvPr>
        </p:nvSpPr>
        <p:spPr>
          <a:xfrm>
            <a:off x="379413" y="1236663"/>
            <a:ext cx="8161337" cy="5076825"/>
          </a:xfrm>
        </p:spPr>
        <p:txBody>
          <a:bodyPr/>
          <a:lstStyle/>
          <a:p>
            <a:pPr>
              <a:lnSpc>
                <a:spcPct val="90000"/>
              </a:lnSpc>
            </a:pPr>
            <a:r>
              <a:rPr lang="en-US" sz="2400">
                <a:latin typeface="Times New Roman" charset="0"/>
                <a:ea typeface="ＭＳ Ｐゴシック" charset="0"/>
                <a:cs typeface="ＭＳ Ｐゴシック" charset="0"/>
              </a:rPr>
              <a:t>Boot sector(s) – Up to 16 sectors long</a:t>
            </a:r>
          </a:p>
          <a:p>
            <a:pPr lvl="1">
              <a:lnSpc>
                <a:spcPct val="90000"/>
              </a:lnSpc>
            </a:pPr>
            <a:r>
              <a:rPr lang="en-US" sz="2000">
                <a:latin typeface="Times New Roman" charset="0"/>
                <a:ea typeface="ＭＳ Ｐゴシック" charset="0"/>
              </a:rPr>
              <a:t>Includes volume and file system info</a:t>
            </a:r>
          </a:p>
          <a:p>
            <a:pPr>
              <a:lnSpc>
                <a:spcPct val="90000"/>
              </a:lnSpc>
            </a:pPr>
            <a:r>
              <a:rPr lang="en-US" sz="2400">
                <a:latin typeface="Times New Roman" charset="0"/>
                <a:ea typeface="ＭＳ Ｐゴシック" charset="0"/>
                <a:cs typeface="ＭＳ Ｐゴシック" charset="0"/>
              </a:rPr>
              <a:t>Master File Table</a:t>
            </a:r>
          </a:p>
          <a:p>
            <a:pPr lvl="1">
              <a:lnSpc>
                <a:spcPct val="90000"/>
              </a:lnSpc>
            </a:pPr>
            <a:r>
              <a:rPr lang="en-US" sz="2000">
                <a:latin typeface="Times New Roman" charset="0"/>
                <a:ea typeface="ＭＳ Ｐゴシック" charset="0"/>
              </a:rPr>
              <a:t>Database structure of variable-length rows, each describing one file or folder</a:t>
            </a:r>
          </a:p>
          <a:p>
            <a:pPr lvl="2">
              <a:lnSpc>
                <a:spcPct val="90000"/>
              </a:lnSpc>
            </a:pPr>
            <a:r>
              <a:rPr lang="en-US" sz="2000">
                <a:latin typeface="Times New Roman" charset="0"/>
                <a:ea typeface="ＭＳ Ｐゴシック" charset="0"/>
              </a:rPr>
              <a:t>If the file is small, may contain the file</a:t>
            </a:r>
          </a:p>
          <a:p>
            <a:pPr lvl="1">
              <a:lnSpc>
                <a:spcPct val="90000"/>
              </a:lnSpc>
            </a:pPr>
            <a:r>
              <a:rPr lang="en-US" sz="2000">
                <a:latin typeface="Times New Roman" charset="0"/>
                <a:ea typeface="ＭＳ Ｐゴシック" charset="0"/>
              </a:rPr>
              <a:t>Holds information about files and directories, free space</a:t>
            </a:r>
          </a:p>
          <a:p>
            <a:pPr lvl="2">
              <a:lnSpc>
                <a:spcPct val="90000"/>
              </a:lnSpc>
            </a:pPr>
            <a:r>
              <a:rPr lang="en-US" sz="2000">
                <a:latin typeface="Times New Roman" charset="0"/>
                <a:ea typeface="ＭＳ Ｐゴシック" charset="0"/>
              </a:rPr>
              <a:t>MFT2 – Copy of first three rows of MFT</a:t>
            </a:r>
          </a:p>
          <a:p>
            <a:pPr lvl="2">
              <a:lnSpc>
                <a:spcPct val="90000"/>
              </a:lnSpc>
            </a:pPr>
            <a:r>
              <a:rPr lang="en-US" sz="2000">
                <a:latin typeface="Times New Roman" charset="0"/>
                <a:ea typeface="ＭＳ Ｐゴシック" charset="0"/>
              </a:rPr>
              <a:t>Log file – List of file transaction steps</a:t>
            </a:r>
          </a:p>
          <a:p>
            <a:pPr lvl="2">
              <a:lnSpc>
                <a:spcPct val="90000"/>
              </a:lnSpc>
            </a:pPr>
            <a:r>
              <a:rPr lang="en-US" sz="2000">
                <a:latin typeface="Times New Roman" charset="0"/>
                <a:ea typeface="ＭＳ Ｐゴシック" charset="0"/>
              </a:rPr>
              <a:t>Cluster bit map – Indicates free space</a:t>
            </a:r>
          </a:p>
          <a:p>
            <a:pPr lvl="2">
              <a:lnSpc>
                <a:spcPct val="90000"/>
              </a:lnSpc>
            </a:pPr>
            <a:r>
              <a:rPr lang="en-US" sz="2000">
                <a:latin typeface="Times New Roman" charset="0"/>
                <a:ea typeface="ＭＳ Ｐゴシック" charset="0"/>
              </a:rPr>
              <a:t>Attribute definition table – Supported attribute types (Table 12.7, page 558)</a:t>
            </a:r>
          </a:p>
          <a:p>
            <a:pPr>
              <a:lnSpc>
                <a:spcPct val="90000"/>
              </a:lnSpc>
            </a:pPr>
            <a:r>
              <a:rPr lang="en-US" sz="2400">
                <a:latin typeface="Times New Roman" charset="0"/>
                <a:ea typeface="ＭＳ Ｐゴシック" charset="0"/>
                <a:cs typeface="ＭＳ Ｐゴシック" charset="0"/>
              </a:rPr>
              <a:t>System Files</a:t>
            </a:r>
          </a:p>
          <a:p>
            <a:pPr>
              <a:lnSpc>
                <a:spcPct val="90000"/>
              </a:lnSpc>
            </a:pPr>
            <a:r>
              <a:rPr lang="en-US" sz="2400">
                <a:latin typeface="Times New Roman" charset="0"/>
                <a:ea typeface="ＭＳ Ｐゴシック" charset="0"/>
                <a:cs typeface="ＭＳ Ｐゴシック" charset="0"/>
              </a:rPr>
              <a:t>Other Files</a:t>
            </a:r>
          </a:p>
        </p:txBody>
      </p:sp>
    </p:spTree>
    <p:extLst>
      <p:ext uri="{BB962C8B-B14F-4D97-AF65-F5344CB8AC3E}">
        <p14:creationId xmlns:p14="http://schemas.microsoft.com/office/powerpoint/2010/main" val="194219805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a:xfrm>
            <a:off x="484188" y="185738"/>
            <a:ext cx="7627937" cy="838200"/>
          </a:xfrm>
        </p:spPr>
        <p:txBody>
          <a:bodyPr/>
          <a:lstStyle/>
          <a:p>
            <a:r>
              <a:rPr lang="en-US">
                <a:latin typeface="Times New Roman" charset="0"/>
                <a:ea typeface="ＭＳ Ｐゴシック" charset="0"/>
                <a:cs typeface="ＭＳ Ｐゴシック" charset="0"/>
              </a:rPr>
              <a:t>NTFS - Recoverability</a:t>
            </a:r>
          </a:p>
        </p:txBody>
      </p:sp>
      <p:sp>
        <p:nvSpPr>
          <p:cNvPr id="49158" name="Rectangle 3"/>
          <p:cNvSpPr>
            <a:spLocks noGrp="1" noChangeArrowheads="1"/>
          </p:cNvSpPr>
          <p:nvPr>
            <p:ph type="body" idx="1"/>
          </p:nvPr>
        </p:nvSpPr>
        <p:spPr>
          <a:xfrm>
            <a:off x="466725" y="1255713"/>
            <a:ext cx="8094663" cy="4846637"/>
          </a:xfrm>
        </p:spPr>
        <p:txBody>
          <a:bodyPr/>
          <a:lstStyle/>
          <a:p>
            <a:pPr>
              <a:lnSpc>
                <a:spcPct val="90000"/>
              </a:lnSpc>
            </a:pPr>
            <a:r>
              <a:rPr lang="en-US" sz="2400">
                <a:latin typeface="Times New Roman" charset="0"/>
                <a:ea typeface="ＭＳ Ｐゴシック" charset="0"/>
                <a:cs typeface="ＭＳ Ｐゴシック" charset="0"/>
              </a:rPr>
              <a:t>Key elements (Fig 12.15, page 559)</a:t>
            </a:r>
          </a:p>
          <a:p>
            <a:pPr lvl="1">
              <a:lnSpc>
                <a:spcPct val="90000"/>
              </a:lnSpc>
            </a:pPr>
            <a:r>
              <a:rPr lang="en-US" sz="2000">
                <a:latin typeface="Times New Roman" charset="0"/>
                <a:ea typeface="ＭＳ Ｐゴシック" charset="0"/>
              </a:rPr>
              <a:t>I/O Manager – Handles basic open, close, read, write, software RAID</a:t>
            </a:r>
          </a:p>
          <a:p>
            <a:pPr lvl="1">
              <a:lnSpc>
                <a:spcPct val="90000"/>
              </a:lnSpc>
            </a:pPr>
            <a:r>
              <a:rPr lang="en-US" sz="2000">
                <a:latin typeface="Times New Roman" charset="0"/>
                <a:ea typeface="ＭＳ Ｐゴシック" charset="0"/>
              </a:rPr>
              <a:t>Log File Service – Keeps a log of disk writes in case of a system crash</a:t>
            </a:r>
          </a:p>
          <a:p>
            <a:pPr lvl="1">
              <a:lnSpc>
                <a:spcPct val="90000"/>
              </a:lnSpc>
            </a:pPr>
            <a:r>
              <a:rPr lang="en-US" sz="2000">
                <a:latin typeface="Times New Roman" charset="0"/>
                <a:ea typeface="ＭＳ Ｐゴシック" charset="0"/>
              </a:rPr>
              <a:t>Cache Manager – Optimize disk I/O by lazy write and lazy commit</a:t>
            </a:r>
          </a:p>
          <a:p>
            <a:pPr lvl="1">
              <a:lnSpc>
                <a:spcPct val="90000"/>
              </a:lnSpc>
            </a:pPr>
            <a:r>
              <a:rPr lang="en-US" sz="2000">
                <a:latin typeface="Times New Roman" charset="0"/>
                <a:ea typeface="ＭＳ Ｐゴシック" charset="0"/>
              </a:rPr>
              <a:t>Virtual Memory Manager – maps file references to virtual memory references</a:t>
            </a:r>
          </a:p>
          <a:p>
            <a:pPr>
              <a:lnSpc>
                <a:spcPct val="90000"/>
              </a:lnSpc>
            </a:pPr>
            <a:r>
              <a:rPr lang="en-US" sz="2400">
                <a:latin typeface="Times New Roman" charset="0"/>
                <a:ea typeface="ＭＳ Ｐゴシック" charset="0"/>
                <a:cs typeface="ＭＳ Ｐゴシック" charset="0"/>
              </a:rPr>
              <a:t>Emphasis is file system structure data, not user data</a:t>
            </a:r>
          </a:p>
          <a:p>
            <a:pPr lvl="1">
              <a:lnSpc>
                <a:spcPct val="90000"/>
              </a:lnSpc>
            </a:pPr>
            <a:r>
              <a:rPr lang="en-US" sz="2000">
                <a:latin typeface="Times New Roman" charset="0"/>
                <a:ea typeface="ＭＳ Ｐゴシック" charset="0"/>
              </a:rPr>
              <a:t>Log file can be used to undo/redo changes</a:t>
            </a:r>
          </a:p>
          <a:p>
            <a:pPr>
              <a:lnSpc>
                <a:spcPct val="90000"/>
              </a:lnSpc>
            </a:pPr>
            <a:r>
              <a:rPr lang="en-US" sz="2400">
                <a:latin typeface="Times New Roman" charset="0"/>
                <a:ea typeface="ＭＳ Ｐゴシック" charset="0"/>
                <a:cs typeface="ＭＳ Ｐゴシック" charset="0"/>
              </a:rPr>
              <a:t>File update steps</a:t>
            </a:r>
          </a:p>
          <a:p>
            <a:pPr lvl="1">
              <a:lnSpc>
                <a:spcPct val="90000"/>
              </a:lnSpc>
            </a:pPr>
            <a:r>
              <a:rPr lang="en-US" sz="2000">
                <a:latin typeface="Times New Roman" charset="0"/>
                <a:ea typeface="ＭＳ Ｐゴシック" charset="0"/>
              </a:rPr>
              <a:t>Call log file system to record changes to the volume structure</a:t>
            </a:r>
          </a:p>
          <a:p>
            <a:pPr lvl="1">
              <a:lnSpc>
                <a:spcPct val="90000"/>
              </a:lnSpc>
            </a:pPr>
            <a:r>
              <a:rPr lang="en-US" sz="2000">
                <a:latin typeface="Times New Roman" charset="0"/>
                <a:ea typeface="ＭＳ Ｐゴシック" charset="0"/>
              </a:rPr>
              <a:t>Modify the volume in cache</a:t>
            </a:r>
          </a:p>
          <a:p>
            <a:pPr lvl="1">
              <a:lnSpc>
                <a:spcPct val="90000"/>
              </a:lnSpc>
            </a:pPr>
            <a:r>
              <a:rPr lang="en-US" sz="2000">
                <a:latin typeface="Times New Roman" charset="0"/>
                <a:ea typeface="ＭＳ Ｐゴシック" charset="0"/>
              </a:rPr>
              <a:t>Cache manager calls log file system to flush log file to disk</a:t>
            </a:r>
          </a:p>
          <a:p>
            <a:pPr lvl="1">
              <a:lnSpc>
                <a:spcPct val="90000"/>
              </a:lnSpc>
            </a:pPr>
            <a:r>
              <a:rPr lang="en-US" sz="2000">
                <a:latin typeface="Times New Roman" charset="0"/>
                <a:ea typeface="ＭＳ Ｐゴシック" charset="0"/>
              </a:rPr>
              <a:t>Cache manager flushes volume changes to disk</a:t>
            </a:r>
          </a:p>
        </p:txBody>
      </p:sp>
    </p:spTree>
    <p:extLst>
      <p:ext uri="{BB962C8B-B14F-4D97-AF65-F5344CB8AC3E}">
        <p14:creationId xmlns:p14="http://schemas.microsoft.com/office/powerpoint/2010/main" val="239861373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81" name="Rectangle 2"/>
          <p:cNvSpPr>
            <a:spLocks noGrp="1" noChangeArrowheads="1"/>
          </p:cNvSpPr>
          <p:nvPr>
            <p:ph type="title"/>
          </p:nvPr>
        </p:nvSpPr>
        <p:spPr>
          <a:xfrm>
            <a:off x="473075" y="227013"/>
            <a:ext cx="7821613" cy="795337"/>
          </a:xfrm>
        </p:spPr>
        <p:txBody>
          <a:bodyPr/>
          <a:lstStyle/>
          <a:p>
            <a:r>
              <a:rPr lang="en-US">
                <a:latin typeface="Times New Roman" charset="0"/>
                <a:ea typeface="ＭＳ Ｐゴシック" charset="0"/>
                <a:cs typeface="ＭＳ Ｐゴシック" charset="0"/>
              </a:rPr>
              <a:t>ISO-9660</a:t>
            </a:r>
          </a:p>
        </p:txBody>
      </p:sp>
      <p:sp>
        <p:nvSpPr>
          <p:cNvPr id="50182" name="Rectangle 3"/>
          <p:cNvSpPr>
            <a:spLocks noGrp="1" noChangeArrowheads="1"/>
          </p:cNvSpPr>
          <p:nvPr>
            <p:ph type="body" idx="1"/>
          </p:nvPr>
        </p:nvSpPr>
        <p:spPr>
          <a:xfrm>
            <a:off x="449263" y="1249363"/>
            <a:ext cx="8267700" cy="4922837"/>
          </a:xfrm>
        </p:spPr>
        <p:txBody>
          <a:bodyPr/>
          <a:lstStyle/>
          <a:p>
            <a:pPr>
              <a:lnSpc>
                <a:spcPct val="90000"/>
              </a:lnSpc>
            </a:pPr>
            <a:r>
              <a:rPr lang="en-US" sz="2400">
                <a:latin typeface="Times New Roman" charset="0"/>
                <a:ea typeface="ＭＳ Ｐゴシック" charset="0"/>
                <a:cs typeface="ＭＳ Ｐゴシック" charset="0"/>
              </a:rPr>
              <a:t>CD-ROM file system</a:t>
            </a:r>
          </a:p>
          <a:p>
            <a:pPr lvl="1">
              <a:lnSpc>
                <a:spcPct val="90000"/>
              </a:lnSpc>
            </a:pPr>
            <a:r>
              <a:rPr lang="en-US" sz="2000">
                <a:latin typeface="Times New Roman" charset="0"/>
                <a:ea typeface="ＭＳ Ｐゴシック" charset="0"/>
              </a:rPr>
              <a:t>Rock Ridge – Linux extensions for longer file names, uid/gid, permissions</a:t>
            </a:r>
          </a:p>
          <a:p>
            <a:pPr lvl="1">
              <a:lnSpc>
                <a:spcPct val="90000"/>
              </a:lnSpc>
            </a:pPr>
            <a:r>
              <a:rPr lang="en-US" sz="2000">
                <a:latin typeface="Times New Roman" charset="0"/>
                <a:ea typeface="ＭＳ Ｐゴシック" charset="0"/>
              </a:rPr>
              <a:t>Joliet – Microsoft extensions to allow long file names</a:t>
            </a:r>
          </a:p>
          <a:p>
            <a:pPr>
              <a:lnSpc>
                <a:spcPct val="90000"/>
              </a:lnSpc>
            </a:pPr>
            <a:r>
              <a:rPr lang="en-US" sz="2400">
                <a:latin typeface="Times New Roman" charset="0"/>
                <a:ea typeface="ＭＳ Ｐゴシック" charset="0"/>
                <a:cs typeface="ＭＳ Ｐゴシック" charset="0"/>
              </a:rPr>
              <a:t>Data stored in sectors</a:t>
            </a:r>
          </a:p>
          <a:p>
            <a:pPr lvl="1">
              <a:lnSpc>
                <a:spcPct val="90000"/>
              </a:lnSpc>
            </a:pPr>
            <a:r>
              <a:rPr lang="en-US" sz="2000">
                <a:latin typeface="Times New Roman" charset="0"/>
                <a:ea typeface="ＭＳ Ｐゴシック" charset="0"/>
              </a:rPr>
              <a:t>2352 bytes each (2048 data, 304 ECC)</a:t>
            </a:r>
          </a:p>
          <a:p>
            <a:pPr>
              <a:lnSpc>
                <a:spcPct val="90000"/>
              </a:lnSpc>
            </a:pPr>
            <a:r>
              <a:rPr lang="en-US" sz="2400">
                <a:latin typeface="Times New Roman" charset="0"/>
                <a:ea typeface="ＭＳ Ｐゴシック" charset="0"/>
                <a:cs typeface="ＭＳ Ｐゴシック" charset="0"/>
              </a:rPr>
              <a:t>Most values held in both little-endian and big-endian form</a:t>
            </a:r>
          </a:p>
          <a:p>
            <a:pPr>
              <a:lnSpc>
                <a:spcPct val="90000"/>
              </a:lnSpc>
            </a:pPr>
            <a:r>
              <a:rPr lang="en-US" sz="2400">
                <a:latin typeface="Times New Roman" charset="0"/>
                <a:ea typeface="ＭＳ Ｐゴシック" charset="0"/>
                <a:cs typeface="ＭＳ Ｐゴシック" charset="0"/>
              </a:rPr>
              <a:t>Directory entry:</a:t>
            </a:r>
          </a:p>
          <a:p>
            <a:pPr lvl="1">
              <a:lnSpc>
                <a:spcPct val="90000"/>
              </a:lnSpc>
            </a:pPr>
            <a:r>
              <a:rPr lang="en-US" sz="2000">
                <a:latin typeface="Times New Roman" charset="0"/>
                <a:ea typeface="ＭＳ Ｐゴシック" charset="0"/>
              </a:rPr>
              <a:t>First sector in file and size (files are always contiguous)</a:t>
            </a:r>
          </a:p>
          <a:p>
            <a:pPr lvl="1">
              <a:lnSpc>
                <a:spcPct val="90000"/>
              </a:lnSpc>
            </a:pPr>
            <a:r>
              <a:rPr lang="en-US" sz="2000">
                <a:latin typeface="Times New Roman" charset="0"/>
                <a:ea typeface="ＭＳ Ｐゴシック" charset="0"/>
              </a:rPr>
              <a:t>Extended attribute info</a:t>
            </a:r>
          </a:p>
          <a:p>
            <a:pPr lvl="1">
              <a:lnSpc>
                <a:spcPct val="90000"/>
              </a:lnSpc>
            </a:pPr>
            <a:r>
              <a:rPr lang="en-US" sz="2000">
                <a:latin typeface="Times New Roman" charset="0"/>
                <a:ea typeface="ＭＳ Ｐゴシック" charset="0"/>
              </a:rPr>
              <a:t>Hidden/Directory flags</a:t>
            </a:r>
          </a:p>
          <a:p>
            <a:pPr lvl="1">
              <a:lnSpc>
                <a:spcPct val="90000"/>
              </a:lnSpc>
            </a:pPr>
            <a:r>
              <a:rPr lang="en-US" sz="2000">
                <a:latin typeface="Times New Roman" charset="0"/>
                <a:ea typeface="ＭＳ Ｐゴシック" charset="0"/>
              </a:rPr>
              <a:t>Date/Time for file</a:t>
            </a:r>
          </a:p>
          <a:p>
            <a:pPr lvl="1">
              <a:lnSpc>
                <a:spcPct val="90000"/>
              </a:lnSpc>
            </a:pPr>
            <a:r>
              <a:rPr lang="en-US" sz="2000">
                <a:latin typeface="Times New Roman" charset="0"/>
                <a:ea typeface="ＭＳ Ｐゴシック" charset="0"/>
              </a:rPr>
              <a:t>Name of file (uppercase, digits, _)</a:t>
            </a:r>
          </a:p>
          <a:p>
            <a:pPr lvl="1">
              <a:lnSpc>
                <a:spcPct val="90000"/>
              </a:lnSpc>
            </a:pPr>
            <a:r>
              <a:rPr lang="en-US" sz="2000">
                <a:latin typeface="Times New Roman" charset="0"/>
                <a:ea typeface="ＭＳ Ｐゴシック" charset="0"/>
              </a:rPr>
              <a:t>System use area (optional)</a:t>
            </a:r>
          </a:p>
        </p:txBody>
      </p:sp>
    </p:spTree>
    <p:extLst>
      <p:ext uri="{BB962C8B-B14F-4D97-AF65-F5344CB8AC3E}">
        <p14:creationId xmlns:p14="http://schemas.microsoft.com/office/powerpoint/2010/main" val="428824149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5" name="Rectangle 2"/>
          <p:cNvSpPr>
            <a:spLocks noGrp="1" noChangeArrowheads="1"/>
          </p:cNvSpPr>
          <p:nvPr>
            <p:ph type="title"/>
          </p:nvPr>
        </p:nvSpPr>
        <p:spPr>
          <a:xfrm>
            <a:off x="482600" y="250825"/>
            <a:ext cx="7518400" cy="773113"/>
          </a:xfrm>
        </p:spPr>
        <p:txBody>
          <a:bodyPr/>
          <a:lstStyle/>
          <a:p>
            <a:r>
              <a:rPr lang="en-US">
                <a:latin typeface="Times New Roman" charset="0"/>
                <a:ea typeface="ＭＳ Ｐゴシック" charset="0"/>
                <a:cs typeface="ＭＳ Ｐゴシック" charset="0"/>
              </a:rPr>
              <a:t>Volume Descriptor</a:t>
            </a:r>
          </a:p>
        </p:txBody>
      </p:sp>
      <p:sp>
        <p:nvSpPr>
          <p:cNvPr id="51206" name="Rectangle 3"/>
          <p:cNvSpPr>
            <a:spLocks noGrp="1" noChangeArrowheads="1"/>
          </p:cNvSpPr>
          <p:nvPr>
            <p:ph type="body" idx="1"/>
          </p:nvPr>
        </p:nvSpPr>
        <p:spPr>
          <a:xfrm>
            <a:off x="396875" y="1244600"/>
            <a:ext cx="8235950" cy="4919663"/>
          </a:xfrm>
        </p:spPr>
        <p:txBody>
          <a:bodyPr/>
          <a:lstStyle/>
          <a:p>
            <a:pPr>
              <a:lnSpc>
                <a:spcPct val="90000"/>
              </a:lnSpc>
            </a:pPr>
            <a:r>
              <a:rPr lang="en-US" sz="2400">
                <a:latin typeface="Times New Roman" charset="0"/>
                <a:ea typeface="ＭＳ Ｐゴシック" charset="0"/>
                <a:cs typeface="ＭＳ Ｐゴシック" charset="0"/>
              </a:rPr>
              <a:t>Same purpose as MBR/boot sector</a:t>
            </a:r>
          </a:p>
          <a:p>
            <a:pPr>
              <a:lnSpc>
                <a:spcPct val="90000"/>
              </a:lnSpc>
            </a:pPr>
            <a:r>
              <a:rPr lang="en-US" sz="2400">
                <a:latin typeface="Times New Roman" charset="0"/>
                <a:ea typeface="ＭＳ Ｐゴシック" charset="0"/>
                <a:cs typeface="ＭＳ Ｐゴシック" charset="0"/>
              </a:rPr>
              <a:t>Primary descriptor in sector #16</a:t>
            </a:r>
          </a:p>
          <a:p>
            <a:pPr lvl="1">
              <a:lnSpc>
                <a:spcPct val="90000"/>
              </a:lnSpc>
            </a:pPr>
            <a:r>
              <a:rPr lang="en-US" sz="2000">
                <a:latin typeface="Times New Roman" charset="0"/>
                <a:ea typeface="ＭＳ Ｐゴシック" charset="0"/>
              </a:rPr>
              <a:t>Secondary descriptors (Joliet) follow in succeeding sectors</a:t>
            </a:r>
          </a:p>
          <a:p>
            <a:pPr lvl="1">
              <a:lnSpc>
                <a:spcPct val="90000"/>
              </a:lnSpc>
            </a:pPr>
            <a:r>
              <a:rPr lang="en-US" sz="2000">
                <a:latin typeface="Times New Roman" charset="0"/>
                <a:ea typeface="ＭＳ Ｐゴシック" charset="0"/>
              </a:rPr>
              <a:t>For multi-session CDs, look at the most recent session for descriptors </a:t>
            </a:r>
          </a:p>
          <a:p>
            <a:pPr>
              <a:lnSpc>
                <a:spcPct val="90000"/>
              </a:lnSpc>
            </a:pPr>
            <a:r>
              <a:rPr lang="en-US" sz="2400">
                <a:latin typeface="Times New Roman" charset="0"/>
                <a:ea typeface="ＭＳ Ｐゴシック" charset="0"/>
                <a:cs typeface="ＭＳ Ｐゴシック" charset="0"/>
              </a:rPr>
              <a:t>Contents:</a:t>
            </a:r>
          </a:p>
          <a:p>
            <a:pPr lvl="1">
              <a:lnSpc>
                <a:spcPct val="90000"/>
              </a:lnSpc>
            </a:pPr>
            <a:r>
              <a:rPr lang="en-US" sz="2000">
                <a:latin typeface="Times New Roman" charset="0"/>
                <a:ea typeface="ＭＳ Ｐゴシック" charset="0"/>
              </a:rPr>
              <a:t>System and Volume identifier</a:t>
            </a:r>
          </a:p>
          <a:p>
            <a:pPr lvl="1">
              <a:lnSpc>
                <a:spcPct val="90000"/>
              </a:lnSpc>
            </a:pPr>
            <a:r>
              <a:rPr lang="en-US" sz="2000">
                <a:latin typeface="Times New Roman" charset="0"/>
                <a:ea typeface="ＭＳ Ｐゴシック" charset="0"/>
              </a:rPr>
              <a:t>Total # of sectors on the disk</a:t>
            </a:r>
          </a:p>
          <a:p>
            <a:pPr lvl="1">
              <a:lnSpc>
                <a:spcPct val="90000"/>
              </a:lnSpc>
            </a:pPr>
            <a:r>
              <a:rPr lang="en-US" sz="2000">
                <a:latin typeface="Times New Roman" charset="0"/>
                <a:ea typeface="ＭＳ Ｐゴシック" charset="0"/>
              </a:rPr>
              <a:t>Path table location and size</a:t>
            </a:r>
          </a:p>
          <a:p>
            <a:pPr lvl="2">
              <a:lnSpc>
                <a:spcPct val="90000"/>
              </a:lnSpc>
            </a:pPr>
            <a:r>
              <a:rPr lang="en-US" sz="2000">
                <a:latin typeface="Times New Roman" charset="0"/>
                <a:ea typeface="ＭＳ Ｐゴシック" charset="0"/>
              </a:rPr>
              <a:t>Both little-endian and big-endian tables</a:t>
            </a:r>
          </a:p>
          <a:p>
            <a:pPr lvl="1">
              <a:lnSpc>
                <a:spcPct val="90000"/>
              </a:lnSpc>
            </a:pPr>
            <a:r>
              <a:rPr lang="en-US" sz="2000">
                <a:latin typeface="Times New Roman" charset="0"/>
                <a:ea typeface="ＭＳ Ｐゴシック" charset="0"/>
              </a:rPr>
              <a:t>Directory entry for root directory</a:t>
            </a:r>
          </a:p>
          <a:p>
            <a:pPr lvl="1">
              <a:lnSpc>
                <a:spcPct val="90000"/>
              </a:lnSpc>
            </a:pPr>
            <a:r>
              <a:rPr lang="en-US" sz="2000">
                <a:latin typeface="Times New Roman" charset="0"/>
                <a:ea typeface="ＭＳ Ｐゴシック" charset="0"/>
              </a:rPr>
              <a:t>Identifiers for volume set, publisher, copyright, data preparer, others</a:t>
            </a:r>
          </a:p>
          <a:p>
            <a:pPr lvl="1">
              <a:lnSpc>
                <a:spcPct val="90000"/>
              </a:lnSpc>
            </a:pPr>
            <a:r>
              <a:rPr lang="en-US" sz="2000">
                <a:latin typeface="Times New Roman" charset="0"/>
                <a:ea typeface="ＭＳ Ｐゴシック" charset="0"/>
              </a:rPr>
              <a:t>Date/time of creation, when volume is effective or expires, last modification</a:t>
            </a:r>
          </a:p>
        </p:txBody>
      </p:sp>
    </p:spTree>
    <p:extLst>
      <p:ext uri="{BB962C8B-B14F-4D97-AF65-F5344CB8AC3E}">
        <p14:creationId xmlns:p14="http://schemas.microsoft.com/office/powerpoint/2010/main" val="68211297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File systems have structure</a:t>
            </a:r>
          </a:p>
          <a:p>
            <a:r>
              <a:rPr lang="en-US" dirty="0" smtClean="0"/>
              <a:t>Many choices</a:t>
            </a:r>
          </a:p>
          <a:p>
            <a:r>
              <a:rPr lang="en-US" dirty="0" smtClean="0"/>
              <a:t>Everything </a:t>
            </a:r>
            <a:r>
              <a:rPr lang="en-US" dirty="0" err="1" smtClean="0"/>
              <a:t>journaled</a:t>
            </a:r>
            <a:endParaRPr lang="en-US" dirty="0" smtClean="0"/>
          </a:p>
          <a:p>
            <a:r>
              <a:rPr lang="en-US" dirty="0" smtClean="0"/>
              <a:t>Everything buffered and cache</a:t>
            </a:r>
          </a:p>
          <a:p>
            <a:r>
              <a:rPr lang="en-US" dirty="0" smtClean="0"/>
              <a:t>FAT is still universal</a:t>
            </a:r>
          </a:p>
          <a:p>
            <a:endParaRPr lang="en-US" dirty="0"/>
          </a:p>
        </p:txBody>
      </p:sp>
    </p:spTree>
    <p:extLst>
      <p:ext uri="{BB962C8B-B14F-4D97-AF65-F5344CB8AC3E}">
        <p14:creationId xmlns:p14="http://schemas.microsoft.com/office/powerpoint/2010/main" val="277144259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Blocks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193568125"/>
              </p:ext>
            </p:extLst>
          </p:nvPr>
        </p:nvGraphicFramePr>
        <p:xfrm>
          <a:off x="457385" y="2320576"/>
          <a:ext cx="706013" cy="3708400"/>
        </p:xfrm>
        <a:graphic>
          <a:graphicData uri="http://schemas.openxmlformats.org/drawingml/2006/table">
            <a:tbl>
              <a:tblPr firstRow="1" bandRow="1">
                <a:tableStyleId>{3C2FFA5D-87B4-456A-9821-1D502468CF0F}</a:tableStyleId>
              </a:tblPr>
              <a:tblGrid>
                <a:gridCol w="706013"/>
              </a:tblGrid>
              <a:tr h="370840">
                <a:tc>
                  <a:txBody>
                    <a:bodyPr/>
                    <a:lstStyle/>
                    <a:p>
                      <a:r>
                        <a:rPr lang="en-US" dirty="0" smtClean="0"/>
                        <a:t>42</a:t>
                      </a:r>
                      <a:endParaRPr lang="en-US" dirty="0"/>
                    </a:p>
                  </a:txBody>
                  <a:tcPr/>
                </a:tc>
              </a:tr>
              <a:tr h="370840">
                <a:tc>
                  <a:txBody>
                    <a:bodyPr/>
                    <a:lstStyle/>
                    <a:p>
                      <a:r>
                        <a:rPr lang="en-US" dirty="0" smtClean="0"/>
                        <a:t>136</a:t>
                      </a:r>
                      <a:endParaRPr lang="en-US" dirty="0"/>
                    </a:p>
                  </a:txBody>
                  <a:tcPr/>
                </a:tc>
              </a:tr>
              <a:tr h="370840">
                <a:tc>
                  <a:txBody>
                    <a:bodyPr/>
                    <a:lstStyle/>
                    <a:p>
                      <a:r>
                        <a:rPr lang="en-US" dirty="0" smtClean="0"/>
                        <a:t>210</a:t>
                      </a:r>
                      <a:endParaRPr lang="en-US" dirty="0"/>
                    </a:p>
                  </a:txBody>
                  <a:tcPr/>
                </a:tc>
              </a:tr>
              <a:tr h="370840">
                <a:tc>
                  <a:txBody>
                    <a:bodyPr/>
                    <a:lstStyle/>
                    <a:p>
                      <a:r>
                        <a:rPr lang="en-US" dirty="0" smtClean="0"/>
                        <a:t>97</a:t>
                      </a:r>
                      <a:endParaRPr lang="en-US" dirty="0"/>
                    </a:p>
                  </a:txBody>
                  <a:tcPr/>
                </a:tc>
              </a:tr>
              <a:tr h="370840">
                <a:tc>
                  <a:txBody>
                    <a:bodyPr/>
                    <a:lstStyle/>
                    <a:p>
                      <a:r>
                        <a:rPr lang="en-US" dirty="0" smtClean="0"/>
                        <a:t>41</a:t>
                      </a:r>
                      <a:endParaRPr lang="en-US" dirty="0"/>
                    </a:p>
                  </a:txBody>
                  <a:tcPr/>
                </a:tc>
              </a:tr>
              <a:tr h="370840">
                <a:tc>
                  <a:txBody>
                    <a:bodyPr/>
                    <a:lstStyle/>
                    <a:p>
                      <a:r>
                        <a:rPr lang="en-US" dirty="0" smtClean="0"/>
                        <a:t>63</a:t>
                      </a:r>
                      <a:endParaRPr lang="en-US" dirty="0"/>
                    </a:p>
                  </a:txBody>
                  <a:tcPr/>
                </a:tc>
              </a:tr>
              <a:tr h="370840">
                <a:tc>
                  <a:txBody>
                    <a:bodyPr/>
                    <a:lstStyle/>
                    <a:p>
                      <a:r>
                        <a:rPr lang="en-US" dirty="0" smtClean="0"/>
                        <a:t>48</a:t>
                      </a:r>
                      <a:endParaRPr lang="en-US" dirty="0"/>
                    </a:p>
                  </a:txBody>
                  <a:tcPr/>
                </a:tc>
              </a:tr>
              <a:tr h="370840">
                <a:tc>
                  <a:txBody>
                    <a:bodyPr/>
                    <a:lstStyle/>
                    <a:p>
                      <a:r>
                        <a:rPr lang="en-US" dirty="0" smtClean="0"/>
                        <a:t>262</a:t>
                      </a:r>
                      <a:endParaRPr lang="en-US" dirty="0"/>
                    </a:p>
                  </a:txBody>
                  <a:tcPr/>
                </a:tc>
              </a:tr>
              <a:tr h="370840">
                <a:tc>
                  <a:txBody>
                    <a:bodyPr/>
                    <a:lstStyle/>
                    <a:p>
                      <a:r>
                        <a:rPr lang="en-US" dirty="0" smtClean="0"/>
                        <a:t>…</a:t>
                      </a:r>
                      <a:endParaRPr lang="en-US" dirty="0"/>
                    </a:p>
                  </a:txBody>
                  <a:tcPr/>
                </a:tc>
              </a:tr>
              <a:tr h="370840">
                <a:tc>
                  <a:txBody>
                    <a:bodyPr/>
                    <a:lstStyle/>
                    <a:p>
                      <a:r>
                        <a:rPr lang="en-US" dirty="0" smtClean="0"/>
                        <a:t>516</a:t>
                      </a:r>
                      <a:endParaRPr lang="en-US"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028055545"/>
              </p:ext>
            </p:extLst>
          </p:nvPr>
        </p:nvGraphicFramePr>
        <p:xfrm>
          <a:off x="1906397" y="2320576"/>
          <a:ext cx="706013" cy="3708400"/>
        </p:xfrm>
        <a:graphic>
          <a:graphicData uri="http://schemas.openxmlformats.org/drawingml/2006/table">
            <a:tbl>
              <a:tblPr firstRow="1" bandRow="1">
                <a:tableStyleId>{3C2FFA5D-87B4-456A-9821-1D502468CF0F}</a:tableStyleId>
              </a:tblPr>
              <a:tblGrid>
                <a:gridCol w="706013"/>
              </a:tblGrid>
              <a:tr h="370840">
                <a:tc>
                  <a:txBody>
                    <a:bodyPr/>
                    <a:lstStyle/>
                    <a:p>
                      <a:r>
                        <a:rPr lang="en-US" dirty="0" smtClean="0"/>
                        <a:t>230</a:t>
                      </a:r>
                      <a:endParaRPr lang="en-US" dirty="0"/>
                    </a:p>
                  </a:txBody>
                  <a:tcPr/>
                </a:tc>
              </a:tr>
              <a:tr h="370840">
                <a:tc>
                  <a:txBody>
                    <a:bodyPr/>
                    <a:lstStyle/>
                    <a:p>
                      <a:r>
                        <a:rPr lang="en-US" dirty="0" smtClean="0"/>
                        <a:t>162</a:t>
                      </a:r>
                      <a:endParaRPr lang="en-US" dirty="0"/>
                    </a:p>
                  </a:txBody>
                  <a:tcPr/>
                </a:tc>
              </a:tr>
              <a:tr h="370840">
                <a:tc>
                  <a:txBody>
                    <a:bodyPr/>
                    <a:lstStyle/>
                    <a:p>
                      <a:r>
                        <a:rPr lang="en-US" dirty="0" smtClean="0"/>
                        <a:t>612</a:t>
                      </a:r>
                      <a:endParaRPr lang="en-US" dirty="0"/>
                    </a:p>
                  </a:txBody>
                  <a:tcPr/>
                </a:tc>
              </a:tr>
              <a:tr h="370840">
                <a:tc>
                  <a:txBody>
                    <a:bodyPr/>
                    <a:lstStyle/>
                    <a:p>
                      <a:r>
                        <a:rPr lang="en-US" dirty="0" smtClean="0"/>
                        <a:t>342</a:t>
                      </a:r>
                      <a:endParaRPr lang="en-US" dirty="0"/>
                    </a:p>
                  </a:txBody>
                  <a:tcPr/>
                </a:tc>
              </a:tr>
              <a:tr h="370840">
                <a:tc>
                  <a:txBody>
                    <a:bodyPr/>
                    <a:lstStyle/>
                    <a:p>
                      <a:r>
                        <a:rPr lang="en-US" dirty="0" smtClean="0"/>
                        <a:t>214</a:t>
                      </a:r>
                      <a:endParaRPr lang="en-US" dirty="0"/>
                    </a:p>
                  </a:txBody>
                  <a:tcPr/>
                </a:tc>
              </a:tr>
              <a:tr h="370840">
                <a:tc>
                  <a:txBody>
                    <a:bodyPr/>
                    <a:lstStyle/>
                    <a:p>
                      <a:r>
                        <a:rPr lang="en-US" dirty="0" smtClean="0"/>
                        <a:t>160</a:t>
                      </a:r>
                      <a:endParaRPr lang="en-US" dirty="0"/>
                    </a:p>
                  </a:txBody>
                  <a:tcPr/>
                </a:tc>
              </a:tr>
              <a:tr h="370840">
                <a:tc>
                  <a:txBody>
                    <a:bodyPr/>
                    <a:lstStyle/>
                    <a:p>
                      <a:r>
                        <a:rPr lang="en-US" dirty="0" smtClean="0"/>
                        <a:t>664</a:t>
                      </a:r>
                      <a:endParaRPr lang="en-US" dirty="0"/>
                    </a:p>
                  </a:txBody>
                  <a:tcPr/>
                </a:tc>
              </a:tr>
              <a:tr h="370840">
                <a:tc>
                  <a:txBody>
                    <a:bodyPr/>
                    <a:lstStyle/>
                    <a:p>
                      <a:r>
                        <a:rPr lang="en-US" dirty="0" smtClean="0"/>
                        <a:t>216</a:t>
                      </a:r>
                      <a:endParaRPr lang="en-US" dirty="0"/>
                    </a:p>
                  </a:txBody>
                  <a:tcPr/>
                </a:tc>
              </a:tr>
              <a:tr h="370840">
                <a:tc>
                  <a:txBody>
                    <a:bodyPr/>
                    <a:lstStyle/>
                    <a:p>
                      <a:r>
                        <a:rPr lang="en-US" dirty="0" smtClean="0"/>
                        <a:t>…</a:t>
                      </a:r>
                      <a:endParaRPr lang="en-US" dirty="0"/>
                    </a:p>
                  </a:txBody>
                  <a:tcPr/>
                </a:tc>
              </a:tr>
              <a:tr h="370840">
                <a:tc>
                  <a:txBody>
                    <a:bodyPr/>
                    <a:lstStyle/>
                    <a:p>
                      <a:r>
                        <a:rPr lang="en-US" dirty="0" smtClean="0"/>
                        <a:t>482</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09440362"/>
              </p:ext>
            </p:extLst>
          </p:nvPr>
        </p:nvGraphicFramePr>
        <p:xfrm>
          <a:off x="3355409" y="2320576"/>
          <a:ext cx="706013" cy="3708400"/>
        </p:xfrm>
        <a:graphic>
          <a:graphicData uri="http://schemas.openxmlformats.org/drawingml/2006/table">
            <a:tbl>
              <a:tblPr firstRow="1" bandRow="1">
                <a:tableStyleId>{3C2FFA5D-87B4-456A-9821-1D502468CF0F}</a:tableStyleId>
              </a:tblPr>
              <a:tblGrid>
                <a:gridCol w="706013"/>
              </a:tblGrid>
              <a:tr h="370840">
                <a:tc>
                  <a:txBody>
                    <a:bodyPr/>
                    <a:lstStyle/>
                    <a:p>
                      <a:r>
                        <a:rPr lang="en-US" dirty="0" smtClean="0"/>
                        <a:t>86</a:t>
                      </a:r>
                      <a:endParaRPr lang="en-US" dirty="0"/>
                    </a:p>
                  </a:txBody>
                  <a:tcPr/>
                </a:tc>
              </a:tr>
              <a:tr h="370840">
                <a:tc>
                  <a:txBody>
                    <a:bodyPr/>
                    <a:lstStyle/>
                    <a:p>
                      <a:r>
                        <a:rPr lang="en-US" dirty="0" smtClean="0"/>
                        <a:t>234</a:t>
                      </a:r>
                      <a:endParaRPr lang="en-US" dirty="0"/>
                    </a:p>
                  </a:txBody>
                  <a:tcPr/>
                </a:tc>
              </a:tr>
              <a:tr h="370840">
                <a:tc>
                  <a:txBody>
                    <a:bodyPr/>
                    <a:lstStyle/>
                    <a:p>
                      <a:r>
                        <a:rPr lang="en-US" dirty="0" smtClean="0"/>
                        <a:t>897</a:t>
                      </a:r>
                      <a:endParaRPr lang="en-US" dirty="0"/>
                    </a:p>
                  </a:txBody>
                  <a:tcPr/>
                </a:tc>
              </a:tr>
              <a:tr h="370840">
                <a:tc>
                  <a:txBody>
                    <a:bodyPr/>
                    <a:lstStyle/>
                    <a:p>
                      <a:r>
                        <a:rPr lang="en-US" dirty="0" smtClean="0"/>
                        <a:t>422</a:t>
                      </a:r>
                      <a:endParaRPr lang="en-US" dirty="0"/>
                    </a:p>
                  </a:txBody>
                  <a:tcPr/>
                </a:tc>
              </a:tr>
              <a:tr h="370840">
                <a:tc>
                  <a:txBody>
                    <a:bodyPr/>
                    <a:lstStyle/>
                    <a:p>
                      <a:r>
                        <a:rPr lang="en-US" dirty="0" smtClean="0"/>
                        <a:t>140</a:t>
                      </a:r>
                      <a:endParaRPr lang="en-US" dirty="0"/>
                    </a:p>
                  </a:txBody>
                  <a:tcPr/>
                </a:tc>
              </a:tr>
              <a:tr h="370840">
                <a:tc>
                  <a:txBody>
                    <a:bodyPr/>
                    <a:lstStyle/>
                    <a:p>
                      <a:r>
                        <a:rPr lang="en-US" dirty="0" smtClean="0"/>
                        <a:t>223</a:t>
                      </a:r>
                      <a:endParaRPr lang="en-US" dirty="0"/>
                    </a:p>
                  </a:txBody>
                  <a:tcPr/>
                </a:tc>
              </a:tr>
              <a:tr h="370840">
                <a:tc>
                  <a:txBody>
                    <a:bodyPr/>
                    <a:lstStyle/>
                    <a:p>
                      <a:r>
                        <a:rPr lang="en-US" dirty="0" smtClean="0"/>
                        <a:t>160</a:t>
                      </a:r>
                      <a:endParaRPr lang="en-US" dirty="0"/>
                    </a:p>
                  </a:txBody>
                  <a:tcPr/>
                </a:tc>
              </a:tr>
              <a:tr h="370840">
                <a:tc>
                  <a:txBody>
                    <a:bodyPr/>
                    <a:lstStyle/>
                    <a:p>
                      <a:r>
                        <a:rPr lang="en-US" dirty="0" smtClean="0"/>
                        <a:t>126</a:t>
                      </a:r>
                      <a:endParaRPr lang="en-US" dirty="0"/>
                    </a:p>
                  </a:txBody>
                  <a:tcPr/>
                </a:tc>
              </a:tr>
              <a:tr h="370840">
                <a:tc>
                  <a:txBody>
                    <a:bodyPr/>
                    <a:lstStyle/>
                    <a:p>
                      <a:r>
                        <a:rPr lang="en-US" dirty="0" smtClean="0"/>
                        <a:t>…</a:t>
                      </a:r>
                      <a:endParaRPr lang="en-US" dirty="0"/>
                    </a:p>
                  </a:txBody>
                  <a:tcPr/>
                </a:tc>
              </a:tr>
              <a:tr h="370840">
                <a:tc>
                  <a:txBody>
                    <a:bodyPr/>
                    <a:lstStyle/>
                    <a:p>
                      <a:r>
                        <a:rPr lang="en-US" dirty="0" smtClean="0"/>
                        <a:t>141</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5885054"/>
              </p:ext>
            </p:extLst>
          </p:nvPr>
        </p:nvGraphicFramePr>
        <p:xfrm>
          <a:off x="5719302" y="2342522"/>
          <a:ext cx="2087012" cy="3708400"/>
        </p:xfrm>
        <a:graphic>
          <a:graphicData uri="http://schemas.openxmlformats.org/drawingml/2006/table">
            <a:tbl>
              <a:tblPr firstRow="1" bandRow="1">
                <a:tableStyleId>{3C2FFA5D-87B4-456A-9821-1D502468CF0F}</a:tableStyleId>
              </a:tblPr>
              <a:tblGrid>
                <a:gridCol w="2087012"/>
              </a:tblGrid>
              <a:tr h="370840">
                <a:tc>
                  <a:txBody>
                    <a:bodyPr/>
                    <a:lstStyle/>
                    <a:p>
                      <a:r>
                        <a:rPr lang="en-US" dirty="0" smtClean="0"/>
                        <a:t>1001011011011000</a:t>
                      </a:r>
                      <a:endParaRPr lang="en-US" dirty="0"/>
                    </a:p>
                  </a:txBody>
                  <a:tcPr/>
                </a:tc>
              </a:tr>
              <a:tr h="370840">
                <a:tc>
                  <a:txBody>
                    <a:bodyPr/>
                    <a:lstStyle/>
                    <a:p>
                      <a:r>
                        <a:rPr lang="en-US" dirty="0" smtClean="0"/>
                        <a:t>0110110111111011</a:t>
                      </a:r>
                      <a:endParaRPr lang="en-US" dirty="0"/>
                    </a:p>
                  </a:txBody>
                  <a:tcPr/>
                </a:tc>
              </a:tr>
              <a:tr h="370840">
                <a:tc>
                  <a:txBody>
                    <a:bodyPr/>
                    <a:lstStyle/>
                    <a:p>
                      <a:r>
                        <a:rPr lang="en-US" dirty="0" smtClean="0"/>
                        <a:t>1010110110110110</a:t>
                      </a:r>
                      <a:endParaRPr lang="en-US" dirty="0"/>
                    </a:p>
                  </a:txBody>
                  <a:tcPr/>
                </a:tc>
              </a:tr>
              <a:tr h="370840">
                <a:tc>
                  <a:txBody>
                    <a:bodyPr/>
                    <a:lstStyle/>
                    <a:p>
                      <a:r>
                        <a:rPr lang="en-US" dirty="0" smtClean="0"/>
                        <a:t>0110110110111011</a:t>
                      </a:r>
                      <a:endParaRPr lang="en-US" dirty="0"/>
                    </a:p>
                  </a:txBody>
                  <a:tcPr/>
                </a:tc>
              </a:tr>
              <a:tr h="370840">
                <a:tc>
                  <a:txBody>
                    <a:bodyPr/>
                    <a:lstStyle/>
                    <a:p>
                      <a:r>
                        <a:rPr lang="en-US" dirty="0" smtClean="0"/>
                        <a:t>0110110111111011</a:t>
                      </a:r>
                      <a:endParaRPr lang="en-US" dirty="0"/>
                    </a:p>
                  </a:txBody>
                  <a:tcPr/>
                </a:tc>
              </a:tr>
              <a:tr h="370840">
                <a:tc>
                  <a:txBody>
                    <a:bodyPr/>
                    <a:lstStyle/>
                    <a:p>
                      <a:r>
                        <a:rPr lang="en-US" dirty="0" smtClean="0"/>
                        <a:t>1010110110110110</a:t>
                      </a:r>
                      <a:endParaRPr lang="en-US" dirty="0"/>
                    </a:p>
                  </a:txBody>
                  <a:tcPr/>
                </a:tc>
              </a:tr>
              <a:tr h="370840">
                <a:tc>
                  <a:txBody>
                    <a:bodyPr/>
                    <a:lstStyle/>
                    <a:p>
                      <a:r>
                        <a:rPr lang="en-US" dirty="0" smtClean="0"/>
                        <a:t>0110110110111011</a:t>
                      </a:r>
                      <a:endParaRPr lang="en-US" dirty="0"/>
                    </a:p>
                  </a:txBody>
                  <a:tcPr/>
                </a:tc>
              </a:tr>
              <a:tr h="370840">
                <a:tc>
                  <a:txBody>
                    <a:bodyPr/>
                    <a:lstStyle/>
                    <a:p>
                      <a:r>
                        <a:rPr lang="en-US" dirty="0" smtClean="0"/>
                        <a:t>1010110110110110</a:t>
                      </a:r>
                      <a:endParaRPr lang="en-US" dirty="0"/>
                    </a:p>
                  </a:txBody>
                  <a:tcPr/>
                </a:tc>
              </a:tr>
              <a:tr h="370840">
                <a:tc>
                  <a:txBody>
                    <a:bodyPr/>
                    <a:lstStyle/>
                    <a:p>
                      <a:r>
                        <a:rPr lang="en-US" dirty="0" smtClean="0"/>
                        <a:t>…</a:t>
                      </a:r>
                      <a:endParaRPr lang="en-US" dirty="0"/>
                    </a:p>
                  </a:txBody>
                  <a:tcPr/>
                </a:tc>
              </a:tr>
              <a:tr h="370840">
                <a:tc>
                  <a:txBody>
                    <a:bodyPr/>
                    <a:lstStyle/>
                    <a:p>
                      <a:r>
                        <a:rPr lang="en-US" dirty="0" smtClean="0"/>
                        <a:t>1001011011011000</a:t>
                      </a:r>
                      <a:endParaRPr lang="en-US" dirty="0"/>
                    </a:p>
                  </a:txBody>
                  <a:tcPr/>
                </a:tc>
              </a:tr>
            </a:tbl>
          </a:graphicData>
        </a:graphic>
      </p:graphicFrame>
      <p:cxnSp>
        <p:nvCxnSpPr>
          <p:cNvPr id="13" name="Straight Connector 12"/>
          <p:cNvCxnSpPr/>
          <p:nvPr/>
        </p:nvCxnSpPr>
        <p:spPr>
          <a:xfrm>
            <a:off x="1163398" y="5825637"/>
            <a:ext cx="364117" cy="88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527515" y="2495433"/>
            <a:ext cx="0" cy="3330204"/>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1527515" y="2495433"/>
            <a:ext cx="37888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585767" y="5834517"/>
            <a:ext cx="364117" cy="88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2949884" y="2504313"/>
            <a:ext cx="0" cy="3330204"/>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2949884" y="2504313"/>
            <a:ext cx="37888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57385" y="1971481"/>
            <a:ext cx="874750" cy="369332"/>
          </a:xfrm>
          <a:prstGeom prst="rect">
            <a:avLst/>
          </a:prstGeom>
          <a:noFill/>
        </p:spPr>
        <p:txBody>
          <a:bodyPr wrap="square" rtlCol="0">
            <a:spAutoFit/>
          </a:bodyPr>
          <a:lstStyle/>
          <a:p>
            <a:r>
              <a:rPr lang="en-US" dirty="0" smtClean="0"/>
              <a:t>100</a:t>
            </a:r>
            <a:endParaRPr lang="en-US" dirty="0"/>
          </a:p>
        </p:txBody>
      </p:sp>
      <p:sp>
        <p:nvSpPr>
          <p:cNvPr id="22" name="TextBox 21"/>
          <p:cNvSpPr txBox="1"/>
          <p:nvPr/>
        </p:nvSpPr>
        <p:spPr>
          <a:xfrm>
            <a:off x="1826468" y="2010143"/>
            <a:ext cx="874750" cy="369332"/>
          </a:xfrm>
          <a:prstGeom prst="rect">
            <a:avLst/>
          </a:prstGeom>
          <a:noFill/>
        </p:spPr>
        <p:txBody>
          <a:bodyPr wrap="square" rtlCol="0">
            <a:spAutoFit/>
          </a:bodyPr>
          <a:lstStyle/>
          <a:p>
            <a:r>
              <a:rPr lang="en-US" dirty="0" smtClean="0"/>
              <a:t>516</a:t>
            </a:r>
            <a:endParaRPr lang="en-US" dirty="0"/>
          </a:p>
        </p:txBody>
      </p:sp>
      <p:sp>
        <p:nvSpPr>
          <p:cNvPr id="23" name="TextBox 22"/>
          <p:cNvSpPr txBox="1"/>
          <p:nvPr/>
        </p:nvSpPr>
        <p:spPr>
          <a:xfrm>
            <a:off x="3275480" y="2023587"/>
            <a:ext cx="874750" cy="369332"/>
          </a:xfrm>
          <a:prstGeom prst="rect">
            <a:avLst/>
          </a:prstGeom>
          <a:noFill/>
        </p:spPr>
        <p:txBody>
          <a:bodyPr wrap="square" rtlCol="0">
            <a:spAutoFit/>
          </a:bodyPr>
          <a:lstStyle/>
          <a:p>
            <a:r>
              <a:rPr lang="en-US" dirty="0" smtClean="0"/>
              <a:t>482</a:t>
            </a:r>
            <a:endParaRPr lang="en-US" dirty="0"/>
          </a:p>
        </p:txBody>
      </p:sp>
    </p:spTree>
    <p:extLst>
      <p:ext uri="{BB962C8B-B14F-4D97-AF65-F5344CB8AC3E}">
        <p14:creationId xmlns:p14="http://schemas.microsoft.com/office/powerpoint/2010/main" val="12910918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Disk</a:t>
            </a:r>
            <a:endParaRPr lang="en-US" dirty="0"/>
          </a:p>
        </p:txBody>
      </p:sp>
      <p:sp>
        <p:nvSpPr>
          <p:cNvPr id="3" name="Rectangle 2"/>
          <p:cNvSpPr/>
          <p:nvPr/>
        </p:nvSpPr>
        <p:spPr>
          <a:xfrm>
            <a:off x="1403183" y="2557597"/>
            <a:ext cx="1838347" cy="26908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Can 3"/>
          <p:cNvSpPr/>
          <p:nvPr/>
        </p:nvSpPr>
        <p:spPr>
          <a:xfrm>
            <a:off x="5390708" y="2362225"/>
            <a:ext cx="2317916" cy="330356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042609" y="2930579"/>
            <a:ext cx="512247" cy="2486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p:cNvSpPr/>
          <p:nvPr/>
        </p:nvSpPr>
        <p:spPr>
          <a:xfrm>
            <a:off x="2044032" y="3189551"/>
            <a:ext cx="512247" cy="2486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ectangle 6"/>
          <p:cNvSpPr/>
          <p:nvPr/>
        </p:nvSpPr>
        <p:spPr>
          <a:xfrm>
            <a:off x="2044032" y="3438207"/>
            <a:ext cx="51224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ectangle 7"/>
          <p:cNvSpPr/>
          <p:nvPr/>
        </p:nvSpPr>
        <p:spPr>
          <a:xfrm>
            <a:off x="2045455" y="3697179"/>
            <a:ext cx="51224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Rectangle 8"/>
          <p:cNvSpPr/>
          <p:nvPr/>
        </p:nvSpPr>
        <p:spPr>
          <a:xfrm>
            <a:off x="2039763" y="3932644"/>
            <a:ext cx="51224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ectangle 9"/>
          <p:cNvSpPr/>
          <p:nvPr/>
        </p:nvSpPr>
        <p:spPr>
          <a:xfrm>
            <a:off x="2041186" y="4191616"/>
            <a:ext cx="51224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p:cNvSpPr/>
          <p:nvPr/>
        </p:nvSpPr>
        <p:spPr>
          <a:xfrm>
            <a:off x="2041186" y="4440272"/>
            <a:ext cx="51224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Rectangle 11"/>
          <p:cNvSpPr/>
          <p:nvPr/>
        </p:nvSpPr>
        <p:spPr>
          <a:xfrm>
            <a:off x="2042609" y="4699244"/>
            <a:ext cx="51224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ectangle 12"/>
          <p:cNvSpPr/>
          <p:nvPr/>
        </p:nvSpPr>
        <p:spPr>
          <a:xfrm>
            <a:off x="5605275" y="3176360"/>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p:cNvSpPr/>
          <p:nvPr/>
        </p:nvSpPr>
        <p:spPr>
          <a:xfrm>
            <a:off x="5606698" y="3435332"/>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p:nvSpPr>
        <p:spPr>
          <a:xfrm>
            <a:off x="5606698" y="3683988"/>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ectangle 15"/>
          <p:cNvSpPr/>
          <p:nvPr/>
        </p:nvSpPr>
        <p:spPr>
          <a:xfrm>
            <a:off x="5608121" y="3942960"/>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ectangle 16"/>
          <p:cNvSpPr/>
          <p:nvPr/>
        </p:nvSpPr>
        <p:spPr>
          <a:xfrm>
            <a:off x="5602429" y="4191616"/>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Rectangle 17"/>
          <p:cNvSpPr/>
          <p:nvPr/>
        </p:nvSpPr>
        <p:spPr>
          <a:xfrm>
            <a:off x="5603852" y="4450588"/>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Rectangle 18"/>
          <p:cNvSpPr/>
          <p:nvPr/>
        </p:nvSpPr>
        <p:spPr>
          <a:xfrm>
            <a:off x="5603852" y="4699244"/>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Rectangle 19"/>
          <p:cNvSpPr/>
          <p:nvPr/>
        </p:nvSpPr>
        <p:spPr>
          <a:xfrm>
            <a:off x="5605275" y="4958216"/>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Rectangle 20"/>
          <p:cNvSpPr/>
          <p:nvPr/>
        </p:nvSpPr>
        <p:spPr>
          <a:xfrm>
            <a:off x="6317172" y="3177796"/>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Rectangle 21"/>
          <p:cNvSpPr/>
          <p:nvPr/>
        </p:nvSpPr>
        <p:spPr>
          <a:xfrm>
            <a:off x="6318595" y="3436768"/>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Rectangle 22"/>
          <p:cNvSpPr/>
          <p:nvPr/>
        </p:nvSpPr>
        <p:spPr>
          <a:xfrm>
            <a:off x="6318595" y="3685424"/>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Rectangle 23"/>
          <p:cNvSpPr/>
          <p:nvPr/>
        </p:nvSpPr>
        <p:spPr>
          <a:xfrm>
            <a:off x="6320018" y="3944396"/>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Rectangle 24"/>
          <p:cNvSpPr/>
          <p:nvPr/>
        </p:nvSpPr>
        <p:spPr>
          <a:xfrm>
            <a:off x="6314326" y="4193052"/>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Rectangle 25"/>
          <p:cNvSpPr/>
          <p:nvPr/>
        </p:nvSpPr>
        <p:spPr>
          <a:xfrm>
            <a:off x="6315749" y="4452024"/>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Rectangle 26"/>
          <p:cNvSpPr/>
          <p:nvPr/>
        </p:nvSpPr>
        <p:spPr>
          <a:xfrm>
            <a:off x="6315749" y="4700680"/>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Rectangle 27"/>
          <p:cNvSpPr/>
          <p:nvPr/>
        </p:nvSpPr>
        <p:spPr>
          <a:xfrm>
            <a:off x="6317172" y="4959652"/>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Rectangle 28"/>
          <p:cNvSpPr/>
          <p:nvPr/>
        </p:nvSpPr>
        <p:spPr>
          <a:xfrm>
            <a:off x="7011307" y="3179235"/>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 name="Rectangle 29"/>
          <p:cNvSpPr/>
          <p:nvPr/>
        </p:nvSpPr>
        <p:spPr>
          <a:xfrm>
            <a:off x="7012730" y="3438207"/>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Rectangle 30"/>
          <p:cNvSpPr/>
          <p:nvPr/>
        </p:nvSpPr>
        <p:spPr>
          <a:xfrm>
            <a:off x="7012730" y="3686863"/>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Rectangle 31"/>
          <p:cNvSpPr/>
          <p:nvPr/>
        </p:nvSpPr>
        <p:spPr>
          <a:xfrm>
            <a:off x="7014153" y="3945835"/>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 name="Rectangle 32"/>
          <p:cNvSpPr/>
          <p:nvPr/>
        </p:nvSpPr>
        <p:spPr>
          <a:xfrm>
            <a:off x="7008461" y="4194491"/>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Rectangle 33"/>
          <p:cNvSpPr/>
          <p:nvPr/>
        </p:nvSpPr>
        <p:spPr>
          <a:xfrm>
            <a:off x="7009884" y="4453463"/>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Rectangle 34"/>
          <p:cNvSpPr/>
          <p:nvPr/>
        </p:nvSpPr>
        <p:spPr>
          <a:xfrm>
            <a:off x="7009884" y="4702119"/>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Rectangle 35"/>
          <p:cNvSpPr/>
          <p:nvPr/>
        </p:nvSpPr>
        <p:spPr>
          <a:xfrm>
            <a:off x="7011307" y="4961091"/>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TextBox 36"/>
          <p:cNvSpPr txBox="1"/>
          <p:nvPr/>
        </p:nvSpPr>
        <p:spPr>
          <a:xfrm>
            <a:off x="1403183" y="2122450"/>
            <a:ext cx="1447587" cy="369332"/>
          </a:xfrm>
          <a:prstGeom prst="rect">
            <a:avLst/>
          </a:prstGeom>
          <a:noFill/>
        </p:spPr>
        <p:txBody>
          <a:bodyPr wrap="square" rtlCol="0">
            <a:spAutoFit/>
          </a:bodyPr>
          <a:lstStyle/>
          <a:p>
            <a:r>
              <a:rPr lang="en-US" dirty="0" smtClean="0"/>
              <a:t>Memory</a:t>
            </a:r>
            <a:endParaRPr lang="en-US" dirty="0"/>
          </a:p>
        </p:txBody>
      </p:sp>
    </p:spTree>
    <p:extLst>
      <p:ext uri="{BB962C8B-B14F-4D97-AF65-F5344CB8AC3E}">
        <p14:creationId xmlns:p14="http://schemas.microsoft.com/office/powerpoint/2010/main" val="393838171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Disk</a:t>
            </a:r>
            <a:endParaRPr lang="en-US" dirty="0"/>
          </a:p>
        </p:txBody>
      </p:sp>
      <p:sp>
        <p:nvSpPr>
          <p:cNvPr id="3" name="Rectangle 2"/>
          <p:cNvSpPr/>
          <p:nvPr/>
        </p:nvSpPr>
        <p:spPr>
          <a:xfrm>
            <a:off x="1403183" y="2557597"/>
            <a:ext cx="1838347" cy="26908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Can 3"/>
          <p:cNvSpPr/>
          <p:nvPr/>
        </p:nvSpPr>
        <p:spPr>
          <a:xfrm>
            <a:off x="5390708" y="2362225"/>
            <a:ext cx="2317916" cy="330356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042609" y="2930579"/>
            <a:ext cx="512247" cy="2486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p:cNvSpPr/>
          <p:nvPr/>
        </p:nvSpPr>
        <p:spPr>
          <a:xfrm>
            <a:off x="2044032" y="3189551"/>
            <a:ext cx="512247" cy="2486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ectangle 6"/>
          <p:cNvSpPr/>
          <p:nvPr/>
        </p:nvSpPr>
        <p:spPr>
          <a:xfrm>
            <a:off x="2044032" y="3438207"/>
            <a:ext cx="512247" cy="2486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ectangle 7"/>
          <p:cNvSpPr/>
          <p:nvPr/>
        </p:nvSpPr>
        <p:spPr>
          <a:xfrm>
            <a:off x="2045455" y="3697179"/>
            <a:ext cx="512247" cy="2486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ectangle 8"/>
          <p:cNvSpPr/>
          <p:nvPr/>
        </p:nvSpPr>
        <p:spPr>
          <a:xfrm>
            <a:off x="2039763" y="3932644"/>
            <a:ext cx="512247" cy="2486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Rectangle 9"/>
          <p:cNvSpPr/>
          <p:nvPr/>
        </p:nvSpPr>
        <p:spPr>
          <a:xfrm>
            <a:off x="2041186" y="4191616"/>
            <a:ext cx="512247" cy="2486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Rectangle 10"/>
          <p:cNvSpPr/>
          <p:nvPr/>
        </p:nvSpPr>
        <p:spPr>
          <a:xfrm>
            <a:off x="2041186" y="4440272"/>
            <a:ext cx="512247" cy="2486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ectangle 11"/>
          <p:cNvSpPr/>
          <p:nvPr/>
        </p:nvSpPr>
        <p:spPr>
          <a:xfrm>
            <a:off x="2042609" y="4699244"/>
            <a:ext cx="51224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ectangle 12"/>
          <p:cNvSpPr/>
          <p:nvPr/>
        </p:nvSpPr>
        <p:spPr>
          <a:xfrm>
            <a:off x="5463181" y="3167480"/>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p:cNvSpPr/>
          <p:nvPr/>
        </p:nvSpPr>
        <p:spPr>
          <a:xfrm>
            <a:off x="5464604" y="3426452"/>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p:nvSpPr>
        <p:spPr>
          <a:xfrm>
            <a:off x="5464604" y="3675108"/>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ectangle 15"/>
          <p:cNvSpPr/>
          <p:nvPr/>
        </p:nvSpPr>
        <p:spPr>
          <a:xfrm>
            <a:off x="5466027" y="3934080"/>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ectangle 16"/>
          <p:cNvSpPr/>
          <p:nvPr/>
        </p:nvSpPr>
        <p:spPr>
          <a:xfrm>
            <a:off x="5460335" y="4182736"/>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Rectangle 17"/>
          <p:cNvSpPr/>
          <p:nvPr/>
        </p:nvSpPr>
        <p:spPr>
          <a:xfrm>
            <a:off x="5461758" y="4441708"/>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Rectangle 18"/>
          <p:cNvSpPr/>
          <p:nvPr/>
        </p:nvSpPr>
        <p:spPr>
          <a:xfrm>
            <a:off x="5461758" y="4690364"/>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Rectangle 19"/>
          <p:cNvSpPr/>
          <p:nvPr/>
        </p:nvSpPr>
        <p:spPr>
          <a:xfrm>
            <a:off x="5463181" y="4949336"/>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Rectangle 20"/>
          <p:cNvSpPr/>
          <p:nvPr/>
        </p:nvSpPr>
        <p:spPr>
          <a:xfrm>
            <a:off x="6015220" y="3168916"/>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Rectangle 21"/>
          <p:cNvSpPr/>
          <p:nvPr/>
        </p:nvSpPr>
        <p:spPr>
          <a:xfrm>
            <a:off x="6016643" y="3427888"/>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Rectangle 22"/>
          <p:cNvSpPr/>
          <p:nvPr/>
        </p:nvSpPr>
        <p:spPr>
          <a:xfrm>
            <a:off x="6016643" y="3676544"/>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Rectangle 23"/>
          <p:cNvSpPr/>
          <p:nvPr/>
        </p:nvSpPr>
        <p:spPr>
          <a:xfrm>
            <a:off x="6018066" y="3935516"/>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Rectangle 24"/>
          <p:cNvSpPr/>
          <p:nvPr/>
        </p:nvSpPr>
        <p:spPr>
          <a:xfrm>
            <a:off x="6012374" y="4184172"/>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Rectangle 25"/>
          <p:cNvSpPr/>
          <p:nvPr/>
        </p:nvSpPr>
        <p:spPr>
          <a:xfrm>
            <a:off x="6013797" y="4443144"/>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Rectangle 26"/>
          <p:cNvSpPr/>
          <p:nvPr/>
        </p:nvSpPr>
        <p:spPr>
          <a:xfrm>
            <a:off x="6013797" y="4691800"/>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Rectangle 27"/>
          <p:cNvSpPr/>
          <p:nvPr/>
        </p:nvSpPr>
        <p:spPr>
          <a:xfrm>
            <a:off x="6015220" y="4950772"/>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Rectangle 28"/>
          <p:cNvSpPr/>
          <p:nvPr/>
        </p:nvSpPr>
        <p:spPr>
          <a:xfrm>
            <a:off x="6558378" y="3170355"/>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 name="Rectangle 29"/>
          <p:cNvSpPr/>
          <p:nvPr/>
        </p:nvSpPr>
        <p:spPr>
          <a:xfrm>
            <a:off x="6559801" y="3429327"/>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Rectangle 30"/>
          <p:cNvSpPr/>
          <p:nvPr/>
        </p:nvSpPr>
        <p:spPr>
          <a:xfrm>
            <a:off x="6559801" y="3677983"/>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Rectangle 31"/>
          <p:cNvSpPr/>
          <p:nvPr/>
        </p:nvSpPr>
        <p:spPr>
          <a:xfrm>
            <a:off x="6561224" y="3936955"/>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 name="Rectangle 32"/>
          <p:cNvSpPr/>
          <p:nvPr/>
        </p:nvSpPr>
        <p:spPr>
          <a:xfrm>
            <a:off x="6555532" y="4185611"/>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Rectangle 33"/>
          <p:cNvSpPr/>
          <p:nvPr/>
        </p:nvSpPr>
        <p:spPr>
          <a:xfrm>
            <a:off x="6556955" y="4444583"/>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Rectangle 34"/>
          <p:cNvSpPr/>
          <p:nvPr/>
        </p:nvSpPr>
        <p:spPr>
          <a:xfrm>
            <a:off x="6556955" y="4693239"/>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Rectangle 35"/>
          <p:cNvSpPr/>
          <p:nvPr/>
        </p:nvSpPr>
        <p:spPr>
          <a:xfrm>
            <a:off x="6558378" y="4952211"/>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TextBox 36"/>
          <p:cNvSpPr txBox="1"/>
          <p:nvPr/>
        </p:nvSpPr>
        <p:spPr>
          <a:xfrm>
            <a:off x="1403183" y="2122450"/>
            <a:ext cx="1447587" cy="369332"/>
          </a:xfrm>
          <a:prstGeom prst="rect">
            <a:avLst/>
          </a:prstGeom>
          <a:noFill/>
        </p:spPr>
        <p:txBody>
          <a:bodyPr wrap="square" rtlCol="0">
            <a:spAutoFit/>
          </a:bodyPr>
          <a:lstStyle/>
          <a:p>
            <a:r>
              <a:rPr lang="en-US" dirty="0" smtClean="0"/>
              <a:t>Memory</a:t>
            </a:r>
            <a:endParaRPr lang="en-US" dirty="0"/>
          </a:p>
        </p:txBody>
      </p:sp>
      <p:sp>
        <p:nvSpPr>
          <p:cNvPr id="38" name="Rectangle 37"/>
          <p:cNvSpPr/>
          <p:nvPr/>
        </p:nvSpPr>
        <p:spPr>
          <a:xfrm>
            <a:off x="7119304" y="3171778"/>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Rectangle 38"/>
          <p:cNvSpPr/>
          <p:nvPr/>
        </p:nvSpPr>
        <p:spPr>
          <a:xfrm>
            <a:off x="7120727" y="3430750"/>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Rectangle 39"/>
          <p:cNvSpPr/>
          <p:nvPr/>
        </p:nvSpPr>
        <p:spPr>
          <a:xfrm>
            <a:off x="7120727" y="3679406"/>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Rectangle 40"/>
          <p:cNvSpPr/>
          <p:nvPr/>
        </p:nvSpPr>
        <p:spPr>
          <a:xfrm>
            <a:off x="7122150" y="3938378"/>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Rectangle 41"/>
          <p:cNvSpPr/>
          <p:nvPr/>
        </p:nvSpPr>
        <p:spPr>
          <a:xfrm>
            <a:off x="7116458" y="4187034"/>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Rectangle 42"/>
          <p:cNvSpPr/>
          <p:nvPr/>
        </p:nvSpPr>
        <p:spPr>
          <a:xfrm>
            <a:off x="7117881" y="4446006"/>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Rectangle 43"/>
          <p:cNvSpPr/>
          <p:nvPr/>
        </p:nvSpPr>
        <p:spPr>
          <a:xfrm>
            <a:off x="7117881" y="4694662"/>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Rectangle 44"/>
          <p:cNvSpPr/>
          <p:nvPr/>
        </p:nvSpPr>
        <p:spPr>
          <a:xfrm>
            <a:off x="7119304" y="4953634"/>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60817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Disk</a:t>
            </a:r>
            <a:endParaRPr lang="en-US" dirty="0"/>
          </a:p>
        </p:txBody>
      </p:sp>
      <p:sp>
        <p:nvSpPr>
          <p:cNvPr id="3" name="Rectangle 2"/>
          <p:cNvSpPr/>
          <p:nvPr/>
        </p:nvSpPr>
        <p:spPr>
          <a:xfrm>
            <a:off x="1403183" y="2557597"/>
            <a:ext cx="1838347" cy="26908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Can 3"/>
          <p:cNvSpPr/>
          <p:nvPr/>
        </p:nvSpPr>
        <p:spPr>
          <a:xfrm>
            <a:off x="5390708" y="2362225"/>
            <a:ext cx="2317916" cy="330356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042609" y="2930579"/>
            <a:ext cx="512247" cy="2486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p:cNvSpPr/>
          <p:nvPr/>
        </p:nvSpPr>
        <p:spPr>
          <a:xfrm>
            <a:off x="2044032" y="3189551"/>
            <a:ext cx="512247" cy="2486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ectangle 6"/>
          <p:cNvSpPr/>
          <p:nvPr/>
        </p:nvSpPr>
        <p:spPr>
          <a:xfrm>
            <a:off x="2044032" y="3438207"/>
            <a:ext cx="512247" cy="2486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ectangle 7"/>
          <p:cNvSpPr/>
          <p:nvPr/>
        </p:nvSpPr>
        <p:spPr>
          <a:xfrm>
            <a:off x="2045455" y="3697179"/>
            <a:ext cx="512247" cy="2486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ectangle 8"/>
          <p:cNvSpPr/>
          <p:nvPr/>
        </p:nvSpPr>
        <p:spPr>
          <a:xfrm>
            <a:off x="2039763" y="3932644"/>
            <a:ext cx="51224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ectangle 9"/>
          <p:cNvSpPr/>
          <p:nvPr/>
        </p:nvSpPr>
        <p:spPr>
          <a:xfrm>
            <a:off x="2041186" y="4191616"/>
            <a:ext cx="51224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p:cNvSpPr/>
          <p:nvPr/>
        </p:nvSpPr>
        <p:spPr>
          <a:xfrm>
            <a:off x="2041186" y="4440272"/>
            <a:ext cx="51224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Rectangle 11"/>
          <p:cNvSpPr/>
          <p:nvPr/>
        </p:nvSpPr>
        <p:spPr>
          <a:xfrm>
            <a:off x="2042609" y="4699244"/>
            <a:ext cx="51224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ectangle 12"/>
          <p:cNvSpPr/>
          <p:nvPr/>
        </p:nvSpPr>
        <p:spPr>
          <a:xfrm>
            <a:off x="5463181" y="3167480"/>
            <a:ext cx="466417" cy="2486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Rectangle 13"/>
          <p:cNvSpPr/>
          <p:nvPr/>
        </p:nvSpPr>
        <p:spPr>
          <a:xfrm>
            <a:off x="5464604" y="3426452"/>
            <a:ext cx="466417" cy="2486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5464604" y="3675108"/>
            <a:ext cx="466417" cy="2486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ectangle 15"/>
          <p:cNvSpPr/>
          <p:nvPr/>
        </p:nvSpPr>
        <p:spPr>
          <a:xfrm>
            <a:off x="5466027" y="3934080"/>
            <a:ext cx="466417" cy="2486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Rectangle 16"/>
          <p:cNvSpPr/>
          <p:nvPr/>
        </p:nvSpPr>
        <p:spPr>
          <a:xfrm>
            <a:off x="5460335" y="4182736"/>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Rectangle 17"/>
          <p:cNvSpPr/>
          <p:nvPr/>
        </p:nvSpPr>
        <p:spPr>
          <a:xfrm>
            <a:off x="5461758" y="4441708"/>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Rectangle 18"/>
          <p:cNvSpPr/>
          <p:nvPr/>
        </p:nvSpPr>
        <p:spPr>
          <a:xfrm>
            <a:off x="5461758" y="4690364"/>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Rectangle 19"/>
          <p:cNvSpPr/>
          <p:nvPr/>
        </p:nvSpPr>
        <p:spPr>
          <a:xfrm>
            <a:off x="5463181" y="4949336"/>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Rectangle 20"/>
          <p:cNvSpPr/>
          <p:nvPr/>
        </p:nvSpPr>
        <p:spPr>
          <a:xfrm>
            <a:off x="6015220" y="3168916"/>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Rectangle 21"/>
          <p:cNvSpPr/>
          <p:nvPr/>
        </p:nvSpPr>
        <p:spPr>
          <a:xfrm>
            <a:off x="6016643" y="3427888"/>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Rectangle 22"/>
          <p:cNvSpPr/>
          <p:nvPr/>
        </p:nvSpPr>
        <p:spPr>
          <a:xfrm>
            <a:off x="6016643" y="3676544"/>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Rectangle 23"/>
          <p:cNvSpPr/>
          <p:nvPr/>
        </p:nvSpPr>
        <p:spPr>
          <a:xfrm>
            <a:off x="6018066" y="3935516"/>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Rectangle 24"/>
          <p:cNvSpPr/>
          <p:nvPr/>
        </p:nvSpPr>
        <p:spPr>
          <a:xfrm>
            <a:off x="6012374" y="4184172"/>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Rectangle 25"/>
          <p:cNvSpPr/>
          <p:nvPr/>
        </p:nvSpPr>
        <p:spPr>
          <a:xfrm>
            <a:off x="6013797" y="4443144"/>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Rectangle 26"/>
          <p:cNvSpPr/>
          <p:nvPr/>
        </p:nvSpPr>
        <p:spPr>
          <a:xfrm>
            <a:off x="6013797" y="4691800"/>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Rectangle 27"/>
          <p:cNvSpPr/>
          <p:nvPr/>
        </p:nvSpPr>
        <p:spPr>
          <a:xfrm>
            <a:off x="6015220" y="4950772"/>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Rectangle 28"/>
          <p:cNvSpPr/>
          <p:nvPr/>
        </p:nvSpPr>
        <p:spPr>
          <a:xfrm>
            <a:off x="6558378" y="3170355"/>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 name="Rectangle 29"/>
          <p:cNvSpPr/>
          <p:nvPr/>
        </p:nvSpPr>
        <p:spPr>
          <a:xfrm>
            <a:off x="6559801" y="3429327"/>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Rectangle 30"/>
          <p:cNvSpPr/>
          <p:nvPr/>
        </p:nvSpPr>
        <p:spPr>
          <a:xfrm>
            <a:off x="6559801" y="3677983"/>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Rectangle 31"/>
          <p:cNvSpPr/>
          <p:nvPr/>
        </p:nvSpPr>
        <p:spPr>
          <a:xfrm>
            <a:off x="6561224" y="3936955"/>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 name="Rectangle 32"/>
          <p:cNvSpPr/>
          <p:nvPr/>
        </p:nvSpPr>
        <p:spPr>
          <a:xfrm>
            <a:off x="6555532" y="4185611"/>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Rectangle 33"/>
          <p:cNvSpPr/>
          <p:nvPr/>
        </p:nvSpPr>
        <p:spPr>
          <a:xfrm>
            <a:off x="6556955" y="4444583"/>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Rectangle 34"/>
          <p:cNvSpPr/>
          <p:nvPr/>
        </p:nvSpPr>
        <p:spPr>
          <a:xfrm>
            <a:off x="6556955" y="4693239"/>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Rectangle 35"/>
          <p:cNvSpPr/>
          <p:nvPr/>
        </p:nvSpPr>
        <p:spPr>
          <a:xfrm>
            <a:off x="6558378" y="4952211"/>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TextBox 36"/>
          <p:cNvSpPr txBox="1"/>
          <p:nvPr/>
        </p:nvSpPr>
        <p:spPr>
          <a:xfrm>
            <a:off x="1403183" y="2122450"/>
            <a:ext cx="1447587" cy="369332"/>
          </a:xfrm>
          <a:prstGeom prst="rect">
            <a:avLst/>
          </a:prstGeom>
          <a:noFill/>
        </p:spPr>
        <p:txBody>
          <a:bodyPr wrap="square" rtlCol="0">
            <a:spAutoFit/>
          </a:bodyPr>
          <a:lstStyle/>
          <a:p>
            <a:r>
              <a:rPr lang="en-US" dirty="0" smtClean="0"/>
              <a:t>Memory</a:t>
            </a:r>
            <a:endParaRPr lang="en-US" dirty="0"/>
          </a:p>
        </p:txBody>
      </p:sp>
      <p:sp>
        <p:nvSpPr>
          <p:cNvPr id="38" name="Rectangle 37"/>
          <p:cNvSpPr/>
          <p:nvPr/>
        </p:nvSpPr>
        <p:spPr>
          <a:xfrm>
            <a:off x="7119304" y="3171778"/>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Rectangle 38"/>
          <p:cNvSpPr/>
          <p:nvPr/>
        </p:nvSpPr>
        <p:spPr>
          <a:xfrm>
            <a:off x="7120727" y="3430750"/>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Rectangle 39"/>
          <p:cNvSpPr/>
          <p:nvPr/>
        </p:nvSpPr>
        <p:spPr>
          <a:xfrm>
            <a:off x="7120727" y="3679406"/>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Rectangle 40"/>
          <p:cNvSpPr/>
          <p:nvPr/>
        </p:nvSpPr>
        <p:spPr>
          <a:xfrm>
            <a:off x="7122150" y="3938378"/>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Rectangle 41"/>
          <p:cNvSpPr/>
          <p:nvPr/>
        </p:nvSpPr>
        <p:spPr>
          <a:xfrm>
            <a:off x="7116458" y="4187034"/>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Rectangle 42"/>
          <p:cNvSpPr/>
          <p:nvPr/>
        </p:nvSpPr>
        <p:spPr>
          <a:xfrm>
            <a:off x="7117881" y="4446006"/>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Rectangle 43"/>
          <p:cNvSpPr/>
          <p:nvPr/>
        </p:nvSpPr>
        <p:spPr>
          <a:xfrm>
            <a:off x="7117881" y="4694662"/>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Rectangle 44"/>
          <p:cNvSpPr/>
          <p:nvPr/>
        </p:nvSpPr>
        <p:spPr>
          <a:xfrm>
            <a:off x="7119304" y="4953634"/>
            <a:ext cx="466417" cy="248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855712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Quotas</a:t>
            </a:r>
            <a:endParaRPr lang="en-US" dirty="0"/>
          </a:p>
        </p:txBody>
      </p:sp>
      <p:sp>
        <p:nvSpPr>
          <p:cNvPr id="3" name="Rectangle 2"/>
          <p:cNvSpPr/>
          <p:nvPr/>
        </p:nvSpPr>
        <p:spPr>
          <a:xfrm>
            <a:off x="692711" y="2275147"/>
            <a:ext cx="1785062" cy="144752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Attributes</a:t>
            </a:r>
          </a:p>
          <a:p>
            <a:pPr algn="ctr"/>
            <a:r>
              <a:rPr lang="en-US" dirty="0" smtClean="0"/>
              <a:t>disk addresses</a:t>
            </a:r>
          </a:p>
          <a:p>
            <a:pPr algn="ctr"/>
            <a:r>
              <a:rPr lang="en-US" dirty="0" smtClean="0"/>
              <a:t>User = 8</a:t>
            </a:r>
          </a:p>
          <a:p>
            <a:pPr algn="ctr"/>
            <a:r>
              <a:rPr lang="en-US" dirty="0" smtClean="0"/>
              <a:t>…</a:t>
            </a:r>
          </a:p>
          <a:p>
            <a:pPr algn="ctr"/>
            <a:r>
              <a:rPr lang="en-US" dirty="0" smtClean="0"/>
              <a:t>Quota Pointer</a:t>
            </a:r>
            <a:endParaRPr lang="en-US" dirty="0"/>
          </a:p>
        </p:txBody>
      </p:sp>
      <p:sp>
        <p:nvSpPr>
          <p:cNvPr id="4" name="Rectangle 3"/>
          <p:cNvSpPr/>
          <p:nvPr/>
        </p:nvSpPr>
        <p:spPr>
          <a:xfrm>
            <a:off x="692711" y="3722676"/>
            <a:ext cx="1785062" cy="217573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a:t>
            </a:r>
          </a:p>
        </p:txBody>
      </p:sp>
      <p:sp>
        <p:nvSpPr>
          <p:cNvPr id="5" name="Rectangle 4"/>
          <p:cNvSpPr/>
          <p:nvPr/>
        </p:nvSpPr>
        <p:spPr>
          <a:xfrm>
            <a:off x="4342763" y="2275147"/>
            <a:ext cx="2078131" cy="33746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Soft block limit</a:t>
            </a:r>
            <a:endParaRPr lang="en-US" dirty="0"/>
          </a:p>
        </p:txBody>
      </p:sp>
      <p:sp>
        <p:nvSpPr>
          <p:cNvPr id="6" name="Rectangle 5"/>
          <p:cNvSpPr/>
          <p:nvPr/>
        </p:nvSpPr>
        <p:spPr>
          <a:xfrm>
            <a:off x="4342763" y="2622919"/>
            <a:ext cx="2078131" cy="33746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Hard block limit</a:t>
            </a:r>
            <a:endParaRPr lang="en-US" dirty="0"/>
          </a:p>
        </p:txBody>
      </p:sp>
      <p:sp>
        <p:nvSpPr>
          <p:cNvPr id="7" name="Rectangle 6"/>
          <p:cNvSpPr/>
          <p:nvPr/>
        </p:nvSpPr>
        <p:spPr>
          <a:xfrm>
            <a:off x="4342763" y="2960380"/>
            <a:ext cx="2078131" cy="33746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Current # blocks</a:t>
            </a:r>
            <a:endParaRPr lang="en-US" dirty="0"/>
          </a:p>
        </p:txBody>
      </p:sp>
      <p:sp>
        <p:nvSpPr>
          <p:cNvPr id="8" name="Rectangle 7"/>
          <p:cNvSpPr/>
          <p:nvPr/>
        </p:nvSpPr>
        <p:spPr>
          <a:xfrm>
            <a:off x="4342763" y="3291822"/>
            <a:ext cx="2078131" cy="33746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 Block warnings</a:t>
            </a:r>
            <a:endParaRPr lang="en-US" dirty="0"/>
          </a:p>
        </p:txBody>
      </p:sp>
      <p:sp>
        <p:nvSpPr>
          <p:cNvPr id="9" name="Rectangle 8"/>
          <p:cNvSpPr/>
          <p:nvPr/>
        </p:nvSpPr>
        <p:spPr>
          <a:xfrm>
            <a:off x="4342763" y="3639594"/>
            <a:ext cx="2078131" cy="33746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Soft file limit</a:t>
            </a:r>
            <a:endParaRPr lang="en-US" dirty="0"/>
          </a:p>
        </p:txBody>
      </p:sp>
      <p:sp>
        <p:nvSpPr>
          <p:cNvPr id="10" name="Rectangle 9"/>
          <p:cNvSpPr/>
          <p:nvPr/>
        </p:nvSpPr>
        <p:spPr>
          <a:xfrm>
            <a:off x="4342763" y="3977055"/>
            <a:ext cx="2078131" cy="33746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Hard file limit</a:t>
            </a:r>
            <a:endParaRPr lang="en-US" dirty="0"/>
          </a:p>
        </p:txBody>
      </p:sp>
      <p:sp>
        <p:nvSpPr>
          <p:cNvPr id="11" name="Rectangle 10"/>
          <p:cNvSpPr/>
          <p:nvPr/>
        </p:nvSpPr>
        <p:spPr>
          <a:xfrm>
            <a:off x="4342763" y="4312788"/>
            <a:ext cx="2078131" cy="33746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Current # files</a:t>
            </a:r>
            <a:endParaRPr lang="en-US" dirty="0"/>
          </a:p>
        </p:txBody>
      </p:sp>
      <p:sp>
        <p:nvSpPr>
          <p:cNvPr id="12" name="Rectangle 11"/>
          <p:cNvSpPr/>
          <p:nvPr/>
        </p:nvSpPr>
        <p:spPr>
          <a:xfrm>
            <a:off x="4342763" y="4650249"/>
            <a:ext cx="2078131" cy="33746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 File warnings</a:t>
            </a:r>
            <a:endParaRPr lang="en-US" dirty="0"/>
          </a:p>
        </p:txBody>
      </p:sp>
      <p:sp>
        <p:nvSpPr>
          <p:cNvPr id="13" name="Rectangle 12"/>
          <p:cNvSpPr/>
          <p:nvPr/>
        </p:nvSpPr>
        <p:spPr>
          <a:xfrm>
            <a:off x="4353068" y="4987710"/>
            <a:ext cx="2067825" cy="117711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a:t>
            </a:r>
          </a:p>
        </p:txBody>
      </p:sp>
      <p:sp>
        <p:nvSpPr>
          <p:cNvPr id="14" name="TextBox 13"/>
          <p:cNvSpPr txBox="1"/>
          <p:nvPr/>
        </p:nvSpPr>
        <p:spPr>
          <a:xfrm>
            <a:off x="692711" y="1751195"/>
            <a:ext cx="1785062" cy="369332"/>
          </a:xfrm>
          <a:prstGeom prst="rect">
            <a:avLst/>
          </a:prstGeom>
          <a:noFill/>
        </p:spPr>
        <p:txBody>
          <a:bodyPr wrap="square" rtlCol="0">
            <a:spAutoFit/>
          </a:bodyPr>
          <a:lstStyle/>
          <a:p>
            <a:r>
              <a:rPr lang="en-US" dirty="0" smtClean="0"/>
              <a:t>Open File Table</a:t>
            </a:r>
            <a:endParaRPr lang="en-US" dirty="0"/>
          </a:p>
        </p:txBody>
      </p:sp>
      <p:sp>
        <p:nvSpPr>
          <p:cNvPr id="15" name="TextBox 14"/>
          <p:cNvSpPr txBox="1"/>
          <p:nvPr/>
        </p:nvSpPr>
        <p:spPr>
          <a:xfrm>
            <a:off x="4342763" y="1857762"/>
            <a:ext cx="1998203" cy="369332"/>
          </a:xfrm>
          <a:prstGeom prst="rect">
            <a:avLst/>
          </a:prstGeom>
          <a:noFill/>
        </p:spPr>
        <p:txBody>
          <a:bodyPr wrap="square" rtlCol="0">
            <a:spAutoFit/>
          </a:bodyPr>
          <a:lstStyle/>
          <a:p>
            <a:r>
              <a:rPr lang="en-US" dirty="0" smtClean="0"/>
              <a:t>Quota Table</a:t>
            </a:r>
            <a:endParaRPr lang="en-US" dirty="0"/>
          </a:p>
        </p:txBody>
      </p:sp>
      <p:sp>
        <p:nvSpPr>
          <p:cNvPr id="17" name="Right Brace 16"/>
          <p:cNvSpPr/>
          <p:nvPr/>
        </p:nvSpPr>
        <p:spPr>
          <a:xfrm>
            <a:off x="6571869" y="2227094"/>
            <a:ext cx="817043" cy="276061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566531" y="2960380"/>
            <a:ext cx="1429824" cy="923330"/>
          </a:xfrm>
          <a:prstGeom prst="rect">
            <a:avLst/>
          </a:prstGeom>
          <a:noFill/>
        </p:spPr>
        <p:txBody>
          <a:bodyPr wrap="square" rtlCol="0">
            <a:spAutoFit/>
          </a:bodyPr>
          <a:lstStyle/>
          <a:p>
            <a:r>
              <a:rPr lang="en-US" dirty="0" smtClean="0"/>
              <a:t>User 8</a:t>
            </a:r>
          </a:p>
          <a:p>
            <a:r>
              <a:rPr lang="en-US" dirty="0" smtClean="0"/>
              <a:t>Quota Record</a:t>
            </a:r>
            <a:endParaRPr lang="en-US" dirty="0"/>
          </a:p>
        </p:txBody>
      </p:sp>
    </p:spTree>
    <p:extLst>
      <p:ext uri="{BB962C8B-B14F-4D97-AF65-F5344CB8AC3E}">
        <p14:creationId xmlns:p14="http://schemas.microsoft.com/office/powerpoint/2010/main" val="331843420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Backups</a:t>
            </a:r>
            <a:endParaRPr lang="en-US" dirty="0"/>
          </a:p>
        </p:txBody>
      </p:sp>
      <p:sp>
        <p:nvSpPr>
          <p:cNvPr id="3" name="Content Placeholder 2"/>
          <p:cNvSpPr>
            <a:spLocks noGrp="1"/>
          </p:cNvSpPr>
          <p:nvPr>
            <p:ph idx="1"/>
          </p:nvPr>
        </p:nvSpPr>
        <p:spPr/>
        <p:txBody>
          <a:bodyPr>
            <a:normAutofit/>
          </a:bodyPr>
          <a:lstStyle/>
          <a:p>
            <a:r>
              <a:rPr lang="en-US" dirty="0" smtClean="0"/>
              <a:t>Recover from disaster</a:t>
            </a:r>
          </a:p>
          <a:p>
            <a:r>
              <a:rPr lang="en-US" dirty="0" smtClean="0"/>
              <a:t>Recover from stupidity</a:t>
            </a:r>
          </a:p>
          <a:p>
            <a:r>
              <a:rPr lang="en-US" dirty="0" smtClean="0"/>
              <a:t>Considerations:</a:t>
            </a:r>
          </a:p>
          <a:p>
            <a:pPr lvl="1"/>
            <a:r>
              <a:rPr lang="en-US" dirty="0" smtClean="0"/>
              <a:t>Entire file system or only portion</a:t>
            </a:r>
          </a:p>
          <a:p>
            <a:pPr lvl="1"/>
            <a:r>
              <a:rPr lang="en-US" dirty="0" smtClean="0"/>
              <a:t>Incremental or complete</a:t>
            </a:r>
          </a:p>
          <a:p>
            <a:pPr lvl="1"/>
            <a:r>
              <a:rPr lang="en-US" dirty="0" smtClean="0"/>
              <a:t>Compress or uncompressed</a:t>
            </a:r>
          </a:p>
          <a:p>
            <a:pPr lvl="1"/>
            <a:r>
              <a:rPr lang="en-US" dirty="0" smtClean="0"/>
              <a:t>Active or inactive file system</a:t>
            </a:r>
          </a:p>
          <a:p>
            <a:pPr lvl="1"/>
            <a:r>
              <a:rPr lang="en-US" dirty="0" smtClean="0"/>
              <a:t>Where to store the backups (security and safety)</a:t>
            </a:r>
          </a:p>
          <a:p>
            <a:pPr marL="0" indent="0">
              <a:buNone/>
            </a:pPr>
            <a:endParaRPr lang="en-US" dirty="0"/>
          </a:p>
        </p:txBody>
      </p:sp>
    </p:spTree>
    <p:extLst>
      <p:ext uri="{BB962C8B-B14F-4D97-AF65-F5344CB8AC3E}">
        <p14:creationId xmlns:p14="http://schemas.microsoft.com/office/powerpoint/2010/main" val="194390970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versus Logical	</a:t>
            </a:r>
            <a:endParaRPr lang="en-US" dirty="0"/>
          </a:p>
        </p:txBody>
      </p:sp>
      <p:sp>
        <p:nvSpPr>
          <p:cNvPr id="3" name="Content Placeholder 2"/>
          <p:cNvSpPr>
            <a:spLocks noGrp="1"/>
          </p:cNvSpPr>
          <p:nvPr>
            <p:ph idx="1"/>
          </p:nvPr>
        </p:nvSpPr>
        <p:spPr/>
        <p:txBody>
          <a:bodyPr/>
          <a:lstStyle/>
          <a:p>
            <a:r>
              <a:rPr lang="en-US" dirty="0" smtClean="0"/>
              <a:t>Physical dump starts at block 0 and writes all the blocks of the disk to the backup</a:t>
            </a:r>
          </a:p>
          <a:p>
            <a:r>
              <a:rPr lang="en-US" dirty="0" smtClean="0"/>
              <a:t>Logical dump starts at a directory and recursively writes the directory structure</a:t>
            </a:r>
          </a:p>
          <a:p>
            <a:endParaRPr lang="en-US" dirty="0"/>
          </a:p>
          <a:p>
            <a:endParaRPr lang="en-US" dirty="0" smtClean="0"/>
          </a:p>
          <a:p>
            <a:r>
              <a:rPr lang="en-US" dirty="0" smtClean="0"/>
              <a:t>Look at the logical dump in Unix</a:t>
            </a:r>
            <a:endParaRPr lang="en-US" dirty="0"/>
          </a:p>
        </p:txBody>
      </p:sp>
    </p:spTree>
    <p:extLst>
      <p:ext uri="{BB962C8B-B14F-4D97-AF65-F5344CB8AC3E}">
        <p14:creationId xmlns:p14="http://schemas.microsoft.com/office/powerpoint/2010/main" val="164875261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276</TotalTime>
  <Words>2298</Words>
  <Application>Microsoft Macintosh PowerPoint</Application>
  <PresentationFormat>On-screen Show (4:3)</PresentationFormat>
  <Paragraphs>652</Paragraphs>
  <Slides>26</Slides>
  <Notes>9</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 Black </vt:lpstr>
      <vt:lpstr>File System Management and Optimization</vt:lpstr>
      <vt:lpstr>Block Size</vt:lpstr>
      <vt:lpstr>Free Blocks</vt:lpstr>
      <vt:lpstr>Interacting with Disk</vt:lpstr>
      <vt:lpstr>Interacting with Disk</vt:lpstr>
      <vt:lpstr>Interacting with Disk</vt:lpstr>
      <vt:lpstr>Disk Quotas</vt:lpstr>
      <vt:lpstr>Backups</vt:lpstr>
      <vt:lpstr>Physical versus Logical </vt:lpstr>
      <vt:lpstr>PowerPoint Presentation</vt:lpstr>
      <vt:lpstr>PowerPoint Presentation</vt:lpstr>
      <vt:lpstr>Backup Continues</vt:lpstr>
      <vt:lpstr>File System Consistency: Scan Disk</vt:lpstr>
      <vt:lpstr>Phase 2: file system</vt:lpstr>
      <vt:lpstr>Performance</vt:lpstr>
      <vt:lpstr>Where to put things?</vt:lpstr>
      <vt:lpstr>Unix Files</vt:lpstr>
      <vt:lpstr>Unix I-nodes</vt:lpstr>
      <vt:lpstr>Unix (inode)</vt:lpstr>
      <vt:lpstr>Linux Disk Allocation</vt:lpstr>
      <vt:lpstr>NTFS</vt:lpstr>
      <vt:lpstr>NTFS - Volume Layout</vt:lpstr>
      <vt:lpstr>NTFS - Recoverability</vt:lpstr>
      <vt:lpstr>ISO-9660</vt:lpstr>
      <vt:lpstr>Volume Descriptor</vt:lpstr>
      <vt:lpstr>Conclusion</vt:lpstr>
    </vt:vector>
  </TitlesOfParts>
  <Company>Brigham Young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System Management and Optimization</dc:title>
  <dc:creator>Eric Mercer</dc:creator>
  <cp:lastModifiedBy>Eric Mercer</cp:lastModifiedBy>
  <cp:revision>16</cp:revision>
  <dcterms:created xsi:type="dcterms:W3CDTF">2011-03-22T15:38:55Z</dcterms:created>
  <dcterms:modified xsi:type="dcterms:W3CDTF">2011-03-22T22:26:02Z</dcterms:modified>
</cp:coreProperties>
</file>