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vml" ContentType="application/vnd.openxmlformats-officedocument.vmlDrawin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embeddings/oleObject1.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7"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608" autoAdjust="0"/>
  </p:normalViewPr>
  <p:slideViewPr>
    <p:cSldViewPr>
      <p:cViewPr varScale="1">
        <p:scale>
          <a:sx n="74" d="100"/>
          <a:sy n="74" d="100"/>
        </p:scale>
        <p:origin x="-238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F31DF8-D8B5-4AF6-B7D1-6E6A13C2980E}" type="datetimeFigureOut">
              <a:rPr lang="en-US" smtClean="0"/>
              <a:pPr/>
              <a:t>3/22/11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59136D-14C0-49A3-865F-3398E32E146F}" type="slidenum">
              <a:rPr lang="en-US" smtClean="0"/>
              <a:pPr/>
              <a:t>‹#›</a:t>
            </a:fld>
            <a:endParaRPr lang="en-US"/>
          </a:p>
        </p:txBody>
      </p:sp>
    </p:spTree>
    <p:extLst>
      <p:ext uri="{BB962C8B-B14F-4D97-AF65-F5344CB8AC3E}">
        <p14:creationId xmlns:p14="http://schemas.microsoft.com/office/powerpoint/2010/main" val="3374487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Legacy machines defined</a:t>
            </a:r>
            <a:r>
              <a:rPr lang="en-US" baseline="0" dirty="0" smtClean="0"/>
              <a:t> the record as a punch card (80 characters)</a:t>
            </a:r>
          </a:p>
          <a:p>
            <a:r>
              <a:rPr lang="en-US" baseline="0" dirty="0" smtClean="0"/>
              <a:t>May also use a line-printer (132 characters)</a:t>
            </a:r>
            <a:endParaRPr lang="en-US" dirty="0"/>
          </a:p>
        </p:txBody>
      </p:sp>
      <p:sp>
        <p:nvSpPr>
          <p:cNvPr id="4" name="Slide Number Placeholder 3"/>
          <p:cNvSpPr>
            <a:spLocks noGrp="1"/>
          </p:cNvSpPr>
          <p:nvPr>
            <p:ph type="sldNum" sz="quarter" idx="10"/>
          </p:nvPr>
        </p:nvSpPr>
        <p:spPr/>
        <p:txBody>
          <a:bodyPr/>
          <a:lstStyle/>
          <a:p>
            <a:fld id="{4859136D-14C0-49A3-865F-3398E32E146F}" type="slidenum">
              <a:rPr lang="en-US" smtClean="0"/>
              <a:pPr/>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Store fixed</a:t>
            </a:r>
            <a:r>
              <a:rPr lang="en-US" baseline="0" dirty="0" smtClean="0"/>
              <a:t> number of these structures in a table</a:t>
            </a:r>
          </a:p>
          <a:p>
            <a:r>
              <a:rPr lang="en-US" baseline="0" dirty="0" smtClean="0"/>
              <a:t>Only need k*n bytes for k structures of n-bytes each</a:t>
            </a:r>
            <a:endParaRPr lang="en-US" dirty="0"/>
          </a:p>
        </p:txBody>
      </p:sp>
      <p:sp>
        <p:nvSpPr>
          <p:cNvPr id="4" name="Slide Number Placeholder 3"/>
          <p:cNvSpPr>
            <a:spLocks noGrp="1"/>
          </p:cNvSpPr>
          <p:nvPr>
            <p:ph type="sldNum" sz="quarter" idx="10"/>
          </p:nvPr>
        </p:nvSpPr>
        <p:spPr/>
        <p:txBody>
          <a:bodyPr/>
          <a:lstStyle/>
          <a:p>
            <a:fld id="{4859136D-14C0-49A3-865F-3398E32E146F}" type="slidenum">
              <a:rPr lang="en-US" smtClean="0"/>
              <a:pPr/>
              <a:t>21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Store either</a:t>
            </a:r>
            <a:r>
              <a:rPr lang="en-US" baseline="0" dirty="0" smtClean="0"/>
              <a:t> the number of the first block or the starting </a:t>
            </a:r>
            <a:r>
              <a:rPr lang="en-US" baseline="0" dirty="0" err="1" smtClean="0"/>
              <a:t>i</a:t>
            </a:r>
            <a:r>
              <a:rPr lang="en-US" baseline="0" dirty="0" smtClean="0"/>
              <a:t>-node or all of the blocks for the file.  If you store all of the blocks for the file, then sharing becomes a real issue.</a:t>
            </a:r>
          </a:p>
          <a:p>
            <a:r>
              <a:rPr lang="en-US" baseline="0" dirty="0" smtClean="0"/>
              <a:t>Attributes can be in the directory entry or</a:t>
            </a:r>
          </a:p>
          <a:p>
            <a:r>
              <a:rPr lang="en-US" baseline="0" dirty="0" smtClean="0"/>
              <a:t>Stored in the </a:t>
            </a:r>
            <a:r>
              <a:rPr lang="en-US" baseline="0" dirty="0" err="1" smtClean="0"/>
              <a:t>i</a:t>
            </a:r>
            <a:r>
              <a:rPr lang="en-US" baseline="0" dirty="0" smtClean="0"/>
              <a:t>-node (UNIX)</a:t>
            </a:r>
            <a:endParaRPr lang="en-US" dirty="0"/>
          </a:p>
        </p:txBody>
      </p:sp>
      <p:sp>
        <p:nvSpPr>
          <p:cNvPr id="4" name="Slide Number Placeholder 3"/>
          <p:cNvSpPr>
            <a:spLocks noGrp="1"/>
          </p:cNvSpPr>
          <p:nvPr>
            <p:ph type="sldNum" sz="quarter" idx="10"/>
          </p:nvPr>
        </p:nvSpPr>
        <p:spPr/>
        <p:txBody>
          <a:bodyPr/>
          <a:lstStyle/>
          <a:p>
            <a:fld id="{4859136D-14C0-49A3-865F-3398E32E146F}" type="slidenum">
              <a:rPr lang="en-US" smtClean="0"/>
              <a:pPr/>
              <a:t>22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Just including</a:t>
            </a:r>
            <a:r>
              <a:rPr lang="en-US" baseline="0" dirty="0" smtClean="0"/>
              <a:t> starting block in B is problematic (FAT) because who deletes it when?</a:t>
            </a:r>
          </a:p>
          <a:p>
            <a:r>
              <a:rPr lang="en-US" baseline="0" dirty="0" smtClean="0"/>
              <a:t>Sharing </a:t>
            </a:r>
            <a:r>
              <a:rPr lang="en-US" baseline="0" dirty="0" err="1" smtClean="0"/>
              <a:t>i</a:t>
            </a:r>
            <a:r>
              <a:rPr lang="en-US" baseline="0" dirty="0" smtClean="0"/>
              <a:t>-node works – keep a reference count</a:t>
            </a:r>
          </a:p>
          <a:p>
            <a:r>
              <a:rPr lang="en-US" baseline="0" dirty="0" smtClean="0"/>
              <a:t>When the count is 0, then delete.</a:t>
            </a:r>
          </a:p>
          <a:p>
            <a:endParaRPr lang="en-US" baseline="0" dirty="0" smtClean="0"/>
          </a:p>
          <a:p>
            <a:r>
              <a:rPr lang="en-US" baseline="0" dirty="0" smtClean="0"/>
              <a:t>What if B does not have permission to delete and C deletes?  Then B has reference to file it neither owns nor can remove.  Counts to C’s quota too!</a:t>
            </a:r>
          </a:p>
          <a:p>
            <a:r>
              <a:rPr lang="en-US" baseline="0" dirty="0" smtClean="0"/>
              <a:t>Basically, if C deletes, the reference count is changed and the entry removed from C’s directory, but the </a:t>
            </a:r>
            <a:r>
              <a:rPr lang="en-US" baseline="0" dirty="0" err="1" smtClean="0"/>
              <a:t>i</a:t>
            </a:r>
            <a:r>
              <a:rPr lang="en-US" baseline="0" dirty="0" smtClean="0"/>
              <a:t>-node remains intact in B’s directory.  B can do nothing to resolve the situation and C is billed for the space usage on its quota (which is less than ideal).  Hard links create these type of problems.  </a:t>
            </a:r>
          </a:p>
        </p:txBody>
      </p:sp>
      <p:sp>
        <p:nvSpPr>
          <p:cNvPr id="4" name="Slide Number Placeholder 3"/>
          <p:cNvSpPr>
            <a:spLocks noGrp="1"/>
          </p:cNvSpPr>
          <p:nvPr>
            <p:ph type="sldNum" sz="quarter" idx="10"/>
          </p:nvPr>
        </p:nvSpPr>
        <p:spPr/>
        <p:txBody>
          <a:bodyPr/>
          <a:lstStyle/>
          <a:p>
            <a:fld id="{4859136D-14C0-49A3-865F-3398E32E146F}" type="slidenum">
              <a:rPr lang="en-US" smtClean="0"/>
              <a:pPr/>
              <a:t>24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a:t>
            </a:r>
            <a:r>
              <a:rPr lang="en-US" baseline="0" dirty="0" smtClean="0"/>
              <a:t> C is deleted, then it is just a broken path.</a:t>
            </a:r>
          </a:p>
          <a:p>
            <a:r>
              <a:rPr lang="en-US" baseline="0" dirty="0" smtClean="0"/>
              <a:t>If B’s C is deleted, then no big deal.</a:t>
            </a:r>
          </a:p>
          <a:p>
            <a:endParaRPr lang="en-US" baseline="0" dirty="0" smtClean="0"/>
          </a:p>
          <a:p>
            <a:r>
              <a:rPr lang="en-US" baseline="0" dirty="0" smtClean="0"/>
              <a:t>In other words, C can remove the file and the links are just broken.  B can remove the file, and C is not affected.</a:t>
            </a:r>
            <a:endParaRPr lang="en-US" dirty="0"/>
          </a:p>
        </p:txBody>
      </p:sp>
      <p:sp>
        <p:nvSpPr>
          <p:cNvPr id="4" name="Slide Number Placeholder 3"/>
          <p:cNvSpPr>
            <a:spLocks noGrp="1"/>
          </p:cNvSpPr>
          <p:nvPr>
            <p:ph type="sldNum" sz="quarter" idx="10"/>
          </p:nvPr>
        </p:nvSpPr>
        <p:spPr/>
        <p:txBody>
          <a:bodyPr/>
          <a:lstStyle/>
          <a:p>
            <a:fld id="{4859136D-14C0-49A3-865F-3398E32E146F}" type="slidenum">
              <a:rPr lang="en-US" smtClean="0"/>
              <a:pPr/>
              <a:t>25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NTFS is very robust in this regard</a:t>
            </a:r>
            <a:r>
              <a:rPr lang="en-US" baseline="0" dirty="0" smtClean="0"/>
              <a:t> – may loose data but not the structure of the system</a:t>
            </a:r>
          </a:p>
          <a:p>
            <a:endParaRPr lang="en-US" dirty="0" smtClean="0"/>
          </a:p>
          <a:p>
            <a:r>
              <a:rPr lang="en-US" dirty="0" smtClean="0"/>
              <a:t>May write and then read journal</a:t>
            </a:r>
            <a:r>
              <a:rPr lang="en-US" baseline="0" dirty="0" smtClean="0"/>
              <a:t> before doing anything.  On interrupt, start where left off.</a:t>
            </a:r>
          </a:p>
          <a:p>
            <a:endParaRPr lang="en-US" baseline="0" dirty="0" smtClean="0"/>
          </a:p>
          <a:p>
            <a:r>
              <a:rPr lang="en-US" baseline="0" dirty="0" smtClean="0"/>
              <a:t>In the example, the operations can happen in any order absent a crash.  In a crash, the order becomes important as depending on what was done before the crash affects the state of the file system.  If the file from the directory is removed and then crash, the file system no longer has the </a:t>
            </a:r>
            <a:r>
              <a:rPr lang="en-US" baseline="0" dirty="0" err="1" smtClean="0"/>
              <a:t>i</a:t>
            </a:r>
            <a:r>
              <a:rPr lang="en-US" baseline="0" dirty="0" smtClean="0"/>
              <a:t>-node or data blocks.  They are left in limbo.  The journal logs what needs to be done, and things are not removed from the log until they are complete.  Everything must be idempotent to work so you can re-run operations without causing harm.</a:t>
            </a:r>
            <a:endParaRPr lang="en-US" dirty="0"/>
          </a:p>
        </p:txBody>
      </p:sp>
      <p:sp>
        <p:nvSpPr>
          <p:cNvPr id="4" name="Slide Number Placeholder 3"/>
          <p:cNvSpPr>
            <a:spLocks noGrp="1"/>
          </p:cNvSpPr>
          <p:nvPr>
            <p:ph type="sldNum" sz="quarter" idx="10"/>
          </p:nvPr>
        </p:nvSpPr>
        <p:spPr/>
        <p:txBody>
          <a:bodyPr/>
          <a:lstStyle/>
          <a:p>
            <a:fld id="{4859136D-14C0-49A3-865F-3398E32E146F}" type="slidenum">
              <a:rPr lang="en-US" smtClean="0"/>
              <a:pPr/>
              <a:t>26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File</a:t>
            </a:r>
            <a:r>
              <a:rPr lang="en-US" baseline="0" dirty="0" smtClean="0"/>
              <a:t> systems can also add the notion of atomic transaction from databases for even more reliability.</a:t>
            </a:r>
            <a:endParaRPr lang="en-US" dirty="0"/>
          </a:p>
        </p:txBody>
      </p:sp>
      <p:sp>
        <p:nvSpPr>
          <p:cNvPr id="4" name="Slide Number Placeholder 3"/>
          <p:cNvSpPr>
            <a:spLocks noGrp="1"/>
          </p:cNvSpPr>
          <p:nvPr>
            <p:ph type="sldNum" sz="quarter" idx="10"/>
          </p:nvPr>
        </p:nvSpPr>
        <p:spPr/>
        <p:txBody>
          <a:bodyPr/>
          <a:lstStyle/>
          <a:p>
            <a:fld id="{4859136D-14C0-49A3-865F-3398E32E146F}" type="slidenum">
              <a:rPr lang="en-US" smtClean="0"/>
              <a:pPr/>
              <a:t>27</a:t>
            </a:fld>
            <a:endParaRPr lang="en-US"/>
          </a:p>
        </p:txBody>
      </p:sp>
    </p:spTree>
    <p:extLst>
      <p:ext uri="{BB962C8B-B14F-4D97-AF65-F5344CB8AC3E}">
        <p14:creationId xmlns:p14="http://schemas.microsoft.com/office/powerpoint/2010/main" val="858805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Create common interface for all file</a:t>
            </a:r>
            <a:r>
              <a:rPr lang="en-US" baseline="0" dirty="0" smtClean="0"/>
              <a:t> systems.</a:t>
            </a:r>
          </a:p>
          <a:p>
            <a:r>
              <a:rPr lang="en-US" baseline="0" dirty="0" smtClean="0"/>
              <a:t>Specialize the backend.</a:t>
            </a:r>
          </a:p>
          <a:p>
            <a:endParaRPr lang="en-US" baseline="0" dirty="0" smtClean="0"/>
          </a:p>
          <a:p>
            <a:r>
              <a:rPr lang="en-US" baseline="0" dirty="0" smtClean="0"/>
              <a:t>Windows does not do this well </a:t>
            </a:r>
            <a:r>
              <a:rPr lang="en-US" baseline="0" dirty="0" smtClean="0">
                <a:sym typeface="Wingdings" pitchFamily="2" charset="2"/>
              </a:rPr>
              <a:t> must load file system for each used.  Each file system gets a drive letter.  No attempt to unify into a single whole.  In other words, each file system is separate.</a:t>
            </a:r>
          </a:p>
          <a:p>
            <a:endParaRPr lang="en-US" baseline="0" dirty="0" smtClean="0">
              <a:sym typeface="Wingdings" pitchFamily="2" charset="2"/>
            </a:endParaRPr>
          </a:p>
          <a:p>
            <a:r>
              <a:rPr lang="en-US" baseline="0" dirty="0" smtClean="0">
                <a:sym typeface="Wingdings" pitchFamily="2" charset="2"/>
              </a:rPr>
              <a:t>Linux critically relies on this abstraction and unifies the whole into a single interface.  It integrates multiple file systems into a single structure rather than treat each separately.</a:t>
            </a:r>
          </a:p>
          <a:p>
            <a:endParaRPr lang="en-US" baseline="0" dirty="0" smtClean="0">
              <a:sym typeface="Wingdings" pitchFamily="2" charset="2"/>
            </a:endParaRPr>
          </a:p>
          <a:p>
            <a:r>
              <a:rPr lang="en-US" baseline="0" dirty="0" smtClean="0">
                <a:sym typeface="Wingdings" pitchFamily="2" charset="2"/>
              </a:rPr>
              <a:t>Upper and Lower interfaces</a:t>
            </a:r>
          </a:p>
          <a:p>
            <a:r>
              <a:rPr lang="en-US" baseline="0" dirty="0" smtClean="0">
                <a:sym typeface="Wingdings" pitchFamily="2" charset="2"/>
              </a:rPr>
              <a:t>Upper is the POSIX interfaces to the processes</a:t>
            </a:r>
          </a:p>
          <a:p>
            <a:r>
              <a:rPr lang="en-US" baseline="0" dirty="0" smtClean="0">
                <a:sym typeface="Wingdings" pitchFamily="2" charset="2"/>
              </a:rPr>
              <a:t>Lower is the VFS interface to the actual file system</a:t>
            </a:r>
          </a:p>
          <a:p>
            <a:endParaRPr lang="en-US" baseline="0" dirty="0" smtClean="0">
              <a:sym typeface="Wingdings" pitchFamily="2" charset="2"/>
            </a:endParaRPr>
          </a:p>
          <a:p>
            <a:r>
              <a:rPr lang="en-US" baseline="0" dirty="0" smtClean="0">
                <a:sym typeface="Wingdings" pitchFamily="2" charset="2"/>
              </a:rPr>
              <a:t>Top portion of figure is the user process.</a:t>
            </a:r>
          </a:p>
          <a:p>
            <a:r>
              <a:rPr lang="en-US" baseline="0" dirty="0" smtClean="0">
                <a:sym typeface="Wingdings" pitchFamily="2" charset="2"/>
              </a:rPr>
              <a:t>Interacts through POSIX interface</a:t>
            </a:r>
          </a:p>
          <a:p>
            <a:endParaRPr lang="en-US" baseline="0" dirty="0" smtClean="0">
              <a:sym typeface="Wingdings" pitchFamily="2" charset="2"/>
            </a:endParaRPr>
          </a:p>
          <a:p>
            <a:r>
              <a:rPr lang="en-US" baseline="0" dirty="0" smtClean="0">
                <a:sym typeface="Wingdings" pitchFamily="2" charset="2"/>
              </a:rPr>
              <a:t>POSIX is implemented over VFS functions.  VFS functions are implemented by individual file systems.</a:t>
            </a:r>
          </a:p>
        </p:txBody>
      </p:sp>
      <p:sp>
        <p:nvSpPr>
          <p:cNvPr id="4" name="Slide Number Placeholder 3"/>
          <p:cNvSpPr>
            <a:spLocks noGrp="1"/>
          </p:cNvSpPr>
          <p:nvPr>
            <p:ph type="sldNum" sz="quarter" idx="10"/>
          </p:nvPr>
        </p:nvSpPr>
        <p:spPr/>
        <p:txBody>
          <a:bodyPr/>
          <a:lstStyle/>
          <a:p>
            <a:fld id="{4859136D-14C0-49A3-865F-3398E32E146F}" type="slidenum">
              <a:rPr lang="en-US" smtClean="0"/>
              <a:pPr/>
              <a:t>28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Concrete in this context means that an actual file-system defines each of these entities.</a:t>
            </a:r>
            <a:endParaRPr lang="en-US" dirty="0"/>
          </a:p>
        </p:txBody>
      </p:sp>
      <p:sp>
        <p:nvSpPr>
          <p:cNvPr id="4" name="Slide Number Placeholder 3"/>
          <p:cNvSpPr>
            <a:spLocks noGrp="1"/>
          </p:cNvSpPr>
          <p:nvPr>
            <p:ph type="sldNum" sz="quarter" idx="10"/>
          </p:nvPr>
        </p:nvSpPr>
        <p:spPr/>
        <p:txBody>
          <a:bodyPr/>
          <a:lstStyle/>
          <a:p>
            <a:fld id="{4859136D-14C0-49A3-865F-3398E32E146F}" type="slidenum">
              <a:rPr lang="en-US" smtClean="0"/>
              <a:pPr/>
              <a:t>29</a:t>
            </a:fld>
            <a:endParaRPr lang="en-US"/>
          </a:p>
        </p:txBody>
      </p:sp>
    </p:spTree>
    <p:extLst>
      <p:ext uri="{BB962C8B-B14F-4D97-AF65-F5344CB8AC3E}">
        <p14:creationId xmlns:p14="http://schemas.microsoft.com/office/powerpoint/2010/main" val="1924284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Register functions on</a:t>
            </a:r>
            <a:r>
              <a:rPr lang="en-US" baseline="0" dirty="0" smtClean="0"/>
              <a:t> boot or when mounted: registration provides a list of addresses to functions</a:t>
            </a:r>
          </a:p>
          <a:p>
            <a:r>
              <a:rPr lang="en-US" baseline="0" dirty="0" smtClean="0"/>
              <a:t>One function for each required VFS lower operation</a:t>
            </a:r>
          </a:p>
          <a:p>
            <a:endParaRPr lang="en-US" baseline="0" dirty="0" smtClean="0"/>
          </a:p>
          <a:p>
            <a:r>
              <a:rPr lang="en-US" baseline="0" dirty="0" smtClean="0"/>
              <a:t>When given a path:</a:t>
            </a:r>
          </a:p>
          <a:p>
            <a:r>
              <a:rPr lang="en-US" baseline="0" dirty="0" err="1" smtClean="0"/>
              <a:t>Seach</a:t>
            </a:r>
            <a:r>
              <a:rPr lang="en-US" baseline="0" dirty="0" smtClean="0"/>
              <a:t> super blocks of mounted file systems looking for next path entry</a:t>
            </a:r>
          </a:p>
          <a:p>
            <a:r>
              <a:rPr lang="en-US" baseline="0" dirty="0" smtClean="0"/>
              <a:t>Once found, traverse the rest of the path to find the file</a:t>
            </a:r>
          </a:p>
          <a:p>
            <a:r>
              <a:rPr lang="en-US" baseline="0" dirty="0" smtClean="0"/>
              <a:t>Link the file to a </a:t>
            </a:r>
            <a:r>
              <a:rPr lang="en-US" baseline="0" dirty="0" err="1" smtClean="0"/>
              <a:t>vnode</a:t>
            </a:r>
            <a:r>
              <a:rPr lang="en-US" baseline="0" dirty="0" smtClean="0"/>
              <a:t> in memory</a:t>
            </a:r>
          </a:p>
          <a:p>
            <a:r>
              <a:rPr lang="en-US" baseline="0" dirty="0" smtClean="0"/>
              <a:t>Make entry in the file descriptor table for calling process</a:t>
            </a:r>
          </a:p>
          <a:p>
            <a:r>
              <a:rPr lang="en-US" baseline="0" dirty="0" smtClean="0"/>
              <a:t>Set the FD in the process table</a:t>
            </a:r>
            <a:endParaRPr lang="en-US" dirty="0"/>
          </a:p>
        </p:txBody>
      </p:sp>
      <p:sp>
        <p:nvSpPr>
          <p:cNvPr id="4" name="Slide Number Placeholder 3"/>
          <p:cNvSpPr>
            <a:spLocks noGrp="1"/>
          </p:cNvSpPr>
          <p:nvPr>
            <p:ph type="sldNum" sz="quarter" idx="10"/>
          </p:nvPr>
        </p:nvSpPr>
        <p:spPr/>
        <p:txBody>
          <a:bodyPr/>
          <a:lstStyle/>
          <a:p>
            <a:fld id="{4859136D-14C0-49A3-865F-3398E32E146F}" type="slidenum">
              <a:rPr lang="en-US" smtClean="0"/>
              <a:pPr/>
              <a:t>30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Register functions on</a:t>
            </a:r>
            <a:r>
              <a:rPr lang="en-US" baseline="0" dirty="0" smtClean="0"/>
              <a:t> boot or when mounted: registration provides a list of addresses to functions</a:t>
            </a:r>
          </a:p>
          <a:p>
            <a:r>
              <a:rPr lang="en-US" baseline="0" dirty="0" smtClean="0"/>
              <a:t>One function for each required VFS lower operation</a:t>
            </a:r>
          </a:p>
          <a:p>
            <a:endParaRPr lang="en-US" baseline="0" dirty="0" smtClean="0"/>
          </a:p>
          <a:p>
            <a:r>
              <a:rPr lang="en-US" baseline="0" dirty="0" smtClean="0"/>
              <a:t>When given a path:</a:t>
            </a:r>
          </a:p>
          <a:p>
            <a:r>
              <a:rPr lang="en-US" baseline="0" dirty="0" err="1" smtClean="0"/>
              <a:t>Seach</a:t>
            </a:r>
            <a:r>
              <a:rPr lang="en-US" baseline="0" dirty="0" smtClean="0"/>
              <a:t> super blocks of mounted file systems looking for the path entry</a:t>
            </a:r>
          </a:p>
          <a:p>
            <a:r>
              <a:rPr lang="en-US" baseline="0" dirty="0" smtClean="0"/>
              <a:t>Once found, traverse the rest of the path to find the file using the appropriate FS call</a:t>
            </a:r>
          </a:p>
          <a:p>
            <a:r>
              <a:rPr lang="en-US" baseline="0" dirty="0" smtClean="0"/>
              <a:t>Link the file to a </a:t>
            </a:r>
            <a:r>
              <a:rPr lang="en-US" baseline="0" dirty="0" err="1" smtClean="0"/>
              <a:t>vnode</a:t>
            </a:r>
            <a:r>
              <a:rPr lang="en-US" baseline="0" dirty="0" smtClean="0"/>
              <a:t> in memory (and possibly copy the </a:t>
            </a:r>
            <a:r>
              <a:rPr lang="en-US" baseline="0" dirty="0" err="1" smtClean="0"/>
              <a:t>i</a:t>
            </a:r>
            <a:r>
              <a:rPr lang="en-US" baseline="0" dirty="0" smtClean="0"/>
              <a:t>-node information into the v-node</a:t>
            </a:r>
          </a:p>
          <a:p>
            <a:r>
              <a:rPr lang="en-US" baseline="0" dirty="0" smtClean="0"/>
              <a:t>Make entry in the file descriptor table for calling process</a:t>
            </a:r>
          </a:p>
          <a:p>
            <a:r>
              <a:rPr lang="en-US" baseline="0" dirty="0" smtClean="0"/>
              <a:t>Set the FD in the process table</a:t>
            </a:r>
          </a:p>
          <a:p>
            <a:endParaRPr lang="en-US" baseline="0" dirty="0" smtClean="0"/>
          </a:p>
          <a:p>
            <a:r>
              <a:rPr lang="en-US" baseline="0" dirty="0" smtClean="0"/>
              <a:t>The VFS does not know where the data is coming from precisely.  Simply getting data/moving data.  Porting new file systems is a matter of implementing the API in the VFS.</a:t>
            </a:r>
            <a:endParaRPr lang="en-US" dirty="0"/>
          </a:p>
        </p:txBody>
      </p:sp>
      <p:sp>
        <p:nvSpPr>
          <p:cNvPr id="4" name="Slide Number Placeholder 3"/>
          <p:cNvSpPr>
            <a:spLocks noGrp="1"/>
          </p:cNvSpPr>
          <p:nvPr>
            <p:ph type="sldNum" sz="quarter" idx="10"/>
          </p:nvPr>
        </p:nvSpPr>
        <p:spPr/>
        <p:txBody>
          <a:bodyPr/>
          <a:lstStyle/>
          <a:p>
            <a:fld id="{4859136D-14C0-49A3-865F-3398E32E146F}" type="slidenum">
              <a:rPr lang="en-US" smtClean="0"/>
              <a:pPr/>
              <a:t>31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Regular</a:t>
            </a:r>
            <a:r>
              <a:rPr lang="en-US" baseline="0" dirty="0" smtClean="0"/>
              <a:t> files hold data</a:t>
            </a:r>
          </a:p>
          <a:p>
            <a:r>
              <a:rPr lang="en-US" baseline="0" dirty="0" smtClean="0"/>
              <a:t>Directories organize files (managed by the system)</a:t>
            </a:r>
          </a:p>
          <a:p>
            <a:r>
              <a:rPr lang="en-US" baseline="0" dirty="0" smtClean="0"/>
              <a:t>Character special handle serial I/O (terminals, printers, networks)</a:t>
            </a:r>
          </a:p>
          <a:p>
            <a:r>
              <a:rPr lang="en-US" baseline="0" dirty="0" smtClean="0"/>
              <a:t>Block special: model disks</a:t>
            </a:r>
          </a:p>
          <a:p>
            <a:endParaRPr lang="en-US" dirty="0"/>
          </a:p>
        </p:txBody>
      </p:sp>
      <p:sp>
        <p:nvSpPr>
          <p:cNvPr id="4" name="Slide Number Placeholder 3"/>
          <p:cNvSpPr>
            <a:spLocks noGrp="1"/>
          </p:cNvSpPr>
          <p:nvPr>
            <p:ph type="sldNum" sz="quarter" idx="10"/>
          </p:nvPr>
        </p:nvSpPr>
        <p:spPr/>
        <p:txBody>
          <a:bodyPr/>
          <a:lstStyle/>
          <a:p>
            <a:fld id="{4859136D-14C0-49A3-865F-3398E32E146F}"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Having the OS enforce file types and only</a:t>
            </a:r>
            <a:r>
              <a:rPr lang="en-US" baseline="0" dirty="0" smtClean="0"/>
              <a:t> allow file-types to be used in specific ways is a pain.  Great for the novice.  Annoying for the experienced.  </a:t>
            </a:r>
          </a:p>
          <a:p>
            <a:endParaRPr lang="en-US" baseline="0" dirty="0" smtClean="0"/>
          </a:p>
          <a:p>
            <a:r>
              <a:rPr lang="en-US" baseline="0" dirty="0" smtClean="0"/>
              <a:t>Prefer freedom and </a:t>
            </a:r>
            <a:r>
              <a:rPr lang="en-US" baseline="0" dirty="0" err="1" smtClean="0"/>
              <a:t>flexibilty</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4859136D-14C0-49A3-865F-3398E32E146F}"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Sequential:</a:t>
            </a:r>
            <a:r>
              <a:rPr lang="en-US" baseline="0" dirty="0" smtClean="0"/>
              <a:t> great for tables</a:t>
            </a:r>
          </a:p>
          <a:p>
            <a:r>
              <a:rPr lang="en-US" baseline="0" dirty="0" smtClean="0"/>
              <a:t>Random Access: better to get things done (works with disks)</a:t>
            </a:r>
            <a:endParaRPr lang="en-US" dirty="0"/>
          </a:p>
        </p:txBody>
      </p:sp>
      <p:sp>
        <p:nvSpPr>
          <p:cNvPr id="4" name="Slide Number Placeholder 3"/>
          <p:cNvSpPr>
            <a:spLocks noGrp="1"/>
          </p:cNvSpPr>
          <p:nvPr>
            <p:ph type="sldNum" sz="quarter" idx="10"/>
          </p:nvPr>
        </p:nvSpPr>
        <p:spPr/>
        <p:txBody>
          <a:bodyPr/>
          <a:lstStyle/>
          <a:p>
            <a:fld id="{4859136D-14C0-49A3-865F-3398E32E146F}"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Letters indicate file/directory</a:t>
            </a:r>
            <a:r>
              <a:rPr lang="en-US" baseline="0" dirty="0" smtClean="0"/>
              <a:t> owners</a:t>
            </a:r>
            <a:endParaRPr lang="en-US" dirty="0"/>
          </a:p>
        </p:txBody>
      </p:sp>
      <p:sp>
        <p:nvSpPr>
          <p:cNvPr id="4" name="Slide Number Placeholder 3"/>
          <p:cNvSpPr>
            <a:spLocks noGrp="1"/>
          </p:cNvSpPr>
          <p:nvPr>
            <p:ph type="sldNum" sz="quarter" idx="10"/>
          </p:nvPr>
        </p:nvSpPr>
        <p:spPr/>
        <p:txBody>
          <a:bodyPr/>
          <a:lstStyle/>
          <a:p>
            <a:fld id="{4859136D-14C0-49A3-865F-3398E32E146F}"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MBR: used to boot</a:t>
            </a:r>
            <a:r>
              <a:rPr lang="en-US" baseline="0" dirty="0" smtClean="0"/>
              <a:t> the computer.  Contains a program to run</a:t>
            </a:r>
          </a:p>
          <a:p>
            <a:r>
              <a:rPr lang="en-US" baseline="0" dirty="0" smtClean="0"/>
              <a:t>Partition Table: Gives starting and ending addresses of each partition.  One partition marked as active</a:t>
            </a:r>
          </a:p>
          <a:p>
            <a:r>
              <a:rPr lang="en-US" baseline="0" dirty="0" smtClean="0"/>
              <a:t>Boot Block: program to run to load OS etc.</a:t>
            </a:r>
          </a:p>
          <a:p>
            <a:r>
              <a:rPr lang="en-US" baseline="0" dirty="0" err="1" smtClean="0"/>
              <a:t>SuperBlock</a:t>
            </a:r>
            <a:r>
              <a:rPr lang="en-US" baseline="0" dirty="0" smtClean="0"/>
              <a:t>: defines key parameters for the file system</a:t>
            </a:r>
            <a:endParaRPr lang="en-US" dirty="0"/>
          </a:p>
        </p:txBody>
      </p:sp>
      <p:sp>
        <p:nvSpPr>
          <p:cNvPr id="4" name="Slide Number Placeholder 3"/>
          <p:cNvSpPr>
            <a:spLocks noGrp="1"/>
          </p:cNvSpPr>
          <p:nvPr>
            <p:ph type="sldNum" sz="quarter" idx="10"/>
          </p:nvPr>
        </p:nvSpPr>
        <p:spPr/>
        <p:txBody>
          <a:bodyPr/>
          <a:lstStyle/>
          <a:p>
            <a:fld id="{4859136D-14C0-49A3-865F-3398E32E146F}" type="slidenum">
              <a:rPr lang="en-US" smtClean="0"/>
              <a:pPr/>
              <a:t>16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Internal and external fragmentation</a:t>
            </a:r>
            <a:r>
              <a:rPr lang="en-US" baseline="0" dirty="0" smtClean="0"/>
              <a:t> is try to do continuous</a:t>
            </a:r>
            <a:endParaRPr lang="en-US" dirty="0"/>
          </a:p>
        </p:txBody>
      </p:sp>
      <p:sp>
        <p:nvSpPr>
          <p:cNvPr id="4" name="Slide Number Placeholder 3"/>
          <p:cNvSpPr>
            <a:spLocks noGrp="1"/>
          </p:cNvSpPr>
          <p:nvPr>
            <p:ph type="sldNum" sz="quarter" idx="10"/>
          </p:nvPr>
        </p:nvSpPr>
        <p:spPr/>
        <p:txBody>
          <a:bodyPr/>
          <a:lstStyle/>
          <a:p>
            <a:fld id="{4859136D-14C0-49A3-865F-3398E32E146F}" type="slidenum">
              <a:rPr lang="en-US" smtClean="0"/>
              <a:pPr/>
              <a:t>17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FB:</a:t>
            </a:r>
            <a:r>
              <a:rPr lang="en-US" baseline="0" dirty="0" smtClean="0"/>
              <a:t> file block</a:t>
            </a:r>
          </a:p>
          <a:p>
            <a:r>
              <a:rPr lang="en-US" baseline="0" dirty="0" smtClean="0"/>
              <a:t>PB: physical block</a:t>
            </a:r>
          </a:p>
          <a:p>
            <a:endParaRPr lang="en-US" baseline="0" dirty="0" smtClean="0"/>
          </a:p>
          <a:p>
            <a:r>
              <a:rPr lang="en-US" baseline="0" dirty="0" smtClean="0"/>
              <a:t>Only suffers from internal fragmentation</a:t>
            </a:r>
            <a:endParaRPr lang="en-US" dirty="0"/>
          </a:p>
        </p:txBody>
      </p:sp>
      <p:sp>
        <p:nvSpPr>
          <p:cNvPr id="4" name="Slide Number Placeholder 3"/>
          <p:cNvSpPr>
            <a:spLocks noGrp="1"/>
          </p:cNvSpPr>
          <p:nvPr>
            <p:ph type="sldNum" sz="quarter" idx="10"/>
          </p:nvPr>
        </p:nvSpPr>
        <p:spPr/>
        <p:txBody>
          <a:bodyPr/>
          <a:lstStyle/>
          <a:p>
            <a:fld id="{4859136D-14C0-49A3-865F-3398E32E146F}" type="slidenum">
              <a:rPr lang="en-US" smtClean="0"/>
              <a:pPr/>
              <a:t>18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Still widely used as the “universal” file system</a:t>
            </a:r>
            <a:r>
              <a:rPr lang="en-US" baseline="0" dirty="0" smtClean="0"/>
              <a:t> for compatibility</a:t>
            </a:r>
          </a:p>
          <a:p>
            <a:r>
              <a:rPr lang="en-US" baseline="0" dirty="0" smtClean="0"/>
              <a:t>Extended to handle larger disk sizes</a:t>
            </a:r>
          </a:p>
          <a:p>
            <a:r>
              <a:rPr lang="en-US" baseline="0" dirty="0" smtClean="0"/>
              <a:t>Does not scale well to large disks though…</a:t>
            </a:r>
          </a:p>
          <a:p>
            <a:r>
              <a:rPr lang="en-US" baseline="0" dirty="0" smtClean="0"/>
              <a:t>FAT must be in memory for performance – would consume 600MB or 800MB for a 200GB disk with 4KB size blocks</a:t>
            </a:r>
            <a:endParaRPr lang="en-US" dirty="0"/>
          </a:p>
        </p:txBody>
      </p:sp>
      <p:sp>
        <p:nvSpPr>
          <p:cNvPr id="4" name="Slide Number Placeholder 3"/>
          <p:cNvSpPr>
            <a:spLocks noGrp="1"/>
          </p:cNvSpPr>
          <p:nvPr>
            <p:ph type="sldNum" sz="quarter" idx="10"/>
          </p:nvPr>
        </p:nvSpPr>
        <p:spPr/>
        <p:txBody>
          <a:bodyPr/>
          <a:lstStyle/>
          <a:p>
            <a:fld id="{4859136D-14C0-49A3-865F-3398E32E146F}"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C9ACE36-0E67-432F-9214-846DB4FF46FC}" type="datetimeFigureOut">
              <a:rPr lang="en-US" smtClean="0"/>
              <a:pPr/>
              <a:t>3/22/11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AF31E2E-E514-4331-A7BC-66F45E68F8B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9ACE36-0E67-432F-9214-846DB4FF46FC}" type="datetimeFigureOut">
              <a:rPr lang="en-US" smtClean="0"/>
              <a:pPr/>
              <a:t>3/22/11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F31E2E-E514-4331-A7BC-66F45E68F8B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9ACE36-0E67-432F-9214-846DB4FF46FC}" type="datetimeFigureOut">
              <a:rPr lang="en-US" smtClean="0"/>
              <a:pPr/>
              <a:t>3/22/11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F31E2E-E514-4331-A7BC-66F45E68F8B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9ACE36-0E67-432F-9214-846DB4FF46FC}" type="datetimeFigureOut">
              <a:rPr lang="en-US" smtClean="0"/>
              <a:pPr/>
              <a:t>3/22/11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F31E2E-E514-4331-A7BC-66F45E68F8B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C9ACE36-0E67-432F-9214-846DB4FF46FC}" type="datetimeFigureOut">
              <a:rPr lang="en-US" smtClean="0"/>
              <a:pPr/>
              <a:t>3/22/11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F31E2E-E514-4331-A7BC-66F45E68F8B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C9ACE36-0E67-432F-9214-846DB4FF46FC}" type="datetimeFigureOut">
              <a:rPr lang="en-US" smtClean="0"/>
              <a:pPr/>
              <a:t>3/22/11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F31E2E-E514-4331-A7BC-66F45E68F8B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C9ACE36-0E67-432F-9214-846DB4FF46FC}" type="datetimeFigureOut">
              <a:rPr lang="en-US" smtClean="0"/>
              <a:pPr/>
              <a:t>3/22/11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F31E2E-E514-4331-A7BC-66F45E68F8B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C9ACE36-0E67-432F-9214-846DB4FF46FC}" type="datetimeFigureOut">
              <a:rPr lang="en-US" smtClean="0"/>
              <a:pPr/>
              <a:t>3/22/11</a:t>
            </a:fld>
            <a:endParaRPr lang="en-US"/>
          </a:p>
        </p:txBody>
      </p:sp>
      <p:sp>
        <p:nvSpPr>
          <p:cNvPr id="8" name="Slide Number Placeholder 7"/>
          <p:cNvSpPr>
            <a:spLocks noGrp="1"/>
          </p:cNvSpPr>
          <p:nvPr>
            <p:ph type="sldNum" sz="quarter" idx="11"/>
          </p:nvPr>
        </p:nvSpPr>
        <p:spPr/>
        <p:txBody>
          <a:bodyPr/>
          <a:lstStyle/>
          <a:p>
            <a:fld id="{8AF31E2E-E514-4331-A7BC-66F45E68F8B9}"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ACE36-0E67-432F-9214-846DB4FF46FC}" type="datetimeFigureOut">
              <a:rPr lang="en-US" smtClean="0"/>
              <a:pPr/>
              <a:t>3/22/11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F31E2E-E514-4331-A7BC-66F45E68F8B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C9ACE36-0E67-432F-9214-846DB4FF46FC}" type="datetimeFigureOut">
              <a:rPr lang="en-US" smtClean="0"/>
              <a:pPr/>
              <a:t>3/22/11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8AF31E2E-E514-4331-A7BC-66F45E68F8B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8C9ACE36-0E67-432F-9214-846DB4FF46FC}" type="datetimeFigureOut">
              <a:rPr lang="en-US" smtClean="0"/>
              <a:pPr/>
              <a:t>3/22/11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F31E2E-E514-4331-A7BC-66F45E68F8B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C9ACE36-0E67-432F-9214-846DB4FF46FC}" type="datetimeFigureOut">
              <a:rPr lang="en-US" smtClean="0"/>
              <a:pPr/>
              <a:t>3/22/11</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8AF31E2E-E514-4331-A7BC-66F45E68F8B9}"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7.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File Systems</a:t>
            </a:r>
            <a:endParaRPr lang="en-US" dirty="0"/>
          </a:p>
        </p:txBody>
      </p:sp>
      <p:sp>
        <p:nvSpPr>
          <p:cNvPr id="3" name="Subtitle 2"/>
          <p:cNvSpPr>
            <a:spLocks noGrp="1"/>
          </p:cNvSpPr>
          <p:nvPr>
            <p:ph type="subTitle" idx="1"/>
          </p:nvPr>
        </p:nvSpPr>
        <p:spPr/>
        <p:txBody>
          <a:bodyPr/>
          <a:lstStyle/>
          <a:p>
            <a:r>
              <a:rPr lang="en-US" dirty="0" smtClean="0"/>
              <a:t>Now where did I put that?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(or metadata)</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Many and varied</a:t>
            </a:r>
          </a:p>
          <a:p>
            <a:r>
              <a:rPr lang="en-US" dirty="0" smtClean="0"/>
              <a:t>Defined by particular system</a:t>
            </a:r>
          </a:p>
          <a:p>
            <a:r>
              <a:rPr lang="en-US" dirty="0" smtClean="0"/>
              <a:t>Include:</a:t>
            </a:r>
          </a:p>
          <a:p>
            <a:pPr lvl="1"/>
            <a:r>
              <a:rPr lang="en-US" dirty="0" smtClean="0"/>
              <a:t>Protection</a:t>
            </a:r>
          </a:p>
          <a:p>
            <a:pPr lvl="1"/>
            <a:r>
              <a:rPr lang="en-US" dirty="0" smtClean="0"/>
              <a:t>Owner</a:t>
            </a:r>
          </a:p>
          <a:p>
            <a:pPr lvl="1"/>
            <a:r>
              <a:rPr lang="en-US" dirty="0" smtClean="0"/>
              <a:t>Access rights</a:t>
            </a:r>
          </a:p>
          <a:p>
            <a:pPr lvl="1"/>
            <a:r>
              <a:rPr lang="en-US" dirty="0" smtClean="0"/>
              <a:t>Type of file</a:t>
            </a:r>
          </a:p>
          <a:p>
            <a:pPr lvl="1"/>
            <a:r>
              <a:rPr lang="en-US" dirty="0" smtClean="0"/>
              <a:t>Length</a:t>
            </a:r>
          </a:p>
          <a:p>
            <a:pPr lvl="1"/>
            <a:r>
              <a:rPr lang="en-US" dirty="0" smtClean="0"/>
              <a:t>Key position (and length)</a:t>
            </a:r>
          </a:p>
          <a:p>
            <a:pPr lvl="1"/>
            <a:r>
              <a:rPr lang="en-US" dirty="0" smtClean="0"/>
              <a:t>Current size (max size)</a:t>
            </a:r>
          </a:p>
          <a:p>
            <a:pPr lvl="1"/>
            <a:r>
              <a:rPr lang="en-US" dirty="0" smtClean="0"/>
              <a:t>Time of last access</a:t>
            </a:r>
          </a:p>
          <a:p>
            <a:pPr lvl="1"/>
            <a:r>
              <a:rPr lang="en-US" dirty="0" smtClean="0"/>
              <a:t>Time of last change</a:t>
            </a:r>
          </a:p>
          <a:p>
            <a:pPr lvl="1"/>
            <a:r>
              <a:rPr lang="en-US" dirty="0" smtClean="0"/>
              <a:t>Archived</a:t>
            </a:r>
          </a:p>
          <a:p>
            <a:pPr lvl="1"/>
            <a:r>
              <a:rPr lang="en-US" dirty="0" smtClean="0"/>
              <a:t>Locked</a:t>
            </a:r>
          </a:p>
          <a:p>
            <a:pPr lvl="1"/>
            <a:r>
              <a:rPr lang="en-US" dirty="0" smtClean="0"/>
              <a:t>Hidden</a:t>
            </a:r>
          </a:p>
          <a:p>
            <a:pPr lvl="1"/>
            <a:r>
              <a:rPr lang="en-US" dirty="0" smtClean="0"/>
              <a:t>need I go on…</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operations</a:t>
            </a:r>
            <a:endParaRPr lang="en-US" dirty="0"/>
          </a:p>
        </p:txBody>
      </p:sp>
      <p:sp>
        <p:nvSpPr>
          <p:cNvPr id="3" name="Content Placeholder 2"/>
          <p:cNvSpPr>
            <a:spLocks noGrp="1"/>
          </p:cNvSpPr>
          <p:nvPr>
            <p:ph idx="1"/>
          </p:nvPr>
        </p:nvSpPr>
        <p:spPr/>
        <p:txBody>
          <a:bodyPr/>
          <a:lstStyle/>
          <a:p>
            <a:r>
              <a:rPr lang="en-US" dirty="0" smtClean="0"/>
              <a:t>I’ll refrain from insulting your intelligence and assume you know common operations on files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Directories: Single Level</a:t>
            </a:r>
            <a:endParaRPr lang="en-US" dirty="0"/>
          </a:p>
        </p:txBody>
      </p:sp>
      <p:sp>
        <p:nvSpPr>
          <p:cNvPr id="3" name="Content Placeholder 2"/>
          <p:cNvSpPr>
            <a:spLocks noGrp="1"/>
          </p:cNvSpPr>
          <p:nvPr>
            <p:ph idx="1"/>
          </p:nvPr>
        </p:nvSpPr>
        <p:spPr>
          <a:xfrm>
            <a:off x="457200" y="1600201"/>
            <a:ext cx="7467600" cy="1828800"/>
          </a:xfrm>
        </p:spPr>
        <p:txBody>
          <a:bodyPr>
            <a:normAutofit fontScale="92500" lnSpcReduction="10000"/>
          </a:bodyPr>
          <a:lstStyle/>
          <a:p>
            <a:r>
              <a:rPr lang="en-US" dirty="0" smtClean="0"/>
              <a:t>Used in early personal computers and super computers</a:t>
            </a:r>
          </a:p>
          <a:p>
            <a:r>
              <a:rPr lang="en-US" dirty="0" smtClean="0"/>
              <a:t>Not practical despite Steve Jobs, Spotlight, or smart folders, </a:t>
            </a:r>
            <a:r>
              <a:rPr lang="en-US" dirty="0" err="1" smtClean="0"/>
              <a:t>gmail</a:t>
            </a:r>
            <a:r>
              <a:rPr lang="en-US" dirty="0" smtClean="0"/>
              <a:t>, or </a:t>
            </a:r>
            <a:r>
              <a:rPr lang="en-US" dirty="0" err="1" smtClean="0"/>
              <a:t>google</a:t>
            </a:r>
            <a:endParaRPr lang="en-US" dirty="0" smtClean="0"/>
          </a:p>
        </p:txBody>
      </p:sp>
      <p:sp>
        <p:nvSpPr>
          <p:cNvPr id="4" name="Rectangle 3"/>
          <p:cNvSpPr/>
          <p:nvPr/>
        </p:nvSpPr>
        <p:spPr>
          <a:xfrm>
            <a:off x="3962400" y="41910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590800" y="54102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Oval 6"/>
          <p:cNvSpPr/>
          <p:nvPr/>
        </p:nvSpPr>
        <p:spPr>
          <a:xfrm>
            <a:off x="3505200" y="54102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8" name="Oval 7"/>
          <p:cNvSpPr/>
          <p:nvPr/>
        </p:nvSpPr>
        <p:spPr>
          <a:xfrm>
            <a:off x="4419600" y="54102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9" name="Oval 8"/>
          <p:cNvSpPr/>
          <p:nvPr/>
        </p:nvSpPr>
        <p:spPr>
          <a:xfrm>
            <a:off x="5334000" y="54102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11" name="Straight Connector 10"/>
          <p:cNvCxnSpPr>
            <a:stCxn id="4" idx="2"/>
            <a:endCxn id="5" idx="7"/>
          </p:cNvCxnSpPr>
          <p:nvPr/>
        </p:nvCxnSpPr>
        <p:spPr>
          <a:xfrm rot="5400000">
            <a:off x="3250056" y="4509270"/>
            <a:ext cx="840115" cy="1117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2"/>
            <a:endCxn id="7" idx="0"/>
          </p:cNvCxnSpPr>
          <p:nvPr/>
        </p:nvCxnSpPr>
        <p:spPr>
          <a:xfrm rot="5400000">
            <a:off x="3638550" y="4819650"/>
            <a:ext cx="762000" cy="41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2"/>
            <a:endCxn id="8" idx="0"/>
          </p:cNvCxnSpPr>
          <p:nvPr/>
        </p:nvCxnSpPr>
        <p:spPr>
          <a:xfrm rot="16200000" flipH="1">
            <a:off x="4095750" y="4781550"/>
            <a:ext cx="762000" cy="495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2"/>
            <a:endCxn id="9" idx="1"/>
          </p:cNvCxnSpPr>
          <p:nvPr/>
        </p:nvCxnSpPr>
        <p:spPr>
          <a:xfrm rot="16200000" flipH="1">
            <a:off x="4406130" y="4471170"/>
            <a:ext cx="840115" cy="119417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Directories: </a:t>
            </a:r>
            <a:r>
              <a:rPr lang="en-US" dirty="0" err="1" smtClean="0"/>
              <a:t>Hierarchicial</a:t>
            </a:r>
            <a:endParaRPr lang="en-US" dirty="0"/>
          </a:p>
        </p:txBody>
      </p:sp>
      <p:sp>
        <p:nvSpPr>
          <p:cNvPr id="3" name="Content Placeholder 2"/>
          <p:cNvSpPr>
            <a:spLocks noGrp="1"/>
          </p:cNvSpPr>
          <p:nvPr>
            <p:ph idx="1"/>
          </p:nvPr>
        </p:nvSpPr>
        <p:spPr>
          <a:xfrm>
            <a:off x="457200" y="1600201"/>
            <a:ext cx="7467600" cy="1981200"/>
          </a:xfrm>
        </p:spPr>
        <p:txBody>
          <a:bodyPr/>
          <a:lstStyle/>
          <a:p>
            <a:r>
              <a:rPr lang="en-US" dirty="0" smtClean="0"/>
              <a:t>Much more sensible</a:t>
            </a:r>
          </a:p>
          <a:p>
            <a:r>
              <a:rPr lang="en-US" dirty="0" smtClean="0"/>
              <a:t>Directories are just special files</a:t>
            </a:r>
          </a:p>
          <a:p>
            <a:r>
              <a:rPr lang="en-US" dirty="0" smtClean="0"/>
              <a:t>File system defines structure</a:t>
            </a:r>
            <a:endParaRPr lang="en-US" dirty="0"/>
          </a:p>
        </p:txBody>
      </p:sp>
      <p:sp>
        <p:nvSpPr>
          <p:cNvPr id="4" name="Rectangle 3"/>
          <p:cNvSpPr/>
          <p:nvPr/>
        </p:nvSpPr>
        <p:spPr>
          <a:xfrm>
            <a:off x="3810000" y="33528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981200" y="51054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Oval 6"/>
          <p:cNvSpPr/>
          <p:nvPr/>
        </p:nvSpPr>
        <p:spPr>
          <a:xfrm>
            <a:off x="3733800" y="51054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3" name="Rectangle 12"/>
          <p:cNvSpPr/>
          <p:nvPr/>
        </p:nvSpPr>
        <p:spPr>
          <a:xfrm>
            <a:off x="1981200" y="4267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4" name="Rectangle 13"/>
          <p:cNvSpPr/>
          <p:nvPr/>
        </p:nvSpPr>
        <p:spPr>
          <a:xfrm>
            <a:off x="3810000" y="4267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5" name="Rectangle 14"/>
          <p:cNvSpPr/>
          <p:nvPr/>
        </p:nvSpPr>
        <p:spPr>
          <a:xfrm>
            <a:off x="5715000" y="4267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6" name="Rectangle 15"/>
          <p:cNvSpPr/>
          <p:nvPr/>
        </p:nvSpPr>
        <p:spPr>
          <a:xfrm>
            <a:off x="5715000" y="51054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7" name="Oval 16"/>
          <p:cNvSpPr/>
          <p:nvPr/>
        </p:nvSpPr>
        <p:spPr>
          <a:xfrm>
            <a:off x="6781800" y="50292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8" name="Rectangle 17"/>
          <p:cNvSpPr/>
          <p:nvPr/>
        </p:nvSpPr>
        <p:spPr>
          <a:xfrm>
            <a:off x="5029200" y="59436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9" name="Rectangle 18"/>
          <p:cNvSpPr/>
          <p:nvPr/>
        </p:nvSpPr>
        <p:spPr>
          <a:xfrm>
            <a:off x="6324600" y="59436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20" name="Oval 19"/>
          <p:cNvSpPr/>
          <p:nvPr/>
        </p:nvSpPr>
        <p:spPr>
          <a:xfrm>
            <a:off x="7315200" y="62484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1" name="Rectangle 20"/>
          <p:cNvSpPr/>
          <p:nvPr/>
        </p:nvSpPr>
        <p:spPr>
          <a:xfrm>
            <a:off x="4648200" y="51054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2" name="Rectangle 21"/>
          <p:cNvSpPr/>
          <p:nvPr/>
        </p:nvSpPr>
        <p:spPr>
          <a:xfrm>
            <a:off x="2971800" y="51054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3" name="Oval 22"/>
          <p:cNvSpPr/>
          <p:nvPr/>
        </p:nvSpPr>
        <p:spPr>
          <a:xfrm>
            <a:off x="2895600" y="59436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5" name="Straight Connector 24"/>
          <p:cNvCxnSpPr>
            <a:stCxn id="4" idx="2"/>
            <a:endCxn id="13" idx="0"/>
          </p:cNvCxnSpPr>
          <p:nvPr/>
        </p:nvCxnSpPr>
        <p:spPr>
          <a:xfrm rot="5400000">
            <a:off x="2933700" y="3124200"/>
            <a:ext cx="457200" cy="182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4" idx="2"/>
            <a:endCxn id="14" idx="0"/>
          </p:cNvCxnSpPr>
          <p:nvPr/>
        </p:nvCxnSpPr>
        <p:spPr>
          <a:xfrm rot="5400000">
            <a:off x="3848100" y="40386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4" idx="2"/>
            <a:endCxn id="15" idx="0"/>
          </p:cNvCxnSpPr>
          <p:nvPr/>
        </p:nvCxnSpPr>
        <p:spPr>
          <a:xfrm rot="16200000" flipH="1">
            <a:off x="4800600" y="3086100"/>
            <a:ext cx="457200" cy="190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4" idx="2"/>
            <a:endCxn id="22" idx="0"/>
          </p:cNvCxnSpPr>
          <p:nvPr/>
        </p:nvCxnSpPr>
        <p:spPr>
          <a:xfrm rot="5400000">
            <a:off x="3467100" y="4495800"/>
            <a:ext cx="3810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4" idx="2"/>
            <a:endCxn id="7" idx="0"/>
          </p:cNvCxnSpPr>
          <p:nvPr/>
        </p:nvCxnSpPr>
        <p:spPr>
          <a:xfrm rot="5400000">
            <a:off x="3867150" y="4895850"/>
            <a:ext cx="381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4" idx="2"/>
            <a:endCxn id="21" idx="0"/>
          </p:cNvCxnSpPr>
          <p:nvPr/>
        </p:nvCxnSpPr>
        <p:spPr>
          <a:xfrm rot="16200000" flipH="1">
            <a:off x="4305300" y="4495800"/>
            <a:ext cx="3810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2" idx="2"/>
            <a:endCxn id="23" idx="0"/>
          </p:cNvCxnSpPr>
          <p:nvPr/>
        </p:nvCxnSpPr>
        <p:spPr>
          <a:xfrm rot="5400000">
            <a:off x="3028950" y="5734050"/>
            <a:ext cx="381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3" idx="2"/>
            <a:endCxn id="5" idx="0"/>
          </p:cNvCxnSpPr>
          <p:nvPr/>
        </p:nvCxnSpPr>
        <p:spPr>
          <a:xfrm rot="16200000" flipH="1">
            <a:off x="2076450" y="4895850"/>
            <a:ext cx="381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5" idx="2"/>
            <a:endCxn id="16" idx="0"/>
          </p:cNvCxnSpPr>
          <p:nvPr/>
        </p:nvCxnSpPr>
        <p:spPr>
          <a:xfrm rot="5400000">
            <a:off x="5791200" y="49149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5" idx="2"/>
            <a:endCxn id="17" idx="0"/>
          </p:cNvCxnSpPr>
          <p:nvPr/>
        </p:nvCxnSpPr>
        <p:spPr>
          <a:xfrm rot="16200000" flipH="1">
            <a:off x="6381750" y="4324350"/>
            <a:ext cx="304800" cy="1104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6" idx="2"/>
            <a:endCxn id="18" idx="0"/>
          </p:cNvCxnSpPr>
          <p:nvPr/>
        </p:nvCxnSpPr>
        <p:spPr>
          <a:xfrm rot="5400000">
            <a:off x="5448300" y="5410200"/>
            <a:ext cx="3810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6" idx="2"/>
            <a:endCxn id="19" idx="0"/>
          </p:cNvCxnSpPr>
          <p:nvPr/>
        </p:nvCxnSpPr>
        <p:spPr>
          <a:xfrm rot="16200000" flipH="1">
            <a:off x="6096000" y="54483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19" idx="2"/>
            <a:endCxn id="20" idx="2"/>
          </p:cNvCxnSpPr>
          <p:nvPr/>
        </p:nvCxnSpPr>
        <p:spPr>
          <a:xfrm rot="16200000" flipH="1">
            <a:off x="6896100" y="6096000"/>
            <a:ext cx="114300" cy="7239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Names</a:t>
            </a:r>
            <a:endParaRPr lang="en-US" dirty="0"/>
          </a:p>
        </p:txBody>
      </p:sp>
      <p:sp>
        <p:nvSpPr>
          <p:cNvPr id="3" name="Content Placeholder 2"/>
          <p:cNvSpPr>
            <a:spLocks noGrp="1"/>
          </p:cNvSpPr>
          <p:nvPr>
            <p:ph idx="1"/>
          </p:nvPr>
        </p:nvSpPr>
        <p:spPr/>
        <p:txBody>
          <a:bodyPr/>
          <a:lstStyle/>
          <a:p>
            <a:r>
              <a:rPr lang="en-US" dirty="0" smtClean="0"/>
              <a:t>While being sensitive to your intelligence…</a:t>
            </a:r>
          </a:p>
          <a:p>
            <a:r>
              <a:rPr lang="en-US" dirty="0" smtClean="0"/>
              <a:t>Absolute</a:t>
            </a:r>
          </a:p>
          <a:p>
            <a:r>
              <a:rPr lang="en-US" dirty="0" smtClean="0"/>
              <a:t>Relative</a:t>
            </a:r>
          </a:p>
          <a:p>
            <a:r>
              <a:rPr lang="en-US" dirty="0" smtClean="0"/>
              <a:t>‘.’ – current directory</a:t>
            </a:r>
          </a:p>
          <a:p>
            <a:r>
              <a:rPr lang="en-US" dirty="0" smtClean="0"/>
              <a:t>‘..’ – parent of current directory</a:t>
            </a:r>
          </a:p>
          <a:p>
            <a:r>
              <a:rPr lang="en-US" dirty="0" smtClean="0"/>
              <a:t>Working directory part of process context – can be changed!</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Directory operations</a:t>
            </a:r>
            <a:endParaRPr lang="en-US" dirty="0"/>
          </a:p>
        </p:txBody>
      </p:sp>
      <p:sp>
        <p:nvSpPr>
          <p:cNvPr id="3" name="Content Placeholder 2"/>
          <p:cNvSpPr>
            <a:spLocks noGrp="1"/>
          </p:cNvSpPr>
          <p:nvPr>
            <p:ph idx="1"/>
          </p:nvPr>
        </p:nvSpPr>
        <p:spPr/>
        <p:txBody>
          <a:bodyPr/>
          <a:lstStyle/>
          <a:p>
            <a:r>
              <a:rPr lang="en-US" dirty="0" smtClean="0"/>
              <a:t>Again sparing your intelligence…</a:t>
            </a:r>
          </a:p>
          <a:p>
            <a:r>
              <a:rPr lang="en-US" dirty="0" smtClean="0"/>
              <a:t>Hard link: share the same actual internal representation of file: increment reference count</a:t>
            </a:r>
          </a:p>
          <a:p>
            <a:r>
              <a:rPr lang="en-US" dirty="0" smtClean="0"/>
              <a:t>Symbolic link: create a special file that forwards to the actual file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 Layout</a:t>
            </a:r>
            <a:endParaRPr lang="en-US" dirty="0"/>
          </a:p>
        </p:txBody>
      </p:sp>
      <p:sp>
        <p:nvSpPr>
          <p:cNvPr id="3" name="Rectangle 2"/>
          <p:cNvSpPr/>
          <p:nvPr/>
        </p:nvSpPr>
        <p:spPr>
          <a:xfrm>
            <a:off x="533400" y="3352800"/>
            <a:ext cx="1600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MBR</a:t>
            </a:r>
            <a:endParaRPr lang="en-US" dirty="0"/>
          </a:p>
        </p:txBody>
      </p:sp>
      <p:sp>
        <p:nvSpPr>
          <p:cNvPr id="4" name="Rectangle 3"/>
          <p:cNvSpPr/>
          <p:nvPr/>
        </p:nvSpPr>
        <p:spPr>
          <a:xfrm>
            <a:off x="2133600" y="3352800"/>
            <a:ext cx="1524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p:cNvSpPr/>
          <p:nvPr/>
        </p:nvSpPr>
        <p:spPr>
          <a:xfrm>
            <a:off x="2286000" y="3352800"/>
            <a:ext cx="1524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Rectangle 5"/>
          <p:cNvSpPr/>
          <p:nvPr/>
        </p:nvSpPr>
        <p:spPr>
          <a:xfrm>
            <a:off x="2438400" y="3352800"/>
            <a:ext cx="1524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Rectangle 6"/>
          <p:cNvSpPr/>
          <p:nvPr/>
        </p:nvSpPr>
        <p:spPr>
          <a:xfrm>
            <a:off x="2590800" y="3352800"/>
            <a:ext cx="2057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Partition 1</a:t>
            </a:r>
            <a:endParaRPr lang="en-US" dirty="0"/>
          </a:p>
        </p:txBody>
      </p:sp>
      <p:sp>
        <p:nvSpPr>
          <p:cNvPr id="8" name="Rectangle 7"/>
          <p:cNvSpPr/>
          <p:nvPr/>
        </p:nvSpPr>
        <p:spPr>
          <a:xfrm>
            <a:off x="4648200" y="3352800"/>
            <a:ext cx="2057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Partition 2</a:t>
            </a:r>
            <a:endParaRPr lang="en-US" dirty="0"/>
          </a:p>
        </p:txBody>
      </p:sp>
      <p:sp>
        <p:nvSpPr>
          <p:cNvPr id="9" name="Rectangle 8"/>
          <p:cNvSpPr/>
          <p:nvPr/>
        </p:nvSpPr>
        <p:spPr>
          <a:xfrm>
            <a:off x="6705600" y="3352800"/>
            <a:ext cx="2057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Partition 3</a:t>
            </a:r>
            <a:endParaRPr lang="en-US" dirty="0"/>
          </a:p>
        </p:txBody>
      </p:sp>
      <p:cxnSp>
        <p:nvCxnSpPr>
          <p:cNvPr id="11" name="Straight Connector 10"/>
          <p:cNvCxnSpPr/>
          <p:nvPr/>
        </p:nvCxnSpPr>
        <p:spPr>
          <a:xfrm rot="5400000">
            <a:off x="381000" y="24384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33400" y="2438400"/>
            <a:ext cx="822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8610600" y="2438400"/>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743200" y="2057400"/>
            <a:ext cx="3733800" cy="369332"/>
          </a:xfrm>
          <a:prstGeom prst="rect">
            <a:avLst/>
          </a:prstGeom>
          <a:noFill/>
        </p:spPr>
        <p:txBody>
          <a:bodyPr wrap="square" rtlCol="0">
            <a:spAutoFit/>
          </a:bodyPr>
          <a:lstStyle/>
          <a:p>
            <a:pPr algn="ctr"/>
            <a:r>
              <a:rPr lang="en-US" dirty="0" smtClean="0"/>
              <a:t>Entire Disk</a:t>
            </a:r>
            <a:endParaRPr lang="en-US" dirty="0"/>
          </a:p>
        </p:txBody>
      </p:sp>
      <p:sp>
        <p:nvSpPr>
          <p:cNvPr id="19" name="Rectangle 18"/>
          <p:cNvSpPr/>
          <p:nvPr/>
        </p:nvSpPr>
        <p:spPr>
          <a:xfrm>
            <a:off x="533400" y="5410200"/>
            <a:ext cx="1295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Boot Block</a:t>
            </a:r>
            <a:endParaRPr lang="en-US" dirty="0"/>
          </a:p>
        </p:txBody>
      </p:sp>
      <p:sp>
        <p:nvSpPr>
          <p:cNvPr id="21" name="Rectangle 20"/>
          <p:cNvSpPr/>
          <p:nvPr/>
        </p:nvSpPr>
        <p:spPr>
          <a:xfrm>
            <a:off x="1828800" y="5410200"/>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Super Block</a:t>
            </a:r>
            <a:endParaRPr lang="en-US" dirty="0"/>
          </a:p>
        </p:txBody>
      </p:sp>
      <p:sp>
        <p:nvSpPr>
          <p:cNvPr id="22" name="Rectangle 21"/>
          <p:cNvSpPr/>
          <p:nvPr/>
        </p:nvSpPr>
        <p:spPr>
          <a:xfrm>
            <a:off x="3352800" y="54102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Free space management</a:t>
            </a:r>
            <a:endParaRPr lang="en-US" sz="1400" dirty="0"/>
          </a:p>
        </p:txBody>
      </p:sp>
      <p:sp>
        <p:nvSpPr>
          <p:cNvPr id="23" name="Rectangle 22"/>
          <p:cNvSpPr/>
          <p:nvPr/>
        </p:nvSpPr>
        <p:spPr>
          <a:xfrm>
            <a:off x="4800600" y="5410200"/>
            <a:ext cx="1066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i</a:t>
            </a:r>
            <a:r>
              <a:rPr lang="en-US" dirty="0" smtClean="0"/>
              <a:t>-nodes</a:t>
            </a:r>
            <a:endParaRPr lang="en-US" dirty="0"/>
          </a:p>
        </p:txBody>
      </p:sp>
      <p:sp>
        <p:nvSpPr>
          <p:cNvPr id="24" name="Rectangle 23"/>
          <p:cNvSpPr/>
          <p:nvPr/>
        </p:nvSpPr>
        <p:spPr>
          <a:xfrm>
            <a:off x="5867400" y="54102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Root dir</a:t>
            </a:r>
            <a:endParaRPr lang="en-US" dirty="0"/>
          </a:p>
        </p:txBody>
      </p:sp>
      <p:sp>
        <p:nvSpPr>
          <p:cNvPr id="25" name="Rectangle 24"/>
          <p:cNvSpPr/>
          <p:nvPr/>
        </p:nvSpPr>
        <p:spPr>
          <a:xfrm>
            <a:off x="7239000" y="54102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Files and directories</a:t>
            </a:r>
            <a:endParaRPr lang="en-US" sz="1400" dirty="0"/>
          </a:p>
        </p:txBody>
      </p:sp>
      <p:cxnSp>
        <p:nvCxnSpPr>
          <p:cNvPr id="27" name="Straight Connector 26"/>
          <p:cNvCxnSpPr/>
          <p:nvPr/>
        </p:nvCxnSpPr>
        <p:spPr>
          <a:xfrm rot="10800000" flipV="1">
            <a:off x="533400" y="3733800"/>
            <a:ext cx="4114800" cy="167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705600" y="3733800"/>
            <a:ext cx="1981200" cy="1676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Contiguous Allocation</a:t>
            </a:r>
            <a:endParaRPr lang="en-US" dirty="0"/>
          </a:p>
        </p:txBody>
      </p:sp>
      <p:sp>
        <p:nvSpPr>
          <p:cNvPr id="41" name="Content Placeholder 40"/>
          <p:cNvSpPr>
            <a:spLocks noGrp="1"/>
          </p:cNvSpPr>
          <p:nvPr>
            <p:ph idx="1"/>
          </p:nvPr>
        </p:nvSpPr>
        <p:spPr>
          <a:xfrm>
            <a:off x="457200" y="1600201"/>
            <a:ext cx="7467600" cy="2514600"/>
          </a:xfrm>
        </p:spPr>
        <p:txBody>
          <a:bodyPr>
            <a:normAutofit fontScale="92500" lnSpcReduction="20000"/>
          </a:bodyPr>
          <a:lstStyle/>
          <a:p>
            <a:r>
              <a:rPr lang="en-US" dirty="0" smtClean="0"/>
              <a:t>Great performance (disk like big contiguous blocks – mitigates seek time)</a:t>
            </a:r>
          </a:p>
          <a:p>
            <a:r>
              <a:rPr lang="en-US" dirty="0" smtClean="0"/>
              <a:t>Not feasible for dynamic files (changes)</a:t>
            </a:r>
          </a:p>
          <a:p>
            <a:r>
              <a:rPr lang="en-US" dirty="0" smtClean="0"/>
              <a:t>Internal and external fragmentation</a:t>
            </a:r>
          </a:p>
          <a:p>
            <a:r>
              <a:rPr lang="en-US" dirty="0" smtClean="0"/>
              <a:t>Exactly what CD-ROMS and DVDs use – history repeats so it pays to learn it</a:t>
            </a:r>
            <a:endParaRPr lang="en-US" dirty="0"/>
          </a:p>
        </p:txBody>
      </p:sp>
      <p:sp>
        <p:nvSpPr>
          <p:cNvPr id="3" name="Rectangle 39"/>
          <p:cNvSpPr>
            <a:spLocks noChangeArrowheads="1"/>
          </p:cNvSpPr>
          <p:nvPr/>
        </p:nvSpPr>
        <p:spPr bwMode="auto">
          <a:xfrm>
            <a:off x="1828800" y="4953000"/>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4" name="Rectangle 40"/>
          <p:cNvSpPr>
            <a:spLocks noChangeArrowheads="1"/>
          </p:cNvSpPr>
          <p:nvPr/>
        </p:nvSpPr>
        <p:spPr bwMode="auto">
          <a:xfrm>
            <a:off x="2133600" y="4953000"/>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5" name="Rectangle 41"/>
          <p:cNvSpPr>
            <a:spLocks noChangeArrowheads="1"/>
          </p:cNvSpPr>
          <p:nvPr/>
        </p:nvSpPr>
        <p:spPr bwMode="auto">
          <a:xfrm>
            <a:off x="2438400" y="4953000"/>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6" name="Rectangle 42"/>
          <p:cNvSpPr>
            <a:spLocks noChangeArrowheads="1"/>
          </p:cNvSpPr>
          <p:nvPr/>
        </p:nvSpPr>
        <p:spPr bwMode="auto">
          <a:xfrm>
            <a:off x="2743200" y="4953000"/>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7" name="Rectangle 43"/>
          <p:cNvSpPr>
            <a:spLocks noChangeArrowheads="1"/>
          </p:cNvSpPr>
          <p:nvPr/>
        </p:nvSpPr>
        <p:spPr bwMode="auto">
          <a:xfrm>
            <a:off x="3048000" y="4953000"/>
            <a:ext cx="304800" cy="304800"/>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8" name="Rectangle 44"/>
          <p:cNvSpPr>
            <a:spLocks noChangeArrowheads="1"/>
          </p:cNvSpPr>
          <p:nvPr/>
        </p:nvSpPr>
        <p:spPr bwMode="auto">
          <a:xfrm>
            <a:off x="3352800" y="4953000"/>
            <a:ext cx="304800" cy="304800"/>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9" name="Rectangle 45"/>
          <p:cNvSpPr>
            <a:spLocks noChangeArrowheads="1"/>
          </p:cNvSpPr>
          <p:nvPr/>
        </p:nvSpPr>
        <p:spPr bwMode="auto">
          <a:xfrm>
            <a:off x="3657600" y="4953000"/>
            <a:ext cx="304800" cy="304800"/>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10" name="Rectangle 46"/>
          <p:cNvSpPr>
            <a:spLocks noChangeArrowheads="1"/>
          </p:cNvSpPr>
          <p:nvPr/>
        </p:nvSpPr>
        <p:spPr bwMode="auto">
          <a:xfrm>
            <a:off x="3962400" y="4953000"/>
            <a:ext cx="304800" cy="304800"/>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11" name="Rectangle 47"/>
          <p:cNvSpPr>
            <a:spLocks noChangeArrowheads="1"/>
          </p:cNvSpPr>
          <p:nvPr/>
        </p:nvSpPr>
        <p:spPr bwMode="auto">
          <a:xfrm>
            <a:off x="4267200" y="4953000"/>
            <a:ext cx="304800" cy="304800"/>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12" name="Rectangle 48"/>
          <p:cNvSpPr>
            <a:spLocks noChangeArrowheads="1"/>
          </p:cNvSpPr>
          <p:nvPr/>
        </p:nvSpPr>
        <p:spPr bwMode="auto">
          <a:xfrm>
            <a:off x="4572000" y="4953000"/>
            <a:ext cx="304800" cy="304800"/>
          </a:xfrm>
          <a:prstGeom prst="rect">
            <a:avLst/>
          </a:prstGeom>
          <a:solidFill>
            <a:srgbClr val="FF99CC"/>
          </a:solidFill>
          <a:ln w="3175">
            <a:solidFill>
              <a:schemeClr val="tx1"/>
            </a:solidFill>
            <a:miter lim="800000"/>
            <a:headEnd/>
            <a:tailEnd/>
          </a:ln>
        </p:spPr>
        <p:txBody>
          <a:bodyPr wrap="none" anchor="ctr"/>
          <a:lstStyle/>
          <a:p>
            <a:endParaRPr lang="en-US"/>
          </a:p>
        </p:txBody>
      </p:sp>
      <p:sp>
        <p:nvSpPr>
          <p:cNvPr id="13" name="Rectangle 49"/>
          <p:cNvSpPr>
            <a:spLocks noChangeArrowheads="1"/>
          </p:cNvSpPr>
          <p:nvPr/>
        </p:nvSpPr>
        <p:spPr bwMode="auto">
          <a:xfrm>
            <a:off x="4876800" y="4953000"/>
            <a:ext cx="304800" cy="304800"/>
          </a:xfrm>
          <a:prstGeom prst="rect">
            <a:avLst/>
          </a:prstGeom>
          <a:solidFill>
            <a:srgbClr val="FF99CC"/>
          </a:solidFill>
          <a:ln w="3175">
            <a:solidFill>
              <a:schemeClr val="tx1"/>
            </a:solidFill>
            <a:miter lim="800000"/>
            <a:headEnd/>
            <a:tailEnd/>
          </a:ln>
        </p:spPr>
        <p:txBody>
          <a:bodyPr wrap="none" anchor="ctr"/>
          <a:lstStyle/>
          <a:p>
            <a:endParaRPr lang="en-US"/>
          </a:p>
        </p:txBody>
      </p:sp>
      <p:sp>
        <p:nvSpPr>
          <p:cNvPr id="14" name="Rectangle 50"/>
          <p:cNvSpPr>
            <a:spLocks noChangeArrowheads="1"/>
          </p:cNvSpPr>
          <p:nvPr/>
        </p:nvSpPr>
        <p:spPr bwMode="auto">
          <a:xfrm>
            <a:off x="5181600" y="4953000"/>
            <a:ext cx="304800" cy="304800"/>
          </a:xfrm>
          <a:prstGeom prst="rect">
            <a:avLst/>
          </a:prstGeom>
          <a:solidFill>
            <a:srgbClr val="FF99CC"/>
          </a:solidFill>
          <a:ln w="3175">
            <a:solidFill>
              <a:schemeClr val="tx1"/>
            </a:solidFill>
            <a:miter lim="800000"/>
            <a:headEnd/>
            <a:tailEnd/>
          </a:ln>
        </p:spPr>
        <p:txBody>
          <a:bodyPr wrap="none" anchor="ctr"/>
          <a:lstStyle/>
          <a:p>
            <a:endParaRPr lang="en-US"/>
          </a:p>
        </p:txBody>
      </p:sp>
      <p:sp>
        <p:nvSpPr>
          <p:cNvPr id="15" name="Rectangle 51"/>
          <p:cNvSpPr>
            <a:spLocks noChangeArrowheads="1"/>
          </p:cNvSpPr>
          <p:nvPr/>
        </p:nvSpPr>
        <p:spPr bwMode="auto">
          <a:xfrm>
            <a:off x="5486400" y="4953000"/>
            <a:ext cx="304800" cy="304800"/>
          </a:xfrm>
          <a:prstGeom prst="rect">
            <a:avLst/>
          </a:prstGeom>
          <a:solidFill>
            <a:srgbClr val="FF99CC"/>
          </a:solidFill>
          <a:ln w="3175">
            <a:solidFill>
              <a:schemeClr val="tx1"/>
            </a:solidFill>
            <a:miter lim="800000"/>
            <a:headEnd/>
            <a:tailEnd/>
          </a:ln>
        </p:spPr>
        <p:txBody>
          <a:bodyPr wrap="none" anchor="ctr"/>
          <a:lstStyle/>
          <a:p>
            <a:endParaRPr lang="en-US"/>
          </a:p>
        </p:txBody>
      </p:sp>
      <p:sp>
        <p:nvSpPr>
          <p:cNvPr id="16" name="Rectangle 52"/>
          <p:cNvSpPr>
            <a:spLocks noChangeArrowheads="1"/>
          </p:cNvSpPr>
          <p:nvPr/>
        </p:nvSpPr>
        <p:spPr bwMode="auto">
          <a:xfrm>
            <a:off x="5791200" y="4953000"/>
            <a:ext cx="304800" cy="304800"/>
          </a:xfrm>
          <a:prstGeom prst="rect">
            <a:avLst/>
          </a:prstGeom>
          <a:solidFill>
            <a:srgbClr val="FF99CC"/>
          </a:solidFill>
          <a:ln w="3175">
            <a:solidFill>
              <a:schemeClr val="tx1"/>
            </a:solidFill>
            <a:miter lim="800000"/>
            <a:headEnd/>
            <a:tailEnd/>
          </a:ln>
        </p:spPr>
        <p:txBody>
          <a:bodyPr wrap="none" anchor="ctr"/>
          <a:lstStyle/>
          <a:p>
            <a:endParaRPr lang="en-US"/>
          </a:p>
        </p:txBody>
      </p:sp>
      <p:sp>
        <p:nvSpPr>
          <p:cNvPr id="17" name="Rectangle 53"/>
          <p:cNvSpPr>
            <a:spLocks noChangeArrowheads="1"/>
          </p:cNvSpPr>
          <p:nvPr/>
        </p:nvSpPr>
        <p:spPr bwMode="auto">
          <a:xfrm>
            <a:off x="6096000" y="4953000"/>
            <a:ext cx="304800" cy="304800"/>
          </a:xfrm>
          <a:prstGeom prst="rect">
            <a:avLst/>
          </a:prstGeom>
          <a:solidFill>
            <a:srgbClr val="FF99CC"/>
          </a:solidFill>
          <a:ln w="3175">
            <a:solidFill>
              <a:schemeClr val="tx1"/>
            </a:solidFill>
            <a:miter lim="800000"/>
            <a:headEnd/>
            <a:tailEnd/>
          </a:ln>
        </p:spPr>
        <p:txBody>
          <a:bodyPr wrap="none" anchor="ctr"/>
          <a:lstStyle/>
          <a:p>
            <a:endParaRPr lang="en-US"/>
          </a:p>
        </p:txBody>
      </p:sp>
      <p:sp>
        <p:nvSpPr>
          <p:cNvPr id="18" name="Rectangle 54"/>
          <p:cNvSpPr>
            <a:spLocks noChangeArrowheads="1"/>
          </p:cNvSpPr>
          <p:nvPr/>
        </p:nvSpPr>
        <p:spPr bwMode="auto">
          <a:xfrm>
            <a:off x="6400800" y="4953000"/>
            <a:ext cx="304800" cy="30480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endParaRPr lang="en-US"/>
          </a:p>
        </p:txBody>
      </p:sp>
      <p:sp>
        <p:nvSpPr>
          <p:cNvPr id="19" name="Rectangle 55"/>
          <p:cNvSpPr>
            <a:spLocks noChangeArrowheads="1"/>
          </p:cNvSpPr>
          <p:nvPr/>
        </p:nvSpPr>
        <p:spPr bwMode="auto">
          <a:xfrm>
            <a:off x="6705600" y="4953000"/>
            <a:ext cx="304800" cy="30480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endParaRPr lang="en-US"/>
          </a:p>
        </p:txBody>
      </p:sp>
      <p:sp>
        <p:nvSpPr>
          <p:cNvPr id="20" name="Rectangle 57"/>
          <p:cNvSpPr>
            <a:spLocks noChangeArrowheads="1"/>
          </p:cNvSpPr>
          <p:nvPr/>
        </p:nvSpPr>
        <p:spPr bwMode="auto">
          <a:xfrm>
            <a:off x="1828800" y="5715000"/>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21" name="Rectangle 58"/>
          <p:cNvSpPr>
            <a:spLocks noChangeArrowheads="1"/>
          </p:cNvSpPr>
          <p:nvPr/>
        </p:nvSpPr>
        <p:spPr bwMode="auto">
          <a:xfrm>
            <a:off x="2133600" y="5715000"/>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22" name="Rectangle 59"/>
          <p:cNvSpPr>
            <a:spLocks noChangeArrowheads="1"/>
          </p:cNvSpPr>
          <p:nvPr/>
        </p:nvSpPr>
        <p:spPr bwMode="auto">
          <a:xfrm>
            <a:off x="2438400" y="5715000"/>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23" name="Rectangle 60"/>
          <p:cNvSpPr>
            <a:spLocks noChangeArrowheads="1"/>
          </p:cNvSpPr>
          <p:nvPr/>
        </p:nvSpPr>
        <p:spPr bwMode="auto">
          <a:xfrm>
            <a:off x="2743200" y="5715000"/>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24" name="Rectangle 61"/>
          <p:cNvSpPr>
            <a:spLocks noChangeArrowheads="1"/>
          </p:cNvSpPr>
          <p:nvPr/>
        </p:nvSpPr>
        <p:spPr bwMode="auto">
          <a:xfrm>
            <a:off x="3048000" y="5715000"/>
            <a:ext cx="304800" cy="30480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endParaRPr lang="en-US"/>
          </a:p>
        </p:txBody>
      </p:sp>
      <p:sp>
        <p:nvSpPr>
          <p:cNvPr id="25" name="Rectangle 62"/>
          <p:cNvSpPr>
            <a:spLocks noChangeArrowheads="1"/>
          </p:cNvSpPr>
          <p:nvPr/>
        </p:nvSpPr>
        <p:spPr bwMode="auto">
          <a:xfrm>
            <a:off x="3352800" y="5715000"/>
            <a:ext cx="304800" cy="30480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endParaRPr lang="en-US"/>
          </a:p>
        </p:txBody>
      </p:sp>
      <p:sp>
        <p:nvSpPr>
          <p:cNvPr id="26" name="Rectangle 63"/>
          <p:cNvSpPr>
            <a:spLocks noChangeArrowheads="1"/>
          </p:cNvSpPr>
          <p:nvPr/>
        </p:nvSpPr>
        <p:spPr bwMode="auto">
          <a:xfrm>
            <a:off x="3657600" y="5715000"/>
            <a:ext cx="304800" cy="30480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endParaRPr lang="en-US"/>
          </a:p>
        </p:txBody>
      </p:sp>
      <p:sp>
        <p:nvSpPr>
          <p:cNvPr id="27" name="Rectangle 64"/>
          <p:cNvSpPr>
            <a:spLocks noChangeArrowheads="1"/>
          </p:cNvSpPr>
          <p:nvPr/>
        </p:nvSpPr>
        <p:spPr bwMode="auto">
          <a:xfrm>
            <a:off x="3962400" y="5715000"/>
            <a:ext cx="304800" cy="30480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endParaRPr lang="en-US"/>
          </a:p>
        </p:txBody>
      </p:sp>
      <p:sp>
        <p:nvSpPr>
          <p:cNvPr id="28" name="Rectangle 65"/>
          <p:cNvSpPr>
            <a:spLocks noChangeArrowheads="1"/>
          </p:cNvSpPr>
          <p:nvPr/>
        </p:nvSpPr>
        <p:spPr bwMode="auto">
          <a:xfrm>
            <a:off x="4267200" y="5715000"/>
            <a:ext cx="304800" cy="30480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endParaRPr lang="en-US"/>
          </a:p>
        </p:txBody>
      </p:sp>
      <p:sp>
        <p:nvSpPr>
          <p:cNvPr id="29" name="Rectangle 66"/>
          <p:cNvSpPr>
            <a:spLocks noChangeArrowheads="1"/>
          </p:cNvSpPr>
          <p:nvPr/>
        </p:nvSpPr>
        <p:spPr bwMode="auto">
          <a:xfrm>
            <a:off x="4572000" y="5715000"/>
            <a:ext cx="304800" cy="304800"/>
          </a:xfrm>
          <a:prstGeom prst="rect">
            <a:avLst/>
          </a:prstGeom>
          <a:solidFill>
            <a:srgbClr val="FF99CC"/>
          </a:solidFill>
          <a:ln w="3175">
            <a:solidFill>
              <a:schemeClr val="tx1"/>
            </a:solidFill>
            <a:miter lim="800000"/>
            <a:headEnd/>
            <a:tailEnd/>
          </a:ln>
        </p:spPr>
        <p:txBody>
          <a:bodyPr wrap="none" anchor="ctr"/>
          <a:lstStyle/>
          <a:p>
            <a:endParaRPr lang="en-US"/>
          </a:p>
        </p:txBody>
      </p:sp>
      <p:sp>
        <p:nvSpPr>
          <p:cNvPr id="30" name="Rectangle 67"/>
          <p:cNvSpPr>
            <a:spLocks noChangeArrowheads="1"/>
          </p:cNvSpPr>
          <p:nvPr/>
        </p:nvSpPr>
        <p:spPr bwMode="auto">
          <a:xfrm>
            <a:off x="4876800" y="5715000"/>
            <a:ext cx="304800" cy="304800"/>
          </a:xfrm>
          <a:prstGeom prst="rect">
            <a:avLst/>
          </a:prstGeom>
          <a:solidFill>
            <a:srgbClr val="FF99CC"/>
          </a:solidFill>
          <a:ln w="3175">
            <a:solidFill>
              <a:schemeClr val="tx1"/>
            </a:solidFill>
            <a:miter lim="800000"/>
            <a:headEnd/>
            <a:tailEnd/>
          </a:ln>
        </p:spPr>
        <p:txBody>
          <a:bodyPr wrap="none" anchor="ctr"/>
          <a:lstStyle/>
          <a:p>
            <a:endParaRPr lang="en-US"/>
          </a:p>
        </p:txBody>
      </p:sp>
      <p:sp>
        <p:nvSpPr>
          <p:cNvPr id="31" name="Rectangle 68"/>
          <p:cNvSpPr>
            <a:spLocks noChangeArrowheads="1"/>
          </p:cNvSpPr>
          <p:nvPr/>
        </p:nvSpPr>
        <p:spPr bwMode="auto">
          <a:xfrm>
            <a:off x="5181600" y="5715000"/>
            <a:ext cx="304800" cy="304800"/>
          </a:xfrm>
          <a:prstGeom prst="rect">
            <a:avLst/>
          </a:prstGeom>
          <a:solidFill>
            <a:srgbClr val="FF99CC"/>
          </a:solidFill>
          <a:ln w="3175">
            <a:solidFill>
              <a:schemeClr val="tx1"/>
            </a:solidFill>
            <a:miter lim="800000"/>
            <a:headEnd/>
            <a:tailEnd/>
          </a:ln>
        </p:spPr>
        <p:txBody>
          <a:bodyPr wrap="none" anchor="ctr"/>
          <a:lstStyle/>
          <a:p>
            <a:endParaRPr lang="en-US"/>
          </a:p>
        </p:txBody>
      </p:sp>
      <p:sp>
        <p:nvSpPr>
          <p:cNvPr id="32" name="Rectangle 69"/>
          <p:cNvSpPr>
            <a:spLocks noChangeArrowheads="1"/>
          </p:cNvSpPr>
          <p:nvPr/>
        </p:nvSpPr>
        <p:spPr bwMode="auto">
          <a:xfrm>
            <a:off x="5486400" y="5715000"/>
            <a:ext cx="304800" cy="304800"/>
          </a:xfrm>
          <a:prstGeom prst="rect">
            <a:avLst/>
          </a:prstGeom>
          <a:solidFill>
            <a:srgbClr val="FF99CC"/>
          </a:solidFill>
          <a:ln w="3175">
            <a:solidFill>
              <a:schemeClr val="tx1"/>
            </a:solidFill>
            <a:miter lim="800000"/>
            <a:headEnd/>
            <a:tailEnd/>
          </a:ln>
        </p:spPr>
        <p:txBody>
          <a:bodyPr wrap="none" anchor="ctr"/>
          <a:lstStyle/>
          <a:p>
            <a:endParaRPr lang="en-US"/>
          </a:p>
        </p:txBody>
      </p:sp>
      <p:sp>
        <p:nvSpPr>
          <p:cNvPr id="33" name="Rectangle 70"/>
          <p:cNvSpPr>
            <a:spLocks noChangeArrowheads="1"/>
          </p:cNvSpPr>
          <p:nvPr/>
        </p:nvSpPr>
        <p:spPr bwMode="auto">
          <a:xfrm>
            <a:off x="5791200" y="5715000"/>
            <a:ext cx="304800" cy="304800"/>
          </a:xfrm>
          <a:prstGeom prst="rect">
            <a:avLst/>
          </a:prstGeom>
          <a:solidFill>
            <a:srgbClr val="FF99CC"/>
          </a:solidFill>
          <a:ln w="3175">
            <a:solidFill>
              <a:schemeClr val="tx1"/>
            </a:solidFill>
            <a:miter lim="800000"/>
            <a:headEnd/>
            <a:tailEnd/>
          </a:ln>
        </p:spPr>
        <p:txBody>
          <a:bodyPr wrap="none" anchor="ctr"/>
          <a:lstStyle/>
          <a:p>
            <a:endParaRPr lang="en-US"/>
          </a:p>
        </p:txBody>
      </p:sp>
      <p:sp>
        <p:nvSpPr>
          <p:cNvPr id="34" name="Rectangle 71"/>
          <p:cNvSpPr>
            <a:spLocks noChangeArrowheads="1"/>
          </p:cNvSpPr>
          <p:nvPr/>
        </p:nvSpPr>
        <p:spPr bwMode="auto">
          <a:xfrm>
            <a:off x="6096000" y="5715000"/>
            <a:ext cx="304800" cy="304800"/>
          </a:xfrm>
          <a:prstGeom prst="rect">
            <a:avLst/>
          </a:prstGeom>
          <a:solidFill>
            <a:srgbClr val="FF99CC"/>
          </a:solidFill>
          <a:ln w="3175">
            <a:solidFill>
              <a:schemeClr val="tx1"/>
            </a:solidFill>
            <a:miter lim="800000"/>
            <a:headEnd/>
            <a:tailEnd/>
          </a:ln>
        </p:spPr>
        <p:txBody>
          <a:bodyPr wrap="none" anchor="ctr"/>
          <a:lstStyle/>
          <a:p>
            <a:endParaRPr lang="en-US"/>
          </a:p>
        </p:txBody>
      </p:sp>
      <p:sp>
        <p:nvSpPr>
          <p:cNvPr id="35" name="Rectangle 72"/>
          <p:cNvSpPr>
            <a:spLocks noChangeArrowheads="1"/>
          </p:cNvSpPr>
          <p:nvPr/>
        </p:nvSpPr>
        <p:spPr bwMode="auto">
          <a:xfrm>
            <a:off x="6400800" y="5715000"/>
            <a:ext cx="304800" cy="30480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endParaRPr lang="en-US"/>
          </a:p>
        </p:txBody>
      </p:sp>
      <p:sp>
        <p:nvSpPr>
          <p:cNvPr id="36" name="Rectangle 73"/>
          <p:cNvSpPr>
            <a:spLocks noChangeArrowheads="1"/>
          </p:cNvSpPr>
          <p:nvPr/>
        </p:nvSpPr>
        <p:spPr bwMode="auto">
          <a:xfrm>
            <a:off x="6705600" y="5715000"/>
            <a:ext cx="304800" cy="30480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endParaRPr lang="en-US"/>
          </a:p>
        </p:txBody>
      </p:sp>
      <p:sp>
        <p:nvSpPr>
          <p:cNvPr id="37" name="TextBox 36"/>
          <p:cNvSpPr txBox="1"/>
          <p:nvPr/>
        </p:nvSpPr>
        <p:spPr>
          <a:xfrm>
            <a:off x="1981200" y="4495800"/>
            <a:ext cx="762000" cy="369332"/>
          </a:xfrm>
          <a:prstGeom prst="rect">
            <a:avLst/>
          </a:prstGeom>
          <a:noFill/>
        </p:spPr>
        <p:txBody>
          <a:bodyPr wrap="square" rtlCol="0">
            <a:spAutoFit/>
          </a:bodyPr>
          <a:lstStyle/>
          <a:p>
            <a:pPr algn="ctr"/>
            <a:r>
              <a:rPr lang="en-US" dirty="0" smtClean="0"/>
              <a:t>File A</a:t>
            </a:r>
            <a:endParaRPr lang="en-US" dirty="0"/>
          </a:p>
        </p:txBody>
      </p:sp>
      <p:sp>
        <p:nvSpPr>
          <p:cNvPr id="38" name="TextBox 37"/>
          <p:cNvSpPr txBox="1"/>
          <p:nvPr/>
        </p:nvSpPr>
        <p:spPr>
          <a:xfrm>
            <a:off x="3352800" y="4495800"/>
            <a:ext cx="1066800" cy="369332"/>
          </a:xfrm>
          <a:prstGeom prst="rect">
            <a:avLst/>
          </a:prstGeom>
          <a:noFill/>
        </p:spPr>
        <p:txBody>
          <a:bodyPr wrap="square" rtlCol="0">
            <a:spAutoFit/>
          </a:bodyPr>
          <a:lstStyle/>
          <a:p>
            <a:pPr algn="ctr"/>
            <a:r>
              <a:rPr lang="en-US" dirty="0" smtClean="0"/>
              <a:t>File B</a:t>
            </a:r>
            <a:endParaRPr lang="en-US" dirty="0"/>
          </a:p>
        </p:txBody>
      </p:sp>
      <p:sp>
        <p:nvSpPr>
          <p:cNvPr id="39" name="TextBox 38"/>
          <p:cNvSpPr txBox="1"/>
          <p:nvPr/>
        </p:nvSpPr>
        <p:spPr>
          <a:xfrm>
            <a:off x="4953000" y="4495800"/>
            <a:ext cx="1066800" cy="369332"/>
          </a:xfrm>
          <a:prstGeom prst="rect">
            <a:avLst/>
          </a:prstGeom>
          <a:noFill/>
        </p:spPr>
        <p:txBody>
          <a:bodyPr wrap="square" rtlCol="0">
            <a:spAutoFit/>
          </a:bodyPr>
          <a:lstStyle/>
          <a:p>
            <a:pPr algn="ctr"/>
            <a:r>
              <a:rPr lang="en-US" dirty="0" smtClean="0"/>
              <a:t>File C</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 Allocation</a:t>
            </a:r>
            <a:endParaRPr lang="en-US" dirty="0"/>
          </a:p>
        </p:txBody>
      </p:sp>
      <p:sp>
        <p:nvSpPr>
          <p:cNvPr id="12" name="Content Placeholder 11"/>
          <p:cNvSpPr>
            <a:spLocks noGrp="1"/>
          </p:cNvSpPr>
          <p:nvPr>
            <p:ph idx="1"/>
          </p:nvPr>
        </p:nvSpPr>
        <p:spPr>
          <a:xfrm>
            <a:off x="457200" y="1600201"/>
            <a:ext cx="7467600" cy="1143000"/>
          </a:xfrm>
        </p:spPr>
        <p:txBody>
          <a:bodyPr>
            <a:normAutofit/>
          </a:bodyPr>
          <a:lstStyle/>
          <a:p>
            <a:r>
              <a:rPr lang="en-US" dirty="0" smtClean="0"/>
              <a:t>Simplifies allocation but..</a:t>
            </a:r>
          </a:p>
          <a:p>
            <a:r>
              <a:rPr lang="en-US" dirty="0" smtClean="0"/>
              <a:t>Makes random access hard</a:t>
            </a:r>
          </a:p>
        </p:txBody>
      </p:sp>
      <p:sp>
        <p:nvSpPr>
          <p:cNvPr id="4" name="Rectangle 3"/>
          <p:cNvSpPr/>
          <p:nvPr/>
        </p:nvSpPr>
        <p:spPr>
          <a:xfrm>
            <a:off x="1524000" y="3352800"/>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524000" y="3733800"/>
            <a:ext cx="838200"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FB: 0</a:t>
            </a:r>
          </a:p>
          <a:p>
            <a:pPr algn="ctr"/>
            <a:r>
              <a:rPr lang="en-US" dirty="0" smtClean="0"/>
              <a:t>PB: 4</a:t>
            </a:r>
            <a:endParaRPr lang="en-US" dirty="0"/>
          </a:p>
        </p:txBody>
      </p:sp>
      <p:sp>
        <p:nvSpPr>
          <p:cNvPr id="6" name="Rectangle 5"/>
          <p:cNvSpPr/>
          <p:nvPr/>
        </p:nvSpPr>
        <p:spPr>
          <a:xfrm>
            <a:off x="2895600" y="3352800"/>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895600" y="3733800"/>
            <a:ext cx="838200"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FB: 1</a:t>
            </a:r>
          </a:p>
          <a:p>
            <a:pPr algn="ctr"/>
            <a:r>
              <a:rPr lang="en-US" dirty="0" smtClean="0"/>
              <a:t>PB: 7</a:t>
            </a:r>
            <a:endParaRPr lang="en-US" dirty="0"/>
          </a:p>
        </p:txBody>
      </p:sp>
      <p:sp>
        <p:nvSpPr>
          <p:cNvPr id="8" name="Rectangle 7"/>
          <p:cNvSpPr/>
          <p:nvPr/>
        </p:nvSpPr>
        <p:spPr>
          <a:xfrm>
            <a:off x="4267200" y="3352800"/>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267200" y="3733800"/>
            <a:ext cx="838200"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FB: 2</a:t>
            </a:r>
          </a:p>
          <a:p>
            <a:pPr algn="ctr"/>
            <a:r>
              <a:rPr lang="en-US" dirty="0" smtClean="0"/>
              <a:t>PB: 2</a:t>
            </a:r>
            <a:endParaRPr lang="en-US" dirty="0"/>
          </a:p>
        </p:txBody>
      </p:sp>
      <p:sp>
        <p:nvSpPr>
          <p:cNvPr id="10" name="Rectangle 9"/>
          <p:cNvSpPr/>
          <p:nvPr/>
        </p:nvSpPr>
        <p:spPr>
          <a:xfrm>
            <a:off x="5638800" y="3352800"/>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638800" y="3733800"/>
            <a:ext cx="838200"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FB: 3</a:t>
            </a:r>
          </a:p>
          <a:p>
            <a:pPr algn="ctr"/>
            <a:r>
              <a:rPr lang="en-US" dirty="0" smtClean="0"/>
              <a:t>PB: 10</a:t>
            </a:r>
            <a:endParaRPr lang="en-US" dirty="0"/>
          </a:p>
        </p:txBody>
      </p:sp>
      <p:sp>
        <p:nvSpPr>
          <p:cNvPr id="13" name="Rectangle 12"/>
          <p:cNvSpPr/>
          <p:nvPr/>
        </p:nvSpPr>
        <p:spPr>
          <a:xfrm>
            <a:off x="2057400" y="5257800"/>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057400" y="5638800"/>
            <a:ext cx="838200"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FB: 0</a:t>
            </a:r>
          </a:p>
          <a:p>
            <a:pPr algn="ctr"/>
            <a:r>
              <a:rPr lang="en-US" dirty="0" smtClean="0"/>
              <a:t>PB: 6</a:t>
            </a:r>
            <a:endParaRPr lang="en-US" dirty="0"/>
          </a:p>
        </p:txBody>
      </p:sp>
      <p:sp>
        <p:nvSpPr>
          <p:cNvPr id="15" name="Rectangle 14"/>
          <p:cNvSpPr/>
          <p:nvPr/>
        </p:nvSpPr>
        <p:spPr>
          <a:xfrm>
            <a:off x="3429000" y="5257800"/>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429000" y="5638800"/>
            <a:ext cx="838200"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FB: 1</a:t>
            </a:r>
          </a:p>
          <a:p>
            <a:pPr algn="ctr"/>
            <a:r>
              <a:rPr lang="en-US" dirty="0" smtClean="0"/>
              <a:t>PB: 3</a:t>
            </a:r>
            <a:endParaRPr lang="en-US" dirty="0"/>
          </a:p>
        </p:txBody>
      </p:sp>
      <p:sp>
        <p:nvSpPr>
          <p:cNvPr id="17" name="Rectangle 16"/>
          <p:cNvSpPr/>
          <p:nvPr/>
        </p:nvSpPr>
        <p:spPr>
          <a:xfrm>
            <a:off x="4800600" y="5257800"/>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800600" y="5638800"/>
            <a:ext cx="838200"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FB: 2</a:t>
            </a:r>
          </a:p>
          <a:p>
            <a:pPr algn="ctr"/>
            <a:r>
              <a:rPr lang="en-US" dirty="0" smtClean="0"/>
              <a:t>PB: 11</a:t>
            </a:r>
            <a:endParaRPr lang="en-US" dirty="0"/>
          </a:p>
        </p:txBody>
      </p:sp>
      <p:sp>
        <p:nvSpPr>
          <p:cNvPr id="19" name="Rectangle 18"/>
          <p:cNvSpPr/>
          <p:nvPr/>
        </p:nvSpPr>
        <p:spPr>
          <a:xfrm>
            <a:off x="6172200" y="5257800"/>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172200" y="5638800"/>
            <a:ext cx="838200"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FB</a:t>
            </a:r>
            <a:r>
              <a:rPr lang="en-US" smtClean="0"/>
              <a:t>: 3</a:t>
            </a:r>
            <a:endParaRPr lang="en-US" dirty="0" smtClean="0"/>
          </a:p>
          <a:p>
            <a:pPr algn="ctr"/>
            <a:r>
              <a:rPr lang="en-US" dirty="0" smtClean="0"/>
              <a:t>PB: 14</a:t>
            </a:r>
            <a:endParaRPr lang="en-US" dirty="0"/>
          </a:p>
        </p:txBody>
      </p:sp>
      <p:sp>
        <p:nvSpPr>
          <p:cNvPr id="21" name="Rectangle 20"/>
          <p:cNvSpPr/>
          <p:nvPr/>
        </p:nvSpPr>
        <p:spPr>
          <a:xfrm>
            <a:off x="7010400" y="3352800"/>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010400" y="3733800"/>
            <a:ext cx="838200"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FB: 4</a:t>
            </a:r>
          </a:p>
          <a:p>
            <a:pPr algn="ctr"/>
            <a:r>
              <a:rPr lang="en-US" dirty="0" smtClean="0"/>
              <a:t>PB: 12</a:t>
            </a:r>
            <a:endParaRPr lang="en-US" dirty="0"/>
          </a:p>
        </p:txBody>
      </p:sp>
      <p:cxnSp>
        <p:nvCxnSpPr>
          <p:cNvPr id="24" name="Straight Arrow Connector 23"/>
          <p:cNvCxnSpPr>
            <a:stCxn id="4" idx="3"/>
            <a:endCxn id="6" idx="1"/>
          </p:cNvCxnSpPr>
          <p:nvPr/>
        </p:nvCxnSpPr>
        <p:spPr>
          <a:xfrm>
            <a:off x="2362200" y="35433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3"/>
            <a:endCxn id="8" idx="1"/>
          </p:cNvCxnSpPr>
          <p:nvPr/>
        </p:nvCxnSpPr>
        <p:spPr>
          <a:xfrm>
            <a:off x="3733800" y="35433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3"/>
            <a:endCxn id="10" idx="1"/>
          </p:cNvCxnSpPr>
          <p:nvPr/>
        </p:nvCxnSpPr>
        <p:spPr>
          <a:xfrm>
            <a:off x="5105400" y="35433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3"/>
            <a:endCxn id="21" idx="1"/>
          </p:cNvCxnSpPr>
          <p:nvPr/>
        </p:nvCxnSpPr>
        <p:spPr>
          <a:xfrm>
            <a:off x="6477000" y="35433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3" idx="3"/>
            <a:endCxn id="15" idx="1"/>
          </p:cNvCxnSpPr>
          <p:nvPr/>
        </p:nvCxnSpPr>
        <p:spPr>
          <a:xfrm>
            <a:off x="2895600" y="54483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5" idx="3"/>
            <a:endCxn id="17" idx="1"/>
          </p:cNvCxnSpPr>
          <p:nvPr/>
        </p:nvCxnSpPr>
        <p:spPr>
          <a:xfrm>
            <a:off x="4267200" y="54483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7" idx="3"/>
            <a:endCxn id="19" idx="1"/>
          </p:cNvCxnSpPr>
          <p:nvPr/>
        </p:nvCxnSpPr>
        <p:spPr>
          <a:xfrm>
            <a:off x="5638800" y="54483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733800" y="2895600"/>
            <a:ext cx="1905000" cy="369332"/>
          </a:xfrm>
          <a:prstGeom prst="rect">
            <a:avLst/>
          </a:prstGeom>
          <a:noFill/>
        </p:spPr>
        <p:txBody>
          <a:bodyPr wrap="square" rtlCol="0">
            <a:spAutoFit/>
          </a:bodyPr>
          <a:lstStyle/>
          <a:p>
            <a:pPr algn="ctr"/>
            <a:r>
              <a:rPr lang="en-US" dirty="0" smtClean="0"/>
              <a:t>File A</a:t>
            </a:r>
            <a:endParaRPr lang="en-US" dirty="0"/>
          </a:p>
        </p:txBody>
      </p:sp>
      <p:sp>
        <p:nvSpPr>
          <p:cNvPr id="40" name="TextBox 39"/>
          <p:cNvSpPr txBox="1"/>
          <p:nvPr/>
        </p:nvSpPr>
        <p:spPr>
          <a:xfrm>
            <a:off x="3733800" y="4812268"/>
            <a:ext cx="1905000" cy="369332"/>
          </a:xfrm>
          <a:prstGeom prst="rect">
            <a:avLst/>
          </a:prstGeom>
          <a:noFill/>
        </p:spPr>
        <p:txBody>
          <a:bodyPr wrap="square" rtlCol="0">
            <a:spAutoFit/>
          </a:bodyPr>
          <a:lstStyle/>
          <a:p>
            <a:pPr algn="ctr"/>
            <a:r>
              <a:rPr lang="en-US" dirty="0" smtClean="0"/>
              <a:t>File B</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FAT (</a:t>
            </a:r>
            <a:r>
              <a:rPr lang="en-US" dirty="0" smtClean="0">
                <a:solidFill>
                  <a:srgbClr val="FF0000"/>
                </a:solidFill>
              </a:rPr>
              <a:t>F</a:t>
            </a:r>
            <a:r>
              <a:rPr lang="en-US" dirty="0" smtClean="0"/>
              <a:t>ile </a:t>
            </a:r>
            <a:r>
              <a:rPr lang="en-US" dirty="0" smtClean="0">
                <a:solidFill>
                  <a:srgbClr val="FF0000"/>
                </a:solidFill>
              </a:rPr>
              <a:t>A</a:t>
            </a:r>
            <a:r>
              <a:rPr lang="en-US" dirty="0" smtClean="0"/>
              <a:t>llocation </a:t>
            </a:r>
            <a:r>
              <a:rPr lang="en-US" dirty="0" smtClean="0">
                <a:solidFill>
                  <a:srgbClr val="FF0000"/>
                </a:solidFill>
              </a:rPr>
              <a:t>T</a:t>
            </a:r>
            <a:r>
              <a:rPr lang="en-US" dirty="0" smtClean="0"/>
              <a:t>able)</a:t>
            </a:r>
            <a:endParaRPr lang="en-US" dirty="0"/>
          </a:p>
        </p:txBody>
      </p:sp>
      <p:sp>
        <p:nvSpPr>
          <p:cNvPr id="5" name="Rectangle 4"/>
          <p:cNvSpPr/>
          <p:nvPr/>
        </p:nvSpPr>
        <p:spPr>
          <a:xfrm>
            <a:off x="2133600" y="1524000"/>
            <a:ext cx="2133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133600" y="1828800"/>
            <a:ext cx="2133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33600" y="2133600"/>
            <a:ext cx="2133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a:t>
            </a:r>
            <a:endParaRPr lang="en-US" dirty="0"/>
          </a:p>
        </p:txBody>
      </p:sp>
      <p:sp>
        <p:nvSpPr>
          <p:cNvPr id="9" name="Rectangle 8"/>
          <p:cNvSpPr/>
          <p:nvPr/>
        </p:nvSpPr>
        <p:spPr>
          <a:xfrm>
            <a:off x="2133600" y="2438400"/>
            <a:ext cx="2133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11</a:t>
            </a:r>
            <a:endParaRPr lang="en-US" dirty="0"/>
          </a:p>
        </p:txBody>
      </p:sp>
      <p:sp>
        <p:nvSpPr>
          <p:cNvPr id="10" name="Rectangle 9"/>
          <p:cNvSpPr/>
          <p:nvPr/>
        </p:nvSpPr>
        <p:spPr>
          <a:xfrm>
            <a:off x="2133600" y="2743200"/>
            <a:ext cx="2133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11" name="Rectangle 10"/>
          <p:cNvSpPr/>
          <p:nvPr/>
        </p:nvSpPr>
        <p:spPr>
          <a:xfrm>
            <a:off x="2133600" y="3048000"/>
            <a:ext cx="2133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133600" y="3352800"/>
            <a:ext cx="2133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3" name="Rectangle 12"/>
          <p:cNvSpPr/>
          <p:nvPr/>
        </p:nvSpPr>
        <p:spPr>
          <a:xfrm>
            <a:off x="2133600" y="3657600"/>
            <a:ext cx="2133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4" name="Rectangle 13"/>
          <p:cNvSpPr/>
          <p:nvPr/>
        </p:nvSpPr>
        <p:spPr>
          <a:xfrm>
            <a:off x="2133600" y="3962400"/>
            <a:ext cx="2133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133600" y="4267200"/>
            <a:ext cx="2133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133600" y="4572000"/>
            <a:ext cx="2133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a:t>
            </a:r>
            <a:endParaRPr lang="en-US" dirty="0"/>
          </a:p>
        </p:txBody>
      </p:sp>
      <p:sp>
        <p:nvSpPr>
          <p:cNvPr id="17" name="Rectangle 16"/>
          <p:cNvSpPr/>
          <p:nvPr/>
        </p:nvSpPr>
        <p:spPr>
          <a:xfrm>
            <a:off x="2133600" y="4876800"/>
            <a:ext cx="2133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14</a:t>
            </a:r>
            <a:endParaRPr lang="en-US" dirty="0"/>
          </a:p>
        </p:txBody>
      </p:sp>
      <p:sp>
        <p:nvSpPr>
          <p:cNvPr id="18" name="Rectangle 17"/>
          <p:cNvSpPr/>
          <p:nvPr/>
        </p:nvSpPr>
        <p:spPr>
          <a:xfrm>
            <a:off x="2133600" y="5181600"/>
            <a:ext cx="2133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Rectangle 18"/>
          <p:cNvSpPr/>
          <p:nvPr/>
        </p:nvSpPr>
        <p:spPr>
          <a:xfrm>
            <a:off x="2133600" y="5486400"/>
            <a:ext cx="2133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133600" y="5791200"/>
            <a:ext cx="2133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1" name="Rectangle 20"/>
          <p:cNvSpPr/>
          <p:nvPr/>
        </p:nvSpPr>
        <p:spPr>
          <a:xfrm>
            <a:off x="2133600" y="6096000"/>
            <a:ext cx="2133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676400" y="1524000"/>
            <a:ext cx="457200" cy="369332"/>
          </a:xfrm>
          <a:prstGeom prst="rect">
            <a:avLst/>
          </a:prstGeom>
          <a:noFill/>
        </p:spPr>
        <p:txBody>
          <a:bodyPr wrap="square" rtlCol="0">
            <a:spAutoFit/>
          </a:bodyPr>
          <a:lstStyle/>
          <a:p>
            <a:pPr algn="r"/>
            <a:r>
              <a:rPr lang="en-US" dirty="0" smtClean="0"/>
              <a:t>0</a:t>
            </a:r>
            <a:endParaRPr lang="en-US" dirty="0"/>
          </a:p>
        </p:txBody>
      </p:sp>
      <p:sp>
        <p:nvSpPr>
          <p:cNvPr id="23" name="TextBox 22"/>
          <p:cNvSpPr txBox="1"/>
          <p:nvPr/>
        </p:nvSpPr>
        <p:spPr>
          <a:xfrm>
            <a:off x="1676400" y="1828800"/>
            <a:ext cx="457200" cy="369332"/>
          </a:xfrm>
          <a:prstGeom prst="rect">
            <a:avLst/>
          </a:prstGeom>
          <a:noFill/>
        </p:spPr>
        <p:txBody>
          <a:bodyPr wrap="square" rtlCol="0">
            <a:spAutoFit/>
          </a:bodyPr>
          <a:lstStyle/>
          <a:p>
            <a:pPr algn="r"/>
            <a:r>
              <a:rPr lang="en-US" dirty="0" smtClean="0"/>
              <a:t>1</a:t>
            </a:r>
            <a:endParaRPr lang="en-US" dirty="0"/>
          </a:p>
        </p:txBody>
      </p:sp>
      <p:sp>
        <p:nvSpPr>
          <p:cNvPr id="24" name="TextBox 23"/>
          <p:cNvSpPr txBox="1"/>
          <p:nvPr/>
        </p:nvSpPr>
        <p:spPr>
          <a:xfrm>
            <a:off x="1676400" y="2133600"/>
            <a:ext cx="457200" cy="369332"/>
          </a:xfrm>
          <a:prstGeom prst="rect">
            <a:avLst/>
          </a:prstGeom>
          <a:noFill/>
        </p:spPr>
        <p:txBody>
          <a:bodyPr wrap="square" rtlCol="0">
            <a:spAutoFit/>
          </a:bodyPr>
          <a:lstStyle/>
          <a:p>
            <a:pPr algn="r"/>
            <a:r>
              <a:rPr lang="en-US" dirty="0" smtClean="0"/>
              <a:t>2</a:t>
            </a:r>
            <a:endParaRPr lang="en-US" dirty="0"/>
          </a:p>
        </p:txBody>
      </p:sp>
      <p:sp>
        <p:nvSpPr>
          <p:cNvPr id="25" name="TextBox 24"/>
          <p:cNvSpPr txBox="1"/>
          <p:nvPr/>
        </p:nvSpPr>
        <p:spPr>
          <a:xfrm>
            <a:off x="1676400" y="2450068"/>
            <a:ext cx="457200" cy="369332"/>
          </a:xfrm>
          <a:prstGeom prst="rect">
            <a:avLst/>
          </a:prstGeom>
          <a:noFill/>
        </p:spPr>
        <p:txBody>
          <a:bodyPr wrap="square" rtlCol="0">
            <a:spAutoFit/>
          </a:bodyPr>
          <a:lstStyle/>
          <a:p>
            <a:pPr algn="r"/>
            <a:r>
              <a:rPr lang="en-US" dirty="0" smtClean="0"/>
              <a:t>3</a:t>
            </a:r>
            <a:endParaRPr lang="en-US" dirty="0"/>
          </a:p>
        </p:txBody>
      </p:sp>
      <p:sp>
        <p:nvSpPr>
          <p:cNvPr id="26" name="TextBox 25"/>
          <p:cNvSpPr txBox="1"/>
          <p:nvPr/>
        </p:nvSpPr>
        <p:spPr>
          <a:xfrm>
            <a:off x="1676400" y="2754868"/>
            <a:ext cx="457200" cy="369332"/>
          </a:xfrm>
          <a:prstGeom prst="rect">
            <a:avLst/>
          </a:prstGeom>
          <a:noFill/>
        </p:spPr>
        <p:txBody>
          <a:bodyPr wrap="square" rtlCol="0">
            <a:spAutoFit/>
          </a:bodyPr>
          <a:lstStyle/>
          <a:p>
            <a:pPr algn="r"/>
            <a:r>
              <a:rPr lang="en-US" dirty="0" smtClean="0"/>
              <a:t>4</a:t>
            </a:r>
            <a:endParaRPr lang="en-US" dirty="0"/>
          </a:p>
        </p:txBody>
      </p:sp>
      <p:sp>
        <p:nvSpPr>
          <p:cNvPr id="27" name="TextBox 26"/>
          <p:cNvSpPr txBox="1"/>
          <p:nvPr/>
        </p:nvSpPr>
        <p:spPr>
          <a:xfrm>
            <a:off x="1676400" y="3059668"/>
            <a:ext cx="457200" cy="369332"/>
          </a:xfrm>
          <a:prstGeom prst="rect">
            <a:avLst/>
          </a:prstGeom>
          <a:noFill/>
        </p:spPr>
        <p:txBody>
          <a:bodyPr wrap="square" rtlCol="0">
            <a:spAutoFit/>
          </a:bodyPr>
          <a:lstStyle/>
          <a:p>
            <a:pPr algn="r"/>
            <a:r>
              <a:rPr lang="en-US" dirty="0" smtClean="0"/>
              <a:t>5</a:t>
            </a:r>
            <a:endParaRPr lang="en-US" dirty="0"/>
          </a:p>
        </p:txBody>
      </p:sp>
      <p:sp>
        <p:nvSpPr>
          <p:cNvPr id="28" name="TextBox 27"/>
          <p:cNvSpPr txBox="1"/>
          <p:nvPr/>
        </p:nvSpPr>
        <p:spPr>
          <a:xfrm>
            <a:off x="1676400" y="3364468"/>
            <a:ext cx="457200" cy="369332"/>
          </a:xfrm>
          <a:prstGeom prst="rect">
            <a:avLst/>
          </a:prstGeom>
          <a:noFill/>
        </p:spPr>
        <p:txBody>
          <a:bodyPr wrap="square" rtlCol="0">
            <a:spAutoFit/>
          </a:bodyPr>
          <a:lstStyle/>
          <a:p>
            <a:pPr algn="r"/>
            <a:r>
              <a:rPr lang="en-US" dirty="0" smtClean="0"/>
              <a:t>6</a:t>
            </a:r>
            <a:endParaRPr lang="en-US" dirty="0"/>
          </a:p>
        </p:txBody>
      </p:sp>
      <p:sp>
        <p:nvSpPr>
          <p:cNvPr id="29" name="TextBox 28"/>
          <p:cNvSpPr txBox="1"/>
          <p:nvPr/>
        </p:nvSpPr>
        <p:spPr>
          <a:xfrm>
            <a:off x="1676400" y="3669268"/>
            <a:ext cx="457200" cy="369332"/>
          </a:xfrm>
          <a:prstGeom prst="rect">
            <a:avLst/>
          </a:prstGeom>
          <a:noFill/>
        </p:spPr>
        <p:txBody>
          <a:bodyPr wrap="square" rtlCol="0">
            <a:spAutoFit/>
          </a:bodyPr>
          <a:lstStyle/>
          <a:p>
            <a:pPr algn="r"/>
            <a:r>
              <a:rPr lang="en-US" dirty="0" smtClean="0"/>
              <a:t>7</a:t>
            </a:r>
            <a:endParaRPr lang="en-US" dirty="0"/>
          </a:p>
        </p:txBody>
      </p:sp>
      <p:sp>
        <p:nvSpPr>
          <p:cNvPr id="30" name="TextBox 29"/>
          <p:cNvSpPr txBox="1"/>
          <p:nvPr/>
        </p:nvSpPr>
        <p:spPr>
          <a:xfrm>
            <a:off x="1676400" y="3974068"/>
            <a:ext cx="457200" cy="369332"/>
          </a:xfrm>
          <a:prstGeom prst="rect">
            <a:avLst/>
          </a:prstGeom>
          <a:noFill/>
        </p:spPr>
        <p:txBody>
          <a:bodyPr wrap="square" rtlCol="0">
            <a:spAutoFit/>
          </a:bodyPr>
          <a:lstStyle/>
          <a:p>
            <a:pPr algn="r"/>
            <a:r>
              <a:rPr lang="en-US" dirty="0" smtClean="0"/>
              <a:t>8</a:t>
            </a:r>
            <a:endParaRPr lang="en-US" dirty="0"/>
          </a:p>
        </p:txBody>
      </p:sp>
      <p:sp>
        <p:nvSpPr>
          <p:cNvPr id="31" name="TextBox 30"/>
          <p:cNvSpPr txBox="1"/>
          <p:nvPr/>
        </p:nvSpPr>
        <p:spPr>
          <a:xfrm>
            <a:off x="1676400" y="4278868"/>
            <a:ext cx="457200" cy="369332"/>
          </a:xfrm>
          <a:prstGeom prst="rect">
            <a:avLst/>
          </a:prstGeom>
          <a:noFill/>
        </p:spPr>
        <p:txBody>
          <a:bodyPr wrap="square" rtlCol="0">
            <a:spAutoFit/>
          </a:bodyPr>
          <a:lstStyle/>
          <a:p>
            <a:pPr algn="r"/>
            <a:r>
              <a:rPr lang="en-US" dirty="0" smtClean="0"/>
              <a:t>9</a:t>
            </a:r>
            <a:endParaRPr lang="en-US" dirty="0"/>
          </a:p>
        </p:txBody>
      </p:sp>
      <p:sp>
        <p:nvSpPr>
          <p:cNvPr id="32" name="TextBox 31"/>
          <p:cNvSpPr txBox="1"/>
          <p:nvPr/>
        </p:nvSpPr>
        <p:spPr>
          <a:xfrm>
            <a:off x="1676400" y="4583668"/>
            <a:ext cx="457200" cy="369332"/>
          </a:xfrm>
          <a:prstGeom prst="rect">
            <a:avLst/>
          </a:prstGeom>
          <a:noFill/>
        </p:spPr>
        <p:txBody>
          <a:bodyPr wrap="square" rtlCol="0">
            <a:spAutoFit/>
          </a:bodyPr>
          <a:lstStyle/>
          <a:p>
            <a:pPr algn="r"/>
            <a:r>
              <a:rPr lang="en-US" dirty="0" smtClean="0"/>
              <a:t>10</a:t>
            </a:r>
            <a:endParaRPr lang="en-US" dirty="0"/>
          </a:p>
        </p:txBody>
      </p:sp>
      <p:sp>
        <p:nvSpPr>
          <p:cNvPr id="33" name="TextBox 32"/>
          <p:cNvSpPr txBox="1"/>
          <p:nvPr/>
        </p:nvSpPr>
        <p:spPr>
          <a:xfrm>
            <a:off x="1676400" y="4876800"/>
            <a:ext cx="457200" cy="369332"/>
          </a:xfrm>
          <a:prstGeom prst="rect">
            <a:avLst/>
          </a:prstGeom>
          <a:noFill/>
        </p:spPr>
        <p:txBody>
          <a:bodyPr wrap="square" rtlCol="0">
            <a:spAutoFit/>
          </a:bodyPr>
          <a:lstStyle/>
          <a:p>
            <a:pPr algn="r"/>
            <a:r>
              <a:rPr lang="en-US" dirty="0" smtClean="0"/>
              <a:t>11</a:t>
            </a:r>
            <a:endParaRPr lang="en-US" dirty="0"/>
          </a:p>
        </p:txBody>
      </p:sp>
      <p:sp>
        <p:nvSpPr>
          <p:cNvPr id="34" name="TextBox 33"/>
          <p:cNvSpPr txBox="1"/>
          <p:nvPr/>
        </p:nvSpPr>
        <p:spPr>
          <a:xfrm>
            <a:off x="1676400" y="5193268"/>
            <a:ext cx="457200" cy="369332"/>
          </a:xfrm>
          <a:prstGeom prst="rect">
            <a:avLst/>
          </a:prstGeom>
          <a:noFill/>
        </p:spPr>
        <p:txBody>
          <a:bodyPr wrap="square" rtlCol="0">
            <a:spAutoFit/>
          </a:bodyPr>
          <a:lstStyle/>
          <a:p>
            <a:pPr algn="r"/>
            <a:r>
              <a:rPr lang="en-US" dirty="0" smtClean="0"/>
              <a:t>12</a:t>
            </a:r>
            <a:endParaRPr lang="en-US" dirty="0"/>
          </a:p>
        </p:txBody>
      </p:sp>
      <p:sp>
        <p:nvSpPr>
          <p:cNvPr id="35" name="TextBox 34"/>
          <p:cNvSpPr txBox="1"/>
          <p:nvPr/>
        </p:nvSpPr>
        <p:spPr>
          <a:xfrm>
            <a:off x="1676400" y="5498068"/>
            <a:ext cx="457200" cy="369332"/>
          </a:xfrm>
          <a:prstGeom prst="rect">
            <a:avLst/>
          </a:prstGeom>
          <a:noFill/>
        </p:spPr>
        <p:txBody>
          <a:bodyPr wrap="square" rtlCol="0">
            <a:spAutoFit/>
          </a:bodyPr>
          <a:lstStyle/>
          <a:p>
            <a:pPr algn="r"/>
            <a:r>
              <a:rPr lang="en-US" dirty="0" smtClean="0"/>
              <a:t>13</a:t>
            </a:r>
            <a:endParaRPr lang="en-US" dirty="0"/>
          </a:p>
        </p:txBody>
      </p:sp>
      <p:sp>
        <p:nvSpPr>
          <p:cNvPr id="36" name="TextBox 35"/>
          <p:cNvSpPr txBox="1"/>
          <p:nvPr/>
        </p:nvSpPr>
        <p:spPr>
          <a:xfrm>
            <a:off x="1676400" y="5802868"/>
            <a:ext cx="457200" cy="369332"/>
          </a:xfrm>
          <a:prstGeom prst="rect">
            <a:avLst/>
          </a:prstGeom>
          <a:noFill/>
        </p:spPr>
        <p:txBody>
          <a:bodyPr wrap="square" rtlCol="0">
            <a:spAutoFit/>
          </a:bodyPr>
          <a:lstStyle/>
          <a:p>
            <a:pPr algn="r"/>
            <a:r>
              <a:rPr lang="en-US" dirty="0" smtClean="0"/>
              <a:t>14</a:t>
            </a:r>
            <a:endParaRPr lang="en-US" dirty="0"/>
          </a:p>
        </p:txBody>
      </p:sp>
      <p:sp>
        <p:nvSpPr>
          <p:cNvPr id="37" name="TextBox 36"/>
          <p:cNvSpPr txBox="1"/>
          <p:nvPr/>
        </p:nvSpPr>
        <p:spPr>
          <a:xfrm>
            <a:off x="1676400" y="6107668"/>
            <a:ext cx="457200" cy="369332"/>
          </a:xfrm>
          <a:prstGeom prst="rect">
            <a:avLst/>
          </a:prstGeom>
          <a:noFill/>
        </p:spPr>
        <p:txBody>
          <a:bodyPr wrap="square" rtlCol="0">
            <a:spAutoFit/>
          </a:bodyPr>
          <a:lstStyle/>
          <a:p>
            <a:pPr algn="r"/>
            <a:r>
              <a:rPr lang="en-US" dirty="0" smtClean="0"/>
              <a:t>15</a:t>
            </a:r>
            <a:endParaRPr lang="en-US" dirty="0"/>
          </a:p>
        </p:txBody>
      </p:sp>
      <p:sp>
        <p:nvSpPr>
          <p:cNvPr id="38" name="TextBox 37"/>
          <p:cNvSpPr txBox="1"/>
          <p:nvPr/>
        </p:nvSpPr>
        <p:spPr>
          <a:xfrm>
            <a:off x="5105400" y="2743200"/>
            <a:ext cx="2209800" cy="369332"/>
          </a:xfrm>
          <a:prstGeom prst="rect">
            <a:avLst/>
          </a:prstGeom>
          <a:noFill/>
        </p:spPr>
        <p:txBody>
          <a:bodyPr wrap="square" rtlCol="0">
            <a:spAutoFit/>
          </a:bodyPr>
          <a:lstStyle/>
          <a:p>
            <a:r>
              <a:rPr lang="en-US" dirty="0" smtClean="0"/>
              <a:t>File A starts here</a:t>
            </a:r>
            <a:endParaRPr lang="en-US" dirty="0"/>
          </a:p>
        </p:txBody>
      </p:sp>
      <p:sp>
        <p:nvSpPr>
          <p:cNvPr id="39" name="TextBox 38"/>
          <p:cNvSpPr txBox="1"/>
          <p:nvPr/>
        </p:nvSpPr>
        <p:spPr>
          <a:xfrm>
            <a:off x="5105400" y="3352800"/>
            <a:ext cx="2209800" cy="369332"/>
          </a:xfrm>
          <a:prstGeom prst="rect">
            <a:avLst/>
          </a:prstGeom>
          <a:noFill/>
        </p:spPr>
        <p:txBody>
          <a:bodyPr wrap="square" rtlCol="0">
            <a:spAutoFit/>
          </a:bodyPr>
          <a:lstStyle/>
          <a:p>
            <a:r>
              <a:rPr lang="en-US" dirty="0" smtClean="0"/>
              <a:t>File B starts here</a:t>
            </a:r>
            <a:endParaRPr lang="en-US" dirty="0"/>
          </a:p>
        </p:txBody>
      </p:sp>
      <p:sp>
        <p:nvSpPr>
          <p:cNvPr id="40" name="TextBox 39"/>
          <p:cNvSpPr txBox="1"/>
          <p:nvPr/>
        </p:nvSpPr>
        <p:spPr>
          <a:xfrm>
            <a:off x="5105400" y="5181600"/>
            <a:ext cx="2209800" cy="369332"/>
          </a:xfrm>
          <a:prstGeom prst="rect">
            <a:avLst/>
          </a:prstGeom>
          <a:noFill/>
        </p:spPr>
        <p:txBody>
          <a:bodyPr wrap="square" rtlCol="0">
            <a:spAutoFit/>
          </a:bodyPr>
          <a:lstStyle/>
          <a:p>
            <a:r>
              <a:rPr lang="en-US" dirty="0" smtClean="0"/>
              <a:t>Terminates chain</a:t>
            </a:r>
            <a:endParaRPr lang="en-US" dirty="0"/>
          </a:p>
        </p:txBody>
      </p:sp>
      <p:cxnSp>
        <p:nvCxnSpPr>
          <p:cNvPr id="42" name="Straight Arrow Connector 41"/>
          <p:cNvCxnSpPr>
            <a:stCxn id="38" idx="1"/>
            <a:endCxn id="10" idx="3"/>
          </p:cNvCxnSpPr>
          <p:nvPr/>
        </p:nvCxnSpPr>
        <p:spPr>
          <a:xfrm rot="10800000">
            <a:off x="4267200" y="2895600"/>
            <a:ext cx="838200" cy="32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9" idx="1"/>
            <a:endCxn id="12" idx="3"/>
          </p:cNvCxnSpPr>
          <p:nvPr/>
        </p:nvCxnSpPr>
        <p:spPr>
          <a:xfrm rot="10800000">
            <a:off x="4267200" y="3505200"/>
            <a:ext cx="838200" cy="32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0" idx="1"/>
            <a:endCxn id="18" idx="3"/>
          </p:cNvCxnSpPr>
          <p:nvPr/>
        </p:nvCxnSpPr>
        <p:spPr>
          <a:xfrm rot="10800000">
            <a:off x="4267200" y="5334000"/>
            <a:ext cx="838200" cy="32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Store a very large amount of information</a:t>
            </a:r>
          </a:p>
          <a:p>
            <a:r>
              <a:rPr lang="en-US" dirty="0" smtClean="0"/>
              <a:t>Make it persistent beyond termination</a:t>
            </a:r>
          </a:p>
          <a:p>
            <a:r>
              <a:rPr lang="en-US" dirty="0" smtClean="0"/>
              <a:t>Allow multiple processes to access it</a:t>
            </a:r>
          </a:p>
          <a:p>
            <a:endParaRPr lang="en-US" dirty="0" smtClean="0"/>
          </a:p>
          <a:p>
            <a:r>
              <a:rPr lang="en-US" dirty="0" smtClean="0"/>
              <a:t>RAM does not fit the bill!</a:t>
            </a:r>
            <a:endParaRPr lang="en-US" dirty="0"/>
          </a:p>
        </p:txBody>
      </p:sp>
      <p:pic>
        <p:nvPicPr>
          <p:cNvPr id="4" name="Picture 4" descr="C:\Users\egm\Pictures\Presentation Images\files.jpg"/>
          <p:cNvPicPr>
            <a:picLocks noChangeAspect="1" noChangeArrowheads="1"/>
          </p:cNvPicPr>
          <p:nvPr/>
        </p:nvPicPr>
        <p:blipFill>
          <a:blip r:embed="rId2" cstate="print"/>
          <a:srcRect/>
          <a:stretch>
            <a:fillRect/>
          </a:stretch>
        </p:blipFill>
        <p:spPr bwMode="auto">
          <a:xfrm>
            <a:off x="6477000" y="3810000"/>
            <a:ext cx="1631913" cy="245509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ＭＳ Ｐゴシック" charset="0"/>
                <a:cs typeface="ＭＳ Ｐゴシック" charset="0"/>
              </a:defRPr>
            </a:lvl1pPr>
            <a:lvl2pPr marL="742950" indent="-285750">
              <a:defRPr>
                <a:solidFill>
                  <a:schemeClr val="tx1"/>
                </a:solidFill>
                <a:latin typeface="Times New Roman" charset="0"/>
                <a:ea typeface="ＭＳ Ｐゴシック" charset="0"/>
              </a:defRPr>
            </a:lvl2pPr>
            <a:lvl3pPr marL="1143000" indent="-228600">
              <a:defRPr>
                <a:solidFill>
                  <a:schemeClr val="tx1"/>
                </a:solidFill>
                <a:latin typeface="Times New Roman" charset="0"/>
                <a:ea typeface="ＭＳ Ｐゴシック" charset="0"/>
              </a:defRPr>
            </a:lvl3pPr>
            <a:lvl4pPr marL="1600200" indent="-228600">
              <a:defRPr>
                <a:solidFill>
                  <a:schemeClr val="tx1"/>
                </a:solidFill>
                <a:latin typeface="Times New Roman" charset="0"/>
                <a:ea typeface="ＭＳ Ｐゴシック" charset="0"/>
              </a:defRPr>
            </a:lvl4pPr>
            <a:lvl5pPr marL="2057400" indent="-228600">
              <a:defRPr>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a:solidFill>
                  <a:schemeClr val="tx1"/>
                </a:solidFill>
                <a:latin typeface="Times New Roman" charset="0"/>
                <a:ea typeface="ＭＳ Ｐゴシック" charset="0"/>
              </a:defRPr>
            </a:lvl9pPr>
          </a:lstStyle>
          <a:p>
            <a:r>
              <a:rPr lang="en-US"/>
              <a:t>CS 345</a:t>
            </a:r>
          </a:p>
        </p:txBody>
      </p:sp>
      <p:sp>
        <p:nvSpPr>
          <p:cNvPr id="819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ＭＳ Ｐゴシック" charset="0"/>
                <a:cs typeface="ＭＳ Ｐゴシック" charset="0"/>
              </a:defRPr>
            </a:lvl1pPr>
            <a:lvl2pPr marL="742950" indent="-285750">
              <a:defRPr>
                <a:solidFill>
                  <a:schemeClr val="tx1"/>
                </a:solidFill>
                <a:latin typeface="Times New Roman" charset="0"/>
                <a:ea typeface="ＭＳ Ｐゴシック" charset="0"/>
              </a:defRPr>
            </a:lvl2pPr>
            <a:lvl3pPr marL="1143000" indent="-228600">
              <a:defRPr>
                <a:solidFill>
                  <a:schemeClr val="tx1"/>
                </a:solidFill>
                <a:latin typeface="Times New Roman" charset="0"/>
                <a:ea typeface="ＭＳ Ｐゴシック" charset="0"/>
              </a:defRPr>
            </a:lvl3pPr>
            <a:lvl4pPr marL="1600200" indent="-228600">
              <a:defRPr>
                <a:solidFill>
                  <a:schemeClr val="tx1"/>
                </a:solidFill>
                <a:latin typeface="Times New Roman" charset="0"/>
                <a:ea typeface="ＭＳ Ｐゴシック" charset="0"/>
              </a:defRPr>
            </a:lvl4pPr>
            <a:lvl5pPr marL="2057400" indent="-228600">
              <a:defRPr>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a:solidFill>
                  <a:schemeClr val="tx1"/>
                </a:solidFill>
                <a:latin typeface="Times New Roman" charset="0"/>
                <a:ea typeface="ＭＳ Ｐゴシック" charset="0"/>
              </a:defRPr>
            </a:lvl9pPr>
          </a:lstStyle>
          <a:p>
            <a:r>
              <a:rPr lang="en-US"/>
              <a:t>Discussion #26 – Chapter 12b</a:t>
            </a:r>
          </a:p>
        </p:txBody>
      </p:sp>
      <p:sp>
        <p:nvSpPr>
          <p:cNvPr id="819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charset="0"/>
                <a:ea typeface="ＭＳ Ｐゴシック" charset="0"/>
                <a:cs typeface="ＭＳ Ｐゴシック" charset="0"/>
              </a:defRPr>
            </a:lvl1pPr>
            <a:lvl2pPr>
              <a:defRPr>
                <a:solidFill>
                  <a:schemeClr val="tx1"/>
                </a:solidFill>
                <a:latin typeface="Times New Roman" charset="0"/>
                <a:ea typeface="ＭＳ Ｐゴシック" charset="0"/>
              </a:defRPr>
            </a:lvl2pPr>
            <a:lvl3pPr marL="1143000" indent="-228600">
              <a:defRPr>
                <a:solidFill>
                  <a:schemeClr val="tx1"/>
                </a:solidFill>
                <a:latin typeface="Times New Roman" charset="0"/>
                <a:ea typeface="ＭＳ Ｐゴシック" charset="0"/>
              </a:defRPr>
            </a:lvl3pPr>
            <a:lvl4pPr marL="1600200" indent="-228600">
              <a:defRPr>
                <a:solidFill>
                  <a:schemeClr val="tx1"/>
                </a:solidFill>
                <a:latin typeface="Times New Roman" charset="0"/>
                <a:ea typeface="ＭＳ Ｐゴシック" charset="0"/>
              </a:defRPr>
            </a:lvl4pPr>
            <a:lvl5pPr marL="2057400" indent="-228600">
              <a:defRPr>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a:solidFill>
                  <a:schemeClr val="tx1"/>
                </a:solidFill>
                <a:latin typeface="Times New Roman" charset="0"/>
                <a:ea typeface="ＭＳ Ｐゴシック" charset="0"/>
              </a:defRPr>
            </a:lvl9pPr>
          </a:lstStyle>
          <a:p>
            <a:pPr lvl="1"/>
            <a:fld id="{DCD27D05-7DA3-564C-B6F9-1907086AF111}" type="slidenum">
              <a:rPr lang="en-US"/>
              <a:pPr lvl="1"/>
              <a:t>20</a:t>
            </a:fld>
            <a:endParaRPr lang="en-US"/>
          </a:p>
        </p:txBody>
      </p:sp>
      <p:sp>
        <p:nvSpPr>
          <p:cNvPr id="8198" name="Rectangle 2"/>
          <p:cNvSpPr>
            <a:spLocks noGrp="1" noChangeArrowheads="1"/>
          </p:cNvSpPr>
          <p:nvPr>
            <p:ph type="title"/>
          </p:nvPr>
        </p:nvSpPr>
        <p:spPr>
          <a:xfrm>
            <a:off x="376238" y="258763"/>
            <a:ext cx="7432675" cy="773112"/>
          </a:xfrm>
        </p:spPr>
        <p:txBody>
          <a:bodyPr>
            <a:normAutofit fontScale="90000"/>
          </a:bodyPr>
          <a:lstStyle/>
          <a:p>
            <a:r>
              <a:rPr lang="en-US">
                <a:latin typeface="Times New Roman" charset="0"/>
                <a:ea typeface="ＭＳ Ｐゴシック" charset="0"/>
                <a:cs typeface="ＭＳ Ｐゴシック" charset="0"/>
              </a:rPr>
              <a:t>Indexed Allocation</a:t>
            </a:r>
          </a:p>
        </p:txBody>
      </p:sp>
      <p:sp>
        <p:nvSpPr>
          <p:cNvPr id="8199" name="Rectangle 3"/>
          <p:cNvSpPr>
            <a:spLocks noGrp="1" noChangeArrowheads="1"/>
          </p:cNvSpPr>
          <p:nvPr>
            <p:ph type="body" idx="1"/>
          </p:nvPr>
        </p:nvSpPr>
        <p:spPr>
          <a:xfrm>
            <a:off x="381000" y="1246188"/>
            <a:ext cx="5353050" cy="4921250"/>
          </a:xfrm>
        </p:spPr>
        <p:txBody>
          <a:bodyPr>
            <a:normAutofit lnSpcReduction="10000"/>
          </a:bodyPr>
          <a:lstStyle/>
          <a:p>
            <a:pPr>
              <a:lnSpc>
                <a:spcPct val="90000"/>
              </a:lnSpc>
            </a:pPr>
            <a:r>
              <a:rPr lang="en-US" sz="2800">
                <a:latin typeface="Times New Roman" charset="0"/>
                <a:ea typeface="ＭＳ Ｐゴシック" charset="0"/>
                <a:cs typeface="ＭＳ Ｐゴシック" charset="0"/>
              </a:rPr>
              <a:t>Directory has an entry for a index block</a:t>
            </a:r>
          </a:p>
          <a:p>
            <a:pPr lvl="1">
              <a:lnSpc>
                <a:spcPct val="90000"/>
              </a:lnSpc>
            </a:pPr>
            <a:r>
              <a:rPr lang="en-US" sz="2400">
                <a:latin typeface="Times New Roman" charset="0"/>
                <a:ea typeface="ＭＳ Ｐゴシック" charset="0"/>
              </a:rPr>
              <a:t>Index may or may not be in directory entry</a:t>
            </a:r>
          </a:p>
          <a:p>
            <a:pPr>
              <a:lnSpc>
                <a:spcPct val="90000"/>
              </a:lnSpc>
            </a:pPr>
            <a:r>
              <a:rPr lang="en-US" sz="2800">
                <a:latin typeface="Times New Roman" charset="0"/>
                <a:ea typeface="ＭＳ Ｐゴシック" charset="0"/>
                <a:cs typeface="ＭＳ Ｐゴシック" charset="0"/>
              </a:rPr>
              <a:t>Index block has pointers to the data blocks in the file</a:t>
            </a:r>
          </a:p>
          <a:p>
            <a:pPr>
              <a:lnSpc>
                <a:spcPct val="90000"/>
              </a:lnSpc>
            </a:pPr>
            <a:r>
              <a:rPr lang="en-US" sz="2800">
                <a:latin typeface="Times New Roman" charset="0"/>
                <a:ea typeface="ＭＳ Ｐゴシック" charset="0"/>
                <a:cs typeface="ＭＳ Ｐゴシック" charset="0"/>
              </a:rPr>
              <a:t>Portions may be fixed or variable size</a:t>
            </a:r>
          </a:p>
          <a:p>
            <a:pPr>
              <a:lnSpc>
                <a:spcPct val="90000"/>
              </a:lnSpc>
            </a:pPr>
            <a:r>
              <a:rPr lang="en-US" sz="2800">
                <a:latin typeface="Times New Roman" charset="0"/>
                <a:ea typeface="ＭＳ Ｐゴシック" charset="0"/>
                <a:cs typeface="ＭＳ Ｐゴシック" charset="0"/>
              </a:rPr>
              <a:t>Supports both sequential and direct access to a file</a:t>
            </a:r>
          </a:p>
          <a:p>
            <a:pPr>
              <a:lnSpc>
                <a:spcPct val="90000"/>
              </a:lnSpc>
            </a:pPr>
            <a:r>
              <a:rPr lang="en-US" sz="2800">
                <a:latin typeface="Times New Roman" charset="0"/>
                <a:ea typeface="ＭＳ Ｐゴシック" charset="0"/>
                <a:cs typeface="ＭＳ Ｐゴシック" charset="0"/>
              </a:rPr>
              <a:t>Most common form of allocation</a:t>
            </a:r>
          </a:p>
          <a:p>
            <a:pPr lvl="1">
              <a:lnSpc>
                <a:spcPct val="90000"/>
              </a:lnSpc>
            </a:pPr>
            <a:r>
              <a:rPr lang="en-US" sz="2400">
                <a:latin typeface="Times New Roman" charset="0"/>
                <a:ea typeface="ＭＳ Ｐゴシック" charset="0"/>
              </a:rPr>
              <a:t>Unix uses a variation on this</a:t>
            </a:r>
          </a:p>
        </p:txBody>
      </p:sp>
      <p:graphicFrame>
        <p:nvGraphicFramePr>
          <p:cNvPr id="8194" name="Object 2"/>
          <p:cNvGraphicFramePr>
            <a:graphicFrameLocks noChangeAspect="1"/>
          </p:cNvGraphicFramePr>
          <p:nvPr/>
        </p:nvGraphicFramePr>
        <p:xfrm>
          <a:off x="6118225" y="2271713"/>
          <a:ext cx="2700338" cy="2520950"/>
        </p:xfrm>
        <a:graphic>
          <a:graphicData uri="http://schemas.openxmlformats.org/presentationml/2006/ole">
            <mc:AlternateContent xmlns:mc="http://schemas.openxmlformats.org/markup-compatibility/2006">
              <mc:Choice xmlns:v="urn:schemas-microsoft-com:vml" Requires="v">
                <p:oleObj spid="_x0000_s1026" name="Bitmap Image" r:id="rId3" imgW="3142857" imgH="2933333" progId="Paint.Picture">
                  <p:embed/>
                </p:oleObj>
              </mc:Choice>
              <mc:Fallback>
                <p:oleObj name="Bitmap Image" r:id="rId3" imgW="3142857" imgH="293333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8225" y="2271713"/>
                        <a:ext cx="2700338" cy="252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67873626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I-nodes (*NIX—way)</a:t>
            </a:r>
            <a:endParaRPr lang="en-US" dirty="0"/>
          </a:p>
        </p:txBody>
      </p:sp>
      <p:graphicFrame>
        <p:nvGraphicFramePr>
          <p:cNvPr id="3" name="Group 3"/>
          <p:cNvGraphicFramePr>
            <a:graphicFrameLocks noGrp="1"/>
          </p:cNvGraphicFramePr>
          <p:nvPr/>
        </p:nvGraphicFramePr>
        <p:xfrm>
          <a:off x="914400" y="1751012"/>
          <a:ext cx="1933575" cy="4608576"/>
        </p:xfrm>
        <a:graphic>
          <a:graphicData uri="http://schemas.openxmlformats.org/drawingml/2006/table">
            <a:tbl>
              <a:tblPr/>
              <a:tblGrid>
                <a:gridCol w="1933575"/>
              </a:tblGrid>
              <a:tr h="111125">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108" charset="2"/>
                        <a:buNone/>
                        <a:tabLst/>
                      </a:pPr>
                      <a:r>
                        <a:rPr kumimoji="0" lang="en-US" sz="1200" b="1" i="0" u="none" strike="noStrike" cap="none" normalizeH="0" baseline="0" dirty="0" smtClean="0">
                          <a:ln>
                            <a:noFill/>
                          </a:ln>
                          <a:solidFill>
                            <a:schemeClr val="tx1"/>
                          </a:solidFill>
                          <a:effectLst/>
                          <a:latin typeface="Arial" charset="0"/>
                          <a:ea typeface="ＭＳ Ｐゴシック" pitchFamily="-108" charset="-128"/>
                        </a:rPr>
                        <a:t>File Mode</a:t>
                      </a:r>
                    </a:p>
                  </a:txBody>
                  <a:tcPr marT="18288" marB="1828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11125">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108" charset="2"/>
                        <a:buNone/>
                        <a:tabLst/>
                      </a:pPr>
                      <a:r>
                        <a:rPr kumimoji="0" lang="en-US" sz="1200" b="1" i="0" u="none" strike="noStrike" cap="none" normalizeH="0" baseline="0" smtClean="0">
                          <a:ln>
                            <a:noFill/>
                          </a:ln>
                          <a:solidFill>
                            <a:schemeClr val="tx1"/>
                          </a:solidFill>
                          <a:effectLst/>
                          <a:latin typeface="Arial" charset="0"/>
                          <a:ea typeface="ＭＳ Ｐゴシック" pitchFamily="-108" charset="-128"/>
                        </a:rPr>
                        <a:t>Link Count</a:t>
                      </a:r>
                    </a:p>
                  </a:txBody>
                  <a:tcPr marT="18288" marB="1828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1271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108" charset="2"/>
                        <a:buNone/>
                        <a:tabLst/>
                      </a:pPr>
                      <a:r>
                        <a:rPr kumimoji="0" lang="en-US" sz="1200" b="1" i="0" u="none" strike="noStrike" cap="none" normalizeH="0" baseline="0" smtClean="0">
                          <a:ln>
                            <a:noFill/>
                          </a:ln>
                          <a:solidFill>
                            <a:schemeClr val="tx1"/>
                          </a:solidFill>
                          <a:effectLst/>
                          <a:latin typeface="Arial" charset="0"/>
                          <a:ea typeface="ＭＳ Ｐゴシック" pitchFamily="-108" charset="-128"/>
                        </a:rPr>
                        <a:t>Owner ID</a:t>
                      </a:r>
                    </a:p>
                  </a:txBody>
                  <a:tcPr marT="18288" marB="1828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11125">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108" charset="2"/>
                        <a:buNone/>
                        <a:tabLst/>
                      </a:pPr>
                      <a:r>
                        <a:rPr kumimoji="0" lang="en-US" sz="1200" b="1" i="0" u="none" strike="noStrike" cap="none" normalizeH="0" baseline="0" smtClean="0">
                          <a:ln>
                            <a:noFill/>
                          </a:ln>
                          <a:solidFill>
                            <a:schemeClr val="tx1"/>
                          </a:solidFill>
                          <a:effectLst/>
                          <a:latin typeface="Arial" charset="0"/>
                          <a:ea typeface="ＭＳ Ｐゴシック" pitchFamily="-108" charset="-128"/>
                        </a:rPr>
                        <a:t>Group ID</a:t>
                      </a:r>
                    </a:p>
                  </a:txBody>
                  <a:tcPr marT="18288" marB="1828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11125">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108" charset="2"/>
                        <a:buNone/>
                        <a:tabLst/>
                      </a:pPr>
                      <a:r>
                        <a:rPr kumimoji="0" lang="en-US" sz="1200" b="1" i="0" u="none" strike="noStrike" cap="none" normalizeH="0" baseline="0" smtClean="0">
                          <a:ln>
                            <a:noFill/>
                          </a:ln>
                          <a:solidFill>
                            <a:schemeClr val="tx1"/>
                          </a:solidFill>
                          <a:effectLst/>
                          <a:latin typeface="Arial" charset="0"/>
                          <a:ea typeface="ＭＳ Ｐゴシック" pitchFamily="-108" charset="-128"/>
                        </a:rPr>
                        <a:t>File Size</a:t>
                      </a:r>
                    </a:p>
                  </a:txBody>
                  <a:tcPr marT="18288" marB="1828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11125">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108" charset="2"/>
                        <a:buNone/>
                        <a:tabLst/>
                      </a:pPr>
                      <a:r>
                        <a:rPr kumimoji="0" lang="en-US" sz="1200" b="1" i="0" u="none" strike="noStrike" cap="none" normalizeH="0" baseline="0" smtClean="0">
                          <a:ln>
                            <a:noFill/>
                          </a:ln>
                          <a:solidFill>
                            <a:schemeClr val="tx1"/>
                          </a:solidFill>
                          <a:effectLst/>
                          <a:latin typeface="Arial" charset="0"/>
                          <a:ea typeface="ＭＳ Ｐゴシック" pitchFamily="-108" charset="-128"/>
                        </a:rPr>
                        <a:t>Direct0 (1k)</a:t>
                      </a:r>
                    </a:p>
                  </a:txBody>
                  <a:tcPr marT="18288" marB="1828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1271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108" charset="2"/>
                        <a:buNone/>
                        <a:tabLst/>
                      </a:pPr>
                      <a:r>
                        <a:rPr kumimoji="0" lang="en-US" sz="1200" b="1" i="0" u="none" strike="noStrike" cap="none" normalizeH="0" baseline="0" smtClean="0">
                          <a:ln>
                            <a:noFill/>
                          </a:ln>
                          <a:solidFill>
                            <a:schemeClr val="tx1"/>
                          </a:solidFill>
                          <a:effectLst/>
                          <a:latin typeface="Arial" charset="0"/>
                          <a:ea typeface="ＭＳ Ｐゴシック" pitchFamily="-108" charset="-128"/>
                        </a:rPr>
                        <a:t>Direct1 (1k)</a:t>
                      </a:r>
                    </a:p>
                  </a:txBody>
                  <a:tcPr marT="18288" marB="1828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11125">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108" charset="2"/>
                        <a:buNone/>
                        <a:tabLst/>
                      </a:pPr>
                      <a:r>
                        <a:rPr kumimoji="0" lang="en-US" sz="1200" b="1" i="0" u="none" strike="noStrike" cap="none" normalizeH="0" baseline="0" dirty="0" smtClean="0">
                          <a:ln>
                            <a:noFill/>
                          </a:ln>
                          <a:solidFill>
                            <a:schemeClr val="tx1"/>
                          </a:solidFill>
                          <a:effectLst/>
                          <a:latin typeface="Arial" charset="0"/>
                          <a:ea typeface="ＭＳ Ｐゴシック" pitchFamily="-108" charset="-128"/>
                        </a:rPr>
                        <a:t>Direct2 (1k)</a:t>
                      </a:r>
                    </a:p>
                  </a:txBody>
                  <a:tcPr marT="18288" marB="1828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11125">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108" charset="2"/>
                        <a:buNone/>
                        <a:tabLst/>
                      </a:pPr>
                      <a:r>
                        <a:rPr kumimoji="0" lang="en-US" sz="1200" b="1" i="0" u="none" strike="noStrike" cap="none" normalizeH="0" baseline="0" smtClean="0">
                          <a:ln>
                            <a:noFill/>
                          </a:ln>
                          <a:solidFill>
                            <a:schemeClr val="tx1"/>
                          </a:solidFill>
                          <a:effectLst/>
                          <a:latin typeface="Arial" charset="0"/>
                          <a:ea typeface="ＭＳ Ｐゴシック" pitchFamily="-108" charset="-128"/>
                        </a:rPr>
                        <a:t>Direct3 (1k)</a:t>
                      </a:r>
                    </a:p>
                  </a:txBody>
                  <a:tcPr marT="18288" marB="1828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11125">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108" charset="2"/>
                        <a:buNone/>
                        <a:tabLst/>
                      </a:pPr>
                      <a:r>
                        <a:rPr kumimoji="0" lang="en-US" sz="1200" b="1" i="0" u="none" strike="noStrike" cap="none" normalizeH="0" baseline="0" smtClean="0">
                          <a:ln>
                            <a:noFill/>
                          </a:ln>
                          <a:solidFill>
                            <a:schemeClr val="tx1"/>
                          </a:solidFill>
                          <a:effectLst/>
                          <a:latin typeface="Arial" charset="0"/>
                          <a:ea typeface="ＭＳ Ｐゴシック" pitchFamily="-108" charset="-128"/>
                        </a:rPr>
                        <a:t>Direct4 (1k)</a:t>
                      </a:r>
                    </a:p>
                  </a:txBody>
                  <a:tcPr marT="18288" marB="1828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11125">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108" charset="2"/>
                        <a:buNone/>
                        <a:tabLst/>
                      </a:pPr>
                      <a:r>
                        <a:rPr kumimoji="0" lang="en-US" sz="1200" b="1" i="0" u="none" strike="noStrike" cap="none" normalizeH="0" baseline="0" smtClean="0">
                          <a:ln>
                            <a:noFill/>
                          </a:ln>
                          <a:solidFill>
                            <a:schemeClr val="tx1"/>
                          </a:solidFill>
                          <a:effectLst/>
                          <a:latin typeface="Arial" charset="0"/>
                          <a:ea typeface="ＭＳ Ｐゴシック" pitchFamily="-108" charset="-128"/>
                        </a:rPr>
                        <a:t>Direct5 (1k)</a:t>
                      </a:r>
                    </a:p>
                  </a:txBody>
                  <a:tcPr marT="18288" marB="1828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11125">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108" charset="2"/>
                        <a:buNone/>
                        <a:tabLst/>
                      </a:pPr>
                      <a:r>
                        <a:rPr kumimoji="0" lang="en-US" sz="1200" b="1" i="0" u="none" strike="noStrike" cap="none" normalizeH="0" baseline="0" smtClean="0">
                          <a:ln>
                            <a:noFill/>
                          </a:ln>
                          <a:solidFill>
                            <a:schemeClr val="tx1"/>
                          </a:solidFill>
                          <a:effectLst/>
                          <a:latin typeface="Arial" charset="0"/>
                          <a:ea typeface="ＭＳ Ｐゴシック" pitchFamily="-108" charset="-128"/>
                        </a:rPr>
                        <a:t>Direct6 (1k)</a:t>
                      </a:r>
                    </a:p>
                  </a:txBody>
                  <a:tcPr marT="18288" marB="1828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11125">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108" charset="2"/>
                        <a:buNone/>
                        <a:tabLst/>
                      </a:pPr>
                      <a:r>
                        <a:rPr kumimoji="0" lang="en-US" sz="1200" b="1" i="0" u="none" strike="noStrike" cap="none" normalizeH="0" baseline="0" smtClean="0">
                          <a:ln>
                            <a:noFill/>
                          </a:ln>
                          <a:solidFill>
                            <a:schemeClr val="tx1"/>
                          </a:solidFill>
                          <a:effectLst/>
                          <a:latin typeface="Arial" charset="0"/>
                          <a:ea typeface="ＭＳ Ｐゴシック" pitchFamily="-108" charset="-128"/>
                        </a:rPr>
                        <a:t>Direct7 (1k)</a:t>
                      </a:r>
                    </a:p>
                  </a:txBody>
                  <a:tcPr marT="18288" marB="1828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11125">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108" charset="2"/>
                        <a:buNone/>
                        <a:tabLst/>
                      </a:pPr>
                      <a:r>
                        <a:rPr kumimoji="0" lang="en-US" sz="1200" b="1" i="0" u="none" strike="noStrike" cap="none" normalizeH="0" baseline="0" smtClean="0">
                          <a:ln>
                            <a:noFill/>
                          </a:ln>
                          <a:solidFill>
                            <a:schemeClr val="tx1"/>
                          </a:solidFill>
                          <a:effectLst/>
                          <a:latin typeface="Arial" charset="0"/>
                          <a:ea typeface="ＭＳ Ｐゴシック" pitchFamily="-108" charset="-128"/>
                        </a:rPr>
                        <a:t>Direct8 (1k)</a:t>
                      </a:r>
                    </a:p>
                  </a:txBody>
                  <a:tcPr marT="18288" marB="1828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11125">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108" charset="2"/>
                        <a:buNone/>
                        <a:tabLst/>
                      </a:pPr>
                      <a:r>
                        <a:rPr kumimoji="0" lang="en-US" sz="1200" b="1" i="0" u="none" strike="noStrike" cap="none" normalizeH="0" baseline="0" smtClean="0">
                          <a:ln>
                            <a:noFill/>
                          </a:ln>
                          <a:solidFill>
                            <a:schemeClr val="tx1"/>
                          </a:solidFill>
                          <a:effectLst/>
                          <a:latin typeface="Arial" charset="0"/>
                          <a:ea typeface="ＭＳ Ｐゴシック" pitchFamily="-108" charset="-128"/>
                        </a:rPr>
                        <a:t>Direct9 (1k)</a:t>
                      </a:r>
                    </a:p>
                  </a:txBody>
                  <a:tcPr marT="18288" marB="1828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1271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108" charset="2"/>
                        <a:buNone/>
                        <a:tabLst/>
                      </a:pPr>
                      <a:r>
                        <a:rPr kumimoji="0" lang="en-US" sz="1200" b="1" i="0" u="none" strike="noStrike" cap="none" normalizeH="0" baseline="0" smtClean="0">
                          <a:ln>
                            <a:noFill/>
                          </a:ln>
                          <a:solidFill>
                            <a:schemeClr val="tx1"/>
                          </a:solidFill>
                          <a:effectLst/>
                          <a:latin typeface="Arial" charset="0"/>
                          <a:ea typeface="ＭＳ Ｐゴシック" pitchFamily="-108" charset="-128"/>
                        </a:rPr>
                        <a:t>single indirect (256k)</a:t>
                      </a:r>
                    </a:p>
                  </a:txBody>
                  <a:tcPr marT="18288" marB="1828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11125">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108" charset="2"/>
                        <a:buNone/>
                        <a:tabLst/>
                      </a:pPr>
                      <a:r>
                        <a:rPr kumimoji="0" lang="en-US" sz="1200" b="1" i="0" u="none" strike="noStrike" cap="none" normalizeH="0" baseline="0" smtClean="0">
                          <a:ln>
                            <a:noFill/>
                          </a:ln>
                          <a:solidFill>
                            <a:schemeClr val="tx1"/>
                          </a:solidFill>
                          <a:effectLst/>
                          <a:latin typeface="Arial" charset="0"/>
                          <a:ea typeface="ＭＳ Ｐゴシック" pitchFamily="-108" charset="-128"/>
                        </a:rPr>
                        <a:t>double indirect (65M)</a:t>
                      </a:r>
                    </a:p>
                  </a:txBody>
                  <a:tcPr marT="18288" marB="1828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19075">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108" charset="2"/>
                        <a:buNone/>
                        <a:tabLst/>
                      </a:pPr>
                      <a:r>
                        <a:rPr kumimoji="0" lang="en-US" sz="1200" b="1" i="0" u="none" strike="noStrike" cap="none" normalizeH="0" baseline="0" smtClean="0">
                          <a:ln>
                            <a:noFill/>
                          </a:ln>
                          <a:solidFill>
                            <a:schemeClr val="tx1"/>
                          </a:solidFill>
                          <a:effectLst/>
                          <a:latin typeface="Arial" charset="0"/>
                          <a:ea typeface="ＭＳ Ｐゴシック" pitchFamily="-108" charset="-128"/>
                        </a:rPr>
                        <a:t>triple indirect (16G)</a:t>
                      </a:r>
                    </a:p>
                  </a:txBody>
                  <a:tcPr marT="18288" marB="1828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19075">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108" charset="2"/>
                        <a:buNone/>
                        <a:tabLst/>
                      </a:pPr>
                      <a:r>
                        <a:rPr kumimoji="0" lang="en-US" sz="1200" b="1" i="0" u="none" strike="noStrike" cap="none" normalizeH="0" baseline="0" smtClean="0">
                          <a:ln>
                            <a:noFill/>
                          </a:ln>
                          <a:solidFill>
                            <a:schemeClr val="tx1"/>
                          </a:solidFill>
                          <a:effectLst/>
                          <a:latin typeface="Arial" charset="0"/>
                          <a:ea typeface="ＭＳ Ｐゴシック" pitchFamily="-108" charset="-128"/>
                        </a:rPr>
                        <a:t>Last Accessed</a:t>
                      </a:r>
                    </a:p>
                  </a:txBody>
                  <a:tcPr marT="18288" marB="1828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19075">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108" charset="2"/>
                        <a:buNone/>
                        <a:tabLst/>
                      </a:pPr>
                      <a:r>
                        <a:rPr kumimoji="0" lang="en-US" sz="1200" b="1" i="0" u="none" strike="noStrike" cap="none" normalizeH="0" baseline="0" smtClean="0">
                          <a:ln>
                            <a:noFill/>
                          </a:ln>
                          <a:solidFill>
                            <a:schemeClr val="tx1"/>
                          </a:solidFill>
                          <a:effectLst/>
                          <a:latin typeface="Arial" charset="0"/>
                          <a:ea typeface="ＭＳ Ｐゴシック" pitchFamily="-108" charset="-128"/>
                        </a:rPr>
                        <a:t>Last Modified</a:t>
                      </a:r>
                    </a:p>
                  </a:txBody>
                  <a:tcPr marT="18288" marB="1828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19075">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108" charset="2"/>
                        <a:buNone/>
                        <a:tabLst/>
                      </a:pPr>
                      <a:r>
                        <a:rPr kumimoji="0" lang="en-US" sz="1200" b="1" i="0" u="none" strike="noStrike" cap="none" normalizeH="0" baseline="0" dirty="0" err="1" smtClean="0">
                          <a:ln>
                            <a:noFill/>
                          </a:ln>
                          <a:solidFill>
                            <a:schemeClr val="tx1"/>
                          </a:solidFill>
                          <a:effectLst/>
                          <a:latin typeface="Arial" charset="0"/>
                          <a:ea typeface="ＭＳ Ｐゴシック" pitchFamily="-108" charset="-128"/>
                        </a:rPr>
                        <a:t>Inode</a:t>
                      </a:r>
                      <a:r>
                        <a:rPr kumimoji="0" lang="en-US" sz="1200" b="1" i="0" u="none" strike="noStrike" cap="none" normalizeH="0" baseline="0" dirty="0" smtClean="0">
                          <a:ln>
                            <a:noFill/>
                          </a:ln>
                          <a:solidFill>
                            <a:schemeClr val="tx1"/>
                          </a:solidFill>
                          <a:effectLst/>
                          <a:latin typeface="Arial" charset="0"/>
                          <a:ea typeface="ＭＳ Ｐゴシック" pitchFamily="-108" charset="-128"/>
                        </a:rPr>
                        <a:t> Modified</a:t>
                      </a:r>
                    </a:p>
                  </a:txBody>
                  <a:tcPr marT="18288" marB="1828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4" name="Group 49"/>
          <p:cNvGrpSpPr>
            <a:grpSpLocks/>
          </p:cNvGrpSpPr>
          <p:nvPr/>
        </p:nvGrpSpPr>
        <p:grpSpPr bwMode="auto">
          <a:xfrm>
            <a:off x="2617788" y="1550987"/>
            <a:ext cx="2132012" cy="1870075"/>
            <a:chOff x="1437" y="814"/>
            <a:chExt cx="1343" cy="1178"/>
          </a:xfrm>
        </p:grpSpPr>
        <p:sp>
          <p:nvSpPr>
            <p:cNvPr id="5" name="Text Box 50"/>
            <p:cNvSpPr txBox="1">
              <a:spLocks noChangeArrowheads="1"/>
            </p:cNvSpPr>
            <p:nvPr/>
          </p:nvSpPr>
          <p:spPr bwMode="auto">
            <a:xfrm>
              <a:off x="2338" y="814"/>
              <a:ext cx="441" cy="294"/>
            </a:xfrm>
            <a:prstGeom prst="rect">
              <a:avLst/>
            </a:prstGeom>
            <a:noFill/>
            <a:ln w="9525">
              <a:solidFill>
                <a:schemeClr val="tx1"/>
              </a:solidFill>
              <a:miter lim="800000"/>
              <a:headEnd/>
              <a:tailEnd/>
            </a:ln>
          </p:spPr>
          <p:txBody>
            <a:bodyPr wrap="none" anchor="ctr">
              <a:spAutoFit/>
            </a:bodyPr>
            <a:lstStyle/>
            <a:p>
              <a:r>
                <a:rPr lang="en-US" sz="2400"/>
                <a:t>data</a:t>
              </a:r>
            </a:p>
          </p:txBody>
        </p:sp>
        <p:sp>
          <p:nvSpPr>
            <p:cNvPr id="6" name="Text Box 51"/>
            <p:cNvSpPr txBox="1">
              <a:spLocks noChangeArrowheads="1"/>
            </p:cNvSpPr>
            <p:nvPr/>
          </p:nvSpPr>
          <p:spPr bwMode="auto">
            <a:xfrm>
              <a:off x="2339" y="1201"/>
              <a:ext cx="441" cy="294"/>
            </a:xfrm>
            <a:prstGeom prst="rect">
              <a:avLst/>
            </a:prstGeom>
            <a:noFill/>
            <a:ln w="9525">
              <a:solidFill>
                <a:schemeClr val="tx1"/>
              </a:solidFill>
              <a:miter lim="800000"/>
              <a:headEnd/>
              <a:tailEnd/>
            </a:ln>
          </p:spPr>
          <p:txBody>
            <a:bodyPr wrap="none" anchor="ctr">
              <a:spAutoFit/>
            </a:bodyPr>
            <a:lstStyle/>
            <a:p>
              <a:r>
                <a:rPr lang="en-US" sz="2400"/>
                <a:t>data</a:t>
              </a:r>
            </a:p>
          </p:txBody>
        </p:sp>
        <p:sp>
          <p:nvSpPr>
            <p:cNvPr id="7" name="Text Box 52"/>
            <p:cNvSpPr txBox="1">
              <a:spLocks noChangeArrowheads="1"/>
            </p:cNvSpPr>
            <p:nvPr/>
          </p:nvSpPr>
          <p:spPr bwMode="auto">
            <a:xfrm>
              <a:off x="2339" y="1579"/>
              <a:ext cx="441" cy="294"/>
            </a:xfrm>
            <a:prstGeom prst="rect">
              <a:avLst/>
            </a:prstGeom>
            <a:noFill/>
            <a:ln w="9525">
              <a:solidFill>
                <a:schemeClr val="tx1"/>
              </a:solidFill>
              <a:miter lim="800000"/>
              <a:headEnd/>
              <a:tailEnd/>
            </a:ln>
          </p:spPr>
          <p:txBody>
            <a:bodyPr wrap="none" anchor="ctr">
              <a:spAutoFit/>
            </a:bodyPr>
            <a:lstStyle/>
            <a:p>
              <a:r>
                <a:rPr lang="en-US" sz="2400"/>
                <a:t>data</a:t>
              </a:r>
            </a:p>
          </p:txBody>
        </p:sp>
        <p:sp>
          <p:nvSpPr>
            <p:cNvPr id="8" name="Line 53"/>
            <p:cNvSpPr>
              <a:spLocks noChangeShapeType="1"/>
            </p:cNvSpPr>
            <p:nvPr/>
          </p:nvSpPr>
          <p:spPr bwMode="auto">
            <a:xfrm flipV="1">
              <a:off x="1443" y="861"/>
              <a:ext cx="881" cy="847"/>
            </a:xfrm>
            <a:prstGeom prst="line">
              <a:avLst/>
            </a:prstGeom>
            <a:noFill/>
            <a:ln w="28575">
              <a:solidFill>
                <a:srgbClr val="FF0033"/>
              </a:solidFill>
              <a:miter lim="800000"/>
              <a:headEnd/>
              <a:tailEnd type="triangle" w="med" len="med"/>
            </a:ln>
          </p:spPr>
          <p:txBody>
            <a:bodyPr wrap="none"/>
            <a:lstStyle/>
            <a:p>
              <a:endParaRPr lang="en-US"/>
            </a:p>
          </p:txBody>
        </p:sp>
        <p:sp>
          <p:nvSpPr>
            <p:cNvPr id="9" name="Line 54"/>
            <p:cNvSpPr>
              <a:spLocks noChangeShapeType="1"/>
            </p:cNvSpPr>
            <p:nvPr/>
          </p:nvSpPr>
          <p:spPr bwMode="auto">
            <a:xfrm flipV="1">
              <a:off x="1437" y="1247"/>
              <a:ext cx="867" cy="603"/>
            </a:xfrm>
            <a:prstGeom prst="line">
              <a:avLst/>
            </a:prstGeom>
            <a:noFill/>
            <a:ln w="28575">
              <a:solidFill>
                <a:srgbClr val="FF0033"/>
              </a:solidFill>
              <a:miter lim="800000"/>
              <a:headEnd/>
              <a:tailEnd type="triangle" w="med" len="med"/>
            </a:ln>
          </p:spPr>
          <p:txBody>
            <a:bodyPr wrap="none"/>
            <a:lstStyle/>
            <a:p>
              <a:endParaRPr lang="en-US"/>
            </a:p>
          </p:txBody>
        </p:sp>
        <p:sp>
          <p:nvSpPr>
            <p:cNvPr id="10" name="Line 55"/>
            <p:cNvSpPr>
              <a:spLocks noChangeShapeType="1"/>
            </p:cNvSpPr>
            <p:nvPr/>
          </p:nvSpPr>
          <p:spPr bwMode="auto">
            <a:xfrm flipV="1">
              <a:off x="1443" y="1592"/>
              <a:ext cx="834" cy="400"/>
            </a:xfrm>
            <a:prstGeom prst="line">
              <a:avLst/>
            </a:prstGeom>
            <a:noFill/>
            <a:ln w="28575">
              <a:solidFill>
                <a:srgbClr val="FF0033"/>
              </a:solidFill>
              <a:miter lim="800000"/>
              <a:headEnd/>
              <a:tailEnd type="triangle" w="med" len="med"/>
            </a:ln>
          </p:spPr>
          <p:txBody>
            <a:bodyPr wrap="none"/>
            <a:lstStyle/>
            <a:p>
              <a:endParaRPr lang="en-US"/>
            </a:p>
          </p:txBody>
        </p:sp>
      </p:grpSp>
      <p:grpSp>
        <p:nvGrpSpPr>
          <p:cNvPr id="11" name="Group 56"/>
          <p:cNvGrpSpPr>
            <a:grpSpLocks/>
          </p:cNvGrpSpPr>
          <p:nvPr/>
        </p:nvGrpSpPr>
        <p:grpSpPr bwMode="auto">
          <a:xfrm>
            <a:off x="2703513" y="1889125"/>
            <a:ext cx="4692650" cy="3286125"/>
            <a:chOff x="1491" y="1027"/>
            <a:chExt cx="2956" cy="2070"/>
          </a:xfrm>
        </p:grpSpPr>
        <p:sp>
          <p:nvSpPr>
            <p:cNvPr id="12" name="Rectangle 57"/>
            <p:cNvSpPr>
              <a:spLocks noChangeArrowheads="1"/>
            </p:cNvSpPr>
            <p:nvPr/>
          </p:nvSpPr>
          <p:spPr bwMode="auto">
            <a:xfrm>
              <a:off x="3478" y="1171"/>
              <a:ext cx="240" cy="672"/>
            </a:xfrm>
            <a:prstGeom prst="rect">
              <a:avLst/>
            </a:prstGeom>
            <a:noFill/>
            <a:ln w="9525">
              <a:solidFill>
                <a:schemeClr val="tx1"/>
              </a:solidFill>
              <a:miter lim="800000"/>
              <a:headEnd/>
              <a:tailEnd/>
            </a:ln>
          </p:spPr>
          <p:txBody>
            <a:bodyPr wrap="none" anchor="ctr"/>
            <a:lstStyle/>
            <a:p>
              <a:endParaRPr lang="en-US"/>
            </a:p>
          </p:txBody>
        </p:sp>
        <p:sp>
          <p:nvSpPr>
            <p:cNvPr id="13" name="Oval 58"/>
            <p:cNvSpPr>
              <a:spLocks noChangeArrowheads="1"/>
            </p:cNvSpPr>
            <p:nvPr/>
          </p:nvSpPr>
          <p:spPr bwMode="auto">
            <a:xfrm>
              <a:off x="3574" y="1267"/>
              <a:ext cx="48" cy="48"/>
            </a:xfrm>
            <a:prstGeom prst="ellipse">
              <a:avLst/>
            </a:prstGeom>
            <a:solidFill>
              <a:schemeClr val="hlink"/>
            </a:solidFill>
            <a:ln w="9525">
              <a:solidFill>
                <a:schemeClr val="tx1"/>
              </a:solidFill>
              <a:round/>
              <a:headEnd/>
              <a:tailEnd/>
            </a:ln>
          </p:spPr>
          <p:txBody>
            <a:bodyPr wrap="none" anchor="ctr"/>
            <a:lstStyle/>
            <a:p>
              <a:endParaRPr lang="en-US"/>
            </a:p>
          </p:txBody>
        </p:sp>
        <p:sp>
          <p:nvSpPr>
            <p:cNvPr id="14" name="Oval 59"/>
            <p:cNvSpPr>
              <a:spLocks noChangeArrowheads="1"/>
            </p:cNvSpPr>
            <p:nvPr/>
          </p:nvSpPr>
          <p:spPr bwMode="auto">
            <a:xfrm>
              <a:off x="3574" y="1411"/>
              <a:ext cx="48" cy="48"/>
            </a:xfrm>
            <a:prstGeom prst="ellipse">
              <a:avLst/>
            </a:prstGeom>
            <a:solidFill>
              <a:schemeClr val="hlink"/>
            </a:solidFill>
            <a:ln w="9525">
              <a:solidFill>
                <a:schemeClr val="tx1"/>
              </a:solidFill>
              <a:round/>
              <a:headEnd/>
              <a:tailEnd/>
            </a:ln>
          </p:spPr>
          <p:txBody>
            <a:bodyPr wrap="none" anchor="ctr"/>
            <a:lstStyle/>
            <a:p>
              <a:endParaRPr lang="en-US"/>
            </a:p>
          </p:txBody>
        </p:sp>
        <p:sp>
          <p:nvSpPr>
            <p:cNvPr id="15" name="Oval 60"/>
            <p:cNvSpPr>
              <a:spLocks noChangeArrowheads="1"/>
            </p:cNvSpPr>
            <p:nvPr/>
          </p:nvSpPr>
          <p:spPr bwMode="auto">
            <a:xfrm>
              <a:off x="3574" y="1555"/>
              <a:ext cx="48" cy="48"/>
            </a:xfrm>
            <a:prstGeom prst="ellipse">
              <a:avLst/>
            </a:prstGeom>
            <a:solidFill>
              <a:schemeClr val="hlink"/>
            </a:solidFill>
            <a:ln w="9525">
              <a:solidFill>
                <a:schemeClr val="tx1"/>
              </a:solidFill>
              <a:round/>
              <a:headEnd/>
              <a:tailEnd/>
            </a:ln>
          </p:spPr>
          <p:txBody>
            <a:bodyPr wrap="none" anchor="ctr"/>
            <a:lstStyle/>
            <a:p>
              <a:endParaRPr lang="en-US"/>
            </a:p>
          </p:txBody>
        </p:sp>
        <p:sp>
          <p:nvSpPr>
            <p:cNvPr id="16" name="Oval 61"/>
            <p:cNvSpPr>
              <a:spLocks noChangeArrowheads="1"/>
            </p:cNvSpPr>
            <p:nvPr/>
          </p:nvSpPr>
          <p:spPr bwMode="auto">
            <a:xfrm>
              <a:off x="3574" y="1699"/>
              <a:ext cx="48" cy="48"/>
            </a:xfrm>
            <a:prstGeom prst="ellipse">
              <a:avLst/>
            </a:prstGeom>
            <a:solidFill>
              <a:schemeClr val="hlink"/>
            </a:solidFill>
            <a:ln w="9525">
              <a:solidFill>
                <a:schemeClr val="tx1"/>
              </a:solidFill>
              <a:round/>
              <a:headEnd/>
              <a:tailEnd/>
            </a:ln>
          </p:spPr>
          <p:txBody>
            <a:bodyPr wrap="none" anchor="ctr"/>
            <a:lstStyle/>
            <a:p>
              <a:endParaRPr lang="en-US"/>
            </a:p>
          </p:txBody>
        </p:sp>
        <p:sp>
          <p:nvSpPr>
            <p:cNvPr id="17" name="Text Box 62"/>
            <p:cNvSpPr txBox="1">
              <a:spLocks noChangeArrowheads="1"/>
            </p:cNvSpPr>
            <p:nvPr/>
          </p:nvSpPr>
          <p:spPr bwMode="auto">
            <a:xfrm>
              <a:off x="3997" y="1027"/>
              <a:ext cx="441" cy="294"/>
            </a:xfrm>
            <a:prstGeom prst="rect">
              <a:avLst/>
            </a:prstGeom>
            <a:noFill/>
            <a:ln w="9525">
              <a:solidFill>
                <a:schemeClr val="tx1"/>
              </a:solidFill>
              <a:miter lim="800000"/>
              <a:headEnd/>
              <a:tailEnd/>
            </a:ln>
          </p:spPr>
          <p:txBody>
            <a:bodyPr wrap="none" anchor="ctr">
              <a:spAutoFit/>
            </a:bodyPr>
            <a:lstStyle/>
            <a:p>
              <a:r>
                <a:rPr lang="en-US" sz="2400"/>
                <a:t>data</a:t>
              </a:r>
            </a:p>
          </p:txBody>
        </p:sp>
        <p:sp>
          <p:nvSpPr>
            <p:cNvPr id="18" name="Text Box 63"/>
            <p:cNvSpPr txBox="1">
              <a:spLocks noChangeArrowheads="1"/>
            </p:cNvSpPr>
            <p:nvPr/>
          </p:nvSpPr>
          <p:spPr bwMode="auto">
            <a:xfrm>
              <a:off x="4006" y="1645"/>
              <a:ext cx="441" cy="294"/>
            </a:xfrm>
            <a:prstGeom prst="rect">
              <a:avLst/>
            </a:prstGeom>
            <a:noFill/>
            <a:ln w="9525">
              <a:solidFill>
                <a:schemeClr val="tx1"/>
              </a:solidFill>
              <a:miter lim="800000"/>
              <a:headEnd/>
              <a:tailEnd/>
            </a:ln>
          </p:spPr>
          <p:txBody>
            <a:bodyPr wrap="none" anchor="ctr">
              <a:spAutoFit/>
            </a:bodyPr>
            <a:lstStyle/>
            <a:p>
              <a:r>
                <a:rPr lang="en-US" sz="2400"/>
                <a:t>data</a:t>
              </a:r>
            </a:p>
          </p:txBody>
        </p:sp>
        <p:sp>
          <p:nvSpPr>
            <p:cNvPr id="19" name="Line 64"/>
            <p:cNvSpPr>
              <a:spLocks noChangeShapeType="1"/>
            </p:cNvSpPr>
            <p:nvPr/>
          </p:nvSpPr>
          <p:spPr bwMode="auto">
            <a:xfrm flipV="1">
              <a:off x="3622" y="1123"/>
              <a:ext cx="288" cy="144"/>
            </a:xfrm>
            <a:prstGeom prst="line">
              <a:avLst/>
            </a:prstGeom>
            <a:noFill/>
            <a:ln w="28575">
              <a:solidFill>
                <a:schemeClr val="tx1"/>
              </a:solidFill>
              <a:round/>
              <a:headEnd/>
              <a:tailEnd type="triangle" w="med" len="med"/>
            </a:ln>
          </p:spPr>
          <p:txBody>
            <a:bodyPr wrap="none" anchor="ctr"/>
            <a:lstStyle/>
            <a:p>
              <a:endParaRPr lang="en-US"/>
            </a:p>
          </p:txBody>
        </p:sp>
        <p:sp>
          <p:nvSpPr>
            <p:cNvPr id="20" name="Line 65"/>
            <p:cNvSpPr>
              <a:spLocks noChangeShapeType="1"/>
            </p:cNvSpPr>
            <p:nvPr/>
          </p:nvSpPr>
          <p:spPr bwMode="auto">
            <a:xfrm flipV="1">
              <a:off x="3622" y="1699"/>
              <a:ext cx="288" cy="48"/>
            </a:xfrm>
            <a:prstGeom prst="line">
              <a:avLst/>
            </a:prstGeom>
            <a:noFill/>
            <a:ln w="28575">
              <a:solidFill>
                <a:schemeClr val="tx1"/>
              </a:solidFill>
              <a:round/>
              <a:headEnd/>
              <a:tailEnd type="triangle" w="med" len="med"/>
            </a:ln>
          </p:spPr>
          <p:txBody>
            <a:bodyPr wrap="none" anchor="ctr"/>
            <a:lstStyle/>
            <a:p>
              <a:endParaRPr lang="en-US"/>
            </a:p>
          </p:txBody>
        </p:sp>
        <p:sp>
          <p:nvSpPr>
            <p:cNvPr id="21" name="Text Box 66"/>
            <p:cNvSpPr txBox="1">
              <a:spLocks noChangeArrowheads="1"/>
            </p:cNvSpPr>
            <p:nvPr/>
          </p:nvSpPr>
          <p:spPr bwMode="auto">
            <a:xfrm>
              <a:off x="4150" y="1181"/>
              <a:ext cx="164" cy="518"/>
            </a:xfrm>
            <a:prstGeom prst="rect">
              <a:avLst/>
            </a:prstGeom>
            <a:noFill/>
            <a:ln w="9525">
              <a:noFill/>
              <a:miter lim="800000"/>
              <a:headEnd/>
              <a:tailEnd/>
            </a:ln>
          </p:spPr>
          <p:txBody>
            <a:bodyPr wrap="none" anchor="ctr">
              <a:spAutoFit/>
            </a:bodyPr>
            <a:lstStyle/>
            <a:p>
              <a:r>
                <a:rPr lang="en-US" sz="2400" b="1"/>
                <a:t>.</a:t>
              </a:r>
            </a:p>
            <a:p>
              <a:r>
                <a:rPr lang="en-US" sz="2400" b="1"/>
                <a:t>.</a:t>
              </a:r>
            </a:p>
          </p:txBody>
        </p:sp>
        <p:sp>
          <p:nvSpPr>
            <p:cNvPr id="22" name="Line 67"/>
            <p:cNvSpPr>
              <a:spLocks noChangeShapeType="1"/>
            </p:cNvSpPr>
            <p:nvPr/>
          </p:nvSpPr>
          <p:spPr bwMode="auto">
            <a:xfrm flipV="1">
              <a:off x="1491" y="1267"/>
              <a:ext cx="1945" cy="1830"/>
            </a:xfrm>
            <a:prstGeom prst="line">
              <a:avLst/>
            </a:prstGeom>
            <a:noFill/>
            <a:ln w="28575">
              <a:solidFill>
                <a:srgbClr val="FF0033"/>
              </a:solidFill>
              <a:miter lim="800000"/>
              <a:headEnd/>
              <a:tailEnd type="triangle" w="med" len="med"/>
            </a:ln>
          </p:spPr>
          <p:txBody>
            <a:bodyPr wrap="none"/>
            <a:lstStyle/>
            <a:p>
              <a:endParaRPr lang="en-US"/>
            </a:p>
          </p:txBody>
        </p:sp>
      </p:grpSp>
      <p:grpSp>
        <p:nvGrpSpPr>
          <p:cNvPr id="23" name="Group 68"/>
          <p:cNvGrpSpPr>
            <a:grpSpLocks/>
          </p:cNvGrpSpPr>
          <p:nvPr/>
        </p:nvGrpSpPr>
        <p:grpSpPr bwMode="auto">
          <a:xfrm>
            <a:off x="2724150" y="3352800"/>
            <a:ext cx="5703888" cy="3048000"/>
            <a:chOff x="1504" y="1949"/>
            <a:chExt cx="3593" cy="1920"/>
          </a:xfrm>
        </p:grpSpPr>
        <p:sp>
          <p:nvSpPr>
            <p:cNvPr id="24" name="Rectangle 69"/>
            <p:cNvSpPr>
              <a:spLocks noChangeArrowheads="1"/>
            </p:cNvSpPr>
            <p:nvPr/>
          </p:nvSpPr>
          <p:spPr bwMode="auto">
            <a:xfrm>
              <a:off x="4119" y="2093"/>
              <a:ext cx="240" cy="672"/>
            </a:xfrm>
            <a:prstGeom prst="rect">
              <a:avLst/>
            </a:prstGeom>
            <a:noFill/>
            <a:ln w="9525">
              <a:solidFill>
                <a:schemeClr val="tx1"/>
              </a:solidFill>
              <a:miter lim="800000"/>
              <a:headEnd/>
              <a:tailEnd/>
            </a:ln>
          </p:spPr>
          <p:txBody>
            <a:bodyPr wrap="none" anchor="ctr"/>
            <a:lstStyle/>
            <a:p>
              <a:endParaRPr lang="en-US"/>
            </a:p>
          </p:txBody>
        </p:sp>
        <p:sp>
          <p:nvSpPr>
            <p:cNvPr id="25" name="Oval 70"/>
            <p:cNvSpPr>
              <a:spLocks noChangeArrowheads="1"/>
            </p:cNvSpPr>
            <p:nvPr/>
          </p:nvSpPr>
          <p:spPr bwMode="auto">
            <a:xfrm>
              <a:off x="4215" y="2189"/>
              <a:ext cx="48" cy="48"/>
            </a:xfrm>
            <a:prstGeom prst="ellipse">
              <a:avLst/>
            </a:prstGeom>
            <a:solidFill>
              <a:schemeClr val="hlink"/>
            </a:solidFill>
            <a:ln w="9525">
              <a:solidFill>
                <a:schemeClr val="tx1"/>
              </a:solidFill>
              <a:round/>
              <a:headEnd/>
              <a:tailEnd/>
            </a:ln>
          </p:spPr>
          <p:txBody>
            <a:bodyPr wrap="none" anchor="ctr"/>
            <a:lstStyle/>
            <a:p>
              <a:endParaRPr lang="en-US"/>
            </a:p>
          </p:txBody>
        </p:sp>
        <p:sp>
          <p:nvSpPr>
            <p:cNvPr id="26" name="Oval 71"/>
            <p:cNvSpPr>
              <a:spLocks noChangeArrowheads="1"/>
            </p:cNvSpPr>
            <p:nvPr/>
          </p:nvSpPr>
          <p:spPr bwMode="auto">
            <a:xfrm>
              <a:off x="4215" y="2333"/>
              <a:ext cx="48" cy="48"/>
            </a:xfrm>
            <a:prstGeom prst="ellipse">
              <a:avLst/>
            </a:prstGeom>
            <a:solidFill>
              <a:schemeClr val="hlink"/>
            </a:solidFill>
            <a:ln w="9525">
              <a:solidFill>
                <a:schemeClr val="tx1"/>
              </a:solidFill>
              <a:round/>
              <a:headEnd/>
              <a:tailEnd/>
            </a:ln>
          </p:spPr>
          <p:txBody>
            <a:bodyPr wrap="none" anchor="ctr"/>
            <a:lstStyle/>
            <a:p>
              <a:endParaRPr lang="en-US"/>
            </a:p>
          </p:txBody>
        </p:sp>
        <p:sp>
          <p:nvSpPr>
            <p:cNvPr id="27" name="Oval 72"/>
            <p:cNvSpPr>
              <a:spLocks noChangeArrowheads="1"/>
            </p:cNvSpPr>
            <p:nvPr/>
          </p:nvSpPr>
          <p:spPr bwMode="auto">
            <a:xfrm>
              <a:off x="4215" y="2477"/>
              <a:ext cx="48" cy="48"/>
            </a:xfrm>
            <a:prstGeom prst="ellipse">
              <a:avLst/>
            </a:prstGeom>
            <a:solidFill>
              <a:schemeClr val="hlink"/>
            </a:solidFill>
            <a:ln w="9525">
              <a:solidFill>
                <a:schemeClr val="tx1"/>
              </a:solidFill>
              <a:round/>
              <a:headEnd/>
              <a:tailEnd/>
            </a:ln>
          </p:spPr>
          <p:txBody>
            <a:bodyPr wrap="none" anchor="ctr"/>
            <a:lstStyle/>
            <a:p>
              <a:endParaRPr lang="en-US"/>
            </a:p>
          </p:txBody>
        </p:sp>
        <p:sp>
          <p:nvSpPr>
            <p:cNvPr id="28" name="Oval 73"/>
            <p:cNvSpPr>
              <a:spLocks noChangeArrowheads="1"/>
            </p:cNvSpPr>
            <p:nvPr/>
          </p:nvSpPr>
          <p:spPr bwMode="auto">
            <a:xfrm>
              <a:off x="4215" y="2621"/>
              <a:ext cx="48" cy="48"/>
            </a:xfrm>
            <a:prstGeom prst="ellipse">
              <a:avLst/>
            </a:prstGeom>
            <a:solidFill>
              <a:schemeClr val="hlink"/>
            </a:solidFill>
            <a:ln w="9525">
              <a:solidFill>
                <a:schemeClr val="tx1"/>
              </a:solidFill>
              <a:round/>
              <a:headEnd/>
              <a:tailEnd/>
            </a:ln>
          </p:spPr>
          <p:txBody>
            <a:bodyPr wrap="none" anchor="ctr"/>
            <a:lstStyle/>
            <a:p>
              <a:endParaRPr lang="en-US"/>
            </a:p>
          </p:txBody>
        </p:sp>
        <p:sp>
          <p:nvSpPr>
            <p:cNvPr id="29" name="Text Box 74"/>
            <p:cNvSpPr txBox="1">
              <a:spLocks noChangeArrowheads="1"/>
            </p:cNvSpPr>
            <p:nvPr/>
          </p:nvSpPr>
          <p:spPr bwMode="auto">
            <a:xfrm>
              <a:off x="4638" y="1949"/>
              <a:ext cx="441" cy="294"/>
            </a:xfrm>
            <a:prstGeom prst="rect">
              <a:avLst/>
            </a:prstGeom>
            <a:noFill/>
            <a:ln w="9525">
              <a:solidFill>
                <a:schemeClr val="tx1"/>
              </a:solidFill>
              <a:miter lim="800000"/>
              <a:headEnd/>
              <a:tailEnd/>
            </a:ln>
          </p:spPr>
          <p:txBody>
            <a:bodyPr wrap="none" anchor="ctr">
              <a:spAutoFit/>
            </a:bodyPr>
            <a:lstStyle/>
            <a:p>
              <a:r>
                <a:rPr lang="en-US" sz="2400"/>
                <a:t>data</a:t>
              </a:r>
            </a:p>
          </p:txBody>
        </p:sp>
        <p:sp>
          <p:nvSpPr>
            <p:cNvPr id="30" name="Text Box 75"/>
            <p:cNvSpPr txBox="1">
              <a:spLocks noChangeArrowheads="1"/>
            </p:cNvSpPr>
            <p:nvPr/>
          </p:nvSpPr>
          <p:spPr bwMode="auto">
            <a:xfrm>
              <a:off x="4647" y="2567"/>
              <a:ext cx="441" cy="294"/>
            </a:xfrm>
            <a:prstGeom prst="rect">
              <a:avLst/>
            </a:prstGeom>
            <a:noFill/>
            <a:ln w="9525">
              <a:solidFill>
                <a:schemeClr val="tx1"/>
              </a:solidFill>
              <a:miter lim="800000"/>
              <a:headEnd/>
              <a:tailEnd/>
            </a:ln>
          </p:spPr>
          <p:txBody>
            <a:bodyPr wrap="none" anchor="ctr">
              <a:spAutoFit/>
            </a:bodyPr>
            <a:lstStyle/>
            <a:p>
              <a:r>
                <a:rPr lang="en-US" sz="2400"/>
                <a:t>data</a:t>
              </a:r>
            </a:p>
          </p:txBody>
        </p:sp>
        <p:sp>
          <p:nvSpPr>
            <p:cNvPr id="31" name="Line 76"/>
            <p:cNvSpPr>
              <a:spLocks noChangeShapeType="1"/>
            </p:cNvSpPr>
            <p:nvPr/>
          </p:nvSpPr>
          <p:spPr bwMode="auto">
            <a:xfrm flipV="1">
              <a:off x="4263" y="2045"/>
              <a:ext cx="288" cy="144"/>
            </a:xfrm>
            <a:prstGeom prst="line">
              <a:avLst/>
            </a:prstGeom>
            <a:noFill/>
            <a:ln w="28575">
              <a:solidFill>
                <a:schemeClr val="tx1"/>
              </a:solidFill>
              <a:round/>
              <a:headEnd/>
              <a:tailEnd type="triangle" w="med" len="med"/>
            </a:ln>
          </p:spPr>
          <p:txBody>
            <a:bodyPr wrap="none" anchor="ctr"/>
            <a:lstStyle/>
            <a:p>
              <a:endParaRPr lang="en-US"/>
            </a:p>
          </p:txBody>
        </p:sp>
        <p:sp>
          <p:nvSpPr>
            <p:cNvPr id="32" name="Line 77"/>
            <p:cNvSpPr>
              <a:spLocks noChangeShapeType="1"/>
            </p:cNvSpPr>
            <p:nvPr/>
          </p:nvSpPr>
          <p:spPr bwMode="auto">
            <a:xfrm flipV="1">
              <a:off x="4263" y="2621"/>
              <a:ext cx="288" cy="48"/>
            </a:xfrm>
            <a:prstGeom prst="line">
              <a:avLst/>
            </a:prstGeom>
            <a:noFill/>
            <a:ln w="28575">
              <a:solidFill>
                <a:schemeClr val="tx1"/>
              </a:solidFill>
              <a:round/>
              <a:headEnd/>
              <a:tailEnd type="triangle" w="med" len="med"/>
            </a:ln>
          </p:spPr>
          <p:txBody>
            <a:bodyPr wrap="none" anchor="ctr"/>
            <a:lstStyle/>
            <a:p>
              <a:endParaRPr lang="en-US"/>
            </a:p>
          </p:txBody>
        </p:sp>
        <p:sp>
          <p:nvSpPr>
            <p:cNvPr id="33" name="Rectangle 78"/>
            <p:cNvSpPr>
              <a:spLocks noChangeArrowheads="1"/>
            </p:cNvSpPr>
            <p:nvPr/>
          </p:nvSpPr>
          <p:spPr bwMode="auto">
            <a:xfrm>
              <a:off x="4128" y="3101"/>
              <a:ext cx="240" cy="672"/>
            </a:xfrm>
            <a:prstGeom prst="rect">
              <a:avLst/>
            </a:prstGeom>
            <a:noFill/>
            <a:ln w="9525">
              <a:solidFill>
                <a:schemeClr val="tx1"/>
              </a:solidFill>
              <a:miter lim="800000"/>
              <a:headEnd/>
              <a:tailEnd/>
            </a:ln>
          </p:spPr>
          <p:txBody>
            <a:bodyPr wrap="none" anchor="ctr"/>
            <a:lstStyle/>
            <a:p>
              <a:endParaRPr lang="en-US"/>
            </a:p>
          </p:txBody>
        </p:sp>
        <p:sp>
          <p:nvSpPr>
            <p:cNvPr id="34" name="Oval 79"/>
            <p:cNvSpPr>
              <a:spLocks noChangeArrowheads="1"/>
            </p:cNvSpPr>
            <p:nvPr/>
          </p:nvSpPr>
          <p:spPr bwMode="auto">
            <a:xfrm>
              <a:off x="4224" y="3197"/>
              <a:ext cx="48" cy="48"/>
            </a:xfrm>
            <a:prstGeom prst="ellipse">
              <a:avLst/>
            </a:prstGeom>
            <a:solidFill>
              <a:schemeClr val="hlink"/>
            </a:solidFill>
            <a:ln w="9525">
              <a:solidFill>
                <a:schemeClr val="tx1"/>
              </a:solidFill>
              <a:round/>
              <a:headEnd/>
              <a:tailEnd/>
            </a:ln>
          </p:spPr>
          <p:txBody>
            <a:bodyPr wrap="none" anchor="ctr"/>
            <a:lstStyle/>
            <a:p>
              <a:endParaRPr lang="en-US"/>
            </a:p>
          </p:txBody>
        </p:sp>
        <p:sp>
          <p:nvSpPr>
            <p:cNvPr id="35" name="Oval 80"/>
            <p:cNvSpPr>
              <a:spLocks noChangeArrowheads="1"/>
            </p:cNvSpPr>
            <p:nvPr/>
          </p:nvSpPr>
          <p:spPr bwMode="auto">
            <a:xfrm>
              <a:off x="4224" y="3341"/>
              <a:ext cx="48" cy="48"/>
            </a:xfrm>
            <a:prstGeom prst="ellipse">
              <a:avLst/>
            </a:prstGeom>
            <a:solidFill>
              <a:schemeClr val="hlink"/>
            </a:solidFill>
            <a:ln w="9525">
              <a:solidFill>
                <a:schemeClr val="tx1"/>
              </a:solidFill>
              <a:round/>
              <a:headEnd/>
              <a:tailEnd/>
            </a:ln>
          </p:spPr>
          <p:txBody>
            <a:bodyPr wrap="none" anchor="ctr"/>
            <a:lstStyle/>
            <a:p>
              <a:endParaRPr lang="en-US"/>
            </a:p>
          </p:txBody>
        </p:sp>
        <p:sp>
          <p:nvSpPr>
            <p:cNvPr id="36" name="Oval 81"/>
            <p:cNvSpPr>
              <a:spLocks noChangeArrowheads="1"/>
            </p:cNvSpPr>
            <p:nvPr/>
          </p:nvSpPr>
          <p:spPr bwMode="auto">
            <a:xfrm>
              <a:off x="4224" y="3485"/>
              <a:ext cx="48" cy="48"/>
            </a:xfrm>
            <a:prstGeom prst="ellipse">
              <a:avLst/>
            </a:prstGeom>
            <a:solidFill>
              <a:schemeClr val="hlink"/>
            </a:solidFill>
            <a:ln w="9525">
              <a:solidFill>
                <a:schemeClr val="tx1"/>
              </a:solidFill>
              <a:round/>
              <a:headEnd/>
              <a:tailEnd/>
            </a:ln>
          </p:spPr>
          <p:txBody>
            <a:bodyPr wrap="none" anchor="ctr"/>
            <a:lstStyle/>
            <a:p>
              <a:endParaRPr lang="en-US"/>
            </a:p>
          </p:txBody>
        </p:sp>
        <p:sp>
          <p:nvSpPr>
            <p:cNvPr id="37" name="Oval 82"/>
            <p:cNvSpPr>
              <a:spLocks noChangeArrowheads="1"/>
            </p:cNvSpPr>
            <p:nvPr/>
          </p:nvSpPr>
          <p:spPr bwMode="auto">
            <a:xfrm>
              <a:off x="4224" y="3629"/>
              <a:ext cx="48" cy="48"/>
            </a:xfrm>
            <a:prstGeom prst="ellipse">
              <a:avLst/>
            </a:prstGeom>
            <a:solidFill>
              <a:schemeClr val="hlink"/>
            </a:solidFill>
            <a:ln w="9525">
              <a:solidFill>
                <a:schemeClr val="tx1"/>
              </a:solidFill>
              <a:round/>
              <a:headEnd/>
              <a:tailEnd/>
            </a:ln>
          </p:spPr>
          <p:txBody>
            <a:bodyPr wrap="none" anchor="ctr"/>
            <a:lstStyle/>
            <a:p>
              <a:endParaRPr lang="en-US"/>
            </a:p>
          </p:txBody>
        </p:sp>
        <p:sp>
          <p:nvSpPr>
            <p:cNvPr id="38" name="Text Box 83"/>
            <p:cNvSpPr txBox="1">
              <a:spLocks noChangeArrowheads="1"/>
            </p:cNvSpPr>
            <p:nvPr/>
          </p:nvSpPr>
          <p:spPr bwMode="auto">
            <a:xfrm>
              <a:off x="4647" y="2957"/>
              <a:ext cx="441" cy="294"/>
            </a:xfrm>
            <a:prstGeom prst="rect">
              <a:avLst/>
            </a:prstGeom>
            <a:noFill/>
            <a:ln w="9525">
              <a:solidFill>
                <a:schemeClr val="tx1"/>
              </a:solidFill>
              <a:miter lim="800000"/>
              <a:headEnd/>
              <a:tailEnd/>
            </a:ln>
          </p:spPr>
          <p:txBody>
            <a:bodyPr wrap="none" anchor="ctr">
              <a:spAutoFit/>
            </a:bodyPr>
            <a:lstStyle/>
            <a:p>
              <a:r>
                <a:rPr lang="en-US" sz="2400"/>
                <a:t>data</a:t>
              </a:r>
            </a:p>
          </p:txBody>
        </p:sp>
        <p:sp>
          <p:nvSpPr>
            <p:cNvPr id="39" name="Text Box 84"/>
            <p:cNvSpPr txBox="1">
              <a:spLocks noChangeArrowheads="1"/>
            </p:cNvSpPr>
            <p:nvPr/>
          </p:nvSpPr>
          <p:spPr bwMode="auto">
            <a:xfrm>
              <a:off x="4656" y="3575"/>
              <a:ext cx="441" cy="294"/>
            </a:xfrm>
            <a:prstGeom prst="rect">
              <a:avLst/>
            </a:prstGeom>
            <a:noFill/>
            <a:ln w="9525">
              <a:solidFill>
                <a:schemeClr val="tx1"/>
              </a:solidFill>
              <a:miter lim="800000"/>
              <a:headEnd/>
              <a:tailEnd/>
            </a:ln>
          </p:spPr>
          <p:txBody>
            <a:bodyPr wrap="none" anchor="ctr">
              <a:spAutoFit/>
            </a:bodyPr>
            <a:lstStyle/>
            <a:p>
              <a:r>
                <a:rPr lang="en-US" sz="2400"/>
                <a:t>data</a:t>
              </a:r>
            </a:p>
          </p:txBody>
        </p:sp>
        <p:sp>
          <p:nvSpPr>
            <p:cNvPr id="40" name="Line 85"/>
            <p:cNvSpPr>
              <a:spLocks noChangeShapeType="1"/>
            </p:cNvSpPr>
            <p:nvPr/>
          </p:nvSpPr>
          <p:spPr bwMode="auto">
            <a:xfrm flipV="1">
              <a:off x="4272" y="3053"/>
              <a:ext cx="288" cy="144"/>
            </a:xfrm>
            <a:prstGeom prst="line">
              <a:avLst/>
            </a:prstGeom>
            <a:noFill/>
            <a:ln w="28575">
              <a:solidFill>
                <a:schemeClr val="tx1"/>
              </a:solidFill>
              <a:round/>
              <a:headEnd/>
              <a:tailEnd type="triangle" w="med" len="med"/>
            </a:ln>
          </p:spPr>
          <p:txBody>
            <a:bodyPr wrap="none" anchor="ctr"/>
            <a:lstStyle/>
            <a:p>
              <a:endParaRPr lang="en-US"/>
            </a:p>
          </p:txBody>
        </p:sp>
        <p:sp>
          <p:nvSpPr>
            <p:cNvPr id="41" name="Line 86"/>
            <p:cNvSpPr>
              <a:spLocks noChangeShapeType="1"/>
            </p:cNvSpPr>
            <p:nvPr/>
          </p:nvSpPr>
          <p:spPr bwMode="auto">
            <a:xfrm flipV="1">
              <a:off x="4272" y="3629"/>
              <a:ext cx="288" cy="48"/>
            </a:xfrm>
            <a:prstGeom prst="line">
              <a:avLst/>
            </a:prstGeom>
            <a:noFill/>
            <a:ln w="28575">
              <a:solidFill>
                <a:schemeClr val="tx1"/>
              </a:solidFill>
              <a:round/>
              <a:headEnd/>
              <a:tailEnd type="triangle" w="med" len="med"/>
            </a:ln>
          </p:spPr>
          <p:txBody>
            <a:bodyPr wrap="none" anchor="ctr"/>
            <a:lstStyle/>
            <a:p>
              <a:endParaRPr lang="en-US"/>
            </a:p>
          </p:txBody>
        </p:sp>
        <p:sp>
          <p:nvSpPr>
            <p:cNvPr id="42" name="Rectangle 87"/>
            <p:cNvSpPr>
              <a:spLocks noChangeArrowheads="1"/>
            </p:cNvSpPr>
            <p:nvPr/>
          </p:nvSpPr>
          <p:spPr bwMode="auto">
            <a:xfrm>
              <a:off x="3648" y="2669"/>
              <a:ext cx="240" cy="672"/>
            </a:xfrm>
            <a:prstGeom prst="rect">
              <a:avLst/>
            </a:prstGeom>
            <a:noFill/>
            <a:ln w="9525">
              <a:solidFill>
                <a:schemeClr val="tx1"/>
              </a:solidFill>
              <a:miter lim="800000"/>
              <a:headEnd/>
              <a:tailEnd/>
            </a:ln>
          </p:spPr>
          <p:txBody>
            <a:bodyPr wrap="none" anchor="ctr"/>
            <a:lstStyle/>
            <a:p>
              <a:endParaRPr lang="en-US"/>
            </a:p>
          </p:txBody>
        </p:sp>
        <p:sp>
          <p:nvSpPr>
            <p:cNvPr id="43" name="Oval 88"/>
            <p:cNvSpPr>
              <a:spLocks noChangeArrowheads="1"/>
            </p:cNvSpPr>
            <p:nvPr/>
          </p:nvSpPr>
          <p:spPr bwMode="auto">
            <a:xfrm>
              <a:off x="3744" y="2765"/>
              <a:ext cx="48" cy="48"/>
            </a:xfrm>
            <a:prstGeom prst="ellipse">
              <a:avLst/>
            </a:prstGeom>
            <a:solidFill>
              <a:schemeClr val="hlink"/>
            </a:solidFill>
            <a:ln w="9525">
              <a:solidFill>
                <a:schemeClr val="tx1"/>
              </a:solidFill>
              <a:round/>
              <a:headEnd/>
              <a:tailEnd/>
            </a:ln>
          </p:spPr>
          <p:txBody>
            <a:bodyPr wrap="none" anchor="ctr"/>
            <a:lstStyle/>
            <a:p>
              <a:endParaRPr lang="en-US"/>
            </a:p>
          </p:txBody>
        </p:sp>
        <p:sp>
          <p:nvSpPr>
            <p:cNvPr id="44" name="Oval 89"/>
            <p:cNvSpPr>
              <a:spLocks noChangeArrowheads="1"/>
            </p:cNvSpPr>
            <p:nvPr/>
          </p:nvSpPr>
          <p:spPr bwMode="auto">
            <a:xfrm>
              <a:off x="3744" y="2909"/>
              <a:ext cx="48" cy="48"/>
            </a:xfrm>
            <a:prstGeom prst="ellipse">
              <a:avLst/>
            </a:prstGeom>
            <a:solidFill>
              <a:schemeClr val="hlink"/>
            </a:solidFill>
            <a:ln w="9525">
              <a:solidFill>
                <a:schemeClr val="tx1"/>
              </a:solidFill>
              <a:round/>
              <a:headEnd/>
              <a:tailEnd/>
            </a:ln>
          </p:spPr>
          <p:txBody>
            <a:bodyPr wrap="none" anchor="ctr"/>
            <a:lstStyle/>
            <a:p>
              <a:endParaRPr lang="en-US"/>
            </a:p>
          </p:txBody>
        </p:sp>
        <p:sp>
          <p:nvSpPr>
            <p:cNvPr id="45" name="Oval 90"/>
            <p:cNvSpPr>
              <a:spLocks noChangeArrowheads="1"/>
            </p:cNvSpPr>
            <p:nvPr/>
          </p:nvSpPr>
          <p:spPr bwMode="auto">
            <a:xfrm>
              <a:off x="3744" y="3053"/>
              <a:ext cx="48" cy="48"/>
            </a:xfrm>
            <a:prstGeom prst="ellipse">
              <a:avLst/>
            </a:prstGeom>
            <a:solidFill>
              <a:schemeClr val="hlink"/>
            </a:solidFill>
            <a:ln w="9525">
              <a:solidFill>
                <a:schemeClr val="tx1"/>
              </a:solidFill>
              <a:round/>
              <a:headEnd/>
              <a:tailEnd/>
            </a:ln>
          </p:spPr>
          <p:txBody>
            <a:bodyPr wrap="none" anchor="ctr"/>
            <a:lstStyle/>
            <a:p>
              <a:endParaRPr lang="en-US"/>
            </a:p>
          </p:txBody>
        </p:sp>
        <p:sp>
          <p:nvSpPr>
            <p:cNvPr id="46" name="Oval 91"/>
            <p:cNvSpPr>
              <a:spLocks noChangeArrowheads="1"/>
            </p:cNvSpPr>
            <p:nvPr/>
          </p:nvSpPr>
          <p:spPr bwMode="auto">
            <a:xfrm>
              <a:off x="3744" y="3197"/>
              <a:ext cx="48" cy="48"/>
            </a:xfrm>
            <a:prstGeom prst="ellipse">
              <a:avLst/>
            </a:prstGeom>
            <a:solidFill>
              <a:schemeClr val="hlink"/>
            </a:solidFill>
            <a:ln w="9525">
              <a:solidFill>
                <a:schemeClr val="tx1"/>
              </a:solidFill>
              <a:round/>
              <a:headEnd/>
              <a:tailEnd/>
            </a:ln>
          </p:spPr>
          <p:txBody>
            <a:bodyPr wrap="none" anchor="ctr"/>
            <a:lstStyle/>
            <a:p>
              <a:endParaRPr lang="en-US"/>
            </a:p>
          </p:txBody>
        </p:sp>
        <p:sp>
          <p:nvSpPr>
            <p:cNvPr id="47" name="Freeform 92"/>
            <p:cNvSpPr>
              <a:spLocks/>
            </p:cNvSpPr>
            <p:nvPr/>
          </p:nvSpPr>
          <p:spPr bwMode="auto">
            <a:xfrm>
              <a:off x="3792" y="2189"/>
              <a:ext cx="288" cy="624"/>
            </a:xfrm>
            <a:custGeom>
              <a:avLst/>
              <a:gdLst>
                <a:gd name="T0" fmla="*/ 0 w 288"/>
                <a:gd name="T1" fmla="*/ 624 h 624"/>
                <a:gd name="T2" fmla="*/ 192 w 288"/>
                <a:gd name="T3" fmla="*/ 624 h 624"/>
                <a:gd name="T4" fmla="*/ 192 w 288"/>
                <a:gd name="T5" fmla="*/ 0 h 624"/>
                <a:gd name="T6" fmla="*/ 288 w 288"/>
                <a:gd name="T7" fmla="*/ 0 h 624"/>
                <a:gd name="T8" fmla="*/ 0 60000 65536"/>
                <a:gd name="T9" fmla="*/ 0 60000 65536"/>
                <a:gd name="T10" fmla="*/ 0 60000 65536"/>
                <a:gd name="T11" fmla="*/ 0 60000 65536"/>
                <a:gd name="T12" fmla="*/ 0 w 288"/>
                <a:gd name="T13" fmla="*/ 0 h 624"/>
                <a:gd name="T14" fmla="*/ 288 w 288"/>
                <a:gd name="T15" fmla="*/ 624 h 624"/>
              </a:gdLst>
              <a:ahLst/>
              <a:cxnLst>
                <a:cxn ang="T8">
                  <a:pos x="T0" y="T1"/>
                </a:cxn>
                <a:cxn ang="T9">
                  <a:pos x="T2" y="T3"/>
                </a:cxn>
                <a:cxn ang="T10">
                  <a:pos x="T4" y="T5"/>
                </a:cxn>
                <a:cxn ang="T11">
                  <a:pos x="T6" y="T7"/>
                </a:cxn>
              </a:cxnLst>
              <a:rect l="T12" t="T13" r="T14" b="T15"/>
              <a:pathLst>
                <a:path w="288" h="624">
                  <a:moveTo>
                    <a:pt x="0" y="624"/>
                  </a:moveTo>
                  <a:lnTo>
                    <a:pt x="192" y="624"/>
                  </a:lnTo>
                  <a:lnTo>
                    <a:pt x="192" y="0"/>
                  </a:lnTo>
                  <a:lnTo>
                    <a:pt x="288" y="0"/>
                  </a:lnTo>
                </a:path>
              </a:pathLst>
            </a:custGeom>
            <a:noFill/>
            <a:ln w="28575">
              <a:solidFill>
                <a:schemeClr val="tx1"/>
              </a:solidFill>
              <a:round/>
              <a:headEnd/>
              <a:tailEnd type="triangle" w="med" len="med"/>
            </a:ln>
          </p:spPr>
          <p:txBody>
            <a:bodyPr wrap="none" anchor="ctr"/>
            <a:lstStyle/>
            <a:p>
              <a:endParaRPr lang="en-US"/>
            </a:p>
          </p:txBody>
        </p:sp>
        <p:sp>
          <p:nvSpPr>
            <p:cNvPr id="48" name="Line 93"/>
            <p:cNvSpPr>
              <a:spLocks noChangeShapeType="1"/>
            </p:cNvSpPr>
            <p:nvPr/>
          </p:nvSpPr>
          <p:spPr bwMode="auto">
            <a:xfrm>
              <a:off x="3792" y="3245"/>
              <a:ext cx="288" cy="1"/>
            </a:xfrm>
            <a:prstGeom prst="line">
              <a:avLst/>
            </a:prstGeom>
            <a:noFill/>
            <a:ln w="28575">
              <a:solidFill>
                <a:schemeClr val="tx1"/>
              </a:solidFill>
              <a:round/>
              <a:headEnd/>
              <a:tailEnd type="triangle" w="med" len="med"/>
            </a:ln>
          </p:spPr>
          <p:txBody>
            <a:bodyPr wrap="none" anchor="ctr"/>
            <a:lstStyle/>
            <a:p>
              <a:endParaRPr lang="en-US"/>
            </a:p>
          </p:txBody>
        </p:sp>
        <p:sp>
          <p:nvSpPr>
            <p:cNvPr id="49" name="Text Box 94"/>
            <p:cNvSpPr txBox="1">
              <a:spLocks noChangeArrowheads="1"/>
            </p:cNvSpPr>
            <p:nvPr/>
          </p:nvSpPr>
          <p:spPr bwMode="auto">
            <a:xfrm>
              <a:off x="4780" y="2093"/>
              <a:ext cx="164" cy="518"/>
            </a:xfrm>
            <a:prstGeom prst="rect">
              <a:avLst/>
            </a:prstGeom>
            <a:noFill/>
            <a:ln w="9525">
              <a:noFill/>
              <a:miter lim="800000"/>
              <a:headEnd/>
              <a:tailEnd/>
            </a:ln>
          </p:spPr>
          <p:txBody>
            <a:bodyPr wrap="none" anchor="ctr">
              <a:spAutoFit/>
            </a:bodyPr>
            <a:lstStyle/>
            <a:p>
              <a:r>
                <a:rPr lang="en-US" sz="2400" b="1"/>
                <a:t>.</a:t>
              </a:r>
            </a:p>
            <a:p>
              <a:r>
                <a:rPr lang="en-US" sz="2400" b="1"/>
                <a:t>.</a:t>
              </a:r>
            </a:p>
          </p:txBody>
        </p:sp>
        <p:sp>
          <p:nvSpPr>
            <p:cNvPr id="50" name="Text Box 95"/>
            <p:cNvSpPr txBox="1">
              <a:spLocks noChangeArrowheads="1"/>
            </p:cNvSpPr>
            <p:nvPr/>
          </p:nvSpPr>
          <p:spPr bwMode="auto">
            <a:xfrm>
              <a:off x="4800" y="3101"/>
              <a:ext cx="164" cy="518"/>
            </a:xfrm>
            <a:prstGeom prst="rect">
              <a:avLst/>
            </a:prstGeom>
            <a:noFill/>
            <a:ln w="9525">
              <a:noFill/>
              <a:miter lim="800000"/>
              <a:headEnd/>
              <a:tailEnd/>
            </a:ln>
          </p:spPr>
          <p:txBody>
            <a:bodyPr wrap="none" anchor="ctr">
              <a:spAutoFit/>
            </a:bodyPr>
            <a:lstStyle/>
            <a:p>
              <a:r>
                <a:rPr lang="en-US" sz="2400" b="1"/>
                <a:t>.</a:t>
              </a:r>
            </a:p>
            <a:p>
              <a:r>
                <a:rPr lang="en-US" sz="2400" b="1"/>
                <a:t>.</a:t>
              </a:r>
            </a:p>
          </p:txBody>
        </p:sp>
        <p:sp>
          <p:nvSpPr>
            <p:cNvPr id="51" name="Line 96"/>
            <p:cNvSpPr>
              <a:spLocks noChangeShapeType="1"/>
            </p:cNvSpPr>
            <p:nvPr/>
          </p:nvSpPr>
          <p:spPr bwMode="auto">
            <a:xfrm flipV="1">
              <a:off x="1504" y="2697"/>
              <a:ext cx="2094" cy="535"/>
            </a:xfrm>
            <a:prstGeom prst="line">
              <a:avLst/>
            </a:prstGeom>
            <a:noFill/>
            <a:ln w="28575">
              <a:solidFill>
                <a:srgbClr val="FF0033"/>
              </a:solidFill>
              <a:miter lim="800000"/>
              <a:headEnd/>
              <a:tailEnd type="triangle" w="med" len="med"/>
            </a:ln>
          </p:spPr>
          <p:txBody>
            <a:bodyPr wrap="none"/>
            <a:lstStyle/>
            <a:p>
              <a:endParaRPr lang="en-US"/>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dissolve">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Directory Implementation – its just a file</a:t>
            </a:r>
            <a:endParaRPr lang="en-US" dirty="0"/>
          </a:p>
        </p:txBody>
      </p:sp>
      <p:sp>
        <p:nvSpPr>
          <p:cNvPr id="3" name="Rectangle 2"/>
          <p:cNvSpPr/>
          <p:nvPr/>
        </p:nvSpPr>
        <p:spPr>
          <a:xfrm>
            <a:off x="762000" y="32766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r>
              <a:rPr lang="en-US" dirty="0" smtClean="0"/>
              <a:t>ames</a:t>
            </a:r>
            <a:endParaRPr lang="en-US" dirty="0"/>
          </a:p>
        </p:txBody>
      </p:sp>
      <p:sp>
        <p:nvSpPr>
          <p:cNvPr id="4" name="Rectangle 3"/>
          <p:cNvSpPr/>
          <p:nvPr/>
        </p:nvSpPr>
        <p:spPr>
          <a:xfrm>
            <a:off x="2438400" y="3276600"/>
            <a:ext cx="1219200" cy="381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Attributes</a:t>
            </a:r>
            <a:endParaRPr lang="en-US" dirty="0"/>
          </a:p>
        </p:txBody>
      </p:sp>
      <p:sp>
        <p:nvSpPr>
          <p:cNvPr id="5" name="Rectangle 4"/>
          <p:cNvSpPr/>
          <p:nvPr/>
        </p:nvSpPr>
        <p:spPr>
          <a:xfrm>
            <a:off x="762000" y="36576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mail</a:t>
            </a:r>
            <a:endParaRPr lang="en-US" dirty="0"/>
          </a:p>
        </p:txBody>
      </p:sp>
      <p:sp>
        <p:nvSpPr>
          <p:cNvPr id="6" name="Rectangle 5"/>
          <p:cNvSpPr/>
          <p:nvPr/>
        </p:nvSpPr>
        <p:spPr>
          <a:xfrm>
            <a:off x="2438400" y="3657600"/>
            <a:ext cx="1219200" cy="381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Attributes</a:t>
            </a:r>
            <a:endParaRPr lang="en-US" dirty="0"/>
          </a:p>
        </p:txBody>
      </p:sp>
      <p:sp>
        <p:nvSpPr>
          <p:cNvPr id="7" name="Rectangle 6"/>
          <p:cNvSpPr/>
          <p:nvPr/>
        </p:nvSpPr>
        <p:spPr>
          <a:xfrm>
            <a:off x="762000" y="40386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news</a:t>
            </a:r>
            <a:endParaRPr lang="en-US" dirty="0"/>
          </a:p>
        </p:txBody>
      </p:sp>
      <p:sp>
        <p:nvSpPr>
          <p:cNvPr id="8" name="Rectangle 7"/>
          <p:cNvSpPr/>
          <p:nvPr/>
        </p:nvSpPr>
        <p:spPr>
          <a:xfrm>
            <a:off x="2438400" y="4038600"/>
            <a:ext cx="1219200" cy="381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Attributes</a:t>
            </a:r>
            <a:endParaRPr lang="en-US" dirty="0"/>
          </a:p>
        </p:txBody>
      </p:sp>
      <p:sp>
        <p:nvSpPr>
          <p:cNvPr id="9" name="Rectangle 8"/>
          <p:cNvSpPr/>
          <p:nvPr/>
        </p:nvSpPr>
        <p:spPr>
          <a:xfrm>
            <a:off x="762000" y="44196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a:t>
            </a:r>
            <a:endParaRPr lang="en-US" dirty="0"/>
          </a:p>
        </p:txBody>
      </p:sp>
      <p:sp>
        <p:nvSpPr>
          <p:cNvPr id="10" name="Rectangle 9"/>
          <p:cNvSpPr/>
          <p:nvPr/>
        </p:nvSpPr>
        <p:spPr>
          <a:xfrm>
            <a:off x="2438400" y="4419600"/>
            <a:ext cx="1219200" cy="381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Attributes</a:t>
            </a:r>
            <a:endParaRPr lang="en-US" dirty="0"/>
          </a:p>
        </p:txBody>
      </p:sp>
      <p:sp>
        <p:nvSpPr>
          <p:cNvPr id="11" name="Rectangle 10"/>
          <p:cNvSpPr/>
          <p:nvPr/>
        </p:nvSpPr>
        <p:spPr>
          <a:xfrm>
            <a:off x="4419600" y="32766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r>
              <a:rPr lang="en-US" dirty="0" smtClean="0"/>
              <a:t>ames</a:t>
            </a:r>
            <a:endParaRPr lang="en-US" dirty="0"/>
          </a:p>
        </p:txBody>
      </p:sp>
      <p:sp>
        <p:nvSpPr>
          <p:cNvPr id="12" name="Rectangle 11"/>
          <p:cNvSpPr/>
          <p:nvPr/>
        </p:nvSpPr>
        <p:spPr>
          <a:xfrm>
            <a:off x="6096000" y="3276600"/>
            <a:ext cx="838200" cy="381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p:nvSpPr>
        <p:spPr>
          <a:xfrm>
            <a:off x="4419600" y="36576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mail</a:t>
            </a:r>
            <a:endParaRPr lang="en-US" dirty="0"/>
          </a:p>
        </p:txBody>
      </p:sp>
      <p:sp>
        <p:nvSpPr>
          <p:cNvPr id="14" name="Rectangle 13"/>
          <p:cNvSpPr/>
          <p:nvPr/>
        </p:nvSpPr>
        <p:spPr>
          <a:xfrm>
            <a:off x="6096000" y="3657600"/>
            <a:ext cx="838200" cy="381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p:nvSpPr>
        <p:spPr>
          <a:xfrm>
            <a:off x="4419600" y="40386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news</a:t>
            </a:r>
            <a:endParaRPr lang="en-US" dirty="0"/>
          </a:p>
        </p:txBody>
      </p:sp>
      <p:sp>
        <p:nvSpPr>
          <p:cNvPr id="16" name="Rectangle 15"/>
          <p:cNvSpPr/>
          <p:nvPr/>
        </p:nvSpPr>
        <p:spPr>
          <a:xfrm>
            <a:off x="6096000" y="4038600"/>
            <a:ext cx="838200" cy="381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7" name="Rectangle 16"/>
          <p:cNvSpPr/>
          <p:nvPr/>
        </p:nvSpPr>
        <p:spPr>
          <a:xfrm>
            <a:off x="4419600" y="44196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a:t>
            </a:r>
            <a:endParaRPr lang="en-US" dirty="0"/>
          </a:p>
        </p:txBody>
      </p:sp>
      <p:sp>
        <p:nvSpPr>
          <p:cNvPr id="18" name="Rectangle 17"/>
          <p:cNvSpPr/>
          <p:nvPr/>
        </p:nvSpPr>
        <p:spPr>
          <a:xfrm>
            <a:off x="6096000" y="4419600"/>
            <a:ext cx="838200" cy="381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9" name="Rectangle 18"/>
          <p:cNvSpPr/>
          <p:nvPr/>
        </p:nvSpPr>
        <p:spPr>
          <a:xfrm>
            <a:off x="7696200" y="2209800"/>
            <a:ext cx="762000" cy="609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Rectangle 19"/>
          <p:cNvSpPr/>
          <p:nvPr/>
        </p:nvSpPr>
        <p:spPr>
          <a:xfrm>
            <a:off x="7696200" y="3200400"/>
            <a:ext cx="762000" cy="609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Rectangle 20"/>
          <p:cNvSpPr/>
          <p:nvPr/>
        </p:nvSpPr>
        <p:spPr>
          <a:xfrm>
            <a:off x="7696200" y="4191000"/>
            <a:ext cx="762000" cy="609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Rectangle 21"/>
          <p:cNvSpPr/>
          <p:nvPr/>
        </p:nvSpPr>
        <p:spPr>
          <a:xfrm>
            <a:off x="7696200" y="5181600"/>
            <a:ext cx="762000" cy="609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4" name="Straight Arrow Connector 23"/>
          <p:cNvCxnSpPr>
            <a:stCxn id="12" idx="3"/>
            <a:endCxn id="19" idx="1"/>
          </p:cNvCxnSpPr>
          <p:nvPr/>
        </p:nvCxnSpPr>
        <p:spPr>
          <a:xfrm flipV="1">
            <a:off x="6934200" y="2514600"/>
            <a:ext cx="762000" cy="952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4" idx="3"/>
            <a:endCxn id="20" idx="1"/>
          </p:cNvCxnSpPr>
          <p:nvPr/>
        </p:nvCxnSpPr>
        <p:spPr>
          <a:xfrm flipV="1">
            <a:off x="6934200" y="3505200"/>
            <a:ext cx="76200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6" idx="3"/>
            <a:endCxn id="21" idx="1"/>
          </p:cNvCxnSpPr>
          <p:nvPr/>
        </p:nvCxnSpPr>
        <p:spPr>
          <a:xfrm>
            <a:off x="6934200" y="4229100"/>
            <a:ext cx="7620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8" idx="3"/>
            <a:endCxn id="22" idx="1"/>
          </p:cNvCxnSpPr>
          <p:nvPr/>
        </p:nvCxnSpPr>
        <p:spPr>
          <a:xfrm>
            <a:off x="6934200" y="4610100"/>
            <a:ext cx="762000" cy="87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600200" y="2590800"/>
            <a:ext cx="1371600" cy="369332"/>
          </a:xfrm>
          <a:prstGeom prst="rect">
            <a:avLst/>
          </a:prstGeom>
          <a:noFill/>
        </p:spPr>
        <p:txBody>
          <a:bodyPr wrap="square" rtlCol="0">
            <a:spAutoFit/>
          </a:bodyPr>
          <a:lstStyle/>
          <a:p>
            <a:pPr algn="ctr"/>
            <a:r>
              <a:rPr lang="en-US" dirty="0" smtClean="0"/>
              <a:t>Windows</a:t>
            </a:r>
            <a:endParaRPr lang="en-US" dirty="0"/>
          </a:p>
        </p:txBody>
      </p:sp>
      <p:sp>
        <p:nvSpPr>
          <p:cNvPr id="32" name="TextBox 31"/>
          <p:cNvSpPr txBox="1"/>
          <p:nvPr/>
        </p:nvSpPr>
        <p:spPr>
          <a:xfrm>
            <a:off x="5105400" y="2590800"/>
            <a:ext cx="1371600" cy="369332"/>
          </a:xfrm>
          <a:prstGeom prst="rect">
            <a:avLst/>
          </a:prstGeom>
          <a:noFill/>
        </p:spPr>
        <p:txBody>
          <a:bodyPr wrap="square" rtlCol="0">
            <a:spAutoFit/>
          </a:bodyPr>
          <a:lstStyle/>
          <a:p>
            <a:pPr algn="ctr"/>
            <a:r>
              <a:rPr lang="en-US" dirty="0"/>
              <a:t>*</a:t>
            </a:r>
            <a:r>
              <a:rPr lang="en-US" dirty="0" smtClean="0"/>
              <a:t>NIX</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Variable size names are a pain</a:t>
            </a:r>
            <a:endParaRPr lang="en-US" dirty="0"/>
          </a:p>
        </p:txBody>
      </p:sp>
      <p:sp>
        <p:nvSpPr>
          <p:cNvPr id="3" name="Rectangle 2"/>
          <p:cNvSpPr/>
          <p:nvPr/>
        </p:nvSpPr>
        <p:spPr>
          <a:xfrm>
            <a:off x="762000" y="1752600"/>
            <a:ext cx="2133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 1 entry length</a:t>
            </a:r>
            <a:endParaRPr lang="en-US" dirty="0"/>
          </a:p>
        </p:txBody>
      </p:sp>
      <p:sp>
        <p:nvSpPr>
          <p:cNvPr id="4" name="Rectangle 3"/>
          <p:cNvSpPr/>
          <p:nvPr/>
        </p:nvSpPr>
        <p:spPr>
          <a:xfrm>
            <a:off x="762000" y="2057400"/>
            <a:ext cx="2133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 1 attributes</a:t>
            </a:r>
            <a:endParaRPr lang="en-US" dirty="0"/>
          </a:p>
        </p:txBody>
      </p:sp>
      <p:sp>
        <p:nvSpPr>
          <p:cNvPr id="6" name="Rectangle 5"/>
          <p:cNvSpPr/>
          <p:nvPr/>
        </p:nvSpPr>
        <p:spPr>
          <a:xfrm>
            <a:off x="1295400" y="23622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endParaRPr lang="en-US" dirty="0"/>
          </a:p>
        </p:txBody>
      </p:sp>
      <p:sp>
        <p:nvSpPr>
          <p:cNvPr id="9" name="Rectangle 8"/>
          <p:cNvSpPr/>
          <p:nvPr/>
        </p:nvSpPr>
        <p:spPr>
          <a:xfrm>
            <a:off x="762000" y="23622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10" name="Rectangle 9"/>
          <p:cNvSpPr/>
          <p:nvPr/>
        </p:nvSpPr>
        <p:spPr>
          <a:xfrm>
            <a:off x="1828800" y="23622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a:t>
            </a:r>
            <a:endParaRPr lang="en-US" dirty="0"/>
          </a:p>
        </p:txBody>
      </p:sp>
      <p:sp>
        <p:nvSpPr>
          <p:cNvPr id="11" name="Rectangle 10"/>
          <p:cNvSpPr/>
          <p:nvPr/>
        </p:nvSpPr>
        <p:spPr>
          <a:xfrm>
            <a:off x="2362200" y="23622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t>
            </a:r>
            <a:endParaRPr lang="en-US" dirty="0"/>
          </a:p>
        </p:txBody>
      </p:sp>
      <p:sp>
        <p:nvSpPr>
          <p:cNvPr id="12" name="Rectangle 11"/>
          <p:cNvSpPr/>
          <p:nvPr/>
        </p:nvSpPr>
        <p:spPr>
          <a:xfrm>
            <a:off x="1295400" y="26670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3" name="Rectangle 12"/>
          <p:cNvSpPr/>
          <p:nvPr/>
        </p:nvSpPr>
        <p:spPr>
          <a:xfrm>
            <a:off x="762000" y="26670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14" name="Rectangle 13"/>
          <p:cNvSpPr/>
          <p:nvPr/>
        </p:nvSpPr>
        <p:spPr>
          <a:xfrm>
            <a:off x="1828800" y="26670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15" name="Rectangle 14"/>
          <p:cNvSpPr/>
          <p:nvPr/>
        </p:nvSpPr>
        <p:spPr>
          <a:xfrm>
            <a:off x="2362200" y="26670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6" name="Rectangle 15"/>
          <p:cNvSpPr/>
          <p:nvPr/>
        </p:nvSpPr>
        <p:spPr>
          <a:xfrm>
            <a:off x="1295400" y="29718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a:r>
          </a:p>
        </p:txBody>
      </p:sp>
      <p:sp>
        <p:nvSpPr>
          <p:cNvPr id="17" name="Rectangle 16"/>
          <p:cNvSpPr/>
          <p:nvPr/>
        </p:nvSpPr>
        <p:spPr>
          <a:xfrm>
            <a:off x="762000" y="29718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8" name="Rectangle 17"/>
          <p:cNvSpPr/>
          <p:nvPr/>
        </p:nvSpPr>
        <p:spPr>
          <a:xfrm>
            <a:off x="1828800" y="29718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9" name="Rectangle 18"/>
          <p:cNvSpPr/>
          <p:nvPr/>
        </p:nvSpPr>
        <p:spPr>
          <a:xfrm>
            <a:off x="2362200" y="29718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20" name="Rectangle 19"/>
          <p:cNvSpPr/>
          <p:nvPr/>
        </p:nvSpPr>
        <p:spPr>
          <a:xfrm>
            <a:off x="1295400" y="32766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endParaRPr lang="en-US" dirty="0"/>
          </a:p>
        </p:txBody>
      </p:sp>
      <p:sp>
        <p:nvSpPr>
          <p:cNvPr id="21" name="Rectangle 20"/>
          <p:cNvSpPr/>
          <p:nvPr/>
        </p:nvSpPr>
        <p:spPr>
          <a:xfrm>
            <a:off x="762000" y="32766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22" name="Rectangle 21"/>
          <p:cNvSpPr/>
          <p:nvPr/>
        </p:nvSpPr>
        <p:spPr>
          <a:xfrm>
            <a:off x="1828800" y="3276600"/>
            <a:ext cx="5334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nil</a:t>
            </a:r>
            <a:endParaRPr lang="en-US" dirty="0"/>
          </a:p>
        </p:txBody>
      </p:sp>
      <p:sp>
        <p:nvSpPr>
          <p:cNvPr id="23" name="Rectangle 22"/>
          <p:cNvSpPr/>
          <p:nvPr/>
        </p:nvSpPr>
        <p:spPr>
          <a:xfrm>
            <a:off x="2362200" y="3276600"/>
            <a:ext cx="533400"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4" name="Rectangle 23"/>
          <p:cNvSpPr/>
          <p:nvPr/>
        </p:nvSpPr>
        <p:spPr>
          <a:xfrm>
            <a:off x="762000" y="3581400"/>
            <a:ext cx="2133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 2 entry length</a:t>
            </a:r>
            <a:endParaRPr lang="en-US" dirty="0"/>
          </a:p>
        </p:txBody>
      </p:sp>
      <p:sp>
        <p:nvSpPr>
          <p:cNvPr id="25" name="Rectangle 24"/>
          <p:cNvSpPr/>
          <p:nvPr/>
        </p:nvSpPr>
        <p:spPr>
          <a:xfrm>
            <a:off x="762000" y="3886200"/>
            <a:ext cx="2133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 2 attributes</a:t>
            </a:r>
            <a:endParaRPr lang="en-US" dirty="0"/>
          </a:p>
        </p:txBody>
      </p:sp>
      <p:sp>
        <p:nvSpPr>
          <p:cNvPr id="26" name="Rectangle 25"/>
          <p:cNvSpPr/>
          <p:nvPr/>
        </p:nvSpPr>
        <p:spPr>
          <a:xfrm>
            <a:off x="1295400" y="41910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27" name="Rectangle 26"/>
          <p:cNvSpPr/>
          <p:nvPr/>
        </p:nvSpPr>
        <p:spPr>
          <a:xfrm>
            <a:off x="762000" y="41910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28" name="Rectangle 27"/>
          <p:cNvSpPr/>
          <p:nvPr/>
        </p:nvSpPr>
        <p:spPr>
          <a:xfrm>
            <a:off x="1828800" y="41910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endParaRPr lang="en-US" dirty="0"/>
          </a:p>
        </p:txBody>
      </p:sp>
      <p:sp>
        <p:nvSpPr>
          <p:cNvPr id="29" name="Rectangle 28"/>
          <p:cNvSpPr/>
          <p:nvPr/>
        </p:nvSpPr>
        <p:spPr>
          <a:xfrm>
            <a:off x="2362200" y="41910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endParaRPr lang="en-US" dirty="0"/>
          </a:p>
        </p:txBody>
      </p:sp>
      <p:sp>
        <p:nvSpPr>
          <p:cNvPr id="30" name="Rectangle 29"/>
          <p:cNvSpPr/>
          <p:nvPr/>
        </p:nvSpPr>
        <p:spPr>
          <a:xfrm>
            <a:off x="1295400" y="44958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t>
            </a:r>
            <a:endParaRPr lang="en-US" dirty="0"/>
          </a:p>
        </p:txBody>
      </p:sp>
      <p:sp>
        <p:nvSpPr>
          <p:cNvPr id="31" name="Rectangle 30"/>
          <p:cNvSpPr/>
          <p:nvPr/>
        </p:nvSpPr>
        <p:spPr>
          <a:xfrm>
            <a:off x="762000" y="44958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a:t>
            </a:r>
            <a:endParaRPr lang="en-US" dirty="0"/>
          </a:p>
        </p:txBody>
      </p:sp>
      <p:sp>
        <p:nvSpPr>
          <p:cNvPr id="32" name="Rectangle 31"/>
          <p:cNvSpPr/>
          <p:nvPr/>
        </p:nvSpPr>
        <p:spPr>
          <a:xfrm>
            <a:off x="1828800" y="44958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t>
            </a:r>
            <a:endParaRPr lang="en-US" dirty="0"/>
          </a:p>
        </p:txBody>
      </p:sp>
      <p:sp>
        <p:nvSpPr>
          <p:cNvPr id="33" name="Rectangle 32"/>
          <p:cNvSpPr/>
          <p:nvPr/>
        </p:nvSpPr>
        <p:spPr>
          <a:xfrm>
            <a:off x="2362200" y="44958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35" name="Rectangle 34"/>
          <p:cNvSpPr/>
          <p:nvPr/>
        </p:nvSpPr>
        <p:spPr>
          <a:xfrm>
            <a:off x="762000" y="48006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t>
            </a:r>
            <a:endParaRPr lang="en-US" dirty="0"/>
          </a:p>
        </p:txBody>
      </p:sp>
      <p:sp>
        <p:nvSpPr>
          <p:cNvPr id="37" name="Rectangle 36"/>
          <p:cNvSpPr/>
          <p:nvPr/>
        </p:nvSpPr>
        <p:spPr>
          <a:xfrm>
            <a:off x="2362200" y="4800600"/>
            <a:ext cx="533400"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8" name="Rectangle 37"/>
          <p:cNvSpPr/>
          <p:nvPr/>
        </p:nvSpPr>
        <p:spPr>
          <a:xfrm>
            <a:off x="1295400" y="4800600"/>
            <a:ext cx="5334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nil</a:t>
            </a:r>
            <a:endParaRPr lang="en-US" dirty="0"/>
          </a:p>
        </p:txBody>
      </p:sp>
      <p:sp>
        <p:nvSpPr>
          <p:cNvPr id="39" name="Rectangle 38"/>
          <p:cNvSpPr/>
          <p:nvPr/>
        </p:nvSpPr>
        <p:spPr>
          <a:xfrm>
            <a:off x="1828800" y="4800600"/>
            <a:ext cx="533400"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0" name="Rectangle 39"/>
          <p:cNvSpPr/>
          <p:nvPr/>
        </p:nvSpPr>
        <p:spPr>
          <a:xfrm>
            <a:off x="762000" y="5105400"/>
            <a:ext cx="2133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 3 entry length</a:t>
            </a:r>
            <a:endParaRPr lang="en-US" dirty="0"/>
          </a:p>
        </p:txBody>
      </p:sp>
      <p:sp>
        <p:nvSpPr>
          <p:cNvPr id="41" name="Rectangle 40"/>
          <p:cNvSpPr/>
          <p:nvPr/>
        </p:nvSpPr>
        <p:spPr>
          <a:xfrm>
            <a:off x="762000" y="5410200"/>
            <a:ext cx="2133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 3 attributes</a:t>
            </a:r>
            <a:endParaRPr lang="en-US" dirty="0"/>
          </a:p>
        </p:txBody>
      </p:sp>
      <p:sp>
        <p:nvSpPr>
          <p:cNvPr id="42" name="Rectangle 41"/>
          <p:cNvSpPr/>
          <p:nvPr/>
        </p:nvSpPr>
        <p:spPr>
          <a:xfrm>
            <a:off x="1295400" y="57150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t>
            </a:r>
          </a:p>
        </p:txBody>
      </p:sp>
      <p:sp>
        <p:nvSpPr>
          <p:cNvPr id="43" name="Rectangle 42"/>
          <p:cNvSpPr/>
          <p:nvPr/>
        </p:nvSpPr>
        <p:spPr>
          <a:xfrm>
            <a:off x="762000" y="57150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t>
            </a:r>
            <a:endParaRPr lang="en-US" dirty="0"/>
          </a:p>
        </p:txBody>
      </p:sp>
      <p:sp>
        <p:nvSpPr>
          <p:cNvPr id="44" name="Rectangle 43"/>
          <p:cNvSpPr/>
          <p:nvPr/>
        </p:nvSpPr>
        <p:spPr>
          <a:xfrm>
            <a:off x="2362200" y="5715000"/>
            <a:ext cx="5334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nil</a:t>
            </a:r>
            <a:endParaRPr lang="en-US" dirty="0"/>
          </a:p>
        </p:txBody>
      </p:sp>
      <p:sp>
        <p:nvSpPr>
          <p:cNvPr id="46" name="Rectangle 45"/>
          <p:cNvSpPr/>
          <p:nvPr/>
        </p:nvSpPr>
        <p:spPr>
          <a:xfrm>
            <a:off x="1828800" y="57150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t>
            </a:r>
          </a:p>
        </p:txBody>
      </p:sp>
      <p:cxnSp>
        <p:nvCxnSpPr>
          <p:cNvPr id="48" name="Straight Connector 47"/>
          <p:cNvCxnSpPr/>
          <p:nvPr/>
        </p:nvCxnSpPr>
        <p:spPr>
          <a:xfrm rot="5400000">
            <a:off x="2705100" y="62103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571500" y="62103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5334000" y="1524000"/>
            <a:ext cx="2133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 1 entry length</a:t>
            </a:r>
            <a:endParaRPr lang="en-US" dirty="0"/>
          </a:p>
        </p:txBody>
      </p:sp>
      <p:sp>
        <p:nvSpPr>
          <p:cNvPr id="52" name="Rectangle 51"/>
          <p:cNvSpPr/>
          <p:nvPr/>
        </p:nvSpPr>
        <p:spPr>
          <a:xfrm>
            <a:off x="5334000" y="1828800"/>
            <a:ext cx="2133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 1 attributes</a:t>
            </a:r>
            <a:endParaRPr lang="en-US" dirty="0"/>
          </a:p>
        </p:txBody>
      </p:sp>
      <p:sp>
        <p:nvSpPr>
          <p:cNvPr id="53" name="Rectangle 52"/>
          <p:cNvSpPr/>
          <p:nvPr/>
        </p:nvSpPr>
        <p:spPr>
          <a:xfrm>
            <a:off x="5334000" y="2133600"/>
            <a:ext cx="2133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Pointer to name</a:t>
            </a:r>
            <a:endParaRPr lang="en-US" dirty="0"/>
          </a:p>
        </p:txBody>
      </p:sp>
      <p:sp>
        <p:nvSpPr>
          <p:cNvPr id="54" name="Rectangle 53"/>
          <p:cNvSpPr/>
          <p:nvPr/>
        </p:nvSpPr>
        <p:spPr>
          <a:xfrm>
            <a:off x="5334000" y="2438400"/>
            <a:ext cx="2133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 2 entry length</a:t>
            </a:r>
            <a:endParaRPr lang="en-US" dirty="0"/>
          </a:p>
        </p:txBody>
      </p:sp>
      <p:sp>
        <p:nvSpPr>
          <p:cNvPr id="55" name="Rectangle 54"/>
          <p:cNvSpPr/>
          <p:nvPr/>
        </p:nvSpPr>
        <p:spPr>
          <a:xfrm>
            <a:off x="5334000" y="2743200"/>
            <a:ext cx="2133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 2 attributes</a:t>
            </a:r>
            <a:endParaRPr lang="en-US" dirty="0"/>
          </a:p>
        </p:txBody>
      </p:sp>
      <p:sp>
        <p:nvSpPr>
          <p:cNvPr id="56" name="Rectangle 55"/>
          <p:cNvSpPr/>
          <p:nvPr/>
        </p:nvSpPr>
        <p:spPr>
          <a:xfrm>
            <a:off x="5334000" y="3048000"/>
            <a:ext cx="2133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Pointer to name</a:t>
            </a:r>
            <a:endParaRPr lang="en-US" dirty="0"/>
          </a:p>
        </p:txBody>
      </p:sp>
      <p:sp>
        <p:nvSpPr>
          <p:cNvPr id="57" name="Rectangle 56"/>
          <p:cNvSpPr/>
          <p:nvPr/>
        </p:nvSpPr>
        <p:spPr>
          <a:xfrm>
            <a:off x="5334000" y="3352800"/>
            <a:ext cx="2133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 3 entry length</a:t>
            </a:r>
            <a:endParaRPr lang="en-US" dirty="0"/>
          </a:p>
        </p:txBody>
      </p:sp>
      <p:sp>
        <p:nvSpPr>
          <p:cNvPr id="58" name="Rectangle 57"/>
          <p:cNvSpPr/>
          <p:nvPr/>
        </p:nvSpPr>
        <p:spPr>
          <a:xfrm>
            <a:off x="5334000" y="3657600"/>
            <a:ext cx="2133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 3 attributes</a:t>
            </a:r>
            <a:endParaRPr lang="en-US" dirty="0"/>
          </a:p>
        </p:txBody>
      </p:sp>
      <p:sp>
        <p:nvSpPr>
          <p:cNvPr id="59" name="Rectangle 58"/>
          <p:cNvSpPr/>
          <p:nvPr/>
        </p:nvSpPr>
        <p:spPr>
          <a:xfrm>
            <a:off x="5334000" y="3962400"/>
            <a:ext cx="2133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Pointer to name</a:t>
            </a:r>
            <a:endParaRPr lang="en-US" dirty="0"/>
          </a:p>
        </p:txBody>
      </p:sp>
      <p:sp>
        <p:nvSpPr>
          <p:cNvPr id="60" name="Rectangle 59"/>
          <p:cNvSpPr/>
          <p:nvPr/>
        </p:nvSpPr>
        <p:spPr>
          <a:xfrm>
            <a:off x="5867400" y="42672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endParaRPr lang="en-US" dirty="0"/>
          </a:p>
        </p:txBody>
      </p:sp>
      <p:sp>
        <p:nvSpPr>
          <p:cNvPr id="61" name="Rectangle 60"/>
          <p:cNvSpPr/>
          <p:nvPr/>
        </p:nvSpPr>
        <p:spPr>
          <a:xfrm>
            <a:off x="5334000" y="42672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62" name="Rectangle 61"/>
          <p:cNvSpPr/>
          <p:nvPr/>
        </p:nvSpPr>
        <p:spPr>
          <a:xfrm>
            <a:off x="6400800" y="42672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a:t>
            </a:r>
            <a:endParaRPr lang="en-US" dirty="0"/>
          </a:p>
        </p:txBody>
      </p:sp>
      <p:sp>
        <p:nvSpPr>
          <p:cNvPr id="63" name="Rectangle 62"/>
          <p:cNvSpPr/>
          <p:nvPr/>
        </p:nvSpPr>
        <p:spPr>
          <a:xfrm>
            <a:off x="6934200" y="42672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t>
            </a:r>
            <a:endParaRPr lang="en-US" dirty="0"/>
          </a:p>
        </p:txBody>
      </p:sp>
      <p:sp>
        <p:nvSpPr>
          <p:cNvPr id="64" name="Rectangle 63"/>
          <p:cNvSpPr/>
          <p:nvPr/>
        </p:nvSpPr>
        <p:spPr>
          <a:xfrm>
            <a:off x="5867400" y="45720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65" name="Rectangle 64"/>
          <p:cNvSpPr/>
          <p:nvPr/>
        </p:nvSpPr>
        <p:spPr>
          <a:xfrm>
            <a:off x="5334000" y="45720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66" name="Rectangle 65"/>
          <p:cNvSpPr/>
          <p:nvPr/>
        </p:nvSpPr>
        <p:spPr>
          <a:xfrm>
            <a:off x="6400800" y="45720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67" name="Rectangle 66"/>
          <p:cNvSpPr/>
          <p:nvPr/>
        </p:nvSpPr>
        <p:spPr>
          <a:xfrm>
            <a:off x="6934200" y="45720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68" name="Rectangle 67"/>
          <p:cNvSpPr/>
          <p:nvPr/>
        </p:nvSpPr>
        <p:spPr>
          <a:xfrm>
            <a:off x="5867400" y="48768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a:r>
          </a:p>
        </p:txBody>
      </p:sp>
      <p:sp>
        <p:nvSpPr>
          <p:cNvPr id="69" name="Rectangle 68"/>
          <p:cNvSpPr/>
          <p:nvPr/>
        </p:nvSpPr>
        <p:spPr>
          <a:xfrm>
            <a:off x="5334000" y="48768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70" name="Rectangle 69"/>
          <p:cNvSpPr/>
          <p:nvPr/>
        </p:nvSpPr>
        <p:spPr>
          <a:xfrm>
            <a:off x="6400800" y="48768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71" name="Rectangle 70"/>
          <p:cNvSpPr/>
          <p:nvPr/>
        </p:nvSpPr>
        <p:spPr>
          <a:xfrm>
            <a:off x="6934200" y="48768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72" name="Rectangle 71"/>
          <p:cNvSpPr/>
          <p:nvPr/>
        </p:nvSpPr>
        <p:spPr>
          <a:xfrm>
            <a:off x="5867400" y="51816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endParaRPr lang="en-US" dirty="0"/>
          </a:p>
        </p:txBody>
      </p:sp>
      <p:sp>
        <p:nvSpPr>
          <p:cNvPr id="73" name="Rectangle 72"/>
          <p:cNvSpPr/>
          <p:nvPr/>
        </p:nvSpPr>
        <p:spPr>
          <a:xfrm>
            <a:off x="5334000" y="51816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74" name="Rectangle 73"/>
          <p:cNvSpPr/>
          <p:nvPr/>
        </p:nvSpPr>
        <p:spPr>
          <a:xfrm>
            <a:off x="6400800" y="5181600"/>
            <a:ext cx="5334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nil</a:t>
            </a:r>
            <a:endParaRPr lang="en-US" dirty="0"/>
          </a:p>
        </p:txBody>
      </p:sp>
      <p:sp>
        <p:nvSpPr>
          <p:cNvPr id="76" name="Rectangle 75"/>
          <p:cNvSpPr/>
          <p:nvPr/>
        </p:nvSpPr>
        <p:spPr>
          <a:xfrm>
            <a:off x="5334000" y="54864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77" name="Rectangle 76"/>
          <p:cNvSpPr/>
          <p:nvPr/>
        </p:nvSpPr>
        <p:spPr>
          <a:xfrm>
            <a:off x="6934200" y="51816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78" name="Rectangle 77"/>
          <p:cNvSpPr/>
          <p:nvPr/>
        </p:nvSpPr>
        <p:spPr>
          <a:xfrm>
            <a:off x="5867400" y="54864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endParaRPr lang="en-US" dirty="0"/>
          </a:p>
        </p:txBody>
      </p:sp>
      <p:sp>
        <p:nvSpPr>
          <p:cNvPr id="79" name="Rectangle 78"/>
          <p:cNvSpPr/>
          <p:nvPr/>
        </p:nvSpPr>
        <p:spPr>
          <a:xfrm>
            <a:off x="6400800" y="54864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endParaRPr lang="en-US" dirty="0"/>
          </a:p>
        </p:txBody>
      </p:sp>
      <p:sp>
        <p:nvSpPr>
          <p:cNvPr id="80" name="Rectangle 79"/>
          <p:cNvSpPr/>
          <p:nvPr/>
        </p:nvSpPr>
        <p:spPr>
          <a:xfrm>
            <a:off x="5334000" y="57912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t>
            </a:r>
            <a:endParaRPr lang="en-US" dirty="0"/>
          </a:p>
        </p:txBody>
      </p:sp>
      <p:sp>
        <p:nvSpPr>
          <p:cNvPr id="81" name="Rectangle 80"/>
          <p:cNvSpPr/>
          <p:nvPr/>
        </p:nvSpPr>
        <p:spPr>
          <a:xfrm>
            <a:off x="6934200" y="54864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a:t>
            </a:r>
            <a:endParaRPr lang="en-US" dirty="0"/>
          </a:p>
        </p:txBody>
      </p:sp>
      <p:sp>
        <p:nvSpPr>
          <p:cNvPr id="82" name="Rectangle 81"/>
          <p:cNvSpPr/>
          <p:nvPr/>
        </p:nvSpPr>
        <p:spPr>
          <a:xfrm>
            <a:off x="5867400" y="57912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t>
            </a:r>
            <a:endParaRPr lang="en-US" dirty="0"/>
          </a:p>
        </p:txBody>
      </p:sp>
      <p:sp>
        <p:nvSpPr>
          <p:cNvPr id="83" name="Rectangle 82"/>
          <p:cNvSpPr/>
          <p:nvPr/>
        </p:nvSpPr>
        <p:spPr>
          <a:xfrm>
            <a:off x="6400800" y="57912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84" name="Rectangle 83"/>
          <p:cNvSpPr/>
          <p:nvPr/>
        </p:nvSpPr>
        <p:spPr>
          <a:xfrm>
            <a:off x="6934200" y="57912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t>
            </a:r>
            <a:endParaRPr lang="en-US" dirty="0"/>
          </a:p>
        </p:txBody>
      </p:sp>
      <p:sp>
        <p:nvSpPr>
          <p:cNvPr id="86" name="Rectangle 85"/>
          <p:cNvSpPr/>
          <p:nvPr/>
        </p:nvSpPr>
        <p:spPr>
          <a:xfrm>
            <a:off x="5334000" y="6096000"/>
            <a:ext cx="5334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nil</a:t>
            </a:r>
            <a:endParaRPr lang="en-US" dirty="0"/>
          </a:p>
        </p:txBody>
      </p:sp>
      <p:sp>
        <p:nvSpPr>
          <p:cNvPr id="88" name="Rectangle 87"/>
          <p:cNvSpPr/>
          <p:nvPr/>
        </p:nvSpPr>
        <p:spPr>
          <a:xfrm>
            <a:off x="6400800" y="60960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t>
            </a:r>
          </a:p>
        </p:txBody>
      </p:sp>
      <p:sp>
        <p:nvSpPr>
          <p:cNvPr id="89" name="Rectangle 88"/>
          <p:cNvSpPr/>
          <p:nvPr/>
        </p:nvSpPr>
        <p:spPr>
          <a:xfrm>
            <a:off x="5867400" y="60960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t>
            </a:r>
            <a:endParaRPr lang="en-US" dirty="0"/>
          </a:p>
        </p:txBody>
      </p:sp>
      <p:sp>
        <p:nvSpPr>
          <p:cNvPr id="91" name="Rectangle 90"/>
          <p:cNvSpPr/>
          <p:nvPr/>
        </p:nvSpPr>
        <p:spPr>
          <a:xfrm>
            <a:off x="6934200" y="60960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t>
            </a:r>
          </a:p>
        </p:txBody>
      </p:sp>
      <p:sp>
        <p:nvSpPr>
          <p:cNvPr id="92" name="Rectangle 91"/>
          <p:cNvSpPr/>
          <p:nvPr/>
        </p:nvSpPr>
        <p:spPr>
          <a:xfrm>
            <a:off x="5334000" y="6400800"/>
            <a:ext cx="5334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nil</a:t>
            </a:r>
            <a:endParaRPr lang="en-US" dirty="0"/>
          </a:p>
        </p:txBody>
      </p:sp>
      <p:sp>
        <p:nvSpPr>
          <p:cNvPr id="93" name="Rectangle 92"/>
          <p:cNvSpPr/>
          <p:nvPr/>
        </p:nvSpPr>
        <p:spPr>
          <a:xfrm>
            <a:off x="6400800" y="6400800"/>
            <a:ext cx="533400"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94" name="Rectangle 93"/>
          <p:cNvSpPr/>
          <p:nvPr/>
        </p:nvSpPr>
        <p:spPr>
          <a:xfrm>
            <a:off x="5867400" y="6400800"/>
            <a:ext cx="533400"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95" name="Rectangle 94"/>
          <p:cNvSpPr/>
          <p:nvPr/>
        </p:nvSpPr>
        <p:spPr>
          <a:xfrm>
            <a:off x="6934200" y="6400800"/>
            <a:ext cx="533400"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97" name="Elbow Connector 96"/>
          <p:cNvCxnSpPr>
            <a:stCxn id="53" idx="1"/>
            <a:endCxn id="61" idx="1"/>
          </p:cNvCxnSpPr>
          <p:nvPr/>
        </p:nvCxnSpPr>
        <p:spPr>
          <a:xfrm rot="10800000" flipV="1">
            <a:off x="5334000" y="2286000"/>
            <a:ext cx="1588" cy="2133600"/>
          </a:xfrm>
          <a:prstGeom prst="bentConnector3">
            <a:avLst>
              <a:gd name="adj1" fmla="val 42466638"/>
            </a:avLst>
          </a:prstGeom>
          <a:ln>
            <a:tailEnd type="arrow"/>
          </a:ln>
        </p:spPr>
        <p:style>
          <a:lnRef idx="1">
            <a:schemeClr val="accent2"/>
          </a:lnRef>
          <a:fillRef idx="0">
            <a:schemeClr val="accent2"/>
          </a:fillRef>
          <a:effectRef idx="0">
            <a:schemeClr val="accent2"/>
          </a:effectRef>
          <a:fontRef idx="minor">
            <a:schemeClr val="tx1"/>
          </a:fontRef>
        </p:style>
      </p:cxnSp>
      <p:cxnSp>
        <p:nvCxnSpPr>
          <p:cNvPr id="99" name="Elbow Connector 98"/>
          <p:cNvCxnSpPr>
            <a:stCxn id="56" idx="3"/>
            <a:endCxn id="77" idx="3"/>
          </p:cNvCxnSpPr>
          <p:nvPr/>
        </p:nvCxnSpPr>
        <p:spPr>
          <a:xfrm>
            <a:off x="7467600" y="3200400"/>
            <a:ext cx="1588" cy="2133600"/>
          </a:xfrm>
          <a:prstGeom prst="bentConnector3">
            <a:avLst>
              <a:gd name="adj1" fmla="val 14395466"/>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01" name="Elbow Connector 100"/>
          <p:cNvCxnSpPr>
            <a:stCxn id="58" idx="1"/>
            <a:endCxn id="89" idx="1"/>
          </p:cNvCxnSpPr>
          <p:nvPr/>
        </p:nvCxnSpPr>
        <p:spPr>
          <a:xfrm rot="10800000" flipH="1" flipV="1">
            <a:off x="5334000" y="3810000"/>
            <a:ext cx="533400" cy="2438400"/>
          </a:xfrm>
          <a:prstGeom prst="bentConnector3">
            <a:avLst>
              <a:gd name="adj1" fmla="val -42857"/>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Sharing files</a:t>
            </a:r>
            <a:endParaRPr lang="en-US" dirty="0"/>
          </a:p>
        </p:txBody>
      </p:sp>
      <p:sp>
        <p:nvSpPr>
          <p:cNvPr id="58" name="Content Placeholder 57"/>
          <p:cNvSpPr>
            <a:spLocks noGrp="1"/>
          </p:cNvSpPr>
          <p:nvPr>
            <p:ph sz="half" idx="2"/>
          </p:nvPr>
        </p:nvSpPr>
        <p:spPr>
          <a:xfrm>
            <a:off x="5257800" y="1600200"/>
            <a:ext cx="3657600" cy="4525963"/>
          </a:xfrm>
        </p:spPr>
        <p:txBody>
          <a:bodyPr/>
          <a:lstStyle/>
          <a:p>
            <a:r>
              <a:rPr lang="en-US" dirty="0" smtClean="0"/>
              <a:t>Add start block in B – when to delete?</a:t>
            </a:r>
          </a:p>
          <a:p>
            <a:r>
              <a:rPr lang="en-US" dirty="0" smtClean="0"/>
              <a:t>Can share </a:t>
            </a:r>
            <a:r>
              <a:rPr lang="en-US" dirty="0" err="1" smtClean="0"/>
              <a:t>i</a:t>
            </a:r>
            <a:r>
              <a:rPr lang="en-US" dirty="0" smtClean="0"/>
              <a:t>-node – increment ref count</a:t>
            </a:r>
            <a:endParaRPr lang="en-US" dirty="0"/>
          </a:p>
        </p:txBody>
      </p:sp>
      <p:sp>
        <p:nvSpPr>
          <p:cNvPr id="4" name="Rectangle 3"/>
          <p:cNvSpPr/>
          <p:nvPr/>
        </p:nvSpPr>
        <p:spPr>
          <a:xfrm>
            <a:off x="2133600" y="17526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04800" y="35052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Oval 6"/>
          <p:cNvSpPr/>
          <p:nvPr/>
        </p:nvSpPr>
        <p:spPr>
          <a:xfrm>
            <a:off x="2057400" y="35052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3" name="Rectangle 12"/>
          <p:cNvSpPr/>
          <p:nvPr/>
        </p:nvSpPr>
        <p:spPr>
          <a:xfrm>
            <a:off x="304800" y="26670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4" name="Rectangle 13"/>
          <p:cNvSpPr/>
          <p:nvPr/>
        </p:nvSpPr>
        <p:spPr>
          <a:xfrm>
            <a:off x="2133600" y="26670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5" name="Rectangle 14"/>
          <p:cNvSpPr/>
          <p:nvPr/>
        </p:nvSpPr>
        <p:spPr>
          <a:xfrm>
            <a:off x="4038600" y="26670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6" name="Rectangle 15"/>
          <p:cNvSpPr/>
          <p:nvPr/>
        </p:nvSpPr>
        <p:spPr>
          <a:xfrm>
            <a:off x="40386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7" name="Oval 16"/>
          <p:cNvSpPr/>
          <p:nvPr/>
        </p:nvSpPr>
        <p:spPr>
          <a:xfrm>
            <a:off x="5105400" y="34290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8" name="Rectangle 17"/>
          <p:cNvSpPr/>
          <p:nvPr/>
        </p:nvSpPr>
        <p:spPr>
          <a:xfrm>
            <a:off x="3352800" y="43434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9" name="Rectangle 18"/>
          <p:cNvSpPr/>
          <p:nvPr/>
        </p:nvSpPr>
        <p:spPr>
          <a:xfrm>
            <a:off x="4648200" y="43434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20" name="Oval 19"/>
          <p:cNvSpPr/>
          <p:nvPr/>
        </p:nvSpPr>
        <p:spPr>
          <a:xfrm>
            <a:off x="5410200" y="52578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1" name="Rectangle 20"/>
          <p:cNvSpPr/>
          <p:nvPr/>
        </p:nvSpPr>
        <p:spPr>
          <a:xfrm>
            <a:off x="2971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2" name="Rectangle 21"/>
          <p:cNvSpPr/>
          <p:nvPr/>
        </p:nvSpPr>
        <p:spPr>
          <a:xfrm>
            <a:off x="12954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3" name="Oval 22"/>
          <p:cNvSpPr/>
          <p:nvPr/>
        </p:nvSpPr>
        <p:spPr>
          <a:xfrm>
            <a:off x="1219200" y="43434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5" name="Straight Connector 24"/>
          <p:cNvCxnSpPr>
            <a:stCxn id="4" idx="2"/>
            <a:endCxn id="13" idx="0"/>
          </p:cNvCxnSpPr>
          <p:nvPr/>
        </p:nvCxnSpPr>
        <p:spPr>
          <a:xfrm rot="5400000">
            <a:off x="1257300" y="1524000"/>
            <a:ext cx="457200" cy="182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4" idx="2"/>
            <a:endCxn id="14" idx="0"/>
          </p:cNvCxnSpPr>
          <p:nvPr/>
        </p:nvCxnSpPr>
        <p:spPr>
          <a:xfrm rot="5400000">
            <a:off x="2171700" y="24384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4" idx="2"/>
            <a:endCxn id="15" idx="0"/>
          </p:cNvCxnSpPr>
          <p:nvPr/>
        </p:nvCxnSpPr>
        <p:spPr>
          <a:xfrm rot="16200000" flipH="1">
            <a:off x="3124200" y="1485900"/>
            <a:ext cx="457200" cy="190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4" idx="2"/>
            <a:endCxn id="22" idx="0"/>
          </p:cNvCxnSpPr>
          <p:nvPr/>
        </p:nvCxnSpPr>
        <p:spPr>
          <a:xfrm rot="5400000">
            <a:off x="1790700" y="2895600"/>
            <a:ext cx="3810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4" idx="2"/>
            <a:endCxn id="7" idx="0"/>
          </p:cNvCxnSpPr>
          <p:nvPr/>
        </p:nvCxnSpPr>
        <p:spPr>
          <a:xfrm rot="5400000">
            <a:off x="2190750" y="3295650"/>
            <a:ext cx="381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4" idx="2"/>
            <a:endCxn id="21" idx="0"/>
          </p:cNvCxnSpPr>
          <p:nvPr/>
        </p:nvCxnSpPr>
        <p:spPr>
          <a:xfrm rot="16200000" flipH="1">
            <a:off x="2628900" y="2895600"/>
            <a:ext cx="3810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2" idx="2"/>
            <a:endCxn id="23" idx="0"/>
          </p:cNvCxnSpPr>
          <p:nvPr/>
        </p:nvCxnSpPr>
        <p:spPr>
          <a:xfrm rot="5400000">
            <a:off x="1352550" y="4133850"/>
            <a:ext cx="381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3" idx="2"/>
            <a:endCxn id="5" idx="0"/>
          </p:cNvCxnSpPr>
          <p:nvPr/>
        </p:nvCxnSpPr>
        <p:spPr>
          <a:xfrm rot="16200000" flipH="1">
            <a:off x="400050" y="3295650"/>
            <a:ext cx="381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5" idx="2"/>
            <a:endCxn id="16" idx="0"/>
          </p:cNvCxnSpPr>
          <p:nvPr/>
        </p:nvCxnSpPr>
        <p:spPr>
          <a:xfrm rot="5400000">
            <a:off x="4114800" y="33147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5" idx="2"/>
            <a:endCxn id="17" idx="0"/>
          </p:cNvCxnSpPr>
          <p:nvPr/>
        </p:nvCxnSpPr>
        <p:spPr>
          <a:xfrm rot="16200000" flipH="1">
            <a:off x="4705350" y="2724150"/>
            <a:ext cx="304800" cy="1104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6" idx="2"/>
            <a:endCxn id="18" idx="0"/>
          </p:cNvCxnSpPr>
          <p:nvPr/>
        </p:nvCxnSpPr>
        <p:spPr>
          <a:xfrm rot="5400000">
            <a:off x="3771900" y="3810000"/>
            <a:ext cx="3810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6" idx="2"/>
            <a:endCxn id="19" idx="0"/>
          </p:cNvCxnSpPr>
          <p:nvPr/>
        </p:nvCxnSpPr>
        <p:spPr>
          <a:xfrm rot="16200000" flipH="1">
            <a:off x="4419600" y="3848100"/>
            <a:ext cx="38100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495800" y="52578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4" name="Oval 33"/>
          <p:cNvSpPr/>
          <p:nvPr/>
        </p:nvSpPr>
        <p:spPr>
          <a:xfrm>
            <a:off x="3276600" y="52578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6" name="Oval 35"/>
          <p:cNvSpPr/>
          <p:nvPr/>
        </p:nvSpPr>
        <p:spPr>
          <a:xfrm>
            <a:off x="2362200" y="5257800"/>
            <a:ext cx="6096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a:t>
            </a:r>
          </a:p>
        </p:txBody>
      </p:sp>
      <p:cxnSp>
        <p:nvCxnSpPr>
          <p:cNvPr id="40" name="Straight Connector 39"/>
          <p:cNvCxnSpPr>
            <a:stCxn id="18" idx="2"/>
            <a:endCxn id="34" idx="0"/>
          </p:cNvCxnSpPr>
          <p:nvPr/>
        </p:nvCxnSpPr>
        <p:spPr>
          <a:xfrm rot="5400000">
            <a:off x="3371850" y="5010150"/>
            <a:ext cx="4572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8" idx="2"/>
            <a:endCxn id="36" idx="7"/>
          </p:cNvCxnSpPr>
          <p:nvPr/>
        </p:nvCxnSpPr>
        <p:spPr>
          <a:xfrm rot="5400000">
            <a:off x="2983356" y="4699770"/>
            <a:ext cx="535315" cy="736974"/>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48" name="Straight Connector 47"/>
          <p:cNvCxnSpPr>
            <a:stCxn id="19" idx="2"/>
            <a:endCxn id="32" idx="0"/>
          </p:cNvCxnSpPr>
          <p:nvPr/>
        </p:nvCxnSpPr>
        <p:spPr>
          <a:xfrm rot="5400000">
            <a:off x="4629150" y="4972050"/>
            <a:ext cx="4572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9" idx="2"/>
            <a:endCxn id="20" idx="0"/>
          </p:cNvCxnSpPr>
          <p:nvPr/>
        </p:nvCxnSpPr>
        <p:spPr>
          <a:xfrm rot="16200000" flipH="1">
            <a:off x="5086350" y="4629150"/>
            <a:ext cx="457200" cy="800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22" idx="2"/>
            <a:endCxn id="36" idx="1"/>
          </p:cNvCxnSpPr>
          <p:nvPr/>
        </p:nvCxnSpPr>
        <p:spPr>
          <a:xfrm rot="16200000" flipH="1">
            <a:off x="1320030" y="4204470"/>
            <a:ext cx="1373515" cy="889374"/>
          </a:xfrm>
          <a:prstGeom prst="line">
            <a:avLst/>
          </a:prstGeom>
        </p:spPr>
        <p:style>
          <a:lnRef idx="2">
            <a:schemeClr val="accent2">
              <a:shade val="50000"/>
            </a:schemeClr>
          </a:lnRef>
          <a:fillRef idx="1">
            <a:schemeClr val="accent2"/>
          </a:fillRef>
          <a:effectRef idx="0">
            <a:schemeClr val="accent2"/>
          </a:effectRef>
          <a:fontRef idx="minor">
            <a:schemeClr val="lt1"/>
          </a:fontRef>
        </p:style>
      </p:cxn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Link</a:t>
            </a:r>
            <a:endParaRPr lang="en-US" dirty="0"/>
          </a:p>
        </p:txBody>
      </p:sp>
      <p:sp>
        <p:nvSpPr>
          <p:cNvPr id="58" name="Content Placeholder 57"/>
          <p:cNvSpPr>
            <a:spLocks noGrp="1"/>
          </p:cNvSpPr>
          <p:nvPr>
            <p:ph sz="half" idx="2"/>
          </p:nvPr>
        </p:nvSpPr>
        <p:spPr>
          <a:xfrm>
            <a:off x="5257800" y="1600200"/>
            <a:ext cx="3886200" cy="4525963"/>
          </a:xfrm>
        </p:spPr>
        <p:txBody>
          <a:bodyPr/>
          <a:lstStyle/>
          <a:p>
            <a:r>
              <a:rPr lang="en-US" dirty="0" smtClean="0"/>
              <a:t>Special file</a:t>
            </a:r>
          </a:p>
          <a:p>
            <a:r>
              <a:rPr lang="en-US" dirty="0" smtClean="0"/>
              <a:t>Path to shared file</a:t>
            </a:r>
          </a:p>
          <a:p>
            <a:r>
              <a:rPr lang="en-US" dirty="0" smtClean="0"/>
              <a:t>File system follows path</a:t>
            </a:r>
            <a:endParaRPr lang="en-US" dirty="0"/>
          </a:p>
        </p:txBody>
      </p:sp>
      <p:sp>
        <p:nvSpPr>
          <p:cNvPr id="4" name="Rectangle 3"/>
          <p:cNvSpPr/>
          <p:nvPr/>
        </p:nvSpPr>
        <p:spPr>
          <a:xfrm>
            <a:off x="2133600" y="17526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04800" y="35052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Oval 6"/>
          <p:cNvSpPr/>
          <p:nvPr/>
        </p:nvSpPr>
        <p:spPr>
          <a:xfrm>
            <a:off x="2057400" y="35052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3" name="Rectangle 12"/>
          <p:cNvSpPr/>
          <p:nvPr/>
        </p:nvSpPr>
        <p:spPr>
          <a:xfrm>
            <a:off x="304800" y="26670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4" name="Rectangle 13"/>
          <p:cNvSpPr/>
          <p:nvPr/>
        </p:nvSpPr>
        <p:spPr>
          <a:xfrm>
            <a:off x="2133600" y="26670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5" name="Rectangle 14"/>
          <p:cNvSpPr/>
          <p:nvPr/>
        </p:nvSpPr>
        <p:spPr>
          <a:xfrm>
            <a:off x="4038600" y="26670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6" name="Rectangle 15"/>
          <p:cNvSpPr/>
          <p:nvPr/>
        </p:nvSpPr>
        <p:spPr>
          <a:xfrm>
            <a:off x="40386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7" name="Oval 16"/>
          <p:cNvSpPr/>
          <p:nvPr/>
        </p:nvSpPr>
        <p:spPr>
          <a:xfrm>
            <a:off x="5105400" y="34290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8" name="Rectangle 17"/>
          <p:cNvSpPr/>
          <p:nvPr/>
        </p:nvSpPr>
        <p:spPr>
          <a:xfrm>
            <a:off x="3352800" y="43434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9" name="Rectangle 18"/>
          <p:cNvSpPr/>
          <p:nvPr/>
        </p:nvSpPr>
        <p:spPr>
          <a:xfrm>
            <a:off x="4648200" y="43434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20" name="Oval 19"/>
          <p:cNvSpPr/>
          <p:nvPr/>
        </p:nvSpPr>
        <p:spPr>
          <a:xfrm>
            <a:off x="5410200" y="52578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1" name="Rectangle 20"/>
          <p:cNvSpPr/>
          <p:nvPr/>
        </p:nvSpPr>
        <p:spPr>
          <a:xfrm>
            <a:off x="2971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2" name="Rectangle 21"/>
          <p:cNvSpPr/>
          <p:nvPr/>
        </p:nvSpPr>
        <p:spPr>
          <a:xfrm>
            <a:off x="12954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3" name="Oval 22"/>
          <p:cNvSpPr/>
          <p:nvPr/>
        </p:nvSpPr>
        <p:spPr>
          <a:xfrm>
            <a:off x="762000" y="43434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5" name="Straight Connector 24"/>
          <p:cNvCxnSpPr>
            <a:stCxn id="4" idx="2"/>
            <a:endCxn id="13" idx="0"/>
          </p:cNvCxnSpPr>
          <p:nvPr/>
        </p:nvCxnSpPr>
        <p:spPr>
          <a:xfrm rot="5400000">
            <a:off x="1257300" y="1524000"/>
            <a:ext cx="457200" cy="182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4" idx="2"/>
            <a:endCxn id="14" idx="0"/>
          </p:cNvCxnSpPr>
          <p:nvPr/>
        </p:nvCxnSpPr>
        <p:spPr>
          <a:xfrm rot="5400000">
            <a:off x="2171700" y="2438400"/>
            <a:ext cx="4572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Straight Connector 28"/>
          <p:cNvCxnSpPr>
            <a:stCxn id="4" idx="2"/>
            <a:endCxn id="15" idx="0"/>
          </p:cNvCxnSpPr>
          <p:nvPr/>
        </p:nvCxnSpPr>
        <p:spPr>
          <a:xfrm rot="16200000" flipH="1">
            <a:off x="3124200" y="1485900"/>
            <a:ext cx="457200" cy="1905000"/>
          </a:xfrm>
          <a:prstGeom prst="line">
            <a:avLst/>
          </a:prstGeom>
        </p:spPr>
        <p:style>
          <a:lnRef idx="1">
            <a:schemeClr val="accent2"/>
          </a:lnRef>
          <a:fillRef idx="0">
            <a:schemeClr val="accent2"/>
          </a:fillRef>
          <a:effectRef idx="0">
            <a:schemeClr val="accent2"/>
          </a:effectRef>
          <a:fontRef idx="minor">
            <a:schemeClr val="tx1"/>
          </a:fontRef>
        </p:style>
      </p:cxnSp>
      <p:cxnSp>
        <p:nvCxnSpPr>
          <p:cNvPr id="31" name="Straight Connector 30"/>
          <p:cNvCxnSpPr>
            <a:stCxn id="14" idx="2"/>
            <a:endCxn id="22" idx="0"/>
          </p:cNvCxnSpPr>
          <p:nvPr/>
        </p:nvCxnSpPr>
        <p:spPr>
          <a:xfrm rot="5400000">
            <a:off x="1790700" y="2895600"/>
            <a:ext cx="381000" cy="838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33" name="Straight Connector 32"/>
          <p:cNvCxnSpPr>
            <a:stCxn id="14" idx="2"/>
            <a:endCxn id="7" idx="0"/>
          </p:cNvCxnSpPr>
          <p:nvPr/>
        </p:nvCxnSpPr>
        <p:spPr>
          <a:xfrm rot="5400000">
            <a:off x="2190750" y="3295650"/>
            <a:ext cx="381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4" idx="2"/>
            <a:endCxn id="21" idx="0"/>
          </p:cNvCxnSpPr>
          <p:nvPr/>
        </p:nvCxnSpPr>
        <p:spPr>
          <a:xfrm rot="16200000" flipH="1">
            <a:off x="2628900" y="2895600"/>
            <a:ext cx="3810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2" idx="2"/>
            <a:endCxn id="23" idx="0"/>
          </p:cNvCxnSpPr>
          <p:nvPr/>
        </p:nvCxnSpPr>
        <p:spPr>
          <a:xfrm rot="5400000">
            <a:off x="1123950" y="3905250"/>
            <a:ext cx="381000" cy="495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3" idx="2"/>
            <a:endCxn id="5" idx="0"/>
          </p:cNvCxnSpPr>
          <p:nvPr/>
        </p:nvCxnSpPr>
        <p:spPr>
          <a:xfrm rot="16200000" flipH="1">
            <a:off x="400050" y="3295650"/>
            <a:ext cx="381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5" idx="2"/>
            <a:endCxn id="16" idx="0"/>
          </p:cNvCxnSpPr>
          <p:nvPr/>
        </p:nvCxnSpPr>
        <p:spPr>
          <a:xfrm rot="5400000">
            <a:off x="4114800" y="3314700"/>
            <a:ext cx="381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43" name="Straight Connector 42"/>
          <p:cNvCxnSpPr>
            <a:stCxn id="15" idx="2"/>
            <a:endCxn id="17" idx="0"/>
          </p:cNvCxnSpPr>
          <p:nvPr/>
        </p:nvCxnSpPr>
        <p:spPr>
          <a:xfrm rot="16200000" flipH="1">
            <a:off x="4705350" y="2724150"/>
            <a:ext cx="304800" cy="1104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6" idx="2"/>
            <a:endCxn id="18" idx="0"/>
          </p:cNvCxnSpPr>
          <p:nvPr/>
        </p:nvCxnSpPr>
        <p:spPr>
          <a:xfrm rot="5400000">
            <a:off x="3771900" y="3810000"/>
            <a:ext cx="381000" cy="685800"/>
          </a:xfrm>
          <a:prstGeom prst="line">
            <a:avLst/>
          </a:prstGeom>
        </p:spPr>
        <p:style>
          <a:lnRef idx="1">
            <a:schemeClr val="accent2"/>
          </a:lnRef>
          <a:fillRef idx="0">
            <a:schemeClr val="accent2"/>
          </a:fillRef>
          <a:effectRef idx="0">
            <a:schemeClr val="accent2"/>
          </a:effectRef>
          <a:fontRef idx="minor">
            <a:schemeClr val="tx1"/>
          </a:fontRef>
        </p:style>
      </p:cxnSp>
      <p:cxnSp>
        <p:nvCxnSpPr>
          <p:cNvPr id="47" name="Straight Connector 46"/>
          <p:cNvCxnSpPr>
            <a:stCxn id="16" idx="2"/>
            <a:endCxn id="19" idx="0"/>
          </p:cNvCxnSpPr>
          <p:nvPr/>
        </p:nvCxnSpPr>
        <p:spPr>
          <a:xfrm rot="16200000" flipH="1">
            <a:off x="4419600" y="3848100"/>
            <a:ext cx="38100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495800" y="52578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4" name="Oval 33"/>
          <p:cNvSpPr/>
          <p:nvPr/>
        </p:nvSpPr>
        <p:spPr>
          <a:xfrm>
            <a:off x="3276600" y="52578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6" name="Oval 35"/>
          <p:cNvSpPr/>
          <p:nvPr/>
        </p:nvSpPr>
        <p:spPr>
          <a:xfrm>
            <a:off x="2362200" y="5257800"/>
            <a:ext cx="6096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a:t>
            </a:r>
          </a:p>
        </p:txBody>
      </p:sp>
      <p:cxnSp>
        <p:nvCxnSpPr>
          <p:cNvPr id="40" name="Straight Connector 39"/>
          <p:cNvCxnSpPr>
            <a:stCxn id="18" idx="2"/>
            <a:endCxn id="34" idx="0"/>
          </p:cNvCxnSpPr>
          <p:nvPr/>
        </p:nvCxnSpPr>
        <p:spPr>
          <a:xfrm rot="5400000">
            <a:off x="3371850" y="5010150"/>
            <a:ext cx="4572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8" idx="2"/>
            <a:endCxn id="36" idx="7"/>
          </p:cNvCxnSpPr>
          <p:nvPr/>
        </p:nvCxnSpPr>
        <p:spPr>
          <a:xfrm rot="5400000">
            <a:off x="2983356" y="4699770"/>
            <a:ext cx="535315" cy="736974"/>
          </a:xfrm>
          <a:prstGeom prst="line">
            <a:avLst/>
          </a:prstGeom>
        </p:spPr>
        <p:style>
          <a:lnRef idx="1">
            <a:schemeClr val="accent2"/>
          </a:lnRef>
          <a:fillRef idx="0">
            <a:schemeClr val="accent2"/>
          </a:fillRef>
          <a:effectRef idx="0">
            <a:schemeClr val="accent2"/>
          </a:effectRef>
          <a:fontRef idx="minor">
            <a:schemeClr val="tx1"/>
          </a:fontRef>
        </p:style>
      </p:cxnSp>
      <p:cxnSp>
        <p:nvCxnSpPr>
          <p:cNvPr id="48" name="Straight Connector 47"/>
          <p:cNvCxnSpPr>
            <a:stCxn id="19" idx="2"/>
            <a:endCxn id="32" idx="0"/>
          </p:cNvCxnSpPr>
          <p:nvPr/>
        </p:nvCxnSpPr>
        <p:spPr>
          <a:xfrm rot="5400000">
            <a:off x="4629150" y="4972050"/>
            <a:ext cx="4572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9" idx="2"/>
            <a:endCxn id="20" idx="0"/>
          </p:cNvCxnSpPr>
          <p:nvPr/>
        </p:nvCxnSpPr>
        <p:spPr>
          <a:xfrm rot="16200000" flipH="1">
            <a:off x="5086350" y="4629150"/>
            <a:ext cx="457200" cy="800100"/>
          </a:xfrm>
          <a:prstGeom prst="line">
            <a:avLst/>
          </a:prstGeom>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1524000" y="5257800"/>
            <a:ext cx="609600" cy="533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C</a:t>
            </a:r>
          </a:p>
        </p:txBody>
      </p:sp>
      <p:cxnSp>
        <p:nvCxnSpPr>
          <p:cNvPr id="42" name="Straight Connector 41"/>
          <p:cNvCxnSpPr>
            <a:stCxn id="22" idx="2"/>
            <a:endCxn id="38" idx="0"/>
          </p:cNvCxnSpPr>
          <p:nvPr/>
        </p:nvCxnSpPr>
        <p:spPr>
          <a:xfrm rot="16200000" flipH="1">
            <a:off x="1047750" y="4476750"/>
            <a:ext cx="1295400" cy="266700"/>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Journaling</a:t>
            </a:r>
            <a:endParaRPr lang="en-US" dirty="0"/>
          </a:p>
        </p:txBody>
      </p:sp>
      <p:sp>
        <p:nvSpPr>
          <p:cNvPr id="3" name="Content Placeholder 2"/>
          <p:cNvSpPr>
            <a:spLocks noGrp="1"/>
          </p:cNvSpPr>
          <p:nvPr>
            <p:ph idx="1"/>
          </p:nvPr>
        </p:nvSpPr>
        <p:spPr>
          <a:xfrm>
            <a:off x="457200" y="1600200"/>
            <a:ext cx="7467600" cy="4876800"/>
          </a:xfrm>
        </p:spPr>
        <p:txBody>
          <a:bodyPr>
            <a:normAutofit/>
          </a:bodyPr>
          <a:lstStyle/>
          <a:p>
            <a:r>
              <a:rPr lang="en-US" dirty="0" smtClean="0"/>
              <a:t>Write actions to disk log first</a:t>
            </a:r>
          </a:p>
          <a:p>
            <a:r>
              <a:rPr lang="en-US" dirty="0" smtClean="0"/>
              <a:t>Remove actions as completed</a:t>
            </a:r>
          </a:p>
          <a:p>
            <a:r>
              <a:rPr lang="en-US" dirty="0" smtClean="0"/>
              <a:t>NTFS, </a:t>
            </a:r>
            <a:r>
              <a:rPr lang="en-US" dirty="0" err="1" smtClean="0"/>
              <a:t>ReiserFS</a:t>
            </a:r>
            <a:r>
              <a:rPr lang="en-US" dirty="0" smtClean="0"/>
              <a:t>, ext-3 all journal</a:t>
            </a:r>
          </a:p>
          <a:p>
            <a:endParaRPr lang="en-US" dirty="0" smtClean="0"/>
          </a:p>
          <a:p>
            <a:endParaRPr lang="en-US" dirty="0" smtClean="0"/>
          </a:p>
          <a:p>
            <a:endParaRPr lang="en-US" dirty="0" smtClean="0"/>
          </a:p>
          <a:p>
            <a:endParaRPr lang="en-US" dirty="0" smtClean="0"/>
          </a:p>
          <a:p>
            <a:r>
              <a:rPr lang="en-US" dirty="0" smtClean="0"/>
              <a:t>Does not journal data – only maintains integrity of the file system</a:t>
            </a:r>
            <a:endParaRPr lang="en-US" dirty="0"/>
          </a:p>
        </p:txBody>
      </p:sp>
      <p:sp>
        <p:nvSpPr>
          <p:cNvPr id="4" name="TextBox 3"/>
          <p:cNvSpPr txBox="1"/>
          <p:nvPr/>
        </p:nvSpPr>
        <p:spPr>
          <a:xfrm>
            <a:off x="1752600" y="3657600"/>
            <a:ext cx="4114800" cy="1477328"/>
          </a:xfrm>
          <a:prstGeom prst="rect">
            <a:avLst/>
          </a:prstGeom>
          <a:noFill/>
        </p:spPr>
        <p:txBody>
          <a:bodyPr wrap="square" rtlCol="0">
            <a:spAutoFit/>
          </a:bodyPr>
          <a:lstStyle/>
          <a:p>
            <a:pPr marL="342900" indent="-342900">
              <a:buFont typeface="+mj-lt"/>
              <a:buAutoNum type="arabicPeriod"/>
            </a:pPr>
            <a:r>
              <a:rPr lang="en-US" dirty="0" smtClean="0"/>
              <a:t>Remove file from directory</a:t>
            </a:r>
          </a:p>
          <a:p>
            <a:pPr marL="342900" indent="-342900">
              <a:buFont typeface="+mj-lt"/>
              <a:buAutoNum type="arabicPeriod"/>
            </a:pPr>
            <a:r>
              <a:rPr lang="en-US" dirty="0" smtClean="0"/>
              <a:t>Release the </a:t>
            </a:r>
            <a:r>
              <a:rPr lang="en-US" dirty="0" err="1" smtClean="0"/>
              <a:t>i</a:t>
            </a:r>
            <a:r>
              <a:rPr lang="en-US" dirty="0" smtClean="0"/>
              <a:t>-node to the pool of free </a:t>
            </a:r>
            <a:r>
              <a:rPr lang="en-US" dirty="0" err="1" smtClean="0"/>
              <a:t>i</a:t>
            </a:r>
            <a:r>
              <a:rPr lang="en-US" dirty="0" smtClean="0"/>
              <a:t>-nodes</a:t>
            </a:r>
          </a:p>
          <a:p>
            <a:pPr marL="342900" indent="-342900">
              <a:buFont typeface="+mj-lt"/>
              <a:buAutoNum type="arabicPeriod"/>
            </a:pPr>
            <a:r>
              <a:rPr lang="en-US" dirty="0" smtClean="0"/>
              <a:t>Return all the disk blocks to the pool of free disk blocks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Idempotent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Actions can be repeated over and over – you never know when the crash occurred!</a:t>
            </a:r>
          </a:p>
          <a:p>
            <a:r>
              <a:rPr lang="en-US" dirty="0" smtClean="0"/>
              <a:t>Update bit-map to mark block </a:t>
            </a:r>
            <a:r>
              <a:rPr lang="en-US" i="1" dirty="0" smtClean="0"/>
              <a:t>n</a:t>
            </a:r>
            <a:r>
              <a:rPr lang="en-US" dirty="0" smtClean="0"/>
              <a:t> free</a:t>
            </a:r>
          </a:p>
          <a:p>
            <a:r>
              <a:rPr lang="en-US" dirty="0" smtClean="0"/>
              <a:t>Remove </a:t>
            </a:r>
            <a:r>
              <a:rPr lang="en-US" i="1" dirty="0" err="1" smtClean="0"/>
              <a:t>foo</a:t>
            </a:r>
            <a:r>
              <a:rPr lang="en-US" dirty="0" smtClean="0"/>
              <a:t> from directory </a:t>
            </a:r>
            <a:r>
              <a:rPr lang="en-US" i="1" dirty="0" smtClean="0"/>
              <a:t>x</a:t>
            </a:r>
          </a:p>
          <a:p>
            <a:endParaRPr lang="en-US" i="1" dirty="0" smtClean="0"/>
          </a:p>
          <a:p>
            <a:r>
              <a:rPr lang="en-US" dirty="0" smtClean="0">
                <a:solidFill>
                  <a:schemeClr val="accent2"/>
                </a:solidFill>
              </a:rPr>
              <a:t>Add the newly freed blocks from </a:t>
            </a:r>
            <a:r>
              <a:rPr lang="en-US" dirty="0" err="1" smtClean="0">
                <a:solidFill>
                  <a:schemeClr val="accent2"/>
                </a:solidFill>
              </a:rPr>
              <a:t>i</a:t>
            </a:r>
            <a:r>
              <a:rPr lang="en-US" dirty="0" smtClean="0">
                <a:solidFill>
                  <a:schemeClr val="accent2"/>
                </a:solidFill>
              </a:rPr>
              <a:t>-node </a:t>
            </a:r>
            <a:r>
              <a:rPr lang="en-US" i="1" dirty="0" smtClean="0">
                <a:solidFill>
                  <a:schemeClr val="accent2"/>
                </a:solidFill>
              </a:rPr>
              <a:t>k</a:t>
            </a:r>
            <a:r>
              <a:rPr lang="en-US" dirty="0" smtClean="0">
                <a:solidFill>
                  <a:schemeClr val="accent2"/>
                </a:solidFill>
              </a:rPr>
              <a:t> to the end of the free list</a:t>
            </a:r>
          </a:p>
          <a:p>
            <a:endParaRPr lang="en-US" dirty="0" smtClean="0">
              <a:solidFill>
                <a:schemeClr val="accent2"/>
              </a:solidFill>
            </a:endParaRPr>
          </a:p>
          <a:p>
            <a:r>
              <a:rPr lang="en-US" dirty="0" smtClean="0"/>
              <a:t>Search free list and add block </a:t>
            </a:r>
            <a:r>
              <a:rPr lang="en-US" i="1" dirty="0" smtClean="0"/>
              <a:t>n</a:t>
            </a:r>
            <a:r>
              <a:rPr lang="en-US" dirty="0" smtClean="0"/>
              <a:t> to the end if not already there</a:t>
            </a:r>
          </a:p>
          <a:p>
            <a:r>
              <a:rPr lang="en-US" dirty="0" smtClean="0"/>
              <a:t>Transform to idempotent (though more expensive at times)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File System (VFS)</a:t>
            </a:r>
            <a:endParaRPr lang="en-US" dirty="0"/>
          </a:p>
        </p:txBody>
      </p:sp>
      <p:sp>
        <p:nvSpPr>
          <p:cNvPr id="4" name="Rectangle 3"/>
          <p:cNvSpPr/>
          <p:nvPr/>
        </p:nvSpPr>
        <p:spPr>
          <a:xfrm>
            <a:off x="1447800" y="1828800"/>
            <a:ext cx="5715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133600" y="1981200"/>
            <a:ext cx="838200" cy="762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a:t>
            </a:r>
            <a:r>
              <a:rPr lang="en-US" baseline="-25000" dirty="0" smtClean="0"/>
              <a:t>1</a:t>
            </a:r>
            <a:endParaRPr lang="en-US" baseline="-25000" dirty="0"/>
          </a:p>
        </p:txBody>
      </p:sp>
      <p:sp>
        <p:nvSpPr>
          <p:cNvPr id="7" name="Oval 6"/>
          <p:cNvSpPr/>
          <p:nvPr/>
        </p:nvSpPr>
        <p:spPr>
          <a:xfrm>
            <a:off x="5867400" y="1981200"/>
            <a:ext cx="838200" cy="762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smtClean="0"/>
              <a:t>P</a:t>
            </a:r>
            <a:r>
              <a:rPr lang="en-US" baseline="-25000" dirty="0" err="1" smtClean="0"/>
              <a:t>n</a:t>
            </a:r>
            <a:endParaRPr lang="en-US" baseline="-25000" dirty="0"/>
          </a:p>
        </p:txBody>
      </p:sp>
      <p:sp>
        <p:nvSpPr>
          <p:cNvPr id="8" name="Rectangle 7"/>
          <p:cNvSpPr/>
          <p:nvPr/>
        </p:nvSpPr>
        <p:spPr>
          <a:xfrm>
            <a:off x="1447800" y="2895600"/>
            <a:ext cx="5715000" cy="335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524000" y="2971800"/>
            <a:ext cx="1371600" cy="369332"/>
          </a:xfrm>
          <a:prstGeom prst="rect">
            <a:avLst/>
          </a:prstGeom>
          <a:noFill/>
        </p:spPr>
        <p:txBody>
          <a:bodyPr wrap="square" rtlCol="0">
            <a:spAutoFit/>
          </a:bodyPr>
          <a:lstStyle/>
          <a:p>
            <a:r>
              <a:rPr lang="en-US" dirty="0" smtClean="0"/>
              <a:t>POSIX</a:t>
            </a:r>
            <a:endParaRPr lang="en-US" dirty="0"/>
          </a:p>
        </p:txBody>
      </p:sp>
      <p:sp>
        <p:nvSpPr>
          <p:cNvPr id="10" name="Oval 9"/>
          <p:cNvSpPr/>
          <p:nvPr/>
        </p:nvSpPr>
        <p:spPr>
          <a:xfrm>
            <a:off x="2286000" y="3657600"/>
            <a:ext cx="4038600" cy="609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Virtual File System</a:t>
            </a:r>
            <a:endParaRPr lang="en-US" dirty="0"/>
          </a:p>
        </p:txBody>
      </p:sp>
      <p:sp>
        <p:nvSpPr>
          <p:cNvPr id="11" name="Oval 10"/>
          <p:cNvSpPr/>
          <p:nvPr/>
        </p:nvSpPr>
        <p:spPr>
          <a:xfrm>
            <a:off x="2133600" y="4648200"/>
            <a:ext cx="1143000" cy="609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FS 1</a:t>
            </a:r>
            <a:endParaRPr lang="en-US" dirty="0"/>
          </a:p>
        </p:txBody>
      </p:sp>
      <p:sp>
        <p:nvSpPr>
          <p:cNvPr id="12" name="Oval 11"/>
          <p:cNvSpPr/>
          <p:nvPr/>
        </p:nvSpPr>
        <p:spPr>
          <a:xfrm>
            <a:off x="3657600" y="4648200"/>
            <a:ext cx="1143000" cy="609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FS 2</a:t>
            </a:r>
            <a:endParaRPr lang="en-US" dirty="0"/>
          </a:p>
        </p:txBody>
      </p:sp>
      <p:sp>
        <p:nvSpPr>
          <p:cNvPr id="13" name="Oval 12"/>
          <p:cNvSpPr/>
          <p:nvPr/>
        </p:nvSpPr>
        <p:spPr>
          <a:xfrm>
            <a:off x="5181600" y="4648200"/>
            <a:ext cx="1143000" cy="609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FS 3</a:t>
            </a:r>
            <a:endParaRPr lang="en-US" dirty="0"/>
          </a:p>
        </p:txBody>
      </p:sp>
      <p:sp>
        <p:nvSpPr>
          <p:cNvPr id="14" name="Rectangle 13"/>
          <p:cNvSpPr/>
          <p:nvPr/>
        </p:nvSpPr>
        <p:spPr>
          <a:xfrm>
            <a:off x="2133600" y="5562600"/>
            <a:ext cx="4114800" cy="457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Buffer Cache</a:t>
            </a:r>
            <a:endParaRPr lang="en-US" dirty="0"/>
          </a:p>
        </p:txBody>
      </p:sp>
      <p:cxnSp>
        <p:nvCxnSpPr>
          <p:cNvPr id="16" name="Straight Arrow Connector 15"/>
          <p:cNvCxnSpPr>
            <a:stCxn id="5" idx="5"/>
            <a:endCxn id="10" idx="0"/>
          </p:cNvCxnSpPr>
          <p:nvPr/>
        </p:nvCxnSpPr>
        <p:spPr>
          <a:xfrm rot="16200000" flipH="1">
            <a:off x="3064178" y="2416478"/>
            <a:ext cx="1025992" cy="1456252"/>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8" name="Straight Arrow Connector 17"/>
          <p:cNvCxnSpPr>
            <a:stCxn id="10" idx="3"/>
            <a:endCxn id="11" idx="0"/>
          </p:cNvCxnSpPr>
          <p:nvPr/>
        </p:nvCxnSpPr>
        <p:spPr>
          <a:xfrm rot="5400000">
            <a:off x="2556133" y="4326893"/>
            <a:ext cx="470274" cy="17234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a:stCxn id="10" idx="4"/>
            <a:endCxn id="12" idx="0"/>
          </p:cNvCxnSpPr>
          <p:nvPr/>
        </p:nvCxnSpPr>
        <p:spPr>
          <a:xfrm rot="5400000">
            <a:off x="4076700" y="4419600"/>
            <a:ext cx="381000" cy="762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a:stCxn id="10" idx="5"/>
            <a:endCxn id="13" idx="0"/>
          </p:cNvCxnSpPr>
          <p:nvPr/>
        </p:nvCxnSpPr>
        <p:spPr>
          <a:xfrm rot="16200000" flipH="1">
            <a:off x="5507993" y="4403093"/>
            <a:ext cx="470274" cy="1994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a:stCxn id="11" idx="4"/>
          </p:cNvCxnSpPr>
          <p:nvPr/>
        </p:nvCxnSpPr>
        <p:spPr>
          <a:xfrm rot="5400000">
            <a:off x="2533650" y="5391150"/>
            <a:ext cx="304800" cy="381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25" name="Straight Arrow Connector 24"/>
          <p:cNvCxnSpPr/>
          <p:nvPr/>
        </p:nvCxnSpPr>
        <p:spPr>
          <a:xfrm rot="5400000">
            <a:off x="4057650" y="5391150"/>
            <a:ext cx="304800" cy="381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rot="5400000">
            <a:off x="5505450" y="5391150"/>
            <a:ext cx="304800" cy="381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VFS Types</a:t>
            </a:r>
            <a:endParaRPr lang="en-US" dirty="0"/>
          </a:p>
        </p:txBody>
      </p:sp>
      <p:sp>
        <p:nvSpPr>
          <p:cNvPr id="3" name="Content Placeholder 2"/>
          <p:cNvSpPr>
            <a:spLocks noGrp="1"/>
          </p:cNvSpPr>
          <p:nvPr>
            <p:ph idx="1"/>
          </p:nvPr>
        </p:nvSpPr>
        <p:spPr/>
        <p:txBody>
          <a:bodyPr/>
          <a:lstStyle/>
          <a:p>
            <a:r>
              <a:rPr lang="en-US" dirty="0" smtClean="0"/>
              <a:t>Superblock to describe the file-system</a:t>
            </a:r>
          </a:p>
          <a:p>
            <a:r>
              <a:rPr lang="en-US" dirty="0" smtClean="0"/>
              <a:t>v-node to represent a file</a:t>
            </a:r>
          </a:p>
          <a:p>
            <a:r>
              <a:rPr lang="en-US" dirty="0" smtClean="0"/>
              <a:t>directory to organize files</a:t>
            </a:r>
          </a:p>
          <a:p>
            <a:endParaRPr lang="en-US" dirty="0" smtClean="0"/>
          </a:p>
          <a:p>
            <a:r>
              <a:rPr lang="en-US" dirty="0" smtClean="0"/>
              <a:t>Must have concrete file support for each of these operations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abstraction</a:t>
            </a:r>
            <a:endParaRPr lang="en-US" dirty="0"/>
          </a:p>
        </p:txBody>
      </p:sp>
      <p:pic>
        <p:nvPicPr>
          <p:cNvPr id="1026" name="Picture 2" descr="C:\Users\egm\Pictures\Presentation Images\core2extreme_quad_cpu.jpg"/>
          <p:cNvPicPr>
            <a:picLocks noChangeAspect="1" noChangeArrowheads="1"/>
          </p:cNvPicPr>
          <p:nvPr/>
        </p:nvPicPr>
        <p:blipFill>
          <a:blip r:embed="rId2" cstate="print"/>
          <a:srcRect/>
          <a:stretch>
            <a:fillRect/>
          </a:stretch>
        </p:blipFill>
        <p:spPr bwMode="auto">
          <a:xfrm>
            <a:off x="1676400" y="1600200"/>
            <a:ext cx="1176337" cy="1073150"/>
          </a:xfrm>
          <a:prstGeom prst="rect">
            <a:avLst/>
          </a:prstGeom>
          <a:noFill/>
        </p:spPr>
      </p:pic>
      <p:pic>
        <p:nvPicPr>
          <p:cNvPr id="1027" name="Picture 3" descr="C:\Users\egm\Pictures\Presentation Images\20090502163246!DRAM_DDR2_512.jpg"/>
          <p:cNvPicPr>
            <a:picLocks noChangeAspect="1" noChangeArrowheads="1"/>
          </p:cNvPicPr>
          <p:nvPr/>
        </p:nvPicPr>
        <p:blipFill>
          <a:blip r:embed="rId3" cstate="print"/>
          <a:srcRect/>
          <a:stretch>
            <a:fillRect/>
          </a:stretch>
        </p:blipFill>
        <p:spPr bwMode="auto">
          <a:xfrm>
            <a:off x="6705600" y="3429000"/>
            <a:ext cx="2186387" cy="609600"/>
          </a:xfrm>
          <a:prstGeom prst="rect">
            <a:avLst/>
          </a:prstGeom>
          <a:noFill/>
        </p:spPr>
      </p:pic>
      <p:pic>
        <p:nvPicPr>
          <p:cNvPr id="1029" name="Picture 5" descr="C:\Users\egm\Pictures\Presentation Images\harddrive.jpg"/>
          <p:cNvPicPr>
            <a:picLocks noChangeAspect="1" noChangeArrowheads="1"/>
          </p:cNvPicPr>
          <p:nvPr/>
        </p:nvPicPr>
        <p:blipFill>
          <a:blip r:embed="rId4" cstate="print"/>
          <a:srcRect/>
          <a:stretch>
            <a:fillRect/>
          </a:stretch>
        </p:blipFill>
        <p:spPr bwMode="auto">
          <a:xfrm>
            <a:off x="1143000" y="4953000"/>
            <a:ext cx="1574800" cy="1574800"/>
          </a:xfrm>
          <a:prstGeom prst="rect">
            <a:avLst/>
          </a:prstGeom>
          <a:noFill/>
        </p:spPr>
      </p:pic>
      <p:sp>
        <p:nvSpPr>
          <p:cNvPr id="7" name="Rectangle 6"/>
          <p:cNvSpPr/>
          <p:nvPr/>
        </p:nvSpPr>
        <p:spPr>
          <a:xfrm>
            <a:off x="4724400" y="1667470"/>
            <a:ext cx="2877711"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Process</a:t>
            </a:r>
            <a:endPar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8" name="Right Arrow 7"/>
          <p:cNvSpPr/>
          <p:nvPr/>
        </p:nvSpPr>
        <p:spPr>
          <a:xfrm>
            <a:off x="3352800" y="1905000"/>
            <a:ext cx="990600" cy="38100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Rectangle 8"/>
          <p:cNvSpPr/>
          <p:nvPr/>
        </p:nvSpPr>
        <p:spPr>
          <a:xfrm>
            <a:off x="152400" y="3200400"/>
            <a:ext cx="5173532"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Virtual Memory</a:t>
            </a:r>
            <a:endPar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0" name="Right Arrow 9"/>
          <p:cNvSpPr/>
          <p:nvPr/>
        </p:nvSpPr>
        <p:spPr>
          <a:xfrm rot="10800000">
            <a:off x="5486400" y="3505200"/>
            <a:ext cx="990600" cy="38100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Right Arrow 10"/>
          <p:cNvSpPr/>
          <p:nvPr/>
        </p:nvSpPr>
        <p:spPr>
          <a:xfrm>
            <a:off x="3352800" y="5486400"/>
            <a:ext cx="990600" cy="38100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Rectangle 11"/>
          <p:cNvSpPr/>
          <p:nvPr/>
        </p:nvSpPr>
        <p:spPr>
          <a:xfrm>
            <a:off x="5282245" y="5248870"/>
            <a:ext cx="1762021"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Files</a:t>
            </a:r>
            <a:endPar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animBg="1"/>
      <p:bldP spid="11" grpId="0" animBg="1"/>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a:off x="7010400" y="5410200"/>
            <a:ext cx="21336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VFS in more detail</a:t>
            </a:r>
            <a:endParaRPr lang="en-US" dirty="0"/>
          </a:p>
        </p:txBody>
      </p:sp>
      <p:sp>
        <p:nvSpPr>
          <p:cNvPr id="3" name="Oval 2"/>
          <p:cNvSpPr/>
          <p:nvPr/>
        </p:nvSpPr>
        <p:spPr>
          <a:xfrm>
            <a:off x="381000" y="1524000"/>
            <a:ext cx="8382000" cy="441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33400" y="1676400"/>
            <a:ext cx="990600" cy="369332"/>
          </a:xfrm>
          <a:prstGeom prst="rect">
            <a:avLst/>
          </a:prstGeom>
          <a:noFill/>
        </p:spPr>
        <p:txBody>
          <a:bodyPr wrap="square" rtlCol="0">
            <a:spAutoFit/>
          </a:bodyPr>
          <a:lstStyle/>
          <a:p>
            <a:r>
              <a:rPr lang="en-US" dirty="0" smtClean="0"/>
              <a:t>VFS</a:t>
            </a:r>
            <a:endParaRPr lang="en-US" dirty="0"/>
          </a:p>
        </p:txBody>
      </p:sp>
      <p:sp>
        <p:nvSpPr>
          <p:cNvPr id="5" name="Rectangle 4"/>
          <p:cNvSpPr/>
          <p:nvPr/>
        </p:nvSpPr>
        <p:spPr>
          <a:xfrm>
            <a:off x="6705600" y="28956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ectangle 5"/>
          <p:cNvSpPr/>
          <p:nvPr/>
        </p:nvSpPr>
        <p:spPr>
          <a:xfrm>
            <a:off x="6705600" y="31242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Rectangle 6"/>
          <p:cNvSpPr/>
          <p:nvPr/>
        </p:nvSpPr>
        <p:spPr>
          <a:xfrm>
            <a:off x="6705600" y="33528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Rectangle 7"/>
          <p:cNvSpPr/>
          <p:nvPr/>
        </p:nvSpPr>
        <p:spPr>
          <a:xfrm>
            <a:off x="6705600" y="35814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ctangle 8"/>
          <p:cNvSpPr/>
          <p:nvPr/>
        </p:nvSpPr>
        <p:spPr>
          <a:xfrm>
            <a:off x="6705600" y="38100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ectangle 9"/>
          <p:cNvSpPr/>
          <p:nvPr/>
        </p:nvSpPr>
        <p:spPr>
          <a:xfrm>
            <a:off x="6705600" y="40386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Read</a:t>
            </a:r>
            <a:endParaRPr lang="en-US" dirty="0"/>
          </a:p>
        </p:txBody>
      </p:sp>
      <p:sp>
        <p:nvSpPr>
          <p:cNvPr id="11" name="Rectangle 10"/>
          <p:cNvSpPr/>
          <p:nvPr/>
        </p:nvSpPr>
        <p:spPr>
          <a:xfrm>
            <a:off x="6705600" y="42672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Write</a:t>
            </a:r>
            <a:endParaRPr lang="en-US" dirty="0"/>
          </a:p>
        </p:txBody>
      </p:sp>
      <p:sp>
        <p:nvSpPr>
          <p:cNvPr id="12" name="Rectangle 11"/>
          <p:cNvSpPr/>
          <p:nvPr/>
        </p:nvSpPr>
        <p:spPr>
          <a:xfrm>
            <a:off x="6705600" y="44958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Open</a:t>
            </a:r>
            <a:endParaRPr lang="en-US" dirty="0"/>
          </a:p>
        </p:txBody>
      </p:sp>
      <p:sp>
        <p:nvSpPr>
          <p:cNvPr id="13" name="TextBox 12"/>
          <p:cNvSpPr txBox="1"/>
          <p:nvPr/>
        </p:nvSpPr>
        <p:spPr>
          <a:xfrm>
            <a:off x="6629400" y="2286000"/>
            <a:ext cx="1143000" cy="646331"/>
          </a:xfrm>
          <a:prstGeom prst="rect">
            <a:avLst/>
          </a:prstGeom>
          <a:noFill/>
        </p:spPr>
        <p:txBody>
          <a:bodyPr wrap="square" rtlCol="0">
            <a:spAutoFit/>
          </a:bodyPr>
          <a:lstStyle/>
          <a:p>
            <a:r>
              <a:rPr lang="en-US" dirty="0" smtClean="0"/>
              <a:t>Function Pointers</a:t>
            </a:r>
            <a:endParaRPr lang="en-US" dirty="0"/>
          </a:p>
        </p:txBody>
      </p:sp>
      <p:sp>
        <p:nvSpPr>
          <p:cNvPr id="14" name="Rectangle 13"/>
          <p:cNvSpPr/>
          <p:nvPr/>
        </p:nvSpPr>
        <p:spPr>
          <a:xfrm>
            <a:off x="7315200" y="5791200"/>
            <a:ext cx="14478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Read Function</a:t>
            </a:r>
            <a:endParaRPr lang="en-US" dirty="0"/>
          </a:p>
        </p:txBody>
      </p:sp>
      <p:cxnSp>
        <p:nvCxnSpPr>
          <p:cNvPr id="16" name="Straight Arrow Connector 15"/>
          <p:cNvCxnSpPr>
            <a:stCxn id="10" idx="3"/>
            <a:endCxn id="14" idx="0"/>
          </p:cNvCxnSpPr>
          <p:nvPr/>
        </p:nvCxnSpPr>
        <p:spPr>
          <a:xfrm>
            <a:off x="7848600" y="4152900"/>
            <a:ext cx="190500" cy="16383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8" name="TextBox 17"/>
          <p:cNvSpPr txBox="1"/>
          <p:nvPr/>
        </p:nvSpPr>
        <p:spPr>
          <a:xfrm>
            <a:off x="6324600" y="6248400"/>
            <a:ext cx="838200" cy="381000"/>
          </a:xfrm>
          <a:prstGeom prst="rect">
            <a:avLst/>
          </a:prstGeom>
          <a:noFill/>
        </p:spPr>
        <p:txBody>
          <a:bodyPr wrap="square" rtlCol="0">
            <a:spAutoFit/>
          </a:bodyPr>
          <a:lstStyle/>
          <a:p>
            <a:r>
              <a:rPr lang="en-US" dirty="0" smtClean="0"/>
              <a:t>FS 1</a:t>
            </a:r>
            <a:endParaRPr lang="en-US" dirty="0"/>
          </a:p>
        </p:txBody>
      </p:sp>
      <p:sp>
        <p:nvSpPr>
          <p:cNvPr id="19" name="Rectangle 18"/>
          <p:cNvSpPr/>
          <p:nvPr/>
        </p:nvSpPr>
        <p:spPr>
          <a:xfrm>
            <a:off x="1143000" y="30480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Rectangle 19"/>
          <p:cNvSpPr/>
          <p:nvPr/>
        </p:nvSpPr>
        <p:spPr>
          <a:xfrm>
            <a:off x="1143000" y="32766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Rectangle 20"/>
          <p:cNvSpPr/>
          <p:nvPr/>
        </p:nvSpPr>
        <p:spPr>
          <a:xfrm>
            <a:off x="1143000" y="35052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Rectangle 21"/>
          <p:cNvSpPr/>
          <p:nvPr/>
        </p:nvSpPr>
        <p:spPr>
          <a:xfrm>
            <a:off x="1143000" y="37338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Rectangle 22"/>
          <p:cNvSpPr/>
          <p:nvPr/>
        </p:nvSpPr>
        <p:spPr>
          <a:xfrm>
            <a:off x="1143000" y="39624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Rectangle 23"/>
          <p:cNvSpPr/>
          <p:nvPr/>
        </p:nvSpPr>
        <p:spPr>
          <a:xfrm>
            <a:off x="1143000" y="41910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4</a:t>
            </a:r>
            <a:endParaRPr lang="en-US" dirty="0"/>
          </a:p>
        </p:txBody>
      </p:sp>
      <p:sp>
        <p:nvSpPr>
          <p:cNvPr id="25" name="Rectangle 24"/>
          <p:cNvSpPr/>
          <p:nvPr/>
        </p:nvSpPr>
        <p:spPr>
          <a:xfrm>
            <a:off x="1143000" y="44196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2</a:t>
            </a:r>
            <a:endParaRPr lang="en-US" dirty="0"/>
          </a:p>
        </p:txBody>
      </p:sp>
      <p:sp>
        <p:nvSpPr>
          <p:cNvPr id="26" name="Rectangle 25"/>
          <p:cNvSpPr/>
          <p:nvPr/>
        </p:nvSpPr>
        <p:spPr>
          <a:xfrm>
            <a:off x="1143000" y="46482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0</a:t>
            </a:r>
            <a:endParaRPr lang="en-US" dirty="0"/>
          </a:p>
        </p:txBody>
      </p:sp>
      <p:sp>
        <p:nvSpPr>
          <p:cNvPr id="27" name="TextBox 26"/>
          <p:cNvSpPr txBox="1"/>
          <p:nvPr/>
        </p:nvSpPr>
        <p:spPr>
          <a:xfrm>
            <a:off x="1066800" y="2438400"/>
            <a:ext cx="1143000" cy="646331"/>
          </a:xfrm>
          <a:prstGeom prst="rect">
            <a:avLst/>
          </a:prstGeom>
          <a:noFill/>
        </p:spPr>
        <p:txBody>
          <a:bodyPr wrap="square" rtlCol="0">
            <a:spAutoFit/>
          </a:bodyPr>
          <a:lstStyle/>
          <a:p>
            <a:r>
              <a:rPr lang="en-US" dirty="0" smtClean="0"/>
              <a:t>Process Table</a:t>
            </a:r>
            <a:endParaRPr lang="en-US" dirty="0"/>
          </a:p>
        </p:txBody>
      </p:sp>
      <p:sp>
        <p:nvSpPr>
          <p:cNvPr id="28" name="Rectangle 27"/>
          <p:cNvSpPr/>
          <p:nvPr/>
        </p:nvSpPr>
        <p:spPr>
          <a:xfrm>
            <a:off x="2895600" y="24384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 name="Rectangle 28"/>
          <p:cNvSpPr/>
          <p:nvPr/>
        </p:nvSpPr>
        <p:spPr>
          <a:xfrm>
            <a:off x="2895600" y="26670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Rectangle 29"/>
          <p:cNvSpPr/>
          <p:nvPr/>
        </p:nvSpPr>
        <p:spPr>
          <a:xfrm>
            <a:off x="2895600" y="28956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1" name="Rectangle 30"/>
          <p:cNvSpPr/>
          <p:nvPr/>
        </p:nvSpPr>
        <p:spPr>
          <a:xfrm>
            <a:off x="2895600" y="31242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 name="Rectangle 31"/>
          <p:cNvSpPr/>
          <p:nvPr/>
        </p:nvSpPr>
        <p:spPr>
          <a:xfrm>
            <a:off x="2895600" y="33528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Rectangle 32"/>
          <p:cNvSpPr/>
          <p:nvPr/>
        </p:nvSpPr>
        <p:spPr>
          <a:xfrm>
            <a:off x="2895600" y="47244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4" name="Rectangle 33"/>
          <p:cNvSpPr/>
          <p:nvPr/>
        </p:nvSpPr>
        <p:spPr>
          <a:xfrm>
            <a:off x="2895600" y="49530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5" name="Rectangle 34"/>
          <p:cNvSpPr/>
          <p:nvPr/>
        </p:nvSpPr>
        <p:spPr>
          <a:xfrm>
            <a:off x="2895600" y="51816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6" name="TextBox 35"/>
          <p:cNvSpPr txBox="1"/>
          <p:nvPr/>
        </p:nvSpPr>
        <p:spPr>
          <a:xfrm>
            <a:off x="3352800" y="3657600"/>
            <a:ext cx="152400" cy="923330"/>
          </a:xfrm>
          <a:prstGeom prst="rect">
            <a:avLst/>
          </a:prstGeom>
          <a:noFill/>
        </p:spPr>
        <p:txBody>
          <a:bodyPr wrap="square" rtlCol="0">
            <a:spAutoFit/>
          </a:bodyPr>
          <a:lstStyle/>
          <a:p>
            <a:r>
              <a:rPr lang="en-US" dirty="0" smtClean="0"/>
              <a:t>.</a:t>
            </a:r>
          </a:p>
          <a:p>
            <a:r>
              <a:rPr lang="en-US" dirty="0" smtClean="0"/>
              <a:t>.</a:t>
            </a:r>
          </a:p>
          <a:p>
            <a:r>
              <a:rPr lang="en-US" dirty="0"/>
              <a:t>.</a:t>
            </a:r>
          </a:p>
        </p:txBody>
      </p:sp>
      <p:sp>
        <p:nvSpPr>
          <p:cNvPr id="37" name="TextBox 36"/>
          <p:cNvSpPr txBox="1"/>
          <p:nvPr/>
        </p:nvSpPr>
        <p:spPr>
          <a:xfrm>
            <a:off x="2819400" y="1828800"/>
            <a:ext cx="1752600" cy="646331"/>
          </a:xfrm>
          <a:prstGeom prst="rect">
            <a:avLst/>
          </a:prstGeom>
          <a:noFill/>
        </p:spPr>
        <p:txBody>
          <a:bodyPr wrap="square" rtlCol="0">
            <a:spAutoFit/>
          </a:bodyPr>
          <a:lstStyle/>
          <a:p>
            <a:r>
              <a:rPr lang="en-US" dirty="0" smtClean="0"/>
              <a:t>File Descriptors</a:t>
            </a:r>
            <a:endParaRPr lang="en-US" dirty="0"/>
          </a:p>
        </p:txBody>
      </p:sp>
      <p:sp>
        <p:nvSpPr>
          <p:cNvPr id="38" name="Rectangle 37"/>
          <p:cNvSpPr/>
          <p:nvPr/>
        </p:nvSpPr>
        <p:spPr>
          <a:xfrm>
            <a:off x="4876800" y="22860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9" name="Rectangle 38"/>
          <p:cNvSpPr/>
          <p:nvPr/>
        </p:nvSpPr>
        <p:spPr>
          <a:xfrm>
            <a:off x="4876800" y="23622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Rectangle 39"/>
          <p:cNvSpPr/>
          <p:nvPr/>
        </p:nvSpPr>
        <p:spPr>
          <a:xfrm>
            <a:off x="4876800" y="24384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1" name="Rectangle 40"/>
          <p:cNvSpPr/>
          <p:nvPr/>
        </p:nvSpPr>
        <p:spPr>
          <a:xfrm>
            <a:off x="4876800" y="25146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2" name="Rectangle 41"/>
          <p:cNvSpPr/>
          <p:nvPr/>
        </p:nvSpPr>
        <p:spPr>
          <a:xfrm>
            <a:off x="4876800" y="25908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3" name="Rectangle 42"/>
          <p:cNvSpPr/>
          <p:nvPr/>
        </p:nvSpPr>
        <p:spPr>
          <a:xfrm>
            <a:off x="4876800" y="26670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4" name="Rectangle 43"/>
          <p:cNvSpPr/>
          <p:nvPr/>
        </p:nvSpPr>
        <p:spPr>
          <a:xfrm>
            <a:off x="4876800" y="27432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5" name="Rectangle 44"/>
          <p:cNvSpPr/>
          <p:nvPr/>
        </p:nvSpPr>
        <p:spPr>
          <a:xfrm>
            <a:off x="4876800" y="28194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6" name="Rectangle 45"/>
          <p:cNvSpPr/>
          <p:nvPr/>
        </p:nvSpPr>
        <p:spPr>
          <a:xfrm>
            <a:off x="4876800" y="28956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7" name="Rectangle 46"/>
          <p:cNvSpPr/>
          <p:nvPr/>
        </p:nvSpPr>
        <p:spPr>
          <a:xfrm>
            <a:off x="4876800" y="29718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8" name="Rectangle 47"/>
          <p:cNvSpPr/>
          <p:nvPr/>
        </p:nvSpPr>
        <p:spPr>
          <a:xfrm>
            <a:off x="4876800" y="30480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9" name="Rectangle 48"/>
          <p:cNvSpPr/>
          <p:nvPr/>
        </p:nvSpPr>
        <p:spPr>
          <a:xfrm>
            <a:off x="4876800" y="31242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0" name="Rectangle 49"/>
          <p:cNvSpPr/>
          <p:nvPr/>
        </p:nvSpPr>
        <p:spPr>
          <a:xfrm>
            <a:off x="4876800" y="32004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1" name="Rectangle 50"/>
          <p:cNvSpPr/>
          <p:nvPr/>
        </p:nvSpPr>
        <p:spPr>
          <a:xfrm>
            <a:off x="4876800" y="44196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2" name="Rectangle 51"/>
          <p:cNvSpPr/>
          <p:nvPr/>
        </p:nvSpPr>
        <p:spPr>
          <a:xfrm>
            <a:off x="4876800" y="44958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3" name="Rectangle 52"/>
          <p:cNvSpPr/>
          <p:nvPr/>
        </p:nvSpPr>
        <p:spPr>
          <a:xfrm>
            <a:off x="4876800" y="45720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4" name="Rectangle 53"/>
          <p:cNvSpPr/>
          <p:nvPr/>
        </p:nvSpPr>
        <p:spPr>
          <a:xfrm>
            <a:off x="4876800" y="46482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5" name="Rectangle 54"/>
          <p:cNvSpPr/>
          <p:nvPr/>
        </p:nvSpPr>
        <p:spPr>
          <a:xfrm>
            <a:off x="4876800" y="47244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6" name="Rectangle 55"/>
          <p:cNvSpPr/>
          <p:nvPr/>
        </p:nvSpPr>
        <p:spPr>
          <a:xfrm>
            <a:off x="4876800" y="48006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7" name="Rectangle 56"/>
          <p:cNvSpPr/>
          <p:nvPr/>
        </p:nvSpPr>
        <p:spPr>
          <a:xfrm>
            <a:off x="4876800" y="48768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8" name="Rectangle 57"/>
          <p:cNvSpPr/>
          <p:nvPr/>
        </p:nvSpPr>
        <p:spPr>
          <a:xfrm>
            <a:off x="4876800" y="49530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9" name="Rectangle 58"/>
          <p:cNvSpPr/>
          <p:nvPr/>
        </p:nvSpPr>
        <p:spPr>
          <a:xfrm>
            <a:off x="4876800" y="50292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0" name="Rectangle 59"/>
          <p:cNvSpPr/>
          <p:nvPr/>
        </p:nvSpPr>
        <p:spPr>
          <a:xfrm>
            <a:off x="4876800" y="51054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1" name="Rectangle 60"/>
          <p:cNvSpPr/>
          <p:nvPr/>
        </p:nvSpPr>
        <p:spPr>
          <a:xfrm>
            <a:off x="4876800" y="51816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2" name="Rectangle 61"/>
          <p:cNvSpPr/>
          <p:nvPr/>
        </p:nvSpPr>
        <p:spPr>
          <a:xfrm>
            <a:off x="4876800" y="52578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3" name="Rectangle 62"/>
          <p:cNvSpPr/>
          <p:nvPr/>
        </p:nvSpPr>
        <p:spPr>
          <a:xfrm>
            <a:off x="4876800" y="53340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4" name="TextBox 63"/>
          <p:cNvSpPr txBox="1"/>
          <p:nvPr/>
        </p:nvSpPr>
        <p:spPr>
          <a:xfrm>
            <a:off x="5334000" y="3352800"/>
            <a:ext cx="152400" cy="923330"/>
          </a:xfrm>
          <a:prstGeom prst="rect">
            <a:avLst/>
          </a:prstGeom>
          <a:noFill/>
        </p:spPr>
        <p:txBody>
          <a:bodyPr wrap="square" rtlCol="0">
            <a:spAutoFit/>
          </a:bodyPr>
          <a:lstStyle/>
          <a:p>
            <a:r>
              <a:rPr lang="en-US" dirty="0" smtClean="0"/>
              <a:t>.</a:t>
            </a:r>
          </a:p>
          <a:p>
            <a:r>
              <a:rPr lang="en-US" dirty="0" smtClean="0"/>
              <a:t>.</a:t>
            </a:r>
          </a:p>
          <a:p>
            <a:r>
              <a:rPr lang="en-US" dirty="0"/>
              <a:t>.</a:t>
            </a:r>
          </a:p>
        </p:txBody>
      </p:sp>
      <p:sp>
        <p:nvSpPr>
          <p:cNvPr id="65" name="TextBox 64"/>
          <p:cNvSpPr txBox="1"/>
          <p:nvPr/>
        </p:nvSpPr>
        <p:spPr>
          <a:xfrm>
            <a:off x="4800600" y="1916668"/>
            <a:ext cx="1752600" cy="369332"/>
          </a:xfrm>
          <a:prstGeom prst="rect">
            <a:avLst/>
          </a:prstGeom>
          <a:noFill/>
        </p:spPr>
        <p:txBody>
          <a:bodyPr wrap="square" rtlCol="0">
            <a:spAutoFit/>
          </a:bodyPr>
          <a:lstStyle/>
          <a:p>
            <a:r>
              <a:rPr lang="en-US" dirty="0" smtClean="0"/>
              <a:t>V-nodes</a:t>
            </a:r>
            <a:endParaRPr lang="en-US" dirty="0"/>
          </a:p>
        </p:txBody>
      </p:sp>
      <p:cxnSp>
        <p:nvCxnSpPr>
          <p:cNvPr id="67" name="Straight Arrow Connector 66"/>
          <p:cNvCxnSpPr>
            <a:stCxn id="38" idx="3"/>
            <a:endCxn id="5" idx="1"/>
          </p:cNvCxnSpPr>
          <p:nvPr/>
        </p:nvCxnSpPr>
        <p:spPr>
          <a:xfrm>
            <a:off x="6096000" y="2324100"/>
            <a:ext cx="609600" cy="6858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a:off x="6934200" y="4572000"/>
            <a:ext cx="21336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304800" y="685800"/>
            <a:ext cx="8382000" cy="441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57200" y="838200"/>
            <a:ext cx="990600" cy="369332"/>
          </a:xfrm>
          <a:prstGeom prst="rect">
            <a:avLst/>
          </a:prstGeom>
          <a:noFill/>
        </p:spPr>
        <p:txBody>
          <a:bodyPr wrap="square" rtlCol="0">
            <a:spAutoFit/>
          </a:bodyPr>
          <a:lstStyle/>
          <a:p>
            <a:r>
              <a:rPr lang="en-US" dirty="0" smtClean="0"/>
              <a:t>VFS</a:t>
            </a:r>
            <a:endParaRPr lang="en-US" dirty="0"/>
          </a:p>
        </p:txBody>
      </p:sp>
      <p:sp>
        <p:nvSpPr>
          <p:cNvPr id="5" name="Rectangle 4"/>
          <p:cNvSpPr/>
          <p:nvPr/>
        </p:nvSpPr>
        <p:spPr>
          <a:xfrm>
            <a:off x="6629400" y="20574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ectangle 5"/>
          <p:cNvSpPr/>
          <p:nvPr/>
        </p:nvSpPr>
        <p:spPr>
          <a:xfrm>
            <a:off x="6629400" y="22860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Rectangle 6"/>
          <p:cNvSpPr/>
          <p:nvPr/>
        </p:nvSpPr>
        <p:spPr>
          <a:xfrm>
            <a:off x="6629400" y="25146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Rectangle 7"/>
          <p:cNvSpPr/>
          <p:nvPr/>
        </p:nvSpPr>
        <p:spPr>
          <a:xfrm>
            <a:off x="6629400" y="27432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ctangle 8"/>
          <p:cNvSpPr/>
          <p:nvPr/>
        </p:nvSpPr>
        <p:spPr>
          <a:xfrm>
            <a:off x="6629400" y="29718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ectangle 9"/>
          <p:cNvSpPr/>
          <p:nvPr/>
        </p:nvSpPr>
        <p:spPr>
          <a:xfrm>
            <a:off x="6629400" y="32004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Read</a:t>
            </a:r>
            <a:endParaRPr lang="en-US" dirty="0"/>
          </a:p>
        </p:txBody>
      </p:sp>
      <p:sp>
        <p:nvSpPr>
          <p:cNvPr id="11" name="Rectangle 10"/>
          <p:cNvSpPr/>
          <p:nvPr/>
        </p:nvSpPr>
        <p:spPr>
          <a:xfrm>
            <a:off x="6629400" y="34290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Write</a:t>
            </a:r>
            <a:endParaRPr lang="en-US" dirty="0"/>
          </a:p>
        </p:txBody>
      </p:sp>
      <p:sp>
        <p:nvSpPr>
          <p:cNvPr id="12" name="Rectangle 11"/>
          <p:cNvSpPr/>
          <p:nvPr/>
        </p:nvSpPr>
        <p:spPr>
          <a:xfrm>
            <a:off x="6629400" y="36576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Open</a:t>
            </a:r>
            <a:endParaRPr lang="en-US" dirty="0"/>
          </a:p>
        </p:txBody>
      </p:sp>
      <p:sp>
        <p:nvSpPr>
          <p:cNvPr id="13" name="TextBox 12"/>
          <p:cNvSpPr txBox="1"/>
          <p:nvPr/>
        </p:nvSpPr>
        <p:spPr>
          <a:xfrm>
            <a:off x="6553200" y="1447800"/>
            <a:ext cx="1143000" cy="646331"/>
          </a:xfrm>
          <a:prstGeom prst="rect">
            <a:avLst/>
          </a:prstGeom>
          <a:noFill/>
        </p:spPr>
        <p:txBody>
          <a:bodyPr wrap="square" rtlCol="0">
            <a:spAutoFit/>
          </a:bodyPr>
          <a:lstStyle/>
          <a:p>
            <a:r>
              <a:rPr lang="en-US" dirty="0" smtClean="0"/>
              <a:t>Function Pointers</a:t>
            </a:r>
            <a:endParaRPr lang="en-US" dirty="0"/>
          </a:p>
        </p:txBody>
      </p:sp>
      <p:sp>
        <p:nvSpPr>
          <p:cNvPr id="14" name="Rectangle 13"/>
          <p:cNvSpPr/>
          <p:nvPr/>
        </p:nvSpPr>
        <p:spPr>
          <a:xfrm>
            <a:off x="7239000" y="4953000"/>
            <a:ext cx="14478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Read Function</a:t>
            </a:r>
            <a:endParaRPr lang="en-US" dirty="0"/>
          </a:p>
        </p:txBody>
      </p:sp>
      <p:cxnSp>
        <p:nvCxnSpPr>
          <p:cNvPr id="16" name="Straight Arrow Connector 15"/>
          <p:cNvCxnSpPr>
            <a:stCxn id="10" idx="3"/>
            <a:endCxn id="14" idx="0"/>
          </p:cNvCxnSpPr>
          <p:nvPr/>
        </p:nvCxnSpPr>
        <p:spPr>
          <a:xfrm>
            <a:off x="7772400" y="3314700"/>
            <a:ext cx="190500" cy="16383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8" name="TextBox 17"/>
          <p:cNvSpPr txBox="1"/>
          <p:nvPr/>
        </p:nvSpPr>
        <p:spPr>
          <a:xfrm>
            <a:off x="6248400" y="5410200"/>
            <a:ext cx="838200" cy="381000"/>
          </a:xfrm>
          <a:prstGeom prst="rect">
            <a:avLst/>
          </a:prstGeom>
          <a:noFill/>
        </p:spPr>
        <p:txBody>
          <a:bodyPr wrap="square" rtlCol="0">
            <a:spAutoFit/>
          </a:bodyPr>
          <a:lstStyle/>
          <a:p>
            <a:r>
              <a:rPr lang="en-US" dirty="0" smtClean="0"/>
              <a:t>FS 1</a:t>
            </a:r>
            <a:endParaRPr lang="en-US" dirty="0"/>
          </a:p>
        </p:txBody>
      </p:sp>
      <p:sp>
        <p:nvSpPr>
          <p:cNvPr id="19" name="Rectangle 18"/>
          <p:cNvSpPr/>
          <p:nvPr/>
        </p:nvSpPr>
        <p:spPr>
          <a:xfrm>
            <a:off x="1066800" y="22098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Rectangle 19"/>
          <p:cNvSpPr/>
          <p:nvPr/>
        </p:nvSpPr>
        <p:spPr>
          <a:xfrm>
            <a:off x="1066800" y="24384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Rectangle 20"/>
          <p:cNvSpPr/>
          <p:nvPr/>
        </p:nvSpPr>
        <p:spPr>
          <a:xfrm>
            <a:off x="1066800" y="26670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Rectangle 21"/>
          <p:cNvSpPr/>
          <p:nvPr/>
        </p:nvSpPr>
        <p:spPr>
          <a:xfrm>
            <a:off x="1066800" y="28956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Rectangle 22"/>
          <p:cNvSpPr/>
          <p:nvPr/>
        </p:nvSpPr>
        <p:spPr>
          <a:xfrm>
            <a:off x="1066800" y="31242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Rectangle 23"/>
          <p:cNvSpPr/>
          <p:nvPr/>
        </p:nvSpPr>
        <p:spPr>
          <a:xfrm>
            <a:off x="1066800" y="33528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4</a:t>
            </a:r>
            <a:endParaRPr lang="en-US" dirty="0"/>
          </a:p>
        </p:txBody>
      </p:sp>
      <p:sp>
        <p:nvSpPr>
          <p:cNvPr id="25" name="Rectangle 24"/>
          <p:cNvSpPr/>
          <p:nvPr/>
        </p:nvSpPr>
        <p:spPr>
          <a:xfrm>
            <a:off x="1066800" y="35814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2</a:t>
            </a:r>
            <a:endParaRPr lang="en-US" dirty="0"/>
          </a:p>
        </p:txBody>
      </p:sp>
      <p:sp>
        <p:nvSpPr>
          <p:cNvPr id="26" name="Rectangle 25"/>
          <p:cNvSpPr/>
          <p:nvPr/>
        </p:nvSpPr>
        <p:spPr>
          <a:xfrm>
            <a:off x="1066800" y="38100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0</a:t>
            </a:r>
            <a:endParaRPr lang="en-US" dirty="0"/>
          </a:p>
        </p:txBody>
      </p:sp>
      <p:sp>
        <p:nvSpPr>
          <p:cNvPr id="27" name="TextBox 26"/>
          <p:cNvSpPr txBox="1"/>
          <p:nvPr/>
        </p:nvSpPr>
        <p:spPr>
          <a:xfrm>
            <a:off x="990600" y="1600200"/>
            <a:ext cx="1143000" cy="646331"/>
          </a:xfrm>
          <a:prstGeom prst="rect">
            <a:avLst/>
          </a:prstGeom>
          <a:noFill/>
        </p:spPr>
        <p:txBody>
          <a:bodyPr wrap="square" rtlCol="0">
            <a:spAutoFit/>
          </a:bodyPr>
          <a:lstStyle/>
          <a:p>
            <a:r>
              <a:rPr lang="en-US" dirty="0" smtClean="0"/>
              <a:t>Process Table</a:t>
            </a:r>
            <a:endParaRPr lang="en-US" dirty="0"/>
          </a:p>
        </p:txBody>
      </p:sp>
      <p:sp>
        <p:nvSpPr>
          <p:cNvPr id="28" name="Rectangle 27"/>
          <p:cNvSpPr/>
          <p:nvPr/>
        </p:nvSpPr>
        <p:spPr>
          <a:xfrm>
            <a:off x="2819400" y="16002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 name="Rectangle 28"/>
          <p:cNvSpPr/>
          <p:nvPr/>
        </p:nvSpPr>
        <p:spPr>
          <a:xfrm>
            <a:off x="2819400" y="18288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Rectangle 29"/>
          <p:cNvSpPr/>
          <p:nvPr/>
        </p:nvSpPr>
        <p:spPr>
          <a:xfrm>
            <a:off x="2819400" y="20574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1" name="Rectangle 30"/>
          <p:cNvSpPr/>
          <p:nvPr/>
        </p:nvSpPr>
        <p:spPr>
          <a:xfrm>
            <a:off x="2819400" y="22860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 name="Rectangle 31"/>
          <p:cNvSpPr/>
          <p:nvPr/>
        </p:nvSpPr>
        <p:spPr>
          <a:xfrm>
            <a:off x="2819400" y="25146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Rectangle 32"/>
          <p:cNvSpPr/>
          <p:nvPr/>
        </p:nvSpPr>
        <p:spPr>
          <a:xfrm>
            <a:off x="2819400" y="38862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4" name="Rectangle 33"/>
          <p:cNvSpPr/>
          <p:nvPr/>
        </p:nvSpPr>
        <p:spPr>
          <a:xfrm>
            <a:off x="2819400" y="41148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5" name="Rectangle 34"/>
          <p:cNvSpPr/>
          <p:nvPr/>
        </p:nvSpPr>
        <p:spPr>
          <a:xfrm>
            <a:off x="2819400" y="4343400"/>
            <a:ext cx="1143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6" name="TextBox 35"/>
          <p:cNvSpPr txBox="1"/>
          <p:nvPr/>
        </p:nvSpPr>
        <p:spPr>
          <a:xfrm>
            <a:off x="3276600" y="2819400"/>
            <a:ext cx="152400" cy="923330"/>
          </a:xfrm>
          <a:prstGeom prst="rect">
            <a:avLst/>
          </a:prstGeom>
          <a:noFill/>
        </p:spPr>
        <p:txBody>
          <a:bodyPr wrap="square" rtlCol="0">
            <a:spAutoFit/>
          </a:bodyPr>
          <a:lstStyle/>
          <a:p>
            <a:r>
              <a:rPr lang="en-US" dirty="0" smtClean="0"/>
              <a:t>.</a:t>
            </a:r>
          </a:p>
          <a:p>
            <a:r>
              <a:rPr lang="en-US" dirty="0" smtClean="0"/>
              <a:t>.</a:t>
            </a:r>
          </a:p>
          <a:p>
            <a:r>
              <a:rPr lang="en-US" dirty="0"/>
              <a:t>.</a:t>
            </a:r>
          </a:p>
        </p:txBody>
      </p:sp>
      <p:sp>
        <p:nvSpPr>
          <p:cNvPr id="37" name="TextBox 36"/>
          <p:cNvSpPr txBox="1"/>
          <p:nvPr/>
        </p:nvSpPr>
        <p:spPr>
          <a:xfrm>
            <a:off x="2743200" y="990600"/>
            <a:ext cx="1752600" cy="646331"/>
          </a:xfrm>
          <a:prstGeom prst="rect">
            <a:avLst/>
          </a:prstGeom>
          <a:noFill/>
        </p:spPr>
        <p:txBody>
          <a:bodyPr wrap="square" rtlCol="0">
            <a:spAutoFit/>
          </a:bodyPr>
          <a:lstStyle/>
          <a:p>
            <a:r>
              <a:rPr lang="en-US" dirty="0" smtClean="0"/>
              <a:t>File Descriptors</a:t>
            </a:r>
            <a:endParaRPr lang="en-US" dirty="0"/>
          </a:p>
        </p:txBody>
      </p:sp>
      <p:sp>
        <p:nvSpPr>
          <p:cNvPr id="38" name="Rectangle 37"/>
          <p:cNvSpPr/>
          <p:nvPr/>
        </p:nvSpPr>
        <p:spPr>
          <a:xfrm>
            <a:off x="4800600" y="14478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9" name="Rectangle 38"/>
          <p:cNvSpPr/>
          <p:nvPr/>
        </p:nvSpPr>
        <p:spPr>
          <a:xfrm>
            <a:off x="4800600" y="15240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Rectangle 39"/>
          <p:cNvSpPr/>
          <p:nvPr/>
        </p:nvSpPr>
        <p:spPr>
          <a:xfrm>
            <a:off x="4800600" y="16002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1" name="Rectangle 40"/>
          <p:cNvSpPr/>
          <p:nvPr/>
        </p:nvSpPr>
        <p:spPr>
          <a:xfrm>
            <a:off x="4800600" y="16764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2" name="Rectangle 41"/>
          <p:cNvSpPr/>
          <p:nvPr/>
        </p:nvSpPr>
        <p:spPr>
          <a:xfrm>
            <a:off x="4800600" y="17526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3" name="Rectangle 42"/>
          <p:cNvSpPr/>
          <p:nvPr/>
        </p:nvSpPr>
        <p:spPr>
          <a:xfrm>
            <a:off x="4800600" y="18288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4" name="Rectangle 43"/>
          <p:cNvSpPr/>
          <p:nvPr/>
        </p:nvSpPr>
        <p:spPr>
          <a:xfrm>
            <a:off x="4800600" y="19050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5" name="Rectangle 44"/>
          <p:cNvSpPr/>
          <p:nvPr/>
        </p:nvSpPr>
        <p:spPr>
          <a:xfrm>
            <a:off x="4800600" y="19812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6" name="Rectangle 45"/>
          <p:cNvSpPr/>
          <p:nvPr/>
        </p:nvSpPr>
        <p:spPr>
          <a:xfrm>
            <a:off x="4800600" y="20574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7" name="Rectangle 46"/>
          <p:cNvSpPr/>
          <p:nvPr/>
        </p:nvSpPr>
        <p:spPr>
          <a:xfrm>
            <a:off x="4800600" y="21336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8" name="Rectangle 47"/>
          <p:cNvSpPr/>
          <p:nvPr/>
        </p:nvSpPr>
        <p:spPr>
          <a:xfrm>
            <a:off x="4800600" y="22098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9" name="Rectangle 48"/>
          <p:cNvSpPr/>
          <p:nvPr/>
        </p:nvSpPr>
        <p:spPr>
          <a:xfrm>
            <a:off x="4800600" y="22860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0" name="Rectangle 49"/>
          <p:cNvSpPr/>
          <p:nvPr/>
        </p:nvSpPr>
        <p:spPr>
          <a:xfrm>
            <a:off x="4800600" y="23622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1" name="Rectangle 50"/>
          <p:cNvSpPr/>
          <p:nvPr/>
        </p:nvSpPr>
        <p:spPr>
          <a:xfrm>
            <a:off x="4800600" y="35814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2" name="Rectangle 51"/>
          <p:cNvSpPr/>
          <p:nvPr/>
        </p:nvSpPr>
        <p:spPr>
          <a:xfrm>
            <a:off x="4800600" y="36576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3" name="Rectangle 52"/>
          <p:cNvSpPr/>
          <p:nvPr/>
        </p:nvSpPr>
        <p:spPr>
          <a:xfrm>
            <a:off x="4800600" y="37338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4" name="Rectangle 53"/>
          <p:cNvSpPr/>
          <p:nvPr/>
        </p:nvSpPr>
        <p:spPr>
          <a:xfrm>
            <a:off x="4800600" y="38100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5" name="Rectangle 54"/>
          <p:cNvSpPr/>
          <p:nvPr/>
        </p:nvSpPr>
        <p:spPr>
          <a:xfrm>
            <a:off x="4800600" y="38862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6" name="Rectangle 55"/>
          <p:cNvSpPr/>
          <p:nvPr/>
        </p:nvSpPr>
        <p:spPr>
          <a:xfrm>
            <a:off x="4800600" y="39624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7" name="Rectangle 56"/>
          <p:cNvSpPr/>
          <p:nvPr/>
        </p:nvSpPr>
        <p:spPr>
          <a:xfrm>
            <a:off x="4800600" y="40386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8" name="Rectangle 57"/>
          <p:cNvSpPr/>
          <p:nvPr/>
        </p:nvSpPr>
        <p:spPr>
          <a:xfrm>
            <a:off x="4800600" y="41148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9" name="Rectangle 58"/>
          <p:cNvSpPr/>
          <p:nvPr/>
        </p:nvSpPr>
        <p:spPr>
          <a:xfrm>
            <a:off x="4800600" y="41910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0" name="Rectangle 59"/>
          <p:cNvSpPr/>
          <p:nvPr/>
        </p:nvSpPr>
        <p:spPr>
          <a:xfrm>
            <a:off x="4800600" y="42672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1" name="Rectangle 60"/>
          <p:cNvSpPr/>
          <p:nvPr/>
        </p:nvSpPr>
        <p:spPr>
          <a:xfrm>
            <a:off x="4800600" y="43434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2" name="Rectangle 61"/>
          <p:cNvSpPr/>
          <p:nvPr/>
        </p:nvSpPr>
        <p:spPr>
          <a:xfrm>
            <a:off x="4800600" y="44196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3" name="Rectangle 62"/>
          <p:cNvSpPr/>
          <p:nvPr/>
        </p:nvSpPr>
        <p:spPr>
          <a:xfrm>
            <a:off x="4800600" y="4495800"/>
            <a:ext cx="12192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4" name="TextBox 63"/>
          <p:cNvSpPr txBox="1"/>
          <p:nvPr/>
        </p:nvSpPr>
        <p:spPr>
          <a:xfrm>
            <a:off x="5257800" y="2514600"/>
            <a:ext cx="152400" cy="923330"/>
          </a:xfrm>
          <a:prstGeom prst="rect">
            <a:avLst/>
          </a:prstGeom>
          <a:noFill/>
        </p:spPr>
        <p:txBody>
          <a:bodyPr wrap="square" rtlCol="0">
            <a:spAutoFit/>
          </a:bodyPr>
          <a:lstStyle/>
          <a:p>
            <a:r>
              <a:rPr lang="en-US" dirty="0" smtClean="0"/>
              <a:t>.</a:t>
            </a:r>
          </a:p>
          <a:p>
            <a:r>
              <a:rPr lang="en-US" dirty="0" smtClean="0"/>
              <a:t>.</a:t>
            </a:r>
          </a:p>
          <a:p>
            <a:r>
              <a:rPr lang="en-US" dirty="0"/>
              <a:t>.</a:t>
            </a:r>
          </a:p>
        </p:txBody>
      </p:sp>
      <p:sp>
        <p:nvSpPr>
          <p:cNvPr id="65" name="TextBox 64"/>
          <p:cNvSpPr txBox="1"/>
          <p:nvPr/>
        </p:nvSpPr>
        <p:spPr>
          <a:xfrm>
            <a:off x="4724400" y="1078468"/>
            <a:ext cx="1752600" cy="369332"/>
          </a:xfrm>
          <a:prstGeom prst="rect">
            <a:avLst/>
          </a:prstGeom>
          <a:noFill/>
        </p:spPr>
        <p:txBody>
          <a:bodyPr wrap="square" rtlCol="0">
            <a:spAutoFit/>
          </a:bodyPr>
          <a:lstStyle/>
          <a:p>
            <a:r>
              <a:rPr lang="en-US" dirty="0" smtClean="0"/>
              <a:t>V-nodes</a:t>
            </a:r>
            <a:endParaRPr lang="en-US" dirty="0"/>
          </a:p>
        </p:txBody>
      </p:sp>
      <p:cxnSp>
        <p:nvCxnSpPr>
          <p:cNvPr id="67" name="Straight Arrow Connector 66"/>
          <p:cNvCxnSpPr>
            <a:stCxn id="38" idx="3"/>
            <a:endCxn id="5" idx="1"/>
          </p:cNvCxnSpPr>
          <p:nvPr/>
        </p:nvCxnSpPr>
        <p:spPr>
          <a:xfrm>
            <a:off x="6019800" y="1485900"/>
            <a:ext cx="609600" cy="6858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66" name="Rounded Rectangular Callout 65"/>
          <p:cNvSpPr/>
          <p:nvPr/>
        </p:nvSpPr>
        <p:spPr>
          <a:xfrm>
            <a:off x="1066800" y="2895600"/>
            <a:ext cx="5257800" cy="1219200"/>
          </a:xfrm>
          <a:prstGeom prst="wedgeRoundRectCallout">
            <a:avLst>
              <a:gd name="adj1" fmla="val -38985"/>
              <a:gd name="adj2" fmla="val 128794"/>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342900" indent="-342900">
              <a:buFont typeface="+mj-lt"/>
              <a:buAutoNum type="arabicPeriod"/>
            </a:pPr>
            <a:r>
              <a:rPr lang="en-US" dirty="0" smtClean="0"/>
              <a:t>VFS sees new FS mounted on /</a:t>
            </a:r>
            <a:r>
              <a:rPr lang="en-US" dirty="0" err="1" smtClean="0"/>
              <a:t>usr</a:t>
            </a:r>
            <a:endParaRPr lang="en-US" dirty="0" smtClean="0"/>
          </a:p>
          <a:p>
            <a:pPr marL="342900" indent="-342900">
              <a:buFont typeface="+mj-lt"/>
              <a:buAutoNum type="arabicPeriod"/>
            </a:pPr>
            <a:r>
              <a:rPr lang="en-US" dirty="0" smtClean="0"/>
              <a:t>Scans superblocks to find it</a:t>
            </a:r>
          </a:p>
          <a:p>
            <a:pPr marL="342900" indent="-342900">
              <a:buFont typeface="+mj-lt"/>
              <a:buAutoNum type="arabicPeriod"/>
            </a:pPr>
            <a:r>
              <a:rPr lang="en-US" dirty="0" smtClean="0"/>
              <a:t>Follows path to file</a:t>
            </a:r>
          </a:p>
        </p:txBody>
      </p:sp>
      <p:sp>
        <p:nvSpPr>
          <p:cNvPr id="68" name="TextBox 67"/>
          <p:cNvSpPr txBox="1"/>
          <p:nvPr/>
        </p:nvSpPr>
        <p:spPr>
          <a:xfrm>
            <a:off x="381000" y="5181600"/>
            <a:ext cx="6096000" cy="646331"/>
          </a:xfrm>
          <a:prstGeom prst="rect">
            <a:avLst/>
          </a:prstGeom>
          <a:noFill/>
        </p:spPr>
        <p:txBody>
          <a:bodyPr wrap="square" rtlCol="0">
            <a:spAutoFit/>
          </a:bodyPr>
          <a:lstStyle/>
          <a:p>
            <a:r>
              <a:rPr lang="en-US" dirty="0" smtClean="0"/>
              <a:t>FILE* f = open(“/</a:t>
            </a:r>
            <a:r>
              <a:rPr lang="en-US" dirty="0" err="1" smtClean="0"/>
              <a:t>usr</a:t>
            </a:r>
            <a:r>
              <a:rPr lang="en-US" dirty="0" smtClean="0"/>
              <a:t>/include/</a:t>
            </a:r>
            <a:r>
              <a:rPr lang="en-US" dirty="0" err="1" smtClean="0"/>
              <a:t>unistd.h</a:t>
            </a:r>
            <a:r>
              <a:rPr lang="en-US" dirty="0" smtClean="0"/>
              <a:t>”, O_RDONLY)</a:t>
            </a:r>
          </a:p>
          <a:p>
            <a:endParaRPr lang="en-US" dirty="0"/>
          </a:p>
        </p:txBody>
      </p:sp>
      <p:sp>
        <p:nvSpPr>
          <p:cNvPr id="69" name="Rounded Rectangular Callout 68"/>
          <p:cNvSpPr/>
          <p:nvPr/>
        </p:nvSpPr>
        <p:spPr>
          <a:xfrm>
            <a:off x="3581400" y="3505200"/>
            <a:ext cx="2971800" cy="1371600"/>
          </a:xfrm>
          <a:prstGeom prst="wedgeRoundRectCallout">
            <a:avLst>
              <a:gd name="adj1" fmla="val 43924"/>
              <a:gd name="adj2" fmla="val -146591"/>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342900" indent="-342900">
              <a:buFont typeface="+mj-lt"/>
              <a:buAutoNum type="arabicPeriod"/>
            </a:pPr>
            <a:r>
              <a:rPr lang="en-US" dirty="0" smtClean="0"/>
              <a:t>Calls function to get </a:t>
            </a:r>
            <a:r>
              <a:rPr lang="en-US" dirty="0" err="1" smtClean="0"/>
              <a:t>i</a:t>
            </a:r>
            <a:r>
              <a:rPr lang="en-US" dirty="0" smtClean="0"/>
              <a:t>-node information</a:t>
            </a:r>
          </a:p>
          <a:p>
            <a:pPr marL="342900" indent="-342900">
              <a:buFont typeface="+mj-lt"/>
              <a:buAutoNum type="arabicPeriod"/>
            </a:pPr>
            <a:r>
              <a:rPr lang="en-US" dirty="0" smtClean="0"/>
              <a:t>Creates v-node and stores </a:t>
            </a:r>
            <a:r>
              <a:rPr lang="en-US" dirty="0" err="1" smtClean="0"/>
              <a:t>i</a:t>
            </a:r>
            <a:r>
              <a:rPr lang="en-US" dirty="0" smtClean="0"/>
              <a:t>-node details</a:t>
            </a:r>
          </a:p>
        </p:txBody>
      </p:sp>
      <p:sp>
        <p:nvSpPr>
          <p:cNvPr id="70" name="Rounded Rectangular Callout 69"/>
          <p:cNvSpPr/>
          <p:nvPr/>
        </p:nvSpPr>
        <p:spPr>
          <a:xfrm>
            <a:off x="2133600" y="3657600"/>
            <a:ext cx="2971800" cy="1371600"/>
          </a:xfrm>
          <a:prstGeom prst="wedgeRoundRectCallout">
            <a:avLst>
              <a:gd name="adj1" fmla="val 16232"/>
              <a:gd name="adj2" fmla="val -14825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342900" indent="-342900">
              <a:buFont typeface="+mj-lt"/>
              <a:buAutoNum type="arabicPeriod"/>
            </a:pPr>
            <a:r>
              <a:rPr lang="en-US" dirty="0" smtClean="0"/>
              <a:t>Update FD table with v-node</a:t>
            </a:r>
          </a:p>
          <a:p>
            <a:pPr marL="342900" indent="-342900">
              <a:buFont typeface="+mj-lt"/>
              <a:buAutoNum type="arabicPeriod"/>
            </a:pPr>
            <a:r>
              <a:rPr lang="en-US" dirty="0" smtClean="0"/>
              <a:t>Return FD to process</a:t>
            </a:r>
          </a:p>
        </p:txBody>
      </p:sp>
      <p:sp>
        <p:nvSpPr>
          <p:cNvPr id="71" name="TextBox 70"/>
          <p:cNvSpPr txBox="1"/>
          <p:nvPr/>
        </p:nvSpPr>
        <p:spPr>
          <a:xfrm>
            <a:off x="381000" y="5525869"/>
            <a:ext cx="4953000" cy="646331"/>
          </a:xfrm>
          <a:prstGeom prst="rect">
            <a:avLst/>
          </a:prstGeom>
          <a:noFill/>
        </p:spPr>
        <p:txBody>
          <a:bodyPr wrap="square" rtlCol="0">
            <a:spAutoFit/>
          </a:bodyPr>
          <a:lstStyle/>
          <a:p>
            <a:r>
              <a:rPr lang="en-US" dirty="0" smtClean="0"/>
              <a:t>read(f, …)</a:t>
            </a:r>
          </a:p>
          <a:p>
            <a:endParaRPr lang="en-US" dirty="0"/>
          </a:p>
        </p:txBody>
      </p:sp>
      <p:sp>
        <p:nvSpPr>
          <p:cNvPr id="72" name="Rounded Rectangular Callout 71"/>
          <p:cNvSpPr/>
          <p:nvPr/>
        </p:nvSpPr>
        <p:spPr>
          <a:xfrm>
            <a:off x="2286000" y="4114800"/>
            <a:ext cx="2971800" cy="1371600"/>
          </a:xfrm>
          <a:prstGeom prst="wedgeRoundRectCallout">
            <a:avLst>
              <a:gd name="adj1" fmla="val -69153"/>
              <a:gd name="adj2" fmla="val 68409"/>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342900" indent="-342900">
              <a:buFont typeface="+mj-lt"/>
              <a:buAutoNum type="arabicPeriod"/>
            </a:pPr>
            <a:r>
              <a:rPr lang="en-US" dirty="0" smtClean="0"/>
              <a:t>Use FD to find v-node</a:t>
            </a:r>
          </a:p>
          <a:p>
            <a:pPr marL="342900" indent="-342900">
              <a:buFont typeface="+mj-lt"/>
              <a:buAutoNum type="arabicPeriod"/>
            </a:pPr>
            <a:r>
              <a:rPr lang="en-US" dirty="0" smtClean="0"/>
              <a:t>Use v-node to call concrete function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6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69" grpId="0" animBg="1"/>
      <p:bldP spid="69" grpId="1" animBg="1"/>
      <p:bldP spid="70" grpId="0" animBg="1"/>
      <p:bldP spid="70" grpId="1" animBg="1"/>
      <p:bldP spid="7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Only scratched the surface of file systems</a:t>
            </a:r>
          </a:p>
          <a:p>
            <a:r>
              <a:rPr lang="en-US" dirty="0" smtClean="0"/>
              <a:t>File is abstraction for disk</a:t>
            </a:r>
          </a:p>
          <a:p>
            <a:r>
              <a:rPr lang="en-US" dirty="0" smtClean="0"/>
              <a:t>Directories are just files</a:t>
            </a:r>
          </a:p>
          <a:p>
            <a:r>
              <a:rPr lang="en-US" dirty="0" smtClean="0"/>
              <a:t>Can further abstract to different file systems</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Structure: Array of Bytes</a:t>
            </a:r>
            <a:endParaRPr lang="en-US" dirty="0"/>
          </a:p>
        </p:txBody>
      </p:sp>
      <p:sp>
        <p:nvSpPr>
          <p:cNvPr id="14" name="Content Placeholder 13"/>
          <p:cNvSpPr>
            <a:spLocks noGrp="1"/>
          </p:cNvSpPr>
          <p:nvPr>
            <p:ph sz="half" idx="2"/>
          </p:nvPr>
        </p:nvSpPr>
        <p:spPr/>
        <p:txBody>
          <a:bodyPr/>
          <a:lstStyle/>
          <a:p>
            <a:r>
              <a:rPr lang="en-US" dirty="0" smtClean="0"/>
              <a:t>Applications define file structure </a:t>
            </a:r>
          </a:p>
          <a:p>
            <a:r>
              <a:rPr lang="en-US" dirty="0" smtClean="0"/>
              <a:t>OS does not help nor get in the way</a:t>
            </a:r>
          </a:p>
          <a:p>
            <a:r>
              <a:rPr lang="en-US" dirty="0" smtClean="0"/>
              <a:t>UNIX, MS-DOS, Windows use this model</a:t>
            </a:r>
          </a:p>
          <a:p>
            <a:r>
              <a:rPr lang="en-US" dirty="0" smtClean="0"/>
              <a:t>Base line</a:t>
            </a:r>
          </a:p>
        </p:txBody>
      </p:sp>
      <p:sp>
        <p:nvSpPr>
          <p:cNvPr id="15" name="Rectangle 14"/>
          <p:cNvSpPr/>
          <p:nvPr/>
        </p:nvSpPr>
        <p:spPr>
          <a:xfrm>
            <a:off x="1066800" y="1905000"/>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66800" y="2133600"/>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066800" y="2362200"/>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066800" y="2590800"/>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066800" y="2819400"/>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066800" y="3048000"/>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66800" y="3276600"/>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066800" y="3505200"/>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066800" y="3733800"/>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066800" y="3962400"/>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66800" y="4191000"/>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066800" y="4419600"/>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066800" y="4648200"/>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66800" y="4876800"/>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066800" y="5105400"/>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066800" y="5334000"/>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066800" y="5562600"/>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Structure: Records</a:t>
            </a:r>
            <a:endParaRPr lang="en-US" dirty="0"/>
          </a:p>
        </p:txBody>
      </p:sp>
      <p:sp>
        <p:nvSpPr>
          <p:cNvPr id="4" name="Content Placeholder 3"/>
          <p:cNvSpPr>
            <a:spLocks noGrp="1"/>
          </p:cNvSpPr>
          <p:nvPr>
            <p:ph sz="half" idx="2"/>
          </p:nvPr>
        </p:nvSpPr>
        <p:spPr/>
        <p:txBody>
          <a:bodyPr/>
          <a:lstStyle/>
          <a:p>
            <a:r>
              <a:rPr lang="en-US" dirty="0" smtClean="0"/>
              <a:t>Sequence of fixed-length records</a:t>
            </a:r>
          </a:p>
          <a:p>
            <a:r>
              <a:rPr lang="en-US" dirty="0" smtClean="0"/>
              <a:t>Read and write one-record at a time</a:t>
            </a:r>
          </a:p>
          <a:p>
            <a:r>
              <a:rPr lang="en-US" dirty="0" smtClean="0"/>
              <a:t>Not used in general purpose computers anymore except for</a:t>
            </a:r>
          </a:p>
          <a:p>
            <a:r>
              <a:rPr lang="en-US" dirty="0" smtClean="0"/>
              <a:t>SWAP Partitions</a:t>
            </a:r>
            <a:endParaRPr lang="en-US" dirty="0"/>
          </a:p>
        </p:txBody>
      </p:sp>
      <p:sp>
        <p:nvSpPr>
          <p:cNvPr id="5" name="Rectangle 4"/>
          <p:cNvSpPr/>
          <p:nvPr/>
        </p:nvSpPr>
        <p:spPr>
          <a:xfrm>
            <a:off x="1219200" y="1905000"/>
            <a:ext cx="609600"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ectangle 5"/>
          <p:cNvSpPr/>
          <p:nvPr/>
        </p:nvSpPr>
        <p:spPr>
          <a:xfrm>
            <a:off x="1219200" y="2819400"/>
            <a:ext cx="609600"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Rectangle 6"/>
          <p:cNvSpPr/>
          <p:nvPr/>
        </p:nvSpPr>
        <p:spPr>
          <a:xfrm>
            <a:off x="1219200" y="3733800"/>
            <a:ext cx="609600"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p:cNvSpPr/>
          <p:nvPr/>
        </p:nvSpPr>
        <p:spPr>
          <a:xfrm>
            <a:off x="1219200" y="4648200"/>
            <a:ext cx="609600"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Structure: Tree</a:t>
            </a:r>
            <a:endParaRPr lang="en-US" dirty="0"/>
          </a:p>
        </p:txBody>
      </p:sp>
      <p:sp>
        <p:nvSpPr>
          <p:cNvPr id="14" name="Content Placeholder 13"/>
          <p:cNvSpPr>
            <a:spLocks noGrp="1"/>
          </p:cNvSpPr>
          <p:nvPr>
            <p:ph idx="1"/>
          </p:nvPr>
        </p:nvSpPr>
        <p:spPr>
          <a:xfrm>
            <a:off x="457200" y="1600201"/>
            <a:ext cx="7467600" cy="1752600"/>
          </a:xfrm>
        </p:spPr>
        <p:txBody>
          <a:bodyPr>
            <a:normAutofit fontScale="85000" lnSpcReduction="20000"/>
          </a:bodyPr>
          <a:lstStyle/>
          <a:p>
            <a:r>
              <a:rPr lang="en-US" dirty="0" smtClean="0"/>
              <a:t>Tree to manage many records</a:t>
            </a:r>
          </a:p>
          <a:p>
            <a:r>
              <a:rPr lang="en-US" dirty="0" smtClean="0"/>
              <a:t>Lookup is critical using key</a:t>
            </a:r>
          </a:p>
          <a:p>
            <a:r>
              <a:rPr lang="en-US" dirty="0" smtClean="0"/>
              <a:t>Placement is left to file system</a:t>
            </a:r>
          </a:p>
          <a:p>
            <a:r>
              <a:rPr lang="en-US" dirty="0" smtClean="0"/>
              <a:t>Mainframes and commercial data processing</a:t>
            </a:r>
            <a:endParaRPr lang="en-US" dirty="0"/>
          </a:p>
        </p:txBody>
      </p:sp>
      <p:sp>
        <p:nvSpPr>
          <p:cNvPr id="5" name="Rectangle 4"/>
          <p:cNvSpPr/>
          <p:nvPr/>
        </p:nvSpPr>
        <p:spPr>
          <a:xfrm>
            <a:off x="2209800" y="3962400"/>
            <a:ext cx="762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Ant</a:t>
            </a:r>
            <a:endParaRPr lang="en-US" dirty="0"/>
          </a:p>
        </p:txBody>
      </p:sp>
      <p:sp>
        <p:nvSpPr>
          <p:cNvPr id="6" name="Rectangle 5"/>
          <p:cNvSpPr/>
          <p:nvPr/>
        </p:nvSpPr>
        <p:spPr>
          <a:xfrm>
            <a:off x="3048000" y="3962400"/>
            <a:ext cx="762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Fox</a:t>
            </a:r>
            <a:endParaRPr lang="en-US" dirty="0"/>
          </a:p>
        </p:txBody>
      </p:sp>
      <p:sp>
        <p:nvSpPr>
          <p:cNvPr id="7" name="Rectangle 6"/>
          <p:cNvSpPr/>
          <p:nvPr/>
        </p:nvSpPr>
        <p:spPr>
          <a:xfrm>
            <a:off x="3886200" y="3962400"/>
            <a:ext cx="762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Pig</a:t>
            </a:r>
            <a:endParaRPr lang="en-US" dirty="0"/>
          </a:p>
        </p:txBody>
      </p:sp>
      <p:sp>
        <p:nvSpPr>
          <p:cNvPr id="8" name="Rectangle 7"/>
          <p:cNvSpPr/>
          <p:nvPr/>
        </p:nvSpPr>
        <p:spPr>
          <a:xfrm>
            <a:off x="609600" y="5029200"/>
            <a:ext cx="762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Cat</a:t>
            </a:r>
            <a:endParaRPr lang="en-US" dirty="0"/>
          </a:p>
        </p:txBody>
      </p:sp>
      <p:sp>
        <p:nvSpPr>
          <p:cNvPr id="9" name="Rectangle 8"/>
          <p:cNvSpPr/>
          <p:nvPr/>
        </p:nvSpPr>
        <p:spPr>
          <a:xfrm>
            <a:off x="1447800" y="5029200"/>
            <a:ext cx="762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Cow</a:t>
            </a:r>
            <a:endParaRPr lang="en-US" dirty="0"/>
          </a:p>
        </p:txBody>
      </p:sp>
      <p:sp>
        <p:nvSpPr>
          <p:cNvPr id="10" name="Rectangle 9"/>
          <p:cNvSpPr/>
          <p:nvPr/>
        </p:nvSpPr>
        <p:spPr>
          <a:xfrm>
            <a:off x="2286000" y="5029200"/>
            <a:ext cx="762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Dog</a:t>
            </a:r>
            <a:endParaRPr lang="en-US" dirty="0"/>
          </a:p>
        </p:txBody>
      </p:sp>
      <p:sp>
        <p:nvSpPr>
          <p:cNvPr id="11" name="Rectangle 10"/>
          <p:cNvSpPr/>
          <p:nvPr/>
        </p:nvSpPr>
        <p:spPr>
          <a:xfrm>
            <a:off x="3429000" y="5029200"/>
            <a:ext cx="762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Goat</a:t>
            </a:r>
            <a:endParaRPr lang="en-US" dirty="0"/>
          </a:p>
        </p:txBody>
      </p:sp>
      <p:sp>
        <p:nvSpPr>
          <p:cNvPr id="12" name="Rectangle 11"/>
          <p:cNvSpPr/>
          <p:nvPr/>
        </p:nvSpPr>
        <p:spPr>
          <a:xfrm>
            <a:off x="4267200" y="5029200"/>
            <a:ext cx="762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Lion</a:t>
            </a:r>
            <a:endParaRPr lang="en-US" dirty="0"/>
          </a:p>
        </p:txBody>
      </p:sp>
      <p:sp>
        <p:nvSpPr>
          <p:cNvPr id="13" name="Rectangle 12"/>
          <p:cNvSpPr/>
          <p:nvPr/>
        </p:nvSpPr>
        <p:spPr>
          <a:xfrm>
            <a:off x="5105400" y="5029200"/>
            <a:ext cx="762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Owl</a:t>
            </a:r>
            <a:endParaRPr lang="en-US" dirty="0"/>
          </a:p>
        </p:txBody>
      </p:sp>
      <p:sp>
        <p:nvSpPr>
          <p:cNvPr id="15" name="Rectangle 14"/>
          <p:cNvSpPr/>
          <p:nvPr/>
        </p:nvSpPr>
        <p:spPr>
          <a:xfrm>
            <a:off x="6400800" y="5029200"/>
            <a:ext cx="762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Pony</a:t>
            </a:r>
            <a:endParaRPr lang="en-US" dirty="0"/>
          </a:p>
        </p:txBody>
      </p:sp>
      <p:sp>
        <p:nvSpPr>
          <p:cNvPr id="16" name="Rectangle 15"/>
          <p:cNvSpPr/>
          <p:nvPr/>
        </p:nvSpPr>
        <p:spPr>
          <a:xfrm>
            <a:off x="7239000" y="5029200"/>
            <a:ext cx="762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Rat</a:t>
            </a:r>
            <a:endParaRPr lang="en-US" dirty="0"/>
          </a:p>
        </p:txBody>
      </p:sp>
      <p:sp>
        <p:nvSpPr>
          <p:cNvPr id="17" name="Rectangle 16"/>
          <p:cNvSpPr/>
          <p:nvPr/>
        </p:nvSpPr>
        <p:spPr>
          <a:xfrm>
            <a:off x="8077200" y="5029200"/>
            <a:ext cx="762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Bug</a:t>
            </a:r>
            <a:endParaRPr lang="en-US" dirty="0"/>
          </a:p>
        </p:txBody>
      </p:sp>
      <p:sp>
        <p:nvSpPr>
          <p:cNvPr id="18" name="Rectangle 17"/>
          <p:cNvSpPr/>
          <p:nvPr/>
        </p:nvSpPr>
        <p:spPr>
          <a:xfrm>
            <a:off x="2286000" y="6248400"/>
            <a:ext cx="762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Hen</a:t>
            </a:r>
            <a:endParaRPr lang="en-US" dirty="0"/>
          </a:p>
        </p:txBody>
      </p:sp>
      <p:sp>
        <p:nvSpPr>
          <p:cNvPr id="19" name="Rectangle 18"/>
          <p:cNvSpPr/>
          <p:nvPr/>
        </p:nvSpPr>
        <p:spPr>
          <a:xfrm>
            <a:off x="3048000" y="6248400"/>
            <a:ext cx="762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Ibis</a:t>
            </a:r>
            <a:endParaRPr lang="en-US" dirty="0"/>
          </a:p>
        </p:txBody>
      </p:sp>
      <p:sp>
        <p:nvSpPr>
          <p:cNvPr id="20" name="Rectangle 19"/>
          <p:cNvSpPr/>
          <p:nvPr/>
        </p:nvSpPr>
        <p:spPr>
          <a:xfrm>
            <a:off x="3810000" y="6248400"/>
            <a:ext cx="762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smtClean="0"/>
              <a:t>Eew</a:t>
            </a:r>
            <a:endParaRPr lang="en-US" dirty="0"/>
          </a:p>
        </p:txBody>
      </p:sp>
      <p:sp>
        <p:nvSpPr>
          <p:cNvPr id="27" name="Rectangle 26"/>
          <p:cNvSpPr/>
          <p:nvPr/>
        </p:nvSpPr>
        <p:spPr>
          <a:xfrm>
            <a:off x="2133600" y="3962400"/>
            <a:ext cx="76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971800" y="3962400"/>
            <a:ext cx="76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648200" y="3962400"/>
            <a:ext cx="76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810000" y="3962400"/>
            <a:ext cx="76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048000" y="5029200"/>
            <a:ext cx="76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352800" y="5029200"/>
            <a:ext cx="76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867400" y="5029200"/>
            <a:ext cx="76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324600" y="5029200"/>
            <a:ext cx="76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839200" y="5029200"/>
            <a:ext cx="76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572000" y="6248400"/>
            <a:ext cx="76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209800" y="6248400"/>
            <a:ext cx="76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33400" y="5029200"/>
            <a:ext cx="76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1371600" y="5029200"/>
            <a:ext cx="76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2209800" y="5029200"/>
            <a:ext cx="76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029200" y="5029200"/>
            <a:ext cx="76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191000" y="5029200"/>
            <a:ext cx="76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7162800" y="5029200"/>
            <a:ext cx="76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8001000" y="5029200"/>
            <a:ext cx="76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p:cNvCxnSpPr>
            <a:stCxn id="28" idx="2"/>
            <a:endCxn id="38" idx="0"/>
          </p:cNvCxnSpPr>
          <p:nvPr/>
        </p:nvCxnSpPr>
        <p:spPr>
          <a:xfrm rot="5400000">
            <a:off x="1371600" y="3390900"/>
            <a:ext cx="838200" cy="2438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0" idx="2"/>
            <a:endCxn id="32" idx="0"/>
          </p:cNvCxnSpPr>
          <p:nvPr/>
        </p:nvCxnSpPr>
        <p:spPr>
          <a:xfrm rot="5400000">
            <a:off x="3200400" y="4381500"/>
            <a:ext cx="838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9" idx="2"/>
            <a:endCxn id="34" idx="0"/>
          </p:cNvCxnSpPr>
          <p:nvPr/>
        </p:nvCxnSpPr>
        <p:spPr>
          <a:xfrm rot="16200000" flipH="1">
            <a:off x="5105400" y="3771900"/>
            <a:ext cx="8382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2" idx="2"/>
            <a:endCxn id="37" idx="0"/>
          </p:cNvCxnSpPr>
          <p:nvPr/>
        </p:nvCxnSpPr>
        <p:spPr>
          <a:xfrm rot="5400000">
            <a:off x="2743200" y="4762500"/>
            <a:ext cx="9906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81000" y="1600200"/>
            <a:ext cx="3276600" cy="1143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File types</a:t>
            </a:r>
            <a:endParaRPr lang="en-US" dirty="0"/>
          </a:p>
        </p:txBody>
      </p:sp>
      <p:sp>
        <p:nvSpPr>
          <p:cNvPr id="3" name="Content Placeholder 2"/>
          <p:cNvSpPr>
            <a:spLocks noGrp="1"/>
          </p:cNvSpPr>
          <p:nvPr>
            <p:ph idx="1"/>
          </p:nvPr>
        </p:nvSpPr>
        <p:spPr/>
        <p:txBody>
          <a:bodyPr/>
          <a:lstStyle/>
          <a:p>
            <a:r>
              <a:rPr lang="en-US" dirty="0" smtClean="0"/>
              <a:t>Regular files</a:t>
            </a:r>
          </a:p>
          <a:p>
            <a:r>
              <a:rPr lang="en-US" dirty="0" smtClean="0"/>
              <a:t>Directories</a:t>
            </a:r>
          </a:p>
          <a:p>
            <a:r>
              <a:rPr lang="en-US" dirty="0" smtClean="0"/>
              <a:t>Character special</a:t>
            </a:r>
          </a:p>
          <a:p>
            <a:r>
              <a:rPr lang="en-US" dirty="0" smtClean="0"/>
              <a:t>Block special</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ASCII versus Binary</a:t>
            </a:r>
            <a:endParaRPr lang="en-US" dirty="0"/>
          </a:p>
        </p:txBody>
      </p:sp>
      <p:sp>
        <p:nvSpPr>
          <p:cNvPr id="5" name="TextBox 4"/>
          <p:cNvSpPr txBox="1"/>
          <p:nvPr/>
        </p:nvSpPr>
        <p:spPr>
          <a:xfrm>
            <a:off x="609600" y="1981200"/>
            <a:ext cx="3581400" cy="3962400"/>
          </a:xfrm>
          <a:prstGeom prst="rect">
            <a:avLst/>
          </a:prstGeom>
        </p:spPr>
        <p:style>
          <a:lnRef idx="2">
            <a:schemeClr val="accent2"/>
          </a:lnRef>
          <a:fillRef idx="1">
            <a:schemeClr val="lt1"/>
          </a:fillRef>
          <a:effectRef idx="0">
            <a:schemeClr val="accent2"/>
          </a:effectRef>
          <a:fontRef idx="minor">
            <a:schemeClr val="dk1"/>
          </a:fontRef>
        </p:style>
        <p:txBody>
          <a:bodyPr wrap="square" rtlCol="0">
            <a:noAutofit/>
          </a:bodyPr>
          <a:lstStyle/>
          <a:p>
            <a:r>
              <a:rPr lang="en-US" dirty="0" smtClean="0"/>
              <a:t>This is an ASCII file that contains characters.  It is easy to read, print, etc.  Nothing special is required to make sense of its contents.  You can also connect ASCII files using pipes.  Line size may vary.  End-of-line encoding is always a pain.</a:t>
            </a:r>
          </a:p>
          <a:p>
            <a:endParaRPr lang="en-US" dirty="0"/>
          </a:p>
          <a:p>
            <a:r>
              <a:rPr lang="en-US" dirty="0" smtClean="0"/>
              <a:t>Binary files are different.  Application must define structure and give meaning (i.e., Microsoft office doc format).  The magic number defines file type</a:t>
            </a:r>
            <a:endParaRPr lang="en-US" dirty="0"/>
          </a:p>
        </p:txBody>
      </p:sp>
      <p:sp>
        <p:nvSpPr>
          <p:cNvPr id="6" name="Rectangle 5"/>
          <p:cNvSpPr/>
          <p:nvPr/>
        </p:nvSpPr>
        <p:spPr>
          <a:xfrm>
            <a:off x="5181600" y="1981200"/>
            <a:ext cx="2514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Magic number</a:t>
            </a:r>
            <a:endParaRPr lang="en-US" sz="1600" dirty="0"/>
          </a:p>
        </p:txBody>
      </p:sp>
      <p:sp>
        <p:nvSpPr>
          <p:cNvPr id="7" name="Rectangle 6"/>
          <p:cNvSpPr/>
          <p:nvPr/>
        </p:nvSpPr>
        <p:spPr>
          <a:xfrm>
            <a:off x="5181600" y="2209800"/>
            <a:ext cx="2514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Text Size</a:t>
            </a:r>
            <a:endParaRPr lang="en-US" sz="1600" dirty="0"/>
          </a:p>
        </p:txBody>
      </p:sp>
      <p:sp>
        <p:nvSpPr>
          <p:cNvPr id="8" name="Rectangle 7"/>
          <p:cNvSpPr/>
          <p:nvPr/>
        </p:nvSpPr>
        <p:spPr>
          <a:xfrm>
            <a:off x="5181600" y="2438400"/>
            <a:ext cx="2514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Data Size</a:t>
            </a:r>
            <a:endParaRPr lang="en-US" sz="1600" dirty="0"/>
          </a:p>
        </p:txBody>
      </p:sp>
      <p:sp>
        <p:nvSpPr>
          <p:cNvPr id="9" name="Rectangle 8"/>
          <p:cNvSpPr/>
          <p:nvPr/>
        </p:nvSpPr>
        <p:spPr>
          <a:xfrm>
            <a:off x="5181600" y="2667000"/>
            <a:ext cx="2514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BSS Size</a:t>
            </a:r>
            <a:endParaRPr lang="en-US" sz="1600" dirty="0"/>
          </a:p>
        </p:txBody>
      </p:sp>
      <p:sp>
        <p:nvSpPr>
          <p:cNvPr id="10" name="Rectangle 9"/>
          <p:cNvSpPr/>
          <p:nvPr/>
        </p:nvSpPr>
        <p:spPr>
          <a:xfrm>
            <a:off x="5181600" y="2895600"/>
            <a:ext cx="2514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Symbol Table Size</a:t>
            </a:r>
            <a:endParaRPr lang="en-US" sz="1600" dirty="0"/>
          </a:p>
        </p:txBody>
      </p:sp>
      <p:sp>
        <p:nvSpPr>
          <p:cNvPr id="11" name="Rectangle 10"/>
          <p:cNvSpPr/>
          <p:nvPr/>
        </p:nvSpPr>
        <p:spPr>
          <a:xfrm>
            <a:off x="5181600" y="3124200"/>
            <a:ext cx="2514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Entry Point</a:t>
            </a:r>
            <a:endParaRPr lang="en-US" sz="1600" dirty="0"/>
          </a:p>
        </p:txBody>
      </p:sp>
      <p:sp>
        <p:nvSpPr>
          <p:cNvPr id="12" name="Rectangle 11"/>
          <p:cNvSpPr/>
          <p:nvPr/>
        </p:nvSpPr>
        <p:spPr>
          <a:xfrm>
            <a:off x="5181600" y="3352800"/>
            <a:ext cx="2514600"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ectangle 12"/>
          <p:cNvSpPr/>
          <p:nvPr/>
        </p:nvSpPr>
        <p:spPr>
          <a:xfrm>
            <a:off x="5181600" y="3810000"/>
            <a:ext cx="2514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Flags</a:t>
            </a:r>
            <a:endParaRPr lang="en-US" sz="1600" dirty="0"/>
          </a:p>
        </p:txBody>
      </p:sp>
      <p:sp>
        <p:nvSpPr>
          <p:cNvPr id="14" name="Rectangle 13"/>
          <p:cNvSpPr/>
          <p:nvPr/>
        </p:nvSpPr>
        <p:spPr>
          <a:xfrm>
            <a:off x="5181600" y="4038600"/>
            <a:ext cx="2514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Text</a:t>
            </a:r>
            <a:endParaRPr lang="en-US" dirty="0"/>
          </a:p>
        </p:txBody>
      </p:sp>
      <p:sp>
        <p:nvSpPr>
          <p:cNvPr id="15" name="Rectangle 14"/>
          <p:cNvSpPr/>
          <p:nvPr/>
        </p:nvSpPr>
        <p:spPr>
          <a:xfrm>
            <a:off x="5181600" y="4572000"/>
            <a:ext cx="2514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16" name="Rectangle 15"/>
          <p:cNvSpPr/>
          <p:nvPr/>
        </p:nvSpPr>
        <p:spPr>
          <a:xfrm>
            <a:off x="5181600" y="5105400"/>
            <a:ext cx="2514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Relocation bits</a:t>
            </a:r>
            <a:endParaRPr lang="en-US" dirty="0"/>
          </a:p>
        </p:txBody>
      </p:sp>
      <p:sp>
        <p:nvSpPr>
          <p:cNvPr id="17" name="Rectangle 16"/>
          <p:cNvSpPr/>
          <p:nvPr/>
        </p:nvSpPr>
        <p:spPr>
          <a:xfrm>
            <a:off x="5181600" y="5638800"/>
            <a:ext cx="2514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Symbol Table</a:t>
            </a:r>
            <a:endParaRPr lang="en-US" dirty="0"/>
          </a:p>
        </p:txBody>
      </p:sp>
      <p:cxnSp>
        <p:nvCxnSpPr>
          <p:cNvPr id="19" name="Straight Connector 18"/>
          <p:cNvCxnSpPr/>
          <p:nvPr/>
        </p:nvCxnSpPr>
        <p:spPr>
          <a:xfrm>
            <a:off x="7620000" y="4191000"/>
            <a:ext cx="152400" cy="76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0" name="Straight Connector 19"/>
          <p:cNvCxnSpPr/>
          <p:nvPr/>
        </p:nvCxnSpPr>
        <p:spPr>
          <a:xfrm>
            <a:off x="7620000" y="4267200"/>
            <a:ext cx="152400" cy="76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Straight Connector 20"/>
          <p:cNvCxnSpPr/>
          <p:nvPr/>
        </p:nvCxnSpPr>
        <p:spPr>
          <a:xfrm>
            <a:off x="7620000" y="4800600"/>
            <a:ext cx="152400" cy="76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p:cNvCxnSpPr/>
          <p:nvPr/>
        </p:nvCxnSpPr>
        <p:spPr>
          <a:xfrm>
            <a:off x="7620000" y="4876800"/>
            <a:ext cx="152400" cy="76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p:cNvCxnSpPr/>
          <p:nvPr/>
        </p:nvCxnSpPr>
        <p:spPr>
          <a:xfrm>
            <a:off x="7620000" y="5334000"/>
            <a:ext cx="152400" cy="76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4" name="Straight Connector 23"/>
          <p:cNvCxnSpPr/>
          <p:nvPr/>
        </p:nvCxnSpPr>
        <p:spPr>
          <a:xfrm>
            <a:off x="7620000" y="5410200"/>
            <a:ext cx="152400" cy="76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5" name="Straight Connector 24"/>
          <p:cNvCxnSpPr/>
          <p:nvPr/>
        </p:nvCxnSpPr>
        <p:spPr>
          <a:xfrm>
            <a:off x="7620000" y="5791200"/>
            <a:ext cx="152400" cy="76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6" name="Straight Connector 25"/>
          <p:cNvCxnSpPr/>
          <p:nvPr/>
        </p:nvCxnSpPr>
        <p:spPr>
          <a:xfrm>
            <a:off x="7620000" y="5867400"/>
            <a:ext cx="152400" cy="76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7" name="Straight Connector 26"/>
          <p:cNvCxnSpPr/>
          <p:nvPr/>
        </p:nvCxnSpPr>
        <p:spPr>
          <a:xfrm>
            <a:off x="5105400" y="5867400"/>
            <a:ext cx="152400" cy="76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8" name="Straight Connector 27"/>
          <p:cNvCxnSpPr/>
          <p:nvPr/>
        </p:nvCxnSpPr>
        <p:spPr>
          <a:xfrm>
            <a:off x="5105400" y="5943600"/>
            <a:ext cx="152400" cy="76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Straight Connector 28"/>
          <p:cNvCxnSpPr/>
          <p:nvPr/>
        </p:nvCxnSpPr>
        <p:spPr>
          <a:xfrm>
            <a:off x="5105400" y="5334000"/>
            <a:ext cx="152400" cy="76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30" name="Straight Connector 29"/>
          <p:cNvCxnSpPr/>
          <p:nvPr/>
        </p:nvCxnSpPr>
        <p:spPr>
          <a:xfrm>
            <a:off x="5105400" y="5410200"/>
            <a:ext cx="152400" cy="76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31" name="Straight Connector 30"/>
          <p:cNvCxnSpPr/>
          <p:nvPr/>
        </p:nvCxnSpPr>
        <p:spPr>
          <a:xfrm>
            <a:off x="5105400" y="4800600"/>
            <a:ext cx="152400" cy="76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32" name="Straight Connector 31"/>
          <p:cNvCxnSpPr/>
          <p:nvPr/>
        </p:nvCxnSpPr>
        <p:spPr>
          <a:xfrm>
            <a:off x="5105400" y="4876800"/>
            <a:ext cx="152400" cy="76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33" name="Straight Connector 32"/>
          <p:cNvCxnSpPr/>
          <p:nvPr/>
        </p:nvCxnSpPr>
        <p:spPr>
          <a:xfrm>
            <a:off x="5105400" y="4267200"/>
            <a:ext cx="152400" cy="76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34" name="Straight Connector 33"/>
          <p:cNvCxnSpPr/>
          <p:nvPr/>
        </p:nvCxnSpPr>
        <p:spPr>
          <a:xfrm>
            <a:off x="5105400" y="4343400"/>
            <a:ext cx="152400" cy="76200"/>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Access</a:t>
            </a:r>
            <a:endParaRPr lang="en-US" dirty="0"/>
          </a:p>
        </p:txBody>
      </p:sp>
      <p:pic>
        <p:nvPicPr>
          <p:cNvPr id="2050" name="Picture 2" descr="C:\Users\egm\Pictures\Presentation Images\sequential_wall_gramaziokohler290908_2.jpg"/>
          <p:cNvPicPr>
            <a:picLocks noChangeAspect="1" noChangeArrowheads="1"/>
          </p:cNvPicPr>
          <p:nvPr/>
        </p:nvPicPr>
        <p:blipFill>
          <a:blip r:embed="rId3" cstate="print"/>
          <a:srcRect/>
          <a:stretch>
            <a:fillRect/>
          </a:stretch>
        </p:blipFill>
        <p:spPr bwMode="auto">
          <a:xfrm>
            <a:off x="457200" y="1828800"/>
            <a:ext cx="2743200" cy="1822450"/>
          </a:xfrm>
          <a:prstGeom prst="rect">
            <a:avLst/>
          </a:prstGeom>
          <a:noFill/>
        </p:spPr>
      </p:pic>
      <p:pic>
        <p:nvPicPr>
          <p:cNvPr id="2051" name="Picture 3" descr="C:\Users\egm\Pictures\Presentation Images\Random_Access_Memory_by_restriss.jpg"/>
          <p:cNvPicPr>
            <a:picLocks noChangeAspect="1" noChangeArrowheads="1"/>
          </p:cNvPicPr>
          <p:nvPr/>
        </p:nvPicPr>
        <p:blipFill>
          <a:blip r:embed="rId4" cstate="print"/>
          <a:srcRect/>
          <a:stretch>
            <a:fillRect/>
          </a:stretch>
        </p:blipFill>
        <p:spPr bwMode="auto">
          <a:xfrm>
            <a:off x="5867400" y="4495800"/>
            <a:ext cx="2743200" cy="1828800"/>
          </a:xfrm>
          <a:prstGeom prst="rect">
            <a:avLst/>
          </a:prstGeom>
          <a:noFill/>
        </p:spPr>
      </p:pic>
      <p:sp>
        <p:nvSpPr>
          <p:cNvPr id="6" name="Rectangle 5"/>
          <p:cNvSpPr/>
          <p:nvPr/>
        </p:nvSpPr>
        <p:spPr>
          <a:xfrm>
            <a:off x="5105400" y="2209800"/>
            <a:ext cx="3685625"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Sequential</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7" name="Rectangle 6"/>
          <p:cNvSpPr/>
          <p:nvPr/>
        </p:nvSpPr>
        <p:spPr>
          <a:xfrm>
            <a:off x="152400" y="4953000"/>
            <a:ext cx="5737404"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Random Access</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687</TotalTime>
  <Words>2411</Words>
  <Application>Microsoft Macintosh PowerPoint</Application>
  <PresentationFormat>On-screen Show (4:3)</PresentationFormat>
  <Paragraphs>560</Paragraphs>
  <Slides>32</Slides>
  <Notes>19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Technic</vt:lpstr>
      <vt:lpstr>Bitmap Image</vt:lpstr>
      <vt:lpstr>File Systems</vt:lpstr>
      <vt:lpstr>Goals</vt:lpstr>
      <vt:lpstr>More abstraction</vt:lpstr>
      <vt:lpstr>File Structure: Array of Bytes</vt:lpstr>
      <vt:lpstr>File Structure: Records</vt:lpstr>
      <vt:lpstr>File Structure: Tree</vt:lpstr>
      <vt:lpstr>File types</vt:lpstr>
      <vt:lpstr>ASCII versus Binary</vt:lpstr>
      <vt:lpstr>File Access</vt:lpstr>
      <vt:lpstr>Attributes (or metadata)</vt:lpstr>
      <vt:lpstr>File operations</vt:lpstr>
      <vt:lpstr>Directories: Single Level</vt:lpstr>
      <vt:lpstr>Directories: Hierarchicial</vt:lpstr>
      <vt:lpstr>Path Names</vt:lpstr>
      <vt:lpstr>Directory operations</vt:lpstr>
      <vt:lpstr>File System Layout</vt:lpstr>
      <vt:lpstr>Contiguous Allocation</vt:lpstr>
      <vt:lpstr>Linked List Allocation</vt:lpstr>
      <vt:lpstr>FAT (File Allocation Table)</vt:lpstr>
      <vt:lpstr>Indexed Allocation</vt:lpstr>
      <vt:lpstr>I-nodes (*NIX—way)</vt:lpstr>
      <vt:lpstr>Directory Implementation – its just a file</vt:lpstr>
      <vt:lpstr>Variable size names are a pain</vt:lpstr>
      <vt:lpstr>Sharing files</vt:lpstr>
      <vt:lpstr>Symbolic Link</vt:lpstr>
      <vt:lpstr>Journaling</vt:lpstr>
      <vt:lpstr>Idempotent</vt:lpstr>
      <vt:lpstr>Virtual File System (VFS)</vt:lpstr>
      <vt:lpstr>VFS Types</vt:lpstr>
      <vt:lpstr>VFS in more detail</vt:lpstr>
      <vt:lpstr>PowerPoint Presentation</vt:lpstr>
      <vt:lpstr>Conclusion</vt:lpstr>
    </vt:vector>
  </TitlesOfParts>
  <Company>Brigham Young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Systems</dc:title>
  <dc:creator>Eric Mercer</dc:creator>
  <cp:lastModifiedBy>Eric Mercer</cp:lastModifiedBy>
  <cp:revision>17</cp:revision>
  <dcterms:created xsi:type="dcterms:W3CDTF">2010-03-11T17:26:46Z</dcterms:created>
  <dcterms:modified xsi:type="dcterms:W3CDTF">2011-03-22T15:38:35Z</dcterms:modified>
</cp:coreProperties>
</file>