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embeddings/oleObject1.bin" ContentType="application/vnd.openxmlformats-officedocument.oleObject"/>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embeddings/oleObject2.bin" ContentType="application/vnd.openxmlformats-officedocument.oleObject"/>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embeddings/oleObject3.bin" ContentType="application/vnd.openxmlformats-officedocument.oleObject"/>
  <Override PartName="/ppt/notesSlides/notesSlide68.xml" ContentType="application/vnd.openxmlformats-officedocument.presentationml.notesSlide+xml"/>
  <Override PartName="/ppt/embeddings/oleObject4.bin" ContentType="application/vnd.openxmlformats-officedocument.oleObject"/>
  <Override PartName="/ppt/notesSlides/notesSlide69.xml" ContentType="application/vnd.openxmlformats-officedocument.presentationml.notesSlide+xml"/>
  <Override PartName="/ppt/embeddings/oleObject5.bin" ContentType="application/vnd.openxmlformats-officedocument.oleObject"/>
  <Override PartName="/ppt/notesSlides/notesSlide70.xml" ContentType="application/vnd.openxmlformats-officedocument.presentationml.notesSlide+xml"/>
  <Override PartName="/ppt/embeddings/oleObject6.bin" ContentType="application/vnd.openxmlformats-officedocument.oleObject"/>
  <Override PartName="/ppt/notesSlides/notesSlide71.xml" ContentType="application/vnd.openxmlformats-officedocument.presentationml.notesSlide+xml"/>
  <Override PartName="/ppt/embeddings/oleObject7.bin" ContentType="application/vnd.openxmlformats-officedocument.oleObject"/>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embeddings/oleObject8.bin" ContentType="application/vnd.openxmlformats-officedocument.oleObject"/>
  <Override PartName="/ppt/notesSlides/notesSlide75.xml" ContentType="application/vnd.openxmlformats-officedocument.presentationml.notesSlide+xml"/>
  <Override PartName="/ppt/notesSlides/notesSlide76.xml" ContentType="application/vnd.openxmlformats-officedocument.presentationml.notesSlide+xml"/>
  <Override PartName="/ppt/embeddings/oleObject9.bin" ContentType="application/vnd.openxmlformats-officedocument.oleObject"/>
  <Override PartName="/ppt/notesSlides/notesSlide77.xml" ContentType="application/vnd.openxmlformats-officedocument.presentationml.notesSlide+xml"/>
  <Override PartName="/ppt/notesSlides/notesSlide78.xml" ContentType="application/vnd.openxmlformats-officedocument.presentationml.notesSlide+xml"/>
  <Override PartName="/ppt/embeddings/oleObject10.bin" ContentType="application/vnd.openxmlformats-officedocument.oleObject"/>
  <Override PartName="/ppt/notesSlides/notesSlide79.xml" ContentType="application/vnd.openxmlformats-officedocument.presentationml.notesSlide+xml"/>
  <Override PartName="/ppt/notesSlides/notesSlide80.xml" ContentType="application/vnd.openxmlformats-officedocument.presentationml.notesSlide+xml"/>
  <Override PartName="/ppt/embeddings/oleObject11.bin" ContentType="application/vnd.openxmlformats-officedocument.oleObject"/>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 id="2147483852" r:id="rId2"/>
    <p:sldMasterId id="2147483864" r:id="rId3"/>
    <p:sldMasterId id="2147483878" r:id="rId4"/>
    <p:sldMasterId id="2147483890" r:id="rId5"/>
    <p:sldMasterId id="2147483904" r:id="rId6"/>
  </p:sldMasterIdLst>
  <p:notesMasterIdLst>
    <p:notesMasterId r:id="rId120"/>
  </p:notesMasterIdLst>
  <p:sldIdLst>
    <p:sldId id="256" r:id="rId7"/>
    <p:sldId id="257" r:id="rId8"/>
    <p:sldId id="266" r:id="rId9"/>
    <p:sldId id="258" r:id="rId10"/>
    <p:sldId id="259" r:id="rId11"/>
    <p:sldId id="260" r:id="rId12"/>
    <p:sldId id="261" r:id="rId13"/>
    <p:sldId id="262" r:id="rId14"/>
    <p:sldId id="263" r:id="rId15"/>
    <p:sldId id="265" r:id="rId16"/>
    <p:sldId id="267" r:id="rId17"/>
    <p:sldId id="268" r:id="rId18"/>
    <p:sldId id="269" r:id="rId19"/>
    <p:sldId id="270" r:id="rId20"/>
    <p:sldId id="271" r:id="rId21"/>
    <p:sldId id="275" r:id="rId22"/>
    <p:sldId id="272" r:id="rId23"/>
    <p:sldId id="273" r:id="rId24"/>
    <p:sldId id="274"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90" r:id="rId39"/>
    <p:sldId id="292"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10" r:id="rId54"/>
    <p:sldId id="311" r:id="rId55"/>
    <p:sldId id="312" r:id="rId56"/>
    <p:sldId id="309" r:id="rId57"/>
    <p:sldId id="307" r:id="rId58"/>
    <p:sldId id="308" r:id="rId59"/>
    <p:sldId id="313" r:id="rId60"/>
    <p:sldId id="314" r:id="rId61"/>
    <p:sldId id="315" r:id="rId62"/>
    <p:sldId id="316" r:id="rId63"/>
    <p:sldId id="317" r:id="rId64"/>
    <p:sldId id="318" r:id="rId65"/>
    <p:sldId id="319" r:id="rId66"/>
    <p:sldId id="322" r:id="rId67"/>
    <p:sldId id="323" r:id="rId68"/>
    <p:sldId id="324" r:id="rId69"/>
    <p:sldId id="325" r:id="rId70"/>
    <p:sldId id="326" r:id="rId71"/>
    <p:sldId id="328" r:id="rId72"/>
    <p:sldId id="327" r:id="rId73"/>
    <p:sldId id="329" r:id="rId74"/>
    <p:sldId id="330" r:id="rId75"/>
    <p:sldId id="331" r:id="rId76"/>
    <p:sldId id="332" r:id="rId77"/>
    <p:sldId id="333" r:id="rId78"/>
    <p:sldId id="334" r:id="rId79"/>
    <p:sldId id="335" r:id="rId80"/>
    <p:sldId id="336" r:id="rId81"/>
    <p:sldId id="337" r:id="rId82"/>
    <p:sldId id="339" r:id="rId83"/>
    <p:sldId id="340" r:id="rId84"/>
    <p:sldId id="351" r:id="rId85"/>
    <p:sldId id="341" r:id="rId86"/>
    <p:sldId id="343" r:id="rId87"/>
    <p:sldId id="344" r:id="rId88"/>
    <p:sldId id="345" r:id="rId89"/>
    <p:sldId id="375" r:id="rId90"/>
    <p:sldId id="376" r:id="rId91"/>
    <p:sldId id="377" r:id="rId92"/>
    <p:sldId id="378" r:id="rId93"/>
    <p:sldId id="379" r:id="rId94"/>
    <p:sldId id="352" r:id="rId95"/>
    <p:sldId id="353" r:id="rId96"/>
    <p:sldId id="354" r:id="rId97"/>
    <p:sldId id="355" r:id="rId98"/>
    <p:sldId id="356" r:id="rId99"/>
    <p:sldId id="357" r:id="rId100"/>
    <p:sldId id="358" r:id="rId101"/>
    <p:sldId id="380" r:id="rId102"/>
    <p:sldId id="359" r:id="rId103"/>
    <p:sldId id="360" r:id="rId104"/>
    <p:sldId id="361" r:id="rId105"/>
    <p:sldId id="362" r:id="rId106"/>
    <p:sldId id="363" r:id="rId107"/>
    <p:sldId id="364" r:id="rId108"/>
    <p:sldId id="365" r:id="rId109"/>
    <p:sldId id="366" r:id="rId110"/>
    <p:sldId id="367" r:id="rId111"/>
    <p:sldId id="368" r:id="rId112"/>
    <p:sldId id="369" r:id="rId113"/>
    <p:sldId id="370" r:id="rId114"/>
    <p:sldId id="371" r:id="rId115"/>
    <p:sldId id="372" r:id="rId116"/>
    <p:sldId id="373" r:id="rId117"/>
    <p:sldId id="374" r:id="rId118"/>
    <p:sldId id="350" r:id="rId1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294" autoAdjust="0"/>
  </p:normalViewPr>
  <p:slideViewPr>
    <p:cSldViewPr>
      <p:cViewPr>
        <p:scale>
          <a:sx n="150" d="100"/>
          <a:sy n="150" d="100"/>
        </p:scale>
        <p:origin x="-1456" y="-1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240"/>
    </p:cViewPr>
  </p:sorterViewPr>
  <p:gridSpacing cx="76200" cy="76200"/>
</p:viewPr>
</file>

<file path=ppt/_rels/presentation.xml.rels><?xml version="1.0" encoding="UTF-8" standalone="yes"?>
<Relationships xmlns="http://schemas.openxmlformats.org/package/2006/relationships"><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120" Type="http://schemas.openxmlformats.org/officeDocument/2006/relationships/notesMaster" Target="notesMasters/notesMaster1.xml"/><Relationship Id="rId121" Type="http://schemas.openxmlformats.org/officeDocument/2006/relationships/printerSettings" Target="printerSettings/printerSettings1.bin"/><Relationship Id="rId122" Type="http://schemas.openxmlformats.org/officeDocument/2006/relationships/presProps" Target="presProps.xml"/><Relationship Id="rId123" Type="http://schemas.openxmlformats.org/officeDocument/2006/relationships/viewProps" Target="viewProps.xml"/><Relationship Id="rId124" Type="http://schemas.openxmlformats.org/officeDocument/2006/relationships/theme" Target="theme/theme1.xml"/><Relationship Id="rId125" Type="http://schemas.openxmlformats.org/officeDocument/2006/relationships/tableStyles" Target="tableStyle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00" Type="http://schemas.openxmlformats.org/officeDocument/2006/relationships/slide" Target="slides/slide94.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0E3C87-E879-4DD1-B444-96E4DD26651A}" type="datetimeFigureOut">
              <a:rPr lang="en-US" smtClean="0"/>
              <a:pPr/>
              <a:t>2/3/11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CCCA42-E739-4555-8275-BEB8E1883770}" type="slidenum">
              <a:rPr lang="en-US" smtClean="0"/>
              <a:pPr/>
              <a:t>‹#›</a:t>
            </a:fld>
            <a:endParaRPr lang="en-US"/>
          </a:p>
        </p:txBody>
      </p:sp>
    </p:spTree>
    <p:extLst>
      <p:ext uri="{BB962C8B-B14F-4D97-AF65-F5344CB8AC3E}">
        <p14:creationId xmlns:p14="http://schemas.microsoft.com/office/powerpoint/2010/main" val="318388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CCCA42-E739-4555-8275-BEB8E1883770}"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hdr" sz="quarter"/>
          </p:nvPr>
        </p:nvSpPr>
        <p:spPr>
          <a:noFill/>
        </p:spPr>
        <p:txBody>
          <a:bodyPr/>
          <a:lstStyle/>
          <a:p>
            <a:r>
              <a:rPr lang="en-US" smtClean="0">
                <a:latin typeface="Marlett" pitchFamily="2" charset="2"/>
              </a:rPr>
              <a:t>© 2003 Herlihy and Shavit</a:t>
            </a:r>
          </a:p>
        </p:txBody>
      </p:sp>
      <p:sp>
        <p:nvSpPr>
          <p:cNvPr id="232451" name="Rectangle 7"/>
          <p:cNvSpPr>
            <a:spLocks noGrp="1" noChangeArrowheads="1"/>
          </p:cNvSpPr>
          <p:nvPr>
            <p:ph type="sldNum" sz="quarter" idx="5"/>
          </p:nvPr>
        </p:nvSpPr>
        <p:spPr>
          <a:noFill/>
        </p:spPr>
        <p:txBody>
          <a:bodyPr/>
          <a:lstStyle/>
          <a:p>
            <a:fld id="{13834434-7BF2-4786-B84A-8F6E294B0F5E}" type="slidenum">
              <a:rPr lang="x-none" smtClean="0">
                <a:latin typeface="Marlett" pitchFamily="2" charset="2"/>
              </a:rPr>
              <a:pPr/>
              <a:t>24</a:t>
            </a:fld>
            <a:endParaRPr lang="en-US" smtClean="0">
              <a:latin typeface="Marlett" pitchFamily="2" charset="2"/>
              <a:cs typeface="Arial" charset="0"/>
            </a:endParaRPr>
          </a:p>
        </p:txBody>
      </p:sp>
      <p:sp>
        <p:nvSpPr>
          <p:cNvPr id="232452" name="Rectangle 2"/>
          <p:cNvSpPr>
            <a:spLocks noGrp="1" noRot="1" noChangeAspect="1" noChangeArrowheads="1" noTextEdit="1"/>
          </p:cNvSpPr>
          <p:nvPr>
            <p:ph type="sldImg"/>
          </p:nvPr>
        </p:nvSpPr>
        <p:spPr>
          <a:ln/>
        </p:spPr>
      </p:sp>
      <p:sp>
        <p:nvSpPr>
          <p:cNvPr id="232453" name="Rectangle 3"/>
          <p:cNvSpPr>
            <a:spLocks noGrp="1" noChangeArrowheads="1"/>
          </p:cNvSpPr>
          <p:nvPr>
            <p:ph type="body" idx="1"/>
          </p:nvPr>
        </p:nvSpPr>
        <p:spPr>
          <a:noFill/>
          <a:ln/>
        </p:spPr>
        <p:txBody>
          <a:bodyPr/>
          <a:lstStyle/>
          <a:p>
            <a:endParaRPr lang="en-US" smtClean="0">
              <a:latin typeface="Comic Sans MS" pitchFamily="66"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hdr" sz="quarter"/>
          </p:nvPr>
        </p:nvSpPr>
        <p:spPr>
          <a:noFill/>
        </p:spPr>
        <p:txBody>
          <a:bodyPr/>
          <a:lstStyle/>
          <a:p>
            <a:r>
              <a:rPr lang="en-US" smtClean="0">
                <a:latin typeface="Marlett" pitchFamily="2" charset="2"/>
              </a:rPr>
              <a:t>© 2003 Herlihy and Shavit</a:t>
            </a:r>
          </a:p>
        </p:txBody>
      </p:sp>
      <p:sp>
        <p:nvSpPr>
          <p:cNvPr id="233475" name="Rectangle 7"/>
          <p:cNvSpPr>
            <a:spLocks noGrp="1" noChangeArrowheads="1"/>
          </p:cNvSpPr>
          <p:nvPr>
            <p:ph type="sldNum" sz="quarter" idx="5"/>
          </p:nvPr>
        </p:nvSpPr>
        <p:spPr>
          <a:noFill/>
        </p:spPr>
        <p:txBody>
          <a:bodyPr/>
          <a:lstStyle/>
          <a:p>
            <a:fld id="{6A024E22-AE7C-4905-8709-E7A56F07E2AA}" type="slidenum">
              <a:rPr lang="x-none" smtClean="0">
                <a:latin typeface="Marlett" pitchFamily="2" charset="2"/>
              </a:rPr>
              <a:pPr/>
              <a:t>25</a:t>
            </a:fld>
            <a:endParaRPr lang="en-US" smtClean="0">
              <a:latin typeface="Marlett" pitchFamily="2" charset="2"/>
              <a:cs typeface="Arial" charset="0"/>
            </a:endParaRPr>
          </a:p>
        </p:txBody>
      </p:sp>
      <p:sp>
        <p:nvSpPr>
          <p:cNvPr id="233476" name="Rectangle 2"/>
          <p:cNvSpPr>
            <a:spLocks noGrp="1" noRot="1" noChangeAspect="1" noChangeArrowheads="1" noTextEdit="1"/>
          </p:cNvSpPr>
          <p:nvPr>
            <p:ph type="sldImg"/>
          </p:nvPr>
        </p:nvSpPr>
        <p:spPr>
          <a:ln/>
        </p:spPr>
      </p:sp>
      <p:sp>
        <p:nvSpPr>
          <p:cNvPr id="233477" name="Rectangle 3"/>
          <p:cNvSpPr>
            <a:spLocks noGrp="1" noChangeArrowheads="1"/>
          </p:cNvSpPr>
          <p:nvPr>
            <p:ph type="body" idx="1"/>
          </p:nvPr>
        </p:nvSpPr>
        <p:spPr>
          <a:noFill/>
          <a:ln/>
        </p:spPr>
        <p:txBody>
          <a:bodyPr/>
          <a:lstStyle/>
          <a:p>
            <a:endParaRPr lang="en-US" smtClean="0">
              <a:latin typeface="Comic Sans MS" pitchFamily="66"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hdr" sz="quarter"/>
          </p:nvPr>
        </p:nvSpPr>
        <p:spPr>
          <a:noFill/>
        </p:spPr>
        <p:txBody>
          <a:bodyPr/>
          <a:lstStyle/>
          <a:p>
            <a:r>
              <a:rPr lang="en-US" smtClean="0">
                <a:latin typeface="Marlett" pitchFamily="2" charset="2"/>
              </a:rPr>
              <a:t>© 2003 Herlihy and Shavit</a:t>
            </a:r>
          </a:p>
        </p:txBody>
      </p:sp>
      <p:sp>
        <p:nvSpPr>
          <p:cNvPr id="230403" name="Rectangle 7"/>
          <p:cNvSpPr>
            <a:spLocks noGrp="1" noChangeArrowheads="1"/>
          </p:cNvSpPr>
          <p:nvPr>
            <p:ph type="sldNum" sz="quarter" idx="5"/>
          </p:nvPr>
        </p:nvSpPr>
        <p:spPr>
          <a:noFill/>
        </p:spPr>
        <p:txBody>
          <a:bodyPr/>
          <a:lstStyle/>
          <a:p>
            <a:fld id="{03552033-AE4E-49B8-A2CD-F36EE45CFA70}" type="slidenum">
              <a:rPr lang="x-none" smtClean="0">
                <a:latin typeface="Marlett" pitchFamily="2" charset="2"/>
              </a:rPr>
              <a:pPr/>
              <a:t>26</a:t>
            </a:fld>
            <a:endParaRPr lang="en-US" smtClean="0">
              <a:latin typeface="Marlett" pitchFamily="2" charset="2"/>
              <a:cs typeface="Arial" charset="0"/>
            </a:endParaRPr>
          </a:p>
        </p:txBody>
      </p:sp>
      <p:sp>
        <p:nvSpPr>
          <p:cNvPr id="230404" name="Rectangle 2"/>
          <p:cNvSpPr>
            <a:spLocks noGrp="1" noRot="1" noChangeAspect="1" noChangeArrowheads="1" noTextEdit="1"/>
          </p:cNvSpPr>
          <p:nvPr>
            <p:ph type="sldImg"/>
          </p:nvPr>
        </p:nvSpPr>
        <p:spPr>
          <a:ln/>
        </p:spPr>
      </p:sp>
      <p:sp>
        <p:nvSpPr>
          <p:cNvPr id="230405" name="Rectangle 3"/>
          <p:cNvSpPr>
            <a:spLocks noGrp="1" noChangeArrowheads="1"/>
          </p:cNvSpPr>
          <p:nvPr>
            <p:ph type="body" idx="1"/>
          </p:nvPr>
        </p:nvSpPr>
        <p:spPr>
          <a:noFill/>
          <a:ln/>
        </p:spPr>
        <p:txBody>
          <a:bodyPr/>
          <a:lstStyle/>
          <a:p>
            <a:endParaRPr lang="en-US" dirty="0" smtClean="0">
              <a:latin typeface="Comic Sans MS" pitchFamily="66"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hdr" sz="quarter"/>
          </p:nvPr>
        </p:nvSpPr>
        <p:spPr>
          <a:noFill/>
        </p:spPr>
        <p:txBody>
          <a:bodyPr/>
          <a:lstStyle/>
          <a:p>
            <a:r>
              <a:rPr lang="en-US" smtClean="0">
                <a:latin typeface="Marlett" pitchFamily="2" charset="2"/>
              </a:rPr>
              <a:t>© 2003 Herlihy and Shavit</a:t>
            </a:r>
          </a:p>
        </p:txBody>
      </p:sp>
      <p:sp>
        <p:nvSpPr>
          <p:cNvPr id="234499" name="Rectangle 7"/>
          <p:cNvSpPr>
            <a:spLocks noGrp="1" noChangeArrowheads="1"/>
          </p:cNvSpPr>
          <p:nvPr>
            <p:ph type="sldNum" sz="quarter" idx="5"/>
          </p:nvPr>
        </p:nvSpPr>
        <p:spPr>
          <a:noFill/>
        </p:spPr>
        <p:txBody>
          <a:bodyPr/>
          <a:lstStyle/>
          <a:p>
            <a:fld id="{212DFA1D-C162-430B-AEC1-D6F35DA3BD5C}" type="slidenum">
              <a:rPr lang="x-none" smtClean="0">
                <a:latin typeface="Marlett" pitchFamily="2" charset="2"/>
              </a:rPr>
              <a:pPr/>
              <a:t>27</a:t>
            </a:fld>
            <a:endParaRPr lang="en-US" smtClean="0">
              <a:latin typeface="Marlett" pitchFamily="2" charset="2"/>
              <a:cs typeface="Arial" charset="0"/>
            </a:endParaRPr>
          </a:p>
        </p:txBody>
      </p:sp>
      <p:sp>
        <p:nvSpPr>
          <p:cNvPr id="234500" name="Rectangle 2"/>
          <p:cNvSpPr>
            <a:spLocks noGrp="1" noRot="1" noChangeAspect="1" noChangeArrowheads="1" noTextEdit="1"/>
          </p:cNvSpPr>
          <p:nvPr>
            <p:ph type="sldImg"/>
          </p:nvPr>
        </p:nvSpPr>
        <p:spPr>
          <a:ln/>
        </p:spPr>
      </p:sp>
      <p:sp>
        <p:nvSpPr>
          <p:cNvPr id="234501" name="Rectangle 3"/>
          <p:cNvSpPr>
            <a:spLocks noGrp="1" noChangeArrowheads="1"/>
          </p:cNvSpPr>
          <p:nvPr>
            <p:ph type="body" idx="1"/>
          </p:nvPr>
        </p:nvSpPr>
        <p:spPr>
          <a:noFill/>
          <a:ln/>
        </p:spPr>
        <p:txBody>
          <a:bodyPr/>
          <a:lstStyle/>
          <a:p>
            <a:pPr lvl="1"/>
            <a:r>
              <a:rPr lang="en-US" dirty="0" smtClean="0">
                <a:latin typeface="Comic Sans MS" pitchFamily="66" charset="0"/>
              </a:rPr>
              <a:t>Sequential execution deadlocks because a thread arriving alone will not get in. Concurrent one is OK since one always allows the other to have priority  </a:t>
            </a:r>
          </a:p>
          <a:p>
            <a:endParaRPr lang="en-US" dirty="0" smtClean="0">
              <a:latin typeface="Comic Sans MS" pitchFamily="66"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hdr" sz="quarter"/>
          </p:nvPr>
        </p:nvSpPr>
        <p:spPr>
          <a:noFill/>
        </p:spPr>
        <p:txBody>
          <a:bodyPr/>
          <a:lstStyle/>
          <a:p>
            <a:r>
              <a:rPr lang="en-US" smtClean="0">
                <a:latin typeface="Marlett" pitchFamily="2" charset="2"/>
              </a:rPr>
              <a:t>© 2003 Herlihy and Shavit</a:t>
            </a:r>
          </a:p>
        </p:txBody>
      </p:sp>
      <p:sp>
        <p:nvSpPr>
          <p:cNvPr id="235523" name="Rectangle 7"/>
          <p:cNvSpPr>
            <a:spLocks noGrp="1" noChangeArrowheads="1"/>
          </p:cNvSpPr>
          <p:nvPr>
            <p:ph type="sldNum" sz="quarter" idx="5"/>
          </p:nvPr>
        </p:nvSpPr>
        <p:spPr>
          <a:noFill/>
        </p:spPr>
        <p:txBody>
          <a:bodyPr/>
          <a:lstStyle/>
          <a:p>
            <a:fld id="{B97C0A83-9A2E-472D-BDB1-31EAEEDE0681}" type="slidenum">
              <a:rPr lang="x-none" smtClean="0">
                <a:latin typeface="Marlett" pitchFamily="2" charset="2"/>
              </a:rPr>
              <a:pPr/>
              <a:t>28</a:t>
            </a:fld>
            <a:endParaRPr lang="en-US" smtClean="0">
              <a:latin typeface="Marlett" pitchFamily="2" charset="2"/>
              <a:cs typeface="Arial" charset="0"/>
            </a:endParaRPr>
          </a:p>
        </p:txBody>
      </p:sp>
      <p:sp>
        <p:nvSpPr>
          <p:cNvPr id="235524" name="Rectangle 2"/>
          <p:cNvSpPr>
            <a:spLocks noGrp="1" noRot="1" noChangeAspect="1" noChangeArrowheads="1" noTextEdit="1"/>
          </p:cNvSpPr>
          <p:nvPr>
            <p:ph type="sldImg"/>
          </p:nvPr>
        </p:nvSpPr>
        <p:spPr>
          <a:ln/>
        </p:spPr>
      </p:sp>
      <p:sp>
        <p:nvSpPr>
          <p:cNvPr id="235525" name="Rectangle 3"/>
          <p:cNvSpPr>
            <a:spLocks noGrp="1" noChangeArrowheads="1"/>
          </p:cNvSpPr>
          <p:nvPr>
            <p:ph type="body" idx="1"/>
          </p:nvPr>
        </p:nvSpPr>
        <p:spPr>
          <a:noFill/>
          <a:ln/>
        </p:spPr>
        <p:txBody>
          <a:bodyPr/>
          <a:lstStyle/>
          <a:p>
            <a:r>
              <a:rPr lang="en-US" smtClean="0">
                <a:latin typeface="Comic Sans MS" pitchFamily="66" charset="0"/>
              </a:rPr>
              <a:t>We now combine the two algorithms, one that does not deadlock when they are concurrent, and the other that does not deadlock when they are sequential, to derive an algorithm that never deadlocks.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hdr" sz="quarter"/>
          </p:nvPr>
        </p:nvSpPr>
        <p:spPr>
          <a:noFill/>
        </p:spPr>
        <p:txBody>
          <a:bodyPr/>
          <a:lstStyle/>
          <a:p>
            <a:r>
              <a:rPr lang="en-US" smtClean="0">
                <a:latin typeface="Marlett" pitchFamily="2" charset="2"/>
              </a:rPr>
              <a:t>© 2003 Herlihy and Shavit</a:t>
            </a:r>
          </a:p>
        </p:txBody>
      </p:sp>
      <p:sp>
        <p:nvSpPr>
          <p:cNvPr id="236547" name="Rectangle 7"/>
          <p:cNvSpPr>
            <a:spLocks noGrp="1" noChangeArrowheads="1"/>
          </p:cNvSpPr>
          <p:nvPr>
            <p:ph type="sldNum" sz="quarter" idx="5"/>
          </p:nvPr>
        </p:nvSpPr>
        <p:spPr>
          <a:noFill/>
        </p:spPr>
        <p:txBody>
          <a:bodyPr/>
          <a:lstStyle/>
          <a:p>
            <a:fld id="{7C2F4D9C-5BE9-45A6-8D27-8171610556BC}" type="slidenum">
              <a:rPr lang="x-none" smtClean="0">
                <a:latin typeface="Marlett" pitchFamily="2" charset="2"/>
              </a:rPr>
              <a:pPr/>
              <a:t>29</a:t>
            </a:fld>
            <a:endParaRPr lang="en-US" smtClean="0">
              <a:latin typeface="Marlett" pitchFamily="2" charset="2"/>
              <a:cs typeface="Arial" charset="0"/>
            </a:endParaRPr>
          </a:p>
        </p:txBody>
      </p:sp>
      <p:sp>
        <p:nvSpPr>
          <p:cNvPr id="236548" name="Rectangle 2"/>
          <p:cNvSpPr>
            <a:spLocks noGrp="1" noRot="1" noChangeAspect="1" noChangeArrowheads="1" noTextEdit="1"/>
          </p:cNvSpPr>
          <p:nvPr>
            <p:ph type="sldImg"/>
          </p:nvPr>
        </p:nvSpPr>
        <p:spPr>
          <a:ln/>
        </p:spPr>
      </p:sp>
      <p:sp>
        <p:nvSpPr>
          <p:cNvPr id="236549" name="Rectangle 3"/>
          <p:cNvSpPr>
            <a:spLocks noGrp="1" noChangeArrowheads="1"/>
          </p:cNvSpPr>
          <p:nvPr>
            <p:ph type="body" idx="1"/>
          </p:nvPr>
        </p:nvSpPr>
        <p:spPr>
          <a:noFill/>
          <a:ln/>
        </p:spPr>
        <p:txBody>
          <a:bodyPr/>
          <a:lstStyle/>
          <a:p>
            <a:endParaRPr lang="en-US" smtClean="0">
              <a:latin typeface="Comic Sans MS" pitchFamily="66"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hdr" sz="quarter"/>
          </p:nvPr>
        </p:nvSpPr>
        <p:spPr>
          <a:noFill/>
        </p:spPr>
        <p:txBody>
          <a:bodyPr/>
          <a:lstStyle/>
          <a:p>
            <a:r>
              <a:rPr lang="en-US" smtClean="0">
                <a:latin typeface="Marlett" pitchFamily="2" charset="2"/>
              </a:rPr>
              <a:t>© 2003 Herlihy and Shavit</a:t>
            </a:r>
          </a:p>
        </p:txBody>
      </p:sp>
      <p:sp>
        <p:nvSpPr>
          <p:cNvPr id="237571" name="Rectangle 7"/>
          <p:cNvSpPr>
            <a:spLocks noGrp="1" noChangeArrowheads="1"/>
          </p:cNvSpPr>
          <p:nvPr>
            <p:ph type="sldNum" sz="quarter" idx="5"/>
          </p:nvPr>
        </p:nvSpPr>
        <p:spPr>
          <a:noFill/>
        </p:spPr>
        <p:txBody>
          <a:bodyPr/>
          <a:lstStyle/>
          <a:p>
            <a:fld id="{A8C464B3-542E-40A6-895C-97F628B30116}" type="slidenum">
              <a:rPr lang="x-none" smtClean="0">
                <a:latin typeface="Marlett" pitchFamily="2" charset="2"/>
              </a:rPr>
              <a:pPr/>
              <a:t>30</a:t>
            </a:fld>
            <a:endParaRPr lang="en-US" smtClean="0">
              <a:latin typeface="Marlett" pitchFamily="2" charset="2"/>
              <a:cs typeface="Arial" charset="0"/>
            </a:endParaRPr>
          </a:p>
        </p:txBody>
      </p:sp>
      <p:sp>
        <p:nvSpPr>
          <p:cNvPr id="237572" name="Rectangle 2"/>
          <p:cNvSpPr>
            <a:spLocks noGrp="1" noRot="1" noChangeAspect="1" noChangeArrowheads="1" noTextEdit="1"/>
          </p:cNvSpPr>
          <p:nvPr>
            <p:ph type="sldImg"/>
          </p:nvPr>
        </p:nvSpPr>
        <p:spPr>
          <a:ln/>
        </p:spPr>
      </p:sp>
      <p:sp>
        <p:nvSpPr>
          <p:cNvPr id="237573" name="Rectangle 3"/>
          <p:cNvSpPr>
            <a:spLocks noGrp="1" noChangeArrowheads="1"/>
          </p:cNvSpPr>
          <p:nvPr>
            <p:ph type="body" idx="1"/>
          </p:nvPr>
        </p:nvSpPr>
        <p:spPr>
          <a:noFill/>
          <a:ln/>
        </p:spPr>
        <p:txBody>
          <a:bodyPr/>
          <a:lstStyle/>
          <a:p>
            <a:endParaRPr lang="en-US" smtClean="0">
              <a:latin typeface="Comic Sans MS" pitchFamily="66"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hdr" sz="quarter"/>
          </p:nvPr>
        </p:nvSpPr>
        <p:spPr>
          <a:noFill/>
        </p:spPr>
        <p:txBody>
          <a:bodyPr/>
          <a:lstStyle/>
          <a:p>
            <a:r>
              <a:rPr lang="en-US" smtClean="0">
                <a:latin typeface="Marlett" pitchFamily="2" charset="2"/>
              </a:rPr>
              <a:t>© 2003 Herlihy and Shavit</a:t>
            </a:r>
          </a:p>
        </p:txBody>
      </p:sp>
      <p:sp>
        <p:nvSpPr>
          <p:cNvPr id="238595" name="Rectangle 7"/>
          <p:cNvSpPr>
            <a:spLocks noGrp="1" noChangeArrowheads="1"/>
          </p:cNvSpPr>
          <p:nvPr>
            <p:ph type="sldNum" sz="quarter" idx="5"/>
          </p:nvPr>
        </p:nvSpPr>
        <p:spPr>
          <a:noFill/>
        </p:spPr>
        <p:txBody>
          <a:bodyPr/>
          <a:lstStyle/>
          <a:p>
            <a:fld id="{399EE0A7-830B-4870-AA56-E54DFFBEF929}" type="slidenum">
              <a:rPr lang="x-none" smtClean="0">
                <a:latin typeface="Marlett" pitchFamily="2" charset="2"/>
              </a:rPr>
              <a:pPr/>
              <a:t>31</a:t>
            </a:fld>
            <a:endParaRPr lang="en-US" smtClean="0">
              <a:latin typeface="Marlett" pitchFamily="2" charset="2"/>
              <a:cs typeface="Arial" charset="0"/>
            </a:endParaRPr>
          </a:p>
        </p:txBody>
      </p:sp>
      <p:sp>
        <p:nvSpPr>
          <p:cNvPr id="238596" name="Rectangle 2"/>
          <p:cNvSpPr>
            <a:spLocks noGrp="1" noRot="1" noChangeAspect="1" noChangeArrowheads="1" noTextEdit="1"/>
          </p:cNvSpPr>
          <p:nvPr>
            <p:ph type="sldImg"/>
          </p:nvPr>
        </p:nvSpPr>
        <p:spPr>
          <a:ln/>
        </p:spPr>
      </p:sp>
      <p:sp>
        <p:nvSpPr>
          <p:cNvPr id="238597" name="Rectangle 3"/>
          <p:cNvSpPr>
            <a:spLocks noGrp="1" noChangeArrowheads="1"/>
          </p:cNvSpPr>
          <p:nvPr>
            <p:ph type="body" idx="1"/>
          </p:nvPr>
        </p:nvSpPr>
        <p:spPr>
          <a:noFill/>
          <a:ln/>
        </p:spPr>
        <p:txBody>
          <a:bodyPr/>
          <a:lstStyle/>
          <a:p>
            <a:endParaRPr lang="en-US" smtClean="0">
              <a:latin typeface="Comic Sans MS" pitchFamily="66"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hdr" sz="quarter"/>
          </p:nvPr>
        </p:nvSpPr>
        <p:spPr>
          <a:noFill/>
        </p:spPr>
        <p:txBody>
          <a:bodyPr/>
          <a:lstStyle/>
          <a:p>
            <a:r>
              <a:rPr lang="en-US" smtClean="0">
                <a:latin typeface="Marlett" pitchFamily="2" charset="2"/>
              </a:rPr>
              <a:t>© 2003 Herlihy and Shavit</a:t>
            </a:r>
          </a:p>
        </p:txBody>
      </p:sp>
      <p:sp>
        <p:nvSpPr>
          <p:cNvPr id="239619" name="Rectangle 7"/>
          <p:cNvSpPr>
            <a:spLocks noGrp="1" noChangeArrowheads="1"/>
          </p:cNvSpPr>
          <p:nvPr>
            <p:ph type="sldNum" sz="quarter" idx="5"/>
          </p:nvPr>
        </p:nvSpPr>
        <p:spPr>
          <a:noFill/>
        </p:spPr>
        <p:txBody>
          <a:bodyPr/>
          <a:lstStyle/>
          <a:p>
            <a:fld id="{21CC97DB-3132-4743-912B-3EA503F55959}" type="slidenum">
              <a:rPr lang="x-none" smtClean="0">
                <a:latin typeface="Marlett" pitchFamily="2" charset="2"/>
              </a:rPr>
              <a:pPr/>
              <a:t>32</a:t>
            </a:fld>
            <a:endParaRPr lang="en-US" smtClean="0">
              <a:latin typeface="Marlett" pitchFamily="2" charset="2"/>
              <a:cs typeface="Arial" charset="0"/>
            </a:endParaRPr>
          </a:p>
        </p:txBody>
      </p:sp>
      <p:sp>
        <p:nvSpPr>
          <p:cNvPr id="239620" name="Rectangle 2"/>
          <p:cNvSpPr>
            <a:spLocks noGrp="1" noRot="1" noChangeAspect="1" noChangeArrowheads="1" noTextEdit="1"/>
          </p:cNvSpPr>
          <p:nvPr>
            <p:ph type="sldImg"/>
          </p:nvPr>
        </p:nvSpPr>
        <p:spPr>
          <a:ln/>
        </p:spPr>
      </p:sp>
      <p:sp>
        <p:nvSpPr>
          <p:cNvPr id="239621" name="Rectangle 3"/>
          <p:cNvSpPr>
            <a:spLocks noGrp="1" noChangeArrowheads="1"/>
          </p:cNvSpPr>
          <p:nvPr>
            <p:ph type="body" idx="1"/>
          </p:nvPr>
        </p:nvSpPr>
        <p:spPr>
          <a:noFill/>
          <a:ln/>
        </p:spPr>
        <p:txBody>
          <a:bodyPr/>
          <a:lstStyle/>
          <a:p>
            <a:endParaRPr lang="en-US" smtClean="0">
              <a:latin typeface="Comic Sans MS" pitchFamily="66"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hdr" sz="quarter"/>
          </p:nvPr>
        </p:nvSpPr>
        <p:spPr>
          <a:noFill/>
        </p:spPr>
        <p:txBody>
          <a:bodyPr/>
          <a:lstStyle/>
          <a:p>
            <a:r>
              <a:rPr lang="en-US" smtClean="0">
                <a:latin typeface="Marlett" pitchFamily="2" charset="2"/>
              </a:rPr>
              <a:t>© 2003 Herlihy and Shavit</a:t>
            </a:r>
          </a:p>
        </p:txBody>
      </p:sp>
      <p:sp>
        <p:nvSpPr>
          <p:cNvPr id="241667" name="Rectangle 7"/>
          <p:cNvSpPr>
            <a:spLocks noGrp="1" noChangeArrowheads="1"/>
          </p:cNvSpPr>
          <p:nvPr>
            <p:ph type="sldNum" sz="quarter" idx="5"/>
          </p:nvPr>
        </p:nvSpPr>
        <p:spPr>
          <a:noFill/>
        </p:spPr>
        <p:txBody>
          <a:bodyPr/>
          <a:lstStyle/>
          <a:p>
            <a:fld id="{30898364-B728-4C55-ABDB-6AA22316AA16}" type="slidenum">
              <a:rPr lang="x-none" smtClean="0">
                <a:latin typeface="Marlett" pitchFamily="2" charset="2"/>
              </a:rPr>
              <a:pPr/>
              <a:t>33</a:t>
            </a:fld>
            <a:endParaRPr lang="en-US" smtClean="0">
              <a:latin typeface="Marlett" pitchFamily="2" charset="2"/>
              <a:cs typeface="Arial" charset="0"/>
            </a:endParaRPr>
          </a:p>
        </p:txBody>
      </p:sp>
      <p:sp>
        <p:nvSpPr>
          <p:cNvPr id="241668" name="Rectangle 2"/>
          <p:cNvSpPr>
            <a:spLocks noGrp="1" noRot="1" noChangeAspect="1" noChangeArrowheads="1" noTextEdit="1"/>
          </p:cNvSpPr>
          <p:nvPr>
            <p:ph type="sldImg"/>
          </p:nvPr>
        </p:nvSpPr>
        <p:spPr>
          <a:ln/>
        </p:spPr>
      </p:sp>
      <p:sp>
        <p:nvSpPr>
          <p:cNvPr id="241669" name="Rectangle 3"/>
          <p:cNvSpPr>
            <a:spLocks noGrp="1" noChangeArrowheads="1"/>
          </p:cNvSpPr>
          <p:nvPr>
            <p:ph type="body" idx="1"/>
          </p:nvPr>
        </p:nvSpPr>
        <p:spPr>
          <a:noFill/>
          <a:ln/>
        </p:spPr>
        <p:txBody>
          <a:bodyPr/>
          <a:lstStyle/>
          <a:p>
            <a:r>
              <a:rPr lang="en-US" smtClean="0">
                <a:latin typeface="Comic Sans MS" pitchFamily="66" charset="0"/>
              </a:rPr>
              <a:t>Refer students to book for detailed proof.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CCCA42-E739-4555-8275-BEB8E1883770}" type="slidenum">
              <a:rPr lang="en-US" smtClean="0"/>
              <a:pPr/>
              <a:t>10</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hdr" sz="quarter"/>
          </p:nvPr>
        </p:nvSpPr>
        <p:spPr>
          <a:noFill/>
        </p:spPr>
        <p:txBody>
          <a:bodyPr/>
          <a:lstStyle/>
          <a:p>
            <a:r>
              <a:rPr lang="en-US" smtClean="0">
                <a:latin typeface="Marlett" pitchFamily="2" charset="2"/>
              </a:rPr>
              <a:t>© 2003 Herlihy and Shavit</a:t>
            </a:r>
          </a:p>
        </p:txBody>
      </p:sp>
      <p:sp>
        <p:nvSpPr>
          <p:cNvPr id="243715" name="Rectangle 7"/>
          <p:cNvSpPr>
            <a:spLocks noGrp="1" noChangeArrowheads="1"/>
          </p:cNvSpPr>
          <p:nvPr>
            <p:ph type="sldNum" sz="quarter" idx="5"/>
          </p:nvPr>
        </p:nvSpPr>
        <p:spPr>
          <a:noFill/>
        </p:spPr>
        <p:txBody>
          <a:bodyPr/>
          <a:lstStyle/>
          <a:p>
            <a:fld id="{8F79104E-2C01-41F6-B69E-717F444A64FA}" type="slidenum">
              <a:rPr lang="x-none" smtClean="0">
                <a:latin typeface="Marlett" pitchFamily="2" charset="2"/>
              </a:rPr>
              <a:pPr/>
              <a:t>34</a:t>
            </a:fld>
            <a:endParaRPr lang="en-US" smtClean="0">
              <a:latin typeface="Marlett" pitchFamily="2" charset="2"/>
              <a:cs typeface="Arial" charset="0"/>
            </a:endParaRPr>
          </a:p>
        </p:txBody>
      </p:sp>
      <p:sp>
        <p:nvSpPr>
          <p:cNvPr id="243716" name="Rectangle 2"/>
          <p:cNvSpPr>
            <a:spLocks noGrp="1" noRot="1" noChangeAspect="1" noChangeArrowheads="1" noTextEdit="1"/>
          </p:cNvSpPr>
          <p:nvPr>
            <p:ph type="sldImg"/>
          </p:nvPr>
        </p:nvSpPr>
        <p:spPr>
          <a:ln/>
        </p:spPr>
      </p:sp>
      <p:sp>
        <p:nvSpPr>
          <p:cNvPr id="243717" name="Rectangle 3"/>
          <p:cNvSpPr>
            <a:spLocks noGrp="1" noChangeArrowheads="1"/>
          </p:cNvSpPr>
          <p:nvPr>
            <p:ph type="body" idx="1"/>
          </p:nvPr>
        </p:nvSpPr>
        <p:spPr>
          <a:noFill/>
          <a:ln/>
        </p:spPr>
        <p:txBody>
          <a:bodyPr/>
          <a:lstStyle/>
          <a:p>
            <a:r>
              <a:rPr lang="en-US" smtClean="0">
                <a:latin typeface="Comic Sans MS" pitchFamily="66" charset="0"/>
              </a:rPr>
              <a:t>See proof details in book</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hdr" sz="quarter"/>
          </p:nvPr>
        </p:nvSpPr>
        <p:spPr>
          <a:noFill/>
        </p:spPr>
        <p:txBody>
          <a:bodyPr/>
          <a:lstStyle/>
          <a:p>
            <a:r>
              <a:rPr lang="en-US" smtClean="0">
                <a:latin typeface="Marlett" pitchFamily="2" charset="2"/>
              </a:rPr>
              <a:t>© 2003 Herlihy and Shavit</a:t>
            </a:r>
          </a:p>
        </p:txBody>
      </p:sp>
      <p:sp>
        <p:nvSpPr>
          <p:cNvPr id="245763" name="Rectangle 7"/>
          <p:cNvSpPr>
            <a:spLocks noGrp="1" noChangeArrowheads="1"/>
          </p:cNvSpPr>
          <p:nvPr>
            <p:ph type="sldNum" sz="quarter" idx="5"/>
          </p:nvPr>
        </p:nvSpPr>
        <p:spPr>
          <a:noFill/>
        </p:spPr>
        <p:txBody>
          <a:bodyPr/>
          <a:lstStyle/>
          <a:p>
            <a:fld id="{D17A1638-4462-42E3-B0BF-93F055B5AF58}" type="slidenum">
              <a:rPr lang="x-none" smtClean="0">
                <a:latin typeface="Marlett" pitchFamily="2" charset="2"/>
              </a:rPr>
              <a:pPr/>
              <a:t>35</a:t>
            </a:fld>
            <a:endParaRPr lang="en-US" smtClean="0">
              <a:latin typeface="Marlett" pitchFamily="2" charset="2"/>
              <a:cs typeface="Arial" charset="0"/>
            </a:endParaRPr>
          </a:p>
        </p:txBody>
      </p:sp>
      <p:sp>
        <p:nvSpPr>
          <p:cNvPr id="245764" name="Rectangle 2"/>
          <p:cNvSpPr>
            <a:spLocks noGrp="1" noRot="1" noChangeAspect="1" noChangeArrowheads="1" noTextEdit="1"/>
          </p:cNvSpPr>
          <p:nvPr>
            <p:ph type="sldImg"/>
          </p:nvPr>
        </p:nvSpPr>
        <p:spPr>
          <a:ln/>
        </p:spPr>
      </p:sp>
      <p:sp>
        <p:nvSpPr>
          <p:cNvPr id="245765" name="Rectangle 3"/>
          <p:cNvSpPr>
            <a:spLocks noGrp="1" noChangeArrowheads="1"/>
          </p:cNvSpPr>
          <p:nvPr>
            <p:ph type="body" idx="1"/>
          </p:nvPr>
        </p:nvSpPr>
        <p:spPr>
          <a:noFill/>
          <a:ln/>
        </p:spPr>
        <p:txBody>
          <a:bodyPr/>
          <a:lstStyle/>
          <a:p>
            <a:r>
              <a:rPr lang="en-US" dirty="0" smtClean="0">
                <a:latin typeface="Comic Sans MS" pitchFamily="66" charset="0"/>
              </a:rPr>
              <a:t>See proof details in book</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Homework</a:t>
            </a:r>
            <a:r>
              <a:rPr lang="en-US" baseline="0" dirty="0" smtClean="0"/>
              <a:t> 3 asks to find the mutual exclusion failure.  See cs586/homework/hw1.txt for the key if needed.</a:t>
            </a:r>
          </a:p>
          <a:p>
            <a:endParaRPr lang="en-US" dirty="0"/>
          </a:p>
        </p:txBody>
      </p:sp>
      <p:sp>
        <p:nvSpPr>
          <p:cNvPr id="4" name="Slide Number Placeholder 3"/>
          <p:cNvSpPr>
            <a:spLocks noGrp="1"/>
          </p:cNvSpPr>
          <p:nvPr>
            <p:ph type="sldNum" sz="quarter" idx="10"/>
          </p:nvPr>
        </p:nvSpPr>
        <p:spPr/>
        <p:txBody>
          <a:bodyPr/>
          <a:lstStyle/>
          <a:p>
            <a:fld id="{16CCCA42-E739-4555-8275-BEB8E1883770}" type="slidenum">
              <a:rPr lang="en-US" smtClean="0"/>
              <a:pPr/>
              <a:t>37</a:t>
            </a:fld>
            <a:endParaRPr lang="en-US"/>
          </a:p>
        </p:txBody>
      </p:sp>
    </p:spTree>
    <p:extLst>
      <p:ext uri="{BB962C8B-B14F-4D97-AF65-F5344CB8AC3E}">
        <p14:creationId xmlns:p14="http://schemas.microsoft.com/office/powerpoint/2010/main" val="23188151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a:noFill/>
        </p:spPr>
        <p:txBody>
          <a:bodyPr/>
          <a:lstStyle/>
          <a:p>
            <a:r>
              <a:rPr lang="en-US">
                <a:solidFill>
                  <a:prstClr val="black"/>
                </a:solidFill>
              </a:rPr>
              <a:t>© 2003 Herlihy and Shavit</a:t>
            </a:r>
          </a:p>
        </p:txBody>
      </p:sp>
      <p:sp>
        <p:nvSpPr>
          <p:cNvPr id="97283" name="Rectangle 7"/>
          <p:cNvSpPr>
            <a:spLocks noGrp="1" noChangeArrowheads="1"/>
          </p:cNvSpPr>
          <p:nvPr>
            <p:ph type="sldNum" sz="quarter" idx="5"/>
          </p:nvPr>
        </p:nvSpPr>
        <p:spPr>
          <a:noFill/>
        </p:spPr>
        <p:txBody>
          <a:bodyPr/>
          <a:lstStyle/>
          <a:p>
            <a:fld id="{F4B0965E-AE24-4C1D-8704-4449678587B3}" type="slidenum">
              <a:rPr lang="x-none">
                <a:solidFill>
                  <a:prstClr val="black"/>
                </a:solidFill>
              </a:rPr>
              <a:pPr/>
              <a:t>38</a:t>
            </a:fld>
            <a:endParaRPr lang="en-US">
              <a:solidFill>
                <a:prstClr val="black"/>
              </a:solidFill>
              <a:cs typeface="Arial" charset="0"/>
            </a:endParaRPr>
          </a:p>
        </p:txBody>
      </p:sp>
      <p:sp>
        <p:nvSpPr>
          <p:cNvPr id="97284" name="Rectangle 2"/>
          <p:cNvSpPr>
            <a:spLocks noGrp="1" noRot="1" noChangeAspect="1" noChangeArrowheads="1" noTextEdit="1"/>
          </p:cNvSpPr>
          <p:nvPr>
            <p:ph type="sldImg"/>
          </p:nvPr>
        </p:nvSpPr>
        <p:spPr>
          <a:ln/>
        </p:spPr>
      </p:sp>
      <p:sp>
        <p:nvSpPr>
          <p:cNvPr id="97285" name="Rectangle 3"/>
          <p:cNvSpPr>
            <a:spLocks noGrp="1" noChangeArrowheads="1"/>
          </p:cNvSpPr>
          <p:nvPr>
            <p:ph type="body" idx="1"/>
          </p:nvPr>
        </p:nvSpPr>
        <p:spPr>
          <a:noFill/>
          <a:ln/>
        </p:spPr>
        <p:txBody>
          <a:bodyPr/>
          <a:lstStyle/>
          <a:p>
            <a:r>
              <a:rPr lang="en-US" smtClean="0"/>
              <a:t>Two arrays, one of flags just as in all other algorithms, and one of labels.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a:noFill/>
        </p:spPr>
        <p:txBody>
          <a:bodyPr/>
          <a:lstStyle/>
          <a:p>
            <a:r>
              <a:rPr lang="en-US">
                <a:solidFill>
                  <a:prstClr val="black"/>
                </a:solidFill>
              </a:rPr>
              <a:t>© 2003 Herlihy and Shavit</a:t>
            </a:r>
          </a:p>
        </p:txBody>
      </p:sp>
      <p:sp>
        <p:nvSpPr>
          <p:cNvPr id="98307" name="Rectangle 7"/>
          <p:cNvSpPr>
            <a:spLocks noGrp="1" noChangeArrowheads="1"/>
          </p:cNvSpPr>
          <p:nvPr>
            <p:ph type="sldNum" sz="quarter" idx="5"/>
          </p:nvPr>
        </p:nvSpPr>
        <p:spPr>
          <a:noFill/>
        </p:spPr>
        <p:txBody>
          <a:bodyPr/>
          <a:lstStyle/>
          <a:p>
            <a:fld id="{196EECD1-4D91-42DA-9C3C-863010465581}" type="slidenum">
              <a:rPr lang="x-none">
                <a:solidFill>
                  <a:prstClr val="black"/>
                </a:solidFill>
              </a:rPr>
              <a:pPr/>
              <a:t>39</a:t>
            </a:fld>
            <a:endParaRPr lang="en-US">
              <a:solidFill>
                <a:prstClr val="black"/>
              </a:solidFill>
              <a:cs typeface="Arial" charset="0"/>
            </a:endParaRPr>
          </a:p>
        </p:txBody>
      </p:sp>
      <p:sp>
        <p:nvSpPr>
          <p:cNvPr id="98308" name="Rectangle 2"/>
          <p:cNvSpPr>
            <a:spLocks noGrp="1" noRot="1" noChangeAspect="1" noChangeArrowheads="1" noTextEdit="1"/>
          </p:cNvSpPr>
          <p:nvPr>
            <p:ph type="sldImg"/>
          </p:nvPr>
        </p:nvSpPr>
        <p:spPr>
          <a:ln/>
        </p:spPr>
      </p:sp>
      <p:sp>
        <p:nvSpPr>
          <p:cNvPr id="98309" name="Rectangle 3"/>
          <p:cNvSpPr>
            <a:spLocks noGrp="1" noChangeArrowheads="1"/>
          </p:cNvSpPr>
          <p:nvPr>
            <p:ph type="body" idx="1"/>
          </p:nvPr>
        </p:nvSpPr>
        <p:spPr>
          <a:noFill/>
          <a:ln/>
        </p:spPr>
        <p:txBody>
          <a:bodyPr/>
          <a:lstStyle/>
          <a:p>
            <a:r>
              <a:rPr lang="en-US" smtClean="0"/>
              <a:t>Two arrays, one of flags just as in all other algorithms, and one of labels.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a:noFill/>
        </p:spPr>
        <p:txBody>
          <a:bodyPr/>
          <a:lstStyle/>
          <a:p>
            <a:r>
              <a:rPr lang="en-US">
                <a:solidFill>
                  <a:prstClr val="black"/>
                </a:solidFill>
              </a:rPr>
              <a:t>© 2003 Herlihy and Shavit</a:t>
            </a:r>
          </a:p>
        </p:txBody>
      </p:sp>
      <p:sp>
        <p:nvSpPr>
          <p:cNvPr id="99331" name="Rectangle 7"/>
          <p:cNvSpPr>
            <a:spLocks noGrp="1" noChangeArrowheads="1"/>
          </p:cNvSpPr>
          <p:nvPr>
            <p:ph type="sldNum" sz="quarter" idx="5"/>
          </p:nvPr>
        </p:nvSpPr>
        <p:spPr>
          <a:noFill/>
        </p:spPr>
        <p:txBody>
          <a:bodyPr/>
          <a:lstStyle/>
          <a:p>
            <a:fld id="{C4224005-83FE-417F-B58C-1B997F7122E5}" type="slidenum">
              <a:rPr lang="x-none">
                <a:solidFill>
                  <a:prstClr val="black"/>
                </a:solidFill>
              </a:rPr>
              <a:pPr/>
              <a:t>40</a:t>
            </a:fld>
            <a:endParaRPr lang="en-US">
              <a:solidFill>
                <a:prstClr val="black"/>
              </a:solidFill>
              <a:cs typeface="Arial" charset="0"/>
            </a:endParaRPr>
          </a:p>
        </p:txBody>
      </p:sp>
      <p:sp>
        <p:nvSpPr>
          <p:cNvPr id="99332" name="Rectangle 2"/>
          <p:cNvSpPr>
            <a:spLocks noGrp="1" noRot="1" noChangeAspect="1" noChangeArrowheads="1" noTextEdit="1"/>
          </p:cNvSpPr>
          <p:nvPr>
            <p:ph type="sldImg"/>
          </p:nvPr>
        </p:nvSpPr>
        <p:spPr>
          <a:ln/>
        </p:spPr>
      </p:sp>
      <p:sp>
        <p:nvSpPr>
          <p:cNvPr id="99333" name="Rectangle 3"/>
          <p:cNvSpPr>
            <a:spLocks noGrp="1" noChangeArrowheads="1"/>
          </p:cNvSpPr>
          <p:nvPr>
            <p:ph type="body" idx="1"/>
          </p:nvPr>
        </p:nvSpPr>
        <p:spPr>
          <a:noFill/>
          <a:ln/>
        </p:spPr>
        <p:txBody>
          <a:bodyPr/>
          <a:lstStyle/>
          <a:p>
            <a:r>
              <a:rPr lang="en-US" smtClean="0"/>
              <a:t>Relies of thread IDs to break ties on the counter.  Meets FCFS property because the property only holds for D_A </a:t>
            </a:r>
            <a:r>
              <a:rPr lang="en-US" smtClean="0">
                <a:sym typeface="Wingdings" pitchFamily="64" charset="2"/>
              </a:rPr>
              <a:t> D_B.  When you get equal values of counters, it means the D_A  D_B does not hold and D_B  D_A does not hold either.</a:t>
            </a:r>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hdr" sz="quarter"/>
          </p:nvPr>
        </p:nvSpPr>
        <p:spPr>
          <a:noFill/>
        </p:spPr>
        <p:txBody>
          <a:bodyPr/>
          <a:lstStyle/>
          <a:p>
            <a:r>
              <a:rPr lang="en-US">
                <a:solidFill>
                  <a:prstClr val="black"/>
                </a:solidFill>
              </a:rPr>
              <a:t>© 2003 Herlihy and Shavit</a:t>
            </a:r>
          </a:p>
        </p:txBody>
      </p:sp>
      <p:sp>
        <p:nvSpPr>
          <p:cNvPr id="100355" name="Rectangle 7"/>
          <p:cNvSpPr>
            <a:spLocks noGrp="1" noChangeArrowheads="1"/>
          </p:cNvSpPr>
          <p:nvPr>
            <p:ph type="sldNum" sz="quarter" idx="5"/>
          </p:nvPr>
        </p:nvSpPr>
        <p:spPr>
          <a:noFill/>
        </p:spPr>
        <p:txBody>
          <a:bodyPr/>
          <a:lstStyle/>
          <a:p>
            <a:fld id="{EE3E91E9-AAF4-4BA6-B6EC-15A5742AD127}" type="slidenum">
              <a:rPr lang="x-none">
                <a:solidFill>
                  <a:prstClr val="black"/>
                </a:solidFill>
              </a:rPr>
              <a:pPr/>
              <a:t>41</a:t>
            </a:fld>
            <a:endParaRPr lang="en-US">
              <a:solidFill>
                <a:prstClr val="black"/>
              </a:solidFill>
              <a:cs typeface="Arial" charset="0"/>
            </a:endParaRPr>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a:noFill/>
        </p:spPr>
        <p:txBody>
          <a:bodyPr/>
          <a:lstStyle/>
          <a:p>
            <a:r>
              <a:rPr lang="en-US">
                <a:solidFill>
                  <a:prstClr val="black"/>
                </a:solidFill>
              </a:rPr>
              <a:t>© 2003 Herlihy and Shavit</a:t>
            </a:r>
          </a:p>
        </p:txBody>
      </p:sp>
      <p:sp>
        <p:nvSpPr>
          <p:cNvPr id="101379" name="Rectangle 7"/>
          <p:cNvSpPr>
            <a:spLocks noGrp="1" noChangeArrowheads="1"/>
          </p:cNvSpPr>
          <p:nvPr>
            <p:ph type="sldNum" sz="quarter" idx="5"/>
          </p:nvPr>
        </p:nvSpPr>
        <p:spPr>
          <a:noFill/>
        </p:spPr>
        <p:txBody>
          <a:bodyPr/>
          <a:lstStyle/>
          <a:p>
            <a:fld id="{29EDCE5D-25F6-4828-885D-755163BC56BB}" type="slidenum">
              <a:rPr lang="x-none">
                <a:solidFill>
                  <a:prstClr val="black"/>
                </a:solidFill>
              </a:rPr>
              <a:pPr/>
              <a:t>42</a:t>
            </a:fld>
            <a:endParaRPr lang="en-US">
              <a:solidFill>
                <a:prstClr val="black"/>
              </a:solidFill>
              <a:cs typeface="Arial" charset="0"/>
            </a:endParaRPr>
          </a:p>
        </p:txBody>
      </p:sp>
      <p:sp>
        <p:nvSpPr>
          <p:cNvPr id="101380" name="Rectangle 2"/>
          <p:cNvSpPr>
            <a:spLocks noGrp="1" noRot="1" noChangeAspect="1" noChangeArrowheads="1" noTextEdit="1"/>
          </p:cNvSpPr>
          <p:nvPr>
            <p:ph type="sldImg"/>
          </p:nvPr>
        </p:nvSpPr>
        <p:spPr>
          <a:ln/>
        </p:spPr>
      </p:sp>
      <p:sp>
        <p:nvSpPr>
          <p:cNvPr id="10138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a:noFill/>
        </p:spPr>
        <p:txBody>
          <a:bodyPr/>
          <a:lstStyle/>
          <a:p>
            <a:r>
              <a:rPr lang="en-US">
                <a:solidFill>
                  <a:prstClr val="black"/>
                </a:solidFill>
              </a:rPr>
              <a:t>© 2003 Herlihy and Shavit</a:t>
            </a:r>
          </a:p>
        </p:txBody>
      </p:sp>
      <p:sp>
        <p:nvSpPr>
          <p:cNvPr id="102403" name="Rectangle 7"/>
          <p:cNvSpPr>
            <a:spLocks noGrp="1" noChangeArrowheads="1"/>
          </p:cNvSpPr>
          <p:nvPr>
            <p:ph type="sldNum" sz="quarter" idx="5"/>
          </p:nvPr>
        </p:nvSpPr>
        <p:spPr>
          <a:noFill/>
        </p:spPr>
        <p:txBody>
          <a:bodyPr/>
          <a:lstStyle/>
          <a:p>
            <a:fld id="{32149F96-F78C-4C52-A8F6-7765FBF3EE19}" type="slidenum">
              <a:rPr lang="x-none">
                <a:solidFill>
                  <a:prstClr val="black"/>
                </a:solidFill>
              </a:rPr>
              <a:pPr/>
              <a:t>43</a:t>
            </a:fld>
            <a:endParaRPr lang="en-US">
              <a:solidFill>
                <a:prstClr val="black"/>
              </a:solidFill>
              <a:cs typeface="Arial" charset="0"/>
            </a:endParaRPr>
          </a:p>
        </p:txBody>
      </p:sp>
      <p:sp>
        <p:nvSpPr>
          <p:cNvPr id="102404" name="Rectangle 2"/>
          <p:cNvSpPr>
            <a:spLocks noGrp="1" noRot="1" noChangeAspect="1" noChangeArrowheads="1" noTextEdit="1"/>
          </p:cNvSpPr>
          <p:nvPr>
            <p:ph type="sldImg"/>
          </p:nvPr>
        </p:nvSpPr>
        <p:spPr>
          <a:ln/>
        </p:spPr>
      </p:sp>
      <p:sp>
        <p:nvSpPr>
          <p:cNvPr id="10240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a:noFill/>
        </p:spPr>
        <p:txBody>
          <a:bodyPr/>
          <a:lstStyle/>
          <a:p>
            <a:r>
              <a:rPr lang="en-US">
                <a:solidFill>
                  <a:prstClr val="black"/>
                </a:solidFill>
              </a:rPr>
              <a:t>© 2003 Herlihy and Shavit</a:t>
            </a:r>
          </a:p>
        </p:txBody>
      </p:sp>
      <p:sp>
        <p:nvSpPr>
          <p:cNvPr id="103427" name="Rectangle 7"/>
          <p:cNvSpPr>
            <a:spLocks noGrp="1" noChangeArrowheads="1"/>
          </p:cNvSpPr>
          <p:nvPr>
            <p:ph type="sldNum" sz="quarter" idx="5"/>
          </p:nvPr>
        </p:nvSpPr>
        <p:spPr>
          <a:noFill/>
        </p:spPr>
        <p:txBody>
          <a:bodyPr/>
          <a:lstStyle/>
          <a:p>
            <a:fld id="{8B55433F-DC49-4FA6-8504-746BBEE3B651}" type="slidenum">
              <a:rPr lang="x-none">
                <a:solidFill>
                  <a:prstClr val="black"/>
                </a:solidFill>
              </a:rPr>
              <a:pPr/>
              <a:t>44</a:t>
            </a:fld>
            <a:endParaRPr lang="en-US">
              <a:solidFill>
                <a:prstClr val="black"/>
              </a:solidFill>
              <a:cs typeface="Arial" charset="0"/>
            </a:endParaRPr>
          </a:p>
        </p:txBody>
      </p:sp>
      <p:sp>
        <p:nvSpPr>
          <p:cNvPr id="103428" name="Rectangle 2"/>
          <p:cNvSpPr>
            <a:spLocks noGrp="1" noRot="1" noChangeAspect="1" noChangeArrowheads="1" noTextEdit="1"/>
          </p:cNvSpPr>
          <p:nvPr>
            <p:ph type="sldImg"/>
          </p:nvPr>
        </p:nvSpPr>
        <p:spPr>
          <a:ln/>
        </p:spPr>
      </p:sp>
      <p:sp>
        <p:nvSpPr>
          <p:cNvPr id="10342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hdr" sz="quarter"/>
          </p:nvPr>
        </p:nvSpPr>
        <p:spPr>
          <a:noFill/>
        </p:spPr>
        <p:txBody>
          <a:bodyPr/>
          <a:lstStyle/>
          <a:p>
            <a:r>
              <a:rPr lang="en-US">
                <a:latin typeface="Marlett" pitchFamily="2" charset="2"/>
              </a:rPr>
              <a:t>© 2003 Herlihy and Shavit</a:t>
            </a:r>
          </a:p>
        </p:txBody>
      </p:sp>
      <p:sp>
        <p:nvSpPr>
          <p:cNvPr id="216067" name="Rectangle 7"/>
          <p:cNvSpPr>
            <a:spLocks noGrp="1" noChangeArrowheads="1"/>
          </p:cNvSpPr>
          <p:nvPr>
            <p:ph type="sldNum" sz="quarter" idx="5"/>
          </p:nvPr>
        </p:nvSpPr>
        <p:spPr>
          <a:noFill/>
        </p:spPr>
        <p:txBody>
          <a:bodyPr/>
          <a:lstStyle/>
          <a:p>
            <a:fld id="{A06861EF-CA42-400E-8B1C-7C429A516C51}" type="slidenum">
              <a:rPr lang="x-none">
                <a:latin typeface="Marlett" pitchFamily="2" charset="2"/>
              </a:rPr>
              <a:pPr/>
              <a:t>17</a:t>
            </a:fld>
            <a:endParaRPr lang="en-US">
              <a:latin typeface="Marlett" pitchFamily="2" charset="2"/>
              <a:cs typeface="Arial" charset="0"/>
            </a:endParaRPr>
          </a:p>
        </p:txBody>
      </p:sp>
      <p:sp>
        <p:nvSpPr>
          <p:cNvPr id="216068" name="Rectangle 2"/>
          <p:cNvSpPr>
            <a:spLocks noGrp="1" noRot="1" noChangeAspect="1" noChangeArrowheads="1" noTextEdit="1"/>
          </p:cNvSpPr>
          <p:nvPr>
            <p:ph type="sldImg"/>
          </p:nvPr>
        </p:nvSpPr>
        <p:spPr>
          <a:ln/>
        </p:spPr>
      </p:sp>
      <p:sp>
        <p:nvSpPr>
          <p:cNvPr id="216069" name="Rectangle 3"/>
          <p:cNvSpPr>
            <a:spLocks noGrp="1" noChangeArrowheads="1"/>
          </p:cNvSpPr>
          <p:nvPr>
            <p:ph type="body" idx="1"/>
          </p:nvPr>
        </p:nvSpPr>
        <p:spPr>
          <a:noFill/>
          <a:ln/>
        </p:spPr>
        <p:txBody>
          <a:bodyPr/>
          <a:lstStyle/>
          <a:p>
            <a:endParaRPr lang="en-US" smtClean="0">
              <a:latin typeface="Comic Sans MS" pitchFamily="66"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a:noFill/>
        </p:spPr>
        <p:txBody>
          <a:bodyPr/>
          <a:lstStyle/>
          <a:p>
            <a:r>
              <a:rPr lang="en-US">
                <a:solidFill>
                  <a:prstClr val="black"/>
                </a:solidFill>
              </a:rPr>
              <a:t>© 2003 Herlihy and Shavit</a:t>
            </a:r>
          </a:p>
        </p:txBody>
      </p:sp>
      <p:sp>
        <p:nvSpPr>
          <p:cNvPr id="104451" name="Rectangle 7"/>
          <p:cNvSpPr>
            <a:spLocks noGrp="1" noChangeArrowheads="1"/>
          </p:cNvSpPr>
          <p:nvPr>
            <p:ph type="sldNum" sz="quarter" idx="5"/>
          </p:nvPr>
        </p:nvSpPr>
        <p:spPr>
          <a:noFill/>
        </p:spPr>
        <p:txBody>
          <a:bodyPr/>
          <a:lstStyle/>
          <a:p>
            <a:fld id="{A9587383-658A-4691-B290-B4943A34B458}" type="slidenum">
              <a:rPr lang="x-none">
                <a:solidFill>
                  <a:prstClr val="black"/>
                </a:solidFill>
              </a:rPr>
              <a:pPr/>
              <a:t>45</a:t>
            </a:fld>
            <a:endParaRPr lang="en-US">
              <a:solidFill>
                <a:prstClr val="black"/>
              </a:solidFill>
              <a:cs typeface="Arial" charset="0"/>
            </a:endParaRPr>
          </a:p>
        </p:txBody>
      </p:sp>
      <p:sp>
        <p:nvSpPr>
          <p:cNvPr id="104452" name="Rectangle 2"/>
          <p:cNvSpPr>
            <a:spLocks noGrp="1" noRot="1" noChangeAspect="1" noChangeArrowheads="1" noTextEdit="1"/>
          </p:cNvSpPr>
          <p:nvPr>
            <p:ph type="sldImg"/>
          </p:nvPr>
        </p:nvSpPr>
        <p:spPr>
          <a:ln/>
        </p:spPr>
      </p:sp>
      <p:sp>
        <p:nvSpPr>
          <p:cNvPr id="104453" name="Rectangle 3"/>
          <p:cNvSpPr>
            <a:spLocks noGrp="1" noChangeArrowheads="1"/>
          </p:cNvSpPr>
          <p:nvPr>
            <p:ph type="body" idx="1"/>
          </p:nvPr>
        </p:nvSpPr>
        <p:spPr>
          <a:noFill/>
          <a:ln/>
        </p:spPr>
        <p:txBody>
          <a:bodyPr/>
          <a:lstStyle/>
          <a:p>
            <a:r>
              <a:rPr lang="en-US" smtClean="0"/>
              <a:t>Again, unique thread IDs are critical to making it all work.</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a:noFill/>
        </p:spPr>
        <p:txBody>
          <a:bodyPr/>
          <a:lstStyle/>
          <a:p>
            <a:r>
              <a:rPr lang="en-US">
                <a:solidFill>
                  <a:prstClr val="black"/>
                </a:solidFill>
              </a:rPr>
              <a:t>© 2003 Herlihy and Shavit</a:t>
            </a:r>
          </a:p>
        </p:txBody>
      </p:sp>
      <p:sp>
        <p:nvSpPr>
          <p:cNvPr id="105475" name="Rectangle 7"/>
          <p:cNvSpPr>
            <a:spLocks noGrp="1" noChangeArrowheads="1"/>
          </p:cNvSpPr>
          <p:nvPr>
            <p:ph type="sldNum" sz="quarter" idx="5"/>
          </p:nvPr>
        </p:nvSpPr>
        <p:spPr>
          <a:noFill/>
        </p:spPr>
        <p:txBody>
          <a:bodyPr/>
          <a:lstStyle/>
          <a:p>
            <a:fld id="{448B59CB-5941-4198-8820-FCB5782AE67F}" type="slidenum">
              <a:rPr lang="x-none">
                <a:solidFill>
                  <a:prstClr val="black"/>
                </a:solidFill>
              </a:rPr>
              <a:pPr/>
              <a:t>46</a:t>
            </a:fld>
            <a:endParaRPr lang="en-US">
              <a:solidFill>
                <a:prstClr val="black"/>
              </a:solidFill>
              <a:cs typeface="Arial" charset="0"/>
            </a:endParaRPr>
          </a:p>
        </p:txBody>
      </p:sp>
      <p:sp>
        <p:nvSpPr>
          <p:cNvPr id="105476" name="Rectangle 2"/>
          <p:cNvSpPr>
            <a:spLocks noGrp="1" noRot="1" noChangeAspect="1" noChangeArrowheads="1" noTextEdit="1"/>
          </p:cNvSpPr>
          <p:nvPr>
            <p:ph type="sldImg"/>
          </p:nvPr>
        </p:nvSpPr>
        <p:spPr>
          <a:ln/>
        </p:spPr>
      </p:sp>
      <p:sp>
        <p:nvSpPr>
          <p:cNvPr id="10547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a:noFill/>
        </p:spPr>
        <p:txBody>
          <a:bodyPr/>
          <a:lstStyle/>
          <a:p>
            <a:r>
              <a:rPr lang="en-US">
                <a:solidFill>
                  <a:prstClr val="black"/>
                </a:solidFill>
              </a:rPr>
              <a:t>© 2003 Herlihy and Shavit</a:t>
            </a:r>
          </a:p>
        </p:txBody>
      </p:sp>
      <p:sp>
        <p:nvSpPr>
          <p:cNvPr id="106499" name="Rectangle 7"/>
          <p:cNvSpPr>
            <a:spLocks noGrp="1" noChangeArrowheads="1"/>
          </p:cNvSpPr>
          <p:nvPr>
            <p:ph type="sldNum" sz="quarter" idx="5"/>
          </p:nvPr>
        </p:nvSpPr>
        <p:spPr>
          <a:noFill/>
        </p:spPr>
        <p:txBody>
          <a:bodyPr/>
          <a:lstStyle/>
          <a:p>
            <a:fld id="{34F17DC1-5FA0-409C-B639-0EE7BCA7A1D2}" type="slidenum">
              <a:rPr lang="x-none">
                <a:solidFill>
                  <a:prstClr val="black"/>
                </a:solidFill>
              </a:rPr>
              <a:pPr/>
              <a:t>47</a:t>
            </a:fld>
            <a:endParaRPr lang="en-US">
              <a:solidFill>
                <a:prstClr val="black"/>
              </a:solidFill>
              <a:cs typeface="Arial" charset="0"/>
            </a:endParaRPr>
          </a:p>
        </p:txBody>
      </p:sp>
      <p:sp>
        <p:nvSpPr>
          <p:cNvPr id="106500" name="Rectangle 2"/>
          <p:cNvSpPr>
            <a:spLocks noGrp="1" noRot="1" noChangeAspect="1" noChangeArrowheads="1" noTextEdit="1"/>
          </p:cNvSpPr>
          <p:nvPr>
            <p:ph type="sldImg"/>
          </p:nvPr>
        </p:nvSpPr>
        <p:spPr>
          <a:ln/>
        </p:spPr>
      </p:sp>
      <p:sp>
        <p:nvSpPr>
          <p:cNvPr id="10650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consensus hierarchy</a:t>
            </a:r>
            <a:r>
              <a:rPr lang="en-US" baseline="0" dirty="0" smtClean="0"/>
              <a:t> states that test-and-set, exchange, </a:t>
            </a:r>
            <a:r>
              <a:rPr lang="en-US" baseline="0" dirty="0" err="1" smtClean="0"/>
              <a:t>inc</a:t>
            </a:r>
            <a:r>
              <a:rPr lang="en-US" baseline="0" dirty="0" smtClean="0"/>
              <a:t>, etc. are only able to solve consensus 2.  The results limits the things that we can build with these primitives to only 2 threads.  In particular, wait-free or lock-free solutions will only work for 2 threads using these primitives.  CAS has an infinite consensus number, so we can implement wait-free and lock-free structures for any number of threads using CAS.  There is a theoretical and practical limit to what you can do concurrently (in particular wait-free or lock-free structures) determined by the atomic primitives implemented by the hardware.</a:t>
            </a:r>
          </a:p>
          <a:p>
            <a:endParaRPr lang="en-US" dirty="0"/>
          </a:p>
        </p:txBody>
      </p:sp>
      <p:sp>
        <p:nvSpPr>
          <p:cNvPr id="4" name="Slide Number Placeholder 3"/>
          <p:cNvSpPr>
            <a:spLocks noGrp="1"/>
          </p:cNvSpPr>
          <p:nvPr>
            <p:ph type="sldNum" sz="quarter" idx="10"/>
          </p:nvPr>
        </p:nvSpPr>
        <p:spPr/>
        <p:txBody>
          <a:bodyPr/>
          <a:lstStyle/>
          <a:p>
            <a:fld id="{16CCCA42-E739-4555-8275-BEB8E1883770}" type="slidenum">
              <a:rPr lang="en-US" smtClean="0"/>
              <a:pPr/>
              <a:t>51</a:t>
            </a:fld>
            <a:endParaRPr lang="en-US"/>
          </a:p>
        </p:txBody>
      </p:sp>
    </p:spTree>
    <p:extLst>
      <p:ext uri="{BB962C8B-B14F-4D97-AF65-F5344CB8AC3E}">
        <p14:creationId xmlns:p14="http://schemas.microsoft.com/office/powerpoint/2010/main" val="4831547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636C4D6E-8E52-48A4-A770-94AE47309E73}" type="slidenum">
              <a:rPr lang="x-none">
                <a:solidFill>
                  <a:prstClr val="black"/>
                </a:solidFill>
              </a:rPr>
              <a:pPr/>
              <a:t>54</a:t>
            </a:fld>
            <a:endParaRPr lang="en-US">
              <a:solidFill>
                <a:prstClr val="black"/>
              </a:solidFill>
              <a:cs typeface="Arial"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r>
              <a:rPr lang="en-US" dirty="0" smtClean="0"/>
              <a:t>With spin locks, synchronization usually looks like above</a:t>
            </a:r>
            <a:r>
              <a:rPr lang="en-US" baseline="0" dirty="0" smtClean="0"/>
              <a:t> in the worst-case</a:t>
            </a:r>
            <a:r>
              <a:rPr lang="en-US" dirty="0" smtClean="0"/>
              <a:t>. Some set of threads </a:t>
            </a:r>
            <a:r>
              <a:rPr lang="en-US" i="1" dirty="0" smtClean="0"/>
              <a:t>contend</a:t>
            </a:r>
            <a:r>
              <a:rPr lang="en-US" dirty="0" smtClean="0"/>
              <a:t> for the lock. One of them </a:t>
            </a:r>
            <a:r>
              <a:rPr lang="en-US" i="1" dirty="0" smtClean="0"/>
              <a:t>acquires</a:t>
            </a:r>
            <a:r>
              <a:rPr lang="en-US" dirty="0" smtClean="0"/>
              <a:t> it, and the others spin. The winner enters the critical section, does its job, and </a:t>
            </a:r>
            <a:r>
              <a:rPr lang="en-US" i="1" dirty="0" smtClean="0"/>
              <a:t>releases</a:t>
            </a:r>
            <a:r>
              <a:rPr lang="en-US" dirty="0" smtClean="0"/>
              <a:t> the lock on exit.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77289D3D-D844-474B-BDE6-73D03E0AE431}" type="slidenum">
              <a:rPr lang="x-none">
                <a:solidFill>
                  <a:prstClr val="black"/>
                </a:solidFill>
              </a:rPr>
              <a:pPr/>
              <a:t>55</a:t>
            </a:fld>
            <a:endParaRPr lang="en-US">
              <a:solidFill>
                <a:prstClr val="black"/>
              </a:solidFill>
              <a:cs typeface="Arial"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r>
              <a:rPr lang="en-US" i="1" smtClean="0"/>
              <a:t>Contention</a:t>
            </a:r>
            <a:r>
              <a:rPr lang="en-US" smtClean="0"/>
              <a:t> occurs when multiple threads try to acquire a lock at the same time. </a:t>
            </a:r>
            <a:r>
              <a:rPr lang="en-US" i="1" smtClean="0"/>
              <a:t>High</a:t>
            </a:r>
            <a:r>
              <a:rPr lang="en-US" smtClean="0"/>
              <a:t> </a:t>
            </a:r>
            <a:r>
              <a:rPr lang="en-US" i="1" smtClean="0"/>
              <a:t>contention</a:t>
            </a:r>
            <a:r>
              <a:rPr lang="en-US" smtClean="0"/>
              <a:t> means there are many such threads, and </a:t>
            </a:r>
            <a:r>
              <a:rPr lang="en-US" i="1" smtClean="0"/>
              <a:t>low</a:t>
            </a:r>
            <a:r>
              <a:rPr lang="en-US" smtClean="0"/>
              <a:t> </a:t>
            </a:r>
            <a:r>
              <a:rPr lang="en-US" i="1" smtClean="0"/>
              <a:t>contention</a:t>
            </a:r>
            <a:r>
              <a:rPr lang="en-US" smtClean="0"/>
              <a:t> means the opposite.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C00C8825-E555-4FD2-AA82-9E49166AB6FA}" type="slidenum">
              <a:rPr lang="x-none">
                <a:solidFill>
                  <a:prstClr val="black"/>
                </a:solidFill>
              </a:rPr>
              <a:pPr/>
              <a:t>56</a:t>
            </a:fld>
            <a:endParaRPr lang="en-US">
              <a:solidFill>
                <a:prstClr val="black"/>
              </a:solidFill>
              <a:cs typeface="Arial"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r>
              <a:rPr lang="en-US" i="1" smtClean="0"/>
              <a:t>Contention</a:t>
            </a:r>
            <a:r>
              <a:rPr lang="en-US" smtClean="0"/>
              <a:t> occurs when multiple threads try to acquire a lock at the same time. </a:t>
            </a:r>
            <a:r>
              <a:rPr lang="en-US" i="1" smtClean="0"/>
              <a:t>High</a:t>
            </a:r>
            <a:r>
              <a:rPr lang="en-US" smtClean="0"/>
              <a:t> </a:t>
            </a:r>
            <a:r>
              <a:rPr lang="en-US" i="1" smtClean="0"/>
              <a:t>contention</a:t>
            </a:r>
            <a:r>
              <a:rPr lang="en-US" smtClean="0"/>
              <a:t> means there are many such threads, and </a:t>
            </a:r>
            <a:r>
              <a:rPr lang="en-US" i="1" smtClean="0"/>
              <a:t>low</a:t>
            </a:r>
            <a:r>
              <a:rPr lang="en-US" smtClean="0"/>
              <a:t> </a:t>
            </a:r>
            <a:r>
              <a:rPr lang="en-US" i="1" smtClean="0"/>
              <a:t>contention</a:t>
            </a:r>
            <a:r>
              <a:rPr lang="en-US" smtClean="0"/>
              <a:t> means the opposite.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AB72DB5E-AAE8-4A6D-A991-95C93A83287B}" type="slidenum">
              <a:rPr lang="x-none">
                <a:solidFill>
                  <a:prstClr val="black"/>
                </a:solidFill>
              </a:rPr>
              <a:pPr/>
              <a:t>57</a:t>
            </a:fld>
            <a:endParaRPr lang="en-US">
              <a:solidFill>
                <a:prstClr val="black"/>
              </a:solidFill>
              <a:cs typeface="Arial"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r>
              <a:rPr lang="en-US" smtClean="0"/>
              <a:t>Our goal is to understand how contention works, and to develop a set of techniques that can avoid or alleviate it. These techniques provide a useful toolkit for all kinds of synchronization problems.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2057DD99-E944-4F72-B197-CFB9B7939071}" type="slidenum">
              <a:rPr lang="x-none">
                <a:solidFill>
                  <a:prstClr val="black"/>
                </a:solidFill>
              </a:rPr>
              <a:pPr/>
              <a:t>58</a:t>
            </a:fld>
            <a:endParaRPr lang="en-US">
              <a:solidFill>
                <a:prstClr val="black"/>
              </a:solidFill>
              <a:cs typeface="Arial"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r>
              <a:rPr lang="en-US" smtClean="0"/>
              <a:t>Our goal is to understand how contention works, and to develop a set of techniques that can avoid or alleviate it. These techniques provide a useful toolkit for all kinds of synchronization problems.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88EE69D7-2AAE-4976-8D48-254710B1E83A}" type="slidenum">
              <a:rPr lang="x-none">
                <a:solidFill>
                  <a:prstClr val="black"/>
                </a:solidFill>
              </a:rPr>
              <a:pPr/>
              <a:t>59</a:t>
            </a:fld>
            <a:endParaRPr lang="en-US">
              <a:solidFill>
                <a:prstClr val="black"/>
              </a:solidFill>
              <a:cs typeface="Arial"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r>
              <a:rPr lang="en-US" dirty="0" smtClean="0"/>
              <a:t>Just</a:t>
            </a:r>
            <a:r>
              <a:rPr lang="en-US" baseline="0" dirty="0" smtClean="0"/>
              <a:t> slows things down in general (where “things” is understood as the entire system).</a:t>
            </a: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hdr" sz="quarter"/>
          </p:nvPr>
        </p:nvSpPr>
        <p:spPr>
          <a:noFill/>
        </p:spPr>
        <p:txBody>
          <a:bodyPr/>
          <a:lstStyle/>
          <a:p>
            <a:r>
              <a:rPr lang="en-US">
                <a:latin typeface="Marlett" pitchFamily="2" charset="2"/>
              </a:rPr>
              <a:t>© 2003 Herlihy and Shavit</a:t>
            </a:r>
          </a:p>
        </p:txBody>
      </p:sp>
      <p:sp>
        <p:nvSpPr>
          <p:cNvPr id="217091" name="Rectangle 7"/>
          <p:cNvSpPr>
            <a:spLocks noGrp="1" noChangeArrowheads="1"/>
          </p:cNvSpPr>
          <p:nvPr>
            <p:ph type="sldNum" sz="quarter" idx="5"/>
          </p:nvPr>
        </p:nvSpPr>
        <p:spPr>
          <a:noFill/>
        </p:spPr>
        <p:txBody>
          <a:bodyPr/>
          <a:lstStyle/>
          <a:p>
            <a:fld id="{E8CB0D30-75FE-4222-B4AD-F1C9F6669E11}" type="slidenum">
              <a:rPr lang="x-none">
                <a:latin typeface="Marlett" pitchFamily="2" charset="2"/>
              </a:rPr>
              <a:pPr/>
              <a:t>18</a:t>
            </a:fld>
            <a:endParaRPr lang="en-US">
              <a:latin typeface="Marlett" pitchFamily="2" charset="2"/>
              <a:cs typeface="Arial" charset="0"/>
            </a:endParaRPr>
          </a:p>
        </p:txBody>
      </p:sp>
      <p:sp>
        <p:nvSpPr>
          <p:cNvPr id="217092" name="Rectangle 2"/>
          <p:cNvSpPr>
            <a:spLocks noGrp="1" noRot="1" noChangeAspect="1" noChangeArrowheads="1" noTextEdit="1"/>
          </p:cNvSpPr>
          <p:nvPr>
            <p:ph type="sldImg"/>
          </p:nvPr>
        </p:nvSpPr>
        <p:spPr>
          <a:ln/>
        </p:spPr>
      </p:sp>
      <p:sp>
        <p:nvSpPr>
          <p:cNvPr id="217093" name="Rectangle 3"/>
          <p:cNvSpPr>
            <a:spLocks noGrp="1" noChangeArrowheads="1"/>
          </p:cNvSpPr>
          <p:nvPr>
            <p:ph type="body" idx="1"/>
          </p:nvPr>
        </p:nvSpPr>
        <p:spPr>
          <a:noFill/>
          <a:ln/>
        </p:spPr>
        <p:txBody>
          <a:bodyPr/>
          <a:lstStyle/>
          <a:p>
            <a:endParaRPr lang="en-US" smtClean="0">
              <a:latin typeface="Comic Sans MS" pitchFamily="66"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Spinlocking</a:t>
            </a:r>
            <a:r>
              <a:rPr lang="en-US" baseline="0" dirty="0" smtClean="0"/>
              <a:t> typically hammers the memory sub-system, so in high contention, it can bog down the memory </a:t>
            </a:r>
            <a:r>
              <a:rPr lang="en-US" baseline="0" dirty="0" smtClean="0"/>
              <a:t>bus (and consequently the entire system).</a:t>
            </a:r>
            <a:endParaRPr lang="en-US" dirty="0"/>
          </a:p>
        </p:txBody>
      </p:sp>
      <p:sp>
        <p:nvSpPr>
          <p:cNvPr id="4" name="Slide Number Placeholder 3"/>
          <p:cNvSpPr>
            <a:spLocks noGrp="1"/>
          </p:cNvSpPr>
          <p:nvPr>
            <p:ph type="sldNum" sz="quarter" idx="10"/>
          </p:nvPr>
        </p:nvSpPr>
        <p:spPr/>
        <p:txBody>
          <a:bodyPr/>
          <a:lstStyle/>
          <a:p>
            <a:fld id="{16CCCA42-E739-4555-8275-BEB8E1883770}" type="slidenum">
              <a:rPr lang="en-US" smtClean="0"/>
              <a:pPr/>
              <a:t>60</a:t>
            </a:fld>
            <a:endParaRPr lang="en-US"/>
          </a:p>
        </p:txBody>
      </p:sp>
    </p:spTree>
    <p:extLst>
      <p:ext uri="{BB962C8B-B14F-4D97-AF65-F5344CB8AC3E}">
        <p14:creationId xmlns:p14="http://schemas.microsoft.com/office/powerpoint/2010/main" val="37309108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5"/>
          <p:cNvSpPr>
            <a:spLocks noGrp="1" noChangeArrowheads="1"/>
          </p:cNvSpPr>
          <p:nvPr>
            <p:ph type="sldNum" sz="quarter" idx="5"/>
          </p:nvPr>
        </p:nvSpPr>
        <p:spPr>
          <a:noFill/>
        </p:spPr>
        <p:txBody>
          <a:bodyPr/>
          <a:lstStyle/>
          <a:p>
            <a:fld id="{BBA0646F-507B-4D88-AA4D-48A08D82CEB4}" type="slidenum">
              <a:rPr lang="en-US">
                <a:latin typeface="Times New Roman" pitchFamily="18" charset="0"/>
              </a:rPr>
              <a:pPr/>
              <a:t>61</a:t>
            </a:fld>
            <a:endParaRPr lang="en-US">
              <a:latin typeface="Times New Roman"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r>
              <a:rPr lang="en-US" dirty="0" smtClean="0">
                <a:latin typeface="Arial" pitchFamily="34" charset="0"/>
              </a:rPr>
              <a:t>The first hand account is given here:</a:t>
            </a:r>
          </a:p>
          <a:p>
            <a:endParaRPr lang="en-US" dirty="0" smtClean="0">
              <a:latin typeface="Arial" pitchFamily="34" charset="0"/>
            </a:endParaRPr>
          </a:p>
          <a:p>
            <a:r>
              <a:rPr lang="en-US" dirty="0" smtClean="0">
                <a:latin typeface="Arial" pitchFamily="34" charset="0"/>
              </a:rPr>
              <a:t>http://</a:t>
            </a:r>
            <a:r>
              <a:rPr lang="en-US" dirty="0" err="1" smtClean="0">
                <a:latin typeface="Arial" pitchFamily="34" charset="0"/>
              </a:rPr>
              <a:t>research.microsoft.com</a:t>
            </a:r>
            <a:r>
              <a:rPr lang="en-US" dirty="0" smtClean="0">
                <a:latin typeface="Arial" pitchFamily="34" charset="0"/>
              </a:rPr>
              <a:t>/en-us/um/people/</a:t>
            </a:r>
            <a:r>
              <a:rPr lang="en-US" dirty="0" err="1" smtClean="0">
                <a:latin typeface="Arial" pitchFamily="34" charset="0"/>
              </a:rPr>
              <a:t>mbj</a:t>
            </a:r>
            <a:r>
              <a:rPr lang="en-US" dirty="0" smtClean="0">
                <a:latin typeface="Arial" pitchFamily="34" charset="0"/>
              </a:rPr>
              <a:t>/</a:t>
            </a:r>
            <a:r>
              <a:rPr lang="en-US" dirty="0" err="1" smtClean="0">
                <a:latin typeface="Arial" pitchFamily="34" charset="0"/>
              </a:rPr>
              <a:t>mars_pathfinder</a:t>
            </a:r>
            <a:r>
              <a:rPr lang="en-US" dirty="0" smtClean="0">
                <a:latin typeface="Arial" pitchFamily="34" charset="0"/>
              </a:rPr>
              <a:t>/</a:t>
            </a:r>
            <a:r>
              <a:rPr lang="en-US" dirty="0" err="1" smtClean="0">
                <a:latin typeface="Arial" pitchFamily="34" charset="0"/>
              </a:rPr>
              <a:t>Authoritative_Account.html</a:t>
            </a:r>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r>
              <a:rPr lang="en-US" dirty="0" smtClean="0">
                <a:latin typeface="Arial" pitchFamily="34" charset="0"/>
              </a:rPr>
              <a:t>The reset shut’s down any current ground</a:t>
            </a:r>
            <a:r>
              <a:rPr lang="en-US" baseline="0" dirty="0" smtClean="0">
                <a:latin typeface="Arial" pitchFamily="34" charset="0"/>
              </a:rPr>
              <a:t> commanded</a:t>
            </a:r>
            <a:r>
              <a:rPr lang="en-US" dirty="0" smtClean="0">
                <a:latin typeface="Arial" pitchFamily="34" charset="0"/>
              </a:rPr>
              <a:t> activities so</a:t>
            </a:r>
            <a:r>
              <a:rPr lang="en-US" baseline="0" dirty="0" smtClean="0">
                <a:latin typeface="Arial" pitchFamily="34" charset="0"/>
              </a:rPr>
              <a:t> science for the day is done and rescheduled into the next day.  The shared resource between the tasks was a set of file </a:t>
            </a:r>
            <a:r>
              <a:rPr lang="en-US" baseline="0" dirty="0" err="1" smtClean="0">
                <a:latin typeface="Arial" pitchFamily="34" charset="0"/>
              </a:rPr>
              <a:t>descripters</a:t>
            </a:r>
            <a:endParaRPr lang="en-US" dirty="0" smtClean="0">
              <a:latin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5"/>
          <p:cNvSpPr>
            <a:spLocks noGrp="1" noChangeArrowheads="1"/>
          </p:cNvSpPr>
          <p:nvPr>
            <p:ph type="sldNum" sz="quarter" idx="5"/>
          </p:nvPr>
        </p:nvSpPr>
        <p:spPr>
          <a:noFill/>
        </p:spPr>
        <p:txBody>
          <a:bodyPr/>
          <a:lstStyle/>
          <a:p>
            <a:fld id="{5E48C522-C410-45DB-8462-B54704B244C6}" type="slidenum">
              <a:rPr lang="en-US">
                <a:latin typeface="Times New Roman" pitchFamily="18" charset="0"/>
              </a:rPr>
              <a:pPr/>
              <a:t>62</a:t>
            </a:fld>
            <a:endParaRPr lang="en-US">
              <a:latin typeface="Times New Roman"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5"/>
          <p:cNvSpPr>
            <a:spLocks noGrp="1" noChangeArrowheads="1"/>
          </p:cNvSpPr>
          <p:nvPr>
            <p:ph type="sldNum" sz="quarter" idx="5"/>
          </p:nvPr>
        </p:nvSpPr>
        <p:spPr>
          <a:noFill/>
        </p:spPr>
        <p:txBody>
          <a:bodyPr/>
          <a:lstStyle/>
          <a:p>
            <a:fld id="{CE28E095-DC7C-45A9-846B-61563DF2E5EE}" type="slidenum">
              <a:rPr lang="en-US" smtClean="0">
                <a:latin typeface="Times New Roman" pitchFamily="18" charset="0"/>
              </a:rPr>
              <a:pPr/>
              <a:t>67</a:t>
            </a:fld>
            <a:endParaRPr lang="en-US" smtClean="0">
              <a:latin typeface="Times New Roman" pitchFamily="18"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r>
              <a:rPr lang="en-US" dirty="0" smtClean="0"/>
              <a:t>The kernel can</a:t>
            </a:r>
            <a:r>
              <a:rPr lang="en-US" baseline="0" dirty="0" smtClean="0"/>
              <a:t> make it atomic by </a:t>
            </a:r>
            <a:r>
              <a:rPr lang="en-US" baseline="0" dirty="0" err="1" smtClean="0"/>
              <a:t>i</a:t>
            </a:r>
            <a:r>
              <a:rPr lang="en-US" baseline="0" dirty="0" smtClean="0"/>
              <a:t>) disabling interrupts or ii) wrapping it in a lock of some sort (preferably using an atomic Read/Write instruction)</a:t>
            </a:r>
            <a:endParaRPr lang="en-US"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5"/>
          <p:cNvSpPr>
            <a:spLocks noGrp="1" noChangeArrowheads="1"/>
          </p:cNvSpPr>
          <p:nvPr>
            <p:ph type="sldNum" sz="quarter" idx="5"/>
          </p:nvPr>
        </p:nvSpPr>
        <p:spPr>
          <a:noFill/>
        </p:spPr>
        <p:txBody>
          <a:bodyPr/>
          <a:lstStyle/>
          <a:p>
            <a:fld id="{7219A6E7-115A-43E3-8589-5EE184F97146}" type="slidenum">
              <a:rPr lang="en-US" smtClean="0">
                <a:latin typeface="Times New Roman" pitchFamily="18" charset="0"/>
              </a:rPr>
              <a:pPr/>
              <a:t>70</a:t>
            </a:fld>
            <a:endParaRPr lang="en-US" smtClean="0">
              <a:latin typeface="Times New Roman" pitchFamily="18"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5"/>
          <p:cNvSpPr>
            <a:spLocks noGrp="1" noChangeArrowheads="1"/>
          </p:cNvSpPr>
          <p:nvPr>
            <p:ph type="sldNum" sz="quarter" idx="5"/>
          </p:nvPr>
        </p:nvSpPr>
        <p:spPr>
          <a:noFill/>
        </p:spPr>
        <p:txBody>
          <a:bodyPr/>
          <a:lstStyle/>
          <a:p>
            <a:fld id="{CCF5395F-5BA1-4BC6-B58A-107CA2CEB2B6}" type="slidenum">
              <a:rPr lang="en-US" smtClean="0">
                <a:latin typeface="Times New Roman" pitchFamily="18" charset="0"/>
              </a:rPr>
              <a:pPr/>
              <a:t>71</a:t>
            </a:fld>
            <a:endParaRPr lang="en-US" smtClean="0">
              <a:latin typeface="Times New Roman" pitchFamily="18"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Real</a:t>
            </a:r>
            <a:r>
              <a:rPr lang="en-US" baseline="0" dirty="0" smtClean="0"/>
              <a:t>-time OS’s have option for priority inheritance on semaphore creation.  In other words, the semaphore itself can be configured to inherit priority when a high priority task is blocked because the semaphore is held by a lower priority task.  The issue with the Mars </a:t>
            </a:r>
            <a:r>
              <a:rPr lang="en-US" baseline="0" dirty="0" err="1" smtClean="0"/>
              <a:t>PathFinder</a:t>
            </a:r>
            <a:r>
              <a:rPr lang="en-US" baseline="0" dirty="0" smtClean="0"/>
              <a:t> was resolved by setting the priority inheritance option on the semaphore arbitrating access to the shared file descriptors.</a:t>
            </a:r>
          </a:p>
          <a:p>
            <a:endParaRPr lang="en-US" dirty="0"/>
          </a:p>
        </p:txBody>
      </p:sp>
      <p:sp>
        <p:nvSpPr>
          <p:cNvPr id="4" name="Slide Number Placeholder 3"/>
          <p:cNvSpPr>
            <a:spLocks noGrp="1"/>
          </p:cNvSpPr>
          <p:nvPr>
            <p:ph type="sldNum" sz="quarter" idx="10"/>
          </p:nvPr>
        </p:nvSpPr>
        <p:spPr/>
        <p:txBody>
          <a:bodyPr/>
          <a:lstStyle/>
          <a:p>
            <a:fld id="{16CCCA42-E739-4555-8275-BEB8E1883770}" type="slidenum">
              <a:rPr lang="en-US" smtClean="0"/>
              <a:pPr/>
              <a:t>72</a:t>
            </a:fld>
            <a:endParaRPr lang="en-US"/>
          </a:p>
        </p:txBody>
      </p:sp>
    </p:spTree>
    <p:extLst>
      <p:ext uri="{BB962C8B-B14F-4D97-AF65-F5344CB8AC3E}">
        <p14:creationId xmlns:p14="http://schemas.microsoft.com/office/powerpoint/2010/main" val="19508122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5"/>
          <p:cNvSpPr>
            <a:spLocks noGrp="1" noChangeArrowheads="1"/>
          </p:cNvSpPr>
          <p:nvPr>
            <p:ph type="sldNum" sz="quarter" idx="5"/>
          </p:nvPr>
        </p:nvSpPr>
        <p:spPr>
          <a:noFill/>
        </p:spPr>
        <p:txBody>
          <a:bodyPr/>
          <a:lstStyle/>
          <a:p>
            <a:fld id="{E58ED385-268B-4AEC-BDCB-9446A0503B4E}" type="slidenum">
              <a:rPr lang="en-US" smtClean="0">
                <a:latin typeface="Times New Roman" pitchFamily="18" charset="0"/>
              </a:rPr>
              <a:pPr/>
              <a:t>73</a:t>
            </a:fld>
            <a:endParaRPr lang="en-US" smtClean="0">
              <a:latin typeface="Times New Roman" pitchFamily="18"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5"/>
          <p:cNvSpPr>
            <a:spLocks noGrp="1" noChangeArrowheads="1"/>
          </p:cNvSpPr>
          <p:nvPr>
            <p:ph type="sldNum" sz="quarter" idx="5"/>
          </p:nvPr>
        </p:nvSpPr>
        <p:spPr>
          <a:noFill/>
        </p:spPr>
        <p:txBody>
          <a:bodyPr/>
          <a:lstStyle/>
          <a:p>
            <a:fld id="{E22300B1-B923-4E41-B7FA-24FC994A98BE}" type="slidenum">
              <a:rPr lang="en-US" smtClean="0">
                <a:latin typeface="Times New Roman" pitchFamily="18" charset="0"/>
              </a:rPr>
              <a:pPr/>
              <a:t>74</a:t>
            </a:fld>
            <a:endParaRPr lang="en-US" smtClean="0">
              <a:latin typeface="Times New Roman" pitchFamily="18" charset="0"/>
            </a:endParaRPr>
          </a:p>
        </p:txBody>
      </p:sp>
      <p:sp>
        <p:nvSpPr>
          <p:cNvPr id="140291" name="Rectangle 2"/>
          <p:cNvSpPr>
            <a:spLocks noGrp="1" noRot="1" noChangeAspect="1" noChangeArrowheads="1" noTextEdit="1"/>
          </p:cNvSpPr>
          <p:nvPr>
            <p:ph type="sldImg"/>
          </p:nvPr>
        </p:nvSpPr>
        <p:spPr>
          <a:xfrm>
            <a:off x="1144588" y="685800"/>
            <a:ext cx="4568825" cy="3427413"/>
          </a:xfrm>
          <a:solidFill>
            <a:srgbClr val="FFFFFF"/>
          </a:solidFill>
          <a:ln cap="flat"/>
        </p:spPr>
      </p:sp>
      <p:sp>
        <p:nvSpPr>
          <p:cNvPr id="140292" name="Rectangle 3"/>
          <p:cNvSpPr>
            <a:spLocks noGrp="1" noChangeArrowheads="1"/>
          </p:cNvSpPr>
          <p:nvPr>
            <p:ph type="body" idx="1"/>
          </p:nvPr>
        </p:nvSpPr>
        <p:spPr>
          <a:xfrm>
            <a:off x="914868" y="4344539"/>
            <a:ext cx="5028264" cy="4115007"/>
          </a:xfrm>
          <a:noFill/>
          <a:ln/>
        </p:spPr>
        <p:txBody>
          <a:bodyPr lIns="92517" tIns="46259" rIns="92517" bIns="46259"/>
          <a:lstStyle/>
          <a:p>
            <a:r>
              <a:rPr lang="en-US" smtClean="0"/>
              <a:t>Was fairly restrictive, so other things were added.</a:t>
            </a:r>
          </a:p>
          <a:p>
            <a:r>
              <a:rPr lang="en-US" smtClean="0"/>
              <a:t>What about in the middle of a procedure, we need something, but want control immediately back when condition is met.</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5"/>
          <p:cNvSpPr>
            <a:spLocks noGrp="1" noChangeArrowheads="1"/>
          </p:cNvSpPr>
          <p:nvPr>
            <p:ph type="sldNum" sz="quarter" idx="5"/>
          </p:nvPr>
        </p:nvSpPr>
        <p:spPr>
          <a:noFill/>
        </p:spPr>
        <p:txBody>
          <a:bodyPr/>
          <a:lstStyle/>
          <a:p>
            <a:fld id="{7783EF11-4F3E-4AED-AB0C-16BAB4DABBF3}" type="slidenum">
              <a:rPr lang="en-US" smtClean="0">
                <a:latin typeface="Times New Roman" pitchFamily="18" charset="0"/>
              </a:rPr>
              <a:pPr/>
              <a:t>75</a:t>
            </a:fld>
            <a:endParaRPr lang="en-US" smtClean="0">
              <a:latin typeface="Times New Roman" pitchFamily="18" charset="0"/>
            </a:endParaRPr>
          </a:p>
        </p:txBody>
      </p:sp>
      <p:sp>
        <p:nvSpPr>
          <p:cNvPr id="141315" name="Rectangle 2"/>
          <p:cNvSpPr>
            <a:spLocks noGrp="1" noRot="1" noChangeAspect="1" noChangeArrowheads="1" noTextEdit="1"/>
          </p:cNvSpPr>
          <p:nvPr>
            <p:ph type="sldImg"/>
          </p:nvPr>
        </p:nvSpPr>
        <p:spPr>
          <a:xfrm>
            <a:off x="1144588" y="685800"/>
            <a:ext cx="4568825" cy="3427413"/>
          </a:xfrm>
          <a:solidFill>
            <a:srgbClr val="FFFFFF"/>
          </a:solidFill>
          <a:ln cap="flat"/>
        </p:spPr>
      </p:sp>
      <p:sp>
        <p:nvSpPr>
          <p:cNvPr id="141316" name="Rectangle 3"/>
          <p:cNvSpPr>
            <a:spLocks noGrp="1" noChangeArrowheads="1"/>
          </p:cNvSpPr>
          <p:nvPr>
            <p:ph type="body" idx="1"/>
          </p:nvPr>
        </p:nvSpPr>
        <p:spPr>
          <a:xfrm>
            <a:off x="914868" y="4344539"/>
            <a:ext cx="5028264" cy="4115007"/>
          </a:xfrm>
          <a:noFill/>
          <a:ln/>
        </p:spPr>
        <p:txBody>
          <a:bodyPr lIns="92517" tIns="46259" rIns="92517" bIns="46259"/>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a:noFill/>
        </p:spPr>
        <p:txBody>
          <a:bodyPr/>
          <a:lstStyle/>
          <a:p>
            <a:r>
              <a:rPr lang="en-US">
                <a:latin typeface="Marlett" pitchFamily="2" charset="2"/>
              </a:rPr>
              <a:t>© 2003 Herlihy and Shavit</a:t>
            </a:r>
          </a:p>
        </p:txBody>
      </p:sp>
      <p:sp>
        <p:nvSpPr>
          <p:cNvPr id="218115" name="Rectangle 7"/>
          <p:cNvSpPr>
            <a:spLocks noGrp="1" noChangeArrowheads="1"/>
          </p:cNvSpPr>
          <p:nvPr>
            <p:ph type="sldNum" sz="quarter" idx="5"/>
          </p:nvPr>
        </p:nvSpPr>
        <p:spPr>
          <a:noFill/>
        </p:spPr>
        <p:txBody>
          <a:bodyPr/>
          <a:lstStyle/>
          <a:p>
            <a:fld id="{ACE969EC-0340-4F9C-9997-975E463F511D}" type="slidenum">
              <a:rPr lang="x-none">
                <a:latin typeface="Marlett" pitchFamily="2" charset="2"/>
              </a:rPr>
              <a:pPr/>
              <a:t>19</a:t>
            </a:fld>
            <a:endParaRPr lang="en-US">
              <a:latin typeface="Marlett" pitchFamily="2" charset="2"/>
              <a:cs typeface="Arial" charset="0"/>
            </a:endParaRPr>
          </a:p>
        </p:txBody>
      </p:sp>
      <p:sp>
        <p:nvSpPr>
          <p:cNvPr id="218116" name="Rectangle 2"/>
          <p:cNvSpPr>
            <a:spLocks noGrp="1" noRot="1" noChangeAspect="1" noChangeArrowheads="1" noTextEdit="1"/>
          </p:cNvSpPr>
          <p:nvPr>
            <p:ph type="sldImg"/>
          </p:nvPr>
        </p:nvSpPr>
        <p:spPr>
          <a:ln/>
        </p:spPr>
      </p:sp>
      <p:sp>
        <p:nvSpPr>
          <p:cNvPr id="218117" name="Rectangle 3"/>
          <p:cNvSpPr>
            <a:spLocks noGrp="1" noChangeArrowheads="1"/>
          </p:cNvSpPr>
          <p:nvPr>
            <p:ph type="body" idx="1"/>
          </p:nvPr>
        </p:nvSpPr>
        <p:spPr>
          <a:noFill/>
          <a:ln/>
        </p:spPr>
        <p:txBody>
          <a:bodyPr/>
          <a:lstStyle/>
          <a:p>
            <a:endParaRPr lang="en-US" smtClean="0">
              <a:latin typeface="Comic Sans MS" pitchFamily="66"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5"/>
          <p:cNvSpPr>
            <a:spLocks noGrp="1" noChangeArrowheads="1"/>
          </p:cNvSpPr>
          <p:nvPr>
            <p:ph type="sldNum" sz="quarter" idx="5"/>
          </p:nvPr>
        </p:nvSpPr>
        <p:spPr>
          <a:noFill/>
        </p:spPr>
        <p:txBody>
          <a:bodyPr/>
          <a:lstStyle/>
          <a:p>
            <a:fld id="{1988A347-F8CA-47BD-BB60-DE7A2193A907}" type="slidenum">
              <a:rPr lang="en-US" smtClean="0">
                <a:latin typeface="Times New Roman" pitchFamily="18" charset="0"/>
              </a:rPr>
              <a:pPr/>
              <a:t>76</a:t>
            </a:fld>
            <a:endParaRPr lang="en-US" smtClean="0">
              <a:latin typeface="Times New Roman" pitchFamily="18" charset="0"/>
            </a:endParaRPr>
          </a:p>
        </p:txBody>
      </p:sp>
      <p:sp>
        <p:nvSpPr>
          <p:cNvPr id="142339" name="Rectangle 2"/>
          <p:cNvSpPr>
            <a:spLocks noGrp="1" noRot="1" noChangeAspect="1" noChangeArrowheads="1" noTextEdit="1"/>
          </p:cNvSpPr>
          <p:nvPr>
            <p:ph type="sldImg"/>
          </p:nvPr>
        </p:nvSpPr>
        <p:spPr>
          <a:xfrm>
            <a:off x="1144588" y="685800"/>
            <a:ext cx="4568825" cy="3427413"/>
          </a:xfrm>
          <a:solidFill>
            <a:srgbClr val="FFFFFF"/>
          </a:solidFill>
          <a:ln cap="flat"/>
        </p:spPr>
      </p:sp>
      <p:sp>
        <p:nvSpPr>
          <p:cNvPr id="142340" name="Rectangle 3"/>
          <p:cNvSpPr>
            <a:spLocks noGrp="1" noChangeArrowheads="1"/>
          </p:cNvSpPr>
          <p:nvPr>
            <p:ph type="body" idx="1"/>
          </p:nvPr>
        </p:nvSpPr>
        <p:spPr>
          <a:xfrm>
            <a:off x="914868" y="4344539"/>
            <a:ext cx="5028264" cy="4115007"/>
          </a:xfrm>
          <a:noFill/>
          <a:ln/>
        </p:spPr>
        <p:txBody>
          <a:bodyPr lIns="92517" tIns="46259" rIns="92517" bIns="46259"/>
          <a:lstStyle/>
          <a:p>
            <a:r>
              <a:rPr lang="en-US" smtClean="0"/>
              <a:t>Need to give someone in the monitor preference to someone waiting to get into the monitor.</a:t>
            </a:r>
          </a:p>
          <a:p>
            <a:r>
              <a:rPr lang="en-US" smtClean="0"/>
              <a:t>Check urgent queue first.</a:t>
            </a:r>
          </a:p>
          <a:p>
            <a:r>
              <a:rPr lang="en-US" smtClean="0"/>
              <a:t>How is it implemented?  Semaphores</a:t>
            </a:r>
          </a:p>
          <a:p>
            <a:r>
              <a:rPr lang="en-US" smtClean="0"/>
              <a:t>Wrap semaphore in procedure call (wait on entry)</a:t>
            </a:r>
          </a:p>
          <a:p>
            <a:r>
              <a:rPr lang="en-US" smtClean="0"/>
              <a:t>Signal when leaving – BUT need to look in urgent queue first, if empty, signal entry queue.</a:t>
            </a:r>
          </a:p>
          <a:p>
            <a:r>
              <a:rPr lang="en-US" smtClean="0"/>
              <a:t>Each conditional variable is a semaphore</a:t>
            </a:r>
          </a:p>
          <a:p>
            <a:r>
              <a:rPr lang="en-US" smtClean="0"/>
              <a:t>cwait – needs to check the urgent queue first</a:t>
            </a:r>
          </a:p>
          <a:p>
            <a:r>
              <a:rPr lang="en-US" smtClean="0"/>
              <a:t>csignal – may have to move condition variable semaphore to urgent queue.</a:t>
            </a:r>
          </a:p>
          <a:p>
            <a:r>
              <a:rPr lang="en-US" smtClean="0"/>
              <a:t>Good or bad??  Could be more restrictive than just using semaphores.</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5"/>
          <p:cNvSpPr>
            <a:spLocks noGrp="1" noChangeArrowheads="1"/>
          </p:cNvSpPr>
          <p:nvPr>
            <p:ph type="sldNum" sz="quarter" idx="5"/>
          </p:nvPr>
        </p:nvSpPr>
        <p:spPr>
          <a:noFill/>
        </p:spPr>
        <p:txBody>
          <a:bodyPr/>
          <a:lstStyle/>
          <a:p>
            <a:fld id="{3A845A7C-105F-4C24-AC92-291E9DFAB4B4}" type="slidenum">
              <a:rPr lang="en-US" smtClean="0">
                <a:latin typeface="Times New Roman" pitchFamily="18" charset="0"/>
              </a:rPr>
              <a:pPr/>
              <a:t>77</a:t>
            </a:fld>
            <a:endParaRPr lang="en-US" smtClean="0">
              <a:latin typeface="Times New Roman" pitchFamily="18" charset="0"/>
            </a:endParaRPr>
          </a:p>
        </p:txBody>
      </p:sp>
      <p:sp>
        <p:nvSpPr>
          <p:cNvPr id="144387" name="Rectangle 2"/>
          <p:cNvSpPr>
            <a:spLocks noGrp="1" noRot="1" noChangeAspect="1" noChangeArrowheads="1" noTextEdit="1"/>
          </p:cNvSpPr>
          <p:nvPr>
            <p:ph type="sldImg"/>
          </p:nvPr>
        </p:nvSpPr>
        <p:spPr>
          <a:xfrm>
            <a:off x="1144588" y="685800"/>
            <a:ext cx="4568825" cy="3427413"/>
          </a:xfrm>
          <a:solidFill>
            <a:srgbClr val="FFFFFF"/>
          </a:solidFill>
          <a:ln cap="flat"/>
        </p:spPr>
      </p:sp>
      <p:sp>
        <p:nvSpPr>
          <p:cNvPr id="144388" name="Rectangle 3"/>
          <p:cNvSpPr>
            <a:spLocks noGrp="1" noChangeArrowheads="1"/>
          </p:cNvSpPr>
          <p:nvPr>
            <p:ph type="body" idx="1"/>
          </p:nvPr>
        </p:nvSpPr>
        <p:spPr>
          <a:xfrm>
            <a:off x="914868" y="4344539"/>
            <a:ext cx="5028264" cy="4115007"/>
          </a:xfrm>
          <a:noFill/>
          <a:ln/>
        </p:spPr>
        <p:txBody>
          <a:bodyPr lIns="92517" tIns="46259" rIns="92517" bIns="46259"/>
          <a:lstStyle/>
          <a:p>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5"/>
          <p:cNvSpPr>
            <a:spLocks noGrp="1" noChangeArrowheads="1"/>
          </p:cNvSpPr>
          <p:nvPr>
            <p:ph type="sldNum" sz="quarter" idx="5"/>
          </p:nvPr>
        </p:nvSpPr>
        <p:spPr>
          <a:noFill/>
        </p:spPr>
        <p:txBody>
          <a:bodyPr/>
          <a:lstStyle/>
          <a:p>
            <a:fld id="{F6C6A1E9-F81A-4740-B2BB-3329FC65C1C8}" type="slidenum">
              <a:rPr lang="en-US" smtClean="0">
                <a:latin typeface="Times New Roman" pitchFamily="18" charset="0"/>
              </a:rPr>
              <a:pPr/>
              <a:t>78</a:t>
            </a:fld>
            <a:endParaRPr lang="en-US" smtClean="0">
              <a:latin typeface="Times New Roman" pitchFamily="18" charset="0"/>
            </a:endParaRPr>
          </a:p>
        </p:txBody>
      </p:sp>
      <p:sp>
        <p:nvSpPr>
          <p:cNvPr id="145411" name="Rectangle 2"/>
          <p:cNvSpPr>
            <a:spLocks noGrp="1" noRot="1" noChangeAspect="1" noChangeArrowheads="1" noTextEdit="1"/>
          </p:cNvSpPr>
          <p:nvPr>
            <p:ph type="sldImg"/>
          </p:nvPr>
        </p:nvSpPr>
        <p:spPr>
          <a:xfrm>
            <a:off x="1144588" y="685800"/>
            <a:ext cx="4568825" cy="3427413"/>
          </a:xfrm>
          <a:solidFill>
            <a:srgbClr val="FFFFFF"/>
          </a:solidFill>
          <a:ln cap="flat"/>
        </p:spPr>
      </p:sp>
      <p:sp>
        <p:nvSpPr>
          <p:cNvPr id="145412" name="Rectangle 3"/>
          <p:cNvSpPr>
            <a:spLocks noGrp="1" noChangeArrowheads="1"/>
          </p:cNvSpPr>
          <p:nvPr>
            <p:ph type="body" idx="1"/>
          </p:nvPr>
        </p:nvSpPr>
        <p:spPr>
          <a:xfrm>
            <a:off x="914868" y="4344539"/>
            <a:ext cx="5028264" cy="4115007"/>
          </a:xfrm>
          <a:noFill/>
          <a:ln/>
        </p:spPr>
        <p:txBody>
          <a:bodyPr lIns="92517" tIns="46259" rIns="92517" bIns="46259"/>
          <a:lstStyle/>
          <a:p>
            <a:r>
              <a:rPr lang="en-US" dirty="0" smtClean="0"/>
              <a:t>Note:</a:t>
            </a:r>
            <a:r>
              <a:rPr lang="en-US" baseline="0" dirty="0" smtClean="0"/>
              <a:t> the way to fix is to always signal everyone waiting, and then always check the condition again.  In other words, loop on the condition variable</a:t>
            </a:r>
            <a:r>
              <a:rPr lang="en-US" baseline="0" dirty="0" smtClean="0"/>
              <a:t>!</a:t>
            </a:r>
          </a:p>
          <a:p>
            <a:r>
              <a:rPr lang="en-US" baseline="0" dirty="0" smtClean="0"/>
              <a:t>Also, it is critical to “recheck” the condition if you signal all since you do not know who obtained the monitor lock—it could be you or one of the other threads trying to complete the same operation.</a:t>
            </a:r>
            <a:endParaRPr lang="en-US" baseline="0" dirty="0" smtClean="0"/>
          </a:p>
          <a:p>
            <a:endParaRPr lang="en-US" dirty="0" smtClean="0"/>
          </a:p>
          <a:p>
            <a:r>
              <a:rPr lang="en-US" dirty="0" smtClean="0"/>
              <a:t>BTW, monitors do not increase concurrency</a:t>
            </a:r>
            <a:r>
              <a:rPr lang="en-US" baseline="0" dirty="0" smtClean="0"/>
              <a:t> (throughput) as only one thread is active at a time in the monitor.  In other words, a monitor introduces a sequential bottle-neck in the code.  Ideally, we want to increase throughput and not just create sequential bottle-necks.  Amdahl’s law kills performance by every bit of sequential code that is introduced into the program.</a:t>
            </a:r>
            <a:endParaRPr lang="en-US" dirty="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5"/>
          <p:cNvSpPr>
            <a:spLocks noGrp="1" noChangeArrowheads="1"/>
          </p:cNvSpPr>
          <p:nvPr>
            <p:ph type="sldNum" sz="quarter" idx="5"/>
          </p:nvPr>
        </p:nvSpPr>
        <p:spPr>
          <a:noFill/>
        </p:spPr>
        <p:txBody>
          <a:bodyPr/>
          <a:lstStyle/>
          <a:p>
            <a:fld id="{F6C6A1E9-F81A-4740-B2BB-3329FC65C1C8}" type="slidenum">
              <a:rPr lang="en-US" smtClean="0">
                <a:latin typeface="Times New Roman" pitchFamily="18" charset="0"/>
              </a:rPr>
              <a:pPr/>
              <a:t>79</a:t>
            </a:fld>
            <a:endParaRPr lang="en-US" smtClean="0">
              <a:latin typeface="Times New Roman" pitchFamily="18" charset="0"/>
            </a:endParaRPr>
          </a:p>
        </p:txBody>
      </p:sp>
      <p:sp>
        <p:nvSpPr>
          <p:cNvPr id="145411" name="Rectangle 2"/>
          <p:cNvSpPr>
            <a:spLocks noGrp="1" noRot="1" noChangeAspect="1" noChangeArrowheads="1" noTextEdit="1"/>
          </p:cNvSpPr>
          <p:nvPr>
            <p:ph type="sldImg"/>
          </p:nvPr>
        </p:nvSpPr>
        <p:spPr>
          <a:xfrm>
            <a:off x="1144588" y="685800"/>
            <a:ext cx="4568825" cy="3427413"/>
          </a:xfrm>
          <a:solidFill>
            <a:srgbClr val="FFFFFF"/>
          </a:solidFill>
          <a:ln cap="flat"/>
        </p:spPr>
      </p:sp>
      <p:sp>
        <p:nvSpPr>
          <p:cNvPr id="145412" name="Rectangle 3"/>
          <p:cNvSpPr>
            <a:spLocks noGrp="1" noChangeArrowheads="1"/>
          </p:cNvSpPr>
          <p:nvPr>
            <p:ph type="body" idx="1"/>
          </p:nvPr>
        </p:nvSpPr>
        <p:spPr>
          <a:xfrm>
            <a:off x="914868" y="4344539"/>
            <a:ext cx="5028264" cy="4115007"/>
          </a:xfrm>
          <a:noFill/>
          <a:ln/>
        </p:spPr>
        <p:txBody>
          <a:bodyPr lIns="92517" tIns="46259" rIns="92517" bIns="46259"/>
          <a:lstStyle/>
          <a:p>
            <a:r>
              <a:rPr lang="en-US" dirty="0" smtClean="0"/>
              <a:t>More general </a:t>
            </a:r>
            <a:r>
              <a:rPr lang="en-US" dirty="0" smtClean="0"/>
              <a:t>and</a:t>
            </a:r>
            <a:r>
              <a:rPr lang="en-US" baseline="0" dirty="0" smtClean="0"/>
              <a:t> </a:t>
            </a:r>
            <a:r>
              <a:rPr lang="en-US" baseline="0" dirty="0" smtClean="0"/>
              <a:t>allows multiple consumers and fits weaker semantics that you might see in </a:t>
            </a:r>
            <a:r>
              <a:rPr lang="en-US" baseline="0" dirty="0" smtClean="0"/>
              <a:t>Java which makes no guarantee on who is re-activated.  Moreover, since in practice, it is always better to wake everyone, you need to recheck the condition.</a:t>
            </a:r>
            <a:endParaRPr lang="en-US" baseline="0" dirty="0" smtClean="0"/>
          </a:p>
          <a:p>
            <a:endParaRPr lang="en-US" dirty="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5"/>
          <p:cNvSpPr>
            <a:spLocks noGrp="1" noChangeArrowheads="1"/>
          </p:cNvSpPr>
          <p:nvPr>
            <p:ph type="sldNum" sz="quarter" idx="5"/>
          </p:nvPr>
        </p:nvSpPr>
        <p:spPr>
          <a:noFill/>
        </p:spPr>
        <p:txBody>
          <a:bodyPr/>
          <a:lstStyle/>
          <a:p>
            <a:fld id="{E9AC093B-D420-4137-840A-38A206FB2B3C}" type="slidenum">
              <a:rPr lang="en-US" smtClean="0">
                <a:latin typeface="Times New Roman" pitchFamily="18" charset="0"/>
              </a:rPr>
              <a:pPr/>
              <a:t>80</a:t>
            </a:fld>
            <a:endParaRPr lang="en-US" smtClean="0">
              <a:latin typeface="Times New Roman" pitchFamily="18" charset="0"/>
            </a:endParaRPr>
          </a:p>
        </p:txBody>
      </p:sp>
      <p:sp>
        <p:nvSpPr>
          <p:cNvPr id="133123" name="Rectangle 2"/>
          <p:cNvSpPr>
            <a:spLocks noGrp="1" noRot="1" noChangeAspect="1" noChangeArrowheads="1" noTextEdit="1"/>
          </p:cNvSpPr>
          <p:nvPr>
            <p:ph type="sldImg"/>
          </p:nvPr>
        </p:nvSpPr>
        <p:spPr>
          <a:xfrm>
            <a:off x="1144588" y="685800"/>
            <a:ext cx="4568825" cy="3427413"/>
          </a:xfrm>
          <a:solidFill>
            <a:srgbClr val="FFFFFF"/>
          </a:solidFill>
          <a:ln cap="flat"/>
        </p:spPr>
      </p:sp>
      <p:sp>
        <p:nvSpPr>
          <p:cNvPr id="133124" name="Rectangle 3"/>
          <p:cNvSpPr>
            <a:spLocks noGrp="1" noChangeArrowheads="1"/>
          </p:cNvSpPr>
          <p:nvPr>
            <p:ph type="body" idx="1"/>
          </p:nvPr>
        </p:nvSpPr>
        <p:spPr>
          <a:xfrm>
            <a:off x="914868" y="4344539"/>
            <a:ext cx="5028264" cy="4115007"/>
          </a:xfrm>
          <a:noFill/>
          <a:ln/>
        </p:spPr>
        <p:txBody>
          <a:bodyPr lIns="92517" tIns="46259" rIns="92517" bIns="46259"/>
          <a:lstStyle/>
          <a:p>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5"/>
          <p:cNvSpPr>
            <a:spLocks noGrp="1" noChangeArrowheads="1"/>
          </p:cNvSpPr>
          <p:nvPr>
            <p:ph type="sldNum" sz="quarter" idx="5"/>
          </p:nvPr>
        </p:nvSpPr>
        <p:spPr>
          <a:noFill/>
        </p:spPr>
        <p:txBody>
          <a:bodyPr/>
          <a:lstStyle/>
          <a:p>
            <a:fld id="{741B75D5-3F0E-4C79-AEBE-D4C82BBE8A0D}" type="slidenum">
              <a:rPr lang="en-US" smtClean="0">
                <a:latin typeface="Times New Roman" pitchFamily="18" charset="0"/>
              </a:rPr>
              <a:pPr/>
              <a:t>81</a:t>
            </a:fld>
            <a:endParaRPr lang="en-US" smtClean="0">
              <a:latin typeface="Times New Roman" pitchFamily="18" charset="0"/>
            </a:endParaRPr>
          </a:p>
        </p:txBody>
      </p:sp>
      <p:sp>
        <p:nvSpPr>
          <p:cNvPr id="135171" name="Rectangle 2"/>
          <p:cNvSpPr>
            <a:spLocks noGrp="1" noRot="1" noChangeAspect="1" noChangeArrowheads="1" noTextEdit="1"/>
          </p:cNvSpPr>
          <p:nvPr>
            <p:ph type="sldImg"/>
          </p:nvPr>
        </p:nvSpPr>
        <p:spPr>
          <a:xfrm>
            <a:off x="1144588" y="685800"/>
            <a:ext cx="4568825" cy="3427413"/>
          </a:xfrm>
          <a:solidFill>
            <a:srgbClr val="FFFFFF"/>
          </a:solidFill>
          <a:ln cap="flat"/>
        </p:spPr>
      </p:sp>
      <p:sp>
        <p:nvSpPr>
          <p:cNvPr id="135172" name="Rectangle 3"/>
          <p:cNvSpPr>
            <a:spLocks noGrp="1" noChangeArrowheads="1"/>
          </p:cNvSpPr>
          <p:nvPr>
            <p:ph type="body" idx="1"/>
          </p:nvPr>
        </p:nvSpPr>
        <p:spPr>
          <a:xfrm>
            <a:off x="914868" y="4344539"/>
            <a:ext cx="5028264" cy="4115007"/>
          </a:xfrm>
          <a:noFill/>
          <a:ln/>
        </p:spPr>
        <p:txBody>
          <a:bodyPr lIns="92517" tIns="46259" rIns="92517" bIns="46259"/>
          <a:lstStyle/>
          <a:p>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5"/>
          <p:cNvSpPr>
            <a:spLocks noGrp="1" noChangeArrowheads="1"/>
          </p:cNvSpPr>
          <p:nvPr>
            <p:ph type="sldNum" sz="quarter" idx="5"/>
          </p:nvPr>
        </p:nvSpPr>
        <p:spPr>
          <a:noFill/>
        </p:spPr>
        <p:txBody>
          <a:bodyPr/>
          <a:lstStyle/>
          <a:p>
            <a:fld id="{9D3C5001-5821-4793-8B8F-AD74AB0D56C5}" type="slidenum">
              <a:rPr lang="en-US" smtClean="0">
                <a:latin typeface="Times New Roman" pitchFamily="18" charset="0"/>
              </a:rPr>
              <a:pPr/>
              <a:t>82</a:t>
            </a:fld>
            <a:endParaRPr lang="en-US" smtClean="0">
              <a:latin typeface="Times New Roman" pitchFamily="18" charset="0"/>
            </a:endParaRPr>
          </a:p>
        </p:txBody>
      </p:sp>
      <p:sp>
        <p:nvSpPr>
          <p:cNvPr id="136195" name="Rectangle 2"/>
          <p:cNvSpPr>
            <a:spLocks noGrp="1" noRot="1" noChangeAspect="1" noChangeArrowheads="1" noTextEdit="1"/>
          </p:cNvSpPr>
          <p:nvPr>
            <p:ph type="sldImg"/>
          </p:nvPr>
        </p:nvSpPr>
        <p:spPr>
          <a:xfrm>
            <a:off x="1144588" y="685800"/>
            <a:ext cx="4568825" cy="3427413"/>
          </a:xfrm>
          <a:solidFill>
            <a:srgbClr val="FFFFFF"/>
          </a:solidFill>
          <a:ln cap="flat"/>
        </p:spPr>
      </p:sp>
      <p:sp>
        <p:nvSpPr>
          <p:cNvPr id="136196" name="Rectangle 3"/>
          <p:cNvSpPr>
            <a:spLocks noGrp="1" noChangeArrowheads="1"/>
          </p:cNvSpPr>
          <p:nvPr>
            <p:ph type="body" idx="1"/>
          </p:nvPr>
        </p:nvSpPr>
        <p:spPr>
          <a:xfrm>
            <a:off x="914868" y="4344539"/>
            <a:ext cx="5028264" cy="4115007"/>
          </a:xfrm>
          <a:noFill/>
          <a:ln/>
        </p:spPr>
        <p:txBody>
          <a:bodyPr lIns="92517" tIns="46259" rIns="92517" bIns="46259"/>
          <a:lstStyle/>
          <a:p>
            <a:r>
              <a:rPr lang="en-US" dirty="0" smtClean="0"/>
              <a:t>Ports are created and owned</a:t>
            </a:r>
            <a:r>
              <a:rPr lang="en-US" baseline="0" dirty="0" smtClean="0"/>
              <a:t> depending on the API.  Each API has its own set of rules!</a:t>
            </a:r>
            <a:endParaRPr lang="en-US" dirty="0"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number of messages in the mail box represent the size of the queue we are going to use.</a:t>
            </a:r>
            <a:endParaRPr lang="en-US" dirty="0"/>
          </a:p>
        </p:txBody>
      </p:sp>
      <p:sp>
        <p:nvSpPr>
          <p:cNvPr id="4" name="Slide Number Placeholder 3"/>
          <p:cNvSpPr>
            <a:spLocks noGrp="1"/>
          </p:cNvSpPr>
          <p:nvPr>
            <p:ph type="sldNum" sz="quarter" idx="10"/>
          </p:nvPr>
        </p:nvSpPr>
        <p:spPr/>
        <p:txBody>
          <a:bodyPr/>
          <a:lstStyle/>
          <a:p>
            <a:fld id="{16CCCA42-E739-4555-8275-BEB8E1883770}" type="slidenum">
              <a:rPr lang="en-US" smtClean="0"/>
              <a:pPr/>
              <a:t>83</a:t>
            </a:fld>
            <a:endParaRPr lang="en-US"/>
          </a:p>
        </p:txBody>
      </p:sp>
    </p:spTree>
    <p:extLst>
      <p:ext uri="{BB962C8B-B14F-4D97-AF65-F5344CB8AC3E}">
        <p14:creationId xmlns:p14="http://schemas.microsoft.com/office/powerpoint/2010/main" val="303049494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p>
            <a:fld id="{FD73BBB1-AE05-4662-937B-0697BD84B52D}" type="slidenum">
              <a:rPr lang="x-none"/>
              <a:pPr/>
              <a:t>89</a:t>
            </a:fld>
            <a:endParaRPr lang="en-US"/>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p:spPr>
        <p:txBody>
          <a:bodyPr/>
          <a:lstStyle/>
          <a:p>
            <a:r>
              <a:rPr lang="en-US" smtClean="0"/>
              <a:t>One tile at a time. </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p>
            <a:fld id="{BE4AA583-3D0C-4B58-B485-5124A49C7A6A}" type="slidenum">
              <a:rPr lang="x-none"/>
              <a:pPr/>
              <a:t>90</a:t>
            </a:fld>
            <a:endParaRPr lang="en-US"/>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a:noFill/>
        </p:spPr>
        <p:txBody>
          <a:bodyPr/>
          <a:lstStyle/>
          <a:p>
            <a:r>
              <a:rPr lang="en-US">
                <a:latin typeface="Marlett" pitchFamily="2" charset="2"/>
              </a:rPr>
              <a:t>© 2003 Herlihy and Shavit</a:t>
            </a:r>
          </a:p>
        </p:txBody>
      </p:sp>
      <p:sp>
        <p:nvSpPr>
          <p:cNvPr id="218115" name="Rectangle 7"/>
          <p:cNvSpPr>
            <a:spLocks noGrp="1" noChangeArrowheads="1"/>
          </p:cNvSpPr>
          <p:nvPr>
            <p:ph type="sldNum" sz="quarter" idx="5"/>
          </p:nvPr>
        </p:nvSpPr>
        <p:spPr>
          <a:noFill/>
        </p:spPr>
        <p:txBody>
          <a:bodyPr/>
          <a:lstStyle/>
          <a:p>
            <a:fld id="{ACE969EC-0340-4F9C-9997-975E463F511D}" type="slidenum">
              <a:rPr lang="x-none">
                <a:latin typeface="Marlett" pitchFamily="2" charset="2"/>
              </a:rPr>
              <a:pPr/>
              <a:t>20</a:t>
            </a:fld>
            <a:endParaRPr lang="en-US">
              <a:latin typeface="Marlett" pitchFamily="2" charset="2"/>
              <a:cs typeface="Arial" charset="0"/>
            </a:endParaRPr>
          </a:p>
        </p:txBody>
      </p:sp>
      <p:sp>
        <p:nvSpPr>
          <p:cNvPr id="218116" name="Rectangle 2"/>
          <p:cNvSpPr>
            <a:spLocks noGrp="1" noRot="1" noChangeAspect="1" noChangeArrowheads="1" noTextEdit="1"/>
          </p:cNvSpPr>
          <p:nvPr>
            <p:ph type="sldImg"/>
          </p:nvPr>
        </p:nvSpPr>
        <p:spPr>
          <a:ln/>
        </p:spPr>
      </p:sp>
      <p:sp>
        <p:nvSpPr>
          <p:cNvPr id="218117" name="Rectangle 3"/>
          <p:cNvSpPr>
            <a:spLocks noGrp="1" noChangeArrowheads="1"/>
          </p:cNvSpPr>
          <p:nvPr>
            <p:ph type="body" idx="1"/>
          </p:nvPr>
        </p:nvSpPr>
        <p:spPr>
          <a:noFill/>
          <a:ln/>
        </p:spPr>
        <p:txBody>
          <a:bodyPr/>
          <a:lstStyle/>
          <a:p>
            <a:r>
              <a:rPr lang="en-US" dirty="0" smtClean="0">
                <a:latin typeface="Comic Sans MS" pitchFamily="66" charset="0"/>
              </a:rPr>
              <a:t>This is our strict</a:t>
            </a:r>
            <a:r>
              <a:rPr lang="en-US" baseline="0" dirty="0" smtClean="0">
                <a:latin typeface="Comic Sans MS" pitchFamily="66" charset="0"/>
              </a:rPr>
              <a:t> alternation. </a:t>
            </a:r>
            <a:endParaRPr lang="en-US" dirty="0" smtClean="0">
              <a:latin typeface="Comic Sans MS" pitchFamily="66"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p:spPr>
        <p:txBody>
          <a:bodyPr/>
          <a:lstStyle/>
          <a:p>
            <a:fld id="{25FD4A37-7D11-48A2-B2CE-DD81BDC9618F}" type="slidenum">
              <a:rPr lang="x-none"/>
              <a:pPr/>
              <a:t>91</a:t>
            </a:fld>
            <a:endParaRPr lang="en-US"/>
          </a:p>
        </p:txBody>
      </p:sp>
      <p:sp>
        <p:nvSpPr>
          <p:cNvPr id="228355" name="Rectangle 2"/>
          <p:cNvSpPr>
            <a:spLocks noGrp="1" noRot="1" noChangeAspect="1" noChangeArrowheads="1" noTextEdit="1"/>
          </p:cNvSpPr>
          <p:nvPr>
            <p:ph type="sldImg"/>
          </p:nvPr>
        </p:nvSpPr>
        <p:spPr>
          <a:ln/>
        </p:spPr>
      </p:sp>
      <p:sp>
        <p:nvSpPr>
          <p:cNvPr id="22835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p:spPr>
        <p:txBody>
          <a:bodyPr/>
          <a:lstStyle/>
          <a:p>
            <a:fld id="{26A223CD-21EB-41FE-8339-CA3006BCC0D9}" type="slidenum">
              <a:rPr lang="x-none"/>
              <a:pPr/>
              <a:t>92</a:t>
            </a:fld>
            <a:endParaRPr lang="en-US"/>
          </a:p>
        </p:txBody>
      </p:sp>
      <p:sp>
        <p:nvSpPr>
          <p:cNvPr id="229379" name="Rectangle 2"/>
          <p:cNvSpPr>
            <a:spLocks noGrp="1" noRot="1" noChangeAspect="1" noChangeArrowheads="1" noTextEdit="1"/>
          </p:cNvSpPr>
          <p:nvPr>
            <p:ph type="sldImg"/>
          </p:nvPr>
        </p:nvSpPr>
        <p:spPr>
          <a:ln/>
        </p:spPr>
      </p:sp>
      <p:sp>
        <p:nvSpPr>
          <p:cNvPr id="22938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p:spPr>
        <p:txBody>
          <a:bodyPr/>
          <a:lstStyle/>
          <a:p>
            <a:fld id="{C23DE6DA-7EBE-4596-B7B7-77A43D79ECFE}" type="slidenum">
              <a:rPr lang="x-none"/>
              <a:pPr/>
              <a:t>93</a:t>
            </a:fld>
            <a:endParaRPr lang="en-US"/>
          </a:p>
        </p:txBody>
      </p:sp>
      <p:sp>
        <p:nvSpPr>
          <p:cNvPr id="230403" name="Rectangle 2"/>
          <p:cNvSpPr>
            <a:spLocks noGrp="1" noRot="1" noChangeAspect="1" noChangeArrowheads="1" noTextEdit="1"/>
          </p:cNvSpPr>
          <p:nvPr>
            <p:ph type="sldImg"/>
          </p:nvPr>
        </p:nvSpPr>
        <p:spPr>
          <a:ln/>
        </p:spPr>
      </p:sp>
      <p:sp>
        <p:nvSpPr>
          <p:cNvPr id="23040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p:spPr>
        <p:txBody>
          <a:bodyPr/>
          <a:lstStyle/>
          <a:p>
            <a:fld id="{6FB1D31B-142B-465E-AFB0-418854A1CF87}" type="slidenum">
              <a:rPr lang="x-none"/>
              <a:pPr/>
              <a:t>94</a:t>
            </a:fld>
            <a:endParaRPr lang="en-US"/>
          </a:p>
        </p:txBody>
      </p:sp>
      <p:sp>
        <p:nvSpPr>
          <p:cNvPr id="231427" name="Rectangle 2"/>
          <p:cNvSpPr>
            <a:spLocks noGrp="1" noRot="1" noChangeAspect="1" noChangeArrowheads="1" noTextEdit="1"/>
          </p:cNvSpPr>
          <p:nvPr>
            <p:ph type="sldImg"/>
          </p:nvPr>
        </p:nvSpPr>
        <p:spPr>
          <a:ln/>
        </p:spPr>
      </p:sp>
      <p:sp>
        <p:nvSpPr>
          <p:cNvPr id="231428" name="Rectangle 3"/>
          <p:cNvSpPr>
            <a:spLocks noGrp="1" noChangeArrowheads="1"/>
          </p:cNvSpPr>
          <p:nvPr>
            <p:ph type="body" idx="1"/>
          </p:nvPr>
        </p:nvSpPr>
        <p:spPr>
          <a:noFill/>
          <a:ln/>
        </p:spPr>
        <p:txBody>
          <a:bodyPr/>
          <a:lstStyle/>
          <a:p>
            <a:r>
              <a:rPr lang="en-US" smtClean="0"/>
              <a:t>This is a classical problem that captures how our machines memory really behaves. Memory consists of individual words that can be read or written one at a time, want if we read what is being written one word at a time while others are writing memory one word at a time, how can we guarantee to see correct values. </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p:spPr>
        <p:txBody>
          <a:bodyPr/>
          <a:lstStyle/>
          <a:p>
            <a:fld id="{01D9D2D4-46A1-4481-ADFC-A3621CAA76B7}" type="slidenum">
              <a:rPr lang="x-none"/>
              <a:pPr/>
              <a:t>95</a:t>
            </a:fld>
            <a:endParaRPr lang="en-US"/>
          </a:p>
        </p:txBody>
      </p:sp>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noFill/>
          <a:ln/>
        </p:spPr>
        <p:txBody>
          <a:bodyPr/>
          <a:lstStyle/>
          <a:p>
            <a:r>
              <a:rPr lang="en-US" smtClean="0"/>
              <a:t>Its also easy with producer-consumer interrupt bit based solution if we have one producer and one consumer. </a:t>
            </a:r>
          </a:p>
          <a:p>
            <a:r>
              <a:rPr lang="en-US" smtClean="0"/>
              <a:t>Using Mutex for large chunks of memory introduces performance problems. The surprising thing is that we can actually provide a “snapshot” of memory by reading memory locations one at a time, and while others are continuously writing it, all this WITHOUT mutual exclusion. Stay tuned to see how we do this. </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write blocks until</a:t>
            </a:r>
            <a:r>
              <a:rPr lang="en-US" baseline="0" dirty="0" smtClean="0"/>
              <a:t> there are no readers present.  As long as there exists a single reader, and other readers continue to arrive, the writer starves</a:t>
            </a:r>
            <a:r>
              <a:rPr lang="en-US" dirty="0" smtClean="0"/>
              <a:t>.  It is possible to fix this situation</a:t>
            </a:r>
            <a:r>
              <a:rPr lang="en-US" baseline="0" dirty="0" smtClean="0"/>
              <a:t> to have readers check to see if a writer is waiting, and if yes, then they block until the write finishes.  It is more complex and does reduce concurrency…</a:t>
            </a:r>
          </a:p>
          <a:p>
            <a:endParaRPr lang="en-US" baseline="0" dirty="0" smtClean="0"/>
          </a:p>
          <a:p>
            <a:r>
              <a:rPr lang="en-US" baseline="0" dirty="0" smtClean="0"/>
              <a:t>Key: we can no starve a writer, but at what cost?</a:t>
            </a:r>
          </a:p>
          <a:p>
            <a:endParaRPr lang="en-US" dirty="0"/>
          </a:p>
        </p:txBody>
      </p:sp>
      <p:sp>
        <p:nvSpPr>
          <p:cNvPr id="4" name="Slide Number Placeholder 3"/>
          <p:cNvSpPr>
            <a:spLocks noGrp="1"/>
          </p:cNvSpPr>
          <p:nvPr>
            <p:ph type="sldNum" sz="quarter" idx="10"/>
          </p:nvPr>
        </p:nvSpPr>
        <p:spPr/>
        <p:txBody>
          <a:bodyPr/>
          <a:lstStyle/>
          <a:p>
            <a:fld id="{16CCCA42-E739-4555-8275-BEB8E1883770}" type="slidenum">
              <a:rPr lang="en-US" smtClean="0"/>
              <a:pPr/>
              <a:t>96</a:t>
            </a:fld>
            <a:endParaRPr lang="en-US"/>
          </a:p>
        </p:txBody>
      </p:sp>
    </p:spTree>
    <p:extLst>
      <p:ext uri="{BB962C8B-B14F-4D97-AF65-F5344CB8AC3E}">
        <p14:creationId xmlns:p14="http://schemas.microsoft.com/office/powerpoint/2010/main" val="303049494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p:spPr>
        <p:txBody>
          <a:bodyPr/>
          <a:lstStyle/>
          <a:p>
            <a:fld id="{64404305-89C3-4918-8A08-04ABA0A71990}" type="slidenum">
              <a:rPr lang="x-none"/>
              <a:pPr/>
              <a:t>97</a:t>
            </a:fld>
            <a:endParaRPr lang="en-US"/>
          </a:p>
        </p:txBody>
      </p:sp>
      <p:sp>
        <p:nvSpPr>
          <p:cNvPr id="233475" name="Rectangle 2"/>
          <p:cNvSpPr>
            <a:spLocks noGrp="1" noRot="1" noChangeAspect="1" noChangeArrowheads="1" noTextEdit="1"/>
          </p:cNvSpPr>
          <p:nvPr>
            <p:ph type="sldImg"/>
          </p:nvPr>
        </p:nvSpPr>
        <p:spPr>
          <a:ln/>
        </p:spPr>
      </p:sp>
      <p:sp>
        <p:nvSpPr>
          <p:cNvPr id="233476" name="Rectangle 3"/>
          <p:cNvSpPr>
            <a:spLocks noGrp="1" noChangeArrowheads="1"/>
          </p:cNvSpPr>
          <p:nvPr>
            <p:ph type="body" idx="1"/>
          </p:nvPr>
        </p:nvSpPr>
        <p:spPr>
          <a:noFill/>
          <a:ln/>
        </p:spPr>
        <p:txBody>
          <a:bodyPr/>
          <a:lstStyle/>
          <a:p>
            <a:r>
              <a:rPr lang="en-US" smtClean="0"/>
              <a:t>Mutual exclusion and waiting imply that code is essentially executed sequentially, while one is executing it others spin doing nothing useful. The larger these sequential parts, the worst our utilization of the multiple processors on our machine. Moreover, this relation is not linear: if 25% of the code is sequential, it does not mean that on a ten processor machine we will see a 25% loss of speedup…to understand the real realation, we need to understand </a:t>
            </a:r>
          </a:p>
          <a:p>
            <a:r>
              <a:rPr lang="en-US" smtClean="0"/>
              <a:t>Amdahl’s law. Gene Amdahl was a computer science pioneer.  </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p:spPr>
        <p:txBody>
          <a:bodyPr/>
          <a:lstStyle/>
          <a:p>
            <a:fld id="{0835CA1F-6FD2-4DFE-89C4-E36B307437F7}" type="slidenum">
              <a:rPr lang="x-none"/>
              <a:pPr/>
              <a:t>98</a:t>
            </a:fld>
            <a:endParaRPr lang="en-US"/>
          </a:p>
        </p:txBody>
      </p:sp>
      <p:sp>
        <p:nvSpPr>
          <p:cNvPr id="234499" name="Rectangle 2"/>
          <p:cNvSpPr>
            <a:spLocks noGrp="1" noRot="1" noChangeAspect="1" noChangeArrowheads="1" noTextEdit="1"/>
          </p:cNvSpPr>
          <p:nvPr>
            <p:ph type="sldImg"/>
          </p:nvPr>
        </p:nvSpPr>
        <p:spPr>
          <a:ln/>
        </p:spPr>
      </p:sp>
      <p:sp>
        <p:nvSpPr>
          <p:cNvPr id="234500" name="Rectangle 3"/>
          <p:cNvSpPr>
            <a:spLocks noGrp="1" noChangeArrowheads="1"/>
          </p:cNvSpPr>
          <p:nvPr>
            <p:ph type="body" idx="1"/>
          </p:nvPr>
        </p:nvSpPr>
        <p:spPr>
          <a:xfrm>
            <a:off x="915294" y="4343704"/>
            <a:ext cx="5027414" cy="4113892"/>
          </a:xfrm>
          <a:noFill/>
          <a:ln/>
        </p:spPr>
        <p:txBody>
          <a:bodyPr/>
          <a:lstStyle/>
          <a:p>
            <a:r>
              <a:rPr lang="en-US" smtClean="0"/>
              <a:t>This kind of analysis is very important for concurrent computation.</a:t>
            </a:r>
          </a:p>
          <a:p>
            <a:r>
              <a:rPr lang="en-US" smtClean="0"/>
              <a:t>The formula we need is called \emph{Amdahl's Law}.</a:t>
            </a:r>
          </a:p>
          <a:p>
            <a:r>
              <a:rPr lang="en-US" smtClean="0"/>
              <a:t>It captures the notion that the extent to</a:t>
            </a:r>
          </a:p>
          <a:p>
            <a:r>
              <a:rPr lang="en-US" smtClean="0"/>
              <a:t>which we can speed up any complex job (not just painting)</a:t>
            </a:r>
          </a:p>
          <a:p>
            <a:r>
              <a:rPr lang="en-US" smtClean="0"/>
              <a:t>is limited by how much of the job must be executed sequentially.</a:t>
            </a:r>
          </a:p>
          <a:p>
            <a:endParaRPr lang="en-US" smtClean="0"/>
          </a:p>
          <a:p>
            <a:r>
              <a:rPr lang="en-US" smtClean="0"/>
              <a:t>Define the \emph{speedup} $S$ of a job to be the ratio between the</a:t>
            </a:r>
          </a:p>
          <a:p>
            <a:r>
              <a:rPr lang="en-US" smtClean="0"/>
              <a:t>time it takes one processor to complete the job (as measured by a wall clock)</a:t>
            </a:r>
          </a:p>
          <a:p>
            <a:r>
              <a:rPr lang="en-US" smtClean="0"/>
              <a:t>versus the time it takes $n$ concurrent processors to complete the same job.</a:t>
            </a:r>
          </a:p>
          <a:p>
            <a:r>
              <a:rPr lang="en-US" smtClean="0"/>
              <a:t>\emph{Amdahl's Law} characterizes the maximum speedup $S$ that can be achieved by $n$</a:t>
            </a:r>
          </a:p>
          <a:p>
            <a:r>
              <a:rPr lang="en-US" smtClean="0"/>
              <a:t>processors collaborating on an application where $p$ is the fraction of</a:t>
            </a:r>
          </a:p>
          <a:p>
            <a:r>
              <a:rPr lang="en-US" smtClean="0"/>
              <a:t>the job that can be executed in parallel.</a:t>
            </a:r>
          </a:p>
          <a:p>
            <a:r>
              <a:rPr lang="en-US" smtClean="0"/>
              <a:t>Assume, for simplicity,</a:t>
            </a:r>
          </a:p>
          <a:p>
            <a:r>
              <a:rPr lang="en-US" smtClean="0"/>
              <a:t>that it takes (normalized) time 1 for a single processor to complete the job.</a:t>
            </a:r>
          </a:p>
          <a:p>
            <a:r>
              <a:rPr lang="en-US" smtClean="0"/>
              <a:t>With $n$ concurrent processors, the parallel part takes time $p/n$ and the sequential part takes time $1-p$.</a:t>
            </a:r>
          </a:p>
          <a:p>
            <a:r>
              <a:rPr lang="en-US" smtClean="0"/>
              <a:t>Overall, the parallelized computation takes time:</a:t>
            </a:r>
          </a:p>
          <a:p>
            <a:r>
              <a:rPr lang="en-US" smtClean="0"/>
              <a:t>$$</a:t>
            </a:r>
          </a:p>
          <a:p>
            <a:r>
              <a:rPr lang="en-US" smtClean="0"/>
              <a:t>1 - p + \frac{p}{n}</a:t>
            </a:r>
          </a:p>
          <a:p>
            <a:r>
              <a:rPr lang="en-US" smtClean="0"/>
              <a:t>$$</a:t>
            </a:r>
          </a:p>
          <a:p>
            <a:r>
              <a:rPr lang="en-US" smtClean="0"/>
              <a:t>Amdahl's Law says that the speedup, that is,</a:t>
            </a:r>
          </a:p>
          <a:p>
            <a:r>
              <a:rPr lang="en-US" smtClean="0"/>
              <a:t>the ratio between the sequential (single-processor) time and the parallel time,</a:t>
            </a:r>
          </a:p>
          <a:p>
            <a:r>
              <a:rPr lang="en-US" smtClean="0"/>
              <a:t>is:</a:t>
            </a:r>
          </a:p>
          <a:p>
            <a:r>
              <a:rPr lang="en-US" smtClean="0"/>
              <a:t>$$</a:t>
            </a:r>
          </a:p>
          <a:p>
            <a:r>
              <a:rPr lang="en-US" smtClean="0"/>
              <a:t>S = \frac{1}{1 - p + \frac{p}{n}}</a:t>
            </a:r>
          </a:p>
          <a:p>
            <a:r>
              <a:rPr lang="en-US" smtClean="0"/>
              <a:t>$$</a:t>
            </a:r>
          </a:p>
          <a:p>
            <a:endParaRPr lang="en-US" smtClean="0"/>
          </a:p>
          <a:p>
            <a:r>
              <a:rPr lang="en-US" smtClean="0"/>
              <a:t>We show this in the next set of slides</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p:spPr>
        <p:txBody>
          <a:bodyPr/>
          <a:lstStyle/>
          <a:p>
            <a:fld id="{F28EBF19-F542-471B-8A0C-11F239B56117}" type="slidenum">
              <a:rPr lang="x-none"/>
              <a:pPr/>
              <a:t>99</a:t>
            </a:fld>
            <a:endParaRPr lang="en-US"/>
          </a:p>
        </p:txBody>
      </p:sp>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xfrm>
            <a:off x="915294" y="4343704"/>
            <a:ext cx="5027414" cy="4113892"/>
          </a:xfrm>
          <a:noFill/>
          <a:ln/>
        </p:spPr>
        <p:txBody>
          <a:bodyPr/>
          <a:lstStyle/>
          <a:p>
            <a:r>
              <a:rPr lang="en-US" smtClean="0"/>
              <a:t>AVOID USING THE WORD “CODE”, P is not a fraction of the code but if the execution time of the solution algorithm. It could be that 5% of the code are executed in a loop and account for 90% of the execution time. </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p:spPr>
        <p:txBody>
          <a:bodyPr/>
          <a:lstStyle/>
          <a:p>
            <a:fld id="{5768141E-218B-4B8D-A8C5-ED8BC95C213B}" type="slidenum">
              <a:rPr lang="x-none"/>
              <a:pPr/>
              <a:t>100</a:t>
            </a:fld>
            <a:endParaRPr lang="en-US"/>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xfrm>
            <a:off x="915294" y="4343704"/>
            <a:ext cx="5027414" cy="4113892"/>
          </a:xfrm>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a:noFill/>
        </p:spPr>
        <p:txBody>
          <a:bodyPr/>
          <a:lstStyle/>
          <a:p>
            <a:r>
              <a:rPr lang="en-US" smtClean="0">
                <a:latin typeface="Marlett" pitchFamily="2" charset="2"/>
              </a:rPr>
              <a:t>© 2003 Herlihy and Shavit</a:t>
            </a:r>
          </a:p>
        </p:txBody>
      </p:sp>
      <p:sp>
        <p:nvSpPr>
          <p:cNvPr id="229379" name="Rectangle 7"/>
          <p:cNvSpPr>
            <a:spLocks noGrp="1" noChangeArrowheads="1"/>
          </p:cNvSpPr>
          <p:nvPr>
            <p:ph type="sldNum" sz="quarter" idx="5"/>
          </p:nvPr>
        </p:nvSpPr>
        <p:spPr>
          <a:noFill/>
        </p:spPr>
        <p:txBody>
          <a:bodyPr/>
          <a:lstStyle/>
          <a:p>
            <a:fld id="{76B94285-CA46-4F3D-A3BA-E73A7EBFA5CE}" type="slidenum">
              <a:rPr lang="x-none" smtClean="0">
                <a:latin typeface="Marlett" pitchFamily="2" charset="2"/>
              </a:rPr>
              <a:pPr/>
              <a:t>21</a:t>
            </a:fld>
            <a:endParaRPr lang="en-US" smtClean="0">
              <a:latin typeface="Marlett" pitchFamily="2" charset="2"/>
              <a:cs typeface="Arial" charset="0"/>
            </a:endParaRPr>
          </a:p>
        </p:txBody>
      </p:sp>
      <p:sp>
        <p:nvSpPr>
          <p:cNvPr id="229380" name="Rectangle 2"/>
          <p:cNvSpPr>
            <a:spLocks noGrp="1" noRot="1" noChangeAspect="1" noChangeArrowheads="1" noTextEdit="1"/>
          </p:cNvSpPr>
          <p:nvPr>
            <p:ph type="sldImg"/>
          </p:nvPr>
        </p:nvSpPr>
        <p:spPr>
          <a:ln/>
        </p:spPr>
      </p:sp>
      <p:sp>
        <p:nvSpPr>
          <p:cNvPr id="229381" name="Rectangle 3"/>
          <p:cNvSpPr>
            <a:spLocks noGrp="1" noChangeArrowheads="1"/>
          </p:cNvSpPr>
          <p:nvPr>
            <p:ph type="body" idx="1"/>
          </p:nvPr>
        </p:nvSpPr>
        <p:spPr>
          <a:noFill/>
          <a:ln/>
        </p:spPr>
        <p:txBody>
          <a:bodyPr/>
          <a:lstStyle/>
          <a:p>
            <a:r>
              <a:rPr lang="en-US" dirty="0" smtClean="0">
                <a:latin typeface="Comic Sans MS" pitchFamily="66" charset="0"/>
              </a:rPr>
              <a:t>The </a:t>
            </a:r>
            <a:r>
              <a:rPr lang="en-US" dirty="0" err="1" smtClean="0">
                <a:latin typeface="Comic Sans MS" pitchFamily="66" charset="0"/>
              </a:rPr>
              <a:t>LockOne</a:t>
            </a:r>
            <a:r>
              <a:rPr lang="en-US" dirty="0" smtClean="0">
                <a:latin typeface="Comic Sans MS" pitchFamily="66" charset="0"/>
              </a:rPr>
              <a:t> algorithm is subject to deadlock: if each thread sets its flag to true and waits for the other, they will wait forever, which is the classic definition of a deadlock.</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p:spPr>
        <p:txBody>
          <a:bodyPr/>
          <a:lstStyle/>
          <a:p>
            <a:fld id="{3EDFB0B2-188E-4B12-80D9-A7311715FE59}" type="slidenum">
              <a:rPr lang="x-none"/>
              <a:pPr/>
              <a:t>101</a:t>
            </a:fld>
            <a:endParaRPr lang="en-US"/>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xfrm>
            <a:off x="915294" y="4343704"/>
            <a:ext cx="5027414" cy="4113892"/>
          </a:xfrm>
          <a:noFill/>
          <a:ln/>
        </p:spPr>
        <p:txBody>
          <a:bodyPr/>
          <a:lstStyle/>
          <a:p>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p>
            <a:fld id="{2931561B-DCCB-49CE-8936-2DA77E4C0599}" type="slidenum">
              <a:rPr lang="x-none"/>
              <a:pPr/>
              <a:t>102</a:t>
            </a:fld>
            <a:endParaRPr lang="en-US"/>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xfrm>
            <a:off x="915294" y="4343704"/>
            <a:ext cx="5027414" cy="4113892"/>
          </a:xfrm>
          <a:noFill/>
          <a:ln/>
        </p:spPr>
        <p:txBody>
          <a:bodyPr/>
          <a:lstStyle/>
          <a:p>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Slide Image Placeholder 1"/>
          <p:cNvSpPr>
            <a:spLocks noGrp="1" noRot="1" noChangeAspect="1" noTextEdit="1"/>
          </p:cNvSpPr>
          <p:nvPr>
            <p:ph type="sldImg"/>
          </p:nvPr>
        </p:nvSpPr>
        <p:spPr>
          <a:ln/>
        </p:spPr>
      </p:sp>
      <p:sp>
        <p:nvSpPr>
          <p:cNvPr id="239619" name="Notes Placeholder 2"/>
          <p:cNvSpPr>
            <a:spLocks noGrp="1"/>
          </p:cNvSpPr>
          <p:nvPr>
            <p:ph type="body" idx="1"/>
          </p:nvPr>
        </p:nvSpPr>
        <p:spPr>
          <a:noFill/>
          <a:ln/>
        </p:spPr>
        <p:txBody>
          <a:bodyPr/>
          <a:lstStyle/>
          <a:p>
            <a:r>
              <a:rPr lang="en-US" smtClean="0"/>
              <a:t>We’ll answer the question later…</a:t>
            </a:r>
          </a:p>
          <a:p>
            <a:endParaRPr lang="en-US" smtClean="0"/>
          </a:p>
          <a:p>
            <a:r>
              <a:rPr lang="en-US" smtClean="0"/>
              <a:t>Let’s do some simple examples.</a:t>
            </a:r>
          </a:p>
        </p:txBody>
      </p:sp>
      <p:sp>
        <p:nvSpPr>
          <p:cNvPr id="239620" name="Slide Number Placeholder 3"/>
          <p:cNvSpPr>
            <a:spLocks noGrp="1"/>
          </p:cNvSpPr>
          <p:nvPr>
            <p:ph type="sldNum" sz="quarter" idx="5"/>
          </p:nvPr>
        </p:nvSpPr>
        <p:spPr>
          <a:noFill/>
        </p:spPr>
        <p:txBody>
          <a:bodyPr/>
          <a:lstStyle/>
          <a:p>
            <a:fld id="{86C6C79B-1C28-4A96-901E-CAD8FD12D18E}" type="slidenum">
              <a:rPr lang="en-US"/>
              <a:pPr/>
              <a:t>103</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p>
            <a:fld id="{C327CA7A-7FAD-4ECF-90EE-BDB44B492A48}" type="slidenum">
              <a:rPr lang="x-none"/>
              <a:pPr/>
              <a:t>104</a:t>
            </a:fld>
            <a:endParaRPr lang="en-US"/>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xfrm>
            <a:off x="915294" y="4343704"/>
            <a:ext cx="5027414" cy="4113892"/>
          </a:xfrm>
          <a:noFill/>
          <a:ln/>
        </p:spPr>
        <p:txBody>
          <a:bodyPr/>
          <a:lstStyle/>
          <a:p>
            <a:endParaRPr 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p:spPr>
        <p:txBody>
          <a:bodyPr/>
          <a:lstStyle/>
          <a:p>
            <a:fld id="{53B67228-B3F4-47AE-B7AE-401D705DD229}" type="slidenum">
              <a:rPr lang="x-none"/>
              <a:pPr/>
              <a:t>105</a:t>
            </a:fld>
            <a:endParaRPr lang="en-US"/>
          </a:p>
        </p:txBody>
      </p:sp>
      <p:sp>
        <p:nvSpPr>
          <p:cNvPr id="241667" name="Rectangle 2"/>
          <p:cNvSpPr>
            <a:spLocks noGrp="1" noRot="1" noChangeAspect="1" noChangeArrowheads="1" noTextEdit="1"/>
          </p:cNvSpPr>
          <p:nvPr>
            <p:ph type="sldImg"/>
          </p:nvPr>
        </p:nvSpPr>
        <p:spPr>
          <a:ln/>
        </p:spPr>
      </p:sp>
      <p:sp>
        <p:nvSpPr>
          <p:cNvPr id="241668" name="Rectangle 3"/>
          <p:cNvSpPr>
            <a:spLocks noGrp="1" noChangeArrowheads="1"/>
          </p:cNvSpPr>
          <p:nvPr>
            <p:ph type="body" idx="1"/>
          </p:nvPr>
        </p:nvSpPr>
        <p:spPr>
          <a:xfrm>
            <a:off x="915294" y="4343704"/>
            <a:ext cx="5027414" cy="4113892"/>
          </a:xfrm>
          <a:noFill/>
          <a:ln/>
        </p:spPr>
        <p:txBody>
          <a:bodyPr/>
          <a:lstStyle/>
          <a:p>
            <a:r>
              <a:rPr lang="en-US" smtClean="0"/>
              <a:t>Explain to students that you work really hard and parallelize 60% of the applications execution (NOT ITS CODE, its EXECUTION) </a:t>
            </a:r>
          </a:p>
          <a:p>
            <a:r>
              <a:rPr lang="en-US" smtClean="0"/>
              <a:t>and get little for your money</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p:spPr>
        <p:txBody>
          <a:bodyPr/>
          <a:lstStyle/>
          <a:p>
            <a:fld id="{7C28DED0-B443-4608-BE5B-9599C65DAF42}" type="slidenum">
              <a:rPr lang="x-none"/>
              <a:pPr/>
              <a:t>106</a:t>
            </a:fld>
            <a:endParaRPr lang="en-US"/>
          </a:p>
        </p:txBody>
      </p:sp>
      <p:sp>
        <p:nvSpPr>
          <p:cNvPr id="242691" name="Rectangle 2"/>
          <p:cNvSpPr>
            <a:spLocks noGrp="1" noRot="1" noChangeAspect="1" noChangeArrowheads="1" noTextEdit="1"/>
          </p:cNvSpPr>
          <p:nvPr>
            <p:ph type="sldImg"/>
          </p:nvPr>
        </p:nvSpPr>
        <p:spPr>
          <a:ln/>
        </p:spPr>
      </p:sp>
      <p:sp>
        <p:nvSpPr>
          <p:cNvPr id="242692" name="Rectangle 3"/>
          <p:cNvSpPr>
            <a:spLocks noGrp="1" noChangeArrowheads="1"/>
          </p:cNvSpPr>
          <p:nvPr>
            <p:ph type="body" idx="1"/>
          </p:nvPr>
        </p:nvSpPr>
        <p:spPr>
          <a:xfrm>
            <a:off x="915294" y="4343704"/>
            <a:ext cx="5027414" cy="4113892"/>
          </a:xfrm>
          <a:noFill/>
          <a:ln/>
        </p:spPr>
        <p:txBody>
          <a:bodyPr/>
          <a:lstStyle/>
          <a:p>
            <a:endParaRPr 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p:spPr>
        <p:txBody>
          <a:bodyPr/>
          <a:lstStyle/>
          <a:p>
            <a:fld id="{6A680408-ABA4-411E-9C3A-B082440DB40B}" type="slidenum">
              <a:rPr lang="x-none"/>
              <a:pPr/>
              <a:t>107</a:t>
            </a:fld>
            <a:endParaRPr lang="en-US"/>
          </a:p>
        </p:txBody>
      </p:sp>
      <p:sp>
        <p:nvSpPr>
          <p:cNvPr id="243715" name="Rectangle 2"/>
          <p:cNvSpPr>
            <a:spLocks noGrp="1" noRot="1" noChangeAspect="1" noChangeArrowheads="1" noTextEdit="1"/>
          </p:cNvSpPr>
          <p:nvPr>
            <p:ph type="sldImg"/>
          </p:nvPr>
        </p:nvSpPr>
        <p:spPr>
          <a:ln/>
        </p:spPr>
      </p:sp>
      <p:sp>
        <p:nvSpPr>
          <p:cNvPr id="243716" name="Rectangle 3"/>
          <p:cNvSpPr>
            <a:spLocks noGrp="1" noChangeArrowheads="1"/>
          </p:cNvSpPr>
          <p:nvPr>
            <p:ph type="body" idx="1"/>
          </p:nvPr>
        </p:nvSpPr>
        <p:spPr>
          <a:xfrm>
            <a:off x="915294" y="4343704"/>
            <a:ext cx="5027414" cy="4113892"/>
          </a:xfrm>
          <a:noFill/>
          <a:ln/>
        </p:spPr>
        <p:txBody>
          <a:bodyPr/>
          <a:lstStyle/>
          <a:p>
            <a:r>
              <a:rPr lang="en-US" smtClean="0"/>
              <a:t>Even with 80% we are only 2/5 utilization, we paid for 10 CPUs and got 4…</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p:spPr>
        <p:txBody>
          <a:bodyPr/>
          <a:lstStyle/>
          <a:p>
            <a:fld id="{07C6F70C-46B9-4DD7-BCFD-9ED7C3E01077}" type="slidenum">
              <a:rPr lang="x-none"/>
              <a:pPr/>
              <a:t>108</a:t>
            </a:fld>
            <a:endParaRPr lang="en-US"/>
          </a:p>
        </p:txBody>
      </p:sp>
      <p:sp>
        <p:nvSpPr>
          <p:cNvPr id="244739" name="Rectangle 2"/>
          <p:cNvSpPr>
            <a:spLocks noGrp="1" noRot="1" noChangeAspect="1" noChangeArrowheads="1" noTextEdit="1"/>
          </p:cNvSpPr>
          <p:nvPr>
            <p:ph type="sldImg"/>
          </p:nvPr>
        </p:nvSpPr>
        <p:spPr>
          <a:ln/>
        </p:spPr>
      </p:sp>
      <p:sp>
        <p:nvSpPr>
          <p:cNvPr id="244740" name="Rectangle 3"/>
          <p:cNvSpPr>
            <a:spLocks noGrp="1" noChangeArrowheads="1"/>
          </p:cNvSpPr>
          <p:nvPr>
            <p:ph type="body" idx="1"/>
          </p:nvPr>
        </p:nvSpPr>
        <p:spPr>
          <a:xfrm>
            <a:off x="915294" y="4343704"/>
            <a:ext cx="5027414" cy="4113892"/>
          </a:xfrm>
          <a:noFill/>
          <a:ln/>
        </p:spPr>
        <p:txBody>
          <a:bodyPr/>
          <a:lstStyle/>
          <a:p>
            <a:r>
              <a:rPr lang="en-US" smtClean="0"/>
              <a:t>With 90% parallelized we are using only half our computing capacity…</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p>
            <a:fld id="{C4601F0E-8AE0-40F0-BDE1-776FF4E684C7}" type="slidenum">
              <a:rPr lang="x-none"/>
              <a:pPr/>
              <a:t>109</a:t>
            </a:fld>
            <a:endParaRPr lang="en-US"/>
          </a:p>
        </p:txBody>
      </p:sp>
      <p:sp>
        <p:nvSpPr>
          <p:cNvPr id="245763" name="Rectangle 2"/>
          <p:cNvSpPr>
            <a:spLocks noGrp="1" noRot="1" noChangeAspect="1" noChangeArrowheads="1" noTextEdit="1"/>
          </p:cNvSpPr>
          <p:nvPr>
            <p:ph type="sldImg"/>
          </p:nvPr>
        </p:nvSpPr>
        <p:spPr>
          <a:ln/>
        </p:spPr>
      </p:sp>
      <p:sp>
        <p:nvSpPr>
          <p:cNvPr id="245764" name="Rectangle 3"/>
          <p:cNvSpPr>
            <a:spLocks noGrp="1" noChangeArrowheads="1"/>
          </p:cNvSpPr>
          <p:nvPr>
            <p:ph type="body" idx="1"/>
          </p:nvPr>
        </p:nvSpPr>
        <p:spPr>
          <a:xfrm>
            <a:off x="915294" y="4343704"/>
            <a:ext cx="5027414" cy="4113892"/>
          </a:xfrm>
          <a:noFill/>
          <a:ln/>
        </p:spPr>
        <p:txBody>
          <a:bodyPr/>
          <a:lstStyle/>
          <a:p>
            <a:r>
              <a:rPr lang="en-US" smtClean="0"/>
              <a:t>With 99% parallelized we are now utilizing 9 out of 10. What does this say to us? </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p:spPr>
        <p:txBody>
          <a:bodyPr/>
          <a:lstStyle/>
          <a:p>
            <a:fld id="{A2E403EF-3248-400B-ABFF-81AC40BFD481}" type="slidenum">
              <a:rPr lang="x-none"/>
              <a:pPr/>
              <a:t>110</a:t>
            </a:fld>
            <a:endParaRPr lang="en-US"/>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xfrm>
            <a:off x="915294" y="4343704"/>
            <a:ext cx="5027414" cy="4113892"/>
          </a:xfrm>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hdr" sz="quarter"/>
          </p:nvPr>
        </p:nvSpPr>
        <p:spPr>
          <a:noFill/>
        </p:spPr>
        <p:txBody>
          <a:bodyPr/>
          <a:lstStyle/>
          <a:p>
            <a:r>
              <a:rPr lang="en-US" smtClean="0">
                <a:latin typeface="Marlett" pitchFamily="2" charset="2"/>
              </a:rPr>
              <a:t>© 2003 Herlihy and Shavit</a:t>
            </a:r>
          </a:p>
        </p:txBody>
      </p:sp>
      <p:sp>
        <p:nvSpPr>
          <p:cNvPr id="230403" name="Rectangle 7"/>
          <p:cNvSpPr>
            <a:spLocks noGrp="1" noChangeArrowheads="1"/>
          </p:cNvSpPr>
          <p:nvPr>
            <p:ph type="sldNum" sz="quarter" idx="5"/>
          </p:nvPr>
        </p:nvSpPr>
        <p:spPr>
          <a:noFill/>
        </p:spPr>
        <p:txBody>
          <a:bodyPr/>
          <a:lstStyle/>
          <a:p>
            <a:fld id="{03552033-AE4E-49B8-A2CD-F36EE45CFA70}" type="slidenum">
              <a:rPr lang="x-none" smtClean="0">
                <a:latin typeface="Marlett" pitchFamily="2" charset="2"/>
              </a:rPr>
              <a:pPr/>
              <a:t>22</a:t>
            </a:fld>
            <a:endParaRPr lang="en-US" smtClean="0">
              <a:latin typeface="Marlett" pitchFamily="2" charset="2"/>
              <a:cs typeface="Arial" charset="0"/>
            </a:endParaRPr>
          </a:p>
        </p:txBody>
      </p:sp>
      <p:sp>
        <p:nvSpPr>
          <p:cNvPr id="230404" name="Rectangle 2"/>
          <p:cNvSpPr>
            <a:spLocks noGrp="1" noRot="1" noChangeAspect="1" noChangeArrowheads="1" noTextEdit="1"/>
          </p:cNvSpPr>
          <p:nvPr>
            <p:ph type="sldImg"/>
          </p:nvPr>
        </p:nvSpPr>
        <p:spPr>
          <a:ln/>
        </p:spPr>
      </p:sp>
      <p:sp>
        <p:nvSpPr>
          <p:cNvPr id="230405" name="Rectangle 3"/>
          <p:cNvSpPr>
            <a:spLocks noGrp="1" noChangeArrowheads="1"/>
          </p:cNvSpPr>
          <p:nvPr>
            <p:ph type="body" idx="1"/>
          </p:nvPr>
        </p:nvSpPr>
        <p:spPr>
          <a:noFill/>
          <a:ln/>
        </p:spPr>
        <p:txBody>
          <a:bodyPr/>
          <a:lstStyle/>
          <a:p>
            <a:endParaRPr lang="en-US" dirty="0" smtClean="0">
              <a:latin typeface="Comic Sans MS" pitchFamily="66"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p>
            <a:fld id="{9E83AA37-1F65-44A7-B9A4-E70611518D1A}" type="slidenum">
              <a:rPr lang="x-none"/>
              <a:pPr/>
              <a:t>111</a:t>
            </a:fld>
            <a:endParaRPr lang="en-US"/>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xfrm>
            <a:off x="915294" y="4343704"/>
            <a:ext cx="5027414" cy="4113892"/>
          </a:xfrm>
          <a:noFill/>
          <a:ln/>
        </p:spPr>
        <p:txBody>
          <a:bodyPr/>
          <a:lstStyle/>
          <a:p>
            <a:endParaRPr 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p>
            <a:fld id="{BA1BE451-00E9-41FF-ACC2-48198BAC0C96}" type="slidenum">
              <a:rPr lang="x-none"/>
              <a:pPr/>
              <a:t>112</a:t>
            </a:fld>
            <a:endParaRPr lang="en-US"/>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xfrm>
            <a:off x="915294" y="4343704"/>
            <a:ext cx="5027414" cy="4113892"/>
          </a:xfrm>
          <a:noFill/>
          <a:ln/>
        </p:spPr>
        <p:txBody>
          <a:bodyPr/>
          <a:lstStyle/>
          <a:p>
            <a:r>
              <a:rPr lang="en-US" smtClean="0"/>
              <a:t>Its not hard to imagine that in many applications, 90% of the code can be parallelized easily. The remaining 10% are typically the parts that have to do with coordination with other threads on shared data…this is where thinsg get harder. From Amdahl’s law we see that its worth our effort to try and parallelize even these last 10% since they are responsible for 50% of the untilization of our multiple processors.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hdr" sz="quarter"/>
          </p:nvPr>
        </p:nvSpPr>
        <p:spPr>
          <a:noFill/>
        </p:spPr>
        <p:txBody>
          <a:bodyPr/>
          <a:lstStyle/>
          <a:p>
            <a:r>
              <a:rPr lang="en-US" smtClean="0">
                <a:latin typeface="Marlett" pitchFamily="2" charset="2"/>
              </a:rPr>
              <a:t>© 2003 Herlihy and Shavit</a:t>
            </a:r>
          </a:p>
        </p:txBody>
      </p:sp>
      <p:sp>
        <p:nvSpPr>
          <p:cNvPr id="231427" name="Rectangle 7"/>
          <p:cNvSpPr>
            <a:spLocks noGrp="1" noChangeArrowheads="1"/>
          </p:cNvSpPr>
          <p:nvPr>
            <p:ph type="sldNum" sz="quarter" idx="5"/>
          </p:nvPr>
        </p:nvSpPr>
        <p:spPr>
          <a:noFill/>
        </p:spPr>
        <p:txBody>
          <a:bodyPr/>
          <a:lstStyle/>
          <a:p>
            <a:fld id="{AAE7A6B1-9D68-4BE0-9A5F-00A0E9B3DFE8}" type="slidenum">
              <a:rPr lang="x-none" smtClean="0">
                <a:latin typeface="Marlett" pitchFamily="2" charset="2"/>
              </a:rPr>
              <a:pPr/>
              <a:t>23</a:t>
            </a:fld>
            <a:endParaRPr lang="en-US" smtClean="0">
              <a:latin typeface="Marlett" pitchFamily="2" charset="2"/>
              <a:cs typeface="Arial" charset="0"/>
            </a:endParaRPr>
          </a:p>
        </p:txBody>
      </p:sp>
      <p:sp>
        <p:nvSpPr>
          <p:cNvPr id="231428" name="Rectangle 2"/>
          <p:cNvSpPr>
            <a:spLocks noGrp="1" noRot="1" noChangeAspect="1" noChangeArrowheads="1" noTextEdit="1"/>
          </p:cNvSpPr>
          <p:nvPr>
            <p:ph type="sldImg"/>
          </p:nvPr>
        </p:nvSpPr>
        <p:spPr>
          <a:ln/>
        </p:spPr>
      </p:sp>
      <p:sp>
        <p:nvSpPr>
          <p:cNvPr id="231429" name="Rectangle 3"/>
          <p:cNvSpPr>
            <a:spLocks noGrp="1" noChangeArrowheads="1"/>
          </p:cNvSpPr>
          <p:nvPr>
            <p:ph type="body" idx="1"/>
          </p:nvPr>
        </p:nvSpPr>
        <p:spPr>
          <a:noFill/>
          <a:ln/>
        </p:spPr>
        <p:txBody>
          <a:bodyPr/>
          <a:lstStyle/>
          <a:p>
            <a:endParaRPr lang="en-US" smtClean="0">
              <a:latin typeface="Comic Sans MS" pitchFamily="66"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0AF20363-4AF1-4213-8A44-B8B353ED042C}" type="datetimeFigureOut">
              <a:rPr lang="en-US" smtClean="0"/>
              <a:pPr/>
              <a:t>2/3/11</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48F1760B-CB4B-48A9-A819-11861889927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F20363-4AF1-4213-8A44-B8B353ED042C}" type="datetimeFigureOut">
              <a:rPr lang="en-US" smtClean="0"/>
              <a:pPr/>
              <a:t>2/3/11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1760B-CB4B-48A9-A819-1186188992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F20363-4AF1-4213-8A44-B8B353ED042C}" type="datetimeFigureOut">
              <a:rPr lang="en-US" smtClean="0"/>
              <a:pPr/>
              <a:t>2/3/11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1760B-CB4B-48A9-A819-1186188992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7385077C-CF47-4D0F-B2A4-84E84A4EA93A}" type="slidenum">
              <a:rPr lang="x-none">
                <a:solidFill>
                  <a:srgbClr val="000000"/>
                </a:solidFill>
              </a:rPr>
              <a:pPr>
                <a:defRPr/>
              </a:pPr>
              <a:t>‹#›</a:t>
            </a:fld>
            <a:endParaRPr lang="en-US">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F240C643-19EC-4760-8A00-4315E6543331}" type="slidenum">
              <a:rPr lang="x-none">
                <a:solidFill>
                  <a:srgbClr val="000000"/>
                </a:solidFill>
              </a:rPr>
              <a:pPr>
                <a:defRPr/>
              </a:pPr>
              <a:t>‹#›</a:t>
            </a:fld>
            <a:endParaRPr lang="en-US">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FB968059-05D5-4D76-9CFD-2692A50E7965}" type="slidenum">
              <a:rPr lang="x-none">
                <a:solidFill>
                  <a:srgbClr val="000000"/>
                </a:solidFill>
              </a:rPr>
              <a:pPr>
                <a:defRPr/>
              </a:pPr>
              <a:t>‹#›</a:t>
            </a:fld>
            <a:endParaRPr lang="en-US">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3CFE03BF-CE72-4A90-9B36-4C91C90CE669}" type="slidenum">
              <a:rPr lang="x-none">
                <a:solidFill>
                  <a:srgbClr val="000000"/>
                </a:solidFill>
              </a:rPr>
              <a:pPr>
                <a:defRPr/>
              </a:pPr>
              <a:t>‹#›</a:t>
            </a:fld>
            <a:endParaRPr lang="en-US">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Art of Multiprocessor Programming</a:t>
            </a:r>
          </a:p>
        </p:txBody>
      </p:sp>
      <p:sp>
        <p:nvSpPr>
          <p:cNvPr id="8" name="Rectangle 6"/>
          <p:cNvSpPr>
            <a:spLocks noGrp="1" noChangeArrowheads="1"/>
          </p:cNvSpPr>
          <p:nvPr>
            <p:ph type="sldNum" sz="quarter" idx="11"/>
          </p:nvPr>
        </p:nvSpPr>
        <p:spPr>
          <a:ln/>
        </p:spPr>
        <p:txBody>
          <a:bodyPr/>
          <a:lstStyle>
            <a:lvl1pPr>
              <a:defRPr/>
            </a:lvl1pPr>
          </a:lstStyle>
          <a:p>
            <a:pPr>
              <a:defRPr/>
            </a:pPr>
            <a:fld id="{BD61BBFB-4988-43E1-B2D1-80D657102695}" type="slidenum">
              <a:rPr lang="x-none">
                <a:solidFill>
                  <a:srgbClr val="000000"/>
                </a:solidFill>
              </a:rPr>
              <a:pPr>
                <a:defRPr/>
              </a:pPr>
              <a:t>‹#›</a:t>
            </a:fld>
            <a:endParaRPr lang="en-US">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Art of Multiprocessor Programming</a:t>
            </a:r>
          </a:p>
        </p:txBody>
      </p:sp>
      <p:sp>
        <p:nvSpPr>
          <p:cNvPr id="4" name="Rectangle 6"/>
          <p:cNvSpPr>
            <a:spLocks noGrp="1" noChangeArrowheads="1"/>
          </p:cNvSpPr>
          <p:nvPr>
            <p:ph type="sldNum" sz="quarter" idx="11"/>
          </p:nvPr>
        </p:nvSpPr>
        <p:spPr>
          <a:ln/>
        </p:spPr>
        <p:txBody>
          <a:bodyPr/>
          <a:lstStyle>
            <a:lvl1pPr>
              <a:defRPr/>
            </a:lvl1pPr>
          </a:lstStyle>
          <a:p>
            <a:pPr>
              <a:defRPr/>
            </a:pPr>
            <a:fld id="{FE18D120-8402-42A8-8905-118024705D95}" type="slidenum">
              <a:rPr lang="x-none">
                <a:solidFill>
                  <a:srgbClr val="000000"/>
                </a:solidFill>
              </a:rPr>
              <a:pPr>
                <a:defRPr/>
              </a:pPr>
              <a:t>‹#›</a:t>
            </a:fld>
            <a:endParaRPr lang="en-US">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Art of Multiprocessor Programming</a:t>
            </a:r>
          </a:p>
        </p:txBody>
      </p:sp>
      <p:sp>
        <p:nvSpPr>
          <p:cNvPr id="3" name="Rectangle 6"/>
          <p:cNvSpPr>
            <a:spLocks noGrp="1" noChangeArrowheads="1"/>
          </p:cNvSpPr>
          <p:nvPr>
            <p:ph type="sldNum" sz="quarter" idx="11"/>
          </p:nvPr>
        </p:nvSpPr>
        <p:spPr>
          <a:ln/>
        </p:spPr>
        <p:txBody>
          <a:bodyPr/>
          <a:lstStyle>
            <a:lvl1pPr>
              <a:defRPr/>
            </a:lvl1pPr>
          </a:lstStyle>
          <a:p>
            <a:pPr>
              <a:defRPr/>
            </a:pPr>
            <a:fld id="{A40FE44C-8507-43AD-B932-1649FF1FDA14}" type="slidenum">
              <a:rPr lang="x-none">
                <a:solidFill>
                  <a:srgbClr val="000000"/>
                </a:solidFill>
              </a:rPr>
              <a:pPr>
                <a:defRPr/>
              </a:pPr>
              <a:t>‹#›</a:t>
            </a:fld>
            <a:endParaRPr lang="en-US">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B41D1AEF-2F39-4F5F-B041-5986E7D334DD}" type="slidenum">
              <a:rPr lang="x-none">
                <a:solidFill>
                  <a:srgbClr val="000000"/>
                </a:solidFill>
              </a:rPr>
              <a:pPr>
                <a:defRPr/>
              </a:pPr>
              <a:t>‹#›</a:t>
            </a:fld>
            <a:endParaRPr lang="en-US">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0AF20363-4AF1-4213-8A44-B8B353ED042C}" type="datetimeFigureOut">
              <a:rPr lang="en-US" smtClean="0"/>
              <a:pPr/>
              <a:t>2/3/11</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48F1760B-CB4B-48A9-A819-11861889927E}"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738B4542-C5E2-4BC5-BDBB-02E14862EB9C}" type="slidenum">
              <a:rPr lang="x-none">
                <a:solidFill>
                  <a:srgbClr val="000000"/>
                </a:solidFill>
              </a:rPr>
              <a:pPr>
                <a:defRPr/>
              </a:pPr>
              <a:t>‹#›</a:t>
            </a:fld>
            <a:endParaRPr lang="en-US">
              <a:solidFill>
                <a:srgbClr val="000000"/>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6F22331C-3359-4163-9311-03101CCA45B4}" type="slidenum">
              <a:rPr lang="x-none">
                <a:solidFill>
                  <a:srgbClr val="000000"/>
                </a:solidFill>
              </a:rPr>
              <a:pPr>
                <a:defRPr/>
              </a:pPr>
              <a:t>‹#›</a:t>
            </a:fld>
            <a:endParaRPr lang="en-US">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7FF799AC-AACA-4E31-A269-BBBD39BF90A7}" type="slidenum">
              <a:rPr lang="x-none">
                <a:solidFill>
                  <a:srgbClr val="000000"/>
                </a:solidFill>
              </a:rPr>
              <a:pPr>
                <a:defRPr/>
              </a:pPr>
              <a:t>‹#›</a:t>
            </a:fld>
            <a:endParaRPr lang="en-US">
              <a:solidFill>
                <a:srgbClr val="000000"/>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0" y="3429000"/>
            <a:ext cx="8026400" cy="0"/>
          </a:xfrm>
          <a:prstGeom prst="line">
            <a:avLst/>
          </a:prstGeom>
          <a:noFill/>
          <a:ln w="50800">
            <a:solidFill>
              <a:schemeClr val="accent2"/>
            </a:solidFill>
            <a:round/>
            <a:headEnd type="none" w="sm" len="sm"/>
            <a:tailEnd type="none" w="sm" len="sm"/>
          </a:ln>
          <a:effectLst/>
        </p:spPr>
        <p:txBody>
          <a:bodyPr wrap="none" anchor="ctr"/>
          <a:lstStyle/>
          <a:p>
            <a:pPr algn="ctr" eaLnBrk="0" fontAlgn="base" hangingPunct="0">
              <a:spcBef>
                <a:spcPct val="0"/>
              </a:spcBef>
              <a:spcAft>
                <a:spcPct val="0"/>
              </a:spcAft>
              <a:defRPr/>
            </a:pPr>
            <a:endParaRPr lang="en-US">
              <a:solidFill>
                <a:srgbClr val="000066"/>
              </a:solidFill>
            </a:endParaRPr>
          </a:p>
        </p:txBody>
      </p:sp>
      <p:sp>
        <p:nvSpPr>
          <p:cNvPr id="5" name="Line 8"/>
          <p:cNvSpPr>
            <a:spLocks noChangeShapeType="1"/>
          </p:cNvSpPr>
          <p:nvPr/>
        </p:nvSpPr>
        <p:spPr bwMode="auto">
          <a:xfrm>
            <a:off x="508000" y="6286500"/>
            <a:ext cx="8432800" cy="0"/>
          </a:xfrm>
          <a:prstGeom prst="line">
            <a:avLst/>
          </a:prstGeom>
          <a:noFill/>
          <a:ln w="12700">
            <a:solidFill>
              <a:schemeClr val="tx1"/>
            </a:solidFill>
            <a:round/>
            <a:headEnd type="none" w="sm" len="sm"/>
            <a:tailEnd type="none" w="sm" len="sm"/>
          </a:ln>
          <a:effectLst/>
        </p:spPr>
        <p:txBody>
          <a:bodyPr wrap="none" anchor="ctr"/>
          <a:lstStyle/>
          <a:p>
            <a:pPr algn="ctr" eaLnBrk="0" fontAlgn="base" hangingPunct="0">
              <a:spcBef>
                <a:spcPct val="0"/>
              </a:spcBef>
              <a:spcAft>
                <a:spcPct val="0"/>
              </a:spcAft>
              <a:defRPr/>
            </a:pPr>
            <a:endParaRPr lang="en-US">
              <a:solidFill>
                <a:srgbClr val="000066"/>
              </a:solidFill>
            </a:endParaRPr>
          </a:p>
        </p:txBody>
      </p:sp>
      <p:pic>
        <p:nvPicPr>
          <p:cNvPr id="6" name="Picture 9"/>
          <p:cNvPicPr>
            <a:picLocks noChangeArrowheads="1"/>
          </p:cNvPicPr>
          <p:nvPr/>
        </p:nvPicPr>
        <p:blipFill>
          <a:blip r:embed="rId2" cstate="print"/>
          <a:srcRect/>
          <a:stretch>
            <a:fillRect/>
          </a:stretch>
        </p:blipFill>
        <p:spPr bwMode="auto">
          <a:xfrm>
            <a:off x="7543800" y="6411913"/>
            <a:ext cx="641350" cy="293687"/>
          </a:xfrm>
          <a:prstGeom prst="rect">
            <a:avLst/>
          </a:prstGeom>
          <a:noFill/>
          <a:ln w="9525">
            <a:noFill/>
            <a:miter lim="800000"/>
            <a:headEnd/>
            <a:tailEnd/>
          </a:ln>
        </p:spPr>
      </p:pic>
      <p:sp>
        <p:nvSpPr>
          <p:cNvPr id="593923" name="Rectangle 3"/>
          <p:cNvSpPr>
            <a:spLocks noGrp="1" noChangeArrowheads="1"/>
          </p:cNvSpPr>
          <p:nvPr>
            <p:ph type="ctrTitle" sz="quarter"/>
          </p:nvPr>
        </p:nvSpPr>
        <p:spPr>
          <a:xfrm>
            <a:off x="381000" y="2286000"/>
            <a:ext cx="7772400" cy="1143000"/>
          </a:xfrm>
        </p:spPr>
        <p:txBody>
          <a:bodyPr/>
          <a:lstStyle>
            <a:lvl1pPr>
              <a:defRPr/>
            </a:lvl1pPr>
          </a:lstStyle>
          <a:p>
            <a:r>
              <a:rPr lang="en-US"/>
              <a:t>Click to edit Master title style</a:t>
            </a:r>
          </a:p>
        </p:txBody>
      </p:sp>
      <p:sp>
        <p:nvSpPr>
          <p:cNvPr id="593924" name="Rectangle 4"/>
          <p:cNvSpPr>
            <a:spLocks noGrp="1" noChangeArrowheads="1"/>
          </p:cNvSpPr>
          <p:nvPr>
            <p:ph type="subTitle" sz="quarter" idx="1"/>
          </p:nvPr>
        </p:nvSpPr>
        <p:spPr>
          <a:xfrm>
            <a:off x="1371600" y="3886200"/>
            <a:ext cx="6400800" cy="1752600"/>
          </a:xfrm>
        </p:spPr>
        <p:txBody>
          <a:bodyPr/>
          <a:lstStyle>
            <a:lvl1pPr marL="0" indent="0" algn="ctr">
              <a:buFont typeface="Monotype Sorts" pitchFamily="64" charset="2"/>
              <a:buNone/>
              <a:defRPr/>
            </a:lvl1pPr>
          </a:lstStyle>
          <a:p>
            <a:r>
              <a:rPr lang="en-US"/>
              <a:t>Click to edit Master subtitle style</a:t>
            </a:r>
          </a:p>
        </p:txBody>
      </p:sp>
      <p:sp>
        <p:nvSpPr>
          <p:cNvPr id="7" name="Rectangle 5"/>
          <p:cNvSpPr>
            <a:spLocks noGrp="1" noChangeArrowheads="1"/>
          </p:cNvSpPr>
          <p:nvPr>
            <p:ph type="dt" sz="half" idx="10"/>
          </p:nvPr>
        </p:nvSpPr>
        <p:spPr/>
        <p:txBody>
          <a:bodyPr/>
          <a:lstStyle>
            <a:lvl1pPr>
              <a:defRPr/>
            </a:lvl1pPr>
          </a:lstStyle>
          <a:p>
            <a:pPr>
              <a:defRPr/>
            </a:pPr>
            <a:r>
              <a:rPr lang="en-US">
                <a:solidFill>
                  <a:srgbClr val="000066"/>
                </a:solidFill>
              </a:rPr>
              <a:t>CS 345</a:t>
            </a:r>
          </a:p>
        </p:txBody>
      </p:sp>
      <p:sp>
        <p:nvSpPr>
          <p:cNvPr id="8" name="Rectangle 6"/>
          <p:cNvSpPr>
            <a:spLocks noGrp="1" noChangeArrowheads="1"/>
          </p:cNvSpPr>
          <p:nvPr>
            <p:ph type="ftr" sz="quarter" idx="11"/>
          </p:nvPr>
        </p:nvSpPr>
        <p:spPr/>
        <p:txBody>
          <a:bodyPr/>
          <a:lstStyle>
            <a:lvl1pPr>
              <a:defRPr/>
            </a:lvl1pPr>
          </a:lstStyle>
          <a:p>
            <a:pPr>
              <a:defRPr/>
            </a:pPr>
            <a:r>
              <a:rPr lang="en-US">
                <a:solidFill>
                  <a:srgbClr val="000066"/>
                </a:solidFill>
              </a:rPr>
              <a:t>Discussion #6 – Chapter 5a</a:t>
            </a:r>
          </a:p>
        </p:txBody>
      </p:sp>
      <p:sp>
        <p:nvSpPr>
          <p:cNvPr id="9" name="Rectangle 7"/>
          <p:cNvSpPr>
            <a:spLocks noGrp="1" noChangeArrowheads="1"/>
          </p:cNvSpPr>
          <p:nvPr>
            <p:ph type="sldNum" sz="quarter" idx="12"/>
          </p:nvPr>
        </p:nvSpPr>
        <p:spPr/>
        <p:txBody>
          <a:bodyPr/>
          <a:lstStyle>
            <a:lvl2pPr lvl="1">
              <a:defRPr/>
            </a:lvl2pPr>
          </a:lstStyle>
          <a:p>
            <a:pPr lvl="1">
              <a:defRPr/>
            </a:pPr>
            <a:fld id="{4A88629C-D34D-4C74-8D96-8DE834CB95B4}" type="slidenum">
              <a:rPr lang="en-US">
                <a:solidFill>
                  <a:srgbClr val="000066"/>
                </a:solidFill>
              </a:rPr>
              <a:pPr lvl="1">
                <a:defRPr/>
              </a:pPr>
              <a:t>‹#›</a:t>
            </a:fld>
            <a:endParaRPr lang="en-US">
              <a:solidFill>
                <a:srgbClr val="000066"/>
              </a:solidFill>
            </a:endParaRPr>
          </a:p>
        </p:txBody>
      </p:sp>
    </p:spTree>
  </p:cSld>
  <p:clrMapOvr>
    <a:masterClrMapping/>
  </p:clrMapOvr>
  <p:transition xmlns:p14="http://schemas.microsoft.com/office/powerpoint/2010/mai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#6 – Chapter 5a</a:t>
            </a:r>
          </a:p>
        </p:txBody>
      </p:sp>
      <p:sp>
        <p:nvSpPr>
          <p:cNvPr id="6" name="Rectangle 7"/>
          <p:cNvSpPr>
            <a:spLocks noGrp="1" noChangeArrowheads="1"/>
          </p:cNvSpPr>
          <p:nvPr>
            <p:ph type="sldNum" sz="quarter" idx="12"/>
          </p:nvPr>
        </p:nvSpPr>
        <p:spPr>
          <a:ln/>
        </p:spPr>
        <p:txBody>
          <a:bodyPr/>
          <a:lstStyle>
            <a:lvl2pPr lvl="1">
              <a:defRPr/>
            </a:lvl2pPr>
          </a:lstStyle>
          <a:p>
            <a:pPr lvl="1">
              <a:defRPr/>
            </a:pPr>
            <a:fld id="{7E7B2EAD-A973-4AB0-8241-245A7C251074}" type="slidenum">
              <a:rPr lang="en-US">
                <a:solidFill>
                  <a:srgbClr val="000066"/>
                </a:solidFill>
              </a:rPr>
              <a:pPr lvl="1">
                <a:defRPr/>
              </a:pPr>
              <a:t>‹#›</a:t>
            </a:fld>
            <a:endParaRPr lang="en-US">
              <a:solidFill>
                <a:srgbClr val="000066"/>
              </a:solidFill>
            </a:endParaRPr>
          </a:p>
        </p:txBody>
      </p:sp>
    </p:spTree>
  </p:cSld>
  <p:clrMapOvr>
    <a:masterClrMapping/>
  </p:clrMapOvr>
  <p:transition xmlns:p14="http://schemas.microsoft.com/office/powerpoint/2010/mai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#6 – Chapter 5a</a:t>
            </a:r>
          </a:p>
        </p:txBody>
      </p:sp>
      <p:sp>
        <p:nvSpPr>
          <p:cNvPr id="6" name="Rectangle 7"/>
          <p:cNvSpPr>
            <a:spLocks noGrp="1" noChangeArrowheads="1"/>
          </p:cNvSpPr>
          <p:nvPr>
            <p:ph type="sldNum" sz="quarter" idx="12"/>
          </p:nvPr>
        </p:nvSpPr>
        <p:spPr>
          <a:ln/>
        </p:spPr>
        <p:txBody>
          <a:bodyPr/>
          <a:lstStyle>
            <a:lvl2pPr lvl="1">
              <a:defRPr/>
            </a:lvl2pPr>
          </a:lstStyle>
          <a:p>
            <a:pPr lvl="1">
              <a:defRPr/>
            </a:pPr>
            <a:fld id="{65EB0F16-525F-4294-836B-1CA7E1B620E0}" type="slidenum">
              <a:rPr lang="en-US">
                <a:solidFill>
                  <a:srgbClr val="000066"/>
                </a:solidFill>
              </a:rPr>
              <a:pPr lvl="1">
                <a:defRPr/>
              </a:pPr>
              <a:t>‹#›</a:t>
            </a:fld>
            <a:endParaRPr lang="en-US">
              <a:solidFill>
                <a:srgbClr val="000066"/>
              </a:solidFill>
            </a:endParaRPr>
          </a:p>
        </p:txBody>
      </p:sp>
    </p:spTree>
  </p:cSld>
  <p:clrMapOvr>
    <a:masterClrMapping/>
  </p:clrMapOvr>
  <p:transition xmlns:p14="http://schemas.microsoft.com/office/powerpoint/2010/mai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6400" y="1304925"/>
            <a:ext cx="4102100" cy="4914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0900" y="1304925"/>
            <a:ext cx="4102100" cy="4914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#6 – Chapter 5a</a:t>
            </a:r>
          </a:p>
        </p:txBody>
      </p:sp>
      <p:sp>
        <p:nvSpPr>
          <p:cNvPr id="7" name="Rectangle 7"/>
          <p:cNvSpPr>
            <a:spLocks noGrp="1" noChangeArrowheads="1"/>
          </p:cNvSpPr>
          <p:nvPr>
            <p:ph type="sldNum" sz="quarter" idx="12"/>
          </p:nvPr>
        </p:nvSpPr>
        <p:spPr>
          <a:ln/>
        </p:spPr>
        <p:txBody>
          <a:bodyPr/>
          <a:lstStyle>
            <a:lvl2pPr lvl="1">
              <a:defRPr/>
            </a:lvl2pPr>
          </a:lstStyle>
          <a:p>
            <a:pPr lvl="1">
              <a:defRPr/>
            </a:pPr>
            <a:fld id="{3D72308D-2323-4324-8933-31D554D6387F}" type="slidenum">
              <a:rPr lang="en-US">
                <a:solidFill>
                  <a:srgbClr val="000066"/>
                </a:solidFill>
              </a:rPr>
              <a:pPr lvl="1">
                <a:defRPr/>
              </a:pPr>
              <a:t>‹#›</a:t>
            </a:fld>
            <a:endParaRPr lang="en-US">
              <a:solidFill>
                <a:srgbClr val="000066"/>
              </a:solidFill>
            </a:endParaRPr>
          </a:p>
        </p:txBody>
      </p:sp>
    </p:spTree>
  </p:cSld>
  <p:clrMapOvr>
    <a:masterClrMapping/>
  </p:clrMapOvr>
  <p:transition xmlns:p14="http://schemas.microsoft.com/office/powerpoint/2010/mai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8"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#6 – Chapter 5a</a:t>
            </a:r>
          </a:p>
        </p:txBody>
      </p:sp>
      <p:sp>
        <p:nvSpPr>
          <p:cNvPr id="9" name="Rectangle 7"/>
          <p:cNvSpPr>
            <a:spLocks noGrp="1" noChangeArrowheads="1"/>
          </p:cNvSpPr>
          <p:nvPr>
            <p:ph type="sldNum" sz="quarter" idx="12"/>
          </p:nvPr>
        </p:nvSpPr>
        <p:spPr>
          <a:ln/>
        </p:spPr>
        <p:txBody>
          <a:bodyPr/>
          <a:lstStyle>
            <a:lvl2pPr lvl="1">
              <a:defRPr/>
            </a:lvl2pPr>
          </a:lstStyle>
          <a:p>
            <a:pPr lvl="1">
              <a:defRPr/>
            </a:pPr>
            <a:fld id="{BCB31CA4-59F5-4025-BBD4-6B278DF02C96}" type="slidenum">
              <a:rPr lang="en-US">
                <a:solidFill>
                  <a:srgbClr val="000066"/>
                </a:solidFill>
              </a:rPr>
              <a:pPr lvl="1">
                <a:defRPr/>
              </a:pPr>
              <a:t>‹#›</a:t>
            </a:fld>
            <a:endParaRPr lang="en-US">
              <a:solidFill>
                <a:srgbClr val="000066"/>
              </a:solidFill>
            </a:endParaRPr>
          </a:p>
        </p:txBody>
      </p:sp>
    </p:spTree>
  </p:cSld>
  <p:clrMapOvr>
    <a:masterClrMapping/>
  </p:clrMapOvr>
  <p:transition xmlns:p14="http://schemas.microsoft.com/office/powerpoint/2010/mai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4"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#6 – Chapter 5a</a:t>
            </a:r>
          </a:p>
        </p:txBody>
      </p:sp>
      <p:sp>
        <p:nvSpPr>
          <p:cNvPr id="5" name="Rectangle 7"/>
          <p:cNvSpPr>
            <a:spLocks noGrp="1" noChangeArrowheads="1"/>
          </p:cNvSpPr>
          <p:nvPr>
            <p:ph type="sldNum" sz="quarter" idx="12"/>
          </p:nvPr>
        </p:nvSpPr>
        <p:spPr>
          <a:ln/>
        </p:spPr>
        <p:txBody>
          <a:bodyPr/>
          <a:lstStyle>
            <a:lvl2pPr lvl="1">
              <a:defRPr/>
            </a:lvl2pPr>
          </a:lstStyle>
          <a:p>
            <a:pPr lvl="1">
              <a:defRPr/>
            </a:pPr>
            <a:fld id="{C49545BD-0DE2-4AB7-8D8F-50B7A22B2C3D}" type="slidenum">
              <a:rPr lang="en-US">
                <a:solidFill>
                  <a:srgbClr val="000066"/>
                </a:solidFill>
              </a:rPr>
              <a:pPr lvl="1">
                <a:defRPr/>
              </a:pPr>
              <a:t>‹#›</a:t>
            </a:fld>
            <a:endParaRPr lang="en-US">
              <a:solidFill>
                <a:srgbClr val="000066"/>
              </a:solidFill>
            </a:endParaRPr>
          </a:p>
        </p:txBody>
      </p:sp>
    </p:spTree>
  </p:cSld>
  <p:clrMapOvr>
    <a:masterClrMapping/>
  </p:clrMapOvr>
  <p:transition xmlns:p14="http://schemas.microsoft.com/office/powerpoint/2010/mai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3"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#6 – Chapter 5a</a:t>
            </a:r>
          </a:p>
        </p:txBody>
      </p:sp>
      <p:sp>
        <p:nvSpPr>
          <p:cNvPr id="4" name="Rectangle 7"/>
          <p:cNvSpPr>
            <a:spLocks noGrp="1" noChangeArrowheads="1"/>
          </p:cNvSpPr>
          <p:nvPr>
            <p:ph type="sldNum" sz="quarter" idx="12"/>
          </p:nvPr>
        </p:nvSpPr>
        <p:spPr>
          <a:ln/>
        </p:spPr>
        <p:txBody>
          <a:bodyPr/>
          <a:lstStyle>
            <a:lvl2pPr lvl="1">
              <a:defRPr/>
            </a:lvl2pPr>
          </a:lstStyle>
          <a:p>
            <a:pPr lvl="1">
              <a:defRPr/>
            </a:pPr>
            <a:fld id="{84F63124-C798-48B7-9F12-53A5D7E98E58}" type="slidenum">
              <a:rPr lang="en-US">
                <a:solidFill>
                  <a:srgbClr val="000066"/>
                </a:solidFill>
              </a:rPr>
              <a:pPr lvl="1">
                <a:defRPr/>
              </a:pPr>
              <a:t>‹#›</a:t>
            </a:fld>
            <a:endParaRPr lang="en-US">
              <a:solidFill>
                <a:srgbClr val="000066"/>
              </a:solidFill>
            </a:endParaRP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0AF20363-4AF1-4213-8A44-B8B353ED042C}" type="datetimeFigureOut">
              <a:rPr lang="en-US" smtClean="0"/>
              <a:pPr/>
              <a:t>2/3/11</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48F1760B-CB4B-48A9-A819-11861889927E}"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#6 – Chapter 5a</a:t>
            </a:r>
          </a:p>
        </p:txBody>
      </p:sp>
      <p:sp>
        <p:nvSpPr>
          <p:cNvPr id="7" name="Rectangle 7"/>
          <p:cNvSpPr>
            <a:spLocks noGrp="1" noChangeArrowheads="1"/>
          </p:cNvSpPr>
          <p:nvPr>
            <p:ph type="sldNum" sz="quarter" idx="12"/>
          </p:nvPr>
        </p:nvSpPr>
        <p:spPr>
          <a:ln/>
        </p:spPr>
        <p:txBody>
          <a:bodyPr/>
          <a:lstStyle>
            <a:lvl2pPr lvl="1">
              <a:defRPr/>
            </a:lvl2pPr>
          </a:lstStyle>
          <a:p>
            <a:pPr lvl="1">
              <a:defRPr/>
            </a:pPr>
            <a:fld id="{8C3FB8E7-E9D0-42D8-9125-8973BE1E2084}" type="slidenum">
              <a:rPr lang="en-US">
                <a:solidFill>
                  <a:srgbClr val="000066"/>
                </a:solidFill>
              </a:rPr>
              <a:pPr lvl="1">
                <a:defRPr/>
              </a:pPr>
              <a:t>‹#›</a:t>
            </a:fld>
            <a:endParaRPr lang="en-US">
              <a:solidFill>
                <a:srgbClr val="000066"/>
              </a:solidFill>
            </a:endParaRPr>
          </a:p>
        </p:txBody>
      </p:sp>
    </p:spTree>
  </p:cSld>
  <p:clrMapOvr>
    <a:masterClrMapping/>
  </p:clrMapOvr>
  <p:transition xmlns:p14="http://schemas.microsoft.com/office/powerpoint/2010/mai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#6 – Chapter 5a</a:t>
            </a:r>
          </a:p>
        </p:txBody>
      </p:sp>
      <p:sp>
        <p:nvSpPr>
          <p:cNvPr id="7" name="Rectangle 7"/>
          <p:cNvSpPr>
            <a:spLocks noGrp="1" noChangeArrowheads="1"/>
          </p:cNvSpPr>
          <p:nvPr>
            <p:ph type="sldNum" sz="quarter" idx="12"/>
          </p:nvPr>
        </p:nvSpPr>
        <p:spPr>
          <a:ln/>
        </p:spPr>
        <p:txBody>
          <a:bodyPr/>
          <a:lstStyle>
            <a:lvl2pPr lvl="1">
              <a:defRPr/>
            </a:lvl2pPr>
          </a:lstStyle>
          <a:p>
            <a:pPr lvl="1">
              <a:defRPr/>
            </a:pPr>
            <a:fld id="{CDFDAD0D-7127-42D0-A6D2-69B97981B3FF}" type="slidenum">
              <a:rPr lang="en-US">
                <a:solidFill>
                  <a:srgbClr val="000066"/>
                </a:solidFill>
              </a:rPr>
              <a:pPr lvl="1">
                <a:defRPr/>
              </a:pPr>
              <a:t>‹#›</a:t>
            </a:fld>
            <a:endParaRPr lang="en-US">
              <a:solidFill>
                <a:srgbClr val="000066"/>
              </a:solidFill>
            </a:endParaRPr>
          </a:p>
        </p:txBody>
      </p:sp>
    </p:spTree>
  </p:cSld>
  <p:clrMapOvr>
    <a:masterClrMapping/>
  </p:clrMapOvr>
  <p:transition xmlns:p14="http://schemas.microsoft.com/office/powerpoint/2010/mai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#6 – Chapter 5a</a:t>
            </a:r>
          </a:p>
        </p:txBody>
      </p:sp>
      <p:sp>
        <p:nvSpPr>
          <p:cNvPr id="6" name="Rectangle 7"/>
          <p:cNvSpPr>
            <a:spLocks noGrp="1" noChangeArrowheads="1"/>
          </p:cNvSpPr>
          <p:nvPr>
            <p:ph type="sldNum" sz="quarter" idx="12"/>
          </p:nvPr>
        </p:nvSpPr>
        <p:spPr>
          <a:ln/>
        </p:spPr>
        <p:txBody>
          <a:bodyPr/>
          <a:lstStyle>
            <a:lvl2pPr lvl="1">
              <a:defRPr/>
            </a:lvl2pPr>
          </a:lstStyle>
          <a:p>
            <a:pPr lvl="1">
              <a:defRPr/>
            </a:pPr>
            <a:fld id="{8667C1DD-8DBD-4AD7-BC12-1A967D8499D4}" type="slidenum">
              <a:rPr lang="en-US">
                <a:solidFill>
                  <a:srgbClr val="000066"/>
                </a:solidFill>
              </a:rPr>
              <a:pPr lvl="1">
                <a:defRPr/>
              </a:pPr>
              <a:t>‹#›</a:t>
            </a:fld>
            <a:endParaRPr lang="en-US">
              <a:solidFill>
                <a:srgbClr val="000066"/>
              </a:solidFill>
            </a:endParaRPr>
          </a:p>
        </p:txBody>
      </p:sp>
    </p:spTree>
  </p:cSld>
  <p:clrMapOvr>
    <a:masterClrMapping/>
  </p:clrMapOvr>
  <p:transition xmlns:p14="http://schemas.microsoft.com/office/powerpoint/2010/mai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152400"/>
            <a:ext cx="2114550" cy="6067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152400"/>
            <a:ext cx="6191250" cy="6067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#6 – Chapter 5a</a:t>
            </a:r>
          </a:p>
        </p:txBody>
      </p:sp>
      <p:sp>
        <p:nvSpPr>
          <p:cNvPr id="6" name="Rectangle 7"/>
          <p:cNvSpPr>
            <a:spLocks noGrp="1" noChangeArrowheads="1"/>
          </p:cNvSpPr>
          <p:nvPr>
            <p:ph type="sldNum" sz="quarter" idx="12"/>
          </p:nvPr>
        </p:nvSpPr>
        <p:spPr>
          <a:ln/>
        </p:spPr>
        <p:txBody>
          <a:bodyPr/>
          <a:lstStyle>
            <a:lvl2pPr lvl="1">
              <a:defRPr/>
            </a:lvl2pPr>
          </a:lstStyle>
          <a:p>
            <a:pPr lvl="1">
              <a:defRPr/>
            </a:pPr>
            <a:fld id="{01FB4F67-1D12-45C9-9866-47AA5D403BDB}" type="slidenum">
              <a:rPr lang="en-US">
                <a:solidFill>
                  <a:srgbClr val="000066"/>
                </a:solidFill>
              </a:rPr>
              <a:pPr lvl="1">
                <a:defRPr/>
              </a:pPr>
              <a:t>‹#›</a:t>
            </a:fld>
            <a:endParaRPr lang="en-US">
              <a:solidFill>
                <a:srgbClr val="000066"/>
              </a:solidFill>
            </a:endParaRPr>
          </a:p>
        </p:txBody>
      </p:sp>
    </p:spTree>
  </p:cSld>
  <p:clrMapOvr>
    <a:masterClrMapping/>
  </p:clrMapOvr>
  <p:transition xmlns:p14="http://schemas.microsoft.com/office/powerpoint/2010/mai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81000" y="152400"/>
            <a:ext cx="8458200" cy="6067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4"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#6 – Chapter 5a</a:t>
            </a:r>
          </a:p>
        </p:txBody>
      </p:sp>
      <p:sp>
        <p:nvSpPr>
          <p:cNvPr id="5" name="Rectangle 7"/>
          <p:cNvSpPr>
            <a:spLocks noGrp="1" noChangeArrowheads="1"/>
          </p:cNvSpPr>
          <p:nvPr>
            <p:ph type="sldNum" sz="quarter" idx="12"/>
          </p:nvPr>
        </p:nvSpPr>
        <p:spPr>
          <a:ln/>
        </p:spPr>
        <p:txBody>
          <a:bodyPr/>
          <a:lstStyle>
            <a:lvl2pPr lvl="1">
              <a:defRPr/>
            </a:lvl2pPr>
          </a:lstStyle>
          <a:p>
            <a:pPr lvl="1">
              <a:defRPr/>
            </a:pPr>
            <a:fld id="{9578AB4F-5377-43C8-8AED-03DC101B8185}" type="slidenum">
              <a:rPr lang="en-US">
                <a:solidFill>
                  <a:srgbClr val="000066"/>
                </a:solidFill>
              </a:rPr>
              <a:pPr lvl="1">
                <a:defRPr/>
              </a:pPr>
              <a:t>‹#›</a:t>
            </a:fld>
            <a:endParaRPr lang="en-US">
              <a:solidFill>
                <a:srgbClr val="000066"/>
              </a:solidFill>
            </a:endParaRPr>
          </a:p>
        </p:txBody>
      </p:sp>
    </p:spTree>
  </p:cSld>
  <p:clrMapOvr>
    <a:masterClrMapping/>
  </p:clrMapOvr>
  <p:transition xmlns:p14="http://schemas.microsoft.com/office/powerpoint/2010/mai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458200"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06400" y="1304925"/>
            <a:ext cx="4102100" cy="4914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60900" y="1304925"/>
            <a:ext cx="4102100" cy="4914900"/>
          </a:xfrm>
        </p:spPr>
        <p:txBody>
          <a:bodyPr/>
          <a:lstStyle/>
          <a:p>
            <a:pPr lvl="0"/>
            <a:endParaRPr lang="en-US" noProof="0" smtClean="0"/>
          </a:p>
        </p:txBody>
      </p:sp>
      <p:sp>
        <p:nvSpPr>
          <p:cNvPr id="5"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#6 – Chapter 5a</a:t>
            </a:r>
          </a:p>
        </p:txBody>
      </p:sp>
      <p:sp>
        <p:nvSpPr>
          <p:cNvPr id="7" name="Rectangle 7"/>
          <p:cNvSpPr>
            <a:spLocks noGrp="1" noChangeArrowheads="1"/>
          </p:cNvSpPr>
          <p:nvPr>
            <p:ph type="sldNum" sz="quarter" idx="12"/>
          </p:nvPr>
        </p:nvSpPr>
        <p:spPr>
          <a:ln/>
        </p:spPr>
        <p:txBody>
          <a:bodyPr/>
          <a:lstStyle>
            <a:lvl2pPr lvl="1">
              <a:defRPr/>
            </a:lvl2pPr>
          </a:lstStyle>
          <a:p>
            <a:pPr lvl="1">
              <a:defRPr/>
            </a:pPr>
            <a:fld id="{9D60C3B5-806C-42CC-93D7-99C7703CC91F}" type="slidenum">
              <a:rPr lang="en-US">
                <a:solidFill>
                  <a:srgbClr val="000066"/>
                </a:solidFill>
              </a:rPr>
              <a:pPr lvl="1">
                <a:defRPr/>
              </a:pPr>
              <a:t>‹#›</a:t>
            </a:fld>
            <a:endParaRPr lang="en-US">
              <a:solidFill>
                <a:srgbClr val="000066"/>
              </a:solidFill>
            </a:endParaRPr>
          </a:p>
        </p:txBody>
      </p:sp>
    </p:spTree>
  </p:cSld>
  <p:clrMapOvr>
    <a:masterClrMapping/>
  </p:clrMapOvr>
  <p:transition xmlns:p14="http://schemas.microsoft.com/office/powerpoint/2010/mai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0AF20363-4AF1-4213-8A44-B8B353ED042C}" type="datetimeFigureOut">
              <a:rPr lang="en-US" smtClean="0">
                <a:solidFill>
                  <a:prstClr val="white"/>
                </a:solidFill>
              </a:rPr>
              <a:pPr/>
              <a:t>2/3/11</a:t>
            </a:fld>
            <a:endParaRPr lang="en-US">
              <a:solidFill>
                <a:prstClr val="white"/>
              </a:solidFill>
            </a:endParaRPr>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solidFill>
                <a:prstClr val="white"/>
              </a:solidFill>
            </a:endParaRPr>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48F1760B-CB4B-48A9-A819-11861889927E}" type="slidenum">
              <a:rPr lang="en-US" smtClean="0"/>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0AF20363-4AF1-4213-8A44-B8B353ED042C}" type="datetimeFigureOut">
              <a:rPr lang="en-US" smtClean="0">
                <a:solidFill>
                  <a:prstClr val="white"/>
                </a:solidFill>
              </a:rPr>
              <a:pPr/>
              <a:t>2/3/11</a:t>
            </a:fld>
            <a:endParaRPr lang="en-US">
              <a:solidFill>
                <a:prstClr val="white"/>
              </a:solidFill>
            </a:endParaRPr>
          </a:p>
        </p:txBody>
      </p:sp>
      <p:sp>
        <p:nvSpPr>
          <p:cNvPr id="5" name="Footer Placeholder 4"/>
          <p:cNvSpPr>
            <a:spLocks noGrp="1"/>
          </p:cNvSpPr>
          <p:nvPr>
            <p:ph type="ftr" sz="quarter" idx="11"/>
          </p:nvPr>
        </p:nvSpPr>
        <p:spPr>
          <a:xfrm>
            <a:off x="457200" y="6480969"/>
            <a:ext cx="4260056" cy="300831"/>
          </a:xfrm>
        </p:spPr>
        <p:txBody>
          <a:bodyPr/>
          <a:lstStyle/>
          <a:p>
            <a:endParaRPr lang="en-US">
              <a:solidFill>
                <a:prstClr val="white"/>
              </a:solidFill>
            </a:endParaRPr>
          </a:p>
        </p:txBody>
      </p:sp>
      <p:sp>
        <p:nvSpPr>
          <p:cNvPr id="6" name="Slide Number Placeholder 5"/>
          <p:cNvSpPr>
            <a:spLocks noGrp="1"/>
          </p:cNvSpPr>
          <p:nvPr>
            <p:ph type="sldNum" sz="quarter" idx="12"/>
          </p:nvPr>
        </p:nvSpPr>
        <p:spPr/>
        <p:txBody>
          <a:bodyPr/>
          <a:lstStyle/>
          <a:p>
            <a:fld id="{48F1760B-CB4B-48A9-A819-11861889927E}" type="slidenum">
              <a:rPr lang="en-US" smtClean="0">
                <a:solidFill>
                  <a:prstClr val="white"/>
                </a:solidFill>
              </a:rPr>
              <a:pPr/>
              <a:t>‹#›</a:t>
            </a:fld>
            <a:endParaRPr lang="en-US">
              <a:solidFill>
                <a:prstClr val="white"/>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4" name="Date Placeholder 3"/>
          <p:cNvSpPr>
            <a:spLocks noGrp="1"/>
          </p:cNvSpPr>
          <p:nvPr>
            <p:ph type="dt" sz="half" idx="10"/>
          </p:nvPr>
        </p:nvSpPr>
        <p:spPr>
          <a:xfrm>
            <a:off x="6955632" y="6477000"/>
            <a:ext cx="2133600" cy="304800"/>
          </a:xfrm>
        </p:spPr>
        <p:txBody>
          <a:bodyPr/>
          <a:lstStyle/>
          <a:p>
            <a:fld id="{0AF20363-4AF1-4213-8A44-B8B353ED042C}" type="datetimeFigureOut">
              <a:rPr lang="en-US" smtClean="0">
                <a:solidFill>
                  <a:prstClr val="white"/>
                </a:solidFill>
              </a:rPr>
              <a:pPr/>
              <a:t>2/3/11</a:t>
            </a:fld>
            <a:endParaRPr lang="en-US">
              <a:solidFill>
                <a:prstClr val="white"/>
              </a:solidFill>
            </a:endParaRPr>
          </a:p>
        </p:txBody>
      </p:sp>
      <p:sp>
        <p:nvSpPr>
          <p:cNvPr id="5" name="Footer Placeholder 4"/>
          <p:cNvSpPr>
            <a:spLocks noGrp="1"/>
          </p:cNvSpPr>
          <p:nvPr>
            <p:ph type="ftr" sz="quarter" idx="11"/>
          </p:nvPr>
        </p:nvSpPr>
        <p:spPr>
          <a:xfrm>
            <a:off x="2619376" y="6480969"/>
            <a:ext cx="4260056" cy="300831"/>
          </a:xfrm>
        </p:spPr>
        <p:txBody>
          <a:bodyPr/>
          <a:lstStyle/>
          <a:p>
            <a:endParaRPr lang="en-US">
              <a:solidFill>
                <a:prstClr val="white"/>
              </a:solidFill>
            </a:endParaRPr>
          </a:p>
        </p:txBody>
      </p:sp>
      <p:sp>
        <p:nvSpPr>
          <p:cNvPr id="6" name="Slide Number Placeholder 5"/>
          <p:cNvSpPr>
            <a:spLocks noGrp="1"/>
          </p:cNvSpPr>
          <p:nvPr>
            <p:ph type="sldNum" sz="quarter" idx="12"/>
          </p:nvPr>
        </p:nvSpPr>
        <p:spPr>
          <a:xfrm>
            <a:off x="8451056" y="809624"/>
            <a:ext cx="502920" cy="300831"/>
          </a:xfrm>
        </p:spPr>
        <p:txBody>
          <a:bodyPr/>
          <a:lstStyle/>
          <a:p>
            <a:fld id="{48F1760B-CB4B-48A9-A819-11861889927E}" type="slidenum">
              <a:rPr lang="en-US" smtClean="0">
                <a:solidFill>
                  <a:prstClr val="white"/>
                </a:solidFill>
              </a:rPr>
              <a:pPr/>
              <a:t>‹#›</a:t>
            </a:fld>
            <a:endParaRPr lang="en-US">
              <a:solidFill>
                <a:prstClr val="white"/>
              </a:solidFill>
            </a:endParaRPr>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0AF20363-4AF1-4213-8A44-B8B353ED042C}" type="datetimeFigureOut">
              <a:rPr lang="en-US" smtClean="0">
                <a:solidFill>
                  <a:prstClr val="white"/>
                </a:solidFill>
              </a:rPr>
              <a:pPr/>
              <a:t>2/3/11</a:t>
            </a:fld>
            <a:endParaRPr lang="en-US">
              <a:solidFill>
                <a:prstClr val="white"/>
              </a:solidFill>
            </a:endParaRPr>
          </a:p>
        </p:txBody>
      </p:sp>
      <p:sp>
        <p:nvSpPr>
          <p:cNvPr id="6" name="Footer Placeholder 5"/>
          <p:cNvSpPr>
            <a:spLocks noGrp="1"/>
          </p:cNvSpPr>
          <p:nvPr>
            <p:ph type="ftr" sz="quarter" idx="11"/>
          </p:nvPr>
        </p:nvSpPr>
        <p:spPr>
          <a:xfrm>
            <a:off x="457200" y="6480969"/>
            <a:ext cx="4260056" cy="301752"/>
          </a:xfrm>
        </p:spPr>
        <p:txBody>
          <a:bodyPr/>
          <a:lstStyle/>
          <a:p>
            <a:endParaRPr lang="en-US">
              <a:solidFill>
                <a:prstClr val="white"/>
              </a:solidFill>
            </a:endParaRPr>
          </a:p>
        </p:txBody>
      </p:sp>
      <p:sp>
        <p:nvSpPr>
          <p:cNvPr id="7" name="Slide Number Placeholder 6"/>
          <p:cNvSpPr>
            <a:spLocks noGrp="1"/>
          </p:cNvSpPr>
          <p:nvPr>
            <p:ph type="sldNum" sz="quarter" idx="12"/>
          </p:nvPr>
        </p:nvSpPr>
        <p:spPr>
          <a:xfrm>
            <a:off x="7589520" y="6480969"/>
            <a:ext cx="502920" cy="301752"/>
          </a:xfrm>
        </p:spPr>
        <p:txBody>
          <a:bodyPr/>
          <a:lstStyle/>
          <a:p>
            <a:fld id="{48F1760B-CB4B-48A9-A819-11861889927E}" type="slidenum">
              <a:rPr lang="en-US" smtClean="0">
                <a:solidFill>
                  <a:prstClr val="white"/>
                </a:solidFill>
              </a:rPr>
              <a:pPr/>
              <a:t>‹#›</a:t>
            </a:fld>
            <a:endParaRPr lang="en-US">
              <a:solidFill>
                <a:prstClr val="white"/>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0AF20363-4AF1-4213-8A44-B8B353ED042C}" type="datetimeFigureOut">
              <a:rPr lang="en-US" smtClean="0"/>
              <a:pPr/>
              <a:t>2/3/11</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48F1760B-CB4B-48A9-A819-11861889927E}"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0AF20363-4AF1-4213-8A44-B8B353ED042C}" type="datetimeFigureOut">
              <a:rPr lang="en-US" smtClean="0">
                <a:solidFill>
                  <a:prstClr val="white"/>
                </a:solidFill>
              </a:rPr>
              <a:pPr/>
              <a:t>2/3/11</a:t>
            </a:fld>
            <a:endParaRPr lang="en-US">
              <a:solidFill>
                <a:prstClr val="white"/>
              </a:solidFill>
            </a:endParaRPr>
          </a:p>
        </p:txBody>
      </p:sp>
      <p:sp>
        <p:nvSpPr>
          <p:cNvPr id="8" name="Footer Placeholder 7"/>
          <p:cNvSpPr>
            <a:spLocks noGrp="1"/>
          </p:cNvSpPr>
          <p:nvPr>
            <p:ph type="ftr" sz="quarter" idx="11"/>
          </p:nvPr>
        </p:nvSpPr>
        <p:spPr>
          <a:xfrm>
            <a:off x="457200" y="6480969"/>
            <a:ext cx="4261104" cy="301752"/>
          </a:xfrm>
        </p:spPr>
        <p:txBody>
          <a:bodyPr/>
          <a:lstStyle/>
          <a:p>
            <a:endParaRPr lang="en-US">
              <a:solidFill>
                <a:prstClr val="white"/>
              </a:solidFill>
            </a:endParaRPr>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48F1760B-CB4B-48A9-A819-11861889927E}" type="slidenum">
              <a:rPr lang="en-US" smtClean="0">
                <a:solidFill>
                  <a:prstClr val="white"/>
                </a:solidFill>
              </a:rPr>
              <a:pPr/>
              <a:t>‹#›</a:t>
            </a:fld>
            <a:endParaRPr lang="en-US">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AF20363-4AF1-4213-8A44-B8B353ED042C}" type="datetimeFigureOut">
              <a:rPr lang="en-US" smtClean="0">
                <a:solidFill>
                  <a:prstClr val="white"/>
                </a:solidFill>
              </a:rPr>
              <a:pPr/>
              <a:t>2/3/11</a:t>
            </a:fld>
            <a:endParaRPr lang="en-US">
              <a:solidFill>
                <a:prstClr val="white"/>
              </a:solidFill>
            </a:endParaRPr>
          </a:p>
        </p:txBody>
      </p:sp>
      <p:sp>
        <p:nvSpPr>
          <p:cNvPr id="4" name="Footer Placeholder 3"/>
          <p:cNvSpPr>
            <a:spLocks noGrp="1"/>
          </p:cNvSpPr>
          <p:nvPr>
            <p:ph type="ftr" sz="quarter" idx="11"/>
          </p:nvPr>
        </p:nvSpPr>
        <p:spPr/>
        <p:txBody>
          <a:bodyPr/>
          <a:lstStyle/>
          <a:p>
            <a:endParaRPr lang="en-US">
              <a:solidFill>
                <a:prstClr val="white"/>
              </a:solidFill>
            </a:endParaRPr>
          </a:p>
        </p:txBody>
      </p:sp>
      <p:sp>
        <p:nvSpPr>
          <p:cNvPr id="5" name="Slide Number Placeholder 4"/>
          <p:cNvSpPr>
            <a:spLocks noGrp="1"/>
          </p:cNvSpPr>
          <p:nvPr>
            <p:ph type="sldNum" sz="quarter" idx="12"/>
          </p:nvPr>
        </p:nvSpPr>
        <p:spPr/>
        <p:txBody>
          <a:bodyPr/>
          <a:lstStyle/>
          <a:p>
            <a:fld id="{48F1760B-CB4B-48A9-A819-11861889927E}" type="slidenum">
              <a:rPr lang="en-US" smtClean="0">
                <a:solidFill>
                  <a:prstClr val="white"/>
                </a:solidFill>
              </a:rPr>
              <a:pPr/>
              <a:t>‹#›</a:t>
            </a:fld>
            <a:endParaRPr lang="en-US">
              <a:solidFill>
                <a:prstClr val="white"/>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0AF20363-4AF1-4213-8A44-B8B353ED042C}" type="datetimeFigureOut">
              <a:rPr lang="en-US" smtClean="0">
                <a:solidFill>
                  <a:prstClr val="white"/>
                </a:solidFill>
              </a:rPr>
              <a:pPr/>
              <a:t>2/3/11</a:t>
            </a:fld>
            <a:endParaRPr lang="en-US">
              <a:solidFill>
                <a:prstClr val="white"/>
              </a:solidFill>
            </a:endParaRPr>
          </a:p>
        </p:txBody>
      </p:sp>
      <p:sp>
        <p:nvSpPr>
          <p:cNvPr id="3" name="Footer Placeholder 2"/>
          <p:cNvSpPr>
            <a:spLocks noGrp="1"/>
          </p:cNvSpPr>
          <p:nvPr>
            <p:ph type="ftr" sz="quarter" idx="11"/>
          </p:nvPr>
        </p:nvSpPr>
        <p:spPr>
          <a:xfrm>
            <a:off x="457200" y="6481890"/>
            <a:ext cx="4260056" cy="300831"/>
          </a:xfrm>
        </p:spPr>
        <p:txBody>
          <a:bodyPr/>
          <a:lstStyle/>
          <a:p>
            <a:endParaRPr lang="en-US">
              <a:solidFill>
                <a:prstClr val="white"/>
              </a:solidFill>
            </a:endParaRPr>
          </a:p>
        </p:txBody>
      </p:sp>
      <p:sp>
        <p:nvSpPr>
          <p:cNvPr id="4" name="Slide Number Placeholder 3"/>
          <p:cNvSpPr>
            <a:spLocks noGrp="1"/>
          </p:cNvSpPr>
          <p:nvPr>
            <p:ph type="sldNum" sz="quarter" idx="12"/>
          </p:nvPr>
        </p:nvSpPr>
        <p:spPr>
          <a:xfrm>
            <a:off x="7589520" y="6480969"/>
            <a:ext cx="502920" cy="301752"/>
          </a:xfrm>
        </p:spPr>
        <p:txBody>
          <a:bodyPr/>
          <a:lstStyle/>
          <a:p>
            <a:fld id="{48F1760B-CB4B-48A9-A819-11861889927E}" type="slidenum">
              <a:rPr lang="en-US" smtClean="0">
                <a:solidFill>
                  <a:prstClr val="white"/>
                </a:solidFill>
              </a:rPr>
              <a:pPr/>
              <a:t>‹#›</a:t>
            </a:fld>
            <a:endParaRPr lang="en-US">
              <a:solidFill>
                <a:prstClr val="white"/>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0AF20363-4AF1-4213-8A44-B8B353ED042C}" type="datetimeFigureOut">
              <a:rPr lang="en-US" smtClean="0">
                <a:solidFill>
                  <a:prstClr val="white"/>
                </a:solidFill>
              </a:rPr>
              <a:pPr/>
              <a:t>2/3/11</a:t>
            </a:fld>
            <a:endParaRPr lang="en-US">
              <a:solidFill>
                <a:prstClr val="white"/>
              </a:solidFill>
            </a:endParaRPr>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solidFill>
                <a:prstClr val="white"/>
              </a:solidFill>
            </a:endParaRPr>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48F1760B-CB4B-48A9-A819-11861889927E}" type="slidenum">
              <a:rPr lang="en-US" smtClean="0">
                <a:solidFill>
                  <a:prstClr val="white"/>
                </a:solidFill>
              </a:rPr>
              <a:pPr/>
              <a:t>‹#›</a:t>
            </a:fld>
            <a:endParaRPr lang="en-US">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0AF20363-4AF1-4213-8A44-B8B353ED042C}" type="datetimeFigureOut">
              <a:rPr lang="en-US" smtClean="0">
                <a:solidFill>
                  <a:prstClr val="white"/>
                </a:solidFill>
              </a:rPr>
              <a:pPr/>
              <a:t>2/3/11</a:t>
            </a:fld>
            <a:endParaRPr lang="en-US">
              <a:solidFill>
                <a:prstClr val="white"/>
              </a:solidFill>
            </a:endParaRPr>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solidFill>
                <a:prstClr val="white"/>
              </a:solidFill>
            </a:endParaRPr>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48F1760B-CB4B-48A9-A819-11861889927E}" type="slidenum">
              <a:rPr lang="en-US" smtClean="0">
                <a:solidFill>
                  <a:prstClr val="white"/>
                </a:solidFill>
              </a:rPr>
              <a:pPr/>
              <a:t>‹#›</a:t>
            </a:fld>
            <a:endParaRPr lang="en-US">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F20363-4AF1-4213-8A44-B8B353ED042C}" type="datetimeFigureOut">
              <a:rPr lang="en-US" smtClean="0">
                <a:solidFill>
                  <a:prstClr val="white"/>
                </a:solidFill>
              </a:rPr>
              <a:pPr/>
              <a:t>2/3/11</a:t>
            </a:fld>
            <a:endParaRPr lang="en-US">
              <a:solidFill>
                <a:prstClr val="white"/>
              </a:solidFill>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
        <p:nvSpPr>
          <p:cNvPr id="6" name="Slide Number Placeholder 5"/>
          <p:cNvSpPr>
            <a:spLocks noGrp="1"/>
          </p:cNvSpPr>
          <p:nvPr>
            <p:ph type="sldNum" sz="quarter" idx="12"/>
          </p:nvPr>
        </p:nvSpPr>
        <p:spPr/>
        <p:txBody>
          <a:bodyPr/>
          <a:lstStyle/>
          <a:p>
            <a:fld id="{48F1760B-CB4B-48A9-A819-11861889927E}" type="slidenum">
              <a:rPr lang="en-US" smtClean="0">
                <a:solidFill>
                  <a:prstClr val="white"/>
                </a:solidFill>
              </a:rPr>
              <a:pPr/>
              <a:t>‹#›</a:t>
            </a:fld>
            <a:endParaRPr lang="en-US">
              <a:solidFill>
                <a:prstClr val="white"/>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F20363-4AF1-4213-8A44-B8B353ED042C}" type="datetimeFigureOut">
              <a:rPr lang="en-US" smtClean="0">
                <a:solidFill>
                  <a:prstClr val="white"/>
                </a:solidFill>
              </a:rPr>
              <a:pPr/>
              <a:t>2/3/11</a:t>
            </a:fld>
            <a:endParaRPr lang="en-US">
              <a:solidFill>
                <a:prstClr val="white"/>
              </a:solidFill>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
        <p:nvSpPr>
          <p:cNvPr id="6" name="Slide Number Placeholder 5"/>
          <p:cNvSpPr>
            <a:spLocks noGrp="1"/>
          </p:cNvSpPr>
          <p:nvPr>
            <p:ph type="sldNum" sz="quarter" idx="12"/>
          </p:nvPr>
        </p:nvSpPr>
        <p:spPr/>
        <p:txBody>
          <a:bodyPr/>
          <a:lstStyle/>
          <a:p>
            <a:fld id="{48F1760B-CB4B-48A9-A819-11861889927E}" type="slidenum">
              <a:rPr lang="en-US" smtClean="0">
                <a:solidFill>
                  <a:prstClr val="white"/>
                </a:solidFill>
              </a:rPr>
              <a:pPr/>
              <a:t>‹#›</a:t>
            </a:fld>
            <a:endParaRPr lang="en-US">
              <a:solidFill>
                <a:prstClr val="white"/>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0" y="3429000"/>
            <a:ext cx="8026400" cy="0"/>
          </a:xfrm>
          <a:prstGeom prst="line">
            <a:avLst/>
          </a:prstGeom>
          <a:noFill/>
          <a:ln w="50800">
            <a:solidFill>
              <a:schemeClr val="accent2"/>
            </a:solidFill>
            <a:round/>
            <a:headEnd type="none" w="sm" len="sm"/>
            <a:tailEnd type="none" w="sm" len="sm"/>
          </a:ln>
          <a:effectLst/>
        </p:spPr>
        <p:txBody>
          <a:bodyPr wrap="none" anchor="ctr"/>
          <a:lstStyle/>
          <a:p>
            <a:pPr algn="ctr" eaLnBrk="0" fontAlgn="base" hangingPunct="0">
              <a:spcBef>
                <a:spcPct val="0"/>
              </a:spcBef>
              <a:spcAft>
                <a:spcPct val="0"/>
              </a:spcAft>
              <a:defRPr/>
            </a:pPr>
            <a:endParaRPr lang="en-US">
              <a:solidFill>
                <a:srgbClr val="000066"/>
              </a:solidFill>
            </a:endParaRPr>
          </a:p>
        </p:txBody>
      </p:sp>
      <p:sp>
        <p:nvSpPr>
          <p:cNvPr id="5" name="Line 8"/>
          <p:cNvSpPr>
            <a:spLocks noChangeShapeType="1"/>
          </p:cNvSpPr>
          <p:nvPr/>
        </p:nvSpPr>
        <p:spPr bwMode="auto">
          <a:xfrm>
            <a:off x="508000" y="6286500"/>
            <a:ext cx="8432800" cy="0"/>
          </a:xfrm>
          <a:prstGeom prst="line">
            <a:avLst/>
          </a:prstGeom>
          <a:noFill/>
          <a:ln w="12700">
            <a:solidFill>
              <a:schemeClr val="tx1"/>
            </a:solidFill>
            <a:round/>
            <a:headEnd type="none" w="sm" len="sm"/>
            <a:tailEnd type="none" w="sm" len="sm"/>
          </a:ln>
          <a:effectLst/>
        </p:spPr>
        <p:txBody>
          <a:bodyPr wrap="none" anchor="ctr"/>
          <a:lstStyle/>
          <a:p>
            <a:pPr algn="ctr" eaLnBrk="0" fontAlgn="base" hangingPunct="0">
              <a:spcBef>
                <a:spcPct val="0"/>
              </a:spcBef>
              <a:spcAft>
                <a:spcPct val="0"/>
              </a:spcAft>
              <a:defRPr/>
            </a:pPr>
            <a:endParaRPr lang="en-US">
              <a:solidFill>
                <a:srgbClr val="000066"/>
              </a:solidFill>
            </a:endParaRPr>
          </a:p>
        </p:txBody>
      </p:sp>
      <p:pic>
        <p:nvPicPr>
          <p:cNvPr id="6" name="Picture 9"/>
          <p:cNvPicPr>
            <a:picLocks noChangeArrowheads="1"/>
          </p:cNvPicPr>
          <p:nvPr/>
        </p:nvPicPr>
        <p:blipFill>
          <a:blip r:embed="rId2" cstate="print"/>
          <a:srcRect/>
          <a:stretch>
            <a:fillRect/>
          </a:stretch>
        </p:blipFill>
        <p:spPr bwMode="auto">
          <a:xfrm>
            <a:off x="7543800" y="6411913"/>
            <a:ext cx="641350" cy="293687"/>
          </a:xfrm>
          <a:prstGeom prst="rect">
            <a:avLst/>
          </a:prstGeom>
          <a:noFill/>
          <a:ln w="9525">
            <a:noFill/>
            <a:miter lim="800000"/>
            <a:headEnd/>
            <a:tailEnd/>
          </a:ln>
        </p:spPr>
      </p:pic>
      <p:sp>
        <p:nvSpPr>
          <p:cNvPr id="593923" name="Rectangle 3"/>
          <p:cNvSpPr>
            <a:spLocks noGrp="1" noChangeArrowheads="1"/>
          </p:cNvSpPr>
          <p:nvPr>
            <p:ph type="ctrTitle" sz="quarter"/>
          </p:nvPr>
        </p:nvSpPr>
        <p:spPr>
          <a:xfrm>
            <a:off x="381000" y="2286000"/>
            <a:ext cx="7772400" cy="1143000"/>
          </a:xfrm>
        </p:spPr>
        <p:txBody>
          <a:bodyPr/>
          <a:lstStyle>
            <a:lvl1pPr>
              <a:defRPr/>
            </a:lvl1pPr>
          </a:lstStyle>
          <a:p>
            <a:r>
              <a:rPr lang="en-US"/>
              <a:t>Click to edit Master title style</a:t>
            </a:r>
          </a:p>
        </p:txBody>
      </p:sp>
      <p:sp>
        <p:nvSpPr>
          <p:cNvPr id="593924" name="Rectangle 4"/>
          <p:cNvSpPr>
            <a:spLocks noGrp="1" noChangeArrowheads="1"/>
          </p:cNvSpPr>
          <p:nvPr>
            <p:ph type="subTitle" sz="quarter" idx="1"/>
          </p:nvPr>
        </p:nvSpPr>
        <p:spPr>
          <a:xfrm>
            <a:off x="1371600" y="3886200"/>
            <a:ext cx="6400800" cy="1752600"/>
          </a:xfrm>
        </p:spPr>
        <p:txBody>
          <a:bodyPr/>
          <a:lstStyle>
            <a:lvl1pPr marL="0" indent="0" algn="ctr">
              <a:buFont typeface="Monotype Sorts" pitchFamily="64" charset="2"/>
              <a:buNone/>
              <a:defRPr/>
            </a:lvl1pPr>
          </a:lstStyle>
          <a:p>
            <a:r>
              <a:rPr lang="en-US"/>
              <a:t>Click to edit Master subtitle style</a:t>
            </a:r>
          </a:p>
        </p:txBody>
      </p:sp>
      <p:sp>
        <p:nvSpPr>
          <p:cNvPr id="7" name="Rectangle 5"/>
          <p:cNvSpPr>
            <a:spLocks noGrp="1" noChangeArrowheads="1"/>
          </p:cNvSpPr>
          <p:nvPr>
            <p:ph type="dt" sz="half" idx="10"/>
          </p:nvPr>
        </p:nvSpPr>
        <p:spPr/>
        <p:txBody>
          <a:bodyPr/>
          <a:lstStyle>
            <a:lvl1pPr>
              <a:defRPr/>
            </a:lvl1pPr>
          </a:lstStyle>
          <a:p>
            <a:pPr>
              <a:defRPr/>
            </a:pPr>
            <a:r>
              <a:rPr lang="en-US">
                <a:solidFill>
                  <a:srgbClr val="000066"/>
                </a:solidFill>
              </a:rPr>
              <a:t>CS 345</a:t>
            </a:r>
          </a:p>
        </p:txBody>
      </p:sp>
      <p:sp>
        <p:nvSpPr>
          <p:cNvPr id="8" name="Rectangle 6"/>
          <p:cNvSpPr>
            <a:spLocks noGrp="1" noChangeArrowheads="1"/>
          </p:cNvSpPr>
          <p:nvPr>
            <p:ph type="ftr" sz="quarter" idx="11"/>
          </p:nvPr>
        </p:nvSpPr>
        <p:spPr/>
        <p:txBody>
          <a:bodyPr/>
          <a:lstStyle>
            <a:lvl1pPr>
              <a:defRPr/>
            </a:lvl1pPr>
          </a:lstStyle>
          <a:p>
            <a:pPr>
              <a:defRPr/>
            </a:pPr>
            <a:r>
              <a:rPr lang="en-US">
                <a:solidFill>
                  <a:srgbClr val="000066"/>
                </a:solidFill>
              </a:rPr>
              <a:t>Discussion #6 – Chapter 5a</a:t>
            </a:r>
          </a:p>
        </p:txBody>
      </p:sp>
      <p:sp>
        <p:nvSpPr>
          <p:cNvPr id="9" name="Rectangle 7"/>
          <p:cNvSpPr>
            <a:spLocks noGrp="1" noChangeArrowheads="1"/>
          </p:cNvSpPr>
          <p:nvPr>
            <p:ph type="sldNum" sz="quarter" idx="12"/>
          </p:nvPr>
        </p:nvSpPr>
        <p:spPr/>
        <p:txBody>
          <a:bodyPr/>
          <a:lstStyle>
            <a:lvl2pPr lvl="1">
              <a:defRPr/>
            </a:lvl2pPr>
          </a:lstStyle>
          <a:p>
            <a:pPr lvl="1">
              <a:defRPr/>
            </a:pPr>
            <a:fld id="{4A88629C-D34D-4C74-8D96-8DE834CB95B4}" type="slidenum">
              <a:rPr lang="en-US">
                <a:solidFill>
                  <a:srgbClr val="000066"/>
                </a:solidFill>
              </a:rPr>
              <a:pPr lvl="1">
                <a:defRPr/>
              </a:pPr>
              <a:t>‹#›</a:t>
            </a:fld>
            <a:endParaRPr lang="en-US">
              <a:solidFill>
                <a:srgbClr val="000066"/>
              </a:solidFill>
            </a:endParaRPr>
          </a:p>
        </p:txBody>
      </p:sp>
    </p:spTree>
  </p:cSld>
  <p:clrMapOvr>
    <a:masterClrMapping/>
  </p:clrMapOvr>
  <p:transition xmlns:p14="http://schemas.microsoft.com/office/powerpoint/2010/mai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#6 – Chapter 5a</a:t>
            </a:r>
          </a:p>
        </p:txBody>
      </p:sp>
      <p:sp>
        <p:nvSpPr>
          <p:cNvPr id="6" name="Rectangle 7"/>
          <p:cNvSpPr>
            <a:spLocks noGrp="1" noChangeArrowheads="1"/>
          </p:cNvSpPr>
          <p:nvPr>
            <p:ph type="sldNum" sz="quarter" idx="12"/>
          </p:nvPr>
        </p:nvSpPr>
        <p:spPr>
          <a:ln/>
        </p:spPr>
        <p:txBody>
          <a:bodyPr/>
          <a:lstStyle>
            <a:lvl2pPr lvl="1">
              <a:defRPr/>
            </a:lvl2pPr>
          </a:lstStyle>
          <a:p>
            <a:pPr lvl="1">
              <a:defRPr/>
            </a:pPr>
            <a:fld id="{7E7B2EAD-A973-4AB0-8241-245A7C251074}" type="slidenum">
              <a:rPr lang="en-US">
                <a:solidFill>
                  <a:srgbClr val="000066"/>
                </a:solidFill>
              </a:rPr>
              <a:pPr lvl="1">
                <a:defRPr/>
              </a:pPr>
              <a:t>‹#›</a:t>
            </a:fld>
            <a:endParaRPr lang="en-US">
              <a:solidFill>
                <a:srgbClr val="000066"/>
              </a:solidFill>
            </a:endParaRPr>
          </a:p>
        </p:txBody>
      </p:sp>
    </p:spTree>
  </p:cSld>
  <p:clrMapOvr>
    <a:masterClrMapping/>
  </p:clrMapOvr>
  <p:transition xmlns:p14="http://schemas.microsoft.com/office/powerpoint/2010/mai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#6 – Chapter 5a</a:t>
            </a:r>
          </a:p>
        </p:txBody>
      </p:sp>
      <p:sp>
        <p:nvSpPr>
          <p:cNvPr id="6" name="Rectangle 7"/>
          <p:cNvSpPr>
            <a:spLocks noGrp="1" noChangeArrowheads="1"/>
          </p:cNvSpPr>
          <p:nvPr>
            <p:ph type="sldNum" sz="quarter" idx="12"/>
          </p:nvPr>
        </p:nvSpPr>
        <p:spPr>
          <a:ln/>
        </p:spPr>
        <p:txBody>
          <a:bodyPr/>
          <a:lstStyle>
            <a:lvl2pPr lvl="1">
              <a:defRPr/>
            </a:lvl2pPr>
          </a:lstStyle>
          <a:p>
            <a:pPr lvl="1">
              <a:defRPr/>
            </a:pPr>
            <a:fld id="{65EB0F16-525F-4294-836B-1CA7E1B620E0}" type="slidenum">
              <a:rPr lang="en-US">
                <a:solidFill>
                  <a:srgbClr val="000066"/>
                </a:solidFill>
              </a:rPr>
              <a:pPr lvl="1">
                <a:defRPr/>
              </a:pPr>
              <a:t>‹#›</a:t>
            </a:fld>
            <a:endParaRPr lang="en-US">
              <a:solidFill>
                <a:srgbClr val="000066"/>
              </a:solidFill>
            </a:endParaRP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0AF20363-4AF1-4213-8A44-B8B353ED042C}" type="datetimeFigureOut">
              <a:rPr lang="en-US" smtClean="0"/>
              <a:pPr/>
              <a:t>2/3/11</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48F1760B-CB4B-48A9-A819-1186188992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6400" y="1304925"/>
            <a:ext cx="4102100" cy="4914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0900" y="1304925"/>
            <a:ext cx="4102100" cy="4914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#6 – Chapter 5a</a:t>
            </a:r>
          </a:p>
        </p:txBody>
      </p:sp>
      <p:sp>
        <p:nvSpPr>
          <p:cNvPr id="7" name="Rectangle 7"/>
          <p:cNvSpPr>
            <a:spLocks noGrp="1" noChangeArrowheads="1"/>
          </p:cNvSpPr>
          <p:nvPr>
            <p:ph type="sldNum" sz="quarter" idx="12"/>
          </p:nvPr>
        </p:nvSpPr>
        <p:spPr>
          <a:ln/>
        </p:spPr>
        <p:txBody>
          <a:bodyPr/>
          <a:lstStyle>
            <a:lvl2pPr lvl="1">
              <a:defRPr/>
            </a:lvl2pPr>
          </a:lstStyle>
          <a:p>
            <a:pPr lvl="1">
              <a:defRPr/>
            </a:pPr>
            <a:fld id="{3D72308D-2323-4324-8933-31D554D6387F}" type="slidenum">
              <a:rPr lang="en-US">
                <a:solidFill>
                  <a:srgbClr val="000066"/>
                </a:solidFill>
              </a:rPr>
              <a:pPr lvl="1">
                <a:defRPr/>
              </a:pPr>
              <a:t>‹#›</a:t>
            </a:fld>
            <a:endParaRPr lang="en-US">
              <a:solidFill>
                <a:srgbClr val="000066"/>
              </a:solidFill>
            </a:endParaRPr>
          </a:p>
        </p:txBody>
      </p:sp>
    </p:spTree>
  </p:cSld>
  <p:clrMapOvr>
    <a:masterClrMapping/>
  </p:clrMapOvr>
  <p:transition xmlns:p14="http://schemas.microsoft.com/office/powerpoint/2010/main" spd="med"/>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8"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#6 – Chapter 5a</a:t>
            </a:r>
          </a:p>
        </p:txBody>
      </p:sp>
      <p:sp>
        <p:nvSpPr>
          <p:cNvPr id="9" name="Rectangle 7"/>
          <p:cNvSpPr>
            <a:spLocks noGrp="1" noChangeArrowheads="1"/>
          </p:cNvSpPr>
          <p:nvPr>
            <p:ph type="sldNum" sz="quarter" idx="12"/>
          </p:nvPr>
        </p:nvSpPr>
        <p:spPr>
          <a:ln/>
        </p:spPr>
        <p:txBody>
          <a:bodyPr/>
          <a:lstStyle>
            <a:lvl2pPr lvl="1">
              <a:defRPr/>
            </a:lvl2pPr>
          </a:lstStyle>
          <a:p>
            <a:pPr lvl="1">
              <a:defRPr/>
            </a:pPr>
            <a:fld id="{BCB31CA4-59F5-4025-BBD4-6B278DF02C96}" type="slidenum">
              <a:rPr lang="en-US">
                <a:solidFill>
                  <a:srgbClr val="000066"/>
                </a:solidFill>
              </a:rPr>
              <a:pPr lvl="1">
                <a:defRPr/>
              </a:pPr>
              <a:t>‹#›</a:t>
            </a:fld>
            <a:endParaRPr lang="en-US">
              <a:solidFill>
                <a:srgbClr val="000066"/>
              </a:solidFill>
            </a:endParaRPr>
          </a:p>
        </p:txBody>
      </p:sp>
    </p:spTree>
  </p:cSld>
  <p:clrMapOvr>
    <a:masterClrMapping/>
  </p:clrMapOvr>
  <p:transition xmlns:p14="http://schemas.microsoft.com/office/powerpoint/2010/main" spd="med"/>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4"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#6 – Chapter 5a</a:t>
            </a:r>
          </a:p>
        </p:txBody>
      </p:sp>
      <p:sp>
        <p:nvSpPr>
          <p:cNvPr id="5" name="Rectangle 7"/>
          <p:cNvSpPr>
            <a:spLocks noGrp="1" noChangeArrowheads="1"/>
          </p:cNvSpPr>
          <p:nvPr>
            <p:ph type="sldNum" sz="quarter" idx="12"/>
          </p:nvPr>
        </p:nvSpPr>
        <p:spPr>
          <a:ln/>
        </p:spPr>
        <p:txBody>
          <a:bodyPr/>
          <a:lstStyle>
            <a:lvl2pPr lvl="1">
              <a:defRPr/>
            </a:lvl2pPr>
          </a:lstStyle>
          <a:p>
            <a:pPr lvl="1">
              <a:defRPr/>
            </a:pPr>
            <a:fld id="{C49545BD-0DE2-4AB7-8D8F-50B7A22B2C3D}" type="slidenum">
              <a:rPr lang="en-US">
                <a:solidFill>
                  <a:srgbClr val="000066"/>
                </a:solidFill>
              </a:rPr>
              <a:pPr lvl="1">
                <a:defRPr/>
              </a:pPr>
              <a:t>‹#›</a:t>
            </a:fld>
            <a:endParaRPr lang="en-US">
              <a:solidFill>
                <a:srgbClr val="000066"/>
              </a:solidFill>
            </a:endParaRPr>
          </a:p>
        </p:txBody>
      </p:sp>
    </p:spTree>
  </p:cSld>
  <p:clrMapOvr>
    <a:masterClrMapping/>
  </p:clrMapOvr>
  <p:transition xmlns:p14="http://schemas.microsoft.com/office/powerpoint/2010/main" spd="med"/>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3"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#6 – Chapter 5a</a:t>
            </a:r>
          </a:p>
        </p:txBody>
      </p:sp>
      <p:sp>
        <p:nvSpPr>
          <p:cNvPr id="4" name="Rectangle 7"/>
          <p:cNvSpPr>
            <a:spLocks noGrp="1" noChangeArrowheads="1"/>
          </p:cNvSpPr>
          <p:nvPr>
            <p:ph type="sldNum" sz="quarter" idx="12"/>
          </p:nvPr>
        </p:nvSpPr>
        <p:spPr>
          <a:ln/>
        </p:spPr>
        <p:txBody>
          <a:bodyPr/>
          <a:lstStyle>
            <a:lvl2pPr lvl="1">
              <a:defRPr/>
            </a:lvl2pPr>
          </a:lstStyle>
          <a:p>
            <a:pPr lvl="1">
              <a:defRPr/>
            </a:pPr>
            <a:fld id="{84F63124-C798-48B7-9F12-53A5D7E98E58}" type="slidenum">
              <a:rPr lang="en-US">
                <a:solidFill>
                  <a:srgbClr val="000066"/>
                </a:solidFill>
              </a:rPr>
              <a:pPr lvl="1">
                <a:defRPr/>
              </a:pPr>
              <a:t>‹#›</a:t>
            </a:fld>
            <a:endParaRPr lang="en-US">
              <a:solidFill>
                <a:srgbClr val="000066"/>
              </a:solidFill>
            </a:endParaRPr>
          </a:p>
        </p:txBody>
      </p:sp>
    </p:spTree>
  </p:cSld>
  <p:clrMapOvr>
    <a:masterClrMapping/>
  </p:clrMapOvr>
  <p:transition xmlns:p14="http://schemas.microsoft.com/office/powerpoint/2010/main" spd="med"/>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#6 – Chapter 5a</a:t>
            </a:r>
          </a:p>
        </p:txBody>
      </p:sp>
      <p:sp>
        <p:nvSpPr>
          <p:cNvPr id="7" name="Rectangle 7"/>
          <p:cNvSpPr>
            <a:spLocks noGrp="1" noChangeArrowheads="1"/>
          </p:cNvSpPr>
          <p:nvPr>
            <p:ph type="sldNum" sz="quarter" idx="12"/>
          </p:nvPr>
        </p:nvSpPr>
        <p:spPr>
          <a:ln/>
        </p:spPr>
        <p:txBody>
          <a:bodyPr/>
          <a:lstStyle>
            <a:lvl2pPr lvl="1">
              <a:defRPr/>
            </a:lvl2pPr>
          </a:lstStyle>
          <a:p>
            <a:pPr lvl="1">
              <a:defRPr/>
            </a:pPr>
            <a:fld id="{8C3FB8E7-E9D0-42D8-9125-8973BE1E2084}" type="slidenum">
              <a:rPr lang="en-US">
                <a:solidFill>
                  <a:srgbClr val="000066"/>
                </a:solidFill>
              </a:rPr>
              <a:pPr lvl="1">
                <a:defRPr/>
              </a:pPr>
              <a:t>‹#›</a:t>
            </a:fld>
            <a:endParaRPr lang="en-US">
              <a:solidFill>
                <a:srgbClr val="000066"/>
              </a:solidFill>
            </a:endParaRPr>
          </a:p>
        </p:txBody>
      </p:sp>
    </p:spTree>
  </p:cSld>
  <p:clrMapOvr>
    <a:masterClrMapping/>
  </p:clrMapOvr>
  <p:transition xmlns:p14="http://schemas.microsoft.com/office/powerpoint/2010/main" spd="med"/>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#6 – Chapter 5a</a:t>
            </a:r>
          </a:p>
        </p:txBody>
      </p:sp>
      <p:sp>
        <p:nvSpPr>
          <p:cNvPr id="7" name="Rectangle 7"/>
          <p:cNvSpPr>
            <a:spLocks noGrp="1" noChangeArrowheads="1"/>
          </p:cNvSpPr>
          <p:nvPr>
            <p:ph type="sldNum" sz="quarter" idx="12"/>
          </p:nvPr>
        </p:nvSpPr>
        <p:spPr>
          <a:ln/>
        </p:spPr>
        <p:txBody>
          <a:bodyPr/>
          <a:lstStyle>
            <a:lvl2pPr lvl="1">
              <a:defRPr/>
            </a:lvl2pPr>
          </a:lstStyle>
          <a:p>
            <a:pPr lvl="1">
              <a:defRPr/>
            </a:pPr>
            <a:fld id="{CDFDAD0D-7127-42D0-A6D2-69B97981B3FF}" type="slidenum">
              <a:rPr lang="en-US">
                <a:solidFill>
                  <a:srgbClr val="000066"/>
                </a:solidFill>
              </a:rPr>
              <a:pPr lvl="1">
                <a:defRPr/>
              </a:pPr>
              <a:t>‹#›</a:t>
            </a:fld>
            <a:endParaRPr lang="en-US">
              <a:solidFill>
                <a:srgbClr val="000066"/>
              </a:solidFill>
            </a:endParaRPr>
          </a:p>
        </p:txBody>
      </p:sp>
    </p:spTree>
  </p:cSld>
  <p:clrMapOvr>
    <a:masterClrMapping/>
  </p:clrMapOvr>
  <p:transition xmlns:p14="http://schemas.microsoft.com/office/powerpoint/2010/main" spd="med"/>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#6 – Chapter 5a</a:t>
            </a:r>
          </a:p>
        </p:txBody>
      </p:sp>
      <p:sp>
        <p:nvSpPr>
          <p:cNvPr id="6" name="Rectangle 7"/>
          <p:cNvSpPr>
            <a:spLocks noGrp="1" noChangeArrowheads="1"/>
          </p:cNvSpPr>
          <p:nvPr>
            <p:ph type="sldNum" sz="quarter" idx="12"/>
          </p:nvPr>
        </p:nvSpPr>
        <p:spPr>
          <a:ln/>
        </p:spPr>
        <p:txBody>
          <a:bodyPr/>
          <a:lstStyle>
            <a:lvl2pPr lvl="1">
              <a:defRPr/>
            </a:lvl2pPr>
          </a:lstStyle>
          <a:p>
            <a:pPr lvl="1">
              <a:defRPr/>
            </a:pPr>
            <a:fld id="{8667C1DD-8DBD-4AD7-BC12-1A967D8499D4}" type="slidenum">
              <a:rPr lang="en-US">
                <a:solidFill>
                  <a:srgbClr val="000066"/>
                </a:solidFill>
              </a:rPr>
              <a:pPr lvl="1">
                <a:defRPr/>
              </a:pPr>
              <a:t>‹#›</a:t>
            </a:fld>
            <a:endParaRPr lang="en-US">
              <a:solidFill>
                <a:srgbClr val="000066"/>
              </a:solidFill>
            </a:endParaRPr>
          </a:p>
        </p:txBody>
      </p:sp>
    </p:spTree>
  </p:cSld>
  <p:clrMapOvr>
    <a:masterClrMapping/>
  </p:clrMapOvr>
  <p:transition xmlns:p14="http://schemas.microsoft.com/office/powerpoint/2010/main" spd="med"/>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152400"/>
            <a:ext cx="2114550" cy="6067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152400"/>
            <a:ext cx="6191250" cy="6067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5"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#6 – Chapter 5a</a:t>
            </a:r>
          </a:p>
        </p:txBody>
      </p:sp>
      <p:sp>
        <p:nvSpPr>
          <p:cNvPr id="6" name="Rectangle 7"/>
          <p:cNvSpPr>
            <a:spLocks noGrp="1" noChangeArrowheads="1"/>
          </p:cNvSpPr>
          <p:nvPr>
            <p:ph type="sldNum" sz="quarter" idx="12"/>
          </p:nvPr>
        </p:nvSpPr>
        <p:spPr>
          <a:ln/>
        </p:spPr>
        <p:txBody>
          <a:bodyPr/>
          <a:lstStyle>
            <a:lvl2pPr lvl="1">
              <a:defRPr/>
            </a:lvl2pPr>
          </a:lstStyle>
          <a:p>
            <a:pPr lvl="1">
              <a:defRPr/>
            </a:pPr>
            <a:fld id="{01FB4F67-1D12-45C9-9866-47AA5D403BDB}" type="slidenum">
              <a:rPr lang="en-US">
                <a:solidFill>
                  <a:srgbClr val="000066"/>
                </a:solidFill>
              </a:rPr>
              <a:pPr lvl="1">
                <a:defRPr/>
              </a:pPr>
              <a:t>‹#›</a:t>
            </a:fld>
            <a:endParaRPr lang="en-US">
              <a:solidFill>
                <a:srgbClr val="000066"/>
              </a:solidFill>
            </a:endParaRPr>
          </a:p>
        </p:txBody>
      </p:sp>
    </p:spTree>
  </p:cSld>
  <p:clrMapOvr>
    <a:masterClrMapping/>
  </p:clrMapOvr>
  <p:transition xmlns:p14="http://schemas.microsoft.com/office/powerpoint/2010/main" spd="med"/>
</p:sldLayout>
</file>

<file path=ppt/slideLayouts/slideLayout58.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81000" y="152400"/>
            <a:ext cx="8458200" cy="6067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4"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#6 – Chapter 5a</a:t>
            </a:r>
          </a:p>
        </p:txBody>
      </p:sp>
      <p:sp>
        <p:nvSpPr>
          <p:cNvPr id="5" name="Rectangle 7"/>
          <p:cNvSpPr>
            <a:spLocks noGrp="1" noChangeArrowheads="1"/>
          </p:cNvSpPr>
          <p:nvPr>
            <p:ph type="sldNum" sz="quarter" idx="12"/>
          </p:nvPr>
        </p:nvSpPr>
        <p:spPr>
          <a:ln/>
        </p:spPr>
        <p:txBody>
          <a:bodyPr/>
          <a:lstStyle>
            <a:lvl2pPr lvl="1">
              <a:defRPr/>
            </a:lvl2pPr>
          </a:lstStyle>
          <a:p>
            <a:pPr lvl="1">
              <a:defRPr/>
            </a:pPr>
            <a:fld id="{9578AB4F-5377-43C8-8AED-03DC101B8185}" type="slidenum">
              <a:rPr lang="en-US">
                <a:solidFill>
                  <a:srgbClr val="000066"/>
                </a:solidFill>
              </a:rPr>
              <a:pPr lvl="1">
                <a:defRPr/>
              </a:pPr>
              <a:t>‹#›</a:t>
            </a:fld>
            <a:endParaRPr lang="en-US">
              <a:solidFill>
                <a:srgbClr val="000066"/>
              </a:solidFill>
            </a:endParaRPr>
          </a:p>
        </p:txBody>
      </p:sp>
    </p:spTree>
  </p:cSld>
  <p:clrMapOvr>
    <a:masterClrMapping/>
  </p:clrMapOvr>
  <p:transition xmlns:p14="http://schemas.microsoft.com/office/powerpoint/2010/main" spd="med"/>
</p:sldLayout>
</file>

<file path=ppt/slideLayouts/slideLayout59.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458200"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06400" y="1304925"/>
            <a:ext cx="4102100" cy="4914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60900" y="1304925"/>
            <a:ext cx="4102100" cy="4914900"/>
          </a:xfrm>
        </p:spPr>
        <p:txBody>
          <a:bodyPr/>
          <a:lstStyle/>
          <a:p>
            <a:pPr lvl="0"/>
            <a:endParaRPr lang="en-US" noProof="0" smtClean="0"/>
          </a:p>
        </p:txBody>
      </p:sp>
      <p:sp>
        <p:nvSpPr>
          <p:cNvPr id="5" name="Rectangle 5"/>
          <p:cNvSpPr>
            <a:spLocks noGrp="1" noChangeArrowheads="1"/>
          </p:cNvSpPr>
          <p:nvPr>
            <p:ph type="dt" sz="half" idx="10"/>
          </p:nvPr>
        </p:nvSpPr>
        <p:spPr>
          <a:ln/>
        </p:spPr>
        <p:txBody>
          <a:bodyPr/>
          <a:lstStyle>
            <a:lvl1pPr>
              <a:defRPr/>
            </a:lvl1pPr>
          </a:lstStyle>
          <a:p>
            <a:pPr>
              <a:defRPr/>
            </a:pPr>
            <a:r>
              <a:rPr lang="en-US">
                <a:solidFill>
                  <a:srgbClr val="000066"/>
                </a:solidFill>
              </a:rPr>
              <a:t>CS 345</a:t>
            </a:r>
          </a:p>
        </p:txBody>
      </p:sp>
      <p:sp>
        <p:nvSpPr>
          <p:cNvPr id="6" name="Rectangle 6"/>
          <p:cNvSpPr>
            <a:spLocks noGrp="1" noChangeArrowheads="1"/>
          </p:cNvSpPr>
          <p:nvPr>
            <p:ph type="ftr" sz="quarter" idx="11"/>
          </p:nvPr>
        </p:nvSpPr>
        <p:spPr>
          <a:ln/>
        </p:spPr>
        <p:txBody>
          <a:bodyPr/>
          <a:lstStyle>
            <a:lvl1pPr>
              <a:defRPr/>
            </a:lvl1pPr>
          </a:lstStyle>
          <a:p>
            <a:pPr>
              <a:defRPr/>
            </a:pPr>
            <a:r>
              <a:rPr lang="en-US">
                <a:solidFill>
                  <a:srgbClr val="000066"/>
                </a:solidFill>
              </a:rPr>
              <a:t>Discussion #6 – Chapter 5a</a:t>
            </a:r>
          </a:p>
        </p:txBody>
      </p:sp>
      <p:sp>
        <p:nvSpPr>
          <p:cNvPr id="7" name="Rectangle 7"/>
          <p:cNvSpPr>
            <a:spLocks noGrp="1" noChangeArrowheads="1"/>
          </p:cNvSpPr>
          <p:nvPr>
            <p:ph type="sldNum" sz="quarter" idx="12"/>
          </p:nvPr>
        </p:nvSpPr>
        <p:spPr>
          <a:ln/>
        </p:spPr>
        <p:txBody>
          <a:bodyPr/>
          <a:lstStyle>
            <a:lvl2pPr lvl="1">
              <a:defRPr/>
            </a:lvl2pPr>
          </a:lstStyle>
          <a:p>
            <a:pPr lvl="1">
              <a:defRPr/>
            </a:pPr>
            <a:fld id="{9D60C3B5-806C-42CC-93D7-99C7703CC91F}" type="slidenum">
              <a:rPr lang="en-US">
                <a:solidFill>
                  <a:srgbClr val="000066"/>
                </a:solidFill>
              </a:rPr>
              <a:pPr lvl="1">
                <a:defRPr/>
              </a:pPr>
              <a:t>‹#›</a:t>
            </a:fld>
            <a:endParaRPr lang="en-US">
              <a:solidFill>
                <a:srgbClr val="000066"/>
              </a:solidFill>
            </a:endParaRP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AF20363-4AF1-4213-8A44-B8B353ED042C}" type="datetimeFigureOut">
              <a:rPr lang="en-US" smtClean="0"/>
              <a:pPr/>
              <a:t>2/3/11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1760B-CB4B-48A9-A819-11861889927E}" type="slidenum">
              <a:rPr lang="en-US" smtClean="0"/>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C20216BD-34E5-4203-914B-D47AAB6DBA63}" type="slidenum">
              <a:rPr lang="x-none">
                <a:solidFill>
                  <a:srgbClr val="000000"/>
                </a:solidFill>
              </a:rPr>
              <a:pPr>
                <a:defRPr/>
              </a:pPr>
              <a:t>‹#›</a:t>
            </a:fld>
            <a:endParaRPr lang="en-US">
              <a:solidFill>
                <a:srgbClr val="000000"/>
              </a:solidFil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674B1145-3A38-46AC-8419-B9687B7EFAD8}" type="slidenum">
              <a:rPr lang="x-none">
                <a:solidFill>
                  <a:srgbClr val="000000"/>
                </a:solidFill>
              </a:rPr>
              <a:pPr>
                <a:defRPr/>
              </a:pPr>
              <a:t>‹#›</a:t>
            </a:fld>
            <a:endParaRPr lang="en-US">
              <a:solidFill>
                <a:srgbClr val="000000"/>
              </a:solidFill>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8B440411-162D-46B6-B37B-A5E2F7A7B341}" type="slidenum">
              <a:rPr lang="x-none">
                <a:solidFill>
                  <a:srgbClr val="000000"/>
                </a:solidFill>
              </a:rPr>
              <a:pPr>
                <a:defRPr/>
              </a:pPr>
              <a:t>‹#›</a:t>
            </a:fld>
            <a:endParaRPr lang="en-US">
              <a:solidFill>
                <a:srgbClr val="000000"/>
              </a:solidFil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7EFEF109-7157-4CB0-B901-811383E07765}" type="slidenum">
              <a:rPr lang="x-none">
                <a:solidFill>
                  <a:srgbClr val="000000"/>
                </a:solidFill>
              </a:rPr>
              <a:pPr>
                <a:defRPr/>
              </a:pPr>
              <a:t>‹#›</a:t>
            </a:fld>
            <a:endParaRPr lang="en-US">
              <a:solidFill>
                <a:srgbClr val="000000"/>
              </a:solidFil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Art of Multiprocessor Programming</a:t>
            </a:r>
          </a:p>
        </p:txBody>
      </p:sp>
      <p:sp>
        <p:nvSpPr>
          <p:cNvPr id="8" name="Rectangle 6"/>
          <p:cNvSpPr>
            <a:spLocks noGrp="1" noChangeArrowheads="1"/>
          </p:cNvSpPr>
          <p:nvPr>
            <p:ph type="sldNum" sz="quarter" idx="11"/>
          </p:nvPr>
        </p:nvSpPr>
        <p:spPr>
          <a:ln/>
        </p:spPr>
        <p:txBody>
          <a:bodyPr/>
          <a:lstStyle>
            <a:lvl1pPr>
              <a:defRPr/>
            </a:lvl1pPr>
          </a:lstStyle>
          <a:p>
            <a:pPr>
              <a:defRPr/>
            </a:pPr>
            <a:fld id="{08D903ED-D78E-45DA-9FB4-CD1C134F4B29}" type="slidenum">
              <a:rPr lang="x-none">
                <a:solidFill>
                  <a:srgbClr val="000000"/>
                </a:solidFill>
              </a:rPr>
              <a:pPr>
                <a:defRPr/>
              </a:pPr>
              <a:t>‹#›</a:t>
            </a:fld>
            <a:endParaRPr lang="en-US">
              <a:solidFill>
                <a:srgbClr val="000000"/>
              </a:solidFil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Art of Multiprocessor Programming</a:t>
            </a:r>
          </a:p>
        </p:txBody>
      </p:sp>
      <p:sp>
        <p:nvSpPr>
          <p:cNvPr id="4" name="Rectangle 6"/>
          <p:cNvSpPr>
            <a:spLocks noGrp="1" noChangeArrowheads="1"/>
          </p:cNvSpPr>
          <p:nvPr>
            <p:ph type="sldNum" sz="quarter" idx="11"/>
          </p:nvPr>
        </p:nvSpPr>
        <p:spPr>
          <a:ln/>
        </p:spPr>
        <p:txBody>
          <a:bodyPr/>
          <a:lstStyle>
            <a:lvl1pPr>
              <a:defRPr/>
            </a:lvl1pPr>
          </a:lstStyle>
          <a:p>
            <a:pPr>
              <a:defRPr/>
            </a:pPr>
            <a:fld id="{973BD4C0-153C-49FF-9A78-6780CF752365}" type="slidenum">
              <a:rPr lang="x-none">
                <a:solidFill>
                  <a:srgbClr val="000000"/>
                </a:solidFill>
              </a:rPr>
              <a:pPr>
                <a:defRPr/>
              </a:pPr>
              <a:t>‹#›</a:t>
            </a:fld>
            <a:endParaRPr lang="en-US">
              <a:solidFill>
                <a:srgbClr val="000000"/>
              </a:solidFil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Art of Multiprocessor Programming</a:t>
            </a:r>
          </a:p>
        </p:txBody>
      </p:sp>
      <p:sp>
        <p:nvSpPr>
          <p:cNvPr id="3" name="Rectangle 6"/>
          <p:cNvSpPr>
            <a:spLocks noGrp="1" noChangeArrowheads="1"/>
          </p:cNvSpPr>
          <p:nvPr>
            <p:ph type="sldNum" sz="quarter" idx="11"/>
          </p:nvPr>
        </p:nvSpPr>
        <p:spPr>
          <a:ln/>
        </p:spPr>
        <p:txBody>
          <a:bodyPr/>
          <a:lstStyle>
            <a:lvl1pPr>
              <a:defRPr/>
            </a:lvl1pPr>
          </a:lstStyle>
          <a:p>
            <a:pPr>
              <a:defRPr/>
            </a:pPr>
            <a:fld id="{A69E982E-E66E-4A8B-A9BA-2EBDBCEFEC3B}" type="slidenum">
              <a:rPr lang="x-none">
                <a:solidFill>
                  <a:srgbClr val="000000"/>
                </a:solidFill>
              </a:rPr>
              <a:pPr>
                <a:defRPr/>
              </a:pPr>
              <a:t>‹#›</a:t>
            </a:fld>
            <a:endParaRPr lang="en-US">
              <a:solidFill>
                <a:srgbClr val="000000"/>
              </a:solidFil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3F5B37F4-4E69-498F-8170-6A37117C5E33}" type="slidenum">
              <a:rPr lang="x-none">
                <a:solidFill>
                  <a:srgbClr val="000000"/>
                </a:solidFill>
              </a:rPr>
              <a:pPr>
                <a:defRPr/>
              </a:pPr>
              <a:t>‹#›</a:t>
            </a:fld>
            <a:endParaRPr lang="en-US">
              <a:solidFill>
                <a:srgbClr val="000000"/>
              </a:solidFil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C34C7A71-1646-46CC-A7DE-35305F7ED8AA}" type="slidenum">
              <a:rPr lang="x-none">
                <a:solidFill>
                  <a:srgbClr val="000000"/>
                </a:solidFill>
              </a:rPr>
              <a:pPr>
                <a:defRPr/>
              </a:pPr>
              <a:t>‹#›</a:t>
            </a:fld>
            <a:endParaRPr lang="en-US">
              <a:solidFill>
                <a:srgbClr val="000000"/>
              </a:solidFil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6F587EC8-BA7B-464B-9095-ECC7C77A1C9C}" type="slidenum">
              <a:rPr lang="x-none">
                <a:solidFill>
                  <a:srgbClr val="000000"/>
                </a:solidFill>
              </a:rPr>
              <a:pPr>
                <a:defRPr/>
              </a:pPr>
              <a:t>‹#›</a:t>
            </a:fld>
            <a:endParaRPr lang="en-US">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0AF20363-4AF1-4213-8A44-B8B353ED042C}" type="datetimeFigureOut">
              <a:rPr lang="en-US" smtClean="0"/>
              <a:pPr/>
              <a:t>2/3/11</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48F1760B-CB4B-48A9-A819-11861889927E}" type="slidenum">
              <a:rPr lang="en-US" smtClean="0"/>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0477B31D-3C31-4561-9972-01A948AFBCD3}" type="slidenum">
              <a:rPr lang="x-none">
                <a:solidFill>
                  <a:srgbClr val="000000"/>
                </a:solidFill>
              </a:rPr>
              <a:pPr>
                <a:defRPr/>
              </a:pPr>
              <a:t>‹#›</a:t>
            </a:fld>
            <a:endParaRPr lang="en-US">
              <a:solidFill>
                <a:srgbClr val="000000"/>
              </a:solidFil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BCE5404B-7F43-45D5-AFBE-DE24E3CD44C7}" type="slidenum">
              <a:rPr lang="x-none">
                <a:solidFill>
                  <a:srgbClr val="000000"/>
                </a:solidFill>
              </a:rPr>
              <a:pPr>
                <a:defRPr/>
              </a:pPr>
              <a:t>‹#›</a:t>
            </a:fld>
            <a:endParaRPr lang="en-US">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0AF20363-4AF1-4213-8A44-B8B353ED042C}" type="datetimeFigureOut">
              <a:rPr lang="en-US" smtClean="0"/>
              <a:pPr/>
              <a:t>2/3/11</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48F1760B-CB4B-48A9-A819-1186188992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0AF20363-4AF1-4213-8A44-B8B353ED042C}" type="datetimeFigureOut">
              <a:rPr lang="en-US" smtClean="0"/>
              <a:pPr/>
              <a:t>2/3/11</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48F1760B-CB4B-48A9-A819-1186188992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theme" Target="../theme/theme3.xml"/><Relationship Id="rId15" Type="http://schemas.openxmlformats.org/officeDocument/2006/relationships/image" Target="../media/image2.pn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2" Type="http://schemas.openxmlformats.org/officeDocument/2006/relationships/theme" Target="../theme/theme4.xml"/><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theme" Target="../theme/theme5.xml"/><Relationship Id="rId15" Type="http://schemas.openxmlformats.org/officeDocument/2006/relationships/image" Target="../media/image2.png"/><Relationship Id="rId1" Type="http://schemas.openxmlformats.org/officeDocument/2006/relationships/slideLayout" Target="../slideLayouts/slideLayout47.xml"/><Relationship Id="rId2" Type="http://schemas.openxmlformats.org/officeDocument/2006/relationships/slideLayout" Target="../slideLayouts/slideLayout48.xml"/><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theme" Target="../theme/theme6.xml"/><Relationship Id="rId1" Type="http://schemas.openxmlformats.org/officeDocument/2006/relationships/slideLayout" Target="../slideLayouts/slideLayout60.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0AF20363-4AF1-4213-8A44-B8B353ED042C}" type="datetimeFigureOut">
              <a:rPr lang="en-US" smtClean="0"/>
              <a:pPr/>
              <a:t>2/3/11</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48F1760B-CB4B-48A9-A819-11861889927E}"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solidFill>
                  <a:schemeClr val="tx1"/>
                </a:solidFill>
                <a:latin typeface="Comic Sans MS" charset="0"/>
              </a:defRPr>
            </a:lvl1pPr>
          </a:lstStyle>
          <a:p>
            <a:pPr eaLnBrk="0" fontAlgn="base" hangingPunct="0">
              <a:spcBef>
                <a:spcPct val="0"/>
              </a:spcBef>
              <a:spcAft>
                <a:spcPct val="0"/>
              </a:spcAft>
              <a:defRPr/>
            </a:pPr>
            <a:r>
              <a:rPr lang="en-US">
                <a:solidFill>
                  <a:srgbClr val="000000"/>
                </a:solidFill>
                <a:ea typeface="ＭＳ Ｐゴシック" charset="-128"/>
              </a:rPr>
              <a:t>Art of Multiprocessor Programming</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Comic Sans MS" charset="0"/>
                <a:cs typeface="Arial" charset="0"/>
              </a:defRPr>
            </a:lvl1pPr>
          </a:lstStyle>
          <a:p>
            <a:pPr eaLnBrk="0" fontAlgn="base" hangingPunct="0">
              <a:spcBef>
                <a:spcPct val="0"/>
              </a:spcBef>
              <a:spcAft>
                <a:spcPct val="0"/>
              </a:spcAft>
              <a:defRPr/>
            </a:pPr>
            <a:fld id="{293670E3-D381-4146-8B10-8965B7222615}" type="slidenum">
              <a:rPr lang="x-none">
                <a:solidFill>
                  <a:srgbClr val="000000"/>
                </a:solidFill>
                <a:ea typeface="ＭＳ Ｐゴシック" charset="-128"/>
              </a:rPr>
              <a:pPr eaLnBrk="0" fontAlgn="base" hangingPunct="0">
                <a:spcBef>
                  <a:spcPct val="0"/>
                </a:spcBef>
                <a:spcAft>
                  <a:spcPct val="0"/>
                </a:spcAft>
                <a:defRPr/>
              </a:pPr>
              <a:t>‹#›</a:t>
            </a:fld>
            <a:endParaRPr lang="en-US">
              <a:solidFill>
                <a:srgbClr val="000000"/>
              </a:solidFill>
              <a:ea typeface="ＭＳ Ｐゴシック" charset="-128"/>
            </a:endParaRPr>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dt="0"/>
  <p:txStyles>
    <p:title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Comic Sans MS"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Comic Sans MS"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Comic Sans MS"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Comic Sans MS" charset="0"/>
          <a:ea typeface="ＭＳ Ｐゴシック" charset="-128"/>
          <a:cs typeface="ＭＳ Ｐゴシック" charset="-128"/>
        </a:defRPr>
      </a:lvl5pPr>
      <a:lvl6pPr marL="457200" algn="ctr" rtl="0" eaLnBrk="0" fontAlgn="base" hangingPunct="0">
        <a:spcBef>
          <a:spcPct val="0"/>
        </a:spcBef>
        <a:spcAft>
          <a:spcPct val="0"/>
        </a:spcAft>
        <a:defRPr sz="4400">
          <a:solidFill>
            <a:schemeClr val="tx2"/>
          </a:solidFill>
          <a:latin typeface="Comic Sans MS" charset="0"/>
        </a:defRPr>
      </a:lvl6pPr>
      <a:lvl7pPr marL="914400" algn="ctr" rtl="0" eaLnBrk="0" fontAlgn="base" hangingPunct="0">
        <a:spcBef>
          <a:spcPct val="0"/>
        </a:spcBef>
        <a:spcAft>
          <a:spcPct val="0"/>
        </a:spcAft>
        <a:defRPr sz="4400">
          <a:solidFill>
            <a:schemeClr val="tx2"/>
          </a:solidFill>
          <a:latin typeface="Comic Sans MS" charset="0"/>
        </a:defRPr>
      </a:lvl7pPr>
      <a:lvl8pPr marL="1371600" algn="ctr" rtl="0" eaLnBrk="0" fontAlgn="base" hangingPunct="0">
        <a:spcBef>
          <a:spcPct val="0"/>
        </a:spcBef>
        <a:spcAft>
          <a:spcPct val="0"/>
        </a:spcAft>
        <a:defRPr sz="4400">
          <a:solidFill>
            <a:schemeClr val="tx2"/>
          </a:solidFill>
          <a:latin typeface="Comic Sans MS" charset="0"/>
        </a:defRPr>
      </a:lvl8pPr>
      <a:lvl9pPr marL="1828800" algn="ctr" rtl="0" eaLnBrk="0" fontAlgn="base" hangingPunct="0">
        <a:spcBef>
          <a:spcPct val="0"/>
        </a:spcBef>
        <a:spcAft>
          <a:spcPct val="0"/>
        </a:spcAft>
        <a:defRPr sz="4400">
          <a:solidFill>
            <a:schemeClr val="tx2"/>
          </a:solidFill>
          <a:latin typeface="Comic Sans MS" charset="0"/>
        </a:defRPr>
      </a:lvl9pPr>
    </p:titleStyle>
    <p:bodyStyle>
      <a:lvl1pPr marL="342900" indent="-342900" algn="l" rtl="0" eaLnBrk="0" fontAlgn="base" hangingPunct="0">
        <a:spcBef>
          <a:spcPct val="20000"/>
        </a:spcBef>
        <a:spcAft>
          <a:spcPct val="0"/>
        </a:spcAft>
        <a:buChar char="•"/>
        <a:defRPr sz="3200">
          <a:solidFill>
            <a:srgbClr val="0000FF"/>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rgbClr val="0000FF"/>
          </a:solidFill>
          <a:latin typeface="+mn-lt"/>
          <a:ea typeface="ＭＳ Ｐゴシック" charset="-128"/>
        </a:defRPr>
      </a:lvl2pPr>
      <a:lvl3pPr marL="1143000" indent="-228600" algn="l" rtl="0" eaLnBrk="0" fontAlgn="base" hangingPunct="0">
        <a:spcBef>
          <a:spcPct val="20000"/>
        </a:spcBef>
        <a:spcAft>
          <a:spcPct val="0"/>
        </a:spcAft>
        <a:buChar char="•"/>
        <a:defRPr sz="2400">
          <a:solidFill>
            <a:srgbClr val="0000FF"/>
          </a:solidFill>
          <a:latin typeface="+mn-lt"/>
          <a:ea typeface="ＭＳ Ｐゴシック" charset="-128"/>
        </a:defRPr>
      </a:lvl3pPr>
      <a:lvl4pPr marL="1600200" indent="-228600" algn="l" rtl="0" eaLnBrk="0" fontAlgn="base" hangingPunct="0">
        <a:spcBef>
          <a:spcPct val="20000"/>
        </a:spcBef>
        <a:spcAft>
          <a:spcPct val="0"/>
        </a:spcAft>
        <a:buChar char="–"/>
        <a:defRPr sz="2000">
          <a:solidFill>
            <a:srgbClr val="0000FF"/>
          </a:solidFill>
          <a:latin typeface="+mn-lt"/>
          <a:ea typeface="ＭＳ Ｐゴシック" charset="-128"/>
        </a:defRPr>
      </a:lvl4pPr>
      <a:lvl5pPr marL="2057400" indent="-228600" algn="l" rtl="0" eaLnBrk="0" fontAlgn="base" hangingPunct="0">
        <a:spcBef>
          <a:spcPct val="20000"/>
        </a:spcBef>
        <a:spcAft>
          <a:spcPct val="0"/>
        </a:spcAft>
        <a:buChar char="»"/>
        <a:defRPr sz="2000">
          <a:solidFill>
            <a:srgbClr val="0000FF"/>
          </a:solidFill>
          <a:latin typeface="+mn-lt"/>
          <a:ea typeface="ＭＳ Ｐゴシック" charset="-128"/>
        </a:defRPr>
      </a:lvl5pPr>
      <a:lvl6pPr marL="2514600" indent="-228600" algn="l" rtl="0" eaLnBrk="0" fontAlgn="base" hangingPunct="0">
        <a:spcBef>
          <a:spcPct val="20000"/>
        </a:spcBef>
        <a:spcAft>
          <a:spcPct val="0"/>
        </a:spcAft>
        <a:buChar char="»"/>
        <a:defRPr sz="2000">
          <a:solidFill>
            <a:srgbClr val="0000FF"/>
          </a:solidFill>
          <a:latin typeface="+mn-lt"/>
          <a:ea typeface="ＭＳ Ｐゴシック" charset="-128"/>
        </a:defRPr>
      </a:lvl6pPr>
      <a:lvl7pPr marL="2971800" indent="-228600" algn="l" rtl="0" eaLnBrk="0" fontAlgn="base" hangingPunct="0">
        <a:spcBef>
          <a:spcPct val="20000"/>
        </a:spcBef>
        <a:spcAft>
          <a:spcPct val="0"/>
        </a:spcAft>
        <a:buChar char="»"/>
        <a:defRPr sz="2000">
          <a:solidFill>
            <a:srgbClr val="0000FF"/>
          </a:solidFill>
          <a:latin typeface="+mn-lt"/>
          <a:ea typeface="ＭＳ Ｐゴシック" charset="-128"/>
        </a:defRPr>
      </a:lvl7pPr>
      <a:lvl8pPr marL="3429000" indent="-228600" algn="l" rtl="0" eaLnBrk="0" fontAlgn="base" hangingPunct="0">
        <a:spcBef>
          <a:spcPct val="20000"/>
        </a:spcBef>
        <a:spcAft>
          <a:spcPct val="0"/>
        </a:spcAft>
        <a:buChar char="»"/>
        <a:defRPr sz="2000">
          <a:solidFill>
            <a:srgbClr val="0000FF"/>
          </a:solidFill>
          <a:latin typeface="+mn-lt"/>
          <a:ea typeface="ＭＳ Ｐゴシック" charset="-128"/>
        </a:defRPr>
      </a:lvl8pPr>
      <a:lvl9pPr marL="3886200" indent="-228600" algn="l" rtl="0" eaLnBrk="0" fontAlgn="base" hangingPunct="0">
        <a:spcBef>
          <a:spcPct val="20000"/>
        </a:spcBef>
        <a:spcAft>
          <a:spcPct val="0"/>
        </a:spcAft>
        <a:buChar char="»"/>
        <a:defRPr sz="2000">
          <a:solidFill>
            <a:srgbClr val="0000FF"/>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2898" name="Line 2"/>
          <p:cNvSpPr>
            <a:spLocks noChangeShapeType="1"/>
          </p:cNvSpPr>
          <p:nvPr/>
        </p:nvSpPr>
        <p:spPr bwMode="auto">
          <a:xfrm>
            <a:off x="0" y="1143000"/>
            <a:ext cx="8026400" cy="0"/>
          </a:xfrm>
          <a:prstGeom prst="line">
            <a:avLst/>
          </a:prstGeom>
          <a:noFill/>
          <a:ln w="50800">
            <a:solidFill>
              <a:schemeClr val="accent2"/>
            </a:solidFill>
            <a:round/>
            <a:headEnd type="none" w="sm" len="sm"/>
            <a:tailEnd type="none" w="sm" len="sm"/>
          </a:ln>
          <a:effectLst/>
        </p:spPr>
        <p:txBody>
          <a:bodyPr wrap="none" anchor="ctr"/>
          <a:lstStyle/>
          <a:p>
            <a:pPr algn="ctr" eaLnBrk="0" fontAlgn="base" hangingPunct="0">
              <a:spcBef>
                <a:spcPct val="0"/>
              </a:spcBef>
              <a:spcAft>
                <a:spcPct val="0"/>
              </a:spcAft>
              <a:defRPr/>
            </a:pPr>
            <a:endParaRPr lang="en-US">
              <a:solidFill>
                <a:srgbClr val="000066"/>
              </a:solidFill>
            </a:endParaRPr>
          </a:p>
        </p:txBody>
      </p:sp>
      <p:sp>
        <p:nvSpPr>
          <p:cNvPr id="4099" name="Rectangle 3"/>
          <p:cNvSpPr>
            <a:spLocks noGrp="1" noChangeArrowheads="1"/>
          </p:cNvSpPr>
          <p:nvPr>
            <p:ph type="title"/>
          </p:nvPr>
        </p:nvSpPr>
        <p:spPr bwMode="auto">
          <a:xfrm>
            <a:off x="381000" y="152400"/>
            <a:ext cx="8458200" cy="914400"/>
          </a:xfrm>
          <a:prstGeom prst="rect">
            <a:avLst/>
          </a:prstGeom>
          <a:noFill/>
          <a:ln w="9525">
            <a:noFill/>
            <a:miter lim="800000"/>
            <a:headEnd/>
            <a:tailEnd/>
          </a:ln>
        </p:spPr>
        <p:txBody>
          <a:bodyPr vert="horz" wrap="square" lIns="92075" tIns="46038" rIns="92075" bIns="46038" numCol="1" anchor="b" anchorCtr="0" compatLnSpc="1">
            <a:prstTxWarp prst="textNoShape">
              <a:avLst/>
            </a:prstTxWarp>
          </a:bodyPr>
          <a:lstStyle/>
          <a:p>
            <a:pPr lvl="0"/>
            <a:r>
              <a:rPr lang="en-US" smtClean="0"/>
              <a:t>Click to edit Master title style</a:t>
            </a:r>
          </a:p>
        </p:txBody>
      </p:sp>
      <p:sp>
        <p:nvSpPr>
          <p:cNvPr id="4100" name="Rectangle 4"/>
          <p:cNvSpPr>
            <a:spLocks noGrp="1" noChangeArrowheads="1"/>
          </p:cNvSpPr>
          <p:nvPr>
            <p:ph type="body" idx="1"/>
          </p:nvPr>
        </p:nvSpPr>
        <p:spPr bwMode="auto">
          <a:xfrm>
            <a:off x="406400" y="1304925"/>
            <a:ext cx="8356600" cy="49149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92901" name="Rectangle 5"/>
          <p:cNvSpPr>
            <a:spLocks noGrp="1" noChangeArrowheads="1"/>
          </p:cNvSpPr>
          <p:nvPr>
            <p:ph type="dt" sz="half" idx="2"/>
          </p:nvPr>
        </p:nvSpPr>
        <p:spPr bwMode="auto">
          <a:xfrm>
            <a:off x="381000" y="6400800"/>
            <a:ext cx="2438400" cy="3810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l">
              <a:defRPr sz="1600">
                <a:latin typeface="Times New Roman" pitchFamily="64" charset="0"/>
              </a:defRPr>
            </a:lvl1pPr>
          </a:lstStyle>
          <a:p>
            <a:pPr eaLnBrk="0" fontAlgn="base" hangingPunct="0">
              <a:spcBef>
                <a:spcPct val="0"/>
              </a:spcBef>
              <a:spcAft>
                <a:spcPct val="0"/>
              </a:spcAft>
              <a:defRPr/>
            </a:pPr>
            <a:r>
              <a:rPr lang="en-US">
                <a:solidFill>
                  <a:srgbClr val="000066"/>
                </a:solidFill>
              </a:rPr>
              <a:t>CS 345</a:t>
            </a:r>
          </a:p>
        </p:txBody>
      </p:sp>
      <p:sp>
        <p:nvSpPr>
          <p:cNvPr id="592902" name="Rectangle 6"/>
          <p:cNvSpPr>
            <a:spLocks noGrp="1" noChangeArrowheads="1"/>
          </p:cNvSpPr>
          <p:nvPr>
            <p:ph type="ftr" sz="quarter" idx="3"/>
          </p:nvPr>
        </p:nvSpPr>
        <p:spPr bwMode="auto">
          <a:xfrm>
            <a:off x="2805113" y="6400800"/>
            <a:ext cx="3627437" cy="3810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600">
                <a:latin typeface="Times New Roman" pitchFamily="64" charset="0"/>
              </a:defRPr>
            </a:lvl1pPr>
          </a:lstStyle>
          <a:p>
            <a:pPr algn="ctr" eaLnBrk="0" fontAlgn="base" hangingPunct="0">
              <a:spcBef>
                <a:spcPct val="0"/>
              </a:spcBef>
              <a:spcAft>
                <a:spcPct val="0"/>
              </a:spcAft>
              <a:defRPr/>
            </a:pPr>
            <a:r>
              <a:rPr lang="en-US">
                <a:solidFill>
                  <a:srgbClr val="000066"/>
                </a:solidFill>
              </a:rPr>
              <a:t>Discussion #6 – Chapter 5a</a:t>
            </a:r>
          </a:p>
        </p:txBody>
      </p:sp>
      <p:sp>
        <p:nvSpPr>
          <p:cNvPr id="592903" name="Rectangle 7"/>
          <p:cNvSpPr>
            <a:spLocks noGrp="1" noChangeArrowheads="1"/>
          </p:cNvSpPr>
          <p:nvPr>
            <p:ph type="sldNum" sz="quarter" idx="4"/>
          </p:nvPr>
        </p:nvSpPr>
        <p:spPr bwMode="auto">
          <a:xfrm>
            <a:off x="7086600" y="6400800"/>
            <a:ext cx="1905000" cy="3810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2pPr lvl="1" algn="r">
              <a:defRPr sz="1600">
                <a:latin typeface="Times New Roman" pitchFamily="64" charset="0"/>
              </a:defRPr>
            </a:lvl2pPr>
          </a:lstStyle>
          <a:p>
            <a:pPr lvl="1" eaLnBrk="0" fontAlgn="base" hangingPunct="0">
              <a:spcBef>
                <a:spcPct val="0"/>
              </a:spcBef>
              <a:spcAft>
                <a:spcPct val="0"/>
              </a:spcAft>
              <a:defRPr/>
            </a:pPr>
            <a:fld id="{B4B00D66-EE2D-4D31-8676-D11C714AE35B}" type="slidenum">
              <a:rPr lang="en-US">
                <a:solidFill>
                  <a:srgbClr val="000066"/>
                </a:solidFill>
              </a:rPr>
              <a:pPr lvl="1" eaLnBrk="0" fontAlgn="base" hangingPunct="0">
                <a:spcBef>
                  <a:spcPct val="0"/>
                </a:spcBef>
                <a:spcAft>
                  <a:spcPct val="0"/>
                </a:spcAft>
                <a:defRPr/>
              </a:pPr>
              <a:t>‹#›</a:t>
            </a:fld>
            <a:endParaRPr lang="en-US">
              <a:solidFill>
                <a:srgbClr val="000066"/>
              </a:solidFill>
            </a:endParaRPr>
          </a:p>
        </p:txBody>
      </p:sp>
      <p:sp>
        <p:nvSpPr>
          <p:cNvPr id="592904" name="Line 8"/>
          <p:cNvSpPr>
            <a:spLocks noChangeShapeType="1"/>
          </p:cNvSpPr>
          <p:nvPr/>
        </p:nvSpPr>
        <p:spPr bwMode="auto">
          <a:xfrm>
            <a:off x="508000" y="6286500"/>
            <a:ext cx="8432800" cy="0"/>
          </a:xfrm>
          <a:prstGeom prst="line">
            <a:avLst/>
          </a:prstGeom>
          <a:noFill/>
          <a:ln w="12700">
            <a:solidFill>
              <a:schemeClr val="tx1"/>
            </a:solidFill>
            <a:round/>
            <a:headEnd type="none" w="sm" len="sm"/>
            <a:tailEnd type="none" w="sm" len="sm"/>
          </a:ln>
          <a:effectLst/>
        </p:spPr>
        <p:txBody>
          <a:bodyPr wrap="none" anchor="ctr"/>
          <a:lstStyle/>
          <a:p>
            <a:pPr algn="ctr" eaLnBrk="0" fontAlgn="base" hangingPunct="0">
              <a:spcBef>
                <a:spcPct val="0"/>
              </a:spcBef>
              <a:spcAft>
                <a:spcPct val="0"/>
              </a:spcAft>
              <a:defRPr/>
            </a:pPr>
            <a:endParaRPr lang="en-US">
              <a:solidFill>
                <a:srgbClr val="000066"/>
              </a:solidFill>
            </a:endParaRPr>
          </a:p>
        </p:txBody>
      </p:sp>
      <p:pic>
        <p:nvPicPr>
          <p:cNvPr id="4105" name="Picture 9"/>
          <p:cNvPicPr>
            <a:picLocks noChangeArrowheads="1"/>
          </p:cNvPicPr>
          <p:nvPr/>
        </p:nvPicPr>
        <p:blipFill>
          <a:blip r:embed="rId15" cstate="print"/>
          <a:srcRect/>
          <a:stretch>
            <a:fillRect/>
          </a:stretch>
        </p:blipFill>
        <p:spPr bwMode="auto">
          <a:xfrm>
            <a:off x="7543800" y="6411913"/>
            <a:ext cx="641350" cy="2936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Lst>
  <p:transition xmlns:p14="http://schemas.microsoft.com/office/powerpoint/2010/main" spd="med"/>
  <p:hf hdr="0"/>
  <p:txStyles>
    <p:titleStyle>
      <a:lvl1pPr algn="l" rtl="0" eaLnBrk="0" fontAlgn="base" hangingPunct="0">
        <a:spcBef>
          <a:spcPct val="0"/>
        </a:spcBef>
        <a:spcAft>
          <a:spcPct val="0"/>
        </a:spcAft>
        <a:defRPr sz="4400" i="1">
          <a:solidFill>
            <a:schemeClr val="tx2"/>
          </a:solidFill>
          <a:latin typeface="+mj-lt"/>
          <a:ea typeface="+mj-ea"/>
          <a:cs typeface="+mj-cs"/>
        </a:defRPr>
      </a:lvl1pPr>
      <a:lvl2pPr algn="l" rtl="0" eaLnBrk="0" fontAlgn="base" hangingPunct="0">
        <a:spcBef>
          <a:spcPct val="0"/>
        </a:spcBef>
        <a:spcAft>
          <a:spcPct val="0"/>
        </a:spcAft>
        <a:defRPr sz="4400" i="1">
          <a:solidFill>
            <a:schemeClr val="tx2"/>
          </a:solidFill>
          <a:latin typeface="Times New Roman" pitchFamily="64" charset="0"/>
        </a:defRPr>
      </a:lvl2pPr>
      <a:lvl3pPr algn="l" rtl="0" eaLnBrk="0" fontAlgn="base" hangingPunct="0">
        <a:spcBef>
          <a:spcPct val="0"/>
        </a:spcBef>
        <a:spcAft>
          <a:spcPct val="0"/>
        </a:spcAft>
        <a:defRPr sz="4400" i="1">
          <a:solidFill>
            <a:schemeClr val="tx2"/>
          </a:solidFill>
          <a:latin typeface="Times New Roman" pitchFamily="64" charset="0"/>
        </a:defRPr>
      </a:lvl3pPr>
      <a:lvl4pPr algn="l" rtl="0" eaLnBrk="0" fontAlgn="base" hangingPunct="0">
        <a:spcBef>
          <a:spcPct val="0"/>
        </a:spcBef>
        <a:spcAft>
          <a:spcPct val="0"/>
        </a:spcAft>
        <a:defRPr sz="4400" i="1">
          <a:solidFill>
            <a:schemeClr val="tx2"/>
          </a:solidFill>
          <a:latin typeface="Times New Roman" pitchFamily="64" charset="0"/>
        </a:defRPr>
      </a:lvl4pPr>
      <a:lvl5pPr algn="l" rtl="0" eaLnBrk="0" fontAlgn="base" hangingPunct="0">
        <a:spcBef>
          <a:spcPct val="0"/>
        </a:spcBef>
        <a:spcAft>
          <a:spcPct val="0"/>
        </a:spcAft>
        <a:defRPr sz="4400" i="1">
          <a:solidFill>
            <a:schemeClr val="tx2"/>
          </a:solidFill>
          <a:latin typeface="Times New Roman" pitchFamily="64" charset="0"/>
        </a:defRPr>
      </a:lvl5pPr>
      <a:lvl6pPr marL="457200" algn="l" rtl="0" eaLnBrk="0" fontAlgn="base" hangingPunct="0">
        <a:spcBef>
          <a:spcPct val="0"/>
        </a:spcBef>
        <a:spcAft>
          <a:spcPct val="0"/>
        </a:spcAft>
        <a:defRPr sz="4400" i="1">
          <a:solidFill>
            <a:schemeClr val="tx2"/>
          </a:solidFill>
          <a:latin typeface="Times New Roman" pitchFamily="64" charset="0"/>
        </a:defRPr>
      </a:lvl6pPr>
      <a:lvl7pPr marL="914400" algn="l" rtl="0" eaLnBrk="0" fontAlgn="base" hangingPunct="0">
        <a:spcBef>
          <a:spcPct val="0"/>
        </a:spcBef>
        <a:spcAft>
          <a:spcPct val="0"/>
        </a:spcAft>
        <a:defRPr sz="4400" i="1">
          <a:solidFill>
            <a:schemeClr val="tx2"/>
          </a:solidFill>
          <a:latin typeface="Times New Roman" pitchFamily="64" charset="0"/>
        </a:defRPr>
      </a:lvl7pPr>
      <a:lvl8pPr marL="1371600" algn="l" rtl="0" eaLnBrk="0" fontAlgn="base" hangingPunct="0">
        <a:spcBef>
          <a:spcPct val="0"/>
        </a:spcBef>
        <a:spcAft>
          <a:spcPct val="0"/>
        </a:spcAft>
        <a:defRPr sz="4400" i="1">
          <a:solidFill>
            <a:schemeClr val="tx2"/>
          </a:solidFill>
          <a:latin typeface="Times New Roman" pitchFamily="64" charset="0"/>
        </a:defRPr>
      </a:lvl8pPr>
      <a:lvl9pPr marL="1828800" algn="l" rtl="0" eaLnBrk="0" fontAlgn="base" hangingPunct="0">
        <a:spcBef>
          <a:spcPct val="0"/>
        </a:spcBef>
        <a:spcAft>
          <a:spcPct val="0"/>
        </a:spcAft>
        <a:defRPr sz="4400" i="1">
          <a:solidFill>
            <a:schemeClr val="tx2"/>
          </a:solidFill>
          <a:latin typeface="Times New Roman" pitchFamily="64" charset="0"/>
        </a:defRPr>
      </a:lvl9pPr>
    </p:titleStyle>
    <p:bodyStyle>
      <a:lvl1pPr marL="342900" indent="-342900" algn="l" rtl="0" eaLnBrk="0" fontAlgn="base" hangingPunct="0">
        <a:spcBef>
          <a:spcPct val="20000"/>
        </a:spcBef>
        <a:spcAft>
          <a:spcPct val="0"/>
        </a:spcAft>
        <a:buClr>
          <a:schemeClr val="accent2"/>
        </a:buClr>
        <a:buSzPct val="75000"/>
        <a:buFont typeface="Monotype Sorts" pitchFamily="64" charset="2"/>
        <a:buChar char="u"/>
        <a:defRPr sz="3200">
          <a:solidFill>
            <a:schemeClr val="bg2"/>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64" charset="2"/>
        <a:buChar char="Ø"/>
        <a:defRPr sz="2800">
          <a:solidFill>
            <a:schemeClr val="bg2"/>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bg2"/>
          </a:solidFill>
          <a:latin typeface="+mn-lt"/>
        </a:defRPr>
      </a:lvl3pPr>
      <a:lvl4pPr marL="1600200" indent="-228600" algn="l" rtl="0" eaLnBrk="0" fontAlgn="base" hangingPunct="0">
        <a:spcBef>
          <a:spcPct val="20000"/>
        </a:spcBef>
        <a:spcAft>
          <a:spcPct val="0"/>
        </a:spcAft>
        <a:buClr>
          <a:schemeClr val="accent2"/>
        </a:buClr>
        <a:buChar char="•"/>
        <a:defRPr sz="2000">
          <a:solidFill>
            <a:schemeClr val="bg2"/>
          </a:solidFill>
          <a:latin typeface="+mn-lt"/>
        </a:defRPr>
      </a:lvl4pPr>
      <a:lvl5pPr marL="2057400" indent="-228600" algn="l" rtl="0" eaLnBrk="0" fontAlgn="base" hangingPunct="0">
        <a:spcBef>
          <a:spcPct val="20000"/>
        </a:spcBef>
        <a:spcAft>
          <a:spcPct val="0"/>
        </a:spcAft>
        <a:buClr>
          <a:schemeClr val="accent2"/>
        </a:buClr>
        <a:buChar char="•"/>
        <a:defRPr sz="2000">
          <a:solidFill>
            <a:schemeClr val="bg2"/>
          </a:solidFill>
          <a:latin typeface="+mn-lt"/>
        </a:defRPr>
      </a:lvl5pPr>
      <a:lvl6pPr marL="2514600" indent="-228600" algn="l" rtl="0" eaLnBrk="0" fontAlgn="base" hangingPunct="0">
        <a:spcBef>
          <a:spcPct val="20000"/>
        </a:spcBef>
        <a:spcAft>
          <a:spcPct val="0"/>
        </a:spcAft>
        <a:buClr>
          <a:schemeClr val="accent2"/>
        </a:buClr>
        <a:buChar char="•"/>
        <a:defRPr sz="2000">
          <a:solidFill>
            <a:schemeClr val="bg2"/>
          </a:solidFill>
          <a:latin typeface="+mn-lt"/>
        </a:defRPr>
      </a:lvl6pPr>
      <a:lvl7pPr marL="2971800" indent="-228600" algn="l" rtl="0" eaLnBrk="0" fontAlgn="base" hangingPunct="0">
        <a:spcBef>
          <a:spcPct val="20000"/>
        </a:spcBef>
        <a:spcAft>
          <a:spcPct val="0"/>
        </a:spcAft>
        <a:buClr>
          <a:schemeClr val="accent2"/>
        </a:buClr>
        <a:buChar char="•"/>
        <a:defRPr sz="2000">
          <a:solidFill>
            <a:schemeClr val="bg2"/>
          </a:solidFill>
          <a:latin typeface="+mn-lt"/>
        </a:defRPr>
      </a:lvl7pPr>
      <a:lvl8pPr marL="3429000" indent="-228600" algn="l" rtl="0" eaLnBrk="0" fontAlgn="base" hangingPunct="0">
        <a:spcBef>
          <a:spcPct val="20000"/>
        </a:spcBef>
        <a:spcAft>
          <a:spcPct val="0"/>
        </a:spcAft>
        <a:buClr>
          <a:schemeClr val="accent2"/>
        </a:buClr>
        <a:buChar char="•"/>
        <a:defRPr sz="2000">
          <a:solidFill>
            <a:schemeClr val="bg2"/>
          </a:solidFill>
          <a:latin typeface="+mn-lt"/>
        </a:defRPr>
      </a:lvl8pPr>
      <a:lvl9pPr marL="3886200" indent="-228600" algn="l" rtl="0" eaLnBrk="0" fontAlgn="base" hangingPunct="0">
        <a:spcBef>
          <a:spcPct val="20000"/>
        </a:spcBef>
        <a:spcAft>
          <a:spcPct val="0"/>
        </a:spcAft>
        <a:buClr>
          <a:schemeClr val="accent2"/>
        </a:buClr>
        <a:buChar char="•"/>
        <a:defRPr sz="20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0AF20363-4AF1-4213-8A44-B8B353ED042C}" type="datetimeFigureOut">
              <a:rPr lang="en-US" smtClean="0">
                <a:solidFill>
                  <a:prstClr val="white"/>
                </a:solidFill>
              </a:rPr>
              <a:pPr/>
              <a:t>2/3/11</a:t>
            </a:fld>
            <a:endParaRPr lang="en-US">
              <a:solidFill>
                <a:prstClr val="white"/>
              </a:solidFill>
            </a:endParaRPr>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solidFill>
                <a:prstClr val="white"/>
              </a:solidFill>
            </a:endParaRPr>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48F1760B-CB4B-48A9-A819-11861889927E}" type="slidenum">
              <a:rPr lang="en-US" smtClean="0">
                <a:solidFill>
                  <a:prstClr val="white"/>
                </a:solidFill>
              </a:rPr>
              <a:pPr/>
              <a:t>‹#›</a:t>
            </a:fld>
            <a:endParaRPr lang="en-US">
              <a:solidFill>
                <a:prstClr val="white"/>
              </a:solidFill>
            </a:endParaRPr>
          </a:p>
        </p:txBody>
      </p:sp>
    </p:spTree>
  </p:cSld>
  <p:clrMap bg1="dk1" tx1="lt1" bg2="dk2" tx2="lt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2898" name="Line 2"/>
          <p:cNvSpPr>
            <a:spLocks noChangeShapeType="1"/>
          </p:cNvSpPr>
          <p:nvPr/>
        </p:nvSpPr>
        <p:spPr bwMode="auto">
          <a:xfrm>
            <a:off x="0" y="1143000"/>
            <a:ext cx="8026400" cy="0"/>
          </a:xfrm>
          <a:prstGeom prst="line">
            <a:avLst/>
          </a:prstGeom>
          <a:noFill/>
          <a:ln w="50800">
            <a:solidFill>
              <a:schemeClr val="accent2"/>
            </a:solidFill>
            <a:round/>
            <a:headEnd type="none" w="sm" len="sm"/>
            <a:tailEnd type="none" w="sm" len="sm"/>
          </a:ln>
          <a:effectLst/>
        </p:spPr>
        <p:txBody>
          <a:bodyPr wrap="none" anchor="ctr"/>
          <a:lstStyle/>
          <a:p>
            <a:pPr algn="ctr" eaLnBrk="0" fontAlgn="base" hangingPunct="0">
              <a:spcBef>
                <a:spcPct val="0"/>
              </a:spcBef>
              <a:spcAft>
                <a:spcPct val="0"/>
              </a:spcAft>
              <a:defRPr/>
            </a:pPr>
            <a:endParaRPr lang="en-US">
              <a:solidFill>
                <a:srgbClr val="000066"/>
              </a:solidFill>
            </a:endParaRPr>
          </a:p>
        </p:txBody>
      </p:sp>
      <p:sp>
        <p:nvSpPr>
          <p:cNvPr id="4099" name="Rectangle 3"/>
          <p:cNvSpPr>
            <a:spLocks noGrp="1" noChangeArrowheads="1"/>
          </p:cNvSpPr>
          <p:nvPr>
            <p:ph type="title"/>
          </p:nvPr>
        </p:nvSpPr>
        <p:spPr bwMode="auto">
          <a:xfrm>
            <a:off x="381000" y="152400"/>
            <a:ext cx="8458200" cy="914400"/>
          </a:xfrm>
          <a:prstGeom prst="rect">
            <a:avLst/>
          </a:prstGeom>
          <a:noFill/>
          <a:ln w="9525">
            <a:noFill/>
            <a:miter lim="800000"/>
            <a:headEnd/>
            <a:tailEnd/>
          </a:ln>
        </p:spPr>
        <p:txBody>
          <a:bodyPr vert="horz" wrap="square" lIns="92075" tIns="46038" rIns="92075" bIns="46038" numCol="1" anchor="b" anchorCtr="0" compatLnSpc="1">
            <a:prstTxWarp prst="textNoShape">
              <a:avLst/>
            </a:prstTxWarp>
          </a:bodyPr>
          <a:lstStyle/>
          <a:p>
            <a:pPr lvl="0"/>
            <a:r>
              <a:rPr lang="en-US" smtClean="0"/>
              <a:t>Click to edit Master title style</a:t>
            </a:r>
          </a:p>
        </p:txBody>
      </p:sp>
      <p:sp>
        <p:nvSpPr>
          <p:cNvPr id="4100" name="Rectangle 4"/>
          <p:cNvSpPr>
            <a:spLocks noGrp="1" noChangeArrowheads="1"/>
          </p:cNvSpPr>
          <p:nvPr>
            <p:ph type="body" idx="1"/>
          </p:nvPr>
        </p:nvSpPr>
        <p:spPr bwMode="auto">
          <a:xfrm>
            <a:off x="406400" y="1304925"/>
            <a:ext cx="8356600" cy="49149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92901" name="Rectangle 5"/>
          <p:cNvSpPr>
            <a:spLocks noGrp="1" noChangeArrowheads="1"/>
          </p:cNvSpPr>
          <p:nvPr>
            <p:ph type="dt" sz="half" idx="2"/>
          </p:nvPr>
        </p:nvSpPr>
        <p:spPr bwMode="auto">
          <a:xfrm>
            <a:off x="381000" y="6400800"/>
            <a:ext cx="2438400" cy="3810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l">
              <a:defRPr sz="1600">
                <a:latin typeface="Times New Roman" pitchFamily="64" charset="0"/>
              </a:defRPr>
            </a:lvl1pPr>
          </a:lstStyle>
          <a:p>
            <a:pPr eaLnBrk="0" fontAlgn="base" hangingPunct="0">
              <a:spcBef>
                <a:spcPct val="0"/>
              </a:spcBef>
              <a:spcAft>
                <a:spcPct val="0"/>
              </a:spcAft>
              <a:defRPr/>
            </a:pPr>
            <a:r>
              <a:rPr lang="en-US">
                <a:solidFill>
                  <a:srgbClr val="000066"/>
                </a:solidFill>
              </a:rPr>
              <a:t>CS 345</a:t>
            </a:r>
          </a:p>
        </p:txBody>
      </p:sp>
      <p:sp>
        <p:nvSpPr>
          <p:cNvPr id="592902" name="Rectangle 6"/>
          <p:cNvSpPr>
            <a:spLocks noGrp="1" noChangeArrowheads="1"/>
          </p:cNvSpPr>
          <p:nvPr>
            <p:ph type="ftr" sz="quarter" idx="3"/>
          </p:nvPr>
        </p:nvSpPr>
        <p:spPr bwMode="auto">
          <a:xfrm>
            <a:off x="2805113" y="6400800"/>
            <a:ext cx="3627437" cy="3810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600">
                <a:latin typeface="Times New Roman" pitchFamily="64" charset="0"/>
              </a:defRPr>
            </a:lvl1pPr>
          </a:lstStyle>
          <a:p>
            <a:pPr algn="ctr" eaLnBrk="0" fontAlgn="base" hangingPunct="0">
              <a:spcBef>
                <a:spcPct val="0"/>
              </a:spcBef>
              <a:spcAft>
                <a:spcPct val="0"/>
              </a:spcAft>
              <a:defRPr/>
            </a:pPr>
            <a:r>
              <a:rPr lang="en-US">
                <a:solidFill>
                  <a:srgbClr val="000066"/>
                </a:solidFill>
              </a:rPr>
              <a:t>Discussion #6 – Chapter 5a</a:t>
            </a:r>
          </a:p>
        </p:txBody>
      </p:sp>
      <p:sp>
        <p:nvSpPr>
          <p:cNvPr id="592903" name="Rectangle 7"/>
          <p:cNvSpPr>
            <a:spLocks noGrp="1" noChangeArrowheads="1"/>
          </p:cNvSpPr>
          <p:nvPr>
            <p:ph type="sldNum" sz="quarter" idx="4"/>
          </p:nvPr>
        </p:nvSpPr>
        <p:spPr bwMode="auto">
          <a:xfrm>
            <a:off x="7086600" y="6400800"/>
            <a:ext cx="1905000" cy="3810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2pPr lvl="1" algn="r">
              <a:defRPr sz="1600">
                <a:latin typeface="Times New Roman" pitchFamily="64" charset="0"/>
              </a:defRPr>
            </a:lvl2pPr>
          </a:lstStyle>
          <a:p>
            <a:pPr lvl="1" eaLnBrk="0" fontAlgn="base" hangingPunct="0">
              <a:spcBef>
                <a:spcPct val="0"/>
              </a:spcBef>
              <a:spcAft>
                <a:spcPct val="0"/>
              </a:spcAft>
              <a:defRPr/>
            </a:pPr>
            <a:fld id="{B4B00D66-EE2D-4D31-8676-D11C714AE35B}" type="slidenum">
              <a:rPr lang="en-US">
                <a:solidFill>
                  <a:srgbClr val="000066"/>
                </a:solidFill>
              </a:rPr>
              <a:pPr lvl="1" eaLnBrk="0" fontAlgn="base" hangingPunct="0">
                <a:spcBef>
                  <a:spcPct val="0"/>
                </a:spcBef>
                <a:spcAft>
                  <a:spcPct val="0"/>
                </a:spcAft>
                <a:defRPr/>
              </a:pPr>
              <a:t>‹#›</a:t>
            </a:fld>
            <a:endParaRPr lang="en-US">
              <a:solidFill>
                <a:srgbClr val="000066"/>
              </a:solidFill>
            </a:endParaRPr>
          </a:p>
        </p:txBody>
      </p:sp>
      <p:sp>
        <p:nvSpPr>
          <p:cNvPr id="592904" name="Line 8"/>
          <p:cNvSpPr>
            <a:spLocks noChangeShapeType="1"/>
          </p:cNvSpPr>
          <p:nvPr/>
        </p:nvSpPr>
        <p:spPr bwMode="auto">
          <a:xfrm>
            <a:off x="508000" y="6286500"/>
            <a:ext cx="8432800" cy="0"/>
          </a:xfrm>
          <a:prstGeom prst="line">
            <a:avLst/>
          </a:prstGeom>
          <a:noFill/>
          <a:ln w="12700">
            <a:solidFill>
              <a:schemeClr val="tx1"/>
            </a:solidFill>
            <a:round/>
            <a:headEnd type="none" w="sm" len="sm"/>
            <a:tailEnd type="none" w="sm" len="sm"/>
          </a:ln>
          <a:effectLst/>
        </p:spPr>
        <p:txBody>
          <a:bodyPr wrap="none" anchor="ctr"/>
          <a:lstStyle/>
          <a:p>
            <a:pPr algn="ctr" eaLnBrk="0" fontAlgn="base" hangingPunct="0">
              <a:spcBef>
                <a:spcPct val="0"/>
              </a:spcBef>
              <a:spcAft>
                <a:spcPct val="0"/>
              </a:spcAft>
              <a:defRPr/>
            </a:pPr>
            <a:endParaRPr lang="en-US">
              <a:solidFill>
                <a:srgbClr val="000066"/>
              </a:solidFill>
            </a:endParaRPr>
          </a:p>
        </p:txBody>
      </p:sp>
      <p:pic>
        <p:nvPicPr>
          <p:cNvPr id="4105" name="Picture 9"/>
          <p:cNvPicPr>
            <a:picLocks noChangeArrowheads="1"/>
          </p:cNvPicPr>
          <p:nvPr/>
        </p:nvPicPr>
        <p:blipFill>
          <a:blip r:embed="rId15" cstate="print"/>
          <a:srcRect/>
          <a:stretch>
            <a:fillRect/>
          </a:stretch>
        </p:blipFill>
        <p:spPr bwMode="auto">
          <a:xfrm>
            <a:off x="7543800" y="6411913"/>
            <a:ext cx="641350" cy="2936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 id="2147483903" r:id="rId13"/>
  </p:sldLayoutIdLst>
  <p:transition xmlns:p14="http://schemas.microsoft.com/office/powerpoint/2010/main" spd="med"/>
  <p:hf hdr="0"/>
  <p:txStyles>
    <p:titleStyle>
      <a:lvl1pPr algn="l" rtl="0" eaLnBrk="0" fontAlgn="base" hangingPunct="0">
        <a:spcBef>
          <a:spcPct val="0"/>
        </a:spcBef>
        <a:spcAft>
          <a:spcPct val="0"/>
        </a:spcAft>
        <a:defRPr sz="4400" i="1">
          <a:solidFill>
            <a:schemeClr val="tx2"/>
          </a:solidFill>
          <a:latin typeface="+mj-lt"/>
          <a:ea typeface="+mj-ea"/>
          <a:cs typeface="+mj-cs"/>
        </a:defRPr>
      </a:lvl1pPr>
      <a:lvl2pPr algn="l" rtl="0" eaLnBrk="0" fontAlgn="base" hangingPunct="0">
        <a:spcBef>
          <a:spcPct val="0"/>
        </a:spcBef>
        <a:spcAft>
          <a:spcPct val="0"/>
        </a:spcAft>
        <a:defRPr sz="4400" i="1">
          <a:solidFill>
            <a:schemeClr val="tx2"/>
          </a:solidFill>
          <a:latin typeface="Times New Roman" pitchFamily="64" charset="0"/>
        </a:defRPr>
      </a:lvl2pPr>
      <a:lvl3pPr algn="l" rtl="0" eaLnBrk="0" fontAlgn="base" hangingPunct="0">
        <a:spcBef>
          <a:spcPct val="0"/>
        </a:spcBef>
        <a:spcAft>
          <a:spcPct val="0"/>
        </a:spcAft>
        <a:defRPr sz="4400" i="1">
          <a:solidFill>
            <a:schemeClr val="tx2"/>
          </a:solidFill>
          <a:latin typeface="Times New Roman" pitchFamily="64" charset="0"/>
        </a:defRPr>
      </a:lvl3pPr>
      <a:lvl4pPr algn="l" rtl="0" eaLnBrk="0" fontAlgn="base" hangingPunct="0">
        <a:spcBef>
          <a:spcPct val="0"/>
        </a:spcBef>
        <a:spcAft>
          <a:spcPct val="0"/>
        </a:spcAft>
        <a:defRPr sz="4400" i="1">
          <a:solidFill>
            <a:schemeClr val="tx2"/>
          </a:solidFill>
          <a:latin typeface="Times New Roman" pitchFamily="64" charset="0"/>
        </a:defRPr>
      </a:lvl4pPr>
      <a:lvl5pPr algn="l" rtl="0" eaLnBrk="0" fontAlgn="base" hangingPunct="0">
        <a:spcBef>
          <a:spcPct val="0"/>
        </a:spcBef>
        <a:spcAft>
          <a:spcPct val="0"/>
        </a:spcAft>
        <a:defRPr sz="4400" i="1">
          <a:solidFill>
            <a:schemeClr val="tx2"/>
          </a:solidFill>
          <a:latin typeface="Times New Roman" pitchFamily="64" charset="0"/>
        </a:defRPr>
      </a:lvl5pPr>
      <a:lvl6pPr marL="457200" algn="l" rtl="0" eaLnBrk="0" fontAlgn="base" hangingPunct="0">
        <a:spcBef>
          <a:spcPct val="0"/>
        </a:spcBef>
        <a:spcAft>
          <a:spcPct val="0"/>
        </a:spcAft>
        <a:defRPr sz="4400" i="1">
          <a:solidFill>
            <a:schemeClr val="tx2"/>
          </a:solidFill>
          <a:latin typeface="Times New Roman" pitchFamily="64" charset="0"/>
        </a:defRPr>
      </a:lvl6pPr>
      <a:lvl7pPr marL="914400" algn="l" rtl="0" eaLnBrk="0" fontAlgn="base" hangingPunct="0">
        <a:spcBef>
          <a:spcPct val="0"/>
        </a:spcBef>
        <a:spcAft>
          <a:spcPct val="0"/>
        </a:spcAft>
        <a:defRPr sz="4400" i="1">
          <a:solidFill>
            <a:schemeClr val="tx2"/>
          </a:solidFill>
          <a:latin typeface="Times New Roman" pitchFamily="64" charset="0"/>
        </a:defRPr>
      </a:lvl7pPr>
      <a:lvl8pPr marL="1371600" algn="l" rtl="0" eaLnBrk="0" fontAlgn="base" hangingPunct="0">
        <a:spcBef>
          <a:spcPct val="0"/>
        </a:spcBef>
        <a:spcAft>
          <a:spcPct val="0"/>
        </a:spcAft>
        <a:defRPr sz="4400" i="1">
          <a:solidFill>
            <a:schemeClr val="tx2"/>
          </a:solidFill>
          <a:latin typeface="Times New Roman" pitchFamily="64" charset="0"/>
        </a:defRPr>
      </a:lvl8pPr>
      <a:lvl9pPr marL="1828800" algn="l" rtl="0" eaLnBrk="0" fontAlgn="base" hangingPunct="0">
        <a:spcBef>
          <a:spcPct val="0"/>
        </a:spcBef>
        <a:spcAft>
          <a:spcPct val="0"/>
        </a:spcAft>
        <a:defRPr sz="4400" i="1">
          <a:solidFill>
            <a:schemeClr val="tx2"/>
          </a:solidFill>
          <a:latin typeface="Times New Roman" pitchFamily="64" charset="0"/>
        </a:defRPr>
      </a:lvl9pPr>
    </p:titleStyle>
    <p:bodyStyle>
      <a:lvl1pPr marL="342900" indent="-342900" algn="l" rtl="0" eaLnBrk="0" fontAlgn="base" hangingPunct="0">
        <a:spcBef>
          <a:spcPct val="20000"/>
        </a:spcBef>
        <a:spcAft>
          <a:spcPct val="0"/>
        </a:spcAft>
        <a:buClr>
          <a:schemeClr val="accent2"/>
        </a:buClr>
        <a:buSzPct val="75000"/>
        <a:buFont typeface="Monotype Sorts" pitchFamily="64" charset="2"/>
        <a:buChar char="u"/>
        <a:defRPr sz="3200">
          <a:solidFill>
            <a:schemeClr val="bg2"/>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64" charset="2"/>
        <a:buChar char="Ø"/>
        <a:defRPr sz="2800">
          <a:solidFill>
            <a:schemeClr val="bg2"/>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bg2"/>
          </a:solidFill>
          <a:latin typeface="+mn-lt"/>
        </a:defRPr>
      </a:lvl3pPr>
      <a:lvl4pPr marL="1600200" indent="-228600" algn="l" rtl="0" eaLnBrk="0" fontAlgn="base" hangingPunct="0">
        <a:spcBef>
          <a:spcPct val="20000"/>
        </a:spcBef>
        <a:spcAft>
          <a:spcPct val="0"/>
        </a:spcAft>
        <a:buClr>
          <a:schemeClr val="accent2"/>
        </a:buClr>
        <a:buChar char="•"/>
        <a:defRPr sz="2000">
          <a:solidFill>
            <a:schemeClr val="bg2"/>
          </a:solidFill>
          <a:latin typeface="+mn-lt"/>
        </a:defRPr>
      </a:lvl4pPr>
      <a:lvl5pPr marL="2057400" indent="-228600" algn="l" rtl="0" eaLnBrk="0" fontAlgn="base" hangingPunct="0">
        <a:spcBef>
          <a:spcPct val="20000"/>
        </a:spcBef>
        <a:spcAft>
          <a:spcPct val="0"/>
        </a:spcAft>
        <a:buClr>
          <a:schemeClr val="accent2"/>
        </a:buClr>
        <a:buChar char="•"/>
        <a:defRPr sz="2000">
          <a:solidFill>
            <a:schemeClr val="bg2"/>
          </a:solidFill>
          <a:latin typeface="+mn-lt"/>
        </a:defRPr>
      </a:lvl5pPr>
      <a:lvl6pPr marL="2514600" indent="-228600" algn="l" rtl="0" eaLnBrk="0" fontAlgn="base" hangingPunct="0">
        <a:spcBef>
          <a:spcPct val="20000"/>
        </a:spcBef>
        <a:spcAft>
          <a:spcPct val="0"/>
        </a:spcAft>
        <a:buClr>
          <a:schemeClr val="accent2"/>
        </a:buClr>
        <a:buChar char="•"/>
        <a:defRPr sz="2000">
          <a:solidFill>
            <a:schemeClr val="bg2"/>
          </a:solidFill>
          <a:latin typeface="+mn-lt"/>
        </a:defRPr>
      </a:lvl6pPr>
      <a:lvl7pPr marL="2971800" indent="-228600" algn="l" rtl="0" eaLnBrk="0" fontAlgn="base" hangingPunct="0">
        <a:spcBef>
          <a:spcPct val="20000"/>
        </a:spcBef>
        <a:spcAft>
          <a:spcPct val="0"/>
        </a:spcAft>
        <a:buClr>
          <a:schemeClr val="accent2"/>
        </a:buClr>
        <a:buChar char="•"/>
        <a:defRPr sz="2000">
          <a:solidFill>
            <a:schemeClr val="bg2"/>
          </a:solidFill>
          <a:latin typeface="+mn-lt"/>
        </a:defRPr>
      </a:lvl7pPr>
      <a:lvl8pPr marL="3429000" indent="-228600" algn="l" rtl="0" eaLnBrk="0" fontAlgn="base" hangingPunct="0">
        <a:spcBef>
          <a:spcPct val="20000"/>
        </a:spcBef>
        <a:spcAft>
          <a:spcPct val="0"/>
        </a:spcAft>
        <a:buClr>
          <a:schemeClr val="accent2"/>
        </a:buClr>
        <a:buChar char="•"/>
        <a:defRPr sz="2000">
          <a:solidFill>
            <a:schemeClr val="bg2"/>
          </a:solidFill>
          <a:latin typeface="+mn-lt"/>
        </a:defRPr>
      </a:lvl8pPr>
      <a:lvl9pPr marL="3886200" indent="-228600" algn="l" rtl="0" eaLnBrk="0" fontAlgn="base" hangingPunct="0">
        <a:spcBef>
          <a:spcPct val="20000"/>
        </a:spcBef>
        <a:spcAft>
          <a:spcPct val="0"/>
        </a:spcAft>
        <a:buClr>
          <a:schemeClr val="accent2"/>
        </a:buClr>
        <a:buChar char="•"/>
        <a:defRPr sz="20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3111500" y="625475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solidFill>
                  <a:schemeClr val="tx1"/>
                </a:solidFill>
              </a:defRPr>
            </a:lvl1pPr>
          </a:lstStyle>
          <a:p>
            <a:pPr eaLnBrk="0" fontAlgn="base" hangingPunct="0">
              <a:spcBef>
                <a:spcPct val="0"/>
              </a:spcBef>
              <a:spcAft>
                <a:spcPct val="0"/>
              </a:spcAft>
              <a:defRPr/>
            </a:pPr>
            <a:r>
              <a:rPr lang="en-US">
                <a:solidFill>
                  <a:srgbClr val="000000"/>
                </a:solidFill>
              </a:rPr>
              <a:t>Art of Multiprocessor Programming</a:t>
            </a:r>
          </a:p>
        </p:txBody>
      </p:sp>
      <p:sp>
        <p:nvSpPr>
          <p:cNvPr id="1030" name="Rectangle 6"/>
          <p:cNvSpPr>
            <a:spLocks noGrp="1" noChangeArrowheads="1"/>
          </p:cNvSpPr>
          <p:nvPr>
            <p:ph type="sldNum" sz="quarter" idx="4"/>
          </p:nvPr>
        </p:nvSpPr>
        <p:spPr bwMode="auto">
          <a:xfrm>
            <a:off x="6451600" y="625475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cs typeface="Arial" charset="0"/>
              </a:defRPr>
            </a:lvl1pPr>
          </a:lstStyle>
          <a:p>
            <a:pPr algn="r" eaLnBrk="0" fontAlgn="base" hangingPunct="0">
              <a:spcBef>
                <a:spcPct val="0"/>
              </a:spcBef>
              <a:spcAft>
                <a:spcPct val="0"/>
              </a:spcAft>
              <a:defRPr/>
            </a:pPr>
            <a:fld id="{3879E418-D9D5-4E24-8C41-2352CDEEC8A5}" type="slidenum">
              <a:rPr lang="x-none">
                <a:solidFill>
                  <a:srgbClr val="000000"/>
                </a:solidFill>
              </a:rPr>
              <a:pPr algn="r" eaLnBrk="0" fontAlgn="base" hangingPunct="0">
                <a:spcBef>
                  <a:spcPct val="0"/>
                </a:spcBef>
                <a:spcAft>
                  <a:spcPct val="0"/>
                </a:spcAft>
                <a:defRPr/>
              </a:pPr>
              <a:t>‹#›</a:t>
            </a:fld>
            <a:endParaRPr 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 id="2147483916" r:id="rId12"/>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Comic Sans MS" pitchFamily="66" charset="0"/>
        </a:defRPr>
      </a:lvl2pPr>
      <a:lvl3pPr algn="ctr" rtl="0" eaLnBrk="0" fontAlgn="base" hangingPunct="0">
        <a:spcBef>
          <a:spcPct val="0"/>
        </a:spcBef>
        <a:spcAft>
          <a:spcPct val="0"/>
        </a:spcAft>
        <a:defRPr sz="4400">
          <a:solidFill>
            <a:schemeClr val="tx2"/>
          </a:solidFill>
          <a:latin typeface="Comic Sans MS" pitchFamily="66" charset="0"/>
        </a:defRPr>
      </a:lvl3pPr>
      <a:lvl4pPr algn="ctr" rtl="0" eaLnBrk="0" fontAlgn="base" hangingPunct="0">
        <a:spcBef>
          <a:spcPct val="0"/>
        </a:spcBef>
        <a:spcAft>
          <a:spcPct val="0"/>
        </a:spcAft>
        <a:defRPr sz="4400">
          <a:solidFill>
            <a:schemeClr val="tx2"/>
          </a:solidFill>
          <a:latin typeface="Comic Sans MS" pitchFamily="66" charset="0"/>
        </a:defRPr>
      </a:lvl4pPr>
      <a:lvl5pPr algn="ctr" rtl="0" eaLnBrk="0" fontAlgn="base" hangingPunct="0">
        <a:spcBef>
          <a:spcPct val="0"/>
        </a:spcBef>
        <a:spcAft>
          <a:spcPct val="0"/>
        </a:spcAft>
        <a:defRPr sz="4400">
          <a:solidFill>
            <a:schemeClr val="tx2"/>
          </a:solidFill>
          <a:latin typeface="Comic Sans MS" pitchFamily="66" charset="0"/>
        </a:defRPr>
      </a:lvl5pPr>
      <a:lvl6pPr marL="457200" algn="ctr" rtl="0" eaLnBrk="0" fontAlgn="base" hangingPunct="0">
        <a:spcBef>
          <a:spcPct val="0"/>
        </a:spcBef>
        <a:spcAft>
          <a:spcPct val="0"/>
        </a:spcAft>
        <a:defRPr sz="4400">
          <a:solidFill>
            <a:schemeClr val="tx2"/>
          </a:solidFill>
          <a:latin typeface="Comic Sans MS" pitchFamily="66" charset="0"/>
        </a:defRPr>
      </a:lvl6pPr>
      <a:lvl7pPr marL="914400" algn="ctr" rtl="0" eaLnBrk="0" fontAlgn="base" hangingPunct="0">
        <a:spcBef>
          <a:spcPct val="0"/>
        </a:spcBef>
        <a:spcAft>
          <a:spcPct val="0"/>
        </a:spcAft>
        <a:defRPr sz="4400">
          <a:solidFill>
            <a:schemeClr val="tx2"/>
          </a:solidFill>
          <a:latin typeface="Comic Sans MS" pitchFamily="66" charset="0"/>
        </a:defRPr>
      </a:lvl7pPr>
      <a:lvl8pPr marL="1371600" algn="ctr" rtl="0" eaLnBrk="0" fontAlgn="base" hangingPunct="0">
        <a:spcBef>
          <a:spcPct val="0"/>
        </a:spcBef>
        <a:spcAft>
          <a:spcPct val="0"/>
        </a:spcAft>
        <a:defRPr sz="4400">
          <a:solidFill>
            <a:schemeClr val="tx2"/>
          </a:solidFill>
          <a:latin typeface="Comic Sans MS" pitchFamily="66" charset="0"/>
        </a:defRPr>
      </a:lvl8pPr>
      <a:lvl9pPr marL="1828800" algn="ctr" rtl="0" eaLnBrk="0" fontAlgn="base" hangingPunct="0">
        <a:spcBef>
          <a:spcPct val="0"/>
        </a:spcBef>
        <a:spcAft>
          <a:spcPct val="0"/>
        </a:spcAft>
        <a:defRPr sz="4400">
          <a:solidFill>
            <a:schemeClr val="tx2"/>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rgbClr val="0000FF"/>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FF"/>
          </a:solidFill>
          <a:latin typeface="+mn-lt"/>
        </a:defRPr>
      </a:lvl2pPr>
      <a:lvl3pPr marL="1143000" indent="-228600" algn="l" rtl="0" eaLnBrk="0" fontAlgn="base" hangingPunct="0">
        <a:spcBef>
          <a:spcPct val="20000"/>
        </a:spcBef>
        <a:spcAft>
          <a:spcPct val="0"/>
        </a:spcAft>
        <a:buChar char="•"/>
        <a:defRPr sz="2400">
          <a:solidFill>
            <a:srgbClr val="0000FF"/>
          </a:solidFill>
          <a:latin typeface="+mn-lt"/>
        </a:defRPr>
      </a:lvl3pPr>
      <a:lvl4pPr marL="1600200" indent="-228600" algn="l" rtl="0" eaLnBrk="0" fontAlgn="base" hangingPunct="0">
        <a:spcBef>
          <a:spcPct val="20000"/>
        </a:spcBef>
        <a:spcAft>
          <a:spcPct val="0"/>
        </a:spcAft>
        <a:buChar char="–"/>
        <a:defRPr sz="2000">
          <a:solidFill>
            <a:srgbClr val="0000FF"/>
          </a:solidFill>
          <a:latin typeface="+mn-lt"/>
        </a:defRPr>
      </a:lvl4pPr>
      <a:lvl5pPr marL="2057400" indent="-228600" algn="l" rtl="0" eaLnBrk="0" fontAlgn="base" hangingPunct="0">
        <a:spcBef>
          <a:spcPct val="20000"/>
        </a:spcBef>
        <a:spcAft>
          <a:spcPct val="0"/>
        </a:spcAft>
        <a:buChar char="»"/>
        <a:defRPr sz="2000">
          <a:solidFill>
            <a:srgbClr val="0000FF"/>
          </a:solidFill>
          <a:latin typeface="+mn-lt"/>
        </a:defRPr>
      </a:lvl5pPr>
      <a:lvl6pPr marL="2514600" indent="-228600" algn="l" rtl="0" eaLnBrk="0" fontAlgn="base" hangingPunct="0">
        <a:spcBef>
          <a:spcPct val="20000"/>
        </a:spcBef>
        <a:spcAft>
          <a:spcPct val="0"/>
        </a:spcAft>
        <a:buChar char="»"/>
        <a:defRPr sz="2000">
          <a:solidFill>
            <a:srgbClr val="0000FF"/>
          </a:solidFill>
          <a:latin typeface="+mn-lt"/>
        </a:defRPr>
      </a:lvl6pPr>
      <a:lvl7pPr marL="2971800" indent="-228600" algn="l" rtl="0" eaLnBrk="0" fontAlgn="base" hangingPunct="0">
        <a:spcBef>
          <a:spcPct val="20000"/>
        </a:spcBef>
        <a:spcAft>
          <a:spcPct val="0"/>
        </a:spcAft>
        <a:buChar char="»"/>
        <a:defRPr sz="2000">
          <a:solidFill>
            <a:srgbClr val="0000FF"/>
          </a:solidFill>
          <a:latin typeface="+mn-lt"/>
        </a:defRPr>
      </a:lvl7pPr>
      <a:lvl8pPr marL="3429000" indent="-228600" algn="l" rtl="0" eaLnBrk="0" fontAlgn="base" hangingPunct="0">
        <a:spcBef>
          <a:spcPct val="20000"/>
        </a:spcBef>
        <a:spcAft>
          <a:spcPct val="0"/>
        </a:spcAft>
        <a:buChar char="»"/>
        <a:defRPr sz="2000">
          <a:solidFill>
            <a:srgbClr val="0000FF"/>
          </a:solidFill>
          <a:latin typeface="+mn-lt"/>
        </a:defRPr>
      </a:lvl8pPr>
      <a:lvl9pPr marL="3886200" indent="-228600" algn="l" rtl="0" eaLnBrk="0" fontAlgn="base" hangingPunct="0">
        <a:spcBef>
          <a:spcPct val="20000"/>
        </a:spcBef>
        <a:spcAft>
          <a:spcPct val="0"/>
        </a:spcAft>
        <a:buChar char="»"/>
        <a:defRPr sz="2000">
          <a:solidFill>
            <a:srgbClr val="0000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69.xml"/><Relationship Id="rId4" Type="http://schemas.openxmlformats.org/officeDocument/2006/relationships/image" Target="../media/image4.png"/><Relationship Id="rId5" Type="http://schemas.openxmlformats.org/officeDocument/2006/relationships/oleObject" Target="../embeddings/oleObject5.bin"/><Relationship Id="rId6" Type="http://schemas.openxmlformats.org/officeDocument/2006/relationships/image" Target="../media/image13.wmf"/><Relationship Id="rId1" Type="http://schemas.openxmlformats.org/officeDocument/2006/relationships/vmlDrawing" Target="../drawings/vmlDrawing5.vml"/><Relationship Id="rId2" Type="http://schemas.openxmlformats.org/officeDocument/2006/relationships/slideLayout" Target="../slideLayouts/slideLayout61.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70.xml"/><Relationship Id="rId4" Type="http://schemas.openxmlformats.org/officeDocument/2006/relationships/image" Target="../media/image4.png"/><Relationship Id="rId5" Type="http://schemas.openxmlformats.org/officeDocument/2006/relationships/oleObject" Target="../embeddings/oleObject6.bin"/><Relationship Id="rId6" Type="http://schemas.openxmlformats.org/officeDocument/2006/relationships/image" Target="../media/image14.wmf"/><Relationship Id="rId1" Type="http://schemas.openxmlformats.org/officeDocument/2006/relationships/vmlDrawing" Target="../drawings/vmlDrawing6.vml"/><Relationship Id="rId2" Type="http://schemas.openxmlformats.org/officeDocument/2006/relationships/slideLayout" Target="../slideLayouts/slideLayout61.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71.xml"/><Relationship Id="rId4" Type="http://schemas.openxmlformats.org/officeDocument/2006/relationships/image" Target="../media/image4.png"/><Relationship Id="rId5" Type="http://schemas.openxmlformats.org/officeDocument/2006/relationships/oleObject" Target="../embeddings/oleObject7.bin"/><Relationship Id="rId6" Type="http://schemas.openxmlformats.org/officeDocument/2006/relationships/image" Target="../media/image15.wmf"/><Relationship Id="rId1" Type="http://schemas.openxmlformats.org/officeDocument/2006/relationships/vmlDrawing" Target="../drawings/vmlDrawing7.vml"/><Relationship Id="rId2" Type="http://schemas.openxmlformats.org/officeDocument/2006/relationships/slideLayout" Target="../slideLayouts/slideLayout6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72.xml"/><Relationship Id="rId3" Type="http://schemas.openxmlformats.org/officeDocument/2006/relationships/image" Target="../media/image16.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73.xml"/><Relationship Id="rId3" Type="http://schemas.openxmlformats.org/officeDocument/2006/relationships/image" Target="../media/image4.png"/></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74.xml"/><Relationship Id="rId4" Type="http://schemas.openxmlformats.org/officeDocument/2006/relationships/image" Target="../media/image4.png"/><Relationship Id="rId5" Type="http://schemas.openxmlformats.org/officeDocument/2006/relationships/oleObject" Target="../embeddings/oleObject8.bin"/><Relationship Id="rId6" Type="http://schemas.openxmlformats.org/officeDocument/2006/relationships/image" Target="../media/image17.wmf"/><Relationship Id="rId1" Type="http://schemas.openxmlformats.org/officeDocument/2006/relationships/vmlDrawing" Target="../drawings/vmlDrawing8.vml"/><Relationship Id="rId2" Type="http://schemas.openxmlformats.org/officeDocument/2006/relationships/slideLayout" Target="../slideLayouts/slideLayout7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75.xml"/><Relationship Id="rId3" Type="http://schemas.openxmlformats.org/officeDocument/2006/relationships/image" Target="../media/image4.png"/></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76.xml"/><Relationship Id="rId4" Type="http://schemas.openxmlformats.org/officeDocument/2006/relationships/image" Target="../media/image4.png"/><Relationship Id="rId5" Type="http://schemas.openxmlformats.org/officeDocument/2006/relationships/oleObject" Target="../embeddings/oleObject9.bin"/><Relationship Id="rId6" Type="http://schemas.openxmlformats.org/officeDocument/2006/relationships/image" Target="../media/image18.wmf"/><Relationship Id="rId1" Type="http://schemas.openxmlformats.org/officeDocument/2006/relationships/vmlDrawing" Target="../drawings/vmlDrawing9.vml"/><Relationship Id="rId2" Type="http://schemas.openxmlformats.org/officeDocument/2006/relationships/slideLayout" Target="../slideLayouts/slideLayout7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77.xml"/><Relationship Id="rId3" Type="http://schemas.openxmlformats.org/officeDocument/2006/relationships/image" Target="../media/image4.png"/></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78.xml"/><Relationship Id="rId4" Type="http://schemas.openxmlformats.org/officeDocument/2006/relationships/image" Target="../media/image4.png"/><Relationship Id="rId5" Type="http://schemas.openxmlformats.org/officeDocument/2006/relationships/oleObject" Target="../embeddings/oleObject10.bin"/><Relationship Id="rId6" Type="http://schemas.openxmlformats.org/officeDocument/2006/relationships/image" Target="../media/image19.wmf"/><Relationship Id="rId1" Type="http://schemas.openxmlformats.org/officeDocument/2006/relationships/vmlDrawing" Target="../drawings/vmlDrawing10.vml"/><Relationship Id="rId2" Type="http://schemas.openxmlformats.org/officeDocument/2006/relationships/slideLayout" Target="../slideLayouts/slideLayout7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79.xml"/><Relationship Id="rId3" Type="http://schemas.openxmlformats.org/officeDocument/2006/relationships/image" Target="../media/image4.png"/></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80.xml"/><Relationship Id="rId4" Type="http://schemas.openxmlformats.org/officeDocument/2006/relationships/image" Target="../media/image4.png"/><Relationship Id="rId5" Type="http://schemas.openxmlformats.org/officeDocument/2006/relationships/oleObject" Target="../embeddings/oleObject11.bin"/><Relationship Id="rId6" Type="http://schemas.openxmlformats.org/officeDocument/2006/relationships/image" Target="../media/image20.wmf"/><Relationship Id="rId1" Type="http://schemas.openxmlformats.org/officeDocument/2006/relationships/vmlDrawing" Target="../drawings/vmlDrawing11.vml"/><Relationship Id="rId2" Type="http://schemas.openxmlformats.org/officeDocument/2006/relationships/slideLayout" Target="../slideLayouts/slideLayout7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81.xml"/><Relationship Id="rId3" Type="http://schemas.openxmlformats.org/officeDocument/2006/relationships/image" Target="../media/image4.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4.xml"/><Relationship Id="rId2" Type="http://schemas.openxmlformats.org/officeDocument/2006/relationships/notesSlide" Target="../notesSlides/notesSlide3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3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3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3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3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3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50.xml"/><Relationship Id="rId4" Type="http://schemas.openxmlformats.org/officeDocument/2006/relationships/oleObject" Target="../embeddings/oleObject1.bin"/><Relationship Id="rId5" Type="http://schemas.openxmlformats.org/officeDocument/2006/relationships/image" Target="../media/image9.wmf"/><Relationship Id="rId1" Type="http://schemas.openxmlformats.org/officeDocument/2006/relationships/vmlDrawing" Target="../drawings/vmlDrawing1.vml"/><Relationship Id="rId2"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56.xml"/><Relationship Id="rId4" Type="http://schemas.openxmlformats.org/officeDocument/2006/relationships/oleObject" Target="../embeddings/oleObject2.bin"/><Relationship Id="rId5" Type="http://schemas.openxmlformats.org/officeDocument/2006/relationships/image" Target="../media/image10.wmf"/><Relationship Id="rId1" Type="http://schemas.openxmlformats.org/officeDocument/2006/relationships/vmlDrawing" Target="../drawings/vmlDrawing2.vml"/><Relationship Id="rId2"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5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5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6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6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6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6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6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66.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67.xml"/><Relationship Id="rId4" Type="http://schemas.openxmlformats.org/officeDocument/2006/relationships/image" Target="../media/image4.png"/><Relationship Id="rId5" Type="http://schemas.openxmlformats.org/officeDocument/2006/relationships/oleObject" Target="../embeddings/oleObject3.bin"/><Relationship Id="rId6" Type="http://schemas.openxmlformats.org/officeDocument/2006/relationships/image" Target="../media/image11.wmf"/><Relationship Id="rId1" Type="http://schemas.openxmlformats.org/officeDocument/2006/relationships/vmlDrawing" Target="../drawings/vmlDrawing3.vml"/><Relationship Id="rId2" Type="http://schemas.openxmlformats.org/officeDocument/2006/relationships/slideLayout" Target="../slideLayouts/slideLayout61.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68.xml"/><Relationship Id="rId4" Type="http://schemas.openxmlformats.org/officeDocument/2006/relationships/image" Target="../media/image4.png"/><Relationship Id="rId5" Type="http://schemas.openxmlformats.org/officeDocument/2006/relationships/oleObject" Target="../embeddings/oleObject4.bin"/><Relationship Id="rId6" Type="http://schemas.openxmlformats.org/officeDocument/2006/relationships/image" Target="../media/image12.wmf"/><Relationship Id="rId1" Type="http://schemas.openxmlformats.org/officeDocument/2006/relationships/vmlDrawing" Target="../drawings/vmlDrawing4.vml"/><Relationship Id="rId2"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Interprocess</a:t>
            </a:r>
            <a:r>
              <a:rPr lang="en-US" dirty="0" smtClean="0"/>
              <a:t> Communication</a:t>
            </a:r>
            <a:endParaRPr lang="en-US" dirty="0"/>
          </a:p>
        </p:txBody>
      </p:sp>
      <p:sp>
        <p:nvSpPr>
          <p:cNvPr id="3" name="Subtitle 2"/>
          <p:cNvSpPr>
            <a:spLocks noGrp="1"/>
          </p:cNvSpPr>
          <p:nvPr>
            <p:ph type="subTitle" idx="1"/>
          </p:nvPr>
        </p:nvSpPr>
        <p:spPr/>
        <p:txBody>
          <a:bodyPr/>
          <a:lstStyle/>
          <a:p>
            <a:r>
              <a:rPr lang="en-US" dirty="0" smtClean="0"/>
              <a:t>Can anyone hear me?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mtClean="0"/>
              <a:t>The fundamental issue</a:t>
            </a:r>
          </a:p>
        </p:txBody>
      </p:sp>
      <p:sp>
        <p:nvSpPr>
          <p:cNvPr id="41990" name="TextBox 5"/>
          <p:cNvSpPr txBox="1">
            <a:spLocks noChangeArrowheads="1"/>
          </p:cNvSpPr>
          <p:nvPr/>
        </p:nvSpPr>
        <p:spPr bwMode="auto">
          <a:xfrm>
            <a:off x="642938" y="1501775"/>
            <a:ext cx="3875087" cy="2247900"/>
          </a:xfrm>
          <a:prstGeom prst="rect">
            <a:avLst/>
          </a:prstGeom>
          <a:noFill/>
          <a:ln w="9525">
            <a:noFill/>
            <a:miter lim="800000"/>
            <a:headEnd/>
            <a:tailEnd/>
          </a:ln>
        </p:spPr>
        <p:txBody>
          <a:bodyPr>
            <a:spAutoFit/>
          </a:bodyPr>
          <a:lstStyle/>
          <a:p>
            <a:r>
              <a:rPr lang="en-US" sz="2000" dirty="0">
                <a:latin typeface="Lucida Console" pitchFamily="49" charset="0"/>
              </a:rPr>
              <a:t>Task A (running)</a:t>
            </a:r>
          </a:p>
          <a:p>
            <a:pPr algn="l"/>
            <a:r>
              <a:rPr lang="en-US" sz="2000" dirty="0">
                <a:latin typeface="Lucida Console" pitchFamily="49" charset="0"/>
              </a:rPr>
              <a:t>1: void who() {</a:t>
            </a:r>
          </a:p>
          <a:p>
            <a:pPr algn="l"/>
            <a:r>
              <a:rPr lang="en-US" sz="2000" dirty="0">
                <a:latin typeface="Lucida Console" pitchFamily="49" charset="0"/>
              </a:rPr>
              <a:t>2:  while(lock); </a:t>
            </a:r>
          </a:p>
          <a:p>
            <a:pPr algn="l"/>
            <a:r>
              <a:rPr lang="en-US" sz="2000" dirty="0">
                <a:latin typeface="Lucida Console" pitchFamily="49" charset="0"/>
              </a:rPr>
              <a:t>3:  lock = 1;</a:t>
            </a:r>
          </a:p>
          <a:p>
            <a:pPr algn="l"/>
            <a:r>
              <a:rPr lang="en-US" sz="2000" dirty="0">
                <a:latin typeface="Lucida Console" pitchFamily="49" charset="0"/>
              </a:rPr>
              <a:t>4:  // </a:t>
            </a:r>
            <a:r>
              <a:rPr lang="en-US" sz="2000" dirty="0" smtClean="0">
                <a:latin typeface="Lucida Console" pitchFamily="49" charset="0"/>
              </a:rPr>
              <a:t>talk to printer</a:t>
            </a:r>
            <a:endParaRPr lang="en-US" sz="2000" dirty="0">
              <a:latin typeface="Lucida Console" pitchFamily="49" charset="0"/>
            </a:endParaRPr>
          </a:p>
          <a:p>
            <a:pPr algn="l"/>
            <a:r>
              <a:rPr lang="en-US" sz="2000" dirty="0">
                <a:latin typeface="Lucida Console" pitchFamily="49" charset="0"/>
              </a:rPr>
              <a:t>5:  lock = 0;</a:t>
            </a:r>
          </a:p>
          <a:p>
            <a:pPr algn="l"/>
            <a:r>
              <a:rPr lang="en-US" sz="2000" dirty="0">
                <a:latin typeface="Lucida Console" pitchFamily="49" charset="0"/>
              </a:rPr>
              <a:t>6:}</a:t>
            </a:r>
          </a:p>
        </p:txBody>
      </p:sp>
      <p:sp>
        <p:nvSpPr>
          <p:cNvPr id="41991" name="TextBox 7"/>
          <p:cNvSpPr txBox="1">
            <a:spLocks noChangeArrowheads="1"/>
          </p:cNvSpPr>
          <p:nvPr/>
        </p:nvSpPr>
        <p:spPr bwMode="auto">
          <a:xfrm>
            <a:off x="4746625" y="1501775"/>
            <a:ext cx="3875088" cy="2247900"/>
          </a:xfrm>
          <a:prstGeom prst="rect">
            <a:avLst/>
          </a:prstGeom>
          <a:noFill/>
          <a:ln w="9525">
            <a:noFill/>
            <a:miter lim="800000"/>
            <a:headEnd/>
            <a:tailEnd/>
          </a:ln>
        </p:spPr>
        <p:txBody>
          <a:bodyPr>
            <a:spAutoFit/>
          </a:bodyPr>
          <a:lstStyle/>
          <a:p>
            <a:r>
              <a:rPr lang="en-US" sz="2000" dirty="0">
                <a:solidFill>
                  <a:schemeClr val="accent2"/>
                </a:solidFill>
                <a:latin typeface="Lucida Console" pitchFamily="49" charset="0"/>
              </a:rPr>
              <a:t>Task B (ready)</a:t>
            </a:r>
          </a:p>
          <a:p>
            <a:pPr algn="l"/>
            <a:r>
              <a:rPr lang="en-US" sz="2000" dirty="0">
                <a:solidFill>
                  <a:schemeClr val="accent2"/>
                </a:solidFill>
                <a:latin typeface="Lucida Console" pitchFamily="49" charset="0"/>
              </a:rPr>
              <a:t>10: void do() {</a:t>
            </a:r>
          </a:p>
          <a:p>
            <a:pPr algn="l"/>
            <a:r>
              <a:rPr lang="en-US" sz="2000" dirty="0">
                <a:solidFill>
                  <a:schemeClr val="accent2"/>
                </a:solidFill>
                <a:latin typeface="Lucida Console" pitchFamily="49" charset="0"/>
              </a:rPr>
              <a:t>11:  while(lock); </a:t>
            </a:r>
          </a:p>
          <a:p>
            <a:pPr algn="l"/>
            <a:r>
              <a:rPr lang="en-US" sz="2000" dirty="0">
                <a:solidFill>
                  <a:schemeClr val="accent2"/>
                </a:solidFill>
                <a:latin typeface="Lucida Console" pitchFamily="49" charset="0"/>
              </a:rPr>
              <a:t>12:  lock = 1;</a:t>
            </a:r>
          </a:p>
          <a:p>
            <a:pPr algn="l"/>
            <a:r>
              <a:rPr lang="en-US" sz="2000" dirty="0">
                <a:solidFill>
                  <a:schemeClr val="accent2"/>
                </a:solidFill>
                <a:latin typeface="Lucida Console" pitchFamily="49" charset="0"/>
              </a:rPr>
              <a:t>13:  // </a:t>
            </a:r>
            <a:r>
              <a:rPr lang="en-US" sz="2000" dirty="0" smtClean="0">
                <a:solidFill>
                  <a:schemeClr val="accent2"/>
                </a:solidFill>
                <a:latin typeface="Lucida Console" pitchFamily="49" charset="0"/>
              </a:rPr>
              <a:t>talk to printer</a:t>
            </a:r>
            <a:endParaRPr lang="en-US" sz="2000" dirty="0">
              <a:solidFill>
                <a:schemeClr val="accent2"/>
              </a:solidFill>
              <a:latin typeface="Lucida Console" pitchFamily="49" charset="0"/>
            </a:endParaRPr>
          </a:p>
          <a:p>
            <a:pPr algn="l"/>
            <a:r>
              <a:rPr lang="en-US" sz="2000" dirty="0">
                <a:solidFill>
                  <a:schemeClr val="accent2"/>
                </a:solidFill>
                <a:latin typeface="Lucida Console" pitchFamily="49" charset="0"/>
              </a:rPr>
              <a:t>14:  lock = 0;</a:t>
            </a:r>
          </a:p>
          <a:p>
            <a:pPr algn="l"/>
            <a:r>
              <a:rPr lang="en-US" sz="2000" dirty="0">
                <a:solidFill>
                  <a:schemeClr val="accent2"/>
                </a:solidFill>
                <a:latin typeface="Lucida Console" pitchFamily="49" charset="0"/>
              </a:rPr>
              <a:t>15:}</a:t>
            </a:r>
          </a:p>
        </p:txBody>
      </p:sp>
      <p:sp>
        <p:nvSpPr>
          <p:cNvPr id="9" name="Right Arrow 8"/>
          <p:cNvSpPr/>
          <p:nvPr/>
        </p:nvSpPr>
        <p:spPr bwMode="auto">
          <a:xfrm>
            <a:off x="206375" y="2786063"/>
            <a:ext cx="436563" cy="239712"/>
          </a:xfrm>
          <a:prstGeom prst="rightArrow">
            <a:avLst/>
          </a:prstGeom>
          <a:solidFill>
            <a:schemeClr val="accent1"/>
          </a:solidFill>
          <a:ln w="9525" cap="flat" cmpd="sng" algn="ctr">
            <a:solidFill>
              <a:schemeClr val="accent1">
                <a:lumMod val="50000"/>
              </a:schemeClr>
            </a:solidFill>
            <a:prstDash val="solid"/>
            <a:miter lim="800000"/>
            <a:headEnd type="none" w="med" len="med"/>
            <a:tailEnd type="none" w="med" len="med"/>
          </a:ln>
          <a:effectLst/>
        </p:spPr>
        <p:txBody>
          <a:bodyPr wrap="none"/>
          <a:lstStyle/>
          <a:p>
            <a:pPr>
              <a:defRPr/>
            </a:pPr>
            <a:endParaRPr lang="en-US">
              <a:solidFill>
                <a:schemeClr val="accent2"/>
              </a:solidFill>
              <a:latin typeface="Times New Roman" pitchFamily="64" charset="0"/>
            </a:endParaRPr>
          </a:p>
        </p:txBody>
      </p:sp>
      <p:sp>
        <p:nvSpPr>
          <p:cNvPr id="10" name="Right Arrow 9"/>
          <p:cNvSpPr/>
          <p:nvPr/>
        </p:nvSpPr>
        <p:spPr bwMode="auto">
          <a:xfrm>
            <a:off x="4332288" y="2786063"/>
            <a:ext cx="434975" cy="239712"/>
          </a:xfrm>
          <a:prstGeom prst="rightArrow">
            <a:avLst/>
          </a:prstGeom>
          <a:solidFill>
            <a:schemeClr val="accent2">
              <a:lumMod val="60000"/>
              <a:lumOff val="40000"/>
            </a:schemeClr>
          </a:solidFill>
          <a:ln w="9525" cap="flat" cmpd="sng" algn="ctr">
            <a:solidFill>
              <a:schemeClr val="accent2"/>
            </a:solidFill>
            <a:prstDash val="solid"/>
            <a:miter lim="800000"/>
            <a:headEnd type="none" w="med" len="med"/>
            <a:tailEnd type="none" w="med" len="med"/>
          </a:ln>
          <a:effectLst/>
        </p:spPr>
        <p:txBody>
          <a:bodyPr wrap="none"/>
          <a:lstStyle/>
          <a:p>
            <a:pPr>
              <a:defRPr/>
            </a:pPr>
            <a:endParaRPr lang="en-US">
              <a:latin typeface="Times New Roman" pitchFamily="64" charset="0"/>
            </a:endParaRPr>
          </a:p>
        </p:txBody>
      </p:sp>
      <p:sp>
        <p:nvSpPr>
          <p:cNvPr id="11" name="Rounded Rectangle 10"/>
          <p:cNvSpPr/>
          <p:nvPr/>
        </p:nvSpPr>
        <p:spPr>
          <a:xfrm>
            <a:off x="1371600" y="4419600"/>
            <a:ext cx="693420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Race Condition: correctness depends on a precise order or access to shared data between several processes</a:t>
            </a:r>
          </a:p>
          <a:p>
            <a:pPr algn="ctr"/>
            <a:endParaRPr lang="en-US" dirty="0" smtClean="0"/>
          </a:p>
          <a:p>
            <a:pPr algn="ctr"/>
            <a:r>
              <a:rPr lang="en-US" dirty="0" smtClean="0"/>
              <a:t>Not fun to debug!</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Footer Placeholder 3"/>
          <p:cNvSpPr>
            <a:spLocks noGrp="1"/>
          </p:cNvSpPr>
          <p:nvPr>
            <p:ph type="ftr" sz="quarter" idx="10"/>
          </p:nvPr>
        </p:nvSpPr>
        <p:spPr>
          <a:noFill/>
        </p:spPr>
        <p:txBody>
          <a:bodyPr/>
          <a:lstStyle/>
          <a:p>
            <a:r>
              <a:rPr lang="en-US" smtClean="0">
                <a:solidFill>
                  <a:srgbClr val="000000"/>
                </a:solidFill>
              </a:rPr>
              <a:t>Art of Multiprocessor Programming</a:t>
            </a:r>
          </a:p>
        </p:txBody>
      </p:sp>
      <p:sp>
        <p:nvSpPr>
          <p:cNvPr id="3076" name="Slide Number Placeholder 4"/>
          <p:cNvSpPr>
            <a:spLocks noGrp="1"/>
          </p:cNvSpPr>
          <p:nvPr>
            <p:ph type="sldNum" sz="quarter" idx="11"/>
          </p:nvPr>
        </p:nvSpPr>
        <p:spPr>
          <a:noFill/>
        </p:spPr>
        <p:txBody>
          <a:bodyPr/>
          <a:lstStyle/>
          <a:p>
            <a:fld id="{97644BDC-DF57-4C29-B8D8-33B7D6C80537}" type="slidenum">
              <a:rPr lang="x-none" smtClean="0">
                <a:solidFill>
                  <a:srgbClr val="000000"/>
                </a:solidFill>
              </a:rPr>
              <a:pPr/>
              <a:t>100</a:t>
            </a:fld>
            <a:endParaRPr lang="en-US" smtClean="0">
              <a:solidFill>
                <a:srgbClr val="000000"/>
              </a:solidFill>
            </a:endParaRPr>
          </a:p>
        </p:txBody>
      </p:sp>
      <p:pic>
        <p:nvPicPr>
          <p:cNvPr id="3077" name="Picture 2" descr="magic"/>
          <p:cNvPicPr>
            <a:picLocks noChangeAspect="1" noChangeArrowheads="1"/>
          </p:cNvPicPr>
          <p:nvPr/>
        </p:nvPicPr>
        <p:blipFill>
          <a:blip r:embed="rId4" cstate="print"/>
          <a:srcRect/>
          <a:stretch>
            <a:fillRect/>
          </a:stretch>
        </p:blipFill>
        <p:spPr bwMode="auto">
          <a:xfrm>
            <a:off x="2540000" y="2540000"/>
            <a:ext cx="127000" cy="127000"/>
          </a:xfrm>
          <a:prstGeom prst="rect">
            <a:avLst/>
          </a:prstGeom>
          <a:noFill/>
          <a:ln w="9525">
            <a:noFill/>
            <a:miter lim="800000"/>
            <a:headEnd/>
            <a:tailEnd/>
          </a:ln>
        </p:spPr>
      </p:pic>
      <p:sp>
        <p:nvSpPr>
          <p:cNvPr id="3078" name="Rectangle 3"/>
          <p:cNvSpPr>
            <a:spLocks noGrp="1" noChangeArrowheads="1"/>
          </p:cNvSpPr>
          <p:nvPr>
            <p:ph type="title"/>
          </p:nvPr>
        </p:nvSpPr>
        <p:spPr/>
        <p:txBody>
          <a:bodyPr/>
          <a:lstStyle/>
          <a:p>
            <a:r>
              <a:rPr lang="en-US" smtClean="0"/>
              <a:t>Amdahl’s Law</a:t>
            </a:r>
          </a:p>
        </p:txBody>
      </p:sp>
      <p:graphicFrame>
        <p:nvGraphicFramePr>
          <p:cNvPr id="3074" name="Object 4"/>
          <p:cNvGraphicFramePr>
            <a:graphicFrameLocks noGrp="1" noChangeAspect="1"/>
          </p:cNvGraphicFramePr>
          <p:nvPr>
            <p:ph idx="1"/>
          </p:nvPr>
        </p:nvGraphicFramePr>
        <p:xfrm>
          <a:off x="4081463" y="2554288"/>
          <a:ext cx="3233737" cy="2798762"/>
        </p:xfrm>
        <a:graphic>
          <a:graphicData uri="http://schemas.openxmlformats.org/presentationml/2006/ole">
            <mc:AlternateContent xmlns:mc="http://schemas.openxmlformats.org/markup-compatibility/2006">
              <mc:Choice xmlns:v="urn:schemas-microsoft-com:vml" Requires="v">
                <p:oleObj spid="_x0000_s301071" name="Equation" r:id="rId5" imgW="660240" imgH="571320" progId="Equation.DSMT4">
                  <p:embed/>
                </p:oleObj>
              </mc:Choice>
              <mc:Fallback>
                <p:oleObj name="Equation" r:id="rId5" imgW="660240" imgH="57132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1463" y="2554288"/>
                        <a:ext cx="3233737" cy="2798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Text Box 5"/>
          <p:cNvSpPr txBox="1">
            <a:spLocks noChangeArrowheads="1"/>
          </p:cNvSpPr>
          <p:nvPr/>
        </p:nvSpPr>
        <p:spPr bwMode="auto">
          <a:xfrm>
            <a:off x="1066800" y="3124200"/>
            <a:ext cx="2754313" cy="762000"/>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4400" b="1" smtClean="0">
                <a:solidFill>
                  <a:srgbClr val="0000FF"/>
                </a:solidFill>
              </a:rPr>
              <a:t>Speedup=</a:t>
            </a:r>
          </a:p>
        </p:txBody>
      </p:sp>
      <p:sp>
        <p:nvSpPr>
          <p:cNvPr id="3080" name="AutoShape 6"/>
          <p:cNvSpPr>
            <a:spLocks noChangeArrowheads="1"/>
          </p:cNvSpPr>
          <p:nvPr/>
        </p:nvSpPr>
        <p:spPr bwMode="auto">
          <a:xfrm>
            <a:off x="6324600" y="3624263"/>
            <a:ext cx="990600" cy="771525"/>
          </a:xfrm>
          <a:prstGeom prst="wedgeRoundRectCallout">
            <a:avLst>
              <a:gd name="adj1" fmla="val 56250"/>
              <a:gd name="adj2" fmla="val -104528"/>
              <a:gd name="adj3" fmla="val 16667"/>
            </a:avLst>
          </a:prstGeom>
          <a:noFill/>
          <a:ln w="38100">
            <a:solidFill>
              <a:srgbClr val="FF0000"/>
            </a:solidFill>
            <a:miter lim="800000"/>
            <a:headEnd/>
            <a:tailEnd/>
          </a:ln>
        </p:spPr>
        <p:txBody>
          <a:bodyPr anchor="ctr"/>
          <a:lstStyle/>
          <a:p>
            <a:pPr algn="ctr" eaLnBrk="0" fontAlgn="base" hangingPunct="0">
              <a:spcBef>
                <a:spcPct val="0"/>
              </a:spcBef>
              <a:spcAft>
                <a:spcPct val="0"/>
              </a:spcAft>
            </a:pPr>
            <a:endParaRPr lang="en-US" sz="4400" b="1" smtClean="0">
              <a:solidFill>
                <a:srgbClr val="0000FF"/>
              </a:solidFill>
            </a:endParaRPr>
          </a:p>
        </p:txBody>
      </p:sp>
      <p:sp>
        <p:nvSpPr>
          <p:cNvPr id="3081" name="Text Box 7"/>
          <p:cNvSpPr txBox="1">
            <a:spLocks noChangeArrowheads="1"/>
          </p:cNvSpPr>
          <p:nvPr/>
        </p:nvSpPr>
        <p:spPr bwMode="auto">
          <a:xfrm>
            <a:off x="6324600" y="2133600"/>
            <a:ext cx="2593975" cy="1066800"/>
          </a:xfrm>
          <a:prstGeom prst="rect">
            <a:avLst/>
          </a:prstGeom>
          <a:noFill/>
          <a:ln w="9525">
            <a:noFill/>
            <a:miter lim="800000"/>
            <a:headEnd/>
            <a:tailEnd/>
          </a:ln>
        </p:spPr>
        <p:txBody>
          <a:bodyPr>
            <a:spAutoFit/>
          </a:bodyPr>
          <a:lstStyle/>
          <a:p>
            <a:pPr algn="ctr" eaLnBrk="0" fontAlgn="base" hangingPunct="0">
              <a:spcBef>
                <a:spcPct val="0"/>
              </a:spcBef>
              <a:spcAft>
                <a:spcPct val="0"/>
              </a:spcAft>
            </a:pPr>
            <a:r>
              <a:rPr lang="en-US" sz="3200" b="1" smtClean="0">
                <a:solidFill>
                  <a:srgbClr val="FF0000"/>
                </a:solidFill>
              </a:rPr>
              <a:t>Parallel fraction</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Footer Placeholder 3"/>
          <p:cNvSpPr>
            <a:spLocks noGrp="1"/>
          </p:cNvSpPr>
          <p:nvPr>
            <p:ph type="ftr" sz="quarter" idx="10"/>
          </p:nvPr>
        </p:nvSpPr>
        <p:spPr>
          <a:noFill/>
        </p:spPr>
        <p:txBody>
          <a:bodyPr/>
          <a:lstStyle/>
          <a:p>
            <a:r>
              <a:rPr lang="en-US" smtClean="0">
                <a:solidFill>
                  <a:srgbClr val="000000"/>
                </a:solidFill>
              </a:rPr>
              <a:t>Art of Multiprocessor Programming</a:t>
            </a:r>
          </a:p>
        </p:txBody>
      </p:sp>
      <p:sp>
        <p:nvSpPr>
          <p:cNvPr id="4100" name="Slide Number Placeholder 4"/>
          <p:cNvSpPr>
            <a:spLocks noGrp="1"/>
          </p:cNvSpPr>
          <p:nvPr>
            <p:ph type="sldNum" sz="quarter" idx="11"/>
          </p:nvPr>
        </p:nvSpPr>
        <p:spPr>
          <a:noFill/>
        </p:spPr>
        <p:txBody>
          <a:bodyPr/>
          <a:lstStyle/>
          <a:p>
            <a:fld id="{C13500F7-8D65-437A-AFCE-6235E3004AFC}" type="slidenum">
              <a:rPr lang="x-none" smtClean="0">
                <a:solidFill>
                  <a:srgbClr val="000000"/>
                </a:solidFill>
              </a:rPr>
              <a:pPr/>
              <a:t>101</a:t>
            </a:fld>
            <a:endParaRPr lang="en-US" smtClean="0">
              <a:solidFill>
                <a:srgbClr val="000000"/>
              </a:solidFill>
            </a:endParaRPr>
          </a:p>
        </p:txBody>
      </p:sp>
      <p:pic>
        <p:nvPicPr>
          <p:cNvPr id="4101" name="Picture 2" descr="magic"/>
          <p:cNvPicPr>
            <a:picLocks noChangeAspect="1" noChangeArrowheads="1"/>
          </p:cNvPicPr>
          <p:nvPr/>
        </p:nvPicPr>
        <p:blipFill>
          <a:blip r:embed="rId4" cstate="print"/>
          <a:srcRect/>
          <a:stretch>
            <a:fillRect/>
          </a:stretch>
        </p:blipFill>
        <p:spPr bwMode="auto">
          <a:xfrm>
            <a:off x="2540000" y="2540000"/>
            <a:ext cx="127000" cy="127000"/>
          </a:xfrm>
          <a:prstGeom prst="rect">
            <a:avLst/>
          </a:prstGeom>
          <a:noFill/>
          <a:ln w="9525">
            <a:noFill/>
            <a:miter lim="800000"/>
            <a:headEnd/>
            <a:tailEnd/>
          </a:ln>
        </p:spPr>
      </p:pic>
      <p:sp>
        <p:nvSpPr>
          <p:cNvPr id="4102" name="Rectangle 3"/>
          <p:cNvSpPr>
            <a:spLocks noGrp="1" noChangeArrowheads="1"/>
          </p:cNvSpPr>
          <p:nvPr>
            <p:ph type="title"/>
          </p:nvPr>
        </p:nvSpPr>
        <p:spPr/>
        <p:txBody>
          <a:bodyPr/>
          <a:lstStyle/>
          <a:p>
            <a:r>
              <a:rPr lang="en-US" smtClean="0"/>
              <a:t>Amdahl’s Law</a:t>
            </a:r>
          </a:p>
        </p:txBody>
      </p:sp>
      <p:graphicFrame>
        <p:nvGraphicFramePr>
          <p:cNvPr id="4098" name="Object 4"/>
          <p:cNvGraphicFramePr>
            <a:graphicFrameLocks noGrp="1" noChangeAspect="1"/>
          </p:cNvGraphicFramePr>
          <p:nvPr>
            <p:ph idx="1"/>
          </p:nvPr>
        </p:nvGraphicFramePr>
        <p:xfrm>
          <a:off x="4081463" y="2554288"/>
          <a:ext cx="3233737" cy="2798762"/>
        </p:xfrm>
        <a:graphic>
          <a:graphicData uri="http://schemas.openxmlformats.org/presentationml/2006/ole">
            <mc:AlternateContent xmlns:mc="http://schemas.openxmlformats.org/markup-compatibility/2006">
              <mc:Choice xmlns:v="urn:schemas-microsoft-com:vml" Requires="v">
                <p:oleObj spid="_x0000_s302095" name="Equation" r:id="rId5" imgW="660240" imgH="571320" progId="Equation.DSMT4">
                  <p:embed/>
                </p:oleObj>
              </mc:Choice>
              <mc:Fallback>
                <p:oleObj name="Equation" r:id="rId5" imgW="660240" imgH="57132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1463" y="2554288"/>
                        <a:ext cx="3233737" cy="2798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3" name="Text Box 5"/>
          <p:cNvSpPr txBox="1">
            <a:spLocks noChangeArrowheads="1"/>
          </p:cNvSpPr>
          <p:nvPr/>
        </p:nvSpPr>
        <p:spPr bwMode="auto">
          <a:xfrm>
            <a:off x="1066800" y="3124200"/>
            <a:ext cx="2754313" cy="762000"/>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4400" b="1" smtClean="0">
                <a:solidFill>
                  <a:srgbClr val="0000FF"/>
                </a:solidFill>
              </a:rPr>
              <a:t>Speedup=</a:t>
            </a:r>
          </a:p>
        </p:txBody>
      </p:sp>
      <p:sp>
        <p:nvSpPr>
          <p:cNvPr id="4104" name="Text Box 7"/>
          <p:cNvSpPr txBox="1">
            <a:spLocks noChangeArrowheads="1"/>
          </p:cNvSpPr>
          <p:nvPr/>
        </p:nvSpPr>
        <p:spPr bwMode="auto">
          <a:xfrm>
            <a:off x="6324600" y="2133600"/>
            <a:ext cx="2593975" cy="1066800"/>
          </a:xfrm>
          <a:prstGeom prst="rect">
            <a:avLst/>
          </a:prstGeom>
          <a:noFill/>
          <a:ln w="9525">
            <a:noFill/>
            <a:miter lim="800000"/>
            <a:headEnd/>
            <a:tailEnd/>
          </a:ln>
        </p:spPr>
        <p:txBody>
          <a:bodyPr>
            <a:spAutoFit/>
          </a:bodyPr>
          <a:lstStyle/>
          <a:p>
            <a:pPr algn="ctr" eaLnBrk="0" fontAlgn="base" hangingPunct="0">
              <a:spcBef>
                <a:spcPct val="0"/>
              </a:spcBef>
              <a:spcAft>
                <a:spcPct val="0"/>
              </a:spcAft>
            </a:pPr>
            <a:r>
              <a:rPr lang="en-US" sz="3200" b="1" smtClean="0">
                <a:solidFill>
                  <a:srgbClr val="FF0000"/>
                </a:solidFill>
              </a:rPr>
              <a:t>Parallel fraction</a:t>
            </a:r>
          </a:p>
        </p:txBody>
      </p:sp>
      <p:sp>
        <p:nvSpPr>
          <p:cNvPr id="4105" name="AutoShape 10"/>
          <p:cNvSpPr>
            <a:spLocks noChangeArrowheads="1"/>
          </p:cNvSpPr>
          <p:nvPr/>
        </p:nvSpPr>
        <p:spPr bwMode="auto">
          <a:xfrm>
            <a:off x="3733800" y="3962400"/>
            <a:ext cx="2166938" cy="957263"/>
          </a:xfrm>
          <a:prstGeom prst="wedgeRoundRectCallout">
            <a:avLst>
              <a:gd name="adj1" fmla="val -94833"/>
              <a:gd name="adj2" fmla="val -199917"/>
              <a:gd name="adj3" fmla="val 16667"/>
            </a:avLst>
          </a:prstGeom>
          <a:noFill/>
          <a:ln w="38100">
            <a:solidFill>
              <a:srgbClr val="FF0000"/>
            </a:solidFill>
            <a:miter lim="800000"/>
            <a:headEnd/>
            <a:tailEnd/>
          </a:ln>
        </p:spPr>
        <p:txBody>
          <a:bodyPr anchor="ctr"/>
          <a:lstStyle/>
          <a:p>
            <a:pPr algn="ctr" eaLnBrk="0" fontAlgn="base" hangingPunct="0">
              <a:spcBef>
                <a:spcPct val="0"/>
              </a:spcBef>
              <a:spcAft>
                <a:spcPct val="0"/>
              </a:spcAft>
            </a:pPr>
            <a:endParaRPr lang="en-US" sz="4400" b="1" smtClean="0">
              <a:solidFill>
                <a:srgbClr val="0000FF"/>
              </a:solidFill>
            </a:endParaRPr>
          </a:p>
        </p:txBody>
      </p:sp>
      <p:sp>
        <p:nvSpPr>
          <p:cNvPr id="4106" name="Text Box 11"/>
          <p:cNvSpPr txBox="1">
            <a:spLocks noChangeArrowheads="1"/>
          </p:cNvSpPr>
          <p:nvPr/>
        </p:nvSpPr>
        <p:spPr bwMode="auto">
          <a:xfrm>
            <a:off x="609600" y="1905000"/>
            <a:ext cx="2593975" cy="1066800"/>
          </a:xfrm>
          <a:prstGeom prst="rect">
            <a:avLst/>
          </a:prstGeom>
          <a:noFill/>
          <a:ln w="9525">
            <a:noFill/>
            <a:miter lim="800000"/>
            <a:headEnd/>
            <a:tailEnd/>
          </a:ln>
        </p:spPr>
        <p:txBody>
          <a:bodyPr>
            <a:spAutoFit/>
          </a:bodyPr>
          <a:lstStyle/>
          <a:p>
            <a:pPr algn="ctr" eaLnBrk="0" fontAlgn="base" hangingPunct="0">
              <a:spcBef>
                <a:spcPct val="0"/>
              </a:spcBef>
              <a:spcAft>
                <a:spcPct val="0"/>
              </a:spcAft>
            </a:pPr>
            <a:r>
              <a:rPr lang="en-US" sz="3200" b="1" smtClean="0">
                <a:solidFill>
                  <a:srgbClr val="FF0000"/>
                </a:solidFill>
              </a:rPr>
              <a:t>Sequential fraction</a:t>
            </a:r>
          </a:p>
        </p:txBody>
      </p:sp>
      <p:sp>
        <p:nvSpPr>
          <p:cNvPr id="4107" name="AutoShape 14"/>
          <p:cNvSpPr>
            <a:spLocks noChangeArrowheads="1"/>
          </p:cNvSpPr>
          <p:nvPr/>
        </p:nvSpPr>
        <p:spPr bwMode="auto">
          <a:xfrm>
            <a:off x="6324600" y="3624263"/>
            <a:ext cx="990600" cy="771525"/>
          </a:xfrm>
          <a:prstGeom prst="wedgeRoundRectCallout">
            <a:avLst>
              <a:gd name="adj1" fmla="val 56250"/>
              <a:gd name="adj2" fmla="val -104528"/>
              <a:gd name="adj3" fmla="val 16667"/>
            </a:avLst>
          </a:prstGeom>
          <a:noFill/>
          <a:ln w="38100">
            <a:solidFill>
              <a:srgbClr val="FF0000"/>
            </a:solidFill>
            <a:miter lim="800000"/>
            <a:headEnd/>
            <a:tailEnd/>
          </a:ln>
        </p:spPr>
        <p:txBody>
          <a:bodyPr anchor="ctr"/>
          <a:lstStyle/>
          <a:p>
            <a:pPr algn="ctr" eaLnBrk="0" fontAlgn="base" hangingPunct="0">
              <a:spcBef>
                <a:spcPct val="0"/>
              </a:spcBef>
              <a:spcAft>
                <a:spcPct val="0"/>
              </a:spcAft>
            </a:pPr>
            <a:endParaRPr lang="en-US" sz="4400" b="1" smtClean="0">
              <a:solidFill>
                <a:srgbClr val="0000FF"/>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Footer Placeholder 3"/>
          <p:cNvSpPr>
            <a:spLocks noGrp="1"/>
          </p:cNvSpPr>
          <p:nvPr>
            <p:ph type="ftr" sz="quarter" idx="10"/>
          </p:nvPr>
        </p:nvSpPr>
        <p:spPr>
          <a:noFill/>
        </p:spPr>
        <p:txBody>
          <a:bodyPr/>
          <a:lstStyle/>
          <a:p>
            <a:r>
              <a:rPr lang="en-US" smtClean="0">
                <a:solidFill>
                  <a:srgbClr val="000000"/>
                </a:solidFill>
              </a:rPr>
              <a:t>Art of Multiprocessor Programming</a:t>
            </a:r>
          </a:p>
        </p:txBody>
      </p:sp>
      <p:sp>
        <p:nvSpPr>
          <p:cNvPr id="5124" name="Slide Number Placeholder 4"/>
          <p:cNvSpPr>
            <a:spLocks noGrp="1"/>
          </p:cNvSpPr>
          <p:nvPr>
            <p:ph type="sldNum" sz="quarter" idx="11"/>
          </p:nvPr>
        </p:nvSpPr>
        <p:spPr>
          <a:noFill/>
        </p:spPr>
        <p:txBody>
          <a:bodyPr/>
          <a:lstStyle/>
          <a:p>
            <a:fld id="{A6569E64-2BCA-4593-974E-1E59E24C45B7}" type="slidenum">
              <a:rPr lang="x-none" smtClean="0">
                <a:solidFill>
                  <a:srgbClr val="000000"/>
                </a:solidFill>
              </a:rPr>
              <a:pPr/>
              <a:t>102</a:t>
            </a:fld>
            <a:endParaRPr lang="en-US" smtClean="0">
              <a:solidFill>
                <a:srgbClr val="000000"/>
              </a:solidFill>
            </a:endParaRPr>
          </a:p>
        </p:txBody>
      </p:sp>
      <p:pic>
        <p:nvPicPr>
          <p:cNvPr id="5125" name="Picture 2" descr="magic"/>
          <p:cNvPicPr>
            <a:picLocks noChangeAspect="1" noChangeArrowheads="1"/>
          </p:cNvPicPr>
          <p:nvPr/>
        </p:nvPicPr>
        <p:blipFill>
          <a:blip r:embed="rId4" cstate="print"/>
          <a:srcRect/>
          <a:stretch>
            <a:fillRect/>
          </a:stretch>
        </p:blipFill>
        <p:spPr bwMode="auto">
          <a:xfrm>
            <a:off x="2540000" y="2540000"/>
            <a:ext cx="127000" cy="127000"/>
          </a:xfrm>
          <a:prstGeom prst="rect">
            <a:avLst/>
          </a:prstGeom>
          <a:noFill/>
          <a:ln w="9525">
            <a:noFill/>
            <a:miter lim="800000"/>
            <a:headEnd/>
            <a:tailEnd/>
          </a:ln>
        </p:spPr>
      </p:pic>
      <p:sp>
        <p:nvSpPr>
          <p:cNvPr id="5126" name="Rectangle 3"/>
          <p:cNvSpPr>
            <a:spLocks noGrp="1" noChangeArrowheads="1"/>
          </p:cNvSpPr>
          <p:nvPr>
            <p:ph type="title"/>
          </p:nvPr>
        </p:nvSpPr>
        <p:spPr/>
        <p:txBody>
          <a:bodyPr/>
          <a:lstStyle/>
          <a:p>
            <a:r>
              <a:rPr lang="en-US" smtClean="0"/>
              <a:t>Amdahl’s Law</a:t>
            </a:r>
          </a:p>
        </p:txBody>
      </p:sp>
      <p:graphicFrame>
        <p:nvGraphicFramePr>
          <p:cNvPr id="5122" name="Object 4"/>
          <p:cNvGraphicFramePr>
            <a:graphicFrameLocks noGrp="1" noChangeAspect="1"/>
          </p:cNvGraphicFramePr>
          <p:nvPr>
            <p:ph idx="1"/>
          </p:nvPr>
        </p:nvGraphicFramePr>
        <p:xfrm>
          <a:off x="4081463" y="2554288"/>
          <a:ext cx="3233737" cy="2798762"/>
        </p:xfrm>
        <a:graphic>
          <a:graphicData uri="http://schemas.openxmlformats.org/presentationml/2006/ole">
            <mc:AlternateContent xmlns:mc="http://schemas.openxmlformats.org/markup-compatibility/2006">
              <mc:Choice xmlns:v="urn:schemas-microsoft-com:vml" Requires="v">
                <p:oleObj spid="_x0000_s303119" name="Equation" r:id="rId5" imgW="660240" imgH="571320" progId="Equation.DSMT4">
                  <p:embed/>
                </p:oleObj>
              </mc:Choice>
              <mc:Fallback>
                <p:oleObj name="Equation" r:id="rId5" imgW="660240" imgH="57132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1463" y="2554288"/>
                        <a:ext cx="3233737" cy="2798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7" name="Text Box 5"/>
          <p:cNvSpPr txBox="1">
            <a:spLocks noChangeArrowheads="1"/>
          </p:cNvSpPr>
          <p:nvPr/>
        </p:nvSpPr>
        <p:spPr bwMode="auto">
          <a:xfrm>
            <a:off x="1066800" y="3124200"/>
            <a:ext cx="2754313" cy="762000"/>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4400" b="1" smtClean="0">
                <a:solidFill>
                  <a:srgbClr val="0000FF"/>
                </a:solidFill>
              </a:rPr>
              <a:t>Speedup=</a:t>
            </a:r>
          </a:p>
        </p:txBody>
      </p:sp>
      <p:sp>
        <p:nvSpPr>
          <p:cNvPr id="5128" name="Text Box 7"/>
          <p:cNvSpPr txBox="1">
            <a:spLocks noChangeArrowheads="1"/>
          </p:cNvSpPr>
          <p:nvPr/>
        </p:nvSpPr>
        <p:spPr bwMode="auto">
          <a:xfrm>
            <a:off x="6324600" y="2133600"/>
            <a:ext cx="2593975" cy="1066800"/>
          </a:xfrm>
          <a:prstGeom prst="rect">
            <a:avLst/>
          </a:prstGeom>
          <a:noFill/>
          <a:ln w="9525">
            <a:noFill/>
            <a:miter lim="800000"/>
            <a:headEnd/>
            <a:tailEnd/>
          </a:ln>
        </p:spPr>
        <p:txBody>
          <a:bodyPr>
            <a:spAutoFit/>
          </a:bodyPr>
          <a:lstStyle/>
          <a:p>
            <a:pPr algn="ctr" eaLnBrk="0" fontAlgn="base" hangingPunct="0">
              <a:spcBef>
                <a:spcPct val="0"/>
              </a:spcBef>
              <a:spcAft>
                <a:spcPct val="0"/>
              </a:spcAft>
            </a:pPr>
            <a:r>
              <a:rPr lang="en-US" sz="3200" b="1" smtClean="0">
                <a:solidFill>
                  <a:srgbClr val="FF0000"/>
                </a:solidFill>
              </a:rPr>
              <a:t>Parallel fraction</a:t>
            </a:r>
          </a:p>
        </p:txBody>
      </p:sp>
      <p:sp>
        <p:nvSpPr>
          <p:cNvPr id="5129" name="AutoShape 8"/>
          <p:cNvSpPr>
            <a:spLocks noChangeArrowheads="1"/>
          </p:cNvSpPr>
          <p:nvPr/>
        </p:nvSpPr>
        <p:spPr bwMode="auto">
          <a:xfrm>
            <a:off x="6324600" y="4724400"/>
            <a:ext cx="990600" cy="685800"/>
          </a:xfrm>
          <a:prstGeom prst="wedgeRoundRectCallout">
            <a:avLst>
              <a:gd name="adj1" fmla="val -350319"/>
              <a:gd name="adj2" fmla="val 55093"/>
              <a:gd name="adj3" fmla="val 16667"/>
            </a:avLst>
          </a:prstGeom>
          <a:noFill/>
          <a:ln w="38100">
            <a:solidFill>
              <a:srgbClr val="FF0000"/>
            </a:solidFill>
            <a:miter lim="800000"/>
            <a:headEnd/>
            <a:tailEnd/>
          </a:ln>
        </p:spPr>
        <p:txBody>
          <a:bodyPr anchor="ctr"/>
          <a:lstStyle/>
          <a:p>
            <a:pPr algn="ctr" eaLnBrk="0" fontAlgn="base" hangingPunct="0">
              <a:spcBef>
                <a:spcPct val="0"/>
              </a:spcBef>
              <a:spcAft>
                <a:spcPct val="0"/>
              </a:spcAft>
            </a:pPr>
            <a:endParaRPr lang="en-US" sz="4400" b="1" smtClean="0">
              <a:solidFill>
                <a:srgbClr val="0000FF"/>
              </a:solidFill>
            </a:endParaRPr>
          </a:p>
        </p:txBody>
      </p:sp>
      <p:sp>
        <p:nvSpPr>
          <p:cNvPr id="5130" name="Text Box 9"/>
          <p:cNvSpPr txBox="1">
            <a:spLocks noChangeArrowheads="1"/>
          </p:cNvSpPr>
          <p:nvPr/>
        </p:nvSpPr>
        <p:spPr bwMode="auto">
          <a:xfrm>
            <a:off x="609600" y="4953000"/>
            <a:ext cx="2593975" cy="1066800"/>
          </a:xfrm>
          <a:prstGeom prst="rect">
            <a:avLst/>
          </a:prstGeom>
          <a:noFill/>
          <a:ln w="9525">
            <a:noFill/>
            <a:miter lim="800000"/>
            <a:headEnd/>
            <a:tailEnd/>
          </a:ln>
        </p:spPr>
        <p:txBody>
          <a:bodyPr>
            <a:spAutoFit/>
          </a:bodyPr>
          <a:lstStyle/>
          <a:p>
            <a:pPr algn="ctr" eaLnBrk="0" fontAlgn="base" hangingPunct="0">
              <a:spcBef>
                <a:spcPct val="0"/>
              </a:spcBef>
              <a:spcAft>
                <a:spcPct val="0"/>
              </a:spcAft>
            </a:pPr>
            <a:r>
              <a:rPr lang="en-US" sz="3200" b="1" smtClean="0">
                <a:solidFill>
                  <a:srgbClr val="FF0000"/>
                </a:solidFill>
              </a:rPr>
              <a:t>Number of processors</a:t>
            </a:r>
          </a:p>
        </p:txBody>
      </p:sp>
      <p:sp>
        <p:nvSpPr>
          <p:cNvPr id="5131" name="Text Box 13"/>
          <p:cNvSpPr txBox="1">
            <a:spLocks noChangeArrowheads="1"/>
          </p:cNvSpPr>
          <p:nvPr/>
        </p:nvSpPr>
        <p:spPr bwMode="auto">
          <a:xfrm>
            <a:off x="609600" y="1905000"/>
            <a:ext cx="2593975" cy="1066800"/>
          </a:xfrm>
          <a:prstGeom prst="rect">
            <a:avLst/>
          </a:prstGeom>
          <a:noFill/>
          <a:ln w="9525">
            <a:noFill/>
            <a:miter lim="800000"/>
            <a:headEnd/>
            <a:tailEnd/>
          </a:ln>
        </p:spPr>
        <p:txBody>
          <a:bodyPr>
            <a:spAutoFit/>
          </a:bodyPr>
          <a:lstStyle/>
          <a:p>
            <a:pPr algn="ctr" eaLnBrk="0" fontAlgn="base" hangingPunct="0">
              <a:spcBef>
                <a:spcPct val="0"/>
              </a:spcBef>
              <a:spcAft>
                <a:spcPct val="0"/>
              </a:spcAft>
            </a:pPr>
            <a:r>
              <a:rPr lang="en-US" sz="3200" b="1" smtClean="0">
                <a:solidFill>
                  <a:srgbClr val="FF0000"/>
                </a:solidFill>
              </a:rPr>
              <a:t>Sequential fraction</a:t>
            </a:r>
          </a:p>
        </p:txBody>
      </p:sp>
      <p:sp>
        <p:nvSpPr>
          <p:cNvPr id="5132" name="AutoShape 14"/>
          <p:cNvSpPr>
            <a:spLocks noChangeArrowheads="1"/>
          </p:cNvSpPr>
          <p:nvPr/>
        </p:nvSpPr>
        <p:spPr bwMode="auto">
          <a:xfrm>
            <a:off x="6324600" y="3681413"/>
            <a:ext cx="990600" cy="771525"/>
          </a:xfrm>
          <a:prstGeom prst="wedgeRoundRectCallout">
            <a:avLst>
              <a:gd name="adj1" fmla="val 56250"/>
              <a:gd name="adj2" fmla="val -104528"/>
              <a:gd name="adj3" fmla="val 16667"/>
            </a:avLst>
          </a:prstGeom>
          <a:noFill/>
          <a:ln w="38100">
            <a:solidFill>
              <a:srgbClr val="FF0000"/>
            </a:solidFill>
            <a:miter lim="800000"/>
            <a:headEnd/>
            <a:tailEnd/>
          </a:ln>
        </p:spPr>
        <p:txBody>
          <a:bodyPr anchor="ctr"/>
          <a:lstStyle/>
          <a:p>
            <a:pPr algn="ctr" eaLnBrk="0" fontAlgn="base" hangingPunct="0">
              <a:spcBef>
                <a:spcPct val="0"/>
              </a:spcBef>
              <a:spcAft>
                <a:spcPct val="0"/>
              </a:spcAft>
            </a:pPr>
            <a:endParaRPr lang="en-US" sz="4400" b="1" smtClean="0">
              <a:solidFill>
                <a:srgbClr val="0000FF"/>
              </a:solidFill>
            </a:endParaRPr>
          </a:p>
        </p:txBody>
      </p:sp>
      <p:sp>
        <p:nvSpPr>
          <p:cNvPr id="5133" name="AutoShape 15"/>
          <p:cNvSpPr>
            <a:spLocks noChangeArrowheads="1"/>
          </p:cNvSpPr>
          <p:nvPr/>
        </p:nvSpPr>
        <p:spPr bwMode="auto">
          <a:xfrm>
            <a:off x="3733800" y="3962400"/>
            <a:ext cx="2166938" cy="957263"/>
          </a:xfrm>
          <a:prstGeom prst="wedgeRoundRectCallout">
            <a:avLst>
              <a:gd name="adj1" fmla="val -94833"/>
              <a:gd name="adj2" fmla="val -199917"/>
              <a:gd name="adj3" fmla="val 16667"/>
            </a:avLst>
          </a:prstGeom>
          <a:noFill/>
          <a:ln w="38100">
            <a:solidFill>
              <a:srgbClr val="FF0000"/>
            </a:solidFill>
            <a:miter lim="800000"/>
            <a:headEnd/>
            <a:tailEnd/>
          </a:ln>
        </p:spPr>
        <p:txBody>
          <a:bodyPr anchor="ctr"/>
          <a:lstStyle/>
          <a:p>
            <a:pPr algn="ctr" eaLnBrk="0" fontAlgn="base" hangingPunct="0">
              <a:spcBef>
                <a:spcPct val="0"/>
              </a:spcBef>
              <a:spcAft>
                <a:spcPct val="0"/>
              </a:spcAft>
            </a:pPr>
            <a:endParaRPr lang="en-US" sz="4400" b="1" smtClean="0">
              <a:solidFill>
                <a:srgbClr val="0000FF"/>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p:txBody>
          <a:bodyPr/>
          <a:lstStyle/>
          <a:p>
            <a:r>
              <a:rPr lang="en-US" smtClean="0"/>
              <a:t>Amdahl’s Law</a:t>
            </a:r>
          </a:p>
        </p:txBody>
      </p:sp>
      <p:pic>
        <p:nvPicPr>
          <p:cNvPr id="117763" name="Picture 3"/>
          <p:cNvPicPr>
            <a:picLocks noChangeAspect="1" noChangeArrowheads="1"/>
          </p:cNvPicPr>
          <p:nvPr/>
        </p:nvPicPr>
        <p:blipFill>
          <a:blip r:embed="rId3" cstate="print"/>
          <a:srcRect/>
          <a:stretch>
            <a:fillRect/>
          </a:stretch>
        </p:blipFill>
        <p:spPr bwMode="auto">
          <a:xfrm>
            <a:off x="6784975" y="1600200"/>
            <a:ext cx="1790700" cy="2514600"/>
          </a:xfrm>
          <a:prstGeom prst="rect">
            <a:avLst/>
          </a:prstGeom>
          <a:noFill/>
          <a:ln w="9525">
            <a:noFill/>
            <a:miter lim="800000"/>
            <a:headEnd/>
            <a:tailEnd/>
          </a:ln>
        </p:spPr>
      </p:pic>
      <p:sp>
        <p:nvSpPr>
          <p:cNvPr id="1026" name="Text Box 2"/>
          <p:cNvSpPr txBox="1">
            <a:spLocks noChangeArrowheads="1"/>
          </p:cNvSpPr>
          <p:nvPr/>
        </p:nvSpPr>
        <p:spPr bwMode="auto">
          <a:xfrm>
            <a:off x="6248400" y="4267200"/>
            <a:ext cx="2863850" cy="461963"/>
          </a:xfrm>
          <a:prstGeom prst="rect">
            <a:avLst/>
          </a:prstGeom>
          <a:noFill/>
          <a:ln w="9525">
            <a:noFill/>
            <a:miter lim="800000"/>
            <a:headEnd/>
            <a:tailEnd/>
          </a:ln>
        </p:spPr>
        <p:txBody>
          <a:bodyPr>
            <a:spAutoFit/>
          </a:bodyPr>
          <a:lstStyle/>
          <a:p>
            <a:pPr algn="ctr" fontAlgn="base">
              <a:spcBef>
                <a:spcPct val="0"/>
              </a:spcBef>
              <a:spcAft>
                <a:spcPts val="1000"/>
              </a:spcAft>
              <a:defRPr/>
            </a:pPr>
            <a:r>
              <a:rPr lang="en-US" sz="2400" dirty="0">
                <a:solidFill>
                  <a:srgbClr val="2D2DB9"/>
                </a:solidFill>
                <a:latin typeface="Lucida Sans Unicode" pitchFamily="34" charset="0"/>
              </a:rPr>
              <a:t>Gene M. Amdahl</a:t>
            </a:r>
            <a:endParaRPr lang="en-US" sz="3600" dirty="0">
              <a:solidFill>
                <a:srgbClr val="2D2DB9"/>
              </a:solidFill>
              <a:latin typeface="Lucida Sans Unicode" pitchFamily="34" charset="0"/>
            </a:endParaRPr>
          </a:p>
        </p:txBody>
      </p:sp>
      <p:sp>
        <p:nvSpPr>
          <p:cNvPr id="7" name="Rounded Rectangular Callout 6"/>
          <p:cNvSpPr/>
          <p:nvPr/>
        </p:nvSpPr>
        <p:spPr>
          <a:xfrm>
            <a:off x="304800" y="1554163"/>
            <a:ext cx="5638800" cy="2027237"/>
          </a:xfrm>
          <a:prstGeom prst="wedgeRoundRectCallout">
            <a:avLst>
              <a:gd name="adj1" fmla="val 73961"/>
              <a:gd name="adj2" fmla="val 27206"/>
              <a:gd name="adj3" fmla="val 16667"/>
            </a:avLst>
          </a:prstGeom>
          <a:solidFill>
            <a:schemeClr val="accent5"/>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fontAlgn="base" hangingPunct="0">
              <a:spcBef>
                <a:spcPct val="0"/>
              </a:spcBef>
              <a:spcAft>
                <a:spcPct val="0"/>
              </a:spcAft>
              <a:defRPr/>
            </a:pPr>
            <a:r>
              <a:rPr lang="en-US" sz="2400" b="1" dirty="0">
                <a:solidFill>
                  <a:srgbClr val="827F77"/>
                </a:solidFill>
                <a:cs typeface="Lucida Sans Unicode" pitchFamily="34" charset="0"/>
              </a:rPr>
              <a:t>If </a:t>
            </a:r>
            <a:r>
              <a:rPr lang="en-US" sz="2400" b="1" dirty="0">
                <a:solidFill>
                  <a:srgbClr val="000000"/>
                </a:solidFill>
                <a:cs typeface="Lucida Sans Unicode" pitchFamily="34" charset="0"/>
              </a:rPr>
              <a:t>50%</a:t>
            </a:r>
            <a:r>
              <a:rPr lang="en-US" sz="2400" b="1" dirty="0">
                <a:solidFill>
                  <a:srgbClr val="827F77"/>
                </a:solidFill>
                <a:cs typeface="Lucida Sans Unicode" pitchFamily="34" charset="0"/>
              </a:rPr>
              <a:t> of your application is parallel and </a:t>
            </a:r>
            <a:r>
              <a:rPr lang="en-US" sz="2400" b="1" dirty="0">
                <a:solidFill>
                  <a:srgbClr val="000000"/>
                </a:solidFill>
                <a:cs typeface="Lucida Sans Unicode" pitchFamily="34" charset="0"/>
              </a:rPr>
              <a:t>50%</a:t>
            </a:r>
            <a:r>
              <a:rPr lang="en-US" sz="2400" b="1" dirty="0">
                <a:solidFill>
                  <a:srgbClr val="827F77"/>
                </a:solidFill>
                <a:cs typeface="Lucida Sans Unicode" pitchFamily="34" charset="0"/>
              </a:rPr>
              <a:t> is serial, you can’t get more than a factor of </a:t>
            </a:r>
            <a:r>
              <a:rPr lang="en-US" sz="2400" b="1" dirty="0">
                <a:solidFill>
                  <a:srgbClr val="000000"/>
                </a:solidFill>
                <a:cs typeface="Lucida Sans Unicode" pitchFamily="34" charset="0"/>
              </a:rPr>
              <a:t>2</a:t>
            </a:r>
            <a:r>
              <a:rPr lang="en-US" sz="2400" b="1" dirty="0">
                <a:solidFill>
                  <a:srgbClr val="827F77"/>
                </a:solidFill>
                <a:cs typeface="Lucida Sans Unicode" pitchFamily="34" charset="0"/>
              </a:rPr>
              <a:t> speedup, no matter how many processors it runs on.*</a:t>
            </a:r>
          </a:p>
        </p:txBody>
      </p:sp>
      <p:sp>
        <p:nvSpPr>
          <p:cNvPr id="9" name="Rectangle 8"/>
          <p:cNvSpPr/>
          <p:nvPr/>
        </p:nvSpPr>
        <p:spPr>
          <a:xfrm>
            <a:off x="320675" y="3725863"/>
            <a:ext cx="5715000" cy="1322387"/>
          </a:xfrm>
          <a:prstGeom prst="rect">
            <a:avLst/>
          </a:prstGeom>
        </p:spPr>
        <p:txBody>
          <a:bodyPr>
            <a:spAutoFit/>
          </a:bodyPr>
          <a:lstStyle/>
          <a:p>
            <a:pPr eaLnBrk="0" fontAlgn="base" hangingPunct="0">
              <a:spcBef>
                <a:spcPct val="0"/>
              </a:spcBef>
              <a:spcAft>
                <a:spcPct val="0"/>
              </a:spcAft>
              <a:defRPr/>
            </a:pPr>
            <a:r>
              <a:rPr lang="en-US" sz="2000" b="1" dirty="0">
                <a:solidFill>
                  <a:srgbClr val="0000FF"/>
                </a:solidFill>
              </a:rPr>
              <a:t>*In general, if a fraction </a:t>
            </a:r>
            <a:r>
              <a:rPr lang="el-GR" sz="2000" b="1" dirty="0">
                <a:solidFill>
                  <a:srgbClr val="000000"/>
                </a:solidFill>
              </a:rPr>
              <a:t>α</a:t>
            </a:r>
            <a:r>
              <a:rPr lang="en-US" sz="2000" b="1" dirty="0">
                <a:solidFill>
                  <a:srgbClr val="0000FF"/>
                </a:solidFill>
              </a:rPr>
              <a:t> of an application can be run in parallel and the rest must run serially, the speedup is at most </a:t>
            </a:r>
            <a:r>
              <a:rPr lang="en-US" sz="2000" b="1" dirty="0">
                <a:solidFill>
                  <a:srgbClr val="000000"/>
                </a:solidFill>
              </a:rPr>
              <a:t>1/(1–</a:t>
            </a:r>
            <a:r>
              <a:rPr lang="el-GR" sz="2000" b="1" dirty="0">
                <a:solidFill>
                  <a:srgbClr val="000000"/>
                </a:solidFill>
                <a:latin typeface="Lucida Sans Unicode"/>
              </a:rPr>
              <a:t>α</a:t>
            </a:r>
            <a:r>
              <a:rPr lang="en-US" sz="2000" b="1" dirty="0">
                <a:solidFill>
                  <a:srgbClr val="000000"/>
                </a:solidFill>
              </a:rPr>
              <a:t>)</a:t>
            </a:r>
            <a:r>
              <a:rPr lang="en-US" sz="2000" b="1" dirty="0">
                <a:solidFill>
                  <a:srgbClr val="0000FF"/>
                </a:solidFill>
              </a:rPr>
              <a:t>. </a:t>
            </a:r>
          </a:p>
        </p:txBody>
      </p:sp>
      <p:sp>
        <p:nvSpPr>
          <p:cNvPr id="10" name="Rectangle 9"/>
          <p:cNvSpPr/>
          <p:nvPr/>
        </p:nvSpPr>
        <p:spPr>
          <a:xfrm>
            <a:off x="304800" y="5078413"/>
            <a:ext cx="8458200" cy="1384300"/>
          </a:xfrm>
          <a:prstGeom prst="rect">
            <a:avLst/>
          </a:prstGeom>
        </p:spPr>
        <p:txBody>
          <a:bodyPr>
            <a:spAutoFit/>
          </a:bodyPr>
          <a:lstStyle/>
          <a:p>
            <a:pPr eaLnBrk="0" fontAlgn="base" hangingPunct="0">
              <a:spcBef>
                <a:spcPct val="0"/>
              </a:spcBef>
              <a:spcAft>
                <a:spcPct val="0"/>
              </a:spcAft>
              <a:defRPr/>
            </a:pPr>
            <a:r>
              <a:rPr lang="en-US" sz="2800" b="1" dirty="0">
                <a:solidFill>
                  <a:srgbClr val="0000FF"/>
                </a:solidFill>
              </a:rPr>
              <a:t>But, whose application can be decomposed into just a serial part and a parallel part?  For</a:t>
            </a:r>
            <a:r>
              <a:rPr lang="en-US" sz="2800" b="1" spc="-150" dirty="0">
                <a:solidFill>
                  <a:srgbClr val="0000FF"/>
                </a:solidFill>
              </a:rPr>
              <a:t> </a:t>
            </a:r>
            <a:r>
              <a:rPr lang="en-US" sz="2800" b="1" i="1" dirty="0">
                <a:solidFill>
                  <a:srgbClr val="000000"/>
                </a:solidFill>
              </a:rPr>
              <a:t>my</a:t>
            </a:r>
            <a:r>
              <a:rPr lang="en-US" sz="2800" b="1" spc="300" dirty="0">
                <a:solidFill>
                  <a:srgbClr val="0000FF"/>
                </a:solidFill>
              </a:rPr>
              <a:t> </a:t>
            </a:r>
            <a:r>
              <a:rPr lang="en-US" sz="2800" b="1" dirty="0">
                <a:solidFill>
                  <a:srgbClr val="0000FF"/>
                </a:solidFill>
              </a:rPr>
              <a:t>application, what speedup should I expect?</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Footer Placeholder 4"/>
          <p:cNvSpPr>
            <a:spLocks noGrp="1"/>
          </p:cNvSpPr>
          <p:nvPr>
            <p:ph type="ftr" sz="quarter" idx="10"/>
          </p:nvPr>
        </p:nvSpPr>
        <p:spPr>
          <a:noFill/>
        </p:spPr>
        <p:txBody>
          <a:bodyPr/>
          <a:lstStyle/>
          <a:p>
            <a:r>
              <a:rPr lang="en-US" smtClean="0">
                <a:solidFill>
                  <a:srgbClr val="000000"/>
                </a:solidFill>
              </a:rPr>
              <a:t>Art of Multiprocessor Programming</a:t>
            </a:r>
          </a:p>
        </p:txBody>
      </p:sp>
      <p:sp>
        <p:nvSpPr>
          <p:cNvPr id="118787" name="Slide Number Placeholder 5"/>
          <p:cNvSpPr>
            <a:spLocks noGrp="1"/>
          </p:cNvSpPr>
          <p:nvPr>
            <p:ph type="sldNum" sz="quarter" idx="11"/>
          </p:nvPr>
        </p:nvSpPr>
        <p:spPr>
          <a:noFill/>
        </p:spPr>
        <p:txBody>
          <a:bodyPr/>
          <a:lstStyle/>
          <a:p>
            <a:fld id="{EA3848DF-76A4-453B-A137-F60DE63FB211}" type="slidenum">
              <a:rPr lang="x-none" smtClean="0">
                <a:solidFill>
                  <a:srgbClr val="000000"/>
                </a:solidFill>
              </a:rPr>
              <a:pPr/>
              <a:t>104</a:t>
            </a:fld>
            <a:endParaRPr lang="en-US" smtClean="0">
              <a:solidFill>
                <a:srgbClr val="000000"/>
              </a:solidFill>
            </a:endParaRPr>
          </a:p>
        </p:txBody>
      </p:sp>
      <p:pic>
        <p:nvPicPr>
          <p:cNvPr id="11878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118789" name="Rectangle 3"/>
          <p:cNvSpPr>
            <a:spLocks noGrp="1" noChangeArrowheads="1"/>
          </p:cNvSpPr>
          <p:nvPr>
            <p:ph type="title"/>
          </p:nvPr>
        </p:nvSpPr>
        <p:spPr/>
        <p:txBody>
          <a:bodyPr/>
          <a:lstStyle/>
          <a:p>
            <a:r>
              <a:rPr lang="en-US" smtClean="0"/>
              <a:t>Example</a:t>
            </a:r>
          </a:p>
        </p:txBody>
      </p:sp>
      <p:sp>
        <p:nvSpPr>
          <p:cNvPr id="118790" name="Rectangle 4"/>
          <p:cNvSpPr>
            <a:spLocks noGrp="1" noChangeArrowheads="1"/>
          </p:cNvSpPr>
          <p:nvPr>
            <p:ph type="body" sz="half" idx="1"/>
          </p:nvPr>
        </p:nvSpPr>
        <p:spPr>
          <a:xfrm>
            <a:off x="685800" y="1981200"/>
            <a:ext cx="7315200" cy="4114800"/>
          </a:xfrm>
        </p:spPr>
        <p:txBody>
          <a:bodyPr/>
          <a:lstStyle/>
          <a:p>
            <a:r>
              <a:rPr lang="en-US" sz="2800" smtClean="0"/>
              <a:t>Ten processors</a:t>
            </a:r>
          </a:p>
          <a:p>
            <a:r>
              <a:rPr lang="en-US" sz="2800" smtClean="0"/>
              <a:t>60% concurrent, 40% sequential</a:t>
            </a:r>
          </a:p>
          <a:p>
            <a:r>
              <a:rPr lang="en-US" sz="2800" smtClean="0"/>
              <a:t>How close to 10-fold speedup?</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Footer Placeholder 4"/>
          <p:cNvSpPr>
            <a:spLocks noGrp="1"/>
          </p:cNvSpPr>
          <p:nvPr>
            <p:ph type="ftr" sz="quarter" idx="10"/>
          </p:nvPr>
        </p:nvSpPr>
        <p:spPr>
          <a:noFill/>
        </p:spPr>
        <p:txBody>
          <a:bodyPr/>
          <a:lstStyle/>
          <a:p>
            <a:r>
              <a:rPr lang="en-US" smtClean="0">
                <a:solidFill>
                  <a:srgbClr val="000000"/>
                </a:solidFill>
              </a:rPr>
              <a:t>Art of Multiprocessor Programming</a:t>
            </a:r>
          </a:p>
        </p:txBody>
      </p:sp>
      <p:sp>
        <p:nvSpPr>
          <p:cNvPr id="6148" name="Slide Number Placeholder 5"/>
          <p:cNvSpPr>
            <a:spLocks noGrp="1"/>
          </p:cNvSpPr>
          <p:nvPr>
            <p:ph type="sldNum" sz="quarter" idx="11"/>
          </p:nvPr>
        </p:nvSpPr>
        <p:spPr>
          <a:noFill/>
        </p:spPr>
        <p:txBody>
          <a:bodyPr/>
          <a:lstStyle/>
          <a:p>
            <a:fld id="{9B8E3D41-8B88-4778-8BA7-48D3D16FC9BD}" type="slidenum">
              <a:rPr lang="x-none" smtClean="0">
                <a:solidFill>
                  <a:srgbClr val="000000"/>
                </a:solidFill>
              </a:rPr>
              <a:pPr/>
              <a:t>105</a:t>
            </a:fld>
            <a:endParaRPr lang="en-US" smtClean="0">
              <a:solidFill>
                <a:srgbClr val="000000"/>
              </a:solidFill>
            </a:endParaRPr>
          </a:p>
        </p:txBody>
      </p:sp>
      <p:pic>
        <p:nvPicPr>
          <p:cNvPr id="6149" name="Picture 2" descr="magic"/>
          <p:cNvPicPr>
            <a:picLocks noChangeAspect="1" noChangeArrowheads="1"/>
          </p:cNvPicPr>
          <p:nvPr/>
        </p:nvPicPr>
        <p:blipFill>
          <a:blip r:embed="rId4" cstate="print"/>
          <a:srcRect/>
          <a:stretch>
            <a:fillRect/>
          </a:stretch>
        </p:blipFill>
        <p:spPr bwMode="auto">
          <a:xfrm>
            <a:off x="2540000" y="2540000"/>
            <a:ext cx="127000" cy="127000"/>
          </a:xfrm>
          <a:prstGeom prst="rect">
            <a:avLst/>
          </a:prstGeom>
          <a:noFill/>
          <a:ln w="9525">
            <a:noFill/>
            <a:miter lim="800000"/>
            <a:headEnd/>
            <a:tailEnd/>
          </a:ln>
        </p:spPr>
      </p:pic>
      <p:sp>
        <p:nvSpPr>
          <p:cNvPr id="6150" name="Rectangle 3"/>
          <p:cNvSpPr>
            <a:spLocks noGrp="1" noChangeArrowheads="1"/>
          </p:cNvSpPr>
          <p:nvPr>
            <p:ph type="title"/>
          </p:nvPr>
        </p:nvSpPr>
        <p:spPr/>
        <p:txBody>
          <a:bodyPr/>
          <a:lstStyle/>
          <a:p>
            <a:r>
              <a:rPr lang="en-US" smtClean="0"/>
              <a:t>Example</a:t>
            </a:r>
          </a:p>
        </p:txBody>
      </p:sp>
      <p:sp>
        <p:nvSpPr>
          <p:cNvPr id="6151" name="Rectangle 4"/>
          <p:cNvSpPr>
            <a:spLocks noGrp="1" noChangeArrowheads="1"/>
          </p:cNvSpPr>
          <p:nvPr>
            <p:ph type="body" sz="half" idx="1"/>
          </p:nvPr>
        </p:nvSpPr>
        <p:spPr>
          <a:xfrm>
            <a:off x="685800" y="1981200"/>
            <a:ext cx="7315200" cy="4114800"/>
          </a:xfrm>
        </p:spPr>
        <p:txBody>
          <a:bodyPr/>
          <a:lstStyle/>
          <a:p>
            <a:r>
              <a:rPr lang="en-US" sz="2800" smtClean="0"/>
              <a:t>Ten processors</a:t>
            </a:r>
          </a:p>
          <a:p>
            <a:r>
              <a:rPr lang="en-US" sz="2800" smtClean="0"/>
              <a:t>60% concurrent, 40% sequential</a:t>
            </a:r>
          </a:p>
          <a:p>
            <a:r>
              <a:rPr lang="en-US" sz="2800" smtClean="0"/>
              <a:t>How close to 10-fold speedup?</a:t>
            </a:r>
          </a:p>
        </p:txBody>
      </p:sp>
      <p:grpSp>
        <p:nvGrpSpPr>
          <p:cNvPr id="2" name="Group 5"/>
          <p:cNvGrpSpPr>
            <a:grpSpLocks/>
          </p:cNvGrpSpPr>
          <p:nvPr/>
        </p:nvGrpSpPr>
        <p:grpSpPr bwMode="auto">
          <a:xfrm>
            <a:off x="1371600" y="4038600"/>
            <a:ext cx="5410200" cy="1481138"/>
            <a:chOff x="1152" y="2064"/>
            <a:chExt cx="3408" cy="933"/>
          </a:xfrm>
        </p:grpSpPr>
        <p:graphicFrame>
          <p:nvGraphicFramePr>
            <p:cNvPr id="6146" name="Object 6"/>
            <p:cNvGraphicFramePr>
              <a:graphicFrameLocks noChangeAspect="1"/>
            </p:cNvGraphicFramePr>
            <p:nvPr/>
          </p:nvGraphicFramePr>
          <p:xfrm>
            <a:off x="3120" y="2064"/>
            <a:ext cx="1440" cy="933"/>
          </p:xfrm>
          <a:graphic>
            <a:graphicData uri="http://schemas.openxmlformats.org/presentationml/2006/ole">
              <mc:AlternateContent xmlns:mc="http://schemas.openxmlformats.org/markup-compatibility/2006">
                <mc:Choice xmlns:v="urn:schemas-microsoft-com:vml" Requires="v">
                  <p:oleObj spid="_x0000_s304143" name="Equation" r:id="rId5" imgW="901440" imgH="583920" progId="Equation.3">
                    <p:embed/>
                  </p:oleObj>
                </mc:Choice>
                <mc:Fallback>
                  <p:oleObj name="Equation" r:id="rId5" imgW="901440" imgH="58392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0" y="2064"/>
                          <a:ext cx="1440" cy="9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3" name="Text Box 7"/>
            <p:cNvSpPr txBox="1">
              <a:spLocks noChangeArrowheads="1"/>
            </p:cNvSpPr>
            <p:nvPr/>
          </p:nvSpPr>
          <p:spPr bwMode="auto">
            <a:xfrm>
              <a:off x="1152" y="2208"/>
              <a:ext cx="1884" cy="365"/>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3200" smtClean="0">
                  <a:solidFill>
                    <a:srgbClr val="0000FF"/>
                  </a:solidFill>
                </a:rPr>
                <a:t>Speedup=2.17=</a:t>
              </a: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Footer Placeholder 4"/>
          <p:cNvSpPr>
            <a:spLocks noGrp="1"/>
          </p:cNvSpPr>
          <p:nvPr>
            <p:ph type="ftr" sz="quarter" idx="10"/>
          </p:nvPr>
        </p:nvSpPr>
        <p:spPr>
          <a:noFill/>
        </p:spPr>
        <p:txBody>
          <a:bodyPr/>
          <a:lstStyle/>
          <a:p>
            <a:r>
              <a:rPr lang="en-US" smtClean="0">
                <a:solidFill>
                  <a:srgbClr val="000000"/>
                </a:solidFill>
              </a:rPr>
              <a:t>Art of Multiprocessor Programming</a:t>
            </a:r>
          </a:p>
        </p:txBody>
      </p:sp>
      <p:sp>
        <p:nvSpPr>
          <p:cNvPr id="119811" name="Slide Number Placeholder 5"/>
          <p:cNvSpPr>
            <a:spLocks noGrp="1"/>
          </p:cNvSpPr>
          <p:nvPr>
            <p:ph type="sldNum" sz="quarter" idx="11"/>
          </p:nvPr>
        </p:nvSpPr>
        <p:spPr>
          <a:noFill/>
        </p:spPr>
        <p:txBody>
          <a:bodyPr/>
          <a:lstStyle/>
          <a:p>
            <a:fld id="{E8FECC2E-36C7-4403-9182-001943C1542F}" type="slidenum">
              <a:rPr lang="x-none" smtClean="0">
                <a:solidFill>
                  <a:srgbClr val="000000"/>
                </a:solidFill>
              </a:rPr>
              <a:pPr/>
              <a:t>106</a:t>
            </a:fld>
            <a:endParaRPr lang="en-US" smtClean="0">
              <a:solidFill>
                <a:srgbClr val="000000"/>
              </a:solidFill>
            </a:endParaRPr>
          </a:p>
        </p:txBody>
      </p:sp>
      <p:pic>
        <p:nvPicPr>
          <p:cNvPr id="11981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119813" name="Rectangle 3"/>
          <p:cNvSpPr>
            <a:spLocks noGrp="1" noChangeArrowheads="1"/>
          </p:cNvSpPr>
          <p:nvPr>
            <p:ph type="title"/>
          </p:nvPr>
        </p:nvSpPr>
        <p:spPr/>
        <p:txBody>
          <a:bodyPr/>
          <a:lstStyle/>
          <a:p>
            <a:r>
              <a:rPr lang="en-US" smtClean="0"/>
              <a:t>Example</a:t>
            </a:r>
          </a:p>
        </p:txBody>
      </p:sp>
      <p:sp>
        <p:nvSpPr>
          <p:cNvPr id="119814" name="Rectangle 4"/>
          <p:cNvSpPr>
            <a:spLocks noGrp="1" noChangeArrowheads="1"/>
          </p:cNvSpPr>
          <p:nvPr>
            <p:ph type="body" sz="half" idx="1"/>
          </p:nvPr>
        </p:nvSpPr>
        <p:spPr>
          <a:xfrm>
            <a:off x="685800" y="1981200"/>
            <a:ext cx="7315200" cy="4114800"/>
          </a:xfrm>
        </p:spPr>
        <p:txBody>
          <a:bodyPr/>
          <a:lstStyle/>
          <a:p>
            <a:r>
              <a:rPr lang="en-US" sz="2800" smtClean="0"/>
              <a:t>Ten processors</a:t>
            </a:r>
          </a:p>
          <a:p>
            <a:r>
              <a:rPr lang="en-US" sz="2800" smtClean="0"/>
              <a:t>80% concurrent, 20% sequential</a:t>
            </a:r>
          </a:p>
          <a:p>
            <a:r>
              <a:rPr lang="en-US" sz="2800" smtClean="0"/>
              <a:t>How close to 10-fold speedup?</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Footer Placeholder 4"/>
          <p:cNvSpPr>
            <a:spLocks noGrp="1"/>
          </p:cNvSpPr>
          <p:nvPr>
            <p:ph type="ftr" sz="quarter" idx="10"/>
          </p:nvPr>
        </p:nvSpPr>
        <p:spPr>
          <a:noFill/>
        </p:spPr>
        <p:txBody>
          <a:bodyPr/>
          <a:lstStyle/>
          <a:p>
            <a:r>
              <a:rPr lang="en-US" smtClean="0">
                <a:solidFill>
                  <a:srgbClr val="000000"/>
                </a:solidFill>
              </a:rPr>
              <a:t>Art of Multiprocessor Programming</a:t>
            </a:r>
          </a:p>
        </p:txBody>
      </p:sp>
      <p:sp>
        <p:nvSpPr>
          <p:cNvPr id="7172" name="Slide Number Placeholder 5"/>
          <p:cNvSpPr>
            <a:spLocks noGrp="1"/>
          </p:cNvSpPr>
          <p:nvPr>
            <p:ph type="sldNum" sz="quarter" idx="11"/>
          </p:nvPr>
        </p:nvSpPr>
        <p:spPr>
          <a:noFill/>
        </p:spPr>
        <p:txBody>
          <a:bodyPr/>
          <a:lstStyle/>
          <a:p>
            <a:fld id="{A49008F8-5104-47A2-94CF-E914BAAFB206}" type="slidenum">
              <a:rPr lang="x-none" smtClean="0">
                <a:solidFill>
                  <a:srgbClr val="000000"/>
                </a:solidFill>
              </a:rPr>
              <a:pPr/>
              <a:t>107</a:t>
            </a:fld>
            <a:endParaRPr lang="en-US" smtClean="0">
              <a:solidFill>
                <a:srgbClr val="000000"/>
              </a:solidFill>
            </a:endParaRPr>
          </a:p>
        </p:txBody>
      </p:sp>
      <p:pic>
        <p:nvPicPr>
          <p:cNvPr id="7173" name="Picture 2" descr="magic"/>
          <p:cNvPicPr>
            <a:picLocks noChangeAspect="1" noChangeArrowheads="1"/>
          </p:cNvPicPr>
          <p:nvPr/>
        </p:nvPicPr>
        <p:blipFill>
          <a:blip r:embed="rId4" cstate="print"/>
          <a:srcRect/>
          <a:stretch>
            <a:fillRect/>
          </a:stretch>
        </p:blipFill>
        <p:spPr bwMode="auto">
          <a:xfrm>
            <a:off x="2540000" y="2540000"/>
            <a:ext cx="127000" cy="127000"/>
          </a:xfrm>
          <a:prstGeom prst="rect">
            <a:avLst/>
          </a:prstGeom>
          <a:noFill/>
          <a:ln w="9525">
            <a:noFill/>
            <a:miter lim="800000"/>
            <a:headEnd/>
            <a:tailEnd/>
          </a:ln>
        </p:spPr>
      </p:pic>
      <p:sp>
        <p:nvSpPr>
          <p:cNvPr id="7174" name="Rectangle 3"/>
          <p:cNvSpPr>
            <a:spLocks noGrp="1" noChangeArrowheads="1"/>
          </p:cNvSpPr>
          <p:nvPr>
            <p:ph type="title"/>
          </p:nvPr>
        </p:nvSpPr>
        <p:spPr/>
        <p:txBody>
          <a:bodyPr/>
          <a:lstStyle/>
          <a:p>
            <a:r>
              <a:rPr lang="en-US" smtClean="0"/>
              <a:t>Example</a:t>
            </a:r>
          </a:p>
        </p:txBody>
      </p:sp>
      <p:sp>
        <p:nvSpPr>
          <p:cNvPr id="7175" name="Rectangle 4"/>
          <p:cNvSpPr>
            <a:spLocks noGrp="1" noChangeArrowheads="1"/>
          </p:cNvSpPr>
          <p:nvPr>
            <p:ph type="body" sz="half" idx="1"/>
          </p:nvPr>
        </p:nvSpPr>
        <p:spPr>
          <a:xfrm>
            <a:off x="685800" y="1981200"/>
            <a:ext cx="7315200" cy="4114800"/>
          </a:xfrm>
        </p:spPr>
        <p:txBody>
          <a:bodyPr/>
          <a:lstStyle/>
          <a:p>
            <a:r>
              <a:rPr lang="en-US" sz="2800" smtClean="0"/>
              <a:t>Ten processors</a:t>
            </a:r>
          </a:p>
          <a:p>
            <a:r>
              <a:rPr lang="en-US" sz="2800" smtClean="0"/>
              <a:t>80% concurrent, 20% sequential</a:t>
            </a:r>
          </a:p>
          <a:p>
            <a:r>
              <a:rPr lang="en-US" sz="2800" smtClean="0"/>
              <a:t>How close to 10-fold speedup?</a:t>
            </a:r>
          </a:p>
        </p:txBody>
      </p:sp>
      <p:grpSp>
        <p:nvGrpSpPr>
          <p:cNvPr id="2" name="Group 5"/>
          <p:cNvGrpSpPr>
            <a:grpSpLocks/>
          </p:cNvGrpSpPr>
          <p:nvPr/>
        </p:nvGrpSpPr>
        <p:grpSpPr bwMode="auto">
          <a:xfrm>
            <a:off x="1306513" y="4038600"/>
            <a:ext cx="5475287" cy="1481138"/>
            <a:chOff x="1111" y="2064"/>
            <a:chExt cx="3449" cy="933"/>
          </a:xfrm>
        </p:grpSpPr>
        <p:graphicFrame>
          <p:nvGraphicFramePr>
            <p:cNvPr id="7170" name="Object 6"/>
            <p:cNvGraphicFramePr>
              <a:graphicFrameLocks noChangeAspect="1"/>
            </p:cNvGraphicFramePr>
            <p:nvPr/>
          </p:nvGraphicFramePr>
          <p:xfrm>
            <a:off x="3120" y="2064"/>
            <a:ext cx="1440" cy="933"/>
          </p:xfrm>
          <a:graphic>
            <a:graphicData uri="http://schemas.openxmlformats.org/presentationml/2006/ole">
              <mc:AlternateContent xmlns:mc="http://schemas.openxmlformats.org/markup-compatibility/2006">
                <mc:Choice xmlns:v="urn:schemas-microsoft-com:vml" Requires="v">
                  <p:oleObj spid="_x0000_s305167" name="Equation" r:id="rId5" imgW="901440" imgH="583920" progId="Equation.3">
                    <p:embed/>
                  </p:oleObj>
                </mc:Choice>
                <mc:Fallback>
                  <p:oleObj name="Equation" r:id="rId5" imgW="901440" imgH="58392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0" y="2064"/>
                          <a:ext cx="1440" cy="9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7" name="Text Box 7"/>
            <p:cNvSpPr txBox="1">
              <a:spLocks noChangeArrowheads="1"/>
            </p:cNvSpPr>
            <p:nvPr/>
          </p:nvSpPr>
          <p:spPr bwMode="auto">
            <a:xfrm>
              <a:off x="1111" y="2208"/>
              <a:ext cx="1925" cy="365"/>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3200" smtClean="0">
                  <a:solidFill>
                    <a:srgbClr val="0000FF"/>
                  </a:solidFill>
                </a:rPr>
                <a:t>Speedup=3.57=</a:t>
              </a: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Footer Placeholder 4"/>
          <p:cNvSpPr>
            <a:spLocks noGrp="1"/>
          </p:cNvSpPr>
          <p:nvPr>
            <p:ph type="ftr" sz="quarter" idx="10"/>
          </p:nvPr>
        </p:nvSpPr>
        <p:spPr>
          <a:noFill/>
        </p:spPr>
        <p:txBody>
          <a:bodyPr/>
          <a:lstStyle/>
          <a:p>
            <a:r>
              <a:rPr lang="en-US" smtClean="0">
                <a:solidFill>
                  <a:srgbClr val="000000"/>
                </a:solidFill>
              </a:rPr>
              <a:t>Art of Multiprocessor Programming</a:t>
            </a:r>
          </a:p>
        </p:txBody>
      </p:sp>
      <p:sp>
        <p:nvSpPr>
          <p:cNvPr id="120835" name="Slide Number Placeholder 5"/>
          <p:cNvSpPr>
            <a:spLocks noGrp="1"/>
          </p:cNvSpPr>
          <p:nvPr>
            <p:ph type="sldNum" sz="quarter" idx="11"/>
          </p:nvPr>
        </p:nvSpPr>
        <p:spPr>
          <a:noFill/>
        </p:spPr>
        <p:txBody>
          <a:bodyPr/>
          <a:lstStyle/>
          <a:p>
            <a:fld id="{675F7D98-3EB0-4908-B0B6-C04977355CD8}" type="slidenum">
              <a:rPr lang="x-none" smtClean="0">
                <a:solidFill>
                  <a:srgbClr val="000000"/>
                </a:solidFill>
              </a:rPr>
              <a:pPr/>
              <a:t>108</a:t>
            </a:fld>
            <a:endParaRPr lang="en-US" smtClean="0">
              <a:solidFill>
                <a:srgbClr val="000000"/>
              </a:solidFill>
            </a:endParaRPr>
          </a:p>
        </p:txBody>
      </p:sp>
      <p:pic>
        <p:nvPicPr>
          <p:cNvPr id="12083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120837" name="Rectangle 3"/>
          <p:cNvSpPr>
            <a:spLocks noGrp="1" noChangeArrowheads="1"/>
          </p:cNvSpPr>
          <p:nvPr>
            <p:ph type="title"/>
          </p:nvPr>
        </p:nvSpPr>
        <p:spPr/>
        <p:txBody>
          <a:bodyPr/>
          <a:lstStyle/>
          <a:p>
            <a:r>
              <a:rPr lang="en-US" smtClean="0"/>
              <a:t>Example</a:t>
            </a:r>
          </a:p>
        </p:txBody>
      </p:sp>
      <p:sp>
        <p:nvSpPr>
          <p:cNvPr id="120838" name="Rectangle 4"/>
          <p:cNvSpPr>
            <a:spLocks noGrp="1" noChangeArrowheads="1"/>
          </p:cNvSpPr>
          <p:nvPr>
            <p:ph type="body" sz="half" idx="1"/>
          </p:nvPr>
        </p:nvSpPr>
        <p:spPr>
          <a:xfrm>
            <a:off x="685800" y="1981200"/>
            <a:ext cx="7315200" cy="4114800"/>
          </a:xfrm>
        </p:spPr>
        <p:txBody>
          <a:bodyPr/>
          <a:lstStyle/>
          <a:p>
            <a:r>
              <a:rPr lang="en-US" sz="2800" smtClean="0"/>
              <a:t>Ten processors</a:t>
            </a:r>
          </a:p>
          <a:p>
            <a:r>
              <a:rPr lang="en-US" sz="2800" smtClean="0"/>
              <a:t>90% concurrent, 10% sequential</a:t>
            </a:r>
          </a:p>
          <a:p>
            <a:r>
              <a:rPr lang="en-US" sz="2800" smtClean="0"/>
              <a:t>How close to 10-fold speedup?</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4"/>
          <p:cNvSpPr>
            <a:spLocks noGrp="1"/>
          </p:cNvSpPr>
          <p:nvPr>
            <p:ph type="ftr" sz="quarter" idx="10"/>
          </p:nvPr>
        </p:nvSpPr>
        <p:spPr>
          <a:noFill/>
        </p:spPr>
        <p:txBody>
          <a:bodyPr/>
          <a:lstStyle/>
          <a:p>
            <a:r>
              <a:rPr lang="en-US" smtClean="0">
                <a:solidFill>
                  <a:srgbClr val="000000"/>
                </a:solidFill>
              </a:rPr>
              <a:t>Art of Multiprocessor Programming</a:t>
            </a:r>
          </a:p>
        </p:txBody>
      </p:sp>
      <p:sp>
        <p:nvSpPr>
          <p:cNvPr id="8196" name="Slide Number Placeholder 5"/>
          <p:cNvSpPr>
            <a:spLocks noGrp="1"/>
          </p:cNvSpPr>
          <p:nvPr>
            <p:ph type="sldNum" sz="quarter" idx="11"/>
          </p:nvPr>
        </p:nvSpPr>
        <p:spPr>
          <a:noFill/>
        </p:spPr>
        <p:txBody>
          <a:bodyPr/>
          <a:lstStyle/>
          <a:p>
            <a:fld id="{D84698E5-F5EB-4905-B681-ECDDD7B7BD61}" type="slidenum">
              <a:rPr lang="x-none" smtClean="0">
                <a:solidFill>
                  <a:srgbClr val="000000"/>
                </a:solidFill>
              </a:rPr>
              <a:pPr/>
              <a:t>109</a:t>
            </a:fld>
            <a:endParaRPr lang="en-US" smtClean="0">
              <a:solidFill>
                <a:srgbClr val="000000"/>
              </a:solidFill>
            </a:endParaRPr>
          </a:p>
        </p:txBody>
      </p:sp>
      <p:pic>
        <p:nvPicPr>
          <p:cNvPr id="8197" name="Picture 2" descr="magic"/>
          <p:cNvPicPr>
            <a:picLocks noChangeAspect="1" noChangeArrowheads="1"/>
          </p:cNvPicPr>
          <p:nvPr/>
        </p:nvPicPr>
        <p:blipFill>
          <a:blip r:embed="rId4" cstate="print"/>
          <a:srcRect/>
          <a:stretch>
            <a:fillRect/>
          </a:stretch>
        </p:blipFill>
        <p:spPr bwMode="auto">
          <a:xfrm>
            <a:off x="2540000" y="2540000"/>
            <a:ext cx="127000" cy="127000"/>
          </a:xfrm>
          <a:prstGeom prst="rect">
            <a:avLst/>
          </a:prstGeom>
          <a:noFill/>
          <a:ln w="9525">
            <a:noFill/>
            <a:miter lim="800000"/>
            <a:headEnd/>
            <a:tailEnd/>
          </a:ln>
        </p:spPr>
      </p:pic>
      <p:sp>
        <p:nvSpPr>
          <p:cNvPr id="8198" name="Rectangle 3"/>
          <p:cNvSpPr>
            <a:spLocks noGrp="1" noChangeArrowheads="1"/>
          </p:cNvSpPr>
          <p:nvPr>
            <p:ph type="title"/>
          </p:nvPr>
        </p:nvSpPr>
        <p:spPr/>
        <p:txBody>
          <a:bodyPr/>
          <a:lstStyle/>
          <a:p>
            <a:r>
              <a:rPr lang="en-US" smtClean="0"/>
              <a:t>Example</a:t>
            </a:r>
          </a:p>
        </p:txBody>
      </p:sp>
      <p:sp>
        <p:nvSpPr>
          <p:cNvPr id="8199" name="Rectangle 4"/>
          <p:cNvSpPr>
            <a:spLocks noGrp="1" noChangeArrowheads="1"/>
          </p:cNvSpPr>
          <p:nvPr>
            <p:ph type="body" sz="half" idx="1"/>
          </p:nvPr>
        </p:nvSpPr>
        <p:spPr>
          <a:xfrm>
            <a:off x="685800" y="1981200"/>
            <a:ext cx="7315200" cy="4114800"/>
          </a:xfrm>
        </p:spPr>
        <p:txBody>
          <a:bodyPr/>
          <a:lstStyle/>
          <a:p>
            <a:r>
              <a:rPr lang="en-US" sz="2800" smtClean="0"/>
              <a:t>Ten processors</a:t>
            </a:r>
          </a:p>
          <a:p>
            <a:r>
              <a:rPr lang="en-US" sz="2800" smtClean="0"/>
              <a:t>90% concurrent, 10% sequential</a:t>
            </a:r>
          </a:p>
          <a:p>
            <a:r>
              <a:rPr lang="en-US" sz="2800" smtClean="0"/>
              <a:t>How close to 10-fold speedup?</a:t>
            </a:r>
          </a:p>
        </p:txBody>
      </p:sp>
      <p:grpSp>
        <p:nvGrpSpPr>
          <p:cNvPr id="2" name="Group 5"/>
          <p:cNvGrpSpPr>
            <a:grpSpLocks/>
          </p:cNvGrpSpPr>
          <p:nvPr/>
        </p:nvGrpSpPr>
        <p:grpSpPr bwMode="auto">
          <a:xfrm>
            <a:off x="1306513" y="4038600"/>
            <a:ext cx="5475287" cy="1481138"/>
            <a:chOff x="1111" y="2064"/>
            <a:chExt cx="3449" cy="933"/>
          </a:xfrm>
        </p:grpSpPr>
        <p:graphicFrame>
          <p:nvGraphicFramePr>
            <p:cNvPr id="8194" name="Object 6"/>
            <p:cNvGraphicFramePr>
              <a:graphicFrameLocks noChangeAspect="1"/>
            </p:cNvGraphicFramePr>
            <p:nvPr/>
          </p:nvGraphicFramePr>
          <p:xfrm>
            <a:off x="3120" y="2064"/>
            <a:ext cx="1440" cy="933"/>
          </p:xfrm>
          <a:graphic>
            <a:graphicData uri="http://schemas.openxmlformats.org/presentationml/2006/ole">
              <mc:AlternateContent xmlns:mc="http://schemas.openxmlformats.org/markup-compatibility/2006">
                <mc:Choice xmlns:v="urn:schemas-microsoft-com:vml" Requires="v">
                  <p:oleObj spid="_x0000_s306191" name="Equation" r:id="rId5" imgW="901440" imgH="583920" progId="Equation.3">
                    <p:embed/>
                  </p:oleObj>
                </mc:Choice>
                <mc:Fallback>
                  <p:oleObj name="Equation" r:id="rId5" imgW="901440" imgH="58392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0" y="2064"/>
                          <a:ext cx="1440" cy="9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1" name="Text Box 7"/>
            <p:cNvSpPr txBox="1">
              <a:spLocks noChangeArrowheads="1"/>
            </p:cNvSpPr>
            <p:nvPr/>
          </p:nvSpPr>
          <p:spPr bwMode="auto">
            <a:xfrm>
              <a:off x="1111" y="2208"/>
              <a:ext cx="1925" cy="365"/>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3200" smtClean="0">
                  <a:solidFill>
                    <a:srgbClr val="0000FF"/>
                  </a:solidFill>
                </a:rPr>
                <a:t>Speedup=5.26=</a:t>
              </a: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Mutual Exclusion</a:t>
            </a:r>
            <a:endParaRPr lang="en-US" dirty="0"/>
          </a:p>
        </p:txBody>
      </p:sp>
      <p:sp>
        <p:nvSpPr>
          <p:cNvPr id="3" name="Content Placeholder 2"/>
          <p:cNvSpPr>
            <a:spLocks noGrp="1"/>
          </p:cNvSpPr>
          <p:nvPr>
            <p:ph idx="1"/>
          </p:nvPr>
        </p:nvSpPr>
        <p:spPr/>
        <p:txBody>
          <a:bodyPr>
            <a:normAutofit lnSpcReduction="10000"/>
          </a:bodyPr>
          <a:lstStyle/>
          <a:p>
            <a:r>
              <a:rPr lang="en-US" dirty="0" smtClean="0"/>
              <a:t>No two processes may be simultaneously inside their critical regions (mutual exclusion)</a:t>
            </a:r>
          </a:p>
          <a:p>
            <a:r>
              <a:rPr lang="en-US" dirty="0" smtClean="0"/>
              <a:t>No assumptions may be made about speeds or the number of CPUs</a:t>
            </a:r>
          </a:p>
          <a:p>
            <a:r>
              <a:rPr lang="en-US" dirty="0" smtClean="0"/>
              <a:t>No process running outside of its critical region may block other processes (deadlock free)</a:t>
            </a:r>
          </a:p>
          <a:p>
            <a:r>
              <a:rPr lang="en-US" dirty="0" smtClean="0"/>
              <a:t>No process should have to wait forever to enter its critical region (starvation free)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Footer Placeholder 4"/>
          <p:cNvSpPr>
            <a:spLocks noGrp="1"/>
          </p:cNvSpPr>
          <p:nvPr>
            <p:ph type="ftr" sz="quarter" idx="10"/>
          </p:nvPr>
        </p:nvSpPr>
        <p:spPr>
          <a:noFill/>
        </p:spPr>
        <p:txBody>
          <a:bodyPr/>
          <a:lstStyle/>
          <a:p>
            <a:r>
              <a:rPr lang="en-US" smtClean="0">
                <a:solidFill>
                  <a:srgbClr val="000000"/>
                </a:solidFill>
              </a:rPr>
              <a:t>Art of Multiprocessor Programming</a:t>
            </a:r>
          </a:p>
        </p:txBody>
      </p:sp>
      <p:sp>
        <p:nvSpPr>
          <p:cNvPr id="121859" name="Slide Number Placeholder 5"/>
          <p:cNvSpPr>
            <a:spLocks noGrp="1"/>
          </p:cNvSpPr>
          <p:nvPr>
            <p:ph type="sldNum" sz="quarter" idx="11"/>
          </p:nvPr>
        </p:nvSpPr>
        <p:spPr>
          <a:noFill/>
        </p:spPr>
        <p:txBody>
          <a:bodyPr/>
          <a:lstStyle/>
          <a:p>
            <a:fld id="{CFAA7F9E-3C6F-4B4A-AE0B-901913792886}" type="slidenum">
              <a:rPr lang="x-none" smtClean="0">
                <a:solidFill>
                  <a:srgbClr val="000000"/>
                </a:solidFill>
              </a:rPr>
              <a:pPr/>
              <a:t>110</a:t>
            </a:fld>
            <a:endParaRPr lang="en-US" smtClean="0">
              <a:solidFill>
                <a:srgbClr val="000000"/>
              </a:solidFill>
            </a:endParaRPr>
          </a:p>
        </p:txBody>
      </p:sp>
      <p:pic>
        <p:nvPicPr>
          <p:cNvPr id="12186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121861" name="Rectangle 3"/>
          <p:cNvSpPr>
            <a:spLocks noGrp="1" noChangeArrowheads="1"/>
          </p:cNvSpPr>
          <p:nvPr>
            <p:ph type="title"/>
          </p:nvPr>
        </p:nvSpPr>
        <p:spPr/>
        <p:txBody>
          <a:bodyPr/>
          <a:lstStyle/>
          <a:p>
            <a:r>
              <a:rPr lang="en-US" smtClean="0"/>
              <a:t>Example</a:t>
            </a:r>
          </a:p>
        </p:txBody>
      </p:sp>
      <p:sp>
        <p:nvSpPr>
          <p:cNvPr id="121862" name="Rectangle 4"/>
          <p:cNvSpPr>
            <a:spLocks noGrp="1" noChangeArrowheads="1"/>
          </p:cNvSpPr>
          <p:nvPr>
            <p:ph type="body" sz="half" idx="1"/>
          </p:nvPr>
        </p:nvSpPr>
        <p:spPr>
          <a:xfrm>
            <a:off x="685800" y="1981200"/>
            <a:ext cx="7315200" cy="4114800"/>
          </a:xfrm>
        </p:spPr>
        <p:txBody>
          <a:bodyPr/>
          <a:lstStyle/>
          <a:p>
            <a:r>
              <a:rPr lang="en-US" sz="2800" smtClean="0"/>
              <a:t>Ten processors</a:t>
            </a:r>
          </a:p>
          <a:p>
            <a:r>
              <a:rPr lang="en-US" sz="2800" smtClean="0"/>
              <a:t>99% concurrent, 01% sequential</a:t>
            </a:r>
          </a:p>
          <a:p>
            <a:r>
              <a:rPr lang="en-US" sz="2800" smtClean="0"/>
              <a:t>How close to 10-fold speedup?</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Footer Placeholder 4"/>
          <p:cNvSpPr>
            <a:spLocks noGrp="1"/>
          </p:cNvSpPr>
          <p:nvPr>
            <p:ph type="ftr" sz="quarter" idx="10"/>
          </p:nvPr>
        </p:nvSpPr>
        <p:spPr>
          <a:noFill/>
        </p:spPr>
        <p:txBody>
          <a:bodyPr/>
          <a:lstStyle/>
          <a:p>
            <a:r>
              <a:rPr lang="en-US" smtClean="0">
                <a:solidFill>
                  <a:srgbClr val="000000"/>
                </a:solidFill>
              </a:rPr>
              <a:t>Art of Multiprocessor Programming</a:t>
            </a:r>
          </a:p>
        </p:txBody>
      </p:sp>
      <p:sp>
        <p:nvSpPr>
          <p:cNvPr id="9220" name="Slide Number Placeholder 5"/>
          <p:cNvSpPr>
            <a:spLocks noGrp="1"/>
          </p:cNvSpPr>
          <p:nvPr>
            <p:ph type="sldNum" sz="quarter" idx="11"/>
          </p:nvPr>
        </p:nvSpPr>
        <p:spPr>
          <a:noFill/>
        </p:spPr>
        <p:txBody>
          <a:bodyPr/>
          <a:lstStyle/>
          <a:p>
            <a:fld id="{EA127AAC-2398-48CC-B5E7-E5D4E6338AA3}" type="slidenum">
              <a:rPr lang="x-none" smtClean="0">
                <a:solidFill>
                  <a:srgbClr val="000000"/>
                </a:solidFill>
              </a:rPr>
              <a:pPr/>
              <a:t>111</a:t>
            </a:fld>
            <a:endParaRPr lang="en-US" smtClean="0">
              <a:solidFill>
                <a:srgbClr val="000000"/>
              </a:solidFill>
            </a:endParaRPr>
          </a:p>
        </p:txBody>
      </p:sp>
      <p:pic>
        <p:nvPicPr>
          <p:cNvPr id="9221" name="Picture 2" descr="magic"/>
          <p:cNvPicPr>
            <a:picLocks noChangeAspect="1" noChangeArrowheads="1"/>
          </p:cNvPicPr>
          <p:nvPr/>
        </p:nvPicPr>
        <p:blipFill>
          <a:blip r:embed="rId4" cstate="print"/>
          <a:srcRect/>
          <a:stretch>
            <a:fillRect/>
          </a:stretch>
        </p:blipFill>
        <p:spPr bwMode="auto">
          <a:xfrm>
            <a:off x="2540000" y="2540000"/>
            <a:ext cx="127000" cy="127000"/>
          </a:xfrm>
          <a:prstGeom prst="rect">
            <a:avLst/>
          </a:prstGeom>
          <a:noFill/>
          <a:ln w="9525">
            <a:noFill/>
            <a:miter lim="800000"/>
            <a:headEnd/>
            <a:tailEnd/>
          </a:ln>
        </p:spPr>
      </p:pic>
      <p:sp>
        <p:nvSpPr>
          <p:cNvPr id="9222" name="Rectangle 3"/>
          <p:cNvSpPr>
            <a:spLocks noGrp="1" noChangeArrowheads="1"/>
          </p:cNvSpPr>
          <p:nvPr>
            <p:ph type="title"/>
          </p:nvPr>
        </p:nvSpPr>
        <p:spPr/>
        <p:txBody>
          <a:bodyPr/>
          <a:lstStyle/>
          <a:p>
            <a:r>
              <a:rPr lang="en-US" smtClean="0"/>
              <a:t>Example</a:t>
            </a:r>
          </a:p>
        </p:txBody>
      </p:sp>
      <p:sp>
        <p:nvSpPr>
          <p:cNvPr id="9223" name="Rectangle 4"/>
          <p:cNvSpPr>
            <a:spLocks noGrp="1" noChangeArrowheads="1"/>
          </p:cNvSpPr>
          <p:nvPr>
            <p:ph type="body" sz="half" idx="1"/>
          </p:nvPr>
        </p:nvSpPr>
        <p:spPr>
          <a:xfrm>
            <a:off x="685800" y="1981200"/>
            <a:ext cx="7315200" cy="4114800"/>
          </a:xfrm>
        </p:spPr>
        <p:txBody>
          <a:bodyPr/>
          <a:lstStyle/>
          <a:p>
            <a:r>
              <a:rPr lang="en-US" sz="2800" smtClean="0"/>
              <a:t>Ten processors</a:t>
            </a:r>
          </a:p>
          <a:p>
            <a:r>
              <a:rPr lang="en-US" sz="2800" smtClean="0"/>
              <a:t>99% concurrent, 01% sequential</a:t>
            </a:r>
          </a:p>
          <a:p>
            <a:r>
              <a:rPr lang="en-US" sz="2800" smtClean="0"/>
              <a:t>How close to 10-fold speedup?</a:t>
            </a:r>
          </a:p>
        </p:txBody>
      </p:sp>
      <p:grpSp>
        <p:nvGrpSpPr>
          <p:cNvPr id="2" name="Group 5"/>
          <p:cNvGrpSpPr>
            <a:grpSpLocks/>
          </p:cNvGrpSpPr>
          <p:nvPr/>
        </p:nvGrpSpPr>
        <p:grpSpPr bwMode="auto">
          <a:xfrm>
            <a:off x="1371600" y="4167188"/>
            <a:ext cx="5410200" cy="1222375"/>
            <a:chOff x="1152" y="2145"/>
            <a:chExt cx="3408" cy="770"/>
          </a:xfrm>
        </p:grpSpPr>
        <p:graphicFrame>
          <p:nvGraphicFramePr>
            <p:cNvPr id="9218" name="Object 6"/>
            <p:cNvGraphicFramePr>
              <a:graphicFrameLocks noChangeAspect="1"/>
            </p:cNvGraphicFramePr>
            <p:nvPr/>
          </p:nvGraphicFramePr>
          <p:xfrm>
            <a:off x="3120" y="2145"/>
            <a:ext cx="1440" cy="770"/>
          </p:xfrm>
          <a:graphic>
            <a:graphicData uri="http://schemas.openxmlformats.org/presentationml/2006/ole">
              <mc:AlternateContent xmlns:mc="http://schemas.openxmlformats.org/markup-compatibility/2006">
                <mc:Choice xmlns:v="urn:schemas-microsoft-com:vml" Requires="v">
                  <p:oleObj spid="_x0000_s307215" name="Equation" r:id="rId5" imgW="1091880" imgH="583920" progId="Equation.3">
                    <p:embed/>
                  </p:oleObj>
                </mc:Choice>
                <mc:Fallback>
                  <p:oleObj name="Equation" r:id="rId5" imgW="1091880" imgH="58392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0" y="2145"/>
                          <a:ext cx="1440" cy="7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5" name="Text Box 7"/>
            <p:cNvSpPr txBox="1">
              <a:spLocks noChangeArrowheads="1"/>
            </p:cNvSpPr>
            <p:nvPr/>
          </p:nvSpPr>
          <p:spPr bwMode="auto">
            <a:xfrm>
              <a:off x="1152" y="2208"/>
              <a:ext cx="1884" cy="365"/>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3200" smtClean="0">
                  <a:solidFill>
                    <a:srgbClr val="0000FF"/>
                  </a:solidFill>
                </a:rPr>
                <a:t>Speedup=9.17=</a:t>
              </a: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Footer Placeholder 3"/>
          <p:cNvSpPr>
            <a:spLocks noGrp="1"/>
          </p:cNvSpPr>
          <p:nvPr>
            <p:ph type="ftr" sz="quarter" idx="10"/>
          </p:nvPr>
        </p:nvSpPr>
        <p:spPr>
          <a:noFill/>
        </p:spPr>
        <p:txBody>
          <a:bodyPr/>
          <a:lstStyle/>
          <a:p>
            <a:r>
              <a:rPr lang="en-US" smtClean="0">
                <a:solidFill>
                  <a:srgbClr val="000000"/>
                </a:solidFill>
              </a:rPr>
              <a:t>Art of Multiprocessor Programming</a:t>
            </a:r>
          </a:p>
        </p:txBody>
      </p:sp>
      <p:sp>
        <p:nvSpPr>
          <p:cNvPr id="122883" name="Slide Number Placeholder 4"/>
          <p:cNvSpPr>
            <a:spLocks noGrp="1"/>
          </p:cNvSpPr>
          <p:nvPr>
            <p:ph type="sldNum" sz="quarter" idx="11"/>
          </p:nvPr>
        </p:nvSpPr>
        <p:spPr>
          <a:noFill/>
        </p:spPr>
        <p:txBody>
          <a:bodyPr/>
          <a:lstStyle/>
          <a:p>
            <a:fld id="{E97D0601-8F31-4FF2-AD16-EC450B9CE9B7}" type="slidenum">
              <a:rPr lang="x-none" smtClean="0">
                <a:solidFill>
                  <a:srgbClr val="000000"/>
                </a:solidFill>
              </a:rPr>
              <a:pPr/>
              <a:t>112</a:t>
            </a:fld>
            <a:endParaRPr lang="en-US" smtClean="0">
              <a:solidFill>
                <a:srgbClr val="000000"/>
              </a:solidFill>
            </a:endParaRPr>
          </a:p>
        </p:txBody>
      </p:sp>
      <p:pic>
        <p:nvPicPr>
          <p:cNvPr id="12288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122885" name="Rectangle 3"/>
          <p:cNvSpPr>
            <a:spLocks noGrp="1" noChangeArrowheads="1"/>
          </p:cNvSpPr>
          <p:nvPr>
            <p:ph type="title"/>
          </p:nvPr>
        </p:nvSpPr>
        <p:spPr/>
        <p:txBody>
          <a:bodyPr/>
          <a:lstStyle/>
          <a:p>
            <a:r>
              <a:rPr lang="en-US" smtClean="0"/>
              <a:t>The Moral</a:t>
            </a:r>
          </a:p>
        </p:txBody>
      </p:sp>
      <p:sp>
        <p:nvSpPr>
          <p:cNvPr id="122886" name="Rectangle 4"/>
          <p:cNvSpPr>
            <a:spLocks noGrp="1" noChangeArrowheads="1"/>
          </p:cNvSpPr>
          <p:nvPr>
            <p:ph type="body" idx="1"/>
          </p:nvPr>
        </p:nvSpPr>
        <p:spPr/>
        <p:txBody>
          <a:bodyPr/>
          <a:lstStyle/>
          <a:p>
            <a:r>
              <a:rPr lang="en-US" dirty="0" smtClean="0"/>
              <a:t>Making good use of our multiple processors (cores) means </a:t>
            </a:r>
          </a:p>
          <a:p>
            <a:r>
              <a:rPr lang="en-US" dirty="0" smtClean="0"/>
              <a:t>Finding ways to effectively parallelize our code</a:t>
            </a:r>
          </a:p>
          <a:p>
            <a:pPr lvl="1"/>
            <a:r>
              <a:rPr lang="en-US" dirty="0" smtClean="0"/>
              <a:t>Minimize sequential parts</a:t>
            </a:r>
          </a:p>
          <a:p>
            <a:pPr lvl="1"/>
            <a:r>
              <a:rPr lang="en-US" dirty="0" smtClean="0"/>
              <a:t>Reduce idle time in which threads </a:t>
            </a:r>
            <a:r>
              <a:rPr lang="en-US" b="1" dirty="0" smtClean="0"/>
              <a:t>wait</a:t>
            </a:r>
            <a:endParaRPr lang="en-US" dirty="0" smtClean="0"/>
          </a:p>
        </p:txBody>
      </p:sp>
    </p:spTree>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Many ways to do IPC</a:t>
            </a:r>
          </a:p>
          <a:p>
            <a:r>
              <a:rPr lang="en-US" dirty="0" smtClean="0"/>
              <a:t>Spin locks</a:t>
            </a:r>
          </a:p>
          <a:p>
            <a:r>
              <a:rPr lang="en-US" dirty="0" smtClean="0"/>
              <a:t>Semaphores</a:t>
            </a:r>
          </a:p>
          <a:p>
            <a:r>
              <a:rPr lang="en-US" dirty="0" smtClean="0"/>
              <a:t>Monitors</a:t>
            </a:r>
          </a:p>
          <a:p>
            <a:r>
              <a:rPr lang="en-US" dirty="0" smtClean="0"/>
              <a:t>Message passing</a:t>
            </a:r>
          </a:p>
          <a:p>
            <a:r>
              <a:rPr lang="en-US" dirty="0" smtClean="0"/>
              <a:t>Learning to do it well…</a:t>
            </a:r>
          </a:p>
          <a:p>
            <a:endParaRPr lang="en-US" dirty="0" smtClean="0"/>
          </a:p>
          <a:p>
            <a:r>
              <a:rPr lang="en-US" dirty="0" smtClean="0"/>
              <a:t>See CS 586 --- we spend the entire semester on the above!</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Use</a:t>
            </a:r>
            <a:endParaRPr lang="en-US" dirty="0"/>
          </a:p>
        </p:txBody>
      </p:sp>
      <p:sp>
        <p:nvSpPr>
          <p:cNvPr id="3" name="TextBox 7"/>
          <p:cNvSpPr txBox="1">
            <a:spLocks noChangeArrowheads="1"/>
          </p:cNvSpPr>
          <p:nvPr/>
        </p:nvSpPr>
        <p:spPr bwMode="auto">
          <a:xfrm>
            <a:off x="457200" y="1828800"/>
            <a:ext cx="3875088" cy="1938992"/>
          </a:xfrm>
          <a:prstGeom prst="rect">
            <a:avLst/>
          </a:prstGeom>
          <a:noFill/>
          <a:ln w="9525">
            <a:noFill/>
            <a:miter lim="800000"/>
            <a:headEnd/>
            <a:tailEnd/>
          </a:ln>
        </p:spPr>
        <p:txBody>
          <a:bodyPr>
            <a:spAutoFit/>
          </a:bodyPr>
          <a:lstStyle/>
          <a:p>
            <a:r>
              <a:rPr lang="en-US" sz="2000" dirty="0">
                <a:latin typeface="Lucida Console" pitchFamily="49" charset="0"/>
              </a:rPr>
              <a:t>Task </a:t>
            </a:r>
            <a:r>
              <a:rPr lang="en-US" sz="2000" dirty="0" smtClean="0">
                <a:latin typeface="Lucida Console" pitchFamily="49" charset="0"/>
              </a:rPr>
              <a:t>A</a:t>
            </a:r>
            <a:endParaRPr lang="en-US" sz="2000" dirty="0">
              <a:latin typeface="Lucida Console" pitchFamily="49" charset="0"/>
            </a:endParaRPr>
          </a:p>
          <a:p>
            <a:pPr algn="l"/>
            <a:r>
              <a:rPr lang="en-US" sz="2000" dirty="0">
                <a:latin typeface="Lucida Console" pitchFamily="49" charset="0"/>
              </a:rPr>
              <a:t>10: void do() {</a:t>
            </a:r>
          </a:p>
          <a:p>
            <a:pPr algn="l"/>
            <a:r>
              <a:rPr lang="en-US" sz="2000" dirty="0">
                <a:latin typeface="Lucida Console" pitchFamily="49" charset="0"/>
              </a:rPr>
              <a:t>11:  </a:t>
            </a:r>
            <a:r>
              <a:rPr lang="en-US" sz="2000" dirty="0" smtClean="0">
                <a:solidFill>
                  <a:schemeClr val="accent1"/>
                </a:solidFill>
                <a:latin typeface="Lucida Console" pitchFamily="49" charset="0"/>
              </a:rPr>
              <a:t>GET LOCK</a:t>
            </a:r>
          </a:p>
          <a:p>
            <a:pPr algn="l"/>
            <a:r>
              <a:rPr lang="en-US" sz="2000" dirty="0" smtClean="0">
                <a:latin typeface="Lucida Console" pitchFamily="49" charset="0"/>
              </a:rPr>
              <a:t>13</a:t>
            </a:r>
            <a:r>
              <a:rPr lang="en-US" sz="2000" dirty="0">
                <a:latin typeface="Lucida Console" pitchFamily="49" charset="0"/>
              </a:rPr>
              <a:t>:  // </a:t>
            </a:r>
            <a:r>
              <a:rPr lang="en-US" sz="2000" dirty="0" smtClean="0">
                <a:latin typeface="Lucida Console" pitchFamily="49" charset="0"/>
              </a:rPr>
              <a:t>critical section</a:t>
            </a:r>
            <a:endParaRPr lang="en-US" sz="2000" dirty="0">
              <a:latin typeface="Lucida Console" pitchFamily="49" charset="0"/>
            </a:endParaRPr>
          </a:p>
          <a:p>
            <a:pPr algn="l"/>
            <a:r>
              <a:rPr lang="en-US" sz="2000" dirty="0">
                <a:latin typeface="Lucida Console" pitchFamily="49" charset="0"/>
              </a:rPr>
              <a:t>14:  </a:t>
            </a:r>
            <a:r>
              <a:rPr lang="en-US" sz="2000" dirty="0" smtClean="0">
                <a:solidFill>
                  <a:schemeClr val="accent1"/>
                </a:solidFill>
                <a:latin typeface="Lucida Console" pitchFamily="49" charset="0"/>
              </a:rPr>
              <a:t>RELEASE LOCK</a:t>
            </a:r>
            <a:endParaRPr lang="en-US" sz="2000" dirty="0">
              <a:solidFill>
                <a:schemeClr val="accent1"/>
              </a:solidFill>
              <a:latin typeface="Lucida Console" pitchFamily="49" charset="0"/>
            </a:endParaRPr>
          </a:p>
          <a:p>
            <a:pPr algn="l"/>
            <a:r>
              <a:rPr lang="en-US" sz="2000" dirty="0">
                <a:latin typeface="Lucida Console" pitchFamily="49" charset="0"/>
              </a:rPr>
              <a:t>15:}</a:t>
            </a:r>
          </a:p>
        </p:txBody>
      </p:sp>
      <p:sp>
        <p:nvSpPr>
          <p:cNvPr id="4" name="TextBox 7"/>
          <p:cNvSpPr txBox="1">
            <a:spLocks noChangeArrowheads="1"/>
          </p:cNvSpPr>
          <p:nvPr/>
        </p:nvSpPr>
        <p:spPr bwMode="auto">
          <a:xfrm>
            <a:off x="4735512" y="1828800"/>
            <a:ext cx="3875088" cy="1938992"/>
          </a:xfrm>
          <a:prstGeom prst="rect">
            <a:avLst/>
          </a:prstGeom>
          <a:noFill/>
          <a:ln w="9525">
            <a:noFill/>
            <a:miter lim="800000"/>
            <a:headEnd/>
            <a:tailEnd/>
          </a:ln>
        </p:spPr>
        <p:txBody>
          <a:bodyPr>
            <a:spAutoFit/>
          </a:bodyPr>
          <a:lstStyle/>
          <a:p>
            <a:r>
              <a:rPr lang="en-US" sz="2000" dirty="0">
                <a:latin typeface="Lucida Console" pitchFamily="49" charset="0"/>
              </a:rPr>
              <a:t>Task B</a:t>
            </a:r>
          </a:p>
          <a:p>
            <a:pPr algn="l"/>
            <a:r>
              <a:rPr lang="en-US" sz="2000" dirty="0">
                <a:latin typeface="Lucida Console" pitchFamily="49" charset="0"/>
              </a:rPr>
              <a:t>10: void do() {</a:t>
            </a:r>
          </a:p>
          <a:p>
            <a:pPr algn="l"/>
            <a:r>
              <a:rPr lang="en-US" sz="2000" dirty="0">
                <a:latin typeface="Lucida Console" pitchFamily="49" charset="0"/>
              </a:rPr>
              <a:t>11:  </a:t>
            </a:r>
            <a:r>
              <a:rPr lang="en-US" sz="2000" dirty="0" smtClean="0">
                <a:solidFill>
                  <a:schemeClr val="accent1"/>
                </a:solidFill>
                <a:latin typeface="Lucida Console" pitchFamily="49" charset="0"/>
              </a:rPr>
              <a:t>GET LOCK</a:t>
            </a:r>
          </a:p>
          <a:p>
            <a:pPr algn="l"/>
            <a:r>
              <a:rPr lang="en-US" sz="2000" dirty="0" smtClean="0">
                <a:latin typeface="Lucida Console" pitchFamily="49" charset="0"/>
              </a:rPr>
              <a:t>13</a:t>
            </a:r>
            <a:r>
              <a:rPr lang="en-US" sz="2000" dirty="0">
                <a:latin typeface="Lucida Console" pitchFamily="49" charset="0"/>
              </a:rPr>
              <a:t>:  // </a:t>
            </a:r>
            <a:r>
              <a:rPr lang="en-US" sz="2000" dirty="0" smtClean="0">
                <a:latin typeface="Lucida Console" pitchFamily="49" charset="0"/>
              </a:rPr>
              <a:t>critical section</a:t>
            </a:r>
            <a:endParaRPr lang="en-US" sz="2000" dirty="0">
              <a:latin typeface="Lucida Console" pitchFamily="49" charset="0"/>
            </a:endParaRPr>
          </a:p>
          <a:p>
            <a:pPr algn="l"/>
            <a:r>
              <a:rPr lang="en-US" sz="2000" dirty="0">
                <a:latin typeface="Lucida Console" pitchFamily="49" charset="0"/>
              </a:rPr>
              <a:t>14:  </a:t>
            </a:r>
            <a:r>
              <a:rPr lang="en-US" sz="2000" dirty="0" smtClean="0">
                <a:solidFill>
                  <a:schemeClr val="accent1"/>
                </a:solidFill>
                <a:latin typeface="Lucida Console" pitchFamily="49" charset="0"/>
              </a:rPr>
              <a:t>RELEASE LOCK</a:t>
            </a:r>
            <a:endParaRPr lang="en-US" sz="2000" dirty="0">
              <a:solidFill>
                <a:schemeClr val="accent1"/>
              </a:solidFill>
              <a:latin typeface="Lucida Console" pitchFamily="49" charset="0"/>
            </a:endParaRPr>
          </a:p>
          <a:p>
            <a:pPr algn="l"/>
            <a:r>
              <a:rPr lang="en-US" sz="2000" dirty="0">
                <a:latin typeface="Lucida Console" pitchFamily="49" charset="0"/>
              </a:rPr>
              <a:t>15:}</a:t>
            </a:r>
          </a:p>
        </p:txBody>
      </p:sp>
      <p:sp>
        <p:nvSpPr>
          <p:cNvPr id="5" name="TextBox 4"/>
          <p:cNvSpPr txBox="1"/>
          <p:nvPr/>
        </p:nvSpPr>
        <p:spPr>
          <a:xfrm>
            <a:off x="457200" y="4495800"/>
            <a:ext cx="1447800" cy="369332"/>
          </a:xfrm>
          <a:prstGeom prst="rect">
            <a:avLst/>
          </a:prstGeom>
          <a:noFill/>
        </p:spPr>
        <p:txBody>
          <a:bodyPr wrap="square" rtlCol="0">
            <a:spAutoFit/>
          </a:bodyPr>
          <a:lstStyle/>
          <a:p>
            <a:r>
              <a:rPr lang="en-US" dirty="0" smtClean="0"/>
              <a:t>Process A</a:t>
            </a:r>
            <a:endParaRPr lang="en-US" dirty="0"/>
          </a:p>
        </p:txBody>
      </p:sp>
      <p:sp>
        <p:nvSpPr>
          <p:cNvPr id="6" name="TextBox 5"/>
          <p:cNvSpPr txBox="1"/>
          <p:nvPr/>
        </p:nvSpPr>
        <p:spPr>
          <a:xfrm>
            <a:off x="457200" y="5562600"/>
            <a:ext cx="1447800" cy="369332"/>
          </a:xfrm>
          <a:prstGeom prst="rect">
            <a:avLst/>
          </a:prstGeom>
          <a:noFill/>
        </p:spPr>
        <p:txBody>
          <a:bodyPr wrap="square" rtlCol="0">
            <a:spAutoFit/>
          </a:bodyPr>
          <a:lstStyle/>
          <a:p>
            <a:r>
              <a:rPr lang="en-US" dirty="0" smtClean="0"/>
              <a:t>Process B</a:t>
            </a:r>
            <a:endParaRPr lang="en-US" dirty="0"/>
          </a:p>
        </p:txBody>
      </p:sp>
      <p:cxnSp>
        <p:nvCxnSpPr>
          <p:cNvPr id="8" name="Straight Connector 7"/>
          <p:cNvCxnSpPr>
            <a:stCxn id="5" idx="3"/>
          </p:cNvCxnSpPr>
          <p:nvPr/>
        </p:nvCxnSpPr>
        <p:spPr>
          <a:xfrm>
            <a:off x="1905000" y="4680466"/>
            <a:ext cx="5715000" cy="43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905000" y="5747266"/>
            <a:ext cx="5715000" cy="43934"/>
          </a:xfrm>
          <a:prstGeom prst="line">
            <a:avLst/>
          </a:prstGeom>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2209800" y="4572000"/>
            <a:ext cx="1828800" cy="2286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critical section</a:t>
            </a:r>
            <a:endParaRPr lang="en-US" dirty="0"/>
          </a:p>
        </p:txBody>
      </p:sp>
      <p:sp>
        <p:nvSpPr>
          <p:cNvPr id="11" name="Rounded Rectangle 10"/>
          <p:cNvSpPr/>
          <p:nvPr/>
        </p:nvSpPr>
        <p:spPr>
          <a:xfrm>
            <a:off x="2819400" y="5638800"/>
            <a:ext cx="1219200" cy="2286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t>Blocked</a:t>
            </a:r>
            <a:endParaRPr lang="en-US" dirty="0"/>
          </a:p>
        </p:txBody>
      </p:sp>
      <p:sp>
        <p:nvSpPr>
          <p:cNvPr id="12" name="Rounded Rectangle 11"/>
          <p:cNvSpPr/>
          <p:nvPr/>
        </p:nvSpPr>
        <p:spPr>
          <a:xfrm>
            <a:off x="4038600" y="5638800"/>
            <a:ext cx="1905000" cy="2286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critical section</a:t>
            </a:r>
            <a:endParaRPr lang="en-US" dirty="0"/>
          </a:p>
        </p:txBody>
      </p:sp>
      <p:cxnSp>
        <p:nvCxnSpPr>
          <p:cNvPr id="14" name="Straight Connector 13"/>
          <p:cNvCxnSpPr>
            <a:stCxn id="10" idx="1"/>
          </p:cNvCxnSpPr>
          <p:nvPr/>
        </p:nvCxnSpPr>
        <p:spPr>
          <a:xfrm rot="10800000" flipV="1">
            <a:off x="2209800" y="4686300"/>
            <a:ext cx="0" cy="1333500"/>
          </a:xfrm>
          <a:prstGeom prst="line">
            <a:avLst/>
          </a:prstGeom>
          <a:ln>
            <a:solidFill>
              <a:schemeClr val="accent5">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057400" y="6019800"/>
            <a:ext cx="533400" cy="369332"/>
          </a:xfrm>
          <a:prstGeom prst="rect">
            <a:avLst/>
          </a:prstGeom>
          <a:noFill/>
        </p:spPr>
        <p:txBody>
          <a:bodyPr wrap="square" rtlCol="0">
            <a:spAutoFit/>
          </a:bodyPr>
          <a:lstStyle/>
          <a:p>
            <a:r>
              <a:rPr lang="en-US" dirty="0" smtClean="0"/>
              <a:t>T</a:t>
            </a:r>
            <a:r>
              <a:rPr lang="en-US" baseline="-25000" dirty="0" smtClean="0"/>
              <a:t>1</a:t>
            </a:r>
            <a:endParaRPr lang="en-US" baseline="-25000" dirty="0"/>
          </a:p>
        </p:txBody>
      </p:sp>
      <p:cxnSp>
        <p:nvCxnSpPr>
          <p:cNvPr id="17" name="Straight Connector 16"/>
          <p:cNvCxnSpPr/>
          <p:nvPr/>
        </p:nvCxnSpPr>
        <p:spPr>
          <a:xfrm rot="10800000" flipV="1">
            <a:off x="2819400" y="4697968"/>
            <a:ext cx="0" cy="1333500"/>
          </a:xfrm>
          <a:prstGeom prst="line">
            <a:avLst/>
          </a:prstGeom>
          <a:ln>
            <a:solidFill>
              <a:schemeClr val="accent5">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667000" y="6031468"/>
            <a:ext cx="533400" cy="553998"/>
          </a:xfrm>
          <a:prstGeom prst="rect">
            <a:avLst/>
          </a:prstGeom>
          <a:noFill/>
        </p:spPr>
        <p:txBody>
          <a:bodyPr wrap="square" rtlCol="0">
            <a:spAutoFit/>
          </a:bodyPr>
          <a:lstStyle/>
          <a:p>
            <a:r>
              <a:rPr lang="en-US" dirty="0" smtClean="0"/>
              <a:t>T</a:t>
            </a:r>
            <a:r>
              <a:rPr lang="en-US" baseline="-25000" dirty="0" smtClean="0"/>
              <a:t>2	</a:t>
            </a:r>
            <a:endParaRPr lang="en-US" baseline="-25000" dirty="0"/>
          </a:p>
        </p:txBody>
      </p:sp>
      <p:cxnSp>
        <p:nvCxnSpPr>
          <p:cNvPr id="19" name="Straight Connector 18"/>
          <p:cNvCxnSpPr/>
          <p:nvPr/>
        </p:nvCxnSpPr>
        <p:spPr>
          <a:xfrm rot="10800000" flipV="1">
            <a:off x="4038600" y="4724400"/>
            <a:ext cx="0" cy="1333500"/>
          </a:xfrm>
          <a:prstGeom prst="line">
            <a:avLst/>
          </a:prstGeom>
          <a:ln>
            <a:solidFill>
              <a:schemeClr val="accent5">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886200" y="6057900"/>
            <a:ext cx="533400" cy="553998"/>
          </a:xfrm>
          <a:prstGeom prst="rect">
            <a:avLst/>
          </a:prstGeom>
          <a:noFill/>
        </p:spPr>
        <p:txBody>
          <a:bodyPr wrap="square" rtlCol="0">
            <a:spAutoFit/>
          </a:bodyPr>
          <a:lstStyle/>
          <a:p>
            <a:r>
              <a:rPr lang="en-US" dirty="0" smtClean="0"/>
              <a:t>T</a:t>
            </a:r>
            <a:r>
              <a:rPr lang="en-US" baseline="-25000" dirty="0"/>
              <a:t>3</a:t>
            </a:r>
            <a:r>
              <a:rPr lang="en-US" baseline="-25000" dirty="0" smtClean="0"/>
              <a:t>	</a:t>
            </a:r>
            <a:endParaRPr lang="en-US" baseline="-250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6" grpId="0"/>
      <p:bldP spid="18" grpId="0"/>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Disabling Interrupts</a:t>
            </a:r>
            <a:endParaRPr lang="en-US" dirty="0"/>
          </a:p>
        </p:txBody>
      </p:sp>
      <p:sp>
        <p:nvSpPr>
          <p:cNvPr id="5" name="Content Placeholder 4"/>
          <p:cNvSpPr>
            <a:spLocks noGrp="1"/>
          </p:cNvSpPr>
          <p:nvPr>
            <p:ph idx="1"/>
          </p:nvPr>
        </p:nvSpPr>
        <p:spPr>
          <a:xfrm>
            <a:off x="457200" y="4038600"/>
            <a:ext cx="8229600" cy="2416208"/>
          </a:xfrm>
        </p:spPr>
        <p:txBody>
          <a:bodyPr/>
          <a:lstStyle/>
          <a:p>
            <a:r>
              <a:rPr lang="en-US" dirty="0" smtClean="0"/>
              <a:t>Gives a lot of power to processes</a:t>
            </a:r>
          </a:p>
          <a:p>
            <a:r>
              <a:rPr lang="en-US" dirty="0" smtClean="0"/>
              <a:t>Does not work on SMP architectures</a:t>
            </a:r>
          </a:p>
        </p:txBody>
      </p:sp>
      <p:sp>
        <p:nvSpPr>
          <p:cNvPr id="3" name="TextBox 7"/>
          <p:cNvSpPr txBox="1">
            <a:spLocks noChangeArrowheads="1"/>
          </p:cNvSpPr>
          <p:nvPr/>
        </p:nvSpPr>
        <p:spPr bwMode="auto">
          <a:xfrm>
            <a:off x="457200" y="1828800"/>
            <a:ext cx="3875088" cy="1938992"/>
          </a:xfrm>
          <a:prstGeom prst="rect">
            <a:avLst/>
          </a:prstGeom>
          <a:noFill/>
          <a:ln w="9525">
            <a:noFill/>
            <a:miter lim="800000"/>
            <a:headEnd/>
            <a:tailEnd/>
          </a:ln>
        </p:spPr>
        <p:txBody>
          <a:bodyPr>
            <a:spAutoFit/>
          </a:bodyPr>
          <a:lstStyle/>
          <a:p>
            <a:r>
              <a:rPr lang="en-US" sz="2000" dirty="0">
                <a:latin typeface="Lucida Console" pitchFamily="49" charset="0"/>
              </a:rPr>
              <a:t>Task </a:t>
            </a:r>
            <a:r>
              <a:rPr lang="en-US" sz="2000" dirty="0" smtClean="0">
                <a:latin typeface="Lucida Console" pitchFamily="49" charset="0"/>
              </a:rPr>
              <a:t>A</a:t>
            </a:r>
            <a:endParaRPr lang="en-US" sz="2000" dirty="0">
              <a:latin typeface="Lucida Console" pitchFamily="49" charset="0"/>
            </a:endParaRPr>
          </a:p>
          <a:p>
            <a:pPr algn="l"/>
            <a:r>
              <a:rPr lang="en-US" sz="2000" dirty="0">
                <a:latin typeface="Lucida Console" pitchFamily="49" charset="0"/>
              </a:rPr>
              <a:t>10: void do() {</a:t>
            </a:r>
          </a:p>
          <a:p>
            <a:pPr algn="l"/>
            <a:r>
              <a:rPr lang="en-US" sz="2000" dirty="0">
                <a:latin typeface="Lucida Console" pitchFamily="49" charset="0"/>
              </a:rPr>
              <a:t>11:  </a:t>
            </a:r>
            <a:r>
              <a:rPr lang="en-US" sz="2000" dirty="0" err="1" smtClean="0">
                <a:solidFill>
                  <a:schemeClr val="accent1"/>
                </a:solidFill>
                <a:latin typeface="Lucida Console" pitchFamily="49" charset="0"/>
              </a:rPr>
              <a:t>disable_ints</a:t>
            </a:r>
            <a:r>
              <a:rPr lang="en-US" sz="2000" dirty="0" smtClean="0">
                <a:solidFill>
                  <a:schemeClr val="accent1"/>
                </a:solidFill>
                <a:latin typeface="Lucida Console" pitchFamily="49" charset="0"/>
              </a:rPr>
              <a:t>();</a:t>
            </a:r>
          </a:p>
          <a:p>
            <a:pPr algn="l"/>
            <a:r>
              <a:rPr lang="en-US" sz="2000" dirty="0" smtClean="0">
                <a:latin typeface="Lucida Console" pitchFamily="49" charset="0"/>
              </a:rPr>
              <a:t>13</a:t>
            </a:r>
            <a:r>
              <a:rPr lang="en-US" sz="2000" dirty="0">
                <a:latin typeface="Lucida Console" pitchFamily="49" charset="0"/>
              </a:rPr>
              <a:t>:  // </a:t>
            </a:r>
            <a:r>
              <a:rPr lang="en-US" sz="2000" dirty="0" smtClean="0">
                <a:latin typeface="Lucida Console" pitchFamily="49" charset="0"/>
              </a:rPr>
              <a:t>critical section</a:t>
            </a:r>
            <a:endParaRPr lang="en-US" sz="2000" dirty="0">
              <a:latin typeface="Lucida Console" pitchFamily="49" charset="0"/>
            </a:endParaRPr>
          </a:p>
          <a:p>
            <a:pPr algn="l"/>
            <a:r>
              <a:rPr lang="en-US" sz="2000" dirty="0">
                <a:latin typeface="Lucida Console" pitchFamily="49" charset="0"/>
              </a:rPr>
              <a:t>14:  </a:t>
            </a:r>
            <a:r>
              <a:rPr lang="en-US" sz="2000" dirty="0" err="1" smtClean="0">
                <a:solidFill>
                  <a:schemeClr val="accent1"/>
                </a:solidFill>
                <a:latin typeface="Lucida Console" pitchFamily="49" charset="0"/>
              </a:rPr>
              <a:t>enable_ints</a:t>
            </a:r>
            <a:r>
              <a:rPr lang="en-US" sz="2000" dirty="0" smtClean="0">
                <a:solidFill>
                  <a:schemeClr val="accent1"/>
                </a:solidFill>
                <a:latin typeface="Lucida Console" pitchFamily="49" charset="0"/>
              </a:rPr>
              <a:t>();</a:t>
            </a:r>
            <a:endParaRPr lang="en-US" sz="2000" dirty="0">
              <a:solidFill>
                <a:schemeClr val="accent1"/>
              </a:solidFill>
              <a:latin typeface="Lucida Console" pitchFamily="49" charset="0"/>
            </a:endParaRPr>
          </a:p>
          <a:p>
            <a:pPr algn="l"/>
            <a:r>
              <a:rPr lang="en-US" sz="2000" dirty="0">
                <a:latin typeface="Lucida Console" pitchFamily="49" charset="0"/>
              </a:rPr>
              <a:t>15:}</a:t>
            </a:r>
          </a:p>
        </p:txBody>
      </p:sp>
      <p:sp>
        <p:nvSpPr>
          <p:cNvPr id="4" name="TextBox 7"/>
          <p:cNvSpPr txBox="1">
            <a:spLocks noChangeArrowheads="1"/>
          </p:cNvSpPr>
          <p:nvPr/>
        </p:nvSpPr>
        <p:spPr bwMode="auto">
          <a:xfrm>
            <a:off x="4735512" y="1828800"/>
            <a:ext cx="3875088" cy="1938992"/>
          </a:xfrm>
          <a:prstGeom prst="rect">
            <a:avLst/>
          </a:prstGeom>
          <a:noFill/>
          <a:ln w="9525">
            <a:noFill/>
            <a:miter lim="800000"/>
            <a:headEnd/>
            <a:tailEnd/>
          </a:ln>
        </p:spPr>
        <p:txBody>
          <a:bodyPr>
            <a:spAutoFit/>
          </a:bodyPr>
          <a:lstStyle/>
          <a:p>
            <a:r>
              <a:rPr lang="en-US" sz="2000" dirty="0">
                <a:latin typeface="Lucida Console" pitchFamily="49" charset="0"/>
              </a:rPr>
              <a:t>Task B</a:t>
            </a:r>
          </a:p>
          <a:p>
            <a:pPr algn="l"/>
            <a:r>
              <a:rPr lang="en-US" sz="2000" dirty="0">
                <a:latin typeface="Lucida Console" pitchFamily="49" charset="0"/>
              </a:rPr>
              <a:t>10: void do() {</a:t>
            </a:r>
          </a:p>
          <a:p>
            <a:pPr algn="l"/>
            <a:r>
              <a:rPr lang="en-US" sz="2000" dirty="0">
                <a:latin typeface="Lucida Console" pitchFamily="49" charset="0"/>
              </a:rPr>
              <a:t>11:  </a:t>
            </a:r>
            <a:r>
              <a:rPr lang="en-US" sz="2000" dirty="0" err="1" smtClean="0">
                <a:solidFill>
                  <a:schemeClr val="accent1"/>
                </a:solidFill>
                <a:latin typeface="Lucida Console" pitchFamily="49" charset="0"/>
              </a:rPr>
              <a:t>disable_ints</a:t>
            </a:r>
            <a:r>
              <a:rPr lang="en-US" sz="2000" dirty="0" smtClean="0">
                <a:solidFill>
                  <a:schemeClr val="accent1"/>
                </a:solidFill>
                <a:latin typeface="Lucida Console" pitchFamily="49" charset="0"/>
              </a:rPr>
              <a:t>();</a:t>
            </a:r>
          </a:p>
          <a:p>
            <a:pPr algn="l"/>
            <a:r>
              <a:rPr lang="en-US" sz="2000" dirty="0" smtClean="0">
                <a:latin typeface="Lucida Console" pitchFamily="49" charset="0"/>
              </a:rPr>
              <a:t>13</a:t>
            </a:r>
            <a:r>
              <a:rPr lang="en-US" sz="2000" dirty="0">
                <a:latin typeface="Lucida Console" pitchFamily="49" charset="0"/>
              </a:rPr>
              <a:t>:  // </a:t>
            </a:r>
            <a:r>
              <a:rPr lang="en-US" sz="2000" dirty="0" smtClean="0">
                <a:latin typeface="Lucida Console" pitchFamily="49" charset="0"/>
              </a:rPr>
              <a:t>critical section</a:t>
            </a:r>
            <a:endParaRPr lang="en-US" sz="2000" dirty="0">
              <a:latin typeface="Lucida Console" pitchFamily="49" charset="0"/>
            </a:endParaRPr>
          </a:p>
          <a:p>
            <a:pPr algn="l"/>
            <a:r>
              <a:rPr lang="en-US" sz="2000" dirty="0">
                <a:latin typeface="Lucida Console" pitchFamily="49" charset="0"/>
              </a:rPr>
              <a:t>14:  </a:t>
            </a:r>
            <a:r>
              <a:rPr lang="en-US" sz="2000" dirty="0" err="1" smtClean="0">
                <a:solidFill>
                  <a:schemeClr val="accent1"/>
                </a:solidFill>
                <a:latin typeface="Lucida Console" pitchFamily="49" charset="0"/>
              </a:rPr>
              <a:t>enable_ints</a:t>
            </a:r>
            <a:r>
              <a:rPr lang="en-US" sz="2000" dirty="0" smtClean="0">
                <a:solidFill>
                  <a:schemeClr val="accent1"/>
                </a:solidFill>
                <a:latin typeface="Lucida Console" pitchFamily="49" charset="0"/>
              </a:rPr>
              <a:t>();</a:t>
            </a:r>
            <a:endParaRPr lang="en-US" sz="2000" dirty="0">
              <a:solidFill>
                <a:schemeClr val="accent1"/>
              </a:solidFill>
              <a:latin typeface="Lucida Console" pitchFamily="49" charset="0"/>
            </a:endParaRPr>
          </a:p>
          <a:p>
            <a:pPr algn="l"/>
            <a:r>
              <a:rPr lang="en-US" sz="2000" dirty="0">
                <a:latin typeface="Lucida Console" pitchFamily="49" charset="0"/>
              </a:rPr>
              <a:t>15:}</a:t>
            </a:r>
          </a:p>
        </p:txBody>
      </p:sp>
      <p:pic>
        <p:nvPicPr>
          <p:cNvPr id="1026" name="Picture 2" descr="C:\Users\egm\Pictures\Presentation Images\fingers_in_ears.jpg"/>
          <p:cNvPicPr>
            <a:picLocks noChangeAspect="1" noChangeArrowheads="1"/>
          </p:cNvPicPr>
          <p:nvPr/>
        </p:nvPicPr>
        <p:blipFill>
          <a:blip r:embed="rId2" cstate="print"/>
          <a:srcRect/>
          <a:stretch>
            <a:fillRect/>
          </a:stretch>
        </p:blipFill>
        <p:spPr bwMode="auto">
          <a:xfrm>
            <a:off x="3352800" y="5415058"/>
            <a:ext cx="1839912" cy="1214342"/>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smtClean="0"/>
              <a:t>Lock Variable</a:t>
            </a:r>
          </a:p>
        </p:txBody>
      </p:sp>
      <p:sp>
        <p:nvSpPr>
          <p:cNvPr id="8" name="Content Placeholder 7"/>
          <p:cNvSpPr>
            <a:spLocks noGrp="1"/>
          </p:cNvSpPr>
          <p:nvPr>
            <p:ph idx="1"/>
          </p:nvPr>
        </p:nvSpPr>
        <p:spPr>
          <a:xfrm>
            <a:off x="457200" y="3886200"/>
            <a:ext cx="8229600" cy="2568608"/>
          </a:xfrm>
        </p:spPr>
        <p:txBody>
          <a:bodyPr/>
          <a:lstStyle/>
          <a:p>
            <a:r>
              <a:rPr lang="en-US" dirty="0" smtClean="0"/>
              <a:t>Already know this sad story</a:t>
            </a:r>
          </a:p>
          <a:p>
            <a:r>
              <a:rPr lang="en-US" dirty="0" smtClean="0"/>
              <a:t>Need atomic read and write</a:t>
            </a:r>
          </a:p>
          <a:p>
            <a:r>
              <a:rPr lang="en-US" dirty="0" smtClean="0"/>
              <a:t>Otherwise…</a:t>
            </a:r>
          </a:p>
        </p:txBody>
      </p:sp>
      <p:sp>
        <p:nvSpPr>
          <p:cNvPr id="34822" name="TextBox 5"/>
          <p:cNvSpPr txBox="1">
            <a:spLocks noChangeArrowheads="1"/>
          </p:cNvSpPr>
          <p:nvPr/>
        </p:nvSpPr>
        <p:spPr bwMode="auto">
          <a:xfrm>
            <a:off x="642938" y="1501775"/>
            <a:ext cx="3875087" cy="2247900"/>
          </a:xfrm>
          <a:prstGeom prst="rect">
            <a:avLst/>
          </a:prstGeom>
          <a:noFill/>
          <a:ln w="9525">
            <a:noFill/>
            <a:miter lim="800000"/>
            <a:headEnd/>
            <a:tailEnd/>
          </a:ln>
        </p:spPr>
        <p:txBody>
          <a:bodyPr>
            <a:spAutoFit/>
          </a:bodyPr>
          <a:lstStyle/>
          <a:p>
            <a:r>
              <a:rPr lang="en-US" sz="2000" dirty="0">
                <a:latin typeface="Lucida Console" pitchFamily="49" charset="0"/>
              </a:rPr>
              <a:t>Task A (running)</a:t>
            </a:r>
          </a:p>
          <a:p>
            <a:pPr algn="l"/>
            <a:r>
              <a:rPr lang="en-US" sz="2000" dirty="0">
                <a:latin typeface="Lucida Console" pitchFamily="49" charset="0"/>
              </a:rPr>
              <a:t>1: void who() {</a:t>
            </a:r>
          </a:p>
          <a:p>
            <a:pPr algn="l"/>
            <a:r>
              <a:rPr lang="en-US" sz="2000" dirty="0">
                <a:latin typeface="Lucida Console" pitchFamily="49" charset="0"/>
              </a:rPr>
              <a:t>2:  </a:t>
            </a:r>
            <a:r>
              <a:rPr lang="en-US" sz="2000" dirty="0">
                <a:solidFill>
                  <a:schemeClr val="accent1"/>
                </a:solidFill>
                <a:latin typeface="Lucida Console" pitchFamily="49" charset="0"/>
              </a:rPr>
              <a:t>while(lock); </a:t>
            </a:r>
          </a:p>
          <a:p>
            <a:pPr algn="l"/>
            <a:r>
              <a:rPr lang="en-US" sz="2000" dirty="0">
                <a:latin typeface="Lucida Console" pitchFamily="49" charset="0"/>
              </a:rPr>
              <a:t>3:  </a:t>
            </a:r>
            <a:r>
              <a:rPr lang="en-US" sz="2000" dirty="0">
                <a:solidFill>
                  <a:schemeClr val="accent1"/>
                </a:solidFill>
                <a:latin typeface="Lucida Console" pitchFamily="49" charset="0"/>
              </a:rPr>
              <a:t>lock = 1;</a:t>
            </a:r>
          </a:p>
          <a:p>
            <a:pPr algn="l"/>
            <a:r>
              <a:rPr lang="en-US" sz="2000" dirty="0">
                <a:latin typeface="Lucida Console" pitchFamily="49" charset="0"/>
              </a:rPr>
              <a:t>4:  // </a:t>
            </a:r>
            <a:r>
              <a:rPr lang="en-US" sz="2000" dirty="0" smtClean="0">
                <a:latin typeface="Lucida Console" pitchFamily="49" charset="0"/>
              </a:rPr>
              <a:t>critical section</a:t>
            </a:r>
            <a:endParaRPr lang="en-US" sz="2000" dirty="0">
              <a:latin typeface="Lucida Console" pitchFamily="49" charset="0"/>
            </a:endParaRPr>
          </a:p>
          <a:p>
            <a:pPr algn="l"/>
            <a:r>
              <a:rPr lang="en-US" sz="2000" dirty="0">
                <a:latin typeface="Lucida Console" pitchFamily="49" charset="0"/>
              </a:rPr>
              <a:t>5:  </a:t>
            </a:r>
            <a:r>
              <a:rPr lang="en-US" sz="2000" dirty="0">
                <a:solidFill>
                  <a:schemeClr val="accent1"/>
                </a:solidFill>
                <a:latin typeface="Lucida Console" pitchFamily="49" charset="0"/>
              </a:rPr>
              <a:t>lock = 0;</a:t>
            </a:r>
          </a:p>
          <a:p>
            <a:pPr algn="l"/>
            <a:r>
              <a:rPr lang="en-US" sz="2000" dirty="0">
                <a:latin typeface="Lucida Console" pitchFamily="49" charset="0"/>
              </a:rPr>
              <a:t>6:}</a:t>
            </a:r>
          </a:p>
        </p:txBody>
      </p:sp>
      <p:sp>
        <p:nvSpPr>
          <p:cNvPr id="34823" name="TextBox 7"/>
          <p:cNvSpPr txBox="1">
            <a:spLocks noChangeArrowheads="1"/>
          </p:cNvSpPr>
          <p:nvPr/>
        </p:nvSpPr>
        <p:spPr bwMode="auto">
          <a:xfrm>
            <a:off x="4746625" y="1501775"/>
            <a:ext cx="3875088" cy="2247900"/>
          </a:xfrm>
          <a:prstGeom prst="rect">
            <a:avLst/>
          </a:prstGeom>
          <a:noFill/>
          <a:ln w="9525">
            <a:noFill/>
            <a:miter lim="800000"/>
            <a:headEnd/>
            <a:tailEnd/>
          </a:ln>
        </p:spPr>
        <p:txBody>
          <a:bodyPr>
            <a:spAutoFit/>
          </a:bodyPr>
          <a:lstStyle/>
          <a:p>
            <a:r>
              <a:rPr lang="en-US" sz="2000" dirty="0">
                <a:latin typeface="Lucida Console" pitchFamily="49" charset="0"/>
              </a:rPr>
              <a:t>Task B (ready)</a:t>
            </a:r>
          </a:p>
          <a:p>
            <a:pPr algn="l"/>
            <a:r>
              <a:rPr lang="en-US" sz="2000" dirty="0">
                <a:latin typeface="Lucida Console" pitchFamily="49" charset="0"/>
              </a:rPr>
              <a:t>10: void do() {</a:t>
            </a:r>
          </a:p>
          <a:p>
            <a:pPr algn="l"/>
            <a:r>
              <a:rPr lang="en-US" sz="2000" dirty="0">
                <a:latin typeface="Lucida Console" pitchFamily="49" charset="0"/>
              </a:rPr>
              <a:t>11:  </a:t>
            </a:r>
            <a:r>
              <a:rPr lang="en-US" sz="2000" dirty="0">
                <a:solidFill>
                  <a:schemeClr val="accent1"/>
                </a:solidFill>
                <a:latin typeface="Lucida Console" pitchFamily="49" charset="0"/>
              </a:rPr>
              <a:t>while(lock); </a:t>
            </a:r>
          </a:p>
          <a:p>
            <a:pPr algn="l"/>
            <a:r>
              <a:rPr lang="en-US" sz="2000" dirty="0">
                <a:latin typeface="Lucida Console" pitchFamily="49" charset="0"/>
              </a:rPr>
              <a:t>12:  </a:t>
            </a:r>
            <a:r>
              <a:rPr lang="en-US" sz="2000" dirty="0">
                <a:solidFill>
                  <a:schemeClr val="accent1"/>
                </a:solidFill>
                <a:latin typeface="Lucida Console" pitchFamily="49" charset="0"/>
              </a:rPr>
              <a:t>lock = 1;</a:t>
            </a:r>
          </a:p>
          <a:p>
            <a:pPr algn="l"/>
            <a:r>
              <a:rPr lang="en-US" sz="2000" dirty="0">
                <a:latin typeface="Lucida Console" pitchFamily="49" charset="0"/>
              </a:rPr>
              <a:t>13:  // </a:t>
            </a:r>
            <a:r>
              <a:rPr lang="en-US" sz="2000" dirty="0" smtClean="0">
                <a:latin typeface="Lucida Console" pitchFamily="49" charset="0"/>
              </a:rPr>
              <a:t>critical section</a:t>
            </a:r>
            <a:endParaRPr lang="en-US" sz="2000" dirty="0">
              <a:latin typeface="Lucida Console" pitchFamily="49" charset="0"/>
            </a:endParaRPr>
          </a:p>
          <a:p>
            <a:pPr algn="l"/>
            <a:r>
              <a:rPr lang="en-US" sz="2000" dirty="0">
                <a:latin typeface="Lucida Console" pitchFamily="49" charset="0"/>
              </a:rPr>
              <a:t>14:  </a:t>
            </a:r>
            <a:r>
              <a:rPr lang="en-US" sz="2000" dirty="0">
                <a:solidFill>
                  <a:schemeClr val="accent1"/>
                </a:solidFill>
                <a:latin typeface="Lucida Console" pitchFamily="49" charset="0"/>
              </a:rPr>
              <a:t>lock = 0;</a:t>
            </a:r>
          </a:p>
          <a:p>
            <a:pPr algn="l"/>
            <a:r>
              <a:rPr lang="en-US" sz="2000" dirty="0">
                <a:latin typeface="Lucida Console" pitchFamily="49" charset="0"/>
              </a:rPr>
              <a:t>15:}</a:t>
            </a:r>
          </a:p>
        </p:txBody>
      </p:sp>
      <p:sp>
        <p:nvSpPr>
          <p:cNvPr id="34824" name="Right Arrow 8"/>
          <p:cNvSpPr>
            <a:spLocks noChangeArrowheads="1"/>
          </p:cNvSpPr>
          <p:nvPr/>
        </p:nvSpPr>
        <p:spPr bwMode="auto">
          <a:xfrm>
            <a:off x="206375" y="2166938"/>
            <a:ext cx="436563" cy="238125"/>
          </a:xfrm>
          <a:prstGeom prst="rightArrow">
            <a:avLst>
              <a:gd name="adj1" fmla="val 50000"/>
              <a:gd name="adj2" fmla="val 50417"/>
            </a:avLst>
          </a:prstGeom>
          <a:solidFill>
            <a:schemeClr val="accent1"/>
          </a:solidFill>
          <a:ln w="9525" algn="ctr">
            <a:solidFill>
              <a:schemeClr val="tx1"/>
            </a:solidFill>
            <a:miter lim="800000"/>
            <a:headEnd/>
            <a:tailEnd/>
          </a:ln>
        </p:spPr>
        <p:txBody>
          <a:bodyPr wrap="none"/>
          <a:lstStyle/>
          <a:p>
            <a:endParaRPr lang="en-US"/>
          </a:p>
        </p:txBody>
      </p:sp>
      <p:sp>
        <p:nvSpPr>
          <p:cNvPr id="10" name="Right Arrow 9"/>
          <p:cNvSpPr/>
          <p:nvPr/>
        </p:nvSpPr>
        <p:spPr bwMode="auto">
          <a:xfrm>
            <a:off x="4332288" y="2176463"/>
            <a:ext cx="434975" cy="239712"/>
          </a:xfrm>
          <a:prstGeom prst="rightArrow">
            <a:avLst/>
          </a:prstGeom>
          <a:solidFill>
            <a:schemeClr val="accent2">
              <a:lumMod val="60000"/>
              <a:lumOff val="40000"/>
            </a:schemeClr>
          </a:solidFill>
          <a:ln w="9525" cap="flat" cmpd="sng" algn="ctr">
            <a:solidFill>
              <a:schemeClr val="accent2"/>
            </a:solidFill>
            <a:prstDash val="solid"/>
            <a:miter lim="800000"/>
            <a:headEnd type="none" w="med" len="med"/>
            <a:tailEnd type="none" w="med" len="med"/>
          </a:ln>
          <a:effectLst/>
        </p:spPr>
        <p:txBody>
          <a:bodyPr wrap="none"/>
          <a:lstStyle/>
          <a:p>
            <a:pPr>
              <a:defRPr/>
            </a:pPr>
            <a:endParaRPr lang="en-US">
              <a:latin typeface="Times New Roman" pitchFamily="6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smtClean="0"/>
              <a:t>Strict Alternation</a:t>
            </a:r>
          </a:p>
        </p:txBody>
      </p:sp>
      <p:sp>
        <p:nvSpPr>
          <p:cNvPr id="8" name="Content Placeholder 7"/>
          <p:cNvSpPr>
            <a:spLocks noGrp="1"/>
          </p:cNvSpPr>
          <p:nvPr>
            <p:ph idx="1"/>
          </p:nvPr>
        </p:nvSpPr>
        <p:spPr>
          <a:xfrm>
            <a:off x="457200" y="3886200"/>
            <a:ext cx="8229600" cy="2568608"/>
          </a:xfrm>
        </p:spPr>
        <p:txBody>
          <a:bodyPr/>
          <a:lstStyle/>
          <a:p>
            <a:r>
              <a:rPr lang="en-US" dirty="0" smtClean="0"/>
              <a:t>Keeps mutual exclusion but…</a:t>
            </a:r>
          </a:p>
          <a:p>
            <a:r>
              <a:rPr lang="en-US" dirty="0" smtClean="0"/>
              <a:t>Cannot enter twice in a row</a:t>
            </a:r>
          </a:p>
          <a:p>
            <a:r>
              <a:rPr lang="en-US" dirty="0" smtClean="0"/>
              <a:t>Deadlock if other process never arrives</a:t>
            </a:r>
          </a:p>
          <a:p>
            <a:r>
              <a:rPr lang="en-US" dirty="0" smtClean="0"/>
              <a:t>Violates our requirements</a:t>
            </a:r>
          </a:p>
        </p:txBody>
      </p:sp>
      <p:sp>
        <p:nvSpPr>
          <p:cNvPr id="34822" name="TextBox 5"/>
          <p:cNvSpPr txBox="1">
            <a:spLocks noChangeArrowheads="1"/>
          </p:cNvSpPr>
          <p:nvPr/>
        </p:nvSpPr>
        <p:spPr bwMode="auto">
          <a:xfrm>
            <a:off x="642938" y="1501775"/>
            <a:ext cx="3875087" cy="1938992"/>
          </a:xfrm>
          <a:prstGeom prst="rect">
            <a:avLst/>
          </a:prstGeom>
          <a:noFill/>
          <a:ln w="9525">
            <a:noFill/>
            <a:miter lim="800000"/>
            <a:headEnd/>
            <a:tailEnd/>
          </a:ln>
        </p:spPr>
        <p:txBody>
          <a:bodyPr>
            <a:spAutoFit/>
          </a:bodyPr>
          <a:lstStyle/>
          <a:p>
            <a:r>
              <a:rPr lang="en-US" sz="2000" dirty="0">
                <a:latin typeface="Lucida Console" pitchFamily="49" charset="0"/>
              </a:rPr>
              <a:t>Task A (running)</a:t>
            </a:r>
          </a:p>
          <a:p>
            <a:pPr algn="l"/>
            <a:r>
              <a:rPr lang="en-US" sz="2000" dirty="0">
                <a:latin typeface="Lucida Console" pitchFamily="49" charset="0"/>
              </a:rPr>
              <a:t>1: void who() {</a:t>
            </a:r>
          </a:p>
          <a:p>
            <a:pPr algn="l"/>
            <a:r>
              <a:rPr lang="en-US" sz="2000" dirty="0">
                <a:latin typeface="Lucida Console" pitchFamily="49" charset="0"/>
              </a:rPr>
              <a:t>2:  </a:t>
            </a:r>
            <a:r>
              <a:rPr lang="en-US" sz="2000" dirty="0" smtClean="0">
                <a:solidFill>
                  <a:schemeClr val="accent1"/>
                </a:solidFill>
                <a:latin typeface="Lucida Console" pitchFamily="49" charset="0"/>
              </a:rPr>
              <a:t>while(turn!=0); </a:t>
            </a:r>
            <a:endParaRPr lang="en-US" sz="2000" dirty="0">
              <a:solidFill>
                <a:schemeClr val="accent1"/>
              </a:solidFill>
              <a:latin typeface="Lucida Console" pitchFamily="49" charset="0"/>
            </a:endParaRPr>
          </a:p>
          <a:p>
            <a:pPr algn="l"/>
            <a:r>
              <a:rPr lang="en-US" sz="2000" dirty="0">
                <a:latin typeface="Lucida Console" pitchFamily="49" charset="0"/>
              </a:rPr>
              <a:t>4:  // </a:t>
            </a:r>
            <a:r>
              <a:rPr lang="en-US" sz="2000" dirty="0" smtClean="0">
                <a:latin typeface="Lucida Console" pitchFamily="49" charset="0"/>
              </a:rPr>
              <a:t>critical section</a:t>
            </a:r>
            <a:endParaRPr lang="en-US" sz="2000" dirty="0">
              <a:latin typeface="Lucida Console" pitchFamily="49" charset="0"/>
            </a:endParaRPr>
          </a:p>
          <a:p>
            <a:pPr algn="l"/>
            <a:r>
              <a:rPr lang="en-US" sz="2000" dirty="0">
                <a:latin typeface="Lucida Console" pitchFamily="49" charset="0"/>
              </a:rPr>
              <a:t>5:  </a:t>
            </a:r>
            <a:r>
              <a:rPr lang="en-US" sz="2000" dirty="0" smtClean="0">
                <a:solidFill>
                  <a:schemeClr val="accent1"/>
                </a:solidFill>
                <a:latin typeface="Lucida Console" pitchFamily="49" charset="0"/>
              </a:rPr>
              <a:t>turn = 1;</a:t>
            </a:r>
            <a:endParaRPr lang="en-US" sz="2000" dirty="0">
              <a:solidFill>
                <a:schemeClr val="accent1"/>
              </a:solidFill>
              <a:latin typeface="Lucida Console" pitchFamily="49" charset="0"/>
            </a:endParaRPr>
          </a:p>
          <a:p>
            <a:pPr algn="l"/>
            <a:r>
              <a:rPr lang="en-US" sz="2000" dirty="0">
                <a:latin typeface="Lucida Console" pitchFamily="49" charset="0"/>
              </a:rPr>
              <a:t>6:}</a:t>
            </a:r>
          </a:p>
        </p:txBody>
      </p:sp>
      <p:sp>
        <p:nvSpPr>
          <p:cNvPr id="34823" name="TextBox 7"/>
          <p:cNvSpPr txBox="1">
            <a:spLocks noChangeArrowheads="1"/>
          </p:cNvSpPr>
          <p:nvPr/>
        </p:nvSpPr>
        <p:spPr bwMode="auto">
          <a:xfrm>
            <a:off x="4746625" y="1501775"/>
            <a:ext cx="3875088" cy="1938992"/>
          </a:xfrm>
          <a:prstGeom prst="rect">
            <a:avLst/>
          </a:prstGeom>
          <a:noFill/>
          <a:ln w="9525">
            <a:noFill/>
            <a:miter lim="800000"/>
            <a:headEnd/>
            <a:tailEnd/>
          </a:ln>
        </p:spPr>
        <p:txBody>
          <a:bodyPr>
            <a:spAutoFit/>
          </a:bodyPr>
          <a:lstStyle/>
          <a:p>
            <a:r>
              <a:rPr lang="en-US" sz="2000" dirty="0">
                <a:latin typeface="Lucida Console" pitchFamily="49" charset="0"/>
              </a:rPr>
              <a:t>Task B (ready)</a:t>
            </a:r>
          </a:p>
          <a:p>
            <a:pPr algn="l"/>
            <a:r>
              <a:rPr lang="en-US" sz="2000" dirty="0">
                <a:latin typeface="Lucida Console" pitchFamily="49" charset="0"/>
              </a:rPr>
              <a:t>10: void do() {</a:t>
            </a:r>
          </a:p>
          <a:p>
            <a:pPr algn="l"/>
            <a:r>
              <a:rPr lang="en-US" sz="2000" dirty="0">
                <a:latin typeface="Lucida Console" pitchFamily="49" charset="0"/>
              </a:rPr>
              <a:t>11:  </a:t>
            </a:r>
            <a:r>
              <a:rPr lang="en-US" sz="2000" dirty="0" smtClean="0">
                <a:solidFill>
                  <a:schemeClr val="accent1"/>
                </a:solidFill>
                <a:latin typeface="Lucida Console" pitchFamily="49" charset="0"/>
              </a:rPr>
              <a:t>while(turn!=1); </a:t>
            </a:r>
            <a:endParaRPr lang="en-US" sz="2000" dirty="0">
              <a:solidFill>
                <a:schemeClr val="accent1"/>
              </a:solidFill>
              <a:latin typeface="Lucida Console" pitchFamily="49" charset="0"/>
            </a:endParaRPr>
          </a:p>
          <a:p>
            <a:pPr algn="l"/>
            <a:r>
              <a:rPr lang="en-US" sz="2000" dirty="0">
                <a:latin typeface="Lucida Console" pitchFamily="49" charset="0"/>
              </a:rPr>
              <a:t>13:  // </a:t>
            </a:r>
            <a:r>
              <a:rPr lang="en-US" sz="2000" dirty="0" smtClean="0">
                <a:latin typeface="Lucida Console" pitchFamily="49" charset="0"/>
              </a:rPr>
              <a:t>critical section</a:t>
            </a:r>
            <a:endParaRPr lang="en-US" sz="2000" dirty="0">
              <a:latin typeface="Lucida Console" pitchFamily="49" charset="0"/>
            </a:endParaRPr>
          </a:p>
          <a:p>
            <a:pPr algn="l"/>
            <a:r>
              <a:rPr lang="en-US" sz="2000" dirty="0">
                <a:latin typeface="Lucida Console" pitchFamily="49" charset="0"/>
              </a:rPr>
              <a:t>14:  </a:t>
            </a:r>
            <a:r>
              <a:rPr lang="en-US" sz="2000" dirty="0" smtClean="0">
                <a:solidFill>
                  <a:schemeClr val="accent1"/>
                </a:solidFill>
                <a:latin typeface="Lucida Console" pitchFamily="49" charset="0"/>
              </a:rPr>
              <a:t>turn = 0;</a:t>
            </a:r>
            <a:endParaRPr lang="en-US" sz="2000" dirty="0">
              <a:solidFill>
                <a:schemeClr val="accent1"/>
              </a:solidFill>
              <a:latin typeface="Lucida Console" pitchFamily="49" charset="0"/>
            </a:endParaRPr>
          </a:p>
          <a:p>
            <a:pPr algn="l"/>
            <a:r>
              <a:rPr lang="en-US" sz="2000" dirty="0">
                <a:latin typeface="Lucida Console" pitchFamily="49" charset="0"/>
              </a:rPr>
              <a:t>15:}</a:t>
            </a:r>
          </a:p>
        </p:txBody>
      </p:sp>
      <p:sp>
        <p:nvSpPr>
          <p:cNvPr id="34824" name="Right Arrow 8"/>
          <p:cNvSpPr>
            <a:spLocks noChangeArrowheads="1"/>
          </p:cNvSpPr>
          <p:nvPr/>
        </p:nvSpPr>
        <p:spPr bwMode="auto">
          <a:xfrm>
            <a:off x="206375" y="2166938"/>
            <a:ext cx="436563" cy="238125"/>
          </a:xfrm>
          <a:prstGeom prst="rightArrow">
            <a:avLst>
              <a:gd name="adj1" fmla="val 50000"/>
              <a:gd name="adj2" fmla="val 50417"/>
            </a:avLst>
          </a:prstGeom>
          <a:solidFill>
            <a:schemeClr val="accent1"/>
          </a:solidFill>
          <a:ln w="9525" algn="ctr">
            <a:solidFill>
              <a:schemeClr val="tx1"/>
            </a:solidFill>
            <a:miter lim="800000"/>
            <a:headEnd/>
            <a:tailEnd/>
          </a:ln>
        </p:spPr>
        <p:txBody>
          <a:bodyPr wrap="none"/>
          <a:lstStyle/>
          <a:p>
            <a:endParaRPr lang="en-US"/>
          </a:p>
        </p:txBody>
      </p:sp>
      <p:sp>
        <p:nvSpPr>
          <p:cNvPr id="10" name="Right Arrow 9"/>
          <p:cNvSpPr/>
          <p:nvPr/>
        </p:nvSpPr>
        <p:spPr bwMode="auto">
          <a:xfrm>
            <a:off x="4332288" y="2176463"/>
            <a:ext cx="434975" cy="239712"/>
          </a:xfrm>
          <a:prstGeom prst="rightArrow">
            <a:avLst/>
          </a:prstGeom>
          <a:solidFill>
            <a:schemeClr val="accent2">
              <a:lumMod val="60000"/>
              <a:lumOff val="40000"/>
            </a:schemeClr>
          </a:solidFill>
          <a:ln w="9525" cap="flat" cmpd="sng" algn="ctr">
            <a:solidFill>
              <a:schemeClr val="accent2"/>
            </a:solidFill>
            <a:prstDash val="solid"/>
            <a:miter lim="800000"/>
            <a:headEnd type="none" w="med" len="med"/>
            <a:tailEnd type="none" w="med" len="med"/>
          </a:ln>
          <a:effectLst/>
        </p:spPr>
        <p:txBody>
          <a:bodyPr wrap="none"/>
          <a:lstStyle/>
          <a:p>
            <a:pPr>
              <a:defRPr/>
            </a:pPr>
            <a:endParaRPr lang="en-US">
              <a:latin typeface="Times New Roman" pitchFamily="6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this so hard?</a:t>
            </a:r>
            <a:endParaRPr lang="en-US" dirty="0"/>
          </a:p>
        </p:txBody>
      </p:sp>
      <p:sp>
        <p:nvSpPr>
          <p:cNvPr id="3" name="Content Placeholder 2"/>
          <p:cNvSpPr>
            <a:spLocks noGrp="1"/>
          </p:cNvSpPr>
          <p:nvPr>
            <p:ph idx="1"/>
          </p:nvPr>
        </p:nvSpPr>
        <p:spPr/>
        <p:txBody>
          <a:bodyPr/>
          <a:lstStyle/>
          <a:p>
            <a:r>
              <a:rPr lang="en-US" dirty="0" smtClean="0"/>
              <a:t>Software solutions do exist</a:t>
            </a:r>
          </a:p>
          <a:p>
            <a:r>
              <a:rPr lang="en-US" dirty="0" smtClean="0"/>
              <a:t>You will never use them (ever)</a:t>
            </a:r>
          </a:p>
          <a:p>
            <a:r>
              <a:rPr lang="en-US" dirty="0" smtClean="0"/>
              <a:t>We’ll study them anyways</a:t>
            </a:r>
          </a:p>
          <a:p>
            <a:r>
              <a:rPr lang="en-US" dirty="0" smtClean="0"/>
              <a:t>Get over it</a:t>
            </a:r>
          </a:p>
          <a:p>
            <a:endParaRPr lang="en-US" dirty="0" smtClean="0"/>
          </a:p>
          <a:p>
            <a:r>
              <a:rPr lang="en-US" dirty="0" smtClean="0"/>
              <a:t>Same issues appear everywhere!</a:t>
            </a:r>
          </a:p>
          <a:p>
            <a:pPr>
              <a:buNone/>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2" name="Picture 16"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48133" name="Rectangle 2"/>
          <p:cNvSpPr>
            <a:spLocks noGrp="1" noChangeArrowheads="1"/>
          </p:cNvSpPr>
          <p:nvPr>
            <p:ph type="title"/>
          </p:nvPr>
        </p:nvSpPr>
        <p:spPr/>
        <p:txBody>
          <a:bodyPr/>
          <a:lstStyle/>
          <a:p>
            <a:r>
              <a:rPr lang="en-US" sz="4000" smtClean="0"/>
              <a:t>LockOne</a:t>
            </a:r>
          </a:p>
        </p:txBody>
      </p:sp>
      <p:sp>
        <p:nvSpPr>
          <p:cNvPr id="48134" name="Text Box 3"/>
          <p:cNvSpPr txBox="1">
            <a:spLocks noChangeArrowheads="1"/>
          </p:cNvSpPr>
          <p:nvPr/>
        </p:nvSpPr>
        <p:spPr bwMode="auto">
          <a:xfrm>
            <a:off x="849313" y="1828800"/>
            <a:ext cx="7445375" cy="3674852"/>
          </a:xfrm>
          <a:prstGeom prst="rect">
            <a:avLst/>
          </a:prstGeom>
          <a:solidFill>
            <a:srgbClr val="FFFFCC"/>
          </a:solidFill>
          <a:ln w="9525">
            <a:noFill/>
            <a:miter lim="800000"/>
            <a:headEnd/>
            <a:tailEnd/>
          </a:ln>
        </p:spPr>
        <p:txBody>
          <a:bodyPr>
            <a:spAutoFit/>
          </a:bodyPr>
          <a:lstStyle/>
          <a:p>
            <a:pPr fontAlgn="base">
              <a:lnSpc>
                <a:spcPct val="70000"/>
              </a:lnSpc>
              <a:spcBef>
                <a:spcPct val="30000"/>
              </a:spcBef>
              <a:spcAft>
                <a:spcPct val="0"/>
              </a:spcAft>
            </a:pPr>
            <a:r>
              <a:rPr lang="en-US" sz="2400" b="1" dirty="0">
                <a:solidFill>
                  <a:srgbClr val="000000"/>
                </a:solidFill>
                <a:latin typeface="Lucida Console" pitchFamily="49" charset="0"/>
                <a:ea typeface="ＭＳ Ｐゴシック" charset="-128"/>
                <a:cs typeface="Courier New" pitchFamily="49" charset="0"/>
              </a:rPr>
              <a:t>class</a:t>
            </a:r>
            <a:r>
              <a:rPr lang="en-US" sz="2400" b="1" dirty="0">
                <a:solidFill>
                  <a:srgbClr val="3333CC"/>
                </a:solidFill>
                <a:latin typeface="Lucida Console" pitchFamily="49" charset="0"/>
                <a:ea typeface="ＭＳ Ｐゴシック" charset="-128"/>
                <a:cs typeface="Courier New" pitchFamily="49" charset="0"/>
              </a:rPr>
              <a:t> </a:t>
            </a:r>
            <a:r>
              <a:rPr lang="en-US" sz="2400" b="1" dirty="0" err="1">
                <a:solidFill>
                  <a:srgbClr val="3333CC"/>
                </a:solidFill>
                <a:latin typeface="Lucida Console" pitchFamily="49" charset="0"/>
                <a:ea typeface="ＭＳ Ｐゴシック" charset="-128"/>
                <a:cs typeface="Courier New" pitchFamily="49" charset="0"/>
              </a:rPr>
              <a:t>LockOne</a:t>
            </a:r>
            <a:r>
              <a:rPr lang="en-US" sz="2400" b="1" dirty="0">
                <a:solidFill>
                  <a:srgbClr val="3333CC"/>
                </a:solidFill>
                <a:latin typeface="Lucida Console" pitchFamily="49" charset="0"/>
                <a:ea typeface="ＭＳ Ｐゴシック" charset="-128"/>
                <a:cs typeface="Courier New" pitchFamily="49" charset="0"/>
              </a:rPr>
              <a:t> </a:t>
            </a:r>
            <a:r>
              <a:rPr lang="en-US" sz="2400" b="1" dirty="0">
                <a:solidFill>
                  <a:srgbClr val="000000"/>
                </a:solidFill>
                <a:latin typeface="Lucida Console" pitchFamily="49" charset="0"/>
                <a:ea typeface="ＭＳ Ｐゴシック" charset="-128"/>
                <a:cs typeface="Courier New" pitchFamily="49" charset="0"/>
              </a:rPr>
              <a:t>implements</a:t>
            </a:r>
            <a:r>
              <a:rPr lang="en-US" sz="2400" b="1" dirty="0">
                <a:solidFill>
                  <a:srgbClr val="3333CC"/>
                </a:solidFill>
                <a:latin typeface="Lucida Console" pitchFamily="49" charset="0"/>
                <a:ea typeface="ＭＳ Ｐゴシック" charset="-128"/>
                <a:cs typeface="Courier New" pitchFamily="49" charset="0"/>
              </a:rPr>
              <a:t> </a:t>
            </a:r>
            <a:r>
              <a:rPr lang="en-US" sz="2400" b="1" dirty="0">
                <a:solidFill>
                  <a:srgbClr val="3333FF"/>
                </a:solidFill>
                <a:latin typeface="Lucida Console" pitchFamily="49" charset="0"/>
                <a:ea typeface="ＭＳ Ｐゴシック" charset="-128"/>
                <a:cs typeface="Courier New" pitchFamily="49" charset="0"/>
              </a:rPr>
              <a:t>Lock {</a:t>
            </a:r>
          </a:p>
          <a:p>
            <a:pPr fontAlgn="base">
              <a:lnSpc>
                <a:spcPct val="70000"/>
              </a:lnSpc>
              <a:spcBef>
                <a:spcPct val="30000"/>
              </a:spcBef>
              <a:spcAft>
                <a:spcPct val="0"/>
              </a:spcAft>
            </a:pPr>
            <a:r>
              <a:rPr lang="en-US" sz="2400" b="1" dirty="0">
                <a:solidFill>
                  <a:srgbClr val="000000"/>
                </a:solidFill>
                <a:latin typeface="Lucida Console" pitchFamily="49" charset="0"/>
                <a:ea typeface="ＭＳ Ｐゴシック" charset="-128"/>
                <a:cs typeface="Courier New" pitchFamily="49" charset="0"/>
              </a:rPr>
              <a:t>private volatile </a:t>
            </a:r>
            <a:r>
              <a:rPr lang="en-US" sz="2400" b="1" dirty="0" err="1">
                <a:solidFill>
                  <a:srgbClr val="000000"/>
                </a:solidFill>
                <a:latin typeface="Lucida Console" pitchFamily="49" charset="0"/>
                <a:ea typeface="ＭＳ Ｐゴシック" charset="-128"/>
                <a:cs typeface="Courier New" pitchFamily="49" charset="0"/>
              </a:rPr>
              <a:t>boolean</a:t>
            </a:r>
            <a:r>
              <a:rPr lang="en-US" sz="2400" b="1" dirty="0">
                <a:solidFill>
                  <a:srgbClr val="000000"/>
                </a:solidFill>
                <a:latin typeface="Lucida Console" pitchFamily="49" charset="0"/>
                <a:ea typeface="ＭＳ Ｐゴシック" charset="-128"/>
                <a:cs typeface="Courier New" pitchFamily="49" charset="0"/>
              </a:rPr>
              <a:t>[]</a:t>
            </a:r>
            <a:r>
              <a:rPr lang="en-US" sz="2400" b="1" dirty="0">
                <a:solidFill>
                  <a:srgbClr val="3333CC"/>
                </a:solidFill>
                <a:latin typeface="Lucida Console" pitchFamily="49" charset="0"/>
                <a:ea typeface="ＭＳ Ｐゴシック" charset="-128"/>
                <a:cs typeface="Courier New" pitchFamily="49" charset="0"/>
              </a:rPr>
              <a:t> flag = </a:t>
            </a:r>
          </a:p>
          <a:p>
            <a:pPr fontAlgn="base">
              <a:lnSpc>
                <a:spcPct val="70000"/>
              </a:lnSpc>
              <a:spcBef>
                <a:spcPct val="30000"/>
              </a:spcBef>
              <a:spcAft>
                <a:spcPct val="0"/>
              </a:spcAft>
            </a:pPr>
            <a:r>
              <a:rPr lang="en-US" sz="2400" b="1" dirty="0">
                <a:solidFill>
                  <a:srgbClr val="3333CC"/>
                </a:solidFill>
                <a:latin typeface="Lucida Console" pitchFamily="49" charset="0"/>
                <a:ea typeface="ＭＳ Ｐゴシック" charset="-128"/>
                <a:cs typeface="Courier New" pitchFamily="49" charset="0"/>
              </a:rPr>
              <a:t>                        </a:t>
            </a:r>
            <a:r>
              <a:rPr lang="en-US" sz="2400" b="1" dirty="0">
                <a:solidFill>
                  <a:srgbClr val="000000"/>
                </a:solidFill>
                <a:latin typeface="Lucida Console" pitchFamily="49" charset="0"/>
                <a:ea typeface="ＭＳ Ｐゴシック" charset="-128"/>
                <a:cs typeface="Courier New" pitchFamily="49" charset="0"/>
              </a:rPr>
              <a:t>new</a:t>
            </a:r>
            <a:r>
              <a:rPr lang="en-US" sz="2400" b="1" dirty="0">
                <a:solidFill>
                  <a:srgbClr val="3333CC"/>
                </a:solidFill>
                <a:latin typeface="Lucida Console" pitchFamily="49" charset="0"/>
                <a:ea typeface="ＭＳ Ｐゴシック" charset="-128"/>
                <a:cs typeface="Courier New" pitchFamily="49" charset="0"/>
              </a:rPr>
              <a:t> </a:t>
            </a:r>
            <a:r>
              <a:rPr lang="en-US" sz="2400" b="1" dirty="0" err="1">
                <a:solidFill>
                  <a:srgbClr val="3333CC"/>
                </a:solidFill>
                <a:latin typeface="Lucida Console" pitchFamily="49" charset="0"/>
                <a:ea typeface="ＭＳ Ｐゴシック" charset="-128"/>
                <a:cs typeface="Courier New" pitchFamily="49" charset="0"/>
              </a:rPr>
              <a:t>boolean</a:t>
            </a:r>
            <a:r>
              <a:rPr lang="en-US" sz="2400" b="1" dirty="0">
                <a:solidFill>
                  <a:srgbClr val="3333CC"/>
                </a:solidFill>
                <a:latin typeface="Lucida Console" pitchFamily="49" charset="0"/>
                <a:ea typeface="ＭＳ Ｐゴシック" charset="-128"/>
                <a:cs typeface="Courier New" pitchFamily="49" charset="0"/>
              </a:rPr>
              <a:t>[2];</a:t>
            </a:r>
          </a:p>
          <a:p>
            <a:pPr fontAlgn="base">
              <a:lnSpc>
                <a:spcPct val="70000"/>
              </a:lnSpc>
              <a:spcBef>
                <a:spcPct val="30000"/>
              </a:spcBef>
              <a:spcAft>
                <a:spcPct val="0"/>
              </a:spcAft>
            </a:pPr>
            <a:r>
              <a:rPr lang="en-US" sz="2400" b="1" dirty="0">
                <a:solidFill>
                  <a:srgbClr val="000000"/>
                </a:solidFill>
                <a:latin typeface="Lucida Console" pitchFamily="49" charset="0"/>
                <a:ea typeface="ＭＳ Ｐゴシック" charset="-128"/>
                <a:cs typeface="Courier New" pitchFamily="49" charset="0"/>
              </a:rPr>
              <a:t>public void</a:t>
            </a:r>
            <a:r>
              <a:rPr lang="en-US" sz="2400" b="1" dirty="0">
                <a:solidFill>
                  <a:srgbClr val="0000FF"/>
                </a:solidFill>
                <a:latin typeface="Lucida Console" pitchFamily="49" charset="0"/>
                <a:ea typeface="ＭＳ Ｐゴシック" charset="-128"/>
                <a:cs typeface="Courier New" pitchFamily="49" charset="0"/>
              </a:rPr>
              <a:t> </a:t>
            </a:r>
            <a:r>
              <a:rPr lang="en-US" sz="2400" b="1" dirty="0">
                <a:solidFill>
                  <a:srgbClr val="3333CC"/>
                </a:solidFill>
                <a:latin typeface="Lucida Console" pitchFamily="49" charset="0"/>
                <a:ea typeface="ＭＳ Ｐゴシック" charset="-128"/>
                <a:cs typeface="Courier New" pitchFamily="49" charset="0"/>
              </a:rPr>
              <a:t>lock() {</a:t>
            </a:r>
          </a:p>
          <a:p>
            <a:pPr eaLnBrk="0" fontAlgn="base" hangingPunct="0">
              <a:spcBef>
                <a:spcPct val="0"/>
              </a:spcBef>
              <a:spcAft>
                <a:spcPct val="0"/>
              </a:spcAft>
            </a:pPr>
            <a:r>
              <a:rPr lang="en-US" sz="2400" b="1" dirty="0">
                <a:solidFill>
                  <a:srgbClr val="0000FF"/>
                </a:solidFill>
                <a:latin typeface="Lucida Console" pitchFamily="49" charset="0"/>
                <a:ea typeface="ＭＳ Ｐゴシック" charset="-128"/>
                <a:cs typeface="Courier New" pitchFamily="49" charset="0"/>
              </a:rPr>
              <a:t>  </a:t>
            </a:r>
            <a:r>
              <a:rPr lang="en-US" sz="2400" b="1" dirty="0">
                <a:solidFill>
                  <a:srgbClr val="3333CC"/>
                </a:solidFill>
                <a:latin typeface="Lucida Console" pitchFamily="49" charset="0"/>
                <a:ea typeface="ＭＳ Ｐゴシック" charset="-128"/>
                <a:cs typeface="Courier New" pitchFamily="49" charset="0"/>
              </a:rPr>
              <a:t>flag[</a:t>
            </a:r>
            <a:r>
              <a:rPr lang="en-US" sz="2400" b="1" dirty="0" err="1">
                <a:solidFill>
                  <a:srgbClr val="3333CC"/>
                </a:solidFill>
                <a:latin typeface="Lucida Console" pitchFamily="49" charset="0"/>
                <a:ea typeface="ＭＳ Ｐゴシック" charset="-128"/>
                <a:cs typeface="Courier New" pitchFamily="49" charset="0"/>
              </a:rPr>
              <a:t>i</a:t>
            </a:r>
            <a:r>
              <a:rPr lang="en-US" sz="2400" b="1" dirty="0">
                <a:solidFill>
                  <a:srgbClr val="3333CC"/>
                </a:solidFill>
                <a:latin typeface="Lucida Console" pitchFamily="49" charset="0"/>
                <a:ea typeface="ＭＳ Ｐゴシック" charset="-128"/>
                <a:cs typeface="Courier New" pitchFamily="49" charset="0"/>
              </a:rPr>
              <a:t>] =</a:t>
            </a:r>
            <a:r>
              <a:rPr lang="en-US" sz="2400" b="1" dirty="0">
                <a:solidFill>
                  <a:srgbClr val="0000FF"/>
                </a:solidFill>
                <a:latin typeface="Lucida Console" pitchFamily="49" charset="0"/>
                <a:ea typeface="ＭＳ Ｐゴシック" charset="-128"/>
                <a:cs typeface="Courier New" pitchFamily="49" charset="0"/>
              </a:rPr>
              <a:t> </a:t>
            </a:r>
            <a:r>
              <a:rPr lang="en-US" sz="2400" b="1" dirty="0">
                <a:solidFill>
                  <a:srgbClr val="000000"/>
                </a:solidFill>
                <a:latin typeface="Lucida Console" pitchFamily="49" charset="0"/>
                <a:ea typeface="ＭＳ Ｐゴシック" charset="-128"/>
                <a:cs typeface="Courier New" pitchFamily="49" charset="0"/>
              </a:rPr>
              <a:t>true</a:t>
            </a:r>
            <a:r>
              <a:rPr lang="en-US" sz="2400" b="1" dirty="0">
                <a:solidFill>
                  <a:srgbClr val="0000FF"/>
                </a:solidFill>
                <a:latin typeface="Lucida Console" pitchFamily="49" charset="0"/>
                <a:ea typeface="ＭＳ Ｐゴシック" charset="-128"/>
                <a:cs typeface="Courier New" pitchFamily="49" charset="0"/>
              </a:rPr>
              <a:t>;</a:t>
            </a:r>
          </a:p>
          <a:p>
            <a:pPr eaLnBrk="0" fontAlgn="base" hangingPunct="0">
              <a:spcBef>
                <a:spcPct val="0"/>
              </a:spcBef>
              <a:spcAft>
                <a:spcPct val="0"/>
              </a:spcAft>
            </a:pPr>
            <a:r>
              <a:rPr lang="en-US" sz="2400" b="1" dirty="0">
                <a:solidFill>
                  <a:srgbClr val="0000FF"/>
                </a:solidFill>
                <a:latin typeface="Lucida Console" pitchFamily="49" charset="0"/>
                <a:ea typeface="ＭＳ Ｐゴシック" charset="-128"/>
                <a:cs typeface="Courier New" pitchFamily="49" charset="0"/>
              </a:rPr>
              <a:t>  </a:t>
            </a:r>
            <a:r>
              <a:rPr lang="en-US" sz="2400" b="1" dirty="0">
                <a:solidFill>
                  <a:srgbClr val="000000"/>
                </a:solidFill>
                <a:latin typeface="Lucida Console" pitchFamily="49" charset="0"/>
                <a:ea typeface="ＭＳ Ｐゴシック" charset="-128"/>
                <a:cs typeface="Courier New" pitchFamily="49" charset="0"/>
              </a:rPr>
              <a:t>while</a:t>
            </a:r>
            <a:r>
              <a:rPr lang="en-US" sz="2400" b="1" dirty="0">
                <a:solidFill>
                  <a:srgbClr val="0000FF"/>
                </a:solidFill>
                <a:latin typeface="Lucida Console" pitchFamily="49" charset="0"/>
                <a:ea typeface="ＭＳ Ｐゴシック" charset="-128"/>
                <a:cs typeface="Courier New" pitchFamily="49" charset="0"/>
              </a:rPr>
              <a:t> </a:t>
            </a:r>
            <a:r>
              <a:rPr lang="en-US" sz="2400" b="1" dirty="0">
                <a:solidFill>
                  <a:srgbClr val="3333CC"/>
                </a:solidFill>
                <a:latin typeface="Lucida Console" pitchFamily="49" charset="0"/>
                <a:ea typeface="ＭＳ Ｐゴシック" charset="-128"/>
                <a:cs typeface="Courier New" pitchFamily="49" charset="0"/>
              </a:rPr>
              <a:t>(flag[j]) {}</a:t>
            </a:r>
          </a:p>
          <a:p>
            <a:pPr eaLnBrk="0" fontAlgn="base" hangingPunct="0">
              <a:spcBef>
                <a:spcPct val="0"/>
              </a:spcBef>
              <a:spcAft>
                <a:spcPct val="0"/>
              </a:spcAft>
            </a:pPr>
            <a:r>
              <a:rPr lang="en-US" sz="2400" b="1" dirty="0">
                <a:solidFill>
                  <a:srgbClr val="0000FF"/>
                </a:solidFill>
                <a:latin typeface="Lucida Console" pitchFamily="49" charset="0"/>
                <a:ea typeface="ＭＳ Ｐゴシック" charset="-128"/>
                <a:cs typeface="Courier New" pitchFamily="49" charset="0"/>
              </a:rPr>
              <a:t> </a:t>
            </a:r>
            <a:r>
              <a:rPr lang="en-US" sz="2400" b="1" dirty="0" smtClean="0">
                <a:solidFill>
                  <a:srgbClr val="3333CC"/>
                </a:solidFill>
                <a:latin typeface="Lucida Console" pitchFamily="49" charset="0"/>
                <a:ea typeface="ＭＳ Ｐゴシック" charset="-128"/>
                <a:cs typeface="Courier New" pitchFamily="49" charset="0"/>
              </a:rPr>
              <a:t>}</a:t>
            </a:r>
          </a:p>
          <a:p>
            <a:pPr eaLnBrk="0" fontAlgn="base" hangingPunct="0">
              <a:spcBef>
                <a:spcPct val="0"/>
              </a:spcBef>
              <a:spcAft>
                <a:spcPct val="0"/>
              </a:spcAft>
            </a:pPr>
            <a:r>
              <a:rPr lang="en-US" sz="2400" b="1" dirty="0" smtClean="0">
                <a:latin typeface="Lucida Console" pitchFamily="49" charset="0"/>
                <a:ea typeface="ＭＳ Ｐゴシック" charset="-128"/>
                <a:cs typeface="Courier New" pitchFamily="49" charset="0"/>
              </a:rPr>
              <a:t>public void</a:t>
            </a:r>
            <a:r>
              <a:rPr lang="en-US" sz="2400" b="1" dirty="0" smtClean="0">
                <a:solidFill>
                  <a:srgbClr val="3333CC"/>
                </a:solidFill>
                <a:latin typeface="Lucida Console" pitchFamily="49" charset="0"/>
                <a:ea typeface="ＭＳ Ｐゴシック" charset="-128"/>
                <a:cs typeface="Courier New" pitchFamily="49" charset="0"/>
              </a:rPr>
              <a:t> unlock() {</a:t>
            </a:r>
          </a:p>
          <a:p>
            <a:pPr eaLnBrk="0" fontAlgn="base" hangingPunct="0">
              <a:spcBef>
                <a:spcPct val="0"/>
              </a:spcBef>
              <a:spcAft>
                <a:spcPct val="0"/>
              </a:spcAft>
            </a:pPr>
            <a:r>
              <a:rPr lang="en-US" sz="2400" b="1" dirty="0" smtClean="0">
                <a:solidFill>
                  <a:srgbClr val="3333CC"/>
                </a:solidFill>
                <a:latin typeface="Lucida Console" pitchFamily="49" charset="0"/>
                <a:ea typeface="ＭＳ Ｐゴシック" charset="-128"/>
                <a:cs typeface="Courier New" pitchFamily="49" charset="0"/>
              </a:rPr>
              <a:t>   flag[</a:t>
            </a:r>
            <a:r>
              <a:rPr lang="en-US" sz="2400" b="1" dirty="0" err="1" smtClean="0">
                <a:solidFill>
                  <a:srgbClr val="3333CC"/>
                </a:solidFill>
                <a:latin typeface="Lucida Console" pitchFamily="49" charset="0"/>
                <a:ea typeface="ＭＳ Ｐゴシック" charset="-128"/>
                <a:cs typeface="Courier New" pitchFamily="49" charset="0"/>
              </a:rPr>
              <a:t>i</a:t>
            </a:r>
            <a:r>
              <a:rPr lang="en-US" sz="2400" b="1" dirty="0" smtClean="0">
                <a:solidFill>
                  <a:srgbClr val="3333CC"/>
                </a:solidFill>
                <a:latin typeface="Lucida Console" pitchFamily="49" charset="0"/>
                <a:ea typeface="ＭＳ Ｐゴシック" charset="-128"/>
                <a:cs typeface="Courier New" pitchFamily="49" charset="0"/>
              </a:rPr>
              <a:t>] = </a:t>
            </a:r>
            <a:r>
              <a:rPr lang="en-US" sz="2400" b="1" dirty="0" smtClean="0">
                <a:latin typeface="Lucida Console" pitchFamily="49" charset="0"/>
                <a:ea typeface="ＭＳ Ｐゴシック" charset="-128"/>
                <a:cs typeface="Courier New" pitchFamily="49" charset="0"/>
              </a:rPr>
              <a:t>false</a:t>
            </a:r>
            <a:r>
              <a:rPr lang="en-US" sz="2400" b="1" dirty="0" smtClean="0">
                <a:solidFill>
                  <a:srgbClr val="3333CC"/>
                </a:solidFill>
                <a:latin typeface="Lucida Console" pitchFamily="49" charset="0"/>
                <a:ea typeface="ＭＳ Ｐゴシック" charset="-128"/>
                <a:cs typeface="Courier New" pitchFamily="49" charset="0"/>
              </a:rPr>
              <a:t>;</a:t>
            </a:r>
          </a:p>
          <a:p>
            <a:pPr eaLnBrk="0" fontAlgn="base" hangingPunct="0">
              <a:spcBef>
                <a:spcPct val="0"/>
              </a:spcBef>
              <a:spcAft>
                <a:spcPct val="0"/>
              </a:spcAft>
            </a:pPr>
            <a:r>
              <a:rPr lang="en-US" sz="2400" b="1" dirty="0" smtClean="0">
                <a:solidFill>
                  <a:srgbClr val="3333CC"/>
                </a:solidFill>
                <a:latin typeface="Lucida Console" pitchFamily="49" charset="0"/>
                <a:ea typeface="ＭＳ Ｐゴシック" charset="-128"/>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6" name="Picture 6"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49157" name="Rectangle 2"/>
          <p:cNvSpPr>
            <a:spLocks noGrp="1" noChangeArrowheads="1"/>
          </p:cNvSpPr>
          <p:nvPr>
            <p:ph type="title"/>
          </p:nvPr>
        </p:nvSpPr>
        <p:spPr/>
        <p:txBody>
          <a:bodyPr/>
          <a:lstStyle/>
          <a:p>
            <a:r>
              <a:rPr lang="en-US" sz="4000" smtClean="0"/>
              <a:t>LockOne</a:t>
            </a:r>
          </a:p>
        </p:txBody>
      </p:sp>
      <p:sp>
        <p:nvSpPr>
          <p:cNvPr id="49158" name="Text Box 3"/>
          <p:cNvSpPr txBox="1">
            <a:spLocks noChangeArrowheads="1"/>
          </p:cNvSpPr>
          <p:nvPr/>
        </p:nvSpPr>
        <p:spPr bwMode="auto">
          <a:xfrm>
            <a:off x="849313" y="1828800"/>
            <a:ext cx="7445375" cy="4044184"/>
          </a:xfrm>
          <a:prstGeom prst="rect">
            <a:avLst/>
          </a:prstGeom>
          <a:solidFill>
            <a:srgbClr val="FFFFCC"/>
          </a:solidFill>
          <a:ln w="9525">
            <a:noFill/>
            <a:miter lim="800000"/>
            <a:headEnd/>
            <a:tailEnd/>
          </a:ln>
        </p:spPr>
        <p:txBody>
          <a:bodyPr>
            <a:spAutoFit/>
          </a:bodyPr>
          <a:lstStyle/>
          <a:p>
            <a:pPr fontAlgn="base">
              <a:lnSpc>
                <a:spcPct val="70000"/>
              </a:lnSpc>
              <a:spcBef>
                <a:spcPct val="30000"/>
              </a:spcBef>
              <a:spcAft>
                <a:spcPct val="0"/>
              </a:spcAft>
            </a:pPr>
            <a:r>
              <a:rPr lang="en-US" sz="2400" b="1" dirty="0">
                <a:solidFill>
                  <a:srgbClr val="B2B2B2"/>
                </a:solidFill>
                <a:latin typeface="Lucida Console" pitchFamily="49" charset="0"/>
                <a:ea typeface="ＭＳ Ｐゴシック" charset="-128"/>
                <a:cs typeface="Courier New" pitchFamily="49" charset="0"/>
              </a:rPr>
              <a:t>class </a:t>
            </a:r>
            <a:r>
              <a:rPr lang="en-US" sz="2400" b="1" dirty="0" err="1">
                <a:solidFill>
                  <a:srgbClr val="B2B2B2"/>
                </a:solidFill>
                <a:latin typeface="Lucida Console" pitchFamily="49" charset="0"/>
                <a:ea typeface="ＭＳ Ｐゴシック" charset="-128"/>
                <a:cs typeface="Courier New" pitchFamily="49" charset="0"/>
              </a:rPr>
              <a:t>LockOne</a:t>
            </a:r>
            <a:r>
              <a:rPr lang="en-US" sz="2400" b="1" dirty="0">
                <a:solidFill>
                  <a:srgbClr val="B2B2B2"/>
                </a:solidFill>
                <a:latin typeface="Lucida Console" pitchFamily="49" charset="0"/>
                <a:ea typeface="ＭＳ Ｐゴシック" charset="-128"/>
                <a:cs typeface="Courier New" pitchFamily="49" charset="0"/>
              </a:rPr>
              <a:t> implements Lock {</a:t>
            </a:r>
          </a:p>
          <a:p>
            <a:pPr fontAlgn="base">
              <a:lnSpc>
                <a:spcPct val="70000"/>
              </a:lnSpc>
              <a:spcBef>
                <a:spcPct val="30000"/>
              </a:spcBef>
              <a:spcAft>
                <a:spcPct val="0"/>
              </a:spcAft>
            </a:pPr>
            <a:r>
              <a:rPr lang="en-US" sz="2400" b="1" dirty="0">
                <a:solidFill>
                  <a:srgbClr val="B2B2B2"/>
                </a:solidFill>
                <a:latin typeface="Lucida Console" pitchFamily="49" charset="0"/>
                <a:ea typeface="ＭＳ Ｐゴシック" charset="-128"/>
                <a:cs typeface="Courier New" pitchFamily="49" charset="0"/>
              </a:rPr>
              <a:t>private volatile </a:t>
            </a:r>
            <a:r>
              <a:rPr lang="en-US" sz="2400" b="1" dirty="0" err="1">
                <a:solidFill>
                  <a:srgbClr val="B2B2B2"/>
                </a:solidFill>
                <a:latin typeface="Lucida Console" pitchFamily="49" charset="0"/>
                <a:ea typeface="ＭＳ Ｐゴシック" charset="-128"/>
                <a:cs typeface="Courier New" pitchFamily="49" charset="0"/>
              </a:rPr>
              <a:t>boolean</a:t>
            </a:r>
            <a:r>
              <a:rPr lang="en-US" sz="2400" b="1" dirty="0">
                <a:solidFill>
                  <a:srgbClr val="B2B2B2"/>
                </a:solidFill>
                <a:latin typeface="Lucida Console" pitchFamily="49" charset="0"/>
                <a:ea typeface="ＭＳ Ｐゴシック" charset="-128"/>
                <a:cs typeface="Courier New" pitchFamily="49" charset="0"/>
              </a:rPr>
              <a:t>[] flag = </a:t>
            </a:r>
          </a:p>
          <a:p>
            <a:pPr eaLnBrk="0" fontAlgn="base" hangingPunct="0">
              <a:spcBef>
                <a:spcPct val="0"/>
              </a:spcBef>
              <a:spcAft>
                <a:spcPct val="0"/>
              </a:spcAft>
            </a:pPr>
            <a:r>
              <a:rPr lang="en-US" sz="2400" b="1" dirty="0">
                <a:solidFill>
                  <a:srgbClr val="B2B2B2"/>
                </a:solidFill>
                <a:latin typeface="Lucida Console" pitchFamily="49" charset="0"/>
                <a:ea typeface="ＭＳ Ｐゴシック" charset="-128"/>
                <a:cs typeface="Courier New" pitchFamily="49" charset="0"/>
              </a:rPr>
              <a:t>                        new </a:t>
            </a:r>
            <a:r>
              <a:rPr lang="en-US" sz="2400" b="1" dirty="0" err="1">
                <a:solidFill>
                  <a:srgbClr val="B2B2B2"/>
                </a:solidFill>
                <a:latin typeface="Lucida Console" pitchFamily="49" charset="0"/>
                <a:ea typeface="ＭＳ Ｐゴシック" charset="-128"/>
                <a:cs typeface="Courier New" pitchFamily="49" charset="0"/>
              </a:rPr>
              <a:t>boolean</a:t>
            </a:r>
            <a:r>
              <a:rPr lang="en-US" sz="2400" b="1" dirty="0">
                <a:solidFill>
                  <a:srgbClr val="B2B2B2"/>
                </a:solidFill>
                <a:latin typeface="Lucida Console" pitchFamily="49" charset="0"/>
                <a:ea typeface="ＭＳ Ｐゴシック" charset="-128"/>
                <a:cs typeface="Courier New" pitchFamily="49" charset="0"/>
              </a:rPr>
              <a:t>[2]; </a:t>
            </a:r>
          </a:p>
          <a:p>
            <a:pPr eaLnBrk="0" fontAlgn="base" hangingPunct="0">
              <a:spcBef>
                <a:spcPct val="0"/>
              </a:spcBef>
              <a:spcAft>
                <a:spcPct val="0"/>
              </a:spcAft>
            </a:pPr>
            <a:r>
              <a:rPr lang="en-US" sz="2400" b="1" dirty="0">
                <a:solidFill>
                  <a:srgbClr val="B2B2B2"/>
                </a:solidFill>
                <a:latin typeface="Lucida Console" pitchFamily="49" charset="0"/>
                <a:ea typeface="ＭＳ Ｐゴシック" charset="-128"/>
                <a:cs typeface="Courier New" pitchFamily="49" charset="0"/>
              </a:rPr>
              <a:t>public void lock() {</a:t>
            </a:r>
          </a:p>
          <a:p>
            <a:pPr eaLnBrk="0" fontAlgn="base" hangingPunct="0">
              <a:spcBef>
                <a:spcPct val="0"/>
              </a:spcBef>
              <a:spcAft>
                <a:spcPct val="0"/>
              </a:spcAft>
            </a:pPr>
            <a:r>
              <a:rPr lang="en-US" sz="2400" b="1" dirty="0">
                <a:solidFill>
                  <a:srgbClr val="0000FF"/>
                </a:solidFill>
                <a:latin typeface="Lucida Console" pitchFamily="49" charset="0"/>
                <a:ea typeface="ＭＳ Ｐゴシック" charset="-128"/>
                <a:cs typeface="Courier New" pitchFamily="49" charset="0"/>
              </a:rPr>
              <a:t>  flag[</a:t>
            </a:r>
            <a:r>
              <a:rPr lang="en-US" sz="2400" b="1" dirty="0" err="1">
                <a:solidFill>
                  <a:srgbClr val="0000FF"/>
                </a:solidFill>
                <a:latin typeface="Lucida Console" pitchFamily="49" charset="0"/>
                <a:ea typeface="ＭＳ Ｐゴシック" charset="-128"/>
                <a:cs typeface="Courier New" pitchFamily="49" charset="0"/>
              </a:rPr>
              <a:t>i</a:t>
            </a:r>
            <a:r>
              <a:rPr lang="en-US" sz="2400" b="1" dirty="0">
                <a:solidFill>
                  <a:srgbClr val="0000FF"/>
                </a:solidFill>
                <a:latin typeface="Lucida Console" pitchFamily="49" charset="0"/>
                <a:ea typeface="ＭＳ Ｐゴシック" charset="-128"/>
                <a:cs typeface="Courier New" pitchFamily="49" charset="0"/>
              </a:rPr>
              <a:t>] = </a:t>
            </a:r>
            <a:r>
              <a:rPr lang="en-US" sz="2400" b="1" dirty="0">
                <a:solidFill>
                  <a:srgbClr val="000000"/>
                </a:solidFill>
                <a:latin typeface="Lucida Console" pitchFamily="49" charset="0"/>
                <a:ea typeface="ＭＳ Ｐゴシック" charset="-128"/>
                <a:cs typeface="Courier New" pitchFamily="49" charset="0"/>
              </a:rPr>
              <a:t>true</a:t>
            </a:r>
            <a:r>
              <a:rPr lang="en-US" sz="2400" b="1" dirty="0">
                <a:solidFill>
                  <a:srgbClr val="0000FF"/>
                </a:solidFill>
                <a:latin typeface="Lucida Console" pitchFamily="49" charset="0"/>
                <a:ea typeface="ＭＳ Ｐゴシック" charset="-128"/>
                <a:cs typeface="Courier New" pitchFamily="49" charset="0"/>
              </a:rPr>
              <a:t>;</a:t>
            </a:r>
          </a:p>
          <a:p>
            <a:pPr eaLnBrk="0" fontAlgn="base" hangingPunct="0">
              <a:spcBef>
                <a:spcPct val="0"/>
              </a:spcBef>
              <a:spcAft>
                <a:spcPct val="0"/>
              </a:spcAft>
            </a:pPr>
            <a:r>
              <a:rPr lang="en-US" sz="2400" b="1" dirty="0">
                <a:solidFill>
                  <a:srgbClr val="0000FF"/>
                </a:solidFill>
                <a:latin typeface="Lucida Console" pitchFamily="49" charset="0"/>
                <a:ea typeface="ＭＳ Ｐゴシック" charset="-128"/>
                <a:cs typeface="Courier New" pitchFamily="49" charset="0"/>
              </a:rPr>
              <a:t>  </a:t>
            </a:r>
            <a:r>
              <a:rPr lang="en-US" sz="2400" b="1" dirty="0">
                <a:solidFill>
                  <a:srgbClr val="B2B2B2"/>
                </a:solidFill>
                <a:latin typeface="Lucida Console" pitchFamily="49" charset="0"/>
                <a:ea typeface="ＭＳ Ｐゴシック" charset="-128"/>
                <a:cs typeface="Courier New" pitchFamily="49" charset="0"/>
              </a:rPr>
              <a:t>while (flag[j]) {}</a:t>
            </a:r>
          </a:p>
          <a:p>
            <a:pPr eaLnBrk="0" fontAlgn="base" hangingPunct="0">
              <a:spcBef>
                <a:spcPct val="0"/>
              </a:spcBef>
              <a:spcAft>
                <a:spcPct val="0"/>
              </a:spcAft>
            </a:pPr>
            <a:r>
              <a:rPr lang="en-US" sz="2400" b="1" dirty="0">
                <a:solidFill>
                  <a:srgbClr val="B2B2B2"/>
                </a:solidFill>
                <a:latin typeface="Lucida Console" pitchFamily="49" charset="0"/>
                <a:ea typeface="ＭＳ Ｐゴシック" charset="-128"/>
                <a:cs typeface="Courier New" pitchFamily="49" charset="0"/>
              </a:rPr>
              <a:t> </a:t>
            </a:r>
            <a:r>
              <a:rPr lang="en-US" sz="2400" b="1" dirty="0" smtClean="0">
                <a:solidFill>
                  <a:srgbClr val="B2B2B2"/>
                </a:solidFill>
                <a:latin typeface="Lucida Console" pitchFamily="49" charset="0"/>
                <a:ea typeface="ＭＳ Ｐゴシック" charset="-128"/>
                <a:cs typeface="Courier New" pitchFamily="49" charset="0"/>
              </a:rPr>
              <a:t>}</a:t>
            </a:r>
          </a:p>
          <a:p>
            <a:pPr eaLnBrk="0" fontAlgn="base" hangingPunct="0">
              <a:spcBef>
                <a:spcPct val="0"/>
              </a:spcBef>
              <a:spcAft>
                <a:spcPct val="0"/>
              </a:spcAft>
            </a:pPr>
            <a:r>
              <a:rPr lang="en-US" sz="2400" b="1" dirty="0" smtClean="0">
                <a:solidFill>
                  <a:srgbClr val="B2B2B2"/>
                </a:solidFill>
                <a:latin typeface="Lucida Console" pitchFamily="49" charset="0"/>
                <a:ea typeface="ＭＳ Ｐゴシック" charset="-128"/>
                <a:cs typeface="Courier New" pitchFamily="49" charset="0"/>
              </a:rPr>
              <a:t>public void unlock() {</a:t>
            </a:r>
          </a:p>
          <a:p>
            <a:pPr eaLnBrk="0" fontAlgn="base" hangingPunct="0">
              <a:spcBef>
                <a:spcPct val="0"/>
              </a:spcBef>
              <a:spcAft>
                <a:spcPct val="0"/>
              </a:spcAft>
            </a:pPr>
            <a:r>
              <a:rPr lang="en-US" sz="2400" b="1" dirty="0" smtClean="0">
                <a:solidFill>
                  <a:srgbClr val="B2B2B2"/>
                </a:solidFill>
                <a:latin typeface="Lucida Console" pitchFamily="49" charset="0"/>
                <a:ea typeface="ＭＳ Ｐゴシック" charset="-128"/>
                <a:cs typeface="Courier New" pitchFamily="49" charset="0"/>
              </a:rPr>
              <a:t>   flag[</a:t>
            </a:r>
            <a:r>
              <a:rPr lang="en-US" sz="2400" b="1" dirty="0" err="1" smtClean="0">
                <a:solidFill>
                  <a:srgbClr val="B2B2B2"/>
                </a:solidFill>
                <a:latin typeface="Lucida Console" pitchFamily="49" charset="0"/>
                <a:ea typeface="ＭＳ Ｐゴシック" charset="-128"/>
                <a:cs typeface="Courier New" pitchFamily="49" charset="0"/>
              </a:rPr>
              <a:t>i</a:t>
            </a:r>
            <a:r>
              <a:rPr lang="en-US" sz="2400" b="1" dirty="0" smtClean="0">
                <a:solidFill>
                  <a:srgbClr val="B2B2B2"/>
                </a:solidFill>
                <a:latin typeface="Lucida Console" pitchFamily="49" charset="0"/>
                <a:ea typeface="ＭＳ Ｐゴシック" charset="-128"/>
                <a:cs typeface="Courier New" pitchFamily="49" charset="0"/>
              </a:rPr>
              <a:t>] = false;</a:t>
            </a:r>
          </a:p>
          <a:p>
            <a:pPr eaLnBrk="0" fontAlgn="base" hangingPunct="0">
              <a:spcBef>
                <a:spcPct val="0"/>
              </a:spcBef>
              <a:spcAft>
                <a:spcPct val="0"/>
              </a:spcAft>
            </a:pPr>
            <a:r>
              <a:rPr lang="en-US" sz="2400" b="1" dirty="0" smtClean="0">
                <a:solidFill>
                  <a:srgbClr val="B2B2B2"/>
                </a:solidFill>
                <a:latin typeface="Lucida Console" pitchFamily="49" charset="0"/>
                <a:ea typeface="ＭＳ Ｐゴシック" charset="-128"/>
                <a:cs typeface="Courier New" pitchFamily="49" charset="0"/>
              </a:rPr>
              <a:t>}</a:t>
            </a:r>
          </a:p>
          <a:p>
            <a:pPr eaLnBrk="0" fontAlgn="base" hangingPunct="0">
              <a:spcBef>
                <a:spcPct val="0"/>
              </a:spcBef>
              <a:spcAft>
                <a:spcPct val="0"/>
              </a:spcAft>
            </a:pPr>
            <a:endParaRPr lang="en-US" sz="2400" b="1" dirty="0">
              <a:solidFill>
                <a:srgbClr val="B2B2B2"/>
              </a:solidFill>
              <a:latin typeface="Lucida Console" pitchFamily="49" charset="0"/>
              <a:ea typeface="ＭＳ Ｐゴシック" charset="-128"/>
              <a:cs typeface="Courier New" pitchFamily="49" charset="0"/>
            </a:endParaRPr>
          </a:p>
        </p:txBody>
      </p:sp>
      <p:sp>
        <p:nvSpPr>
          <p:cNvPr id="49159" name="AutoShape 4"/>
          <p:cNvSpPr>
            <a:spLocks noChangeArrowheads="1"/>
          </p:cNvSpPr>
          <p:nvPr/>
        </p:nvSpPr>
        <p:spPr bwMode="auto">
          <a:xfrm>
            <a:off x="1217613" y="3216275"/>
            <a:ext cx="2971800" cy="381000"/>
          </a:xfrm>
          <a:prstGeom prst="wedgeRoundRectCallout">
            <a:avLst>
              <a:gd name="adj1" fmla="val 103579"/>
              <a:gd name="adj2" fmla="val 100833"/>
              <a:gd name="adj3" fmla="val 16667"/>
            </a:avLst>
          </a:prstGeom>
          <a:noFill/>
          <a:ln w="38100">
            <a:solidFill>
              <a:srgbClr val="FF0000"/>
            </a:solidFill>
            <a:miter lim="800000"/>
            <a:headEnd/>
            <a:tailEnd/>
          </a:ln>
        </p:spPr>
        <p:txBody>
          <a:bodyPr anchor="ctr"/>
          <a:lstStyle/>
          <a:p>
            <a:pPr algn="ctr" eaLnBrk="0" fontAlgn="base" hangingPunct="0">
              <a:spcBef>
                <a:spcPct val="0"/>
              </a:spcBef>
              <a:spcAft>
                <a:spcPct val="0"/>
              </a:spcAft>
            </a:pPr>
            <a:endParaRPr lang="en-US" sz="4400">
              <a:solidFill>
                <a:srgbClr val="0000FF"/>
              </a:solidFill>
              <a:ea typeface="ＭＳ Ｐゴシック" charset="-128"/>
            </a:endParaRPr>
          </a:p>
        </p:txBody>
      </p:sp>
      <p:sp>
        <p:nvSpPr>
          <p:cNvPr id="49160" name="Text Box 5"/>
          <p:cNvSpPr txBox="1">
            <a:spLocks noChangeArrowheads="1"/>
          </p:cNvSpPr>
          <p:nvPr/>
        </p:nvSpPr>
        <p:spPr bwMode="auto">
          <a:xfrm>
            <a:off x="5859463" y="3668713"/>
            <a:ext cx="2241550" cy="519112"/>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2800" b="1">
                <a:solidFill>
                  <a:srgbClr val="FF0000"/>
                </a:solidFill>
                <a:ea typeface="ＭＳ Ｐゴシック" charset="-128"/>
              </a:rPr>
              <a:t>Set my flag</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Text Box 12"/>
          <p:cNvSpPr txBox="1">
            <a:spLocks noChangeArrowheads="1"/>
          </p:cNvSpPr>
          <p:nvPr/>
        </p:nvSpPr>
        <p:spPr bwMode="auto">
          <a:xfrm>
            <a:off x="849313" y="1828800"/>
            <a:ext cx="7445375" cy="4044184"/>
          </a:xfrm>
          <a:prstGeom prst="rect">
            <a:avLst/>
          </a:prstGeom>
          <a:solidFill>
            <a:srgbClr val="FFFFCC"/>
          </a:solidFill>
          <a:ln w="9525">
            <a:noFill/>
            <a:miter lim="800000"/>
            <a:headEnd/>
            <a:tailEnd/>
          </a:ln>
        </p:spPr>
        <p:txBody>
          <a:bodyPr>
            <a:spAutoFit/>
          </a:bodyPr>
          <a:lstStyle/>
          <a:p>
            <a:pPr fontAlgn="base">
              <a:lnSpc>
                <a:spcPct val="70000"/>
              </a:lnSpc>
              <a:spcBef>
                <a:spcPct val="30000"/>
              </a:spcBef>
              <a:spcAft>
                <a:spcPct val="0"/>
              </a:spcAft>
            </a:pPr>
            <a:r>
              <a:rPr lang="en-US" sz="2400" b="1" dirty="0">
                <a:solidFill>
                  <a:srgbClr val="B2B2B2"/>
                </a:solidFill>
                <a:latin typeface="Lucida Console" pitchFamily="49" charset="0"/>
                <a:ea typeface="ＭＳ Ｐゴシック" charset="-128"/>
                <a:cs typeface="Courier New" pitchFamily="49" charset="0"/>
              </a:rPr>
              <a:t>class </a:t>
            </a:r>
            <a:r>
              <a:rPr lang="en-US" sz="2400" b="1" dirty="0" err="1">
                <a:solidFill>
                  <a:srgbClr val="B2B2B2"/>
                </a:solidFill>
                <a:latin typeface="Lucida Console" pitchFamily="49" charset="0"/>
                <a:ea typeface="ＭＳ Ｐゴシック" charset="-128"/>
                <a:cs typeface="Courier New" pitchFamily="49" charset="0"/>
              </a:rPr>
              <a:t>LockOne</a:t>
            </a:r>
            <a:r>
              <a:rPr lang="en-US" sz="2400" b="1" dirty="0">
                <a:solidFill>
                  <a:srgbClr val="B2B2B2"/>
                </a:solidFill>
                <a:latin typeface="Lucida Console" pitchFamily="49" charset="0"/>
                <a:ea typeface="ＭＳ Ｐゴシック" charset="-128"/>
                <a:cs typeface="Courier New" pitchFamily="49" charset="0"/>
              </a:rPr>
              <a:t> implements Lock {</a:t>
            </a:r>
          </a:p>
          <a:p>
            <a:pPr fontAlgn="base">
              <a:lnSpc>
                <a:spcPct val="70000"/>
              </a:lnSpc>
              <a:spcBef>
                <a:spcPct val="30000"/>
              </a:spcBef>
              <a:spcAft>
                <a:spcPct val="0"/>
              </a:spcAft>
            </a:pPr>
            <a:r>
              <a:rPr lang="en-US" sz="2400" b="1" dirty="0">
                <a:solidFill>
                  <a:srgbClr val="B2B2B2"/>
                </a:solidFill>
                <a:latin typeface="Lucida Console" pitchFamily="49" charset="0"/>
                <a:ea typeface="ＭＳ Ｐゴシック" charset="-128"/>
                <a:cs typeface="Courier New" pitchFamily="49" charset="0"/>
              </a:rPr>
              <a:t>private volatile </a:t>
            </a:r>
            <a:r>
              <a:rPr lang="en-US" sz="2400" b="1" dirty="0" err="1">
                <a:solidFill>
                  <a:srgbClr val="B2B2B2"/>
                </a:solidFill>
                <a:latin typeface="Lucida Console" pitchFamily="49" charset="0"/>
                <a:ea typeface="ＭＳ Ｐゴシック" charset="-128"/>
                <a:cs typeface="Courier New" pitchFamily="49" charset="0"/>
              </a:rPr>
              <a:t>boolean</a:t>
            </a:r>
            <a:r>
              <a:rPr lang="en-US" sz="2400" b="1" dirty="0">
                <a:solidFill>
                  <a:srgbClr val="B2B2B2"/>
                </a:solidFill>
                <a:latin typeface="Lucida Console" pitchFamily="49" charset="0"/>
                <a:ea typeface="ＭＳ Ｐゴシック" charset="-128"/>
                <a:cs typeface="Courier New" pitchFamily="49" charset="0"/>
              </a:rPr>
              <a:t>[] flag = </a:t>
            </a:r>
          </a:p>
          <a:p>
            <a:pPr eaLnBrk="0" fontAlgn="base" hangingPunct="0">
              <a:spcBef>
                <a:spcPct val="0"/>
              </a:spcBef>
              <a:spcAft>
                <a:spcPct val="0"/>
              </a:spcAft>
            </a:pPr>
            <a:r>
              <a:rPr lang="en-US" sz="2400" b="1" dirty="0">
                <a:solidFill>
                  <a:srgbClr val="B2B2B2"/>
                </a:solidFill>
                <a:latin typeface="Lucida Console" pitchFamily="49" charset="0"/>
                <a:ea typeface="ＭＳ Ｐゴシック" charset="-128"/>
                <a:cs typeface="Courier New" pitchFamily="49" charset="0"/>
              </a:rPr>
              <a:t>                        new </a:t>
            </a:r>
            <a:r>
              <a:rPr lang="en-US" sz="2400" b="1" dirty="0" err="1">
                <a:solidFill>
                  <a:srgbClr val="B2B2B2"/>
                </a:solidFill>
                <a:latin typeface="Lucida Console" pitchFamily="49" charset="0"/>
                <a:ea typeface="ＭＳ Ｐゴシック" charset="-128"/>
                <a:cs typeface="Courier New" pitchFamily="49" charset="0"/>
              </a:rPr>
              <a:t>boolean</a:t>
            </a:r>
            <a:r>
              <a:rPr lang="en-US" sz="2400" b="1" dirty="0">
                <a:solidFill>
                  <a:srgbClr val="B2B2B2"/>
                </a:solidFill>
                <a:latin typeface="Lucida Console" pitchFamily="49" charset="0"/>
                <a:ea typeface="ＭＳ Ｐゴシック" charset="-128"/>
                <a:cs typeface="Courier New" pitchFamily="49" charset="0"/>
              </a:rPr>
              <a:t>[2]; </a:t>
            </a:r>
          </a:p>
          <a:p>
            <a:pPr eaLnBrk="0" fontAlgn="base" hangingPunct="0">
              <a:spcBef>
                <a:spcPct val="0"/>
              </a:spcBef>
              <a:spcAft>
                <a:spcPct val="0"/>
              </a:spcAft>
            </a:pPr>
            <a:r>
              <a:rPr lang="en-US" sz="2400" b="1" dirty="0">
                <a:solidFill>
                  <a:srgbClr val="B2B2B2"/>
                </a:solidFill>
                <a:latin typeface="Lucida Console" pitchFamily="49" charset="0"/>
                <a:ea typeface="ＭＳ Ｐゴシック" charset="-128"/>
                <a:cs typeface="Courier New" pitchFamily="49" charset="0"/>
              </a:rPr>
              <a:t>public void lock() {</a:t>
            </a:r>
          </a:p>
          <a:p>
            <a:pPr eaLnBrk="0" fontAlgn="base" hangingPunct="0">
              <a:spcBef>
                <a:spcPct val="0"/>
              </a:spcBef>
              <a:spcAft>
                <a:spcPct val="0"/>
              </a:spcAft>
            </a:pPr>
            <a:r>
              <a:rPr lang="en-US" sz="2400" b="1" dirty="0">
                <a:solidFill>
                  <a:srgbClr val="0000FF"/>
                </a:solidFill>
                <a:latin typeface="Lucida Console" pitchFamily="49" charset="0"/>
                <a:ea typeface="ＭＳ Ｐゴシック" charset="-128"/>
                <a:cs typeface="Courier New" pitchFamily="49" charset="0"/>
              </a:rPr>
              <a:t>  flag[</a:t>
            </a:r>
            <a:r>
              <a:rPr lang="en-US" sz="2400" b="1" dirty="0" err="1">
                <a:solidFill>
                  <a:srgbClr val="0000FF"/>
                </a:solidFill>
                <a:latin typeface="Lucida Console" pitchFamily="49" charset="0"/>
                <a:ea typeface="ＭＳ Ｐゴシック" charset="-128"/>
                <a:cs typeface="Courier New" pitchFamily="49" charset="0"/>
              </a:rPr>
              <a:t>i</a:t>
            </a:r>
            <a:r>
              <a:rPr lang="en-US" sz="2400" b="1" dirty="0">
                <a:solidFill>
                  <a:srgbClr val="0000FF"/>
                </a:solidFill>
                <a:latin typeface="Lucida Console" pitchFamily="49" charset="0"/>
                <a:ea typeface="ＭＳ Ｐゴシック" charset="-128"/>
                <a:cs typeface="Courier New" pitchFamily="49" charset="0"/>
              </a:rPr>
              <a:t>] = </a:t>
            </a:r>
            <a:r>
              <a:rPr lang="en-US" sz="2400" b="1" dirty="0">
                <a:solidFill>
                  <a:srgbClr val="000000"/>
                </a:solidFill>
                <a:latin typeface="Lucida Console" pitchFamily="49" charset="0"/>
                <a:ea typeface="ＭＳ Ｐゴシック" charset="-128"/>
                <a:cs typeface="Courier New" pitchFamily="49" charset="0"/>
              </a:rPr>
              <a:t>true</a:t>
            </a:r>
            <a:r>
              <a:rPr lang="en-US" sz="2400" b="1" dirty="0">
                <a:solidFill>
                  <a:srgbClr val="0000FF"/>
                </a:solidFill>
                <a:latin typeface="Lucida Console" pitchFamily="49" charset="0"/>
                <a:ea typeface="ＭＳ Ｐゴシック" charset="-128"/>
                <a:cs typeface="Courier New" pitchFamily="49" charset="0"/>
              </a:rPr>
              <a:t>;</a:t>
            </a:r>
          </a:p>
          <a:p>
            <a:pPr eaLnBrk="0" fontAlgn="base" hangingPunct="0">
              <a:spcBef>
                <a:spcPct val="0"/>
              </a:spcBef>
              <a:spcAft>
                <a:spcPct val="0"/>
              </a:spcAft>
            </a:pPr>
            <a:r>
              <a:rPr lang="en-US" sz="2400" b="1" dirty="0">
                <a:solidFill>
                  <a:srgbClr val="0000FF"/>
                </a:solidFill>
                <a:latin typeface="Lucida Console" pitchFamily="49" charset="0"/>
                <a:ea typeface="ＭＳ Ｐゴシック" charset="-128"/>
                <a:cs typeface="Courier New" pitchFamily="49" charset="0"/>
              </a:rPr>
              <a:t>  </a:t>
            </a:r>
            <a:r>
              <a:rPr lang="en-US" sz="2400" b="1" dirty="0">
                <a:solidFill>
                  <a:srgbClr val="000000"/>
                </a:solidFill>
                <a:latin typeface="Lucida Console" pitchFamily="49" charset="0"/>
                <a:ea typeface="ＭＳ Ｐゴシック" charset="-128"/>
                <a:cs typeface="Courier New" pitchFamily="49" charset="0"/>
              </a:rPr>
              <a:t>while</a:t>
            </a:r>
            <a:r>
              <a:rPr lang="en-US" sz="2400" b="1" dirty="0">
                <a:solidFill>
                  <a:srgbClr val="B2B2B2"/>
                </a:solidFill>
                <a:latin typeface="Lucida Console" pitchFamily="49" charset="0"/>
                <a:ea typeface="ＭＳ Ｐゴシック" charset="-128"/>
                <a:cs typeface="Courier New" pitchFamily="49" charset="0"/>
              </a:rPr>
              <a:t> </a:t>
            </a:r>
            <a:r>
              <a:rPr lang="en-US" sz="2400" b="1" dirty="0">
                <a:solidFill>
                  <a:srgbClr val="0000FF"/>
                </a:solidFill>
                <a:latin typeface="Lucida Console" pitchFamily="49" charset="0"/>
                <a:ea typeface="ＭＳ Ｐゴシック" charset="-128"/>
                <a:cs typeface="Courier New" pitchFamily="49" charset="0"/>
              </a:rPr>
              <a:t>(flag[j]) {}</a:t>
            </a:r>
          </a:p>
          <a:p>
            <a:pPr eaLnBrk="0" fontAlgn="base" hangingPunct="0">
              <a:spcBef>
                <a:spcPct val="0"/>
              </a:spcBef>
              <a:spcAft>
                <a:spcPct val="0"/>
              </a:spcAft>
            </a:pPr>
            <a:r>
              <a:rPr lang="en-US" sz="2400" b="1" dirty="0">
                <a:solidFill>
                  <a:srgbClr val="B2B2B2"/>
                </a:solidFill>
                <a:latin typeface="Lucida Console" pitchFamily="49" charset="0"/>
                <a:ea typeface="ＭＳ Ｐゴシック" charset="-128"/>
                <a:cs typeface="Courier New" pitchFamily="49" charset="0"/>
              </a:rPr>
              <a:t> </a:t>
            </a:r>
            <a:r>
              <a:rPr lang="en-US" sz="2400" b="1" dirty="0" smtClean="0">
                <a:solidFill>
                  <a:srgbClr val="B2B2B2"/>
                </a:solidFill>
                <a:latin typeface="Lucida Console" pitchFamily="49" charset="0"/>
                <a:ea typeface="ＭＳ Ｐゴシック" charset="-128"/>
                <a:cs typeface="Courier New" pitchFamily="49" charset="0"/>
              </a:rPr>
              <a:t>}</a:t>
            </a:r>
          </a:p>
          <a:p>
            <a:pPr eaLnBrk="0" fontAlgn="base" hangingPunct="0">
              <a:spcBef>
                <a:spcPct val="0"/>
              </a:spcBef>
              <a:spcAft>
                <a:spcPct val="0"/>
              </a:spcAft>
            </a:pPr>
            <a:endParaRPr lang="en-US" sz="2400" b="1" dirty="0">
              <a:solidFill>
                <a:srgbClr val="B2B2B2"/>
              </a:solidFill>
              <a:latin typeface="Lucida Console" pitchFamily="49" charset="0"/>
              <a:ea typeface="ＭＳ Ｐゴシック" charset="-128"/>
              <a:cs typeface="Courier New" pitchFamily="49" charset="0"/>
            </a:endParaRPr>
          </a:p>
          <a:p>
            <a:pPr eaLnBrk="0" fontAlgn="base" hangingPunct="0">
              <a:spcBef>
                <a:spcPct val="0"/>
              </a:spcBef>
              <a:spcAft>
                <a:spcPct val="0"/>
              </a:spcAft>
            </a:pPr>
            <a:r>
              <a:rPr lang="en-US" sz="2400" b="1" dirty="0" smtClean="0">
                <a:solidFill>
                  <a:srgbClr val="B2B2B2"/>
                </a:solidFill>
                <a:latin typeface="Lucida Console" pitchFamily="49" charset="0"/>
                <a:ea typeface="ＭＳ Ｐゴシック" charset="-128"/>
                <a:cs typeface="Courier New" pitchFamily="49" charset="0"/>
              </a:rPr>
              <a:t>public void unlock() {</a:t>
            </a:r>
          </a:p>
          <a:p>
            <a:pPr eaLnBrk="0" fontAlgn="base" hangingPunct="0">
              <a:spcBef>
                <a:spcPct val="0"/>
              </a:spcBef>
              <a:spcAft>
                <a:spcPct val="0"/>
              </a:spcAft>
            </a:pPr>
            <a:r>
              <a:rPr lang="en-US" sz="2400" b="1" dirty="0" smtClean="0">
                <a:solidFill>
                  <a:srgbClr val="B2B2B2"/>
                </a:solidFill>
                <a:latin typeface="Lucida Console" pitchFamily="49" charset="0"/>
                <a:ea typeface="ＭＳ Ｐゴシック" charset="-128"/>
                <a:cs typeface="Courier New" pitchFamily="49" charset="0"/>
              </a:rPr>
              <a:t>   flag[</a:t>
            </a:r>
            <a:r>
              <a:rPr lang="en-US" sz="2400" b="1" dirty="0" err="1" smtClean="0">
                <a:solidFill>
                  <a:srgbClr val="B2B2B2"/>
                </a:solidFill>
                <a:latin typeface="Lucida Console" pitchFamily="49" charset="0"/>
                <a:ea typeface="ＭＳ Ｐゴシック" charset="-128"/>
                <a:cs typeface="Courier New" pitchFamily="49" charset="0"/>
              </a:rPr>
              <a:t>i</a:t>
            </a:r>
            <a:r>
              <a:rPr lang="en-US" sz="2400" b="1" dirty="0" smtClean="0">
                <a:solidFill>
                  <a:srgbClr val="B2B2B2"/>
                </a:solidFill>
                <a:latin typeface="Lucida Console" pitchFamily="49" charset="0"/>
                <a:ea typeface="ＭＳ Ｐゴシック" charset="-128"/>
                <a:cs typeface="Courier New" pitchFamily="49" charset="0"/>
              </a:rPr>
              <a:t>] = false;</a:t>
            </a:r>
          </a:p>
          <a:p>
            <a:pPr eaLnBrk="0" fontAlgn="base" hangingPunct="0">
              <a:spcBef>
                <a:spcPct val="0"/>
              </a:spcBef>
              <a:spcAft>
                <a:spcPct val="0"/>
              </a:spcAft>
            </a:pPr>
            <a:r>
              <a:rPr lang="en-US" sz="2400" b="1" dirty="0" smtClean="0">
                <a:solidFill>
                  <a:srgbClr val="B2B2B2"/>
                </a:solidFill>
                <a:latin typeface="Lucida Console" pitchFamily="49" charset="0"/>
                <a:ea typeface="ＭＳ Ｐゴシック" charset="-128"/>
                <a:cs typeface="Courier New" pitchFamily="49" charset="0"/>
              </a:rPr>
              <a:t>}</a:t>
            </a:r>
            <a:endParaRPr lang="en-US" sz="2400" b="1" dirty="0">
              <a:solidFill>
                <a:srgbClr val="B2B2B2"/>
              </a:solidFill>
              <a:latin typeface="Lucida Console" pitchFamily="49" charset="0"/>
              <a:ea typeface="ＭＳ Ｐゴシック" charset="-128"/>
              <a:cs typeface="Courier New" pitchFamily="49" charset="0"/>
            </a:endParaRPr>
          </a:p>
        </p:txBody>
      </p:sp>
      <p:sp>
        <p:nvSpPr>
          <p:cNvPr id="50182" name="Rectangle 3"/>
          <p:cNvSpPr>
            <a:spLocks noGrp="1" noChangeArrowheads="1"/>
          </p:cNvSpPr>
          <p:nvPr>
            <p:ph type="title"/>
          </p:nvPr>
        </p:nvSpPr>
        <p:spPr/>
        <p:txBody>
          <a:bodyPr/>
          <a:lstStyle/>
          <a:p>
            <a:r>
              <a:rPr lang="en-US" sz="4000" smtClean="0"/>
              <a:t>LockOne</a:t>
            </a:r>
          </a:p>
        </p:txBody>
      </p:sp>
      <p:sp>
        <p:nvSpPr>
          <p:cNvPr id="50183" name="Text Box 8"/>
          <p:cNvSpPr txBox="1">
            <a:spLocks noChangeArrowheads="1"/>
          </p:cNvSpPr>
          <p:nvPr/>
        </p:nvSpPr>
        <p:spPr bwMode="auto">
          <a:xfrm>
            <a:off x="4619625" y="5124450"/>
            <a:ext cx="3200400" cy="946150"/>
          </a:xfrm>
          <a:prstGeom prst="rect">
            <a:avLst/>
          </a:prstGeom>
          <a:noFill/>
          <a:ln w="9525">
            <a:noFill/>
            <a:miter lim="800000"/>
            <a:headEnd/>
            <a:tailEnd/>
          </a:ln>
        </p:spPr>
        <p:txBody>
          <a:bodyPr>
            <a:spAutoFit/>
          </a:bodyPr>
          <a:lstStyle/>
          <a:p>
            <a:pPr algn="ctr" eaLnBrk="0" fontAlgn="base" hangingPunct="0">
              <a:spcBef>
                <a:spcPct val="0"/>
              </a:spcBef>
              <a:spcAft>
                <a:spcPct val="0"/>
              </a:spcAft>
            </a:pPr>
            <a:r>
              <a:rPr lang="en-US" sz="2800" b="1">
                <a:solidFill>
                  <a:srgbClr val="FF0000"/>
                </a:solidFill>
                <a:ea typeface="ＭＳ Ｐゴシック" charset="-128"/>
              </a:rPr>
              <a:t>Wait for other flag to go false</a:t>
            </a:r>
          </a:p>
        </p:txBody>
      </p:sp>
      <p:sp>
        <p:nvSpPr>
          <p:cNvPr id="50184" name="AutoShape 7"/>
          <p:cNvSpPr>
            <a:spLocks noChangeArrowheads="1"/>
          </p:cNvSpPr>
          <p:nvPr/>
        </p:nvSpPr>
        <p:spPr bwMode="auto">
          <a:xfrm>
            <a:off x="1155700" y="3584575"/>
            <a:ext cx="3687763" cy="457200"/>
          </a:xfrm>
          <a:prstGeom prst="wedgeRoundRectCallout">
            <a:avLst>
              <a:gd name="adj1" fmla="val 52366"/>
              <a:gd name="adj2" fmla="val 283333"/>
              <a:gd name="adj3" fmla="val 16667"/>
            </a:avLst>
          </a:prstGeom>
          <a:noFill/>
          <a:ln w="38100">
            <a:solidFill>
              <a:srgbClr val="FF0000"/>
            </a:solidFill>
            <a:miter lim="800000"/>
            <a:headEnd/>
            <a:tailEnd/>
          </a:ln>
        </p:spPr>
        <p:txBody>
          <a:bodyPr anchor="ctr"/>
          <a:lstStyle/>
          <a:p>
            <a:pPr algn="ctr" eaLnBrk="0" fontAlgn="base" hangingPunct="0">
              <a:spcBef>
                <a:spcPct val="0"/>
              </a:spcBef>
              <a:spcAft>
                <a:spcPct val="0"/>
              </a:spcAft>
            </a:pPr>
            <a:endParaRPr lang="en-US" sz="4400">
              <a:solidFill>
                <a:srgbClr val="0000FF"/>
              </a:solidFill>
              <a:ea typeface="ＭＳ Ｐゴシック" charset="-128"/>
            </a:endParaRPr>
          </a:p>
        </p:txBody>
      </p:sp>
      <p:sp>
        <p:nvSpPr>
          <p:cNvPr id="50185" name="AutoShape 13"/>
          <p:cNvSpPr>
            <a:spLocks noChangeArrowheads="1"/>
          </p:cNvSpPr>
          <p:nvPr/>
        </p:nvSpPr>
        <p:spPr bwMode="auto">
          <a:xfrm>
            <a:off x="1217613" y="3216275"/>
            <a:ext cx="2971800" cy="381000"/>
          </a:xfrm>
          <a:prstGeom prst="wedgeRoundRectCallout">
            <a:avLst>
              <a:gd name="adj1" fmla="val 103579"/>
              <a:gd name="adj2" fmla="val 100833"/>
              <a:gd name="adj3" fmla="val 16667"/>
            </a:avLst>
          </a:prstGeom>
          <a:noFill/>
          <a:ln w="38100">
            <a:solidFill>
              <a:srgbClr val="FF0000"/>
            </a:solidFill>
            <a:miter lim="800000"/>
            <a:headEnd/>
            <a:tailEnd/>
          </a:ln>
        </p:spPr>
        <p:txBody>
          <a:bodyPr anchor="ctr"/>
          <a:lstStyle/>
          <a:p>
            <a:pPr algn="ctr" eaLnBrk="0" fontAlgn="base" hangingPunct="0">
              <a:spcBef>
                <a:spcPct val="0"/>
              </a:spcBef>
              <a:spcAft>
                <a:spcPct val="0"/>
              </a:spcAft>
            </a:pPr>
            <a:endParaRPr lang="en-US" sz="4400">
              <a:solidFill>
                <a:srgbClr val="0000FF"/>
              </a:solidFill>
              <a:ea typeface="ＭＳ Ｐゴシック" charset="-128"/>
            </a:endParaRPr>
          </a:p>
        </p:txBody>
      </p:sp>
      <p:sp>
        <p:nvSpPr>
          <p:cNvPr id="50186" name="Text Box 14"/>
          <p:cNvSpPr txBox="1">
            <a:spLocks noChangeArrowheads="1"/>
          </p:cNvSpPr>
          <p:nvPr/>
        </p:nvSpPr>
        <p:spPr bwMode="auto">
          <a:xfrm>
            <a:off x="5859463" y="3668713"/>
            <a:ext cx="2241550" cy="519112"/>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2800" b="1">
                <a:solidFill>
                  <a:srgbClr val="FF0000"/>
                </a:solidFill>
                <a:ea typeface="ＭＳ Ｐゴシック" charset="-128"/>
              </a:rPr>
              <a:t>Set my flag</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Three items to discuss</a:t>
            </a:r>
            <a:endParaRPr lang="en-US" dirty="0"/>
          </a:p>
        </p:txBody>
      </p:sp>
      <p:sp>
        <p:nvSpPr>
          <p:cNvPr id="2" name="Content Placeholder 1"/>
          <p:cNvSpPr>
            <a:spLocks noGrp="1"/>
          </p:cNvSpPr>
          <p:nvPr>
            <p:ph idx="1"/>
          </p:nvPr>
        </p:nvSpPr>
        <p:spPr/>
        <p:txBody>
          <a:bodyPr>
            <a:normAutofit lnSpcReduction="10000"/>
          </a:bodyPr>
          <a:lstStyle/>
          <a:p>
            <a:r>
              <a:rPr lang="en-US" dirty="0" smtClean="0"/>
              <a:t>How do I pass information from one process to another?</a:t>
            </a:r>
          </a:p>
          <a:p>
            <a:pPr lvl="1"/>
            <a:r>
              <a:rPr lang="en-US" dirty="0" smtClean="0"/>
              <a:t>$ find . | </a:t>
            </a:r>
            <a:r>
              <a:rPr lang="en-US" dirty="0" err="1" smtClean="0"/>
              <a:t>grep</a:t>
            </a:r>
            <a:r>
              <a:rPr lang="en-US" dirty="0" smtClean="0"/>
              <a:t> .</a:t>
            </a:r>
            <a:r>
              <a:rPr lang="en-US" dirty="0" err="1" smtClean="0"/>
              <a:t>svn</a:t>
            </a:r>
            <a:r>
              <a:rPr lang="en-US" dirty="0" smtClean="0"/>
              <a:t> | </a:t>
            </a:r>
            <a:r>
              <a:rPr lang="en-US" dirty="0" err="1" smtClean="0"/>
              <a:t>xargs</a:t>
            </a:r>
            <a:r>
              <a:rPr lang="en-US" dirty="0" smtClean="0"/>
              <a:t> </a:t>
            </a:r>
            <a:r>
              <a:rPr lang="en-US" dirty="0" err="1" smtClean="0"/>
              <a:t>rm</a:t>
            </a:r>
            <a:r>
              <a:rPr lang="en-US" dirty="0" smtClean="0"/>
              <a:t> -</a:t>
            </a:r>
            <a:r>
              <a:rPr lang="en-US" dirty="0" err="1" smtClean="0"/>
              <a:t>rf</a:t>
            </a:r>
            <a:endParaRPr lang="en-US" dirty="0" smtClean="0"/>
          </a:p>
          <a:p>
            <a:r>
              <a:rPr lang="en-US" dirty="0" smtClean="0"/>
              <a:t>How do I prevent two or more processes from getting in each others way?</a:t>
            </a:r>
          </a:p>
          <a:p>
            <a:pPr lvl="1"/>
            <a:r>
              <a:rPr lang="en-US" dirty="0" smtClean="0"/>
              <a:t>Two folks reserving the same seat on an airplane – who gets the seat?</a:t>
            </a:r>
          </a:p>
          <a:p>
            <a:r>
              <a:rPr lang="en-US" dirty="0" smtClean="0"/>
              <a:t>How do I properly sequence dependencies?</a:t>
            </a:r>
          </a:p>
          <a:p>
            <a:pPr lvl="1"/>
            <a:r>
              <a:rPr lang="en-US" dirty="0" smtClean="0"/>
              <a:t>B outputs data produced by A</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Text Box 12"/>
          <p:cNvSpPr txBox="1">
            <a:spLocks noChangeArrowheads="1"/>
          </p:cNvSpPr>
          <p:nvPr/>
        </p:nvSpPr>
        <p:spPr bwMode="auto">
          <a:xfrm>
            <a:off x="849313" y="1828800"/>
            <a:ext cx="7445375" cy="4044184"/>
          </a:xfrm>
          <a:prstGeom prst="rect">
            <a:avLst/>
          </a:prstGeom>
          <a:solidFill>
            <a:srgbClr val="FFFFCC"/>
          </a:solidFill>
          <a:ln w="9525">
            <a:noFill/>
            <a:miter lim="800000"/>
            <a:headEnd/>
            <a:tailEnd/>
          </a:ln>
        </p:spPr>
        <p:txBody>
          <a:bodyPr>
            <a:spAutoFit/>
          </a:bodyPr>
          <a:lstStyle/>
          <a:p>
            <a:pPr fontAlgn="base">
              <a:lnSpc>
                <a:spcPct val="70000"/>
              </a:lnSpc>
              <a:spcBef>
                <a:spcPct val="30000"/>
              </a:spcBef>
              <a:spcAft>
                <a:spcPct val="0"/>
              </a:spcAft>
            </a:pPr>
            <a:r>
              <a:rPr lang="en-US" sz="2400" b="1" dirty="0">
                <a:solidFill>
                  <a:srgbClr val="B2B2B2"/>
                </a:solidFill>
                <a:latin typeface="Lucida Console" pitchFamily="49" charset="0"/>
                <a:ea typeface="ＭＳ Ｐゴシック" charset="-128"/>
                <a:cs typeface="Courier New" pitchFamily="49" charset="0"/>
              </a:rPr>
              <a:t>class </a:t>
            </a:r>
            <a:r>
              <a:rPr lang="en-US" sz="2400" b="1" dirty="0" err="1">
                <a:solidFill>
                  <a:srgbClr val="B2B2B2"/>
                </a:solidFill>
                <a:latin typeface="Lucida Console" pitchFamily="49" charset="0"/>
                <a:ea typeface="ＭＳ Ｐゴシック" charset="-128"/>
                <a:cs typeface="Courier New" pitchFamily="49" charset="0"/>
              </a:rPr>
              <a:t>LockOne</a:t>
            </a:r>
            <a:r>
              <a:rPr lang="en-US" sz="2400" b="1" dirty="0">
                <a:solidFill>
                  <a:srgbClr val="B2B2B2"/>
                </a:solidFill>
                <a:latin typeface="Lucida Console" pitchFamily="49" charset="0"/>
                <a:ea typeface="ＭＳ Ｐゴシック" charset="-128"/>
                <a:cs typeface="Courier New" pitchFamily="49" charset="0"/>
              </a:rPr>
              <a:t> implements Lock {</a:t>
            </a:r>
          </a:p>
          <a:p>
            <a:pPr fontAlgn="base">
              <a:lnSpc>
                <a:spcPct val="70000"/>
              </a:lnSpc>
              <a:spcBef>
                <a:spcPct val="30000"/>
              </a:spcBef>
              <a:spcAft>
                <a:spcPct val="0"/>
              </a:spcAft>
            </a:pPr>
            <a:r>
              <a:rPr lang="en-US" sz="2400" b="1" dirty="0">
                <a:solidFill>
                  <a:srgbClr val="B2B2B2"/>
                </a:solidFill>
                <a:latin typeface="Lucida Console" pitchFamily="49" charset="0"/>
                <a:ea typeface="ＭＳ Ｐゴシック" charset="-128"/>
                <a:cs typeface="Courier New" pitchFamily="49" charset="0"/>
              </a:rPr>
              <a:t>private volatile </a:t>
            </a:r>
            <a:r>
              <a:rPr lang="en-US" sz="2400" b="1" dirty="0" err="1">
                <a:solidFill>
                  <a:srgbClr val="B2B2B2"/>
                </a:solidFill>
                <a:latin typeface="Lucida Console" pitchFamily="49" charset="0"/>
                <a:ea typeface="ＭＳ Ｐゴシック" charset="-128"/>
                <a:cs typeface="Courier New" pitchFamily="49" charset="0"/>
              </a:rPr>
              <a:t>boolean</a:t>
            </a:r>
            <a:r>
              <a:rPr lang="en-US" sz="2400" b="1" dirty="0">
                <a:solidFill>
                  <a:srgbClr val="B2B2B2"/>
                </a:solidFill>
                <a:latin typeface="Lucida Console" pitchFamily="49" charset="0"/>
                <a:ea typeface="ＭＳ Ｐゴシック" charset="-128"/>
                <a:cs typeface="Courier New" pitchFamily="49" charset="0"/>
              </a:rPr>
              <a:t>[] flag = </a:t>
            </a:r>
          </a:p>
          <a:p>
            <a:pPr eaLnBrk="0" fontAlgn="base" hangingPunct="0">
              <a:spcBef>
                <a:spcPct val="0"/>
              </a:spcBef>
              <a:spcAft>
                <a:spcPct val="0"/>
              </a:spcAft>
            </a:pPr>
            <a:r>
              <a:rPr lang="en-US" sz="2400" b="1" dirty="0">
                <a:solidFill>
                  <a:srgbClr val="B2B2B2"/>
                </a:solidFill>
                <a:latin typeface="Lucida Console" pitchFamily="49" charset="0"/>
                <a:ea typeface="ＭＳ Ｐゴシック" charset="-128"/>
                <a:cs typeface="Courier New" pitchFamily="49" charset="0"/>
              </a:rPr>
              <a:t>                        new </a:t>
            </a:r>
            <a:r>
              <a:rPr lang="en-US" sz="2400" b="1" dirty="0" err="1">
                <a:solidFill>
                  <a:srgbClr val="B2B2B2"/>
                </a:solidFill>
                <a:latin typeface="Lucida Console" pitchFamily="49" charset="0"/>
                <a:ea typeface="ＭＳ Ｐゴシック" charset="-128"/>
                <a:cs typeface="Courier New" pitchFamily="49" charset="0"/>
              </a:rPr>
              <a:t>boolean</a:t>
            </a:r>
            <a:r>
              <a:rPr lang="en-US" sz="2400" b="1" dirty="0">
                <a:solidFill>
                  <a:srgbClr val="B2B2B2"/>
                </a:solidFill>
                <a:latin typeface="Lucida Console" pitchFamily="49" charset="0"/>
                <a:ea typeface="ＭＳ Ｐゴシック" charset="-128"/>
                <a:cs typeface="Courier New" pitchFamily="49" charset="0"/>
              </a:rPr>
              <a:t>[2]; </a:t>
            </a:r>
          </a:p>
          <a:p>
            <a:pPr eaLnBrk="0" fontAlgn="base" hangingPunct="0">
              <a:spcBef>
                <a:spcPct val="0"/>
              </a:spcBef>
              <a:spcAft>
                <a:spcPct val="0"/>
              </a:spcAft>
            </a:pPr>
            <a:r>
              <a:rPr lang="en-US" sz="2400" b="1" dirty="0">
                <a:solidFill>
                  <a:srgbClr val="B2B2B2"/>
                </a:solidFill>
                <a:latin typeface="Lucida Console" pitchFamily="49" charset="0"/>
                <a:ea typeface="ＭＳ Ｐゴシック" charset="-128"/>
                <a:cs typeface="Courier New" pitchFamily="49" charset="0"/>
              </a:rPr>
              <a:t>public void lock() {</a:t>
            </a:r>
          </a:p>
          <a:p>
            <a:pPr eaLnBrk="0" fontAlgn="base" hangingPunct="0">
              <a:spcBef>
                <a:spcPct val="0"/>
              </a:spcBef>
              <a:spcAft>
                <a:spcPct val="0"/>
              </a:spcAft>
            </a:pPr>
            <a:r>
              <a:rPr lang="en-US" sz="2400" b="1" dirty="0">
                <a:solidFill>
                  <a:srgbClr val="0000FF"/>
                </a:solidFill>
                <a:latin typeface="Lucida Console" pitchFamily="49" charset="0"/>
                <a:ea typeface="ＭＳ Ｐゴシック" charset="-128"/>
                <a:cs typeface="Courier New" pitchFamily="49" charset="0"/>
              </a:rPr>
              <a:t>  flag[</a:t>
            </a:r>
            <a:r>
              <a:rPr lang="en-US" sz="2400" b="1" dirty="0" err="1">
                <a:solidFill>
                  <a:srgbClr val="0000FF"/>
                </a:solidFill>
                <a:latin typeface="Lucida Console" pitchFamily="49" charset="0"/>
                <a:ea typeface="ＭＳ Ｐゴシック" charset="-128"/>
                <a:cs typeface="Courier New" pitchFamily="49" charset="0"/>
              </a:rPr>
              <a:t>i</a:t>
            </a:r>
            <a:r>
              <a:rPr lang="en-US" sz="2400" b="1" dirty="0">
                <a:solidFill>
                  <a:srgbClr val="0000FF"/>
                </a:solidFill>
                <a:latin typeface="Lucida Console" pitchFamily="49" charset="0"/>
                <a:ea typeface="ＭＳ Ｐゴシック" charset="-128"/>
                <a:cs typeface="Courier New" pitchFamily="49" charset="0"/>
              </a:rPr>
              <a:t>] = </a:t>
            </a:r>
            <a:r>
              <a:rPr lang="en-US" sz="2400" b="1" dirty="0">
                <a:solidFill>
                  <a:srgbClr val="000000"/>
                </a:solidFill>
                <a:latin typeface="Lucida Console" pitchFamily="49" charset="0"/>
                <a:ea typeface="ＭＳ Ｐゴシック" charset="-128"/>
                <a:cs typeface="Courier New" pitchFamily="49" charset="0"/>
              </a:rPr>
              <a:t>true</a:t>
            </a:r>
            <a:r>
              <a:rPr lang="en-US" sz="2400" b="1" dirty="0">
                <a:solidFill>
                  <a:srgbClr val="0000FF"/>
                </a:solidFill>
                <a:latin typeface="Lucida Console" pitchFamily="49" charset="0"/>
                <a:ea typeface="ＭＳ Ｐゴシック" charset="-128"/>
                <a:cs typeface="Courier New" pitchFamily="49" charset="0"/>
              </a:rPr>
              <a:t>;</a:t>
            </a:r>
          </a:p>
          <a:p>
            <a:pPr eaLnBrk="0" fontAlgn="base" hangingPunct="0">
              <a:spcBef>
                <a:spcPct val="0"/>
              </a:spcBef>
              <a:spcAft>
                <a:spcPct val="0"/>
              </a:spcAft>
            </a:pPr>
            <a:r>
              <a:rPr lang="en-US" sz="2400" b="1" dirty="0">
                <a:solidFill>
                  <a:srgbClr val="0000FF"/>
                </a:solidFill>
                <a:latin typeface="Lucida Console" pitchFamily="49" charset="0"/>
                <a:ea typeface="ＭＳ Ｐゴシック" charset="-128"/>
                <a:cs typeface="Courier New" pitchFamily="49" charset="0"/>
              </a:rPr>
              <a:t>  </a:t>
            </a:r>
            <a:r>
              <a:rPr lang="en-US" sz="2400" b="1" dirty="0">
                <a:solidFill>
                  <a:srgbClr val="000000"/>
                </a:solidFill>
                <a:latin typeface="Lucida Console" pitchFamily="49" charset="0"/>
                <a:ea typeface="ＭＳ Ｐゴシック" charset="-128"/>
                <a:cs typeface="Courier New" pitchFamily="49" charset="0"/>
              </a:rPr>
              <a:t>while</a:t>
            </a:r>
            <a:r>
              <a:rPr lang="en-US" sz="2400" b="1" dirty="0">
                <a:solidFill>
                  <a:srgbClr val="B2B2B2"/>
                </a:solidFill>
                <a:latin typeface="Lucida Console" pitchFamily="49" charset="0"/>
                <a:ea typeface="ＭＳ Ｐゴシック" charset="-128"/>
                <a:cs typeface="Courier New" pitchFamily="49" charset="0"/>
              </a:rPr>
              <a:t> </a:t>
            </a:r>
            <a:r>
              <a:rPr lang="en-US" sz="2400" b="1" dirty="0">
                <a:solidFill>
                  <a:srgbClr val="0000FF"/>
                </a:solidFill>
                <a:latin typeface="Lucida Console" pitchFamily="49" charset="0"/>
                <a:ea typeface="ＭＳ Ｐゴシック" charset="-128"/>
                <a:cs typeface="Courier New" pitchFamily="49" charset="0"/>
              </a:rPr>
              <a:t>(flag[j]) {}</a:t>
            </a:r>
          </a:p>
          <a:p>
            <a:pPr eaLnBrk="0" fontAlgn="base" hangingPunct="0">
              <a:spcBef>
                <a:spcPct val="0"/>
              </a:spcBef>
              <a:spcAft>
                <a:spcPct val="0"/>
              </a:spcAft>
            </a:pPr>
            <a:r>
              <a:rPr lang="en-US" sz="2400" b="1" dirty="0">
                <a:solidFill>
                  <a:srgbClr val="B2B2B2"/>
                </a:solidFill>
                <a:latin typeface="Lucida Console" pitchFamily="49" charset="0"/>
                <a:ea typeface="ＭＳ Ｐゴシック" charset="-128"/>
                <a:cs typeface="Courier New" pitchFamily="49" charset="0"/>
              </a:rPr>
              <a:t> </a:t>
            </a:r>
            <a:r>
              <a:rPr lang="en-US" sz="2400" b="1" dirty="0" smtClean="0">
                <a:solidFill>
                  <a:srgbClr val="B2B2B2"/>
                </a:solidFill>
                <a:latin typeface="Lucida Console" pitchFamily="49" charset="0"/>
                <a:ea typeface="ＭＳ Ｐゴシック" charset="-128"/>
                <a:cs typeface="Courier New" pitchFamily="49" charset="0"/>
              </a:rPr>
              <a:t>}</a:t>
            </a:r>
          </a:p>
          <a:p>
            <a:pPr eaLnBrk="0" fontAlgn="base" hangingPunct="0">
              <a:spcBef>
                <a:spcPct val="0"/>
              </a:spcBef>
              <a:spcAft>
                <a:spcPct val="0"/>
              </a:spcAft>
            </a:pPr>
            <a:endParaRPr lang="en-US" sz="2400" b="1" dirty="0">
              <a:solidFill>
                <a:srgbClr val="B2B2B2"/>
              </a:solidFill>
              <a:latin typeface="Lucida Console" pitchFamily="49" charset="0"/>
              <a:ea typeface="ＭＳ Ｐゴシック" charset="-128"/>
              <a:cs typeface="Courier New" pitchFamily="49" charset="0"/>
            </a:endParaRPr>
          </a:p>
          <a:p>
            <a:pPr eaLnBrk="0" fontAlgn="base" hangingPunct="0">
              <a:spcBef>
                <a:spcPct val="0"/>
              </a:spcBef>
              <a:spcAft>
                <a:spcPct val="0"/>
              </a:spcAft>
            </a:pPr>
            <a:r>
              <a:rPr lang="en-US" sz="2400" b="1" dirty="0" smtClean="0">
                <a:solidFill>
                  <a:srgbClr val="B2B2B2"/>
                </a:solidFill>
                <a:latin typeface="Lucida Console" pitchFamily="49" charset="0"/>
                <a:ea typeface="ＭＳ Ｐゴシック" charset="-128"/>
                <a:cs typeface="Courier New" pitchFamily="49" charset="0"/>
              </a:rPr>
              <a:t>public void unlock() {</a:t>
            </a:r>
          </a:p>
          <a:p>
            <a:pPr eaLnBrk="0" fontAlgn="base" hangingPunct="0">
              <a:spcBef>
                <a:spcPct val="0"/>
              </a:spcBef>
              <a:spcAft>
                <a:spcPct val="0"/>
              </a:spcAft>
            </a:pPr>
            <a:r>
              <a:rPr lang="en-US" sz="2400" b="1" dirty="0" smtClean="0">
                <a:solidFill>
                  <a:srgbClr val="B2B2B2"/>
                </a:solidFill>
                <a:latin typeface="Lucida Console" pitchFamily="49" charset="0"/>
                <a:ea typeface="ＭＳ Ｐゴシック" charset="-128"/>
                <a:cs typeface="Courier New" pitchFamily="49" charset="0"/>
              </a:rPr>
              <a:t>   flag[</a:t>
            </a:r>
            <a:r>
              <a:rPr lang="en-US" sz="2400" b="1" dirty="0" err="1" smtClean="0">
                <a:solidFill>
                  <a:srgbClr val="B2B2B2"/>
                </a:solidFill>
                <a:latin typeface="Lucida Console" pitchFamily="49" charset="0"/>
                <a:ea typeface="ＭＳ Ｐゴシック" charset="-128"/>
                <a:cs typeface="Courier New" pitchFamily="49" charset="0"/>
              </a:rPr>
              <a:t>i</a:t>
            </a:r>
            <a:r>
              <a:rPr lang="en-US" sz="2400" b="1" dirty="0" smtClean="0">
                <a:solidFill>
                  <a:srgbClr val="B2B2B2"/>
                </a:solidFill>
                <a:latin typeface="Lucida Console" pitchFamily="49" charset="0"/>
                <a:ea typeface="ＭＳ Ｐゴシック" charset="-128"/>
                <a:cs typeface="Courier New" pitchFamily="49" charset="0"/>
              </a:rPr>
              <a:t>] = false;</a:t>
            </a:r>
          </a:p>
          <a:p>
            <a:pPr eaLnBrk="0" fontAlgn="base" hangingPunct="0">
              <a:spcBef>
                <a:spcPct val="0"/>
              </a:spcBef>
              <a:spcAft>
                <a:spcPct val="0"/>
              </a:spcAft>
            </a:pPr>
            <a:r>
              <a:rPr lang="en-US" sz="2400" b="1" dirty="0" smtClean="0">
                <a:solidFill>
                  <a:srgbClr val="B2B2B2"/>
                </a:solidFill>
                <a:latin typeface="Lucida Console" pitchFamily="49" charset="0"/>
                <a:ea typeface="ＭＳ Ｐゴシック" charset="-128"/>
                <a:cs typeface="Courier New" pitchFamily="49" charset="0"/>
              </a:rPr>
              <a:t>}</a:t>
            </a:r>
            <a:endParaRPr lang="en-US" sz="2400" b="1" dirty="0">
              <a:solidFill>
                <a:srgbClr val="B2B2B2"/>
              </a:solidFill>
              <a:latin typeface="Lucida Console" pitchFamily="49" charset="0"/>
              <a:ea typeface="ＭＳ Ｐゴシック" charset="-128"/>
              <a:cs typeface="Courier New" pitchFamily="49" charset="0"/>
            </a:endParaRPr>
          </a:p>
        </p:txBody>
      </p:sp>
      <p:sp>
        <p:nvSpPr>
          <p:cNvPr id="50182" name="Rectangle 3"/>
          <p:cNvSpPr>
            <a:spLocks noGrp="1" noChangeArrowheads="1"/>
          </p:cNvSpPr>
          <p:nvPr>
            <p:ph type="title"/>
          </p:nvPr>
        </p:nvSpPr>
        <p:spPr/>
        <p:txBody>
          <a:bodyPr/>
          <a:lstStyle/>
          <a:p>
            <a:r>
              <a:rPr lang="en-US" sz="4000" smtClean="0"/>
              <a:t>LockOne</a:t>
            </a:r>
          </a:p>
        </p:txBody>
      </p:sp>
      <p:sp>
        <p:nvSpPr>
          <p:cNvPr id="8" name="Rounded Rectangle 7"/>
          <p:cNvSpPr/>
          <p:nvPr/>
        </p:nvSpPr>
        <p:spPr bwMode="auto">
          <a:xfrm>
            <a:off x="1066800" y="6019800"/>
            <a:ext cx="6324600" cy="533400"/>
          </a:xfrm>
          <a:prstGeom prst="roundRect">
            <a:avLst/>
          </a:prstGeom>
          <a:noFill/>
          <a:ln w="9525" cap="flat" cmpd="sng" algn="ctr">
            <a:no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4400" b="1" i="0" u="none" strike="noStrike" cap="none" normalizeH="0" baseline="0" dirty="0" smtClean="0">
                <a:ln>
                  <a:noFill/>
                </a:ln>
                <a:solidFill>
                  <a:srgbClr val="0000FF"/>
                </a:solidFill>
                <a:effectLst/>
                <a:latin typeface="Comic Sans MS" charset="0"/>
              </a:rPr>
              <a:t>Does it work?</a:t>
            </a:r>
            <a:endParaRPr kumimoji="0" lang="en-US" sz="4400" b="1" i="0" u="none" strike="noStrike" cap="none" normalizeH="0" baseline="0" dirty="0">
              <a:ln>
                <a:noFill/>
              </a:ln>
              <a:solidFill>
                <a:srgbClr val="0000FF"/>
              </a:solidFill>
              <a:effectLst/>
              <a:latin typeface="Comic Sans MS"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8" name="Picture 5"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62469" name="Rectangle 2"/>
          <p:cNvSpPr>
            <a:spLocks noGrp="1" noChangeArrowheads="1"/>
          </p:cNvSpPr>
          <p:nvPr>
            <p:ph type="title"/>
          </p:nvPr>
        </p:nvSpPr>
        <p:spPr/>
        <p:txBody>
          <a:bodyPr/>
          <a:lstStyle/>
          <a:p>
            <a:r>
              <a:rPr lang="en-US" smtClean="0"/>
              <a:t>Deadlock Freedom</a:t>
            </a:r>
          </a:p>
        </p:txBody>
      </p:sp>
      <p:sp>
        <p:nvSpPr>
          <p:cNvPr id="62470" name="Rectangle 3"/>
          <p:cNvSpPr>
            <a:spLocks noGrp="1" noChangeArrowheads="1"/>
          </p:cNvSpPr>
          <p:nvPr>
            <p:ph type="body" idx="1"/>
          </p:nvPr>
        </p:nvSpPr>
        <p:spPr/>
        <p:txBody>
          <a:bodyPr/>
          <a:lstStyle/>
          <a:p>
            <a:r>
              <a:rPr lang="en-US" smtClean="0"/>
              <a:t>LockOne Fails deadlock-freedom</a:t>
            </a:r>
          </a:p>
          <a:p>
            <a:pPr lvl="1"/>
            <a:r>
              <a:rPr lang="en-US" smtClean="0"/>
              <a:t>Concurrent execution can deadlock</a:t>
            </a:r>
          </a:p>
          <a:p>
            <a:pPr lvl="1"/>
            <a:endParaRPr lang="en-US" smtClean="0"/>
          </a:p>
          <a:p>
            <a:pPr lvl="1"/>
            <a:endParaRPr lang="en-US" smtClean="0"/>
          </a:p>
          <a:p>
            <a:pPr lvl="1"/>
            <a:r>
              <a:rPr lang="en-US" smtClean="0"/>
              <a:t>Sequential executions OK</a:t>
            </a:r>
          </a:p>
        </p:txBody>
      </p:sp>
      <p:sp>
        <p:nvSpPr>
          <p:cNvPr id="62471" name="Text Box 4"/>
          <p:cNvSpPr txBox="1">
            <a:spLocks noChangeArrowheads="1"/>
          </p:cNvSpPr>
          <p:nvPr/>
        </p:nvSpPr>
        <p:spPr bwMode="auto">
          <a:xfrm>
            <a:off x="965200" y="3265488"/>
            <a:ext cx="6256338" cy="619125"/>
          </a:xfrm>
          <a:prstGeom prst="rect">
            <a:avLst/>
          </a:prstGeom>
          <a:solidFill>
            <a:srgbClr val="FFFFCC"/>
          </a:solidFill>
          <a:ln w="9525">
            <a:solidFill>
              <a:srgbClr val="FFFF99"/>
            </a:solidFill>
            <a:miter lim="800000"/>
            <a:headEnd/>
            <a:tailEnd/>
          </a:ln>
        </p:spPr>
        <p:txBody>
          <a:bodyPr>
            <a:spAutoFit/>
          </a:bodyPr>
          <a:lstStyle/>
          <a:p>
            <a:pPr eaLnBrk="1" hangingPunct="1">
              <a:lnSpc>
                <a:spcPct val="70000"/>
              </a:lnSpc>
              <a:spcBef>
                <a:spcPct val="30000"/>
              </a:spcBef>
            </a:pPr>
            <a:r>
              <a:rPr lang="en-US" sz="2000">
                <a:solidFill>
                  <a:schemeClr val="accent2"/>
                </a:solidFill>
                <a:latin typeface="Lucida Console" pitchFamily="49" charset="0"/>
                <a:cs typeface="Courier New" pitchFamily="49" charset="0"/>
              </a:rPr>
              <a:t>  flag[i] = </a:t>
            </a:r>
            <a:r>
              <a:rPr lang="en-US" sz="2000">
                <a:solidFill>
                  <a:schemeClr val="tx1"/>
                </a:solidFill>
                <a:latin typeface="Lucida Console" pitchFamily="49" charset="0"/>
                <a:cs typeface="Courier New" pitchFamily="49" charset="0"/>
              </a:rPr>
              <a:t>true</a:t>
            </a:r>
            <a:r>
              <a:rPr lang="en-US" sz="2000">
                <a:solidFill>
                  <a:schemeClr val="accent2"/>
                </a:solidFill>
                <a:latin typeface="Lucida Console" pitchFamily="49" charset="0"/>
                <a:cs typeface="Courier New" pitchFamily="49" charset="0"/>
              </a:rPr>
              <a:t>;    flag[j] = </a:t>
            </a:r>
            <a:r>
              <a:rPr lang="en-US" sz="2000">
                <a:solidFill>
                  <a:schemeClr val="tx1"/>
                </a:solidFill>
                <a:latin typeface="Lucida Console" pitchFamily="49" charset="0"/>
                <a:cs typeface="Courier New" pitchFamily="49" charset="0"/>
              </a:rPr>
              <a:t>true</a:t>
            </a:r>
            <a:r>
              <a:rPr lang="en-US" sz="2000">
                <a:solidFill>
                  <a:schemeClr val="accent2"/>
                </a:solidFill>
                <a:latin typeface="Lucida Console" pitchFamily="49" charset="0"/>
                <a:cs typeface="Courier New" pitchFamily="49" charset="0"/>
              </a:rPr>
              <a:t>;</a:t>
            </a:r>
          </a:p>
          <a:p>
            <a:pPr eaLnBrk="1" hangingPunct="1">
              <a:lnSpc>
                <a:spcPct val="70000"/>
              </a:lnSpc>
              <a:spcBef>
                <a:spcPct val="30000"/>
              </a:spcBef>
            </a:pPr>
            <a:r>
              <a:rPr lang="en-US" sz="2000">
                <a:solidFill>
                  <a:schemeClr val="accent2"/>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while</a:t>
            </a:r>
            <a:r>
              <a:rPr lang="en-US" sz="2000">
                <a:solidFill>
                  <a:schemeClr val="accent2"/>
                </a:solidFill>
                <a:latin typeface="Lucida Console" pitchFamily="49" charset="0"/>
                <a:cs typeface="Courier New" pitchFamily="49" charset="0"/>
              </a:rPr>
              <a:t> (flag[j]){}  </a:t>
            </a:r>
            <a:r>
              <a:rPr lang="en-US" sz="2000">
                <a:solidFill>
                  <a:schemeClr val="tx1"/>
                </a:solidFill>
                <a:latin typeface="Lucida Console" pitchFamily="49" charset="0"/>
                <a:cs typeface="Courier New" pitchFamily="49" charset="0"/>
              </a:rPr>
              <a:t>while</a:t>
            </a:r>
            <a:r>
              <a:rPr lang="en-US" sz="2000">
                <a:solidFill>
                  <a:schemeClr val="accent2"/>
                </a:solidFill>
                <a:latin typeface="Lucida Console" pitchFamily="49" charset="0"/>
                <a:cs typeface="Courier New" pitchFamily="49" charset="0"/>
              </a:rPr>
              <a:t> (flag[i]){}</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2" name="Picture 1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63493" name="Rectangle 2"/>
          <p:cNvSpPr>
            <a:spLocks noGrp="1" noChangeArrowheads="1"/>
          </p:cNvSpPr>
          <p:nvPr>
            <p:ph type="title"/>
          </p:nvPr>
        </p:nvSpPr>
        <p:spPr/>
        <p:txBody>
          <a:bodyPr/>
          <a:lstStyle/>
          <a:p>
            <a:r>
              <a:rPr lang="en-US" sz="4000" smtClean="0"/>
              <a:t>LockTwo</a:t>
            </a:r>
          </a:p>
        </p:txBody>
      </p:sp>
      <p:sp>
        <p:nvSpPr>
          <p:cNvPr id="63494" name="Text Box 3"/>
          <p:cNvSpPr txBox="1">
            <a:spLocks noChangeArrowheads="1"/>
          </p:cNvSpPr>
          <p:nvPr/>
        </p:nvSpPr>
        <p:spPr bwMode="auto">
          <a:xfrm>
            <a:off x="849313" y="1828800"/>
            <a:ext cx="7445375" cy="2743200"/>
          </a:xfrm>
          <a:prstGeom prst="rect">
            <a:avLst/>
          </a:prstGeom>
          <a:solidFill>
            <a:srgbClr val="FFFFCC"/>
          </a:solidFill>
          <a:ln w="9525">
            <a:noFill/>
            <a:miter lim="800000"/>
            <a:headEnd/>
            <a:tailEnd/>
          </a:ln>
        </p:spPr>
        <p:txBody>
          <a:bodyPr>
            <a:spAutoFit/>
          </a:bodyPr>
          <a:lstStyle/>
          <a:p>
            <a:pPr eaLnBrk="1" hangingPunct="1">
              <a:lnSpc>
                <a:spcPct val="70000"/>
              </a:lnSpc>
              <a:spcBef>
                <a:spcPct val="30000"/>
              </a:spcBef>
            </a:pPr>
            <a:r>
              <a:rPr lang="en-US" sz="2000">
                <a:solidFill>
                  <a:schemeClr val="tx1"/>
                </a:solidFill>
                <a:latin typeface="Lucida Console" pitchFamily="49" charset="0"/>
                <a:cs typeface="Courier New" pitchFamily="49" charset="0"/>
              </a:rPr>
              <a:t>public class</a:t>
            </a:r>
            <a:r>
              <a:rPr lang="en-US" sz="2000">
                <a:solidFill>
                  <a:schemeClr val="accent2"/>
                </a:solidFill>
                <a:latin typeface="Lucida Console" pitchFamily="49" charset="0"/>
                <a:cs typeface="Courier New" pitchFamily="49" charset="0"/>
              </a:rPr>
              <a:t> LockTwo </a:t>
            </a:r>
            <a:r>
              <a:rPr lang="en-US" sz="2000">
                <a:solidFill>
                  <a:schemeClr val="tx1"/>
                </a:solidFill>
                <a:latin typeface="Lucida Console" pitchFamily="49" charset="0"/>
                <a:cs typeface="Courier New" pitchFamily="49" charset="0"/>
              </a:rPr>
              <a:t>implements</a:t>
            </a:r>
            <a:r>
              <a:rPr lang="en-US" sz="2000">
                <a:solidFill>
                  <a:schemeClr val="accent2"/>
                </a:solidFill>
                <a:latin typeface="Lucida Console" pitchFamily="49" charset="0"/>
                <a:cs typeface="Courier New" pitchFamily="49" charset="0"/>
              </a:rPr>
              <a:t> Lock {</a:t>
            </a:r>
          </a:p>
          <a:p>
            <a:pPr eaLnBrk="1" hangingPunct="1">
              <a:lnSpc>
                <a:spcPct val="70000"/>
              </a:lnSpc>
              <a:spcBef>
                <a:spcPct val="30000"/>
              </a:spcBef>
            </a:pPr>
            <a:r>
              <a:rPr lang="en-US" sz="2000">
                <a:solidFill>
                  <a:schemeClr val="accent2"/>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private volatile int</a:t>
            </a:r>
            <a:r>
              <a:rPr lang="en-US" sz="2000">
                <a:solidFill>
                  <a:schemeClr val="accent2"/>
                </a:solidFill>
                <a:latin typeface="Lucida Console" pitchFamily="49" charset="0"/>
                <a:cs typeface="Courier New" pitchFamily="49" charset="0"/>
              </a:rPr>
              <a:t> victim;</a:t>
            </a:r>
          </a:p>
          <a:p>
            <a:pPr eaLnBrk="1" hangingPunct="1">
              <a:lnSpc>
                <a:spcPct val="70000"/>
              </a:lnSpc>
              <a:spcBef>
                <a:spcPct val="30000"/>
              </a:spcBef>
            </a:pPr>
            <a:r>
              <a:rPr lang="en-US" sz="2000">
                <a:solidFill>
                  <a:schemeClr val="accent2"/>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public void</a:t>
            </a:r>
            <a:r>
              <a:rPr lang="en-US" sz="2000">
                <a:solidFill>
                  <a:schemeClr val="accent2"/>
                </a:solidFill>
                <a:latin typeface="Lucida Console" pitchFamily="49" charset="0"/>
                <a:cs typeface="Courier New" pitchFamily="49" charset="0"/>
              </a:rPr>
              <a:t> lock() {</a:t>
            </a:r>
          </a:p>
          <a:p>
            <a:pPr eaLnBrk="1" hangingPunct="1">
              <a:lnSpc>
                <a:spcPct val="70000"/>
              </a:lnSpc>
              <a:spcBef>
                <a:spcPct val="30000"/>
              </a:spcBef>
            </a:pPr>
            <a:r>
              <a:rPr lang="en-US" sz="2000">
                <a:solidFill>
                  <a:schemeClr val="accent2"/>
                </a:solidFill>
                <a:latin typeface="Lucida Console" pitchFamily="49" charset="0"/>
                <a:cs typeface="Courier New" pitchFamily="49" charset="0"/>
              </a:rPr>
              <a:t>  victim = i;</a:t>
            </a:r>
          </a:p>
          <a:p>
            <a:pPr eaLnBrk="1" hangingPunct="1">
              <a:lnSpc>
                <a:spcPct val="70000"/>
              </a:lnSpc>
              <a:spcBef>
                <a:spcPct val="30000"/>
              </a:spcBef>
            </a:pPr>
            <a:r>
              <a:rPr lang="en-US" sz="2000">
                <a:solidFill>
                  <a:schemeClr val="accent2"/>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while</a:t>
            </a:r>
            <a:r>
              <a:rPr lang="en-US" sz="2000">
                <a:solidFill>
                  <a:schemeClr val="accent2"/>
                </a:solidFill>
                <a:latin typeface="Lucida Console" pitchFamily="49" charset="0"/>
                <a:cs typeface="Courier New" pitchFamily="49" charset="0"/>
              </a:rPr>
              <a:t> (victim == i) {}; </a:t>
            </a:r>
          </a:p>
          <a:p>
            <a:pPr eaLnBrk="1" hangingPunct="1">
              <a:lnSpc>
                <a:spcPct val="70000"/>
              </a:lnSpc>
              <a:spcBef>
                <a:spcPct val="30000"/>
              </a:spcBef>
            </a:pPr>
            <a:r>
              <a:rPr lang="en-US" sz="2000">
                <a:solidFill>
                  <a:schemeClr val="accent2"/>
                </a:solidFill>
                <a:latin typeface="Lucida Console" pitchFamily="49" charset="0"/>
                <a:cs typeface="Courier New" pitchFamily="49" charset="0"/>
              </a:rPr>
              <a:t> }</a:t>
            </a:r>
          </a:p>
          <a:p>
            <a:pPr eaLnBrk="1" hangingPunct="1">
              <a:lnSpc>
                <a:spcPct val="70000"/>
              </a:lnSpc>
              <a:spcBef>
                <a:spcPct val="30000"/>
              </a:spcBef>
            </a:pPr>
            <a:endParaRPr lang="en-US" sz="2000">
              <a:solidFill>
                <a:schemeClr val="accent2"/>
              </a:solidFill>
              <a:latin typeface="Lucida Console" pitchFamily="49" charset="0"/>
              <a:cs typeface="Courier New" pitchFamily="49" charset="0"/>
            </a:endParaRPr>
          </a:p>
          <a:p>
            <a:pPr eaLnBrk="1" hangingPunct="1">
              <a:lnSpc>
                <a:spcPct val="70000"/>
              </a:lnSpc>
              <a:spcBef>
                <a:spcPct val="30000"/>
              </a:spcBef>
            </a:pPr>
            <a:r>
              <a:rPr lang="en-US" sz="2000">
                <a:solidFill>
                  <a:schemeClr val="accent2"/>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public void</a:t>
            </a:r>
            <a:r>
              <a:rPr lang="en-US" sz="2000">
                <a:solidFill>
                  <a:schemeClr val="accent2"/>
                </a:solidFill>
                <a:latin typeface="Lucida Console" pitchFamily="49" charset="0"/>
                <a:cs typeface="Courier New" pitchFamily="49" charset="0"/>
              </a:rPr>
              <a:t> unlock() {}</a:t>
            </a:r>
          </a:p>
          <a:p>
            <a:pPr eaLnBrk="1" hangingPunct="1">
              <a:lnSpc>
                <a:spcPct val="70000"/>
              </a:lnSpc>
              <a:spcBef>
                <a:spcPct val="30000"/>
              </a:spcBef>
            </a:pPr>
            <a:r>
              <a:rPr lang="en-US" sz="2000">
                <a:solidFill>
                  <a:schemeClr val="accent2"/>
                </a:solidFill>
                <a:latin typeface="Lucida Console"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6" name="Picture 6"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64517" name="Rectangle 2"/>
          <p:cNvSpPr>
            <a:spLocks noGrp="1" noChangeArrowheads="1"/>
          </p:cNvSpPr>
          <p:nvPr>
            <p:ph type="title"/>
          </p:nvPr>
        </p:nvSpPr>
        <p:spPr/>
        <p:txBody>
          <a:bodyPr/>
          <a:lstStyle/>
          <a:p>
            <a:r>
              <a:rPr lang="en-US" sz="4000" smtClean="0"/>
              <a:t>LockTwo</a:t>
            </a:r>
          </a:p>
        </p:txBody>
      </p:sp>
      <p:sp>
        <p:nvSpPr>
          <p:cNvPr id="64518" name="Text Box 3"/>
          <p:cNvSpPr txBox="1">
            <a:spLocks noChangeArrowheads="1"/>
          </p:cNvSpPr>
          <p:nvPr/>
        </p:nvSpPr>
        <p:spPr bwMode="auto">
          <a:xfrm>
            <a:off x="849313" y="1828800"/>
            <a:ext cx="7445375" cy="2743200"/>
          </a:xfrm>
          <a:prstGeom prst="rect">
            <a:avLst/>
          </a:prstGeom>
          <a:solidFill>
            <a:srgbClr val="FFFFCC"/>
          </a:solidFill>
          <a:ln w="9525">
            <a:noFill/>
            <a:miter lim="800000"/>
            <a:headEnd/>
            <a:tailEnd/>
          </a:ln>
        </p:spPr>
        <p:txBody>
          <a:bodyPr>
            <a:spAutoFit/>
          </a:bodyPr>
          <a:lstStyle/>
          <a:p>
            <a:pPr eaLnBrk="1" hangingPunct="1">
              <a:lnSpc>
                <a:spcPct val="70000"/>
              </a:lnSpc>
              <a:spcBef>
                <a:spcPct val="30000"/>
              </a:spcBef>
            </a:pPr>
            <a:r>
              <a:rPr lang="en-US" sz="2000">
                <a:solidFill>
                  <a:schemeClr val="folHlink"/>
                </a:solidFill>
                <a:latin typeface="Lucida Console" pitchFamily="49" charset="0"/>
                <a:cs typeface="Courier New" pitchFamily="49" charset="0"/>
              </a:rPr>
              <a:t>public class LockTwo implements Lock</a:t>
            </a:r>
            <a:r>
              <a:rPr lang="en-US" sz="2000" b="0">
                <a:solidFill>
                  <a:schemeClr val="folHlink"/>
                </a:solidFill>
                <a:latin typeface="Lucida Console" pitchFamily="49" charset="0"/>
                <a:cs typeface="Courier New" pitchFamily="49" charset="0"/>
              </a:rPr>
              <a:t> </a:t>
            </a:r>
            <a:r>
              <a:rPr lang="en-US" sz="2000">
                <a:solidFill>
                  <a:schemeClr val="folHlink"/>
                </a:solidFill>
                <a:latin typeface="Lucida Console" pitchFamily="49" charset="0"/>
                <a:cs typeface="Courier New" pitchFamily="49" charset="0"/>
              </a:rPr>
              <a:t>{</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private volatile int victim;</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public void lock() {</a:t>
            </a:r>
          </a:p>
          <a:p>
            <a:pPr eaLnBrk="1" hangingPunct="1">
              <a:lnSpc>
                <a:spcPct val="70000"/>
              </a:lnSpc>
              <a:spcBef>
                <a:spcPct val="30000"/>
              </a:spcBef>
            </a:pPr>
            <a:r>
              <a:rPr lang="en-US" sz="2000">
                <a:solidFill>
                  <a:schemeClr val="accent2"/>
                </a:solidFill>
                <a:latin typeface="Lucida Console" pitchFamily="49" charset="0"/>
                <a:cs typeface="Courier New" pitchFamily="49" charset="0"/>
              </a:rPr>
              <a:t>  victim = i;</a:t>
            </a:r>
          </a:p>
          <a:p>
            <a:pPr eaLnBrk="1" hangingPunct="1">
              <a:lnSpc>
                <a:spcPct val="70000"/>
              </a:lnSpc>
              <a:spcBef>
                <a:spcPct val="30000"/>
              </a:spcBef>
            </a:pPr>
            <a:r>
              <a:rPr lang="en-US" sz="2000">
                <a:solidFill>
                  <a:schemeClr val="accent2"/>
                </a:solidFill>
                <a:latin typeface="Lucida Console" pitchFamily="49" charset="0"/>
                <a:cs typeface="Courier New" pitchFamily="49" charset="0"/>
              </a:rPr>
              <a:t>  </a:t>
            </a:r>
            <a:r>
              <a:rPr lang="en-US" sz="2000">
                <a:solidFill>
                  <a:schemeClr val="folHlink"/>
                </a:solidFill>
                <a:latin typeface="Lucida Console" pitchFamily="49" charset="0"/>
                <a:cs typeface="Courier New" pitchFamily="49" charset="0"/>
              </a:rPr>
              <a:t>while (victim == i) {}; </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a:t>
            </a:r>
          </a:p>
          <a:p>
            <a:pPr eaLnBrk="1" hangingPunct="1">
              <a:lnSpc>
                <a:spcPct val="70000"/>
              </a:lnSpc>
              <a:spcBef>
                <a:spcPct val="30000"/>
              </a:spcBef>
            </a:pPr>
            <a:endParaRPr lang="en-US" sz="2000">
              <a:solidFill>
                <a:schemeClr val="folHlink"/>
              </a:solidFill>
              <a:latin typeface="Lucida Console" pitchFamily="49" charset="0"/>
              <a:cs typeface="Courier New" pitchFamily="49" charset="0"/>
            </a:endParaRP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public void unlock() {}</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a:t>
            </a:r>
          </a:p>
        </p:txBody>
      </p:sp>
      <p:sp>
        <p:nvSpPr>
          <p:cNvPr id="64519" name="AutoShape 4"/>
          <p:cNvSpPr>
            <a:spLocks noChangeArrowheads="1"/>
          </p:cNvSpPr>
          <p:nvPr/>
        </p:nvSpPr>
        <p:spPr bwMode="auto">
          <a:xfrm>
            <a:off x="1147763" y="2686050"/>
            <a:ext cx="1962150" cy="477838"/>
          </a:xfrm>
          <a:prstGeom prst="wedgeRoundRectCallout">
            <a:avLst>
              <a:gd name="adj1" fmla="val 181713"/>
              <a:gd name="adj2" fmla="val -72921"/>
              <a:gd name="adj3" fmla="val 16667"/>
            </a:avLst>
          </a:prstGeom>
          <a:noFill/>
          <a:ln w="38100">
            <a:solidFill>
              <a:srgbClr val="FF0000"/>
            </a:solidFill>
            <a:miter lim="800000"/>
            <a:headEnd/>
            <a:tailEnd/>
          </a:ln>
        </p:spPr>
        <p:txBody>
          <a:bodyPr anchor="ctr"/>
          <a:lstStyle/>
          <a:p>
            <a:pPr algn="ctr"/>
            <a:endParaRPr lang="en-US" b="0"/>
          </a:p>
        </p:txBody>
      </p:sp>
      <p:sp>
        <p:nvSpPr>
          <p:cNvPr id="64520" name="Text Box 5"/>
          <p:cNvSpPr txBox="1">
            <a:spLocks noChangeArrowheads="1"/>
          </p:cNvSpPr>
          <p:nvPr/>
        </p:nvSpPr>
        <p:spPr bwMode="auto">
          <a:xfrm>
            <a:off x="5532438" y="2111375"/>
            <a:ext cx="2706687" cy="946150"/>
          </a:xfrm>
          <a:prstGeom prst="rect">
            <a:avLst/>
          </a:prstGeom>
          <a:noFill/>
          <a:ln w="9525">
            <a:noFill/>
            <a:miter lim="800000"/>
            <a:headEnd/>
            <a:tailEnd/>
          </a:ln>
        </p:spPr>
        <p:txBody>
          <a:bodyPr>
            <a:spAutoFit/>
          </a:bodyPr>
          <a:lstStyle/>
          <a:p>
            <a:pPr algn="ctr"/>
            <a:r>
              <a:rPr lang="en-US" sz="2800">
                <a:solidFill>
                  <a:srgbClr val="FF0000"/>
                </a:solidFill>
              </a:rPr>
              <a:t>Let other go first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40" name="Picture 6"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65541" name="Rectangle 2"/>
          <p:cNvSpPr>
            <a:spLocks noGrp="1" noChangeArrowheads="1"/>
          </p:cNvSpPr>
          <p:nvPr>
            <p:ph type="title"/>
          </p:nvPr>
        </p:nvSpPr>
        <p:spPr/>
        <p:txBody>
          <a:bodyPr/>
          <a:lstStyle/>
          <a:p>
            <a:r>
              <a:rPr lang="en-US" sz="4000" smtClean="0"/>
              <a:t>LockTwo</a:t>
            </a:r>
          </a:p>
        </p:txBody>
      </p:sp>
      <p:sp>
        <p:nvSpPr>
          <p:cNvPr id="65542" name="Text Box 3"/>
          <p:cNvSpPr txBox="1">
            <a:spLocks noChangeArrowheads="1"/>
          </p:cNvSpPr>
          <p:nvPr/>
        </p:nvSpPr>
        <p:spPr bwMode="auto">
          <a:xfrm>
            <a:off x="849313" y="1828800"/>
            <a:ext cx="7445375" cy="2743200"/>
          </a:xfrm>
          <a:prstGeom prst="rect">
            <a:avLst/>
          </a:prstGeom>
          <a:solidFill>
            <a:srgbClr val="FFFFCC"/>
          </a:solidFill>
          <a:ln w="9525">
            <a:noFill/>
            <a:miter lim="800000"/>
            <a:headEnd/>
            <a:tailEnd/>
          </a:ln>
        </p:spPr>
        <p:txBody>
          <a:bodyPr>
            <a:spAutoFit/>
          </a:bodyPr>
          <a:lstStyle/>
          <a:p>
            <a:pPr eaLnBrk="1" hangingPunct="1">
              <a:lnSpc>
                <a:spcPct val="70000"/>
              </a:lnSpc>
              <a:spcBef>
                <a:spcPct val="30000"/>
              </a:spcBef>
            </a:pPr>
            <a:r>
              <a:rPr lang="en-US" sz="2000">
                <a:solidFill>
                  <a:schemeClr val="folHlink"/>
                </a:solidFill>
                <a:latin typeface="Lucida Console" pitchFamily="49" charset="0"/>
                <a:cs typeface="Courier New" pitchFamily="49" charset="0"/>
              </a:rPr>
              <a:t>public class LockTwo implements Lock</a:t>
            </a:r>
            <a:r>
              <a:rPr lang="en-US" sz="2000" b="0">
                <a:solidFill>
                  <a:schemeClr val="folHlink"/>
                </a:solidFill>
                <a:latin typeface="Lucida Console" pitchFamily="49" charset="0"/>
                <a:cs typeface="Courier New" pitchFamily="49" charset="0"/>
              </a:rPr>
              <a:t> </a:t>
            </a:r>
            <a:r>
              <a:rPr lang="en-US" sz="2000">
                <a:solidFill>
                  <a:schemeClr val="folHlink"/>
                </a:solidFill>
                <a:latin typeface="Lucida Console" pitchFamily="49" charset="0"/>
                <a:cs typeface="Courier New" pitchFamily="49" charset="0"/>
              </a:rPr>
              <a:t>{</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private volatile int victim;</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public void lock() {</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victim = i;</a:t>
            </a:r>
          </a:p>
          <a:p>
            <a:pPr eaLnBrk="1" hangingPunct="1">
              <a:lnSpc>
                <a:spcPct val="70000"/>
              </a:lnSpc>
              <a:spcBef>
                <a:spcPct val="30000"/>
              </a:spcBef>
            </a:pPr>
            <a:r>
              <a:rPr lang="en-US" sz="2000">
                <a:solidFill>
                  <a:schemeClr val="accent2"/>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while</a:t>
            </a:r>
            <a:r>
              <a:rPr lang="en-US" sz="2000">
                <a:solidFill>
                  <a:schemeClr val="accent2"/>
                </a:solidFill>
                <a:latin typeface="Lucida Console" pitchFamily="49" charset="0"/>
                <a:cs typeface="Courier New" pitchFamily="49" charset="0"/>
              </a:rPr>
              <a:t> (victim == i) {}; </a:t>
            </a:r>
          </a:p>
          <a:p>
            <a:pPr eaLnBrk="1" hangingPunct="1">
              <a:lnSpc>
                <a:spcPct val="70000"/>
              </a:lnSpc>
              <a:spcBef>
                <a:spcPct val="30000"/>
              </a:spcBef>
            </a:pPr>
            <a:r>
              <a:rPr lang="en-US" sz="2000">
                <a:solidFill>
                  <a:schemeClr val="accent2"/>
                </a:solidFill>
                <a:latin typeface="Lucida Console" pitchFamily="49" charset="0"/>
                <a:cs typeface="Courier New" pitchFamily="49" charset="0"/>
              </a:rPr>
              <a:t> </a:t>
            </a:r>
            <a:r>
              <a:rPr lang="en-US" sz="2000">
                <a:solidFill>
                  <a:schemeClr val="folHlink"/>
                </a:solidFill>
                <a:latin typeface="Lucida Console" pitchFamily="49" charset="0"/>
                <a:cs typeface="Courier New" pitchFamily="49" charset="0"/>
              </a:rPr>
              <a:t>}</a:t>
            </a:r>
          </a:p>
          <a:p>
            <a:pPr eaLnBrk="1" hangingPunct="1">
              <a:lnSpc>
                <a:spcPct val="70000"/>
              </a:lnSpc>
              <a:spcBef>
                <a:spcPct val="30000"/>
              </a:spcBef>
            </a:pPr>
            <a:endParaRPr lang="en-US" sz="2000">
              <a:solidFill>
                <a:schemeClr val="folHlink"/>
              </a:solidFill>
              <a:latin typeface="Lucida Console" pitchFamily="49" charset="0"/>
              <a:cs typeface="Courier New" pitchFamily="49" charset="0"/>
            </a:endParaRP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public void unlock() {}</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a:t>
            </a:r>
          </a:p>
        </p:txBody>
      </p:sp>
      <p:sp>
        <p:nvSpPr>
          <p:cNvPr id="65543" name="AutoShape 4"/>
          <p:cNvSpPr>
            <a:spLocks noChangeArrowheads="1"/>
          </p:cNvSpPr>
          <p:nvPr/>
        </p:nvSpPr>
        <p:spPr bwMode="auto">
          <a:xfrm>
            <a:off x="1162050" y="2962275"/>
            <a:ext cx="3892550" cy="506413"/>
          </a:xfrm>
          <a:prstGeom prst="wedgeRoundRectCallout">
            <a:avLst>
              <a:gd name="adj1" fmla="val 66801"/>
              <a:gd name="adj2" fmla="val -151880"/>
              <a:gd name="adj3" fmla="val 16667"/>
            </a:avLst>
          </a:prstGeom>
          <a:noFill/>
          <a:ln w="38100">
            <a:solidFill>
              <a:srgbClr val="FF0000"/>
            </a:solidFill>
            <a:miter lim="800000"/>
            <a:headEnd/>
            <a:tailEnd/>
          </a:ln>
        </p:spPr>
        <p:txBody>
          <a:bodyPr anchor="ctr"/>
          <a:lstStyle/>
          <a:p>
            <a:pPr algn="ctr"/>
            <a:endParaRPr lang="en-US" b="0"/>
          </a:p>
        </p:txBody>
      </p:sp>
      <p:sp>
        <p:nvSpPr>
          <p:cNvPr id="65544" name="Text Box 5"/>
          <p:cNvSpPr txBox="1">
            <a:spLocks noChangeArrowheads="1"/>
          </p:cNvSpPr>
          <p:nvPr/>
        </p:nvSpPr>
        <p:spPr bwMode="auto">
          <a:xfrm>
            <a:off x="5299075" y="1936750"/>
            <a:ext cx="2706688" cy="946150"/>
          </a:xfrm>
          <a:prstGeom prst="rect">
            <a:avLst/>
          </a:prstGeom>
          <a:noFill/>
          <a:ln w="9525">
            <a:noFill/>
            <a:miter lim="800000"/>
            <a:headEnd/>
            <a:tailEnd/>
          </a:ln>
        </p:spPr>
        <p:txBody>
          <a:bodyPr>
            <a:spAutoFit/>
          </a:bodyPr>
          <a:lstStyle/>
          <a:p>
            <a:pPr algn="ctr"/>
            <a:r>
              <a:rPr lang="en-US" sz="2800">
                <a:solidFill>
                  <a:srgbClr val="FF0000"/>
                </a:solidFill>
              </a:rPr>
              <a:t>Wait for permission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4" name="Picture 6"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66565" name="Rectangle 2"/>
          <p:cNvSpPr>
            <a:spLocks noGrp="1" noChangeArrowheads="1"/>
          </p:cNvSpPr>
          <p:nvPr>
            <p:ph type="title"/>
          </p:nvPr>
        </p:nvSpPr>
        <p:spPr/>
        <p:txBody>
          <a:bodyPr/>
          <a:lstStyle/>
          <a:p>
            <a:r>
              <a:rPr lang="en-US" sz="4000" smtClean="0"/>
              <a:t>LockTwo</a:t>
            </a:r>
          </a:p>
        </p:txBody>
      </p:sp>
      <p:sp>
        <p:nvSpPr>
          <p:cNvPr id="66566" name="Text Box 3"/>
          <p:cNvSpPr txBox="1">
            <a:spLocks noChangeArrowheads="1"/>
          </p:cNvSpPr>
          <p:nvPr/>
        </p:nvSpPr>
        <p:spPr bwMode="auto">
          <a:xfrm>
            <a:off x="849313" y="1828800"/>
            <a:ext cx="7445375" cy="2743200"/>
          </a:xfrm>
          <a:prstGeom prst="rect">
            <a:avLst/>
          </a:prstGeom>
          <a:solidFill>
            <a:srgbClr val="FFFFCC"/>
          </a:solidFill>
          <a:ln w="9525">
            <a:noFill/>
            <a:miter lim="800000"/>
            <a:headEnd/>
            <a:tailEnd/>
          </a:ln>
        </p:spPr>
        <p:txBody>
          <a:bodyPr>
            <a:spAutoFit/>
          </a:bodyPr>
          <a:lstStyle/>
          <a:p>
            <a:pPr eaLnBrk="1" hangingPunct="1">
              <a:lnSpc>
                <a:spcPct val="70000"/>
              </a:lnSpc>
              <a:spcBef>
                <a:spcPct val="30000"/>
              </a:spcBef>
            </a:pPr>
            <a:r>
              <a:rPr lang="en-US" sz="2000">
                <a:solidFill>
                  <a:schemeClr val="folHlink"/>
                </a:solidFill>
                <a:latin typeface="Lucida Console" pitchFamily="49" charset="0"/>
                <a:cs typeface="Courier New" pitchFamily="49" charset="0"/>
              </a:rPr>
              <a:t>public class Lock2 implements Lock</a:t>
            </a:r>
            <a:r>
              <a:rPr lang="en-US" sz="2000" b="0">
                <a:solidFill>
                  <a:schemeClr val="folHlink"/>
                </a:solidFill>
                <a:latin typeface="Lucida Console" pitchFamily="49" charset="0"/>
                <a:cs typeface="Courier New" pitchFamily="49" charset="0"/>
              </a:rPr>
              <a:t> </a:t>
            </a:r>
            <a:r>
              <a:rPr lang="en-US" sz="2000">
                <a:solidFill>
                  <a:schemeClr val="folHlink"/>
                </a:solidFill>
                <a:latin typeface="Lucida Console" pitchFamily="49" charset="0"/>
                <a:cs typeface="Courier New" pitchFamily="49" charset="0"/>
              </a:rPr>
              <a:t>{</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private volatile int victim;</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public void lock() {</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victim = i;</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while (victim == i) {}; </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 }</a:t>
            </a:r>
          </a:p>
          <a:p>
            <a:pPr eaLnBrk="1" hangingPunct="1">
              <a:lnSpc>
                <a:spcPct val="70000"/>
              </a:lnSpc>
              <a:spcBef>
                <a:spcPct val="30000"/>
              </a:spcBef>
            </a:pPr>
            <a:endParaRPr lang="en-US" sz="2000">
              <a:solidFill>
                <a:schemeClr val="folHlink"/>
              </a:solidFill>
              <a:latin typeface="Lucida Console" pitchFamily="49" charset="0"/>
              <a:cs typeface="Courier New" pitchFamily="49" charset="0"/>
            </a:endParaRPr>
          </a:p>
          <a:p>
            <a:pPr eaLnBrk="1" hangingPunct="1">
              <a:lnSpc>
                <a:spcPct val="70000"/>
              </a:lnSpc>
              <a:spcBef>
                <a:spcPct val="30000"/>
              </a:spcBef>
            </a:pPr>
            <a:r>
              <a:rPr lang="en-US" sz="2000">
                <a:solidFill>
                  <a:schemeClr val="accent2"/>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public void</a:t>
            </a:r>
            <a:r>
              <a:rPr lang="en-US" sz="2000">
                <a:solidFill>
                  <a:schemeClr val="accent2"/>
                </a:solidFill>
                <a:latin typeface="Lucida Console" pitchFamily="49" charset="0"/>
                <a:cs typeface="Courier New" pitchFamily="49" charset="0"/>
              </a:rPr>
              <a:t> unlock() {}</a:t>
            </a:r>
          </a:p>
          <a:p>
            <a:pPr eaLnBrk="1" hangingPunct="1">
              <a:lnSpc>
                <a:spcPct val="70000"/>
              </a:lnSpc>
              <a:spcBef>
                <a:spcPct val="30000"/>
              </a:spcBef>
            </a:pPr>
            <a:r>
              <a:rPr lang="en-US" sz="2000">
                <a:solidFill>
                  <a:schemeClr val="folHlink"/>
                </a:solidFill>
                <a:latin typeface="Lucida Console" pitchFamily="49" charset="0"/>
                <a:cs typeface="Courier New" pitchFamily="49" charset="0"/>
              </a:rPr>
              <a:t>}</a:t>
            </a:r>
          </a:p>
        </p:txBody>
      </p:sp>
      <p:sp>
        <p:nvSpPr>
          <p:cNvPr id="66567" name="AutoShape 4"/>
          <p:cNvSpPr>
            <a:spLocks noChangeArrowheads="1"/>
          </p:cNvSpPr>
          <p:nvPr/>
        </p:nvSpPr>
        <p:spPr bwMode="auto">
          <a:xfrm>
            <a:off x="1031875" y="3878263"/>
            <a:ext cx="3892550" cy="506412"/>
          </a:xfrm>
          <a:prstGeom prst="wedgeRoundRectCallout">
            <a:avLst>
              <a:gd name="adj1" fmla="val 75000"/>
              <a:gd name="adj2" fmla="val -243417"/>
              <a:gd name="adj3" fmla="val 16667"/>
            </a:avLst>
          </a:prstGeom>
          <a:noFill/>
          <a:ln w="38100">
            <a:solidFill>
              <a:srgbClr val="FF0000"/>
            </a:solidFill>
            <a:miter lim="800000"/>
            <a:headEnd/>
            <a:tailEnd/>
          </a:ln>
        </p:spPr>
        <p:txBody>
          <a:bodyPr anchor="ctr"/>
          <a:lstStyle/>
          <a:p>
            <a:pPr algn="ctr"/>
            <a:endParaRPr lang="en-US" b="0"/>
          </a:p>
        </p:txBody>
      </p:sp>
      <p:sp>
        <p:nvSpPr>
          <p:cNvPr id="66568" name="Text Box 5"/>
          <p:cNvSpPr txBox="1">
            <a:spLocks noChangeArrowheads="1"/>
          </p:cNvSpPr>
          <p:nvPr/>
        </p:nvSpPr>
        <p:spPr bwMode="auto">
          <a:xfrm>
            <a:off x="5370513" y="2343150"/>
            <a:ext cx="2706687" cy="519113"/>
          </a:xfrm>
          <a:prstGeom prst="rect">
            <a:avLst/>
          </a:prstGeom>
          <a:noFill/>
          <a:ln w="9525">
            <a:noFill/>
            <a:miter lim="800000"/>
            <a:headEnd/>
            <a:tailEnd/>
          </a:ln>
        </p:spPr>
        <p:txBody>
          <a:bodyPr>
            <a:spAutoFit/>
          </a:bodyPr>
          <a:lstStyle/>
          <a:p>
            <a:pPr algn="ctr"/>
            <a:r>
              <a:rPr lang="en-US" sz="2800">
                <a:solidFill>
                  <a:srgbClr val="FF0000"/>
                </a:solidFill>
              </a:rPr>
              <a:t>Nothing to do</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2" name="Picture 1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63493" name="Rectangle 2"/>
          <p:cNvSpPr>
            <a:spLocks noGrp="1" noChangeArrowheads="1"/>
          </p:cNvSpPr>
          <p:nvPr>
            <p:ph type="title"/>
          </p:nvPr>
        </p:nvSpPr>
        <p:spPr/>
        <p:txBody>
          <a:bodyPr/>
          <a:lstStyle/>
          <a:p>
            <a:r>
              <a:rPr lang="en-US" sz="4000" smtClean="0"/>
              <a:t>LockTwo</a:t>
            </a:r>
          </a:p>
        </p:txBody>
      </p:sp>
      <p:sp>
        <p:nvSpPr>
          <p:cNvPr id="63494" name="Text Box 3"/>
          <p:cNvSpPr txBox="1">
            <a:spLocks noChangeArrowheads="1"/>
          </p:cNvSpPr>
          <p:nvPr/>
        </p:nvSpPr>
        <p:spPr bwMode="auto">
          <a:xfrm>
            <a:off x="849313" y="1828800"/>
            <a:ext cx="7445375" cy="2743200"/>
          </a:xfrm>
          <a:prstGeom prst="rect">
            <a:avLst/>
          </a:prstGeom>
          <a:solidFill>
            <a:srgbClr val="FFFFCC"/>
          </a:solidFill>
          <a:ln w="9525">
            <a:noFill/>
            <a:miter lim="800000"/>
            <a:headEnd/>
            <a:tailEnd/>
          </a:ln>
        </p:spPr>
        <p:txBody>
          <a:bodyPr>
            <a:spAutoFit/>
          </a:bodyPr>
          <a:lstStyle/>
          <a:p>
            <a:pPr eaLnBrk="1" hangingPunct="1">
              <a:lnSpc>
                <a:spcPct val="70000"/>
              </a:lnSpc>
              <a:spcBef>
                <a:spcPct val="30000"/>
              </a:spcBef>
            </a:pPr>
            <a:r>
              <a:rPr lang="en-US" sz="2000">
                <a:solidFill>
                  <a:schemeClr val="tx1"/>
                </a:solidFill>
                <a:latin typeface="Lucida Console" pitchFamily="49" charset="0"/>
                <a:cs typeface="Courier New" pitchFamily="49" charset="0"/>
              </a:rPr>
              <a:t>public class</a:t>
            </a:r>
            <a:r>
              <a:rPr lang="en-US" sz="2000">
                <a:solidFill>
                  <a:schemeClr val="accent2"/>
                </a:solidFill>
                <a:latin typeface="Lucida Console" pitchFamily="49" charset="0"/>
                <a:cs typeface="Courier New" pitchFamily="49" charset="0"/>
              </a:rPr>
              <a:t> LockTwo </a:t>
            </a:r>
            <a:r>
              <a:rPr lang="en-US" sz="2000">
                <a:solidFill>
                  <a:schemeClr val="tx1"/>
                </a:solidFill>
                <a:latin typeface="Lucida Console" pitchFamily="49" charset="0"/>
                <a:cs typeface="Courier New" pitchFamily="49" charset="0"/>
              </a:rPr>
              <a:t>implements</a:t>
            </a:r>
            <a:r>
              <a:rPr lang="en-US" sz="2000">
                <a:solidFill>
                  <a:schemeClr val="accent2"/>
                </a:solidFill>
                <a:latin typeface="Lucida Console" pitchFamily="49" charset="0"/>
                <a:cs typeface="Courier New" pitchFamily="49" charset="0"/>
              </a:rPr>
              <a:t> Lock {</a:t>
            </a:r>
          </a:p>
          <a:p>
            <a:pPr eaLnBrk="1" hangingPunct="1">
              <a:lnSpc>
                <a:spcPct val="70000"/>
              </a:lnSpc>
              <a:spcBef>
                <a:spcPct val="30000"/>
              </a:spcBef>
            </a:pPr>
            <a:r>
              <a:rPr lang="en-US" sz="2000">
                <a:solidFill>
                  <a:schemeClr val="accent2"/>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private volatile int</a:t>
            </a:r>
            <a:r>
              <a:rPr lang="en-US" sz="2000">
                <a:solidFill>
                  <a:schemeClr val="accent2"/>
                </a:solidFill>
                <a:latin typeface="Lucida Console" pitchFamily="49" charset="0"/>
                <a:cs typeface="Courier New" pitchFamily="49" charset="0"/>
              </a:rPr>
              <a:t> victim;</a:t>
            </a:r>
          </a:p>
          <a:p>
            <a:pPr eaLnBrk="1" hangingPunct="1">
              <a:lnSpc>
                <a:spcPct val="70000"/>
              </a:lnSpc>
              <a:spcBef>
                <a:spcPct val="30000"/>
              </a:spcBef>
            </a:pPr>
            <a:r>
              <a:rPr lang="en-US" sz="2000">
                <a:solidFill>
                  <a:schemeClr val="accent2"/>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public void</a:t>
            </a:r>
            <a:r>
              <a:rPr lang="en-US" sz="2000">
                <a:solidFill>
                  <a:schemeClr val="accent2"/>
                </a:solidFill>
                <a:latin typeface="Lucida Console" pitchFamily="49" charset="0"/>
                <a:cs typeface="Courier New" pitchFamily="49" charset="0"/>
              </a:rPr>
              <a:t> lock() {</a:t>
            </a:r>
          </a:p>
          <a:p>
            <a:pPr eaLnBrk="1" hangingPunct="1">
              <a:lnSpc>
                <a:spcPct val="70000"/>
              </a:lnSpc>
              <a:spcBef>
                <a:spcPct val="30000"/>
              </a:spcBef>
            </a:pPr>
            <a:r>
              <a:rPr lang="en-US" sz="2000">
                <a:solidFill>
                  <a:schemeClr val="accent2"/>
                </a:solidFill>
                <a:latin typeface="Lucida Console" pitchFamily="49" charset="0"/>
                <a:cs typeface="Courier New" pitchFamily="49" charset="0"/>
              </a:rPr>
              <a:t>  victim = i;</a:t>
            </a:r>
          </a:p>
          <a:p>
            <a:pPr eaLnBrk="1" hangingPunct="1">
              <a:lnSpc>
                <a:spcPct val="70000"/>
              </a:lnSpc>
              <a:spcBef>
                <a:spcPct val="30000"/>
              </a:spcBef>
            </a:pPr>
            <a:r>
              <a:rPr lang="en-US" sz="2000">
                <a:solidFill>
                  <a:schemeClr val="accent2"/>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while</a:t>
            </a:r>
            <a:r>
              <a:rPr lang="en-US" sz="2000">
                <a:solidFill>
                  <a:schemeClr val="accent2"/>
                </a:solidFill>
                <a:latin typeface="Lucida Console" pitchFamily="49" charset="0"/>
                <a:cs typeface="Courier New" pitchFamily="49" charset="0"/>
              </a:rPr>
              <a:t> (victim == i) {}; </a:t>
            </a:r>
          </a:p>
          <a:p>
            <a:pPr eaLnBrk="1" hangingPunct="1">
              <a:lnSpc>
                <a:spcPct val="70000"/>
              </a:lnSpc>
              <a:spcBef>
                <a:spcPct val="30000"/>
              </a:spcBef>
            </a:pPr>
            <a:r>
              <a:rPr lang="en-US" sz="2000">
                <a:solidFill>
                  <a:schemeClr val="accent2"/>
                </a:solidFill>
                <a:latin typeface="Lucida Console" pitchFamily="49" charset="0"/>
                <a:cs typeface="Courier New" pitchFamily="49" charset="0"/>
              </a:rPr>
              <a:t> }</a:t>
            </a:r>
          </a:p>
          <a:p>
            <a:pPr eaLnBrk="1" hangingPunct="1">
              <a:lnSpc>
                <a:spcPct val="70000"/>
              </a:lnSpc>
              <a:spcBef>
                <a:spcPct val="30000"/>
              </a:spcBef>
            </a:pPr>
            <a:endParaRPr lang="en-US" sz="2000">
              <a:solidFill>
                <a:schemeClr val="accent2"/>
              </a:solidFill>
              <a:latin typeface="Lucida Console" pitchFamily="49" charset="0"/>
              <a:cs typeface="Courier New" pitchFamily="49" charset="0"/>
            </a:endParaRPr>
          </a:p>
          <a:p>
            <a:pPr eaLnBrk="1" hangingPunct="1">
              <a:lnSpc>
                <a:spcPct val="70000"/>
              </a:lnSpc>
              <a:spcBef>
                <a:spcPct val="30000"/>
              </a:spcBef>
            </a:pPr>
            <a:r>
              <a:rPr lang="en-US" sz="2000">
                <a:solidFill>
                  <a:schemeClr val="accent2"/>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public void</a:t>
            </a:r>
            <a:r>
              <a:rPr lang="en-US" sz="2000">
                <a:solidFill>
                  <a:schemeClr val="accent2"/>
                </a:solidFill>
                <a:latin typeface="Lucida Console" pitchFamily="49" charset="0"/>
                <a:cs typeface="Courier New" pitchFamily="49" charset="0"/>
              </a:rPr>
              <a:t> unlock() {}</a:t>
            </a:r>
          </a:p>
          <a:p>
            <a:pPr eaLnBrk="1" hangingPunct="1">
              <a:lnSpc>
                <a:spcPct val="70000"/>
              </a:lnSpc>
              <a:spcBef>
                <a:spcPct val="30000"/>
              </a:spcBef>
            </a:pPr>
            <a:r>
              <a:rPr lang="en-US" sz="2000">
                <a:solidFill>
                  <a:schemeClr val="accent2"/>
                </a:solidFill>
                <a:latin typeface="Lucida Console" pitchFamily="49" charset="0"/>
                <a:cs typeface="Courier New" pitchFamily="49" charset="0"/>
              </a:rPr>
              <a:t>}</a:t>
            </a:r>
          </a:p>
        </p:txBody>
      </p:sp>
      <p:sp>
        <p:nvSpPr>
          <p:cNvPr id="5" name="TextBox 4"/>
          <p:cNvSpPr txBox="1"/>
          <p:nvPr/>
        </p:nvSpPr>
        <p:spPr>
          <a:xfrm>
            <a:off x="2667000" y="5486400"/>
            <a:ext cx="3352800" cy="646331"/>
          </a:xfrm>
          <a:prstGeom prst="rect">
            <a:avLst/>
          </a:prstGeom>
          <a:noFill/>
        </p:spPr>
        <p:txBody>
          <a:bodyPr wrap="square" rtlCol="0">
            <a:spAutoFit/>
          </a:bodyPr>
          <a:lstStyle/>
          <a:p>
            <a:r>
              <a:rPr lang="en-US" sz="3600" dirty="0" smtClean="0"/>
              <a:t>Does it work?</a:t>
            </a:r>
            <a:endParaRPr lang="en-US" sz="36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4"/>
          <p:cNvSpPr>
            <a:spLocks noGrp="1"/>
          </p:cNvSpPr>
          <p:nvPr>
            <p:ph type="ftr" sz="quarter" idx="10"/>
          </p:nvPr>
        </p:nvSpPr>
        <p:spPr>
          <a:noFill/>
        </p:spPr>
        <p:txBody>
          <a:bodyPr/>
          <a:lstStyle/>
          <a:p>
            <a:r>
              <a:rPr lang="en-US" smtClean="0">
                <a:latin typeface="Comic Sans MS" pitchFamily="66" charset="0"/>
              </a:rPr>
              <a:t>Art of Multiprocessor Programming</a:t>
            </a:r>
          </a:p>
        </p:txBody>
      </p:sp>
      <p:sp>
        <p:nvSpPr>
          <p:cNvPr id="69635" name="Slide Number Placeholder 5"/>
          <p:cNvSpPr>
            <a:spLocks noGrp="1"/>
          </p:cNvSpPr>
          <p:nvPr>
            <p:ph type="sldNum" sz="quarter" idx="11"/>
          </p:nvPr>
        </p:nvSpPr>
        <p:spPr>
          <a:noFill/>
        </p:spPr>
        <p:txBody>
          <a:bodyPr/>
          <a:lstStyle/>
          <a:p>
            <a:fld id="{992379BF-0736-4DF2-9C6A-A2BF171BAEA1}" type="slidenum">
              <a:rPr lang="x-none" smtClean="0">
                <a:latin typeface="Comic Sans MS" pitchFamily="66" charset="0"/>
              </a:rPr>
              <a:pPr/>
              <a:t>27</a:t>
            </a:fld>
            <a:endParaRPr lang="en-US" smtClean="0">
              <a:latin typeface="Comic Sans MS" pitchFamily="66" charset="0"/>
            </a:endParaRPr>
          </a:p>
        </p:txBody>
      </p:sp>
      <p:pic>
        <p:nvPicPr>
          <p:cNvPr id="69636" name="Picture 6"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69637" name="Text Box 5"/>
          <p:cNvSpPr txBox="1">
            <a:spLocks noChangeArrowheads="1"/>
          </p:cNvSpPr>
          <p:nvPr/>
        </p:nvSpPr>
        <p:spPr bwMode="auto">
          <a:xfrm>
            <a:off x="4930775" y="2794000"/>
            <a:ext cx="3860800" cy="1320800"/>
          </a:xfrm>
          <a:prstGeom prst="rect">
            <a:avLst/>
          </a:prstGeom>
          <a:solidFill>
            <a:srgbClr val="FFFFCC"/>
          </a:solidFill>
          <a:ln w="9525">
            <a:solidFill>
              <a:srgbClr val="FFFF99"/>
            </a:solidFill>
            <a:miter lim="800000"/>
            <a:headEnd/>
            <a:tailEnd/>
          </a:ln>
        </p:spPr>
        <p:txBody>
          <a:bodyPr>
            <a:spAutoFit/>
          </a:bodyPr>
          <a:lstStyle/>
          <a:p>
            <a:r>
              <a:rPr lang="en-US" sz="2000">
                <a:solidFill>
                  <a:schemeClr val="tx1"/>
                </a:solidFill>
              </a:rPr>
              <a:t>public void</a:t>
            </a:r>
            <a:r>
              <a:rPr lang="en-US" sz="2000">
                <a:solidFill>
                  <a:schemeClr val="accent2"/>
                </a:solidFill>
              </a:rPr>
              <a:t> LockTwo() {</a:t>
            </a:r>
          </a:p>
          <a:p>
            <a:r>
              <a:rPr lang="en-US" sz="2000">
                <a:solidFill>
                  <a:schemeClr val="accent2"/>
                </a:solidFill>
              </a:rPr>
              <a:t>  victim = i;</a:t>
            </a:r>
          </a:p>
          <a:p>
            <a:r>
              <a:rPr lang="en-US" sz="2000">
                <a:solidFill>
                  <a:schemeClr val="accent2"/>
                </a:solidFill>
              </a:rPr>
              <a:t>  </a:t>
            </a:r>
            <a:r>
              <a:rPr lang="en-US" sz="2000">
                <a:solidFill>
                  <a:schemeClr val="tx1"/>
                </a:solidFill>
              </a:rPr>
              <a:t>while</a:t>
            </a:r>
            <a:r>
              <a:rPr lang="en-US" sz="2000">
                <a:solidFill>
                  <a:schemeClr val="accent2"/>
                </a:solidFill>
              </a:rPr>
              <a:t> (victim == i) {}; </a:t>
            </a:r>
          </a:p>
          <a:p>
            <a:r>
              <a:rPr lang="en-US" sz="2000">
                <a:solidFill>
                  <a:schemeClr val="accent2"/>
                </a:solidFill>
              </a:rPr>
              <a:t> }</a:t>
            </a:r>
          </a:p>
        </p:txBody>
      </p:sp>
      <p:sp>
        <p:nvSpPr>
          <p:cNvPr id="69638" name="Rectangle 2"/>
          <p:cNvSpPr>
            <a:spLocks noGrp="1" noChangeArrowheads="1"/>
          </p:cNvSpPr>
          <p:nvPr>
            <p:ph type="title"/>
          </p:nvPr>
        </p:nvSpPr>
        <p:spPr/>
        <p:txBody>
          <a:bodyPr/>
          <a:lstStyle/>
          <a:p>
            <a:r>
              <a:rPr lang="en-US" smtClean="0"/>
              <a:t>LockTwo Claims</a:t>
            </a:r>
          </a:p>
        </p:txBody>
      </p:sp>
      <p:sp>
        <p:nvSpPr>
          <p:cNvPr id="69639" name="Rectangle 3"/>
          <p:cNvSpPr>
            <a:spLocks noGrp="1" noChangeArrowheads="1"/>
          </p:cNvSpPr>
          <p:nvPr>
            <p:ph type="body" sz="half" idx="1"/>
          </p:nvPr>
        </p:nvSpPr>
        <p:spPr>
          <a:xfrm>
            <a:off x="571500" y="2171700"/>
            <a:ext cx="5797550" cy="4064000"/>
          </a:xfrm>
        </p:spPr>
        <p:txBody>
          <a:bodyPr/>
          <a:lstStyle/>
          <a:p>
            <a:r>
              <a:rPr lang="en-US" smtClean="0"/>
              <a:t>Satisfies mutual exclusion</a:t>
            </a:r>
          </a:p>
          <a:p>
            <a:pPr lvl="1"/>
            <a:r>
              <a:rPr lang="en-US" smtClean="0"/>
              <a:t>If thread </a:t>
            </a:r>
            <a:r>
              <a:rPr lang="en-US" b="1" smtClean="0">
                <a:solidFill>
                  <a:schemeClr val="tx1"/>
                </a:solidFill>
                <a:latin typeface="Lucida Console" pitchFamily="49" charset="0"/>
              </a:rPr>
              <a:t>i</a:t>
            </a:r>
            <a:r>
              <a:rPr lang="en-US" smtClean="0"/>
              <a:t> in CS</a:t>
            </a:r>
          </a:p>
          <a:p>
            <a:pPr lvl="1"/>
            <a:r>
              <a:rPr lang="en-US" smtClean="0"/>
              <a:t>Then </a:t>
            </a:r>
            <a:r>
              <a:rPr lang="en-US" b="1" smtClean="0">
                <a:solidFill>
                  <a:schemeClr val="tx1"/>
                </a:solidFill>
                <a:latin typeface="Lucida Console" pitchFamily="49" charset="0"/>
              </a:rPr>
              <a:t>victim == j</a:t>
            </a:r>
          </a:p>
          <a:p>
            <a:pPr lvl="1"/>
            <a:r>
              <a:rPr lang="en-US" smtClean="0"/>
              <a:t>Cannot be both 0 and 1</a:t>
            </a:r>
          </a:p>
          <a:p>
            <a:r>
              <a:rPr lang="en-US" smtClean="0"/>
              <a:t>Not deadlock free</a:t>
            </a:r>
          </a:p>
          <a:p>
            <a:pPr lvl="1"/>
            <a:r>
              <a:rPr lang="en-US" smtClean="0"/>
              <a:t>Sequential execution deadlocks</a:t>
            </a:r>
          </a:p>
          <a:p>
            <a:pPr lvl="1"/>
            <a:r>
              <a:rPr lang="en-US" smtClean="0"/>
              <a:t>Concurrent execution does not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60" name="Picture 8"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70661" name="Rectangle 2"/>
          <p:cNvSpPr>
            <a:spLocks noGrp="1" noChangeArrowheads="1"/>
          </p:cNvSpPr>
          <p:nvPr>
            <p:ph type="title"/>
          </p:nvPr>
        </p:nvSpPr>
        <p:spPr/>
        <p:txBody>
          <a:bodyPr/>
          <a:lstStyle/>
          <a:p>
            <a:r>
              <a:rPr lang="en-US" sz="4000" smtClean="0"/>
              <a:t>Peterson’s Algorithm</a:t>
            </a:r>
          </a:p>
        </p:txBody>
      </p:sp>
      <p:sp>
        <p:nvSpPr>
          <p:cNvPr id="70662" name="Rectangle 4"/>
          <p:cNvSpPr>
            <a:spLocks noChangeArrowheads="1"/>
          </p:cNvSpPr>
          <p:nvPr/>
        </p:nvSpPr>
        <p:spPr bwMode="auto">
          <a:xfrm>
            <a:off x="1066800" y="2514600"/>
            <a:ext cx="6781800" cy="2971800"/>
          </a:xfrm>
          <a:prstGeom prst="rect">
            <a:avLst/>
          </a:prstGeom>
          <a:solidFill>
            <a:srgbClr val="FFFFCC"/>
          </a:solidFill>
          <a:ln w="9525">
            <a:noFill/>
            <a:miter lim="800000"/>
            <a:headEnd/>
            <a:tailEnd/>
          </a:ln>
        </p:spPr>
        <p:txBody>
          <a:bodyPr/>
          <a:lstStyle/>
          <a:p>
            <a:pPr marL="231775" indent="-231775">
              <a:lnSpc>
                <a:spcPct val="80000"/>
              </a:lnSpc>
              <a:spcBef>
                <a:spcPct val="20000"/>
              </a:spcBef>
            </a:pPr>
            <a:r>
              <a:rPr lang="en-US" sz="2400">
                <a:solidFill>
                  <a:schemeClr val="tx1"/>
                </a:solidFill>
                <a:latin typeface="Lucida Console" pitchFamily="49" charset="0"/>
                <a:cs typeface="Courier New" pitchFamily="49" charset="0"/>
              </a:rPr>
              <a:t>public</a:t>
            </a:r>
            <a:r>
              <a:rPr lang="en-US" sz="2400">
                <a:solidFill>
                  <a:schemeClr val="folHlink"/>
                </a:solidFill>
                <a:latin typeface="Lucida Console" pitchFamily="49" charset="0"/>
                <a:cs typeface="Courier New" pitchFamily="49" charset="0"/>
              </a:rPr>
              <a:t> </a:t>
            </a:r>
            <a:r>
              <a:rPr lang="en-US" sz="2400">
                <a:solidFill>
                  <a:schemeClr val="tx1"/>
                </a:solidFill>
                <a:latin typeface="Lucida Console" pitchFamily="49" charset="0"/>
                <a:cs typeface="Courier New" pitchFamily="49" charset="0"/>
              </a:rPr>
              <a:t>void</a:t>
            </a:r>
            <a:r>
              <a:rPr lang="en-US" sz="2400">
                <a:solidFill>
                  <a:schemeClr val="folHlink"/>
                </a:solidFill>
                <a:latin typeface="Lucida Console" pitchFamily="49" charset="0"/>
                <a:cs typeface="Courier New" pitchFamily="49" charset="0"/>
              </a:rPr>
              <a:t> </a:t>
            </a:r>
            <a:r>
              <a:rPr lang="en-US" sz="2400">
                <a:solidFill>
                  <a:schemeClr val="accent2"/>
                </a:solidFill>
                <a:latin typeface="Lucida Console" pitchFamily="49" charset="0"/>
                <a:cs typeface="Courier New" pitchFamily="49" charset="0"/>
              </a:rPr>
              <a:t>lock() {</a:t>
            </a:r>
          </a:p>
          <a:p>
            <a:pPr marL="231775" indent="-231775">
              <a:lnSpc>
                <a:spcPct val="80000"/>
              </a:lnSpc>
              <a:spcBef>
                <a:spcPct val="20000"/>
              </a:spcBef>
            </a:pPr>
            <a:r>
              <a:rPr lang="en-US" sz="2400">
                <a:solidFill>
                  <a:schemeClr val="accent2"/>
                </a:solidFill>
                <a:latin typeface="Lucida Console" pitchFamily="49" charset="0"/>
                <a:cs typeface="Courier New" pitchFamily="49" charset="0"/>
              </a:rPr>
              <a:t> flag[i] =</a:t>
            </a:r>
            <a:r>
              <a:rPr lang="en-US" sz="2400">
                <a:solidFill>
                  <a:srgbClr val="000000"/>
                </a:solidFill>
                <a:latin typeface="Lucida Console" pitchFamily="49" charset="0"/>
                <a:cs typeface="Courier New" pitchFamily="49" charset="0"/>
              </a:rPr>
              <a:t> </a:t>
            </a:r>
            <a:r>
              <a:rPr lang="en-US" sz="2400">
                <a:solidFill>
                  <a:schemeClr val="tx1"/>
                </a:solidFill>
                <a:latin typeface="Lucida Console" pitchFamily="49" charset="0"/>
                <a:cs typeface="Courier New" pitchFamily="49" charset="0"/>
              </a:rPr>
              <a:t>true</a:t>
            </a:r>
            <a:r>
              <a:rPr lang="en-US" sz="2400">
                <a:solidFill>
                  <a:srgbClr val="000000"/>
                </a:solidFill>
                <a:latin typeface="Lucida Console" pitchFamily="49" charset="0"/>
                <a:cs typeface="Courier New" pitchFamily="49" charset="0"/>
              </a:rPr>
              <a:t>; </a:t>
            </a:r>
            <a:endParaRPr lang="en-US" sz="2400">
              <a:solidFill>
                <a:srgbClr val="FF0000"/>
              </a:solidFill>
              <a:latin typeface="Lucida Console" pitchFamily="49" charset="0"/>
              <a:cs typeface="Courier New" pitchFamily="49" charset="0"/>
            </a:endParaRPr>
          </a:p>
          <a:p>
            <a:pPr marL="231775" indent="-231775">
              <a:lnSpc>
                <a:spcPct val="80000"/>
              </a:lnSpc>
              <a:spcBef>
                <a:spcPct val="20000"/>
              </a:spcBef>
            </a:pPr>
            <a:r>
              <a:rPr lang="en-US" sz="2400">
                <a:solidFill>
                  <a:srgbClr val="000000"/>
                </a:solidFill>
                <a:latin typeface="Lucida Console" pitchFamily="49" charset="0"/>
                <a:cs typeface="Courier New" pitchFamily="49" charset="0"/>
              </a:rPr>
              <a:t> </a:t>
            </a:r>
            <a:r>
              <a:rPr lang="en-US" sz="2400">
                <a:solidFill>
                  <a:schemeClr val="accent2"/>
                </a:solidFill>
                <a:latin typeface="Lucida Console" pitchFamily="49" charset="0"/>
                <a:cs typeface="Courier New" pitchFamily="49" charset="0"/>
              </a:rPr>
              <a:t>victim  = i;</a:t>
            </a:r>
            <a:r>
              <a:rPr lang="en-US" sz="2400">
                <a:solidFill>
                  <a:schemeClr val="folHlink"/>
                </a:solidFill>
                <a:latin typeface="Lucida Console" pitchFamily="49" charset="0"/>
                <a:cs typeface="Courier New" pitchFamily="49" charset="0"/>
              </a:rPr>
              <a:t> </a:t>
            </a:r>
          </a:p>
          <a:p>
            <a:pPr marL="231775" indent="-231775">
              <a:lnSpc>
                <a:spcPct val="80000"/>
              </a:lnSpc>
              <a:spcBef>
                <a:spcPct val="20000"/>
              </a:spcBef>
            </a:pPr>
            <a:r>
              <a:rPr lang="en-US" sz="2400">
                <a:solidFill>
                  <a:schemeClr val="folHlink"/>
                </a:solidFill>
                <a:latin typeface="Lucida Console" pitchFamily="49" charset="0"/>
                <a:cs typeface="Courier New" pitchFamily="49" charset="0"/>
              </a:rPr>
              <a:t> </a:t>
            </a:r>
            <a:r>
              <a:rPr lang="en-US" sz="2400">
                <a:solidFill>
                  <a:schemeClr val="tx1"/>
                </a:solidFill>
                <a:latin typeface="Lucida Console" pitchFamily="49" charset="0"/>
                <a:cs typeface="Courier New" pitchFamily="49" charset="0"/>
              </a:rPr>
              <a:t>while</a:t>
            </a:r>
            <a:r>
              <a:rPr lang="en-US" sz="2400">
                <a:solidFill>
                  <a:schemeClr val="folHlink"/>
                </a:solidFill>
                <a:latin typeface="Lucida Console" pitchFamily="49" charset="0"/>
                <a:cs typeface="Courier New" pitchFamily="49" charset="0"/>
              </a:rPr>
              <a:t> </a:t>
            </a:r>
            <a:r>
              <a:rPr lang="en-US" sz="2400">
                <a:solidFill>
                  <a:schemeClr val="accent2"/>
                </a:solidFill>
                <a:latin typeface="Lucida Console" pitchFamily="49" charset="0"/>
                <a:cs typeface="Courier New" pitchFamily="49" charset="0"/>
              </a:rPr>
              <a:t>(flag[j] &amp;&amp; victim == i) {};</a:t>
            </a:r>
          </a:p>
          <a:p>
            <a:pPr marL="231775" indent="-231775">
              <a:lnSpc>
                <a:spcPct val="80000"/>
              </a:lnSpc>
              <a:spcBef>
                <a:spcPct val="20000"/>
              </a:spcBef>
            </a:pPr>
            <a:r>
              <a:rPr lang="en-US" sz="2400">
                <a:solidFill>
                  <a:schemeClr val="accent2"/>
                </a:solidFill>
                <a:latin typeface="Lucida Console" pitchFamily="49" charset="0"/>
                <a:cs typeface="Courier New" pitchFamily="49" charset="0"/>
              </a:rPr>
              <a:t>}</a:t>
            </a:r>
          </a:p>
          <a:p>
            <a:pPr marL="231775" indent="-231775">
              <a:lnSpc>
                <a:spcPct val="80000"/>
              </a:lnSpc>
              <a:spcBef>
                <a:spcPct val="20000"/>
              </a:spcBef>
            </a:pPr>
            <a:r>
              <a:rPr lang="en-US" sz="2400">
                <a:solidFill>
                  <a:schemeClr val="tx1"/>
                </a:solidFill>
                <a:latin typeface="Lucida Console" pitchFamily="49" charset="0"/>
                <a:cs typeface="Courier New" pitchFamily="49" charset="0"/>
              </a:rPr>
              <a:t>public void</a:t>
            </a:r>
            <a:r>
              <a:rPr lang="en-US" sz="2400">
                <a:solidFill>
                  <a:schemeClr val="folHlink"/>
                </a:solidFill>
                <a:latin typeface="Lucida Console" pitchFamily="49" charset="0"/>
                <a:cs typeface="Courier New" pitchFamily="49" charset="0"/>
              </a:rPr>
              <a:t> </a:t>
            </a:r>
            <a:r>
              <a:rPr lang="en-US" sz="2400">
                <a:solidFill>
                  <a:schemeClr val="accent2"/>
                </a:solidFill>
                <a:latin typeface="Lucida Console" pitchFamily="49" charset="0"/>
                <a:cs typeface="Courier New" pitchFamily="49" charset="0"/>
              </a:rPr>
              <a:t>unlock() {</a:t>
            </a:r>
          </a:p>
          <a:p>
            <a:pPr marL="231775" indent="-231775">
              <a:lnSpc>
                <a:spcPct val="80000"/>
              </a:lnSpc>
              <a:spcBef>
                <a:spcPct val="20000"/>
              </a:spcBef>
            </a:pPr>
            <a:r>
              <a:rPr lang="en-US" sz="2400">
                <a:solidFill>
                  <a:schemeClr val="accent2"/>
                </a:solidFill>
                <a:latin typeface="Lucida Console" pitchFamily="49" charset="0"/>
                <a:cs typeface="Courier New" pitchFamily="49" charset="0"/>
              </a:rPr>
              <a:t> flag[i] =</a:t>
            </a:r>
            <a:r>
              <a:rPr lang="en-US" sz="2400">
                <a:solidFill>
                  <a:schemeClr val="folHlink"/>
                </a:solidFill>
                <a:latin typeface="Lucida Console" pitchFamily="49" charset="0"/>
                <a:cs typeface="Courier New" pitchFamily="49" charset="0"/>
              </a:rPr>
              <a:t> </a:t>
            </a:r>
            <a:r>
              <a:rPr lang="en-US" sz="2400">
                <a:solidFill>
                  <a:schemeClr val="tx1"/>
                </a:solidFill>
                <a:latin typeface="Lucida Console" pitchFamily="49" charset="0"/>
                <a:cs typeface="Courier New" pitchFamily="49" charset="0"/>
              </a:rPr>
              <a:t>false</a:t>
            </a:r>
            <a:r>
              <a:rPr lang="en-US" sz="2400">
                <a:solidFill>
                  <a:schemeClr val="accent2"/>
                </a:solidFill>
                <a:latin typeface="Lucida Console" pitchFamily="49" charset="0"/>
                <a:cs typeface="Courier New" pitchFamily="49" charset="0"/>
              </a:rPr>
              <a:t>;</a:t>
            </a:r>
          </a:p>
          <a:p>
            <a:pPr marL="231775" indent="-231775">
              <a:lnSpc>
                <a:spcPct val="80000"/>
              </a:lnSpc>
              <a:spcBef>
                <a:spcPct val="20000"/>
              </a:spcBef>
            </a:pPr>
            <a:r>
              <a:rPr lang="en-US" sz="2400">
                <a:solidFill>
                  <a:schemeClr val="accent2"/>
                </a:solidFill>
                <a:latin typeface="Lucida Console"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4" name="Picture 10"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71685" name="Rectangle 2"/>
          <p:cNvSpPr>
            <a:spLocks noGrp="1" noChangeArrowheads="1"/>
          </p:cNvSpPr>
          <p:nvPr>
            <p:ph type="title"/>
          </p:nvPr>
        </p:nvSpPr>
        <p:spPr/>
        <p:txBody>
          <a:bodyPr/>
          <a:lstStyle/>
          <a:p>
            <a:r>
              <a:rPr lang="en-US" sz="4000" smtClean="0"/>
              <a:t>Peterson’s Algorithm</a:t>
            </a:r>
          </a:p>
        </p:txBody>
      </p:sp>
      <p:sp>
        <p:nvSpPr>
          <p:cNvPr id="71686" name="Rectangle 3"/>
          <p:cNvSpPr>
            <a:spLocks noChangeArrowheads="1"/>
          </p:cNvSpPr>
          <p:nvPr/>
        </p:nvSpPr>
        <p:spPr bwMode="auto">
          <a:xfrm>
            <a:off x="1066800" y="2514600"/>
            <a:ext cx="6781800" cy="2971800"/>
          </a:xfrm>
          <a:prstGeom prst="rect">
            <a:avLst/>
          </a:prstGeom>
          <a:solidFill>
            <a:srgbClr val="FFFFCC"/>
          </a:solidFill>
          <a:ln w="9525">
            <a:noFill/>
            <a:miter lim="800000"/>
            <a:headEnd/>
            <a:tailEnd/>
          </a:ln>
        </p:spPr>
        <p:txBody>
          <a:bodyPr/>
          <a:lstStyle/>
          <a:p>
            <a:pPr marL="231775" indent="-231775">
              <a:lnSpc>
                <a:spcPct val="80000"/>
              </a:lnSpc>
              <a:spcBef>
                <a:spcPct val="20000"/>
              </a:spcBef>
            </a:pPr>
            <a:r>
              <a:rPr lang="en-US" sz="2400">
                <a:solidFill>
                  <a:schemeClr val="folHlink"/>
                </a:solidFill>
                <a:latin typeface="Lucida Console" pitchFamily="49" charset="0"/>
                <a:cs typeface="Courier New" pitchFamily="49" charset="0"/>
              </a:rPr>
              <a:t>public void lock() {</a:t>
            </a:r>
          </a:p>
          <a:p>
            <a:pPr marL="231775" indent="-231775">
              <a:lnSpc>
                <a:spcPct val="80000"/>
              </a:lnSpc>
              <a:spcBef>
                <a:spcPct val="20000"/>
              </a:spcBef>
            </a:pPr>
            <a:r>
              <a:rPr lang="en-US" sz="2400">
                <a:solidFill>
                  <a:schemeClr val="accent2"/>
                </a:solidFill>
                <a:latin typeface="Lucida Console" pitchFamily="49" charset="0"/>
                <a:cs typeface="Courier New" pitchFamily="49" charset="0"/>
              </a:rPr>
              <a:t> flag[i] =</a:t>
            </a:r>
            <a:r>
              <a:rPr lang="en-US" sz="2400">
                <a:solidFill>
                  <a:srgbClr val="000000"/>
                </a:solidFill>
                <a:latin typeface="Lucida Console" pitchFamily="49" charset="0"/>
                <a:cs typeface="Courier New" pitchFamily="49" charset="0"/>
              </a:rPr>
              <a:t> </a:t>
            </a:r>
            <a:r>
              <a:rPr lang="en-US" sz="2400">
                <a:solidFill>
                  <a:schemeClr val="tx1"/>
                </a:solidFill>
                <a:latin typeface="Lucida Console" pitchFamily="49" charset="0"/>
                <a:cs typeface="Courier New" pitchFamily="49" charset="0"/>
              </a:rPr>
              <a:t>true</a:t>
            </a:r>
            <a:r>
              <a:rPr lang="en-US" sz="2400">
                <a:solidFill>
                  <a:srgbClr val="000000"/>
                </a:solidFill>
                <a:latin typeface="Lucida Console" pitchFamily="49" charset="0"/>
                <a:cs typeface="Courier New" pitchFamily="49" charset="0"/>
              </a:rPr>
              <a:t>; </a:t>
            </a:r>
            <a:endParaRPr lang="en-US" sz="2400">
              <a:solidFill>
                <a:srgbClr val="FF0000"/>
              </a:solidFill>
              <a:latin typeface="Lucida Console" pitchFamily="49" charset="0"/>
              <a:cs typeface="Courier New" pitchFamily="49" charset="0"/>
            </a:endParaRPr>
          </a:p>
          <a:p>
            <a:pPr marL="231775" indent="-231775">
              <a:lnSpc>
                <a:spcPct val="80000"/>
              </a:lnSpc>
              <a:spcBef>
                <a:spcPct val="20000"/>
              </a:spcBef>
            </a:pPr>
            <a:r>
              <a:rPr lang="en-US" sz="2400">
                <a:solidFill>
                  <a:srgbClr val="000000"/>
                </a:solidFill>
                <a:latin typeface="Lucida Console" pitchFamily="49" charset="0"/>
                <a:cs typeface="Courier New" pitchFamily="49" charset="0"/>
              </a:rPr>
              <a:t> </a:t>
            </a:r>
            <a:r>
              <a:rPr lang="en-US" sz="2400">
                <a:solidFill>
                  <a:schemeClr val="folHlink"/>
                </a:solidFill>
                <a:latin typeface="Lucida Console" pitchFamily="49" charset="0"/>
                <a:cs typeface="Courier New" pitchFamily="49" charset="0"/>
              </a:rPr>
              <a:t>victim  = i; </a:t>
            </a:r>
          </a:p>
          <a:p>
            <a:pPr marL="231775" indent="-231775">
              <a:lnSpc>
                <a:spcPct val="80000"/>
              </a:lnSpc>
              <a:spcBef>
                <a:spcPct val="20000"/>
              </a:spcBef>
            </a:pPr>
            <a:r>
              <a:rPr lang="en-US" sz="2400">
                <a:solidFill>
                  <a:schemeClr val="folHlink"/>
                </a:solidFill>
                <a:latin typeface="Lucida Console" pitchFamily="49" charset="0"/>
                <a:cs typeface="Courier New" pitchFamily="49" charset="0"/>
              </a:rPr>
              <a:t> while (flag[j] &amp;&amp; victim == i) {};</a:t>
            </a:r>
          </a:p>
          <a:p>
            <a:pPr marL="231775" indent="-231775">
              <a:lnSpc>
                <a:spcPct val="80000"/>
              </a:lnSpc>
              <a:spcBef>
                <a:spcPct val="20000"/>
              </a:spcBef>
            </a:pPr>
            <a:r>
              <a:rPr lang="en-US" sz="2400">
                <a:solidFill>
                  <a:schemeClr val="folHlink"/>
                </a:solidFill>
                <a:latin typeface="Lucida Console" pitchFamily="49" charset="0"/>
                <a:cs typeface="Courier New" pitchFamily="49" charset="0"/>
              </a:rPr>
              <a:t>}</a:t>
            </a:r>
          </a:p>
          <a:p>
            <a:pPr marL="231775" indent="-231775">
              <a:lnSpc>
                <a:spcPct val="80000"/>
              </a:lnSpc>
              <a:spcBef>
                <a:spcPct val="20000"/>
              </a:spcBef>
            </a:pPr>
            <a:r>
              <a:rPr lang="en-US" sz="2400">
                <a:solidFill>
                  <a:schemeClr val="folHlink"/>
                </a:solidFill>
                <a:latin typeface="Lucida Console" pitchFamily="49" charset="0"/>
                <a:cs typeface="Courier New" pitchFamily="49" charset="0"/>
              </a:rPr>
              <a:t>public void unlock() {</a:t>
            </a:r>
          </a:p>
          <a:p>
            <a:pPr marL="231775" indent="-231775">
              <a:lnSpc>
                <a:spcPct val="80000"/>
              </a:lnSpc>
              <a:spcBef>
                <a:spcPct val="20000"/>
              </a:spcBef>
            </a:pPr>
            <a:r>
              <a:rPr lang="en-US" sz="2400">
                <a:solidFill>
                  <a:schemeClr val="folHlink"/>
                </a:solidFill>
                <a:latin typeface="Lucida Console" pitchFamily="49" charset="0"/>
                <a:cs typeface="Courier New" pitchFamily="49" charset="0"/>
              </a:rPr>
              <a:t> flag[i] = false;</a:t>
            </a:r>
          </a:p>
          <a:p>
            <a:pPr marL="231775" indent="-231775">
              <a:lnSpc>
                <a:spcPct val="80000"/>
              </a:lnSpc>
              <a:spcBef>
                <a:spcPct val="20000"/>
              </a:spcBef>
            </a:pPr>
            <a:r>
              <a:rPr lang="en-US" sz="2400">
                <a:solidFill>
                  <a:schemeClr val="folHlink"/>
                </a:solidFill>
                <a:latin typeface="Lucida Console" pitchFamily="49" charset="0"/>
                <a:cs typeface="Courier New" pitchFamily="49" charset="0"/>
              </a:rPr>
              <a:t>}</a:t>
            </a:r>
          </a:p>
        </p:txBody>
      </p:sp>
      <p:sp>
        <p:nvSpPr>
          <p:cNvPr id="71687" name="AutoShape 4"/>
          <p:cNvSpPr>
            <a:spLocks noChangeArrowheads="1"/>
          </p:cNvSpPr>
          <p:nvPr/>
        </p:nvSpPr>
        <p:spPr bwMode="auto">
          <a:xfrm>
            <a:off x="1327150" y="2867025"/>
            <a:ext cx="2978150" cy="369888"/>
          </a:xfrm>
          <a:prstGeom prst="wedgeRoundRectCallout">
            <a:avLst>
              <a:gd name="adj1" fmla="val 97120"/>
              <a:gd name="adj2" fmla="val -163736"/>
              <a:gd name="adj3" fmla="val 16667"/>
            </a:avLst>
          </a:prstGeom>
          <a:noFill/>
          <a:ln w="38100">
            <a:solidFill>
              <a:srgbClr val="FF0000"/>
            </a:solidFill>
            <a:miter lim="800000"/>
            <a:headEnd/>
            <a:tailEnd/>
          </a:ln>
        </p:spPr>
        <p:txBody>
          <a:bodyPr anchor="ctr"/>
          <a:lstStyle/>
          <a:p>
            <a:pPr algn="ctr"/>
            <a:endParaRPr lang="en-US" b="0"/>
          </a:p>
        </p:txBody>
      </p:sp>
      <p:sp>
        <p:nvSpPr>
          <p:cNvPr id="71688" name="Text Box 5"/>
          <p:cNvSpPr txBox="1">
            <a:spLocks noChangeArrowheads="1"/>
          </p:cNvSpPr>
          <p:nvPr/>
        </p:nvSpPr>
        <p:spPr bwMode="auto">
          <a:xfrm>
            <a:off x="5464175" y="1841500"/>
            <a:ext cx="2706688" cy="946150"/>
          </a:xfrm>
          <a:prstGeom prst="rect">
            <a:avLst/>
          </a:prstGeom>
          <a:noFill/>
          <a:ln w="9525">
            <a:noFill/>
            <a:miter lim="800000"/>
            <a:headEnd/>
            <a:tailEnd/>
          </a:ln>
        </p:spPr>
        <p:txBody>
          <a:bodyPr>
            <a:spAutoFit/>
          </a:bodyPr>
          <a:lstStyle/>
          <a:p>
            <a:pPr algn="ctr"/>
            <a:r>
              <a:rPr lang="en-US" sz="2800">
                <a:solidFill>
                  <a:srgbClr val="FF0000"/>
                </a:solidFill>
              </a:rPr>
              <a:t>Announce I’m interested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situation…</a:t>
            </a:r>
            <a:endParaRPr lang="en-US" dirty="0"/>
          </a:p>
        </p:txBody>
      </p:sp>
      <p:sp>
        <p:nvSpPr>
          <p:cNvPr id="3" name="Content Placeholder 2"/>
          <p:cNvSpPr>
            <a:spLocks noGrp="1"/>
          </p:cNvSpPr>
          <p:nvPr>
            <p:ph idx="1"/>
          </p:nvPr>
        </p:nvSpPr>
        <p:spPr/>
        <p:txBody>
          <a:bodyPr/>
          <a:lstStyle/>
          <a:p>
            <a:r>
              <a:rPr lang="en-US" dirty="0" smtClean="0"/>
              <a:t>Two threads want to use the printer</a:t>
            </a:r>
          </a:p>
          <a:p>
            <a:r>
              <a:rPr lang="en-US" dirty="0" smtClean="0"/>
              <a:t>The printer can only talk to one thread at a time</a:t>
            </a:r>
          </a:p>
          <a:p>
            <a:r>
              <a:rPr lang="en-US" dirty="0" smtClean="0"/>
              <a:t>Shared variable decides who is talking to the printer</a:t>
            </a:r>
          </a:p>
          <a:p>
            <a:r>
              <a:rPr lang="en-US" dirty="0" smtClean="0"/>
              <a:t>How hard can that be?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8" name="Picture 8"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72709" name="Rectangle 2"/>
          <p:cNvSpPr>
            <a:spLocks noGrp="1" noChangeArrowheads="1"/>
          </p:cNvSpPr>
          <p:nvPr>
            <p:ph type="title"/>
          </p:nvPr>
        </p:nvSpPr>
        <p:spPr/>
        <p:txBody>
          <a:bodyPr/>
          <a:lstStyle/>
          <a:p>
            <a:r>
              <a:rPr lang="en-US" sz="4000" smtClean="0"/>
              <a:t>Peterson’s Algorithm</a:t>
            </a:r>
          </a:p>
        </p:txBody>
      </p:sp>
      <p:sp>
        <p:nvSpPr>
          <p:cNvPr id="72710" name="Rectangle 3"/>
          <p:cNvSpPr>
            <a:spLocks noChangeArrowheads="1"/>
          </p:cNvSpPr>
          <p:nvPr/>
        </p:nvSpPr>
        <p:spPr bwMode="auto">
          <a:xfrm>
            <a:off x="1066800" y="2514600"/>
            <a:ext cx="6781800" cy="2971800"/>
          </a:xfrm>
          <a:prstGeom prst="rect">
            <a:avLst/>
          </a:prstGeom>
          <a:solidFill>
            <a:srgbClr val="FFFFCC"/>
          </a:solidFill>
          <a:ln w="9525">
            <a:noFill/>
            <a:miter lim="800000"/>
            <a:headEnd/>
            <a:tailEnd/>
          </a:ln>
        </p:spPr>
        <p:txBody>
          <a:bodyPr/>
          <a:lstStyle/>
          <a:p>
            <a:pPr marL="231775" indent="-231775">
              <a:lnSpc>
                <a:spcPct val="80000"/>
              </a:lnSpc>
              <a:spcBef>
                <a:spcPct val="20000"/>
              </a:spcBef>
            </a:pPr>
            <a:r>
              <a:rPr lang="en-US" sz="2400">
                <a:solidFill>
                  <a:schemeClr val="folHlink"/>
                </a:solidFill>
                <a:latin typeface="Lucida Console" pitchFamily="49" charset="0"/>
                <a:cs typeface="Courier New" pitchFamily="49" charset="0"/>
              </a:rPr>
              <a:t>public void lock() {</a:t>
            </a:r>
          </a:p>
          <a:p>
            <a:pPr marL="231775" indent="-231775">
              <a:lnSpc>
                <a:spcPct val="80000"/>
              </a:lnSpc>
              <a:spcBef>
                <a:spcPct val="20000"/>
              </a:spcBef>
            </a:pPr>
            <a:r>
              <a:rPr lang="en-US" sz="2400">
                <a:solidFill>
                  <a:schemeClr val="accent2"/>
                </a:solidFill>
                <a:latin typeface="Lucida Console" pitchFamily="49" charset="0"/>
                <a:cs typeface="Courier New" pitchFamily="49" charset="0"/>
              </a:rPr>
              <a:t> flag[i] =</a:t>
            </a:r>
            <a:r>
              <a:rPr lang="en-US" sz="2400">
                <a:solidFill>
                  <a:srgbClr val="000000"/>
                </a:solidFill>
                <a:latin typeface="Lucida Console" pitchFamily="49" charset="0"/>
                <a:cs typeface="Courier New" pitchFamily="49" charset="0"/>
              </a:rPr>
              <a:t> </a:t>
            </a:r>
            <a:r>
              <a:rPr lang="en-US" sz="2400">
                <a:solidFill>
                  <a:schemeClr val="tx1"/>
                </a:solidFill>
                <a:latin typeface="Lucida Console" pitchFamily="49" charset="0"/>
                <a:cs typeface="Courier New" pitchFamily="49" charset="0"/>
              </a:rPr>
              <a:t>true</a:t>
            </a:r>
            <a:r>
              <a:rPr lang="en-US" sz="2400">
                <a:solidFill>
                  <a:srgbClr val="000000"/>
                </a:solidFill>
                <a:latin typeface="Lucida Console" pitchFamily="49" charset="0"/>
                <a:cs typeface="Courier New" pitchFamily="49" charset="0"/>
              </a:rPr>
              <a:t>; </a:t>
            </a:r>
            <a:endParaRPr lang="en-US" sz="2400">
              <a:solidFill>
                <a:srgbClr val="FF0000"/>
              </a:solidFill>
              <a:latin typeface="Lucida Console" pitchFamily="49" charset="0"/>
              <a:cs typeface="Courier New" pitchFamily="49" charset="0"/>
            </a:endParaRPr>
          </a:p>
          <a:p>
            <a:pPr marL="231775" indent="-231775">
              <a:lnSpc>
                <a:spcPct val="80000"/>
              </a:lnSpc>
              <a:spcBef>
                <a:spcPct val="20000"/>
              </a:spcBef>
            </a:pPr>
            <a:r>
              <a:rPr lang="en-US" sz="2400">
                <a:solidFill>
                  <a:srgbClr val="000000"/>
                </a:solidFill>
                <a:latin typeface="Lucida Console" pitchFamily="49" charset="0"/>
                <a:cs typeface="Courier New" pitchFamily="49" charset="0"/>
              </a:rPr>
              <a:t> </a:t>
            </a:r>
            <a:r>
              <a:rPr lang="en-US" sz="2400">
                <a:solidFill>
                  <a:schemeClr val="accent2"/>
                </a:solidFill>
                <a:latin typeface="Lucida Console" pitchFamily="49" charset="0"/>
                <a:cs typeface="Courier New" pitchFamily="49" charset="0"/>
              </a:rPr>
              <a:t>victim  = i;</a:t>
            </a:r>
            <a:r>
              <a:rPr lang="en-US" sz="2400">
                <a:solidFill>
                  <a:srgbClr val="000000"/>
                </a:solidFill>
                <a:latin typeface="Lucida Console" pitchFamily="49" charset="0"/>
                <a:cs typeface="Courier New" pitchFamily="49" charset="0"/>
              </a:rPr>
              <a:t> </a:t>
            </a:r>
          </a:p>
          <a:p>
            <a:pPr marL="231775" indent="-231775">
              <a:lnSpc>
                <a:spcPct val="80000"/>
              </a:lnSpc>
              <a:spcBef>
                <a:spcPct val="20000"/>
              </a:spcBef>
            </a:pPr>
            <a:r>
              <a:rPr lang="en-US" sz="2400">
                <a:solidFill>
                  <a:srgbClr val="000000"/>
                </a:solidFill>
                <a:latin typeface="Lucida Console" pitchFamily="49" charset="0"/>
                <a:cs typeface="Courier New" pitchFamily="49" charset="0"/>
              </a:rPr>
              <a:t> </a:t>
            </a:r>
            <a:r>
              <a:rPr lang="en-US" sz="2400">
                <a:solidFill>
                  <a:schemeClr val="folHlink"/>
                </a:solidFill>
                <a:latin typeface="Lucida Console" pitchFamily="49" charset="0"/>
                <a:cs typeface="Courier New" pitchFamily="49" charset="0"/>
              </a:rPr>
              <a:t>while (flag[j] &amp;&amp; victim == i) {};</a:t>
            </a:r>
          </a:p>
          <a:p>
            <a:pPr marL="231775" indent="-231775">
              <a:lnSpc>
                <a:spcPct val="80000"/>
              </a:lnSpc>
              <a:spcBef>
                <a:spcPct val="20000"/>
              </a:spcBef>
            </a:pPr>
            <a:r>
              <a:rPr lang="en-US" sz="2400">
                <a:solidFill>
                  <a:schemeClr val="folHlink"/>
                </a:solidFill>
                <a:latin typeface="Lucida Console" pitchFamily="49" charset="0"/>
                <a:cs typeface="Courier New" pitchFamily="49" charset="0"/>
              </a:rPr>
              <a:t>}</a:t>
            </a:r>
          </a:p>
          <a:p>
            <a:pPr marL="231775" indent="-231775">
              <a:lnSpc>
                <a:spcPct val="80000"/>
              </a:lnSpc>
              <a:spcBef>
                <a:spcPct val="20000"/>
              </a:spcBef>
            </a:pPr>
            <a:r>
              <a:rPr lang="en-US" sz="2400">
                <a:solidFill>
                  <a:schemeClr val="folHlink"/>
                </a:solidFill>
                <a:latin typeface="Lucida Console" pitchFamily="49" charset="0"/>
                <a:cs typeface="Courier New" pitchFamily="49" charset="0"/>
              </a:rPr>
              <a:t>public void unlock() {</a:t>
            </a:r>
          </a:p>
          <a:p>
            <a:pPr marL="231775" indent="-231775">
              <a:lnSpc>
                <a:spcPct val="80000"/>
              </a:lnSpc>
              <a:spcBef>
                <a:spcPct val="20000"/>
              </a:spcBef>
            </a:pPr>
            <a:r>
              <a:rPr lang="en-US" sz="2400">
                <a:solidFill>
                  <a:schemeClr val="folHlink"/>
                </a:solidFill>
                <a:latin typeface="Lucida Console" pitchFamily="49" charset="0"/>
                <a:cs typeface="Courier New" pitchFamily="49" charset="0"/>
              </a:rPr>
              <a:t> flag[i] = false;</a:t>
            </a:r>
          </a:p>
          <a:p>
            <a:pPr marL="231775" indent="-231775">
              <a:lnSpc>
                <a:spcPct val="80000"/>
              </a:lnSpc>
              <a:spcBef>
                <a:spcPct val="20000"/>
              </a:spcBef>
            </a:pPr>
            <a:r>
              <a:rPr lang="en-US" sz="2400">
                <a:solidFill>
                  <a:schemeClr val="folHlink"/>
                </a:solidFill>
                <a:latin typeface="Lucida Console" pitchFamily="49" charset="0"/>
                <a:cs typeface="Courier New" pitchFamily="49" charset="0"/>
              </a:rPr>
              <a:t>}</a:t>
            </a:r>
          </a:p>
        </p:txBody>
      </p:sp>
      <p:sp>
        <p:nvSpPr>
          <p:cNvPr id="72711" name="AutoShape 4"/>
          <p:cNvSpPr>
            <a:spLocks noChangeArrowheads="1"/>
          </p:cNvSpPr>
          <p:nvPr/>
        </p:nvSpPr>
        <p:spPr bwMode="auto">
          <a:xfrm>
            <a:off x="1327150" y="2867025"/>
            <a:ext cx="2978150" cy="369888"/>
          </a:xfrm>
          <a:prstGeom prst="wedgeRoundRectCallout">
            <a:avLst>
              <a:gd name="adj1" fmla="val 97120"/>
              <a:gd name="adj2" fmla="val -163736"/>
              <a:gd name="adj3" fmla="val 16667"/>
            </a:avLst>
          </a:prstGeom>
          <a:noFill/>
          <a:ln w="38100">
            <a:solidFill>
              <a:srgbClr val="FF0000"/>
            </a:solidFill>
            <a:miter lim="800000"/>
            <a:headEnd/>
            <a:tailEnd/>
          </a:ln>
        </p:spPr>
        <p:txBody>
          <a:bodyPr anchor="ctr"/>
          <a:lstStyle/>
          <a:p>
            <a:pPr algn="ctr"/>
            <a:endParaRPr lang="en-US" b="0"/>
          </a:p>
        </p:txBody>
      </p:sp>
      <p:sp>
        <p:nvSpPr>
          <p:cNvPr id="72712" name="Text Box 5"/>
          <p:cNvSpPr txBox="1">
            <a:spLocks noChangeArrowheads="1"/>
          </p:cNvSpPr>
          <p:nvPr/>
        </p:nvSpPr>
        <p:spPr bwMode="auto">
          <a:xfrm>
            <a:off x="5464175" y="1841500"/>
            <a:ext cx="2706688" cy="946150"/>
          </a:xfrm>
          <a:prstGeom prst="rect">
            <a:avLst/>
          </a:prstGeom>
          <a:noFill/>
          <a:ln w="9525">
            <a:noFill/>
            <a:miter lim="800000"/>
            <a:headEnd/>
            <a:tailEnd/>
          </a:ln>
        </p:spPr>
        <p:txBody>
          <a:bodyPr>
            <a:spAutoFit/>
          </a:bodyPr>
          <a:lstStyle/>
          <a:p>
            <a:pPr algn="ctr"/>
            <a:r>
              <a:rPr lang="en-US" sz="2800">
                <a:solidFill>
                  <a:srgbClr val="FF0000"/>
                </a:solidFill>
              </a:rPr>
              <a:t>Announce I’m interested</a:t>
            </a:r>
          </a:p>
        </p:txBody>
      </p:sp>
      <p:sp>
        <p:nvSpPr>
          <p:cNvPr id="72713" name="AutoShape 6"/>
          <p:cNvSpPr>
            <a:spLocks noChangeArrowheads="1"/>
          </p:cNvSpPr>
          <p:nvPr/>
        </p:nvSpPr>
        <p:spPr bwMode="auto">
          <a:xfrm>
            <a:off x="1343025" y="3265488"/>
            <a:ext cx="2978150" cy="369887"/>
          </a:xfrm>
          <a:prstGeom prst="wedgeRoundRectCallout">
            <a:avLst>
              <a:gd name="adj1" fmla="val 94829"/>
              <a:gd name="adj2" fmla="val -68028"/>
              <a:gd name="adj3" fmla="val 16667"/>
            </a:avLst>
          </a:prstGeom>
          <a:noFill/>
          <a:ln w="38100">
            <a:solidFill>
              <a:srgbClr val="FF0000"/>
            </a:solidFill>
            <a:miter lim="800000"/>
            <a:headEnd/>
            <a:tailEnd/>
          </a:ln>
        </p:spPr>
        <p:txBody>
          <a:bodyPr anchor="ctr"/>
          <a:lstStyle/>
          <a:p>
            <a:pPr algn="ctr"/>
            <a:endParaRPr lang="en-US" b="0"/>
          </a:p>
        </p:txBody>
      </p:sp>
      <p:sp>
        <p:nvSpPr>
          <p:cNvPr id="72714" name="Text Box 7"/>
          <p:cNvSpPr txBox="1">
            <a:spLocks noChangeArrowheads="1"/>
          </p:cNvSpPr>
          <p:nvPr/>
        </p:nvSpPr>
        <p:spPr bwMode="auto">
          <a:xfrm>
            <a:off x="5575300" y="2928938"/>
            <a:ext cx="3113088" cy="519112"/>
          </a:xfrm>
          <a:prstGeom prst="rect">
            <a:avLst/>
          </a:prstGeom>
          <a:noFill/>
          <a:ln w="9525">
            <a:noFill/>
            <a:miter lim="800000"/>
            <a:headEnd/>
            <a:tailEnd/>
          </a:ln>
        </p:spPr>
        <p:txBody>
          <a:bodyPr>
            <a:spAutoFit/>
          </a:bodyPr>
          <a:lstStyle/>
          <a:p>
            <a:pPr algn="ctr"/>
            <a:r>
              <a:rPr lang="en-US" sz="2800">
                <a:solidFill>
                  <a:srgbClr val="FF0000"/>
                </a:solidFill>
              </a:rPr>
              <a:t>Defer to other</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2" name="Picture 10"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73733" name="Rectangle 2"/>
          <p:cNvSpPr>
            <a:spLocks noGrp="1" noChangeArrowheads="1"/>
          </p:cNvSpPr>
          <p:nvPr>
            <p:ph type="title"/>
          </p:nvPr>
        </p:nvSpPr>
        <p:spPr/>
        <p:txBody>
          <a:bodyPr/>
          <a:lstStyle/>
          <a:p>
            <a:r>
              <a:rPr lang="en-US" sz="4000" smtClean="0"/>
              <a:t>Peterson’s Algorithm</a:t>
            </a:r>
          </a:p>
        </p:txBody>
      </p:sp>
      <p:sp>
        <p:nvSpPr>
          <p:cNvPr id="73734" name="Rectangle 3"/>
          <p:cNvSpPr>
            <a:spLocks noChangeArrowheads="1"/>
          </p:cNvSpPr>
          <p:nvPr/>
        </p:nvSpPr>
        <p:spPr bwMode="auto">
          <a:xfrm>
            <a:off x="1066800" y="2514600"/>
            <a:ext cx="6781800" cy="2971800"/>
          </a:xfrm>
          <a:prstGeom prst="rect">
            <a:avLst/>
          </a:prstGeom>
          <a:solidFill>
            <a:srgbClr val="FFFFCC"/>
          </a:solidFill>
          <a:ln w="9525">
            <a:noFill/>
            <a:miter lim="800000"/>
            <a:headEnd/>
            <a:tailEnd/>
          </a:ln>
        </p:spPr>
        <p:txBody>
          <a:bodyPr/>
          <a:lstStyle/>
          <a:p>
            <a:pPr marL="231775" indent="-231775">
              <a:lnSpc>
                <a:spcPct val="80000"/>
              </a:lnSpc>
              <a:spcBef>
                <a:spcPct val="20000"/>
              </a:spcBef>
            </a:pPr>
            <a:r>
              <a:rPr lang="en-US" sz="2400">
                <a:solidFill>
                  <a:schemeClr val="folHlink"/>
                </a:solidFill>
                <a:latin typeface="Lucida Console" pitchFamily="49" charset="0"/>
                <a:cs typeface="Courier New" pitchFamily="49" charset="0"/>
              </a:rPr>
              <a:t>public void lock() {</a:t>
            </a:r>
          </a:p>
          <a:p>
            <a:pPr marL="231775" indent="-231775">
              <a:lnSpc>
                <a:spcPct val="80000"/>
              </a:lnSpc>
              <a:spcBef>
                <a:spcPct val="20000"/>
              </a:spcBef>
            </a:pPr>
            <a:r>
              <a:rPr lang="en-US" sz="2400">
                <a:solidFill>
                  <a:schemeClr val="accent2"/>
                </a:solidFill>
                <a:latin typeface="Lucida Console" pitchFamily="49" charset="0"/>
                <a:cs typeface="Courier New" pitchFamily="49" charset="0"/>
              </a:rPr>
              <a:t> flag[i] =</a:t>
            </a:r>
            <a:r>
              <a:rPr lang="en-US" sz="2400">
                <a:solidFill>
                  <a:srgbClr val="000000"/>
                </a:solidFill>
                <a:latin typeface="Lucida Console" pitchFamily="49" charset="0"/>
                <a:cs typeface="Courier New" pitchFamily="49" charset="0"/>
              </a:rPr>
              <a:t> </a:t>
            </a:r>
            <a:r>
              <a:rPr lang="en-US" sz="2400">
                <a:solidFill>
                  <a:schemeClr val="tx1"/>
                </a:solidFill>
                <a:latin typeface="Lucida Console" pitchFamily="49" charset="0"/>
                <a:cs typeface="Courier New" pitchFamily="49" charset="0"/>
              </a:rPr>
              <a:t>true</a:t>
            </a:r>
            <a:r>
              <a:rPr lang="en-US" sz="2400">
                <a:solidFill>
                  <a:srgbClr val="000000"/>
                </a:solidFill>
                <a:latin typeface="Lucida Console" pitchFamily="49" charset="0"/>
                <a:cs typeface="Courier New" pitchFamily="49" charset="0"/>
              </a:rPr>
              <a:t>; </a:t>
            </a:r>
            <a:endParaRPr lang="en-US" sz="2400">
              <a:solidFill>
                <a:srgbClr val="FF0000"/>
              </a:solidFill>
              <a:latin typeface="Lucida Console" pitchFamily="49" charset="0"/>
              <a:cs typeface="Courier New" pitchFamily="49" charset="0"/>
            </a:endParaRPr>
          </a:p>
          <a:p>
            <a:pPr marL="231775" indent="-231775">
              <a:lnSpc>
                <a:spcPct val="80000"/>
              </a:lnSpc>
              <a:spcBef>
                <a:spcPct val="20000"/>
              </a:spcBef>
            </a:pPr>
            <a:r>
              <a:rPr lang="en-US" sz="2400">
                <a:solidFill>
                  <a:srgbClr val="000000"/>
                </a:solidFill>
                <a:latin typeface="Lucida Console" pitchFamily="49" charset="0"/>
                <a:cs typeface="Courier New" pitchFamily="49" charset="0"/>
              </a:rPr>
              <a:t> </a:t>
            </a:r>
            <a:r>
              <a:rPr lang="en-US" sz="2400">
                <a:solidFill>
                  <a:schemeClr val="accent2"/>
                </a:solidFill>
                <a:latin typeface="Lucida Console" pitchFamily="49" charset="0"/>
                <a:cs typeface="Courier New" pitchFamily="49" charset="0"/>
              </a:rPr>
              <a:t>victim  = i;</a:t>
            </a:r>
            <a:r>
              <a:rPr lang="en-US" sz="2400">
                <a:solidFill>
                  <a:srgbClr val="000000"/>
                </a:solidFill>
                <a:latin typeface="Lucida Console" pitchFamily="49" charset="0"/>
                <a:cs typeface="Courier New" pitchFamily="49" charset="0"/>
              </a:rPr>
              <a:t> </a:t>
            </a:r>
          </a:p>
          <a:p>
            <a:pPr marL="231775" indent="-231775">
              <a:lnSpc>
                <a:spcPct val="80000"/>
              </a:lnSpc>
              <a:spcBef>
                <a:spcPct val="20000"/>
              </a:spcBef>
            </a:pPr>
            <a:r>
              <a:rPr lang="en-US" sz="2400">
                <a:solidFill>
                  <a:srgbClr val="000000"/>
                </a:solidFill>
                <a:latin typeface="Lucida Console" pitchFamily="49" charset="0"/>
                <a:cs typeface="Courier New" pitchFamily="49" charset="0"/>
              </a:rPr>
              <a:t> </a:t>
            </a:r>
            <a:r>
              <a:rPr lang="en-US" sz="2400">
                <a:solidFill>
                  <a:schemeClr val="tx1"/>
                </a:solidFill>
                <a:latin typeface="Lucida Console" pitchFamily="49" charset="0"/>
                <a:cs typeface="Courier New" pitchFamily="49" charset="0"/>
              </a:rPr>
              <a:t>while</a:t>
            </a:r>
            <a:r>
              <a:rPr lang="en-US" sz="2400">
                <a:solidFill>
                  <a:srgbClr val="000000"/>
                </a:solidFill>
                <a:latin typeface="Lucida Console" pitchFamily="49" charset="0"/>
                <a:cs typeface="Courier New" pitchFamily="49" charset="0"/>
              </a:rPr>
              <a:t> </a:t>
            </a:r>
            <a:r>
              <a:rPr lang="en-US" sz="2400">
                <a:solidFill>
                  <a:schemeClr val="accent2"/>
                </a:solidFill>
                <a:latin typeface="Lucida Console" pitchFamily="49" charset="0"/>
                <a:cs typeface="Courier New" pitchFamily="49" charset="0"/>
              </a:rPr>
              <a:t>(flag[j] &amp;&amp; victim == i) {};</a:t>
            </a:r>
          </a:p>
          <a:p>
            <a:pPr marL="231775" indent="-231775">
              <a:lnSpc>
                <a:spcPct val="80000"/>
              </a:lnSpc>
              <a:spcBef>
                <a:spcPct val="20000"/>
              </a:spcBef>
            </a:pPr>
            <a:r>
              <a:rPr lang="en-US" sz="2400">
                <a:solidFill>
                  <a:schemeClr val="folHlink"/>
                </a:solidFill>
                <a:latin typeface="Lucida Console" pitchFamily="49" charset="0"/>
                <a:cs typeface="Courier New" pitchFamily="49" charset="0"/>
              </a:rPr>
              <a:t>}</a:t>
            </a:r>
          </a:p>
          <a:p>
            <a:pPr marL="231775" indent="-231775">
              <a:lnSpc>
                <a:spcPct val="80000"/>
              </a:lnSpc>
              <a:spcBef>
                <a:spcPct val="20000"/>
              </a:spcBef>
            </a:pPr>
            <a:r>
              <a:rPr lang="en-US" sz="2400">
                <a:solidFill>
                  <a:schemeClr val="folHlink"/>
                </a:solidFill>
                <a:latin typeface="Lucida Console" pitchFamily="49" charset="0"/>
                <a:cs typeface="Courier New" pitchFamily="49" charset="0"/>
              </a:rPr>
              <a:t>public void unlock() {</a:t>
            </a:r>
          </a:p>
          <a:p>
            <a:pPr marL="231775" indent="-231775">
              <a:lnSpc>
                <a:spcPct val="80000"/>
              </a:lnSpc>
              <a:spcBef>
                <a:spcPct val="20000"/>
              </a:spcBef>
            </a:pPr>
            <a:r>
              <a:rPr lang="en-US" sz="2400">
                <a:solidFill>
                  <a:schemeClr val="folHlink"/>
                </a:solidFill>
                <a:latin typeface="Lucida Console" pitchFamily="49" charset="0"/>
                <a:cs typeface="Courier New" pitchFamily="49" charset="0"/>
              </a:rPr>
              <a:t> flag[i] = false;</a:t>
            </a:r>
          </a:p>
          <a:p>
            <a:pPr marL="231775" indent="-231775">
              <a:lnSpc>
                <a:spcPct val="80000"/>
              </a:lnSpc>
              <a:spcBef>
                <a:spcPct val="20000"/>
              </a:spcBef>
            </a:pPr>
            <a:r>
              <a:rPr lang="en-US" sz="2400">
                <a:solidFill>
                  <a:schemeClr val="folHlink"/>
                </a:solidFill>
                <a:latin typeface="Lucida Console" pitchFamily="49" charset="0"/>
                <a:cs typeface="Courier New" pitchFamily="49" charset="0"/>
              </a:rPr>
              <a:t>}</a:t>
            </a:r>
          </a:p>
        </p:txBody>
      </p:sp>
      <p:sp>
        <p:nvSpPr>
          <p:cNvPr id="73735" name="AutoShape 4"/>
          <p:cNvSpPr>
            <a:spLocks noChangeArrowheads="1"/>
          </p:cNvSpPr>
          <p:nvPr/>
        </p:nvSpPr>
        <p:spPr bwMode="auto">
          <a:xfrm>
            <a:off x="1327150" y="2867025"/>
            <a:ext cx="2978150" cy="369888"/>
          </a:xfrm>
          <a:prstGeom prst="wedgeRoundRectCallout">
            <a:avLst>
              <a:gd name="adj1" fmla="val 97120"/>
              <a:gd name="adj2" fmla="val -163736"/>
              <a:gd name="adj3" fmla="val 16667"/>
            </a:avLst>
          </a:prstGeom>
          <a:noFill/>
          <a:ln w="38100">
            <a:solidFill>
              <a:srgbClr val="FF0000"/>
            </a:solidFill>
            <a:miter lim="800000"/>
            <a:headEnd/>
            <a:tailEnd/>
          </a:ln>
        </p:spPr>
        <p:txBody>
          <a:bodyPr anchor="ctr"/>
          <a:lstStyle/>
          <a:p>
            <a:pPr algn="ctr"/>
            <a:endParaRPr lang="en-US" b="0"/>
          </a:p>
        </p:txBody>
      </p:sp>
      <p:sp>
        <p:nvSpPr>
          <p:cNvPr id="73736" name="Text Box 5"/>
          <p:cNvSpPr txBox="1">
            <a:spLocks noChangeArrowheads="1"/>
          </p:cNvSpPr>
          <p:nvPr/>
        </p:nvSpPr>
        <p:spPr bwMode="auto">
          <a:xfrm>
            <a:off x="5464175" y="1841500"/>
            <a:ext cx="2706688" cy="946150"/>
          </a:xfrm>
          <a:prstGeom prst="rect">
            <a:avLst/>
          </a:prstGeom>
          <a:noFill/>
          <a:ln w="9525">
            <a:noFill/>
            <a:miter lim="800000"/>
            <a:headEnd/>
            <a:tailEnd/>
          </a:ln>
        </p:spPr>
        <p:txBody>
          <a:bodyPr>
            <a:spAutoFit/>
          </a:bodyPr>
          <a:lstStyle/>
          <a:p>
            <a:pPr algn="ctr"/>
            <a:r>
              <a:rPr lang="en-US" sz="2800" b="0">
                <a:solidFill>
                  <a:srgbClr val="FF0000"/>
                </a:solidFill>
              </a:rPr>
              <a:t>Announce I’m interested</a:t>
            </a:r>
          </a:p>
        </p:txBody>
      </p:sp>
      <p:sp>
        <p:nvSpPr>
          <p:cNvPr id="73737" name="AutoShape 6"/>
          <p:cNvSpPr>
            <a:spLocks noChangeArrowheads="1"/>
          </p:cNvSpPr>
          <p:nvPr/>
        </p:nvSpPr>
        <p:spPr bwMode="auto">
          <a:xfrm>
            <a:off x="1343025" y="3265488"/>
            <a:ext cx="2978150" cy="369887"/>
          </a:xfrm>
          <a:prstGeom prst="wedgeRoundRectCallout">
            <a:avLst>
              <a:gd name="adj1" fmla="val 94829"/>
              <a:gd name="adj2" fmla="val -68028"/>
              <a:gd name="adj3" fmla="val 16667"/>
            </a:avLst>
          </a:prstGeom>
          <a:noFill/>
          <a:ln w="38100">
            <a:solidFill>
              <a:srgbClr val="FF0000"/>
            </a:solidFill>
            <a:miter lim="800000"/>
            <a:headEnd/>
            <a:tailEnd/>
          </a:ln>
        </p:spPr>
        <p:txBody>
          <a:bodyPr anchor="ctr"/>
          <a:lstStyle/>
          <a:p>
            <a:pPr algn="ctr"/>
            <a:endParaRPr lang="en-US" b="0"/>
          </a:p>
        </p:txBody>
      </p:sp>
      <p:sp>
        <p:nvSpPr>
          <p:cNvPr id="73738" name="Text Box 7"/>
          <p:cNvSpPr txBox="1">
            <a:spLocks noChangeArrowheads="1"/>
          </p:cNvSpPr>
          <p:nvPr/>
        </p:nvSpPr>
        <p:spPr bwMode="auto">
          <a:xfrm>
            <a:off x="5546725" y="2771775"/>
            <a:ext cx="2706688" cy="519113"/>
          </a:xfrm>
          <a:prstGeom prst="rect">
            <a:avLst/>
          </a:prstGeom>
          <a:noFill/>
          <a:ln w="9525">
            <a:noFill/>
            <a:miter lim="800000"/>
            <a:headEnd/>
            <a:tailEnd/>
          </a:ln>
        </p:spPr>
        <p:txBody>
          <a:bodyPr>
            <a:spAutoFit/>
          </a:bodyPr>
          <a:lstStyle/>
          <a:p>
            <a:pPr algn="ctr"/>
            <a:r>
              <a:rPr lang="en-US" sz="2800" b="0">
                <a:solidFill>
                  <a:srgbClr val="FF0000"/>
                </a:solidFill>
              </a:rPr>
              <a:t>Defer to other</a:t>
            </a:r>
          </a:p>
        </p:txBody>
      </p:sp>
      <p:sp>
        <p:nvSpPr>
          <p:cNvPr id="73739" name="AutoShape 8"/>
          <p:cNvSpPr>
            <a:spLocks noChangeArrowheads="1"/>
          </p:cNvSpPr>
          <p:nvPr/>
        </p:nvSpPr>
        <p:spPr bwMode="auto">
          <a:xfrm>
            <a:off x="1317625" y="3595688"/>
            <a:ext cx="6334125" cy="382587"/>
          </a:xfrm>
          <a:prstGeom prst="wedgeRoundRectCallout">
            <a:avLst>
              <a:gd name="adj1" fmla="val 27593"/>
              <a:gd name="adj2" fmla="val 135894"/>
              <a:gd name="adj3" fmla="val 16667"/>
            </a:avLst>
          </a:prstGeom>
          <a:noFill/>
          <a:ln w="38100">
            <a:solidFill>
              <a:srgbClr val="FF0000"/>
            </a:solidFill>
            <a:miter lim="800000"/>
            <a:headEnd/>
            <a:tailEnd/>
          </a:ln>
        </p:spPr>
        <p:txBody>
          <a:bodyPr anchor="ctr"/>
          <a:lstStyle/>
          <a:p>
            <a:pPr algn="ctr"/>
            <a:endParaRPr lang="en-US" b="0"/>
          </a:p>
        </p:txBody>
      </p:sp>
      <p:sp>
        <p:nvSpPr>
          <p:cNvPr id="73740" name="Text Box 9"/>
          <p:cNvSpPr txBox="1">
            <a:spLocks noChangeArrowheads="1"/>
          </p:cNvSpPr>
          <p:nvPr/>
        </p:nvSpPr>
        <p:spPr bwMode="auto">
          <a:xfrm>
            <a:off x="5030788" y="4219575"/>
            <a:ext cx="3429000" cy="1373188"/>
          </a:xfrm>
          <a:prstGeom prst="rect">
            <a:avLst/>
          </a:prstGeom>
          <a:noFill/>
          <a:ln w="9525">
            <a:noFill/>
            <a:miter lim="800000"/>
            <a:headEnd/>
            <a:tailEnd/>
          </a:ln>
        </p:spPr>
        <p:txBody>
          <a:bodyPr>
            <a:spAutoFit/>
          </a:bodyPr>
          <a:lstStyle/>
          <a:p>
            <a:pPr algn="ctr"/>
            <a:r>
              <a:rPr lang="en-US" sz="2800" b="0">
                <a:solidFill>
                  <a:srgbClr val="FF0000"/>
                </a:solidFill>
              </a:rPr>
              <a:t>Wait while other interested &amp; I’m the victim</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6" name="Picture 1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74757" name="Rectangle 2"/>
          <p:cNvSpPr>
            <a:spLocks noGrp="1" noChangeArrowheads="1"/>
          </p:cNvSpPr>
          <p:nvPr>
            <p:ph type="title"/>
          </p:nvPr>
        </p:nvSpPr>
        <p:spPr/>
        <p:txBody>
          <a:bodyPr/>
          <a:lstStyle/>
          <a:p>
            <a:r>
              <a:rPr lang="en-US" sz="4000" smtClean="0"/>
              <a:t>Peterson’s Algorithm</a:t>
            </a:r>
          </a:p>
        </p:txBody>
      </p:sp>
      <p:sp>
        <p:nvSpPr>
          <p:cNvPr id="74758" name="Rectangle 3"/>
          <p:cNvSpPr>
            <a:spLocks noChangeArrowheads="1"/>
          </p:cNvSpPr>
          <p:nvPr/>
        </p:nvSpPr>
        <p:spPr bwMode="auto">
          <a:xfrm>
            <a:off x="1066800" y="2514600"/>
            <a:ext cx="6781800" cy="2971800"/>
          </a:xfrm>
          <a:prstGeom prst="rect">
            <a:avLst/>
          </a:prstGeom>
          <a:solidFill>
            <a:srgbClr val="FFFFCC"/>
          </a:solidFill>
          <a:ln w="9525">
            <a:noFill/>
            <a:miter lim="800000"/>
            <a:headEnd/>
            <a:tailEnd/>
          </a:ln>
        </p:spPr>
        <p:txBody>
          <a:bodyPr/>
          <a:lstStyle/>
          <a:p>
            <a:pPr marL="231775" indent="-231775">
              <a:lnSpc>
                <a:spcPct val="80000"/>
              </a:lnSpc>
              <a:spcBef>
                <a:spcPct val="20000"/>
              </a:spcBef>
            </a:pPr>
            <a:r>
              <a:rPr lang="en-US" sz="2400">
                <a:solidFill>
                  <a:schemeClr val="folHlink"/>
                </a:solidFill>
                <a:latin typeface="Lucida Console" pitchFamily="49" charset="0"/>
                <a:cs typeface="Courier New" pitchFamily="49" charset="0"/>
              </a:rPr>
              <a:t>public void lock() {</a:t>
            </a:r>
          </a:p>
          <a:p>
            <a:pPr marL="231775" indent="-231775">
              <a:lnSpc>
                <a:spcPct val="80000"/>
              </a:lnSpc>
              <a:spcBef>
                <a:spcPct val="20000"/>
              </a:spcBef>
            </a:pPr>
            <a:r>
              <a:rPr lang="en-US" sz="2400">
                <a:solidFill>
                  <a:schemeClr val="accent2"/>
                </a:solidFill>
                <a:latin typeface="Lucida Console" pitchFamily="49" charset="0"/>
                <a:cs typeface="Courier New" pitchFamily="49" charset="0"/>
              </a:rPr>
              <a:t> flag[i] =</a:t>
            </a:r>
            <a:r>
              <a:rPr lang="en-US" sz="2400">
                <a:solidFill>
                  <a:srgbClr val="000000"/>
                </a:solidFill>
                <a:latin typeface="Lucida Console" pitchFamily="49" charset="0"/>
                <a:cs typeface="Courier New" pitchFamily="49" charset="0"/>
              </a:rPr>
              <a:t> </a:t>
            </a:r>
            <a:r>
              <a:rPr lang="en-US" sz="2400">
                <a:solidFill>
                  <a:schemeClr val="tx1"/>
                </a:solidFill>
                <a:latin typeface="Lucida Console" pitchFamily="49" charset="0"/>
                <a:cs typeface="Courier New" pitchFamily="49" charset="0"/>
              </a:rPr>
              <a:t>true</a:t>
            </a:r>
            <a:r>
              <a:rPr lang="en-US" sz="2400">
                <a:solidFill>
                  <a:srgbClr val="000000"/>
                </a:solidFill>
                <a:latin typeface="Lucida Console" pitchFamily="49" charset="0"/>
                <a:cs typeface="Courier New" pitchFamily="49" charset="0"/>
              </a:rPr>
              <a:t>; </a:t>
            </a:r>
            <a:endParaRPr lang="en-US" sz="2400">
              <a:solidFill>
                <a:srgbClr val="FF0000"/>
              </a:solidFill>
              <a:latin typeface="Lucida Console" pitchFamily="49" charset="0"/>
              <a:cs typeface="Courier New" pitchFamily="49" charset="0"/>
            </a:endParaRPr>
          </a:p>
          <a:p>
            <a:pPr marL="231775" indent="-231775">
              <a:lnSpc>
                <a:spcPct val="80000"/>
              </a:lnSpc>
              <a:spcBef>
                <a:spcPct val="20000"/>
              </a:spcBef>
            </a:pPr>
            <a:r>
              <a:rPr lang="en-US" sz="2400">
                <a:solidFill>
                  <a:srgbClr val="000000"/>
                </a:solidFill>
                <a:latin typeface="Lucida Console" pitchFamily="49" charset="0"/>
                <a:cs typeface="Courier New" pitchFamily="49" charset="0"/>
              </a:rPr>
              <a:t> </a:t>
            </a:r>
            <a:r>
              <a:rPr lang="en-US" sz="2400">
                <a:solidFill>
                  <a:schemeClr val="accent2"/>
                </a:solidFill>
                <a:latin typeface="Lucida Console" pitchFamily="49" charset="0"/>
                <a:cs typeface="Courier New" pitchFamily="49" charset="0"/>
              </a:rPr>
              <a:t>victim  = i;</a:t>
            </a:r>
            <a:r>
              <a:rPr lang="en-US" sz="2400">
                <a:solidFill>
                  <a:srgbClr val="000000"/>
                </a:solidFill>
                <a:latin typeface="Lucida Console" pitchFamily="49" charset="0"/>
                <a:cs typeface="Courier New" pitchFamily="49" charset="0"/>
              </a:rPr>
              <a:t> </a:t>
            </a:r>
          </a:p>
          <a:p>
            <a:pPr marL="231775" indent="-231775">
              <a:lnSpc>
                <a:spcPct val="80000"/>
              </a:lnSpc>
              <a:spcBef>
                <a:spcPct val="20000"/>
              </a:spcBef>
            </a:pPr>
            <a:r>
              <a:rPr lang="en-US" sz="2400">
                <a:solidFill>
                  <a:srgbClr val="000000"/>
                </a:solidFill>
                <a:latin typeface="Lucida Console" pitchFamily="49" charset="0"/>
                <a:cs typeface="Courier New" pitchFamily="49" charset="0"/>
              </a:rPr>
              <a:t> </a:t>
            </a:r>
            <a:r>
              <a:rPr lang="en-US" sz="2400">
                <a:solidFill>
                  <a:schemeClr val="tx1"/>
                </a:solidFill>
                <a:latin typeface="Lucida Console" pitchFamily="49" charset="0"/>
                <a:cs typeface="Courier New" pitchFamily="49" charset="0"/>
              </a:rPr>
              <a:t>while</a:t>
            </a:r>
            <a:r>
              <a:rPr lang="en-US" sz="2400">
                <a:solidFill>
                  <a:srgbClr val="000000"/>
                </a:solidFill>
                <a:latin typeface="Lucida Console" pitchFamily="49" charset="0"/>
                <a:cs typeface="Courier New" pitchFamily="49" charset="0"/>
              </a:rPr>
              <a:t> </a:t>
            </a:r>
            <a:r>
              <a:rPr lang="en-US" sz="2400">
                <a:solidFill>
                  <a:schemeClr val="accent2"/>
                </a:solidFill>
                <a:latin typeface="Lucida Console" pitchFamily="49" charset="0"/>
                <a:cs typeface="Courier New" pitchFamily="49" charset="0"/>
              </a:rPr>
              <a:t>(flag[j] &amp;&amp; victim == i) {};</a:t>
            </a:r>
          </a:p>
          <a:p>
            <a:pPr marL="231775" indent="-231775">
              <a:lnSpc>
                <a:spcPct val="80000"/>
              </a:lnSpc>
              <a:spcBef>
                <a:spcPct val="20000"/>
              </a:spcBef>
            </a:pPr>
            <a:r>
              <a:rPr lang="en-US" sz="2400">
                <a:solidFill>
                  <a:srgbClr val="000000"/>
                </a:solidFill>
                <a:latin typeface="Lucida Console" pitchFamily="49" charset="0"/>
                <a:cs typeface="Courier New" pitchFamily="49" charset="0"/>
              </a:rPr>
              <a:t> </a:t>
            </a:r>
            <a:r>
              <a:rPr lang="en-US" sz="2400">
                <a:solidFill>
                  <a:schemeClr val="folHlink"/>
                </a:solidFill>
                <a:latin typeface="Lucida Console" pitchFamily="49" charset="0"/>
                <a:cs typeface="Courier New" pitchFamily="49" charset="0"/>
              </a:rPr>
              <a:t>}</a:t>
            </a:r>
          </a:p>
          <a:p>
            <a:pPr marL="231775" indent="-231775">
              <a:lnSpc>
                <a:spcPct val="80000"/>
              </a:lnSpc>
              <a:spcBef>
                <a:spcPct val="20000"/>
              </a:spcBef>
            </a:pPr>
            <a:r>
              <a:rPr lang="en-US" sz="2400">
                <a:solidFill>
                  <a:schemeClr val="folHlink"/>
                </a:solidFill>
                <a:latin typeface="Lucida Console" pitchFamily="49" charset="0"/>
                <a:cs typeface="Courier New" pitchFamily="49" charset="0"/>
              </a:rPr>
              <a:t>public void unlock() {</a:t>
            </a:r>
          </a:p>
          <a:p>
            <a:pPr marL="231775" indent="-231775">
              <a:lnSpc>
                <a:spcPct val="80000"/>
              </a:lnSpc>
              <a:spcBef>
                <a:spcPct val="20000"/>
              </a:spcBef>
            </a:pPr>
            <a:r>
              <a:rPr lang="en-US" sz="2400">
                <a:solidFill>
                  <a:srgbClr val="000000"/>
                </a:solidFill>
                <a:latin typeface="Lucida Console" pitchFamily="49" charset="0"/>
                <a:cs typeface="Courier New" pitchFamily="49" charset="0"/>
              </a:rPr>
              <a:t> </a:t>
            </a:r>
            <a:r>
              <a:rPr lang="en-US" sz="2400">
                <a:solidFill>
                  <a:schemeClr val="accent2"/>
                </a:solidFill>
                <a:latin typeface="Lucida Console" pitchFamily="49" charset="0"/>
                <a:cs typeface="Courier New" pitchFamily="49" charset="0"/>
              </a:rPr>
              <a:t>flag[i] =</a:t>
            </a:r>
            <a:r>
              <a:rPr lang="en-US" sz="2400">
                <a:solidFill>
                  <a:srgbClr val="000000"/>
                </a:solidFill>
                <a:latin typeface="Lucida Console" pitchFamily="49" charset="0"/>
                <a:cs typeface="Courier New" pitchFamily="49" charset="0"/>
              </a:rPr>
              <a:t> </a:t>
            </a:r>
            <a:r>
              <a:rPr lang="en-US" sz="2400">
                <a:solidFill>
                  <a:schemeClr val="tx1"/>
                </a:solidFill>
                <a:latin typeface="Lucida Console" pitchFamily="49" charset="0"/>
                <a:cs typeface="Courier New" pitchFamily="49" charset="0"/>
              </a:rPr>
              <a:t>false</a:t>
            </a:r>
            <a:r>
              <a:rPr lang="en-US" sz="2400">
                <a:solidFill>
                  <a:srgbClr val="000000"/>
                </a:solidFill>
                <a:latin typeface="Lucida Console" pitchFamily="49" charset="0"/>
                <a:cs typeface="Courier New" pitchFamily="49" charset="0"/>
              </a:rPr>
              <a:t>;</a:t>
            </a:r>
            <a:endParaRPr lang="en-US" sz="2400">
              <a:solidFill>
                <a:srgbClr val="FF0000"/>
              </a:solidFill>
              <a:latin typeface="Lucida Console" pitchFamily="49" charset="0"/>
              <a:cs typeface="Courier New" pitchFamily="49" charset="0"/>
            </a:endParaRPr>
          </a:p>
          <a:p>
            <a:pPr marL="231775" indent="-231775">
              <a:lnSpc>
                <a:spcPct val="80000"/>
              </a:lnSpc>
              <a:spcBef>
                <a:spcPct val="20000"/>
              </a:spcBef>
            </a:pPr>
            <a:r>
              <a:rPr lang="en-US" sz="2400">
                <a:solidFill>
                  <a:schemeClr val="tx1"/>
                </a:solidFill>
                <a:latin typeface="Lucida Console" pitchFamily="49" charset="0"/>
                <a:cs typeface="Courier New" pitchFamily="49" charset="0"/>
              </a:rPr>
              <a:t>}</a:t>
            </a:r>
          </a:p>
        </p:txBody>
      </p:sp>
      <p:sp>
        <p:nvSpPr>
          <p:cNvPr id="74759" name="AutoShape 4"/>
          <p:cNvSpPr>
            <a:spLocks noChangeArrowheads="1"/>
          </p:cNvSpPr>
          <p:nvPr/>
        </p:nvSpPr>
        <p:spPr bwMode="auto">
          <a:xfrm>
            <a:off x="1327150" y="2867025"/>
            <a:ext cx="2978150" cy="369888"/>
          </a:xfrm>
          <a:prstGeom prst="wedgeRoundRectCallout">
            <a:avLst>
              <a:gd name="adj1" fmla="val 97120"/>
              <a:gd name="adj2" fmla="val -163736"/>
              <a:gd name="adj3" fmla="val 16667"/>
            </a:avLst>
          </a:prstGeom>
          <a:noFill/>
          <a:ln w="38100">
            <a:solidFill>
              <a:srgbClr val="FF0000"/>
            </a:solidFill>
            <a:miter lim="800000"/>
            <a:headEnd/>
            <a:tailEnd/>
          </a:ln>
        </p:spPr>
        <p:txBody>
          <a:bodyPr anchor="ctr"/>
          <a:lstStyle/>
          <a:p>
            <a:pPr algn="ctr"/>
            <a:endParaRPr lang="en-US" b="0"/>
          </a:p>
        </p:txBody>
      </p:sp>
      <p:sp>
        <p:nvSpPr>
          <p:cNvPr id="74760" name="Text Box 5"/>
          <p:cNvSpPr txBox="1">
            <a:spLocks noChangeArrowheads="1"/>
          </p:cNvSpPr>
          <p:nvPr/>
        </p:nvSpPr>
        <p:spPr bwMode="auto">
          <a:xfrm>
            <a:off x="5464175" y="1841500"/>
            <a:ext cx="2706688" cy="946150"/>
          </a:xfrm>
          <a:prstGeom prst="rect">
            <a:avLst/>
          </a:prstGeom>
          <a:noFill/>
          <a:ln w="9525">
            <a:noFill/>
            <a:miter lim="800000"/>
            <a:headEnd/>
            <a:tailEnd/>
          </a:ln>
        </p:spPr>
        <p:txBody>
          <a:bodyPr>
            <a:spAutoFit/>
          </a:bodyPr>
          <a:lstStyle/>
          <a:p>
            <a:pPr algn="ctr"/>
            <a:r>
              <a:rPr lang="en-US" sz="2800" b="0">
                <a:solidFill>
                  <a:srgbClr val="FF0000"/>
                </a:solidFill>
              </a:rPr>
              <a:t>Announce I’m interested</a:t>
            </a:r>
          </a:p>
        </p:txBody>
      </p:sp>
      <p:sp>
        <p:nvSpPr>
          <p:cNvPr id="74761" name="AutoShape 6"/>
          <p:cNvSpPr>
            <a:spLocks noChangeArrowheads="1"/>
          </p:cNvSpPr>
          <p:nvPr/>
        </p:nvSpPr>
        <p:spPr bwMode="auto">
          <a:xfrm>
            <a:off x="1343025" y="3265488"/>
            <a:ext cx="2978150" cy="369887"/>
          </a:xfrm>
          <a:prstGeom prst="wedgeRoundRectCallout">
            <a:avLst>
              <a:gd name="adj1" fmla="val 94829"/>
              <a:gd name="adj2" fmla="val -68028"/>
              <a:gd name="adj3" fmla="val 16667"/>
            </a:avLst>
          </a:prstGeom>
          <a:noFill/>
          <a:ln w="38100">
            <a:solidFill>
              <a:srgbClr val="FF0000"/>
            </a:solidFill>
            <a:miter lim="800000"/>
            <a:headEnd/>
            <a:tailEnd/>
          </a:ln>
        </p:spPr>
        <p:txBody>
          <a:bodyPr anchor="ctr"/>
          <a:lstStyle/>
          <a:p>
            <a:pPr algn="ctr"/>
            <a:endParaRPr lang="en-US" b="0"/>
          </a:p>
        </p:txBody>
      </p:sp>
      <p:sp>
        <p:nvSpPr>
          <p:cNvPr id="74762" name="Text Box 7"/>
          <p:cNvSpPr txBox="1">
            <a:spLocks noChangeArrowheads="1"/>
          </p:cNvSpPr>
          <p:nvPr/>
        </p:nvSpPr>
        <p:spPr bwMode="auto">
          <a:xfrm>
            <a:off x="5546725" y="2771775"/>
            <a:ext cx="2706688" cy="519113"/>
          </a:xfrm>
          <a:prstGeom prst="rect">
            <a:avLst/>
          </a:prstGeom>
          <a:noFill/>
          <a:ln w="9525">
            <a:noFill/>
            <a:miter lim="800000"/>
            <a:headEnd/>
            <a:tailEnd/>
          </a:ln>
        </p:spPr>
        <p:txBody>
          <a:bodyPr>
            <a:spAutoFit/>
          </a:bodyPr>
          <a:lstStyle/>
          <a:p>
            <a:pPr algn="ctr"/>
            <a:r>
              <a:rPr lang="en-US" sz="2800" b="0">
                <a:solidFill>
                  <a:srgbClr val="FF0000"/>
                </a:solidFill>
              </a:rPr>
              <a:t>Defer to other</a:t>
            </a:r>
          </a:p>
        </p:txBody>
      </p:sp>
      <p:sp>
        <p:nvSpPr>
          <p:cNvPr id="74763" name="Text Box 9"/>
          <p:cNvSpPr txBox="1">
            <a:spLocks noChangeArrowheads="1"/>
          </p:cNvSpPr>
          <p:nvPr/>
        </p:nvSpPr>
        <p:spPr bwMode="auto">
          <a:xfrm>
            <a:off x="5030788" y="4219575"/>
            <a:ext cx="3429000" cy="1373188"/>
          </a:xfrm>
          <a:prstGeom prst="rect">
            <a:avLst/>
          </a:prstGeom>
          <a:noFill/>
          <a:ln w="9525">
            <a:noFill/>
            <a:miter lim="800000"/>
            <a:headEnd/>
            <a:tailEnd/>
          </a:ln>
        </p:spPr>
        <p:txBody>
          <a:bodyPr>
            <a:spAutoFit/>
          </a:bodyPr>
          <a:lstStyle/>
          <a:p>
            <a:pPr algn="ctr"/>
            <a:r>
              <a:rPr lang="en-US" sz="2800" b="0">
                <a:solidFill>
                  <a:srgbClr val="FF0000"/>
                </a:solidFill>
              </a:rPr>
              <a:t>Wait while other interested &amp; I’m the victim</a:t>
            </a:r>
          </a:p>
        </p:txBody>
      </p:sp>
      <p:sp>
        <p:nvSpPr>
          <p:cNvPr id="74764" name="AutoShape 10"/>
          <p:cNvSpPr>
            <a:spLocks noChangeArrowheads="1"/>
          </p:cNvSpPr>
          <p:nvPr/>
        </p:nvSpPr>
        <p:spPr bwMode="auto">
          <a:xfrm>
            <a:off x="1301750" y="4656138"/>
            <a:ext cx="2978150" cy="479425"/>
          </a:xfrm>
          <a:prstGeom prst="wedgeRoundRectCallout">
            <a:avLst>
              <a:gd name="adj1" fmla="val 18764"/>
              <a:gd name="adj2" fmla="val 101657"/>
              <a:gd name="adj3" fmla="val 16667"/>
            </a:avLst>
          </a:prstGeom>
          <a:noFill/>
          <a:ln w="38100">
            <a:solidFill>
              <a:srgbClr val="FF0000"/>
            </a:solidFill>
            <a:miter lim="800000"/>
            <a:headEnd/>
            <a:tailEnd/>
          </a:ln>
        </p:spPr>
        <p:txBody>
          <a:bodyPr anchor="ctr"/>
          <a:lstStyle/>
          <a:p>
            <a:pPr algn="ctr"/>
            <a:endParaRPr lang="en-US" b="0"/>
          </a:p>
        </p:txBody>
      </p:sp>
      <p:sp>
        <p:nvSpPr>
          <p:cNvPr id="74765" name="Text Box 11"/>
          <p:cNvSpPr txBox="1">
            <a:spLocks noChangeArrowheads="1"/>
          </p:cNvSpPr>
          <p:nvPr/>
        </p:nvSpPr>
        <p:spPr bwMode="auto">
          <a:xfrm>
            <a:off x="2327275" y="5268913"/>
            <a:ext cx="2706688" cy="946150"/>
          </a:xfrm>
          <a:prstGeom prst="rect">
            <a:avLst/>
          </a:prstGeom>
          <a:noFill/>
          <a:ln w="9525">
            <a:noFill/>
            <a:miter lim="800000"/>
            <a:headEnd/>
            <a:tailEnd/>
          </a:ln>
        </p:spPr>
        <p:txBody>
          <a:bodyPr>
            <a:spAutoFit/>
          </a:bodyPr>
          <a:lstStyle/>
          <a:p>
            <a:pPr algn="ctr"/>
            <a:r>
              <a:rPr lang="en-US" sz="2800" b="0">
                <a:solidFill>
                  <a:srgbClr val="FF0000"/>
                </a:solidFill>
              </a:rPr>
              <a:t>No longer interested</a:t>
            </a:r>
          </a:p>
        </p:txBody>
      </p:sp>
      <p:sp>
        <p:nvSpPr>
          <p:cNvPr id="74766" name="AutoShape 13"/>
          <p:cNvSpPr>
            <a:spLocks noChangeArrowheads="1"/>
          </p:cNvSpPr>
          <p:nvPr/>
        </p:nvSpPr>
        <p:spPr bwMode="auto">
          <a:xfrm>
            <a:off x="1317625" y="3595688"/>
            <a:ext cx="6334125" cy="382587"/>
          </a:xfrm>
          <a:prstGeom prst="wedgeRoundRectCallout">
            <a:avLst>
              <a:gd name="adj1" fmla="val 27593"/>
              <a:gd name="adj2" fmla="val 135894"/>
              <a:gd name="adj3" fmla="val 16667"/>
            </a:avLst>
          </a:prstGeom>
          <a:noFill/>
          <a:ln w="38100">
            <a:solidFill>
              <a:srgbClr val="FF0000"/>
            </a:solidFill>
            <a:miter lim="800000"/>
            <a:headEnd/>
            <a:tailEnd/>
          </a:ln>
        </p:spPr>
        <p:txBody>
          <a:bodyPr anchor="ctr"/>
          <a:lstStyle/>
          <a:p>
            <a:pPr algn="ctr"/>
            <a:endParaRPr lang="en-US" b="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4" name="Picture 11"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76805" name="Rectangle 4"/>
          <p:cNvSpPr>
            <a:spLocks noChangeArrowheads="1"/>
          </p:cNvSpPr>
          <p:nvPr/>
        </p:nvSpPr>
        <p:spPr bwMode="auto">
          <a:xfrm>
            <a:off x="1476375" y="1601788"/>
            <a:ext cx="5741988" cy="1260475"/>
          </a:xfrm>
          <a:prstGeom prst="rect">
            <a:avLst/>
          </a:prstGeom>
          <a:solidFill>
            <a:srgbClr val="FFFFCC"/>
          </a:solidFill>
          <a:ln w="9525">
            <a:solidFill>
              <a:srgbClr val="FFFF99"/>
            </a:solidFill>
            <a:miter lim="800000"/>
            <a:headEnd/>
            <a:tailEnd/>
          </a:ln>
        </p:spPr>
        <p:txBody>
          <a:bodyPr>
            <a:spAutoFit/>
          </a:bodyPr>
          <a:lstStyle/>
          <a:p>
            <a:pPr marL="231775" indent="-231775">
              <a:lnSpc>
                <a:spcPct val="80000"/>
              </a:lnSpc>
              <a:spcBef>
                <a:spcPct val="20000"/>
              </a:spcBef>
            </a:pPr>
            <a:r>
              <a:rPr lang="en-US" sz="2000">
                <a:solidFill>
                  <a:schemeClr val="folHlink"/>
                </a:solidFill>
                <a:latin typeface="Lucida Console" pitchFamily="49" charset="0"/>
                <a:cs typeface="Courier New" pitchFamily="49" charset="0"/>
              </a:rPr>
              <a:t>public void lock() {</a:t>
            </a:r>
          </a:p>
          <a:p>
            <a:pPr marL="231775" indent="-231775">
              <a:lnSpc>
                <a:spcPct val="80000"/>
              </a:lnSpc>
              <a:spcBef>
                <a:spcPct val="20000"/>
              </a:spcBef>
            </a:pPr>
            <a:r>
              <a:rPr lang="en-US" sz="2000">
                <a:solidFill>
                  <a:srgbClr val="000000"/>
                </a:solidFill>
                <a:latin typeface="Lucida Console" pitchFamily="49" charset="0"/>
                <a:cs typeface="Courier New" pitchFamily="49" charset="0"/>
              </a:rPr>
              <a:t>  </a:t>
            </a:r>
            <a:r>
              <a:rPr lang="en-US" sz="2000">
                <a:latin typeface="Lucida Console" pitchFamily="49" charset="0"/>
                <a:cs typeface="Courier New" pitchFamily="49" charset="0"/>
              </a:rPr>
              <a:t>flag[i] =</a:t>
            </a:r>
            <a:r>
              <a:rPr lang="en-US" sz="2000">
                <a:solidFill>
                  <a:srgbClr val="000000"/>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true</a:t>
            </a:r>
            <a:r>
              <a:rPr lang="en-US" sz="2000">
                <a:solidFill>
                  <a:srgbClr val="000000"/>
                </a:solidFill>
                <a:latin typeface="Lucida Console" pitchFamily="49" charset="0"/>
                <a:cs typeface="Courier New" pitchFamily="49" charset="0"/>
              </a:rPr>
              <a:t>; </a:t>
            </a:r>
            <a:endParaRPr lang="en-US" sz="2000">
              <a:solidFill>
                <a:srgbClr val="FF0000"/>
              </a:solidFill>
              <a:latin typeface="Lucida Console" pitchFamily="49" charset="0"/>
              <a:cs typeface="Courier New" pitchFamily="49" charset="0"/>
            </a:endParaRPr>
          </a:p>
          <a:p>
            <a:pPr marL="231775" indent="-231775">
              <a:lnSpc>
                <a:spcPct val="80000"/>
              </a:lnSpc>
              <a:spcBef>
                <a:spcPct val="20000"/>
              </a:spcBef>
            </a:pPr>
            <a:r>
              <a:rPr lang="en-US" sz="2000">
                <a:solidFill>
                  <a:srgbClr val="000000"/>
                </a:solidFill>
                <a:latin typeface="Lucida Console" pitchFamily="49" charset="0"/>
                <a:cs typeface="Courier New" pitchFamily="49" charset="0"/>
              </a:rPr>
              <a:t>  </a:t>
            </a:r>
            <a:r>
              <a:rPr lang="en-US" sz="2000">
                <a:latin typeface="Lucida Console" pitchFamily="49" charset="0"/>
                <a:cs typeface="Courier New" pitchFamily="49" charset="0"/>
              </a:rPr>
              <a:t>victim  = i;</a:t>
            </a:r>
          </a:p>
          <a:p>
            <a:pPr marL="231775" indent="-231775">
              <a:lnSpc>
                <a:spcPct val="80000"/>
              </a:lnSpc>
              <a:spcBef>
                <a:spcPct val="20000"/>
              </a:spcBef>
            </a:pPr>
            <a:r>
              <a:rPr lang="en-US" sz="2000">
                <a:solidFill>
                  <a:srgbClr val="000000"/>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while</a:t>
            </a:r>
            <a:r>
              <a:rPr lang="en-US" sz="2000">
                <a:solidFill>
                  <a:srgbClr val="000000"/>
                </a:solidFill>
                <a:latin typeface="Lucida Console" pitchFamily="49" charset="0"/>
                <a:cs typeface="Courier New" pitchFamily="49" charset="0"/>
              </a:rPr>
              <a:t> </a:t>
            </a:r>
            <a:r>
              <a:rPr lang="en-US" sz="2000">
                <a:latin typeface="Lucida Console" pitchFamily="49" charset="0"/>
                <a:cs typeface="Courier New" pitchFamily="49" charset="0"/>
              </a:rPr>
              <a:t>(flag[j] &amp;&amp; victim == i) {};</a:t>
            </a:r>
          </a:p>
        </p:txBody>
      </p:sp>
      <p:sp>
        <p:nvSpPr>
          <p:cNvPr id="76806" name="Rectangle 2"/>
          <p:cNvSpPr>
            <a:spLocks noGrp="1" noChangeArrowheads="1"/>
          </p:cNvSpPr>
          <p:nvPr>
            <p:ph type="title"/>
          </p:nvPr>
        </p:nvSpPr>
        <p:spPr>
          <a:xfrm>
            <a:off x="636588" y="411163"/>
            <a:ext cx="7772400" cy="1143000"/>
          </a:xfrm>
        </p:spPr>
        <p:txBody>
          <a:bodyPr/>
          <a:lstStyle/>
          <a:p>
            <a:r>
              <a:rPr lang="en-US" smtClean="0"/>
              <a:t>Mutual Exclusion</a:t>
            </a:r>
          </a:p>
        </p:txBody>
      </p:sp>
      <p:sp>
        <p:nvSpPr>
          <p:cNvPr id="76807" name="Rectangle 5"/>
          <p:cNvSpPr>
            <a:spLocks noGrp="1" noChangeArrowheads="1"/>
          </p:cNvSpPr>
          <p:nvPr>
            <p:ph type="body" sz="half" idx="2"/>
          </p:nvPr>
        </p:nvSpPr>
        <p:spPr>
          <a:xfrm>
            <a:off x="4826000" y="3333750"/>
            <a:ext cx="3810000" cy="1822450"/>
          </a:xfrm>
          <a:noFill/>
        </p:spPr>
        <p:txBody>
          <a:bodyPr>
            <a:spAutoFit/>
          </a:bodyPr>
          <a:lstStyle/>
          <a:p>
            <a:r>
              <a:rPr lang="en-US" smtClean="0"/>
              <a:t>If thread </a:t>
            </a:r>
            <a:r>
              <a:rPr lang="en-US" b="1" smtClean="0">
                <a:solidFill>
                  <a:schemeClr val="tx1"/>
                </a:solidFill>
              </a:rPr>
              <a:t>1</a:t>
            </a:r>
            <a:r>
              <a:rPr lang="en-US" smtClean="0"/>
              <a:t> in critical section,</a:t>
            </a:r>
          </a:p>
          <a:p>
            <a:pPr lvl="1"/>
            <a:r>
              <a:rPr lang="en-US" b="1" smtClean="0">
                <a:solidFill>
                  <a:schemeClr val="tx1"/>
                </a:solidFill>
                <a:latin typeface="Lucida Console" pitchFamily="49" charset="0"/>
              </a:rPr>
              <a:t>flag[1]=true</a:t>
            </a:r>
            <a:r>
              <a:rPr lang="en-US" smtClean="0"/>
              <a:t>, </a:t>
            </a:r>
          </a:p>
          <a:p>
            <a:pPr lvl="1"/>
            <a:r>
              <a:rPr lang="en-US" b="1" smtClean="0">
                <a:solidFill>
                  <a:schemeClr val="tx1"/>
                </a:solidFill>
                <a:latin typeface="Lucida Console" pitchFamily="49" charset="0"/>
              </a:rPr>
              <a:t>victim = 0</a:t>
            </a:r>
            <a:endParaRPr lang="en-US" smtClean="0"/>
          </a:p>
        </p:txBody>
      </p:sp>
      <p:sp>
        <p:nvSpPr>
          <p:cNvPr id="76808" name="Rectangle 7"/>
          <p:cNvSpPr>
            <a:spLocks noChangeArrowheads="1"/>
          </p:cNvSpPr>
          <p:nvPr/>
        </p:nvSpPr>
        <p:spPr bwMode="auto">
          <a:xfrm>
            <a:off x="508000" y="3333750"/>
            <a:ext cx="3810000" cy="1822450"/>
          </a:xfrm>
          <a:prstGeom prst="rect">
            <a:avLst/>
          </a:prstGeom>
          <a:noFill/>
          <a:ln w="9525">
            <a:noFill/>
            <a:miter lim="800000"/>
            <a:headEnd/>
            <a:tailEnd/>
          </a:ln>
        </p:spPr>
        <p:txBody>
          <a:bodyPr>
            <a:spAutoFit/>
          </a:bodyPr>
          <a:lstStyle/>
          <a:p>
            <a:pPr marL="342900" indent="-342900">
              <a:spcBef>
                <a:spcPct val="20000"/>
              </a:spcBef>
              <a:buFontTx/>
              <a:buChar char="•"/>
            </a:pPr>
            <a:r>
              <a:rPr lang="en-US" sz="2800" b="0"/>
              <a:t>If thread </a:t>
            </a:r>
            <a:r>
              <a:rPr lang="en-US" sz="2800">
                <a:solidFill>
                  <a:schemeClr val="tx1"/>
                </a:solidFill>
              </a:rPr>
              <a:t>0</a:t>
            </a:r>
            <a:r>
              <a:rPr lang="en-US" sz="2800" b="0"/>
              <a:t> in critical section,</a:t>
            </a:r>
          </a:p>
          <a:p>
            <a:pPr marL="742950" lvl="1" indent="-285750">
              <a:spcBef>
                <a:spcPct val="20000"/>
              </a:spcBef>
              <a:buFontTx/>
              <a:buChar char="–"/>
            </a:pPr>
            <a:r>
              <a:rPr lang="en-US" sz="2400">
                <a:solidFill>
                  <a:schemeClr val="tx1"/>
                </a:solidFill>
                <a:latin typeface="Lucida Console" pitchFamily="49" charset="0"/>
              </a:rPr>
              <a:t>flag[0]=true</a:t>
            </a:r>
            <a:r>
              <a:rPr lang="en-US" sz="2400" b="0"/>
              <a:t>, </a:t>
            </a:r>
          </a:p>
          <a:p>
            <a:pPr marL="742950" lvl="1" indent="-285750">
              <a:spcBef>
                <a:spcPct val="20000"/>
              </a:spcBef>
              <a:buFontTx/>
              <a:buChar char="–"/>
            </a:pPr>
            <a:r>
              <a:rPr lang="en-US" sz="2400">
                <a:solidFill>
                  <a:schemeClr val="tx1"/>
                </a:solidFill>
                <a:latin typeface="Lucida Console" pitchFamily="49" charset="0"/>
              </a:rPr>
              <a:t>victim = 1</a:t>
            </a:r>
            <a:endParaRPr lang="en-US" sz="2400" b="0"/>
          </a:p>
        </p:txBody>
      </p:sp>
      <p:sp>
        <p:nvSpPr>
          <p:cNvPr id="76809" name="Rectangle 10"/>
          <p:cNvSpPr>
            <a:spLocks noChangeArrowheads="1"/>
          </p:cNvSpPr>
          <p:nvPr/>
        </p:nvSpPr>
        <p:spPr bwMode="auto">
          <a:xfrm>
            <a:off x="1930400" y="5300663"/>
            <a:ext cx="4943475" cy="641350"/>
          </a:xfrm>
          <a:prstGeom prst="rect">
            <a:avLst/>
          </a:prstGeom>
          <a:noFill/>
          <a:ln w="9525">
            <a:noFill/>
            <a:miter lim="800000"/>
            <a:headEnd/>
            <a:tailEnd/>
          </a:ln>
        </p:spPr>
        <p:txBody>
          <a:bodyPr>
            <a:spAutoFit/>
          </a:bodyPr>
          <a:lstStyle/>
          <a:p>
            <a:pPr marL="342900" indent="-342900" algn="ctr">
              <a:spcBef>
                <a:spcPct val="20000"/>
              </a:spcBef>
            </a:pPr>
            <a:r>
              <a:rPr lang="en-US" sz="3600" b="0"/>
              <a:t>Cannot both be true</a:t>
            </a:r>
            <a:endParaRPr lang="en-US" sz="2800" b="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2" name="Picture 5"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78853" name="Rectangle 2"/>
          <p:cNvSpPr>
            <a:spLocks noGrp="1" noChangeArrowheads="1"/>
          </p:cNvSpPr>
          <p:nvPr>
            <p:ph type="title"/>
          </p:nvPr>
        </p:nvSpPr>
        <p:spPr>
          <a:xfrm>
            <a:off x="655638" y="500063"/>
            <a:ext cx="7772400" cy="1143000"/>
          </a:xfrm>
        </p:spPr>
        <p:txBody>
          <a:bodyPr/>
          <a:lstStyle/>
          <a:p>
            <a:r>
              <a:rPr lang="en-US" smtClean="0"/>
              <a:t>Deadlock Free</a:t>
            </a:r>
          </a:p>
        </p:txBody>
      </p:sp>
      <p:sp>
        <p:nvSpPr>
          <p:cNvPr id="78854" name="Rectangle 3"/>
          <p:cNvSpPr>
            <a:spLocks noGrp="1" noChangeArrowheads="1"/>
          </p:cNvSpPr>
          <p:nvPr>
            <p:ph type="body" idx="1"/>
          </p:nvPr>
        </p:nvSpPr>
        <p:spPr>
          <a:xfrm>
            <a:off x="685800" y="3467100"/>
            <a:ext cx="7772400" cy="2243138"/>
          </a:xfrm>
        </p:spPr>
        <p:txBody>
          <a:bodyPr/>
          <a:lstStyle/>
          <a:p>
            <a:r>
              <a:rPr lang="en-US" sz="2800" smtClean="0"/>
              <a:t>Thread blocked </a:t>
            </a:r>
          </a:p>
          <a:p>
            <a:pPr lvl="1"/>
            <a:r>
              <a:rPr lang="en-US" sz="2400" smtClean="0"/>
              <a:t>only at </a:t>
            </a:r>
            <a:r>
              <a:rPr lang="en-US" sz="2400" b="1" smtClean="0">
                <a:solidFill>
                  <a:schemeClr val="tx1"/>
                </a:solidFill>
                <a:latin typeface="Lucida Console" pitchFamily="49" charset="0"/>
              </a:rPr>
              <a:t>while</a:t>
            </a:r>
            <a:r>
              <a:rPr lang="en-US" sz="2400" smtClean="0"/>
              <a:t> loop</a:t>
            </a:r>
          </a:p>
          <a:p>
            <a:pPr lvl="1"/>
            <a:r>
              <a:rPr lang="en-US" sz="2400" smtClean="0"/>
              <a:t>only if it is the victim</a:t>
            </a:r>
          </a:p>
          <a:p>
            <a:r>
              <a:rPr lang="en-US" sz="2800" smtClean="0"/>
              <a:t>One or the other must not be the victim</a:t>
            </a:r>
          </a:p>
        </p:txBody>
      </p:sp>
      <p:sp>
        <p:nvSpPr>
          <p:cNvPr id="78855" name="Rectangle 4"/>
          <p:cNvSpPr>
            <a:spLocks noChangeArrowheads="1"/>
          </p:cNvSpPr>
          <p:nvPr/>
        </p:nvSpPr>
        <p:spPr bwMode="auto">
          <a:xfrm>
            <a:off x="1487488" y="1800225"/>
            <a:ext cx="5930900" cy="955675"/>
          </a:xfrm>
          <a:prstGeom prst="rect">
            <a:avLst/>
          </a:prstGeom>
          <a:solidFill>
            <a:srgbClr val="FFFFCC"/>
          </a:solidFill>
          <a:ln w="9525">
            <a:solidFill>
              <a:srgbClr val="FFFF99"/>
            </a:solidFill>
            <a:miter lim="800000"/>
            <a:headEnd/>
            <a:tailEnd/>
          </a:ln>
        </p:spPr>
        <p:txBody>
          <a:bodyPr>
            <a:spAutoFit/>
          </a:bodyPr>
          <a:lstStyle/>
          <a:p>
            <a:pPr marL="231775" indent="-231775">
              <a:lnSpc>
                <a:spcPct val="80000"/>
              </a:lnSpc>
              <a:spcBef>
                <a:spcPct val="20000"/>
              </a:spcBef>
            </a:pPr>
            <a:r>
              <a:rPr lang="en-US" sz="2000">
                <a:solidFill>
                  <a:schemeClr val="folHlink"/>
                </a:solidFill>
                <a:latin typeface="Lucida Console" pitchFamily="49" charset="0"/>
                <a:cs typeface="Courier New" pitchFamily="49" charset="0"/>
              </a:rPr>
              <a:t>public void lock() {</a:t>
            </a:r>
          </a:p>
          <a:p>
            <a:pPr marL="231775" indent="-231775">
              <a:lnSpc>
                <a:spcPct val="80000"/>
              </a:lnSpc>
              <a:spcBef>
                <a:spcPct val="20000"/>
              </a:spcBef>
            </a:pPr>
            <a:r>
              <a:rPr lang="en-US" sz="2000">
                <a:solidFill>
                  <a:schemeClr val="bg2"/>
                </a:solidFill>
                <a:latin typeface="Lucida Console" pitchFamily="49" charset="0"/>
                <a:cs typeface="Courier New" pitchFamily="49" charset="0"/>
              </a:rPr>
              <a:t>  …</a:t>
            </a:r>
          </a:p>
          <a:p>
            <a:pPr marL="231775" indent="-231775">
              <a:lnSpc>
                <a:spcPct val="80000"/>
              </a:lnSpc>
              <a:spcBef>
                <a:spcPct val="20000"/>
              </a:spcBef>
            </a:pPr>
            <a:r>
              <a:rPr lang="en-US" sz="2000">
                <a:solidFill>
                  <a:srgbClr val="000000"/>
                </a:solidFill>
                <a:latin typeface="Lucida Console" pitchFamily="49" charset="0"/>
                <a:cs typeface="Courier New" pitchFamily="49" charset="0"/>
              </a:rPr>
              <a:t>  </a:t>
            </a:r>
            <a:r>
              <a:rPr lang="en-US" sz="2000">
                <a:solidFill>
                  <a:schemeClr val="tx1"/>
                </a:solidFill>
                <a:latin typeface="Lucida Console" pitchFamily="49" charset="0"/>
                <a:cs typeface="Courier New" pitchFamily="49" charset="0"/>
              </a:rPr>
              <a:t>while</a:t>
            </a:r>
            <a:r>
              <a:rPr lang="en-US" sz="2000">
                <a:solidFill>
                  <a:srgbClr val="000000"/>
                </a:solidFill>
                <a:latin typeface="Lucida Console" pitchFamily="49" charset="0"/>
                <a:cs typeface="Courier New" pitchFamily="49" charset="0"/>
              </a:rPr>
              <a:t> </a:t>
            </a:r>
            <a:r>
              <a:rPr lang="en-US" sz="2000">
                <a:latin typeface="Lucida Console" pitchFamily="49" charset="0"/>
                <a:cs typeface="Courier New" pitchFamily="49" charset="0"/>
              </a:rPr>
              <a:t>(flag[j] &amp;&amp; victim == i)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900" name="Picture 9"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80901" name="Rectangle 3"/>
          <p:cNvSpPr>
            <a:spLocks noGrp="1" noChangeArrowheads="1"/>
          </p:cNvSpPr>
          <p:nvPr>
            <p:ph type="title"/>
          </p:nvPr>
        </p:nvSpPr>
        <p:spPr/>
        <p:txBody>
          <a:bodyPr/>
          <a:lstStyle/>
          <a:p>
            <a:r>
              <a:rPr lang="en-US" smtClean="0"/>
              <a:t>Starvation Free</a:t>
            </a:r>
          </a:p>
        </p:txBody>
      </p:sp>
      <p:sp>
        <p:nvSpPr>
          <p:cNvPr id="80902" name="Rectangle 4"/>
          <p:cNvSpPr>
            <a:spLocks noGrp="1" noChangeArrowheads="1"/>
          </p:cNvSpPr>
          <p:nvPr>
            <p:ph type="body" sz="half" idx="1"/>
          </p:nvPr>
        </p:nvSpPr>
        <p:spPr>
          <a:xfrm>
            <a:off x="546100" y="1941513"/>
            <a:ext cx="3810000" cy="4114800"/>
          </a:xfrm>
        </p:spPr>
        <p:txBody>
          <a:bodyPr/>
          <a:lstStyle/>
          <a:p>
            <a:pPr>
              <a:lnSpc>
                <a:spcPct val="90000"/>
              </a:lnSpc>
              <a:buFontTx/>
              <a:buNone/>
            </a:pPr>
            <a:endParaRPr lang="en-US" sz="2000" b="1" smtClean="0">
              <a:solidFill>
                <a:schemeClr val="tx1"/>
              </a:solidFill>
              <a:latin typeface="Lucida Console" pitchFamily="49" charset="0"/>
            </a:endParaRPr>
          </a:p>
          <a:p>
            <a:pPr>
              <a:lnSpc>
                <a:spcPct val="90000"/>
              </a:lnSpc>
            </a:pPr>
            <a:r>
              <a:rPr lang="en-US" smtClean="0"/>
              <a:t>Thread </a:t>
            </a:r>
            <a:r>
              <a:rPr lang="en-US" smtClean="0">
                <a:solidFill>
                  <a:schemeClr val="tx1"/>
                </a:solidFill>
                <a:latin typeface="Lucida Console" pitchFamily="49" charset="0"/>
              </a:rPr>
              <a:t>i</a:t>
            </a:r>
            <a:r>
              <a:rPr lang="en-US" smtClean="0"/>
              <a:t> blocked only if </a:t>
            </a:r>
            <a:r>
              <a:rPr lang="en-US" smtClean="0">
                <a:solidFill>
                  <a:schemeClr val="tx1"/>
                </a:solidFill>
                <a:latin typeface="Lucida Console" pitchFamily="49" charset="0"/>
              </a:rPr>
              <a:t>j</a:t>
            </a:r>
            <a:r>
              <a:rPr lang="en-US" smtClean="0"/>
              <a:t> repeatedly re-enters so that</a:t>
            </a:r>
          </a:p>
          <a:p>
            <a:pPr>
              <a:lnSpc>
                <a:spcPct val="90000"/>
              </a:lnSpc>
              <a:buFontTx/>
              <a:buNone/>
            </a:pPr>
            <a:r>
              <a:rPr lang="en-US" sz="2000" b="1" smtClean="0">
                <a:solidFill>
                  <a:schemeClr val="tx1"/>
                </a:solidFill>
                <a:latin typeface="Lucida Console" pitchFamily="49" charset="0"/>
                <a:cs typeface="Courier New" pitchFamily="49" charset="0"/>
              </a:rPr>
              <a:t>  flag[j] ==</a:t>
            </a:r>
            <a:r>
              <a:rPr lang="en-US" sz="2000" b="1" smtClean="0">
                <a:solidFill>
                  <a:srgbClr val="000000"/>
                </a:solidFill>
                <a:latin typeface="Lucida Console" pitchFamily="49" charset="0"/>
                <a:cs typeface="Courier New" pitchFamily="49" charset="0"/>
              </a:rPr>
              <a:t> </a:t>
            </a:r>
            <a:r>
              <a:rPr lang="en-US" sz="2000" b="1" smtClean="0">
                <a:solidFill>
                  <a:schemeClr val="tx1"/>
                </a:solidFill>
                <a:latin typeface="Lucida Console" pitchFamily="49" charset="0"/>
                <a:cs typeface="Courier New" pitchFamily="49" charset="0"/>
              </a:rPr>
              <a:t>true</a:t>
            </a:r>
            <a:r>
              <a:rPr lang="en-US" sz="4000" smtClean="0"/>
              <a:t> </a:t>
            </a:r>
            <a:r>
              <a:rPr lang="en-US" sz="2400" b="1" smtClean="0">
                <a:solidFill>
                  <a:schemeClr val="accent2"/>
                </a:solidFill>
              </a:rPr>
              <a:t>and</a:t>
            </a:r>
            <a:r>
              <a:rPr lang="en-US" sz="2000" b="1" smtClean="0">
                <a:solidFill>
                  <a:schemeClr val="tx1"/>
                </a:solidFill>
                <a:latin typeface="Lucida Console" pitchFamily="49" charset="0"/>
              </a:rPr>
              <a:t> victim == i</a:t>
            </a:r>
          </a:p>
          <a:p>
            <a:pPr>
              <a:lnSpc>
                <a:spcPct val="90000"/>
              </a:lnSpc>
            </a:pPr>
            <a:r>
              <a:rPr lang="en-US" smtClean="0"/>
              <a:t>When </a:t>
            </a:r>
            <a:r>
              <a:rPr lang="en-US" sz="2000" b="1" smtClean="0">
                <a:solidFill>
                  <a:schemeClr val="tx1"/>
                </a:solidFill>
                <a:latin typeface="Lucida Console" pitchFamily="49" charset="0"/>
              </a:rPr>
              <a:t>j</a:t>
            </a:r>
            <a:r>
              <a:rPr lang="en-US" smtClean="0"/>
              <a:t> re-enters</a:t>
            </a:r>
          </a:p>
          <a:p>
            <a:pPr lvl="1">
              <a:lnSpc>
                <a:spcPct val="90000"/>
              </a:lnSpc>
            </a:pPr>
            <a:r>
              <a:rPr lang="en-US" smtClean="0"/>
              <a:t>it sets </a:t>
            </a:r>
            <a:r>
              <a:rPr lang="en-US" sz="2000" b="1" smtClean="0">
                <a:solidFill>
                  <a:schemeClr val="tx1"/>
                </a:solidFill>
                <a:latin typeface="Lucida Console" pitchFamily="49" charset="0"/>
              </a:rPr>
              <a:t>victim</a:t>
            </a:r>
            <a:r>
              <a:rPr lang="en-US" smtClean="0"/>
              <a:t> to </a:t>
            </a:r>
            <a:r>
              <a:rPr lang="en-US" b="1" smtClean="0">
                <a:solidFill>
                  <a:schemeClr val="tx1"/>
                </a:solidFill>
                <a:latin typeface="Lucida Console" pitchFamily="49" charset="0"/>
              </a:rPr>
              <a:t>j</a:t>
            </a:r>
            <a:r>
              <a:rPr lang="en-US" smtClean="0"/>
              <a:t>.</a:t>
            </a:r>
          </a:p>
          <a:p>
            <a:pPr lvl="1">
              <a:lnSpc>
                <a:spcPct val="90000"/>
              </a:lnSpc>
            </a:pPr>
            <a:r>
              <a:rPr lang="en-US" smtClean="0"/>
              <a:t>So </a:t>
            </a:r>
            <a:r>
              <a:rPr lang="en-US" b="1" smtClean="0">
                <a:solidFill>
                  <a:schemeClr val="tx1"/>
                </a:solidFill>
                <a:latin typeface="Lucida Console" pitchFamily="49" charset="0"/>
              </a:rPr>
              <a:t>i</a:t>
            </a:r>
            <a:r>
              <a:rPr lang="en-US" smtClean="0"/>
              <a:t> gets in</a:t>
            </a:r>
          </a:p>
        </p:txBody>
      </p:sp>
      <p:sp>
        <p:nvSpPr>
          <p:cNvPr id="80903" name="Rectangle 8"/>
          <p:cNvSpPr>
            <a:spLocks noChangeArrowheads="1"/>
          </p:cNvSpPr>
          <p:nvPr/>
        </p:nvSpPr>
        <p:spPr bwMode="auto">
          <a:xfrm>
            <a:off x="4287838" y="2778125"/>
            <a:ext cx="4598987" cy="2243138"/>
          </a:xfrm>
          <a:prstGeom prst="rect">
            <a:avLst/>
          </a:prstGeom>
          <a:solidFill>
            <a:srgbClr val="FFFFCC"/>
          </a:solidFill>
          <a:ln w="9525">
            <a:noFill/>
            <a:miter lim="800000"/>
            <a:headEnd/>
            <a:tailEnd/>
          </a:ln>
        </p:spPr>
        <p:txBody>
          <a:bodyPr>
            <a:spAutoFit/>
          </a:bodyPr>
          <a:lstStyle/>
          <a:p>
            <a:pPr marL="231775" indent="-231775">
              <a:lnSpc>
                <a:spcPct val="80000"/>
              </a:lnSpc>
              <a:spcBef>
                <a:spcPct val="20000"/>
              </a:spcBef>
            </a:pPr>
            <a:r>
              <a:rPr lang="en-US" sz="1600">
                <a:solidFill>
                  <a:schemeClr val="tx1"/>
                </a:solidFill>
                <a:latin typeface="Lucida Console" pitchFamily="49" charset="0"/>
                <a:cs typeface="Courier New" pitchFamily="49" charset="0"/>
              </a:rPr>
              <a:t>public void</a:t>
            </a:r>
            <a:r>
              <a:rPr lang="en-US" sz="1600">
                <a:solidFill>
                  <a:srgbClr val="000000"/>
                </a:solidFill>
                <a:latin typeface="Lucida Console" pitchFamily="49" charset="0"/>
                <a:cs typeface="Courier New" pitchFamily="49" charset="0"/>
              </a:rPr>
              <a:t> lock(</a:t>
            </a:r>
            <a:r>
              <a:rPr lang="en-US" sz="1600">
                <a:solidFill>
                  <a:schemeClr val="accent2"/>
                </a:solidFill>
                <a:latin typeface="Lucida Console" pitchFamily="49" charset="0"/>
                <a:cs typeface="Courier New" pitchFamily="49" charset="0"/>
              </a:rPr>
              <a:t>) {</a:t>
            </a:r>
          </a:p>
          <a:p>
            <a:pPr marL="231775" indent="-231775">
              <a:lnSpc>
                <a:spcPct val="80000"/>
              </a:lnSpc>
              <a:spcBef>
                <a:spcPct val="20000"/>
              </a:spcBef>
            </a:pPr>
            <a:r>
              <a:rPr lang="en-US" sz="1600">
                <a:solidFill>
                  <a:schemeClr val="accent2"/>
                </a:solidFill>
                <a:latin typeface="Lucida Console" pitchFamily="49" charset="0"/>
                <a:cs typeface="Courier New" pitchFamily="49" charset="0"/>
              </a:rPr>
              <a:t>  flag[i] =</a:t>
            </a:r>
            <a:r>
              <a:rPr lang="en-US" sz="1600">
                <a:solidFill>
                  <a:srgbClr val="000000"/>
                </a:solidFill>
                <a:latin typeface="Lucida Console" pitchFamily="49" charset="0"/>
                <a:cs typeface="Courier New" pitchFamily="49" charset="0"/>
              </a:rPr>
              <a:t> </a:t>
            </a:r>
            <a:r>
              <a:rPr lang="en-US" sz="1600">
                <a:solidFill>
                  <a:schemeClr val="tx1"/>
                </a:solidFill>
                <a:latin typeface="Lucida Console" pitchFamily="49" charset="0"/>
                <a:cs typeface="Courier New" pitchFamily="49" charset="0"/>
              </a:rPr>
              <a:t>true</a:t>
            </a:r>
            <a:r>
              <a:rPr lang="en-US" sz="1600">
                <a:solidFill>
                  <a:srgbClr val="000000"/>
                </a:solidFill>
                <a:latin typeface="Lucida Console" pitchFamily="49" charset="0"/>
                <a:cs typeface="Courier New" pitchFamily="49" charset="0"/>
              </a:rPr>
              <a:t>; </a:t>
            </a:r>
            <a:endParaRPr lang="en-US" sz="1600">
              <a:solidFill>
                <a:srgbClr val="FF0000"/>
              </a:solidFill>
              <a:latin typeface="Lucida Console" pitchFamily="49" charset="0"/>
              <a:cs typeface="Courier New" pitchFamily="49" charset="0"/>
            </a:endParaRPr>
          </a:p>
          <a:p>
            <a:pPr marL="231775" indent="-231775">
              <a:lnSpc>
                <a:spcPct val="80000"/>
              </a:lnSpc>
              <a:spcBef>
                <a:spcPct val="20000"/>
              </a:spcBef>
            </a:pPr>
            <a:r>
              <a:rPr lang="en-US" sz="1600">
                <a:solidFill>
                  <a:srgbClr val="000000"/>
                </a:solidFill>
                <a:latin typeface="Lucida Console" pitchFamily="49" charset="0"/>
                <a:cs typeface="Courier New" pitchFamily="49" charset="0"/>
              </a:rPr>
              <a:t>  </a:t>
            </a:r>
            <a:r>
              <a:rPr lang="en-US" sz="1600">
                <a:solidFill>
                  <a:schemeClr val="accent2"/>
                </a:solidFill>
                <a:latin typeface="Lucida Console" pitchFamily="49" charset="0"/>
                <a:cs typeface="Courier New" pitchFamily="49" charset="0"/>
              </a:rPr>
              <a:t>victim    = i;</a:t>
            </a:r>
            <a:endParaRPr lang="en-US" sz="1600">
              <a:solidFill>
                <a:srgbClr val="FF0000"/>
              </a:solidFill>
              <a:latin typeface="Lucida Console" pitchFamily="49" charset="0"/>
              <a:cs typeface="Courier New" pitchFamily="49" charset="0"/>
            </a:endParaRPr>
          </a:p>
          <a:p>
            <a:pPr marL="231775" indent="-231775">
              <a:lnSpc>
                <a:spcPct val="80000"/>
              </a:lnSpc>
              <a:spcBef>
                <a:spcPct val="20000"/>
              </a:spcBef>
            </a:pPr>
            <a:r>
              <a:rPr lang="en-US" sz="1600">
                <a:solidFill>
                  <a:srgbClr val="000000"/>
                </a:solidFill>
                <a:latin typeface="Lucida Console" pitchFamily="49" charset="0"/>
                <a:cs typeface="Courier New" pitchFamily="49" charset="0"/>
              </a:rPr>
              <a:t>  </a:t>
            </a:r>
            <a:r>
              <a:rPr lang="en-US" sz="1600">
                <a:solidFill>
                  <a:schemeClr val="tx1"/>
                </a:solidFill>
                <a:latin typeface="Lucida Console" pitchFamily="49" charset="0"/>
                <a:cs typeface="Courier New" pitchFamily="49" charset="0"/>
              </a:rPr>
              <a:t>while</a:t>
            </a:r>
            <a:r>
              <a:rPr lang="en-US" sz="1600">
                <a:solidFill>
                  <a:srgbClr val="000000"/>
                </a:solidFill>
                <a:latin typeface="Lucida Console" pitchFamily="49" charset="0"/>
                <a:cs typeface="Courier New" pitchFamily="49" charset="0"/>
              </a:rPr>
              <a:t> </a:t>
            </a:r>
            <a:r>
              <a:rPr lang="en-US" sz="1600">
                <a:solidFill>
                  <a:schemeClr val="accent2"/>
                </a:solidFill>
                <a:latin typeface="Lucida Console" pitchFamily="49" charset="0"/>
                <a:cs typeface="Courier New" pitchFamily="49" charset="0"/>
              </a:rPr>
              <a:t>(flag[j] &amp;&amp; victim == i) {};</a:t>
            </a:r>
          </a:p>
          <a:p>
            <a:pPr marL="231775" indent="-231775">
              <a:lnSpc>
                <a:spcPct val="80000"/>
              </a:lnSpc>
              <a:spcBef>
                <a:spcPct val="20000"/>
              </a:spcBef>
            </a:pPr>
            <a:r>
              <a:rPr lang="en-US" sz="1600">
                <a:solidFill>
                  <a:srgbClr val="000000"/>
                </a:solidFill>
                <a:latin typeface="Lucida Console" pitchFamily="49" charset="0"/>
                <a:cs typeface="Courier New" pitchFamily="49" charset="0"/>
              </a:rPr>
              <a:t>}</a:t>
            </a:r>
          </a:p>
          <a:p>
            <a:pPr marL="231775" indent="-231775">
              <a:lnSpc>
                <a:spcPct val="80000"/>
              </a:lnSpc>
              <a:spcBef>
                <a:spcPct val="20000"/>
              </a:spcBef>
            </a:pPr>
            <a:endParaRPr lang="en-US" sz="1600">
              <a:solidFill>
                <a:srgbClr val="000000"/>
              </a:solidFill>
              <a:latin typeface="Lucida Console" pitchFamily="49" charset="0"/>
              <a:cs typeface="Courier New" pitchFamily="49" charset="0"/>
            </a:endParaRPr>
          </a:p>
          <a:p>
            <a:pPr marL="231775" indent="-231775">
              <a:lnSpc>
                <a:spcPct val="80000"/>
              </a:lnSpc>
              <a:spcBef>
                <a:spcPct val="20000"/>
              </a:spcBef>
            </a:pPr>
            <a:r>
              <a:rPr lang="en-US" sz="1600">
                <a:solidFill>
                  <a:schemeClr val="tx1"/>
                </a:solidFill>
                <a:latin typeface="Lucida Console" pitchFamily="49" charset="0"/>
                <a:cs typeface="Courier New" pitchFamily="49" charset="0"/>
              </a:rPr>
              <a:t>public void</a:t>
            </a:r>
            <a:r>
              <a:rPr lang="en-US" sz="1600">
                <a:solidFill>
                  <a:srgbClr val="000000"/>
                </a:solidFill>
                <a:latin typeface="Lucida Console" pitchFamily="49" charset="0"/>
                <a:cs typeface="Courier New" pitchFamily="49" charset="0"/>
              </a:rPr>
              <a:t> </a:t>
            </a:r>
            <a:r>
              <a:rPr lang="en-US" sz="1600">
                <a:solidFill>
                  <a:schemeClr val="accent2"/>
                </a:solidFill>
                <a:latin typeface="Lucida Console" pitchFamily="49" charset="0"/>
                <a:cs typeface="Courier New" pitchFamily="49" charset="0"/>
              </a:rPr>
              <a:t>unlock() {</a:t>
            </a:r>
          </a:p>
          <a:p>
            <a:pPr marL="231775" indent="-231775">
              <a:lnSpc>
                <a:spcPct val="80000"/>
              </a:lnSpc>
              <a:spcBef>
                <a:spcPct val="20000"/>
              </a:spcBef>
            </a:pPr>
            <a:r>
              <a:rPr lang="en-US" sz="1600">
                <a:solidFill>
                  <a:srgbClr val="000000"/>
                </a:solidFill>
                <a:latin typeface="Lucida Console" pitchFamily="49" charset="0"/>
                <a:cs typeface="Courier New" pitchFamily="49" charset="0"/>
              </a:rPr>
              <a:t>  </a:t>
            </a:r>
            <a:r>
              <a:rPr lang="en-US" sz="1600">
                <a:solidFill>
                  <a:schemeClr val="accent2"/>
                </a:solidFill>
                <a:latin typeface="Lucida Console" pitchFamily="49" charset="0"/>
                <a:cs typeface="Courier New" pitchFamily="49" charset="0"/>
              </a:rPr>
              <a:t>flag[i] =</a:t>
            </a:r>
            <a:r>
              <a:rPr lang="en-US" sz="1600">
                <a:solidFill>
                  <a:srgbClr val="000000"/>
                </a:solidFill>
                <a:latin typeface="Lucida Console" pitchFamily="49" charset="0"/>
                <a:cs typeface="Courier New" pitchFamily="49" charset="0"/>
              </a:rPr>
              <a:t> </a:t>
            </a:r>
            <a:r>
              <a:rPr lang="en-US" sz="1600">
                <a:solidFill>
                  <a:schemeClr val="tx1"/>
                </a:solidFill>
                <a:latin typeface="Lucida Console" pitchFamily="49" charset="0"/>
                <a:cs typeface="Courier New" pitchFamily="49" charset="0"/>
              </a:rPr>
              <a:t>false</a:t>
            </a:r>
            <a:r>
              <a:rPr lang="en-US" sz="1600">
                <a:solidFill>
                  <a:srgbClr val="000000"/>
                </a:solidFill>
                <a:latin typeface="Lucida Console" pitchFamily="49" charset="0"/>
                <a:cs typeface="Courier New" pitchFamily="49" charset="0"/>
              </a:rPr>
              <a:t>;  </a:t>
            </a:r>
            <a:endParaRPr lang="en-US" sz="1600">
              <a:solidFill>
                <a:srgbClr val="FF0000"/>
              </a:solidFill>
              <a:latin typeface="Lucida Console" pitchFamily="49" charset="0"/>
              <a:cs typeface="Courier New" pitchFamily="49" charset="0"/>
            </a:endParaRPr>
          </a:p>
          <a:p>
            <a:pPr marL="231775" indent="-231775">
              <a:lnSpc>
                <a:spcPct val="80000"/>
              </a:lnSpc>
              <a:spcBef>
                <a:spcPct val="20000"/>
              </a:spcBef>
            </a:pPr>
            <a:r>
              <a:rPr lang="en-US" sz="1600">
                <a:solidFill>
                  <a:schemeClr val="tx1"/>
                </a:solidFill>
                <a:latin typeface="Lucida Console"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Away?</a:t>
            </a:r>
            <a:endParaRPr lang="en-US" dirty="0"/>
          </a:p>
        </p:txBody>
      </p:sp>
      <p:sp>
        <p:nvSpPr>
          <p:cNvPr id="3" name="Content Placeholder 2"/>
          <p:cNvSpPr>
            <a:spLocks noGrp="1"/>
          </p:cNvSpPr>
          <p:nvPr>
            <p:ph idx="1"/>
          </p:nvPr>
        </p:nvSpPr>
        <p:spPr/>
        <p:txBody>
          <a:bodyPr/>
          <a:lstStyle/>
          <a:p>
            <a:r>
              <a:rPr lang="en-US" dirty="0" smtClean="0"/>
              <a:t>Petersons does generalize to more than two threads (look at the filter algorithm)</a:t>
            </a:r>
          </a:p>
          <a:p>
            <a:r>
              <a:rPr lang="en-US" dirty="0" smtClean="0"/>
              <a:t>Other software solutions exist (Bakery)</a:t>
            </a:r>
            <a:endParaRPr lang="en-US" dirty="0"/>
          </a:p>
          <a:p>
            <a:r>
              <a:rPr lang="en-US" dirty="0" smtClean="0"/>
              <a:t>Solution relies on busy waiting (spinlock)</a:t>
            </a:r>
          </a:p>
          <a:p>
            <a:r>
              <a:rPr lang="en-US" dirty="0" smtClean="0"/>
              <a:t>Less than efficient (what happens on a single CPU system when you spinlock?)</a:t>
            </a:r>
          </a:p>
          <a:p>
            <a:endParaRPr lang="en-US" dirty="0"/>
          </a:p>
          <a:p>
            <a:r>
              <a:rPr lang="en-US" dirty="0"/>
              <a:t>Easy to get wrong (trust me)</a:t>
            </a:r>
          </a:p>
          <a:p>
            <a:pPr marL="64008" indent="0">
              <a:buNone/>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about this one?</a:t>
            </a:r>
            <a:endParaRPr lang="en-US" dirty="0"/>
          </a:p>
        </p:txBody>
      </p:sp>
      <p:sp>
        <p:nvSpPr>
          <p:cNvPr id="4" name="TextBox 3"/>
          <p:cNvSpPr txBox="1"/>
          <p:nvPr/>
        </p:nvSpPr>
        <p:spPr>
          <a:xfrm>
            <a:off x="2286000" y="2057400"/>
            <a:ext cx="4572000" cy="3970318"/>
          </a:xfrm>
          <a:prstGeom prst="rect">
            <a:avLst/>
          </a:prstGeom>
          <a:noFill/>
        </p:spPr>
        <p:txBody>
          <a:bodyPr wrap="square" rtlCol="0">
            <a:spAutoFit/>
          </a:bodyPr>
          <a:lstStyle/>
          <a:p>
            <a:r>
              <a:rPr lang="en-US" b="1" dirty="0"/>
              <a:t>public</a:t>
            </a:r>
            <a:r>
              <a:rPr lang="en-US" dirty="0"/>
              <a:t> void </a:t>
            </a:r>
            <a:r>
              <a:rPr lang="en-US" b="1" dirty="0"/>
              <a:t>Lock</a:t>
            </a:r>
            <a:r>
              <a:rPr lang="en-US" dirty="0"/>
              <a:t>() { </a:t>
            </a:r>
            <a:endParaRPr lang="en-US" dirty="0" smtClean="0"/>
          </a:p>
          <a:p>
            <a:r>
              <a:rPr lang="en-US" dirty="0"/>
              <a:t> </a:t>
            </a:r>
            <a:r>
              <a:rPr lang="en-US" dirty="0" smtClean="0"/>
              <a:t>  </a:t>
            </a:r>
            <a:r>
              <a:rPr lang="en-US" dirty="0" err="1" smtClean="0"/>
              <a:t>int</a:t>
            </a:r>
            <a:r>
              <a:rPr lang="en-US" dirty="0" smtClean="0"/>
              <a:t> </a:t>
            </a:r>
            <a:r>
              <a:rPr lang="en-US" dirty="0"/>
              <a:t>me = </a:t>
            </a:r>
            <a:r>
              <a:rPr lang="en-US" dirty="0" err="1"/>
              <a:t>ThreadID.get</a:t>
            </a:r>
            <a:r>
              <a:rPr lang="en-US" dirty="0"/>
              <a:t>(); </a:t>
            </a:r>
            <a:endParaRPr lang="en-US" dirty="0" smtClean="0"/>
          </a:p>
          <a:p>
            <a:r>
              <a:rPr lang="en-US" dirty="0"/>
              <a:t> </a:t>
            </a:r>
            <a:r>
              <a:rPr lang="en-US" dirty="0" smtClean="0"/>
              <a:t>  </a:t>
            </a:r>
            <a:r>
              <a:rPr lang="en-US" dirty="0" err="1" smtClean="0"/>
              <a:t>int</a:t>
            </a:r>
            <a:r>
              <a:rPr lang="en-US" dirty="0" smtClean="0"/>
              <a:t> </a:t>
            </a:r>
            <a:r>
              <a:rPr lang="en-US" dirty="0"/>
              <a:t>you = 1 - me; </a:t>
            </a:r>
            <a:endParaRPr lang="en-US" dirty="0" smtClean="0"/>
          </a:p>
          <a:p>
            <a:r>
              <a:rPr lang="en-US" dirty="0"/>
              <a:t> </a:t>
            </a:r>
            <a:r>
              <a:rPr lang="en-US" dirty="0" smtClean="0"/>
              <a:t>  flag[me</a:t>
            </a:r>
            <a:r>
              <a:rPr lang="en-US" dirty="0"/>
              <a:t>] = true; </a:t>
            </a:r>
            <a:endParaRPr lang="en-US" dirty="0" smtClean="0"/>
          </a:p>
          <a:p>
            <a:r>
              <a:rPr lang="en-US" b="1" dirty="0"/>
              <a:t> </a:t>
            </a:r>
            <a:r>
              <a:rPr lang="en-US" b="1" dirty="0" smtClean="0"/>
              <a:t>  while</a:t>
            </a:r>
            <a:r>
              <a:rPr lang="en-US" dirty="0" smtClean="0"/>
              <a:t> </a:t>
            </a:r>
            <a:r>
              <a:rPr lang="en-US" dirty="0"/>
              <a:t>(turn != me) { </a:t>
            </a:r>
            <a:endParaRPr lang="en-US" dirty="0" smtClean="0"/>
          </a:p>
          <a:p>
            <a:r>
              <a:rPr lang="en-US" b="1" dirty="0"/>
              <a:t> </a:t>
            </a:r>
            <a:r>
              <a:rPr lang="en-US" b="1" dirty="0" smtClean="0"/>
              <a:t>     while</a:t>
            </a:r>
            <a:r>
              <a:rPr lang="en-US" dirty="0" smtClean="0"/>
              <a:t> </a:t>
            </a:r>
            <a:r>
              <a:rPr lang="en-US" dirty="0"/>
              <a:t>(flag[you]); </a:t>
            </a:r>
            <a:endParaRPr lang="en-US" dirty="0" smtClean="0"/>
          </a:p>
          <a:p>
            <a:r>
              <a:rPr lang="en-US" dirty="0"/>
              <a:t> </a:t>
            </a:r>
            <a:r>
              <a:rPr lang="en-US" dirty="0" smtClean="0"/>
              <a:t>     turn </a:t>
            </a:r>
            <a:r>
              <a:rPr lang="en-US" dirty="0"/>
              <a:t>= me</a:t>
            </a:r>
            <a:r>
              <a:rPr lang="en-US" dirty="0" smtClean="0"/>
              <a:t>;</a:t>
            </a:r>
          </a:p>
          <a:p>
            <a:r>
              <a:rPr lang="en-US" dirty="0"/>
              <a:t> </a:t>
            </a:r>
            <a:r>
              <a:rPr lang="en-US" dirty="0" smtClean="0"/>
              <a:t>  } </a:t>
            </a:r>
          </a:p>
          <a:p>
            <a:r>
              <a:rPr lang="en-US" dirty="0" smtClean="0"/>
              <a:t>} </a:t>
            </a:r>
          </a:p>
          <a:p>
            <a:endParaRPr lang="en-US" b="1" dirty="0"/>
          </a:p>
          <a:p>
            <a:r>
              <a:rPr lang="en-US" b="1" dirty="0" smtClean="0"/>
              <a:t>public</a:t>
            </a:r>
            <a:r>
              <a:rPr lang="en-US" dirty="0" smtClean="0"/>
              <a:t> </a:t>
            </a:r>
            <a:r>
              <a:rPr lang="en-US" dirty="0"/>
              <a:t>void unlock() { </a:t>
            </a:r>
            <a:endParaRPr lang="en-US" dirty="0" smtClean="0"/>
          </a:p>
          <a:p>
            <a:r>
              <a:rPr lang="en-US" dirty="0"/>
              <a:t> </a:t>
            </a:r>
            <a:r>
              <a:rPr lang="en-US" dirty="0" smtClean="0"/>
              <a:t>  </a:t>
            </a:r>
            <a:r>
              <a:rPr lang="en-US" dirty="0" err="1" smtClean="0"/>
              <a:t>int</a:t>
            </a:r>
            <a:r>
              <a:rPr lang="en-US" dirty="0" smtClean="0"/>
              <a:t> </a:t>
            </a:r>
            <a:r>
              <a:rPr lang="en-US" dirty="0"/>
              <a:t>me = </a:t>
            </a:r>
            <a:r>
              <a:rPr lang="en-US" dirty="0" err="1"/>
              <a:t>ThreadID.get</a:t>
            </a:r>
            <a:r>
              <a:rPr lang="en-US" dirty="0"/>
              <a:t>(); </a:t>
            </a:r>
            <a:endParaRPr lang="en-US" dirty="0" smtClean="0"/>
          </a:p>
          <a:p>
            <a:r>
              <a:rPr lang="en-US" dirty="0"/>
              <a:t> </a:t>
            </a:r>
            <a:r>
              <a:rPr lang="en-US" dirty="0" smtClean="0"/>
              <a:t>  flag[me</a:t>
            </a:r>
            <a:r>
              <a:rPr lang="en-US" dirty="0"/>
              <a:t>] = false</a:t>
            </a:r>
            <a:r>
              <a:rPr lang="en-US" dirty="0" smtClean="0"/>
              <a:t>;</a:t>
            </a:r>
          </a:p>
          <a:p>
            <a:r>
              <a:rPr lang="en-US" dirty="0" smtClean="0"/>
              <a:t> </a:t>
            </a:r>
            <a:r>
              <a:rPr lang="en-US" dirty="0"/>
              <a:t>}</a:t>
            </a:r>
          </a:p>
        </p:txBody>
      </p:sp>
      <p:sp>
        <p:nvSpPr>
          <p:cNvPr id="5" name="Rectangle 4"/>
          <p:cNvSpPr/>
          <p:nvPr/>
        </p:nvSpPr>
        <p:spPr>
          <a:xfrm rot="19409229">
            <a:off x="56680" y="2710521"/>
            <a:ext cx="8622874" cy="175432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Most wrong </a:t>
            </a:r>
          </a:p>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And published as correct</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0485" name="Rectangle 4"/>
          <p:cNvSpPr>
            <a:spLocks noChangeArrowheads="1"/>
          </p:cNvSpPr>
          <p:nvPr/>
        </p:nvSpPr>
        <p:spPr bwMode="auto">
          <a:xfrm>
            <a:off x="1249363" y="1690688"/>
            <a:ext cx="6783387" cy="4305300"/>
          </a:xfrm>
          <a:prstGeom prst="rect">
            <a:avLst/>
          </a:prstGeom>
          <a:solidFill>
            <a:srgbClr val="FFFFCC"/>
          </a:solidFill>
          <a:ln w="9525">
            <a:noFill/>
            <a:miter lim="800000"/>
            <a:headEnd/>
            <a:tailEnd/>
          </a:ln>
        </p:spPr>
        <p:txBody>
          <a:bodyPr/>
          <a:lstStyle/>
          <a:p>
            <a:pPr marL="231775" indent="-231775" eaLnBrk="0" fontAlgn="base" hangingPunct="0">
              <a:lnSpc>
                <a:spcPct val="80000"/>
              </a:lnSpc>
              <a:spcBef>
                <a:spcPct val="20000"/>
              </a:spcBef>
              <a:spcAft>
                <a:spcPct val="0"/>
              </a:spcAft>
            </a:pPr>
            <a:r>
              <a:rPr lang="en-US" sz="2000">
                <a:solidFill>
                  <a:srgbClr val="000066"/>
                </a:solidFill>
                <a:latin typeface="Lucida Console" pitchFamily="49" charset="0"/>
                <a:cs typeface="Courier New" pitchFamily="49" charset="0"/>
              </a:rPr>
              <a:t>class </a:t>
            </a:r>
            <a:r>
              <a:rPr lang="en-US" sz="2000">
                <a:solidFill>
                  <a:srgbClr val="CC00FF"/>
                </a:solidFill>
                <a:latin typeface="Lucida Console" pitchFamily="49" charset="0"/>
                <a:cs typeface="Courier New" pitchFamily="49" charset="0"/>
              </a:rPr>
              <a:t>Bakery</a:t>
            </a:r>
            <a:r>
              <a:rPr lang="en-US" sz="2000">
                <a:solidFill>
                  <a:srgbClr val="000066"/>
                </a:solidFill>
                <a:latin typeface="Lucida Console" pitchFamily="49" charset="0"/>
                <a:cs typeface="Courier New" pitchFamily="49" charset="0"/>
              </a:rPr>
              <a:t> implements </a:t>
            </a:r>
            <a:r>
              <a:rPr lang="en-US" sz="2000">
                <a:solidFill>
                  <a:srgbClr val="CC00FF"/>
                </a:solidFill>
                <a:latin typeface="Lucida Console" pitchFamily="49" charset="0"/>
                <a:cs typeface="Courier New" pitchFamily="49" charset="0"/>
              </a:rPr>
              <a:t>Lock {</a:t>
            </a:r>
            <a:endParaRPr lang="en-US" sz="2000">
              <a:solidFill>
                <a:srgbClr val="000066"/>
              </a:solidFill>
              <a:latin typeface="Lucida Console" pitchFamily="49" charset="0"/>
              <a:cs typeface="Courier New" pitchFamily="49" charset="0"/>
            </a:endParaRPr>
          </a:p>
          <a:p>
            <a:pPr marL="231775" indent="-231775" eaLnBrk="0" fontAlgn="base" hangingPunct="0">
              <a:spcBef>
                <a:spcPct val="20000"/>
              </a:spcBef>
              <a:spcAft>
                <a:spcPct val="0"/>
              </a:spcAft>
            </a:pPr>
            <a:r>
              <a:rPr lang="en-US" sz="2000">
                <a:solidFill>
                  <a:srgbClr val="000066"/>
                </a:solidFill>
                <a:latin typeface="Lucida Console" pitchFamily="49" charset="0"/>
                <a:cs typeface="Courier New" pitchFamily="49" charset="0"/>
              </a:rPr>
              <a:t>  volatile boolean[] </a:t>
            </a:r>
            <a:r>
              <a:rPr lang="en-US" sz="2000">
                <a:solidFill>
                  <a:srgbClr val="CC00FF"/>
                </a:solidFill>
                <a:latin typeface="Lucida Console" pitchFamily="49" charset="0"/>
                <a:cs typeface="Courier New" pitchFamily="49" charset="0"/>
              </a:rPr>
              <a:t>flag;</a:t>
            </a:r>
          </a:p>
          <a:p>
            <a:pPr marL="231775" indent="-231775" eaLnBrk="0" fontAlgn="base" hangingPunct="0">
              <a:spcBef>
                <a:spcPct val="20000"/>
              </a:spcBef>
              <a:spcAft>
                <a:spcPct val="0"/>
              </a:spcAft>
            </a:pPr>
            <a:r>
              <a:rPr lang="en-US" sz="2000">
                <a:solidFill>
                  <a:srgbClr val="000066"/>
                </a:solidFill>
                <a:latin typeface="Lucida Console" pitchFamily="49" charset="0"/>
                <a:cs typeface="Courier New" pitchFamily="49" charset="0"/>
              </a:rPr>
              <a:t>  volatile </a:t>
            </a:r>
            <a:r>
              <a:rPr lang="en-US" sz="2000">
                <a:solidFill>
                  <a:srgbClr val="CC00FF"/>
                </a:solidFill>
                <a:latin typeface="Lucida Console" pitchFamily="49" charset="0"/>
                <a:cs typeface="Courier New" pitchFamily="49" charset="0"/>
              </a:rPr>
              <a:t>Label[] label;</a:t>
            </a:r>
          </a:p>
          <a:p>
            <a:pPr marL="231775" indent="-231775" eaLnBrk="0" fontAlgn="base" hangingPunct="0">
              <a:spcBef>
                <a:spcPct val="20000"/>
              </a:spcBef>
              <a:spcAft>
                <a:spcPct val="0"/>
              </a:spcAft>
            </a:pPr>
            <a:r>
              <a:rPr lang="en-US" sz="2000">
                <a:solidFill>
                  <a:srgbClr val="000066"/>
                </a:solidFill>
                <a:latin typeface="Lucida Console" pitchFamily="49" charset="0"/>
                <a:cs typeface="Courier New" pitchFamily="49" charset="0"/>
              </a:rPr>
              <a:t>  public </a:t>
            </a:r>
            <a:r>
              <a:rPr lang="en-US" sz="2000">
                <a:solidFill>
                  <a:srgbClr val="CC00FF"/>
                </a:solidFill>
                <a:latin typeface="Lucida Console" pitchFamily="49" charset="0"/>
                <a:cs typeface="Courier New" pitchFamily="49" charset="0"/>
              </a:rPr>
              <a:t>Bakery (</a:t>
            </a:r>
            <a:r>
              <a:rPr lang="en-US" sz="2000">
                <a:solidFill>
                  <a:srgbClr val="000066"/>
                </a:solidFill>
                <a:latin typeface="Lucida Console" pitchFamily="49" charset="0"/>
                <a:cs typeface="Courier New" pitchFamily="49" charset="0"/>
              </a:rPr>
              <a:t>int </a:t>
            </a:r>
            <a:r>
              <a:rPr lang="en-US" sz="2000">
                <a:solidFill>
                  <a:srgbClr val="CC00FF"/>
                </a:solidFill>
                <a:latin typeface="Lucida Console" pitchFamily="49" charset="0"/>
                <a:cs typeface="Courier New" pitchFamily="49" charset="0"/>
              </a:rPr>
              <a:t>n) {</a:t>
            </a:r>
          </a:p>
          <a:p>
            <a:pPr marL="231775" indent="-231775" eaLnBrk="0" fontAlgn="base" hangingPunct="0">
              <a:spcBef>
                <a:spcPct val="20000"/>
              </a:spcBef>
              <a:spcAft>
                <a:spcPct val="0"/>
              </a:spcAft>
            </a:pPr>
            <a:r>
              <a:rPr lang="en-US" sz="2000">
                <a:solidFill>
                  <a:srgbClr val="000066"/>
                </a:solidFill>
                <a:latin typeface="Lucida Console" pitchFamily="49" charset="0"/>
                <a:cs typeface="Courier New" pitchFamily="49" charset="0"/>
              </a:rPr>
              <a:t>    </a:t>
            </a:r>
            <a:r>
              <a:rPr lang="en-US" sz="2000">
                <a:solidFill>
                  <a:srgbClr val="CC00FF"/>
                </a:solidFill>
                <a:latin typeface="Lucida Console" pitchFamily="49" charset="0"/>
                <a:cs typeface="Courier New" pitchFamily="49" charset="0"/>
              </a:rPr>
              <a:t>flag  =</a:t>
            </a:r>
            <a:r>
              <a:rPr lang="en-US" sz="2000">
                <a:solidFill>
                  <a:srgbClr val="000066"/>
                </a:solidFill>
                <a:latin typeface="Lucida Console" pitchFamily="49" charset="0"/>
                <a:cs typeface="Courier New" pitchFamily="49" charset="0"/>
              </a:rPr>
              <a:t> new </a:t>
            </a:r>
            <a:r>
              <a:rPr lang="en-US" sz="2000">
                <a:solidFill>
                  <a:srgbClr val="CC00FF"/>
                </a:solidFill>
                <a:latin typeface="Lucida Console" pitchFamily="49" charset="0"/>
                <a:cs typeface="Courier New" pitchFamily="49" charset="0"/>
              </a:rPr>
              <a:t>boolean[n];</a:t>
            </a:r>
          </a:p>
          <a:p>
            <a:pPr marL="231775" indent="-231775" eaLnBrk="0" fontAlgn="base" hangingPunct="0">
              <a:spcBef>
                <a:spcPct val="20000"/>
              </a:spcBef>
              <a:spcAft>
                <a:spcPct val="0"/>
              </a:spcAft>
            </a:pPr>
            <a:r>
              <a:rPr lang="en-US" sz="2000">
                <a:solidFill>
                  <a:srgbClr val="000066"/>
                </a:solidFill>
                <a:latin typeface="Lucida Console" pitchFamily="49" charset="0"/>
                <a:cs typeface="Courier New" pitchFamily="49" charset="0"/>
              </a:rPr>
              <a:t>    </a:t>
            </a:r>
            <a:r>
              <a:rPr lang="en-US" sz="2000">
                <a:solidFill>
                  <a:srgbClr val="CC00FF"/>
                </a:solidFill>
                <a:latin typeface="Lucida Console" pitchFamily="49" charset="0"/>
                <a:cs typeface="Courier New" pitchFamily="49" charset="0"/>
              </a:rPr>
              <a:t>label =</a:t>
            </a:r>
            <a:r>
              <a:rPr lang="en-US" sz="2000">
                <a:solidFill>
                  <a:srgbClr val="000066"/>
                </a:solidFill>
                <a:latin typeface="Lucida Console" pitchFamily="49" charset="0"/>
                <a:cs typeface="Courier New" pitchFamily="49" charset="0"/>
              </a:rPr>
              <a:t> new </a:t>
            </a:r>
            <a:r>
              <a:rPr lang="en-US" sz="2000">
                <a:solidFill>
                  <a:srgbClr val="CC00FF"/>
                </a:solidFill>
                <a:latin typeface="Lucida Console" pitchFamily="49" charset="0"/>
                <a:cs typeface="Courier New" pitchFamily="49" charset="0"/>
              </a:rPr>
              <a:t>Label[n];</a:t>
            </a:r>
          </a:p>
          <a:p>
            <a:pPr marL="231775" indent="-231775" eaLnBrk="0" fontAlgn="base" hangingPunct="0">
              <a:spcBef>
                <a:spcPct val="20000"/>
              </a:spcBef>
              <a:spcAft>
                <a:spcPct val="0"/>
              </a:spcAft>
            </a:pPr>
            <a:r>
              <a:rPr lang="en-US" sz="2000">
                <a:solidFill>
                  <a:srgbClr val="000066"/>
                </a:solidFill>
                <a:latin typeface="Lucida Console" pitchFamily="49" charset="0"/>
                <a:cs typeface="Courier New" pitchFamily="49" charset="0"/>
              </a:rPr>
              <a:t>    for </a:t>
            </a:r>
            <a:r>
              <a:rPr lang="en-US" sz="2000">
                <a:solidFill>
                  <a:srgbClr val="CC00FF"/>
                </a:solidFill>
                <a:latin typeface="Lucida Console" pitchFamily="49" charset="0"/>
                <a:cs typeface="Courier New" pitchFamily="49" charset="0"/>
              </a:rPr>
              <a:t>(</a:t>
            </a:r>
            <a:r>
              <a:rPr lang="en-US" sz="2000">
                <a:solidFill>
                  <a:srgbClr val="000066"/>
                </a:solidFill>
                <a:latin typeface="Lucida Console" pitchFamily="49" charset="0"/>
                <a:cs typeface="Courier New" pitchFamily="49" charset="0"/>
              </a:rPr>
              <a:t>int </a:t>
            </a:r>
            <a:r>
              <a:rPr lang="en-US" sz="2000">
                <a:solidFill>
                  <a:srgbClr val="CC00FF"/>
                </a:solidFill>
                <a:latin typeface="Lucida Console" pitchFamily="49" charset="0"/>
                <a:cs typeface="Courier New" pitchFamily="49" charset="0"/>
              </a:rPr>
              <a:t>i = 0; i &lt; n; i++) { </a:t>
            </a:r>
          </a:p>
          <a:p>
            <a:pPr marL="231775" indent="-231775" eaLnBrk="0" fontAlgn="base" hangingPunct="0">
              <a:spcBef>
                <a:spcPct val="20000"/>
              </a:spcBef>
              <a:spcAft>
                <a:spcPct val="0"/>
              </a:spcAft>
            </a:pPr>
            <a:r>
              <a:rPr lang="en-US" sz="2000">
                <a:solidFill>
                  <a:srgbClr val="000066"/>
                </a:solidFill>
                <a:latin typeface="Lucida Console" pitchFamily="49" charset="0"/>
                <a:cs typeface="Courier New" pitchFamily="49" charset="0"/>
              </a:rPr>
              <a:t>       </a:t>
            </a:r>
            <a:r>
              <a:rPr lang="en-US" sz="2000">
                <a:solidFill>
                  <a:srgbClr val="CC00FF"/>
                </a:solidFill>
                <a:latin typeface="Lucida Console" pitchFamily="49" charset="0"/>
                <a:cs typeface="Courier New" pitchFamily="49" charset="0"/>
              </a:rPr>
              <a:t>flag[i] =</a:t>
            </a:r>
            <a:r>
              <a:rPr lang="en-US" sz="2000">
                <a:solidFill>
                  <a:srgbClr val="000066"/>
                </a:solidFill>
                <a:latin typeface="Lucida Console" pitchFamily="49" charset="0"/>
                <a:cs typeface="Courier New" pitchFamily="49" charset="0"/>
              </a:rPr>
              <a:t> false</a:t>
            </a:r>
            <a:r>
              <a:rPr lang="en-US" sz="2000">
                <a:solidFill>
                  <a:srgbClr val="CC00FF"/>
                </a:solidFill>
                <a:latin typeface="Lucida Console" pitchFamily="49" charset="0"/>
                <a:cs typeface="Courier New" pitchFamily="49" charset="0"/>
              </a:rPr>
              <a:t>; label[i] = 0;</a:t>
            </a:r>
          </a:p>
          <a:p>
            <a:pPr marL="231775" indent="-231775" eaLnBrk="0" fontAlgn="base" hangingPunct="0">
              <a:spcBef>
                <a:spcPct val="20000"/>
              </a:spcBef>
              <a:spcAft>
                <a:spcPct val="0"/>
              </a:spcAft>
            </a:pPr>
            <a:r>
              <a:rPr lang="en-US" sz="2000">
                <a:solidFill>
                  <a:srgbClr val="000066"/>
                </a:solidFill>
                <a:latin typeface="Lucida Console" pitchFamily="49" charset="0"/>
                <a:cs typeface="Courier New" pitchFamily="49" charset="0"/>
              </a:rPr>
              <a:t>    </a:t>
            </a:r>
            <a:r>
              <a:rPr lang="en-US" sz="2000">
                <a:solidFill>
                  <a:srgbClr val="CC00FF"/>
                </a:solidFill>
                <a:latin typeface="Lucida Console" pitchFamily="49" charset="0"/>
                <a:cs typeface="Courier New" pitchFamily="49" charset="0"/>
              </a:rPr>
              <a:t>}</a:t>
            </a:r>
          </a:p>
          <a:p>
            <a:pPr marL="231775" indent="-231775" eaLnBrk="0" fontAlgn="base" hangingPunct="0">
              <a:spcBef>
                <a:spcPct val="20000"/>
              </a:spcBef>
              <a:spcAft>
                <a:spcPct val="0"/>
              </a:spcAft>
            </a:pPr>
            <a:r>
              <a:rPr lang="en-US" sz="2000">
                <a:solidFill>
                  <a:srgbClr val="CC00FF"/>
                </a:solidFill>
                <a:latin typeface="Lucida Console" pitchFamily="49" charset="0"/>
                <a:cs typeface="Courier New" pitchFamily="49" charset="0"/>
              </a:rPr>
              <a:t>  }</a:t>
            </a:r>
            <a:endParaRPr lang="en-US" sz="1400">
              <a:solidFill>
                <a:srgbClr val="CC00FF"/>
              </a:solidFill>
              <a:latin typeface="Lucida Console" pitchFamily="49" charset="0"/>
              <a:cs typeface="Courier New" pitchFamily="49" charset="0"/>
            </a:endParaRPr>
          </a:p>
          <a:p>
            <a:pPr marL="231775" indent="-231775" eaLnBrk="0" fontAlgn="base" hangingPunct="0">
              <a:lnSpc>
                <a:spcPct val="80000"/>
              </a:lnSpc>
              <a:spcBef>
                <a:spcPct val="20000"/>
              </a:spcBef>
              <a:spcAft>
                <a:spcPct val="0"/>
              </a:spcAft>
            </a:pPr>
            <a:r>
              <a:rPr lang="en-US" sz="2000">
                <a:solidFill>
                  <a:srgbClr val="000066"/>
                </a:solidFill>
                <a:latin typeface="Lucida Console" pitchFamily="49" charset="0"/>
                <a:cs typeface="Courier New" pitchFamily="49" charset="0"/>
              </a:rPr>
              <a:t> </a:t>
            </a:r>
            <a:r>
              <a:rPr lang="en-US" sz="2000">
                <a:solidFill>
                  <a:srgbClr val="CC00FF"/>
                </a:solidFill>
                <a:latin typeface="Lucida Console" pitchFamily="49" charset="0"/>
                <a:cs typeface="Courier New" pitchFamily="49" charset="0"/>
              </a:rPr>
              <a:t>…</a:t>
            </a:r>
          </a:p>
        </p:txBody>
      </p:sp>
      <p:sp>
        <p:nvSpPr>
          <p:cNvPr id="20486" name="Title 6"/>
          <p:cNvSpPr>
            <a:spLocks noGrp="1"/>
          </p:cNvSpPr>
          <p:nvPr>
            <p:ph type="title"/>
          </p:nvPr>
        </p:nvSpPr>
        <p:spPr/>
        <p:txBody>
          <a:bodyPr/>
          <a:lstStyle/>
          <a:p>
            <a:r>
              <a:rPr lang="en-US" smtClean="0"/>
              <a:t>Bakery Algorithm</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1509" name="Rectangle 4"/>
          <p:cNvSpPr>
            <a:spLocks noChangeArrowheads="1"/>
          </p:cNvSpPr>
          <p:nvPr/>
        </p:nvSpPr>
        <p:spPr bwMode="auto">
          <a:xfrm>
            <a:off x="1249363" y="1690688"/>
            <a:ext cx="6783387" cy="4305300"/>
          </a:xfrm>
          <a:prstGeom prst="rect">
            <a:avLst/>
          </a:prstGeom>
          <a:solidFill>
            <a:srgbClr val="FFFFCC"/>
          </a:solidFill>
          <a:ln w="9525">
            <a:noFill/>
            <a:miter lim="800000"/>
            <a:headEnd/>
            <a:tailEnd/>
          </a:ln>
        </p:spPr>
        <p:txBody>
          <a:bodyPr/>
          <a:lstStyle/>
          <a:p>
            <a:pPr marL="231775" indent="-231775" eaLnBrk="0" fontAlgn="base" hangingPunct="0">
              <a:lnSpc>
                <a:spcPct val="80000"/>
              </a:lnSpc>
              <a:spcBef>
                <a:spcPct val="20000"/>
              </a:spcBef>
              <a:spcAft>
                <a:spcPct val="0"/>
              </a:spcAft>
            </a:pPr>
            <a:r>
              <a:rPr lang="en-US" sz="2000">
                <a:solidFill>
                  <a:srgbClr val="0099CC"/>
                </a:solidFill>
                <a:latin typeface="Lucida Console" pitchFamily="49" charset="0"/>
                <a:cs typeface="Courier New" pitchFamily="49" charset="0"/>
              </a:rPr>
              <a:t>class Bakery implements Lock {</a:t>
            </a:r>
          </a:p>
          <a:p>
            <a:pPr marL="231775" indent="-231775" eaLnBrk="0" fontAlgn="base" hangingPunct="0">
              <a:spcBef>
                <a:spcPct val="20000"/>
              </a:spcBef>
              <a:spcAft>
                <a:spcPct val="0"/>
              </a:spcAft>
            </a:pPr>
            <a:r>
              <a:rPr lang="en-US" sz="2000">
                <a:solidFill>
                  <a:srgbClr val="000066"/>
                </a:solidFill>
                <a:latin typeface="Lucida Console" pitchFamily="49" charset="0"/>
                <a:cs typeface="Courier New" pitchFamily="49" charset="0"/>
              </a:rPr>
              <a:t>  volatile boolean[] </a:t>
            </a:r>
            <a:r>
              <a:rPr lang="en-US" sz="2000">
                <a:solidFill>
                  <a:srgbClr val="CC00FF"/>
                </a:solidFill>
                <a:latin typeface="Lucida Console" pitchFamily="49" charset="0"/>
                <a:cs typeface="Courier New" pitchFamily="49" charset="0"/>
              </a:rPr>
              <a:t>flag;</a:t>
            </a:r>
          </a:p>
          <a:p>
            <a:pPr marL="231775" indent="-231775" eaLnBrk="0" fontAlgn="base" hangingPunct="0">
              <a:spcBef>
                <a:spcPct val="20000"/>
              </a:spcBef>
              <a:spcAft>
                <a:spcPct val="0"/>
              </a:spcAft>
            </a:pPr>
            <a:r>
              <a:rPr lang="en-US" sz="2000">
                <a:solidFill>
                  <a:srgbClr val="000066"/>
                </a:solidFill>
                <a:latin typeface="Lucida Console" pitchFamily="49" charset="0"/>
                <a:cs typeface="Courier New" pitchFamily="49" charset="0"/>
              </a:rPr>
              <a:t>  volatile </a:t>
            </a:r>
            <a:r>
              <a:rPr lang="en-US" sz="2000">
                <a:solidFill>
                  <a:srgbClr val="CC00FF"/>
                </a:solidFill>
                <a:latin typeface="Lucida Console" pitchFamily="49" charset="0"/>
                <a:cs typeface="Courier New" pitchFamily="49" charset="0"/>
              </a:rPr>
              <a:t>Label[] label;</a:t>
            </a:r>
          </a:p>
          <a:p>
            <a:pPr marL="231775" indent="-231775" eaLnBrk="0" fontAlgn="base" hangingPunct="0">
              <a:spcBef>
                <a:spcPct val="20000"/>
              </a:spcBef>
              <a:spcAft>
                <a:spcPct val="0"/>
              </a:spcAft>
            </a:pPr>
            <a:r>
              <a:rPr lang="en-US" sz="2000">
                <a:solidFill>
                  <a:srgbClr val="000066"/>
                </a:solidFill>
                <a:latin typeface="Lucida Console" pitchFamily="49" charset="0"/>
                <a:cs typeface="Courier New" pitchFamily="49" charset="0"/>
              </a:rPr>
              <a:t>  </a:t>
            </a:r>
            <a:r>
              <a:rPr lang="en-US" sz="2000">
                <a:solidFill>
                  <a:srgbClr val="0099CC"/>
                </a:solidFill>
                <a:latin typeface="Lucida Console" pitchFamily="49" charset="0"/>
                <a:cs typeface="Courier New" pitchFamily="49" charset="0"/>
              </a:rPr>
              <a:t>public Bakery (int n) {</a:t>
            </a:r>
          </a:p>
          <a:p>
            <a:pPr marL="231775" indent="-231775" eaLnBrk="0" fontAlgn="base" hangingPunct="0">
              <a:spcBef>
                <a:spcPct val="20000"/>
              </a:spcBef>
              <a:spcAft>
                <a:spcPct val="0"/>
              </a:spcAft>
            </a:pPr>
            <a:r>
              <a:rPr lang="en-US" sz="2000">
                <a:solidFill>
                  <a:srgbClr val="0099CC"/>
                </a:solidFill>
                <a:latin typeface="Lucida Console" pitchFamily="49" charset="0"/>
                <a:cs typeface="Courier New" pitchFamily="49" charset="0"/>
              </a:rPr>
              <a:t>    flag  = new boolean[n];</a:t>
            </a:r>
          </a:p>
          <a:p>
            <a:pPr marL="231775" indent="-231775" eaLnBrk="0" fontAlgn="base" hangingPunct="0">
              <a:spcBef>
                <a:spcPct val="20000"/>
              </a:spcBef>
              <a:spcAft>
                <a:spcPct val="0"/>
              </a:spcAft>
            </a:pPr>
            <a:r>
              <a:rPr lang="en-US" sz="2000">
                <a:solidFill>
                  <a:srgbClr val="0099CC"/>
                </a:solidFill>
                <a:latin typeface="Lucida Console" pitchFamily="49" charset="0"/>
                <a:cs typeface="Courier New" pitchFamily="49" charset="0"/>
              </a:rPr>
              <a:t>    label = new Label[n];</a:t>
            </a:r>
          </a:p>
          <a:p>
            <a:pPr marL="231775" indent="-231775" eaLnBrk="0" fontAlgn="base" hangingPunct="0">
              <a:spcBef>
                <a:spcPct val="20000"/>
              </a:spcBef>
              <a:spcAft>
                <a:spcPct val="0"/>
              </a:spcAft>
            </a:pPr>
            <a:r>
              <a:rPr lang="en-US" sz="2000">
                <a:solidFill>
                  <a:srgbClr val="0099CC"/>
                </a:solidFill>
                <a:latin typeface="Lucida Console" pitchFamily="49" charset="0"/>
                <a:cs typeface="Courier New" pitchFamily="49" charset="0"/>
              </a:rPr>
              <a:t>    for (int i = 0; i &lt; n; i++) { </a:t>
            </a:r>
          </a:p>
          <a:p>
            <a:pPr marL="231775" indent="-231775" eaLnBrk="0" fontAlgn="base" hangingPunct="0">
              <a:spcBef>
                <a:spcPct val="20000"/>
              </a:spcBef>
              <a:spcAft>
                <a:spcPct val="0"/>
              </a:spcAft>
            </a:pPr>
            <a:r>
              <a:rPr lang="en-US" sz="2000">
                <a:solidFill>
                  <a:srgbClr val="0099CC"/>
                </a:solidFill>
                <a:latin typeface="Lucida Console" pitchFamily="49" charset="0"/>
                <a:cs typeface="Courier New" pitchFamily="49" charset="0"/>
              </a:rPr>
              <a:t>       flag[i] = false; label[i] = 0;</a:t>
            </a:r>
          </a:p>
          <a:p>
            <a:pPr marL="231775" indent="-231775" eaLnBrk="0" fontAlgn="base" hangingPunct="0">
              <a:spcBef>
                <a:spcPct val="20000"/>
              </a:spcBef>
              <a:spcAft>
                <a:spcPct val="0"/>
              </a:spcAft>
            </a:pPr>
            <a:r>
              <a:rPr lang="en-US" sz="2000">
                <a:solidFill>
                  <a:srgbClr val="0099CC"/>
                </a:solidFill>
                <a:latin typeface="Lucida Console" pitchFamily="49" charset="0"/>
                <a:cs typeface="Courier New" pitchFamily="49" charset="0"/>
              </a:rPr>
              <a:t>    }</a:t>
            </a:r>
          </a:p>
          <a:p>
            <a:pPr marL="231775" indent="-231775" eaLnBrk="0" fontAlgn="base" hangingPunct="0">
              <a:spcBef>
                <a:spcPct val="20000"/>
              </a:spcBef>
              <a:spcAft>
                <a:spcPct val="0"/>
              </a:spcAft>
            </a:pPr>
            <a:r>
              <a:rPr lang="en-US" sz="2000">
                <a:solidFill>
                  <a:srgbClr val="0099CC"/>
                </a:solidFill>
                <a:latin typeface="Lucida Console" pitchFamily="49" charset="0"/>
                <a:cs typeface="Courier New" pitchFamily="49" charset="0"/>
              </a:rPr>
              <a:t>  }</a:t>
            </a:r>
            <a:endParaRPr lang="en-US" sz="1400">
              <a:solidFill>
                <a:srgbClr val="0099CC"/>
              </a:solidFill>
              <a:latin typeface="Lucida Console" pitchFamily="49" charset="0"/>
              <a:cs typeface="Courier New" pitchFamily="49" charset="0"/>
            </a:endParaRPr>
          </a:p>
          <a:p>
            <a:pPr marL="231775" indent="-231775" eaLnBrk="0" fontAlgn="base" hangingPunct="0">
              <a:lnSpc>
                <a:spcPct val="80000"/>
              </a:lnSpc>
              <a:spcBef>
                <a:spcPct val="20000"/>
              </a:spcBef>
              <a:spcAft>
                <a:spcPct val="0"/>
              </a:spcAft>
            </a:pPr>
            <a:r>
              <a:rPr lang="en-US" sz="2000">
                <a:solidFill>
                  <a:srgbClr val="0099CC"/>
                </a:solidFill>
                <a:latin typeface="Lucida Console" pitchFamily="49" charset="0"/>
                <a:cs typeface="Courier New" pitchFamily="49" charset="0"/>
              </a:rPr>
              <a:t> …</a:t>
            </a:r>
          </a:p>
        </p:txBody>
      </p:sp>
      <p:grpSp>
        <p:nvGrpSpPr>
          <p:cNvPr id="2" name="Group 5"/>
          <p:cNvGrpSpPr>
            <a:grpSpLocks/>
          </p:cNvGrpSpPr>
          <p:nvPr/>
        </p:nvGrpSpPr>
        <p:grpSpPr bwMode="auto">
          <a:xfrm>
            <a:off x="5557838" y="2325688"/>
            <a:ext cx="3021012" cy="3527425"/>
            <a:chOff x="3501" y="1465"/>
            <a:chExt cx="1903" cy="2222"/>
          </a:xfrm>
        </p:grpSpPr>
        <p:sp>
          <p:nvSpPr>
            <p:cNvPr id="21512" name="Text Box 6"/>
            <p:cNvSpPr txBox="1">
              <a:spLocks noChangeArrowheads="1"/>
            </p:cNvSpPr>
            <p:nvPr/>
          </p:nvSpPr>
          <p:spPr bwMode="auto">
            <a:xfrm>
              <a:off x="5011" y="1585"/>
              <a:ext cx="393" cy="288"/>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2400">
                  <a:solidFill>
                    <a:srgbClr val="000066"/>
                  </a:solidFill>
                </a:rPr>
                <a:t>n</a:t>
              </a:r>
              <a:r>
                <a:rPr lang="en-US">
                  <a:solidFill>
                    <a:srgbClr val="000066"/>
                  </a:solidFill>
                </a:rPr>
                <a:t>-1</a:t>
              </a:r>
              <a:endParaRPr lang="he-IL" sz="1400">
                <a:solidFill>
                  <a:srgbClr val="000066"/>
                </a:solidFill>
              </a:endParaRPr>
            </a:p>
          </p:txBody>
        </p:sp>
        <p:grpSp>
          <p:nvGrpSpPr>
            <p:cNvPr id="3" name="Group 7"/>
            <p:cNvGrpSpPr>
              <a:grpSpLocks/>
            </p:cNvGrpSpPr>
            <p:nvPr/>
          </p:nvGrpSpPr>
          <p:grpSpPr bwMode="auto">
            <a:xfrm rot="-5400000">
              <a:off x="4265" y="1148"/>
              <a:ext cx="242" cy="1719"/>
              <a:chOff x="4576" y="2046"/>
              <a:chExt cx="242" cy="1719"/>
            </a:xfrm>
          </p:grpSpPr>
          <p:sp>
            <p:nvSpPr>
              <p:cNvPr id="21567" name="Rectangle 8"/>
              <p:cNvSpPr>
                <a:spLocks noChangeArrowheads="1"/>
              </p:cNvSpPr>
              <p:nvPr/>
            </p:nvSpPr>
            <p:spPr bwMode="auto">
              <a:xfrm>
                <a:off x="4582" y="2046"/>
                <a:ext cx="224" cy="1719"/>
              </a:xfrm>
              <a:prstGeom prst="rect">
                <a:avLst/>
              </a:prstGeom>
              <a:solidFill>
                <a:srgbClr val="FF9900"/>
              </a:solidFill>
              <a:ln w="38100">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21568" name="Line 9"/>
              <p:cNvSpPr>
                <a:spLocks noChangeShapeType="1"/>
              </p:cNvSpPr>
              <p:nvPr/>
            </p:nvSpPr>
            <p:spPr bwMode="auto">
              <a:xfrm>
                <a:off x="4582" y="2270"/>
                <a:ext cx="224" cy="0"/>
              </a:xfrm>
              <a:prstGeom prst="line">
                <a:avLst/>
              </a:prstGeom>
              <a:no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21569" name="Line 10"/>
              <p:cNvSpPr>
                <a:spLocks noChangeShapeType="1"/>
              </p:cNvSpPr>
              <p:nvPr/>
            </p:nvSpPr>
            <p:spPr bwMode="auto">
              <a:xfrm>
                <a:off x="4579" y="2492"/>
                <a:ext cx="224" cy="0"/>
              </a:xfrm>
              <a:prstGeom prst="line">
                <a:avLst/>
              </a:prstGeom>
              <a:no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21570" name="Line 11"/>
              <p:cNvSpPr>
                <a:spLocks noChangeShapeType="1"/>
              </p:cNvSpPr>
              <p:nvPr/>
            </p:nvSpPr>
            <p:spPr bwMode="auto">
              <a:xfrm>
                <a:off x="4576" y="2705"/>
                <a:ext cx="224" cy="0"/>
              </a:xfrm>
              <a:prstGeom prst="line">
                <a:avLst/>
              </a:prstGeom>
              <a:no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21571" name="Line 12"/>
              <p:cNvSpPr>
                <a:spLocks noChangeShapeType="1"/>
              </p:cNvSpPr>
              <p:nvPr/>
            </p:nvSpPr>
            <p:spPr bwMode="auto">
              <a:xfrm>
                <a:off x="4581" y="2923"/>
                <a:ext cx="224" cy="0"/>
              </a:xfrm>
              <a:prstGeom prst="line">
                <a:avLst/>
              </a:prstGeom>
              <a:no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21572" name="Line 13"/>
              <p:cNvSpPr>
                <a:spLocks noChangeShapeType="1"/>
              </p:cNvSpPr>
              <p:nvPr/>
            </p:nvSpPr>
            <p:spPr bwMode="auto">
              <a:xfrm>
                <a:off x="4579" y="3138"/>
                <a:ext cx="224" cy="0"/>
              </a:xfrm>
              <a:prstGeom prst="line">
                <a:avLst/>
              </a:prstGeom>
              <a:no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21573" name="Line 14"/>
              <p:cNvSpPr>
                <a:spLocks noChangeShapeType="1"/>
              </p:cNvSpPr>
              <p:nvPr/>
            </p:nvSpPr>
            <p:spPr bwMode="auto">
              <a:xfrm>
                <a:off x="4579" y="3345"/>
                <a:ext cx="224" cy="0"/>
              </a:xfrm>
              <a:prstGeom prst="line">
                <a:avLst/>
              </a:prstGeom>
              <a:no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21574" name="Line 15"/>
              <p:cNvSpPr>
                <a:spLocks noChangeShapeType="1"/>
              </p:cNvSpPr>
              <p:nvPr/>
            </p:nvSpPr>
            <p:spPr bwMode="auto">
              <a:xfrm>
                <a:off x="4594" y="3558"/>
                <a:ext cx="224" cy="0"/>
              </a:xfrm>
              <a:prstGeom prst="line">
                <a:avLst/>
              </a:prstGeom>
              <a:no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grpSp>
        <p:sp>
          <p:nvSpPr>
            <p:cNvPr id="21514" name="Text Box 16"/>
            <p:cNvSpPr txBox="1">
              <a:spLocks noChangeArrowheads="1"/>
            </p:cNvSpPr>
            <p:nvPr/>
          </p:nvSpPr>
          <p:spPr bwMode="auto">
            <a:xfrm>
              <a:off x="3501" y="1615"/>
              <a:ext cx="214" cy="250"/>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2000">
                  <a:solidFill>
                    <a:srgbClr val="000066"/>
                  </a:solidFill>
                </a:rPr>
                <a:t>0</a:t>
              </a:r>
              <a:endParaRPr lang="he-IL" sz="1200">
                <a:solidFill>
                  <a:srgbClr val="000066"/>
                </a:solidFill>
              </a:endParaRPr>
            </a:p>
          </p:txBody>
        </p:sp>
        <p:sp>
          <p:nvSpPr>
            <p:cNvPr id="21515" name="Text Box 17"/>
            <p:cNvSpPr txBox="1">
              <a:spLocks noChangeArrowheads="1"/>
            </p:cNvSpPr>
            <p:nvPr/>
          </p:nvSpPr>
          <p:spPr bwMode="auto">
            <a:xfrm>
              <a:off x="3537" y="1883"/>
              <a:ext cx="197" cy="250"/>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2000">
                  <a:solidFill>
                    <a:srgbClr val="000066"/>
                  </a:solidFill>
                </a:rPr>
                <a:t>f</a:t>
              </a:r>
              <a:endParaRPr lang="he-IL" sz="1200">
                <a:solidFill>
                  <a:srgbClr val="000066"/>
                </a:solidFill>
              </a:endParaRPr>
            </a:p>
          </p:txBody>
        </p:sp>
        <p:sp>
          <p:nvSpPr>
            <p:cNvPr id="21516" name="Text Box 18"/>
            <p:cNvSpPr txBox="1">
              <a:spLocks noChangeArrowheads="1"/>
            </p:cNvSpPr>
            <p:nvPr/>
          </p:nvSpPr>
          <p:spPr bwMode="auto">
            <a:xfrm>
              <a:off x="3736" y="1883"/>
              <a:ext cx="197" cy="250"/>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2000">
                  <a:solidFill>
                    <a:srgbClr val="000066"/>
                  </a:solidFill>
                </a:rPr>
                <a:t>f</a:t>
              </a:r>
              <a:endParaRPr lang="he-IL" sz="1200">
                <a:solidFill>
                  <a:srgbClr val="000066"/>
                </a:solidFill>
              </a:endParaRPr>
            </a:p>
          </p:txBody>
        </p:sp>
        <p:sp>
          <p:nvSpPr>
            <p:cNvPr id="21517" name="Text Box 19"/>
            <p:cNvSpPr txBox="1">
              <a:spLocks noChangeArrowheads="1"/>
            </p:cNvSpPr>
            <p:nvPr/>
          </p:nvSpPr>
          <p:spPr bwMode="auto">
            <a:xfrm>
              <a:off x="4184" y="1883"/>
              <a:ext cx="197" cy="250"/>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2000">
                  <a:solidFill>
                    <a:srgbClr val="000066"/>
                  </a:solidFill>
                </a:rPr>
                <a:t>f</a:t>
              </a:r>
              <a:endParaRPr lang="he-IL" sz="1200">
                <a:solidFill>
                  <a:srgbClr val="000066"/>
                </a:solidFill>
              </a:endParaRPr>
            </a:p>
          </p:txBody>
        </p:sp>
        <p:sp>
          <p:nvSpPr>
            <p:cNvPr id="21518" name="Text Box 20"/>
            <p:cNvSpPr txBox="1">
              <a:spLocks noChangeArrowheads="1"/>
            </p:cNvSpPr>
            <p:nvPr/>
          </p:nvSpPr>
          <p:spPr bwMode="auto">
            <a:xfrm>
              <a:off x="4380" y="1883"/>
              <a:ext cx="197" cy="250"/>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2000">
                  <a:solidFill>
                    <a:srgbClr val="000066"/>
                  </a:solidFill>
                </a:rPr>
                <a:t>f</a:t>
              </a:r>
              <a:endParaRPr lang="he-IL" sz="1200">
                <a:solidFill>
                  <a:srgbClr val="000066"/>
                </a:solidFill>
              </a:endParaRPr>
            </a:p>
          </p:txBody>
        </p:sp>
        <p:sp>
          <p:nvSpPr>
            <p:cNvPr id="21519" name="Text Box 21"/>
            <p:cNvSpPr txBox="1">
              <a:spLocks noChangeArrowheads="1"/>
            </p:cNvSpPr>
            <p:nvPr/>
          </p:nvSpPr>
          <p:spPr bwMode="auto">
            <a:xfrm>
              <a:off x="4606" y="1883"/>
              <a:ext cx="191" cy="250"/>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2000">
                  <a:solidFill>
                    <a:srgbClr val="000066"/>
                  </a:solidFill>
                </a:rPr>
                <a:t>t</a:t>
              </a:r>
              <a:endParaRPr lang="he-IL" sz="1200">
                <a:solidFill>
                  <a:srgbClr val="000066"/>
                </a:solidFill>
              </a:endParaRPr>
            </a:p>
          </p:txBody>
        </p:sp>
        <p:sp>
          <p:nvSpPr>
            <p:cNvPr id="21520" name="Text Box 22"/>
            <p:cNvSpPr txBox="1">
              <a:spLocks noChangeArrowheads="1"/>
            </p:cNvSpPr>
            <p:nvPr/>
          </p:nvSpPr>
          <p:spPr bwMode="auto">
            <a:xfrm>
              <a:off x="5027" y="1883"/>
              <a:ext cx="197" cy="250"/>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2000">
                  <a:solidFill>
                    <a:srgbClr val="000066"/>
                  </a:solidFill>
                </a:rPr>
                <a:t>f</a:t>
              </a:r>
              <a:endParaRPr lang="he-IL" sz="1200">
                <a:solidFill>
                  <a:srgbClr val="000066"/>
                </a:solidFill>
              </a:endParaRPr>
            </a:p>
          </p:txBody>
        </p:sp>
        <p:sp>
          <p:nvSpPr>
            <p:cNvPr id="21521" name="Text Box 23"/>
            <p:cNvSpPr txBox="1">
              <a:spLocks noChangeArrowheads="1"/>
            </p:cNvSpPr>
            <p:nvPr/>
          </p:nvSpPr>
          <p:spPr bwMode="auto">
            <a:xfrm>
              <a:off x="3969" y="1883"/>
              <a:ext cx="191" cy="250"/>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2000">
                  <a:solidFill>
                    <a:srgbClr val="000066"/>
                  </a:solidFill>
                </a:rPr>
                <a:t>t</a:t>
              </a:r>
              <a:endParaRPr lang="he-IL" sz="1200">
                <a:solidFill>
                  <a:srgbClr val="000066"/>
                </a:solidFill>
              </a:endParaRPr>
            </a:p>
          </p:txBody>
        </p:sp>
        <p:grpSp>
          <p:nvGrpSpPr>
            <p:cNvPr id="4" name="Group 24"/>
            <p:cNvGrpSpPr>
              <a:grpSpLocks/>
            </p:cNvGrpSpPr>
            <p:nvPr/>
          </p:nvGrpSpPr>
          <p:grpSpPr bwMode="auto">
            <a:xfrm>
              <a:off x="3916" y="1478"/>
              <a:ext cx="301" cy="354"/>
              <a:chOff x="1043" y="2525"/>
              <a:chExt cx="869" cy="740"/>
            </a:xfrm>
          </p:grpSpPr>
          <p:sp>
            <p:nvSpPr>
              <p:cNvPr id="21557" name="Freeform 25"/>
              <p:cNvSpPr>
                <a:spLocks/>
              </p:cNvSpPr>
              <p:nvPr/>
            </p:nvSpPr>
            <p:spPr bwMode="auto">
              <a:xfrm>
                <a:off x="1769" y="2983"/>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21558" name="Freeform 26"/>
              <p:cNvSpPr>
                <a:spLocks/>
              </p:cNvSpPr>
              <p:nvPr/>
            </p:nvSpPr>
            <p:spPr bwMode="auto">
              <a:xfrm>
                <a:off x="1737" y="2793"/>
                <a:ext cx="86" cy="221"/>
              </a:xfrm>
              <a:custGeom>
                <a:avLst/>
                <a:gdLst>
                  <a:gd name="T0" fmla="*/ 0 w 143"/>
                  <a:gd name="T1" fmla="*/ 0 h 278"/>
                  <a:gd name="T2" fmla="*/ 31 w 143"/>
                  <a:gd name="T3" fmla="*/ 21 h 278"/>
                  <a:gd name="T4" fmla="*/ 31 w 143"/>
                  <a:gd name="T5" fmla="*/ 122 h 278"/>
                  <a:gd name="T6" fmla="*/ 22 w 143"/>
                  <a:gd name="T7" fmla="*/ 140 h 278"/>
                  <a:gd name="T8" fmla="*/ 20 w 143"/>
                  <a:gd name="T9" fmla="*/ 50 h 278"/>
                  <a:gd name="T10" fmla="*/ 1 w 143"/>
                  <a:gd name="T11" fmla="*/ 25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21559" name="Freeform 27"/>
              <p:cNvSpPr>
                <a:spLocks/>
              </p:cNvSpPr>
              <p:nvPr/>
            </p:nvSpPr>
            <p:spPr bwMode="auto">
              <a:xfrm>
                <a:off x="1705" y="2639"/>
                <a:ext cx="51" cy="178"/>
              </a:xfrm>
              <a:custGeom>
                <a:avLst/>
                <a:gdLst>
                  <a:gd name="T0" fmla="*/ 0 w 143"/>
                  <a:gd name="T1" fmla="*/ 0 h 278"/>
                  <a:gd name="T2" fmla="*/ 6 w 143"/>
                  <a:gd name="T3" fmla="*/ 11 h 278"/>
                  <a:gd name="T4" fmla="*/ 6 w 143"/>
                  <a:gd name="T5" fmla="*/ 63 h 278"/>
                  <a:gd name="T6" fmla="*/ 5 w 143"/>
                  <a:gd name="T7" fmla="*/ 73 h 278"/>
                  <a:gd name="T8" fmla="*/ 4 w 143"/>
                  <a:gd name="T9" fmla="*/ 26 h 278"/>
                  <a:gd name="T10" fmla="*/ 0 w 143"/>
                  <a:gd name="T11" fmla="*/ 1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21560" name="Freeform 28"/>
              <p:cNvSpPr>
                <a:spLocks/>
              </p:cNvSpPr>
              <p:nvPr/>
            </p:nvSpPr>
            <p:spPr bwMode="auto">
              <a:xfrm>
                <a:off x="1673" y="2551"/>
                <a:ext cx="47" cy="156"/>
              </a:xfrm>
              <a:custGeom>
                <a:avLst/>
                <a:gdLst>
                  <a:gd name="T0" fmla="*/ 0 w 143"/>
                  <a:gd name="T1" fmla="*/ 0 h 278"/>
                  <a:gd name="T2" fmla="*/ 5 w 143"/>
                  <a:gd name="T3" fmla="*/ 7 h 278"/>
                  <a:gd name="T4" fmla="*/ 5 w 143"/>
                  <a:gd name="T5" fmla="*/ 43 h 278"/>
                  <a:gd name="T6" fmla="*/ 4 w 143"/>
                  <a:gd name="T7" fmla="*/ 49 h 278"/>
                  <a:gd name="T8" fmla="*/ 3 w 143"/>
                  <a:gd name="T9" fmla="*/ 17 h 278"/>
                  <a:gd name="T10" fmla="*/ 0 w 143"/>
                  <a:gd name="T11" fmla="*/ 9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21561" name="Freeform 29"/>
              <p:cNvSpPr>
                <a:spLocks/>
              </p:cNvSpPr>
              <p:nvPr/>
            </p:nvSpPr>
            <p:spPr bwMode="auto">
              <a:xfrm flipH="1">
                <a:off x="1043" y="2987"/>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21562" name="Freeform 30"/>
              <p:cNvSpPr>
                <a:spLocks/>
              </p:cNvSpPr>
              <p:nvPr/>
            </p:nvSpPr>
            <p:spPr bwMode="auto">
              <a:xfrm flipH="1">
                <a:off x="1133" y="2812"/>
                <a:ext cx="86" cy="221"/>
              </a:xfrm>
              <a:custGeom>
                <a:avLst/>
                <a:gdLst>
                  <a:gd name="T0" fmla="*/ 0 w 143"/>
                  <a:gd name="T1" fmla="*/ 0 h 278"/>
                  <a:gd name="T2" fmla="*/ 31 w 143"/>
                  <a:gd name="T3" fmla="*/ 21 h 278"/>
                  <a:gd name="T4" fmla="*/ 31 w 143"/>
                  <a:gd name="T5" fmla="*/ 122 h 278"/>
                  <a:gd name="T6" fmla="*/ 22 w 143"/>
                  <a:gd name="T7" fmla="*/ 140 h 278"/>
                  <a:gd name="T8" fmla="*/ 20 w 143"/>
                  <a:gd name="T9" fmla="*/ 50 h 278"/>
                  <a:gd name="T10" fmla="*/ 1 w 143"/>
                  <a:gd name="T11" fmla="*/ 25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21563" name="Freeform 31"/>
              <p:cNvSpPr>
                <a:spLocks/>
              </p:cNvSpPr>
              <p:nvPr/>
            </p:nvSpPr>
            <p:spPr bwMode="auto">
              <a:xfrm flipH="1">
                <a:off x="1244" y="2586"/>
                <a:ext cx="51" cy="178"/>
              </a:xfrm>
              <a:custGeom>
                <a:avLst/>
                <a:gdLst>
                  <a:gd name="T0" fmla="*/ 0 w 143"/>
                  <a:gd name="T1" fmla="*/ 0 h 278"/>
                  <a:gd name="T2" fmla="*/ 6 w 143"/>
                  <a:gd name="T3" fmla="*/ 11 h 278"/>
                  <a:gd name="T4" fmla="*/ 6 w 143"/>
                  <a:gd name="T5" fmla="*/ 63 h 278"/>
                  <a:gd name="T6" fmla="*/ 5 w 143"/>
                  <a:gd name="T7" fmla="*/ 73 h 278"/>
                  <a:gd name="T8" fmla="*/ 4 w 143"/>
                  <a:gd name="T9" fmla="*/ 26 h 278"/>
                  <a:gd name="T10" fmla="*/ 0 w 143"/>
                  <a:gd name="T11" fmla="*/ 1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21564" name="Freeform 32"/>
              <p:cNvSpPr>
                <a:spLocks/>
              </p:cNvSpPr>
              <p:nvPr/>
            </p:nvSpPr>
            <p:spPr bwMode="auto">
              <a:xfrm flipH="1">
                <a:off x="1204" y="2691"/>
                <a:ext cx="47" cy="156"/>
              </a:xfrm>
              <a:custGeom>
                <a:avLst/>
                <a:gdLst>
                  <a:gd name="T0" fmla="*/ 0 w 143"/>
                  <a:gd name="T1" fmla="*/ 0 h 278"/>
                  <a:gd name="T2" fmla="*/ 5 w 143"/>
                  <a:gd name="T3" fmla="*/ 7 h 278"/>
                  <a:gd name="T4" fmla="*/ 5 w 143"/>
                  <a:gd name="T5" fmla="*/ 43 h 278"/>
                  <a:gd name="T6" fmla="*/ 4 w 143"/>
                  <a:gd name="T7" fmla="*/ 49 h 278"/>
                  <a:gd name="T8" fmla="*/ 3 w 143"/>
                  <a:gd name="T9" fmla="*/ 17 h 278"/>
                  <a:gd name="T10" fmla="*/ 0 w 143"/>
                  <a:gd name="T11" fmla="*/ 9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21565" name="AutoShape 33"/>
              <p:cNvSpPr>
                <a:spLocks noChangeArrowheads="1"/>
              </p:cNvSpPr>
              <p:nvPr/>
            </p:nvSpPr>
            <p:spPr bwMode="auto">
              <a:xfrm flipV="1">
                <a:off x="1163" y="2525"/>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21566" name="Rectangle 34"/>
              <p:cNvSpPr>
                <a:spLocks noChangeArrowheads="1"/>
              </p:cNvSpPr>
              <p:nvPr/>
            </p:nvSpPr>
            <p:spPr bwMode="auto">
              <a:xfrm>
                <a:off x="1163" y="3089"/>
                <a:ext cx="657" cy="157"/>
              </a:xfrm>
              <a:prstGeom prst="rect">
                <a:avLst/>
              </a:prstGeom>
              <a:solidFill>
                <a:srgbClr val="FF0000"/>
              </a:solidFill>
              <a:ln w="38100">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grpSp>
        <p:sp>
          <p:nvSpPr>
            <p:cNvPr id="21523" name="Text Box 35"/>
            <p:cNvSpPr txBox="1">
              <a:spLocks noChangeArrowheads="1"/>
            </p:cNvSpPr>
            <p:nvPr/>
          </p:nvSpPr>
          <p:spPr bwMode="auto">
            <a:xfrm>
              <a:off x="3960" y="1489"/>
              <a:ext cx="214" cy="250"/>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2000">
                  <a:solidFill>
                    <a:srgbClr val="000066"/>
                  </a:solidFill>
                </a:rPr>
                <a:t>2</a:t>
              </a:r>
              <a:endParaRPr lang="he-IL" sz="1200">
                <a:solidFill>
                  <a:srgbClr val="000066"/>
                </a:solidFill>
              </a:endParaRPr>
            </a:p>
          </p:txBody>
        </p:sp>
        <p:sp>
          <p:nvSpPr>
            <p:cNvPr id="21524" name="Text Box 36"/>
            <p:cNvSpPr txBox="1">
              <a:spLocks noChangeArrowheads="1"/>
            </p:cNvSpPr>
            <p:nvPr/>
          </p:nvSpPr>
          <p:spPr bwMode="auto">
            <a:xfrm>
              <a:off x="4812" y="1887"/>
              <a:ext cx="197" cy="250"/>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2000">
                  <a:solidFill>
                    <a:srgbClr val="000066"/>
                  </a:solidFill>
                </a:rPr>
                <a:t>f</a:t>
              </a:r>
              <a:endParaRPr lang="he-IL" sz="1200">
                <a:solidFill>
                  <a:srgbClr val="000066"/>
                </a:solidFill>
              </a:endParaRPr>
            </a:p>
          </p:txBody>
        </p:sp>
        <p:grpSp>
          <p:nvGrpSpPr>
            <p:cNvPr id="5" name="Group 37"/>
            <p:cNvGrpSpPr>
              <a:grpSpLocks/>
            </p:cNvGrpSpPr>
            <p:nvPr/>
          </p:nvGrpSpPr>
          <p:grpSpPr bwMode="auto">
            <a:xfrm rot="-5400000">
              <a:off x="4262" y="1451"/>
              <a:ext cx="242" cy="1719"/>
              <a:chOff x="4576" y="2046"/>
              <a:chExt cx="242" cy="1719"/>
            </a:xfrm>
          </p:grpSpPr>
          <p:sp>
            <p:nvSpPr>
              <p:cNvPr id="21549" name="Rectangle 38"/>
              <p:cNvSpPr>
                <a:spLocks noChangeArrowheads="1"/>
              </p:cNvSpPr>
              <p:nvPr/>
            </p:nvSpPr>
            <p:spPr bwMode="auto">
              <a:xfrm>
                <a:off x="4582" y="2046"/>
                <a:ext cx="224" cy="1719"/>
              </a:xfrm>
              <a:prstGeom prst="rect">
                <a:avLst/>
              </a:prstGeom>
              <a:solidFill>
                <a:srgbClr val="FF9900"/>
              </a:solidFill>
              <a:ln w="38100">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21550" name="Line 39"/>
              <p:cNvSpPr>
                <a:spLocks noChangeShapeType="1"/>
              </p:cNvSpPr>
              <p:nvPr/>
            </p:nvSpPr>
            <p:spPr bwMode="auto">
              <a:xfrm>
                <a:off x="4582" y="2270"/>
                <a:ext cx="224" cy="0"/>
              </a:xfrm>
              <a:prstGeom prst="line">
                <a:avLst/>
              </a:prstGeom>
              <a:no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21551" name="Line 40"/>
              <p:cNvSpPr>
                <a:spLocks noChangeShapeType="1"/>
              </p:cNvSpPr>
              <p:nvPr/>
            </p:nvSpPr>
            <p:spPr bwMode="auto">
              <a:xfrm>
                <a:off x="4579" y="2492"/>
                <a:ext cx="224" cy="0"/>
              </a:xfrm>
              <a:prstGeom prst="line">
                <a:avLst/>
              </a:prstGeom>
              <a:no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21552" name="Line 41"/>
              <p:cNvSpPr>
                <a:spLocks noChangeShapeType="1"/>
              </p:cNvSpPr>
              <p:nvPr/>
            </p:nvSpPr>
            <p:spPr bwMode="auto">
              <a:xfrm>
                <a:off x="4576" y="2705"/>
                <a:ext cx="224" cy="0"/>
              </a:xfrm>
              <a:prstGeom prst="line">
                <a:avLst/>
              </a:prstGeom>
              <a:no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21553" name="Line 42"/>
              <p:cNvSpPr>
                <a:spLocks noChangeShapeType="1"/>
              </p:cNvSpPr>
              <p:nvPr/>
            </p:nvSpPr>
            <p:spPr bwMode="auto">
              <a:xfrm>
                <a:off x="4581" y="2923"/>
                <a:ext cx="224" cy="0"/>
              </a:xfrm>
              <a:prstGeom prst="line">
                <a:avLst/>
              </a:prstGeom>
              <a:no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21554" name="Line 43"/>
              <p:cNvSpPr>
                <a:spLocks noChangeShapeType="1"/>
              </p:cNvSpPr>
              <p:nvPr/>
            </p:nvSpPr>
            <p:spPr bwMode="auto">
              <a:xfrm>
                <a:off x="4579" y="3138"/>
                <a:ext cx="224" cy="0"/>
              </a:xfrm>
              <a:prstGeom prst="line">
                <a:avLst/>
              </a:prstGeom>
              <a:no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21555" name="Line 44"/>
              <p:cNvSpPr>
                <a:spLocks noChangeShapeType="1"/>
              </p:cNvSpPr>
              <p:nvPr/>
            </p:nvSpPr>
            <p:spPr bwMode="auto">
              <a:xfrm>
                <a:off x="4579" y="3345"/>
                <a:ext cx="224" cy="0"/>
              </a:xfrm>
              <a:prstGeom prst="line">
                <a:avLst/>
              </a:prstGeom>
              <a:no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21556" name="Line 45"/>
              <p:cNvSpPr>
                <a:spLocks noChangeShapeType="1"/>
              </p:cNvSpPr>
              <p:nvPr/>
            </p:nvSpPr>
            <p:spPr bwMode="auto">
              <a:xfrm>
                <a:off x="4594" y="3558"/>
                <a:ext cx="224" cy="0"/>
              </a:xfrm>
              <a:prstGeom prst="line">
                <a:avLst/>
              </a:prstGeom>
              <a:no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grpSp>
        <p:sp>
          <p:nvSpPr>
            <p:cNvPr id="21526" name="Text Box 46"/>
            <p:cNvSpPr txBox="1">
              <a:spLocks noChangeArrowheads="1"/>
            </p:cNvSpPr>
            <p:nvPr/>
          </p:nvSpPr>
          <p:spPr bwMode="auto">
            <a:xfrm>
              <a:off x="3534" y="2186"/>
              <a:ext cx="214" cy="250"/>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2000">
                  <a:solidFill>
                    <a:srgbClr val="000066"/>
                  </a:solidFill>
                </a:rPr>
                <a:t>0</a:t>
              </a:r>
              <a:endParaRPr lang="he-IL" sz="1200">
                <a:solidFill>
                  <a:srgbClr val="000066"/>
                </a:solidFill>
              </a:endParaRPr>
            </a:p>
          </p:txBody>
        </p:sp>
        <p:sp>
          <p:nvSpPr>
            <p:cNvPr id="21527" name="Text Box 47"/>
            <p:cNvSpPr txBox="1">
              <a:spLocks noChangeArrowheads="1"/>
            </p:cNvSpPr>
            <p:nvPr/>
          </p:nvSpPr>
          <p:spPr bwMode="auto">
            <a:xfrm>
              <a:off x="3733" y="2186"/>
              <a:ext cx="214" cy="250"/>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2000">
                  <a:solidFill>
                    <a:srgbClr val="000066"/>
                  </a:solidFill>
                </a:rPr>
                <a:t>0</a:t>
              </a:r>
              <a:endParaRPr lang="he-IL" sz="1200">
                <a:solidFill>
                  <a:srgbClr val="000066"/>
                </a:solidFill>
              </a:endParaRPr>
            </a:p>
          </p:txBody>
        </p:sp>
        <p:sp>
          <p:nvSpPr>
            <p:cNvPr id="21528" name="Text Box 48"/>
            <p:cNvSpPr txBox="1">
              <a:spLocks noChangeArrowheads="1"/>
            </p:cNvSpPr>
            <p:nvPr/>
          </p:nvSpPr>
          <p:spPr bwMode="auto">
            <a:xfrm>
              <a:off x="4181" y="2186"/>
              <a:ext cx="214" cy="250"/>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2000">
                  <a:solidFill>
                    <a:srgbClr val="000066"/>
                  </a:solidFill>
                </a:rPr>
                <a:t>0</a:t>
              </a:r>
              <a:endParaRPr lang="he-IL" sz="1200">
                <a:solidFill>
                  <a:srgbClr val="000066"/>
                </a:solidFill>
              </a:endParaRPr>
            </a:p>
          </p:txBody>
        </p:sp>
        <p:sp>
          <p:nvSpPr>
            <p:cNvPr id="21529" name="Text Box 49"/>
            <p:cNvSpPr txBox="1">
              <a:spLocks noChangeArrowheads="1"/>
            </p:cNvSpPr>
            <p:nvPr/>
          </p:nvSpPr>
          <p:spPr bwMode="auto">
            <a:xfrm>
              <a:off x="4377" y="2186"/>
              <a:ext cx="214" cy="250"/>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2000">
                  <a:solidFill>
                    <a:srgbClr val="000066"/>
                  </a:solidFill>
                </a:rPr>
                <a:t>0</a:t>
              </a:r>
              <a:endParaRPr lang="he-IL" sz="1200">
                <a:solidFill>
                  <a:srgbClr val="000066"/>
                </a:solidFill>
              </a:endParaRPr>
            </a:p>
          </p:txBody>
        </p:sp>
        <p:sp>
          <p:nvSpPr>
            <p:cNvPr id="21530" name="Text Box 50"/>
            <p:cNvSpPr txBox="1">
              <a:spLocks noChangeArrowheads="1"/>
            </p:cNvSpPr>
            <p:nvPr/>
          </p:nvSpPr>
          <p:spPr bwMode="auto">
            <a:xfrm>
              <a:off x="4603" y="2186"/>
              <a:ext cx="214" cy="250"/>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2000">
                  <a:solidFill>
                    <a:srgbClr val="000066"/>
                  </a:solidFill>
                </a:rPr>
                <a:t>5</a:t>
              </a:r>
              <a:endParaRPr lang="he-IL" sz="1200">
                <a:solidFill>
                  <a:srgbClr val="000066"/>
                </a:solidFill>
              </a:endParaRPr>
            </a:p>
          </p:txBody>
        </p:sp>
        <p:sp>
          <p:nvSpPr>
            <p:cNvPr id="21531" name="Text Box 51"/>
            <p:cNvSpPr txBox="1">
              <a:spLocks noChangeArrowheads="1"/>
            </p:cNvSpPr>
            <p:nvPr/>
          </p:nvSpPr>
          <p:spPr bwMode="auto">
            <a:xfrm>
              <a:off x="5024" y="2186"/>
              <a:ext cx="214" cy="250"/>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2000">
                  <a:solidFill>
                    <a:srgbClr val="000066"/>
                  </a:solidFill>
                </a:rPr>
                <a:t>0</a:t>
              </a:r>
              <a:endParaRPr lang="he-IL" sz="1200">
                <a:solidFill>
                  <a:srgbClr val="000066"/>
                </a:solidFill>
              </a:endParaRPr>
            </a:p>
          </p:txBody>
        </p:sp>
        <p:sp>
          <p:nvSpPr>
            <p:cNvPr id="21532" name="Text Box 52"/>
            <p:cNvSpPr txBox="1">
              <a:spLocks noChangeArrowheads="1"/>
            </p:cNvSpPr>
            <p:nvPr/>
          </p:nvSpPr>
          <p:spPr bwMode="auto">
            <a:xfrm>
              <a:off x="3966" y="2186"/>
              <a:ext cx="214" cy="250"/>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2000">
                  <a:solidFill>
                    <a:srgbClr val="000066"/>
                  </a:solidFill>
                </a:rPr>
                <a:t>4</a:t>
              </a:r>
              <a:endParaRPr lang="he-IL" sz="1200">
                <a:solidFill>
                  <a:srgbClr val="000066"/>
                </a:solidFill>
              </a:endParaRPr>
            </a:p>
          </p:txBody>
        </p:sp>
        <p:sp>
          <p:nvSpPr>
            <p:cNvPr id="21533" name="Text Box 53"/>
            <p:cNvSpPr txBox="1">
              <a:spLocks noChangeArrowheads="1"/>
            </p:cNvSpPr>
            <p:nvPr/>
          </p:nvSpPr>
          <p:spPr bwMode="auto">
            <a:xfrm>
              <a:off x="4809" y="2190"/>
              <a:ext cx="214" cy="250"/>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2000">
                  <a:solidFill>
                    <a:srgbClr val="000066"/>
                  </a:solidFill>
                </a:rPr>
                <a:t>0</a:t>
              </a:r>
              <a:endParaRPr lang="he-IL" sz="1200">
                <a:solidFill>
                  <a:srgbClr val="000066"/>
                </a:solidFill>
              </a:endParaRPr>
            </a:p>
          </p:txBody>
        </p:sp>
        <p:sp>
          <p:nvSpPr>
            <p:cNvPr id="21534" name="Line 54"/>
            <p:cNvSpPr>
              <a:spLocks noChangeShapeType="1"/>
            </p:cNvSpPr>
            <p:nvPr/>
          </p:nvSpPr>
          <p:spPr bwMode="auto">
            <a:xfrm>
              <a:off x="4078" y="2624"/>
              <a:ext cx="0" cy="594"/>
            </a:xfrm>
            <a:prstGeom prst="line">
              <a:avLst/>
            </a:prstGeom>
            <a:noFill/>
            <a:ln w="38100">
              <a:solidFill>
                <a:schemeClr val="tx1"/>
              </a:solidFill>
              <a:round/>
              <a:headEnd/>
              <a:tailEnd type="triangle" w="med" len="med"/>
            </a:ln>
          </p:spPr>
          <p:txBody>
            <a:bodyPr wrap="none" anchor="ctr"/>
            <a:lstStyle/>
            <a:p>
              <a:pPr algn="ctr" eaLnBrk="0" fontAlgn="base" hangingPunct="0">
                <a:spcBef>
                  <a:spcPct val="0"/>
                </a:spcBef>
                <a:spcAft>
                  <a:spcPct val="0"/>
                </a:spcAft>
              </a:pPr>
              <a:endParaRPr lang="en-US">
                <a:solidFill>
                  <a:srgbClr val="000066"/>
                </a:solidFill>
              </a:endParaRPr>
            </a:p>
          </p:txBody>
        </p:sp>
        <p:grpSp>
          <p:nvGrpSpPr>
            <p:cNvPr id="6" name="Group 55"/>
            <p:cNvGrpSpPr>
              <a:grpSpLocks/>
            </p:cNvGrpSpPr>
            <p:nvPr/>
          </p:nvGrpSpPr>
          <p:grpSpPr bwMode="auto">
            <a:xfrm>
              <a:off x="4579" y="1465"/>
              <a:ext cx="301" cy="354"/>
              <a:chOff x="1043" y="2525"/>
              <a:chExt cx="869" cy="740"/>
            </a:xfrm>
          </p:grpSpPr>
          <p:sp>
            <p:nvSpPr>
              <p:cNvPr id="21539" name="Freeform 56"/>
              <p:cNvSpPr>
                <a:spLocks/>
              </p:cNvSpPr>
              <p:nvPr/>
            </p:nvSpPr>
            <p:spPr bwMode="auto">
              <a:xfrm>
                <a:off x="1769" y="2983"/>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21540" name="Freeform 57"/>
              <p:cNvSpPr>
                <a:spLocks/>
              </p:cNvSpPr>
              <p:nvPr/>
            </p:nvSpPr>
            <p:spPr bwMode="auto">
              <a:xfrm>
                <a:off x="1737" y="2793"/>
                <a:ext cx="86" cy="221"/>
              </a:xfrm>
              <a:custGeom>
                <a:avLst/>
                <a:gdLst>
                  <a:gd name="T0" fmla="*/ 0 w 143"/>
                  <a:gd name="T1" fmla="*/ 0 h 278"/>
                  <a:gd name="T2" fmla="*/ 31 w 143"/>
                  <a:gd name="T3" fmla="*/ 21 h 278"/>
                  <a:gd name="T4" fmla="*/ 31 w 143"/>
                  <a:gd name="T5" fmla="*/ 122 h 278"/>
                  <a:gd name="T6" fmla="*/ 22 w 143"/>
                  <a:gd name="T7" fmla="*/ 140 h 278"/>
                  <a:gd name="T8" fmla="*/ 20 w 143"/>
                  <a:gd name="T9" fmla="*/ 50 h 278"/>
                  <a:gd name="T10" fmla="*/ 1 w 143"/>
                  <a:gd name="T11" fmla="*/ 25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21541" name="Freeform 58"/>
              <p:cNvSpPr>
                <a:spLocks/>
              </p:cNvSpPr>
              <p:nvPr/>
            </p:nvSpPr>
            <p:spPr bwMode="auto">
              <a:xfrm>
                <a:off x="1705" y="2639"/>
                <a:ext cx="51" cy="178"/>
              </a:xfrm>
              <a:custGeom>
                <a:avLst/>
                <a:gdLst>
                  <a:gd name="T0" fmla="*/ 0 w 143"/>
                  <a:gd name="T1" fmla="*/ 0 h 278"/>
                  <a:gd name="T2" fmla="*/ 6 w 143"/>
                  <a:gd name="T3" fmla="*/ 11 h 278"/>
                  <a:gd name="T4" fmla="*/ 6 w 143"/>
                  <a:gd name="T5" fmla="*/ 63 h 278"/>
                  <a:gd name="T6" fmla="*/ 5 w 143"/>
                  <a:gd name="T7" fmla="*/ 73 h 278"/>
                  <a:gd name="T8" fmla="*/ 4 w 143"/>
                  <a:gd name="T9" fmla="*/ 26 h 278"/>
                  <a:gd name="T10" fmla="*/ 0 w 143"/>
                  <a:gd name="T11" fmla="*/ 1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accent2"/>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21542" name="Freeform 59"/>
              <p:cNvSpPr>
                <a:spLocks/>
              </p:cNvSpPr>
              <p:nvPr/>
            </p:nvSpPr>
            <p:spPr bwMode="auto">
              <a:xfrm>
                <a:off x="1673" y="2551"/>
                <a:ext cx="47" cy="156"/>
              </a:xfrm>
              <a:custGeom>
                <a:avLst/>
                <a:gdLst>
                  <a:gd name="T0" fmla="*/ 0 w 143"/>
                  <a:gd name="T1" fmla="*/ 0 h 278"/>
                  <a:gd name="T2" fmla="*/ 5 w 143"/>
                  <a:gd name="T3" fmla="*/ 7 h 278"/>
                  <a:gd name="T4" fmla="*/ 5 w 143"/>
                  <a:gd name="T5" fmla="*/ 43 h 278"/>
                  <a:gd name="T6" fmla="*/ 4 w 143"/>
                  <a:gd name="T7" fmla="*/ 49 h 278"/>
                  <a:gd name="T8" fmla="*/ 3 w 143"/>
                  <a:gd name="T9" fmla="*/ 17 h 278"/>
                  <a:gd name="T10" fmla="*/ 0 w 143"/>
                  <a:gd name="T11" fmla="*/ 9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accent2"/>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21543" name="Freeform 60"/>
              <p:cNvSpPr>
                <a:spLocks/>
              </p:cNvSpPr>
              <p:nvPr/>
            </p:nvSpPr>
            <p:spPr bwMode="auto">
              <a:xfrm flipH="1">
                <a:off x="1043" y="2987"/>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21544" name="Freeform 61"/>
              <p:cNvSpPr>
                <a:spLocks/>
              </p:cNvSpPr>
              <p:nvPr/>
            </p:nvSpPr>
            <p:spPr bwMode="auto">
              <a:xfrm flipH="1">
                <a:off x="1133" y="2812"/>
                <a:ext cx="86" cy="221"/>
              </a:xfrm>
              <a:custGeom>
                <a:avLst/>
                <a:gdLst>
                  <a:gd name="T0" fmla="*/ 0 w 143"/>
                  <a:gd name="T1" fmla="*/ 0 h 278"/>
                  <a:gd name="T2" fmla="*/ 31 w 143"/>
                  <a:gd name="T3" fmla="*/ 21 h 278"/>
                  <a:gd name="T4" fmla="*/ 31 w 143"/>
                  <a:gd name="T5" fmla="*/ 122 h 278"/>
                  <a:gd name="T6" fmla="*/ 22 w 143"/>
                  <a:gd name="T7" fmla="*/ 140 h 278"/>
                  <a:gd name="T8" fmla="*/ 20 w 143"/>
                  <a:gd name="T9" fmla="*/ 50 h 278"/>
                  <a:gd name="T10" fmla="*/ 1 w 143"/>
                  <a:gd name="T11" fmla="*/ 25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21545" name="Freeform 62"/>
              <p:cNvSpPr>
                <a:spLocks/>
              </p:cNvSpPr>
              <p:nvPr/>
            </p:nvSpPr>
            <p:spPr bwMode="auto">
              <a:xfrm flipH="1">
                <a:off x="1244" y="2586"/>
                <a:ext cx="51" cy="178"/>
              </a:xfrm>
              <a:custGeom>
                <a:avLst/>
                <a:gdLst>
                  <a:gd name="T0" fmla="*/ 0 w 143"/>
                  <a:gd name="T1" fmla="*/ 0 h 278"/>
                  <a:gd name="T2" fmla="*/ 6 w 143"/>
                  <a:gd name="T3" fmla="*/ 11 h 278"/>
                  <a:gd name="T4" fmla="*/ 6 w 143"/>
                  <a:gd name="T5" fmla="*/ 63 h 278"/>
                  <a:gd name="T6" fmla="*/ 5 w 143"/>
                  <a:gd name="T7" fmla="*/ 73 h 278"/>
                  <a:gd name="T8" fmla="*/ 4 w 143"/>
                  <a:gd name="T9" fmla="*/ 26 h 278"/>
                  <a:gd name="T10" fmla="*/ 0 w 143"/>
                  <a:gd name="T11" fmla="*/ 1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accent2"/>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21546" name="Freeform 63"/>
              <p:cNvSpPr>
                <a:spLocks/>
              </p:cNvSpPr>
              <p:nvPr/>
            </p:nvSpPr>
            <p:spPr bwMode="auto">
              <a:xfrm flipH="1">
                <a:off x="1204" y="2691"/>
                <a:ext cx="47" cy="156"/>
              </a:xfrm>
              <a:custGeom>
                <a:avLst/>
                <a:gdLst>
                  <a:gd name="T0" fmla="*/ 0 w 143"/>
                  <a:gd name="T1" fmla="*/ 0 h 278"/>
                  <a:gd name="T2" fmla="*/ 5 w 143"/>
                  <a:gd name="T3" fmla="*/ 7 h 278"/>
                  <a:gd name="T4" fmla="*/ 5 w 143"/>
                  <a:gd name="T5" fmla="*/ 43 h 278"/>
                  <a:gd name="T6" fmla="*/ 4 w 143"/>
                  <a:gd name="T7" fmla="*/ 49 h 278"/>
                  <a:gd name="T8" fmla="*/ 3 w 143"/>
                  <a:gd name="T9" fmla="*/ 17 h 278"/>
                  <a:gd name="T10" fmla="*/ 0 w 143"/>
                  <a:gd name="T11" fmla="*/ 9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accent2"/>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21547" name="AutoShape 64"/>
              <p:cNvSpPr>
                <a:spLocks noChangeArrowheads="1"/>
              </p:cNvSpPr>
              <p:nvPr/>
            </p:nvSpPr>
            <p:spPr bwMode="auto">
              <a:xfrm flipV="1">
                <a:off x="1163" y="2525"/>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38100">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21548" name="Rectangle 65"/>
              <p:cNvSpPr>
                <a:spLocks noChangeArrowheads="1"/>
              </p:cNvSpPr>
              <p:nvPr/>
            </p:nvSpPr>
            <p:spPr bwMode="auto">
              <a:xfrm>
                <a:off x="1163" y="3089"/>
                <a:ext cx="657" cy="157"/>
              </a:xfrm>
              <a:prstGeom prst="rect">
                <a:avLst/>
              </a:prstGeom>
              <a:solidFill>
                <a:schemeClr val="accent2"/>
              </a:solidFill>
              <a:ln w="38100">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grpSp>
        <p:sp>
          <p:nvSpPr>
            <p:cNvPr id="21536" name="Text Box 66"/>
            <p:cNvSpPr txBox="1">
              <a:spLocks noChangeArrowheads="1"/>
            </p:cNvSpPr>
            <p:nvPr/>
          </p:nvSpPr>
          <p:spPr bwMode="auto">
            <a:xfrm>
              <a:off x="4631" y="1476"/>
              <a:ext cx="197" cy="252"/>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2000" dirty="0">
                  <a:solidFill>
                    <a:srgbClr val="000066"/>
                  </a:solidFill>
                </a:rPr>
                <a:t>5</a:t>
              </a:r>
              <a:endParaRPr lang="he-IL" sz="1200" dirty="0">
                <a:solidFill>
                  <a:srgbClr val="000066"/>
                </a:solidFill>
              </a:endParaRPr>
            </a:p>
          </p:txBody>
        </p:sp>
        <p:sp>
          <p:nvSpPr>
            <p:cNvPr id="21537" name="Line 67"/>
            <p:cNvSpPr>
              <a:spLocks noChangeShapeType="1"/>
            </p:cNvSpPr>
            <p:nvPr/>
          </p:nvSpPr>
          <p:spPr bwMode="auto">
            <a:xfrm>
              <a:off x="4723" y="2629"/>
              <a:ext cx="0" cy="594"/>
            </a:xfrm>
            <a:prstGeom prst="line">
              <a:avLst/>
            </a:prstGeom>
            <a:noFill/>
            <a:ln w="38100">
              <a:solidFill>
                <a:schemeClr val="tx1"/>
              </a:solidFill>
              <a:round/>
              <a:headEnd/>
              <a:tailEnd type="triangle" w="med" len="me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21538" name="Text Box 68"/>
            <p:cNvSpPr txBox="1">
              <a:spLocks noChangeArrowheads="1"/>
            </p:cNvSpPr>
            <p:nvPr/>
          </p:nvSpPr>
          <p:spPr bwMode="auto">
            <a:xfrm>
              <a:off x="4175" y="3322"/>
              <a:ext cx="452" cy="365"/>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3200">
                  <a:solidFill>
                    <a:srgbClr val="000066"/>
                  </a:solidFill>
                </a:rPr>
                <a:t>CS</a:t>
              </a:r>
              <a:endParaRPr lang="he-IL" sz="3200">
                <a:solidFill>
                  <a:srgbClr val="000066"/>
                </a:solidFill>
              </a:endParaRPr>
            </a:p>
          </p:txBody>
        </p:sp>
      </p:grpSp>
      <p:sp>
        <p:nvSpPr>
          <p:cNvPr id="21511" name="Title 70"/>
          <p:cNvSpPr>
            <a:spLocks noGrp="1"/>
          </p:cNvSpPr>
          <p:nvPr>
            <p:ph type="title"/>
          </p:nvPr>
        </p:nvSpPr>
        <p:spPr/>
        <p:txBody>
          <a:bodyPr/>
          <a:lstStyle/>
          <a:p>
            <a:r>
              <a:rPr lang="en-US" smtClean="0"/>
              <a:t>Bakery Algorithm</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t>The fundamental issue</a:t>
            </a:r>
          </a:p>
        </p:txBody>
      </p:sp>
      <p:sp>
        <p:nvSpPr>
          <p:cNvPr id="34822" name="TextBox 5"/>
          <p:cNvSpPr txBox="1">
            <a:spLocks noChangeArrowheads="1"/>
          </p:cNvSpPr>
          <p:nvPr/>
        </p:nvSpPr>
        <p:spPr bwMode="auto">
          <a:xfrm>
            <a:off x="642938" y="1501775"/>
            <a:ext cx="3875087" cy="2247900"/>
          </a:xfrm>
          <a:prstGeom prst="rect">
            <a:avLst/>
          </a:prstGeom>
          <a:noFill/>
          <a:ln w="9525">
            <a:noFill/>
            <a:miter lim="800000"/>
            <a:headEnd/>
            <a:tailEnd/>
          </a:ln>
        </p:spPr>
        <p:txBody>
          <a:bodyPr>
            <a:spAutoFit/>
          </a:bodyPr>
          <a:lstStyle/>
          <a:p>
            <a:r>
              <a:rPr lang="en-US" sz="2000" dirty="0">
                <a:latin typeface="Lucida Console" pitchFamily="49" charset="0"/>
              </a:rPr>
              <a:t>Task A (running)</a:t>
            </a:r>
          </a:p>
          <a:p>
            <a:pPr algn="l"/>
            <a:r>
              <a:rPr lang="en-US" sz="2000" dirty="0">
                <a:latin typeface="Lucida Console" pitchFamily="49" charset="0"/>
              </a:rPr>
              <a:t>1: void who() {</a:t>
            </a:r>
          </a:p>
          <a:p>
            <a:pPr algn="l"/>
            <a:r>
              <a:rPr lang="en-US" sz="2000" dirty="0">
                <a:latin typeface="Lucida Console" pitchFamily="49" charset="0"/>
              </a:rPr>
              <a:t>2:  while(lock); </a:t>
            </a:r>
          </a:p>
          <a:p>
            <a:pPr algn="l"/>
            <a:r>
              <a:rPr lang="en-US" sz="2000" dirty="0">
                <a:latin typeface="Lucida Console" pitchFamily="49" charset="0"/>
              </a:rPr>
              <a:t>3:  lock = 1;</a:t>
            </a:r>
          </a:p>
          <a:p>
            <a:pPr algn="l"/>
            <a:r>
              <a:rPr lang="en-US" sz="2000" dirty="0">
                <a:latin typeface="Lucida Console" pitchFamily="49" charset="0"/>
              </a:rPr>
              <a:t>4:  // </a:t>
            </a:r>
            <a:r>
              <a:rPr lang="en-US" sz="2000" dirty="0" smtClean="0">
                <a:latin typeface="Lucida Console" pitchFamily="49" charset="0"/>
              </a:rPr>
              <a:t>talk to printer</a:t>
            </a:r>
            <a:endParaRPr lang="en-US" sz="2000" dirty="0">
              <a:latin typeface="Lucida Console" pitchFamily="49" charset="0"/>
            </a:endParaRPr>
          </a:p>
          <a:p>
            <a:pPr algn="l"/>
            <a:r>
              <a:rPr lang="en-US" sz="2000" dirty="0">
                <a:latin typeface="Lucida Console" pitchFamily="49" charset="0"/>
              </a:rPr>
              <a:t>5:  lock = 0;</a:t>
            </a:r>
          </a:p>
          <a:p>
            <a:pPr algn="l"/>
            <a:r>
              <a:rPr lang="en-US" sz="2000" dirty="0">
                <a:latin typeface="Lucida Console" pitchFamily="49" charset="0"/>
              </a:rPr>
              <a:t>6:}</a:t>
            </a:r>
          </a:p>
        </p:txBody>
      </p:sp>
      <p:sp>
        <p:nvSpPr>
          <p:cNvPr id="34823" name="TextBox 7"/>
          <p:cNvSpPr txBox="1">
            <a:spLocks noChangeArrowheads="1"/>
          </p:cNvSpPr>
          <p:nvPr/>
        </p:nvSpPr>
        <p:spPr bwMode="auto">
          <a:xfrm>
            <a:off x="4746625" y="1501775"/>
            <a:ext cx="3875088" cy="2247900"/>
          </a:xfrm>
          <a:prstGeom prst="rect">
            <a:avLst/>
          </a:prstGeom>
          <a:noFill/>
          <a:ln w="9525">
            <a:noFill/>
            <a:miter lim="800000"/>
            <a:headEnd/>
            <a:tailEnd/>
          </a:ln>
        </p:spPr>
        <p:txBody>
          <a:bodyPr>
            <a:spAutoFit/>
          </a:bodyPr>
          <a:lstStyle/>
          <a:p>
            <a:r>
              <a:rPr lang="en-US" sz="2000" dirty="0">
                <a:solidFill>
                  <a:schemeClr val="accent2"/>
                </a:solidFill>
                <a:latin typeface="Lucida Console" pitchFamily="49" charset="0"/>
              </a:rPr>
              <a:t>Task B (ready)</a:t>
            </a:r>
          </a:p>
          <a:p>
            <a:pPr algn="l"/>
            <a:r>
              <a:rPr lang="en-US" sz="2000" dirty="0">
                <a:solidFill>
                  <a:schemeClr val="accent2"/>
                </a:solidFill>
                <a:latin typeface="Lucida Console" pitchFamily="49" charset="0"/>
              </a:rPr>
              <a:t>10: void do() {</a:t>
            </a:r>
          </a:p>
          <a:p>
            <a:pPr algn="l"/>
            <a:r>
              <a:rPr lang="en-US" sz="2000" dirty="0">
                <a:solidFill>
                  <a:schemeClr val="accent2"/>
                </a:solidFill>
                <a:latin typeface="Lucida Console" pitchFamily="49" charset="0"/>
              </a:rPr>
              <a:t>11:  while(lock); </a:t>
            </a:r>
          </a:p>
          <a:p>
            <a:pPr algn="l"/>
            <a:r>
              <a:rPr lang="en-US" sz="2000" dirty="0">
                <a:solidFill>
                  <a:schemeClr val="accent2"/>
                </a:solidFill>
                <a:latin typeface="Lucida Console" pitchFamily="49" charset="0"/>
              </a:rPr>
              <a:t>12:  lock = 1;</a:t>
            </a:r>
          </a:p>
          <a:p>
            <a:pPr algn="l"/>
            <a:r>
              <a:rPr lang="en-US" sz="2000" dirty="0">
                <a:solidFill>
                  <a:schemeClr val="accent2"/>
                </a:solidFill>
                <a:latin typeface="Lucida Console" pitchFamily="49" charset="0"/>
              </a:rPr>
              <a:t>13:  // </a:t>
            </a:r>
            <a:r>
              <a:rPr lang="en-US" sz="2000" dirty="0" smtClean="0">
                <a:solidFill>
                  <a:schemeClr val="accent2"/>
                </a:solidFill>
                <a:latin typeface="Lucida Console" pitchFamily="49" charset="0"/>
              </a:rPr>
              <a:t>talk to printer</a:t>
            </a:r>
            <a:endParaRPr lang="en-US" sz="2000" dirty="0">
              <a:solidFill>
                <a:schemeClr val="accent2"/>
              </a:solidFill>
              <a:latin typeface="Lucida Console" pitchFamily="49" charset="0"/>
            </a:endParaRPr>
          </a:p>
          <a:p>
            <a:pPr algn="l"/>
            <a:r>
              <a:rPr lang="en-US" sz="2000" dirty="0">
                <a:solidFill>
                  <a:schemeClr val="accent2"/>
                </a:solidFill>
                <a:latin typeface="Lucida Console" pitchFamily="49" charset="0"/>
              </a:rPr>
              <a:t>14:  lock = 0;</a:t>
            </a:r>
          </a:p>
          <a:p>
            <a:pPr algn="l"/>
            <a:r>
              <a:rPr lang="en-US" sz="2000" dirty="0">
                <a:solidFill>
                  <a:schemeClr val="accent2"/>
                </a:solidFill>
                <a:latin typeface="Lucida Console" pitchFamily="49" charset="0"/>
              </a:rPr>
              <a:t>15:}</a:t>
            </a:r>
          </a:p>
        </p:txBody>
      </p:sp>
      <p:sp>
        <p:nvSpPr>
          <p:cNvPr id="34824" name="Right Arrow 8"/>
          <p:cNvSpPr>
            <a:spLocks noChangeArrowheads="1"/>
          </p:cNvSpPr>
          <p:nvPr/>
        </p:nvSpPr>
        <p:spPr bwMode="auto">
          <a:xfrm>
            <a:off x="206375" y="2166938"/>
            <a:ext cx="436563" cy="238125"/>
          </a:xfrm>
          <a:prstGeom prst="rightArrow">
            <a:avLst>
              <a:gd name="adj1" fmla="val 50000"/>
              <a:gd name="adj2" fmla="val 50417"/>
            </a:avLst>
          </a:prstGeom>
          <a:solidFill>
            <a:schemeClr val="accent1"/>
          </a:solidFill>
          <a:ln w="9525" algn="ctr">
            <a:solidFill>
              <a:schemeClr val="tx1"/>
            </a:solidFill>
            <a:miter lim="800000"/>
            <a:headEnd/>
            <a:tailEnd/>
          </a:ln>
        </p:spPr>
        <p:txBody>
          <a:bodyPr wrap="none"/>
          <a:lstStyle/>
          <a:p>
            <a:endParaRPr lang="en-US"/>
          </a:p>
        </p:txBody>
      </p:sp>
      <p:sp>
        <p:nvSpPr>
          <p:cNvPr id="10" name="Right Arrow 9"/>
          <p:cNvSpPr/>
          <p:nvPr/>
        </p:nvSpPr>
        <p:spPr bwMode="auto">
          <a:xfrm>
            <a:off x="4332288" y="2176463"/>
            <a:ext cx="434975" cy="239712"/>
          </a:xfrm>
          <a:prstGeom prst="rightArrow">
            <a:avLst/>
          </a:prstGeom>
          <a:solidFill>
            <a:schemeClr val="accent2">
              <a:lumMod val="60000"/>
              <a:lumOff val="40000"/>
            </a:schemeClr>
          </a:solidFill>
          <a:ln w="9525" cap="flat" cmpd="sng" algn="ctr">
            <a:solidFill>
              <a:schemeClr val="accent2"/>
            </a:solidFill>
            <a:prstDash val="solid"/>
            <a:miter lim="800000"/>
            <a:headEnd type="none" w="med" len="med"/>
            <a:tailEnd type="none" w="med" len="med"/>
          </a:ln>
          <a:effectLst/>
        </p:spPr>
        <p:txBody>
          <a:bodyPr wrap="none"/>
          <a:lstStyle/>
          <a:p>
            <a:pPr>
              <a:defRPr/>
            </a:pPr>
            <a:endParaRPr lang="en-US">
              <a:latin typeface="Times New Roman" pitchFamily="64" charset="0"/>
            </a:endParaRPr>
          </a:p>
        </p:txBody>
      </p:sp>
      <p:sp>
        <p:nvSpPr>
          <p:cNvPr id="11" name="Rounded Rectangle 10"/>
          <p:cNvSpPr/>
          <p:nvPr/>
        </p:nvSpPr>
        <p:spPr>
          <a:xfrm>
            <a:off x="1752600" y="4419600"/>
            <a:ext cx="4648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r>
              <a:rPr lang="en-US" dirty="0" smtClean="0"/>
              <a:t>ock is initially 0</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2" name="Picture 6" descr="magic"/>
          <p:cNvPicPr>
            <a:picLocks noChangeAspect="1" noChangeArrowheads="1"/>
          </p:cNvPicPr>
          <p:nvPr/>
        </p:nvPicPr>
        <p:blipFill>
          <a:blip r:embed="rId3" cstate="print"/>
          <a:srcRect/>
          <a:stretch>
            <a:fillRect/>
          </a:stretch>
        </p:blipFill>
        <p:spPr bwMode="auto">
          <a:xfrm>
            <a:off x="2540000" y="3082925"/>
            <a:ext cx="127000" cy="127000"/>
          </a:xfrm>
          <a:prstGeom prst="rect">
            <a:avLst/>
          </a:prstGeom>
          <a:noFill/>
          <a:ln w="9525">
            <a:noFill/>
            <a:miter lim="800000"/>
            <a:headEnd/>
            <a:tailEnd/>
          </a:ln>
        </p:spPr>
      </p:pic>
      <p:sp>
        <p:nvSpPr>
          <p:cNvPr id="22533" name="Rectangle 2"/>
          <p:cNvSpPr>
            <a:spLocks noGrp="1" noChangeArrowheads="1"/>
          </p:cNvSpPr>
          <p:nvPr>
            <p:ph type="title"/>
          </p:nvPr>
        </p:nvSpPr>
        <p:spPr/>
        <p:txBody>
          <a:bodyPr/>
          <a:lstStyle/>
          <a:p>
            <a:r>
              <a:rPr lang="en-US" smtClean="0"/>
              <a:t>Bakery Algorithm</a:t>
            </a:r>
          </a:p>
        </p:txBody>
      </p:sp>
      <p:sp>
        <p:nvSpPr>
          <p:cNvPr id="22534" name="Rectangle 3"/>
          <p:cNvSpPr>
            <a:spLocks noChangeArrowheads="1"/>
          </p:cNvSpPr>
          <p:nvPr/>
        </p:nvSpPr>
        <p:spPr bwMode="auto">
          <a:xfrm>
            <a:off x="1062038" y="2219325"/>
            <a:ext cx="6824662" cy="2678113"/>
          </a:xfrm>
          <a:prstGeom prst="rect">
            <a:avLst/>
          </a:prstGeom>
          <a:solidFill>
            <a:srgbClr val="FFFFCC"/>
          </a:solidFill>
          <a:ln w="9525">
            <a:noFill/>
            <a:miter lim="800000"/>
            <a:headEnd/>
            <a:tailEnd/>
          </a:ln>
        </p:spPr>
        <p:txBody>
          <a:bodyPr/>
          <a:lstStyle/>
          <a:p>
            <a:pPr marL="231775" indent="-231775" eaLnBrk="0" fontAlgn="base" hangingPunct="0">
              <a:lnSpc>
                <a:spcPct val="80000"/>
              </a:lnSpc>
              <a:spcBef>
                <a:spcPct val="20000"/>
              </a:spcBef>
              <a:spcAft>
                <a:spcPct val="0"/>
              </a:spcAft>
            </a:pPr>
            <a:r>
              <a:rPr lang="en-US" sz="2000">
                <a:solidFill>
                  <a:srgbClr val="000066"/>
                </a:solidFill>
                <a:latin typeface="Lucida Console" pitchFamily="49" charset="0"/>
                <a:cs typeface="Courier New" pitchFamily="49" charset="0"/>
              </a:rPr>
              <a:t>class</a:t>
            </a:r>
            <a:r>
              <a:rPr lang="en-US" sz="2000">
                <a:solidFill>
                  <a:srgbClr val="CC00FF"/>
                </a:solidFill>
                <a:latin typeface="Lucida Console" pitchFamily="49" charset="0"/>
                <a:cs typeface="Courier New" pitchFamily="49" charset="0"/>
              </a:rPr>
              <a:t> Bakery </a:t>
            </a:r>
            <a:r>
              <a:rPr lang="en-US" sz="2000">
                <a:solidFill>
                  <a:srgbClr val="000066"/>
                </a:solidFill>
                <a:latin typeface="Lucida Console" pitchFamily="49" charset="0"/>
                <a:cs typeface="Courier New" pitchFamily="49" charset="0"/>
              </a:rPr>
              <a:t>implements</a:t>
            </a:r>
            <a:r>
              <a:rPr lang="en-US" sz="2000">
                <a:solidFill>
                  <a:srgbClr val="CC00FF"/>
                </a:solidFill>
                <a:latin typeface="Lucida Console" pitchFamily="49" charset="0"/>
                <a:cs typeface="Courier New" pitchFamily="49" charset="0"/>
              </a:rPr>
              <a:t> Lock {</a:t>
            </a:r>
          </a:p>
          <a:p>
            <a:pPr marL="231775" indent="-231775" eaLnBrk="0" fontAlgn="base" hangingPunct="0">
              <a:lnSpc>
                <a:spcPct val="80000"/>
              </a:lnSpc>
              <a:spcBef>
                <a:spcPct val="20000"/>
              </a:spcBef>
              <a:spcAft>
                <a:spcPct val="0"/>
              </a:spcAft>
            </a:pPr>
            <a:r>
              <a:rPr lang="en-US" sz="2000">
                <a:solidFill>
                  <a:srgbClr val="CC00FF"/>
                </a:solidFill>
                <a:latin typeface="Lucida Console" pitchFamily="49" charset="0"/>
                <a:cs typeface="Courier New" pitchFamily="49" charset="0"/>
              </a:rPr>
              <a:t>  …</a:t>
            </a:r>
          </a:p>
          <a:p>
            <a:pPr marL="231775" indent="-231775" eaLnBrk="0" fontAlgn="base" hangingPunct="0">
              <a:lnSpc>
                <a:spcPct val="80000"/>
              </a:lnSpc>
              <a:spcBef>
                <a:spcPct val="20000"/>
              </a:spcBef>
              <a:spcAft>
                <a:spcPct val="0"/>
              </a:spcAft>
            </a:pPr>
            <a:r>
              <a:rPr lang="en-US" sz="2000">
                <a:solidFill>
                  <a:srgbClr val="CC00FF"/>
                </a:solidFill>
                <a:latin typeface="Lucida Console" pitchFamily="49" charset="0"/>
                <a:cs typeface="Courier New" pitchFamily="49" charset="0"/>
              </a:rPr>
              <a:t> </a:t>
            </a:r>
            <a:r>
              <a:rPr lang="en-US" sz="2000">
                <a:solidFill>
                  <a:srgbClr val="000066"/>
                </a:solidFill>
                <a:latin typeface="Lucida Console" pitchFamily="49" charset="0"/>
                <a:cs typeface="Courier New" pitchFamily="49" charset="0"/>
              </a:rPr>
              <a:t>public</a:t>
            </a:r>
            <a:r>
              <a:rPr lang="en-US" sz="2000">
                <a:solidFill>
                  <a:srgbClr val="CC00FF"/>
                </a:solidFill>
                <a:latin typeface="Lucida Console" pitchFamily="49" charset="0"/>
                <a:cs typeface="Courier New" pitchFamily="49" charset="0"/>
              </a:rPr>
              <a:t> </a:t>
            </a:r>
            <a:r>
              <a:rPr lang="en-US" sz="2000">
                <a:solidFill>
                  <a:srgbClr val="000066"/>
                </a:solidFill>
                <a:latin typeface="Lucida Console" pitchFamily="49" charset="0"/>
                <a:cs typeface="Courier New" pitchFamily="49" charset="0"/>
              </a:rPr>
              <a:t>void</a:t>
            </a:r>
            <a:r>
              <a:rPr lang="en-US" sz="2000">
                <a:solidFill>
                  <a:srgbClr val="CC00FF"/>
                </a:solidFill>
                <a:latin typeface="Lucida Console" pitchFamily="49" charset="0"/>
                <a:cs typeface="Courier New" pitchFamily="49" charset="0"/>
              </a:rPr>
              <a:t> lock() {  </a:t>
            </a:r>
          </a:p>
          <a:p>
            <a:pPr marL="231775" indent="-231775" eaLnBrk="0" fontAlgn="base" hangingPunct="0">
              <a:lnSpc>
                <a:spcPct val="80000"/>
              </a:lnSpc>
              <a:spcBef>
                <a:spcPct val="20000"/>
              </a:spcBef>
              <a:spcAft>
                <a:spcPct val="0"/>
              </a:spcAft>
            </a:pPr>
            <a:r>
              <a:rPr lang="en-US" sz="2000">
                <a:solidFill>
                  <a:srgbClr val="CC00FF"/>
                </a:solidFill>
                <a:latin typeface="Lucida Console" pitchFamily="49" charset="0"/>
                <a:cs typeface="Courier New" pitchFamily="49" charset="0"/>
              </a:rPr>
              <a:t>  flag[i]  = </a:t>
            </a:r>
            <a:r>
              <a:rPr lang="en-US" sz="2000">
                <a:solidFill>
                  <a:srgbClr val="000066"/>
                </a:solidFill>
                <a:latin typeface="Lucida Console" pitchFamily="49" charset="0"/>
                <a:cs typeface="Courier New" pitchFamily="49" charset="0"/>
              </a:rPr>
              <a:t>true</a:t>
            </a:r>
            <a:r>
              <a:rPr lang="en-US" sz="2000">
                <a:solidFill>
                  <a:srgbClr val="CC00FF"/>
                </a:solidFill>
                <a:latin typeface="Lucida Console" pitchFamily="49" charset="0"/>
                <a:cs typeface="Courier New" pitchFamily="49" charset="0"/>
              </a:rPr>
              <a:t>;  </a:t>
            </a:r>
          </a:p>
          <a:p>
            <a:pPr marL="231775" indent="-231775" eaLnBrk="0" fontAlgn="base" hangingPunct="0">
              <a:lnSpc>
                <a:spcPct val="80000"/>
              </a:lnSpc>
              <a:spcBef>
                <a:spcPct val="20000"/>
              </a:spcBef>
              <a:spcAft>
                <a:spcPct val="0"/>
              </a:spcAft>
            </a:pPr>
            <a:r>
              <a:rPr lang="en-US" sz="2000">
                <a:solidFill>
                  <a:srgbClr val="CC00FF"/>
                </a:solidFill>
                <a:latin typeface="Lucida Console" pitchFamily="49" charset="0"/>
                <a:cs typeface="Courier New" pitchFamily="49" charset="0"/>
              </a:rPr>
              <a:t>  label[i] = max(label[0], …,label[n-1])+1;</a:t>
            </a:r>
          </a:p>
          <a:p>
            <a:pPr marL="231775" indent="-231775" eaLnBrk="0" fontAlgn="base" hangingPunct="0">
              <a:lnSpc>
                <a:spcPct val="80000"/>
              </a:lnSpc>
              <a:spcBef>
                <a:spcPct val="20000"/>
              </a:spcBef>
              <a:spcAft>
                <a:spcPct val="0"/>
              </a:spcAft>
            </a:pPr>
            <a:r>
              <a:rPr lang="en-US" sz="2000">
                <a:solidFill>
                  <a:srgbClr val="CC00FF"/>
                </a:solidFill>
                <a:latin typeface="Lucida Console" pitchFamily="49" charset="0"/>
                <a:cs typeface="Courier New" pitchFamily="49" charset="0"/>
              </a:rPr>
              <a:t>  </a:t>
            </a:r>
            <a:r>
              <a:rPr lang="en-US" sz="2000">
                <a:solidFill>
                  <a:srgbClr val="000066"/>
                </a:solidFill>
                <a:latin typeface="Lucida Console" pitchFamily="49" charset="0"/>
                <a:cs typeface="Courier New" pitchFamily="49" charset="0"/>
              </a:rPr>
              <a:t>while</a:t>
            </a:r>
            <a:r>
              <a:rPr lang="en-US" sz="2000">
                <a:solidFill>
                  <a:srgbClr val="CC00FF"/>
                </a:solidFill>
                <a:latin typeface="Lucida Console" pitchFamily="49" charset="0"/>
                <a:cs typeface="Courier New" pitchFamily="49" charset="0"/>
              </a:rPr>
              <a:t> (</a:t>
            </a:r>
            <a:r>
              <a:rPr lang="en-US" sz="2800">
                <a:solidFill>
                  <a:srgbClr val="CC00FF"/>
                </a:solidFill>
                <a:latin typeface="Symbol" charset="2"/>
                <a:cs typeface="Courier New" pitchFamily="49" charset="0"/>
              </a:rPr>
              <a:t>$</a:t>
            </a:r>
            <a:r>
              <a:rPr lang="en-US" sz="2000">
                <a:solidFill>
                  <a:srgbClr val="CC00FF"/>
                </a:solidFill>
                <a:latin typeface="Lucida Console" pitchFamily="49" charset="0"/>
                <a:cs typeface="Courier New" pitchFamily="49" charset="0"/>
              </a:rPr>
              <a:t>k flag[k]</a:t>
            </a:r>
          </a:p>
          <a:p>
            <a:pPr marL="231775" indent="-231775" eaLnBrk="0" fontAlgn="base" hangingPunct="0">
              <a:lnSpc>
                <a:spcPct val="80000"/>
              </a:lnSpc>
              <a:spcBef>
                <a:spcPct val="20000"/>
              </a:spcBef>
              <a:spcAft>
                <a:spcPct val="0"/>
              </a:spcAft>
            </a:pPr>
            <a:r>
              <a:rPr lang="en-US" sz="2000">
                <a:solidFill>
                  <a:srgbClr val="CC00FF"/>
                </a:solidFill>
                <a:latin typeface="Lucida Console" pitchFamily="49" charset="0"/>
                <a:cs typeface="Courier New" pitchFamily="49" charset="0"/>
              </a:rPr>
              <a:t>           &amp;&amp; (label[i],i) &gt; (label[k],k));</a:t>
            </a:r>
          </a:p>
          <a:p>
            <a:pPr marL="231775" indent="-231775" eaLnBrk="0" fontAlgn="base" hangingPunct="0">
              <a:lnSpc>
                <a:spcPct val="80000"/>
              </a:lnSpc>
              <a:spcBef>
                <a:spcPct val="20000"/>
              </a:spcBef>
              <a:spcAft>
                <a:spcPct val="0"/>
              </a:spcAft>
            </a:pPr>
            <a:r>
              <a:rPr lang="en-US" sz="2000">
                <a:solidFill>
                  <a:srgbClr val="CC00FF"/>
                </a:solidFill>
                <a:latin typeface="Lucida Console" pitchFamily="49" charset="0"/>
                <a:cs typeface="Courier New" pitchFamily="49" charset="0"/>
              </a:rPr>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6" name="Picture 2" descr="magic"/>
          <p:cNvPicPr>
            <a:picLocks noChangeAspect="1" noChangeArrowheads="1"/>
          </p:cNvPicPr>
          <p:nvPr/>
        </p:nvPicPr>
        <p:blipFill>
          <a:blip r:embed="rId3" cstate="print"/>
          <a:srcRect/>
          <a:stretch>
            <a:fillRect/>
          </a:stretch>
        </p:blipFill>
        <p:spPr bwMode="auto">
          <a:xfrm>
            <a:off x="2540000" y="3082925"/>
            <a:ext cx="127000" cy="127000"/>
          </a:xfrm>
          <a:prstGeom prst="rect">
            <a:avLst/>
          </a:prstGeom>
          <a:noFill/>
          <a:ln w="9525">
            <a:noFill/>
            <a:miter lim="800000"/>
            <a:headEnd/>
            <a:tailEnd/>
          </a:ln>
        </p:spPr>
      </p:pic>
      <p:sp>
        <p:nvSpPr>
          <p:cNvPr id="23557" name="Rectangle 3"/>
          <p:cNvSpPr>
            <a:spLocks noGrp="1" noChangeArrowheads="1"/>
          </p:cNvSpPr>
          <p:nvPr>
            <p:ph type="title"/>
          </p:nvPr>
        </p:nvSpPr>
        <p:spPr/>
        <p:txBody>
          <a:bodyPr/>
          <a:lstStyle/>
          <a:p>
            <a:r>
              <a:rPr lang="en-US" smtClean="0"/>
              <a:t>Bakery Algorithm</a:t>
            </a:r>
          </a:p>
        </p:txBody>
      </p:sp>
      <p:sp>
        <p:nvSpPr>
          <p:cNvPr id="23558" name="Rectangle 4"/>
          <p:cNvSpPr>
            <a:spLocks noChangeArrowheads="1"/>
          </p:cNvSpPr>
          <p:nvPr/>
        </p:nvSpPr>
        <p:spPr bwMode="auto">
          <a:xfrm>
            <a:off x="1062038" y="2219325"/>
            <a:ext cx="6824662" cy="2678113"/>
          </a:xfrm>
          <a:prstGeom prst="rect">
            <a:avLst/>
          </a:prstGeom>
          <a:solidFill>
            <a:srgbClr val="FFFFCC"/>
          </a:solidFill>
          <a:ln w="9525">
            <a:noFill/>
            <a:miter lim="800000"/>
            <a:headEnd/>
            <a:tailEnd/>
          </a:ln>
        </p:spPr>
        <p:txBody>
          <a:bodyPr/>
          <a:lstStyle/>
          <a:p>
            <a:pPr marL="231775" indent="-231775" eaLnBrk="0" fontAlgn="base" hangingPunct="0">
              <a:lnSpc>
                <a:spcPct val="80000"/>
              </a:lnSpc>
              <a:spcBef>
                <a:spcPct val="20000"/>
              </a:spcBef>
              <a:spcAft>
                <a:spcPct val="0"/>
              </a:spcAft>
            </a:pPr>
            <a:r>
              <a:rPr lang="en-US" sz="2000">
                <a:solidFill>
                  <a:srgbClr val="0099CC"/>
                </a:solidFill>
                <a:latin typeface="Lucida Console" pitchFamily="49" charset="0"/>
                <a:cs typeface="Courier New" pitchFamily="49" charset="0"/>
              </a:rPr>
              <a:t>class Bakery implements Lock {</a:t>
            </a:r>
          </a:p>
          <a:p>
            <a:pPr marL="231775" indent="-231775" eaLnBrk="0" fontAlgn="base" hangingPunct="0">
              <a:lnSpc>
                <a:spcPct val="80000"/>
              </a:lnSpc>
              <a:spcBef>
                <a:spcPct val="20000"/>
              </a:spcBef>
              <a:spcAft>
                <a:spcPct val="0"/>
              </a:spcAft>
            </a:pPr>
            <a:r>
              <a:rPr lang="en-US" sz="2000">
                <a:solidFill>
                  <a:srgbClr val="0099CC"/>
                </a:solidFill>
                <a:latin typeface="Lucida Console" pitchFamily="49" charset="0"/>
                <a:cs typeface="Courier New" pitchFamily="49" charset="0"/>
              </a:rPr>
              <a:t>  …</a:t>
            </a:r>
          </a:p>
          <a:p>
            <a:pPr marL="231775" indent="-231775" eaLnBrk="0" fontAlgn="base" hangingPunct="0">
              <a:lnSpc>
                <a:spcPct val="80000"/>
              </a:lnSpc>
              <a:spcBef>
                <a:spcPct val="20000"/>
              </a:spcBef>
              <a:spcAft>
                <a:spcPct val="0"/>
              </a:spcAft>
            </a:pPr>
            <a:r>
              <a:rPr lang="en-US" sz="2000">
                <a:solidFill>
                  <a:srgbClr val="0099CC"/>
                </a:solidFill>
                <a:latin typeface="Lucida Console" pitchFamily="49" charset="0"/>
                <a:cs typeface="Courier New" pitchFamily="49" charset="0"/>
              </a:rPr>
              <a:t> public void lock() {</a:t>
            </a:r>
            <a:r>
              <a:rPr lang="en-US" sz="2000">
                <a:solidFill>
                  <a:srgbClr val="CC00FF"/>
                </a:solidFill>
                <a:latin typeface="Lucida Console" pitchFamily="49" charset="0"/>
                <a:cs typeface="Courier New" pitchFamily="49" charset="0"/>
              </a:rPr>
              <a:t>  </a:t>
            </a:r>
          </a:p>
          <a:p>
            <a:pPr marL="231775" indent="-231775" eaLnBrk="0" fontAlgn="base" hangingPunct="0">
              <a:lnSpc>
                <a:spcPct val="80000"/>
              </a:lnSpc>
              <a:spcBef>
                <a:spcPct val="20000"/>
              </a:spcBef>
              <a:spcAft>
                <a:spcPct val="0"/>
              </a:spcAft>
            </a:pPr>
            <a:r>
              <a:rPr lang="en-US" sz="2000">
                <a:solidFill>
                  <a:srgbClr val="CC00FF"/>
                </a:solidFill>
                <a:latin typeface="Lucida Console" pitchFamily="49" charset="0"/>
                <a:cs typeface="Courier New" pitchFamily="49" charset="0"/>
              </a:rPr>
              <a:t>  flag[i]  = </a:t>
            </a:r>
            <a:r>
              <a:rPr lang="en-US" sz="2000">
                <a:solidFill>
                  <a:srgbClr val="000066"/>
                </a:solidFill>
                <a:latin typeface="Lucida Console" pitchFamily="49" charset="0"/>
                <a:cs typeface="Courier New" pitchFamily="49" charset="0"/>
              </a:rPr>
              <a:t>true</a:t>
            </a:r>
            <a:r>
              <a:rPr lang="en-US" sz="2000">
                <a:solidFill>
                  <a:srgbClr val="CC00FF"/>
                </a:solidFill>
                <a:latin typeface="Lucida Console" pitchFamily="49" charset="0"/>
                <a:cs typeface="Courier New" pitchFamily="49" charset="0"/>
              </a:rPr>
              <a:t>;  </a:t>
            </a:r>
          </a:p>
          <a:p>
            <a:pPr marL="231775" indent="-231775" eaLnBrk="0" fontAlgn="base" hangingPunct="0">
              <a:lnSpc>
                <a:spcPct val="80000"/>
              </a:lnSpc>
              <a:spcBef>
                <a:spcPct val="20000"/>
              </a:spcBef>
              <a:spcAft>
                <a:spcPct val="0"/>
              </a:spcAft>
            </a:pPr>
            <a:r>
              <a:rPr lang="en-US" sz="2000">
                <a:solidFill>
                  <a:srgbClr val="CC00FF"/>
                </a:solidFill>
                <a:latin typeface="Lucida Console" pitchFamily="49" charset="0"/>
                <a:cs typeface="Courier New" pitchFamily="49" charset="0"/>
              </a:rPr>
              <a:t>  label[i] = max(label[0], …,label[n-1])+1;</a:t>
            </a:r>
          </a:p>
          <a:p>
            <a:pPr marL="231775" indent="-231775" eaLnBrk="0" fontAlgn="base" hangingPunct="0">
              <a:lnSpc>
                <a:spcPct val="80000"/>
              </a:lnSpc>
              <a:spcBef>
                <a:spcPct val="20000"/>
              </a:spcBef>
              <a:spcAft>
                <a:spcPct val="0"/>
              </a:spcAft>
            </a:pPr>
            <a:r>
              <a:rPr lang="en-US" sz="2000">
                <a:solidFill>
                  <a:srgbClr val="CC00FF"/>
                </a:solidFill>
                <a:latin typeface="Lucida Console" pitchFamily="49" charset="0"/>
                <a:cs typeface="Courier New" pitchFamily="49" charset="0"/>
              </a:rPr>
              <a:t>  </a:t>
            </a:r>
            <a:r>
              <a:rPr lang="en-US" sz="2000">
                <a:solidFill>
                  <a:srgbClr val="0099CC"/>
                </a:solidFill>
                <a:latin typeface="Lucida Console" pitchFamily="49" charset="0"/>
                <a:cs typeface="Courier New" pitchFamily="49" charset="0"/>
              </a:rPr>
              <a:t>while (</a:t>
            </a:r>
            <a:r>
              <a:rPr lang="en-US" sz="2800">
                <a:solidFill>
                  <a:srgbClr val="0099CC"/>
                </a:solidFill>
                <a:latin typeface="Symbol" charset="2"/>
                <a:cs typeface="Courier New" pitchFamily="49" charset="0"/>
              </a:rPr>
              <a:t>$</a:t>
            </a:r>
            <a:r>
              <a:rPr lang="en-US" sz="2000">
                <a:solidFill>
                  <a:srgbClr val="0099CC"/>
                </a:solidFill>
                <a:latin typeface="Lucida Console" pitchFamily="49" charset="0"/>
                <a:cs typeface="Courier New" pitchFamily="49" charset="0"/>
              </a:rPr>
              <a:t>k flag[k]</a:t>
            </a:r>
          </a:p>
          <a:p>
            <a:pPr marL="231775" indent="-231775" eaLnBrk="0" fontAlgn="base" hangingPunct="0">
              <a:lnSpc>
                <a:spcPct val="80000"/>
              </a:lnSpc>
              <a:spcBef>
                <a:spcPct val="20000"/>
              </a:spcBef>
              <a:spcAft>
                <a:spcPct val="0"/>
              </a:spcAft>
            </a:pPr>
            <a:r>
              <a:rPr lang="en-US" sz="2000">
                <a:solidFill>
                  <a:srgbClr val="0099CC"/>
                </a:solidFill>
                <a:latin typeface="Lucida Console" pitchFamily="49" charset="0"/>
                <a:cs typeface="Courier New" pitchFamily="49" charset="0"/>
              </a:rPr>
              <a:t>           &amp;&amp; (label[i],i) &gt; (label[k],k));</a:t>
            </a:r>
          </a:p>
          <a:p>
            <a:pPr marL="231775" indent="-231775" eaLnBrk="0" fontAlgn="base" hangingPunct="0">
              <a:lnSpc>
                <a:spcPct val="80000"/>
              </a:lnSpc>
              <a:spcBef>
                <a:spcPct val="20000"/>
              </a:spcBef>
              <a:spcAft>
                <a:spcPct val="0"/>
              </a:spcAft>
            </a:pPr>
            <a:r>
              <a:rPr lang="en-US" sz="2000">
                <a:solidFill>
                  <a:srgbClr val="0099CC"/>
                </a:solidFill>
                <a:latin typeface="Lucida Console" pitchFamily="49" charset="0"/>
                <a:cs typeface="Courier New" pitchFamily="49" charset="0"/>
              </a:rPr>
              <a:t> }</a:t>
            </a:r>
          </a:p>
        </p:txBody>
      </p:sp>
      <p:sp>
        <p:nvSpPr>
          <p:cNvPr id="23559" name="AutoShape 5"/>
          <p:cNvSpPr>
            <a:spLocks noChangeArrowheads="1"/>
          </p:cNvSpPr>
          <p:nvPr/>
        </p:nvSpPr>
        <p:spPr bwMode="auto">
          <a:xfrm>
            <a:off x="1377950" y="3062288"/>
            <a:ext cx="6503988" cy="809625"/>
          </a:xfrm>
          <a:prstGeom prst="wedgeRoundRectCallout">
            <a:avLst>
              <a:gd name="adj1" fmla="val 28667"/>
              <a:gd name="adj2" fmla="val -77060"/>
              <a:gd name="adj3" fmla="val 16667"/>
            </a:avLst>
          </a:prstGeom>
          <a:noFill/>
          <a:ln w="38100">
            <a:solidFill>
              <a:srgbClr val="FF0000"/>
            </a:solidFill>
            <a:miter lim="800000"/>
            <a:headEnd/>
            <a:tailEnd/>
          </a:ln>
        </p:spPr>
        <p:txBody>
          <a:bodyPr anchor="ctr"/>
          <a:lstStyle/>
          <a:p>
            <a:pPr algn="ctr" eaLnBrk="0" fontAlgn="base" hangingPunct="0">
              <a:spcBef>
                <a:spcPct val="0"/>
              </a:spcBef>
              <a:spcAft>
                <a:spcPct val="0"/>
              </a:spcAft>
            </a:pPr>
            <a:endParaRPr lang="en-US" sz="2800">
              <a:solidFill>
                <a:srgbClr val="FF0000"/>
              </a:solidFill>
            </a:endParaRPr>
          </a:p>
        </p:txBody>
      </p:sp>
      <p:sp>
        <p:nvSpPr>
          <p:cNvPr id="23560" name="Text Box 6"/>
          <p:cNvSpPr txBox="1">
            <a:spLocks noChangeArrowheads="1"/>
          </p:cNvSpPr>
          <p:nvPr/>
        </p:nvSpPr>
        <p:spPr bwMode="auto">
          <a:xfrm>
            <a:off x="4730750" y="2330450"/>
            <a:ext cx="4071938" cy="519113"/>
          </a:xfrm>
          <a:prstGeom prst="rect">
            <a:avLst/>
          </a:prstGeom>
          <a:noFill/>
          <a:ln w="9525">
            <a:noFill/>
            <a:miter lim="800000"/>
            <a:headEnd/>
            <a:tailEnd/>
          </a:ln>
        </p:spPr>
        <p:txBody>
          <a:bodyPr>
            <a:spAutoFit/>
          </a:bodyPr>
          <a:lstStyle/>
          <a:p>
            <a:pPr algn="ctr" eaLnBrk="0" fontAlgn="base" hangingPunct="0">
              <a:spcBef>
                <a:spcPct val="0"/>
              </a:spcBef>
              <a:spcAft>
                <a:spcPct val="0"/>
              </a:spcAft>
            </a:pPr>
            <a:r>
              <a:rPr lang="en-US" sz="2800">
                <a:solidFill>
                  <a:srgbClr val="FF0000"/>
                </a:solidFill>
              </a:rPr>
              <a:t>Doorway</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0" name="Picture 2" descr="magic"/>
          <p:cNvPicPr>
            <a:picLocks noChangeAspect="1" noChangeArrowheads="1"/>
          </p:cNvPicPr>
          <p:nvPr/>
        </p:nvPicPr>
        <p:blipFill>
          <a:blip r:embed="rId3" cstate="print"/>
          <a:srcRect/>
          <a:stretch>
            <a:fillRect/>
          </a:stretch>
        </p:blipFill>
        <p:spPr bwMode="auto">
          <a:xfrm>
            <a:off x="2540000" y="3082925"/>
            <a:ext cx="127000" cy="127000"/>
          </a:xfrm>
          <a:prstGeom prst="rect">
            <a:avLst/>
          </a:prstGeom>
          <a:noFill/>
          <a:ln w="9525">
            <a:noFill/>
            <a:miter lim="800000"/>
            <a:headEnd/>
            <a:tailEnd/>
          </a:ln>
        </p:spPr>
      </p:pic>
      <p:sp>
        <p:nvSpPr>
          <p:cNvPr id="24581" name="Rectangle 3"/>
          <p:cNvSpPr>
            <a:spLocks noGrp="1" noChangeArrowheads="1"/>
          </p:cNvSpPr>
          <p:nvPr>
            <p:ph type="title"/>
          </p:nvPr>
        </p:nvSpPr>
        <p:spPr/>
        <p:txBody>
          <a:bodyPr/>
          <a:lstStyle/>
          <a:p>
            <a:r>
              <a:rPr lang="en-US" smtClean="0"/>
              <a:t>Bakery Algorithm</a:t>
            </a:r>
          </a:p>
        </p:txBody>
      </p:sp>
      <p:sp>
        <p:nvSpPr>
          <p:cNvPr id="24582" name="Rectangle 4"/>
          <p:cNvSpPr>
            <a:spLocks noChangeArrowheads="1"/>
          </p:cNvSpPr>
          <p:nvPr/>
        </p:nvSpPr>
        <p:spPr bwMode="auto">
          <a:xfrm>
            <a:off x="1062038" y="2219325"/>
            <a:ext cx="6824662" cy="2678113"/>
          </a:xfrm>
          <a:prstGeom prst="rect">
            <a:avLst/>
          </a:prstGeom>
          <a:solidFill>
            <a:srgbClr val="FFFFCC"/>
          </a:solidFill>
          <a:ln w="9525">
            <a:noFill/>
            <a:miter lim="800000"/>
            <a:headEnd/>
            <a:tailEnd/>
          </a:ln>
        </p:spPr>
        <p:txBody>
          <a:bodyPr/>
          <a:lstStyle/>
          <a:p>
            <a:pPr marL="231775" indent="-231775" eaLnBrk="0" fontAlgn="base" hangingPunct="0">
              <a:lnSpc>
                <a:spcPct val="80000"/>
              </a:lnSpc>
              <a:spcBef>
                <a:spcPct val="20000"/>
              </a:spcBef>
              <a:spcAft>
                <a:spcPct val="0"/>
              </a:spcAft>
            </a:pPr>
            <a:r>
              <a:rPr lang="en-US" sz="2000">
                <a:solidFill>
                  <a:srgbClr val="0099CC"/>
                </a:solidFill>
                <a:latin typeface="Lucida Console" pitchFamily="49" charset="0"/>
                <a:cs typeface="Courier New" pitchFamily="49" charset="0"/>
              </a:rPr>
              <a:t>class Bakery implements Lock {</a:t>
            </a:r>
          </a:p>
          <a:p>
            <a:pPr marL="231775" indent="-231775" eaLnBrk="0" fontAlgn="base" hangingPunct="0">
              <a:lnSpc>
                <a:spcPct val="80000"/>
              </a:lnSpc>
              <a:spcBef>
                <a:spcPct val="20000"/>
              </a:spcBef>
              <a:spcAft>
                <a:spcPct val="0"/>
              </a:spcAft>
            </a:pPr>
            <a:r>
              <a:rPr lang="en-US" sz="2000">
                <a:solidFill>
                  <a:srgbClr val="0099CC"/>
                </a:solidFill>
                <a:latin typeface="Lucida Console" pitchFamily="49" charset="0"/>
                <a:cs typeface="Courier New" pitchFamily="49" charset="0"/>
              </a:rPr>
              <a:t>  …</a:t>
            </a:r>
          </a:p>
          <a:p>
            <a:pPr marL="231775" indent="-231775" eaLnBrk="0" fontAlgn="base" hangingPunct="0">
              <a:lnSpc>
                <a:spcPct val="80000"/>
              </a:lnSpc>
              <a:spcBef>
                <a:spcPct val="20000"/>
              </a:spcBef>
              <a:spcAft>
                <a:spcPct val="0"/>
              </a:spcAft>
            </a:pPr>
            <a:r>
              <a:rPr lang="en-US" sz="2000">
                <a:solidFill>
                  <a:srgbClr val="0099CC"/>
                </a:solidFill>
                <a:latin typeface="Lucida Console" pitchFamily="49" charset="0"/>
                <a:cs typeface="Courier New" pitchFamily="49" charset="0"/>
              </a:rPr>
              <a:t> public void lock() {  </a:t>
            </a:r>
          </a:p>
          <a:p>
            <a:pPr marL="231775" indent="-231775" eaLnBrk="0" fontAlgn="base" hangingPunct="0">
              <a:lnSpc>
                <a:spcPct val="80000"/>
              </a:lnSpc>
              <a:spcBef>
                <a:spcPct val="20000"/>
              </a:spcBef>
              <a:spcAft>
                <a:spcPct val="0"/>
              </a:spcAft>
            </a:pPr>
            <a:r>
              <a:rPr lang="en-US" sz="2000">
                <a:solidFill>
                  <a:srgbClr val="CC00FF"/>
                </a:solidFill>
                <a:latin typeface="Lucida Console" pitchFamily="49" charset="0"/>
                <a:cs typeface="Courier New" pitchFamily="49" charset="0"/>
              </a:rPr>
              <a:t>  flag[i]  = </a:t>
            </a:r>
            <a:r>
              <a:rPr lang="en-US" sz="2000">
                <a:solidFill>
                  <a:srgbClr val="000066"/>
                </a:solidFill>
                <a:latin typeface="Lucida Console" pitchFamily="49" charset="0"/>
                <a:cs typeface="Courier New" pitchFamily="49" charset="0"/>
              </a:rPr>
              <a:t>true</a:t>
            </a:r>
            <a:r>
              <a:rPr lang="en-US" sz="2000">
                <a:solidFill>
                  <a:srgbClr val="CC00FF"/>
                </a:solidFill>
                <a:latin typeface="Lucida Console" pitchFamily="49" charset="0"/>
                <a:cs typeface="Courier New" pitchFamily="49" charset="0"/>
              </a:rPr>
              <a:t>;  </a:t>
            </a:r>
          </a:p>
          <a:p>
            <a:pPr marL="231775" indent="-231775" eaLnBrk="0" fontAlgn="base" hangingPunct="0">
              <a:lnSpc>
                <a:spcPct val="80000"/>
              </a:lnSpc>
              <a:spcBef>
                <a:spcPct val="20000"/>
              </a:spcBef>
              <a:spcAft>
                <a:spcPct val="0"/>
              </a:spcAft>
            </a:pPr>
            <a:r>
              <a:rPr lang="en-US" sz="2000">
                <a:solidFill>
                  <a:srgbClr val="CC00FF"/>
                </a:solidFill>
                <a:latin typeface="Lucida Console" pitchFamily="49" charset="0"/>
                <a:cs typeface="Courier New" pitchFamily="49" charset="0"/>
              </a:rPr>
              <a:t>  </a:t>
            </a:r>
            <a:r>
              <a:rPr lang="en-US" sz="2000">
                <a:solidFill>
                  <a:srgbClr val="0099CC"/>
                </a:solidFill>
                <a:latin typeface="Lucida Console" pitchFamily="49" charset="0"/>
                <a:cs typeface="Courier New" pitchFamily="49" charset="0"/>
              </a:rPr>
              <a:t>label[i] = max(label[0], …,label[n-1])+1;</a:t>
            </a:r>
          </a:p>
          <a:p>
            <a:pPr marL="231775" indent="-231775" eaLnBrk="0" fontAlgn="base" hangingPunct="0">
              <a:lnSpc>
                <a:spcPct val="80000"/>
              </a:lnSpc>
              <a:spcBef>
                <a:spcPct val="20000"/>
              </a:spcBef>
              <a:spcAft>
                <a:spcPct val="0"/>
              </a:spcAft>
            </a:pPr>
            <a:r>
              <a:rPr lang="en-US" sz="2000">
                <a:solidFill>
                  <a:srgbClr val="0099CC"/>
                </a:solidFill>
                <a:latin typeface="Lucida Console" pitchFamily="49" charset="0"/>
                <a:cs typeface="Courier New" pitchFamily="49" charset="0"/>
              </a:rPr>
              <a:t>  while (</a:t>
            </a:r>
            <a:r>
              <a:rPr lang="en-US" sz="2800">
                <a:solidFill>
                  <a:srgbClr val="0099CC"/>
                </a:solidFill>
                <a:latin typeface="Symbol" charset="2"/>
                <a:cs typeface="Courier New" pitchFamily="49" charset="0"/>
              </a:rPr>
              <a:t>$</a:t>
            </a:r>
            <a:r>
              <a:rPr lang="en-US" sz="2000">
                <a:solidFill>
                  <a:srgbClr val="0099CC"/>
                </a:solidFill>
                <a:latin typeface="Lucida Console" pitchFamily="49" charset="0"/>
                <a:cs typeface="Courier New" pitchFamily="49" charset="0"/>
              </a:rPr>
              <a:t>k flag[k]</a:t>
            </a:r>
          </a:p>
          <a:p>
            <a:pPr marL="231775" indent="-231775" eaLnBrk="0" fontAlgn="base" hangingPunct="0">
              <a:lnSpc>
                <a:spcPct val="80000"/>
              </a:lnSpc>
              <a:spcBef>
                <a:spcPct val="20000"/>
              </a:spcBef>
              <a:spcAft>
                <a:spcPct val="0"/>
              </a:spcAft>
            </a:pPr>
            <a:r>
              <a:rPr lang="en-US" sz="2000">
                <a:solidFill>
                  <a:srgbClr val="0099CC"/>
                </a:solidFill>
                <a:latin typeface="Lucida Console" pitchFamily="49" charset="0"/>
                <a:cs typeface="Courier New" pitchFamily="49" charset="0"/>
              </a:rPr>
              <a:t>           &amp;&amp; (label[i],i) &gt; (label[k],k));</a:t>
            </a:r>
          </a:p>
          <a:p>
            <a:pPr marL="231775" indent="-231775" eaLnBrk="0" fontAlgn="base" hangingPunct="0">
              <a:lnSpc>
                <a:spcPct val="80000"/>
              </a:lnSpc>
              <a:spcBef>
                <a:spcPct val="20000"/>
              </a:spcBef>
              <a:spcAft>
                <a:spcPct val="0"/>
              </a:spcAft>
            </a:pPr>
            <a:r>
              <a:rPr lang="en-US" sz="2000">
                <a:solidFill>
                  <a:srgbClr val="0099CC"/>
                </a:solidFill>
                <a:latin typeface="Lucida Console" pitchFamily="49" charset="0"/>
                <a:cs typeface="Courier New" pitchFamily="49" charset="0"/>
              </a:rPr>
              <a:t> }</a:t>
            </a:r>
          </a:p>
        </p:txBody>
      </p:sp>
      <p:sp>
        <p:nvSpPr>
          <p:cNvPr id="24583" name="AutoShape 6"/>
          <p:cNvSpPr>
            <a:spLocks noChangeArrowheads="1"/>
          </p:cNvSpPr>
          <p:nvPr/>
        </p:nvSpPr>
        <p:spPr bwMode="auto">
          <a:xfrm>
            <a:off x="1436688" y="3054350"/>
            <a:ext cx="2776537" cy="442913"/>
          </a:xfrm>
          <a:prstGeom prst="wedgeRoundRectCallout">
            <a:avLst>
              <a:gd name="adj1" fmla="val 99741"/>
              <a:gd name="adj2" fmla="val -105556"/>
              <a:gd name="adj3" fmla="val 16667"/>
            </a:avLst>
          </a:prstGeom>
          <a:noFill/>
          <a:ln w="38100">
            <a:solidFill>
              <a:srgbClr val="FF0000"/>
            </a:solidFill>
            <a:miter lim="800000"/>
            <a:headEnd/>
            <a:tailEnd/>
          </a:ln>
        </p:spPr>
        <p:txBody>
          <a:bodyPr anchor="ctr"/>
          <a:lstStyle/>
          <a:p>
            <a:pPr algn="ctr" eaLnBrk="0" fontAlgn="base" hangingPunct="0">
              <a:spcBef>
                <a:spcPct val="0"/>
              </a:spcBef>
              <a:spcAft>
                <a:spcPct val="0"/>
              </a:spcAft>
            </a:pPr>
            <a:endParaRPr lang="en-US" sz="2800">
              <a:solidFill>
                <a:srgbClr val="FF0000"/>
              </a:solidFill>
            </a:endParaRPr>
          </a:p>
        </p:txBody>
      </p:sp>
      <p:sp>
        <p:nvSpPr>
          <p:cNvPr id="24584" name="Text Box 7"/>
          <p:cNvSpPr txBox="1">
            <a:spLocks noChangeArrowheads="1"/>
          </p:cNvSpPr>
          <p:nvPr/>
        </p:nvSpPr>
        <p:spPr bwMode="auto">
          <a:xfrm>
            <a:off x="5391150" y="2617788"/>
            <a:ext cx="3348038" cy="519112"/>
          </a:xfrm>
          <a:prstGeom prst="rect">
            <a:avLst/>
          </a:prstGeom>
          <a:noFill/>
          <a:ln w="9525">
            <a:noFill/>
            <a:miter lim="800000"/>
            <a:headEnd/>
            <a:tailEnd/>
          </a:ln>
        </p:spPr>
        <p:txBody>
          <a:bodyPr>
            <a:spAutoFit/>
          </a:bodyPr>
          <a:lstStyle/>
          <a:p>
            <a:pPr algn="ctr" eaLnBrk="0" fontAlgn="base" hangingPunct="0">
              <a:spcBef>
                <a:spcPct val="0"/>
              </a:spcBef>
              <a:spcAft>
                <a:spcPct val="0"/>
              </a:spcAft>
            </a:pPr>
            <a:r>
              <a:rPr lang="en-US" sz="2800">
                <a:solidFill>
                  <a:srgbClr val="FF0000"/>
                </a:solidFill>
              </a:rPr>
              <a:t>I’m interested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4" name="Picture 2" descr="magic"/>
          <p:cNvPicPr>
            <a:picLocks noChangeAspect="1" noChangeArrowheads="1"/>
          </p:cNvPicPr>
          <p:nvPr/>
        </p:nvPicPr>
        <p:blipFill>
          <a:blip r:embed="rId3" cstate="print"/>
          <a:srcRect/>
          <a:stretch>
            <a:fillRect/>
          </a:stretch>
        </p:blipFill>
        <p:spPr bwMode="auto">
          <a:xfrm>
            <a:off x="2540000" y="3082925"/>
            <a:ext cx="127000" cy="127000"/>
          </a:xfrm>
          <a:prstGeom prst="rect">
            <a:avLst/>
          </a:prstGeom>
          <a:noFill/>
          <a:ln w="9525">
            <a:noFill/>
            <a:miter lim="800000"/>
            <a:headEnd/>
            <a:tailEnd/>
          </a:ln>
        </p:spPr>
      </p:pic>
      <p:sp>
        <p:nvSpPr>
          <p:cNvPr id="25605" name="Rectangle 3"/>
          <p:cNvSpPr>
            <a:spLocks noGrp="1" noChangeArrowheads="1"/>
          </p:cNvSpPr>
          <p:nvPr>
            <p:ph type="title"/>
          </p:nvPr>
        </p:nvSpPr>
        <p:spPr/>
        <p:txBody>
          <a:bodyPr/>
          <a:lstStyle/>
          <a:p>
            <a:r>
              <a:rPr lang="en-US" smtClean="0"/>
              <a:t>Bakery Algorithm</a:t>
            </a:r>
          </a:p>
        </p:txBody>
      </p:sp>
      <p:sp>
        <p:nvSpPr>
          <p:cNvPr id="25606" name="Rectangle 4"/>
          <p:cNvSpPr>
            <a:spLocks noChangeArrowheads="1"/>
          </p:cNvSpPr>
          <p:nvPr/>
        </p:nvSpPr>
        <p:spPr bwMode="auto">
          <a:xfrm>
            <a:off x="1062038" y="2219325"/>
            <a:ext cx="6824662" cy="2678113"/>
          </a:xfrm>
          <a:prstGeom prst="rect">
            <a:avLst/>
          </a:prstGeom>
          <a:solidFill>
            <a:srgbClr val="FFFFCC"/>
          </a:solidFill>
          <a:ln w="9525">
            <a:noFill/>
            <a:miter lim="800000"/>
            <a:headEnd/>
            <a:tailEnd/>
          </a:ln>
        </p:spPr>
        <p:txBody>
          <a:bodyPr/>
          <a:lstStyle/>
          <a:p>
            <a:pPr marL="231775" indent="-231775" eaLnBrk="0" fontAlgn="base" hangingPunct="0">
              <a:lnSpc>
                <a:spcPct val="80000"/>
              </a:lnSpc>
              <a:spcBef>
                <a:spcPct val="20000"/>
              </a:spcBef>
              <a:spcAft>
                <a:spcPct val="0"/>
              </a:spcAft>
            </a:pPr>
            <a:r>
              <a:rPr lang="en-US" sz="2000">
                <a:solidFill>
                  <a:srgbClr val="0099CC"/>
                </a:solidFill>
                <a:latin typeface="Lucida Console" pitchFamily="49" charset="0"/>
                <a:cs typeface="Courier New" pitchFamily="49" charset="0"/>
              </a:rPr>
              <a:t>class Bakery implements Lock {</a:t>
            </a:r>
          </a:p>
          <a:p>
            <a:pPr marL="231775" indent="-231775" eaLnBrk="0" fontAlgn="base" hangingPunct="0">
              <a:lnSpc>
                <a:spcPct val="80000"/>
              </a:lnSpc>
              <a:spcBef>
                <a:spcPct val="20000"/>
              </a:spcBef>
              <a:spcAft>
                <a:spcPct val="0"/>
              </a:spcAft>
            </a:pPr>
            <a:r>
              <a:rPr lang="en-US" sz="2000">
                <a:solidFill>
                  <a:srgbClr val="0099CC"/>
                </a:solidFill>
                <a:latin typeface="Lucida Console" pitchFamily="49" charset="0"/>
                <a:cs typeface="Courier New" pitchFamily="49" charset="0"/>
              </a:rPr>
              <a:t>  …</a:t>
            </a:r>
          </a:p>
          <a:p>
            <a:pPr marL="231775" indent="-231775" eaLnBrk="0" fontAlgn="base" hangingPunct="0">
              <a:lnSpc>
                <a:spcPct val="80000"/>
              </a:lnSpc>
              <a:spcBef>
                <a:spcPct val="20000"/>
              </a:spcBef>
              <a:spcAft>
                <a:spcPct val="0"/>
              </a:spcAft>
            </a:pPr>
            <a:r>
              <a:rPr lang="en-US" sz="2000">
                <a:solidFill>
                  <a:srgbClr val="0099CC"/>
                </a:solidFill>
                <a:latin typeface="Lucida Console" pitchFamily="49" charset="0"/>
                <a:cs typeface="Courier New" pitchFamily="49" charset="0"/>
              </a:rPr>
              <a:t> public void lock() {  </a:t>
            </a:r>
          </a:p>
          <a:p>
            <a:pPr marL="231775" indent="-231775" eaLnBrk="0" fontAlgn="base" hangingPunct="0">
              <a:lnSpc>
                <a:spcPct val="80000"/>
              </a:lnSpc>
              <a:spcBef>
                <a:spcPct val="20000"/>
              </a:spcBef>
              <a:spcAft>
                <a:spcPct val="0"/>
              </a:spcAft>
            </a:pPr>
            <a:r>
              <a:rPr lang="en-US" sz="2000">
                <a:solidFill>
                  <a:srgbClr val="0099CC"/>
                </a:solidFill>
                <a:latin typeface="Lucida Console" pitchFamily="49" charset="0"/>
                <a:cs typeface="Courier New" pitchFamily="49" charset="0"/>
              </a:rPr>
              <a:t>  flag[i]  = true;</a:t>
            </a:r>
            <a:r>
              <a:rPr lang="en-US" sz="2000">
                <a:solidFill>
                  <a:srgbClr val="CC00FF"/>
                </a:solidFill>
                <a:latin typeface="Lucida Console" pitchFamily="49" charset="0"/>
                <a:cs typeface="Courier New" pitchFamily="49" charset="0"/>
              </a:rPr>
              <a:t>  </a:t>
            </a:r>
          </a:p>
          <a:p>
            <a:pPr marL="231775" indent="-231775" eaLnBrk="0" fontAlgn="base" hangingPunct="0">
              <a:lnSpc>
                <a:spcPct val="80000"/>
              </a:lnSpc>
              <a:spcBef>
                <a:spcPct val="20000"/>
              </a:spcBef>
              <a:spcAft>
                <a:spcPct val="0"/>
              </a:spcAft>
            </a:pPr>
            <a:r>
              <a:rPr lang="en-US" sz="2000">
                <a:solidFill>
                  <a:srgbClr val="CC00FF"/>
                </a:solidFill>
                <a:latin typeface="Lucida Console" pitchFamily="49" charset="0"/>
                <a:cs typeface="Courier New" pitchFamily="49" charset="0"/>
              </a:rPr>
              <a:t>  label[i] = max(label[0], …,label[n-1])+1;</a:t>
            </a:r>
          </a:p>
          <a:p>
            <a:pPr marL="231775" indent="-231775" eaLnBrk="0" fontAlgn="base" hangingPunct="0">
              <a:lnSpc>
                <a:spcPct val="80000"/>
              </a:lnSpc>
              <a:spcBef>
                <a:spcPct val="20000"/>
              </a:spcBef>
              <a:spcAft>
                <a:spcPct val="0"/>
              </a:spcAft>
            </a:pPr>
            <a:r>
              <a:rPr lang="en-US" sz="2000">
                <a:solidFill>
                  <a:srgbClr val="CC00FF"/>
                </a:solidFill>
                <a:latin typeface="Lucida Console" pitchFamily="49" charset="0"/>
                <a:cs typeface="Courier New" pitchFamily="49" charset="0"/>
              </a:rPr>
              <a:t>  </a:t>
            </a:r>
            <a:r>
              <a:rPr lang="en-US" sz="2000">
                <a:solidFill>
                  <a:srgbClr val="0099CC"/>
                </a:solidFill>
                <a:latin typeface="Lucida Console" pitchFamily="49" charset="0"/>
                <a:cs typeface="Courier New" pitchFamily="49" charset="0"/>
              </a:rPr>
              <a:t>while (</a:t>
            </a:r>
            <a:r>
              <a:rPr lang="en-US" sz="2800">
                <a:solidFill>
                  <a:srgbClr val="0099CC"/>
                </a:solidFill>
                <a:latin typeface="Symbol" charset="2"/>
                <a:cs typeface="Courier New" pitchFamily="49" charset="0"/>
              </a:rPr>
              <a:t>$</a:t>
            </a:r>
            <a:r>
              <a:rPr lang="en-US" sz="2000">
                <a:solidFill>
                  <a:srgbClr val="0099CC"/>
                </a:solidFill>
                <a:latin typeface="Lucida Console" pitchFamily="49" charset="0"/>
                <a:cs typeface="Courier New" pitchFamily="49" charset="0"/>
              </a:rPr>
              <a:t>k flag[k]</a:t>
            </a:r>
          </a:p>
          <a:p>
            <a:pPr marL="231775" indent="-231775" eaLnBrk="0" fontAlgn="base" hangingPunct="0">
              <a:lnSpc>
                <a:spcPct val="80000"/>
              </a:lnSpc>
              <a:spcBef>
                <a:spcPct val="20000"/>
              </a:spcBef>
              <a:spcAft>
                <a:spcPct val="0"/>
              </a:spcAft>
            </a:pPr>
            <a:r>
              <a:rPr lang="en-US" sz="2000">
                <a:solidFill>
                  <a:srgbClr val="0099CC"/>
                </a:solidFill>
                <a:latin typeface="Lucida Console" pitchFamily="49" charset="0"/>
                <a:cs typeface="Courier New" pitchFamily="49" charset="0"/>
              </a:rPr>
              <a:t>           &amp;&amp; (label[i],i) &gt; (label[k],k));</a:t>
            </a:r>
          </a:p>
          <a:p>
            <a:pPr marL="231775" indent="-231775" eaLnBrk="0" fontAlgn="base" hangingPunct="0">
              <a:lnSpc>
                <a:spcPct val="80000"/>
              </a:lnSpc>
              <a:spcBef>
                <a:spcPct val="20000"/>
              </a:spcBef>
              <a:spcAft>
                <a:spcPct val="0"/>
              </a:spcAft>
            </a:pPr>
            <a:r>
              <a:rPr lang="en-US" sz="2000">
                <a:solidFill>
                  <a:srgbClr val="0099CC"/>
                </a:solidFill>
                <a:latin typeface="Lucida Console" pitchFamily="49" charset="0"/>
                <a:cs typeface="Courier New" pitchFamily="49" charset="0"/>
              </a:rPr>
              <a:t> }</a:t>
            </a:r>
          </a:p>
        </p:txBody>
      </p:sp>
      <p:sp>
        <p:nvSpPr>
          <p:cNvPr id="25607" name="AutoShape 6"/>
          <p:cNvSpPr>
            <a:spLocks noChangeArrowheads="1"/>
          </p:cNvSpPr>
          <p:nvPr/>
        </p:nvSpPr>
        <p:spPr bwMode="auto">
          <a:xfrm>
            <a:off x="1422400" y="3359150"/>
            <a:ext cx="6361113" cy="428625"/>
          </a:xfrm>
          <a:prstGeom prst="wedgeRoundRectCallout">
            <a:avLst>
              <a:gd name="adj1" fmla="val 32704"/>
              <a:gd name="adj2" fmla="val -131481"/>
              <a:gd name="adj3" fmla="val 16667"/>
            </a:avLst>
          </a:prstGeom>
          <a:noFill/>
          <a:ln w="38100">
            <a:solidFill>
              <a:srgbClr val="FF0000"/>
            </a:solidFill>
            <a:miter lim="800000"/>
            <a:headEnd/>
            <a:tailEnd/>
          </a:ln>
        </p:spPr>
        <p:txBody>
          <a:bodyPr anchor="ctr"/>
          <a:lstStyle/>
          <a:p>
            <a:pPr algn="ctr" eaLnBrk="0" fontAlgn="base" hangingPunct="0">
              <a:spcBef>
                <a:spcPct val="0"/>
              </a:spcBef>
              <a:spcAft>
                <a:spcPct val="0"/>
              </a:spcAft>
            </a:pPr>
            <a:endParaRPr lang="en-US" sz="2800">
              <a:solidFill>
                <a:srgbClr val="FF0000"/>
              </a:solidFill>
            </a:endParaRPr>
          </a:p>
        </p:txBody>
      </p:sp>
      <p:sp>
        <p:nvSpPr>
          <p:cNvPr id="25608" name="Text Box 7"/>
          <p:cNvSpPr txBox="1">
            <a:spLocks noChangeArrowheads="1"/>
          </p:cNvSpPr>
          <p:nvPr/>
        </p:nvSpPr>
        <p:spPr bwMode="auto">
          <a:xfrm>
            <a:off x="5884863" y="1460500"/>
            <a:ext cx="3259137" cy="1800225"/>
          </a:xfrm>
          <a:prstGeom prst="rect">
            <a:avLst/>
          </a:prstGeom>
          <a:noFill/>
          <a:ln w="9525">
            <a:noFill/>
            <a:miter lim="800000"/>
            <a:headEnd/>
            <a:tailEnd/>
          </a:ln>
        </p:spPr>
        <p:txBody>
          <a:bodyPr>
            <a:spAutoFit/>
          </a:bodyPr>
          <a:lstStyle/>
          <a:p>
            <a:pPr algn="ctr" eaLnBrk="0" fontAlgn="base" hangingPunct="0">
              <a:spcBef>
                <a:spcPct val="0"/>
              </a:spcBef>
              <a:spcAft>
                <a:spcPct val="0"/>
              </a:spcAft>
            </a:pPr>
            <a:r>
              <a:rPr lang="en-US" sz="2800">
                <a:solidFill>
                  <a:srgbClr val="FF0000"/>
                </a:solidFill>
              </a:rPr>
              <a:t>Take increasing label (read labels in some arbitrary order)</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8" name="Picture 2" descr="magic"/>
          <p:cNvPicPr>
            <a:picLocks noChangeAspect="1" noChangeArrowheads="1"/>
          </p:cNvPicPr>
          <p:nvPr/>
        </p:nvPicPr>
        <p:blipFill>
          <a:blip r:embed="rId3" cstate="print"/>
          <a:srcRect/>
          <a:stretch>
            <a:fillRect/>
          </a:stretch>
        </p:blipFill>
        <p:spPr bwMode="auto">
          <a:xfrm>
            <a:off x="2540000" y="3082925"/>
            <a:ext cx="127000" cy="127000"/>
          </a:xfrm>
          <a:prstGeom prst="rect">
            <a:avLst/>
          </a:prstGeom>
          <a:noFill/>
          <a:ln w="9525">
            <a:noFill/>
            <a:miter lim="800000"/>
            <a:headEnd/>
            <a:tailEnd/>
          </a:ln>
        </p:spPr>
      </p:pic>
      <p:sp>
        <p:nvSpPr>
          <p:cNvPr id="26629" name="Rectangle 3"/>
          <p:cNvSpPr>
            <a:spLocks noGrp="1" noChangeArrowheads="1"/>
          </p:cNvSpPr>
          <p:nvPr>
            <p:ph type="title"/>
          </p:nvPr>
        </p:nvSpPr>
        <p:spPr/>
        <p:txBody>
          <a:bodyPr/>
          <a:lstStyle/>
          <a:p>
            <a:r>
              <a:rPr lang="en-US" smtClean="0"/>
              <a:t>Bakery Algorithm</a:t>
            </a:r>
          </a:p>
        </p:txBody>
      </p:sp>
      <p:sp>
        <p:nvSpPr>
          <p:cNvPr id="26630" name="Rectangle 4"/>
          <p:cNvSpPr>
            <a:spLocks noChangeArrowheads="1"/>
          </p:cNvSpPr>
          <p:nvPr/>
        </p:nvSpPr>
        <p:spPr bwMode="auto">
          <a:xfrm>
            <a:off x="1062038" y="2219325"/>
            <a:ext cx="6824662" cy="2678113"/>
          </a:xfrm>
          <a:prstGeom prst="rect">
            <a:avLst/>
          </a:prstGeom>
          <a:solidFill>
            <a:srgbClr val="FFFFCC"/>
          </a:solidFill>
          <a:ln w="9525">
            <a:noFill/>
            <a:miter lim="800000"/>
            <a:headEnd/>
            <a:tailEnd/>
          </a:ln>
        </p:spPr>
        <p:txBody>
          <a:bodyPr/>
          <a:lstStyle/>
          <a:p>
            <a:pPr marL="231775" indent="-231775" eaLnBrk="0" fontAlgn="base" hangingPunct="0">
              <a:lnSpc>
                <a:spcPct val="80000"/>
              </a:lnSpc>
              <a:spcBef>
                <a:spcPct val="20000"/>
              </a:spcBef>
              <a:spcAft>
                <a:spcPct val="0"/>
              </a:spcAft>
            </a:pPr>
            <a:r>
              <a:rPr lang="en-US" sz="2000">
                <a:solidFill>
                  <a:srgbClr val="0099CC"/>
                </a:solidFill>
                <a:latin typeface="Lucida Console" pitchFamily="49" charset="0"/>
                <a:cs typeface="Courier New" pitchFamily="49" charset="0"/>
              </a:rPr>
              <a:t>class Bakery implements Lock {</a:t>
            </a:r>
          </a:p>
          <a:p>
            <a:pPr marL="231775" indent="-231775" eaLnBrk="0" fontAlgn="base" hangingPunct="0">
              <a:lnSpc>
                <a:spcPct val="80000"/>
              </a:lnSpc>
              <a:spcBef>
                <a:spcPct val="20000"/>
              </a:spcBef>
              <a:spcAft>
                <a:spcPct val="0"/>
              </a:spcAft>
            </a:pPr>
            <a:r>
              <a:rPr lang="en-US" sz="2000">
                <a:solidFill>
                  <a:srgbClr val="0099CC"/>
                </a:solidFill>
                <a:latin typeface="Lucida Console" pitchFamily="49" charset="0"/>
                <a:cs typeface="Courier New" pitchFamily="49" charset="0"/>
              </a:rPr>
              <a:t>  …</a:t>
            </a:r>
          </a:p>
          <a:p>
            <a:pPr marL="231775" indent="-231775" eaLnBrk="0" fontAlgn="base" hangingPunct="0">
              <a:lnSpc>
                <a:spcPct val="80000"/>
              </a:lnSpc>
              <a:spcBef>
                <a:spcPct val="20000"/>
              </a:spcBef>
              <a:spcAft>
                <a:spcPct val="0"/>
              </a:spcAft>
            </a:pPr>
            <a:r>
              <a:rPr lang="en-US" sz="2000">
                <a:solidFill>
                  <a:srgbClr val="0099CC"/>
                </a:solidFill>
                <a:latin typeface="Lucida Console" pitchFamily="49" charset="0"/>
                <a:cs typeface="Courier New" pitchFamily="49" charset="0"/>
              </a:rPr>
              <a:t> public void lock() {  </a:t>
            </a:r>
          </a:p>
          <a:p>
            <a:pPr marL="231775" indent="-231775" eaLnBrk="0" fontAlgn="base" hangingPunct="0">
              <a:lnSpc>
                <a:spcPct val="80000"/>
              </a:lnSpc>
              <a:spcBef>
                <a:spcPct val="20000"/>
              </a:spcBef>
              <a:spcAft>
                <a:spcPct val="0"/>
              </a:spcAft>
            </a:pPr>
            <a:r>
              <a:rPr lang="en-US" sz="2000">
                <a:solidFill>
                  <a:srgbClr val="0099CC"/>
                </a:solidFill>
                <a:latin typeface="Lucida Console" pitchFamily="49" charset="0"/>
                <a:cs typeface="Courier New" pitchFamily="49" charset="0"/>
              </a:rPr>
              <a:t>  flag[i]  = true;  </a:t>
            </a:r>
          </a:p>
          <a:p>
            <a:pPr marL="231775" indent="-231775" eaLnBrk="0" fontAlgn="base" hangingPunct="0">
              <a:lnSpc>
                <a:spcPct val="80000"/>
              </a:lnSpc>
              <a:spcBef>
                <a:spcPct val="20000"/>
              </a:spcBef>
              <a:spcAft>
                <a:spcPct val="0"/>
              </a:spcAft>
            </a:pPr>
            <a:r>
              <a:rPr lang="en-US" sz="2000">
                <a:solidFill>
                  <a:srgbClr val="0099CC"/>
                </a:solidFill>
                <a:latin typeface="Lucida Console" pitchFamily="49" charset="0"/>
                <a:cs typeface="Courier New" pitchFamily="49" charset="0"/>
              </a:rPr>
              <a:t>  label[i] = max(label[0], …,label[n-1])+1;</a:t>
            </a:r>
          </a:p>
          <a:p>
            <a:pPr marL="231775" indent="-231775" eaLnBrk="0" fontAlgn="base" hangingPunct="0">
              <a:lnSpc>
                <a:spcPct val="80000"/>
              </a:lnSpc>
              <a:spcBef>
                <a:spcPct val="20000"/>
              </a:spcBef>
              <a:spcAft>
                <a:spcPct val="0"/>
              </a:spcAft>
            </a:pPr>
            <a:r>
              <a:rPr lang="en-US" sz="2000">
                <a:solidFill>
                  <a:srgbClr val="CC00FF"/>
                </a:solidFill>
                <a:latin typeface="Lucida Console" pitchFamily="49" charset="0"/>
                <a:cs typeface="Courier New" pitchFamily="49" charset="0"/>
              </a:rPr>
              <a:t>  </a:t>
            </a:r>
            <a:r>
              <a:rPr lang="en-US" sz="2000">
                <a:solidFill>
                  <a:srgbClr val="000066"/>
                </a:solidFill>
                <a:latin typeface="Lucida Console" pitchFamily="49" charset="0"/>
                <a:cs typeface="Courier New" pitchFamily="49" charset="0"/>
              </a:rPr>
              <a:t>while</a:t>
            </a:r>
            <a:r>
              <a:rPr lang="en-US" sz="2000">
                <a:solidFill>
                  <a:srgbClr val="CC00FF"/>
                </a:solidFill>
                <a:latin typeface="Lucida Console" pitchFamily="49" charset="0"/>
                <a:cs typeface="Courier New" pitchFamily="49" charset="0"/>
              </a:rPr>
              <a:t> (</a:t>
            </a:r>
            <a:r>
              <a:rPr lang="en-US" sz="2800">
                <a:solidFill>
                  <a:srgbClr val="CC00FF"/>
                </a:solidFill>
                <a:latin typeface="Symbol" charset="2"/>
                <a:cs typeface="Courier New" pitchFamily="49" charset="0"/>
              </a:rPr>
              <a:t>$</a:t>
            </a:r>
            <a:r>
              <a:rPr lang="en-US" sz="2000">
                <a:solidFill>
                  <a:srgbClr val="CC00FF"/>
                </a:solidFill>
                <a:latin typeface="Lucida Console" pitchFamily="49" charset="0"/>
                <a:cs typeface="Courier New" pitchFamily="49" charset="0"/>
              </a:rPr>
              <a:t>k flag[k]</a:t>
            </a:r>
          </a:p>
          <a:p>
            <a:pPr marL="231775" indent="-231775" eaLnBrk="0" fontAlgn="base" hangingPunct="0">
              <a:lnSpc>
                <a:spcPct val="80000"/>
              </a:lnSpc>
              <a:spcBef>
                <a:spcPct val="20000"/>
              </a:spcBef>
              <a:spcAft>
                <a:spcPct val="0"/>
              </a:spcAft>
            </a:pPr>
            <a:r>
              <a:rPr lang="en-US" sz="2000">
                <a:solidFill>
                  <a:srgbClr val="CC00FF"/>
                </a:solidFill>
                <a:latin typeface="Lucida Console" pitchFamily="49" charset="0"/>
                <a:cs typeface="Courier New" pitchFamily="49" charset="0"/>
              </a:rPr>
              <a:t>           </a:t>
            </a:r>
            <a:r>
              <a:rPr lang="en-US" sz="2000">
                <a:solidFill>
                  <a:srgbClr val="0099CC"/>
                </a:solidFill>
                <a:latin typeface="Lucida Console" pitchFamily="49" charset="0"/>
                <a:cs typeface="Courier New" pitchFamily="49" charset="0"/>
              </a:rPr>
              <a:t>&amp;&amp; (label[i],i) &gt; (label[k],k));</a:t>
            </a:r>
          </a:p>
          <a:p>
            <a:pPr marL="231775" indent="-231775" eaLnBrk="0" fontAlgn="base" hangingPunct="0">
              <a:lnSpc>
                <a:spcPct val="80000"/>
              </a:lnSpc>
              <a:spcBef>
                <a:spcPct val="20000"/>
              </a:spcBef>
              <a:spcAft>
                <a:spcPct val="0"/>
              </a:spcAft>
            </a:pPr>
            <a:r>
              <a:rPr lang="en-US" sz="2000">
                <a:solidFill>
                  <a:srgbClr val="0099CC"/>
                </a:solidFill>
                <a:latin typeface="Lucida Console" pitchFamily="49" charset="0"/>
                <a:cs typeface="Courier New" pitchFamily="49" charset="0"/>
              </a:rPr>
              <a:t> }</a:t>
            </a:r>
          </a:p>
        </p:txBody>
      </p:sp>
      <p:sp>
        <p:nvSpPr>
          <p:cNvPr id="26631" name="AutoShape 6"/>
          <p:cNvSpPr>
            <a:spLocks noChangeArrowheads="1"/>
          </p:cNvSpPr>
          <p:nvPr/>
        </p:nvSpPr>
        <p:spPr bwMode="auto">
          <a:xfrm>
            <a:off x="1335088" y="3765550"/>
            <a:ext cx="3006725" cy="457200"/>
          </a:xfrm>
          <a:prstGeom prst="wedgeRoundRectCallout">
            <a:avLst>
              <a:gd name="adj1" fmla="val 112407"/>
              <a:gd name="adj2" fmla="val -262847"/>
              <a:gd name="adj3" fmla="val 16667"/>
            </a:avLst>
          </a:prstGeom>
          <a:noFill/>
          <a:ln w="38100">
            <a:solidFill>
              <a:srgbClr val="FF0000"/>
            </a:solidFill>
            <a:miter lim="800000"/>
            <a:headEnd/>
            <a:tailEnd/>
          </a:ln>
        </p:spPr>
        <p:txBody>
          <a:bodyPr anchor="ctr"/>
          <a:lstStyle/>
          <a:p>
            <a:pPr algn="ctr" eaLnBrk="0" fontAlgn="base" hangingPunct="0">
              <a:spcBef>
                <a:spcPct val="0"/>
              </a:spcBef>
              <a:spcAft>
                <a:spcPct val="0"/>
              </a:spcAft>
            </a:pPr>
            <a:endParaRPr lang="en-US" sz="2800">
              <a:solidFill>
                <a:srgbClr val="FF0000"/>
              </a:solidFill>
            </a:endParaRPr>
          </a:p>
        </p:txBody>
      </p:sp>
      <p:sp>
        <p:nvSpPr>
          <p:cNvPr id="26632" name="Text Box 7"/>
          <p:cNvSpPr txBox="1">
            <a:spLocks noChangeArrowheads="1"/>
          </p:cNvSpPr>
          <p:nvPr/>
        </p:nvSpPr>
        <p:spPr bwMode="auto">
          <a:xfrm>
            <a:off x="5611813" y="2038350"/>
            <a:ext cx="3384550" cy="946150"/>
          </a:xfrm>
          <a:prstGeom prst="rect">
            <a:avLst/>
          </a:prstGeom>
          <a:noFill/>
          <a:ln w="9525">
            <a:noFill/>
            <a:miter lim="800000"/>
            <a:headEnd/>
            <a:tailEnd/>
          </a:ln>
        </p:spPr>
        <p:txBody>
          <a:bodyPr>
            <a:spAutoFit/>
          </a:bodyPr>
          <a:lstStyle/>
          <a:p>
            <a:pPr algn="ctr" eaLnBrk="0" fontAlgn="base" hangingPunct="0">
              <a:spcBef>
                <a:spcPct val="0"/>
              </a:spcBef>
              <a:spcAft>
                <a:spcPct val="0"/>
              </a:spcAft>
            </a:pPr>
            <a:r>
              <a:rPr lang="en-US" sz="2800">
                <a:solidFill>
                  <a:srgbClr val="FF0000"/>
                </a:solidFill>
              </a:rPr>
              <a:t>Someone is interested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7653" name="Rectangle 3"/>
          <p:cNvSpPr>
            <a:spLocks noGrp="1" noChangeArrowheads="1"/>
          </p:cNvSpPr>
          <p:nvPr>
            <p:ph type="title"/>
          </p:nvPr>
        </p:nvSpPr>
        <p:spPr/>
        <p:txBody>
          <a:bodyPr/>
          <a:lstStyle/>
          <a:p>
            <a:r>
              <a:rPr lang="en-US" smtClean="0"/>
              <a:t>Bakery Algorithm</a:t>
            </a:r>
          </a:p>
        </p:txBody>
      </p:sp>
      <p:sp>
        <p:nvSpPr>
          <p:cNvPr id="27654" name="Rectangle 4"/>
          <p:cNvSpPr>
            <a:spLocks noChangeArrowheads="1"/>
          </p:cNvSpPr>
          <p:nvPr/>
        </p:nvSpPr>
        <p:spPr bwMode="auto">
          <a:xfrm>
            <a:off x="1104900" y="1676400"/>
            <a:ext cx="6781800" cy="3302000"/>
          </a:xfrm>
          <a:prstGeom prst="rect">
            <a:avLst/>
          </a:prstGeom>
          <a:solidFill>
            <a:srgbClr val="FFFFCC"/>
          </a:solidFill>
          <a:ln w="9525">
            <a:noFill/>
            <a:miter lim="800000"/>
            <a:headEnd/>
            <a:tailEnd/>
          </a:ln>
        </p:spPr>
        <p:txBody>
          <a:bodyPr/>
          <a:lstStyle/>
          <a:p>
            <a:pPr marL="231775" indent="-231775" eaLnBrk="0" fontAlgn="base" hangingPunct="0">
              <a:lnSpc>
                <a:spcPct val="80000"/>
              </a:lnSpc>
              <a:spcBef>
                <a:spcPct val="20000"/>
              </a:spcBef>
              <a:spcAft>
                <a:spcPct val="0"/>
              </a:spcAft>
            </a:pPr>
            <a:r>
              <a:rPr lang="en-US" sz="2000">
                <a:solidFill>
                  <a:srgbClr val="0099CC"/>
                </a:solidFill>
                <a:latin typeface="Lucida Console" pitchFamily="49" charset="0"/>
                <a:cs typeface="Courier New" pitchFamily="49" charset="0"/>
              </a:rPr>
              <a:t>class Bakery implements Lock {</a:t>
            </a:r>
          </a:p>
          <a:p>
            <a:pPr marL="231775" indent="-231775" eaLnBrk="0" fontAlgn="base" hangingPunct="0">
              <a:lnSpc>
                <a:spcPct val="80000"/>
              </a:lnSpc>
              <a:spcBef>
                <a:spcPct val="20000"/>
              </a:spcBef>
              <a:spcAft>
                <a:spcPct val="0"/>
              </a:spcAft>
            </a:pPr>
            <a:r>
              <a:rPr lang="en-US" sz="2000">
                <a:solidFill>
                  <a:srgbClr val="0099CC"/>
                </a:solidFill>
                <a:latin typeface="Lucida Console" pitchFamily="49" charset="0"/>
                <a:cs typeface="Courier New" pitchFamily="49" charset="0"/>
              </a:rPr>
              <a:t>  boolean flag[n];</a:t>
            </a:r>
          </a:p>
          <a:p>
            <a:pPr marL="231775" indent="-231775" eaLnBrk="0" fontAlgn="base" hangingPunct="0">
              <a:lnSpc>
                <a:spcPct val="80000"/>
              </a:lnSpc>
              <a:spcBef>
                <a:spcPct val="20000"/>
              </a:spcBef>
              <a:spcAft>
                <a:spcPct val="0"/>
              </a:spcAft>
            </a:pPr>
            <a:r>
              <a:rPr lang="en-US" sz="2000">
                <a:solidFill>
                  <a:srgbClr val="0099CC"/>
                </a:solidFill>
                <a:latin typeface="Lucida Console" pitchFamily="49" charset="0"/>
                <a:cs typeface="Courier New" pitchFamily="49" charset="0"/>
              </a:rPr>
              <a:t>  int label[n];</a:t>
            </a:r>
          </a:p>
          <a:p>
            <a:pPr marL="231775" indent="-231775" eaLnBrk="0" fontAlgn="base" hangingPunct="0">
              <a:lnSpc>
                <a:spcPct val="80000"/>
              </a:lnSpc>
              <a:spcBef>
                <a:spcPct val="20000"/>
              </a:spcBef>
              <a:spcAft>
                <a:spcPct val="0"/>
              </a:spcAft>
            </a:pPr>
            <a:endParaRPr lang="en-US" sz="2000">
              <a:solidFill>
                <a:srgbClr val="0099CC"/>
              </a:solidFill>
              <a:latin typeface="Lucida Console" pitchFamily="49" charset="0"/>
              <a:cs typeface="Courier New" pitchFamily="49" charset="0"/>
            </a:endParaRPr>
          </a:p>
          <a:p>
            <a:pPr marL="231775" indent="-231775" eaLnBrk="0" fontAlgn="base" hangingPunct="0">
              <a:lnSpc>
                <a:spcPct val="80000"/>
              </a:lnSpc>
              <a:spcBef>
                <a:spcPct val="20000"/>
              </a:spcBef>
              <a:spcAft>
                <a:spcPct val="0"/>
              </a:spcAft>
            </a:pPr>
            <a:r>
              <a:rPr lang="en-US" sz="2000">
                <a:solidFill>
                  <a:srgbClr val="0099CC"/>
                </a:solidFill>
                <a:latin typeface="Lucida Console" pitchFamily="49" charset="0"/>
                <a:cs typeface="Courier New" pitchFamily="49" charset="0"/>
              </a:rPr>
              <a:t> public void lock() {  </a:t>
            </a:r>
          </a:p>
          <a:p>
            <a:pPr marL="231775" indent="-231775" eaLnBrk="0" fontAlgn="base" hangingPunct="0">
              <a:lnSpc>
                <a:spcPct val="80000"/>
              </a:lnSpc>
              <a:spcBef>
                <a:spcPct val="20000"/>
              </a:spcBef>
              <a:spcAft>
                <a:spcPct val="0"/>
              </a:spcAft>
            </a:pPr>
            <a:r>
              <a:rPr lang="en-US" sz="2000">
                <a:solidFill>
                  <a:srgbClr val="0099CC"/>
                </a:solidFill>
                <a:latin typeface="Lucida Console" pitchFamily="49" charset="0"/>
                <a:cs typeface="Courier New" pitchFamily="49" charset="0"/>
              </a:rPr>
              <a:t>  flag[i]  = true;  </a:t>
            </a:r>
          </a:p>
          <a:p>
            <a:pPr marL="231775" indent="-231775" eaLnBrk="0" fontAlgn="base" hangingPunct="0">
              <a:lnSpc>
                <a:spcPct val="80000"/>
              </a:lnSpc>
              <a:spcBef>
                <a:spcPct val="20000"/>
              </a:spcBef>
              <a:spcAft>
                <a:spcPct val="0"/>
              </a:spcAft>
            </a:pPr>
            <a:r>
              <a:rPr lang="en-US" sz="2000">
                <a:solidFill>
                  <a:srgbClr val="0099CC"/>
                </a:solidFill>
                <a:latin typeface="Lucida Console" pitchFamily="49" charset="0"/>
                <a:cs typeface="Courier New" pitchFamily="49" charset="0"/>
              </a:rPr>
              <a:t>  label[i] = max(label[0], …,label[n-1])+1;</a:t>
            </a:r>
          </a:p>
          <a:p>
            <a:pPr marL="231775" indent="-231775" eaLnBrk="0" fontAlgn="base" hangingPunct="0">
              <a:lnSpc>
                <a:spcPct val="80000"/>
              </a:lnSpc>
              <a:spcBef>
                <a:spcPct val="20000"/>
              </a:spcBef>
              <a:spcAft>
                <a:spcPct val="0"/>
              </a:spcAft>
            </a:pPr>
            <a:r>
              <a:rPr lang="en-US" sz="2000">
                <a:solidFill>
                  <a:srgbClr val="CC00FF"/>
                </a:solidFill>
                <a:latin typeface="Lucida Console" pitchFamily="49" charset="0"/>
                <a:cs typeface="Courier New" pitchFamily="49" charset="0"/>
              </a:rPr>
              <a:t>  </a:t>
            </a:r>
            <a:r>
              <a:rPr lang="en-US" sz="2000">
                <a:solidFill>
                  <a:srgbClr val="000066"/>
                </a:solidFill>
                <a:latin typeface="Lucida Console" pitchFamily="49" charset="0"/>
                <a:cs typeface="Courier New" pitchFamily="49" charset="0"/>
              </a:rPr>
              <a:t>while</a:t>
            </a:r>
            <a:r>
              <a:rPr lang="en-US" sz="2000">
                <a:solidFill>
                  <a:srgbClr val="CC00FF"/>
                </a:solidFill>
                <a:latin typeface="Lucida Console" pitchFamily="49" charset="0"/>
                <a:cs typeface="Courier New" pitchFamily="49" charset="0"/>
              </a:rPr>
              <a:t> (</a:t>
            </a:r>
            <a:r>
              <a:rPr lang="en-US" sz="2800">
                <a:solidFill>
                  <a:srgbClr val="CC00FF"/>
                </a:solidFill>
                <a:latin typeface="Symbol" charset="2"/>
                <a:cs typeface="Courier New" pitchFamily="49" charset="0"/>
              </a:rPr>
              <a:t>$</a:t>
            </a:r>
            <a:r>
              <a:rPr lang="en-US" sz="2000">
                <a:solidFill>
                  <a:srgbClr val="CC00FF"/>
                </a:solidFill>
                <a:latin typeface="Lucida Console" pitchFamily="49" charset="0"/>
                <a:cs typeface="Courier New" pitchFamily="49" charset="0"/>
              </a:rPr>
              <a:t>k flag[k]</a:t>
            </a:r>
          </a:p>
          <a:p>
            <a:pPr marL="231775" indent="-231775" eaLnBrk="0" fontAlgn="base" hangingPunct="0">
              <a:lnSpc>
                <a:spcPct val="80000"/>
              </a:lnSpc>
              <a:spcBef>
                <a:spcPct val="20000"/>
              </a:spcBef>
              <a:spcAft>
                <a:spcPct val="0"/>
              </a:spcAft>
            </a:pPr>
            <a:r>
              <a:rPr lang="en-US" sz="2000">
                <a:solidFill>
                  <a:srgbClr val="CC00FF"/>
                </a:solidFill>
                <a:latin typeface="Lucida Console" pitchFamily="49" charset="0"/>
                <a:cs typeface="Courier New" pitchFamily="49" charset="0"/>
              </a:rPr>
              <a:t>           &amp;&amp; (label[i],i) &gt; (label[k],k));</a:t>
            </a:r>
          </a:p>
          <a:p>
            <a:pPr marL="231775" indent="-231775" eaLnBrk="0" fontAlgn="base" hangingPunct="0">
              <a:lnSpc>
                <a:spcPct val="80000"/>
              </a:lnSpc>
              <a:spcBef>
                <a:spcPct val="20000"/>
              </a:spcBef>
              <a:spcAft>
                <a:spcPct val="0"/>
              </a:spcAft>
            </a:pPr>
            <a:r>
              <a:rPr lang="en-US" sz="2000">
                <a:solidFill>
                  <a:srgbClr val="CC00FF"/>
                </a:solidFill>
                <a:latin typeface="Lucida Console" pitchFamily="49" charset="0"/>
                <a:cs typeface="Courier New" pitchFamily="49" charset="0"/>
              </a:rPr>
              <a:t> </a:t>
            </a:r>
            <a:r>
              <a:rPr lang="en-US" sz="2000">
                <a:solidFill>
                  <a:srgbClr val="0099CC"/>
                </a:solidFill>
                <a:latin typeface="Lucida Console" pitchFamily="49" charset="0"/>
                <a:cs typeface="Courier New" pitchFamily="49" charset="0"/>
              </a:rPr>
              <a:t>}</a:t>
            </a:r>
          </a:p>
        </p:txBody>
      </p:sp>
      <p:sp>
        <p:nvSpPr>
          <p:cNvPr id="27655" name="AutoShape 5"/>
          <p:cNvSpPr>
            <a:spLocks noChangeArrowheads="1"/>
          </p:cNvSpPr>
          <p:nvPr/>
        </p:nvSpPr>
        <p:spPr bwMode="auto">
          <a:xfrm>
            <a:off x="2451100" y="3808413"/>
            <a:ext cx="1890713" cy="414337"/>
          </a:xfrm>
          <a:prstGeom prst="wedgeRoundRectCallout">
            <a:avLst>
              <a:gd name="adj1" fmla="val 103148"/>
              <a:gd name="adj2" fmla="val -235440"/>
              <a:gd name="adj3" fmla="val 16667"/>
            </a:avLst>
          </a:prstGeom>
          <a:noFill/>
          <a:ln w="38100">
            <a:solidFill>
              <a:srgbClr val="FF0000"/>
            </a:solidFill>
            <a:miter lim="800000"/>
            <a:headEnd/>
            <a:tailEnd/>
          </a:ln>
        </p:spPr>
        <p:txBody>
          <a:bodyPr anchor="ctr"/>
          <a:lstStyle/>
          <a:p>
            <a:pPr algn="ctr" eaLnBrk="0" fontAlgn="base" hangingPunct="0">
              <a:spcBef>
                <a:spcPct val="0"/>
              </a:spcBef>
              <a:spcAft>
                <a:spcPct val="0"/>
              </a:spcAft>
            </a:pPr>
            <a:endParaRPr lang="en-US" sz="2800">
              <a:solidFill>
                <a:srgbClr val="FF0000"/>
              </a:solidFill>
            </a:endParaRPr>
          </a:p>
        </p:txBody>
      </p:sp>
      <p:sp>
        <p:nvSpPr>
          <p:cNvPr id="27656" name="Text Box 6"/>
          <p:cNvSpPr txBox="1">
            <a:spLocks noChangeArrowheads="1"/>
          </p:cNvSpPr>
          <p:nvPr/>
        </p:nvSpPr>
        <p:spPr bwMode="auto">
          <a:xfrm>
            <a:off x="3983038" y="2038350"/>
            <a:ext cx="3259137" cy="946150"/>
          </a:xfrm>
          <a:prstGeom prst="rect">
            <a:avLst/>
          </a:prstGeom>
          <a:noFill/>
          <a:ln w="9525">
            <a:noFill/>
            <a:miter lim="800000"/>
            <a:headEnd/>
            <a:tailEnd/>
          </a:ln>
        </p:spPr>
        <p:txBody>
          <a:bodyPr>
            <a:spAutoFit/>
          </a:bodyPr>
          <a:lstStyle/>
          <a:p>
            <a:pPr algn="ctr" eaLnBrk="0" fontAlgn="base" hangingPunct="0">
              <a:spcBef>
                <a:spcPct val="0"/>
              </a:spcBef>
              <a:spcAft>
                <a:spcPct val="0"/>
              </a:spcAft>
            </a:pPr>
            <a:r>
              <a:rPr lang="en-US" sz="2800">
                <a:solidFill>
                  <a:srgbClr val="FF0000"/>
                </a:solidFill>
              </a:rPr>
              <a:t>Someone is interested</a:t>
            </a:r>
          </a:p>
        </p:txBody>
      </p:sp>
      <p:sp>
        <p:nvSpPr>
          <p:cNvPr id="27657" name="AutoShape 7"/>
          <p:cNvSpPr>
            <a:spLocks noChangeArrowheads="1"/>
          </p:cNvSpPr>
          <p:nvPr/>
        </p:nvSpPr>
        <p:spPr bwMode="auto">
          <a:xfrm>
            <a:off x="2813050" y="4178300"/>
            <a:ext cx="5003800" cy="457200"/>
          </a:xfrm>
          <a:prstGeom prst="wedgeRoundRectCallout">
            <a:avLst>
              <a:gd name="adj1" fmla="val 1935"/>
              <a:gd name="adj2" fmla="val 175694"/>
              <a:gd name="adj3" fmla="val 16667"/>
            </a:avLst>
          </a:prstGeom>
          <a:noFill/>
          <a:ln w="38100">
            <a:solidFill>
              <a:srgbClr val="FF0000"/>
            </a:solidFill>
            <a:miter lim="800000"/>
            <a:headEnd/>
            <a:tailEnd/>
          </a:ln>
        </p:spPr>
        <p:txBody>
          <a:bodyPr anchor="ctr"/>
          <a:lstStyle/>
          <a:p>
            <a:pPr algn="ctr" eaLnBrk="0" fontAlgn="base" hangingPunct="0">
              <a:spcBef>
                <a:spcPct val="0"/>
              </a:spcBef>
              <a:spcAft>
                <a:spcPct val="0"/>
              </a:spcAft>
            </a:pPr>
            <a:endParaRPr lang="en-US" sz="2800">
              <a:solidFill>
                <a:srgbClr val="FF0000"/>
              </a:solidFill>
            </a:endParaRPr>
          </a:p>
        </p:txBody>
      </p:sp>
      <p:sp>
        <p:nvSpPr>
          <p:cNvPr id="27658" name="Text Box 8"/>
          <p:cNvSpPr txBox="1">
            <a:spLocks noChangeArrowheads="1"/>
          </p:cNvSpPr>
          <p:nvPr/>
        </p:nvSpPr>
        <p:spPr bwMode="auto">
          <a:xfrm>
            <a:off x="4511675" y="5253038"/>
            <a:ext cx="3984625" cy="946150"/>
          </a:xfrm>
          <a:prstGeom prst="rect">
            <a:avLst/>
          </a:prstGeom>
          <a:noFill/>
          <a:ln w="9525">
            <a:noFill/>
            <a:miter lim="800000"/>
            <a:headEnd/>
            <a:tailEnd/>
          </a:ln>
        </p:spPr>
        <p:txBody>
          <a:bodyPr>
            <a:spAutoFit/>
          </a:bodyPr>
          <a:lstStyle/>
          <a:p>
            <a:pPr algn="ctr" eaLnBrk="0" fontAlgn="base" hangingPunct="0">
              <a:spcBef>
                <a:spcPct val="0"/>
              </a:spcBef>
              <a:spcAft>
                <a:spcPct val="0"/>
              </a:spcAft>
            </a:pPr>
            <a:r>
              <a:rPr lang="en-US" sz="2800">
                <a:solidFill>
                  <a:srgbClr val="FF0000"/>
                </a:solidFill>
              </a:rPr>
              <a:t>With lower (label,i) in lexicographic order</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6" name="Picture 7"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8677" name="Rectangle 2"/>
          <p:cNvSpPr>
            <a:spLocks noGrp="1" noChangeArrowheads="1"/>
          </p:cNvSpPr>
          <p:nvPr>
            <p:ph type="title"/>
          </p:nvPr>
        </p:nvSpPr>
        <p:spPr/>
        <p:txBody>
          <a:bodyPr/>
          <a:lstStyle/>
          <a:p>
            <a:r>
              <a:rPr lang="en-US" smtClean="0"/>
              <a:t>Bakery Algorithm</a:t>
            </a:r>
          </a:p>
        </p:txBody>
      </p:sp>
      <p:sp>
        <p:nvSpPr>
          <p:cNvPr id="28678" name="Rectangle 3"/>
          <p:cNvSpPr>
            <a:spLocks noChangeArrowheads="1"/>
          </p:cNvSpPr>
          <p:nvPr/>
        </p:nvSpPr>
        <p:spPr bwMode="auto">
          <a:xfrm>
            <a:off x="1104900" y="2262188"/>
            <a:ext cx="6781800" cy="3128962"/>
          </a:xfrm>
          <a:prstGeom prst="rect">
            <a:avLst/>
          </a:prstGeom>
          <a:solidFill>
            <a:srgbClr val="FFFFCC"/>
          </a:solidFill>
          <a:ln w="9525">
            <a:noFill/>
            <a:miter lim="800000"/>
            <a:headEnd/>
            <a:tailEnd/>
          </a:ln>
        </p:spPr>
        <p:txBody>
          <a:bodyPr/>
          <a:lstStyle/>
          <a:p>
            <a:pPr marL="231775" indent="-231775" eaLnBrk="0" fontAlgn="base" hangingPunct="0">
              <a:lnSpc>
                <a:spcPct val="80000"/>
              </a:lnSpc>
              <a:spcBef>
                <a:spcPct val="20000"/>
              </a:spcBef>
              <a:spcAft>
                <a:spcPct val="0"/>
              </a:spcAft>
            </a:pPr>
            <a:r>
              <a:rPr lang="en-US" sz="2000">
                <a:solidFill>
                  <a:srgbClr val="000066"/>
                </a:solidFill>
                <a:latin typeface="Lucida Console" pitchFamily="49" charset="0"/>
                <a:cs typeface="Courier New" pitchFamily="49" charset="0"/>
              </a:rPr>
              <a:t>class Bakery implements Lock</a:t>
            </a:r>
            <a:r>
              <a:rPr lang="en-US" sz="2000">
                <a:solidFill>
                  <a:srgbClr val="CC00FF"/>
                </a:solidFill>
                <a:latin typeface="Lucida Console" pitchFamily="49" charset="0"/>
                <a:cs typeface="Courier New" pitchFamily="49" charset="0"/>
              </a:rPr>
              <a:t> {</a:t>
            </a:r>
          </a:p>
          <a:p>
            <a:pPr marL="231775" indent="-231775" eaLnBrk="0" fontAlgn="base" hangingPunct="0">
              <a:lnSpc>
                <a:spcPct val="80000"/>
              </a:lnSpc>
              <a:spcBef>
                <a:spcPct val="20000"/>
              </a:spcBef>
              <a:spcAft>
                <a:spcPct val="0"/>
              </a:spcAft>
            </a:pPr>
            <a:r>
              <a:rPr lang="en-US" sz="2000">
                <a:solidFill>
                  <a:srgbClr val="000000"/>
                </a:solidFill>
                <a:latin typeface="Lucida Console" pitchFamily="49" charset="0"/>
                <a:cs typeface="Courier New" pitchFamily="49" charset="0"/>
              </a:rPr>
              <a:t>  </a:t>
            </a:r>
            <a:endParaRPr lang="en-US" sz="2000">
              <a:solidFill>
                <a:srgbClr val="CC00FF"/>
              </a:solidFill>
              <a:latin typeface="Lucida Console" pitchFamily="49" charset="0"/>
              <a:cs typeface="Courier New" pitchFamily="49" charset="0"/>
            </a:endParaRPr>
          </a:p>
          <a:p>
            <a:pPr marL="231775" indent="-231775" eaLnBrk="0" fontAlgn="base" hangingPunct="0">
              <a:lnSpc>
                <a:spcPct val="80000"/>
              </a:lnSpc>
              <a:spcBef>
                <a:spcPct val="20000"/>
              </a:spcBef>
              <a:spcAft>
                <a:spcPct val="0"/>
              </a:spcAft>
            </a:pPr>
            <a:r>
              <a:rPr lang="en-US" sz="2000">
                <a:solidFill>
                  <a:srgbClr val="000066"/>
                </a:solidFill>
                <a:latin typeface="Lucida Console" pitchFamily="49" charset="0"/>
                <a:cs typeface="Courier New" pitchFamily="49" charset="0"/>
              </a:rPr>
              <a:t> </a:t>
            </a:r>
            <a:r>
              <a:rPr lang="en-US" sz="2000">
                <a:solidFill>
                  <a:srgbClr val="FF0000"/>
                </a:solidFill>
                <a:latin typeface="Lucida Console" pitchFamily="49" charset="0"/>
                <a:cs typeface="Courier New" pitchFamily="49" charset="0"/>
              </a:rPr>
              <a:t>   </a:t>
            </a:r>
            <a:r>
              <a:rPr lang="en-US" sz="2000">
                <a:solidFill>
                  <a:srgbClr val="CC00FF"/>
                </a:solidFill>
                <a:latin typeface="Lucida Console" pitchFamily="49" charset="0"/>
                <a:cs typeface="Courier New" pitchFamily="49" charset="0"/>
              </a:rPr>
              <a:t>…</a:t>
            </a:r>
          </a:p>
          <a:p>
            <a:pPr marL="231775" indent="-231775" eaLnBrk="0" fontAlgn="base" hangingPunct="0">
              <a:lnSpc>
                <a:spcPct val="80000"/>
              </a:lnSpc>
              <a:spcBef>
                <a:spcPct val="20000"/>
              </a:spcBef>
              <a:spcAft>
                <a:spcPct val="0"/>
              </a:spcAft>
            </a:pPr>
            <a:endParaRPr lang="en-US" sz="2000">
              <a:solidFill>
                <a:srgbClr val="CC00FF"/>
              </a:solidFill>
              <a:latin typeface="Lucida Console" pitchFamily="49" charset="0"/>
              <a:cs typeface="Courier New" pitchFamily="49" charset="0"/>
            </a:endParaRPr>
          </a:p>
          <a:p>
            <a:pPr marL="231775" indent="-231775" eaLnBrk="0" fontAlgn="base" hangingPunct="0">
              <a:lnSpc>
                <a:spcPct val="80000"/>
              </a:lnSpc>
              <a:spcBef>
                <a:spcPct val="20000"/>
              </a:spcBef>
              <a:spcAft>
                <a:spcPct val="0"/>
              </a:spcAft>
            </a:pPr>
            <a:r>
              <a:rPr lang="en-US" sz="2000">
                <a:solidFill>
                  <a:srgbClr val="000066"/>
                </a:solidFill>
                <a:latin typeface="Lucida Console" pitchFamily="49" charset="0"/>
                <a:cs typeface="Courier New" pitchFamily="49" charset="0"/>
              </a:rPr>
              <a:t> public void</a:t>
            </a:r>
            <a:r>
              <a:rPr lang="en-US" sz="2000">
                <a:solidFill>
                  <a:srgbClr val="000000"/>
                </a:solidFill>
                <a:latin typeface="Lucida Console" pitchFamily="49" charset="0"/>
                <a:cs typeface="Courier New" pitchFamily="49" charset="0"/>
              </a:rPr>
              <a:t> </a:t>
            </a:r>
            <a:r>
              <a:rPr lang="en-US" sz="2000">
                <a:solidFill>
                  <a:srgbClr val="CC00FF"/>
                </a:solidFill>
                <a:latin typeface="Lucida Console" pitchFamily="49" charset="0"/>
                <a:cs typeface="Courier New" pitchFamily="49" charset="0"/>
              </a:rPr>
              <a:t>unlock() {  </a:t>
            </a:r>
            <a:endParaRPr lang="en-US" sz="2000">
              <a:solidFill>
                <a:srgbClr val="FF0000"/>
              </a:solidFill>
              <a:latin typeface="Lucida Console" pitchFamily="49" charset="0"/>
              <a:cs typeface="Courier New" pitchFamily="49" charset="0"/>
            </a:endParaRPr>
          </a:p>
          <a:p>
            <a:pPr marL="231775" indent="-231775" eaLnBrk="0" fontAlgn="base" hangingPunct="0">
              <a:lnSpc>
                <a:spcPct val="80000"/>
              </a:lnSpc>
              <a:spcBef>
                <a:spcPct val="20000"/>
              </a:spcBef>
              <a:spcAft>
                <a:spcPct val="0"/>
              </a:spcAft>
            </a:pPr>
            <a:r>
              <a:rPr lang="en-US" sz="2000">
                <a:solidFill>
                  <a:srgbClr val="FF0000"/>
                </a:solidFill>
                <a:latin typeface="Lucida Console" pitchFamily="49" charset="0"/>
                <a:cs typeface="Courier New" pitchFamily="49" charset="0"/>
              </a:rPr>
              <a:t>   </a:t>
            </a:r>
            <a:r>
              <a:rPr lang="en-US" sz="2000">
                <a:solidFill>
                  <a:srgbClr val="CC00FF"/>
                </a:solidFill>
                <a:latin typeface="Lucida Console" pitchFamily="49" charset="0"/>
                <a:cs typeface="Courier New" pitchFamily="49" charset="0"/>
              </a:rPr>
              <a:t>flag[i] = </a:t>
            </a:r>
            <a:r>
              <a:rPr lang="en-US" sz="2000">
                <a:solidFill>
                  <a:srgbClr val="000066"/>
                </a:solidFill>
                <a:latin typeface="Lucida Console" pitchFamily="49" charset="0"/>
                <a:cs typeface="Courier New" pitchFamily="49" charset="0"/>
              </a:rPr>
              <a:t>false</a:t>
            </a:r>
            <a:r>
              <a:rPr lang="en-US" sz="2000">
                <a:solidFill>
                  <a:srgbClr val="CC00FF"/>
                </a:solidFill>
                <a:latin typeface="Lucida Console" pitchFamily="49" charset="0"/>
                <a:cs typeface="Courier New" pitchFamily="49" charset="0"/>
              </a:rPr>
              <a:t>;</a:t>
            </a:r>
          </a:p>
          <a:p>
            <a:pPr marL="231775" indent="-231775" eaLnBrk="0" fontAlgn="base" hangingPunct="0">
              <a:lnSpc>
                <a:spcPct val="80000"/>
              </a:lnSpc>
              <a:spcBef>
                <a:spcPct val="20000"/>
              </a:spcBef>
              <a:spcAft>
                <a:spcPct val="0"/>
              </a:spcAft>
            </a:pPr>
            <a:r>
              <a:rPr lang="en-US" sz="2000">
                <a:solidFill>
                  <a:srgbClr val="CC00FF"/>
                </a:solidFill>
                <a:latin typeface="Lucida Console" pitchFamily="49" charset="0"/>
                <a:cs typeface="Courier New" pitchFamily="49" charset="0"/>
              </a:rPr>
              <a:t> }</a:t>
            </a:r>
          </a:p>
          <a:p>
            <a:pPr marL="231775" indent="-231775" eaLnBrk="0" fontAlgn="base" hangingPunct="0">
              <a:lnSpc>
                <a:spcPct val="80000"/>
              </a:lnSpc>
              <a:spcBef>
                <a:spcPct val="20000"/>
              </a:spcBef>
              <a:spcAft>
                <a:spcPct val="0"/>
              </a:spcAft>
            </a:pPr>
            <a:r>
              <a:rPr lang="en-US" sz="2000">
                <a:solidFill>
                  <a:srgbClr val="CC00FF"/>
                </a:solidFill>
                <a:latin typeface="Lucida Console" pitchFamily="49" charset="0"/>
                <a:cs typeface="Courier New" pitchFamily="49" charset="0"/>
              </a:rPr>
              <a:t>}</a:t>
            </a:r>
          </a:p>
          <a:p>
            <a:pPr marL="231775" indent="-231775" eaLnBrk="0" fontAlgn="base" hangingPunct="0">
              <a:lnSpc>
                <a:spcPct val="80000"/>
              </a:lnSpc>
              <a:spcBef>
                <a:spcPct val="20000"/>
              </a:spcBef>
              <a:spcAft>
                <a:spcPct val="0"/>
              </a:spcAft>
            </a:pPr>
            <a:endParaRPr lang="en-US" sz="2000">
              <a:solidFill>
                <a:srgbClr val="CC00FF"/>
              </a:solidFill>
              <a:latin typeface="Lucida Console"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9701" name="Rectangle 3"/>
          <p:cNvSpPr>
            <a:spLocks noGrp="1" noChangeArrowheads="1"/>
          </p:cNvSpPr>
          <p:nvPr>
            <p:ph type="title"/>
          </p:nvPr>
        </p:nvSpPr>
        <p:spPr/>
        <p:txBody>
          <a:bodyPr/>
          <a:lstStyle/>
          <a:p>
            <a:r>
              <a:rPr lang="en-US" smtClean="0"/>
              <a:t>Bakery Algorithm</a:t>
            </a:r>
          </a:p>
        </p:txBody>
      </p:sp>
      <p:sp>
        <p:nvSpPr>
          <p:cNvPr id="29702" name="Rectangle 4"/>
          <p:cNvSpPr>
            <a:spLocks noChangeArrowheads="1"/>
          </p:cNvSpPr>
          <p:nvPr/>
        </p:nvSpPr>
        <p:spPr bwMode="auto">
          <a:xfrm>
            <a:off x="1104900" y="2262188"/>
            <a:ext cx="6781800" cy="3128962"/>
          </a:xfrm>
          <a:prstGeom prst="rect">
            <a:avLst/>
          </a:prstGeom>
          <a:solidFill>
            <a:srgbClr val="FFFFCC"/>
          </a:solidFill>
          <a:ln w="9525">
            <a:noFill/>
            <a:miter lim="800000"/>
            <a:headEnd/>
            <a:tailEnd/>
          </a:ln>
        </p:spPr>
        <p:txBody>
          <a:bodyPr/>
          <a:lstStyle/>
          <a:p>
            <a:pPr marL="231775" indent="-231775" eaLnBrk="0" fontAlgn="base" hangingPunct="0">
              <a:lnSpc>
                <a:spcPct val="80000"/>
              </a:lnSpc>
              <a:spcBef>
                <a:spcPct val="20000"/>
              </a:spcBef>
              <a:spcAft>
                <a:spcPct val="0"/>
              </a:spcAft>
            </a:pPr>
            <a:r>
              <a:rPr lang="en-US" sz="2000">
                <a:solidFill>
                  <a:srgbClr val="0099CC"/>
                </a:solidFill>
                <a:latin typeface="Lucida Console" pitchFamily="49" charset="0"/>
                <a:cs typeface="Courier New" pitchFamily="49" charset="0"/>
              </a:rPr>
              <a:t>class Bakery implements Lock {</a:t>
            </a:r>
          </a:p>
          <a:p>
            <a:pPr marL="231775" indent="-231775" eaLnBrk="0" fontAlgn="base" hangingPunct="0">
              <a:lnSpc>
                <a:spcPct val="80000"/>
              </a:lnSpc>
              <a:spcBef>
                <a:spcPct val="20000"/>
              </a:spcBef>
              <a:spcAft>
                <a:spcPct val="0"/>
              </a:spcAft>
            </a:pPr>
            <a:r>
              <a:rPr lang="en-US" sz="2000">
                <a:solidFill>
                  <a:srgbClr val="0099CC"/>
                </a:solidFill>
                <a:latin typeface="Lucida Console" pitchFamily="49" charset="0"/>
                <a:cs typeface="Courier New" pitchFamily="49" charset="0"/>
              </a:rPr>
              <a:t>  </a:t>
            </a:r>
          </a:p>
          <a:p>
            <a:pPr marL="231775" indent="-231775" eaLnBrk="0" fontAlgn="base" hangingPunct="0">
              <a:lnSpc>
                <a:spcPct val="80000"/>
              </a:lnSpc>
              <a:spcBef>
                <a:spcPct val="20000"/>
              </a:spcBef>
              <a:spcAft>
                <a:spcPct val="0"/>
              </a:spcAft>
            </a:pPr>
            <a:r>
              <a:rPr lang="en-US" sz="2000">
                <a:solidFill>
                  <a:srgbClr val="0099CC"/>
                </a:solidFill>
                <a:latin typeface="Lucida Console" pitchFamily="49" charset="0"/>
                <a:cs typeface="Courier New" pitchFamily="49" charset="0"/>
              </a:rPr>
              <a:t>    …</a:t>
            </a:r>
          </a:p>
          <a:p>
            <a:pPr marL="231775" indent="-231775" eaLnBrk="0" fontAlgn="base" hangingPunct="0">
              <a:lnSpc>
                <a:spcPct val="80000"/>
              </a:lnSpc>
              <a:spcBef>
                <a:spcPct val="20000"/>
              </a:spcBef>
              <a:spcAft>
                <a:spcPct val="0"/>
              </a:spcAft>
            </a:pPr>
            <a:endParaRPr lang="en-US" sz="2000">
              <a:solidFill>
                <a:srgbClr val="0099CC"/>
              </a:solidFill>
              <a:latin typeface="Lucida Console" pitchFamily="49" charset="0"/>
              <a:cs typeface="Courier New" pitchFamily="49" charset="0"/>
            </a:endParaRPr>
          </a:p>
          <a:p>
            <a:pPr marL="231775" indent="-231775" eaLnBrk="0" fontAlgn="base" hangingPunct="0">
              <a:lnSpc>
                <a:spcPct val="80000"/>
              </a:lnSpc>
              <a:spcBef>
                <a:spcPct val="20000"/>
              </a:spcBef>
              <a:spcAft>
                <a:spcPct val="0"/>
              </a:spcAft>
            </a:pPr>
            <a:r>
              <a:rPr lang="en-US" sz="2000">
                <a:solidFill>
                  <a:srgbClr val="000066"/>
                </a:solidFill>
                <a:latin typeface="Lucida Console" pitchFamily="49" charset="0"/>
                <a:cs typeface="Courier New" pitchFamily="49" charset="0"/>
              </a:rPr>
              <a:t> </a:t>
            </a:r>
            <a:r>
              <a:rPr lang="en-US" sz="2000">
                <a:solidFill>
                  <a:srgbClr val="0099CC"/>
                </a:solidFill>
                <a:latin typeface="Lucida Console" pitchFamily="49" charset="0"/>
                <a:cs typeface="Courier New" pitchFamily="49" charset="0"/>
              </a:rPr>
              <a:t>public void unlock() {  </a:t>
            </a:r>
          </a:p>
          <a:p>
            <a:pPr marL="231775" indent="-231775" eaLnBrk="0" fontAlgn="base" hangingPunct="0">
              <a:lnSpc>
                <a:spcPct val="80000"/>
              </a:lnSpc>
              <a:spcBef>
                <a:spcPct val="20000"/>
              </a:spcBef>
              <a:spcAft>
                <a:spcPct val="0"/>
              </a:spcAft>
            </a:pPr>
            <a:r>
              <a:rPr lang="en-US" sz="2000">
                <a:solidFill>
                  <a:srgbClr val="FF0000"/>
                </a:solidFill>
                <a:latin typeface="Lucida Console" pitchFamily="49" charset="0"/>
                <a:cs typeface="Courier New" pitchFamily="49" charset="0"/>
              </a:rPr>
              <a:t>   </a:t>
            </a:r>
            <a:r>
              <a:rPr lang="en-US" sz="2000">
                <a:solidFill>
                  <a:srgbClr val="CC00FF"/>
                </a:solidFill>
                <a:latin typeface="Lucida Console" pitchFamily="49" charset="0"/>
                <a:cs typeface="Courier New" pitchFamily="49" charset="0"/>
              </a:rPr>
              <a:t>flag[i] = </a:t>
            </a:r>
            <a:r>
              <a:rPr lang="en-US" sz="2000">
                <a:solidFill>
                  <a:srgbClr val="000066"/>
                </a:solidFill>
                <a:latin typeface="Lucida Console" pitchFamily="49" charset="0"/>
                <a:cs typeface="Courier New" pitchFamily="49" charset="0"/>
              </a:rPr>
              <a:t>false</a:t>
            </a:r>
            <a:r>
              <a:rPr lang="en-US" sz="2000">
                <a:solidFill>
                  <a:srgbClr val="CC00FF"/>
                </a:solidFill>
                <a:latin typeface="Lucida Console" pitchFamily="49" charset="0"/>
                <a:cs typeface="Courier New" pitchFamily="49" charset="0"/>
              </a:rPr>
              <a:t>;</a:t>
            </a:r>
          </a:p>
          <a:p>
            <a:pPr marL="231775" indent="-231775" eaLnBrk="0" fontAlgn="base" hangingPunct="0">
              <a:lnSpc>
                <a:spcPct val="80000"/>
              </a:lnSpc>
              <a:spcBef>
                <a:spcPct val="20000"/>
              </a:spcBef>
              <a:spcAft>
                <a:spcPct val="0"/>
              </a:spcAft>
            </a:pPr>
            <a:r>
              <a:rPr lang="en-US" sz="2000">
                <a:solidFill>
                  <a:srgbClr val="CC00FF"/>
                </a:solidFill>
                <a:latin typeface="Lucida Console" pitchFamily="49" charset="0"/>
                <a:cs typeface="Courier New" pitchFamily="49" charset="0"/>
              </a:rPr>
              <a:t> </a:t>
            </a:r>
            <a:r>
              <a:rPr lang="en-US" sz="2000">
                <a:solidFill>
                  <a:srgbClr val="0099CC"/>
                </a:solidFill>
                <a:latin typeface="Lucida Console" pitchFamily="49" charset="0"/>
                <a:cs typeface="Courier New" pitchFamily="49" charset="0"/>
              </a:rPr>
              <a:t>}</a:t>
            </a:r>
          </a:p>
          <a:p>
            <a:pPr marL="231775" indent="-231775" eaLnBrk="0" fontAlgn="base" hangingPunct="0">
              <a:lnSpc>
                <a:spcPct val="80000"/>
              </a:lnSpc>
              <a:spcBef>
                <a:spcPct val="20000"/>
              </a:spcBef>
              <a:spcAft>
                <a:spcPct val="0"/>
              </a:spcAft>
            </a:pPr>
            <a:r>
              <a:rPr lang="en-US" sz="2000">
                <a:solidFill>
                  <a:srgbClr val="0099CC"/>
                </a:solidFill>
                <a:latin typeface="Lucida Console" pitchFamily="49" charset="0"/>
                <a:cs typeface="Courier New" pitchFamily="49" charset="0"/>
              </a:rPr>
              <a:t>}</a:t>
            </a:r>
          </a:p>
          <a:p>
            <a:pPr marL="231775" indent="-231775" eaLnBrk="0" fontAlgn="base" hangingPunct="0">
              <a:lnSpc>
                <a:spcPct val="80000"/>
              </a:lnSpc>
              <a:spcBef>
                <a:spcPct val="20000"/>
              </a:spcBef>
              <a:spcAft>
                <a:spcPct val="0"/>
              </a:spcAft>
            </a:pPr>
            <a:endParaRPr lang="en-US" sz="2000">
              <a:solidFill>
                <a:srgbClr val="0099CC"/>
              </a:solidFill>
              <a:latin typeface="Lucida Console" pitchFamily="49" charset="0"/>
              <a:cs typeface="Courier New" pitchFamily="49" charset="0"/>
            </a:endParaRPr>
          </a:p>
        </p:txBody>
      </p:sp>
      <p:pic>
        <p:nvPicPr>
          <p:cNvPr id="29703" name="Picture 5" descr="magic"/>
          <p:cNvPicPr>
            <a:picLocks noChangeAspect="1" noChangeArrowheads="1"/>
          </p:cNvPicPr>
          <p:nvPr/>
        </p:nvPicPr>
        <p:blipFill>
          <a:blip r:embed="rId4" cstate="print"/>
          <a:srcRect/>
          <a:stretch>
            <a:fillRect/>
          </a:stretch>
        </p:blipFill>
        <p:spPr bwMode="auto">
          <a:xfrm>
            <a:off x="2540000" y="2508250"/>
            <a:ext cx="127000" cy="136525"/>
          </a:xfrm>
          <a:prstGeom prst="rect">
            <a:avLst/>
          </a:prstGeom>
          <a:noFill/>
          <a:ln w="9525">
            <a:noFill/>
            <a:miter lim="800000"/>
            <a:headEnd/>
            <a:tailEnd/>
          </a:ln>
        </p:spPr>
      </p:pic>
      <p:sp>
        <p:nvSpPr>
          <p:cNvPr id="29704" name="AutoShape 6"/>
          <p:cNvSpPr>
            <a:spLocks noChangeArrowheads="1"/>
          </p:cNvSpPr>
          <p:nvPr/>
        </p:nvSpPr>
        <p:spPr bwMode="auto">
          <a:xfrm>
            <a:off x="1449388" y="3706813"/>
            <a:ext cx="2892425" cy="442912"/>
          </a:xfrm>
          <a:prstGeom prst="wedgeRoundRectCallout">
            <a:avLst>
              <a:gd name="adj1" fmla="val 99782"/>
              <a:gd name="adj2" fmla="val -226704"/>
              <a:gd name="adj3" fmla="val 16667"/>
            </a:avLst>
          </a:prstGeom>
          <a:noFill/>
          <a:ln w="38100">
            <a:solidFill>
              <a:srgbClr val="FF0000"/>
            </a:solidFill>
            <a:miter lim="800000"/>
            <a:headEnd/>
            <a:tailEnd/>
          </a:ln>
        </p:spPr>
        <p:txBody>
          <a:bodyPr anchor="ctr"/>
          <a:lstStyle/>
          <a:p>
            <a:pPr algn="ctr" eaLnBrk="0" fontAlgn="base" hangingPunct="0">
              <a:spcBef>
                <a:spcPct val="0"/>
              </a:spcBef>
              <a:spcAft>
                <a:spcPct val="0"/>
              </a:spcAft>
            </a:pPr>
            <a:endParaRPr lang="en-US" sz="2800">
              <a:solidFill>
                <a:srgbClr val="FF0000"/>
              </a:solidFill>
            </a:endParaRPr>
          </a:p>
        </p:txBody>
      </p:sp>
      <p:sp>
        <p:nvSpPr>
          <p:cNvPr id="29705" name="Text Box 7"/>
          <p:cNvSpPr txBox="1">
            <a:spLocks noChangeArrowheads="1"/>
          </p:cNvSpPr>
          <p:nvPr/>
        </p:nvSpPr>
        <p:spPr bwMode="auto">
          <a:xfrm>
            <a:off x="5202238" y="2366963"/>
            <a:ext cx="3259137" cy="946150"/>
          </a:xfrm>
          <a:prstGeom prst="rect">
            <a:avLst/>
          </a:prstGeom>
          <a:noFill/>
          <a:ln w="9525">
            <a:noFill/>
            <a:miter lim="800000"/>
            <a:headEnd/>
            <a:tailEnd/>
          </a:ln>
        </p:spPr>
        <p:txBody>
          <a:bodyPr>
            <a:spAutoFit/>
          </a:bodyPr>
          <a:lstStyle/>
          <a:p>
            <a:pPr algn="ctr" eaLnBrk="0" fontAlgn="base" hangingPunct="0">
              <a:spcBef>
                <a:spcPct val="0"/>
              </a:spcBef>
              <a:spcAft>
                <a:spcPct val="0"/>
              </a:spcAft>
            </a:pPr>
            <a:r>
              <a:rPr lang="en-US" sz="2800">
                <a:solidFill>
                  <a:srgbClr val="FF0000"/>
                </a:solidFill>
              </a:rPr>
              <a:t>No longer interested</a:t>
            </a:r>
          </a:p>
        </p:txBody>
      </p:sp>
      <p:sp>
        <p:nvSpPr>
          <p:cNvPr id="1110024" name="Text Box 8"/>
          <p:cNvSpPr txBox="1">
            <a:spLocks noChangeArrowheads="1"/>
          </p:cNvSpPr>
          <p:nvPr/>
        </p:nvSpPr>
        <p:spPr bwMode="auto">
          <a:xfrm>
            <a:off x="2041525" y="4799013"/>
            <a:ext cx="5126038" cy="519112"/>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2800">
                <a:solidFill>
                  <a:srgbClr val="FF0000"/>
                </a:solidFill>
              </a:rPr>
              <a:t>labels are always increasing </a:t>
            </a:r>
            <a:endParaRPr lang="he-IL" sz="280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00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002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t>The fundamental issue</a:t>
            </a:r>
          </a:p>
        </p:txBody>
      </p:sp>
      <p:sp>
        <p:nvSpPr>
          <p:cNvPr id="34822" name="TextBox 5"/>
          <p:cNvSpPr txBox="1">
            <a:spLocks noChangeArrowheads="1"/>
          </p:cNvSpPr>
          <p:nvPr/>
        </p:nvSpPr>
        <p:spPr bwMode="auto">
          <a:xfrm>
            <a:off x="642938" y="1501775"/>
            <a:ext cx="3875087" cy="2247900"/>
          </a:xfrm>
          <a:prstGeom prst="rect">
            <a:avLst/>
          </a:prstGeom>
          <a:noFill/>
          <a:ln w="9525">
            <a:noFill/>
            <a:miter lim="800000"/>
            <a:headEnd/>
            <a:tailEnd/>
          </a:ln>
        </p:spPr>
        <p:txBody>
          <a:bodyPr>
            <a:spAutoFit/>
          </a:bodyPr>
          <a:lstStyle/>
          <a:p>
            <a:r>
              <a:rPr lang="en-US" sz="2000" dirty="0">
                <a:solidFill>
                  <a:prstClr val="white"/>
                </a:solidFill>
                <a:latin typeface="Lucida Console" pitchFamily="49" charset="0"/>
              </a:rPr>
              <a:t>Task A (running)</a:t>
            </a:r>
          </a:p>
          <a:p>
            <a:r>
              <a:rPr lang="en-US" sz="2000" dirty="0">
                <a:solidFill>
                  <a:prstClr val="white"/>
                </a:solidFill>
                <a:latin typeface="Lucida Console" pitchFamily="49" charset="0"/>
              </a:rPr>
              <a:t>1: void who() {</a:t>
            </a:r>
          </a:p>
          <a:p>
            <a:r>
              <a:rPr lang="en-US" sz="2000" dirty="0">
                <a:solidFill>
                  <a:prstClr val="white"/>
                </a:solidFill>
                <a:latin typeface="Lucida Console" pitchFamily="49" charset="0"/>
              </a:rPr>
              <a:t>2:  while(lock); </a:t>
            </a:r>
          </a:p>
          <a:p>
            <a:r>
              <a:rPr lang="en-US" sz="2000" dirty="0">
                <a:solidFill>
                  <a:prstClr val="white"/>
                </a:solidFill>
                <a:latin typeface="Lucida Console" pitchFamily="49" charset="0"/>
              </a:rPr>
              <a:t>3:  lock = 1;</a:t>
            </a:r>
          </a:p>
          <a:p>
            <a:r>
              <a:rPr lang="en-US" sz="2000" dirty="0">
                <a:solidFill>
                  <a:prstClr val="white"/>
                </a:solidFill>
                <a:latin typeface="Lucida Console" pitchFamily="49" charset="0"/>
              </a:rPr>
              <a:t>4:  // talk to printer</a:t>
            </a:r>
          </a:p>
          <a:p>
            <a:r>
              <a:rPr lang="en-US" sz="2000" dirty="0">
                <a:solidFill>
                  <a:prstClr val="white"/>
                </a:solidFill>
                <a:latin typeface="Lucida Console" pitchFamily="49" charset="0"/>
              </a:rPr>
              <a:t>5:  lock = 0;</a:t>
            </a:r>
          </a:p>
          <a:p>
            <a:r>
              <a:rPr lang="en-US" sz="2000" dirty="0">
                <a:solidFill>
                  <a:prstClr val="white"/>
                </a:solidFill>
                <a:latin typeface="Lucida Console" pitchFamily="49" charset="0"/>
              </a:rPr>
              <a:t>6:}</a:t>
            </a:r>
          </a:p>
        </p:txBody>
      </p:sp>
      <p:sp>
        <p:nvSpPr>
          <p:cNvPr id="34823" name="TextBox 7"/>
          <p:cNvSpPr txBox="1">
            <a:spLocks noChangeArrowheads="1"/>
          </p:cNvSpPr>
          <p:nvPr/>
        </p:nvSpPr>
        <p:spPr bwMode="auto">
          <a:xfrm>
            <a:off x="4746625" y="1501775"/>
            <a:ext cx="3875088" cy="2247900"/>
          </a:xfrm>
          <a:prstGeom prst="rect">
            <a:avLst/>
          </a:prstGeom>
          <a:noFill/>
          <a:ln w="9525">
            <a:noFill/>
            <a:miter lim="800000"/>
            <a:headEnd/>
            <a:tailEnd/>
          </a:ln>
        </p:spPr>
        <p:txBody>
          <a:bodyPr>
            <a:spAutoFit/>
          </a:bodyPr>
          <a:lstStyle/>
          <a:p>
            <a:r>
              <a:rPr lang="en-US" sz="2000" dirty="0">
                <a:solidFill>
                  <a:srgbClr val="E40059"/>
                </a:solidFill>
                <a:latin typeface="Lucida Console" pitchFamily="49" charset="0"/>
              </a:rPr>
              <a:t>Task B (ready)</a:t>
            </a:r>
          </a:p>
          <a:p>
            <a:r>
              <a:rPr lang="en-US" sz="2000" dirty="0">
                <a:solidFill>
                  <a:srgbClr val="E40059"/>
                </a:solidFill>
                <a:latin typeface="Lucida Console" pitchFamily="49" charset="0"/>
              </a:rPr>
              <a:t>10: void do() {</a:t>
            </a:r>
          </a:p>
          <a:p>
            <a:r>
              <a:rPr lang="en-US" sz="2000" dirty="0">
                <a:solidFill>
                  <a:srgbClr val="E40059"/>
                </a:solidFill>
                <a:latin typeface="Lucida Console" pitchFamily="49" charset="0"/>
              </a:rPr>
              <a:t>11:  while(lock); </a:t>
            </a:r>
          </a:p>
          <a:p>
            <a:r>
              <a:rPr lang="en-US" sz="2000" dirty="0">
                <a:solidFill>
                  <a:srgbClr val="E40059"/>
                </a:solidFill>
                <a:latin typeface="Lucida Console" pitchFamily="49" charset="0"/>
              </a:rPr>
              <a:t>12:  lock = 1;</a:t>
            </a:r>
          </a:p>
          <a:p>
            <a:r>
              <a:rPr lang="en-US" sz="2000" dirty="0">
                <a:solidFill>
                  <a:srgbClr val="E40059"/>
                </a:solidFill>
                <a:latin typeface="Lucida Console" pitchFamily="49" charset="0"/>
              </a:rPr>
              <a:t>13:  // talk to printer</a:t>
            </a:r>
          </a:p>
          <a:p>
            <a:r>
              <a:rPr lang="en-US" sz="2000" dirty="0">
                <a:solidFill>
                  <a:srgbClr val="E40059"/>
                </a:solidFill>
                <a:latin typeface="Lucida Console" pitchFamily="49" charset="0"/>
              </a:rPr>
              <a:t>14:  lock = 0;</a:t>
            </a:r>
          </a:p>
          <a:p>
            <a:r>
              <a:rPr lang="en-US" sz="2000" dirty="0">
                <a:solidFill>
                  <a:srgbClr val="E40059"/>
                </a:solidFill>
                <a:latin typeface="Lucida Console" pitchFamily="49" charset="0"/>
              </a:rPr>
              <a:t>15:}</a:t>
            </a:r>
          </a:p>
        </p:txBody>
      </p:sp>
      <p:sp>
        <p:nvSpPr>
          <p:cNvPr id="34824" name="Right Arrow 8"/>
          <p:cNvSpPr>
            <a:spLocks noChangeArrowheads="1"/>
          </p:cNvSpPr>
          <p:nvPr/>
        </p:nvSpPr>
        <p:spPr bwMode="auto">
          <a:xfrm>
            <a:off x="206375" y="2166938"/>
            <a:ext cx="436563" cy="238125"/>
          </a:xfrm>
          <a:prstGeom prst="rightArrow">
            <a:avLst>
              <a:gd name="adj1" fmla="val 50000"/>
              <a:gd name="adj2" fmla="val 50417"/>
            </a:avLst>
          </a:prstGeom>
          <a:solidFill>
            <a:schemeClr val="accent1"/>
          </a:solidFill>
          <a:ln w="9525" algn="ctr">
            <a:solidFill>
              <a:schemeClr val="tx1"/>
            </a:solidFill>
            <a:miter lim="800000"/>
            <a:headEnd/>
            <a:tailEnd/>
          </a:ln>
        </p:spPr>
        <p:txBody>
          <a:bodyPr wrap="none"/>
          <a:lstStyle/>
          <a:p>
            <a:endParaRPr lang="en-US">
              <a:solidFill>
                <a:prstClr val="white"/>
              </a:solidFill>
            </a:endParaRPr>
          </a:p>
        </p:txBody>
      </p:sp>
      <p:sp>
        <p:nvSpPr>
          <p:cNvPr id="10" name="Right Arrow 9"/>
          <p:cNvSpPr/>
          <p:nvPr/>
        </p:nvSpPr>
        <p:spPr bwMode="auto">
          <a:xfrm>
            <a:off x="4332288" y="2176463"/>
            <a:ext cx="434975" cy="239712"/>
          </a:xfrm>
          <a:prstGeom prst="rightArrow">
            <a:avLst/>
          </a:prstGeom>
          <a:solidFill>
            <a:schemeClr val="accent2">
              <a:lumMod val="60000"/>
              <a:lumOff val="40000"/>
            </a:schemeClr>
          </a:solidFill>
          <a:ln w="9525" cap="flat" cmpd="sng" algn="ctr">
            <a:solidFill>
              <a:schemeClr val="accent2"/>
            </a:solidFill>
            <a:prstDash val="solid"/>
            <a:miter lim="800000"/>
            <a:headEnd type="none" w="med" len="med"/>
            <a:tailEnd type="none" w="med" len="med"/>
          </a:ln>
          <a:effectLst/>
        </p:spPr>
        <p:txBody>
          <a:bodyPr wrap="none"/>
          <a:lstStyle/>
          <a:p>
            <a:pPr>
              <a:defRPr/>
            </a:pPr>
            <a:endParaRPr lang="en-US">
              <a:solidFill>
                <a:prstClr val="white"/>
              </a:solidFill>
              <a:latin typeface="Times New Roman" pitchFamily="64" charset="0"/>
            </a:endParaRPr>
          </a:p>
        </p:txBody>
      </p:sp>
      <p:sp>
        <p:nvSpPr>
          <p:cNvPr id="11" name="Rounded Rectangle 10"/>
          <p:cNvSpPr/>
          <p:nvPr/>
        </p:nvSpPr>
        <p:spPr>
          <a:xfrm>
            <a:off x="1752600" y="4419600"/>
            <a:ext cx="4648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lock is initially 0</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mtClean="0"/>
              <a:t>The fundamental issue</a:t>
            </a:r>
          </a:p>
        </p:txBody>
      </p:sp>
      <p:sp>
        <p:nvSpPr>
          <p:cNvPr id="35846" name="TextBox 5"/>
          <p:cNvSpPr txBox="1">
            <a:spLocks noChangeArrowheads="1"/>
          </p:cNvSpPr>
          <p:nvPr/>
        </p:nvSpPr>
        <p:spPr bwMode="auto">
          <a:xfrm>
            <a:off x="642938" y="1501775"/>
            <a:ext cx="3875087" cy="2247900"/>
          </a:xfrm>
          <a:prstGeom prst="rect">
            <a:avLst/>
          </a:prstGeom>
          <a:noFill/>
          <a:ln w="9525">
            <a:noFill/>
            <a:miter lim="800000"/>
            <a:headEnd/>
            <a:tailEnd/>
          </a:ln>
        </p:spPr>
        <p:txBody>
          <a:bodyPr>
            <a:spAutoFit/>
          </a:bodyPr>
          <a:lstStyle/>
          <a:p>
            <a:r>
              <a:rPr lang="en-US" sz="2000" dirty="0">
                <a:solidFill>
                  <a:prstClr val="white"/>
                </a:solidFill>
                <a:latin typeface="Lucida Console" pitchFamily="49" charset="0"/>
              </a:rPr>
              <a:t>Task A (running)</a:t>
            </a:r>
          </a:p>
          <a:p>
            <a:r>
              <a:rPr lang="en-US" sz="2000" dirty="0">
                <a:solidFill>
                  <a:prstClr val="white"/>
                </a:solidFill>
                <a:latin typeface="Lucida Console" pitchFamily="49" charset="0"/>
              </a:rPr>
              <a:t>1: void who() {</a:t>
            </a:r>
          </a:p>
          <a:p>
            <a:r>
              <a:rPr lang="en-US" sz="2000" dirty="0">
                <a:solidFill>
                  <a:prstClr val="white"/>
                </a:solidFill>
                <a:latin typeface="Lucida Console" pitchFamily="49" charset="0"/>
              </a:rPr>
              <a:t>2:  while(lock); </a:t>
            </a:r>
          </a:p>
          <a:p>
            <a:r>
              <a:rPr lang="en-US" sz="2000" dirty="0">
                <a:solidFill>
                  <a:prstClr val="white"/>
                </a:solidFill>
                <a:latin typeface="Lucida Console" pitchFamily="49" charset="0"/>
              </a:rPr>
              <a:t>3:  lock = 1;</a:t>
            </a:r>
          </a:p>
          <a:p>
            <a:r>
              <a:rPr lang="en-US" sz="2000" dirty="0">
                <a:solidFill>
                  <a:prstClr val="white"/>
                </a:solidFill>
                <a:latin typeface="Lucida Console" pitchFamily="49" charset="0"/>
              </a:rPr>
              <a:t>4:  // talk to printer</a:t>
            </a:r>
          </a:p>
          <a:p>
            <a:r>
              <a:rPr lang="en-US" sz="2000" dirty="0">
                <a:solidFill>
                  <a:prstClr val="white"/>
                </a:solidFill>
                <a:latin typeface="Lucida Console" pitchFamily="49" charset="0"/>
              </a:rPr>
              <a:t>5:  lock = 0;</a:t>
            </a:r>
          </a:p>
          <a:p>
            <a:r>
              <a:rPr lang="en-US" sz="2000" dirty="0">
                <a:solidFill>
                  <a:prstClr val="white"/>
                </a:solidFill>
                <a:latin typeface="Lucida Console" pitchFamily="49" charset="0"/>
              </a:rPr>
              <a:t>6:}</a:t>
            </a:r>
          </a:p>
        </p:txBody>
      </p:sp>
      <p:sp>
        <p:nvSpPr>
          <p:cNvPr id="35847" name="TextBox 7"/>
          <p:cNvSpPr txBox="1">
            <a:spLocks noChangeArrowheads="1"/>
          </p:cNvSpPr>
          <p:nvPr/>
        </p:nvSpPr>
        <p:spPr bwMode="auto">
          <a:xfrm>
            <a:off x="4746625" y="1501775"/>
            <a:ext cx="3875088" cy="2247900"/>
          </a:xfrm>
          <a:prstGeom prst="rect">
            <a:avLst/>
          </a:prstGeom>
          <a:noFill/>
          <a:ln w="9525">
            <a:noFill/>
            <a:miter lim="800000"/>
            <a:headEnd/>
            <a:tailEnd/>
          </a:ln>
        </p:spPr>
        <p:txBody>
          <a:bodyPr>
            <a:spAutoFit/>
          </a:bodyPr>
          <a:lstStyle/>
          <a:p>
            <a:r>
              <a:rPr lang="en-US" sz="2000" dirty="0">
                <a:solidFill>
                  <a:srgbClr val="E40059"/>
                </a:solidFill>
                <a:latin typeface="Lucida Console" pitchFamily="49" charset="0"/>
              </a:rPr>
              <a:t>Task B (ready)</a:t>
            </a:r>
          </a:p>
          <a:p>
            <a:r>
              <a:rPr lang="en-US" sz="2000" dirty="0">
                <a:solidFill>
                  <a:srgbClr val="E40059"/>
                </a:solidFill>
                <a:latin typeface="Lucida Console" pitchFamily="49" charset="0"/>
              </a:rPr>
              <a:t>10: void do() {</a:t>
            </a:r>
          </a:p>
          <a:p>
            <a:r>
              <a:rPr lang="en-US" sz="2000" dirty="0">
                <a:solidFill>
                  <a:srgbClr val="E40059"/>
                </a:solidFill>
                <a:latin typeface="Lucida Console" pitchFamily="49" charset="0"/>
              </a:rPr>
              <a:t>11:  while(lock); </a:t>
            </a:r>
          </a:p>
          <a:p>
            <a:r>
              <a:rPr lang="en-US" sz="2000" dirty="0">
                <a:solidFill>
                  <a:srgbClr val="E40059"/>
                </a:solidFill>
                <a:latin typeface="Lucida Console" pitchFamily="49" charset="0"/>
              </a:rPr>
              <a:t>12:  lock = 1;</a:t>
            </a:r>
          </a:p>
          <a:p>
            <a:r>
              <a:rPr lang="en-US" sz="2000" dirty="0">
                <a:solidFill>
                  <a:srgbClr val="E40059"/>
                </a:solidFill>
                <a:latin typeface="Lucida Console" pitchFamily="49" charset="0"/>
              </a:rPr>
              <a:t>13:  // talk to printer</a:t>
            </a:r>
          </a:p>
          <a:p>
            <a:r>
              <a:rPr lang="en-US" sz="2000" dirty="0">
                <a:solidFill>
                  <a:srgbClr val="E40059"/>
                </a:solidFill>
                <a:latin typeface="Lucida Console" pitchFamily="49" charset="0"/>
              </a:rPr>
              <a:t>14:  lock = 0;</a:t>
            </a:r>
          </a:p>
          <a:p>
            <a:r>
              <a:rPr lang="en-US" sz="2000" dirty="0">
                <a:solidFill>
                  <a:srgbClr val="E40059"/>
                </a:solidFill>
                <a:latin typeface="Lucida Console" pitchFamily="49" charset="0"/>
              </a:rPr>
              <a:t>15:}</a:t>
            </a:r>
          </a:p>
        </p:txBody>
      </p:sp>
      <p:sp>
        <p:nvSpPr>
          <p:cNvPr id="35848" name="Right Arrow 8"/>
          <p:cNvSpPr>
            <a:spLocks noChangeArrowheads="1"/>
          </p:cNvSpPr>
          <p:nvPr/>
        </p:nvSpPr>
        <p:spPr bwMode="auto">
          <a:xfrm>
            <a:off x="206375" y="2471738"/>
            <a:ext cx="436563" cy="238125"/>
          </a:xfrm>
          <a:prstGeom prst="rightArrow">
            <a:avLst>
              <a:gd name="adj1" fmla="val 50000"/>
              <a:gd name="adj2" fmla="val 50417"/>
            </a:avLst>
          </a:prstGeom>
          <a:solidFill>
            <a:schemeClr val="accent1"/>
          </a:solidFill>
          <a:ln w="9525" algn="ctr">
            <a:solidFill>
              <a:schemeClr val="tx1"/>
            </a:solidFill>
            <a:miter lim="800000"/>
            <a:headEnd/>
            <a:tailEnd/>
          </a:ln>
        </p:spPr>
        <p:txBody>
          <a:bodyPr wrap="none"/>
          <a:lstStyle/>
          <a:p>
            <a:endParaRPr lang="en-US">
              <a:solidFill>
                <a:prstClr val="white"/>
              </a:solidFill>
            </a:endParaRPr>
          </a:p>
        </p:txBody>
      </p:sp>
      <p:sp>
        <p:nvSpPr>
          <p:cNvPr id="10" name="Right Arrow 9"/>
          <p:cNvSpPr/>
          <p:nvPr/>
        </p:nvSpPr>
        <p:spPr bwMode="auto">
          <a:xfrm>
            <a:off x="4332288" y="2176463"/>
            <a:ext cx="434975" cy="239712"/>
          </a:xfrm>
          <a:prstGeom prst="rightArrow">
            <a:avLst/>
          </a:prstGeom>
          <a:solidFill>
            <a:schemeClr val="accent2">
              <a:lumMod val="60000"/>
              <a:lumOff val="40000"/>
            </a:schemeClr>
          </a:solidFill>
          <a:ln w="9525" cap="flat" cmpd="sng" algn="ctr">
            <a:solidFill>
              <a:schemeClr val="accent2"/>
            </a:solidFill>
            <a:prstDash val="solid"/>
            <a:miter lim="800000"/>
            <a:headEnd type="none" w="med" len="med"/>
            <a:tailEnd type="none" w="med" len="med"/>
          </a:ln>
          <a:effectLst/>
        </p:spPr>
        <p:txBody>
          <a:bodyPr wrap="none"/>
          <a:lstStyle/>
          <a:p>
            <a:pPr>
              <a:defRPr/>
            </a:pPr>
            <a:endParaRPr lang="en-US">
              <a:solidFill>
                <a:prstClr val="white"/>
              </a:solidFill>
              <a:latin typeface="Times New Roman" pitchFamily="6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mtClean="0"/>
              <a:t>The fundamental issue</a:t>
            </a:r>
          </a:p>
        </p:txBody>
      </p:sp>
      <p:sp>
        <p:nvSpPr>
          <p:cNvPr id="35846" name="TextBox 5"/>
          <p:cNvSpPr txBox="1">
            <a:spLocks noChangeArrowheads="1"/>
          </p:cNvSpPr>
          <p:nvPr/>
        </p:nvSpPr>
        <p:spPr bwMode="auto">
          <a:xfrm>
            <a:off x="642938" y="1501775"/>
            <a:ext cx="3875087" cy="2247900"/>
          </a:xfrm>
          <a:prstGeom prst="rect">
            <a:avLst/>
          </a:prstGeom>
          <a:noFill/>
          <a:ln w="9525">
            <a:noFill/>
            <a:miter lim="800000"/>
            <a:headEnd/>
            <a:tailEnd/>
          </a:ln>
        </p:spPr>
        <p:txBody>
          <a:bodyPr>
            <a:spAutoFit/>
          </a:bodyPr>
          <a:lstStyle/>
          <a:p>
            <a:r>
              <a:rPr lang="en-US" sz="2000" dirty="0">
                <a:latin typeface="Lucida Console" pitchFamily="49" charset="0"/>
              </a:rPr>
              <a:t>Task A (running)</a:t>
            </a:r>
          </a:p>
          <a:p>
            <a:pPr algn="l"/>
            <a:r>
              <a:rPr lang="en-US" sz="2000" dirty="0">
                <a:latin typeface="Lucida Console" pitchFamily="49" charset="0"/>
              </a:rPr>
              <a:t>1: void who() {</a:t>
            </a:r>
          </a:p>
          <a:p>
            <a:pPr algn="l"/>
            <a:r>
              <a:rPr lang="en-US" sz="2000" dirty="0">
                <a:latin typeface="Lucida Console" pitchFamily="49" charset="0"/>
              </a:rPr>
              <a:t>2:  while(lock); </a:t>
            </a:r>
          </a:p>
          <a:p>
            <a:pPr algn="l"/>
            <a:r>
              <a:rPr lang="en-US" sz="2000" dirty="0">
                <a:latin typeface="Lucida Console" pitchFamily="49" charset="0"/>
              </a:rPr>
              <a:t>3:  lock = 1;</a:t>
            </a:r>
          </a:p>
          <a:p>
            <a:pPr algn="l"/>
            <a:r>
              <a:rPr lang="en-US" sz="2000" dirty="0">
                <a:latin typeface="Lucida Console" pitchFamily="49" charset="0"/>
              </a:rPr>
              <a:t>4:  // </a:t>
            </a:r>
            <a:r>
              <a:rPr lang="en-US" sz="2000" dirty="0" smtClean="0">
                <a:latin typeface="Lucida Console" pitchFamily="49" charset="0"/>
              </a:rPr>
              <a:t>talk to printer</a:t>
            </a:r>
            <a:endParaRPr lang="en-US" sz="2000" dirty="0">
              <a:latin typeface="Lucida Console" pitchFamily="49" charset="0"/>
            </a:endParaRPr>
          </a:p>
          <a:p>
            <a:pPr algn="l"/>
            <a:r>
              <a:rPr lang="en-US" sz="2000" dirty="0">
                <a:latin typeface="Lucida Console" pitchFamily="49" charset="0"/>
              </a:rPr>
              <a:t>5:  lock = 0;</a:t>
            </a:r>
          </a:p>
          <a:p>
            <a:pPr algn="l"/>
            <a:r>
              <a:rPr lang="en-US" sz="2000" dirty="0">
                <a:latin typeface="Lucida Console" pitchFamily="49" charset="0"/>
              </a:rPr>
              <a:t>6:}</a:t>
            </a:r>
          </a:p>
        </p:txBody>
      </p:sp>
      <p:sp>
        <p:nvSpPr>
          <p:cNvPr id="35847" name="TextBox 7"/>
          <p:cNvSpPr txBox="1">
            <a:spLocks noChangeArrowheads="1"/>
          </p:cNvSpPr>
          <p:nvPr/>
        </p:nvSpPr>
        <p:spPr bwMode="auto">
          <a:xfrm>
            <a:off x="4746625" y="1501775"/>
            <a:ext cx="3875088" cy="2247900"/>
          </a:xfrm>
          <a:prstGeom prst="rect">
            <a:avLst/>
          </a:prstGeom>
          <a:noFill/>
          <a:ln w="9525">
            <a:noFill/>
            <a:miter lim="800000"/>
            <a:headEnd/>
            <a:tailEnd/>
          </a:ln>
        </p:spPr>
        <p:txBody>
          <a:bodyPr>
            <a:spAutoFit/>
          </a:bodyPr>
          <a:lstStyle/>
          <a:p>
            <a:r>
              <a:rPr lang="en-US" sz="2000" dirty="0">
                <a:solidFill>
                  <a:schemeClr val="accent2"/>
                </a:solidFill>
                <a:latin typeface="Lucida Console" pitchFamily="49" charset="0"/>
              </a:rPr>
              <a:t>Task B (ready)</a:t>
            </a:r>
          </a:p>
          <a:p>
            <a:pPr algn="l"/>
            <a:r>
              <a:rPr lang="en-US" sz="2000" dirty="0">
                <a:solidFill>
                  <a:schemeClr val="accent2"/>
                </a:solidFill>
                <a:latin typeface="Lucida Console" pitchFamily="49" charset="0"/>
              </a:rPr>
              <a:t>10: void do() {</a:t>
            </a:r>
          </a:p>
          <a:p>
            <a:pPr algn="l"/>
            <a:r>
              <a:rPr lang="en-US" sz="2000" dirty="0">
                <a:solidFill>
                  <a:schemeClr val="accent2"/>
                </a:solidFill>
                <a:latin typeface="Lucida Console" pitchFamily="49" charset="0"/>
              </a:rPr>
              <a:t>11:  while(lock); </a:t>
            </a:r>
          </a:p>
          <a:p>
            <a:pPr algn="l"/>
            <a:r>
              <a:rPr lang="en-US" sz="2000" dirty="0">
                <a:solidFill>
                  <a:schemeClr val="accent2"/>
                </a:solidFill>
                <a:latin typeface="Lucida Console" pitchFamily="49" charset="0"/>
              </a:rPr>
              <a:t>12:  lock = 1;</a:t>
            </a:r>
          </a:p>
          <a:p>
            <a:pPr algn="l"/>
            <a:r>
              <a:rPr lang="en-US" sz="2000" dirty="0">
                <a:solidFill>
                  <a:schemeClr val="accent2"/>
                </a:solidFill>
                <a:latin typeface="Lucida Console" pitchFamily="49" charset="0"/>
              </a:rPr>
              <a:t>13:  // </a:t>
            </a:r>
            <a:r>
              <a:rPr lang="en-US" sz="2000" dirty="0" smtClean="0">
                <a:solidFill>
                  <a:schemeClr val="accent2"/>
                </a:solidFill>
                <a:latin typeface="Lucida Console" pitchFamily="49" charset="0"/>
              </a:rPr>
              <a:t>talk to printer</a:t>
            </a:r>
            <a:endParaRPr lang="en-US" sz="2000" dirty="0">
              <a:solidFill>
                <a:schemeClr val="accent2"/>
              </a:solidFill>
              <a:latin typeface="Lucida Console" pitchFamily="49" charset="0"/>
            </a:endParaRPr>
          </a:p>
          <a:p>
            <a:pPr algn="l"/>
            <a:r>
              <a:rPr lang="en-US" sz="2000" dirty="0">
                <a:solidFill>
                  <a:schemeClr val="accent2"/>
                </a:solidFill>
                <a:latin typeface="Lucida Console" pitchFamily="49" charset="0"/>
              </a:rPr>
              <a:t>14:  lock = 0;</a:t>
            </a:r>
          </a:p>
          <a:p>
            <a:pPr algn="l"/>
            <a:r>
              <a:rPr lang="en-US" sz="2000" dirty="0">
                <a:solidFill>
                  <a:schemeClr val="accent2"/>
                </a:solidFill>
                <a:latin typeface="Lucida Console" pitchFamily="49" charset="0"/>
              </a:rPr>
              <a:t>15:}</a:t>
            </a:r>
          </a:p>
        </p:txBody>
      </p:sp>
      <p:sp>
        <p:nvSpPr>
          <p:cNvPr id="35848" name="Right Arrow 8"/>
          <p:cNvSpPr>
            <a:spLocks noChangeArrowheads="1"/>
          </p:cNvSpPr>
          <p:nvPr/>
        </p:nvSpPr>
        <p:spPr bwMode="auto">
          <a:xfrm>
            <a:off x="206375" y="2471738"/>
            <a:ext cx="436563" cy="238125"/>
          </a:xfrm>
          <a:prstGeom prst="rightArrow">
            <a:avLst>
              <a:gd name="adj1" fmla="val 50000"/>
              <a:gd name="adj2" fmla="val 50417"/>
            </a:avLst>
          </a:prstGeom>
          <a:solidFill>
            <a:schemeClr val="accent1"/>
          </a:solidFill>
          <a:ln w="9525" algn="ctr">
            <a:solidFill>
              <a:schemeClr val="tx1"/>
            </a:solidFill>
            <a:miter lim="800000"/>
            <a:headEnd/>
            <a:tailEnd/>
          </a:ln>
        </p:spPr>
        <p:txBody>
          <a:bodyPr wrap="none"/>
          <a:lstStyle/>
          <a:p>
            <a:endParaRPr lang="en-US"/>
          </a:p>
        </p:txBody>
      </p:sp>
      <p:sp>
        <p:nvSpPr>
          <p:cNvPr id="10" name="Right Arrow 9"/>
          <p:cNvSpPr/>
          <p:nvPr/>
        </p:nvSpPr>
        <p:spPr bwMode="auto">
          <a:xfrm>
            <a:off x="4332288" y="2176463"/>
            <a:ext cx="434975" cy="239712"/>
          </a:xfrm>
          <a:prstGeom prst="rightArrow">
            <a:avLst/>
          </a:prstGeom>
          <a:solidFill>
            <a:schemeClr val="accent2">
              <a:lumMod val="60000"/>
              <a:lumOff val="40000"/>
            </a:schemeClr>
          </a:solidFill>
          <a:ln w="9525" cap="flat" cmpd="sng" algn="ctr">
            <a:solidFill>
              <a:schemeClr val="accent2"/>
            </a:solidFill>
            <a:prstDash val="solid"/>
            <a:miter lim="800000"/>
            <a:headEnd type="none" w="med" len="med"/>
            <a:tailEnd type="none" w="med" len="med"/>
          </a:ln>
          <a:effectLst/>
        </p:spPr>
        <p:txBody>
          <a:bodyPr wrap="none"/>
          <a:lstStyle/>
          <a:p>
            <a:pPr>
              <a:defRPr/>
            </a:pPr>
            <a:endParaRPr lang="en-US">
              <a:latin typeface="Times New Roman" pitchFamily="6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mtClean="0"/>
              <a:t>The fundamental issue</a:t>
            </a:r>
          </a:p>
        </p:txBody>
      </p:sp>
      <p:sp>
        <p:nvSpPr>
          <p:cNvPr id="36870" name="TextBox 5"/>
          <p:cNvSpPr txBox="1">
            <a:spLocks noChangeArrowheads="1"/>
          </p:cNvSpPr>
          <p:nvPr/>
        </p:nvSpPr>
        <p:spPr bwMode="auto">
          <a:xfrm>
            <a:off x="642938" y="1501775"/>
            <a:ext cx="3875087" cy="2247900"/>
          </a:xfrm>
          <a:prstGeom prst="rect">
            <a:avLst/>
          </a:prstGeom>
          <a:noFill/>
          <a:ln w="9525">
            <a:noFill/>
            <a:miter lim="800000"/>
            <a:headEnd/>
            <a:tailEnd/>
          </a:ln>
        </p:spPr>
        <p:txBody>
          <a:bodyPr>
            <a:spAutoFit/>
          </a:bodyPr>
          <a:lstStyle/>
          <a:p>
            <a:r>
              <a:rPr lang="en-US" sz="2000" dirty="0">
                <a:solidFill>
                  <a:srgbClr val="E40059"/>
                </a:solidFill>
                <a:latin typeface="Lucida Console" pitchFamily="49" charset="0"/>
              </a:rPr>
              <a:t>Task A (ready)</a:t>
            </a:r>
          </a:p>
          <a:p>
            <a:r>
              <a:rPr lang="en-US" sz="2000" dirty="0">
                <a:solidFill>
                  <a:srgbClr val="E40059"/>
                </a:solidFill>
                <a:latin typeface="Lucida Console" pitchFamily="49" charset="0"/>
              </a:rPr>
              <a:t>1: void who() {</a:t>
            </a:r>
          </a:p>
          <a:p>
            <a:r>
              <a:rPr lang="en-US" sz="2000" dirty="0">
                <a:solidFill>
                  <a:srgbClr val="E40059"/>
                </a:solidFill>
                <a:latin typeface="Lucida Console" pitchFamily="49" charset="0"/>
              </a:rPr>
              <a:t>2:  while(lock); </a:t>
            </a:r>
          </a:p>
          <a:p>
            <a:r>
              <a:rPr lang="en-US" sz="2000" dirty="0">
                <a:solidFill>
                  <a:srgbClr val="E40059"/>
                </a:solidFill>
                <a:latin typeface="Lucida Console" pitchFamily="49" charset="0"/>
              </a:rPr>
              <a:t>3:  lock = 1;</a:t>
            </a:r>
          </a:p>
          <a:p>
            <a:r>
              <a:rPr lang="en-US" sz="2000" dirty="0">
                <a:solidFill>
                  <a:srgbClr val="E40059"/>
                </a:solidFill>
                <a:latin typeface="Lucida Console" pitchFamily="49" charset="0"/>
              </a:rPr>
              <a:t>4:  // talk to printer</a:t>
            </a:r>
          </a:p>
          <a:p>
            <a:r>
              <a:rPr lang="en-US" sz="2000" dirty="0">
                <a:solidFill>
                  <a:srgbClr val="E40059"/>
                </a:solidFill>
                <a:latin typeface="Lucida Console" pitchFamily="49" charset="0"/>
              </a:rPr>
              <a:t>5:  lock = 0;</a:t>
            </a:r>
          </a:p>
          <a:p>
            <a:r>
              <a:rPr lang="en-US" sz="2000" dirty="0">
                <a:solidFill>
                  <a:srgbClr val="E40059"/>
                </a:solidFill>
                <a:latin typeface="Lucida Console" pitchFamily="49" charset="0"/>
              </a:rPr>
              <a:t>6:}</a:t>
            </a:r>
          </a:p>
        </p:txBody>
      </p:sp>
      <p:sp>
        <p:nvSpPr>
          <p:cNvPr id="36871" name="TextBox 7"/>
          <p:cNvSpPr txBox="1">
            <a:spLocks noChangeArrowheads="1"/>
          </p:cNvSpPr>
          <p:nvPr/>
        </p:nvSpPr>
        <p:spPr bwMode="auto">
          <a:xfrm>
            <a:off x="4746625" y="1501775"/>
            <a:ext cx="3875088" cy="2247900"/>
          </a:xfrm>
          <a:prstGeom prst="rect">
            <a:avLst/>
          </a:prstGeom>
          <a:noFill/>
          <a:ln w="9525">
            <a:noFill/>
            <a:miter lim="800000"/>
            <a:headEnd/>
            <a:tailEnd/>
          </a:ln>
        </p:spPr>
        <p:txBody>
          <a:bodyPr>
            <a:spAutoFit/>
          </a:bodyPr>
          <a:lstStyle/>
          <a:p>
            <a:r>
              <a:rPr lang="en-US" sz="2000" dirty="0">
                <a:solidFill>
                  <a:prstClr val="white"/>
                </a:solidFill>
                <a:latin typeface="Lucida Console" pitchFamily="49" charset="0"/>
              </a:rPr>
              <a:t>Task B (running)</a:t>
            </a:r>
          </a:p>
          <a:p>
            <a:r>
              <a:rPr lang="en-US" sz="2000" dirty="0">
                <a:solidFill>
                  <a:prstClr val="white"/>
                </a:solidFill>
                <a:latin typeface="Lucida Console" pitchFamily="49" charset="0"/>
              </a:rPr>
              <a:t>10: void do() {</a:t>
            </a:r>
          </a:p>
          <a:p>
            <a:r>
              <a:rPr lang="en-US" sz="2000" dirty="0">
                <a:solidFill>
                  <a:prstClr val="white"/>
                </a:solidFill>
                <a:latin typeface="Lucida Console" pitchFamily="49" charset="0"/>
              </a:rPr>
              <a:t>11:  while(lock); </a:t>
            </a:r>
          </a:p>
          <a:p>
            <a:r>
              <a:rPr lang="en-US" sz="2000" dirty="0">
                <a:solidFill>
                  <a:prstClr val="white"/>
                </a:solidFill>
                <a:latin typeface="Lucida Console" pitchFamily="49" charset="0"/>
              </a:rPr>
              <a:t>12:  lock = 1;</a:t>
            </a:r>
          </a:p>
          <a:p>
            <a:r>
              <a:rPr lang="en-US" sz="2000" dirty="0">
                <a:solidFill>
                  <a:prstClr val="white"/>
                </a:solidFill>
                <a:latin typeface="Lucida Console" pitchFamily="49" charset="0"/>
              </a:rPr>
              <a:t>13:  // talk to printer</a:t>
            </a:r>
          </a:p>
          <a:p>
            <a:r>
              <a:rPr lang="en-US" sz="2000" dirty="0">
                <a:solidFill>
                  <a:prstClr val="white"/>
                </a:solidFill>
                <a:latin typeface="Lucida Console" pitchFamily="49" charset="0"/>
              </a:rPr>
              <a:t>14:  lock = 0;</a:t>
            </a:r>
          </a:p>
          <a:p>
            <a:r>
              <a:rPr lang="en-US" sz="2000" dirty="0">
                <a:solidFill>
                  <a:prstClr val="white"/>
                </a:solidFill>
                <a:latin typeface="Lucida Console" pitchFamily="49" charset="0"/>
              </a:rPr>
              <a:t>15:}</a:t>
            </a:r>
          </a:p>
        </p:txBody>
      </p:sp>
      <p:sp>
        <p:nvSpPr>
          <p:cNvPr id="9" name="Right Arrow 8"/>
          <p:cNvSpPr/>
          <p:nvPr/>
        </p:nvSpPr>
        <p:spPr bwMode="auto">
          <a:xfrm>
            <a:off x="206375" y="2471738"/>
            <a:ext cx="436563" cy="238125"/>
          </a:xfrm>
          <a:prstGeom prst="rightArrow">
            <a:avLst/>
          </a:prstGeom>
          <a:solidFill>
            <a:schemeClr val="accent2">
              <a:lumMod val="60000"/>
              <a:lumOff val="40000"/>
            </a:schemeClr>
          </a:solidFill>
          <a:ln w="9525" cap="flat" cmpd="sng" algn="ctr">
            <a:solidFill>
              <a:schemeClr val="accent2"/>
            </a:solidFill>
            <a:prstDash val="solid"/>
            <a:miter lim="800000"/>
            <a:headEnd type="none" w="med" len="med"/>
            <a:tailEnd type="none" w="med" len="med"/>
          </a:ln>
          <a:effectLst/>
        </p:spPr>
        <p:txBody>
          <a:bodyPr wrap="none"/>
          <a:lstStyle/>
          <a:p>
            <a:pPr>
              <a:defRPr/>
            </a:pPr>
            <a:endParaRPr lang="en-US">
              <a:solidFill>
                <a:srgbClr val="E40059"/>
              </a:solidFill>
              <a:latin typeface="Times New Roman" pitchFamily="64" charset="0"/>
            </a:endParaRPr>
          </a:p>
        </p:txBody>
      </p:sp>
      <p:sp>
        <p:nvSpPr>
          <p:cNvPr id="10" name="Right Arrow 9"/>
          <p:cNvSpPr/>
          <p:nvPr/>
        </p:nvSpPr>
        <p:spPr bwMode="auto">
          <a:xfrm>
            <a:off x="4332288" y="2176463"/>
            <a:ext cx="434975" cy="239712"/>
          </a:xfrm>
          <a:prstGeom prst="rightArrow">
            <a:avLst/>
          </a:prstGeom>
          <a:solidFill>
            <a:schemeClr val="accent1"/>
          </a:solidFill>
          <a:ln w="9525" cap="flat" cmpd="sng" algn="ctr">
            <a:solidFill>
              <a:schemeClr val="accent1">
                <a:lumMod val="50000"/>
              </a:schemeClr>
            </a:solidFill>
            <a:prstDash val="solid"/>
            <a:miter lim="800000"/>
            <a:headEnd type="none" w="med" len="med"/>
            <a:tailEnd type="none" w="med" len="med"/>
          </a:ln>
          <a:effectLst/>
        </p:spPr>
        <p:txBody>
          <a:bodyPr wrap="none"/>
          <a:lstStyle/>
          <a:p>
            <a:pPr>
              <a:defRPr/>
            </a:pPr>
            <a:endParaRPr lang="en-US">
              <a:solidFill>
                <a:prstClr val="white"/>
              </a:solidFill>
              <a:latin typeface="Times New Roman" pitchFamily="64" charset="0"/>
            </a:endParaRPr>
          </a:p>
        </p:txBody>
      </p:sp>
      <p:sp>
        <p:nvSpPr>
          <p:cNvPr id="7" name="Rounded Rectangle 6"/>
          <p:cNvSpPr/>
          <p:nvPr/>
        </p:nvSpPr>
        <p:spPr>
          <a:xfrm>
            <a:off x="1905000" y="4953000"/>
            <a:ext cx="5257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Need read and write to be atomic!</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Support</a:t>
            </a:r>
            <a:endParaRPr lang="en-US" dirty="0"/>
          </a:p>
        </p:txBody>
      </p:sp>
      <p:sp>
        <p:nvSpPr>
          <p:cNvPr id="3" name="Content Placeholder 2"/>
          <p:cNvSpPr>
            <a:spLocks noGrp="1"/>
          </p:cNvSpPr>
          <p:nvPr>
            <p:ph idx="1"/>
          </p:nvPr>
        </p:nvSpPr>
        <p:spPr/>
        <p:txBody>
          <a:bodyPr/>
          <a:lstStyle/>
          <a:p>
            <a:r>
              <a:rPr lang="en-US" dirty="0" smtClean="0"/>
              <a:t>Atomic read-and-write instructions</a:t>
            </a:r>
          </a:p>
          <a:p>
            <a:r>
              <a:rPr lang="en-US" dirty="0" smtClean="0"/>
              <a:t>test-and-set: return current value and set value to 1</a:t>
            </a:r>
          </a:p>
          <a:p>
            <a:r>
              <a:rPr lang="en-US" dirty="0" smtClean="0"/>
              <a:t>exchange: return current value and set new value</a:t>
            </a:r>
          </a:p>
          <a:p>
            <a:r>
              <a:rPr lang="en-US" dirty="0" smtClean="0"/>
              <a:t>THESE ARE NOT POWERFUL ENOUGH (see my CS 586 course)</a:t>
            </a:r>
          </a:p>
          <a:p>
            <a:r>
              <a:rPr lang="en-US" dirty="0" smtClean="0"/>
              <a:t>Prefer compare-and-swap (CAS)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2"/>
          <p:cNvSpPr>
            <a:spLocks noGrp="1" noChangeArrowheads="1"/>
          </p:cNvSpPr>
          <p:nvPr>
            <p:ph type="title"/>
          </p:nvPr>
        </p:nvSpPr>
        <p:spPr/>
        <p:txBody>
          <a:bodyPr/>
          <a:lstStyle/>
          <a:p>
            <a:r>
              <a:rPr lang="en-US" dirty="0" smtClean="0"/>
              <a:t>CAS Pseudo-code</a:t>
            </a:r>
          </a:p>
        </p:txBody>
      </p:sp>
      <p:sp>
        <p:nvSpPr>
          <p:cNvPr id="48134" name="Rectangle 3"/>
          <p:cNvSpPr>
            <a:spLocks noGrp="1" noChangeArrowheads="1"/>
          </p:cNvSpPr>
          <p:nvPr>
            <p:ph type="body" idx="4294967295"/>
          </p:nvPr>
        </p:nvSpPr>
        <p:spPr>
          <a:xfrm>
            <a:off x="1524000" y="2057400"/>
            <a:ext cx="6146800" cy="4116387"/>
          </a:xfrm>
        </p:spPr>
        <p:txBody>
          <a:bodyPr/>
          <a:lstStyle/>
          <a:p>
            <a:pPr>
              <a:lnSpc>
                <a:spcPct val="90000"/>
              </a:lnSpc>
              <a:buFont typeface="Monotype Sorts" pitchFamily="64" charset="2"/>
              <a:buNone/>
            </a:pPr>
            <a:endParaRPr lang="en-US" sz="2400" dirty="0" smtClean="0">
              <a:latin typeface="Lucida Console" pitchFamily="49" charset="0"/>
            </a:endParaRPr>
          </a:p>
          <a:p>
            <a:pPr>
              <a:lnSpc>
                <a:spcPct val="90000"/>
              </a:lnSpc>
              <a:buFont typeface="Monotype Sorts" pitchFamily="64" charset="2"/>
              <a:buNone/>
            </a:pPr>
            <a:r>
              <a:rPr lang="en-US" sz="2400" b="1" dirty="0" err="1" smtClean="0">
                <a:latin typeface="Lucida Console" pitchFamily="49" charset="0"/>
              </a:rPr>
              <a:t>int</a:t>
            </a:r>
            <a:r>
              <a:rPr lang="en-US" sz="2400" b="1" dirty="0" smtClean="0">
                <a:latin typeface="Lucida Console" pitchFamily="49" charset="0"/>
              </a:rPr>
              <a:t> CAS(</a:t>
            </a:r>
            <a:r>
              <a:rPr lang="en-US" sz="2400" b="1" dirty="0" err="1" smtClean="0">
                <a:latin typeface="Lucida Console" pitchFamily="49" charset="0"/>
              </a:rPr>
              <a:t>int</a:t>
            </a:r>
            <a:r>
              <a:rPr lang="en-US" sz="2400" b="1" dirty="0" smtClean="0">
                <a:latin typeface="Lucida Console" pitchFamily="49" charset="0"/>
              </a:rPr>
              <a:t> *word,</a:t>
            </a:r>
          </a:p>
          <a:p>
            <a:pPr>
              <a:lnSpc>
                <a:spcPct val="90000"/>
              </a:lnSpc>
              <a:buFont typeface="Monotype Sorts" pitchFamily="64" charset="2"/>
              <a:buNone/>
            </a:pPr>
            <a:r>
              <a:rPr lang="en-US" sz="2400" b="1" dirty="0" smtClean="0">
                <a:latin typeface="Lucida Console" pitchFamily="49" charset="0"/>
              </a:rPr>
              <a:t>        </a:t>
            </a:r>
            <a:r>
              <a:rPr lang="en-US" sz="2400" b="1" dirty="0" err="1" smtClean="0">
                <a:latin typeface="Lucida Console" pitchFamily="49" charset="0"/>
              </a:rPr>
              <a:t>int</a:t>
            </a:r>
            <a:r>
              <a:rPr lang="en-US" sz="2400" b="1" dirty="0" smtClean="0">
                <a:latin typeface="Lucida Console" pitchFamily="49" charset="0"/>
              </a:rPr>
              <a:t> </a:t>
            </a:r>
            <a:r>
              <a:rPr lang="en-US" sz="2400" b="1" dirty="0" err="1" smtClean="0">
                <a:latin typeface="Lucida Console" pitchFamily="49" charset="0"/>
              </a:rPr>
              <a:t>testval</a:t>
            </a:r>
            <a:r>
              <a:rPr lang="en-US" sz="2400" b="1" dirty="0" smtClean="0">
                <a:latin typeface="Lucida Console" pitchFamily="49" charset="0"/>
              </a:rPr>
              <a:t>, </a:t>
            </a:r>
          </a:p>
          <a:p>
            <a:pPr>
              <a:lnSpc>
                <a:spcPct val="90000"/>
              </a:lnSpc>
              <a:buFont typeface="Monotype Sorts" pitchFamily="64" charset="2"/>
              <a:buNone/>
            </a:pPr>
            <a:r>
              <a:rPr lang="en-US" sz="2400" b="1" dirty="0" smtClean="0">
                <a:latin typeface="Lucida Console" pitchFamily="49" charset="0"/>
              </a:rPr>
              <a:t>        </a:t>
            </a:r>
            <a:r>
              <a:rPr lang="en-US" sz="2400" b="1" dirty="0" err="1" smtClean="0">
                <a:latin typeface="Lucida Console" pitchFamily="49" charset="0"/>
              </a:rPr>
              <a:t>int</a:t>
            </a:r>
            <a:r>
              <a:rPr lang="en-US" sz="2400" b="1" dirty="0" smtClean="0">
                <a:latin typeface="Lucida Console" pitchFamily="49" charset="0"/>
              </a:rPr>
              <a:t> </a:t>
            </a:r>
            <a:r>
              <a:rPr lang="en-US" sz="2400" b="1" dirty="0" err="1" smtClean="0">
                <a:latin typeface="Lucida Console" pitchFamily="49" charset="0"/>
              </a:rPr>
              <a:t>newval</a:t>
            </a:r>
            <a:r>
              <a:rPr lang="en-US" sz="2400" b="1" dirty="0" smtClean="0">
                <a:latin typeface="Lucida Console" pitchFamily="49" charset="0"/>
              </a:rPr>
              <a:t>) {</a:t>
            </a:r>
          </a:p>
          <a:p>
            <a:pPr>
              <a:lnSpc>
                <a:spcPct val="90000"/>
              </a:lnSpc>
              <a:buFont typeface="Monotype Sorts" pitchFamily="64" charset="2"/>
              <a:buNone/>
            </a:pPr>
            <a:r>
              <a:rPr lang="en-US" sz="2400" b="1" dirty="0" smtClean="0">
                <a:latin typeface="Lucida Console" pitchFamily="49" charset="0"/>
              </a:rPr>
              <a:t>	</a:t>
            </a:r>
            <a:r>
              <a:rPr lang="en-US" sz="2400" b="1" dirty="0" err="1" smtClean="0">
                <a:latin typeface="Lucida Console" pitchFamily="49" charset="0"/>
              </a:rPr>
              <a:t>int</a:t>
            </a:r>
            <a:r>
              <a:rPr lang="en-US" sz="2400" b="1" dirty="0" smtClean="0">
                <a:latin typeface="Lucida Console" pitchFamily="49" charset="0"/>
              </a:rPr>
              <a:t> </a:t>
            </a:r>
            <a:r>
              <a:rPr lang="en-US" sz="2400" b="1" dirty="0" err="1" smtClean="0">
                <a:latin typeface="Lucida Console" pitchFamily="49" charset="0"/>
              </a:rPr>
              <a:t>oldval</a:t>
            </a:r>
            <a:r>
              <a:rPr lang="en-US" sz="2400" b="1" dirty="0" smtClean="0">
                <a:latin typeface="Lucida Console" pitchFamily="49" charset="0"/>
              </a:rPr>
              <a:t> = *word;</a:t>
            </a:r>
          </a:p>
          <a:p>
            <a:pPr>
              <a:lnSpc>
                <a:spcPct val="90000"/>
              </a:lnSpc>
              <a:buFont typeface="Monotype Sorts" pitchFamily="64" charset="2"/>
              <a:buNone/>
            </a:pPr>
            <a:r>
              <a:rPr lang="en-US" sz="2400" b="1" dirty="0" smtClean="0">
                <a:latin typeface="Lucida Console" pitchFamily="49" charset="0"/>
              </a:rPr>
              <a:t>	if (</a:t>
            </a:r>
            <a:r>
              <a:rPr lang="en-US" sz="2400" b="1" dirty="0" err="1" smtClean="0">
                <a:latin typeface="Lucida Console" pitchFamily="49" charset="0"/>
              </a:rPr>
              <a:t>oldval</a:t>
            </a:r>
            <a:r>
              <a:rPr lang="en-US" sz="2400" b="1" dirty="0" smtClean="0">
                <a:latin typeface="Lucida Console" pitchFamily="49" charset="0"/>
              </a:rPr>
              <a:t> == </a:t>
            </a:r>
            <a:r>
              <a:rPr lang="en-US" sz="2400" b="1" dirty="0" err="1" smtClean="0">
                <a:latin typeface="Lucida Console" pitchFamily="49" charset="0"/>
              </a:rPr>
              <a:t>testval</a:t>
            </a:r>
            <a:r>
              <a:rPr lang="en-US" sz="2400" b="1" dirty="0" smtClean="0">
                <a:latin typeface="Lucida Console" pitchFamily="49" charset="0"/>
              </a:rPr>
              <a:t>) </a:t>
            </a:r>
          </a:p>
          <a:p>
            <a:pPr>
              <a:lnSpc>
                <a:spcPct val="90000"/>
              </a:lnSpc>
              <a:buFont typeface="Monotype Sorts" pitchFamily="64" charset="2"/>
              <a:buNone/>
            </a:pPr>
            <a:r>
              <a:rPr lang="en-US" sz="2400" b="1" dirty="0" smtClean="0">
                <a:latin typeface="Lucida Console" pitchFamily="49" charset="0"/>
              </a:rPr>
              <a:t>		*word = </a:t>
            </a:r>
            <a:r>
              <a:rPr lang="en-US" sz="2400" b="1" dirty="0" err="1" smtClean="0">
                <a:latin typeface="Lucida Console" pitchFamily="49" charset="0"/>
              </a:rPr>
              <a:t>newval</a:t>
            </a:r>
            <a:endParaRPr lang="en-US" sz="2400" b="1" dirty="0" smtClean="0">
              <a:latin typeface="Lucida Console" pitchFamily="49" charset="0"/>
            </a:endParaRPr>
          </a:p>
          <a:p>
            <a:pPr>
              <a:lnSpc>
                <a:spcPct val="90000"/>
              </a:lnSpc>
              <a:buFont typeface="Monotype Sorts" pitchFamily="64" charset="2"/>
              <a:buNone/>
            </a:pPr>
            <a:r>
              <a:rPr lang="en-US" sz="2400" b="1" dirty="0" smtClean="0">
                <a:latin typeface="Lucida Console" pitchFamily="49" charset="0"/>
              </a:rPr>
              <a:t>	return </a:t>
            </a:r>
            <a:r>
              <a:rPr lang="en-US" sz="2400" b="1" dirty="0" err="1" smtClean="0">
                <a:latin typeface="Lucida Console" pitchFamily="49" charset="0"/>
              </a:rPr>
              <a:t>oldval</a:t>
            </a:r>
            <a:r>
              <a:rPr lang="en-US" sz="2400" b="1" dirty="0" smtClean="0">
                <a:latin typeface="Lucida Console" pitchFamily="49" charset="0"/>
              </a:rPr>
              <a:t>;</a:t>
            </a:r>
          </a:p>
          <a:p>
            <a:pPr>
              <a:lnSpc>
                <a:spcPct val="90000"/>
              </a:lnSpc>
              <a:buFont typeface="Monotype Sorts" pitchFamily="64" charset="2"/>
              <a:buNone/>
            </a:pPr>
            <a:r>
              <a:rPr lang="en-US" sz="2400" b="1" dirty="0" smtClean="0">
                <a:latin typeface="Lucida Console" pitchFamily="49" charset="0"/>
              </a:rPr>
              <a:t>}</a:t>
            </a:r>
            <a:endParaRPr lang="en-US" sz="2400" dirty="0" smtClean="0">
              <a:latin typeface="Lucida Console" pitchFamily="49" charset="0"/>
            </a:endParaRPr>
          </a:p>
          <a:p>
            <a:pPr>
              <a:lnSpc>
                <a:spcPct val="90000"/>
              </a:lnSpc>
            </a:pPr>
            <a:endParaRPr lang="en-US" sz="2400" dirty="0" smtClean="0">
              <a:latin typeface="Lucida Console" pitchFamily="49" charset="0"/>
            </a:endParaRPr>
          </a:p>
          <a:p>
            <a:pPr>
              <a:lnSpc>
                <a:spcPct val="90000"/>
              </a:lnSpc>
            </a:pPr>
            <a:endParaRPr lang="en-US" sz="2400" dirty="0" smtClean="0">
              <a:latin typeface="Lucida Console" pitchFamily="49"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2"/>
          <p:cNvSpPr>
            <a:spLocks noGrp="1" noChangeArrowheads="1"/>
          </p:cNvSpPr>
          <p:nvPr>
            <p:ph type="title"/>
          </p:nvPr>
        </p:nvSpPr>
        <p:spPr/>
        <p:txBody>
          <a:bodyPr/>
          <a:lstStyle/>
          <a:p>
            <a:r>
              <a:rPr lang="en-US" dirty="0" smtClean="0"/>
              <a:t>Mutual Exclusion with CAS</a:t>
            </a:r>
          </a:p>
        </p:txBody>
      </p:sp>
      <p:sp>
        <p:nvSpPr>
          <p:cNvPr id="49158" name="Rectangle 3"/>
          <p:cNvSpPr>
            <a:spLocks noGrp="1" noChangeArrowheads="1"/>
          </p:cNvSpPr>
          <p:nvPr>
            <p:ph type="body" idx="4294967295"/>
          </p:nvPr>
        </p:nvSpPr>
        <p:spPr>
          <a:xfrm>
            <a:off x="1371600" y="2133600"/>
            <a:ext cx="6146800" cy="4116388"/>
          </a:xfrm>
        </p:spPr>
        <p:txBody>
          <a:bodyPr>
            <a:normAutofit fontScale="92500" lnSpcReduction="20000"/>
          </a:bodyPr>
          <a:lstStyle/>
          <a:p>
            <a:pPr>
              <a:lnSpc>
                <a:spcPct val="90000"/>
              </a:lnSpc>
              <a:buFont typeface="Monotype Sorts" pitchFamily="64" charset="2"/>
              <a:buNone/>
            </a:pPr>
            <a:r>
              <a:rPr lang="en-US" sz="2000" b="1" dirty="0" err="1" smtClean="0">
                <a:latin typeface="Lucida Console" pitchFamily="49" charset="0"/>
              </a:rPr>
              <a:t>int</a:t>
            </a:r>
            <a:r>
              <a:rPr lang="en-US" sz="2000" b="1" dirty="0" smtClean="0">
                <a:latin typeface="Lucida Console" pitchFamily="49" charset="0"/>
              </a:rPr>
              <a:t> bolt = 0;</a:t>
            </a:r>
          </a:p>
          <a:p>
            <a:pPr>
              <a:lnSpc>
                <a:spcPct val="90000"/>
              </a:lnSpc>
              <a:buFont typeface="Monotype Sorts" pitchFamily="64" charset="2"/>
              <a:buNone/>
            </a:pPr>
            <a:endParaRPr lang="en-US" sz="2000" b="1" dirty="0" smtClean="0">
              <a:latin typeface="Lucida Console" pitchFamily="49" charset="0"/>
            </a:endParaRPr>
          </a:p>
          <a:p>
            <a:pPr>
              <a:lnSpc>
                <a:spcPct val="90000"/>
              </a:lnSpc>
              <a:buFont typeface="Monotype Sorts" pitchFamily="64" charset="2"/>
              <a:buNone/>
            </a:pPr>
            <a:r>
              <a:rPr lang="en-US" sz="2000" b="1" dirty="0" smtClean="0">
                <a:latin typeface="Lucida Console" pitchFamily="49" charset="0"/>
              </a:rPr>
              <a:t>void P(</a:t>
            </a:r>
            <a:r>
              <a:rPr lang="en-US" sz="2000" b="1" dirty="0" err="1" smtClean="0">
                <a:latin typeface="Lucida Console" pitchFamily="49" charset="0"/>
              </a:rPr>
              <a:t>int</a:t>
            </a:r>
            <a:r>
              <a:rPr lang="en-US" sz="2000" b="1" dirty="0" smtClean="0">
                <a:latin typeface="Lucida Console" pitchFamily="49" charset="0"/>
              </a:rPr>
              <a:t> </a:t>
            </a:r>
            <a:r>
              <a:rPr lang="en-US" sz="2000" b="1" dirty="0" err="1" smtClean="0">
                <a:latin typeface="Lucida Console" pitchFamily="49" charset="0"/>
              </a:rPr>
              <a:t>i</a:t>
            </a:r>
            <a:r>
              <a:rPr lang="en-US" sz="2000" b="1" dirty="0" smtClean="0">
                <a:latin typeface="Lucida Console" pitchFamily="49" charset="0"/>
              </a:rPr>
              <a:t>) {</a:t>
            </a:r>
          </a:p>
          <a:p>
            <a:pPr>
              <a:lnSpc>
                <a:spcPct val="90000"/>
              </a:lnSpc>
              <a:buFont typeface="Monotype Sorts" pitchFamily="64" charset="2"/>
              <a:buNone/>
            </a:pPr>
            <a:r>
              <a:rPr lang="en-US" sz="2000" b="1" dirty="0" smtClean="0">
                <a:latin typeface="Lucida Console" pitchFamily="49" charset="0"/>
              </a:rPr>
              <a:t>   while(true) {</a:t>
            </a:r>
          </a:p>
          <a:p>
            <a:pPr>
              <a:lnSpc>
                <a:spcPct val="90000"/>
              </a:lnSpc>
              <a:buFont typeface="Monotype Sorts" pitchFamily="64" charset="2"/>
              <a:buNone/>
            </a:pPr>
            <a:r>
              <a:rPr lang="en-US" sz="2000" b="1" dirty="0" smtClean="0">
                <a:latin typeface="Lucida Console" pitchFamily="49" charset="0"/>
              </a:rPr>
              <a:t>      while (CAS(&amp;bolt, 0, 1) == 1);</a:t>
            </a:r>
          </a:p>
          <a:p>
            <a:pPr>
              <a:lnSpc>
                <a:spcPct val="90000"/>
              </a:lnSpc>
              <a:buFont typeface="Monotype Sorts" pitchFamily="64" charset="2"/>
              <a:buNone/>
            </a:pPr>
            <a:r>
              <a:rPr lang="en-US" sz="2000" b="1" dirty="0" smtClean="0">
                <a:latin typeface="Lucida Console" pitchFamily="49" charset="0"/>
              </a:rPr>
              <a:t>      // critical section</a:t>
            </a:r>
          </a:p>
          <a:p>
            <a:pPr>
              <a:lnSpc>
                <a:spcPct val="90000"/>
              </a:lnSpc>
              <a:buFont typeface="Monotype Sorts" pitchFamily="64" charset="2"/>
              <a:buNone/>
            </a:pPr>
            <a:r>
              <a:rPr lang="en-US" sz="2000" b="1" dirty="0" smtClean="0">
                <a:latin typeface="Lucida Console" pitchFamily="49" charset="0"/>
              </a:rPr>
              <a:t>      bolt = 0;</a:t>
            </a:r>
          </a:p>
          <a:p>
            <a:pPr>
              <a:lnSpc>
                <a:spcPct val="90000"/>
              </a:lnSpc>
              <a:buFont typeface="Monotype Sorts" pitchFamily="64" charset="2"/>
              <a:buNone/>
            </a:pPr>
            <a:r>
              <a:rPr lang="en-US" sz="2000" b="1" dirty="0" smtClean="0">
                <a:latin typeface="Lucida Console" pitchFamily="49" charset="0"/>
              </a:rPr>
              <a:t>      // rest of code</a:t>
            </a:r>
          </a:p>
          <a:p>
            <a:pPr>
              <a:lnSpc>
                <a:spcPct val="90000"/>
              </a:lnSpc>
              <a:buFont typeface="Monotype Sorts" pitchFamily="64" charset="2"/>
              <a:buNone/>
            </a:pPr>
            <a:r>
              <a:rPr lang="en-US" sz="2000" b="1" dirty="0" smtClean="0">
                <a:latin typeface="Lucida Console" pitchFamily="49" charset="0"/>
              </a:rPr>
              <a:t>   }</a:t>
            </a:r>
          </a:p>
          <a:p>
            <a:pPr>
              <a:lnSpc>
                <a:spcPct val="90000"/>
              </a:lnSpc>
              <a:buFont typeface="Monotype Sorts" pitchFamily="64" charset="2"/>
              <a:buNone/>
            </a:pPr>
            <a:r>
              <a:rPr lang="en-US" sz="2000" b="1" dirty="0" smtClean="0">
                <a:latin typeface="Lucida Console" pitchFamily="49" charset="0"/>
              </a:rPr>
              <a:t>}</a:t>
            </a:r>
          </a:p>
          <a:p>
            <a:pPr>
              <a:lnSpc>
                <a:spcPct val="90000"/>
              </a:lnSpc>
              <a:buFont typeface="Monotype Sorts" pitchFamily="64" charset="2"/>
              <a:buNone/>
            </a:pPr>
            <a:endParaRPr lang="en-US" sz="2000" b="1" dirty="0" smtClean="0">
              <a:latin typeface="Lucida Console" pitchFamily="49" charset="0"/>
            </a:endParaRPr>
          </a:p>
          <a:p>
            <a:pPr>
              <a:lnSpc>
                <a:spcPct val="90000"/>
              </a:lnSpc>
              <a:buFont typeface="Monotype Sorts" pitchFamily="64" charset="2"/>
              <a:buNone/>
            </a:pPr>
            <a:r>
              <a:rPr lang="en-US" sz="2000" b="1" dirty="0" smtClean="0">
                <a:latin typeface="Lucida Console" pitchFamily="49" charset="0"/>
              </a:rPr>
              <a:t>void main() {</a:t>
            </a:r>
          </a:p>
          <a:p>
            <a:pPr>
              <a:lnSpc>
                <a:spcPct val="90000"/>
              </a:lnSpc>
              <a:buFont typeface="Monotype Sorts" pitchFamily="64" charset="2"/>
              <a:buNone/>
            </a:pPr>
            <a:r>
              <a:rPr lang="en-US" sz="2000" b="1" dirty="0" smtClean="0">
                <a:latin typeface="Lucida Console" pitchFamily="49" charset="0"/>
              </a:rPr>
              <a:t>   bolt = 0;</a:t>
            </a:r>
          </a:p>
          <a:p>
            <a:pPr>
              <a:lnSpc>
                <a:spcPct val="90000"/>
              </a:lnSpc>
              <a:buFont typeface="Monotype Sorts" pitchFamily="64" charset="2"/>
              <a:buNone/>
            </a:pPr>
            <a:r>
              <a:rPr lang="en-US" sz="2000" b="1" dirty="0" smtClean="0">
                <a:latin typeface="Lucida Console" pitchFamily="49" charset="0"/>
              </a:rPr>
              <a:t>   </a:t>
            </a:r>
            <a:r>
              <a:rPr lang="en-US" sz="2000" b="1" dirty="0" err="1" smtClean="0">
                <a:latin typeface="Lucida Console" pitchFamily="49" charset="0"/>
              </a:rPr>
              <a:t>parbegin</a:t>
            </a:r>
            <a:r>
              <a:rPr lang="en-US" sz="2000" b="1" dirty="0" smtClean="0">
                <a:latin typeface="Lucida Console" pitchFamily="49" charset="0"/>
              </a:rPr>
              <a:t>(P(1), P(2), P(3),…,P(n));</a:t>
            </a:r>
          </a:p>
          <a:p>
            <a:pPr>
              <a:lnSpc>
                <a:spcPct val="90000"/>
              </a:lnSpc>
              <a:buFont typeface="Monotype Sorts" pitchFamily="64" charset="2"/>
              <a:buNone/>
            </a:pPr>
            <a:r>
              <a:rPr lang="en-US" sz="2000" b="1" dirty="0" smtClean="0">
                <a:latin typeface="Lucida Console" pitchFamily="49" charset="0"/>
              </a:rPr>
              <a:t>}</a:t>
            </a:r>
            <a:endParaRPr lang="en-US" sz="2000" dirty="0" smtClean="0">
              <a:latin typeface="Lucida Console" pitchFamily="49" charset="0"/>
            </a:endParaRPr>
          </a:p>
          <a:p>
            <a:pPr>
              <a:lnSpc>
                <a:spcPct val="90000"/>
              </a:lnSpc>
            </a:pPr>
            <a:endParaRPr lang="en-US" sz="2000" dirty="0" smtClean="0">
              <a:latin typeface="Lucida Console" pitchFamily="49" charset="0"/>
            </a:endParaRPr>
          </a:p>
          <a:p>
            <a:pPr>
              <a:lnSpc>
                <a:spcPct val="90000"/>
              </a:lnSpc>
            </a:pPr>
            <a:endParaRPr lang="en-US" sz="2000" dirty="0" smtClean="0">
              <a:latin typeface="Lucida Console" pitchFamily="49"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flipH="1">
            <a:off x="5891213" y="3640138"/>
            <a:ext cx="725487" cy="765175"/>
            <a:chOff x="1008" y="2720"/>
            <a:chExt cx="856" cy="808"/>
          </a:xfrm>
        </p:grpSpPr>
        <p:sp>
          <p:nvSpPr>
            <p:cNvPr id="50273" name="Rectangle 4"/>
            <p:cNvSpPr>
              <a:spLocks noChangeArrowheads="1"/>
            </p:cNvSpPr>
            <p:nvPr/>
          </p:nvSpPr>
          <p:spPr bwMode="auto">
            <a:xfrm>
              <a:off x="1032" y="3304"/>
              <a:ext cx="488" cy="160"/>
            </a:xfrm>
            <a:prstGeom prst="rect">
              <a:avLst/>
            </a:prstGeom>
            <a:solidFill>
              <a:srgbClr val="0099FF"/>
            </a:solidFill>
            <a:ln w="38100">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74" name="Freeform 5"/>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75" name="Freeform 6"/>
            <p:cNvSpPr>
              <a:spLocks/>
            </p:cNvSpPr>
            <p:nvPr/>
          </p:nvSpPr>
          <p:spPr bwMode="auto">
            <a:xfrm flipH="1">
              <a:off x="1077" y="3000"/>
              <a:ext cx="123" cy="312"/>
            </a:xfrm>
            <a:custGeom>
              <a:avLst/>
              <a:gdLst>
                <a:gd name="T0" fmla="*/ 14 w 136"/>
                <a:gd name="T1" fmla="*/ 0 h 344"/>
                <a:gd name="T2" fmla="*/ 81 w 136"/>
                <a:gd name="T3" fmla="*/ 0 h 344"/>
                <a:gd name="T4" fmla="*/ 81 w 136"/>
                <a:gd name="T5" fmla="*/ 141 h 344"/>
                <a:gd name="T6" fmla="*/ 64 w 136"/>
                <a:gd name="T7" fmla="*/ 211 h 344"/>
                <a:gd name="T8" fmla="*/ 64 w 136"/>
                <a:gd name="T9" fmla="*/ 54 h 344"/>
                <a:gd name="T10" fmla="*/ 0 w 136"/>
                <a:gd name="T11" fmla="*/ 5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76" name="Freeform 7"/>
            <p:cNvSpPr>
              <a:spLocks/>
            </p:cNvSpPr>
            <p:nvPr/>
          </p:nvSpPr>
          <p:spPr bwMode="auto">
            <a:xfrm flipH="1">
              <a:off x="1200" y="2800"/>
              <a:ext cx="127" cy="320"/>
            </a:xfrm>
            <a:custGeom>
              <a:avLst/>
              <a:gdLst>
                <a:gd name="T0" fmla="*/ 18 w 136"/>
                <a:gd name="T1" fmla="*/ 0 h 344"/>
                <a:gd name="T2" fmla="*/ 97 w 136"/>
                <a:gd name="T3" fmla="*/ 0 h 344"/>
                <a:gd name="T4" fmla="*/ 97 w 136"/>
                <a:gd name="T5" fmla="*/ 162 h 344"/>
                <a:gd name="T6" fmla="*/ 75 w 136"/>
                <a:gd name="T7" fmla="*/ 240 h 344"/>
                <a:gd name="T8" fmla="*/ 75 w 136"/>
                <a:gd name="T9" fmla="*/ 61 h 344"/>
                <a:gd name="T10" fmla="*/ 0 w 136"/>
                <a:gd name="T11" fmla="*/ 6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77" name="Freeform 8"/>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0099FF"/>
            </a:solid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78" name="Freeform 9"/>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0099FF"/>
            </a:solid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79" name="Freeform 10"/>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80" name="Freeform 11"/>
            <p:cNvSpPr>
              <a:spLocks/>
            </p:cNvSpPr>
            <p:nvPr/>
          </p:nvSpPr>
          <p:spPr bwMode="auto">
            <a:xfrm>
              <a:off x="1669" y="3008"/>
              <a:ext cx="123" cy="312"/>
            </a:xfrm>
            <a:custGeom>
              <a:avLst/>
              <a:gdLst>
                <a:gd name="T0" fmla="*/ 14 w 136"/>
                <a:gd name="T1" fmla="*/ 0 h 344"/>
                <a:gd name="T2" fmla="*/ 81 w 136"/>
                <a:gd name="T3" fmla="*/ 0 h 344"/>
                <a:gd name="T4" fmla="*/ 81 w 136"/>
                <a:gd name="T5" fmla="*/ 141 h 344"/>
                <a:gd name="T6" fmla="*/ 64 w 136"/>
                <a:gd name="T7" fmla="*/ 211 h 344"/>
                <a:gd name="T8" fmla="*/ 64 w 136"/>
                <a:gd name="T9" fmla="*/ 54 h 344"/>
                <a:gd name="T10" fmla="*/ 0 w 136"/>
                <a:gd name="T11" fmla="*/ 5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81" name="Freeform 12"/>
            <p:cNvSpPr>
              <a:spLocks/>
            </p:cNvSpPr>
            <p:nvPr/>
          </p:nvSpPr>
          <p:spPr bwMode="auto">
            <a:xfrm>
              <a:off x="1737" y="2840"/>
              <a:ext cx="127" cy="320"/>
            </a:xfrm>
            <a:custGeom>
              <a:avLst/>
              <a:gdLst>
                <a:gd name="T0" fmla="*/ 18 w 136"/>
                <a:gd name="T1" fmla="*/ 0 h 344"/>
                <a:gd name="T2" fmla="*/ 97 w 136"/>
                <a:gd name="T3" fmla="*/ 0 h 344"/>
                <a:gd name="T4" fmla="*/ 97 w 136"/>
                <a:gd name="T5" fmla="*/ 162 h 344"/>
                <a:gd name="T6" fmla="*/ 75 w 136"/>
                <a:gd name="T7" fmla="*/ 240 h 344"/>
                <a:gd name="T8" fmla="*/ 75 w 136"/>
                <a:gd name="T9" fmla="*/ 61 h 344"/>
                <a:gd name="T10" fmla="*/ 0 w 136"/>
                <a:gd name="T11" fmla="*/ 6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grpSp>
      <p:sp>
        <p:nvSpPr>
          <p:cNvPr id="1097741" name="Rectangle 13"/>
          <p:cNvSpPr>
            <a:spLocks noChangeArrowheads="1"/>
          </p:cNvSpPr>
          <p:nvPr/>
        </p:nvSpPr>
        <p:spPr bwMode="auto">
          <a:xfrm>
            <a:off x="4467225" y="3478213"/>
            <a:ext cx="665163" cy="874712"/>
          </a:xfrm>
          <a:prstGeom prst="rect">
            <a:avLst/>
          </a:prstGeom>
          <a:solidFill>
            <a:srgbClr val="FFFF00"/>
          </a:solidFill>
          <a:ln w="28575">
            <a:solidFill>
              <a:schemeClr val="tx1"/>
            </a:solidFill>
            <a:miter lim="800000"/>
            <a:headEnd/>
            <a:tailEnd/>
          </a:ln>
          <a:effectLst>
            <a:outerShdw blurRad="63500" dist="107763" dir="2700000" algn="ctr" rotWithShape="0">
              <a:schemeClr val="bg2">
                <a:alpha val="50000"/>
              </a:schemeClr>
            </a:outerShdw>
          </a:effectLst>
        </p:spPr>
        <p:txBody>
          <a:bodyPr wrap="none" anchor="ctr"/>
          <a:lstStyle/>
          <a:p>
            <a:pPr algn="ctr" fontAlgn="base">
              <a:spcBef>
                <a:spcPct val="0"/>
              </a:spcBef>
              <a:spcAft>
                <a:spcPct val="0"/>
              </a:spcAft>
              <a:defRPr/>
            </a:pPr>
            <a:endParaRPr lang="en-US" sz="2400">
              <a:solidFill>
                <a:srgbClr val="000080"/>
              </a:solidFill>
            </a:endParaRPr>
          </a:p>
        </p:txBody>
      </p:sp>
      <p:sp>
        <p:nvSpPr>
          <p:cNvPr id="50183" name="Line 15"/>
          <p:cNvSpPr>
            <a:spLocks noChangeShapeType="1"/>
          </p:cNvSpPr>
          <p:nvPr/>
        </p:nvSpPr>
        <p:spPr bwMode="auto">
          <a:xfrm>
            <a:off x="2424113" y="3305175"/>
            <a:ext cx="647700" cy="192088"/>
          </a:xfrm>
          <a:prstGeom prst="line">
            <a:avLst/>
          </a:prstGeom>
          <a:noFill/>
          <a:ln w="25400">
            <a:solidFill>
              <a:schemeClr val="tx2"/>
            </a:solidFill>
            <a:round/>
            <a:headEnd/>
            <a:tailEnd type="triangle" w="med" len="med"/>
          </a:ln>
        </p:spPr>
        <p:txBody>
          <a:bodyPr/>
          <a:lstStyle/>
          <a:p>
            <a:pPr algn="ctr" eaLnBrk="0" fontAlgn="base" hangingPunct="0">
              <a:spcBef>
                <a:spcPct val="0"/>
              </a:spcBef>
              <a:spcAft>
                <a:spcPct val="0"/>
              </a:spcAft>
            </a:pPr>
            <a:endParaRPr lang="en-US">
              <a:solidFill>
                <a:srgbClr val="000066"/>
              </a:solidFill>
            </a:endParaRPr>
          </a:p>
        </p:txBody>
      </p:sp>
      <p:sp>
        <p:nvSpPr>
          <p:cNvPr id="50184" name="Line 16"/>
          <p:cNvSpPr>
            <a:spLocks noChangeShapeType="1"/>
          </p:cNvSpPr>
          <p:nvPr/>
        </p:nvSpPr>
        <p:spPr bwMode="auto">
          <a:xfrm flipV="1">
            <a:off x="2368550" y="4652963"/>
            <a:ext cx="636588" cy="333375"/>
          </a:xfrm>
          <a:prstGeom prst="line">
            <a:avLst/>
          </a:prstGeom>
          <a:noFill/>
          <a:ln w="25400">
            <a:solidFill>
              <a:schemeClr val="tx2"/>
            </a:solidFill>
            <a:round/>
            <a:headEnd/>
            <a:tailEnd type="triangle" w="med" len="med"/>
          </a:ln>
        </p:spPr>
        <p:txBody>
          <a:bodyPr/>
          <a:lstStyle/>
          <a:p>
            <a:pPr algn="ctr" eaLnBrk="0" fontAlgn="base" hangingPunct="0">
              <a:spcBef>
                <a:spcPct val="0"/>
              </a:spcBef>
              <a:spcAft>
                <a:spcPct val="0"/>
              </a:spcAft>
            </a:pPr>
            <a:endParaRPr lang="en-US">
              <a:solidFill>
                <a:srgbClr val="000066"/>
              </a:solidFill>
            </a:endParaRPr>
          </a:p>
        </p:txBody>
      </p:sp>
      <p:sp>
        <p:nvSpPr>
          <p:cNvPr id="50185" name="Rectangle 17"/>
          <p:cNvSpPr>
            <a:spLocks noChangeArrowheads="1"/>
          </p:cNvSpPr>
          <p:nvPr/>
        </p:nvSpPr>
        <p:spPr bwMode="auto">
          <a:xfrm>
            <a:off x="3763963" y="3627438"/>
            <a:ext cx="419100" cy="558800"/>
          </a:xfrm>
          <a:prstGeom prst="rect">
            <a:avLst/>
          </a:prstGeom>
          <a:solidFill>
            <a:schemeClr val="bg1"/>
          </a:solidFill>
          <a:ln w="12700">
            <a:no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186" name="Rectangle 18"/>
          <p:cNvSpPr>
            <a:spLocks noChangeArrowheads="1"/>
          </p:cNvSpPr>
          <p:nvPr/>
        </p:nvSpPr>
        <p:spPr bwMode="auto">
          <a:xfrm>
            <a:off x="4602163" y="3646488"/>
            <a:ext cx="368300" cy="685800"/>
          </a:xfrm>
          <a:prstGeom prst="rect">
            <a:avLst/>
          </a:prstGeom>
          <a:noFill/>
          <a:ln w="12700">
            <a:no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187" name="Rectangle 19"/>
          <p:cNvSpPr>
            <a:spLocks noChangeArrowheads="1"/>
          </p:cNvSpPr>
          <p:nvPr/>
        </p:nvSpPr>
        <p:spPr bwMode="auto">
          <a:xfrm>
            <a:off x="4549775" y="3746500"/>
            <a:ext cx="498475" cy="336550"/>
          </a:xfrm>
          <a:prstGeom prst="rect">
            <a:avLst/>
          </a:prstGeom>
          <a:noFill/>
          <a:ln w="12700">
            <a:noFill/>
            <a:miter lim="800000"/>
            <a:headEnd/>
            <a:tailEnd/>
          </a:ln>
        </p:spPr>
        <p:txBody>
          <a:bodyPr wrap="none" lIns="90488" tIns="44450" rIns="90488" bIns="44450">
            <a:spAutoFit/>
          </a:bodyPr>
          <a:lstStyle/>
          <a:p>
            <a:pPr rtl="1" eaLnBrk="0" fontAlgn="base" hangingPunct="0">
              <a:lnSpc>
                <a:spcPct val="90000"/>
              </a:lnSpc>
              <a:spcBef>
                <a:spcPct val="0"/>
              </a:spcBef>
              <a:spcAft>
                <a:spcPct val="0"/>
              </a:spcAft>
            </a:pPr>
            <a:r>
              <a:rPr lang="en-US">
                <a:solidFill>
                  <a:srgbClr val="000080"/>
                </a:solidFill>
                <a:latin typeface="Arial" charset="0"/>
              </a:rPr>
              <a:t>CS</a:t>
            </a:r>
            <a:endParaRPr lang="he-IL">
              <a:solidFill>
                <a:srgbClr val="000080"/>
              </a:solidFill>
              <a:latin typeface="Arial" charset="0"/>
            </a:endParaRPr>
          </a:p>
        </p:txBody>
      </p:sp>
      <p:grpSp>
        <p:nvGrpSpPr>
          <p:cNvPr id="3" name="Group 20"/>
          <p:cNvGrpSpPr>
            <a:grpSpLocks/>
          </p:cNvGrpSpPr>
          <p:nvPr/>
        </p:nvGrpSpPr>
        <p:grpSpPr bwMode="auto">
          <a:xfrm>
            <a:off x="2786063" y="2882900"/>
            <a:ext cx="815975" cy="563563"/>
            <a:chOff x="1232" y="1431"/>
            <a:chExt cx="514" cy="355"/>
          </a:xfrm>
        </p:grpSpPr>
        <p:sp>
          <p:nvSpPr>
            <p:cNvPr id="50255" name="Oval 21"/>
            <p:cNvSpPr>
              <a:spLocks noChangeArrowheads="1"/>
            </p:cNvSpPr>
            <p:nvPr/>
          </p:nvSpPr>
          <p:spPr bwMode="auto">
            <a:xfrm>
              <a:off x="1380" y="1660"/>
              <a:ext cx="216" cy="116"/>
            </a:xfrm>
            <a:prstGeom prst="ellipse">
              <a:avLst/>
            </a:prstGeom>
            <a:no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56" name="Oval 22"/>
            <p:cNvSpPr>
              <a:spLocks noChangeArrowheads="1"/>
            </p:cNvSpPr>
            <p:nvPr/>
          </p:nvSpPr>
          <p:spPr bwMode="auto">
            <a:xfrm>
              <a:off x="1344" y="1544"/>
              <a:ext cx="332" cy="166"/>
            </a:xfrm>
            <a:prstGeom prst="ellipse">
              <a:avLst/>
            </a:prstGeom>
            <a:no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57" name="Oval 23"/>
            <p:cNvSpPr>
              <a:spLocks noChangeArrowheads="1"/>
            </p:cNvSpPr>
            <p:nvPr/>
          </p:nvSpPr>
          <p:spPr bwMode="auto">
            <a:xfrm>
              <a:off x="1302" y="1436"/>
              <a:ext cx="444" cy="164"/>
            </a:xfrm>
            <a:prstGeom prst="ellipse">
              <a:avLst/>
            </a:prstGeom>
            <a:no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58" name="Rectangle 24"/>
            <p:cNvSpPr>
              <a:spLocks noChangeArrowheads="1"/>
            </p:cNvSpPr>
            <p:nvPr/>
          </p:nvSpPr>
          <p:spPr bwMode="auto">
            <a:xfrm>
              <a:off x="1232" y="1596"/>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59" name="Rectangle 25"/>
            <p:cNvSpPr>
              <a:spLocks noChangeArrowheads="1"/>
            </p:cNvSpPr>
            <p:nvPr/>
          </p:nvSpPr>
          <p:spPr bwMode="auto">
            <a:xfrm>
              <a:off x="1306" y="1642"/>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60" name="Rectangle 26"/>
            <p:cNvSpPr>
              <a:spLocks noChangeArrowheads="1"/>
            </p:cNvSpPr>
            <p:nvPr/>
          </p:nvSpPr>
          <p:spPr bwMode="auto">
            <a:xfrm>
              <a:off x="1304" y="1694"/>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61" name="Rectangle 27"/>
            <p:cNvSpPr>
              <a:spLocks noChangeArrowheads="1"/>
            </p:cNvSpPr>
            <p:nvPr/>
          </p:nvSpPr>
          <p:spPr bwMode="auto">
            <a:xfrm>
              <a:off x="1374" y="1746"/>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62" name="Rectangle 28"/>
            <p:cNvSpPr>
              <a:spLocks noChangeArrowheads="1"/>
            </p:cNvSpPr>
            <p:nvPr/>
          </p:nvSpPr>
          <p:spPr bwMode="auto">
            <a:xfrm>
              <a:off x="1300" y="1610"/>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63" name="Rectangle 29"/>
            <p:cNvSpPr>
              <a:spLocks noChangeArrowheads="1"/>
            </p:cNvSpPr>
            <p:nvPr/>
          </p:nvSpPr>
          <p:spPr bwMode="auto">
            <a:xfrm>
              <a:off x="1290" y="1558"/>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64" name="Oval 30"/>
            <p:cNvSpPr>
              <a:spLocks noChangeArrowheads="1"/>
            </p:cNvSpPr>
            <p:nvPr/>
          </p:nvSpPr>
          <p:spPr bwMode="auto">
            <a:xfrm>
              <a:off x="1414" y="1672"/>
              <a:ext cx="38" cy="28"/>
            </a:xfrm>
            <a:prstGeom prst="ellipse">
              <a:avLst/>
            </a:prstGeom>
            <a:solidFill>
              <a:schemeClr val="bg1"/>
            </a:solid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65" name="Oval 31"/>
            <p:cNvSpPr>
              <a:spLocks noChangeArrowheads="1"/>
            </p:cNvSpPr>
            <p:nvPr/>
          </p:nvSpPr>
          <p:spPr bwMode="auto">
            <a:xfrm>
              <a:off x="1432" y="1678"/>
              <a:ext cx="70" cy="14"/>
            </a:xfrm>
            <a:prstGeom prst="ellipse">
              <a:avLst/>
            </a:prstGeom>
            <a:solidFill>
              <a:schemeClr val="bg1"/>
            </a:solidFill>
            <a:ln w="25400">
              <a:solidFill>
                <a:schemeClr val="bg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66" name="Rectangle 32"/>
            <p:cNvSpPr>
              <a:spLocks noChangeArrowheads="1"/>
            </p:cNvSpPr>
            <p:nvPr/>
          </p:nvSpPr>
          <p:spPr bwMode="auto">
            <a:xfrm>
              <a:off x="1278" y="1526"/>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67" name="Rectangle 33"/>
            <p:cNvSpPr>
              <a:spLocks noChangeArrowheads="1"/>
            </p:cNvSpPr>
            <p:nvPr/>
          </p:nvSpPr>
          <p:spPr bwMode="auto">
            <a:xfrm>
              <a:off x="1276" y="1476"/>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68" name="Arc 34"/>
            <p:cNvSpPr>
              <a:spLocks/>
            </p:cNvSpPr>
            <p:nvPr/>
          </p:nvSpPr>
          <p:spPr bwMode="auto">
            <a:xfrm>
              <a:off x="1233" y="1566"/>
              <a:ext cx="84" cy="7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noFill/>
            <a:ln w="25400" cap="rnd">
              <a:solidFill>
                <a:schemeClr val="tx2"/>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0269" name="Arc 35"/>
            <p:cNvSpPr>
              <a:spLocks/>
            </p:cNvSpPr>
            <p:nvPr/>
          </p:nvSpPr>
          <p:spPr bwMode="auto">
            <a:xfrm>
              <a:off x="1233" y="1431"/>
              <a:ext cx="280" cy="1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700"/>
                    <a:pt x="9623" y="42"/>
                    <a:pt x="21523" y="0"/>
                  </a:cubicBezTo>
                </a:path>
                <a:path w="21600" h="21600" stroke="0" extrusionOk="0">
                  <a:moveTo>
                    <a:pt x="-1" y="21599"/>
                  </a:moveTo>
                  <a:cubicBezTo>
                    <a:pt x="-1" y="9700"/>
                    <a:pt x="9623" y="42"/>
                    <a:pt x="21523" y="0"/>
                  </a:cubicBezTo>
                  <a:lnTo>
                    <a:pt x="21600" y="21600"/>
                  </a:lnTo>
                  <a:close/>
                </a:path>
              </a:pathLst>
            </a:custGeom>
            <a:noFill/>
            <a:ln w="25400" cap="rnd">
              <a:solidFill>
                <a:schemeClr val="tx2"/>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0270" name="Oval 36"/>
            <p:cNvSpPr>
              <a:spLocks noChangeArrowheads="1"/>
            </p:cNvSpPr>
            <p:nvPr/>
          </p:nvSpPr>
          <p:spPr bwMode="auto">
            <a:xfrm>
              <a:off x="1398" y="1560"/>
              <a:ext cx="30" cy="30"/>
            </a:xfrm>
            <a:prstGeom prst="ellipse">
              <a:avLst/>
            </a:prstGeom>
            <a:solidFill>
              <a:schemeClr val="bg1"/>
            </a:solid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71" name="Oval 37"/>
            <p:cNvSpPr>
              <a:spLocks noChangeArrowheads="1"/>
            </p:cNvSpPr>
            <p:nvPr/>
          </p:nvSpPr>
          <p:spPr bwMode="auto">
            <a:xfrm>
              <a:off x="1416" y="1568"/>
              <a:ext cx="68" cy="14"/>
            </a:xfrm>
            <a:prstGeom prst="ellipse">
              <a:avLst/>
            </a:prstGeom>
            <a:solidFill>
              <a:schemeClr val="bg1"/>
            </a:solidFill>
            <a:ln w="25400">
              <a:solidFill>
                <a:schemeClr val="bg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72" name="Freeform 38"/>
            <p:cNvSpPr>
              <a:spLocks/>
            </p:cNvSpPr>
            <p:nvPr/>
          </p:nvSpPr>
          <p:spPr bwMode="auto">
            <a:xfrm>
              <a:off x="1282" y="1614"/>
              <a:ext cx="93" cy="45"/>
            </a:xfrm>
            <a:custGeom>
              <a:avLst/>
              <a:gdLst>
                <a:gd name="T0" fmla="*/ 5 w 93"/>
                <a:gd name="T1" fmla="*/ 0 h 45"/>
                <a:gd name="T2" fmla="*/ 92 w 93"/>
                <a:gd name="T3" fmla="*/ 25 h 45"/>
                <a:gd name="T4" fmla="*/ 0 w 93"/>
                <a:gd name="T5" fmla="*/ 44 h 45"/>
                <a:gd name="T6" fmla="*/ 5 w 93"/>
                <a:gd name="T7" fmla="*/ 0 h 45"/>
                <a:gd name="T8" fmla="*/ 0 60000 65536"/>
                <a:gd name="T9" fmla="*/ 0 60000 65536"/>
                <a:gd name="T10" fmla="*/ 0 60000 65536"/>
                <a:gd name="T11" fmla="*/ 0 60000 65536"/>
                <a:gd name="T12" fmla="*/ 0 w 93"/>
                <a:gd name="T13" fmla="*/ 0 h 45"/>
                <a:gd name="T14" fmla="*/ 93 w 93"/>
                <a:gd name="T15" fmla="*/ 45 h 45"/>
              </a:gdLst>
              <a:ahLst/>
              <a:cxnLst>
                <a:cxn ang="T8">
                  <a:pos x="T0" y="T1"/>
                </a:cxn>
                <a:cxn ang="T9">
                  <a:pos x="T2" y="T3"/>
                </a:cxn>
                <a:cxn ang="T10">
                  <a:pos x="T4" y="T5"/>
                </a:cxn>
                <a:cxn ang="T11">
                  <a:pos x="T6" y="T7"/>
                </a:cxn>
              </a:cxnLst>
              <a:rect l="T12" t="T13" r="T14" b="T15"/>
              <a:pathLst>
                <a:path w="93" h="45">
                  <a:moveTo>
                    <a:pt x="5" y="0"/>
                  </a:moveTo>
                  <a:lnTo>
                    <a:pt x="92" y="25"/>
                  </a:lnTo>
                  <a:lnTo>
                    <a:pt x="0" y="44"/>
                  </a:lnTo>
                  <a:lnTo>
                    <a:pt x="5" y="0"/>
                  </a:lnTo>
                </a:path>
              </a:pathLst>
            </a:custGeom>
            <a:solidFill>
              <a:schemeClr val="tx2"/>
            </a:solidFill>
            <a:ln w="12700" cap="rnd">
              <a:solidFill>
                <a:schemeClr val="tx2"/>
              </a:solidFill>
              <a:round/>
              <a:headEnd/>
              <a:tailEnd/>
            </a:ln>
          </p:spPr>
          <p:txBody>
            <a:bodyPr/>
            <a:lstStyle/>
            <a:p>
              <a:pPr algn="ctr" eaLnBrk="0" fontAlgn="base" hangingPunct="0">
                <a:spcBef>
                  <a:spcPct val="0"/>
                </a:spcBef>
                <a:spcAft>
                  <a:spcPct val="0"/>
                </a:spcAft>
              </a:pPr>
              <a:endParaRPr lang="en-US">
                <a:solidFill>
                  <a:srgbClr val="000066"/>
                </a:solidFill>
              </a:endParaRPr>
            </a:p>
          </p:txBody>
        </p:sp>
      </p:grpSp>
      <p:grpSp>
        <p:nvGrpSpPr>
          <p:cNvPr id="4" name="Group 39"/>
          <p:cNvGrpSpPr>
            <a:grpSpLocks/>
          </p:cNvGrpSpPr>
          <p:nvPr/>
        </p:nvGrpSpPr>
        <p:grpSpPr bwMode="auto">
          <a:xfrm>
            <a:off x="2671763" y="4051300"/>
            <a:ext cx="815975" cy="563563"/>
            <a:chOff x="1160" y="2167"/>
            <a:chExt cx="514" cy="355"/>
          </a:xfrm>
        </p:grpSpPr>
        <p:sp>
          <p:nvSpPr>
            <p:cNvPr id="50237" name="Oval 40"/>
            <p:cNvSpPr>
              <a:spLocks noChangeArrowheads="1"/>
            </p:cNvSpPr>
            <p:nvPr/>
          </p:nvSpPr>
          <p:spPr bwMode="auto">
            <a:xfrm>
              <a:off x="1308" y="2396"/>
              <a:ext cx="216" cy="116"/>
            </a:xfrm>
            <a:prstGeom prst="ellipse">
              <a:avLst/>
            </a:prstGeom>
            <a:no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38" name="Oval 41"/>
            <p:cNvSpPr>
              <a:spLocks noChangeArrowheads="1"/>
            </p:cNvSpPr>
            <p:nvPr/>
          </p:nvSpPr>
          <p:spPr bwMode="auto">
            <a:xfrm>
              <a:off x="1272" y="2280"/>
              <a:ext cx="332" cy="166"/>
            </a:xfrm>
            <a:prstGeom prst="ellipse">
              <a:avLst/>
            </a:prstGeom>
            <a:no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39" name="Oval 42"/>
            <p:cNvSpPr>
              <a:spLocks noChangeArrowheads="1"/>
            </p:cNvSpPr>
            <p:nvPr/>
          </p:nvSpPr>
          <p:spPr bwMode="auto">
            <a:xfrm>
              <a:off x="1230" y="2172"/>
              <a:ext cx="444" cy="164"/>
            </a:xfrm>
            <a:prstGeom prst="ellipse">
              <a:avLst/>
            </a:prstGeom>
            <a:no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40" name="Rectangle 43"/>
            <p:cNvSpPr>
              <a:spLocks noChangeArrowheads="1"/>
            </p:cNvSpPr>
            <p:nvPr/>
          </p:nvSpPr>
          <p:spPr bwMode="auto">
            <a:xfrm>
              <a:off x="1160" y="2332"/>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41" name="Rectangle 44"/>
            <p:cNvSpPr>
              <a:spLocks noChangeArrowheads="1"/>
            </p:cNvSpPr>
            <p:nvPr/>
          </p:nvSpPr>
          <p:spPr bwMode="auto">
            <a:xfrm>
              <a:off x="1234" y="2378"/>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42" name="Rectangle 45"/>
            <p:cNvSpPr>
              <a:spLocks noChangeArrowheads="1"/>
            </p:cNvSpPr>
            <p:nvPr/>
          </p:nvSpPr>
          <p:spPr bwMode="auto">
            <a:xfrm>
              <a:off x="1232" y="2430"/>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43" name="Rectangle 46"/>
            <p:cNvSpPr>
              <a:spLocks noChangeArrowheads="1"/>
            </p:cNvSpPr>
            <p:nvPr/>
          </p:nvSpPr>
          <p:spPr bwMode="auto">
            <a:xfrm>
              <a:off x="1302" y="2482"/>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44" name="Rectangle 47"/>
            <p:cNvSpPr>
              <a:spLocks noChangeArrowheads="1"/>
            </p:cNvSpPr>
            <p:nvPr/>
          </p:nvSpPr>
          <p:spPr bwMode="auto">
            <a:xfrm>
              <a:off x="1228" y="2346"/>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45" name="Rectangle 48"/>
            <p:cNvSpPr>
              <a:spLocks noChangeArrowheads="1"/>
            </p:cNvSpPr>
            <p:nvPr/>
          </p:nvSpPr>
          <p:spPr bwMode="auto">
            <a:xfrm>
              <a:off x="1218" y="2294"/>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46" name="Oval 49"/>
            <p:cNvSpPr>
              <a:spLocks noChangeArrowheads="1"/>
            </p:cNvSpPr>
            <p:nvPr/>
          </p:nvSpPr>
          <p:spPr bwMode="auto">
            <a:xfrm>
              <a:off x="1342" y="2408"/>
              <a:ext cx="38" cy="28"/>
            </a:xfrm>
            <a:prstGeom prst="ellipse">
              <a:avLst/>
            </a:prstGeom>
            <a:solidFill>
              <a:schemeClr val="bg1"/>
            </a:solid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47" name="Oval 50"/>
            <p:cNvSpPr>
              <a:spLocks noChangeArrowheads="1"/>
            </p:cNvSpPr>
            <p:nvPr/>
          </p:nvSpPr>
          <p:spPr bwMode="auto">
            <a:xfrm>
              <a:off x="1360" y="2414"/>
              <a:ext cx="70" cy="14"/>
            </a:xfrm>
            <a:prstGeom prst="ellipse">
              <a:avLst/>
            </a:prstGeom>
            <a:solidFill>
              <a:schemeClr val="bg1"/>
            </a:solidFill>
            <a:ln w="25400">
              <a:solidFill>
                <a:schemeClr val="bg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48" name="Rectangle 51"/>
            <p:cNvSpPr>
              <a:spLocks noChangeArrowheads="1"/>
            </p:cNvSpPr>
            <p:nvPr/>
          </p:nvSpPr>
          <p:spPr bwMode="auto">
            <a:xfrm>
              <a:off x="1206" y="2262"/>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49" name="Rectangle 52"/>
            <p:cNvSpPr>
              <a:spLocks noChangeArrowheads="1"/>
            </p:cNvSpPr>
            <p:nvPr/>
          </p:nvSpPr>
          <p:spPr bwMode="auto">
            <a:xfrm>
              <a:off x="1204" y="2212"/>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50" name="Arc 53"/>
            <p:cNvSpPr>
              <a:spLocks/>
            </p:cNvSpPr>
            <p:nvPr/>
          </p:nvSpPr>
          <p:spPr bwMode="auto">
            <a:xfrm>
              <a:off x="1161" y="2302"/>
              <a:ext cx="84" cy="7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noFill/>
            <a:ln w="25400" cap="rnd">
              <a:solidFill>
                <a:schemeClr val="tx2"/>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0251" name="Arc 54"/>
            <p:cNvSpPr>
              <a:spLocks/>
            </p:cNvSpPr>
            <p:nvPr/>
          </p:nvSpPr>
          <p:spPr bwMode="auto">
            <a:xfrm>
              <a:off x="1161" y="2167"/>
              <a:ext cx="280" cy="1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700"/>
                    <a:pt x="9623" y="42"/>
                    <a:pt x="21523" y="0"/>
                  </a:cubicBezTo>
                </a:path>
                <a:path w="21600" h="21600" stroke="0" extrusionOk="0">
                  <a:moveTo>
                    <a:pt x="-1" y="21599"/>
                  </a:moveTo>
                  <a:cubicBezTo>
                    <a:pt x="-1" y="9700"/>
                    <a:pt x="9623" y="42"/>
                    <a:pt x="21523" y="0"/>
                  </a:cubicBezTo>
                  <a:lnTo>
                    <a:pt x="21600" y="21600"/>
                  </a:lnTo>
                  <a:close/>
                </a:path>
              </a:pathLst>
            </a:custGeom>
            <a:noFill/>
            <a:ln w="25400" cap="rnd">
              <a:solidFill>
                <a:schemeClr val="tx2"/>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0252" name="Oval 55"/>
            <p:cNvSpPr>
              <a:spLocks noChangeArrowheads="1"/>
            </p:cNvSpPr>
            <p:nvPr/>
          </p:nvSpPr>
          <p:spPr bwMode="auto">
            <a:xfrm>
              <a:off x="1326" y="2296"/>
              <a:ext cx="30" cy="30"/>
            </a:xfrm>
            <a:prstGeom prst="ellipse">
              <a:avLst/>
            </a:prstGeom>
            <a:solidFill>
              <a:schemeClr val="bg1"/>
            </a:solid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53" name="Oval 56"/>
            <p:cNvSpPr>
              <a:spLocks noChangeArrowheads="1"/>
            </p:cNvSpPr>
            <p:nvPr/>
          </p:nvSpPr>
          <p:spPr bwMode="auto">
            <a:xfrm>
              <a:off x="1344" y="2304"/>
              <a:ext cx="68" cy="14"/>
            </a:xfrm>
            <a:prstGeom prst="ellipse">
              <a:avLst/>
            </a:prstGeom>
            <a:solidFill>
              <a:schemeClr val="bg1"/>
            </a:solidFill>
            <a:ln w="25400">
              <a:solidFill>
                <a:schemeClr val="bg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54" name="Freeform 57"/>
            <p:cNvSpPr>
              <a:spLocks/>
            </p:cNvSpPr>
            <p:nvPr/>
          </p:nvSpPr>
          <p:spPr bwMode="auto">
            <a:xfrm>
              <a:off x="1210" y="2350"/>
              <a:ext cx="93" cy="45"/>
            </a:xfrm>
            <a:custGeom>
              <a:avLst/>
              <a:gdLst>
                <a:gd name="T0" fmla="*/ 5 w 93"/>
                <a:gd name="T1" fmla="*/ 0 h 45"/>
                <a:gd name="T2" fmla="*/ 92 w 93"/>
                <a:gd name="T3" fmla="*/ 25 h 45"/>
                <a:gd name="T4" fmla="*/ 0 w 93"/>
                <a:gd name="T5" fmla="*/ 44 h 45"/>
                <a:gd name="T6" fmla="*/ 5 w 93"/>
                <a:gd name="T7" fmla="*/ 0 h 45"/>
                <a:gd name="T8" fmla="*/ 0 60000 65536"/>
                <a:gd name="T9" fmla="*/ 0 60000 65536"/>
                <a:gd name="T10" fmla="*/ 0 60000 65536"/>
                <a:gd name="T11" fmla="*/ 0 60000 65536"/>
                <a:gd name="T12" fmla="*/ 0 w 93"/>
                <a:gd name="T13" fmla="*/ 0 h 45"/>
                <a:gd name="T14" fmla="*/ 93 w 93"/>
                <a:gd name="T15" fmla="*/ 45 h 45"/>
              </a:gdLst>
              <a:ahLst/>
              <a:cxnLst>
                <a:cxn ang="T8">
                  <a:pos x="T0" y="T1"/>
                </a:cxn>
                <a:cxn ang="T9">
                  <a:pos x="T2" y="T3"/>
                </a:cxn>
                <a:cxn ang="T10">
                  <a:pos x="T4" y="T5"/>
                </a:cxn>
                <a:cxn ang="T11">
                  <a:pos x="T6" y="T7"/>
                </a:cxn>
              </a:cxnLst>
              <a:rect l="T12" t="T13" r="T14" b="T15"/>
              <a:pathLst>
                <a:path w="93" h="45">
                  <a:moveTo>
                    <a:pt x="5" y="0"/>
                  </a:moveTo>
                  <a:lnTo>
                    <a:pt x="92" y="25"/>
                  </a:lnTo>
                  <a:lnTo>
                    <a:pt x="0" y="44"/>
                  </a:lnTo>
                  <a:lnTo>
                    <a:pt x="5" y="0"/>
                  </a:lnTo>
                </a:path>
              </a:pathLst>
            </a:custGeom>
            <a:solidFill>
              <a:schemeClr val="tx2"/>
            </a:solidFill>
            <a:ln w="12700" cap="rnd">
              <a:solidFill>
                <a:schemeClr val="tx2"/>
              </a:solidFill>
              <a:round/>
              <a:headEnd/>
              <a:tailEnd/>
            </a:ln>
          </p:spPr>
          <p:txBody>
            <a:bodyPr/>
            <a:lstStyle/>
            <a:p>
              <a:pPr algn="ctr" eaLnBrk="0" fontAlgn="base" hangingPunct="0">
                <a:spcBef>
                  <a:spcPct val="0"/>
                </a:spcBef>
                <a:spcAft>
                  <a:spcPct val="0"/>
                </a:spcAft>
              </a:pPr>
              <a:endParaRPr lang="en-US">
                <a:solidFill>
                  <a:srgbClr val="000066"/>
                </a:solidFill>
              </a:endParaRPr>
            </a:p>
          </p:txBody>
        </p:sp>
      </p:grpSp>
      <p:sp>
        <p:nvSpPr>
          <p:cNvPr id="50190" name="Line 58"/>
          <p:cNvSpPr>
            <a:spLocks noChangeShapeType="1"/>
          </p:cNvSpPr>
          <p:nvPr/>
        </p:nvSpPr>
        <p:spPr bwMode="auto">
          <a:xfrm>
            <a:off x="2373313" y="3889375"/>
            <a:ext cx="1079500" cy="1588"/>
          </a:xfrm>
          <a:prstGeom prst="line">
            <a:avLst/>
          </a:prstGeom>
          <a:noFill/>
          <a:ln w="25400">
            <a:solidFill>
              <a:schemeClr val="tx2"/>
            </a:solidFill>
            <a:round/>
            <a:headEnd/>
            <a:tailEnd type="triangle" w="med" len="med"/>
          </a:ln>
        </p:spPr>
        <p:txBody>
          <a:bodyPr/>
          <a:lstStyle/>
          <a:p>
            <a:pPr algn="ctr" eaLnBrk="0" fontAlgn="base" hangingPunct="0">
              <a:spcBef>
                <a:spcPct val="0"/>
              </a:spcBef>
              <a:spcAft>
                <a:spcPct val="0"/>
              </a:spcAft>
            </a:pPr>
            <a:endParaRPr lang="en-US">
              <a:solidFill>
                <a:srgbClr val="000066"/>
              </a:solidFill>
            </a:endParaRPr>
          </a:p>
        </p:txBody>
      </p:sp>
      <p:sp>
        <p:nvSpPr>
          <p:cNvPr id="50191" name="Line 59"/>
          <p:cNvSpPr>
            <a:spLocks noChangeShapeType="1"/>
          </p:cNvSpPr>
          <p:nvPr/>
        </p:nvSpPr>
        <p:spPr bwMode="auto">
          <a:xfrm>
            <a:off x="5230813" y="3902075"/>
            <a:ext cx="596900" cy="1588"/>
          </a:xfrm>
          <a:prstGeom prst="line">
            <a:avLst/>
          </a:prstGeom>
          <a:noFill/>
          <a:ln w="25400">
            <a:solidFill>
              <a:schemeClr val="tx2"/>
            </a:solidFill>
            <a:round/>
            <a:headEnd/>
            <a:tailEnd type="triangle" w="med" len="med"/>
          </a:ln>
        </p:spPr>
        <p:txBody>
          <a:bodyPr/>
          <a:lstStyle/>
          <a:p>
            <a:pPr algn="ctr" eaLnBrk="0" fontAlgn="base" hangingPunct="0">
              <a:spcBef>
                <a:spcPct val="0"/>
              </a:spcBef>
              <a:spcAft>
                <a:spcPct val="0"/>
              </a:spcAft>
            </a:pPr>
            <a:endParaRPr lang="en-US">
              <a:solidFill>
                <a:srgbClr val="000066"/>
              </a:solidFill>
            </a:endParaRPr>
          </a:p>
        </p:txBody>
      </p:sp>
      <p:sp>
        <p:nvSpPr>
          <p:cNvPr id="50192" name="Rectangle 60"/>
          <p:cNvSpPr>
            <a:spLocks noChangeArrowheads="1"/>
          </p:cNvSpPr>
          <p:nvPr/>
        </p:nvSpPr>
        <p:spPr bwMode="auto">
          <a:xfrm>
            <a:off x="5845175" y="4457700"/>
            <a:ext cx="1514475" cy="584200"/>
          </a:xfrm>
          <a:prstGeom prst="rect">
            <a:avLst/>
          </a:prstGeom>
          <a:noFill/>
          <a:ln w="12700">
            <a:noFill/>
            <a:miter lim="800000"/>
            <a:headEnd/>
            <a:tailEnd/>
          </a:ln>
        </p:spPr>
        <p:txBody>
          <a:bodyPr wrap="none" lIns="90488" tIns="44450" rIns="90488" bIns="44450">
            <a:spAutoFit/>
          </a:bodyPr>
          <a:lstStyle/>
          <a:p>
            <a:pPr rtl="1" eaLnBrk="0" fontAlgn="base" hangingPunct="0">
              <a:lnSpc>
                <a:spcPct val="90000"/>
              </a:lnSpc>
              <a:spcBef>
                <a:spcPct val="0"/>
              </a:spcBef>
              <a:spcAft>
                <a:spcPct val="0"/>
              </a:spcAft>
            </a:pPr>
            <a:r>
              <a:rPr lang="en-US">
                <a:solidFill>
                  <a:srgbClr val="000066"/>
                </a:solidFill>
                <a:latin typeface="Arial" charset="0"/>
              </a:rPr>
              <a:t>Resets lock </a:t>
            </a:r>
          </a:p>
          <a:p>
            <a:pPr rtl="1" eaLnBrk="0" fontAlgn="base" hangingPunct="0">
              <a:lnSpc>
                <a:spcPct val="90000"/>
              </a:lnSpc>
              <a:spcBef>
                <a:spcPct val="0"/>
              </a:spcBef>
              <a:spcAft>
                <a:spcPct val="0"/>
              </a:spcAft>
            </a:pPr>
            <a:r>
              <a:rPr lang="en-US">
                <a:solidFill>
                  <a:srgbClr val="000066"/>
                </a:solidFill>
                <a:latin typeface="Arial" charset="0"/>
              </a:rPr>
              <a:t>upon exit</a:t>
            </a:r>
          </a:p>
        </p:txBody>
      </p:sp>
      <p:sp>
        <p:nvSpPr>
          <p:cNvPr id="50193" name="Rectangle 61"/>
          <p:cNvSpPr>
            <a:spLocks noChangeArrowheads="1"/>
          </p:cNvSpPr>
          <p:nvPr/>
        </p:nvSpPr>
        <p:spPr bwMode="auto">
          <a:xfrm>
            <a:off x="3648075" y="4489450"/>
            <a:ext cx="714375" cy="584200"/>
          </a:xfrm>
          <a:prstGeom prst="rect">
            <a:avLst/>
          </a:prstGeom>
          <a:noFill/>
          <a:ln w="12700">
            <a:noFill/>
            <a:miter lim="800000"/>
            <a:headEnd/>
            <a:tailEnd/>
          </a:ln>
        </p:spPr>
        <p:txBody>
          <a:bodyPr wrap="none" lIns="90488" tIns="44450" rIns="90488" bIns="44450">
            <a:spAutoFit/>
          </a:bodyPr>
          <a:lstStyle/>
          <a:p>
            <a:pPr rtl="1" eaLnBrk="0" fontAlgn="base" hangingPunct="0">
              <a:lnSpc>
                <a:spcPct val="90000"/>
              </a:lnSpc>
              <a:spcBef>
                <a:spcPct val="0"/>
              </a:spcBef>
              <a:spcAft>
                <a:spcPct val="0"/>
              </a:spcAft>
            </a:pPr>
            <a:r>
              <a:rPr lang="en-US">
                <a:solidFill>
                  <a:srgbClr val="000066"/>
                </a:solidFill>
                <a:latin typeface="Arial" charset="0"/>
              </a:rPr>
              <a:t>spin </a:t>
            </a:r>
          </a:p>
          <a:p>
            <a:pPr rtl="1" eaLnBrk="0" fontAlgn="base" hangingPunct="0">
              <a:lnSpc>
                <a:spcPct val="90000"/>
              </a:lnSpc>
              <a:spcBef>
                <a:spcPct val="0"/>
              </a:spcBef>
              <a:spcAft>
                <a:spcPct val="0"/>
              </a:spcAft>
            </a:pPr>
            <a:r>
              <a:rPr lang="en-US">
                <a:solidFill>
                  <a:srgbClr val="000066"/>
                </a:solidFill>
                <a:latin typeface="Arial" charset="0"/>
              </a:rPr>
              <a:t>lock</a:t>
            </a:r>
          </a:p>
        </p:txBody>
      </p:sp>
      <p:sp>
        <p:nvSpPr>
          <p:cNvPr id="50194" name="Rectangle 62"/>
          <p:cNvSpPr>
            <a:spLocks noChangeArrowheads="1"/>
          </p:cNvSpPr>
          <p:nvPr/>
        </p:nvSpPr>
        <p:spPr bwMode="auto">
          <a:xfrm>
            <a:off x="4410075" y="4484688"/>
            <a:ext cx="1828800" cy="584200"/>
          </a:xfrm>
          <a:prstGeom prst="rect">
            <a:avLst/>
          </a:prstGeom>
          <a:noFill/>
          <a:ln w="12700">
            <a:noFill/>
            <a:miter lim="800000"/>
            <a:headEnd/>
            <a:tailEnd/>
          </a:ln>
        </p:spPr>
        <p:txBody>
          <a:bodyPr lIns="90488" tIns="44450" rIns="90488" bIns="44450">
            <a:spAutoFit/>
          </a:bodyPr>
          <a:lstStyle/>
          <a:p>
            <a:pPr rtl="1" eaLnBrk="0" fontAlgn="base" hangingPunct="0">
              <a:lnSpc>
                <a:spcPct val="90000"/>
              </a:lnSpc>
              <a:spcBef>
                <a:spcPct val="0"/>
              </a:spcBef>
              <a:spcAft>
                <a:spcPct val="0"/>
              </a:spcAft>
            </a:pPr>
            <a:r>
              <a:rPr lang="en-US">
                <a:solidFill>
                  <a:srgbClr val="000066"/>
                </a:solidFill>
                <a:latin typeface="Arial" charset="0"/>
              </a:rPr>
              <a:t>critical </a:t>
            </a:r>
          </a:p>
          <a:p>
            <a:pPr rtl="1" eaLnBrk="0" fontAlgn="base" hangingPunct="0">
              <a:lnSpc>
                <a:spcPct val="90000"/>
              </a:lnSpc>
              <a:spcBef>
                <a:spcPct val="0"/>
              </a:spcBef>
              <a:spcAft>
                <a:spcPct val="0"/>
              </a:spcAft>
            </a:pPr>
            <a:r>
              <a:rPr lang="en-US">
                <a:solidFill>
                  <a:srgbClr val="000066"/>
                </a:solidFill>
                <a:latin typeface="Arial" charset="0"/>
              </a:rPr>
              <a:t>section</a:t>
            </a:r>
          </a:p>
        </p:txBody>
      </p:sp>
      <p:grpSp>
        <p:nvGrpSpPr>
          <p:cNvPr id="5" name="Group 63"/>
          <p:cNvGrpSpPr>
            <a:grpSpLocks/>
          </p:cNvGrpSpPr>
          <p:nvPr/>
        </p:nvGrpSpPr>
        <p:grpSpPr bwMode="auto">
          <a:xfrm>
            <a:off x="1724025" y="3594100"/>
            <a:ext cx="414338" cy="1328738"/>
            <a:chOff x="616" y="1914"/>
            <a:chExt cx="261" cy="837"/>
          </a:xfrm>
        </p:grpSpPr>
        <p:sp>
          <p:nvSpPr>
            <p:cNvPr id="50234" name="Rectangle 64"/>
            <p:cNvSpPr>
              <a:spLocks noChangeArrowheads="1"/>
            </p:cNvSpPr>
            <p:nvPr/>
          </p:nvSpPr>
          <p:spPr bwMode="auto">
            <a:xfrm>
              <a:off x="616" y="1914"/>
              <a:ext cx="261" cy="627"/>
            </a:xfrm>
            <a:prstGeom prst="rect">
              <a:avLst/>
            </a:prstGeom>
            <a:noFill/>
            <a:ln w="12700">
              <a:noFill/>
              <a:miter lim="800000"/>
              <a:headEnd/>
              <a:tailEnd/>
            </a:ln>
          </p:spPr>
          <p:txBody>
            <a:bodyPr wrap="none" lIns="90488" tIns="44450" rIns="90488" bIns="44450">
              <a:spAutoFit/>
            </a:bodyPr>
            <a:lstStyle/>
            <a:p>
              <a:pPr rtl="1" eaLnBrk="0" fontAlgn="base" hangingPunct="0">
                <a:lnSpc>
                  <a:spcPct val="90000"/>
                </a:lnSpc>
                <a:spcBef>
                  <a:spcPct val="0"/>
                </a:spcBef>
                <a:spcAft>
                  <a:spcPct val="0"/>
                </a:spcAft>
              </a:pPr>
              <a:r>
                <a:rPr lang="en-US" sz="6600">
                  <a:solidFill>
                    <a:srgbClr val="000080"/>
                  </a:solidFill>
                  <a:latin typeface="Arial" charset="0"/>
                </a:rPr>
                <a:t>.</a:t>
              </a:r>
              <a:endParaRPr lang="he-IL" sz="6600">
                <a:solidFill>
                  <a:srgbClr val="000080"/>
                </a:solidFill>
                <a:latin typeface="Arial" charset="0"/>
              </a:endParaRPr>
            </a:p>
          </p:txBody>
        </p:sp>
        <p:sp>
          <p:nvSpPr>
            <p:cNvPr id="50235" name="Rectangle 65"/>
            <p:cNvSpPr>
              <a:spLocks noChangeArrowheads="1"/>
            </p:cNvSpPr>
            <p:nvPr/>
          </p:nvSpPr>
          <p:spPr bwMode="auto">
            <a:xfrm>
              <a:off x="616" y="2019"/>
              <a:ext cx="261" cy="627"/>
            </a:xfrm>
            <a:prstGeom prst="rect">
              <a:avLst/>
            </a:prstGeom>
            <a:noFill/>
            <a:ln w="12700">
              <a:noFill/>
              <a:miter lim="800000"/>
              <a:headEnd/>
              <a:tailEnd/>
            </a:ln>
          </p:spPr>
          <p:txBody>
            <a:bodyPr wrap="none" lIns="90488" tIns="44450" rIns="90488" bIns="44450">
              <a:spAutoFit/>
            </a:bodyPr>
            <a:lstStyle/>
            <a:p>
              <a:pPr rtl="1" eaLnBrk="0" fontAlgn="base" hangingPunct="0">
                <a:lnSpc>
                  <a:spcPct val="90000"/>
                </a:lnSpc>
                <a:spcBef>
                  <a:spcPct val="0"/>
                </a:spcBef>
                <a:spcAft>
                  <a:spcPct val="0"/>
                </a:spcAft>
              </a:pPr>
              <a:r>
                <a:rPr lang="en-US" sz="6600">
                  <a:solidFill>
                    <a:srgbClr val="000080"/>
                  </a:solidFill>
                  <a:latin typeface="Arial" charset="0"/>
                </a:rPr>
                <a:t>.</a:t>
              </a:r>
              <a:endParaRPr lang="he-IL" sz="6600">
                <a:solidFill>
                  <a:srgbClr val="000080"/>
                </a:solidFill>
                <a:latin typeface="Arial" charset="0"/>
              </a:endParaRPr>
            </a:p>
          </p:txBody>
        </p:sp>
        <p:sp>
          <p:nvSpPr>
            <p:cNvPr id="50236" name="Rectangle 66"/>
            <p:cNvSpPr>
              <a:spLocks noChangeArrowheads="1"/>
            </p:cNvSpPr>
            <p:nvPr/>
          </p:nvSpPr>
          <p:spPr bwMode="auto">
            <a:xfrm>
              <a:off x="616" y="2124"/>
              <a:ext cx="261" cy="627"/>
            </a:xfrm>
            <a:prstGeom prst="rect">
              <a:avLst/>
            </a:prstGeom>
            <a:noFill/>
            <a:ln w="12700">
              <a:noFill/>
              <a:miter lim="800000"/>
              <a:headEnd/>
              <a:tailEnd/>
            </a:ln>
          </p:spPr>
          <p:txBody>
            <a:bodyPr wrap="none" lIns="90488" tIns="44450" rIns="90488" bIns="44450">
              <a:spAutoFit/>
            </a:bodyPr>
            <a:lstStyle/>
            <a:p>
              <a:pPr rtl="1" eaLnBrk="0" fontAlgn="base" hangingPunct="0">
                <a:lnSpc>
                  <a:spcPct val="90000"/>
                </a:lnSpc>
                <a:spcBef>
                  <a:spcPct val="0"/>
                </a:spcBef>
                <a:spcAft>
                  <a:spcPct val="0"/>
                </a:spcAft>
              </a:pPr>
              <a:r>
                <a:rPr lang="en-US" sz="6600">
                  <a:solidFill>
                    <a:srgbClr val="000080"/>
                  </a:solidFill>
                  <a:latin typeface="Arial" charset="0"/>
                </a:rPr>
                <a:t>.</a:t>
              </a:r>
              <a:endParaRPr lang="he-IL" sz="6600">
                <a:solidFill>
                  <a:srgbClr val="000080"/>
                </a:solidFill>
                <a:latin typeface="Arial" charset="0"/>
              </a:endParaRPr>
            </a:p>
          </p:txBody>
        </p:sp>
      </p:grpSp>
      <p:grpSp>
        <p:nvGrpSpPr>
          <p:cNvPr id="6" name="Group 67"/>
          <p:cNvGrpSpPr>
            <a:grpSpLocks/>
          </p:cNvGrpSpPr>
          <p:nvPr/>
        </p:nvGrpSpPr>
        <p:grpSpPr bwMode="auto">
          <a:xfrm flipH="1">
            <a:off x="1524000" y="2519363"/>
            <a:ext cx="725488" cy="765175"/>
            <a:chOff x="1008" y="2720"/>
            <a:chExt cx="856" cy="808"/>
          </a:xfrm>
        </p:grpSpPr>
        <p:sp>
          <p:nvSpPr>
            <p:cNvPr id="50225" name="Rectangle 68"/>
            <p:cNvSpPr>
              <a:spLocks noChangeArrowheads="1"/>
            </p:cNvSpPr>
            <p:nvPr/>
          </p:nvSpPr>
          <p:spPr bwMode="auto">
            <a:xfrm>
              <a:off x="1032" y="3304"/>
              <a:ext cx="488" cy="160"/>
            </a:xfrm>
            <a:prstGeom prst="rect">
              <a:avLst/>
            </a:prstGeom>
            <a:solidFill>
              <a:srgbClr val="FF0000"/>
            </a:solidFill>
            <a:ln w="38100">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26" name="Freeform 69"/>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27" name="Freeform 70"/>
            <p:cNvSpPr>
              <a:spLocks/>
            </p:cNvSpPr>
            <p:nvPr/>
          </p:nvSpPr>
          <p:spPr bwMode="auto">
            <a:xfrm flipH="1">
              <a:off x="1077" y="3000"/>
              <a:ext cx="123" cy="312"/>
            </a:xfrm>
            <a:custGeom>
              <a:avLst/>
              <a:gdLst>
                <a:gd name="T0" fmla="*/ 14 w 136"/>
                <a:gd name="T1" fmla="*/ 0 h 344"/>
                <a:gd name="T2" fmla="*/ 81 w 136"/>
                <a:gd name="T3" fmla="*/ 0 h 344"/>
                <a:gd name="T4" fmla="*/ 81 w 136"/>
                <a:gd name="T5" fmla="*/ 141 h 344"/>
                <a:gd name="T6" fmla="*/ 64 w 136"/>
                <a:gd name="T7" fmla="*/ 211 h 344"/>
                <a:gd name="T8" fmla="*/ 64 w 136"/>
                <a:gd name="T9" fmla="*/ 54 h 344"/>
                <a:gd name="T10" fmla="*/ 0 w 136"/>
                <a:gd name="T11" fmla="*/ 5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28" name="Freeform 71"/>
            <p:cNvSpPr>
              <a:spLocks/>
            </p:cNvSpPr>
            <p:nvPr/>
          </p:nvSpPr>
          <p:spPr bwMode="auto">
            <a:xfrm flipH="1">
              <a:off x="1200" y="2800"/>
              <a:ext cx="127" cy="320"/>
            </a:xfrm>
            <a:custGeom>
              <a:avLst/>
              <a:gdLst>
                <a:gd name="T0" fmla="*/ 18 w 136"/>
                <a:gd name="T1" fmla="*/ 0 h 344"/>
                <a:gd name="T2" fmla="*/ 97 w 136"/>
                <a:gd name="T3" fmla="*/ 0 h 344"/>
                <a:gd name="T4" fmla="*/ 97 w 136"/>
                <a:gd name="T5" fmla="*/ 162 h 344"/>
                <a:gd name="T6" fmla="*/ 75 w 136"/>
                <a:gd name="T7" fmla="*/ 240 h 344"/>
                <a:gd name="T8" fmla="*/ 75 w 136"/>
                <a:gd name="T9" fmla="*/ 61 h 344"/>
                <a:gd name="T10" fmla="*/ 0 w 136"/>
                <a:gd name="T11" fmla="*/ 6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29" name="Freeform 72"/>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0000"/>
            </a:solid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30" name="Freeform 73"/>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0000"/>
            </a:solid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31" name="Freeform 74"/>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32" name="Freeform 75"/>
            <p:cNvSpPr>
              <a:spLocks/>
            </p:cNvSpPr>
            <p:nvPr/>
          </p:nvSpPr>
          <p:spPr bwMode="auto">
            <a:xfrm>
              <a:off x="1669" y="3008"/>
              <a:ext cx="123" cy="312"/>
            </a:xfrm>
            <a:custGeom>
              <a:avLst/>
              <a:gdLst>
                <a:gd name="T0" fmla="*/ 14 w 136"/>
                <a:gd name="T1" fmla="*/ 0 h 344"/>
                <a:gd name="T2" fmla="*/ 81 w 136"/>
                <a:gd name="T3" fmla="*/ 0 h 344"/>
                <a:gd name="T4" fmla="*/ 81 w 136"/>
                <a:gd name="T5" fmla="*/ 141 h 344"/>
                <a:gd name="T6" fmla="*/ 64 w 136"/>
                <a:gd name="T7" fmla="*/ 211 h 344"/>
                <a:gd name="T8" fmla="*/ 64 w 136"/>
                <a:gd name="T9" fmla="*/ 54 h 344"/>
                <a:gd name="T10" fmla="*/ 0 w 136"/>
                <a:gd name="T11" fmla="*/ 5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33" name="Freeform 76"/>
            <p:cNvSpPr>
              <a:spLocks/>
            </p:cNvSpPr>
            <p:nvPr/>
          </p:nvSpPr>
          <p:spPr bwMode="auto">
            <a:xfrm>
              <a:off x="1737" y="2840"/>
              <a:ext cx="127" cy="320"/>
            </a:xfrm>
            <a:custGeom>
              <a:avLst/>
              <a:gdLst>
                <a:gd name="T0" fmla="*/ 18 w 136"/>
                <a:gd name="T1" fmla="*/ 0 h 344"/>
                <a:gd name="T2" fmla="*/ 97 w 136"/>
                <a:gd name="T3" fmla="*/ 0 h 344"/>
                <a:gd name="T4" fmla="*/ 97 w 136"/>
                <a:gd name="T5" fmla="*/ 162 h 344"/>
                <a:gd name="T6" fmla="*/ 75 w 136"/>
                <a:gd name="T7" fmla="*/ 240 h 344"/>
                <a:gd name="T8" fmla="*/ 75 w 136"/>
                <a:gd name="T9" fmla="*/ 61 h 344"/>
                <a:gd name="T10" fmla="*/ 0 w 136"/>
                <a:gd name="T11" fmla="*/ 6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grpSp>
      <p:grpSp>
        <p:nvGrpSpPr>
          <p:cNvPr id="7" name="Group 77"/>
          <p:cNvGrpSpPr>
            <a:grpSpLocks/>
          </p:cNvGrpSpPr>
          <p:nvPr/>
        </p:nvGrpSpPr>
        <p:grpSpPr bwMode="auto">
          <a:xfrm flipH="1">
            <a:off x="1465263" y="3432175"/>
            <a:ext cx="725487" cy="765175"/>
            <a:chOff x="1008" y="2720"/>
            <a:chExt cx="856" cy="808"/>
          </a:xfrm>
        </p:grpSpPr>
        <p:sp>
          <p:nvSpPr>
            <p:cNvPr id="50216" name="Rectangle 78"/>
            <p:cNvSpPr>
              <a:spLocks noChangeArrowheads="1"/>
            </p:cNvSpPr>
            <p:nvPr/>
          </p:nvSpPr>
          <p:spPr bwMode="auto">
            <a:xfrm>
              <a:off x="1032" y="3304"/>
              <a:ext cx="488" cy="160"/>
            </a:xfrm>
            <a:prstGeom prst="rect">
              <a:avLst/>
            </a:prstGeom>
            <a:solidFill>
              <a:srgbClr val="0099FF"/>
            </a:solidFill>
            <a:ln w="38100">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17" name="Freeform 79"/>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18" name="Freeform 80"/>
            <p:cNvSpPr>
              <a:spLocks/>
            </p:cNvSpPr>
            <p:nvPr/>
          </p:nvSpPr>
          <p:spPr bwMode="auto">
            <a:xfrm flipH="1">
              <a:off x="1077" y="3000"/>
              <a:ext cx="123" cy="312"/>
            </a:xfrm>
            <a:custGeom>
              <a:avLst/>
              <a:gdLst>
                <a:gd name="T0" fmla="*/ 14 w 136"/>
                <a:gd name="T1" fmla="*/ 0 h 344"/>
                <a:gd name="T2" fmla="*/ 81 w 136"/>
                <a:gd name="T3" fmla="*/ 0 h 344"/>
                <a:gd name="T4" fmla="*/ 81 w 136"/>
                <a:gd name="T5" fmla="*/ 141 h 344"/>
                <a:gd name="T6" fmla="*/ 64 w 136"/>
                <a:gd name="T7" fmla="*/ 211 h 344"/>
                <a:gd name="T8" fmla="*/ 64 w 136"/>
                <a:gd name="T9" fmla="*/ 54 h 344"/>
                <a:gd name="T10" fmla="*/ 0 w 136"/>
                <a:gd name="T11" fmla="*/ 5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19" name="Freeform 81"/>
            <p:cNvSpPr>
              <a:spLocks/>
            </p:cNvSpPr>
            <p:nvPr/>
          </p:nvSpPr>
          <p:spPr bwMode="auto">
            <a:xfrm flipH="1">
              <a:off x="1200" y="2800"/>
              <a:ext cx="127" cy="320"/>
            </a:xfrm>
            <a:custGeom>
              <a:avLst/>
              <a:gdLst>
                <a:gd name="T0" fmla="*/ 18 w 136"/>
                <a:gd name="T1" fmla="*/ 0 h 344"/>
                <a:gd name="T2" fmla="*/ 97 w 136"/>
                <a:gd name="T3" fmla="*/ 0 h 344"/>
                <a:gd name="T4" fmla="*/ 97 w 136"/>
                <a:gd name="T5" fmla="*/ 162 h 344"/>
                <a:gd name="T6" fmla="*/ 75 w 136"/>
                <a:gd name="T7" fmla="*/ 240 h 344"/>
                <a:gd name="T8" fmla="*/ 75 w 136"/>
                <a:gd name="T9" fmla="*/ 61 h 344"/>
                <a:gd name="T10" fmla="*/ 0 w 136"/>
                <a:gd name="T11" fmla="*/ 6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20" name="Freeform 82"/>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0099FF"/>
            </a:solid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21" name="Freeform 83"/>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0099FF"/>
            </a:solid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22" name="Freeform 84"/>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23" name="Freeform 85"/>
            <p:cNvSpPr>
              <a:spLocks/>
            </p:cNvSpPr>
            <p:nvPr/>
          </p:nvSpPr>
          <p:spPr bwMode="auto">
            <a:xfrm>
              <a:off x="1669" y="3008"/>
              <a:ext cx="123" cy="312"/>
            </a:xfrm>
            <a:custGeom>
              <a:avLst/>
              <a:gdLst>
                <a:gd name="T0" fmla="*/ 14 w 136"/>
                <a:gd name="T1" fmla="*/ 0 h 344"/>
                <a:gd name="T2" fmla="*/ 81 w 136"/>
                <a:gd name="T3" fmla="*/ 0 h 344"/>
                <a:gd name="T4" fmla="*/ 81 w 136"/>
                <a:gd name="T5" fmla="*/ 141 h 344"/>
                <a:gd name="T6" fmla="*/ 64 w 136"/>
                <a:gd name="T7" fmla="*/ 211 h 344"/>
                <a:gd name="T8" fmla="*/ 64 w 136"/>
                <a:gd name="T9" fmla="*/ 54 h 344"/>
                <a:gd name="T10" fmla="*/ 0 w 136"/>
                <a:gd name="T11" fmla="*/ 5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24" name="Freeform 86"/>
            <p:cNvSpPr>
              <a:spLocks/>
            </p:cNvSpPr>
            <p:nvPr/>
          </p:nvSpPr>
          <p:spPr bwMode="auto">
            <a:xfrm>
              <a:off x="1737" y="2840"/>
              <a:ext cx="127" cy="320"/>
            </a:xfrm>
            <a:custGeom>
              <a:avLst/>
              <a:gdLst>
                <a:gd name="T0" fmla="*/ 18 w 136"/>
                <a:gd name="T1" fmla="*/ 0 h 344"/>
                <a:gd name="T2" fmla="*/ 97 w 136"/>
                <a:gd name="T3" fmla="*/ 0 h 344"/>
                <a:gd name="T4" fmla="*/ 97 w 136"/>
                <a:gd name="T5" fmla="*/ 162 h 344"/>
                <a:gd name="T6" fmla="*/ 75 w 136"/>
                <a:gd name="T7" fmla="*/ 240 h 344"/>
                <a:gd name="T8" fmla="*/ 75 w 136"/>
                <a:gd name="T9" fmla="*/ 61 h 344"/>
                <a:gd name="T10" fmla="*/ 0 w 136"/>
                <a:gd name="T11" fmla="*/ 6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grpSp>
      <p:grpSp>
        <p:nvGrpSpPr>
          <p:cNvPr id="8" name="Group 87"/>
          <p:cNvGrpSpPr>
            <a:grpSpLocks/>
          </p:cNvGrpSpPr>
          <p:nvPr/>
        </p:nvGrpSpPr>
        <p:grpSpPr bwMode="auto">
          <a:xfrm flipH="1">
            <a:off x="1546225" y="4964113"/>
            <a:ext cx="725488" cy="765175"/>
            <a:chOff x="1008" y="2720"/>
            <a:chExt cx="856" cy="808"/>
          </a:xfrm>
        </p:grpSpPr>
        <p:sp>
          <p:nvSpPr>
            <p:cNvPr id="50207" name="Rectangle 88"/>
            <p:cNvSpPr>
              <a:spLocks noChangeArrowheads="1"/>
            </p:cNvSpPr>
            <p:nvPr/>
          </p:nvSpPr>
          <p:spPr bwMode="auto">
            <a:xfrm>
              <a:off x="1032" y="3304"/>
              <a:ext cx="488" cy="160"/>
            </a:xfrm>
            <a:prstGeom prst="rect">
              <a:avLst/>
            </a:prstGeom>
            <a:solidFill>
              <a:srgbClr val="00FF00"/>
            </a:solidFill>
            <a:ln w="38100">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08" name="Freeform 89"/>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09" name="Freeform 90"/>
            <p:cNvSpPr>
              <a:spLocks/>
            </p:cNvSpPr>
            <p:nvPr/>
          </p:nvSpPr>
          <p:spPr bwMode="auto">
            <a:xfrm flipH="1">
              <a:off x="1077" y="3000"/>
              <a:ext cx="123" cy="312"/>
            </a:xfrm>
            <a:custGeom>
              <a:avLst/>
              <a:gdLst>
                <a:gd name="T0" fmla="*/ 14 w 136"/>
                <a:gd name="T1" fmla="*/ 0 h 344"/>
                <a:gd name="T2" fmla="*/ 81 w 136"/>
                <a:gd name="T3" fmla="*/ 0 h 344"/>
                <a:gd name="T4" fmla="*/ 81 w 136"/>
                <a:gd name="T5" fmla="*/ 141 h 344"/>
                <a:gd name="T6" fmla="*/ 64 w 136"/>
                <a:gd name="T7" fmla="*/ 211 h 344"/>
                <a:gd name="T8" fmla="*/ 64 w 136"/>
                <a:gd name="T9" fmla="*/ 54 h 344"/>
                <a:gd name="T10" fmla="*/ 0 w 136"/>
                <a:gd name="T11" fmla="*/ 5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10" name="Freeform 91"/>
            <p:cNvSpPr>
              <a:spLocks/>
            </p:cNvSpPr>
            <p:nvPr/>
          </p:nvSpPr>
          <p:spPr bwMode="auto">
            <a:xfrm flipH="1">
              <a:off x="1200" y="2800"/>
              <a:ext cx="127" cy="320"/>
            </a:xfrm>
            <a:custGeom>
              <a:avLst/>
              <a:gdLst>
                <a:gd name="T0" fmla="*/ 18 w 136"/>
                <a:gd name="T1" fmla="*/ 0 h 344"/>
                <a:gd name="T2" fmla="*/ 97 w 136"/>
                <a:gd name="T3" fmla="*/ 0 h 344"/>
                <a:gd name="T4" fmla="*/ 97 w 136"/>
                <a:gd name="T5" fmla="*/ 162 h 344"/>
                <a:gd name="T6" fmla="*/ 75 w 136"/>
                <a:gd name="T7" fmla="*/ 240 h 344"/>
                <a:gd name="T8" fmla="*/ 75 w 136"/>
                <a:gd name="T9" fmla="*/ 61 h 344"/>
                <a:gd name="T10" fmla="*/ 0 w 136"/>
                <a:gd name="T11" fmla="*/ 6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11" name="Freeform 92"/>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00FF00"/>
            </a:solid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12" name="Freeform 93"/>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00FF00"/>
            </a:solid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13" name="Freeform 94"/>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14" name="Freeform 95"/>
            <p:cNvSpPr>
              <a:spLocks/>
            </p:cNvSpPr>
            <p:nvPr/>
          </p:nvSpPr>
          <p:spPr bwMode="auto">
            <a:xfrm>
              <a:off x="1669" y="3008"/>
              <a:ext cx="123" cy="312"/>
            </a:xfrm>
            <a:custGeom>
              <a:avLst/>
              <a:gdLst>
                <a:gd name="T0" fmla="*/ 14 w 136"/>
                <a:gd name="T1" fmla="*/ 0 h 344"/>
                <a:gd name="T2" fmla="*/ 81 w 136"/>
                <a:gd name="T3" fmla="*/ 0 h 344"/>
                <a:gd name="T4" fmla="*/ 81 w 136"/>
                <a:gd name="T5" fmla="*/ 141 h 344"/>
                <a:gd name="T6" fmla="*/ 64 w 136"/>
                <a:gd name="T7" fmla="*/ 211 h 344"/>
                <a:gd name="T8" fmla="*/ 64 w 136"/>
                <a:gd name="T9" fmla="*/ 54 h 344"/>
                <a:gd name="T10" fmla="*/ 0 w 136"/>
                <a:gd name="T11" fmla="*/ 5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15" name="Freeform 96"/>
            <p:cNvSpPr>
              <a:spLocks/>
            </p:cNvSpPr>
            <p:nvPr/>
          </p:nvSpPr>
          <p:spPr bwMode="auto">
            <a:xfrm>
              <a:off x="1737" y="2840"/>
              <a:ext cx="127" cy="320"/>
            </a:xfrm>
            <a:custGeom>
              <a:avLst/>
              <a:gdLst>
                <a:gd name="T0" fmla="*/ 18 w 136"/>
                <a:gd name="T1" fmla="*/ 0 h 344"/>
                <a:gd name="T2" fmla="*/ 97 w 136"/>
                <a:gd name="T3" fmla="*/ 0 h 344"/>
                <a:gd name="T4" fmla="*/ 97 w 136"/>
                <a:gd name="T5" fmla="*/ 162 h 344"/>
                <a:gd name="T6" fmla="*/ 75 w 136"/>
                <a:gd name="T7" fmla="*/ 240 h 344"/>
                <a:gd name="T8" fmla="*/ 75 w 136"/>
                <a:gd name="T9" fmla="*/ 61 h 344"/>
                <a:gd name="T10" fmla="*/ 0 w 136"/>
                <a:gd name="T11" fmla="*/ 6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grpSp>
      <p:sp>
        <p:nvSpPr>
          <p:cNvPr id="50199" name="Text Box 97"/>
          <p:cNvSpPr txBox="1">
            <a:spLocks noChangeArrowheads="1"/>
          </p:cNvSpPr>
          <p:nvPr/>
        </p:nvSpPr>
        <p:spPr bwMode="auto">
          <a:xfrm>
            <a:off x="3816350" y="5607050"/>
            <a:ext cx="185738" cy="457200"/>
          </a:xfrm>
          <a:prstGeom prst="rect">
            <a:avLst/>
          </a:prstGeom>
          <a:noFill/>
          <a:ln w="9525">
            <a:noFill/>
            <a:miter lim="800000"/>
            <a:headEnd/>
            <a:tailEnd/>
          </a:ln>
        </p:spPr>
        <p:txBody>
          <a:bodyPr wrap="none">
            <a:spAutoFit/>
          </a:bodyPr>
          <a:lstStyle/>
          <a:p>
            <a:pPr fontAlgn="base">
              <a:spcBef>
                <a:spcPct val="0"/>
              </a:spcBef>
              <a:spcAft>
                <a:spcPct val="0"/>
              </a:spcAft>
            </a:pPr>
            <a:endParaRPr lang="en-US" sz="2400">
              <a:solidFill>
                <a:srgbClr val="FF3300"/>
              </a:solidFill>
            </a:endParaRPr>
          </a:p>
        </p:txBody>
      </p:sp>
      <p:grpSp>
        <p:nvGrpSpPr>
          <p:cNvPr id="9" name="Group 98"/>
          <p:cNvGrpSpPr>
            <a:grpSpLocks/>
          </p:cNvGrpSpPr>
          <p:nvPr/>
        </p:nvGrpSpPr>
        <p:grpSpPr bwMode="auto">
          <a:xfrm>
            <a:off x="3648075" y="3444875"/>
            <a:ext cx="611188" cy="871538"/>
            <a:chOff x="4300" y="2246"/>
            <a:chExt cx="400" cy="571"/>
          </a:xfrm>
        </p:grpSpPr>
        <p:sp>
          <p:nvSpPr>
            <p:cNvPr id="50202" name="Oval 99"/>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03" name="Oval 100"/>
            <p:cNvSpPr>
              <a:spLocks noChangeArrowheads="1"/>
            </p:cNvSpPr>
            <p:nvPr/>
          </p:nvSpPr>
          <p:spPr bwMode="auto">
            <a:xfrm>
              <a:off x="4358" y="2302"/>
              <a:ext cx="280" cy="325"/>
            </a:xfrm>
            <a:prstGeom prst="ellipse">
              <a:avLst/>
            </a:prstGeom>
            <a:solidFill>
              <a:schemeClr val="bg1"/>
            </a:solidFill>
            <a:ln w="127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04" name="Oval 101"/>
            <p:cNvSpPr>
              <a:spLocks noChangeArrowheads="1"/>
            </p:cNvSpPr>
            <p:nvPr/>
          </p:nvSpPr>
          <p:spPr bwMode="auto">
            <a:xfrm>
              <a:off x="4303" y="2413"/>
              <a:ext cx="397" cy="404"/>
            </a:xfrm>
            <a:prstGeom prst="ellipse">
              <a:avLst/>
            </a:prstGeom>
            <a:solidFill>
              <a:schemeClr val="tx2"/>
            </a:solidFill>
            <a:ln w="127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05" name="Oval 102"/>
            <p:cNvSpPr>
              <a:spLocks noChangeArrowheads="1"/>
            </p:cNvSpPr>
            <p:nvPr/>
          </p:nvSpPr>
          <p:spPr bwMode="auto">
            <a:xfrm>
              <a:off x="4428" y="2496"/>
              <a:ext cx="143" cy="139"/>
            </a:xfrm>
            <a:prstGeom prst="ellipse">
              <a:avLst/>
            </a:prstGeom>
            <a:solidFill>
              <a:schemeClr val="bg1"/>
            </a:solidFill>
            <a:ln w="127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0206" name="AutoShape 103"/>
            <p:cNvSpPr>
              <a:spLocks noChangeArrowheads="1"/>
            </p:cNvSpPr>
            <p:nvPr/>
          </p:nvSpPr>
          <p:spPr bwMode="auto">
            <a:xfrm flipV="1">
              <a:off x="4457" y="2611"/>
              <a:ext cx="96"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grpSp>
      <p:sp>
        <p:nvSpPr>
          <p:cNvPr id="50201" name="Title 105"/>
          <p:cNvSpPr>
            <a:spLocks noGrp="1"/>
          </p:cNvSpPr>
          <p:nvPr>
            <p:ph type="title"/>
          </p:nvPr>
        </p:nvSpPr>
        <p:spPr/>
        <p:txBody>
          <a:bodyPr/>
          <a:lstStyle/>
          <a:p>
            <a:r>
              <a:rPr lang="en-US" smtClean="0"/>
              <a:t>Spin Locks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flipH="1">
            <a:off x="5891213" y="3640138"/>
            <a:ext cx="725487" cy="765175"/>
            <a:chOff x="1008" y="2720"/>
            <a:chExt cx="856" cy="808"/>
          </a:xfrm>
        </p:grpSpPr>
        <p:sp>
          <p:nvSpPr>
            <p:cNvPr id="51299" name="Rectangle 4"/>
            <p:cNvSpPr>
              <a:spLocks noChangeArrowheads="1"/>
            </p:cNvSpPr>
            <p:nvPr/>
          </p:nvSpPr>
          <p:spPr bwMode="auto">
            <a:xfrm>
              <a:off x="1032" y="3304"/>
              <a:ext cx="488" cy="160"/>
            </a:xfrm>
            <a:prstGeom prst="rect">
              <a:avLst/>
            </a:prstGeom>
            <a:solidFill>
              <a:srgbClr val="0099FF"/>
            </a:solidFill>
            <a:ln w="38100">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300" name="Freeform 5"/>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301" name="Freeform 6"/>
            <p:cNvSpPr>
              <a:spLocks/>
            </p:cNvSpPr>
            <p:nvPr/>
          </p:nvSpPr>
          <p:spPr bwMode="auto">
            <a:xfrm flipH="1">
              <a:off x="1077" y="3000"/>
              <a:ext cx="123" cy="312"/>
            </a:xfrm>
            <a:custGeom>
              <a:avLst/>
              <a:gdLst>
                <a:gd name="T0" fmla="*/ 14 w 136"/>
                <a:gd name="T1" fmla="*/ 0 h 344"/>
                <a:gd name="T2" fmla="*/ 81 w 136"/>
                <a:gd name="T3" fmla="*/ 0 h 344"/>
                <a:gd name="T4" fmla="*/ 81 w 136"/>
                <a:gd name="T5" fmla="*/ 141 h 344"/>
                <a:gd name="T6" fmla="*/ 64 w 136"/>
                <a:gd name="T7" fmla="*/ 211 h 344"/>
                <a:gd name="T8" fmla="*/ 64 w 136"/>
                <a:gd name="T9" fmla="*/ 54 h 344"/>
                <a:gd name="T10" fmla="*/ 0 w 136"/>
                <a:gd name="T11" fmla="*/ 5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302" name="Freeform 7"/>
            <p:cNvSpPr>
              <a:spLocks/>
            </p:cNvSpPr>
            <p:nvPr/>
          </p:nvSpPr>
          <p:spPr bwMode="auto">
            <a:xfrm flipH="1">
              <a:off x="1200" y="2800"/>
              <a:ext cx="127" cy="320"/>
            </a:xfrm>
            <a:custGeom>
              <a:avLst/>
              <a:gdLst>
                <a:gd name="T0" fmla="*/ 18 w 136"/>
                <a:gd name="T1" fmla="*/ 0 h 344"/>
                <a:gd name="T2" fmla="*/ 97 w 136"/>
                <a:gd name="T3" fmla="*/ 0 h 344"/>
                <a:gd name="T4" fmla="*/ 97 w 136"/>
                <a:gd name="T5" fmla="*/ 162 h 344"/>
                <a:gd name="T6" fmla="*/ 75 w 136"/>
                <a:gd name="T7" fmla="*/ 240 h 344"/>
                <a:gd name="T8" fmla="*/ 75 w 136"/>
                <a:gd name="T9" fmla="*/ 61 h 344"/>
                <a:gd name="T10" fmla="*/ 0 w 136"/>
                <a:gd name="T11" fmla="*/ 6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303" name="Freeform 8"/>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0099FF"/>
            </a:solid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304" name="Freeform 9"/>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0099FF"/>
            </a:solid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305" name="Freeform 10"/>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306" name="Freeform 11"/>
            <p:cNvSpPr>
              <a:spLocks/>
            </p:cNvSpPr>
            <p:nvPr/>
          </p:nvSpPr>
          <p:spPr bwMode="auto">
            <a:xfrm>
              <a:off x="1669" y="3008"/>
              <a:ext cx="123" cy="312"/>
            </a:xfrm>
            <a:custGeom>
              <a:avLst/>
              <a:gdLst>
                <a:gd name="T0" fmla="*/ 14 w 136"/>
                <a:gd name="T1" fmla="*/ 0 h 344"/>
                <a:gd name="T2" fmla="*/ 81 w 136"/>
                <a:gd name="T3" fmla="*/ 0 h 344"/>
                <a:gd name="T4" fmla="*/ 81 w 136"/>
                <a:gd name="T5" fmla="*/ 141 h 344"/>
                <a:gd name="T6" fmla="*/ 64 w 136"/>
                <a:gd name="T7" fmla="*/ 211 h 344"/>
                <a:gd name="T8" fmla="*/ 64 w 136"/>
                <a:gd name="T9" fmla="*/ 54 h 344"/>
                <a:gd name="T10" fmla="*/ 0 w 136"/>
                <a:gd name="T11" fmla="*/ 5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307" name="Freeform 12"/>
            <p:cNvSpPr>
              <a:spLocks/>
            </p:cNvSpPr>
            <p:nvPr/>
          </p:nvSpPr>
          <p:spPr bwMode="auto">
            <a:xfrm>
              <a:off x="1737" y="2840"/>
              <a:ext cx="127" cy="320"/>
            </a:xfrm>
            <a:custGeom>
              <a:avLst/>
              <a:gdLst>
                <a:gd name="T0" fmla="*/ 18 w 136"/>
                <a:gd name="T1" fmla="*/ 0 h 344"/>
                <a:gd name="T2" fmla="*/ 97 w 136"/>
                <a:gd name="T3" fmla="*/ 0 h 344"/>
                <a:gd name="T4" fmla="*/ 97 w 136"/>
                <a:gd name="T5" fmla="*/ 162 h 344"/>
                <a:gd name="T6" fmla="*/ 75 w 136"/>
                <a:gd name="T7" fmla="*/ 240 h 344"/>
                <a:gd name="T8" fmla="*/ 75 w 136"/>
                <a:gd name="T9" fmla="*/ 61 h 344"/>
                <a:gd name="T10" fmla="*/ 0 w 136"/>
                <a:gd name="T11" fmla="*/ 6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grpSp>
      <p:sp>
        <p:nvSpPr>
          <p:cNvPr id="1099789" name="Rectangle 13"/>
          <p:cNvSpPr>
            <a:spLocks noChangeArrowheads="1"/>
          </p:cNvSpPr>
          <p:nvPr/>
        </p:nvSpPr>
        <p:spPr bwMode="auto">
          <a:xfrm>
            <a:off x="4467225" y="3478213"/>
            <a:ext cx="665163" cy="874712"/>
          </a:xfrm>
          <a:prstGeom prst="rect">
            <a:avLst/>
          </a:prstGeom>
          <a:solidFill>
            <a:srgbClr val="FFFF00"/>
          </a:solidFill>
          <a:ln w="28575">
            <a:solidFill>
              <a:schemeClr val="tx1"/>
            </a:solidFill>
            <a:miter lim="800000"/>
            <a:headEnd/>
            <a:tailEnd/>
          </a:ln>
          <a:effectLst>
            <a:outerShdw blurRad="63500" dist="107763" dir="2700000" algn="ctr" rotWithShape="0">
              <a:schemeClr val="bg2">
                <a:alpha val="50000"/>
              </a:schemeClr>
            </a:outerShdw>
          </a:effectLst>
        </p:spPr>
        <p:txBody>
          <a:bodyPr wrap="none" anchor="ctr"/>
          <a:lstStyle/>
          <a:p>
            <a:pPr algn="ctr" fontAlgn="base">
              <a:spcBef>
                <a:spcPct val="0"/>
              </a:spcBef>
              <a:spcAft>
                <a:spcPct val="0"/>
              </a:spcAft>
              <a:defRPr/>
            </a:pPr>
            <a:endParaRPr lang="en-US" sz="2400">
              <a:solidFill>
                <a:srgbClr val="000080"/>
              </a:solidFill>
            </a:endParaRPr>
          </a:p>
        </p:txBody>
      </p:sp>
      <p:sp>
        <p:nvSpPr>
          <p:cNvPr id="51207" name="Line 15"/>
          <p:cNvSpPr>
            <a:spLocks noChangeShapeType="1"/>
          </p:cNvSpPr>
          <p:nvPr/>
        </p:nvSpPr>
        <p:spPr bwMode="auto">
          <a:xfrm>
            <a:off x="2424113" y="3305175"/>
            <a:ext cx="647700" cy="192088"/>
          </a:xfrm>
          <a:prstGeom prst="line">
            <a:avLst/>
          </a:prstGeom>
          <a:noFill/>
          <a:ln w="25400">
            <a:solidFill>
              <a:schemeClr val="tx2"/>
            </a:solidFill>
            <a:round/>
            <a:headEnd/>
            <a:tailEnd type="triangle" w="med" len="med"/>
          </a:ln>
        </p:spPr>
        <p:txBody>
          <a:bodyPr/>
          <a:lstStyle/>
          <a:p>
            <a:pPr algn="ctr" eaLnBrk="0" fontAlgn="base" hangingPunct="0">
              <a:spcBef>
                <a:spcPct val="0"/>
              </a:spcBef>
              <a:spcAft>
                <a:spcPct val="0"/>
              </a:spcAft>
            </a:pPr>
            <a:endParaRPr lang="en-US">
              <a:solidFill>
                <a:srgbClr val="000066"/>
              </a:solidFill>
            </a:endParaRPr>
          </a:p>
        </p:txBody>
      </p:sp>
      <p:sp>
        <p:nvSpPr>
          <p:cNvPr id="51208" name="Line 16"/>
          <p:cNvSpPr>
            <a:spLocks noChangeShapeType="1"/>
          </p:cNvSpPr>
          <p:nvPr/>
        </p:nvSpPr>
        <p:spPr bwMode="auto">
          <a:xfrm flipV="1">
            <a:off x="2368550" y="4652963"/>
            <a:ext cx="636588" cy="333375"/>
          </a:xfrm>
          <a:prstGeom prst="line">
            <a:avLst/>
          </a:prstGeom>
          <a:noFill/>
          <a:ln w="25400">
            <a:solidFill>
              <a:schemeClr val="tx2"/>
            </a:solidFill>
            <a:round/>
            <a:headEnd/>
            <a:tailEnd type="triangle" w="med" len="med"/>
          </a:ln>
        </p:spPr>
        <p:txBody>
          <a:bodyPr/>
          <a:lstStyle/>
          <a:p>
            <a:pPr algn="ctr" eaLnBrk="0" fontAlgn="base" hangingPunct="0">
              <a:spcBef>
                <a:spcPct val="0"/>
              </a:spcBef>
              <a:spcAft>
                <a:spcPct val="0"/>
              </a:spcAft>
            </a:pPr>
            <a:endParaRPr lang="en-US">
              <a:solidFill>
                <a:srgbClr val="000066"/>
              </a:solidFill>
            </a:endParaRPr>
          </a:p>
        </p:txBody>
      </p:sp>
      <p:sp>
        <p:nvSpPr>
          <p:cNvPr id="51209" name="Rectangle 17"/>
          <p:cNvSpPr>
            <a:spLocks noChangeArrowheads="1"/>
          </p:cNvSpPr>
          <p:nvPr/>
        </p:nvSpPr>
        <p:spPr bwMode="auto">
          <a:xfrm>
            <a:off x="3763963" y="3627438"/>
            <a:ext cx="419100" cy="558800"/>
          </a:xfrm>
          <a:prstGeom prst="rect">
            <a:avLst/>
          </a:prstGeom>
          <a:solidFill>
            <a:schemeClr val="bg1"/>
          </a:solidFill>
          <a:ln w="12700">
            <a:no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10" name="Rectangle 18"/>
          <p:cNvSpPr>
            <a:spLocks noChangeArrowheads="1"/>
          </p:cNvSpPr>
          <p:nvPr/>
        </p:nvSpPr>
        <p:spPr bwMode="auto">
          <a:xfrm>
            <a:off x="4602163" y="3646488"/>
            <a:ext cx="368300" cy="685800"/>
          </a:xfrm>
          <a:prstGeom prst="rect">
            <a:avLst/>
          </a:prstGeom>
          <a:noFill/>
          <a:ln w="12700">
            <a:no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11" name="Rectangle 19"/>
          <p:cNvSpPr>
            <a:spLocks noChangeArrowheads="1"/>
          </p:cNvSpPr>
          <p:nvPr/>
        </p:nvSpPr>
        <p:spPr bwMode="auto">
          <a:xfrm>
            <a:off x="4549775" y="3746500"/>
            <a:ext cx="498475" cy="336550"/>
          </a:xfrm>
          <a:prstGeom prst="rect">
            <a:avLst/>
          </a:prstGeom>
          <a:noFill/>
          <a:ln w="12700">
            <a:noFill/>
            <a:miter lim="800000"/>
            <a:headEnd/>
            <a:tailEnd/>
          </a:ln>
        </p:spPr>
        <p:txBody>
          <a:bodyPr wrap="none" lIns="90488" tIns="44450" rIns="90488" bIns="44450">
            <a:spAutoFit/>
          </a:bodyPr>
          <a:lstStyle/>
          <a:p>
            <a:pPr rtl="1" eaLnBrk="0" fontAlgn="base" hangingPunct="0">
              <a:lnSpc>
                <a:spcPct val="90000"/>
              </a:lnSpc>
              <a:spcBef>
                <a:spcPct val="0"/>
              </a:spcBef>
              <a:spcAft>
                <a:spcPct val="0"/>
              </a:spcAft>
            </a:pPr>
            <a:r>
              <a:rPr lang="en-US">
                <a:solidFill>
                  <a:srgbClr val="000080"/>
                </a:solidFill>
                <a:latin typeface="Arial" charset="0"/>
              </a:rPr>
              <a:t>CS</a:t>
            </a:r>
            <a:endParaRPr lang="he-IL">
              <a:solidFill>
                <a:srgbClr val="000080"/>
              </a:solidFill>
              <a:latin typeface="Arial" charset="0"/>
            </a:endParaRPr>
          </a:p>
        </p:txBody>
      </p:sp>
      <p:grpSp>
        <p:nvGrpSpPr>
          <p:cNvPr id="3" name="Group 20"/>
          <p:cNvGrpSpPr>
            <a:grpSpLocks/>
          </p:cNvGrpSpPr>
          <p:nvPr/>
        </p:nvGrpSpPr>
        <p:grpSpPr bwMode="auto">
          <a:xfrm>
            <a:off x="665163" y="2806700"/>
            <a:ext cx="815975" cy="563563"/>
            <a:chOff x="1232" y="1431"/>
            <a:chExt cx="514" cy="355"/>
          </a:xfrm>
        </p:grpSpPr>
        <p:sp>
          <p:nvSpPr>
            <p:cNvPr id="51281" name="Oval 21"/>
            <p:cNvSpPr>
              <a:spLocks noChangeArrowheads="1"/>
            </p:cNvSpPr>
            <p:nvPr/>
          </p:nvSpPr>
          <p:spPr bwMode="auto">
            <a:xfrm>
              <a:off x="1380" y="1660"/>
              <a:ext cx="216" cy="116"/>
            </a:xfrm>
            <a:prstGeom prst="ellipse">
              <a:avLst/>
            </a:prstGeom>
            <a:no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82" name="Oval 22"/>
            <p:cNvSpPr>
              <a:spLocks noChangeArrowheads="1"/>
            </p:cNvSpPr>
            <p:nvPr/>
          </p:nvSpPr>
          <p:spPr bwMode="auto">
            <a:xfrm>
              <a:off x="1344" y="1544"/>
              <a:ext cx="332" cy="166"/>
            </a:xfrm>
            <a:prstGeom prst="ellipse">
              <a:avLst/>
            </a:prstGeom>
            <a:no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83" name="Oval 23"/>
            <p:cNvSpPr>
              <a:spLocks noChangeArrowheads="1"/>
            </p:cNvSpPr>
            <p:nvPr/>
          </p:nvSpPr>
          <p:spPr bwMode="auto">
            <a:xfrm>
              <a:off x="1302" y="1436"/>
              <a:ext cx="444" cy="164"/>
            </a:xfrm>
            <a:prstGeom prst="ellipse">
              <a:avLst/>
            </a:prstGeom>
            <a:no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84" name="Rectangle 24"/>
            <p:cNvSpPr>
              <a:spLocks noChangeArrowheads="1"/>
            </p:cNvSpPr>
            <p:nvPr/>
          </p:nvSpPr>
          <p:spPr bwMode="auto">
            <a:xfrm>
              <a:off x="1232" y="1596"/>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85" name="Rectangle 25"/>
            <p:cNvSpPr>
              <a:spLocks noChangeArrowheads="1"/>
            </p:cNvSpPr>
            <p:nvPr/>
          </p:nvSpPr>
          <p:spPr bwMode="auto">
            <a:xfrm>
              <a:off x="1306" y="1642"/>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86" name="Rectangle 26"/>
            <p:cNvSpPr>
              <a:spLocks noChangeArrowheads="1"/>
            </p:cNvSpPr>
            <p:nvPr/>
          </p:nvSpPr>
          <p:spPr bwMode="auto">
            <a:xfrm>
              <a:off x="1304" y="1694"/>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87" name="Rectangle 27"/>
            <p:cNvSpPr>
              <a:spLocks noChangeArrowheads="1"/>
            </p:cNvSpPr>
            <p:nvPr/>
          </p:nvSpPr>
          <p:spPr bwMode="auto">
            <a:xfrm>
              <a:off x="1374" y="1746"/>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88" name="Rectangle 28"/>
            <p:cNvSpPr>
              <a:spLocks noChangeArrowheads="1"/>
            </p:cNvSpPr>
            <p:nvPr/>
          </p:nvSpPr>
          <p:spPr bwMode="auto">
            <a:xfrm>
              <a:off x="1300" y="1610"/>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89" name="Rectangle 29"/>
            <p:cNvSpPr>
              <a:spLocks noChangeArrowheads="1"/>
            </p:cNvSpPr>
            <p:nvPr/>
          </p:nvSpPr>
          <p:spPr bwMode="auto">
            <a:xfrm>
              <a:off x="1290" y="1558"/>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90" name="Oval 30"/>
            <p:cNvSpPr>
              <a:spLocks noChangeArrowheads="1"/>
            </p:cNvSpPr>
            <p:nvPr/>
          </p:nvSpPr>
          <p:spPr bwMode="auto">
            <a:xfrm>
              <a:off x="1414" y="1672"/>
              <a:ext cx="38" cy="28"/>
            </a:xfrm>
            <a:prstGeom prst="ellipse">
              <a:avLst/>
            </a:prstGeom>
            <a:solidFill>
              <a:schemeClr val="bg1"/>
            </a:solid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91" name="Oval 31"/>
            <p:cNvSpPr>
              <a:spLocks noChangeArrowheads="1"/>
            </p:cNvSpPr>
            <p:nvPr/>
          </p:nvSpPr>
          <p:spPr bwMode="auto">
            <a:xfrm>
              <a:off x="1432" y="1678"/>
              <a:ext cx="70" cy="14"/>
            </a:xfrm>
            <a:prstGeom prst="ellipse">
              <a:avLst/>
            </a:prstGeom>
            <a:solidFill>
              <a:schemeClr val="bg1"/>
            </a:solidFill>
            <a:ln w="25400">
              <a:solidFill>
                <a:schemeClr val="bg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92" name="Rectangle 32"/>
            <p:cNvSpPr>
              <a:spLocks noChangeArrowheads="1"/>
            </p:cNvSpPr>
            <p:nvPr/>
          </p:nvSpPr>
          <p:spPr bwMode="auto">
            <a:xfrm>
              <a:off x="1278" y="1526"/>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93" name="Rectangle 33"/>
            <p:cNvSpPr>
              <a:spLocks noChangeArrowheads="1"/>
            </p:cNvSpPr>
            <p:nvPr/>
          </p:nvSpPr>
          <p:spPr bwMode="auto">
            <a:xfrm>
              <a:off x="1276" y="1476"/>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94" name="Arc 34"/>
            <p:cNvSpPr>
              <a:spLocks/>
            </p:cNvSpPr>
            <p:nvPr/>
          </p:nvSpPr>
          <p:spPr bwMode="auto">
            <a:xfrm>
              <a:off x="1233" y="1566"/>
              <a:ext cx="84" cy="7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noFill/>
            <a:ln w="25400" cap="rnd">
              <a:solidFill>
                <a:schemeClr val="tx2"/>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1295" name="Arc 35"/>
            <p:cNvSpPr>
              <a:spLocks/>
            </p:cNvSpPr>
            <p:nvPr/>
          </p:nvSpPr>
          <p:spPr bwMode="auto">
            <a:xfrm>
              <a:off x="1233" y="1431"/>
              <a:ext cx="280" cy="1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700"/>
                    <a:pt x="9623" y="42"/>
                    <a:pt x="21523" y="0"/>
                  </a:cubicBezTo>
                </a:path>
                <a:path w="21600" h="21600" stroke="0" extrusionOk="0">
                  <a:moveTo>
                    <a:pt x="-1" y="21599"/>
                  </a:moveTo>
                  <a:cubicBezTo>
                    <a:pt x="-1" y="9700"/>
                    <a:pt x="9623" y="42"/>
                    <a:pt x="21523" y="0"/>
                  </a:cubicBezTo>
                  <a:lnTo>
                    <a:pt x="21600" y="21600"/>
                  </a:lnTo>
                  <a:close/>
                </a:path>
              </a:pathLst>
            </a:custGeom>
            <a:noFill/>
            <a:ln w="25400" cap="rnd">
              <a:solidFill>
                <a:schemeClr val="tx2"/>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1296" name="Oval 36"/>
            <p:cNvSpPr>
              <a:spLocks noChangeArrowheads="1"/>
            </p:cNvSpPr>
            <p:nvPr/>
          </p:nvSpPr>
          <p:spPr bwMode="auto">
            <a:xfrm>
              <a:off x="1398" y="1560"/>
              <a:ext cx="30" cy="30"/>
            </a:xfrm>
            <a:prstGeom prst="ellipse">
              <a:avLst/>
            </a:prstGeom>
            <a:solidFill>
              <a:schemeClr val="bg1"/>
            </a:solid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97" name="Oval 37"/>
            <p:cNvSpPr>
              <a:spLocks noChangeArrowheads="1"/>
            </p:cNvSpPr>
            <p:nvPr/>
          </p:nvSpPr>
          <p:spPr bwMode="auto">
            <a:xfrm>
              <a:off x="1416" y="1568"/>
              <a:ext cx="68" cy="14"/>
            </a:xfrm>
            <a:prstGeom prst="ellipse">
              <a:avLst/>
            </a:prstGeom>
            <a:solidFill>
              <a:schemeClr val="bg1"/>
            </a:solidFill>
            <a:ln w="25400">
              <a:solidFill>
                <a:schemeClr val="bg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98" name="Freeform 38"/>
            <p:cNvSpPr>
              <a:spLocks/>
            </p:cNvSpPr>
            <p:nvPr/>
          </p:nvSpPr>
          <p:spPr bwMode="auto">
            <a:xfrm>
              <a:off x="1282" y="1614"/>
              <a:ext cx="93" cy="45"/>
            </a:xfrm>
            <a:custGeom>
              <a:avLst/>
              <a:gdLst>
                <a:gd name="T0" fmla="*/ 5 w 93"/>
                <a:gd name="T1" fmla="*/ 0 h 45"/>
                <a:gd name="T2" fmla="*/ 92 w 93"/>
                <a:gd name="T3" fmla="*/ 25 h 45"/>
                <a:gd name="T4" fmla="*/ 0 w 93"/>
                <a:gd name="T5" fmla="*/ 44 h 45"/>
                <a:gd name="T6" fmla="*/ 5 w 93"/>
                <a:gd name="T7" fmla="*/ 0 h 45"/>
                <a:gd name="T8" fmla="*/ 0 60000 65536"/>
                <a:gd name="T9" fmla="*/ 0 60000 65536"/>
                <a:gd name="T10" fmla="*/ 0 60000 65536"/>
                <a:gd name="T11" fmla="*/ 0 60000 65536"/>
                <a:gd name="T12" fmla="*/ 0 w 93"/>
                <a:gd name="T13" fmla="*/ 0 h 45"/>
                <a:gd name="T14" fmla="*/ 93 w 93"/>
                <a:gd name="T15" fmla="*/ 45 h 45"/>
              </a:gdLst>
              <a:ahLst/>
              <a:cxnLst>
                <a:cxn ang="T8">
                  <a:pos x="T0" y="T1"/>
                </a:cxn>
                <a:cxn ang="T9">
                  <a:pos x="T2" y="T3"/>
                </a:cxn>
                <a:cxn ang="T10">
                  <a:pos x="T4" y="T5"/>
                </a:cxn>
                <a:cxn ang="T11">
                  <a:pos x="T6" y="T7"/>
                </a:cxn>
              </a:cxnLst>
              <a:rect l="T12" t="T13" r="T14" b="T15"/>
              <a:pathLst>
                <a:path w="93" h="45">
                  <a:moveTo>
                    <a:pt x="5" y="0"/>
                  </a:moveTo>
                  <a:lnTo>
                    <a:pt x="92" y="25"/>
                  </a:lnTo>
                  <a:lnTo>
                    <a:pt x="0" y="44"/>
                  </a:lnTo>
                  <a:lnTo>
                    <a:pt x="5" y="0"/>
                  </a:lnTo>
                </a:path>
              </a:pathLst>
            </a:custGeom>
            <a:solidFill>
              <a:schemeClr val="tx2"/>
            </a:solidFill>
            <a:ln w="12700" cap="rnd">
              <a:solidFill>
                <a:schemeClr val="tx2"/>
              </a:solidFill>
              <a:round/>
              <a:headEnd/>
              <a:tailEnd/>
            </a:ln>
          </p:spPr>
          <p:txBody>
            <a:bodyPr/>
            <a:lstStyle/>
            <a:p>
              <a:pPr algn="ctr" eaLnBrk="0" fontAlgn="base" hangingPunct="0">
                <a:spcBef>
                  <a:spcPct val="0"/>
                </a:spcBef>
                <a:spcAft>
                  <a:spcPct val="0"/>
                </a:spcAft>
              </a:pPr>
              <a:endParaRPr lang="en-US">
                <a:solidFill>
                  <a:srgbClr val="000066"/>
                </a:solidFill>
              </a:endParaRPr>
            </a:p>
          </p:txBody>
        </p:sp>
      </p:grpSp>
      <p:sp>
        <p:nvSpPr>
          <p:cNvPr id="51213" name="Line 58"/>
          <p:cNvSpPr>
            <a:spLocks noChangeShapeType="1"/>
          </p:cNvSpPr>
          <p:nvPr/>
        </p:nvSpPr>
        <p:spPr bwMode="auto">
          <a:xfrm>
            <a:off x="2373313" y="3889375"/>
            <a:ext cx="1079500" cy="1588"/>
          </a:xfrm>
          <a:prstGeom prst="line">
            <a:avLst/>
          </a:prstGeom>
          <a:noFill/>
          <a:ln w="25400">
            <a:solidFill>
              <a:schemeClr val="tx2"/>
            </a:solidFill>
            <a:round/>
            <a:headEnd/>
            <a:tailEnd type="triangle" w="med" len="med"/>
          </a:ln>
        </p:spPr>
        <p:txBody>
          <a:bodyPr/>
          <a:lstStyle/>
          <a:p>
            <a:pPr algn="ctr" eaLnBrk="0" fontAlgn="base" hangingPunct="0">
              <a:spcBef>
                <a:spcPct val="0"/>
              </a:spcBef>
              <a:spcAft>
                <a:spcPct val="0"/>
              </a:spcAft>
            </a:pPr>
            <a:endParaRPr lang="en-US">
              <a:solidFill>
                <a:srgbClr val="000066"/>
              </a:solidFill>
            </a:endParaRPr>
          </a:p>
        </p:txBody>
      </p:sp>
      <p:sp>
        <p:nvSpPr>
          <p:cNvPr id="51214" name="Line 59"/>
          <p:cNvSpPr>
            <a:spLocks noChangeShapeType="1"/>
          </p:cNvSpPr>
          <p:nvPr/>
        </p:nvSpPr>
        <p:spPr bwMode="auto">
          <a:xfrm>
            <a:off x="5230813" y="3902075"/>
            <a:ext cx="596900" cy="1588"/>
          </a:xfrm>
          <a:prstGeom prst="line">
            <a:avLst/>
          </a:prstGeom>
          <a:noFill/>
          <a:ln w="25400">
            <a:solidFill>
              <a:schemeClr val="tx2"/>
            </a:solidFill>
            <a:round/>
            <a:headEnd/>
            <a:tailEnd type="triangle" w="med" len="med"/>
          </a:ln>
        </p:spPr>
        <p:txBody>
          <a:bodyPr/>
          <a:lstStyle/>
          <a:p>
            <a:pPr algn="ctr" eaLnBrk="0" fontAlgn="base" hangingPunct="0">
              <a:spcBef>
                <a:spcPct val="0"/>
              </a:spcBef>
              <a:spcAft>
                <a:spcPct val="0"/>
              </a:spcAft>
            </a:pPr>
            <a:endParaRPr lang="en-US">
              <a:solidFill>
                <a:srgbClr val="000066"/>
              </a:solidFill>
            </a:endParaRPr>
          </a:p>
        </p:txBody>
      </p:sp>
      <p:sp>
        <p:nvSpPr>
          <p:cNvPr id="51215" name="Rectangle 60"/>
          <p:cNvSpPr>
            <a:spLocks noChangeArrowheads="1"/>
          </p:cNvSpPr>
          <p:nvPr/>
        </p:nvSpPr>
        <p:spPr bwMode="auto">
          <a:xfrm>
            <a:off x="5845175" y="4457700"/>
            <a:ext cx="1514475" cy="584200"/>
          </a:xfrm>
          <a:prstGeom prst="rect">
            <a:avLst/>
          </a:prstGeom>
          <a:noFill/>
          <a:ln w="12700">
            <a:noFill/>
            <a:miter lim="800000"/>
            <a:headEnd/>
            <a:tailEnd/>
          </a:ln>
        </p:spPr>
        <p:txBody>
          <a:bodyPr wrap="none" lIns="90488" tIns="44450" rIns="90488" bIns="44450">
            <a:spAutoFit/>
          </a:bodyPr>
          <a:lstStyle/>
          <a:p>
            <a:pPr rtl="1" eaLnBrk="0" fontAlgn="base" hangingPunct="0">
              <a:lnSpc>
                <a:spcPct val="90000"/>
              </a:lnSpc>
              <a:spcBef>
                <a:spcPct val="0"/>
              </a:spcBef>
              <a:spcAft>
                <a:spcPct val="0"/>
              </a:spcAft>
            </a:pPr>
            <a:r>
              <a:rPr lang="en-US">
                <a:solidFill>
                  <a:srgbClr val="000066"/>
                </a:solidFill>
                <a:latin typeface="Arial" charset="0"/>
              </a:rPr>
              <a:t>Resets lock </a:t>
            </a:r>
          </a:p>
          <a:p>
            <a:pPr rtl="1" eaLnBrk="0" fontAlgn="base" hangingPunct="0">
              <a:lnSpc>
                <a:spcPct val="90000"/>
              </a:lnSpc>
              <a:spcBef>
                <a:spcPct val="0"/>
              </a:spcBef>
              <a:spcAft>
                <a:spcPct val="0"/>
              </a:spcAft>
            </a:pPr>
            <a:r>
              <a:rPr lang="en-US">
                <a:solidFill>
                  <a:srgbClr val="000066"/>
                </a:solidFill>
                <a:latin typeface="Arial" charset="0"/>
              </a:rPr>
              <a:t>upon exit</a:t>
            </a:r>
          </a:p>
        </p:txBody>
      </p:sp>
      <p:sp>
        <p:nvSpPr>
          <p:cNvPr id="51216" name="Rectangle 61"/>
          <p:cNvSpPr>
            <a:spLocks noChangeArrowheads="1"/>
          </p:cNvSpPr>
          <p:nvPr/>
        </p:nvSpPr>
        <p:spPr bwMode="auto">
          <a:xfrm>
            <a:off x="3648075" y="4489450"/>
            <a:ext cx="714375" cy="584200"/>
          </a:xfrm>
          <a:prstGeom prst="rect">
            <a:avLst/>
          </a:prstGeom>
          <a:noFill/>
          <a:ln w="12700">
            <a:noFill/>
            <a:miter lim="800000"/>
            <a:headEnd/>
            <a:tailEnd/>
          </a:ln>
        </p:spPr>
        <p:txBody>
          <a:bodyPr wrap="none" lIns="90488" tIns="44450" rIns="90488" bIns="44450">
            <a:spAutoFit/>
          </a:bodyPr>
          <a:lstStyle/>
          <a:p>
            <a:pPr rtl="1" eaLnBrk="0" fontAlgn="base" hangingPunct="0">
              <a:lnSpc>
                <a:spcPct val="90000"/>
              </a:lnSpc>
              <a:spcBef>
                <a:spcPct val="0"/>
              </a:spcBef>
              <a:spcAft>
                <a:spcPct val="0"/>
              </a:spcAft>
            </a:pPr>
            <a:r>
              <a:rPr lang="en-US">
                <a:solidFill>
                  <a:srgbClr val="000066"/>
                </a:solidFill>
                <a:latin typeface="Arial" charset="0"/>
              </a:rPr>
              <a:t>spin </a:t>
            </a:r>
          </a:p>
          <a:p>
            <a:pPr rtl="1" eaLnBrk="0" fontAlgn="base" hangingPunct="0">
              <a:lnSpc>
                <a:spcPct val="90000"/>
              </a:lnSpc>
              <a:spcBef>
                <a:spcPct val="0"/>
              </a:spcBef>
              <a:spcAft>
                <a:spcPct val="0"/>
              </a:spcAft>
            </a:pPr>
            <a:r>
              <a:rPr lang="en-US">
                <a:solidFill>
                  <a:srgbClr val="000066"/>
                </a:solidFill>
                <a:latin typeface="Arial" charset="0"/>
              </a:rPr>
              <a:t>lock</a:t>
            </a:r>
          </a:p>
        </p:txBody>
      </p:sp>
      <p:sp>
        <p:nvSpPr>
          <p:cNvPr id="51217" name="Rectangle 62"/>
          <p:cNvSpPr>
            <a:spLocks noChangeArrowheads="1"/>
          </p:cNvSpPr>
          <p:nvPr/>
        </p:nvSpPr>
        <p:spPr bwMode="auto">
          <a:xfrm>
            <a:off x="4410075" y="4484688"/>
            <a:ext cx="1828800" cy="584200"/>
          </a:xfrm>
          <a:prstGeom prst="rect">
            <a:avLst/>
          </a:prstGeom>
          <a:noFill/>
          <a:ln w="12700">
            <a:noFill/>
            <a:miter lim="800000"/>
            <a:headEnd/>
            <a:tailEnd/>
          </a:ln>
        </p:spPr>
        <p:txBody>
          <a:bodyPr lIns="90488" tIns="44450" rIns="90488" bIns="44450">
            <a:spAutoFit/>
          </a:bodyPr>
          <a:lstStyle/>
          <a:p>
            <a:pPr rtl="1" eaLnBrk="0" fontAlgn="base" hangingPunct="0">
              <a:lnSpc>
                <a:spcPct val="90000"/>
              </a:lnSpc>
              <a:spcBef>
                <a:spcPct val="0"/>
              </a:spcBef>
              <a:spcAft>
                <a:spcPct val="0"/>
              </a:spcAft>
            </a:pPr>
            <a:r>
              <a:rPr lang="en-US">
                <a:solidFill>
                  <a:srgbClr val="000066"/>
                </a:solidFill>
                <a:latin typeface="Arial" charset="0"/>
              </a:rPr>
              <a:t>critical </a:t>
            </a:r>
          </a:p>
          <a:p>
            <a:pPr rtl="1" eaLnBrk="0" fontAlgn="base" hangingPunct="0">
              <a:lnSpc>
                <a:spcPct val="90000"/>
              </a:lnSpc>
              <a:spcBef>
                <a:spcPct val="0"/>
              </a:spcBef>
              <a:spcAft>
                <a:spcPct val="0"/>
              </a:spcAft>
            </a:pPr>
            <a:r>
              <a:rPr lang="en-US">
                <a:solidFill>
                  <a:srgbClr val="000066"/>
                </a:solidFill>
                <a:latin typeface="Arial" charset="0"/>
              </a:rPr>
              <a:t>section</a:t>
            </a:r>
          </a:p>
        </p:txBody>
      </p:sp>
      <p:grpSp>
        <p:nvGrpSpPr>
          <p:cNvPr id="4" name="Group 63"/>
          <p:cNvGrpSpPr>
            <a:grpSpLocks/>
          </p:cNvGrpSpPr>
          <p:nvPr/>
        </p:nvGrpSpPr>
        <p:grpSpPr bwMode="auto">
          <a:xfrm>
            <a:off x="1724025" y="3594100"/>
            <a:ext cx="414338" cy="1328738"/>
            <a:chOff x="616" y="1914"/>
            <a:chExt cx="261" cy="837"/>
          </a:xfrm>
        </p:grpSpPr>
        <p:sp>
          <p:nvSpPr>
            <p:cNvPr id="51278" name="Rectangle 64"/>
            <p:cNvSpPr>
              <a:spLocks noChangeArrowheads="1"/>
            </p:cNvSpPr>
            <p:nvPr/>
          </p:nvSpPr>
          <p:spPr bwMode="auto">
            <a:xfrm>
              <a:off x="616" y="1914"/>
              <a:ext cx="261" cy="627"/>
            </a:xfrm>
            <a:prstGeom prst="rect">
              <a:avLst/>
            </a:prstGeom>
            <a:noFill/>
            <a:ln w="12700">
              <a:noFill/>
              <a:miter lim="800000"/>
              <a:headEnd/>
              <a:tailEnd/>
            </a:ln>
          </p:spPr>
          <p:txBody>
            <a:bodyPr wrap="none" lIns="90488" tIns="44450" rIns="90488" bIns="44450">
              <a:spAutoFit/>
            </a:bodyPr>
            <a:lstStyle/>
            <a:p>
              <a:pPr rtl="1" eaLnBrk="0" fontAlgn="base" hangingPunct="0">
                <a:lnSpc>
                  <a:spcPct val="90000"/>
                </a:lnSpc>
                <a:spcBef>
                  <a:spcPct val="0"/>
                </a:spcBef>
                <a:spcAft>
                  <a:spcPct val="0"/>
                </a:spcAft>
              </a:pPr>
              <a:r>
                <a:rPr lang="en-US" sz="6600">
                  <a:solidFill>
                    <a:srgbClr val="000080"/>
                  </a:solidFill>
                  <a:latin typeface="Arial" charset="0"/>
                </a:rPr>
                <a:t>.</a:t>
              </a:r>
              <a:endParaRPr lang="he-IL" sz="6600">
                <a:solidFill>
                  <a:srgbClr val="000080"/>
                </a:solidFill>
                <a:latin typeface="Arial" charset="0"/>
              </a:endParaRPr>
            </a:p>
          </p:txBody>
        </p:sp>
        <p:sp>
          <p:nvSpPr>
            <p:cNvPr id="51279" name="Rectangle 65"/>
            <p:cNvSpPr>
              <a:spLocks noChangeArrowheads="1"/>
            </p:cNvSpPr>
            <p:nvPr/>
          </p:nvSpPr>
          <p:spPr bwMode="auto">
            <a:xfrm>
              <a:off x="616" y="2019"/>
              <a:ext cx="261" cy="627"/>
            </a:xfrm>
            <a:prstGeom prst="rect">
              <a:avLst/>
            </a:prstGeom>
            <a:noFill/>
            <a:ln w="12700">
              <a:noFill/>
              <a:miter lim="800000"/>
              <a:headEnd/>
              <a:tailEnd/>
            </a:ln>
          </p:spPr>
          <p:txBody>
            <a:bodyPr wrap="none" lIns="90488" tIns="44450" rIns="90488" bIns="44450">
              <a:spAutoFit/>
            </a:bodyPr>
            <a:lstStyle/>
            <a:p>
              <a:pPr rtl="1" eaLnBrk="0" fontAlgn="base" hangingPunct="0">
                <a:lnSpc>
                  <a:spcPct val="90000"/>
                </a:lnSpc>
                <a:spcBef>
                  <a:spcPct val="0"/>
                </a:spcBef>
                <a:spcAft>
                  <a:spcPct val="0"/>
                </a:spcAft>
              </a:pPr>
              <a:r>
                <a:rPr lang="en-US" sz="6600">
                  <a:solidFill>
                    <a:srgbClr val="000080"/>
                  </a:solidFill>
                  <a:latin typeface="Arial" charset="0"/>
                </a:rPr>
                <a:t>.</a:t>
              </a:r>
              <a:endParaRPr lang="he-IL" sz="6600">
                <a:solidFill>
                  <a:srgbClr val="000080"/>
                </a:solidFill>
                <a:latin typeface="Arial" charset="0"/>
              </a:endParaRPr>
            </a:p>
          </p:txBody>
        </p:sp>
        <p:sp>
          <p:nvSpPr>
            <p:cNvPr id="51280" name="Rectangle 66"/>
            <p:cNvSpPr>
              <a:spLocks noChangeArrowheads="1"/>
            </p:cNvSpPr>
            <p:nvPr/>
          </p:nvSpPr>
          <p:spPr bwMode="auto">
            <a:xfrm>
              <a:off x="616" y="2124"/>
              <a:ext cx="261" cy="627"/>
            </a:xfrm>
            <a:prstGeom prst="rect">
              <a:avLst/>
            </a:prstGeom>
            <a:noFill/>
            <a:ln w="12700">
              <a:noFill/>
              <a:miter lim="800000"/>
              <a:headEnd/>
              <a:tailEnd/>
            </a:ln>
          </p:spPr>
          <p:txBody>
            <a:bodyPr wrap="none" lIns="90488" tIns="44450" rIns="90488" bIns="44450">
              <a:spAutoFit/>
            </a:bodyPr>
            <a:lstStyle/>
            <a:p>
              <a:pPr rtl="1" eaLnBrk="0" fontAlgn="base" hangingPunct="0">
                <a:lnSpc>
                  <a:spcPct val="90000"/>
                </a:lnSpc>
                <a:spcBef>
                  <a:spcPct val="0"/>
                </a:spcBef>
                <a:spcAft>
                  <a:spcPct val="0"/>
                </a:spcAft>
              </a:pPr>
              <a:r>
                <a:rPr lang="en-US" sz="6600">
                  <a:solidFill>
                    <a:srgbClr val="000080"/>
                  </a:solidFill>
                  <a:latin typeface="Arial" charset="0"/>
                </a:rPr>
                <a:t>.</a:t>
              </a:r>
              <a:endParaRPr lang="he-IL" sz="6600">
                <a:solidFill>
                  <a:srgbClr val="000080"/>
                </a:solidFill>
                <a:latin typeface="Arial" charset="0"/>
              </a:endParaRPr>
            </a:p>
          </p:txBody>
        </p:sp>
      </p:grpSp>
      <p:grpSp>
        <p:nvGrpSpPr>
          <p:cNvPr id="5" name="Group 67"/>
          <p:cNvGrpSpPr>
            <a:grpSpLocks/>
          </p:cNvGrpSpPr>
          <p:nvPr/>
        </p:nvGrpSpPr>
        <p:grpSpPr bwMode="auto">
          <a:xfrm flipH="1">
            <a:off x="1524000" y="2519363"/>
            <a:ext cx="725488" cy="765175"/>
            <a:chOff x="1008" y="2720"/>
            <a:chExt cx="856" cy="808"/>
          </a:xfrm>
        </p:grpSpPr>
        <p:sp>
          <p:nvSpPr>
            <p:cNvPr id="51269" name="Rectangle 68"/>
            <p:cNvSpPr>
              <a:spLocks noChangeArrowheads="1"/>
            </p:cNvSpPr>
            <p:nvPr/>
          </p:nvSpPr>
          <p:spPr bwMode="auto">
            <a:xfrm>
              <a:off x="1032" y="3304"/>
              <a:ext cx="488" cy="160"/>
            </a:xfrm>
            <a:prstGeom prst="rect">
              <a:avLst/>
            </a:prstGeom>
            <a:solidFill>
              <a:srgbClr val="FF0000"/>
            </a:solidFill>
            <a:ln w="38100">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70" name="Freeform 69"/>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71" name="Freeform 70"/>
            <p:cNvSpPr>
              <a:spLocks/>
            </p:cNvSpPr>
            <p:nvPr/>
          </p:nvSpPr>
          <p:spPr bwMode="auto">
            <a:xfrm flipH="1">
              <a:off x="1077" y="3000"/>
              <a:ext cx="123" cy="312"/>
            </a:xfrm>
            <a:custGeom>
              <a:avLst/>
              <a:gdLst>
                <a:gd name="T0" fmla="*/ 14 w 136"/>
                <a:gd name="T1" fmla="*/ 0 h 344"/>
                <a:gd name="T2" fmla="*/ 81 w 136"/>
                <a:gd name="T3" fmla="*/ 0 h 344"/>
                <a:gd name="T4" fmla="*/ 81 w 136"/>
                <a:gd name="T5" fmla="*/ 141 h 344"/>
                <a:gd name="T6" fmla="*/ 64 w 136"/>
                <a:gd name="T7" fmla="*/ 211 h 344"/>
                <a:gd name="T8" fmla="*/ 64 w 136"/>
                <a:gd name="T9" fmla="*/ 54 h 344"/>
                <a:gd name="T10" fmla="*/ 0 w 136"/>
                <a:gd name="T11" fmla="*/ 5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72" name="Freeform 71"/>
            <p:cNvSpPr>
              <a:spLocks/>
            </p:cNvSpPr>
            <p:nvPr/>
          </p:nvSpPr>
          <p:spPr bwMode="auto">
            <a:xfrm flipH="1">
              <a:off x="1200" y="2800"/>
              <a:ext cx="127" cy="320"/>
            </a:xfrm>
            <a:custGeom>
              <a:avLst/>
              <a:gdLst>
                <a:gd name="T0" fmla="*/ 18 w 136"/>
                <a:gd name="T1" fmla="*/ 0 h 344"/>
                <a:gd name="T2" fmla="*/ 97 w 136"/>
                <a:gd name="T3" fmla="*/ 0 h 344"/>
                <a:gd name="T4" fmla="*/ 97 w 136"/>
                <a:gd name="T5" fmla="*/ 162 h 344"/>
                <a:gd name="T6" fmla="*/ 75 w 136"/>
                <a:gd name="T7" fmla="*/ 240 h 344"/>
                <a:gd name="T8" fmla="*/ 75 w 136"/>
                <a:gd name="T9" fmla="*/ 61 h 344"/>
                <a:gd name="T10" fmla="*/ 0 w 136"/>
                <a:gd name="T11" fmla="*/ 6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73" name="Freeform 72"/>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0000"/>
            </a:solid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74" name="Freeform 73"/>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0000"/>
            </a:solid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75" name="Freeform 74"/>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76" name="Freeform 75"/>
            <p:cNvSpPr>
              <a:spLocks/>
            </p:cNvSpPr>
            <p:nvPr/>
          </p:nvSpPr>
          <p:spPr bwMode="auto">
            <a:xfrm>
              <a:off x="1669" y="3008"/>
              <a:ext cx="123" cy="312"/>
            </a:xfrm>
            <a:custGeom>
              <a:avLst/>
              <a:gdLst>
                <a:gd name="T0" fmla="*/ 14 w 136"/>
                <a:gd name="T1" fmla="*/ 0 h 344"/>
                <a:gd name="T2" fmla="*/ 81 w 136"/>
                <a:gd name="T3" fmla="*/ 0 h 344"/>
                <a:gd name="T4" fmla="*/ 81 w 136"/>
                <a:gd name="T5" fmla="*/ 141 h 344"/>
                <a:gd name="T6" fmla="*/ 64 w 136"/>
                <a:gd name="T7" fmla="*/ 211 h 344"/>
                <a:gd name="T8" fmla="*/ 64 w 136"/>
                <a:gd name="T9" fmla="*/ 54 h 344"/>
                <a:gd name="T10" fmla="*/ 0 w 136"/>
                <a:gd name="T11" fmla="*/ 5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77" name="Freeform 76"/>
            <p:cNvSpPr>
              <a:spLocks/>
            </p:cNvSpPr>
            <p:nvPr/>
          </p:nvSpPr>
          <p:spPr bwMode="auto">
            <a:xfrm>
              <a:off x="1737" y="2840"/>
              <a:ext cx="127" cy="320"/>
            </a:xfrm>
            <a:custGeom>
              <a:avLst/>
              <a:gdLst>
                <a:gd name="T0" fmla="*/ 18 w 136"/>
                <a:gd name="T1" fmla="*/ 0 h 344"/>
                <a:gd name="T2" fmla="*/ 97 w 136"/>
                <a:gd name="T3" fmla="*/ 0 h 344"/>
                <a:gd name="T4" fmla="*/ 97 w 136"/>
                <a:gd name="T5" fmla="*/ 162 h 344"/>
                <a:gd name="T6" fmla="*/ 75 w 136"/>
                <a:gd name="T7" fmla="*/ 240 h 344"/>
                <a:gd name="T8" fmla="*/ 75 w 136"/>
                <a:gd name="T9" fmla="*/ 61 h 344"/>
                <a:gd name="T10" fmla="*/ 0 w 136"/>
                <a:gd name="T11" fmla="*/ 6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grpSp>
      <p:grpSp>
        <p:nvGrpSpPr>
          <p:cNvPr id="6" name="Group 77"/>
          <p:cNvGrpSpPr>
            <a:grpSpLocks/>
          </p:cNvGrpSpPr>
          <p:nvPr/>
        </p:nvGrpSpPr>
        <p:grpSpPr bwMode="auto">
          <a:xfrm flipH="1">
            <a:off x="1465263" y="3432175"/>
            <a:ext cx="725487" cy="765175"/>
            <a:chOff x="1008" y="2720"/>
            <a:chExt cx="856" cy="808"/>
          </a:xfrm>
        </p:grpSpPr>
        <p:sp>
          <p:nvSpPr>
            <p:cNvPr id="51260" name="Rectangle 78"/>
            <p:cNvSpPr>
              <a:spLocks noChangeArrowheads="1"/>
            </p:cNvSpPr>
            <p:nvPr/>
          </p:nvSpPr>
          <p:spPr bwMode="auto">
            <a:xfrm>
              <a:off x="1032" y="3304"/>
              <a:ext cx="488" cy="160"/>
            </a:xfrm>
            <a:prstGeom prst="rect">
              <a:avLst/>
            </a:prstGeom>
            <a:solidFill>
              <a:srgbClr val="0099FF"/>
            </a:solidFill>
            <a:ln w="38100">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61" name="Freeform 79"/>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62" name="Freeform 80"/>
            <p:cNvSpPr>
              <a:spLocks/>
            </p:cNvSpPr>
            <p:nvPr/>
          </p:nvSpPr>
          <p:spPr bwMode="auto">
            <a:xfrm flipH="1">
              <a:off x="1077" y="3000"/>
              <a:ext cx="123" cy="312"/>
            </a:xfrm>
            <a:custGeom>
              <a:avLst/>
              <a:gdLst>
                <a:gd name="T0" fmla="*/ 14 w 136"/>
                <a:gd name="T1" fmla="*/ 0 h 344"/>
                <a:gd name="T2" fmla="*/ 81 w 136"/>
                <a:gd name="T3" fmla="*/ 0 h 344"/>
                <a:gd name="T4" fmla="*/ 81 w 136"/>
                <a:gd name="T5" fmla="*/ 141 h 344"/>
                <a:gd name="T6" fmla="*/ 64 w 136"/>
                <a:gd name="T7" fmla="*/ 211 h 344"/>
                <a:gd name="T8" fmla="*/ 64 w 136"/>
                <a:gd name="T9" fmla="*/ 54 h 344"/>
                <a:gd name="T10" fmla="*/ 0 w 136"/>
                <a:gd name="T11" fmla="*/ 5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63" name="Freeform 81"/>
            <p:cNvSpPr>
              <a:spLocks/>
            </p:cNvSpPr>
            <p:nvPr/>
          </p:nvSpPr>
          <p:spPr bwMode="auto">
            <a:xfrm flipH="1">
              <a:off x="1200" y="2800"/>
              <a:ext cx="127" cy="320"/>
            </a:xfrm>
            <a:custGeom>
              <a:avLst/>
              <a:gdLst>
                <a:gd name="T0" fmla="*/ 18 w 136"/>
                <a:gd name="T1" fmla="*/ 0 h 344"/>
                <a:gd name="T2" fmla="*/ 97 w 136"/>
                <a:gd name="T3" fmla="*/ 0 h 344"/>
                <a:gd name="T4" fmla="*/ 97 w 136"/>
                <a:gd name="T5" fmla="*/ 162 h 344"/>
                <a:gd name="T6" fmla="*/ 75 w 136"/>
                <a:gd name="T7" fmla="*/ 240 h 344"/>
                <a:gd name="T8" fmla="*/ 75 w 136"/>
                <a:gd name="T9" fmla="*/ 61 h 344"/>
                <a:gd name="T10" fmla="*/ 0 w 136"/>
                <a:gd name="T11" fmla="*/ 6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64" name="Freeform 82"/>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0099FF"/>
            </a:solid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65" name="Freeform 83"/>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0099FF"/>
            </a:solid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66" name="Freeform 84"/>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67" name="Freeform 85"/>
            <p:cNvSpPr>
              <a:spLocks/>
            </p:cNvSpPr>
            <p:nvPr/>
          </p:nvSpPr>
          <p:spPr bwMode="auto">
            <a:xfrm>
              <a:off x="1669" y="3008"/>
              <a:ext cx="123" cy="312"/>
            </a:xfrm>
            <a:custGeom>
              <a:avLst/>
              <a:gdLst>
                <a:gd name="T0" fmla="*/ 14 w 136"/>
                <a:gd name="T1" fmla="*/ 0 h 344"/>
                <a:gd name="T2" fmla="*/ 81 w 136"/>
                <a:gd name="T3" fmla="*/ 0 h 344"/>
                <a:gd name="T4" fmla="*/ 81 w 136"/>
                <a:gd name="T5" fmla="*/ 141 h 344"/>
                <a:gd name="T6" fmla="*/ 64 w 136"/>
                <a:gd name="T7" fmla="*/ 211 h 344"/>
                <a:gd name="T8" fmla="*/ 64 w 136"/>
                <a:gd name="T9" fmla="*/ 54 h 344"/>
                <a:gd name="T10" fmla="*/ 0 w 136"/>
                <a:gd name="T11" fmla="*/ 5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68" name="Freeform 86"/>
            <p:cNvSpPr>
              <a:spLocks/>
            </p:cNvSpPr>
            <p:nvPr/>
          </p:nvSpPr>
          <p:spPr bwMode="auto">
            <a:xfrm>
              <a:off x="1737" y="2840"/>
              <a:ext cx="127" cy="320"/>
            </a:xfrm>
            <a:custGeom>
              <a:avLst/>
              <a:gdLst>
                <a:gd name="T0" fmla="*/ 18 w 136"/>
                <a:gd name="T1" fmla="*/ 0 h 344"/>
                <a:gd name="T2" fmla="*/ 97 w 136"/>
                <a:gd name="T3" fmla="*/ 0 h 344"/>
                <a:gd name="T4" fmla="*/ 97 w 136"/>
                <a:gd name="T5" fmla="*/ 162 h 344"/>
                <a:gd name="T6" fmla="*/ 75 w 136"/>
                <a:gd name="T7" fmla="*/ 240 h 344"/>
                <a:gd name="T8" fmla="*/ 75 w 136"/>
                <a:gd name="T9" fmla="*/ 61 h 344"/>
                <a:gd name="T10" fmla="*/ 0 w 136"/>
                <a:gd name="T11" fmla="*/ 6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grpSp>
      <p:grpSp>
        <p:nvGrpSpPr>
          <p:cNvPr id="7" name="Group 87"/>
          <p:cNvGrpSpPr>
            <a:grpSpLocks/>
          </p:cNvGrpSpPr>
          <p:nvPr/>
        </p:nvGrpSpPr>
        <p:grpSpPr bwMode="auto">
          <a:xfrm flipH="1">
            <a:off x="1546225" y="4964113"/>
            <a:ext cx="725488" cy="765175"/>
            <a:chOff x="1008" y="2720"/>
            <a:chExt cx="856" cy="808"/>
          </a:xfrm>
        </p:grpSpPr>
        <p:sp>
          <p:nvSpPr>
            <p:cNvPr id="51251" name="Rectangle 88"/>
            <p:cNvSpPr>
              <a:spLocks noChangeArrowheads="1"/>
            </p:cNvSpPr>
            <p:nvPr/>
          </p:nvSpPr>
          <p:spPr bwMode="auto">
            <a:xfrm>
              <a:off x="1032" y="3304"/>
              <a:ext cx="488" cy="160"/>
            </a:xfrm>
            <a:prstGeom prst="rect">
              <a:avLst/>
            </a:prstGeom>
            <a:solidFill>
              <a:srgbClr val="00FF00"/>
            </a:solidFill>
            <a:ln w="38100">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52" name="Freeform 89"/>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53" name="Freeform 90"/>
            <p:cNvSpPr>
              <a:spLocks/>
            </p:cNvSpPr>
            <p:nvPr/>
          </p:nvSpPr>
          <p:spPr bwMode="auto">
            <a:xfrm flipH="1">
              <a:off x="1077" y="3000"/>
              <a:ext cx="123" cy="312"/>
            </a:xfrm>
            <a:custGeom>
              <a:avLst/>
              <a:gdLst>
                <a:gd name="T0" fmla="*/ 14 w 136"/>
                <a:gd name="T1" fmla="*/ 0 h 344"/>
                <a:gd name="T2" fmla="*/ 81 w 136"/>
                <a:gd name="T3" fmla="*/ 0 h 344"/>
                <a:gd name="T4" fmla="*/ 81 w 136"/>
                <a:gd name="T5" fmla="*/ 141 h 344"/>
                <a:gd name="T6" fmla="*/ 64 w 136"/>
                <a:gd name="T7" fmla="*/ 211 h 344"/>
                <a:gd name="T8" fmla="*/ 64 w 136"/>
                <a:gd name="T9" fmla="*/ 54 h 344"/>
                <a:gd name="T10" fmla="*/ 0 w 136"/>
                <a:gd name="T11" fmla="*/ 5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54" name="Freeform 91"/>
            <p:cNvSpPr>
              <a:spLocks/>
            </p:cNvSpPr>
            <p:nvPr/>
          </p:nvSpPr>
          <p:spPr bwMode="auto">
            <a:xfrm flipH="1">
              <a:off x="1200" y="2800"/>
              <a:ext cx="127" cy="320"/>
            </a:xfrm>
            <a:custGeom>
              <a:avLst/>
              <a:gdLst>
                <a:gd name="T0" fmla="*/ 18 w 136"/>
                <a:gd name="T1" fmla="*/ 0 h 344"/>
                <a:gd name="T2" fmla="*/ 97 w 136"/>
                <a:gd name="T3" fmla="*/ 0 h 344"/>
                <a:gd name="T4" fmla="*/ 97 w 136"/>
                <a:gd name="T5" fmla="*/ 162 h 344"/>
                <a:gd name="T6" fmla="*/ 75 w 136"/>
                <a:gd name="T7" fmla="*/ 240 h 344"/>
                <a:gd name="T8" fmla="*/ 75 w 136"/>
                <a:gd name="T9" fmla="*/ 61 h 344"/>
                <a:gd name="T10" fmla="*/ 0 w 136"/>
                <a:gd name="T11" fmla="*/ 6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55" name="Freeform 92"/>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00FF00"/>
            </a:solid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56" name="Freeform 93"/>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00FF00"/>
            </a:solid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57" name="Freeform 94"/>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58" name="Freeform 95"/>
            <p:cNvSpPr>
              <a:spLocks/>
            </p:cNvSpPr>
            <p:nvPr/>
          </p:nvSpPr>
          <p:spPr bwMode="auto">
            <a:xfrm>
              <a:off x="1669" y="3008"/>
              <a:ext cx="123" cy="312"/>
            </a:xfrm>
            <a:custGeom>
              <a:avLst/>
              <a:gdLst>
                <a:gd name="T0" fmla="*/ 14 w 136"/>
                <a:gd name="T1" fmla="*/ 0 h 344"/>
                <a:gd name="T2" fmla="*/ 81 w 136"/>
                <a:gd name="T3" fmla="*/ 0 h 344"/>
                <a:gd name="T4" fmla="*/ 81 w 136"/>
                <a:gd name="T5" fmla="*/ 141 h 344"/>
                <a:gd name="T6" fmla="*/ 64 w 136"/>
                <a:gd name="T7" fmla="*/ 211 h 344"/>
                <a:gd name="T8" fmla="*/ 64 w 136"/>
                <a:gd name="T9" fmla="*/ 54 h 344"/>
                <a:gd name="T10" fmla="*/ 0 w 136"/>
                <a:gd name="T11" fmla="*/ 5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59" name="Freeform 96"/>
            <p:cNvSpPr>
              <a:spLocks/>
            </p:cNvSpPr>
            <p:nvPr/>
          </p:nvSpPr>
          <p:spPr bwMode="auto">
            <a:xfrm>
              <a:off x="1737" y="2840"/>
              <a:ext cx="127" cy="320"/>
            </a:xfrm>
            <a:custGeom>
              <a:avLst/>
              <a:gdLst>
                <a:gd name="T0" fmla="*/ 18 w 136"/>
                <a:gd name="T1" fmla="*/ 0 h 344"/>
                <a:gd name="T2" fmla="*/ 97 w 136"/>
                <a:gd name="T3" fmla="*/ 0 h 344"/>
                <a:gd name="T4" fmla="*/ 97 w 136"/>
                <a:gd name="T5" fmla="*/ 162 h 344"/>
                <a:gd name="T6" fmla="*/ 75 w 136"/>
                <a:gd name="T7" fmla="*/ 240 h 344"/>
                <a:gd name="T8" fmla="*/ 75 w 136"/>
                <a:gd name="T9" fmla="*/ 61 h 344"/>
                <a:gd name="T10" fmla="*/ 0 w 136"/>
                <a:gd name="T11" fmla="*/ 6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grpSp>
      <p:sp>
        <p:nvSpPr>
          <p:cNvPr id="51222" name="Text Box 97"/>
          <p:cNvSpPr txBox="1">
            <a:spLocks noChangeArrowheads="1"/>
          </p:cNvSpPr>
          <p:nvPr/>
        </p:nvSpPr>
        <p:spPr bwMode="auto">
          <a:xfrm>
            <a:off x="3816350" y="5607050"/>
            <a:ext cx="185738" cy="457200"/>
          </a:xfrm>
          <a:prstGeom prst="rect">
            <a:avLst/>
          </a:prstGeom>
          <a:noFill/>
          <a:ln w="9525">
            <a:noFill/>
            <a:miter lim="800000"/>
            <a:headEnd/>
            <a:tailEnd/>
          </a:ln>
        </p:spPr>
        <p:txBody>
          <a:bodyPr wrap="none">
            <a:spAutoFit/>
          </a:bodyPr>
          <a:lstStyle/>
          <a:p>
            <a:pPr fontAlgn="base">
              <a:spcBef>
                <a:spcPct val="0"/>
              </a:spcBef>
              <a:spcAft>
                <a:spcPct val="0"/>
              </a:spcAft>
            </a:pPr>
            <a:endParaRPr lang="en-US" sz="2400">
              <a:solidFill>
                <a:srgbClr val="FF3300"/>
              </a:solidFill>
            </a:endParaRPr>
          </a:p>
        </p:txBody>
      </p:sp>
      <p:grpSp>
        <p:nvGrpSpPr>
          <p:cNvPr id="8" name="Group 98"/>
          <p:cNvGrpSpPr>
            <a:grpSpLocks/>
          </p:cNvGrpSpPr>
          <p:nvPr/>
        </p:nvGrpSpPr>
        <p:grpSpPr bwMode="auto">
          <a:xfrm>
            <a:off x="3648075" y="3444875"/>
            <a:ext cx="611188" cy="871538"/>
            <a:chOff x="4300" y="2246"/>
            <a:chExt cx="400" cy="571"/>
          </a:xfrm>
        </p:grpSpPr>
        <p:sp>
          <p:nvSpPr>
            <p:cNvPr id="51246" name="Oval 99"/>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47" name="Oval 100"/>
            <p:cNvSpPr>
              <a:spLocks noChangeArrowheads="1"/>
            </p:cNvSpPr>
            <p:nvPr/>
          </p:nvSpPr>
          <p:spPr bwMode="auto">
            <a:xfrm>
              <a:off x="4358" y="2302"/>
              <a:ext cx="280" cy="325"/>
            </a:xfrm>
            <a:prstGeom prst="ellipse">
              <a:avLst/>
            </a:prstGeom>
            <a:solidFill>
              <a:schemeClr val="bg1"/>
            </a:solidFill>
            <a:ln w="127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48" name="Oval 101"/>
            <p:cNvSpPr>
              <a:spLocks noChangeArrowheads="1"/>
            </p:cNvSpPr>
            <p:nvPr/>
          </p:nvSpPr>
          <p:spPr bwMode="auto">
            <a:xfrm>
              <a:off x="4303" y="2413"/>
              <a:ext cx="397" cy="404"/>
            </a:xfrm>
            <a:prstGeom prst="ellipse">
              <a:avLst/>
            </a:prstGeom>
            <a:solidFill>
              <a:schemeClr val="tx2"/>
            </a:solidFill>
            <a:ln w="127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49" name="Oval 102"/>
            <p:cNvSpPr>
              <a:spLocks noChangeArrowheads="1"/>
            </p:cNvSpPr>
            <p:nvPr/>
          </p:nvSpPr>
          <p:spPr bwMode="auto">
            <a:xfrm>
              <a:off x="4428" y="2496"/>
              <a:ext cx="143" cy="139"/>
            </a:xfrm>
            <a:prstGeom prst="ellipse">
              <a:avLst/>
            </a:prstGeom>
            <a:solidFill>
              <a:schemeClr val="bg1"/>
            </a:solidFill>
            <a:ln w="127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50" name="AutoShape 103"/>
            <p:cNvSpPr>
              <a:spLocks noChangeArrowheads="1"/>
            </p:cNvSpPr>
            <p:nvPr/>
          </p:nvSpPr>
          <p:spPr bwMode="auto">
            <a:xfrm flipV="1">
              <a:off x="4457" y="2611"/>
              <a:ext cx="96"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grpSp>
      <p:sp>
        <p:nvSpPr>
          <p:cNvPr id="51224" name="Text Box 112"/>
          <p:cNvSpPr txBox="1">
            <a:spLocks noChangeArrowheads="1"/>
          </p:cNvSpPr>
          <p:nvPr/>
        </p:nvSpPr>
        <p:spPr bwMode="auto">
          <a:xfrm>
            <a:off x="4425950" y="2725738"/>
            <a:ext cx="184150" cy="457200"/>
          </a:xfrm>
          <a:prstGeom prst="rect">
            <a:avLst/>
          </a:prstGeom>
          <a:noFill/>
          <a:ln w="9525">
            <a:noFill/>
            <a:miter lim="800000"/>
            <a:headEnd/>
            <a:tailEnd/>
          </a:ln>
        </p:spPr>
        <p:txBody>
          <a:bodyPr wrap="none">
            <a:spAutoFit/>
          </a:bodyPr>
          <a:lstStyle/>
          <a:p>
            <a:pPr fontAlgn="base">
              <a:spcBef>
                <a:spcPct val="0"/>
              </a:spcBef>
              <a:spcAft>
                <a:spcPct val="0"/>
              </a:spcAft>
            </a:pPr>
            <a:endParaRPr lang="en-US" sz="2400">
              <a:solidFill>
                <a:srgbClr val="FF3300"/>
              </a:solidFill>
            </a:endParaRPr>
          </a:p>
        </p:txBody>
      </p:sp>
      <p:sp>
        <p:nvSpPr>
          <p:cNvPr id="51225" name="Text Box 113"/>
          <p:cNvSpPr txBox="1">
            <a:spLocks noChangeArrowheads="1"/>
          </p:cNvSpPr>
          <p:nvPr/>
        </p:nvSpPr>
        <p:spPr bwMode="auto">
          <a:xfrm>
            <a:off x="4497388" y="2274888"/>
            <a:ext cx="4354512" cy="946150"/>
          </a:xfrm>
          <a:prstGeom prst="rect">
            <a:avLst/>
          </a:prstGeom>
          <a:noFill/>
          <a:ln w="9525">
            <a:noFill/>
            <a:miter lim="800000"/>
            <a:headEnd/>
            <a:tailEnd/>
          </a:ln>
        </p:spPr>
        <p:txBody>
          <a:bodyPr>
            <a:spAutoFit/>
          </a:bodyPr>
          <a:lstStyle/>
          <a:p>
            <a:pPr eaLnBrk="0" fontAlgn="base" hangingPunct="0">
              <a:spcBef>
                <a:spcPct val="0"/>
              </a:spcBef>
              <a:spcAft>
                <a:spcPct val="0"/>
              </a:spcAft>
            </a:pPr>
            <a:r>
              <a:rPr lang="en-US" sz="2800">
                <a:solidFill>
                  <a:srgbClr val="FF3300"/>
                </a:solidFill>
              </a:rPr>
              <a:t>…lock introduces sequential bottleneck</a:t>
            </a:r>
            <a:endParaRPr lang="he-IL" sz="2800">
              <a:solidFill>
                <a:srgbClr val="FF3300"/>
              </a:solidFill>
            </a:endParaRPr>
          </a:p>
        </p:txBody>
      </p:sp>
      <p:grpSp>
        <p:nvGrpSpPr>
          <p:cNvPr id="9" name="Group 114"/>
          <p:cNvGrpSpPr>
            <a:grpSpLocks/>
          </p:cNvGrpSpPr>
          <p:nvPr/>
        </p:nvGrpSpPr>
        <p:grpSpPr bwMode="auto">
          <a:xfrm>
            <a:off x="42863" y="2806700"/>
            <a:ext cx="815975" cy="563563"/>
            <a:chOff x="1160" y="2167"/>
            <a:chExt cx="514" cy="355"/>
          </a:xfrm>
        </p:grpSpPr>
        <p:sp>
          <p:nvSpPr>
            <p:cNvPr id="51228" name="Oval 115"/>
            <p:cNvSpPr>
              <a:spLocks noChangeArrowheads="1"/>
            </p:cNvSpPr>
            <p:nvPr/>
          </p:nvSpPr>
          <p:spPr bwMode="auto">
            <a:xfrm>
              <a:off x="1308" y="2396"/>
              <a:ext cx="216" cy="116"/>
            </a:xfrm>
            <a:prstGeom prst="ellipse">
              <a:avLst/>
            </a:prstGeom>
            <a:no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29" name="Oval 116"/>
            <p:cNvSpPr>
              <a:spLocks noChangeArrowheads="1"/>
            </p:cNvSpPr>
            <p:nvPr/>
          </p:nvSpPr>
          <p:spPr bwMode="auto">
            <a:xfrm>
              <a:off x="1272" y="2280"/>
              <a:ext cx="332" cy="166"/>
            </a:xfrm>
            <a:prstGeom prst="ellipse">
              <a:avLst/>
            </a:prstGeom>
            <a:no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30" name="Oval 117"/>
            <p:cNvSpPr>
              <a:spLocks noChangeArrowheads="1"/>
            </p:cNvSpPr>
            <p:nvPr/>
          </p:nvSpPr>
          <p:spPr bwMode="auto">
            <a:xfrm>
              <a:off x="1230" y="2172"/>
              <a:ext cx="444" cy="164"/>
            </a:xfrm>
            <a:prstGeom prst="ellipse">
              <a:avLst/>
            </a:prstGeom>
            <a:no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31" name="Rectangle 118"/>
            <p:cNvSpPr>
              <a:spLocks noChangeArrowheads="1"/>
            </p:cNvSpPr>
            <p:nvPr/>
          </p:nvSpPr>
          <p:spPr bwMode="auto">
            <a:xfrm>
              <a:off x="1160" y="2332"/>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32" name="Rectangle 119"/>
            <p:cNvSpPr>
              <a:spLocks noChangeArrowheads="1"/>
            </p:cNvSpPr>
            <p:nvPr/>
          </p:nvSpPr>
          <p:spPr bwMode="auto">
            <a:xfrm>
              <a:off x="1234" y="2378"/>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33" name="Rectangle 120"/>
            <p:cNvSpPr>
              <a:spLocks noChangeArrowheads="1"/>
            </p:cNvSpPr>
            <p:nvPr/>
          </p:nvSpPr>
          <p:spPr bwMode="auto">
            <a:xfrm>
              <a:off x="1232" y="2430"/>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34" name="Rectangle 121"/>
            <p:cNvSpPr>
              <a:spLocks noChangeArrowheads="1"/>
            </p:cNvSpPr>
            <p:nvPr/>
          </p:nvSpPr>
          <p:spPr bwMode="auto">
            <a:xfrm>
              <a:off x="1302" y="2482"/>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35" name="Rectangle 122"/>
            <p:cNvSpPr>
              <a:spLocks noChangeArrowheads="1"/>
            </p:cNvSpPr>
            <p:nvPr/>
          </p:nvSpPr>
          <p:spPr bwMode="auto">
            <a:xfrm>
              <a:off x="1228" y="2346"/>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36" name="Rectangle 123"/>
            <p:cNvSpPr>
              <a:spLocks noChangeArrowheads="1"/>
            </p:cNvSpPr>
            <p:nvPr/>
          </p:nvSpPr>
          <p:spPr bwMode="auto">
            <a:xfrm>
              <a:off x="1218" y="2294"/>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37" name="Oval 124"/>
            <p:cNvSpPr>
              <a:spLocks noChangeArrowheads="1"/>
            </p:cNvSpPr>
            <p:nvPr/>
          </p:nvSpPr>
          <p:spPr bwMode="auto">
            <a:xfrm>
              <a:off x="1342" y="2408"/>
              <a:ext cx="38" cy="28"/>
            </a:xfrm>
            <a:prstGeom prst="ellipse">
              <a:avLst/>
            </a:prstGeom>
            <a:solidFill>
              <a:schemeClr val="bg1"/>
            </a:solid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38" name="Oval 125"/>
            <p:cNvSpPr>
              <a:spLocks noChangeArrowheads="1"/>
            </p:cNvSpPr>
            <p:nvPr/>
          </p:nvSpPr>
          <p:spPr bwMode="auto">
            <a:xfrm>
              <a:off x="1360" y="2414"/>
              <a:ext cx="70" cy="14"/>
            </a:xfrm>
            <a:prstGeom prst="ellipse">
              <a:avLst/>
            </a:prstGeom>
            <a:solidFill>
              <a:schemeClr val="bg1"/>
            </a:solidFill>
            <a:ln w="25400">
              <a:solidFill>
                <a:schemeClr val="bg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39" name="Rectangle 126"/>
            <p:cNvSpPr>
              <a:spLocks noChangeArrowheads="1"/>
            </p:cNvSpPr>
            <p:nvPr/>
          </p:nvSpPr>
          <p:spPr bwMode="auto">
            <a:xfrm>
              <a:off x="1206" y="2262"/>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40" name="Rectangle 127"/>
            <p:cNvSpPr>
              <a:spLocks noChangeArrowheads="1"/>
            </p:cNvSpPr>
            <p:nvPr/>
          </p:nvSpPr>
          <p:spPr bwMode="auto">
            <a:xfrm>
              <a:off x="1204" y="2212"/>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41" name="Arc 128"/>
            <p:cNvSpPr>
              <a:spLocks/>
            </p:cNvSpPr>
            <p:nvPr/>
          </p:nvSpPr>
          <p:spPr bwMode="auto">
            <a:xfrm>
              <a:off x="1161" y="2302"/>
              <a:ext cx="84" cy="7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noFill/>
            <a:ln w="25400" cap="rnd">
              <a:solidFill>
                <a:schemeClr val="tx2"/>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1242" name="Arc 129"/>
            <p:cNvSpPr>
              <a:spLocks/>
            </p:cNvSpPr>
            <p:nvPr/>
          </p:nvSpPr>
          <p:spPr bwMode="auto">
            <a:xfrm>
              <a:off x="1161" y="2167"/>
              <a:ext cx="280" cy="1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700"/>
                    <a:pt x="9623" y="42"/>
                    <a:pt x="21523" y="0"/>
                  </a:cubicBezTo>
                </a:path>
                <a:path w="21600" h="21600" stroke="0" extrusionOk="0">
                  <a:moveTo>
                    <a:pt x="-1" y="21599"/>
                  </a:moveTo>
                  <a:cubicBezTo>
                    <a:pt x="-1" y="9700"/>
                    <a:pt x="9623" y="42"/>
                    <a:pt x="21523" y="0"/>
                  </a:cubicBezTo>
                  <a:lnTo>
                    <a:pt x="21600" y="21600"/>
                  </a:lnTo>
                  <a:close/>
                </a:path>
              </a:pathLst>
            </a:custGeom>
            <a:noFill/>
            <a:ln w="25400" cap="rnd">
              <a:solidFill>
                <a:schemeClr val="tx2"/>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1243" name="Oval 130"/>
            <p:cNvSpPr>
              <a:spLocks noChangeArrowheads="1"/>
            </p:cNvSpPr>
            <p:nvPr/>
          </p:nvSpPr>
          <p:spPr bwMode="auto">
            <a:xfrm>
              <a:off x="1326" y="2296"/>
              <a:ext cx="30" cy="30"/>
            </a:xfrm>
            <a:prstGeom prst="ellipse">
              <a:avLst/>
            </a:prstGeom>
            <a:solidFill>
              <a:schemeClr val="bg1"/>
            </a:solid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44" name="Oval 131"/>
            <p:cNvSpPr>
              <a:spLocks noChangeArrowheads="1"/>
            </p:cNvSpPr>
            <p:nvPr/>
          </p:nvSpPr>
          <p:spPr bwMode="auto">
            <a:xfrm>
              <a:off x="1344" y="2304"/>
              <a:ext cx="68" cy="14"/>
            </a:xfrm>
            <a:prstGeom prst="ellipse">
              <a:avLst/>
            </a:prstGeom>
            <a:solidFill>
              <a:schemeClr val="bg1"/>
            </a:solidFill>
            <a:ln w="25400">
              <a:solidFill>
                <a:schemeClr val="bg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1245" name="Freeform 132"/>
            <p:cNvSpPr>
              <a:spLocks/>
            </p:cNvSpPr>
            <p:nvPr/>
          </p:nvSpPr>
          <p:spPr bwMode="auto">
            <a:xfrm>
              <a:off x="1210" y="2350"/>
              <a:ext cx="93" cy="45"/>
            </a:xfrm>
            <a:custGeom>
              <a:avLst/>
              <a:gdLst>
                <a:gd name="T0" fmla="*/ 5 w 93"/>
                <a:gd name="T1" fmla="*/ 0 h 45"/>
                <a:gd name="T2" fmla="*/ 92 w 93"/>
                <a:gd name="T3" fmla="*/ 25 h 45"/>
                <a:gd name="T4" fmla="*/ 0 w 93"/>
                <a:gd name="T5" fmla="*/ 44 h 45"/>
                <a:gd name="T6" fmla="*/ 5 w 93"/>
                <a:gd name="T7" fmla="*/ 0 h 45"/>
                <a:gd name="T8" fmla="*/ 0 60000 65536"/>
                <a:gd name="T9" fmla="*/ 0 60000 65536"/>
                <a:gd name="T10" fmla="*/ 0 60000 65536"/>
                <a:gd name="T11" fmla="*/ 0 60000 65536"/>
                <a:gd name="T12" fmla="*/ 0 w 93"/>
                <a:gd name="T13" fmla="*/ 0 h 45"/>
                <a:gd name="T14" fmla="*/ 93 w 93"/>
                <a:gd name="T15" fmla="*/ 45 h 45"/>
              </a:gdLst>
              <a:ahLst/>
              <a:cxnLst>
                <a:cxn ang="T8">
                  <a:pos x="T0" y="T1"/>
                </a:cxn>
                <a:cxn ang="T9">
                  <a:pos x="T2" y="T3"/>
                </a:cxn>
                <a:cxn ang="T10">
                  <a:pos x="T4" y="T5"/>
                </a:cxn>
                <a:cxn ang="T11">
                  <a:pos x="T6" y="T7"/>
                </a:cxn>
              </a:cxnLst>
              <a:rect l="T12" t="T13" r="T14" b="T15"/>
              <a:pathLst>
                <a:path w="93" h="45">
                  <a:moveTo>
                    <a:pt x="5" y="0"/>
                  </a:moveTo>
                  <a:lnTo>
                    <a:pt x="92" y="25"/>
                  </a:lnTo>
                  <a:lnTo>
                    <a:pt x="0" y="44"/>
                  </a:lnTo>
                  <a:lnTo>
                    <a:pt x="5" y="0"/>
                  </a:lnTo>
                </a:path>
              </a:pathLst>
            </a:custGeom>
            <a:solidFill>
              <a:schemeClr val="tx2"/>
            </a:solidFill>
            <a:ln w="12700" cap="rnd">
              <a:solidFill>
                <a:schemeClr val="tx2"/>
              </a:solidFill>
              <a:round/>
              <a:headEnd/>
              <a:tailEnd/>
            </a:ln>
          </p:spPr>
          <p:txBody>
            <a:bodyPr/>
            <a:lstStyle/>
            <a:p>
              <a:pPr algn="ctr" eaLnBrk="0" fontAlgn="base" hangingPunct="0">
                <a:spcBef>
                  <a:spcPct val="0"/>
                </a:spcBef>
                <a:spcAft>
                  <a:spcPct val="0"/>
                </a:spcAft>
              </a:pPr>
              <a:endParaRPr lang="en-US">
                <a:solidFill>
                  <a:srgbClr val="000066"/>
                </a:solidFill>
              </a:endParaRPr>
            </a:p>
          </p:txBody>
        </p:sp>
      </p:grpSp>
      <p:sp>
        <p:nvSpPr>
          <p:cNvPr id="51227" name="Title 107"/>
          <p:cNvSpPr>
            <a:spLocks noGrp="1"/>
          </p:cNvSpPr>
          <p:nvPr>
            <p:ph type="title"/>
          </p:nvPr>
        </p:nvSpPr>
        <p:spPr/>
        <p:txBody>
          <a:bodyPr/>
          <a:lstStyle/>
          <a:p>
            <a:r>
              <a:rPr lang="en-US" smtClean="0"/>
              <a:t>Spin Locks</a:t>
            </a:r>
          </a:p>
        </p:txBody>
      </p:sp>
    </p:spTree>
  </p:cSld>
  <p:clrMapOvr>
    <a:masterClrMapping/>
  </p:clrMapOvr>
  <p:transition xmlns:p14="http://schemas.microsoft.com/office/powerpoint/2010/main">
    <p:blinds/>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4931 -0.00278 C -0.05608 0.01713 -0.0625 0.03727 -0.06944 0.05903 C -0.07656 0.08055 -0.08385 0.10347 -0.09097 0.12685 " pathEditMode="relative" rAng="0" ptsTypes="aaA">
                                      <p:cBhvr>
                                        <p:cTn id="6" dur="2000" fill="hold"/>
                                        <p:tgtEl>
                                          <p:spTgt spid="5"/>
                                        </p:tgtEl>
                                        <p:attrNameLst>
                                          <p:attrName>ppt_x</p:attrName>
                                          <p:attrName>ppt_y</p:attrName>
                                        </p:attrNameLst>
                                      </p:cBhvr>
                                      <p:rCtr x="-2100" y="6500"/>
                                    </p:animMotion>
                                  </p:childTnLst>
                                </p:cTn>
                              </p:par>
                            </p:childTnLst>
                          </p:cTn>
                        </p:par>
                        <p:par>
                          <p:cTn id="7" fill="hold">
                            <p:stCondLst>
                              <p:cond delay="2000"/>
                            </p:stCondLst>
                            <p:childTnLst>
                              <p:par>
                                <p:cTn id="8" presetID="1"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par>
                          <p:cTn id="10" fill="hold">
                            <p:stCondLst>
                              <p:cond delay="2000"/>
                            </p:stCondLst>
                            <p:childTnLst>
                              <p:par>
                                <p:cTn id="11" presetID="1"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par>
                          <p:cTn id="13" fill="hold">
                            <p:stCondLst>
                              <p:cond delay="2000"/>
                            </p:stCondLst>
                            <p:childTnLst>
                              <p:par>
                                <p:cTn id="14" presetID="0" presetClass="path" presetSubtype="0" accel="50000" decel="50000" fill="hold" nodeType="afterEffect">
                                  <p:stCondLst>
                                    <p:cond delay="0"/>
                                  </p:stCondLst>
                                  <p:childTnLst>
                                    <p:animMotion origin="layout" path="M -5.55556E-7 -0.00023 C -0.00712 0.00532 -0.01406 0.01134 -0.03142 0.00162 C -0.04878 -0.0081 -0.08333 -0.02014 -0.10417 -0.05857 C -0.125 -0.09722 -0.14809 -0.20093 -0.15694 -0.22963 " pathEditMode="relative" rAng="0" ptsTypes="aaaA">
                                      <p:cBhvr>
                                        <p:cTn id="15" dur="2000" fill="hold"/>
                                        <p:tgtEl>
                                          <p:spTgt spid="7"/>
                                        </p:tgtEl>
                                        <p:attrNameLst>
                                          <p:attrName>ppt_x</p:attrName>
                                          <p:attrName>ppt_y</p:attrName>
                                        </p:attrNameLst>
                                      </p:cBhvr>
                                      <p:rCtr x="-7800" y="-10900"/>
                                    </p:animMotion>
                                  </p:childTnLst>
                                </p:cTn>
                              </p:par>
                            </p:childTnLst>
                          </p:cTn>
                        </p:par>
                        <p:par>
                          <p:cTn id="16" fill="hold">
                            <p:stCondLst>
                              <p:cond delay="4000"/>
                            </p:stCondLst>
                            <p:childTnLst>
                              <p:par>
                                <p:cTn id="17" presetID="1"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flipH="1">
            <a:off x="5891213" y="3640138"/>
            <a:ext cx="725487" cy="765175"/>
            <a:chOff x="1008" y="2720"/>
            <a:chExt cx="856" cy="808"/>
          </a:xfrm>
        </p:grpSpPr>
        <p:sp>
          <p:nvSpPr>
            <p:cNvPr id="52331" name="Rectangle 4"/>
            <p:cNvSpPr>
              <a:spLocks noChangeArrowheads="1"/>
            </p:cNvSpPr>
            <p:nvPr/>
          </p:nvSpPr>
          <p:spPr bwMode="auto">
            <a:xfrm>
              <a:off x="1032" y="3304"/>
              <a:ext cx="488" cy="160"/>
            </a:xfrm>
            <a:prstGeom prst="rect">
              <a:avLst/>
            </a:prstGeom>
            <a:solidFill>
              <a:srgbClr val="0099FF"/>
            </a:solidFill>
            <a:ln w="38100">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332" name="Freeform 5"/>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333" name="Freeform 6"/>
            <p:cNvSpPr>
              <a:spLocks/>
            </p:cNvSpPr>
            <p:nvPr/>
          </p:nvSpPr>
          <p:spPr bwMode="auto">
            <a:xfrm flipH="1">
              <a:off x="1077" y="3000"/>
              <a:ext cx="123" cy="312"/>
            </a:xfrm>
            <a:custGeom>
              <a:avLst/>
              <a:gdLst>
                <a:gd name="T0" fmla="*/ 14 w 136"/>
                <a:gd name="T1" fmla="*/ 0 h 344"/>
                <a:gd name="T2" fmla="*/ 81 w 136"/>
                <a:gd name="T3" fmla="*/ 0 h 344"/>
                <a:gd name="T4" fmla="*/ 81 w 136"/>
                <a:gd name="T5" fmla="*/ 141 h 344"/>
                <a:gd name="T6" fmla="*/ 64 w 136"/>
                <a:gd name="T7" fmla="*/ 211 h 344"/>
                <a:gd name="T8" fmla="*/ 64 w 136"/>
                <a:gd name="T9" fmla="*/ 54 h 344"/>
                <a:gd name="T10" fmla="*/ 0 w 136"/>
                <a:gd name="T11" fmla="*/ 5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334" name="Freeform 7"/>
            <p:cNvSpPr>
              <a:spLocks/>
            </p:cNvSpPr>
            <p:nvPr/>
          </p:nvSpPr>
          <p:spPr bwMode="auto">
            <a:xfrm flipH="1">
              <a:off x="1200" y="2800"/>
              <a:ext cx="127" cy="320"/>
            </a:xfrm>
            <a:custGeom>
              <a:avLst/>
              <a:gdLst>
                <a:gd name="T0" fmla="*/ 18 w 136"/>
                <a:gd name="T1" fmla="*/ 0 h 344"/>
                <a:gd name="T2" fmla="*/ 97 w 136"/>
                <a:gd name="T3" fmla="*/ 0 h 344"/>
                <a:gd name="T4" fmla="*/ 97 w 136"/>
                <a:gd name="T5" fmla="*/ 162 h 344"/>
                <a:gd name="T6" fmla="*/ 75 w 136"/>
                <a:gd name="T7" fmla="*/ 240 h 344"/>
                <a:gd name="T8" fmla="*/ 75 w 136"/>
                <a:gd name="T9" fmla="*/ 61 h 344"/>
                <a:gd name="T10" fmla="*/ 0 w 136"/>
                <a:gd name="T11" fmla="*/ 6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335" name="Freeform 8"/>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0099FF"/>
            </a:solid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336" name="Freeform 9"/>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0099FF"/>
            </a:solid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337" name="Freeform 10"/>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338" name="Freeform 11"/>
            <p:cNvSpPr>
              <a:spLocks/>
            </p:cNvSpPr>
            <p:nvPr/>
          </p:nvSpPr>
          <p:spPr bwMode="auto">
            <a:xfrm>
              <a:off x="1669" y="3008"/>
              <a:ext cx="123" cy="312"/>
            </a:xfrm>
            <a:custGeom>
              <a:avLst/>
              <a:gdLst>
                <a:gd name="T0" fmla="*/ 14 w 136"/>
                <a:gd name="T1" fmla="*/ 0 h 344"/>
                <a:gd name="T2" fmla="*/ 81 w 136"/>
                <a:gd name="T3" fmla="*/ 0 h 344"/>
                <a:gd name="T4" fmla="*/ 81 w 136"/>
                <a:gd name="T5" fmla="*/ 141 h 344"/>
                <a:gd name="T6" fmla="*/ 64 w 136"/>
                <a:gd name="T7" fmla="*/ 211 h 344"/>
                <a:gd name="T8" fmla="*/ 64 w 136"/>
                <a:gd name="T9" fmla="*/ 54 h 344"/>
                <a:gd name="T10" fmla="*/ 0 w 136"/>
                <a:gd name="T11" fmla="*/ 5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339" name="Freeform 12"/>
            <p:cNvSpPr>
              <a:spLocks/>
            </p:cNvSpPr>
            <p:nvPr/>
          </p:nvSpPr>
          <p:spPr bwMode="auto">
            <a:xfrm>
              <a:off x="1737" y="2840"/>
              <a:ext cx="127" cy="320"/>
            </a:xfrm>
            <a:custGeom>
              <a:avLst/>
              <a:gdLst>
                <a:gd name="T0" fmla="*/ 18 w 136"/>
                <a:gd name="T1" fmla="*/ 0 h 344"/>
                <a:gd name="T2" fmla="*/ 97 w 136"/>
                <a:gd name="T3" fmla="*/ 0 h 344"/>
                <a:gd name="T4" fmla="*/ 97 w 136"/>
                <a:gd name="T5" fmla="*/ 162 h 344"/>
                <a:gd name="T6" fmla="*/ 75 w 136"/>
                <a:gd name="T7" fmla="*/ 240 h 344"/>
                <a:gd name="T8" fmla="*/ 75 w 136"/>
                <a:gd name="T9" fmla="*/ 61 h 344"/>
                <a:gd name="T10" fmla="*/ 0 w 136"/>
                <a:gd name="T11" fmla="*/ 6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grpSp>
      <p:sp>
        <p:nvSpPr>
          <p:cNvPr id="1473549" name="Rectangle 13"/>
          <p:cNvSpPr>
            <a:spLocks noChangeArrowheads="1"/>
          </p:cNvSpPr>
          <p:nvPr/>
        </p:nvSpPr>
        <p:spPr bwMode="auto">
          <a:xfrm>
            <a:off x="4467225" y="3478213"/>
            <a:ext cx="665163" cy="874712"/>
          </a:xfrm>
          <a:prstGeom prst="rect">
            <a:avLst/>
          </a:prstGeom>
          <a:solidFill>
            <a:srgbClr val="FFFF00"/>
          </a:solidFill>
          <a:ln w="28575">
            <a:solidFill>
              <a:schemeClr val="tx1"/>
            </a:solidFill>
            <a:miter lim="800000"/>
            <a:headEnd/>
            <a:tailEnd/>
          </a:ln>
          <a:effectLst>
            <a:outerShdw blurRad="63500" dist="107763" dir="2700000" algn="ctr" rotWithShape="0">
              <a:schemeClr val="bg2">
                <a:alpha val="50000"/>
              </a:schemeClr>
            </a:outerShdw>
          </a:effectLst>
        </p:spPr>
        <p:txBody>
          <a:bodyPr wrap="none" anchor="ctr"/>
          <a:lstStyle/>
          <a:p>
            <a:pPr algn="ctr" fontAlgn="base">
              <a:spcBef>
                <a:spcPct val="0"/>
              </a:spcBef>
              <a:spcAft>
                <a:spcPct val="0"/>
              </a:spcAft>
              <a:defRPr/>
            </a:pPr>
            <a:endParaRPr lang="en-US" sz="2400">
              <a:solidFill>
                <a:srgbClr val="000080"/>
              </a:solidFill>
            </a:endParaRPr>
          </a:p>
        </p:txBody>
      </p:sp>
      <p:sp>
        <p:nvSpPr>
          <p:cNvPr id="52231" name="Line 15"/>
          <p:cNvSpPr>
            <a:spLocks noChangeShapeType="1"/>
          </p:cNvSpPr>
          <p:nvPr/>
        </p:nvSpPr>
        <p:spPr bwMode="auto">
          <a:xfrm>
            <a:off x="2424113" y="3305175"/>
            <a:ext cx="647700" cy="192088"/>
          </a:xfrm>
          <a:prstGeom prst="line">
            <a:avLst/>
          </a:prstGeom>
          <a:noFill/>
          <a:ln w="25400">
            <a:solidFill>
              <a:schemeClr val="tx2"/>
            </a:solidFill>
            <a:round/>
            <a:headEnd/>
            <a:tailEnd type="triangle" w="med" len="med"/>
          </a:ln>
        </p:spPr>
        <p:txBody>
          <a:bodyPr/>
          <a:lstStyle/>
          <a:p>
            <a:pPr algn="ctr" eaLnBrk="0" fontAlgn="base" hangingPunct="0">
              <a:spcBef>
                <a:spcPct val="0"/>
              </a:spcBef>
              <a:spcAft>
                <a:spcPct val="0"/>
              </a:spcAft>
            </a:pPr>
            <a:endParaRPr lang="en-US">
              <a:solidFill>
                <a:srgbClr val="000066"/>
              </a:solidFill>
            </a:endParaRPr>
          </a:p>
        </p:txBody>
      </p:sp>
      <p:sp>
        <p:nvSpPr>
          <p:cNvPr id="52232" name="Line 16"/>
          <p:cNvSpPr>
            <a:spLocks noChangeShapeType="1"/>
          </p:cNvSpPr>
          <p:nvPr/>
        </p:nvSpPr>
        <p:spPr bwMode="auto">
          <a:xfrm flipV="1">
            <a:off x="2368550" y="4652963"/>
            <a:ext cx="636588" cy="333375"/>
          </a:xfrm>
          <a:prstGeom prst="line">
            <a:avLst/>
          </a:prstGeom>
          <a:noFill/>
          <a:ln w="25400">
            <a:solidFill>
              <a:schemeClr val="tx2"/>
            </a:solidFill>
            <a:round/>
            <a:headEnd/>
            <a:tailEnd type="triangle" w="med" len="med"/>
          </a:ln>
        </p:spPr>
        <p:txBody>
          <a:bodyPr/>
          <a:lstStyle/>
          <a:p>
            <a:pPr algn="ctr" eaLnBrk="0" fontAlgn="base" hangingPunct="0">
              <a:spcBef>
                <a:spcPct val="0"/>
              </a:spcBef>
              <a:spcAft>
                <a:spcPct val="0"/>
              </a:spcAft>
            </a:pPr>
            <a:endParaRPr lang="en-US">
              <a:solidFill>
                <a:srgbClr val="000066"/>
              </a:solidFill>
            </a:endParaRPr>
          </a:p>
        </p:txBody>
      </p:sp>
      <p:sp>
        <p:nvSpPr>
          <p:cNvPr id="52233" name="Rectangle 17"/>
          <p:cNvSpPr>
            <a:spLocks noChangeArrowheads="1"/>
          </p:cNvSpPr>
          <p:nvPr/>
        </p:nvSpPr>
        <p:spPr bwMode="auto">
          <a:xfrm>
            <a:off x="3763963" y="3627438"/>
            <a:ext cx="419100" cy="558800"/>
          </a:xfrm>
          <a:prstGeom prst="rect">
            <a:avLst/>
          </a:prstGeom>
          <a:solidFill>
            <a:schemeClr val="bg1"/>
          </a:solidFill>
          <a:ln w="12700">
            <a:no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234" name="Rectangle 18"/>
          <p:cNvSpPr>
            <a:spLocks noChangeArrowheads="1"/>
          </p:cNvSpPr>
          <p:nvPr/>
        </p:nvSpPr>
        <p:spPr bwMode="auto">
          <a:xfrm>
            <a:off x="4602163" y="3646488"/>
            <a:ext cx="368300" cy="685800"/>
          </a:xfrm>
          <a:prstGeom prst="rect">
            <a:avLst/>
          </a:prstGeom>
          <a:noFill/>
          <a:ln w="12700">
            <a:no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235" name="Rectangle 19"/>
          <p:cNvSpPr>
            <a:spLocks noChangeArrowheads="1"/>
          </p:cNvSpPr>
          <p:nvPr/>
        </p:nvSpPr>
        <p:spPr bwMode="auto">
          <a:xfrm>
            <a:off x="4549775" y="3746500"/>
            <a:ext cx="498475" cy="336550"/>
          </a:xfrm>
          <a:prstGeom prst="rect">
            <a:avLst/>
          </a:prstGeom>
          <a:noFill/>
          <a:ln w="12700">
            <a:noFill/>
            <a:miter lim="800000"/>
            <a:headEnd/>
            <a:tailEnd/>
          </a:ln>
        </p:spPr>
        <p:txBody>
          <a:bodyPr wrap="none" lIns="90488" tIns="44450" rIns="90488" bIns="44450">
            <a:spAutoFit/>
          </a:bodyPr>
          <a:lstStyle/>
          <a:p>
            <a:pPr rtl="1" eaLnBrk="0" fontAlgn="base" hangingPunct="0">
              <a:lnSpc>
                <a:spcPct val="90000"/>
              </a:lnSpc>
              <a:spcBef>
                <a:spcPct val="0"/>
              </a:spcBef>
              <a:spcAft>
                <a:spcPct val="0"/>
              </a:spcAft>
            </a:pPr>
            <a:r>
              <a:rPr lang="en-US">
                <a:solidFill>
                  <a:srgbClr val="000080"/>
                </a:solidFill>
                <a:latin typeface="Arial" charset="0"/>
              </a:rPr>
              <a:t>CS</a:t>
            </a:r>
            <a:endParaRPr lang="he-IL">
              <a:solidFill>
                <a:srgbClr val="000080"/>
              </a:solidFill>
              <a:latin typeface="Arial" charset="0"/>
            </a:endParaRPr>
          </a:p>
        </p:txBody>
      </p:sp>
      <p:grpSp>
        <p:nvGrpSpPr>
          <p:cNvPr id="3" name="Group 20"/>
          <p:cNvGrpSpPr>
            <a:grpSpLocks/>
          </p:cNvGrpSpPr>
          <p:nvPr/>
        </p:nvGrpSpPr>
        <p:grpSpPr bwMode="auto">
          <a:xfrm>
            <a:off x="2786063" y="2882900"/>
            <a:ext cx="815975" cy="563563"/>
            <a:chOff x="1232" y="1431"/>
            <a:chExt cx="514" cy="355"/>
          </a:xfrm>
        </p:grpSpPr>
        <p:sp>
          <p:nvSpPr>
            <p:cNvPr id="52313" name="Oval 21"/>
            <p:cNvSpPr>
              <a:spLocks noChangeArrowheads="1"/>
            </p:cNvSpPr>
            <p:nvPr/>
          </p:nvSpPr>
          <p:spPr bwMode="auto">
            <a:xfrm>
              <a:off x="1380" y="1660"/>
              <a:ext cx="216" cy="116"/>
            </a:xfrm>
            <a:prstGeom prst="ellipse">
              <a:avLst/>
            </a:prstGeom>
            <a:no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314" name="Oval 22"/>
            <p:cNvSpPr>
              <a:spLocks noChangeArrowheads="1"/>
            </p:cNvSpPr>
            <p:nvPr/>
          </p:nvSpPr>
          <p:spPr bwMode="auto">
            <a:xfrm>
              <a:off x="1344" y="1544"/>
              <a:ext cx="332" cy="166"/>
            </a:xfrm>
            <a:prstGeom prst="ellipse">
              <a:avLst/>
            </a:prstGeom>
            <a:no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315" name="Oval 23"/>
            <p:cNvSpPr>
              <a:spLocks noChangeArrowheads="1"/>
            </p:cNvSpPr>
            <p:nvPr/>
          </p:nvSpPr>
          <p:spPr bwMode="auto">
            <a:xfrm>
              <a:off x="1302" y="1436"/>
              <a:ext cx="444" cy="164"/>
            </a:xfrm>
            <a:prstGeom prst="ellipse">
              <a:avLst/>
            </a:prstGeom>
            <a:no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316" name="Rectangle 24"/>
            <p:cNvSpPr>
              <a:spLocks noChangeArrowheads="1"/>
            </p:cNvSpPr>
            <p:nvPr/>
          </p:nvSpPr>
          <p:spPr bwMode="auto">
            <a:xfrm>
              <a:off x="1232" y="1596"/>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317" name="Rectangle 25"/>
            <p:cNvSpPr>
              <a:spLocks noChangeArrowheads="1"/>
            </p:cNvSpPr>
            <p:nvPr/>
          </p:nvSpPr>
          <p:spPr bwMode="auto">
            <a:xfrm>
              <a:off x="1306" y="1642"/>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318" name="Rectangle 26"/>
            <p:cNvSpPr>
              <a:spLocks noChangeArrowheads="1"/>
            </p:cNvSpPr>
            <p:nvPr/>
          </p:nvSpPr>
          <p:spPr bwMode="auto">
            <a:xfrm>
              <a:off x="1304" y="1694"/>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319" name="Rectangle 27"/>
            <p:cNvSpPr>
              <a:spLocks noChangeArrowheads="1"/>
            </p:cNvSpPr>
            <p:nvPr/>
          </p:nvSpPr>
          <p:spPr bwMode="auto">
            <a:xfrm>
              <a:off x="1374" y="1746"/>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320" name="Rectangle 28"/>
            <p:cNvSpPr>
              <a:spLocks noChangeArrowheads="1"/>
            </p:cNvSpPr>
            <p:nvPr/>
          </p:nvSpPr>
          <p:spPr bwMode="auto">
            <a:xfrm>
              <a:off x="1300" y="1610"/>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321" name="Rectangle 29"/>
            <p:cNvSpPr>
              <a:spLocks noChangeArrowheads="1"/>
            </p:cNvSpPr>
            <p:nvPr/>
          </p:nvSpPr>
          <p:spPr bwMode="auto">
            <a:xfrm>
              <a:off x="1290" y="1558"/>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322" name="Oval 30"/>
            <p:cNvSpPr>
              <a:spLocks noChangeArrowheads="1"/>
            </p:cNvSpPr>
            <p:nvPr/>
          </p:nvSpPr>
          <p:spPr bwMode="auto">
            <a:xfrm>
              <a:off x="1414" y="1672"/>
              <a:ext cx="38" cy="28"/>
            </a:xfrm>
            <a:prstGeom prst="ellipse">
              <a:avLst/>
            </a:prstGeom>
            <a:solidFill>
              <a:schemeClr val="bg1"/>
            </a:solid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323" name="Oval 31"/>
            <p:cNvSpPr>
              <a:spLocks noChangeArrowheads="1"/>
            </p:cNvSpPr>
            <p:nvPr/>
          </p:nvSpPr>
          <p:spPr bwMode="auto">
            <a:xfrm>
              <a:off x="1432" y="1678"/>
              <a:ext cx="70" cy="14"/>
            </a:xfrm>
            <a:prstGeom prst="ellipse">
              <a:avLst/>
            </a:prstGeom>
            <a:solidFill>
              <a:schemeClr val="bg1"/>
            </a:solidFill>
            <a:ln w="25400">
              <a:solidFill>
                <a:schemeClr val="bg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324" name="Rectangle 32"/>
            <p:cNvSpPr>
              <a:spLocks noChangeArrowheads="1"/>
            </p:cNvSpPr>
            <p:nvPr/>
          </p:nvSpPr>
          <p:spPr bwMode="auto">
            <a:xfrm>
              <a:off x="1278" y="1526"/>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325" name="Rectangle 33"/>
            <p:cNvSpPr>
              <a:spLocks noChangeArrowheads="1"/>
            </p:cNvSpPr>
            <p:nvPr/>
          </p:nvSpPr>
          <p:spPr bwMode="auto">
            <a:xfrm>
              <a:off x="1276" y="1476"/>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326" name="Arc 34"/>
            <p:cNvSpPr>
              <a:spLocks/>
            </p:cNvSpPr>
            <p:nvPr/>
          </p:nvSpPr>
          <p:spPr bwMode="auto">
            <a:xfrm>
              <a:off x="1233" y="1566"/>
              <a:ext cx="84" cy="7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noFill/>
            <a:ln w="25400" cap="rnd">
              <a:solidFill>
                <a:schemeClr val="tx2"/>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2327" name="Arc 35"/>
            <p:cNvSpPr>
              <a:spLocks/>
            </p:cNvSpPr>
            <p:nvPr/>
          </p:nvSpPr>
          <p:spPr bwMode="auto">
            <a:xfrm>
              <a:off x="1233" y="1431"/>
              <a:ext cx="280" cy="1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700"/>
                    <a:pt x="9623" y="42"/>
                    <a:pt x="21523" y="0"/>
                  </a:cubicBezTo>
                </a:path>
                <a:path w="21600" h="21600" stroke="0" extrusionOk="0">
                  <a:moveTo>
                    <a:pt x="-1" y="21599"/>
                  </a:moveTo>
                  <a:cubicBezTo>
                    <a:pt x="-1" y="9700"/>
                    <a:pt x="9623" y="42"/>
                    <a:pt x="21523" y="0"/>
                  </a:cubicBezTo>
                  <a:lnTo>
                    <a:pt x="21600" y="21600"/>
                  </a:lnTo>
                  <a:close/>
                </a:path>
              </a:pathLst>
            </a:custGeom>
            <a:noFill/>
            <a:ln w="25400" cap="rnd">
              <a:solidFill>
                <a:schemeClr val="tx2"/>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2328" name="Oval 36"/>
            <p:cNvSpPr>
              <a:spLocks noChangeArrowheads="1"/>
            </p:cNvSpPr>
            <p:nvPr/>
          </p:nvSpPr>
          <p:spPr bwMode="auto">
            <a:xfrm>
              <a:off x="1398" y="1560"/>
              <a:ext cx="30" cy="30"/>
            </a:xfrm>
            <a:prstGeom prst="ellipse">
              <a:avLst/>
            </a:prstGeom>
            <a:solidFill>
              <a:schemeClr val="bg1"/>
            </a:solid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329" name="Oval 37"/>
            <p:cNvSpPr>
              <a:spLocks noChangeArrowheads="1"/>
            </p:cNvSpPr>
            <p:nvPr/>
          </p:nvSpPr>
          <p:spPr bwMode="auto">
            <a:xfrm>
              <a:off x="1416" y="1568"/>
              <a:ext cx="68" cy="14"/>
            </a:xfrm>
            <a:prstGeom prst="ellipse">
              <a:avLst/>
            </a:prstGeom>
            <a:solidFill>
              <a:schemeClr val="bg1"/>
            </a:solidFill>
            <a:ln w="25400">
              <a:solidFill>
                <a:schemeClr val="bg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330" name="Freeform 38"/>
            <p:cNvSpPr>
              <a:spLocks/>
            </p:cNvSpPr>
            <p:nvPr/>
          </p:nvSpPr>
          <p:spPr bwMode="auto">
            <a:xfrm>
              <a:off x="1282" y="1614"/>
              <a:ext cx="93" cy="45"/>
            </a:xfrm>
            <a:custGeom>
              <a:avLst/>
              <a:gdLst>
                <a:gd name="T0" fmla="*/ 5 w 93"/>
                <a:gd name="T1" fmla="*/ 0 h 45"/>
                <a:gd name="T2" fmla="*/ 92 w 93"/>
                <a:gd name="T3" fmla="*/ 25 h 45"/>
                <a:gd name="T4" fmla="*/ 0 w 93"/>
                <a:gd name="T5" fmla="*/ 44 h 45"/>
                <a:gd name="T6" fmla="*/ 5 w 93"/>
                <a:gd name="T7" fmla="*/ 0 h 45"/>
                <a:gd name="T8" fmla="*/ 0 60000 65536"/>
                <a:gd name="T9" fmla="*/ 0 60000 65536"/>
                <a:gd name="T10" fmla="*/ 0 60000 65536"/>
                <a:gd name="T11" fmla="*/ 0 60000 65536"/>
                <a:gd name="T12" fmla="*/ 0 w 93"/>
                <a:gd name="T13" fmla="*/ 0 h 45"/>
                <a:gd name="T14" fmla="*/ 93 w 93"/>
                <a:gd name="T15" fmla="*/ 45 h 45"/>
              </a:gdLst>
              <a:ahLst/>
              <a:cxnLst>
                <a:cxn ang="T8">
                  <a:pos x="T0" y="T1"/>
                </a:cxn>
                <a:cxn ang="T9">
                  <a:pos x="T2" y="T3"/>
                </a:cxn>
                <a:cxn ang="T10">
                  <a:pos x="T4" y="T5"/>
                </a:cxn>
                <a:cxn ang="T11">
                  <a:pos x="T6" y="T7"/>
                </a:cxn>
              </a:cxnLst>
              <a:rect l="T12" t="T13" r="T14" b="T15"/>
              <a:pathLst>
                <a:path w="93" h="45">
                  <a:moveTo>
                    <a:pt x="5" y="0"/>
                  </a:moveTo>
                  <a:lnTo>
                    <a:pt x="92" y="25"/>
                  </a:lnTo>
                  <a:lnTo>
                    <a:pt x="0" y="44"/>
                  </a:lnTo>
                  <a:lnTo>
                    <a:pt x="5" y="0"/>
                  </a:lnTo>
                </a:path>
              </a:pathLst>
            </a:custGeom>
            <a:solidFill>
              <a:schemeClr val="tx2"/>
            </a:solidFill>
            <a:ln w="12700" cap="rnd">
              <a:solidFill>
                <a:schemeClr val="tx2"/>
              </a:solidFill>
              <a:round/>
              <a:headEnd/>
              <a:tailEnd/>
            </a:ln>
          </p:spPr>
          <p:txBody>
            <a:bodyPr/>
            <a:lstStyle/>
            <a:p>
              <a:pPr algn="ctr" eaLnBrk="0" fontAlgn="base" hangingPunct="0">
                <a:spcBef>
                  <a:spcPct val="0"/>
                </a:spcBef>
                <a:spcAft>
                  <a:spcPct val="0"/>
                </a:spcAft>
              </a:pPr>
              <a:endParaRPr lang="en-US">
                <a:solidFill>
                  <a:srgbClr val="000066"/>
                </a:solidFill>
              </a:endParaRPr>
            </a:p>
          </p:txBody>
        </p:sp>
      </p:grpSp>
      <p:grpSp>
        <p:nvGrpSpPr>
          <p:cNvPr id="4" name="Group 39"/>
          <p:cNvGrpSpPr>
            <a:grpSpLocks/>
          </p:cNvGrpSpPr>
          <p:nvPr/>
        </p:nvGrpSpPr>
        <p:grpSpPr bwMode="auto">
          <a:xfrm>
            <a:off x="2671763" y="4051300"/>
            <a:ext cx="815975" cy="563563"/>
            <a:chOff x="1160" y="2167"/>
            <a:chExt cx="514" cy="355"/>
          </a:xfrm>
        </p:grpSpPr>
        <p:sp>
          <p:nvSpPr>
            <p:cNvPr id="52295" name="Oval 40"/>
            <p:cNvSpPr>
              <a:spLocks noChangeArrowheads="1"/>
            </p:cNvSpPr>
            <p:nvPr/>
          </p:nvSpPr>
          <p:spPr bwMode="auto">
            <a:xfrm>
              <a:off x="1308" y="2396"/>
              <a:ext cx="216" cy="116"/>
            </a:xfrm>
            <a:prstGeom prst="ellipse">
              <a:avLst/>
            </a:prstGeom>
            <a:no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296" name="Oval 41"/>
            <p:cNvSpPr>
              <a:spLocks noChangeArrowheads="1"/>
            </p:cNvSpPr>
            <p:nvPr/>
          </p:nvSpPr>
          <p:spPr bwMode="auto">
            <a:xfrm>
              <a:off x="1272" y="2280"/>
              <a:ext cx="332" cy="166"/>
            </a:xfrm>
            <a:prstGeom prst="ellipse">
              <a:avLst/>
            </a:prstGeom>
            <a:no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297" name="Oval 42"/>
            <p:cNvSpPr>
              <a:spLocks noChangeArrowheads="1"/>
            </p:cNvSpPr>
            <p:nvPr/>
          </p:nvSpPr>
          <p:spPr bwMode="auto">
            <a:xfrm>
              <a:off x="1230" y="2172"/>
              <a:ext cx="444" cy="164"/>
            </a:xfrm>
            <a:prstGeom prst="ellipse">
              <a:avLst/>
            </a:prstGeom>
            <a:no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298" name="Rectangle 43"/>
            <p:cNvSpPr>
              <a:spLocks noChangeArrowheads="1"/>
            </p:cNvSpPr>
            <p:nvPr/>
          </p:nvSpPr>
          <p:spPr bwMode="auto">
            <a:xfrm>
              <a:off x="1160" y="2332"/>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299" name="Rectangle 44"/>
            <p:cNvSpPr>
              <a:spLocks noChangeArrowheads="1"/>
            </p:cNvSpPr>
            <p:nvPr/>
          </p:nvSpPr>
          <p:spPr bwMode="auto">
            <a:xfrm>
              <a:off x="1234" y="2378"/>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300" name="Rectangle 45"/>
            <p:cNvSpPr>
              <a:spLocks noChangeArrowheads="1"/>
            </p:cNvSpPr>
            <p:nvPr/>
          </p:nvSpPr>
          <p:spPr bwMode="auto">
            <a:xfrm>
              <a:off x="1232" y="2430"/>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301" name="Rectangle 46"/>
            <p:cNvSpPr>
              <a:spLocks noChangeArrowheads="1"/>
            </p:cNvSpPr>
            <p:nvPr/>
          </p:nvSpPr>
          <p:spPr bwMode="auto">
            <a:xfrm>
              <a:off x="1302" y="2482"/>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302" name="Rectangle 47"/>
            <p:cNvSpPr>
              <a:spLocks noChangeArrowheads="1"/>
            </p:cNvSpPr>
            <p:nvPr/>
          </p:nvSpPr>
          <p:spPr bwMode="auto">
            <a:xfrm>
              <a:off x="1228" y="2346"/>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303" name="Rectangle 48"/>
            <p:cNvSpPr>
              <a:spLocks noChangeArrowheads="1"/>
            </p:cNvSpPr>
            <p:nvPr/>
          </p:nvSpPr>
          <p:spPr bwMode="auto">
            <a:xfrm>
              <a:off x="1218" y="2294"/>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304" name="Oval 49"/>
            <p:cNvSpPr>
              <a:spLocks noChangeArrowheads="1"/>
            </p:cNvSpPr>
            <p:nvPr/>
          </p:nvSpPr>
          <p:spPr bwMode="auto">
            <a:xfrm>
              <a:off x="1342" y="2408"/>
              <a:ext cx="38" cy="28"/>
            </a:xfrm>
            <a:prstGeom prst="ellipse">
              <a:avLst/>
            </a:prstGeom>
            <a:solidFill>
              <a:schemeClr val="bg1"/>
            </a:solid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305" name="Oval 50"/>
            <p:cNvSpPr>
              <a:spLocks noChangeArrowheads="1"/>
            </p:cNvSpPr>
            <p:nvPr/>
          </p:nvSpPr>
          <p:spPr bwMode="auto">
            <a:xfrm>
              <a:off x="1360" y="2414"/>
              <a:ext cx="70" cy="14"/>
            </a:xfrm>
            <a:prstGeom prst="ellipse">
              <a:avLst/>
            </a:prstGeom>
            <a:solidFill>
              <a:schemeClr val="bg1"/>
            </a:solidFill>
            <a:ln w="25400">
              <a:solidFill>
                <a:schemeClr val="bg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306" name="Rectangle 51"/>
            <p:cNvSpPr>
              <a:spLocks noChangeArrowheads="1"/>
            </p:cNvSpPr>
            <p:nvPr/>
          </p:nvSpPr>
          <p:spPr bwMode="auto">
            <a:xfrm>
              <a:off x="1206" y="2262"/>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307" name="Rectangle 52"/>
            <p:cNvSpPr>
              <a:spLocks noChangeArrowheads="1"/>
            </p:cNvSpPr>
            <p:nvPr/>
          </p:nvSpPr>
          <p:spPr bwMode="auto">
            <a:xfrm>
              <a:off x="1204" y="2212"/>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308" name="Arc 53"/>
            <p:cNvSpPr>
              <a:spLocks/>
            </p:cNvSpPr>
            <p:nvPr/>
          </p:nvSpPr>
          <p:spPr bwMode="auto">
            <a:xfrm>
              <a:off x="1161" y="2302"/>
              <a:ext cx="84" cy="7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noFill/>
            <a:ln w="25400" cap="rnd">
              <a:solidFill>
                <a:schemeClr val="tx2"/>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2309" name="Arc 54"/>
            <p:cNvSpPr>
              <a:spLocks/>
            </p:cNvSpPr>
            <p:nvPr/>
          </p:nvSpPr>
          <p:spPr bwMode="auto">
            <a:xfrm>
              <a:off x="1161" y="2167"/>
              <a:ext cx="280" cy="1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700"/>
                    <a:pt x="9623" y="42"/>
                    <a:pt x="21523" y="0"/>
                  </a:cubicBezTo>
                </a:path>
                <a:path w="21600" h="21600" stroke="0" extrusionOk="0">
                  <a:moveTo>
                    <a:pt x="-1" y="21599"/>
                  </a:moveTo>
                  <a:cubicBezTo>
                    <a:pt x="-1" y="9700"/>
                    <a:pt x="9623" y="42"/>
                    <a:pt x="21523" y="0"/>
                  </a:cubicBezTo>
                  <a:lnTo>
                    <a:pt x="21600" y="21600"/>
                  </a:lnTo>
                  <a:close/>
                </a:path>
              </a:pathLst>
            </a:custGeom>
            <a:noFill/>
            <a:ln w="25400" cap="rnd">
              <a:solidFill>
                <a:schemeClr val="tx2"/>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2310" name="Oval 55"/>
            <p:cNvSpPr>
              <a:spLocks noChangeArrowheads="1"/>
            </p:cNvSpPr>
            <p:nvPr/>
          </p:nvSpPr>
          <p:spPr bwMode="auto">
            <a:xfrm>
              <a:off x="1326" y="2296"/>
              <a:ext cx="30" cy="30"/>
            </a:xfrm>
            <a:prstGeom prst="ellipse">
              <a:avLst/>
            </a:prstGeom>
            <a:solidFill>
              <a:schemeClr val="bg1"/>
            </a:solid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311" name="Oval 56"/>
            <p:cNvSpPr>
              <a:spLocks noChangeArrowheads="1"/>
            </p:cNvSpPr>
            <p:nvPr/>
          </p:nvSpPr>
          <p:spPr bwMode="auto">
            <a:xfrm>
              <a:off x="1344" y="2304"/>
              <a:ext cx="68" cy="14"/>
            </a:xfrm>
            <a:prstGeom prst="ellipse">
              <a:avLst/>
            </a:prstGeom>
            <a:solidFill>
              <a:schemeClr val="bg1"/>
            </a:solidFill>
            <a:ln w="25400">
              <a:solidFill>
                <a:schemeClr val="bg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312" name="Freeform 57"/>
            <p:cNvSpPr>
              <a:spLocks/>
            </p:cNvSpPr>
            <p:nvPr/>
          </p:nvSpPr>
          <p:spPr bwMode="auto">
            <a:xfrm>
              <a:off x="1210" y="2350"/>
              <a:ext cx="93" cy="45"/>
            </a:xfrm>
            <a:custGeom>
              <a:avLst/>
              <a:gdLst>
                <a:gd name="T0" fmla="*/ 5 w 93"/>
                <a:gd name="T1" fmla="*/ 0 h 45"/>
                <a:gd name="T2" fmla="*/ 92 w 93"/>
                <a:gd name="T3" fmla="*/ 25 h 45"/>
                <a:gd name="T4" fmla="*/ 0 w 93"/>
                <a:gd name="T5" fmla="*/ 44 h 45"/>
                <a:gd name="T6" fmla="*/ 5 w 93"/>
                <a:gd name="T7" fmla="*/ 0 h 45"/>
                <a:gd name="T8" fmla="*/ 0 60000 65536"/>
                <a:gd name="T9" fmla="*/ 0 60000 65536"/>
                <a:gd name="T10" fmla="*/ 0 60000 65536"/>
                <a:gd name="T11" fmla="*/ 0 60000 65536"/>
                <a:gd name="T12" fmla="*/ 0 w 93"/>
                <a:gd name="T13" fmla="*/ 0 h 45"/>
                <a:gd name="T14" fmla="*/ 93 w 93"/>
                <a:gd name="T15" fmla="*/ 45 h 45"/>
              </a:gdLst>
              <a:ahLst/>
              <a:cxnLst>
                <a:cxn ang="T8">
                  <a:pos x="T0" y="T1"/>
                </a:cxn>
                <a:cxn ang="T9">
                  <a:pos x="T2" y="T3"/>
                </a:cxn>
                <a:cxn ang="T10">
                  <a:pos x="T4" y="T5"/>
                </a:cxn>
                <a:cxn ang="T11">
                  <a:pos x="T6" y="T7"/>
                </a:cxn>
              </a:cxnLst>
              <a:rect l="T12" t="T13" r="T14" b="T15"/>
              <a:pathLst>
                <a:path w="93" h="45">
                  <a:moveTo>
                    <a:pt x="5" y="0"/>
                  </a:moveTo>
                  <a:lnTo>
                    <a:pt x="92" y="25"/>
                  </a:lnTo>
                  <a:lnTo>
                    <a:pt x="0" y="44"/>
                  </a:lnTo>
                  <a:lnTo>
                    <a:pt x="5" y="0"/>
                  </a:lnTo>
                </a:path>
              </a:pathLst>
            </a:custGeom>
            <a:solidFill>
              <a:schemeClr val="tx2"/>
            </a:solidFill>
            <a:ln w="12700" cap="rnd">
              <a:solidFill>
                <a:schemeClr val="tx2"/>
              </a:solidFill>
              <a:round/>
              <a:headEnd/>
              <a:tailEnd/>
            </a:ln>
          </p:spPr>
          <p:txBody>
            <a:bodyPr/>
            <a:lstStyle/>
            <a:p>
              <a:pPr algn="ctr" eaLnBrk="0" fontAlgn="base" hangingPunct="0">
                <a:spcBef>
                  <a:spcPct val="0"/>
                </a:spcBef>
                <a:spcAft>
                  <a:spcPct val="0"/>
                </a:spcAft>
              </a:pPr>
              <a:endParaRPr lang="en-US">
                <a:solidFill>
                  <a:srgbClr val="000066"/>
                </a:solidFill>
              </a:endParaRPr>
            </a:p>
          </p:txBody>
        </p:sp>
      </p:grpSp>
      <p:sp>
        <p:nvSpPr>
          <p:cNvPr id="52238" name="Line 58"/>
          <p:cNvSpPr>
            <a:spLocks noChangeShapeType="1"/>
          </p:cNvSpPr>
          <p:nvPr/>
        </p:nvSpPr>
        <p:spPr bwMode="auto">
          <a:xfrm>
            <a:off x="2373313" y="3889375"/>
            <a:ext cx="1079500" cy="1588"/>
          </a:xfrm>
          <a:prstGeom prst="line">
            <a:avLst/>
          </a:prstGeom>
          <a:noFill/>
          <a:ln w="25400">
            <a:solidFill>
              <a:schemeClr val="tx2"/>
            </a:solidFill>
            <a:round/>
            <a:headEnd/>
            <a:tailEnd type="triangle" w="med" len="med"/>
          </a:ln>
        </p:spPr>
        <p:txBody>
          <a:bodyPr/>
          <a:lstStyle/>
          <a:p>
            <a:pPr algn="ctr" eaLnBrk="0" fontAlgn="base" hangingPunct="0">
              <a:spcBef>
                <a:spcPct val="0"/>
              </a:spcBef>
              <a:spcAft>
                <a:spcPct val="0"/>
              </a:spcAft>
            </a:pPr>
            <a:endParaRPr lang="en-US">
              <a:solidFill>
                <a:srgbClr val="000066"/>
              </a:solidFill>
            </a:endParaRPr>
          </a:p>
        </p:txBody>
      </p:sp>
      <p:sp>
        <p:nvSpPr>
          <p:cNvPr id="52239" name="Line 59"/>
          <p:cNvSpPr>
            <a:spLocks noChangeShapeType="1"/>
          </p:cNvSpPr>
          <p:nvPr/>
        </p:nvSpPr>
        <p:spPr bwMode="auto">
          <a:xfrm>
            <a:off x="5230813" y="3902075"/>
            <a:ext cx="596900" cy="1588"/>
          </a:xfrm>
          <a:prstGeom prst="line">
            <a:avLst/>
          </a:prstGeom>
          <a:noFill/>
          <a:ln w="25400">
            <a:solidFill>
              <a:schemeClr val="tx2"/>
            </a:solidFill>
            <a:round/>
            <a:headEnd/>
            <a:tailEnd type="triangle" w="med" len="med"/>
          </a:ln>
        </p:spPr>
        <p:txBody>
          <a:bodyPr/>
          <a:lstStyle/>
          <a:p>
            <a:pPr algn="ctr" eaLnBrk="0" fontAlgn="base" hangingPunct="0">
              <a:spcBef>
                <a:spcPct val="0"/>
              </a:spcBef>
              <a:spcAft>
                <a:spcPct val="0"/>
              </a:spcAft>
            </a:pPr>
            <a:endParaRPr lang="en-US">
              <a:solidFill>
                <a:srgbClr val="000066"/>
              </a:solidFill>
            </a:endParaRPr>
          </a:p>
        </p:txBody>
      </p:sp>
      <p:sp>
        <p:nvSpPr>
          <p:cNvPr id="52240" name="Rectangle 60"/>
          <p:cNvSpPr>
            <a:spLocks noChangeArrowheads="1"/>
          </p:cNvSpPr>
          <p:nvPr/>
        </p:nvSpPr>
        <p:spPr bwMode="auto">
          <a:xfrm>
            <a:off x="5845175" y="4457700"/>
            <a:ext cx="1514475" cy="584200"/>
          </a:xfrm>
          <a:prstGeom prst="rect">
            <a:avLst/>
          </a:prstGeom>
          <a:noFill/>
          <a:ln w="12700">
            <a:noFill/>
            <a:miter lim="800000"/>
            <a:headEnd/>
            <a:tailEnd/>
          </a:ln>
        </p:spPr>
        <p:txBody>
          <a:bodyPr wrap="none" lIns="90488" tIns="44450" rIns="90488" bIns="44450">
            <a:spAutoFit/>
          </a:bodyPr>
          <a:lstStyle/>
          <a:p>
            <a:pPr rtl="1" eaLnBrk="0" fontAlgn="base" hangingPunct="0">
              <a:lnSpc>
                <a:spcPct val="90000"/>
              </a:lnSpc>
              <a:spcBef>
                <a:spcPct val="0"/>
              </a:spcBef>
              <a:spcAft>
                <a:spcPct val="0"/>
              </a:spcAft>
            </a:pPr>
            <a:r>
              <a:rPr lang="en-US">
                <a:solidFill>
                  <a:srgbClr val="000066"/>
                </a:solidFill>
                <a:latin typeface="Arial" charset="0"/>
              </a:rPr>
              <a:t>Resets lock </a:t>
            </a:r>
          </a:p>
          <a:p>
            <a:pPr rtl="1" eaLnBrk="0" fontAlgn="base" hangingPunct="0">
              <a:lnSpc>
                <a:spcPct val="90000"/>
              </a:lnSpc>
              <a:spcBef>
                <a:spcPct val="0"/>
              </a:spcBef>
              <a:spcAft>
                <a:spcPct val="0"/>
              </a:spcAft>
            </a:pPr>
            <a:r>
              <a:rPr lang="en-US">
                <a:solidFill>
                  <a:srgbClr val="000066"/>
                </a:solidFill>
                <a:latin typeface="Arial" charset="0"/>
              </a:rPr>
              <a:t>upon exit</a:t>
            </a:r>
          </a:p>
        </p:txBody>
      </p:sp>
      <p:sp>
        <p:nvSpPr>
          <p:cNvPr id="52241" name="Rectangle 61"/>
          <p:cNvSpPr>
            <a:spLocks noChangeArrowheads="1"/>
          </p:cNvSpPr>
          <p:nvPr/>
        </p:nvSpPr>
        <p:spPr bwMode="auto">
          <a:xfrm>
            <a:off x="3648075" y="4489450"/>
            <a:ext cx="714375" cy="584200"/>
          </a:xfrm>
          <a:prstGeom prst="rect">
            <a:avLst/>
          </a:prstGeom>
          <a:noFill/>
          <a:ln w="12700">
            <a:noFill/>
            <a:miter lim="800000"/>
            <a:headEnd/>
            <a:tailEnd/>
          </a:ln>
        </p:spPr>
        <p:txBody>
          <a:bodyPr wrap="none" lIns="90488" tIns="44450" rIns="90488" bIns="44450">
            <a:spAutoFit/>
          </a:bodyPr>
          <a:lstStyle/>
          <a:p>
            <a:pPr rtl="1" eaLnBrk="0" fontAlgn="base" hangingPunct="0">
              <a:lnSpc>
                <a:spcPct val="90000"/>
              </a:lnSpc>
              <a:spcBef>
                <a:spcPct val="0"/>
              </a:spcBef>
              <a:spcAft>
                <a:spcPct val="0"/>
              </a:spcAft>
            </a:pPr>
            <a:r>
              <a:rPr lang="en-US">
                <a:solidFill>
                  <a:srgbClr val="000066"/>
                </a:solidFill>
                <a:latin typeface="Arial" charset="0"/>
              </a:rPr>
              <a:t>spin </a:t>
            </a:r>
          </a:p>
          <a:p>
            <a:pPr rtl="1" eaLnBrk="0" fontAlgn="base" hangingPunct="0">
              <a:lnSpc>
                <a:spcPct val="90000"/>
              </a:lnSpc>
              <a:spcBef>
                <a:spcPct val="0"/>
              </a:spcBef>
              <a:spcAft>
                <a:spcPct val="0"/>
              </a:spcAft>
            </a:pPr>
            <a:r>
              <a:rPr lang="en-US">
                <a:solidFill>
                  <a:srgbClr val="000066"/>
                </a:solidFill>
                <a:latin typeface="Arial" charset="0"/>
              </a:rPr>
              <a:t>lock</a:t>
            </a:r>
          </a:p>
        </p:txBody>
      </p:sp>
      <p:sp>
        <p:nvSpPr>
          <p:cNvPr id="52242" name="Rectangle 62"/>
          <p:cNvSpPr>
            <a:spLocks noChangeArrowheads="1"/>
          </p:cNvSpPr>
          <p:nvPr/>
        </p:nvSpPr>
        <p:spPr bwMode="auto">
          <a:xfrm>
            <a:off x="4410075" y="4484688"/>
            <a:ext cx="1828800" cy="584200"/>
          </a:xfrm>
          <a:prstGeom prst="rect">
            <a:avLst/>
          </a:prstGeom>
          <a:noFill/>
          <a:ln w="12700">
            <a:noFill/>
            <a:miter lim="800000"/>
            <a:headEnd/>
            <a:tailEnd/>
          </a:ln>
        </p:spPr>
        <p:txBody>
          <a:bodyPr lIns="90488" tIns="44450" rIns="90488" bIns="44450">
            <a:spAutoFit/>
          </a:bodyPr>
          <a:lstStyle/>
          <a:p>
            <a:pPr rtl="1" eaLnBrk="0" fontAlgn="base" hangingPunct="0">
              <a:lnSpc>
                <a:spcPct val="90000"/>
              </a:lnSpc>
              <a:spcBef>
                <a:spcPct val="0"/>
              </a:spcBef>
              <a:spcAft>
                <a:spcPct val="0"/>
              </a:spcAft>
            </a:pPr>
            <a:r>
              <a:rPr lang="en-US">
                <a:solidFill>
                  <a:srgbClr val="000066"/>
                </a:solidFill>
                <a:latin typeface="Arial" charset="0"/>
              </a:rPr>
              <a:t>critical </a:t>
            </a:r>
          </a:p>
          <a:p>
            <a:pPr rtl="1" eaLnBrk="0" fontAlgn="base" hangingPunct="0">
              <a:lnSpc>
                <a:spcPct val="90000"/>
              </a:lnSpc>
              <a:spcBef>
                <a:spcPct val="0"/>
              </a:spcBef>
              <a:spcAft>
                <a:spcPct val="0"/>
              </a:spcAft>
            </a:pPr>
            <a:r>
              <a:rPr lang="en-US">
                <a:solidFill>
                  <a:srgbClr val="000066"/>
                </a:solidFill>
                <a:latin typeface="Arial" charset="0"/>
              </a:rPr>
              <a:t>section</a:t>
            </a:r>
          </a:p>
        </p:txBody>
      </p:sp>
      <p:grpSp>
        <p:nvGrpSpPr>
          <p:cNvPr id="5" name="Group 63"/>
          <p:cNvGrpSpPr>
            <a:grpSpLocks/>
          </p:cNvGrpSpPr>
          <p:nvPr/>
        </p:nvGrpSpPr>
        <p:grpSpPr bwMode="auto">
          <a:xfrm>
            <a:off x="1724025" y="3594100"/>
            <a:ext cx="414338" cy="1328738"/>
            <a:chOff x="616" y="1914"/>
            <a:chExt cx="261" cy="837"/>
          </a:xfrm>
        </p:grpSpPr>
        <p:sp>
          <p:nvSpPr>
            <p:cNvPr id="52292" name="Rectangle 64"/>
            <p:cNvSpPr>
              <a:spLocks noChangeArrowheads="1"/>
            </p:cNvSpPr>
            <p:nvPr/>
          </p:nvSpPr>
          <p:spPr bwMode="auto">
            <a:xfrm>
              <a:off x="616" y="1914"/>
              <a:ext cx="261" cy="627"/>
            </a:xfrm>
            <a:prstGeom prst="rect">
              <a:avLst/>
            </a:prstGeom>
            <a:noFill/>
            <a:ln w="12700">
              <a:noFill/>
              <a:miter lim="800000"/>
              <a:headEnd/>
              <a:tailEnd/>
            </a:ln>
          </p:spPr>
          <p:txBody>
            <a:bodyPr wrap="none" lIns="90488" tIns="44450" rIns="90488" bIns="44450">
              <a:spAutoFit/>
            </a:bodyPr>
            <a:lstStyle/>
            <a:p>
              <a:pPr rtl="1" eaLnBrk="0" fontAlgn="base" hangingPunct="0">
                <a:lnSpc>
                  <a:spcPct val="90000"/>
                </a:lnSpc>
                <a:spcBef>
                  <a:spcPct val="0"/>
                </a:spcBef>
                <a:spcAft>
                  <a:spcPct val="0"/>
                </a:spcAft>
              </a:pPr>
              <a:r>
                <a:rPr lang="en-US" sz="6600">
                  <a:solidFill>
                    <a:srgbClr val="000080"/>
                  </a:solidFill>
                  <a:latin typeface="Arial" charset="0"/>
                </a:rPr>
                <a:t>.</a:t>
              </a:r>
              <a:endParaRPr lang="he-IL" sz="6600">
                <a:solidFill>
                  <a:srgbClr val="000080"/>
                </a:solidFill>
                <a:latin typeface="Arial" charset="0"/>
              </a:endParaRPr>
            </a:p>
          </p:txBody>
        </p:sp>
        <p:sp>
          <p:nvSpPr>
            <p:cNvPr id="52293" name="Rectangle 65"/>
            <p:cNvSpPr>
              <a:spLocks noChangeArrowheads="1"/>
            </p:cNvSpPr>
            <p:nvPr/>
          </p:nvSpPr>
          <p:spPr bwMode="auto">
            <a:xfrm>
              <a:off x="616" y="2019"/>
              <a:ext cx="261" cy="627"/>
            </a:xfrm>
            <a:prstGeom prst="rect">
              <a:avLst/>
            </a:prstGeom>
            <a:noFill/>
            <a:ln w="12700">
              <a:noFill/>
              <a:miter lim="800000"/>
              <a:headEnd/>
              <a:tailEnd/>
            </a:ln>
          </p:spPr>
          <p:txBody>
            <a:bodyPr wrap="none" lIns="90488" tIns="44450" rIns="90488" bIns="44450">
              <a:spAutoFit/>
            </a:bodyPr>
            <a:lstStyle/>
            <a:p>
              <a:pPr rtl="1" eaLnBrk="0" fontAlgn="base" hangingPunct="0">
                <a:lnSpc>
                  <a:spcPct val="90000"/>
                </a:lnSpc>
                <a:spcBef>
                  <a:spcPct val="0"/>
                </a:spcBef>
                <a:spcAft>
                  <a:spcPct val="0"/>
                </a:spcAft>
              </a:pPr>
              <a:r>
                <a:rPr lang="en-US" sz="6600">
                  <a:solidFill>
                    <a:srgbClr val="000080"/>
                  </a:solidFill>
                  <a:latin typeface="Arial" charset="0"/>
                </a:rPr>
                <a:t>.</a:t>
              </a:r>
              <a:endParaRPr lang="he-IL" sz="6600">
                <a:solidFill>
                  <a:srgbClr val="000080"/>
                </a:solidFill>
                <a:latin typeface="Arial" charset="0"/>
              </a:endParaRPr>
            </a:p>
          </p:txBody>
        </p:sp>
        <p:sp>
          <p:nvSpPr>
            <p:cNvPr id="52294" name="Rectangle 66"/>
            <p:cNvSpPr>
              <a:spLocks noChangeArrowheads="1"/>
            </p:cNvSpPr>
            <p:nvPr/>
          </p:nvSpPr>
          <p:spPr bwMode="auto">
            <a:xfrm>
              <a:off x="616" y="2124"/>
              <a:ext cx="261" cy="627"/>
            </a:xfrm>
            <a:prstGeom prst="rect">
              <a:avLst/>
            </a:prstGeom>
            <a:noFill/>
            <a:ln w="12700">
              <a:noFill/>
              <a:miter lim="800000"/>
              <a:headEnd/>
              <a:tailEnd/>
            </a:ln>
          </p:spPr>
          <p:txBody>
            <a:bodyPr wrap="none" lIns="90488" tIns="44450" rIns="90488" bIns="44450">
              <a:spAutoFit/>
            </a:bodyPr>
            <a:lstStyle/>
            <a:p>
              <a:pPr rtl="1" eaLnBrk="0" fontAlgn="base" hangingPunct="0">
                <a:lnSpc>
                  <a:spcPct val="90000"/>
                </a:lnSpc>
                <a:spcBef>
                  <a:spcPct val="0"/>
                </a:spcBef>
                <a:spcAft>
                  <a:spcPct val="0"/>
                </a:spcAft>
              </a:pPr>
              <a:r>
                <a:rPr lang="en-US" sz="6600">
                  <a:solidFill>
                    <a:srgbClr val="000080"/>
                  </a:solidFill>
                  <a:latin typeface="Arial" charset="0"/>
                </a:rPr>
                <a:t>.</a:t>
              </a:r>
              <a:endParaRPr lang="he-IL" sz="6600">
                <a:solidFill>
                  <a:srgbClr val="000080"/>
                </a:solidFill>
                <a:latin typeface="Arial" charset="0"/>
              </a:endParaRPr>
            </a:p>
          </p:txBody>
        </p:sp>
      </p:grpSp>
      <p:grpSp>
        <p:nvGrpSpPr>
          <p:cNvPr id="6" name="Group 67"/>
          <p:cNvGrpSpPr>
            <a:grpSpLocks/>
          </p:cNvGrpSpPr>
          <p:nvPr/>
        </p:nvGrpSpPr>
        <p:grpSpPr bwMode="auto">
          <a:xfrm flipH="1">
            <a:off x="1524000" y="2519363"/>
            <a:ext cx="725488" cy="765175"/>
            <a:chOff x="1008" y="2720"/>
            <a:chExt cx="856" cy="808"/>
          </a:xfrm>
        </p:grpSpPr>
        <p:sp>
          <p:nvSpPr>
            <p:cNvPr id="52283" name="Rectangle 68"/>
            <p:cNvSpPr>
              <a:spLocks noChangeArrowheads="1"/>
            </p:cNvSpPr>
            <p:nvPr/>
          </p:nvSpPr>
          <p:spPr bwMode="auto">
            <a:xfrm>
              <a:off x="1032" y="3304"/>
              <a:ext cx="488" cy="160"/>
            </a:xfrm>
            <a:prstGeom prst="rect">
              <a:avLst/>
            </a:prstGeom>
            <a:solidFill>
              <a:srgbClr val="FF0000"/>
            </a:solidFill>
            <a:ln w="38100">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284" name="Freeform 69"/>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285" name="Freeform 70"/>
            <p:cNvSpPr>
              <a:spLocks/>
            </p:cNvSpPr>
            <p:nvPr/>
          </p:nvSpPr>
          <p:spPr bwMode="auto">
            <a:xfrm flipH="1">
              <a:off x="1077" y="3000"/>
              <a:ext cx="123" cy="312"/>
            </a:xfrm>
            <a:custGeom>
              <a:avLst/>
              <a:gdLst>
                <a:gd name="T0" fmla="*/ 14 w 136"/>
                <a:gd name="T1" fmla="*/ 0 h 344"/>
                <a:gd name="T2" fmla="*/ 81 w 136"/>
                <a:gd name="T3" fmla="*/ 0 h 344"/>
                <a:gd name="T4" fmla="*/ 81 w 136"/>
                <a:gd name="T5" fmla="*/ 141 h 344"/>
                <a:gd name="T6" fmla="*/ 64 w 136"/>
                <a:gd name="T7" fmla="*/ 211 h 344"/>
                <a:gd name="T8" fmla="*/ 64 w 136"/>
                <a:gd name="T9" fmla="*/ 54 h 344"/>
                <a:gd name="T10" fmla="*/ 0 w 136"/>
                <a:gd name="T11" fmla="*/ 5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286" name="Freeform 71"/>
            <p:cNvSpPr>
              <a:spLocks/>
            </p:cNvSpPr>
            <p:nvPr/>
          </p:nvSpPr>
          <p:spPr bwMode="auto">
            <a:xfrm flipH="1">
              <a:off x="1200" y="2800"/>
              <a:ext cx="127" cy="320"/>
            </a:xfrm>
            <a:custGeom>
              <a:avLst/>
              <a:gdLst>
                <a:gd name="T0" fmla="*/ 18 w 136"/>
                <a:gd name="T1" fmla="*/ 0 h 344"/>
                <a:gd name="T2" fmla="*/ 97 w 136"/>
                <a:gd name="T3" fmla="*/ 0 h 344"/>
                <a:gd name="T4" fmla="*/ 97 w 136"/>
                <a:gd name="T5" fmla="*/ 162 h 344"/>
                <a:gd name="T6" fmla="*/ 75 w 136"/>
                <a:gd name="T7" fmla="*/ 240 h 344"/>
                <a:gd name="T8" fmla="*/ 75 w 136"/>
                <a:gd name="T9" fmla="*/ 61 h 344"/>
                <a:gd name="T10" fmla="*/ 0 w 136"/>
                <a:gd name="T11" fmla="*/ 6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287" name="Freeform 72"/>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0000"/>
            </a:solid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288" name="Freeform 73"/>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0000"/>
            </a:solid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289" name="Freeform 74"/>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290" name="Freeform 75"/>
            <p:cNvSpPr>
              <a:spLocks/>
            </p:cNvSpPr>
            <p:nvPr/>
          </p:nvSpPr>
          <p:spPr bwMode="auto">
            <a:xfrm>
              <a:off x="1669" y="3008"/>
              <a:ext cx="123" cy="312"/>
            </a:xfrm>
            <a:custGeom>
              <a:avLst/>
              <a:gdLst>
                <a:gd name="T0" fmla="*/ 14 w 136"/>
                <a:gd name="T1" fmla="*/ 0 h 344"/>
                <a:gd name="T2" fmla="*/ 81 w 136"/>
                <a:gd name="T3" fmla="*/ 0 h 344"/>
                <a:gd name="T4" fmla="*/ 81 w 136"/>
                <a:gd name="T5" fmla="*/ 141 h 344"/>
                <a:gd name="T6" fmla="*/ 64 w 136"/>
                <a:gd name="T7" fmla="*/ 211 h 344"/>
                <a:gd name="T8" fmla="*/ 64 w 136"/>
                <a:gd name="T9" fmla="*/ 54 h 344"/>
                <a:gd name="T10" fmla="*/ 0 w 136"/>
                <a:gd name="T11" fmla="*/ 5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291" name="Freeform 76"/>
            <p:cNvSpPr>
              <a:spLocks/>
            </p:cNvSpPr>
            <p:nvPr/>
          </p:nvSpPr>
          <p:spPr bwMode="auto">
            <a:xfrm>
              <a:off x="1737" y="2840"/>
              <a:ext cx="127" cy="320"/>
            </a:xfrm>
            <a:custGeom>
              <a:avLst/>
              <a:gdLst>
                <a:gd name="T0" fmla="*/ 18 w 136"/>
                <a:gd name="T1" fmla="*/ 0 h 344"/>
                <a:gd name="T2" fmla="*/ 97 w 136"/>
                <a:gd name="T3" fmla="*/ 0 h 344"/>
                <a:gd name="T4" fmla="*/ 97 w 136"/>
                <a:gd name="T5" fmla="*/ 162 h 344"/>
                <a:gd name="T6" fmla="*/ 75 w 136"/>
                <a:gd name="T7" fmla="*/ 240 h 344"/>
                <a:gd name="T8" fmla="*/ 75 w 136"/>
                <a:gd name="T9" fmla="*/ 61 h 344"/>
                <a:gd name="T10" fmla="*/ 0 w 136"/>
                <a:gd name="T11" fmla="*/ 6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grpSp>
      <p:grpSp>
        <p:nvGrpSpPr>
          <p:cNvPr id="7" name="Group 77"/>
          <p:cNvGrpSpPr>
            <a:grpSpLocks/>
          </p:cNvGrpSpPr>
          <p:nvPr/>
        </p:nvGrpSpPr>
        <p:grpSpPr bwMode="auto">
          <a:xfrm flipH="1">
            <a:off x="1465263" y="3432175"/>
            <a:ext cx="725487" cy="765175"/>
            <a:chOff x="1008" y="2720"/>
            <a:chExt cx="856" cy="808"/>
          </a:xfrm>
        </p:grpSpPr>
        <p:sp>
          <p:nvSpPr>
            <p:cNvPr id="52274" name="Rectangle 78"/>
            <p:cNvSpPr>
              <a:spLocks noChangeArrowheads="1"/>
            </p:cNvSpPr>
            <p:nvPr/>
          </p:nvSpPr>
          <p:spPr bwMode="auto">
            <a:xfrm>
              <a:off x="1032" y="3304"/>
              <a:ext cx="488" cy="160"/>
            </a:xfrm>
            <a:prstGeom prst="rect">
              <a:avLst/>
            </a:prstGeom>
            <a:solidFill>
              <a:srgbClr val="0099FF"/>
            </a:solidFill>
            <a:ln w="38100">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275" name="Freeform 79"/>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276" name="Freeform 80"/>
            <p:cNvSpPr>
              <a:spLocks/>
            </p:cNvSpPr>
            <p:nvPr/>
          </p:nvSpPr>
          <p:spPr bwMode="auto">
            <a:xfrm flipH="1">
              <a:off x="1077" y="3000"/>
              <a:ext cx="123" cy="312"/>
            </a:xfrm>
            <a:custGeom>
              <a:avLst/>
              <a:gdLst>
                <a:gd name="T0" fmla="*/ 14 w 136"/>
                <a:gd name="T1" fmla="*/ 0 h 344"/>
                <a:gd name="T2" fmla="*/ 81 w 136"/>
                <a:gd name="T3" fmla="*/ 0 h 344"/>
                <a:gd name="T4" fmla="*/ 81 w 136"/>
                <a:gd name="T5" fmla="*/ 141 h 344"/>
                <a:gd name="T6" fmla="*/ 64 w 136"/>
                <a:gd name="T7" fmla="*/ 211 h 344"/>
                <a:gd name="T8" fmla="*/ 64 w 136"/>
                <a:gd name="T9" fmla="*/ 54 h 344"/>
                <a:gd name="T10" fmla="*/ 0 w 136"/>
                <a:gd name="T11" fmla="*/ 5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277" name="Freeform 81"/>
            <p:cNvSpPr>
              <a:spLocks/>
            </p:cNvSpPr>
            <p:nvPr/>
          </p:nvSpPr>
          <p:spPr bwMode="auto">
            <a:xfrm flipH="1">
              <a:off x="1200" y="2800"/>
              <a:ext cx="127" cy="320"/>
            </a:xfrm>
            <a:custGeom>
              <a:avLst/>
              <a:gdLst>
                <a:gd name="T0" fmla="*/ 18 w 136"/>
                <a:gd name="T1" fmla="*/ 0 h 344"/>
                <a:gd name="T2" fmla="*/ 97 w 136"/>
                <a:gd name="T3" fmla="*/ 0 h 344"/>
                <a:gd name="T4" fmla="*/ 97 w 136"/>
                <a:gd name="T5" fmla="*/ 162 h 344"/>
                <a:gd name="T6" fmla="*/ 75 w 136"/>
                <a:gd name="T7" fmla="*/ 240 h 344"/>
                <a:gd name="T8" fmla="*/ 75 w 136"/>
                <a:gd name="T9" fmla="*/ 61 h 344"/>
                <a:gd name="T10" fmla="*/ 0 w 136"/>
                <a:gd name="T11" fmla="*/ 6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278" name="Freeform 82"/>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0099FF"/>
            </a:solid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279" name="Freeform 83"/>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0099FF"/>
            </a:solid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280" name="Freeform 84"/>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281" name="Freeform 85"/>
            <p:cNvSpPr>
              <a:spLocks/>
            </p:cNvSpPr>
            <p:nvPr/>
          </p:nvSpPr>
          <p:spPr bwMode="auto">
            <a:xfrm>
              <a:off x="1669" y="3008"/>
              <a:ext cx="123" cy="312"/>
            </a:xfrm>
            <a:custGeom>
              <a:avLst/>
              <a:gdLst>
                <a:gd name="T0" fmla="*/ 14 w 136"/>
                <a:gd name="T1" fmla="*/ 0 h 344"/>
                <a:gd name="T2" fmla="*/ 81 w 136"/>
                <a:gd name="T3" fmla="*/ 0 h 344"/>
                <a:gd name="T4" fmla="*/ 81 w 136"/>
                <a:gd name="T5" fmla="*/ 141 h 344"/>
                <a:gd name="T6" fmla="*/ 64 w 136"/>
                <a:gd name="T7" fmla="*/ 211 h 344"/>
                <a:gd name="T8" fmla="*/ 64 w 136"/>
                <a:gd name="T9" fmla="*/ 54 h 344"/>
                <a:gd name="T10" fmla="*/ 0 w 136"/>
                <a:gd name="T11" fmla="*/ 5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282" name="Freeform 86"/>
            <p:cNvSpPr>
              <a:spLocks/>
            </p:cNvSpPr>
            <p:nvPr/>
          </p:nvSpPr>
          <p:spPr bwMode="auto">
            <a:xfrm>
              <a:off x="1737" y="2840"/>
              <a:ext cx="127" cy="320"/>
            </a:xfrm>
            <a:custGeom>
              <a:avLst/>
              <a:gdLst>
                <a:gd name="T0" fmla="*/ 18 w 136"/>
                <a:gd name="T1" fmla="*/ 0 h 344"/>
                <a:gd name="T2" fmla="*/ 97 w 136"/>
                <a:gd name="T3" fmla="*/ 0 h 344"/>
                <a:gd name="T4" fmla="*/ 97 w 136"/>
                <a:gd name="T5" fmla="*/ 162 h 344"/>
                <a:gd name="T6" fmla="*/ 75 w 136"/>
                <a:gd name="T7" fmla="*/ 240 h 344"/>
                <a:gd name="T8" fmla="*/ 75 w 136"/>
                <a:gd name="T9" fmla="*/ 61 h 344"/>
                <a:gd name="T10" fmla="*/ 0 w 136"/>
                <a:gd name="T11" fmla="*/ 6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grpSp>
      <p:grpSp>
        <p:nvGrpSpPr>
          <p:cNvPr id="8" name="Group 87"/>
          <p:cNvGrpSpPr>
            <a:grpSpLocks/>
          </p:cNvGrpSpPr>
          <p:nvPr/>
        </p:nvGrpSpPr>
        <p:grpSpPr bwMode="auto">
          <a:xfrm flipH="1">
            <a:off x="1546225" y="4964113"/>
            <a:ext cx="725488" cy="765175"/>
            <a:chOff x="1008" y="2720"/>
            <a:chExt cx="856" cy="808"/>
          </a:xfrm>
        </p:grpSpPr>
        <p:sp>
          <p:nvSpPr>
            <p:cNvPr id="52265" name="Rectangle 88"/>
            <p:cNvSpPr>
              <a:spLocks noChangeArrowheads="1"/>
            </p:cNvSpPr>
            <p:nvPr/>
          </p:nvSpPr>
          <p:spPr bwMode="auto">
            <a:xfrm>
              <a:off x="1032" y="3304"/>
              <a:ext cx="488" cy="160"/>
            </a:xfrm>
            <a:prstGeom prst="rect">
              <a:avLst/>
            </a:prstGeom>
            <a:solidFill>
              <a:srgbClr val="00FF00"/>
            </a:solidFill>
            <a:ln w="38100">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266" name="Freeform 89"/>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267" name="Freeform 90"/>
            <p:cNvSpPr>
              <a:spLocks/>
            </p:cNvSpPr>
            <p:nvPr/>
          </p:nvSpPr>
          <p:spPr bwMode="auto">
            <a:xfrm flipH="1">
              <a:off x="1077" y="3000"/>
              <a:ext cx="123" cy="312"/>
            </a:xfrm>
            <a:custGeom>
              <a:avLst/>
              <a:gdLst>
                <a:gd name="T0" fmla="*/ 14 w 136"/>
                <a:gd name="T1" fmla="*/ 0 h 344"/>
                <a:gd name="T2" fmla="*/ 81 w 136"/>
                <a:gd name="T3" fmla="*/ 0 h 344"/>
                <a:gd name="T4" fmla="*/ 81 w 136"/>
                <a:gd name="T5" fmla="*/ 141 h 344"/>
                <a:gd name="T6" fmla="*/ 64 w 136"/>
                <a:gd name="T7" fmla="*/ 211 h 344"/>
                <a:gd name="T8" fmla="*/ 64 w 136"/>
                <a:gd name="T9" fmla="*/ 54 h 344"/>
                <a:gd name="T10" fmla="*/ 0 w 136"/>
                <a:gd name="T11" fmla="*/ 5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268" name="Freeform 91"/>
            <p:cNvSpPr>
              <a:spLocks/>
            </p:cNvSpPr>
            <p:nvPr/>
          </p:nvSpPr>
          <p:spPr bwMode="auto">
            <a:xfrm flipH="1">
              <a:off x="1200" y="2800"/>
              <a:ext cx="127" cy="320"/>
            </a:xfrm>
            <a:custGeom>
              <a:avLst/>
              <a:gdLst>
                <a:gd name="T0" fmla="*/ 18 w 136"/>
                <a:gd name="T1" fmla="*/ 0 h 344"/>
                <a:gd name="T2" fmla="*/ 97 w 136"/>
                <a:gd name="T3" fmla="*/ 0 h 344"/>
                <a:gd name="T4" fmla="*/ 97 w 136"/>
                <a:gd name="T5" fmla="*/ 162 h 344"/>
                <a:gd name="T6" fmla="*/ 75 w 136"/>
                <a:gd name="T7" fmla="*/ 240 h 344"/>
                <a:gd name="T8" fmla="*/ 75 w 136"/>
                <a:gd name="T9" fmla="*/ 61 h 344"/>
                <a:gd name="T10" fmla="*/ 0 w 136"/>
                <a:gd name="T11" fmla="*/ 6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269" name="Freeform 92"/>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00FF00"/>
            </a:solid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270" name="Freeform 93"/>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00FF00"/>
            </a:solid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271" name="Freeform 94"/>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272" name="Freeform 95"/>
            <p:cNvSpPr>
              <a:spLocks/>
            </p:cNvSpPr>
            <p:nvPr/>
          </p:nvSpPr>
          <p:spPr bwMode="auto">
            <a:xfrm>
              <a:off x="1669" y="3008"/>
              <a:ext cx="123" cy="312"/>
            </a:xfrm>
            <a:custGeom>
              <a:avLst/>
              <a:gdLst>
                <a:gd name="T0" fmla="*/ 14 w 136"/>
                <a:gd name="T1" fmla="*/ 0 h 344"/>
                <a:gd name="T2" fmla="*/ 81 w 136"/>
                <a:gd name="T3" fmla="*/ 0 h 344"/>
                <a:gd name="T4" fmla="*/ 81 w 136"/>
                <a:gd name="T5" fmla="*/ 141 h 344"/>
                <a:gd name="T6" fmla="*/ 64 w 136"/>
                <a:gd name="T7" fmla="*/ 211 h 344"/>
                <a:gd name="T8" fmla="*/ 64 w 136"/>
                <a:gd name="T9" fmla="*/ 54 h 344"/>
                <a:gd name="T10" fmla="*/ 0 w 136"/>
                <a:gd name="T11" fmla="*/ 5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273" name="Freeform 96"/>
            <p:cNvSpPr>
              <a:spLocks/>
            </p:cNvSpPr>
            <p:nvPr/>
          </p:nvSpPr>
          <p:spPr bwMode="auto">
            <a:xfrm>
              <a:off x="1737" y="2840"/>
              <a:ext cx="127" cy="320"/>
            </a:xfrm>
            <a:custGeom>
              <a:avLst/>
              <a:gdLst>
                <a:gd name="T0" fmla="*/ 18 w 136"/>
                <a:gd name="T1" fmla="*/ 0 h 344"/>
                <a:gd name="T2" fmla="*/ 97 w 136"/>
                <a:gd name="T3" fmla="*/ 0 h 344"/>
                <a:gd name="T4" fmla="*/ 97 w 136"/>
                <a:gd name="T5" fmla="*/ 162 h 344"/>
                <a:gd name="T6" fmla="*/ 75 w 136"/>
                <a:gd name="T7" fmla="*/ 240 h 344"/>
                <a:gd name="T8" fmla="*/ 75 w 136"/>
                <a:gd name="T9" fmla="*/ 61 h 344"/>
                <a:gd name="T10" fmla="*/ 0 w 136"/>
                <a:gd name="T11" fmla="*/ 6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grpSp>
      <p:sp>
        <p:nvSpPr>
          <p:cNvPr id="52247" name="Text Box 97"/>
          <p:cNvSpPr txBox="1">
            <a:spLocks noChangeArrowheads="1"/>
          </p:cNvSpPr>
          <p:nvPr/>
        </p:nvSpPr>
        <p:spPr bwMode="auto">
          <a:xfrm>
            <a:off x="3816350" y="5607050"/>
            <a:ext cx="185738" cy="457200"/>
          </a:xfrm>
          <a:prstGeom prst="rect">
            <a:avLst/>
          </a:prstGeom>
          <a:noFill/>
          <a:ln w="9525">
            <a:noFill/>
            <a:miter lim="800000"/>
            <a:headEnd/>
            <a:tailEnd/>
          </a:ln>
        </p:spPr>
        <p:txBody>
          <a:bodyPr wrap="none">
            <a:spAutoFit/>
          </a:bodyPr>
          <a:lstStyle/>
          <a:p>
            <a:pPr fontAlgn="base">
              <a:spcBef>
                <a:spcPct val="0"/>
              </a:spcBef>
              <a:spcAft>
                <a:spcPct val="0"/>
              </a:spcAft>
            </a:pPr>
            <a:endParaRPr lang="en-US" sz="2400">
              <a:solidFill>
                <a:srgbClr val="FF3300"/>
              </a:solidFill>
            </a:endParaRPr>
          </a:p>
        </p:txBody>
      </p:sp>
      <p:grpSp>
        <p:nvGrpSpPr>
          <p:cNvPr id="9" name="Group 98"/>
          <p:cNvGrpSpPr>
            <a:grpSpLocks/>
          </p:cNvGrpSpPr>
          <p:nvPr/>
        </p:nvGrpSpPr>
        <p:grpSpPr bwMode="auto">
          <a:xfrm>
            <a:off x="3648075" y="3444875"/>
            <a:ext cx="611188" cy="871538"/>
            <a:chOff x="4300" y="2246"/>
            <a:chExt cx="400" cy="571"/>
          </a:xfrm>
        </p:grpSpPr>
        <p:sp>
          <p:nvSpPr>
            <p:cNvPr id="52260" name="Oval 99"/>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261" name="Oval 100"/>
            <p:cNvSpPr>
              <a:spLocks noChangeArrowheads="1"/>
            </p:cNvSpPr>
            <p:nvPr/>
          </p:nvSpPr>
          <p:spPr bwMode="auto">
            <a:xfrm>
              <a:off x="4358" y="2302"/>
              <a:ext cx="280" cy="325"/>
            </a:xfrm>
            <a:prstGeom prst="ellipse">
              <a:avLst/>
            </a:prstGeom>
            <a:solidFill>
              <a:schemeClr val="bg1"/>
            </a:solidFill>
            <a:ln w="127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262" name="Oval 101"/>
            <p:cNvSpPr>
              <a:spLocks noChangeArrowheads="1"/>
            </p:cNvSpPr>
            <p:nvPr/>
          </p:nvSpPr>
          <p:spPr bwMode="auto">
            <a:xfrm>
              <a:off x="4303" y="2413"/>
              <a:ext cx="397" cy="404"/>
            </a:xfrm>
            <a:prstGeom prst="ellipse">
              <a:avLst/>
            </a:prstGeom>
            <a:solidFill>
              <a:schemeClr val="tx2"/>
            </a:solidFill>
            <a:ln w="127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263" name="Oval 102"/>
            <p:cNvSpPr>
              <a:spLocks noChangeArrowheads="1"/>
            </p:cNvSpPr>
            <p:nvPr/>
          </p:nvSpPr>
          <p:spPr bwMode="auto">
            <a:xfrm>
              <a:off x="4428" y="2496"/>
              <a:ext cx="143" cy="139"/>
            </a:xfrm>
            <a:prstGeom prst="ellipse">
              <a:avLst/>
            </a:prstGeom>
            <a:solidFill>
              <a:schemeClr val="bg1"/>
            </a:solidFill>
            <a:ln w="127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2264" name="AutoShape 103"/>
            <p:cNvSpPr>
              <a:spLocks noChangeArrowheads="1"/>
            </p:cNvSpPr>
            <p:nvPr/>
          </p:nvSpPr>
          <p:spPr bwMode="auto">
            <a:xfrm flipV="1">
              <a:off x="4457" y="2611"/>
              <a:ext cx="96"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grpSp>
      <p:grpSp>
        <p:nvGrpSpPr>
          <p:cNvPr id="10" name="Group 104"/>
          <p:cNvGrpSpPr>
            <a:grpSpLocks/>
          </p:cNvGrpSpPr>
          <p:nvPr/>
        </p:nvGrpSpPr>
        <p:grpSpPr bwMode="auto">
          <a:xfrm>
            <a:off x="3765550" y="2274888"/>
            <a:ext cx="5086350" cy="1417637"/>
            <a:chOff x="2372" y="1280"/>
            <a:chExt cx="3204" cy="893"/>
          </a:xfrm>
        </p:grpSpPr>
        <p:sp>
          <p:nvSpPr>
            <p:cNvPr id="52251" name="Freeform 105"/>
            <p:cNvSpPr>
              <a:spLocks/>
            </p:cNvSpPr>
            <p:nvPr/>
          </p:nvSpPr>
          <p:spPr bwMode="auto">
            <a:xfrm>
              <a:off x="2372" y="1732"/>
              <a:ext cx="141"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AFD00"/>
            </a:solidFill>
            <a:ln w="25400" cap="rnd">
              <a:solidFill>
                <a:srgbClr val="F35B1B"/>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2252" name="Freeform 106"/>
            <p:cNvSpPr>
              <a:spLocks/>
            </p:cNvSpPr>
            <p:nvPr/>
          </p:nvSpPr>
          <p:spPr bwMode="auto">
            <a:xfrm>
              <a:off x="2478" y="1877"/>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2253" name="Freeform 107"/>
            <p:cNvSpPr>
              <a:spLocks/>
            </p:cNvSpPr>
            <p:nvPr/>
          </p:nvSpPr>
          <p:spPr bwMode="auto">
            <a:xfrm>
              <a:off x="2413" y="1770"/>
              <a:ext cx="232" cy="313"/>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3300"/>
            </a:solidFill>
            <a:ln w="25400" cap="rnd">
              <a:solidFill>
                <a:srgbClr val="FAFD00"/>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2254" name="Freeform 108"/>
            <p:cNvSpPr>
              <a:spLocks/>
            </p:cNvSpPr>
            <p:nvPr/>
          </p:nvSpPr>
          <p:spPr bwMode="auto">
            <a:xfrm>
              <a:off x="2492" y="1865"/>
              <a:ext cx="189"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2255" name="Freeform 109"/>
            <p:cNvSpPr>
              <a:spLocks/>
            </p:cNvSpPr>
            <p:nvPr/>
          </p:nvSpPr>
          <p:spPr bwMode="auto">
            <a:xfrm>
              <a:off x="2386" y="1817"/>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3300"/>
            </a:solidFill>
            <a:ln w="25400" cap="rnd">
              <a:solidFill>
                <a:srgbClr val="EF9100"/>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2256" name="Freeform 110"/>
            <p:cNvSpPr>
              <a:spLocks/>
            </p:cNvSpPr>
            <p:nvPr/>
          </p:nvSpPr>
          <p:spPr bwMode="auto">
            <a:xfrm>
              <a:off x="2463" y="1774"/>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CC00"/>
            </a:solidFill>
            <a:ln w="25400" cap="rnd">
              <a:solidFill>
                <a:srgbClr val="FE9B03"/>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2257" name="Freeform 111"/>
            <p:cNvSpPr>
              <a:spLocks/>
            </p:cNvSpPr>
            <p:nvPr/>
          </p:nvSpPr>
          <p:spPr bwMode="auto">
            <a:xfrm>
              <a:off x="2516" y="2027"/>
              <a:ext cx="127"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3300"/>
            </a:solidFill>
            <a:ln w="25400" cap="rnd">
              <a:solidFill>
                <a:srgbClr val="FFCC00"/>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2258" name="Text Box 112"/>
            <p:cNvSpPr txBox="1">
              <a:spLocks noChangeArrowheads="1"/>
            </p:cNvSpPr>
            <p:nvPr/>
          </p:nvSpPr>
          <p:spPr bwMode="auto">
            <a:xfrm>
              <a:off x="2788" y="1564"/>
              <a:ext cx="116" cy="288"/>
            </a:xfrm>
            <a:prstGeom prst="rect">
              <a:avLst/>
            </a:prstGeom>
            <a:noFill/>
            <a:ln w="9525">
              <a:noFill/>
              <a:miter lim="800000"/>
              <a:headEnd/>
              <a:tailEnd/>
            </a:ln>
          </p:spPr>
          <p:txBody>
            <a:bodyPr wrap="none">
              <a:spAutoFit/>
            </a:bodyPr>
            <a:lstStyle/>
            <a:p>
              <a:pPr fontAlgn="base">
                <a:spcBef>
                  <a:spcPct val="0"/>
                </a:spcBef>
                <a:spcAft>
                  <a:spcPct val="0"/>
                </a:spcAft>
              </a:pPr>
              <a:endParaRPr lang="en-US" sz="2400">
                <a:solidFill>
                  <a:srgbClr val="FF3300"/>
                </a:solidFill>
              </a:endParaRPr>
            </a:p>
          </p:txBody>
        </p:sp>
        <p:sp>
          <p:nvSpPr>
            <p:cNvPr id="52259" name="Text Box 113"/>
            <p:cNvSpPr txBox="1">
              <a:spLocks noChangeArrowheads="1"/>
            </p:cNvSpPr>
            <p:nvPr/>
          </p:nvSpPr>
          <p:spPr bwMode="auto">
            <a:xfrm>
              <a:off x="2833" y="1280"/>
              <a:ext cx="2743" cy="596"/>
            </a:xfrm>
            <a:prstGeom prst="rect">
              <a:avLst/>
            </a:prstGeom>
            <a:noFill/>
            <a:ln w="9525">
              <a:noFill/>
              <a:miter lim="800000"/>
              <a:headEnd/>
              <a:tailEnd/>
            </a:ln>
          </p:spPr>
          <p:txBody>
            <a:bodyPr>
              <a:spAutoFit/>
            </a:bodyPr>
            <a:lstStyle/>
            <a:p>
              <a:pPr eaLnBrk="0" fontAlgn="base" hangingPunct="0">
                <a:spcBef>
                  <a:spcPct val="0"/>
                </a:spcBef>
                <a:spcAft>
                  <a:spcPct val="0"/>
                </a:spcAft>
              </a:pPr>
              <a:r>
                <a:rPr lang="en-US" sz="2800">
                  <a:solidFill>
                    <a:srgbClr val="FF3300"/>
                  </a:solidFill>
                </a:rPr>
                <a:t>…lock suffers from contention</a:t>
              </a:r>
              <a:endParaRPr lang="he-IL" sz="2800">
                <a:solidFill>
                  <a:srgbClr val="FF3300"/>
                </a:solidFill>
              </a:endParaRPr>
            </a:p>
          </p:txBody>
        </p:sp>
      </p:grpSp>
      <p:sp>
        <p:nvSpPr>
          <p:cNvPr id="52250" name="Title 115"/>
          <p:cNvSpPr>
            <a:spLocks noGrp="1"/>
          </p:cNvSpPr>
          <p:nvPr>
            <p:ph type="title"/>
          </p:nvPr>
        </p:nvSpPr>
        <p:spPr/>
        <p:txBody>
          <a:bodyPr/>
          <a:lstStyle/>
          <a:p>
            <a:r>
              <a:rPr lang="en-US" smtClean="0"/>
              <a:t>Spin Locks</a:t>
            </a:r>
          </a:p>
        </p:txBody>
      </p:sp>
    </p:spTree>
  </p:cSld>
  <p:clrMapOvr>
    <a:masterClrMapping/>
  </p:clrMapOvr>
  <p:transition xmlns:p14="http://schemas.microsoft.com/office/powerpoint/2010/main">
    <p:blinds/>
  </p:transitio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flipH="1">
            <a:off x="5891213" y="3640138"/>
            <a:ext cx="725487" cy="765175"/>
            <a:chOff x="1008" y="2720"/>
            <a:chExt cx="856" cy="808"/>
          </a:xfrm>
        </p:grpSpPr>
        <p:sp>
          <p:nvSpPr>
            <p:cNvPr id="53356" name="Rectangle 4"/>
            <p:cNvSpPr>
              <a:spLocks noChangeArrowheads="1"/>
            </p:cNvSpPr>
            <p:nvPr/>
          </p:nvSpPr>
          <p:spPr bwMode="auto">
            <a:xfrm>
              <a:off x="1032" y="3304"/>
              <a:ext cx="488" cy="160"/>
            </a:xfrm>
            <a:prstGeom prst="rect">
              <a:avLst/>
            </a:prstGeom>
            <a:solidFill>
              <a:srgbClr val="0099FF"/>
            </a:solidFill>
            <a:ln w="38100">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57" name="Freeform 5"/>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58" name="Freeform 6"/>
            <p:cNvSpPr>
              <a:spLocks/>
            </p:cNvSpPr>
            <p:nvPr/>
          </p:nvSpPr>
          <p:spPr bwMode="auto">
            <a:xfrm flipH="1">
              <a:off x="1077" y="3000"/>
              <a:ext cx="123" cy="312"/>
            </a:xfrm>
            <a:custGeom>
              <a:avLst/>
              <a:gdLst>
                <a:gd name="T0" fmla="*/ 14 w 136"/>
                <a:gd name="T1" fmla="*/ 0 h 344"/>
                <a:gd name="T2" fmla="*/ 81 w 136"/>
                <a:gd name="T3" fmla="*/ 0 h 344"/>
                <a:gd name="T4" fmla="*/ 81 w 136"/>
                <a:gd name="T5" fmla="*/ 141 h 344"/>
                <a:gd name="T6" fmla="*/ 64 w 136"/>
                <a:gd name="T7" fmla="*/ 211 h 344"/>
                <a:gd name="T8" fmla="*/ 64 w 136"/>
                <a:gd name="T9" fmla="*/ 54 h 344"/>
                <a:gd name="T10" fmla="*/ 0 w 136"/>
                <a:gd name="T11" fmla="*/ 5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59" name="Freeform 7"/>
            <p:cNvSpPr>
              <a:spLocks/>
            </p:cNvSpPr>
            <p:nvPr/>
          </p:nvSpPr>
          <p:spPr bwMode="auto">
            <a:xfrm flipH="1">
              <a:off x="1200" y="2800"/>
              <a:ext cx="127" cy="320"/>
            </a:xfrm>
            <a:custGeom>
              <a:avLst/>
              <a:gdLst>
                <a:gd name="T0" fmla="*/ 18 w 136"/>
                <a:gd name="T1" fmla="*/ 0 h 344"/>
                <a:gd name="T2" fmla="*/ 97 w 136"/>
                <a:gd name="T3" fmla="*/ 0 h 344"/>
                <a:gd name="T4" fmla="*/ 97 w 136"/>
                <a:gd name="T5" fmla="*/ 162 h 344"/>
                <a:gd name="T6" fmla="*/ 75 w 136"/>
                <a:gd name="T7" fmla="*/ 240 h 344"/>
                <a:gd name="T8" fmla="*/ 75 w 136"/>
                <a:gd name="T9" fmla="*/ 61 h 344"/>
                <a:gd name="T10" fmla="*/ 0 w 136"/>
                <a:gd name="T11" fmla="*/ 6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60" name="Freeform 8"/>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0099FF"/>
            </a:solid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61" name="Freeform 9"/>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0099FF"/>
            </a:solid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62" name="Freeform 10"/>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63" name="Freeform 11"/>
            <p:cNvSpPr>
              <a:spLocks/>
            </p:cNvSpPr>
            <p:nvPr/>
          </p:nvSpPr>
          <p:spPr bwMode="auto">
            <a:xfrm>
              <a:off x="1669" y="3008"/>
              <a:ext cx="123" cy="312"/>
            </a:xfrm>
            <a:custGeom>
              <a:avLst/>
              <a:gdLst>
                <a:gd name="T0" fmla="*/ 14 w 136"/>
                <a:gd name="T1" fmla="*/ 0 h 344"/>
                <a:gd name="T2" fmla="*/ 81 w 136"/>
                <a:gd name="T3" fmla="*/ 0 h 344"/>
                <a:gd name="T4" fmla="*/ 81 w 136"/>
                <a:gd name="T5" fmla="*/ 141 h 344"/>
                <a:gd name="T6" fmla="*/ 64 w 136"/>
                <a:gd name="T7" fmla="*/ 211 h 344"/>
                <a:gd name="T8" fmla="*/ 64 w 136"/>
                <a:gd name="T9" fmla="*/ 54 h 344"/>
                <a:gd name="T10" fmla="*/ 0 w 136"/>
                <a:gd name="T11" fmla="*/ 5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64" name="Freeform 12"/>
            <p:cNvSpPr>
              <a:spLocks/>
            </p:cNvSpPr>
            <p:nvPr/>
          </p:nvSpPr>
          <p:spPr bwMode="auto">
            <a:xfrm>
              <a:off x="1737" y="2840"/>
              <a:ext cx="127" cy="320"/>
            </a:xfrm>
            <a:custGeom>
              <a:avLst/>
              <a:gdLst>
                <a:gd name="T0" fmla="*/ 18 w 136"/>
                <a:gd name="T1" fmla="*/ 0 h 344"/>
                <a:gd name="T2" fmla="*/ 97 w 136"/>
                <a:gd name="T3" fmla="*/ 0 h 344"/>
                <a:gd name="T4" fmla="*/ 97 w 136"/>
                <a:gd name="T5" fmla="*/ 162 h 344"/>
                <a:gd name="T6" fmla="*/ 75 w 136"/>
                <a:gd name="T7" fmla="*/ 240 h 344"/>
                <a:gd name="T8" fmla="*/ 75 w 136"/>
                <a:gd name="T9" fmla="*/ 61 h 344"/>
                <a:gd name="T10" fmla="*/ 0 w 136"/>
                <a:gd name="T11" fmla="*/ 6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grpSp>
      <p:sp>
        <p:nvSpPr>
          <p:cNvPr id="1101837" name="Rectangle 13"/>
          <p:cNvSpPr>
            <a:spLocks noChangeArrowheads="1"/>
          </p:cNvSpPr>
          <p:nvPr/>
        </p:nvSpPr>
        <p:spPr bwMode="auto">
          <a:xfrm>
            <a:off x="4467225" y="3478213"/>
            <a:ext cx="665163" cy="874712"/>
          </a:xfrm>
          <a:prstGeom prst="rect">
            <a:avLst/>
          </a:prstGeom>
          <a:solidFill>
            <a:srgbClr val="FFFF00"/>
          </a:solidFill>
          <a:ln w="28575">
            <a:solidFill>
              <a:schemeClr val="tx1"/>
            </a:solidFill>
            <a:miter lim="800000"/>
            <a:headEnd/>
            <a:tailEnd/>
          </a:ln>
          <a:effectLst>
            <a:outerShdw blurRad="63500" dist="107763" dir="2700000" algn="ctr" rotWithShape="0">
              <a:schemeClr val="bg2">
                <a:alpha val="50000"/>
              </a:schemeClr>
            </a:outerShdw>
          </a:effectLst>
        </p:spPr>
        <p:txBody>
          <a:bodyPr wrap="none" anchor="ctr"/>
          <a:lstStyle/>
          <a:p>
            <a:pPr algn="ctr" fontAlgn="base">
              <a:spcBef>
                <a:spcPct val="0"/>
              </a:spcBef>
              <a:spcAft>
                <a:spcPct val="0"/>
              </a:spcAft>
              <a:defRPr/>
            </a:pPr>
            <a:endParaRPr lang="en-US" sz="2400">
              <a:solidFill>
                <a:srgbClr val="000080"/>
              </a:solidFill>
            </a:endParaRPr>
          </a:p>
        </p:txBody>
      </p:sp>
      <p:sp>
        <p:nvSpPr>
          <p:cNvPr id="53255" name="Line 15"/>
          <p:cNvSpPr>
            <a:spLocks noChangeShapeType="1"/>
          </p:cNvSpPr>
          <p:nvPr/>
        </p:nvSpPr>
        <p:spPr bwMode="auto">
          <a:xfrm>
            <a:off x="2424113" y="3305175"/>
            <a:ext cx="647700" cy="192088"/>
          </a:xfrm>
          <a:prstGeom prst="line">
            <a:avLst/>
          </a:prstGeom>
          <a:noFill/>
          <a:ln w="25400">
            <a:solidFill>
              <a:schemeClr val="tx2"/>
            </a:solidFill>
            <a:round/>
            <a:headEnd/>
            <a:tailEnd type="triangle" w="med" len="med"/>
          </a:ln>
        </p:spPr>
        <p:txBody>
          <a:bodyPr/>
          <a:lstStyle/>
          <a:p>
            <a:pPr algn="ctr" eaLnBrk="0" fontAlgn="base" hangingPunct="0">
              <a:spcBef>
                <a:spcPct val="0"/>
              </a:spcBef>
              <a:spcAft>
                <a:spcPct val="0"/>
              </a:spcAft>
            </a:pPr>
            <a:endParaRPr lang="en-US">
              <a:solidFill>
                <a:srgbClr val="000066"/>
              </a:solidFill>
            </a:endParaRPr>
          </a:p>
        </p:txBody>
      </p:sp>
      <p:sp>
        <p:nvSpPr>
          <p:cNvPr id="53256" name="Line 16"/>
          <p:cNvSpPr>
            <a:spLocks noChangeShapeType="1"/>
          </p:cNvSpPr>
          <p:nvPr/>
        </p:nvSpPr>
        <p:spPr bwMode="auto">
          <a:xfrm flipV="1">
            <a:off x="2368550" y="4652963"/>
            <a:ext cx="636588" cy="333375"/>
          </a:xfrm>
          <a:prstGeom prst="line">
            <a:avLst/>
          </a:prstGeom>
          <a:noFill/>
          <a:ln w="25400">
            <a:solidFill>
              <a:schemeClr val="tx2"/>
            </a:solidFill>
            <a:round/>
            <a:headEnd/>
            <a:tailEnd type="triangle" w="med" len="med"/>
          </a:ln>
        </p:spPr>
        <p:txBody>
          <a:bodyPr/>
          <a:lstStyle/>
          <a:p>
            <a:pPr algn="ctr" eaLnBrk="0" fontAlgn="base" hangingPunct="0">
              <a:spcBef>
                <a:spcPct val="0"/>
              </a:spcBef>
              <a:spcAft>
                <a:spcPct val="0"/>
              </a:spcAft>
            </a:pPr>
            <a:endParaRPr lang="en-US">
              <a:solidFill>
                <a:srgbClr val="000066"/>
              </a:solidFill>
            </a:endParaRPr>
          </a:p>
        </p:txBody>
      </p:sp>
      <p:sp>
        <p:nvSpPr>
          <p:cNvPr id="53257" name="Rectangle 17"/>
          <p:cNvSpPr>
            <a:spLocks noChangeArrowheads="1"/>
          </p:cNvSpPr>
          <p:nvPr/>
        </p:nvSpPr>
        <p:spPr bwMode="auto">
          <a:xfrm>
            <a:off x="3763963" y="3627438"/>
            <a:ext cx="419100" cy="558800"/>
          </a:xfrm>
          <a:prstGeom prst="rect">
            <a:avLst/>
          </a:prstGeom>
          <a:solidFill>
            <a:schemeClr val="bg1"/>
          </a:solidFill>
          <a:ln w="12700">
            <a:no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258" name="Rectangle 18"/>
          <p:cNvSpPr>
            <a:spLocks noChangeArrowheads="1"/>
          </p:cNvSpPr>
          <p:nvPr/>
        </p:nvSpPr>
        <p:spPr bwMode="auto">
          <a:xfrm>
            <a:off x="4602163" y="3646488"/>
            <a:ext cx="368300" cy="685800"/>
          </a:xfrm>
          <a:prstGeom prst="rect">
            <a:avLst/>
          </a:prstGeom>
          <a:noFill/>
          <a:ln w="12700">
            <a:no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259" name="Rectangle 19"/>
          <p:cNvSpPr>
            <a:spLocks noChangeArrowheads="1"/>
          </p:cNvSpPr>
          <p:nvPr/>
        </p:nvSpPr>
        <p:spPr bwMode="auto">
          <a:xfrm>
            <a:off x="4549775" y="3746500"/>
            <a:ext cx="498475" cy="336550"/>
          </a:xfrm>
          <a:prstGeom prst="rect">
            <a:avLst/>
          </a:prstGeom>
          <a:noFill/>
          <a:ln w="12700">
            <a:noFill/>
            <a:miter lim="800000"/>
            <a:headEnd/>
            <a:tailEnd/>
          </a:ln>
        </p:spPr>
        <p:txBody>
          <a:bodyPr wrap="none" lIns="90488" tIns="44450" rIns="90488" bIns="44450">
            <a:spAutoFit/>
          </a:bodyPr>
          <a:lstStyle/>
          <a:p>
            <a:pPr rtl="1" eaLnBrk="0" fontAlgn="base" hangingPunct="0">
              <a:lnSpc>
                <a:spcPct val="90000"/>
              </a:lnSpc>
              <a:spcBef>
                <a:spcPct val="0"/>
              </a:spcBef>
              <a:spcAft>
                <a:spcPct val="0"/>
              </a:spcAft>
            </a:pPr>
            <a:r>
              <a:rPr lang="en-US">
                <a:solidFill>
                  <a:srgbClr val="000080"/>
                </a:solidFill>
                <a:latin typeface="Arial" charset="0"/>
              </a:rPr>
              <a:t>CS</a:t>
            </a:r>
            <a:endParaRPr lang="he-IL">
              <a:solidFill>
                <a:srgbClr val="000080"/>
              </a:solidFill>
              <a:latin typeface="Arial" charset="0"/>
            </a:endParaRPr>
          </a:p>
        </p:txBody>
      </p:sp>
      <p:grpSp>
        <p:nvGrpSpPr>
          <p:cNvPr id="3" name="Group 20"/>
          <p:cNvGrpSpPr>
            <a:grpSpLocks/>
          </p:cNvGrpSpPr>
          <p:nvPr/>
        </p:nvGrpSpPr>
        <p:grpSpPr bwMode="auto">
          <a:xfrm>
            <a:off x="2786063" y="2882900"/>
            <a:ext cx="815975" cy="563563"/>
            <a:chOff x="1232" y="1431"/>
            <a:chExt cx="514" cy="355"/>
          </a:xfrm>
        </p:grpSpPr>
        <p:sp>
          <p:nvSpPr>
            <p:cNvPr id="53338" name="Oval 21"/>
            <p:cNvSpPr>
              <a:spLocks noChangeArrowheads="1"/>
            </p:cNvSpPr>
            <p:nvPr/>
          </p:nvSpPr>
          <p:spPr bwMode="auto">
            <a:xfrm>
              <a:off x="1380" y="1660"/>
              <a:ext cx="216" cy="116"/>
            </a:xfrm>
            <a:prstGeom prst="ellipse">
              <a:avLst/>
            </a:prstGeom>
            <a:no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39" name="Oval 22"/>
            <p:cNvSpPr>
              <a:spLocks noChangeArrowheads="1"/>
            </p:cNvSpPr>
            <p:nvPr/>
          </p:nvSpPr>
          <p:spPr bwMode="auto">
            <a:xfrm>
              <a:off x="1344" y="1544"/>
              <a:ext cx="332" cy="166"/>
            </a:xfrm>
            <a:prstGeom prst="ellipse">
              <a:avLst/>
            </a:prstGeom>
            <a:no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40" name="Oval 23"/>
            <p:cNvSpPr>
              <a:spLocks noChangeArrowheads="1"/>
            </p:cNvSpPr>
            <p:nvPr/>
          </p:nvSpPr>
          <p:spPr bwMode="auto">
            <a:xfrm>
              <a:off x="1302" y="1436"/>
              <a:ext cx="444" cy="164"/>
            </a:xfrm>
            <a:prstGeom prst="ellipse">
              <a:avLst/>
            </a:prstGeom>
            <a:no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41" name="Rectangle 24"/>
            <p:cNvSpPr>
              <a:spLocks noChangeArrowheads="1"/>
            </p:cNvSpPr>
            <p:nvPr/>
          </p:nvSpPr>
          <p:spPr bwMode="auto">
            <a:xfrm>
              <a:off x="1232" y="1596"/>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42" name="Rectangle 25"/>
            <p:cNvSpPr>
              <a:spLocks noChangeArrowheads="1"/>
            </p:cNvSpPr>
            <p:nvPr/>
          </p:nvSpPr>
          <p:spPr bwMode="auto">
            <a:xfrm>
              <a:off x="1306" y="1642"/>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43" name="Rectangle 26"/>
            <p:cNvSpPr>
              <a:spLocks noChangeArrowheads="1"/>
            </p:cNvSpPr>
            <p:nvPr/>
          </p:nvSpPr>
          <p:spPr bwMode="auto">
            <a:xfrm>
              <a:off x="1304" y="1694"/>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44" name="Rectangle 27"/>
            <p:cNvSpPr>
              <a:spLocks noChangeArrowheads="1"/>
            </p:cNvSpPr>
            <p:nvPr/>
          </p:nvSpPr>
          <p:spPr bwMode="auto">
            <a:xfrm>
              <a:off x="1374" y="1746"/>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45" name="Rectangle 28"/>
            <p:cNvSpPr>
              <a:spLocks noChangeArrowheads="1"/>
            </p:cNvSpPr>
            <p:nvPr/>
          </p:nvSpPr>
          <p:spPr bwMode="auto">
            <a:xfrm>
              <a:off x="1300" y="1610"/>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46" name="Rectangle 29"/>
            <p:cNvSpPr>
              <a:spLocks noChangeArrowheads="1"/>
            </p:cNvSpPr>
            <p:nvPr/>
          </p:nvSpPr>
          <p:spPr bwMode="auto">
            <a:xfrm>
              <a:off x="1290" y="1558"/>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47" name="Oval 30"/>
            <p:cNvSpPr>
              <a:spLocks noChangeArrowheads="1"/>
            </p:cNvSpPr>
            <p:nvPr/>
          </p:nvSpPr>
          <p:spPr bwMode="auto">
            <a:xfrm>
              <a:off x="1414" y="1672"/>
              <a:ext cx="38" cy="28"/>
            </a:xfrm>
            <a:prstGeom prst="ellipse">
              <a:avLst/>
            </a:prstGeom>
            <a:solidFill>
              <a:schemeClr val="bg1"/>
            </a:solid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48" name="Oval 31"/>
            <p:cNvSpPr>
              <a:spLocks noChangeArrowheads="1"/>
            </p:cNvSpPr>
            <p:nvPr/>
          </p:nvSpPr>
          <p:spPr bwMode="auto">
            <a:xfrm>
              <a:off x="1432" y="1678"/>
              <a:ext cx="70" cy="14"/>
            </a:xfrm>
            <a:prstGeom prst="ellipse">
              <a:avLst/>
            </a:prstGeom>
            <a:solidFill>
              <a:schemeClr val="bg1"/>
            </a:solidFill>
            <a:ln w="25400">
              <a:solidFill>
                <a:schemeClr val="bg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49" name="Rectangle 32"/>
            <p:cNvSpPr>
              <a:spLocks noChangeArrowheads="1"/>
            </p:cNvSpPr>
            <p:nvPr/>
          </p:nvSpPr>
          <p:spPr bwMode="auto">
            <a:xfrm>
              <a:off x="1278" y="1526"/>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50" name="Rectangle 33"/>
            <p:cNvSpPr>
              <a:spLocks noChangeArrowheads="1"/>
            </p:cNvSpPr>
            <p:nvPr/>
          </p:nvSpPr>
          <p:spPr bwMode="auto">
            <a:xfrm>
              <a:off x="1276" y="1476"/>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51" name="Arc 34"/>
            <p:cNvSpPr>
              <a:spLocks/>
            </p:cNvSpPr>
            <p:nvPr/>
          </p:nvSpPr>
          <p:spPr bwMode="auto">
            <a:xfrm>
              <a:off x="1233" y="1566"/>
              <a:ext cx="84" cy="7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noFill/>
            <a:ln w="25400" cap="rnd">
              <a:solidFill>
                <a:schemeClr val="tx2"/>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3352" name="Arc 35"/>
            <p:cNvSpPr>
              <a:spLocks/>
            </p:cNvSpPr>
            <p:nvPr/>
          </p:nvSpPr>
          <p:spPr bwMode="auto">
            <a:xfrm>
              <a:off x="1233" y="1431"/>
              <a:ext cx="280" cy="1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700"/>
                    <a:pt x="9623" y="42"/>
                    <a:pt x="21523" y="0"/>
                  </a:cubicBezTo>
                </a:path>
                <a:path w="21600" h="21600" stroke="0" extrusionOk="0">
                  <a:moveTo>
                    <a:pt x="-1" y="21599"/>
                  </a:moveTo>
                  <a:cubicBezTo>
                    <a:pt x="-1" y="9700"/>
                    <a:pt x="9623" y="42"/>
                    <a:pt x="21523" y="0"/>
                  </a:cubicBezTo>
                  <a:lnTo>
                    <a:pt x="21600" y="21600"/>
                  </a:lnTo>
                  <a:close/>
                </a:path>
              </a:pathLst>
            </a:custGeom>
            <a:noFill/>
            <a:ln w="25400" cap="rnd">
              <a:solidFill>
                <a:schemeClr val="tx2"/>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3353" name="Oval 36"/>
            <p:cNvSpPr>
              <a:spLocks noChangeArrowheads="1"/>
            </p:cNvSpPr>
            <p:nvPr/>
          </p:nvSpPr>
          <p:spPr bwMode="auto">
            <a:xfrm>
              <a:off x="1398" y="1560"/>
              <a:ext cx="30" cy="30"/>
            </a:xfrm>
            <a:prstGeom prst="ellipse">
              <a:avLst/>
            </a:prstGeom>
            <a:solidFill>
              <a:schemeClr val="bg1"/>
            </a:solid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54" name="Oval 37"/>
            <p:cNvSpPr>
              <a:spLocks noChangeArrowheads="1"/>
            </p:cNvSpPr>
            <p:nvPr/>
          </p:nvSpPr>
          <p:spPr bwMode="auto">
            <a:xfrm>
              <a:off x="1416" y="1568"/>
              <a:ext cx="68" cy="14"/>
            </a:xfrm>
            <a:prstGeom prst="ellipse">
              <a:avLst/>
            </a:prstGeom>
            <a:solidFill>
              <a:schemeClr val="bg1"/>
            </a:solidFill>
            <a:ln w="25400">
              <a:solidFill>
                <a:schemeClr val="bg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55" name="Freeform 38"/>
            <p:cNvSpPr>
              <a:spLocks/>
            </p:cNvSpPr>
            <p:nvPr/>
          </p:nvSpPr>
          <p:spPr bwMode="auto">
            <a:xfrm>
              <a:off x="1282" y="1614"/>
              <a:ext cx="93" cy="45"/>
            </a:xfrm>
            <a:custGeom>
              <a:avLst/>
              <a:gdLst>
                <a:gd name="T0" fmla="*/ 5 w 93"/>
                <a:gd name="T1" fmla="*/ 0 h 45"/>
                <a:gd name="T2" fmla="*/ 92 w 93"/>
                <a:gd name="T3" fmla="*/ 25 h 45"/>
                <a:gd name="T4" fmla="*/ 0 w 93"/>
                <a:gd name="T5" fmla="*/ 44 h 45"/>
                <a:gd name="T6" fmla="*/ 5 w 93"/>
                <a:gd name="T7" fmla="*/ 0 h 45"/>
                <a:gd name="T8" fmla="*/ 0 60000 65536"/>
                <a:gd name="T9" fmla="*/ 0 60000 65536"/>
                <a:gd name="T10" fmla="*/ 0 60000 65536"/>
                <a:gd name="T11" fmla="*/ 0 60000 65536"/>
                <a:gd name="T12" fmla="*/ 0 w 93"/>
                <a:gd name="T13" fmla="*/ 0 h 45"/>
                <a:gd name="T14" fmla="*/ 93 w 93"/>
                <a:gd name="T15" fmla="*/ 45 h 45"/>
              </a:gdLst>
              <a:ahLst/>
              <a:cxnLst>
                <a:cxn ang="T8">
                  <a:pos x="T0" y="T1"/>
                </a:cxn>
                <a:cxn ang="T9">
                  <a:pos x="T2" y="T3"/>
                </a:cxn>
                <a:cxn ang="T10">
                  <a:pos x="T4" y="T5"/>
                </a:cxn>
                <a:cxn ang="T11">
                  <a:pos x="T6" y="T7"/>
                </a:cxn>
              </a:cxnLst>
              <a:rect l="T12" t="T13" r="T14" b="T15"/>
              <a:pathLst>
                <a:path w="93" h="45">
                  <a:moveTo>
                    <a:pt x="5" y="0"/>
                  </a:moveTo>
                  <a:lnTo>
                    <a:pt x="92" y="25"/>
                  </a:lnTo>
                  <a:lnTo>
                    <a:pt x="0" y="44"/>
                  </a:lnTo>
                  <a:lnTo>
                    <a:pt x="5" y="0"/>
                  </a:lnTo>
                </a:path>
              </a:pathLst>
            </a:custGeom>
            <a:solidFill>
              <a:schemeClr val="tx2"/>
            </a:solidFill>
            <a:ln w="12700" cap="rnd">
              <a:solidFill>
                <a:schemeClr val="tx2"/>
              </a:solidFill>
              <a:round/>
              <a:headEnd/>
              <a:tailEnd/>
            </a:ln>
          </p:spPr>
          <p:txBody>
            <a:bodyPr/>
            <a:lstStyle/>
            <a:p>
              <a:pPr algn="ctr" eaLnBrk="0" fontAlgn="base" hangingPunct="0">
                <a:spcBef>
                  <a:spcPct val="0"/>
                </a:spcBef>
                <a:spcAft>
                  <a:spcPct val="0"/>
                </a:spcAft>
              </a:pPr>
              <a:endParaRPr lang="en-US">
                <a:solidFill>
                  <a:srgbClr val="000066"/>
                </a:solidFill>
              </a:endParaRPr>
            </a:p>
          </p:txBody>
        </p:sp>
      </p:grpSp>
      <p:grpSp>
        <p:nvGrpSpPr>
          <p:cNvPr id="4" name="Group 39"/>
          <p:cNvGrpSpPr>
            <a:grpSpLocks/>
          </p:cNvGrpSpPr>
          <p:nvPr/>
        </p:nvGrpSpPr>
        <p:grpSpPr bwMode="auto">
          <a:xfrm>
            <a:off x="2671763" y="4051300"/>
            <a:ext cx="815975" cy="563563"/>
            <a:chOff x="1160" y="2167"/>
            <a:chExt cx="514" cy="355"/>
          </a:xfrm>
        </p:grpSpPr>
        <p:sp>
          <p:nvSpPr>
            <p:cNvPr id="53320" name="Oval 40"/>
            <p:cNvSpPr>
              <a:spLocks noChangeArrowheads="1"/>
            </p:cNvSpPr>
            <p:nvPr/>
          </p:nvSpPr>
          <p:spPr bwMode="auto">
            <a:xfrm>
              <a:off x="1308" y="2396"/>
              <a:ext cx="216" cy="116"/>
            </a:xfrm>
            <a:prstGeom prst="ellipse">
              <a:avLst/>
            </a:prstGeom>
            <a:no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21" name="Oval 41"/>
            <p:cNvSpPr>
              <a:spLocks noChangeArrowheads="1"/>
            </p:cNvSpPr>
            <p:nvPr/>
          </p:nvSpPr>
          <p:spPr bwMode="auto">
            <a:xfrm>
              <a:off x="1272" y="2280"/>
              <a:ext cx="332" cy="166"/>
            </a:xfrm>
            <a:prstGeom prst="ellipse">
              <a:avLst/>
            </a:prstGeom>
            <a:no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22" name="Oval 42"/>
            <p:cNvSpPr>
              <a:spLocks noChangeArrowheads="1"/>
            </p:cNvSpPr>
            <p:nvPr/>
          </p:nvSpPr>
          <p:spPr bwMode="auto">
            <a:xfrm>
              <a:off x="1230" y="2172"/>
              <a:ext cx="444" cy="164"/>
            </a:xfrm>
            <a:prstGeom prst="ellipse">
              <a:avLst/>
            </a:prstGeom>
            <a:no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23" name="Rectangle 43"/>
            <p:cNvSpPr>
              <a:spLocks noChangeArrowheads="1"/>
            </p:cNvSpPr>
            <p:nvPr/>
          </p:nvSpPr>
          <p:spPr bwMode="auto">
            <a:xfrm>
              <a:off x="1160" y="2332"/>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24" name="Rectangle 44"/>
            <p:cNvSpPr>
              <a:spLocks noChangeArrowheads="1"/>
            </p:cNvSpPr>
            <p:nvPr/>
          </p:nvSpPr>
          <p:spPr bwMode="auto">
            <a:xfrm>
              <a:off x="1234" y="2378"/>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25" name="Rectangle 45"/>
            <p:cNvSpPr>
              <a:spLocks noChangeArrowheads="1"/>
            </p:cNvSpPr>
            <p:nvPr/>
          </p:nvSpPr>
          <p:spPr bwMode="auto">
            <a:xfrm>
              <a:off x="1232" y="2430"/>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26" name="Rectangle 46"/>
            <p:cNvSpPr>
              <a:spLocks noChangeArrowheads="1"/>
            </p:cNvSpPr>
            <p:nvPr/>
          </p:nvSpPr>
          <p:spPr bwMode="auto">
            <a:xfrm>
              <a:off x="1302" y="2482"/>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27" name="Rectangle 47"/>
            <p:cNvSpPr>
              <a:spLocks noChangeArrowheads="1"/>
            </p:cNvSpPr>
            <p:nvPr/>
          </p:nvSpPr>
          <p:spPr bwMode="auto">
            <a:xfrm>
              <a:off x="1228" y="2346"/>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28" name="Rectangle 48"/>
            <p:cNvSpPr>
              <a:spLocks noChangeArrowheads="1"/>
            </p:cNvSpPr>
            <p:nvPr/>
          </p:nvSpPr>
          <p:spPr bwMode="auto">
            <a:xfrm>
              <a:off x="1218" y="2294"/>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29" name="Oval 49"/>
            <p:cNvSpPr>
              <a:spLocks noChangeArrowheads="1"/>
            </p:cNvSpPr>
            <p:nvPr/>
          </p:nvSpPr>
          <p:spPr bwMode="auto">
            <a:xfrm>
              <a:off x="1342" y="2408"/>
              <a:ext cx="38" cy="28"/>
            </a:xfrm>
            <a:prstGeom prst="ellipse">
              <a:avLst/>
            </a:prstGeom>
            <a:solidFill>
              <a:schemeClr val="bg1"/>
            </a:solid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30" name="Oval 50"/>
            <p:cNvSpPr>
              <a:spLocks noChangeArrowheads="1"/>
            </p:cNvSpPr>
            <p:nvPr/>
          </p:nvSpPr>
          <p:spPr bwMode="auto">
            <a:xfrm>
              <a:off x="1360" y="2414"/>
              <a:ext cx="70" cy="14"/>
            </a:xfrm>
            <a:prstGeom prst="ellipse">
              <a:avLst/>
            </a:prstGeom>
            <a:solidFill>
              <a:schemeClr val="bg1"/>
            </a:solidFill>
            <a:ln w="25400">
              <a:solidFill>
                <a:schemeClr val="bg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31" name="Rectangle 51"/>
            <p:cNvSpPr>
              <a:spLocks noChangeArrowheads="1"/>
            </p:cNvSpPr>
            <p:nvPr/>
          </p:nvSpPr>
          <p:spPr bwMode="auto">
            <a:xfrm>
              <a:off x="1206" y="2262"/>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32" name="Rectangle 52"/>
            <p:cNvSpPr>
              <a:spLocks noChangeArrowheads="1"/>
            </p:cNvSpPr>
            <p:nvPr/>
          </p:nvSpPr>
          <p:spPr bwMode="auto">
            <a:xfrm>
              <a:off x="1204" y="2212"/>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33" name="Arc 53"/>
            <p:cNvSpPr>
              <a:spLocks/>
            </p:cNvSpPr>
            <p:nvPr/>
          </p:nvSpPr>
          <p:spPr bwMode="auto">
            <a:xfrm>
              <a:off x="1161" y="2302"/>
              <a:ext cx="84" cy="7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noFill/>
            <a:ln w="25400" cap="rnd">
              <a:solidFill>
                <a:schemeClr val="tx2"/>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3334" name="Arc 54"/>
            <p:cNvSpPr>
              <a:spLocks/>
            </p:cNvSpPr>
            <p:nvPr/>
          </p:nvSpPr>
          <p:spPr bwMode="auto">
            <a:xfrm>
              <a:off x="1161" y="2167"/>
              <a:ext cx="280" cy="1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700"/>
                    <a:pt x="9623" y="42"/>
                    <a:pt x="21523" y="0"/>
                  </a:cubicBezTo>
                </a:path>
                <a:path w="21600" h="21600" stroke="0" extrusionOk="0">
                  <a:moveTo>
                    <a:pt x="-1" y="21599"/>
                  </a:moveTo>
                  <a:cubicBezTo>
                    <a:pt x="-1" y="9700"/>
                    <a:pt x="9623" y="42"/>
                    <a:pt x="21523" y="0"/>
                  </a:cubicBezTo>
                  <a:lnTo>
                    <a:pt x="21600" y="21600"/>
                  </a:lnTo>
                  <a:close/>
                </a:path>
              </a:pathLst>
            </a:custGeom>
            <a:noFill/>
            <a:ln w="25400" cap="rnd">
              <a:solidFill>
                <a:schemeClr val="tx2"/>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3335" name="Oval 55"/>
            <p:cNvSpPr>
              <a:spLocks noChangeArrowheads="1"/>
            </p:cNvSpPr>
            <p:nvPr/>
          </p:nvSpPr>
          <p:spPr bwMode="auto">
            <a:xfrm>
              <a:off x="1326" y="2296"/>
              <a:ext cx="30" cy="30"/>
            </a:xfrm>
            <a:prstGeom prst="ellipse">
              <a:avLst/>
            </a:prstGeom>
            <a:solidFill>
              <a:schemeClr val="bg1"/>
            </a:solid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36" name="Oval 56"/>
            <p:cNvSpPr>
              <a:spLocks noChangeArrowheads="1"/>
            </p:cNvSpPr>
            <p:nvPr/>
          </p:nvSpPr>
          <p:spPr bwMode="auto">
            <a:xfrm>
              <a:off x="1344" y="2304"/>
              <a:ext cx="68" cy="14"/>
            </a:xfrm>
            <a:prstGeom prst="ellipse">
              <a:avLst/>
            </a:prstGeom>
            <a:solidFill>
              <a:schemeClr val="bg1"/>
            </a:solidFill>
            <a:ln w="25400">
              <a:solidFill>
                <a:schemeClr val="bg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37" name="Freeform 57"/>
            <p:cNvSpPr>
              <a:spLocks/>
            </p:cNvSpPr>
            <p:nvPr/>
          </p:nvSpPr>
          <p:spPr bwMode="auto">
            <a:xfrm>
              <a:off x="1210" y="2350"/>
              <a:ext cx="93" cy="45"/>
            </a:xfrm>
            <a:custGeom>
              <a:avLst/>
              <a:gdLst>
                <a:gd name="T0" fmla="*/ 5 w 93"/>
                <a:gd name="T1" fmla="*/ 0 h 45"/>
                <a:gd name="T2" fmla="*/ 92 w 93"/>
                <a:gd name="T3" fmla="*/ 25 h 45"/>
                <a:gd name="T4" fmla="*/ 0 w 93"/>
                <a:gd name="T5" fmla="*/ 44 h 45"/>
                <a:gd name="T6" fmla="*/ 5 w 93"/>
                <a:gd name="T7" fmla="*/ 0 h 45"/>
                <a:gd name="T8" fmla="*/ 0 60000 65536"/>
                <a:gd name="T9" fmla="*/ 0 60000 65536"/>
                <a:gd name="T10" fmla="*/ 0 60000 65536"/>
                <a:gd name="T11" fmla="*/ 0 60000 65536"/>
                <a:gd name="T12" fmla="*/ 0 w 93"/>
                <a:gd name="T13" fmla="*/ 0 h 45"/>
                <a:gd name="T14" fmla="*/ 93 w 93"/>
                <a:gd name="T15" fmla="*/ 45 h 45"/>
              </a:gdLst>
              <a:ahLst/>
              <a:cxnLst>
                <a:cxn ang="T8">
                  <a:pos x="T0" y="T1"/>
                </a:cxn>
                <a:cxn ang="T9">
                  <a:pos x="T2" y="T3"/>
                </a:cxn>
                <a:cxn ang="T10">
                  <a:pos x="T4" y="T5"/>
                </a:cxn>
                <a:cxn ang="T11">
                  <a:pos x="T6" y="T7"/>
                </a:cxn>
              </a:cxnLst>
              <a:rect l="T12" t="T13" r="T14" b="T15"/>
              <a:pathLst>
                <a:path w="93" h="45">
                  <a:moveTo>
                    <a:pt x="5" y="0"/>
                  </a:moveTo>
                  <a:lnTo>
                    <a:pt x="92" y="25"/>
                  </a:lnTo>
                  <a:lnTo>
                    <a:pt x="0" y="44"/>
                  </a:lnTo>
                  <a:lnTo>
                    <a:pt x="5" y="0"/>
                  </a:lnTo>
                </a:path>
              </a:pathLst>
            </a:custGeom>
            <a:solidFill>
              <a:schemeClr val="tx2"/>
            </a:solidFill>
            <a:ln w="12700" cap="rnd">
              <a:solidFill>
                <a:schemeClr val="tx2"/>
              </a:solidFill>
              <a:round/>
              <a:headEnd/>
              <a:tailEnd/>
            </a:ln>
          </p:spPr>
          <p:txBody>
            <a:bodyPr/>
            <a:lstStyle/>
            <a:p>
              <a:pPr algn="ctr" eaLnBrk="0" fontAlgn="base" hangingPunct="0">
                <a:spcBef>
                  <a:spcPct val="0"/>
                </a:spcBef>
                <a:spcAft>
                  <a:spcPct val="0"/>
                </a:spcAft>
              </a:pPr>
              <a:endParaRPr lang="en-US">
                <a:solidFill>
                  <a:srgbClr val="000066"/>
                </a:solidFill>
              </a:endParaRPr>
            </a:p>
          </p:txBody>
        </p:sp>
      </p:grpSp>
      <p:sp>
        <p:nvSpPr>
          <p:cNvPr id="53262" name="Line 58"/>
          <p:cNvSpPr>
            <a:spLocks noChangeShapeType="1"/>
          </p:cNvSpPr>
          <p:nvPr/>
        </p:nvSpPr>
        <p:spPr bwMode="auto">
          <a:xfrm>
            <a:off x="2373313" y="3889375"/>
            <a:ext cx="1079500" cy="1588"/>
          </a:xfrm>
          <a:prstGeom prst="line">
            <a:avLst/>
          </a:prstGeom>
          <a:noFill/>
          <a:ln w="25400">
            <a:solidFill>
              <a:schemeClr val="tx2"/>
            </a:solidFill>
            <a:round/>
            <a:headEnd/>
            <a:tailEnd type="triangle" w="med" len="med"/>
          </a:ln>
        </p:spPr>
        <p:txBody>
          <a:bodyPr/>
          <a:lstStyle/>
          <a:p>
            <a:pPr algn="ctr" eaLnBrk="0" fontAlgn="base" hangingPunct="0">
              <a:spcBef>
                <a:spcPct val="0"/>
              </a:spcBef>
              <a:spcAft>
                <a:spcPct val="0"/>
              </a:spcAft>
            </a:pPr>
            <a:endParaRPr lang="en-US">
              <a:solidFill>
                <a:srgbClr val="000066"/>
              </a:solidFill>
            </a:endParaRPr>
          </a:p>
        </p:txBody>
      </p:sp>
      <p:sp>
        <p:nvSpPr>
          <p:cNvPr id="53263" name="Line 59"/>
          <p:cNvSpPr>
            <a:spLocks noChangeShapeType="1"/>
          </p:cNvSpPr>
          <p:nvPr/>
        </p:nvSpPr>
        <p:spPr bwMode="auto">
          <a:xfrm>
            <a:off x="5230813" y="3902075"/>
            <a:ext cx="596900" cy="1588"/>
          </a:xfrm>
          <a:prstGeom prst="line">
            <a:avLst/>
          </a:prstGeom>
          <a:noFill/>
          <a:ln w="25400">
            <a:solidFill>
              <a:schemeClr val="tx2"/>
            </a:solidFill>
            <a:round/>
            <a:headEnd/>
            <a:tailEnd type="triangle" w="med" len="med"/>
          </a:ln>
        </p:spPr>
        <p:txBody>
          <a:bodyPr/>
          <a:lstStyle/>
          <a:p>
            <a:pPr algn="ctr" eaLnBrk="0" fontAlgn="base" hangingPunct="0">
              <a:spcBef>
                <a:spcPct val="0"/>
              </a:spcBef>
              <a:spcAft>
                <a:spcPct val="0"/>
              </a:spcAft>
            </a:pPr>
            <a:endParaRPr lang="en-US">
              <a:solidFill>
                <a:srgbClr val="000066"/>
              </a:solidFill>
            </a:endParaRPr>
          </a:p>
        </p:txBody>
      </p:sp>
      <p:sp>
        <p:nvSpPr>
          <p:cNvPr id="53264" name="Rectangle 60"/>
          <p:cNvSpPr>
            <a:spLocks noChangeArrowheads="1"/>
          </p:cNvSpPr>
          <p:nvPr/>
        </p:nvSpPr>
        <p:spPr bwMode="auto">
          <a:xfrm>
            <a:off x="5845175" y="4457700"/>
            <a:ext cx="1514475" cy="584200"/>
          </a:xfrm>
          <a:prstGeom prst="rect">
            <a:avLst/>
          </a:prstGeom>
          <a:noFill/>
          <a:ln w="12700">
            <a:noFill/>
            <a:miter lim="800000"/>
            <a:headEnd/>
            <a:tailEnd/>
          </a:ln>
        </p:spPr>
        <p:txBody>
          <a:bodyPr wrap="none" lIns="90488" tIns="44450" rIns="90488" bIns="44450">
            <a:spAutoFit/>
          </a:bodyPr>
          <a:lstStyle/>
          <a:p>
            <a:pPr rtl="1" eaLnBrk="0" fontAlgn="base" hangingPunct="0">
              <a:lnSpc>
                <a:spcPct val="90000"/>
              </a:lnSpc>
              <a:spcBef>
                <a:spcPct val="0"/>
              </a:spcBef>
              <a:spcAft>
                <a:spcPct val="0"/>
              </a:spcAft>
            </a:pPr>
            <a:r>
              <a:rPr lang="en-US">
                <a:solidFill>
                  <a:srgbClr val="000066"/>
                </a:solidFill>
                <a:latin typeface="Arial" charset="0"/>
              </a:rPr>
              <a:t>Resets lock </a:t>
            </a:r>
          </a:p>
          <a:p>
            <a:pPr rtl="1" eaLnBrk="0" fontAlgn="base" hangingPunct="0">
              <a:lnSpc>
                <a:spcPct val="90000"/>
              </a:lnSpc>
              <a:spcBef>
                <a:spcPct val="0"/>
              </a:spcBef>
              <a:spcAft>
                <a:spcPct val="0"/>
              </a:spcAft>
            </a:pPr>
            <a:r>
              <a:rPr lang="en-US">
                <a:solidFill>
                  <a:srgbClr val="000066"/>
                </a:solidFill>
                <a:latin typeface="Arial" charset="0"/>
              </a:rPr>
              <a:t>upon exit</a:t>
            </a:r>
          </a:p>
        </p:txBody>
      </p:sp>
      <p:sp>
        <p:nvSpPr>
          <p:cNvPr id="53265" name="Rectangle 61"/>
          <p:cNvSpPr>
            <a:spLocks noChangeArrowheads="1"/>
          </p:cNvSpPr>
          <p:nvPr/>
        </p:nvSpPr>
        <p:spPr bwMode="auto">
          <a:xfrm>
            <a:off x="3648075" y="4489450"/>
            <a:ext cx="714375" cy="584200"/>
          </a:xfrm>
          <a:prstGeom prst="rect">
            <a:avLst/>
          </a:prstGeom>
          <a:noFill/>
          <a:ln w="12700">
            <a:noFill/>
            <a:miter lim="800000"/>
            <a:headEnd/>
            <a:tailEnd/>
          </a:ln>
        </p:spPr>
        <p:txBody>
          <a:bodyPr wrap="none" lIns="90488" tIns="44450" rIns="90488" bIns="44450">
            <a:spAutoFit/>
          </a:bodyPr>
          <a:lstStyle/>
          <a:p>
            <a:pPr rtl="1" eaLnBrk="0" fontAlgn="base" hangingPunct="0">
              <a:lnSpc>
                <a:spcPct val="90000"/>
              </a:lnSpc>
              <a:spcBef>
                <a:spcPct val="0"/>
              </a:spcBef>
              <a:spcAft>
                <a:spcPct val="0"/>
              </a:spcAft>
            </a:pPr>
            <a:r>
              <a:rPr lang="en-US">
                <a:solidFill>
                  <a:srgbClr val="000066"/>
                </a:solidFill>
                <a:latin typeface="Arial" charset="0"/>
              </a:rPr>
              <a:t>spin </a:t>
            </a:r>
          </a:p>
          <a:p>
            <a:pPr rtl="1" eaLnBrk="0" fontAlgn="base" hangingPunct="0">
              <a:lnSpc>
                <a:spcPct val="90000"/>
              </a:lnSpc>
              <a:spcBef>
                <a:spcPct val="0"/>
              </a:spcBef>
              <a:spcAft>
                <a:spcPct val="0"/>
              </a:spcAft>
            </a:pPr>
            <a:r>
              <a:rPr lang="en-US">
                <a:solidFill>
                  <a:srgbClr val="000066"/>
                </a:solidFill>
                <a:latin typeface="Arial" charset="0"/>
              </a:rPr>
              <a:t>lock</a:t>
            </a:r>
          </a:p>
        </p:txBody>
      </p:sp>
      <p:sp>
        <p:nvSpPr>
          <p:cNvPr id="53266" name="Rectangle 62"/>
          <p:cNvSpPr>
            <a:spLocks noChangeArrowheads="1"/>
          </p:cNvSpPr>
          <p:nvPr/>
        </p:nvSpPr>
        <p:spPr bwMode="auto">
          <a:xfrm>
            <a:off x="4410075" y="4484688"/>
            <a:ext cx="1828800" cy="584200"/>
          </a:xfrm>
          <a:prstGeom prst="rect">
            <a:avLst/>
          </a:prstGeom>
          <a:noFill/>
          <a:ln w="12700">
            <a:noFill/>
            <a:miter lim="800000"/>
            <a:headEnd/>
            <a:tailEnd/>
          </a:ln>
        </p:spPr>
        <p:txBody>
          <a:bodyPr lIns="90488" tIns="44450" rIns="90488" bIns="44450">
            <a:spAutoFit/>
          </a:bodyPr>
          <a:lstStyle/>
          <a:p>
            <a:pPr rtl="1" eaLnBrk="0" fontAlgn="base" hangingPunct="0">
              <a:lnSpc>
                <a:spcPct val="90000"/>
              </a:lnSpc>
              <a:spcBef>
                <a:spcPct val="0"/>
              </a:spcBef>
              <a:spcAft>
                <a:spcPct val="0"/>
              </a:spcAft>
            </a:pPr>
            <a:r>
              <a:rPr lang="en-US">
                <a:solidFill>
                  <a:srgbClr val="000066"/>
                </a:solidFill>
                <a:latin typeface="Arial" charset="0"/>
              </a:rPr>
              <a:t>critical </a:t>
            </a:r>
          </a:p>
          <a:p>
            <a:pPr rtl="1" eaLnBrk="0" fontAlgn="base" hangingPunct="0">
              <a:lnSpc>
                <a:spcPct val="90000"/>
              </a:lnSpc>
              <a:spcBef>
                <a:spcPct val="0"/>
              </a:spcBef>
              <a:spcAft>
                <a:spcPct val="0"/>
              </a:spcAft>
            </a:pPr>
            <a:r>
              <a:rPr lang="en-US">
                <a:solidFill>
                  <a:srgbClr val="000066"/>
                </a:solidFill>
                <a:latin typeface="Arial" charset="0"/>
              </a:rPr>
              <a:t>section</a:t>
            </a:r>
          </a:p>
        </p:txBody>
      </p:sp>
      <p:grpSp>
        <p:nvGrpSpPr>
          <p:cNvPr id="5" name="Group 63"/>
          <p:cNvGrpSpPr>
            <a:grpSpLocks/>
          </p:cNvGrpSpPr>
          <p:nvPr/>
        </p:nvGrpSpPr>
        <p:grpSpPr bwMode="auto">
          <a:xfrm>
            <a:off x="1724025" y="3594100"/>
            <a:ext cx="414338" cy="1328738"/>
            <a:chOff x="616" y="1914"/>
            <a:chExt cx="261" cy="837"/>
          </a:xfrm>
        </p:grpSpPr>
        <p:sp>
          <p:nvSpPr>
            <p:cNvPr id="53317" name="Rectangle 64"/>
            <p:cNvSpPr>
              <a:spLocks noChangeArrowheads="1"/>
            </p:cNvSpPr>
            <p:nvPr/>
          </p:nvSpPr>
          <p:spPr bwMode="auto">
            <a:xfrm>
              <a:off x="616" y="1914"/>
              <a:ext cx="261" cy="627"/>
            </a:xfrm>
            <a:prstGeom prst="rect">
              <a:avLst/>
            </a:prstGeom>
            <a:noFill/>
            <a:ln w="12700">
              <a:noFill/>
              <a:miter lim="800000"/>
              <a:headEnd/>
              <a:tailEnd/>
            </a:ln>
          </p:spPr>
          <p:txBody>
            <a:bodyPr wrap="none" lIns="90488" tIns="44450" rIns="90488" bIns="44450">
              <a:spAutoFit/>
            </a:bodyPr>
            <a:lstStyle/>
            <a:p>
              <a:pPr rtl="1" eaLnBrk="0" fontAlgn="base" hangingPunct="0">
                <a:lnSpc>
                  <a:spcPct val="90000"/>
                </a:lnSpc>
                <a:spcBef>
                  <a:spcPct val="0"/>
                </a:spcBef>
                <a:spcAft>
                  <a:spcPct val="0"/>
                </a:spcAft>
              </a:pPr>
              <a:r>
                <a:rPr lang="en-US" sz="6600">
                  <a:solidFill>
                    <a:srgbClr val="000080"/>
                  </a:solidFill>
                  <a:latin typeface="Arial" charset="0"/>
                </a:rPr>
                <a:t>.</a:t>
              </a:r>
              <a:endParaRPr lang="he-IL" sz="6600">
                <a:solidFill>
                  <a:srgbClr val="000080"/>
                </a:solidFill>
                <a:latin typeface="Arial" charset="0"/>
              </a:endParaRPr>
            </a:p>
          </p:txBody>
        </p:sp>
        <p:sp>
          <p:nvSpPr>
            <p:cNvPr id="53318" name="Rectangle 65"/>
            <p:cNvSpPr>
              <a:spLocks noChangeArrowheads="1"/>
            </p:cNvSpPr>
            <p:nvPr/>
          </p:nvSpPr>
          <p:spPr bwMode="auto">
            <a:xfrm>
              <a:off x="616" y="2019"/>
              <a:ext cx="261" cy="627"/>
            </a:xfrm>
            <a:prstGeom prst="rect">
              <a:avLst/>
            </a:prstGeom>
            <a:noFill/>
            <a:ln w="12700">
              <a:noFill/>
              <a:miter lim="800000"/>
              <a:headEnd/>
              <a:tailEnd/>
            </a:ln>
          </p:spPr>
          <p:txBody>
            <a:bodyPr wrap="none" lIns="90488" tIns="44450" rIns="90488" bIns="44450">
              <a:spAutoFit/>
            </a:bodyPr>
            <a:lstStyle/>
            <a:p>
              <a:pPr rtl="1" eaLnBrk="0" fontAlgn="base" hangingPunct="0">
                <a:lnSpc>
                  <a:spcPct val="90000"/>
                </a:lnSpc>
                <a:spcBef>
                  <a:spcPct val="0"/>
                </a:spcBef>
                <a:spcAft>
                  <a:spcPct val="0"/>
                </a:spcAft>
              </a:pPr>
              <a:r>
                <a:rPr lang="en-US" sz="6600">
                  <a:solidFill>
                    <a:srgbClr val="000080"/>
                  </a:solidFill>
                  <a:latin typeface="Arial" charset="0"/>
                </a:rPr>
                <a:t>.</a:t>
              </a:r>
              <a:endParaRPr lang="he-IL" sz="6600">
                <a:solidFill>
                  <a:srgbClr val="000080"/>
                </a:solidFill>
                <a:latin typeface="Arial" charset="0"/>
              </a:endParaRPr>
            </a:p>
          </p:txBody>
        </p:sp>
        <p:sp>
          <p:nvSpPr>
            <p:cNvPr id="53319" name="Rectangle 66"/>
            <p:cNvSpPr>
              <a:spLocks noChangeArrowheads="1"/>
            </p:cNvSpPr>
            <p:nvPr/>
          </p:nvSpPr>
          <p:spPr bwMode="auto">
            <a:xfrm>
              <a:off x="616" y="2124"/>
              <a:ext cx="261" cy="627"/>
            </a:xfrm>
            <a:prstGeom prst="rect">
              <a:avLst/>
            </a:prstGeom>
            <a:noFill/>
            <a:ln w="12700">
              <a:noFill/>
              <a:miter lim="800000"/>
              <a:headEnd/>
              <a:tailEnd/>
            </a:ln>
          </p:spPr>
          <p:txBody>
            <a:bodyPr wrap="none" lIns="90488" tIns="44450" rIns="90488" bIns="44450">
              <a:spAutoFit/>
            </a:bodyPr>
            <a:lstStyle/>
            <a:p>
              <a:pPr rtl="1" eaLnBrk="0" fontAlgn="base" hangingPunct="0">
                <a:lnSpc>
                  <a:spcPct val="90000"/>
                </a:lnSpc>
                <a:spcBef>
                  <a:spcPct val="0"/>
                </a:spcBef>
                <a:spcAft>
                  <a:spcPct val="0"/>
                </a:spcAft>
              </a:pPr>
              <a:r>
                <a:rPr lang="en-US" sz="6600">
                  <a:solidFill>
                    <a:srgbClr val="000080"/>
                  </a:solidFill>
                  <a:latin typeface="Arial" charset="0"/>
                </a:rPr>
                <a:t>.</a:t>
              </a:r>
              <a:endParaRPr lang="he-IL" sz="6600">
                <a:solidFill>
                  <a:srgbClr val="000080"/>
                </a:solidFill>
                <a:latin typeface="Arial" charset="0"/>
              </a:endParaRPr>
            </a:p>
          </p:txBody>
        </p:sp>
      </p:grpSp>
      <p:grpSp>
        <p:nvGrpSpPr>
          <p:cNvPr id="6" name="Group 67"/>
          <p:cNvGrpSpPr>
            <a:grpSpLocks/>
          </p:cNvGrpSpPr>
          <p:nvPr/>
        </p:nvGrpSpPr>
        <p:grpSpPr bwMode="auto">
          <a:xfrm flipH="1">
            <a:off x="1524000" y="2519363"/>
            <a:ext cx="725488" cy="765175"/>
            <a:chOff x="1008" y="2720"/>
            <a:chExt cx="856" cy="808"/>
          </a:xfrm>
        </p:grpSpPr>
        <p:sp>
          <p:nvSpPr>
            <p:cNvPr id="53308" name="Rectangle 68"/>
            <p:cNvSpPr>
              <a:spLocks noChangeArrowheads="1"/>
            </p:cNvSpPr>
            <p:nvPr/>
          </p:nvSpPr>
          <p:spPr bwMode="auto">
            <a:xfrm>
              <a:off x="1032" y="3304"/>
              <a:ext cx="488" cy="160"/>
            </a:xfrm>
            <a:prstGeom prst="rect">
              <a:avLst/>
            </a:prstGeom>
            <a:solidFill>
              <a:srgbClr val="FF0000"/>
            </a:solidFill>
            <a:ln w="38100">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09" name="Freeform 69"/>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10" name="Freeform 70"/>
            <p:cNvSpPr>
              <a:spLocks/>
            </p:cNvSpPr>
            <p:nvPr/>
          </p:nvSpPr>
          <p:spPr bwMode="auto">
            <a:xfrm flipH="1">
              <a:off x="1077" y="3000"/>
              <a:ext cx="123" cy="312"/>
            </a:xfrm>
            <a:custGeom>
              <a:avLst/>
              <a:gdLst>
                <a:gd name="T0" fmla="*/ 14 w 136"/>
                <a:gd name="T1" fmla="*/ 0 h 344"/>
                <a:gd name="T2" fmla="*/ 81 w 136"/>
                <a:gd name="T3" fmla="*/ 0 h 344"/>
                <a:gd name="T4" fmla="*/ 81 w 136"/>
                <a:gd name="T5" fmla="*/ 141 h 344"/>
                <a:gd name="T6" fmla="*/ 64 w 136"/>
                <a:gd name="T7" fmla="*/ 211 h 344"/>
                <a:gd name="T8" fmla="*/ 64 w 136"/>
                <a:gd name="T9" fmla="*/ 54 h 344"/>
                <a:gd name="T10" fmla="*/ 0 w 136"/>
                <a:gd name="T11" fmla="*/ 5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11" name="Freeform 71"/>
            <p:cNvSpPr>
              <a:spLocks/>
            </p:cNvSpPr>
            <p:nvPr/>
          </p:nvSpPr>
          <p:spPr bwMode="auto">
            <a:xfrm flipH="1">
              <a:off x="1200" y="2800"/>
              <a:ext cx="127" cy="320"/>
            </a:xfrm>
            <a:custGeom>
              <a:avLst/>
              <a:gdLst>
                <a:gd name="T0" fmla="*/ 18 w 136"/>
                <a:gd name="T1" fmla="*/ 0 h 344"/>
                <a:gd name="T2" fmla="*/ 97 w 136"/>
                <a:gd name="T3" fmla="*/ 0 h 344"/>
                <a:gd name="T4" fmla="*/ 97 w 136"/>
                <a:gd name="T5" fmla="*/ 162 h 344"/>
                <a:gd name="T6" fmla="*/ 75 w 136"/>
                <a:gd name="T7" fmla="*/ 240 h 344"/>
                <a:gd name="T8" fmla="*/ 75 w 136"/>
                <a:gd name="T9" fmla="*/ 61 h 344"/>
                <a:gd name="T10" fmla="*/ 0 w 136"/>
                <a:gd name="T11" fmla="*/ 6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12" name="Freeform 72"/>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0000"/>
            </a:solid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13" name="Freeform 73"/>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0000"/>
            </a:solid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14" name="Freeform 74"/>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15" name="Freeform 75"/>
            <p:cNvSpPr>
              <a:spLocks/>
            </p:cNvSpPr>
            <p:nvPr/>
          </p:nvSpPr>
          <p:spPr bwMode="auto">
            <a:xfrm>
              <a:off x="1669" y="3008"/>
              <a:ext cx="123" cy="312"/>
            </a:xfrm>
            <a:custGeom>
              <a:avLst/>
              <a:gdLst>
                <a:gd name="T0" fmla="*/ 14 w 136"/>
                <a:gd name="T1" fmla="*/ 0 h 344"/>
                <a:gd name="T2" fmla="*/ 81 w 136"/>
                <a:gd name="T3" fmla="*/ 0 h 344"/>
                <a:gd name="T4" fmla="*/ 81 w 136"/>
                <a:gd name="T5" fmla="*/ 141 h 344"/>
                <a:gd name="T6" fmla="*/ 64 w 136"/>
                <a:gd name="T7" fmla="*/ 211 h 344"/>
                <a:gd name="T8" fmla="*/ 64 w 136"/>
                <a:gd name="T9" fmla="*/ 54 h 344"/>
                <a:gd name="T10" fmla="*/ 0 w 136"/>
                <a:gd name="T11" fmla="*/ 5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16" name="Freeform 76"/>
            <p:cNvSpPr>
              <a:spLocks/>
            </p:cNvSpPr>
            <p:nvPr/>
          </p:nvSpPr>
          <p:spPr bwMode="auto">
            <a:xfrm>
              <a:off x="1737" y="2840"/>
              <a:ext cx="127" cy="320"/>
            </a:xfrm>
            <a:custGeom>
              <a:avLst/>
              <a:gdLst>
                <a:gd name="T0" fmla="*/ 18 w 136"/>
                <a:gd name="T1" fmla="*/ 0 h 344"/>
                <a:gd name="T2" fmla="*/ 97 w 136"/>
                <a:gd name="T3" fmla="*/ 0 h 344"/>
                <a:gd name="T4" fmla="*/ 97 w 136"/>
                <a:gd name="T5" fmla="*/ 162 h 344"/>
                <a:gd name="T6" fmla="*/ 75 w 136"/>
                <a:gd name="T7" fmla="*/ 240 h 344"/>
                <a:gd name="T8" fmla="*/ 75 w 136"/>
                <a:gd name="T9" fmla="*/ 61 h 344"/>
                <a:gd name="T10" fmla="*/ 0 w 136"/>
                <a:gd name="T11" fmla="*/ 6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grpSp>
      <p:grpSp>
        <p:nvGrpSpPr>
          <p:cNvPr id="7" name="Group 77"/>
          <p:cNvGrpSpPr>
            <a:grpSpLocks/>
          </p:cNvGrpSpPr>
          <p:nvPr/>
        </p:nvGrpSpPr>
        <p:grpSpPr bwMode="auto">
          <a:xfrm flipH="1">
            <a:off x="1465263" y="3432175"/>
            <a:ext cx="725487" cy="765175"/>
            <a:chOff x="1008" y="2720"/>
            <a:chExt cx="856" cy="808"/>
          </a:xfrm>
        </p:grpSpPr>
        <p:sp>
          <p:nvSpPr>
            <p:cNvPr id="53299" name="Rectangle 78"/>
            <p:cNvSpPr>
              <a:spLocks noChangeArrowheads="1"/>
            </p:cNvSpPr>
            <p:nvPr/>
          </p:nvSpPr>
          <p:spPr bwMode="auto">
            <a:xfrm>
              <a:off x="1032" y="3304"/>
              <a:ext cx="488" cy="160"/>
            </a:xfrm>
            <a:prstGeom prst="rect">
              <a:avLst/>
            </a:prstGeom>
            <a:solidFill>
              <a:srgbClr val="0099FF"/>
            </a:solidFill>
            <a:ln w="38100">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00" name="Freeform 79"/>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01" name="Freeform 80"/>
            <p:cNvSpPr>
              <a:spLocks/>
            </p:cNvSpPr>
            <p:nvPr/>
          </p:nvSpPr>
          <p:spPr bwMode="auto">
            <a:xfrm flipH="1">
              <a:off x="1077" y="3000"/>
              <a:ext cx="123" cy="312"/>
            </a:xfrm>
            <a:custGeom>
              <a:avLst/>
              <a:gdLst>
                <a:gd name="T0" fmla="*/ 14 w 136"/>
                <a:gd name="T1" fmla="*/ 0 h 344"/>
                <a:gd name="T2" fmla="*/ 81 w 136"/>
                <a:gd name="T3" fmla="*/ 0 h 344"/>
                <a:gd name="T4" fmla="*/ 81 w 136"/>
                <a:gd name="T5" fmla="*/ 141 h 344"/>
                <a:gd name="T6" fmla="*/ 64 w 136"/>
                <a:gd name="T7" fmla="*/ 211 h 344"/>
                <a:gd name="T8" fmla="*/ 64 w 136"/>
                <a:gd name="T9" fmla="*/ 54 h 344"/>
                <a:gd name="T10" fmla="*/ 0 w 136"/>
                <a:gd name="T11" fmla="*/ 5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02" name="Freeform 81"/>
            <p:cNvSpPr>
              <a:spLocks/>
            </p:cNvSpPr>
            <p:nvPr/>
          </p:nvSpPr>
          <p:spPr bwMode="auto">
            <a:xfrm flipH="1">
              <a:off x="1200" y="2800"/>
              <a:ext cx="127" cy="320"/>
            </a:xfrm>
            <a:custGeom>
              <a:avLst/>
              <a:gdLst>
                <a:gd name="T0" fmla="*/ 18 w 136"/>
                <a:gd name="T1" fmla="*/ 0 h 344"/>
                <a:gd name="T2" fmla="*/ 97 w 136"/>
                <a:gd name="T3" fmla="*/ 0 h 344"/>
                <a:gd name="T4" fmla="*/ 97 w 136"/>
                <a:gd name="T5" fmla="*/ 162 h 344"/>
                <a:gd name="T6" fmla="*/ 75 w 136"/>
                <a:gd name="T7" fmla="*/ 240 h 344"/>
                <a:gd name="T8" fmla="*/ 75 w 136"/>
                <a:gd name="T9" fmla="*/ 61 h 344"/>
                <a:gd name="T10" fmla="*/ 0 w 136"/>
                <a:gd name="T11" fmla="*/ 6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03" name="Freeform 82"/>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0099FF"/>
            </a:solid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04" name="Freeform 83"/>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0099FF"/>
            </a:solid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05" name="Freeform 84"/>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06" name="Freeform 85"/>
            <p:cNvSpPr>
              <a:spLocks/>
            </p:cNvSpPr>
            <p:nvPr/>
          </p:nvSpPr>
          <p:spPr bwMode="auto">
            <a:xfrm>
              <a:off x="1669" y="3008"/>
              <a:ext cx="123" cy="312"/>
            </a:xfrm>
            <a:custGeom>
              <a:avLst/>
              <a:gdLst>
                <a:gd name="T0" fmla="*/ 14 w 136"/>
                <a:gd name="T1" fmla="*/ 0 h 344"/>
                <a:gd name="T2" fmla="*/ 81 w 136"/>
                <a:gd name="T3" fmla="*/ 0 h 344"/>
                <a:gd name="T4" fmla="*/ 81 w 136"/>
                <a:gd name="T5" fmla="*/ 141 h 344"/>
                <a:gd name="T6" fmla="*/ 64 w 136"/>
                <a:gd name="T7" fmla="*/ 211 h 344"/>
                <a:gd name="T8" fmla="*/ 64 w 136"/>
                <a:gd name="T9" fmla="*/ 54 h 344"/>
                <a:gd name="T10" fmla="*/ 0 w 136"/>
                <a:gd name="T11" fmla="*/ 5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307" name="Freeform 86"/>
            <p:cNvSpPr>
              <a:spLocks/>
            </p:cNvSpPr>
            <p:nvPr/>
          </p:nvSpPr>
          <p:spPr bwMode="auto">
            <a:xfrm>
              <a:off x="1737" y="2840"/>
              <a:ext cx="127" cy="320"/>
            </a:xfrm>
            <a:custGeom>
              <a:avLst/>
              <a:gdLst>
                <a:gd name="T0" fmla="*/ 18 w 136"/>
                <a:gd name="T1" fmla="*/ 0 h 344"/>
                <a:gd name="T2" fmla="*/ 97 w 136"/>
                <a:gd name="T3" fmla="*/ 0 h 344"/>
                <a:gd name="T4" fmla="*/ 97 w 136"/>
                <a:gd name="T5" fmla="*/ 162 h 344"/>
                <a:gd name="T6" fmla="*/ 75 w 136"/>
                <a:gd name="T7" fmla="*/ 240 h 344"/>
                <a:gd name="T8" fmla="*/ 75 w 136"/>
                <a:gd name="T9" fmla="*/ 61 h 344"/>
                <a:gd name="T10" fmla="*/ 0 w 136"/>
                <a:gd name="T11" fmla="*/ 6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grpSp>
      <p:grpSp>
        <p:nvGrpSpPr>
          <p:cNvPr id="8" name="Group 87"/>
          <p:cNvGrpSpPr>
            <a:grpSpLocks/>
          </p:cNvGrpSpPr>
          <p:nvPr/>
        </p:nvGrpSpPr>
        <p:grpSpPr bwMode="auto">
          <a:xfrm flipH="1">
            <a:off x="1546225" y="4964113"/>
            <a:ext cx="725488" cy="765175"/>
            <a:chOff x="1008" y="2720"/>
            <a:chExt cx="856" cy="808"/>
          </a:xfrm>
        </p:grpSpPr>
        <p:sp>
          <p:nvSpPr>
            <p:cNvPr id="53290" name="Rectangle 88"/>
            <p:cNvSpPr>
              <a:spLocks noChangeArrowheads="1"/>
            </p:cNvSpPr>
            <p:nvPr/>
          </p:nvSpPr>
          <p:spPr bwMode="auto">
            <a:xfrm>
              <a:off x="1032" y="3304"/>
              <a:ext cx="488" cy="160"/>
            </a:xfrm>
            <a:prstGeom prst="rect">
              <a:avLst/>
            </a:prstGeom>
            <a:solidFill>
              <a:srgbClr val="00FF00"/>
            </a:solidFill>
            <a:ln w="38100">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291" name="Freeform 89"/>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292" name="Freeform 90"/>
            <p:cNvSpPr>
              <a:spLocks/>
            </p:cNvSpPr>
            <p:nvPr/>
          </p:nvSpPr>
          <p:spPr bwMode="auto">
            <a:xfrm flipH="1">
              <a:off x="1077" y="3000"/>
              <a:ext cx="123" cy="312"/>
            </a:xfrm>
            <a:custGeom>
              <a:avLst/>
              <a:gdLst>
                <a:gd name="T0" fmla="*/ 14 w 136"/>
                <a:gd name="T1" fmla="*/ 0 h 344"/>
                <a:gd name="T2" fmla="*/ 81 w 136"/>
                <a:gd name="T3" fmla="*/ 0 h 344"/>
                <a:gd name="T4" fmla="*/ 81 w 136"/>
                <a:gd name="T5" fmla="*/ 141 h 344"/>
                <a:gd name="T6" fmla="*/ 64 w 136"/>
                <a:gd name="T7" fmla="*/ 211 h 344"/>
                <a:gd name="T8" fmla="*/ 64 w 136"/>
                <a:gd name="T9" fmla="*/ 54 h 344"/>
                <a:gd name="T10" fmla="*/ 0 w 136"/>
                <a:gd name="T11" fmla="*/ 5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293" name="Freeform 91"/>
            <p:cNvSpPr>
              <a:spLocks/>
            </p:cNvSpPr>
            <p:nvPr/>
          </p:nvSpPr>
          <p:spPr bwMode="auto">
            <a:xfrm flipH="1">
              <a:off x="1200" y="2800"/>
              <a:ext cx="127" cy="320"/>
            </a:xfrm>
            <a:custGeom>
              <a:avLst/>
              <a:gdLst>
                <a:gd name="T0" fmla="*/ 18 w 136"/>
                <a:gd name="T1" fmla="*/ 0 h 344"/>
                <a:gd name="T2" fmla="*/ 97 w 136"/>
                <a:gd name="T3" fmla="*/ 0 h 344"/>
                <a:gd name="T4" fmla="*/ 97 w 136"/>
                <a:gd name="T5" fmla="*/ 162 h 344"/>
                <a:gd name="T6" fmla="*/ 75 w 136"/>
                <a:gd name="T7" fmla="*/ 240 h 344"/>
                <a:gd name="T8" fmla="*/ 75 w 136"/>
                <a:gd name="T9" fmla="*/ 61 h 344"/>
                <a:gd name="T10" fmla="*/ 0 w 136"/>
                <a:gd name="T11" fmla="*/ 6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294" name="Freeform 92"/>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00FF00"/>
            </a:solid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295" name="Freeform 93"/>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00FF00"/>
            </a:solid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296" name="Freeform 94"/>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297" name="Freeform 95"/>
            <p:cNvSpPr>
              <a:spLocks/>
            </p:cNvSpPr>
            <p:nvPr/>
          </p:nvSpPr>
          <p:spPr bwMode="auto">
            <a:xfrm>
              <a:off x="1669" y="3008"/>
              <a:ext cx="123" cy="312"/>
            </a:xfrm>
            <a:custGeom>
              <a:avLst/>
              <a:gdLst>
                <a:gd name="T0" fmla="*/ 14 w 136"/>
                <a:gd name="T1" fmla="*/ 0 h 344"/>
                <a:gd name="T2" fmla="*/ 81 w 136"/>
                <a:gd name="T3" fmla="*/ 0 h 344"/>
                <a:gd name="T4" fmla="*/ 81 w 136"/>
                <a:gd name="T5" fmla="*/ 141 h 344"/>
                <a:gd name="T6" fmla="*/ 64 w 136"/>
                <a:gd name="T7" fmla="*/ 211 h 344"/>
                <a:gd name="T8" fmla="*/ 64 w 136"/>
                <a:gd name="T9" fmla="*/ 54 h 344"/>
                <a:gd name="T10" fmla="*/ 0 w 136"/>
                <a:gd name="T11" fmla="*/ 5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298" name="Freeform 96"/>
            <p:cNvSpPr>
              <a:spLocks/>
            </p:cNvSpPr>
            <p:nvPr/>
          </p:nvSpPr>
          <p:spPr bwMode="auto">
            <a:xfrm>
              <a:off x="1737" y="2840"/>
              <a:ext cx="127" cy="320"/>
            </a:xfrm>
            <a:custGeom>
              <a:avLst/>
              <a:gdLst>
                <a:gd name="T0" fmla="*/ 18 w 136"/>
                <a:gd name="T1" fmla="*/ 0 h 344"/>
                <a:gd name="T2" fmla="*/ 97 w 136"/>
                <a:gd name="T3" fmla="*/ 0 h 344"/>
                <a:gd name="T4" fmla="*/ 97 w 136"/>
                <a:gd name="T5" fmla="*/ 162 h 344"/>
                <a:gd name="T6" fmla="*/ 75 w 136"/>
                <a:gd name="T7" fmla="*/ 240 h 344"/>
                <a:gd name="T8" fmla="*/ 75 w 136"/>
                <a:gd name="T9" fmla="*/ 61 h 344"/>
                <a:gd name="T10" fmla="*/ 0 w 136"/>
                <a:gd name="T11" fmla="*/ 6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grpSp>
      <p:sp>
        <p:nvSpPr>
          <p:cNvPr id="53271" name="Text Box 97"/>
          <p:cNvSpPr txBox="1">
            <a:spLocks noChangeArrowheads="1"/>
          </p:cNvSpPr>
          <p:nvPr/>
        </p:nvSpPr>
        <p:spPr bwMode="auto">
          <a:xfrm>
            <a:off x="3816350" y="5607050"/>
            <a:ext cx="185738" cy="457200"/>
          </a:xfrm>
          <a:prstGeom prst="rect">
            <a:avLst/>
          </a:prstGeom>
          <a:noFill/>
          <a:ln w="9525">
            <a:noFill/>
            <a:miter lim="800000"/>
            <a:headEnd/>
            <a:tailEnd/>
          </a:ln>
        </p:spPr>
        <p:txBody>
          <a:bodyPr wrap="none">
            <a:spAutoFit/>
          </a:bodyPr>
          <a:lstStyle/>
          <a:p>
            <a:pPr fontAlgn="base">
              <a:spcBef>
                <a:spcPct val="0"/>
              </a:spcBef>
              <a:spcAft>
                <a:spcPct val="0"/>
              </a:spcAft>
            </a:pPr>
            <a:endParaRPr lang="en-US" sz="2400">
              <a:solidFill>
                <a:srgbClr val="FF3300"/>
              </a:solidFill>
            </a:endParaRPr>
          </a:p>
        </p:txBody>
      </p:sp>
      <p:sp>
        <p:nvSpPr>
          <p:cNvPr id="53272" name="Text Box 98"/>
          <p:cNvSpPr txBox="1">
            <a:spLocks noChangeArrowheads="1"/>
          </p:cNvSpPr>
          <p:nvPr/>
        </p:nvSpPr>
        <p:spPr bwMode="auto">
          <a:xfrm>
            <a:off x="3897313" y="5210175"/>
            <a:ext cx="4981575" cy="946150"/>
          </a:xfrm>
          <a:prstGeom prst="rect">
            <a:avLst/>
          </a:prstGeom>
          <a:noFill/>
          <a:ln w="9525">
            <a:noFill/>
            <a:miter lim="800000"/>
            <a:headEnd/>
            <a:tailEnd/>
          </a:ln>
        </p:spPr>
        <p:txBody>
          <a:bodyPr>
            <a:spAutoFit/>
          </a:bodyPr>
          <a:lstStyle/>
          <a:p>
            <a:pPr eaLnBrk="0" fontAlgn="base" hangingPunct="0">
              <a:spcBef>
                <a:spcPct val="0"/>
              </a:spcBef>
              <a:spcAft>
                <a:spcPct val="0"/>
              </a:spcAft>
            </a:pPr>
            <a:r>
              <a:rPr lang="en-US" sz="2800">
                <a:solidFill>
                  <a:srgbClr val="CC00FF"/>
                </a:solidFill>
              </a:rPr>
              <a:t>Notice: these are distinct phenomena</a:t>
            </a:r>
            <a:endParaRPr lang="he-IL" sz="2800">
              <a:solidFill>
                <a:srgbClr val="CC00FF"/>
              </a:solidFill>
            </a:endParaRPr>
          </a:p>
        </p:txBody>
      </p:sp>
      <p:grpSp>
        <p:nvGrpSpPr>
          <p:cNvPr id="9" name="Group 99"/>
          <p:cNvGrpSpPr>
            <a:grpSpLocks/>
          </p:cNvGrpSpPr>
          <p:nvPr/>
        </p:nvGrpSpPr>
        <p:grpSpPr bwMode="auto">
          <a:xfrm>
            <a:off x="3648075" y="3444875"/>
            <a:ext cx="611188" cy="871538"/>
            <a:chOff x="4300" y="2246"/>
            <a:chExt cx="400" cy="571"/>
          </a:xfrm>
        </p:grpSpPr>
        <p:sp>
          <p:nvSpPr>
            <p:cNvPr id="53285" name="Oval 100"/>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286" name="Oval 101"/>
            <p:cNvSpPr>
              <a:spLocks noChangeArrowheads="1"/>
            </p:cNvSpPr>
            <p:nvPr/>
          </p:nvSpPr>
          <p:spPr bwMode="auto">
            <a:xfrm>
              <a:off x="4358" y="2302"/>
              <a:ext cx="280" cy="325"/>
            </a:xfrm>
            <a:prstGeom prst="ellipse">
              <a:avLst/>
            </a:prstGeom>
            <a:solidFill>
              <a:schemeClr val="bg1"/>
            </a:solidFill>
            <a:ln w="127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287" name="Oval 102"/>
            <p:cNvSpPr>
              <a:spLocks noChangeArrowheads="1"/>
            </p:cNvSpPr>
            <p:nvPr/>
          </p:nvSpPr>
          <p:spPr bwMode="auto">
            <a:xfrm>
              <a:off x="4303" y="2413"/>
              <a:ext cx="397" cy="404"/>
            </a:xfrm>
            <a:prstGeom prst="ellipse">
              <a:avLst/>
            </a:prstGeom>
            <a:solidFill>
              <a:schemeClr val="tx2"/>
            </a:solidFill>
            <a:ln w="127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288" name="Oval 103"/>
            <p:cNvSpPr>
              <a:spLocks noChangeArrowheads="1"/>
            </p:cNvSpPr>
            <p:nvPr/>
          </p:nvSpPr>
          <p:spPr bwMode="auto">
            <a:xfrm>
              <a:off x="4428" y="2496"/>
              <a:ext cx="143" cy="139"/>
            </a:xfrm>
            <a:prstGeom prst="ellipse">
              <a:avLst/>
            </a:prstGeom>
            <a:solidFill>
              <a:schemeClr val="bg1"/>
            </a:solidFill>
            <a:ln w="127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3289" name="AutoShape 104"/>
            <p:cNvSpPr>
              <a:spLocks noChangeArrowheads="1"/>
            </p:cNvSpPr>
            <p:nvPr/>
          </p:nvSpPr>
          <p:spPr bwMode="auto">
            <a:xfrm flipV="1">
              <a:off x="4457" y="2611"/>
              <a:ext cx="96"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grpSp>
      <p:grpSp>
        <p:nvGrpSpPr>
          <p:cNvPr id="10" name="Group 105"/>
          <p:cNvGrpSpPr>
            <a:grpSpLocks/>
          </p:cNvGrpSpPr>
          <p:nvPr/>
        </p:nvGrpSpPr>
        <p:grpSpPr bwMode="auto">
          <a:xfrm>
            <a:off x="3765550" y="2274888"/>
            <a:ext cx="5086350" cy="1417637"/>
            <a:chOff x="2372" y="1280"/>
            <a:chExt cx="3204" cy="893"/>
          </a:xfrm>
        </p:grpSpPr>
        <p:sp>
          <p:nvSpPr>
            <p:cNvPr id="53276" name="Freeform 106"/>
            <p:cNvSpPr>
              <a:spLocks/>
            </p:cNvSpPr>
            <p:nvPr/>
          </p:nvSpPr>
          <p:spPr bwMode="auto">
            <a:xfrm>
              <a:off x="2372" y="1732"/>
              <a:ext cx="141"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AFD00"/>
            </a:solidFill>
            <a:ln w="25400" cap="rnd">
              <a:solidFill>
                <a:srgbClr val="F35B1B"/>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3277" name="Freeform 107"/>
            <p:cNvSpPr>
              <a:spLocks/>
            </p:cNvSpPr>
            <p:nvPr/>
          </p:nvSpPr>
          <p:spPr bwMode="auto">
            <a:xfrm>
              <a:off x="2478" y="1877"/>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3278" name="Freeform 108"/>
            <p:cNvSpPr>
              <a:spLocks/>
            </p:cNvSpPr>
            <p:nvPr/>
          </p:nvSpPr>
          <p:spPr bwMode="auto">
            <a:xfrm>
              <a:off x="2413" y="1770"/>
              <a:ext cx="232" cy="313"/>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3300"/>
            </a:solidFill>
            <a:ln w="25400" cap="rnd">
              <a:solidFill>
                <a:srgbClr val="FAFD00"/>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3279" name="Freeform 109"/>
            <p:cNvSpPr>
              <a:spLocks/>
            </p:cNvSpPr>
            <p:nvPr/>
          </p:nvSpPr>
          <p:spPr bwMode="auto">
            <a:xfrm>
              <a:off x="2492" y="1865"/>
              <a:ext cx="189"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3280" name="Freeform 110"/>
            <p:cNvSpPr>
              <a:spLocks/>
            </p:cNvSpPr>
            <p:nvPr/>
          </p:nvSpPr>
          <p:spPr bwMode="auto">
            <a:xfrm>
              <a:off x="2386" y="1817"/>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3300"/>
            </a:solidFill>
            <a:ln w="25400" cap="rnd">
              <a:solidFill>
                <a:srgbClr val="EF9100"/>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3281" name="Freeform 111"/>
            <p:cNvSpPr>
              <a:spLocks/>
            </p:cNvSpPr>
            <p:nvPr/>
          </p:nvSpPr>
          <p:spPr bwMode="auto">
            <a:xfrm>
              <a:off x="2463" y="1774"/>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CC00"/>
            </a:solidFill>
            <a:ln w="25400" cap="rnd">
              <a:solidFill>
                <a:srgbClr val="FE9B03"/>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3282" name="Freeform 112"/>
            <p:cNvSpPr>
              <a:spLocks/>
            </p:cNvSpPr>
            <p:nvPr/>
          </p:nvSpPr>
          <p:spPr bwMode="auto">
            <a:xfrm>
              <a:off x="2516" y="2027"/>
              <a:ext cx="127"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3300"/>
            </a:solidFill>
            <a:ln w="25400" cap="rnd">
              <a:solidFill>
                <a:srgbClr val="FFCC00"/>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3283" name="Text Box 113"/>
            <p:cNvSpPr txBox="1">
              <a:spLocks noChangeArrowheads="1"/>
            </p:cNvSpPr>
            <p:nvPr/>
          </p:nvSpPr>
          <p:spPr bwMode="auto">
            <a:xfrm>
              <a:off x="2788" y="1564"/>
              <a:ext cx="116" cy="288"/>
            </a:xfrm>
            <a:prstGeom prst="rect">
              <a:avLst/>
            </a:prstGeom>
            <a:noFill/>
            <a:ln w="9525">
              <a:noFill/>
              <a:miter lim="800000"/>
              <a:headEnd/>
              <a:tailEnd/>
            </a:ln>
          </p:spPr>
          <p:txBody>
            <a:bodyPr wrap="none">
              <a:spAutoFit/>
            </a:bodyPr>
            <a:lstStyle/>
            <a:p>
              <a:pPr fontAlgn="base">
                <a:spcBef>
                  <a:spcPct val="0"/>
                </a:spcBef>
                <a:spcAft>
                  <a:spcPct val="0"/>
                </a:spcAft>
              </a:pPr>
              <a:endParaRPr lang="en-US" sz="2400">
                <a:solidFill>
                  <a:srgbClr val="FF3300"/>
                </a:solidFill>
              </a:endParaRPr>
            </a:p>
          </p:txBody>
        </p:sp>
        <p:sp>
          <p:nvSpPr>
            <p:cNvPr id="53284" name="Text Box 114"/>
            <p:cNvSpPr txBox="1">
              <a:spLocks noChangeArrowheads="1"/>
            </p:cNvSpPr>
            <p:nvPr/>
          </p:nvSpPr>
          <p:spPr bwMode="auto">
            <a:xfrm>
              <a:off x="2833" y="1280"/>
              <a:ext cx="2743" cy="596"/>
            </a:xfrm>
            <a:prstGeom prst="rect">
              <a:avLst/>
            </a:prstGeom>
            <a:noFill/>
            <a:ln w="9525">
              <a:noFill/>
              <a:miter lim="800000"/>
              <a:headEnd/>
              <a:tailEnd/>
            </a:ln>
          </p:spPr>
          <p:txBody>
            <a:bodyPr>
              <a:spAutoFit/>
            </a:bodyPr>
            <a:lstStyle/>
            <a:p>
              <a:pPr eaLnBrk="0" fontAlgn="base" hangingPunct="0">
                <a:spcBef>
                  <a:spcPct val="0"/>
                </a:spcBef>
                <a:spcAft>
                  <a:spcPct val="0"/>
                </a:spcAft>
              </a:pPr>
              <a:r>
                <a:rPr lang="en-US" sz="2800">
                  <a:solidFill>
                    <a:srgbClr val="FF3300"/>
                  </a:solidFill>
                </a:rPr>
                <a:t>…lock suffers from contention</a:t>
              </a:r>
              <a:endParaRPr lang="he-IL" sz="2800">
                <a:solidFill>
                  <a:srgbClr val="FF3300"/>
                </a:solidFill>
              </a:endParaRPr>
            </a:p>
          </p:txBody>
        </p:sp>
      </p:grpSp>
      <p:sp>
        <p:nvSpPr>
          <p:cNvPr id="53275" name="Title 116"/>
          <p:cNvSpPr>
            <a:spLocks noGrp="1"/>
          </p:cNvSpPr>
          <p:nvPr>
            <p:ph type="title"/>
          </p:nvPr>
        </p:nvSpPr>
        <p:spPr/>
        <p:txBody>
          <a:bodyPr/>
          <a:lstStyle/>
          <a:p>
            <a:r>
              <a:rPr lang="en-US" smtClean="0"/>
              <a:t>Spin locks</a:t>
            </a:r>
          </a:p>
        </p:txBody>
      </p:sp>
    </p:spTree>
  </p:cSld>
  <p:clrMapOvr>
    <a:masterClrMapping/>
  </p:clrMapOvr>
  <p:transition xmlns:p14="http://schemas.microsoft.com/office/powerpoint/2010/main">
    <p:blinds/>
  </p:transitio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grpSp>
        <p:nvGrpSpPr>
          <p:cNvPr id="2" name="Group 3"/>
          <p:cNvGrpSpPr>
            <a:grpSpLocks/>
          </p:cNvGrpSpPr>
          <p:nvPr/>
        </p:nvGrpSpPr>
        <p:grpSpPr bwMode="auto">
          <a:xfrm flipH="1">
            <a:off x="5891213" y="3640138"/>
            <a:ext cx="725487" cy="765175"/>
            <a:chOff x="1008" y="2720"/>
            <a:chExt cx="856" cy="808"/>
          </a:xfrm>
        </p:grpSpPr>
        <p:sp>
          <p:nvSpPr>
            <p:cNvPr id="54380" name="Rectangle 4"/>
            <p:cNvSpPr>
              <a:spLocks noChangeArrowheads="1"/>
            </p:cNvSpPr>
            <p:nvPr/>
          </p:nvSpPr>
          <p:spPr bwMode="auto">
            <a:xfrm>
              <a:off x="1032" y="3304"/>
              <a:ext cx="488" cy="160"/>
            </a:xfrm>
            <a:prstGeom prst="rect">
              <a:avLst/>
            </a:prstGeom>
            <a:solidFill>
              <a:srgbClr val="0099FF"/>
            </a:solidFill>
            <a:ln w="38100">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81" name="Freeform 5"/>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82" name="Freeform 6"/>
            <p:cNvSpPr>
              <a:spLocks/>
            </p:cNvSpPr>
            <p:nvPr/>
          </p:nvSpPr>
          <p:spPr bwMode="auto">
            <a:xfrm flipH="1">
              <a:off x="1077" y="3000"/>
              <a:ext cx="123" cy="312"/>
            </a:xfrm>
            <a:custGeom>
              <a:avLst/>
              <a:gdLst>
                <a:gd name="T0" fmla="*/ 14 w 136"/>
                <a:gd name="T1" fmla="*/ 0 h 344"/>
                <a:gd name="T2" fmla="*/ 81 w 136"/>
                <a:gd name="T3" fmla="*/ 0 h 344"/>
                <a:gd name="T4" fmla="*/ 81 w 136"/>
                <a:gd name="T5" fmla="*/ 141 h 344"/>
                <a:gd name="T6" fmla="*/ 64 w 136"/>
                <a:gd name="T7" fmla="*/ 211 h 344"/>
                <a:gd name="T8" fmla="*/ 64 w 136"/>
                <a:gd name="T9" fmla="*/ 54 h 344"/>
                <a:gd name="T10" fmla="*/ 0 w 136"/>
                <a:gd name="T11" fmla="*/ 5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83" name="Freeform 7"/>
            <p:cNvSpPr>
              <a:spLocks/>
            </p:cNvSpPr>
            <p:nvPr/>
          </p:nvSpPr>
          <p:spPr bwMode="auto">
            <a:xfrm flipH="1">
              <a:off x="1200" y="2800"/>
              <a:ext cx="127" cy="320"/>
            </a:xfrm>
            <a:custGeom>
              <a:avLst/>
              <a:gdLst>
                <a:gd name="T0" fmla="*/ 18 w 136"/>
                <a:gd name="T1" fmla="*/ 0 h 344"/>
                <a:gd name="T2" fmla="*/ 97 w 136"/>
                <a:gd name="T3" fmla="*/ 0 h 344"/>
                <a:gd name="T4" fmla="*/ 97 w 136"/>
                <a:gd name="T5" fmla="*/ 162 h 344"/>
                <a:gd name="T6" fmla="*/ 75 w 136"/>
                <a:gd name="T7" fmla="*/ 240 h 344"/>
                <a:gd name="T8" fmla="*/ 75 w 136"/>
                <a:gd name="T9" fmla="*/ 61 h 344"/>
                <a:gd name="T10" fmla="*/ 0 w 136"/>
                <a:gd name="T11" fmla="*/ 6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84" name="Freeform 8"/>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0099FF"/>
            </a:solid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85" name="Freeform 9"/>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0099FF"/>
            </a:solid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86" name="Freeform 10"/>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87" name="Freeform 11"/>
            <p:cNvSpPr>
              <a:spLocks/>
            </p:cNvSpPr>
            <p:nvPr/>
          </p:nvSpPr>
          <p:spPr bwMode="auto">
            <a:xfrm>
              <a:off x="1669" y="3008"/>
              <a:ext cx="123" cy="312"/>
            </a:xfrm>
            <a:custGeom>
              <a:avLst/>
              <a:gdLst>
                <a:gd name="T0" fmla="*/ 14 w 136"/>
                <a:gd name="T1" fmla="*/ 0 h 344"/>
                <a:gd name="T2" fmla="*/ 81 w 136"/>
                <a:gd name="T3" fmla="*/ 0 h 344"/>
                <a:gd name="T4" fmla="*/ 81 w 136"/>
                <a:gd name="T5" fmla="*/ 141 h 344"/>
                <a:gd name="T6" fmla="*/ 64 w 136"/>
                <a:gd name="T7" fmla="*/ 211 h 344"/>
                <a:gd name="T8" fmla="*/ 64 w 136"/>
                <a:gd name="T9" fmla="*/ 54 h 344"/>
                <a:gd name="T10" fmla="*/ 0 w 136"/>
                <a:gd name="T11" fmla="*/ 5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88" name="Freeform 12"/>
            <p:cNvSpPr>
              <a:spLocks/>
            </p:cNvSpPr>
            <p:nvPr/>
          </p:nvSpPr>
          <p:spPr bwMode="auto">
            <a:xfrm>
              <a:off x="1737" y="2840"/>
              <a:ext cx="127" cy="320"/>
            </a:xfrm>
            <a:custGeom>
              <a:avLst/>
              <a:gdLst>
                <a:gd name="T0" fmla="*/ 18 w 136"/>
                <a:gd name="T1" fmla="*/ 0 h 344"/>
                <a:gd name="T2" fmla="*/ 97 w 136"/>
                <a:gd name="T3" fmla="*/ 0 h 344"/>
                <a:gd name="T4" fmla="*/ 97 w 136"/>
                <a:gd name="T5" fmla="*/ 162 h 344"/>
                <a:gd name="T6" fmla="*/ 75 w 136"/>
                <a:gd name="T7" fmla="*/ 240 h 344"/>
                <a:gd name="T8" fmla="*/ 75 w 136"/>
                <a:gd name="T9" fmla="*/ 61 h 344"/>
                <a:gd name="T10" fmla="*/ 0 w 136"/>
                <a:gd name="T11" fmla="*/ 6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grpSp>
      <p:sp>
        <p:nvSpPr>
          <p:cNvPr id="1500173" name="Rectangle 13"/>
          <p:cNvSpPr>
            <a:spLocks noChangeArrowheads="1"/>
          </p:cNvSpPr>
          <p:nvPr/>
        </p:nvSpPr>
        <p:spPr bwMode="auto">
          <a:xfrm>
            <a:off x="4467225" y="3478213"/>
            <a:ext cx="665163" cy="874712"/>
          </a:xfrm>
          <a:prstGeom prst="rect">
            <a:avLst/>
          </a:prstGeom>
          <a:solidFill>
            <a:srgbClr val="FFFF00"/>
          </a:solidFill>
          <a:ln w="28575">
            <a:solidFill>
              <a:schemeClr val="tx1"/>
            </a:solidFill>
            <a:miter lim="800000"/>
            <a:headEnd/>
            <a:tailEnd/>
          </a:ln>
          <a:effectLst>
            <a:outerShdw blurRad="63500" dist="107763" dir="2700000" algn="ctr" rotWithShape="0">
              <a:schemeClr val="bg2">
                <a:alpha val="50000"/>
              </a:schemeClr>
            </a:outerShdw>
          </a:effectLst>
        </p:spPr>
        <p:txBody>
          <a:bodyPr wrap="none" anchor="ctr"/>
          <a:lstStyle/>
          <a:p>
            <a:pPr algn="ctr" fontAlgn="base">
              <a:spcBef>
                <a:spcPct val="0"/>
              </a:spcBef>
              <a:spcAft>
                <a:spcPct val="0"/>
              </a:spcAft>
              <a:defRPr/>
            </a:pPr>
            <a:endParaRPr lang="en-US" sz="2400">
              <a:solidFill>
                <a:srgbClr val="000080"/>
              </a:solidFill>
            </a:endParaRPr>
          </a:p>
        </p:txBody>
      </p:sp>
      <p:sp>
        <p:nvSpPr>
          <p:cNvPr id="54279" name="Line 15"/>
          <p:cNvSpPr>
            <a:spLocks noChangeShapeType="1"/>
          </p:cNvSpPr>
          <p:nvPr/>
        </p:nvSpPr>
        <p:spPr bwMode="auto">
          <a:xfrm>
            <a:off x="2424113" y="3305175"/>
            <a:ext cx="647700" cy="192088"/>
          </a:xfrm>
          <a:prstGeom prst="line">
            <a:avLst/>
          </a:prstGeom>
          <a:noFill/>
          <a:ln w="25400">
            <a:solidFill>
              <a:schemeClr val="tx2"/>
            </a:solidFill>
            <a:round/>
            <a:headEnd/>
            <a:tailEnd type="triangle" w="med" len="med"/>
          </a:ln>
        </p:spPr>
        <p:txBody>
          <a:bodyPr/>
          <a:lstStyle/>
          <a:p>
            <a:pPr algn="ctr" eaLnBrk="0" fontAlgn="base" hangingPunct="0">
              <a:spcBef>
                <a:spcPct val="0"/>
              </a:spcBef>
              <a:spcAft>
                <a:spcPct val="0"/>
              </a:spcAft>
            </a:pPr>
            <a:endParaRPr lang="en-US">
              <a:solidFill>
                <a:srgbClr val="000066"/>
              </a:solidFill>
            </a:endParaRPr>
          </a:p>
        </p:txBody>
      </p:sp>
      <p:sp>
        <p:nvSpPr>
          <p:cNvPr id="54280" name="Line 16"/>
          <p:cNvSpPr>
            <a:spLocks noChangeShapeType="1"/>
          </p:cNvSpPr>
          <p:nvPr/>
        </p:nvSpPr>
        <p:spPr bwMode="auto">
          <a:xfrm flipV="1">
            <a:off x="2368550" y="4652963"/>
            <a:ext cx="636588" cy="333375"/>
          </a:xfrm>
          <a:prstGeom prst="line">
            <a:avLst/>
          </a:prstGeom>
          <a:noFill/>
          <a:ln w="25400">
            <a:solidFill>
              <a:schemeClr val="tx2"/>
            </a:solidFill>
            <a:round/>
            <a:headEnd/>
            <a:tailEnd type="triangle" w="med" len="med"/>
          </a:ln>
        </p:spPr>
        <p:txBody>
          <a:bodyPr/>
          <a:lstStyle/>
          <a:p>
            <a:pPr algn="ctr" eaLnBrk="0" fontAlgn="base" hangingPunct="0">
              <a:spcBef>
                <a:spcPct val="0"/>
              </a:spcBef>
              <a:spcAft>
                <a:spcPct val="0"/>
              </a:spcAft>
            </a:pPr>
            <a:endParaRPr lang="en-US">
              <a:solidFill>
                <a:srgbClr val="000066"/>
              </a:solidFill>
            </a:endParaRPr>
          </a:p>
        </p:txBody>
      </p:sp>
      <p:sp>
        <p:nvSpPr>
          <p:cNvPr id="54281" name="Rectangle 17"/>
          <p:cNvSpPr>
            <a:spLocks noChangeArrowheads="1"/>
          </p:cNvSpPr>
          <p:nvPr/>
        </p:nvSpPr>
        <p:spPr bwMode="auto">
          <a:xfrm>
            <a:off x="3763963" y="3627438"/>
            <a:ext cx="419100" cy="558800"/>
          </a:xfrm>
          <a:prstGeom prst="rect">
            <a:avLst/>
          </a:prstGeom>
          <a:solidFill>
            <a:schemeClr val="bg1"/>
          </a:solidFill>
          <a:ln w="12700">
            <a:no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282" name="Rectangle 18"/>
          <p:cNvSpPr>
            <a:spLocks noChangeArrowheads="1"/>
          </p:cNvSpPr>
          <p:nvPr/>
        </p:nvSpPr>
        <p:spPr bwMode="auto">
          <a:xfrm>
            <a:off x="4602163" y="3646488"/>
            <a:ext cx="368300" cy="685800"/>
          </a:xfrm>
          <a:prstGeom prst="rect">
            <a:avLst/>
          </a:prstGeom>
          <a:noFill/>
          <a:ln w="12700">
            <a:no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283" name="Rectangle 19"/>
          <p:cNvSpPr>
            <a:spLocks noChangeArrowheads="1"/>
          </p:cNvSpPr>
          <p:nvPr/>
        </p:nvSpPr>
        <p:spPr bwMode="auto">
          <a:xfrm>
            <a:off x="4549775" y="3746500"/>
            <a:ext cx="498475" cy="336550"/>
          </a:xfrm>
          <a:prstGeom prst="rect">
            <a:avLst/>
          </a:prstGeom>
          <a:noFill/>
          <a:ln w="12700">
            <a:noFill/>
            <a:miter lim="800000"/>
            <a:headEnd/>
            <a:tailEnd/>
          </a:ln>
        </p:spPr>
        <p:txBody>
          <a:bodyPr wrap="none" lIns="90488" tIns="44450" rIns="90488" bIns="44450">
            <a:spAutoFit/>
          </a:bodyPr>
          <a:lstStyle/>
          <a:p>
            <a:pPr rtl="1" eaLnBrk="0" fontAlgn="base" hangingPunct="0">
              <a:lnSpc>
                <a:spcPct val="90000"/>
              </a:lnSpc>
              <a:spcBef>
                <a:spcPct val="0"/>
              </a:spcBef>
              <a:spcAft>
                <a:spcPct val="0"/>
              </a:spcAft>
            </a:pPr>
            <a:r>
              <a:rPr lang="en-US">
                <a:solidFill>
                  <a:srgbClr val="000080"/>
                </a:solidFill>
                <a:latin typeface="Arial" charset="0"/>
              </a:rPr>
              <a:t>CS</a:t>
            </a:r>
            <a:endParaRPr lang="he-IL">
              <a:solidFill>
                <a:srgbClr val="000080"/>
              </a:solidFill>
              <a:latin typeface="Arial" charset="0"/>
            </a:endParaRPr>
          </a:p>
        </p:txBody>
      </p:sp>
      <p:grpSp>
        <p:nvGrpSpPr>
          <p:cNvPr id="3" name="Group 20"/>
          <p:cNvGrpSpPr>
            <a:grpSpLocks/>
          </p:cNvGrpSpPr>
          <p:nvPr/>
        </p:nvGrpSpPr>
        <p:grpSpPr bwMode="auto">
          <a:xfrm>
            <a:off x="2786063" y="2882900"/>
            <a:ext cx="815975" cy="563563"/>
            <a:chOff x="1232" y="1431"/>
            <a:chExt cx="514" cy="355"/>
          </a:xfrm>
        </p:grpSpPr>
        <p:sp>
          <p:nvSpPr>
            <p:cNvPr id="54362" name="Oval 21"/>
            <p:cNvSpPr>
              <a:spLocks noChangeArrowheads="1"/>
            </p:cNvSpPr>
            <p:nvPr/>
          </p:nvSpPr>
          <p:spPr bwMode="auto">
            <a:xfrm>
              <a:off x="1380" y="1660"/>
              <a:ext cx="216" cy="116"/>
            </a:xfrm>
            <a:prstGeom prst="ellipse">
              <a:avLst/>
            </a:prstGeom>
            <a:no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63" name="Oval 22"/>
            <p:cNvSpPr>
              <a:spLocks noChangeArrowheads="1"/>
            </p:cNvSpPr>
            <p:nvPr/>
          </p:nvSpPr>
          <p:spPr bwMode="auto">
            <a:xfrm>
              <a:off x="1344" y="1544"/>
              <a:ext cx="332" cy="166"/>
            </a:xfrm>
            <a:prstGeom prst="ellipse">
              <a:avLst/>
            </a:prstGeom>
            <a:no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64" name="Oval 23"/>
            <p:cNvSpPr>
              <a:spLocks noChangeArrowheads="1"/>
            </p:cNvSpPr>
            <p:nvPr/>
          </p:nvSpPr>
          <p:spPr bwMode="auto">
            <a:xfrm>
              <a:off x="1302" y="1436"/>
              <a:ext cx="444" cy="164"/>
            </a:xfrm>
            <a:prstGeom prst="ellipse">
              <a:avLst/>
            </a:prstGeom>
            <a:no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65" name="Rectangle 24"/>
            <p:cNvSpPr>
              <a:spLocks noChangeArrowheads="1"/>
            </p:cNvSpPr>
            <p:nvPr/>
          </p:nvSpPr>
          <p:spPr bwMode="auto">
            <a:xfrm>
              <a:off x="1232" y="1596"/>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66" name="Rectangle 25"/>
            <p:cNvSpPr>
              <a:spLocks noChangeArrowheads="1"/>
            </p:cNvSpPr>
            <p:nvPr/>
          </p:nvSpPr>
          <p:spPr bwMode="auto">
            <a:xfrm>
              <a:off x="1306" y="1642"/>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67" name="Rectangle 26"/>
            <p:cNvSpPr>
              <a:spLocks noChangeArrowheads="1"/>
            </p:cNvSpPr>
            <p:nvPr/>
          </p:nvSpPr>
          <p:spPr bwMode="auto">
            <a:xfrm>
              <a:off x="1304" y="1694"/>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68" name="Rectangle 27"/>
            <p:cNvSpPr>
              <a:spLocks noChangeArrowheads="1"/>
            </p:cNvSpPr>
            <p:nvPr/>
          </p:nvSpPr>
          <p:spPr bwMode="auto">
            <a:xfrm>
              <a:off x="1374" y="1746"/>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69" name="Rectangle 28"/>
            <p:cNvSpPr>
              <a:spLocks noChangeArrowheads="1"/>
            </p:cNvSpPr>
            <p:nvPr/>
          </p:nvSpPr>
          <p:spPr bwMode="auto">
            <a:xfrm>
              <a:off x="1300" y="1610"/>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70" name="Rectangle 29"/>
            <p:cNvSpPr>
              <a:spLocks noChangeArrowheads="1"/>
            </p:cNvSpPr>
            <p:nvPr/>
          </p:nvSpPr>
          <p:spPr bwMode="auto">
            <a:xfrm>
              <a:off x="1290" y="1558"/>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71" name="Oval 30"/>
            <p:cNvSpPr>
              <a:spLocks noChangeArrowheads="1"/>
            </p:cNvSpPr>
            <p:nvPr/>
          </p:nvSpPr>
          <p:spPr bwMode="auto">
            <a:xfrm>
              <a:off x="1414" y="1672"/>
              <a:ext cx="38" cy="28"/>
            </a:xfrm>
            <a:prstGeom prst="ellipse">
              <a:avLst/>
            </a:prstGeom>
            <a:solidFill>
              <a:schemeClr val="bg1"/>
            </a:solid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72" name="Oval 31"/>
            <p:cNvSpPr>
              <a:spLocks noChangeArrowheads="1"/>
            </p:cNvSpPr>
            <p:nvPr/>
          </p:nvSpPr>
          <p:spPr bwMode="auto">
            <a:xfrm>
              <a:off x="1432" y="1678"/>
              <a:ext cx="70" cy="14"/>
            </a:xfrm>
            <a:prstGeom prst="ellipse">
              <a:avLst/>
            </a:prstGeom>
            <a:solidFill>
              <a:schemeClr val="bg1"/>
            </a:solidFill>
            <a:ln w="25400">
              <a:solidFill>
                <a:schemeClr val="bg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73" name="Rectangle 32"/>
            <p:cNvSpPr>
              <a:spLocks noChangeArrowheads="1"/>
            </p:cNvSpPr>
            <p:nvPr/>
          </p:nvSpPr>
          <p:spPr bwMode="auto">
            <a:xfrm>
              <a:off x="1278" y="1526"/>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74" name="Rectangle 33"/>
            <p:cNvSpPr>
              <a:spLocks noChangeArrowheads="1"/>
            </p:cNvSpPr>
            <p:nvPr/>
          </p:nvSpPr>
          <p:spPr bwMode="auto">
            <a:xfrm>
              <a:off x="1276" y="1476"/>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75" name="Arc 34"/>
            <p:cNvSpPr>
              <a:spLocks/>
            </p:cNvSpPr>
            <p:nvPr/>
          </p:nvSpPr>
          <p:spPr bwMode="auto">
            <a:xfrm>
              <a:off x="1233" y="1566"/>
              <a:ext cx="84" cy="7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noFill/>
            <a:ln w="25400" cap="rnd">
              <a:solidFill>
                <a:schemeClr val="tx2"/>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4376" name="Arc 35"/>
            <p:cNvSpPr>
              <a:spLocks/>
            </p:cNvSpPr>
            <p:nvPr/>
          </p:nvSpPr>
          <p:spPr bwMode="auto">
            <a:xfrm>
              <a:off x="1233" y="1431"/>
              <a:ext cx="280" cy="1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700"/>
                    <a:pt x="9623" y="42"/>
                    <a:pt x="21523" y="0"/>
                  </a:cubicBezTo>
                </a:path>
                <a:path w="21600" h="21600" stroke="0" extrusionOk="0">
                  <a:moveTo>
                    <a:pt x="-1" y="21599"/>
                  </a:moveTo>
                  <a:cubicBezTo>
                    <a:pt x="-1" y="9700"/>
                    <a:pt x="9623" y="42"/>
                    <a:pt x="21523" y="0"/>
                  </a:cubicBezTo>
                  <a:lnTo>
                    <a:pt x="21600" y="21600"/>
                  </a:lnTo>
                  <a:close/>
                </a:path>
              </a:pathLst>
            </a:custGeom>
            <a:noFill/>
            <a:ln w="25400" cap="rnd">
              <a:solidFill>
                <a:schemeClr val="tx2"/>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4377" name="Oval 36"/>
            <p:cNvSpPr>
              <a:spLocks noChangeArrowheads="1"/>
            </p:cNvSpPr>
            <p:nvPr/>
          </p:nvSpPr>
          <p:spPr bwMode="auto">
            <a:xfrm>
              <a:off x="1398" y="1560"/>
              <a:ext cx="30" cy="30"/>
            </a:xfrm>
            <a:prstGeom prst="ellipse">
              <a:avLst/>
            </a:prstGeom>
            <a:solidFill>
              <a:schemeClr val="bg1"/>
            </a:solid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78" name="Oval 37"/>
            <p:cNvSpPr>
              <a:spLocks noChangeArrowheads="1"/>
            </p:cNvSpPr>
            <p:nvPr/>
          </p:nvSpPr>
          <p:spPr bwMode="auto">
            <a:xfrm>
              <a:off x="1416" y="1568"/>
              <a:ext cx="68" cy="14"/>
            </a:xfrm>
            <a:prstGeom prst="ellipse">
              <a:avLst/>
            </a:prstGeom>
            <a:solidFill>
              <a:schemeClr val="bg1"/>
            </a:solidFill>
            <a:ln w="25400">
              <a:solidFill>
                <a:schemeClr val="bg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79" name="Freeform 38"/>
            <p:cNvSpPr>
              <a:spLocks/>
            </p:cNvSpPr>
            <p:nvPr/>
          </p:nvSpPr>
          <p:spPr bwMode="auto">
            <a:xfrm>
              <a:off x="1282" y="1614"/>
              <a:ext cx="93" cy="45"/>
            </a:xfrm>
            <a:custGeom>
              <a:avLst/>
              <a:gdLst>
                <a:gd name="T0" fmla="*/ 5 w 93"/>
                <a:gd name="T1" fmla="*/ 0 h 45"/>
                <a:gd name="T2" fmla="*/ 92 w 93"/>
                <a:gd name="T3" fmla="*/ 25 h 45"/>
                <a:gd name="T4" fmla="*/ 0 w 93"/>
                <a:gd name="T5" fmla="*/ 44 h 45"/>
                <a:gd name="T6" fmla="*/ 5 w 93"/>
                <a:gd name="T7" fmla="*/ 0 h 45"/>
                <a:gd name="T8" fmla="*/ 0 60000 65536"/>
                <a:gd name="T9" fmla="*/ 0 60000 65536"/>
                <a:gd name="T10" fmla="*/ 0 60000 65536"/>
                <a:gd name="T11" fmla="*/ 0 60000 65536"/>
                <a:gd name="T12" fmla="*/ 0 w 93"/>
                <a:gd name="T13" fmla="*/ 0 h 45"/>
                <a:gd name="T14" fmla="*/ 93 w 93"/>
                <a:gd name="T15" fmla="*/ 45 h 45"/>
              </a:gdLst>
              <a:ahLst/>
              <a:cxnLst>
                <a:cxn ang="T8">
                  <a:pos x="T0" y="T1"/>
                </a:cxn>
                <a:cxn ang="T9">
                  <a:pos x="T2" y="T3"/>
                </a:cxn>
                <a:cxn ang="T10">
                  <a:pos x="T4" y="T5"/>
                </a:cxn>
                <a:cxn ang="T11">
                  <a:pos x="T6" y="T7"/>
                </a:cxn>
              </a:cxnLst>
              <a:rect l="T12" t="T13" r="T14" b="T15"/>
              <a:pathLst>
                <a:path w="93" h="45">
                  <a:moveTo>
                    <a:pt x="5" y="0"/>
                  </a:moveTo>
                  <a:lnTo>
                    <a:pt x="92" y="25"/>
                  </a:lnTo>
                  <a:lnTo>
                    <a:pt x="0" y="44"/>
                  </a:lnTo>
                  <a:lnTo>
                    <a:pt x="5" y="0"/>
                  </a:lnTo>
                </a:path>
              </a:pathLst>
            </a:custGeom>
            <a:solidFill>
              <a:schemeClr val="tx2"/>
            </a:solidFill>
            <a:ln w="12700" cap="rnd">
              <a:solidFill>
                <a:schemeClr val="tx2"/>
              </a:solidFill>
              <a:round/>
              <a:headEnd/>
              <a:tailEnd/>
            </a:ln>
          </p:spPr>
          <p:txBody>
            <a:bodyPr/>
            <a:lstStyle/>
            <a:p>
              <a:pPr algn="ctr" eaLnBrk="0" fontAlgn="base" hangingPunct="0">
                <a:spcBef>
                  <a:spcPct val="0"/>
                </a:spcBef>
                <a:spcAft>
                  <a:spcPct val="0"/>
                </a:spcAft>
              </a:pPr>
              <a:endParaRPr lang="en-US">
                <a:solidFill>
                  <a:srgbClr val="000066"/>
                </a:solidFill>
              </a:endParaRPr>
            </a:p>
          </p:txBody>
        </p:sp>
      </p:grpSp>
      <p:grpSp>
        <p:nvGrpSpPr>
          <p:cNvPr id="4" name="Group 39"/>
          <p:cNvGrpSpPr>
            <a:grpSpLocks/>
          </p:cNvGrpSpPr>
          <p:nvPr/>
        </p:nvGrpSpPr>
        <p:grpSpPr bwMode="auto">
          <a:xfrm>
            <a:off x="2671763" y="4051300"/>
            <a:ext cx="815975" cy="563563"/>
            <a:chOff x="1160" y="2167"/>
            <a:chExt cx="514" cy="355"/>
          </a:xfrm>
        </p:grpSpPr>
        <p:sp>
          <p:nvSpPr>
            <p:cNvPr id="54344" name="Oval 40"/>
            <p:cNvSpPr>
              <a:spLocks noChangeArrowheads="1"/>
            </p:cNvSpPr>
            <p:nvPr/>
          </p:nvSpPr>
          <p:spPr bwMode="auto">
            <a:xfrm>
              <a:off x="1308" y="2396"/>
              <a:ext cx="216" cy="116"/>
            </a:xfrm>
            <a:prstGeom prst="ellipse">
              <a:avLst/>
            </a:prstGeom>
            <a:no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45" name="Oval 41"/>
            <p:cNvSpPr>
              <a:spLocks noChangeArrowheads="1"/>
            </p:cNvSpPr>
            <p:nvPr/>
          </p:nvSpPr>
          <p:spPr bwMode="auto">
            <a:xfrm>
              <a:off x="1272" y="2280"/>
              <a:ext cx="332" cy="166"/>
            </a:xfrm>
            <a:prstGeom prst="ellipse">
              <a:avLst/>
            </a:prstGeom>
            <a:no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46" name="Oval 42"/>
            <p:cNvSpPr>
              <a:spLocks noChangeArrowheads="1"/>
            </p:cNvSpPr>
            <p:nvPr/>
          </p:nvSpPr>
          <p:spPr bwMode="auto">
            <a:xfrm>
              <a:off x="1230" y="2172"/>
              <a:ext cx="444" cy="164"/>
            </a:xfrm>
            <a:prstGeom prst="ellipse">
              <a:avLst/>
            </a:prstGeom>
            <a:no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47" name="Rectangle 43"/>
            <p:cNvSpPr>
              <a:spLocks noChangeArrowheads="1"/>
            </p:cNvSpPr>
            <p:nvPr/>
          </p:nvSpPr>
          <p:spPr bwMode="auto">
            <a:xfrm>
              <a:off x="1160" y="2332"/>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48" name="Rectangle 44"/>
            <p:cNvSpPr>
              <a:spLocks noChangeArrowheads="1"/>
            </p:cNvSpPr>
            <p:nvPr/>
          </p:nvSpPr>
          <p:spPr bwMode="auto">
            <a:xfrm>
              <a:off x="1234" y="2378"/>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49" name="Rectangle 45"/>
            <p:cNvSpPr>
              <a:spLocks noChangeArrowheads="1"/>
            </p:cNvSpPr>
            <p:nvPr/>
          </p:nvSpPr>
          <p:spPr bwMode="auto">
            <a:xfrm>
              <a:off x="1232" y="2430"/>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50" name="Rectangle 46"/>
            <p:cNvSpPr>
              <a:spLocks noChangeArrowheads="1"/>
            </p:cNvSpPr>
            <p:nvPr/>
          </p:nvSpPr>
          <p:spPr bwMode="auto">
            <a:xfrm>
              <a:off x="1302" y="2482"/>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51" name="Rectangle 47"/>
            <p:cNvSpPr>
              <a:spLocks noChangeArrowheads="1"/>
            </p:cNvSpPr>
            <p:nvPr/>
          </p:nvSpPr>
          <p:spPr bwMode="auto">
            <a:xfrm>
              <a:off x="1228" y="2346"/>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52" name="Rectangle 48"/>
            <p:cNvSpPr>
              <a:spLocks noChangeArrowheads="1"/>
            </p:cNvSpPr>
            <p:nvPr/>
          </p:nvSpPr>
          <p:spPr bwMode="auto">
            <a:xfrm>
              <a:off x="1218" y="2294"/>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53" name="Oval 49"/>
            <p:cNvSpPr>
              <a:spLocks noChangeArrowheads="1"/>
            </p:cNvSpPr>
            <p:nvPr/>
          </p:nvSpPr>
          <p:spPr bwMode="auto">
            <a:xfrm>
              <a:off x="1342" y="2408"/>
              <a:ext cx="38" cy="28"/>
            </a:xfrm>
            <a:prstGeom prst="ellipse">
              <a:avLst/>
            </a:prstGeom>
            <a:solidFill>
              <a:schemeClr val="bg1"/>
            </a:solid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54" name="Oval 50"/>
            <p:cNvSpPr>
              <a:spLocks noChangeArrowheads="1"/>
            </p:cNvSpPr>
            <p:nvPr/>
          </p:nvSpPr>
          <p:spPr bwMode="auto">
            <a:xfrm>
              <a:off x="1360" y="2414"/>
              <a:ext cx="70" cy="14"/>
            </a:xfrm>
            <a:prstGeom prst="ellipse">
              <a:avLst/>
            </a:prstGeom>
            <a:solidFill>
              <a:schemeClr val="bg1"/>
            </a:solidFill>
            <a:ln w="25400">
              <a:solidFill>
                <a:schemeClr val="bg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55" name="Rectangle 51"/>
            <p:cNvSpPr>
              <a:spLocks noChangeArrowheads="1"/>
            </p:cNvSpPr>
            <p:nvPr/>
          </p:nvSpPr>
          <p:spPr bwMode="auto">
            <a:xfrm>
              <a:off x="1206" y="2262"/>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56" name="Rectangle 52"/>
            <p:cNvSpPr>
              <a:spLocks noChangeArrowheads="1"/>
            </p:cNvSpPr>
            <p:nvPr/>
          </p:nvSpPr>
          <p:spPr bwMode="auto">
            <a:xfrm>
              <a:off x="1204" y="2212"/>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57" name="Arc 53"/>
            <p:cNvSpPr>
              <a:spLocks/>
            </p:cNvSpPr>
            <p:nvPr/>
          </p:nvSpPr>
          <p:spPr bwMode="auto">
            <a:xfrm>
              <a:off x="1161" y="2302"/>
              <a:ext cx="84" cy="7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noFill/>
            <a:ln w="25400" cap="rnd">
              <a:solidFill>
                <a:schemeClr val="tx2"/>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4358" name="Arc 54"/>
            <p:cNvSpPr>
              <a:spLocks/>
            </p:cNvSpPr>
            <p:nvPr/>
          </p:nvSpPr>
          <p:spPr bwMode="auto">
            <a:xfrm>
              <a:off x="1161" y="2167"/>
              <a:ext cx="280" cy="1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700"/>
                    <a:pt x="9623" y="42"/>
                    <a:pt x="21523" y="0"/>
                  </a:cubicBezTo>
                </a:path>
                <a:path w="21600" h="21600" stroke="0" extrusionOk="0">
                  <a:moveTo>
                    <a:pt x="-1" y="21599"/>
                  </a:moveTo>
                  <a:cubicBezTo>
                    <a:pt x="-1" y="9700"/>
                    <a:pt x="9623" y="42"/>
                    <a:pt x="21523" y="0"/>
                  </a:cubicBezTo>
                  <a:lnTo>
                    <a:pt x="21600" y="21600"/>
                  </a:lnTo>
                  <a:close/>
                </a:path>
              </a:pathLst>
            </a:custGeom>
            <a:noFill/>
            <a:ln w="25400" cap="rnd">
              <a:solidFill>
                <a:schemeClr val="tx2"/>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4359" name="Oval 55"/>
            <p:cNvSpPr>
              <a:spLocks noChangeArrowheads="1"/>
            </p:cNvSpPr>
            <p:nvPr/>
          </p:nvSpPr>
          <p:spPr bwMode="auto">
            <a:xfrm>
              <a:off x="1326" y="2296"/>
              <a:ext cx="30" cy="30"/>
            </a:xfrm>
            <a:prstGeom prst="ellipse">
              <a:avLst/>
            </a:prstGeom>
            <a:solidFill>
              <a:schemeClr val="bg1"/>
            </a:solid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60" name="Oval 56"/>
            <p:cNvSpPr>
              <a:spLocks noChangeArrowheads="1"/>
            </p:cNvSpPr>
            <p:nvPr/>
          </p:nvSpPr>
          <p:spPr bwMode="auto">
            <a:xfrm>
              <a:off x="1344" y="2304"/>
              <a:ext cx="68" cy="14"/>
            </a:xfrm>
            <a:prstGeom prst="ellipse">
              <a:avLst/>
            </a:prstGeom>
            <a:solidFill>
              <a:schemeClr val="bg1"/>
            </a:solidFill>
            <a:ln w="25400">
              <a:solidFill>
                <a:schemeClr val="bg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61" name="Freeform 57"/>
            <p:cNvSpPr>
              <a:spLocks/>
            </p:cNvSpPr>
            <p:nvPr/>
          </p:nvSpPr>
          <p:spPr bwMode="auto">
            <a:xfrm>
              <a:off x="1210" y="2350"/>
              <a:ext cx="93" cy="45"/>
            </a:xfrm>
            <a:custGeom>
              <a:avLst/>
              <a:gdLst>
                <a:gd name="T0" fmla="*/ 5 w 93"/>
                <a:gd name="T1" fmla="*/ 0 h 45"/>
                <a:gd name="T2" fmla="*/ 92 w 93"/>
                <a:gd name="T3" fmla="*/ 25 h 45"/>
                <a:gd name="T4" fmla="*/ 0 w 93"/>
                <a:gd name="T5" fmla="*/ 44 h 45"/>
                <a:gd name="T6" fmla="*/ 5 w 93"/>
                <a:gd name="T7" fmla="*/ 0 h 45"/>
                <a:gd name="T8" fmla="*/ 0 60000 65536"/>
                <a:gd name="T9" fmla="*/ 0 60000 65536"/>
                <a:gd name="T10" fmla="*/ 0 60000 65536"/>
                <a:gd name="T11" fmla="*/ 0 60000 65536"/>
                <a:gd name="T12" fmla="*/ 0 w 93"/>
                <a:gd name="T13" fmla="*/ 0 h 45"/>
                <a:gd name="T14" fmla="*/ 93 w 93"/>
                <a:gd name="T15" fmla="*/ 45 h 45"/>
              </a:gdLst>
              <a:ahLst/>
              <a:cxnLst>
                <a:cxn ang="T8">
                  <a:pos x="T0" y="T1"/>
                </a:cxn>
                <a:cxn ang="T9">
                  <a:pos x="T2" y="T3"/>
                </a:cxn>
                <a:cxn ang="T10">
                  <a:pos x="T4" y="T5"/>
                </a:cxn>
                <a:cxn ang="T11">
                  <a:pos x="T6" y="T7"/>
                </a:cxn>
              </a:cxnLst>
              <a:rect l="T12" t="T13" r="T14" b="T15"/>
              <a:pathLst>
                <a:path w="93" h="45">
                  <a:moveTo>
                    <a:pt x="5" y="0"/>
                  </a:moveTo>
                  <a:lnTo>
                    <a:pt x="92" y="25"/>
                  </a:lnTo>
                  <a:lnTo>
                    <a:pt x="0" y="44"/>
                  </a:lnTo>
                  <a:lnTo>
                    <a:pt x="5" y="0"/>
                  </a:lnTo>
                </a:path>
              </a:pathLst>
            </a:custGeom>
            <a:solidFill>
              <a:schemeClr val="tx2"/>
            </a:solidFill>
            <a:ln w="12700" cap="rnd">
              <a:solidFill>
                <a:schemeClr val="tx2"/>
              </a:solidFill>
              <a:round/>
              <a:headEnd/>
              <a:tailEnd/>
            </a:ln>
          </p:spPr>
          <p:txBody>
            <a:bodyPr/>
            <a:lstStyle/>
            <a:p>
              <a:pPr algn="ctr" eaLnBrk="0" fontAlgn="base" hangingPunct="0">
                <a:spcBef>
                  <a:spcPct val="0"/>
                </a:spcBef>
                <a:spcAft>
                  <a:spcPct val="0"/>
                </a:spcAft>
              </a:pPr>
              <a:endParaRPr lang="en-US">
                <a:solidFill>
                  <a:srgbClr val="000066"/>
                </a:solidFill>
              </a:endParaRPr>
            </a:p>
          </p:txBody>
        </p:sp>
      </p:grpSp>
      <p:sp>
        <p:nvSpPr>
          <p:cNvPr id="54286" name="Line 58"/>
          <p:cNvSpPr>
            <a:spLocks noChangeShapeType="1"/>
          </p:cNvSpPr>
          <p:nvPr/>
        </p:nvSpPr>
        <p:spPr bwMode="auto">
          <a:xfrm>
            <a:off x="2373313" y="3889375"/>
            <a:ext cx="1079500" cy="1588"/>
          </a:xfrm>
          <a:prstGeom prst="line">
            <a:avLst/>
          </a:prstGeom>
          <a:noFill/>
          <a:ln w="25400">
            <a:solidFill>
              <a:schemeClr val="tx2"/>
            </a:solidFill>
            <a:round/>
            <a:headEnd/>
            <a:tailEnd type="triangle" w="med" len="med"/>
          </a:ln>
        </p:spPr>
        <p:txBody>
          <a:bodyPr/>
          <a:lstStyle/>
          <a:p>
            <a:pPr algn="ctr" eaLnBrk="0" fontAlgn="base" hangingPunct="0">
              <a:spcBef>
                <a:spcPct val="0"/>
              </a:spcBef>
              <a:spcAft>
                <a:spcPct val="0"/>
              </a:spcAft>
            </a:pPr>
            <a:endParaRPr lang="en-US">
              <a:solidFill>
                <a:srgbClr val="000066"/>
              </a:solidFill>
            </a:endParaRPr>
          </a:p>
        </p:txBody>
      </p:sp>
      <p:sp>
        <p:nvSpPr>
          <p:cNvPr id="54287" name="Line 59"/>
          <p:cNvSpPr>
            <a:spLocks noChangeShapeType="1"/>
          </p:cNvSpPr>
          <p:nvPr/>
        </p:nvSpPr>
        <p:spPr bwMode="auto">
          <a:xfrm>
            <a:off x="5230813" y="3902075"/>
            <a:ext cx="596900" cy="1588"/>
          </a:xfrm>
          <a:prstGeom prst="line">
            <a:avLst/>
          </a:prstGeom>
          <a:noFill/>
          <a:ln w="25400">
            <a:solidFill>
              <a:schemeClr val="tx2"/>
            </a:solidFill>
            <a:round/>
            <a:headEnd/>
            <a:tailEnd type="triangle" w="med" len="med"/>
          </a:ln>
        </p:spPr>
        <p:txBody>
          <a:bodyPr/>
          <a:lstStyle/>
          <a:p>
            <a:pPr algn="ctr" eaLnBrk="0" fontAlgn="base" hangingPunct="0">
              <a:spcBef>
                <a:spcPct val="0"/>
              </a:spcBef>
              <a:spcAft>
                <a:spcPct val="0"/>
              </a:spcAft>
            </a:pPr>
            <a:endParaRPr lang="en-US">
              <a:solidFill>
                <a:srgbClr val="000066"/>
              </a:solidFill>
            </a:endParaRPr>
          </a:p>
        </p:txBody>
      </p:sp>
      <p:sp>
        <p:nvSpPr>
          <p:cNvPr id="54288" name="Rectangle 60"/>
          <p:cNvSpPr>
            <a:spLocks noChangeArrowheads="1"/>
          </p:cNvSpPr>
          <p:nvPr/>
        </p:nvSpPr>
        <p:spPr bwMode="auto">
          <a:xfrm>
            <a:off x="5845175" y="4457700"/>
            <a:ext cx="1514475" cy="584200"/>
          </a:xfrm>
          <a:prstGeom prst="rect">
            <a:avLst/>
          </a:prstGeom>
          <a:noFill/>
          <a:ln w="12700">
            <a:noFill/>
            <a:miter lim="800000"/>
            <a:headEnd/>
            <a:tailEnd/>
          </a:ln>
        </p:spPr>
        <p:txBody>
          <a:bodyPr wrap="none" lIns="90488" tIns="44450" rIns="90488" bIns="44450">
            <a:spAutoFit/>
          </a:bodyPr>
          <a:lstStyle/>
          <a:p>
            <a:pPr rtl="1" eaLnBrk="0" fontAlgn="base" hangingPunct="0">
              <a:lnSpc>
                <a:spcPct val="90000"/>
              </a:lnSpc>
              <a:spcBef>
                <a:spcPct val="0"/>
              </a:spcBef>
              <a:spcAft>
                <a:spcPct val="0"/>
              </a:spcAft>
            </a:pPr>
            <a:r>
              <a:rPr lang="en-US">
                <a:solidFill>
                  <a:srgbClr val="000066"/>
                </a:solidFill>
                <a:latin typeface="Arial" charset="0"/>
              </a:rPr>
              <a:t>Resets lock </a:t>
            </a:r>
          </a:p>
          <a:p>
            <a:pPr rtl="1" eaLnBrk="0" fontAlgn="base" hangingPunct="0">
              <a:lnSpc>
                <a:spcPct val="90000"/>
              </a:lnSpc>
              <a:spcBef>
                <a:spcPct val="0"/>
              </a:spcBef>
              <a:spcAft>
                <a:spcPct val="0"/>
              </a:spcAft>
            </a:pPr>
            <a:r>
              <a:rPr lang="en-US">
                <a:solidFill>
                  <a:srgbClr val="000066"/>
                </a:solidFill>
                <a:latin typeface="Arial" charset="0"/>
              </a:rPr>
              <a:t>upon exit</a:t>
            </a:r>
          </a:p>
        </p:txBody>
      </p:sp>
      <p:sp>
        <p:nvSpPr>
          <p:cNvPr id="54289" name="Rectangle 61"/>
          <p:cNvSpPr>
            <a:spLocks noChangeArrowheads="1"/>
          </p:cNvSpPr>
          <p:nvPr/>
        </p:nvSpPr>
        <p:spPr bwMode="auto">
          <a:xfrm>
            <a:off x="3648075" y="4489450"/>
            <a:ext cx="714375" cy="584200"/>
          </a:xfrm>
          <a:prstGeom prst="rect">
            <a:avLst/>
          </a:prstGeom>
          <a:noFill/>
          <a:ln w="12700">
            <a:noFill/>
            <a:miter lim="800000"/>
            <a:headEnd/>
            <a:tailEnd/>
          </a:ln>
        </p:spPr>
        <p:txBody>
          <a:bodyPr wrap="none" lIns="90488" tIns="44450" rIns="90488" bIns="44450">
            <a:spAutoFit/>
          </a:bodyPr>
          <a:lstStyle/>
          <a:p>
            <a:pPr rtl="1" eaLnBrk="0" fontAlgn="base" hangingPunct="0">
              <a:lnSpc>
                <a:spcPct val="90000"/>
              </a:lnSpc>
              <a:spcBef>
                <a:spcPct val="0"/>
              </a:spcBef>
              <a:spcAft>
                <a:spcPct val="0"/>
              </a:spcAft>
            </a:pPr>
            <a:r>
              <a:rPr lang="en-US">
                <a:solidFill>
                  <a:srgbClr val="000066"/>
                </a:solidFill>
                <a:latin typeface="Arial" charset="0"/>
              </a:rPr>
              <a:t>spin </a:t>
            </a:r>
          </a:p>
          <a:p>
            <a:pPr rtl="1" eaLnBrk="0" fontAlgn="base" hangingPunct="0">
              <a:lnSpc>
                <a:spcPct val="90000"/>
              </a:lnSpc>
              <a:spcBef>
                <a:spcPct val="0"/>
              </a:spcBef>
              <a:spcAft>
                <a:spcPct val="0"/>
              </a:spcAft>
            </a:pPr>
            <a:r>
              <a:rPr lang="en-US">
                <a:solidFill>
                  <a:srgbClr val="000066"/>
                </a:solidFill>
                <a:latin typeface="Arial" charset="0"/>
              </a:rPr>
              <a:t>lock</a:t>
            </a:r>
          </a:p>
        </p:txBody>
      </p:sp>
      <p:sp>
        <p:nvSpPr>
          <p:cNvPr id="54290" name="Rectangle 62"/>
          <p:cNvSpPr>
            <a:spLocks noChangeArrowheads="1"/>
          </p:cNvSpPr>
          <p:nvPr/>
        </p:nvSpPr>
        <p:spPr bwMode="auto">
          <a:xfrm>
            <a:off x="4410075" y="4484688"/>
            <a:ext cx="1828800" cy="584200"/>
          </a:xfrm>
          <a:prstGeom prst="rect">
            <a:avLst/>
          </a:prstGeom>
          <a:noFill/>
          <a:ln w="12700">
            <a:noFill/>
            <a:miter lim="800000"/>
            <a:headEnd/>
            <a:tailEnd/>
          </a:ln>
        </p:spPr>
        <p:txBody>
          <a:bodyPr lIns="90488" tIns="44450" rIns="90488" bIns="44450">
            <a:spAutoFit/>
          </a:bodyPr>
          <a:lstStyle/>
          <a:p>
            <a:pPr rtl="1" eaLnBrk="0" fontAlgn="base" hangingPunct="0">
              <a:lnSpc>
                <a:spcPct val="90000"/>
              </a:lnSpc>
              <a:spcBef>
                <a:spcPct val="0"/>
              </a:spcBef>
              <a:spcAft>
                <a:spcPct val="0"/>
              </a:spcAft>
            </a:pPr>
            <a:r>
              <a:rPr lang="en-US">
                <a:solidFill>
                  <a:srgbClr val="000066"/>
                </a:solidFill>
                <a:latin typeface="Arial" charset="0"/>
              </a:rPr>
              <a:t>critical </a:t>
            </a:r>
          </a:p>
          <a:p>
            <a:pPr rtl="1" eaLnBrk="0" fontAlgn="base" hangingPunct="0">
              <a:lnSpc>
                <a:spcPct val="90000"/>
              </a:lnSpc>
              <a:spcBef>
                <a:spcPct val="0"/>
              </a:spcBef>
              <a:spcAft>
                <a:spcPct val="0"/>
              </a:spcAft>
            </a:pPr>
            <a:r>
              <a:rPr lang="en-US">
                <a:solidFill>
                  <a:srgbClr val="000066"/>
                </a:solidFill>
                <a:latin typeface="Arial" charset="0"/>
              </a:rPr>
              <a:t>section</a:t>
            </a:r>
          </a:p>
        </p:txBody>
      </p:sp>
      <p:grpSp>
        <p:nvGrpSpPr>
          <p:cNvPr id="5" name="Group 63"/>
          <p:cNvGrpSpPr>
            <a:grpSpLocks/>
          </p:cNvGrpSpPr>
          <p:nvPr/>
        </p:nvGrpSpPr>
        <p:grpSpPr bwMode="auto">
          <a:xfrm>
            <a:off x="1724025" y="3594100"/>
            <a:ext cx="414338" cy="1328738"/>
            <a:chOff x="616" y="1914"/>
            <a:chExt cx="261" cy="837"/>
          </a:xfrm>
        </p:grpSpPr>
        <p:sp>
          <p:nvSpPr>
            <p:cNvPr id="54341" name="Rectangle 64"/>
            <p:cNvSpPr>
              <a:spLocks noChangeArrowheads="1"/>
            </p:cNvSpPr>
            <p:nvPr/>
          </p:nvSpPr>
          <p:spPr bwMode="auto">
            <a:xfrm>
              <a:off x="616" y="1914"/>
              <a:ext cx="261" cy="627"/>
            </a:xfrm>
            <a:prstGeom prst="rect">
              <a:avLst/>
            </a:prstGeom>
            <a:noFill/>
            <a:ln w="12700">
              <a:noFill/>
              <a:miter lim="800000"/>
              <a:headEnd/>
              <a:tailEnd/>
            </a:ln>
          </p:spPr>
          <p:txBody>
            <a:bodyPr wrap="none" lIns="90488" tIns="44450" rIns="90488" bIns="44450">
              <a:spAutoFit/>
            </a:bodyPr>
            <a:lstStyle/>
            <a:p>
              <a:pPr rtl="1" eaLnBrk="0" fontAlgn="base" hangingPunct="0">
                <a:lnSpc>
                  <a:spcPct val="90000"/>
                </a:lnSpc>
                <a:spcBef>
                  <a:spcPct val="0"/>
                </a:spcBef>
                <a:spcAft>
                  <a:spcPct val="0"/>
                </a:spcAft>
              </a:pPr>
              <a:r>
                <a:rPr lang="en-US" sz="6600">
                  <a:solidFill>
                    <a:srgbClr val="000080"/>
                  </a:solidFill>
                  <a:latin typeface="Arial" charset="0"/>
                </a:rPr>
                <a:t>.</a:t>
              </a:r>
              <a:endParaRPr lang="he-IL" sz="6600">
                <a:solidFill>
                  <a:srgbClr val="000080"/>
                </a:solidFill>
                <a:latin typeface="Arial" charset="0"/>
              </a:endParaRPr>
            </a:p>
          </p:txBody>
        </p:sp>
        <p:sp>
          <p:nvSpPr>
            <p:cNvPr id="54342" name="Rectangle 65"/>
            <p:cNvSpPr>
              <a:spLocks noChangeArrowheads="1"/>
            </p:cNvSpPr>
            <p:nvPr/>
          </p:nvSpPr>
          <p:spPr bwMode="auto">
            <a:xfrm>
              <a:off x="616" y="2019"/>
              <a:ext cx="261" cy="627"/>
            </a:xfrm>
            <a:prstGeom prst="rect">
              <a:avLst/>
            </a:prstGeom>
            <a:noFill/>
            <a:ln w="12700">
              <a:noFill/>
              <a:miter lim="800000"/>
              <a:headEnd/>
              <a:tailEnd/>
            </a:ln>
          </p:spPr>
          <p:txBody>
            <a:bodyPr wrap="none" lIns="90488" tIns="44450" rIns="90488" bIns="44450">
              <a:spAutoFit/>
            </a:bodyPr>
            <a:lstStyle/>
            <a:p>
              <a:pPr rtl="1" eaLnBrk="0" fontAlgn="base" hangingPunct="0">
                <a:lnSpc>
                  <a:spcPct val="90000"/>
                </a:lnSpc>
                <a:spcBef>
                  <a:spcPct val="0"/>
                </a:spcBef>
                <a:spcAft>
                  <a:spcPct val="0"/>
                </a:spcAft>
              </a:pPr>
              <a:r>
                <a:rPr lang="en-US" sz="6600">
                  <a:solidFill>
                    <a:srgbClr val="000080"/>
                  </a:solidFill>
                  <a:latin typeface="Arial" charset="0"/>
                </a:rPr>
                <a:t>.</a:t>
              </a:r>
              <a:endParaRPr lang="he-IL" sz="6600">
                <a:solidFill>
                  <a:srgbClr val="000080"/>
                </a:solidFill>
                <a:latin typeface="Arial" charset="0"/>
              </a:endParaRPr>
            </a:p>
          </p:txBody>
        </p:sp>
        <p:sp>
          <p:nvSpPr>
            <p:cNvPr id="54343" name="Rectangle 66"/>
            <p:cNvSpPr>
              <a:spLocks noChangeArrowheads="1"/>
            </p:cNvSpPr>
            <p:nvPr/>
          </p:nvSpPr>
          <p:spPr bwMode="auto">
            <a:xfrm>
              <a:off x="616" y="2124"/>
              <a:ext cx="261" cy="627"/>
            </a:xfrm>
            <a:prstGeom prst="rect">
              <a:avLst/>
            </a:prstGeom>
            <a:noFill/>
            <a:ln w="12700">
              <a:noFill/>
              <a:miter lim="800000"/>
              <a:headEnd/>
              <a:tailEnd/>
            </a:ln>
          </p:spPr>
          <p:txBody>
            <a:bodyPr wrap="none" lIns="90488" tIns="44450" rIns="90488" bIns="44450">
              <a:spAutoFit/>
            </a:bodyPr>
            <a:lstStyle/>
            <a:p>
              <a:pPr rtl="1" eaLnBrk="0" fontAlgn="base" hangingPunct="0">
                <a:lnSpc>
                  <a:spcPct val="90000"/>
                </a:lnSpc>
                <a:spcBef>
                  <a:spcPct val="0"/>
                </a:spcBef>
                <a:spcAft>
                  <a:spcPct val="0"/>
                </a:spcAft>
              </a:pPr>
              <a:r>
                <a:rPr lang="en-US" sz="6600">
                  <a:solidFill>
                    <a:srgbClr val="000080"/>
                  </a:solidFill>
                  <a:latin typeface="Arial" charset="0"/>
                </a:rPr>
                <a:t>.</a:t>
              </a:r>
              <a:endParaRPr lang="he-IL" sz="6600">
                <a:solidFill>
                  <a:srgbClr val="000080"/>
                </a:solidFill>
                <a:latin typeface="Arial" charset="0"/>
              </a:endParaRPr>
            </a:p>
          </p:txBody>
        </p:sp>
      </p:grpSp>
      <p:grpSp>
        <p:nvGrpSpPr>
          <p:cNvPr id="6" name="Group 67"/>
          <p:cNvGrpSpPr>
            <a:grpSpLocks/>
          </p:cNvGrpSpPr>
          <p:nvPr/>
        </p:nvGrpSpPr>
        <p:grpSpPr bwMode="auto">
          <a:xfrm flipH="1">
            <a:off x="1524000" y="2519363"/>
            <a:ext cx="725488" cy="765175"/>
            <a:chOff x="1008" y="2720"/>
            <a:chExt cx="856" cy="808"/>
          </a:xfrm>
        </p:grpSpPr>
        <p:sp>
          <p:nvSpPr>
            <p:cNvPr id="54332" name="Rectangle 68"/>
            <p:cNvSpPr>
              <a:spLocks noChangeArrowheads="1"/>
            </p:cNvSpPr>
            <p:nvPr/>
          </p:nvSpPr>
          <p:spPr bwMode="auto">
            <a:xfrm>
              <a:off x="1032" y="3304"/>
              <a:ext cx="488" cy="160"/>
            </a:xfrm>
            <a:prstGeom prst="rect">
              <a:avLst/>
            </a:prstGeom>
            <a:solidFill>
              <a:srgbClr val="FF0000"/>
            </a:solidFill>
            <a:ln w="38100">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33" name="Freeform 69"/>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34" name="Freeform 70"/>
            <p:cNvSpPr>
              <a:spLocks/>
            </p:cNvSpPr>
            <p:nvPr/>
          </p:nvSpPr>
          <p:spPr bwMode="auto">
            <a:xfrm flipH="1">
              <a:off x="1077" y="3000"/>
              <a:ext cx="123" cy="312"/>
            </a:xfrm>
            <a:custGeom>
              <a:avLst/>
              <a:gdLst>
                <a:gd name="T0" fmla="*/ 14 w 136"/>
                <a:gd name="T1" fmla="*/ 0 h 344"/>
                <a:gd name="T2" fmla="*/ 81 w 136"/>
                <a:gd name="T3" fmla="*/ 0 h 344"/>
                <a:gd name="T4" fmla="*/ 81 w 136"/>
                <a:gd name="T5" fmla="*/ 141 h 344"/>
                <a:gd name="T6" fmla="*/ 64 w 136"/>
                <a:gd name="T7" fmla="*/ 211 h 344"/>
                <a:gd name="T8" fmla="*/ 64 w 136"/>
                <a:gd name="T9" fmla="*/ 54 h 344"/>
                <a:gd name="T10" fmla="*/ 0 w 136"/>
                <a:gd name="T11" fmla="*/ 5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35" name="Freeform 71"/>
            <p:cNvSpPr>
              <a:spLocks/>
            </p:cNvSpPr>
            <p:nvPr/>
          </p:nvSpPr>
          <p:spPr bwMode="auto">
            <a:xfrm flipH="1">
              <a:off x="1200" y="2800"/>
              <a:ext cx="127" cy="320"/>
            </a:xfrm>
            <a:custGeom>
              <a:avLst/>
              <a:gdLst>
                <a:gd name="T0" fmla="*/ 18 w 136"/>
                <a:gd name="T1" fmla="*/ 0 h 344"/>
                <a:gd name="T2" fmla="*/ 97 w 136"/>
                <a:gd name="T3" fmla="*/ 0 h 344"/>
                <a:gd name="T4" fmla="*/ 97 w 136"/>
                <a:gd name="T5" fmla="*/ 162 h 344"/>
                <a:gd name="T6" fmla="*/ 75 w 136"/>
                <a:gd name="T7" fmla="*/ 240 h 344"/>
                <a:gd name="T8" fmla="*/ 75 w 136"/>
                <a:gd name="T9" fmla="*/ 61 h 344"/>
                <a:gd name="T10" fmla="*/ 0 w 136"/>
                <a:gd name="T11" fmla="*/ 6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36" name="Freeform 72"/>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0000"/>
            </a:solid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37" name="Freeform 73"/>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0000"/>
            </a:solid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38" name="Freeform 74"/>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39" name="Freeform 75"/>
            <p:cNvSpPr>
              <a:spLocks/>
            </p:cNvSpPr>
            <p:nvPr/>
          </p:nvSpPr>
          <p:spPr bwMode="auto">
            <a:xfrm>
              <a:off x="1669" y="3008"/>
              <a:ext cx="123" cy="312"/>
            </a:xfrm>
            <a:custGeom>
              <a:avLst/>
              <a:gdLst>
                <a:gd name="T0" fmla="*/ 14 w 136"/>
                <a:gd name="T1" fmla="*/ 0 h 344"/>
                <a:gd name="T2" fmla="*/ 81 w 136"/>
                <a:gd name="T3" fmla="*/ 0 h 344"/>
                <a:gd name="T4" fmla="*/ 81 w 136"/>
                <a:gd name="T5" fmla="*/ 141 h 344"/>
                <a:gd name="T6" fmla="*/ 64 w 136"/>
                <a:gd name="T7" fmla="*/ 211 h 344"/>
                <a:gd name="T8" fmla="*/ 64 w 136"/>
                <a:gd name="T9" fmla="*/ 54 h 344"/>
                <a:gd name="T10" fmla="*/ 0 w 136"/>
                <a:gd name="T11" fmla="*/ 5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40" name="Freeform 76"/>
            <p:cNvSpPr>
              <a:spLocks/>
            </p:cNvSpPr>
            <p:nvPr/>
          </p:nvSpPr>
          <p:spPr bwMode="auto">
            <a:xfrm>
              <a:off x="1737" y="2840"/>
              <a:ext cx="127" cy="320"/>
            </a:xfrm>
            <a:custGeom>
              <a:avLst/>
              <a:gdLst>
                <a:gd name="T0" fmla="*/ 18 w 136"/>
                <a:gd name="T1" fmla="*/ 0 h 344"/>
                <a:gd name="T2" fmla="*/ 97 w 136"/>
                <a:gd name="T3" fmla="*/ 0 h 344"/>
                <a:gd name="T4" fmla="*/ 97 w 136"/>
                <a:gd name="T5" fmla="*/ 162 h 344"/>
                <a:gd name="T6" fmla="*/ 75 w 136"/>
                <a:gd name="T7" fmla="*/ 240 h 344"/>
                <a:gd name="T8" fmla="*/ 75 w 136"/>
                <a:gd name="T9" fmla="*/ 61 h 344"/>
                <a:gd name="T10" fmla="*/ 0 w 136"/>
                <a:gd name="T11" fmla="*/ 6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grpSp>
      <p:grpSp>
        <p:nvGrpSpPr>
          <p:cNvPr id="7" name="Group 77"/>
          <p:cNvGrpSpPr>
            <a:grpSpLocks/>
          </p:cNvGrpSpPr>
          <p:nvPr/>
        </p:nvGrpSpPr>
        <p:grpSpPr bwMode="auto">
          <a:xfrm flipH="1">
            <a:off x="1465263" y="3432175"/>
            <a:ext cx="725487" cy="765175"/>
            <a:chOff x="1008" y="2720"/>
            <a:chExt cx="856" cy="808"/>
          </a:xfrm>
        </p:grpSpPr>
        <p:sp>
          <p:nvSpPr>
            <p:cNvPr id="54323" name="Rectangle 78"/>
            <p:cNvSpPr>
              <a:spLocks noChangeArrowheads="1"/>
            </p:cNvSpPr>
            <p:nvPr/>
          </p:nvSpPr>
          <p:spPr bwMode="auto">
            <a:xfrm>
              <a:off x="1032" y="3304"/>
              <a:ext cx="488" cy="160"/>
            </a:xfrm>
            <a:prstGeom prst="rect">
              <a:avLst/>
            </a:prstGeom>
            <a:solidFill>
              <a:srgbClr val="0099FF"/>
            </a:solidFill>
            <a:ln w="38100">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24" name="Freeform 79"/>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25" name="Freeform 80"/>
            <p:cNvSpPr>
              <a:spLocks/>
            </p:cNvSpPr>
            <p:nvPr/>
          </p:nvSpPr>
          <p:spPr bwMode="auto">
            <a:xfrm flipH="1">
              <a:off x="1077" y="3000"/>
              <a:ext cx="123" cy="312"/>
            </a:xfrm>
            <a:custGeom>
              <a:avLst/>
              <a:gdLst>
                <a:gd name="T0" fmla="*/ 14 w 136"/>
                <a:gd name="T1" fmla="*/ 0 h 344"/>
                <a:gd name="T2" fmla="*/ 81 w 136"/>
                <a:gd name="T3" fmla="*/ 0 h 344"/>
                <a:gd name="T4" fmla="*/ 81 w 136"/>
                <a:gd name="T5" fmla="*/ 141 h 344"/>
                <a:gd name="T6" fmla="*/ 64 w 136"/>
                <a:gd name="T7" fmla="*/ 211 h 344"/>
                <a:gd name="T8" fmla="*/ 64 w 136"/>
                <a:gd name="T9" fmla="*/ 54 h 344"/>
                <a:gd name="T10" fmla="*/ 0 w 136"/>
                <a:gd name="T11" fmla="*/ 5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26" name="Freeform 81"/>
            <p:cNvSpPr>
              <a:spLocks/>
            </p:cNvSpPr>
            <p:nvPr/>
          </p:nvSpPr>
          <p:spPr bwMode="auto">
            <a:xfrm flipH="1">
              <a:off x="1200" y="2800"/>
              <a:ext cx="127" cy="320"/>
            </a:xfrm>
            <a:custGeom>
              <a:avLst/>
              <a:gdLst>
                <a:gd name="T0" fmla="*/ 18 w 136"/>
                <a:gd name="T1" fmla="*/ 0 h 344"/>
                <a:gd name="T2" fmla="*/ 97 w 136"/>
                <a:gd name="T3" fmla="*/ 0 h 344"/>
                <a:gd name="T4" fmla="*/ 97 w 136"/>
                <a:gd name="T5" fmla="*/ 162 h 344"/>
                <a:gd name="T6" fmla="*/ 75 w 136"/>
                <a:gd name="T7" fmla="*/ 240 h 344"/>
                <a:gd name="T8" fmla="*/ 75 w 136"/>
                <a:gd name="T9" fmla="*/ 61 h 344"/>
                <a:gd name="T10" fmla="*/ 0 w 136"/>
                <a:gd name="T11" fmla="*/ 6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27" name="Freeform 82"/>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0099FF"/>
            </a:solid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28" name="Freeform 83"/>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0099FF"/>
            </a:solid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29" name="Freeform 84"/>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30" name="Freeform 85"/>
            <p:cNvSpPr>
              <a:spLocks/>
            </p:cNvSpPr>
            <p:nvPr/>
          </p:nvSpPr>
          <p:spPr bwMode="auto">
            <a:xfrm>
              <a:off x="1669" y="3008"/>
              <a:ext cx="123" cy="312"/>
            </a:xfrm>
            <a:custGeom>
              <a:avLst/>
              <a:gdLst>
                <a:gd name="T0" fmla="*/ 14 w 136"/>
                <a:gd name="T1" fmla="*/ 0 h 344"/>
                <a:gd name="T2" fmla="*/ 81 w 136"/>
                <a:gd name="T3" fmla="*/ 0 h 344"/>
                <a:gd name="T4" fmla="*/ 81 w 136"/>
                <a:gd name="T5" fmla="*/ 141 h 344"/>
                <a:gd name="T6" fmla="*/ 64 w 136"/>
                <a:gd name="T7" fmla="*/ 211 h 344"/>
                <a:gd name="T8" fmla="*/ 64 w 136"/>
                <a:gd name="T9" fmla="*/ 54 h 344"/>
                <a:gd name="T10" fmla="*/ 0 w 136"/>
                <a:gd name="T11" fmla="*/ 5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31" name="Freeform 86"/>
            <p:cNvSpPr>
              <a:spLocks/>
            </p:cNvSpPr>
            <p:nvPr/>
          </p:nvSpPr>
          <p:spPr bwMode="auto">
            <a:xfrm>
              <a:off x="1737" y="2840"/>
              <a:ext cx="127" cy="320"/>
            </a:xfrm>
            <a:custGeom>
              <a:avLst/>
              <a:gdLst>
                <a:gd name="T0" fmla="*/ 18 w 136"/>
                <a:gd name="T1" fmla="*/ 0 h 344"/>
                <a:gd name="T2" fmla="*/ 97 w 136"/>
                <a:gd name="T3" fmla="*/ 0 h 344"/>
                <a:gd name="T4" fmla="*/ 97 w 136"/>
                <a:gd name="T5" fmla="*/ 162 h 344"/>
                <a:gd name="T6" fmla="*/ 75 w 136"/>
                <a:gd name="T7" fmla="*/ 240 h 344"/>
                <a:gd name="T8" fmla="*/ 75 w 136"/>
                <a:gd name="T9" fmla="*/ 61 h 344"/>
                <a:gd name="T10" fmla="*/ 0 w 136"/>
                <a:gd name="T11" fmla="*/ 6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grpSp>
      <p:grpSp>
        <p:nvGrpSpPr>
          <p:cNvPr id="8" name="Group 87"/>
          <p:cNvGrpSpPr>
            <a:grpSpLocks/>
          </p:cNvGrpSpPr>
          <p:nvPr/>
        </p:nvGrpSpPr>
        <p:grpSpPr bwMode="auto">
          <a:xfrm flipH="1">
            <a:off x="1546225" y="4964113"/>
            <a:ext cx="725488" cy="765175"/>
            <a:chOff x="1008" y="2720"/>
            <a:chExt cx="856" cy="808"/>
          </a:xfrm>
        </p:grpSpPr>
        <p:sp>
          <p:nvSpPr>
            <p:cNvPr id="54314" name="Rectangle 88"/>
            <p:cNvSpPr>
              <a:spLocks noChangeArrowheads="1"/>
            </p:cNvSpPr>
            <p:nvPr/>
          </p:nvSpPr>
          <p:spPr bwMode="auto">
            <a:xfrm>
              <a:off x="1032" y="3304"/>
              <a:ext cx="488" cy="160"/>
            </a:xfrm>
            <a:prstGeom prst="rect">
              <a:avLst/>
            </a:prstGeom>
            <a:solidFill>
              <a:srgbClr val="00FF00"/>
            </a:solidFill>
            <a:ln w="38100">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15" name="Freeform 89"/>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16" name="Freeform 90"/>
            <p:cNvSpPr>
              <a:spLocks/>
            </p:cNvSpPr>
            <p:nvPr/>
          </p:nvSpPr>
          <p:spPr bwMode="auto">
            <a:xfrm flipH="1">
              <a:off x="1077" y="3000"/>
              <a:ext cx="123" cy="312"/>
            </a:xfrm>
            <a:custGeom>
              <a:avLst/>
              <a:gdLst>
                <a:gd name="T0" fmla="*/ 14 w 136"/>
                <a:gd name="T1" fmla="*/ 0 h 344"/>
                <a:gd name="T2" fmla="*/ 81 w 136"/>
                <a:gd name="T3" fmla="*/ 0 h 344"/>
                <a:gd name="T4" fmla="*/ 81 w 136"/>
                <a:gd name="T5" fmla="*/ 141 h 344"/>
                <a:gd name="T6" fmla="*/ 64 w 136"/>
                <a:gd name="T7" fmla="*/ 211 h 344"/>
                <a:gd name="T8" fmla="*/ 64 w 136"/>
                <a:gd name="T9" fmla="*/ 54 h 344"/>
                <a:gd name="T10" fmla="*/ 0 w 136"/>
                <a:gd name="T11" fmla="*/ 5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17" name="Freeform 91"/>
            <p:cNvSpPr>
              <a:spLocks/>
            </p:cNvSpPr>
            <p:nvPr/>
          </p:nvSpPr>
          <p:spPr bwMode="auto">
            <a:xfrm flipH="1">
              <a:off x="1200" y="2800"/>
              <a:ext cx="127" cy="320"/>
            </a:xfrm>
            <a:custGeom>
              <a:avLst/>
              <a:gdLst>
                <a:gd name="T0" fmla="*/ 18 w 136"/>
                <a:gd name="T1" fmla="*/ 0 h 344"/>
                <a:gd name="T2" fmla="*/ 97 w 136"/>
                <a:gd name="T3" fmla="*/ 0 h 344"/>
                <a:gd name="T4" fmla="*/ 97 w 136"/>
                <a:gd name="T5" fmla="*/ 162 h 344"/>
                <a:gd name="T6" fmla="*/ 75 w 136"/>
                <a:gd name="T7" fmla="*/ 240 h 344"/>
                <a:gd name="T8" fmla="*/ 75 w 136"/>
                <a:gd name="T9" fmla="*/ 61 h 344"/>
                <a:gd name="T10" fmla="*/ 0 w 136"/>
                <a:gd name="T11" fmla="*/ 6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18" name="Freeform 92"/>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00FF00"/>
            </a:solid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19" name="Freeform 93"/>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00FF00"/>
            </a:solid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20" name="Freeform 94"/>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21" name="Freeform 95"/>
            <p:cNvSpPr>
              <a:spLocks/>
            </p:cNvSpPr>
            <p:nvPr/>
          </p:nvSpPr>
          <p:spPr bwMode="auto">
            <a:xfrm>
              <a:off x="1669" y="3008"/>
              <a:ext cx="123" cy="312"/>
            </a:xfrm>
            <a:custGeom>
              <a:avLst/>
              <a:gdLst>
                <a:gd name="T0" fmla="*/ 14 w 136"/>
                <a:gd name="T1" fmla="*/ 0 h 344"/>
                <a:gd name="T2" fmla="*/ 81 w 136"/>
                <a:gd name="T3" fmla="*/ 0 h 344"/>
                <a:gd name="T4" fmla="*/ 81 w 136"/>
                <a:gd name="T5" fmla="*/ 141 h 344"/>
                <a:gd name="T6" fmla="*/ 64 w 136"/>
                <a:gd name="T7" fmla="*/ 211 h 344"/>
                <a:gd name="T8" fmla="*/ 64 w 136"/>
                <a:gd name="T9" fmla="*/ 54 h 344"/>
                <a:gd name="T10" fmla="*/ 0 w 136"/>
                <a:gd name="T11" fmla="*/ 5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22" name="Freeform 96"/>
            <p:cNvSpPr>
              <a:spLocks/>
            </p:cNvSpPr>
            <p:nvPr/>
          </p:nvSpPr>
          <p:spPr bwMode="auto">
            <a:xfrm>
              <a:off x="1737" y="2840"/>
              <a:ext cx="127" cy="320"/>
            </a:xfrm>
            <a:custGeom>
              <a:avLst/>
              <a:gdLst>
                <a:gd name="T0" fmla="*/ 18 w 136"/>
                <a:gd name="T1" fmla="*/ 0 h 344"/>
                <a:gd name="T2" fmla="*/ 97 w 136"/>
                <a:gd name="T3" fmla="*/ 0 h 344"/>
                <a:gd name="T4" fmla="*/ 97 w 136"/>
                <a:gd name="T5" fmla="*/ 162 h 344"/>
                <a:gd name="T6" fmla="*/ 75 w 136"/>
                <a:gd name="T7" fmla="*/ 240 h 344"/>
                <a:gd name="T8" fmla="*/ 75 w 136"/>
                <a:gd name="T9" fmla="*/ 61 h 344"/>
                <a:gd name="T10" fmla="*/ 0 w 136"/>
                <a:gd name="T11" fmla="*/ 6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grpSp>
      <p:sp>
        <p:nvSpPr>
          <p:cNvPr id="54295" name="Text Box 97"/>
          <p:cNvSpPr txBox="1">
            <a:spLocks noChangeArrowheads="1"/>
          </p:cNvSpPr>
          <p:nvPr/>
        </p:nvSpPr>
        <p:spPr bwMode="auto">
          <a:xfrm>
            <a:off x="3816350" y="5607050"/>
            <a:ext cx="185738" cy="457200"/>
          </a:xfrm>
          <a:prstGeom prst="rect">
            <a:avLst/>
          </a:prstGeom>
          <a:noFill/>
          <a:ln w="9525">
            <a:noFill/>
            <a:miter lim="800000"/>
            <a:headEnd/>
            <a:tailEnd/>
          </a:ln>
        </p:spPr>
        <p:txBody>
          <a:bodyPr wrap="none">
            <a:spAutoFit/>
          </a:bodyPr>
          <a:lstStyle/>
          <a:p>
            <a:pPr fontAlgn="base">
              <a:spcBef>
                <a:spcPct val="0"/>
              </a:spcBef>
              <a:spcAft>
                <a:spcPct val="0"/>
              </a:spcAft>
            </a:pPr>
            <a:endParaRPr lang="en-US" sz="2400">
              <a:solidFill>
                <a:srgbClr val="FF3300"/>
              </a:solidFill>
            </a:endParaRPr>
          </a:p>
        </p:txBody>
      </p:sp>
      <p:grpSp>
        <p:nvGrpSpPr>
          <p:cNvPr id="9" name="Group 99"/>
          <p:cNvGrpSpPr>
            <a:grpSpLocks/>
          </p:cNvGrpSpPr>
          <p:nvPr/>
        </p:nvGrpSpPr>
        <p:grpSpPr bwMode="auto">
          <a:xfrm>
            <a:off x="3648075" y="3444875"/>
            <a:ext cx="611188" cy="871538"/>
            <a:chOff x="4300" y="2246"/>
            <a:chExt cx="400" cy="571"/>
          </a:xfrm>
        </p:grpSpPr>
        <p:sp>
          <p:nvSpPr>
            <p:cNvPr id="54309" name="Oval 100"/>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10" name="Oval 101"/>
            <p:cNvSpPr>
              <a:spLocks noChangeArrowheads="1"/>
            </p:cNvSpPr>
            <p:nvPr/>
          </p:nvSpPr>
          <p:spPr bwMode="auto">
            <a:xfrm>
              <a:off x="4358" y="2302"/>
              <a:ext cx="280" cy="325"/>
            </a:xfrm>
            <a:prstGeom prst="ellipse">
              <a:avLst/>
            </a:prstGeom>
            <a:solidFill>
              <a:schemeClr val="bg1"/>
            </a:solidFill>
            <a:ln w="127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11" name="Oval 102"/>
            <p:cNvSpPr>
              <a:spLocks noChangeArrowheads="1"/>
            </p:cNvSpPr>
            <p:nvPr/>
          </p:nvSpPr>
          <p:spPr bwMode="auto">
            <a:xfrm>
              <a:off x="4303" y="2413"/>
              <a:ext cx="397" cy="404"/>
            </a:xfrm>
            <a:prstGeom prst="ellipse">
              <a:avLst/>
            </a:prstGeom>
            <a:solidFill>
              <a:schemeClr val="tx2"/>
            </a:solidFill>
            <a:ln w="127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12" name="Oval 103"/>
            <p:cNvSpPr>
              <a:spLocks noChangeArrowheads="1"/>
            </p:cNvSpPr>
            <p:nvPr/>
          </p:nvSpPr>
          <p:spPr bwMode="auto">
            <a:xfrm>
              <a:off x="4428" y="2496"/>
              <a:ext cx="143" cy="139"/>
            </a:xfrm>
            <a:prstGeom prst="ellipse">
              <a:avLst/>
            </a:prstGeom>
            <a:solidFill>
              <a:schemeClr val="bg1"/>
            </a:solidFill>
            <a:ln w="127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4313" name="AutoShape 104"/>
            <p:cNvSpPr>
              <a:spLocks noChangeArrowheads="1"/>
            </p:cNvSpPr>
            <p:nvPr/>
          </p:nvSpPr>
          <p:spPr bwMode="auto">
            <a:xfrm flipV="1">
              <a:off x="4457" y="2611"/>
              <a:ext cx="96"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grpSp>
      <p:grpSp>
        <p:nvGrpSpPr>
          <p:cNvPr id="10" name="Group 105"/>
          <p:cNvGrpSpPr>
            <a:grpSpLocks/>
          </p:cNvGrpSpPr>
          <p:nvPr/>
        </p:nvGrpSpPr>
        <p:grpSpPr bwMode="auto">
          <a:xfrm>
            <a:off x="3765550" y="2274888"/>
            <a:ext cx="5086350" cy="1417637"/>
            <a:chOff x="2372" y="1280"/>
            <a:chExt cx="3204" cy="893"/>
          </a:xfrm>
        </p:grpSpPr>
        <p:sp>
          <p:nvSpPr>
            <p:cNvPr id="54300" name="Freeform 106"/>
            <p:cNvSpPr>
              <a:spLocks/>
            </p:cNvSpPr>
            <p:nvPr/>
          </p:nvSpPr>
          <p:spPr bwMode="auto">
            <a:xfrm>
              <a:off x="2372" y="1732"/>
              <a:ext cx="141"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AFD00"/>
            </a:solidFill>
            <a:ln w="25400" cap="rnd">
              <a:solidFill>
                <a:srgbClr val="F35B1B"/>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4301" name="Freeform 107"/>
            <p:cNvSpPr>
              <a:spLocks/>
            </p:cNvSpPr>
            <p:nvPr/>
          </p:nvSpPr>
          <p:spPr bwMode="auto">
            <a:xfrm>
              <a:off x="2478" y="1877"/>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4302" name="Freeform 108"/>
            <p:cNvSpPr>
              <a:spLocks/>
            </p:cNvSpPr>
            <p:nvPr/>
          </p:nvSpPr>
          <p:spPr bwMode="auto">
            <a:xfrm>
              <a:off x="2413" y="1770"/>
              <a:ext cx="232" cy="313"/>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3300"/>
            </a:solidFill>
            <a:ln w="25400" cap="rnd">
              <a:solidFill>
                <a:srgbClr val="FAFD00"/>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4303" name="Freeform 109"/>
            <p:cNvSpPr>
              <a:spLocks/>
            </p:cNvSpPr>
            <p:nvPr/>
          </p:nvSpPr>
          <p:spPr bwMode="auto">
            <a:xfrm>
              <a:off x="2492" y="1865"/>
              <a:ext cx="189"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4304" name="Freeform 110"/>
            <p:cNvSpPr>
              <a:spLocks/>
            </p:cNvSpPr>
            <p:nvPr/>
          </p:nvSpPr>
          <p:spPr bwMode="auto">
            <a:xfrm>
              <a:off x="2386" y="1817"/>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3300"/>
            </a:solidFill>
            <a:ln w="25400" cap="rnd">
              <a:solidFill>
                <a:srgbClr val="EF9100"/>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4305" name="Freeform 111"/>
            <p:cNvSpPr>
              <a:spLocks/>
            </p:cNvSpPr>
            <p:nvPr/>
          </p:nvSpPr>
          <p:spPr bwMode="auto">
            <a:xfrm>
              <a:off x="2463" y="1774"/>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CC00"/>
            </a:solidFill>
            <a:ln w="25400" cap="rnd">
              <a:solidFill>
                <a:srgbClr val="FE9B03"/>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4306" name="Freeform 112"/>
            <p:cNvSpPr>
              <a:spLocks/>
            </p:cNvSpPr>
            <p:nvPr/>
          </p:nvSpPr>
          <p:spPr bwMode="auto">
            <a:xfrm>
              <a:off x="2516" y="2027"/>
              <a:ext cx="127"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3300"/>
            </a:solidFill>
            <a:ln w="25400" cap="rnd">
              <a:solidFill>
                <a:srgbClr val="FFCC00"/>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4307" name="Text Box 113"/>
            <p:cNvSpPr txBox="1">
              <a:spLocks noChangeArrowheads="1"/>
            </p:cNvSpPr>
            <p:nvPr/>
          </p:nvSpPr>
          <p:spPr bwMode="auto">
            <a:xfrm>
              <a:off x="2788" y="1564"/>
              <a:ext cx="116" cy="288"/>
            </a:xfrm>
            <a:prstGeom prst="rect">
              <a:avLst/>
            </a:prstGeom>
            <a:noFill/>
            <a:ln w="9525">
              <a:noFill/>
              <a:miter lim="800000"/>
              <a:headEnd/>
              <a:tailEnd/>
            </a:ln>
          </p:spPr>
          <p:txBody>
            <a:bodyPr wrap="none">
              <a:spAutoFit/>
            </a:bodyPr>
            <a:lstStyle/>
            <a:p>
              <a:pPr fontAlgn="base">
                <a:spcBef>
                  <a:spcPct val="0"/>
                </a:spcBef>
                <a:spcAft>
                  <a:spcPct val="0"/>
                </a:spcAft>
              </a:pPr>
              <a:endParaRPr lang="en-US" sz="2400">
                <a:solidFill>
                  <a:srgbClr val="FF3300"/>
                </a:solidFill>
              </a:endParaRPr>
            </a:p>
          </p:txBody>
        </p:sp>
        <p:sp>
          <p:nvSpPr>
            <p:cNvPr id="54308" name="Text Box 114"/>
            <p:cNvSpPr txBox="1">
              <a:spLocks noChangeArrowheads="1"/>
            </p:cNvSpPr>
            <p:nvPr/>
          </p:nvSpPr>
          <p:spPr bwMode="auto">
            <a:xfrm>
              <a:off x="2833" y="1280"/>
              <a:ext cx="2743" cy="596"/>
            </a:xfrm>
            <a:prstGeom prst="rect">
              <a:avLst/>
            </a:prstGeom>
            <a:noFill/>
            <a:ln w="9525">
              <a:noFill/>
              <a:miter lim="800000"/>
              <a:headEnd/>
              <a:tailEnd/>
            </a:ln>
          </p:spPr>
          <p:txBody>
            <a:bodyPr>
              <a:spAutoFit/>
            </a:bodyPr>
            <a:lstStyle/>
            <a:p>
              <a:pPr eaLnBrk="0" fontAlgn="base" hangingPunct="0">
                <a:spcBef>
                  <a:spcPct val="0"/>
                </a:spcBef>
                <a:spcAft>
                  <a:spcPct val="0"/>
                </a:spcAft>
              </a:pPr>
              <a:r>
                <a:rPr lang="en-US" sz="2800">
                  <a:solidFill>
                    <a:srgbClr val="FF3300"/>
                  </a:solidFill>
                </a:rPr>
                <a:t>…lock suffers from contention</a:t>
              </a:r>
              <a:endParaRPr lang="he-IL" sz="2800">
                <a:solidFill>
                  <a:srgbClr val="FF3300"/>
                </a:solidFill>
              </a:endParaRPr>
            </a:p>
          </p:txBody>
        </p:sp>
      </p:grpSp>
      <p:sp>
        <p:nvSpPr>
          <p:cNvPr id="54298" name="Text Box 115"/>
          <p:cNvSpPr txBox="1">
            <a:spLocks noChangeArrowheads="1"/>
          </p:cNvSpPr>
          <p:nvPr/>
        </p:nvSpPr>
        <p:spPr bwMode="auto">
          <a:xfrm>
            <a:off x="3832225" y="5127625"/>
            <a:ext cx="4981575" cy="946150"/>
          </a:xfrm>
          <a:prstGeom prst="rect">
            <a:avLst/>
          </a:prstGeom>
          <a:solidFill>
            <a:schemeClr val="bg1"/>
          </a:solidFill>
          <a:ln w="9525">
            <a:noFill/>
            <a:miter lim="800000"/>
            <a:headEnd/>
            <a:tailEnd/>
          </a:ln>
        </p:spPr>
        <p:txBody>
          <a:bodyPr>
            <a:spAutoFit/>
          </a:bodyPr>
          <a:lstStyle/>
          <a:p>
            <a:pPr eaLnBrk="0" fontAlgn="base" hangingPunct="0">
              <a:spcBef>
                <a:spcPct val="0"/>
              </a:spcBef>
              <a:spcAft>
                <a:spcPct val="0"/>
              </a:spcAft>
            </a:pPr>
            <a:r>
              <a:rPr lang="en-US" sz="2800">
                <a:solidFill>
                  <a:srgbClr val="CC00FF"/>
                </a:solidFill>
              </a:rPr>
              <a:t>Seq Bottleneck </a:t>
            </a:r>
            <a:r>
              <a:rPr lang="en-US" sz="2800">
                <a:solidFill>
                  <a:srgbClr val="CC00FF"/>
                </a:solidFill>
                <a:sym typeface="Wingdings" pitchFamily="64" charset="2"/>
              </a:rPr>
              <a:t> no parallelism</a:t>
            </a:r>
            <a:endParaRPr lang="he-IL" sz="2800">
              <a:solidFill>
                <a:srgbClr val="CC00FF"/>
              </a:solidFill>
            </a:endParaRPr>
          </a:p>
        </p:txBody>
      </p:sp>
      <p:sp>
        <p:nvSpPr>
          <p:cNvPr id="54299" name="Title 116"/>
          <p:cNvSpPr>
            <a:spLocks noGrp="1"/>
          </p:cNvSpPr>
          <p:nvPr>
            <p:ph type="title"/>
          </p:nvPr>
        </p:nvSpPr>
        <p:spPr/>
        <p:txBody>
          <a:bodyPr/>
          <a:lstStyle/>
          <a:p>
            <a:r>
              <a:rPr lang="en-US" smtClean="0"/>
              <a:t>Spin locks</a:t>
            </a:r>
          </a:p>
        </p:txBody>
      </p:sp>
    </p:spTree>
  </p:cSld>
  <p:clrMapOvr>
    <a:masterClrMapping/>
  </p:clrMapOvr>
  <p:transition xmlns:p14="http://schemas.microsoft.com/office/powerpoint/2010/main">
    <p:blinds/>
  </p:transitio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flipH="1">
            <a:off x="5891213" y="3640138"/>
            <a:ext cx="725487" cy="765175"/>
            <a:chOff x="1008" y="2720"/>
            <a:chExt cx="856" cy="808"/>
          </a:xfrm>
        </p:grpSpPr>
        <p:sp>
          <p:nvSpPr>
            <p:cNvPr id="55404" name="Rectangle 4"/>
            <p:cNvSpPr>
              <a:spLocks noChangeArrowheads="1"/>
            </p:cNvSpPr>
            <p:nvPr/>
          </p:nvSpPr>
          <p:spPr bwMode="auto">
            <a:xfrm>
              <a:off x="1032" y="3304"/>
              <a:ext cx="488" cy="160"/>
            </a:xfrm>
            <a:prstGeom prst="rect">
              <a:avLst/>
            </a:prstGeom>
            <a:solidFill>
              <a:srgbClr val="0099FF"/>
            </a:solidFill>
            <a:ln w="38100">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405" name="Freeform 5"/>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406" name="Freeform 6"/>
            <p:cNvSpPr>
              <a:spLocks/>
            </p:cNvSpPr>
            <p:nvPr/>
          </p:nvSpPr>
          <p:spPr bwMode="auto">
            <a:xfrm flipH="1">
              <a:off x="1077" y="3000"/>
              <a:ext cx="123" cy="312"/>
            </a:xfrm>
            <a:custGeom>
              <a:avLst/>
              <a:gdLst>
                <a:gd name="T0" fmla="*/ 14 w 136"/>
                <a:gd name="T1" fmla="*/ 0 h 344"/>
                <a:gd name="T2" fmla="*/ 81 w 136"/>
                <a:gd name="T3" fmla="*/ 0 h 344"/>
                <a:gd name="T4" fmla="*/ 81 w 136"/>
                <a:gd name="T5" fmla="*/ 141 h 344"/>
                <a:gd name="T6" fmla="*/ 64 w 136"/>
                <a:gd name="T7" fmla="*/ 211 h 344"/>
                <a:gd name="T8" fmla="*/ 64 w 136"/>
                <a:gd name="T9" fmla="*/ 54 h 344"/>
                <a:gd name="T10" fmla="*/ 0 w 136"/>
                <a:gd name="T11" fmla="*/ 5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407" name="Freeform 7"/>
            <p:cNvSpPr>
              <a:spLocks/>
            </p:cNvSpPr>
            <p:nvPr/>
          </p:nvSpPr>
          <p:spPr bwMode="auto">
            <a:xfrm flipH="1">
              <a:off x="1200" y="2800"/>
              <a:ext cx="127" cy="320"/>
            </a:xfrm>
            <a:custGeom>
              <a:avLst/>
              <a:gdLst>
                <a:gd name="T0" fmla="*/ 18 w 136"/>
                <a:gd name="T1" fmla="*/ 0 h 344"/>
                <a:gd name="T2" fmla="*/ 97 w 136"/>
                <a:gd name="T3" fmla="*/ 0 h 344"/>
                <a:gd name="T4" fmla="*/ 97 w 136"/>
                <a:gd name="T5" fmla="*/ 162 h 344"/>
                <a:gd name="T6" fmla="*/ 75 w 136"/>
                <a:gd name="T7" fmla="*/ 240 h 344"/>
                <a:gd name="T8" fmla="*/ 75 w 136"/>
                <a:gd name="T9" fmla="*/ 61 h 344"/>
                <a:gd name="T10" fmla="*/ 0 w 136"/>
                <a:gd name="T11" fmla="*/ 6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408" name="Freeform 8"/>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0099FF"/>
            </a:solid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409" name="Freeform 9"/>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0099FF"/>
            </a:solid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410" name="Freeform 10"/>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411" name="Freeform 11"/>
            <p:cNvSpPr>
              <a:spLocks/>
            </p:cNvSpPr>
            <p:nvPr/>
          </p:nvSpPr>
          <p:spPr bwMode="auto">
            <a:xfrm>
              <a:off x="1669" y="3008"/>
              <a:ext cx="123" cy="312"/>
            </a:xfrm>
            <a:custGeom>
              <a:avLst/>
              <a:gdLst>
                <a:gd name="T0" fmla="*/ 14 w 136"/>
                <a:gd name="T1" fmla="*/ 0 h 344"/>
                <a:gd name="T2" fmla="*/ 81 w 136"/>
                <a:gd name="T3" fmla="*/ 0 h 344"/>
                <a:gd name="T4" fmla="*/ 81 w 136"/>
                <a:gd name="T5" fmla="*/ 141 h 344"/>
                <a:gd name="T6" fmla="*/ 64 w 136"/>
                <a:gd name="T7" fmla="*/ 211 h 344"/>
                <a:gd name="T8" fmla="*/ 64 w 136"/>
                <a:gd name="T9" fmla="*/ 54 h 344"/>
                <a:gd name="T10" fmla="*/ 0 w 136"/>
                <a:gd name="T11" fmla="*/ 5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412" name="Freeform 12"/>
            <p:cNvSpPr>
              <a:spLocks/>
            </p:cNvSpPr>
            <p:nvPr/>
          </p:nvSpPr>
          <p:spPr bwMode="auto">
            <a:xfrm>
              <a:off x="1737" y="2840"/>
              <a:ext cx="127" cy="320"/>
            </a:xfrm>
            <a:custGeom>
              <a:avLst/>
              <a:gdLst>
                <a:gd name="T0" fmla="*/ 18 w 136"/>
                <a:gd name="T1" fmla="*/ 0 h 344"/>
                <a:gd name="T2" fmla="*/ 97 w 136"/>
                <a:gd name="T3" fmla="*/ 0 h 344"/>
                <a:gd name="T4" fmla="*/ 97 w 136"/>
                <a:gd name="T5" fmla="*/ 162 h 344"/>
                <a:gd name="T6" fmla="*/ 75 w 136"/>
                <a:gd name="T7" fmla="*/ 240 h 344"/>
                <a:gd name="T8" fmla="*/ 75 w 136"/>
                <a:gd name="T9" fmla="*/ 61 h 344"/>
                <a:gd name="T10" fmla="*/ 0 w 136"/>
                <a:gd name="T11" fmla="*/ 6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grpSp>
      <p:sp>
        <p:nvSpPr>
          <p:cNvPr id="1475597" name="Rectangle 13"/>
          <p:cNvSpPr>
            <a:spLocks noChangeArrowheads="1"/>
          </p:cNvSpPr>
          <p:nvPr/>
        </p:nvSpPr>
        <p:spPr bwMode="auto">
          <a:xfrm>
            <a:off x="4467225" y="3478213"/>
            <a:ext cx="665163" cy="874712"/>
          </a:xfrm>
          <a:prstGeom prst="rect">
            <a:avLst/>
          </a:prstGeom>
          <a:solidFill>
            <a:srgbClr val="FFFF00"/>
          </a:solidFill>
          <a:ln w="28575">
            <a:solidFill>
              <a:schemeClr val="tx1"/>
            </a:solidFill>
            <a:miter lim="800000"/>
            <a:headEnd/>
            <a:tailEnd/>
          </a:ln>
          <a:effectLst>
            <a:outerShdw blurRad="63500" dist="107763" dir="2700000" algn="ctr" rotWithShape="0">
              <a:schemeClr val="bg2">
                <a:alpha val="50000"/>
              </a:schemeClr>
            </a:outerShdw>
          </a:effectLst>
        </p:spPr>
        <p:txBody>
          <a:bodyPr wrap="none" anchor="ctr"/>
          <a:lstStyle/>
          <a:p>
            <a:pPr algn="ctr" fontAlgn="base">
              <a:spcBef>
                <a:spcPct val="0"/>
              </a:spcBef>
              <a:spcAft>
                <a:spcPct val="0"/>
              </a:spcAft>
              <a:defRPr/>
            </a:pPr>
            <a:endParaRPr lang="en-US" sz="2400">
              <a:solidFill>
                <a:srgbClr val="000080"/>
              </a:solidFill>
            </a:endParaRPr>
          </a:p>
        </p:txBody>
      </p:sp>
      <p:sp>
        <p:nvSpPr>
          <p:cNvPr id="55303" name="Line 15"/>
          <p:cNvSpPr>
            <a:spLocks noChangeShapeType="1"/>
          </p:cNvSpPr>
          <p:nvPr/>
        </p:nvSpPr>
        <p:spPr bwMode="auto">
          <a:xfrm>
            <a:off x="2424113" y="3305175"/>
            <a:ext cx="647700" cy="192088"/>
          </a:xfrm>
          <a:prstGeom prst="line">
            <a:avLst/>
          </a:prstGeom>
          <a:noFill/>
          <a:ln w="25400">
            <a:solidFill>
              <a:schemeClr val="tx2"/>
            </a:solidFill>
            <a:round/>
            <a:headEnd/>
            <a:tailEnd type="triangle" w="med" len="med"/>
          </a:ln>
        </p:spPr>
        <p:txBody>
          <a:bodyPr/>
          <a:lstStyle/>
          <a:p>
            <a:pPr algn="ctr" eaLnBrk="0" fontAlgn="base" hangingPunct="0">
              <a:spcBef>
                <a:spcPct val="0"/>
              </a:spcBef>
              <a:spcAft>
                <a:spcPct val="0"/>
              </a:spcAft>
            </a:pPr>
            <a:endParaRPr lang="en-US">
              <a:solidFill>
                <a:srgbClr val="000066"/>
              </a:solidFill>
            </a:endParaRPr>
          </a:p>
        </p:txBody>
      </p:sp>
      <p:sp>
        <p:nvSpPr>
          <p:cNvPr id="55304" name="Line 16"/>
          <p:cNvSpPr>
            <a:spLocks noChangeShapeType="1"/>
          </p:cNvSpPr>
          <p:nvPr/>
        </p:nvSpPr>
        <p:spPr bwMode="auto">
          <a:xfrm flipV="1">
            <a:off x="2368550" y="4652963"/>
            <a:ext cx="636588" cy="333375"/>
          </a:xfrm>
          <a:prstGeom prst="line">
            <a:avLst/>
          </a:prstGeom>
          <a:noFill/>
          <a:ln w="25400">
            <a:solidFill>
              <a:schemeClr val="tx2"/>
            </a:solidFill>
            <a:round/>
            <a:headEnd/>
            <a:tailEnd type="triangle" w="med" len="med"/>
          </a:ln>
        </p:spPr>
        <p:txBody>
          <a:bodyPr/>
          <a:lstStyle/>
          <a:p>
            <a:pPr algn="ctr" eaLnBrk="0" fontAlgn="base" hangingPunct="0">
              <a:spcBef>
                <a:spcPct val="0"/>
              </a:spcBef>
              <a:spcAft>
                <a:spcPct val="0"/>
              </a:spcAft>
            </a:pPr>
            <a:endParaRPr lang="en-US">
              <a:solidFill>
                <a:srgbClr val="000066"/>
              </a:solidFill>
            </a:endParaRPr>
          </a:p>
        </p:txBody>
      </p:sp>
      <p:sp>
        <p:nvSpPr>
          <p:cNvPr id="55305" name="Rectangle 17"/>
          <p:cNvSpPr>
            <a:spLocks noChangeArrowheads="1"/>
          </p:cNvSpPr>
          <p:nvPr/>
        </p:nvSpPr>
        <p:spPr bwMode="auto">
          <a:xfrm>
            <a:off x="3763963" y="3627438"/>
            <a:ext cx="419100" cy="558800"/>
          </a:xfrm>
          <a:prstGeom prst="rect">
            <a:avLst/>
          </a:prstGeom>
          <a:solidFill>
            <a:schemeClr val="bg1"/>
          </a:solidFill>
          <a:ln w="12700">
            <a:no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06" name="Rectangle 18"/>
          <p:cNvSpPr>
            <a:spLocks noChangeArrowheads="1"/>
          </p:cNvSpPr>
          <p:nvPr/>
        </p:nvSpPr>
        <p:spPr bwMode="auto">
          <a:xfrm>
            <a:off x="4602163" y="3646488"/>
            <a:ext cx="368300" cy="685800"/>
          </a:xfrm>
          <a:prstGeom prst="rect">
            <a:avLst/>
          </a:prstGeom>
          <a:noFill/>
          <a:ln w="12700">
            <a:no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07" name="Rectangle 19"/>
          <p:cNvSpPr>
            <a:spLocks noChangeArrowheads="1"/>
          </p:cNvSpPr>
          <p:nvPr/>
        </p:nvSpPr>
        <p:spPr bwMode="auto">
          <a:xfrm>
            <a:off x="4549775" y="3746500"/>
            <a:ext cx="498475" cy="336550"/>
          </a:xfrm>
          <a:prstGeom prst="rect">
            <a:avLst/>
          </a:prstGeom>
          <a:noFill/>
          <a:ln w="12700">
            <a:noFill/>
            <a:miter lim="800000"/>
            <a:headEnd/>
            <a:tailEnd/>
          </a:ln>
        </p:spPr>
        <p:txBody>
          <a:bodyPr wrap="none" lIns="90488" tIns="44450" rIns="90488" bIns="44450">
            <a:spAutoFit/>
          </a:bodyPr>
          <a:lstStyle/>
          <a:p>
            <a:pPr rtl="1" eaLnBrk="0" fontAlgn="base" hangingPunct="0">
              <a:lnSpc>
                <a:spcPct val="90000"/>
              </a:lnSpc>
              <a:spcBef>
                <a:spcPct val="0"/>
              </a:spcBef>
              <a:spcAft>
                <a:spcPct val="0"/>
              </a:spcAft>
            </a:pPr>
            <a:r>
              <a:rPr lang="en-US">
                <a:solidFill>
                  <a:srgbClr val="000080"/>
                </a:solidFill>
                <a:latin typeface="Arial" charset="0"/>
              </a:rPr>
              <a:t>CS</a:t>
            </a:r>
            <a:endParaRPr lang="he-IL">
              <a:solidFill>
                <a:srgbClr val="000080"/>
              </a:solidFill>
              <a:latin typeface="Arial" charset="0"/>
            </a:endParaRPr>
          </a:p>
        </p:txBody>
      </p:sp>
      <p:grpSp>
        <p:nvGrpSpPr>
          <p:cNvPr id="3" name="Group 20"/>
          <p:cNvGrpSpPr>
            <a:grpSpLocks/>
          </p:cNvGrpSpPr>
          <p:nvPr/>
        </p:nvGrpSpPr>
        <p:grpSpPr bwMode="auto">
          <a:xfrm>
            <a:off x="2786063" y="2882900"/>
            <a:ext cx="815975" cy="563563"/>
            <a:chOff x="1232" y="1431"/>
            <a:chExt cx="514" cy="355"/>
          </a:xfrm>
        </p:grpSpPr>
        <p:sp>
          <p:nvSpPr>
            <p:cNvPr id="55386" name="Oval 21"/>
            <p:cNvSpPr>
              <a:spLocks noChangeArrowheads="1"/>
            </p:cNvSpPr>
            <p:nvPr/>
          </p:nvSpPr>
          <p:spPr bwMode="auto">
            <a:xfrm>
              <a:off x="1380" y="1660"/>
              <a:ext cx="216" cy="116"/>
            </a:xfrm>
            <a:prstGeom prst="ellipse">
              <a:avLst/>
            </a:prstGeom>
            <a:no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87" name="Oval 22"/>
            <p:cNvSpPr>
              <a:spLocks noChangeArrowheads="1"/>
            </p:cNvSpPr>
            <p:nvPr/>
          </p:nvSpPr>
          <p:spPr bwMode="auto">
            <a:xfrm>
              <a:off x="1344" y="1544"/>
              <a:ext cx="332" cy="166"/>
            </a:xfrm>
            <a:prstGeom prst="ellipse">
              <a:avLst/>
            </a:prstGeom>
            <a:no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88" name="Oval 23"/>
            <p:cNvSpPr>
              <a:spLocks noChangeArrowheads="1"/>
            </p:cNvSpPr>
            <p:nvPr/>
          </p:nvSpPr>
          <p:spPr bwMode="auto">
            <a:xfrm>
              <a:off x="1302" y="1436"/>
              <a:ext cx="444" cy="164"/>
            </a:xfrm>
            <a:prstGeom prst="ellipse">
              <a:avLst/>
            </a:prstGeom>
            <a:no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89" name="Rectangle 24"/>
            <p:cNvSpPr>
              <a:spLocks noChangeArrowheads="1"/>
            </p:cNvSpPr>
            <p:nvPr/>
          </p:nvSpPr>
          <p:spPr bwMode="auto">
            <a:xfrm>
              <a:off x="1232" y="1596"/>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90" name="Rectangle 25"/>
            <p:cNvSpPr>
              <a:spLocks noChangeArrowheads="1"/>
            </p:cNvSpPr>
            <p:nvPr/>
          </p:nvSpPr>
          <p:spPr bwMode="auto">
            <a:xfrm>
              <a:off x="1306" y="1642"/>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91" name="Rectangle 26"/>
            <p:cNvSpPr>
              <a:spLocks noChangeArrowheads="1"/>
            </p:cNvSpPr>
            <p:nvPr/>
          </p:nvSpPr>
          <p:spPr bwMode="auto">
            <a:xfrm>
              <a:off x="1304" y="1694"/>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92" name="Rectangle 27"/>
            <p:cNvSpPr>
              <a:spLocks noChangeArrowheads="1"/>
            </p:cNvSpPr>
            <p:nvPr/>
          </p:nvSpPr>
          <p:spPr bwMode="auto">
            <a:xfrm>
              <a:off x="1374" y="1746"/>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93" name="Rectangle 28"/>
            <p:cNvSpPr>
              <a:spLocks noChangeArrowheads="1"/>
            </p:cNvSpPr>
            <p:nvPr/>
          </p:nvSpPr>
          <p:spPr bwMode="auto">
            <a:xfrm>
              <a:off x="1300" y="1610"/>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94" name="Rectangle 29"/>
            <p:cNvSpPr>
              <a:spLocks noChangeArrowheads="1"/>
            </p:cNvSpPr>
            <p:nvPr/>
          </p:nvSpPr>
          <p:spPr bwMode="auto">
            <a:xfrm>
              <a:off x="1290" y="1558"/>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95" name="Oval 30"/>
            <p:cNvSpPr>
              <a:spLocks noChangeArrowheads="1"/>
            </p:cNvSpPr>
            <p:nvPr/>
          </p:nvSpPr>
          <p:spPr bwMode="auto">
            <a:xfrm>
              <a:off x="1414" y="1672"/>
              <a:ext cx="38" cy="28"/>
            </a:xfrm>
            <a:prstGeom prst="ellipse">
              <a:avLst/>
            </a:prstGeom>
            <a:solidFill>
              <a:schemeClr val="bg1"/>
            </a:solid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96" name="Oval 31"/>
            <p:cNvSpPr>
              <a:spLocks noChangeArrowheads="1"/>
            </p:cNvSpPr>
            <p:nvPr/>
          </p:nvSpPr>
          <p:spPr bwMode="auto">
            <a:xfrm>
              <a:off x="1432" y="1678"/>
              <a:ext cx="70" cy="14"/>
            </a:xfrm>
            <a:prstGeom prst="ellipse">
              <a:avLst/>
            </a:prstGeom>
            <a:solidFill>
              <a:schemeClr val="bg1"/>
            </a:solidFill>
            <a:ln w="25400">
              <a:solidFill>
                <a:schemeClr val="bg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97" name="Rectangle 32"/>
            <p:cNvSpPr>
              <a:spLocks noChangeArrowheads="1"/>
            </p:cNvSpPr>
            <p:nvPr/>
          </p:nvSpPr>
          <p:spPr bwMode="auto">
            <a:xfrm>
              <a:off x="1278" y="1526"/>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98" name="Rectangle 33"/>
            <p:cNvSpPr>
              <a:spLocks noChangeArrowheads="1"/>
            </p:cNvSpPr>
            <p:nvPr/>
          </p:nvSpPr>
          <p:spPr bwMode="auto">
            <a:xfrm>
              <a:off x="1276" y="1476"/>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99" name="Arc 34"/>
            <p:cNvSpPr>
              <a:spLocks/>
            </p:cNvSpPr>
            <p:nvPr/>
          </p:nvSpPr>
          <p:spPr bwMode="auto">
            <a:xfrm>
              <a:off x="1233" y="1566"/>
              <a:ext cx="84" cy="7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noFill/>
            <a:ln w="25400" cap="rnd">
              <a:solidFill>
                <a:schemeClr val="tx2"/>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5400" name="Arc 35"/>
            <p:cNvSpPr>
              <a:spLocks/>
            </p:cNvSpPr>
            <p:nvPr/>
          </p:nvSpPr>
          <p:spPr bwMode="auto">
            <a:xfrm>
              <a:off x="1233" y="1431"/>
              <a:ext cx="280" cy="1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700"/>
                    <a:pt x="9623" y="42"/>
                    <a:pt x="21523" y="0"/>
                  </a:cubicBezTo>
                </a:path>
                <a:path w="21600" h="21600" stroke="0" extrusionOk="0">
                  <a:moveTo>
                    <a:pt x="-1" y="21599"/>
                  </a:moveTo>
                  <a:cubicBezTo>
                    <a:pt x="-1" y="9700"/>
                    <a:pt x="9623" y="42"/>
                    <a:pt x="21523" y="0"/>
                  </a:cubicBezTo>
                  <a:lnTo>
                    <a:pt x="21600" y="21600"/>
                  </a:lnTo>
                  <a:close/>
                </a:path>
              </a:pathLst>
            </a:custGeom>
            <a:noFill/>
            <a:ln w="25400" cap="rnd">
              <a:solidFill>
                <a:schemeClr val="tx2"/>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5401" name="Oval 36"/>
            <p:cNvSpPr>
              <a:spLocks noChangeArrowheads="1"/>
            </p:cNvSpPr>
            <p:nvPr/>
          </p:nvSpPr>
          <p:spPr bwMode="auto">
            <a:xfrm>
              <a:off x="1398" y="1560"/>
              <a:ext cx="30" cy="30"/>
            </a:xfrm>
            <a:prstGeom prst="ellipse">
              <a:avLst/>
            </a:prstGeom>
            <a:solidFill>
              <a:schemeClr val="bg1"/>
            </a:solid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402" name="Oval 37"/>
            <p:cNvSpPr>
              <a:spLocks noChangeArrowheads="1"/>
            </p:cNvSpPr>
            <p:nvPr/>
          </p:nvSpPr>
          <p:spPr bwMode="auto">
            <a:xfrm>
              <a:off x="1416" y="1568"/>
              <a:ext cx="68" cy="14"/>
            </a:xfrm>
            <a:prstGeom prst="ellipse">
              <a:avLst/>
            </a:prstGeom>
            <a:solidFill>
              <a:schemeClr val="bg1"/>
            </a:solidFill>
            <a:ln w="25400">
              <a:solidFill>
                <a:schemeClr val="bg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403" name="Freeform 38"/>
            <p:cNvSpPr>
              <a:spLocks/>
            </p:cNvSpPr>
            <p:nvPr/>
          </p:nvSpPr>
          <p:spPr bwMode="auto">
            <a:xfrm>
              <a:off x="1282" y="1614"/>
              <a:ext cx="93" cy="45"/>
            </a:xfrm>
            <a:custGeom>
              <a:avLst/>
              <a:gdLst>
                <a:gd name="T0" fmla="*/ 5 w 93"/>
                <a:gd name="T1" fmla="*/ 0 h 45"/>
                <a:gd name="T2" fmla="*/ 92 w 93"/>
                <a:gd name="T3" fmla="*/ 25 h 45"/>
                <a:gd name="T4" fmla="*/ 0 w 93"/>
                <a:gd name="T5" fmla="*/ 44 h 45"/>
                <a:gd name="T6" fmla="*/ 5 w 93"/>
                <a:gd name="T7" fmla="*/ 0 h 45"/>
                <a:gd name="T8" fmla="*/ 0 60000 65536"/>
                <a:gd name="T9" fmla="*/ 0 60000 65536"/>
                <a:gd name="T10" fmla="*/ 0 60000 65536"/>
                <a:gd name="T11" fmla="*/ 0 60000 65536"/>
                <a:gd name="T12" fmla="*/ 0 w 93"/>
                <a:gd name="T13" fmla="*/ 0 h 45"/>
                <a:gd name="T14" fmla="*/ 93 w 93"/>
                <a:gd name="T15" fmla="*/ 45 h 45"/>
              </a:gdLst>
              <a:ahLst/>
              <a:cxnLst>
                <a:cxn ang="T8">
                  <a:pos x="T0" y="T1"/>
                </a:cxn>
                <a:cxn ang="T9">
                  <a:pos x="T2" y="T3"/>
                </a:cxn>
                <a:cxn ang="T10">
                  <a:pos x="T4" y="T5"/>
                </a:cxn>
                <a:cxn ang="T11">
                  <a:pos x="T6" y="T7"/>
                </a:cxn>
              </a:cxnLst>
              <a:rect l="T12" t="T13" r="T14" b="T15"/>
              <a:pathLst>
                <a:path w="93" h="45">
                  <a:moveTo>
                    <a:pt x="5" y="0"/>
                  </a:moveTo>
                  <a:lnTo>
                    <a:pt x="92" y="25"/>
                  </a:lnTo>
                  <a:lnTo>
                    <a:pt x="0" y="44"/>
                  </a:lnTo>
                  <a:lnTo>
                    <a:pt x="5" y="0"/>
                  </a:lnTo>
                </a:path>
              </a:pathLst>
            </a:custGeom>
            <a:solidFill>
              <a:schemeClr val="tx2"/>
            </a:solidFill>
            <a:ln w="12700" cap="rnd">
              <a:solidFill>
                <a:schemeClr val="tx2"/>
              </a:solidFill>
              <a:round/>
              <a:headEnd/>
              <a:tailEnd/>
            </a:ln>
          </p:spPr>
          <p:txBody>
            <a:bodyPr/>
            <a:lstStyle/>
            <a:p>
              <a:pPr algn="ctr" eaLnBrk="0" fontAlgn="base" hangingPunct="0">
                <a:spcBef>
                  <a:spcPct val="0"/>
                </a:spcBef>
                <a:spcAft>
                  <a:spcPct val="0"/>
                </a:spcAft>
              </a:pPr>
              <a:endParaRPr lang="en-US">
                <a:solidFill>
                  <a:srgbClr val="000066"/>
                </a:solidFill>
              </a:endParaRPr>
            </a:p>
          </p:txBody>
        </p:sp>
      </p:grpSp>
      <p:grpSp>
        <p:nvGrpSpPr>
          <p:cNvPr id="4" name="Group 39"/>
          <p:cNvGrpSpPr>
            <a:grpSpLocks/>
          </p:cNvGrpSpPr>
          <p:nvPr/>
        </p:nvGrpSpPr>
        <p:grpSpPr bwMode="auto">
          <a:xfrm>
            <a:off x="2671763" y="4051300"/>
            <a:ext cx="815975" cy="563563"/>
            <a:chOff x="1160" y="2167"/>
            <a:chExt cx="514" cy="355"/>
          </a:xfrm>
        </p:grpSpPr>
        <p:sp>
          <p:nvSpPr>
            <p:cNvPr id="55368" name="Oval 40"/>
            <p:cNvSpPr>
              <a:spLocks noChangeArrowheads="1"/>
            </p:cNvSpPr>
            <p:nvPr/>
          </p:nvSpPr>
          <p:spPr bwMode="auto">
            <a:xfrm>
              <a:off x="1308" y="2396"/>
              <a:ext cx="216" cy="116"/>
            </a:xfrm>
            <a:prstGeom prst="ellipse">
              <a:avLst/>
            </a:prstGeom>
            <a:no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69" name="Oval 41"/>
            <p:cNvSpPr>
              <a:spLocks noChangeArrowheads="1"/>
            </p:cNvSpPr>
            <p:nvPr/>
          </p:nvSpPr>
          <p:spPr bwMode="auto">
            <a:xfrm>
              <a:off x="1272" y="2280"/>
              <a:ext cx="332" cy="166"/>
            </a:xfrm>
            <a:prstGeom prst="ellipse">
              <a:avLst/>
            </a:prstGeom>
            <a:no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70" name="Oval 42"/>
            <p:cNvSpPr>
              <a:spLocks noChangeArrowheads="1"/>
            </p:cNvSpPr>
            <p:nvPr/>
          </p:nvSpPr>
          <p:spPr bwMode="auto">
            <a:xfrm>
              <a:off x="1230" y="2172"/>
              <a:ext cx="444" cy="164"/>
            </a:xfrm>
            <a:prstGeom prst="ellipse">
              <a:avLst/>
            </a:prstGeom>
            <a:no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71" name="Rectangle 43"/>
            <p:cNvSpPr>
              <a:spLocks noChangeArrowheads="1"/>
            </p:cNvSpPr>
            <p:nvPr/>
          </p:nvSpPr>
          <p:spPr bwMode="auto">
            <a:xfrm>
              <a:off x="1160" y="2332"/>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72" name="Rectangle 44"/>
            <p:cNvSpPr>
              <a:spLocks noChangeArrowheads="1"/>
            </p:cNvSpPr>
            <p:nvPr/>
          </p:nvSpPr>
          <p:spPr bwMode="auto">
            <a:xfrm>
              <a:off x="1234" y="2378"/>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73" name="Rectangle 45"/>
            <p:cNvSpPr>
              <a:spLocks noChangeArrowheads="1"/>
            </p:cNvSpPr>
            <p:nvPr/>
          </p:nvSpPr>
          <p:spPr bwMode="auto">
            <a:xfrm>
              <a:off x="1232" y="2430"/>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74" name="Rectangle 46"/>
            <p:cNvSpPr>
              <a:spLocks noChangeArrowheads="1"/>
            </p:cNvSpPr>
            <p:nvPr/>
          </p:nvSpPr>
          <p:spPr bwMode="auto">
            <a:xfrm>
              <a:off x="1302" y="2482"/>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75" name="Rectangle 47"/>
            <p:cNvSpPr>
              <a:spLocks noChangeArrowheads="1"/>
            </p:cNvSpPr>
            <p:nvPr/>
          </p:nvSpPr>
          <p:spPr bwMode="auto">
            <a:xfrm>
              <a:off x="1228" y="2346"/>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76" name="Rectangle 48"/>
            <p:cNvSpPr>
              <a:spLocks noChangeArrowheads="1"/>
            </p:cNvSpPr>
            <p:nvPr/>
          </p:nvSpPr>
          <p:spPr bwMode="auto">
            <a:xfrm>
              <a:off x="1218" y="2294"/>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77" name="Oval 49"/>
            <p:cNvSpPr>
              <a:spLocks noChangeArrowheads="1"/>
            </p:cNvSpPr>
            <p:nvPr/>
          </p:nvSpPr>
          <p:spPr bwMode="auto">
            <a:xfrm>
              <a:off x="1342" y="2408"/>
              <a:ext cx="38" cy="28"/>
            </a:xfrm>
            <a:prstGeom prst="ellipse">
              <a:avLst/>
            </a:prstGeom>
            <a:solidFill>
              <a:schemeClr val="bg1"/>
            </a:solid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78" name="Oval 50"/>
            <p:cNvSpPr>
              <a:spLocks noChangeArrowheads="1"/>
            </p:cNvSpPr>
            <p:nvPr/>
          </p:nvSpPr>
          <p:spPr bwMode="auto">
            <a:xfrm>
              <a:off x="1360" y="2414"/>
              <a:ext cx="70" cy="14"/>
            </a:xfrm>
            <a:prstGeom prst="ellipse">
              <a:avLst/>
            </a:prstGeom>
            <a:solidFill>
              <a:schemeClr val="bg1"/>
            </a:solidFill>
            <a:ln w="25400">
              <a:solidFill>
                <a:schemeClr val="bg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79" name="Rectangle 51"/>
            <p:cNvSpPr>
              <a:spLocks noChangeArrowheads="1"/>
            </p:cNvSpPr>
            <p:nvPr/>
          </p:nvSpPr>
          <p:spPr bwMode="auto">
            <a:xfrm>
              <a:off x="1206" y="2262"/>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80" name="Rectangle 52"/>
            <p:cNvSpPr>
              <a:spLocks noChangeArrowheads="1"/>
            </p:cNvSpPr>
            <p:nvPr/>
          </p:nvSpPr>
          <p:spPr bwMode="auto">
            <a:xfrm>
              <a:off x="1204" y="2212"/>
              <a:ext cx="98" cy="40"/>
            </a:xfrm>
            <a:prstGeom prst="rect">
              <a:avLst/>
            </a:prstGeom>
            <a:solidFill>
              <a:schemeClr val="bg1"/>
            </a:solidFill>
            <a:ln w="254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81" name="Arc 53"/>
            <p:cNvSpPr>
              <a:spLocks/>
            </p:cNvSpPr>
            <p:nvPr/>
          </p:nvSpPr>
          <p:spPr bwMode="auto">
            <a:xfrm>
              <a:off x="1161" y="2302"/>
              <a:ext cx="84" cy="7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noFill/>
            <a:ln w="25400" cap="rnd">
              <a:solidFill>
                <a:schemeClr val="tx2"/>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5382" name="Arc 54"/>
            <p:cNvSpPr>
              <a:spLocks/>
            </p:cNvSpPr>
            <p:nvPr/>
          </p:nvSpPr>
          <p:spPr bwMode="auto">
            <a:xfrm>
              <a:off x="1161" y="2167"/>
              <a:ext cx="280" cy="1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700"/>
                    <a:pt x="9623" y="42"/>
                    <a:pt x="21523" y="0"/>
                  </a:cubicBezTo>
                </a:path>
                <a:path w="21600" h="21600" stroke="0" extrusionOk="0">
                  <a:moveTo>
                    <a:pt x="-1" y="21599"/>
                  </a:moveTo>
                  <a:cubicBezTo>
                    <a:pt x="-1" y="9700"/>
                    <a:pt x="9623" y="42"/>
                    <a:pt x="21523" y="0"/>
                  </a:cubicBezTo>
                  <a:lnTo>
                    <a:pt x="21600" y="21600"/>
                  </a:lnTo>
                  <a:close/>
                </a:path>
              </a:pathLst>
            </a:custGeom>
            <a:noFill/>
            <a:ln w="25400" cap="rnd">
              <a:solidFill>
                <a:schemeClr val="tx2"/>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5383" name="Oval 55"/>
            <p:cNvSpPr>
              <a:spLocks noChangeArrowheads="1"/>
            </p:cNvSpPr>
            <p:nvPr/>
          </p:nvSpPr>
          <p:spPr bwMode="auto">
            <a:xfrm>
              <a:off x="1326" y="2296"/>
              <a:ext cx="30" cy="30"/>
            </a:xfrm>
            <a:prstGeom prst="ellipse">
              <a:avLst/>
            </a:prstGeom>
            <a:solidFill>
              <a:schemeClr val="bg1"/>
            </a:solidFill>
            <a:ln w="254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84" name="Oval 56"/>
            <p:cNvSpPr>
              <a:spLocks noChangeArrowheads="1"/>
            </p:cNvSpPr>
            <p:nvPr/>
          </p:nvSpPr>
          <p:spPr bwMode="auto">
            <a:xfrm>
              <a:off x="1344" y="2304"/>
              <a:ext cx="68" cy="14"/>
            </a:xfrm>
            <a:prstGeom prst="ellipse">
              <a:avLst/>
            </a:prstGeom>
            <a:solidFill>
              <a:schemeClr val="bg1"/>
            </a:solidFill>
            <a:ln w="25400">
              <a:solidFill>
                <a:schemeClr val="bg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85" name="Freeform 57"/>
            <p:cNvSpPr>
              <a:spLocks/>
            </p:cNvSpPr>
            <p:nvPr/>
          </p:nvSpPr>
          <p:spPr bwMode="auto">
            <a:xfrm>
              <a:off x="1210" y="2350"/>
              <a:ext cx="93" cy="45"/>
            </a:xfrm>
            <a:custGeom>
              <a:avLst/>
              <a:gdLst>
                <a:gd name="T0" fmla="*/ 5 w 93"/>
                <a:gd name="T1" fmla="*/ 0 h 45"/>
                <a:gd name="T2" fmla="*/ 92 w 93"/>
                <a:gd name="T3" fmla="*/ 25 h 45"/>
                <a:gd name="T4" fmla="*/ 0 w 93"/>
                <a:gd name="T5" fmla="*/ 44 h 45"/>
                <a:gd name="T6" fmla="*/ 5 w 93"/>
                <a:gd name="T7" fmla="*/ 0 h 45"/>
                <a:gd name="T8" fmla="*/ 0 60000 65536"/>
                <a:gd name="T9" fmla="*/ 0 60000 65536"/>
                <a:gd name="T10" fmla="*/ 0 60000 65536"/>
                <a:gd name="T11" fmla="*/ 0 60000 65536"/>
                <a:gd name="T12" fmla="*/ 0 w 93"/>
                <a:gd name="T13" fmla="*/ 0 h 45"/>
                <a:gd name="T14" fmla="*/ 93 w 93"/>
                <a:gd name="T15" fmla="*/ 45 h 45"/>
              </a:gdLst>
              <a:ahLst/>
              <a:cxnLst>
                <a:cxn ang="T8">
                  <a:pos x="T0" y="T1"/>
                </a:cxn>
                <a:cxn ang="T9">
                  <a:pos x="T2" y="T3"/>
                </a:cxn>
                <a:cxn ang="T10">
                  <a:pos x="T4" y="T5"/>
                </a:cxn>
                <a:cxn ang="T11">
                  <a:pos x="T6" y="T7"/>
                </a:cxn>
              </a:cxnLst>
              <a:rect l="T12" t="T13" r="T14" b="T15"/>
              <a:pathLst>
                <a:path w="93" h="45">
                  <a:moveTo>
                    <a:pt x="5" y="0"/>
                  </a:moveTo>
                  <a:lnTo>
                    <a:pt x="92" y="25"/>
                  </a:lnTo>
                  <a:lnTo>
                    <a:pt x="0" y="44"/>
                  </a:lnTo>
                  <a:lnTo>
                    <a:pt x="5" y="0"/>
                  </a:lnTo>
                </a:path>
              </a:pathLst>
            </a:custGeom>
            <a:solidFill>
              <a:schemeClr val="tx2"/>
            </a:solidFill>
            <a:ln w="12700" cap="rnd">
              <a:solidFill>
                <a:schemeClr val="tx2"/>
              </a:solidFill>
              <a:round/>
              <a:headEnd/>
              <a:tailEnd/>
            </a:ln>
          </p:spPr>
          <p:txBody>
            <a:bodyPr/>
            <a:lstStyle/>
            <a:p>
              <a:pPr algn="ctr" eaLnBrk="0" fontAlgn="base" hangingPunct="0">
                <a:spcBef>
                  <a:spcPct val="0"/>
                </a:spcBef>
                <a:spcAft>
                  <a:spcPct val="0"/>
                </a:spcAft>
              </a:pPr>
              <a:endParaRPr lang="en-US">
                <a:solidFill>
                  <a:srgbClr val="000066"/>
                </a:solidFill>
              </a:endParaRPr>
            </a:p>
          </p:txBody>
        </p:sp>
      </p:grpSp>
      <p:sp>
        <p:nvSpPr>
          <p:cNvPr id="55310" name="Line 58"/>
          <p:cNvSpPr>
            <a:spLocks noChangeShapeType="1"/>
          </p:cNvSpPr>
          <p:nvPr/>
        </p:nvSpPr>
        <p:spPr bwMode="auto">
          <a:xfrm>
            <a:off x="2373313" y="3889375"/>
            <a:ext cx="1079500" cy="1588"/>
          </a:xfrm>
          <a:prstGeom prst="line">
            <a:avLst/>
          </a:prstGeom>
          <a:noFill/>
          <a:ln w="25400">
            <a:solidFill>
              <a:schemeClr val="tx2"/>
            </a:solidFill>
            <a:round/>
            <a:headEnd/>
            <a:tailEnd type="triangle" w="med" len="med"/>
          </a:ln>
        </p:spPr>
        <p:txBody>
          <a:bodyPr/>
          <a:lstStyle/>
          <a:p>
            <a:pPr algn="ctr" eaLnBrk="0" fontAlgn="base" hangingPunct="0">
              <a:spcBef>
                <a:spcPct val="0"/>
              </a:spcBef>
              <a:spcAft>
                <a:spcPct val="0"/>
              </a:spcAft>
            </a:pPr>
            <a:endParaRPr lang="en-US">
              <a:solidFill>
                <a:srgbClr val="000066"/>
              </a:solidFill>
            </a:endParaRPr>
          </a:p>
        </p:txBody>
      </p:sp>
      <p:sp>
        <p:nvSpPr>
          <p:cNvPr id="55311" name="Line 59"/>
          <p:cNvSpPr>
            <a:spLocks noChangeShapeType="1"/>
          </p:cNvSpPr>
          <p:nvPr/>
        </p:nvSpPr>
        <p:spPr bwMode="auto">
          <a:xfrm>
            <a:off x="5230813" y="3902075"/>
            <a:ext cx="596900" cy="1588"/>
          </a:xfrm>
          <a:prstGeom prst="line">
            <a:avLst/>
          </a:prstGeom>
          <a:noFill/>
          <a:ln w="25400">
            <a:solidFill>
              <a:schemeClr val="tx2"/>
            </a:solidFill>
            <a:round/>
            <a:headEnd/>
            <a:tailEnd type="triangle" w="med" len="med"/>
          </a:ln>
        </p:spPr>
        <p:txBody>
          <a:bodyPr/>
          <a:lstStyle/>
          <a:p>
            <a:pPr algn="ctr" eaLnBrk="0" fontAlgn="base" hangingPunct="0">
              <a:spcBef>
                <a:spcPct val="0"/>
              </a:spcBef>
              <a:spcAft>
                <a:spcPct val="0"/>
              </a:spcAft>
            </a:pPr>
            <a:endParaRPr lang="en-US">
              <a:solidFill>
                <a:srgbClr val="000066"/>
              </a:solidFill>
            </a:endParaRPr>
          </a:p>
        </p:txBody>
      </p:sp>
      <p:sp>
        <p:nvSpPr>
          <p:cNvPr id="55312" name="Rectangle 60"/>
          <p:cNvSpPr>
            <a:spLocks noChangeArrowheads="1"/>
          </p:cNvSpPr>
          <p:nvPr/>
        </p:nvSpPr>
        <p:spPr bwMode="auto">
          <a:xfrm>
            <a:off x="5845175" y="4457700"/>
            <a:ext cx="1514475" cy="584200"/>
          </a:xfrm>
          <a:prstGeom prst="rect">
            <a:avLst/>
          </a:prstGeom>
          <a:noFill/>
          <a:ln w="12700">
            <a:noFill/>
            <a:miter lim="800000"/>
            <a:headEnd/>
            <a:tailEnd/>
          </a:ln>
        </p:spPr>
        <p:txBody>
          <a:bodyPr wrap="none" lIns="90488" tIns="44450" rIns="90488" bIns="44450">
            <a:spAutoFit/>
          </a:bodyPr>
          <a:lstStyle/>
          <a:p>
            <a:pPr rtl="1" eaLnBrk="0" fontAlgn="base" hangingPunct="0">
              <a:lnSpc>
                <a:spcPct val="90000"/>
              </a:lnSpc>
              <a:spcBef>
                <a:spcPct val="0"/>
              </a:spcBef>
              <a:spcAft>
                <a:spcPct val="0"/>
              </a:spcAft>
            </a:pPr>
            <a:r>
              <a:rPr lang="en-US">
                <a:solidFill>
                  <a:srgbClr val="000066"/>
                </a:solidFill>
                <a:latin typeface="Arial" charset="0"/>
              </a:rPr>
              <a:t>Resets lock </a:t>
            </a:r>
          </a:p>
          <a:p>
            <a:pPr rtl="1" eaLnBrk="0" fontAlgn="base" hangingPunct="0">
              <a:lnSpc>
                <a:spcPct val="90000"/>
              </a:lnSpc>
              <a:spcBef>
                <a:spcPct val="0"/>
              </a:spcBef>
              <a:spcAft>
                <a:spcPct val="0"/>
              </a:spcAft>
            </a:pPr>
            <a:r>
              <a:rPr lang="en-US">
                <a:solidFill>
                  <a:srgbClr val="000066"/>
                </a:solidFill>
                <a:latin typeface="Arial" charset="0"/>
              </a:rPr>
              <a:t>upon exit</a:t>
            </a:r>
          </a:p>
        </p:txBody>
      </p:sp>
      <p:sp>
        <p:nvSpPr>
          <p:cNvPr id="55313" name="Rectangle 61"/>
          <p:cNvSpPr>
            <a:spLocks noChangeArrowheads="1"/>
          </p:cNvSpPr>
          <p:nvPr/>
        </p:nvSpPr>
        <p:spPr bwMode="auto">
          <a:xfrm>
            <a:off x="3648075" y="4489450"/>
            <a:ext cx="714375" cy="584200"/>
          </a:xfrm>
          <a:prstGeom prst="rect">
            <a:avLst/>
          </a:prstGeom>
          <a:noFill/>
          <a:ln w="12700">
            <a:noFill/>
            <a:miter lim="800000"/>
            <a:headEnd/>
            <a:tailEnd/>
          </a:ln>
        </p:spPr>
        <p:txBody>
          <a:bodyPr wrap="none" lIns="90488" tIns="44450" rIns="90488" bIns="44450">
            <a:spAutoFit/>
          </a:bodyPr>
          <a:lstStyle/>
          <a:p>
            <a:pPr rtl="1" eaLnBrk="0" fontAlgn="base" hangingPunct="0">
              <a:lnSpc>
                <a:spcPct val="90000"/>
              </a:lnSpc>
              <a:spcBef>
                <a:spcPct val="0"/>
              </a:spcBef>
              <a:spcAft>
                <a:spcPct val="0"/>
              </a:spcAft>
            </a:pPr>
            <a:r>
              <a:rPr lang="en-US">
                <a:solidFill>
                  <a:srgbClr val="000066"/>
                </a:solidFill>
                <a:latin typeface="Arial" charset="0"/>
              </a:rPr>
              <a:t>spin </a:t>
            </a:r>
          </a:p>
          <a:p>
            <a:pPr rtl="1" eaLnBrk="0" fontAlgn="base" hangingPunct="0">
              <a:lnSpc>
                <a:spcPct val="90000"/>
              </a:lnSpc>
              <a:spcBef>
                <a:spcPct val="0"/>
              </a:spcBef>
              <a:spcAft>
                <a:spcPct val="0"/>
              </a:spcAft>
            </a:pPr>
            <a:r>
              <a:rPr lang="en-US">
                <a:solidFill>
                  <a:srgbClr val="000066"/>
                </a:solidFill>
                <a:latin typeface="Arial" charset="0"/>
              </a:rPr>
              <a:t>lock</a:t>
            </a:r>
          </a:p>
        </p:txBody>
      </p:sp>
      <p:sp>
        <p:nvSpPr>
          <p:cNvPr id="55314" name="Rectangle 62"/>
          <p:cNvSpPr>
            <a:spLocks noChangeArrowheads="1"/>
          </p:cNvSpPr>
          <p:nvPr/>
        </p:nvSpPr>
        <p:spPr bwMode="auto">
          <a:xfrm>
            <a:off x="4410075" y="4484688"/>
            <a:ext cx="1828800" cy="584200"/>
          </a:xfrm>
          <a:prstGeom prst="rect">
            <a:avLst/>
          </a:prstGeom>
          <a:noFill/>
          <a:ln w="12700">
            <a:noFill/>
            <a:miter lim="800000"/>
            <a:headEnd/>
            <a:tailEnd/>
          </a:ln>
        </p:spPr>
        <p:txBody>
          <a:bodyPr lIns="90488" tIns="44450" rIns="90488" bIns="44450">
            <a:spAutoFit/>
          </a:bodyPr>
          <a:lstStyle/>
          <a:p>
            <a:pPr rtl="1" eaLnBrk="0" fontAlgn="base" hangingPunct="0">
              <a:lnSpc>
                <a:spcPct val="90000"/>
              </a:lnSpc>
              <a:spcBef>
                <a:spcPct val="0"/>
              </a:spcBef>
              <a:spcAft>
                <a:spcPct val="0"/>
              </a:spcAft>
            </a:pPr>
            <a:r>
              <a:rPr lang="en-US">
                <a:solidFill>
                  <a:srgbClr val="000066"/>
                </a:solidFill>
                <a:latin typeface="Arial" charset="0"/>
              </a:rPr>
              <a:t>critical </a:t>
            </a:r>
          </a:p>
          <a:p>
            <a:pPr rtl="1" eaLnBrk="0" fontAlgn="base" hangingPunct="0">
              <a:lnSpc>
                <a:spcPct val="90000"/>
              </a:lnSpc>
              <a:spcBef>
                <a:spcPct val="0"/>
              </a:spcBef>
              <a:spcAft>
                <a:spcPct val="0"/>
              </a:spcAft>
            </a:pPr>
            <a:r>
              <a:rPr lang="en-US">
                <a:solidFill>
                  <a:srgbClr val="000066"/>
                </a:solidFill>
                <a:latin typeface="Arial" charset="0"/>
              </a:rPr>
              <a:t>section</a:t>
            </a:r>
          </a:p>
        </p:txBody>
      </p:sp>
      <p:grpSp>
        <p:nvGrpSpPr>
          <p:cNvPr id="5" name="Group 63"/>
          <p:cNvGrpSpPr>
            <a:grpSpLocks/>
          </p:cNvGrpSpPr>
          <p:nvPr/>
        </p:nvGrpSpPr>
        <p:grpSpPr bwMode="auto">
          <a:xfrm>
            <a:off x="1724025" y="3594100"/>
            <a:ext cx="414338" cy="1328738"/>
            <a:chOff x="616" y="1914"/>
            <a:chExt cx="261" cy="837"/>
          </a:xfrm>
        </p:grpSpPr>
        <p:sp>
          <p:nvSpPr>
            <p:cNvPr id="55365" name="Rectangle 64"/>
            <p:cNvSpPr>
              <a:spLocks noChangeArrowheads="1"/>
            </p:cNvSpPr>
            <p:nvPr/>
          </p:nvSpPr>
          <p:spPr bwMode="auto">
            <a:xfrm>
              <a:off x="616" y="1914"/>
              <a:ext cx="261" cy="627"/>
            </a:xfrm>
            <a:prstGeom prst="rect">
              <a:avLst/>
            </a:prstGeom>
            <a:noFill/>
            <a:ln w="12700">
              <a:noFill/>
              <a:miter lim="800000"/>
              <a:headEnd/>
              <a:tailEnd/>
            </a:ln>
          </p:spPr>
          <p:txBody>
            <a:bodyPr wrap="none" lIns="90488" tIns="44450" rIns="90488" bIns="44450">
              <a:spAutoFit/>
            </a:bodyPr>
            <a:lstStyle/>
            <a:p>
              <a:pPr rtl="1" eaLnBrk="0" fontAlgn="base" hangingPunct="0">
                <a:lnSpc>
                  <a:spcPct val="90000"/>
                </a:lnSpc>
                <a:spcBef>
                  <a:spcPct val="0"/>
                </a:spcBef>
                <a:spcAft>
                  <a:spcPct val="0"/>
                </a:spcAft>
              </a:pPr>
              <a:r>
                <a:rPr lang="en-US" sz="6600">
                  <a:solidFill>
                    <a:srgbClr val="000080"/>
                  </a:solidFill>
                  <a:latin typeface="Arial" charset="0"/>
                </a:rPr>
                <a:t>.</a:t>
              </a:r>
              <a:endParaRPr lang="he-IL" sz="6600">
                <a:solidFill>
                  <a:srgbClr val="000080"/>
                </a:solidFill>
                <a:latin typeface="Arial" charset="0"/>
              </a:endParaRPr>
            </a:p>
          </p:txBody>
        </p:sp>
        <p:sp>
          <p:nvSpPr>
            <p:cNvPr id="55366" name="Rectangle 65"/>
            <p:cNvSpPr>
              <a:spLocks noChangeArrowheads="1"/>
            </p:cNvSpPr>
            <p:nvPr/>
          </p:nvSpPr>
          <p:spPr bwMode="auto">
            <a:xfrm>
              <a:off x="616" y="2019"/>
              <a:ext cx="261" cy="627"/>
            </a:xfrm>
            <a:prstGeom prst="rect">
              <a:avLst/>
            </a:prstGeom>
            <a:noFill/>
            <a:ln w="12700">
              <a:noFill/>
              <a:miter lim="800000"/>
              <a:headEnd/>
              <a:tailEnd/>
            </a:ln>
          </p:spPr>
          <p:txBody>
            <a:bodyPr wrap="none" lIns="90488" tIns="44450" rIns="90488" bIns="44450">
              <a:spAutoFit/>
            </a:bodyPr>
            <a:lstStyle/>
            <a:p>
              <a:pPr rtl="1" eaLnBrk="0" fontAlgn="base" hangingPunct="0">
                <a:lnSpc>
                  <a:spcPct val="90000"/>
                </a:lnSpc>
                <a:spcBef>
                  <a:spcPct val="0"/>
                </a:spcBef>
                <a:spcAft>
                  <a:spcPct val="0"/>
                </a:spcAft>
              </a:pPr>
              <a:r>
                <a:rPr lang="en-US" sz="6600">
                  <a:solidFill>
                    <a:srgbClr val="000080"/>
                  </a:solidFill>
                  <a:latin typeface="Arial" charset="0"/>
                </a:rPr>
                <a:t>.</a:t>
              </a:r>
              <a:endParaRPr lang="he-IL" sz="6600">
                <a:solidFill>
                  <a:srgbClr val="000080"/>
                </a:solidFill>
                <a:latin typeface="Arial" charset="0"/>
              </a:endParaRPr>
            </a:p>
          </p:txBody>
        </p:sp>
        <p:sp>
          <p:nvSpPr>
            <p:cNvPr id="55367" name="Rectangle 66"/>
            <p:cNvSpPr>
              <a:spLocks noChangeArrowheads="1"/>
            </p:cNvSpPr>
            <p:nvPr/>
          </p:nvSpPr>
          <p:spPr bwMode="auto">
            <a:xfrm>
              <a:off x="616" y="2124"/>
              <a:ext cx="261" cy="627"/>
            </a:xfrm>
            <a:prstGeom prst="rect">
              <a:avLst/>
            </a:prstGeom>
            <a:noFill/>
            <a:ln w="12700">
              <a:noFill/>
              <a:miter lim="800000"/>
              <a:headEnd/>
              <a:tailEnd/>
            </a:ln>
          </p:spPr>
          <p:txBody>
            <a:bodyPr wrap="none" lIns="90488" tIns="44450" rIns="90488" bIns="44450">
              <a:spAutoFit/>
            </a:bodyPr>
            <a:lstStyle/>
            <a:p>
              <a:pPr rtl="1" eaLnBrk="0" fontAlgn="base" hangingPunct="0">
                <a:lnSpc>
                  <a:spcPct val="90000"/>
                </a:lnSpc>
                <a:spcBef>
                  <a:spcPct val="0"/>
                </a:spcBef>
                <a:spcAft>
                  <a:spcPct val="0"/>
                </a:spcAft>
              </a:pPr>
              <a:r>
                <a:rPr lang="en-US" sz="6600">
                  <a:solidFill>
                    <a:srgbClr val="000080"/>
                  </a:solidFill>
                  <a:latin typeface="Arial" charset="0"/>
                </a:rPr>
                <a:t>.</a:t>
              </a:r>
              <a:endParaRPr lang="he-IL" sz="6600">
                <a:solidFill>
                  <a:srgbClr val="000080"/>
                </a:solidFill>
                <a:latin typeface="Arial" charset="0"/>
              </a:endParaRPr>
            </a:p>
          </p:txBody>
        </p:sp>
      </p:grpSp>
      <p:grpSp>
        <p:nvGrpSpPr>
          <p:cNvPr id="6" name="Group 67"/>
          <p:cNvGrpSpPr>
            <a:grpSpLocks/>
          </p:cNvGrpSpPr>
          <p:nvPr/>
        </p:nvGrpSpPr>
        <p:grpSpPr bwMode="auto">
          <a:xfrm flipH="1">
            <a:off x="1524000" y="2519363"/>
            <a:ext cx="725488" cy="765175"/>
            <a:chOff x="1008" y="2720"/>
            <a:chExt cx="856" cy="808"/>
          </a:xfrm>
        </p:grpSpPr>
        <p:sp>
          <p:nvSpPr>
            <p:cNvPr id="55356" name="Rectangle 68"/>
            <p:cNvSpPr>
              <a:spLocks noChangeArrowheads="1"/>
            </p:cNvSpPr>
            <p:nvPr/>
          </p:nvSpPr>
          <p:spPr bwMode="auto">
            <a:xfrm>
              <a:off x="1032" y="3304"/>
              <a:ext cx="488" cy="160"/>
            </a:xfrm>
            <a:prstGeom prst="rect">
              <a:avLst/>
            </a:prstGeom>
            <a:solidFill>
              <a:srgbClr val="FF0000"/>
            </a:solidFill>
            <a:ln w="38100">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57" name="Freeform 69"/>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58" name="Freeform 70"/>
            <p:cNvSpPr>
              <a:spLocks/>
            </p:cNvSpPr>
            <p:nvPr/>
          </p:nvSpPr>
          <p:spPr bwMode="auto">
            <a:xfrm flipH="1">
              <a:off x="1077" y="3000"/>
              <a:ext cx="123" cy="312"/>
            </a:xfrm>
            <a:custGeom>
              <a:avLst/>
              <a:gdLst>
                <a:gd name="T0" fmla="*/ 14 w 136"/>
                <a:gd name="T1" fmla="*/ 0 h 344"/>
                <a:gd name="T2" fmla="*/ 81 w 136"/>
                <a:gd name="T3" fmla="*/ 0 h 344"/>
                <a:gd name="T4" fmla="*/ 81 w 136"/>
                <a:gd name="T5" fmla="*/ 141 h 344"/>
                <a:gd name="T6" fmla="*/ 64 w 136"/>
                <a:gd name="T7" fmla="*/ 211 h 344"/>
                <a:gd name="T8" fmla="*/ 64 w 136"/>
                <a:gd name="T9" fmla="*/ 54 h 344"/>
                <a:gd name="T10" fmla="*/ 0 w 136"/>
                <a:gd name="T11" fmla="*/ 5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59" name="Freeform 71"/>
            <p:cNvSpPr>
              <a:spLocks/>
            </p:cNvSpPr>
            <p:nvPr/>
          </p:nvSpPr>
          <p:spPr bwMode="auto">
            <a:xfrm flipH="1">
              <a:off x="1200" y="2800"/>
              <a:ext cx="127" cy="320"/>
            </a:xfrm>
            <a:custGeom>
              <a:avLst/>
              <a:gdLst>
                <a:gd name="T0" fmla="*/ 18 w 136"/>
                <a:gd name="T1" fmla="*/ 0 h 344"/>
                <a:gd name="T2" fmla="*/ 97 w 136"/>
                <a:gd name="T3" fmla="*/ 0 h 344"/>
                <a:gd name="T4" fmla="*/ 97 w 136"/>
                <a:gd name="T5" fmla="*/ 162 h 344"/>
                <a:gd name="T6" fmla="*/ 75 w 136"/>
                <a:gd name="T7" fmla="*/ 240 h 344"/>
                <a:gd name="T8" fmla="*/ 75 w 136"/>
                <a:gd name="T9" fmla="*/ 61 h 344"/>
                <a:gd name="T10" fmla="*/ 0 w 136"/>
                <a:gd name="T11" fmla="*/ 6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60" name="Freeform 72"/>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0000"/>
            </a:solid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61" name="Freeform 73"/>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0000"/>
            </a:solid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62" name="Freeform 74"/>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63" name="Freeform 75"/>
            <p:cNvSpPr>
              <a:spLocks/>
            </p:cNvSpPr>
            <p:nvPr/>
          </p:nvSpPr>
          <p:spPr bwMode="auto">
            <a:xfrm>
              <a:off x="1669" y="3008"/>
              <a:ext cx="123" cy="312"/>
            </a:xfrm>
            <a:custGeom>
              <a:avLst/>
              <a:gdLst>
                <a:gd name="T0" fmla="*/ 14 w 136"/>
                <a:gd name="T1" fmla="*/ 0 h 344"/>
                <a:gd name="T2" fmla="*/ 81 w 136"/>
                <a:gd name="T3" fmla="*/ 0 h 344"/>
                <a:gd name="T4" fmla="*/ 81 w 136"/>
                <a:gd name="T5" fmla="*/ 141 h 344"/>
                <a:gd name="T6" fmla="*/ 64 w 136"/>
                <a:gd name="T7" fmla="*/ 211 h 344"/>
                <a:gd name="T8" fmla="*/ 64 w 136"/>
                <a:gd name="T9" fmla="*/ 54 h 344"/>
                <a:gd name="T10" fmla="*/ 0 w 136"/>
                <a:gd name="T11" fmla="*/ 5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64" name="Freeform 76"/>
            <p:cNvSpPr>
              <a:spLocks/>
            </p:cNvSpPr>
            <p:nvPr/>
          </p:nvSpPr>
          <p:spPr bwMode="auto">
            <a:xfrm>
              <a:off x="1737" y="2840"/>
              <a:ext cx="127" cy="320"/>
            </a:xfrm>
            <a:custGeom>
              <a:avLst/>
              <a:gdLst>
                <a:gd name="T0" fmla="*/ 18 w 136"/>
                <a:gd name="T1" fmla="*/ 0 h 344"/>
                <a:gd name="T2" fmla="*/ 97 w 136"/>
                <a:gd name="T3" fmla="*/ 0 h 344"/>
                <a:gd name="T4" fmla="*/ 97 w 136"/>
                <a:gd name="T5" fmla="*/ 162 h 344"/>
                <a:gd name="T6" fmla="*/ 75 w 136"/>
                <a:gd name="T7" fmla="*/ 240 h 344"/>
                <a:gd name="T8" fmla="*/ 75 w 136"/>
                <a:gd name="T9" fmla="*/ 61 h 344"/>
                <a:gd name="T10" fmla="*/ 0 w 136"/>
                <a:gd name="T11" fmla="*/ 6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grpSp>
      <p:grpSp>
        <p:nvGrpSpPr>
          <p:cNvPr id="7" name="Group 77"/>
          <p:cNvGrpSpPr>
            <a:grpSpLocks/>
          </p:cNvGrpSpPr>
          <p:nvPr/>
        </p:nvGrpSpPr>
        <p:grpSpPr bwMode="auto">
          <a:xfrm flipH="1">
            <a:off x="1465263" y="3432175"/>
            <a:ext cx="725487" cy="765175"/>
            <a:chOff x="1008" y="2720"/>
            <a:chExt cx="856" cy="808"/>
          </a:xfrm>
        </p:grpSpPr>
        <p:sp>
          <p:nvSpPr>
            <p:cNvPr id="55347" name="Rectangle 78"/>
            <p:cNvSpPr>
              <a:spLocks noChangeArrowheads="1"/>
            </p:cNvSpPr>
            <p:nvPr/>
          </p:nvSpPr>
          <p:spPr bwMode="auto">
            <a:xfrm>
              <a:off x="1032" y="3304"/>
              <a:ext cx="488" cy="160"/>
            </a:xfrm>
            <a:prstGeom prst="rect">
              <a:avLst/>
            </a:prstGeom>
            <a:solidFill>
              <a:srgbClr val="0099FF"/>
            </a:solidFill>
            <a:ln w="38100">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48" name="Freeform 79"/>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49" name="Freeform 80"/>
            <p:cNvSpPr>
              <a:spLocks/>
            </p:cNvSpPr>
            <p:nvPr/>
          </p:nvSpPr>
          <p:spPr bwMode="auto">
            <a:xfrm flipH="1">
              <a:off x="1077" y="3000"/>
              <a:ext cx="123" cy="312"/>
            </a:xfrm>
            <a:custGeom>
              <a:avLst/>
              <a:gdLst>
                <a:gd name="T0" fmla="*/ 14 w 136"/>
                <a:gd name="T1" fmla="*/ 0 h 344"/>
                <a:gd name="T2" fmla="*/ 81 w 136"/>
                <a:gd name="T3" fmla="*/ 0 h 344"/>
                <a:gd name="T4" fmla="*/ 81 w 136"/>
                <a:gd name="T5" fmla="*/ 141 h 344"/>
                <a:gd name="T6" fmla="*/ 64 w 136"/>
                <a:gd name="T7" fmla="*/ 211 h 344"/>
                <a:gd name="T8" fmla="*/ 64 w 136"/>
                <a:gd name="T9" fmla="*/ 54 h 344"/>
                <a:gd name="T10" fmla="*/ 0 w 136"/>
                <a:gd name="T11" fmla="*/ 5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50" name="Freeform 81"/>
            <p:cNvSpPr>
              <a:spLocks/>
            </p:cNvSpPr>
            <p:nvPr/>
          </p:nvSpPr>
          <p:spPr bwMode="auto">
            <a:xfrm flipH="1">
              <a:off x="1200" y="2800"/>
              <a:ext cx="127" cy="320"/>
            </a:xfrm>
            <a:custGeom>
              <a:avLst/>
              <a:gdLst>
                <a:gd name="T0" fmla="*/ 18 w 136"/>
                <a:gd name="T1" fmla="*/ 0 h 344"/>
                <a:gd name="T2" fmla="*/ 97 w 136"/>
                <a:gd name="T3" fmla="*/ 0 h 344"/>
                <a:gd name="T4" fmla="*/ 97 w 136"/>
                <a:gd name="T5" fmla="*/ 162 h 344"/>
                <a:gd name="T6" fmla="*/ 75 w 136"/>
                <a:gd name="T7" fmla="*/ 240 h 344"/>
                <a:gd name="T8" fmla="*/ 75 w 136"/>
                <a:gd name="T9" fmla="*/ 61 h 344"/>
                <a:gd name="T10" fmla="*/ 0 w 136"/>
                <a:gd name="T11" fmla="*/ 6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51" name="Freeform 82"/>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0099FF"/>
            </a:solid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52" name="Freeform 83"/>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0099FF"/>
            </a:solid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53" name="Freeform 84"/>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54" name="Freeform 85"/>
            <p:cNvSpPr>
              <a:spLocks/>
            </p:cNvSpPr>
            <p:nvPr/>
          </p:nvSpPr>
          <p:spPr bwMode="auto">
            <a:xfrm>
              <a:off x="1669" y="3008"/>
              <a:ext cx="123" cy="312"/>
            </a:xfrm>
            <a:custGeom>
              <a:avLst/>
              <a:gdLst>
                <a:gd name="T0" fmla="*/ 14 w 136"/>
                <a:gd name="T1" fmla="*/ 0 h 344"/>
                <a:gd name="T2" fmla="*/ 81 w 136"/>
                <a:gd name="T3" fmla="*/ 0 h 344"/>
                <a:gd name="T4" fmla="*/ 81 w 136"/>
                <a:gd name="T5" fmla="*/ 141 h 344"/>
                <a:gd name="T6" fmla="*/ 64 w 136"/>
                <a:gd name="T7" fmla="*/ 211 h 344"/>
                <a:gd name="T8" fmla="*/ 64 w 136"/>
                <a:gd name="T9" fmla="*/ 54 h 344"/>
                <a:gd name="T10" fmla="*/ 0 w 136"/>
                <a:gd name="T11" fmla="*/ 5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55" name="Freeform 86"/>
            <p:cNvSpPr>
              <a:spLocks/>
            </p:cNvSpPr>
            <p:nvPr/>
          </p:nvSpPr>
          <p:spPr bwMode="auto">
            <a:xfrm>
              <a:off x="1737" y="2840"/>
              <a:ext cx="127" cy="320"/>
            </a:xfrm>
            <a:custGeom>
              <a:avLst/>
              <a:gdLst>
                <a:gd name="T0" fmla="*/ 18 w 136"/>
                <a:gd name="T1" fmla="*/ 0 h 344"/>
                <a:gd name="T2" fmla="*/ 97 w 136"/>
                <a:gd name="T3" fmla="*/ 0 h 344"/>
                <a:gd name="T4" fmla="*/ 97 w 136"/>
                <a:gd name="T5" fmla="*/ 162 h 344"/>
                <a:gd name="T6" fmla="*/ 75 w 136"/>
                <a:gd name="T7" fmla="*/ 240 h 344"/>
                <a:gd name="T8" fmla="*/ 75 w 136"/>
                <a:gd name="T9" fmla="*/ 61 h 344"/>
                <a:gd name="T10" fmla="*/ 0 w 136"/>
                <a:gd name="T11" fmla="*/ 6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grpSp>
      <p:grpSp>
        <p:nvGrpSpPr>
          <p:cNvPr id="8" name="Group 87"/>
          <p:cNvGrpSpPr>
            <a:grpSpLocks/>
          </p:cNvGrpSpPr>
          <p:nvPr/>
        </p:nvGrpSpPr>
        <p:grpSpPr bwMode="auto">
          <a:xfrm flipH="1">
            <a:off x="1546225" y="4964113"/>
            <a:ext cx="725488" cy="765175"/>
            <a:chOff x="1008" y="2720"/>
            <a:chExt cx="856" cy="808"/>
          </a:xfrm>
        </p:grpSpPr>
        <p:sp>
          <p:nvSpPr>
            <p:cNvPr id="55338" name="Rectangle 88"/>
            <p:cNvSpPr>
              <a:spLocks noChangeArrowheads="1"/>
            </p:cNvSpPr>
            <p:nvPr/>
          </p:nvSpPr>
          <p:spPr bwMode="auto">
            <a:xfrm>
              <a:off x="1032" y="3304"/>
              <a:ext cx="488" cy="160"/>
            </a:xfrm>
            <a:prstGeom prst="rect">
              <a:avLst/>
            </a:prstGeom>
            <a:solidFill>
              <a:srgbClr val="00FF00"/>
            </a:solidFill>
            <a:ln w="38100">
              <a:solidFill>
                <a:schemeClr val="tx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39" name="Freeform 89"/>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40" name="Freeform 90"/>
            <p:cNvSpPr>
              <a:spLocks/>
            </p:cNvSpPr>
            <p:nvPr/>
          </p:nvSpPr>
          <p:spPr bwMode="auto">
            <a:xfrm flipH="1">
              <a:off x="1077" y="3000"/>
              <a:ext cx="123" cy="312"/>
            </a:xfrm>
            <a:custGeom>
              <a:avLst/>
              <a:gdLst>
                <a:gd name="T0" fmla="*/ 14 w 136"/>
                <a:gd name="T1" fmla="*/ 0 h 344"/>
                <a:gd name="T2" fmla="*/ 81 w 136"/>
                <a:gd name="T3" fmla="*/ 0 h 344"/>
                <a:gd name="T4" fmla="*/ 81 w 136"/>
                <a:gd name="T5" fmla="*/ 141 h 344"/>
                <a:gd name="T6" fmla="*/ 64 w 136"/>
                <a:gd name="T7" fmla="*/ 211 h 344"/>
                <a:gd name="T8" fmla="*/ 64 w 136"/>
                <a:gd name="T9" fmla="*/ 54 h 344"/>
                <a:gd name="T10" fmla="*/ 0 w 136"/>
                <a:gd name="T11" fmla="*/ 5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41" name="Freeform 91"/>
            <p:cNvSpPr>
              <a:spLocks/>
            </p:cNvSpPr>
            <p:nvPr/>
          </p:nvSpPr>
          <p:spPr bwMode="auto">
            <a:xfrm flipH="1">
              <a:off x="1200" y="2800"/>
              <a:ext cx="127" cy="320"/>
            </a:xfrm>
            <a:custGeom>
              <a:avLst/>
              <a:gdLst>
                <a:gd name="T0" fmla="*/ 18 w 136"/>
                <a:gd name="T1" fmla="*/ 0 h 344"/>
                <a:gd name="T2" fmla="*/ 97 w 136"/>
                <a:gd name="T3" fmla="*/ 0 h 344"/>
                <a:gd name="T4" fmla="*/ 97 w 136"/>
                <a:gd name="T5" fmla="*/ 162 h 344"/>
                <a:gd name="T6" fmla="*/ 75 w 136"/>
                <a:gd name="T7" fmla="*/ 240 h 344"/>
                <a:gd name="T8" fmla="*/ 75 w 136"/>
                <a:gd name="T9" fmla="*/ 61 h 344"/>
                <a:gd name="T10" fmla="*/ 0 w 136"/>
                <a:gd name="T11" fmla="*/ 6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42" name="Freeform 92"/>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00FF00"/>
            </a:solid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43" name="Freeform 93"/>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00FF00"/>
            </a:solidFill>
            <a:ln w="38100">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44" name="Freeform 94"/>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45" name="Freeform 95"/>
            <p:cNvSpPr>
              <a:spLocks/>
            </p:cNvSpPr>
            <p:nvPr/>
          </p:nvSpPr>
          <p:spPr bwMode="auto">
            <a:xfrm>
              <a:off x="1669" y="3008"/>
              <a:ext cx="123" cy="312"/>
            </a:xfrm>
            <a:custGeom>
              <a:avLst/>
              <a:gdLst>
                <a:gd name="T0" fmla="*/ 14 w 136"/>
                <a:gd name="T1" fmla="*/ 0 h 344"/>
                <a:gd name="T2" fmla="*/ 81 w 136"/>
                <a:gd name="T3" fmla="*/ 0 h 344"/>
                <a:gd name="T4" fmla="*/ 81 w 136"/>
                <a:gd name="T5" fmla="*/ 141 h 344"/>
                <a:gd name="T6" fmla="*/ 64 w 136"/>
                <a:gd name="T7" fmla="*/ 211 h 344"/>
                <a:gd name="T8" fmla="*/ 64 w 136"/>
                <a:gd name="T9" fmla="*/ 54 h 344"/>
                <a:gd name="T10" fmla="*/ 0 w 136"/>
                <a:gd name="T11" fmla="*/ 5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46" name="Freeform 96"/>
            <p:cNvSpPr>
              <a:spLocks/>
            </p:cNvSpPr>
            <p:nvPr/>
          </p:nvSpPr>
          <p:spPr bwMode="auto">
            <a:xfrm>
              <a:off x="1737" y="2840"/>
              <a:ext cx="127" cy="320"/>
            </a:xfrm>
            <a:custGeom>
              <a:avLst/>
              <a:gdLst>
                <a:gd name="T0" fmla="*/ 18 w 136"/>
                <a:gd name="T1" fmla="*/ 0 h 344"/>
                <a:gd name="T2" fmla="*/ 97 w 136"/>
                <a:gd name="T3" fmla="*/ 0 h 344"/>
                <a:gd name="T4" fmla="*/ 97 w 136"/>
                <a:gd name="T5" fmla="*/ 162 h 344"/>
                <a:gd name="T6" fmla="*/ 75 w 136"/>
                <a:gd name="T7" fmla="*/ 240 h 344"/>
                <a:gd name="T8" fmla="*/ 75 w 136"/>
                <a:gd name="T9" fmla="*/ 61 h 344"/>
                <a:gd name="T10" fmla="*/ 0 w 136"/>
                <a:gd name="T11" fmla="*/ 6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grpSp>
      <p:sp>
        <p:nvSpPr>
          <p:cNvPr id="55319" name="Text Box 97"/>
          <p:cNvSpPr txBox="1">
            <a:spLocks noChangeArrowheads="1"/>
          </p:cNvSpPr>
          <p:nvPr/>
        </p:nvSpPr>
        <p:spPr bwMode="auto">
          <a:xfrm>
            <a:off x="3816350" y="5607050"/>
            <a:ext cx="185738" cy="457200"/>
          </a:xfrm>
          <a:prstGeom prst="rect">
            <a:avLst/>
          </a:prstGeom>
          <a:noFill/>
          <a:ln w="9525">
            <a:noFill/>
            <a:miter lim="800000"/>
            <a:headEnd/>
            <a:tailEnd/>
          </a:ln>
        </p:spPr>
        <p:txBody>
          <a:bodyPr wrap="none">
            <a:spAutoFit/>
          </a:bodyPr>
          <a:lstStyle/>
          <a:p>
            <a:pPr fontAlgn="base">
              <a:spcBef>
                <a:spcPct val="0"/>
              </a:spcBef>
              <a:spcAft>
                <a:spcPct val="0"/>
              </a:spcAft>
            </a:pPr>
            <a:endParaRPr lang="en-US" sz="2400">
              <a:solidFill>
                <a:srgbClr val="FF3300"/>
              </a:solidFill>
            </a:endParaRPr>
          </a:p>
        </p:txBody>
      </p:sp>
      <p:sp>
        <p:nvSpPr>
          <p:cNvPr id="55320" name="Text Box 98"/>
          <p:cNvSpPr txBox="1">
            <a:spLocks noChangeArrowheads="1"/>
          </p:cNvSpPr>
          <p:nvPr/>
        </p:nvSpPr>
        <p:spPr bwMode="auto">
          <a:xfrm>
            <a:off x="3897313" y="5210175"/>
            <a:ext cx="4981575" cy="519113"/>
          </a:xfrm>
          <a:prstGeom prst="rect">
            <a:avLst/>
          </a:prstGeom>
          <a:noFill/>
          <a:ln w="9525">
            <a:noFill/>
            <a:miter lim="800000"/>
            <a:headEnd/>
            <a:tailEnd/>
          </a:ln>
        </p:spPr>
        <p:txBody>
          <a:bodyPr>
            <a:spAutoFit/>
          </a:bodyPr>
          <a:lstStyle/>
          <a:p>
            <a:pPr eaLnBrk="0" fontAlgn="base" hangingPunct="0">
              <a:spcBef>
                <a:spcPct val="0"/>
              </a:spcBef>
              <a:spcAft>
                <a:spcPct val="0"/>
              </a:spcAft>
            </a:pPr>
            <a:r>
              <a:rPr lang="en-US" sz="2800">
                <a:solidFill>
                  <a:srgbClr val="CC00FF"/>
                </a:solidFill>
              </a:rPr>
              <a:t>Contention </a:t>
            </a:r>
            <a:r>
              <a:rPr lang="en-US" sz="2800">
                <a:solidFill>
                  <a:srgbClr val="CC00FF"/>
                </a:solidFill>
                <a:sym typeface="Wingdings" pitchFamily="64" charset="2"/>
              </a:rPr>
              <a:t> ???</a:t>
            </a:r>
            <a:endParaRPr lang="he-IL" sz="2800">
              <a:solidFill>
                <a:srgbClr val="CC00FF"/>
              </a:solidFill>
            </a:endParaRPr>
          </a:p>
        </p:txBody>
      </p:sp>
      <p:grpSp>
        <p:nvGrpSpPr>
          <p:cNvPr id="9" name="Group 99"/>
          <p:cNvGrpSpPr>
            <a:grpSpLocks/>
          </p:cNvGrpSpPr>
          <p:nvPr/>
        </p:nvGrpSpPr>
        <p:grpSpPr bwMode="auto">
          <a:xfrm>
            <a:off x="3648075" y="3444875"/>
            <a:ext cx="611188" cy="871538"/>
            <a:chOff x="4300" y="2246"/>
            <a:chExt cx="400" cy="571"/>
          </a:xfrm>
        </p:grpSpPr>
        <p:sp>
          <p:nvSpPr>
            <p:cNvPr id="55333" name="Oval 100"/>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34" name="Oval 101"/>
            <p:cNvSpPr>
              <a:spLocks noChangeArrowheads="1"/>
            </p:cNvSpPr>
            <p:nvPr/>
          </p:nvSpPr>
          <p:spPr bwMode="auto">
            <a:xfrm>
              <a:off x="4358" y="2302"/>
              <a:ext cx="280" cy="325"/>
            </a:xfrm>
            <a:prstGeom prst="ellipse">
              <a:avLst/>
            </a:prstGeom>
            <a:solidFill>
              <a:schemeClr val="bg1"/>
            </a:solidFill>
            <a:ln w="127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35" name="Oval 102"/>
            <p:cNvSpPr>
              <a:spLocks noChangeArrowheads="1"/>
            </p:cNvSpPr>
            <p:nvPr/>
          </p:nvSpPr>
          <p:spPr bwMode="auto">
            <a:xfrm>
              <a:off x="4303" y="2413"/>
              <a:ext cx="397" cy="404"/>
            </a:xfrm>
            <a:prstGeom prst="ellipse">
              <a:avLst/>
            </a:prstGeom>
            <a:solidFill>
              <a:schemeClr val="tx2"/>
            </a:solidFill>
            <a:ln w="127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36" name="Oval 103"/>
            <p:cNvSpPr>
              <a:spLocks noChangeArrowheads="1"/>
            </p:cNvSpPr>
            <p:nvPr/>
          </p:nvSpPr>
          <p:spPr bwMode="auto">
            <a:xfrm>
              <a:off x="4428" y="2496"/>
              <a:ext cx="143" cy="139"/>
            </a:xfrm>
            <a:prstGeom prst="ellipse">
              <a:avLst/>
            </a:prstGeom>
            <a:solidFill>
              <a:schemeClr val="bg1"/>
            </a:solidFill>
            <a:ln w="12700">
              <a:solidFill>
                <a:schemeClr val="tx2"/>
              </a:solidFill>
              <a:round/>
              <a:headEnd/>
              <a:tailEnd/>
            </a:ln>
          </p:spPr>
          <p:txBody>
            <a:bodyPr wrap="none" anchor="ctr"/>
            <a:lstStyle/>
            <a:p>
              <a:pPr algn="ctr" eaLnBrk="0" fontAlgn="base" hangingPunct="0">
                <a:spcBef>
                  <a:spcPct val="0"/>
                </a:spcBef>
                <a:spcAft>
                  <a:spcPct val="0"/>
                </a:spcAft>
              </a:pPr>
              <a:endParaRPr lang="en-US">
                <a:solidFill>
                  <a:srgbClr val="000066"/>
                </a:solidFill>
              </a:endParaRPr>
            </a:p>
          </p:txBody>
        </p:sp>
        <p:sp>
          <p:nvSpPr>
            <p:cNvPr id="55337" name="AutoShape 104"/>
            <p:cNvSpPr>
              <a:spLocks noChangeArrowheads="1"/>
            </p:cNvSpPr>
            <p:nvPr/>
          </p:nvSpPr>
          <p:spPr bwMode="auto">
            <a:xfrm flipV="1">
              <a:off x="4457" y="2611"/>
              <a:ext cx="96"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pPr algn="ctr" eaLnBrk="0" fontAlgn="base" hangingPunct="0">
                <a:spcBef>
                  <a:spcPct val="0"/>
                </a:spcBef>
                <a:spcAft>
                  <a:spcPct val="0"/>
                </a:spcAft>
              </a:pPr>
              <a:endParaRPr lang="en-US">
                <a:solidFill>
                  <a:srgbClr val="000066"/>
                </a:solidFill>
              </a:endParaRPr>
            </a:p>
          </p:txBody>
        </p:sp>
      </p:grpSp>
      <p:grpSp>
        <p:nvGrpSpPr>
          <p:cNvPr id="10" name="Group 105"/>
          <p:cNvGrpSpPr>
            <a:grpSpLocks/>
          </p:cNvGrpSpPr>
          <p:nvPr/>
        </p:nvGrpSpPr>
        <p:grpSpPr bwMode="auto">
          <a:xfrm>
            <a:off x="3765550" y="2274888"/>
            <a:ext cx="5086350" cy="1417637"/>
            <a:chOff x="2372" y="1280"/>
            <a:chExt cx="3204" cy="893"/>
          </a:xfrm>
        </p:grpSpPr>
        <p:sp>
          <p:nvSpPr>
            <p:cNvPr id="55324" name="Freeform 106"/>
            <p:cNvSpPr>
              <a:spLocks/>
            </p:cNvSpPr>
            <p:nvPr/>
          </p:nvSpPr>
          <p:spPr bwMode="auto">
            <a:xfrm>
              <a:off x="2372" y="1732"/>
              <a:ext cx="141"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AFD00"/>
            </a:solidFill>
            <a:ln w="25400" cap="rnd">
              <a:solidFill>
                <a:srgbClr val="F35B1B"/>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5325" name="Freeform 107"/>
            <p:cNvSpPr>
              <a:spLocks/>
            </p:cNvSpPr>
            <p:nvPr/>
          </p:nvSpPr>
          <p:spPr bwMode="auto">
            <a:xfrm>
              <a:off x="2478" y="1877"/>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5326" name="Freeform 108"/>
            <p:cNvSpPr>
              <a:spLocks/>
            </p:cNvSpPr>
            <p:nvPr/>
          </p:nvSpPr>
          <p:spPr bwMode="auto">
            <a:xfrm>
              <a:off x="2413" y="1770"/>
              <a:ext cx="232" cy="313"/>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3300"/>
            </a:solidFill>
            <a:ln w="25400" cap="rnd">
              <a:solidFill>
                <a:srgbClr val="FAFD00"/>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5327" name="Freeform 109"/>
            <p:cNvSpPr>
              <a:spLocks/>
            </p:cNvSpPr>
            <p:nvPr/>
          </p:nvSpPr>
          <p:spPr bwMode="auto">
            <a:xfrm>
              <a:off x="2492" y="1865"/>
              <a:ext cx="189"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5328" name="Freeform 110"/>
            <p:cNvSpPr>
              <a:spLocks/>
            </p:cNvSpPr>
            <p:nvPr/>
          </p:nvSpPr>
          <p:spPr bwMode="auto">
            <a:xfrm>
              <a:off x="2386" y="1817"/>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3300"/>
            </a:solidFill>
            <a:ln w="25400" cap="rnd">
              <a:solidFill>
                <a:srgbClr val="EF9100"/>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5329" name="Freeform 111"/>
            <p:cNvSpPr>
              <a:spLocks/>
            </p:cNvSpPr>
            <p:nvPr/>
          </p:nvSpPr>
          <p:spPr bwMode="auto">
            <a:xfrm>
              <a:off x="2463" y="1774"/>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CC00"/>
            </a:solidFill>
            <a:ln w="25400" cap="rnd">
              <a:solidFill>
                <a:srgbClr val="FE9B03"/>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5330" name="Freeform 112"/>
            <p:cNvSpPr>
              <a:spLocks/>
            </p:cNvSpPr>
            <p:nvPr/>
          </p:nvSpPr>
          <p:spPr bwMode="auto">
            <a:xfrm>
              <a:off x="2516" y="2027"/>
              <a:ext cx="127"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3300"/>
            </a:solidFill>
            <a:ln w="25400" cap="rnd">
              <a:solidFill>
                <a:srgbClr val="FFCC00"/>
              </a:solidFill>
              <a:round/>
              <a:headEnd/>
              <a:tailEnd/>
            </a:ln>
          </p:spPr>
          <p:txBody>
            <a:bodyPr/>
            <a:lstStyle/>
            <a:p>
              <a:pPr algn="ctr" eaLnBrk="0" fontAlgn="base" hangingPunct="0">
                <a:spcBef>
                  <a:spcPct val="0"/>
                </a:spcBef>
                <a:spcAft>
                  <a:spcPct val="0"/>
                </a:spcAft>
              </a:pPr>
              <a:endParaRPr lang="en-US">
                <a:solidFill>
                  <a:srgbClr val="000066"/>
                </a:solidFill>
              </a:endParaRPr>
            </a:p>
          </p:txBody>
        </p:sp>
        <p:sp>
          <p:nvSpPr>
            <p:cNvPr id="55331" name="Text Box 113"/>
            <p:cNvSpPr txBox="1">
              <a:spLocks noChangeArrowheads="1"/>
            </p:cNvSpPr>
            <p:nvPr/>
          </p:nvSpPr>
          <p:spPr bwMode="auto">
            <a:xfrm>
              <a:off x="2788" y="1564"/>
              <a:ext cx="116" cy="288"/>
            </a:xfrm>
            <a:prstGeom prst="rect">
              <a:avLst/>
            </a:prstGeom>
            <a:noFill/>
            <a:ln w="9525">
              <a:noFill/>
              <a:miter lim="800000"/>
              <a:headEnd/>
              <a:tailEnd/>
            </a:ln>
          </p:spPr>
          <p:txBody>
            <a:bodyPr wrap="none">
              <a:spAutoFit/>
            </a:bodyPr>
            <a:lstStyle/>
            <a:p>
              <a:pPr fontAlgn="base">
                <a:spcBef>
                  <a:spcPct val="0"/>
                </a:spcBef>
                <a:spcAft>
                  <a:spcPct val="0"/>
                </a:spcAft>
              </a:pPr>
              <a:endParaRPr lang="en-US" sz="2400">
                <a:solidFill>
                  <a:srgbClr val="FF3300"/>
                </a:solidFill>
              </a:endParaRPr>
            </a:p>
          </p:txBody>
        </p:sp>
        <p:sp>
          <p:nvSpPr>
            <p:cNvPr id="55332" name="Text Box 114"/>
            <p:cNvSpPr txBox="1">
              <a:spLocks noChangeArrowheads="1"/>
            </p:cNvSpPr>
            <p:nvPr/>
          </p:nvSpPr>
          <p:spPr bwMode="auto">
            <a:xfrm>
              <a:off x="2833" y="1280"/>
              <a:ext cx="2743" cy="596"/>
            </a:xfrm>
            <a:prstGeom prst="rect">
              <a:avLst/>
            </a:prstGeom>
            <a:noFill/>
            <a:ln w="9525">
              <a:noFill/>
              <a:miter lim="800000"/>
              <a:headEnd/>
              <a:tailEnd/>
            </a:ln>
          </p:spPr>
          <p:txBody>
            <a:bodyPr>
              <a:spAutoFit/>
            </a:bodyPr>
            <a:lstStyle/>
            <a:p>
              <a:pPr eaLnBrk="0" fontAlgn="base" hangingPunct="0">
                <a:spcBef>
                  <a:spcPct val="0"/>
                </a:spcBef>
                <a:spcAft>
                  <a:spcPct val="0"/>
                </a:spcAft>
              </a:pPr>
              <a:r>
                <a:rPr lang="en-US" sz="2800">
                  <a:solidFill>
                    <a:srgbClr val="FF3300"/>
                  </a:solidFill>
                </a:rPr>
                <a:t>…lock suffers from contention</a:t>
              </a:r>
              <a:endParaRPr lang="he-IL" sz="2800">
                <a:solidFill>
                  <a:srgbClr val="FF3300"/>
                </a:solidFill>
              </a:endParaRPr>
            </a:p>
          </p:txBody>
        </p:sp>
      </p:grpSp>
      <p:sp>
        <p:nvSpPr>
          <p:cNvPr id="55323" name="Title 116"/>
          <p:cNvSpPr>
            <a:spLocks noGrp="1"/>
          </p:cNvSpPr>
          <p:nvPr>
            <p:ph type="title"/>
          </p:nvPr>
        </p:nvSpPr>
        <p:spPr/>
        <p:txBody>
          <a:bodyPr/>
          <a:lstStyle/>
          <a:p>
            <a:r>
              <a:rPr lang="en-US" smtClean="0"/>
              <a:t>Spin Locks</a:t>
            </a:r>
          </a:p>
        </p:txBody>
      </p:sp>
    </p:spTree>
  </p:cSld>
  <p:clrMapOvr>
    <a:masterClrMapping/>
  </p:clrMapOvr>
  <p:transition xmlns:p14="http://schemas.microsoft.com/office/powerpoint/2010/main">
    <p:blinds/>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mtClean="0"/>
              <a:t>The fundamental issue</a:t>
            </a:r>
          </a:p>
        </p:txBody>
      </p:sp>
      <p:sp>
        <p:nvSpPr>
          <p:cNvPr id="36870" name="TextBox 5"/>
          <p:cNvSpPr txBox="1">
            <a:spLocks noChangeArrowheads="1"/>
          </p:cNvSpPr>
          <p:nvPr/>
        </p:nvSpPr>
        <p:spPr bwMode="auto">
          <a:xfrm>
            <a:off x="642938" y="1501775"/>
            <a:ext cx="3875087" cy="2247900"/>
          </a:xfrm>
          <a:prstGeom prst="rect">
            <a:avLst/>
          </a:prstGeom>
          <a:noFill/>
          <a:ln w="9525">
            <a:noFill/>
            <a:miter lim="800000"/>
            <a:headEnd/>
            <a:tailEnd/>
          </a:ln>
        </p:spPr>
        <p:txBody>
          <a:bodyPr>
            <a:spAutoFit/>
          </a:bodyPr>
          <a:lstStyle/>
          <a:p>
            <a:r>
              <a:rPr lang="en-US" sz="2000" dirty="0">
                <a:solidFill>
                  <a:schemeClr val="accent2"/>
                </a:solidFill>
                <a:latin typeface="Lucida Console" pitchFamily="49" charset="0"/>
              </a:rPr>
              <a:t>Task A (ready)</a:t>
            </a:r>
          </a:p>
          <a:p>
            <a:pPr algn="l"/>
            <a:r>
              <a:rPr lang="en-US" sz="2000" dirty="0">
                <a:solidFill>
                  <a:schemeClr val="accent2"/>
                </a:solidFill>
                <a:latin typeface="Lucida Console" pitchFamily="49" charset="0"/>
              </a:rPr>
              <a:t>1: void who() {</a:t>
            </a:r>
          </a:p>
          <a:p>
            <a:pPr algn="l"/>
            <a:r>
              <a:rPr lang="en-US" sz="2000" dirty="0">
                <a:solidFill>
                  <a:schemeClr val="accent2"/>
                </a:solidFill>
                <a:latin typeface="Lucida Console" pitchFamily="49" charset="0"/>
              </a:rPr>
              <a:t>2:  while(lock); </a:t>
            </a:r>
          </a:p>
          <a:p>
            <a:pPr algn="l"/>
            <a:r>
              <a:rPr lang="en-US" sz="2000" dirty="0">
                <a:solidFill>
                  <a:schemeClr val="accent2"/>
                </a:solidFill>
                <a:latin typeface="Lucida Console" pitchFamily="49" charset="0"/>
              </a:rPr>
              <a:t>3:  lock = 1;</a:t>
            </a:r>
          </a:p>
          <a:p>
            <a:pPr algn="l"/>
            <a:r>
              <a:rPr lang="en-US" sz="2000" dirty="0">
                <a:solidFill>
                  <a:schemeClr val="accent2"/>
                </a:solidFill>
                <a:latin typeface="Lucida Console" pitchFamily="49" charset="0"/>
              </a:rPr>
              <a:t>4:  // </a:t>
            </a:r>
            <a:r>
              <a:rPr lang="en-US" sz="2000" dirty="0" smtClean="0">
                <a:solidFill>
                  <a:schemeClr val="accent2"/>
                </a:solidFill>
                <a:latin typeface="Lucida Console" pitchFamily="49" charset="0"/>
              </a:rPr>
              <a:t>talk to printer</a:t>
            </a:r>
            <a:endParaRPr lang="en-US" sz="2000" dirty="0">
              <a:solidFill>
                <a:schemeClr val="accent2"/>
              </a:solidFill>
              <a:latin typeface="Lucida Console" pitchFamily="49" charset="0"/>
            </a:endParaRPr>
          </a:p>
          <a:p>
            <a:pPr algn="l"/>
            <a:r>
              <a:rPr lang="en-US" sz="2000" dirty="0">
                <a:solidFill>
                  <a:schemeClr val="accent2"/>
                </a:solidFill>
                <a:latin typeface="Lucida Console" pitchFamily="49" charset="0"/>
              </a:rPr>
              <a:t>5:  lock = 0;</a:t>
            </a:r>
          </a:p>
          <a:p>
            <a:pPr algn="l"/>
            <a:r>
              <a:rPr lang="en-US" sz="2000" dirty="0">
                <a:solidFill>
                  <a:schemeClr val="accent2"/>
                </a:solidFill>
                <a:latin typeface="Lucida Console" pitchFamily="49" charset="0"/>
              </a:rPr>
              <a:t>6:}</a:t>
            </a:r>
          </a:p>
        </p:txBody>
      </p:sp>
      <p:sp>
        <p:nvSpPr>
          <p:cNvPr id="36871" name="TextBox 7"/>
          <p:cNvSpPr txBox="1">
            <a:spLocks noChangeArrowheads="1"/>
          </p:cNvSpPr>
          <p:nvPr/>
        </p:nvSpPr>
        <p:spPr bwMode="auto">
          <a:xfrm>
            <a:off x="4746625" y="1501775"/>
            <a:ext cx="3875088" cy="2247900"/>
          </a:xfrm>
          <a:prstGeom prst="rect">
            <a:avLst/>
          </a:prstGeom>
          <a:noFill/>
          <a:ln w="9525">
            <a:noFill/>
            <a:miter lim="800000"/>
            <a:headEnd/>
            <a:tailEnd/>
          </a:ln>
        </p:spPr>
        <p:txBody>
          <a:bodyPr>
            <a:spAutoFit/>
          </a:bodyPr>
          <a:lstStyle/>
          <a:p>
            <a:r>
              <a:rPr lang="en-US" sz="2000" dirty="0">
                <a:latin typeface="Lucida Console" pitchFamily="49" charset="0"/>
              </a:rPr>
              <a:t>Task B (running)</a:t>
            </a:r>
          </a:p>
          <a:p>
            <a:pPr algn="l"/>
            <a:r>
              <a:rPr lang="en-US" sz="2000" dirty="0">
                <a:latin typeface="Lucida Console" pitchFamily="49" charset="0"/>
              </a:rPr>
              <a:t>10: void do() {</a:t>
            </a:r>
          </a:p>
          <a:p>
            <a:pPr algn="l"/>
            <a:r>
              <a:rPr lang="en-US" sz="2000" dirty="0">
                <a:latin typeface="Lucida Console" pitchFamily="49" charset="0"/>
              </a:rPr>
              <a:t>11:  while(lock); </a:t>
            </a:r>
          </a:p>
          <a:p>
            <a:pPr algn="l"/>
            <a:r>
              <a:rPr lang="en-US" sz="2000" dirty="0">
                <a:latin typeface="Lucida Console" pitchFamily="49" charset="0"/>
              </a:rPr>
              <a:t>12:  lock = 1;</a:t>
            </a:r>
          </a:p>
          <a:p>
            <a:pPr algn="l"/>
            <a:r>
              <a:rPr lang="en-US" sz="2000" dirty="0">
                <a:latin typeface="Lucida Console" pitchFamily="49" charset="0"/>
              </a:rPr>
              <a:t>13:  // </a:t>
            </a:r>
            <a:r>
              <a:rPr lang="en-US" sz="2000" dirty="0" smtClean="0">
                <a:latin typeface="Lucida Console" pitchFamily="49" charset="0"/>
              </a:rPr>
              <a:t>talk to printer</a:t>
            </a:r>
            <a:endParaRPr lang="en-US" sz="2000" dirty="0">
              <a:latin typeface="Lucida Console" pitchFamily="49" charset="0"/>
            </a:endParaRPr>
          </a:p>
          <a:p>
            <a:pPr algn="l"/>
            <a:r>
              <a:rPr lang="en-US" sz="2000" dirty="0">
                <a:latin typeface="Lucida Console" pitchFamily="49" charset="0"/>
              </a:rPr>
              <a:t>14:  lock = 0;</a:t>
            </a:r>
          </a:p>
          <a:p>
            <a:pPr algn="l"/>
            <a:r>
              <a:rPr lang="en-US" sz="2000" dirty="0">
                <a:latin typeface="Lucida Console" pitchFamily="49" charset="0"/>
              </a:rPr>
              <a:t>15:}</a:t>
            </a:r>
          </a:p>
        </p:txBody>
      </p:sp>
      <p:sp>
        <p:nvSpPr>
          <p:cNvPr id="9" name="Right Arrow 8"/>
          <p:cNvSpPr/>
          <p:nvPr/>
        </p:nvSpPr>
        <p:spPr bwMode="auto">
          <a:xfrm>
            <a:off x="206375" y="2471738"/>
            <a:ext cx="436563" cy="238125"/>
          </a:xfrm>
          <a:prstGeom prst="rightArrow">
            <a:avLst/>
          </a:prstGeom>
          <a:solidFill>
            <a:schemeClr val="accent2">
              <a:lumMod val="60000"/>
              <a:lumOff val="40000"/>
            </a:schemeClr>
          </a:solidFill>
          <a:ln w="9525" cap="flat" cmpd="sng" algn="ctr">
            <a:solidFill>
              <a:schemeClr val="accent2"/>
            </a:solidFill>
            <a:prstDash val="solid"/>
            <a:miter lim="800000"/>
            <a:headEnd type="none" w="med" len="med"/>
            <a:tailEnd type="none" w="med" len="med"/>
          </a:ln>
          <a:effectLst/>
        </p:spPr>
        <p:txBody>
          <a:bodyPr wrap="none"/>
          <a:lstStyle/>
          <a:p>
            <a:pPr>
              <a:defRPr/>
            </a:pPr>
            <a:endParaRPr lang="en-US">
              <a:solidFill>
                <a:schemeClr val="accent2"/>
              </a:solidFill>
              <a:latin typeface="Times New Roman" pitchFamily="64" charset="0"/>
            </a:endParaRPr>
          </a:p>
        </p:txBody>
      </p:sp>
      <p:sp>
        <p:nvSpPr>
          <p:cNvPr id="10" name="Right Arrow 9"/>
          <p:cNvSpPr/>
          <p:nvPr/>
        </p:nvSpPr>
        <p:spPr bwMode="auto">
          <a:xfrm>
            <a:off x="4332288" y="2176463"/>
            <a:ext cx="434975" cy="239712"/>
          </a:xfrm>
          <a:prstGeom prst="rightArrow">
            <a:avLst/>
          </a:prstGeom>
          <a:solidFill>
            <a:schemeClr val="accent1"/>
          </a:solidFill>
          <a:ln w="9525" cap="flat" cmpd="sng" algn="ctr">
            <a:solidFill>
              <a:schemeClr val="accent1">
                <a:lumMod val="50000"/>
              </a:schemeClr>
            </a:solidFill>
            <a:prstDash val="solid"/>
            <a:miter lim="800000"/>
            <a:headEnd type="none" w="med" len="med"/>
            <a:tailEnd type="none" w="med" len="med"/>
          </a:ln>
          <a:effectLst/>
        </p:spPr>
        <p:txBody>
          <a:bodyPr wrap="none"/>
          <a:lstStyle/>
          <a:p>
            <a:pPr>
              <a:defRPr/>
            </a:pPr>
            <a:endParaRPr lang="en-US">
              <a:latin typeface="Times New Roman" pitchFamily="6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smtClean="0"/>
              <a:t>Notable Notes</a:t>
            </a:r>
          </a:p>
        </p:txBody>
      </p:sp>
      <p:sp>
        <p:nvSpPr>
          <p:cNvPr id="56323" name="Content Placeholder 2"/>
          <p:cNvSpPr>
            <a:spLocks noGrp="1"/>
          </p:cNvSpPr>
          <p:nvPr>
            <p:ph idx="1"/>
          </p:nvPr>
        </p:nvSpPr>
        <p:spPr/>
        <p:txBody>
          <a:bodyPr>
            <a:normAutofit/>
          </a:bodyPr>
          <a:lstStyle/>
          <a:p>
            <a:r>
              <a:rPr lang="en-US" dirty="0" smtClean="0"/>
              <a:t>Spin locking good:</a:t>
            </a:r>
          </a:p>
          <a:p>
            <a:pPr lvl="1"/>
            <a:r>
              <a:rPr lang="en-US" dirty="0" smtClean="0"/>
              <a:t>For short waits</a:t>
            </a:r>
          </a:p>
          <a:p>
            <a:pPr lvl="1"/>
            <a:r>
              <a:rPr lang="en-US" dirty="0" smtClean="0"/>
              <a:t>On multiprocessor systems</a:t>
            </a:r>
          </a:p>
          <a:p>
            <a:pPr lvl="1"/>
            <a:r>
              <a:rPr lang="en-US" dirty="0" smtClean="0"/>
              <a:t>With low contention</a:t>
            </a:r>
          </a:p>
          <a:p>
            <a:r>
              <a:rPr lang="en-US" dirty="0" smtClean="0"/>
              <a:t>Spin locking bad:</a:t>
            </a:r>
          </a:p>
          <a:p>
            <a:pPr lvl="1"/>
            <a:r>
              <a:rPr lang="en-US" dirty="0" smtClean="0"/>
              <a:t>For long waits</a:t>
            </a:r>
          </a:p>
          <a:p>
            <a:pPr lvl="1"/>
            <a:r>
              <a:rPr lang="en-US" dirty="0" smtClean="0"/>
              <a:t>Especially on single-processor systems</a:t>
            </a:r>
          </a:p>
          <a:p>
            <a:pPr lvl="1"/>
            <a:r>
              <a:rPr lang="en-US" dirty="0" smtClean="0"/>
              <a:t>Or in High contention</a:t>
            </a:r>
          </a:p>
          <a:p>
            <a:r>
              <a:rPr lang="en-US" dirty="0" smtClean="0"/>
              <a:t>Priority inversion</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p:txBody>
          <a:bodyPr/>
          <a:lstStyle/>
          <a:p>
            <a:r>
              <a:rPr lang="en-US" smtClean="0"/>
              <a:t>Mars PathFinder 1997</a:t>
            </a:r>
          </a:p>
        </p:txBody>
      </p:sp>
      <p:sp>
        <p:nvSpPr>
          <p:cNvPr id="37894" name="Rectangle 3"/>
          <p:cNvSpPr>
            <a:spLocks noGrp="1" noChangeArrowheads="1"/>
          </p:cNvSpPr>
          <p:nvPr>
            <p:ph type="body" idx="1"/>
          </p:nvPr>
        </p:nvSpPr>
        <p:spPr/>
        <p:txBody>
          <a:bodyPr>
            <a:normAutofit fontScale="92500"/>
          </a:bodyPr>
          <a:lstStyle/>
          <a:p>
            <a:pPr>
              <a:lnSpc>
                <a:spcPct val="90000"/>
              </a:lnSpc>
            </a:pPr>
            <a:r>
              <a:rPr lang="en-US" dirty="0" smtClean="0"/>
              <a:t>Unbounded priority inversion </a:t>
            </a:r>
          </a:p>
          <a:p>
            <a:pPr>
              <a:lnSpc>
                <a:spcPct val="90000"/>
              </a:lnSpc>
            </a:pPr>
            <a:r>
              <a:rPr lang="en-US" dirty="0" smtClean="0"/>
              <a:t>Three processes (decreasing priority):</a:t>
            </a:r>
          </a:p>
          <a:p>
            <a:pPr lvl="1">
              <a:lnSpc>
                <a:spcPct val="90000"/>
              </a:lnSpc>
            </a:pPr>
            <a:r>
              <a:rPr lang="en-US" dirty="0" smtClean="0"/>
              <a:t>T</a:t>
            </a:r>
            <a:r>
              <a:rPr lang="en-US" baseline="-25000" dirty="0" smtClean="0"/>
              <a:t>1</a:t>
            </a:r>
            <a:r>
              <a:rPr lang="en-US" dirty="0" smtClean="0"/>
              <a:t> and T</a:t>
            </a:r>
            <a:r>
              <a:rPr lang="en-US" baseline="-25000" dirty="0" smtClean="0"/>
              <a:t>2</a:t>
            </a:r>
            <a:r>
              <a:rPr lang="en-US" dirty="0"/>
              <a:t>:</a:t>
            </a:r>
            <a:r>
              <a:rPr lang="en-US" dirty="0" smtClean="0"/>
              <a:t> Bus transaction and data collection</a:t>
            </a:r>
          </a:p>
          <a:p>
            <a:pPr lvl="1">
              <a:lnSpc>
                <a:spcPct val="90000"/>
              </a:lnSpc>
            </a:pPr>
            <a:r>
              <a:rPr lang="en-US" dirty="0" smtClean="0"/>
              <a:t>T</a:t>
            </a:r>
            <a:r>
              <a:rPr lang="en-US" baseline="-25000" dirty="0"/>
              <a:t>3</a:t>
            </a:r>
            <a:r>
              <a:rPr lang="en-US" dirty="0" smtClean="0"/>
              <a:t>: Medium priority tasks</a:t>
            </a:r>
          </a:p>
          <a:p>
            <a:pPr lvl="1">
              <a:lnSpc>
                <a:spcPct val="90000"/>
              </a:lnSpc>
            </a:pPr>
            <a:r>
              <a:rPr lang="en-US" dirty="0" smtClean="0"/>
              <a:t>T</a:t>
            </a:r>
            <a:r>
              <a:rPr lang="en-US" baseline="-25000" dirty="0"/>
              <a:t>4</a:t>
            </a:r>
            <a:r>
              <a:rPr lang="en-US" dirty="0" smtClean="0"/>
              <a:t>: ASI/MET—radar, accelerometer, etc. interface</a:t>
            </a:r>
          </a:p>
          <a:p>
            <a:pPr>
              <a:lnSpc>
                <a:spcPct val="90000"/>
              </a:lnSpc>
            </a:pPr>
            <a:r>
              <a:rPr lang="en-US" dirty="0" smtClean="0"/>
              <a:t>If T</a:t>
            </a:r>
            <a:r>
              <a:rPr lang="en-US" baseline="-25000" dirty="0"/>
              <a:t>2</a:t>
            </a:r>
            <a:r>
              <a:rPr lang="en-US" dirty="0" smtClean="0"/>
              <a:t> does not finish before T</a:t>
            </a:r>
            <a:r>
              <a:rPr lang="en-US" baseline="-25000" dirty="0"/>
              <a:t>1</a:t>
            </a:r>
            <a:r>
              <a:rPr lang="en-US" dirty="0" smtClean="0"/>
              <a:t> starts again, then the system resets</a:t>
            </a:r>
          </a:p>
          <a:p>
            <a:pPr>
              <a:lnSpc>
                <a:spcPct val="90000"/>
              </a:lnSpc>
            </a:pPr>
            <a:r>
              <a:rPr lang="en-US" dirty="0" smtClean="0"/>
              <a:t>Reset shuts down all work for the day</a:t>
            </a:r>
          </a:p>
          <a:p>
            <a:pPr>
              <a:lnSpc>
                <a:spcPct val="90000"/>
              </a:lnSpc>
            </a:pPr>
            <a:r>
              <a:rPr lang="en-US" dirty="0" smtClean="0"/>
              <a:t>T</a:t>
            </a:r>
            <a:r>
              <a:rPr lang="en-US" baseline="-25000" dirty="0" smtClean="0"/>
              <a:t>1</a:t>
            </a:r>
            <a:r>
              <a:rPr lang="en-US" dirty="0" smtClean="0"/>
              <a:t> and T</a:t>
            </a:r>
            <a:r>
              <a:rPr lang="en-US" baseline="-25000" dirty="0" smtClean="0"/>
              <a:t>4</a:t>
            </a:r>
            <a:r>
              <a:rPr lang="en-US" dirty="0" smtClean="0"/>
              <a:t> share common file </a:t>
            </a:r>
            <a:r>
              <a:rPr lang="en-US" dirty="0" err="1" smtClean="0"/>
              <a:t>descripter</a:t>
            </a:r>
            <a:r>
              <a:rPr lang="en-US" dirty="0" smtClean="0"/>
              <a:t> arbitrated by a </a:t>
            </a:r>
            <a:r>
              <a:rPr lang="en-US" dirty="0" err="1" smtClean="0"/>
              <a:t>mutex</a:t>
            </a:r>
            <a:r>
              <a:rPr lang="en-US" dirty="0" smtClean="0"/>
              <a:t> </a:t>
            </a:r>
            <a:r>
              <a:rPr lang="en-US" b="1" dirty="0" smtClean="0"/>
              <a:t>s</a:t>
            </a:r>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p:cNvSpPr>
            <a:spLocks noGrp="1" noChangeArrowheads="1"/>
          </p:cNvSpPr>
          <p:nvPr>
            <p:ph type="title"/>
          </p:nvPr>
        </p:nvSpPr>
        <p:spPr/>
        <p:txBody>
          <a:bodyPr/>
          <a:lstStyle/>
          <a:p>
            <a:r>
              <a:rPr lang="en-US" smtClean="0"/>
              <a:t>Sequence for Priority Inversion</a:t>
            </a:r>
          </a:p>
        </p:txBody>
      </p:sp>
      <p:sp>
        <p:nvSpPr>
          <p:cNvPr id="38918" name="Rectangle 3"/>
          <p:cNvSpPr>
            <a:spLocks noGrp="1" noChangeArrowheads="1"/>
          </p:cNvSpPr>
          <p:nvPr>
            <p:ph type="body" idx="1"/>
          </p:nvPr>
        </p:nvSpPr>
        <p:spPr/>
        <p:txBody>
          <a:bodyPr>
            <a:normAutofit fontScale="77500" lnSpcReduction="20000"/>
          </a:bodyPr>
          <a:lstStyle/>
          <a:p>
            <a:pPr>
              <a:lnSpc>
                <a:spcPct val="90000"/>
              </a:lnSpc>
            </a:pPr>
            <a:r>
              <a:rPr lang="en-US" sz="2800" dirty="0" smtClean="0"/>
              <a:t>t</a:t>
            </a:r>
            <a:r>
              <a:rPr lang="en-US" sz="2800" baseline="-25000" dirty="0" smtClean="0"/>
              <a:t>0</a:t>
            </a:r>
            <a:r>
              <a:rPr lang="en-US" sz="2800" dirty="0" smtClean="0"/>
              <a:t>: T</a:t>
            </a:r>
            <a:r>
              <a:rPr lang="en-US" sz="2800" baseline="-25000" dirty="0" smtClean="0"/>
              <a:t>1</a:t>
            </a:r>
            <a:r>
              <a:rPr lang="en-US" sz="2800" dirty="0" smtClean="0"/>
              <a:t> begins and ends scheduling data bus</a:t>
            </a:r>
          </a:p>
          <a:p>
            <a:pPr>
              <a:lnSpc>
                <a:spcPct val="90000"/>
              </a:lnSpc>
            </a:pPr>
            <a:r>
              <a:rPr lang="en-US" sz="2800" dirty="0" smtClean="0"/>
              <a:t>t</a:t>
            </a:r>
            <a:r>
              <a:rPr lang="en-US" sz="2800" baseline="-25000" dirty="0" smtClean="0"/>
              <a:t>1</a:t>
            </a:r>
            <a:r>
              <a:rPr lang="en-US" sz="2800" dirty="0" smtClean="0"/>
              <a:t>: T</a:t>
            </a:r>
            <a:r>
              <a:rPr lang="en-US" sz="2800" baseline="-25000" dirty="0"/>
              <a:t>4</a:t>
            </a:r>
            <a:r>
              <a:rPr lang="en-US" sz="2800" dirty="0" smtClean="0"/>
              <a:t> begins execution</a:t>
            </a:r>
          </a:p>
          <a:p>
            <a:pPr>
              <a:lnSpc>
                <a:spcPct val="90000"/>
              </a:lnSpc>
            </a:pPr>
            <a:r>
              <a:rPr lang="en-US" sz="2800" dirty="0" smtClean="0"/>
              <a:t>t</a:t>
            </a:r>
            <a:r>
              <a:rPr lang="en-US" sz="2800" baseline="-25000" dirty="0" smtClean="0"/>
              <a:t>2</a:t>
            </a:r>
            <a:r>
              <a:rPr lang="en-US" sz="2800" dirty="0" smtClean="0"/>
              <a:t>: T</a:t>
            </a:r>
            <a:r>
              <a:rPr lang="en-US" sz="2800" baseline="-25000" dirty="0"/>
              <a:t>4</a:t>
            </a:r>
            <a:r>
              <a:rPr lang="en-US" sz="2800" dirty="0" smtClean="0"/>
              <a:t> locks </a:t>
            </a:r>
            <a:r>
              <a:rPr lang="en-US" sz="2800" b="1" dirty="0" smtClean="0"/>
              <a:t>s</a:t>
            </a:r>
            <a:r>
              <a:rPr lang="en-US" sz="2800" dirty="0" smtClean="0"/>
              <a:t> and enters critical section</a:t>
            </a:r>
          </a:p>
          <a:p>
            <a:pPr>
              <a:lnSpc>
                <a:spcPct val="90000"/>
              </a:lnSpc>
            </a:pPr>
            <a:r>
              <a:rPr lang="en-US" sz="2800" dirty="0" smtClean="0"/>
              <a:t>t</a:t>
            </a:r>
            <a:r>
              <a:rPr lang="en-US" sz="2800" baseline="-25000" dirty="0" smtClean="0"/>
              <a:t>3</a:t>
            </a:r>
            <a:r>
              <a:rPr lang="en-US" sz="2800" dirty="0" smtClean="0"/>
              <a:t>: T</a:t>
            </a:r>
            <a:r>
              <a:rPr lang="en-US" sz="2800" baseline="-25000" dirty="0"/>
              <a:t>2</a:t>
            </a:r>
            <a:r>
              <a:rPr lang="en-US" sz="2800" dirty="0" smtClean="0"/>
              <a:t> preempts T</a:t>
            </a:r>
            <a:r>
              <a:rPr lang="en-US" sz="2800" baseline="-25000" dirty="0"/>
              <a:t>4</a:t>
            </a:r>
            <a:r>
              <a:rPr lang="en-US" sz="2800" dirty="0" smtClean="0"/>
              <a:t> and begins executing </a:t>
            </a:r>
          </a:p>
          <a:p>
            <a:pPr>
              <a:lnSpc>
                <a:spcPct val="90000"/>
              </a:lnSpc>
            </a:pPr>
            <a:r>
              <a:rPr lang="en-US" sz="2800" dirty="0" smtClean="0"/>
              <a:t>t</a:t>
            </a:r>
            <a:r>
              <a:rPr lang="en-US" sz="2800" baseline="-25000" dirty="0" smtClean="0"/>
              <a:t>4</a:t>
            </a:r>
            <a:r>
              <a:rPr lang="en-US" sz="2800" dirty="0" smtClean="0"/>
              <a:t>: T</a:t>
            </a:r>
            <a:r>
              <a:rPr lang="en-US" sz="2800" baseline="-25000" dirty="0"/>
              <a:t>2</a:t>
            </a:r>
            <a:r>
              <a:rPr lang="en-US" sz="2800" dirty="0" smtClean="0"/>
              <a:t> is blocked by </a:t>
            </a:r>
            <a:r>
              <a:rPr lang="en-US" sz="2800" b="1" i="1" dirty="0" smtClean="0"/>
              <a:t>s</a:t>
            </a:r>
            <a:r>
              <a:rPr lang="en-US" sz="2800" dirty="0" smtClean="0"/>
              <a:t> and T</a:t>
            </a:r>
            <a:r>
              <a:rPr lang="en-US" sz="2800" baseline="-25000" dirty="0"/>
              <a:t>4</a:t>
            </a:r>
            <a:r>
              <a:rPr lang="en-US" sz="2800" dirty="0" smtClean="0"/>
              <a:t> resumes</a:t>
            </a:r>
          </a:p>
          <a:p>
            <a:pPr>
              <a:lnSpc>
                <a:spcPct val="90000"/>
              </a:lnSpc>
            </a:pPr>
            <a:r>
              <a:rPr lang="en-US" sz="2800" dirty="0" smtClean="0"/>
              <a:t>t</a:t>
            </a:r>
            <a:r>
              <a:rPr lang="en-US" sz="2800" baseline="-25000" dirty="0" smtClean="0"/>
              <a:t>5</a:t>
            </a:r>
            <a:r>
              <a:rPr lang="en-US" sz="2800" dirty="0" smtClean="0"/>
              <a:t>: T</a:t>
            </a:r>
            <a:r>
              <a:rPr lang="en-US" sz="2800" baseline="-25000" dirty="0"/>
              <a:t>3</a:t>
            </a:r>
            <a:r>
              <a:rPr lang="en-US" sz="2800" dirty="0" smtClean="0"/>
              <a:t> preempts T</a:t>
            </a:r>
            <a:r>
              <a:rPr lang="en-US" sz="2800" baseline="-25000" dirty="0"/>
              <a:t>4</a:t>
            </a:r>
            <a:r>
              <a:rPr lang="en-US" sz="2800" dirty="0" smtClean="0"/>
              <a:t> and begins executing</a:t>
            </a:r>
          </a:p>
          <a:p>
            <a:pPr>
              <a:lnSpc>
                <a:spcPct val="90000"/>
              </a:lnSpc>
            </a:pPr>
            <a:r>
              <a:rPr lang="en-US" sz="2800" dirty="0" smtClean="0"/>
              <a:t>t</a:t>
            </a:r>
            <a:r>
              <a:rPr lang="en-US" sz="2800" baseline="-25000" dirty="0" smtClean="0"/>
              <a:t>6</a:t>
            </a:r>
            <a:r>
              <a:rPr lang="en-US" sz="2800" dirty="0" smtClean="0"/>
              <a:t>: T</a:t>
            </a:r>
            <a:r>
              <a:rPr lang="en-US" sz="2800" baseline="-25000" dirty="0" smtClean="0"/>
              <a:t>1</a:t>
            </a:r>
            <a:r>
              <a:rPr lang="en-US" sz="2800" dirty="0" smtClean="0"/>
              <a:t> restarts and sees T</a:t>
            </a:r>
            <a:r>
              <a:rPr lang="en-US" sz="2800" baseline="-25000" dirty="0" smtClean="0"/>
              <a:t>2</a:t>
            </a:r>
            <a:r>
              <a:rPr lang="en-US" sz="2800" dirty="0" smtClean="0"/>
              <a:t> not completed</a:t>
            </a:r>
          </a:p>
          <a:p>
            <a:pPr>
              <a:lnSpc>
                <a:spcPct val="90000"/>
              </a:lnSpc>
            </a:pPr>
            <a:r>
              <a:rPr lang="en-US" sz="2800" dirty="0" smtClean="0"/>
              <a:t>t</a:t>
            </a:r>
            <a:r>
              <a:rPr lang="en-US" sz="2800" baseline="-25000" dirty="0" smtClean="0"/>
              <a:t>7</a:t>
            </a:r>
            <a:r>
              <a:rPr lang="en-US" sz="2800" dirty="0" smtClean="0"/>
              <a:t>: T</a:t>
            </a:r>
            <a:r>
              <a:rPr lang="en-US" sz="2800" baseline="-25000" dirty="0" smtClean="0"/>
              <a:t>1 </a:t>
            </a:r>
            <a:r>
              <a:rPr lang="en-US" sz="2800" dirty="0" smtClean="0"/>
              <a:t>resets hardware and software</a:t>
            </a:r>
            <a:endParaRPr lang="en-US" sz="2800" b="1" i="1" dirty="0" smtClean="0"/>
          </a:p>
          <a:p>
            <a:pPr>
              <a:lnSpc>
                <a:spcPct val="90000"/>
              </a:lnSpc>
            </a:pPr>
            <a:endParaRPr lang="en-US" sz="2800" dirty="0" smtClean="0"/>
          </a:p>
          <a:p>
            <a:pPr algn="ctr">
              <a:lnSpc>
                <a:spcPct val="90000"/>
              </a:lnSpc>
              <a:buFont typeface="Monotype Sorts" pitchFamily="64" charset="2"/>
              <a:buNone/>
            </a:pPr>
            <a:r>
              <a:rPr lang="en-US" sz="2800" dirty="0" smtClean="0">
                <a:solidFill>
                  <a:srgbClr val="FF0033"/>
                </a:solidFill>
              </a:rPr>
              <a:t>	</a:t>
            </a:r>
            <a:r>
              <a:rPr lang="en-US" sz="2800" dirty="0" smtClean="0">
                <a:solidFill>
                  <a:schemeClr val="accent1">
                    <a:lumMod val="60000"/>
                    <a:lumOff val="40000"/>
                  </a:schemeClr>
                </a:solidFill>
              </a:rPr>
              <a:t>T</a:t>
            </a:r>
            <a:r>
              <a:rPr lang="en-US" sz="2800" baseline="-25000" dirty="0" smtClean="0">
                <a:solidFill>
                  <a:schemeClr val="accent1">
                    <a:lumMod val="60000"/>
                    <a:lumOff val="40000"/>
                  </a:schemeClr>
                </a:solidFill>
              </a:rPr>
              <a:t>2</a:t>
            </a:r>
            <a:r>
              <a:rPr lang="en-US" sz="2800" dirty="0" smtClean="0">
                <a:solidFill>
                  <a:schemeClr val="accent1">
                    <a:lumMod val="60000"/>
                    <a:lumOff val="40000"/>
                  </a:schemeClr>
                </a:solidFill>
              </a:rPr>
              <a:t> delayed by T</a:t>
            </a:r>
            <a:r>
              <a:rPr lang="en-US" sz="2800" baseline="-25000" dirty="0" smtClean="0">
                <a:solidFill>
                  <a:schemeClr val="accent1">
                    <a:lumMod val="60000"/>
                    <a:lumOff val="40000"/>
                  </a:schemeClr>
                </a:solidFill>
              </a:rPr>
              <a:t>4</a:t>
            </a:r>
            <a:r>
              <a:rPr lang="en-US" sz="2800" dirty="0" smtClean="0">
                <a:solidFill>
                  <a:schemeClr val="accent1">
                    <a:lumMod val="60000"/>
                    <a:lumOff val="40000"/>
                  </a:schemeClr>
                </a:solidFill>
              </a:rPr>
              <a:t> which is delayed by T</a:t>
            </a:r>
            <a:r>
              <a:rPr lang="en-US" sz="2800" baseline="-25000" dirty="0" smtClean="0">
                <a:solidFill>
                  <a:schemeClr val="accent1">
                    <a:lumMod val="60000"/>
                    <a:lumOff val="40000"/>
                  </a:schemeClr>
                </a:solidFill>
              </a:rPr>
              <a:t>3</a:t>
            </a:r>
            <a:r>
              <a:rPr lang="en-US" sz="2800" dirty="0" smtClean="0">
                <a:solidFill>
                  <a:schemeClr val="accent1">
                    <a:lumMod val="60000"/>
                    <a:lumOff val="40000"/>
                  </a:schemeClr>
                </a:solidFill>
              </a:rPr>
              <a:t> which causes T</a:t>
            </a:r>
            <a:r>
              <a:rPr lang="en-US" sz="2800" baseline="-25000" dirty="0" smtClean="0">
                <a:solidFill>
                  <a:schemeClr val="accent1">
                    <a:lumMod val="60000"/>
                    <a:lumOff val="40000"/>
                  </a:schemeClr>
                </a:solidFill>
              </a:rPr>
              <a:t>1</a:t>
            </a:r>
            <a:r>
              <a:rPr lang="en-US" sz="2800" dirty="0" smtClean="0">
                <a:solidFill>
                  <a:schemeClr val="accent1">
                    <a:lumMod val="60000"/>
                    <a:lumOff val="40000"/>
                  </a:schemeClr>
                </a:solidFill>
              </a:rPr>
              <a:t> to reset system as T</a:t>
            </a:r>
            <a:r>
              <a:rPr lang="en-US" sz="2800" baseline="-25000" dirty="0" smtClean="0">
                <a:solidFill>
                  <a:schemeClr val="accent1">
                    <a:lumMod val="60000"/>
                    <a:lumOff val="40000"/>
                  </a:schemeClr>
                </a:solidFill>
              </a:rPr>
              <a:t>2</a:t>
            </a:r>
            <a:r>
              <a:rPr lang="en-US" sz="2800" dirty="0" smtClean="0">
                <a:solidFill>
                  <a:schemeClr val="accent1">
                    <a:lumMod val="60000"/>
                    <a:lumOff val="40000"/>
                  </a:schemeClr>
                </a:solidFill>
              </a:rPr>
              <a:t> is not completed which shuts down all useful </a:t>
            </a:r>
            <a:r>
              <a:rPr lang="en-US" sz="2800" dirty="0" smtClean="0">
                <a:solidFill>
                  <a:schemeClr val="accent1">
                    <a:lumMod val="60000"/>
                    <a:lumOff val="40000"/>
                  </a:schemeClr>
                </a:solidFill>
              </a:rPr>
              <a:t>work </a:t>
            </a:r>
            <a:r>
              <a:rPr lang="en-US" sz="2800" dirty="0" smtClean="0">
                <a:solidFill>
                  <a:schemeClr val="accent1">
                    <a:lumMod val="60000"/>
                    <a:lumOff val="40000"/>
                  </a:schemeClr>
                </a:solidFill>
              </a:rPr>
              <a:t>for the rest of the day</a:t>
            </a:r>
          </a:p>
          <a:p>
            <a:pPr algn="ctr">
              <a:lnSpc>
                <a:spcPct val="90000"/>
              </a:lnSpc>
              <a:buFont typeface="Monotype Sorts" pitchFamily="64" charset="2"/>
              <a:buNone/>
            </a:pPr>
            <a:endParaRPr lang="en-US" sz="2800" dirty="0">
              <a:solidFill>
                <a:schemeClr val="accent1">
                  <a:lumMod val="60000"/>
                  <a:lumOff val="40000"/>
                </a:schemeClr>
              </a:solidFill>
            </a:endParaRPr>
          </a:p>
          <a:p>
            <a:pPr algn="ctr">
              <a:lnSpc>
                <a:spcPct val="90000"/>
              </a:lnSpc>
              <a:buFont typeface="Monotype Sorts" pitchFamily="64" charset="2"/>
              <a:buNone/>
            </a:pPr>
            <a:r>
              <a:rPr lang="en-US" sz="2800" dirty="0" smtClean="0">
                <a:solidFill>
                  <a:schemeClr val="accent1">
                    <a:lumMod val="60000"/>
                    <a:lumOff val="40000"/>
                  </a:schemeClr>
                </a:solidFill>
              </a:rPr>
              <a:t>Solved by using priority inheritance in the semaphore—gives T</a:t>
            </a:r>
            <a:r>
              <a:rPr lang="en-US" sz="2800" baseline="-25000" dirty="0" smtClean="0">
                <a:solidFill>
                  <a:schemeClr val="accent1">
                    <a:lumMod val="60000"/>
                    <a:lumOff val="40000"/>
                  </a:schemeClr>
                </a:solidFill>
              </a:rPr>
              <a:t>4</a:t>
            </a:r>
            <a:r>
              <a:rPr lang="en-US" sz="2800" dirty="0" smtClean="0">
                <a:solidFill>
                  <a:schemeClr val="accent1">
                    <a:lumMod val="60000"/>
                    <a:lumOff val="40000"/>
                  </a:schemeClr>
                </a:solidFill>
              </a:rPr>
              <a:t> the same priority as T</a:t>
            </a:r>
            <a:r>
              <a:rPr lang="en-US" sz="2800" baseline="-25000" dirty="0" smtClean="0">
                <a:solidFill>
                  <a:schemeClr val="accent1">
                    <a:lumMod val="60000"/>
                    <a:lumOff val="40000"/>
                  </a:schemeClr>
                </a:solidFill>
              </a:rPr>
              <a:t>2</a:t>
            </a:r>
            <a:r>
              <a:rPr lang="en-US" sz="2800" dirty="0" smtClean="0">
                <a:solidFill>
                  <a:schemeClr val="accent1">
                    <a:lumMod val="60000"/>
                    <a:lumOff val="40000"/>
                  </a:schemeClr>
                </a:solidFill>
              </a:rPr>
              <a:t> when contended.</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Classical Problems</a:t>
            </a:r>
            <a:endParaRPr lang="en-US" dirty="0"/>
          </a:p>
        </p:txBody>
      </p:sp>
      <p:sp>
        <p:nvSpPr>
          <p:cNvPr id="3" name="Content Placeholder 2"/>
          <p:cNvSpPr>
            <a:spLocks noGrp="1"/>
          </p:cNvSpPr>
          <p:nvPr>
            <p:ph idx="1"/>
          </p:nvPr>
        </p:nvSpPr>
        <p:spPr/>
        <p:txBody>
          <a:bodyPr/>
          <a:lstStyle/>
          <a:p>
            <a:r>
              <a:rPr lang="en-US" dirty="0" smtClean="0"/>
              <a:t>Mutual exclusion</a:t>
            </a:r>
          </a:p>
          <a:p>
            <a:r>
              <a:rPr lang="en-US" dirty="0" smtClean="0"/>
              <a:t>Producer-consumer</a:t>
            </a:r>
          </a:p>
          <a:p>
            <a:r>
              <a:rPr lang="en-US" dirty="0" smtClean="0"/>
              <a:t>Readers-writers</a:t>
            </a:r>
          </a:p>
          <a:p>
            <a:endParaRPr lang="en-US" dirty="0" smtClean="0"/>
          </a:p>
          <a:p>
            <a:r>
              <a:rPr lang="en-US" dirty="0" smtClean="0"/>
              <a:t>If your talking concurrency, then you are talking about these problems</a:t>
            </a:r>
          </a:p>
          <a:p>
            <a:r>
              <a:rPr lang="en-US" dirty="0" smtClean="0"/>
              <a:t>Just about everything in concurrent programming looks like on of these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Producer-consumer</a:t>
            </a:r>
            <a:endParaRPr lang="en-US" dirty="0"/>
          </a:p>
        </p:txBody>
      </p:sp>
      <p:grpSp>
        <p:nvGrpSpPr>
          <p:cNvPr id="3" name="Group 3"/>
          <p:cNvGrpSpPr>
            <a:grpSpLocks/>
          </p:cNvGrpSpPr>
          <p:nvPr/>
        </p:nvGrpSpPr>
        <p:grpSpPr bwMode="auto">
          <a:xfrm>
            <a:off x="277813" y="1846263"/>
            <a:ext cx="3630612" cy="3325813"/>
            <a:chOff x="175" y="1163"/>
            <a:chExt cx="2287" cy="2095"/>
          </a:xfrm>
        </p:grpSpPr>
        <p:sp>
          <p:nvSpPr>
            <p:cNvPr id="4" name="Text Box 4"/>
            <p:cNvSpPr txBox="1">
              <a:spLocks noChangeArrowheads="1"/>
            </p:cNvSpPr>
            <p:nvPr/>
          </p:nvSpPr>
          <p:spPr bwMode="auto">
            <a:xfrm>
              <a:off x="175" y="1629"/>
              <a:ext cx="2287" cy="1629"/>
            </a:xfrm>
            <a:prstGeom prst="rect">
              <a:avLst/>
            </a:prstGeom>
            <a:noFill/>
            <a:ln w="9525">
              <a:noFill/>
              <a:miter lim="800000"/>
              <a:headEnd/>
              <a:tailEnd/>
            </a:ln>
          </p:spPr>
          <p:txBody>
            <a:bodyPr wrap="none" anchor="ctr">
              <a:spAutoFit/>
            </a:bodyPr>
            <a:lstStyle/>
            <a:p>
              <a:pPr algn="l"/>
              <a:r>
                <a:rPr lang="en-US" b="1" dirty="0" smtClean="0">
                  <a:latin typeface="Courier New" pitchFamily="49" charset="0"/>
                </a:rPr>
                <a:t>while(TRUE) {</a:t>
              </a:r>
              <a:endParaRPr lang="en-US" b="1" dirty="0">
                <a:latin typeface="Courier New" pitchFamily="49" charset="0"/>
              </a:endParaRPr>
            </a:p>
            <a:p>
              <a:pPr algn="l"/>
              <a:r>
                <a:rPr lang="en-US" b="1" dirty="0">
                  <a:latin typeface="Courier New" pitchFamily="49" charset="0"/>
                </a:rPr>
                <a:t>    </a:t>
              </a:r>
              <a:r>
                <a:rPr lang="en-US" b="1" dirty="0" smtClean="0">
                  <a:latin typeface="Courier New" pitchFamily="49" charset="0"/>
                </a:rPr>
                <a:t>item = </a:t>
              </a:r>
              <a:r>
                <a:rPr lang="en-US" b="1" dirty="0" err="1" smtClean="0">
                  <a:latin typeface="Courier New" pitchFamily="49" charset="0"/>
                </a:rPr>
                <a:t>produce_item</a:t>
              </a:r>
              <a:r>
                <a:rPr lang="en-US" b="1" dirty="0" smtClean="0">
                  <a:latin typeface="Courier New" pitchFamily="49" charset="0"/>
                </a:rPr>
                <a:t>()</a:t>
              </a:r>
              <a:endParaRPr lang="en-US" b="1" dirty="0">
                <a:latin typeface="Courier New" pitchFamily="49" charset="0"/>
              </a:endParaRPr>
            </a:p>
            <a:p>
              <a:pPr algn="l"/>
              <a:r>
                <a:rPr lang="en-US" b="1" dirty="0">
                  <a:latin typeface="Courier New" pitchFamily="49" charset="0"/>
                </a:rPr>
                <a:t>    </a:t>
              </a:r>
              <a:r>
                <a:rPr lang="en-US" b="1" dirty="0" smtClean="0">
                  <a:latin typeface="Courier New" pitchFamily="49" charset="0"/>
                </a:rPr>
                <a:t>if (count==N) </a:t>
              </a:r>
            </a:p>
            <a:p>
              <a:pPr algn="l"/>
              <a:r>
                <a:rPr lang="en-US" b="1" dirty="0">
                  <a:latin typeface="Courier New" pitchFamily="49" charset="0"/>
                </a:rPr>
                <a:t> </a:t>
              </a:r>
              <a:r>
                <a:rPr lang="en-US" b="1" dirty="0" smtClean="0">
                  <a:latin typeface="Courier New" pitchFamily="49" charset="0"/>
                </a:rPr>
                <a:t>      sleep();</a:t>
              </a:r>
              <a:endParaRPr lang="en-US" b="1" dirty="0">
                <a:latin typeface="Courier New" pitchFamily="49" charset="0"/>
              </a:endParaRPr>
            </a:p>
            <a:p>
              <a:pPr algn="l"/>
              <a:r>
                <a:rPr lang="en-US" b="1" dirty="0">
                  <a:latin typeface="Courier New" pitchFamily="49" charset="0"/>
                </a:rPr>
                <a:t>    </a:t>
              </a:r>
              <a:r>
                <a:rPr lang="en-US" b="1" dirty="0" err="1" smtClean="0">
                  <a:latin typeface="Courier New" pitchFamily="49" charset="0"/>
                </a:rPr>
                <a:t>insert_item</a:t>
              </a:r>
              <a:r>
                <a:rPr lang="en-US" b="1" dirty="0" smtClean="0">
                  <a:latin typeface="Courier New" pitchFamily="49" charset="0"/>
                </a:rPr>
                <a:t>(item);</a:t>
              </a:r>
              <a:endParaRPr lang="en-US" b="1" dirty="0">
                <a:latin typeface="Courier New" pitchFamily="49" charset="0"/>
              </a:endParaRPr>
            </a:p>
            <a:p>
              <a:pPr algn="l"/>
              <a:r>
                <a:rPr lang="en-US" b="1" dirty="0">
                  <a:latin typeface="Courier New" pitchFamily="49" charset="0"/>
                </a:rPr>
                <a:t>    </a:t>
              </a:r>
              <a:r>
                <a:rPr lang="en-US" b="1" dirty="0" smtClean="0">
                  <a:latin typeface="Courier New" pitchFamily="49" charset="0"/>
                </a:rPr>
                <a:t>count = count + 1;</a:t>
              </a:r>
              <a:endParaRPr lang="en-US" b="1" dirty="0">
                <a:latin typeface="Courier New" pitchFamily="49" charset="0"/>
              </a:endParaRPr>
            </a:p>
            <a:p>
              <a:pPr algn="l"/>
              <a:r>
                <a:rPr lang="en-US" b="1" dirty="0">
                  <a:latin typeface="Courier New" pitchFamily="49" charset="0"/>
                </a:rPr>
                <a:t>    </a:t>
              </a:r>
              <a:r>
                <a:rPr lang="en-US" b="1" dirty="0" smtClean="0">
                  <a:latin typeface="Courier New" pitchFamily="49" charset="0"/>
                </a:rPr>
                <a:t>if (count == 1)</a:t>
              </a:r>
              <a:endParaRPr lang="en-US" b="1" dirty="0">
                <a:latin typeface="Courier New" pitchFamily="49" charset="0"/>
              </a:endParaRPr>
            </a:p>
            <a:p>
              <a:pPr algn="l"/>
              <a:r>
                <a:rPr lang="en-US" b="1" dirty="0">
                  <a:latin typeface="Courier New" pitchFamily="49" charset="0"/>
                </a:rPr>
                <a:t>     </a:t>
              </a:r>
              <a:r>
                <a:rPr lang="en-US" b="1" dirty="0" smtClean="0">
                  <a:latin typeface="Courier New" pitchFamily="49" charset="0"/>
                </a:rPr>
                <a:t> wakeup(consumer)</a:t>
              </a:r>
            </a:p>
            <a:p>
              <a:pPr algn="l"/>
              <a:r>
                <a:rPr lang="en-US" b="1" dirty="0">
                  <a:latin typeface="Courier New" pitchFamily="49" charset="0"/>
                </a:rPr>
                <a:t>}</a:t>
              </a:r>
            </a:p>
          </p:txBody>
        </p:sp>
        <p:sp>
          <p:nvSpPr>
            <p:cNvPr id="5" name="Text Box 5"/>
            <p:cNvSpPr txBox="1">
              <a:spLocks noChangeArrowheads="1"/>
            </p:cNvSpPr>
            <p:nvPr/>
          </p:nvSpPr>
          <p:spPr bwMode="auto">
            <a:xfrm>
              <a:off x="175" y="1163"/>
              <a:ext cx="1437" cy="288"/>
            </a:xfrm>
            <a:prstGeom prst="rect">
              <a:avLst/>
            </a:prstGeom>
            <a:noFill/>
            <a:ln w="12700">
              <a:noFill/>
              <a:miter lim="800000"/>
              <a:headEnd type="none" w="lg" len="lg"/>
              <a:tailEnd type="none" w="lg" len="lg"/>
            </a:ln>
          </p:spPr>
          <p:txBody>
            <a:bodyPr>
              <a:spAutoFit/>
            </a:bodyPr>
            <a:lstStyle/>
            <a:p>
              <a:pPr algn="l">
                <a:spcBef>
                  <a:spcPct val="50000"/>
                </a:spcBef>
              </a:pPr>
              <a:r>
                <a:rPr lang="en-US" sz="2400" b="1" u="sng"/>
                <a:t>Producer</a:t>
              </a:r>
            </a:p>
          </p:txBody>
        </p:sp>
      </p:grpSp>
      <p:grpSp>
        <p:nvGrpSpPr>
          <p:cNvPr id="6" name="Group 6"/>
          <p:cNvGrpSpPr>
            <a:grpSpLocks/>
          </p:cNvGrpSpPr>
          <p:nvPr/>
        </p:nvGrpSpPr>
        <p:grpSpPr bwMode="auto">
          <a:xfrm>
            <a:off x="4708526" y="1843088"/>
            <a:ext cx="3630613" cy="3328988"/>
            <a:chOff x="2966" y="1161"/>
            <a:chExt cx="2287" cy="2097"/>
          </a:xfrm>
        </p:grpSpPr>
        <p:sp>
          <p:nvSpPr>
            <p:cNvPr id="7" name="Text Box 7"/>
            <p:cNvSpPr txBox="1">
              <a:spLocks noChangeArrowheads="1"/>
            </p:cNvSpPr>
            <p:nvPr/>
          </p:nvSpPr>
          <p:spPr bwMode="auto">
            <a:xfrm>
              <a:off x="2966" y="1629"/>
              <a:ext cx="2287" cy="1629"/>
            </a:xfrm>
            <a:prstGeom prst="rect">
              <a:avLst/>
            </a:prstGeom>
            <a:noFill/>
            <a:ln w="9525">
              <a:noFill/>
              <a:miter lim="800000"/>
              <a:headEnd/>
              <a:tailEnd/>
            </a:ln>
          </p:spPr>
          <p:txBody>
            <a:bodyPr wrap="none" anchor="ctr">
              <a:spAutoFit/>
            </a:bodyPr>
            <a:lstStyle/>
            <a:p>
              <a:pPr algn="l"/>
              <a:r>
                <a:rPr lang="en-US" b="1" dirty="0" smtClean="0">
                  <a:latin typeface="Courier New" pitchFamily="49" charset="0"/>
                </a:rPr>
                <a:t>while(TRUE) {</a:t>
              </a:r>
              <a:endParaRPr lang="en-US" b="1" dirty="0">
                <a:latin typeface="Courier New" pitchFamily="49" charset="0"/>
              </a:endParaRPr>
            </a:p>
            <a:p>
              <a:pPr algn="l"/>
              <a:r>
                <a:rPr lang="en-US" b="1" dirty="0">
                  <a:latin typeface="Courier New" pitchFamily="49" charset="0"/>
                </a:rPr>
                <a:t>    </a:t>
              </a:r>
              <a:r>
                <a:rPr lang="en-US" b="1" dirty="0" smtClean="0">
                  <a:latin typeface="Courier New" pitchFamily="49" charset="0"/>
                </a:rPr>
                <a:t>if (count==0)</a:t>
              </a:r>
            </a:p>
            <a:p>
              <a:pPr algn="l"/>
              <a:r>
                <a:rPr lang="en-US" b="1" dirty="0">
                  <a:latin typeface="Courier New" pitchFamily="49" charset="0"/>
                </a:rPr>
                <a:t> </a:t>
              </a:r>
              <a:r>
                <a:rPr lang="en-US" b="1" dirty="0" smtClean="0">
                  <a:latin typeface="Courier New" pitchFamily="49" charset="0"/>
                </a:rPr>
                <a:t>      sleep();</a:t>
              </a:r>
              <a:endParaRPr lang="en-US" b="1" dirty="0">
                <a:latin typeface="Courier New" pitchFamily="49" charset="0"/>
              </a:endParaRPr>
            </a:p>
            <a:p>
              <a:pPr algn="l"/>
              <a:r>
                <a:rPr lang="en-US" b="1" dirty="0">
                  <a:latin typeface="Courier New" pitchFamily="49" charset="0"/>
                </a:rPr>
                <a:t>    </a:t>
              </a:r>
              <a:r>
                <a:rPr lang="en-US" b="1" dirty="0" smtClean="0">
                  <a:latin typeface="Courier New" pitchFamily="49" charset="0"/>
                </a:rPr>
                <a:t>item = </a:t>
              </a:r>
              <a:r>
                <a:rPr lang="en-US" b="1" dirty="0" err="1" smtClean="0">
                  <a:latin typeface="Courier New" pitchFamily="49" charset="0"/>
                </a:rPr>
                <a:t>remove_item</a:t>
              </a:r>
              <a:r>
                <a:rPr lang="en-US" b="1" dirty="0" smtClean="0">
                  <a:latin typeface="Courier New" pitchFamily="49" charset="0"/>
                </a:rPr>
                <a:t>();</a:t>
              </a:r>
              <a:endParaRPr lang="en-US" b="1" dirty="0">
                <a:latin typeface="Courier New" pitchFamily="49" charset="0"/>
              </a:endParaRPr>
            </a:p>
            <a:p>
              <a:pPr algn="l"/>
              <a:r>
                <a:rPr lang="en-US" b="1" dirty="0">
                  <a:latin typeface="Courier New" pitchFamily="49" charset="0"/>
                </a:rPr>
                <a:t>    </a:t>
              </a:r>
              <a:r>
                <a:rPr lang="en-US" b="1" dirty="0" smtClean="0">
                  <a:latin typeface="Courier New" pitchFamily="49" charset="0"/>
                </a:rPr>
                <a:t>count = count – 1;</a:t>
              </a:r>
              <a:endParaRPr lang="en-US" b="1" dirty="0">
                <a:latin typeface="Courier New" pitchFamily="49" charset="0"/>
              </a:endParaRPr>
            </a:p>
            <a:p>
              <a:pPr algn="l"/>
              <a:r>
                <a:rPr lang="en-US" b="1" dirty="0">
                  <a:latin typeface="Courier New" pitchFamily="49" charset="0"/>
                </a:rPr>
                <a:t>    </a:t>
              </a:r>
              <a:r>
                <a:rPr lang="en-US" b="1" dirty="0" smtClean="0">
                  <a:latin typeface="Courier New" pitchFamily="49" charset="0"/>
                </a:rPr>
                <a:t>if (count==N-1)</a:t>
              </a:r>
            </a:p>
            <a:p>
              <a:pPr algn="l"/>
              <a:r>
                <a:rPr lang="en-US" b="1" dirty="0">
                  <a:latin typeface="Courier New" pitchFamily="49" charset="0"/>
                </a:rPr>
                <a:t> </a:t>
              </a:r>
              <a:r>
                <a:rPr lang="en-US" b="1" dirty="0" smtClean="0">
                  <a:latin typeface="Courier New" pitchFamily="49" charset="0"/>
                </a:rPr>
                <a:t>      wakeup(producer);</a:t>
              </a:r>
            </a:p>
            <a:p>
              <a:pPr algn="l"/>
              <a:r>
                <a:rPr lang="en-US" b="1" dirty="0">
                  <a:latin typeface="Courier New" pitchFamily="49" charset="0"/>
                </a:rPr>
                <a:t> </a:t>
              </a:r>
              <a:r>
                <a:rPr lang="en-US" b="1" dirty="0" smtClean="0">
                  <a:latin typeface="Courier New" pitchFamily="49" charset="0"/>
                </a:rPr>
                <a:t>   </a:t>
              </a:r>
              <a:r>
                <a:rPr lang="en-US" b="1" dirty="0" err="1" smtClean="0">
                  <a:latin typeface="Courier New" pitchFamily="49" charset="0"/>
                </a:rPr>
                <a:t>consume_item</a:t>
              </a:r>
              <a:r>
                <a:rPr lang="en-US" b="1" dirty="0" smtClean="0">
                  <a:latin typeface="Courier New" pitchFamily="49" charset="0"/>
                </a:rPr>
                <a:t>(item);</a:t>
              </a:r>
            </a:p>
            <a:p>
              <a:pPr algn="l"/>
              <a:r>
                <a:rPr lang="en-US" b="1" dirty="0">
                  <a:latin typeface="Courier New" pitchFamily="49" charset="0"/>
                </a:rPr>
                <a:t>}</a:t>
              </a:r>
            </a:p>
          </p:txBody>
        </p:sp>
        <p:sp>
          <p:nvSpPr>
            <p:cNvPr id="8" name="Text Box 8"/>
            <p:cNvSpPr txBox="1">
              <a:spLocks noChangeArrowheads="1"/>
            </p:cNvSpPr>
            <p:nvPr/>
          </p:nvSpPr>
          <p:spPr bwMode="auto">
            <a:xfrm>
              <a:off x="2966" y="1161"/>
              <a:ext cx="1437" cy="288"/>
            </a:xfrm>
            <a:prstGeom prst="rect">
              <a:avLst/>
            </a:prstGeom>
            <a:noFill/>
            <a:ln w="12700">
              <a:noFill/>
              <a:miter lim="800000"/>
              <a:headEnd type="none" w="lg" len="lg"/>
              <a:tailEnd type="none" w="lg" len="lg"/>
            </a:ln>
          </p:spPr>
          <p:txBody>
            <a:bodyPr>
              <a:spAutoFit/>
            </a:bodyPr>
            <a:lstStyle/>
            <a:p>
              <a:pPr algn="l">
                <a:spcBef>
                  <a:spcPct val="50000"/>
                </a:spcBef>
              </a:pPr>
              <a:r>
                <a:rPr lang="en-US" sz="2400" b="1" u="sng"/>
                <a:t>Consumer</a:t>
              </a:r>
            </a:p>
          </p:txBody>
        </p:sp>
      </p:grpSp>
      <p:sp>
        <p:nvSpPr>
          <p:cNvPr id="9" name="Rounded Rectangle 8"/>
          <p:cNvSpPr/>
          <p:nvPr/>
        </p:nvSpPr>
        <p:spPr>
          <a:xfrm>
            <a:off x="1828800" y="5562600"/>
            <a:ext cx="5486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Does anyone see a potential problem?</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Sleep and Wakeup</a:t>
            </a:r>
            <a:endParaRPr lang="en-US" dirty="0"/>
          </a:p>
        </p:txBody>
      </p:sp>
      <p:sp>
        <p:nvSpPr>
          <p:cNvPr id="19" name="Content Placeholder 18"/>
          <p:cNvSpPr>
            <a:spLocks noGrp="1"/>
          </p:cNvSpPr>
          <p:nvPr>
            <p:ph idx="1"/>
          </p:nvPr>
        </p:nvSpPr>
        <p:spPr>
          <a:xfrm>
            <a:off x="457200" y="5181600"/>
            <a:ext cx="8229600" cy="1273208"/>
          </a:xfrm>
        </p:spPr>
        <p:txBody>
          <a:bodyPr>
            <a:normAutofit/>
          </a:bodyPr>
          <a:lstStyle/>
          <a:p>
            <a:r>
              <a:rPr lang="en-US" dirty="0" smtClean="0"/>
              <a:t>Races on count and …</a:t>
            </a:r>
          </a:p>
          <a:p>
            <a:r>
              <a:rPr lang="en-US" dirty="0" smtClean="0"/>
              <a:t>Lost wakeup if not persistent</a:t>
            </a:r>
            <a:endParaRPr lang="en-US" dirty="0"/>
          </a:p>
        </p:txBody>
      </p:sp>
      <p:grpSp>
        <p:nvGrpSpPr>
          <p:cNvPr id="3" name="Group 3"/>
          <p:cNvGrpSpPr>
            <a:grpSpLocks/>
          </p:cNvGrpSpPr>
          <p:nvPr/>
        </p:nvGrpSpPr>
        <p:grpSpPr bwMode="auto">
          <a:xfrm>
            <a:off x="277813" y="1846263"/>
            <a:ext cx="3630612" cy="3325813"/>
            <a:chOff x="175" y="1163"/>
            <a:chExt cx="2287" cy="2095"/>
          </a:xfrm>
        </p:grpSpPr>
        <p:sp>
          <p:nvSpPr>
            <p:cNvPr id="4" name="Text Box 4"/>
            <p:cNvSpPr txBox="1">
              <a:spLocks noChangeArrowheads="1"/>
            </p:cNvSpPr>
            <p:nvPr/>
          </p:nvSpPr>
          <p:spPr bwMode="auto">
            <a:xfrm>
              <a:off x="175" y="1629"/>
              <a:ext cx="2287" cy="1629"/>
            </a:xfrm>
            <a:prstGeom prst="rect">
              <a:avLst/>
            </a:prstGeom>
            <a:noFill/>
            <a:ln w="9525">
              <a:noFill/>
              <a:miter lim="800000"/>
              <a:headEnd/>
              <a:tailEnd/>
            </a:ln>
          </p:spPr>
          <p:txBody>
            <a:bodyPr wrap="none" anchor="ctr">
              <a:spAutoFit/>
            </a:bodyPr>
            <a:lstStyle/>
            <a:p>
              <a:pPr algn="l"/>
              <a:r>
                <a:rPr lang="en-US" b="1" dirty="0" smtClean="0">
                  <a:latin typeface="Courier New" pitchFamily="49" charset="0"/>
                </a:rPr>
                <a:t>while(TRUE) {</a:t>
              </a:r>
              <a:endParaRPr lang="en-US" b="1" dirty="0">
                <a:latin typeface="Courier New" pitchFamily="49" charset="0"/>
              </a:endParaRPr>
            </a:p>
            <a:p>
              <a:pPr algn="l"/>
              <a:r>
                <a:rPr lang="en-US" b="1" dirty="0">
                  <a:latin typeface="Courier New" pitchFamily="49" charset="0"/>
                </a:rPr>
                <a:t>    </a:t>
              </a:r>
              <a:r>
                <a:rPr lang="en-US" b="1" dirty="0" smtClean="0">
                  <a:latin typeface="Courier New" pitchFamily="49" charset="0"/>
                </a:rPr>
                <a:t>item = </a:t>
              </a:r>
              <a:r>
                <a:rPr lang="en-US" b="1" dirty="0" err="1" smtClean="0">
                  <a:latin typeface="Courier New" pitchFamily="49" charset="0"/>
                </a:rPr>
                <a:t>produce_item</a:t>
              </a:r>
              <a:r>
                <a:rPr lang="en-US" b="1" dirty="0" smtClean="0">
                  <a:latin typeface="Courier New" pitchFamily="49" charset="0"/>
                </a:rPr>
                <a:t>()</a:t>
              </a:r>
              <a:endParaRPr lang="en-US" b="1" dirty="0">
                <a:latin typeface="Courier New" pitchFamily="49" charset="0"/>
              </a:endParaRPr>
            </a:p>
            <a:p>
              <a:pPr algn="l"/>
              <a:r>
                <a:rPr lang="en-US" b="1" dirty="0">
                  <a:latin typeface="Courier New" pitchFamily="49" charset="0"/>
                </a:rPr>
                <a:t>    </a:t>
              </a:r>
              <a:r>
                <a:rPr lang="en-US" b="1" dirty="0" smtClean="0">
                  <a:latin typeface="Courier New" pitchFamily="49" charset="0"/>
                </a:rPr>
                <a:t>if (count==N) </a:t>
              </a:r>
            </a:p>
            <a:p>
              <a:pPr algn="l"/>
              <a:r>
                <a:rPr lang="en-US" b="1" dirty="0">
                  <a:latin typeface="Courier New" pitchFamily="49" charset="0"/>
                </a:rPr>
                <a:t> </a:t>
              </a:r>
              <a:r>
                <a:rPr lang="en-US" b="1" dirty="0" smtClean="0">
                  <a:latin typeface="Courier New" pitchFamily="49" charset="0"/>
                </a:rPr>
                <a:t>      sleep();</a:t>
              </a:r>
              <a:endParaRPr lang="en-US" b="1" dirty="0">
                <a:latin typeface="Courier New" pitchFamily="49" charset="0"/>
              </a:endParaRPr>
            </a:p>
            <a:p>
              <a:pPr algn="l"/>
              <a:r>
                <a:rPr lang="en-US" b="1" dirty="0">
                  <a:latin typeface="Courier New" pitchFamily="49" charset="0"/>
                </a:rPr>
                <a:t>    </a:t>
              </a:r>
              <a:r>
                <a:rPr lang="en-US" b="1" dirty="0" err="1" smtClean="0">
                  <a:latin typeface="Courier New" pitchFamily="49" charset="0"/>
                </a:rPr>
                <a:t>insert_item</a:t>
              </a:r>
              <a:r>
                <a:rPr lang="en-US" b="1" dirty="0" smtClean="0">
                  <a:latin typeface="Courier New" pitchFamily="49" charset="0"/>
                </a:rPr>
                <a:t>(item);</a:t>
              </a:r>
              <a:endParaRPr lang="en-US" b="1" dirty="0">
                <a:latin typeface="Courier New" pitchFamily="49" charset="0"/>
              </a:endParaRPr>
            </a:p>
            <a:p>
              <a:pPr algn="l"/>
              <a:r>
                <a:rPr lang="en-US" b="1" dirty="0">
                  <a:latin typeface="Courier New" pitchFamily="49" charset="0"/>
                </a:rPr>
                <a:t>    </a:t>
              </a:r>
              <a:r>
                <a:rPr lang="en-US" b="1" dirty="0" smtClean="0">
                  <a:latin typeface="Courier New" pitchFamily="49" charset="0"/>
                </a:rPr>
                <a:t>count = count + 1;</a:t>
              </a:r>
              <a:endParaRPr lang="en-US" b="1" dirty="0">
                <a:latin typeface="Courier New" pitchFamily="49" charset="0"/>
              </a:endParaRPr>
            </a:p>
            <a:p>
              <a:pPr algn="l"/>
              <a:r>
                <a:rPr lang="en-US" b="1" dirty="0">
                  <a:latin typeface="Courier New" pitchFamily="49" charset="0"/>
                </a:rPr>
                <a:t>    </a:t>
              </a:r>
              <a:r>
                <a:rPr lang="en-US" b="1" dirty="0" smtClean="0">
                  <a:latin typeface="Courier New" pitchFamily="49" charset="0"/>
                </a:rPr>
                <a:t>if (count == 1)</a:t>
              </a:r>
              <a:endParaRPr lang="en-US" b="1" dirty="0">
                <a:latin typeface="Courier New" pitchFamily="49" charset="0"/>
              </a:endParaRPr>
            </a:p>
            <a:p>
              <a:pPr algn="l"/>
              <a:r>
                <a:rPr lang="en-US" b="1" dirty="0">
                  <a:latin typeface="Courier New" pitchFamily="49" charset="0"/>
                </a:rPr>
                <a:t>     </a:t>
              </a:r>
              <a:r>
                <a:rPr lang="en-US" b="1" dirty="0" smtClean="0">
                  <a:latin typeface="Courier New" pitchFamily="49" charset="0"/>
                </a:rPr>
                <a:t> wakeup(consumer)</a:t>
              </a:r>
            </a:p>
            <a:p>
              <a:pPr algn="l"/>
              <a:r>
                <a:rPr lang="en-US" b="1" dirty="0">
                  <a:latin typeface="Courier New" pitchFamily="49" charset="0"/>
                </a:rPr>
                <a:t>}</a:t>
              </a:r>
            </a:p>
          </p:txBody>
        </p:sp>
        <p:sp>
          <p:nvSpPr>
            <p:cNvPr id="5" name="Text Box 5"/>
            <p:cNvSpPr txBox="1">
              <a:spLocks noChangeArrowheads="1"/>
            </p:cNvSpPr>
            <p:nvPr/>
          </p:nvSpPr>
          <p:spPr bwMode="auto">
            <a:xfrm>
              <a:off x="175" y="1163"/>
              <a:ext cx="1437" cy="288"/>
            </a:xfrm>
            <a:prstGeom prst="rect">
              <a:avLst/>
            </a:prstGeom>
            <a:noFill/>
            <a:ln w="12700">
              <a:noFill/>
              <a:miter lim="800000"/>
              <a:headEnd type="none" w="lg" len="lg"/>
              <a:tailEnd type="none" w="lg" len="lg"/>
            </a:ln>
          </p:spPr>
          <p:txBody>
            <a:bodyPr>
              <a:spAutoFit/>
            </a:bodyPr>
            <a:lstStyle/>
            <a:p>
              <a:pPr algn="l">
                <a:spcBef>
                  <a:spcPct val="50000"/>
                </a:spcBef>
              </a:pPr>
              <a:r>
                <a:rPr lang="en-US" sz="2400" b="1" u="sng"/>
                <a:t>Producer</a:t>
              </a:r>
            </a:p>
          </p:txBody>
        </p:sp>
      </p:grpSp>
      <p:grpSp>
        <p:nvGrpSpPr>
          <p:cNvPr id="6" name="Group 6"/>
          <p:cNvGrpSpPr>
            <a:grpSpLocks/>
          </p:cNvGrpSpPr>
          <p:nvPr/>
        </p:nvGrpSpPr>
        <p:grpSpPr bwMode="auto">
          <a:xfrm>
            <a:off x="4708526" y="1843088"/>
            <a:ext cx="3630613" cy="3328988"/>
            <a:chOff x="2966" y="1161"/>
            <a:chExt cx="2287" cy="2097"/>
          </a:xfrm>
        </p:grpSpPr>
        <p:sp>
          <p:nvSpPr>
            <p:cNvPr id="7" name="Text Box 7"/>
            <p:cNvSpPr txBox="1">
              <a:spLocks noChangeArrowheads="1"/>
            </p:cNvSpPr>
            <p:nvPr/>
          </p:nvSpPr>
          <p:spPr bwMode="auto">
            <a:xfrm>
              <a:off x="2966" y="1629"/>
              <a:ext cx="2287" cy="1629"/>
            </a:xfrm>
            <a:prstGeom prst="rect">
              <a:avLst/>
            </a:prstGeom>
            <a:noFill/>
            <a:ln w="9525">
              <a:noFill/>
              <a:miter lim="800000"/>
              <a:headEnd/>
              <a:tailEnd/>
            </a:ln>
          </p:spPr>
          <p:txBody>
            <a:bodyPr wrap="none" anchor="ctr">
              <a:spAutoFit/>
            </a:bodyPr>
            <a:lstStyle/>
            <a:p>
              <a:pPr algn="l"/>
              <a:r>
                <a:rPr lang="en-US" b="1" dirty="0" smtClean="0">
                  <a:latin typeface="Courier New" pitchFamily="49" charset="0"/>
                </a:rPr>
                <a:t>while(TRUE) {</a:t>
              </a:r>
              <a:endParaRPr lang="en-US" b="1" dirty="0">
                <a:latin typeface="Courier New" pitchFamily="49" charset="0"/>
              </a:endParaRPr>
            </a:p>
            <a:p>
              <a:pPr algn="l"/>
              <a:r>
                <a:rPr lang="en-US" b="1" dirty="0">
                  <a:latin typeface="Courier New" pitchFamily="49" charset="0"/>
                </a:rPr>
                <a:t>    </a:t>
              </a:r>
              <a:r>
                <a:rPr lang="en-US" b="1" dirty="0" smtClean="0">
                  <a:latin typeface="Courier New" pitchFamily="49" charset="0"/>
                </a:rPr>
                <a:t>if (count==0)</a:t>
              </a:r>
            </a:p>
            <a:p>
              <a:pPr algn="l"/>
              <a:r>
                <a:rPr lang="en-US" b="1" dirty="0">
                  <a:latin typeface="Courier New" pitchFamily="49" charset="0"/>
                </a:rPr>
                <a:t> </a:t>
              </a:r>
              <a:r>
                <a:rPr lang="en-US" b="1" dirty="0" smtClean="0">
                  <a:latin typeface="Courier New" pitchFamily="49" charset="0"/>
                </a:rPr>
                <a:t>      sleep();</a:t>
              </a:r>
              <a:endParaRPr lang="en-US" b="1" dirty="0">
                <a:latin typeface="Courier New" pitchFamily="49" charset="0"/>
              </a:endParaRPr>
            </a:p>
            <a:p>
              <a:pPr algn="l"/>
              <a:r>
                <a:rPr lang="en-US" b="1" dirty="0">
                  <a:latin typeface="Courier New" pitchFamily="49" charset="0"/>
                </a:rPr>
                <a:t>    </a:t>
              </a:r>
              <a:r>
                <a:rPr lang="en-US" b="1" dirty="0" smtClean="0">
                  <a:latin typeface="Courier New" pitchFamily="49" charset="0"/>
                </a:rPr>
                <a:t>item = </a:t>
              </a:r>
              <a:r>
                <a:rPr lang="en-US" b="1" dirty="0" err="1" smtClean="0">
                  <a:latin typeface="Courier New" pitchFamily="49" charset="0"/>
                </a:rPr>
                <a:t>remove_item</a:t>
              </a:r>
              <a:r>
                <a:rPr lang="en-US" b="1" dirty="0" smtClean="0">
                  <a:latin typeface="Courier New" pitchFamily="49" charset="0"/>
                </a:rPr>
                <a:t>();</a:t>
              </a:r>
              <a:endParaRPr lang="en-US" b="1" dirty="0">
                <a:latin typeface="Courier New" pitchFamily="49" charset="0"/>
              </a:endParaRPr>
            </a:p>
            <a:p>
              <a:pPr algn="l"/>
              <a:r>
                <a:rPr lang="en-US" b="1" dirty="0">
                  <a:latin typeface="Courier New" pitchFamily="49" charset="0"/>
                </a:rPr>
                <a:t>    </a:t>
              </a:r>
              <a:r>
                <a:rPr lang="en-US" b="1" dirty="0" smtClean="0">
                  <a:latin typeface="Courier New" pitchFamily="49" charset="0"/>
                </a:rPr>
                <a:t>count = count – 1;</a:t>
              </a:r>
              <a:endParaRPr lang="en-US" b="1" dirty="0">
                <a:latin typeface="Courier New" pitchFamily="49" charset="0"/>
              </a:endParaRPr>
            </a:p>
            <a:p>
              <a:pPr algn="l"/>
              <a:r>
                <a:rPr lang="en-US" b="1" dirty="0">
                  <a:latin typeface="Courier New" pitchFamily="49" charset="0"/>
                </a:rPr>
                <a:t>    </a:t>
              </a:r>
              <a:r>
                <a:rPr lang="en-US" b="1" dirty="0" smtClean="0">
                  <a:latin typeface="Courier New" pitchFamily="49" charset="0"/>
                </a:rPr>
                <a:t>if (count==N-1)</a:t>
              </a:r>
            </a:p>
            <a:p>
              <a:pPr algn="l"/>
              <a:r>
                <a:rPr lang="en-US" b="1" dirty="0">
                  <a:latin typeface="Courier New" pitchFamily="49" charset="0"/>
                </a:rPr>
                <a:t> </a:t>
              </a:r>
              <a:r>
                <a:rPr lang="en-US" b="1" dirty="0" smtClean="0">
                  <a:latin typeface="Courier New" pitchFamily="49" charset="0"/>
                </a:rPr>
                <a:t>      wakeup(producer);</a:t>
              </a:r>
            </a:p>
            <a:p>
              <a:pPr algn="l"/>
              <a:r>
                <a:rPr lang="en-US" b="1" dirty="0">
                  <a:latin typeface="Courier New" pitchFamily="49" charset="0"/>
                </a:rPr>
                <a:t> </a:t>
              </a:r>
              <a:r>
                <a:rPr lang="en-US" b="1" dirty="0" smtClean="0">
                  <a:latin typeface="Courier New" pitchFamily="49" charset="0"/>
                </a:rPr>
                <a:t>   </a:t>
              </a:r>
              <a:r>
                <a:rPr lang="en-US" b="1" dirty="0" err="1" smtClean="0">
                  <a:latin typeface="Courier New" pitchFamily="49" charset="0"/>
                </a:rPr>
                <a:t>consume_item</a:t>
              </a:r>
              <a:r>
                <a:rPr lang="en-US" b="1" dirty="0" smtClean="0">
                  <a:latin typeface="Courier New" pitchFamily="49" charset="0"/>
                </a:rPr>
                <a:t>(item);</a:t>
              </a:r>
            </a:p>
            <a:p>
              <a:pPr algn="l"/>
              <a:r>
                <a:rPr lang="en-US" b="1" dirty="0">
                  <a:latin typeface="Courier New" pitchFamily="49" charset="0"/>
                </a:rPr>
                <a:t>}</a:t>
              </a:r>
            </a:p>
          </p:txBody>
        </p:sp>
        <p:sp>
          <p:nvSpPr>
            <p:cNvPr id="8" name="Text Box 8"/>
            <p:cNvSpPr txBox="1">
              <a:spLocks noChangeArrowheads="1"/>
            </p:cNvSpPr>
            <p:nvPr/>
          </p:nvSpPr>
          <p:spPr bwMode="auto">
            <a:xfrm>
              <a:off x="2966" y="1161"/>
              <a:ext cx="1437" cy="288"/>
            </a:xfrm>
            <a:prstGeom prst="rect">
              <a:avLst/>
            </a:prstGeom>
            <a:noFill/>
            <a:ln w="12700">
              <a:noFill/>
              <a:miter lim="800000"/>
              <a:headEnd type="none" w="lg" len="lg"/>
              <a:tailEnd type="none" w="lg" len="lg"/>
            </a:ln>
          </p:spPr>
          <p:txBody>
            <a:bodyPr>
              <a:spAutoFit/>
            </a:bodyPr>
            <a:lstStyle/>
            <a:p>
              <a:pPr algn="l">
                <a:spcBef>
                  <a:spcPct val="50000"/>
                </a:spcBef>
              </a:pPr>
              <a:r>
                <a:rPr lang="en-US" sz="2400" b="1" u="sng"/>
                <a:t>Consumer</a:t>
              </a:r>
            </a:p>
          </p:txBody>
        </p:sp>
      </p:grpSp>
      <p:sp>
        <p:nvSpPr>
          <p:cNvPr id="10" name="Right Arrow 9"/>
          <p:cNvSpPr/>
          <p:nvPr/>
        </p:nvSpPr>
        <p:spPr bwMode="auto">
          <a:xfrm>
            <a:off x="4267200" y="3200400"/>
            <a:ext cx="434975" cy="239712"/>
          </a:xfrm>
          <a:prstGeom prst="rightArrow">
            <a:avLst/>
          </a:prstGeom>
          <a:solidFill>
            <a:schemeClr val="accent2">
              <a:lumMod val="60000"/>
              <a:lumOff val="40000"/>
            </a:schemeClr>
          </a:solidFill>
          <a:ln w="9525" cap="flat" cmpd="sng" algn="ctr">
            <a:solidFill>
              <a:schemeClr val="accent2"/>
            </a:solidFill>
            <a:prstDash val="solid"/>
            <a:miter lim="800000"/>
            <a:headEnd type="none" w="med" len="med"/>
            <a:tailEnd type="none" w="med" len="med"/>
          </a:ln>
          <a:effectLst/>
        </p:spPr>
        <p:txBody>
          <a:bodyPr wrap="none"/>
          <a:lstStyle/>
          <a:p>
            <a:pPr>
              <a:defRPr/>
            </a:pPr>
            <a:endParaRPr lang="en-US">
              <a:latin typeface="Times New Roman" pitchFamily="64" charset="0"/>
            </a:endParaRPr>
          </a:p>
        </p:txBody>
      </p:sp>
      <p:sp>
        <p:nvSpPr>
          <p:cNvPr id="11" name="Rounded Rectangular Callout 10"/>
          <p:cNvSpPr/>
          <p:nvPr/>
        </p:nvSpPr>
        <p:spPr>
          <a:xfrm>
            <a:off x="7315200" y="2286000"/>
            <a:ext cx="1752600" cy="838200"/>
          </a:xfrm>
          <a:prstGeom prst="wedgeRoundRectCallout">
            <a:avLst>
              <a:gd name="adj1" fmla="val -74680"/>
              <a:gd name="adj2" fmla="val 7353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10000"/>
          </a:bodyPr>
          <a:lstStyle/>
          <a:p>
            <a:pPr algn="ctr"/>
            <a:r>
              <a:rPr lang="en-US" dirty="0" smtClean="0"/>
              <a:t>Just read count, but have not gone to sleep</a:t>
            </a:r>
            <a:endParaRPr lang="en-US" dirty="0"/>
          </a:p>
        </p:txBody>
      </p:sp>
      <p:sp>
        <p:nvSpPr>
          <p:cNvPr id="12" name="Right Arrow 11"/>
          <p:cNvSpPr/>
          <p:nvPr/>
        </p:nvSpPr>
        <p:spPr bwMode="auto">
          <a:xfrm>
            <a:off x="174625" y="4027488"/>
            <a:ext cx="434975" cy="239712"/>
          </a:xfrm>
          <a:prstGeom prst="rightArrow">
            <a:avLst/>
          </a:prstGeom>
          <a:solidFill>
            <a:schemeClr val="accent2">
              <a:lumMod val="60000"/>
              <a:lumOff val="40000"/>
            </a:schemeClr>
          </a:solidFill>
          <a:ln w="9525" cap="flat" cmpd="sng" algn="ctr">
            <a:solidFill>
              <a:schemeClr val="accent2"/>
            </a:solidFill>
            <a:prstDash val="solid"/>
            <a:miter lim="800000"/>
            <a:headEnd type="none" w="med" len="med"/>
            <a:tailEnd type="none" w="med" len="med"/>
          </a:ln>
          <a:effectLst/>
        </p:spPr>
        <p:txBody>
          <a:bodyPr wrap="none"/>
          <a:lstStyle/>
          <a:p>
            <a:pPr>
              <a:defRPr/>
            </a:pPr>
            <a:endParaRPr lang="en-US">
              <a:latin typeface="Times New Roman" pitchFamily="64" charset="0"/>
            </a:endParaRPr>
          </a:p>
        </p:txBody>
      </p:sp>
      <p:sp>
        <p:nvSpPr>
          <p:cNvPr id="13" name="Right Arrow 12"/>
          <p:cNvSpPr/>
          <p:nvPr/>
        </p:nvSpPr>
        <p:spPr bwMode="auto">
          <a:xfrm>
            <a:off x="152400" y="4332288"/>
            <a:ext cx="434975" cy="239712"/>
          </a:xfrm>
          <a:prstGeom prst="rightArrow">
            <a:avLst/>
          </a:prstGeom>
          <a:solidFill>
            <a:schemeClr val="accent2">
              <a:lumMod val="60000"/>
              <a:lumOff val="40000"/>
            </a:schemeClr>
          </a:solidFill>
          <a:ln w="9525" cap="flat" cmpd="sng" algn="ctr">
            <a:solidFill>
              <a:schemeClr val="accent2"/>
            </a:solidFill>
            <a:prstDash val="solid"/>
            <a:miter lim="800000"/>
            <a:headEnd type="none" w="med" len="med"/>
            <a:tailEnd type="none" w="med" len="med"/>
          </a:ln>
          <a:effectLst/>
        </p:spPr>
        <p:txBody>
          <a:bodyPr wrap="none"/>
          <a:lstStyle/>
          <a:p>
            <a:pPr>
              <a:defRPr/>
            </a:pPr>
            <a:endParaRPr lang="en-US">
              <a:latin typeface="Times New Roman" pitchFamily="64" charset="0"/>
            </a:endParaRPr>
          </a:p>
        </p:txBody>
      </p:sp>
      <p:sp>
        <p:nvSpPr>
          <p:cNvPr id="14" name="Right Arrow 13"/>
          <p:cNvSpPr/>
          <p:nvPr/>
        </p:nvSpPr>
        <p:spPr bwMode="auto">
          <a:xfrm>
            <a:off x="152400" y="4572000"/>
            <a:ext cx="434975" cy="239712"/>
          </a:xfrm>
          <a:prstGeom prst="rightArrow">
            <a:avLst/>
          </a:prstGeom>
          <a:solidFill>
            <a:schemeClr val="accent2">
              <a:lumMod val="60000"/>
              <a:lumOff val="40000"/>
            </a:schemeClr>
          </a:solidFill>
          <a:ln w="9525" cap="flat" cmpd="sng" algn="ctr">
            <a:solidFill>
              <a:schemeClr val="accent2"/>
            </a:solidFill>
            <a:prstDash val="solid"/>
            <a:miter lim="800000"/>
            <a:headEnd type="none" w="med" len="med"/>
            <a:tailEnd type="none" w="med" len="med"/>
          </a:ln>
          <a:effectLst/>
        </p:spPr>
        <p:txBody>
          <a:bodyPr wrap="none"/>
          <a:lstStyle/>
          <a:p>
            <a:pPr>
              <a:defRPr/>
            </a:pPr>
            <a:endParaRPr lang="en-US">
              <a:latin typeface="Times New Roman" pitchFamily="64" charset="0"/>
            </a:endParaRPr>
          </a:p>
        </p:txBody>
      </p:sp>
      <p:sp>
        <p:nvSpPr>
          <p:cNvPr id="15" name="Right Arrow 14"/>
          <p:cNvSpPr/>
          <p:nvPr/>
        </p:nvSpPr>
        <p:spPr bwMode="auto">
          <a:xfrm>
            <a:off x="152400" y="2960688"/>
            <a:ext cx="434975" cy="239712"/>
          </a:xfrm>
          <a:prstGeom prst="rightArrow">
            <a:avLst/>
          </a:prstGeom>
          <a:solidFill>
            <a:schemeClr val="accent2">
              <a:lumMod val="60000"/>
              <a:lumOff val="40000"/>
            </a:schemeClr>
          </a:solidFill>
          <a:ln w="9525" cap="flat" cmpd="sng" algn="ctr">
            <a:solidFill>
              <a:schemeClr val="accent2"/>
            </a:solidFill>
            <a:prstDash val="solid"/>
            <a:miter lim="800000"/>
            <a:headEnd type="none" w="med" len="med"/>
            <a:tailEnd type="none" w="med" len="med"/>
          </a:ln>
          <a:effectLst/>
        </p:spPr>
        <p:txBody>
          <a:bodyPr wrap="none"/>
          <a:lstStyle/>
          <a:p>
            <a:pPr>
              <a:defRPr/>
            </a:pPr>
            <a:endParaRPr lang="en-US">
              <a:latin typeface="Times New Roman" pitchFamily="64" charset="0"/>
            </a:endParaRPr>
          </a:p>
        </p:txBody>
      </p:sp>
      <p:sp>
        <p:nvSpPr>
          <p:cNvPr id="16" name="Right Arrow 15"/>
          <p:cNvSpPr/>
          <p:nvPr/>
        </p:nvSpPr>
        <p:spPr bwMode="auto">
          <a:xfrm>
            <a:off x="4267200" y="3200400"/>
            <a:ext cx="434975" cy="239712"/>
          </a:xfrm>
          <a:prstGeom prst="right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wrap="none"/>
          <a:lstStyle/>
          <a:p>
            <a:pPr>
              <a:defRPr/>
            </a:pPr>
            <a:endParaRPr lang="en-US">
              <a:latin typeface="Times New Roman" pitchFamily="64" charset="0"/>
            </a:endParaRPr>
          </a:p>
        </p:txBody>
      </p:sp>
      <p:sp>
        <p:nvSpPr>
          <p:cNvPr id="17" name="Rounded Rectangular Callout 16"/>
          <p:cNvSpPr/>
          <p:nvPr/>
        </p:nvSpPr>
        <p:spPr>
          <a:xfrm>
            <a:off x="6934200" y="3352800"/>
            <a:ext cx="1524000" cy="685800"/>
          </a:xfrm>
          <a:prstGeom prst="wedgeRoundRectCallout">
            <a:avLst>
              <a:gd name="adj1" fmla="val -69404"/>
              <a:gd name="adj2" fmla="val -387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Just went to sleep!</a:t>
            </a:r>
            <a:endParaRPr lang="en-US" dirty="0"/>
          </a:p>
        </p:txBody>
      </p:sp>
      <p:sp>
        <p:nvSpPr>
          <p:cNvPr id="18" name="Rounded Rectangle 17"/>
          <p:cNvSpPr/>
          <p:nvPr/>
        </p:nvSpPr>
        <p:spPr>
          <a:xfrm>
            <a:off x="2438400" y="1828800"/>
            <a:ext cx="15240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count initially 0</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18"/>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1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xit" presetSubtype="0" fill="hold" grpId="1" nodeType="withEffect">
                                  <p:stCondLst>
                                    <p:cond delay="0"/>
                                  </p:stCondLst>
                                  <p:childTnLst>
                                    <p:set>
                                      <p:cBhvr>
                                        <p:cTn id="46" dur="1" fill="hold">
                                          <p:stCondLst>
                                            <p:cond delay="0"/>
                                          </p:stCondLst>
                                        </p:cTn>
                                        <p:tgtEl>
                                          <p:spTgt spid="1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1" grpId="1" animBg="1"/>
      <p:bldP spid="12" grpId="0" animBg="1"/>
      <p:bldP spid="12" grpId="1" animBg="1"/>
      <p:bldP spid="13" grpId="0" animBg="1"/>
      <p:bldP spid="13" grpId="1" animBg="1"/>
      <p:bldP spid="14" grpId="0" animBg="1"/>
      <p:bldP spid="14" grpId="1" animBg="1"/>
      <p:bldP spid="15" grpId="0" animBg="1"/>
      <p:bldP spid="16" grpId="0" animBg="1"/>
      <p:bldP spid="17" grpId="0" animBg="1"/>
      <p:bldP spid="18" grpId="0" animBg="1"/>
      <p:bldP spid="18" grpId="1"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a:t>
            </a:r>
            <a:endParaRPr lang="en-US" dirty="0"/>
          </a:p>
        </p:txBody>
      </p:sp>
      <p:sp>
        <p:nvSpPr>
          <p:cNvPr id="3" name="Content Placeholder 2"/>
          <p:cNvSpPr>
            <a:spLocks noGrp="1"/>
          </p:cNvSpPr>
          <p:nvPr>
            <p:ph idx="1"/>
          </p:nvPr>
        </p:nvSpPr>
        <p:spPr/>
        <p:txBody>
          <a:bodyPr/>
          <a:lstStyle/>
          <a:p>
            <a:r>
              <a:rPr lang="en-US" dirty="0" smtClean="0"/>
              <a:t>Proposed by </a:t>
            </a:r>
            <a:r>
              <a:rPr lang="en-US" dirty="0" err="1" smtClean="0"/>
              <a:t>Dijkstra</a:t>
            </a:r>
            <a:r>
              <a:rPr lang="en-US" dirty="0" smtClean="0"/>
              <a:t> in 1965</a:t>
            </a:r>
          </a:p>
          <a:p>
            <a:r>
              <a:rPr lang="en-US" dirty="0" smtClean="0"/>
              <a:t>Two operations </a:t>
            </a:r>
            <a:r>
              <a:rPr lang="en-US" i="1" dirty="0" smtClean="0"/>
              <a:t>up</a:t>
            </a:r>
            <a:r>
              <a:rPr lang="en-US" dirty="0" smtClean="0"/>
              <a:t> (wakeup) and </a:t>
            </a:r>
            <a:r>
              <a:rPr lang="en-US" i="1" dirty="0" smtClean="0"/>
              <a:t>down</a:t>
            </a:r>
            <a:r>
              <a:rPr lang="en-US" dirty="0" smtClean="0"/>
              <a:t> (sleep)</a:t>
            </a:r>
          </a:p>
          <a:p>
            <a:r>
              <a:rPr lang="en-US" dirty="0" smtClean="0"/>
              <a:t>Also seen as </a:t>
            </a:r>
            <a:r>
              <a:rPr lang="en-US" i="1" dirty="0" smtClean="0"/>
              <a:t>wait</a:t>
            </a:r>
            <a:r>
              <a:rPr lang="en-US" dirty="0" smtClean="0"/>
              <a:t> and </a:t>
            </a:r>
            <a:r>
              <a:rPr lang="en-US" i="1" dirty="0" smtClean="0"/>
              <a:t>signal</a:t>
            </a:r>
            <a:endParaRPr lang="en-US" dirty="0" smtClean="0"/>
          </a:p>
          <a:p>
            <a:r>
              <a:rPr lang="en-US" dirty="0" smtClean="0"/>
              <a:t>Also seen as </a:t>
            </a:r>
            <a:r>
              <a:rPr lang="en-US" i="1" dirty="0" err="1" smtClean="0"/>
              <a:t>semWait</a:t>
            </a:r>
            <a:r>
              <a:rPr lang="en-US" dirty="0" smtClean="0"/>
              <a:t> and </a:t>
            </a:r>
            <a:r>
              <a:rPr lang="en-US" i="1" dirty="0" err="1" smtClean="0"/>
              <a:t>semSignal</a:t>
            </a:r>
            <a:endParaRPr lang="en-US" dirty="0" smtClean="0"/>
          </a:p>
          <a:p>
            <a:r>
              <a:rPr lang="en-US" dirty="0" smtClean="0"/>
              <a:t>Regardless, action is persistent and atomic (once started will not be </a:t>
            </a:r>
            <a:r>
              <a:rPr lang="en-US" dirty="0" err="1" smtClean="0"/>
              <a:t>interupted</a:t>
            </a:r>
            <a:r>
              <a:rPr lang="en-US" dirty="0" smtClean="0"/>
              <a:t>)</a:t>
            </a:r>
          </a:p>
        </p:txBody>
      </p:sp>
    </p:spTree>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2"/>
          <p:cNvSpPr>
            <a:spLocks noGrp="1" noChangeArrowheads="1"/>
          </p:cNvSpPr>
          <p:nvPr>
            <p:ph type="title"/>
          </p:nvPr>
        </p:nvSpPr>
        <p:spPr/>
        <p:txBody>
          <a:bodyPr/>
          <a:lstStyle/>
          <a:p>
            <a:r>
              <a:rPr lang="en-US" smtClean="0"/>
              <a:t>Semaphore Primitives</a:t>
            </a:r>
          </a:p>
        </p:txBody>
      </p:sp>
      <p:pic>
        <p:nvPicPr>
          <p:cNvPr id="60422" name="Picture 3"/>
          <p:cNvPicPr>
            <a:picLocks noGrp="1" noChangeAspect="1" noChangeArrowheads="1"/>
          </p:cNvPicPr>
          <p:nvPr>
            <p:ph idx="1"/>
          </p:nvPr>
        </p:nvPicPr>
        <p:blipFill>
          <a:blip r:embed="rId3" cstate="print"/>
          <a:srcRect/>
          <a:stretch>
            <a:fillRect/>
          </a:stretch>
        </p:blipFill>
        <p:spPr>
          <a:xfrm>
            <a:off x="1231900" y="1882775"/>
            <a:ext cx="6388100" cy="4670425"/>
          </a:xfrm>
        </p:spPr>
      </p:pic>
      <p:sp>
        <p:nvSpPr>
          <p:cNvPr id="7" name="Rounded Rectangle 6"/>
          <p:cNvSpPr/>
          <p:nvPr/>
        </p:nvSpPr>
        <p:spPr>
          <a:xfrm>
            <a:off x="1441450" y="6246812"/>
            <a:ext cx="6096000" cy="30480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ular Callout 7"/>
          <p:cNvSpPr/>
          <p:nvPr/>
        </p:nvSpPr>
        <p:spPr>
          <a:xfrm>
            <a:off x="6324600" y="1752600"/>
            <a:ext cx="2438400" cy="1828800"/>
          </a:xfrm>
          <a:prstGeom prst="wedgeRoundRectCallout">
            <a:avLst>
              <a:gd name="adj1" fmla="val -66592"/>
              <a:gd name="adj2" fmla="val 87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Must be atomic or nothing works!</a:t>
            </a:r>
          </a:p>
          <a:p>
            <a:pPr algn="ctr"/>
            <a:r>
              <a:rPr lang="en-US" dirty="0" smtClean="0"/>
              <a:t>(think races on count)</a:t>
            </a:r>
          </a:p>
        </p:txBody>
      </p:sp>
      <p:sp>
        <p:nvSpPr>
          <p:cNvPr id="9" name="Rounded Rectangle 8"/>
          <p:cNvSpPr/>
          <p:nvPr/>
        </p:nvSpPr>
        <p:spPr>
          <a:xfrm>
            <a:off x="2590800" y="5943600"/>
            <a:ext cx="38862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 more busy waiting!</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 Producer-consumer</a:t>
            </a:r>
            <a:endParaRPr lang="en-US" dirty="0"/>
          </a:p>
        </p:txBody>
      </p:sp>
      <p:grpSp>
        <p:nvGrpSpPr>
          <p:cNvPr id="3" name="Group 3"/>
          <p:cNvGrpSpPr>
            <a:grpSpLocks/>
          </p:cNvGrpSpPr>
          <p:nvPr/>
        </p:nvGrpSpPr>
        <p:grpSpPr bwMode="auto">
          <a:xfrm>
            <a:off x="277813" y="1846263"/>
            <a:ext cx="3630612" cy="3186113"/>
            <a:chOff x="175" y="1163"/>
            <a:chExt cx="2287" cy="2007"/>
          </a:xfrm>
        </p:grpSpPr>
        <p:sp>
          <p:nvSpPr>
            <p:cNvPr id="4" name="Text Box 4"/>
            <p:cNvSpPr txBox="1">
              <a:spLocks noChangeArrowheads="1"/>
            </p:cNvSpPr>
            <p:nvPr/>
          </p:nvSpPr>
          <p:spPr bwMode="auto">
            <a:xfrm>
              <a:off x="175" y="1716"/>
              <a:ext cx="2287" cy="1454"/>
            </a:xfrm>
            <a:prstGeom prst="rect">
              <a:avLst/>
            </a:prstGeom>
            <a:noFill/>
            <a:ln w="9525">
              <a:noFill/>
              <a:miter lim="800000"/>
              <a:headEnd/>
              <a:tailEnd/>
            </a:ln>
          </p:spPr>
          <p:txBody>
            <a:bodyPr wrap="none" anchor="ctr">
              <a:spAutoFit/>
            </a:bodyPr>
            <a:lstStyle/>
            <a:p>
              <a:pPr algn="l"/>
              <a:r>
                <a:rPr lang="en-US" b="1" dirty="0" smtClean="0">
                  <a:latin typeface="Courier New" pitchFamily="49" charset="0"/>
                </a:rPr>
                <a:t>while(TRUE) {</a:t>
              </a:r>
              <a:endParaRPr lang="en-US" b="1" dirty="0">
                <a:latin typeface="Courier New" pitchFamily="49" charset="0"/>
              </a:endParaRPr>
            </a:p>
            <a:p>
              <a:pPr algn="l"/>
              <a:r>
                <a:rPr lang="en-US" b="1" dirty="0">
                  <a:latin typeface="Courier New" pitchFamily="49" charset="0"/>
                </a:rPr>
                <a:t>    </a:t>
              </a:r>
              <a:r>
                <a:rPr lang="en-US" b="1" dirty="0" smtClean="0">
                  <a:latin typeface="Courier New" pitchFamily="49" charset="0"/>
                </a:rPr>
                <a:t>item = </a:t>
              </a:r>
              <a:r>
                <a:rPr lang="en-US" b="1" dirty="0" err="1" smtClean="0">
                  <a:latin typeface="Courier New" pitchFamily="49" charset="0"/>
                </a:rPr>
                <a:t>produce_item</a:t>
              </a:r>
              <a:r>
                <a:rPr lang="en-US" b="1" dirty="0" smtClean="0">
                  <a:latin typeface="Courier New" pitchFamily="49" charset="0"/>
                </a:rPr>
                <a:t>()</a:t>
              </a:r>
              <a:endParaRPr lang="en-US" b="1" dirty="0">
                <a:latin typeface="Courier New" pitchFamily="49" charset="0"/>
              </a:endParaRPr>
            </a:p>
            <a:p>
              <a:pPr algn="l"/>
              <a:r>
                <a:rPr lang="en-US" b="1" dirty="0">
                  <a:latin typeface="Courier New" pitchFamily="49" charset="0"/>
                </a:rPr>
                <a:t>    </a:t>
              </a:r>
              <a:r>
                <a:rPr lang="en-US" b="1" dirty="0" smtClean="0">
                  <a:latin typeface="Courier New" pitchFamily="49" charset="0"/>
                </a:rPr>
                <a:t>down(&amp;empty);</a:t>
              </a:r>
            </a:p>
            <a:p>
              <a:pPr algn="l"/>
              <a:r>
                <a:rPr lang="en-US" b="1" dirty="0" smtClean="0">
                  <a:latin typeface="Courier New" pitchFamily="49" charset="0"/>
                </a:rPr>
                <a:t>    down(&amp;</a:t>
              </a:r>
              <a:r>
                <a:rPr lang="en-US" b="1" dirty="0" err="1" smtClean="0">
                  <a:latin typeface="Courier New" pitchFamily="49" charset="0"/>
                </a:rPr>
                <a:t>mutex</a:t>
              </a:r>
              <a:r>
                <a:rPr lang="en-US" b="1" dirty="0" smtClean="0">
                  <a:latin typeface="Courier New" pitchFamily="49" charset="0"/>
                </a:rPr>
                <a:t>);</a:t>
              </a:r>
              <a:endParaRPr lang="en-US" b="1" dirty="0">
                <a:latin typeface="Courier New" pitchFamily="49" charset="0"/>
              </a:endParaRPr>
            </a:p>
            <a:p>
              <a:pPr algn="l"/>
              <a:r>
                <a:rPr lang="en-US" b="1" dirty="0">
                  <a:latin typeface="Courier New" pitchFamily="49" charset="0"/>
                </a:rPr>
                <a:t>    </a:t>
              </a:r>
              <a:r>
                <a:rPr lang="en-US" b="1" dirty="0" err="1" smtClean="0">
                  <a:latin typeface="Courier New" pitchFamily="49" charset="0"/>
                </a:rPr>
                <a:t>insert_item</a:t>
              </a:r>
              <a:r>
                <a:rPr lang="en-US" b="1" dirty="0" smtClean="0">
                  <a:latin typeface="Courier New" pitchFamily="49" charset="0"/>
                </a:rPr>
                <a:t>(item);</a:t>
              </a:r>
            </a:p>
            <a:p>
              <a:pPr algn="l"/>
              <a:r>
                <a:rPr lang="en-US" b="1" dirty="0">
                  <a:latin typeface="Courier New" pitchFamily="49" charset="0"/>
                </a:rPr>
                <a:t> </a:t>
              </a:r>
              <a:r>
                <a:rPr lang="en-US" b="1" dirty="0" smtClean="0">
                  <a:latin typeface="Courier New" pitchFamily="49" charset="0"/>
                </a:rPr>
                <a:t>   up(&amp;</a:t>
              </a:r>
              <a:r>
                <a:rPr lang="en-US" b="1" dirty="0" err="1" smtClean="0">
                  <a:latin typeface="Courier New" pitchFamily="49" charset="0"/>
                </a:rPr>
                <a:t>mutex</a:t>
              </a:r>
              <a:r>
                <a:rPr lang="en-US" b="1" dirty="0" smtClean="0">
                  <a:latin typeface="Courier New" pitchFamily="49" charset="0"/>
                </a:rPr>
                <a:t>);</a:t>
              </a:r>
            </a:p>
            <a:p>
              <a:pPr algn="l"/>
              <a:r>
                <a:rPr lang="en-US" b="1" dirty="0" smtClean="0">
                  <a:latin typeface="Courier New" pitchFamily="49" charset="0"/>
                </a:rPr>
                <a:t>    up(&amp;full);</a:t>
              </a:r>
              <a:endParaRPr lang="en-US" b="1" dirty="0">
                <a:latin typeface="Courier New" pitchFamily="49" charset="0"/>
              </a:endParaRPr>
            </a:p>
            <a:p>
              <a:pPr algn="l"/>
              <a:r>
                <a:rPr lang="en-US" b="1" dirty="0" smtClean="0">
                  <a:latin typeface="Courier New" pitchFamily="49" charset="0"/>
                </a:rPr>
                <a:t>}</a:t>
              </a:r>
              <a:endParaRPr lang="en-US" b="1" dirty="0">
                <a:latin typeface="Courier New" pitchFamily="49" charset="0"/>
              </a:endParaRPr>
            </a:p>
          </p:txBody>
        </p:sp>
        <p:sp>
          <p:nvSpPr>
            <p:cNvPr id="5" name="Text Box 5"/>
            <p:cNvSpPr txBox="1">
              <a:spLocks noChangeArrowheads="1"/>
            </p:cNvSpPr>
            <p:nvPr/>
          </p:nvSpPr>
          <p:spPr bwMode="auto">
            <a:xfrm>
              <a:off x="175" y="1163"/>
              <a:ext cx="1437" cy="288"/>
            </a:xfrm>
            <a:prstGeom prst="rect">
              <a:avLst/>
            </a:prstGeom>
            <a:noFill/>
            <a:ln w="12700">
              <a:noFill/>
              <a:miter lim="800000"/>
              <a:headEnd type="none" w="lg" len="lg"/>
              <a:tailEnd type="none" w="lg" len="lg"/>
            </a:ln>
          </p:spPr>
          <p:txBody>
            <a:bodyPr>
              <a:spAutoFit/>
            </a:bodyPr>
            <a:lstStyle/>
            <a:p>
              <a:pPr algn="l">
                <a:spcBef>
                  <a:spcPct val="50000"/>
                </a:spcBef>
              </a:pPr>
              <a:r>
                <a:rPr lang="en-US" sz="2400" b="1" u="sng"/>
                <a:t>Producer</a:t>
              </a:r>
            </a:p>
          </p:txBody>
        </p:sp>
      </p:grpSp>
      <p:grpSp>
        <p:nvGrpSpPr>
          <p:cNvPr id="6" name="Group 6"/>
          <p:cNvGrpSpPr>
            <a:grpSpLocks/>
          </p:cNvGrpSpPr>
          <p:nvPr/>
        </p:nvGrpSpPr>
        <p:grpSpPr bwMode="auto">
          <a:xfrm>
            <a:off x="4708526" y="1843088"/>
            <a:ext cx="3630613" cy="3189288"/>
            <a:chOff x="2966" y="1161"/>
            <a:chExt cx="2287" cy="2009"/>
          </a:xfrm>
        </p:grpSpPr>
        <p:sp>
          <p:nvSpPr>
            <p:cNvPr id="7" name="Text Box 7"/>
            <p:cNvSpPr txBox="1">
              <a:spLocks noChangeArrowheads="1"/>
            </p:cNvSpPr>
            <p:nvPr/>
          </p:nvSpPr>
          <p:spPr bwMode="auto">
            <a:xfrm>
              <a:off x="2966" y="1716"/>
              <a:ext cx="2287" cy="1454"/>
            </a:xfrm>
            <a:prstGeom prst="rect">
              <a:avLst/>
            </a:prstGeom>
            <a:noFill/>
            <a:ln w="9525">
              <a:noFill/>
              <a:miter lim="800000"/>
              <a:headEnd/>
              <a:tailEnd/>
            </a:ln>
          </p:spPr>
          <p:txBody>
            <a:bodyPr wrap="none" anchor="ctr">
              <a:spAutoFit/>
            </a:bodyPr>
            <a:lstStyle/>
            <a:p>
              <a:pPr algn="l"/>
              <a:r>
                <a:rPr lang="en-US" b="1" dirty="0" smtClean="0">
                  <a:latin typeface="Courier New" pitchFamily="49" charset="0"/>
                </a:rPr>
                <a:t>while(TRUE) {</a:t>
              </a:r>
              <a:endParaRPr lang="en-US" b="1" dirty="0">
                <a:latin typeface="Courier New" pitchFamily="49" charset="0"/>
              </a:endParaRPr>
            </a:p>
            <a:p>
              <a:r>
                <a:rPr lang="en-US" b="1" dirty="0">
                  <a:latin typeface="Courier New" pitchFamily="49" charset="0"/>
                </a:rPr>
                <a:t>    </a:t>
              </a:r>
              <a:r>
                <a:rPr lang="en-US" b="1" dirty="0" smtClean="0">
                  <a:latin typeface="Courier New" pitchFamily="49" charset="0"/>
                </a:rPr>
                <a:t>down(&amp;full);</a:t>
              </a:r>
            </a:p>
            <a:p>
              <a:r>
                <a:rPr lang="en-US" b="1" dirty="0" smtClean="0">
                  <a:latin typeface="Courier New" pitchFamily="49" charset="0"/>
                </a:rPr>
                <a:t>    down(&amp;</a:t>
              </a:r>
              <a:r>
                <a:rPr lang="en-US" b="1" dirty="0" err="1" smtClean="0">
                  <a:latin typeface="Courier New" pitchFamily="49" charset="0"/>
                </a:rPr>
                <a:t>mutex</a:t>
              </a:r>
              <a:r>
                <a:rPr lang="en-US" b="1" dirty="0" smtClean="0">
                  <a:latin typeface="Courier New" pitchFamily="49" charset="0"/>
                </a:rPr>
                <a:t>);</a:t>
              </a:r>
            </a:p>
            <a:p>
              <a:pPr algn="l"/>
              <a:r>
                <a:rPr lang="en-US" b="1" dirty="0" smtClean="0">
                  <a:latin typeface="Courier New" pitchFamily="49" charset="0"/>
                </a:rPr>
                <a:t>    item = </a:t>
              </a:r>
              <a:r>
                <a:rPr lang="en-US" b="1" dirty="0" err="1" smtClean="0">
                  <a:latin typeface="Courier New" pitchFamily="49" charset="0"/>
                </a:rPr>
                <a:t>remove_item</a:t>
              </a:r>
              <a:r>
                <a:rPr lang="en-US" b="1" dirty="0" smtClean="0">
                  <a:latin typeface="Courier New" pitchFamily="49" charset="0"/>
                </a:rPr>
                <a:t>();</a:t>
              </a:r>
            </a:p>
            <a:p>
              <a:r>
                <a:rPr lang="en-US" b="1" dirty="0">
                  <a:latin typeface="Courier New" pitchFamily="49" charset="0"/>
                </a:rPr>
                <a:t> </a:t>
              </a:r>
              <a:r>
                <a:rPr lang="en-US" b="1" dirty="0" smtClean="0">
                  <a:latin typeface="Courier New" pitchFamily="49" charset="0"/>
                </a:rPr>
                <a:t>   up(&amp;</a:t>
              </a:r>
              <a:r>
                <a:rPr lang="en-US" b="1" dirty="0" err="1" smtClean="0">
                  <a:latin typeface="Courier New" pitchFamily="49" charset="0"/>
                </a:rPr>
                <a:t>mutex</a:t>
              </a:r>
              <a:r>
                <a:rPr lang="en-US" b="1" dirty="0" smtClean="0">
                  <a:latin typeface="Courier New" pitchFamily="49" charset="0"/>
                </a:rPr>
                <a:t>);</a:t>
              </a:r>
            </a:p>
            <a:p>
              <a:r>
                <a:rPr lang="en-US" b="1" dirty="0" smtClean="0">
                  <a:latin typeface="Courier New" pitchFamily="49" charset="0"/>
                </a:rPr>
                <a:t>    up(&amp;empty);</a:t>
              </a:r>
              <a:endParaRPr lang="en-US" b="1" dirty="0">
                <a:latin typeface="Courier New" pitchFamily="49" charset="0"/>
              </a:endParaRPr>
            </a:p>
            <a:p>
              <a:pPr algn="l"/>
              <a:r>
                <a:rPr lang="en-US" b="1" dirty="0" smtClean="0">
                  <a:latin typeface="Courier New" pitchFamily="49" charset="0"/>
                </a:rPr>
                <a:t>    </a:t>
              </a:r>
              <a:r>
                <a:rPr lang="en-US" b="1" dirty="0" err="1" smtClean="0">
                  <a:latin typeface="Courier New" pitchFamily="49" charset="0"/>
                </a:rPr>
                <a:t>consume_item</a:t>
              </a:r>
              <a:r>
                <a:rPr lang="en-US" b="1" dirty="0" smtClean="0">
                  <a:latin typeface="Courier New" pitchFamily="49" charset="0"/>
                </a:rPr>
                <a:t>();</a:t>
              </a:r>
            </a:p>
            <a:p>
              <a:pPr algn="l"/>
              <a:r>
                <a:rPr lang="en-US" b="1" dirty="0">
                  <a:latin typeface="Courier New" pitchFamily="49" charset="0"/>
                </a:rPr>
                <a:t>}</a:t>
              </a:r>
            </a:p>
          </p:txBody>
        </p:sp>
        <p:sp>
          <p:nvSpPr>
            <p:cNvPr id="8" name="Text Box 8"/>
            <p:cNvSpPr txBox="1">
              <a:spLocks noChangeArrowheads="1"/>
            </p:cNvSpPr>
            <p:nvPr/>
          </p:nvSpPr>
          <p:spPr bwMode="auto">
            <a:xfrm>
              <a:off x="2966" y="1161"/>
              <a:ext cx="1437" cy="288"/>
            </a:xfrm>
            <a:prstGeom prst="rect">
              <a:avLst/>
            </a:prstGeom>
            <a:noFill/>
            <a:ln w="12700">
              <a:noFill/>
              <a:miter lim="800000"/>
              <a:headEnd type="none" w="lg" len="lg"/>
              <a:tailEnd type="none" w="lg" len="lg"/>
            </a:ln>
          </p:spPr>
          <p:txBody>
            <a:bodyPr>
              <a:spAutoFit/>
            </a:bodyPr>
            <a:lstStyle/>
            <a:p>
              <a:pPr algn="l">
                <a:spcBef>
                  <a:spcPct val="50000"/>
                </a:spcBef>
              </a:pPr>
              <a:r>
                <a:rPr lang="en-US" sz="2400" b="1" u="sng"/>
                <a:t>Consumer</a:t>
              </a:r>
            </a:p>
          </p:txBody>
        </p:sp>
      </p:grpSp>
      <p:sp>
        <p:nvSpPr>
          <p:cNvPr id="10" name="Rounded Rectangular Callout 9"/>
          <p:cNvSpPr/>
          <p:nvPr/>
        </p:nvSpPr>
        <p:spPr>
          <a:xfrm>
            <a:off x="2286000" y="4343400"/>
            <a:ext cx="5638800" cy="1371600"/>
          </a:xfrm>
          <a:prstGeom prst="wedgeRoundRectCallout">
            <a:avLst>
              <a:gd name="adj1" fmla="val -46297"/>
              <a:gd name="adj2" fmla="val -840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dirty="0" smtClean="0"/>
              <a:t> </a:t>
            </a:r>
            <a:r>
              <a:rPr lang="en-US" dirty="0" err="1" smtClean="0"/>
              <a:t>mutex</a:t>
            </a:r>
            <a:r>
              <a:rPr lang="en-US" dirty="0" smtClean="0"/>
              <a:t> semaphore to enforce mutual exclusion</a:t>
            </a:r>
          </a:p>
          <a:p>
            <a:pPr>
              <a:buFont typeface="Arial" pitchFamily="34" charset="0"/>
              <a:buChar char="•"/>
            </a:pPr>
            <a:r>
              <a:rPr lang="en-US" dirty="0"/>
              <a:t> </a:t>
            </a:r>
            <a:r>
              <a:rPr lang="en-US" dirty="0" smtClean="0"/>
              <a:t>Sometimes referred to as a binary semaphore</a:t>
            </a:r>
          </a:p>
          <a:p>
            <a:pPr>
              <a:buFont typeface="Arial" pitchFamily="34" charset="0"/>
              <a:buChar char="•"/>
            </a:pPr>
            <a:r>
              <a:rPr lang="en-US" dirty="0"/>
              <a:t> </a:t>
            </a:r>
            <a:r>
              <a:rPr lang="en-US" dirty="0" smtClean="0"/>
              <a:t>Only has value of 0 or 1</a:t>
            </a:r>
          </a:p>
          <a:p>
            <a:pPr>
              <a:buFont typeface="Arial" pitchFamily="34" charset="0"/>
              <a:buChar char="•"/>
            </a:pPr>
            <a:r>
              <a:rPr lang="en-US" dirty="0" smtClean="0"/>
              <a:t> Arbitrates access to shared buffer</a:t>
            </a:r>
          </a:p>
        </p:txBody>
      </p:sp>
      <p:sp>
        <p:nvSpPr>
          <p:cNvPr id="11" name="Rounded Rectangular Callout 10"/>
          <p:cNvSpPr/>
          <p:nvPr/>
        </p:nvSpPr>
        <p:spPr>
          <a:xfrm>
            <a:off x="3276600" y="3429000"/>
            <a:ext cx="5181600" cy="838200"/>
          </a:xfrm>
          <a:prstGeom prst="wedgeRoundRectCallout">
            <a:avLst>
              <a:gd name="adj1" fmla="val -75056"/>
              <a:gd name="adj2" fmla="val -2775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dirty="0" smtClean="0"/>
              <a:t> Synchronization semaphore</a:t>
            </a:r>
          </a:p>
          <a:p>
            <a:pPr>
              <a:buFont typeface="Arial" pitchFamily="34" charset="0"/>
              <a:buChar char="•"/>
            </a:pPr>
            <a:r>
              <a:rPr lang="en-US" dirty="0"/>
              <a:t> </a:t>
            </a:r>
            <a:r>
              <a:rPr lang="en-US" dirty="0" smtClean="0"/>
              <a:t>Initialized to size of internal buffer</a:t>
            </a:r>
          </a:p>
          <a:p>
            <a:pPr>
              <a:buFont typeface="Arial" pitchFamily="34" charset="0"/>
              <a:buChar char="•"/>
            </a:pPr>
            <a:r>
              <a:rPr lang="en-US" dirty="0"/>
              <a:t> </a:t>
            </a:r>
            <a:r>
              <a:rPr lang="en-US" dirty="0" smtClean="0"/>
              <a:t>Counts number of buffer slots still open</a:t>
            </a:r>
            <a:endParaRPr lang="en-US" dirty="0"/>
          </a:p>
        </p:txBody>
      </p:sp>
      <p:sp>
        <p:nvSpPr>
          <p:cNvPr id="12" name="Rounded Rectangular Callout 11"/>
          <p:cNvSpPr/>
          <p:nvPr/>
        </p:nvSpPr>
        <p:spPr>
          <a:xfrm>
            <a:off x="1752600" y="5181600"/>
            <a:ext cx="6553200" cy="1295400"/>
          </a:xfrm>
          <a:prstGeom prst="wedgeRoundRectCallout">
            <a:avLst>
              <a:gd name="adj1" fmla="val -49653"/>
              <a:gd name="adj2" fmla="val -8665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dirty="0" smtClean="0"/>
              <a:t> Synchronization semaphore</a:t>
            </a:r>
          </a:p>
          <a:p>
            <a:pPr>
              <a:buFont typeface="Arial" pitchFamily="34" charset="0"/>
              <a:buChar char="•"/>
            </a:pPr>
            <a:r>
              <a:rPr lang="en-US" dirty="0"/>
              <a:t> </a:t>
            </a:r>
            <a:r>
              <a:rPr lang="en-US" dirty="0" smtClean="0"/>
              <a:t>Initialized to zero</a:t>
            </a:r>
          </a:p>
          <a:p>
            <a:pPr>
              <a:buFont typeface="Arial" pitchFamily="34" charset="0"/>
              <a:buChar char="•"/>
            </a:pPr>
            <a:r>
              <a:rPr lang="en-US" dirty="0"/>
              <a:t> </a:t>
            </a:r>
            <a:r>
              <a:rPr lang="en-US" dirty="0" smtClean="0"/>
              <a:t>Counts the number of items currently in the buffer</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 Producer-consumer</a:t>
            </a:r>
            <a:endParaRPr lang="en-US" dirty="0"/>
          </a:p>
        </p:txBody>
      </p:sp>
      <p:grpSp>
        <p:nvGrpSpPr>
          <p:cNvPr id="3" name="Group 3"/>
          <p:cNvGrpSpPr>
            <a:grpSpLocks/>
          </p:cNvGrpSpPr>
          <p:nvPr/>
        </p:nvGrpSpPr>
        <p:grpSpPr bwMode="auto">
          <a:xfrm>
            <a:off x="277813" y="1846263"/>
            <a:ext cx="3630612" cy="3186113"/>
            <a:chOff x="175" y="1163"/>
            <a:chExt cx="2287" cy="2007"/>
          </a:xfrm>
        </p:grpSpPr>
        <p:sp>
          <p:nvSpPr>
            <p:cNvPr id="4" name="Text Box 4"/>
            <p:cNvSpPr txBox="1">
              <a:spLocks noChangeArrowheads="1"/>
            </p:cNvSpPr>
            <p:nvPr/>
          </p:nvSpPr>
          <p:spPr bwMode="auto">
            <a:xfrm>
              <a:off x="175" y="1716"/>
              <a:ext cx="2287" cy="1454"/>
            </a:xfrm>
            <a:prstGeom prst="rect">
              <a:avLst/>
            </a:prstGeom>
            <a:noFill/>
            <a:ln w="9525">
              <a:noFill/>
              <a:miter lim="800000"/>
              <a:headEnd/>
              <a:tailEnd/>
            </a:ln>
          </p:spPr>
          <p:txBody>
            <a:bodyPr wrap="none" anchor="ctr">
              <a:spAutoFit/>
            </a:bodyPr>
            <a:lstStyle/>
            <a:p>
              <a:pPr algn="l"/>
              <a:r>
                <a:rPr lang="en-US" b="1" dirty="0" smtClean="0">
                  <a:latin typeface="Courier New" pitchFamily="49" charset="0"/>
                </a:rPr>
                <a:t>while(TRUE) {</a:t>
              </a:r>
              <a:endParaRPr lang="en-US" b="1" dirty="0">
                <a:latin typeface="Courier New" pitchFamily="49" charset="0"/>
              </a:endParaRPr>
            </a:p>
            <a:p>
              <a:pPr algn="l"/>
              <a:r>
                <a:rPr lang="en-US" b="1" dirty="0">
                  <a:latin typeface="Courier New" pitchFamily="49" charset="0"/>
                </a:rPr>
                <a:t>    </a:t>
              </a:r>
              <a:r>
                <a:rPr lang="en-US" b="1" dirty="0" smtClean="0">
                  <a:latin typeface="Courier New" pitchFamily="49" charset="0"/>
                </a:rPr>
                <a:t>item = </a:t>
              </a:r>
              <a:r>
                <a:rPr lang="en-US" b="1" dirty="0" err="1" smtClean="0">
                  <a:latin typeface="Courier New" pitchFamily="49" charset="0"/>
                </a:rPr>
                <a:t>produce_item</a:t>
              </a:r>
              <a:r>
                <a:rPr lang="en-US" b="1" dirty="0" smtClean="0">
                  <a:latin typeface="Courier New" pitchFamily="49" charset="0"/>
                </a:rPr>
                <a:t>()</a:t>
              </a:r>
              <a:endParaRPr lang="en-US" b="1" dirty="0">
                <a:latin typeface="Courier New" pitchFamily="49" charset="0"/>
              </a:endParaRPr>
            </a:p>
            <a:p>
              <a:pPr algn="l"/>
              <a:r>
                <a:rPr lang="en-US" b="1" dirty="0">
                  <a:latin typeface="Courier New" pitchFamily="49" charset="0"/>
                </a:rPr>
                <a:t>    </a:t>
              </a:r>
              <a:r>
                <a:rPr lang="en-US" b="1" dirty="0" err="1" smtClean="0">
                  <a:latin typeface="Courier New" pitchFamily="49" charset="0"/>
                </a:rPr>
                <a:t>semWait</a:t>
              </a:r>
              <a:r>
                <a:rPr lang="en-US" b="1" dirty="0" smtClean="0">
                  <a:latin typeface="Courier New" pitchFamily="49" charset="0"/>
                </a:rPr>
                <a:t>(&amp;empty);</a:t>
              </a:r>
            </a:p>
            <a:p>
              <a:pPr algn="l"/>
              <a:r>
                <a:rPr lang="en-US" b="1" dirty="0" smtClean="0">
                  <a:latin typeface="Courier New" pitchFamily="49" charset="0"/>
                </a:rPr>
                <a:t>    </a:t>
              </a:r>
              <a:r>
                <a:rPr lang="en-US" b="1" dirty="0" err="1" smtClean="0">
                  <a:latin typeface="Courier New" pitchFamily="49" charset="0"/>
                </a:rPr>
                <a:t>semWait</a:t>
              </a:r>
              <a:r>
                <a:rPr lang="en-US" b="1" dirty="0" smtClean="0">
                  <a:latin typeface="Courier New" pitchFamily="49" charset="0"/>
                </a:rPr>
                <a:t>(&amp;</a:t>
              </a:r>
              <a:r>
                <a:rPr lang="en-US" b="1" dirty="0" err="1" smtClean="0">
                  <a:latin typeface="Courier New" pitchFamily="49" charset="0"/>
                </a:rPr>
                <a:t>mutex</a:t>
              </a:r>
              <a:r>
                <a:rPr lang="en-US" b="1" dirty="0" smtClean="0">
                  <a:latin typeface="Courier New" pitchFamily="49" charset="0"/>
                </a:rPr>
                <a:t>);</a:t>
              </a:r>
              <a:endParaRPr lang="en-US" b="1" dirty="0">
                <a:latin typeface="Courier New" pitchFamily="49" charset="0"/>
              </a:endParaRPr>
            </a:p>
            <a:p>
              <a:pPr algn="l"/>
              <a:r>
                <a:rPr lang="en-US" b="1" dirty="0">
                  <a:latin typeface="Courier New" pitchFamily="49" charset="0"/>
                </a:rPr>
                <a:t>    </a:t>
              </a:r>
              <a:r>
                <a:rPr lang="en-US" b="1" dirty="0" err="1" smtClean="0">
                  <a:latin typeface="Courier New" pitchFamily="49" charset="0"/>
                </a:rPr>
                <a:t>insert_item</a:t>
              </a:r>
              <a:r>
                <a:rPr lang="en-US" b="1" dirty="0" smtClean="0">
                  <a:latin typeface="Courier New" pitchFamily="49" charset="0"/>
                </a:rPr>
                <a:t>(item);</a:t>
              </a:r>
            </a:p>
            <a:p>
              <a:pPr algn="l"/>
              <a:r>
                <a:rPr lang="en-US" b="1" dirty="0">
                  <a:latin typeface="Courier New" pitchFamily="49" charset="0"/>
                </a:rPr>
                <a:t> </a:t>
              </a:r>
              <a:r>
                <a:rPr lang="en-US" b="1" dirty="0" smtClean="0">
                  <a:latin typeface="Courier New" pitchFamily="49" charset="0"/>
                </a:rPr>
                <a:t>   </a:t>
              </a:r>
              <a:r>
                <a:rPr lang="en-US" b="1" dirty="0" err="1" smtClean="0">
                  <a:latin typeface="Courier New" pitchFamily="49" charset="0"/>
                </a:rPr>
                <a:t>semSignal</a:t>
              </a:r>
              <a:r>
                <a:rPr lang="en-US" b="1" dirty="0" smtClean="0">
                  <a:latin typeface="Courier New" pitchFamily="49" charset="0"/>
                </a:rPr>
                <a:t>(&amp;</a:t>
              </a:r>
              <a:r>
                <a:rPr lang="en-US" b="1" dirty="0" err="1" smtClean="0">
                  <a:latin typeface="Courier New" pitchFamily="49" charset="0"/>
                </a:rPr>
                <a:t>mutex</a:t>
              </a:r>
              <a:r>
                <a:rPr lang="en-US" b="1" dirty="0" smtClean="0">
                  <a:latin typeface="Courier New" pitchFamily="49" charset="0"/>
                </a:rPr>
                <a:t>);</a:t>
              </a:r>
            </a:p>
            <a:p>
              <a:pPr algn="l"/>
              <a:r>
                <a:rPr lang="en-US" b="1" dirty="0" smtClean="0">
                  <a:latin typeface="Courier New" pitchFamily="49" charset="0"/>
                </a:rPr>
                <a:t>    </a:t>
              </a:r>
              <a:r>
                <a:rPr lang="en-US" b="1" dirty="0" err="1" smtClean="0">
                  <a:latin typeface="Courier New" pitchFamily="49" charset="0"/>
                </a:rPr>
                <a:t>semSignal</a:t>
              </a:r>
              <a:r>
                <a:rPr lang="en-US" b="1" dirty="0" smtClean="0">
                  <a:latin typeface="Courier New" pitchFamily="49" charset="0"/>
                </a:rPr>
                <a:t>(&amp;full);</a:t>
              </a:r>
              <a:endParaRPr lang="en-US" b="1" dirty="0">
                <a:latin typeface="Courier New" pitchFamily="49" charset="0"/>
              </a:endParaRPr>
            </a:p>
            <a:p>
              <a:pPr algn="l"/>
              <a:r>
                <a:rPr lang="en-US" b="1" dirty="0" smtClean="0">
                  <a:latin typeface="Courier New" pitchFamily="49" charset="0"/>
                </a:rPr>
                <a:t>}</a:t>
              </a:r>
              <a:endParaRPr lang="en-US" b="1" dirty="0">
                <a:latin typeface="Courier New" pitchFamily="49" charset="0"/>
              </a:endParaRPr>
            </a:p>
          </p:txBody>
        </p:sp>
        <p:sp>
          <p:nvSpPr>
            <p:cNvPr id="5" name="Text Box 5"/>
            <p:cNvSpPr txBox="1">
              <a:spLocks noChangeArrowheads="1"/>
            </p:cNvSpPr>
            <p:nvPr/>
          </p:nvSpPr>
          <p:spPr bwMode="auto">
            <a:xfrm>
              <a:off x="175" y="1163"/>
              <a:ext cx="1437" cy="288"/>
            </a:xfrm>
            <a:prstGeom prst="rect">
              <a:avLst/>
            </a:prstGeom>
            <a:noFill/>
            <a:ln w="12700">
              <a:noFill/>
              <a:miter lim="800000"/>
              <a:headEnd type="none" w="lg" len="lg"/>
              <a:tailEnd type="none" w="lg" len="lg"/>
            </a:ln>
          </p:spPr>
          <p:txBody>
            <a:bodyPr>
              <a:spAutoFit/>
            </a:bodyPr>
            <a:lstStyle/>
            <a:p>
              <a:pPr algn="l">
                <a:spcBef>
                  <a:spcPct val="50000"/>
                </a:spcBef>
              </a:pPr>
              <a:r>
                <a:rPr lang="en-US" sz="2400" b="1" u="sng"/>
                <a:t>Producer</a:t>
              </a:r>
            </a:p>
          </p:txBody>
        </p:sp>
      </p:grpSp>
      <p:grpSp>
        <p:nvGrpSpPr>
          <p:cNvPr id="6" name="Group 6"/>
          <p:cNvGrpSpPr>
            <a:grpSpLocks/>
          </p:cNvGrpSpPr>
          <p:nvPr/>
        </p:nvGrpSpPr>
        <p:grpSpPr bwMode="auto">
          <a:xfrm>
            <a:off x="4708526" y="1843088"/>
            <a:ext cx="3630613" cy="3189288"/>
            <a:chOff x="2966" y="1161"/>
            <a:chExt cx="2287" cy="2009"/>
          </a:xfrm>
        </p:grpSpPr>
        <p:sp>
          <p:nvSpPr>
            <p:cNvPr id="7" name="Text Box 7"/>
            <p:cNvSpPr txBox="1">
              <a:spLocks noChangeArrowheads="1"/>
            </p:cNvSpPr>
            <p:nvPr/>
          </p:nvSpPr>
          <p:spPr bwMode="auto">
            <a:xfrm>
              <a:off x="2966" y="1716"/>
              <a:ext cx="2287" cy="1454"/>
            </a:xfrm>
            <a:prstGeom prst="rect">
              <a:avLst/>
            </a:prstGeom>
            <a:noFill/>
            <a:ln w="9525">
              <a:noFill/>
              <a:miter lim="800000"/>
              <a:headEnd/>
              <a:tailEnd/>
            </a:ln>
          </p:spPr>
          <p:txBody>
            <a:bodyPr wrap="none" anchor="ctr">
              <a:spAutoFit/>
            </a:bodyPr>
            <a:lstStyle/>
            <a:p>
              <a:pPr algn="l"/>
              <a:r>
                <a:rPr lang="en-US" b="1" dirty="0" smtClean="0">
                  <a:latin typeface="Courier New" pitchFamily="49" charset="0"/>
                </a:rPr>
                <a:t>while(TRUE) {</a:t>
              </a:r>
              <a:endParaRPr lang="en-US" b="1" dirty="0">
                <a:latin typeface="Courier New" pitchFamily="49" charset="0"/>
              </a:endParaRPr>
            </a:p>
            <a:p>
              <a:r>
                <a:rPr lang="en-US" b="1" dirty="0">
                  <a:latin typeface="Courier New" pitchFamily="49" charset="0"/>
                </a:rPr>
                <a:t>    </a:t>
              </a:r>
              <a:r>
                <a:rPr lang="en-US" b="1" dirty="0" err="1" smtClean="0">
                  <a:latin typeface="Courier New" pitchFamily="49" charset="0"/>
                </a:rPr>
                <a:t>semWait</a:t>
              </a:r>
              <a:r>
                <a:rPr lang="en-US" b="1" dirty="0" smtClean="0">
                  <a:latin typeface="Courier New" pitchFamily="49" charset="0"/>
                </a:rPr>
                <a:t>(&amp;full);</a:t>
              </a:r>
            </a:p>
            <a:p>
              <a:r>
                <a:rPr lang="en-US" b="1" dirty="0" smtClean="0">
                  <a:latin typeface="Courier New" pitchFamily="49" charset="0"/>
                </a:rPr>
                <a:t>    </a:t>
              </a:r>
              <a:r>
                <a:rPr lang="en-US" b="1" dirty="0" err="1" smtClean="0">
                  <a:latin typeface="Courier New" pitchFamily="49" charset="0"/>
                </a:rPr>
                <a:t>semWait</a:t>
              </a:r>
              <a:r>
                <a:rPr lang="en-US" b="1" dirty="0" smtClean="0">
                  <a:latin typeface="Courier New" pitchFamily="49" charset="0"/>
                </a:rPr>
                <a:t>(&amp;</a:t>
              </a:r>
              <a:r>
                <a:rPr lang="en-US" b="1" dirty="0" err="1" smtClean="0">
                  <a:latin typeface="Courier New" pitchFamily="49" charset="0"/>
                </a:rPr>
                <a:t>mutex</a:t>
              </a:r>
              <a:r>
                <a:rPr lang="en-US" b="1" dirty="0" smtClean="0">
                  <a:latin typeface="Courier New" pitchFamily="49" charset="0"/>
                </a:rPr>
                <a:t>);</a:t>
              </a:r>
            </a:p>
            <a:p>
              <a:pPr algn="l"/>
              <a:r>
                <a:rPr lang="en-US" b="1" dirty="0" smtClean="0">
                  <a:latin typeface="Courier New" pitchFamily="49" charset="0"/>
                </a:rPr>
                <a:t>    item = </a:t>
              </a:r>
              <a:r>
                <a:rPr lang="en-US" b="1" dirty="0" err="1" smtClean="0">
                  <a:latin typeface="Courier New" pitchFamily="49" charset="0"/>
                </a:rPr>
                <a:t>remove_item</a:t>
              </a:r>
              <a:r>
                <a:rPr lang="en-US" b="1" dirty="0" smtClean="0">
                  <a:latin typeface="Courier New" pitchFamily="49" charset="0"/>
                </a:rPr>
                <a:t>();</a:t>
              </a:r>
            </a:p>
            <a:p>
              <a:r>
                <a:rPr lang="en-US" b="1" dirty="0">
                  <a:latin typeface="Courier New" pitchFamily="49" charset="0"/>
                </a:rPr>
                <a:t> </a:t>
              </a:r>
              <a:r>
                <a:rPr lang="en-US" b="1" dirty="0" smtClean="0">
                  <a:latin typeface="Courier New" pitchFamily="49" charset="0"/>
                </a:rPr>
                <a:t>   </a:t>
              </a:r>
              <a:r>
                <a:rPr lang="en-US" b="1" dirty="0" err="1" smtClean="0">
                  <a:latin typeface="Courier New" pitchFamily="49" charset="0"/>
                </a:rPr>
                <a:t>semSignal</a:t>
              </a:r>
              <a:r>
                <a:rPr lang="en-US" b="1" dirty="0" smtClean="0">
                  <a:latin typeface="Courier New" pitchFamily="49" charset="0"/>
                </a:rPr>
                <a:t>(&amp;</a:t>
              </a:r>
              <a:r>
                <a:rPr lang="en-US" b="1" dirty="0" err="1" smtClean="0">
                  <a:latin typeface="Courier New" pitchFamily="49" charset="0"/>
                </a:rPr>
                <a:t>mutex</a:t>
              </a:r>
              <a:r>
                <a:rPr lang="en-US" b="1" dirty="0" smtClean="0">
                  <a:latin typeface="Courier New" pitchFamily="49" charset="0"/>
                </a:rPr>
                <a:t>);</a:t>
              </a:r>
            </a:p>
            <a:p>
              <a:r>
                <a:rPr lang="en-US" b="1" dirty="0" smtClean="0">
                  <a:latin typeface="Courier New" pitchFamily="49" charset="0"/>
                </a:rPr>
                <a:t>    </a:t>
              </a:r>
              <a:r>
                <a:rPr lang="en-US" b="1" dirty="0" err="1" smtClean="0">
                  <a:latin typeface="Courier New" pitchFamily="49" charset="0"/>
                </a:rPr>
                <a:t>semSignal</a:t>
              </a:r>
              <a:r>
                <a:rPr lang="en-US" b="1" dirty="0" smtClean="0">
                  <a:latin typeface="Courier New" pitchFamily="49" charset="0"/>
                </a:rPr>
                <a:t>(&amp;empty);</a:t>
              </a:r>
              <a:endParaRPr lang="en-US" b="1" dirty="0">
                <a:latin typeface="Courier New" pitchFamily="49" charset="0"/>
              </a:endParaRPr>
            </a:p>
            <a:p>
              <a:pPr algn="l"/>
              <a:r>
                <a:rPr lang="en-US" b="1" dirty="0" smtClean="0">
                  <a:latin typeface="Courier New" pitchFamily="49" charset="0"/>
                </a:rPr>
                <a:t>    </a:t>
              </a:r>
              <a:r>
                <a:rPr lang="en-US" b="1" dirty="0" err="1" smtClean="0">
                  <a:latin typeface="Courier New" pitchFamily="49" charset="0"/>
                </a:rPr>
                <a:t>consume_item</a:t>
              </a:r>
              <a:r>
                <a:rPr lang="en-US" b="1" dirty="0" smtClean="0">
                  <a:latin typeface="Courier New" pitchFamily="49" charset="0"/>
                </a:rPr>
                <a:t>(item);</a:t>
              </a:r>
            </a:p>
            <a:p>
              <a:pPr algn="l"/>
              <a:r>
                <a:rPr lang="en-US" b="1" dirty="0">
                  <a:latin typeface="Courier New" pitchFamily="49" charset="0"/>
                </a:rPr>
                <a:t>}</a:t>
              </a:r>
            </a:p>
          </p:txBody>
        </p:sp>
        <p:sp>
          <p:nvSpPr>
            <p:cNvPr id="8" name="Text Box 8"/>
            <p:cNvSpPr txBox="1">
              <a:spLocks noChangeArrowheads="1"/>
            </p:cNvSpPr>
            <p:nvPr/>
          </p:nvSpPr>
          <p:spPr bwMode="auto">
            <a:xfrm>
              <a:off x="2966" y="1161"/>
              <a:ext cx="1437" cy="288"/>
            </a:xfrm>
            <a:prstGeom prst="rect">
              <a:avLst/>
            </a:prstGeom>
            <a:noFill/>
            <a:ln w="12700">
              <a:noFill/>
              <a:miter lim="800000"/>
              <a:headEnd type="none" w="lg" len="lg"/>
              <a:tailEnd type="none" w="lg" len="lg"/>
            </a:ln>
          </p:spPr>
          <p:txBody>
            <a:bodyPr>
              <a:spAutoFit/>
            </a:bodyPr>
            <a:lstStyle/>
            <a:p>
              <a:pPr algn="l">
                <a:spcBef>
                  <a:spcPct val="50000"/>
                </a:spcBef>
              </a:pPr>
              <a:r>
                <a:rPr lang="en-US" sz="2400" b="1" u="sng"/>
                <a:t>Consumer</a:t>
              </a:r>
            </a:p>
          </p:txBody>
        </p:sp>
      </p:grpSp>
      <p:sp>
        <p:nvSpPr>
          <p:cNvPr id="9" name="Rounded Rectangle 8"/>
          <p:cNvSpPr/>
          <p:nvPr/>
        </p:nvSpPr>
        <p:spPr>
          <a:xfrm>
            <a:off x="990600" y="5562600"/>
            <a:ext cx="6781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Renamed to use our kernel </a:t>
            </a:r>
            <a:r>
              <a:rPr lang="en-US" dirty="0" smtClean="0"/>
              <a:t>conventions!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mtClean="0"/>
              <a:t>The fundamental issue</a:t>
            </a:r>
          </a:p>
        </p:txBody>
      </p:sp>
      <p:sp>
        <p:nvSpPr>
          <p:cNvPr id="37894" name="TextBox 5"/>
          <p:cNvSpPr txBox="1">
            <a:spLocks noChangeArrowheads="1"/>
          </p:cNvSpPr>
          <p:nvPr/>
        </p:nvSpPr>
        <p:spPr bwMode="auto">
          <a:xfrm>
            <a:off x="642938" y="1501775"/>
            <a:ext cx="3875087" cy="2247900"/>
          </a:xfrm>
          <a:prstGeom prst="rect">
            <a:avLst/>
          </a:prstGeom>
          <a:noFill/>
          <a:ln w="9525">
            <a:noFill/>
            <a:miter lim="800000"/>
            <a:headEnd/>
            <a:tailEnd/>
          </a:ln>
        </p:spPr>
        <p:txBody>
          <a:bodyPr>
            <a:spAutoFit/>
          </a:bodyPr>
          <a:lstStyle/>
          <a:p>
            <a:r>
              <a:rPr lang="en-US" sz="2000" dirty="0">
                <a:solidFill>
                  <a:schemeClr val="accent2"/>
                </a:solidFill>
                <a:latin typeface="Lucida Console" pitchFamily="49" charset="0"/>
              </a:rPr>
              <a:t>Task A (ready)</a:t>
            </a:r>
          </a:p>
          <a:p>
            <a:pPr algn="l"/>
            <a:r>
              <a:rPr lang="en-US" sz="2000" dirty="0">
                <a:solidFill>
                  <a:schemeClr val="accent2"/>
                </a:solidFill>
                <a:latin typeface="Lucida Console" pitchFamily="49" charset="0"/>
              </a:rPr>
              <a:t>1: void who() {</a:t>
            </a:r>
          </a:p>
          <a:p>
            <a:pPr algn="l"/>
            <a:r>
              <a:rPr lang="en-US" sz="2000" dirty="0">
                <a:solidFill>
                  <a:schemeClr val="accent2"/>
                </a:solidFill>
                <a:latin typeface="Lucida Console" pitchFamily="49" charset="0"/>
              </a:rPr>
              <a:t>2:  while(lock); </a:t>
            </a:r>
          </a:p>
          <a:p>
            <a:pPr algn="l"/>
            <a:r>
              <a:rPr lang="en-US" sz="2000" dirty="0">
                <a:solidFill>
                  <a:schemeClr val="accent2"/>
                </a:solidFill>
                <a:latin typeface="Lucida Console" pitchFamily="49" charset="0"/>
              </a:rPr>
              <a:t>3:  lock = 1;</a:t>
            </a:r>
          </a:p>
          <a:p>
            <a:pPr algn="l"/>
            <a:r>
              <a:rPr lang="en-US" sz="2000" dirty="0">
                <a:solidFill>
                  <a:schemeClr val="accent2"/>
                </a:solidFill>
                <a:latin typeface="Lucida Console" pitchFamily="49" charset="0"/>
              </a:rPr>
              <a:t>4:  // </a:t>
            </a:r>
            <a:r>
              <a:rPr lang="en-US" sz="2000" dirty="0" smtClean="0">
                <a:solidFill>
                  <a:schemeClr val="accent2"/>
                </a:solidFill>
                <a:latin typeface="Lucida Console" pitchFamily="49" charset="0"/>
              </a:rPr>
              <a:t>talk to printer</a:t>
            </a:r>
            <a:endParaRPr lang="en-US" sz="2000" dirty="0">
              <a:solidFill>
                <a:schemeClr val="accent2"/>
              </a:solidFill>
              <a:latin typeface="Lucida Console" pitchFamily="49" charset="0"/>
            </a:endParaRPr>
          </a:p>
          <a:p>
            <a:pPr algn="l"/>
            <a:r>
              <a:rPr lang="en-US" sz="2000" dirty="0">
                <a:solidFill>
                  <a:schemeClr val="accent2"/>
                </a:solidFill>
                <a:latin typeface="Lucida Console" pitchFamily="49" charset="0"/>
              </a:rPr>
              <a:t>5:  lock = 0;</a:t>
            </a:r>
          </a:p>
          <a:p>
            <a:pPr algn="l"/>
            <a:r>
              <a:rPr lang="en-US" sz="2000" dirty="0">
                <a:solidFill>
                  <a:schemeClr val="accent2"/>
                </a:solidFill>
                <a:latin typeface="Lucida Console" pitchFamily="49" charset="0"/>
              </a:rPr>
              <a:t>6:}</a:t>
            </a:r>
          </a:p>
        </p:txBody>
      </p:sp>
      <p:sp>
        <p:nvSpPr>
          <p:cNvPr id="37895" name="TextBox 7"/>
          <p:cNvSpPr txBox="1">
            <a:spLocks noChangeArrowheads="1"/>
          </p:cNvSpPr>
          <p:nvPr/>
        </p:nvSpPr>
        <p:spPr bwMode="auto">
          <a:xfrm>
            <a:off x="4746625" y="1501775"/>
            <a:ext cx="3875088" cy="2247900"/>
          </a:xfrm>
          <a:prstGeom prst="rect">
            <a:avLst/>
          </a:prstGeom>
          <a:noFill/>
          <a:ln w="9525">
            <a:noFill/>
            <a:miter lim="800000"/>
            <a:headEnd/>
            <a:tailEnd/>
          </a:ln>
        </p:spPr>
        <p:txBody>
          <a:bodyPr>
            <a:spAutoFit/>
          </a:bodyPr>
          <a:lstStyle/>
          <a:p>
            <a:r>
              <a:rPr lang="en-US" sz="2000" dirty="0">
                <a:latin typeface="Lucida Console" pitchFamily="49" charset="0"/>
              </a:rPr>
              <a:t>Task B (running)</a:t>
            </a:r>
          </a:p>
          <a:p>
            <a:pPr algn="l"/>
            <a:r>
              <a:rPr lang="en-US" sz="2000" dirty="0">
                <a:latin typeface="Lucida Console" pitchFamily="49" charset="0"/>
              </a:rPr>
              <a:t>10: void do() {</a:t>
            </a:r>
          </a:p>
          <a:p>
            <a:pPr algn="l"/>
            <a:r>
              <a:rPr lang="en-US" sz="2000" dirty="0">
                <a:latin typeface="Lucida Console" pitchFamily="49" charset="0"/>
              </a:rPr>
              <a:t>11:  while(lock); </a:t>
            </a:r>
          </a:p>
          <a:p>
            <a:pPr algn="l"/>
            <a:r>
              <a:rPr lang="en-US" sz="2000" dirty="0">
                <a:latin typeface="Lucida Console" pitchFamily="49" charset="0"/>
              </a:rPr>
              <a:t>12:  lock = 1;</a:t>
            </a:r>
          </a:p>
          <a:p>
            <a:pPr algn="l"/>
            <a:r>
              <a:rPr lang="en-US" sz="2000" dirty="0">
                <a:latin typeface="Lucida Console" pitchFamily="49" charset="0"/>
              </a:rPr>
              <a:t>13:  // </a:t>
            </a:r>
            <a:r>
              <a:rPr lang="en-US" sz="2000" dirty="0" smtClean="0">
                <a:latin typeface="Lucida Console" pitchFamily="49" charset="0"/>
              </a:rPr>
              <a:t>talk to printer</a:t>
            </a:r>
            <a:endParaRPr lang="en-US" sz="2000" dirty="0">
              <a:latin typeface="Lucida Console" pitchFamily="49" charset="0"/>
            </a:endParaRPr>
          </a:p>
          <a:p>
            <a:pPr algn="l"/>
            <a:r>
              <a:rPr lang="en-US" sz="2000" dirty="0">
                <a:latin typeface="Lucida Console" pitchFamily="49" charset="0"/>
              </a:rPr>
              <a:t>14:  lock = 0;</a:t>
            </a:r>
          </a:p>
          <a:p>
            <a:pPr algn="l"/>
            <a:r>
              <a:rPr lang="en-US" sz="2000" dirty="0">
                <a:latin typeface="Lucida Console" pitchFamily="49" charset="0"/>
              </a:rPr>
              <a:t>15:}</a:t>
            </a:r>
          </a:p>
        </p:txBody>
      </p:sp>
      <p:sp>
        <p:nvSpPr>
          <p:cNvPr id="9" name="Right Arrow 8"/>
          <p:cNvSpPr/>
          <p:nvPr/>
        </p:nvSpPr>
        <p:spPr bwMode="auto">
          <a:xfrm>
            <a:off x="206375" y="2471738"/>
            <a:ext cx="436563" cy="238125"/>
          </a:xfrm>
          <a:prstGeom prst="rightArrow">
            <a:avLst/>
          </a:prstGeom>
          <a:solidFill>
            <a:schemeClr val="accent2">
              <a:lumMod val="60000"/>
              <a:lumOff val="40000"/>
            </a:schemeClr>
          </a:solidFill>
          <a:ln w="9525" cap="flat" cmpd="sng" algn="ctr">
            <a:solidFill>
              <a:schemeClr val="accent2"/>
            </a:solidFill>
            <a:prstDash val="solid"/>
            <a:miter lim="800000"/>
            <a:headEnd type="none" w="med" len="med"/>
            <a:tailEnd type="none" w="med" len="med"/>
          </a:ln>
          <a:effectLst/>
        </p:spPr>
        <p:txBody>
          <a:bodyPr wrap="none"/>
          <a:lstStyle/>
          <a:p>
            <a:pPr>
              <a:defRPr/>
            </a:pPr>
            <a:endParaRPr lang="en-US">
              <a:solidFill>
                <a:schemeClr val="accent2"/>
              </a:solidFill>
              <a:latin typeface="Times New Roman" pitchFamily="64" charset="0"/>
            </a:endParaRPr>
          </a:p>
        </p:txBody>
      </p:sp>
      <p:sp>
        <p:nvSpPr>
          <p:cNvPr id="10" name="Right Arrow 9"/>
          <p:cNvSpPr/>
          <p:nvPr/>
        </p:nvSpPr>
        <p:spPr bwMode="auto">
          <a:xfrm>
            <a:off x="4332288" y="2471738"/>
            <a:ext cx="434975" cy="238125"/>
          </a:xfrm>
          <a:prstGeom prst="rightArrow">
            <a:avLst/>
          </a:prstGeom>
          <a:solidFill>
            <a:schemeClr val="accent1"/>
          </a:solidFill>
          <a:ln w="9525" cap="flat" cmpd="sng" algn="ctr">
            <a:solidFill>
              <a:schemeClr val="accent1">
                <a:lumMod val="50000"/>
              </a:schemeClr>
            </a:solidFill>
            <a:prstDash val="solid"/>
            <a:miter lim="800000"/>
            <a:headEnd type="none" w="med" len="med"/>
            <a:tailEnd type="none" w="med" len="med"/>
          </a:ln>
          <a:effectLst/>
        </p:spPr>
        <p:txBody>
          <a:bodyPr wrap="none"/>
          <a:lstStyle/>
          <a:p>
            <a:pPr>
              <a:defRPr/>
            </a:pPr>
            <a:endParaRPr lang="en-US">
              <a:latin typeface="Times New Roman" pitchFamily="6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2"/>
          <p:cNvSpPr>
            <a:spLocks noGrp="1" noChangeArrowheads="1"/>
          </p:cNvSpPr>
          <p:nvPr>
            <p:ph type="title"/>
          </p:nvPr>
        </p:nvSpPr>
        <p:spPr/>
        <p:txBody>
          <a:bodyPr/>
          <a:lstStyle/>
          <a:p>
            <a:r>
              <a:rPr lang="en-US" dirty="0" err="1" smtClean="0"/>
              <a:t>Mutex</a:t>
            </a:r>
            <a:r>
              <a:rPr lang="en-US" dirty="0" smtClean="0"/>
              <a:t> Semaphore</a:t>
            </a:r>
          </a:p>
        </p:txBody>
      </p:sp>
      <p:pic>
        <p:nvPicPr>
          <p:cNvPr id="61446" name="Picture 3"/>
          <p:cNvPicPr>
            <a:picLocks noGrp="1" noChangeAspect="1" noChangeArrowheads="1"/>
          </p:cNvPicPr>
          <p:nvPr>
            <p:ph idx="1"/>
          </p:nvPr>
        </p:nvPicPr>
        <p:blipFill>
          <a:blip r:embed="rId3" cstate="print"/>
          <a:srcRect/>
          <a:stretch>
            <a:fillRect/>
          </a:stretch>
        </p:blipFill>
        <p:spPr>
          <a:xfrm>
            <a:off x="1355725" y="1638300"/>
            <a:ext cx="6457950" cy="4914900"/>
          </a:xfrm>
        </p:spPr>
      </p:pic>
      <p:sp>
        <p:nvSpPr>
          <p:cNvPr id="7" name="Rounded Rectangle 6"/>
          <p:cNvSpPr/>
          <p:nvPr/>
        </p:nvSpPr>
        <p:spPr>
          <a:xfrm>
            <a:off x="1441450" y="6246812"/>
            <a:ext cx="6096000" cy="30480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2"/>
          <p:cNvSpPr>
            <a:spLocks noGrp="1" noChangeArrowheads="1"/>
          </p:cNvSpPr>
          <p:nvPr>
            <p:ph type="title"/>
          </p:nvPr>
        </p:nvSpPr>
        <p:spPr/>
        <p:txBody>
          <a:bodyPr/>
          <a:lstStyle/>
          <a:p>
            <a:r>
              <a:rPr lang="en-US" sz="4000" smtClean="0"/>
              <a:t>Mutual Exclusion Using Semaphores</a:t>
            </a:r>
          </a:p>
        </p:txBody>
      </p:sp>
      <p:pic>
        <p:nvPicPr>
          <p:cNvPr id="62470" name="Picture 3"/>
          <p:cNvPicPr>
            <a:picLocks noGrp="1" noChangeAspect="1" noChangeArrowheads="1"/>
          </p:cNvPicPr>
          <p:nvPr>
            <p:ph idx="1"/>
          </p:nvPr>
        </p:nvPicPr>
        <p:blipFill>
          <a:blip r:embed="rId3" cstate="print"/>
          <a:srcRect/>
          <a:stretch>
            <a:fillRect/>
          </a:stretch>
        </p:blipFill>
        <p:spPr>
          <a:xfrm>
            <a:off x="1439863" y="1974850"/>
            <a:ext cx="6289675" cy="3575050"/>
          </a:xfrm>
        </p:spPr>
      </p:pic>
      <p:sp>
        <p:nvSpPr>
          <p:cNvPr id="7" name="Rounded Rectangle 6"/>
          <p:cNvSpPr/>
          <p:nvPr/>
        </p:nvSpPr>
        <p:spPr>
          <a:xfrm>
            <a:off x="1441450" y="5257800"/>
            <a:ext cx="6096000" cy="30480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438400" y="5943600"/>
            <a:ext cx="4114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Block rather than spin!</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Rectangle 2"/>
          <p:cNvSpPr>
            <a:spLocks noGrp="1" noChangeArrowheads="1"/>
          </p:cNvSpPr>
          <p:nvPr>
            <p:ph type="title"/>
          </p:nvPr>
        </p:nvSpPr>
        <p:spPr/>
        <p:txBody>
          <a:bodyPr/>
          <a:lstStyle/>
          <a:p>
            <a:r>
              <a:rPr lang="en-US" smtClean="0"/>
              <a:t>Strong and Weak</a:t>
            </a:r>
          </a:p>
        </p:txBody>
      </p:sp>
      <p:sp>
        <p:nvSpPr>
          <p:cNvPr id="793603" name="Rectangle 3"/>
          <p:cNvSpPr>
            <a:spLocks noGrp="1" noChangeArrowheads="1"/>
          </p:cNvSpPr>
          <p:nvPr>
            <p:ph type="body" idx="1"/>
          </p:nvPr>
        </p:nvSpPr>
        <p:spPr/>
        <p:txBody>
          <a:bodyPr>
            <a:normAutofit fontScale="92500" lnSpcReduction="20000"/>
          </a:bodyPr>
          <a:lstStyle/>
          <a:p>
            <a:pPr>
              <a:defRPr/>
            </a:pPr>
            <a:r>
              <a:rPr lang="en-US" dirty="0" smtClean="0"/>
              <a:t>Strong semaphores: FIFO on waiting threads</a:t>
            </a:r>
          </a:p>
          <a:p>
            <a:pPr>
              <a:defRPr/>
            </a:pPr>
            <a:r>
              <a:rPr lang="en-US" dirty="0" smtClean="0"/>
              <a:t>Weak semaphores: arbitrary order on waiting threads</a:t>
            </a:r>
          </a:p>
          <a:p>
            <a:pPr>
              <a:defRPr/>
            </a:pPr>
            <a:endParaRPr lang="en-US" dirty="0" smtClean="0"/>
          </a:p>
          <a:p>
            <a:pPr>
              <a:defRPr/>
            </a:pPr>
            <a:r>
              <a:rPr lang="en-US" dirty="0" smtClean="0"/>
              <a:t>Semaphores good for:</a:t>
            </a:r>
          </a:p>
          <a:p>
            <a:pPr lvl="1">
              <a:defRPr/>
            </a:pPr>
            <a:r>
              <a:rPr lang="en-US" dirty="0" smtClean="0"/>
              <a:t>Long waits and high contention</a:t>
            </a:r>
          </a:p>
          <a:p>
            <a:pPr lvl="1">
              <a:defRPr/>
            </a:pPr>
            <a:r>
              <a:rPr lang="en-US" dirty="0" smtClean="0"/>
              <a:t>Always for uniprocessor systems</a:t>
            </a:r>
          </a:p>
          <a:p>
            <a:pPr>
              <a:defRPr/>
            </a:pPr>
            <a:r>
              <a:rPr lang="en-US" dirty="0" smtClean="0"/>
              <a:t>Semaphores bad for:</a:t>
            </a:r>
          </a:p>
          <a:p>
            <a:pPr lvl="1">
              <a:defRPr/>
            </a:pPr>
            <a:r>
              <a:rPr lang="en-US" dirty="0" smtClean="0"/>
              <a:t>Short waits on multiprocessor systems</a:t>
            </a:r>
          </a:p>
          <a:p>
            <a:pPr lvl="1">
              <a:defRPr/>
            </a:pPr>
            <a:r>
              <a:rPr lang="en-US" dirty="0" smtClean="0"/>
              <a:t>Low contention</a:t>
            </a:r>
          </a:p>
          <a:p>
            <a:pPr>
              <a:defRPr/>
            </a:pPr>
            <a:r>
              <a:rPr lang="en-US" dirty="0" smtClean="0"/>
              <a:t>Still have priority inversion</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2"/>
          <p:cNvSpPr>
            <a:spLocks noGrp="1" noChangeArrowheads="1"/>
          </p:cNvSpPr>
          <p:nvPr>
            <p:ph type="title"/>
          </p:nvPr>
        </p:nvSpPr>
        <p:spPr/>
        <p:txBody>
          <a:bodyPr/>
          <a:lstStyle/>
          <a:p>
            <a:r>
              <a:rPr lang="en-US" dirty="0" smtClean="0"/>
              <a:t>Atomicity</a:t>
            </a:r>
          </a:p>
        </p:txBody>
      </p:sp>
      <p:sp>
        <p:nvSpPr>
          <p:cNvPr id="66566" name="Rectangle 3"/>
          <p:cNvSpPr>
            <a:spLocks noGrp="1" noChangeArrowheads="1"/>
          </p:cNvSpPr>
          <p:nvPr>
            <p:ph sz="half" idx="1"/>
          </p:nvPr>
        </p:nvSpPr>
        <p:spPr/>
        <p:txBody>
          <a:bodyPr>
            <a:normAutofit fontScale="92500" lnSpcReduction="20000"/>
          </a:bodyPr>
          <a:lstStyle/>
          <a:p>
            <a:pPr>
              <a:lnSpc>
                <a:spcPct val="90000"/>
              </a:lnSpc>
            </a:pPr>
            <a:r>
              <a:rPr lang="en-US" sz="2400" dirty="0" smtClean="0"/>
              <a:t>Critical</a:t>
            </a:r>
          </a:p>
          <a:p>
            <a:pPr lvl="1">
              <a:lnSpc>
                <a:spcPct val="90000"/>
              </a:lnSpc>
            </a:pPr>
            <a:r>
              <a:rPr lang="en-US" sz="2000" dirty="0" smtClean="0"/>
              <a:t>Semaphore operations must be atomic (still need locking)</a:t>
            </a:r>
          </a:p>
          <a:p>
            <a:pPr>
              <a:lnSpc>
                <a:spcPct val="90000"/>
              </a:lnSpc>
            </a:pPr>
            <a:r>
              <a:rPr lang="en-US" sz="2400" dirty="0" smtClean="0"/>
              <a:t>Single-processor</a:t>
            </a:r>
          </a:p>
          <a:p>
            <a:pPr lvl="1">
              <a:lnSpc>
                <a:spcPct val="90000"/>
              </a:lnSpc>
            </a:pPr>
            <a:r>
              <a:rPr lang="en-US" sz="2000" dirty="0" smtClean="0"/>
              <a:t>simply inhibit interrupts (normal user can’t)</a:t>
            </a:r>
          </a:p>
          <a:p>
            <a:pPr lvl="1">
              <a:lnSpc>
                <a:spcPct val="90000"/>
              </a:lnSpc>
            </a:pPr>
            <a:r>
              <a:rPr lang="en-US" sz="2000" dirty="0" smtClean="0"/>
              <a:t>Use atomic instructions (spin lock)</a:t>
            </a:r>
          </a:p>
          <a:p>
            <a:pPr>
              <a:lnSpc>
                <a:spcPct val="90000"/>
              </a:lnSpc>
            </a:pPr>
            <a:r>
              <a:rPr lang="en-US" sz="2400" dirty="0" smtClean="0"/>
              <a:t>Multiprocessor</a:t>
            </a:r>
          </a:p>
          <a:p>
            <a:pPr lvl="1">
              <a:lnSpc>
                <a:spcPct val="90000"/>
              </a:lnSpc>
            </a:pPr>
            <a:r>
              <a:rPr lang="en-US" sz="2000" dirty="0" smtClean="0"/>
              <a:t>hardware must provide special support, or</a:t>
            </a:r>
          </a:p>
          <a:p>
            <a:pPr lvl="1">
              <a:lnSpc>
                <a:spcPct val="90000"/>
              </a:lnSpc>
            </a:pPr>
            <a:r>
              <a:rPr lang="en-US" sz="2000" dirty="0" smtClean="0"/>
              <a:t>use software solutions – bad idea on shared system</a:t>
            </a:r>
          </a:p>
          <a:p>
            <a:pPr lvl="1">
              <a:lnSpc>
                <a:spcPct val="90000"/>
              </a:lnSpc>
            </a:pPr>
            <a:r>
              <a:rPr lang="en-US" sz="2000" dirty="0" smtClean="0"/>
              <a:t>Prefer atomic instructions on shared memory</a:t>
            </a:r>
          </a:p>
          <a:p>
            <a:pPr>
              <a:lnSpc>
                <a:spcPct val="90000"/>
              </a:lnSpc>
              <a:buFont typeface="Monotype Sorts" pitchFamily="64" charset="2"/>
              <a:buNone/>
            </a:pPr>
            <a:endParaRPr lang="en-US" sz="2400" dirty="0" smtClean="0"/>
          </a:p>
          <a:p>
            <a:pPr>
              <a:lnSpc>
                <a:spcPct val="90000"/>
              </a:lnSpc>
            </a:pPr>
            <a:endParaRPr lang="en-US" sz="2400" dirty="0" smtClean="0"/>
          </a:p>
        </p:txBody>
      </p:sp>
      <p:sp>
        <p:nvSpPr>
          <p:cNvPr id="66567" name="Text Box 4"/>
          <p:cNvSpPr txBox="1">
            <a:spLocks noChangeArrowheads="1"/>
          </p:cNvSpPr>
          <p:nvPr/>
        </p:nvSpPr>
        <p:spPr bwMode="auto">
          <a:xfrm>
            <a:off x="4640263" y="2108200"/>
            <a:ext cx="4313237" cy="3139321"/>
          </a:xfrm>
          <a:prstGeom prst="rect">
            <a:avLst/>
          </a:prstGeom>
          <a:noFill/>
          <a:ln w="12700">
            <a:noFill/>
            <a:miter lim="800000"/>
            <a:headEnd type="none" w="lg" len="lg"/>
            <a:tailEnd type="none" w="lg" len="lg"/>
          </a:ln>
        </p:spPr>
        <p:txBody>
          <a:bodyPr>
            <a:spAutoFit/>
          </a:bodyPr>
          <a:lstStyle/>
          <a:p>
            <a:pPr algn="l"/>
            <a:r>
              <a:rPr lang="en-US" b="1" dirty="0">
                <a:latin typeface="Courier New" pitchFamily="49" charset="0"/>
              </a:rPr>
              <a:t>wait(Semaphore s)</a:t>
            </a:r>
          </a:p>
          <a:p>
            <a:pPr algn="l"/>
            <a:r>
              <a:rPr lang="en-US" b="1" dirty="0">
                <a:latin typeface="Courier New" pitchFamily="49" charset="0"/>
              </a:rPr>
              <a:t>{  </a:t>
            </a:r>
            <a:r>
              <a:rPr lang="en-US" b="1" dirty="0" smtClean="0">
                <a:solidFill>
                  <a:srgbClr val="FF0033"/>
                </a:solidFill>
                <a:latin typeface="Courier New" pitchFamily="49" charset="0"/>
              </a:rPr>
              <a:t>while(</a:t>
            </a:r>
            <a:r>
              <a:rPr lang="en-US" b="1" dirty="0" err="1" smtClean="0">
                <a:solidFill>
                  <a:srgbClr val="FF0033"/>
                </a:solidFill>
                <a:latin typeface="Courier New" pitchFamily="49" charset="0"/>
              </a:rPr>
              <a:t>TestAndSet</a:t>
            </a:r>
            <a:r>
              <a:rPr lang="en-US" b="1" dirty="0" smtClean="0">
                <a:solidFill>
                  <a:srgbClr val="FF0033"/>
                </a:solidFill>
                <a:latin typeface="Courier New" pitchFamily="49" charset="0"/>
              </a:rPr>
              <a:t>(lock</a:t>
            </a:r>
            <a:r>
              <a:rPr lang="en-US" b="1" dirty="0">
                <a:solidFill>
                  <a:srgbClr val="FF0033"/>
                </a:solidFill>
                <a:latin typeface="Courier New" pitchFamily="49" charset="0"/>
              </a:rPr>
              <a:t>));</a:t>
            </a:r>
          </a:p>
          <a:p>
            <a:pPr algn="l"/>
            <a:r>
              <a:rPr lang="en-US" b="1" dirty="0">
                <a:latin typeface="Courier New" pitchFamily="49" charset="0"/>
              </a:rPr>
              <a:t>   </a:t>
            </a:r>
            <a:r>
              <a:rPr lang="en-US" b="1" dirty="0" err="1">
                <a:latin typeface="Courier New" pitchFamily="49" charset="0"/>
              </a:rPr>
              <a:t>s.value</a:t>
            </a:r>
            <a:r>
              <a:rPr lang="en-US" b="1" dirty="0">
                <a:latin typeface="Courier New" pitchFamily="49" charset="0"/>
              </a:rPr>
              <a:t>--;</a:t>
            </a:r>
          </a:p>
          <a:p>
            <a:pPr algn="l"/>
            <a:r>
              <a:rPr lang="en-US" b="1" dirty="0">
                <a:latin typeface="Courier New" pitchFamily="49" charset="0"/>
              </a:rPr>
              <a:t>   if (</a:t>
            </a:r>
            <a:r>
              <a:rPr lang="en-US" b="1" dirty="0" err="1">
                <a:latin typeface="Courier New" pitchFamily="49" charset="0"/>
              </a:rPr>
              <a:t>s.value</a:t>
            </a:r>
            <a:r>
              <a:rPr lang="en-US" b="1" dirty="0">
                <a:latin typeface="Courier New" pitchFamily="49" charset="0"/>
              </a:rPr>
              <a:t> &lt; 0)</a:t>
            </a:r>
          </a:p>
          <a:p>
            <a:pPr algn="l"/>
            <a:r>
              <a:rPr lang="en-US" b="1" dirty="0">
                <a:latin typeface="Courier New" pitchFamily="49" charset="0"/>
              </a:rPr>
              <a:t>   {  add process to </a:t>
            </a:r>
            <a:r>
              <a:rPr lang="en-US" b="1" dirty="0" err="1" smtClean="0">
                <a:latin typeface="Courier New" pitchFamily="49" charset="0"/>
              </a:rPr>
              <a:t>s.queue</a:t>
            </a:r>
            <a:endParaRPr lang="en-US" b="1" dirty="0" smtClean="0">
              <a:latin typeface="Courier New" pitchFamily="49" charset="0"/>
            </a:endParaRPr>
          </a:p>
          <a:p>
            <a:pPr algn="l"/>
            <a:r>
              <a:rPr lang="en-US" b="1" dirty="0" smtClean="0">
                <a:latin typeface="Courier New" pitchFamily="49" charset="0"/>
              </a:rPr>
              <a:t>	Notify kernel</a:t>
            </a:r>
            <a:endParaRPr lang="en-US" b="1" dirty="0">
              <a:latin typeface="Courier New" pitchFamily="49" charset="0"/>
            </a:endParaRPr>
          </a:p>
          <a:p>
            <a:pPr algn="l"/>
            <a:r>
              <a:rPr lang="en-US" b="1" dirty="0">
                <a:latin typeface="Courier New" pitchFamily="49" charset="0"/>
              </a:rPr>
              <a:t>      *</a:t>
            </a:r>
            <a:r>
              <a:rPr lang="en-US" b="1" dirty="0">
                <a:solidFill>
                  <a:srgbClr val="FF0033"/>
                </a:solidFill>
                <a:latin typeface="Courier New" pitchFamily="49" charset="0"/>
              </a:rPr>
              <a:t>lock = FALSE;</a:t>
            </a:r>
          </a:p>
          <a:p>
            <a:pPr algn="l"/>
            <a:r>
              <a:rPr lang="en-US" b="1" dirty="0">
                <a:latin typeface="Courier New" pitchFamily="49" charset="0"/>
              </a:rPr>
              <a:t>      </a:t>
            </a:r>
            <a:r>
              <a:rPr lang="en-US" b="1" dirty="0" smtClean="0">
                <a:latin typeface="Courier New" pitchFamily="49" charset="0"/>
              </a:rPr>
              <a:t>yield();</a:t>
            </a:r>
            <a:endParaRPr lang="en-US" b="1" dirty="0">
              <a:latin typeface="Courier New" pitchFamily="49" charset="0"/>
            </a:endParaRPr>
          </a:p>
          <a:p>
            <a:pPr algn="l"/>
            <a:r>
              <a:rPr lang="en-US" b="1" dirty="0">
                <a:latin typeface="Courier New" pitchFamily="49" charset="0"/>
              </a:rPr>
              <a:t>   }</a:t>
            </a:r>
          </a:p>
          <a:p>
            <a:pPr algn="l"/>
            <a:r>
              <a:rPr lang="en-US" b="1" dirty="0">
                <a:latin typeface="Courier New" pitchFamily="49" charset="0"/>
              </a:rPr>
              <a:t>   </a:t>
            </a:r>
            <a:r>
              <a:rPr lang="en-US" b="1" dirty="0">
                <a:solidFill>
                  <a:srgbClr val="FF0033"/>
                </a:solidFill>
                <a:latin typeface="Courier New" pitchFamily="49" charset="0"/>
              </a:rPr>
              <a:t>else *lock = FALSE;</a:t>
            </a:r>
          </a:p>
          <a:p>
            <a:pPr algn="l"/>
            <a:r>
              <a:rPr lang="en-US" b="1" dirty="0">
                <a:latin typeface="Courier New" pitchFamily="49" charset="0"/>
              </a:rPr>
              <a: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5" name="Rectangle 2"/>
          <p:cNvSpPr>
            <a:spLocks noGrp="1" noChangeArrowheads="1"/>
          </p:cNvSpPr>
          <p:nvPr>
            <p:ph type="title"/>
          </p:nvPr>
        </p:nvSpPr>
        <p:spPr>
          <a:noFill/>
        </p:spPr>
        <p:txBody>
          <a:bodyPr anchor="ctr">
            <a:normAutofit/>
          </a:bodyPr>
          <a:lstStyle/>
          <a:p>
            <a:r>
              <a:rPr lang="en-US" smtClean="0"/>
              <a:t>Monitor</a:t>
            </a:r>
          </a:p>
        </p:txBody>
      </p:sp>
      <p:sp>
        <p:nvSpPr>
          <p:cNvPr id="76806" name="Rectangle 3"/>
          <p:cNvSpPr>
            <a:spLocks noGrp="1" noChangeArrowheads="1"/>
          </p:cNvSpPr>
          <p:nvPr>
            <p:ph idx="1"/>
          </p:nvPr>
        </p:nvSpPr>
        <p:spPr>
          <a:noFill/>
        </p:spPr>
        <p:txBody>
          <a:bodyPr/>
          <a:lstStyle/>
          <a:p>
            <a:r>
              <a:rPr lang="en-US" sz="2000" dirty="0" smtClean="0"/>
              <a:t>A software module containing:</a:t>
            </a:r>
          </a:p>
          <a:p>
            <a:pPr lvl="1"/>
            <a:r>
              <a:rPr lang="en-US" sz="1800" dirty="0" smtClean="0"/>
              <a:t>one or more procedures</a:t>
            </a:r>
          </a:p>
          <a:p>
            <a:pPr lvl="1">
              <a:spcBef>
                <a:spcPct val="0"/>
              </a:spcBef>
            </a:pPr>
            <a:r>
              <a:rPr lang="en-US" sz="1800" dirty="0" smtClean="0"/>
              <a:t>an initialization sequence</a:t>
            </a:r>
          </a:p>
          <a:p>
            <a:pPr lvl="1">
              <a:spcBef>
                <a:spcPct val="0"/>
              </a:spcBef>
            </a:pPr>
            <a:r>
              <a:rPr lang="en-US" sz="1800" dirty="0" smtClean="0"/>
              <a:t>local data variables </a:t>
            </a:r>
          </a:p>
          <a:p>
            <a:r>
              <a:rPr lang="en-US" sz="2000" dirty="0" smtClean="0"/>
              <a:t>Characteristics:</a:t>
            </a:r>
          </a:p>
          <a:p>
            <a:pPr lvl="1"/>
            <a:r>
              <a:rPr lang="en-US" sz="1800" dirty="0" smtClean="0"/>
              <a:t>local variables accessible only by monitor’s procedures</a:t>
            </a:r>
          </a:p>
          <a:p>
            <a:pPr lvl="1">
              <a:spcBef>
                <a:spcPct val="0"/>
              </a:spcBef>
            </a:pPr>
            <a:r>
              <a:rPr lang="en-US" sz="1800" dirty="0" smtClean="0"/>
              <a:t>a process enters the monitor by invoking one of its procedures</a:t>
            </a:r>
          </a:p>
          <a:p>
            <a:pPr lvl="1">
              <a:spcBef>
                <a:spcPct val="0"/>
              </a:spcBef>
            </a:pPr>
            <a:r>
              <a:rPr lang="en-US" sz="1800" dirty="0" smtClean="0"/>
              <a:t>only one process can be in the monitor at any one time</a:t>
            </a:r>
            <a:endParaRPr lang="en-US" sz="1800" b="1" dirty="0" smtClean="0"/>
          </a:p>
        </p:txBody>
      </p:sp>
      <p:grpSp>
        <p:nvGrpSpPr>
          <p:cNvPr id="2" name="Group 4"/>
          <p:cNvGrpSpPr>
            <a:grpSpLocks/>
          </p:cNvGrpSpPr>
          <p:nvPr/>
        </p:nvGrpSpPr>
        <p:grpSpPr bwMode="auto">
          <a:xfrm>
            <a:off x="1219200" y="4724400"/>
            <a:ext cx="6248400" cy="1682129"/>
            <a:chOff x="1344" y="2558"/>
            <a:chExt cx="3936" cy="1494"/>
          </a:xfrm>
        </p:grpSpPr>
        <p:sp>
          <p:nvSpPr>
            <p:cNvPr id="76809" name="Text Box 5"/>
            <p:cNvSpPr txBox="1">
              <a:spLocks noChangeArrowheads="1"/>
            </p:cNvSpPr>
            <p:nvPr/>
          </p:nvSpPr>
          <p:spPr bwMode="auto">
            <a:xfrm>
              <a:off x="1344" y="2558"/>
              <a:ext cx="1728" cy="355"/>
            </a:xfrm>
            <a:prstGeom prst="rect">
              <a:avLst/>
            </a:prstGeom>
            <a:solidFill>
              <a:schemeClr val="bg1"/>
            </a:solidFill>
            <a:ln w="9525">
              <a:noFill/>
              <a:miter lim="800000"/>
              <a:headEnd/>
              <a:tailEnd/>
            </a:ln>
          </p:spPr>
          <p:txBody>
            <a:bodyPr anchor="ctr">
              <a:spAutoFit/>
            </a:bodyPr>
            <a:lstStyle/>
            <a:p>
              <a:r>
                <a:rPr lang="en-US" sz="2000" dirty="0"/>
                <a:t>Shared data</a:t>
              </a:r>
            </a:p>
          </p:txBody>
        </p:sp>
        <p:sp>
          <p:nvSpPr>
            <p:cNvPr id="76810" name="Text Box 6"/>
            <p:cNvSpPr txBox="1">
              <a:spLocks noChangeArrowheads="1"/>
            </p:cNvSpPr>
            <p:nvPr/>
          </p:nvSpPr>
          <p:spPr bwMode="auto">
            <a:xfrm>
              <a:off x="1344" y="3724"/>
              <a:ext cx="1728" cy="328"/>
            </a:xfrm>
            <a:prstGeom prst="rect">
              <a:avLst/>
            </a:prstGeom>
            <a:solidFill>
              <a:schemeClr val="bg1"/>
            </a:solidFill>
            <a:ln w="9525">
              <a:noFill/>
              <a:miter lim="800000"/>
              <a:headEnd/>
              <a:tailEnd/>
            </a:ln>
          </p:spPr>
          <p:txBody>
            <a:bodyPr anchor="ctr">
              <a:spAutoFit/>
            </a:bodyPr>
            <a:lstStyle/>
            <a:p>
              <a:r>
                <a:rPr lang="en-US" dirty="0"/>
                <a:t>Initialization code</a:t>
              </a:r>
            </a:p>
          </p:txBody>
        </p:sp>
        <p:sp>
          <p:nvSpPr>
            <p:cNvPr id="76811" name="Rectangle 7"/>
            <p:cNvSpPr>
              <a:spLocks noChangeArrowheads="1"/>
            </p:cNvSpPr>
            <p:nvPr/>
          </p:nvSpPr>
          <p:spPr bwMode="auto">
            <a:xfrm>
              <a:off x="1344" y="2592"/>
              <a:ext cx="1728" cy="1440"/>
            </a:xfrm>
            <a:prstGeom prst="rect">
              <a:avLst/>
            </a:prstGeom>
            <a:noFill/>
            <a:ln w="9525">
              <a:solidFill>
                <a:schemeClr val="tx1"/>
              </a:solidFill>
              <a:miter lim="800000"/>
              <a:headEnd/>
              <a:tailEnd/>
            </a:ln>
          </p:spPr>
          <p:txBody>
            <a:bodyPr wrap="none" anchor="ctr"/>
            <a:lstStyle/>
            <a:p>
              <a:endParaRPr lang="en-US"/>
            </a:p>
          </p:txBody>
        </p:sp>
        <p:sp>
          <p:nvSpPr>
            <p:cNvPr id="76812" name="Text Box 8"/>
            <p:cNvSpPr txBox="1">
              <a:spLocks noChangeArrowheads="1"/>
            </p:cNvSpPr>
            <p:nvPr/>
          </p:nvSpPr>
          <p:spPr bwMode="auto">
            <a:xfrm>
              <a:off x="1725" y="3301"/>
              <a:ext cx="916" cy="406"/>
            </a:xfrm>
            <a:prstGeom prst="rect">
              <a:avLst/>
            </a:prstGeom>
            <a:noFill/>
            <a:ln w="9525">
              <a:noFill/>
              <a:miter lim="800000"/>
              <a:headEnd/>
              <a:tailEnd/>
            </a:ln>
          </p:spPr>
          <p:txBody>
            <a:bodyPr wrap="none" anchor="ctr">
              <a:spAutoFit/>
            </a:bodyPr>
            <a:lstStyle/>
            <a:p>
              <a:r>
                <a:rPr lang="en-US" sz="2400"/>
                <a:t>operations</a:t>
              </a:r>
            </a:p>
          </p:txBody>
        </p:sp>
        <p:sp>
          <p:nvSpPr>
            <p:cNvPr id="76813" name="Rectangle 9"/>
            <p:cNvSpPr>
              <a:spLocks noChangeArrowheads="1"/>
            </p:cNvSpPr>
            <p:nvPr/>
          </p:nvSpPr>
          <p:spPr bwMode="auto">
            <a:xfrm>
              <a:off x="1584" y="3024"/>
              <a:ext cx="192" cy="384"/>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6814" name="Rectangle 10"/>
            <p:cNvSpPr>
              <a:spLocks noChangeArrowheads="1"/>
            </p:cNvSpPr>
            <p:nvPr/>
          </p:nvSpPr>
          <p:spPr bwMode="auto">
            <a:xfrm>
              <a:off x="1872" y="3024"/>
              <a:ext cx="192" cy="384"/>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6815" name="Rectangle 11"/>
            <p:cNvSpPr>
              <a:spLocks noChangeArrowheads="1"/>
            </p:cNvSpPr>
            <p:nvPr/>
          </p:nvSpPr>
          <p:spPr bwMode="auto">
            <a:xfrm>
              <a:off x="2592" y="3024"/>
              <a:ext cx="192" cy="384"/>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6816" name="Text Box 12"/>
            <p:cNvSpPr txBox="1">
              <a:spLocks noChangeArrowheads="1"/>
            </p:cNvSpPr>
            <p:nvPr/>
          </p:nvSpPr>
          <p:spPr bwMode="auto">
            <a:xfrm>
              <a:off x="2064" y="2789"/>
              <a:ext cx="516" cy="624"/>
            </a:xfrm>
            <a:prstGeom prst="rect">
              <a:avLst/>
            </a:prstGeom>
            <a:noFill/>
            <a:ln w="9525">
              <a:noFill/>
              <a:miter lim="800000"/>
              <a:headEnd/>
              <a:tailEnd/>
            </a:ln>
          </p:spPr>
          <p:txBody>
            <a:bodyPr wrap="none" anchor="ctr">
              <a:spAutoFit/>
            </a:bodyPr>
            <a:lstStyle/>
            <a:p>
              <a:r>
                <a:rPr lang="en-US" sz="4000" b="1" dirty="0"/>
                <a:t>. . .</a:t>
              </a:r>
            </a:p>
          </p:txBody>
        </p:sp>
        <p:sp>
          <p:nvSpPr>
            <p:cNvPr id="76817" name="Rectangle 13"/>
            <p:cNvSpPr>
              <a:spLocks noChangeArrowheads="1"/>
            </p:cNvSpPr>
            <p:nvPr/>
          </p:nvSpPr>
          <p:spPr bwMode="auto">
            <a:xfrm>
              <a:off x="3408" y="2736"/>
              <a:ext cx="432" cy="384"/>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6818" name="Rectangle 14"/>
            <p:cNvSpPr>
              <a:spLocks noChangeArrowheads="1"/>
            </p:cNvSpPr>
            <p:nvPr/>
          </p:nvSpPr>
          <p:spPr bwMode="auto">
            <a:xfrm>
              <a:off x="4128" y="2736"/>
              <a:ext cx="432" cy="384"/>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6819" name="Rectangle 15"/>
            <p:cNvSpPr>
              <a:spLocks noChangeArrowheads="1"/>
            </p:cNvSpPr>
            <p:nvPr/>
          </p:nvSpPr>
          <p:spPr bwMode="auto">
            <a:xfrm>
              <a:off x="4848" y="2736"/>
              <a:ext cx="432" cy="384"/>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6820" name="Line 16"/>
            <p:cNvSpPr>
              <a:spLocks noChangeShapeType="1"/>
            </p:cNvSpPr>
            <p:nvPr/>
          </p:nvSpPr>
          <p:spPr bwMode="auto">
            <a:xfrm flipV="1">
              <a:off x="3792" y="2832"/>
              <a:ext cx="288" cy="240"/>
            </a:xfrm>
            <a:prstGeom prst="line">
              <a:avLst/>
            </a:prstGeom>
            <a:noFill/>
            <a:ln w="9525">
              <a:solidFill>
                <a:schemeClr val="tx1"/>
              </a:solidFill>
              <a:round/>
              <a:headEnd/>
              <a:tailEnd type="triangle" w="med" len="med"/>
            </a:ln>
          </p:spPr>
          <p:txBody>
            <a:bodyPr wrap="none" anchor="ctr"/>
            <a:lstStyle/>
            <a:p>
              <a:endParaRPr lang="en-US"/>
            </a:p>
          </p:txBody>
        </p:sp>
        <p:sp>
          <p:nvSpPr>
            <p:cNvPr id="76821" name="Line 17"/>
            <p:cNvSpPr>
              <a:spLocks noChangeShapeType="1"/>
            </p:cNvSpPr>
            <p:nvPr/>
          </p:nvSpPr>
          <p:spPr bwMode="auto">
            <a:xfrm flipV="1">
              <a:off x="4512" y="2832"/>
              <a:ext cx="288" cy="240"/>
            </a:xfrm>
            <a:prstGeom prst="line">
              <a:avLst/>
            </a:prstGeom>
            <a:noFill/>
            <a:ln w="9525">
              <a:solidFill>
                <a:schemeClr val="tx1"/>
              </a:solidFill>
              <a:round/>
              <a:headEnd/>
              <a:tailEnd type="triangle" w="med" len="med"/>
            </a:ln>
          </p:spPr>
          <p:txBody>
            <a:bodyPr wrap="none" anchor="ctr"/>
            <a:lstStyle/>
            <a:p>
              <a:endParaRPr lang="en-US"/>
            </a:p>
          </p:txBody>
        </p:sp>
        <p:sp>
          <p:nvSpPr>
            <p:cNvPr id="76822" name="Line 18"/>
            <p:cNvSpPr>
              <a:spLocks noChangeShapeType="1"/>
            </p:cNvSpPr>
            <p:nvPr/>
          </p:nvSpPr>
          <p:spPr bwMode="auto">
            <a:xfrm flipV="1">
              <a:off x="3024" y="2832"/>
              <a:ext cx="336" cy="144"/>
            </a:xfrm>
            <a:prstGeom prst="line">
              <a:avLst/>
            </a:prstGeom>
            <a:noFill/>
            <a:ln w="9525">
              <a:solidFill>
                <a:schemeClr val="tx1"/>
              </a:solidFill>
              <a:round/>
              <a:headEnd/>
              <a:tailEnd type="triangle" w="med" len="med"/>
            </a:ln>
          </p:spPr>
          <p:txBody>
            <a:bodyPr wrap="none" anchor="ctr"/>
            <a:lstStyle/>
            <a:p>
              <a:endParaRPr lang="en-US"/>
            </a:p>
          </p:txBody>
        </p:sp>
        <p:sp>
          <p:nvSpPr>
            <p:cNvPr id="76823" name="Text Box 19"/>
            <p:cNvSpPr txBox="1">
              <a:spLocks noChangeArrowheads="1"/>
            </p:cNvSpPr>
            <p:nvPr/>
          </p:nvSpPr>
          <p:spPr bwMode="auto">
            <a:xfrm>
              <a:off x="3696" y="3110"/>
              <a:ext cx="1092" cy="406"/>
            </a:xfrm>
            <a:prstGeom prst="rect">
              <a:avLst/>
            </a:prstGeom>
            <a:noFill/>
            <a:ln w="9525">
              <a:noFill/>
              <a:miter lim="800000"/>
              <a:headEnd/>
              <a:tailEnd/>
            </a:ln>
          </p:spPr>
          <p:txBody>
            <a:bodyPr wrap="none" anchor="ctr">
              <a:spAutoFit/>
            </a:bodyPr>
            <a:lstStyle/>
            <a:p>
              <a:r>
                <a:rPr lang="en-US" sz="2400"/>
                <a:t>Entry Queue</a:t>
              </a:r>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2"/>
          <p:cNvSpPr>
            <a:spLocks noGrp="1" noChangeArrowheads="1"/>
          </p:cNvSpPr>
          <p:nvPr>
            <p:ph type="title"/>
          </p:nvPr>
        </p:nvSpPr>
        <p:spPr>
          <a:noFill/>
        </p:spPr>
        <p:txBody>
          <a:bodyPr anchor="ctr"/>
          <a:lstStyle/>
          <a:p>
            <a:r>
              <a:rPr lang="en-US" smtClean="0"/>
              <a:t>Monitor Mutual Exclusion</a:t>
            </a:r>
          </a:p>
        </p:txBody>
      </p:sp>
      <p:sp>
        <p:nvSpPr>
          <p:cNvPr id="77830" name="Rectangle 3"/>
          <p:cNvSpPr>
            <a:spLocks noGrp="1" noChangeArrowheads="1"/>
          </p:cNvSpPr>
          <p:nvPr>
            <p:ph idx="1"/>
          </p:nvPr>
        </p:nvSpPr>
        <p:spPr>
          <a:noFill/>
        </p:spPr>
        <p:txBody>
          <a:bodyPr>
            <a:normAutofit fontScale="92500" lnSpcReduction="10000"/>
          </a:bodyPr>
          <a:lstStyle/>
          <a:p>
            <a:pPr>
              <a:lnSpc>
                <a:spcPct val="90000"/>
              </a:lnSpc>
            </a:pPr>
            <a:r>
              <a:rPr lang="en-US" sz="2400" dirty="0" smtClean="0"/>
              <a:t>The monitor ensures mutual exclusion - no need to program this constraint explicitly (Java Model)</a:t>
            </a:r>
          </a:p>
          <a:p>
            <a:pPr>
              <a:lnSpc>
                <a:spcPct val="90000"/>
              </a:lnSpc>
            </a:pPr>
            <a:r>
              <a:rPr lang="en-US" sz="2400" dirty="0" smtClean="0"/>
              <a:t>The monitor </a:t>
            </a:r>
            <a:r>
              <a:rPr lang="en-US" sz="2400" dirty="0" smtClean="0">
                <a:solidFill>
                  <a:srgbClr val="FF0000"/>
                </a:solidFill>
              </a:rPr>
              <a:t>locks</a:t>
            </a:r>
            <a:r>
              <a:rPr lang="en-US" sz="2400" dirty="0" smtClean="0"/>
              <a:t> shared data on entry</a:t>
            </a:r>
          </a:p>
          <a:p>
            <a:pPr>
              <a:lnSpc>
                <a:spcPct val="90000"/>
              </a:lnSpc>
            </a:pPr>
            <a:r>
              <a:rPr lang="en-US" sz="2400" dirty="0"/>
              <a:t>B</a:t>
            </a:r>
            <a:r>
              <a:rPr lang="en-US" sz="2400" dirty="0" smtClean="0"/>
              <a:t>locking </a:t>
            </a:r>
            <a:r>
              <a:rPr lang="en-US" sz="2400" dirty="0" smtClean="0"/>
              <a:t>in monitor </a:t>
            </a:r>
            <a:r>
              <a:rPr lang="en-US" sz="2400" dirty="0" smtClean="0"/>
              <a:t>via </a:t>
            </a:r>
            <a:r>
              <a:rPr lang="en-US" sz="2400" dirty="0" smtClean="0">
                <a:solidFill>
                  <a:srgbClr val="FF0000"/>
                </a:solidFill>
              </a:rPr>
              <a:t>condition variables</a:t>
            </a:r>
            <a:endParaRPr lang="en-US" sz="2400" dirty="0" smtClean="0"/>
          </a:p>
          <a:p>
            <a:pPr>
              <a:lnSpc>
                <a:spcPct val="90000"/>
              </a:lnSpc>
            </a:pPr>
            <a:r>
              <a:rPr lang="en-US" sz="2400" dirty="0" err="1" smtClean="0"/>
              <a:t>cwait</a:t>
            </a:r>
            <a:r>
              <a:rPr lang="en-US" sz="2400" dirty="0" smtClean="0"/>
              <a:t>(a): blocks on condition variable a</a:t>
            </a:r>
          </a:p>
          <a:p>
            <a:pPr>
              <a:lnSpc>
                <a:spcPct val="90000"/>
              </a:lnSpc>
            </a:pPr>
            <a:r>
              <a:rPr lang="en-US" sz="2400" dirty="0" err="1" smtClean="0"/>
              <a:t>csignal</a:t>
            </a:r>
            <a:r>
              <a:rPr lang="en-US" sz="2400" dirty="0" smtClean="0"/>
              <a:t>(a): signals condition variable a</a:t>
            </a:r>
          </a:p>
          <a:p>
            <a:pPr>
              <a:lnSpc>
                <a:spcPct val="90000"/>
              </a:lnSpc>
            </a:pPr>
            <a:r>
              <a:rPr lang="en-US" sz="2400" dirty="0" smtClean="0"/>
              <a:t>Java model is monitors (</a:t>
            </a:r>
            <a:r>
              <a:rPr lang="en-US" sz="2400" dirty="0" smtClean="0"/>
              <a:t>synchronized keyword)</a:t>
            </a:r>
            <a:endParaRPr lang="en-US" sz="2400" dirty="0" smtClean="0"/>
          </a:p>
          <a:p>
            <a:pPr>
              <a:lnSpc>
                <a:spcPct val="90000"/>
              </a:lnSpc>
            </a:pPr>
            <a:r>
              <a:rPr lang="en-US" sz="2400" i="1" dirty="0" smtClean="0"/>
              <a:t>wait() </a:t>
            </a:r>
            <a:r>
              <a:rPr lang="en-US" sz="2400" dirty="0" smtClean="0"/>
              <a:t>Java uses internal condition variable</a:t>
            </a:r>
          </a:p>
          <a:p>
            <a:pPr>
              <a:lnSpc>
                <a:spcPct val="90000"/>
              </a:lnSpc>
            </a:pPr>
            <a:r>
              <a:rPr lang="en-US" sz="2400" i="1" dirty="0" smtClean="0"/>
              <a:t>notify() </a:t>
            </a:r>
            <a:r>
              <a:rPr lang="en-US" sz="2400" dirty="0" smtClean="0"/>
              <a:t>Java uses </a:t>
            </a:r>
            <a:r>
              <a:rPr lang="en-US" sz="2400" dirty="0" smtClean="0"/>
              <a:t>same internal </a:t>
            </a:r>
            <a:r>
              <a:rPr lang="en-US" sz="2400" dirty="0" smtClean="0"/>
              <a:t>variable</a:t>
            </a:r>
          </a:p>
          <a:p>
            <a:pPr>
              <a:lnSpc>
                <a:spcPct val="90000"/>
              </a:lnSpc>
            </a:pPr>
            <a:r>
              <a:rPr lang="en-US" sz="2400" dirty="0" smtClean="0"/>
              <a:t>Can create other condition variables as needed</a:t>
            </a:r>
          </a:p>
          <a:p>
            <a:pPr>
              <a:lnSpc>
                <a:spcPct val="90000"/>
              </a:lnSpc>
            </a:pPr>
            <a:r>
              <a:rPr lang="en-US" sz="2400" dirty="0" smtClean="0"/>
              <a:t>Idea: if I need to block, then use a condition variable and let </a:t>
            </a:r>
            <a:r>
              <a:rPr lang="en-US" sz="2400" dirty="0" smtClean="0"/>
              <a:t>the thread </a:t>
            </a:r>
            <a:r>
              <a:rPr lang="en-US" sz="2400" dirty="0" smtClean="0"/>
              <a:t>that fixes the issue signal the same condition variable for synchronization</a:t>
            </a:r>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2"/>
          <p:cNvSpPr>
            <a:spLocks noGrp="1" noChangeArrowheads="1"/>
          </p:cNvSpPr>
          <p:nvPr>
            <p:ph type="title"/>
          </p:nvPr>
        </p:nvSpPr>
        <p:spPr>
          <a:noFill/>
        </p:spPr>
        <p:txBody>
          <a:bodyPr anchor="ctr">
            <a:normAutofit/>
          </a:bodyPr>
          <a:lstStyle/>
          <a:p>
            <a:r>
              <a:rPr lang="en-US" smtClean="0"/>
              <a:t>Monitor</a:t>
            </a:r>
          </a:p>
        </p:txBody>
      </p:sp>
      <p:sp>
        <p:nvSpPr>
          <p:cNvPr id="3079" name="Rectangle 3"/>
          <p:cNvSpPr>
            <a:spLocks noGrp="1" noChangeArrowheads="1"/>
          </p:cNvSpPr>
          <p:nvPr>
            <p:ph sz="half" idx="1"/>
          </p:nvPr>
        </p:nvSpPr>
        <p:spPr>
          <a:noFill/>
        </p:spPr>
        <p:txBody>
          <a:bodyPr>
            <a:normAutofit fontScale="92500" lnSpcReduction="10000"/>
          </a:bodyPr>
          <a:lstStyle/>
          <a:p>
            <a:pPr>
              <a:lnSpc>
                <a:spcPct val="90000"/>
              </a:lnSpc>
            </a:pPr>
            <a:r>
              <a:rPr lang="en-US" sz="2400" smtClean="0"/>
              <a:t>Waiting processes are </a:t>
            </a:r>
          </a:p>
          <a:p>
            <a:pPr lvl="1">
              <a:lnSpc>
                <a:spcPct val="90000"/>
              </a:lnSpc>
            </a:pPr>
            <a:r>
              <a:rPr lang="en-US" sz="2000" smtClean="0"/>
              <a:t>in the entrance queue or</a:t>
            </a:r>
          </a:p>
          <a:p>
            <a:pPr lvl="1">
              <a:lnSpc>
                <a:spcPct val="90000"/>
              </a:lnSpc>
              <a:spcBef>
                <a:spcPct val="0"/>
              </a:spcBef>
            </a:pPr>
            <a:r>
              <a:rPr lang="en-US" sz="2000" smtClean="0"/>
              <a:t>in a condition queue</a:t>
            </a:r>
          </a:p>
          <a:p>
            <a:pPr>
              <a:lnSpc>
                <a:spcPct val="90000"/>
              </a:lnSpc>
            </a:pPr>
            <a:r>
              <a:rPr lang="en-US" sz="2400" smtClean="0"/>
              <a:t>A process puts itself into condition queue </a:t>
            </a:r>
            <a:r>
              <a:rPr lang="en-US" sz="2400" i="1" smtClean="0"/>
              <a:t>cn</a:t>
            </a:r>
            <a:r>
              <a:rPr lang="en-US" sz="2400" smtClean="0"/>
              <a:t> by issuing </a:t>
            </a:r>
            <a:r>
              <a:rPr lang="en-US" sz="2400" i="1" smtClean="0"/>
              <a:t>cwait</a:t>
            </a:r>
            <a:r>
              <a:rPr lang="en-US" sz="2400" smtClean="0"/>
              <a:t>(</a:t>
            </a:r>
            <a:r>
              <a:rPr lang="en-US" sz="2400" i="1" smtClean="0"/>
              <a:t>cn</a:t>
            </a:r>
            <a:r>
              <a:rPr lang="en-US" sz="2400" smtClean="0"/>
              <a:t>)</a:t>
            </a:r>
          </a:p>
          <a:p>
            <a:pPr>
              <a:lnSpc>
                <a:spcPct val="90000"/>
              </a:lnSpc>
            </a:pPr>
            <a:r>
              <a:rPr lang="en-US" sz="2400" i="1" smtClean="0"/>
              <a:t>csignal</a:t>
            </a:r>
            <a:r>
              <a:rPr lang="en-US" sz="2400" smtClean="0"/>
              <a:t>(</a:t>
            </a:r>
            <a:r>
              <a:rPr lang="en-US" sz="2400" i="1" smtClean="0"/>
              <a:t>cn</a:t>
            </a:r>
            <a:r>
              <a:rPr lang="en-US" sz="2400" smtClean="0"/>
              <a:t>) brings into the monitor 1 process in condition </a:t>
            </a:r>
            <a:r>
              <a:rPr lang="en-US" sz="2400" i="1" smtClean="0"/>
              <a:t>cn</a:t>
            </a:r>
            <a:r>
              <a:rPr lang="en-US" sz="2400" smtClean="0"/>
              <a:t> queue</a:t>
            </a:r>
          </a:p>
          <a:p>
            <a:pPr>
              <a:lnSpc>
                <a:spcPct val="90000"/>
              </a:lnSpc>
            </a:pPr>
            <a:r>
              <a:rPr lang="en-US" sz="2400" i="1" smtClean="0"/>
              <a:t>csignal</a:t>
            </a:r>
            <a:r>
              <a:rPr lang="en-US" sz="2400" smtClean="0"/>
              <a:t>(</a:t>
            </a:r>
            <a:r>
              <a:rPr lang="en-US" sz="2400" i="1" smtClean="0"/>
              <a:t>cn</a:t>
            </a:r>
            <a:r>
              <a:rPr lang="en-US" sz="2400" smtClean="0"/>
              <a:t>) blocks the calling process and puts it in the urgent queue</a:t>
            </a:r>
          </a:p>
          <a:p>
            <a:pPr lvl="1">
              <a:lnSpc>
                <a:spcPct val="90000"/>
              </a:lnSpc>
            </a:pPr>
            <a:r>
              <a:rPr lang="en-US" sz="2000" smtClean="0"/>
              <a:t>unless </a:t>
            </a:r>
            <a:r>
              <a:rPr lang="en-US" sz="2000" i="1" smtClean="0"/>
              <a:t>csignal</a:t>
            </a:r>
            <a:r>
              <a:rPr lang="en-US" sz="2000" smtClean="0"/>
              <a:t> is the last operation of the monitor procedure</a:t>
            </a:r>
          </a:p>
        </p:txBody>
      </p:sp>
      <p:graphicFrame>
        <p:nvGraphicFramePr>
          <p:cNvPr id="3074" name="Object 4"/>
          <p:cNvGraphicFramePr>
            <a:graphicFrameLocks/>
          </p:cNvGraphicFramePr>
          <p:nvPr/>
        </p:nvGraphicFramePr>
        <p:xfrm>
          <a:off x="4800600" y="95250"/>
          <a:ext cx="4167188" cy="6642100"/>
        </p:xfrm>
        <a:graphic>
          <a:graphicData uri="http://schemas.openxmlformats.org/presentationml/2006/ole">
            <mc:AlternateContent xmlns:mc="http://schemas.openxmlformats.org/markup-compatibility/2006">
              <mc:Choice xmlns:v="urn:schemas-microsoft-com:vml" Requires="v">
                <p:oleObj spid="_x0000_s87054" name="Artwork" r:id="rId4" imgW="4167000" imgH="6642000" progId="">
                  <p:embed/>
                </p:oleObj>
              </mc:Choice>
              <mc:Fallback>
                <p:oleObj name="Artwork" r:id="rId4" imgW="4167000" imgH="6642000" progId="">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95250"/>
                        <a:ext cx="4167188" cy="664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080" name="Rectangle 5"/>
          <p:cNvSpPr>
            <a:spLocks noChangeArrowheads="1"/>
          </p:cNvSpPr>
          <p:nvPr/>
        </p:nvSpPr>
        <p:spPr bwMode="auto">
          <a:xfrm>
            <a:off x="5707063" y="128588"/>
            <a:ext cx="3276600" cy="396875"/>
          </a:xfrm>
          <a:prstGeom prst="rect">
            <a:avLst/>
          </a:prstGeom>
          <a:noFill/>
          <a:ln w="12700">
            <a:noFill/>
            <a:miter lim="800000"/>
            <a:headEnd type="none" w="lg" len="lg"/>
            <a:tailEnd type="none" w="lg" len="lg"/>
          </a:ln>
        </p:spPr>
        <p:txBody>
          <a:bodyPr>
            <a:spAutoFit/>
          </a:bodyPr>
          <a:lstStyle/>
          <a:p>
            <a:pPr algn="r"/>
            <a:r>
              <a:rPr lang="en-US" sz="2000">
                <a:solidFill>
                  <a:schemeClr val="bg2"/>
                </a:solidFill>
              </a:rPr>
              <a:t>Monitor</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2"/>
          <p:cNvSpPr>
            <a:spLocks noGrp="1" noChangeArrowheads="1"/>
          </p:cNvSpPr>
          <p:nvPr>
            <p:ph type="title"/>
          </p:nvPr>
        </p:nvSpPr>
        <p:spPr>
          <a:noFill/>
        </p:spPr>
        <p:txBody>
          <a:bodyPr anchor="ctr">
            <a:normAutofit/>
          </a:bodyPr>
          <a:lstStyle/>
          <a:p>
            <a:r>
              <a:rPr lang="en-US" smtClean="0"/>
              <a:t>Monitor for the P/C problem</a:t>
            </a:r>
          </a:p>
        </p:txBody>
      </p:sp>
      <p:sp>
        <p:nvSpPr>
          <p:cNvPr id="79878" name="Rectangle 3"/>
          <p:cNvSpPr>
            <a:spLocks noGrp="1" noChangeArrowheads="1"/>
          </p:cNvSpPr>
          <p:nvPr>
            <p:ph idx="1"/>
          </p:nvPr>
        </p:nvSpPr>
        <p:spPr>
          <a:noFill/>
        </p:spPr>
        <p:txBody>
          <a:bodyPr/>
          <a:lstStyle/>
          <a:p>
            <a:pPr>
              <a:lnSpc>
                <a:spcPct val="90000"/>
              </a:lnSpc>
            </a:pPr>
            <a:r>
              <a:rPr lang="en-US" sz="2400" smtClean="0"/>
              <a:t>Monitor holds the buffer:</a:t>
            </a:r>
          </a:p>
          <a:p>
            <a:pPr lvl="1">
              <a:lnSpc>
                <a:spcPct val="90000"/>
              </a:lnSpc>
            </a:pPr>
            <a:r>
              <a:rPr lang="en-US" sz="2000" smtClean="0"/>
              <a:t>buffer: array[0..k-1] of items;</a:t>
            </a:r>
          </a:p>
          <a:p>
            <a:pPr>
              <a:lnSpc>
                <a:spcPct val="90000"/>
              </a:lnSpc>
            </a:pPr>
            <a:r>
              <a:rPr lang="en-US" sz="2400" smtClean="0"/>
              <a:t>Two condition variables:</a:t>
            </a:r>
          </a:p>
          <a:p>
            <a:pPr lvl="1">
              <a:lnSpc>
                <a:spcPct val="90000"/>
              </a:lnSpc>
            </a:pPr>
            <a:r>
              <a:rPr lang="en-US" sz="2000" smtClean="0"/>
              <a:t>notfull: csignal(notfull) indicates that the buffer is not full</a:t>
            </a:r>
          </a:p>
          <a:p>
            <a:pPr lvl="1">
              <a:lnSpc>
                <a:spcPct val="90000"/>
              </a:lnSpc>
            </a:pPr>
            <a:r>
              <a:rPr lang="en-US" sz="2000" smtClean="0"/>
              <a:t>notemty: csignal(notempty) indicates that the buffer is not empty</a:t>
            </a:r>
          </a:p>
          <a:p>
            <a:pPr>
              <a:lnSpc>
                <a:spcPct val="90000"/>
              </a:lnSpc>
            </a:pPr>
            <a:r>
              <a:rPr lang="en-US" sz="2400" smtClean="0"/>
              <a:t>Buffer pointers and counts:</a:t>
            </a:r>
          </a:p>
          <a:p>
            <a:pPr lvl="1">
              <a:lnSpc>
                <a:spcPct val="90000"/>
              </a:lnSpc>
            </a:pPr>
            <a:r>
              <a:rPr lang="en-US" sz="2000" smtClean="0"/>
              <a:t>nextin: points to next item to be appended</a:t>
            </a:r>
          </a:p>
          <a:p>
            <a:pPr lvl="1">
              <a:lnSpc>
                <a:spcPct val="90000"/>
              </a:lnSpc>
            </a:pPr>
            <a:r>
              <a:rPr lang="en-US" sz="2000" smtClean="0"/>
              <a:t>nextout: points to next item to be taken</a:t>
            </a:r>
          </a:p>
          <a:p>
            <a:pPr lvl="1">
              <a:lnSpc>
                <a:spcPct val="90000"/>
              </a:lnSpc>
            </a:pPr>
            <a:r>
              <a:rPr lang="en-US" sz="2000" smtClean="0"/>
              <a:t>count: holds the number of items in buffer</a:t>
            </a:r>
          </a:p>
          <a:p>
            <a:pPr>
              <a:lnSpc>
                <a:spcPct val="90000"/>
              </a:lnSpc>
              <a:buClr>
                <a:schemeClr val="tx2"/>
              </a:buClr>
            </a:pPr>
            <a:endParaRPr lang="en-US" sz="2200" b="1"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2" name="Rectangle 3"/>
          <p:cNvSpPr>
            <a:spLocks noGrp="1" noChangeArrowheads="1"/>
          </p:cNvSpPr>
          <p:nvPr>
            <p:ph type="title"/>
          </p:nvPr>
        </p:nvSpPr>
        <p:spPr>
          <a:noFill/>
        </p:spPr>
        <p:txBody>
          <a:bodyPr anchor="ctr">
            <a:normAutofit/>
          </a:bodyPr>
          <a:lstStyle/>
          <a:p>
            <a:r>
              <a:rPr lang="en-US" smtClean="0"/>
              <a:t>Monitor for the P/C problem</a:t>
            </a:r>
          </a:p>
        </p:txBody>
      </p:sp>
      <p:sp>
        <p:nvSpPr>
          <p:cNvPr id="80901" name="Rectangle 2"/>
          <p:cNvSpPr>
            <a:spLocks noChangeArrowheads="1"/>
          </p:cNvSpPr>
          <p:nvPr/>
        </p:nvSpPr>
        <p:spPr bwMode="auto">
          <a:xfrm>
            <a:off x="931863" y="1208088"/>
            <a:ext cx="7086600" cy="5035550"/>
          </a:xfrm>
          <a:prstGeom prst="rect">
            <a:avLst/>
          </a:prstGeom>
          <a:noFill/>
          <a:ln w="9525">
            <a:noFill/>
            <a:miter lim="800000"/>
            <a:headEnd/>
            <a:tailEnd/>
          </a:ln>
        </p:spPr>
        <p:txBody>
          <a:bodyPr lIns="92075" tIns="46038" rIns="92075" bIns="46038">
            <a:spAutoFit/>
          </a:bodyPr>
          <a:lstStyle/>
          <a:p>
            <a:pPr algn="l"/>
            <a:r>
              <a:rPr lang="en-US" b="1">
                <a:latin typeface="Courier New" pitchFamily="49" charset="0"/>
              </a:rPr>
              <a:t>Monitor boundedbuffer:</a:t>
            </a:r>
          </a:p>
          <a:p>
            <a:pPr algn="l"/>
            <a:r>
              <a:rPr lang="en-US" b="1">
                <a:latin typeface="Courier New" pitchFamily="49" charset="0"/>
              </a:rPr>
              <a:t>  buffer: array[0..k-1] of items;</a:t>
            </a:r>
          </a:p>
          <a:p>
            <a:pPr algn="l"/>
            <a:r>
              <a:rPr lang="en-US" b="1">
                <a:latin typeface="Courier New" pitchFamily="49" charset="0"/>
              </a:rPr>
              <a:t>  nextin:=0, nextout:=0, count:=0: integer;</a:t>
            </a:r>
          </a:p>
          <a:p>
            <a:pPr algn="l"/>
            <a:r>
              <a:rPr lang="en-US" b="1">
                <a:latin typeface="Courier New" pitchFamily="49" charset="0"/>
              </a:rPr>
              <a:t>  notfull, notempty: condition;</a:t>
            </a:r>
          </a:p>
          <a:p>
            <a:pPr algn="l"/>
            <a:endParaRPr lang="en-US" b="1">
              <a:latin typeface="Courier New" pitchFamily="49" charset="0"/>
            </a:endParaRPr>
          </a:p>
          <a:p>
            <a:pPr algn="l"/>
            <a:r>
              <a:rPr lang="en-US" b="1">
                <a:latin typeface="Courier New" pitchFamily="49" charset="0"/>
              </a:rPr>
              <a:t>  Append(v):</a:t>
            </a:r>
          </a:p>
          <a:p>
            <a:pPr algn="l"/>
            <a:r>
              <a:rPr lang="en-US" b="1">
                <a:latin typeface="Courier New" pitchFamily="49" charset="0"/>
              </a:rPr>
              <a:t>    if (count=k) cwait(notfull);</a:t>
            </a:r>
          </a:p>
          <a:p>
            <a:pPr algn="l"/>
            <a:r>
              <a:rPr lang="en-US" b="1">
                <a:latin typeface="Courier New" pitchFamily="49" charset="0"/>
              </a:rPr>
              <a:t>    buffer[nextin]:= v;</a:t>
            </a:r>
          </a:p>
          <a:p>
            <a:pPr algn="l"/>
            <a:r>
              <a:rPr lang="en-US" b="1">
                <a:latin typeface="Courier New" pitchFamily="49" charset="0"/>
              </a:rPr>
              <a:t>    nextin:= nextin+1 mod k;</a:t>
            </a:r>
          </a:p>
          <a:p>
            <a:pPr algn="l"/>
            <a:r>
              <a:rPr lang="en-US" b="1">
                <a:latin typeface="Courier New" pitchFamily="49" charset="0"/>
              </a:rPr>
              <a:t>    count++;</a:t>
            </a:r>
          </a:p>
          <a:p>
            <a:pPr algn="l"/>
            <a:r>
              <a:rPr lang="en-US" b="1">
                <a:latin typeface="Courier New" pitchFamily="49" charset="0"/>
              </a:rPr>
              <a:t>    csignal(notempty);</a:t>
            </a:r>
          </a:p>
          <a:p>
            <a:pPr algn="l"/>
            <a:endParaRPr lang="en-US" b="1">
              <a:latin typeface="Courier New" pitchFamily="49" charset="0"/>
            </a:endParaRPr>
          </a:p>
          <a:p>
            <a:pPr algn="l"/>
            <a:r>
              <a:rPr lang="en-US" b="1">
                <a:latin typeface="Courier New" pitchFamily="49" charset="0"/>
              </a:rPr>
              <a:t>  Take(v):</a:t>
            </a:r>
          </a:p>
          <a:p>
            <a:pPr algn="l"/>
            <a:r>
              <a:rPr lang="en-US" b="1">
                <a:latin typeface="Courier New" pitchFamily="49" charset="0"/>
              </a:rPr>
              <a:t>    if (count=0) cwait(notempty);</a:t>
            </a:r>
          </a:p>
          <a:p>
            <a:pPr algn="l"/>
            <a:r>
              <a:rPr lang="en-US" b="1">
                <a:latin typeface="Courier New" pitchFamily="49" charset="0"/>
              </a:rPr>
              <a:t>    v:= buffer[nextout];</a:t>
            </a:r>
          </a:p>
          <a:p>
            <a:pPr algn="l"/>
            <a:r>
              <a:rPr lang="en-US" b="1">
                <a:latin typeface="Courier New" pitchFamily="49" charset="0"/>
              </a:rPr>
              <a:t>    nextout:= nextout+1 mod k;</a:t>
            </a:r>
          </a:p>
          <a:p>
            <a:pPr algn="l"/>
            <a:r>
              <a:rPr lang="en-US" b="1">
                <a:latin typeface="Courier New" pitchFamily="49" charset="0"/>
              </a:rPr>
              <a:t>    count--;</a:t>
            </a:r>
          </a:p>
          <a:p>
            <a:pPr algn="l"/>
            <a:r>
              <a:rPr lang="en-US" b="1">
                <a:latin typeface="Courier New" pitchFamily="49" charset="0"/>
              </a:rPr>
              <a:t>    csignal(notfull);  </a:t>
            </a:r>
          </a:p>
        </p:txBody>
      </p:sp>
      <p:sp>
        <p:nvSpPr>
          <p:cNvPr id="9" name="Rounded Rectangle 8"/>
          <p:cNvSpPr/>
          <p:nvPr/>
        </p:nvSpPr>
        <p:spPr>
          <a:xfrm>
            <a:off x="3810000" y="4267200"/>
            <a:ext cx="5105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Lost signals is a real problem in monitors!</a:t>
            </a:r>
          </a:p>
          <a:p>
            <a:pPr algn="ctr"/>
            <a:r>
              <a:rPr lang="en-US" dirty="0" smtClean="0"/>
              <a:t>Take CS 586 for more details…</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2" name="Rectangle 3"/>
          <p:cNvSpPr>
            <a:spLocks noGrp="1" noChangeArrowheads="1"/>
          </p:cNvSpPr>
          <p:nvPr>
            <p:ph type="title"/>
          </p:nvPr>
        </p:nvSpPr>
        <p:spPr>
          <a:noFill/>
        </p:spPr>
        <p:txBody>
          <a:bodyPr anchor="ctr">
            <a:normAutofit/>
          </a:bodyPr>
          <a:lstStyle/>
          <a:p>
            <a:r>
              <a:rPr lang="en-US" smtClean="0"/>
              <a:t>Monitor for the P/C problem</a:t>
            </a:r>
          </a:p>
        </p:txBody>
      </p:sp>
      <p:sp>
        <p:nvSpPr>
          <p:cNvPr id="80901" name="Rectangle 2"/>
          <p:cNvSpPr>
            <a:spLocks noChangeArrowheads="1"/>
          </p:cNvSpPr>
          <p:nvPr/>
        </p:nvSpPr>
        <p:spPr bwMode="auto">
          <a:xfrm>
            <a:off x="931863" y="1208088"/>
            <a:ext cx="7086600" cy="5035550"/>
          </a:xfrm>
          <a:prstGeom prst="rect">
            <a:avLst/>
          </a:prstGeom>
          <a:noFill/>
          <a:ln w="9525">
            <a:noFill/>
            <a:miter lim="800000"/>
            <a:headEnd/>
            <a:tailEnd/>
          </a:ln>
        </p:spPr>
        <p:txBody>
          <a:bodyPr lIns="92075" tIns="46038" rIns="92075" bIns="46038">
            <a:spAutoFit/>
          </a:bodyPr>
          <a:lstStyle/>
          <a:p>
            <a:pPr algn="l"/>
            <a:r>
              <a:rPr lang="en-US" b="1" dirty="0">
                <a:latin typeface="Courier New" pitchFamily="49" charset="0"/>
              </a:rPr>
              <a:t>Monitor </a:t>
            </a:r>
            <a:r>
              <a:rPr lang="en-US" b="1" dirty="0" err="1">
                <a:latin typeface="Courier New" pitchFamily="49" charset="0"/>
              </a:rPr>
              <a:t>boundedbuffer</a:t>
            </a:r>
            <a:r>
              <a:rPr lang="en-US" b="1" dirty="0">
                <a:latin typeface="Courier New" pitchFamily="49" charset="0"/>
              </a:rPr>
              <a:t>:</a:t>
            </a:r>
          </a:p>
          <a:p>
            <a:pPr algn="l"/>
            <a:r>
              <a:rPr lang="en-US" b="1" dirty="0">
                <a:latin typeface="Courier New" pitchFamily="49" charset="0"/>
              </a:rPr>
              <a:t>  buffer: array[0..k-1] of items;</a:t>
            </a:r>
          </a:p>
          <a:p>
            <a:pPr algn="l"/>
            <a:r>
              <a:rPr lang="en-US" b="1" dirty="0">
                <a:latin typeface="Courier New" pitchFamily="49" charset="0"/>
              </a:rPr>
              <a:t>  </a:t>
            </a:r>
            <a:r>
              <a:rPr lang="en-US" b="1" dirty="0" err="1">
                <a:latin typeface="Courier New" pitchFamily="49" charset="0"/>
              </a:rPr>
              <a:t>nextin</a:t>
            </a:r>
            <a:r>
              <a:rPr lang="en-US" b="1" dirty="0">
                <a:latin typeface="Courier New" pitchFamily="49" charset="0"/>
              </a:rPr>
              <a:t>:=0, </a:t>
            </a:r>
            <a:r>
              <a:rPr lang="en-US" b="1" dirty="0" err="1">
                <a:latin typeface="Courier New" pitchFamily="49" charset="0"/>
              </a:rPr>
              <a:t>nextout</a:t>
            </a:r>
            <a:r>
              <a:rPr lang="en-US" b="1" dirty="0">
                <a:latin typeface="Courier New" pitchFamily="49" charset="0"/>
              </a:rPr>
              <a:t>:=0, count:=0: integer;</a:t>
            </a:r>
          </a:p>
          <a:p>
            <a:pPr algn="l"/>
            <a:r>
              <a:rPr lang="en-US" b="1" dirty="0">
                <a:latin typeface="Courier New" pitchFamily="49" charset="0"/>
              </a:rPr>
              <a:t>  </a:t>
            </a:r>
            <a:r>
              <a:rPr lang="en-US" b="1" dirty="0" err="1">
                <a:latin typeface="Courier New" pitchFamily="49" charset="0"/>
              </a:rPr>
              <a:t>notfull</a:t>
            </a:r>
            <a:r>
              <a:rPr lang="en-US" b="1" dirty="0">
                <a:latin typeface="Courier New" pitchFamily="49" charset="0"/>
              </a:rPr>
              <a:t>, </a:t>
            </a:r>
            <a:r>
              <a:rPr lang="en-US" b="1" dirty="0" err="1">
                <a:latin typeface="Courier New" pitchFamily="49" charset="0"/>
              </a:rPr>
              <a:t>notempty</a:t>
            </a:r>
            <a:r>
              <a:rPr lang="en-US" b="1" dirty="0">
                <a:latin typeface="Courier New" pitchFamily="49" charset="0"/>
              </a:rPr>
              <a:t>: condition;</a:t>
            </a:r>
          </a:p>
          <a:p>
            <a:pPr algn="l"/>
            <a:endParaRPr lang="en-US" b="1" dirty="0">
              <a:latin typeface="Courier New" pitchFamily="49" charset="0"/>
            </a:endParaRPr>
          </a:p>
          <a:p>
            <a:pPr algn="l"/>
            <a:r>
              <a:rPr lang="en-US" b="1" dirty="0">
                <a:latin typeface="Courier New" pitchFamily="49" charset="0"/>
              </a:rPr>
              <a:t>  Append(v):</a:t>
            </a:r>
          </a:p>
          <a:p>
            <a:pPr algn="l"/>
            <a:r>
              <a:rPr lang="en-US" b="1" dirty="0">
                <a:latin typeface="Courier New" pitchFamily="49" charset="0"/>
              </a:rPr>
              <a:t>    </a:t>
            </a:r>
            <a:r>
              <a:rPr lang="en-US" b="1" dirty="0" smtClean="0">
                <a:solidFill>
                  <a:schemeClr val="accent1">
                    <a:lumMod val="60000"/>
                    <a:lumOff val="40000"/>
                  </a:schemeClr>
                </a:solidFill>
                <a:latin typeface="Courier New" pitchFamily="49" charset="0"/>
              </a:rPr>
              <a:t>while </a:t>
            </a:r>
            <a:r>
              <a:rPr lang="en-US" b="1" dirty="0">
                <a:solidFill>
                  <a:schemeClr val="accent1">
                    <a:lumMod val="60000"/>
                    <a:lumOff val="40000"/>
                  </a:schemeClr>
                </a:solidFill>
                <a:latin typeface="Courier New" pitchFamily="49" charset="0"/>
              </a:rPr>
              <a:t>(count=k) </a:t>
            </a:r>
            <a:r>
              <a:rPr lang="en-US" b="1" dirty="0" smtClean="0">
                <a:solidFill>
                  <a:schemeClr val="accent1">
                    <a:lumMod val="60000"/>
                    <a:lumOff val="40000"/>
                  </a:schemeClr>
                </a:solidFill>
                <a:latin typeface="Courier New" pitchFamily="49" charset="0"/>
              </a:rPr>
              <a:t>{</a:t>
            </a:r>
            <a:r>
              <a:rPr lang="en-US" b="1" dirty="0" err="1" smtClean="0">
                <a:solidFill>
                  <a:schemeClr val="accent1">
                    <a:lumMod val="60000"/>
                    <a:lumOff val="40000"/>
                  </a:schemeClr>
                </a:solidFill>
                <a:latin typeface="Courier New" pitchFamily="49" charset="0"/>
              </a:rPr>
              <a:t>cwait</a:t>
            </a:r>
            <a:r>
              <a:rPr lang="en-US" b="1" dirty="0" smtClean="0">
                <a:solidFill>
                  <a:schemeClr val="accent1">
                    <a:lumMod val="60000"/>
                    <a:lumOff val="40000"/>
                  </a:schemeClr>
                </a:solidFill>
                <a:latin typeface="Courier New" pitchFamily="49" charset="0"/>
              </a:rPr>
              <a:t>(</a:t>
            </a:r>
            <a:r>
              <a:rPr lang="en-US" b="1" dirty="0" err="1" smtClean="0">
                <a:solidFill>
                  <a:schemeClr val="accent1">
                    <a:lumMod val="60000"/>
                    <a:lumOff val="40000"/>
                  </a:schemeClr>
                </a:solidFill>
                <a:latin typeface="Courier New" pitchFamily="49" charset="0"/>
              </a:rPr>
              <a:t>notfull</a:t>
            </a:r>
            <a:r>
              <a:rPr lang="en-US" b="1" dirty="0" smtClean="0">
                <a:solidFill>
                  <a:schemeClr val="accent1">
                    <a:lumMod val="60000"/>
                    <a:lumOff val="40000"/>
                  </a:schemeClr>
                </a:solidFill>
                <a:latin typeface="Courier New" pitchFamily="49" charset="0"/>
              </a:rPr>
              <a:t>);}</a:t>
            </a:r>
            <a:endParaRPr lang="en-US" b="1" dirty="0">
              <a:solidFill>
                <a:schemeClr val="accent1">
                  <a:lumMod val="60000"/>
                  <a:lumOff val="40000"/>
                </a:schemeClr>
              </a:solidFill>
              <a:latin typeface="Courier New" pitchFamily="49" charset="0"/>
            </a:endParaRPr>
          </a:p>
          <a:p>
            <a:pPr algn="l"/>
            <a:r>
              <a:rPr lang="en-US" b="1" dirty="0">
                <a:latin typeface="Courier New" pitchFamily="49" charset="0"/>
              </a:rPr>
              <a:t>    buffer[</a:t>
            </a:r>
            <a:r>
              <a:rPr lang="en-US" b="1" dirty="0" err="1">
                <a:latin typeface="Courier New" pitchFamily="49" charset="0"/>
              </a:rPr>
              <a:t>nextin</a:t>
            </a:r>
            <a:r>
              <a:rPr lang="en-US" b="1" dirty="0">
                <a:latin typeface="Courier New" pitchFamily="49" charset="0"/>
              </a:rPr>
              <a:t>]:= v;</a:t>
            </a:r>
          </a:p>
          <a:p>
            <a:pPr algn="l"/>
            <a:r>
              <a:rPr lang="en-US" b="1" dirty="0">
                <a:latin typeface="Courier New" pitchFamily="49" charset="0"/>
              </a:rPr>
              <a:t>    </a:t>
            </a:r>
            <a:r>
              <a:rPr lang="en-US" b="1" dirty="0" err="1">
                <a:latin typeface="Courier New" pitchFamily="49" charset="0"/>
              </a:rPr>
              <a:t>nextin</a:t>
            </a:r>
            <a:r>
              <a:rPr lang="en-US" b="1" dirty="0">
                <a:latin typeface="Courier New" pitchFamily="49" charset="0"/>
              </a:rPr>
              <a:t>:= nextin+1 mod k;</a:t>
            </a:r>
          </a:p>
          <a:p>
            <a:pPr algn="l"/>
            <a:r>
              <a:rPr lang="en-US" b="1" dirty="0">
                <a:latin typeface="Courier New" pitchFamily="49" charset="0"/>
              </a:rPr>
              <a:t>    count++;</a:t>
            </a:r>
          </a:p>
          <a:p>
            <a:pPr algn="l"/>
            <a:r>
              <a:rPr lang="en-US" b="1" dirty="0">
                <a:latin typeface="Courier New" pitchFamily="49" charset="0"/>
              </a:rPr>
              <a:t>    </a:t>
            </a:r>
            <a:r>
              <a:rPr lang="en-US" b="1" dirty="0" err="1" smtClean="0">
                <a:solidFill>
                  <a:schemeClr val="accent2"/>
                </a:solidFill>
                <a:latin typeface="Courier New" pitchFamily="49" charset="0"/>
              </a:rPr>
              <a:t>csignalAll</a:t>
            </a:r>
            <a:r>
              <a:rPr lang="en-US" b="1" dirty="0" smtClean="0">
                <a:solidFill>
                  <a:schemeClr val="accent2"/>
                </a:solidFill>
                <a:latin typeface="Courier New" pitchFamily="49" charset="0"/>
              </a:rPr>
              <a:t>(</a:t>
            </a:r>
            <a:r>
              <a:rPr lang="en-US" b="1" dirty="0" err="1" smtClean="0">
                <a:solidFill>
                  <a:schemeClr val="accent2"/>
                </a:solidFill>
                <a:latin typeface="Courier New" pitchFamily="49" charset="0"/>
              </a:rPr>
              <a:t>notempty</a:t>
            </a:r>
            <a:r>
              <a:rPr lang="en-US" b="1" dirty="0">
                <a:solidFill>
                  <a:schemeClr val="accent2"/>
                </a:solidFill>
                <a:latin typeface="Courier New" pitchFamily="49" charset="0"/>
              </a:rPr>
              <a:t>);</a:t>
            </a:r>
          </a:p>
          <a:p>
            <a:pPr algn="l"/>
            <a:endParaRPr lang="en-US" b="1" dirty="0">
              <a:latin typeface="Courier New" pitchFamily="49" charset="0"/>
            </a:endParaRPr>
          </a:p>
          <a:p>
            <a:pPr algn="l"/>
            <a:r>
              <a:rPr lang="en-US" b="1" dirty="0">
                <a:latin typeface="Courier New" pitchFamily="49" charset="0"/>
              </a:rPr>
              <a:t>  Take(v):</a:t>
            </a:r>
          </a:p>
          <a:p>
            <a:pPr algn="l"/>
            <a:r>
              <a:rPr lang="en-US" b="1" dirty="0">
                <a:latin typeface="Courier New" pitchFamily="49" charset="0"/>
              </a:rPr>
              <a:t>    </a:t>
            </a:r>
            <a:r>
              <a:rPr lang="en-US" b="1" dirty="0" smtClean="0">
                <a:solidFill>
                  <a:schemeClr val="accent1">
                    <a:lumMod val="60000"/>
                    <a:lumOff val="40000"/>
                  </a:schemeClr>
                </a:solidFill>
                <a:latin typeface="Courier New" pitchFamily="49" charset="0"/>
              </a:rPr>
              <a:t>while </a:t>
            </a:r>
            <a:r>
              <a:rPr lang="en-US" b="1" dirty="0">
                <a:solidFill>
                  <a:schemeClr val="accent1">
                    <a:lumMod val="60000"/>
                    <a:lumOff val="40000"/>
                  </a:schemeClr>
                </a:solidFill>
                <a:latin typeface="Courier New" pitchFamily="49" charset="0"/>
              </a:rPr>
              <a:t>(count=0) </a:t>
            </a:r>
            <a:r>
              <a:rPr lang="en-US" b="1" dirty="0" smtClean="0">
                <a:solidFill>
                  <a:schemeClr val="accent1">
                    <a:lumMod val="60000"/>
                    <a:lumOff val="40000"/>
                  </a:schemeClr>
                </a:solidFill>
                <a:latin typeface="Courier New" pitchFamily="49" charset="0"/>
              </a:rPr>
              <a:t>{</a:t>
            </a:r>
            <a:r>
              <a:rPr lang="en-US" b="1" dirty="0" err="1" smtClean="0">
                <a:solidFill>
                  <a:schemeClr val="accent1">
                    <a:lumMod val="60000"/>
                    <a:lumOff val="40000"/>
                  </a:schemeClr>
                </a:solidFill>
                <a:latin typeface="Courier New" pitchFamily="49" charset="0"/>
              </a:rPr>
              <a:t>cwait</a:t>
            </a:r>
            <a:r>
              <a:rPr lang="en-US" b="1" dirty="0" smtClean="0">
                <a:solidFill>
                  <a:schemeClr val="accent1">
                    <a:lumMod val="60000"/>
                    <a:lumOff val="40000"/>
                  </a:schemeClr>
                </a:solidFill>
                <a:latin typeface="Courier New" pitchFamily="49" charset="0"/>
              </a:rPr>
              <a:t>(</a:t>
            </a:r>
            <a:r>
              <a:rPr lang="en-US" b="1" dirty="0" err="1" smtClean="0">
                <a:solidFill>
                  <a:schemeClr val="accent1">
                    <a:lumMod val="60000"/>
                    <a:lumOff val="40000"/>
                  </a:schemeClr>
                </a:solidFill>
                <a:latin typeface="Courier New" pitchFamily="49" charset="0"/>
              </a:rPr>
              <a:t>notempty</a:t>
            </a:r>
            <a:r>
              <a:rPr lang="en-US" b="1" dirty="0" smtClean="0">
                <a:solidFill>
                  <a:schemeClr val="accent1">
                    <a:lumMod val="60000"/>
                    <a:lumOff val="40000"/>
                  </a:schemeClr>
                </a:solidFill>
                <a:latin typeface="Courier New" pitchFamily="49" charset="0"/>
              </a:rPr>
              <a:t>);}</a:t>
            </a:r>
            <a:endParaRPr lang="en-US" b="1" dirty="0">
              <a:solidFill>
                <a:schemeClr val="accent1">
                  <a:lumMod val="60000"/>
                  <a:lumOff val="40000"/>
                </a:schemeClr>
              </a:solidFill>
              <a:latin typeface="Courier New" pitchFamily="49" charset="0"/>
            </a:endParaRPr>
          </a:p>
          <a:p>
            <a:pPr algn="l"/>
            <a:r>
              <a:rPr lang="en-US" b="1" dirty="0">
                <a:latin typeface="Courier New" pitchFamily="49" charset="0"/>
              </a:rPr>
              <a:t>    v:= buffer[</a:t>
            </a:r>
            <a:r>
              <a:rPr lang="en-US" b="1" dirty="0" err="1">
                <a:latin typeface="Courier New" pitchFamily="49" charset="0"/>
              </a:rPr>
              <a:t>nextout</a:t>
            </a:r>
            <a:r>
              <a:rPr lang="en-US" b="1" dirty="0">
                <a:latin typeface="Courier New" pitchFamily="49" charset="0"/>
              </a:rPr>
              <a:t>];</a:t>
            </a:r>
          </a:p>
          <a:p>
            <a:pPr algn="l"/>
            <a:r>
              <a:rPr lang="en-US" b="1" dirty="0">
                <a:latin typeface="Courier New" pitchFamily="49" charset="0"/>
              </a:rPr>
              <a:t>    </a:t>
            </a:r>
            <a:r>
              <a:rPr lang="en-US" b="1" dirty="0" err="1">
                <a:latin typeface="Courier New" pitchFamily="49" charset="0"/>
              </a:rPr>
              <a:t>nextout</a:t>
            </a:r>
            <a:r>
              <a:rPr lang="en-US" b="1" dirty="0">
                <a:latin typeface="Courier New" pitchFamily="49" charset="0"/>
              </a:rPr>
              <a:t>:= nextout+1 mod k;</a:t>
            </a:r>
          </a:p>
          <a:p>
            <a:pPr algn="l"/>
            <a:r>
              <a:rPr lang="en-US" b="1" dirty="0">
                <a:latin typeface="Courier New" pitchFamily="49" charset="0"/>
              </a:rPr>
              <a:t>    count--;</a:t>
            </a:r>
          </a:p>
          <a:p>
            <a:pPr algn="l"/>
            <a:r>
              <a:rPr lang="en-US" b="1" dirty="0">
                <a:latin typeface="Courier New" pitchFamily="49" charset="0"/>
              </a:rPr>
              <a:t>    </a:t>
            </a:r>
            <a:r>
              <a:rPr lang="en-US" b="1" dirty="0" err="1" smtClean="0">
                <a:solidFill>
                  <a:schemeClr val="accent2"/>
                </a:solidFill>
                <a:latin typeface="Courier New" pitchFamily="49" charset="0"/>
              </a:rPr>
              <a:t>csignalAll</a:t>
            </a:r>
            <a:r>
              <a:rPr lang="en-US" b="1" dirty="0" smtClean="0">
                <a:solidFill>
                  <a:schemeClr val="accent2"/>
                </a:solidFill>
                <a:latin typeface="Courier New" pitchFamily="49" charset="0"/>
              </a:rPr>
              <a:t>(</a:t>
            </a:r>
            <a:r>
              <a:rPr lang="en-US" b="1" dirty="0" err="1" smtClean="0">
                <a:solidFill>
                  <a:schemeClr val="accent2"/>
                </a:solidFill>
                <a:latin typeface="Courier New" pitchFamily="49" charset="0"/>
              </a:rPr>
              <a:t>notfull</a:t>
            </a:r>
            <a:r>
              <a:rPr lang="en-US" b="1" dirty="0">
                <a:solidFill>
                  <a:schemeClr val="accent2"/>
                </a:solidFill>
                <a:latin typeface="Courier New" pitchFamily="49" charset="0"/>
              </a:rPr>
              <a:t>);</a:t>
            </a:r>
            <a:r>
              <a:rPr lang="en-US" b="1" dirty="0">
                <a:latin typeface="Courier New" pitchFamily="49" charset="0"/>
              </a:rPr>
              <a:t>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smtClean="0"/>
              <a:t>The fundamental issue</a:t>
            </a:r>
          </a:p>
        </p:txBody>
      </p:sp>
      <p:sp>
        <p:nvSpPr>
          <p:cNvPr id="38918" name="TextBox 5"/>
          <p:cNvSpPr txBox="1">
            <a:spLocks noChangeArrowheads="1"/>
          </p:cNvSpPr>
          <p:nvPr/>
        </p:nvSpPr>
        <p:spPr bwMode="auto">
          <a:xfrm>
            <a:off x="642938" y="1501775"/>
            <a:ext cx="3875087" cy="2247900"/>
          </a:xfrm>
          <a:prstGeom prst="rect">
            <a:avLst/>
          </a:prstGeom>
          <a:noFill/>
          <a:ln w="9525">
            <a:noFill/>
            <a:miter lim="800000"/>
            <a:headEnd/>
            <a:tailEnd/>
          </a:ln>
        </p:spPr>
        <p:txBody>
          <a:bodyPr>
            <a:spAutoFit/>
          </a:bodyPr>
          <a:lstStyle/>
          <a:p>
            <a:r>
              <a:rPr lang="en-US" sz="2000" dirty="0">
                <a:solidFill>
                  <a:schemeClr val="accent2"/>
                </a:solidFill>
                <a:latin typeface="Lucida Console" pitchFamily="49" charset="0"/>
              </a:rPr>
              <a:t>Task A (ready)</a:t>
            </a:r>
          </a:p>
          <a:p>
            <a:pPr algn="l"/>
            <a:r>
              <a:rPr lang="en-US" sz="2000" dirty="0">
                <a:solidFill>
                  <a:schemeClr val="accent2"/>
                </a:solidFill>
                <a:latin typeface="Lucida Console" pitchFamily="49" charset="0"/>
              </a:rPr>
              <a:t>1: void who() {</a:t>
            </a:r>
          </a:p>
          <a:p>
            <a:pPr algn="l"/>
            <a:r>
              <a:rPr lang="en-US" sz="2000" dirty="0">
                <a:solidFill>
                  <a:schemeClr val="accent2"/>
                </a:solidFill>
                <a:latin typeface="Lucida Console" pitchFamily="49" charset="0"/>
              </a:rPr>
              <a:t>2:  while(lock); </a:t>
            </a:r>
          </a:p>
          <a:p>
            <a:pPr algn="l"/>
            <a:r>
              <a:rPr lang="en-US" sz="2000" dirty="0">
                <a:solidFill>
                  <a:schemeClr val="accent2"/>
                </a:solidFill>
                <a:latin typeface="Lucida Console" pitchFamily="49" charset="0"/>
              </a:rPr>
              <a:t>3:  lock = 1;</a:t>
            </a:r>
          </a:p>
          <a:p>
            <a:pPr algn="l"/>
            <a:r>
              <a:rPr lang="en-US" sz="2000" dirty="0">
                <a:solidFill>
                  <a:schemeClr val="accent2"/>
                </a:solidFill>
                <a:latin typeface="Lucida Console" pitchFamily="49" charset="0"/>
              </a:rPr>
              <a:t>4:  // </a:t>
            </a:r>
            <a:r>
              <a:rPr lang="en-US" sz="2000" dirty="0" smtClean="0">
                <a:solidFill>
                  <a:schemeClr val="accent2"/>
                </a:solidFill>
                <a:latin typeface="Lucida Console" pitchFamily="49" charset="0"/>
              </a:rPr>
              <a:t>talk to printer</a:t>
            </a:r>
            <a:endParaRPr lang="en-US" sz="2000" dirty="0">
              <a:solidFill>
                <a:schemeClr val="accent2"/>
              </a:solidFill>
              <a:latin typeface="Lucida Console" pitchFamily="49" charset="0"/>
            </a:endParaRPr>
          </a:p>
          <a:p>
            <a:pPr algn="l"/>
            <a:r>
              <a:rPr lang="en-US" sz="2000" dirty="0">
                <a:solidFill>
                  <a:schemeClr val="accent2"/>
                </a:solidFill>
                <a:latin typeface="Lucida Console" pitchFamily="49" charset="0"/>
              </a:rPr>
              <a:t>5:  lock = 0;</a:t>
            </a:r>
          </a:p>
          <a:p>
            <a:pPr algn="l"/>
            <a:r>
              <a:rPr lang="en-US" sz="2000" dirty="0">
                <a:solidFill>
                  <a:schemeClr val="accent2"/>
                </a:solidFill>
                <a:latin typeface="Lucida Console" pitchFamily="49" charset="0"/>
              </a:rPr>
              <a:t>6:}</a:t>
            </a:r>
          </a:p>
        </p:txBody>
      </p:sp>
      <p:sp>
        <p:nvSpPr>
          <p:cNvPr id="38919" name="TextBox 7"/>
          <p:cNvSpPr txBox="1">
            <a:spLocks noChangeArrowheads="1"/>
          </p:cNvSpPr>
          <p:nvPr/>
        </p:nvSpPr>
        <p:spPr bwMode="auto">
          <a:xfrm>
            <a:off x="4746625" y="1501775"/>
            <a:ext cx="3875088" cy="2247900"/>
          </a:xfrm>
          <a:prstGeom prst="rect">
            <a:avLst/>
          </a:prstGeom>
          <a:noFill/>
          <a:ln w="9525">
            <a:noFill/>
            <a:miter lim="800000"/>
            <a:headEnd/>
            <a:tailEnd/>
          </a:ln>
        </p:spPr>
        <p:txBody>
          <a:bodyPr>
            <a:spAutoFit/>
          </a:bodyPr>
          <a:lstStyle/>
          <a:p>
            <a:r>
              <a:rPr lang="en-US" sz="2000" dirty="0">
                <a:latin typeface="Lucida Console" pitchFamily="49" charset="0"/>
              </a:rPr>
              <a:t>Task B (running)</a:t>
            </a:r>
          </a:p>
          <a:p>
            <a:pPr algn="l"/>
            <a:r>
              <a:rPr lang="en-US" sz="2000" dirty="0">
                <a:latin typeface="Lucida Console" pitchFamily="49" charset="0"/>
              </a:rPr>
              <a:t>10: void do() {</a:t>
            </a:r>
          </a:p>
          <a:p>
            <a:pPr algn="l"/>
            <a:r>
              <a:rPr lang="en-US" sz="2000" dirty="0">
                <a:latin typeface="Lucida Console" pitchFamily="49" charset="0"/>
              </a:rPr>
              <a:t>11:  while(lock); </a:t>
            </a:r>
          </a:p>
          <a:p>
            <a:pPr algn="l"/>
            <a:r>
              <a:rPr lang="en-US" sz="2000" dirty="0">
                <a:latin typeface="Lucida Console" pitchFamily="49" charset="0"/>
              </a:rPr>
              <a:t>12:  lock = 1;</a:t>
            </a:r>
          </a:p>
          <a:p>
            <a:pPr algn="l"/>
            <a:r>
              <a:rPr lang="en-US" sz="2000" dirty="0">
                <a:latin typeface="Lucida Console" pitchFamily="49" charset="0"/>
              </a:rPr>
              <a:t>13:  // </a:t>
            </a:r>
            <a:r>
              <a:rPr lang="en-US" sz="2000" dirty="0" smtClean="0">
                <a:latin typeface="Lucida Console" pitchFamily="49" charset="0"/>
              </a:rPr>
              <a:t>talk to printer</a:t>
            </a:r>
            <a:endParaRPr lang="en-US" sz="2000" dirty="0">
              <a:latin typeface="Lucida Console" pitchFamily="49" charset="0"/>
            </a:endParaRPr>
          </a:p>
          <a:p>
            <a:pPr algn="l"/>
            <a:r>
              <a:rPr lang="en-US" sz="2000" dirty="0">
                <a:latin typeface="Lucida Console" pitchFamily="49" charset="0"/>
              </a:rPr>
              <a:t>14:  lock = 0;</a:t>
            </a:r>
          </a:p>
          <a:p>
            <a:pPr algn="l"/>
            <a:r>
              <a:rPr lang="en-US" sz="2000" dirty="0">
                <a:latin typeface="Lucida Console" pitchFamily="49" charset="0"/>
              </a:rPr>
              <a:t>15:}</a:t>
            </a:r>
          </a:p>
        </p:txBody>
      </p:sp>
      <p:sp>
        <p:nvSpPr>
          <p:cNvPr id="9" name="Right Arrow 8"/>
          <p:cNvSpPr/>
          <p:nvPr/>
        </p:nvSpPr>
        <p:spPr bwMode="auto">
          <a:xfrm>
            <a:off x="206375" y="2471738"/>
            <a:ext cx="436563" cy="238125"/>
          </a:xfrm>
          <a:prstGeom prst="rightArrow">
            <a:avLst/>
          </a:prstGeom>
          <a:solidFill>
            <a:schemeClr val="accent2">
              <a:lumMod val="60000"/>
              <a:lumOff val="40000"/>
            </a:schemeClr>
          </a:solidFill>
          <a:ln w="9525" cap="flat" cmpd="sng" algn="ctr">
            <a:solidFill>
              <a:schemeClr val="accent2"/>
            </a:solidFill>
            <a:prstDash val="solid"/>
            <a:miter lim="800000"/>
            <a:headEnd type="none" w="med" len="med"/>
            <a:tailEnd type="none" w="med" len="med"/>
          </a:ln>
          <a:effectLst/>
        </p:spPr>
        <p:txBody>
          <a:bodyPr wrap="none"/>
          <a:lstStyle/>
          <a:p>
            <a:pPr>
              <a:defRPr/>
            </a:pPr>
            <a:endParaRPr lang="en-US">
              <a:solidFill>
                <a:schemeClr val="accent2"/>
              </a:solidFill>
              <a:latin typeface="Times New Roman" pitchFamily="64" charset="0"/>
            </a:endParaRPr>
          </a:p>
        </p:txBody>
      </p:sp>
      <p:sp>
        <p:nvSpPr>
          <p:cNvPr id="10" name="Right Arrow 9"/>
          <p:cNvSpPr/>
          <p:nvPr/>
        </p:nvSpPr>
        <p:spPr bwMode="auto">
          <a:xfrm>
            <a:off x="4332288" y="2786063"/>
            <a:ext cx="434975" cy="239712"/>
          </a:xfrm>
          <a:prstGeom prst="rightArrow">
            <a:avLst/>
          </a:prstGeom>
          <a:solidFill>
            <a:schemeClr val="accent1"/>
          </a:solidFill>
          <a:ln w="9525" cap="flat" cmpd="sng" algn="ctr">
            <a:solidFill>
              <a:schemeClr val="accent1">
                <a:lumMod val="50000"/>
              </a:schemeClr>
            </a:solidFill>
            <a:prstDash val="solid"/>
            <a:miter lim="800000"/>
            <a:headEnd type="none" w="med" len="med"/>
            <a:tailEnd type="none" w="med" len="med"/>
          </a:ln>
          <a:effectLst/>
        </p:spPr>
        <p:txBody>
          <a:bodyPr wrap="none"/>
          <a:lstStyle/>
          <a:p>
            <a:pPr>
              <a:defRPr/>
            </a:pPr>
            <a:endParaRPr lang="en-US">
              <a:latin typeface="Times New Roman" pitchFamily="6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1" name="Rectangle 2"/>
          <p:cNvSpPr>
            <a:spLocks noGrp="1" noChangeArrowheads="1"/>
          </p:cNvSpPr>
          <p:nvPr>
            <p:ph type="title"/>
          </p:nvPr>
        </p:nvSpPr>
        <p:spPr>
          <a:noFill/>
        </p:spPr>
        <p:txBody>
          <a:bodyPr anchor="ctr"/>
          <a:lstStyle/>
          <a:p>
            <a:r>
              <a:rPr lang="en-US" smtClean="0"/>
              <a:t>Message Passing</a:t>
            </a:r>
          </a:p>
        </p:txBody>
      </p:sp>
      <p:sp>
        <p:nvSpPr>
          <p:cNvPr id="70662" name="Rectangle 3"/>
          <p:cNvSpPr>
            <a:spLocks noGrp="1" noChangeArrowheads="1"/>
          </p:cNvSpPr>
          <p:nvPr>
            <p:ph idx="1"/>
          </p:nvPr>
        </p:nvSpPr>
        <p:spPr>
          <a:noFill/>
        </p:spPr>
        <p:txBody>
          <a:bodyPr/>
          <a:lstStyle/>
          <a:p>
            <a:r>
              <a:rPr lang="en-US" sz="2400" dirty="0" smtClean="0"/>
              <a:t>A general method used for </a:t>
            </a:r>
            <a:r>
              <a:rPr lang="en-US" sz="2400" dirty="0" smtClean="0"/>
              <a:t>inter-process </a:t>
            </a:r>
            <a:r>
              <a:rPr lang="en-US" sz="2400" dirty="0" smtClean="0"/>
              <a:t>communication (IPC)</a:t>
            </a:r>
          </a:p>
          <a:p>
            <a:r>
              <a:rPr lang="en-US" sz="2400" dirty="0" smtClean="0"/>
              <a:t>send(destination, message) or post(destination, message)</a:t>
            </a:r>
          </a:p>
          <a:p>
            <a:r>
              <a:rPr lang="en-US" sz="2400" dirty="0" smtClean="0"/>
              <a:t>receive(source, message)</a:t>
            </a:r>
          </a:p>
          <a:p>
            <a:r>
              <a:rPr lang="en-US" sz="2400" dirty="0" smtClean="0"/>
              <a:t>Typically send and receive come in two flavors:</a:t>
            </a:r>
          </a:p>
          <a:p>
            <a:pPr lvl="1"/>
            <a:r>
              <a:rPr lang="en-US" sz="2000" dirty="0" smtClean="0"/>
              <a:t>blocking: wait until operation is complete</a:t>
            </a:r>
          </a:p>
          <a:p>
            <a:pPr lvl="1"/>
            <a:r>
              <a:rPr lang="en-US" sz="2000" dirty="0" smtClean="0"/>
              <a:t>non-blocking: issue and return immediately</a:t>
            </a:r>
          </a:p>
          <a:p>
            <a:r>
              <a:rPr lang="en-US" sz="2400" dirty="0" smtClean="0"/>
              <a:t>If non-blocking, need to verify completion or wait until complete (very similar to reaping–wait(</a:t>
            </a:r>
            <a:r>
              <a:rPr lang="en-US" sz="2400" dirty="0" err="1" smtClean="0"/>
              <a:t>msg</a:t>
            </a:r>
            <a:r>
              <a:rPr lang="en-US" sz="2400" dirty="0" smtClean="0"/>
              <a: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2"/>
          <p:cNvSpPr>
            <a:spLocks noGrp="1" noChangeArrowheads="1"/>
          </p:cNvSpPr>
          <p:nvPr>
            <p:ph type="title"/>
          </p:nvPr>
        </p:nvSpPr>
        <p:spPr>
          <a:noFill/>
        </p:spPr>
        <p:txBody>
          <a:bodyPr anchor="ctr">
            <a:normAutofit/>
          </a:bodyPr>
          <a:lstStyle/>
          <a:p>
            <a:r>
              <a:rPr lang="en-US" smtClean="0"/>
              <a:t>Addressing in message passing</a:t>
            </a:r>
          </a:p>
        </p:txBody>
      </p:sp>
      <p:sp>
        <p:nvSpPr>
          <p:cNvPr id="72710" name="Rectangle 3"/>
          <p:cNvSpPr>
            <a:spLocks noGrp="1" noChangeArrowheads="1"/>
          </p:cNvSpPr>
          <p:nvPr>
            <p:ph idx="1"/>
          </p:nvPr>
        </p:nvSpPr>
        <p:spPr>
          <a:noFill/>
        </p:spPr>
        <p:txBody>
          <a:bodyPr>
            <a:normAutofit lnSpcReduction="10000"/>
          </a:bodyPr>
          <a:lstStyle/>
          <a:p>
            <a:r>
              <a:rPr lang="en-US" smtClean="0"/>
              <a:t>Direct addressing: </a:t>
            </a:r>
          </a:p>
          <a:p>
            <a:pPr lvl="1"/>
            <a:r>
              <a:rPr lang="en-US" smtClean="0"/>
              <a:t>when a specific process identifier is used for source/destination </a:t>
            </a:r>
          </a:p>
          <a:p>
            <a:pPr lvl="1"/>
            <a:r>
              <a:rPr lang="en-US" smtClean="0"/>
              <a:t>but it might be impossible to specify the source ahead of time (ex: a print server)</a:t>
            </a:r>
          </a:p>
          <a:p>
            <a:r>
              <a:rPr lang="en-US" smtClean="0"/>
              <a:t>Indirect addressing (more convenient): </a:t>
            </a:r>
          </a:p>
          <a:p>
            <a:pPr lvl="1"/>
            <a:r>
              <a:rPr lang="en-US" smtClean="0"/>
              <a:t>messages are sent to a shared </a:t>
            </a:r>
            <a:r>
              <a:rPr lang="en-US" smtClean="0">
                <a:solidFill>
                  <a:srgbClr val="FF0000"/>
                </a:solidFill>
              </a:rPr>
              <a:t>mailbox</a:t>
            </a:r>
            <a:r>
              <a:rPr lang="en-US" smtClean="0"/>
              <a:t> which consists of a queue of messages</a:t>
            </a:r>
          </a:p>
          <a:p>
            <a:pPr lvl="1"/>
            <a:r>
              <a:rPr lang="en-US" smtClean="0"/>
              <a:t>senders place messages in the mailbox, receivers pick them up</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2"/>
          <p:cNvSpPr>
            <a:spLocks noGrp="1" noChangeArrowheads="1"/>
          </p:cNvSpPr>
          <p:nvPr>
            <p:ph type="title"/>
          </p:nvPr>
        </p:nvSpPr>
        <p:spPr>
          <a:noFill/>
        </p:spPr>
        <p:txBody>
          <a:bodyPr anchor="ctr">
            <a:normAutofit/>
          </a:bodyPr>
          <a:lstStyle/>
          <a:p>
            <a:r>
              <a:rPr lang="en-US" smtClean="0"/>
              <a:t>Mailboxes and Ports</a:t>
            </a:r>
          </a:p>
        </p:txBody>
      </p:sp>
      <p:sp>
        <p:nvSpPr>
          <p:cNvPr id="1031" name="Rectangle 3"/>
          <p:cNvSpPr>
            <a:spLocks noGrp="1" noChangeArrowheads="1"/>
          </p:cNvSpPr>
          <p:nvPr>
            <p:ph sz="half" idx="1"/>
          </p:nvPr>
        </p:nvSpPr>
        <p:spPr>
          <a:noFill/>
        </p:spPr>
        <p:txBody>
          <a:bodyPr/>
          <a:lstStyle/>
          <a:p>
            <a:pPr>
              <a:lnSpc>
                <a:spcPct val="90000"/>
              </a:lnSpc>
            </a:pPr>
            <a:r>
              <a:rPr lang="en-US" sz="2000" smtClean="0"/>
              <a:t>A mailbox can be private </a:t>
            </a:r>
          </a:p>
          <a:p>
            <a:pPr lvl="1">
              <a:lnSpc>
                <a:spcPct val="90000"/>
              </a:lnSpc>
            </a:pPr>
            <a:r>
              <a:rPr lang="en-US" sz="1800" smtClean="0"/>
              <a:t>one sender/receiver pair</a:t>
            </a:r>
          </a:p>
          <a:p>
            <a:pPr>
              <a:lnSpc>
                <a:spcPct val="90000"/>
              </a:lnSpc>
            </a:pPr>
            <a:r>
              <a:rPr lang="en-US" sz="2000" smtClean="0"/>
              <a:t>A mailbox can be shared among several senders and receivers</a:t>
            </a:r>
          </a:p>
          <a:p>
            <a:pPr lvl="1">
              <a:lnSpc>
                <a:spcPct val="90000"/>
              </a:lnSpc>
            </a:pPr>
            <a:r>
              <a:rPr lang="en-US" sz="1900" smtClean="0"/>
              <a:t>OS may then allow the use of message types (for selection)</a:t>
            </a:r>
          </a:p>
          <a:p>
            <a:pPr>
              <a:lnSpc>
                <a:spcPct val="90000"/>
              </a:lnSpc>
            </a:pPr>
            <a:r>
              <a:rPr lang="en-US" sz="2000" smtClean="0">
                <a:solidFill>
                  <a:srgbClr val="FF0000"/>
                </a:solidFill>
              </a:rPr>
              <a:t>Port:</a:t>
            </a:r>
            <a:r>
              <a:rPr lang="en-US" sz="2000" smtClean="0"/>
              <a:t> a mailbox associated with one receiver and multiple senders</a:t>
            </a:r>
          </a:p>
          <a:p>
            <a:pPr lvl="1">
              <a:lnSpc>
                <a:spcPct val="90000"/>
              </a:lnSpc>
              <a:spcBef>
                <a:spcPct val="0"/>
              </a:spcBef>
            </a:pPr>
            <a:r>
              <a:rPr lang="en-US" sz="1900" smtClean="0"/>
              <a:t>used for client/server application: the receiver is the server</a:t>
            </a:r>
          </a:p>
          <a:p>
            <a:pPr lvl="1">
              <a:lnSpc>
                <a:spcPct val="90000"/>
              </a:lnSpc>
              <a:spcBef>
                <a:spcPct val="0"/>
              </a:spcBef>
              <a:buFont typeface="Wingdings" pitchFamily="64" charset="2"/>
              <a:buNone/>
            </a:pPr>
            <a:r>
              <a:rPr lang="en-US" sz="2400" smtClean="0"/>
              <a:t>  </a:t>
            </a:r>
          </a:p>
        </p:txBody>
      </p:sp>
      <p:graphicFrame>
        <p:nvGraphicFramePr>
          <p:cNvPr id="1026" name="Object 4"/>
          <p:cNvGraphicFramePr>
            <a:graphicFrameLocks/>
          </p:cNvGraphicFramePr>
          <p:nvPr/>
        </p:nvGraphicFramePr>
        <p:xfrm>
          <a:off x="4984750" y="1484312"/>
          <a:ext cx="3963988" cy="5068888"/>
        </p:xfrm>
        <a:graphic>
          <a:graphicData uri="http://schemas.openxmlformats.org/presentationml/2006/ole">
            <mc:AlternateContent xmlns:mc="http://schemas.openxmlformats.org/markup-compatibility/2006">
              <mc:Choice xmlns:v="urn:schemas-microsoft-com:vml" Requires="v">
                <p:oleObj spid="_x0000_s88078" name="Artwork" r:id="rId4" imgW="3963960" imgH="5616360" progId="">
                  <p:embed/>
                </p:oleObj>
              </mc:Choice>
              <mc:Fallback>
                <p:oleObj name="Artwork" r:id="rId4" imgW="3963960" imgH="5616360" progId="">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4750" y="1484312"/>
                        <a:ext cx="3963988" cy="506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Message-passing Producer-consumer</a:t>
            </a:r>
            <a:endParaRPr lang="en-US" dirty="0"/>
          </a:p>
        </p:txBody>
      </p:sp>
      <p:grpSp>
        <p:nvGrpSpPr>
          <p:cNvPr id="3" name="Group 3"/>
          <p:cNvGrpSpPr>
            <a:grpSpLocks/>
          </p:cNvGrpSpPr>
          <p:nvPr/>
        </p:nvGrpSpPr>
        <p:grpSpPr bwMode="auto">
          <a:xfrm>
            <a:off x="277813" y="1846263"/>
            <a:ext cx="3906836" cy="2908300"/>
            <a:chOff x="175" y="1163"/>
            <a:chExt cx="2461" cy="1832"/>
          </a:xfrm>
        </p:grpSpPr>
        <p:sp>
          <p:nvSpPr>
            <p:cNvPr id="4" name="Text Box 4"/>
            <p:cNvSpPr txBox="1">
              <a:spLocks noChangeArrowheads="1"/>
            </p:cNvSpPr>
            <p:nvPr/>
          </p:nvSpPr>
          <p:spPr bwMode="auto">
            <a:xfrm>
              <a:off x="175" y="1890"/>
              <a:ext cx="2461" cy="1105"/>
            </a:xfrm>
            <a:prstGeom prst="rect">
              <a:avLst/>
            </a:prstGeom>
            <a:noFill/>
            <a:ln w="9525">
              <a:noFill/>
              <a:miter lim="800000"/>
              <a:headEnd/>
              <a:tailEnd/>
            </a:ln>
          </p:spPr>
          <p:txBody>
            <a:bodyPr wrap="none" anchor="ctr">
              <a:spAutoFit/>
            </a:bodyPr>
            <a:lstStyle/>
            <a:p>
              <a:pPr algn="l"/>
              <a:r>
                <a:rPr lang="en-US" b="1" dirty="0" smtClean="0">
                  <a:latin typeface="Courier New" pitchFamily="49" charset="0"/>
                </a:rPr>
                <a:t>while(TRUE) {</a:t>
              </a:r>
              <a:endParaRPr lang="en-US" b="1" dirty="0">
                <a:latin typeface="Courier New" pitchFamily="49" charset="0"/>
              </a:endParaRPr>
            </a:p>
            <a:p>
              <a:pPr algn="l"/>
              <a:r>
                <a:rPr lang="en-US" b="1" dirty="0">
                  <a:latin typeface="Courier New" pitchFamily="49" charset="0"/>
                </a:rPr>
                <a:t>    </a:t>
              </a:r>
              <a:r>
                <a:rPr lang="en-US" b="1" dirty="0" smtClean="0">
                  <a:latin typeface="Courier New" pitchFamily="49" charset="0"/>
                </a:rPr>
                <a:t>item = </a:t>
              </a:r>
              <a:r>
                <a:rPr lang="en-US" b="1" dirty="0" err="1" smtClean="0">
                  <a:latin typeface="Courier New" pitchFamily="49" charset="0"/>
                </a:rPr>
                <a:t>produce_item</a:t>
              </a:r>
              <a:r>
                <a:rPr lang="en-US" b="1" dirty="0" smtClean="0">
                  <a:latin typeface="Courier New" pitchFamily="49" charset="0"/>
                </a:rPr>
                <a:t>()</a:t>
              </a:r>
              <a:endParaRPr lang="en-US" b="1" dirty="0">
                <a:latin typeface="Courier New" pitchFamily="49" charset="0"/>
              </a:endParaRPr>
            </a:p>
            <a:p>
              <a:pPr algn="l"/>
              <a:r>
                <a:rPr lang="en-US" b="1" dirty="0">
                  <a:latin typeface="Courier New" pitchFamily="49" charset="0"/>
                </a:rPr>
                <a:t>    </a:t>
              </a:r>
              <a:r>
                <a:rPr lang="en-US" b="1" dirty="0" smtClean="0">
                  <a:latin typeface="Courier New" pitchFamily="49" charset="0"/>
                </a:rPr>
                <a:t>receive(</a:t>
              </a:r>
              <a:r>
                <a:rPr lang="en-US" b="1" dirty="0" err="1" smtClean="0">
                  <a:latin typeface="Courier New" pitchFamily="49" charset="0"/>
                </a:rPr>
                <a:t>consumer,&amp;m</a:t>
              </a:r>
              <a:r>
                <a:rPr lang="en-US" b="1" dirty="0" smtClean="0">
                  <a:latin typeface="Courier New" pitchFamily="49" charset="0"/>
                </a:rPr>
                <a:t>);</a:t>
              </a:r>
              <a:endParaRPr lang="en-US" b="1" dirty="0">
                <a:latin typeface="Courier New" pitchFamily="49" charset="0"/>
              </a:endParaRPr>
            </a:p>
            <a:p>
              <a:pPr algn="l"/>
              <a:r>
                <a:rPr lang="en-US" b="1" dirty="0">
                  <a:latin typeface="Courier New" pitchFamily="49" charset="0"/>
                </a:rPr>
                <a:t>    </a:t>
              </a:r>
              <a:r>
                <a:rPr lang="en-US" b="1" dirty="0" err="1" smtClean="0">
                  <a:latin typeface="Courier New" pitchFamily="49" charset="0"/>
                </a:rPr>
                <a:t>build_message</a:t>
              </a:r>
              <a:r>
                <a:rPr lang="en-US" b="1" dirty="0" smtClean="0">
                  <a:latin typeface="Courier New" pitchFamily="49" charset="0"/>
                </a:rPr>
                <a:t>(&amp;</a:t>
              </a:r>
              <a:r>
                <a:rPr lang="en-US" b="1" dirty="0" err="1" smtClean="0">
                  <a:latin typeface="Courier New" pitchFamily="49" charset="0"/>
                </a:rPr>
                <a:t>m,item</a:t>
              </a:r>
              <a:r>
                <a:rPr lang="en-US" b="1" dirty="0" smtClean="0">
                  <a:latin typeface="Courier New" pitchFamily="49" charset="0"/>
                </a:rPr>
                <a:t>);</a:t>
              </a:r>
            </a:p>
            <a:p>
              <a:pPr algn="l"/>
              <a:r>
                <a:rPr lang="en-US" b="1" dirty="0">
                  <a:latin typeface="Courier New" pitchFamily="49" charset="0"/>
                </a:rPr>
                <a:t> </a:t>
              </a:r>
              <a:r>
                <a:rPr lang="en-US" b="1" dirty="0" smtClean="0">
                  <a:latin typeface="Courier New" pitchFamily="49" charset="0"/>
                </a:rPr>
                <a:t>   send(</a:t>
              </a:r>
              <a:r>
                <a:rPr lang="en-US" b="1" dirty="0" err="1" smtClean="0">
                  <a:latin typeface="Courier New" pitchFamily="49" charset="0"/>
                </a:rPr>
                <a:t>consummer,&amp;m</a:t>
              </a:r>
              <a:r>
                <a:rPr lang="en-US" b="1" dirty="0" smtClean="0">
                  <a:latin typeface="Courier New" pitchFamily="49" charset="0"/>
                </a:rPr>
                <a:t>);</a:t>
              </a:r>
              <a:endParaRPr lang="en-US" b="1" dirty="0">
                <a:latin typeface="Courier New" pitchFamily="49" charset="0"/>
              </a:endParaRPr>
            </a:p>
            <a:p>
              <a:pPr algn="l"/>
              <a:r>
                <a:rPr lang="en-US" b="1" dirty="0" smtClean="0">
                  <a:latin typeface="Courier New" pitchFamily="49" charset="0"/>
                </a:rPr>
                <a:t>}</a:t>
              </a:r>
              <a:endParaRPr lang="en-US" b="1" dirty="0">
                <a:latin typeface="Courier New" pitchFamily="49" charset="0"/>
              </a:endParaRPr>
            </a:p>
          </p:txBody>
        </p:sp>
        <p:sp>
          <p:nvSpPr>
            <p:cNvPr id="5" name="Text Box 5"/>
            <p:cNvSpPr txBox="1">
              <a:spLocks noChangeArrowheads="1"/>
            </p:cNvSpPr>
            <p:nvPr/>
          </p:nvSpPr>
          <p:spPr bwMode="auto">
            <a:xfrm>
              <a:off x="175" y="1163"/>
              <a:ext cx="1437" cy="288"/>
            </a:xfrm>
            <a:prstGeom prst="rect">
              <a:avLst/>
            </a:prstGeom>
            <a:noFill/>
            <a:ln w="12700">
              <a:noFill/>
              <a:miter lim="800000"/>
              <a:headEnd type="none" w="lg" len="lg"/>
              <a:tailEnd type="none" w="lg" len="lg"/>
            </a:ln>
          </p:spPr>
          <p:txBody>
            <a:bodyPr>
              <a:spAutoFit/>
            </a:bodyPr>
            <a:lstStyle/>
            <a:p>
              <a:pPr algn="l">
                <a:spcBef>
                  <a:spcPct val="50000"/>
                </a:spcBef>
              </a:pPr>
              <a:r>
                <a:rPr lang="en-US" sz="2400" b="1" u="sng"/>
                <a:t>Producer</a:t>
              </a:r>
            </a:p>
          </p:txBody>
        </p:sp>
      </p:grpSp>
      <p:grpSp>
        <p:nvGrpSpPr>
          <p:cNvPr id="6" name="Group 6"/>
          <p:cNvGrpSpPr>
            <a:grpSpLocks/>
          </p:cNvGrpSpPr>
          <p:nvPr/>
        </p:nvGrpSpPr>
        <p:grpSpPr bwMode="auto">
          <a:xfrm>
            <a:off x="4708529" y="1843088"/>
            <a:ext cx="4044952" cy="3189288"/>
            <a:chOff x="2966" y="1161"/>
            <a:chExt cx="2548" cy="2009"/>
          </a:xfrm>
        </p:grpSpPr>
        <p:sp>
          <p:nvSpPr>
            <p:cNvPr id="7" name="Text Box 7"/>
            <p:cNvSpPr txBox="1">
              <a:spLocks noChangeArrowheads="1"/>
            </p:cNvSpPr>
            <p:nvPr/>
          </p:nvSpPr>
          <p:spPr bwMode="auto">
            <a:xfrm>
              <a:off x="2966" y="1716"/>
              <a:ext cx="2548" cy="1454"/>
            </a:xfrm>
            <a:prstGeom prst="rect">
              <a:avLst/>
            </a:prstGeom>
            <a:noFill/>
            <a:ln w="9525">
              <a:noFill/>
              <a:miter lim="800000"/>
              <a:headEnd/>
              <a:tailEnd/>
            </a:ln>
          </p:spPr>
          <p:txBody>
            <a:bodyPr wrap="none" anchor="ctr">
              <a:spAutoFit/>
            </a:bodyPr>
            <a:lstStyle/>
            <a:p>
              <a:pPr algn="l"/>
              <a:r>
                <a:rPr lang="en-US" b="1" dirty="0" smtClean="0">
                  <a:latin typeface="Courier New" pitchFamily="49" charset="0"/>
                </a:rPr>
                <a:t>for (</a:t>
              </a:r>
              <a:r>
                <a:rPr lang="en-US" b="1" dirty="0" err="1" smtClean="0">
                  <a:latin typeface="Courier New" pitchFamily="49" charset="0"/>
                </a:rPr>
                <a:t>i</a:t>
              </a:r>
              <a:r>
                <a:rPr lang="en-US" b="1" dirty="0" smtClean="0">
                  <a:latin typeface="Courier New" pitchFamily="49" charset="0"/>
                </a:rPr>
                <a:t>=0;i&lt;</a:t>
              </a:r>
              <a:r>
                <a:rPr lang="en-US" b="1" dirty="0" err="1" smtClean="0">
                  <a:latin typeface="Courier New" pitchFamily="49" charset="0"/>
                </a:rPr>
                <a:t>N;i</a:t>
              </a:r>
              <a:r>
                <a:rPr lang="en-US" b="1" dirty="0" smtClean="0">
                  <a:latin typeface="Courier New" pitchFamily="49" charset="0"/>
                </a:rPr>
                <a:t>++)</a:t>
              </a:r>
            </a:p>
            <a:p>
              <a:pPr algn="l"/>
              <a:r>
                <a:rPr lang="en-US" b="1" dirty="0">
                  <a:latin typeface="Courier New" pitchFamily="49" charset="0"/>
                </a:rPr>
                <a:t> </a:t>
              </a:r>
              <a:r>
                <a:rPr lang="en-US" b="1" dirty="0" smtClean="0">
                  <a:latin typeface="Courier New" pitchFamily="49" charset="0"/>
                </a:rPr>
                <a:t>   send(</a:t>
              </a:r>
              <a:r>
                <a:rPr lang="en-US" b="1" dirty="0" err="1" smtClean="0">
                  <a:latin typeface="Courier New" pitchFamily="49" charset="0"/>
                </a:rPr>
                <a:t>producer,&amp;m</a:t>
              </a:r>
              <a:r>
                <a:rPr lang="en-US" b="1" dirty="0" smtClean="0">
                  <a:latin typeface="Courier New" pitchFamily="49" charset="0"/>
                </a:rPr>
                <a:t>);</a:t>
              </a:r>
            </a:p>
            <a:p>
              <a:pPr algn="l"/>
              <a:r>
                <a:rPr lang="en-US" b="1" dirty="0" smtClean="0">
                  <a:latin typeface="Courier New" pitchFamily="49" charset="0"/>
                </a:rPr>
                <a:t>while(TRUE) {</a:t>
              </a:r>
              <a:endParaRPr lang="en-US" b="1" dirty="0">
                <a:latin typeface="Courier New" pitchFamily="49" charset="0"/>
              </a:endParaRPr>
            </a:p>
            <a:p>
              <a:r>
                <a:rPr lang="en-US" b="1" dirty="0">
                  <a:latin typeface="Courier New" pitchFamily="49" charset="0"/>
                </a:rPr>
                <a:t>    </a:t>
              </a:r>
              <a:r>
                <a:rPr lang="en-US" b="1" dirty="0" smtClean="0">
                  <a:latin typeface="Courier New" pitchFamily="49" charset="0"/>
                </a:rPr>
                <a:t>receive(</a:t>
              </a:r>
              <a:r>
                <a:rPr lang="en-US" b="1" dirty="0" err="1" smtClean="0">
                  <a:latin typeface="Courier New" pitchFamily="49" charset="0"/>
                </a:rPr>
                <a:t>producer,&amp;m</a:t>
              </a:r>
              <a:r>
                <a:rPr lang="en-US" b="1" dirty="0" smtClean="0">
                  <a:latin typeface="Courier New" pitchFamily="49" charset="0"/>
                </a:rPr>
                <a:t>);</a:t>
              </a:r>
            </a:p>
            <a:p>
              <a:pPr algn="l"/>
              <a:r>
                <a:rPr lang="en-US" b="1" dirty="0" smtClean="0">
                  <a:latin typeface="Courier New" pitchFamily="49" charset="0"/>
                </a:rPr>
                <a:t>    item = </a:t>
              </a:r>
              <a:r>
                <a:rPr lang="en-US" b="1" dirty="0" err="1" smtClean="0">
                  <a:latin typeface="Courier New" pitchFamily="49" charset="0"/>
                </a:rPr>
                <a:t>extract_item</a:t>
              </a:r>
              <a:r>
                <a:rPr lang="en-US" b="1" dirty="0" smtClean="0">
                  <a:latin typeface="Courier New" pitchFamily="49" charset="0"/>
                </a:rPr>
                <a:t>(&amp;m);</a:t>
              </a:r>
            </a:p>
            <a:p>
              <a:r>
                <a:rPr lang="en-US" b="1" dirty="0">
                  <a:latin typeface="Courier New" pitchFamily="49" charset="0"/>
                </a:rPr>
                <a:t> </a:t>
              </a:r>
              <a:r>
                <a:rPr lang="en-US" b="1" dirty="0" smtClean="0">
                  <a:latin typeface="Courier New" pitchFamily="49" charset="0"/>
                </a:rPr>
                <a:t>   send(</a:t>
              </a:r>
              <a:r>
                <a:rPr lang="en-US" b="1" dirty="0" err="1" smtClean="0">
                  <a:latin typeface="Courier New" pitchFamily="49" charset="0"/>
                </a:rPr>
                <a:t>producer,&amp;m</a:t>
              </a:r>
              <a:r>
                <a:rPr lang="en-US" b="1" dirty="0" smtClean="0">
                  <a:latin typeface="Courier New" pitchFamily="49" charset="0"/>
                </a:rPr>
                <a:t>);</a:t>
              </a:r>
              <a:endParaRPr lang="en-US" b="1" dirty="0">
                <a:latin typeface="Courier New" pitchFamily="49" charset="0"/>
              </a:endParaRPr>
            </a:p>
            <a:p>
              <a:pPr algn="l"/>
              <a:r>
                <a:rPr lang="en-US" b="1" dirty="0" smtClean="0">
                  <a:latin typeface="Courier New" pitchFamily="49" charset="0"/>
                </a:rPr>
                <a:t>    </a:t>
              </a:r>
              <a:r>
                <a:rPr lang="en-US" b="1" dirty="0" err="1" smtClean="0">
                  <a:latin typeface="Courier New" pitchFamily="49" charset="0"/>
                </a:rPr>
                <a:t>consume_item</a:t>
              </a:r>
              <a:r>
                <a:rPr lang="en-US" b="1" dirty="0" smtClean="0">
                  <a:latin typeface="Courier New" pitchFamily="49" charset="0"/>
                </a:rPr>
                <a:t>(item);</a:t>
              </a:r>
            </a:p>
            <a:p>
              <a:pPr algn="l"/>
              <a:r>
                <a:rPr lang="en-US" b="1" dirty="0">
                  <a:latin typeface="Courier New" pitchFamily="49" charset="0"/>
                </a:rPr>
                <a:t>}</a:t>
              </a:r>
            </a:p>
          </p:txBody>
        </p:sp>
        <p:sp>
          <p:nvSpPr>
            <p:cNvPr id="8" name="Text Box 8"/>
            <p:cNvSpPr txBox="1">
              <a:spLocks noChangeArrowheads="1"/>
            </p:cNvSpPr>
            <p:nvPr/>
          </p:nvSpPr>
          <p:spPr bwMode="auto">
            <a:xfrm>
              <a:off x="2966" y="1161"/>
              <a:ext cx="1437" cy="288"/>
            </a:xfrm>
            <a:prstGeom prst="rect">
              <a:avLst/>
            </a:prstGeom>
            <a:noFill/>
            <a:ln w="12700">
              <a:noFill/>
              <a:miter lim="800000"/>
              <a:headEnd type="none" w="lg" len="lg"/>
              <a:tailEnd type="none" w="lg" len="lg"/>
            </a:ln>
          </p:spPr>
          <p:txBody>
            <a:bodyPr>
              <a:spAutoFit/>
            </a:bodyPr>
            <a:lstStyle/>
            <a:p>
              <a:pPr algn="l">
                <a:spcBef>
                  <a:spcPct val="50000"/>
                </a:spcBef>
              </a:pPr>
              <a:r>
                <a:rPr lang="en-US" sz="2400" b="1" u="sng"/>
                <a:t>Consumer</a:t>
              </a:r>
            </a:p>
          </p:txBody>
        </p:sp>
      </p:grpSp>
    </p:spTree>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finally, Barriers</a:t>
            </a:r>
            <a:endParaRPr lang="en-US" dirty="0"/>
          </a:p>
        </p:txBody>
      </p:sp>
      <p:sp>
        <p:nvSpPr>
          <p:cNvPr id="3" name="Rectangle 2"/>
          <p:cNvSpPr/>
          <p:nvPr/>
        </p:nvSpPr>
        <p:spPr>
          <a:xfrm>
            <a:off x="4648200" y="2057400"/>
            <a:ext cx="457200" cy="388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1676400" y="2209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 name="Oval 4"/>
          <p:cNvSpPr/>
          <p:nvPr/>
        </p:nvSpPr>
        <p:spPr>
          <a:xfrm>
            <a:off x="2590800" y="3200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6" name="Oval 5"/>
          <p:cNvSpPr/>
          <p:nvPr/>
        </p:nvSpPr>
        <p:spPr>
          <a:xfrm>
            <a:off x="2057400" y="4343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 name="Oval 6"/>
          <p:cNvSpPr/>
          <p:nvPr/>
        </p:nvSpPr>
        <p:spPr>
          <a:xfrm>
            <a:off x="3429000" y="5334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9" name="Straight Connector 8"/>
          <p:cNvCxnSpPr>
            <a:stCxn id="4" idx="6"/>
          </p:cNvCxnSpPr>
          <p:nvPr/>
        </p:nvCxnSpPr>
        <p:spPr>
          <a:xfrm>
            <a:off x="2133600" y="2438400"/>
            <a:ext cx="25146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048000" y="3429000"/>
            <a:ext cx="16002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6"/>
          </p:cNvCxnSpPr>
          <p:nvPr/>
        </p:nvCxnSpPr>
        <p:spPr>
          <a:xfrm>
            <a:off x="2514600" y="4572000"/>
            <a:ext cx="21336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6"/>
          </p:cNvCxnSpPr>
          <p:nvPr/>
        </p:nvCxnSpPr>
        <p:spPr>
          <a:xfrm>
            <a:off x="3886200" y="5562600"/>
            <a:ext cx="762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7706585"/>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finally, Barriers</a:t>
            </a:r>
            <a:endParaRPr lang="en-US" dirty="0"/>
          </a:p>
        </p:txBody>
      </p:sp>
      <p:sp>
        <p:nvSpPr>
          <p:cNvPr id="3" name="Rectangle 2"/>
          <p:cNvSpPr/>
          <p:nvPr/>
        </p:nvSpPr>
        <p:spPr>
          <a:xfrm>
            <a:off x="4648200" y="2057400"/>
            <a:ext cx="457200" cy="388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3276600" y="2209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 name="Oval 4"/>
          <p:cNvSpPr/>
          <p:nvPr/>
        </p:nvSpPr>
        <p:spPr>
          <a:xfrm>
            <a:off x="4114800" y="3200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6" name="Oval 5"/>
          <p:cNvSpPr/>
          <p:nvPr/>
        </p:nvSpPr>
        <p:spPr>
          <a:xfrm>
            <a:off x="3657600" y="4343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 name="Oval 6"/>
          <p:cNvSpPr/>
          <p:nvPr/>
        </p:nvSpPr>
        <p:spPr>
          <a:xfrm>
            <a:off x="4114800" y="5334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9" name="Straight Connector 8"/>
          <p:cNvCxnSpPr>
            <a:stCxn id="4" idx="6"/>
          </p:cNvCxnSpPr>
          <p:nvPr/>
        </p:nvCxnSpPr>
        <p:spPr>
          <a:xfrm>
            <a:off x="3733800" y="2438400"/>
            <a:ext cx="9144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6"/>
          </p:cNvCxnSpPr>
          <p:nvPr/>
        </p:nvCxnSpPr>
        <p:spPr>
          <a:xfrm>
            <a:off x="4114800" y="4572000"/>
            <a:ext cx="5334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2327343"/>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finally, Barriers</a:t>
            </a:r>
            <a:endParaRPr lang="en-US" dirty="0"/>
          </a:p>
        </p:txBody>
      </p:sp>
      <p:sp>
        <p:nvSpPr>
          <p:cNvPr id="3" name="Rectangle 2"/>
          <p:cNvSpPr/>
          <p:nvPr/>
        </p:nvSpPr>
        <p:spPr>
          <a:xfrm>
            <a:off x="4648200" y="2057400"/>
            <a:ext cx="457200" cy="388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4114800" y="2209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 name="Oval 4"/>
          <p:cNvSpPr/>
          <p:nvPr/>
        </p:nvSpPr>
        <p:spPr>
          <a:xfrm>
            <a:off x="4114800" y="3200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6" name="Oval 5"/>
          <p:cNvSpPr/>
          <p:nvPr/>
        </p:nvSpPr>
        <p:spPr>
          <a:xfrm>
            <a:off x="4114800" y="4343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 name="Oval 6"/>
          <p:cNvSpPr/>
          <p:nvPr/>
        </p:nvSpPr>
        <p:spPr>
          <a:xfrm>
            <a:off x="4114800" y="5334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Tree>
    <p:extLst>
      <p:ext uri="{BB962C8B-B14F-4D97-AF65-F5344CB8AC3E}">
        <p14:creationId xmlns:p14="http://schemas.microsoft.com/office/powerpoint/2010/main" val="534123185"/>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finally, Barriers</a:t>
            </a:r>
            <a:endParaRPr lang="en-US" dirty="0"/>
          </a:p>
        </p:txBody>
      </p:sp>
      <p:sp>
        <p:nvSpPr>
          <p:cNvPr id="3" name="Rectangle 2"/>
          <p:cNvSpPr/>
          <p:nvPr/>
        </p:nvSpPr>
        <p:spPr>
          <a:xfrm>
            <a:off x="4648200" y="2057400"/>
            <a:ext cx="457200" cy="388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5257800" y="2209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 name="Oval 4"/>
          <p:cNvSpPr/>
          <p:nvPr/>
        </p:nvSpPr>
        <p:spPr>
          <a:xfrm>
            <a:off x="5257800" y="3200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6" name="Oval 5"/>
          <p:cNvSpPr/>
          <p:nvPr/>
        </p:nvSpPr>
        <p:spPr>
          <a:xfrm>
            <a:off x="5257800" y="4343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 name="Oval 6"/>
          <p:cNvSpPr/>
          <p:nvPr/>
        </p:nvSpPr>
        <p:spPr>
          <a:xfrm>
            <a:off x="5257800" y="5334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Tree>
    <p:extLst>
      <p:ext uri="{BB962C8B-B14F-4D97-AF65-F5344CB8AC3E}">
        <p14:creationId xmlns:p14="http://schemas.microsoft.com/office/powerpoint/2010/main" val="3543669159"/>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Readers/Writers</a:t>
            </a:r>
            <a:endParaRPr lang="en-US" dirty="0"/>
          </a:p>
        </p:txBody>
      </p:sp>
    </p:spTree>
    <p:extLst>
      <p:ext uri="{BB962C8B-B14F-4D97-AF65-F5344CB8AC3E}">
        <p14:creationId xmlns:p14="http://schemas.microsoft.com/office/powerpoint/2010/main" val="2733620229"/>
      </p:ext>
    </p:extLst>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Footer Placeholder 2"/>
          <p:cNvSpPr>
            <a:spLocks noGrp="1"/>
          </p:cNvSpPr>
          <p:nvPr>
            <p:ph type="ftr" sz="quarter" idx="10"/>
          </p:nvPr>
        </p:nvSpPr>
        <p:spPr>
          <a:noFill/>
        </p:spPr>
        <p:txBody>
          <a:bodyPr/>
          <a:lstStyle/>
          <a:p>
            <a:r>
              <a:rPr lang="en-US" smtClean="0">
                <a:solidFill>
                  <a:srgbClr val="000000"/>
                </a:solidFill>
              </a:rPr>
              <a:t>Art of Multiprocessor Programming</a:t>
            </a:r>
          </a:p>
        </p:txBody>
      </p:sp>
      <p:sp>
        <p:nvSpPr>
          <p:cNvPr id="109571" name="Slide Number Placeholder 3"/>
          <p:cNvSpPr>
            <a:spLocks noGrp="1"/>
          </p:cNvSpPr>
          <p:nvPr>
            <p:ph type="sldNum" sz="quarter" idx="11"/>
          </p:nvPr>
        </p:nvSpPr>
        <p:spPr>
          <a:noFill/>
        </p:spPr>
        <p:txBody>
          <a:bodyPr/>
          <a:lstStyle/>
          <a:p>
            <a:fld id="{C870D8E6-F278-46E3-9F1F-05B5FDFE7763}" type="slidenum">
              <a:rPr lang="x-none" smtClean="0">
                <a:solidFill>
                  <a:srgbClr val="000000"/>
                </a:solidFill>
              </a:rPr>
              <a:pPr/>
              <a:t>89</a:t>
            </a:fld>
            <a:endParaRPr lang="en-US" smtClean="0">
              <a:solidFill>
                <a:srgbClr val="000000"/>
              </a:solidFill>
            </a:endParaRPr>
          </a:p>
        </p:txBody>
      </p:sp>
      <p:sp>
        <p:nvSpPr>
          <p:cNvPr id="109572" name="Text Box 2"/>
          <p:cNvSpPr txBox="1">
            <a:spLocks noChangeArrowheads="1"/>
          </p:cNvSpPr>
          <p:nvPr/>
        </p:nvSpPr>
        <p:spPr bwMode="auto">
          <a:xfrm>
            <a:off x="4572000" y="4495800"/>
            <a:ext cx="533400" cy="739775"/>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endParaRPr lang="en-US" sz="4000" smtClean="0">
              <a:solidFill>
                <a:srgbClr val="0000FF"/>
              </a:solidFill>
              <a:latin typeface="Lucida Console" pitchFamily="49" charset="0"/>
            </a:endParaRPr>
          </a:p>
        </p:txBody>
      </p:sp>
      <p:sp>
        <p:nvSpPr>
          <p:cNvPr id="109573" name="Text Box 3"/>
          <p:cNvSpPr txBox="1">
            <a:spLocks noChangeArrowheads="1"/>
          </p:cNvSpPr>
          <p:nvPr/>
        </p:nvSpPr>
        <p:spPr bwMode="auto">
          <a:xfrm>
            <a:off x="4876800" y="4724400"/>
            <a:ext cx="533400" cy="739775"/>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endParaRPr lang="en-US" sz="4000" smtClean="0">
              <a:solidFill>
                <a:srgbClr val="0000FF"/>
              </a:solidFill>
              <a:latin typeface="Lucida Console" pitchFamily="49" charset="0"/>
            </a:endParaRPr>
          </a:p>
        </p:txBody>
      </p:sp>
      <p:sp>
        <p:nvSpPr>
          <p:cNvPr id="109574" name="Text Box 4"/>
          <p:cNvSpPr txBox="1">
            <a:spLocks noChangeArrowheads="1"/>
          </p:cNvSpPr>
          <p:nvPr/>
        </p:nvSpPr>
        <p:spPr bwMode="auto">
          <a:xfrm>
            <a:off x="4267200" y="4724400"/>
            <a:ext cx="533400" cy="739775"/>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endParaRPr lang="en-US" sz="4000" smtClean="0">
              <a:solidFill>
                <a:srgbClr val="0000FF"/>
              </a:solidFill>
              <a:latin typeface="Lucida Console" pitchFamily="49" charset="0"/>
            </a:endParaRPr>
          </a:p>
        </p:txBody>
      </p:sp>
      <p:sp>
        <p:nvSpPr>
          <p:cNvPr id="109575" name="Text Box 5"/>
          <p:cNvSpPr txBox="1">
            <a:spLocks noChangeArrowheads="1"/>
          </p:cNvSpPr>
          <p:nvPr/>
        </p:nvSpPr>
        <p:spPr bwMode="auto">
          <a:xfrm>
            <a:off x="4114800" y="4876800"/>
            <a:ext cx="533400" cy="739775"/>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endParaRPr lang="en-US" sz="4000" smtClean="0">
              <a:solidFill>
                <a:srgbClr val="0000FF"/>
              </a:solidFill>
              <a:latin typeface="Lucida Console" pitchFamily="49" charset="0"/>
            </a:endParaRPr>
          </a:p>
        </p:txBody>
      </p:sp>
      <p:sp>
        <p:nvSpPr>
          <p:cNvPr id="109576" name="Text Box 6"/>
          <p:cNvSpPr txBox="1">
            <a:spLocks noChangeArrowheads="1"/>
          </p:cNvSpPr>
          <p:nvPr/>
        </p:nvSpPr>
        <p:spPr bwMode="auto">
          <a:xfrm>
            <a:off x="5715000" y="4800600"/>
            <a:ext cx="533400" cy="739775"/>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endParaRPr lang="en-US" sz="4000" smtClean="0">
              <a:solidFill>
                <a:srgbClr val="0000FF"/>
              </a:solidFill>
              <a:latin typeface="Lucida Console" pitchFamily="49" charset="0"/>
            </a:endParaRPr>
          </a:p>
        </p:txBody>
      </p:sp>
      <p:sp>
        <p:nvSpPr>
          <p:cNvPr id="109577" name="Text Box 7"/>
          <p:cNvSpPr txBox="1">
            <a:spLocks noChangeArrowheads="1"/>
          </p:cNvSpPr>
          <p:nvPr/>
        </p:nvSpPr>
        <p:spPr bwMode="auto">
          <a:xfrm>
            <a:off x="5562600" y="4953000"/>
            <a:ext cx="533400" cy="739775"/>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endParaRPr lang="en-US" sz="4000" smtClean="0">
              <a:solidFill>
                <a:srgbClr val="0000FF"/>
              </a:solidFill>
              <a:latin typeface="Lucida Console" pitchFamily="49" charset="0"/>
            </a:endParaRPr>
          </a:p>
        </p:txBody>
      </p:sp>
      <p:sp>
        <p:nvSpPr>
          <p:cNvPr id="109578" name="Text Box 8"/>
          <p:cNvSpPr txBox="1">
            <a:spLocks noChangeArrowheads="1"/>
          </p:cNvSpPr>
          <p:nvPr/>
        </p:nvSpPr>
        <p:spPr bwMode="auto">
          <a:xfrm>
            <a:off x="5410200" y="5105400"/>
            <a:ext cx="533400" cy="739775"/>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endParaRPr lang="en-US" sz="4000" smtClean="0">
              <a:solidFill>
                <a:srgbClr val="0000FF"/>
              </a:solidFill>
              <a:latin typeface="Lucida Console" pitchFamily="49" charset="0"/>
            </a:endParaRPr>
          </a:p>
        </p:txBody>
      </p:sp>
      <p:sp>
        <p:nvSpPr>
          <p:cNvPr id="109579" name="Text Box 9"/>
          <p:cNvSpPr txBox="1">
            <a:spLocks noChangeArrowheads="1"/>
          </p:cNvSpPr>
          <p:nvPr/>
        </p:nvSpPr>
        <p:spPr bwMode="auto">
          <a:xfrm>
            <a:off x="5257800" y="5257800"/>
            <a:ext cx="533400" cy="739775"/>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endParaRPr lang="en-US" sz="4000" smtClean="0">
              <a:solidFill>
                <a:srgbClr val="0000FF"/>
              </a:solidFill>
              <a:latin typeface="Lucida Console" pitchFamily="49" charset="0"/>
            </a:endParaRPr>
          </a:p>
        </p:txBody>
      </p:sp>
      <p:grpSp>
        <p:nvGrpSpPr>
          <p:cNvPr id="2" name="Group 10"/>
          <p:cNvGrpSpPr>
            <a:grpSpLocks/>
          </p:cNvGrpSpPr>
          <p:nvPr/>
        </p:nvGrpSpPr>
        <p:grpSpPr bwMode="auto">
          <a:xfrm>
            <a:off x="5105400" y="5410200"/>
            <a:ext cx="595313" cy="762000"/>
            <a:chOff x="2304" y="3312"/>
            <a:chExt cx="375" cy="480"/>
          </a:xfrm>
        </p:grpSpPr>
        <p:sp>
          <p:nvSpPr>
            <p:cNvPr id="109621" name="Text Box 11"/>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r>
                <a:rPr lang="en-US" sz="4000" smtClean="0">
                  <a:solidFill>
                    <a:srgbClr val="0000FF"/>
                  </a:solidFill>
                  <a:latin typeface="Lucida Console" pitchFamily="49" charset="0"/>
                </a:rPr>
                <a:t>E</a:t>
              </a:r>
            </a:p>
          </p:txBody>
        </p:sp>
        <p:sp>
          <p:nvSpPr>
            <p:cNvPr id="109622" name="Text Box 12"/>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1400" smtClean="0">
                  <a:solidFill>
                    <a:srgbClr val="0000FF"/>
                  </a:solidFill>
                  <a:latin typeface="Lucida Console" pitchFamily="49" charset="0"/>
                </a:rPr>
                <a:t>1</a:t>
              </a:r>
            </a:p>
          </p:txBody>
        </p:sp>
      </p:grpSp>
      <p:grpSp>
        <p:nvGrpSpPr>
          <p:cNvPr id="3" name="Group 13"/>
          <p:cNvGrpSpPr>
            <a:grpSpLocks/>
          </p:cNvGrpSpPr>
          <p:nvPr/>
        </p:nvGrpSpPr>
        <p:grpSpPr bwMode="auto">
          <a:xfrm>
            <a:off x="4724400" y="4876800"/>
            <a:ext cx="595313" cy="762000"/>
            <a:chOff x="2304" y="3312"/>
            <a:chExt cx="375" cy="480"/>
          </a:xfrm>
        </p:grpSpPr>
        <p:sp>
          <p:nvSpPr>
            <p:cNvPr id="109619" name="Text Box 14"/>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r>
                <a:rPr lang="en-US" sz="4000" smtClean="0">
                  <a:solidFill>
                    <a:srgbClr val="0000FF"/>
                  </a:solidFill>
                  <a:latin typeface="Lucida Console" pitchFamily="49" charset="0"/>
                </a:rPr>
                <a:t>D</a:t>
              </a:r>
            </a:p>
          </p:txBody>
        </p:sp>
        <p:sp>
          <p:nvSpPr>
            <p:cNvPr id="109620" name="Text Box 15"/>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1400" smtClean="0">
                  <a:solidFill>
                    <a:srgbClr val="0000FF"/>
                  </a:solidFill>
                  <a:latin typeface="Lucida Console" pitchFamily="49" charset="0"/>
                </a:rPr>
                <a:t>2</a:t>
              </a:r>
            </a:p>
          </p:txBody>
        </p:sp>
      </p:grpSp>
      <p:grpSp>
        <p:nvGrpSpPr>
          <p:cNvPr id="4" name="Group 16"/>
          <p:cNvGrpSpPr>
            <a:grpSpLocks/>
          </p:cNvGrpSpPr>
          <p:nvPr/>
        </p:nvGrpSpPr>
        <p:grpSpPr bwMode="auto">
          <a:xfrm>
            <a:off x="4273550" y="5257800"/>
            <a:ext cx="595313" cy="762000"/>
            <a:chOff x="2304" y="3312"/>
            <a:chExt cx="375" cy="480"/>
          </a:xfrm>
        </p:grpSpPr>
        <p:sp>
          <p:nvSpPr>
            <p:cNvPr id="109617" name="Text Box 17"/>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r>
                <a:rPr lang="en-US" sz="4000" smtClean="0">
                  <a:solidFill>
                    <a:srgbClr val="0000FF"/>
                  </a:solidFill>
                  <a:latin typeface="Lucida Console" pitchFamily="49" charset="0"/>
                </a:rPr>
                <a:t>C</a:t>
              </a:r>
            </a:p>
          </p:txBody>
        </p:sp>
        <p:sp>
          <p:nvSpPr>
            <p:cNvPr id="109618" name="Text Box 18"/>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1400" smtClean="0">
                  <a:solidFill>
                    <a:srgbClr val="0000FF"/>
                  </a:solidFill>
                  <a:latin typeface="Lucida Console" pitchFamily="49" charset="0"/>
                </a:rPr>
                <a:t>3</a:t>
              </a:r>
            </a:p>
          </p:txBody>
        </p:sp>
      </p:grpSp>
      <p:sp>
        <p:nvSpPr>
          <p:cNvPr id="109583" name="Rectangle 19"/>
          <p:cNvSpPr>
            <a:spLocks noGrp="1" noChangeArrowheads="1"/>
          </p:cNvSpPr>
          <p:nvPr>
            <p:ph type="title"/>
          </p:nvPr>
        </p:nvSpPr>
        <p:spPr/>
        <p:txBody>
          <a:bodyPr/>
          <a:lstStyle/>
          <a:p>
            <a:r>
              <a:rPr lang="en-US" smtClean="0"/>
              <a:t>Billboards are Large</a:t>
            </a:r>
          </a:p>
        </p:txBody>
      </p:sp>
      <p:sp>
        <p:nvSpPr>
          <p:cNvPr id="109584" name="AutoShape 20"/>
          <p:cNvSpPr>
            <a:spLocks noChangeArrowheads="1"/>
          </p:cNvSpPr>
          <p:nvPr/>
        </p:nvSpPr>
        <p:spPr bwMode="auto">
          <a:xfrm>
            <a:off x="914400" y="2438400"/>
            <a:ext cx="7315200" cy="1828800"/>
          </a:xfrm>
          <a:prstGeom prst="roundRect">
            <a:avLst>
              <a:gd name="adj" fmla="val 16667"/>
            </a:avLst>
          </a:prstGeom>
          <a:solidFill>
            <a:schemeClr val="folHlink"/>
          </a:solid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grpSp>
        <p:nvGrpSpPr>
          <p:cNvPr id="5" name="Group 21"/>
          <p:cNvGrpSpPr>
            <a:grpSpLocks/>
          </p:cNvGrpSpPr>
          <p:nvPr/>
        </p:nvGrpSpPr>
        <p:grpSpPr bwMode="auto">
          <a:xfrm>
            <a:off x="1828800" y="4267200"/>
            <a:ext cx="533400" cy="228600"/>
            <a:chOff x="1344" y="2304"/>
            <a:chExt cx="336" cy="144"/>
          </a:xfrm>
        </p:grpSpPr>
        <p:sp>
          <p:nvSpPr>
            <p:cNvPr id="109615" name="Line 22"/>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09616" name="Oval 23"/>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grpSp>
      <p:grpSp>
        <p:nvGrpSpPr>
          <p:cNvPr id="6" name="Group 24"/>
          <p:cNvGrpSpPr>
            <a:grpSpLocks/>
          </p:cNvGrpSpPr>
          <p:nvPr/>
        </p:nvGrpSpPr>
        <p:grpSpPr bwMode="auto">
          <a:xfrm>
            <a:off x="3632200" y="4267200"/>
            <a:ext cx="533400" cy="228600"/>
            <a:chOff x="1344" y="2304"/>
            <a:chExt cx="336" cy="144"/>
          </a:xfrm>
        </p:grpSpPr>
        <p:sp>
          <p:nvSpPr>
            <p:cNvPr id="109613" name="Line 25"/>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09614" name="Oval 26"/>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grpSp>
      <p:grpSp>
        <p:nvGrpSpPr>
          <p:cNvPr id="7" name="Group 27"/>
          <p:cNvGrpSpPr>
            <a:grpSpLocks/>
          </p:cNvGrpSpPr>
          <p:nvPr/>
        </p:nvGrpSpPr>
        <p:grpSpPr bwMode="auto">
          <a:xfrm>
            <a:off x="5435600" y="4267200"/>
            <a:ext cx="533400" cy="228600"/>
            <a:chOff x="1344" y="2304"/>
            <a:chExt cx="336" cy="144"/>
          </a:xfrm>
        </p:grpSpPr>
        <p:sp>
          <p:nvSpPr>
            <p:cNvPr id="109611" name="Line 28"/>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09612" name="Oval 29"/>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grpSp>
      <p:grpSp>
        <p:nvGrpSpPr>
          <p:cNvPr id="8" name="Group 30"/>
          <p:cNvGrpSpPr>
            <a:grpSpLocks/>
          </p:cNvGrpSpPr>
          <p:nvPr/>
        </p:nvGrpSpPr>
        <p:grpSpPr bwMode="auto">
          <a:xfrm>
            <a:off x="7239000" y="4267200"/>
            <a:ext cx="533400" cy="228600"/>
            <a:chOff x="1344" y="2304"/>
            <a:chExt cx="336" cy="144"/>
          </a:xfrm>
        </p:grpSpPr>
        <p:sp>
          <p:nvSpPr>
            <p:cNvPr id="109609" name="Line 31"/>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09610" name="Oval 32"/>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grpSp>
      <p:grpSp>
        <p:nvGrpSpPr>
          <p:cNvPr id="9" name="Group 33"/>
          <p:cNvGrpSpPr>
            <a:grpSpLocks/>
          </p:cNvGrpSpPr>
          <p:nvPr/>
        </p:nvGrpSpPr>
        <p:grpSpPr bwMode="auto">
          <a:xfrm flipH="1">
            <a:off x="914400" y="4953000"/>
            <a:ext cx="1447800" cy="1295400"/>
            <a:chOff x="864" y="1968"/>
            <a:chExt cx="912" cy="816"/>
          </a:xfrm>
        </p:grpSpPr>
        <p:sp>
          <p:nvSpPr>
            <p:cNvPr id="109598" name="Freeform 3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09599" name="Freeform 3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09600" name="Freeform 3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09601" name="Freeform 37"/>
            <p:cNvSpPr>
              <a:spLocks/>
            </p:cNvSpPr>
            <p:nvPr/>
          </p:nvSpPr>
          <p:spPr bwMode="auto">
            <a:xfrm>
              <a:off x="1200" y="1968"/>
              <a:ext cx="144" cy="288"/>
            </a:xfrm>
            <a:custGeom>
              <a:avLst/>
              <a:gdLst>
                <a:gd name="T0" fmla="*/ 0 w 144"/>
                <a:gd name="T1" fmla="*/ 35 h 336"/>
                <a:gd name="T2" fmla="*/ 96 w 144"/>
                <a:gd name="T3" fmla="*/ 0 h 336"/>
                <a:gd name="T4" fmla="*/ 144 w 144"/>
                <a:gd name="T5" fmla="*/ 35 h 336"/>
                <a:gd name="T6" fmla="*/ 144 w 144"/>
                <a:gd name="T7" fmla="*/ 247 h 336"/>
                <a:gd name="T8" fmla="*/ 96 w 144"/>
                <a:gd name="T9" fmla="*/ 212 h 336"/>
                <a:gd name="T10" fmla="*/ 96 w 144"/>
                <a:gd name="T11" fmla="*/ 70 h 336"/>
                <a:gd name="T12" fmla="*/ 0 w 144"/>
                <a:gd name="T13" fmla="*/ 105 h 336"/>
                <a:gd name="T14" fmla="*/ 0 w 144"/>
                <a:gd name="T15" fmla="*/ 35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09602" name="Freeform 3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09603" name="Freeform 3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09604" name="Freeform 4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09605" name="Freeform 41"/>
            <p:cNvSpPr>
              <a:spLocks/>
            </p:cNvSpPr>
            <p:nvPr/>
          </p:nvSpPr>
          <p:spPr bwMode="auto">
            <a:xfrm>
              <a:off x="1200" y="2448"/>
              <a:ext cx="240" cy="336"/>
            </a:xfrm>
            <a:custGeom>
              <a:avLst/>
              <a:gdLst>
                <a:gd name="T0" fmla="*/ 98 w 336"/>
                <a:gd name="T1" fmla="*/ 0 h 432"/>
                <a:gd name="T2" fmla="*/ 171 w 336"/>
                <a:gd name="T3" fmla="*/ 58 h 432"/>
                <a:gd name="T4" fmla="*/ 49 w 336"/>
                <a:gd name="T5" fmla="*/ 87 h 432"/>
                <a:gd name="T6" fmla="*/ 49 w 336"/>
                <a:gd name="T7" fmla="*/ 261 h 432"/>
                <a:gd name="T8" fmla="*/ 0 w 336"/>
                <a:gd name="T9" fmla="*/ 203 h 432"/>
                <a:gd name="T10" fmla="*/ 0 w 336"/>
                <a:gd name="T11" fmla="*/ 29 h 432"/>
                <a:gd name="T12" fmla="*/ 98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09606" name="Freeform 42"/>
            <p:cNvSpPr>
              <a:spLocks/>
            </p:cNvSpPr>
            <p:nvPr/>
          </p:nvSpPr>
          <p:spPr bwMode="auto">
            <a:xfrm>
              <a:off x="1056" y="2352"/>
              <a:ext cx="240" cy="288"/>
            </a:xfrm>
            <a:custGeom>
              <a:avLst/>
              <a:gdLst>
                <a:gd name="T0" fmla="*/ 98 w 336"/>
                <a:gd name="T1" fmla="*/ 0 h 432"/>
                <a:gd name="T2" fmla="*/ 171 w 336"/>
                <a:gd name="T3" fmla="*/ 43 h 432"/>
                <a:gd name="T4" fmla="*/ 49 w 336"/>
                <a:gd name="T5" fmla="*/ 64 h 432"/>
                <a:gd name="T6" fmla="*/ 49 w 336"/>
                <a:gd name="T7" fmla="*/ 192 h 432"/>
                <a:gd name="T8" fmla="*/ 0 w 336"/>
                <a:gd name="T9" fmla="*/ 149 h 432"/>
                <a:gd name="T10" fmla="*/ 0 w 336"/>
                <a:gd name="T11" fmla="*/ 21 h 432"/>
                <a:gd name="T12" fmla="*/ 98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09607" name="Freeform 43"/>
            <p:cNvSpPr>
              <a:spLocks/>
            </p:cNvSpPr>
            <p:nvPr/>
          </p:nvSpPr>
          <p:spPr bwMode="auto">
            <a:xfrm>
              <a:off x="960" y="2256"/>
              <a:ext cx="192" cy="288"/>
            </a:xfrm>
            <a:custGeom>
              <a:avLst/>
              <a:gdLst>
                <a:gd name="T0" fmla="*/ 63 w 336"/>
                <a:gd name="T1" fmla="*/ 0 h 432"/>
                <a:gd name="T2" fmla="*/ 110 w 336"/>
                <a:gd name="T3" fmla="*/ 43 h 432"/>
                <a:gd name="T4" fmla="*/ 31 w 336"/>
                <a:gd name="T5" fmla="*/ 64 h 432"/>
                <a:gd name="T6" fmla="*/ 31 w 336"/>
                <a:gd name="T7" fmla="*/ 192 h 432"/>
                <a:gd name="T8" fmla="*/ 0 w 336"/>
                <a:gd name="T9" fmla="*/ 149 h 432"/>
                <a:gd name="T10" fmla="*/ 0 w 336"/>
                <a:gd name="T11" fmla="*/ 21 h 432"/>
                <a:gd name="T12" fmla="*/ 6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09608" name="Freeform 44"/>
            <p:cNvSpPr>
              <a:spLocks/>
            </p:cNvSpPr>
            <p:nvPr/>
          </p:nvSpPr>
          <p:spPr bwMode="auto">
            <a:xfrm>
              <a:off x="864" y="2160"/>
              <a:ext cx="192" cy="288"/>
            </a:xfrm>
            <a:custGeom>
              <a:avLst/>
              <a:gdLst>
                <a:gd name="T0" fmla="*/ 63 w 336"/>
                <a:gd name="T1" fmla="*/ 0 h 432"/>
                <a:gd name="T2" fmla="*/ 110 w 336"/>
                <a:gd name="T3" fmla="*/ 43 h 432"/>
                <a:gd name="T4" fmla="*/ 31 w 336"/>
                <a:gd name="T5" fmla="*/ 64 h 432"/>
                <a:gd name="T6" fmla="*/ 31 w 336"/>
                <a:gd name="T7" fmla="*/ 192 h 432"/>
                <a:gd name="T8" fmla="*/ 0 w 336"/>
                <a:gd name="T9" fmla="*/ 149 h 432"/>
                <a:gd name="T10" fmla="*/ 0 w 336"/>
                <a:gd name="T11" fmla="*/ 21 h 432"/>
                <a:gd name="T12" fmla="*/ 6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grpSp>
      <p:grpSp>
        <p:nvGrpSpPr>
          <p:cNvPr id="10" name="Group 45"/>
          <p:cNvGrpSpPr>
            <a:grpSpLocks/>
          </p:cNvGrpSpPr>
          <p:nvPr/>
        </p:nvGrpSpPr>
        <p:grpSpPr bwMode="auto">
          <a:xfrm>
            <a:off x="3976688" y="4953000"/>
            <a:ext cx="595312" cy="762000"/>
            <a:chOff x="2304" y="3312"/>
            <a:chExt cx="375" cy="480"/>
          </a:xfrm>
        </p:grpSpPr>
        <p:sp>
          <p:nvSpPr>
            <p:cNvPr id="109596" name="Text Box 46"/>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r>
                <a:rPr lang="en-US" sz="4000" smtClean="0">
                  <a:solidFill>
                    <a:srgbClr val="0000FF"/>
                  </a:solidFill>
                  <a:latin typeface="Lucida Console" pitchFamily="49" charset="0"/>
                </a:rPr>
                <a:t>B</a:t>
              </a:r>
            </a:p>
          </p:txBody>
        </p:sp>
        <p:sp>
          <p:nvSpPr>
            <p:cNvPr id="109597" name="Text Box 47"/>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1400" smtClean="0">
                  <a:solidFill>
                    <a:srgbClr val="0000FF"/>
                  </a:solidFill>
                  <a:latin typeface="Lucida Console" pitchFamily="49" charset="0"/>
                </a:rPr>
                <a:t>3</a:t>
              </a:r>
            </a:p>
          </p:txBody>
        </p:sp>
      </p:grpSp>
      <p:grpSp>
        <p:nvGrpSpPr>
          <p:cNvPr id="11" name="Group 48"/>
          <p:cNvGrpSpPr>
            <a:grpSpLocks/>
          </p:cNvGrpSpPr>
          <p:nvPr/>
        </p:nvGrpSpPr>
        <p:grpSpPr bwMode="auto">
          <a:xfrm>
            <a:off x="3657600" y="5257800"/>
            <a:ext cx="595313" cy="762000"/>
            <a:chOff x="2304" y="3312"/>
            <a:chExt cx="375" cy="480"/>
          </a:xfrm>
        </p:grpSpPr>
        <p:sp>
          <p:nvSpPr>
            <p:cNvPr id="109594" name="Text Box 49"/>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r>
                <a:rPr lang="en-US" sz="4000" smtClean="0">
                  <a:solidFill>
                    <a:srgbClr val="0000FF"/>
                  </a:solidFill>
                  <a:latin typeface="Lucida Console" pitchFamily="49" charset="0"/>
                </a:rPr>
                <a:t>A</a:t>
              </a:r>
            </a:p>
          </p:txBody>
        </p:sp>
        <p:sp>
          <p:nvSpPr>
            <p:cNvPr id="109595" name="Text Box 50"/>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1400" smtClean="0">
                  <a:solidFill>
                    <a:srgbClr val="0000FF"/>
                  </a:solidFill>
                  <a:latin typeface="Lucida Console" pitchFamily="49" charset="0"/>
                </a:rPr>
                <a:t>1</a:t>
              </a:r>
            </a:p>
          </p:txBody>
        </p:sp>
      </p:grpSp>
      <p:sp>
        <p:nvSpPr>
          <p:cNvPr id="109592" name="AutoShape 51"/>
          <p:cNvSpPr>
            <a:spLocks noChangeArrowheads="1"/>
          </p:cNvSpPr>
          <p:nvPr/>
        </p:nvSpPr>
        <p:spPr bwMode="auto">
          <a:xfrm>
            <a:off x="3200400" y="4419600"/>
            <a:ext cx="3505200" cy="1905000"/>
          </a:xfrm>
          <a:prstGeom prst="wedgeRoundRectCallout">
            <a:avLst>
              <a:gd name="adj1" fmla="val 65986"/>
              <a:gd name="adj2" fmla="val -3083"/>
              <a:gd name="adj3" fmla="val 16667"/>
            </a:avLst>
          </a:prstGeom>
          <a:noFill/>
          <a:ln w="38100">
            <a:solidFill>
              <a:srgbClr val="0000FF"/>
            </a:solidFill>
            <a:miter lim="800000"/>
            <a:headEnd/>
            <a:tailEnd/>
          </a:ln>
        </p:spPr>
        <p:txBody>
          <a:bodyPr anchor="ctr"/>
          <a:lstStyle/>
          <a:p>
            <a:pPr algn="ctr" eaLnBrk="0" fontAlgn="base" hangingPunct="0">
              <a:spcBef>
                <a:spcPct val="0"/>
              </a:spcBef>
              <a:spcAft>
                <a:spcPct val="0"/>
              </a:spcAft>
            </a:pPr>
            <a:endParaRPr lang="en-US" sz="4000" smtClean="0">
              <a:solidFill>
                <a:srgbClr val="0000FF"/>
              </a:solidFill>
              <a:latin typeface="Lucida Console" pitchFamily="49" charset="0"/>
            </a:endParaRPr>
          </a:p>
        </p:txBody>
      </p:sp>
      <p:sp>
        <p:nvSpPr>
          <p:cNvPr id="109593" name="Text Box 52"/>
          <p:cNvSpPr txBox="1">
            <a:spLocks noChangeArrowheads="1"/>
          </p:cNvSpPr>
          <p:nvPr/>
        </p:nvSpPr>
        <p:spPr bwMode="auto">
          <a:xfrm>
            <a:off x="6872288" y="4953000"/>
            <a:ext cx="2174875" cy="1311275"/>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3200" smtClean="0">
                <a:solidFill>
                  <a:srgbClr val="0000FF"/>
                </a:solidFill>
              </a:rPr>
              <a:t>Letter</a:t>
            </a:r>
          </a:p>
          <a:p>
            <a:pPr algn="ctr" eaLnBrk="0" fontAlgn="base" hangingPunct="0">
              <a:spcBef>
                <a:spcPct val="0"/>
              </a:spcBef>
              <a:spcAft>
                <a:spcPct val="0"/>
              </a:spcAft>
            </a:pPr>
            <a:r>
              <a:rPr lang="en-US" sz="3200" smtClean="0">
                <a:solidFill>
                  <a:srgbClr val="0000FF"/>
                </a:solidFill>
              </a:rPr>
              <a:t>Tiles</a:t>
            </a:r>
          </a:p>
          <a:p>
            <a:pPr algn="ctr" eaLnBrk="0" fontAlgn="base" hangingPunct="0">
              <a:spcBef>
                <a:spcPct val="0"/>
              </a:spcBef>
              <a:spcAft>
                <a:spcPct val="0"/>
              </a:spcAft>
            </a:pPr>
            <a:r>
              <a:rPr lang="en-US" sz="1600" smtClean="0">
                <a:solidFill>
                  <a:srgbClr val="0000FF"/>
                </a:solidFill>
              </a:rPr>
              <a:t>From Scrabble™ box</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t>The fundamental issue</a:t>
            </a:r>
          </a:p>
        </p:txBody>
      </p:sp>
      <p:sp>
        <p:nvSpPr>
          <p:cNvPr id="39942" name="TextBox 5"/>
          <p:cNvSpPr txBox="1">
            <a:spLocks noChangeArrowheads="1"/>
          </p:cNvSpPr>
          <p:nvPr/>
        </p:nvSpPr>
        <p:spPr bwMode="auto">
          <a:xfrm>
            <a:off x="642938" y="1501775"/>
            <a:ext cx="3875087" cy="2247900"/>
          </a:xfrm>
          <a:prstGeom prst="rect">
            <a:avLst/>
          </a:prstGeom>
          <a:noFill/>
          <a:ln w="9525">
            <a:noFill/>
            <a:miter lim="800000"/>
            <a:headEnd/>
            <a:tailEnd/>
          </a:ln>
        </p:spPr>
        <p:txBody>
          <a:bodyPr>
            <a:spAutoFit/>
          </a:bodyPr>
          <a:lstStyle/>
          <a:p>
            <a:r>
              <a:rPr lang="en-US" sz="2000" dirty="0">
                <a:latin typeface="Lucida Console" pitchFamily="49" charset="0"/>
              </a:rPr>
              <a:t>Task A (running)</a:t>
            </a:r>
          </a:p>
          <a:p>
            <a:pPr algn="l"/>
            <a:r>
              <a:rPr lang="en-US" sz="2000" dirty="0">
                <a:latin typeface="Lucida Console" pitchFamily="49" charset="0"/>
              </a:rPr>
              <a:t>1: void who() {</a:t>
            </a:r>
          </a:p>
          <a:p>
            <a:pPr algn="l"/>
            <a:r>
              <a:rPr lang="en-US" sz="2000" dirty="0">
                <a:latin typeface="Lucida Console" pitchFamily="49" charset="0"/>
              </a:rPr>
              <a:t>2:  while(lock); </a:t>
            </a:r>
          </a:p>
          <a:p>
            <a:pPr algn="l"/>
            <a:r>
              <a:rPr lang="en-US" sz="2000" dirty="0">
                <a:latin typeface="Lucida Console" pitchFamily="49" charset="0"/>
              </a:rPr>
              <a:t>3:  lock = 1;</a:t>
            </a:r>
          </a:p>
          <a:p>
            <a:pPr algn="l"/>
            <a:r>
              <a:rPr lang="en-US" sz="2000" dirty="0">
                <a:latin typeface="Lucida Console" pitchFamily="49" charset="0"/>
              </a:rPr>
              <a:t>4:  // </a:t>
            </a:r>
            <a:r>
              <a:rPr lang="en-US" sz="2000" dirty="0" smtClean="0">
                <a:latin typeface="Lucida Console" pitchFamily="49" charset="0"/>
              </a:rPr>
              <a:t>talk to printer</a:t>
            </a:r>
          </a:p>
          <a:p>
            <a:pPr algn="l"/>
            <a:r>
              <a:rPr lang="en-US" sz="2000" dirty="0" smtClean="0">
                <a:latin typeface="Lucida Console" pitchFamily="49" charset="0"/>
              </a:rPr>
              <a:t>5:  lock = 0;</a:t>
            </a:r>
          </a:p>
          <a:p>
            <a:pPr algn="l"/>
            <a:r>
              <a:rPr lang="en-US" sz="2000" dirty="0" smtClean="0">
                <a:latin typeface="Lucida Console" pitchFamily="49" charset="0"/>
              </a:rPr>
              <a:t>6</a:t>
            </a:r>
            <a:r>
              <a:rPr lang="en-US" sz="2000" dirty="0">
                <a:latin typeface="Lucida Console" pitchFamily="49" charset="0"/>
              </a:rPr>
              <a:t>:}</a:t>
            </a:r>
          </a:p>
        </p:txBody>
      </p:sp>
      <p:sp>
        <p:nvSpPr>
          <p:cNvPr id="39943" name="TextBox 7"/>
          <p:cNvSpPr txBox="1">
            <a:spLocks noChangeArrowheads="1"/>
          </p:cNvSpPr>
          <p:nvPr/>
        </p:nvSpPr>
        <p:spPr bwMode="auto">
          <a:xfrm>
            <a:off x="4746625" y="1501775"/>
            <a:ext cx="3875088" cy="2247900"/>
          </a:xfrm>
          <a:prstGeom prst="rect">
            <a:avLst/>
          </a:prstGeom>
          <a:noFill/>
          <a:ln w="9525">
            <a:noFill/>
            <a:miter lim="800000"/>
            <a:headEnd/>
            <a:tailEnd/>
          </a:ln>
        </p:spPr>
        <p:txBody>
          <a:bodyPr>
            <a:spAutoFit/>
          </a:bodyPr>
          <a:lstStyle/>
          <a:p>
            <a:r>
              <a:rPr lang="en-US" sz="2000" dirty="0">
                <a:solidFill>
                  <a:schemeClr val="accent2"/>
                </a:solidFill>
                <a:latin typeface="Lucida Console" pitchFamily="49" charset="0"/>
              </a:rPr>
              <a:t>Task B (ready)</a:t>
            </a:r>
          </a:p>
          <a:p>
            <a:pPr algn="l"/>
            <a:r>
              <a:rPr lang="en-US" sz="2000" dirty="0">
                <a:solidFill>
                  <a:schemeClr val="accent2"/>
                </a:solidFill>
                <a:latin typeface="Lucida Console" pitchFamily="49" charset="0"/>
              </a:rPr>
              <a:t>10: void do() {</a:t>
            </a:r>
          </a:p>
          <a:p>
            <a:pPr algn="l"/>
            <a:r>
              <a:rPr lang="en-US" sz="2000" dirty="0">
                <a:solidFill>
                  <a:schemeClr val="accent2"/>
                </a:solidFill>
                <a:latin typeface="Lucida Console" pitchFamily="49" charset="0"/>
              </a:rPr>
              <a:t>11:  while(lock); </a:t>
            </a:r>
          </a:p>
          <a:p>
            <a:pPr algn="l"/>
            <a:r>
              <a:rPr lang="en-US" sz="2000" dirty="0">
                <a:solidFill>
                  <a:schemeClr val="accent2"/>
                </a:solidFill>
                <a:latin typeface="Lucida Console" pitchFamily="49" charset="0"/>
              </a:rPr>
              <a:t>12:  lock = 1;</a:t>
            </a:r>
          </a:p>
          <a:p>
            <a:pPr algn="l"/>
            <a:r>
              <a:rPr lang="en-US" sz="2000" dirty="0">
                <a:solidFill>
                  <a:schemeClr val="accent2"/>
                </a:solidFill>
                <a:latin typeface="Lucida Console" pitchFamily="49" charset="0"/>
              </a:rPr>
              <a:t>13:  // </a:t>
            </a:r>
            <a:r>
              <a:rPr lang="en-US" sz="2000" dirty="0" smtClean="0">
                <a:solidFill>
                  <a:schemeClr val="accent2"/>
                </a:solidFill>
                <a:latin typeface="Lucida Console" pitchFamily="49" charset="0"/>
              </a:rPr>
              <a:t>talk to printer</a:t>
            </a:r>
            <a:endParaRPr lang="en-US" sz="2000" dirty="0">
              <a:solidFill>
                <a:schemeClr val="accent2"/>
              </a:solidFill>
              <a:latin typeface="Lucida Console" pitchFamily="49" charset="0"/>
            </a:endParaRPr>
          </a:p>
          <a:p>
            <a:pPr algn="l"/>
            <a:r>
              <a:rPr lang="en-US" sz="2000" dirty="0">
                <a:solidFill>
                  <a:schemeClr val="accent2"/>
                </a:solidFill>
                <a:latin typeface="Lucida Console" pitchFamily="49" charset="0"/>
              </a:rPr>
              <a:t>14:  lock = 0;</a:t>
            </a:r>
          </a:p>
          <a:p>
            <a:pPr algn="l"/>
            <a:r>
              <a:rPr lang="en-US" sz="2000" dirty="0">
                <a:solidFill>
                  <a:schemeClr val="accent2"/>
                </a:solidFill>
                <a:latin typeface="Lucida Console" pitchFamily="49" charset="0"/>
              </a:rPr>
              <a:t>15:}</a:t>
            </a:r>
          </a:p>
        </p:txBody>
      </p:sp>
      <p:sp>
        <p:nvSpPr>
          <p:cNvPr id="9" name="Right Arrow 8"/>
          <p:cNvSpPr/>
          <p:nvPr/>
        </p:nvSpPr>
        <p:spPr bwMode="auto">
          <a:xfrm>
            <a:off x="206375" y="2471738"/>
            <a:ext cx="436563" cy="238125"/>
          </a:xfrm>
          <a:prstGeom prst="rightArrow">
            <a:avLst/>
          </a:prstGeom>
          <a:solidFill>
            <a:schemeClr val="accent1"/>
          </a:solidFill>
          <a:ln w="9525" cap="flat" cmpd="sng" algn="ctr">
            <a:solidFill>
              <a:schemeClr val="accent1">
                <a:lumMod val="50000"/>
              </a:schemeClr>
            </a:solidFill>
            <a:prstDash val="solid"/>
            <a:miter lim="800000"/>
            <a:headEnd type="none" w="med" len="med"/>
            <a:tailEnd type="none" w="med" len="med"/>
          </a:ln>
          <a:effectLst/>
        </p:spPr>
        <p:txBody>
          <a:bodyPr wrap="none"/>
          <a:lstStyle/>
          <a:p>
            <a:pPr>
              <a:defRPr/>
            </a:pPr>
            <a:endParaRPr lang="en-US">
              <a:solidFill>
                <a:schemeClr val="accent2"/>
              </a:solidFill>
              <a:latin typeface="Times New Roman" pitchFamily="64" charset="0"/>
            </a:endParaRPr>
          </a:p>
        </p:txBody>
      </p:sp>
      <p:sp>
        <p:nvSpPr>
          <p:cNvPr id="10" name="Right Arrow 9"/>
          <p:cNvSpPr/>
          <p:nvPr/>
        </p:nvSpPr>
        <p:spPr bwMode="auto">
          <a:xfrm>
            <a:off x="4332288" y="2786063"/>
            <a:ext cx="434975" cy="239712"/>
          </a:xfrm>
          <a:prstGeom prst="rightArrow">
            <a:avLst/>
          </a:prstGeom>
          <a:solidFill>
            <a:schemeClr val="accent2">
              <a:lumMod val="60000"/>
              <a:lumOff val="40000"/>
            </a:schemeClr>
          </a:solidFill>
          <a:ln w="9525" cap="flat" cmpd="sng" algn="ctr">
            <a:solidFill>
              <a:schemeClr val="accent2"/>
            </a:solidFill>
            <a:prstDash val="solid"/>
            <a:miter lim="800000"/>
            <a:headEnd type="none" w="med" len="med"/>
            <a:tailEnd type="none" w="med" len="med"/>
          </a:ln>
          <a:effectLst/>
        </p:spPr>
        <p:txBody>
          <a:bodyPr wrap="none"/>
          <a:lstStyle/>
          <a:p>
            <a:pPr>
              <a:defRPr/>
            </a:pPr>
            <a:endParaRPr lang="en-US">
              <a:latin typeface="Times New Roman" pitchFamily="6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Footer Placeholder 2"/>
          <p:cNvSpPr>
            <a:spLocks noGrp="1"/>
          </p:cNvSpPr>
          <p:nvPr>
            <p:ph type="ftr" sz="quarter" idx="10"/>
          </p:nvPr>
        </p:nvSpPr>
        <p:spPr>
          <a:noFill/>
        </p:spPr>
        <p:txBody>
          <a:bodyPr/>
          <a:lstStyle/>
          <a:p>
            <a:r>
              <a:rPr lang="en-US" smtClean="0">
                <a:solidFill>
                  <a:srgbClr val="000000"/>
                </a:solidFill>
              </a:rPr>
              <a:t>Art of Multiprocessor Programming</a:t>
            </a:r>
          </a:p>
        </p:txBody>
      </p:sp>
      <p:sp>
        <p:nvSpPr>
          <p:cNvPr id="110595" name="Slide Number Placeholder 3"/>
          <p:cNvSpPr>
            <a:spLocks noGrp="1"/>
          </p:cNvSpPr>
          <p:nvPr>
            <p:ph type="sldNum" sz="quarter" idx="11"/>
          </p:nvPr>
        </p:nvSpPr>
        <p:spPr>
          <a:noFill/>
        </p:spPr>
        <p:txBody>
          <a:bodyPr/>
          <a:lstStyle/>
          <a:p>
            <a:fld id="{47B75C8E-7FA2-4D15-835B-5B8143A9E2E2}" type="slidenum">
              <a:rPr lang="x-none" smtClean="0">
                <a:solidFill>
                  <a:srgbClr val="000000"/>
                </a:solidFill>
              </a:rPr>
              <a:pPr/>
              <a:t>90</a:t>
            </a:fld>
            <a:endParaRPr lang="en-US" smtClean="0">
              <a:solidFill>
                <a:srgbClr val="000000"/>
              </a:solidFill>
            </a:endParaRPr>
          </a:p>
        </p:txBody>
      </p:sp>
      <p:sp>
        <p:nvSpPr>
          <p:cNvPr id="110596" name="Text Box 2"/>
          <p:cNvSpPr txBox="1">
            <a:spLocks noChangeArrowheads="1"/>
          </p:cNvSpPr>
          <p:nvPr/>
        </p:nvSpPr>
        <p:spPr bwMode="auto">
          <a:xfrm>
            <a:off x="4572000" y="4495800"/>
            <a:ext cx="533400" cy="739775"/>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endParaRPr lang="en-US" sz="4000" smtClean="0">
              <a:solidFill>
                <a:srgbClr val="0000FF"/>
              </a:solidFill>
              <a:latin typeface="Lucida Console" pitchFamily="49" charset="0"/>
            </a:endParaRPr>
          </a:p>
        </p:txBody>
      </p:sp>
      <p:sp>
        <p:nvSpPr>
          <p:cNvPr id="110597" name="Text Box 3"/>
          <p:cNvSpPr txBox="1">
            <a:spLocks noChangeArrowheads="1"/>
          </p:cNvSpPr>
          <p:nvPr/>
        </p:nvSpPr>
        <p:spPr bwMode="auto">
          <a:xfrm>
            <a:off x="4876800" y="4724400"/>
            <a:ext cx="533400" cy="739775"/>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endParaRPr lang="en-US" sz="4000" smtClean="0">
              <a:solidFill>
                <a:srgbClr val="0000FF"/>
              </a:solidFill>
              <a:latin typeface="Lucida Console" pitchFamily="49" charset="0"/>
            </a:endParaRPr>
          </a:p>
        </p:txBody>
      </p:sp>
      <p:sp>
        <p:nvSpPr>
          <p:cNvPr id="110598" name="Text Box 4"/>
          <p:cNvSpPr txBox="1">
            <a:spLocks noChangeArrowheads="1"/>
          </p:cNvSpPr>
          <p:nvPr/>
        </p:nvSpPr>
        <p:spPr bwMode="auto">
          <a:xfrm>
            <a:off x="4267200" y="4724400"/>
            <a:ext cx="533400" cy="739775"/>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endParaRPr lang="en-US" sz="4000" smtClean="0">
              <a:solidFill>
                <a:srgbClr val="0000FF"/>
              </a:solidFill>
              <a:latin typeface="Lucida Console" pitchFamily="49" charset="0"/>
            </a:endParaRPr>
          </a:p>
        </p:txBody>
      </p:sp>
      <p:sp>
        <p:nvSpPr>
          <p:cNvPr id="110599" name="Text Box 5"/>
          <p:cNvSpPr txBox="1">
            <a:spLocks noChangeArrowheads="1"/>
          </p:cNvSpPr>
          <p:nvPr/>
        </p:nvSpPr>
        <p:spPr bwMode="auto">
          <a:xfrm>
            <a:off x="4114800" y="4876800"/>
            <a:ext cx="533400" cy="739775"/>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endParaRPr lang="en-US" sz="4000" smtClean="0">
              <a:solidFill>
                <a:srgbClr val="0000FF"/>
              </a:solidFill>
              <a:latin typeface="Lucida Console" pitchFamily="49" charset="0"/>
            </a:endParaRPr>
          </a:p>
        </p:txBody>
      </p:sp>
      <p:sp>
        <p:nvSpPr>
          <p:cNvPr id="110600" name="Text Box 6"/>
          <p:cNvSpPr txBox="1">
            <a:spLocks noChangeArrowheads="1"/>
          </p:cNvSpPr>
          <p:nvPr/>
        </p:nvSpPr>
        <p:spPr bwMode="auto">
          <a:xfrm>
            <a:off x="5867400" y="4648200"/>
            <a:ext cx="533400" cy="739775"/>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endParaRPr lang="en-US" sz="4000" smtClean="0">
              <a:solidFill>
                <a:srgbClr val="0000FF"/>
              </a:solidFill>
              <a:latin typeface="Lucida Console" pitchFamily="49" charset="0"/>
            </a:endParaRPr>
          </a:p>
        </p:txBody>
      </p:sp>
      <p:sp>
        <p:nvSpPr>
          <p:cNvPr id="110601" name="Text Box 7"/>
          <p:cNvSpPr txBox="1">
            <a:spLocks noChangeArrowheads="1"/>
          </p:cNvSpPr>
          <p:nvPr/>
        </p:nvSpPr>
        <p:spPr bwMode="auto">
          <a:xfrm>
            <a:off x="5715000" y="4800600"/>
            <a:ext cx="533400" cy="739775"/>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endParaRPr lang="en-US" sz="4000" smtClean="0">
              <a:solidFill>
                <a:srgbClr val="0000FF"/>
              </a:solidFill>
              <a:latin typeface="Lucida Console" pitchFamily="49" charset="0"/>
            </a:endParaRPr>
          </a:p>
        </p:txBody>
      </p:sp>
      <p:sp>
        <p:nvSpPr>
          <p:cNvPr id="110602" name="Text Box 8"/>
          <p:cNvSpPr txBox="1">
            <a:spLocks noChangeArrowheads="1"/>
          </p:cNvSpPr>
          <p:nvPr/>
        </p:nvSpPr>
        <p:spPr bwMode="auto">
          <a:xfrm>
            <a:off x="5562600" y="4953000"/>
            <a:ext cx="533400" cy="739775"/>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endParaRPr lang="en-US" sz="4000" smtClean="0">
              <a:solidFill>
                <a:srgbClr val="0000FF"/>
              </a:solidFill>
              <a:latin typeface="Lucida Console" pitchFamily="49" charset="0"/>
            </a:endParaRPr>
          </a:p>
        </p:txBody>
      </p:sp>
      <p:sp>
        <p:nvSpPr>
          <p:cNvPr id="110603" name="Text Box 9"/>
          <p:cNvSpPr txBox="1">
            <a:spLocks noChangeArrowheads="1"/>
          </p:cNvSpPr>
          <p:nvPr/>
        </p:nvSpPr>
        <p:spPr bwMode="auto">
          <a:xfrm>
            <a:off x="5410200" y="5105400"/>
            <a:ext cx="533400" cy="739775"/>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endParaRPr lang="en-US" sz="4000" smtClean="0">
              <a:solidFill>
                <a:srgbClr val="0000FF"/>
              </a:solidFill>
              <a:latin typeface="Lucida Console" pitchFamily="49" charset="0"/>
            </a:endParaRPr>
          </a:p>
        </p:txBody>
      </p:sp>
      <p:sp>
        <p:nvSpPr>
          <p:cNvPr id="110604" name="Text Box 10"/>
          <p:cNvSpPr txBox="1">
            <a:spLocks noChangeArrowheads="1"/>
          </p:cNvSpPr>
          <p:nvPr/>
        </p:nvSpPr>
        <p:spPr bwMode="auto">
          <a:xfrm>
            <a:off x="5257800" y="5257800"/>
            <a:ext cx="533400" cy="739775"/>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endParaRPr lang="en-US" sz="4000" smtClean="0">
              <a:solidFill>
                <a:srgbClr val="0000FF"/>
              </a:solidFill>
              <a:latin typeface="Lucida Console" pitchFamily="49" charset="0"/>
            </a:endParaRPr>
          </a:p>
        </p:txBody>
      </p:sp>
      <p:grpSp>
        <p:nvGrpSpPr>
          <p:cNvPr id="2" name="Group 11"/>
          <p:cNvGrpSpPr>
            <a:grpSpLocks/>
          </p:cNvGrpSpPr>
          <p:nvPr/>
        </p:nvGrpSpPr>
        <p:grpSpPr bwMode="auto">
          <a:xfrm>
            <a:off x="5105400" y="5410200"/>
            <a:ext cx="595313" cy="762000"/>
            <a:chOff x="2304" y="3312"/>
            <a:chExt cx="375" cy="480"/>
          </a:xfrm>
        </p:grpSpPr>
        <p:sp>
          <p:nvSpPr>
            <p:cNvPr id="110657" name="Text Box 12"/>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r>
                <a:rPr lang="en-US" sz="4000" smtClean="0">
                  <a:solidFill>
                    <a:srgbClr val="0000FF"/>
                  </a:solidFill>
                  <a:latin typeface="Lucida Console" pitchFamily="49" charset="0"/>
                </a:rPr>
                <a:t>E</a:t>
              </a:r>
            </a:p>
          </p:txBody>
        </p:sp>
        <p:sp>
          <p:nvSpPr>
            <p:cNvPr id="110658" name="Text Box 13"/>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1400" smtClean="0">
                  <a:solidFill>
                    <a:srgbClr val="0000FF"/>
                  </a:solidFill>
                  <a:latin typeface="Lucida Console" pitchFamily="49" charset="0"/>
                </a:rPr>
                <a:t>1</a:t>
              </a:r>
            </a:p>
          </p:txBody>
        </p:sp>
      </p:grpSp>
      <p:grpSp>
        <p:nvGrpSpPr>
          <p:cNvPr id="3" name="Group 14"/>
          <p:cNvGrpSpPr>
            <a:grpSpLocks/>
          </p:cNvGrpSpPr>
          <p:nvPr/>
        </p:nvGrpSpPr>
        <p:grpSpPr bwMode="auto">
          <a:xfrm>
            <a:off x="4724400" y="4876800"/>
            <a:ext cx="595313" cy="762000"/>
            <a:chOff x="2304" y="3312"/>
            <a:chExt cx="375" cy="480"/>
          </a:xfrm>
        </p:grpSpPr>
        <p:sp>
          <p:nvSpPr>
            <p:cNvPr id="110655" name="Text Box 15"/>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r>
                <a:rPr lang="en-US" sz="4000" smtClean="0">
                  <a:solidFill>
                    <a:srgbClr val="0000FF"/>
                  </a:solidFill>
                  <a:latin typeface="Lucida Console" pitchFamily="49" charset="0"/>
                </a:rPr>
                <a:t>D</a:t>
              </a:r>
            </a:p>
          </p:txBody>
        </p:sp>
        <p:sp>
          <p:nvSpPr>
            <p:cNvPr id="110656" name="Text Box 16"/>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1400" smtClean="0">
                  <a:solidFill>
                    <a:srgbClr val="0000FF"/>
                  </a:solidFill>
                  <a:latin typeface="Lucida Console" pitchFamily="49" charset="0"/>
                </a:rPr>
                <a:t>2</a:t>
              </a:r>
            </a:p>
          </p:txBody>
        </p:sp>
      </p:grpSp>
      <p:grpSp>
        <p:nvGrpSpPr>
          <p:cNvPr id="4" name="Group 17"/>
          <p:cNvGrpSpPr>
            <a:grpSpLocks/>
          </p:cNvGrpSpPr>
          <p:nvPr/>
        </p:nvGrpSpPr>
        <p:grpSpPr bwMode="auto">
          <a:xfrm>
            <a:off x="4273550" y="5257800"/>
            <a:ext cx="595313" cy="762000"/>
            <a:chOff x="2304" y="3312"/>
            <a:chExt cx="375" cy="480"/>
          </a:xfrm>
        </p:grpSpPr>
        <p:sp>
          <p:nvSpPr>
            <p:cNvPr id="110653" name="Text Box 18"/>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r>
                <a:rPr lang="en-US" sz="4000" smtClean="0">
                  <a:solidFill>
                    <a:srgbClr val="0000FF"/>
                  </a:solidFill>
                  <a:latin typeface="Lucida Console" pitchFamily="49" charset="0"/>
                </a:rPr>
                <a:t>C</a:t>
              </a:r>
            </a:p>
          </p:txBody>
        </p:sp>
        <p:sp>
          <p:nvSpPr>
            <p:cNvPr id="110654" name="Text Box 19"/>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1400" smtClean="0">
                  <a:solidFill>
                    <a:srgbClr val="0000FF"/>
                  </a:solidFill>
                  <a:latin typeface="Lucida Console" pitchFamily="49" charset="0"/>
                </a:rPr>
                <a:t>3</a:t>
              </a:r>
            </a:p>
          </p:txBody>
        </p:sp>
      </p:grpSp>
      <p:sp>
        <p:nvSpPr>
          <p:cNvPr id="110608" name="Rectangle 20"/>
          <p:cNvSpPr>
            <a:spLocks noGrp="1" noChangeArrowheads="1"/>
          </p:cNvSpPr>
          <p:nvPr>
            <p:ph type="title"/>
          </p:nvPr>
        </p:nvSpPr>
        <p:spPr/>
        <p:txBody>
          <a:bodyPr/>
          <a:lstStyle/>
          <a:p>
            <a:r>
              <a:rPr lang="en-US" sz="4000" smtClean="0"/>
              <a:t>Write One Letter at a Time …</a:t>
            </a:r>
          </a:p>
        </p:txBody>
      </p:sp>
      <p:sp>
        <p:nvSpPr>
          <p:cNvPr id="110609" name="AutoShape 21"/>
          <p:cNvSpPr>
            <a:spLocks noChangeArrowheads="1"/>
          </p:cNvSpPr>
          <p:nvPr/>
        </p:nvSpPr>
        <p:spPr bwMode="auto">
          <a:xfrm>
            <a:off x="914400" y="2438400"/>
            <a:ext cx="7315200" cy="1828800"/>
          </a:xfrm>
          <a:prstGeom prst="roundRect">
            <a:avLst>
              <a:gd name="adj" fmla="val 16667"/>
            </a:avLst>
          </a:prstGeom>
          <a:solidFill>
            <a:schemeClr val="folHlink"/>
          </a:solid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grpSp>
        <p:nvGrpSpPr>
          <p:cNvPr id="5" name="Group 22"/>
          <p:cNvGrpSpPr>
            <a:grpSpLocks/>
          </p:cNvGrpSpPr>
          <p:nvPr/>
        </p:nvGrpSpPr>
        <p:grpSpPr bwMode="auto">
          <a:xfrm>
            <a:off x="1828800" y="4267200"/>
            <a:ext cx="533400" cy="228600"/>
            <a:chOff x="1344" y="2304"/>
            <a:chExt cx="336" cy="144"/>
          </a:xfrm>
        </p:grpSpPr>
        <p:sp>
          <p:nvSpPr>
            <p:cNvPr id="110651" name="Line 23"/>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0652" name="Oval 24"/>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grpSp>
      <p:grpSp>
        <p:nvGrpSpPr>
          <p:cNvPr id="6" name="Group 25"/>
          <p:cNvGrpSpPr>
            <a:grpSpLocks/>
          </p:cNvGrpSpPr>
          <p:nvPr/>
        </p:nvGrpSpPr>
        <p:grpSpPr bwMode="auto">
          <a:xfrm>
            <a:off x="3632200" y="4267200"/>
            <a:ext cx="533400" cy="228600"/>
            <a:chOff x="1344" y="2304"/>
            <a:chExt cx="336" cy="144"/>
          </a:xfrm>
        </p:grpSpPr>
        <p:sp>
          <p:nvSpPr>
            <p:cNvPr id="110649" name="Line 26"/>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0650" name="Oval 27"/>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grpSp>
      <p:grpSp>
        <p:nvGrpSpPr>
          <p:cNvPr id="7" name="Group 28"/>
          <p:cNvGrpSpPr>
            <a:grpSpLocks/>
          </p:cNvGrpSpPr>
          <p:nvPr/>
        </p:nvGrpSpPr>
        <p:grpSpPr bwMode="auto">
          <a:xfrm>
            <a:off x="5435600" y="4267200"/>
            <a:ext cx="533400" cy="228600"/>
            <a:chOff x="1344" y="2304"/>
            <a:chExt cx="336" cy="144"/>
          </a:xfrm>
        </p:grpSpPr>
        <p:sp>
          <p:nvSpPr>
            <p:cNvPr id="110647" name="Line 29"/>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0648" name="Oval 30"/>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grpSp>
      <p:grpSp>
        <p:nvGrpSpPr>
          <p:cNvPr id="8" name="Group 31"/>
          <p:cNvGrpSpPr>
            <a:grpSpLocks/>
          </p:cNvGrpSpPr>
          <p:nvPr/>
        </p:nvGrpSpPr>
        <p:grpSpPr bwMode="auto">
          <a:xfrm>
            <a:off x="7239000" y="4267200"/>
            <a:ext cx="533400" cy="228600"/>
            <a:chOff x="1344" y="2304"/>
            <a:chExt cx="336" cy="144"/>
          </a:xfrm>
        </p:grpSpPr>
        <p:sp>
          <p:nvSpPr>
            <p:cNvPr id="110645" name="Line 32"/>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0646" name="Oval 33"/>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grpSp>
      <p:grpSp>
        <p:nvGrpSpPr>
          <p:cNvPr id="9" name="Group 34"/>
          <p:cNvGrpSpPr>
            <a:grpSpLocks/>
          </p:cNvGrpSpPr>
          <p:nvPr/>
        </p:nvGrpSpPr>
        <p:grpSpPr bwMode="auto">
          <a:xfrm flipH="1">
            <a:off x="914400" y="4953000"/>
            <a:ext cx="1447800" cy="1295400"/>
            <a:chOff x="864" y="1968"/>
            <a:chExt cx="912" cy="816"/>
          </a:xfrm>
        </p:grpSpPr>
        <p:sp>
          <p:nvSpPr>
            <p:cNvPr id="110634" name="Freeform 35"/>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0635" name="Freeform 36"/>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0636" name="Freeform 37"/>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0637" name="Freeform 38"/>
            <p:cNvSpPr>
              <a:spLocks/>
            </p:cNvSpPr>
            <p:nvPr/>
          </p:nvSpPr>
          <p:spPr bwMode="auto">
            <a:xfrm>
              <a:off x="1200" y="1968"/>
              <a:ext cx="144" cy="288"/>
            </a:xfrm>
            <a:custGeom>
              <a:avLst/>
              <a:gdLst>
                <a:gd name="T0" fmla="*/ 0 w 144"/>
                <a:gd name="T1" fmla="*/ 35 h 336"/>
                <a:gd name="T2" fmla="*/ 96 w 144"/>
                <a:gd name="T3" fmla="*/ 0 h 336"/>
                <a:gd name="T4" fmla="*/ 144 w 144"/>
                <a:gd name="T5" fmla="*/ 35 h 336"/>
                <a:gd name="T6" fmla="*/ 144 w 144"/>
                <a:gd name="T7" fmla="*/ 247 h 336"/>
                <a:gd name="T8" fmla="*/ 96 w 144"/>
                <a:gd name="T9" fmla="*/ 212 h 336"/>
                <a:gd name="T10" fmla="*/ 96 w 144"/>
                <a:gd name="T11" fmla="*/ 70 h 336"/>
                <a:gd name="T12" fmla="*/ 0 w 144"/>
                <a:gd name="T13" fmla="*/ 105 h 336"/>
                <a:gd name="T14" fmla="*/ 0 w 144"/>
                <a:gd name="T15" fmla="*/ 35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0638" name="Freeform 39"/>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0639" name="Freeform 40"/>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0640" name="Freeform 41"/>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0641" name="Freeform 42"/>
            <p:cNvSpPr>
              <a:spLocks/>
            </p:cNvSpPr>
            <p:nvPr/>
          </p:nvSpPr>
          <p:spPr bwMode="auto">
            <a:xfrm>
              <a:off x="1200" y="2448"/>
              <a:ext cx="240" cy="336"/>
            </a:xfrm>
            <a:custGeom>
              <a:avLst/>
              <a:gdLst>
                <a:gd name="T0" fmla="*/ 98 w 336"/>
                <a:gd name="T1" fmla="*/ 0 h 432"/>
                <a:gd name="T2" fmla="*/ 171 w 336"/>
                <a:gd name="T3" fmla="*/ 58 h 432"/>
                <a:gd name="T4" fmla="*/ 49 w 336"/>
                <a:gd name="T5" fmla="*/ 87 h 432"/>
                <a:gd name="T6" fmla="*/ 49 w 336"/>
                <a:gd name="T7" fmla="*/ 261 h 432"/>
                <a:gd name="T8" fmla="*/ 0 w 336"/>
                <a:gd name="T9" fmla="*/ 203 h 432"/>
                <a:gd name="T10" fmla="*/ 0 w 336"/>
                <a:gd name="T11" fmla="*/ 29 h 432"/>
                <a:gd name="T12" fmla="*/ 98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0642" name="Freeform 43"/>
            <p:cNvSpPr>
              <a:spLocks/>
            </p:cNvSpPr>
            <p:nvPr/>
          </p:nvSpPr>
          <p:spPr bwMode="auto">
            <a:xfrm>
              <a:off x="1056" y="2352"/>
              <a:ext cx="240" cy="288"/>
            </a:xfrm>
            <a:custGeom>
              <a:avLst/>
              <a:gdLst>
                <a:gd name="T0" fmla="*/ 98 w 336"/>
                <a:gd name="T1" fmla="*/ 0 h 432"/>
                <a:gd name="T2" fmla="*/ 171 w 336"/>
                <a:gd name="T3" fmla="*/ 43 h 432"/>
                <a:gd name="T4" fmla="*/ 49 w 336"/>
                <a:gd name="T5" fmla="*/ 64 h 432"/>
                <a:gd name="T6" fmla="*/ 49 w 336"/>
                <a:gd name="T7" fmla="*/ 192 h 432"/>
                <a:gd name="T8" fmla="*/ 0 w 336"/>
                <a:gd name="T9" fmla="*/ 149 h 432"/>
                <a:gd name="T10" fmla="*/ 0 w 336"/>
                <a:gd name="T11" fmla="*/ 21 h 432"/>
                <a:gd name="T12" fmla="*/ 98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0643" name="Freeform 44"/>
            <p:cNvSpPr>
              <a:spLocks/>
            </p:cNvSpPr>
            <p:nvPr/>
          </p:nvSpPr>
          <p:spPr bwMode="auto">
            <a:xfrm>
              <a:off x="960" y="2256"/>
              <a:ext cx="192" cy="288"/>
            </a:xfrm>
            <a:custGeom>
              <a:avLst/>
              <a:gdLst>
                <a:gd name="T0" fmla="*/ 63 w 336"/>
                <a:gd name="T1" fmla="*/ 0 h 432"/>
                <a:gd name="T2" fmla="*/ 110 w 336"/>
                <a:gd name="T3" fmla="*/ 43 h 432"/>
                <a:gd name="T4" fmla="*/ 31 w 336"/>
                <a:gd name="T5" fmla="*/ 64 h 432"/>
                <a:gd name="T6" fmla="*/ 31 w 336"/>
                <a:gd name="T7" fmla="*/ 192 h 432"/>
                <a:gd name="T8" fmla="*/ 0 w 336"/>
                <a:gd name="T9" fmla="*/ 149 h 432"/>
                <a:gd name="T10" fmla="*/ 0 w 336"/>
                <a:gd name="T11" fmla="*/ 21 h 432"/>
                <a:gd name="T12" fmla="*/ 6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0644" name="Freeform 45"/>
            <p:cNvSpPr>
              <a:spLocks/>
            </p:cNvSpPr>
            <p:nvPr/>
          </p:nvSpPr>
          <p:spPr bwMode="auto">
            <a:xfrm>
              <a:off x="864" y="2160"/>
              <a:ext cx="192" cy="288"/>
            </a:xfrm>
            <a:custGeom>
              <a:avLst/>
              <a:gdLst>
                <a:gd name="T0" fmla="*/ 63 w 336"/>
                <a:gd name="T1" fmla="*/ 0 h 432"/>
                <a:gd name="T2" fmla="*/ 110 w 336"/>
                <a:gd name="T3" fmla="*/ 43 h 432"/>
                <a:gd name="T4" fmla="*/ 31 w 336"/>
                <a:gd name="T5" fmla="*/ 64 h 432"/>
                <a:gd name="T6" fmla="*/ 31 w 336"/>
                <a:gd name="T7" fmla="*/ 192 h 432"/>
                <a:gd name="T8" fmla="*/ 0 w 336"/>
                <a:gd name="T9" fmla="*/ 149 h 432"/>
                <a:gd name="T10" fmla="*/ 0 w 336"/>
                <a:gd name="T11" fmla="*/ 21 h 432"/>
                <a:gd name="T12" fmla="*/ 6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grpSp>
      <p:grpSp>
        <p:nvGrpSpPr>
          <p:cNvPr id="10" name="Group 46"/>
          <p:cNvGrpSpPr>
            <a:grpSpLocks/>
          </p:cNvGrpSpPr>
          <p:nvPr/>
        </p:nvGrpSpPr>
        <p:grpSpPr bwMode="auto">
          <a:xfrm>
            <a:off x="3976688" y="4953000"/>
            <a:ext cx="595312" cy="762000"/>
            <a:chOff x="2304" y="3312"/>
            <a:chExt cx="375" cy="480"/>
          </a:xfrm>
        </p:grpSpPr>
        <p:sp>
          <p:nvSpPr>
            <p:cNvPr id="110632" name="Text Box 47"/>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r>
                <a:rPr lang="en-US" sz="4000" smtClean="0">
                  <a:solidFill>
                    <a:srgbClr val="0000FF"/>
                  </a:solidFill>
                  <a:latin typeface="Lucida Console" pitchFamily="49" charset="0"/>
                </a:rPr>
                <a:t>B</a:t>
              </a:r>
            </a:p>
          </p:txBody>
        </p:sp>
        <p:sp>
          <p:nvSpPr>
            <p:cNvPr id="110633" name="Text Box 48"/>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1400" smtClean="0">
                  <a:solidFill>
                    <a:srgbClr val="0000FF"/>
                  </a:solidFill>
                  <a:latin typeface="Lucida Console" pitchFamily="49" charset="0"/>
                </a:rPr>
                <a:t>3</a:t>
              </a:r>
            </a:p>
          </p:txBody>
        </p:sp>
      </p:grpSp>
      <p:grpSp>
        <p:nvGrpSpPr>
          <p:cNvPr id="11" name="Group 49"/>
          <p:cNvGrpSpPr>
            <a:grpSpLocks/>
          </p:cNvGrpSpPr>
          <p:nvPr/>
        </p:nvGrpSpPr>
        <p:grpSpPr bwMode="auto">
          <a:xfrm>
            <a:off x="3657600" y="5257800"/>
            <a:ext cx="595313" cy="762000"/>
            <a:chOff x="2304" y="3312"/>
            <a:chExt cx="375" cy="480"/>
          </a:xfrm>
        </p:grpSpPr>
        <p:sp>
          <p:nvSpPr>
            <p:cNvPr id="110630" name="Text Box 50"/>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r>
                <a:rPr lang="en-US" sz="4000" smtClean="0">
                  <a:solidFill>
                    <a:srgbClr val="0000FF"/>
                  </a:solidFill>
                  <a:latin typeface="Lucida Console" pitchFamily="49" charset="0"/>
                </a:rPr>
                <a:t>A</a:t>
              </a:r>
            </a:p>
          </p:txBody>
        </p:sp>
        <p:sp>
          <p:nvSpPr>
            <p:cNvPr id="110631" name="Text Box 51"/>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1400" smtClean="0">
                  <a:solidFill>
                    <a:srgbClr val="0000FF"/>
                  </a:solidFill>
                  <a:latin typeface="Lucida Console" pitchFamily="49" charset="0"/>
                </a:rPr>
                <a:t>1</a:t>
              </a:r>
            </a:p>
          </p:txBody>
        </p:sp>
      </p:grpSp>
      <p:sp>
        <p:nvSpPr>
          <p:cNvPr id="110617" name="Freeform 52"/>
          <p:cNvSpPr>
            <a:spLocks/>
          </p:cNvSpPr>
          <p:nvPr/>
        </p:nvSpPr>
        <p:spPr bwMode="auto">
          <a:xfrm>
            <a:off x="1600200" y="4441825"/>
            <a:ext cx="1766888" cy="587375"/>
          </a:xfrm>
          <a:custGeom>
            <a:avLst/>
            <a:gdLst>
              <a:gd name="T0" fmla="*/ 0 w 1113"/>
              <a:gd name="T1" fmla="*/ 932457902 h 370"/>
              <a:gd name="T2" fmla="*/ 2147483647 w 1113"/>
              <a:gd name="T3" fmla="*/ 0 h 370"/>
              <a:gd name="T4" fmla="*/ 63004715 w 1113"/>
              <a:gd name="T5" fmla="*/ 713204976 h 370"/>
              <a:gd name="T6" fmla="*/ 0 60000 65536"/>
              <a:gd name="T7" fmla="*/ 0 60000 65536"/>
              <a:gd name="T8" fmla="*/ 0 60000 65536"/>
              <a:gd name="T9" fmla="*/ 0 w 1113"/>
              <a:gd name="T10" fmla="*/ 0 h 370"/>
              <a:gd name="T11" fmla="*/ 1113 w 1113"/>
              <a:gd name="T12" fmla="*/ 370 h 370"/>
            </a:gdLst>
            <a:ahLst/>
            <a:cxnLst>
              <a:cxn ang="T6">
                <a:pos x="T0" y="T1"/>
              </a:cxn>
              <a:cxn ang="T7">
                <a:pos x="T2" y="T3"/>
              </a:cxn>
              <a:cxn ang="T8">
                <a:pos x="T4" y="T5"/>
              </a:cxn>
            </a:cxnLst>
            <a:rect l="T9" t="T10" r="T11" b="T12"/>
            <a:pathLst>
              <a:path w="1113" h="370">
                <a:moveTo>
                  <a:pt x="0" y="370"/>
                </a:moveTo>
                <a:lnTo>
                  <a:pt x="1113" y="0"/>
                </a:lnTo>
                <a:lnTo>
                  <a:pt x="25" y="283"/>
                </a:lnTo>
              </a:path>
            </a:pathLst>
          </a:custGeom>
          <a:solidFill>
            <a:schemeClr val="tx1"/>
          </a:solidFill>
          <a:ln w="9525" cap="flat" cmpd="sng">
            <a:solidFill>
              <a:schemeClr val="tx1"/>
            </a:solidFill>
            <a:prstDash val="solid"/>
            <a:round/>
            <a:headEnd type="none" w="med" len="med"/>
            <a:tailEnd type="triangl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grpSp>
        <p:nvGrpSpPr>
          <p:cNvPr id="12" name="Group 53"/>
          <p:cNvGrpSpPr>
            <a:grpSpLocks/>
          </p:cNvGrpSpPr>
          <p:nvPr/>
        </p:nvGrpSpPr>
        <p:grpSpPr bwMode="auto">
          <a:xfrm>
            <a:off x="1447800" y="2971800"/>
            <a:ext cx="595313" cy="762000"/>
            <a:chOff x="2304" y="3312"/>
            <a:chExt cx="375" cy="480"/>
          </a:xfrm>
        </p:grpSpPr>
        <p:sp>
          <p:nvSpPr>
            <p:cNvPr id="110628" name="Text Box 54"/>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r>
                <a:rPr lang="en-US" sz="4000" smtClean="0">
                  <a:solidFill>
                    <a:srgbClr val="0000FF"/>
                  </a:solidFill>
                  <a:latin typeface="Lucida Console" pitchFamily="49" charset="0"/>
                </a:rPr>
                <a:t>W</a:t>
              </a:r>
            </a:p>
          </p:txBody>
        </p:sp>
        <p:sp>
          <p:nvSpPr>
            <p:cNvPr id="110629" name="Text Box 55"/>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1400" smtClean="0">
                  <a:solidFill>
                    <a:srgbClr val="0000FF"/>
                  </a:solidFill>
                  <a:latin typeface="Lucida Console" pitchFamily="49" charset="0"/>
                </a:rPr>
                <a:t>4</a:t>
              </a:r>
            </a:p>
          </p:txBody>
        </p:sp>
      </p:grpSp>
      <p:grpSp>
        <p:nvGrpSpPr>
          <p:cNvPr id="13" name="Group 56"/>
          <p:cNvGrpSpPr>
            <a:grpSpLocks/>
          </p:cNvGrpSpPr>
          <p:nvPr/>
        </p:nvGrpSpPr>
        <p:grpSpPr bwMode="auto">
          <a:xfrm>
            <a:off x="2057400" y="2971800"/>
            <a:ext cx="595313" cy="762000"/>
            <a:chOff x="2304" y="3312"/>
            <a:chExt cx="375" cy="480"/>
          </a:xfrm>
        </p:grpSpPr>
        <p:sp>
          <p:nvSpPr>
            <p:cNvPr id="110626" name="Text Box 57"/>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r>
                <a:rPr lang="en-US" sz="4000" smtClean="0">
                  <a:solidFill>
                    <a:srgbClr val="0000FF"/>
                  </a:solidFill>
                  <a:latin typeface="Lucida Console" pitchFamily="49" charset="0"/>
                </a:rPr>
                <a:t>A</a:t>
              </a:r>
            </a:p>
          </p:txBody>
        </p:sp>
        <p:sp>
          <p:nvSpPr>
            <p:cNvPr id="110627" name="Text Box 58"/>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1400" smtClean="0">
                  <a:solidFill>
                    <a:srgbClr val="0000FF"/>
                  </a:solidFill>
                  <a:latin typeface="Lucida Console" pitchFamily="49" charset="0"/>
                </a:rPr>
                <a:t>1</a:t>
              </a:r>
            </a:p>
          </p:txBody>
        </p:sp>
      </p:grpSp>
      <p:grpSp>
        <p:nvGrpSpPr>
          <p:cNvPr id="14" name="Group 59"/>
          <p:cNvGrpSpPr>
            <a:grpSpLocks/>
          </p:cNvGrpSpPr>
          <p:nvPr/>
        </p:nvGrpSpPr>
        <p:grpSpPr bwMode="auto">
          <a:xfrm>
            <a:off x="2667000" y="2971800"/>
            <a:ext cx="595313" cy="762000"/>
            <a:chOff x="2304" y="3312"/>
            <a:chExt cx="375" cy="480"/>
          </a:xfrm>
        </p:grpSpPr>
        <p:sp>
          <p:nvSpPr>
            <p:cNvPr id="110624" name="Text Box 60"/>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r>
                <a:rPr lang="en-US" sz="4000" smtClean="0">
                  <a:solidFill>
                    <a:srgbClr val="0000FF"/>
                  </a:solidFill>
                  <a:latin typeface="Lucida Console" pitchFamily="49" charset="0"/>
                </a:rPr>
                <a:t>S</a:t>
              </a:r>
            </a:p>
          </p:txBody>
        </p:sp>
        <p:sp>
          <p:nvSpPr>
            <p:cNvPr id="110625" name="Text Box 61"/>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1400" smtClean="0">
                  <a:solidFill>
                    <a:srgbClr val="0000FF"/>
                  </a:solidFill>
                  <a:latin typeface="Lucida Console" pitchFamily="49" charset="0"/>
                </a:rPr>
                <a:t>1</a:t>
              </a:r>
            </a:p>
          </p:txBody>
        </p:sp>
      </p:grpSp>
      <p:grpSp>
        <p:nvGrpSpPr>
          <p:cNvPr id="15" name="Group 62"/>
          <p:cNvGrpSpPr>
            <a:grpSpLocks/>
          </p:cNvGrpSpPr>
          <p:nvPr/>
        </p:nvGrpSpPr>
        <p:grpSpPr bwMode="auto">
          <a:xfrm>
            <a:off x="3276600" y="3962400"/>
            <a:ext cx="595313" cy="762000"/>
            <a:chOff x="2304" y="3312"/>
            <a:chExt cx="375" cy="480"/>
          </a:xfrm>
        </p:grpSpPr>
        <p:sp>
          <p:nvSpPr>
            <p:cNvPr id="110622" name="Text Box 63"/>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r>
                <a:rPr lang="en-US" sz="4000" smtClean="0">
                  <a:solidFill>
                    <a:srgbClr val="0000FF"/>
                  </a:solidFill>
                  <a:latin typeface="Lucida Console" pitchFamily="49" charset="0"/>
                </a:rPr>
                <a:t>H</a:t>
              </a:r>
            </a:p>
          </p:txBody>
        </p:sp>
        <p:sp>
          <p:nvSpPr>
            <p:cNvPr id="110623" name="Text Box 64"/>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1400" smtClean="0">
                  <a:solidFill>
                    <a:srgbClr val="0000FF"/>
                  </a:solidFill>
                  <a:latin typeface="Lucida Console" pitchFamily="49" charset="0"/>
                </a:rPr>
                <a:t>4</a:t>
              </a:r>
            </a:p>
          </p:txBody>
        </p:sp>
      </p:grpSp>
    </p:spTree>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Footer Placeholder 2"/>
          <p:cNvSpPr>
            <a:spLocks noGrp="1"/>
          </p:cNvSpPr>
          <p:nvPr>
            <p:ph type="ftr" sz="quarter" idx="10"/>
          </p:nvPr>
        </p:nvSpPr>
        <p:spPr>
          <a:noFill/>
        </p:spPr>
        <p:txBody>
          <a:bodyPr/>
          <a:lstStyle/>
          <a:p>
            <a:r>
              <a:rPr lang="en-US" smtClean="0">
                <a:solidFill>
                  <a:srgbClr val="000000"/>
                </a:solidFill>
              </a:rPr>
              <a:t>Art of Multiprocessor Programming</a:t>
            </a:r>
          </a:p>
        </p:txBody>
      </p:sp>
      <p:sp>
        <p:nvSpPr>
          <p:cNvPr id="111619" name="Slide Number Placeholder 3"/>
          <p:cNvSpPr>
            <a:spLocks noGrp="1"/>
          </p:cNvSpPr>
          <p:nvPr>
            <p:ph type="sldNum" sz="quarter" idx="11"/>
          </p:nvPr>
        </p:nvSpPr>
        <p:spPr>
          <a:noFill/>
        </p:spPr>
        <p:txBody>
          <a:bodyPr/>
          <a:lstStyle/>
          <a:p>
            <a:fld id="{48FEFC21-74EC-4807-8067-0ED21193CAB0}" type="slidenum">
              <a:rPr lang="x-none" smtClean="0">
                <a:solidFill>
                  <a:srgbClr val="000000"/>
                </a:solidFill>
              </a:rPr>
              <a:pPr/>
              <a:t>91</a:t>
            </a:fld>
            <a:endParaRPr lang="en-US" smtClean="0">
              <a:solidFill>
                <a:srgbClr val="000000"/>
              </a:solidFill>
            </a:endParaRPr>
          </a:p>
        </p:txBody>
      </p:sp>
      <p:sp>
        <p:nvSpPr>
          <p:cNvPr id="111620" name="Rectangle 2"/>
          <p:cNvSpPr>
            <a:spLocks noGrp="1" noChangeArrowheads="1"/>
          </p:cNvSpPr>
          <p:nvPr>
            <p:ph type="title"/>
          </p:nvPr>
        </p:nvSpPr>
        <p:spPr/>
        <p:txBody>
          <a:bodyPr/>
          <a:lstStyle/>
          <a:p>
            <a:r>
              <a:rPr lang="en-US" smtClean="0"/>
              <a:t>To post a message</a:t>
            </a:r>
          </a:p>
        </p:txBody>
      </p:sp>
      <p:sp>
        <p:nvSpPr>
          <p:cNvPr id="111621" name="AutoShape 3"/>
          <p:cNvSpPr>
            <a:spLocks noChangeArrowheads="1"/>
          </p:cNvSpPr>
          <p:nvPr/>
        </p:nvSpPr>
        <p:spPr bwMode="auto">
          <a:xfrm>
            <a:off x="914400" y="2438400"/>
            <a:ext cx="7315200" cy="1828800"/>
          </a:xfrm>
          <a:prstGeom prst="roundRect">
            <a:avLst>
              <a:gd name="adj" fmla="val 16667"/>
            </a:avLst>
          </a:prstGeom>
          <a:solidFill>
            <a:schemeClr val="folHlink"/>
          </a:solid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grpSp>
        <p:nvGrpSpPr>
          <p:cNvPr id="2" name="Group 4"/>
          <p:cNvGrpSpPr>
            <a:grpSpLocks/>
          </p:cNvGrpSpPr>
          <p:nvPr/>
        </p:nvGrpSpPr>
        <p:grpSpPr bwMode="auto">
          <a:xfrm flipH="1">
            <a:off x="914400" y="4953000"/>
            <a:ext cx="1447800" cy="1295400"/>
            <a:chOff x="864" y="1968"/>
            <a:chExt cx="912" cy="816"/>
          </a:xfrm>
        </p:grpSpPr>
        <p:sp>
          <p:nvSpPr>
            <p:cNvPr id="111669" name="Freeform 5"/>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1670" name="Freeform 6"/>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1671" name="Freeform 7"/>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1672" name="Freeform 8"/>
            <p:cNvSpPr>
              <a:spLocks/>
            </p:cNvSpPr>
            <p:nvPr/>
          </p:nvSpPr>
          <p:spPr bwMode="auto">
            <a:xfrm>
              <a:off x="1200" y="1968"/>
              <a:ext cx="144" cy="288"/>
            </a:xfrm>
            <a:custGeom>
              <a:avLst/>
              <a:gdLst>
                <a:gd name="T0" fmla="*/ 0 w 144"/>
                <a:gd name="T1" fmla="*/ 35 h 336"/>
                <a:gd name="T2" fmla="*/ 96 w 144"/>
                <a:gd name="T3" fmla="*/ 0 h 336"/>
                <a:gd name="T4" fmla="*/ 144 w 144"/>
                <a:gd name="T5" fmla="*/ 35 h 336"/>
                <a:gd name="T6" fmla="*/ 144 w 144"/>
                <a:gd name="T7" fmla="*/ 247 h 336"/>
                <a:gd name="T8" fmla="*/ 96 w 144"/>
                <a:gd name="T9" fmla="*/ 212 h 336"/>
                <a:gd name="T10" fmla="*/ 96 w 144"/>
                <a:gd name="T11" fmla="*/ 70 h 336"/>
                <a:gd name="T12" fmla="*/ 0 w 144"/>
                <a:gd name="T13" fmla="*/ 105 h 336"/>
                <a:gd name="T14" fmla="*/ 0 w 144"/>
                <a:gd name="T15" fmla="*/ 35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1673" name="Freeform 9"/>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1674" name="Freeform 10"/>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1675" name="Freeform 11"/>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1676" name="Freeform 12"/>
            <p:cNvSpPr>
              <a:spLocks/>
            </p:cNvSpPr>
            <p:nvPr/>
          </p:nvSpPr>
          <p:spPr bwMode="auto">
            <a:xfrm>
              <a:off x="1200" y="2448"/>
              <a:ext cx="240" cy="336"/>
            </a:xfrm>
            <a:custGeom>
              <a:avLst/>
              <a:gdLst>
                <a:gd name="T0" fmla="*/ 98 w 336"/>
                <a:gd name="T1" fmla="*/ 0 h 432"/>
                <a:gd name="T2" fmla="*/ 171 w 336"/>
                <a:gd name="T3" fmla="*/ 58 h 432"/>
                <a:gd name="T4" fmla="*/ 49 w 336"/>
                <a:gd name="T5" fmla="*/ 87 h 432"/>
                <a:gd name="T6" fmla="*/ 49 w 336"/>
                <a:gd name="T7" fmla="*/ 261 h 432"/>
                <a:gd name="T8" fmla="*/ 0 w 336"/>
                <a:gd name="T9" fmla="*/ 203 h 432"/>
                <a:gd name="T10" fmla="*/ 0 w 336"/>
                <a:gd name="T11" fmla="*/ 29 h 432"/>
                <a:gd name="T12" fmla="*/ 98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1677" name="Freeform 13"/>
            <p:cNvSpPr>
              <a:spLocks/>
            </p:cNvSpPr>
            <p:nvPr/>
          </p:nvSpPr>
          <p:spPr bwMode="auto">
            <a:xfrm>
              <a:off x="1056" y="2352"/>
              <a:ext cx="240" cy="288"/>
            </a:xfrm>
            <a:custGeom>
              <a:avLst/>
              <a:gdLst>
                <a:gd name="T0" fmla="*/ 98 w 336"/>
                <a:gd name="T1" fmla="*/ 0 h 432"/>
                <a:gd name="T2" fmla="*/ 171 w 336"/>
                <a:gd name="T3" fmla="*/ 43 h 432"/>
                <a:gd name="T4" fmla="*/ 49 w 336"/>
                <a:gd name="T5" fmla="*/ 64 h 432"/>
                <a:gd name="T6" fmla="*/ 49 w 336"/>
                <a:gd name="T7" fmla="*/ 192 h 432"/>
                <a:gd name="T8" fmla="*/ 0 w 336"/>
                <a:gd name="T9" fmla="*/ 149 h 432"/>
                <a:gd name="T10" fmla="*/ 0 w 336"/>
                <a:gd name="T11" fmla="*/ 21 h 432"/>
                <a:gd name="T12" fmla="*/ 98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1678" name="Freeform 14"/>
            <p:cNvSpPr>
              <a:spLocks/>
            </p:cNvSpPr>
            <p:nvPr/>
          </p:nvSpPr>
          <p:spPr bwMode="auto">
            <a:xfrm>
              <a:off x="960" y="2256"/>
              <a:ext cx="192" cy="288"/>
            </a:xfrm>
            <a:custGeom>
              <a:avLst/>
              <a:gdLst>
                <a:gd name="T0" fmla="*/ 63 w 336"/>
                <a:gd name="T1" fmla="*/ 0 h 432"/>
                <a:gd name="T2" fmla="*/ 110 w 336"/>
                <a:gd name="T3" fmla="*/ 43 h 432"/>
                <a:gd name="T4" fmla="*/ 31 w 336"/>
                <a:gd name="T5" fmla="*/ 64 h 432"/>
                <a:gd name="T6" fmla="*/ 31 w 336"/>
                <a:gd name="T7" fmla="*/ 192 h 432"/>
                <a:gd name="T8" fmla="*/ 0 w 336"/>
                <a:gd name="T9" fmla="*/ 149 h 432"/>
                <a:gd name="T10" fmla="*/ 0 w 336"/>
                <a:gd name="T11" fmla="*/ 21 h 432"/>
                <a:gd name="T12" fmla="*/ 6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1679" name="Freeform 15"/>
            <p:cNvSpPr>
              <a:spLocks/>
            </p:cNvSpPr>
            <p:nvPr/>
          </p:nvSpPr>
          <p:spPr bwMode="auto">
            <a:xfrm>
              <a:off x="864" y="2160"/>
              <a:ext cx="192" cy="288"/>
            </a:xfrm>
            <a:custGeom>
              <a:avLst/>
              <a:gdLst>
                <a:gd name="T0" fmla="*/ 63 w 336"/>
                <a:gd name="T1" fmla="*/ 0 h 432"/>
                <a:gd name="T2" fmla="*/ 110 w 336"/>
                <a:gd name="T3" fmla="*/ 43 h 432"/>
                <a:gd name="T4" fmla="*/ 31 w 336"/>
                <a:gd name="T5" fmla="*/ 64 h 432"/>
                <a:gd name="T6" fmla="*/ 31 w 336"/>
                <a:gd name="T7" fmla="*/ 192 h 432"/>
                <a:gd name="T8" fmla="*/ 0 w 336"/>
                <a:gd name="T9" fmla="*/ 149 h 432"/>
                <a:gd name="T10" fmla="*/ 0 w 336"/>
                <a:gd name="T11" fmla="*/ 21 h 432"/>
                <a:gd name="T12" fmla="*/ 6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grpSp>
      <p:grpSp>
        <p:nvGrpSpPr>
          <p:cNvPr id="3" name="Group 16"/>
          <p:cNvGrpSpPr>
            <a:grpSpLocks/>
          </p:cNvGrpSpPr>
          <p:nvPr/>
        </p:nvGrpSpPr>
        <p:grpSpPr bwMode="auto">
          <a:xfrm>
            <a:off x="1447800" y="2971800"/>
            <a:ext cx="2424113" cy="1524000"/>
            <a:chOff x="912" y="1872"/>
            <a:chExt cx="1527" cy="960"/>
          </a:xfrm>
        </p:grpSpPr>
        <p:grpSp>
          <p:nvGrpSpPr>
            <p:cNvPr id="4" name="Group 17"/>
            <p:cNvGrpSpPr>
              <a:grpSpLocks/>
            </p:cNvGrpSpPr>
            <p:nvPr/>
          </p:nvGrpSpPr>
          <p:grpSpPr bwMode="auto">
            <a:xfrm>
              <a:off x="1152" y="2688"/>
              <a:ext cx="336" cy="144"/>
              <a:chOff x="1344" y="2304"/>
              <a:chExt cx="336" cy="144"/>
            </a:xfrm>
          </p:grpSpPr>
          <p:sp>
            <p:nvSpPr>
              <p:cNvPr id="111667" name="Line 18"/>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1668" name="Oval 19"/>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grpSp>
        <p:grpSp>
          <p:nvGrpSpPr>
            <p:cNvPr id="5" name="Group 20"/>
            <p:cNvGrpSpPr>
              <a:grpSpLocks/>
            </p:cNvGrpSpPr>
            <p:nvPr/>
          </p:nvGrpSpPr>
          <p:grpSpPr bwMode="auto">
            <a:xfrm>
              <a:off x="912" y="1872"/>
              <a:ext cx="375" cy="480"/>
              <a:chOff x="2304" y="3312"/>
              <a:chExt cx="375" cy="480"/>
            </a:xfrm>
          </p:grpSpPr>
          <p:sp>
            <p:nvSpPr>
              <p:cNvPr id="111665" name="Text Box 21"/>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r>
                  <a:rPr lang="en-US" sz="4000" smtClean="0">
                    <a:solidFill>
                      <a:srgbClr val="0000FF"/>
                    </a:solidFill>
                    <a:latin typeface="Lucida Console" pitchFamily="49" charset="0"/>
                  </a:rPr>
                  <a:t>W</a:t>
                </a:r>
              </a:p>
            </p:txBody>
          </p:sp>
          <p:sp>
            <p:nvSpPr>
              <p:cNvPr id="111666" name="Text Box 22"/>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1400" smtClean="0">
                    <a:solidFill>
                      <a:srgbClr val="0000FF"/>
                    </a:solidFill>
                    <a:latin typeface="Lucida Console" pitchFamily="49" charset="0"/>
                  </a:rPr>
                  <a:t>4</a:t>
                </a:r>
              </a:p>
            </p:txBody>
          </p:sp>
        </p:grpSp>
        <p:grpSp>
          <p:nvGrpSpPr>
            <p:cNvPr id="6" name="Group 23"/>
            <p:cNvGrpSpPr>
              <a:grpSpLocks/>
            </p:cNvGrpSpPr>
            <p:nvPr/>
          </p:nvGrpSpPr>
          <p:grpSpPr bwMode="auto">
            <a:xfrm>
              <a:off x="1296" y="1872"/>
              <a:ext cx="375" cy="480"/>
              <a:chOff x="2304" y="3312"/>
              <a:chExt cx="375" cy="480"/>
            </a:xfrm>
          </p:grpSpPr>
          <p:sp>
            <p:nvSpPr>
              <p:cNvPr id="111663" name="Text Box 24"/>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r>
                  <a:rPr lang="en-US" sz="4000" smtClean="0">
                    <a:solidFill>
                      <a:srgbClr val="0000FF"/>
                    </a:solidFill>
                    <a:latin typeface="Lucida Console" pitchFamily="49" charset="0"/>
                  </a:rPr>
                  <a:t>A</a:t>
                </a:r>
              </a:p>
            </p:txBody>
          </p:sp>
          <p:sp>
            <p:nvSpPr>
              <p:cNvPr id="111664" name="Text Box 25"/>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1400" smtClean="0">
                    <a:solidFill>
                      <a:srgbClr val="0000FF"/>
                    </a:solidFill>
                    <a:latin typeface="Lucida Console" pitchFamily="49" charset="0"/>
                  </a:rPr>
                  <a:t>1</a:t>
                </a:r>
              </a:p>
            </p:txBody>
          </p:sp>
        </p:grpSp>
        <p:grpSp>
          <p:nvGrpSpPr>
            <p:cNvPr id="7" name="Group 26"/>
            <p:cNvGrpSpPr>
              <a:grpSpLocks/>
            </p:cNvGrpSpPr>
            <p:nvPr/>
          </p:nvGrpSpPr>
          <p:grpSpPr bwMode="auto">
            <a:xfrm>
              <a:off x="1680" y="1872"/>
              <a:ext cx="375" cy="480"/>
              <a:chOff x="2304" y="3312"/>
              <a:chExt cx="375" cy="480"/>
            </a:xfrm>
          </p:grpSpPr>
          <p:sp>
            <p:nvSpPr>
              <p:cNvPr id="111661" name="Text Box 27"/>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r>
                  <a:rPr lang="en-US" sz="4000" smtClean="0">
                    <a:solidFill>
                      <a:srgbClr val="0000FF"/>
                    </a:solidFill>
                    <a:latin typeface="Lucida Console" pitchFamily="49" charset="0"/>
                  </a:rPr>
                  <a:t>S</a:t>
                </a:r>
              </a:p>
            </p:txBody>
          </p:sp>
          <p:sp>
            <p:nvSpPr>
              <p:cNvPr id="111662" name="Text Box 28"/>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1400" smtClean="0">
                    <a:solidFill>
                      <a:srgbClr val="0000FF"/>
                    </a:solidFill>
                    <a:latin typeface="Lucida Console" pitchFamily="49" charset="0"/>
                  </a:rPr>
                  <a:t>1</a:t>
                </a:r>
              </a:p>
            </p:txBody>
          </p:sp>
        </p:grpSp>
        <p:grpSp>
          <p:nvGrpSpPr>
            <p:cNvPr id="8" name="Group 29"/>
            <p:cNvGrpSpPr>
              <a:grpSpLocks/>
            </p:cNvGrpSpPr>
            <p:nvPr/>
          </p:nvGrpSpPr>
          <p:grpSpPr bwMode="auto">
            <a:xfrm>
              <a:off x="2064" y="1872"/>
              <a:ext cx="375" cy="480"/>
              <a:chOff x="2304" y="3312"/>
              <a:chExt cx="375" cy="480"/>
            </a:xfrm>
          </p:grpSpPr>
          <p:sp>
            <p:nvSpPr>
              <p:cNvPr id="111659" name="Text Box 30"/>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r>
                  <a:rPr lang="en-US" sz="4000" smtClean="0">
                    <a:solidFill>
                      <a:srgbClr val="0000FF"/>
                    </a:solidFill>
                    <a:latin typeface="Lucida Console" pitchFamily="49" charset="0"/>
                  </a:rPr>
                  <a:t>H</a:t>
                </a:r>
              </a:p>
            </p:txBody>
          </p:sp>
          <p:sp>
            <p:nvSpPr>
              <p:cNvPr id="111660" name="Text Box 31"/>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1400" smtClean="0">
                    <a:solidFill>
                      <a:srgbClr val="0000FF"/>
                    </a:solidFill>
                    <a:latin typeface="Lucida Console" pitchFamily="49" charset="0"/>
                  </a:rPr>
                  <a:t>4</a:t>
                </a:r>
              </a:p>
            </p:txBody>
          </p:sp>
        </p:grpSp>
      </p:grpSp>
      <p:grpSp>
        <p:nvGrpSpPr>
          <p:cNvPr id="9" name="Group 32"/>
          <p:cNvGrpSpPr>
            <a:grpSpLocks/>
          </p:cNvGrpSpPr>
          <p:nvPr/>
        </p:nvGrpSpPr>
        <p:grpSpPr bwMode="auto">
          <a:xfrm>
            <a:off x="6096000" y="2971800"/>
            <a:ext cx="1814513" cy="1524000"/>
            <a:chOff x="3840" y="1872"/>
            <a:chExt cx="1143" cy="960"/>
          </a:xfrm>
        </p:grpSpPr>
        <p:grpSp>
          <p:nvGrpSpPr>
            <p:cNvPr id="10" name="Group 33"/>
            <p:cNvGrpSpPr>
              <a:grpSpLocks/>
            </p:cNvGrpSpPr>
            <p:nvPr/>
          </p:nvGrpSpPr>
          <p:grpSpPr bwMode="auto">
            <a:xfrm>
              <a:off x="4560" y="2688"/>
              <a:ext cx="336" cy="144"/>
              <a:chOff x="1344" y="2304"/>
              <a:chExt cx="336" cy="144"/>
            </a:xfrm>
          </p:grpSpPr>
          <p:sp>
            <p:nvSpPr>
              <p:cNvPr id="111652" name="Line 34"/>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1653" name="Oval 35"/>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grpSp>
        <p:grpSp>
          <p:nvGrpSpPr>
            <p:cNvPr id="11" name="Group 36"/>
            <p:cNvGrpSpPr>
              <a:grpSpLocks/>
            </p:cNvGrpSpPr>
            <p:nvPr/>
          </p:nvGrpSpPr>
          <p:grpSpPr bwMode="auto">
            <a:xfrm>
              <a:off x="4224" y="1872"/>
              <a:ext cx="375" cy="480"/>
              <a:chOff x="2304" y="3312"/>
              <a:chExt cx="375" cy="480"/>
            </a:xfrm>
          </p:grpSpPr>
          <p:sp>
            <p:nvSpPr>
              <p:cNvPr id="111650" name="Text Box 37"/>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r>
                  <a:rPr lang="en-US" sz="4000" smtClean="0">
                    <a:solidFill>
                      <a:srgbClr val="0000FF"/>
                    </a:solidFill>
                    <a:latin typeface="Lucida Console" pitchFamily="49" charset="0"/>
                  </a:rPr>
                  <a:t>A</a:t>
                </a:r>
              </a:p>
            </p:txBody>
          </p:sp>
          <p:sp>
            <p:nvSpPr>
              <p:cNvPr id="111651" name="Text Box 38"/>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1400" smtClean="0">
                    <a:solidFill>
                      <a:srgbClr val="0000FF"/>
                    </a:solidFill>
                    <a:latin typeface="Lucida Console" pitchFamily="49" charset="0"/>
                  </a:rPr>
                  <a:t>1</a:t>
                </a:r>
              </a:p>
            </p:txBody>
          </p:sp>
        </p:grpSp>
        <p:grpSp>
          <p:nvGrpSpPr>
            <p:cNvPr id="12" name="Group 39"/>
            <p:cNvGrpSpPr>
              <a:grpSpLocks/>
            </p:cNvGrpSpPr>
            <p:nvPr/>
          </p:nvGrpSpPr>
          <p:grpSpPr bwMode="auto">
            <a:xfrm>
              <a:off x="3840" y="1872"/>
              <a:ext cx="375" cy="480"/>
              <a:chOff x="2304" y="3312"/>
              <a:chExt cx="375" cy="480"/>
            </a:xfrm>
          </p:grpSpPr>
          <p:sp>
            <p:nvSpPr>
              <p:cNvPr id="111648" name="Text Box 40"/>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r>
                  <a:rPr lang="en-US" sz="4000" smtClean="0">
                    <a:solidFill>
                      <a:srgbClr val="0000FF"/>
                    </a:solidFill>
                    <a:latin typeface="Lucida Console" pitchFamily="49" charset="0"/>
                  </a:rPr>
                  <a:t>C</a:t>
                </a:r>
              </a:p>
            </p:txBody>
          </p:sp>
          <p:sp>
            <p:nvSpPr>
              <p:cNvPr id="111649" name="Text Box 41"/>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1400" smtClean="0">
                    <a:solidFill>
                      <a:srgbClr val="0000FF"/>
                    </a:solidFill>
                    <a:latin typeface="Lucida Console" pitchFamily="49" charset="0"/>
                  </a:rPr>
                  <a:t>3</a:t>
                </a:r>
              </a:p>
            </p:txBody>
          </p:sp>
        </p:grpSp>
        <p:grpSp>
          <p:nvGrpSpPr>
            <p:cNvPr id="13" name="Group 42"/>
            <p:cNvGrpSpPr>
              <a:grpSpLocks/>
            </p:cNvGrpSpPr>
            <p:nvPr/>
          </p:nvGrpSpPr>
          <p:grpSpPr bwMode="auto">
            <a:xfrm>
              <a:off x="4608" y="1872"/>
              <a:ext cx="375" cy="480"/>
              <a:chOff x="2304" y="3312"/>
              <a:chExt cx="375" cy="480"/>
            </a:xfrm>
          </p:grpSpPr>
          <p:sp>
            <p:nvSpPr>
              <p:cNvPr id="111646" name="Text Box 43"/>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r>
                  <a:rPr lang="en-US" sz="4000" smtClean="0">
                    <a:solidFill>
                      <a:srgbClr val="0000FF"/>
                    </a:solidFill>
                    <a:latin typeface="Lucida Console" pitchFamily="49" charset="0"/>
                  </a:rPr>
                  <a:t>R</a:t>
                </a:r>
              </a:p>
            </p:txBody>
          </p:sp>
          <p:sp>
            <p:nvSpPr>
              <p:cNvPr id="111647" name="Text Box 44"/>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1400" smtClean="0">
                    <a:solidFill>
                      <a:srgbClr val="0000FF"/>
                    </a:solidFill>
                    <a:latin typeface="Lucida Console" pitchFamily="49" charset="0"/>
                  </a:rPr>
                  <a:t>1</a:t>
                </a:r>
              </a:p>
            </p:txBody>
          </p:sp>
        </p:grpSp>
      </p:grpSp>
      <p:grpSp>
        <p:nvGrpSpPr>
          <p:cNvPr id="14" name="Group 45"/>
          <p:cNvGrpSpPr>
            <a:grpSpLocks/>
          </p:cNvGrpSpPr>
          <p:nvPr/>
        </p:nvGrpSpPr>
        <p:grpSpPr bwMode="auto">
          <a:xfrm>
            <a:off x="4070350" y="2971800"/>
            <a:ext cx="1828800" cy="762000"/>
            <a:chOff x="2592" y="1872"/>
            <a:chExt cx="1152" cy="480"/>
          </a:xfrm>
        </p:grpSpPr>
        <p:grpSp>
          <p:nvGrpSpPr>
            <p:cNvPr id="15" name="Group 46"/>
            <p:cNvGrpSpPr>
              <a:grpSpLocks/>
            </p:cNvGrpSpPr>
            <p:nvPr/>
          </p:nvGrpSpPr>
          <p:grpSpPr bwMode="auto">
            <a:xfrm>
              <a:off x="2592" y="1872"/>
              <a:ext cx="375" cy="480"/>
              <a:chOff x="2304" y="3312"/>
              <a:chExt cx="375" cy="480"/>
            </a:xfrm>
          </p:grpSpPr>
          <p:sp>
            <p:nvSpPr>
              <p:cNvPr id="111640" name="Text Box 47"/>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r>
                  <a:rPr lang="en-US" sz="4000" smtClean="0">
                    <a:solidFill>
                      <a:srgbClr val="0000FF"/>
                    </a:solidFill>
                    <a:latin typeface="Lucida Console" pitchFamily="49" charset="0"/>
                  </a:rPr>
                  <a:t>T</a:t>
                </a:r>
              </a:p>
            </p:txBody>
          </p:sp>
          <p:sp>
            <p:nvSpPr>
              <p:cNvPr id="111641" name="Text Box 48"/>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1400" smtClean="0">
                    <a:solidFill>
                      <a:srgbClr val="0000FF"/>
                    </a:solidFill>
                    <a:latin typeface="Lucida Console" pitchFamily="49" charset="0"/>
                  </a:rPr>
                  <a:t>1</a:t>
                </a:r>
              </a:p>
            </p:txBody>
          </p:sp>
        </p:grpSp>
        <p:grpSp>
          <p:nvGrpSpPr>
            <p:cNvPr id="16" name="Group 49"/>
            <p:cNvGrpSpPr>
              <a:grpSpLocks/>
            </p:cNvGrpSpPr>
            <p:nvPr/>
          </p:nvGrpSpPr>
          <p:grpSpPr bwMode="auto">
            <a:xfrm>
              <a:off x="2976" y="1872"/>
              <a:ext cx="375" cy="480"/>
              <a:chOff x="2304" y="3312"/>
              <a:chExt cx="375" cy="480"/>
            </a:xfrm>
          </p:grpSpPr>
          <p:sp>
            <p:nvSpPr>
              <p:cNvPr id="111638" name="Text Box 50"/>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r>
                  <a:rPr lang="en-US" sz="4000" smtClean="0">
                    <a:solidFill>
                      <a:srgbClr val="0000FF"/>
                    </a:solidFill>
                    <a:latin typeface="Lucida Console" pitchFamily="49" charset="0"/>
                  </a:rPr>
                  <a:t>H</a:t>
                </a:r>
              </a:p>
            </p:txBody>
          </p:sp>
          <p:sp>
            <p:nvSpPr>
              <p:cNvPr id="111639" name="Text Box 51"/>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1400" smtClean="0">
                    <a:solidFill>
                      <a:srgbClr val="0000FF"/>
                    </a:solidFill>
                    <a:latin typeface="Lucida Console" pitchFamily="49" charset="0"/>
                  </a:rPr>
                  <a:t>4</a:t>
                </a:r>
              </a:p>
            </p:txBody>
          </p:sp>
        </p:grpSp>
        <p:grpSp>
          <p:nvGrpSpPr>
            <p:cNvPr id="17" name="Group 52"/>
            <p:cNvGrpSpPr>
              <a:grpSpLocks/>
            </p:cNvGrpSpPr>
            <p:nvPr/>
          </p:nvGrpSpPr>
          <p:grpSpPr bwMode="auto">
            <a:xfrm>
              <a:off x="3369" y="1872"/>
              <a:ext cx="375" cy="480"/>
              <a:chOff x="2304" y="3312"/>
              <a:chExt cx="375" cy="480"/>
            </a:xfrm>
          </p:grpSpPr>
          <p:sp>
            <p:nvSpPr>
              <p:cNvPr id="111636" name="Text Box 53"/>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r>
                  <a:rPr lang="en-US" sz="4000" smtClean="0">
                    <a:solidFill>
                      <a:srgbClr val="0000FF"/>
                    </a:solidFill>
                    <a:latin typeface="Lucida Console" pitchFamily="49" charset="0"/>
                  </a:rPr>
                  <a:t>E</a:t>
                </a:r>
              </a:p>
            </p:txBody>
          </p:sp>
          <p:sp>
            <p:nvSpPr>
              <p:cNvPr id="111637" name="Text Box 54"/>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1400" smtClean="0">
                    <a:solidFill>
                      <a:srgbClr val="0000FF"/>
                    </a:solidFill>
                    <a:latin typeface="Lucida Console" pitchFamily="49" charset="0"/>
                  </a:rPr>
                  <a:t>1</a:t>
                </a:r>
              </a:p>
            </p:txBody>
          </p:sp>
        </p:grpSp>
      </p:grpSp>
      <p:sp>
        <p:nvSpPr>
          <p:cNvPr id="111626" name="AutoShape 55"/>
          <p:cNvSpPr>
            <a:spLocks noChangeArrowheads="1"/>
          </p:cNvSpPr>
          <p:nvPr/>
        </p:nvSpPr>
        <p:spPr bwMode="auto">
          <a:xfrm>
            <a:off x="2667000" y="4724400"/>
            <a:ext cx="1381125" cy="609600"/>
          </a:xfrm>
          <a:prstGeom prst="cloudCallout">
            <a:avLst>
              <a:gd name="adj1" fmla="val -72319"/>
              <a:gd name="adj2" fmla="val 27083"/>
            </a:avLst>
          </a:prstGeom>
          <a:noFill/>
          <a:ln w="9525">
            <a:solidFill>
              <a:srgbClr val="FF0000"/>
            </a:solidFill>
            <a:round/>
            <a:headEnd/>
            <a:tailEnd/>
          </a:ln>
        </p:spPr>
        <p:txBody>
          <a:bodyPr anchor="ctr"/>
          <a:lstStyle/>
          <a:p>
            <a:pPr algn="ctr" eaLnBrk="0" fontAlgn="base" hangingPunct="0">
              <a:spcBef>
                <a:spcPct val="0"/>
              </a:spcBef>
              <a:spcAft>
                <a:spcPct val="0"/>
              </a:spcAft>
            </a:pPr>
            <a:r>
              <a:rPr lang="en-US" smtClean="0">
                <a:solidFill>
                  <a:srgbClr val="FF0000"/>
                </a:solidFill>
                <a:latin typeface="Lucida Console" pitchFamily="49" charset="0"/>
              </a:rPr>
              <a:t>whew</a:t>
            </a:r>
          </a:p>
        </p:txBody>
      </p:sp>
      <p:grpSp>
        <p:nvGrpSpPr>
          <p:cNvPr id="18" name="Group 56"/>
          <p:cNvGrpSpPr>
            <a:grpSpLocks/>
          </p:cNvGrpSpPr>
          <p:nvPr/>
        </p:nvGrpSpPr>
        <p:grpSpPr bwMode="auto">
          <a:xfrm>
            <a:off x="3705225" y="4267200"/>
            <a:ext cx="533400" cy="228600"/>
            <a:chOff x="1344" y="2304"/>
            <a:chExt cx="336" cy="144"/>
          </a:xfrm>
        </p:grpSpPr>
        <p:sp>
          <p:nvSpPr>
            <p:cNvPr id="111631" name="Line 57"/>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1632" name="Oval 58"/>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grpSp>
      <p:grpSp>
        <p:nvGrpSpPr>
          <p:cNvPr id="19" name="Group 59"/>
          <p:cNvGrpSpPr>
            <a:grpSpLocks/>
          </p:cNvGrpSpPr>
          <p:nvPr/>
        </p:nvGrpSpPr>
        <p:grpSpPr bwMode="auto">
          <a:xfrm>
            <a:off x="5730875" y="4267200"/>
            <a:ext cx="533400" cy="228600"/>
            <a:chOff x="1344" y="2304"/>
            <a:chExt cx="336" cy="144"/>
          </a:xfrm>
        </p:grpSpPr>
        <p:sp>
          <p:nvSpPr>
            <p:cNvPr id="111629" name="Line 60"/>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1630" name="Oval 61"/>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grpSp>
    </p:spTree>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Footer Placeholder 2"/>
          <p:cNvSpPr>
            <a:spLocks noGrp="1"/>
          </p:cNvSpPr>
          <p:nvPr>
            <p:ph type="ftr" sz="quarter" idx="10"/>
          </p:nvPr>
        </p:nvSpPr>
        <p:spPr>
          <a:noFill/>
        </p:spPr>
        <p:txBody>
          <a:bodyPr/>
          <a:lstStyle/>
          <a:p>
            <a:r>
              <a:rPr lang="en-US" smtClean="0">
                <a:solidFill>
                  <a:srgbClr val="000000"/>
                </a:solidFill>
              </a:rPr>
              <a:t>Art of Multiprocessor Programming</a:t>
            </a:r>
          </a:p>
        </p:txBody>
      </p:sp>
      <p:sp>
        <p:nvSpPr>
          <p:cNvPr id="112643" name="Slide Number Placeholder 3"/>
          <p:cNvSpPr>
            <a:spLocks noGrp="1"/>
          </p:cNvSpPr>
          <p:nvPr>
            <p:ph type="sldNum" sz="quarter" idx="11"/>
          </p:nvPr>
        </p:nvSpPr>
        <p:spPr>
          <a:noFill/>
        </p:spPr>
        <p:txBody>
          <a:bodyPr/>
          <a:lstStyle/>
          <a:p>
            <a:fld id="{EE72898D-EAA4-44CD-86C3-4A1D5BA782BD}" type="slidenum">
              <a:rPr lang="x-none" smtClean="0">
                <a:solidFill>
                  <a:srgbClr val="000000"/>
                </a:solidFill>
              </a:rPr>
              <a:pPr/>
              <a:t>92</a:t>
            </a:fld>
            <a:endParaRPr lang="en-US" smtClean="0">
              <a:solidFill>
                <a:srgbClr val="000000"/>
              </a:solidFill>
            </a:endParaRPr>
          </a:p>
        </p:txBody>
      </p:sp>
      <p:sp>
        <p:nvSpPr>
          <p:cNvPr id="112644" name="AutoShape 2"/>
          <p:cNvSpPr>
            <a:spLocks noChangeArrowheads="1"/>
          </p:cNvSpPr>
          <p:nvPr/>
        </p:nvSpPr>
        <p:spPr bwMode="auto">
          <a:xfrm>
            <a:off x="152400" y="1676400"/>
            <a:ext cx="9144000" cy="2895600"/>
          </a:xfrm>
          <a:prstGeom prst="cloudCallout">
            <a:avLst>
              <a:gd name="adj1" fmla="val -27690"/>
              <a:gd name="adj2" fmla="val 76866"/>
            </a:avLst>
          </a:prstGeom>
          <a:solidFill>
            <a:schemeClr val="folHlink"/>
          </a:solidFill>
          <a:ln w="38100">
            <a:solidFill>
              <a:srgbClr val="FF0000"/>
            </a:solidFill>
            <a:round/>
            <a:headEnd/>
            <a:tailEnd/>
          </a:ln>
        </p:spPr>
        <p:txBody>
          <a:bodyPr anchor="ctr"/>
          <a:lstStyle/>
          <a:p>
            <a:pPr algn="ctr" eaLnBrk="0" fontAlgn="base" hangingPunct="0">
              <a:spcBef>
                <a:spcPct val="0"/>
              </a:spcBef>
              <a:spcAft>
                <a:spcPct val="0"/>
              </a:spcAft>
            </a:pPr>
            <a:endParaRPr lang="en-US" sz="4000" smtClean="0">
              <a:solidFill>
                <a:srgbClr val="0000FF"/>
              </a:solidFill>
              <a:latin typeface="Lucida Console" pitchFamily="49" charset="0"/>
            </a:endParaRPr>
          </a:p>
        </p:txBody>
      </p:sp>
      <p:grpSp>
        <p:nvGrpSpPr>
          <p:cNvPr id="2" name="Group 3"/>
          <p:cNvGrpSpPr>
            <a:grpSpLocks/>
          </p:cNvGrpSpPr>
          <p:nvPr/>
        </p:nvGrpSpPr>
        <p:grpSpPr bwMode="auto">
          <a:xfrm>
            <a:off x="7924800" y="3200400"/>
            <a:ext cx="595313" cy="762000"/>
            <a:chOff x="2304" y="3312"/>
            <a:chExt cx="375" cy="480"/>
          </a:xfrm>
        </p:grpSpPr>
        <p:sp>
          <p:nvSpPr>
            <p:cNvPr id="112695" name="Text Box 4"/>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r>
                <a:rPr lang="en-US" sz="4000" smtClean="0">
                  <a:solidFill>
                    <a:srgbClr val="FF0000"/>
                  </a:solidFill>
                  <a:latin typeface="Lucida Console" pitchFamily="49" charset="0"/>
                </a:rPr>
                <a:t>S</a:t>
              </a:r>
            </a:p>
          </p:txBody>
        </p:sp>
        <p:sp>
          <p:nvSpPr>
            <p:cNvPr id="112696" name="Text Box 5"/>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1400" smtClean="0">
                  <a:solidFill>
                    <a:srgbClr val="FF0000"/>
                  </a:solidFill>
                  <a:latin typeface="Lucida Console" pitchFamily="49" charset="0"/>
                </a:rPr>
                <a:t>1</a:t>
              </a:r>
            </a:p>
          </p:txBody>
        </p:sp>
      </p:grpSp>
      <p:sp>
        <p:nvSpPr>
          <p:cNvPr id="112646" name="Rectangle 6"/>
          <p:cNvSpPr>
            <a:spLocks noGrp="1" noChangeArrowheads="1"/>
          </p:cNvSpPr>
          <p:nvPr>
            <p:ph type="title"/>
          </p:nvPr>
        </p:nvSpPr>
        <p:spPr>
          <a:xfrm>
            <a:off x="715963" y="392113"/>
            <a:ext cx="7772400" cy="1143000"/>
          </a:xfrm>
        </p:spPr>
        <p:txBody>
          <a:bodyPr/>
          <a:lstStyle/>
          <a:p>
            <a:r>
              <a:rPr lang="en-US" smtClean="0"/>
              <a:t>Let’s send another mesage</a:t>
            </a:r>
          </a:p>
        </p:txBody>
      </p:sp>
      <p:grpSp>
        <p:nvGrpSpPr>
          <p:cNvPr id="3" name="Group 7"/>
          <p:cNvGrpSpPr>
            <a:grpSpLocks/>
          </p:cNvGrpSpPr>
          <p:nvPr/>
        </p:nvGrpSpPr>
        <p:grpSpPr bwMode="auto">
          <a:xfrm flipH="1">
            <a:off x="457200" y="5181600"/>
            <a:ext cx="1447800" cy="1295400"/>
            <a:chOff x="864" y="1968"/>
            <a:chExt cx="912" cy="816"/>
          </a:xfrm>
        </p:grpSpPr>
        <p:sp>
          <p:nvSpPr>
            <p:cNvPr id="112684" name="Freeform 8"/>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2685" name="Freeform 9"/>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2686" name="Freeform 10"/>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2687" name="Freeform 11"/>
            <p:cNvSpPr>
              <a:spLocks/>
            </p:cNvSpPr>
            <p:nvPr/>
          </p:nvSpPr>
          <p:spPr bwMode="auto">
            <a:xfrm>
              <a:off x="1200" y="1968"/>
              <a:ext cx="144" cy="288"/>
            </a:xfrm>
            <a:custGeom>
              <a:avLst/>
              <a:gdLst>
                <a:gd name="T0" fmla="*/ 0 w 144"/>
                <a:gd name="T1" fmla="*/ 35 h 336"/>
                <a:gd name="T2" fmla="*/ 96 w 144"/>
                <a:gd name="T3" fmla="*/ 0 h 336"/>
                <a:gd name="T4" fmla="*/ 144 w 144"/>
                <a:gd name="T5" fmla="*/ 35 h 336"/>
                <a:gd name="T6" fmla="*/ 144 w 144"/>
                <a:gd name="T7" fmla="*/ 247 h 336"/>
                <a:gd name="T8" fmla="*/ 96 w 144"/>
                <a:gd name="T9" fmla="*/ 212 h 336"/>
                <a:gd name="T10" fmla="*/ 96 w 144"/>
                <a:gd name="T11" fmla="*/ 70 h 336"/>
                <a:gd name="T12" fmla="*/ 0 w 144"/>
                <a:gd name="T13" fmla="*/ 105 h 336"/>
                <a:gd name="T14" fmla="*/ 0 w 144"/>
                <a:gd name="T15" fmla="*/ 35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2688" name="Freeform 12"/>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2689" name="Freeform 13"/>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2690" name="Freeform 14"/>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2691" name="Freeform 15"/>
            <p:cNvSpPr>
              <a:spLocks/>
            </p:cNvSpPr>
            <p:nvPr/>
          </p:nvSpPr>
          <p:spPr bwMode="auto">
            <a:xfrm>
              <a:off x="1200" y="2448"/>
              <a:ext cx="240" cy="336"/>
            </a:xfrm>
            <a:custGeom>
              <a:avLst/>
              <a:gdLst>
                <a:gd name="T0" fmla="*/ 98 w 336"/>
                <a:gd name="T1" fmla="*/ 0 h 432"/>
                <a:gd name="T2" fmla="*/ 171 w 336"/>
                <a:gd name="T3" fmla="*/ 58 h 432"/>
                <a:gd name="T4" fmla="*/ 49 w 336"/>
                <a:gd name="T5" fmla="*/ 87 h 432"/>
                <a:gd name="T6" fmla="*/ 49 w 336"/>
                <a:gd name="T7" fmla="*/ 261 h 432"/>
                <a:gd name="T8" fmla="*/ 0 w 336"/>
                <a:gd name="T9" fmla="*/ 203 h 432"/>
                <a:gd name="T10" fmla="*/ 0 w 336"/>
                <a:gd name="T11" fmla="*/ 29 h 432"/>
                <a:gd name="T12" fmla="*/ 98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2692" name="Freeform 16"/>
            <p:cNvSpPr>
              <a:spLocks/>
            </p:cNvSpPr>
            <p:nvPr/>
          </p:nvSpPr>
          <p:spPr bwMode="auto">
            <a:xfrm>
              <a:off x="1056" y="2352"/>
              <a:ext cx="240" cy="288"/>
            </a:xfrm>
            <a:custGeom>
              <a:avLst/>
              <a:gdLst>
                <a:gd name="T0" fmla="*/ 98 w 336"/>
                <a:gd name="T1" fmla="*/ 0 h 432"/>
                <a:gd name="T2" fmla="*/ 171 w 336"/>
                <a:gd name="T3" fmla="*/ 43 h 432"/>
                <a:gd name="T4" fmla="*/ 49 w 336"/>
                <a:gd name="T5" fmla="*/ 64 h 432"/>
                <a:gd name="T6" fmla="*/ 49 w 336"/>
                <a:gd name="T7" fmla="*/ 192 h 432"/>
                <a:gd name="T8" fmla="*/ 0 w 336"/>
                <a:gd name="T9" fmla="*/ 149 h 432"/>
                <a:gd name="T10" fmla="*/ 0 w 336"/>
                <a:gd name="T11" fmla="*/ 21 h 432"/>
                <a:gd name="T12" fmla="*/ 98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2693" name="Freeform 17"/>
            <p:cNvSpPr>
              <a:spLocks/>
            </p:cNvSpPr>
            <p:nvPr/>
          </p:nvSpPr>
          <p:spPr bwMode="auto">
            <a:xfrm>
              <a:off x="960" y="2256"/>
              <a:ext cx="192" cy="288"/>
            </a:xfrm>
            <a:custGeom>
              <a:avLst/>
              <a:gdLst>
                <a:gd name="T0" fmla="*/ 63 w 336"/>
                <a:gd name="T1" fmla="*/ 0 h 432"/>
                <a:gd name="T2" fmla="*/ 110 w 336"/>
                <a:gd name="T3" fmla="*/ 43 h 432"/>
                <a:gd name="T4" fmla="*/ 31 w 336"/>
                <a:gd name="T5" fmla="*/ 64 h 432"/>
                <a:gd name="T6" fmla="*/ 31 w 336"/>
                <a:gd name="T7" fmla="*/ 192 h 432"/>
                <a:gd name="T8" fmla="*/ 0 w 336"/>
                <a:gd name="T9" fmla="*/ 149 h 432"/>
                <a:gd name="T10" fmla="*/ 0 w 336"/>
                <a:gd name="T11" fmla="*/ 21 h 432"/>
                <a:gd name="T12" fmla="*/ 6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2694" name="Freeform 18"/>
            <p:cNvSpPr>
              <a:spLocks/>
            </p:cNvSpPr>
            <p:nvPr/>
          </p:nvSpPr>
          <p:spPr bwMode="auto">
            <a:xfrm>
              <a:off x="864" y="2160"/>
              <a:ext cx="192" cy="288"/>
            </a:xfrm>
            <a:custGeom>
              <a:avLst/>
              <a:gdLst>
                <a:gd name="T0" fmla="*/ 63 w 336"/>
                <a:gd name="T1" fmla="*/ 0 h 432"/>
                <a:gd name="T2" fmla="*/ 110 w 336"/>
                <a:gd name="T3" fmla="*/ 43 h 432"/>
                <a:gd name="T4" fmla="*/ 31 w 336"/>
                <a:gd name="T5" fmla="*/ 64 h 432"/>
                <a:gd name="T6" fmla="*/ 31 w 336"/>
                <a:gd name="T7" fmla="*/ 192 h 432"/>
                <a:gd name="T8" fmla="*/ 0 w 336"/>
                <a:gd name="T9" fmla="*/ 149 h 432"/>
                <a:gd name="T10" fmla="*/ 0 w 336"/>
                <a:gd name="T11" fmla="*/ 21 h 432"/>
                <a:gd name="T12" fmla="*/ 6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grpSp>
      <p:grpSp>
        <p:nvGrpSpPr>
          <p:cNvPr id="4" name="Group 19"/>
          <p:cNvGrpSpPr>
            <a:grpSpLocks/>
          </p:cNvGrpSpPr>
          <p:nvPr/>
        </p:nvGrpSpPr>
        <p:grpSpPr bwMode="auto">
          <a:xfrm>
            <a:off x="1219200" y="2819400"/>
            <a:ext cx="595313" cy="762000"/>
            <a:chOff x="2304" y="3312"/>
            <a:chExt cx="375" cy="480"/>
          </a:xfrm>
        </p:grpSpPr>
        <p:sp>
          <p:nvSpPr>
            <p:cNvPr id="112682" name="Text Box 20"/>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r>
                <a:rPr lang="en-US" sz="4000" smtClean="0">
                  <a:solidFill>
                    <a:srgbClr val="FF0000"/>
                  </a:solidFill>
                  <a:latin typeface="Lucida Console" pitchFamily="49" charset="0"/>
                </a:rPr>
                <a:t>S</a:t>
              </a:r>
            </a:p>
          </p:txBody>
        </p:sp>
        <p:sp>
          <p:nvSpPr>
            <p:cNvPr id="112683" name="Text Box 21"/>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1400" smtClean="0">
                  <a:solidFill>
                    <a:srgbClr val="FF0000"/>
                  </a:solidFill>
                  <a:latin typeface="Lucida Console" pitchFamily="49" charset="0"/>
                </a:rPr>
                <a:t>1</a:t>
              </a:r>
            </a:p>
          </p:txBody>
        </p:sp>
      </p:grpSp>
      <p:grpSp>
        <p:nvGrpSpPr>
          <p:cNvPr id="5" name="Group 22"/>
          <p:cNvGrpSpPr>
            <a:grpSpLocks/>
          </p:cNvGrpSpPr>
          <p:nvPr/>
        </p:nvGrpSpPr>
        <p:grpSpPr bwMode="auto">
          <a:xfrm>
            <a:off x="1828800" y="2819400"/>
            <a:ext cx="595313" cy="762000"/>
            <a:chOff x="2304" y="3312"/>
            <a:chExt cx="375" cy="480"/>
          </a:xfrm>
        </p:grpSpPr>
        <p:sp>
          <p:nvSpPr>
            <p:cNvPr id="112680" name="Text Box 23"/>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r>
                <a:rPr lang="en-US" sz="4000" smtClean="0">
                  <a:solidFill>
                    <a:srgbClr val="FF0000"/>
                  </a:solidFill>
                  <a:latin typeface="Lucida Console" pitchFamily="49" charset="0"/>
                </a:rPr>
                <a:t>E</a:t>
              </a:r>
            </a:p>
          </p:txBody>
        </p:sp>
        <p:sp>
          <p:nvSpPr>
            <p:cNvPr id="112681" name="Text Box 24"/>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1400" smtClean="0">
                  <a:solidFill>
                    <a:srgbClr val="FF0000"/>
                  </a:solidFill>
                  <a:latin typeface="Lucida Console" pitchFamily="49" charset="0"/>
                </a:rPr>
                <a:t>1</a:t>
              </a:r>
            </a:p>
          </p:txBody>
        </p:sp>
      </p:grpSp>
      <p:grpSp>
        <p:nvGrpSpPr>
          <p:cNvPr id="6" name="Group 25"/>
          <p:cNvGrpSpPr>
            <a:grpSpLocks/>
          </p:cNvGrpSpPr>
          <p:nvPr/>
        </p:nvGrpSpPr>
        <p:grpSpPr bwMode="auto">
          <a:xfrm>
            <a:off x="2438400" y="2819400"/>
            <a:ext cx="595313" cy="762000"/>
            <a:chOff x="2304" y="3312"/>
            <a:chExt cx="375" cy="480"/>
          </a:xfrm>
        </p:grpSpPr>
        <p:sp>
          <p:nvSpPr>
            <p:cNvPr id="112678" name="Text Box 26"/>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r>
                <a:rPr lang="en-US" sz="4000" smtClean="0">
                  <a:solidFill>
                    <a:srgbClr val="FF0000"/>
                  </a:solidFill>
                  <a:latin typeface="Lucida Console" pitchFamily="49" charset="0"/>
                </a:rPr>
                <a:t>L</a:t>
              </a:r>
            </a:p>
          </p:txBody>
        </p:sp>
        <p:sp>
          <p:nvSpPr>
            <p:cNvPr id="112679" name="Text Box 27"/>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1400" smtClean="0">
                  <a:solidFill>
                    <a:srgbClr val="FF0000"/>
                  </a:solidFill>
                  <a:latin typeface="Lucida Console" pitchFamily="49" charset="0"/>
                </a:rPr>
                <a:t>1</a:t>
              </a:r>
            </a:p>
          </p:txBody>
        </p:sp>
      </p:grpSp>
      <p:grpSp>
        <p:nvGrpSpPr>
          <p:cNvPr id="7" name="Group 28"/>
          <p:cNvGrpSpPr>
            <a:grpSpLocks/>
          </p:cNvGrpSpPr>
          <p:nvPr/>
        </p:nvGrpSpPr>
        <p:grpSpPr bwMode="auto">
          <a:xfrm>
            <a:off x="3048000" y="2819400"/>
            <a:ext cx="595313" cy="762000"/>
            <a:chOff x="2304" y="3312"/>
            <a:chExt cx="375" cy="480"/>
          </a:xfrm>
        </p:grpSpPr>
        <p:sp>
          <p:nvSpPr>
            <p:cNvPr id="112676" name="Text Box 29"/>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r>
                <a:rPr lang="en-US" sz="4000" smtClean="0">
                  <a:solidFill>
                    <a:srgbClr val="FF0000"/>
                  </a:solidFill>
                  <a:latin typeface="Lucida Console" pitchFamily="49" charset="0"/>
                </a:rPr>
                <a:t>L</a:t>
              </a:r>
            </a:p>
          </p:txBody>
        </p:sp>
        <p:sp>
          <p:nvSpPr>
            <p:cNvPr id="112677" name="Text Box 30"/>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1400" smtClean="0">
                  <a:solidFill>
                    <a:srgbClr val="FF0000"/>
                  </a:solidFill>
                  <a:latin typeface="Lucida Console" pitchFamily="49" charset="0"/>
                </a:rPr>
                <a:t>1</a:t>
              </a:r>
            </a:p>
          </p:txBody>
        </p:sp>
      </p:grpSp>
      <p:grpSp>
        <p:nvGrpSpPr>
          <p:cNvPr id="8" name="Group 31"/>
          <p:cNvGrpSpPr>
            <a:grpSpLocks/>
          </p:cNvGrpSpPr>
          <p:nvPr/>
        </p:nvGrpSpPr>
        <p:grpSpPr bwMode="auto">
          <a:xfrm>
            <a:off x="3962400" y="2819400"/>
            <a:ext cx="595313" cy="762000"/>
            <a:chOff x="2304" y="3312"/>
            <a:chExt cx="375" cy="480"/>
          </a:xfrm>
        </p:grpSpPr>
        <p:sp>
          <p:nvSpPr>
            <p:cNvPr id="112674" name="Text Box 32"/>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r>
                <a:rPr lang="en-US" sz="4000" smtClean="0">
                  <a:solidFill>
                    <a:srgbClr val="FF0000"/>
                  </a:solidFill>
                  <a:latin typeface="Lucida Console" pitchFamily="49" charset="0"/>
                </a:rPr>
                <a:t>L</a:t>
              </a:r>
            </a:p>
          </p:txBody>
        </p:sp>
        <p:sp>
          <p:nvSpPr>
            <p:cNvPr id="112675" name="Text Box 33"/>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1400" smtClean="0">
                  <a:solidFill>
                    <a:srgbClr val="FF0000"/>
                  </a:solidFill>
                  <a:latin typeface="Lucida Console" pitchFamily="49" charset="0"/>
                </a:rPr>
                <a:t>1</a:t>
              </a:r>
            </a:p>
          </p:txBody>
        </p:sp>
      </p:grpSp>
      <p:grpSp>
        <p:nvGrpSpPr>
          <p:cNvPr id="9" name="Group 34"/>
          <p:cNvGrpSpPr>
            <a:grpSpLocks/>
          </p:cNvGrpSpPr>
          <p:nvPr/>
        </p:nvGrpSpPr>
        <p:grpSpPr bwMode="auto">
          <a:xfrm>
            <a:off x="5181600" y="2819400"/>
            <a:ext cx="595313" cy="762000"/>
            <a:chOff x="2304" y="3312"/>
            <a:chExt cx="375" cy="480"/>
          </a:xfrm>
        </p:grpSpPr>
        <p:sp>
          <p:nvSpPr>
            <p:cNvPr id="112672" name="Text Box 35"/>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r>
                <a:rPr lang="en-US" sz="4000" smtClean="0">
                  <a:solidFill>
                    <a:srgbClr val="FF0000"/>
                  </a:solidFill>
                  <a:latin typeface="Lucida Console" pitchFamily="49" charset="0"/>
                </a:rPr>
                <a:t>V</a:t>
              </a:r>
            </a:p>
          </p:txBody>
        </p:sp>
        <p:sp>
          <p:nvSpPr>
            <p:cNvPr id="112673" name="Text Box 36"/>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1400" smtClean="0">
                  <a:solidFill>
                    <a:srgbClr val="FF0000"/>
                  </a:solidFill>
                  <a:latin typeface="Lucida Console" pitchFamily="49" charset="0"/>
                </a:rPr>
                <a:t>4</a:t>
              </a:r>
            </a:p>
          </p:txBody>
        </p:sp>
      </p:grpSp>
      <p:grpSp>
        <p:nvGrpSpPr>
          <p:cNvPr id="10" name="Group 37"/>
          <p:cNvGrpSpPr>
            <a:grpSpLocks/>
          </p:cNvGrpSpPr>
          <p:nvPr/>
        </p:nvGrpSpPr>
        <p:grpSpPr bwMode="auto">
          <a:xfrm>
            <a:off x="6629400" y="2514600"/>
            <a:ext cx="595313" cy="762000"/>
            <a:chOff x="2304" y="3312"/>
            <a:chExt cx="375" cy="480"/>
          </a:xfrm>
        </p:grpSpPr>
        <p:sp>
          <p:nvSpPr>
            <p:cNvPr id="112670" name="Text Box 38"/>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r>
                <a:rPr lang="en-US" sz="4000" smtClean="0">
                  <a:solidFill>
                    <a:srgbClr val="FF0000"/>
                  </a:solidFill>
                  <a:latin typeface="Lucida Console" pitchFamily="49" charset="0"/>
                </a:rPr>
                <a:t>L</a:t>
              </a:r>
            </a:p>
          </p:txBody>
        </p:sp>
        <p:sp>
          <p:nvSpPr>
            <p:cNvPr id="112671" name="Text Box 39"/>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1400" smtClean="0">
                  <a:solidFill>
                    <a:srgbClr val="FF0000"/>
                  </a:solidFill>
                  <a:latin typeface="Lucida Console" pitchFamily="49" charset="0"/>
                </a:rPr>
                <a:t>1</a:t>
              </a:r>
            </a:p>
          </p:txBody>
        </p:sp>
      </p:grpSp>
      <p:grpSp>
        <p:nvGrpSpPr>
          <p:cNvPr id="11" name="Group 40"/>
          <p:cNvGrpSpPr>
            <a:grpSpLocks/>
          </p:cNvGrpSpPr>
          <p:nvPr/>
        </p:nvGrpSpPr>
        <p:grpSpPr bwMode="auto">
          <a:xfrm>
            <a:off x="7239000" y="2667000"/>
            <a:ext cx="595313" cy="762000"/>
            <a:chOff x="2304" y="3312"/>
            <a:chExt cx="375" cy="480"/>
          </a:xfrm>
        </p:grpSpPr>
        <p:sp>
          <p:nvSpPr>
            <p:cNvPr id="112668" name="Text Box 41"/>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r>
                <a:rPr lang="en-US" sz="4000" smtClean="0">
                  <a:solidFill>
                    <a:srgbClr val="FF0000"/>
                  </a:solidFill>
                  <a:latin typeface="Lucida Console" pitchFamily="49" charset="0"/>
                </a:rPr>
                <a:t>A</a:t>
              </a:r>
            </a:p>
          </p:txBody>
        </p:sp>
        <p:sp>
          <p:nvSpPr>
            <p:cNvPr id="112669" name="Text Box 42"/>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1400" smtClean="0">
                  <a:solidFill>
                    <a:srgbClr val="FF0000"/>
                  </a:solidFill>
                  <a:latin typeface="Lucida Console" pitchFamily="49" charset="0"/>
                </a:rPr>
                <a:t>1</a:t>
              </a:r>
            </a:p>
          </p:txBody>
        </p:sp>
      </p:grpSp>
      <p:grpSp>
        <p:nvGrpSpPr>
          <p:cNvPr id="12" name="Group 43"/>
          <p:cNvGrpSpPr>
            <a:grpSpLocks/>
          </p:cNvGrpSpPr>
          <p:nvPr/>
        </p:nvGrpSpPr>
        <p:grpSpPr bwMode="auto">
          <a:xfrm>
            <a:off x="6872288" y="3276600"/>
            <a:ext cx="595312" cy="762000"/>
            <a:chOff x="2304" y="3312"/>
            <a:chExt cx="375" cy="480"/>
          </a:xfrm>
        </p:grpSpPr>
        <p:sp>
          <p:nvSpPr>
            <p:cNvPr id="112666" name="Text Box 44"/>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r>
                <a:rPr lang="en-US" sz="4000" smtClean="0">
                  <a:solidFill>
                    <a:srgbClr val="FF0000"/>
                  </a:solidFill>
                  <a:latin typeface="Lucida Console" pitchFamily="49" charset="0"/>
                </a:rPr>
                <a:t>M</a:t>
              </a:r>
            </a:p>
          </p:txBody>
        </p:sp>
        <p:sp>
          <p:nvSpPr>
            <p:cNvPr id="112667" name="Text Box 45"/>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1400" smtClean="0">
                  <a:solidFill>
                    <a:srgbClr val="FF0000"/>
                  </a:solidFill>
                  <a:latin typeface="Lucida Console" pitchFamily="49" charset="0"/>
                </a:rPr>
                <a:t>3</a:t>
              </a:r>
            </a:p>
          </p:txBody>
        </p:sp>
      </p:grpSp>
      <p:grpSp>
        <p:nvGrpSpPr>
          <p:cNvPr id="13" name="Group 46"/>
          <p:cNvGrpSpPr>
            <a:grpSpLocks/>
          </p:cNvGrpSpPr>
          <p:nvPr/>
        </p:nvGrpSpPr>
        <p:grpSpPr bwMode="auto">
          <a:xfrm>
            <a:off x="4572000" y="2819400"/>
            <a:ext cx="595313" cy="762000"/>
            <a:chOff x="2304" y="3312"/>
            <a:chExt cx="375" cy="480"/>
          </a:xfrm>
        </p:grpSpPr>
        <p:sp>
          <p:nvSpPr>
            <p:cNvPr id="112664" name="Text Box 47"/>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r>
                <a:rPr lang="en-US" sz="4000" smtClean="0">
                  <a:solidFill>
                    <a:srgbClr val="FF0000"/>
                  </a:solidFill>
                  <a:latin typeface="Lucida Console" pitchFamily="49" charset="0"/>
                </a:rPr>
                <a:t>A</a:t>
              </a:r>
            </a:p>
          </p:txBody>
        </p:sp>
        <p:sp>
          <p:nvSpPr>
            <p:cNvPr id="112665" name="Text Box 48"/>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1400" smtClean="0">
                  <a:solidFill>
                    <a:srgbClr val="FF0000"/>
                  </a:solidFill>
                  <a:latin typeface="Lucida Console" pitchFamily="49" charset="0"/>
                </a:rPr>
                <a:t>1</a:t>
              </a:r>
            </a:p>
          </p:txBody>
        </p:sp>
      </p:grpSp>
      <p:grpSp>
        <p:nvGrpSpPr>
          <p:cNvPr id="14" name="Group 49"/>
          <p:cNvGrpSpPr>
            <a:grpSpLocks/>
          </p:cNvGrpSpPr>
          <p:nvPr/>
        </p:nvGrpSpPr>
        <p:grpSpPr bwMode="auto">
          <a:xfrm>
            <a:off x="5791200" y="2819400"/>
            <a:ext cx="595313" cy="762000"/>
            <a:chOff x="2304" y="3312"/>
            <a:chExt cx="375" cy="480"/>
          </a:xfrm>
        </p:grpSpPr>
        <p:sp>
          <p:nvSpPr>
            <p:cNvPr id="112662" name="Text Box 50"/>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r>
                <a:rPr lang="en-US" sz="4000" smtClean="0">
                  <a:solidFill>
                    <a:srgbClr val="FF0000"/>
                  </a:solidFill>
                  <a:latin typeface="Lucida Console" pitchFamily="49" charset="0"/>
                </a:rPr>
                <a:t>A</a:t>
              </a:r>
            </a:p>
          </p:txBody>
        </p:sp>
        <p:sp>
          <p:nvSpPr>
            <p:cNvPr id="112663" name="Text Box 51"/>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1400" smtClean="0">
                  <a:solidFill>
                    <a:srgbClr val="FF0000"/>
                  </a:solidFill>
                  <a:latin typeface="Lucida Console" pitchFamily="49" charset="0"/>
                </a:rPr>
                <a:t>1</a:t>
              </a:r>
            </a:p>
          </p:txBody>
        </p:sp>
      </p:grpSp>
      <p:grpSp>
        <p:nvGrpSpPr>
          <p:cNvPr id="15" name="Group 52"/>
          <p:cNvGrpSpPr>
            <a:grpSpLocks/>
          </p:cNvGrpSpPr>
          <p:nvPr/>
        </p:nvGrpSpPr>
        <p:grpSpPr bwMode="auto">
          <a:xfrm>
            <a:off x="7543800" y="3276600"/>
            <a:ext cx="595313" cy="762000"/>
            <a:chOff x="2304" y="3312"/>
            <a:chExt cx="375" cy="480"/>
          </a:xfrm>
        </p:grpSpPr>
        <p:sp>
          <p:nvSpPr>
            <p:cNvPr id="112660" name="Text Box 53"/>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r>
                <a:rPr lang="en-US" sz="4000" smtClean="0">
                  <a:solidFill>
                    <a:srgbClr val="FF0000"/>
                  </a:solidFill>
                  <a:latin typeface="Lucida Console" pitchFamily="49" charset="0"/>
                </a:rPr>
                <a:t>P</a:t>
              </a:r>
            </a:p>
          </p:txBody>
        </p:sp>
        <p:sp>
          <p:nvSpPr>
            <p:cNvPr id="112661" name="Text Box 54"/>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1400" smtClean="0">
                  <a:solidFill>
                    <a:srgbClr val="FF0000"/>
                  </a:solidFill>
                  <a:latin typeface="Lucida Console" pitchFamily="49" charset="0"/>
                </a:rPr>
                <a:t>3</a:t>
              </a:r>
            </a:p>
          </p:txBody>
        </p:sp>
      </p:grpSp>
    </p:spTree>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Footer Placeholder 2"/>
          <p:cNvSpPr>
            <a:spLocks noGrp="1"/>
          </p:cNvSpPr>
          <p:nvPr>
            <p:ph type="ftr" sz="quarter" idx="10"/>
          </p:nvPr>
        </p:nvSpPr>
        <p:spPr>
          <a:noFill/>
        </p:spPr>
        <p:txBody>
          <a:bodyPr/>
          <a:lstStyle/>
          <a:p>
            <a:r>
              <a:rPr lang="en-US" smtClean="0">
                <a:solidFill>
                  <a:srgbClr val="000000"/>
                </a:solidFill>
              </a:rPr>
              <a:t>Art of Multiprocessor Programming</a:t>
            </a:r>
          </a:p>
        </p:txBody>
      </p:sp>
      <p:sp>
        <p:nvSpPr>
          <p:cNvPr id="113667" name="Slide Number Placeholder 3"/>
          <p:cNvSpPr>
            <a:spLocks noGrp="1"/>
          </p:cNvSpPr>
          <p:nvPr>
            <p:ph type="sldNum" sz="quarter" idx="11"/>
          </p:nvPr>
        </p:nvSpPr>
        <p:spPr>
          <a:noFill/>
        </p:spPr>
        <p:txBody>
          <a:bodyPr/>
          <a:lstStyle/>
          <a:p>
            <a:fld id="{5757CB8F-DA1A-406B-85F6-13D546A7486D}" type="slidenum">
              <a:rPr lang="x-none" smtClean="0">
                <a:solidFill>
                  <a:srgbClr val="000000"/>
                </a:solidFill>
              </a:rPr>
              <a:pPr/>
              <a:t>93</a:t>
            </a:fld>
            <a:endParaRPr lang="en-US" smtClean="0">
              <a:solidFill>
                <a:srgbClr val="000000"/>
              </a:solidFill>
            </a:endParaRPr>
          </a:p>
        </p:txBody>
      </p:sp>
      <p:sp>
        <p:nvSpPr>
          <p:cNvPr id="113668" name="Rectangle 2"/>
          <p:cNvSpPr>
            <a:spLocks noGrp="1" noChangeArrowheads="1"/>
          </p:cNvSpPr>
          <p:nvPr>
            <p:ph type="title"/>
          </p:nvPr>
        </p:nvSpPr>
        <p:spPr/>
        <p:txBody>
          <a:bodyPr/>
          <a:lstStyle/>
          <a:p>
            <a:r>
              <a:rPr lang="en-US" smtClean="0"/>
              <a:t>Uh-Oh</a:t>
            </a:r>
          </a:p>
        </p:txBody>
      </p:sp>
      <p:sp>
        <p:nvSpPr>
          <p:cNvPr id="113669" name="AutoShape 3"/>
          <p:cNvSpPr>
            <a:spLocks noChangeArrowheads="1"/>
          </p:cNvSpPr>
          <p:nvPr/>
        </p:nvSpPr>
        <p:spPr bwMode="auto">
          <a:xfrm>
            <a:off x="914400" y="2438400"/>
            <a:ext cx="7315200" cy="1828800"/>
          </a:xfrm>
          <a:prstGeom prst="roundRect">
            <a:avLst>
              <a:gd name="adj" fmla="val 16667"/>
            </a:avLst>
          </a:prstGeom>
          <a:solidFill>
            <a:schemeClr val="folHlink"/>
          </a:solid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grpSp>
        <p:nvGrpSpPr>
          <p:cNvPr id="2" name="Group 4"/>
          <p:cNvGrpSpPr>
            <a:grpSpLocks/>
          </p:cNvGrpSpPr>
          <p:nvPr/>
        </p:nvGrpSpPr>
        <p:grpSpPr bwMode="auto">
          <a:xfrm>
            <a:off x="1828800" y="4267200"/>
            <a:ext cx="533400" cy="228600"/>
            <a:chOff x="1344" y="2304"/>
            <a:chExt cx="336" cy="144"/>
          </a:xfrm>
        </p:grpSpPr>
        <p:sp>
          <p:nvSpPr>
            <p:cNvPr id="113742" name="Line 5"/>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3743" name="Oval 6"/>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grpSp>
      <p:grpSp>
        <p:nvGrpSpPr>
          <p:cNvPr id="3" name="Group 7"/>
          <p:cNvGrpSpPr>
            <a:grpSpLocks/>
          </p:cNvGrpSpPr>
          <p:nvPr/>
        </p:nvGrpSpPr>
        <p:grpSpPr bwMode="auto">
          <a:xfrm>
            <a:off x="3632200" y="4267200"/>
            <a:ext cx="533400" cy="228600"/>
            <a:chOff x="1344" y="2304"/>
            <a:chExt cx="336" cy="144"/>
          </a:xfrm>
        </p:grpSpPr>
        <p:sp>
          <p:nvSpPr>
            <p:cNvPr id="113740" name="Line 8"/>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3741" name="Oval 9"/>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grpSp>
      <p:grpSp>
        <p:nvGrpSpPr>
          <p:cNvPr id="4" name="Group 10"/>
          <p:cNvGrpSpPr>
            <a:grpSpLocks/>
          </p:cNvGrpSpPr>
          <p:nvPr/>
        </p:nvGrpSpPr>
        <p:grpSpPr bwMode="auto">
          <a:xfrm>
            <a:off x="7239000" y="4267200"/>
            <a:ext cx="533400" cy="228600"/>
            <a:chOff x="1344" y="2304"/>
            <a:chExt cx="336" cy="144"/>
          </a:xfrm>
        </p:grpSpPr>
        <p:sp>
          <p:nvSpPr>
            <p:cNvPr id="113738" name="Line 11"/>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3739" name="Oval 12"/>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grpSp>
      <p:grpSp>
        <p:nvGrpSpPr>
          <p:cNvPr id="5" name="Group 13"/>
          <p:cNvGrpSpPr>
            <a:grpSpLocks/>
          </p:cNvGrpSpPr>
          <p:nvPr/>
        </p:nvGrpSpPr>
        <p:grpSpPr bwMode="auto">
          <a:xfrm flipH="1">
            <a:off x="914400" y="4953000"/>
            <a:ext cx="1447800" cy="1295400"/>
            <a:chOff x="864" y="1968"/>
            <a:chExt cx="912" cy="816"/>
          </a:xfrm>
        </p:grpSpPr>
        <p:sp>
          <p:nvSpPr>
            <p:cNvPr id="113727" name="Freeform 1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3728" name="Freeform 1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3729" name="Freeform 1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3730" name="Freeform 17"/>
            <p:cNvSpPr>
              <a:spLocks/>
            </p:cNvSpPr>
            <p:nvPr/>
          </p:nvSpPr>
          <p:spPr bwMode="auto">
            <a:xfrm>
              <a:off x="1200" y="1968"/>
              <a:ext cx="144" cy="288"/>
            </a:xfrm>
            <a:custGeom>
              <a:avLst/>
              <a:gdLst>
                <a:gd name="T0" fmla="*/ 0 w 144"/>
                <a:gd name="T1" fmla="*/ 35 h 336"/>
                <a:gd name="T2" fmla="*/ 96 w 144"/>
                <a:gd name="T3" fmla="*/ 0 h 336"/>
                <a:gd name="T4" fmla="*/ 144 w 144"/>
                <a:gd name="T5" fmla="*/ 35 h 336"/>
                <a:gd name="T6" fmla="*/ 144 w 144"/>
                <a:gd name="T7" fmla="*/ 247 h 336"/>
                <a:gd name="T8" fmla="*/ 96 w 144"/>
                <a:gd name="T9" fmla="*/ 212 h 336"/>
                <a:gd name="T10" fmla="*/ 96 w 144"/>
                <a:gd name="T11" fmla="*/ 70 h 336"/>
                <a:gd name="T12" fmla="*/ 0 w 144"/>
                <a:gd name="T13" fmla="*/ 105 h 336"/>
                <a:gd name="T14" fmla="*/ 0 w 144"/>
                <a:gd name="T15" fmla="*/ 35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3731" name="Freeform 1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3732" name="Freeform 1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3733" name="Freeform 2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3734" name="Freeform 21"/>
            <p:cNvSpPr>
              <a:spLocks/>
            </p:cNvSpPr>
            <p:nvPr/>
          </p:nvSpPr>
          <p:spPr bwMode="auto">
            <a:xfrm>
              <a:off x="1200" y="2448"/>
              <a:ext cx="240" cy="336"/>
            </a:xfrm>
            <a:custGeom>
              <a:avLst/>
              <a:gdLst>
                <a:gd name="T0" fmla="*/ 98 w 336"/>
                <a:gd name="T1" fmla="*/ 0 h 432"/>
                <a:gd name="T2" fmla="*/ 171 w 336"/>
                <a:gd name="T3" fmla="*/ 58 h 432"/>
                <a:gd name="T4" fmla="*/ 49 w 336"/>
                <a:gd name="T5" fmla="*/ 87 h 432"/>
                <a:gd name="T6" fmla="*/ 49 w 336"/>
                <a:gd name="T7" fmla="*/ 261 h 432"/>
                <a:gd name="T8" fmla="*/ 0 w 336"/>
                <a:gd name="T9" fmla="*/ 203 h 432"/>
                <a:gd name="T10" fmla="*/ 0 w 336"/>
                <a:gd name="T11" fmla="*/ 29 h 432"/>
                <a:gd name="T12" fmla="*/ 98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3735" name="Freeform 22"/>
            <p:cNvSpPr>
              <a:spLocks/>
            </p:cNvSpPr>
            <p:nvPr/>
          </p:nvSpPr>
          <p:spPr bwMode="auto">
            <a:xfrm>
              <a:off x="1056" y="2352"/>
              <a:ext cx="240" cy="288"/>
            </a:xfrm>
            <a:custGeom>
              <a:avLst/>
              <a:gdLst>
                <a:gd name="T0" fmla="*/ 98 w 336"/>
                <a:gd name="T1" fmla="*/ 0 h 432"/>
                <a:gd name="T2" fmla="*/ 171 w 336"/>
                <a:gd name="T3" fmla="*/ 43 h 432"/>
                <a:gd name="T4" fmla="*/ 49 w 336"/>
                <a:gd name="T5" fmla="*/ 64 h 432"/>
                <a:gd name="T6" fmla="*/ 49 w 336"/>
                <a:gd name="T7" fmla="*/ 192 h 432"/>
                <a:gd name="T8" fmla="*/ 0 w 336"/>
                <a:gd name="T9" fmla="*/ 149 h 432"/>
                <a:gd name="T10" fmla="*/ 0 w 336"/>
                <a:gd name="T11" fmla="*/ 21 h 432"/>
                <a:gd name="T12" fmla="*/ 98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3736" name="Freeform 23"/>
            <p:cNvSpPr>
              <a:spLocks/>
            </p:cNvSpPr>
            <p:nvPr/>
          </p:nvSpPr>
          <p:spPr bwMode="auto">
            <a:xfrm>
              <a:off x="960" y="2256"/>
              <a:ext cx="192" cy="288"/>
            </a:xfrm>
            <a:custGeom>
              <a:avLst/>
              <a:gdLst>
                <a:gd name="T0" fmla="*/ 63 w 336"/>
                <a:gd name="T1" fmla="*/ 0 h 432"/>
                <a:gd name="T2" fmla="*/ 110 w 336"/>
                <a:gd name="T3" fmla="*/ 43 h 432"/>
                <a:gd name="T4" fmla="*/ 31 w 336"/>
                <a:gd name="T5" fmla="*/ 64 h 432"/>
                <a:gd name="T6" fmla="*/ 31 w 336"/>
                <a:gd name="T7" fmla="*/ 192 h 432"/>
                <a:gd name="T8" fmla="*/ 0 w 336"/>
                <a:gd name="T9" fmla="*/ 149 h 432"/>
                <a:gd name="T10" fmla="*/ 0 w 336"/>
                <a:gd name="T11" fmla="*/ 21 h 432"/>
                <a:gd name="T12" fmla="*/ 6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3737" name="Freeform 24"/>
            <p:cNvSpPr>
              <a:spLocks/>
            </p:cNvSpPr>
            <p:nvPr/>
          </p:nvSpPr>
          <p:spPr bwMode="auto">
            <a:xfrm>
              <a:off x="864" y="2160"/>
              <a:ext cx="192" cy="288"/>
            </a:xfrm>
            <a:custGeom>
              <a:avLst/>
              <a:gdLst>
                <a:gd name="T0" fmla="*/ 63 w 336"/>
                <a:gd name="T1" fmla="*/ 0 h 432"/>
                <a:gd name="T2" fmla="*/ 110 w 336"/>
                <a:gd name="T3" fmla="*/ 43 h 432"/>
                <a:gd name="T4" fmla="*/ 31 w 336"/>
                <a:gd name="T5" fmla="*/ 64 h 432"/>
                <a:gd name="T6" fmla="*/ 31 w 336"/>
                <a:gd name="T7" fmla="*/ 192 h 432"/>
                <a:gd name="T8" fmla="*/ 0 w 336"/>
                <a:gd name="T9" fmla="*/ 149 h 432"/>
                <a:gd name="T10" fmla="*/ 0 w 336"/>
                <a:gd name="T11" fmla="*/ 21 h 432"/>
                <a:gd name="T12" fmla="*/ 6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grpSp>
      <p:grpSp>
        <p:nvGrpSpPr>
          <p:cNvPr id="6" name="Group 25"/>
          <p:cNvGrpSpPr>
            <a:grpSpLocks/>
          </p:cNvGrpSpPr>
          <p:nvPr/>
        </p:nvGrpSpPr>
        <p:grpSpPr bwMode="auto">
          <a:xfrm>
            <a:off x="6096000" y="2971800"/>
            <a:ext cx="1890713" cy="762000"/>
            <a:chOff x="3840" y="1872"/>
            <a:chExt cx="1191" cy="480"/>
          </a:xfrm>
        </p:grpSpPr>
        <p:grpSp>
          <p:nvGrpSpPr>
            <p:cNvPr id="7" name="Group 26"/>
            <p:cNvGrpSpPr>
              <a:grpSpLocks/>
            </p:cNvGrpSpPr>
            <p:nvPr/>
          </p:nvGrpSpPr>
          <p:grpSpPr bwMode="auto">
            <a:xfrm>
              <a:off x="4224" y="1872"/>
              <a:ext cx="375" cy="480"/>
              <a:chOff x="2304" y="3312"/>
              <a:chExt cx="375" cy="480"/>
            </a:xfrm>
          </p:grpSpPr>
          <p:sp>
            <p:nvSpPr>
              <p:cNvPr id="113725" name="Text Box 27"/>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r>
                  <a:rPr lang="en-US" sz="4000" smtClean="0">
                    <a:solidFill>
                      <a:srgbClr val="0000FF"/>
                    </a:solidFill>
                    <a:latin typeface="Lucida Console" pitchFamily="49" charset="0"/>
                  </a:rPr>
                  <a:t>A</a:t>
                </a:r>
              </a:p>
            </p:txBody>
          </p:sp>
          <p:sp>
            <p:nvSpPr>
              <p:cNvPr id="113726" name="Text Box 28"/>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1400" smtClean="0">
                    <a:solidFill>
                      <a:srgbClr val="0000FF"/>
                    </a:solidFill>
                    <a:latin typeface="Lucida Console" pitchFamily="49" charset="0"/>
                  </a:rPr>
                  <a:t>1</a:t>
                </a:r>
              </a:p>
            </p:txBody>
          </p:sp>
        </p:grpSp>
        <p:grpSp>
          <p:nvGrpSpPr>
            <p:cNvPr id="8" name="Group 29"/>
            <p:cNvGrpSpPr>
              <a:grpSpLocks/>
            </p:cNvGrpSpPr>
            <p:nvPr/>
          </p:nvGrpSpPr>
          <p:grpSpPr bwMode="auto">
            <a:xfrm>
              <a:off x="3840" y="1872"/>
              <a:ext cx="375" cy="480"/>
              <a:chOff x="2304" y="3312"/>
              <a:chExt cx="375" cy="480"/>
            </a:xfrm>
          </p:grpSpPr>
          <p:sp>
            <p:nvSpPr>
              <p:cNvPr id="113723" name="Text Box 30"/>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r>
                  <a:rPr lang="en-US" sz="4000" smtClean="0">
                    <a:solidFill>
                      <a:srgbClr val="0000FF"/>
                    </a:solidFill>
                    <a:latin typeface="Lucida Console" pitchFamily="49" charset="0"/>
                  </a:rPr>
                  <a:t>C</a:t>
                </a:r>
              </a:p>
            </p:txBody>
          </p:sp>
          <p:sp>
            <p:nvSpPr>
              <p:cNvPr id="113724" name="Text Box 31"/>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1400" smtClean="0">
                    <a:solidFill>
                      <a:srgbClr val="0000FF"/>
                    </a:solidFill>
                    <a:latin typeface="Lucida Console" pitchFamily="49" charset="0"/>
                  </a:rPr>
                  <a:t>3</a:t>
                </a:r>
              </a:p>
            </p:txBody>
          </p:sp>
        </p:grpSp>
        <p:grpSp>
          <p:nvGrpSpPr>
            <p:cNvPr id="9" name="Group 32"/>
            <p:cNvGrpSpPr>
              <a:grpSpLocks/>
            </p:cNvGrpSpPr>
            <p:nvPr/>
          </p:nvGrpSpPr>
          <p:grpSpPr bwMode="auto">
            <a:xfrm>
              <a:off x="4656" y="1872"/>
              <a:ext cx="375" cy="480"/>
              <a:chOff x="2304" y="3312"/>
              <a:chExt cx="375" cy="480"/>
            </a:xfrm>
          </p:grpSpPr>
          <p:sp>
            <p:nvSpPr>
              <p:cNvPr id="113721" name="Text Box 33"/>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r>
                  <a:rPr lang="en-US" sz="4000" smtClean="0">
                    <a:solidFill>
                      <a:srgbClr val="0000FF"/>
                    </a:solidFill>
                    <a:latin typeface="Lucida Console" pitchFamily="49" charset="0"/>
                  </a:rPr>
                  <a:t>R</a:t>
                </a:r>
              </a:p>
            </p:txBody>
          </p:sp>
          <p:sp>
            <p:nvSpPr>
              <p:cNvPr id="113722" name="Text Box 34"/>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1400" smtClean="0">
                    <a:solidFill>
                      <a:srgbClr val="0000FF"/>
                    </a:solidFill>
                    <a:latin typeface="Lucida Console" pitchFamily="49" charset="0"/>
                  </a:rPr>
                  <a:t>1</a:t>
                </a:r>
              </a:p>
            </p:txBody>
          </p:sp>
        </p:grpSp>
      </p:grpSp>
      <p:grpSp>
        <p:nvGrpSpPr>
          <p:cNvPr id="10" name="Group 35"/>
          <p:cNvGrpSpPr>
            <a:grpSpLocks/>
          </p:cNvGrpSpPr>
          <p:nvPr/>
        </p:nvGrpSpPr>
        <p:grpSpPr bwMode="auto">
          <a:xfrm>
            <a:off x="3979863" y="2971800"/>
            <a:ext cx="1854200" cy="1524000"/>
            <a:chOff x="2592" y="1872"/>
            <a:chExt cx="1168" cy="960"/>
          </a:xfrm>
        </p:grpSpPr>
        <p:grpSp>
          <p:nvGrpSpPr>
            <p:cNvPr id="11" name="Group 36"/>
            <p:cNvGrpSpPr>
              <a:grpSpLocks/>
            </p:cNvGrpSpPr>
            <p:nvPr/>
          </p:nvGrpSpPr>
          <p:grpSpPr bwMode="auto">
            <a:xfrm>
              <a:off x="3424" y="2688"/>
              <a:ext cx="336" cy="144"/>
              <a:chOff x="1344" y="2304"/>
              <a:chExt cx="336" cy="144"/>
            </a:xfrm>
          </p:grpSpPr>
          <p:sp>
            <p:nvSpPr>
              <p:cNvPr id="113716" name="Line 37"/>
              <p:cNvSpPr>
                <a:spLocks noChangeShapeType="1"/>
              </p:cNvSpPr>
              <p:nvPr/>
            </p:nvSpPr>
            <p:spPr bwMode="auto">
              <a:xfrm>
                <a:off x="1344" y="2304"/>
                <a:ext cx="240" cy="144"/>
              </a:xfrm>
              <a:prstGeom prst="line">
                <a:avLst/>
              </a:prstGeom>
              <a:no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3717" name="Oval 38"/>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grpSp>
        <p:grpSp>
          <p:nvGrpSpPr>
            <p:cNvPr id="12" name="Group 39"/>
            <p:cNvGrpSpPr>
              <a:grpSpLocks/>
            </p:cNvGrpSpPr>
            <p:nvPr/>
          </p:nvGrpSpPr>
          <p:grpSpPr bwMode="auto">
            <a:xfrm>
              <a:off x="2592" y="1872"/>
              <a:ext cx="375" cy="480"/>
              <a:chOff x="2304" y="3312"/>
              <a:chExt cx="375" cy="480"/>
            </a:xfrm>
          </p:grpSpPr>
          <p:sp>
            <p:nvSpPr>
              <p:cNvPr id="113714" name="Text Box 40"/>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r>
                  <a:rPr lang="en-US" sz="4000" smtClean="0">
                    <a:solidFill>
                      <a:srgbClr val="0000FF"/>
                    </a:solidFill>
                    <a:latin typeface="Lucida Console" pitchFamily="49" charset="0"/>
                  </a:rPr>
                  <a:t>T</a:t>
                </a:r>
              </a:p>
            </p:txBody>
          </p:sp>
          <p:sp>
            <p:nvSpPr>
              <p:cNvPr id="113715" name="Text Box 41"/>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1400" smtClean="0">
                    <a:solidFill>
                      <a:srgbClr val="0000FF"/>
                    </a:solidFill>
                    <a:latin typeface="Lucida Console" pitchFamily="49" charset="0"/>
                  </a:rPr>
                  <a:t>1</a:t>
                </a:r>
              </a:p>
            </p:txBody>
          </p:sp>
        </p:grpSp>
        <p:grpSp>
          <p:nvGrpSpPr>
            <p:cNvPr id="13" name="Group 42"/>
            <p:cNvGrpSpPr>
              <a:grpSpLocks/>
            </p:cNvGrpSpPr>
            <p:nvPr/>
          </p:nvGrpSpPr>
          <p:grpSpPr bwMode="auto">
            <a:xfrm>
              <a:off x="2976" y="1872"/>
              <a:ext cx="375" cy="480"/>
              <a:chOff x="2304" y="3312"/>
              <a:chExt cx="375" cy="480"/>
            </a:xfrm>
          </p:grpSpPr>
          <p:sp>
            <p:nvSpPr>
              <p:cNvPr id="113712" name="Text Box 43"/>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r>
                  <a:rPr lang="en-US" sz="4000" smtClean="0">
                    <a:solidFill>
                      <a:srgbClr val="0000FF"/>
                    </a:solidFill>
                    <a:latin typeface="Lucida Console" pitchFamily="49" charset="0"/>
                  </a:rPr>
                  <a:t>H</a:t>
                </a:r>
              </a:p>
            </p:txBody>
          </p:sp>
          <p:sp>
            <p:nvSpPr>
              <p:cNvPr id="113713" name="Text Box 44"/>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1400" smtClean="0">
                    <a:solidFill>
                      <a:srgbClr val="0000FF"/>
                    </a:solidFill>
                    <a:latin typeface="Lucida Console" pitchFamily="49" charset="0"/>
                  </a:rPr>
                  <a:t>4</a:t>
                </a:r>
              </a:p>
            </p:txBody>
          </p:sp>
        </p:grpSp>
        <p:grpSp>
          <p:nvGrpSpPr>
            <p:cNvPr id="14" name="Group 45"/>
            <p:cNvGrpSpPr>
              <a:grpSpLocks/>
            </p:cNvGrpSpPr>
            <p:nvPr/>
          </p:nvGrpSpPr>
          <p:grpSpPr bwMode="auto">
            <a:xfrm>
              <a:off x="3369" y="1872"/>
              <a:ext cx="375" cy="480"/>
              <a:chOff x="2304" y="3312"/>
              <a:chExt cx="375" cy="480"/>
            </a:xfrm>
          </p:grpSpPr>
          <p:sp>
            <p:nvSpPr>
              <p:cNvPr id="113710" name="Text Box 46"/>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r>
                  <a:rPr lang="en-US" sz="4000" smtClean="0">
                    <a:solidFill>
                      <a:srgbClr val="0000FF"/>
                    </a:solidFill>
                    <a:latin typeface="Lucida Console" pitchFamily="49" charset="0"/>
                  </a:rPr>
                  <a:t>E</a:t>
                </a:r>
              </a:p>
            </p:txBody>
          </p:sp>
          <p:sp>
            <p:nvSpPr>
              <p:cNvPr id="113711" name="Text Box 47"/>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1400" smtClean="0">
                    <a:solidFill>
                      <a:srgbClr val="0000FF"/>
                    </a:solidFill>
                    <a:latin typeface="Lucida Console" pitchFamily="49" charset="0"/>
                  </a:rPr>
                  <a:t>1</a:t>
                </a:r>
              </a:p>
            </p:txBody>
          </p:sp>
        </p:grpSp>
      </p:grpSp>
      <p:grpSp>
        <p:nvGrpSpPr>
          <p:cNvPr id="15" name="Group 48"/>
          <p:cNvGrpSpPr>
            <a:grpSpLocks/>
          </p:cNvGrpSpPr>
          <p:nvPr/>
        </p:nvGrpSpPr>
        <p:grpSpPr bwMode="auto">
          <a:xfrm>
            <a:off x="1295400" y="2971800"/>
            <a:ext cx="2424113" cy="762000"/>
            <a:chOff x="816" y="1872"/>
            <a:chExt cx="1527" cy="480"/>
          </a:xfrm>
        </p:grpSpPr>
        <p:grpSp>
          <p:nvGrpSpPr>
            <p:cNvPr id="16" name="Group 49"/>
            <p:cNvGrpSpPr>
              <a:grpSpLocks/>
            </p:cNvGrpSpPr>
            <p:nvPr/>
          </p:nvGrpSpPr>
          <p:grpSpPr bwMode="auto">
            <a:xfrm>
              <a:off x="816" y="1872"/>
              <a:ext cx="375" cy="480"/>
              <a:chOff x="2304" y="3312"/>
              <a:chExt cx="375" cy="480"/>
            </a:xfrm>
          </p:grpSpPr>
          <p:sp>
            <p:nvSpPr>
              <p:cNvPr id="113704" name="Text Box 50"/>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r>
                  <a:rPr lang="en-US" sz="4000" smtClean="0">
                    <a:solidFill>
                      <a:srgbClr val="FF0000"/>
                    </a:solidFill>
                    <a:latin typeface="Lucida Console" pitchFamily="49" charset="0"/>
                  </a:rPr>
                  <a:t>S</a:t>
                </a:r>
              </a:p>
            </p:txBody>
          </p:sp>
          <p:sp>
            <p:nvSpPr>
              <p:cNvPr id="113705" name="Text Box 51"/>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1400" smtClean="0">
                    <a:solidFill>
                      <a:srgbClr val="FF0000"/>
                    </a:solidFill>
                    <a:latin typeface="Lucida Console" pitchFamily="49" charset="0"/>
                  </a:rPr>
                  <a:t>1</a:t>
                </a:r>
              </a:p>
            </p:txBody>
          </p:sp>
        </p:grpSp>
        <p:grpSp>
          <p:nvGrpSpPr>
            <p:cNvPr id="17" name="Group 52"/>
            <p:cNvGrpSpPr>
              <a:grpSpLocks/>
            </p:cNvGrpSpPr>
            <p:nvPr/>
          </p:nvGrpSpPr>
          <p:grpSpPr bwMode="auto">
            <a:xfrm>
              <a:off x="1200" y="1872"/>
              <a:ext cx="375" cy="480"/>
              <a:chOff x="2304" y="3312"/>
              <a:chExt cx="375" cy="480"/>
            </a:xfrm>
          </p:grpSpPr>
          <p:sp>
            <p:nvSpPr>
              <p:cNvPr id="113702" name="Text Box 53"/>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r>
                  <a:rPr lang="en-US" sz="4000" smtClean="0">
                    <a:solidFill>
                      <a:srgbClr val="FF0000"/>
                    </a:solidFill>
                    <a:latin typeface="Lucida Console" pitchFamily="49" charset="0"/>
                  </a:rPr>
                  <a:t>E</a:t>
                </a:r>
              </a:p>
            </p:txBody>
          </p:sp>
          <p:sp>
            <p:nvSpPr>
              <p:cNvPr id="113703" name="Text Box 54"/>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1400" smtClean="0">
                    <a:solidFill>
                      <a:srgbClr val="FF0000"/>
                    </a:solidFill>
                    <a:latin typeface="Lucida Console" pitchFamily="49" charset="0"/>
                  </a:rPr>
                  <a:t>1</a:t>
                </a:r>
              </a:p>
            </p:txBody>
          </p:sp>
        </p:grpSp>
        <p:grpSp>
          <p:nvGrpSpPr>
            <p:cNvPr id="18" name="Group 55"/>
            <p:cNvGrpSpPr>
              <a:grpSpLocks/>
            </p:cNvGrpSpPr>
            <p:nvPr/>
          </p:nvGrpSpPr>
          <p:grpSpPr bwMode="auto">
            <a:xfrm>
              <a:off x="1584" y="1872"/>
              <a:ext cx="375" cy="480"/>
              <a:chOff x="2304" y="3312"/>
              <a:chExt cx="375" cy="480"/>
            </a:xfrm>
          </p:grpSpPr>
          <p:sp>
            <p:nvSpPr>
              <p:cNvPr id="113700" name="Text Box 56"/>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r>
                  <a:rPr lang="en-US" sz="4000" smtClean="0">
                    <a:solidFill>
                      <a:srgbClr val="FF0000"/>
                    </a:solidFill>
                    <a:latin typeface="Lucida Console" pitchFamily="49" charset="0"/>
                  </a:rPr>
                  <a:t>L</a:t>
                </a:r>
              </a:p>
            </p:txBody>
          </p:sp>
          <p:sp>
            <p:nvSpPr>
              <p:cNvPr id="113701" name="Text Box 57"/>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1400" smtClean="0">
                    <a:solidFill>
                      <a:srgbClr val="FF0000"/>
                    </a:solidFill>
                    <a:latin typeface="Lucida Console" pitchFamily="49" charset="0"/>
                  </a:rPr>
                  <a:t>1</a:t>
                </a:r>
              </a:p>
            </p:txBody>
          </p:sp>
        </p:grpSp>
        <p:grpSp>
          <p:nvGrpSpPr>
            <p:cNvPr id="19" name="Group 58"/>
            <p:cNvGrpSpPr>
              <a:grpSpLocks/>
            </p:cNvGrpSpPr>
            <p:nvPr/>
          </p:nvGrpSpPr>
          <p:grpSpPr bwMode="auto">
            <a:xfrm>
              <a:off x="1968" y="1872"/>
              <a:ext cx="375" cy="480"/>
              <a:chOff x="2304" y="3312"/>
              <a:chExt cx="375" cy="480"/>
            </a:xfrm>
          </p:grpSpPr>
          <p:sp>
            <p:nvSpPr>
              <p:cNvPr id="113698" name="Text Box 59"/>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r>
                  <a:rPr lang="en-US" sz="4000" smtClean="0">
                    <a:solidFill>
                      <a:srgbClr val="FF0000"/>
                    </a:solidFill>
                    <a:latin typeface="Lucida Console" pitchFamily="49" charset="0"/>
                  </a:rPr>
                  <a:t>L</a:t>
                </a:r>
              </a:p>
            </p:txBody>
          </p:sp>
          <p:sp>
            <p:nvSpPr>
              <p:cNvPr id="113699" name="Text Box 60"/>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1400" smtClean="0">
                    <a:solidFill>
                      <a:srgbClr val="FF0000"/>
                    </a:solidFill>
                    <a:latin typeface="Lucida Console" pitchFamily="49" charset="0"/>
                  </a:rPr>
                  <a:t>1</a:t>
                </a:r>
              </a:p>
            </p:txBody>
          </p:sp>
        </p:grpSp>
      </p:grpSp>
      <p:grpSp>
        <p:nvGrpSpPr>
          <p:cNvPr id="20" name="Group 61"/>
          <p:cNvGrpSpPr>
            <a:grpSpLocks/>
          </p:cNvGrpSpPr>
          <p:nvPr/>
        </p:nvGrpSpPr>
        <p:grpSpPr bwMode="auto">
          <a:xfrm>
            <a:off x="3200400" y="4038600"/>
            <a:ext cx="595313" cy="762000"/>
            <a:chOff x="2304" y="3312"/>
            <a:chExt cx="375" cy="480"/>
          </a:xfrm>
        </p:grpSpPr>
        <p:sp>
          <p:nvSpPr>
            <p:cNvPr id="113692" name="Text Box 62"/>
            <p:cNvSpPr txBox="1">
              <a:spLocks noChangeArrowheads="1"/>
            </p:cNvSpPr>
            <p:nvPr/>
          </p:nvSpPr>
          <p:spPr bwMode="auto">
            <a:xfrm>
              <a:off x="2304" y="3312"/>
              <a:ext cx="336" cy="466"/>
            </a:xfrm>
            <a:prstGeom prst="rect">
              <a:avLst/>
            </a:prstGeom>
            <a:solidFill>
              <a:schemeClr val="bg1"/>
            </a:solidFill>
            <a:ln w="38100">
              <a:solidFill>
                <a:schemeClr val="tx1"/>
              </a:solidFill>
              <a:miter lim="800000"/>
              <a:headEnd/>
              <a:tailEnd/>
            </a:ln>
          </p:spPr>
          <p:txBody>
            <a:bodyPr>
              <a:spAutoFit/>
            </a:bodyPr>
            <a:lstStyle/>
            <a:p>
              <a:pPr algn="r" eaLnBrk="0" fontAlgn="base" hangingPunct="0">
                <a:spcBef>
                  <a:spcPct val="50000"/>
                </a:spcBef>
                <a:spcAft>
                  <a:spcPct val="0"/>
                </a:spcAft>
              </a:pPr>
              <a:r>
                <a:rPr lang="en-US" sz="4000" smtClean="0">
                  <a:solidFill>
                    <a:srgbClr val="FF0000"/>
                  </a:solidFill>
                  <a:latin typeface="Lucida Console" pitchFamily="49" charset="0"/>
                </a:rPr>
                <a:t>L</a:t>
              </a:r>
            </a:p>
          </p:txBody>
        </p:sp>
        <p:sp>
          <p:nvSpPr>
            <p:cNvPr id="113693" name="Text Box 63"/>
            <p:cNvSpPr txBox="1">
              <a:spLocks noChangeArrowheads="1"/>
            </p:cNvSpPr>
            <p:nvPr/>
          </p:nvSpPr>
          <p:spPr bwMode="auto">
            <a:xfrm>
              <a:off x="2496" y="3600"/>
              <a:ext cx="183" cy="192"/>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1400" smtClean="0">
                  <a:solidFill>
                    <a:srgbClr val="FF0000"/>
                  </a:solidFill>
                  <a:latin typeface="Lucida Console" pitchFamily="49" charset="0"/>
                </a:rPr>
                <a:t>1</a:t>
              </a:r>
            </a:p>
          </p:txBody>
        </p:sp>
      </p:grpSp>
      <p:grpSp>
        <p:nvGrpSpPr>
          <p:cNvPr id="21" name="Group 64"/>
          <p:cNvGrpSpPr>
            <a:grpSpLocks/>
          </p:cNvGrpSpPr>
          <p:nvPr/>
        </p:nvGrpSpPr>
        <p:grpSpPr bwMode="auto">
          <a:xfrm>
            <a:off x="7086600" y="4876800"/>
            <a:ext cx="1447800" cy="1295400"/>
            <a:chOff x="4464" y="3072"/>
            <a:chExt cx="912" cy="816"/>
          </a:xfrm>
        </p:grpSpPr>
        <p:sp>
          <p:nvSpPr>
            <p:cNvPr id="113681" name="Freeform 65"/>
            <p:cNvSpPr>
              <a:spLocks/>
            </p:cNvSpPr>
            <p:nvPr/>
          </p:nvSpPr>
          <p:spPr bwMode="auto">
            <a:xfrm>
              <a:off x="5232" y="33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3682" name="Freeform 66"/>
            <p:cNvSpPr>
              <a:spLocks/>
            </p:cNvSpPr>
            <p:nvPr/>
          </p:nvSpPr>
          <p:spPr bwMode="auto">
            <a:xfrm>
              <a:off x="5088" y="32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3683" name="Freeform 67"/>
            <p:cNvSpPr>
              <a:spLocks/>
            </p:cNvSpPr>
            <p:nvPr/>
          </p:nvSpPr>
          <p:spPr bwMode="auto">
            <a:xfrm>
              <a:off x="4944" y="31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3684" name="Freeform 68"/>
            <p:cNvSpPr>
              <a:spLocks/>
            </p:cNvSpPr>
            <p:nvPr/>
          </p:nvSpPr>
          <p:spPr bwMode="auto">
            <a:xfrm>
              <a:off x="4800" y="3072"/>
              <a:ext cx="144" cy="288"/>
            </a:xfrm>
            <a:custGeom>
              <a:avLst/>
              <a:gdLst>
                <a:gd name="T0" fmla="*/ 0 w 144"/>
                <a:gd name="T1" fmla="*/ 35 h 336"/>
                <a:gd name="T2" fmla="*/ 96 w 144"/>
                <a:gd name="T3" fmla="*/ 0 h 336"/>
                <a:gd name="T4" fmla="*/ 144 w 144"/>
                <a:gd name="T5" fmla="*/ 35 h 336"/>
                <a:gd name="T6" fmla="*/ 144 w 144"/>
                <a:gd name="T7" fmla="*/ 247 h 336"/>
                <a:gd name="T8" fmla="*/ 96 w 144"/>
                <a:gd name="T9" fmla="*/ 212 h 336"/>
                <a:gd name="T10" fmla="*/ 96 w 144"/>
                <a:gd name="T11" fmla="*/ 70 h 336"/>
                <a:gd name="T12" fmla="*/ 0 w 144"/>
                <a:gd name="T13" fmla="*/ 105 h 336"/>
                <a:gd name="T14" fmla="*/ 0 w 144"/>
                <a:gd name="T15" fmla="*/ 35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3685" name="Freeform 69"/>
            <p:cNvSpPr>
              <a:spLocks/>
            </p:cNvSpPr>
            <p:nvPr/>
          </p:nvSpPr>
          <p:spPr bwMode="auto">
            <a:xfrm>
              <a:off x="4539" y="307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3686" name="Freeform 70"/>
            <p:cNvSpPr>
              <a:spLocks/>
            </p:cNvSpPr>
            <p:nvPr/>
          </p:nvSpPr>
          <p:spPr bwMode="auto">
            <a:xfrm>
              <a:off x="4549" y="316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3687" name="Freeform 71"/>
            <p:cNvSpPr>
              <a:spLocks/>
            </p:cNvSpPr>
            <p:nvPr/>
          </p:nvSpPr>
          <p:spPr bwMode="auto">
            <a:xfrm>
              <a:off x="5024" y="340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3688" name="Freeform 72"/>
            <p:cNvSpPr>
              <a:spLocks/>
            </p:cNvSpPr>
            <p:nvPr/>
          </p:nvSpPr>
          <p:spPr bwMode="auto">
            <a:xfrm>
              <a:off x="4800" y="3552"/>
              <a:ext cx="240" cy="336"/>
            </a:xfrm>
            <a:custGeom>
              <a:avLst/>
              <a:gdLst>
                <a:gd name="T0" fmla="*/ 98 w 336"/>
                <a:gd name="T1" fmla="*/ 0 h 432"/>
                <a:gd name="T2" fmla="*/ 171 w 336"/>
                <a:gd name="T3" fmla="*/ 58 h 432"/>
                <a:gd name="T4" fmla="*/ 49 w 336"/>
                <a:gd name="T5" fmla="*/ 87 h 432"/>
                <a:gd name="T6" fmla="*/ 49 w 336"/>
                <a:gd name="T7" fmla="*/ 261 h 432"/>
                <a:gd name="T8" fmla="*/ 0 w 336"/>
                <a:gd name="T9" fmla="*/ 203 h 432"/>
                <a:gd name="T10" fmla="*/ 0 w 336"/>
                <a:gd name="T11" fmla="*/ 29 h 432"/>
                <a:gd name="T12" fmla="*/ 98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3689" name="Freeform 73"/>
            <p:cNvSpPr>
              <a:spLocks/>
            </p:cNvSpPr>
            <p:nvPr/>
          </p:nvSpPr>
          <p:spPr bwMode="auto">
            <a:xfrm>
              <a:off x="4656" y="3456"/>
              <a:ext cx="240" cy="288"/>
            </a:xfrm>
            <a:custGeom>
              <a:avLst/>
              <a:gdLst>
                <a:gd name="T0" fmla="*/ 98 w 336"/>
                <a:gd name="T1" fmla="*/ 0 h 432"/>
                <a:gd name="T2" fmla="*/ 171 w 336"/>
                <a:gd name="T3" fmla="*/ 43 h 432"/>
                <a:gd name="T4" fmla="*/ 49 w 336"/>
                <a:gd name="T5" fmla="*/ 64 h 432"/>
                <a:gd name="T6" fmla="*/ 49 w 336"/>
                <a:gd name="T7" fmla="*/ 192 h 432"/>
                <a:gd name="T8" fmla="*/ 0 w 336"/>
                <a:gd name="T9" fmla="*/ 149 h 432"/>
                <a:gd name="T10" fmla="*/ 0 w 336"/>
                <a:gd name="T11" fmla="*/ 21 h 432"/>
                <a:gd name="T12" fmla="*/ 98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3690" name="Freeform 74"/>
            <p:cNvSpPr>
              <a:spLocks/>
            </p:cNvSpPr>
            <p:nvPr/>
          </p:nvSpPr>
          <p:spPr bwMode="auto">
            <a:xfrm>
              <a:off x="4560" y="3360"/>
              <a:ext cx="192" cy="288"/>
            </a:xfrm>
            <a:custGeom>
              <a:avLst/>
              <a:gdLst>
                <a:gd name="T0" fmla="*/ 63 w 336"/>
                <a:gd name="T1" fmla="*/ 0 h 432"/>
                <a:gd name="T2" fmla="*/ 110 w 336"/>
                <a:gd name="T3" fmla="*/ 43 h 432"/>
                <a:gd name="T4" fmla="*/ 31 w 336"/>
                <a:gd name="T5" fmla="*/ 64 h 432"/>
                <a:gd name="T6" fmla="*/ 31 w 336"/>
                <a:gd name="T7" fmla="*/ 192 h 432"/>
                <a:gd name="T8" fmla="*/ 0 w 336"/>
                <a:gd name="T9" fmla="*/ 149 h 432"/>
                <a:gd name="T10" fmla="*/ 0 w 336"/>
                <a:gd name="T11" fmla="*/ 21 h 432"/>
                <a:gd name="T12" fmla="*/ 6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
          <p:nvSpPr>
            <p:cNvPr id="113691" name="Freeform 75"/>
            <p:cNvSpPr>
              <a:spLocks/>
            </p:cNvSpPr>
            <p:nvPr/>
          </p:nvSpPr>
          <p:spPr bwMode="auto">
            <a:xfrm>
              <a:off x="4464" y="3264"/>
              <a:ext cx="192" cy="288"/>
            </a:xfrm>
            <a:custGeom>
              <a:avLst/>
              <a:gdLst>
                <a:gd name="T0" fmla="*/ 63 w 336"/>
                <a:gd name="T1" fmla="*/ 0 h 432"/>
                <a:gd name="T2" fmla="*/ 110 w 336"/>
                <a:gd name="T3" fmla="*/ 43 h 432"/>
                <a:gd name="T4" fmla="*/ 31 w 336"/>
                <a:gd name="T5" fmla="*/ 64 h 432"/>
                <a:gd name="T6" fmla="*/ 31 w 336"/>
                <a:gd name="T7" fmla="*/ 192 h 432"/>
                <a:gd name="T8" fmla="*/ 0 w 336"/>
                <a:gd name="T9" fmla="*/ 149 h 432"/>
                <a:gd name="T10" fmla="*/ 0 w 336"/>
                <a:gd name="T11" fmla="*/ 21 h 432"/>
                <a:gd name="T12" fmla="*/ 6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grpSp>
      <p:sp>
        <p:nvSpPr>
          <p:cNvPr id="113679" name="AutoShape 76"/>
          <p:cNvSpPr>
            <a:spLocks noChangeArrowheads="1"/>
          </p:cNvSpPr>
          <p:nvPr/>
        </p:nvSpPr>
        <p:spPr bwMode="auto">
          <a:xfrm>
            <a:off x="4572000" y="5105400"/>
            <a:ext cx="1981200" cy="762000"/>
          </a:xfrm>
          <a:prstGeom prst="cloudCallout">
            <a:avLst>
              <a:gd name="adj1" fmla="val 72755"/>
              <a:gd name="adj2" fmla="val -48125"/>
            </a:avLst>
          </a:prstGeom>
          <a:noFill/>
          <a:ln w="38100">
            <a:solidFill>
              <a:srgbClr val="0000FF"/>
            </a:solidFill>
            <a:round/>
            <a:headEnd/>
            <a:tailEnd/>
          </a:ln>
        </p:spPr>
        <p:txBody>
          <a:bodyPr anchor="ctr"/>
          <a:lstStyle/>
          <a:p>
            <a:pPr algn="ctr" eaLnBrk="0" fontAlgn="base" hangingPunct="0">
              <a:spcBef>
                <a:spcPct val="0"/>
              </a:spcBef>
              <a:spcAft>
                <a:spcPct val="0"/>
              </a:spcAft>
            </a:pPr>
            <a:r>
              <a:rPr lang="en-US" sz="4000" smtClean="0">
                <a:solidFill>
                  <a:srgbClr val="0000FF"/>
                </a:solidFill>
                <a:latin typeface="Lucida Console" pitchFamily="49" charset="0"/>
              </a:rPr>
              <a:t>OK</a:t>
            </a:r>
          </a:p>
        </p:txBody>
      </p:sp>
      <p:sp>
        <p:nvSpPr>
          <p:cNvPr id="113680" name="Freeform 77"/>
          <p:cNvSpPr>
            <a:spLocks/>
          </p:cNvSpPr>
          <p:nvPr/>
        </p:nvSpPr>
        <p:spPr bwMode="auto">
          <a:xfrm>
            <a:off x="1600200" y="4441825"/>
            <a:ext cx="1766888" cy="587375"/>
          </a:xfrm>
          <a:custGeom>
            <a:avLst/>
            <a:gdLst>
              <a:gd name="T0" fmla="*/ 0 w 1113"/>
              <a:gd name="T1" fmla="*/ 932457902 h 370"/>
              <a:gd name="T2" fmla="*/ 2147483647 w 1113"/>
              <a:gd name="T3" fmla="*/ 0 h 370"/>
              <a:gd name="T4" fmla="*/ 63004715 w 1113"/>
              <a:gd name="T5" fmla="*/ 713204976 h 370"/>
              <a:gd name="T6" fmla="*/ 0 60000 65536"/>
              <a:gd name="T7" fmla="*/ 0 60000 65536"/>
              <a:gd name="T8" fmla="*/ 0 60000 65536"/>
              <a:gd name="T9" fmla="*/ 0 w 1113"/>
              <a:gd name="T10" fmla="*/ 0 h 370"/>
              <a:gd name="T11" fmla="*/ 1113 w 1113"/>
              <a:gd name="T12" fmla="*/ 370 h 370"/>
            </a:gdLst>
            <a:ahLst/>
            <a:cxnLst>
              <a:cxn ang="T6">
                <a:pos x="T0" y="T1"/>
              </a:cxn>
              <a:cxn ang="T7">
                <a:pos x="T2" y="T3"/>
              </a:cxn>
              <a:cxn ang="T8">
                <a:pos x="T4" y="T5"/>
              </a:cxn>
            </a:cxnLst>
            <a:rect l="T9" t="T10" r="T11" b="T12"/>
            <a:pathLst>
              <a:path w="1113" h="370">
                <a:moveTo>
                  <a:pt x="0" y="370"/>
                </a:moveTo>
                <a:lnTo>
                  <a:pt x="1113" y="0"/>
                </a:lnTo>
                <a:lnTo>
                  <a:pt x="25" y="283"/>
                </a:lnTo>
              </a:path>
            </a:pathLst>
          </a:custGeom>
          <a:solidFill>
            <a:schemeClr val="tx1"/>
          </a:solidFill>
          <a:ln w="9525" cap="flat" cmpd="sng">
            <a:solidFill>
              <a:schemeClr val="tx1"/>
            </a:solidFill>
            <a:prstDash val="solid"/>
            <a:round/>
            <a:headEnd type="none" w="med" len="med"/>
            <a:tailEnd type="triangle" w="med" len="med"/>
          </a:ln>
        </p:spPr>
        <p:txBody>
          <a:bodyPr wrap="none" anchor="ctr"/>
          <a:lstStyle/>
          <a:p>
            <a:pPr algn="r" eaLnBrk="0" fontAlgn="base" hangingPunct="0">
              <a:spcBef>
                <a:spcPct val="0"/>
              </a:spcBef>
              <a:spcAft>
                <a:spcPct val="0"/>
              </a:spcAft>
            </a:pPr>
            <a:endParaRPr lang="en-US" sz="4400" b="1" smtClean="0">
              <a:solidFill>
                <a:srgbClr val="0000FF"/>
              </a:solidFill>
            </a:endParaRPr>
          </a:p>
        </p:txBody>
      </p:sp>
    </p:spTree>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Footer Placeholder 3"/>
          <p:cNvSpPr>
            <a:spLocks noGrp="1"/>
          </p:cNvSpPr>
          <p:nvPr>
            <p:ph type="ftr" sz="quarter" idx="10"/>
          </p:nvPr>
        </p:nvSpPr>
        <p:spPr>
          <a:noFill/>
        </p:spPr>
        <p:txBody>
          <a:bodyPr/>
          <a:lstStyle/>
          <a:p>
            <a:r>
              <a:rPr lang="en-US" smtClean="0">
                <a:solidFill>
                  <a:srgbClr val="000000"/>
                </a:solidFill>
              </a:rPr>
              <a:t>Art of Multiprocessor Programming</a:t>
            </a:r>
          </a:p>
        </p:txBody>
      </p:sp>
      <p:sp>
        <p:nvSpPr>
          <p:cNvPr id="114691" name="Slide Number Placeholder 4"/>
          <p:cNvSpPr>
            <a:spLocks noGrp="1"/>
          </p:cNvSpPr>
          <p:nvPr>
            <p:ph type="sldNum" sz="quarter" idx="11"/>
          </p:nvPr>
        </p:nvSpPr>
        <p:spPr>
          <a:noFill/>
        </p:spPr>
        <p:txBody>
          <a:bodyPr/>
          <a:lstStyle/>
          <a:p>
            <a:fld id="{FA354A49-DF63-4E38-9C42-9B4979A340E7}" type="slidenum">
              <a:rPr lang="x-none" smtClean="0">
                <a:solidFill>
                  <a:srgbClr val="000000"/>
                </a:solidFill>
              </a:rPr>
              <a:pPr/>
              <a:t>94</a:t>
            </a:fld>
            <a:endParaRPr lang="en-US" smtClean="0">
              <a:solidFill>
                <a:srgbClr val="000000"/>
              </a:solidFill>
            </a:endParaRPr>
          </a:p>
        </p:txBody>
      </p:sp>
      <p:sp>
        <p:nvSpPr>
          <p:cNvPr id="114692" name="Rectangle 2"/>
          <p:cNvSpPr>
            <a:spLocks noGrp="1" noChangeArrowheads="1"/>
          </p:cNvSpPr>
          <p:nvPr>
            <p:ph type="title"/>
          </p:nvPr>
        </p:nvSpPr>
        <p:spPr/>
        <p:txBody>
          <a:bodyPr/>
          <a:lstStyle/>
          <a:p>
            <a:r>
              <a:rPr lang="en-US" smtClean="0"/>
              <a:t>Readers/Writers</a:t>
            </a:r>
          </a:p>
        </p:txBody>
      </p:sp>
      <p:sp>
        <p:nvSpPr>
          <p:cNvPr id="114693" name="Rectangle 3"/>
          <p:cNvSpPr>
            <a:spLocks noGrp="1" noChangeArrowheads="1"/>
          </p:cNvSpPr>
          <p:nvPr>
            <p:ph type="body" idx="1"/>
          </p:nvPr>
        </p:nvSpPr>
        <p:spPr/>
        <p:txBody>
          <a:bodyPr/>
          <a:lstStyle/>
          <a:p>
            <a:r>
              <a:rPr lang="en-US" smtClean="0"/>
              <a:t>Devise a protocol so that</a:t>
            </a:r>
          </a:p>
          <a:p>
            <a:pPr lvl="1"/>
            <a:r>
              <a:rPr lang="en-US" smtClean="0"/>
              <a:t>Writer writes one letter at a time</a:t>
            </a:r>
          </a:p>
          <a:p>
            <a:pPr lvl="1"/>
            <a:r>
              <a:rPr lang="en-US" smtClean="0"/>
              <a:t>Reader reads one letter at a time</a:t>
            </a:r>
          </a:p>
          <a:p>
            <a:pPr lvl="1"/>
            <a:r>
              <a:rPr lang="en-US" smtClean="0"/>
              <a:t>Reader sees</a:t>
            </a:r>
          </a:p>
          <a:p>
            <a:pPr lvl="2"/>
            <a:r>
              <a:rPr lang="en-US" smtClean="0"/>
              <a:t>Old message or new message</a:t>
            </a:r>
          </a:p>
          <a:p>
            <a:pPr lvl="2"/>
            <a:r>
              <a:rPr lang="en-US" smtClean="0"/>
              <a:t>No mixed messages</a:t>
            </a:r>
          </a:p>
        </p:txBody>
      </p:sp>
    </p:spTree>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Footer Placeholder 3"/>
          <p:cNvSpPr>
            <a:spLocks noGrp="1"/>
          </p:cNvSpPr>
          <p:nvPr>
            <p:ph type="ftr" sz="quarter" idx="10"/>
          </p:nvPr>
        </p:nvSpPr>
        <p:spPr>
          <a:noFill/>
        </p:spPr>
        <p:txBody>
          <a:bodyPr/>
          <a:lstStyle/>
          <a:p>
            <a:r>
              <a:rPr lang="en-US" smtClean="0">
                <a:solidFill>
                  <a:srgbClr val="000000"/>
                </a:solidFill>
              </a:rPr>
              <a:t>Art of Multiprocessor Programming</a:t>
            </a:r>
          </a:p>
        </p:txBody>
      </p:sp>
      <p:sp>
        <p:nvSpPr>
          <p:cNvPr id="115715" name="Slide Number Placeholder 4"/>
          <p:cNvSpPr>
            <a:spLocks noGrp="1"/>
          </p:cNvSpPr>
          <p:nvPr>
            <p:ph type="sldNum" sz="quarter" idx="11"/>
          </p:nvPr>
        </p:nvSpPr>
        <p:spPr>
          <a:noFill/>
        </p:spPr>
        <p:txBody>
          <a:bodyPr/>
          <a:lstStyle/>
          <a:p>
            <a:fld id="{FD8EF489-0DE9-4724-BECE-706CBF149702}" type="slidenum">
              <a:rPr lang="x-none" smtClean="0">
                <a:solidFill>
                  <a:srgbClr val="000000"/>
                </a:solidFill>
              </a:rPr>
              <a:pPr/>
              <a:t>95</a:t>
            </a:fld>
            <a:endParaRPr lang="en-US" smtClean="0">
              <a:solidFill>
                <a:srgbClr val="000000"/>
              </a:solidFill>
            </a:endParaRPr>
          </a:p>
        </p:txBody>
      </p:sp>
      <p:sp>
        <p:nvSpPr>
          <p:cNvPr id="115716" name="Rectangle 2"/>
          <p:cNvSpPr>
            <a:spLocks noGrp="1" noChangeArrowheads="1"/>
          </p:cNvSpPr>
          <p:nvPr>
            <p:ph type="title"/>
          </p:nvPr>
        </p:nvSpPr>
        <p:spPr>
          <a:xfrm>
            <a:off x="685800" y="609600"/>
            <a:ext cx="8047038" cy="1143000"/>
          </a:xfrm>
        </p:spPr>
        <p:txBody>
          <a:bodyPr/>
          <a:lstStyle/>
          <a:p>
            <a:r>
              <a:rPr lang="en-US" smtClean="0"/>
              <a:t>Readers/Writers (continued)</a:t>
            </a:r>
          </a:p>
        </p:txBody>
      </p:sp>
      <p:sp>
        <p:nvSpPr>
          <p:cNvPr id="115717" name="Rectangle 3"/>
          <p:cNvSpPr>
            <a:spLocks noGrp="1" noChangeArrowheads="1"/>
          </p:cNvSpPr>
          <p:nvPr>
            <p:ph type="body" idx="1"/>
          </p:nvPr>
        </p:nvSpPr>
        <p:spPr/>
        <p:txBody>
          <a:bodyPr/>
          <a:lstStyle/>
          <a:p>
            <a:r>
              <a:rPr lang="en-US" dirty="0" smtClean="0"/>
              <a:t>Easy with mutual exclusion</a:t>
            </a:r>
          </a:p>
          <a:p>
            <a:r>
              <a:rPr lang="en-US" dirty="0" smtClean="0"/>
              <a:t>But mutual exclusion requires </a:t>
            </a:r>
            <a:r>
              <a:rPr lang="en-US" dirty="0" smtClean="0">
                <a:solidFill>
                  <a:srgbClr val="FF3300"/>
                </a:solidFill>
              </a:rPr>
              <a:t>waiting</a:t>
            </a:r>
          </a:p>
          <a:p>
            <a:pPr lvl="1"/>
            <a:r>
              <a:rPr lang="en-US" dirty="0" smtClean="0"/>
              <a:t>One </a:t>
            </a:r>
            <a:r>
              <a:rPr lang="en-US" dirty="0" smtClean="0">
                <a:solidFill>
                  <a:srgbClr val="FF3300"/>
                </a:solidFill>
              </a:rPr>
              <a:t>waits</a:t>
            </a:r>
            <a:r>
              <a:rPr lang="en-US" dirty="0" smtClean="0"/>
              <a:t> for the other</a:t>
            </a:r>
          </a:p>
          <a:p>
            <a:pPr lvl="1"/>
            <a:r>
              <a:rPr lang="en-US" dirty="0" smtClean="0"/>
              <a:t>Everyone executes </a:t>
            </a:r>
            <a:r>
              <a:rPr lang="en-US" dirty="0" smtClean="0">
                <a:solidFill>
                  <a:srgbClr val="FF3300"/>
                </a:solidFill>
              </a:rPr>
              <a:t>sequentially</a:t>
            </a:r>
          </a:p>
          <a:p>
            <a:r>
              <a:rPr lang="en-US" dirty="0" smtClean="0"/>
              <a:t>Remarkably</a:t>
            </a:r>
          </a:p>
          <a:p>
            <a:pPr lvl="1"/>
            <a:r>
              <a:rPr lang="en-US" dirty="0" smtClean="0"/>
              <a:t>We can solve R/W without mutual </a:t>
            </a:r>
            <a:r>
              <a:rPr lang="en-US" dirty="0" smtClean="0"/>
              <a:t>exclusion—not shown here (see CS586)</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09600"/>
            <a:ext cx="7772400" cy="1143000"/>
          </a:xfrm>
        </p:spPr>
        <p:txBody>
          <a:bodyPr>
            <a:normAutofit/>
          </a:bodyPr>
          <a:lstStyle/>
          <a:p>
            <a:r>
              <a:rPr lang="en-US" dirty="0" smtClean="0"/>
              <a:t>Reader/Writer using </a:t>
            </a:r>
            <a:r>
              <a:rPr lang="en-US" dirty="0" err="1" smtClean="0"/>
              <a:t>Mutex</a:t>
            </a:r>
            <a:endParaRPr lang="en-US" dirty="0"/>
          </a:p>
        </p:txBody>
      </p:sp>
      <p:grpSp>
        <p:nvGrpSpPr>
          <p:cNvPr id="3" name="Group 3"/>
          <p:cNvGrpSpPr>
            <a:grpSpLocks/>
          </p:cNvGrpSpPr>
          <p:nvPr/>
        </p:nvGrpSpPr>
        <p:grpSpPr bwMode="auto">
          <a:xfrm>
            <a:off x="5562600" y="2147888"/>
            <a:ext cx="3370258" cy="4100512"/>
            <a:chOff x="175" y="1163"/>
            <a:chExt cx="2123" cy="2182"/>
          </a:xfrm>
        </p:grpSpPr>
        <p:sp>
          <p:nvSpPr>
            <p:cNvPr id="4" name="Text Box 4"/>
            <p:cNvSpPr txBox="1">
              <a:spLocks noChangeArrowheads="1"/>
            </p:cNvSpPr>
            <p:nvPr/>
          </p:nvSpPr>
          <p:spPr bwMode="auto">
            <a:xfrm>
              <a:off x="175" y="1542"/>
              <a:ext cx="2123" cy="1803"/>
            </a:xfrm>
            <a:prstGeom prst="rect">
              <a:avLst/>
            </a:prstGeom>
            <a:noFill/>
            <a:ln w="9525">
              <a:noFill/>
              <a:miter lim="800000"/>
              <a:headEnd/>
              <a:tailEnd/>
            </a:ln>
          </p:spPr>
          <p:txBody>
            <a:bodyPr wrap="none" anchor="ctr">
              <a:spAutoFit/>
            </a:bodyPr>
            <a:lstStyle/>
            <a:p>
              <a:pPr algn="l"/>
              <a:r>
                <a:rPr lang="en-US" b="1" dirty="0" smtClean="0">
                  <a:latin typeface="Courier New" pitchFamily="49" charset="0"/>
                </a:rPr>
                <a:t>while(TRUE) {</a:t>
              </a:r>
              <a:endParaRPr lang="en-US" b="1" dirty="0">
                <a:latin typeface="Courier New" pitchFamily="49" charset="0"/>
              </a:endParaRPr>
            </a:p>
            <a:p>
              <a:pPr algn="l"/>
              <a:r>
                <a:rPr lang="en-US" b="1" dirty="0">
                  <a:latin typeface="Courier New" pitchFamily="49" charset="0"/>
                </a:rPr>
                <a:t>    </a:t>
              </a:r>
              <a:r>
                <a:rPr lang="en-US" b="1" dirty="0" err="1" smtClean="0">
                  <a:latin typeface="Courier New" pitchFamily="49" charset="0"/>
                </a:rPr>
                <a:t>think_up_data</a:t>
              </a:r>
              <a:r>
                <a:rPr lang="en-US" b="1" dirty="0" smtClean="0">
                  <a:latin typeface="Courier New" pitchFamily="49" charset="0"/>
                </a:rPr>
                <a:t>(</a:t>
              </a:r>
              <a:r>
                <a:rPr lang="en-US" b="1" dirty="0" smtClean="0">
                  <a:latin typeface="Courier New" pitchFamily="49" charset="0"/>
                </a:rPr>
                <a:t>)</a:t>
              </a:r>
              <a:endParaRPr lang="en-US" b="1" dirty="0">
                <a:latin typeface="Courier New" pitchFamily="49" charset="0"/>
              </a:endParaRPr>
            </a:p>
            <a:p>
              <a:pPr algn="l"/>
              <a:r>
                <a:rPr lang="en-US" b="1" dirty="0">
                  <a:latin typeface="Courier New" pitchFamily="49" charset="0"/>
                </a:rPr>
                <a:t>    </a:t>
              </a:r>
              <a:r>
                <a:rPr lang="en-US" b="1" dirty="0" err="1" smtClean="0">
                  <a:latin typeface="Courier New" pitchFamily="49" charset="0"/>
                </a:rPr>
                <a:t>semWait</a:t>
              </a:r>
              <a:r>
                <a:rPr lang="en-US" b="1" dirty="0" smtClean="0">
                  <a:latin typeface="Courier New" pitchFamily="49" charset="0"/>
                </a:rPr>
                <a:t>(&amp;</a:t>
              </a:r>
              <a:r>
                <a:rPr lang="en-US" b="1" dirty="0" err="1" smtClean="0">
                  <a:latin typeface="Courier New" pitchFamily="49" charset="0"/>
                </a:rPr>
                <a:t>db</a:t>
              </a:r>
              <a:r>
                <a:rPr lang="en-US" b="1" dirty="0" smtClean="0">
                  <a:latin typeface="Courier New" pitchFamily="49" charset="0"/>
                </a:rPr>
                <a:t>)</a:t>
              </a:r>
              <a:r>
                <a:rPr lang="en-US" b="1" dirty="0" smtClean="0">
                  <a:latin typeface="Courier New" pitchFamily="49" charset="0"/>
                </a:rPr>
                <a:t>;</a:t>
              </a:r>
              <a:endParaRPr lang="en-US" b="1" dirty="0">
                <a:latin typeface="Courier New" pitchFamily="49" charset="0"/>
              </a:endParaRPr>
            </a:p>
            <a:p>
              <a:pPr algn="l"/>
              <a:r>
                <a:rPr lang="en-US" b="1" dirty="0">
                  <a:latin typeface="Courier New" pitchFamily="49" charset="0"/>
                </a:rPr>
                <a:t>    </a:t>
              </a:r>
              <a:r>
                <a:rPr lang="en-US" b="1" dirty="0" err="1" smtClean="0">
                  <a:latin typeface="Courier New" pitchFamily="49" charset="0"/>
                </a:rPr>
                <a:t>write_data_base</a:t>
              </a:r>
              <a:r>
                <a:rPr lang="en-US" b="1" dirty="0" smtClean="0">
                  <a:latin typeface="Courier New" pitchFamily="49" charset="0"/>
                </a:rPr>
                <a:t>();</a:t>
              </a:r>
              <a:endParaRPr lang="en-US" b="1" dirty="0" smtClean="0">
                <a:latin typeface="Courier New" pitchFamily="49" charset="0"/>
              </a:endParaRPr>
            </a:p>
            <a:p>
              <a:pPr algn="l"/>
              <a:r>
                <a:rPr lang="en-US" b="1" dirty="0">
                  <a:latin typeface="Courier New" pitchFamily="49" charset="0"/>
                </a:rPr>
                <a:t> </a:t>
              </a:r>
              <a:r>
                <a:rPr lang="en-US" b="1" dirty="0" smtClean="0">
                  <a:latin typeface="Courier New" pitchFamily="49" charset="0"/>
                </a:rPr>
                <a:t>   </a:t>
              </a:r>
              <a:r>
                <a:rPr lang="en-US" b="1" dirty="0" err="1" smtClean="0">
                  <a:latin typeface="Courier New" pitchFamily="49" charset="0"/>
                </a:rPr>
                <a:t>semSignal</a:t>
              </a:r>
              <a:r>
                <a:rPr lang="en-US" b="1" dirty="0" smtClean="0">
                  <a:latin typeface="Courier New" pitchFamily="49" charset="0"/>
                </a:rPr>
                <a:t>(&amp;</a:t>
              </a:r>
              <a:r>
                <a:rPr lang="en-US" b="1" dirty="0" err="1" smtClean="0">
                  <a:latin typeface="Courier New" pitchFamily="49" charset="0"/>
                </a:rPr>
                <a:t>db</a:t>
              </a:r>
              <a:r>
                <a:rPr lang="en-US" b="1" dirty="0" smtClean="0">
                  <a:latin typeface="Courier New" pitchFamily="49" charset="0"/>
                </a:rPr>
                <a:t>)</a:t>
              </a:r>
              <a:r>
                <a:rPr lang="en-US" b="1" dirty="0" smtClean="0">
                  <a:latin typeface="Courier New" pitchFamily="49" charset="0"/>
                </a:rPr>
                <a:t>;</a:t>
              </a:r>
              <a:endParaRPr lang="en-US" b="1" dirty="0">
                <a:latin typeface="Courier New" pitchFamily="49" charset="0"/>
              </a:endParaRPr>
            </a:p>
            <a:p>
              <a:pPr algn="l"/>
              <a:r>
                <a:rPr lang="en-US" b="1" dirty="0" smtClean="0">
                  <a:latin typeface="Courier New" pitchFamily="49" charset="0"/>
                </a:rPr>
                <a:t>}</a:t>
              </a:r>
            </a:p>
            <a:p>
              <a:pPr algn="l"/>
              <a:endParaRPr lang="en-US" b="1" dirty="0">
                <a:latin typeface="Courier New" pitchFamily="49" charset="0"/>
              </a:endParaRPr>
            </a:p>
            <a:p>
              <a:pPr algn="l"/>
              <a:endParaRPr lang="en-US" b="1" dirty="0" smtClean="0">
                <a:latin typeface="Courier New" pitchFamily="49" charset="0"/>
              </a:endParaRPr>
            </a:p>
            <a:p>
              <a:pPr algn="l"/>
              <a:r>
                <a:rPr lang="en-US" b="1" dirty="0" err="1" smtClean="0">
                  <a:latin typeface="Courier New" pitchFamily="49" charset="0"/>
                </a:rPr>
                <a:t>mutex</a:t>
              </a:r>
              <a:r>
                <a:rPr lang="en-US" b="1" dirty="0" smtClean="0">
                  <a:latin typeface="Courier New" pitchFamily="49" charset="0"/>
                </a:rPr>
                <a:t> and </a:t>
              </a:r>
              <a:r>
                <a:rPr lang="en-US" b="1" dirty="0" err="1" smtClean="0">
                  <a:latin typeface="Courier New" pitchFamily="49" charset="0"/>
                </a:rPr>
                <a:t>db</a:t>
              </a:r>
              <a:r>
                <a:rPr lang="en-US" b="1" dirty="0" smtClean="0">
                  <a:latin typeface="Courier New" pitchFamily="49" charset="0"/>
                </a:rPr>
                <a:t> start at 1</a:t>
              </a:r>
            </a:p>
            <a:p>
              <a:pPr algn="l"/>
              <a:r>
                <a:rPr lang="en-US" b="1" dirty="0" err="1" smtClean="0">
                  <a:latin typeface="Courier New" pitchFamily="49" charset="0"/>
                </a:rPr>
                <a:t>rc</a:t>
              </a:r>
              <a:r>
                <a:rPr lang="en-US" b="1" dirty="0" smtClean="0">
                  <a:latin typeface="Courier New" pitchFamily="49" charset="0"/>
                </a:rPr>
                <a:t> is the reader count</a:t>
              </a:r>
              <a:endParaRPr lang="en-US" b="1" dirty="0">
                <a:latin typeface="Courier New" pitchFamily="49" charset="0"/>
              </a:endParaRPr>
            </a:p>
          </p:txBody>
        </p:sp>
        <p:sp>
          <p:nvSpPr>
            <p:cNvPr id="5" name="Text Box 5"/>
            <p:cNvSpPr txBox="1">
              <a:spLocks noChangeArrowheads="1"/>
            </p:cNvSpPr>
            <p:nvPr/>
          </p:nvSpPr>
          <p:spPr bwMode="auto">
            <a:xfrm>
              <a:off x="175" y="1163"/>
              <a:ext cx="1437" cy="288"/>
            </a:xfrm>
            <a:prstGeom prst="rect">
              <a:avLst/>
            </a:prstGeom>
            <a:noFill/>
            <a:ln w="12700">
              <a:noFill/>
              <a:miter lim="800000"/>
              <a:headEnd type="none" w="lg" len="lg"/>
              <a:tailEnd type="none" w="lg" len="lg"/>
            </a:ln>
          </p:spPr>
          <p:txBody>
            <a:bodyPr>
              <a:spAutoFit/>
            </a:bodyPr>
            <a:lstStyle/>
            <a:p>
              <a:pPr algn="l">
                <a:spcBef>
                  <a:spcPct val="50000"/>
                </a:spcBef>
              </a:pPr>
              <a:r>
                <a:rPr lang="en-US" sz="2400" b="1" u="sng" dirty="0" smtClean="0"/>
                <a:t>Writer</a:t>
              </a:r>
              <a:endParaRPr lang="en-US" sz="2400" b="1" u="sng" dirty="0"/>
            </a:p>
          </p:txBody>
        </p:sp>
      </p:grpSp>
      <p:grpSp>
        <p:nvGrpSpPr>
          <p:cNvPr id="6" name="Group 6"/>
          <p:cNvGrpSpPr>
            <a:grpSpLocks/>
          </p:cNvGrpSpPr>
          <p:nvPr/>
        </p:nvGrpSpPr>
        <p:grpSpPr bwMode="auto">
          <a:xfrm>
            <a:off x="381000" y="2147888"/>
            <a:ext cx="4618042" cy="4329112"/>
            <a:chOff x="2966" y="1161"/>
            <a:chExt cx="2909" cy="2359"/>
          </a:xfrm>
        </p:grpSpPr>
        <p:sp>
          <p:nvSpPr>
            <p:cNvPr id="7" name="Text Box 7"/>
            <p:cNvSpPr txBox="1">
              <a:spLocks noChangeArrowheads="1"/>
            </p:cNvSpPr>
            <p:nvPr/>
          </p:nvSpPr>
          <p:spPr bwMode="auto">
            <a:xfrm>
              <a:off x="2966" y="1368"/>
              <a:ext cx="2909" cy="2152"/>
            </a:xfrm>
            <a:prstGeom prst="rect">
              <a:avLst/>
            </a:prstGeom>
            <a:noFill/>
            <a:ln w="9525">
              <a:noFill/>
              <a:miter lim="800000"/>
              <a:headEnd/>
              <a:tailEnd/>
            </a:ln>
          </p:spPr>
          <p:txBody>
            <a:bodyPr wrap="none" anchor="ctr">
              <a:spAutoFit/>
            </a:bodyPr>
            <a:lstStyle/>
            <a:p>
              <a:pPr algn="l"/>
              <a:r>
                <a:rPr lang="en-US" b="1" dirty="0" smtClean="0">
                  <a:latin typeface="Courier New" pitchFamily="49" charset="0"/>
                </a:rPr>
                <a:t>while</a:t>
              </a:r>
              <a:r>
                <a:rPr lang="en-US" b="1" dirty="0" smtClean="0">
                  <a:latin typeface="Courier New" pitchFamily="49" charset="0"/>
                </a:rPr>
                <a:t>(TRUE) {</a:t>
              </a:r>
              <a:endParaRPr lang="en-US" b="1" dirty="0">
                <a:latin typeface="Courier New" pitchFamily="49" charset="0"/>
              </a:endParaRPr>
            </a:p>
            <a:p>
              <a:r>
                <a:rPr lang="en-US" b="1" dirty="0">
                  <a:latin typeface="Courier New" pitchFamily="49" charset="0"/>
                </a:rPr>
                <a:t>    </a:t>
              </a:r>
              <a:r>
                <a:rPr lang="en-US" b="1" dirty="0" err="1" smtClean="0">
                  <a:latin typeface="Courier New" pitchFamily="49" charset="0"/>
                </a:rPr>
                <a:t>semWait</a:t>
              </a:r>
              <a:r>
                <a:rPr lang="en-US" b="1" dirty="0" smtClean="0">
                  <a:latin typeface="Courier New" pitchFamily="49" charset="0"/>
                </a:rPr>
                <a:t>(&amp;</a:t>
              </a:r>
              <a:r>
                <a:rPr lang="en-US" b="1" dirty="0" err="1" smtClean="0">
                  <a:latin typeface="Courier New" pitchFamily="49" charset="0"/>
                </a:rPr>
                <a:t>mutex</a:t>
              </a:r>
              <a:r>
                <a:rPr lang="en-US" b="1" dirty="0" smtClean="0">
                  <a:latin typeface="Courier New" pitchFamily="49" charset="0"/>
                </a:rPr>
                <a:t>)</a:t>
              </a:r>
              <a:r>
                <a:rPr lang="en-US" b="1" dirty="0" smtClean="0">
                  <a:latin typeface="Courier New" pitchFamily="49" charset="0"/>
                </a:rPr>
                <a:t>;</a:t>
              </a:r>
              <a:endParaRPr lang="en-US" b="1" dirty="0" smtClean="0">
                <a:latin typeface="Courier New" pitchFamily="49" charset="0"/>
              </a:endParaRPr>
            </a:p>
            <a:p>
              <a:pPr algn="l"/>
              <a:r>
                <a:rPr lang="en-US" b="1" dirty="0" smtClean="0">
                  <a:latin typeface="Courier New" pitchFamily="49" charset="0"/>
                </a:rPr>
                <a:t>    </a:t>
              </a:r>
              <a:r>
                <a:rPr lang="en-US" b="1" dirty="0" err="1" smtClean="0">
                  <a:latin typeface="Courier New" pitchFamily="49" charset="0"/>
                </a:rPr>
                <a:t>rc</a:t>
              </a:r>
              <a:r>
                <a:rPr lang="en-US" b="1" dirty="0">
                  <a:latin typeface="Courier New" pitchFamily="49" charset="0"/>
                </a:rPr>
                <a:t> </a:t>
              </a:r>
              <a:r>
                <a:rPr lang="en-US" b="1" dirty="0" smtClean="0">
                  <a:latin typeface="Courier New" pitchFamily="49" charset="0"/>
                </a:rPr>
                <a:t>= </a:t>
              </a:r>
              <a:r>
                <a:rPr lang="en-US" b="1" dirty="0" err="1" smtClean="0">
                  <a:latin typeface="Courier New" pitchFamily="49" charset="0"/>
                </a:rPr>
                <a:t>rc</a:t>
              </a:r>
              <a:r>
                <a:rPr lang="en-US" b="1" dirty="0" smtClean="0">
                  <a:latin typeface="Courier New" pitchFamily="49" charset="0"/>
                </a:rPr>
                <a:t> + 1</a:t>
              </a:r>
              <a:r>
                <a:rPr lang="en-US" b="1" dirty="0" smtClean="0">
                  <a:latin typeface="Courier New" pitchFamily="49" charset="0"/>
                </a:rPr>
                <a:t>;</a:t>
              </a:r>
              <a:endParaRPr lang="en-US" b="1" dirty="0" smtClean="0">
                <a:latin typeface="Courier New" pitchFamily="49" charset="0"/>
              </a:endParaRPr>
            </a:p>
            <a:p>
              <a:r>
                <a:rPr lang="en-US" b="1" dirty="0">
                  <a:latin typeface="Courier New" pitchFamily="49" charset="0"/>
                </a:rPr>
                <a:t> </a:t>
              </a:r>
              <a:r>
                <a:rPr lang="en-US" b="1" dirty="0" smtClean="0">
                  <a:latin typeface="Courier New" pitchFamily="49" charset="0"/>
                </a:rPr>
                <a:t>   </a:t>
              </a:r>
              <a:r>
                <a:rPr lang="en-US" b="1" dirty="0" smtClean="0">
                  <a:latin typeface="Courier New" pitchFamily="49" charset="0"/>
                </a:rPr>
                <a:t>if (</a:t>
              </a:r>
              <a:r>
                <a:rPr lang="en-US" b="1" dirty="0" err="1" smtClean="0">
                  <a:latin typeface="Courier New" pitchFamily="49" charset="0"/>
                </a:rPr>
                <a:t>rc</a:t>
              </a:r>
              <a:r>
                <a:rPr lang="en-US" b="1" dirty="0" smtClean="0">
                  <a:latin typeface="Courier New" pitchFamily="49" charset="0"/>
                </a:rPr>
                <a:t> == 1) </a:t>
              </a:r>
              <a:r>
                <a:rPr lang="en-US" b="1" dirty="0" err="1" smtClean="0">
                  <a:latin typeface="Courier New" pitchFamily="49" charset="0"/>
                </a:rPr>
                <a:t>semWait</a:t>
              </a:r>
              <a:r>
                <a:rPr lang="en-US" b="1" dirty="0" smtClean="0">
                  <a:latin typeface="Courier New" pitchFamily="49" charset="0"/>
                </a:rPr>
                <a:t>(&amp;</a:t>
              </a:r>
              <a:r>
                <a:rPr lang="en-US" b="1" dirty="0" err="1" smtClean="0">
                  <a:latin typeface="Courier New" pitchFamily="49" charset="0"/>
                </a:rPr>
                <a:t>db</a:t>
              </a:r>
              <a:r>
                <a:rPr lang="en-US" b="1" dirty="0" smtClean="0">
                  <a:latin typeface="Courier New" pitchFamily="49" charset="0"/>
                </a:rPr>
                <a:t>);</a:t>
              </a:r>
            </a:p>
            <a:p>
              <a:r>
                <a:rPr lang="en-US" b="1" dirty="0" smtClean="0">
                  <a:latin typeface="Courier New" pitchFamily="49" charset="0"/>
                </a:rPr>
                <a:t>    </a:t>
              </a:r>
              <a:r>
                <a:rPr lang="en-US" b="1" dirty="0" err="1" smtClean="0">
                  <a:latin typeface="Courier New" pitchFamily="49" charset="0"/>
                </a:rPr>
                <a:t>semSignal</a:t>
              </a:r>
              <a:r>
                <a:rPr lang="en-US" b="1" dirty="0" smtClean="0">
                  <a:latin typeface="Courier New" pitchFamily="49" charset="0"/>
                </a:rPr>
                <a:t>(&amp;</a:t>
              </a:r>
              <a:r>
                <a:rPr lang="en-US" b="1" dirty="0" err="1" smtClean="0">
                  <a:latin typeface="Courier New" pitchFamily="49" charset="0"/>
                </a:rPr>
                <a:t>mutex</a:t>
              </a:r>
              <a:r>
                <a:rPr lang="en-US" b="1" dirty="0" smtClean="0">
                  <a:latin typeface="Courier New" pitchFamily="49" charset="0"/>
                </a:rPr>
                <a:t>);</a:t>
              </a:r>
            </a:p>
            <a:p>
              <a:r>
                <a:rPr lang="en-US" b="1" dirty="0">
                  <a:latin typeface="Courier New" pitchFamily="49" charset="0"/>
                </a:rPr>
                <a:t> </a:t>
              </a:r>
              <a:r>
                <a:rPr lang="en-US" b="1" dirty="0" smtClean="0">
                  <a:latin typeface="Courier New" pitchFamily="49" charset="0"/>
                </a:rPr>
                <a:t>   </a:t>
              </a:r>
              <a:r>
                <a:rPr lang="en-US" b="1" dirty="0" err="1" smtClean="0">
                  <a:latin typeface="Courier New" pitchFamily="49" charset="0"/>
                </a:rPr>
                <a:t>read_data_base</a:t>
              </a:r>
              <a:r>
                <a:rPr lang="en-US" b="1" dirty="0" smtClean="0">
                  <a:latin typeface="Courier New" pitchFamily="49" charset="0"/>
                </a:rPr>
                <a:t>();</a:t>
              </a:r>
            </a:p>
            <a:p>
              <a:r>
                <a:rPr lang="en-US" b="1" dirty="0">
                  <a:latin typeface="Courier New" pitchFamily="49" charset="0"/>
                </a:rPr>
                <a:t> </a:t>
              </a:r>
              <a:r>
                <a:rPr lang="en-US" b="1" dirty="0" smtClean="0">
                  <a:latin typeface="Courier New" pitchFamily="49" charset="0"/>
                </a:rPr>
                <a:t>   </a:t>
              </a:r>
              <a:r>
                <a:rPr lang="en-US" b="1" dirty="0" err="1" smtClean="0">
                  <a:latin typeface="Courier New" pitchFamily="49" charset="0"/>
                </a:rPr>
                <a:t>semWait</a:t>
              </a:r>
              <a:r>
                <a:rPr lang="en-US" b="1" dirty="0" smtClean="0">
                  <a:latin typeface="Courier New" pitchFamily="49" charset="0"/>
                </a:rPr>
                <a:t>(</a:t>
              </a:r>
              <a:r>
                <a:rPr lang="en-US" b="1" dirty="0" err="1" smtClean="0">
                  <a:latin typeface="Courier New" pitchFamily="49" charset="0"/>
                </a:rPr>
                <a:t>mutex</a:t>
              </a:r>
              <a:r>
                <a:rPr lang="en-US" b="1" dirty="0" smtClean="0">
                  <a:latin typeface="Courier New" pitchFamily="49" charset="0"/>
                </a:rPr>
                <a:t>);</a:t>
              </a:r>
            </a:p>
            <a:p>
              <a:r>
                <a:rPr lang="en-US" b="1" dirty="0">
                  <a:latin typeface="Courier New" pitchFamily="49" charset="0"/>
                </a:rPr>
                <a:t> </a:t>
              </a:r>
              <a:r>
                <a:rPr lang="en-US" b="1" dirty="0" smtClean="0">
                  <a:latin typeface="Courier New" pitchFamily="49" charset="0"/>
                </a:rPr>
                <a:t>   </a:t>
              </a:r>
              <a:r>
                <a:rPr lang="en-US" b="1" dirty="0" err="1" smtClean="0">
                  <a:latin typeface="Courier New" pitchFamily="49" charset="0"/>
                </a:rPr>
                <a:t>rc</a:t>
              </a:r>
              <a:r>
                <a:rPr lang="en-US" b="1" dirty="0" smtClean="0">
                  <a:latin typeface="Courier New" pitchFamily="49" charset="0"/>
                </a:rPr>
                <a:t> = </a:t>
              </a:r>
              <a:r>
                <a:rPr lang="en-US" b="1" dirty="0" err="1" smtClean="0">
                  <a:latin typeface="Courier New" pitchFamily="49" charset="0"/>
                </a:rPr>
                <a:t>rc</a:t>
              </a:r>
              <a:r>
                <a:rPr lang="en-US" b="1" dirty="0" smtClean="0">
                  <a:latin typeface="Courier New" pitchFamily="49" charset="0"/>
                </a:rPr>
                <a:t> – 1;</a:t>
              </a:r>
            </a:p>
            <a:p>
              <a:r>
                <a:rPr lang="en-US" b="1" dirty="0">
                  <a:latin typeface="Courier New" pitchFamily="49" charset="0"/>
                </a:rPr>
                <a:t> </a:t>
              </a:r>
              <a:r>
                <a:rPr lang="en-US" b="1" dirty="0" smtClean="0">
                  <a:latin typeface="Courier New" pitchFamily="49" charset="0"/>
                </a:rPr>
                <a:t>   if (</a:t>
              </a:r>
              <a:r>
                <a:rPr lang="en-US" b="1" dirty="0" err="1" smtClean="0">
                  <a:latin typeface="Courier New" pitchFamily="49" charset="0"/>
                </a:rPr>
                <a:t>rc</a:t>
              </a:r>
              <a:r>
                <a:rPr lang="en-US" b="1" dirty="0">
                  <a:latin typeface="Courier New" pitchFamily="49" charset="0"/>
                </a:rPr>
                <a:t> </a:t>
              </a:r>
              <a:r>
                <a:rPr lang="en-US" b="1" dirty="0" smtClean="0">
                  <a:latin typeface="Courier New" pitchFamily="49" charset="0"/>
                </a:rPr>
                <a:t>== 0) </a:t>
              </a:r>
              <a:r>
                <a:rPr lang="en-US" b="1" dirty="0" err="1" smtClean="0">
                  <a:latin typeface="Courier New" pitchFamily="49" charset="0"/>
                </a:rPr>
                <a:t>semSignal</a:t>
              </a:r>
              <a:r>
                <a:rPr lang="en-US" b="1" dirty="0" smtClean="0">
                  <a:latin typeface="Courier New" pitchFamily="49" charset="0"/>
                </a:rPr>
                <a:t>(&amp;</a:t>
              </a:r>
              <a:r>
                <a:rPr lang="en-US" b="1" dirty="0" err="1" smtClean="0">
                  <a:latin typeface="Courier New" pitchFamily="49" charset="0"/>
                </a:rPr>
                <a:t>db</a:t>
              </a:r>
              <a:r>
                <a:rPr lang="en-US" b="1" dirty="0" smtClean="0">
                  <a:latin typeface="Courier New" pitchFamily="49" charset="0"/>
                </a:rPr>
                <a:t>);</a:t>
              </a:r>
            </a:p>
            <a:p>
              <a:r>
                <a:rPr lang="en-US" b="1" dirty="0">
                  <a:latin typeface="Courier New" pitchFamily="49" charset="0"/>
                </a:rPr>
                <a:t> </a:t>
              </a:r>
              <a:r>
                <a:rPr lang="en-US" b="1" dirty="0" smtClean="0">
                  <a:latin typeface="Courier New" pitchFamily="49" charset="0"/>
                </a:rPr>
                <a:t>   </a:t>
              </a:r>
              <a:r>
                <a:rPr lang="en-US" b="1" dirty="0" err="1" smtClean="0">
                  <a:latin typeface="Courier New" pitchFamily="49" charset="0"/>
                </a:rPr>
                <a:t>semSignal</a:t>
              </a:r>
              <a:r>
                <a:rPr lang="en-US" b="1" dirty="0" smtClean="0">
                  <a:latin typeface="Courier New" pitchFamily="49" charset="0"/>
                </a:rPr>
                <a:t>(&amp;</a:t>
              </a:r>
              <a:r>
                <a:rPr lang="en-US" b="1" dirty="0" err="1" smtClean="0">
                  <a:latin typeface="Courier New" pitchFamily="49" charset="0"/>
                </a:rPr>
                <a:t>mutex</a:t>
              </a:r>
              <a:r>
                <a:rPr lang="en-US" b="1" dirty="0" smtClean="0">
                  <a:latin typeface="Courier New" pitchFamily="49" charset="0"/>
                </a:rPr>
                <a:t>);</a:t>
              </a:r>
              <a:endParaRPr lang="en-US" b="1" dirty="0">
                <a:latin typeface="Courier New" pitchFamily="49" charset="0"/>
              </a:endParaRPr>
            </a:p>
            <a:p>
              <a:pPr algn="l"/>
              <a:r>
                <a:rPr lang="en-US" b="1" dirty="0" smtClean="0">
                  <a:latin typeface="Courier New" pitchFamily="49" charset="0"/>
                </a:rPr>
                <a:t>    </a:t>
              </a:r>
              <a:r>
                <a:rPr lang="en-US" b="1" dirty="0" err="1" smtClean="0">
                  <a:latin typeface="Courier New" pitchFamily="49" charset="0"/>
                </a:rPr>
                <a:t>use_data_read</a:t>
              </a:r>
              <a:r>
                <a:rPr lang="en-US" b="1" dirty="0" smtClean="0">
                  <a:latin typeface="Courier New" pitchFamily="49" charset="0"/>
                </a:rPr>
                <a:t>()</a:t>
              </a:r>
              <a:r>
                <a:rPr lang="en-US" b="1" dirty="0" smtClean="0">
                  <a:latin typeface="Courier New" pitchFamily="49" charset="0"/>
                </a:rPr>
                <a:t>;</a:t>
              </a:r>
            </a:p>
            <a:p>
              <a:pPr algn="l"/>
              <a:r>
                <a:rPr lang="en-US" b="1" dirty="0">
                  <a:latin typeface="Courier New" pitchFamily="49" charset="0"/>
                </a:rPr>
                <a:t>}</a:t>
              </a:r>
            </a:p>
          </p:txBody>
        </p:sp>
        <p:sp>
          <p:nvSpPr>
            <p:cNvPr id="8" name="Text Box 8"/>
            <p:cNvSpPr txBox="1">
              <a:spLocks noChangeArrowheads="1"/>
            </p:cNvSpPr>
            <p:nvPr/>
          </p:nvSpPr>
          <p:spPr bwMode="auto">
            <a:xfrm>
              <a:off x="2966" y="1161"/>
              <a:ext cx="1437" cy="291"/>
            </a:xfrm>
            <a:prstGeom prst="rect">
              <a:avLst/>
            </a:prstGeom>
            <a:noFill/>
            <a:ln w="12700">
              <a:noFill/>
              <a:miter lim="800000"/>
              <a:headEnd type="none" w="lg" len="lg"/>
              <a:tailEnd type="none" w="lg" len="lg"/>
            </a:ln>
          </p:spPr>
          <p:txBody>
            <a:bodyPr>
              <a:spAutoFit/>
            </a:bodyPr>
            <a:lstStyle/>
            <a:p>
              <a:pPr algn="l">
                <a:spcBef>
                  <a:spcPct val="50000"/>
                </a:spcBef>
              </a:pPr>
              <a:r>
                <a:rPr lang="en-US" sz="2400" b="1" u="sng" dirty="0" smtClean="0"/>
                <a:t>Reader</a:t>
              </a:r>
            </a:p>
          </p:txBody>
        </p:sp>
      </p:grpSp>
    </p:spTree>
    <p:extLst>
      <p:ext uri="{BB962C8B-B14F-4D97-AF65-F5344CB8AC3E}">
        <p14:creationId xmlns:p14="http://schemas.microsoft.com/office/powerpoint/2010/main" val="4024593577"/>
      </p:ext>
    </p:extLst>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Footer Placeholder 3"/>
          <p:cNvSpPr>
            <a:spLocks noGrp="1"/>
          </p:cNvSpPr>
          <p:nvPr>
            <p:ph type="ftr" sz="quarter" idx="10"/>
          </p:nvPr>
        </p:nvSpPr>
        <p:spPr>
          <a:noFill/>
        </p:spPr>
        <p:txBody>
          <a:bodyPr/>
          <a:lstStyle/>
          <a:p>
            <a:r>
              <a:rPr lang="en-US" smtClean="0">
                <a:solidFill>
                  <a:srgbClr val="000000"/>
                </a:solidFill>
              </a:rPr>
              <a:t>Art of Multiprocessor Programming</a:t>
            </a:r>
          </a:p>
        </p:txBody>
      </p:sp>
      <p:sp>
        <p:nvSpPr>
          <p:cNvPr id="116739" name="Slide Number Placeholder 4"/>
          <p:cNvSpPr>
            <a:spLocks noGrp="1"/>
          </p:cNvSpPr>
          <p:nvPr>
            <p:ph type="sldNum" sz="quarter" idx="11"/>
          </p:nvPr>
        </p:nvSpPr>
        <p:spPr>
          <a:noFill/>
        </p:spPr>
        <p:txBody>
          <a:bodyPr/>
          <a:lstStyle/>
          <a:p>
            <a:fld id="{1434F3F4-EE49-4991-9637-FF8867BF4EEB}" type="slidenum">
              <a:rPr lang="x-none" smtClean="0">
                <a:solidFill>
                  <a:srgbClr val="000000"/>
                </a:solidFill>
              </a:rPr>
              <a:pPr/>
              <a:t>97</a:t>
            </a:fld>
            <a:endParaRPr lang="en-US" smtClean="0">
              <a:solidFill>
                <a:srgbClr val="000000"/>
              </a:solidFill>
            </a:endParaRPr>
          </a:p>
        </p:txBody>
      </p:sp>
      <p:sp>
        <p:nvSpPr>
          <p:cNvPr id="116740" name="Rectangle 2"/>
          <p:cNvSpPr>
            <a:spLocks noGrp="1" noChangeArrowheads="1"/>
          </p:cNvSpPr>
          <p:nvPr>
            <p:ph type="title"/>
          </p:nvPr>
        </p:nvSpPr>
        <p:spPr/>
        <p:txBody>
          <a:bodyPr/>
          <a:lstStyle/>
          <a:p>
            <a:r>
              <a:rPr lang="en-US" dirty="0" smtClean="0"/>
              <a:t>Why do we </a:t>
            </a:r>
            <a:r>
              <a:rPr lang="en-US" dirty="0" smtClean="0"/>
              <a:t>care about throughput?</a:t>
            </a:r>
            <a:endParaRPr lang="en-US" dirty="0" smtClean="0"/>
          </a:p>
        </p:txBody>
      </p:sp>
      <p:sp>
        <p:nvSpPr>
          <p:cNvPr id="116741" name="Rectangle 3"/>
          <p:cNvSpPr>
            <a:spLocks noGrp="1" noChangeArrowheads="1"/>
          </p:cNvSpPr>
          <p:nvPr>
            <p:ph type="body" idx="1"/>
          </p:nvPr>
        </p:nvSpPr>
        <p:spPr/>
        <p:txBody>
          <a:bodyPr/>
          <a:lstStyle/>
          <a:p>
            <a:r>
              <a:rPr lang="en-US" smtClean="0"/>
              <a:t>We want as much of the code as possible to execute concurrently (in parallel)</a:t>
            </a:r>
          </a:p>
          <a:p>
            <a:r>
              <a:rPr lang="en-US" smtClean="0"/>
              <a:t>A larger sequential part implies reduced performance  </a:t>
            </a:r>
          </a:p>
          <a:p>
            <a:r>
              <a:rPr lang="en-US" smtClean="0">
                <a:solidFill>
                  <a:srgbClr val="FF3300"/>
                </a:solidFill>
              </a:rPr>
              <a:t>Amdahl’s law:</a:t>
            </a:r>
            <a:r>
              <a:rPr lang="en-US" smtClean="0"/>
              <a:t> this relation is not linear…</a:t>
            </a:r>
          </a:p>
          <a:p>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Footer Placeholder 3"/>
          <p:cNvSpPr>
            <a:spLocks noGrp="1"/>
          </p:cNvSpPr>
          <p:nvPr>
            <p:ph type="ftr" sz="quarter" idx="10"/>
          </p:nvPr>
        </p:nvSpPr>
        <p:spPr>
          <a:noFill/>
        </p:spPr>
        <p:txBody>
          <a:bodyPr/>
          <a:lstStyle/>
          <a:p>
            <a:r>
              <a:rPr lang="en-US" smtClean="0">
                <a:solidFill>
                  <a:srgbClr val="000000"/>
                </a:solidFill>
              </a:rPr>
              <a:t>Art of Multiprocessor Programming</a:t>
            </a:r>
          </a:p>
        </p:txBody>
      </p:sp>
      <p:sp>
        <p:nvSpPr>
          <p:cNvPr id="1028" name="Slide Number Placeholder 4"/>
          <p:cNvSpPr>
            <a:spLocks noGrp="1"/>
          </p:cNvSpPr>
          <p:nvPr>
            <p:ph type="sldNum" sz="quarter" idx="11"/>
          </p:nvPr>
        </p:nvSpPr>
        <p:spPr>
          <a:noFill/>
        </p:spPr>
        <p:txBody>
          <a:bodyPr/>
          <a:lstStyle/>
          <a:p>
            <a:fld id="{BC839AE4-2B64-46C8-9F7F-3F8114A919BF}" type="slidenum">
              <a:rPr lang="x-none" smtClean="0">
                <a:solidFill>
                  <a:srgbClr val="000000"/>
                </a:solidFill>
              </a:rPr>
              <a:pPr/>
              <a:t>98</a:t>
            </a:fld>
            <a:endParaRPr lang="en-US" smtClean="0">
              <a:solidFill>
                <a:srgbClr val="000000"/>
              </a:solidFill>
            </a:endParaRPr>
          </a:p>
        </p:txBody>
      </p:sp>
      <p:pic>
        <p:nvPicPr>
          <p:cNvPr id="1029" name="Picture 2" descr="magic"/>
          <p:cNvPicPr>
            <a:picLocks noChangeAspect="1" noChangeArrowheads="1"/>
          </p:cNvPicPr>
          <p:nvPr/>
        </p:nvPicPr>
        <p:blipFill>
          <a:blip r:embed="rId4" cstate="print"/>
          <a:srcRect/>
          <a:stretch>
            <a:fillRect/>
          </a:stretch>
        </p:blipFill>
        <p:spPr bwMode="auto">
          <a:xfrm>
            <a:off x="2868613" y="2339975"/>
            <a:ext cx="127000" cy="127000"/>
          </a:xfrm>
          <a:prstGeom prst="rect">
            <a:avLst/>
          </a:prstGeom>
          <a:noFill/>
          <a:ln w="9525">
            <a:noFill/>
            <a:miter lim="800000"/>
            <a:headEnd/>
            <a:tailEnd/>
          </a:ln>
        </p:spPr>
      </p:pic>
      <p:sp>
        <p:nvSpPr>
          <p:cNvPr id="1030" name="Rectangle 3"/>
          <p:cNvSpPr>
            <a:spLocks noGrp="1" noChangeArrowheads="1"/>
          </p:cNvSpPr>
          <p:nvPr>
            <p:ph type="title"/>
          </p:nvPr>
        </p:nvSpPr>
        <p:spPr/>
        <p:txBody>
          <a:bodyPr/>
          <a:lstStyle/>
          <a:p>
            <a:r>
              <a:rPr lang="en-US" smtClean="0"/>
              <a:t>Amdahl’s Law</a:t>
            </a:r>
          </a:p>
        </p:txBody>
      </p:sp>
      <p:graphicFrame>
        <p:nvGraphicFramePr>
          <p:cNvPr id="1026" name="Object 4"/>
          <p:cNvGraphicFramePr>
            <a:graphicFrameLocks noGrp="1" noChangeAspect="1"/>
          </p:cNvGraphicFramePr>
          <p:nvPr>
            <p:ph idx="1"/>
          </p:nvPr>
        </p:nvGraphicFramePr>
        <p:xfrm>
          <a:off x="4467225" y="2951163"/>
          <a:ext cx="3233738" cy="874712"/>
        </p:xfrm>
        <a:graphic>
          <a:graphicData uri="http://schemas.openxmlformats.org/presentationml/2006/ole">
            <mc:AlternateContent xmlns:mc="http://schemas.openxmlformats.org/markup-compatibility/2006">
              <mc:Choice xmlns:v="urn:schemas-microsoft-com:vml" Requires="v">
                <p:oleObj spid="_x0000_s299022" name="Equation" r:id="rId5" imgW="1549080" imgH="419040" progId="Equation.DSMT4">
                  <p:embed/>
                </p:oleObj>
              </mc:Choice>
              <mc:Fallback>
                <p:oleObj name="Equation" r:id="rId5" imgW="1549080" imgH="41904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7225" y="2951163"/>
                        <a:ext cx="3233738" cy="874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1" name="Text Box 5"/>
          <p:cNvSpPr txBox="1">
            <a:spLocks noChangeArrowheads="1"/>
          </p:cNvSpPr>
          <p:nvPr/>
        </p:nvSpPr>
        <p:spPr bwMode="auto">
          <a:xfrm>
            <a:off x="1423988" y="2986088"/>
            <a:ext cx="3784600" cy="762000"/>
          </a:xfrm>
          <a:prstGeom prst="rect">
            <a:avLst/>
          </a:prstGeom>
          <a:noFill/>
          <a:ln w="9525">
            <a:noFill/>
            <a:miter lim="800000"/>
            <a:headEnd/>
            <a:tailEnd/>
          </a:ln>
        </p:spPr>
        <p:txBody>
          <a:bodyPr>
            <a:spAutoFit/>
          </a:bodyPr>
          <a:lstStyle/>
          <a:p>
            <a:pPr eaLnBrk="0" fontAlgn="base" hangingPunct="0">
              <a:spcBef>
                <a:spcPct val="0"/>
              </a:spcBef>
              <a:spcAft>
                <a:spcPct val="0"/>
              </a:spcAft>
            </a:pPr>
            <a:r>
              <a:rPr lang="en-US" sz="4400" smtClean="0">
                <a:solidFill>
                  <a:srgbClr val="0000FF"/>
                </a:solidFill>
              </a:rPr>
              <a:t>Speedup=</a:t>
            </a:r>
          </a:p>
        </p:txBody>
      </p:sp>
      <p:sp>
        <p:nvSpPr>
          <p:cNvPr id="1032" name="Text Box 6"/>
          <p:cNvSpPr txBox="1">
            <a:spLocks noChangeArrowheads="1"/>
          </p:cNvSpPr>
          <p:nvPr/>
        </p:nvSpPr>
        <p:spPr bwMode="auto">
          <a:xfrm>
            <a:off x="779463" y="5029200"/>
            <a:ext cx="7442200" cy="762000"/>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2800" smtClean="0">
                <a:solidFill>
                  <a:srgbClr val="0000FF"/>
                </a:solidFill>
              </a:rPr>
              <a:t>…of computation given </a:t>
            </a:r>
            <a:r>
              <a:rPr lang="en-US" sz="4400" smtClean="0">
                <a:solidFill>
                  <a:srgbClr val="000000"/>
                </a:solidFill>
              </a:rPr>
              <a:t>n</a:t>
            </a:r>
            <a:r>
              <a:rPr lang="en-US" sz="4400" smtClean="0">
                <a:solidFill>
                  <a:srgbClr val="0000FF"/>
                </a:solidFill>
              </a:rPr>
              <a:t> </a:t>
            </a:r>
            <a:r>
              <a:rPr lang="en-US" sz="2800" smtClean="0">
                <a:solidFill>
                  <a:srgbClr val="0000FF"/>
                </a:solidFill>
              </a:rPr>
              <a:t>CPUs instead of </a:t>
            </a:r>
            <a:r>
              <a:rPr lang="en-US" sz="3600" b="1" smtClean="0">
                <a:solidFill>
                  <a:srgbClr val="000000"/>
                </a:solidFill>
              </a:rPr>
              <a:t>1</a:t>
            </a:r>
          </a:p>
        </p:txBody>
      </p:sp>
    </p:spTree>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Footer Placeholder 3"/>
          <p:cNvSpPr>
            <a:spLocks noGrp="1"/>
          </p:cNvSpPr>
          <p:nvPr>
            <p:ph type="ftr" sz="quarter" idx="10"/>
          </p:nvPr>
        </p:nvSpPr>
        <p:spPr>
          <a:noFill/>
        </p:spPr>
        <p:txBody>
          <a:bodyPr/>
          <a:lstStyle/>
          <a:p>
            <a:r>
              <a:rPr lang="en-US" smtClean="0">
                <a:solidFill>
                  <a:srgbClr val="000000"/>
                </a:solidFill>
              </a:rPr>
              <a:t>Art of Multiprocessor Programming</a:t>
            </a:r>
          </a:p>
        </p:txBody>
      </p:sp>
      <p:sp>
        <p:nvSpPr>
          <p:cNvPr id="2052" name="Slide Number Placeholder 4"/>
          <p:cNvSpPr>
            <a:spLocks noGrp="1"/>
          </p:cNvSpPr>
          <p:nvPr>
            <p:ph type="sldNum" sz="quarter" idx="11"/>
          </p:nvPr>
        </p:nvSpPr>
        <p:spPr>
          <a:noFill/>
        </p:spPr>
        <p:txBody>
          <a:bodyPr/>
          <a:lstStyle/>
          <a:p>
            <a:fld id="{53E45933-7555-490D-B96A-EBC4074EFD31}" type="slidenum">
              <a:rPr lang="x-none" smtClean="0">
                <a:solidFill>
                  <a:srgbClr val="000000"/>
                </a:solidFill>
              </a:rPr>
              <a:pPr/>
              <a:t>99</a:t>
            </a:fld>
            <a:endParaRPr lang="en-US" smtClean="0">
              <a:solidFill>
                <a:srgbClr val="000000"/>
              </a:solidFill>
            </a:endParaRPr>
          </a:p>
        </p:txBody>
      </p:sp>
      <p:pic>
        <p:nvPicPr>
          <p:cNvPr id="2053" name="Picture 2" descr="magic"/>
          <p:cNvPicPr>
            <a:picLocks noChangeAspect="1" noChangeArrowheads="1"/>
          </p:cNvPicPr>
          <p:nvPr/>
        </p:nvPicPr>
        <p:blipFill>
          <a:blip r:embed="rId4" cstate="print"/>
          <a:srcRect/>
          <a:stretch>
            <a:fillRect/>
          </a:stretch>
        </p:blipFill>
        <p:spPr bwMode="auto">
          <a:xfrm>
            <a:off x="2540000" y="2540000"/>
            <a:ext cx="127000" cy="127000"/>
          </a:xfrm>
          <a:prstGeom prst="rect">
            <a:avLst/>
          </a:prstGeom>
          <a:noFill/>
          <a:ln w="9525">
            <a:noFill/>
            <a:miter lim="800000"/>
            <a:headEnd/>
            <a:tailEnd/>
          </a:ln>
        </p:spPr>
      </p:pic>
      <p:sp>
        <p:nvSpPr>
          <p:cNvPr id="2054" name="Rectangle 3"/>
          <p:cNvSpPr>
            <a:spLocks noGrp="1" noChangeArrowheads="1"/>
          </p:cNvSpPr>
          <p:nvPr>
            <p:ph type="title"/>
          </p:nvPr>
        </p:nvSpPr>
        <p:spPr/>
        <p:txBody>
          <a:bodyPr/>
          <a:lstStyle/>
          <a:p>
            <a:r>
              <a:rPr lang="en-US" smtClean="0"/>
              <a:t>Amdahl’s Law</a:t>
            </a:r>
          </a:p>
        </p:txBody>
      </p:sp>
      <p:graphicFrame>
        <p:nvGraphicFramePr>
          <p:cNvPr id="2050" name="Object 4"/>
          <p:cNvGraphicFramePr>
            <a:graphicFrameLocks noGrp="1" noChangeAspect="1"/>
          </p:cNvGraphicFramePr>
          <p:nvPr>
            <p:ph idx="1"/>
          </p:nvPr>
        </p:nvGraphicFramePr>
        <p:xfrm>
          <a:off x="4081463" y="2554288"/>
          <a:ext cx="3233737" cy="2798762"/>
        </p:xfrm>
        <a:graphic>
          <a:graphicData uri="http://schemas.openxmlformats.org/presentationml/2006/ole">
            <mc:AlternateContent xmlns:mc="http://schemas.openxmlformats.org/markup-compatibility/2006">
              <mc:Choice xmlns:v="urn:schemas-microsoft-com:vml" Requires="v">
                <p:oleObj spid="_x0000_s300047" name="Equation" r:id="rId5" imgW="660240" imgH="571320" progId="Equation.DSMT4">
                  <p:embed/>
                </p:oleObj>
              </mc:Choice>
              <mc:Fallback>
                <p:oleObj name="Equation" r:id="rId5" imgW="660240" imgH="57132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1463" y="2554288"/>
                        <a:ext cx="3233737" cy="2798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5" name="Text Box 5"/>
          <p:cNvSpPr txBox="1">
            <a:spLocks noChangeArrowheads="1"/>
          </p:cNvSpPr>
          <p:nvPr/>
        </p:nvSpPr>
        <p:spPr bwMode="auto">
          <a:xfrm>
            <a:off x="1066800" y="3124200"/>
            <a:ext cx="2754313" cy="762000"/>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4400" b="1" smtClean="0">
                <a:solidFill>
                  <a:srgbClr val="0000FF"/>
                </a:solidFill>
              </a:rPr>
              <a:t>Speedup=</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1" i="0" u="none" strike="noStrike" cap="none" normalizeH="0" baseline="0">
            <a:ln>
              <a:noFill/>
            </a:ln>
            <a:solidFill>
              <a:srgbClr val="0000FF"/>
            </a:solidFill>
            <a:effectLst/>
            <a:latin typeface="Comic Sans MS"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1" i="0" u="none" strike="noStrike" cap="none" normalizeH="0" baseline="0">
            <a:ln>
              <a:noFill/>
            </a:ln>
            <a:solidFill>
              <a:srgbClr val="0000FF"/>
            </a:solidFill>
            <a:effectLst/>
            <a:latin typeface="Comic Sans MS"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S345">
  <a:themeElements>
    <a:clrScheme name="CS345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fontScheme name="CS345">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6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64" charset="0"/>
          </a:defRPr>
        </a:defPPr>
      </a:lstStyle>
    </a:lnDef>
  </a:objectDefaults>
  <a:extraClrSchemeLst>
    <a:extraClrScheme>
      <a:clrScheme name="CS345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CS345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CS345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CS345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5.xml><?xml version="1.0" encoding="utf-8"?>
<a:theme xmlns:a="http://schemas.openxmlformats.org/drawingml/2006/main" name="1_CS345">
  <a:themeElements>
    <a:clrScheme name="CS345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fontScheme name="CS345">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6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64" charset="0"/>
          </a:defRPr>
        </a:defPPr>
      </a:lstStyle>
    </a:lnDef>
  </a:objectDefaults>
  <a:extraClrSchemeLst>
    <a:extraClrScheme>
      <a:clrScheme name="CS345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CS345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CS345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CS345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Blank Presentation">
  <a:themeElements>
    <a:clrScheme name="Blank Presentation.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pot">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4400" b="1" i="0" u="none" strike="noStrike" cap="none" normalizeH="0" baseline="0" smtClean="0">
            <a:ln>
              <a:noFill/>
            </a:ln>
            <a:solidFill>
              <a:srgbClr val="0000FF"/>
            </a:solidFill>
            <a:effectLst/>
            <a:latin typeface="Comic Sans MS" pitchFamily="66"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4400" b="1" i="0" u="none" strike="noStrike" cap="none" normalizeH="0" baseline="0" smtClean="0">
            <a:ln>
              <a:noFill/>
            </a:ln>
            <a:solidFill>
              <a:srgbClr val="0000FF"/>
            </a:solidFill>
            <a:effectLst/>
            <a:latin typeface="Comic Sans MS" pitchFamily="66" charset="0"/>
          </a:defRPr>
        </a:defPPr>
      </a:lstStyle>
    </a:lnDef>
  </a:objectDefaults>
  <a:extraClrSchemeLst>
    <a:extraClrScheme>
      <a:clrScheme name="Blank Presentation.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2067</TotalTime>
  <Words>8761</Words>
  <Application>Microsoft Macintosh PowerPoint</Application>
  <PresentationFormat>On-screen Show (4:3)</PresentationFormat>
  <Paragraphs>1521</Paragraphs>
  <Slides>113</Slides>
  <Notes>81</Notes>
  <HiddenSlides>0</HiddenSlides>
  <MMClips>0</MMClips>
  <ScaleCrop>false</ScaleCrop>
  <HeadingPairs>
    <vt:vector size="6" baseType="variant">
      <vt:variant>
        <vt:lpstr>Theme</vt:lpstr>
      </vt:variant>
      <vt:variant>
        <vt:i4>6</vt:i4>
      </vt:variant>
      <vt:variant>
        <vt:lpstr>Embedded OLE Servers</vt:lpstr>
      </vt:variant>
      <vt:variant>
        <vt:i4>2</vt:i4>
      </vt:variant>
      <vt:variant>
        <vt:lpstr>Slide Titles</vt:lpstr>
      </vt:variant>
      <vt:variant>
        <vt:i4>113</vt:i4>
      </vt:variant>
    </vt:vector>
  </HeadingPairs>
  <TitlesOfParts>
    <vt:vector size="121" baseType="lpstr">
      <vt:lpstr>Verve</vt:lpstr>
      <vt:lpstr>Blank Presentation</vt:lpstr>
      <vt:lpstr>CS345</vt:lpstr>
      <vt:lpstr>1_Verve</vt:lpstr>
      <vt:lpstr>1_CS345</vt:lpstr>
      <vt:lpstr>1_Blank Presentation</vt:lpstr>
      <vt:lpstr>Artwork</vt:lpstr>
      <vt:lpstr>Equation</vt:lpstr>
      <vt:lpstr>Interprocess Communication</vt:lpstr>
      <vt:lpstr>Three items to discuss</vt:lpstr>
      <vt:lpstr>The situation…</vt:lpstr>
      <vt:lpstr>The fundamental issue</vt:lpstr>
      <vt:lpstr>The fundamental issue</vt:lpstr>
      <vt:lpstr>The fundamental issue</vt:lpstr>
      <vt:lpstr>The fundamental issue</vt:lpstr>
      <vt:lpstr>The fundamental issue</vt:lpstr>
      <vt:lpstr>The fundamental issue</vt:lpstr>
      <vt:lpstr>The fundamental issue</vt:lpstr>
      <vt:lpstr>Mutual Exclusion</vt:lpstr>
      <vt:lpstr>General Use</vt:lpstr>
      <vt:lpstr>Disabling Interrupts</vt:lpstr>
      <vt:lpstr>Lock Variable</vt:lpstr>
      <vt:lpstr>Strict Alternation</vt:lpstr>
      <vt:lpstr>Why is this so hard?</vt:lpstr>
      <vt:lpstr>LockOne</vt:lpstr>
      <vt:lpstr>LockOne</vt:lpstr>
      <vt:lpstr>LockOne</vt:lpstr>
      <vt:lpstr>LockOne</vt:lpstr>
      <vt:lpstr>Deadlock Freedom</vt:lpstr>
      <vt:lpstr>LockTwo</vt:lpstr>
      <vt:lpstr>LockTwo</vt:lpstr>
      <vt:lpstr>LockTwo</vt:lpstr>
      <vt:lpstr>LockTwo</vt:lpstr>
      <vt:lpstr>LockTwo</vt:lpstr>
      <vt:lpstr>LockTwo Claims</vt:lpstr>
      <vt:lpstr>Peterson’s Algorithm</vt:lpstr>
      <vt:lpstr>Peterson’s Algorithm</vt:lpstr>
      <vt:lpstr>Peterson’s Algorithm</vt:lpstr>
      <vt:lpstr>Peterson’s Algorithm</vt:lpstr>
      <vt:lpstr>Peterson’s Algorithm</vt:lpstr>
      <vt:lpstr>Mutual Exclusion</vt:lpstr>
      <vt:lpstr>Deadlock Free</vt:lpstr>
      <vt:lpstr>Starvation Free</vt:lpstr>
      <vt:lpstr>Take Away?</vt:lpstr>
      <vt:lpstr>How about this one?</vt:lpstr>
      <vt:lpstr>Bakery Algorithm</vt:lpstr>
      <vt:lpstr>Bakery Algorithm</vt:lpstr>
      <vt:lpstr>Bakery Algorithm</vt:lpstr>
      <vt:lpstr>Bakery Algorithm</vt:lpstr>
      <vt:lpstr>Bakery Algorithm</vt:lpstr>
      <vt:lpstr>Bakery Algorithm</vt:lpstr>
      <vt:lpstr>Bakery Algorithm</vt:lpstr>
      <vt:lpstr>Bakery Algorithm</vt:lpstr>
      <vt:lpstr>Bakery Algorithm</vt:lpstr>
      <vt:lpstr>Bakery Algorithm</vt:lpstr>
      <vt:lpstr>The fundamental issue</vt:lpstr>
      <vt:lpstr>The fundamental issue</vt:lpstr>
      <vt:lpstr>The fundamental issue</vt:lpstr>
      <vt:lpstr>Hardware Support</vt:lpstr>
      <vt:lpstr>CAS Pseudo-code</vt:lpstr>
      <vt:lpstr>Mutual Exclusion with CAS</vt:lpstr>
      <vt:lpstr>Spin Locks</vt:lpstr>
      <vt:lpstr>Spin Locks</vt:lpstr>
      <vt:lpstr>Spin Locks</vt:lpstr>
      <vt:lpstr>Spin locks</vt:lpstr>
      <vt:lpstr>Spin locks</vt:lpstr>
      <vt:lpstr>Spin Locks</vt:lpstr>
      <vt:lpstr>Notable Notes</vt:lpstr>
      <vt:lpstr>Mars PathFinder 1997</vt:lpstr>
      <vt:lpstr>Sequence for Priority Inversion</vt:lpstr>
      <vt:lpstr>Three Classical Problems</vt:lpstr>
      <vt:lpstr>Producer-consumer</vt:lpstr>
      <vt:lpstr>Sleep and Wakeup</vt:lpstr>
      <vt:lpstr>Semaphore</vt:lpstr>
      <vt:lpstr>Semaphore Primitives</vt:lpstr>
      <vt:lpstr>Semaphore Producer-consumer</vt:lpstr>
      <vt:lpstr>Semaphore Producer-consumer</vt:lpstr>
      <vt:lpstr>Mutex Semaphore</vt:lpstr>
      <vt:lpstr>Mutual Exclusion Using Semaphores</vt:lpstr>
      <vt:lpstr>Strong and Weak</vt:lpstr>
      <vt:lpstr>Atomicity</vt:lpstr>
      <vt:lpstr>Monitor</vt:lpstr>
      <vt:lpstr>Monitor Mutual Exclusion</vt:lpstr>
      <vt:lpstr>Monitor</vt:lpstr>
      <vt:lpstr>Monitor for the P/C problem</vt:lpstr>
      <vt:lpstr>Monitor for the P/C problem</vt:lpstr>
      <vt:lpstr>Monitor for the P/C problem</vt:lpstr>
      <vt:lpstr>Message Passing</vt:lpstr>
      <vt:lpstr>Addressing in message passing</vt:lpstr>
      <vt:lpstr>Mailboxes and Ports</vt:lpstr>
      <vt:lpstr>Message-passing Producer-consumer</vt:lpstr>
      <vt:lpstr>And finally, Barriers</vt:lpstr>
      <vt:lpstr>And finally, Barriers</vt:lpstr>
      <vt:lpstr>And finally, Barriers</vt:lpstr>
      <vt:lpstr>And finally, Barriers</vt:lpstr>
      <vt:lpstr>Readers/Writers</vt:lpstr>
      <vt:lpstr>Billboards are Large</vt:lpstr>
      <vt:lpstr>Write One Letter at a Time …</vt:lpstr>
      <vt:lpstr>To post a message</vt:lpstr>
      <vt:lpstr>Let’s send another mesage</vt:lpstr>
      <vt:lpstr>Uh-Oh</vt:lpstr>
      <vt:lpstr>Readers/Writers</vt:lpstr>
      <vt:lpstr>Readers/Writers (continued)</vt:lpstr>
      <vt:lpstr>Reader/Writer using Mutex</vt:lpstr>
      <vt:lpstr>Why do we care about throughput?</vt:lpstr>
      <vt:lpstr>Amdahl’s Law</vt:lpstr>
      <vt:lpstr>Amdahl’s Law</vt:lpstr>
      <vt:lpstr>Amdahl’s Law</vt:lpstr>
      <vt:lpstr>Amdahl’s Law</vt:lpstr>
      <vt:lpstr>Amdahl’s Law</vt:lpstr>
      <vt:lpstr>Amdahl’s Law</vt:lpstr>
      <vt:lpstr>Example</vt:lpstr>
      <vt:lpstr>Example</vt:lpstr>
      <vt:lpstr>Example</vt:lpstr>
      <vt:lpstr>Example</vt:lpstr>
      <vt:lpstr>Example</vt:lpstr>
      <vt:lpstr>Example</vt:lpstr>
      <vt:lpstr>Example</vt:lpstr>
      <vt:lpstr>Example</vt:lpstr>
      <vt:lpstr>The Moral</vt:lpstr>
      <vt:lpstr>Summary</vt:lpstr>
    </vt:vector>
  </TitlesOfParts>
  <Company>Brigham Young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Eric Mercer</dc:creator>
  <cp:lastModifiedBy>Eric Mercer</cp:lastModifiedBy>
  <cp:revision>21</cp:revision>
  <dcterms:created xsi:type="dcterms:W3CDTF">2010-01-27T23:05:47Z</dcterms:created>
  <dcterms:modified xsi:type="dcterms:W3CDTF">2011-02-03T17:18:14Z</dcterms:modified>
</cp:coreProperties>
</file>