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5"/>
  </p:notesMasterIdLst>
  <p:sldIdLst>
    <p:sldId id="256" r:id="rId2"/>
    <p:sldId id="257" r:id="rId3"/>
    <p:sldId id="335" r:id="rId4"/>
    <p:sldId id="336" r:id="rId5"/>
    <p:sldId id="338" r:id="rId6"/>
    <p:sldId id="339" r:id="rId7"/>
    <p:sldId id="340" r:id="rId8"/>
    <p:sldId id="341" r:id="rId9"/>
    <p:sldId id="337" r:id="rId10"/>
    <p:sldId id="342" r:id="rId11"/>
    <p:sldId id="343" r:id="rId12"/>
    <p:sldId id="258" r:id="rId13"/>
    <p:sldId id="259" r:id="rId14"/>
    <p:sldId id="327" r:id="rId15"/>
    <p:sldId id="260" r:id="rId16"/>
    <p:sldId id="329" r:id="rId17"/>
    <p:sldId id="330" r:id="rId18"/>
    <p:sldId id="328" r:id="rId19"/>
    <p:sldId id="344" r:id="rId20"/>
    <p:sldId id="268" r:id="rId21"/>
    <p:sldId id="346" r:id="rId22"/>
    <p:sldId id="347" r:id="rId23"/>
    <p:sldId id="345" r:id="rId24"/>
    <p:sldId id="295" r:id="rId25"/>
    <p:sldId id="293" r:id="rId26"/>
    <p:sldId id="269" r:id="rId27"/>
    <p:sldId id="279" r:id="rId28"/>
    <p:sldId id="270" r:id="rId29"/>
    <p:sldId id="348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80" r:id="rId38"/>
    <p:sldId id="281" r:id="rId39"/>
    <p:sldId id="288" r:id="rId40"/>
    <p:sldId id="365" r:id="rId41"/>
    <p:sldId id="360" r:id="rId42"/>
    <p:sldId id="361" r:id="rId43"/>
    <p:sldId id="362" r:id="rId44"/>
    <p:sldId id="363" r:id="rId45"/>
    <p:sldId id="364" r:id="rId46"/>
    <p:sldId id="297" r:id="rId47"/>
    <p:sldId id="294" r:id="rId48"/>
    <p:sldId id="289" r:id="rId49"/>
    <p:sldId id="290" r:id="rId50"/>
    <p:sldId id="291" r:id="rId51"/>
    <p:sldId id="292" r:id="rId52"/>
    <p:sldId id="318" r:id="rId53"/>
    <p:sldId id="300" r:id="rId54"/>
    <p:sldId id="354" r:id="rId55"/>
    <p:sldId id="355" r:id="rId56"/>
    <p:sldId id="356" r:id="rId57"/>
    <p:sldId id="357" r:id="rId58"/>
    <p:sldId id="301" r:id="rId59"/>
    <p:sldId id="302" r:id="rId60"/>
    <p:sldId id="303" r:id="rId61"/>
    <p:sldId id="304" r:id="rId62"/>
    <p:sldId id="305" r:id="rId63"/>
    <p:sldId id="306" r:id="rId64"/>
    <p:sldId id="311" r:id="rId65"/>
    <p:sldId id="312" r:id="rId66"/>
    <p:sldId id="307" r:id="rId67"/>
    <p:sldId id="308" r:id="rId68"/>
    <p:sldId id="309" r:id="rId69"/>
    <p:sldId id="310" r:id="rId70"/>
    <p:sldId id="349" r:id="rId71"/>
    <p:sldId id="350" r:id="rId72"/>
    <p:sldId id="351" r:id="rId73"/>
    <p:sldId id="352" r:id="rId74"/>
    <p:sldId id="353" r:id="rId75"/>
    <p:sldId id="320" r:id="rId76"/>
    <p:sldId id="321" r:id="rId77"/>
    <p:sldId id="322" r:id="rId78"/>
    <p:sldId id="324" r:id="rId79"/>
    <p:sldId id="325" r:id="rId80"/>
    <p:sldId id="326" r:id="rId81"/>
    <p:sldId id="334" r:id="rId82"/>
    <p:sldId id="359" r:id="rId83"/>
    <p:sldId id="358" r:id="rId8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38" autoAdjust="0"/>
  </p:normalViewPr>
  <p:slideViewPr>
    <p:cSldViewPr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B6ED54-6888-4EC9-B780-601E6C104D43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D42BC8-FACC-46E6-8BDF-7699388C7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sloccount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02AA4-6CE8-455B-ADF4-1D8147DCEB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Kernel is resident in memory, control is shifted to the kernel through exceptions and interrupt; for example, time-slicing is implemented by setting an alarm; when the alarm fires(interrupt), control is passed to the kernel to context switch to a different process.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Cache pollution: context switches monkey up the cache; it is often “cold” after a context switch.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createTask</a:t>
            </a:r>
            <a:r>
              <a:rPr lang="en-US" dirty="0" smtClean="0"/>
              <a:t> is unique in that it does not return at all back to </a:t>
            </a:r>
            <a:r>
              <a:rPr lang="en-US" dirty="0" err="1" smtClean="0"/>
              <a:t>U_createTask</a:t>
            </a:r>
            <a:r>
              <a:rPr lang="en-US" dirty="0" smtClean="0"/>
              <a:t>.</a:t>
            </a:r>
            <a:r>
              <a:rPr lang="en-US" baseline="0" dirty="0" smtClean="0"/>
              <a:t>  Rather it starts a new task and jumps directly back to trap for the caller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DA056-2AA2-410B-8E9E-5EBC0716B9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out of date with regard to the current kernel as signal handlers run in the user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9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E25BEF-5794-4082-B90A-007D105AA0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kSigKillHandler</a:t>
            </a:r>
            <a:r>
              <a:rPr lang="en-US" dirty="0" smtClean="0"/>
              <a:t> is the function called by the dispatcher.  It </a:t>
            </a:r>
            <a:r>
              <a:rPr lang="en-US" dirty="0" err="1" smtClean="0"/>
              <a:t>longjumps</a:t>
            </a:r>
            <a:r>
              <a:rPr lang="en-US" baseline="0" dirty="0" smtClean="0"/>
              <a:t> to the tasks kill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initTask</a:t>
            </a:r>
            <a:r>
              <a:rPr lang="en-US" dirty="0" smtClean="0"/>
              <a:t> returns to dispatcher</a:t>
            </a:r>
            <a:r>
              <a:rPr lang="en-US" baseline="0" dirty="0" smtClean="0"/>
              <a:t> on re-entry to kill context.  The code to dispatcher is KERNEL_RETURN_FROM_EXIT, which causes the dispatcher to return to the main scheduling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6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Good lecture: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Add better indications of when longjmp’s are invoked in illustrations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Add slide that discusses properties of a task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 Update the project write up to reference lecture and include some lecture details 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09D6E-EB59-4D21-A943-681A14ADE7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kernel is slightly different from the illustration, but it close enough to connect the dots between the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D42BC8-FACC-46E6-8BDF-7699388C74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 on</a:t>
            </a:r>
            <a:r>
              <a:rPr lang="en-US" baseline="0" dirty="0" smtClean="0"/>
              <a:t> the CPU</a:t>
            </a:r>
          </a:p>
          <a:p>
            <a:r>
              <a:rPr lang="en-US" baseline="0" dirty="0" smtClean="0"/>
              <a:t>Ready: can go on the CPU just waiting for turn</a:t>
            </a:r>
          </a:p>
          <a:p>
            <a:r>
              <a:rPr lang="en-US" baseline="0" dirty="0" smtClean="0"/>
              <a:t>Blocked: Waiting for event such as I/O to arrive.  Will not go on CPU until event arrives.  Typically, there is a blocked queue for each event.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New: when a system is full, new processes may have to wait to enter</a:t>
            </a:r>
          </a:p>
          <a:p>
            <a:r>
              <a:rPr lang="en-US" baseline="0" dirty="0" smtClean="0"/>
              <a:t>Exit (Zombie): waiting for some process to notice that it has exited.  Parent Child relationship in Unix (more later)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manages one</a:t>
            </a:r>
            <a:r>
              <a:rPr lang="en-US" baseline="0" dirty="0" smtClean="0"/>
              <a:t> of these for each process.  Typically have a set to pull out of for a new process at creation.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1F3794-55DD-4A00-A6E1-CECEF8DCC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2BF4F0-C463-4DE4-BC61-D5177CD4FA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3F89C-5D74-4588-9DF7-F9F314B04D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E4EE3B-835D-4253-9241-D1211D1FC075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C782AA-14FF-465E-A796-E2F2CC515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6C5A-8990-4488-BCB1-142F18F4174D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1DEF-78C9-4CED-BF8F-9CCA4DCD3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CA815-C734-4D7B-A48E-C5186A28B1D9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64C1-2B1C-4B5E-ACAB-B044752CE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F78E-F847-4312-AC78-4F34034BDD5C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93EE7-B006-425A-A74F-5DB3C7FFA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EB8DDB-9900-4D8D-A0DC-AA41BEE718CE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A19A7-59F1-4F1B-9317-1D2D78983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0ADDFA-A19F-4504-AE32-916089E45BA4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437C7A-951A-4C04-A4E1-8206024C7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2C76A6-ED37-46C0-BCDA-8E3319254362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7A1748-F0BC-4BAD-8DB0-A3EB00DEA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2A760-69DF-41B6-AE75-CC0EED6C0ACA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C1F2E-3222-456A-8BB8-F5DE459CF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ACD50-1DE2-4CAF-B11D-77E74D7E2B18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96934-0E02-4423-AC59-E72BFDE10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EE3D4-1507-4F40-9635-5DFA7044B400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6A849-00E1-4B05-9E17-C4E672D86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979D46-54CD-4166-A87D-794C2789468E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10EFC-CECA-43BC-A034-A804C141C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33F19BD-B001-4D4F-A842-173C0BAE3D34}" type="datetimeFigureOut">
              <a:rPr lang="en-US"/>
              <a:pPr>
                <a:defRPr/>
              </a:pPr>
              <a:t>1/25/11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B163C5-28F9-407A-BFC7-7874776B8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75" r:id="rId2"/>
    <p:sldLayoutId id="2147483881" r:id="rId3"/>
    <p:sldLayoutId id="2147483882" r:id="rId4"/>
    <p:sldLayoutId id="2147483883" r:id="rId5"/>
    <p:sldLayoutId id="2147483876" r:id="rId6"/>
    <p:sldLayoutId id="2147483884" r:id="rId7"/>
    <p:sldLayoutId id="2147483877" r:id="rId8"/>
    <p:sldLayoutId id="2147483885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CS 345 kernel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Fun with Longjmp and Setjmp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1000" y="2438400"/>
            <a:ext cx="3962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</a:t>
            </a:r>
            <a:r>
              <a:rPr lang="en-US" dirty="0" err="1" smtClean="0"/>
              <a:t>jmp_buf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Control Blocks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459036"/>
            <a:ext cx="4040188" cy="4017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Registers</a:t>
            </a:r>
          </a:p>
          <a:p>
            <a:r>
              <a:rPr lang="en-US" dirty="0" smtClean="0"/>
              <a:t>Program counter</a:t>
            </a:r>
          </a:p>
          <a:p>
            <a:r>
              <a:rPr lang="en-US" dirty="0" smtClean="0"/>
              <a:t>Program status word</a:t>
            </a:r>
          </a:p>
          <a:p>
            <a:r>
              <a:rPr lang="en-US" dirty="0" smtClean="0"/>
              <a:t>Task state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Scheduling parameters</a:t>
            </a:r>
          </a:p>
          <a:p>
            <a:r>
              <a:rPr lang="en-US" dirty="0" smtClean="0"/>
              <a:t>Task  ID</a:t>
            </a:r>
          </a:p>
          <a:p>
            <a:r>
              <a:rPr lang="en-US" dirty="0" smtClean="0"/>
              <a:t>Parent task</a:t>
            </a:r>
          </a:p>
          <a:p>
            <a:r>
              <a:rPr lang="en-US" dirty="0" smtClean="0"/>
              <a:t>Task group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 blocked on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Time when process started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CPU time used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Children’s CPU time used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Time of next alarm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Memory and File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Pointer to text segment 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Pointer to data segment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Pointer to stack segment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Root page table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Root directory</a:t>
            </a:r>
          </a:p>
          <a:p>
            <a:r>
              <a:rPr lang="en-US" dirty="0" smtClean="0"/>
              <a:t>Working directory</a:t>
            </a:r>
          </a:p>
          <a:p>
            <a:r>
              <a:rPr lang="en-US" dirty="0" smtClean="0"/>
              <a:t>File descriptors (opened)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User ID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Group ID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0" y="1447800"/>
            <a:ext cx="495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in the </a:t>
            </a:r>
            <a:r>
              <a:rPr lang="en-US" dirty="0" err="1" smtClean="0"/>
              <a:t>tcb</a:t>
            </a:r>
            <a:r>
              <a:rPr lang="en-US" dirty="0" smtClean="0"/>
              <a:t> global array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Boot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createTask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2057400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initTask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3962400"/>
            <a:ext cx="5410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main(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argc</a:t>
            </a:r>
            <a:r>
              <a:rPr lang="en-US" sz="1400" dirty="0">
                <a:latin typeface="Lucida Console" pitchFamily="49" charset="0"/>
              </a:rPr>
              <a:t>, char* </a:t>
            </a:r>
            <a:r>
              <a:rPr lang="en-US" sz="1400" dirty="0" err="1">
                <a:latin typeface="Lucida Console" pitchFamily="49" charset="0"/>
              </a:rPr>
              <a:t>argv</a:t>
            </a:r>
            <a:r>
              <a:rPr lang="en-US" sz="1400" dirty="0">
                <a:latin typeface="Lucida Console" pitchFamily="49" charset="0"/>
              </a:rPr>
              <a:t>[]) {   </a:t>
            </a:r>
          </a:p>
          <a:p>
            <a:r>
              <a:rPr lang="en-US" sz="1400" dirty="0" smtClean="0">
                <a:latin typeface="Lucida Console" pitchFamily="49" charset="0"/>
              </a:rPr>
              <a:t>   …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while(1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pollInterrupts</a:t>
            </a:r>
            <a:r>
              <a:rPr lang="en-US" sz="1400" dirty="0">
                <a:latin typeface="Lucida Console" pitchFamily="49" charset="0"/>
              </a:rPr>
              <a:t>();</a:t>
            </a:r>
          </a:p>
          <a:p>
            <a:r>
              <a:rPr lang="en-US" sz="1400" dirty="0">
                <a:latin typeface="Lucida Console" pitchFamily="49" charset="0"/>
              </a:rPr>
              <a:t>      if ((</a:t>
            </a:r>
            <a:r>
              <a:rPr lang="en-US" sz="1400" dirty="0" err="1">
                <a:latin typeface="Lucida Console" pitchFamily="49" charset="0"/>
              </a:rPr>
              <a:t>curTask</a:t>
            </a:r>
            <a:r>
              <a:rPr lang="en-US" sz="1400" dirty="0">
                <a:latin typeface="Lucida Console" pitchFamily="49" charset="0"/>
              </a:rPr>
              <a:t> = scheduler()) &lt; 0) continue;</a:t>
            </a:r>
          </a:p>
          <a:p>
            <a:r>
              <a:rPr lang="en-US" sz="1400" dirty="0">
                <a:latin typeface="Lucida Console" pitchFamily="49" charset="0"/>
              </a:rPr>
              <a:t>      if (dispatcher(</a:t>
            </a:r>
            <a:r>
              <a:rPr lang="en-US" sz="1400" dirty="0" err="1">
                <a:latin typeface="Lucida Console" pitchFamily="49" charset="0"/>
              </a:rPr>
              <a:t>curTask</a:t>
            </a:r>
            <a:r>
              <a:rPr lang="en-US" sz="1400" dirty="0">
                <a:latin typeface="Lucida Console" pitchFamily="49" charset="0"/>
              </a:rPr>
              <a:t>) &lt; 0) break;</a:t>
            </a:r>
          </a:p>
          <a:p>
            <a:r>
              <a:rPr lang="en-US" sz="1400" dirty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longjmp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reset_context</a:t>
            </a:r>
            <a:r>
              <a:rPr lang="en-US" sz="1400" dirty="0">
                <a:latin typeface="Lucida Console" pitchFamily="49" charset="0"/>
              </a:rPr>
              <a:t>, POWER_DOWN_QUIT);</a:t>
            </a:r>
          </a:p>
          <a:p>
            <a:r>
              <a:rPr lang="en-US" sz="1400" dirty="0">
                <a:latin typeface="Lucida Console" pitchFamily="49" charset="0"/>
              </a:rPr>
              <a:t>}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0800" y="3429000"/>
            <a:ext cx="3124200" cy="381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 cycle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" y="2514600"/>
            <a:ext cx="10668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k_context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createTask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Shell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3400" y="2514600"/>
            <a:ext cx="1066800" cy="3048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k_context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pollInterrupts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Checks for keyboard input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Echo any characters typed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Signal shell task when input ready (enter)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KSIGINT (CTRL-x) and KSIGSTP (CTRL-w)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Shell is only task bound to keyboard input so keyboard signals always go to shell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Tick the delta clock for timing (more later)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Scheduler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Choose task from task list (</a:t>
            </a:r>
            <a:r>
              <a:rPr lang="en-US" i="1" dirty="0" err="1" smtClean="0"/>
              <a:t>tcb</a:t>
            </a:r>
            <a:r>
              <a:rPr lang="en-US" dirty="0" smtClean="0"/>
              <a:t> array)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Return </a:t>
            </a:r>
            <a:r>
              <a:rPr lang="en-US" i="1" dirty="0" err="1" smtClean="0"/>
              <a:t>tid</a:t>
            </a:r>
            <a:r>
              <a:rPr lang="en-US" dirty="0" smtClean="0"/>
              <a:t> of next task to dispatcher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Shell is task [0] (like init [0] task in *NIX)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It is  </a:t>
            </a:r>
            <a:r>
              <a:rPr lang="en-US" b="1" dirty="0" smtClean="0">
                <a:solidFill>
                  <a:schemeClr val="accent2"/>
                </a:solidFill>
              </a:rPr>
              <a:t>Adam </a:t>
            </a:r>
            <a:r>
              <a:rPr lang="en-US" b="1" i="1" dirty="0" smtClean="0">
                <a:solidFill>
                  <a:schemeClr val="accent2"/>
                </a:solidFill>
              </a:rPr>
              <a:t>(and Eve)</a:t>
            </a:r>
            <a:r>
              <a:rPr lang="en-US" b="1" i="1" dirty="0" smtClean="0"/>
              <a:t> </a:t>
            </a:r>
            <a:r>
              <a:rPr lang="en-US" dirty="0" smtClean="0"/>
              <a:t>in our kernel world 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All other tasks descend from shell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Non-preemptive round-robin prioritized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In absence of other tasks, returns task [0]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trap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Mechanism to move between a running task and the dispatcher</a:t>
            </a:r>
          </a:p>
          <a:p>
            <a:pPr eaLnBrk="1" hangingPunct="1"/>
            <a:r>
              <a:rPr lang="en-US" smtClean="0"/>
              <a:t>Grease that make the machine work</a:t>
            </a:r>
          </a:p>
          <a:p>
            <a:pPr eaLnBrk="1" hangingPunct="1"/>
            <a:r>
              <a:rPr lang="en-US" smtClean="0"/>
              <a:t>Job is to provide a return point in the task</a:t>
            </a:r>
          </a:p>
          <a:p>
            <a:pPr eaLnBrk="1" hangingPunct="1"/>
            <a:r>
              <a:rPr lang="en-US" smtClean="0"/>
              <a:t>And move control into the kernel for dispatch</a:t>
            </a:r>
          </a:p>
          <a:p>
            <a:pPr eaLnBrk="1" hangingPunct="1"/>
            <a:r>
              <a:rPr lang="en-US" smtClean="0"/>
              <a:t>Setjmp and longjmp glue it all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Context Switching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93937" y="2514600"/>
            <a:ext cx="1301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Process A</a:t>
            </a:r>
          </a:p>
          <a:p>
            <a:pPr>
              <a:lnSpc>
                <a:spcPct val="100000"/>
              </a:lnSpc>
            </a:pPr>
            <a:r>
              <a:rPr lang="en-US" dirty="0"/>
              <a:t>code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63987" y="2514600"/>
            <a:ext cx="1301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Process B</a:t>
            </a:r>
          </a:p>
          <a:p>
            <a:pPr>
              <a:lnSpc>
                <a:spcPct val="100000"/>
              </a:lnSpc>
            </a:pPr>
            <a:r>
              <a:rPr lang="en-US"/>
              <a:t>code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2973387" y="3113088"/>
            <a:ext cx="6350" cy="468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973387" y="3581400"/>
            <a:ext cx="1447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421187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2973387" y="4419600"/>
            <a:ext cx="1447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973387" y="4800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3798887" y="25146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500687" y="3200400"/>
            <a:ext cx="1144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user code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500687" y="3614738"/>
            <a:ext cx="113043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d</a:t>
            </a:r>
            <a:r>
              <a:rPr lang="en-US" sz="1600" dirty="0" smtClean="0"/>
              <a:t>ispatcher</a:t>
            </a:r>
            <a:endParaRPr lang="en-US" sz="1600" dirty="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500687" y="4027488"/>
            <a:ext cx="1144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user code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483225" y="4464050"/>
            <a:ext cx="113133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dispatcher</a:t>
            </a:r>
            <a:endParaRPr lang="en-US" sz="1600" dirty="0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500687" y="4921250"/>
            <a:ext cx="1144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user code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224087" y="353853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224087" y="3965575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224087" y="43926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224087" y="481965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224087" y="524668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2224087" y="311308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1296987" y="3124200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1296987" y="3733800"/>
            <a:ext cx="717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Time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-701675" y="31178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-914400" y="2743200"/>
            <a:ext cx="9144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sz="1600"/>
          </a:p>
        </p:txBody>
      </p:sp>
      <p:sp>
        <p:nvSpPr>
          <p:cNvPr id="19483" name="AutoShape 27"/>
          <p:cNvSpPr>
            <a:spLocks/>
          </p:cNvSpPr>
          <p:nvPr/>
        </p:nvSpPr>
        <p:spPr bwMode="auto">
          <a:xfrm>
            <a:off x="6935787" y="353695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7015162" y="3505200"/>
            <a:ext cx="15954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/>
              <a:t>context switch</a:t>
            </a:r>
            <a:endParaRPr lang="en-US" sz="1600"/>
          </a:p>
        </p:txBody>
      </p:sp>
      <p:sp>
        <p:nvSpPr>
          <p:cNvPr id="19485" name="AutoShape 29"/>
          <p:cNvSpPr>
            <a:spLocks/>
          </p:cNvSpPr>
          <p:nvPr/>
        </p:nvSpPr>
        <p:spPr bwMode="auto">
          <a:xfrm>
            <a:off x="6935787" y="44196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015162" y="4387850"/>
            <a:ext cx="15954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/>
              <a:t>context switch</a:t>
            </a:r>
            <a:endParaRPr lang="en-US" sz="1600"/>
          </a:p>
        </p:txBody>
      </p:sp>
      <p:sp>
        <p:nvSpPr>
          <p:cNvPr id="30" name="Rounded Rectangle 29"/>
          <p:cNvSpPr/>
          <p:nvPr/>
        </p:nvSpPr>
        <p:spPr>
          <a:xfrm>
            <a:off x="1676400" y="5943600"/>
            <a:ext cx="586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Moves tasks through task states (ready, running,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Kernel Features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Runs completely in user mode</a:t>
            </a:r>
          </a:p>
          <a:p>
            <a:pPr eaLnBrk="1" hangingPunct="1"/>
            <a:r>
              <a:rPr lang="en-US" dirty="0" smtClean="0"/>
              <a:t>Builds on most systems and compiler chains</a:t>
            </a:r>
          </a:p>
          <a:p>
            <a:pPr eaLnBrk="1" hangingPunct="1"/>
            <a:r>
              <a:rPr lang="en-US" dirty="0" smtClean="0"/>
              <a:t>Written entirely in C (with a little ASM)</a:t>
            </a:r>
          </a:p>
          <a:p>
            <a:pPr eaLnBrk="1" hangingPunct="1"/>
            <a:r>
              <a:rPr lang="en-US" dirty="0" smtClean="0"/>
              <a:t>Not too many lines (</a:t>
            </a:r>
            <a:r>
              <a:rPr lang="en-US" dirty="0" err="1" smtClean="0"/>
              <a:t>sloccount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7654 lines of C code</a:t>
            </a:r>
          </a:p>
          <a:p>
            <a:pPr lvl="1" eaLnBrk="1" hangingPunct="1"/>
            <a:r>
              <a:rPr lang="en-US" dirty="0" smtClean="0"/>
              <a:t>383 lines of Perl code</a:t>
            </a:r>
          </a:p>
          <a:p>
            <a:pPr eaLnBrk="1" hangingPunct="1"/>
            <a:r>
              <a:rPr lang="en-US" dirty="0" smtClean="0"/>
              <a:t>Depends on </a:t>
            </a:r>
            <a:r>
              <a:rPr lang="en-US" i="1" dirty="0" smtClean="0"/>
              <a:t>nice guy </a:t>
            </a:r>
            <a:r>
              <a:rPr lang="en-US" dirty="0" smtClean="0"/>
              <a:t>swap</a:t>
            </a:r>
          </a:p>
          <a:p>
            <a:pPr eaLnBrk="1" hangingPunct="1"/>
            <a:r>
              <a:rPr lang="en-US" dirty="0" smtClean="0"/>
              <a:t>Explicit </a:t>
            </a:r>
            <a:r>
              <a:rPr lang="en-US" b="1" dirty="0" smtClean="0">
                <a:solidFill>
                  <a:schemeClr val="accent2"/>
                </a:solidFill>
              </a:rPr>
              <a:t>swap()</a:t>
            </a:r>
            <a:r>
              <a:rPr lang="en-US" dirty="0" smtClean="0"/>
              <a:t> returns control to 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poll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interrupts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swapTask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10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7" name="Right Brace 16"/>
          <p:cNvSpPr/>
          <p:nvPr/>
        </p:nvSpPr>
        <p:spPr>
          <a:xfrm>
            <a:off x="5638800" y="2590800"/>
            <a:ext cx="3048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28956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2373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Abbreviation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U_swap</a:t>
            </a:r>
            <a:endParaRPr lang="en-US" sz="16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676400" y="36576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_swap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1" name="Right Brace 20"/>
          <p:cNvSpPr/>
          <p:nvPr/>
        </p:nvSpPr>
        <p:spPr>
          <a:xfrm>
            <a:off x="2971800" y="3124200"/>
            <a:ext cx="3048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05200" y="34290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System calls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057400" y="4876800"/>
            <a:ext cx="541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called on jump to kernel from trap.  After function calls, it may or may not return back to the trap depending on the system call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57400" y="4876800"/>
            <a:ext cx="541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called on jump to kernel from trap.  After function calls, it may or may not return back to the trap depending on the system call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rather than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task</a:t>
            </a:r>
            <a:r>
              <a:rPr lang="en-US" dirty="0" smtClean="0"/>
              <a:t> is the process abstraction in the kernel</a:t>
            </a:r>
          </a:p>
          <a:p>
            <a:r>
              <a:rPr lang="en-US" dirty="0" smtClean="0"/>
              <a:t>Like a process in that</a:t>
            </a:r>
          </a:p>
          <a:p>
            <a:pPr lvl="1"/>
            <a:r>
              <a:rPr lang="en-US" dirty="0" smtClean="0"/>
              <a:t>Basic component managed by kernel</a:t>
            </a:r>
          </a:p>
          <a:p>
            <a:pPr lvl="1"/>
            <a:r>
              <a:rPr lang="en-US" dirty="0" smtClean="0"/>
              <a:t>Takes an </a:t>
            </a:r>
            <a:r>
              <a:rPr lang="en-US" dirty="0" err="1" smtClean="0"/>
              <a:t>argc</a:t>
            </a:r>
            <a:r>
              <a:rPr lang="en-US" dirty="0" smtClean="0"/>
              <a:t> and </a:t>
            </a:r>
            <a:r>
              <a:rPr lang="en-US" dirty="0" err="1" smtClean="0"/>
              <a:t>argv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Different from a process in that</a:t>
            </a:r>
          </a:p>
          <a:p>
            <a:pPr lvl="1"/>
            <a:r>
              <a:rPr lang="en-US" dirty="0" smtClean="0"/>
              <a:t>a function rather than an executable image</a:t>
            </a:r>
          </a:p>
          <a:p>
            <a:pPr lvl="1"/>
            <a:r>
              <a:rPr lang="en-US" dirty="0" smtClean="0"/>
              <a:t>runs in the same memory space as other tasks</a:t>
            </a:r>
          </a:p>
          <a:p>
            <a:r>
              <a:rPr lang="en-US" dirty="0" smtClean="0"/>
              <a:t>Compromises to spare loads of assembler and run in user mode rather than kernel mode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Interrupts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scheduler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createTask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createTask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Boot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createTask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2057400"/>
            <a:ext cx="11430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initTask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3962400"/>
            <a:ext cx="5410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main(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argc</a:t>
            </a:r>
            <a:r>
              <a:rPr lang="en-US" sz="1400" dirty="0">
                <a:latin typeface="Lucida Console" pitchFamily="49" charset="0"/>
              </a:rPr>
              <a:t>, char* </a:t>
            </a:r>
            <a:r>
              <a:rPr lang="en-US" sz="1400" dirty="0" err="1">
                <a:latin typeface="Lucida Console" pitchFamily="49" charset="0"/>
              </a:rPr>
              <a:t>argv</a:t>
            </a:r>
            <a:r>
              <a:rPr lang="en-US" sz="1400" dirty="0">
                <a:latin typeface="Lucida Console" pitchFamily="49" charset="0"/>
              </a:rPr>
              <a:t>[]) {   </a:t>
            </a:r>
          </a:p>
          <a:p>
            <a:r>
              <a:rPr lang="en-US" sz="1400" dirty="0" smtClean="0">
                <a:latin typeface="Lucida Console" pitchFamily="49" charset="0"/>
              </a:rPr>
              <a:t>   …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while(1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pollInterrupts</a:t>
            </a:r>
            <a:r>
              <a:rPr lang="en-US" sz="1400" dirty="0">
                <a:latin typeface="Lucida Console" pitchFamily="49" charset="0"/>
              </a:rPr>
              <a:t>();</a:t>
            </a:r>
          </a:p>
          <a:p>
            <a:r>
              <a:rPr lang="en-US" sz="1400" dirty="0">
                <a:latin typeface="Lucida Console" pitchFamily="49" charset="0"/>
              </a:rPr>
              <a:t>      if ((</a:t>
            </a:r>
            <a:r>
              <a:rPr lang="en-US" sz="1400" dirty="0" err="1">
                <a:latin typeface="Lucida Console" pitchFamily="49" charset="0"/>
              </a:rPr>
              <a:t>curTask</a:t>
            </a:r>
            <a:r>
              <a:rPr lang="en-US" sz="1400" dirty="0">
                <a:latin typeface="Lucida Console" pitchFamily="49" charset="0"/>
              </a:rPr>
              <a:t> = scheduler()) &lt; 0) continue;</a:t>
            </a:r>
          </a:p>
          <a:p>
            <a:r>
              <a:rPr lang="en-US" sz="1400" dirty="0">
                <a:latin typeface="Lucida Console" pitchFamily="49" charset="0"/>
              </a:rPr>
              <a:t>      if (dispatcher(</a:t>
            </a:r>
            <a:r>
              <a:rPr lang="en-US" sz="1400" dirty="0" err="1">
                <a:latin typeface="Lucida Console" pitchFamily="49" charset="0"/>
              </a:rPr>
              <a:t>curTask</a:t>
            </a:r>
            <a:r>
              <a:rPr lang="en-US" sz="1400" dirty="0">
                <a:latin typeface="Lucida Console" pitchFamily="49" charset="0"/>
              </a:rPr>
              <a:t>) &lt; 0) break;</a:t>
            </a:r>
          </a:p>
          <a:p>
            <a:r>
              <a:rPr lang="en-US" sz="1400" dirty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longjmp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reset_context</a:t>
            </a:r>
            <a:r>
              <a:rPr lang="en-US" sz="1400" dirty="0">
                <a:latin typeface="Lucida Console" pitchFamily="49" charset="0"/>
              </a:rPr>
              <a:t>, POWER_DOWN_QUIT);</a:t>
            </a:r>
          </a:p>
          <a:p>
            <a:r>
              <a:rPr lang="en-US" sz="1400" dirty="0">
                <a:latin typeface="Lucida Console" pitchFamily="49" charset="0"/>
              </a:rPr>
              <a:t>}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0800" y="3429000"/>
            <a:ext cx="3124200" cy="381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 cycle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" y="2514600"/>
            <a:ext cx="10668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k_context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createTask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Shell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3400" y="2514600"/>
            <a:ext cx="1066800" cy="3048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k_context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30480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shell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28673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19973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Interrupts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29473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scheduler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22145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3304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4245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Creation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812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// create a new task</a:t>
            </a:r>
          </a:p>
          <a:p>
            <a:r>
              <a:rPr lang="en-US" dirty="0" err="1" smtClean="0">
                <a:latin typeface="Lucida Console" pitchFamily="49" charset="0"/>
              </a:rPr>
              <a:t>NewTask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myShellTask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 smtClean="0">
                <a:latin typeface="Lucida Console" pitchFamily="49" charset="0"/>
              </a:rPr>
              <a:t>myShellTask.name = “</a:t>
            </a:r>
            <a:r>
              <a:rPr lang="en-US" dirty="0" err="1" smtClean="0">
                <a:latin typeface="Lucida Console" pitchFamily="49" charset="0"/>
              </a:rPr>
              <a:t>myspin</a:t>
            </a:r>
            <a:r>
              <a:rPr lang="en-US" dirty="0" smtClean="0">
                <a:latin typeface="Lucida Console" pitchFamily="49" charset="0"/>
              </a:rPr>
              <a:t>";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myShellTask.task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myspin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myShellTask.priority</a:t>
            </a:r>
            <a:r>
              <a:rPr lang="en-US" dirty="0" smtClean="0">
                <a:latin typeface="Lucida Console" pitchFamily="49" charset="0"/>
              </a:rPr>
              <a:t> = MED_PRIORITY;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myShellTask.argc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argc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myShellTask.argv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argv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myShellTask.parentHandlers</a:t>
            </a:r>
            <a:r>
              <a:rPr lang="en-US" dirty="0" smtClean="0">
                <a:latin typeface="Lucida Console" pitchFamily="49" charset="0"/>
              </a:rPr>
              <a:t> = FALSE;</a:t>
            </a:r>
          </a:p>
          <a:p>
            <a:r>
              <a:rPr lang="en-US" dirty="0" err="1" smtClean="0">
                <a:latin typeface="Lucida Console" pitchFamily="49" charset="0"/>
              </a:rPr>
              <a:t>myShellTask.tgidNew</a:t>
            </a:r>
            <a:r>
              <a:rPr lang="en-US" dirty="0" smtClean="0">
                <a:latin typeface="Lucida Console" pitchFamily="49" charset="0"/>
              </a:rPr>
              <a:t> = TRUE;</a:t>
            </a:r>
          </a:p>
          <a:p>
            <a:r>
              <a:rPr lang="en-US" dirty="0" err="1" smtClean="0">
                <a:latin typeface="Lucida Console" pitchFamily="49" charset="0"/>
              </a:rPr>
              <a:t>createTask</a:t>
            </a:r>
            <a:r>
              <a:rPr lang="en-US" dirty="0" smtClean="0">
                <a:latin typeface="Lucida Console" pitchFamily="49" charset="0"/>
              </a:rPr>
              <a:t>(&amp;</a:t>
            </a:r>
            <a:r>
              <a:rPr lang="en-US" dirty="0" err="1" smtClean="0">
                <a:latin typeface="Lucida Console" pitchFamily="49" charset="0"/>
              </a:rPr>
              <a:t>myShellTask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0" y="5257800"/>
            <a:ext cx="48768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Resembles the W32 model rather than Unix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U_swap</a:t>
            </a:r>
            <a:endParaRPr lang="en-US" sz="16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676400" y="36576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_swap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Task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Scheduling cycle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SwapTask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dispatcher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1828800" y="2070100"/>
            <a:ext cx="6019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Console" pitchFamily="49" charset="0"/>
              </a:rPr>
              <a:t>int dispatcher(int curTask)</a:t>
            </a:r>
          </a:p>
          <a:p>
            <a:r>
              <a:rPr lang="en-US">
                <a:latin typeface="Lucida Console" pitchFamily="49" charset="0"/>
              </a:rPr>
              <a:t>{   </a:t>
            </a:r>
          </a:p>
          <a:p>
            <a:r>
              <a:rPr lang="en-US">
                <a:latin typeface="Lucida Console" pitchFamily="49" charset="0"/>
              </a:rPr>
              <a:t>	int result;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// longjmp to curTask kill context</a:t>
            </a:r>
          </a:p>
          <a:p>
            <a:r>
              <a:rPr lang="en-US">
                <a:latin typeface="Lucida Console" pitchFamily="49" charset="0"/>
              </a:rPr>
              <a:t>	checkAndreceiveKSigKill(curTask);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switch(tcb[curTask].state) {</a:t>
            </a:r>
            <a:r>
              <a:rPr lang="en-US">
                <a:latin typeface="Corbel" pitchFamily="34" charset="0"/>
              </a:rPr>
              <a:t>	</a:t>
            </a:r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// switch on curTask state</a:t>
            </a:r>
          </a:p>
          <a:p>
            <a:r>
              <a:rPr lang="en-US">
                <a:latin typeface="Lucida Console" pitchFamily="49" charset="0"/>
              </a:rPr>
              <a:t>	// .</a:t>
            </a:r>
          </a:p>
          <a:p>
            <a:r>
              <a:rPr lang="en-US">
                <a:latin typeface="Lucida Console" pitchFamily="49" charset="0"/>
              </a:rPr>
              <a:t>	// .</a:t>
            </a:r>
          </a:p>
          <a:p>
            <a:r>
              <a:rPr lang="en-US">
                <a:latin typeface="Lucida Console" pitchFamily="49" charset="0"/>
              </a:rPr>
              <a:t>	// .</a:t>
            </a:r>
          </a:p>
          <a:p>
            <a:r>
              <a:rPr lang="en-US">
                <a:latin typeface="Lucida Console" pitchFamily="49" charset="0"/>
              </a:rPr>
              <a:t>       }</a:t>
            </a:r>
          </a:p>
          <a:p>
            <a:r>
              <a:rPr lang="en-US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Dispatcher: S_READY and S_RUNNING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57200" y="1828800"/>
            <a:ext cx="8686800" cy="50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case S_READY:</a:t>
            </a:r>
          </a:p>
          <a:p>
            <a:r>
              <a:rPr lang="en-US" sz="1600" dirty="0">
                <a:latin typeface="Lucida Console" pitchFamily="49" charset="0"/>
              </a:rPr>
              <a:t>{ </a:t>
            </a:r>
            <a:r>
              <a:rPr lang="en-US" sz="1600" dirty="0" err="1">
                <a:latin typeface="Lucida Console" pitchFamily="49" charset="0"/>
              </a:rPr>
              <a:t>tcb</a:t>
            </a:r>
            <a:r>
              <a:rPr lang="en-US" sz="1600" dirty="0">
                <a:latin typeface="Lucida Console" pitchFamily="49" charset="0"/>
              </a:rPr>
              <a:t>[</a:t>
            </a:r>
            <a:r>
              <a:rPr lang="en-US" sz="1600" dirty="0" err="1">
                <a:latin typeface="Lucida Console" pitchFamily="49" charset="0"/>
              </a:rPr>
              <a:t>curTask</a:t>
            </a:r>
            <a:r>
              <a:rPr lang="en-US" sz="1600" dirty="0">
                <a:latin typeface="Lucida Console" pitchFamily="49" charset="0"/>
              </a:rPr>
              <a:t>].state = S_RUNNING; }</a:t>
            </a:r>
          </a:p>
          <a:p>
            <a:r>
              <a:rPr lang="en-US" sz="1600" dirty="0">
                <a:latin typeface="Lucida Console" pitchFamily="49" charset="0"/>
              </a:rPr>
              <a:t>case S_RUNNING:</a:t>
            </a:r>
          </a:p>
          <a:p>
            <a:r>
              <a:rPr lang="en-US" sz="1600" dirty="0" smtClean="0">
                <a:latin typeface="Lucida Console" pitchFamily="49" charset="0"/>
              </a:rPr>
              <a:t>{ </a:t>
            </a:r>
            <a:r>
              <a:rPr lang="en-US" sz="1600" dirty="0" err="1" smtClean="0">
                <a:latin typeface="Lucida Console" pitchFamily="49" charset="0"/>
              </a:rPr>
              <a:t>kernelReturnValue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</a:t>
            </a:r>
            <a:r>
              <a:rPr lang="en-US" sz="1600" dirty="0" err="1">
                <a:latin typeface="Lucida Console" pitchFamily="49" charset="0"/>
              </a:rPr>
              <a:t>setjmp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k_context</a:t>
            </a:r>
            <a:r>
              <a:rPr lang="en-US" sz="1600" dirty="0">
                <a:latin typeface="Lucida Console" pitchFamily="49" charset="0"/>
              </a:rPr>
              <a:t>)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if </a:t>
            </a:r>
            <a:r>
              <a:rPr lang="en-US" sz="1600" dirty="0">
                <a:latin typeface="Lucida Console" pitchFamily="49" charset="0"/>
              </a:rPr>
              <a:t>((</a:t>
            </a:r>
            <a:r>
              <a:rPr lang="en-US" sz="1600" dirty="0" err="1">
                <a:latin typeface="Lucida Console" pitchFamily="49" charset="0"/>
              </a:rPr>
              <a:t>kernelReturnValue</a:t>
            </a:r>
            <a:r>
              <a:rPr lang="en-US" sz="1600" dirty="0">
                <a:latin typeface="Lucida Console" pitchFamily="49" charset="0"/>
              </a:rPr>
              <a:t> == KERNEL_RETURN_FROM_EXIT) ||</a:t>
            </a:r>
          </a:p>
          <a:p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kernelReturnValue</a:t>
            </a:r>
            <a:r>
              <a:rPr lang="en-US" sz="1600" dirty="0">
                <a:latin typeface="Lucida Console" pitchFamily="49" charset="0"/>
              </a:rPr>
              <a:t> == KERNEL_RETURN_FROM_SWAP)) {</a:t>
            </a:r>
          </a:p>
          <a:p>
            <a:r>
              <a:rPr lang="en-US" sz="1600" dirty="0" smtClean="0">
                <a:latin typeface="Lucida Console" pitchFamily="49" charset="0"/>
              </a:rPr>
              <a:t>     </a:t>
            </a:r>
            <a:r>
              <a:rPr lang="en-US" sz="1600" dirty="0" err="1" smtClean="0">
                <a:latin typeface="Lucida Console" pitchFamily="49" charset="0"/>
              </a:rPr>
              <a:t>superMode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TRUE;</a:t>
            </a:r>
          </a:p>
          <a:p>
            <a:r>
              <a:rPr lang="en-US" sz="1600" dirty="0" smtClean="0">
                <a:latin typeface="Lucida Console" pitchFamily="49" charset="0"/>
              </a:rPr>
              <a:t>     break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r>
              <a:rPr lang="en-US" sz="1600" dirty="0" smtClean="0">
                <a:latin typeface="Lucida Console" pitchFamily="49" charset="0"/>
              </a:rPr>
              <a:t>  }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 smtClean="0">
                <a:latin typeface="Lucida Console" pitchFamily="49" charset="0"/>
              </a:rPr>
              <a:t>  else </a:t>
            </a:r>
            <a:r>
              <a:rPr lang="en-US" sz="1600" dirty="0">
                <a:latin typeface="Lucida Console" pitchFamily="49" charset="0"/>
              </a:rPr>
              <a:t>if ((</a:t>
            </a:r>
            <a:r>
              <a:rPr lang="en-US" sz="1600" dirty="0" err="1">
                <a:latin typeface="Lucida Console" pitchFamily="49" charset="0"/>
              </a:rPr>
              <a:t>kernelReturnValue</a:t>
            </a:r>
            <a:r>
              <a:rPr lang="en-US" sz="1600" dirty="0">
                <a:latin typeface="Lucida Console" pitchFamily="49" charset="0"/>
              </a:rPr>
              <a:t> == KERNEL_CHECK_SIGNALS) ||</a:t>
            </a:r>
          </a:p>
          <a:p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 smtClean="0">
                <a:latin typeface="Lucida Console" pitchFamily="49" charset="0"/>
              </a:rPr>
              <a:t>   (</a:t>
            </a:r>
            <a:r>
              <a:rPr lang="en-US" sz="1600" dirty="0" err="1">
                <a:latin typeface="Lucida Console" pitchFamily="49" charset="0"/>
              </a:rPr>
              <a:t>kernelReturnValue</a:t>
            </a:r>
            <a:r>
              <a:rPr lang="en-US" sz="1600" dirty="0">
                <a:latin typeface="Lucida Console" pitchFamily="49" charset="0"/>
              </a:rPr>
              <a:t> == 0)) </a:t>
            </a:r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// Normal entry on first call or to check for signals</a:t>
            </a:r>
          </a:p>
          <a:p>
            <a:r>
              <a:rPr lang="en-US" sz="1600" dirty="0" smtClean="0">
                <a:latin typeface="Lucida Console" pitchFamily="49" charset="0"/>
              </a:rPr>
              <a:t>     // Will jump to trap context to run handler</a:t>
            </a:r>
          </a:p>
          <a:p>
            <a:r>
              <a:rPr lang="en-US" sz="1600" dirty="0" smtClean="0">
                <a:latin typeface="Lucida Console" pitchFamily="49" charset="0"/>
              </a:rPr>
              <a:t>     … </a:t>
            </a:r>
          </a:p>
          <a:p>
            <a:r>
              <a:rPr lang="en-US" sz="1600" dirty="0">
                <a:latin typeface="Lucida Console" pitchFamily="49" charset="0"/>
              </a:rPr>
              <a:t>  } </a:t>
            </a:r>
            <a:r>
              <a:rPr lang="en-US" sz="1600" dirty="0" smtClean="0">
                <a:latin typeface="Lucida Console" pitchFamily="49" charset="0"/>
              </a:rPr>
              <a:t>else </a:t>
            </a:r>
            <a:r>
              <a:rPr lang="en-US" sz="1600" dirty="0">
                <a:latin typeface="Lucida Console" pitchFamily="49" charset="0"/>
              </a:rPr>
              <a:t>if (</a:t>
            </a:r>
            <a:r>
              <a:rPr lang="en-US" sz="1600" dirty="0" err="1">
                <a:latin typeface="Lucida Console" pitchFamily="49" charset="0"/>
              </a:rPr>
              <a:t>kernelReturnValue</a:t>
            </a:r>
            <a:r>
              <a:rPr lang="en-US" sz="1600" dirty="0">
                <a:latin typeface="Lucida Console" pitchFamily="49" charset="0"/>
              </a:rPr>
              <a:t> &gt; 0</a:t>
            </a:r>
            <a:r>
              <a:rPr lang="en-US" sz="1600" dirty="0" smtClean="0">
                <a:latin typeface="Lucida Console" pitchFamily="49" charset="0"/>
              </a:rPr>
              <a:t>) {</a:t>
            </a:r>
          </a:p>
          <a:p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// Handle system call</a:t>
            </a:r>
          </a:p>
          <a:p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…</a:t>
            </a:r>
          </a:p>
          <a:p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   break;</a:t>
            </a:r>
          </a:p>
          <a:p>
            <a:r>
              <a:rPr lang="en-US" sz="1600" dirty="0" smtClean="0">
                <a:latin typeface="Lucida Console" pitchFamily="49" charset="0"/>
              </a:rPr>
              <a:t>  }</a:t>
            </a:r>
          </a:p>
          <a:p>
            <a:r>
              <a:rPr lang="en-US" sz="16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Dispatcher: S_STOPPED 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S_BLOCKED, 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S_ZOMBIE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533400" y="2105084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Console" pitchFamily="49" charset="0"/>
              </a:rPr>
              <a:t>case S_STOPPED:  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r>
              <a:rPr lang="en-US" dirty="0">
                <a:latin typeface="Lucida Console" pitchFamily="49" charset="0"/>
              </a:rPr>
              <a:t>   // Stopped tasks are not dispatched</a:t>
            </a:r>
          </a:p>
          <a:p>
            <a:r>
              <a:rPr lang="en-US" dirty="0">
                <a:latin typeface="Lucida Console" pitchFamily="49" charset="0"/>
              </a:rPr>
              <a:t>   </a:t>
            </a:r>
            <a:r>
              <a:rPr lang="en-US" dirty="0" err="1">
                <a:latin typeface="Lucida Console" pitchFamily="49" charset="0"/>
              </a:rPr>
              <a:t>isDefault</a:t>
            </a:r>
            <a:r>
              <a:rPr lang="en-US" dirty="0">
                <a:latin typeface="Lucida Console" pitchFamily="49" charset="0"/>
              </a:rPr>
              <a:t> = 1;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checkAndReceiveSignal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KSIGCONT</a:t>
            </a:r>
            <a:r>
              <a:rPr lang="en-US" dirty="0" err="1" smtClean="0">
                <a:latin typeface="Lucida Console" pitchFamily="49" charset="0"/>
              </a:rPr>
              <a:t>,system_call_params</a:t>
            </a:r>
            <a:r>
              <a:rPr lang="en-US" dirty="0" smtClean="0">
                <a:latin typeface="Lucida Console" pitchFamily="49" charset="0"/>
              </a:rPr>
              <a:t>,</a:t>
            </a:r>
          </a:p>
          <a:p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   </a:t>
            </a:r>
            <a:r>
              <a:rPr lang="en-US" dirty="0" err="1" smtClean="0">
                <a:latin typeface="Lucida Console" pitchFamily="49" charset="0"/>
              </a:rPr>
              <a:t>isDefault,p_mask,tcb</a:t>
            </a:r>
            <a:r>
              <a:rPr lang="en-US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latin typeface="Lucida Console" pitchFamily="49" charset="0"/>
              </a:rPr>
              <a:t>curTask</a:t>
            </a:r>
            <a:r>
              <a:rPr lang="en-US" dirty="0" smtClean="0">
                <a:latin typeface="Lucida Console" pitchFamily="49" charset="0"/>
              </a:rPr>
              <a:t>].</a:t>
            </a:r>
            <a:r>
              <a:rPr lang="en-US" dirty="0" err="1" smtClean="0">
                <a:latin typeface="Lucida Console" pitchFamily="49" charset="0"/>
              </a:rPr>
              <a:t>sigContHandler</a:t>
            </a:r>
            <a:r>
              <a:rPr lang="en-US" dirty="0" smtClean="0">
                <a:latin typeface="Lucida Console" pitchFamily="49" charset="0"/>
              </a:rPr>
              <a:t>); 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   break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  <a:endParaRPr lang="en-US" dirty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case </a:t>
            </a:r>
            <a:r>
              <a:rPr lang="en-US" dirty="0">
                <a:latin typeface="Lucida Console" pitchFamily="49" charset="0"/>
              </a:rPr>
              <a:t>S_BLOCKED</a:t>
            </a:r>
            <a:r>
              <a:rPr lang="en-US" dirty="0" smtClean="0">
                <a:latin typeface="Lucida Console" pitchFamily="49" charset="0"/>
              </a:rPr>
              <a:t>:{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break; </a:t>
            </a:r>
            <a:r>
              <a:rPr lang="en-US" dirty="0" smtClean="0">
                <a:latin typeface="Lucida Console" pitchFamily="49" charset="0"/>
              </a:rPr>
              <a:t>} 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case </a:t>
            </a:r>
            <a:r>
              <a:rPr lang="en-US" dirty="0">
                <a:latin typeface="Lucida Console" pitchFamily="49" charset="0"/>
              </a:rPr>
              <a:t>S_ZOMBIE</a:t>
            </a:r>
            <a:r>
              <a:rPr lang="en-US" dirty="0" smtClean="0">
                <a:latin typeface="Lucida Console" pitchFamily="49" charset="0"/>
              </a:rPr>
              <a:t>: { break; }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Dispatcher: S_EXIT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2057400" y="2667000"/>
            <a:ext cx="5867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Lucida Console" pitchFamily="49" charset="0"/>
              </a:rPr>
              <a:t>case S_EXIT:</a:t>
            </a:r>
          </a:p>
          <a:p>
            <a:r>
              <a:rPr lang="en-US" dirty="0">
                <a:latin typeface="Lucida Console" pitchFamily="49" charset="0"/>
              </a:rPr>
              <a:t>{</a:t>
            </a:r>
          </a:p>
          <a:p>
            <a:r>
              <a:rPr lang="en-US" dirty="0">
                <a:latin typeface="Lucida Console" pitchFamily="49" charset="0"/>
              </a:rPr>
              <a:t>   if (</a:t>
            </a:r>
            <a:r>
              <a:rPr lang="en-US" dirty="0" err="1">
                <a:latin typeface="Lucida Console" pitchFamily="49" charset="0"/>
              </a:rPr>
              <a:t>curTask</a:t>
            </a:r>
            <a:r>
              <a:rPr lang="en-US" dirty="0">
                <a:latin typeface="Lucida Console" pitchFamily="49" charset="0"/>
              </a:rPr>
              <a:t> == 0) return -1;	</a:t>
            </a:r>
          </a:p>
          <a:p>
            <a:r>
              <a:rPr lang="en-US" dirty="0">
                <a:latin typeface="Lucida Console" pitchFamily="49" charset="0"/>
              </a:rPr>
              <a:t>   // release resources and kill task</a:t>
            </a:r>
          </a:p>
          <a:p>
            <a:r>
              <a:rPr lang="en-US" dirty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zombieTask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curTask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r>
              <a:rPr lang="en-US" dirty="0">
                <a:latin typeface="Lucida Console" pitchFamily="49" charset="0"/>
              </a:rPr>
              <a:t>   break;</a:t>
            </a:r>
          </a:p>
          <a:p>
            <a:r>
              <a:rPr lang="en-US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Core Components (exec cycle)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2438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Poll Interrupts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Dispatcher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410200" y="2971800"/>
            <a:ext cx="12192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038600" y="43434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2514600" y="2667000"/>
            <a:ext cx="7620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19050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exit (voluntary)</a:t>
            </a:r>
          </a:p>
          <a:p>
            <a:r>
              <a:rPr lang="en-US" dirty="0" smtClean="0"/>
              <a:t>Error exit (voluntary)</a:t>
            </a:r>
          </a:p>
          <a:p>
            <a:r>
              <a:rPr lang="en-US" dirty="0" smtClean="0"/>
              <a:t>Fatal error (involuntary)</a:t>
            </a:r>
          </a:p>
          <a:p>
            <a:r>
              <a:rPr lang="en-US" dirty="0" smtClean="0"/>
              <a:t>Murder --- killed by another process</a:t>
            </a:r>
          </a:p>
          <a:p>
            <a:endParaRPr lang="en-US" dirty="0" smtClean="0"/>
          </a:p>
          <a:p>
            <a:r>
              <a:rPr lang="en-US" dirty="0" smtClean="0"/>
              <a:t>Support KSIGINT (ctrl-x) and KSIGKILL (</a:t>
            </a:r>
            <a:r>
              <a:rPr lang="en-US" dirty="0" err="1" smtClean="0"/>
              <a:t>sigKill</a:t>
            </a:r>
            <a:r>
              <a:rPr lang="en-US" dirty="0" smtClean="0"/>
              <a:t> -9)</a:t>
            </a:r>
          </a:p>
          <a:p>
            <a:r>
              <a:rPr lang="en-US" dirty="0" smtClean="0"/>
              <a:t>All your normal ways to kill things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382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kernel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Poll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Interrupts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scheduler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KSIGKILL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2057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myspin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25908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>
            <a:off x="5791200" y="2438400"/>
            <a:ext cx="8382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myspin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1752600"/>
            <a:ext cx="1143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867400" y="1600200"/>
            <a:ext cx="7620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zombie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zombie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KSIGKILL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Hierarchies</a:t>
            </a:r>
            <a:endParaRPr lang="en-US" dirty="0"/>
          </a:p>
        </p:txBody>
      </p:sp>
      <p:sp>
        <p:nvSpPr>
          <p:cNvPr id="1034244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Fore-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ground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job</a:t>
            </a:r>
          </a:p>
        </p:txBody>
      </p:sp>
      <p:sp>
        <p:nvSpPr>
          <p:cNvPr id="1034245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Back-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ground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job #1</a:t>
            </a:r>
          </a:p>
        </p:txBody>
      </p:sp>
      <p:sp>
        <p:nvSpPr>
          <p:cNvPr id="1034246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Back-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ground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job #2</a:t>
            </a:r>
          </a:p>
        </p:txBody>
      </p:sp>
      <p:sp>
        <p:nvSpPr>
          <p:cNvPr id="1034247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Shell</a:t>
            </a:r>
          </a:p>
        </p:txBody>
      </p:sp>
      <p:sp>
        <p:nvSpPr>
          <p:cNvPr id="1034248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Child</a:t>
            </a:r>
          </a:p>
        </p:txBody>
      </p:sp>
      <p:sp>
        <p:nvSpPr>
          <p:cNvPr id="1034249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Child</a:t>
            </a:r>
          </a:p>
        </p:txBody>
      </p:sp>
      <p:sp>
        <p:nvSpPr>
          <p:cNvPr id="1034250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1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2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53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4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5" name="Text Box 15"/>
          <p:cNvSpPr txBox="1">
            <a:spLocks noChangeAspect="1" noChangeArrowheads="1"/>
          </p:cNvSpPr>
          <p:nvPr/>
        </p:nvSpPr>
        <p:spPr bwMode="auto">
          <a:xfrm>
            <a:off x="3290428" y="2067868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=10</a:t>
            </a:r>
            <a:endParaRPr lang="en-US" sz="1200" dirty="0">
              <a:latin typeface="Courier New" charset="0"/>
            </a:endParaRPr>
          </a:p>
          <a:p>
            <a:pPr algn="r">
              <a:lnSpc>
                <a:spcPct val="100000"/>
              </a:lnSpc>
            </a:pPr>
            <a:r>
              <a:rPr lang="en-US" sz="1200" dirty="0" err="1" smtClean="0">
                <a:latin typeface="Courier New" charset="0"/>
              </a:rPr>
              <a:t>tgid</a:t>
            </a:r>
            <a:r>
              <a:rPr lang="en-US" sz="1200" dirty="0" smtClean="0">
                <a:latin typeface="Courier New" charset="0"/>
              </a:rPr>
              <a:t>=10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56" name="Rectangle 16"/>
          <p:cNvSpPr>
            <a:spLocks noChangeAspect="1" noChangeArrowheads="1"/>
          </p:cNvSpPr>
          <p:nvPr/>
        </p:nvSpPr>
        <p:spPr bwMode="auto">
          <a:xfrm>
            <a:off x="1066800" y="3122613"/>
            <a:ext cx="2443163" cy="26479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7" name="Text Box 17"/>
          <p:cNvSpPr txBox="1">
            <a:spLocks noChangeAspect="1" noChangeArrowheads="1"/>
          </p:cNvSpPr>
          <p:nvPr/>
        </p:nvSpPr>
        <p:spPr bwMode="auto">
          <a:xfrm>
            <a:off x="1385888" y="5741700"/>
            <a:ext cx="142859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Arial" charset="0"/>
              </a:rPr>
              <a:t>Foreground</a:t>
            </a:r>
          </a:p>
          <a:p>
            <a:pPr>
              <a:lnSpc>
                <a:spcPct val="100000"/>
              </a:lnSpc>
            </a:pPr>
            <a:r>
              <a:rPr lang="en-US" sz="1600" i="1" dirty="0" smtClean="0">
                <a:latin typeface="Arial" charset="0"/>
              </a:rPr>
              <a:t>task </a:t>
            </a:r>
            <a:r>
              <a:rPr lang="en-US" sz="1600" i="1" dirty="0">
                <a:latin typeface="Arial" charset="0"/>
              </a:rPr>
              <a:t>group 20</a:t>
            </a:r>
          </a:p>
        </p:txBody>
      </p:sp>
      <p:sp>
        <p:nvSpPr>
          <p:cNvPr id="1034258" name="Rectangle 18"/>
          <p:cNvSpPr>
            <a:spLocks noChangeAspect="1" noChangeArrowheads="1"/>
          </p:cNvSpPr>
          <p:nvPr/>
        </p:nvSpPr>
        <p:spPr bwMode="auto">
          <a:xfrm>
            <a:off x="4006850" y="3122613"/>
            <a:ext cx="1176338" cy="10858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59" name="Text Box 19"/>
          <p:cNvSpPr txBox="1">
            <a:spLocks noChangeAspect="1" noChangeArrowheads="1"/>
          </p:cNvSpPr>
          <p:nvPr/>
        </p:nvSpPr>
        <p:spPr bwMode="auto">
          <a:xfrm>
            <a:off x="3705225" y="4200238"/>
            <a:ext cx="142859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Arial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i="1" dirty="0" smtClean="0">
                <a:latin typeface="Arial" charset="0"/>
              </a:rPr>
              <a:t>task </a:t>
            </a:r>
            <a:r>
              <a:rPr lang="en-US" sz="1600" i="1" dirty="0">
                <a:latin typeface="Arial" charset="0"/>
              </a:rPr>
              <a:t>group 32</a:t>
            </a:r>
          </a:p>
        </p:txBody>
      </p:sp>
      <p:sp>
        <p:nvSpPr>
          <p:cNvPr id="1034260" name="Text Box 20"/>
          <p:cNvSpPr txBox="1">
            <a:spLocks noChangeAspect="1" noChangeArrowheads="1"/>
          </p:cNvSpPr>
          <p:nvPr/>
        </p:nvSpPr>
        <p:spPr bwMode="auto">
          <a:xfrm>
            <a:off x="5815013" y="4206588"/>
            <a:ext cx="142859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Arial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i="1" dirty="0" smtClean="0">
                <a:latin typeface="Arial" charset="0"/>
              </a:rPr>
              <a:t>task </a:t>
            </a:r>
            <a:r>
              <a:rPr lang="en-US" sz="1600" i="1" dirty="0">
                <a:latin typeface="Arial" charset="0"/>
              </a:rPr>
              <a:t>group 40</a:t>
            </a:r>
          </a:p>
        </p:txBody>
      </p:sp>
      <p:sp>
        <p:nvSpPr>
          <p:cNvPr id="1034261" name="Rectangle 21"/>
          <p:cNvSpPr>
            <a:spLocks noChangeAspect="1" noChangeArrowheads="1"/>
          </p:cNvSpPr>
          <p:nvPr/>
        </p:nvSpPr>
        <p:spPr bwMode="auto">
          <a:xfrm>
            <a:off x="6145213" y="3122613"/>
            <a:ext cx="1176337" cy="10858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62" name="Text Box 22"/>
          <p:cNvSpPr txBox="1">
            <a:spLocks noChangeAspect="1" noChangeArrowheads="1"/>
          </p:cNvSpPr>
          <p:nvPr/>
        </p:nvSpPr>
        <p:spPr bwMode="auto">
          <a:xfrm>
            <a:off x="1091740" y="3363268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=20</a:t>
            </a:r>
            <a:endParaRPr lang="en-US" sz="1200" dirty="0">
              <a:latin typeface="Courier New" charset="0"/>
            </a:endParaRPr>
          </a:p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gid</a:t>
            </a:r>
            <a:r>
              <a:rPr lang="en-US" sz="1200" dirty="0" smtClean="0">
                <a:latin typeface="Courier New" charset="0"/>
              </a:rPr>
              <a:t>=20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63" name="Text Box 23"/>
          <p:cNvSpPr txBox="1">
            <a:spLocks noChangeAspect="1" noChangeArrowheads="1"/>
          </p:cNvSpPr>
          <p:nvPr/>
        </p:nvSpPr>
        <p:spPr bwMode="auto">
          <a:xfrm>
            <a:off x="5160963" y="3414068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=32</a:t>
            </a:r>
            <a:endParaRPr lang="en-US" sz="12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gid</a:t>
            </a:r>
            <a:r>
              <a:rPr lang="en-US" sz="1200" dirty="0" smtClean="0">
                <a:latin typeface="Courier New" charset="0"/>
              </a:rPr>
              <a:t>=32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64" name="Text Box 24"/>
          <p:cNvSpPr txBox="1">
            <a:spLocks noChangeAspect="1" noChangeArrowheads="1"/>
          </p:cNvSpPr>
          <p:nvPr/>
        </p:nvSpPr>
        <p:spPr bwMode="auto">
          <a:xfrm>
            <a:off x="7272338" y="3441056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=40</a:t>
            </a:r>
            <a:endParaRPr lang="en-US" sz="12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gid</a:t>
            </a:r>
            <a:r>
              <a:rPr lang="en-US" sz="1200" dirty="0" smtClean="0">
                <a:latin typeface="Courier New" charset="0"/>
              </a:rPr>
              <a:t>=40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65" name="Text Box 25"/>
          <p:cNvSpPr txBox="1">
            <a:spLocks noChangeAspect="1" noChangeArrowheads="1"/>
          </p:cNvSpPr>
          <p:nvPr/>
        </p:nvSpPr>
        <p:spPr bwMode="auto">
          <a:xfrm>
            <a:off x="1391778" y="5219056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=21</a:t>
            </a:r>
            <a:endParaRPr lang="en-US" sz="1200" dirty="0">
              <a:latin typeface="Courier New" charset="0"/>
            </a:endParaRPr>
          </a:p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gid</a:t>
            </a:r>
            <a:r>
              <a:rPr lang="en-US" sz="1200" dirty="0" smtClean="0">
                <a:latin typeface="Courier New" charset="0"/>
              </a:rPr>
              <a:t>=20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66" name="Text Box 26"/>
          <p:cNvSpPr txBox="1">
            <a:spLocks noChangeAspect="1" noChangeArrowheads="1"/>
          </p:cNvSpPr>
          <p:nvPr/>
        </p:nvSpPr>
        <p:spPr bwMode="auto">
          <a:xfrm>
            <a:off x="2534778" y="5228581"/>
            <a:ext cx="8354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id</a:t>
            </a:r>
            <a:r>
              <a:rPr lang="en-US" sz="1200" dirty="0" smtClean="0">
                <a:latin typeface="Courier New" charset="0"/>
              </a:rPr>
              <a:t>=22</a:t>
            </a:r>
            <a:endParaRPr lang="en-US" sz="1200" dirty="0">
              <a:latin typeface="Courier New" charset="0"/>
            </a:endParaRPr>
          </a:p>
          <a:p>
            <a:pPr algn="r">
              <a:lnSpc>
                <a:spcPct val="100000"/>
              </a:lnSpc>
            </a:pPr>
            <a:r>
              <a:rPr lang="en-US" sz="1200" dirty="0" err="1">
                <a:latin typeface="Courier New" charset="0"/>
              </a:rPr>
              <a:t>t</a:t>
            </a:r>
            <a:r>
              <a:rPr lang="en-US" sz="1200" dirty="0" err="1" smtClean="0">
                <a:latin typeface="Courier New" charset="0"/>
              </a:rPr>
              <a:t>gid</a:t>
            </a:r>
            <a:r>
              <a:rPr lang="en-US" sz="1200" dirty="0" smtClean="0">
                <a:latin typeface="Courier New" charset="0"/>
              </a:rPr>
              <a:t>=20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1034267" name="Rectangle 27"/>
          <p:cNvSpPr>
            <a:spLocks noChangeArrowheads="1"/>
          </p:cNvSpPr>
          <p:nvPr/>
        </p:nvSpPr>
        <p:spPr bwMode="auto">
          <a:xfrm>
            <a:off x="4191000" y="5105400"/>
            <a:ext cx="4495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Groups set at process creation in the </a:t>
            </a:r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NewTask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 structure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7200" y="1752600"/>
            <a:ext cx="2286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 smtClean="0"/>
              <a:t>Every task belongs to exactly one process group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324600" y="17526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 smtClean="0"/>
              <a:t>Can stop, start, kill, etc. an entire group!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User defined signal handlers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User defined signal handlers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User defined signal handlers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0" y="3124200"/>
            <a:ext cx="11430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signal handler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User defined signal handlers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User defined signal handlers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4419600"/>
            <a:ext cx="4038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other signals if there are others that need to be received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trap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533400" y="1911727"/>
            <a:ext cx="8382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void trap(</a:t>
            </a:r>
            <a:r>
              <a:rPr lang="en-US" sz="1600" dirty="0" err="1" smtClean="0">
                <a:latin typeface="Lucida Console" pitchFamily="49" charset="0"/>
              </a:rPr>
              <a:t>trap_struct</a:t>
            </a:r>
            <a:r>
              <a:rPr lang="en-US" sz="1600" dirty="0" smtClean="0">
                <a:latin typeface="Lucida Console" pitchFamily="49" charset="0"/>
              </a:rPr>
              <a:t>* formals,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call_num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 smtClean="0">
                <a:latin typeface="Lucida Console" pitchFamily="49" charset="0"/>
              </a:rPr>
              <a:t>	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context_value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r>
              <a:rPr lang="en-US" sz="1600" dirty="0" smtClean="0">
                <a:latin typeface="Lucida Console" pitchFamily="49" charset="0"/>
              </a:rPr>
              <a:t>	</a:t>
            </a:r>
            <a:r>
              <a:rPr lang="en-US" sz="1600" dirty="0" err="1" smtClean="0">
                <a:latin typeface="Lucida Console" pitchFamily="49" charset="0"/>
              </a:rPr>
              <a:t>context_value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setjmp</a:t>
            </a:r>
            <a:r>
              <a:rPr lang="en-US" sz="1600" dirty="0" smtClean="0">
                <a:latin typeface="Lucida Console" pitchFamily="49" charset="0"/>
              </a:rPr>
              <a:t>(*((</a:t>
            </a:r>
            <a:r>
              <a:rPr lang="en-US" sz="1600" dirty="0" err="1" smtClean="0">
                <a:latin typeface="Lucida Console" pitchFamily="49" charset="0"/>
              </a:rPr>
              <a:t>jmp_buf</a:t>
            </a:r>
            <a:r>
              <a:rPr lang="en-US" sz="1600" dirty="0" smtClean="0">
                <a:latin typeface="Lucida Console" pitchFamily="49" charset="0"/>
              </a:rPr>
              <a:t>*)formals-&gt;</a:t>
            </a:r>
            <a:r>
              <a:rPr lang="en-US" sz="1600" dirty="0" err="1" smtClean="0">
                <a:latin typeface="Lucida Console" pitchFamily="49" charset="0"/>
              </a:rPr>
              <a:t>params</a:t>
            </a:r>
            <a:r>
              <a:rPr lang="en-US" sz="1600" dirty="0" smtClean="0">
                <a:latin typeface="Lucida Console" pitchFamily="49" charset="0"/>
              </a:rPr>
              <a:t>[0]));</a:t>
            </a:r>
          </a:p>
          <a:p>
            <a:r>
              <a:rPr lang="en-US" sz="1600" dirty="0" smtClean="0">
                <a:latin typeface="Lucida Console" pitchFamily="49" charset="0"/>
              </a:rPr>
              <a:t>	if (</a:t>
            </a:r>
            <a:r>
              <a:rPr lang="en-US" sz="1600" dirty="0" err="1" smtClean="0">
                <a:latin typeface="Lucida Console" pitchFamily="49" charset="0"/>
              </a:rPr>
              <a:t>context_value</a:t>
            </a:r>
            <a:r>
              <a:rPr lang="en-US" sz="1600" dirty="0" smtClean="0">
                <a:latin typeface="Lucida Console" pitchFamily="49" charset="0"/>
              </a:rPr>
              <a:t> == TRAP_NORMAL) {</a:t>
            </a:r>
          </a:p>
          <a:p>
            <a:r>
              <a:rPr lang="en-US" sz="1600" dirty="0" smtClean="0">
                <a:latin typeface="Lucida Console" pitchFamily="49" charset="0"/>
              </a:rPr>
              <a:t>		return;</a:t>
            </a:r>
          </a:p>
          <a:p>
            <a:r>
              <a:rPr lang="en-US" sz="1600" dirty="0" smtClean="0">
                <a:latin typeface="Lucida Console" pitchFamily="49" charset="0"/>
              </a:rPr>
              <a:t>	} else if (</a:t>
            </a:r>
            <a:r>
              <a:rPr lang="en-US" sz="1600" dirty="0" err="1" smtClean="0">
                <a:latin typeface="Lucida Console" pitchFamily="49" charset="0"/>
              </a:rPr>
              <a:t>context_value</a:t>
            </a:r>
            <a:r>
              <a:rPr lang="en-US" sz="1600" dirty="0" smtClean="0">
                <a:latin typeface="Lucida Console" pitchFamily="49" charset="0"/>
              </a:rPr>
              <a:t> &gt; 0) {</a:t>
            </a:r>
          </a:p>
          <a:p>
            <a:r>
              <a:rPr lang="en-US" sz="1600" dirty="0" smtClean="0">
                <a:latin typeface="Lucida Console" pitchFamily="49" charset="0"/>
              </a:rPr>
              <a:t>		</a:t>
            </a:r>
            <a:r>
              <a:rPr lang="en-US" sz="1600" dirty="0" err="1" smtClean="0">
                <a:latin typeface="Lucida Console" pitchFamily="49" charset="0"/>
              </a:rPr>
              <a:t>system_call_params</a:t>
            </a:r>
            <a:r>
              <a:rPr lang="en-US" sz="1600" dirty="0" smtClean="0">
                <a:latin typeface="Lucida Console" pitchFamily="49" charset="0"/>
              </a:rPr>
              <a:t>-&gt;</a:t>
            </a:r>
            <a:r>
              <a:rPr lang="en-US" sz="1600" dirty="0" err="1" smtClean="0">
                <a:latin typeface="Lucida Console" pitchFamily="49" charset="0"/>
              </a:rPr>
              <a:t>signal_handler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context_value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r>
              <a:rPr lang="en-US" sz="1600" dirty="0" smtClean="0">
                <a:latin typeface="Lucida Console" pitchFamily="49" charset="0"/>
              </a:rPr>
              <a:t>		</a:t>
            </a:r>
            <a:r>
              <a:rPr lang="en-US" sz="1600" dirty="0" err="1" smtClean="0">
                <a:latin typeface="Lucida Console" pitchFamily="49" charset="0"/>
              </a:rPr>
              <a:t>longjmp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k_context</a:t>
            </a:r>
            <a:r>
              <a:rPr lang="en-US" sz="1600" dirty="0" smtClean="0">
                <a:latin typeface="Lucida Console" pitchFamily="49" charset="0"/>
              </a:rPr>
              <a:t>, KERNEL_CHECK_SIGNALS);</a:t>
            </a:r>
          </a:p>
          <a:p>
            <a:r>
              <a:rPr lang="en-US" sz="1600" dirty="0" smtClean="0">
                <a:latin typeface="Lucida Console" pitchFamily="49" charset="0"/>
              </a:rPr>
              <a:t>	} else {		</a:t>
            </a:r>
          </a:p>
          <a:p>
            <a:r>
              <a:rPr lang="en-US" sz="1600" dirty="0" smtClean="0">
                <a:latin typeface="Lucida Console" pitchFamily="49" charset="0"/>
              </a:rPr>
              <a:t>		</a:t>
            </a:r>
            <a:r>
              <a:rPr lang="en-US" sz="1600" dirty="0" err="1" smtClean="0">
                <a:latin typeface="Lucida Console" pitchFamily="49" charset="0"/>
              </a:rPr>
              <a:t>system_call_params</a:t>
            </a:r>
            <a:r>
              <a:rPr lang="en-US" sz="1600" dirty="0" smtClean="0">
                <a:latin typeface="Lucida Console" pitchFamily="49" charset="0"/>
              </a:rPr>
              <a:t> = formals;</a:t>
            </a:r>
          </a:p>
          <a:p>
            <a:r>
              <a:rPr lang="en-US" sz="1600" dirty="0" smtClean="0">
                <a:latin typeface="Lucida Console" pitchFamily="49" charset="0"/>
              </a:rPr>
              <a:t>		</a:t>
            </a:r>
            <a:r>
              <a:rPr lang="en-US" sz="1600" dirty="0" err="1" smtClean="0">
                <a:latin typeface="Lucida Console" pitchFamily="49" charset="0"/>
              </a:rPr>
              <a:t>longjmp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k_context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US" sz="1600" dirty="0" err="1" smtClean="0">
                <a:latin typeface="Lucida Console" pitchFamily="49" charset="0"/>
              </a:rPr>
              <a:t>call_num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r>
              <a:rPr lang="en-US" sz="1600" dirty="0" smtClean="0">
                <a:latin typeface="Lucida Console" pitchFamily="49" charset="0"/>
              </a:rPr>
              <a:t>	}</a:t>
            </a:r>
          </a:p>
          <a:p>
            <a:r>
              <a:rPr lang="en-US" sz="1600" dirty="0" smtClean="0">
                <a:latin typeface="Lucida Console" pitchFamily="49" charset="0"/>
              </a:rPr>
              <a:t>	return;</a:t>
            </a:r>
          </a:p>
          <a:p>
            <a:r>
              <a:rPr lang="en-US" sz="1600" dirty="0" smtClean="0">
                <a:latin typeface="Lucida Console" pitchFamily="49" charset="0"/>
              </a:rPr>
              <a:t>	</a:t>
            </a:r>
          </a:p>
          <a:p>
            <a:r>
              <a:rPr lang="en-US" sz="1600" dirty="0" smtClean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Adding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swapTask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() calls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Mannually</a:t>
            </a:r>
            <a:r>
              <a:rPr lang="en-US" dirty="0" smtClean="0"/>
              <a:t> add SWAPS (</a:t>
            </a:r>
            <a:r>
              <a:rPr lang="en-US" dirty="0" err="1" smtClean="0"/>
              <a:t>ick</a:t>
            </a:r>
            <a:r>
              <a:rPr lang="en-US" dirty="0" smtClean="0"/>
              <a:t>):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Automatically add SWAPS: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Does not add between </a:t>
            </a:r>
            <a:r>
              <a:rPr lang="en-US" dirty="0" err="1" smtClean="0"/>
              <a:t>pragmas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More options: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2133600" y="2362200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Console" pitchFamily="49" charset="0"/>
              </a:rPr>
              <a:t>if (!inBuffer[0]) continue;</a:t>
            </a:r>
          </a:p>
          <a:p>
            <a:r>
              <a:rPr lang="en-US">
                <a:latin typeface="Lucida Console" pitchFamily="49" charset="0"/>
              </a:rPr>
              <a:t>SWAP;						</a:t>
            </a:r>
          </a:p>
        </p:txBody>
      </p:sp>
      <p:sp>
        <p:nvSpPr>
          <p:cNvPr id="80901" name="TextBox 5"/>
          <p:cNvSpPr txBox="1">
            <a:spLocks noChangeArrowheads="1"/>
          </p:cNvSpPr>
          <p:nvPr/>
        </p:nvSpPr>
        <p:spPr bwMode="auto">
          <a:xfrm>
            <a:off x="1676400" y="3429000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Lucida Console" pitchFamily="49" charset="0"/>
              </a:rPr>
              <a:t>$ SwapInserter.pl </a:t>
            </a:r>
            <a:r>
              <a:rPr lang="en-US" dirty="0" err="1" smtClean="0">
                <a:latin typeface="Lucida Console" pitchFamily="49" charset="0"/>
              </a:rPr>
              <a:t>shell.c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–o </a:t>
            </a:r>
            <a:r>
              <a:rPr lang="en-US" dirty="0" smtClean="0">
                <a:latin typeface="Lucida Console" pitchFamily="49" charset="0"/>
              </a:rPr>
              <a:t>shell-</a:t>
            </a:r>
            <a:r>
              <a:rPr lang="en-US" dirty="0" err="1" smtClean="0">
                <a:latin typeface="Lucida Console" pitchFamily="49" charset="0"/>
              </a:rPr>
              <a:t>swp.c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$ make swap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676400" y="4495800"/>
            <a:ext cx="601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Console" pitchFamily="49" charset="0"/>
              </a:rPr>
              <a:t>// @DISABLE_SWAPS</a:t>
            </a:r>
          </a:p>
          <a:p>
            <a:r>
              <a:rPr lang="en-US">
                <a:latin typeface="Lucida Console" pitchFamily="49" charset="0"/>
              </a:rPr>
              <a:t>…</a:t>
            </a:r>
          </a:p>
          <a:p>
            <a:r>
              <a:rPr lang="en-US">
                <a:latin typeface="Lucida Console" pitchFamily="49" charset="0"/>
              </a:rPr>
              <a:t>// @ENABLE_SWAPS				</a:t>
            </a:r>
          </a:p>
        </p:txBody>
      </p:sp>
      <p:sp>
        <p:nvSpPr>
          <p:cNvPr id="80903" name="TextBox 7"/>
          <p:cNvSpPr txBox="1">
            <a:spLocks noChangeArrowheads="1"/>
          </p:cNvSpPr>
          <p:nvPr/>
        </p:nvSpPr>
        <p:spPr bwMode="auto">
          <a:xfrm>
            <a:off x="3962400" y="5726113"/>
            <a:ext cx="320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Console" pitchFamily="49" charset="0"/>
              </a:rPr>
              <a:t>$ SwapInserter.pl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Building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environment in </a:t>
            </a:r>
            <a:r>
              <a:rPr lang="en-US" dirty="0" err="1" smtClean="0"/>
              <a:t>Makefile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GCC (64-bit and w32 only)</a:t>
            </a:r>
          </a:p>
          <a:p>
            <a:pPr eaLnBrk="1" hangingPunct="1"/>
            <a:r>
              <a:rPr lang="en-US" dirty="0" smtClean="0"/>
              <a:t>Run make</a:t>
            </a:r>
          </a:p>
          <a:p>
            <a:pPr lvl="1" eaLnBrk="1" hangingPunct="1"/>
            <a:r>
              <a:rPr lang="en-US" dirty="0" smtClean="0"/>
              <a:t>make </a:t>
            </a:r>
          </a:p>
          <a:p>
            <a:pPr lvl="1" eaLnBrk="1" hangingPunct="1"/>
            <a:r>
              <a:rPr lang="en-US" dirty="0" smtClean="0"/>
              <a:t>make swap</a:t>
            </a:r>
          </a:p>
          <a:p>
            <a:pPr lvl="1" eaLnBrk="1" hangingPunct="1"/>
            <a:r>
              <a:rPr lang="en-US" dirty="0" smtClean="0"/>
              <a:t>make shell-</a:t>
            </a:r>
            <a:r>
              <a:rPr lang="en-US" dirty="0" err="1" smtClean="0"/>
              <a:t>swp.c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Running (what could be easier?)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two binary build targets</a:t>
            </a:r>
          </a:p>
          <a:p>
            <a:pPr lvl="1" eaLnBrk="1" hangingPunct="1"/>
            <a:r>
              <a:rPr lang="en-US" dirty="0" smtClean="0"/>
              <a:t>os345</a:t>
            </a:r>
          </a:p>
          <a:p>
            <a:pPr lvl="1" eaLnBrk="1" hangingPunct="1"/>
            <a:r>
              <a:rPr lang="en-US" dirty="0" smtClean="0"/>
              <a:t>os345-swp</a:t>
            </a:r>
          </a:p>
          <a:p>
            <a:pPr eaLnBrk="1" hangingPunct="1"/>
            <a:r>
              <a:rPr lang="en-US" dirty="0" smtClean="0"/>
              <a:t>Pick one!  (use grade on os345-swp)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981200" y="4267200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$ os345-swp</a:t>
            </a:r>
          </a:p>
          <a:p>
            <a:r>
              <a:rPr lang="en-US" sz="2400" dirty="0">
                <a:latin typeface="Lucida Console" pitchFamily="49" charset="0"/>
              </a:rPr>
              <a:t>CS345 WINTER </a:t>
            </a:r>
            <a:r>
              <a:rPr lang="en-US" sz="2400" dirty="0" smtClean="0">
                <a:latin typeface="Lucida Console" pitchFamily="49" charset="0"/>
              </a:rPr>
              <a:t>2010 </a:t>
            </a:r>
            <a:r>
              <a:rPr lang="en-US" sz="2400" dirty="0">
                <a:latin typeface="Lucida Console" pitchFamily="49" charset="0"/>
              </a:rPr>
              <a:t>YEA!</a:t>
            </a:r>
          </a:p>
          <a:p>
            <a:r>
              <a:rPr lang="en-US" sz="2400" dirty="0">
                <a:latin typeface="Lucida Console" pitchFamily="49" charset="0"/>
              </a:rPr>
              <a:t>83&gt;&gt;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What commands exist?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Great question….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&gt;&gt; help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Also, </a:t>
            </a:r>
            <a:r>
              <a:rPr lang="en-US" dirty="0" err="1" smtClean="0">
                <a:latin typeface="Lucida Console" pitchFamily="49" charset="0"/>
              </a:rPr>
              <a:t>shell.c</a:t>
            </a:r>
            <a:r>
              <a:rPr lang="en-US" dirty="0" smtClean="0"/>
              <a:t>, the shell code, has the entire list of commands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Some useful commands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err="1" smtClean="0"/>
              <a:t>sigKill</a:t>
            </a:r>
            <a:r>
              <a:rPr lang="en-US" dirty="0" smtClean="0"/>
              <a:t> (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err="1" smtClean="0"/>
              <a:t>listTasks</a:t>
            </a:r>
            <a:r>
              <a:rPr lang="en-US" dirty="0" smtClean="0"/>
              <a:t> (</a:t>
            </a:r>
            <a:r>
              <a:rPr lang="en-US" dirty="0" err="1" smtClean="0"/>
              <a:t>lt</a:t>
            </a:r>
            <a:r>
              <a:rPr lang="en-US" dirty="0" smtClean="0"/>
              <a:t>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err="1" smtClean="0"/>
              <a:t>myspin</a:t>
            </a:r>
            <a:r>
              <a:rPr lang="en-US" dirty="0" smtClean="0"/>
              <a:t>, </a:t>
            </a:r>
            <a:r>
              <a:rPr lang="en-US" dirty="0" err="1" smtClean="0"/>
              <a:t>myint</a:t>
            </a:r>
            <a:r>
              <a:rPr lang="en-US" dirty="0" smtClean="0"/>
              <a:t>, </a:t>
            </a:r>
            <a:r>
              <a:rPr lang="en-US" dirty="0" err="1" smtClean="0"/>
              <a:t>mystop</a:t>
            </a:r>
            <a:r>
              <a:rPr lang="en-US" dirty="0" smtClean="0"/>
              <a:t>, </a:t>
            </a:r>
            <a:r>
              <a:rPr lang="en-US" dirty="0" err="1" smtClean="0"/>
              <a:t>mysplit</a:t>
            </a:r>
            <a:endParaRPr lang="en-US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quit, reset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Jobs, </a:t>
            </a:r>
            <a:r>
              <a:rPr lang="en-US" dirty="0" err="1" smtClean="0"/>
              <a:t>fg</a:t>
            </a:r>
            <a:r>
              <a:rPr lang="en-US" dirty="0" smtClean="0"/>
              <a:t>, </a:t>
            </a:r>
            <a:r>
              <a:rPr lang="en-US" dirty="0" err="1" smtClean="0"/>
              <a:t>bg</a:t>
            </a: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Sorry no ‘dir’ until the end of semester (you write it)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Our Task Hierarchy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3200400" y="26670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shell [0]</a:t>
            </a:r>
            <a:endParaRPr lang="en-US" dirty="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257800" y="36576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3200400" y="36576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1143000" y="36576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267200" y="48006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Grandchild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2057400" y="4800600"/>
            <a:ext cx="16764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Grandchild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2514600" y="3124200"/>
            <a:ext cx="99060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572000" y="3124200"/>
            <a:ext cx="91440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4038600" y="3200400"/>
            <a:ext cx="0" cy="457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4191000" y="4191000"/>
            <a:ext cx="91440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>
            <a:off x="2971800" y="4191000"/>
            <a:ext cx="83820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67400" y="2286000"/>
            <a:ext cx="312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only have a shell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user-level kernel </a:t>
            </a:r>
          </a:p>
          <a:p>
            <a:pPr eaLnBrk="1" hangingPunct="1"/>
            <a:r>
              <a:rPr lang="en-US" dirty="0" smtClean="0"/>
              <a:t>Works on many platforms</a:t>
            </a:r>
          </a:p>
          <a:p>
            <a:pPr eaLnBrk="1" hangingPunct="1"/>
            <a:r>
              <a:rPr lang="en-US" dirty="0" smtClean="0"/>
              <a:t>Uses a pseudo-process abstraction as task</a:t>
            </a:r>
          </a:p>
          <a:p>
            <a:pPr eaLnBrk="1" hangingPunct="1"/>
            <a:r>
              <a:rPr lang="en-US" dirty="0" smtClean="0"/>
              <a:t>Defined as a function</a:t>
            </a:r>
          </a:p>
          <a:p>
            <a:pPr eaLnBrk="1" hangingPunct="1"/>
            <a:r>
              <a:rPr lang="en-US" dirty="0" smtClean="0"/>
              <a:t>Does not have own address space</a:t>
            </a:r>
          </a:p>
          <a:p>
            <a:pPr eaLnBrk="1" hangingPunct="1"/>
            <a:r>
              <a:rPr lang="en-US" dirty="0" smtClean="0"/>
              <a:t>Full state model with scheduler</a:t>
            </a:r>
          </a:p>
          <a:p>
            <a:pPr eaLnBrk="1" hangingPunct="1"/>
            <a:r>
              <a:rPr lang="en-US" dirty="0" smtClean="0"/>
              <a:t>Get involved and have fun!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Winter 2010 Tweak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Define a task and contrast it with a process</a:t>
            </a:r>
          </a:p>
          <a:p>
            <a:pPr eaLnBrk="1" hangingPunct="1">
              <a:defRPr/>
            </a:pPr>
            <a:r>
              <a:rPr lang="en-US" dirty="0" smtClean="0"/>
              <a:t>Track our boot sequence (include reset point)</a:t>
            </a:r>
          </a:p>
          <a:p>
            <a:pPr lvl="1" eaLnBrk="1" hangingPunct="1">
              <a:defRPr/>
            </a:pPr>
            <a:r>
              <a:rPr lang="en-US" dirty="0" smtClean="0"/>
              <a:t>Don’t forget the special treatment of the shell task</a:t>
            </a:r>
          </a:p>
          <a:p>
            <a:pPr eaLnBrk="1" hangingPunct="1">
              <a:defRPr/>
            </a:pPr>
            <a:r>
              <a:rPr lang="en-US" dirty="0" smtClean="0"/>
              <a:t>Outline process creation</a:t>
            </a:r>
          </a:p>
          <a:p>
            <a:pPr eaLnBrk="1" hangingPunct="1">
              <a:defRPr/>
            </a:pPr>
            <a:r>
              <a:rPr lang="en-US" dirty="0" smtClean="0"/>
              <a:t>Outline process termination</a:t>
            </a:r>
          </a:p>
          <a:p>
            <a:pPr eaLnBrk="1" hangingPunct="1">
              <a:defRPr/>
            </a:pPr>
            <a:r>
              <a:rPr lang="en-US" dirty="0" smtClean="0"/>
              <a:t>Note process hierarchy</a:t>
            </a:r>
          </a:p>
          <a:p>
            <a:pPr eaLnBrk="1" hangingPunct="1">
              <a:defRPr/>
            </a:pPr>
            <a:r>
              <a:rPr lang="en-US" dirty="0" smtClean="0"/>
              <a:t>Review process states in our dispatcher</a:t>
            </a:r>
          </a:p>
          <a:p>
            <a:pPr eaLnBrk="1" hangingPunct="1">
              <a:defRPr/>
            </a:pPr>
            <a:r>
              <a:rPr lang="en-US" dirty="0" smtClean="0"/>
              <a:t>Contrast our process control blocks (TCB)</a:t>
            </a:r>
          </a:p>
          <a:p>
            <a:pPr eaLnBrk="1" hangingPunct="1">
              <a:defRPr/>
            </a:pPr>
            <a:r>
              <a:rPr lang="en-US" dirty="0" smtClean="0"/>
              <a:t>Walk through the demo as now exists only tweak to show the role of trap in the process (change dispatcher to </a:t>
            </a:r>
            <a:r>
              <a:rPr lang="en-US" dirty="0" err="1" smtClean="0"/>
              <a:t>initTask</a:t>
            </a:r>
            <a:r>
              <a:rPr lang="en-US" dirty="0" smtClean="0"/>
              <a:t> too in slides)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System Call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9050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2057400"/>
            <a:ext cx="1143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trap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24384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1752600"/>
            <a:ext cx="1143000" cy="228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/>
              <a:t>initTask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1600200"/>
            <a:ext cx="762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kill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dispatcher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71800" y="19812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29200" y="31242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31242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5"/>
            <a:endCxn id="4" idx="1"/>
          </p:cNvCxnSpPr>
          <p:nvPr/>
        </p:nvCxnSpPr>
        <p:spPr>
          <a:xfrm rot="16200000" flipH="1">
            <a:off x="4689008" y="2605460"/>
            <a:ext cx="604184" cy="65648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7"/>
          </p:cNvCxnSpPr>
          <p:nvPr/>
        </p:nvCxnSpPr>
        <p:spPr>
          <a:xfrm rot="5400000">
            <a:off x="2707808" y="2681660"/>
            <a:ext cx="604184" cy="504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3048000" y="3505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67400" y="1981200"/>
            <a:ext cx="1981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</a:p>
        </p:txBody>
      </p:sp>
      <p:cxnSp>
        <p:nvCxnSpPr>
          <p:cNvPr id="18" name="Straight Arrow Connector 17"/>
          <p:cNvCxnSpPr>
            <a:stCxn id="3" idx="6"/>
            <a:endCxn id="14" idx="2"/>
          </p:cNvCxnSpPr>
          <p:nvPr/>
        </p:nvCxnSpPr>
        <p:spPr>
          <a:xfrm>
            <a:off x="4953000" y="2362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2895600"/>
            <a:ext cx="1981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</a:p>
          <a:p>
            <a:pPr algn="ctr"/>
            <a:r>
              <a:rPr lang="en-US" dirty="0" smtClean="0"/>
              <a:t>(Zombie)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4"/>
            <a:endCxn id="15" idx="1"/>
          </p:cNvCxnSpPr>
          <p:nvPr/>
        </p:nvCxnSpPr>
        <p:spPr>
          <a:xfrm rot="16200000" flipH="1">
            <a:off x="6985374" y="2615826"/>
            <a:ext cx="263992" cy="51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71800" y="4114800"/>
            <a:ext cx="1981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Stopped</a:t>
            </a:r>
          </a:p>
        </p:txBody>
      </p:sp>
      <p:cxnSp>
        <p:nvCxnSpPr>
          <p:cNvPr id="23" name="Straight Arrow Connector 22"/>
          <p:cNvCxnSpPr>
            <a:stCxn id="3" idx="4"/>
            <a:endCxn id="21" idx="0"/>
          </p:cNvCxnSpPr>
          <p:nvPr/>
        </p:nvCxnSpPr>
        <p:spPr>
          <a:xfrm rot="5400000">
            <a:off x="3276600" y="3429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4" idx="3"/>
          </p:cNvCxnSpPr>
          <p:nvPr/>
        </p:nvCxnSpPr>
        <p:spPr>
          <a:xfrm rot="5400000" flipH="1" flipV="1">
            <a:off x="4765208" y="3672260"/>
            <a:ext cx="451784" cy="6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“New” 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4724</TotalTime>
  <Words>2359</Words>
  <Application>Microsoft Macintosh PowerPoint</Application>
  <PresentationFormat>On-screen Show (4:3)</PresentationFormat>
  <Paragraphs>962</Paragraphs>
  <Slides>83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Metro</vt:lpstr>
      <vt:lpstr>CS 345 kernel</vt:lpstr>
      <vt:lpstr>Kernel Features</vt:lpstr>
      <vt:lpstr>Tasks rather than Process</vt:lpstr>
      <vt:lpstr>Kernel Boot Sequence</vt:lpstr>
      <vt:lpstr>Task Creation</vt:lpstr>
      <vt:lpstr>Termination</vt:lpstr>
      <vt:lpstr>Task Hierarchies</vt:lpstr>
      <vt:lpstr>Our Task Hierarchy</vt:lpstr>
      <vt:lpstr>Process States</vt:lpstr>
      <vt:lpstr>Task Control Blocks</vt:lpstr>
      <vt:lpstr>Kernel Boot Sequence</vt:lpstr>
      <vt:lpstr>Core Components (exec cycle)</vt:lpstr>
      <vt:lpstr>pollInterrupts</vt:lpstr>
      <vt:lpstr>Core Components (exec cycle)</vt:lpstr>
      <vt:lpstr>Scheduler</vt:lpstr>
      <vt:lpstr>Core Components (exec cycle)</vt:lpstr>
      <vt:lpstr>trap</vt:lpstr>
      <vt:lpstr>Core Components (exec cycle)</vt:lpstr>
      <vt:lpstr>Context Switching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Scheduling cycle</vt:lpstr>
      <vt:lpstr>Core Components (exec cycle)</vt:lpstr>
      <vt:lpstr>dispatcher</vt:lpstr>
      <vt:lpstr>Dispatcher: S_READY and S_RUNNING</vt:lpstr>
      <vt:lpstr>Dispatcher: S_STOPPED S_BLOCKED, and S_ZOMBIE</vt:lpstr>
      <vt:lpstr>Dispatcher: S_EXIT</vt:lpstr>
      <vt:lpstr>Core Components (exec cycle)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KSIGKILL</vt:lpstr>
      <vt:lpstr>User defined signal handlers</vt:lpstr>
      <vt:lpstr>User defined signal handlers</vt:lpstr>
      <vt:lpstr>User defined signal handlers</vt:lpstr>
      <vt:lpstr>User defined signal handlers</vt:lpstr>
      <vt:lpstr>User defined signal handlers</vt:lpstr>
      <vt:lpstr>trap</vt:lpstr>
      <vt:lpstr>Adding swapTask() calls</vt:lpstr>
      <vt:lpstr>Building</vt:lpstr>
      <vt:lpstr>Running (what could be easier?)</vt:lpstr>
      <vt:lpstr>What commands exist?</vt:lpstr>
      <vt:lpstr>Summary</vt:lpstr>
      <vt:lpstr>Winter 2010 Tweak</vt:lpstr>
      <vt:lpstr>System Call</vt:lpstr>
      <vt:lpstr>PowerPoint Presentation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345 kernel</dc:title>
  <dc:creator>Eric Mercer</dc:creator>
  <cp:lastModifiedBy>Eric Mercer</cp:lastModifiedBy>
  <cp:revision>53</cp:revision>
  <dcterms:created xsi:type="dcterms:W3CDTF">2009-01-27T15:50:42Z</dcterms:created>
  <dcterms:modified xsi:type="dcterms:W3CDTF">2011-01-26T01:04:40Z</dcterms:modified>
</cp:coreProperties>
</file>