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Lst>
  <p:notesMasterIdLst>
    <p:notesMasterId r:id="rId53"/>
  </p:notesMasterIdLst>
  <p:handoutMasterIdLst>
    <p:handoutMasterId r:id="rId54"/>
  </p:handoutMasterIdLst>
  <p:sldIdLst>
    <p:sldId id="374" r:id="rId2"/>
    <p:sldId id="388" r:id="rId3"/>
    <p:sldId id="389" r:id="rId4"/>
    <p:sldId id="390" r:id="rId5"/>
    <p:sldId id="391" r:id="rId6"/>
    <p:sldId id="392" r:id="rId7"/>
    <p:sldId id="393" r:id="rId8"/>
    <p:sldId id="394" r:id="rId9"/>
    <p:sldId id="395" r:id="rId10"/>
    <p:sldId id="396" r:id="rId11"/>
    <p:sldId id="345" r:id="rId12"/>
    <p:sldId id="346" r:id="rId13"/>
    <p:sldId id="347" r:id="rId14"/>
    <p:sldId id="348" r:id="rId15"/>
    <p:sldId id="349" r:id="rId16"/>
    <p:sldId id="350" r:id="rId17"/>
    <p:sldId id="351" r:id="rId18"/>
    <p:sldId id="352" r:id="rId19"/>
    <p:sldId id="353" r:id="rId20"/>
    <p:sldId id="356" r:id="rId21"/>
    <p:sldId id="357" r:id="rId22"/>
    <p:sldId id="358" r:id="rId23"/>
    <p:sldId id="359" r:id="rId24"/>
    <p:sldId id="360" r:id="rId25"/>
    <p:sldId id="361" r:id="rId26"/>
    <p:sldId id="362" r:id="rId27"/>
    <p:sldId id="363" r:id="rId28"/>
    <p:sldId id="364" r:id="rId29"/>
    <p:sldId id="365" r:id="rId30"/>
    <p:sldId id="366" r:id="rId31"/>
    <p:sldId id="367" r:id="rId32"/>
    <p:sldId id="368" r:id="rId33"/>
    <p:sldId id="369" r:id="rId34"/>
    <p:sldId id="370" r:id="rId35"/>
    <p:sldId id="371" r:id="rId36"/>
    <p:sldId id="372" r:id="rId37"/>
    <p:sldId id="373" r:id="rId38"/>
    <p:sldId id="375" r:id="rId39"/>
    <p:sldId id="376" r:id="rId40"/>
    <p:sldId id="377" r:id="rId41"/>
    <p:sldId id="378" r:id="rId42"/>
    <p:sldId id="379" r:id="rId43"/>
    <p:sldId id="380" r:id="rId44"/>
    <p:sldId id="381" r:id="rId45"/>
    <p:sldId id="382" r:id="rId46"/>
    <p:sldId id="383" r:id="rId47"/>
    <p:sldId id="384" r:id="rId48"/>
    <p:sldId id="385" r:id="rId49"/>
    <p:sldId id="386" r:id="rId50"/>
    <p:sldId id="397" r:id="rId51"/>
    <p:sldId id="387" r:id="rId52"/>
  </p:sldIdLst>
  <p:sldSz cx="9144000" cy="6858000" type="letter"/>
  <p:notesSz cx="6845300" cy="9396413"/>
  <p:kinsoku lang="ja-JP" invalStChars="、。，．・：；？！゛゜ヽヾゝゞ々ー’”）〕］｝〉》」』】°‰′″℃￠％ぁぃぅぇぉっゃゅょゎァィゥェォッャュョヮヵヶ!%),.:;?]}｡｣､･ｧｨｩｪｫｬｭｮｯｰﾞﾟ" invalEndChars="‘“（〔［｛〈《「『【￥＄$([\{｢￡"/>
  <p:defaultTextStyle>
    <a:defPPr>
      <a:defRPr lang="en-US"/>
    </a:defPPr>
    <a:lvl1pPr algn="ctr" rtl="0" eaLnBrk="0" fontAlgn="base" hangingPunct="0">
      <a:lnSpc>
        <a:spcPct val="90000"/>
      </a:lnSpc>
      <a:spcBef>
        <a:spcPct val="0"/>
      </a:spcBef>
      <a:spcAft>
        <a:spcPct val="0"/>
      </a:spcAft>
      <a:defRPr sz="2400" b="1" kern="1200">
        <a:solidFill>
          <a:schemeClr val="tx1"/>
        </a:solidFill>
        <a:latin typeface="Helvetica" pitchFamily="1" charset="0"/>
        <a:ea typeface="ＭＳ Ｐゴシック" charset="-128"/>
        <a:cs typeface="+mn-cs"/>
      </a:defRPr>
    </a:lvl1pPr>
    <a:lvl2pPr marL="457200" algn="ctr" rtl="0" eaLnBrk="0" fontAlgn="base" hangingPunct="0">
      <a:lnSpc>
        <a:spcPct val="90000"/>
      </a:lnSpc>
      <a:spcBef>
        <a:spcPct val="0"/>
      </a:spcBef>
      <a:spcAft>
        <a:spcPct val="0"/>
      </a:spcAft>
      <a:defRPr sz="2400" b="1" kern="1200">
        <a:solidFill>
          <a:schemeClr val="tx1"/>
        </a:solidFill>
        <a:latin typeface="Helvetica" pitchFamily="1" charset="0"/>
        <a:ea typeface="ＭＳ Ｐゴシック" charset="-128"/>
        <a:cs typeface="+mn-cs"/>
      </a:defRPr>
    </a:lvl2pPr>
    <a:lvl3pPr marL="914400" algn="ctr" rtl="0" eaLnBrk="0" fontAlgn="base" hangingPunct="0">
      <a:lnSpc>
        <a:spcPct val="90000"/>
      </a:lnSpc>
      <a:spcBef>
        <a:spcPct val="0"/>
      </a:spcBef>
      <a:spcAft>
        <a:spcPct val="0"/>
      </a:spcAft>
      <a:defRPr sz="2400" b="1" kern="1200">
        <a:solidFill>
          <a:schemeClr val="tx1"/>
        </a:solidFill>
        <a:latin typeface="Helvetica" pitchFamily="1" charset="0"/>
        <a:ea typeface="ＭＳ Ｐゴシック" charset="-128"/>
        <a:cs typeface="+mn-cs"/>
      </a:defRPr>
    </a:lvl3pPr>
    <a:lvl4pPr marL="1371600" algn="ctr" rtl="0" eaLnBrk="0" fontAlgn="base" hangingPunct="0">
      <a:lnSpc>
        <a:spcPct val="90000"/>
      </a:lnSpc>
      <a:spcBef>
        <a:spcPct val="0"/>
      </a:spcBef>
      <a:spcAft>
        <a:spcPct val="0"/>
      </a:spcAft>
      <a:defRPr sz="2400" b="1" kern="1200">
        <a:solidFill>
          <a:schemeClr val="tx1"/>
        </a:solidFill>
        <a:latin typeface="Helvetica" pitchFamily="1" charset="0"/>
        <a:ea typeface="ＭＳ Ｐゴシック" charset="-128"/>
        <a:cs typeface="+mn-cs"/>
      </a:defRPr>
    </a:lvl4pPr>
    <a:lvl5pPr marL="1828800" algn="ctr" rtl="0" eaLnBrk="0" fontAlgn="base" hangingPunct="0">
      <a:lnSpc>
        <a:spcPct val="90000"/>
      </a:lnSpc>
      <a:spcBef>
        <a:spcPct val="0"/>
      </a:spcBef>
      <a:spcAft>
        <a:spcPct val="0"/>
      </a:spcAft>
      <a:defRPr sz="2400" b="1" kern="1200">
        <a:solidFill>
          <a:schemeClr val="tx1"/>
        </a:solidFill>
        <a:latin typeface="Helvetica" pitchFamily="1" charset="0"/>
        <a:ea typeface="ＭＳ Ｐゴシック" charset="-128"/>
        <a:cs typeface="+mn-cs"/>
      </a:defRPr>
    </a:lvl5pPr>
    <a:lvl6pPr marL="2286000" algn="l" defTabSz="914400" rtl="0" eaLnBrk="1" latinLnBrk="0" hangingPunct="1">
      <a:defRPr sz="2400" b="1" kern="1200">
        <a:solidFill>
          <a:schemeClr val="tx1"/>
        </a:solidFill>
        <a:latin typeface="Helvetica" pitchFamily="1" charset="0"/>
        <a:ea typeface="ＭＳ Ｐゴシック" charset="-128"/>
        <a:cs typeface="+mn-cs"/>
      </a:defRPr>
    </a:lvl6pPr>
    <a:lvl7pPr marL="2743200" algn="l" defTabSz="914400" rtl="0" eaLnBrk="1" latinLnBrk="0" hangingPunct="1">
      <a:defRPr sz="2400" b="1" kern="1200">
        <a:solidFill>
          <a:schemeClr val="tx1"/>
        </a:solidFill>
        <a:latin typeface="Helvetica" pitchFamily="1" charset="0"/>
        <a:ea typeface="ＭＳ Ｐゴシック" charset="-128"/>
        <a:cs typeface="+mn-cs"/>
      </a:defRPr>
    </a:lvl7pPr>
    <a:lvl8pPr marL="3200400" algn="l" defTabSz="914400" rtl="0" eaLnBrk="1" latinLnBrk="0" hangingPunct="1">
      <a:defRPr sz="2400" b="1" kern="1200">
        <a:solidFill>
          <a:schemeClr val="tx1"/>
        </a:solidFill>
        <a:latin typeface="Helvetica" pitchFamily="1" charset="0"/>
        <a:ea typeface="ＭＳ Ｐゴシック" charset="-128"/>
        <a:cs typeface="+mn-cs"/>
      </a:defRPr>
    </a:lvl8pPr>
    <a:lvl9pPr marL="3657600" algn="l" defTabSz="914400" rtl="0" eaLnBrk="1" latinLnBrk="0" hangingPunct="1">
      <a:defRPr sz="2400" b="1" kern="1200">
        <a:solidFill>
          <a:schemeClr val="tx1"/>
        </a:solidFill>
        <a:latin typeface="Helvetica" pitchFamily="1"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CC"/>
    <a:srgbClr val="66FFFF"/>
    <a:srgbClr val="FF5050"/>
    <a:srgbClr val="FF99FF"/>
    <a:srgbClr val="FF99CC"/>
    <a:srgbClr val="99FFCC"/>
    <a:srgbClr val="FFFF9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586" autoAdjust="0"/>
  </p:normalViewPr>
  <p:slideViewPr>
    <p:cSldViewPr>
      <p:cViewPr varScale="1">
        <p:scale>
          <a:sx n="125" d="100"/>
          <a:sy n="125" d="100"/>
        </p:scale>
        <p:origin x="-1448" y="-112"/>
      </p:cViewPr>
      <p:guideLst>
        <p:guide orient="horz" pos="624"/>
        <p:guide pos="24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35" d="100"/>
          <a:sy n="135" d="100"/>
        </p:scale>
        <p:origin x="-4668" y="-96"/>
      </p:cViewPr>
      <p:guideLst>
        <p:guide orient="horz" pos="2959"/>
        <p:guide pos="2156"/>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notesMaster" Target="notesMasters/notesMaster1.xml"/><Relationship Id="rId54" Type="http://schemas.openxmlformats.org/officeDocument/2006/relationships/handoutMaster" Target="handoutMasters/handoutMaster1.xml"/><Relationship Id="rId55" Type="http://schemas.openxmlformats.org/officeDocument/2006/relationships/printerSettings" Target="printerSettings/printerSettings1.bin"/><Relationship Id="rId56" Type="http://schemas.openxmlformats.org/officeDocument/2006/relationships/presProps" Target="presProps.xml"/><Relationship Id="rId57" Type="http://schemas.openxmlformats.org/officeDocument/2006/relationships/viewProps" Target="viewProps.xml"/><Relationship Id="rId58" Type="http://schemas.openxmlformats.org/officeDocument/2006/relationships/theme" Target="theme/theme1.xml"/><Relationship Id="rId59"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_rels/viewProps.xml.rels><?xml version="1.0" encoding="UTF-8" standalone="yes"?>
<Relationships xmlns="http://schemas.openxmlformats.org/package/2006/relationships"><Relationship Id="rId1" Type="http://schemas.openxmlformats.org/officeDocument/2006/relationships/slide" Target="slides/slide2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3044825" y="8950325"/>
            <a:ext cx="757238" cy="261938"/>
          </a:xfrm>
          <a:prstGeom prst="rect">
            <a:avLst/>
          </a:prstGeom>
          <a:noFill/>
          <a:ln w="12700">
            <a:noFill/>
            <a:miter lim="800000"/>
            <a:headEnd/>
            <a:tailEnd/>
          </a:ln>
          <a:effectLst/>
        </p:spPr>
        <p:txBody>
          <a:bodyPr wrap="none" lIns="87312" tIns="44450" rIns="87312" bIns="44450">
            <a:spAutoFit/>
          </a:bodyPr>
          <a:lstStyle/>
          <a:p>
            <a:pPr defTabSz="868363"/>
            <a:r>
              <a:rPr lang="en-US" sz="1200" b="0"/>
              <a:t>Page </a:t>
            </a:r>
            <a:fld id="{5BBE0907-499A-460F-A711-B0A8107C8719}" type="slidenum">
              <a:rPr lang="en-US" sz="1200" b="0"/>
              <a:pPr defTabSz="868363"/>
              <a:t>‹#›</a:t>
            </a:fld>
            <a:endParaRPr lang="en-US" sz="1200" b="0"/>
          </a:p>
        </p:txBody>
      </p:sp>
    </p:spTree>
    <p:extLst>
      <p:ext uri="{BB962C8B-B14F-4D97-AF65-F5344CB8AC3E}">
        <p14:creationId xmlns:p14="http://schemas.microsoft.com/office/powerpoint/2010/main" val="1720531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1026"/>
          <p:cNvSpPr>
            <a:spLocks noGrp="1" noChangeArrowheads="1"/>
          </p:cNvSpPr>
          <p:nvPr>
            <p:ph type="body" sz="quarter" idx="3"/>
          </p:nvPr>
        </p:nvSpPr>
        <p:spPr bwMode="auto">
          <a:xfrm>
            <a:off x="912813" y="4464050"/>
            <a:ext cx="5019675" cy="4227513"/>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1" name="Rectangle 1027"/>
          <p:cNvSpPr>
            <a:spLocks noChangeArrowheads="1"/>
          </p:cNvSpPr>
          <p:nvPr/>
        </p:nvSpPr>
        <p:spPr bwMode="auto">
          <a:xfrm>
            <a:off x="3022600" y="8950325"/>
            <a:ext cx="800100" cy="265113"/>
          </a:xfrm>
          <a:prstGeom prst="rect">
            <a:avLst/>
          </a:prstGeom>
          <a:noFill/>
          <a:ln w="12700">
            <a:noFill/>
            <a:miter lim="800000"/>
            <a:headEnd/>
            <a:tailEnd/>
          </a:ln>
          <a:effectLst/>
        </p:spPr>
        <p:txBody>
          <a:bodyPr wrap="none" lIns="87312" tIns="44450" rIns="87312" bIns="44450">
            <a:spAutoFit/>
          </a:bodyPr>
          <a:lstStyle/>
          <a:p>
            <a:pPr defTabSz="868363"/>
            <a:r>
              <a:rPr lang="en-US" sz="1200" b="0">
                <a:latin typeface="Century Gothic" pitchFamily="1" charset="0"/>
              </a:rPr>
              <a:t>Page </a:t>
            </a:r>
            <a:fld id="{3DAC6843-A443-4854-844B-ED42B3FDC21F}" type="slidenum">
              <a:rPr lang="en-US" sz="1200" b="0">
                <a:latin typeface="Century Gothic" pitchFamily="1" charset="0"/>
              </a:rPr>
              <a:pPr defTabSz="868363"/>
              <a:t>‹#›</a:t>
            </a:fld>
            <a:endParaRPr lang="en-US" sz="1200" b="0">
              <a:latin typeface="Century Gothic" pitchFamily="1" charset="0"/>
            </a:endParaRPr>
          </a:p>
        </p:txBody>
      </p:sp>
      <p:sp>
        <p:nvSpPr>
          <p:cNvPr id="14340" name="Rectangle 1028"/>
          <p:cNvSpPr>
            <a:spLocks noGrp="1" noRot="1" noChangeAspect="1" noChangeArrowheads="1" noTextEdit="1"/>
          </p:cNvSpPr>
          <p:nvPr>
            <p:ph type="sldImg" idx="2"/>
          </p:nvPr>
        </p:nvSpPr>
        <p:spPr bwMode="auto">
          <a:xfrm>
            <a:off x="1082675" y="711200"/>
            <a:ext cx="4679950" cy="3509963"/>
          </a:xfrm>
          <a:prstGeom prst="rect">
            <a:avLst/>
          </a:prstGeom>
          <a:noFill/>
          <a:ln w="12700">
            <a:solidFill>
              <a:schemeClr val="tx1"/>
            </a:solidFill>
            <a:miter lim="800000"/>
            <a:headEnd/>
            <a:tailEnd/>
          </a:ln>
        </p:spPr>
      </p:sp>
    </p:spTree>
    <p:extLst>
      <p:ext uri="{BB962C8B-B14F-4D97-AF65-F5344CB8AC3E}">
        <p14:creationId xmlns:p14="http://schemas.microsoft.com/office/powerpoint/2010/main" val="979780624"/>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entury Gothic" charset="0"/>
        <a:ea typeface="ＭＳ Ｐゴシック" charset="-128"/>
        <a:cs typeface="+mn-cs"/>
      </a:defRPr>
    </a:lvl1pPr>
    <a:lvl2pPr marL="457200" algn="l" rtl="0" eaLnBrk="0" fontAlgn="base" hangingPunct="0">
      <a:lnSpc>
        <a:spcPct val="90000"/>
      </a:lnSpc>
      <a:spcBef>
        <a:spcPct val="40000"/>
      </a:spcBef>
      <a:spcAft>
        <a:spcPct val="0"/>
      </a:spcAft>
      <a:defRPr sz="1200" kern="1200">
        <a:solidFill>
          <a:schemeClr val="tx1"/>
        </a:solidFill>
        <a:latin typeface="Century Gothic" charset="0"/>
        <a:ea typeface="ＭＳ Ｐゴシック" charset="-128"/>
        <a:cs typeface="+mn-cs"/>
      </a:defRPr>
    </a:lvl2pPr>
    <a:lvl3pPr marL="914400" algn="l" rtl="0" eaLnBrk="0" fontAlgn="base" hangingPunct="0">
      <a:lnSpc>
        <a:spcPct val="90000"/>
      </a:lnSpc>
      <a:spcBef>
        <a:spcPct val="40000"/>
      </a:spcBef>
      <a:spcAft>
        <a:spcPct val="0"/>
      </a:spcAft>
      <a:defRPr sz="1200" kern="1200">
        <a:solidFill>
          <a:schemeClr val="tx1"/>
        </a:solidFill>
        <a:latin typeface="Century Gothic" charset="0"/>
        <a:ea typeface="ＭＳ Ｐゴシック" charset="-128"/>
        <a:cs typeface="+mn-cs"/>
      </a:defRPr>
    </a:lvl3pPr>
    <a:lvl4pPr marL="1371600" algn="l" rtl="0" eaLnBrk="0" fontAlgn="base" hangingPunct="0">
      <a:lnSpc>
        <a:spcPct val="90000"/>
      </a:lnSpc>
      <a:spcBef>
        <a:spcPct val="40000"/>
      </a:spcBef>
      <a:spcAft>
        <a:spcPct val="0"/>
      </a:spcAft>
      <a:defRPr sz="1200" kern="1200">
        <a:solidFill>
          <a:schemeClr val="tx1"/>
        </a:solidFill>
        <a:latin typeface="Century Gothic" charset="0"/>
        <a:ea typeface="ＭＳ Ｐゴシック" charset="-128"/>
        <a:cs typeface="+mn-cs"/>
      </a:defRPr>
    </a:lvl4pPr>
    <a:lvl5pPr marL="1828800" algn="l" rtl="0" eaLnBrk="0" fontAlgn="base" hangingPunct="0">
      <a:lnSpc>
        <a:spcPct val="90000"/>
      </a:lnSpc>
      <a:spcBef>
        <a:spcPct val="40000"/>
      </a:spcBef>
      <a:spcAft>
        <a:spcPct val="0"/>
      </a:spcAft>
      <a:defRPr sz="1200" kern="1200">
        <a:solidFill>
          <a:schemeClr val="tx1"/>
        </a:solidFill>
        <a:latin typeface="Century Gothic"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xfrm>
            <a:off x="1087438" y="711200"/>
            <a:ext cx="4679950" cy="3509963"/>
          </a:xfrm>
          <a:ln/>
        </p:spPr>
      </p:sp>
      <p:sp>
        <p:nvSpPr>
          <p:cNvPr id="40963" name="Rectangle 3"/>
          <p:cNvSpPr>
            <a:spLocks noGrp="1" noChangeArrowheads="1"/>
          </p:cNvSpPr>
          <p:nvPr>
            <p:ph type="body" idx="1"/>
          </p:nvPr>
        </p:nvSpPr>
        <p:spPr>
          <a:xfrm>
            <a:off x="914400" y="4464050"/>
            <a:ext cx="5016500" cy="4227513"/>
          </a:xfrm>
          <a:noFill/>
          <a:ln w="9525"/>
        </p:spPr>
        <p:txBody>
          <a:bodyPr/>
          <a:lstStyle/>
          <a:p>
            <a:endParaRPr lang="en-US" smtClean="0">
              <a:latin typeface="Century Gothic" pitchFamily="1" charset="0"/>
              <a:ea typeface="ＭＳ Ｐゴシック"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1087438" y="711200"/>
            <a:ext cx="4679950" cy="3509963"/>
          </a:xfrm>
          <a:ln/>
        </p:spPr>
      </p:sp>
      <p:sp>
        <p:nvSpPr>
          <p:cNvPr id="41987" name="Rectangle 3"/>
          <p:cNvSpPr>
            <a:spLocks noGrp="1" noChangeArrowheads="1"/>
          </p:cNvSpPr>
          <p:nvPr>
            <p:ph type="body" idx="1"/>
          </p:nvPr>
        </p:nvSpPr>
        <p:spPr>
          <a:xfrm>
            <a:off x="914400" y="4464050"/>
            <a:ext cx="5016500" cy="4227513"/>
          </a:xfrm>
          <a:noFill/>
          <a:ln w="9525"/>
        </p:spPr>
        <p:txBody>
          <a:bodyPr/>
          <a:lstStyle/>
          <a:p>
            <a:endParaRPr lang="en-US" smtClean="0">
              <a:latin typeface="Century Gothic" pitchFamily="1" charset="0"/>
              <a:ea typeface="ＭＳ Ｐゴシック"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Diagram shows how the list</a:t>
            </a:r>
            <a:r>
              <a:rPr lang="en-US" baseline="0" dirty="0" smtClean="0"/>
              <a:t> changes when splitting  a free block.  The double arrow indicate the double-linked nature of the list.   When a block splits, the predecessor must change as the beginning of the free block has moved.  Depending on where the successor is stored, it may or may not change. For example, if it is stored at the end of the block next to the footer.  No change.  If it is stored right after the predecessor pointer, then a change is required since the head of the block has moved.</a:t>
            </a:r>
            <a:endParaRPr lang="en-US" dirty="0"/>
          </a:p>
        </p:txBody>
      </p:sp>
    </p:spTree>
    <p:extLst>
      <p:ext uri="{BB962C8B-B14F-4D97-AF65-F5344CB8AC3E}">
        <p14:creationId xmlns:p14="http://schemas.microsoft.com/office/powerpoint/2010/main" val="33838828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w="9525"/>
        </p:spPr>
        <p:txBody>
          <a:bodyPr/>
          <a:lstStyle/>
          <a:p>
            <a:r>
              <a:rPr lang="en-US" dirty="0" smtClean="0">
                <a:latin typeface="Century Gothic" pitchFamily="1" charset="0"/>
                <a:ea typeface="ＭＳ Ｐゴシック" charset="-128"/>
              </a:rPr>
              <a:t>a: allocated</a:t>
            </a:r>
          </a:p>
          <a:p>
            <a:r>
              <a:rPr lang="en-US" dirty="0" smtClean="0">
                <a:latin typeface="Century Gothic" pitchFamily="1" charset="0"/>
                <a:ea typeface="ＭＳ Ｐゴシック" charset="-128"/>
              </a:rPr>
              <a:t>f: free</a:t>
            </a:r>
          </a:p>
          <a:p>
            <a:endParaRPr lang="en-US" dirty="0" smtClean="0">
              <a:latin typeface="Century Gothic" pitchFamily="1" charset="0"/>
              <a:ea typeface="ＭＳ Ｐゴシック" charset="-128"/>
            </a:endParaRPr>
          </a:p>
          <a:p>
            <a:r>
              <a:rPr lang="en-US" dirty="0" smtClean="0">
                <a:latin typeface="Century Gothic" pitchFamily="1" charset="0"/>
                <a:ea typeface="ＭＳ Ｐゴシック" charset="-128"/>
              </a:rPr>
              <a:t>Changing from allocated to freed on the middle block.</a:t>
            </a:r>
          </a:p>
          <a:p>
            <a:endParaRPr lang="en-US" baseline="0" dirty="0" smtClean="0">
              <a:latin typeface="Century Gothic" pitchFamily="1" charset="0"/>
              <a:ea typeface="ＭＳ Ｐゴシック" charset="-128"/>
              <a:sym typeface="Wingdings" pitchFamily="2" charset="2"/>
            </a:endParaRPr>
          </a:p>
          <a:p>
            <a:r>
              <a:rPr lang="en-US" baseline="0" dirty="0" smtClean="0">
                <a:latin typeface="Century Gothic" pitchFamily="1" charset="0"/>
                <a:ea typeface="ＭＳ Ｐゴシック" charset="-128"/>
                <a:sym typeface="Wingdings" pitchFamily="2" charset="2"/>
              </a:rPr>
              <a:t>For Case 1, it is added to the beginning of the list and its successor points to the predecessor etc.</a:t>
            </a:r>
          </a:p>
          <a:p>
            <a:r>
              <a:rPr lang="en-US" baseline="0" dirty="0" smtClean="0">
                <a:latin typeface="Century Gothic" pitchFamily="1" charset="0"/>
                <a:ea typeface="ＭＳ Ｐゴシック" charset="-128"/>
                <a:sym typeface="Wingdings" pitchFamily="2" charset="2"/>
              </a:rPr>
              <a:t>The notation is confusing at best.  Think of it this way: </a:t>
            </a:r>
            <a:r>
              <a:rPr lang="en-US" baseline="0" dirty="0" err="1" smtClean="0">
                <a:latin typeface="Century Gothic" pitchFamily="1" charset="0"/>
                <a:ea typeface="ＭＳ Ｐゴシック" charset="-128"/>
                <a:sym typeface="Wingdings" pitchFamily="2" charset="2"/>
              </a:rPr>
              <a:t>pred</a:t>
            </a:r>
            <a:r>
              <a:rPr lang="en-US" baseline="0" dirty="0" smtClean="0">
                <a:latin typeface="Century Gothic" pitchFamily="1" charset="0"/>
                <a:ea typeface="ＭＳ Ｐゴシック" charset="-128"/>
                <a:sym typeface="Wingdings" pitchFamily="2" charset="2"/>
              </a:rPr>
              <a:t>(p) points </a:t>
            </a:r>
            <a:r>
              <a:rPr lang="en-US" baseline="0" dirty="0" err="1" smtClean="0">
                <a:latin typeface="Century Gothic" pitchFamily="1" charset="0"/>
                <a:ea typeface="ＭＳ Ｐゴシック" charset="-128"/>
                <a:sym typeface="Wingdings" pitchFamily="2" charset="2"/>
              </a:rPr>
              <a:t>self.p</a:t>
            </a:r>
            <a:r>
              <a:rPr lang="en-US" baseline="0" dirty="0" smtClean="0">
                <a:latin typeface="Century Gothic" pitchFamily="1" charset="0"/>
                <a:ea typeface="ＭＳ Ｐゴシック" charset="-128"/>
                <a:sym typeface="Wingdings" pitchFamily="2" charset="2"/>
              </a:rPr>
              <a:t> to the TOP special node that represents the top of the stack.  So the TOP of the stack (or the first item in the list from TOP is now self).  Similarly, self’s predecessor is the top of the stack.  The next entry on the stack after self is the former top.  </a:t>
            </a:r>
            <a:r>
              <a:rPr lang="en-US" baseline="0" dirty="0" err="1" smtClean="0">
                <a:latin typeface="Century Gothic" pitchFamily="1" charset="0"/>
                <a:ea typeface="ＭＳ Ｐゴシック" charset="-128"/>
                <a:sym typeface="Wingdings" pitchFamily="2" charset="2"/>
              </a:rPr>
              <a:t>succ</a:t>
            </a:r>
            <a:r>
              <a:rPr lang="en-US" baseline="0" dirty="0" smtClean="0">
                <a:latin typeface="Century Gothic" pitchFamily="1" charset="0"/>
                <a:ea typeface="ＭＳ Ｐゴシック" charset="-128"/>
                <a:sym typeface="Wingdings" pitchFamily="2" charset="2"/>
              </a:rPr>
              <a:t>(s) points </a:t>
            </a:r>
            <a:r>
              <a:rPr lang="en-US" baseline="0" dirty="0" err="1" smtClean="0">
                <a:latin typeface="Century Gothic" pitchFamily="1" charset="0"/>
                <a:ea typeface="ＭＳ Ｐゴシック" charset="-128"/>
                <a:sym typeface="Wingdings" pitchFamily="2" charset="2"/>
              </a:rPr>
              <a:t>self.s</a:t>
            </a:r>
            <a:r>
              <a:rPr lang="en-US" baseline="0" dirty="0" smtClean="0">
                <a:latin typeface="Century Gothic" pitchFamily="1" charset="0"/>
                <a:ea typeface="ＭＳ Ｐゴシック" charset="-128"/>
                <a:sym typeface="Wingdings" pitchFamily="2" charset="2"/>
              </a:rPr>
              <a:t> to the former top of the stack. And similarly, the former top of the stack points its p back to self.  Horrible notation.</a:t>
            </a:r>
          </a:p>
          <a:p>
            <a:endParaRPr lang="en-US" baseline="0" dirty="0" smtClean="0">
              <a:latin typeface="Century Gothic" pitchFamily="1" charset="0"/>
              <a:ea typeface="ＭＳ Ｐゴシック" charset="-128"/>
              <a:sym typeface="Wingdings" pitchFamily="2" charset="2"/>
            </a:endParaRPr>
          </a:p>
          <a:p>
            <a:pPr marL="0" marR="0" indent="0" algn="l" defTabSz="914400" rtl="0" eaLnBrk="0" fontAlgn="base" latinLnBrk="0" hangingPunct="0">
              <a:lnSpc>
                <a:spcPct val="90000"/>
              </a:lnSpc>
              <a:spcBef>
                <a:spcPct val="40000"/>
              </a:spcBef>
              <a:spcAft>
                <a:spcPct val="0"/>
              </a:spcAft>
              <a:buClrTx/>
              <a:buSzTx/>
              <a:buFontTx/>
              <a:buNone/>
              <a:tabLst/>
              <a:defRPr/>
            </a:pPr>
            <a:r>
              <a:rPr lang="en-US" dirty="0" smtClean="0">
                <a:latin typeface="Century Gothic" pitchFamily="1" charset="0"/>
                <a:ea typeface="ＭＳ Ｐゴシック" charset="-128"/>
              </a:rPr>
              <a:t>p </a:t>
            </a:r>
            <a:r>
              <a:rPr lang="en-US" dirty="0" smtClean="0">
                <a:latin typeface="Century Gothic" pitchFamily="1" charset="0"/>
                <a:ea typeface="ＭＳ Ｐゴシック" charset="-128"/>
                <a:sym typeface="Wingdings" pitchFamily="2" charset="2"/>
              </a:rPr>
              <a:t>&gt; s means that the entry is no longer in that part of the</a:t>
            </a:r>
            <a:r>
              <a:rPr lang="en-US" baseline="0" dirty="0" smtClean="0">
                <a:latin typeface="Century Gothic" pitchFamily="1" charset="0"/>
                <a:ea typeface="ＭＳ Ｐゴシック" charset="-128"/>
                <a:sym typeface="Wingdings" pitchFamily="2" charset="2"/>
              </a:rPr>
              <a:t> list.  Rather, it is removed and placed at the beginning of the list and linked there (case 2).  So p and s pointing to each other shows that the freed block is not longer at that location in the list.  </a:t>
            </a:r>
          </a:p>
          <a:p>
            <a:endParaRPr lang="en-US" dirty="0" smtClean="0">
              <a:latin typeface="Century Gothic" pitchFamily="1" charset="0"/>
              <a:ea typeface="ＭＳ Ｐゴシック"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Again, the p1 and s1 pointing to each other implies that the</a:t>
            </a:r>
            <a:r>
              <a:rPr lang="en-US" baseline="0" dirty="0" smtClean="0"/>
              <a:t> block has been removed from the linked list, coalesced, and reinserted into the list at the head of the list.  We have two fixed links because each of the free blocks might be in different parts of the list (not adjacent since this is  LIFO list).</a:t>
            </a:r>
          </a:p>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1087438" y="711200"/>
            <a:ext cx="4679950" cy="3509963"/>
          </a:xfrm>
          <a:ln/>
        </p:spPr>
      </p:sp>
      <p:sp>
        <p:nvSpPr>
          <p:cNvPr id="44035" name="Rectangle 3"/>
          <p:cNvSpPr>
            <a:spLocks noGrp="1" noChangeArrowheads="1"/>
          </p:cNvSpPr>
          <p:nvPr>
            <p:ph type="body" idx="1"/>
          </p:nvPr>
        </p:nvSpPr>
        <p:spPr>
          <a:xfrm>
            <a:off x="914400" y="4464050"/>
            <a:ext cx="5016500" cy="4227513"/>
          </a:xfrm>
          <a:noFill/>
          <a:ln w="9525"/>
        </p:spPr>
        <p:txBody>
          <a:bodyPr/>
          <a:lstStyle/>
          <a:p>
            <a:endParaRPr lang="en-US" smtClean="0">
              <a:latin typeface="Century Gothic" pitchFamily="1" charset="0"/>
              <a:ea typeface="ＭＳ Ｐゴシック"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xfrm>
            <a:off x="1087438" y="711200"/>
            <a:ext cx="4679950" cy="3509963"/>
          </a:xfrm>
          <a:ln/>
        </p:spPr>
      </p:sp>
      <p:sp>
        <p:nvSpPr>
          <p:cNvPr id="45059" name="Rectangle 3"/>
          <p:cNvSpPr>
            <a:spLocks noGrp="1" noChangeArrowheads="1"/>
          </p:cNvSpPr>
          <p:nvPr>
            <p:ph type="body" idx="1"/>
          </p:nvPr>
        </p:nvSpPr>
        <p:spPr>
          <a:xfrm>
            <a:off x="914400" y="4464050"/>
            <a:ext cx="5016500" cy="4227513"/>
          </a:xfrm>
          <a:noFill/>
          <a:ln w="9525"/>
        </p:spPr>
        <p:txBody>
          <a:bodyPr/>
          <a:lstStyle/>
          <a:p>
            <a:endParaRPr lang="en-US" smtClean="0">
              <a:latin typeface="Century Gothic" pitchFamily="1" charset="0"/>
              <a:ea typeface="ＭＳ Ｐゴシック"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Absolute</a:t>
            </a:r>
            <a:r>
              <a:rPr lang="en-US" baseline="0" dirty="0" smtClean="0"/>
              <a:t> addressing.  </a:t>
            </a:r>
            <a:r>
              <a:rPr lang="en-US" baseline="0" dirty="0" err="1" smtClean="0"/>
              <a:t>ONe</a:t>
            </a:r>
            <a:r>
              <a:rPr lang="en-US" baseline="0" dirty="0" smtClean="0"/>
              <a:t> program runs at a time.  Multiple programs (multi-tasking) is not easily achieved.</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Assign each program into its own</a:t>
            </a:r>
            <a:r>
              <a:rPr lang="en-US" baseline="0" dirty="0" smtClean="0"/>
              <a:t> slot of memory.</a:t>
            </a:r>
          </a:p>
          <a:p>
            <a:r>
              <a:rPr lang="en-US" baseline="0" dirty="0" smtClean="0"/>
              <a:t>Check every memory reference to be sure you are in your own slot.</a:t>
            </a:r>
          </a:p>
          <a:p>
            <a:r>
              <a:rPr lang="en-US" baseline="0" dirty="0" smtClean="0"/>
              <a:t>Trap when you deviate.</a:t>
            </a:r>
          </a:p>
          <a:p>
            <a:r>
              <a:rPr lang="en-US" baseline="0" dirty="0" smtClean="0"/>
              <a:t> </a:t>
            </a:r>
          </a:p>
          <a:p>
            <a:r>
              <a:rPr lang="en-US" baseline="0" dirty="0" smtClean="0"/>
              <a:t>How do you relocate code?</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Static relocation does not work terribly</a:t>
            </a:r>
            <a:r>
              <a:rPr lang="en-US" baseline="0" dirty="0" smtClean="0"/>
              <a:t> well.</a:t>
            </a:r>
          </a:p>
          <a:p>
            <a:endParaRPr lang="en-US" baseline="0" dirty="0" smtClean="0"/>
          </a:p>
          <a:p>
            <a:r>
              <a:rPr lang="en-US" baseline="0" dirty="0" smtClean="0"/>
              <a:t>Must annotate code to distinguish between constants and addresses.</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if you run out of memory, then you hope you have room to raise the limit,</a:t>
            </a:r>
            <a:r>
              <a:rPr lang="en-US" baseline="0" dirty="0" smtClean="0"/>
              <a:t> but what if you do not have room.  What do you do if you have nothing to grow into?</a:t>
            </a:r>
          </a:p>
          <a:p>
            <a:endParaRPr lang="en-US" baseline="0" dirty="0" smtClean="0"/>
          </a:p>
          <a:p>
            <a:r>
              <a:rPr lang="en-US" baseline="0" dirty="0" smtClean="0"/>
              <a:t>Also, how much room do you reserve?  How much space to you pad between processes in memory to reserve for growth?  What do you do as well with heap location, stack location, etc. that typically have fixed addresses in the address space.  What about dynamic linked libraries as well.  Many issues that must be managed in such an implementation of the address space abstraction.</a:t>
            </a:r>
          </a:p>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a:xfrm>
            <a:off x="1084263" y="711200"/>
            <a:ext cx="4679950" cy="3509963"/>
          </a:xfrm>
          <a:ln/>
        </p:spPr>
      </p:sp>
      <p:sp>
        <p:nvSpPr>
          <p:cNvPr id="17411" name="Rectangle 3"/>
          <p:cNvSpPr>
            <a:spLocks noGrp="1" noChangeArrowheads="1"/>
          </p:cNvSpPr>
          <p:nvPr>
            <p:ph type="body" idx="1"/>
          </p:nvPr>
        </p:nvSpPr>
        <p:spPr>
          <a:xfrm>
            <a:off x="914400" y="4464050"/>
            <a:ext cx="5016500" cy="4227513"/>
          </a:xfrm>
          <a:noFill/>
          <a:ln w="9525"/>
        </p:spPr>
        <p:txBody>
          <a:bodyPr/>
          <a:lstStyle/>
          <a:p>
            <a:endParaRPr lang="en-US" smtClean="0">
              <a:latin typeface="Century Gothic" pitchFamily="1"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books</a:t>
            </a:r>
            <a:r>
              <a:rPr lang="en-US" baseline="0" dirty="0" smtClean="0"/>
              <a:t> covers very well how you manage memory for address spaces using external data structures such as linked lists.  We are looking at the ways to manage memory without introduction external data structures.  Rather, we are going to use the free memory itself as the data structure for managing memory.</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xfrm>
            <a:off x="1084263" y="711200"/>
            <a:ext cx="4679950" cy="3509963"/>
          </a:xfrm>
          <a:ln/>
        </p:spPr>
      </p:sp>
      <p:sp>
        <p:nvSpPr>
          <p:cNvPr id="21507" name="Rectangle 3"/>
          <p:cNvSpPr>
            <a:spLocks noGrp="1" noChangeArrowheads="1"/>
          </p:cNvSpPr>
          <p:nvPr>
            <p:ph type="body" idx="1"/>
          </p:nvPr>
        </p:nvSpPr>
        <p:spPr>
          <a:xfrm>
            <a:off x="914400" y="4464050"/>
            <a:ext cx="5016500" cy="4227513"/>
          </a:xfrm>
          <a:noFill/>
          <a:ln w="9525"/>
        </p:spPr>
        <p:txBody>
          <a:bodyPr/>
          <a:lstStyle/>
          <a:p>
            <a:endParaRPr lang="en-US" smtClean="0">
              <a:latin typeface="Century Gothic" pitchFamily="1"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 is all 1’s and a 0 in twos compliment</a:t>
            </a:r>
          </a:p>
          <a:p>
            <a:endParaRPr lang="en-US" dirty="0" smtClean="0"/>
          </a:p>
          <a:p>
            <a:r>
              <a:rPr lang="en-US" dirty="0" smtClean="0"/>
              <a:t>Even thought the </a:t>
            </a:r>
            <a:r>
              <a:rPr lang="en-US" dirty="0" err="1" smtClean="0"/>
              <a:t>addblock</a:t>
            </a:r>
            <a:r>
              <a:rPr lang="en-US" dirty="0" smtClean="0"/>
              <a:t>(p,2)</a:t>
            </a:r>
            <a:r>
              <a:rPr lang="en-US" baseline="0" dirty="0" smtClean="0"/>
              <a:t> only asked for 2, it gets four because it needs room for the header _and_ length must be even.</a:t>
            </a:r>
            <a:endParaRPr lang="en-US" dirty="0"/>
          </a:p>
        </p:txBody>
      </p:sp>
    </p:spTree>
    <p:extLst>
      <p:ext uri="{BB962C8B-B14F-4D97-AF65-F5344CB8AC3E}">
        <p14:creationId xmlns:p14="http://schemas.microsoft.com/office/powerpoint/2010/main" val="1360802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5474" name="Rectangle 2"/>
          <p:cNvSpPr>
            <a:spLocks noGrp="1" noChangeArrowheads="1"/>
          </p:cNvSpPr>
          <p:nvPr>
            <p:ph type="subTitle" sz="quarter" idx="1"/>
          </p:nvPr>
        </p:nvSpPr>
        <p:spPr>
          <a:xfrm>
            <a:off x="1371600" y="2501900"/>
            <a:ext cx="6400800" cy="1752600"/>
          </a:xfrm>
        </p:spPr>
        <p:txBody>
          <a:bodyPr/>
          <a:lstStyle>
            <a:lvl1pPr marL="0" indent="0" algn="ctr">
              <a:defRPr/>
            </a:lvl1pPr>
          </a:lstStyle>
          <a:p>
            <a:r>
              <a:rPr lang="en-US"/>
              <a:t>Click to edit Master subtitle style</a:t>
            </a:r>
          </a:p>
        </p:txBody>
      </p:sp>
      <p:sp>
        <p:nvSpPr>
          <p:cNvPr id="105475" name="Rectangle 3"/>
          <p:cNvSpPr>
            <a:spLocks noGrp="1" noChangeArrowheads="1"/>
          </p:cNvSpPr>
          <p:nvPr>
            <p:ph type="ctrTitle" sz="quarter"/>
          </p:nvPr>
        </p:nvSpPr>
        <p:spPr>
          <a:xfrm>
            <a:off x="685800" y="365125"/>
            <a:ext cx="7772400" cy="1143000"/>
          </a:xfrm>
          <a:effectLst>
            <a:outerShdw blurRad="63500" dist="71842" dir="2700000" algn="ctr" rotWithShape="0">
              <a:schemeClr val="bg2">
                <a:alpha val="74998"/>
              </a:schemeClr>
            </a:outerShdw>
          </a:effectLst>
        </p:spPr>
        <p:txBody>
          <a:bodyPr lIns="92066" tIns="46033" rIns="92066" bIns="46033"/>
          <a:lstStyle>
            <a:lvl1pPr>
              <a:defRPr/>
            </a:lvl1pPr>
          </a:lstStyle>
          <a:p>
            <a:r>
              <a:rPr lang="en-US"/>
              <a:t>Click to edit Master title style</a:t>
            </a:r>
          </a:p>
        </p:txBody>
      </p:sp>
    </p:spTree>
  </p:cSld>
  <p:clrMapOvr>
    <a:masterClrMapping/>
  </p:clrMapOvr>
  <p:transition xmlns:p14="http://schemas.microsoft.com/office/powerpoint/2010/mai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xmlns:p14="http://schemas.microsoft.com/office/powerpoint/2010/mai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247650"/>
            <a:ext cx="2206625" cy="6197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90513" y="247650"/>
            <a:ext cx="6472237" cy="6197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xmlns:p14="http://schemas.microsoft.com/office/powerpoint/2010/mai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xmlns:p14="http://schemas.microsoft.com/office/powerpoint/2010/mai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90513" y="1220788"/>
            <a:ext cx="4076700"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19613" y="1220788"/>
            <a:ext cx="4078287"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xmlns:p14="http://schemas.microsoft.com/office/powerpoint/2010/mai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xmlns:p14="http://schemas.microsoft.com/office/powerpoint/2010/mai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xmlns:p14="http://schemas.microsoft.com/office/powerpoint/2010/mai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xmlns:p14="http://schemas.microsoft.com/office/powerpoint/2010/mai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xmlns:p14="http://schemas.microsoft.com/office/powerpoint/2010/mai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50" name="Rectangle 2"/>
          <p:cNvSpPr>
            <a:spLocks noGrp="1" noChangeArrowheads="1"/>
          </p:cNvSpPr>
          <p:nvPr>
            <p:ph type="body" idx="1"/>
          </p:nvPr>
        </p:nvSpPr>
        <p:spPr bwMode="auto">
          <a:xfrm>
            <a:off x="290513" y="1220788"/>
            <a:ext cx="8307387" cy="5224462"/>
          </a:xfrm>
          <a:prstGeom prst="rect">
            <a:avLst/>
          </a:prstGeom>
          <a:noFill/>
          <a:ln w="9525">
            <a:noFill/>
            <a:miter lim="800000"/>
            <a:headEnd/>
            <a:tailEnd/>
          </a:ln>
          <a:effectLst/>
        </p:spPr>
        <p:txBody>
          <a:bodyPr vert="horz" wrap="square" lIns="90479" tIns="44446" rIns="90479" bIns="4444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451" name="Rectangle 3"/>
          <p:cNvSpPr>
            <a:spLocks noGrp="1" noChangeArrowheads="1"/>
          </p:cNvSpPr>
          <p:nvPr>
            <p:ph type="title"/>
          </p:nvPr>
        </p:nvSpPr>
        <p:spPr bwMode="auto">
          <a:xfrm>
            <a:off x="404813" y="247650"/>
            <a:ext cx="8716962" cy="781050"/>
          </a:xfrm>
          <a:prstGeom prst="rect">
            <a:avLst/>
          </a:prstGeom>
          <a:noFill/>
          <a:ln w="9525">
            <a:noFill/>
            <a:miter lim="800000"/>
            <a:headEnd/>
            <a:tailEnd/>
          </a:ln>
          <a:effectLst>
            <a:outerShdw blurRad="63500" dist="53882" dir="2700000" algn="ctr" rotWithShape="0">
              <a:srgbClr val="969696">
                <a:alpha val="74998"/>
              </a:srgbClr>
            </a:outerShdw>
          </a:effectLst>
        </p:spPr>
        <p:txBody>
          <a:bodyPr vert="horz" wrap="square" lIns="0" tIns="0" rIns="0" bIns="0" numCol="1" anchor="ctr"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xmlns:p14="http://schemas.microsoft.com/office/powerpoint/2010/main" spd="med"/>
  <p:txStyles>
    <p:titleStyle>
      <a:lvl1pPr algn="l" rtl="0" eaLnBrk="0" fontAlgn="base" hangingPunct="0">
        <a:lnSpc>
          <a:spcPct val="87000"/>
        </a:lnSpc>
        <a:spcBef>
          <a:spcPct val="0"/>
        </a:spcBef>
        <a:spcAft>
          <a:spcPct val="0"/>
        </a:spcAft>
        <a:defRPr sz="3800" b="1">
          <a:solidFill>
            <a:schemeClr val="hlink"/>
          </a:solidFill>
          <a:latin typeface="+mj-lt"/>
          <a:ea typeface="ＭＳ Ｐゴシック" charset="-128"/>
          <a:cs typeface="+mj-cs"/>
        </a:defRPr>
      </a:lvl1pPr>
      <a:lvl2pPr algn="l" rtl="0" eaLnBrk="0" fontAlgn="base" hangingPunct="0">
        <a:lnSpc>
          <a:spcPct val="87000"/>
        </a:lnSpc>
        <a:spcBef>
          <a:spcPct val="0"/>
        </a:spcBef>
        <a:spcAft>
          <a:spcPct val="0"/>
        </a:spcAft>
        <a:defRPr sz="3800" b="1">
          <a:solidFill>
            <a:schemeClr val="hlink"/>
          </a:solidFill>
          <a:latin typeface="Helvetica" charset="0"/>
          <a:ea typeface="ＭＳ Ｐゴシック" charset="-128"/>
        </a:defRPr>
      </a:lvl2pPr>
      <a:lvl3pPr algn="l" rtl="0" eaLnBrk="0" fontAlgn="base" hangingPunct="0">
        <a:lnSpc>
          <a:spcPct val="87000"/>
        </a:lnSpc>
        <a:spcBef>
          <a:spcPct val="0"/>
        </a:spcBef>
        <a:spcAft>
          <a:spcPct val="0"/>
        </a:spcAft>
        <a:defRPr sz="3800" b="1">
          <a:solidFill>
            <a:schemeClr val="hlink"/>
          </a:solidFill>
          <a:latin typeface="Helvetica" charset="0"/>
          <a:ea typeface="ＭＳ Ｐゴシック" charset="-128"/>
        </a:defRPr>
      </a:lvl3pPr>
      <a:lvl4pPr algn="l" rtl="0" eaLnBrk="0" fontAlgn="base" hangingPunct="0">
        <a:lnSpc>
          <a:spcPct val="87000"/>
        </a:lnSpc>
        <a:spcBef>
          <a:spcPct val="0"/>
        </a:spcBef>
        <a:spcAft>
          <a:spcPct val="0"/>
        </a:spcAft>
        <a:defRPr sz="3800" b="1">
          <a:solidFill>
            <a:schemeClr val="hlink"/>
          </a:solidFill>
          <a:latin typeface="Helvetica" charset="0"/>
          <a:ea typeface="ＭＳ Ｐゴシック" charset="-128"/>
        </a:defRPr>
      </a:lvl4pPr>
      <a:lvl5pPr algn="l" rtl="0" eaLnBrk="0" fontAlgn="base" hangingPunct="0">
        <a:lnSpc>
          <a:spcPct val="87000"/>
        </a:lnSpc>
        <a:spcBef>
          <a:spcPct val="0"/>
        </a:spcBef>
        <a:spcAft>
          <a:spcPct val="0"/>
        </a:spcAft>
        <a:defRPr sz="3800" b="1">
          <a:solidFill>
            <a:schemeClr val="hlink"/>
          </a:solidFill>
          <a:latin typeface="Helvetica" charset="0"/>
          <a:ea typeface="ＭＳ Ｐゴシック" charset="-128"/>
        </a:defRPr>
      </a:lvl5pPr>
      <a:lvl6pPr marL="457200" algn="l" rtl="0" fontAlgn="base">
        <a:lnSpc>
          <a:spcPct val="87000"/>
        </a:lnSpc>
        <a:spcBef>
          <a:spcPct val="0"/>
        </a:spcBef>
        <a:spcAft>
          <a:spcPct val="0"/>
        </a:spcAft>
        <a:defRPr sz="3800" b="1">
          <a:solidFill>
            <a:schemeClr val="hlink"/>
          </a:solidFill>
          <a:latin typeface="Helvetica" charset="0"/>
        </a:defRPr>
      </a:lvl6pPr>
      <a:lvl7pPr marL="914400" algn="l" rtl="0" fontAlgn="base">
        <a:lnSpc>
          <a:spcPct val="87000"/>
        </a:lnSpc>
        <a:spcBef>
          <a:spcPct val="0"/>
        </a:spcBef>
        <a:spcAft>
          <a:spcPct val="0"/>
        </a:spcAft>
        <a:defRPr sz="3800" b="1">
          <a:solidFill>
            <a:schemeClr val="hlink"/>
          </a:solidFill>
          <a:latin typeface="Helvetica" charset="0"/>
        </a:defRPr>
      </a:lvl7pPr>
      <a:lvl8pPr marL="1371600" algn="l" rtl="0" fontAlgn="base">
        <a:lnSpc>
          <a:spcPct val="87000"/>
        </a:lnSpc>
        <a:spcBef>
          <a:spcPct val="0"/>
        </a:spcBef>
        <a:spcAft>
          <a:spcPct val="0"/>
        </a:spcAft>
        <a:defRPr sz="3800" b="1">
          <a:solidFill>
            <a:schemeClr val="hlink"/>
          </a:solidFill>
          <a:latin typeface="Helvetica" charset="0"/>
        </a:defRPr>
      </a:lvl8pPr>
      <a:lvl9pPr marL="1828800" algn="l" rtl="0" fontAlgn="base">
        <a:lnSpc>
          <a:spcPct val="87000"/>
        </a:lnSpc>
        <a:spcBef>
          <a:spcPct val="0"/>
        </a:spcBef>
        <a:spcAft>
          <a:spcPct val="0"/>
        </a:spcAft>
        <a:defRPr sz="3800" b="1">
          <a:solidFill>
            <a:schemeClr val="hlink"/>
          </a:solidFill>
          <a:latin typeface="Helvetica" charset="0"/>
        </a:defRPr>
      </a:lvl9pPr>
    </p:titleStyle>
    <p:bodyStyle>
      <a:lvl1pPr marL="385763" indent="-385763" algn="l" rtl="0" eaLnBrk="0" fontAlgn="base" hangingPunct="0">
        <a:lnSpc>
          <a:spcPct val="95000"/>
        </a:lnSpc>
        <a:spcBef>
          <a:spcPct val="50000"/>
        </a:spcBef>
        <a:spcAft>
          <a:spcPct val="0"/>
        </a:spcAft>
        <a:buClr>
          <a:schemeClr val="hlink"/>
        </a:buClr>
        <a:buFont typeface="Wingdings" pitchFamily="1" charset="2"/>
        <a:buChar char="•"/>
        <a:defRPr sz="2400" b="1">
          <a:solidFill>
            <a:schemeClr val="tx2"/>
          </a:solidFill>
          <a:effectLst>
            <a:outerShdw blurRad="38100" dist="38100" dir="2700000" algn="tl">
              <a:srgbClr val="DDDDDD"/>
            </a:outerShdw>
          </a:effectLst>
          <a:latin typeface="+mn-lt"/>
          <a:ea typeface="ＭＳ Ｐゴシック" charset="-128"/>
          <a:cs typeface="+mn-cs"/>
        </a:defRPr>
      </a:lvl1pPr>
      <a:lvl2pPr marL="744538" indent="-246063" algn="l" rtl="0" eaLnBrk="0" fontAlgn="base" hangingPunct="0">
        <a:spcBef>
          <a:spcPct val="25000"/>
        </a:spcBef>
        <a:spcAft>
          <a:spcPct val="0"/>
        </a:spcAft>
        <a:buClr>
          <a:schemeClr val="hlink"/>
        </a:buClr>
        <a:buSzPct val="75000"/>
        <a:buFont typeface="Wingdings" pitchFamily="1" charset="2"/>
        <a:buChar char="n"/>
        <a:defRPr sz="2000" b="1">
          <a:solidFill>
            <a:schemeClr val="tx1"/>
          </a:solidFill>
          <a:latin typeface="+mn-lt"/>
          <a:ea typeface="ＭＳ Ｐゴシック"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pitchFamily="1" charset="2"/>
        <a:buChar char="l"/>
        <a:defRPr sz="2400" b="1">
          <a:solidFill>
            <a:schemeClr val="folHlink"/>
          </a:solidFill>
          <a:latin typeface="+mn-lt"/>
          <a:ea typeface="ＭＳ Ｐゴシック" charset="-128"/>
        </a:defRPr>
      </a:lvl3pPr>
      <a:lvl4pPr marL="1600200" indent="-228600" algn="l" rtl="0" eaLnBrk="0" fontAlgn="base" hangingPunct="0">
        <a:spcBef>
          <a:spcPct val="20000"/>
        </a:spcBef>
        <a:spcAft>
          <a:spcPct val="0"/>
        </a:spcAft>
        <a:buChar char="»"/>
        <a:defRPr sz="2000" b="1">
          <a:solidFill>
            <a:schemeClr val="tx1"/>
          </a:solidFill>
          <a:latin typeface="+mn-lt"/>
          <a:ea typeface="ＭＳ Ｐゴシック" charset="-128"/>
        </a:defRPr>
      </a:lvl4pPr>
      <a:lvl5pPr marL="1998663" indent="-168275" algn="l" rtl="0" eaLnBrk="0" fontAlgn="base" hangingPunct="0">
        <a:spcBef>
          <a:spcPct val="20000"/>
        </a:spcBef>
        <a:spcAft>
          <a:spcPct val="0"/>
        </a:spcAft>
        <a:buChar char="o"/>
        <a:defRPr sz="1600" b="1">
          <a:solidFill>
            <a:schemeClr val="tx1"/>
          </a:solidFill>
          <a:latin typeface="+mn-lt"/>
          <a:ea typeface="ＭＳ Ｐゴシック" charset="-128"/>
        </a:defRPr>
      </a:lvl5pPr>
      <a:lvl6pPr marL="2455863" indent="-168275" algn="l" rtl="0" fontAlgn="base">
        <a:spcBef>
          <a:spcPct val="20000"/>
        </a:spcBef>
        <a:spcAft>
          <a:spcPct val="0"/>
        </a:spcAft>
        <a:buChar char="o"/>
        <a:defRPr sz="1600" b="1">
          <a:solidFill>
            <a:schemeClr val="tx1"/>
          </a:solidFill>
          <a:latin typeface="+mn-lt"/>
          <a:ea typeface="ＭＳ Ｐゴシック" charset="-128"/>
        </a:defRPr>
      </a:lvl6pPr>
      <a:lvl7pPr marL="2913063" indent="-168275" algn="l" rtl="0" fontAlgn="base">
        <a:spcBef>
          <a:spcPct val="20000"/>
        </a:spcBef>
        <a:spcAft>
          <a:spcPct val="0"/>
        </a:spcAft>
        <a:buChar char="o"/>
        <a:defRPr sz="1600" b="1">
          <a:solidFill>
            <a:schemeClr val="tx1"/>
          </a:solidFill>
          <a:latin typeface="+mn-lt"/>
          <a:ea typeface="ＭＳ Ｐゴシック" charset="-128"/>
        </a:defRPr>
      </a:lvl7pPr>
      <a:lvl8pPr marL="3370263" indent="-168275" algn="l" rtl="0" fontAlgn="base">
        <a:spcBef>
          <a:spcPct val="20000"/>
        </a:spcBef>
        <a:spcAft>
          <a:spcPct val="0"/>
        </a:spcAft>
        <a:buChar char="o"/>
        <a:defRPr sz="1600" b="1">
          <a:solidFill>
            <a:schemeClr val="tx1"/>
          </a:solidFill>
          <a:latin typeface="+mn-lt"/>
          <a:ea typeface="ＭＳ Ｐゴシック" charset="-128"/>
        </a:defRPr>
      </a:lvl8pPr>
      <a:lvl9pPr marL="3827463" indent="-168275" algn="l" rtl="0" fontAlgn="base">
        <a:spcBef>
          <a:spcPct val="20000"/>
        </a:spcBef>
        <a:spcAft>
          <a:spcPct val="0"/>
        </a:spcAft>
        <a:buChar char="o"/>
        <a:defRPr sz="1600" b="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sz="quarter" idx="1"/>
          </p:nvPr>
        </p:nvSpPr>
        <p:spPr/>
        <p:txBody>
          <a:bodyPr/>
          <a:lstStyle/>
          <a:p>
            <a:r>
              <a:rPr lang="en-US" dirty="0" smtClean="0"/>
              <a:t>Old-</a:t>
            </a:r>
            <a:r>
              <a:rPr lang="en-US" dirty="0" err="1" smtClean="0"/>
              <a:t>skool</a:t>
            </a:r>
            <a:r>
              <a:rPr lang="en-US" dirty="0" smtClean="0"/>
              <a:t> (and small embedded systems) with some generalizations</a:t>
            </a:r>
            <a:endParaRPr lang="en-US" dirty="0"/>
          </a:p>
        </p:txBody>
      </p:sp>
      <p:sp>
        <p:nvSpPr>
          <p:cNvPr id="3" name="Title 2"/>
          <p:cNvSpPr>
            <a:spLocks noGrp="1"/>
          </p:cNvSpPr>
          <p:nvPr>
            <p:ph type="ctrTitle" sz="quarter"/>
          </p:nvPr>
        </p:nvSpPr>
        <p:spPr/>
        <p:txBody>
          <a:bodyPr/>
          <a:lstStyle/>
          <a:p>
            <a:r>
              <a:rPr lang="en-US" dirty="0" smtClean="0"/>
              <a:t>Memory Management</a:t>
            </a:r>
            <a:endParaRPr lang="en-US" dirty="0"/>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Room to grow</a:t>
            </a:r>
            <a:endParaRPr lang="en-US" dirty="0"/>
          </a:p>
        </p:txBody>
      </p:sp>
      <p:sp>
        <p:nvSpPr>
          <p:cNvPr id="3" name="Rectangle 7"/>
          <p:cNvSpPr>
            <a:spLocks noChangeArrowheads="1"/>
          </p:cNvSpPr>
          <p:nvPr/>
        </p:nvSpPr>
        <p:spPr bwMode="auto">
          <a:xfrm>
            <a:off x="990601" y="1204912"/>
            <a:ext cx="3200400" cy="5334000"/>
          </a:xfrm>
          <a:prstGeom prst="rect">
            <a:avLst/>
          </a:prstGeom>
          <a:solidFill>
            <a:srgbClr val="C0C0C0"/>
          </a:solidFill>
          <a:ln w="25400">
            <a:solidFill>
              <a:schemeClr val="tx1"/>
            </a:solidFill>
            <a:miter lim="800000"/>
            <a:headEnd/>
            <a:tailEnd/>
          </a:ln>
        </p:spPr>
        <p:txBody>
          <a:bodyPr wrap="none" anchor="ctr"/>
          <a:lstStyle/>
          <a:p>
            <a:pPr>
              <a:lnSpc>
                <a:spcPct val="100000"/>
              </a:lnSpc>
            </a:pPr>
            <a:endParaRPr lang="en-US" sz="1600"/>
          </a:p>
        </p:txBody>
      </p:sp>
      <p:sp>
        <p:nvSpPr>
          <p:cNvPr id="4" name="Rectangle 3"/>
          <p:cNvSpPr>
            <a:spLocks noChangeArrowheads="1"/>
          </p:cNvSpPr>
          <p:nvPr/>
        </p:nvSpPr>
        <p:spPr bwMode="auto">
          <a:xfrm>
            <a:off x="990600" y="6065838"/>
            <a:ext cx="3200400" cy="48736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sz="1600" dirty="0" smtClean="0"/>
              <a:t>Operating System</a:t>
            </a:r>
            <a:endParaRPr lang="en-US" sz="1600" dirty="0"/>
          </a:p>
        </p:txBody>
      </p:sp>
      <p:sp>
        <p:nvSpPr>
          <p:cNvPr id="6" name="Rectangle 5"/>
          <p:cNvSpPr/>
          <p:nvPr/>
        </p:nvSpPr>
        <p:spPr bwMode="auto">
          <a:xfrm>
            <a:off x="990600" y="1981200"/>
            <a:ext cx="3200400" cy="1509712"/>
          </a:xfrm>
          <a:prstGeom prst="rect">
            <a:avLst/>
          </a:prstGeom>
          <a:ln>
            <a:headEnd type="none" w="med" len="med"/>
            <a:tailEnd type="none" w="sm" len="sm"/>
          </a:ln>
        </p:spPr>
        <p:style>
          <a:lnRef idx="2">
            <a:schemeClr val="accent4"/>
          </a:lnRef>
          <a:fillRef idx="1">
            <a:schemeClr val="lt1"/>
          </a:fillRef>
          <a:effectRef idx="0">
            <a:schemeClr val="accent4"/>
          </a:effectRef>
          <a:fontRef idx="minor">
            <a:schemeClr val="dk1"/>
          </a:fontRef>
        </p:style>
        <p:txBody>
          <a:bodyPr vert="horz" wrap="none" lIns="45720" tIns="45720" rIns="45720" bIns="45720" numCol="1" rtlCol="0" anchor="ctr" anchorCtr="0" compatLnSpc="1">
            <a:prstTxWarp prst="textNoShape">
              <a:avLst/>
            </a:prstTxWarp>
            <a:normAutofit/>
          </a:bodyPr>
          <a:lstStyle/>
          <a:p>
            <a:pPr marL="0" marR="0" indent="0" algn="ctr" defTabSz="914400" rtl="0" eaLnBrk="0" fontAlgn="base" latinLnBrk="0" hangingPunct="0">
              <a:lnSpc>
                <a:spcPct val="90000"/>
              </a:lnSpc>
              <a:spcBef>
                <a:spcPct val="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Helvetica" charset="0"/>
            </a:endParaRPr>
          </a:p>
          <a:p>
            <a:pPr marL="0" marR="0" indent="0" algn="ctr" defTabSz="914400" rtl="0" eaLnBrk="0" fontAlgn="base" latinLnBrk="0" hangingPunct="0">
              <a:lnSpc>
                <a:spcPct val="90000"/>
              </a:lnSpc>
              <a:spcBef>
                <a:spcPct val="0"/>
              </a:spcBef>
              <a:spcAft>
                <a:spcPct val="0"/>
              </a:spcAft>
              <a:buClrTx/>
              <a:buSzTx/>
              <a:buFontTx/>
              <a:buNone/>
              <a:tabLst/>
            </a:pPr>
            <a:endParaRPr lang="en-US" dirty="0">
              <a:solidFill>
                <a:schemeClr val="tx1"/>
              </a:solidFill>
              <a:latin typeface="Helvetica" charset="0"/>
            </a:endParaRPr>
          </a:p>
          <a:p>
            <a:pPr marL="0" marR="0" indent="0" algn="ctr" defTabSz="914400" rtl="0" eaLnBrk="0" fontAlgn="base" latinLnBrk="0" hangingPunct="0">
              <a:lnSpc>
                <a:spcPct val="9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Helvetica" charset="0"/>
              </a:rPr>
              <a:t>Process B</a:t>
            </a:r>
            <a:endParaRPr kumimoji="0" lang="en-US" sz="2400" b="1" i="0" u="none" strike="noStrike" cap="none" normalizeH="0" baseline="0" dirty="0">
              <a:ln>
                <a:noFill/>
              </a:ln>
              <a:solidFill>
                <a:schemeClr val="tx1"/>
              </a:solidFill>
              <a:effectLst/>
              <a:latin typeface="Helvetica" charset="0"/>
            </a:endParaRPr>
          </a:p>
        </p:txBody>
      </p:sp>
      <p:sp>
        <p:nvSpPr>
          <p:cNvPr id="8" name="Rectangle 7"/>
          <p:cNvSpPr/>
          <p:nvPr/>
        </p:nvSpPr>
        <p:spPr bwMode="auto">
          <a:xfrm>
            <a:off x="990600" y="4191000"/>
            <a:ext cx="3200400" cy="1905000"/>
          </a:xfrm>
          <a:prstGeom prst="rect">
            <a:avLst/>
          </a:prstGeom>
          <a:ln>
            <a:headEnd type="none" w="med" len="med"/>
            <a:tailEnd type="none" w="sm" len="sm"/>
          </a:ln>
        </p:spPr>
        <p:style>
          <a:lnRef idx="2">
            <a:schemeClr val="accent4"/>
          </a:lnRef>
          <a:fillRef idx="1">
            <a:schemeClr val="lt1"/>
          </a:fillRef>
          <a:effectRef idx="0">
            <a:schemeClr val="accent4"/>
          </a:effectRef>
          <a:fontRef idx="minor">
            <a:schemeClr val="dk1"/>
          </a:fontRef>
        </p:style>
        <p:txBody>
          <a:bodyPr vert="horz" wrap="none" lIns="45720" tIns="45720" rIns="45720" bIns="45720" numCol="1" rtlCol="0" anchor="ctr" anchorCtr="0" compatLnSpc="1">
            <a:prstTxWarp prst="textNoShape">
              <a:avLst/>
            </a:prstTxWarp>
            <a:normAutofit/>
          </a:bodyPr>
          <a:lstStyle/>
          <a:p>
            <a:pPr marL="0" marR="0" indent="0" algn="ctr" defTabSz="914400" rtl="0" eaLnBrk="0" fontAlgn="base" latinLnBrk="0" hangingPunct="0">
              <a:lnSpc>
                <a:spcPct val="90000"/>
              </a:lnSpc>
              <a:spcBef>
                <a:spcPct val="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Helvetica" charset="0"/>
            </a:endParaRPr>
          </a:p>
          <a:p>
            <a:pPr marL="0" marR="0" indent="0" algn="ctr" defTabSz="914400" rtl="0" eaLnBrk="0" fontAlgn="base" latinLnBrk="0" hangingPunct="0">
              <a:lnSpc>
                <a:spcPct val="90000"/>
              </a:lnSpc>
              <a:spcBef>
                <a:spcPct val="0"/>
              </a:spcBef>
              <a:spcAft>
                <a:spcPct val="0"/>
              </a:spcAft>
              <a:buClrTx/>
              <a:buSzTx/>
              <a:buFontTx/>
              <a:buNone/>
              <a:tabLst/>
            </a:pPr>
            <a:endParaRPr lang="en-US" dirty="0">
              <a:solidFill>
                <a:schemeClr val="tx1"/>
              </a:solidFill>
              <a:latin typeface="Helvetica" charset="0"/>
            </a:endParaRPr>
          </a:p>
          <a:p>
            <a:pPr marL="0" marR="0" indent="0" algn="ctr" defTabSz="914400" rtl="0" eaLnBrk="0" fontAlgn="base" latinLnBrk="0" hangingPunct="0">
              <a:lnSpc>
                <a:spcPct val="9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Helvetica" charset="0"/>
              </a:rPr>
              <a:t>Process A</a:t>
            </a:r>
            <a:endParaRPr kumimoji="0" lang="en-US" sz="2400" b="1" i="0" u="none" strike="noStrike" cap="none" normalizeH="0" baseline="0" dirty="0">
              <a:ln>
                <a:noFill/>
              </a:ln>
              <a:solidFill>
                <a:schemeClr val="tx1"/>
              </a:solidFill>
              <a:effectLst/>
              <a:latin typeface="Helvetica" charset="0"/>
            </a:endParaRPr>
          </a:p>
        </p:txBody>
      </p:sp>
      <p:cxnSp>
        <p:nvCxnSpPr>
          <p:cNvPr id="10" name="Straight Connector 9"/>
          <p:cNvCxnSpPr>
            <a:stCxn id="6" idx="3"/>
            <a:endCxn id="6" idx="1"/>
          </p:cNvCxnSpPr>
          <p:nvPr/>
        </p:nvCxnSpPr>
        <p:spPr bwMode="auto">
          <a:xfrm flipH="1">
            <a:off x="990600" y="2736056"/>
            <a:ext cx="3200400" cy="0"/>
          </a:xfrm>
          <a:prstGeom prst="line">
            <a:avLst/>
          </a:prstGeom>
          <a:noFill/>
          <a:ln w="19050" cap="flat" cmpd="sng" algn="ctr">
            <a:solidFill>
              <a:schemeClr val="tx2"/>
            </a:solidFill>
            <a:prstDash val="sysDash"/>
            <a:round/>
            <a:headEnd type="none" w="med" len="med"/>
            <a:tailEnd type="none" w="sm" len="sm"/>
          </a:ln>
          <a:effectLst/>
        </p:spPr>
      </p:cxnSp>
      <p:cxnSp>
        <p:nvCxnSpPr>
          <p:cNvPr id="12" name="Straight Arrow Connector 11"/>
          <p:cNvCxnSpPr/>
          <p:nvPr/>
        </p:nvCxnSpPr>
        <p:spPr bwMode="auto">
          <a:xfrm rot="5400000" flipH="1" flipV="1">
            <a:off x="2362200" y="2514600"/>
            <a:ext cx="457200" cy="1588"/>
          </a:xfrm>
          <a:prstGeom prst="straightConnector1">
            <a:avLst/>
          </a:prstGeom>
          <a:noFill/>
          <a:ln w="19050" cap="flat" cmpd="sng" algn="ctr">
            <a:solidFill>
              <a:schemeClr val="tx2"/>
            </a:solidFill>
            <a:prstDash val="solid"/>
            <a:round/>
            <a:headEnd type="none" w="med" len="med"/>
            <a:tailEnd type="arrow"/>
          </a:ln>
          <a:effectLst/>
        </p:spPr>
      </p:cxnSp>
      <p:cxnSp>
        <p:nvCxnSpPr>
          <p:cNvPr id="13" name="Straight Connector 12"/>
          <p:cNvCxnSpPr/>
          <p:nvPr/>
        </p:nvCxnSpPr>
        <p:spPr bwMode="auto">
          <a:xfrm flipH="1">
            <a:off x="990600" y="5097462"/>
            <a:ext cx="3200400" cy="0"/>
          </a:xfrm>
          <a:prstGeom prst="line">
            <a:avLst/>
          </a:prstGeom>
          <a:noFill/>
          <a:ln w="19050" cap="flat" cmpd="sng" algn="ctr">
            <a:solidFill>
              <a:schemeClr val="tx2"/>
            </a:solidFill>
            <a:prstDash val="sysDash"/>
            <a:round/>
            <a:headEnd type="none" w="med" len="med"/>
            <a:tailEnd type="none" w="sm" len="sm"/>
          </a:ln>
          <a:effectLst/>
        </p:spPr>
      </p:cxnSp>
      <p:cxnSp>
        <p:nvCxnSpPr>
          <p:cNvPr id="14" name="Straight Arrow Connector 13"/>
          <p:cNvCxnSpPr/>
          <p:nvPr/>
        </p:nvCxnSpPr>
        <p:spPr bwMode="auto">
          <a:xfrm rot="5400000" flipH="1" flipV="1">
            <a:off x="2362200" y="4876006"/>
            <a:ext cx="457200" cy="1588"/>
          </a:xfrm>
          <a:prstGeom prst="straightConnector1">
            <a:avLst/>
          </a:prstGeom>
          <a:noFill/>
          <a:ln w="19050" cap="flat" cmpd="sng" algn="ctr">
            <a:solidFill>
              <a:schemeClr val="tx2"/>
            </a:solidFill>
            <a:prstDash val="solid"/>
            <a:round/>
            <a:headEnd type="none" w="med" len="med"/>
            <a:tailEnd type="arrow"/>
          </a:ln>
          <a:effectLst/>
        </p:spPr>
      </p:cxnSp>
      <p:sp>
        <p:nvSpPr>
          <p:cNvPr id="15" name="Rectangle 7"/>
          <p:cNvSpPr>
            <a:spLocks noChangeArrowheads="1"/>
          </p:cNvSpPr>
          <p:nvPr/>
        </p:nvSpPr>
        <p:spPr bwMode="auto">
          <a:xfrm>
            <a:off x="5334001" y="1219200"/>
            <a:ext cx="3200400" cy="5334000"/>
          </a:xfrm>
          <a:prstGeom prst="rect">
            <a:avLst/>
          </a:prstGeom>
          <a:solidFill>
            <a:srgbClr val="C0C0C0"/>
          </a:solidFill>
          <a:ln w="25400">
            <a:solidFill>
              <a:schemeClr val="tx1"/>
            </a:solidFill>
            <a:miter lim="800000"/>
            <a:headEnd/>
            <a:tailEnd/>
          </a:ln>
        </p:spPr>
        <p:txBody>
          <a:bodyPr wrap="none" anchor="ctr"/>
          <a:lstStyle/>
          <a:p>
            <a:pPr>
              <a:lnSpc>
                <a:spcPct val="100000"/>
              </a:lnSpc>
            </a:pPr>
            <a:endParaRPr lang="en-US" sz="1600"/>
          </a:p>
        </p:txBody>
      </p:sp>
      <p:sp>
        <p:nvSpPr>
          <p:cNvPr id="16" name="Rectangle 15"/>
          <p:cNvSpPr>
            <a:spLocks noChangeArrowheads="1"/>
          </p:cNvSpPr>
          <p:nvPr/>
        </p:nvSpPr>
        <p:spPr bwMode="auto">
          <a:xfrm>
            <a:off x="5334000" y="6080126"/>
            <a:ext cx="3200400" cy="48736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sz="1600" dirty="0" smtClean="0"/>
              <a:t>Operating System</a:t>
            </a:r>
            <a:endParaRPr lang="en-US" sz="1600" dirty="0"/>
          </a:p>
        </p:txBody>
      </p:sp>
      <p:sp>
        <p:nvSpPr>
          <p:cNvPr id="17" name="Rectangle 16"/>
          <p:cNvSpPr/>
          <p:nvPr/>
        </p:nvSpPr>
        <p:spPr bwMode="auto">
          <a:xfrm>
            <a:off x="5334000" y="1995488"/>
            <a:ext cx="3200400" cy="1509712"/>
          </a:xfrm>
          <a:prstGeom prst="rect">
            <a:avLst/>
          </a:prstGeom>
          <a:ln>
            <a:headEnd type="none" w="med" len="med"/>
            <a:tailEnd type="none" w="sm" len="sm"/>
          </a:ln>
        </p:spPr>
        <p:style>
          <a:lnRef idx="2">
            <a:schemeClr val="accent4"/>
          </a:lnRef>
          <a:fillRef idx="1">
            <a:schemeClr val="lt1"/>
          </a:fillRef>
          <a:effectRef idx="0">
            <a:schemeClr val="accent4"/>
          </a:effectRef>
          <a:fontRef idx="minor">
            <a:schemeClr val="dk1"/>
          </a:fontRef>
        </p:style>
        <p:txBody>
          <a:bodyPr vert="horz" wrap="none" lIns="45720" tIns="45720" rIns="45720" bIns="45720" numCol="1" rtlCol="0" anchor="ctr" anchorCtr="0" compatLnSpc="1">
            <a:prstTxWarp prst="textNoShape">
              <a:avLst/>
            </a:prstTxWarp>
            <a:normAutofit/>
          </a:bodyPr>
          <a:lstStyle/>
          <a:p>
            <a:pPr marL="0" marR="0" indent="0" algn="ctr" defTabSz="914400" rtl="0" eaLnBrk="0" fontAlgn="base" latinLnBrk="0" hangingPunct="0">
              <a:lnSpc>
                <a:spcPct val="90000"/>
              </a:lnSpc>
              <a:spcBef>
                <a:spcPct val="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Helvetica" charset="0"/>
            </a:endParaRPr>
          </a:p>
          <a:p>
            <a:pPr marL="0" marR="0" indent="0" algn="ctr" defTabSz="914400" rtl="0" eaLnBrk="0" fontAlgn="base" latinLnBrk="0" hangingPunct="0">
              <a:lnSpc>
                <a:spcPct val="90000"/>
              </a:lnSpc>
              <a:spcBef>
                <a:spcPct val="0"/>
              </a:spcBef>
              <a:spcAft>
                <a:spcPct val="0"/>
              </a:spcAft>
              <a:buClrTx/>
              <a:buSzTx/>
              <a:buFontTx/>
              <a:buNone/>
              <a:tabLst/>
            </a:pPr>
            <a:endParaRPr lang="en-US" dirty="0">
              <a:solidFill>
                <a:schemeClr val="tx1"/>
              </a:solidFill>
              <a:latin typeface="Helvetica" charset="0"/>
            </a:endParaRPr>
          </a:p>
          <a:p>
            <a:pPr marL="0" marR="0" indent="0" algn="ctr" defTabSz="914400" rtl="0" eaLnBrk="0" fontAlgn="base" latinLnBrk="0" hangingPunct="0">
              <a:lnSpc>
                <a:spcPct val="90000"/>
              </a:lnSpc>
              <a:spcBef>
                <a:spcPct val="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Helvetica" charset="0"/>
            </a:endParaRPr>
          </a:p>
          <a:p>
            <a:pPr marL="0" marR="0" indent="0" algn="ctr" defTabSz="914400" rtl="0" eaLnBrk="0" fontAlgn="base" latinLnBrk="0" hangingPunct="0">
              <a:lnSpc>
                <a:spcPct val="9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Helvetica" charset="0"/>
              </a:rPr>
              <a:t>B Program</a:t>
            </a:r>
            <a:endParaRPr kumimoji="0" lang="en-US" sz="2400" b="1" i="0" u="none" strike="noStrike" cap="none" normalizeH="0" baseline="0" dirty="0">
              <a:ln>
                <a:noFill/>
              </a:ln>
              <a:solidFill>
                <a:schemeClr val="tx1"/>
              </a:solidFill>
              <a:effectLst/>
              <a:latin typeface="Helvetica" charset="0"/>
            </a:endParaRPr>
          </a:p>
        </p:txBody>
      </p:sp>
      <p:sp>
        <p:nvSpPr>
          <p:cNvPr id="18" name="Rectangle 17"/>
          <p:cNvSpPr/>
          <p:nvPr/>
        </p:nvSpPr>
        <p:spPr bwMode="auto">
          <a:xfrm>
            <a:off x="5334000" y="4205288"/>
            <a:ext cx="3200400" cy="1905000"/>
          </a:xfrm>
          <a:prstGeom prst="rect">
            <a:avLst/>
          </a:prstGeom>
          <a:ln>
            <a:headEnd type="none" w="med" len="med"/>
            <a:tailEnd type="none" w="sm" len="sm"/>
          </a:ln>
        </p:spPr>
        <p:style>
          <a:lnRef idx="2">
            <a:schemeClr val="accent4"/>
          </a:lnRef>
          <a:fillRef idx="1">
            <a:schemeClr val="lt1"/>
          </a:fillRef>
          <a:effectRef idx="0">
            <a:schemeClr val="accent4"/>
          </a:effectRef>
          <a:fontRef idx="minor">
            <a:schemeClr val="dk1"/>
          </a:fontRef>
        </p:style>
        <p:txBody>
          <a:bodyPr vert="horz" wrap="none" lIns="45720" tIns="45720" rIns="45720" bIns="45720" numCol="1" rtlCol="0" anchor="ctr" anchorCtr="0" compatLnSpc="1">
            <a:prstTxWarp prst="textNoShape">
              <a:avLst/>
            </a:prstTxWarp>
            <a:normAutofit/>
          </a:bodyPr>
          <a:lstStyle/>
          <a:p>
            <a:pPr marL="0" marR="0" indent="0" algn="ctr" defTabSz="914400" rtl="0" eaLnBrk="0" fontAlgn="base" latinLnBrk="0" hangingPunct="0">
              <a:lnSpc>
                <a:spcPct val="90000"/>
              </a:lnSpc>
              <a:spcBef>
                <a:spcPct val="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Helvetica" charset="0"/>
            </a:endParaRPr>
          </a:p>
          <a:p>
            <a:pPr marL="0" marR="0" indent="0" algn="ctr" defTabSz="914400" rtl="0" eaLnBrk="0" fontAlgn="base" latinLnBrk="0" hangingPunct="0">
              <a:lnSpc>
                <a:spcPct val="90000"/>
              </a:lnSpc>
              <a:spcBef>
                <a:spcPct val="0"/>
              </a:spcBef>
              <a:spcAft>
                <a:spcPct val="0"/>
              </a:spcAft>
              <a:buClrTx/>
              <a:buSzTx/>
              <a:buFontTx/>
              <a:buNone/>
              <a:tabLst/>
            </a:pPr>
            <a:endParaRPr lang="en-US" dirty="0">
              <a:solidFill>
                <a:schemeClr val="tx1"/>
              </a:solidFill>
              <a:latin typeface="Helvetica" charset="0"/>
            </a:endParaRPr>
          </a:p>
          <a:p>
            <a:pPr marL="0" marR="0" indent="0" algn="ctr" defTabSz="914400" rtl="0" eaLnBrk="0" fontAlgn="base" latinLnBrk="0" hangingPunct="0">
              <a:lnSpc>
                <a:spcPct val="90000"/>
              </a:lnSpc>
              <a:spcBef>
                <a:spcPct val="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Helvetica" charset="0"/>
            </a:endParaRPr>
          </a:p>
          <a:p>
            <a:pPr marL="0" marR="0" indent="0" algn="ctr" defTabSz="914400" rtl="0" eaLnBrk="0" fontAlgn="base" latinLnBrk="0" hangingPunct="0">
              <a:lnSpc>
                <a:spcPct val="90000"/>
              </a:lnSpc>
              <a:spcBef>
                <a:spcPct val="0"/>
              </a:spcBef>
              <a:spcAft>
                <a:spcPct val="0"/>
              </a:spcAft>
              <a:buClrTx/>
              <a:buSzTx/>
              <a:buFontTx/>
              <a:buNone/>
              <a:tabLst/>
            </a:pPr>
            <a:endParaRPr lang="en-US" dirty="0">
              <a:solidFill>
                <a:schemeClr val="tx1"/>
              </a:solidFill>
              <a:latin typeface="Helvetica" charset="0"/>
            </a:endParaRPr>
          </a:p>
          <a:p>
            <a:pPr marL="0" marR="0" indent="0" algn="ctr" defTabSz="914400" rtl="0" eaLnBrk="0" fontAlgn="base" latinLnBrk="0" hangingPunct="0">
              <a:lnSpc>
                <a:spcPct val="9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Helvetica" charset="0"/>
              </a:rPr>
              <a:t>A Program</a:t>
            </a:r>
            <a:endParaRPr kumimoji="0" lang="en-US" sz="2400" b="1" i="0" u="none" strike="noStrike" cap="none" normalizeH="0" baseline="0" dirty="0">
              <a:ln>
                <a:noFill/>
              </a:ln>
              <a:solidFill>
                <a:schemeClr val="tx1"/>
              </a:solidFill>
              <a:effectLst/>
              <a:latin typeface="Helvetica" charset="0"/>
            </a:endParaRPr>
          </a:p>
        </p:txBody>
      </p:sp>
      <p:sp>
        <p:nvSpPr>
          <p:cNvPr id="23" name="Rectangle 22"/>
          <p:cNvSpPr>
            <a:spLocks noChangeArrowheads="1"/>
          </p:cNvSpPr>
          <p:nvPr/>
        </p:nvSpPr>
        <p:spPr bwMode="auto">
          <a:xfrm>
            <a:off x="5334000" y="5334000"/>
            <a:ext cx="3200400" cy="3048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sz="1600" dirty="0" smtClean="0"/>
              <a:t>A heap</a:t>
            </a:r>
            <a:endParaRPr lang="en-US" sz="1600" dirty="0"/>
          </a:p>
        </p:txBody>
      </p:sp>
      <p:sp>
        <p:nvSpPr>
          <p:cNvPr id="24" name="Rectangle 23"/>
          <p:cNvSpPr>
            <a:spLocks noChangeArrowheads="1"/>
          </p:cNvSpPr>
          <p:nvPr/>
        </p:nvSpPr>
        <p:spPr bwMode="auto">
          <a:xfrm>
            <a:off x="5334000" y="2743200"/>
            <a:ext cx="3200400" cy="33496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sz="1600" dirty="0" smtClean="0"/>
              <a:t>B heap</a:t>
            </a:r>
            <a:endParaRPr lang="en-US" sz="1600" dirty="0"/>
          </a:p>
        </p:txBody>
      </p:sp>
      <p:sp>
        <p:nvSpPr>
          <p:cNvPr id="25" name="Rectangle 24"/>
          <p:cNvSpPr>
            <a:spLocks noChangeArrowheads="1"/>
          </p:cNvSpPr>
          <p:nvPr/>
        </p:nvSpPr>
        <p:spPr bwMode="auto">
          <a:xfrm>
            <a:off x="5334000" y="1981200"/>
            <a:ext cx="3200400" cy="33496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sz="1600" dirty="0" smtClean="0"/>
              <a:t>B Stack</a:t>
            </a:r>
            <a:endParaRPr lang="en-US" sz="1600" dirty="0"/>
          </a:p>
        </p:txBody>
      </p:sp>
      <p:sp>
        <p:nvSpPr>
          <p:cNvPr id="26" name="Rectangle 25"/>
          <p:cNvSpPr>
            <a:spLocks noChangeArrowheads="1"/>
          </p:cNvSpPr>
          <p:nvPr/>
        </p:nvSpPr>
        <p:spPr bwMode="auto">
          <a:xfrm>
            <a:off x="5334000" y="4191000"/>
            <a:ext cx="3200400" cy="3048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sz="1600" dirty="0" smtClean="0"/>
              <a:t>A Stack</a:t>
            </a:r>
            <a:endParaRPr lang="en-US" sz="1600" dirty="0"/>
          </a:p>
        </p:txBody>
      </p:sp>
      <p:cxnSp>
        <p:nvCxnSpPr>
          <p:cNvPr id="28" name="Straight Arrow Connector 27"/>
          <p:cNvCxnSpPr>
            <a:stCxn id="23" idx="0"/>
          </p:cNvCxnSpPr>
          <p:nvPr/>
        </p:nvCxnSpPr>
        <p:spPr bwMode="auto">
          <a:xfrm rot="5400000" flipH="1" flipV="1">
            <a:off x="6781800" y="5181600"/>
            <a:ext cx="304800" cy="1588"/>
          </a:xfrm>
          <a:prstGeom prst="straightConnector1">
            <a:avLst/>
          </a:prstGeom>
          <a:noFill/>
          <a:ln w="19050" cap="flat" cmpd="sng" algn="ctr">
            <a:solidFill>
              <a:schemeClr val="tx2"/>
            </a:solidFill>
            <a:prstDash val="solid"/>
            <a:round/>
            <a:headEnd type="none" w="med" len="med"/>
            <a:tailEnd type="arrow"/>
          </a:ln>
          <a:effectLst/>
        </p:spPr>
      </p:cxnSp>
      <p:cxnSp>
        <p:nvCxnSpPr>
          <p:cNvPr id="30" name="Straight Arrow Connector 29"/>
          <p:cNvCxnSpPr>
            <a:stCxn id="26" idx="2"/>
          </p:cNvCxnSpPr>
          <p:nvPr/>
        </p:nvCxnSpPr>
        <p:spPr bwMode="auto">
          <a:xfrm rot="5400000">
            <a:off x="6743700" y="4686300"/>
            <a:ext cx="381000" cy="1588"/>
          </a:xfrm>
          <a:prstGeom prst="straightConnector1">
            <a:avLst/>
          </a:prstGeom>
          <a:noFill/>
          <a:ln w="19050" cap="flat" cmpd="sng" algn="ctr">
            <a:solidFill>
              <a:schemeClr val="tx2"/>
            </a:solidFill>
            <a:prstDash val="solid"/>
            <a:round/>
            <a:headEnd type="none" w="med" len="med"/>
            <a:tailEnd type="arrow"/>
          </a:ln>
          <a:effectLst/>
        </p:spPr>
      </p:cxnSp>
      <p:cxnSp>
        <p:nvCxnSpPr>
          <p:cNvPr id="31" name="Straight Arrow Connector 30"/>
          <p:cNvCxnSpPr>
            <a:stCxn id="24" idx="0"/>
          </p:cNvCxnSpPr>
          <p:nvPr/>
        </p:nvCxnSpPr>
        <p:spPr bwMode="auto">
          <a:xfrm rot="5400000" flipH="1" flipV="1">
            <a:off x="6858000" y="2667000"/>
            <a:ext cx="152400" cy="1588"/>
          </a:xfrm>
          <a:prstGeom prst="straightConnector1">
            <a:avLst/>
          </a:prstGeom>
          <a:noFill/>
          <a:ln w="19050" cap="flat" cmpd="sng" algn="ctr">
            <a:solidFill>
              <a:schemeClr val="tx2"/>
            </a:solidFill>
            <a:prstDash val="solid"/>
            <a:round/>
            <a:headEnd type="none" w="med" len="med"/>
            <a:tailEnd type="arrow"/>
          </a:ln>
          <a:effectLst/>
        </p:spPr>
      </p:cxnSp>
      <p:cxnSp>
        <p:nvCxnSpPr>
          <p:cNvPr id="32" name="Straight Arrow Connector 31"/>
          <p:cNvCxnSpPr>
            <a:stCxn id="25" idx="2"/>
          </p:cNvCxnSpPr>
          <p:nvPr/>
        </p:nvCxnSpPr>
        <p:spPr bwMode="auto">
          <a:xfrm rot="5400000">
            <a:off x="6834981" y="2415381"/>
            <a:ext cx="198438" cy="1588"/>
          </a:xfrm>
          <a:prstGeom prst="straightConnector1">
            <a:avLst/>
          </a:prstGeom>
          <a:noFill/>
          <a:ln w="19050" cap="flat" cmpd="sng" algn="ctr">
            <a:solidFill>
              <a:schemeClr val="tx2"/>
            </a:solidFill>
            <a:prstDash val="solid"/>
            <a:round/>
            <a:headEnd type="none" w="med" len="med"/>
            <a:tailEnd type="arrow"/>
          </a:ln>
          <a:effectLst/>
        </p:spPr>
      </p:cxn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ChangeArrowheads="1"/>
          </p:cNvSpPr>
          <p:nvPr>
            <p:ph type="title"/>
          </p:nvPr>
        </p:nvSpPr>
        <p:spPr>
          <a:xfrm>
            <a:off x="381000" y="381000"/>
            <a:ext cx="6053138" cy="573088"/>
          </a:xfrm>
        </p:spPr>
        <p:txBody>
          <a:bodyPr/>
          <a:lstStyle/>
          <a:p>
            <a:pPr eaLnBrk="1" hangingPunct="1"/>
            <a:r>
              <a:rPr lang="en-US" smtClean="0"/>
              <a:t>Harsh Reality</a:t>
            </a:r>
          </a:p>
        </p:txBody>
      </p:sp>
      <p:sp>
        <p:nvSpPr>
          <p:cNvPr id="546819" name="Rectangle 3"/>
          <p:cNvSpPr>
            <a:spLocks noGrp="1" noChangeArrowheads="1"/>
          </p:cNvSpPr>
          <p:nvPr>
            <p:ph type="body" idx="1"/>
          </p:nvPr>
        </p:nvSpPr>
        <p:spPr/>
        <p:txBody>
          <a:bodyPr/>
          <a:lstStyle/>
          <a:p>
            <a:pPr algn="ctr" eaLnBrk="1" hangingPunct="1">
              <a:buFont typeface="Wingdings" pitchFamily="1" charset="2"/>
              <a:buNone/>
            </a:pPr>
            <a:r>
              <a:rPr lang="en-US" i="1" smtClean="0">
                <a:solidFill>
                  <a:srgbClr val="FF0000"/>
                </a:solidFill>
                <a:effectLst>
                  <a:outerShdw blurRad="38100" dist="38100" dir="2700000" algn="tl">
                    <a:srgbClr val="C0C0C0"/>
                  </a:outerShdw>
                </a:effectLst>
              </a:rPr>
              <a:t>Memory Matters</a:t>
            </a:r>
            <a:endParaRPr lang="en-US" smtClean="0">
              <a:solidFill>
                <a:srgbClr val="FF0000"/>
              </a:solidFill>
              <a:effectLst>
                <a:outerShdw blurRad="38100" dist="38100" dir="2700000" algn="tl">
                  <a:srgbClr val="C0C0C0"/>
                </a:outerShdw>
              </a:effectLst>
            </a:endParaRPr>
          </a:p>
          <a:p>
            <a:pPr eaLnBrk="1" hangingPunct="1">
              <a:buFont typeface="Wingdings" pitchFamily="1" charset="2"/>
              <a:buNone/>
            </a:pPr>
            <a:r>
              <a:rPr lang="en-US" smtClean="0">
                <a:effectLst>
                  <a:outerShdw blurRad="38100" dist="38100" dir="2700000" algn="tl">
                    <a:srgbClr val="C0C0C0"/>
                  </a:outerShdw>
                </a:effectLst>
              </a:rPr>
              <a:t>Memory is not unbounded</a:t>
            </a:r>
          </a:p>
          <a:p>
            <a:pPr lvl="1" eaLnBrk="1" hangingPunct="1"/>
            <a:r>
              <a:rPr lang="en-US" smtClean="0"/>
              <a:t>It must be allocated and managed</a:t>
            </a:r>
          </a:p>
          <a:p>
            <a:pPr lvl="1" eaLnBrk="1" hangingPunct="1"/>
            <a:r>
              <a:rPr lang="en-US" smtClean="0"/>
              <a:t>Many applications are memory dominated</a:t>
            </a:r>
          </a:p>
          <a:p>
            <a:pPr lvl="2" eaLnBrk="1" hangingPunct="1"/>
            <a:r>
              <a:rPr lang="en-US" sz="1800" smtClean="0"/>
              <a:t>Especially those based on complex, graph algorithms</a:t>
            </a:r>
          </a:p>
          <a:p>
            <a:pPr eaLnBrk="1" hangingPunct="1">
              <a:buFont typeface="Wingdings" pitchFamily="1" charset="2"/>
              <a:buNone/>
            </a:pPr>
            <a:r>
              <a:rPr lang="en-US" smtClean="0">
                <a:effectLst>
                  <a:outerShdw blurRad="38100" dist="38100" dir="2700000" algn="tl">
                    <a:srgbClr val="C0C0C0"/>
                  </a:outerShdw>
                </a:effectLst>
              </a:rPr>
              <a:t>Memory referencing bugs especially pernicious</a:t>
            </a:r>
          </a:p>
          <a:p>
            <a:pPr lvl="1" eaLnBrk="1" hangingPunct="1"/>
            <a:r>
              <a:rPr lang="en-US" smtClean="0"/>
              <a:t>Effects are distant in both time and space</a:t>
            </a:r>
          </a:p>
          <a:p>
            <a:pPr eaLnBrk="1" hangingPunct="1">
              <a:buFont typeface="Wingdings" pitchFamily="1" charset="2"/>
              <a:buNone/>
            </a:pPr>
            <a:r>
              <a:rPr lang="en-US" smtClean="0">
                <a:effectLst>
                  <a:outerShdw blurRad="38100" dist="38100" dir="2700000" algn="tl">
                    <a:srgbClr val="C0C0C0"/>
                  </a:outerShdw>
                </a:effectLst>
              </a:rPr>
              <a:t>Memory performance is not uniform</a:t>
            </a:r>
          </a:p>
          <a:p>
            <a:pPr lvl="1" eaLnBrk="1" hangingPunct="1"/>
            <a:r>
              <a:rPr lang="en-US" smtClean="0"/>
              <a:t>Cache and virtual memory effects can greatly affect program performance</a:t>
            </a:r>
          </a:p>
          <a:p>
            <a:pPr lvl="1" eaLnBrk="1" hangingPunct="1"/>
            <a:r>
              <a:rPr lang="en-US" smtClean="0"/>
              <a:t>Adapting program to characteristics of memory system can lead to major speed improvements</a:t>
            </a: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a:xfrm>
            <a:off x="381000" y="417513"/>
            <a:ext cx="7315200" cy="573087"/>
          </a:xfrm>
        </p:spPr>
        <p:txBody>
          <a:bodyPr/>
          <a:lstStyle/>
          <a:p>
            <a:pPr eaLnBrk="1" hangingPunct="1"/>
            <a:r>
              <a:rPr lang="en-US" smtClean="0"/>
              <a:t>Dynamic Memory Allocation</a:t>
            </a:r>
          </a:p>
        </p:txBody>
      </p:sp>
      <p:sp>
        <p:nvSpPr>
          <p:cNvPr id="548867" name="Rectangle 3"/>
          <p:cNvSpPr>
            <a:spLocks noGrp="1" noChangeArrowheads="1"/>
          </p:cNvSpPr>
          <p:nvPr>
            <p:ph type="body" idx="1"/>
          </p:nvPr>
        </p:nvSpPr>
        <p:spPr>
          <a:xfrm>
            <a:off x="419100" y="3035300"/>
            <a:ext cx="8050213" cy="3265488"/>
          </a:xfrm>
        </p:spPr>
        <p:txBody>
          <a:bodyPr/>
          <a:lstStyle/>
          <a:p>
            <a:pPr eaLnBrk="1" hangingPunct="1">
              <a:lnSpc>
                <a:spcPct val="85000"/>
              </a:lnSpc>
              <a:buFont typeface="Wingdings" pitchFamily="1" charset="2"/>
              <a:buNone/>
            </a:pPr>
            <a:r>
              <a:rPr lang="en-US" sz="2000" dirty="0" smtClean="0">
                <a:effectLst>
                  <a:outerShdw blurRad="38100" dist="38100" dir="2700000" algn="tl">
                    <a:srgbClr val="C0C0C0"/>
                  </a:outerShdw>
                </a:effectLst>
              </a:rPr>
              <a:t>Explicit vs. Implicit Memory Allocator</a:t>
            </a:r>
          </a:p>
          <a:p>
            <a:pPr lvl="1" eaLnBrk="1" hangingPunct="1">
              <a:lnSpc>
                <a:spcPct val="90000"/>
              </a:lnSpc>
            </a:pPr>
            <a:r>
              <a:rPr lang="en-US" sz="1800" dirty="0" smtClean="0"/>
              <a:t>Explicit:  application allocates and frees space </a:t>
            </a:r>
          </a:p>
          <a:p>
            <a:pPr lvl="2" eaLnBrk="1" hangingPunct="1">
              <a:lnSpc>
                <a:spcPct val="97000"/>
              </a:lnSpc>
            </a:pPr>
            <a:r>
              <a:rPr lang="en-US" sz="1600" dirty="0" smtClean="0"/>
              <a:t>E.g.,  </a:t>
            </a:r>
            <a:r>
              <a:rPr lang="en-US" sz="1600" dirty="0" err="1" smtClean="0">
                <a:latin typeface="Courier New" pitchFamily="1" charset="0"/>
              </a:rPr>
              <a:t>malloc</a:t>
            </a:r>
            <a:r>
              <a:rPr lang="en-US" sz="1600" dirty="0" smtClean="0"/>
              <a:t> and </a:t>
            </a:r>
            <a:r>
              <a:rPr lang="en-US" sz="1600" dirty="0" smtClean="0">
                <a:latin typeface="Courier New" pitchFamily="1" charset="0"/>
              </a:rPr>
              <a:t>free</a:t>
            </a:r>
            <a:r>
              <a:rPr lang="en-US" sz="1600" dirty="0" smtClean="0"/>
              <a:t> in C</a:t>
            </a:r>
          </a:p>
          <a:p>
            <a:pPr lvl="1" eaLnBrk="1" hangingPunct="1">
              <a:lnSpc>
                <a:spcPct val="90000"/>
              </a:lnSpc>
            </a:pPr>
            <a:r>
              <a:rPr lang="en-US" sz="1800" dirty="0" smtClean="0"/>
              <a:t>Implicit: application allocates, but does not free space</a:t>
            </a:r>
          </a:p>
          <a:p>
            <a:pPr lvl="2" eaLnBrk="1" hangingPunct="1">
              <a:lnSpc>
                <a:spcPct val="97000"/>
              </a:lnSpc>
            </a:pPr>
            <a:r>
              <a:rPr lang="en-US" sz="1600" dirty="0" smtClean="0"/>
              <a:t>E.g. garbage collection in Java, ML or Lisp</a:t>
            </a:r>
          </a:p>
          <a:p>
            <a:pPr eaLnBrk="1" hangingPunct="1">
              <a:lnSpc>
                <a:spcPct val="85000"/>
              </a:lnSpc>
              <a:buFont typeface="Wingdings" pitchFamily="1" charset="2"/>
              <a:buNone/>
            </a:pPr>
            <a:r>
              <a:rPr lang="en-US" sz="2000" dirty="0" smtClean="0">
                <a:effectLst>
                  <a:outerShdw blurRad="38100" dist="38100" dir="2700000" algn="tl">
                    <a:srgbClr val="C0C0C0"/>
                  </a:outerShdw>
                </a:effectLst>
              </a:rPr>
              <a:t>Allocation</a:t>
            </a:r>
          </a:p>
          <a:p>
            <a:pPr lvl="1" eaLnBrk="1" hangingPunct="1">
              <a:lnSpc>
                <a:spcPct val="90000"/>
              </a:lnSpc>
            </a:pPr>
            <a:r>
              <a:rPr lang="en-US" sz="1800" dirty="0" smtClean="0"/>
              <a:t>In both cases the memory allocator provides an abstraction of memory as a set of blocks</a:t>
            </a:r>
          </a:p>
          <a:p>
            <a:pPr lvl="1" eaLnBrk="1" hangingPunct="1">
              <a:lnSpc>
                <a:spcPct val="90000"/>
              </a:lnSpc>
            </a:pPr>
            <a:r>
              <a:rPr lang="en-US" sz="1800" dirty="0" smtClean="0"/>
              <a:t>Doles out free memory blocks to application</a:t>
            </a:r>
          </a:p>
          <a:p>
            <a:pPr eaLnBrk="1" hangingPunct="1">
              <a:lnSpc>
                <a:spcPct val="85000"/>
              </a:lnSpc>
              <a:buFont typeface="Wingdings" pitchFamily="1" charset="2"/>
              <a:buNone/>
            </a:pPr>
            <a:r>
              <a:rPr lang="en-US" sz="2000" dirty="0" smtClean="0">
                <a:effectLst>
                  <a:outerShdw blurRad="38100" dist="38100" dir="2700000" algn="tl">
                    <a:srgbClr val="C0C0C0"/>
                  </a:outerShdw>
                </a:effectLst>
              </a:rPr>
              <a:t>Will discuss simple explicit memory allocation by OS for processes</a:t>
            </a:r>
          </a:p>
        </p:txBody>
      </p:sp>
      <p:sp>
        <p:nvSpPr>
          <p:cNvPr id="18436" name="Rectangle 4"/>
          <p:cNvSpPr>
            <a:spLocks noChangeArrowheads="1"/>
          </p:cNvSpPr>
          <p:nvPr/>
        </p:nvSpPr>
        <p:spPr bwMode="auto">
          <a:xfrm>
            <a:off x="2819400" y="1219200"/>
            <a:ext cx="3505200" cy="4572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sz="1800"/>
              <a:t>Application</a:t>
            </a:r>
          </a:p>
        </p:txBody>
      </p:sp>
      <p:sp>
        <p:nvSpPr>
          <p:cNvPr id="18437" name="Rectangle 5"/>
          <p:cNvSpPr>
            <a:spLocks noChangeArrowheads="1"/>
          </p:cNvSpPr>
          <p:nvPr/>
        </p:nvSpPr>
        <p:spPr bwMode="auto">
          <a:xfrm>
            <a:off x="2819400" y="1676400"/>
            <a:ext cx="3505200" cy="457200"/>
          </a:xfrm>
          <a:prstGeom prst="rect">
            <a:avLst/>
          </a:prstGeom>
          <a:solidFill>
            <a:srgbClr val="FFFF99"/>
          </a:solidFill>
          <a:ln w="25400">
            <a:solidFill>
              <a:schemeClr val="tx1"/>
            </a:solidFill>
            <a:miter lim="800000"/>
            <a:headEnd/>
            <a:tailEnd/>
          </a:ln>
        </p:spPr>
        <p:txBody>
          <a:bodyPr wrap="none" anchor="ctr"/>
          <a:lstStyle/>
          <a:p>
            <a:pPr>
              <a:lnSpc>
                <a:spcPct val="100000"/>
              </a:lnSpc>
            </a:pPr>
            <a:r>
              <a:rPr lang="en-US" sz="1800"/>
              <a:t>Dynamic Memory Allocator</a:t>
            </a:r>
          </a:p>
        </p:txBody>
      </p:sp>
      <p:sp>
        <p:nvSpPr>
          <p:cNvPr id="18438" name="Rectangle 6"/>
          <p:cNvSpPr>
            <a:spLocks noChangeArrowheads="1"/>
          </p:cNvSpPr>
          <p:nvPr/>
        </p:nvSpPr>
        <p:spPr bwMode="auto">
          <a:xfrm>
            <a:off x="2819400" y="2133600"/>
            <a:ext cx="3505200" cy="4572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sz="1800"/>
              <a:t>Heap Memory</a:t>
            </a: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3" name="Rectangle 7"/>
          <p:cNvSpPr>
            <a:spLocks noChangeArrowheads="1"/>
          </p:cNvSpPr>
          <p:nvPr/>
        </p:nvSpPr>
        <p:spPr bwMode="auto">
          <a:xfrm>
            <a:off x="3429001" y="1219200"/>
            <a:ext cx="3200400" cy="5334000"/>
          </a:xfrm>
          <a:prstGeom prst="rect">
            <a:avLst/>
          </a:prstGeom>
          <a:solidFill>
            <a:srgbClr val="C0C0C0"/>
          </a:solidFill>
          <a:ln w="25400">
            <a:solidFill>
              <a:schemeClr val="tx1"/>
            </a:solidFill>
            <a:miter lim="800000"/>
            <a:headEnd/>
            <a:tailEnd/>
          </a:ln>
        </p:spPr>
        <p:txBody>
          <a:bodyPr wrap="none" anchor="ctr"/>
          <a:lstStyle/>
          <a:p>
            <a:pPr>
              <a:lnSpc>
                <a:spcPct val="100000"/>
              </a:lnSpc>
            </a:pPr>
            <a:endParaRPr lang="en-US" sz="1600"/>
          </a:p>
        </p:txBody>
      </p:sp>
      <p:sp>
        <p:nvSpPr>
          <p:cNvPr id="549890" name="Rectangle 2"/>
          <p:cNvSpPr>
            <a:spLocks noGrp="1" noChangeArrowheads="1"/>
          </p:cNvSpPr>
          <p:nvPr>
            <p:ph type="title"/>
          </p:nvPr>
        </p:nvSpPr>
        <p:spPr>
          <a:xfrm>
            <a:off x="381000" y="417513"/>
            <a:ext cx="6553200" cy="573087"/>
          </a:xfrm>
        </p:spPr>
        <p:txBody>
          <a:bodyPr/>
          <a:lstStyle/>
          <a:p>
            <a:pPr eaLnBrk="1" hangingPunct="1"/>
            <a:r>
              <a:rPr lang="en-US" dirty="0" smtClean="0"/>
              <a:t>Memory Image</a:t>
            </a:r>
          </a:p>
        </p:txBody>
      </p:sp>
      <p:sp>
        <p:nvSpPr>
          <p:cNvPr id="19459" name="Rectangle 3"/>
          <p:cNvSpPr>
            <a:spLocks noChangeArrowheads="1"/>
          </p:cNvSpPr>
          <p:nvPr/>
        </p:nvSpPr>
        <p:spPr bwMode="auto">
          <a:xfrm>
            <a:off x="3429000" y="1233488"/>
            <a:ext cx="3200400" cy="48736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sz="1600" dirty="0"/>
              <a:t>kernel </a:t>
            </a:r>
            <a:r>
              <a:rPr lang="en-US" sz="1600" dirty="0" smtClean="0"/>
              <a:t>memory</a:t>
            </a:r>
            <a:endParaRPr lang="en-US" sz="1600" dirty="0"/>
          </a:p>
        </p:txBody>
      </p:sp>
      <p:sp>
        <p:nvSpPr>
          <p:cNvPr id="19472" name="Text Box 16"/>
          <p:cNvSpPr txBox="1">
            <a:spLocks noChangeArrowheads="1"/>
          </p:cNvSpPr>
          <p:nvPr/>
        </p:nvSpPr>
        <p:spPr bwMode="auto">
          <a:xfrm>
            <a:off x="3152775" y="6292850"/>
            <a:ext cx="296863" cy="336550"/>
          </a:xfrm>
          <a:prstGeom prst="rect">
            <a:avLst/>
          </a:prstGeom>
          <a:noFill/>
          <a:ln w="25400">
            <a:noFill/>
            <a:miter lim="800000"/>
            <a:headEnd/>
            <a:tailEnd/>
          </a:ln>
        </p:spPr>
        <p:txBody>
          <a:bodyPr wrap="none">
            <a:spAutoFit/>
          </a:bodyPr>
          <a:lstStyle/>
          <a:p>
            <a:pPr algn="l">
              <a:lnSpc>
                <a:spcPct val="100000"/>
              </a:lnSpc>
            </a:pPr>
            <a:r>
              <a:rPr lang="en-US" sz="1600"/>
              <a:t>0</a:t>
            </a:r>
          </a:p>
        </p:txBody>
      </p:sp>
      <p:sp>
        <p:nvSpPr>
          <p:cNvPr id="19479" name="Text Box 23"/>
          <p:cNvSpPr txBox="1">
            <a:spLocks noChangeArrowheads="1"/>
          </p:cNvSpPr>
          <p:nvPr/>
        </p:nvSpPr>
        <p:spPr bwMode="auto">
          <a:xfrm>
            <a:off x="152400" y="3228975"/>
            <a:ext cx="2971800" cy="923330"/>
          </a:xfrm>
          <a:prstGeom prst="rect">
            <a:avLst/>
          </a:prstGeom>
          <a:noFill/>
          <a:ln w="25400">
            <a:noFill/>
            <a:miter lim="800000"/>
            <a:headEnd/>
            <a:tailEnd/>
          </a:ln>
        </p:spPr>
        <p:txBody>
          <a:bodyPr>
            <a:spAutoFit/>
          </a:bodyPr>
          <a:lstStyle/>
          <a:p>
            <a:pPr algn="l">
              <a:lnSpc>
                <a:spcPct val="100000"/>
              </a:lnSpc>
            </a:pPr>
            <a:r>
              <a:rPr lang="en-US" sz="1800" dirty="0" smtClean="0"/>
              <a:t>OS manages memory for process placement and growth</a:t>
            </a:r>
            <a:endParaRPr lang="en-US" sz="1800" dirty="0"/>
          </a:p>
        </p:txBody>
      </p:sp>
      <p:sp>
        <p:nvSpPr>
          <p:cNvPr id="24" name="Rectangle 23"/>
          <p:cNvSpPr/>
          <p:nvPr/>
        </p:nvSpPr>
        <p:spPr bwMode="auto">
          <a:xfrm>
            <a:off x="3429000" y="2645134"/>
            <a:ext cx="3200400" cy="860066"/>
          </a:xfrm>
          <a:prstGeom prst="rect">
            <a:avLst/>
          </a:prstGeom>
          <a:ln>
            <a:headEnd type="none" w="med" len="med"/>
            <a:tailEnd type="none" w="sm" len="sm"/>
          </a:ln>
        </p:spPr>
        <p:style>
          <a:lnRef idx="2">
            <a:schemeClr val="accent4"/>
          </a:lnRef>
          <a:fillRef idx="1">
            <a:schemeClr val="lt1"/>
          </a:fillRef>
          <a:effectRef idx="0">
            <a:schemeClr val="accent4"/>
          </a:effectRef>
          <a:fontRef idx="minor">
            <a:schemeClr val="dk1"/>
          </a:fontRef>
        </p:style>
        <p:txBody>
          <a:bodyPr vert="horz" wrap="none" lIns="45720" tIns="45720" rIns="45720" bIns="45720" numCol="1" rtlCol="0" anchor="ctr" anchorCtr="0" compatLnSpc="1">
            <a:prstTxWarp prst="textNoShape">
              <a:avLst/>
            </a:prstTxWarp>
            <a:normAutofit/>
          </a:bodyPr>
          <a:lstStyle/>
          <a:p>
            <a:pPr marL="0" marR="0" indent="0" algn="ctr" defTabSz="914400" rtl="0" eaLnBrk="0" fontAlgn="base" latinLnBrk="0" hangingPunct="0">
              <a:lnSpc>
                <a:spcPct val="9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Helvetica" charset="0"/>
              </a:rPr>
              <a:t>Process A</a:t>
            </a:r>
            <a:endParaRPr kumimoji="0" lang="en-US" sz="2400" b="1" i="0" u="none" strike="noStrike" cap="none" normalizeH="0" baseline="0" dirty="0">
              <a:ln>
                <a:noFill/>
              </a:ln>
              <a:solidFill>
                <a:schemeClr val="tx1"/>
              </a:solidFill>
              <a:effectLst/>
              <a:latin typeface="Helvetica" charset="0"/>
            </a:endParaRPr>
          </a:p>
        </p:txBody>
      </p:sp>
      <p:sp>
        <p:nvSpPr>
          <p:cNvPr id="25" name="Rectangle 24"/>
          <p:cNvSpPr/>
          <p:nvPr/>
        </p:nvSpPr>
        <p:spPr bwMode="auto">
          <a:xfrm>
            <a:off x="3429000" y="3505200"/>
            <a:ext cx="3200400" cy="533400"/>
          </a:xfrm>
          <a:prstGeom prst="rect">
            <a:avLst/>
          </a:prstGeom>
          <a:ln>
            <a:headEnd type="none" w="med" len="med"/>
            <a:tailEnd type="none" w="sm" len="sm"/>
          </a:ln>
        </p:spPr>
        <p:style>
          <a:lnRef idx="2">
            <a:schemeClr val="accent4"/>
          </a:lnRef>
          <a:fillRef idx="1">
            <a:schemeClr val="lt1"/>
          </a:fillRef>
          <a:effectRef idx="0">
            <a:schemeClr val="accent4"/>
          </a:effectRef>
          <a:fontRef idx="minor">
            <a:schemeClr val="dk1"/>
          </a:fontRef>
        </p:style>
        <p:txBody>
          <a:bodyPr vert="horz" wrap="none" lIns="45720" tIns="45720" rIns="45720" bIns="45720" numCol="1" rtlCol="0" anchor="ctr" anchorCtr="0" compatLnSpc="1">
            <a:prstTxWarp prst="textNoShape">
              <a:avLst/>
            </a:prstTxWarp>
            <a:normAutofit/>
          </a:bodyPr>
          <a:lstStyle/>
          <a:p>
            <a:pPr marL="0" marR="0" indent="0" algn="ctr" defTabSz="914400" rtl="0" eaLnBrk="0" fontAlgn="base" latinLnBrk="0" hangingPunct="0">
              <a:lnSpc>
                <a:spcPct val="9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Helvetica" charset="0"/>
              </a:rPr>
              <a:t>Process B</a:t>
            </a:r>
            <a:endParaRPr kumimoji="0" lang="en-US" sz="2400" b="1" i="0" u="none" strike="noStrike" cap="none" normalizeH="0" baseline="0" dirty="0">
              <a:ln>
                <a:noFill/>
              </a:ln>
              <a:solidFill>
                <a:schemeClr val="tx1"/>
              </a:solidFill>
              <a:effectLst/>
              <a:latin typeface="Helvetica" charset="0"/>
            </a:endParaRPr>
          </a:p>
        </p:txBody>
      </p:sp>
      <p:sp>
        <p:nvSpPr>
          <p:cNvPr id="26" name="Rectangle 25"/>
          <p:cNvSpPr/>
          <p:nvPr/>
        </p:nvSpPr>
        <p:spPr bwMode="auto">
          <a:xfrm>
            <a:off x="3429000" y="4800600"/>
            <a:ext cx="3200400" cy="1371600"/>
          </a:xfrm>
          <a:prstGeom prst="rect">
            <a:avLst/>
          </a:prstGeom>
          <a:ln>
            <a:headEnd type="none" w="med" len="med"/>
            <a:tailEnd type="none" w="sm" len="sm"/>
          </a:ln>
        </p:spPr>
        <p:style>
          <a:lnRef idx="2">
            <a:schemeClr val="accent4"/>
          </a:lnRef>
          <a:fillRef idx="1">
            <a:schemeClr val="lt1"/>
          </a:fillRef>
          <a:effectRef idx="0">
            <a:schemeClr val="accent4"/>
          </a:effectRef>
          <a:fontRef idx="minor">
            <a:schemeClr val="dk1"/>
          </a:fontRef>
        </p:style>
        <p:txBody>
          <a:bodyPr vert="horz" wrap="none" lIns="45720" tIns="45720" rIns="45720" bIns="45720" numCol="1" rtlCol="0" anchor="ctr" anchorCtr="0" compatLnSpc="1">
            <a:prstTxWarp prst="textNoShape">
              <a:avLst/>
            </a:prstTxWarp>
            <a:normAutofit/>
          </a:bodyPr>
          <a:lstStyle/>
          <a:p>
            <a:pPr marL="0" marR="0" indent="0" algn="ctr" defTabSz="914400" rtl="0" eaLnBrk="0" fontAlgn="base" latinLnBrk="0" hangingPunct="0">
              <a:lnSpc>
                <a:spcPct val="9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Helvetica" charset="0"/>
              </a:rPr>
              <a:t>Process C</a:t>
            </a:r>
            <a:endParaRPr kumimoji="0" lang="en-US" sz="2400" b="1" i="0" u="none" strike="noStrike" cap="none" normalizeH="0" baseline="0" dirty="0">
              <a:ln>
                <a:noFill/>
              </a:ln>
              <a:solidFill>
                <a:schemeClr val="tx1"/>
              </a:solidFill>
              <a:effectLst/>
              <a:latin typeface="Helvetica" charset="0"/>
            </a:endParaRPr>
          </a:p>
        </p:txBody>
      </p:sp>
      <p:sp>
        <p:nvSpPr>
          <p:cNvPr id="27" name="Rounded Rectangle 26"/>
          <p:cNvSpPr/>
          <p:nvPr/>
        </p:nvSpPr>
        <p:spPr bwMode="auto">
          <a:xfrm>
            <a:off x="1131290" y="4489442"/>
            <a:ext cx="7414850" cy="1530358"/>
          </a:xfrm>
          <a:prstGeom prst="roundRect">
            <a:avLst/>
          </a:prstGeom>
          <a:ln>
            <a:headEnd type="none" w="med" len="med"/>
            <a:tailEnd type="none" w="sm" len="sm"/>
          </a:ln>
        </p:spPr>
        <p:style>
          <a:lnRef idx="2">
            <a:schemeClr val="accent6">
              <a:shade val="50000"/>
            </a:schemeClr>
          </a:lnRef>
          <a:fillRef idx="1">
            <a:schemeClr val="accent6"/>
          </a:fillRef>
          <a:effectRef idx="0">
            <a:schemeClr val="accent6"/>
          </a:effectRef>
          <a:fontRef idx="minor">
            <a:schemeClr val="lt1"/>
          </a:fontRef>
        </p:style>
        <p:txBody>
          <a:bodyPr vert="horz" wrap="square" lIns="45720" tIns="45720" rIns="45720" bIns="45720" numCol="1" rtlCol="0" anchor="ctr" anchorCtr="0" compatLnSpc="1">
            <a:prstTxWarp prst="textNoShape">
              <a:avLst/>
            </a:prstTxWarp>
            <a:normAutofit fontScale="92500" lnSpcReduction="20000"/>
          </a:bodyPr>
          <a:lstStyle/>
          <a:p>
            <a:pPr marL="0" marR="0" indent="0" algn="ctr" defTabSz="914400" rtl="0" eaLnBrk="0" fontAlgn="base" latinLnBrk="0" hangingPunct="0">
              <a:lnSpc>
                <a:spcPct val="90000"/>
              </a:lnSpc>
              <a:spcBef>
                <a:spcPct val="0"/>
              </a:spcBef>
              <a:spcAft>
                <a:spcPct val="0"/>
              </a:spcAft>
              <a:buClrTx/>
              <a:buSzTx/>
              <a:buFontTx/>
              <a:buNone/>
              <a:tabLst/>
            </a:pPr>
            <a:r>
              <a:rPr lang="en-US" dirty="0" smtClean="0">
                <a:solidFill>
                  <a:schemeClr val="bg1"/>
                </a:solidFill>
                <a:latin typeface="Helvetica" charset="0"/>
              </a:rPr>
              <a:t>Book covers external data structure memory management</a:t>
            </a:r>
          </a:p>
          <a:p>
            <a:pPr marL="0" marR="0" indent="0" algn="ctr" defTabSz="914400" rtl="0" eaLnBrk="0" fontAlgn="base" latinLnBrk="0" hangingPunct="0">
              <a:lnSpc>
                <a:spcPct val="90000"/>
              </a:lnSpc>
              <a:spcBef>
                <a:spcPct val="0"/>
              </a:spcBef>
              <a:spcAft>
                <a:spcPct val="0"/>
              </a:spcAft>
              <a:buClrTx/>
              <a:buSzTx/>
              <a:buFontTx/>
              <a:buNone/>
              <a:tabLst/>
            </a:pPr>
            <a:endParaRPr lang="en-US" dirty="0" smtClean="0">
              <a:solidFill>
                <a:schemeClr val="bg1"/>
              </a:solidFill>
              <a:latin typeface="Helvetica" charset="0"/>
            </a:endParaRPr>
          </a:p>
          <a:p>
            <a:pPr marL="0" marR="0" indent="0" algn="ctr" defTabSz="914400" rtl="0" eaLnBrk="0" fontAlgn="base" latinLnBrk="0" hangingPunct="0">
              <a:lnSpc>
                <a:spcPct val="90000"/>
              </a:lnSpc>
              <a:spcBef>
                <a:spcPct val="0"/>
              </a:spcBef>
              <a:spcAft>
                <a:spcPct val="0"/>
              </a:spcAft>
              <a:buClrTx/>
              <a:buSzTx/>
              <a:buFontTx/>
              <a:buNone/>
              <a:tabLst/>
            </a:pPr>
            <a:r>
              <a:rPr lang="en-US" dirty="0" smtClean="0">
                <a:solidFill>
                  <a:schemeClr val="bg1"/>
                </a:solidFill>
                <a:latin typeface="Helvetica" charset="0"/>
              </a:rPr>
              <a:t>We’re covering managing memory using the free memory space itself (optimization in book)</a:t>
            </a:r>
            <a:endParaRPr kumimoji="0" lang="en-US" sz="2400" b="1" i="0" u="none" strike="noStrike" cap="none" normalizeH="0" baseline="0" dirty="0">
              <a:ln>
                <a:noFill/>
              </a:ln>
              <a:solidFill>
                <a:schemeClr val="bg1"/>
              </a:solidFill>
              <a:effectLst/>
              <a:latin typeface="Helvetica"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ChangeArrowheads="1"/>
          </p:cNvSpPr>
          <p:nvPr>
            <p:ph type="title"/>
          </p:nvPr>
        </p:nvSpPr>
        <p:spPr/>
        <p:txBody>
          <a:bodyPr/>
          <a:lstStyle/>
          <a:p>
            <a:pPr eaLnBrk="1" hangingPunct="1"/>
            <a:r>
              <a:rPr lang="en-US" dirty="0" err="1" smtClean="0"/>
              <a:t>Malloc</a:t>
            </a:r>
            <a:r>
              <a:rPr lang="en-US" dirty="0" smtClean="0"/>
              <a:t> Package (for the OS)</a:t>
            </a:r>
          </a:p>
        </p:txBody>
      </p:sp>
      <p:sp>
        <p:nvSpPr>
          <p:cNvPr id="550915" name="Rectangle 3"/>
          <p:cNvSpPr>
            <a:spLocks noGrp="1" noChangeArrowheads="1"/>
          </p:cNvSpPr>
          <p:nvPr>
            <p:ph idx="1"/>
          </p:nvPr>
        </p:nvSpPr>
        <p:spPr/>
        <p:txBody>
          <a:bodyPr/>
          <a:lstStyle/>
          <a:p>
            <a:pPr eaLnBrk="1" hangingPunct="1">
              <a:lnSpc>
                <a:spcPct val="85000"/>
              </a:lnSpc>
              <a:buFont typeface="Wingdings" pitchFamily="1" charset="2"/>
              <a:buNone/>
            </a:pPr>
            <a:r>
              <a:rPr lang="en-US" sz="2000" dirty="0" smtClean="0">
                <a:effectLst>
                  <a:outerShdw blurRad="38100" dist="38100" dir="2700000" algn="tl">
                    <a:srgbClr val="C0C0C0"/>
                  </a:outerShdw>
                </a:effectLst>
                <a:latin typeface="Courier New" pitchFamily="1" charset="0"/>
              </a:rPr>
              <a:t>#include &lt;</a:t>
            </a:r>
            <a:r>
              <a:rPr lang="en-US" sz="2000" dirty="0" err="1" smtClean="0">
                <a:effectLst>
                  <a:outerShdw blurRad="38100" dist="38100" dir="2700000" algn="tl">
                    <a:srgbClr val="C0C0C0"/>
                  </a:outerShdw>
                </a:effectLst>
                <a:latin typeface="Courier New" pitchFamily="1" charset="0"/>
              </a:rPr>
              <a:t>stdlib.h</a:t>
            </a:r>
            <a:r>
              <a:rPr lang="en-US" sz="2000" dirty="0" smtClean="0">
                <a:effectLst>
                  <a:outerShdw blurRad="38100" dist="38100" dir="2700000" algn="tl">
                    <a:srgbClr val="C0C0C0"/>
                  </a:outerShdw>
                </a:effectLst>
                <a:latin typeface="Courier New" pitchFamily="1" charset="0"/>
              </a:rPr>
              <a:t>&gt;</a:t>
            </a:r>
          </a:p>
          <a:p>
            <a:pPr eaLnBrk="1" hangingPunct="1">
              <a:lnSpc>
                <a:spcPct val="85000"/>
              </a:lnSpc>
              <a:buFont typeface="Wingdings" pitchFamily="1" charset="2"/>
              <a:buNone/>
            </a:pPr>
            <a:r>
              <a:rPr lang="en-US" sz="2000" dirty="0" smtClean="0">
                <a:effectLst>
                  <a:outerShdw blurRad="38100" dist="38100" dir="2700000" algn="tl">
                    <a:srgbClr val="C0C0C0"/>
                  </a:outerShdw>
                </a:effectLst>
                <a:latin typeface="Courier New" pitchFamily="1" charset="0"/>
              </a:rPr>
              <a:t>void *</a:t>
            </a:r>
            <a:r>
              <a:rPr lang="en-US" sz="2000" dirty="0" err="1" smtClean="0">
                <a:effectLst>
                  <a:outerShdw blurRad="38100" dist="38100" dir="2700000" algn="tl">
                    <a:srgbClr val="C0C0C0"/>
                  </a:outerShdw>
                </a:effectLst>
                <a:latin typeface="Courier New" pitchFamily="1" charset="0"/>
              </a:rPr>
              <a:t>malloc</a:t>
            </a:r>
            <a:r>
              <a:rPr lang="en-US" sz="2000" dirty="0" smtClean="0">
                <a:effectLst>
                  <a:outerShdw blurRad="38100" dist="38100" dir="2700000" algn="tl">
                    <a:srgbClr val="C0C0C0"/>
                  </a:outerShdw>
                </a:effectLst>
                <a:latin typeface="Courier New" pitchFamily="1" charset="0"/>
              </a:rPr>
              <a:t>(</a:t>
            </a:r>
            <a:r>
              <a:rPr lang="en-US" sz="2000" dirty="0" err="1" smtClean="0">
                <a:effectLst>
                  <a:outerShdw blurRad="38100" dist="38100" dir="2700000" algn="tl">
                    <a:srgbClr val="C0C0C0"/>
                  </a:outerShdw>
                </a:effectLst>
                <a:latin typeface="Courier New" pitchFamily="1" charset="0"/>
              </a:rPr>
              <a:t>size_t</a:t>
            </a:r>
            <a:r>
              <a:rPr lang="en-US" sz="2000" dirty="0" smtClean="0">
                <a:effectLst>
                  <a:outerShdw blurRad="38100" dist="38100" dir="2700000" algn="tl">
                    <a:srgbClr val="C0C0C0"/>
                  </a:outerShdw>
                </a:effectLst>
                <a:latin typeface="Courier New" pitchFamily="1" charset="0"/>
              </a:rPr>
              <a:t> size)</a:t>
            </a:r>
          </a:p>
          <a:p>
            <a:pPr lvl="1" eaLnBrk="1" hangingPunct="1">
              <a:lnSpc>
                <a:spcPct val="90000"/>
              </a:lnSpc>
            </a:pPr>
            <a:r>
              <a:rPr lang="en-US" sz="1800" dirty="0" smtClean="0"/>
              <a:t>If successful:</a:t>
            </a:r>
          </a:p>
          <a:p>
            <a:pPr lvl="2" eaLnBrk="1" hangingPunct="1">
              <a:lnSpc>
                <a:spcPct val="97000"/>
              </a:lnSpc>
            </a:pPr>
            <a:r>
              <a:rPr lang="en-US" sz="1600" dirty="0" smtClean="0"/>
              <a:t>Returns a pointer to a memory block of at least </a:t>
            </a:r>
            <a:r>
              <a:rPr lang="en-US" sz="1600" dirty="0" smtClean="0">
                <a:latin typeface="Courier New" pitchFamily="1" charset="0"/>
              </a:rPr>
              <a:t>size</a:t>
            </a:r>
            <a:r>
              <a:rPr lang="en-US" sz="1600" dirty="0" smtClean="0"/>
              <a:t> bytes, (typically) aligned to 8-byte boundary.</a:t>
            </a:r>
          </a:p>
          <a:p>
            <a:pPr lvl="2" eaLnBrk="1" hangingPunct="1">
              <a:lnSpc>
                <a:spcPct val="97000"/>
              </a:lnSpc>
            </a:pPr>
            <a:r>
              <a:rPr lang="en-US" sz="1600" dirty="0" smtClean="0"/>
              <a:t>If </a:t>
            </a:r>
            <a:r>
              <a:rPr lang="en-US" sz="1600" dirty="0" smtClean="0">
                <a:latin typeface="Courier New" pitchFamily="1" charset="0"/>
              </a:rPr>
              <a:t>size == 0</a:t>
            </a:r>
            <a:r>
              <a:rPr lang="en-US" sz="1600" dirty="0" smtClean="0"/>
              <a:t>, returns NULL</a:t>
            </a:r>
          </a:p>
          <a:p>
            <a:pPr lvl="1" eaLnBrk="1" hangingPunct="1">
              <a:lnSpc>
                <a:spcPct val="90000"/>
              </a:lnSpc>
            </a:pPr>
            <a:r>
              <a:rPr lang="en-US" sz="1800" dirty="0" smtClean="0"/>
              <a:t>If unsuccessful: returns NULL (0) and sets </a:t>
            </a:r>
            <a:r>
              <a:rPr lang="en-US" sz="1800" dirty="0" err="1" smtClean="0">
                <a:latin typeface="Courier New" pitchFamily="1" charset="0"/>
              </a:rPr>
              <a:t>errno</a:t>
            </a:r>
            <a:r>
              <a:rPr lang="en-US" sz="1800" dirty="0" smtClean="0"/>
              <a:t>.</a:t>
            </a:r>
          </a:p>
          <a:p>
            <a:pPr eaLnBrk="1" hangingPunct="1">
              <a:lnSpc>
                <a:spcPct val="85000"/>
              </a:lnSpc>
              <a:buFont typeface="Wingdings" pitchFamily="1" charset="2"/>
              <a:buNone/>
            </a:pPr>
            <a:endParaRPr lang="en-US" sz="1800" b="0" dirty="0" smtClean="0">
              <a:effectLst>
                <a:outerShdw blurRad="38100" dist="38100" dir="2700000" algn="tl">
                  <a:srgbClr val="C0C0C0"/>
                </a:outerShdw>
              </a:effectLst>
              <a:latin typeface="Courier New" pitchFamily="1" charset="0"/>
            </a:endParaRPr>
          </a:p>
          <a:p>
            <a:pPr eaLnBrk="1" hangingPunct="1">
              <a:lnSpc>
                <a:spcPct val="85000"/>
              </a:lnSpc>
              <a:buFont typeface="Wingdings" pitchFamily="1" charset="2"/>
              <a:buNone/>
            </a:pPr>
            <a:r>
              <a:rPr lang="en-US" sz="2000" dirty="0" smtClean="0">
                <a:effectLst>
                  <a:outerShdw blurRad="38100" dist="38100" dir="2700000" algn="tl">
                    <a:srgbClr val="C0C0C0"/>
                  </a:outerShdw>
                </a:effectLst>
                <a:latin typeface="Courier New" pitchFamily="1" charset="0"/>
              </a:rPr>
              <a:t>void free(void *p)</a:t>
            </a:r>
          </a:p>
          <a:p>
            <a:pPr lvl="1" eaLnBrk="1" hangingPunct="1">
              <a:lnSpc>
                <a:spcPct val="90000"/>
              </a:lnSpc>
            </a:pPr>
            <a:r>
              <a:rPr lang="en-US" sz="1800" dirty="0" smtClean="0"/>
              <a:t>Returns the block pointed at by </a:t>
            </a:r>
            <a:r>
              <a:rPr lang="en-US" sz="1800" dirty="0" smtClean="0">
                <a:latin typeface="Courier New" pitchFamily="1" charset="0"/>
              </a:rPr>
              <a:t>p</a:t>
            </a:r>
            <a:r>
              <a:rPr lang="en-US" sz="1800" dirty="0" smtClean="0"/>
              <a:t> to pool of available memory</a:t>
            </a:r>
          </a:p>
          <a:p>
            <a:pPr lvl="1" eaLnBrk="1" hangingPunct="1">
              <a:lnSpc>
                <a:spcPct val="90000"/>
              </a:lnSpc>
            </a:pPr>
            <a:r>
              <a:rPr lang="en-US" sz="1800" dirty="0" smtClean="0">
                <a:latin typeface="Courier New" pitchFamily="1" charset="0"/>
              </a:rPr>
              <a:t>p</a:t>
            </a:r>
            <a:r>
              <a:rPr lang="en-US" sz="1800" dirty="0" smtClean="0"/>
              <a:t> must come from a previous call to </a:t>
            </a:r>
            <a:r>
              <a:rPr lang="en-US" sz="1800" dirty="0" err="1" smtClean="0">
                <a:latin typeface="Courier New" pitchFamily="1" charset="0"/>
              </a:rPr>
              <a:t>malloc</a:t>
            </a:r>
            <a:r>
              <a:rPr lang="en-US" sz="1800" dirty="0" smtClean="0">
                <a:latin typeface="Courier New" pitchFamily="1" charset="0"/>
              </a:rPr>
              <a:t> </a:t>
            </a:r>
            <a:r>
              <a:rPr lang="en-US" sz="1800" dirty="0" smtClean="0"/>
              <a:t>or</a:t>
            </a:r>
            <a:r>
              <a:rPr lang="en-US" sz="1800" dirty="0" smtClean="0">
                <a:latin typeface="Courier New" pitchFamily="1" charset="0"/>
              </a:rPr>
              <a:t> </a:t>
            </a:r>
            <a:r>
              <a:rPr lang="en-US" sz="1800" dirty="0" err="1" smtClean="0">
                <a:latin typeface="Courier New" pitchFamily="1" charset="0"/>
              </a:rPr>
              <a:t>realloc</a:t>
            </a:r>
            <a:r>
              <a:rPr lang="en-US" sz="1800" dirty="0" smtClean="0"/>
              <a:t>.</a:t>
            </a:r>
          </a:p>
          <a:p>
            <a:pPr lvl="1" eaLnBrk="1" hangingPunct="1">
              <a:lnSpc>
                <a:spcPct val="90000"/>
              </a:lnSpc>
            </a:pPr>
            <a:endParaRPr lang="en-US" sz="1800" dirty="0" smtClean="0"/>
          </a:p>
          <a:p>
            <a:pPr eaLnBrk="1" hangingPunct="1">
              <a:lnSpc>
                <a:spcPct val="85000"/>
              </a:lnSpc>
              <a:buFont typeface="Wingdings" pitchFamily="1" charset="2"/>
              <a:buNone/>
            </a:pPr>
            <a:r>
              <a:rPr lang="en-US" sz="2000" dirty="0" smtClean="0">
                <a:effectLst>
                  <a:outerShdw blurRad="38100" dist="38100" dir="2700000" algn="tl">
                    <a:srgbClr val="C0C0C0"/>
                  </a:outerShdw>
                </a:effectLst>
                <a:latin typeface="Courier New" pitchFamily="1" charset="0"/>
              </a:rPr>
              <a:t>void *</a:t>
            </a:r>
            <a:r>
              <a:rPr lang="en-US" sz="2000" dirty="0" err="1" smtClean="0">
                <a:effectLst>
                  <a:outerShdw blurRad="38100" dist="38100" dir="2700000" algn="tl">
                    <a:srgbClr val="C0C0C0"/>
                  </a:outerShdw>
                </a:effectLst>
                <a:latin typeface="Courier New" pitchFamily="1" charset="0"/>
              </a:rPr>
              <a:t>realloc</a:t>
            </a:r>
            <a:r>
              <a:rPr lang="en-US" sz="2000" dirty="0" smtClean="0">
                <a:effectLst>
                  <a:outerShdw blurRad="38100" dist="38100" dir="2700000" algn="tl">
                    <a:srgbClr val="C0C0C0"/>
                  </a:outerShdw>
                </a:effectLst>
                <a:latin typeface="Courier New" pitchFamily="1" charset="0"/>
              </a:rPr>
              <a:t>(void *p, </a:t>
            </a:r>
            <a:r>
              <a:rPr lang="en-US" sz="2000" dirty="0" err="1" smtClean="0">
                <a:effectLst>
                  <a:outerShdw blurRad="38100" dist="38100" dir="2700000" algn="tl">
                    <a:srgbClr val="C0C0C0"/>
                  </a:outerShdw>
                </a:effectLst>
                <a:latin typeface="Courier New" pitchFamily="1" charset="0"/>
              </a:rPr>
              <a:t>size_t</a:t>
            </a:r>
            <a:r>
              <a:rPr lang="en-US" sz="2000" dirty="0" smtClean="0">
                <a:effectLst>
                  <a:outerShdw blurRad="38100" dist="38100" dir="2700000" algn="tl">
                    <a:srgbClr val="C0C0C0"/>
                  </a:outerShdw>
                </a:effectLst>
                <a:latin typeface="Courier New" pitchFamily="1" charset="0"/>
              </a:rPr>
              <a:t> size)</a:t>
            </a:r>
            <a:r>
              <a:rPr lang="en-US" sz="2000" dirty="0" smtClean="0">
                <a:effectLst>
                  <a:outerShdw blurRad="38100" dist="38100" dir="2700000" algn="tl">
                    <a:srgbClr val="C0C0C0"/>
                  </a:outerShdw>
                </a:effectLst>
              </a:rPr>
              <a:t> </a:t>
            </a:r>
          </a:p>
          <a:p>
            <a:pPr lvl="1" eaLnBrk="1" hangingPunct="1">
              <a:lnSpc>
                <a:spcPct val="90000"/>
              </a:lnSpc>
            </a:pPr>
            <a:r>
              <a:rPr lang="en-US" sz="1800" dirty="0" smtClean="0"/>
              <a:t>Changes size of block </a:t>
            </a:r>
            <a:r>
              <a:rPr lang="en-US" sz="1800" dirty="0" smtClean="0">
                <a:latin typeface="Courier New" pitchFamily="1" charset="0"/>
              </a:rPr>
              <a:t>p</a:t>
            </a:r>
            <a:r>
              <a:rPr lang="en-US" sz="1800" dirty="0" smtClean="0"/>
              <a:t> and returns pointer to new block.</a:t>
            </a:r>
          </a:p>
          <a:p>
            <a:pPr lvl="1" eaLnBrk="1" hangingPunct="1">
              <a:lnSpc>
                <a:spcPct val="90000"/>
              </a:lnSpc>
            </a:pPr>
            <a:r>
              <a:rPr lang="en-US" sz="1800" dirty="0" smtClean="0"/>
              <a:t>Contents of new block unchanged up to min of old and new size.</a:t>
            </a:r>
          </a:p>
          <a:p>
            <a:pPr lvl="1" eaLnBrk="1" hangingPunct="1">
              <a:lnSpc>
                <a:spcPct val="90000"/>
              </a:lnSpc>
            </a:pPr>
            <a:endParaRPr lang="en-US" sz="1800" dirty="0" smtClean="0"/>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p:cNvSpPr>
            <a:spLocks noGrp="1" noChangeArrowheads="1"/>
          </p:cNvSpPr>
          <p:nvPr>
            <p:ph type="title"/>
          </p:nvPr>
        </p:nvSpPr>
        <p:spPr>
          <a:xfrm>
            <a:off x="381000" y="417513"/>
            <a:ext cx="5943600" cy="573087"/>
          </a:xfrm>
        </p:spPr>
        <p:txBody>
          <a:bodyPr/>
          <a:lstStyle/>
          <a:p>
            <a:pPr eaLnBrk="1" hangingPunct="1"/>
            <a:r>
              <a:rPr lang="en-US" smtClean="0"/>
              <a:t>Malloc Example</a:t>
            </a:r>
          </a:p>
        </p:txBody>
      </p:sp>
      <p:sp>
        <p:nvSpPr>
          <p:cNvPr id="22531" name="Text Box 3"/>
          <p:cNvSpPr txBox="1">
            <a:spLocks noChangeArrowheads="1"/>
          </p:cNvSpPr>
          <p:nvPr/>
        </p:nvSpPr>
        <p:spPr bwMode="auto">
          <a:xfrm>
            <a:off x="1219200" y="1066800"/>
            <a:ext cx="6781800" cy="5635625"/>
          </a:xfrm>
          <a:prstGeom prst="rect">
            <a:avLst/>
          </a:prstGeom>
          <a:solidFill>
            <a:srgbClr val="FFFF99"/>
          </a:solidFill>
          <a:ln w="12700">
            <a:solidFill>
              <a:schemeClr val="tx1"/>
            </a:solidFill>
            <a:miter lim="800000"/>
            <a:headEnd/>
            <a:tailEnd/>
          </a:ln>
        </p:spPr>
        <p:txBody>
          <a:bodyPr>
            <a:spAutoFit/>
          </a:bodyPr>
          <a:lstStyle/>
          <a:p>
            <a:pPr algn="l">
              <a:lnSpc>
                <a:spcPct val="100000"/>
              </a:lnSpc>
            </a:pPr>
            <a:r>
              <a:rPr lang="en-US" sz="1400">
                <a:latin typeface="Courier New" pitchFamily="1" charset="0"/>
              </a:rPr>
              <a:t>void foo(int n, int m) {</a:t>
            </a:r>
          </a:p>
          <a:p>
            <a:pPr algn="l">
              <a:lnSpc>
                <a:spcPct val="100000"/>
              </a:lnSpc>
            </a:pPr>
            <a:r>
              <a:rPr lang="en-US" sz="1400">
                <a:latin typeface="Courier New" pitchFamily="1" charset="0"/>
              </a:rPr>
              <a:t>  int i, *p;</a:t>
            </a:r>
          </a:p>
          <a:p>
            <a:pPr algn="l">
              <a:lnSpc>
                <a:spcPct val="100000"/>
              </a:lnSpc>
            </a:pPr>
            <a:r>
              <a:rPr lang="en-US" sz="1400">
                <a:latin typeface="Courier New" pitchFamily="1" charset="0"/>
              </a:rPr>
              <a:t>  </a:t>
            </a:r>
          </a:p>
          <a:p>
            <a:pPr algn="l">
              <a:lnSpc>
                <a:spcPct val="100000"/>
              </a:lnSpc>
            </a:pPr>
            <a:r>
              <a:rPr lang="en-US" sz="1400">
                <a:latin typeface="Courier New" pitchFamily="1" charset="0"/>
              </a:rPr>
              <a:t>  /* allocate a block of n ints */</a:t>
            </a:r>
          </a:p>
          <a:p>
            <a:pPr algn="l">
              <a:lnSpc>
                <a:spcPct val="100000"/>
              </a:lnSpc>
            </a:pPr>
            <a:r>
              <a:rPr lang="en-US" sz="1400">
                <a:latin typeface="Courier New" pitchFamily="1" charset="0"/>
              </a:rPr>
              <a:t>  if ((p = (int *) malloc(n * sizeof(int))) == NULL) {</a:t>
            </a:r>
          </a:p>
          <a:p>
            <a:pPr algn="l">
              <a:lnSpc>
                <a:spcPct val="100000"/>
              </a:lnSpc>
            </a:pPr>
            <a:r>
              <a:rPr lang="en-US" sz="1400">
                <a:latin typeface="Courier New" pitchFamily="1" charset="0"/>
              </a:rPr>
              <a:t>    perror("malloc");</a:t>
            </a:r>
          </a:p>
          <a:p>
            <a:pPr algn="l">
              <a:lnSpc>
                <a:spcPct val="100000"/>
              </a:lnSpc>
            </a:pPr>
            <a:r>
              <a:rPr lang="en-US" sz="1400">
                <a:latin typeface="Courier New" pitchFamily="1" charset="0"/>
              </a:rPr>
              <a:t>    exit(0);</a:t>
            </a:r>
          </a:p>
          <a:p>
            <a:pPr algn="l">
              <a:lnSpc>
                <a:spcPct val="100000"/>
              </a:lnSpc>
            </a:pPr>
            <a:r>
              <a:rPr lang="en-US" sz="1400">
                <a:latin typeface="Courier New" pitchFamily="1" charset="0"/>
              </a:rPr>
              <a:t>  }</a:t>
            </a:r>
          </a:p>
          <a:p>
            <a:pPr algn="l">
              <a:lnSpc>
                <a:spcPct val="100000"/>
              </a:lnSpc>
            </a:pPr>
            <a:r>
              <a:rPr lang="en-US" sz="1400">
                <a:latin typeface="Courier New" pitchFamily="1" charset="0"/>
              </a:rPr>
              <a:t>  for (i=0; i&lt;n; i++)</a:t>
            </a:r>
          </a:p>
          <a:p>
            <a:pPr algn="l">
              <a:lnSpc>
                <a:spcPct val="100000"/>
              </a:lnSpc>
            </a:pPr>
            <a:r>
              <a:rPr lang="en-US" sz="1400">
                <a:latin typeface="Courier New" pitchFamily="1" charset="0"/>
              </a:rPr>
              <a:t>    p[i] = i;</a:t>
            </a:r>
          </a:p>
          <a:p>
            <a:pPr algn="l">
              <a:lnSpc>
                <a:spcPct val="100000"/>
              </a:lnSpc>
            </a:pPr>
            <a:endParaRPr lang="en-US" sz="1400">
              <a:latin typeface="Courier New" pitchFamily="1" charset="0"/>
            </a:endParaRPr>
          </a:p>
          <a:p>
            <a:pPr algn="l">
              <a:lnSpc>
                <a:spcPct val="100000"/>
              </a:lnSpc>
            </a:pPr>
            <a:r>
              <a:rPr lang="en-US" sz="1400">
                <a:latin typeface="Courier New" pitchFamily="1" charset="0"/>
              </a:rPr>
              <a:t>  /* add m bytes to end of p block */</a:t>
            </a:r>
          </a:p>
          <a:p>
            <a:pPr algn="l">
              <a:lnSpc>
                <a:spcPct val="100000"/>
              </a:lnSpc>
            </a:pPr>
            <a:r>
              <a:rPr lang="en-US" sz="1400">
                <a:latin typeface="Courier New" pitchFamily="1" charset="0"/>
              </a:rPr>
              <a:t>  if ((p = (int *) realloc(p, (n+m) * sizeof(int))) == NULL) {</a:t>
            </a:r>
          </a:p>
          <a:p>
            <a:pPr algn="l">
              <a:lnSpc>
                <a:spcPct val="100000"/>
              </a:lnSpc>
            </a:pPr>
            <a:r>
              <a:rPr lang="en-US" sz="1400">
                <a:latin typeface="Courier New" pitchFamily="1" charset="0"/>
              </a:rPr>
              <a:t>    perror("realloc");</a:t>
            </a:r>
          </a:p>
          <a:p>
            <a:pPr algn="l">
              <a:lnSpc>
                <a:spcPct val="100000"/>
              </a:lnSpc>
            </a:pPr>
            <a:r>
              <a:rPr lang="en-US" sz="1400">
                <a:latin typeface="Courier New" pitchFamily="1" charset="0"/>
              </a:rPr>
              <a:t>    exit(0);</a:t>
            </a:r>
          </a:p>
          <a:p>
            <a:pPr algn="l">
              <a:lnSpc>
                <a:spcPct val="100000"/>
              </a:lnSpc>
            </a:pPr>
            <a:r>
              <a:rPr lang="en-US" sz="1400">
                <a:latin typeface="Courier New" pitchFamily="1" charset="0"/>
              </a:rPr>
              <a:t>  }</a:t>
            </a:r>
          </a:p>
          <a:p>
            <a:pPr algn="l">
              <a:lnSpc>
                <a:spcPct val="100000"/>
              </a:lnSpc>
            </a:pPr>
            <a:r>
              <a:rPr lang="en-US" sz="1400">
                <a:latin typeface="Courier New" pitchFamily="1" charset="0"/>
              </a:rPr>
              <a:t>  for (i=n; i &lt; n+m; i++)</a:t>
            </a:r>
          </a:p>
          <a:p>
            <a:pPr algn="l">
              <a:lnSpc>
                <a:spcPct val="100000"/>
              </a:lnSpc>
            </a:pPr>
            <a:r>
              <a:rPr lang="en-US" sz="1400">
                <a:latin typeface="Courier New" pitchFamily="1" charset="0"/>
              </a:rPr>
              <a:t>    p[i] = i;</a:t>
            </a:r>
          </a:p>
          <a:p>
            <a:pPr algn="l">
              <a:lnSpc>
                <a:spcPct val="100000"/>
              </a:lnSpc>
            </a:pPr>
            <a:endParaRPr lang="en-US" sz="1400">
              <a:latin typeface="Courier New" pitchFamily="1" charset="0"/>
            </a:endParaRPr>
          </a:p>
          <a:p>
            <a:pPr algn="l">
              <a:lnSpc>
                <a:spcPct val="100000"/>
              </a:lnSpc>
            </a:pPr>
            <a:r>
              <a:rPr lang="en-US" sz="1400">
                <a:latin typeface="Courier New" pitchFamily="1" charset="0"/>
              </a:rPr>
              <a:t>  /* print new array */  </a:t>
            </a:r>
          </a:p>
          <a:p>
            <a:pPr algn="l">
              <a:lnSpc>
                <a:spcPct val="100000"/>
              </a:lnSpc>
            </a:pPr>
            <a:r>
              <a:rPr lang="en-US" sz="1400">
                <a:latin typeface="Courier New" pitchFamily="1" charset="0"/>
              </a:rPr>
              <a:t>  for (i=0; i&lt;n+m; i++)</a:t>
            </a:r>
          </a:p>
          <a:p>
            <a:pPr algn="l">
              <a:lnSpc>
                <a:spcPct val="100000"/>
              </a:lnSpc>
            </a:pPr>
            <a:r>
              <a:rPr lang="en-US" sz="1400">
                <a:latin typeface="Courier New" pitchFamily="1" charset="0"/>
              </a:rPr>
              <a:t>    printf("%d\n", p[i]);</a:t>
            </a:r>
          </a:p>
          <a:p>
            <a:pPr algn="l">
              <a:lnSpc>
                <a:spcPct val="100000"/>
              </a:lnSpc>
            </a:pPr>
            <a:endParaRPr lang="en-US" sz="1400">
              <a:latin typeface="Courier New" pitchFamily="1" charset="0"/>
            </a:endParaRPr>
          </a:p>
          <a:p>
            <a:pPr algn="l">
              <a:lnSpc>
                <a:spcPct val="100000"/>
              </a:lnSpc>
            </a:pPr>
            <a:r>
              <a:rPr lang="en-US" sz="1400">
                <a:latin typeface="Courier New" pitchFamily="1" charset="0"/>
              </a:rPr>
              <a:t>  free(p); /* return p to available memory pool */</a:t>
            </a:r>
          </a:p>
          <a:p>
            <a:pPr algn="l">
              <a:lnSpc>
                <a:spcPct val="100000"/>
              </a:lnSpc>
            </a:pPr>
            <a:r>
              <a:rPr lang="en-US" sz="1400">
                <a:latin typeface="Courier New" pitchFamily="1" charset="0"/>
              </a:rPr>
              <a:t>}</a:t>
            </a: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a:xfrm>
            <a:off x="381000" y="417513"/>
            <a:ext cx="5702300" cy="573087"/>
          </a:xfrm>
        </p:spPr>
        <p:txBody>
          <a:bodyPr/>
          <a:lstStyle/>
          <a:p>
            <a:pPr eaLnBrk="1" hangingPunct="1"/>
            <a:r>
              <a:rPr lang="en-US" smtClean="0"/>
              <a:t>Assumptions</a:t>
            </a:r>
          </a:p>
        </p:txBody>
      </p:sp>
      <p:sp>
        <p:nvSpPr>
          <p:cNvPr id="553987" name="Rectangle 3"/>
          <p:cNvSpPr>
            <a:spLocks noGrp="1" noChangeArrowheads="1"/>
          </p:cNvSpPr>
          <p:nvPr>
            <p:ph type="body" idx="1"/>
          </p:nvPr>
        </p:nvSpPr>
        <p:spPr/>
        <p:txBody>
          <a:bodyPr/>
          <a:lstStyle/>
          <a:p>
            <a:pPr eaLnBrk="1" hangingPunct="1">
              <a:lnSpc>
                <a:spcPct val="150000"/>
              </a:lnSpc>
              <a:buFont typeface="Wingdings" pitchFamily="1" charset="2"/>
              <a:buNone/>
            </a:pPr>
            <a:r>
              <a:rPr lang="en-US" smtClean="0">
                <a:effectLst>
                  <a:outerShdw blurRad="38100" dist="38100" dir="2700000" algn="tl">
                    <a:srgbClr val="C0C0C0"/>
                  </a:outerShdw>
                </a:effectLst>
              </a:rPr>
              <a:t>Assumptions made in this lecture</a:t>
            </a:r>
          </a:p>
          <a:p>
            <a:pPr lvl="1" eaLnBrk="1" hangingPunct="1"/>
            <a:r>
              <a:rPr lang="en-US" smtClean="0"/>
              <a:t>Memory is word addressed (each word can hold a pointer)</a:t>
            </a:r>
          </a:p>
        </p:txBody>
      </p:sp>
      <p:sp>
        <p:nvSpPr>
          <p:cNvPr id="23556" name="Rectangle 4"/>
          <p:cNvSpPr>
            <a:spLocks noChangeArrowheads="1"/>
          </p:cNvSpPr>
          <p:nvPr/>
        </p:nvSpPr>
        <p:spPr bwMode="auto">
          <a:xfrm>
            <a:off x="796925" y="2543175"/>
            <a:ext cx="304800" cy="304800"/>
          </a:xfrm>
          <a:prstGeom prst="rect">
            <a:avLst/>
          </a:prstGeom>
          <a:solidFill>
            <a:srgbClr val="C0C0C0"/>
          </a:solidFill>
          <a:ln w="3175">
            <a:solidFill>
              <a:schemeClr val="tx1"/>
            </a:solidFill>
            <a:miter lim="800000"/>
            <a:headEnd/>
            <a:tailEnd/>
          </a:ln>
        </p:spPr>
        <p:txBody>
          <a:bodyPr wrap="none" anchor="ctr"/>
          <a:lstStyle/>
          <a:p>
            <a:endParaRPr lang="en-US"/>
          </a:p>
        </p:txBody>
      </p:sp>
      <p:sp>
        <p:nvSpPr>
          <p:cNvPr id="23557" name="Rectangle 5"/>
          <p:cNvSpPr>
            <a:spLocks noChangeArrowheads="1"/>
          </p:cNvSpPr>
          <p:nvPr/>
        </p:nvSpPr>
        <p:spPr bwMode="auto">
          <a:xfrm>
            <a:off x="1101725" y="2543175"/>
            <a:ext cx="304800" cy="304800"/>
          </a:xfrm>
          <a:prstGeom prst="rect">
            <a:avLst/>
          </a:prstGeom>
          <a:solidFill>
            <a:srgbClr val="C0C0C0"/>
          </a:solidFill>
          <a:ln w="3175">
            <a:solidFill>
              <a:schemeClr val="tx1"/>
            </a:solidFill>
            <a:miter lim="800000"/>
            <a:headEnd/>
            <a:tailEnd/>
          </a:ln>
        </p:spPr>
        <p:txBody>
          <a:bodyPr wrap="none" anchor="ctr"/>
          <a:lstStyle/>
          <a:p>
            <a:endParaRPr lang="en-US"/>
          </a:p>
        </p:txBody>
      </p:sp>
      <p:sp>
        <p:nvSpPr>
          <p:cNvPr id="23558" name="Rectangle 6"/>
          <p:cNvSpPr>
            <a:spLocks noChangeArrowheads="1"/>
          </p:cNvSpPr>
          <p:nvPr/>
        </p:nvSpPr>
        <p:spPr bwMode="auto">
          <a:xfrm>
            <a:off x="1406525" y="2543175"/>
            <a:ext cx="304800" cy="304800"/>
          </a:xfrm>
          <a:prstGeom prst="rect">
            <a:avLst/>
          </a:prstGeom>
          <a:solidFill>
            <a:srgbClr val="C0C0C0"/>
          </a:solidFill>
          <a:ln w="3175">
            <a:solidFill>
              <a:schemeClr val="tx1"/>
            </a:solidFill>
            <a:miter lim="800000"/>
            <a:headEnd/>
            <a:tailEnd/>
          </a:ln>
        </p:spPr>
        <p:txBody>
          <a:bodyPr wrap="none" anchor="ctr"/>
          <a:lstStyle/>
          <a:p>
            <a:endParaRPr lang="en-US"/>
          </a:p>
        </p:txBody>
      </p:sp>
      <p:sp>
        <p:nvSpPr>
          <p:cNvPr id="23559" name="Rectangle 7"/>
          <p:cNvSpPr>
            <a:spLocks noChangeArrowheads="1"/>
          </p:cNvSpPr>
          <p:nvPr/>
        </p:nvSpPr>
        <p:spPr bwMode="auto">
          <a:xfrm>
            <a:off x="1711325" y="2543175"/>
            <a:ext cx="304800" cy="304800"/>
          </a:xfrm>
          <a:prstGeom prst="rect">
            <a:avLst/>
          </a:prstGeom>
          <a:solidFill>
            <a:srgbClr val="C0C0C0"/>
          </a:solidFill>
          <a:ln w="3175">
            <a:solidFill>
              <a:schemeClr val="tx1"/>
            </a:solidFill>
            <a:miter lim="800000"/>
            <a:headEnd/>
            <a:tailEnd/>
          </a:ln>
        </p:spPr>
        <p:txBody>
          <a:bodyPr wrap="none" anchor="ctr"/>
          <a:lstStyle/>
          <a:p>
            <a:endParaRPr lang="en-US"/>
          </a:p>
        </p:txBody>
      </p:sp>
      <p:sp>
        <p:nvSpPr>
          <p:cNvPr id="23560" name="Rectangle 8"/>
          <p:cNvSpPr>
            <a:spLocks noChangeArrowheads="1"/>
          </p:cNvSpPr>
          <p:nvPr/>
        </p:nvSpPr>
        <p:spPr bwMode="auto">
          <a:xfrm>
            <a:off x="2016125" y="2543175"/>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23561" name="Rectangle 9"/>
          <p:cNvSpPr>
            <a:spLocks noChangeArrowheads="1"/>
          </p:cNvSpPr>
          <p:nvPr/>
        </p:nvSpPr>
        <p:spPr bwMode="auto">
          <a:xfrm>
            <a:off x="2320925" y="2543175"/>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23562" name="Rectangle 10"/>
          <p:cNvSpPr>
            <a:spLocks noChangeArrowheads="1"/>
          </p:cNvSpPr>
          <p:nvPr/>
        </p:nvSpPr>
        <p:spPr bwMode="auto">
          <a:xfrm>
            <a:off x="2625725" y="2543175"/>
            <a:ext cx="304800" cy="304800"/>
          </a:xfrm>
          <a:prstGeom prst="rect">
            <a:avLst/>
          </a:prstGeom>
          <a:solidFill>
            <a:srgbClr val="C0C0C0"/>
          </a:solidFill>
          <a:ln w="3175">
            <a:solidFill>
              <a:schemeClr val="tx1"/>
            </a:solidFill>
            <a:miter lim="800000"/>
            <a:headEnd/>
            <a:tailEnd/>
          </a:ln>
        </p:spPr>
        <p:txBody>
          <a:bodyPr wrap="none" anchor="ctr"/>
          <a:lstStyle/>
          <a:p>
            <a:endParaRPr lang="en-US"/>
          </a:p>
        </p:txBody>
      </p:sp>
      <p:sp>
        <p:nvSpPr>
          <p:cNvPr id="23563" name="Rectangle 11"/>
          <p:cNvSpPr>
            <a:spLocks noChangeArrowheads="1"/>
          </p:cNvSpPr>
          <p:nvPr/>
        </p:nvSpPr>
        <p:spPr bwMode="auto">
          <a:xfrm>
            <a:off x="2930525" y="2543175"/>
            <a:ext cx="304800" cy="304800"/>
          </a:xfrm>
          <a:prstGeom prst="rect">
            <a:avLst/>
          </a:prstGeom>
          <a:solidFill>
            <a:srgbClr val="C0C0C0"/>
          </a:solidFill>
          <a:ln w="3175">
            <a:solidFill>
              <a:schemeClr val="tx1"/>
            </a:solidFill>
            <a:miter lim="800000"/>
            <a:headEnd/>
            <a:tailEnd/>
          </a:ln>
        </p:spPr>
        <p:txBody>
          <a:bodyPr wrap="none" anchor="ctr"/>
          <a:lstStyle/>
          <a:p>
            <a:endParaRPr lang="en-US"/>
          </a:p>
        </p:txBody>
      </p:sp>
      <p:sp>
        <p:nvSpPr>
          <p:cNvPr id="23564" name="Rectangle 12"/>
          <p:cNvSpPr>
            <a:spLocks noChangeArrowheads="1"/>
          </p:cNvSpPr>
          <p:nvPr/>
        </p:nvSpPr>
        <p:spPr bwMode="auto">
          <a:xfrm>
            <a:off x="3235325" y="2543175"/>
            <a:ext cx="304800" cy="304800"/>
          </a:xfrm>
          <a:prstGeom prst="rect">
            <a:avLst/>
          </a:prstGeom>
          <a:solidFill>
            <a:srgbClr val="C0C0C0"/>
          </a:solidFill>
          <a:ln w="3175">
            <a:solidFill>
              <a:schemeClr val="tx1"/>
            </a:solidFill>
            <a:miter lim="800000"/>
            <a:headEnd/>
            <a:tailEnd/>
          </a:ln>
        </p:spPr>
        <p:txBody>
          <a:bodyPr wrap="none" anchor="ctr"/>
          <a:lstStyle/>
          <a:p>
            <a:endParaRPr lang="en-US"/>
          </a:p>
        </p:txBody>
      </p:sp>
      <p:sp>
        <p:nvSpPr>
          <p:cNvPr id="23565" name="Rectangle 13"/>
          <p:cNvSpPr>
            <a:spLocks noChangeArrowheads="1"/>
          </p:cNvSpPr>
          <p:nvPr/>
        </p:nvSpPr>
        <p:spPr bwMode="auto">
          <a:xfrm>
            <a:off x="3540125" y="2543175"/>
            <a:ext cx="304800" cy="304800"/>
          </a:xfrm>
          <a:prstGeom prst="rect">
            <a:avLst/>
          </a:prstGeom>
          <a:solidFill>
            <a:srgbClr val="C0C0C0"/>
          </a:solidFill>
          <a:ln w="3175">
            <a:solidFill>
              <a:schemeClr val="tx1"/>
            </a:solidFill>
            <a:miter lim="800000"/>
            <a:headEnd/>
            <a:tailEnd/>
          </a:ln>
        </p:spPr>
        <p:txBody>
          <a:bodyPr wrap="none" anchor="ctr"/>
          <a:lstStyle/>
          <a:p>
            <a:endParaRPr lang="en-US"/>
          </a:p>
        </p:txBody>
      </p:sp>
      <p:sp>
        <p:nvSpPr>
          <p:cNvPr id="23566" name="Rectangle 14"/>
          <p:cNvSpPr>
            <a:spLocks noChangeArrowheads="1"/>
          </p:cNvSpPr>
          <p:nvPr/>
        </p:nvSpPr>
        <p:spPr bwMode="auto">
          <a:xfrm>
            <a:off x="3844925" y="2543175"/>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23567" name="Rectangle 15"/>
          <p:cNvSpPr>
            <a:spLocks noChangeArrowheads="1"/>
          </p:cNvSpPr>
          <p:nvPr/>
        </p:nvSpPr>
        <p:spPr bwMode="auto">
          <a:xfrm>
            <a:off x="4149725" y="2543175"/>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23568" name="Rectangle 16"/>
          <p:cNvSpPr>
            <a:spLocks noChangeArrowheads="1"/>
          </p:cNvSpPr>
          <p:nvPr/>
        </p:nvSpPr>
        <p:spPr bwMode="auto">
          <a:xfrm>
            <a:off x="4454525" y="2543175"/>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23569" name="Rectangle 17"/>
          <p:cNvSpPr>
            <a:spLocks noChangeArrowheads="1"/>
          </p:cNvSpPr>
          <p:nvPr/>
        </p:nvSpPr>
        <p:spPr bwMode="auto">
          <a:xfrm>
            <a:off x="4759325" y="2543175"/>
            <a:ext cx="304800" cy="304800"/>
          </a:xfrm>
          <a:prstGeom prst="rect">
            <a:avLst/>
          </a:prstGeom>
          <a:solidFill>
            <a:srgbClr val="C0C0C0"/>
          </a:solidFill>
          <a:ln w="3175">
            <a:solidFill>
              <a:schemeClr val="tx1"/>
            </a:solidFill>
            <a:miter lim="800000"/>
            <a:headEnd/>
            <a:tailEnd/>
          </a:ln>
        </p:spPr>
        <p:txBody>
          <a:bodyPr wrap="none" anchor="ctr"/>
          <a:lstStyle/>
          <a:p>
            <a:endParaRPr lang="en-US"/>
          </a:p>
        </p:txBody>
      </p:sp>
      <p:sp>
        <p:nvSpPr>
          <p:cNvPr id="23570" name="Rectangle 18"/>
          <p:cNvSpPr>
            <a:spLocks noChangeArrowheads="1"/>
          </p:cNvSpPr>
          <p:nvPr/>
        </p:nvSpPr>
        <p:spPr bwMode="auto">
          <a:xfrm>
            <a:off x="5064125" y="2543175"/>
            <a:ext cx="304800" cy="304800"/>
          </a:xfrm>
          <a:prstGeom prst="rect">
            <a:avLst/>
          </a:prstGeom>
          <a:solidFill>
            <a:srgbClr val="C0C0C0"/>
          </a:solidFill>
          <a:ln w="3175">
            <a:solidFill>
              <a:schemeClr val="tx1"/>
            </a:solidFill>
            <a:miter lim="800000"/>
            <a:headEnd/>
            <a:tailEnd/>
          </a:ln>
        </p:spPr>
        <p:txBody>
          <a:bodyPr wrap="none" anchor="ctr"/>
          <a:lstStyle/>
          <a:p>
            <a:endParaRPr lang="en-US"/>
          </a:p>
        </p:txBody>
      </p:sp>
      <p:sp>
        <p:nvSpPr>
          <p:cNvPr id="23571" name="Rectangle 19"/>
          <p:cNvSpPr>
            <a:spLocks noChangeArrowheads="1"/>
          </p:cNvSpPr>
          <p:nvPr/>
        </p:nvSpPr>
        <p:spPr bwMode="auto">
          <a:xfrm>
            <a:off x="5368925" y="2543175"/>
            <a:ext cx="304800" cy="304800"/>
          </a:xfrm>
          <a:prstGeom prst="rect">
            <a:avLst/>
          </a:prstGeom>
          <a:solidFill>
            <a:srgbClr val="C0C0C0"/>
          </a:solidFill>
          <a:ln w="3175">
            <a:solidFill>
              <a:schemeClr val="tx1"/>
            </a:solidFill>
            <a:miter lim="800000"/>
            <a:headEnd/>
            <a:tailEnd/>
          </a:ln>
        </p:spPr>
        <p:txBody>
          <a:bodyPr wrap="none" anchor="ctr"/>
          <a:lstStyle/>
          <a:p>
            <a:endParaRPr lang="en-US"/>
          </a:p>
        </p:txBody>
      </p:sp>
      <p:sp>
        <p:nvSpPr>
          <p:cNvPr id="23572" name="Rectangle 20"/>
          <p:cNvSpPr>
            <a:spLocks noChangeArrowheads="1"/>
          </p:cNvSpPr>
          <p:nvPr/>
        </p:nvSpPr>
        <p:spPr bwMode="auto">
          <a:xfrm>
            <a:off x="5673725" y="2543175"/>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23573" name="Rectangle 21"/>
          <p:cNvSpPr>
            <a:spLocks noChangeArrowheads="1"/>
          </p:cNvSpPr>
          <p:nvPr/>
        </p:nvSpPr>
        <p:spPr bwMode="auto">
          <a:xfrm>
            <a:off x="5978525" y="2543175"/>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23574" name="Rectangle 22"/>
          <p:cNvSpPr>
            <a:spLocks noChangeArrowheads="1"/>
          </p:cNvSpPr>
          <p:nvPr/>
        </p:nvSpPr>
        <p:spPr bwMode="auto">
          <a:xfrm>
            <a:off x="6283325" y="2543175"/>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23575" name="Rectangle 23"/>
          <p:cNvSpPr>
            <a:spLocks noChangeArrowheads="1"/>
          </p:cNvSpPr>
          <p:nvPr/>
        </p:nvSpPr>
        <p:spPr bwMode="auto">
          <a:xfrm>
            <a:off x="6588125" y="2543175"/>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23576" name="AutoShape 24"/>
          <p:cNvSpPr>
            <a:spLocks/>
          </p:cNvSpPr>
          <p:nvPr/>
        </p:nvSpPr>
        <p:spPr bwMode="auto">
          <a:xfrm rot="5400000">
            <a:off x="1292225" y="2428875"/>
            <a:ext cx="228600" cy="1219200"/>
          </a:xfrm>
          <a:prstGeom prst="rightBrace">
            <a:avLst>
              <a:gd name="adj1" fmla="val 44444"/>
              <a:gd name="adj2" fmla="val 48046"/>
            </a:avLst>
          </a:prstGeom>
          <a:noFill/>
          <a:ln w="25400">
            <a:solidFill>
              <a:schemeClr val="tx1"/>
            </a:solidFill>
            <a:round/>
            <a:headEnd/>
            <a:tailEnd/>
          </a:ln>
        </p:spPr>
        <p:txBody>
          <a:bodyPr wrap="none" anchor="ctr"/>
          <a:lstStyle/>
          <a:p>
            <a:endParaRPr lang="en-US"/>
          </a:p>
        </p:txBody>
      </p:sp>
      <p:sp>
        <p:nvSpPr>
          <p:cNvPr id="23577" name="Text Box 25"/>
          <p:cNvSpPr txBox="1">
            <a:spLocks noChangeArrowheads="1"/>
          </p:cNvSpPr>
          <p:nvPr/>
        </p:nvSpPr>
        <p:spPr bwMode="auto">
          <a:xfrm>
            <a:off x="568325" y="3222625"/>
            <a:ext cx="1685925" cy="581025"/>
          </a:xfrm>
          <a:prstGeom prst="rect">
            <a:avLst/>
          </a:prstGeom>
          <a:noFill/>
          <a:ln w="25400">
            <a:noFill/>
            <a:miter lim="800000"/>
            <a:headEnd/>
            <a:tailEnd/>
          </a:ln>
        </p:spPr>
        <p:txBody>
          <a:bodyPr wrap="none">
            <a:spAutoFit/>
          </a:bodyPr>
          <a:lstStyle/>
          <a:p>
            <a:pPr>
              <a:lnSpc>
                <a:spcPct val="100000"/>
              </a:lnSpc>
            </a:pPr>
            <a:r>
              <a:rPr lang="en-US" sz="1600"/>
              <a:t>Allocated block</a:t>
            </a:r>
          </a:p>
          <a:p>
            <a:pPr>
              <a:lnSpc>
                <a:spcPct val="100000"/>
              </a:lnSpc>
            </a:pPr>
            <a:r>
              <a:rPr lang="en-US" sz="1600"/>
              <a:t>(4 words)</a:t>
            </a:r>
          </a:p>
        </p:txBody>
      </p:sp>
      <p:sp>
        <p:nvSpPr>
          <p:cNvPr id="23578" name="Text Box 26"/>
          <p:cNvSpPr txBox="1">
            <a:spLocks noChangeArrowheads="1"/>
          </p:cNvSpPr>
          <p:nvPr/>
        </p:nvSpPr>
        <p:spPr bwMode="auto">
          <a:xfrm>
            <a:off x="3692525" y="3228975"/>
            <a:ext cx="1200150" cy="581025"/>
          </a:xfrm>
          <a:prstGeom prst="rect">
            <a:avLst/>
          </a:prstGeom>
          <a:noFill/>
          <a:ln w="25400">
            <a:noFill/>
            <a:miter lim="800000"/>
            <a:headEnd/>
            <a:tailEnd/>
          </a:ln>
        </p:spPr>
        <p:txBody>
          <a:bodyPr wrap="none">
            <a:spAutoFit/>
          </a:bodyPr>
          <a:lstStyle/>
          <a:p>
            <a:pPr>
              <a:lnSpc>
                <a:spcPct val="100000"/>
              </a:lnSpc>
            </a:pPr>
            <a:r>
              <a:rPr lang="en-US" sz="1600"/>
              <a:t>Free block</a:t>
            </a:r>
          </a:p>
          <a:p>
            <a:pPr>
              <a:lnSpc>
                <a:spcPct val="100000"/>
              </a:lnSpc>
            </a:pPr>
            <a:r>
              <a:rPr lang="en-US" sz="1600"/>
              <a:t>(3 words)</a:t>
            </a:r>
          </a:p>
        </p:txBody>
      </p:sp>
      <p:sp>
        <p:nvSpPr>
          <p:cNvPr id="23579" name="AutoShape 27"/>
          <p:cNvSpPr>
            <a:spLocks/>
          </p:cNvSpPr>
          <p:nvPr/>
        </p:nvSpPr>
        <p:spPr bwMode="auto">
          <a:xfrm rot="5400000">
            <a:off x="4187825" y="2581275"/>
            <a:ext cx="228600" cy="914400"/>
          </a:xfrm>
          <a:prstGeom prst="rightBrace">
            <a:avLst>
              <a:gd name="adj1" fmla="val 33333"/>
              <a:gd name="adj2" fmla="val 48046"/>
            </a:avLst>
          </a:prstGeom>
          <a:noFill/>
          <a:ln w="25400">
            <a:solidFill>
              <a:schemeClr val="tx1"/>
            </a:solidFill>
            <a:round/>
            <a:headEnd/>
            <a:tailEnd/>
          </a:ln>
        </p:spPr>
        <p:txBody>
          <a:bodyPr wrap="none" anchor="ctr"/>
          <a:lstStyle/>
          <a:p>
            <a:endParaRPr lang="en-US"/>
          </a:p>
        </p:txBody>
      </p:sp>
      <p:sp>
        <p:nvSpPr>
          <p:cNvPr id="23580" name="Rectangle 28"/>
          <p:cNvSpPr>
            <a:spLocks noChangeArrowheads="1"/>
          </p:cNvSpPr>
          <p:nvPr/>
        </p:nvSpPr>
        <p:spPr bwMode="auto">
          <a:xfrm>
            <a:off x="6054725" y="3076575"/>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23581" name="Rectangle 29"/>
          <p:cNvSpPr>
            <a:spLocks noChangeArrowheads="1"/>
          </p:cNvSpPr>
          <p:nvPr/>
        </p:nvSpPr>
        <p:spPr bwMode="auto">
          <a:xfrm>
            <a:off x="6054725" y="3457575"/>
            <a:ext cx="304800" cy="304800"/>
          </a:xfrm>
          <a:prstGeom prst="rect">
            <a:avLst/>
          </a:prstGeom>
          <a:solidFill>
            <a:srgbClr val="C0C0C0"/>
          </a:solidFill>
          <a:ln w="3175">
            <a:solidFill>
              <a:schemeClr val="tx1"/>
            </a:solidFill>
            <a:miter lim="800000"/>
            <a:headEnd/>
            <a:tailEnd/>
          </a:ln>
        </p:spPr>
        <p:txBody>
          <a:bodyPr wrap="none" anchor="ctr"/>
          <a:lstStyle/>
          <a:p>
            <a:endParaRPr lang="en-US"/>
          </a:p>
        </p:txBody>
      </p:sp>
      <p:sp>
        <p:nvSpPr>
          <p:cNvPr id="23582" name="Text Box 30"/>
          <p:cNvSpPr txBox="1">
            <a:spLocks noChangeArrowheads="1"/>
          </p:cNvSpPr>
          <p:nvPr/>
        </p:nvSpPr>
        <p:spPr bwMode="auto">
          <a:xfrm>
            <a:off x="6435725" y="3076575"/>
            <a:ext cx="1155700" cy="336550"/>
          </a:xfrm>
          <a:prstGeom prst="rect">
            <a:avLst/>
          </a:prstGeom>
          <a:noFill/>
          <a:ln w="25400">
            <a:noFill/>
            <a:miter lim="800000"/>
            <a:headEnd/>
            <a:tailEnd/>
          </a:ln>
        </p:spPr>
        <p:txBody>
          <a:bodyPr wrap="none">
            <a:spAutoFit/>
          </a:bodyPr>
          <a:lstStyle/>
          <a:p>
            <a:pPr algn="l">
              <a:lnSpc>
                <a:spcPct val="100000"/>
              </a:lnSpc>
            </a:pPr>
            <a:r>
              <a:rPr lang="en-US" sz="1600"/>
              <a:t>Free word</a:t>
            </a:r>
          </a:p>
        </p:txBody>
      </p:sp>
      <p:sp>
        <p:nvSpPr>
          <p:cNvPr id="23583" name="Text Box 31"/>
          <p:cNvSpPr txBox="1">
            <a:spLocks noChangeArrowheads="1"/>
          </p:cNvSpPr>
          <p:nvPr/>
        </p:nvSpPr>
        <p:spPr bwMode="auto">
          <a:xfrm>
            <a:off x="6435725" y="3457575"/>
            <a:ext cx="1641475" cy="336550"/>
          </a:xfrm>
          <a:prstGeom prst="rect">
            <a:avLst/>
          </a:prstGeom>
          <a:noFill/>
          <a:ln w="25400">
            <a:noFill/>
            <a:miter lim="800000"/>
            <a:headEnd/>
            <a:tailEnd/>
          </a:ln>
        </p:spPr>
        <p:txBody>
          <a:bodyPr wrap="none">
            <a:spAutoFit/>
          </a:bodyPr>
          <a:lstStyle/>
          <a:p>
            <a:pPr algn="l">
              <a:lnSpc>
                <a:spcPct val="100000"/>
              </a:lnSpc>
            </a:pPr>
            <a:r>
              <a:rPr lang="en-US" sz="1600"/>
              <a:t>Allocated word</a:t>
            </a:r>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a:xfrm>
            <a:off x="381000" y="417513"/>
            <a:ext cx="6464300" cy="573087"/>
          </a:xfrm>
        </p:spPr>
        <p:txBody>
          <a:bodyPr/>
          <a:lstStyle/>
          <a:p>
            <a:pPr eaLnBrk="1" hangingPunct="1"/>
            <a:r>
              <a:rPr lang="en-US" smtClean="0"/>
              <a:t>Allocation Examples</a:t>
            </a:r>
          </a:p>
        </p:txBody>
      </p:sp>
      <p:sp>
        <p:nvSpPr>
          <p:cNvPr id="24579" name="Rectangle 4"/>
          <p:cNvSpPr>
            <a:spLocks noChangeArrowheads="1"/>
          </p:cNvSpPr>
          <p:nvPr/>
        </p:nvSpPr>
        <p:spPr bwMode="auto">
          <a:xfrm>
            <a:off x="2743200" y="1708150"/>
            <a:ext cx="304800" cy="304800"/>
          </a:xfrm>
          <a:prstGeom prst="rect">
            <a:avLst/>
          </a:prstGeom>
          <a:solidFill>
            <a:srgbClr val="FFFF99"/>
          </a:solidFill>
          <a:ln w="3175">
            <a:solidFill>
              <a:schemeClr val="tx1"/>
            </a:solidFill>
            <a:miter lim="800000"/>
            <a:headEnd/>
            <a:tailEnd/>
          </a:ln>
        </p:spPr>
        <p:txBody>
          <a:bodyPr wrap="none" anchor="ctr"/>
          <a:lstStyle/>
          <a:p>
            <a:endParaRPr lang="en-US"/>
          </a:p>
        </p:txBody>
      </p:sp>
      <p:sp>
        <p:nvSpPr>
          <p:cNvPr id="24580" name="Rectangle 5"/>
          <p:cNvSpPr>
            <a:spLocks noChangeArrowheads="1"/>
          </p:cNvSpPr>
          <p:nvPr/>
        </p:nvSpPr>
        <p:spPr bwMode="auto">
          <a:xfrm>
            <a:off x="3048000" y="1708150"/>
            <a:ext cx="304800" cy="304800"/>
          </a:xfrm>
          <a:prstGeom prst="rect">
            <a:avLst/>
          </a:prstGeom>
          <a:solidFill>
            <a:srgbClr val="FFFF99"/>
          </a:solidFill>
          <a:ln w="3175">
            <a:solidFill>
              <a:schemeClr val="tx1"/>
            </a:solidFill>
            <a:miter lim="800000"/>
            <a:headEnd/>
            <a:tailEnd/>
          </a:ln>
        </p:spPr>
        <p:txBody>
          <a:bodyPr wrap="none" anchor="ctr"/>
          <a:lstStyle/>
          <a:p>
            <a:endParaRPr lang="en-US"/>
          </a:p>
        </p:txBody>
      </p:sp>
      <p:sp>
        <p:nvSpPr>
          <p:cNvPr id="24581" name="Rectangle 6"/>
          <p:cNvSpPr>
            <a:spLocks noChangeArrowheads="1"/>
          </p:cNvSpPr>
          <p:nvPr/>
        </p:nvSpPr>
        <p:spPr bwMode="auto">
          <a:xfrm>
            <a:off x="3352800" y="1708150"/>
            <a:ext cx="304800" cy="304800"/>
          </a:xfrm>
          <a:prstGeom prst="rect">
            <a:avLst/>
          </a:prstGeom>
          <a:solidFill>
            <a:srgbClr val="FFFF99"/>
          </a:solidFill>
          <a:ln w="3175">
            <a:solidFill>
              <a:schemeClr val="tx1"/>
            </a:solidFill>
            <a:miter lim="800000"/>
            <a:headEnd/>
            <a:tailEnd/>
          </a:ln>
        </p:spPr>
        <p:txBody>
          <a:bodyPr wrap="none" anchor="ctr"/>
          <a:lstStyle/>
          <a:p>
            <a:endParaRPr lang="en-US"/>
          </a:p>
        </p:txBody>
      </p:sp>
      <p:sp>
        <p:nvSpPr>
          <p:cNvPr id="24582" name="Rectangle 7"/>
          <p:cNvSpPr>
            <a:spLocks noChangeArrowheads="1"/>
          </p:cNvSpPr>
          <p:nvPr/>
        </p:nvSpPr>
        <p:spPr bwMode="auto">
          <a:xfrm>
            <a:off x="3657600" y="1708150"/>
            <a:ext cx="304800" cy="304800"/>
          </a:xfrm>
          <a:prstGeom prst="rect">
            <a:avLst/>
          </a:prstGeom>
          <a:solidFill>
            <a:srgbClr val="FFFF99"/>
          </a:solidFill>
          <a:ln w="3175">
            <a:solidFill>
              <a:schemeClr val="tx1"/>
            </a:solidFill>
            <a:miter lim="800000"/>
            <a:headEnd/>
            <a:tailEnd/>
          </a:ln>
        </p:spPr>
        <p:txBody>
          <a:bodyPr wrap="none" anchor="ctr"/>
          <a:lstStyle/>
          <a:p>
            <a:endParaRPr lang="en-US"/>
          </a:p>
        </p:txBody>
      </p:sp>
      <p:sp>
        <p:nvSpPr>
          <p:cNvPr id="24583" name="Rectangle 8"/>
          <p:cNvSpPr>
            <a:spLocks noChangeArrowheads="1"/>
          </p:cNvSpPr>
          <p:nvPr/>
        </p:nvSpPr>
        <p:spPr bwMode="auto">
          <a:xfrm>
            <a:off x="3962400" y="170815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24584" name="Rectangle 9"/>
          <p:cNvSpPr>
            <a:spLocks noChangeArrowheads="1"/>
          </p:cNvSpPr>
          <p:nvPr/>
        </p:nvSpPr>
        <p:spPr bwMode="auto">
          <a:xfrm>
            <a:off x="4267200" y="170815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24585" name="Rectangle 10"/>
          <p:cNvSpPr>
            <a:spLocks noChangeArrowheads="1"/>
          </p:cNvSpPr>
          <p:nvPr/>
        </p:nvSpPr>
        <p:spPr bwMode="auto">
          <a:xfrm>
            <a:off x="4572000" y="170815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24586" name="Rectangle 11"/>
          <p:cNvSpPr>
            <a:spLocks noChangeArrowheads="1"/>
          </p:cNvSpPr>
          <p:nvPr/>
        </p:nvSpPr>
        <p:spPr bwMode="auto">
          <a:xfrm>
            <a:off x="4876800" y="170815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24587" name="Rectangle 12"/>
          <p:cNvSpPr>
            <a:spLocks noChangeArrowheads="1"/>
          </p:cNvSpPr>
          <p:nvPr/>
        </p:nvSpPr>
        <p:spPr bwMode="auto">
          <a:xfrm>
            <a:off x="5181600" y="170815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24588" name="Rectangle 13"/>
          <p:cNvSpPr>
            <a:spLocks noChangeArrowheads="1"/>
          </p:cNvSpPr>
          <p:nvPr/>
        </p:nvSpPr>
        <p:spPr bwMode="auto">
          <a:xfrm>
            <a:off x="5486400" y="170815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24589" name="Rectangle 14"/>
          <p:cNvSpPr>
            <a:spLocks noChangeArrowheads="1"/>
          </p:cNvSpPr>
          <p:nvPr/>
        </p:nvSpPr>
        <p:spPr bwMode="auto">
          <a:xfrm>
            <a:off x="5791200" y="170815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24590" name="Rectangle 15"/>
          <p:cNvSpPr>
            <a:spLocks noChangeArrowheads="1"/>
          </p:cNvSpPr>
          <p:nvPr/>
        </p:nvSpPr>
        <p:spPr bwMode="auto">
          <a:xfrm>
            <a:off x="6096000" y="170815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24591" name="Rectangle 16"/>
          <p:cNvSpPr>
            <a:spLocks noChangeArrowheads="1"/>
          </p:cNvSpPr>
          <p:nvPr/>
        </p:nvSpPr>
        <p:spPr bwMode="auto">
          <a:xfrm>
            <a:off x="6400800" y="170815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24592" name="Rectangle 17"/>
          <p:cNvSpPr>
            <a:spLocks noChangeArrowheads="1"/>
          </p:cNvSpPr>
          <p:nvPr/>
        </p:nvSpPr>
        <p:spPr bwMode="auto">
          <a:xfrm>
            <a:off x="6705600" y="170815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24593" name="Rectangle 18"/>
          <p:cNvSpPr>
            <a:spLocks noChangeArrowheads="1"/>
          </p:cNvSpPr>
          <p:nvPr/>
        </p:nvSpPr>
        <p:spPr bwMode="auto">
          <a:xfrm>
            <a:off x="7010400" y="170815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24594" name="Rectangle 19"/>
          <p:cNvSpPr>
            <a:spLocks noChangeArrowheads="1"/>
          </p:cNvSpPr>
          <p:nvPr/>
        </p:nvSpPr>
        <p:spPr bwMode="auto">
          <a:xfrm>
            <a:off x="7315200" y="170815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24595" name="Rectangle 20"/>
          <p:cNvSpPr>
            <a:spLocks noChangeArrowheads="1"/>
          </p:cNvSpPr>
          <p:nvPr/>
        </p:nvSpPr>
        <p:spPr bwMode="auto">
          <a:xfrm>
            <a:off x="7620000" y="170815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24596" name="Text Box 21"/>
          <p:cNvSpPr txBox="1">
            <a:spLocks noChangeArrowheads="1"/>
          </p:cNvSpPr>
          <p:nvPr/>
        </p:nvSpPr>
        <p:spPr bwMode="auto">
          <a:xfrm>
            <a:off x="1143000" y="1233488"/>
            <a:ext cx="2095500" cy="366712"/>
          </a:xfrm>
          <a:prstGeom prst="rect">
            <a:avLst/>
          </a:prstGeom>
          <a:noFill/>
          <a:ln w="25400">
            <a:noFill/>
            <a:miter lim="800000"/>
            <a:headEnd/>
            <a:tailEnd/>
          </a:ln>
        </p:spPr>
        <p:txBody>
          <a:bodyPr wrap="none">
            <a:spAutoFit/>
          </a:bodyPr>
          <a:lstStyle/>
          <a:p>
            <a:pPr algn="l">
              <a:lnSpc>
                <a:spcPct val="100000"/>
              </a:lnSpc>
            </a:pPr>
            <a:r>
              <a:rPr lang="en-US" sz="1800">
                <a:latin typeface="Courier New" pitchFamily="1" charset="0"/>
              </a:rPr>
              <a:t>p1 = malloc(4)</a:t>
            </a:r>
          </a:p>
        </p:txBody>
      </p:sp>
      <p:sp>
        <p:nvSpPr>
          <p:cNvPr id="24597" name="Rectangle 23"/>
          <p:cNvSpPr>
            <a:spLocks noChangeArrowheads="1"/>
          </p:cNvSpPr>
          <p:nvPr/>
        </p:nvSpPr>
        <p:spPr bwMode="auto">
          <a:xfrm>
            <a:off x="2743200" y="2595563"/>
            <a:ext cx="304800" cy="304800"/>
          </a:xfrm>
          <a:prstGeom prst="rect">
            <a:avLst/>
          </a:prstGeom>
          <a:solidFill>
            <a:srgbClr val="FFFF99"/>
          </a:solidFill>
          <a:ln w="3175">
            <a:solidFill>
              <a:schemeClr val="tx1"/>
            </a:solidFill>
            <a:miter lim="800000"/>
            <a:headEnd/>
            <a:tailEnd/>
          </a:ln>
        </p:spPr>
        <p:txBody>
          <a:bodyPr wrap="none" anchor="ctr"/>
          <a:lstStyle/>
          <a:p>
            <a:endParaRPr lang="en-US"/>
          </a:p>
        </p:txBody>
      </p:sp>
      <p:sp>
        <p:nvSpPr>
          <p:cNvPr id="24598" name="Rectangle 24"/>
          <p:cNvSpPr>
            <a:spLocks noChangeArrowheads="1"/>
          </p:cNvSpPr>
          <p:nvPr/>
        </p:nvSpPr>
        <p:spPr bwMode="auto">
          <a:xfrm>
            <a:off x="3048000" y="2595563"/>
            <a:ext cx="304800" cy="304800"/>
          </a:xfrm>
          <a:prstGeom prst="rect">
            <a:avLst/>
          </a:prstGeom>
          <a:solidFill>
            <a:srgbClr val="FFFF99"/>
          </a:solidFill>
          <a:ln w="3175">
            <a:solidFill>
              <a:schemeClr val="tx1"/>
            </a:solidFill>
            <a:miter lim="800000"/>
            <a:headEnd/>
            <a:tailEnd/>
          </a:ln>
        </p:spPr>
        <p:txBody>
          <a:bodyPr wrap="none" anchor="ctr"/>
          <a:lstStyle/>
          <a:p>
            <a:endParaRPr lang="en-US"/>
          </a:p>
        </p:txBody>
      </p:sp>
      <p:sp>
        <p:nvSpPr>
          <p:cNvPr id="24599" name="Rectangle 25"/>
          <p:cNvSpPr>
            <a:spLocks noChangeArrowheads="1"/>
          </p:cNvSpPr>
          <p:nvPr/>
        </p:nvSpPr>
        <p:spPr bwMode="auto">
          <a:xfrm>
            <a:off x="3352800" y="2595563"/>
            <a:ext cx="304800" cy="304800"/>
          </a:xfrm>
          <a:prstGeom prst="rect">
            <a:avLst/>
          </a:prstGeom>
          <a:solidFill>
            <a:srgbClr val="FFFF99"/>
          </a:solidFill>
          <a:ln w="3175">
            <a:solidFill>
              <a:schemeClr val="tx1"/>
            </a:solidFill>
            <a:miter lim="800000"/>
            <a:headEnd/>
            <a:tailEnd/>
          </a:ln>
        </p:spPr>
        <p:txBody>
          <a:bodyPr wrap="none" anchor="ctr"/>
          <a:lstStyle/>
          <a:p>
            <a:endParaRPr lang="en-US"/>
          </a:p>
        </p:txBody>
      </p:sp>
      <p:sp>
        <p:nvSpPr>
          <p:cNvPr id="24600" name="Rectangle 26"/>
          <p:cNvSpPr>
            <a:spLocks noChangeArrowheads="1"/>
          </p:cNvSpPr>
          <p:nvPr/>
        </p:nvSpPr>
        <p:spPr bwMode="auto">
          <a:xfrm>
            <a:off x="3657600" y="2595563"/>
            <a:ext cx="304800" cy="304800"/>
          </a:xfrm>
          <a:prstGeom prst="rect">
            <a:avLst/>
          </a:prstGeom>
          <a:solidFill>
            <a:srgbClr val="FFFF99"/>
          </a:solidFill>
          <a:ln w="3175">
            <a:solidFill>
              <a:schemeClr val="tx1"/>
            </a:solidFill>
            <a:miter lim="800000"/>
            <a:headEnd/>
            <a:tailEnd/>
          </a:ln>
        </p:spPr>
        <p:txBody>
          <a:bodyPr wrap="none" anchor="ctr"/>
          <a:lstStyle/>
          <a:p>
            <a:endParaRPr lang="en-US"/>
          </a:p>
        </p:txBody>
      </p:sp>
      <p:sp>
        <p:nvSpPr>
          <p:cNvPr id="24601" name="Rectangle 27"/>
          <p:cNvSpPr>
            <a:spLocks noChangeArrowheads="1"/>
          </p:cNvSpPr>
          <p:nvPr/>
        </p:nvSpPr>
        <p:spPr bwMode="auto">
          <a:xfrm>
            <a:off x="3962400" y="2595563"/>
            <a:ext cx="304800" cy="304800"/>
          </a:xfrm>
          <a:prstGeom prst="rect">
            <a:avLst/>
          </a:prstGeom>
          <a:solidFill>
            <a:srgbClr val="CCFFFF"/>
          </a:solidFill>
          <a:ln w="3175">
            <a:solidFill>
              <a:schemeClr val="tx1"/>
            </a:solidFill>
            <a:miter lim="800000"/>
            <a:headEnd/>
            <a:tailEnd/>
          </a:ln>
        </p:spPr>
        <p:txBody>
          <a:bodyPr wrap="none" anchor="ctr"/>
          <a:lstStyle/>
          <a:p>
            <a:endParaRPr lang="en-US"/>
          </a:p>
        </p:txBody>
      </p:sp>
      <p:sp>
        <p:nvSpPr>
          <p:cNvPr id="24602" name="Rectangle 28"/>
          <p:cNvSpPr>
            <a:spLocks noChangeArrowheads="1"/>
          </p:cNvSpPr>
          <p:nvPr/>
        </p:nvSpPr>
        <p:spPr bwMode="auto">
          <a:xfrm>
            <a:off x="4267200" y="2595563"/>
            <a:ext cx="304800" cy="304800"/>
          </a:xfrm>
          <a:prstGeom prst="rect">
            <a:avLst/>
          </a:prstGeom>
          <a:solidFill>
            <a:srgbClr val="CCFFFF"/>
          </a:solidFill>
          <a:ln w="3175">
            <a:solidFill>
              <a:schemeClr val="tx1"/>
            </a:solidFill>
            <a:miter lim="800000"/>
            <a:headEnd/>
            <a:tailEnd/>
          </a:ln>
        </p:spPr>
        <p:txBody>
          <a:bodyPr wrap="none" anchor="ctr"/>
          <a:lstStyle/>
          <a:p>
            <a:endParaRPr lang="en-US"/>
          </a:p>
        </p:txBody>
      </p:sp>
      <p:sp>
        <p:nvSpPr>
          <p:cNvPr id="24603" name="Rectangle 29"/>
          <p:cNvSpPr>
            <a:spLocks noChangeArrowheads="1"/>
          </p:cNvSpPr>
          <p:nvPr/>
        </p:nvSpPr>
        <p:spPr bwMode="auto">
          <a:xfrm>
            <a:off x="4572000" y="2595563"/>
            <a:ext cx="304800" cy="304800"/>
          </a:xfrm>
          <a:prstGeom prst="rect">
            <a:avLst/>
          </a:prstGeom>
          <a:solidFill>
            <a:srgbClr val="CCFFFF"/>
          </a:solidFill>
          <a:ln w="3175">
            <a:solidFill>
              <a:schemeClr val="tx1"/>
            </a:solidFill>
            <a:miter lim="800000"/>
            <a:headEnd/>
            <a:tailEnd/>
          </a:ln>
        </p:spPr>
        <p:txBody>
          <a:bodyPr wrap="none" anchor="ctr"/>
          <a:lstStyle/>
          <a:p>
            <a:endParaRPr lang="en-US"/>
          </a:p>
        </p:txBody>
      </p:sp>
      <p:sp>
        <p:nvSpPr>
          <p:cNvPr id="24604" name="Rectangle 30"/>
          <p:cNvSpPr>
            <a:spLocks noChangeArrowheads="1"/>
          </p:cNvSpPr>
          <p:nvPr/>
        </p:nvSpPr>
        <p:spPr bwMode="auto">
          <a:xfrm>
            <a:off x="4876800" y="2595563"/>
            <a:ext cx="304800" cy="304800"/>
          </a:xfrm>
          <a:prstGeom prst="rect">
            <a:avLst/>
          </a:prstGeom>
          <a:solidFill>
            <a:srgbClr val="CCFFFF"/>
          </a:solidFill>
          <a:ln w="3175">
            <a:solidFill>
              <a:schemeClr val="tx1"/>
            </a:solidFill>
            <a:miter lim="800000"/>
            <a:headEnd/>
            <a:tailEnd/>
          </a:ln>
        </p:spPr>
        <p:txBody>
          <a:bodyPr wrap="none" anchor="ctr"/>
          <a:lstStyle/>
          <a:p>
            <a:endParaRPr lang="en-US"/>
          </a:p>
        </p:txBody>
      </p:sp>
      <p:sp>
        <p:nvSpPr>
          <p:cNvPr id="24605" name="Rectangle 31"/>
          <p:cNvSpPr>
            <a:spLocks noChangeArrowheads="1"/>
          </p:cNvSpPr>
          <p:nvPr/>
        </p:nvSpPr>
        <p:spPr bwMode="auto">
          <a:xfrm>
            <a:off x="5181600" y="2595563"/>
            <a:ext cx="304800" cy="304800"/>
          </a:xfrm>
          <a:prstGeom prst="rect">
            <a:avLst/>
          </a:prstGeom>
          <a:solidFill>
            <a:srgbClr val="CCFFFF"/>
          </a:solidFill>
          <a:ln w="3175">
            <a:solidFill>
              <a:schemeClr val="tx1"/>
            </a:solidFill>
            <a:miter lim="800000"/>
            <a:headEnd/>
            <a:tailEnd/>
          </a:ln>
        </p:spPr>
        <p:txBody>
          <a:bodyPr wrap="none" anchor="ctr"/>
          <a:lstStyle/>
          <a:p>
            <a:endParaRPr lang="en-US"/>
          </a:p>
        </p:txBody>
      </p:sp>
      <p:sp>
        <p:nvSpPr>
          <p:cNvPr id="24606" name="Rectangle 32"/>
          <p:cNvSpPr>
            <a:spLocks noChangeArrowheads="1"/>
          </p:cNvSpPr>
          <p:nvPr/>
        </p:nvSpPr>
        <p:spPr bwMode="auto">
          <a:xfrm>
            <a:off x="5486400" y="2595563"/>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24607" name="Rectangle 33"/>
          <p:cNvSpPr>
            <a:spLocks noChangeArrowheads="1"/>
          </p:cNvSpPr>
          <p:nvPr/>
        </p:nvSpPr>
        <p:spPr bwMode="auto">
          <a:xfrm>
            <a:off x="5791200" y="2595563"/>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24608" name="Rectangle 34"/>
          <p:cNvSpPr>
            <a:spLocks noChangeArrowheads="1"/>
          </p:cNvSpPr>
          <p:nvPr/>
        </p:nvSpPr>
        <p:spPr bwMode="auto">
          <a:xfrm>
            <a:off x="6096000" y="2595563"/>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24609" name="Rectangle 35"/>
          <p:cNvSpPr>
            <a:spLocks noChangeArrowheads="1"/>
          </p:cNvSpPr>
          <p:nvPr/>
        </p:nvSpPr>
        <p:spPr bwMode="auto">
          <a:xfrm>
            <a:off x="6400800" y="2595563"/>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24610" name="Rectangle 36"/>
          <p:cNvSpPr>
            <a:spLocks noChangeArrowheads="1"/>
          </p:cNvSpPr>
          <p:nvPr/>
        </p:nvSpPr>
        <p:spPr bwMode="auto">
          <a:xfrm>
            <a:off x="6705600" y="2595563"/>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24611" name="Rectangle 37"/>
          <p:cNvSpPr>
            <a:spLocks noChangeArrowheads="1"/>
          </p:cNvSpPr>
          <p:nvPr/>
        </p:nvSpPr>
        <p:spPr bwMode="auto">
          <a:xfrm>
            <a:off x="7010400" y="2595563"/>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24612" name="Rectangle 38"/>
          <p:cNvSpPr>
            <a:spLocks noChangeArrowheads="1"/>
          </p:cNvSpPr>
          <p:nvPr/>
        </p:nvSpPr>
        <p:spPr bwMode="auto">
          <a:xfrm>
            <a:off x="7315200" y="2595563"/>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24613" name="Rectangle 39"/>
          <p:cNvSpPr>
            <a:spLocks noChangeArrowheads="1"/>
          </p:cNvSpPr>
          <p:nvPr/>
        </p:nvSpPr>
        <p:spPr bwMode="auto">
          <a:xfrm>
            <a:off x="7620000" y="2595563"/>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24614" name="Text Box 40"/>
          <p:cNvSpPr txBox="1">
            <a:spLocks noChangeArrowheads="1"/>
          </p:cNvSpPr>
          <p:nvPr/>
        </p:nvSpPr>
        <p:spPr bwMode="auto">
          <a:xfrm>
            <a:off x="1143000" y="2120900"/>
            <a:ext cx="2095500" cy="366713"/>
          </a:xfrm>
          <a:prstGeom prst="rect">
            <a:avLst/>
          </a:prstGeom>
          <a:noFill/>
          <a:ln w="25400">
            <a:noFill/>
            <a:miter lim="800000"/>
            <a:headEnd/>
            <a:tailEnd/>
          </a:ln>
        </p:spPr>
        <p:txBody>
          <a:bodyPr wrap="none">
            <a:spAutoFit/>
          </a:bodyPr>
          <a:lstStyle/>
          <a:p>
            <a:pPr algn="l">
              <a:lnSpc>
                <a:spcPct val="100000"/>
              </a:lnSpc>
            </a:pPr>
            <a:r>
              <a:rPr lang="en-US" sz="1800">
                <a:latin typeface="Courier New" pitchFamily="1" charset="0"/>
              </a:rPr>
              <a:t>p2 = malloc(5)</a:t>
            </a:r>
          </a:p>
        </p:txBody>
      </p:sp>
      <p:sp>
        <p:nvSpPr>
          <p:cNvPr id="24615" name="Rectangle 42"/>
          <p:cNvSpPr>
            <a:spLocks noChangeArrowheads="1"/>
          </p:cNvSpPr>
          <p:nvPr/>
        </p:nvSpPr>
        <p:spPr bwMode="auto">
          <a:xfrm>
            <a:off x="2743200" y="3482975"/>
            <a:ext cx="304800" cy="304800"/>
          </a:xfrm>
          <a:prstGeom prst="rect">
            <a:avLst/>
          </a:prstGeom>
          <a:solidFill>
            <a:srgbClr val="FFFF99"/>
          </a:solidFill>
          <a:ln w="3175">
            <a:solidFill>
              <a:schemeClr val="tx1"/>
            </a:solidFill>
            <a:miter lim="800000"/>
            <a:headEnd/>
            <a:tailEnd/>
          </a:ln>
        </p:spPr>
        <p:txBody>
          <a:bodyPr wrap="none" anchor="ctr"/>
          <a:lstStyle/>
          <a:p>
            <a:endParaRPr lang="en-US"/>
          </a:p>
        </p:txBody>
      </p:sp>
      <p:sp>
        <p:nvSpPr>
          <p:cNvPr id="24616" name="Rectangle 43"/>
          <p:cNvSpPr>
            <a:spLocks noChangeArrowheads="1"/>
          </p:cNvSpPr>
          <p:nvPr/>
        </p:nvSpPr>
        <p:spPr bwMode="auto">
          <a:xfrm>
            <a:off x="3048000" y="3482975"/>
            <a:ext cx="304800" cy="304800"/>
          </a:xfrm>
          <a:prstGeom prst="rect">
            <a:avLst/>
          </a:prstGeom>
          <a:solidFill>
            <a:srgbClr val="FFFF99"/>
          </a:solidFill>
          <a:ln w="3175">
            <a:solidFill>
              <a:schemeClr val="tx1"/>
            </a:solidFill>
            <a:miter lim="800000"/>
            <a:headEnd/>
            <a:tailEnd/>
          </a:ln>
        </p:spPr>
        <p:txBody>
          <a:bodyPr wrap="none" anchor="ctr"/>
          <a:lstStyle/>
          <a:p>
            <a:endParaRPr lang="en-US"/>
          </a:p>
        </p:txBody>
      </p:sp>
      <p:sp>
        <p:nvSpPr>
          <p:cNvPr id="24617" name="Rectangle 44"/>
          <p:cNvSpPr>
            <a:spLocks noChangeArrowheads="1"/>
          </p:cNvSpPr>
          <p:nvPr/>
        </p:nvSpPr>
        <p:spPr bwMode="auto">
          <a:xfrm>
            <a:off x="3352800" y="3482975"/>
            <a:ext cx="304800" cy="304800"/>
          </a:xfrm>
          <a:prstGeom prst="rect">
            <a:avLst/>
          </a:prstGeom>
          <a:solidFill>
            <a:srgbClr val="FFFF99"/>
          </a:solidFill>
          <a:ln w="3175">
            <a:solidFill>
              <a:schemeClr val="tx1"/>
            </a:solidFill>
            <a:miter lim="800000"/>
            <a:headEnd/>
            <a:tailEnd/>
          </a:ln>
        </p:spPr>
        <p:txBody>
          <a:bodyPr wrap="none" anchor="ctr"/>
          <a:lstStyle/>
          <a:p>
            <a:endParaRPr lang="en-US"/>
          </a:p>
        </p:txBody>
      </p:sp>
      <p:sp>
        <p:nvSpPr>
          <p:cNvPr id="24618" name="Rectangle 45"/>
          <p:cNvSpPr>
            <a:spLocks noChangeArrowheads="1"/>
          </p:cNvSpPr>
          <p:nvPr/>
        </p:nvSpPr>
        <p:spPr bwMode="auto">
          <a:xfrm>
            <a:off x="3657600" y="3482975"/>
            <a:ext cx="304800" cy="304800"/>
          </a:xfrm>
          <a:prstGeom prst="rect">
            <a:avLst/>
          </a:prstGeom>
          <a:solidFill>
            <a:srgbClr val="FFFF99"/>
          </a:solidFill>
          <a:ln w="3175">
            <a:solidFill>
              <a:schemeClr val="tx1"/>
            </a:solidFill>
            <a:miter lim="800000"/>
            <a:headEnd/>
            <a:tailEnd/>
          </a:ln>
        </p:spPr>
        <p:txBody>
          <a:bodyPr wrap="none" anchor="ctr"/>
          <a:lstStyle/>
          <a:p>
            <a:endParaRPr lang="en-US"/>
          </a:p>
        </p:txBody>
      </p:sp>
      <p:sp>
        <p:nvSpPr>
          <p:cNvPr id="24619" name="Rectangle 46"/>
          <p:cNvSpPr>
            <a:spLocks noChangeArrowheads="1"/>
          </p:cNvSpPr>
          <p:nvPr/>
        </p:nvSpPr>
        <p:spPr bwMode="auto">
          <a:xfrm>
            <a:off x="3962400" y="3482975"/>
            <a:ext cx="304800" cy="304800"/>
          </a:xfrm>
          <a:prstGeom prst="rect">
            <a:avLst/>
          </a:prstGeom>
          <a:solidFill>
            <a:srgbClr val="CCFFFF"/>
          </a:solidFill>
          <a:ln w="3175">
            <a:solidFill>
              <a:schemeClr val="tx1"/>
            </a:solidFill>
            <a:miter lim="800000"/>
            <a:headEnd/>
            <a:tailEnd/>
          </a:ln>
        </p:spPr>
        <p:txBody>
          <a:bodyPr wrap="none" anchor="ctr"/>
          <a:lstStyle/>
          <a:p>
            <a:endParaRPr lang="en-US"/>
          </a:p>
        </p:txBody>
      </p:sp>
      <p:sp>
        <p:nvSpPr>
          <p:cNvPr id="24620" name="Rectangle 47"/>
          <p:cNvSpPr>
            <a:spLocks noChangeArrowheads="1"/>
          </p:cNvSpPr>
          <p:nvPr/>
        </p:nvSpPr>
        <p:spPr bwMode="auto">
          <a:xfrm>
            <a:off x="4267200" y="3482975"/>
            <a:ext cx="304800" cy="304800"/>
          </a:xfrm>
          <a:prstGeom prst="rect">
            <a:avLst/>
          </a:prstGeom>
          <a:solidFill>
            <a:srgbClr val="CCFFFF"/>
          </a:solidFill>
          <a:ln w="3175">
            <a:solidFill>
              <a:schemeClr val="tx1"/>
            </a:solidFill>
            <a:miter lim="800000"/>
            <a:headEnd/>
            <a:tailEnd/>
          </a:ln>
        </p:spPr>
        <p:txBody>
          <a:bodyPr wrap="none" anchor="ctr"/>
          <a:lstStyle/>
          <a:p>
            <a:endParaRPr lang="en-US"/>
          </a:p>
        </p:txBody>
      </p:sp>
      <p:sp>
        <p:nvSpPr>
          <p:cNvPr id="24621" name="Rectangle 48"/>
          <p:cNvSpPr>
            <a:spLocks noChangeArrowheads="1"/>
          </p:cNvSpPr>
          <p:nvPr/>
        </p:nvSpPr>
        <p:spPr bwMode="auto">
          <a:xfrm>
            <a:off x="4572000" y="3482975"/>
            <a:ext cx="304800" cy="304800"/>
          </a:xfrm>
          <a:prstGeom prst="rect">
            <a:avLst/>
          </a:prstGeom>
          <a:solidFill>
            <a:srgbClr val="CCFFFF"/>
          </a:solidFill>
          <a:ln w="3175">
            <a:solidFill>
              <a:schemeClr val="tx1"/>
            </a:solidFill>
            <a:miter lim="800000"/>
            <a:headEnd/>
            <a:tailEnd/>
          </a:ln>
        </p:spPr>
        <p:txBody>
          <a:bodyPr wrap="none" anchor="ctr"/>
          <a:lstStyle/>
          <a:p>
            <a:endParaRPr lang="en-US"/>
          </a:p>
        </p:txBody>
      </p:sp>
      <p:sp>
        <p:nvSpPr>
          <p:cNvPr id="24622" name="Rectangle 49"/>
          <p:cNvSpPr>
            <a:spLocks noChangeArrowheads="1"/>
          </p:cNvSpPr>
          <p:nvPr/>
        </p:nvSpPr>
        <p:spPr bwMode="auto">
          <a:xfrm>
            <a:off x="4876800" y="3482975"/>
            <a:ext cx="304800" cy="304800"/>
          </a:xfrm>
          <a:prstGeom prst="rect">
            <a:avLst/>
          </a:prstGeom>
          <a:solidFill>
            <a:srgbClr val="CCFFFF"/>
          </a:solidFill>
          <a:ln w="3175">
            <a:solidFill>
              <a:schemeClr val="tx1"/>
            </a:solidFill>
            <a:miter lim="800000"/>
            <a:headEnd/>
            <a:tailEnd/>
          </a:ln>
        </p:spPr>
        <p:txBody>
          <a:bodyPr wrap="none" anchor="ctr"/>
          <a:lstStyle/>
          <a:p>
            <a:endParaRPr lang="en-US"/>
          </a:p>
        </p:txBody>
      </p:sp>
      <p:sp>
        <p:nvSpPr>
          <p:cNvPr id="24623" name="Rectangle 50"/>
          <p:cNvSpPr>
            <a:spLocks noChangeArrowheads="1"/>
          </p:cNvSpPr>
          <p:nvPr/>
        </p:nvSpPr>
        <p:spPr bwMode="auto">
          <a:xfrm>
            <a:off x="5181600" y="3482975"/>
            <a:ext cx="304800" cy="304800"/>
          </a:xfrm>
          <a:prstGeom prst="rect">
            <a:avLst/>
          </a:prstGeom>
          <a:solidFill>
            <a:srgbClr val="CCFFFF"/>
          </a:solidFill>
          <a:ln w="3175">
            <a:solidFill>
              <a:schemeClr val="tx1"/>
            </a:solidFill>
            <a:miter lim="800000"/>
            <a:headEnd/>
            <a:tailEnd/>
          </a:ln>
        </p:spPr>
        <p:txBody>
          <a:bodyPr wrap="none" anchor="ctr"/>
          <a:lstStyle/>
          <a:p>
            <a:endParaRPr lang="en-US"/>
          </a:p>
        </p:txBody>
      </p:sp>
      <p:sp>
        <p:nvSpPr>
          <p:cNvPr id="24624" name="Rectangle 51"/>
          <p:cNvSpPr>
            <a:spLocks noChangeArrowheads="1"/>
          </p:cNvSpPr>
          <p:nvPr/>
        </p:nvSpPr>
        <p:spPr bwMode="auto">
          <a:xfrm>
            <a:off x="5486400" y="3482975"/>
            <a:ext cx="304800" cy="304800"/>
          </a:xfrm>
          <a:prstGeom prst="rect">
            <a:avLst/>
          </a:prstGeom>
          <a:solidFill>
            <a:srgbClr val="FF99CC"/>
          </a:solidFill>
          <a:ln w="3175">
            <a:solidFill>
              <a:schemeClr val="tx1"/>
            </a:solidFill>
            <a:miter lim="800000"/>
            <a:headEnd/>
            <a:tailEnd/>
          </a:ln>
        </p:spPr>
        <p:txBody>
          <a:bodyPr wrap="none" anchor="ctr"/>
          <a:lstStyle/>
          <a:p>
            <a:endParaRPr lang="en-US"/>
          </a:p>
        </p:txBody>
      </p:sp>
      <p:sp>
        <p:nvSpPr>
          <p:cNvPr id="24625" name="Rectangle 52"/>
          <p:cNvSpPr>
            <a:spLocks noChangeArrowheads="1"/>
          </p:cNvSpPr>
          <p:nvPr/>
        </p:nvSpPr>
        <p:spPr bwMode="auto">
          <a:xfrm>
            <a:off x="5791200" y="3482975"/>
            <a:ext cx="304800" cy="304800"/>
          </a:xfrm>
          <a:prstGeom prst="rect">
            <a:avLst/>
          </a:prstGeom>
          <a:solidFill>
            <a:srgbClr val="FF99CC"/>
          </a:solidFill>
          <a:ln w="3175">
            <a:solidFill>
              <a:schemeClr val="tx1"/>
            </a:solidFill>
            <a:miter lim="800000"/>
            <a:headEnd/>
            <a:tailEnd/>
          </a:ln>
        </p:spPr>
        <p:txBody>
          <a:bodyPr wrap="none" anchor="ctr"/>
          <a:lstStyle/>
          <a:p>
            <a:endParaRPr lang="en-US"/>
          </a:p>
        </p:txBody>
      </p:sp>
      <p:sp>
        <p:nvSpPr>
          <p:cNvPr id="24626" name="Rectangle 53"/>
          <p:cNvSpPr>
            <a:spLocks noChangeArrowheads="1"/>
          </p:cNvSpPr>
          <p:nvPr/>
        </p:nvSpPr>
        <p:spPr bwMode="auto">
          <a:xfrm>
            <a:off x="6096000" y="3482975"/>
            <a:ext cx="304800" cy="304800"/>
          </a:xfrm>
          <a:prstGeom prst="rect">
            <a:avLst/>
          </a:prstGeom>
          <a:solidFill>
            <a:srgbClr val="FF99CC"/>
          </a:solidFill>
          <a:ln w="3175">
            <a:solidFill>
              <a:schemeClr val="tx1"/>
            </a:solidFill>
            <a:miter lim="800000"/>
            <a:headEnd/>
            <a:tailEnd/>
          </a:ln>
        </p:spPr>
        <p:txBody>
          <a:bodyPr wrap="none" anchor="ctr"/>
          <a:lstStyle/>
          <a:p>
            <a:endParaRPr lang="en-US"/>
          </a:p>
        </p:txBody>
      </p:sp>
      <p:sp>
        <p:nvSpPr>
          <p:cNvPr id="24627" name="Rectangle 54"/>
          <p:cNvSpPr>
            <a:spLocks noChangeArrowheads="1"/>
          </p:cNvSpPr>
          <p:nvPr/>
        </p:nvSpPr>
        <p:spPr bwMode="auto">
          <a:xfrm>
            <a:off x="6400800" y="3482975"/>
            <a:ext cx="304800" cy="304800"/>
          </a:xfrm>
          <a:prstGeom prst="rect">
            <a:avLst/>
          </a:prstGeom>
          <a:solidFill>
            <a:srgbClr val="FF99CC"/>
          </a:solidFill>
          <a:ln w="3175">
            <a:solidFill>
              <a:schemeClr val="tx1"/>
            </a:solidFill>
            <a:miter lim="800000"/>
            <a:headEnd/>
            <a:tailEnd/>
          </a:ln>
        </p:spPr>
        <p:txBody>
          <a:bodyPr wrap="none" anchor="ctr"/>
          <a:lstStyle/>
          <a:p>
            <a:endParaRPr lang="en-US"/>
          </a:p>
        </p:txBody>
      </p:sp>
      <p:sp>
        <p:nvSpPr>
          <p:cNvPr id="24628" name="Rectangle 55"/>
          <p:cNvSpPr>
            <a:spLocks noChangeArrowheads="1"/>
          </p:cNvSpPr>
          <p:nvPr/>
        </p:nvSpPr>
        <p:spPr bwMode="auto">
          <a:xfrm>
            <a:off x="6705600" y="3482975"/>
            <a:ext cx="304800" cy="304800"/>
          </a:xfrm>
          <a:prstGeom prst="rect">
            <a:avLst/>
          </a:prstGeom>
          <a:solidFill>
            <a:srgbClr val="FF99CC"/>
          </a:solidFill>
          <a:ln w="3175">
            <a:solidFill>
              <a:schemeClr val="tx1"/>
            </a:solidFill>
            <a:miter lim="800000"/>
            <a:headEnd/>
            <a:tailEnd/>
          </a:ln>
        </p:spPr>
        <p:txBody>
          <a:bodyPr wrap="none" anchor="ctr"/>
          <a:lstStyle/>
          <a:p>
            <a:endParaRPr lang="en-US"/>
          </a:p>
        </p:txBody>
      </p:sp>
      <p:sp>
        <p:nvSpPr>
          <p:cNvPr id="24629" name="Rectangle 56"/>
          <p:cNvSpPr>
            <a:spLocks noChangeArrowheads="1"/>
          </p:cNvSpPr>
          <p:nvPr/>
        </p:nvSpPr>
        <p:spPr bwMode="auto">
          <a:xfrm>
            <a:off x="7010400" y="3482975"/>
            <a:ext cx="304800" cy="304800"/>
          </a:xfrm>
          <a:prstGeom prst="rect">
            <a:avLst/>
          </a:prstGeom>
          <a:solidFill>
            <a:srgbClr val="FF99CC"/>
          </a:solidFill>
          <a:ln w="3175">
            <a:solidFill>
              <a:schemeClr val="tx1"/>
            </a:solidFill>
            <a:miter lim="800000"/>
            <a:headEnd/>
            <a:tailEnd/>
          </a:ln>
        </p:spPr>
        <p:txBody>
          <a:bodyPr wrap="none" anchor="ctr"/>
          <a:lstStyle/>
          <a:p>
            <a:endParaRPr lang="en-US"/>
          </a:p>
        </p:txBody>
      </p:sp>
      <p:sp>
        <p:nvSpPr>
          <p:cNvPr id="24630" name="Rectangle 57"/>
          <p:cNvSpPr>
            <a:spLocks noChangeArrowheads="1"/>
          </p:cNvSpPr>
          <p:nvPr/>
        </p:nvSpPr>
        <p:spPr bwMode="auto">
          <a:xfrm>
            <a:off x="7315200" y="3482975"/>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24631" name="Rectangle 58"/>
          <p:cNvSpPr>
            <a:spLocks noChangeArrowheads="1"/>
          </p:cNvSpPr>
          <p:nvPr/>
        </p:nvSpPr>
        <p:spPr bwMode="auto">
          <a:xfrm>
            <a:off x="7620000" y="3482975"/>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24632" name="Text Box 59"/>
          <p:cNvSpPr txBox="1">
            <a:spLocks noChangeArrowheads="1"/>
          </p:cNvSpPr>
          <p:nvPr/>
        </p:nvSpPr>
        <p:spPr bwMode="auto">
          <a:xfrm>
            <a:off x="1143000" y="3008313"/>
            <a:ext cx="2095500" cy="366712"/>
          </a:xfrm>
          <a:prstGeom prst="rect">
            <a:avLst/>
          </a:prstGeom>
          <a:noFill/>
          <a:ln w="25400">
            <a:noFill/>
            <a:miter lim="800000"/>
            <a:headEnd/>
            <a:tailEnd/>
          </a:ln>
        </p:spPr>
        <p:txBody>
          <a:bodyPr wrap="none">
            <a:spAutoFit/>
          </a:bodyPr>
          <a:lstStyle/>
          <a:p>
            <a:pPr algn="l">
              <a:lnSpc>
                <a:spcPct val="100000"/>
              </a:lnSpc>
            </a:pPr>
            <a:r>
              <a:rPr lang="en-US" sz="1800">
                <a:latin typeface="Courier New" pitchFamily="1" charset="0"/>
              </a:rPr>
              <a:t>p3 = malloc(6)</a:t>
            </a:r>
          </a:p>
        </p:txBody>
      </p:sp>
      <p:sp>
        <p:nvSpPr>
          <p:cNvPr id="24633" name="Rectangle 61"/>
          <p:cNvSpPr>
            <a:spLocks noChangeArrowheads="1"/>
          </p:cNvSpPr>
          <p:nvPr/>
        </p:nvSpPr>
        <p:spPr bwMode="auto">
          <a:xfrm>
            <a:off x="2773363" y="4370388"/>
            <a:ext cx="304800" cy="304800"/>
          </a:xfrm>
          <a:prstGeom prst="rect">
            <a:avLst/>
          </a:prstGeom>
          <a:solidFill>
            <a:srgbClr val="FFFF99"/>
          </a:solidFill>
          <a:ln w="3175">
            <a:solidFill>
              <a:schemeClr val="tx1"/>
            </a:solidFill>
            <a:miter lim="800000"/>
            <a:headEnd/>
            <a:tailEnd/>
          </a:ln>
        </p:spPr>
        <p:txBody>
          <a:bodyPr wrap="none" anchor="ctr"/>
          <a:lstStyle/>
          <a:p>
            <a:endParaRPr lang="en-US"/>
          </a:p>
        </p:txBody>
      </p:sp>
      <p:sp>
        <p:nvSpPr>
          <p:cNvPr id="24634" name="Rectangle 62"/>
          <p:cNvSpPr>
            <a:spLocks noChangeArrowheads="1"/>
          </p:cNvSpPr>
          <p:nvPr/>
        </p:nvSpPr>
        <p:spPr bwMode="auto">
          <a:xfrm>
            <a:off x="3078163" y="4370388"/>
            <a:ext cx="304800" cy="304800"/>
          </a:xfrm>
          <a:prstGeom prst="rect">
            <a:avLst/>
          </a:prstGeom>
          <a:solidFill>
            <a:srgbClr val="FFFF99"/>
          </a:solidFill>
          <a:ln w="3175">
            <a:solidFill>
              <a:schemeClr val="tx1"/>
            </a:solidFill>
            <a:miter lim="800000"/>
            <a:headEnd/>
            <a:tailEnd/>
          </a:ln>
        </p:spPr>
        <p:txBody>
          <a:bodyPr wrap="none" anchor="ctr"/>
          <a:lstStyle/>
          <a:p>
            <a:endParaRPr lang="en-US"/>
          </a:p>
        </p:txBody>
      </p:sp>
      <p:sp>
        <p:nvSpPr>
          <p:cNvPr id="24635" name="Rectangle 63"/>
          <p:cNvSpPr>
            <a:spLocks noChangeArrowheads="1"/>
          </p:cNvSpPr>
          <p:nvPr/>
        </p:nvSpPr>
        <p:spPr bwMode="auto">
          <a:xfrm>
            <a:off x="3382963" y="4370388"/>
            <a:ext cx="304800" cy="304800"/>
          </a:xfrm>
          <a:prstGeom prst="rect">
            <a:avLst/>
          </a:prstGeom>
          <a:solidFill>
            <a:srgbClr val="FFFF99"/>
          </a:solidFill>
          <a:ln w="3175">
            <a:solidFill>
              <a:schemeClr val="tx1"/>
            </a:solidFill>
            <a:miter lim="800000"/>
            <a:headEnd/>
            <a:tailEnd/>
          </a:ln>
        </p:spPr>
        <p:txBody>
          <a:bodyPr wrap="none" anchor="ctr"/>
          <a:lstStyle/>
          <a:p>
            <a:endParaRPr lang="en-US"/>
          </a:p>
        </p:txBody>
      </p:sp>
      <p:sp>
        <p:nvSpPr>
          <p:cNvPr id="24636" name="Rectangle 64"/>
          <p:cNvSpPr>
            <a:spLocks noChangeArrowheads="1"/>
          </p:cNvSpPr>
          <p:nvPr/>
        </p:nvSpPr>
        <p:spPr bwMode="auto">
          <a:xfrm>
            <a:off x="3687763" y="4370388"/>
            <a:ext cx="304800" cy="304800"/>
          </a:xfrm>
          <a:prstGeom prst="rect">
            <a:avLst/>
          </a:prstGeom>
          <a:solidFill>
            <a:srgbClr val="FFFF99"/>
          </a:solidFill>
          <a:ln w="3175">
            <a:solidFill>
              <a:schemeClr val="tx1"/>
            </a:solidFill>
            <a:miter lim="800000"/>
            <a:headEnd/>
            <a:tailEnd/>
          </a:ln>
        </p:spPr>
        <p:txBody>
          <a:bodyPr wrap="none" anchor="ctr"/>
          <a:lstStyle/>
          <a:p>
            <a:endParaRPr lang="en-US"/>
          </a:p>
        </p:txBody>
      </p:sp>
      <p:sp>
        <p:nvSpPr>
          <p:cNvPr id="24637" name="Rectangle 65"/>
          <p:cNvSpPr>
            <a:spLocks noChangeArrowheads="1"/>
          </p:cNvSpPr>
          <p:nvPr/>
        </p:nvSpPr>
        <p:spPr bwMode="auto">
          <a:xfrm>
            <a:off x="3992563" y="4370388"/>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24638" name="Rectangle 66"/>
          <p:cNvSpPr>
            <a:spLocks noChangeArrowheads="1"/>
          </p:cNvSpPr>
          <p:nvPr/>
        </p:nvSpPr>
        <p:spPr bwMode="auto">
          <a:xfrm>
            <a:off x="4297363" y="4370388"/>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24639" name="Rectangle 67"/>
          <p:cNvSpPr>
            <a:spLocks noChangeArrowheads="1"/>
          </p:cNvSpPr>
          <p:nvPr/>
        </p:nvSpPr>
        <p:spPr bwMode="auto">
          <a:xfrm>
            <a:off x="4602163" y="4370388"/>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24640" name="Rectangle 68"/>
          <p:cNvSpPr>
            <a:spLocks noChangeArrowheads="1"/>
          </p:cNvSpPr>
          <p:nvPr/>
        </p:nvSpPr>
        <p:spPr bwMode="auto">
          <a:xfrm>
            <a:off x="4906963" y="4370388"/>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24641" name="Rectangle 69"/>
          <p:cNvSpPr>
            <a:spLocks noChangeArrowheads="1"/>
          </p:cNvSpPr>
          <p:nvPr/>
        </p:nvSpPr>
        <p:spPr bwMode="auto">
          <a:xfrm>
            <a:off x="5211763" y="4370388"/>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24642" name="Rectangle 70"/>
          <p:cNvSpPr>
            <a:spLocks noChangeArrowheads="1"/>
          </p:cNvSpPr>
          <p:nvPr/>
        </p:nvSpPr>
        <p:spPr bwMode="auto">
          <a:xfrm>
            <a:off x="5516563" y="4370388"/>
            <a:ext cx="304800" cy="304800"/>
          </a:xfrm>
          <a:prstGeom prst="rect">
            <a:avLst/>
          </a:prstGeom>
          <a:solidFill>
            <a:srgbClr val="FF99CC"/>
          </a:solidFill>
          <a:ln w="3175">
            <a:solidFill>
              <a:schemeClr val="tx1"/>
            </a:solidFill>
            <a:miter lim="800000"/>
            <a:headEnd/>
            <a:tailEnd/>
          </a:ln>
        </p:spPr>
        <p:txBody>
          <a:bodyPr wrap="none" anchor="ctr"/>
          <a:lstStyle/>
          <a:p>
            <a:endParaRPr lang="en-US"/>
          </a:p>
        </p:txBody>
      </p:sp>
      <p:sp>
        <p:nvSpPr>
          <p:cNvPr id="24643" name="Rectangle 71"/>
          <p:cNvSpPr>
            <a:spLocks noChangeArrowheads="1"/>
          </p:cNvSpPr>
          <p:nvPr/>
        </p:nvSpPr>
        <p:spPr bwMode="auto">
          <a:xfrm>
            <a:off x="5821363" y="4370388"/>
            <a:ext cx="304800" cy="304800"/>
          </a:xfrm>
          <a:prstGeom prst="rect">
            <a:avLst/>
          </a:prstGeom>
          <a:solidFill>
            <a:srgbClr val="FF99CC"/>
          </a:solidFill>
          <a:ln w="3175">
            <a:solidFill>
              <a:schemeClr val="tx1"/>
            </a:solidFill>
            <a:miter lim="800000"/>
            <a:headEnd/>
            <a:tailEnd/>
          </a:ln>
        </p:spPr>
        <p:txBody>
          <a:bodyPr wrap="none" anchor="ctr"/>
          <a:lstStyle/>
          <a:p>
            <a:endParaRPr lang="en-US"/>
          </a:p>
        </p:txBody>
      </p:sp>
      <p:sp>
        <p:nvSpPr>
          <p:cNvPr id="24644" name="Rectangle 72"/>
          <p:cNvSpPr>
            <a:spLocks noChangeArrowheads="1"/>
          </p:cNvSpPr>
          <p:nvPr/>
        </p:nvSpPr>
        <p:spPr bwMode="auto">
          <a:xfrm>
            <a:off x="6126163" y="4370388"/>
            <a:ext cx="304800" cy="304800"/>
          </a:xfrm>
          <a:prstGeom prst="rect">
            <a:avLst/>
          </a:prstGeom>
          <a:solidFill>
            <a:srgbClr val="FF99CC"/>
          </a:solidFill>
          <a:ln w="3175">
            <a:solidFill>
              <a:schemeClr val="tx1"/>
            </a:solidFill>
            <a:miter lim="800000"/>
            <a:headEnd/>
            <a:tailEnd/>
          </a:ln>
        </p:spPr>
        <p:txBody>
          <a:bodyPr wrap="none" anchor="ctr"/>
          <a:lstStyle/>
          <a:p>
            <a:endParaRPr lang="en-US"/>
          </a:p>
        </p:txBody>
      </p:sp>
      <p:sp>
        <p:nvSpPr>
          <p:cNvPr id="24645" name="Rectangle 73"/>
          <p:cNvSpPr>
            <a:spLocks noChangeArrowheads="1"/>
          </p:cNvSpPr>
          <p:nvPr/>
        </p:nvSpPr>
        <p:spPr bwMode="auto">
          <a:xfrm>
            <a:off x="6430963" y="4370388"/>
            <a:ext cx="304800" cy="304800"/>
          </a:xfrm>
          <a:prstGeom prst="rect">
            <a:avLst/>
          </a:prstGeom>
          <a:solidFill>
            <a:srgbClr val="FF99CC"/>
          </a:solidFill>
          <a:ln w="3175">
            <a:solidFill>
              <a:schemeClr val="tx1"/>
            </a:solidFill>
            <a:miter lim="800000"/>
            <a:headEnd/>
            <a:tailEnd/>
          </a:ln>
        </p:spPr>
        <p:txBody>
          <a:bodyPr wrap="none" anchor="ctr"/>
          <a:lstStyle/>
          <a:p>
            <a:endParaRPr lang="en-US"/>
          </a:p>
        </p:txBody>
      </p:sp>
      <p:sp>
        <p:nvSpPr>
          <p:cNvPr id="24646" name="Rectangle 74"/>
          <p:cNvSpPr>
            <a:spLocks noChangeArrowheads="1"/>
          </p:cNvSpPr>
          <p:nvPr/>
        </p:nvSpPr>
        <p:spPr bwMode="auto">
          <a:xfrm>
            <a:off x="6735763" y="4370388"/>
            <a:ext cx="304800" cy="304800"/>
          </a:xfrm>
          <a:prstGeom prst="rect">
            <a:avLst/>
          </a:prstGeom>
          <a:solidFill>
            <a:srgbClr val="FF99CC"/>
          </a:solidFill>
          <a:ln w="3175">
            <a:solidFill>
              <a:schemeClr val="tx1"/>
            </a:solidFill>
            <a:miter lim="800000"/>
            <a:headEnd/>
            <a:tailEnd/>
          </a:ln>
        </p:spPr>
        <p:txBody>
          <a:bodyPr wrap="none" anchor="ctr"/>
          <a:lstStyle/>
          <a:p>
            <a:endParaRPr lang="en-US"/>
          </a:p>
        </p:txBody>
      </p:sp>
      <p:sp>
        <p:nvSpPr>
          <p:cNvPr id="24647" name="Rectangle 75"/>
          <p:cNvSpPr>
            <a:spLocks noChangeArrowheads="1"/>
          </p:cNvSpPr>
          <p:nvPr/>
        </p:nvSpPr>
        <p:spPr bwMode="auto">
          <a:xfrm>
            <a:off x="7040563" y="4370388"/>
            <a:ext cx="304800" cy="304800"/>
          </a:xfrm>
          <a:prstGeom prst="rect">
            <a:avLst/>
          </a:prstGeom>
          <a:solidFill>
            <a:srgbClr val="FF99CC"/>
          </a:solidFill>
          <a:ln w="3175">
            <a:solidFill>
              <a:schemeClr val="tx1"/>
            </a:solidFill>
            <a:miter lim="800000"/>
            <a:headEnd/>
            <a:tailEnd/>
          </a:ln>
        </p:spPr>
        <p:txBody>
          <a:bodyPr wrap="none" anchor="ctr"/>
          <a:lstStyle/>
          <a:p>
            <a:endParaRPr lang="en-US"/>
          </a:p>
        </p:txBody>
      </p:sp>
      <p:sp>
        <p:nvSpPr>
          <p:cNvPr id="24648" name="Rectangle 76"/>
          <p:cNvSpPr>
            <a:spLocks noChangeArrowheads="1"/>
          </p:cNvSpPr>
          <p:nvPr/>
        </p:nvSpPr>
        <p:spPr bwMode="auto">
          <a:xfrm>
            <a:off x="7345363" y="4370388"/>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24649" name="Rectangle 77"/>
          <p:cNvSpPr>
            <a:spLocks noChangeArrowheads="1"/>
          </p:cNvSpPr>
          <p:nvPr/>
        </p:nvSpPr>
        <p:spPr bwMode="auto">
          <a:xfrm>
            <a:off x="7650163" y="4370388"/>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24650" name="Text Box 78"/>
          <p:cNvSpPr txBox="1">
            <a:spLocks noChangeArrowheads="1"/>
          </p:cNvSpPr>
          <p:nvPr/>
        </p:nvSpPr>
        <p:spPr bwMode="auto">
          <a:xfrm>
            <a:off x="1143000" y="3895725"/>
            <a:ext cx="1276350" cy="366713"/>
          </a:xfrm>
          <a:prstGeom prst="rect">
            <a:avLst/>
          </a:prstGeom>
          <a:noFill/>
          <a:ln w="25400">
            <a:noFill/>
            <a:miter lim="800000"/>
            <a:headEnd/>
            <a:tailEnd/>
          </a:ln>
        </p:spPr>
        <p:txBody>
          <a:bodyPr wrap="none">
            <a:spAutoFit/>
          </a:bodyPr>
          <a:lstStyle/>
          <a:p>
            <a:pPr algn="l">
              <a:lnSpc>
                <a:spcPct val="100000"/>
              </a:lnSpc>
            </a:pPr>
            <a:r>
              <a:rPr lang="en-US" sz="1800">
                <a:latin typeface="Courier New" pitchFamily="1" charset="0"/>
              </a:rPr>
              <a:t>free(p2)</a:t>
            </a:r>
          </a:p>
        </p:txBody>
      </p:sp>
      <p:sp>
        <p:nvSpPr>
          <p:cNvPr id="24651" name="Rectangle 80"/>
          <p:cNvSpPr>
            <a:spLocks noChangeArrowheads="1"/>
          </p:cNvSpPr>
          <p:nvPr/>
        </p:nvSpPr>
        <p:spPr bwMode="auto">
          <a:xfrm>
            <a:off x="2728913" y="5257800"/>
            <a:ext cx="304800" cy="304800"/>
          </a:xfrm>
          <a:prstGeom prst="rect">
            <a:avLst/>
          </a:prstGeom>
          <a:solidFill>
            <a:srgbClr val="FFFF99"/>
          </a:solidFill>
          <a:ln w="3175">
            <a:solidFill>
              <a:schemeClr val="tx1"/>
            </a:solidFill>
            <a:miter lim="800000"/>
            <a:headEnd/>
            <a:tailEnd/>
          </a:ln>
        </p:spPr>
        <p:txBody>
          <a:bodyPr wrap="none" anchor="ctr"/>
          <a:lstStyle/>
          <a:p>
            <a:endParaRPr lang="en-US"/>
          </a:p>
        </p:txBody>
      </p:sp>
      <p:sp>
        <p:nvSpPr>
          <p:cNvPr id="24652" name="Rectangle 81"/>
          <p:cNvSpPr>
            <a:spLocks noChangeArrowheads="1"/>
          </p:cNvSpPr>
          <p:nvPr/>
        </p:nvSpPr>
        <p:spPr bwMode="auto">
          <a:xfrm>
            <a:off x="3033713" y="5257800"/>
            <a:ext cx="304800" cy="304800"/>
          </a:xfrm>
          <a:prstGeom prst="rect">
            <a:avLst/>
          </a:prstGeom>
          <a:solidFill>
            <a:srgbClr val="FFFF99"/>
          </a:solidFill>
          <a:ln w="3175">
            <a:solidFill>
              <a:schemeClr val="tx1"/>
            </a:solidFill>
            <a:miter lim="800000"/>
            <a:headEnd/>
            <a:tailEnd/>
          </a:ln>
        </p:spPr>
        <p:txBody>
          <a:bodyPr wrap="none" anchor="ctr"/>
          <a:lstStyle/>
          <a:p>
            <a:endParaRPr lang="en-US"/>
          </a:p>
        </p:txBody>
      </p:sp>
      <p:sp>
        <p:nvSpPr>
          <p:cNvPr id="24653" name="Rectangle 82"/>
          <p:cNvSpPr>
            <a:spLocks noChangeArrowheads="1"/>
          </p:cNvSpPr>
          <p:nvPr/>
        </p:nvSpPr>
        <p:spPr bwMode="auto">
          <a:xfrm>
            <a:off x="3338513" y="5257800"/>
            <a:ext cx="304800" cy="304800"/>
          </a:xfrm>
          <a:prstGeom prst="rect">
            <a:avLst/>
          </a:prstGeom>
          <a:solidFill>
            <a:srgbClr val="FFFF99"/>
          </a:solidFill>
          <a:ln w="3175">
            <a:solidFill>
              <a:schemeClr val="tx1"/>
            </a:solidFill>
            <a:miter lim="800000"/>
            <a:headEnd/>
            <a:tailEnd/>
          </a:ln>
        </p:spPr>
        <p:txBody>
          <a:bodyPr wrap="none" anchor="ctr"/>
          <a:lstStyle/>
          <a:p>
            <a:endParaRPr lang="en-US"/>
          </a:p>
        </p:txBody>
      </p:sp>
      <p:sp>
        <p:nvSpPr>
          <p:cNvPr id="24654" name="Rectangle 83"/>
          <p:cNvSpPr>
            <a:spLocks noChangeArrowheads="1"/>
          </p:cNvSpPr>
          <p:nvPr/>
        </p:nvSpPr>
        <p:spPr bwMode="auto">
          <a:xfrm>
            <a:off x="3643313" y="5257800"/>
            <a:ext cx="304800" cy="304800"/>
          </a:xfrm>
          <a:prstGeom prst="rect">
            <a:avLst/>
          </a:prstGeom>
          <a:solidFill>
            <a:srgbClr val="FFFF99"/>
          </a:solidFill>
          <a:ln w="3175">
            <a:solidFill>
              <a:schemeClr val="tx1"/>
            </a:solidFill>
            <a:miter lim="800000"/>
            <a:headEnd/>
            <a:tailEnd/>
          </a:ln>
        </p:spPr>
        <p:txBody>
          <a:bodyPr wrap="none" anchor="ctr"/>
          <a:lstStyle/>
          <a:p>
            <a:endParaRPr lang="en-US"/>
          </a:p>
        </p:txBody>
      </p:sp>
      <p:sp>
        <p:nvSpPr>
          <p:cNvPr id="24655" name="Rectangle 84"/>
          <p:cNvSpPr>
            <a:spLocks noChangeArrowheads="1"/>
          </p:cNvSpPr>
          <p:nvPr/>
        </p:nvSpPr>
        <p:spPr bwMode="auto">
          <a:xfrm>
            <a:off x="3948113" y="5257800"/>
            <a:ext cx="304800" cy="304800"/>
          </a:xfrm>
          <a:prstGeom prst="rect">
            <a:avLst/>
          </a:prstGeom>
          <a:solidFill>
            <a:srgbClr val="CC99FF"/>
          </a:solidFill>
          <a:ln w="3175">
            <a:solidFill>
              <a:schemeClr val="tx1"/>
            </a:solidFill>
            <a:miter lim="800000"/>
            <a:headEnd/>
            <a:tailEnd/>
          </a:ln>
        </p:spPr>
        <p:txBody>
          <a:bodyPr wrap="none" anchor="ctr"/>
          <a:lstStyle/>
          <a:p>
            <a:endParaRPr lang="en-US"/>
          </a:p>
        </p:txBody>
      </p:sp>
      <p:sp>
        <p:nvSpPr>
          <p:cNvPr id="24656" name="Rectangle 85"/>
          <p:cNvSpPr>
            <a:spLocks noChangeArrowheads="1"/>
          </p:cNvSpPr>
          <p:nvPr/>
        </p:nvSpPr>
        <p:spPr bwMode="auto">
          <a:xfrm>
            <a:off x="4252913" y="5257800"/>
            <a:ext cx="304800" cy="304800"/>
          </a:xfrm>
          <a:prstGeom prst="rect">
            <a:avLst/>
          </a:prstGeom>
          <a:solidFill>
            <a:srgbClr val="CC99FF"/>
          </a:solidFill>
          <a:ln w="3175">
            <a:solidFill>
              <a:schemeClr val="tx1"/>
            </a:solidFill>
            <a:miter lim="800000"/>
            <a:headEnd/>
            <a:tailEnd/>
          </a:ln>
        </p:spPr>
        <p:txBody>
          <a:bodyPr wrap="none" anchor="ctr"/>
          <a:lstStyle/>
          <a:p>
            <a:endParaRPr lang="en-US"/>
          </a:p>
        </p:txBody>
      </p:sp>
      <p:sp>
        <p:nvSpPr>
          <p:cNvPr id="24657" name="Rectangle 86"/>
          <p:cNvSpPr>
            <a:spLocks noChangeArrowheads="1"/>
          </p:cNvSpPr>
          <p:nvPr/>
        </p:nvSpPr>
        <p:spPr bwMode="auto">
          <a:xfrm>
            <a:off x="4557713" y="52578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24658" name="Rectangle 87"/>
          <p:cNvSpPr>
            <a:spLocks noChangeArrowheads="1"/>
          </p:cNvSpPr>
          <p:nvPr/>
        </p:nvSpPr>
        <p:spPr bwMode="auto">
          <a:xfrm>
            <a:off x="4862513" y="52578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24659" name="Rectangle 88"/>
          <p:cNvSpPr>
            <a:spLocks noChangeArrowheads="1"/>
          </p:cNvSpPr>
          <p:nvPr/>
        </p:nvSpPr>
        <p:spPr bwMode="auto">
          <a:xfrm>
            <a:off x="5167313" y="52578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24660" name="Rectangle 89"/>
          <p:cNvSpPr>
            <a:spLocks noChangeArrowheads="1"/>
          </p:cNvSpPr>
          <p:nvPr/>
        </p:nvSpPr>
        <p:spPr bwMode="auto">
          <a:xfrm>
            <a:off x="5472113" y="5257800"/>
            <a:ext cx="304800" cy="304800"/>
          </a:xfrm>
          <a:prstGeom prst="rect">
            <a:avLst/>
          </a:prstGeom>
          <a:solidFill>
            <a:srgbClr val="FF99CC"/>
          </a:solidFill>
          <a:ln w="3175">
            <a:solidFill>
              <a:schemeClr val="tx1"/>
            </a:solidFill>
            <a:miter lim="800000"/>
            <a:headEnd/>
            <a:tailEnd/>
          </a:ln>
        </p:spPr>
        <p:txBody>
          <a:bodyPr wrap="none" anchor="ctr"/>
          <a:lstStyle/>
          <a:p>
            <a:endParaRPr lang="en-US"/>
          </a:p>
        </p:txBody>
      </p:sp>
      <p:sp>
        <p:nvSpPr>
          <p:cNvPr id="24661" name="Rectangle 90"/>
          <p:cNvSpPr>
            <a:spLocks noChangeArrowheads="1"/>
          </p:cNvSpPr>
          <p:nvPr/>
        </p:nvSpPr>
        <p:spPr bwMode="auto">
          <a:xfrm>
            <a:off x="5776913" y="5257800"/>
            <a:ext cx="304800" cy="304800"/>
          </a:xfrm>
          <a:prstGeom prst="rect">
            <a:avLst/>
          </a:prstGeom>
          <a:solidFill>
            <a:srgbClr val="FF99CC"/>
          </a:solidFill>
          <a:ln w="3175">
            <a:solidFill>
              <a:schemeClr val="tx1"/>
            </a:solidFill>
            <a:miter lim="800000"/>
            <a:headEnd/>
            <a:tailEnd/>
          </a:ln>
        </p:spPr>
        <p:txBody>
          <a:bodyPr wrap="none" anchor="ctr"/>
          <a:lstStyle/>
          <a:p>
            <a:endParaRPr lang="en-US"/>
          </a:p>
        </p:txBody>
      </p:sp>
      <p:sp>
        <p:nvSpPr>
          <p:cNvPr id="24662" name="Rectangle 91"/>
          <p:cNvSpPr>
            <a:spLocks noChangeArrowheads="1"/>
          </p:cNvSpPr>
          <p:nvPr/>
        </p:nvSpPr>
        <p:spPr bwMode="auto">
          <a:xfrm>
            <a:off x="6081713" y="5257800"/>
            <a:ext cx="304800" cy="304800"/>
          </a:xfrm>
          <a:prstGeom prst="rect">
            <a:avLst/>
          </a:prstGeom>
          <a:solidFill>
            <a:srgbClr val="FF99CC"/>
          </a:solidFill>
          <a:ln w="3175">
            <a:solidFill>
              <a:schemeClr val="tx1"/>
            </a:solidFill>
            <a:miter lim="800000"/>
            <a:headEnd/>
            <a:tailEnd/>
          </a:ln>
        </p:spPr>
        <p:txBody>
          <a:bodyPr wrap="none" anchor="ctr"/>
          <a:lstStyle/>
          <a:p>
            <a:endParaRPr lang="en-US"/>
          </a:p>
        </p:txBody>
      </p:sp>
      <p:sp>
        <p:nvSpPr>
          <p:cNvPr id="24663" name="Rectangle 92"/>
          <p:cNvSpPr>
            <a:spLocks noChangeArrowheads="1"/>
          </p:cNvSpPr>
          <p:nvPr/>
        </p:nvSpPr>
        <p:spPr bwMode="auto">
          <a:xfrm>
            <a:off x="6386513" y="5257800"/>
            <a:ext cx="304800" cy="304800"/>
          </a:xfrm>
          <a:prstGeom prst="rect">
            <a:avLst/>
          </a:prstGeom>
          <a:solidFill>
            <a:srgbClr val="FF99CC"/>
          </a:solidFill>
          <a:ln w="3175">
            <a:solidFill>
              <a:schemeClr val="tx1"/>
            </a:solidFill>
            <a:miter lim="800000"/>
            <a:headEnd/>
            <a:tailEnd/>
          </a:ln>
        </p:spPr>
        <p:txBody>
          <a:bodyPr wrap="none" anchor="ctr"/>
          <a:lstStyle/>
          <a:p>
            <a:endParaRPr lang="en-US"/>
          </a:p>
        </p:txBody>
      </p:sp>
      <p:sp>
        <p:nvSpPr>
          <p:cNvPr id="24664" name="Rectangle 93"/>
          <p:cNvSpPr>
            <a:spLocks noChangeArrowheads="1"/>
          </p:cNvSpPr>
          <p:nvPr/>
        </p:nvSpPr>
        <p:spPr bwMode="auto">
          <a:xfrm>
            <a:off x="6691313" y="5257800"/>
            <a:ext cx="304800" cy="304800"/>
          </a:xfrm>
          <a:prstGeom prst="rect">
            <a:avLst/>
          </a:prstGeom>
          <a:solidFill>
            <a:srgbClr val="FF99CC"/>
          </a:solidFill>
          <a:ln w="3175">
            <a:solidFill>
              <a:schemeClr val="tx1"/>
            </a:solidFill>
            <a:miter lim="800000"/>
            <a:headEnd/>
            <a:tailEnd/>
          </a:ln>
        </p:spPr>
        <p:txBody>
          <a:bodyPr wrap="none" anchor="ctr"/>
          <a:lstStyle/>
          <a:p>
            <a:endParaRPr lang="en-US"/>
          </a:p>
        </p:txBody>
      </p:sp>
      <p:sp>
        <p:nvSpPr>
          <p:cNvPr id="24665" name="Rectangle 94"/>
          <p:cNvSpPr>
            <a:spLocks noChangeArrowheads="1"/>
          </p:cNvSpPr>
          <p:nvPr/>
        </p:nvSpPr>
        <p:spPr bwMode="auto">
          <a:xfrm>
            <a:off x="6996113" y="5257800"/>
            <a:ext cx="304800" cy="304800"/>
          </a:xfrm>
          <a:prstGeom prst="rect">
            <a:avLst/>
          </a:prstGeom>
          <a:solidFill>
            <a:srgbClr val="FF99CC"/>
          </a:solidFill>
          <a:ln w="3175">
            <a:solidFill>
              <a:schemeClr val="tx1"/>
            </a:solidFill>
            <a:miter lim="800000"/>
            <a:headEnd/>
            <a:tailEnd/>
          </a:ln>
        </p:spPr>
        <p:txBody>
          <a:bodyPr wrap="none" anchor="ctr"/>
          <a:lstStyle/>
          <a:p>
            <a:endParaRPr lang="en-US"/>
          </a:p>
        </p:txBody>
      </p:sp>
      <p:sp>
        <p:nvSpPr>
          <p:cNvPr id="24666" name="Rectangle 95"/>
          <p:cNvSpPr>
            <a:spLocks noChangeArrowheads="1"/>
          </p:cNvSpPr>
          <p:nvPr/>
        </p:nvSpPr>
        <p:spPr bwMode="auto">
          <a:xfrm>
            <a:off x="7300913" y="52578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24667" name="Rectangle 96"/>
          <p:cNvSpPr>
            <a:spLocks noChangeArrowheads="1"/>
          </p:cNvSpPr>
          <p:nvPr/>
        </p:nvSpPr>
        <p:spPr bwMode="auto">
          <a:xfrm>
            <a:off x="7605713" y="52578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24668" name="Text Box 97"/>
          <p:cNvSpPr txBox="1">
            <a:spLocks noChangeArrowheads="1"/>
          </p:cNvSpPr>
          <p:nvPr/>
        </p:nvSpPr>
        <p:spPr bwMode="auto">
          <a:xfrm>
            <a:off x="1143000" y="4783138"/>
            <a:ext cx="2095500" cy="366712"/>
          </a:xfrm>
          <a:prstGeom prst="rect">
            <a:avLst/>
          </a:prstGeom>
          <a:noFill/>
          <a:ln w="25400">
            <a:noFill/>
            <a:miter lim="800000"/>
            <a:headEnd/>
            <a:tailEnd/>
          </a:ln>
        </p:spPr>
        <p:txBody>
          <a:bodyPr wrap="none">
            <a:spAutoFit/>
          </a:bodyPr>
          <a:lstStyle/>
          <a:p>
            <a:pPr algn="l">
              <a:lnSpc>
                <a:spcPct val="100000"/>
              </a:lnSpc>
            </a:pPr>
            <a:r>
              <a:rPr lang="en-US" sz="1800">
                <a:latin typeface="Courier New" pitchFamily="1" charset="0"/>
              </a:rPr>
              <a:t>p4 = malloc(2)</a:t>
            </a:r>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Grp="1" noChangeArrowheads="1"/>
          </p:cNvSpPr>
          <p:nvPr>
            <p:ph type="title"/>
          </p:nvPr>
        </p:nvSpPr>
        <p:spPr>
          <a:xfrm>
            <a:off x="381000" y="417513"/>
            <a:ext cx="5524500" cy="573087"/>
          </a:xfrm>
        </p:spPr>
        <p:txBody>
          <a:bodyPr/>
          <a:lstStyle/>
          <a:p>
            <a:pPr eaLnBrk="1" hangingPunct="1"/>
            <a:r>
              <a:rPr lang="en-US" smtClean="0"/>
              <a:t>Constraints</a:t>
            </a:r>
          </a:p>
        </p:txBody>
      </p:sp>
      <p:sp>
        <p:nvSpPr>
          <p:cNvPr id="556035" name="Rectangle 3"/>
          <p:cNvSpPr>
            <a:spLocks noGrp="1" noChangeArrowheads="1"/>
          </p:cNvSpPr>
          <p:nvPr>
            <p:ph type="body" idx="1"/>
          </p:nvPr>
        </p:nvSpPr>
        <p:spPr>
          <a:xfrm>
            <a:off x="290513" y="1220788"/>
            <a:ext cx="8307387" cy="5332412"/>
          </a:xfrm>
        </p:spPr>
        <p:txBody>
          <a:bodyPr/>
          <a:lstStyle/>
          <a:p>
            <a:pPr marL="223838" indent="-223838" defTabSz="895350" eaLnBrk="1" hangingPunct="1">
              <a:buFont typeface="Wingdings" pitchFamily="1" charset="2"/>
              <a:buNone/>
            </a:pPr>
            <a:r>
              <a:rPr lang="en-US" dirty="0" smtClean="0">
                <a:effectLst>
                  <a:outerShdw blurRad="38100" dist="38100" dir="2700000" algn="tl">
                    <a:srgbClr val="C0C0C0"/>
                  </a:outerShdw>
                </a:effectLst>
              </a:rPr>
              <a:t>Operating System</a:t>
            </a:r>
          </a:p>
          <a:p>
            <a:pPr marL="560388" lvl="1" indent="-222250" defTabSz="895350" eaLnBrk="1" hangingPunct="1"/>
            <a:r>
              <a:rPr lang="en-US" dirty="0" smtClean="0"/>
              <a:t>Issues arbitrary sequence of allocation and free requests</a:t>
            </a:r>
          </a:p>
          <a:p>
            <a:pPr marL="560388" lvl="1" indent="-222250" defTabSz="895350" eaLnBrk="1" hangingPunct="1"/>
            <a:r>
              <a:rPr lang="en-US" dirty="0" smtClean="0"/>
              <a:t>Free requests must correspond to an allocated block</a:t>
            </a:r>
          </a:p>
          <a:p>
            <a:pPr marL="223838" indent="-223838" defTabSz="895350" eaLnBrk="1" hangingPunct="1">
              <a:buFont typeface="Wingdings" pitchFamily="1" charset="2"/>
              <a:buNone/>
            </a:pPr>
            <a:r>
              <a:rPr lang="en-US" dirty="0" smtClean="0">
                <a:effectLst>
                  <a:outerShdw blurRad="38100" dist="38100" dir="2700000" algn="tl">
                    <a:srgbClr val="C0C0C0"/>
                  </a:outerShdw>
                </a:effectLst>
              </a:rPr>
              <a:t>Allocators</a:t>
            </a:r>
          </a:p>
          <a:p>
            <a:pPr marL="560388" lvl="1" indent="-222250" defTabSz="895350" eaLnBrk="1" hangingPunct="1"/>
            <a:r>
              <a:rPr lang="en-US" dirty="0" smtClean="0"/>
              <a:t>Can’t control number or size of allocated blocks</a:t>
            </a:r>
          </a:p>
          <a:p>
            <a:pPr marL="560388" lvl="1" indent="-222250" defTabSz="895350" eaLnBrk="1" hangingPunct="1"/>
            <a:r>
              <a:rPr lang="en-US" dirty="0" smtClean="0"/>
              <a:t>Must respond immediately to all allocation requests</a:t>
            </a:r>
          </a:p>
          <a:p>
            <a:pPr marL="839788" lvl="2" indent="-165100" defTabSz="895350" eaLnBrk="1" hangingPunct="1"/>
            <a:r>
              <a:rPr lang="en-US" sz="1800" i="1" dirty="0" smtClean="0"/>
              <a:t>i.e</a:t>
            </a:r>
            <a:r>
              <a:rPr lang="en-US" sz="1800" dirty="0" smtClean="0"/>
              <a:t>., can’t reorder or buffer requests</a:t>
            </a:r>
          </a:p>
          <a:p>
            <a:pPr marL="560388" lvl="1" indent="-222250" defTabSz="895350" eaLnBrk="1" hangingPunct="1"/>
            <a:r>
              <a:rPr lang="en-US" dirty="0" smtClean="0"/>
              <a:t>Must allocate blocks from free memory</a:t>
            </a:r>
          </a:p>
          <a:p>
            <a:pPr marL="839788" lvl="2" indent="-165100" defTabSz="895350" eaLnBrk="1" hangingPunct="1"/>
            <a:r>
              <a:rPr lang="en-US" sz="1800" i="1" dirty="0" smtClean="0"/>
              <a:t>i.e</a:t>
            </a:r>
            <a:r>
              <a:rPr lang="en-US" sz="1800" dirty="0" smtClean="0"/>
              <a:t>., can only place allocated blocks in free memory</a:t>
            </a:r>
          </a:p>
          <a:p>
            <a:pPr marL="560388" lvl="1" indent="-222250" defTabSz="895350" eaLnBrk="1" hangingPunct="1"/>
            <a:r>
              <a:rPr lang="en-US" dirty="0" smtClean="0"/>
              <a:t>Must align blocks so they satisfy all alignment requirements</a:t>
            </a:r>
            <a:endParaRPr lang="en-US" sz="1800" dirty="0" smtClean="0"/>
          </a:p>
          <a:p>
            <a:pPr marL="560388" lvl="1" indent="-222250" defTabSz="895350" eaLnBrk="1" hangingPunct="1"/>
            <a:r>
              <a:rPr lang="en-US" dirty="0" smtClean="0"/>
              <a:t>Can only manipulate and modify free memory</a:t>
            </a:r>
          </a:p>
          <a:p>
            <a:pPr marL="560388" lvl="1" indent="-222250" defTabSz="895350" eaLnBrk="1" hangingPunct="1"/>
            <a:r>
              <a:rPr lang="en-US" dirty="0" smtClean="0"/>
              <a:t>Cannot compact</a:t>
            </a:r>
            <a:endParaRPr lang="en-US" sz="1800" dirty="0" smtClean="0"/>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a:xfrm>
            <a:off x="381000" y="417513"/>
            <a:ext cx="7124700" cy="573087"/>
          </a:xfrm>
        </p:spPr>
        <p:txBody>
          <a:bodyPr/>
          <a:lstStyle/>
          <a:p>
            <a:pPr eaLnBrk="1" hangingPunct="1"/>
            <a:r>
              <a:rPr lang="en-US" smtClean="0"/>
              <a:t>Goals of Good malloc/free </a:t>
            </a:r>
          </a:p>
        </p:txBody>
      </p:sp>
      <p:sp>
        <p:nvSpPr>
          <p:cNvPr id="557059" name="Rectangle 3"/>
          <p:cNvSpPr>
            <a:spLocks noGrp="1" noChangeArrowheads="1"/>
          </p:cNvSpPr>
          <p:nvPr>
            <p:ph type="body" idx="1"/>
          </p:nvPr>
        </p:nvSpPr>
        <p:spPr/>
        <p:txBody>
          <a:bodyPr/>
          <a:lstStyle/>
          <a:p>
            <a:pPr eaLnBrk="1" hangingPunct="1">
              <a:buFont typeface="Wingdings" pitchFamily="1" charset="2"/>
              <a:buNone/>
            </a:pPr>
            <a:r>
              <a:rPr lang="en-US" dirty="0" smtClean="0">
                <a:effectLst>
                  <a:outerShdw blurRad="38100" dist="38100" dir="2700000" algn="tl">
                    <a:srgbClr val="C0C0C0"/>
                  </a:outerShdw>
                </a:effectLst>
              </a:rPr>
              <a:t>Primary goals</a:t>
            </a:r>
          </a:p>
          <a:p>
            <a:pPr lvl="1" eaLnBrk="1" hangingPunct="1"/>
            <a:r>
              <a:rPr lang="en-US" dirty="0" smtClean="0"/>
              <a:t>Good time performance for </a:t>
            </a:r>
            <a:r>
              <a:rPr lang="en-US" dirty="0" err="1" smtClean="0">
                <a:latin typeface="Courier New" pitchFamily="1" charset="0"/>
              </a:rPr>
              <a:t>malloc</a:t>
            </a:r>
            <a:r>
              <a:rPr lang="en-US" dirty="0" smtClean="0"/>
              <a:t> and </a:t>
            </a:r>
            <a:r>
              <a:rPr lang="en-US" dirty="0" smtClean="0">
                <a:latin typeface="Courier New" pitchFamily="1" charset="0"/>
              </a:rPr>
              <a:t>free</a:t>
            </a:r>
            <a:endParaRPr lang="en-US" dirty="0" smtClean="0"/>
          </a:p>
          <a:p>
            <a:pPr lvl="2" eaLnBrk="1" hangingPunct="1"/>
            <a:r>
              <a:rPr lang="en-US" sz="1800" dirty="0" smtClean="0"/>
              <a:t>Ideally should take constant time (not always possible)</a:t>
            </a:r>
          </a:p>
          <a:p>
            <a:pPr lvl="2" eaLnBrk="1" hangingPunct="1"/>
            <a:r>
              <a:rPr lang="en-US" sz="1800" dirty="0" smtClean="0"/>
              <a:t>Should certainly not take linear time in the number of blocks</a:t>
            </a:r>
          </a:p>
          <a:p>
            <a:pPr lvl="1" eaLnBrk="1" hangingPunct="1"/>
            <a:r>
              <a:rPr lang="en-US" dirty="0" smtClean="0"/>
              <a:t>Good space utilization</a:t>
            </a:r>
          </a:p>
          <a:p>
            <a:pPr lvl="2" eaLnBrk="1" hangingPunct="1"/>
            <a:r>
              <a:rPr lang="en-US" sz="1800" dirty="0" smtClean="0"/>
              <a:t>Allocated structures should be large fraction of the heap.</a:t>
            </a:r>
          </a:p>
          <a:p>
            <a:pPr lvl="2" eaLnBrk="1" hangingPunct="1"/>
            <a:r>
              <a:rPr lang="en-US" sz="1800" dirty="0" smtClean="0"/>
              <a:t>Want to minimize “fragmentation”.</a:t>
            </a:r>
          </a:p>
          <a:p>
            <a:pPr eaLnBrk="1" hangingPunct="1">
              <a:buFont typeface="Wingdings" pitchFamily="1" charset="2"/>
              <a:buNone/>
            </a:pPr>
            <a:r>
              <a:rPr lang="en-US" dirty="0" smtClean="0">
                <a:effectLst>
                  <a:outerShdw blurRad="38100" dist="38100" dir="2700000" algn="tl">
                    <a:srgbClr val="C0C0C0"/>
                  </a:outerShdw>
                </a:effectLst>
              </a:rPr>
              <a:t>Some other goals</a:t>
            </a:r>
          </a:p>
          <a:p>
            <a:pPr lvl="1" eaLnBrk="1" hangingPunct="1"/>
            <a:r>
              <a:rPr lang="en-US" dirty="0" smtClean="0"/>
              <a:t>Robust</a:t>
            </a:r>
          </a:p>
          <a:p>
            <a:pPr lvl="2" eaLnBrk="1" hangingPunct="1"/>
            <a:r>
              <a:rPr lang="en-US" sz="1800" dirty="0" smtClean="0"/>
              <a:t>Can check that </a:t>
            </a:r>
            <a:r>
              <a:rPr lang="en-US" sz="1800" dirty="0" smtClean="0">
                <a:latin typeface="Courier New" pitchFamily="1" charset="0"/>
              </a:rPr>
              <a:t>free(p1)</a:t>
            </a:r>
            <a:r>
              <a:rPr lang="en-US" sz="1800" dirty="0" smtClean="0"/>
              <a:t> is on a valid allocated object </a:t>
            </a:r>
            <a:r>
              <a:rPr lang="en-US" sz="1800" dirty="0" smtClean="0">
                <a:latin typeface="Courier New" pitchFamily="1" charset="0"/>
              </a:rPr>
              <a:t>p1</a:t>
            </a:r>
            <a:endParaRPr lang="en-US" sz="1800" dirty="0" smtClean="0"/>
          </a:p>
          <a:p>
            <a:pPr lvl="2" eaLnBrk="1" hangingPunct="1"/>
            <a:r>
              <a:rPr lang="en-US" sz="1800" dirty="0" smtClean="0"/>
              <a:t>Can check that memory references are to allocated space</a:t>
            </a: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3474" name="Rectangle 2"/>
          <p:cNvSpPr>
            <a:spLocks noGrp="1" noChangeArrowheads="1"/>
          </p:cNvSpPr>
          <p:nvPr>
            <p:ph type="title"/>
          </p:nvPr>
        </p:nvSpPr>
        <p:spPr/>
        <p:txBody>
          <a:bodyPr/>
          <a:lstStyle/>
          <a:p>
            <a:pPr eaLnBrk="1" hangingPunct="1">
              <a:defRPr/>
            </a:pPr>
            <a:r>
              <a:rPr lang="en-US" smtClean="0"/>
              <a:t>An Example Memory Hierarchy</a:t>
            </a:r>
          </a:p>
        </p:txBody>
      </p:sp>
      <p:sp>
        <p:nvSpPr>
          <p:cNvPr id="39939" name="AutoShape 3"/>
          <p:cNvSpPr>
            <a:spLocks noChangeAspect="1" noChangeArrowheads="1"/>
          </p:cNvSpPr>
          <p:nvPr/>
        </p:nvSpPr>
        <p:spPr bwMode="auto">
          <a:xfrm>
            <a:off x="1147763" y="1009650"/>
            <a:ext cx="6242050" cy="5391150"/>
          </a:xfrm>
          <a:prstGeom prst="triangle">
            <a:avLst>
              <a:gd name="adj" fmla="val 50000"/>
            </a:avLst>
          </a:prstGeom>
          <a:noFill/>
          <a:ln w="12700">
            <a:solidFill>
              <a:schemeClr val="tx1"/>
            </a:solidFill>
            <a:miter lim="800000"/>
            <a:headEnd/>
            <a:tailEnd/>
          </a:ln>
        </p:spPr>
        <p:txBody>
          <a:bodyPr wrap="none" anchor="ctr"/>
          <a:lstStyle/>
          <a:p>
            <a:endParaRPr lang="en-US"/>
          </a:p>
        </p:txBody>
      </p:sp>
      <p:sp>
        <p:nvSpPr>
          <p:cNvPr id="39940" name="Text Box 4"/>
          <p:cNvSpPr txBox="1">
            <a:spLocks noChangeAspect="1" noChangeArrowheads="1"/>
          </p:cNvSpPr>
          <p:nvPr/>
        </p:nvSpPr>
        <p:spPr bwMode="auto">
          <a:xfrm>
            <a:off x="3770313" y="1565275"/>
            <a:ext cx="1042987" cy="336550"/>
          </a:xfrm>
          <a:prstGeom prst="rect">
            <a:avLst/>
          </a:prstGeom>
          <a:noFill/>
          <a:ln w="12700">
            <a:noFill/>
            <a:miter lim="800000"/>
            <a:headEnd/>
            <a:tailEnd/>
          </a:ln>
        </p:spPr>
        <p:txBody>
          <a:bodyPr wrap="none" anchor="ctr">
            <a:spAutoFit/>
          </a:bodyPr>
          <a:lstStyle/>
          <a:p>
            <a:pPr>
              <a:lnSpc>
                <a:spcPct val="100000"/>
              </a:lnSpc>
            </a:pPr>
            <a:r>
              <a:rPr lang="en-US" sz="1600"/>
              <a:t>registers</a:t>
            </a:r>
          </a:p>
        </p:txBody>
      </p:sp>
      <p:sp>
        <p:nvSpPr>
          <p:cNvPr id="39941" name="Text Box 5"/>
          <p:cNvSpPr txBox="1">
            <a:spLocks noChangeAspect="1" noChangeArrowheads="1"/>
          </p:cNvSpPr>
          <p:nvPr/>
        </p:nvSpPr>
        <p:spPr bwMode="auto">
          <a:xfrm>
            <a:off x="3487738" y="1982788"/>
            <a:ext cx="1550987" cy="581025"/>
          </a:xfrm>
          <a:prstGeom prst="rect">
            <a:avLst/>
          </a:prstGeom>
          <a:noFill/>
          <a:ln w="12700">
            <a:noFill/>
            <a:miter lim="800000"/>
            <a:headEnd/>
            <a:tailEnd/>
          </a:ln>
        </p:spPr>
        <p:txBody>
          <a:bodyPr wrap="none" anchor="ctr">
            <a:spAutoFit/>
          </a:bodyPr>
          <a:lstStyle/>
          <a:p>
            <a:pPr>
              <a:lnSpc>
                <a:spcPct val="100000"/>
              </a:lnSpc>
            </a:pPr>
            <a:r>
              <a:rPr lang="en-US" sz="1600"/>
              <a:t>on-chip L1</a:t>
            </a:r>
          </a:p>
          <a:p>
            <a:pPr>
              <a:lnSpc>
                <a:spcPct val="100000"/>
              </a:lnSpc>
            </a:pPr>
            <a:r>
              <a:rPr lang="en-US" sz="1600"/>
              <a:t>cache (SRAM)</a:t>
            </a:r>
          </a:p>
        </p:txBody>
      </p:sp>
      <p:sp>
        <p:nvSpPr>
          <p:cNvPr id="39942" name="Text Box 6"/>
          <p:cNvSpPr txBox="1">
            <a:spLocks noChangeAspect="1" noChangeArrowheads="1"/>
          </p:cNvSpPr>
          <p:nvPr/>
        </p:nvSpPr>
        <p:spPr bwMode="auto">
          <a:xfrm>
            <a:off x="3532188" y="3473450"/>
            <a:ext cx="1504950" cy="581025"/>
          </a:xfrm>
          <a:prstGeom prst="rect">
            <a:avLst/>
          </a:prstGeom>
          <a:noFill/>
          <a:ln w="12700">
            <a:noFill/>
            <a:miter lim="800000"/>
            <a:headEnd/>
            <a:tailEnd/>
          </a:ln>
        </p:spPr>
        <p:txBody>
          <a:bodyPr wrap="none" anchor="ctr">
            <a:spAutoFit/>
          </a:bodyPr>
          <a:lstStyle/>
          <a:p>
            <a:pPr>
              <a:lnSpc>
                <a:spcPct val="100000"/>
              </a:lnSpc>
            </a:pPr>
            <a:r>
              <a:rPr lang="en-US" sz="1600"/>
              <a:t>main memory</a:t>
            </a:r>
          </a:p>
          <a:p>
            <a:pPr>
              <a:lnSpc>
                <a:spcPct val="100000"/>
              </a:lnSpc>
            </a:pPr>
            <a:r>
              <a:rPr lang="en-US" sz="1600"/>
              <a:t>(DRAM)</a:t>
            </a:r>
          </a:p>
        </p:txBody>
      </p:sp>
      <p:sp>
        <p:nvSpPr>
          <p:cNvPr id="39943" name="Text Box 7"/>
          <p:cNvSpPr txBox="1">
            <a:spLocks noChangeAspect="1" noChangeArrowheads="1"/>
          </p:cNvSpPr>
          <p:nvPr/>
        </p:nvSpPr>
        <p:spPr bwMode="auto">
          <a:xfrm>
            <a:off x="2997200" y="4537075"/>
            <a:ext cx="2511425" cy="581025"/>
          </a:xfrm>
          <a:prstGeom prst="rect">
            <a:avLst/>
          </a:prstGeom>
          <a:noFill/>
          <a:ln w="12700">
            <a:noFill/>
            <a:miter lim="800000"/>
            <a:headEnd/>
            <a:tailEnd/>
          </a:ln>
        </p:spPr>
        <p:txBody>
          <a:bodyPr wrap="none" anchor="ctr">
            <a:spAutoFit/>
          </a:bodyPr>
          <a:lstStyle/>
          <a:p>
            <a:pPr>
              <a:lnSpc>
                <a:spcPct val="100000"/>
              </a:lnSpc>
            </a:pPr>
            <a:r>
              <a:rPr lang="en-US" sz="1600"/>
              <a:t>local secondary storage</a:t>
            </a:r>
          </a:p>
          <a:p>
            <a:pPr>
              <a:lnSpc>
                <a:spcPct val="100000"/>
              </a:lnSpc>
            </a:pPr>
            <a:r>
              <a:rPr lang="en-US" sz="1600"/>
              <a:t>(local disks)</a:t>
            </a:r>
          </a:p>
        </p:txBody>
      </p:sp>
      <p:sp>
        <p:nvSpPr>
          <p:cNvPr id="39944" name="Line 8"/>
          <p:cNvSpPr>
            <a:spLocks noChangeAspect="1" noChangeShapeType="1"/>
          </p:cNvSpPr>
          <p:nvPr/>
        </p:nvSpPr>
        <p:spPr bwMode="auto">
          <a:xfrm>
            <a:off x="3741738" y="1931988"/>
            <a:ext cx="1063625" cy="0"/>
          </a:xfrm>
          <a:prstGeom prst="line">
            <a:avLst/>
          </a:prstGeom>
          <a:noFill/>
          <a:ln w="12700">
            <a:solidFill>
              <a:schemeClr val="tx1"/>
            </a:solidFill>
            <a:round/>
            <a:headEnd/>
            <a:tailEnd/>
          </a:ln>
        </p:spPr>
        <p:txBody>
          <a:bodyPr wrap="none" anchor="ctr"/>
          <a:lstStyle/>
          <a:p>
            <a:endParaRPr lang="en-US"/>
          </a:p>
        </p:txBody>
      </p:sp>
      <p:sp>
        <p:nvSpPr>
          <p:cNvPr id="39945" name="Line 9"/>
          <p:cNvSpPr>
            <a:spLocks noChangeAspect="1" noChangeShapeType="1"/>
          </p:cNvSpPr>
          <p:nvPr/>
        </p:nvSpPr>
        <p:spPr bwMode="auto">
          <a:xfrm>
            <a:off x="3346450" y="2570163"/>
            <a:ext cx="1849438" cy="0"/>
          </a:xfrm>
          <a:prstGeom prst="line">
            <a:avLst/>
          </a:prstGeom>
          <a:noFill/>
          <a:ln w="12700">
            <a:solidFill>
              <a:schemeClr val="tx1"/>
            </a:solidFill>
            <a:round/>
            <a:headEnd/>
            <a:tailEnd/>
          </a:ln>
        </p:spPr>
        <p:txBody>
          <a:bodyPr wrap="none" anchor="ctr"/>
          <a:lstStyle/>
          <a:p>
            <a:endParaRPr lang="en-US"/>
          </a:p>
        </p:txBody>
      </p:sp>
      <p:sp>
        <p:nvSpPr>
          <p:cNvPr id="39946" name="Line 10"/>
          <p:cNvSpPr>
            <a:spLocks noChangeAspect="1" noChangeShapeType="1"/>
          </p:cNvSpPr>
          <p:nvPr/>
        </p:nvSpPr>
        <p:spPr bwMode="auto">
          <a:xfrm>
            <a:off x="2992438" y="3208338"/>
            <a:ext cx="2552700" cy="0"/>
          </a:xfrm>
          <a:prstGeom prst="line">
            <a:avLst/>
          </a:prstGeom>
          <a:noFill/>
          <a:ln w="12700">
            <a:solidFill>
              <a:schemeClr val="tx1"/>
            </a:solidFill>
            <a:round/>
            <a:headEnd/>
            <a:tailEnd/>
          </a:ln>
        </p:spPr>
        <p:txBody>
          <a:bodyPr wrap="none" anchor="ctr"/>
          <a:lstStyle/>
          <a:p>
            <a:endParaRPr lang="en-US"/>
          </a:p>
        </p:txBody>
      </p:sp>
      <p:sp>
        <p:nvSpPr>
          <p:cNvPr id="39947" name="Line 11"/>
          <p:cNvSpPr>
            <a:spLocks noChangeAspect="1" noChangeShapeType="1"/>
          </p:cNvSpPr>
          <p:nvPr/>
        </p:nvSpPr>
        <p:spPr bwMode="auto">
          <a:xfrm>
            <a:off x="304800" y="3873500"/>
            <a:ext cx="0" cy="2344738"/>
          </a:xfrm>
          <a:prstGeom prst="line">
            <a:avLst/>
          </a:prstGeom>
          <a:noFill/>
          <a:ln w="38100">
            <a:solidFill>
              <a:schemeClr val="tx1"/>
            </a:solidFill>
            <a:round/>
            <a:headEnd/>
            <a:tailEnd type="triangle" w="med" len="med"/>
          </a:ln>
        </p:spPr>
        <p:txBody>
          <a:bodyPr wrap="none" anchor="ctr"/>
          <a:lstStyle/>
          <a:p>
            <a:endParaRPr lang="en-US"/>
          </a:p>
        </p:txBody>
      </p:sp>
      <p:sp>
        <p:nvSpPr>
          <p:cNvPr id="39948" name="Text Box 12"/>
          <p:cNvSpPr txBox="1">
            <a:spLocks noChangeAspect="1" noChangeArrowheads="1"/>
          </p:cNvSpPr>
          <p:nvPr/>
        </p:nvSpPr>
        <p:spPr bwMode="auto">
          <a:xfrm>
            <a:off x="265113" y="3752850"/>
            <a:ext cx="1109662" cy="1803400"/>
          </a:xfrm>
          <a:prstGeom prst="rect">
            <a:avLst/>
          </a:prstGeom>
          <a:noFill/>
          <a:ln w="12700">
            <a:noFill/>
            <a:miter lim="800000"/>
            <a:headEnd/>
            <a:tailEnd/>
          </a:ln>
        </p:spPr>
        <p:txBody>
          <a:bodyPr wrap="none" anchor="ctr">
            <a:spAutoFit/>
          </a:bodyPr>
          <a:lstStyle/>
          <a:p>
            <a:pPr>
              <a:lnSpc>
                <a:spcPct val="100000"/>
              </a:lnSpc>
            </a:pPr>
            <a:r>
              <a:rPr lang="en-US" sz="1600">
                <a:solidFill>
                  <a:srgbClr val="FF0000"/>
                </a:solidFill>
              </a:rPr>
              <a:t>Larger,  </a:t>
            </a:r>
          </a:p>
          <a:p>
            <a:pPr>
              <a:lnSpc>
                <a:spcPct val="100000"/>
              </a:lnSpc>
            </a:pPr>
            <a:r>
              <a:rPr lang="en-US" sz="1600">
                <a:solidFill>
                  <a:srgbClr val="FF0000"/>
                </a:solidFill>
              </a:rPr>
              <a:t>slower, </a:t>
            </a:r>
          </a:p>
          <a:p>
            <a:pPr>
              <a:lnSpc>
                <a:spcPct val="100000"/>
              </a:lnSpc>
            </a:pPr>
            <a:r>
              <a:rPr lang="en-US" sz="1600">
                <a:solidFill>
                  <a:srgbClr val="FF0000"/>
                </a:solidFill>
              </a:rPr>
              <a:t>and </a:t>
            </a:r>
          </a:p>
          <a:p>
            <a:pPr>
              <a:lnSpc>
                <a:spcPct val="100000"/>
              </a:lnSpc>
            </a:pPr>
            <a:r>
              <a:rPr lang="en-US" sz="1600">
                <a:solidFill>
                  <a:srgbClr val="FF0000"/>
                </a:solidFill>
              </a:rPr>
              <a:t>cheaper </a:t>
            </a:r>
          </a:p>
          <a:p>
            <a:pPr>
              <a:lnSpc>
                <a:spcPct val="100000"/>
              </a:lnSpc>
            </a:pPr>
            <a:r>
              <a:rPr lang="en-US" sz="1600">
                <a:solidFill>
                  <a:srgbClr val="FF0000"/>
                </a:solidFill>
              </a:rPr>
              <a:t>(per byte)</a:t>
            </a:r>
          </a:p>
          <a:p>
            <a:pPr>
              <a:lnSpc>
                <a:spcPct val="100000"/>
              </a:lnSpc>
            </a:pPr>
            <a:r>
              <a:rPr lang="en-US" sz="1600">
                <a:solidFill>
                  <a:srgbClr val="FF0000"/>
                </a:solidFill>
              </a:rPr>
              <a:t>storage</a:t>
            </a:r>
          </a:p>
          <a:p>
            <a:pPr>
              <a:lnSpc>
                <a:spcPct val="100000"/>
              </a:lnSpc>
            </a:pPr>
            <a:r>
              <a:rPr lang="en-US" sz="1600">
                <a:solidFill>
                  <a:srgbClr val="FF0000"/>
                </a:solidFill>
              </a:rPr>
              <a:t>devices</a:t>
            </a:r>
          </a:p>
        </p:txBody>
      </p:sp>
      <p:sp>
        <p:nvSpPr>
          <p:cNvPr id="39949" name="Line 13"/>
          <p:cNvSpPr>
            <a:spLocks noChangeAspect="1" noChangeShapeType="1"/>
          </p:cNvSpPr>
          <p:nvPr/>
        </p:nvSpPr>
        <p:spPr bwMode="auto">
          <a:xfrm>
            <a:off x="2376488" y="4271963"/>
            <a:ext cx="3760787" cy="0"/>
          </a:xfrm>
          <a:prstGeom prst="line">
            <a:avLst/>
          </a:prstGeom>
          <a:noFill/>
          <a:ln w="12700">
            <a:solidFill>
              <a:schemeClr val="tx1"/>
            </a:solidFill>
            <a:round/>
            <a:headEnd/>
            <a:tailEnd/>
          </a:ln>
        </p:spPr>
        <p:txBody>
          <a:bodyPr wrap="none" anchor="ctr"/>
          <a:lstStyle/>
          <a:p>
            <a:endParaRPr lang="en-US"/>
          </a:p>
        </p:txBody>
      </p:sp>
      <p:sp>
        <p:nvSpPr>
          <p:cNvPr id="39950" name="Text Box 14"/>
          <p:cNvSpPr txBox="1">
            <a:spLocks noChangeAspect="1" noChangeArrowheads="1"/>
          </p:cNvSpPr>
          <p:nvPr/>
        </p:nvSpPr>
        <p:spPr bwMode="auto">
          <a:xfrm>
            <a:off x="2351088" y="5637213"/>
            <a:ext cx="3910012" cy="581025"/>
          </a:xfrm>
          <a:prstGeom prst="rect">
            <a:avLst/>
          </a:prstGeom>
          <a:noFill/>
          <a:ln w="12700">
            <a:noFill/>
            <a:miter lim="800000"/>
            <a:headEnd/>
            <a:tailEnd/>
          </a:ln>
        </p:spPr>
        <p:txBody>
          <a:bodyPr wrap="none" anchor="ctr">
            <a:spAutoFit/>
          </a:bodyPr>
          <a:lstStyle/>
          <a:p>
            <a:pPr>
              <a:lnSpc>
                <a:spcPct val="100000"/>
              </a:lnSpc>
            </a:pPr>
            <a:r>
              <a:rPr lang="en-US" sz="1600"/>
              <a:t>remote secondary storage</a:t>
            </a:r>
          </a:p>
          <a:p>
            <a:pPr>
              <a:lnSpc>
                <a:spcPct val="100000"/>
              </a:lnSpc>
            </a:pPr>
            <a:r>
              <a:rPr lang="en-US" sz="1600"/>
              <a:t>(distributed file systems, Web servers)</a:t>
            </a:r>
          </a:p>
        </p:txBody>
      </p:sp>
      <p:grpSp>
        <p:nvGrpSpPr>
          <p:cNvPr id="2" name="Group 15"/>
          <p:cNvGrpSpPr>
            <a:grpSpLocks noChangeAspect="1"/>
          </p:cNvGrpSpPr>
          <p:nvPr/>
        </p:nvGrpSpPr>
        <p:grpSpPr bwMode="auto">
          <a:xfrm>
            <a:off x="7050088" y="4910138"/>
            <a:ext cx="2200275" cy="852487"/>
            <a:chOff x="4176" y="2648"/>
            <a:chExt cx="1488" cy="576"/>
          </a:xfrm>
        </p:grpSpPr>
        <p:sp>
          <p:nvSpPr>
            <p:cNvPr id="39973" name="AutoShape 16"/>
            <p:cNvSpPr>
              <a:spLocks noChangeAspect="1"/>
            </p:cNvSpPr>
            <p:nvPr/>
          </p:nvSpPr>
          <p:spPr bwMode="auto">
            <a:xfrm>
              <a:off x="4176" y="2648"/>
              <a:ext cx="48" cy="576"/>
            </a:xfrm>
            <a:prstGeom prst="rightBrace">
              <a:avLst>
                <a:gd name="adj1" fmla="val 100000"/>
                <a:gd name="adj2" fmla="val 50000"/>
              </a:avLst>
            </a:prstGeom>
            <a:noFill/>
            <a:ln w="12700">
              <a:solidFill>
                <a:schemeClr val="tx1"/>
              </a:solidFill>
              <a:round/>
              <a:headEnd/>
              <a:tailEnd/>
            </a:ln>
          </p:spPr>
          <p:txBody>
            <a:bodyPr wrap="none" anchor="ctr"/>
            <a:lstStyle/>
            <a:p>
              <a:endParaRPr lang="en-US"/>
            </a:p>
          </p:txBody>
        </p:sp>
        <p:sp>
          <p:nvSpPr>
            <p:cNvPr id="39974" name="Text Box 17"/>
            <p:cNvSpPr txBox="1">
              <a:spLocks noChangeAspect="1" noChangeArrowheads="1"/>
            </p:cNvSpPr>
            <p:nvPr/>
          </p:nvSpPr>
          <p:spPr bwMode="auto">
            <a:xfrm>
              <a:off x="4269" y="2711"/>
              <a:ext cx="1395" cy="433"/>
            </a:xfrm>
            <a:prstGeom prst="rect">
              <a:avLst/>
            </a:prstGeom>
            <a:noFill/>
            <a:ln w="12700">
              <a:noFill/>
              <a:miter lim="800000"/>
              <a:headEnd/>
              <a:tailEnd/>
            </a:ln>
          </p:spPr>
          <p:txBody>
            <a:bodyPr anchor="ctr">
              <a:spAutoFit/>
            </a:bodyPr>
            <a:lstStyle/>
            <a:p>
              <a:pPr algn="l">
                <a:lnSpc>
                  <a:spcPct val="100000"/>
                </a:lnSpc>
              </a:pPr>
              <a:r>
                <a:rPr lang="en-US" sz="1200">
                  <a:solidFill>
                    <a:srgbClr val="FF0000"/>
                  </a:solidFill>
                </a:rPr>
                <a:t>Local disks hold files retrieved from disks on remote network servers.</a:t>
              </a:r>
            </a:p>
          </p:txBody>
        </p:sp>
      </p:grpSp>
      <p:grpSp>
        <p:nvGrpSpPr>
          <p:cNvPr id="3" name="Group 18"/>
          <p:cNvGrpSpPr>
            <a:grpSpLocks noChangeAspect="1"/>
          </p:cNvGrpSpPr>
          <p:nvPr/>
        </p:nvGrpSpPr>
        <p:grpSpPr bwMode="auto">
          <a:xfrm>
            <a:off x="6542088" y="3822700"/>
            <a:ext cx="2908300" cy="852488"/>
            <a:chOff x="3696" y="1968"/>
            <a:chExt cx="1968" cy="576"/>
          </a:xfrm>
        </p:grpSpPr>
        <p:sp>
          <p:nvSpPr>
            <p:cNvPr id="39971" name="AutoShape 19"/>
            <p:cNvSpPr>
              <a:spLocks noChangeAspect="1"/>
            </p:cNvSpPr>
            <p:nvPr/>
          </p:nvSpPr>
          <p:spPr bwMode="auto">
            <a:xfrm>
              <a:off x="3696" y="1968"/>
              <a:ext cx="48" cy="576"/>
            </a:xfrm>
            <a:prstGeom prst="rightBrace">
              <a:avLst>
                <a:gd name="adj1" fmla="val 100000"/>
                <a:gd name="adj2" fmla="val 50000"/>
              </a:avLst>
            </a:prstGeom>
            <a:noFill/>
            <a:ln w="12700">
              <a:solidFill>
                <a:schemeClr val="tx1"/>
              </a:solidFill>
              <a:round/>
              <a:headEnd/>
              <a:tailEnd/>
            </a:ln>
          </p:spPr>
          <p:txBody>
            <a:bodyPr wrap="none" anchor="ctr"/>
            <a:lstStyle/>
            <a:p>
              <a:endParaRPr lang="en-US"/>
            </a:p>
          </p:txBody>
        </p:sp>
        <p:sp>
          <p:nvSpPr>
            <p:cNvPr id="39972" name="Text Box 20"/>
            <p:cNvSpPr txBox="1">
              <a:spLocks noChangeAspect="1" noChangeArrowheads="1"/>
            </p:cNvSpPr>
            <p:nvPr/>
          </p:nvSpPr>
          <p:spPr bwMode="auto">
            <a:xfrm>
              <a:off x="3791" y="2032"/>
              <a:ext cx="1873" cy="433"/>
            </a:xfrm>
            <a:prstGeom prst="rect">
              <a:avLst/>
            </a:prstGeom>
            <a:noFill/>
            <a:ln w="12700">
              <a:noFill/>
              <a:miter lim="800000"/>
              <a:headEnd/>
              <a:tailEnd/>
            </a:ln>
          </p:spPr>
          <p:txBody>
            <a:bodyPr anchor="ctr">
              <a:spAutoFit/>
            </a:bodyPr>
            <a:lstStyle/>
            <a:p>
              <a:pPr algn="l">
                <a:lnSpc>
                  <a:spcPct val="100000"/>
                </a:lnSpc>
              </a:pPr>
              <a:r>
                <a:rPr lang="en-US" sz="1200">
                  <a:solidFill>
                    <a:srgbClr val="FF0000"/>
                  </a:solidFill>
                </a:rPr>
                <a:t>Main memory holds disk </a:t>
              </a:r>
            </a:p>
            <a:p>
              <a:pPr algn="l">
                <a:lnSpc>
                  <a:spcPct val="100000"/>
                </a:lnSpc>
              </a:pPr>
              <a:r>
                <a:rPr lang="en-US" sz="1200">
                  <a:solidFill>
                    <a:srgbClr val="FF0000"/>
                  </a:solidFill>
                </a:rPr>
                <a:t>blocks retrieved from local </a:t>
              </a:r>
            </a:p>
            <a:p>
              <a:pPr algn="l">
                <a:lnSpc>
                  <a:spcPct val="100000"/>
                </a:lnSpc>
              </a:pPr>
              <a:r>
                <a:rPr lang="en-US" sz="1200">
                  <a:solidFill>
                    <a:srgbClr val="FF0000"/>
                  </a:solidFill>
                </a:rPr>
                <a:t>disks.</a:t>
              </a:r>
            </a:p>
          </p:txBody>
        </p:sp>
      </p:grpSp>
      <p:sp>
        <p:nvSpPr>
          <p:cNvPr id="39953" name="Line 21"/>
          <p:cNvSpPr>
            <a:spLocks noChangeAspect="1" noChangeShapeType="1"/>
          </p:cNvSpPr>
          <p:nvPr/>
        </p:nvSpPr>
        <p:spPr bwMode="auto">
          <a:xfrm>
            <a:off x="1785938" y="5337175"/>
            <a:ext cx="4965700" cy="0"/>
          </a:xfrm>
          <a:prstGeom prst="line">
            <a:avLst/>
          </a:prstGeom>
          <a:noFill/>
          <a:ln w="12700">
            <a:solidFill>
              <a:schemeClr val="tx1"/>
            </a:solidFill>
            <a:round/>
            <a:headEnd/>
            <a:tailEnd/>
          </a:ln>
        </p:spPr>
        <p:txBody>
          <a:bodyPr wrap="none" anchor="ctr"/>
          <a:lstStyle/>
          <a:p>
            <a:endParaRPr lang="en-US"/>
          </a:p>
        </p:txBody>
      </p:sp>
      <p:sp>
        <p:nvSpPr>
          <p:cNvPr id="39954" name="Text Box 22"/>
          <p:cNvSpPr txBox="1">
            <a:spLocks noChangeAspect="1" noChangeArrowheads="1"/>
          </p:cNvSpPr>
          <p:nvPr/>
        </p:nvSpPr>
        <p:spPr bwMode="auto">
          <a:xfrm>
            <a:off x="3525838" y="2647950"/>
            <a:ext cx="1550987" cy="581025"/>
          </a:xfrm>
          <a:prstGeom prst="rect">
            <a:avLst/>
          </a:prstGeom>
          <a:noFill/>
          <a:ln w="12700">
            <a:noFill/>
            <a:miter lim="800000"/>
            <a:headEnd/>
            <a:tailEnd/>
          </a:ln>
        </p:spPr>
        <p:txBody>
          <a:bodyPr wrap="none" anchor="ctr">
            <a:spAutoFit/>
          </a:bodyPr>
          <a:lstStyle/>
          <a:p>
            <a:pPr>
              <a:lnSpc>
                <a:spcPct val="100000"/>
              </a:lnSpc>
            </a:pPr>
            <a:r>
              <a:rPr lang="en-US" sz="1600"/>
              <a:t>on-chip L2</a:t>
            </a:r>
          </a:p>
          <a:p>
            <a:pPr>
              <a:lnSpc>
                <a:spcPct val="100000"/>
              </a:lnSpc>
            </a:pPr>
            <a:r>
              <a:rPr lang="en-US" sz="1600"/>
              <a:t>cache (SRAM)</a:t>
            </a:r>
          </a:p>
        </p:txBody>
      </p:sp>
      <p:grpSp>
        <p:nvGrpSpPr>
          <p:cNvPr id="4" name="Group 23"/>
          <p:cNvGrpSpPr>
            <a:grpSpLocks/>
          </p:cNvGrpSpPr>
          <p:nvPr/>
        </p:nvGrpSpPr>
        <p:grpSpPr bwMode="auto">
          <a:xfrm>
            <a:off x="5411788" y="2262188"/>
            <a:ext cx="3011487" cy="615950"/>
            <a:chOff x="2975" y="797"/>
            <a:chExt cx="1897" cy="388"/>
          </a:xfrm>
        </p:grpSpPr>
        <p:sp>
          <p:nvSpPr>
            <p:cNvPr id="39969" name="Text Box 24"/>
            <p:cNvSpPr txBox="1">
              <a:spLocks noChangeAspect="1" noChangeArrowheads="1"/>
            </p:cNvSpPr>
            <p:nvPr/>
          </p:nvSpPr>
          <p:spPr bwMode="auto">
            <a:xfrm>
              <a:off x="3084" y="839"/>
              <a:ext cx="1788" cy="288"/>
            </a:xfrm>
            <a:prstGeom prst="rect">
              <a:avLst/>
            </a:prstGeom>
            <a:noFill/>
            <a:ln w="12700">
              <a:noFill/>
              <a:miter lim="800000"/>
              <a:headEnd/>
              <a:tailEnd/>
            </a:ln>
          </p:spPr>
          <p:txBody>
            <a:bodyPr anchor="ctr">
              <a:spAutoFit/>
            </a:bodyPr>
            <a:lstStyle/>
            <a:p>
              <a:pPr algn="l">
                <a:lnSpc>
                  <a:spcPct val="100000"/>
                </a:lnSpc>
              </a:pPr>
              <a:r>
                <a:rPr lang="en-US" sz="1200">
                  <a:solidFill>
                    <a:srgbClr val="FF0000"/>
                  </a:solidFill>
                </a:rPr>
                <a:t>L1 cache holds cache lines retrieved from the L2 cache memory.</a:t>
              </a:r>
            </a:p>
          </p:txBody>
        </p:sp>
        <p:sp>
          <p:nvSpPr>
            <p:cNvPr id="39970" name="AutoShape 25"/>
            <p:cNvSpPr>
              <a:spLocks noChangeAspect="1"/>
            </p:cNvSpPr>
            <p:nvPr/>
          </p:nvSpPr>
          <p:spPr bwMode="auto">
            <a:xfrm>
              <a:off x="2975" y="797"/>
              <a:ext cx="45" cy="388"/>
            </a:xfrm>
            <a:prstGeom prst="rightBrace">
              <a:avLst>
                <a:gd name="adj1" fmla="val 71852"/>
                <a:gd name="adj2" fmla="val 50000"/>
              </a:avLst>
            </a:prstGeom>
            <a:noFill/>
            <a:ln w="12700">
              <a:solidFill>
                <a:schemeClr val="tx1"/>
              </a:solidFill>
              <a:round/>
              <a:headEnd/>
              <a:tailEnd/>
            </a:ln>
          </p:spPr>
          <p:txBody>
            <a:bodyPr wrap="none" anchor="ctr"/>
            <a:lstStyle/>
            <a:p>
              <a:endParaRPr lang="en-US"/>
            </a:p>
          </p:txBody>
        </p:sp>
      </p:grpSp>
      <p:sp>
        <p:nvSpPr>
          <p:cNvPr id="39956" name="Text Box 26"/>
          <p:cNvSpPr txBox="1">
            <a:spLocks noChangeAspect="1" noChangeArrowheads="1"/>
          </p:cNvSpPr>
          <p:nvPr/>
        </p:nvSpPr>
        <p:spPr bwMode="auto">
          <a:xfrm>
            <a:off x="5221288" y="1619250"/>
            <a:ext cx="2919412" cy="457200"/>
          </a:xfrm>
          <a:prstGeom prst="rect">
            <a:avLst/>
          </a:prstGeom>
          <a:noFill/>
          <a:ln w="12700">
            <a:noFill/>
            <a:miter lim="800000"/>
            <a:headEnd/>
            <a:tailEnd/>
          </a:ln>
        </p:spPr>
        <p:txBody>
          <a:bodyPr anchor="ctr">
            <a:spAutoFit/>
          </a:bodyPr>
          <a:lstStyle/>
          <a:p>
            <a:pPr algn="l">
              <a:lnSpc>
                <a:spcPct val="100000"/>
              </a:lnSpc>
            </a:pPr>
            <a:r>
              <a:rPr lang="en-US" sz="1200">
                <a:solidFill>
                  <a:srgbClr val="FF0000"/>
                </a:solidFill>
              </a:rPr>
              <a:t>CPU registers hold words retrieved from L1 cache.</a:t>
            </a:r>
          </a:p>
        </p:txBody>
      </p:sp>
      <p:sp>
        <p:nvSpPr>
          <p:cNvPr id="39957" name="AutoShape 27"/>
          <p:cNvSpPr>
            <a:spLocks noChangeAspect="1"/>
          </p:cNvSpPr>
          <p:nvPr/>
        </p:nvSpPr>
        <p:spPr bwMode="auto">
          <a:xfrm>
            <a:off x="5030788" y="1576388"/>
            <a:ext cx="76200" cy="615950"/>
          </a:xfrm>
          <a:prstGeom prst="rightBrace">
            <a:avLst>
              <a:gd name="adj1" fmla="val 67361"/>
              <a:gd name="adj2" fmla="val 50000"/>
            </a:avLst>
          </a:prstGeom>
          <a:noFill/>
          <a:ln w="12700">
            <a:solidFill>
              <a:schemeClr val="tx1"/>
            </a:solidFill>
            <a:round/>
            <a:headEnd/>
            <a:tailEnd/>
          </a:ln>
        </p:spPr>
        <p:txBody>
          <a:bodyPr wrap="none" anchor="ctr"/>
          <a:lstStyle/>
          <a:p>
            <a:endParaRPr lang="en-US"/>
          </a:p>
        </p:txBody>
      </p:sp>
      <p:grpSp>
        <p:nvGrpSpPr>
          <p:cNvPr id="5" name="Group 28"/>
          <p:cNvGrpSpPr>
            <a:grpSpLocks/>
          </p:cNvGrpSpPr>
          <p:nvPr/>
        </p:nvGrpSpPr>
        <p:grpSpPr bwMode="auto">
          <a:xfrm>
            <a:off x="5830888" y="2901950"/>
            <a:ext cx="2862262" cy="614363"/>
            <a:chOff x="3198" y="1200"/>
            <a:chExt cx="1803" cy="387"/>
          </a:xfrm>
        </p:grpSpPr>
        <p:sp>
          <p:nvSpPr>
            <p:cNvPr id="39967" name="Text Box 29"/>
            <p:cNvSpPr txBox="1">
              <a:spLocks noChangeAspect="1" noChangeArrowheads="1"/>
            </p:cNvSpPr>
            <p:nvPr/>
          </p:nvSpPr>
          <p:spPr bwMode="auto">
            <a:xfrm>
              <a:off x="3345" y="1249"/>
              <a:ext cx="1656" cy="288"/>
            </a:xfrm>
            <a:prstGeom prst="rect">
              <a:avLst/>
            </a:prstGeom>
            <a:noFill/>
            <a:ln w="12700">
              <a:noFill/>
              <a:miter lim="800000"/>
              <a:headEnd/>
              <a:tailEnd/>
            </a:ln>
          </p:spPr>
          <p:txBody>
            <a:bodyPr anchor="ctr">
              <a:spAutoFit/>
            </a:bodyPr>
            <a:lstStyle/>
            <a:p>
              <a:pPr algn="l">
                <a:lnSpc>
                  <a:spcPct val="100000"/>
                </a:lnSpc>
              </a:pPr>
              <a:r>
                <a:rPr lang="en-US" sz="1200">
                  <a:solidFill>
                    <a:srgbClr val="FF0000"/>
                  </a:solidFill>
                </a:rPr>
                <a:t>L2 cache holds cache lines retrieved from main memory.</a:t>
              </a:r>
            </a:p>
          </p:txBody>
        </p:sp>
        <p:sp>
          <p:nvSpPr>
            <p:cNvPr id="39968" name="AutoShape 30"/>
            <p:cNvSpPr>
              <a:spLocks noChangeAspect="1"/>
            </p:cNvSpPr>
            <p:nvPr/>
          </p:nvSpPr>
          <p:spPr bwMode="auto">
            <a:xfrm>
              <a:off x="3198" y="1200"/>
              <a:ext cx="45" cy="387"/>
            </a:xfrm>
            <a:prstGeom prst="rightBrace">
              <a:avLst>
                <a:gd name="adj1" fmla="val 71667"/>
                <a:gd name="adj2" fmla="val 50000"/>
              </a:avLst>
            </a:prstGeom>
            <a:noFill/>
            <a:ln w="12700">
              <a:solidFill>
                <a:schemeClr val="tx1"/>
              </a:solidFill>
              <a:round/>
              <a:headEnd/>
              <a:tailEnd/>
            </a:ln>
          </p:spPr>
          <p:txBody>
            <a:bodyPr wrap="none" anchor="ctr"/>
            <a:lstStyle/>
            <a:p>
              <a:endParaRPr lang="en-US"/>
            </a:p>
          </p:txBody>
        </p:sp>
      </p:grpSp>
      <p:sp>
        <p:nvSpPr>
          <p:cNvPr id="39959" name="Text Box 31"/>
          <p:cNvSpPr txBox="1">
            <a:spLocks noChangeAspect="1" noChangeArrowheads="1"/>
          </p:cNvSpPr>
          <p:nvPr/>
        </p:nvSpPr>
        <p:spPr bwMode="auto">
          <a:xfrm>
            <a:off x="3529013" y="1327150"/>
            <a:ext cx="488950" cy="336550"/>
          </a:xfrm>
          <a:prstGeom prst="rect">
            <a:avLst/>
          </a:prstGeom>
          <a:noFill/>
          <a:ln w="12700">
            <a:noFill/>
            <a:miter lim="800000"/>
            <a:headEnd/>
            <a:tailEnd/>
          </a:ln>
        </p:spPr>
        <p:txBody>
          <a:bodyPr wrap="none" anchor="ctr">
            <a:spAutoFit/>
          </a:bodyPr>
          <a:lstStyle/>
          <a:p>
            <a:pPr>
              <a:lnSpc>
                <a:spcPct val="100000"/>
              </a:lnSpc>
            </a:pPr>
            <a:r>
              <a:rPr lang="en-US" sz="1600">
                <a:solidFill>
                  <a:srgbClr val="000482"/>
                </a:solidFill>
              </a:rPr>
              <a:t>L0:</a:t>
            </a:r>
          </a:p>
        </p:txBody>
      </p:sp>
      <p:sp>
        <p:nvSpPr>
          <p:cNvPr id="39960" name="Text Box 32"/>
          <p:cNvSpPr txBox="1">
            <a:spLocks noChangeAspect="1" noChangeArrowheads="1"/>
          </p:cNvSpPr>
          <p:nvPr/>
        </p:nvSpPr>
        <p:spPr bwMode="auto">
          <a:xfrm>
            <a:off x="3151188" y="2036763"/>
            <a:ext cx="488950" cy="336550"/>
          </a:xfrm>
          <a:prstGeom prst="rect">
            <a:avLst/>
          </a:prstGeom>
          <a:noFill/>
          <a:ln w="12700">
            <a:noFill/>
            <a:miter lim="800000"/>
            <a:headEnd/>
            <a:tailEnd/>
          </a:ln>
        </p:spPr>
        <p:txBody>
          <a:bodyPr wrap="none" anchor="ctr">
            <a:spAutoFit/>
          </a:bodyPr>
          <a:lstStyle/>
          <a:p>
            <a:pPr>
              <a:lnSpc>
                <a:spcPct val="100000"/>
              </a:lnSpc>
            </a:pPr>
            <a:r>
              <a:rPr lang="en-US" sz="1600">
                <a:solidFill>
                  <a:srgbClr val="000482"/>
                </a:solidFill>
              </a:rPr>
              <a:t>L1:</a:t>
            </a:r>
          </a:p>
        </p:txBody>
      </p:sp>
      <p:sp>
        <p:nvSpPr>
          <p:cNvPr id="39961" name="Text Box 33"/>
          <p:cNvSpPr txBox="1">
            <a:spLocks noChangeAspect="1" noChangeArrowheads="1"/>
          </p:cNvSpPr>
          <p:nvPr/>
        </p:nvSpPr>
        <p:spPr bwMode="auto">
          <a:xfrm>
            <a:off x="2713038" y="2733675"/>
            <a:ext cx="488950" cy="336550"/>
          </a:xfrm>
          <a:prstGeom prst="rect">
            <a:avLst/>
          </a:prstGeom>
          <a:noFill/>
          <a:ln w="12700">
            <a:noFill/>
            <a:miter lim="800000"/>
            <a:headEnd/>
            <a:tailEnd/>
          </a:ln>
        </p:spPr>
        <p:txBody>
          <a:bodyPr wrap="none" anchor="ctr">
            <a:spAutoFit/>
          </a:bodyPr>
          <a:lstStyle/>
          <a:p>
            <a:pPr>
              <a:lnSpc>
                <a:spcPct val="100000"/>
              </a:lnSpc>
            </a:pPr>
            <a:r>
              <a:rPr lang="en-US" sz="1600">
                <a:solidFill>
                  <a:srgbClr val="000482"/>
                </a:solidFill>
              </a:rPr>
              <a:t>L2:</a:t>
            </a:r>
          </a:p>
        </p:txBody>
      </p:sp>
      <p:sp>
        <p:nvSpPr>
          <p:cNvPr id="39962" name="Text Box 34"/>
          <p:cNvSpPr txBox="1">
            <a:spLocks noChangeAspect="1" noChangeArrowheads="1"/>
          </p:cNvSpPr>
          <p:nvPr/>
        </p:nvSpPr>
        <p:spPr bwMode="auto">
          <a:xfrm>
            <a:off x="2239963" y="3536950"/>
            <a:ext cx="488950" cy="336550"/>
          </a:xfrm>
          <a:prstGeom prst="rect">
            <a:avLst/>
          </a:prstGeom>
          <a:noFill/>
          <a:ln w="12700">
            <a:noFill/>
            <a:miter lim="800000"/>
            <a:headEnd/>
            <a:tailEnd/>
          </a:ln>
        </p:spPr>
        <p:txBody>
          <a:bodyPr wrap="none" anchor="ctr">
            <a:spAutoFit/>
          </a:bodyPr>
          <a:lstStyle/>
          <a:p>
            <a:pPr>
              <a:lnSpc>
                <a:spcPct val="100000"/>
              </a:lnSpc>
            </a:pPr>
            <a:r>
              <a:rPr lang="en-US" sz="1600">
                <a:solidFill>
                  <a:srgbClr val="000482"/>
                </a:solidFill>
              </a:rPr>
              <a:t>L3:</a:t>
            </a:r>
          </a:p>
        </p:txBody>
      </p:sp>
      <p:sp>
        <p:nvSpPr>
          <p:cNvPr id="39963" name="Text Box 35"/>
          <p:cNvSpPr txBox="1">
            <a:spLocks noChangeAspect="1" noChangeArrowheads="1"/>
          </p:cNvSpPr>
          <p:nvPr/>
        </p:nvSpPr>
        <p:spPr bwMode="auto">
          <a:xfrm>
            <a:off x="1638300" y="4602163"/>
            <a:ext cx="488950" cy="336550"/>
          </a:xfrm>
          <a:prstGeom prst="rect">
            <a:avLst/>
          </a:prstGeom>
          <a:noFill/>
          <a:ln w="12700">
            <a:noFill/>
            <a:miter lim="800000"/>
            <a:headEnd/>
            <a:tailEnd/>
          </a:ln>
        </p:spPr>
        <p:txBody>
          <a:bodyPr wrap="none" anchor="ctr">
            <a:spAutoFit/>
          </a:bodyPr>
          <a:lstStyle/>
          <a:p>
            <a:pPr>
              <a:lnSpc>
                <a:spcPct val="100000"/>
              </a:lnSpc>
            </a:pPr>
            <a:r>
              <a:rPr lang="en-US" sz="1600">
                <a:solidFill>
                  <a:srgbClr val="000482"/>
                </a:solidFill>
              </a:rPr>
              <a:t>L4:</a:t>
            </a:r>
          </a:p>
        </p:txBody>
      </p:sp>
      <p:sp>
        <p:nvSpPr>
          <p:cNvPr id="39964" name="Text Box 36"/>
          <p:cNvSpPr txBox="1">
            <a:spLocks noChangeAspect="1" noChangeArrowheads="1"/>
          </p:cNvSpPr>
          <p:nvPr/>
        </p:nvSpPr>
        <p:spPr bwMode="auto">
          <a:xfrm>
            <a:off x="998538" y="5700713"/>
            <a:ext cx="488950" cy="336550"/>
          </a:xfrm>
          <a:prstGeom prst="rect">
            <a:avLst/>
          </a:prstGeom>
          <a:noFill/>
          <a:ln w="12700">
            <a:noFill/>
            <a:miter lim="800000"/>
            <a:headEnd/>
            <a:tailEnd/>
          </a:ln>
        </p:spPr>
        <p:txBody>
          <a:bodyPr wrap="none" anchor="ctr">
            <a:spAutoFit/>
          </a:bodyPr>
          <a:lstStyle/>
          <a:p>
            <a:pPr>
              <a:lnSpc>
                <a:spcPct val="100000"/>
              </a:lnSpc>
            </a:pPr>
            <a:r>
              <a:rPr lang="en-US" sz="1600">
                <a:solidFill>
                  <a:srgbClr val="000482"/>
                </a:solidFill>
              </a:rPr>
              <a:t>L5:</a:t>
            </a:r>
          </a:p>
        </p:txBody>
      </p:sp>
      <p:sp>
        <p:nvSpPr>
          <p:cNvPr id="39965" name="Text Box 37"/>
          <p:cNvSpPr txBox="1">
            <a:spLocks noChangeAspect="1" noChangeArrowheads="1"/>
          </p:cNvSpPr>
          <p:nvPr/>
        </p:nvSpPr>
        <p:spPr bwMode="auto">
          <a:xfrm>
            <a:off x="271463" y="1265238"/>
            <a:ext cx="1109662" cy="1803400"/>
          </a:xfrm>
          <a:prstGeom prst="rect">
            <a:avLst/>
          </a:prstGeom>
          <a:noFill/>
          <a:ln w="12700">
            <a:noFill/>
            <a:miter lim="800000"/>
            <a:headEnd/>
            <a:tailEnd/>
          </a:ln>
        </p:spPr>
        <p:txBody>
          <a:bodyPr wrap="none" anchor="ctr">
            <a:spAutoFit/>
          </a:bodyPr>
          <a:lstStyle/>
          <a:p>
            <a:pPr>
              <a:lnSpc>
                <a:spcPct val="100000"/>
              </a:lnSpc>
            </a:pPr>
            <a:r>
              <a:rPr lang="en-US" sz="1600">
                <a:solidFill>
                  <a:srgbClr val="FF0000"/>
                </a:solidFill>
              </a:rPr>
              <a:t>Smaller,</a:t>
            </a:r>
          </a:p>
          <a:p>
            <a:pPr>
              <a:lnSpc>
                <a:spcPct val="100000"/>
              </a:lnSpc>
            </a:pPr>
            <a:r>
              <a:rPr lang="en-US" sz="1600">
                <a:solidFill>
                  <a:srgbClr val="FF0000"/>
                </a:solidFill>
              </a:rPr>
              <a:t>faster,</a:t>
            </a:r>
          </a:p>
          <a:p>
            <a:pPr>
              <a:lnSpc>
                <a:spcPct val="100000"/>
              </a:lnSpc>
            </a:pPr>
            <a:r>
              <a:rPr lang="en-US" sz="1600">
                <a:solidFill>
                  <a:srgbClr val="FF0000"/>
                </a:solidFill>
              </a:rPr>
              <a:t>and </a:t>
            </a:r>
          </a:p>
          <a:p>
            <a:pPr>
              <a:lnSpc>
                <a:spcPct val="100000"/>
              </a:lnSpc>
            </a:pPr>
            <a:r>
              <a:rPr lang="en-US" sz="1600">
                <a:solidFill>
                  <a:srgbClr val="FF0000"/>
                </a:solidFill>
              </a:rPr>
              <a:t>costlier</a:t>
            </a:r>
          </a:p>
          <a:p>
            <a:pPr>
              <a:lnSpc>
                <a:spcPct val="100000"/>
              </a:lnSpc>
            </a:pPr>
            <a:r>
              <a:rPr lang="en-US" sz="1600">
                <a:solidFill>
                  <a:srgbClr val="FF0000"/>
                </a:solidFill>
              </a:rPr>
              <a:t>(per byte)</a:t>
            </a:r>
          </a:p>
          <a:p>
            <a:pPr>
              <a:lnSpc>
                <a:spcPct val="100000"/>
              </a:lnSpc>
            </a:pPr>
            <a:r>
              <a:rPr lang="en-US" sz="1600">
                <a:solidFill>
                  <a:srgbClr val="FF0000"/>
                </a:solidFill>
              </a:rPr>
              <a:t>storage </a:t>
            </a:r>
          </a:p>
          <a:p>
            <a:pPr>
              <a:lnSpc>
                <a:spcPct val="100000"/>
              </a:lnSpc>
            </a:pPr>
            <a:r>
              <a:rPr lang="en-US" sz="1600">
                <a:solidFill>
                  <a:srgbClr val="FF0000"/>
                </a:solidFill>
              </a:rPr>
              <a:t>devices</a:t>
            </a:r>
          </a:p>
        </p:txBody>
      </p:sp>
      <p:sp>
        <p:nvSpPr>
          <p:cNvPr id="39966" name="Line 38"/>
          <p:cNvSpPr>
            <a:spLocks noChangeShapeType="1"/>
          </p:cNvSpPr>
          <p:nvPr/>
        </p:nvSpPr>
        <p:spPr bwMode="auto">
          <a:xfrm flipH="1" flipV="1">
            <a:off x="319088" y="1074738"/>
            <a:ext cx="0" cy="2154237"/>
          </a:xfrm>
          <a:prstGeom prst="line">
            <a:avLst/>
          </a:prstGeom>
          <a:noFill/>
          <a:ln w="38100">
            <a:solidFill>
              <a:schemeClr val="tx1"/>
            </a:solidFill>
            <a:round/>
            <a:headEnd/>
            <a:tailEnd type="triangle" w="med" len="med"/>
          </a:ln>
        </p:spPr>
        <p:txBody>
          <a:bodyPr wrap="none" anchor="ctr"/>
          <a:lstStyle/>
          <a:p>
            <a:endParaRPr lang="en-US"/>
          </a:p>
        </p:txBody>
      </p:sp>
      <p:sp>
        <p:nvSpPr>
          <p:cNvPr id="39" name="Rounded Rectangle 38"/>
          <p:cNvSpPr/>
          <p:nvPr/>
        </p:nvSpPr>
        <p:spPr bwMode="auto">
          <a:xfrm>
            <a:off x="1981200" y="3841742"/>
            <a:ext cx="4419600" cy="1035058"/>
          </a:xfrm>
          <a:prstGeom prst="roundRect">
            <a:avLst/>
          </a:prstGeom>
          <a:ln>
            <a:headEnd type="none" w="med" len="med"/>
            <a:tailEnd type="none" w="sm" len="sm"/>
          </a:ln>
        </p:spPr>
        <p:style>
          <a:lnRef idx="2">
            <a:schemeClr val="accent5">
              <a:shade val="50000"/>
            </a:schemeClr>
          </a:lnRef>
          <a:fillRef idx="1">
            <a:schemeClr val="accent5"/>
          </a:fillRef>
          <a:effectRef idx="0">
            <a:schemeClr val="accent5"/>
          </a:effectRef>
          <a:fontRef idx="minor">
            <a:schemeClr val="lt1"/>
          </a:fontRef>
        </p:style>
        <p:txBody>
          <a:bodyPr vert="horz" wrap="square" lIns="45720" tIns="45720" rIns="45720" bIns="45720" numCol="1" rtlCol="0" anchor="ctr" anchorCtr="0" compatLnSpc="1">
            <a:prstTxWarp prst="textNoShape">
              <a:avLst/>
            </a:prstTxWarp>
            <a:normAutofit/>
          </a:bodyPr>
          <a:lstStyle/>
          <a:p>
            <a:pPr marL="0" marR="0" indent="0" algn="ctr" defTabSz="914400" rtl="0" eaLnBrk="0" fontAlgn="base" latinLnBrk="0" hangingPunct="0">
              <a:lnSpc>
                <a:spcPct val="90000"/>
              </a:lnSpc>
              <a:spcBef>
                <a:spcPct val="0"/>
              </a:spcBef>
              <a:spcAft>
                <a:spcPct val="0"/>
              </a:spcAft>
              <a:buClrTx/>
              <a:buSzTx/>
              <a:buFontTx/>
              <a:buNone/>
              <a:tabLst/>
            </a:pPr>
            <a:r>
              <a:rPr kumimoji="0" lang="en-US" sz="2400" b="1" i="0" u="none" strike="noStrike" cap="none" normalizeH="0" baseline="0" dirty="0" smtClean="0">
                <a:ln>
                  <a:noFill/>
                </a:ln>
                <a:solidFill>
                  <a:schemeClr val="bg1"/>
                </a:solidFill>
                <a:effectLst/>
                <a:latin typeface="Helvetica" charset="0"/>
              </a:rPr>
              <a:t>Operating</a:t>
            </a:r>
            <a:r>
              <a:rPr kumimoji="0" lang="en-US" sz="2400" b="1" i="0" u="none" strike="noStrike" cap="none" normalizeH="0" dirty="0" smtClean="0">
                <a:ln>
                  <a:noFill/>
                </a:ln>
                <a:solidFill>
                  <a:schemeClr val="bg1"/>
                </a:solidFill>
                <a:effectLst/>
                <a:latin typeface="Helvetica" charset="0"/>
              </a:rPr>
              <a:t> System must manage</a:t>
            </a:r>
            <a:r>
              <a:rPr lang="en-US" dirty="0">
                <a:solidFill>
                  <a:schemeClr val="bg1"/>
                </a:solidFill>
                <a:latin typeface="Helvetica" charset="0"/>
              </a:rPr>
              <a:t> </a:t>
            </a:r>
            <a:r>
              <a:rPr kumimoji="0" lang="en-US" sz="2400" b="1" i="0" u="none" strike="noStrike" cap="none" normalizeH="0" dirty="0" smtClean="0">
                <a:ln>
                  <a:noFill/>
                </a:ln>
                <a:solidFill>
                  <a:schemeClr val="bg1"/>
                </a:solidFill>
                <a:effectLst/>
                <a:latin typeface="Helvetica" charset="0"/>
              </a:rPr>
              <a:t>the hierarchy</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2"/>
          <p:cNvSpPr>
            <a:spLocks noGrp="1" noChangeArrowheads="1"/>
          </p:cNvSpPr>
          <p:nvPr>
            <p:ph type="title"/>
          </p:nvPr>
        </p:nvSpPr>
        <p:spPr>
          <a:xfrm>
            <a:off x="381000" y="417513"/>
            <a:ext cx="6731000" cy="573087"/>
          </a:xfrm>
        </p:spPr>
        <p:txBody>
          <a:bodyPr/>
          <a:lstStyle/>
          <a:p>
            <a:pPr eaLnBrk="1" hangingPunct="1"/>
            <a:r>
              <a:rPr lang="en-US" smtClean="0"/>
              <a:t>Internal Fragmentation</a:t>
            </a:r>
          </a:p>
        </p:txBody>
      </p:sp>
      <p:sp>
        <p:nvSpPr>
          <p:cNvPr id="560131" name="Rectangle 3"/>
          <p:cNvSpPr>
            <a:spLocks noGrp="1" noChangeArrowheads="1"/>
          </p:cNvSpPr>
          <p:nvPr>
            <p:ph type="body" idx="1"/>
          </p:nvPr>
        </p:nvSpPr>
        <p:spPr>
          <a:xfrm>
            <a:off x="290513" y="1220788"/>
            <a:ext cx="8307387" cy="5151437"/>
          </a:xfrm>
        </p:spPr>
        <p:txBody>
          <a:bodyPr/>
          <a:lstStyle/>
          <a:p>
            <a:pPr eaLnBrk="1" hangingPunct="1">
              <a:lnSpc>
                <a:spcPct val="85000"/>
              </a:lnSpc>
              <a:buFont typeface="Wingdings" pitchFamily="1" charset="2"/>
              <a:buNone/>
            </a:pPr>
            <a:r>
              <a:rPr lang="en-US" sz="2000" dirty="0" smtClean="0">
                <a:effectLst>
                  <a:outerShdw blurRad="38100" dist="38100" dir="2700000" algn="tl">
                    <a:srgbClr val="C0C0C0"/>
                  </a:outerShdw>
                </a:effectLst>
              </a:rPr>
              <a:t>Poor memory utilization caused by </a:t>
            </a:r>
            <a:r>
              <a:rPr lang="en-US" sz="2000" i="1" dirty="0" smtClean="0">
                <a:effectLst>
                  <a:outerShdw blurRad="38100" dist="38100" dir="2700000" algn="tl">
                    <a:srgbClr val="C0C0C0"/>
                  </a:outerShdw>
                </a:effectLst>
              </a:rPr>
              <a:t>fragmentation</a:t>
            </a:r>
            <a:r>
              <a:rPr lang="en-US" sz="2000" dirty="0" smtClean="0">
                <a:effectLst>
                  <a:outerShdw blurRad="38100" dist="38100" dir="2700000" algn="tl">
                    <a:srgbClr val="C0C0C0"/>
                  </a:outerShdw>
                </a:effectLst>
              </a:rPr>
              <a:t>.</a:t>
            </a:r>
          </a:p>
          <a:p>
            <a:pPr lvl="1" eaLnBrk="1" hangingPunct="1">
              <a:lnSpc>
                <a:spcPct val="90000"/>
              </a:lnSpc>
            </a:pPr>
            <a:r>
              <a:rPr lang="en-US" sz="1800" dirty="0" smtClean="0"/>
              <a:t>Comes in two forms: internal and external fragmentation</a:t>
            </a:r>
          </a:p>
          <a:p>
            <a:pPr eaLnBrk="1" hangingPunct="1">
              <a:lnSpc>
                <a:spcPct val="85000"/>
              </a:lnSpc>
              <a:buFont typeface="Wingdings" pitchFamily="1" charset="2"/>
              <a:buNone/>
            </a:pPr>
            <a:r>
              <a:rPr lang="en-US" sz="2000" dirty="0" smtClean="0">
                <a:effectLst>
                  <a:outerShdw blurRad="38100" dist="38100" dir="2700000" algn="tl">
                    <a:srgbClr val="C0C0C0"/>
                  </a:outerShdw>
                </a:effectLst>
              </a:rPr>
              <a:t>Internal fragmentation</a:t>
            </a:r>
          </a:p>
          <a:p>
            <a:pPr lvl="1" eaLnBrk="1" hangingPunct="1">
              <a:lnSpc>
                <a:spcPct val="90000"/>
              </a:lnSpc>
            </a:pPr>
            <a:r>
              <a:rPr lang="en-US" sz="1800" dirty="0" smtClean="0"/>
              <a:t>For some block, internal fragmentation is the difference between the block size and the payload size.</a:t>
            </a:r>
          </a:p>
          <a:p>
            <a:pPr lvl="1" eaLnBrk="1" hangingPunct="1">
              <a:lnSpc>
                <a:spcPct val="90000"/>
              </a:lnSpc>
            </a:pPr>
            <a:endParaRPr lang="en-US" sz="1800" dirty="0" smtClean="0"/>
          </a:p>
          <a:p>
            <a:pPr eaLnBrk="1" hangingPunct="1">
              <a:lnSpc>
                <a:spcPct val="85000"/>
              </a:lnSpc>
              <a:buFont typeface="Wingdings" pitchFamily="1" charset="2"/>
              <a:buNone/>
            </a:pPr>
            <a:endParaRPr lang="en-US" sz="2000" dirty="0" smtClean="0">
              <a:effectLst>
                <a:outerShdw blurRad="38100" dist="38100" dir="2700000" algn="tl">
                  <a:srgbClr val="C0C0C0"/>
                </a:outerShdw>
              </a:effectLst>
            </a:endParaRPr>
          </a:p>
          <a:p>
            <a:pPr eaLnBrk="1" hangingPunct="1">
              <a:lnSpc>
                <a:spcPct val="85000"/>
              </a:lnSpc>
              <a:buFont typeface="Wingdings" pitchFamily="1" charset="2"/>
              <a:buNone/>
            </a:pPr>
            <a:endParaRPr lang="en-US" sz="2000" dirty="0" smtClean="0">
              <a:effectLst>
                <a:outerShdw blurRad="38100" dist="38100" dir="2700000" algn="tl">
                  <a:srgbClr val="C0C0C0"/>
                </a:outerShdw>
              </a:effectLst>
            </a:endParaRPr>
          </a:p>
          <a:p>
            <a:pPr eaLnBrk="1" hangingPunct="1">
              <a:lnSpc>
                <a:spcPct val="85000"/>
              </a:lnSpc>
              <a:buFont typeface="Wingdings" pitchFamily="1" charset="2"/>
              <a:buNone/>
            </a:pPr>
            <a:endParaRPr lang="en-US" sz="2000" dirty="0" smtClean="0">
              <a:effectLst>
                <a:outerShdw blurRad="38100" dist="38100" dir="2700000" algn="tl">
                  <a:srgbClr val="C0C0C0"/>
                </a:outerShdw>
              </a:effectLst>
            </a:endParaRPr>
          </a:p>
          <a:p>
            <a:pPr lvl="1" eaLnBrk="1" hangingPunct="1">
              <a:lnSpc>
                <a:spcPct val="90000"/>
              </a:lnSpc>
            </a:pPr>
            <a:endParaRPr lang="en-US" sz="1800" dirty="0" smtClean="0"/>
          </a:p>
          <a:p>
            <a:pPr lvl="1" eaLnBrk="1" hangingPunct="1">
              <a:lnSpc>
                <a:spcPct val="90000"/>
              </a:lnSpc>
            </a:pPr>
            <a:r>
              <a:rPr lang="en-US" sz="1800" dirty="0" smtClean="0"/>
              <a:t>Caused by overhead of maintaining memory management data structures, padding for alignment purposes, or explicit policy decisions (e.g., not to split the block).</a:t>
            </a:r>
          </a:p>
          <a:p>
            <a:pPr lvl="1" eaLnBrk="1" hangingPunct="1">
              <a:lnSpc>
                <a:spcPct val="90000"/>
              </a:lnSpc>
            </a:pPr>
            <a:r>
              <a:rPr lang="en-US" sz="1800" dirty="0" smtClean="0"/>
              <a:t>Depends only on the pattern of </a:t>
            </a:r>
            <a:r>
              <a:rPr lang="en-US" sz="1800" i="1" dirty="0" smtClean="0">
                <a:solidFill>
                  <a:srgbClr val="FF0000"/>
                </a:solidFill>
              </a:rPr>
              <a:t>previous</a:t>
            </a:r>
            <a:r>
              <a:rPr lang="en-US" sz="1800" dirty="0" smtClean="0"/>
              <a:t> requests, and thus is easy to measure.</a:t>
            </a:r>
          </a:p>
        </p:txBody>
      </p:sp>
      <p:sp>
        <p:nvSpPr>
          <p:cNvPr id="29700" name="Rectangle 4"/>
          <p:cNvSpPr>
            <a:spLocks noChangeArrowheads="1"/>
          </p:cNvSpPr>
          <p:nvPr/>
        </p:nvSpPr>
        <p:spPr bwMode="auto">
          <a:xfrm>
            <a:off x="2955925" y="3505200"/>
            <a:ext cx="2819400" cy="6096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sz="1600"/>
              <a:t>payload</a:t>
            </a:r>
          </a:p>
        </p:txBody>
      </p:sp>
      <p:sp>
        <p:nvSpPr>
          <p:cNvPr id="29701" name="Rectangle 5" descr="Wide upward diagonal"/>
          <p:cNvSpPr>
            <a:spLocks noChangeArrowheads="1"/>
          </p:cNvSpPr>
          <p:nvPr/>
        </p:nvSpPr>
        <p:spPr bwMode="auto">
          <a:xfrm>
            <a:off x="5775325" y="3505200"/>
            <a:ext cx="762000" cy="609600"/>
          </a:xfrm>
          <a:prstGeom prst="rect">
            <a:avLst/>
          </a:prstGeom>
          <a:pattFill prst="wdUpDiag">
            <a:fgClr>
              <a:srgbClr val="000000"/>
            </a:fgClr>
            <a:bgClr>
              <a:schemeClr val="bg1"/>
            </a:bgClr>
          </a:pattFill>
          <a:ln w="25400">
            <a:solidFill>
              <a:schemeClr val="tx1"/>
            </a:solidFill>
            <a:miter lim="800000"/>
            <a:headEnd/>
            <a:tailEnd/>
          </a:ln>
        </p:spPr>
        <p:txBody>
          <a:bodyPr wrap="none" anchor="ctr"/>
          <a:lstStyle/>
          <a:p>
            <a:endParaRPr lang="en-US"/>
          </a:p>
        </p:txBody>
      </p:sp>
      <p:sp>
        <p:nvSpPr>
          <p:cNvPr id="29702" name="Rectangle 6" descr="Wide upward diagonal"/>
          <p:cNvSpPr>
            <a:spLocks noChangeArrowheads="1"/>
          </p:cNvSpPr>
          <p:nvPr/>
        </p:nvSpPr>
        <p:spPr bwMode="auto">
          <a:xfrm>
            <a:off x="2193925" y="3505200"/>
            <a:ext cx="762000" cy="609600"/>
          </a:xfrm>
          <a:prstGeom prst="rect">
            <a:avLst/>
          </a:prstGeom>
          <a:pattFill prst="wdUpDiag">
            <a:fgClr>
              <a:srgbClr val="000000"/>
            </a:fgClr>
            <a:bgClr>
              <a:schemeClr val="bg1"/>
            </a:bgClr>
          </a:pattFill>
          <a:ln w="25400">
            <a:solidFill>
              <a:schemeClr val="tx1"/>
            </a:solidFill>
            <a:miter lim="800000"/>
            <a:headEnd/>
            <a:tailEnd/>
          </a:ln>
        </p:spPr>
        <p:txBody>
          <a:bodyPr wrap="none" anchor="ctr"/>
          <a:lstStyle/>
          <a:p>
            <a:endParaRPr lang="en-US"/>
          </a:p>
        </p:txBody>
      </p:sp>
      <p:sp>
        <p:nvSpPr>
          <p:cNvPr id="29703" name="Text Box 7"/>
          <p:cNvSpPr txBox="1">
            <a:spLocks noChangeArrowheads="1"/>
          </p:cNvSpPr>
          <p:nvPr/>
        </p:nvSpPr>
        <p:spPr bwMode="auto">
          <a:xfrm>
            <a:off x="6994525" y="3429000"/>
            <a:ext cx="1539875" cy="581025"/>
          </a:xfrm>
          <a:prstGeom prst="rect">
            <a:avLst/>
          </a:prstGeom>
          <a:noFill/>
          <a:ln w="25400">
            <a:noFill/>
            <a:miter lim="800000"/>
            <a:headEnd/>
            <a:tailEnd/>
          </a:ln>
        </p:spPr>
        <p:txBody>
          <a:bodyPr wrap="none">
            <a:spAutoFit/>
          </a:bodyPr>
          <a:lstStyle/>
          <a:p>
            <a:pPr algn="l">
              <a:lnSpc>
                <a:spcPct val="100000"/>
              </a:lnSpc>
            </a:pPr>
            <a:r>
              <a:rPr lang="en-US" sz="1600"/>
              <a:t>Internal </a:t>
            </a:r>
          </a:p>
          <a:p>
            <a:pPr algn="l">
              <a:lnSpc>
                <a:spcPct val="100000"/>
              </a:lnSpc>
            </a:pPr>
            <a:r>
              <a:rPr lang="en-US" sz="1600"/>
              <a:t>fragmentation</a:t>
            </a:r>
          </a:p>
        </p:txBody>
      </p:sp>
      <p:sp>
        <p:nvSpPr>
          <p:cNvPr id="29704" name="Line 8"/>
          <p:cNvSpPr>
            <a:spLocks noChangeShapeType="1"/>
          </p:cNvSpPr>
          <p:nvPr/>
        </p:nvSpPr>
        <p:spPr bwMode="auto">
          <a:xfrm flipH="1">
            <a:off x="6308725" y="3733800"/>
            <a:ext cx="762000" cy="0"/>
          </a:xfrm>
          <a:prstGeom prst="line">
            <a:avLst/>
          </a:prstGeom>
          <a:noFill/>
          <a:ln w="25400">
            <a:solidFill>
              <a:schemeClr val="tx1"/>
            </a:solidFill>
            <a:round/>
            <a:headEnd/>
            <a:tailEnd type="triangle" w="med" len="med"/>
          </a:ln>
        </p:spPr>
        <p:txBody>
          <a:bodyPr wrap="none" anchor="ctr"/>
          <a:lstStyle/>
          <a:p>
            <a:endParaRPr lang="en-US"/>
          </a:p>
        </p:txBody>
      </p:sp>
      <p:sp>
        <p:nvSpPr>
          <p:cNvPr id="29705" name="AutoShape 9"/>
          <p:cNvSpPr>
            <a:spLocks/>
          </p:cNvSpPr>
          <p:nvPr/>
        </p:nvSpPr>
        <p:spPr bwMode="auto">
          <a:xfrm rot="-5400000">
            <a:off x="4213225" y="1104900"/>
            <a:ext cx="304800" cy="4343400"/>
          </a:xfrm>
          <a:prstGeom prst="rightBrace">
            <a:avLst>
              <a:gd name="adj1" fmla="val 118750"/>
              <a:gd name="adj2" fmla="val 50000"/>
            </a:avLst>
          </a:prstGeom>
          <a:noFill/>
          <a:ln w="25400">
            <a:solidFill>
              <a:schemeClr val="tx1"/>
            </a:solidFill>
            <a:round/>
            <a:headEnd/>
            <a:tailEnd/>
          </a:ln>
        </p:spPr>
        <p:txBody>
          <a:bodyPr vert="eaVert" wrap="none" anchor="ctr"/>
          <a:lstStyle/>
          <a:p>
            <a:pPr>
              <a:lnSpc>
                <a:spcPct val="100000"/>
              </a:lnSpc>
            </a:pPr>
            <a:endParaRPr lang="en-US" sz="1600"/>
          </a:p>
        </p:txBody>
      </p:sp>
      <p:sp>
        <p:nvSpPr>
          <p:cNvPr id="29706" name="Text Box 10"/>
          <p:cNvSpPr txBox="1">
            <a:spLocks noChangeArrowheads="1"/>
          </p:cNvSpPr>
          <p:nvPr/>
        </p:nvSpPr>
        <p:spPr bwMode="auto">
          <a:xfrm>
            <a:off x="4022725" y="2863850"/>
            <a:ext cx="714375" cy="336550"/>
          </a:xfrm>
          <a:prstGeom prst="rect">
            <a:avLst/>
          </a:prstGeom>
          <a:noFill/>
          <a:ln w="25400">
            <a:noFill/>
            <a:miter lim="800000"/>
            <a:headEnd/>
            <a:tailEnd/>
          </a:ln>
        </p:spPr>
        <p:txBody>
          <a:bodyPr wrap="none">
            <a:spAutoFit/>
          </a:bodyPr>
          <a:lstStyle/>
          <a:p>
            <a:pPr algn="l">
              <a:lnSpc>
                <a:spcPct val="100000"/>
              </a:lnSpc>
            </a:pPr>
            <a:r>
              <a:rPr lang="en-US" sz="1600"/>
              <a:t>block</a:t>
            </a:r>
          </a:p>
        </p:txBody>
      </p:sp>
      <p:sp>
        <p:nvSpPr>
          <p:cNvPr id="29707" name="Text Box 11"/>
          <p:cNvSpPr txBox="1">
            <a:spLocks noChangeArrowheads="1"/>
          </p:cNvSpPr>
          <p:nvPr/>
        </p:nvSpPr>
        <p:spPr bwMode="auto">
          <a:xfrm>
            <a:off x="577850" y="3505200"/>
            <a:ext cx="1539875" cy="581025"/>
          </a:xfrm>
          <a:prstGeom prst="rect">
            <a:avLst/>
          </a:prstGeom>
          <a:noFill/>
          <a:ln w="25400">
            <a:noFill/>
            <a:miter lim="800000"/>
            <a:headEnd/>
            <a:tailEnd/>
          </a:ln>
        </p:spPr>
        <p:txBody>
          <a:bodyPr wrap="none">
            <a:spAutoFit/>
          </a:bodyPr>
          <a:lstStyle/>
          <a:p>
            <a:pPr algn="l">
              <a:lnSpc>
                <a:spcPct val="100000"/>
              </a:lnSpc>
            </a:pPr>
            <a:r>
              <a:rPr lang="en-US" sz="1600"/>
              <a:t>Internal </a:t>
            </a:r>
          </a:p>
          <a:p>
            <a:pPr algn="l">
              <a:lnSpc>
                <a:spcPct val="100000"/>
              </a:lnSpc>
            </a:pPr>
            <a:r>
              <a:rPr lang="en-US" sz="1600"/>
              <a:t>fragmentation</a:t>
            </a:r>
          </a:p>
        </p:txBody>
      </p:sp>
      <p:sp>
        <p:nvSpPr>
          <p:cNvPr id="29708" name="Line 12"/>
          <p:cNvSpPr>
            <a:spLocks noChangeShapeType="1"/>
          </p:cNvSpPr>
          <p:nvPr/>
        </p:nvSpPr>
        <p:spPr bwMode="auto">
          <a:xfrm>
            <a:off x="1965325" y="3810000"/>
            <a:ext cx="685800" cy="0"/>
          </a:xfrm>
          <a:prstGeom prst="line">
            <a:avLst/>
          </a:prstGeom>
          <a:noFill/>
          <a:ln w="25400">
            <a:solidFill>
              <a:schemeClr val="tx1"/>
            </a:solidFill>
            <a:round/>
            <a:headEnd/>
            <a:tailEnd type="triangle" w="med" len="med"/>
          </a:ln>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2"/>
          <p:cNvSpPr>
            <a:spLocks noGrp="1" noChangeArrowheads="1"/>
          </p:cNvSpPr>
          <p:nvPr>
            <p:ph type="title"/>
          </p:nvPr>
        </p:nvSpPr>
        <p:spPr>
          <a:xfrm>
            <a:off x="381000" y="417513"/>
            <a:ext cx="6743700" cy="573087"/>
          </a:xfrm>
        </p:spPr>
        <p:txBody>
          <a:bodyPr/>
          <a:lstStyle/>
          <a:p>
            <a:pPr eaLnBrk="1" hangingPunct="1"/>
            <a:r>
              <a:rPr lang="en-US" smtClean="0"/>
              <a:t>External Fragmentation</a:t>
            </a:r>
          </a:p>
        </p:txBody>
      </p:sp>
      <p:sp>
        <p:nvSpPr>
          <p:cNvPr id="30723" name="Rectangle 3"/>
          <p:cNvSpPr>
            <a:spLocks noChangeArrowheads="1"/>
          </p:cNvSpPr>
          <p:nvPr/>
        </p:nvSpPr>
        <p:spPr bwMode="auto">
          <a:xfrm>
            <a:off x="2362200" y="2071688"/>
            <a:ext cx="304800" cy="304800"/>
          </a:xfrm>
          <a:prstGeom prst="rect">
            <a:avLst/>
          </a:prstGeom>
          <a:solidFill>
            <a:srgbClr val="FFFF99"/>
          </a:solidFill>
          <a:ln w="3175">
            <a:solidFill>
              <a:schemeClr val="tx1"/>
            </a:solidFill>
            <a:miter lim="800000"/>
            <a:headEnd/>
            <a:tailEnd/>
          </a:ln>
        </p:spPr>
        <p:txBody>
          <a:bodyPr wrap="none" anchor="ctr"/>
          <a:lstStyle/>
          <a:p>
            <a:endParaRPr lang="en-US"/>
          </a:p>
        </p:txBody>
      </p:sp>
      <p:sp>
        <p:nvSpPr>
          <p:cNvPr id="30724" name="Rectangle 4"/>
          <p:cNvSpPr>
            <a:spLocks noChangeArrowheads="1"/>
          </p:cNvSpPr>
          <p:nvPr/>
        </p:nvSpPr>
        <p:spPr bwMode="auto">
          <a:xfrm>
            <a:off x="2667000" y="2071688"/>
            <a:ext cx="304800" cy="304800"/>
          </a:xfrm>
          <a:prstGeom prst="rect">
            <a:avLst/>
          </a:prstGeom>
          <a:solidFill>
            <a:srgbClr val="FFFF99"/>
          </a:solidFill>
          <a:ln w="3175">
            <a:solidFill>
              <a:schemeClr val="tx1"/>
            </a:solidFill>
            <a:miter lim="800000"/>
            <a:headEnd/>
            <a:tailEnd/>
          </a:ln>
        </p:spPr>
        <p:txBody>
          <a:bodyPr wrap="none" anchor="ctr"/>
          <a:lstStyle/>
          <a:p>
            <a:endParaRPr lang="en-US"/>
          </a:p>
        </p:txBody>
      </p:sp>
      <p:sp>
        <p:nvSpPr>
          <p:cNvPr id="30725" name="Rectangle 5"/>
          <p:cNvSpPr>
            <a:spLocks noChangeArrowheads="1"/>
          </p:cNvSpPr>
          <p:nvPr/>
        </p:nvSpPr>
        <p:spPr bwMode="auto">
          <a:xfrm>
            <a:off x="2971800" y="2071688"/>
            <a:ext cx="304800" cy="304800"/>
          </a:xfrm>
          <a:prstGeom prst="rect">
            <a:avLst/>
          </a:prstGeom>
          <a:solidFill>
            <a:srgbClr val="FFFF99"/>
          </a:solidFill>
          <a:ln w="3175">
            <a:solidFill>
              <a:schemeClr val="tx1"/>
            </a:solidFill>
            <a:miter lim="800000"/>
            <a:headEnd/>
            <a:tailEnd/>
          </a:ln>
        </p:spPr>
        <p:txBody>
          <a:bodyPr wrap="none" anchor="ctr"/>
          <a:lstStyle/>
          <a:p>
            <a:endParaRPr lang="en-US"/>
          </a:p>
        </p:txBody>
      </p:sp>
      <p:sp>
        <p:nvSpPr>
          <p:cNvPr id="30726" name="Rectangle 6"/>
          <p:cNvSpPr>
            <a:spLocks noChangeArrowheads="1"/>
          </p:cNvSpPr>
          <p:nvPr/>
        </p:nvSpPr>
        <p:spPr bwMode="auto">
          <a:xfrm>
            <a:off x="3276600" y="2071688"/>
            <a:ext cx="304800" cy="304800"/>
          </a:xfrm>
          <a:prstGeom prst="rect">
            <a:avLst/>
          </a:prstGeom>
          <a:solidFill>
            <a:srgbClr val="FFFF99"/>
          </a:solidFill>
          <a:ln w="3175">
            <a:solidFill>
              <a:schemeClr val="tx1"/>
            </a:solidFill>
            <a:miter lim="800000"/>
            <a:headEnd/>
            <a:tailEnd/>
          </a:ln>
        </p:spPr>
        <p:txBody>
          <a:bodyPr wrap="none" anchor="ctr"/>
          <a:lstStyle/>
          <a:p>
            <a:endParaRPr lang="en-US"/>
          </a:p>
        </p:txBody>
      </p:sp>
      <p:sp>
        <p:nvSpPr>
          <p:cNvPr id="30727" name="Rectangle 7"/>
          <p:cNvSpPr>
            <a:spLocks noChangeArrowheads="1"/>
          </p:cNvSpPr>
          <p:nvPr/>
        </p:nvSpPr>
        <p:spPr bwMode="auto">
          <a:xfrm>
            <a:off x="3581400" y="2071688"/>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30728" name="Rectangle 8"/>
          <p:cNvSpPr>
            <a:spLocks noChangeArrowheads="1"/>
          </p:cNvSpPr>
          <p:nvPr/>
        </p:nvSpPr>
        <p:spPr bwMode="auto">
          <a:xfrm>
            <a:off x="3886200" y="2071688"/>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30729" name="Rectangle 9"/>
          <p:cNvSpPr>
            <a:spLocks noChangeArrowheads="1"/>
          </p:cNvSpPr>
          <p:nvPr/>
        </p:nvSpPr>
        <p:spPr bwMode="auto">
          <a:xfrm>
            <a:off x="4191000" y="2071688"/>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30730" name="Rectangle 10"/>
          <p:cNvSpPr>
            <a:spLocks noChangeArrowheads="1"/>
          </p:cNvSpPr>
          <p:nvPr/>
        </p:nvSpPr>
        <p:spPr bwMode="auto">
          <a:xfrm>
            <a:off x="4495800" y="2071688"/>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30731" name="Rectangle 11"/>
          <p:cNvSpPr>
            <a:spLocks noChangeArrowheads="1"/>
          </p:cNvSpPr>
          <p:nvPr/>
        </p:nvSpPr>
        <p:spPr bwMode="auto">
          <a:xfrm>
            <a:off x="4800600" y="2071688"/>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30732" name="Rectangle 12"/>
          <p:cNvSpPr>
            <a:spLocks noChangeArrowheads="1"/>
          </p:cNvSpPr>
          <p:nvPr/>
        </p:nvSpPr>
        <p:spPr bwMode="auto">
          <a:xfrm>
            <a:off x="5105400" y="2071688"/>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30733" name="Rectangle 13"/>
          <p:cNvSpPr>
            <a:spLocks noChangeArrowheads="1"/>
          </p:cNvSpPr>
          <p:nvPr/>
        </p:nvSpPr>
        <p:spPr bwMode="auto">
          <a:xfrm>
            <a:off x="5410200" y="2071688"/>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30734" name="Rectangle 14"/>
          <p:cNvSpPr>
            <a:spLocks noChangeArrowheads="1"/>
          </p:cNvSpPr>
          <p:nvPr/>
        </p:nvSpPr>
        <p:spPr bwMode="auto">
          <a:xfrm>
            <a:off x="5715000" y="2071688"/>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30735" name="Rectangle 15"/>
          <p:cNvSpPr>
            <a:spLocks noChangeArrowheads="1"/>
          </p:cNvSpPr>
          <p:nvPr/>
        </p:nvSpPr>
        <p:spPr bwMode="auto">
          <a:xfrm>
            <a:off x="6019800" y="2071688"/>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30736" name="Rectangle 16"/>
          <p:cNvSpPr>
            <a:spLocks noChangeArrowheads="1"/>
          </p:cNvSpPr>
          <p:nvPr/>
        </p:nvSpPr>
        <p:spPr bwMode="auto">
          <a:xfrm>
            <a:off x="6324600" y="2071688"/>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30737" name="Rectangle 17"/>
          <p:cNvSpPr>
            <a:spLocks noChangeArrowheads="1"/>
          </p:cNvSpPr>
          <p:nvPr/>
        </p:nvSpPr>
        <p:spPr bwMode="auto">
          <a:xfrm>
            <a:off x="6629400" y="2071688"/>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30738" name="Rectangle 18"/>
          <p:cNvSpPr>
            <a:spLocks noChangeArrowheads="1"/>
          </p:cNvSpPr>
          <p:nvPr/>
        </p:nvSpPr>
        <p:spPr bwMode="auto">
          <a:xfrm>
            <a:off x="6934200" y="2071688"/>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30739" name="Rectangle 19"/>
          <p:cNvSpPr>
            <a:spLocks noChangeArrowheads="1"/>
          </p:cNvSpPr>
          <p:nvPr/>
        </p:nvSpPr>
        <p:spPr bwMode="auto">
          <a:xfrm>
            <a:off x="7239000" y="2071688"/>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30740" name="Text Box 20"/>
          <p:cNvSpPr txBox="1">
            <a:spLocks noChangeArrowheads="1"/>
          </p:cNvSpPr>
          <p:nvPr/>
        </p:nvSpPr>
        <p:spPr bwMode="auto">
          <a:xfrm>
            <a:off x="1295400" y="1614488"/>
            <a:ext cx="2095500" cy="366712"/>
          </a:xfrm>
          <a:prstGeom prst="rect">
            <a:avLst/>
          </a:prstGeom>
          <a:noFill/>
          <a:ln w="25400">
            <a:noFill/>
            <a:miter lim="800000"/>
            <a:headEnd/>
            <a:tailEnd/>
          </a:ln>
        </p:spPr>
        <p:txBody>
          <a:bodyPr wrap="none">
            <a:spAutoFit/>
          </a:bodyPr>
          <a:lstStyle/>
          <a:p>
            <a:pPr algn="l">
              <a:lnSpc>
                <a:spcPct val="100000"/>
              </a:lnSpc>
            </a:pPr>
            <a:r>
              <a:rPr lang="en-US" sz="1800">
                <a:latin typeface="Courier New" pitchFamily="1" charset="0"/>
              </a:rPr>
              <a:t>p1 = malloc(4)</a:t>
            </a:r>
          </a:p>
        </p:txBody>
      </p:sp>
      <p:sp>
        <p:nvSpPr>
          <p:cNvPr id="30741" name="Rectangle 21"/>
          <p:cNvSpPr>
            <a:spLocks noChangeArrowheads="1"/>
          </p:cNvSpPr>
          <p:nvPr/>
        </p:nvSpPr>
        <p:spPr bwMode="auto">
          <a:xfrm>
            <a:off x="2400300" y="2909888"/>
            <a:ext cx="304800" cy="304800"/>
          </a:xfrm>
          <a:prstGeom prst="rect">
            <a:avLst/>
          </a:prstGeom>
          <a:solidFill>
            <a:srgbClr val="FFFF99"/>
          </a:solidFill>
          <a:ln w="3175">
            <a:solidFill>
              <a:schemeClr val="tx1"/>
            </a:solidFill>
            <a:miter lim="800000"/>
            <a:headEnd/>
            <a:tailEnd/>
          </a:ln>
        </p:spPr>
        <p:txBody>
          <a:bodyPr wrap="none" anchor="ctr"/>
          <a:lstStyle/>
          <a:p>
            <a:endParaRPr lang="en-US"/>
          </a:p>
        </p:txBody>
      </p:sp>
      <p:sp>
        <p:nvSpPr>
          <p:cNvPr id="30742" name="Rectangle 22"/>
          <p:cNvSpPr>
            <a:spLocks noChangeArrowheads="1"/>
          </p:cNvSpPr>
          <p:nvPr/>
        </p:nvSpPr>
        <p:spPr bwMode="auto">
          <a:xfrm>
            <a:off x="2705100" y="2909888"/>
            <a:ext cx="304800" cy="304800"/>
          </a:xfrm>
          <a:prstGeom prst="rect">
            <a:avLst/>
          </a:prstGeom>
          <a:solidFill>
            <a:srgbClr val="FFFF99"/>
          </a:solidFill>
          <a:ln w="3175">
            <a:solidFill>
              <a:schemeClr val="tx1"/>
            </a:solidFill>
            <a:miter lim="800000"/>
            <a:headEnd/>
            <a:tailEnd/>
          </a:ln>
        </p:spPr>
        <p:txBody>
          <a:bodyPr wrap="none" anchor="ctr"/>
          <a:lstStyle/>
          <a:p>
            <a:endParaRPr lang="en-US"/>
          </a:p>
        </p:txBody>
      </p:sp>
      <p:sp>
        <p:nvSpPr>
          <p:cNvPr id="30743" name="Rectangle 23"/>
          <p:cNvSpPr>
            <a:spLocks noChangeArrowheads="1"/>
          </p:cNvSpPr>
          <p:nvPr/>
        </p:nvSpPr>
        <p:spPr bwMode="auto">
          <a:xfrm>
            <a:off x="3009900" y="2909888"/>
            <a:ext cx="304800" cy="304800"/>
          </a:xfrm>
          <a:prstGeom prst="rect">
            <a:avLst/>
          </a:prstGeom>
          <a:solidFill>
            <a:srgbClr val="FFFF99"/>
          </a:solidFill>
          <a:ln w="3175">
            <a:solidFill>
              <a:schemeClr val="tx1"/>
            </a:solidFill>
            <a:miter lim="800000"/>
            <a:headEnd/>
            <a:tailEnd/>
          </a:ln>
        </p:spPr>
        <p:txBody>
          <a:bodyPr wrap="none" anchor="ctr"/>
          <a:lstStyle/>
          <a:p>
            <a:endParaRPr lang="en-US"/>
          </a:p>
        </p:txBody>
      </p:sp>
      <p:sp>
        <p:nvSpPr>
          <p:cNvPr id="30744" name="Rectangle 24"/>
          <p:cNvSpPr>
            <a:spLocks noChangeArrowheads="1"/>
          </p:cNvSpPr>
          <p:nvPr/>
        </p:nvSpPr>
        <p:spPr bwMode="auto">
          <a:xfrm>
            <a:off x="3314700" y="2909888"/>
            <a:ext cx="304800" cy="304800"/>
          </a:xfrm>
          <a:prstGeom prst="rect">
            <a:avLst/>
          </a:prstGeom>
          <a:solidFill>
            <a:srgbClr val="FFFF99"/>
          </a:solidFill>
          <a:ln w="3175">
            <a:solidFill>
              <a:schemeClr val="tx1"/>
            </a:solidFill>
            <a:miter lim="800000"/>
            <a:headEnd/>
            <a:tailEnd/>
          </a:ln>
        </p:spPr>
        <p:txBody>
          <a:bodyPr wrap="none" anchor="ctr"/>
          <a:lstStyle/>
          <a:p>
            <a:endParaRPr lang="en-US"/>
          </a:p>
        </p:txBody>
      </p:sp>
      <p:sp>
        <p:nvSpPr>
          <p:cNvPr id="30745" name="Rectangle 25"/>
          <p:cNvSpPr>
            <a:spLocks noChangeArrowheads="1"/>
          </p:cNvSpPr>
          <p:nvPr/>
        </p:nvSpPr>
        <p:spPr bwMode="auto">
          <a:xfrm>
            <a:off x="3619500" y="2909888"/>
            <a:ext cx="304800" cy="304800"/>
          </a:xfrm>
          <a:prstGeom prst="rect">
            <a:avLst/>
          </a:prstGeom>
          <a:solidFill>
            <a:srgbClr val="CCFFFF"/>
          </a:solidFill>
          <a:ln w="3175">
            <a:solidFill>
              <a:schemeClr val="tx1"/>
            </a:solidFill>
            <a:miter lim="800000"/>
            <a:headEnd/>
            <a:tailEnd/>
          </a:ln>
        </p:spPr>
        <p:txBody>
          <a:bodyPr wrap="none" anchor="ctr"/>
          <a:lstStyle/>
          <a:p>
            <a:endParaRPr lang="en-US"/>
          </a:p>
        </p:txBody>
      </p:sp>
      <p:sp>
        <p:nvSpPr>
          <p:cNvPr id="30746" name="Rectangle 26"/>
          <p:cNvSpPr>
            <a:spLocks noChangeArrowheads="1"/>
          </p:cNvSpPr>
          <p:nvPr/>
        </p:nvSpPr>
        <p:spPr bwMode="auto">
          <a:xfrm>
            <a:off x="3924300" y="2909888"/>
            <a:ext cx="304800" cy="304800"/>
          </a:xfrm>
          <a:prstGeom prst="rect">
            <a:avLst/>
          </a:prstGeom>
          <a:solidFill>
            <a:srgbClr val="CCFFFF"/>
          </a:solidFill>
          <a:ln w="3175">
            <a:solidFill>
              <a:schemeClr val="tx1"/>
            </a:solidFill>
            <a:miter lim="800000"/>
            <a:headEnd/>
            <a:tailEnd/>
          </a:ln>
        </p:spPr>
        <p:txBody>
          <a:bodyPr wrap="none" anchor="ctr"/>
          <a:lstStyle/>
          <a:p>
            <a:endParaRPr lang="en-US"/>
          </a:p>
        </p:txBody>
      </p:sp>
      <p:sp>
        <p:nvSpPr>
          <p:cNvPr id="30747" name="Rectangle 27"/>
          <p:cNvSpPr>
            <a:spLocks noChangeArrowheads="1"/>
          </p:cNvSpPr>
          <p:nvPr/>
        </p:nvSpPr>
        <p:spPr bwMode="auto">
          <a:xfrm>
            <a:off x="4229100" y="2909888"/>
            <a:ext cx="304800" cy="304800"/>
          </a:xfrm>
          <a:prstGeom prst="rect">
            <a:avLst/>
          </a:prstGeom>
          <a:solidFill>
            <a:srgbClr val="CCFFFF"/>
          </a:solidFill>
          <a:ln w="3175">
            <a:solidFill>
              <a:schemeClr val="tx1"/>
            </a:solidFill>
            <a:miter lim="800000"/>
            <a:headEnd/>
            <a:tailEnd/>
          </a:ln>
        </p:spPr>
        <p:txBody>
          <a:bodyPr wrap="none" anchor="ctr"/>
          <a:lstStyle/>
          <a:p>
            <a:endParaRPr lang="en-US"/>
          </a:p>
        </p:txBody>
      </p:sp>
      <p:sp>
        <p:nvSpPr>
          <p:cNvPr id="30748" name="Rectangle 28"/>
          <p:cNvSpPr>
            <a:spLocks noChangeArrowheads="1"/>
          </p:cNvSpPr>
          <p:nvPr/>
        </p:nvSpPr>
        <p:spPr bwMode="auto">
          <a:xfrm>
            <a:off x="4533900" y="2909888"/>
            <a:ext cx="304800" cy="304800"/>
          </a:xfrm>
          <a:prstGeom prst="rect">
            <a:avLst/>
          </a:prstGeom>
          <a:solidFill>
            <a:srgbClr val="CCFFFF"/>
          </a:solidFill>
          <a:ln w="3175">
            <a:solidFill>
              <a:schemeClr val="tx1"/>
            </a:solidFill>
            <a:miter lim="800000"/>
            <a:headEnd/>
            <a:tailEnd/>
          </a:ln>
        </p:spPr>
        <p:txBody>
          <a:bodyPr wrap="none" anchor="ctr"/>
          <a:lstStyle/>
          <a:p>
            <a:endParaRPr lang="en-US"/>
          </a:p>
        </p:txBody>
      </p:sp>
      <p:sp>
        <p:nvSpPr>
          <p:cNvPr id="30749" name="Rectangle 29"/>
          <p:cNvSpPr>
            <a:spLocks noChangeArrowheads="1"/>
          </p:cNvSpPr>
          <p:nvPr/>
        </p:nvSpPr>
        <p:spPr bwMode="auto">
          <a:xfrm>
            <a:off x="4838700" y="2909888"/>
            <a:ext cx="304800" cy="304800"/>
          </a:xfrm>
          <a:prstGeom prst="rect">
            <a:avLst/>
          </a:prstGeom>
          <a:solidFill>
            <a:srgbClr val="CCFFFF"/>
          </a:solidFill>
          <a:ln w="3175">
            <a:solidFill>
              <a:schemeClr val="tx1"/>
            </a:solidFill>
            <a:miter lim="800000"/>
            <a:headEnd/>
            <a:tailEnd/>
          </a:ln>
        </p:spPr>
        <p:txBody>
          <a:bodyPr wrap="none" anchor="ctr"/>
          <a:lstStyle/>
          <a:p>
            <a:endParaRPr lang="en-US"/>
          </a:p>
        </p:txBody>
      </p:sp>
      <p:sp>
        <p:nvSpPr>
          <p:cNvPr id="30750" name="Rectangle 30"/>
          <p:cNvSpPr>
            <a:spLocks noChangeArrowheads="1"/>
          </p:cNvSpPr>
          <p:nvPr/>
        </p:nvSpPr>
        <p:spPr bwMode="auto">
          <a:xfrm>
            <a:off x="5143500" y="2909888"/>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30751" name="Rectangle 31"/>
          <p:cNvSpPr>
            <a:spLocks noChangeArrowheads="1"/>
          </p:cNvSpPr>
          <p:nvPr/>
        </p:nvSpPr>
        <p:spPr bwMode="auto">
          <a:xfrm>
            <a:off x="5448300" y="2909888"/>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30752" name="Rectangle 32"/>
          <p:cNvSpPr>
            <a:spLocks noChangeArrowheads="1"/>
          </p:cNvSpPr>
          <p:nvPr/>
        </p:nvSpPr>
        <p:spPr bwMode="auto">
          <a:xfrm>
            <a:off x="5753100" y="2909888"/>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30753" name="Rectangle 33"/>
          <p:cNvSpPr>
            <a:spLocks noChangeArrowheads="1"/>
          </p:cNvSpPr>
          <p:nvPr/>
        </p:nvSpPr>
        <p:spPr bwMode="auto">
          <a:xfrm>
            <a:off x="6057900" y="2909888"/>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30754" name="Rectangle 34"/>
          <p:cNvSpPr>
            <a:spLocks noChangeArrowheads="1"/>
          </p:cNvSpPr>
          <p:nvPr/>
        </p:nvSpPr>
        <p:spPr bwMode="auto">
          <a:xfrm>
            <a:off x="6362700" y="2909888"/>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30755" name="Rectangle 35"/>
          <p:cNvSpPr>
            <a:spLocks noChangeArrowheads="1"/>
          </p:cNvSpPr>
          <p:nvPr/>
        </p:nvSpPr>
        <p:spPr bwMode="auto">
          <a:xfrm>
            <a:off x="6667500" y="2909888"/>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30756" name="Rectangle 36"/>
          <p:cNvSpPr>
            <a:spLocks noChangeArrowheads="1"/>
          </p:cNvSpPr>
          <p:nvPr/>
        </p:nvSpPr>
        <p:spPr bwMode="auto">
          <a:xfrm>
            <a:off x="6972300" y="2909888"/>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30757" name="Rectangle 37"/>
          <p:cNvSpPr>
            <a:spLocks noChangeArrowheads="1"/>
          </p:cNvSpPr>
          <p:nvPr/>
        </p:nvSpPr>
        <p:spPr bwMode="auto">
          <a:xfrm>
            <a:off x="7277100" y="2909888"/>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30758" name="Text Box 38"/>
          <p:cNvSpPr txBox="1">
            <a:spLocks noChangeArrowheads="1"/>
          </p:cNvSpPr>
          <p:nvPr/>
        </p:nvSpPr>
        <p:spPr bwMode="auto">
          <a:xfrm>
            <a:off x="1263650" y="2487613"/>
            <a:ext cx="2095500" cy="366712"/>
          </a:xfrm>
          <a:prstGeom prst="rect">
            <a:avLst/>
          </a:prstGeom>
          <a:noFill/>
          <a:ln w="25400">
            <a:noFill/>
            <a:miter lim="800000"/>
            <a:headEnd/>
            <a:tailEnd/>
          </a:ln>
        </p:spPr>
        <p:txBody>
          <a:bodyPr wrap="none">
            <a:spAutoFit/>
          </a:bodyPr>
          <a:lstStyle/>
          <a:p>
            <a:pPr algn="l">
              <a:lnSpc>
                <a:spcPct val="100000"/>
              </a:lnSpc>
            </a:pPr>
            <a:r>
              <a:rPr lang="en-US" sz="1800">
                <a:latin typeface="Courier New" pitchFamily="1" charset="0"/>
              </a:rPr>
              <a:t>p2 = malloc(5)</a:t>
            </a:r>
          </a:p>
        </p:txBody>
      </p:sp>
      <p:sp>
        <p:nvSpPr>
          <p:cNvPr id="30759" name="Rectangle 39"/>
          <p:cNvSpPr>
            <a:spLocks noChangeArrowheads="1"/>
          </p:cNvSpPr>
          <p:nvPr/>
        </p:nvSpPr>
        <p:spPr bwMode="auto">
          <a:xfrm>
            <a:off x="2400300" y="3748088"/>
            <a:ext cx="304800" cy="304800"/>
          </a:xfrm>
          <a:prstGeom prst="rect">
            <a:avLst/>
          </a:prstGeom>
          <a:solidFill>
            <a:srgbClr val="FFFF99"/>
          </a:solidFill>
          <a:ln w="3175">
            <a:solidFill>
              <a:schemeClr val="tx1"/>
            </a:solidFill>
            <a:miter lim="800000"/>
            <a:headEnd/>
            <a:tailEnd/>
          </a:ln>
        </p:spPr>
        <p:txBody>
          <a:bodyPr wrap="none" anchor="ctr"/>
          <a:lstStyle/>
          <a:p>
            <a:endParaRPr lang="en-US"/>
          </a:p>
        </p:txBody>
      </p:sp>
      <p:sp>
        <p:nvSpPr>
          <p:cNvPr id="30760" name="Rectangle 40"/>
          <p:cNvSpPr>
            <a:spLocks noChangeArrowheads="1"/>
          </p:cNvSpPr>
          <p:nvPr/>
        </p:nvSpPr>
        <p:spPr bwMode="auto">
          <a:xfrm>
            <a:off x="2705100" y="3748088"/>
            <a:ext cx="304800" cy="304800"/>
          </a:xfrm>
          <a:prstGeom prst="rect">
            <a:avLst/>
          </a:prstGeom>
          <a:solidFill>
            <a:srgbClr val="FFFF99"/>
          </a:solidFill>
          <a:ln w="3175">
            <a:solidFill>
              <a:schemeClr val="tx1"/>
            </a:solidFill>
            <a:miter lim="800000"/>
            <a:headEnd/>
            <a:tailEnd/>
          </a:ln>
        </p:spPr>
        <p:txBody>
          <a:bodyPr wrap="none" anchor="ctr"/>
          <a:lstStyle/>
          <a:p>
            <a:endParaRPr lang="en-US"/>
          </a:p>
        </p:txBody>
      </p:sp>
      <p:sp>
        <p:nvSpPr>
          <p:cNvPr id="30761" name="Rectangle 41"/>
          <p:cNvSpPr>
            <a:spLocks noChangeArrowheads="1"/>
          </p:cNvSpPr>
          <p:nvPr/>
        </p:nvSpPr>
        <p:spPr bwMode="auto">
          <a:xfrm>
            <a:off x="3009900" y="3748088"/>
            <a:ext cx="304800" cy="304800"/>
          </a:xfrm>
          <a:prstGeom prst="rect">
            <a:avLst/>
          </a:prstGeom>
          <a:solidFill>
            <a:srgbClr val="FFFF99"/>
          </a:solidFill>
          <a:ln w="3175">
            <a:solidFill>
              <a:schemeClr val="tx1"/>
            </a:solidFill>
            <a:miter lim="800000"/>
            <a:headEnd/>
            <a:tailEnd/>
          </a:ln>
        </p:spPr>
        <p:txBody>
          <a:bodyPr wrap="none" anchor="ctr"/>
          <a:lstStyle/>
          <a:p>
            <a:endParaRPr lang="en-US"/>
          </a:p>
        </p:txBody>
      </p:sp>
      <p:sp>
        <p:nvSpPr>
          <p:cNvPr id="30762" name="Rectangle 42"/>
          <p:cNvSpPr>
            <a:spLocks noChangeArrowheads="1"/>
          </p:cNvSpPr>
          <p:nvPr/>
        </p:nvSpPr>
        <p:spPr bwMode="auto">
          <a:xfrm>
            <a:off x="3314700" y="3748088"/>
            <a:ext cx="304800" cy="304800"/>
          </a:xfrm>
          <a:prstGeom prst="rect">
            <a:avLst/>
          </a:prstGeom>
          <a:solidFill>
            <a:srgbClr val="FFFF99"/>
          </a:solidFill>
          <a:ln w="3175">
            <a:solidFill>
              <a:schemeClr val="tx1"/>
            </a:solidFill>
            <a:miter lim="800000"/>
            <a:headEnd/>
            <a:tailEnd/>
          </a:ln>
        </p:spPr>
        <p:txBody>
          <a:bodyPr wrap="none" anchor="ctr"/>
          <a:lstStyle/>
          <a:p>
            <a:endParaRPr lang="en-US"/>
          </a:p>
        </p:txBody>
      </p:sp>
      <p:sp>
        <p:nvSpPr>
          <p:cNvPr id="30763" name="Rectangle 43"/>
          <p:cNvSpPr>
            <a:spLocks noChangeArrowheads="1"/>
          </p:cNvSpPr>
          <p:nvPr/>
        </p:nvSpPr>
        <p:spPr bwMode="auto">
          <a:xfrm>
            <a:off x="3619500" y="3748088"/>
            <a:ext cx="304800" cy="304800"/>
          </a:xfrm>
          <a:prstGeom prst="rect">
            <a:avLst/>
          </a:prstGeom>
          <a:solidFill>
            <a:srgbClr val="CCFFFF"/>
          </a:solidFill>
          <a:ln w="3175">
            <a:solidFill>
              <a:schemeClr val="tx1"/>
            </a:solidFill>
            <a:miter lim="800000"/>
            <a:headEnd/>
            <a:tailEnd/>
          </a:ln>
        </p:spPr>
        <p:txBody>
          <a:bodyPr wrap="none" anchor="ctr"/>
          <a:lstStyle/>
          <a:p>
            <a:endParaRPr lang="en-US"/>
          </a:p>
        </p:txBody>
      </p:sp>
      <p:sp>
        <p:nvSpPr>
          <p:cNvPr id="30764" name="Rectangle 44"/>
          <p:cNvSpPr>
            <a:spLocks noChangeArrowheads="1"/>
          </p:cNvSpPr>
          <p:nvPr/>
        </p:nvSpPr>
        <p:spPr bwMode="auto">
          <a:xfrm>
            <a:off x="3924300" y="3748088"/>
            <a:ext cx="304800" cy="304800"/>
          </a:xfrm>
          <a:prstGeom prst="rect">
            <a:avLst/>
          </a:prstGeom>
          <a:solidFill>
            <a:srgbClr val="CCFFFF"/>
          </a:solidFill>
          <a:ln w="3175">
            <a:solidFill>
              <a:schemeClr val="tx1"/>
            </a:solidFill>
            <a:miter lim="800000"/>
            <a:headEnd/>
            <a:tailEnd/>
          </a:ln>
        </p:spPr>
        <p:txBody>
          <a:bodyPr wrap="none" anchor="ctr"/>
          <a:lstStyle/>
          <a:p>
            <a:endParaRPr lang="en-US"/>
          </a:p>
        </p:txBody>
      </p:sp>
      <p:sp>
        <p:nvSpPr>
          <p:cNvPr id="30765" name="Rectangle 45"/>
          <p:cNvSpPr>
            <a:spLocks noChangeArrowheads="1"/>
          </p:cNvSpPr>
          <p:nvPr/>
        </p:nvSpPr>
        <p:spPr bwMode="auto">
          <a:xfrm>
            <a:off x="4229100" y="3748088"/>
            <a:ext cx="304800" cy="304800"/>
          </a:xfrm>
          <a:prstGeom prst="rect">
            <a:avLst/>
          </a:prstGeom>
          <a:solidFill>
            <a:srgbClr val="CCFFFF"/>
          </a:solidFill>
          <a:ln w="3175">
            <a:solidFill>
              <a:schemeClr val="tx1"/>
            </a:solidFill>
            <a:miter lim="800000"/>
            <a:headEnd/>
            <a:tailEnd/>
          </a:ln>
        </p:spPr>
        <p:txBody>
          <a:bodyPr wrap="none" anchor="ctr"/>
          <a:lstStyle/>
          <a:p>
            <a:endParaRPr lang="en-US"/>
          </a:p>
        </p:txBody>
      </p:sp>
      <p:sp>
        <p:nvSpPr>
          <p:cNvPr id="30766" name="Rectangle 46"/>
          <p:cNvSpPr>
            <a:spLocks noChangeArrowheads="1"/>
          </p:cNvSpPr>
          <p:nvPr/>
        </p:nvSpPr>
        <p:spPr bwMode="auto">
          <a:xfrm>
            <a:off x="4533900" y="3748088"/>
            <a:ext cx="304800" cy="304800"/>
          </a:xfrm>
          <a:prstGeom prst="rect">
            <a:avLst/>
          </a:prstGeom>
          <a:solidFill>
            <a:srgbClr val="CCFFFF"/>
          </a:solidFill>
          <a:ln w="3175">
            <a:solidFill>
              <a:schemeClr val="tx1"/>
            </a:solidFill>
            <a:miter lim="800000"/>
            <a:headEnd/>
            <a:tailEnd/>
          </a:ln>
        </p:spPr>
        <p:txBody>
          <a:bodyPr wrap="none" anchor="ctr"/>
          <a:lstStyle/>
          <a:p>
            <a:endParaRPr lang="en-US"/>
          </a:p>
        </p:txBody>
      </p:sp>
      <p:sp>
        <p:nvSpPr>
          <p:cNvPr id="30767" name="Rectangle 47"/>
          <p:cNvSpPr>
            <a:spLocks noChangeArrowheads="1"/>
          </p:cNvSpPr>
          <p:nvPr/>
        </p:nvSpPr>
        <p:spPr bwMode="auto">
          <a:xfrm>
            <a:off x="4838700" y="3748088"/>
            <a:ext cx="304800" cy="304800"/>
          </a:xfrm>
          <a:prstGeom prst="rect">
            <a:avLst/>
          </a:prstGeom>
          <a:solidFill>
            <a:srgbClr val="CCFFFF"/>
          </a:solidFill>
          <a:ln w="3175">
            <a:solidFill>
              <a:schemeClr val="tx1"/>
            </a:solidFill>
            <a:miter lim="800000"/>
            <a:headEnd/>
            <a:tailEnd/>
          </a:ln>
        </p:spPr>
        <p:txBody>
          <a:bodyPr wrap="none" anchor="ctr"/>
          <a:lstStyle/>
          <a:p>
            <a:endParaRPr lang="en-US"/>
          </a:p>
        </p:txBody>
      </p:sp>
      <p:sp>
        <p:nvSpPr>
          <p:cNvPr id="30768" name="Rectangle 48"/>
          <p:cNvSpPr>
            <a:spLocks noChangeArrowheads="1"/>
          </p:cNvSpPr>
          <p:nvPr/>
        </p:nvSpPr>
        <p:spPr bwMode="auto">
          <a:xfrm>
            <a:off x="5143500" y="3748088"/>
            <a:ext cx="304800" cy="304800"/>
          </a:xfrm>
          <a:prstGeom prst="rect">
            <a:avLst/>
          </a:prstGeom>
          <a:solidFill>
            <a:srgbClr val="FF99CC"/>
          </a:solidFill>
          <a:ln w="3175">
            <a:solidFill>
              <a:schemeClr val="tx1"/>
            </a:solidFill>
            <a:miter lim="800000"/>
            <a:headEnd/>
            <a:tailEnd/>
          </a:ln>
        </p:spPr>
        <p:txBody>
          <a:bodyPr wrap="none" anchor="ctr"/>
          <a:lstStyle/>
          <a:p>
            <a:endParaRPr lang="en-US"/>
          </a:p>
        </p:txBody>
      </p:sp>
      <p:sp>
        <p:nvSpPr>
          <p:cNvPr id="30769" name="Rectangle 49"/>
          <p:cNvSpPr>
            <a:spLocks noChangeArrowheads="1"/>
          </p:cNvSpPr>
          <p:nvPr/>
        </p:nvSpPr>
        <p:spPr bwMode="auto">
          <a:xfrm>
            <a:off x="5448300" y="3748088"/>
            <a:ext cx="304800" cy="304800"/>
          </a:xfrm>
          <a:prstGeom prst="rect">
            <a:avLst/>
          </a:prstGeom>
          <a:solidFill>
            <a:srgbClr val="FF99CC"/>
          </a:solidFill>
          <a:ln w="3175">
            <a:solidFill>
              <a:schemeClr val="tx1"/>
            </a:solidFill>
            <a:miter lim="800000"/>
            <a:headEnd/>
            <a:tailEnd/>
          </a:ln>
        </p:spPr>
        <p:txBody>
          <a:bodyPr wrap="none" anchor="ctr"/>
          <a:lstStyle/>
          <a:p>
            <a:endParaRPr lang="en-US"/>
          </a:p>
        </p:txBody>
      </p:sp>
      <p:sp>
        <p:nvSpPr>
          <p:cNvPr id="30770" name="Rectangle 50"/>
          <p:cNvSpPr>
            <a:spLocks noChangeArrowheads="1"/>
          </p:cNvSpPr>
          <p:nvPr/>
        </p:nvSpPr>
        <p:spPr bwMode="auto">
          <a:xfrm>
            <a:off x="5753100" y="3748088"/>
            <a:ext cx="304800" cy="304800"/>
          </a:xfrm>
          <a:prstGeom prst="rect">
            <a:avLst/>
          </a:prstGeom>
          <a:solidFill>
            <a:srgbClr val="FF99CC"/>
          </a:solidFill>
          <a:ln w="3175">
            <a:solidFill>
              <a:schemeClr val="tx1"/>
            </a:solidFill>
            <a:miter lim="800000"/>
            <a:headEnd/>
            <a:tailEnd/>
          </a:ln>
        </p:spPr>
        <p:txBody>
          <a:bodyPr wrap="none" anchor="ctr"/>
          <a:lstStyle/>
          <a:p>
            <a:endParaRPr lang="en-US"/>
          </a:p>
        </p:txBody>
      </p:sp>
      <p:sp>
        <p:nvSpPr>
          <p:cNvPr id="30771" name="Rectangle 51"/>
          <p:cNvSpPr>
            <a:spLocks noChangeArrowheads="1"/>
          </p:cNvSpPr>
          <p:nvPr/>
        </p:nvSpPr>
        <p:spPr bwMode="auto">
          <a:xfrm>
            <a:off x="6057900" y="3748088"/>
            <a:ext cx="304800" cy="304800"/>
          </a:xfrm>
          <a:prstGeom prst="rect">
            <a:avLst/>
          </a:prstGeom>
          <a:solidFill>
            <a:srgbClr val="FF99CC"/>
          </a:solidFill>
          <a:ln w="3175">
            <a:solidFill>
              <a:schemeClr val="tx1"/>
            </a:solidFill>
            <a:miter lim="800000"/>
            <a:headEnd/>
            <a:tailEnd/>
          </a:ln>
        </p:spPr>
        <p:txBody>
          <a:bodyPr wrap="none" anchor="ctr"/>
          <a:lstStyle/>
          <a:p>
            <a:endParaRPr lang="en-US"/>
          </a:p>
        </p:txBody>
      </p:sp>
      <p:sp>
        <p:nvSpPr>
          <p:cNvPr id="30772" name="Rectangle 52"/>
          <p:cNvSpPr>
            <a:spLocks noChangeArrowheads="1"/>
          </p:cNvSpPr>
          <p:nvPr/>
        </p:nvSpPr>
        <p:spPr bwMode="auto">
          <a:xfrm>
            <a:off x="6362700" y="3748088"/>
            <a:ext cx="304800" cy="304800"/>
          </a:xfrm>
          <a:prstGeom prst="rect">
            <a:avLst/>
          </a:prstGeom>
          <a:solidFill>
            <a:srgbClr val="FF99CC"/>
          </a:solidFill>
          <a:ln w="3175">
            <a:solidFill>
              <a:schemeClr val="tx1"/>
            </a:solidFill>
            <a:miter lim="800000"/>
            <a:headEnd/>
            <a:tailEnd/>
          </a:ln>
        </p:spPr>
        <p:txBody>
          <a:bodyPr wrap="none" anchor="ctr"/>
          <a:lstStyle/>
          <a:p>
            <a:endParaRPr lang="en-US"/>
          </a:p>
        </p:txBody>
      </p:sp>
      <p:sp>
        <p:nvSpPr>
          <p:cNvPr id="30773" name="Rectangle 53"/>
          <p:cNvSpPr>
            <a:spLocks noChangeArrowheads="1"/>
          </p:cNvSpPr>
          <p:nvPr/>
        </p:nvSpPr>
        <p:spPr bwMode="auto">
          <a:xfrm>
            <a:off x="6667500" y="3748088"/>
            <a:ext cx="304800" cy="304800"/>
          </a:xfrm>
          <a:prstGeom prst="rect">
            <a:avLst/>
          </a:prstGeom>
          <a:solidFill>
            <a:srgbClr val="FF99CC"/>
          </a:solidFill>
          <a:ln w="3175">
            <a:solidFill>
              <a:schemeClr val="tx1"/>
            </a:solidFill>
            <a:miter lim="800000"/>
            <a:headEnd/>
            <a:tailEnd/>
          </a:ln>
        </p:spPr>
        <p:txBody>
          <a:bodyPr wrap="none" anchor="ctr"/>
          <a:lstStyle/>
          <a:p>
            <a:endParaRPr lang="en-US"/>
          </a:p>
        </p:txBody>
      </p:sp>
      <p:sp>
        <p:nvSpPr>
          <p:cNvPr id="30774" name="Rectangle 54"/>
          <p:cNvSpPr>
            <a:spLocks noChangeArrowheads="1"/>
          </p:cNvSpPr>
          <p:nvPr/>
        </p:nvSpPr>
        <p:spPr bwMode="auto">
          <a:xfrm>
            <a:off x="6972300" y="3748088"/>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30775" name="Rectangle 55"/>
          <p:cNvSpPr>
            <a:spLocks noChangeArrowheads="1"/>
          </p:cNvSpPr>
          <p:nvPr/>
        </p:nvSpPr>
        <p:spPr bwMode="auto">
          <a:xfrm>
            <a:off x="7277100" y="3748088"/>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30776" name="Text Box 56"/>
          <p:cNvSpPr txBox="1">
            <a:spLocks noChangeArrowheads="1"/>
          </p:cNvSpPr>
          <p:nvPr/>
        </p:nvSpPr>
        <p:spPr bwMode="auto">
          <a:xfrm>
            <a:off x="1233488" y="3325813"/>
            <a:ext cx="2095500" cy="366712"/>
          </a:xfrm>
          <a:prstGeom prst="rect">
            <a:avLst/>
          </a:prstGeom>
          <a:noFill/>
          <a:ln w="25400">
            <a:noFill/>
            <a:miter lim="800000"/>
            <a:headEnd/>
            <a:tailEnd/>
          </a:ln>
        </p:spPr>
        <p:txBody>
          <a:bodyPr wrap="none">
            <a:spAutoFit/>
          </a:bodyPr>
          <a:lstStyle/>
          <a:p>
            <a:pPr algn="l">
              <a:lnSpc>
                <a:spcPct val="100000"/>
              </a:lnSpc>
            </a:pPr>
            <a:r>
              <a:rPr lang="en-US" sz="1800">
                <a:latin typeface="Courier New" pitchFamily="1" charset="0"/>
              </a:rPr>
              <a:t>p3 = malloc(6)</a:t>
            </a:r>
          </a:p>
        </p:txBody>
      </p:sp>
      <p:sp>
        <p:nvSpPr>
          <p:cNvPr id="30777" name="Rectangle 57"/>
          <p:cNvSpPr>
            <a:spLocks noChangeArrowheads="1"/>
          </p:cNvSpPr>
          <p:nvPr/>
        </p:nvSpPr>
        <p:spPr bwMode="auto">
          <a:xfrm>
            <a:off x="2438400" y="4510088"/>
            <a:ext cx="304800" cy="304800"/>
          </a:xfrm>
          <a:prstGeom prst="rect">
            <a:avLst/>
          </a:prstGeom>
          <a:solidFill>
            <a:srgbClr val="FFFF99"/>
          </a:solidFill>
          <a:ln w="3175">
            <a:solidFill>
              <a:schemeClr val="tx1"/>
            </a:solidFill>
            <a:miter lim="800000"/>
            <a:headEnd/>
            <a:tailEnd/>
          </a:ln>
        </p:spPr>
        <p:txBody>
          <a:bodyPr wrap="none" anchor="ctr"/>
          <a:lstStyle/>
          <a:p>
            <a:endParaRPr lang="en-US"/>
          </a:p>
        </p:txBody>
      </p:sp>
      <p:sp>
        <p:nvSpPr>
          <p:cNvPr id="30778" name="Rectangle 58"/>
          <p:cNvSpPr>
            <a:spLocks noChangeArrowheads="1"/>
          </p:cNvSpPr>
          <p:nvPr/>
        </p:nvSpPr>
        <p:spPr bwMode="auto">
          <a:xfrm>
            <a:off x="2743200" y="4510088"/>
            <a:ext cx="304800" cy="304800"/>
          </a:xfrm>
          <a:prstGeom prst="rect">
            <a:avLst/>
          </a:prstGeom>
          <a:solidFill>
            <a:srgbClr val="FFFF99"/>
          </a:solidFill>
          <a:ln w="3175">
            <a:solidFill>
              <a:schemeClr val="tx1"/>
            </a:solidFill>
            <a:miter lim="800000"/>
            <a:headEnd/>
            <a:tailEnd/>
          </a:ln>
        </p:spPr>
        <p:txBody>
          <a:bodyPr wrap="none" anchor="ctr"/>
          <a:lstStyle/>
          <a:p>
            <a:endParaRPr lang="en-US"/>
          </a:p>
        </p:txBody>
      </p:sp>
      <p:sp>
        <p:nvSpPr>
          <p:cNvPr id="30779" name="Rectangle 59"/>
          <p:cNvSpPr>
            <a:spLocks noChangeArrowheads="1"/>
          </p:cNvSpPr>
          <p:nvPr/>
        </p:nvSpPr>
        <p:spPr bwMode="auto">
          <a:xfrm>
            <a:off x="3048000" y="4510088"/>
            <a:ext cx="304800" cy="304800"/>
          </a:xfrm>
          <a:prstGeom prst="rect">
            <a:avLst/>
          </a:prstGeom>
          <a:solidFill>
            <a:srgbClr val="FFFF99"/>
          </a:solidFill>
          <a:ln w="3175">
            <a:solidFill>
              <a:schemeClr val="tx1"/>
            </a:solidFill>
            <a:miter lim="800000"/>
            <a:headEnd/>
            <a:tailEnd/>
          </a:ln>
        </p:spPr>
        <p:txBody>
          <a:bodyPr wrap="none" anchor="ctr"/>
          <a:lstStyle/>
          <a:p>
            <a:endParaRPr lang="en-US"/>
          </a:p>
        </p:txBody>
      </p:sp>
      <p:sp>
        <p:nvSpPr>
          <p:cNvPr id="30780" name="Rectangle 60"/>
          <p:cNvSpPr>
            <a:spLocks noChangeArrowheads="1"/>
          </p:cNvSpPr>
          <p:nvPr/>
        </p:nvSpPr>
        <p:spPr bwMode="auto">
          <a:xfrm>
            <a:off x="3352800" y="4510088"/>
            <a:ext cx="304800" cy="304800"/>
          </a:xfrm>
          <a:prstGeom prst="rect">
            <a:avLst/>
          </a:prstGeom>
          <a:solidFill>
            <a:srgbClr val="FFFF99"/>
          </a:solidFill>
          <a:ln w="3175">
            <a:solidFill>
              <a:schemeClr val="tx1"/>
            </a:solidFill>
            <a:miter lim="800000"/>
            <a:headEnd/>
            <a:tailEnd/>
          </a:ln>
        </p:spPr>
        <p:txBody>
          <a:bodyPr wrap="none" anchor="ctr"/>
          <a:lstStyle/>
          <a:p>
            <a:endParaRPr lang="en-US"/>
          </a:p>
        </p:txBody>
      </p:sp>
      <p:sp>
        <p:nvSpPr>
          <p:cNvPr id="30781" name="Rectangle 61"/>
          <p:cNvSpPr>
            <a:spLocks noChangeArrowheads="1"/>
          </p:cNvSpPr>
          <p:nvPr/>
        </p:nvSpPr>
        <p:spPr bwMode="auto">
          <a:xfrm>
            <a:off x="3657600" y="4510088"/>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30782" name="Rectangle 62"/>
          <p:cNvSpPr>
            <a:spLocks noChangeArrowheads="1"/>
          </p:cNvSpPr>
          <p:nvPr/>
        </p:nvSpPr>
        <p:spPr bwMode="auto">
          <a:xfrm>
            <a:off x="3962400" y="4510088"/>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30783" name="Rectangle 63"/>
          <p:cNvSpPr>
            <a:spLocks noChangeArrowheads="1"/>
          </p:cNvSpPr>
          <p:nvPr/>
        </p:nvSpPr>
        <p:spPr bwMode="auto">
          <a:xfrm>
            <a:off x="4267200" y="4510088"/>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30784" name="Rectangle 64"/>
          <p:cNvSpPr>
            <a:spLocks noChangeArrowheads="1"/>
          </p:cNvSpPr>
          <p:nvPr/>
        </p:nvSpPr>
        <p:spPr bwMode="auto">
          <a:xfrm>
            <a:off x="4572000" y="4510088"/>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30785" name="Rectangle 65"/>
          <p:cNvSpPr>
            <a:spLocks noChangeArrowheads="1"/>
          </p:cNvSpPr>
          <p:nvPr/>
        </p:nvSpPr>
        <p:spPr bwMode="auto">
          <a:xfrm>
            <a:off x="4876800" y="4510088"/>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30786" name="Rectangle 66"/>
          <p:cNvSpPr>
            <a:spLocks noChangeArrowheads="1"/>
          </p:cNvSpPr>
          <p:nvPr/>
        </p:nvSpPr>
        <p:spPr bwMode="auto">
          <a:xfrm>
            <a:off x="5181600" y="4510088"/>
            <a:ext cx="304800" cy="304800"/>
          </a:xfrm>
          <a:prstGeom prst="rect">
            <a:avLst/>
          </a:prstGeom>
          <a:solidFill>
            <a:srgbClr val="FF99CC"/>
          </a:solidFill>
          <a:ln w="3175">
            <a:solidFill>
              <a:schemeClr val="tx1"/>
            </a:solidFill>
            <a:miter lim="800000"/>
            <a:headEnd/>
            <a:tailEnd/>
          </a:ln>
        </p:spPr>
        <p:txBody>
          <a:bodyPr wrap="none" anchor="ctr"/>
          <a:lstStyle/>
          <a:p>
            <a:endParaRPr lang="en-US"/>
          </a:p>
        </p:txBody>
      </p:sp>
      <p:sp>
        <p:nvSpPr>
          <p:cNvPr id="30787" name="Rectangle 67"/>
          <p:cNvSpPr>
            <a:spLocks noChangeArrowheads="1"/>
          </p:cNvSpPr>
          <p:nvPr/>
        </p:nvSpPr>
        <p:spPr bwMode="auto">
          <a:xfrm>
            <a:off x="5486400" y="4510088"/>
            <a:ext cx="304800" cy="304800"/>
          </a:xfrm>
          <a:prstGeom prst="rect">
            <a:avLst/>
          </a:prstGeom>
          <a:solidFill>
            <a:srgbClr val="FF99CC"/>
          </a:solidFill>
          <a:ln w="3175">
            <a:solidFill>
              <a:schemeClr val="tx1"/>
            </a:solidFill>
            <a:miter lim="800000"/>
            <a:headEnd/>
            <a:tailEnd/>
          </a:ln>
        </p:spPr>
        <p:txBody>
          <a:bodyPr wrap="none" anchor="ctr"/>
          <a:lstStyle/>
          <a:p>
            <a:endParaRPr lang="en-US"/>
          </a:p>
        </p:txBody>
      </p:sp>
      <p:sp>
        <p:nvSpPr>
          <p:cNvPr id="30788" name="Rectangle 68"/>
          <p:cNvSpPr>
            <a:spLocks noChangeArrowheads="1"/>
          </p:cNvSpPr>
          <p:nvPr/>
        </p:nvSpPr>
        <p:spPr bwMode="auto">
          <a:xfrm>
            <a:off x="5791200" y="4510088"/>
            <a:ext cx="304800" cy="304800"/>
          </a:xfrm>
          <a:prstGeom prst="rect">
            <a:avLst/>
          </a:prstGeom>
          <a:solidFill>
            <a:srgbClr val="FF99CC"/>
          </a:solidFill>
          <a:ln w="3175">
            <a:solidFill>
              <a:schemeClr val="tx1"/>
            </a:solidFill>
            <a:miter lim="800000"/>
            <a:headEnd/>
            <a:tailEnd/>
          </a:ln>
        </p:spPr>
        <p:txBody>
          <a:bodyPr wrap="none" anchor="ctr"/>
          <a:lstStyle/>
          <a:p>
            <a:endParaRPr lang="en-US"/>
          </a:p>
        </p:txBody>
      </p:sp>
      <p:sp>
        <p:nvSpPr>
          <p:cNvPr id="30789" name="Rectangle 69"/>
          <p:cNvSpPr>
            <a:spLocks noChangeArrowheads="1"/>
          </p:cNvSpPr>
          <p:nvPr/>
        </p:nvSpPr>
        <p:spPr bwMode="auto">
          <a:xfrm>
            <a:off x="6096000" y="4510088"/>
            <a:ext cx="304800" cy="304800"/>
          </a:xfrm>
          <a:prstGeom prst="rect">
            <a:avLst/>
          </a:prstGeom>
          <a:solidFill>
            <a:srgbClr val="FF99CC"/>
          </a:solidFill>
          <a:ln w="3175">
            <a:solidFill>
              <a:schemeClr val="tx1"/>
            </a:solidFill>
            <a:miter lim="800000"/>
            <a:headEnd/>
            <a:tailEnd/>
          </a:ln>
        </p:spPr>
        <p:txBody>
          <a:bodyPr wrap="none" anchor="ctr"/>
          <a:lstStyle/>
          <a:p>
            <a:endParaRPr lang="en-US"/>
          </a:p>
        </p:txBody>
      </p:sp>
      <p:sp>
        <p:nvSpPr>
          <p:cNvPr id="30790" name="Rectangle 70"/>
          <p:cNvSpPr>
            <a:spLocks noChangeArrowheads="1"/>
          </p:cNvSpPr>
          <p:nvPr/>
        </p:nvSpPr>
        <p:spPr bwMode="auto">
          <a:xfrm>
            <a:off x="6400800" y="4510088"/>
            <a:ext cx="304800" cy="304800"/>
          </a:xfrm>
          <a:prstGeom prst="rect">
            <a:avLst/>
          </a:prstGeom>
          <a:solidFill>
            <a:srgbClr val="FF99CC"/>
          </a:solidFill>
          <a:ln w="3175">
            <a:solidFill>
              <a:schemeClr val="tx1"/>
            </a:solidFill>
            <a:miter lim="800000"/>
            <a:headEnd/>
            <a:tailEnd/>
          </a:ln>
        </p:spPr>
        <p:txBody>
          <a:bodyPr wrap="none" anchor="ctr"/>
          <a:lstStyle/>
          <a:p>
            <a:endParaRPr lang="en-US"/>
          </a:p>
        </p:txBody>
      </p:sp>
      <p:sp>
        <p:nvSpPr>
          <p:cNvPr id="30791" name="Rectangle 71"/>
          <p:cNvSpPr>
            <a:spLocks noChangeArrowheads="1"/>
          </p:cNvSpPr>
          <p:nvPr/>
        </p:nvSpPr>
        <p:spPr bwMode="auto">
          <a:xfrm>
            <a:off x="6705600" y="4510088"/>
            <a:ext cx="304800" cy="304800"/>
          </a:xfrm>
          <a:prstGeom prst="rect">
            <a:avLst/>
          </a:prstGeom>
          <a:solidFill>
            <a:srgbClr val="FF99CC"/>
          </a:solidFill>
          <a:ln w="3175">
            <a:solidFill>
              <a:schemeClr val="tx1"/>
            </a:solidFill>
            <a:miter lim="800000"/>
            <a:headEnd/>
            <a:tailEnd/>
          </a:ln>
        </p:spPr>
        <p:txBody>
          <a:bodyPr wrap="none" anchor="ctr"/>
          <a:lstStyle/>
          <a:p>
            <a:endParaRPr lang="en-US"/>
          </a:p>
        </p:txBody>
      </p:sp>
      <p:sp>
        <p:nvSpPr>
          <p:cNvPr id="30792" name="Rectangle 72"/>
          <p:cNvSpPr>
            <a:spLocks noChangeArrowheads="1"/>
          </p:cNvSpPr>
          <p:nvPr/>
        </p:nvSpPr>
        <p:spPr bwMode="auto">
          <a:xfrm>
            <a:off x="7010400" y="4510088"/>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30793" name="Rectangle 73"/>
          <p:cNvSpPr>
            <a:spLocks noChangeArrowheads="1"/>
          </p:cNvSpPr>
          <p:nvPr/>
        </p:nvSpPr>
        <p:spPr bwMode="auto">
          <a:xfrm>
            <a:off x="7315200" y="4510088"/>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30794" name="Text Box 74"/>
          <p:cNvSpPr txBox="1">
            <a:spLocks noChangeArrowheads="1"/>
          </p:cNvSpPr>
          <p:nvPr/>
        </p:nvSpPr>
        <p:spPr bwMode="auto">
          <a:xfrm>
            <a:off x="1295400" y="4129088"/>
            <a:ext cx="1276350" cy="366712"/>
          </a:xfrm>
          <a:prstGeom prst="rect">
            <a:avLst/>
          </a:prstGeom>
          <a:noFill/>
          <a:ln w="25400">
            <a:noFill/>
            <a:miter lim="800000"/>
            <a:headEnd/>
            <a:tailEnd/>
          </a:ln>
        </p:spPr>
        <p:txBody>
          <a:bodyPr wrap="none">
            <a:spAutoFit/>
          </a:bodyPr>
          <a:lstStyle/>
          <a:p>
            <a:pPr algn="l">
              <a:lnSpc>
                <a:spcPct val="100000"/>
              </a:lnSpc>
            </a:pPr>
            <a:r>
              <a:rPr lang="en-US" sz="1800">
                <a:latin typeface="Courier New" pitchFamily="1" charset="0"/>
              </a:rPr>
              <a:t>free(p2)</a:t>
            </a:r>
          </a:p>
        </p:txBody>
      </p:sp>
      <p:sp>
        <p:nvSpPr>
          <p:cNvPr id="30795" name="Text Box 75"/>
          <p:cNvSpPr txBox="1">
            <a:spLocks noChangeArrowheads="1"/>
          </p:cNvSpPr>
          <p:nvPr/>
        </p:nvSpPr>
        <p:spPr bwMode="auto">
          <a:xfrm>
            <a:off x="1295400" y="4967288"/>
            <a:ext cx="2095500" cy="366712"/>
          </a:xfrm>
          <a:prstGeom prst="rect">
            <a:avLst/>
          </a:prstGeom>
          <a:noFill/>
          <a:ln w="25400">
            <a:noFill/>
            <a:miter lim="800000"/>
            <a:headEnd/>
            <a:tailEnd/>
          </a:ln>
        </p:spPr>
        <p:txBody>
          <a:bodyPr wrap="none">
            <a:spAutoFit/>
          </a:bodyPr>
          <a:lstStyle/>
          <a:p>
            <a:pPr algn="l">
              <a:lnSpc>
                <a:spcPct val="100000"/>
              </a:lnSpc>
            </a:pPr>
            <a:r>
              <a:rPr lang="en-US" sz="1800">
                <a:latin typeface="Courier New" pitchFamily="1" charset="0"/>
              </a:rPr>
              <a:t>p4 = malloc(6)</a:t>
            </a:r>
          </a:p>
        </p:txBody>
      </p:sp>
      <p:sp>
        <p:nvSpPr>
          <p:cNvPr id="30796" name="Text Box 76"/>
          <p:cNvSpPr txBox="1">
            <a:spLocks noChangeArrowheads="1"/>
          </p:cNvSpPr>
          <p:nvPr/>
        </p:nvSpPr>
        <p:spPr bwMode="auto">
          <a:xfrm>
            <a:off x="4532313" y="5272088"/>
            <a:ext cx="801687" cy="366712"/>
          </a:xfrm>
          <a:prstGeom prst="rect">
            <a:avLst/>
          </a:prstGeom>
          <a:noFill/>
          <a:ln w="25400">
            <a:noFill/>
            <a:miter lim="800000"/>
            <a:headEnd/>
            <a:tailEnd/>
          </a:ln>
        </p:spPr>
        <p:txBody>
          <a:bodyPr wrap="none">
            <a:spAutoFit/>
          </a:bodyPr>
          <a:lstStyle/>
          <a:p>
            <a:pPr algn="l">
              <a:lnSpc>
                <a:spcPct val="100000"/>
              </a:lnSpc>
            </a:pPr>
            <a:r>
              <a:rPr lang="en-US" sz="1800"/>
              <a:t>oops!</a:t>
            </a:r>
            <a:endParaRPr lang="en-US"/>
          </a:p>
        </p:txBody>
      </p:sp>
      <p:sp>
        <p:nvSpPr>
          <p:cNvPr id="30797" name="Text Box 77"/>
          <p:cNvSpPr txBox="1">
            <a:spLocks noChangeArrowheads="1"/>
          </p:cNvSpPr>
          <p:nvPr/>
        </p:nvSpPr>
        <p:spPr bwMode="auto">
          <a:xfrm>
            <a:off x="762000" y="968375"/>
            <a:ext cx="7233583" cy="646331"/>
          </a:xfrm>
          <a:prstGeom prst="rect">
            <a:avLst/>
          </a:prstGeom>
          <a:noFill/>
          <a:ln w="25400">
            <a:noFill/>
            <a:miter lim="800000"/>
            <a:headEnd/>
            <a:tailEnd/>
          </a:ln>
        </p:spPr>
        <p:txBody>
          <a:bodyPr wrap="none">
            <a:spAutoFit/>
          </a:bodyPr>
          <a:lstStyle/>
          <a:p>
            <a:pPr algn="l">
              <a:lnSpc>
                <a:spcPct val="100000"/>
              </a:lnSpc>
            </a:pPr>
            <a:r>
              <a:rPr lang="en-US" sz="1800" dirty="0"/>
              <a:t>Occurs when there is enough aggregate </a:t>
            </a:r>
            <a:r>
              <a:rPr lang="en-US" sz="1800" dirty="0" smtClean="0"/>
              <a:t>memory</a:t>
            </a:r>
            <a:r>
              <a:rPr lang="en-US" sz="1800" dirty="0"/>
              <a:t>, but no single</a:t>
            </a:r>
          </a:p>
          <a:p>
            <a:pPr algn="l">
              <a:lnSpc>
                <a:spcPct val="100000"/>
              </a:lnSpc>
            </a:pPr>
            <a:r>
              <a:rPr lang="en-US" sz="1800" dirty="0"/>
              <a:t>free block is large enough</a:t>
            </a:r>
          </a:p>
        </p:txBody>
      </p:sp>
      <p:sp>
        <p:nvSpPr>
          <p:cNvPr id="30798" name="Text Box 78"/>
          <p:cNvSpPr txBox="1">
            <a:spLocks noChangeArrowheads="1"/>
          </p:cNvSpPr>
          <p:nvPr/>
        </p:nvSpPr>
        <p:spPr bwMode="auto">
          <a:xfrm>
            <a:off x="914400" y="5692775"/>
            <a:ext cx="7245350" cy="641350"/>
          </a:xfrm>
          <a:prstGeom prst="rect">
            <a:avLst/>
          </a:prstGeom>
          <a:noFill/>
          <a:ln w="25400">
            <a:noFill/>
            <a:miter lim="800000"/>
            <a:headEnd/>
            <a:tailEnd/>
          </a:ln>
        </p:spPr>
        <p:txBody>
          <a:bodyPr wrap="none">
            <a:spAutoFit/>
          </a:bodyPr>
          <a:lstStyle/>
          <a:p>
            <a:pPr algn="l">
              <a:lnSpc>
                <a:spcPct val="100000"/>
              </a:lnSpc>
            </a:pPr>
            <a:r>
              <a:rPr lang="en-US" sz="1800" b="0"/>
              <a:t>External fragmentation depends on the pattern of </a:t>
            </a:r>
            <a:r>
              <a:rPr lang="en-US" sz="1800" b="0" i="1">
                <a:solidFill>
                  <a:srgbClr val="FF0000"/>
                </a:solidFill>
              </a:rPr>
              <a:t>future</a:t>
            </a:r>
            <a:r>
              <a:rPr lang="en-US" sz="1800" b="0"/>
              <a:t> requests, and</a:t>
            </a:r>
          </a:p>
          <a:p>
            <a:pPr algn="l">
              <a:lnSpc>
                <a:spcPct val="100000"/>
              </a:lnSpc>
            </a:pPr>
            <a:r>
              <a:rPr lang="en-US" sz="1800" b="0"/>
              <a:t>thus is difficult to measure. </a:t>
            </a:r>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a:xfrm>
            <a:off x="381000" y="417513"/>
            <a:ext cx="6718300" cy="573087"/>
          </a:xfrm>
        </p:spPr>
        <p:txBody>
          <a:bodyPr/>
          <a:lstStyle/>
          <a:p>
            <a:pPr eaLnBrk="1" hangingPunct="1"/>
            <a:r>
              <a:rPr lang="en-US" smtClean="0"/>
              <a:t>Implementation Issues</a:t>
            </a:r>
          </a:p>
        </p:txBody>
      </p:sp>
      <p:sp>
        <p:nvSpPr>
          <p:cNvPr id="562179" name="Rectangle 3"/>
          <p:cNvSpPr>
            <a:spLocks noGrp="1" noChangeArrowheads="1"/>
          </p:cNvSpPr>
          <p:nvPr>
            <p:ph type="body" idx="1"/>
          </p:nvPr>
        </p:nvSpPr>
        <p:spPr>
          <a:xfrm>
            <a:off x="290513" y="1220788"/>
            <a:ext cx="8307387" cy="4113212"/>
          </a:xfrm>
        </p:spPr>
        <p:txBody>
          <a:bodyPr/>
          <a:lstStyle/>
          <a:p>
            <a:pPr eaLnBrk="1" hangingPunct="1">
              <a:buFont typeface="Wingdings" pitchFamily="1" charset="2"/>
              <a:buChar char="l"/>
            </a:pPr>
            <a:r>
              <a:rPr lang="en-US" dirty="0" smtClean="0">
                <a:effectLst>
                  <a:outerShdw blurRad="38100" dist="38100" dir="2700000" algn="tl">
                    <a:srgbClr val="C0C0C0"/>
                  </a:outerShdw>
                </a:effectLst>
              </a:rPr>
              <a:t>How do we know how much memory to free just given a pointer?</a:t>
            </a:r>
          </a:p>
          <a:p>
            <a:pPr eaLnBrk="1" hangingPunct="1">
              <a:buFont typeface="Wingdings" pitchFamily="1" charset="2"/>
              <a:buChar char="l"/>
            </a:pPr>
            <a:r>
              <a:rPr lang="en-US" dirty="0" smtClean="0">
                <a:effectLst>
                  <a:outerShdw blurRad="38100" dist="38100" dir="2700000" algn="tl">
                    <a:srgbClr val="C0C0C0"/>
                  </a:outerShdw>
                </a:effectLst>
              </a:rPr>
              <a:t>How do we keep track of the free blocks?</a:t>
            </a:r>
          </a:p>
          <a:p>
            <a:pPr eaLnBrk="1" hangingPunct="1">
              <a:buFont typeface="Wingdings" pitchFamily="1" charset="2"/>
              <a:buChar char="l"/>
            </a:pPr>
            <a:r>
              <a:rPr lang="en-US" dirty="0" smtClean="0">
                <a:effectLst>
                  <a:outerShdw blurRad="38100" dist="38100" dir="2700000" algn="tl">
                    <a:srgbClr val="C0C0C0"/>
                  </a:outerShdw>
                </a:effectLst>
              </a:rPr>
              <a:t>What do we do with the extra space when allocating a structure that is smaller than the free block it is placed in?</a:t>
            </a:r>
          </a:p>
          <a:p>
            <a:pPr eaLnBrk="1" hangingPunct="1">
              <a:buFont typeface="Wingdings" pitchFamily="1" charset="2"/>
              <a:buChar char="l"/>
            </a:pPr>
            <a:r>
              <a:rPr lang="en-US" dirty="0" smtClean="0">
                <a:effectLst>
                  <a:outerShdw blurRad="38100" dist="38100" dir="2700000" algn="tl">
                    <a:srgbClr val="C0C0C0"/>
                  </a:outerShdw>
                </a:effectLst>
              </a:rPr>
              <a:t>How do we pick a block to use for allocation -- many might fit?</a:t>
            </a:r>
          </a:p>
          <a:p>
            <a:pPr eaLnBrk="1" hangingPunct="1">
              <a:buFont typeface="Wingdings" pitchFamily="1" charset="2"/>
              <a:buChar char="l"/>
            </a:pPr>
            <a:r>
              <a:rPr lang="en-US" dirty="0" smtClean="0">
                <a:effectLst>
                  <a:outerShdw blurRad="38100" dist="38100" dir="2700000" algn="tl">
                    <a:srgbClr val="C0C0C0"/>
                  </a:outerShdw>
                </a:effectLst>
              </a:rPr>
              <a:t>How do we reinsert a freed block?</a:t>
            </a:r>
          </a:p>
          <a:p>
            <a:pPr eaLnBrk="1" hangingPunct="1">
              <a:buFont typeface="Wingdings" pitchFamily="1" charset="2"/>
              <a:buNone/>
            </a:pPr>
            <a:endParaRPr lang="en-US" dirty="0" smtClean="0">
              <a:effectLst>
                <a:outerShdw blurRad="38100" dist="38100" dir="2700000" algn="tl">
                  <a:srgbClr val="C0C0C0"/>
                </a:outerShdw>
              </a:effectLst>
            </a:endParaRPr>
          </a:p>
        </p:txBody>
      </p:sp>
      <p:sp>
        <p:nvSpPr>
          <p:cNvPr id="31748" name="Rectangle 4"/>
          <p:cNvSpPr>
            <a:spLocks noChangeArrowheads="1"/>
          </p:cNvSpPr>
          <p:nvPr/>
        </p:nvSpPr>
        <p:spPr bwMode="auto">
          <a:xfrm>
            <a:off x="2057400" y="5424488"/>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31749" name="Rectangle 5"/>
          <p:cNvSpPr>
            <a:spLocks noChangeArrowheads="1"/>
          </p:cNvSpPr>
          <p:nvPr/>
        </p:nvSpPr>
        <p:spPr bwMode="auto">
          <a:xfrm>
            <a:off x="2362200" y="5424488"/>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31750" name="Rectangle 6"/>
          <p:cNvSpPr>
            <a:spLocks noChangeArrowheads="1"/>
          </p:cNvSpPr>
          <p:nvPr/>
        </p:nvSpPr>
        <p:spPr bwMode="auto">
          <a:xfrm>
            <a:off x="2667000" y="5424488"/>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31751" name="Rectangle 7"/>
          <p:cNvSpPr>
            <a:spLocks noChangeArrowheads="1"/>
          </p:cNvSpPr>
          <p:nvPr/>
        </p:nvSpPr>
        <p:spPr bwMode="auto">
          <a:xfrm>
            <a:off x="2971800" y="5424488"/>
            <a:ext cx="304800" cy="304800"/>
          </a:xfrm>
          <a:prstGeom prst="rect">
            <a:avLst/>
          </a:prstGeom>
          <a:solidFill>
            <a:srgbClr val="C0C0C0"/>
          </a:solidFill>
          <a:ln w="3175">
            <a:solidFill>
              <a:schemeClr val="tx1"/>
            </a:solidFill>
            <a:miter lim="800000"/>
            <a:headEnd/>
            <a:tailEnd/>
          </a:ln>
        </p:spPr>
        <p:txBody>
          <a:bodyPr wrap="none" anchor="ctr"/>
          <a:lstStyle/>
          <a:p>
            <a:endParaRPr lang="en-US"/>
          </a:p>
        </p:txBody>
      </p:sp>
      <p:sp>
        <p:nvSpPr>
          <p:cNvPr id="31752" name="Rectangle 8"/>
          <p:cNvSpPr>
            <a:spLocks noChangeArrowheads="1"/>
          </p:cNvSpPr>
          <p:nvPr/>
        </p:nvSpPr>
        <p:spPr bwMode="auto">
          <a:xfrm>
            <a:off x="3276600" y="5424488"/>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31753" name="Rectangle 9"/>
          <p:cNvSpPr>
            <a:spLocks noChangeArrowheads="1"/>
          </p:cNvSpPr>
          <p:nvPr/>
        </p:nvSpPr>
        <p:spPr bwMode="auto">
          <a:xfrm>
            <a:off x="3581400" y="5424488"/>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31754" name="Rectangle 10"/>
          <p:cNvSpPr>
            <a:spLocks noChangeArrowheads="1"/>
          </p:cNvSpPr>
          <p:nvPr/>
        </p:nvSpPr>
        <p:spPr bwMode="auto">
          <a:xfrm>
            <a:off x="3886200" y="5424488"/>
            <a:ext cx="304800" cy="304800"/>
          </a:xfrm>
          <a:prstGeom prst="rect">
            <a:avLst/>
          </a:prstGeom>
          <a:solidFill>
            <a:srgbClr val="C0C0C0"/>
          </a:solidFill>
          <a:ln w="3175">
            <a:solidFill>
              <a:schemeClr val="tx1"/>
            </a:solidFill>
            <a:miter lim="800000"/>
            <a:headEnd/>
            <a:tailEnd/>
          </a:ln>
        </p:spPr>
        <p:txBody>
          <a:bodyPr wrap="none" anchor="ctr"/>
          <a:lstStyle/>
          <a:p>
            <a:endParaRPr lang="en-US"/>
          </a:p>
        </p:txBody>
      </p:sp>
      <p:sp>
        <p:nvSpPr>
          <p:cNvPr id="31755" name="Rectangle 11"/>
          <p:cNvSpPr>
            <a:spLocks noChangeArrowheads="1"/>
          </p:cNvSpPr>
          <p:nvPr/>
        </p:nvSpPr>
        <p:spPr bwMode="auto">
          <a:xfrm>
            <a:off x="4191000" y="5424488"/>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31756" name="Rectangle 12"/>
          <p:cNvSpPr>
            <a:spLocks noChangeArrowheads="1"/>
          </p:cNvSpPr>
          <p:nvPr/>
        </p:nvSpPr>
        <p:spPr bwMode="auto">
          <a:xfrm>
            <a:off x="4495800" y="5424488"/>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31757" name="Rectangle 13"/>
          <p:cNvSpPr>
            <a:spLocks noChangeArrowheads="1"/>
          </p:cNvSpPr>
          <p:nvPr/>
        </p:nvSpPr>
        <p:spPr bwMode="auto">
          <a:xfrm>
            <a:off x="4800600" y="5424488"/>
            <a:ext cx="304800" cy="304800"/>
          </a:xfrm>
          <a:prstGeom prst="rect">
            <a:avLst/>
          </a:prstGeom>
          <a:solidFill>
            <a:srgbClr val="C0C0C0"/>
          </a:solidFill>
          <a:ln w="3175">
            <a:solidFill>
              <a:schemeClr val="tx1"/>
            </a:solidFill>
            <a:miter lim="800000"/>
            <a:headEnd/>
            <a:tailEnd/>
          </a:ln>
        </p:spPr>
        <p:txBody>
          <a:bodyPr wrap="none" anchor="ctr"/>
          <a:lstStyle/>
          <a:p>
            <a:endParaRPr lang="en-US"/>
          </a:p>
        </p:txBody>
      </p:sp>
      <p:sp>
        <p:nvSpPr>
          <p:cNvPr id="31758" name="Rectangle 14"/>
          <p:cNvSpPr>
            <a:spLocks noChangeArrowheads="1"/>
          </p:cNvSpPr>
          <p:nvPr/>
        </p:nvSpPr>
        <p:spPr bwMode="auto">
          <a:xfrm>
            <a:off x="5105400" y="5424488"/>
            <a:ext cx="304800" cy="304800"/>
          </a:xfrm>
          <a:prstGeom prst="rect">
            <a:avLst/>
          </a:prstGeom>
          <a:solidFill>
            <a:srgbClr val="C0C0C0"/>
          </a:solidFill>
          <a:ln w="3175">
            <a:solidFill>
              <a:schemeClr val="tx1"/>
            </a:solidFill>
            <a:miter lim="800000"/>
            <a:headEnd/>
            <a:tailEnd/>
          </a:ln>
        </p:spPr>
        <p:txBody>
          <a:bodyPr wrap="none" anchor="ctr"/>
          <a:lstStyle/>
          <a:p>
            <a:endParaRPr lang="en-US"/>
          </a:p>
        </p:txBody>
      </p:sp>
      <p:sp>
        <p:nvSpPr>
          <p:cNvPr id="31759" name="Rectangle 15"/>
          <p:cNvSpPr>
            <a:spLocks noChangeArrowheads="1"/>
          </p:cNvSpPr>
          <p:nvPr/>
        </p:nvSpPr>
        <p:spPr bwMode="auto">
          <a:xfrm>
            <a:off x="5410200" y="5424488"/>
            <a:ext cx="304800" cy="304800"/>
          </a:xfrm>
          <a:prstGeom prst="rect">
            <a:avLst/>
          </a:prstGeom>
          <a:solidFill>
            <a:srgbClr val="C0C0C0"/>
          </a:solidFill>
          <a:ln w="3175">
            <a:solidFill>
              <a:schemeClr val="tx1"/>
            </a:solidFill>
            <a:miter lim="800000"/>
            <a:headEnd/>
            <a:tailEnd/>
          </a:ln>
        </p:spPr>
        <p:txBody>
          <a:bodyPr wrap="none" anchor="ctr"/>
          <a:lstStyle/>
          <a:p>
            <a:endParaRPr lang="en-US"/>
          </a:p>
        </p:txBody>
      </p:sp>
      <p:sp>
        <p:nvSpPr>
          <p:cNvPr id="31760" name="Rectangle 16"/>
          <p:cNvSpPr>
            <a:spLocks noChangeArrowheads="1"/>
          </p:cNvSpPr>
          <p:nvPr/>
        </p:nvSpPr>
        <p:spPr bwMode="auto">
          <a:xfrm>
            <a:off x="5715000" y="5424488"/>
            <a:ext cx="304800" cy="304800"/>
          </a:xfrm>
          <a:prstGeom prst="rect">
            <a:avLst/>
          </a:prstGeom>
          <a:solidFill>
            <a:srgbClr val="C0C0C0"/>
          </a:solidFill>
          <a:ln w="3175">
            <a:solidFill>
              <a:schemeClr val="tx1"/>
            </a:solidFill>
            <a:miter lim="800000"/>
            <a:headEnd/>
            <a:tailEnd/>
          </a:ln>
        </p:spPr>
        <p:txBody>
          <a:bodyPr wrap="none" anchor="ctr"/>
          <a:lstStyle/>
          <a:p>
            <a:endParaRPr lang="en-US"/>
          </a:p>
        </p:txBody>
      </p:sp>
      <p:sp>
        <p:nvSpPr>
          <p:cNvPr id="31761" name="Rectangle 17"/>
          <p:cNvSpPr>
            <a:spLocks noChangeArrowheads="1"/>
          </p:cNvSpPr>
          <p:nvPr/>
        </p:nvSpPr>
        <p:spPr bwMode="auto">
          <a:xfrm>
            <a:off x="6019800" y="5424488"/>
            <a:ext cx="304800" cy="304800"/>
          </a:xfrm>
          <a:prstGeom prst="rect">
            <a:avLst/>
          </a:prstGeom>
          <a:solidFill>
            <a:srgbClr val="C0C0C0"/>
          </a:solidFill>
          <a:ln w="3175">
            <a:solidFill>
              <a:schemeClr val="tx1"/>
            </a:solidFill>
            <a:miter lim="800000"/>
            <a:headEnd/>
            <a:tailEnd/>
          </a:ln>
        </p:spPr>
        <p:txBody>
          <a:bodyPr wrap="none" anchor="ctr"/>
          <a:lstStyle/>
          <a:p>
            <a:endParaRPr lang="en-US"/>
          </a:p>
        </p:txBody>
      </p:sp>
      <p:sp>
        <p:nvSpPr>
          <p:cNvPr id="31762" name="Rectangle 18"/>
          <p:cNvSpPr>
            <a:spLocks noChangeArrowheads="1"/>
          </p:cNvSpPr>
          <p:nvPr/>
        </p:nvSpPr>
        <p:spPr bwMode="auto">
          <a:xfrm>
            <a:off x="6324600" y="5424488"/>
            <a:ext cx="304800" cy="304800"/>
          </a:xfrm>
          <a:prstGeom prst="rect">
            <a:avLst/>
          </a:prstGeom>
          <a:solidFill>
            <a:srgbClr val="C0C0C0"/>
          </a:solidFill>
          <a:ln w="3175">
            <a:solidFill>
              <a:schemeClr val="tx1"/>
            </a:solidFill>
            <a:miter lim="800000"/>
            <a:headEnd/>
            <a:tailEnd/>
          </a:ln>
        </p:spPr>
        <p:txBody>
          <a:bodyPr wrap="none" anchor="ctr"/>
          <a:lstStyle/>
          <a:p>
            <a:endParaRPr lang="en-US"/>
          </a:p>
        </p:txBody>
      </p:sp>
      <p:sp>
        <p:nvSpPr>
          <p:cNvPr id="31763" name="Rectangle 19"/>
          <p:cNvSpPr>
            <a:spLocks noChangeArrowheads="1"/>
          </p:cNvSpPr>
          <p:nvPr/>
        </p:nvSpPr>
        <p:spPr bwMode="auto">
          <a:xfrm>
            <a:off x="6629400" y="5424488"/>
            <a:ext cx="304800" cy="304800"/>
          </a:xfrm>
          <a:prstGeom prst="rect">
            <a:avLst/>
          </a:prstGeom>
          <a:solidFill>
            <a:srgbClr val="C0C0C0"/>
          </a:solidFill>
          <a:ln w="3175">
            <a:solidFill>
              <a:schemeClr val="tx1"/>
            </a:solidFill>
            <a:miter lim="800000"/>
            <a:headEnd/>
            <a:tailEnd/>
          </a:ln>
        </p:spPr>
        <p:txBody>
          <a:bodyPr wrap="none" anchor="ctr"/>
          <a:lstStyle/>
          <a:p>
            <a:endParaRPr lang="en-US"/>
          </a:p>
        </p:txBody>
      </p:sp>
      <p:sp>
        <p:nvSpPr>
          <p:cNvPr id="31764" name="Text Box 20"/>
          <p:cNvSpPr txBox="1">
            <a:spLocks noChangeArrowheads="1"/>
          </p:cNvSpPr>
          <p:nvPr/>
        </p:nvSpPr>
        <p:spPr bwMode="auto">
          <a:xfrm>
            <a:off x="1219200" y="6262688"/>
            <a:ext cx="2324100" cy="366712"/>
          </a:xfrm>
          <a:prstGeom prst="rect">
            <a:avLst/>
          </a:prstGeom>
          <a:noFill/>
          <a:ln w="25400">
            <a:noFill/>
            <a:miter lim="800000"/>
            <a:headEnd/>
            <a:tailEnd/>
          </a:ln>
        </p:spPr>
        <p:txBody>
          <a:bodyPr>
            <a:spAutoFit/>
          </a:bodyPr>
          <a:lstStyle/>
          <a:p>
            <a:pPr algn="l">
              <a:lnSpc>
                <a:spcPct val="100000"/>
              </a:lnSpc>
            </a:pPr>
            <a:r>
              <a:rPr lang="en-US" sz="1800">
                <a:latin typeface="Courier New" pitchFamily="1" charset="0"/>
              </a:rPr>
              <a:t>p1 = malloc(1)</a:t>
            </a:r>
          </a:p>
        </p:txBody>
      </p:sp>
      <p:sp>
        <p:nvSpPr>
          <p:cNvPr id="31765" name="Text Box 21"/>
          <p:cNvSpPr txBox="1">
            <a:spLocks noChangeArrowheads="1"/>
          </p:cNvSpPr>
          <p:nvPr/>
        </p:nvSpPr>
        <p:spPr bwMode="auto">
          <a:xfrm>
            <a:off x="4784725" y="5121275"/>
            <a:ext cx="428625" cy="336550"/>
          </a:xfrm>
          <a:prstGeom prst="rect">
            <a:avLst/>
          </a:prstGeom>
          <a:noFill/>
          <a:ln w="25400">
            <a:noFill/>
            <a:miter lim="800000"/>
            <a:headEnd/>
            <a:tailEnd/>
          </a:ln>
        </p:spPr>
        <p:txBody>
          <a:bodyPr wrap="none">
            <a:spAutoFit/>
          </a:bodyPr>
          <a:lstStyle/>
          <a:p>
            <a:pPr algn="l">
              <a:lnSpc>
                <a:spcPct val="100000"/>
              </a:lnSpc>
            </a:pPr>
            <a:r>
              <a:rPr lang="en-US" sz="1600">
                <a:latin typeface="Courier New" pitchFamily="1" charset="0"/>
              </a:rPr>
              <a:t>p0</a:t>
            </a:r>
          </a:p>
        </p:txBody>
      </p:sp>
      <p:sp>
        <p:nvSpPr>
          <p:cNvPr id="31766" name="Text Box 22"/>
          <p:cNvSpPr txBox="1">
            <a:spLocks noChangeArrowheads="1"/>
          </p:cNvSpPr>
          <p:nvPr/>
        </p:nvSpPr>
        <p:spPr bwMode="auto">
          <a:xfrm>
            <a:off x="1219200" y="5861050"/>
            <a:ext cx="1276350" cy="366713"/>
          </a:xfrm>
          <a:prstGeom prst="rect">
            <a:avLst/>
          </a:prstGeom>
          <a:noFill/>
          <a:ln w="25400">
            <a:noFill/>
            <a:miter lim="800000"/>
            <a:headEnd/>
            <a:tailEnd/>
          </a:ln>
        </p:spPr>
        <p:txBody>
          <a:bodyPr wrap="none">
            <a:spAutoFit/>
          </a:bodyPr>
          <a:lstStyle/>
          <a:p>
            <a:pPr algn="l">
              <a:lnSpc>
                <a:spcPct val="100000"/>
              </a:lnSpc>
            </a:pPr>
            <a:r>
              <a:rPr lang="en-US" sz="1800">
                <a:latin typeface="Courier New" pitchFamily="1" charset="0"/>
              </a:rPr>
              <a:t>free(p0)</a:t>
            </a:r>
          </a:p>
        </p:txBody>
      </p:sp>
      <p:sp>
        <p:nvSpPr>
          <p:cNvPr id="31767" name="Line 23"/>
          <p:cNvSpPr>
            <a:spLocks noChangeShapeType="1"/>
          </p:cNvSpPr>
          <p:nvPr/>
        </p:nvSpPr>
        <p:spPr bwMode="auto">
          <a:xfrm>
            <a:off x="6019800" y="5272088"/>
            <a:ext cx="0" cy="685800"/>
          </a:xfrm>
          <a:prstGeom prst="line">
            <a:avLst/>
          </a:prstGeom>
          <a:noFill/>
          <a:ln w="28575">
            <a:solidFill>
              <a:schemeClr val="tx1"/>
            </a:solidFill>
            <a:round/>
            <a:headEnd/>
            <a:tailEnd/>
          </a:ln>
        </p:spPr>
        <p:txBody>
          <a:bodyPr wrap="none" anchor="ctr"/>
          <a:lstStyle/>
          <a:p>
            <a:endParaRPr lang="en-US"/>
          </a:p>
        </p:txBody>
      </p:sp>
      <p:sp>
        <p:nvSpPr>
          <p:cNvPr id="31768" name="Line 24"/>
          <p:cNvSpPr>
            <a:spLocks noChangeShapeType="1"/>
          </p:cNvSpPr>
          <p:nvPr/>
        </p:nvSpPr>
        <p:spPr bwMode="auto">
          <a:xfrm>
            <a:off x="4800600" y="5272088"/>
            <a:ext cx="0" cy="685800"/>
          </a:xfrm>
          <a:prstGeom prst="line">
            <a:avLst/>
          </a:prstGeom>
          <a:noFill/>
          <a:ln w="28575">
            <a:solidFill>
              <a:schemeClr val="tx1"/>
            </a:solidFill>
            <a:round/>
            <a:headEnd/>
            <a:tailEnd/>
          </a:ln>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p:cNvSpPr>
            <a:spLocks noGrp="1" noChangeArrowheads="1"/>
          </p:cNvSpPr>
          <p:nvPr>
            <p:ph type="title"/>
          </p:nvPr>
        </p:nvSpPr>
        <p:spPr>
          <a:xfrm>
            <a:off x="381000" y="417513"/>
            <a:ext cx="7175500" cy="573087"/>
          </a:xfrm>
        </p:spPr>
        <p:txBody>
          <a:bodyPr/>
          <a:lstStyle/>
          <a:p>
            <a:pPr eaLnBrk="1" hangingPunct="1"/>
            <a:r>
              <a:rPr lang="en-US" smtClean="0"/>
              <a:t>Knowing How Much to Free</a:t>
            </a:r>
          </a:p>
        </p:txBody>
      </p:sp>
      <p:sp>
        <p:nvSpPr>
          <p:cNvPr id="563203" name="Rectangle 3"/>
          <p:cNvSpPr>
            <a:spLocks noGrp="1" noChangeArrowheads="1"/>
          </p:cNvSpPr>
          <p:nvPr>
            <p:ph type="body" idx="1"/>
          </p:nvPr>
        </p:nvSpPr>
        <p:spPr>
          <a:xfrm>
            <a:off x="533400" y="990600"/>
            <a:ext cx="8255000" cy="1981200"/>
          </a:xfrm>
        </p:spPr>
        <p:txBody>
          <a:bodyPr lIns="90487" tIns="44450" rIns="90487" bIns="44450"/>
          <a:lstStyle/>
          <a:p>
            <a:pPr marL="223838" indent="-223838" defTabSz="895350" eaLnBrk="1" hangingPunct="1">
              <a:buFont typeface="Wingdings" pitchFamily="1" charset="2"/>
              <a:buNone/>
            </a:pPr>
            <a:r>
              <a:rPr lang="en-US" smtClean="0">
                <a:effectLst>
                  <a:outerShdw blurRad="38100" dist="38100" dir="2700000" algn="tl">
                    <a:srgbClr val="C0C0C0"/>
                  </a:outerShdw>
                </a:effectLst>
              </a:rPr>
              <a:t>Standard method</a:t>
            </a:r>
          </a:p>
          <a:p>
            <a:pPr marL="560388" lvl="1" indent="-222250" defTabSz="895350" eaLnBrk="1" hangingPunct="1"/>
            <a:r>
              <a:rPr lang="en-US" smtClean="0"/>
              <a:t>Keep the length of a block in the word preceding the block.</a:t>
            </a:r>
          </a:p>
          <a:p>
            <a:pPr marL="839788" lvl="2" indent="-165100" defTabSz="895350" eaLnBrk="1" hangingPunct="1"/>
            <a:r>
              <a:rPr lang="en-US" sz="1800" smtClean="0"/>
              <a:t>This word is often called the </a:t>
            </a:r>
            <a:r>
              <a:rPr lang="en-US" sz="1800" i="1" smtClean="0">
                <a:solidFill>
                  <a:srgbClr val="FF0000"/>
                </a:solidFill>
              </a:rPr>
              <a:t>header field</a:t>
            </a:r>
            <a:r>
              <a:rPr lang="en-US" sz="1800" smtClean="0"/>
              <a:t> or</a:t>
            </a:r>
            <a:r>
              <a:rPr lang="en-US" sz="1800" i="1" smtClean="0"/>
              <a:t> </a:t>
            </a:r>
            <a:r>
              <a:rPr lang="en-US" sz="1800" i="1" smtClean="0">
                <a:solidFill>
                  <a:srgbClr val="FF0000"/>
                </a:solidFill>
              </a:rPr>
              <a:t>header</a:t>
            </a:r>
            <a:endParaRPr lang="en-US" sz="1800" smtClean="0">
              <a:solidFill>
                <a:srgbClr val="FF0000"/>
              </a:solidFill>
            </a:endParaRPr>
          </a:p>
          <a:p>
            <a:pPr marL="560388" lvl="1" indent="-222250" defTabSz="895350" eaLnBrk="1" hangingPunct="1"/>
            <a:r>
              <a:rPr lang="en-US" smtClean="0"/>
              <a:t>Requires an extra word for every allocated block</a:t>
            </a:r>
          </a:p>
        </p:txBody>
      </p:sp>
      <p:sp>
        <p:nvSpPr>
          <p:cNvPr id="32772" name="Text Box 4"/>
          <p:cNvSpPr txBox="1">
            <a:spLocks noChangeArrowheads="1"/>
          </p:cNvSpPr>
          <p:nvPr/>
        </p:nvSpPr>
        <p:spPr bwMode="auto">
          <a:xfrm>
            <a:off x="914400" y="5257800"/>
            <a:ext cx="1162050" cy="336550"/>
          </a:xfrm>
          <a:prstGeom prst="rect">
            <a:avLst/>
          </a:prstGeom>
          <a:noFill/>
          <a:ln w="25400">
            <a:noFill/>
            <a:miter lim="800000"/>
            <a:headEnd/>
            <a:tailEnd/>
          </a:ln>
        </p:spPr>
        <p:txBody>
          <a:bodyPr wrap="none">
            <a:spAutoFit/>
          </a:bodyPr>
          <a:lstStyle/>
          <a:p>
            <a:pPr algn="l">
              <a:lnSpc>
                <a:spcPct val="100000"/>
              </a:lnSpc>
            </a:pPr>
            <a:r>
              <a:rPr lang="en-US" sz="1600">
                <a:latin typeface="Courier New" pitchFamily="1" charset="0"/>
              </a:rPr>
              <a:t>free(p0)</a:t>
            </a:r>
          </a:p>
        </p:txBody>
      </p:sp>
      <p:sp>
        <p:nvSpPr>
          <p:cNvPr id="32773" name="Text Box 5"/>
          <p:cNvSpPr txBox="1">
            <a:spLocks noChangeArrowheads="1"/>
          </p:cNvSpPr>
          <p:nvPr/>
        </p:nvSpPr>
        <p:spPr bwMode="auto">
          <a:xfrm>
            <a:off x="990600" y="3962400"/>
            <a:ext cx="1895475" cy="336550"/>
          </a:xfrm>
          <a:prstGeom prst="rect">
            <a:avLst/>
          </a:prstGeom>
          <a:noFill/>
          <a:ln w="25400">
            <a:noFill/>
            <a:miter lim="800000"/>
            <a:headEnd/>
            <a:tailEnd/>
          </a:ln>
        </p:spPr>
        <p:txBody>
          <a:bodyPr wrap="none">
            <a:spAutoFit/>
          </a:bodyPr>
          <a:lstStyle/>
          <a:p>
            <a:pPr algn="l">
              <a:lnSpc>
                <a:spcPct val="100000"/>
              </a:lnSpc>
            </a:pPr>
            <a:r>
              <a:rPr lang="en-US" sz="1600">
                <a:latin typeface="Courier New" pitchFamily="1" charset="0"/>
              </a:rPr>
              <a:t>p0 = malloc(4)</a:t>
            </a:r>
          </a:p>
        </p:txBody>
      </p:sp>
      <p:sp>
        <p:nvSpPr>
          <p:cNvPr id="32774" name="Rectangle 6"/>
          <p:cNvSpPr>
            <a:spLocks noChangeArrowheads="1"/>
          </p:cNvSpPr>
          <p:nvPr/>
        </p:nvSpPr>
        <p:spPr bwMode="auto">
          <a:xfrm>
            <a:off x="1600200" y="34290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32775" name="Rectangle 7"/>
          <p:cNvSpPr>
            <a:spLocks noChangeArrowheads="1"/>
          </p:cNvSpPr>
          <p:nvPr/>
        </p:nvSpPr>
        <p:spPr bwMode="auto">
          <a:xfrm>
            <a:off x="1905000" y="34290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32776" name="Rectangle 8"/>
          <p:cNvSpPr>
            <a:spLocks noChangeArrowheads="1"/>
          </p:cNvSpPr>
          <p:nvPr/>
        </p:nvSpPr>
        <p:spPr bwMode="auto">
          <a:xfrm>
            <a:off x="2209800" y="3429000"/>
            <a:ext cx="304800" cy="304800"/>
          </a:xfrm>
          <a:prstGeom prst="rect">
            <a:avLst/>
          </a:prstGeom>
          <a:solidFill>
            <a:srgbClr val="C0C0C0"/>
          </a:solidFill>
          <a:ln w="3175">
            <a:solidFill>
              <a:schemeClr val="tx1"/>
            </a:solidFill>
            <a:miter lim="800000"/>
            <a:headEnd/>
            <a:tailEnd/>
          </a:ln>
        </p:spPr>
        <p:txBody>
          <a:bodyPr wrap="none" anchor="ctr"/>
          <a:lstStyle/>
          <a:p>
            <a:endParaRPr lang="en-US"/>
          </a:p>
        </p:txBody>
      </p:sp>
      <p:sp>
        <p:nvSpPr>
          <p:cNvPr id="32777" name="Rectangle 9"/>
          <p:cNvSpPr>
            <a:spLocks noChangeArrowheads="1"/>
          </p:cNvSpPr>
          <p:nvPr/>
        </p:nvSpPr>
        <p:spPr bwMode="auto">
          <a:xfrm>
            <a:off x="2514600" y="3429000"/>
            <a:ext cx="304800" cy="304800"/>
          </a:xfrm>
          <a:prstGeom prst="rect">
            <a:avLst/>
          </a:prstGeom>
          <a:solidFill>
            <a:srgbClr val="C0C0C0"/>
          </a:solidFill>
          <a:ln w="3175">
            <a:solidFill>
              <a:schemeClr val="tx1"/>
            </a:solidFill>
            <a:miter lim="800000"/>
            <a:headEnd/>
            <a:tailEnd/>
          </a:ln>
        </p:spPr>
        <p:txBody>
          <a:bodyPr wrap="none" anchor="ctr"/>
          <a:lstStyle/>
          <a:p>
            <a:endParaRPr lang="en-US"/>
          </a:p>
        </p:txBody>
      </p:sp>
      <p:sp>
        <p:nvSpPr>
          <p:cNvPr id="32778" name="Rectangle 10"/>
          <p:cNvSpPr>
            <a:spLocks noChangeArrowheads="1"/>
          </p:cNvSpPr>
          <p:nvPr/>
        </p:nvSpPr>
        <p:spPr bwMode="auto">
          <a:xfrm>
            <a:off x="2819400" y="34290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32779" name="Rectangle 11"/>
          <p:cNvSpPr>
            <a:spLocks noChangeArrowheads="1"/>
          </p:cNvSpPr>
          <p:nvPr/>
        </p:nvSpPr>
        <p:spPr bwMode="auto">
          <a:xfrm>
            <a:off x="3124200" y="34290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32780" name="Rectangle 12"/>
          <p:cNvSpPr>
            <a:spLocks noChangeArrowheads="1"/>
          </p:cNvSpPr>
          <p:nvPr/>
        </p:nvSpPr>
        <p:spPr bwMode="auto">
          <a:xfrm>
            <a:off x="3429000" y="3429000"/>
            <a:ext cx="304800" cy="304800"/>
          </a:xfrm>
          <a:prstGeom prst="rect">
            <a:avLst/>
          </a:prstGeom>
          <a:solidFill>
            <a:srgbClr val="C0C0C0"/>
          </a:solidFill>
          <a:ln w="3175">
            <a:solidFill>
              <a:schemeClr val="tx1"/>
            </a:solidFill>
            <a:miter lim="800000"/>
            <a:headEnd/>
            <a:tailEnd/>
          </a:ln>
        </p:spPr>
        <p:txBody>
          <a:bodyPr wrap="none" anchor="ctr"/>
          <a:lstStyle/>
          <a:p>
            <a:endParaRPr lang="en-US"/>
          </a:p>
        </p:txBody>
      </p:sp>
      <p:sp>
        <p:nvSpPr>
          <p:cNvPr id="32781" name="Rectangle 13"/>
          <p:cNvSpPr>
            <a:spLocks noChangeArrowheads="1"/>
          </p:cNvSpPr>
          <p:nvPr/>
        </p:nvSpPr>
        <p:spPr bwMode="auto">
          <a:xfrm>
            <a:off x="3733800" y="3429000"/>
            <a:ext cx="304800" cy="304800"/>
          </a:xfrm>
          <a:prstGeom prst="rect">
            <a:avLst/>
          </a:prstGeom>
          <a:solidFill>
            <a:srgbClr val="C0C0C0"/>
          </a:solidFill>
          <a:ln w="3175">
            <a:solidFill>
              <a:schemeClr val="tx1"/>
            </a:solidFill>
            <a:miter lim="800000"/>
            <a:headEnd/>
            <a:tailEnd/>
          </a:ln>
        </p:spPr>
        <p:txBody>
          <a:bodyPr wrap="none" anchor="ctr"/>
          <a:lstStyle/>
          <a:p>
            <a:endParaRPr lang="en-US"/>
          </a:p>
        </p:txBody>
      </p:sp>
      <p:sp>
        <p:nvSpPr>
          <p:cNvPr id="32782" name="Rectangle 14"/>
          <p:cNvSpPr>
            <a:spLocks noChangeArrowheads="1"/>
          </p:cNvSpPr>
          <p:nvPr/>
        </p:nvSpPr>
        <p:spPr bwMode="auto">
          <a:xfrm>
            <a:off x="4038600" y="3429000"/>
            <a:ext cx="304800" cy="304800"/>
          </a:xfrm>
          <a:prstGeom prst="rect">
            <a:avLst/>
          </a:prstGeom>
          <a:solidFill>
            <a:srgbClr val="C0C0C0"/>
          </a:solidFill>
          <a:ln w="3175">
            <a:solidFill>
              <a:schemeClr val="tx1"/>
            </a:solidFill>
            <a:miter lim="800000"/>
            <a:headEnd/>
            <a:tailEnd/>
          </a:ln>
        </p:spPr>
        <p:txBody>
          <a:bodyPr wrap="none" anchor="ctr"/>
          <a:lstStyle/>
          <a:p>
            <a:endParaRPr lang="en-US"/>
          </a:p>
        </p:txBody>
      </p:sp>
      <p:sp>
        <p:nvSpPr>
          <p:cNvPr id="32783" name="Rectangle 15"/>
          <p:cNvSpPr>
            <a:spLocks noChangeArrowheads="1"/>
          </p:cNvSpPr>
          <p:nvPr/>
        </p:nvSpPr>
        <p:spPr bwMode="auto">
          <a:xfrm>
            <a:off x="4648200" y="34290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32784" name="Rectangle 16"/>
          <p:cNvSpPr>
            <a:spLocks noChangeArrowheads="1"/>
          </p:cNvSpPr>
          <p:nvPr/>
        </p:nvSpPr>
        <p:spPr bwMode="auto">
          <a:xfrm>
            <a:off x="4953000" y="34290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32785" name="Rectangle 17"/>
          <p:cNvSpPr>
            <a:spLocks noChangeArrowheads="1"/>
          </p:cNvSpPr>
          <p:nvPr/>
        </p:nvSpPr>
        <p:spPr bwMode="auto">
          <a:xfrm>
            <a:off x="5257800" y="34290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32786" name="Rectangle 18"/>
          <p:cNvSpPr>
            <a:spLocks noChangeArrowheads="1"/>
          </p:cNvSpPr>
          <p:nvPr/>
        </p:nvSpPr>
        <p:spPr bwMode="auto">
          <a:xfrm>
            <a:off x="5562600" y="34290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32787" name="Rectangle 19"/>
          <p:cNvSpPr>
            <a:spLocks noChangeArrowheads="1"/>
          </p:cNvSpPr>
          <p:nvPr/>
        </p:nvSpPr>
        <p:spPr bwMode="auto">
          <a:xfrm>
            <a:off x="5867400" y="34290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32788" name="Rectangle 20"/>
          <p:cNvSpPr>
            <a:spLocks noChangeArrowheads="1"/>
          </p:cNvSpPr>
          <p:nvPr/>
        </p:nvSpPr>
        <p:spPr bwMode="auto">
          <a:xfrm>
            <a:off x="6172200" y="3429000"/>
            <a:ext cx="304800" cy="304800"/>
          </a:xfrm>
          <a:prstGeom prst="rect">
            <a:avLst/>
          </a:prstGeom>
          <a:solidFill>
            <a:srgbClr val="C0C0C0"/>
          </a:solidFill>
          <a:ln w="3175">
            <a:solidFill>
              <a:schemeClr val="tx1"/>
            </a:solidFill>
            <a:miter lim="800000"/>
            <a:headEnd/>
            <a:tailEnd/>
          </a:ln>
        </p:spPr>
        <p:txBody>
          <a:bodyPr wrap="none" anchor="ctr"/>
          <a:lstStyle/>
          <a:p>
            <a:endParaRPr lang="en-US"/>
          </a:p>
        </p:txBody>
      </p:sp>
      <p:sp>
        <p:nvSpPr>
          <p:cNvPr id="32789" name="Rectangle 21"/>
          <p:cNvSpPr>
            <a:spLocks noChangeArrowheads="1"/>
          </p:cNvSpPr>
          <p:nvPr/>
        </p:nvSpPr>
        <p:spPr bwMode="auto">
          <a:xfrm>
            <a:off x="6477000" y="3429000"/>
            <a:ext cx="304800" cy="304800"/>
          </a:xfrm>
          <a:prstGeom prst="rect">
            <a:avLst/>
          </a:prstGeom>
          <a:solidFill>
            <a:srgbClr val="C0C0C0"/>
          </a:solidFill>
          <a:ln w="3175">
            <a:solidFill>
              <a:schemeClr val="tx1"/>
            </a:solidFill>
            <a:miter lim="800000"/>
            <a:headEnd/>
            <a:tailEnd/>
          </a:ln>
        </p:spPr>
        <p:txBody>
          <a:bodyPr wrap="none" anchor="ctr"/>
          <a:lstStyle/>
          <a:p>
            <a:endParaRPr lang="en-US"/>
          </a:p>
        </p:txBody>
      </p:sp>
      <p:sp>
        <p:nvSpPr>
          <p:cNvPr id="32790" name="Rectangle 22"/>
          <p:cNvSpPr>
            <a:spLocks noChangeArrowheads="1"/>
          </p:cNvSpPr>
          <p:nvPr/>
        </p:nvSpPr>
        <p:spPr bwMode="auto">
          <a:xfrm>
            <a:off x="4343400" y="34290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32791" name="Rectangle 23"/>
          <p:cNvSpPr>
            <a:spLocks noChangeArrowheads="1"/>
          </p:cNvSpPr>
          <p:nvPr/>
        </p:nvSpPr>
        <p:spPr bwMode="auto">
          <a:xfrm>
            <a:off x="1600200" y="57912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32792" name="Rectangle 24"/>
          <p:cNvSpPr>
            <a:spLocks noChangeArrowheads="1"/>
          </p:cNvSpPr>
          <p:nvPr/>
        </p:nvSpPr>
        <p:spPr bwMode="auto">
          <a:xfrm>
            <a:off x="1905000" y="57912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32793" name="Rectangle 25"/>
          <p:cNvSpPr>
            <a:spLocks noChangeArrowheads="1"/>
          </p:cNvSpPr>
          <p:nvPr/>
        </p:nvSpPr>
        <p:spPr bwMode="auto">
          <a:xfrm>
            <a:off x="2209800" y="5791200"/>
            <a:ext cx="304800" cy="304800"/>
          </a:xfrm>
          <a:prstGeom prst="rect">
            <a:avLst/>
          </a:prstGeom>
          <a:solidFill>
            <a:srgbClr val="C0C0C0"/>
          </a:solidFill>
          <a:ln w="3175">
            <a:solidFill>
              <a:schemeClr val="tx1"/>
            </a:solidFill>
            <a:miter lim="800000"/>
            <a:headEnd/>
            <a:tailEnd/>
          </a:ln>
        </p:spPr>
        <p:txBody>
          <a:bodyPr wrap="none" anchor="ctr"/>
          <a:lstStyle/>
          <a:p>
            <a:endParaRPr lang="en-US"/>
          </a:p>
        </p:txBody>
      </p:sp>
      <p:sp>
        <p:nvSpPr>
          <p:cNvPr id="32794" name="Rectangle 26"/>
          <p:cNvSpPr>
            <a:spLocks noChangeArrowheads="1"/>
          </p:cNvSpPr>
          <p:nvPr/>
        </p:nvSpPr>
        <p:spPr bwMode="auto">
          <a:xfrm>
            <a:off x="2514600" y="5791200"/>
            <a:ext cx="304800" cy="304800"/>
          </a:xfrm>
          <a:prstGeom prst="rect">
            <a:avLst/>
          </a:prstGeom>
          <a:solidFill>
            <a:srgbClr val="C0C0C0"/>
          </a:solidFill>
          <a:ln w="3175">
            <a:solidFill>
              <a:schemeClr val="tx1"/>
            </a:solidFill>
            <a:miter lim="800000"/>
            <a:headEnd/>
            <a:tailEnd/>
          </a:ln>
        </p:spPr>
        <p:txBody>
          <a:bodyPr wrap="none" anchor="ctr"/>
          <a:lstStyle/>
          <a:p>
            <a:endParaRPr lang="en-US"/>
          </a:p>
        </p:txBody>
      </p:sp>
      <p:sp>
        <p:nvSpPr>
          <p:cNvPr id="32795" name="Rectangle 27"/>
          <p:cNvSpPr>
            <a:spLocks noChangeArrowheads="1"/>
          </p:cNvSpPr>
          <p:nvPr/>
        </p:nvSpPr>
        <p:spPr bwMode="auto">
          <a:xfrm>
            <a:off x="2819400" y="57912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32796" name="Rectangle 28"/>
          <p:cNvSpPr>
            <a:spLocks noChangeArrowheads="1"/>
          </p:cNvSpPr>
          <p:nvPr/>
        </p:nvSpPr>
        <p:spPr bwMode="auto">
          <a:xfrm>
            <a:off x="3124200" y="57912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32797" name="Rectangle 29"/>
          <p:cNvSpPr>
            <a:spLocks noChangeArrowheads="1"/>
          </p:cNvSpPr>
          <p:nvPr/>
        </p:nvSpPr>
        <p:spPr bwMode="auto">
          <a:xfrm>
            <a:off x="3429000" y="5791200"/>
            <a:ext cx="304800" cy="304800"/>
          </a:xfrm>
          <a:prstGeom prst="rect">
            <a:avLst/>
          </a:prstGeom>
          <a:solidFill>
            <a:srgbClr val="C0C0C0"/>
          </a:solidFill>
          <a:ln w="3175">
            <a:solidFill>
              <a:schemeClr val="tx1"/>
            </a:solidFill>
            <a:miter lim="800000"/>
            <a:headEnd/>
            <a:tailEnd/>
          </a:ln>
        </p:spPr>
        <p:txBody>
          <a:bodyPr wrap="none" anchor="ctr"/>
          <a:lstStyle/>
          <a:p>
            <a:endParaRPr lang="en-US"/>
          </a:p>
        </p:txBody>
      </p:sp>
      <p:sp>
        <p:nvSpPr>
          <p:cNvPr id="32798" name="Rectangle 30"/>
          <p:cNvSpPr>
            <a:spLocks noChangeArrowheads="1"/>
          </p:cNvSpPr>
          <p:nvPr/>
        </p:nvSpPr>
        <p:spPr bwMode="auto">
          <a:xfrm>
            <a:off x="3733800" y="5791200"/>
            <a:ext cx="304800" cy="304800"/>
          </a:xfrm>
          <a:prstGeom prst="rect">
            <a:avLst/>
          </a:prstGeom>
          <a:solidFill>
            <a:srgbClr val="C0C0C0"/>
          </a:solidFill>
          <a:ln w="3175">
            <a:solidFill>
              <a:schemeClr val="tx1"/>
            </a:solidFill>
            <a:miter lim="800000"/>
            <a:headEnd/>
            <a:tailEnd/>
          </a:ln>
        </p:spPr>
        <p:txBody>
          <a:bodyPr wrap="none" anchor="ctr"/>
          <a:lstStyle/>
          <a:p>
            <a:endParaRPr lang="en-US"/>
          </a:p>
        </p:txBody>
      </p:sp>
      <p:sp>
        <p:nvSpPr>
          <p:cNvPr id="32799" name="Rectangle 31"/>
          <p:cNvSpPr>
            <a:spLocks noChangeArrowheads="1"/>
          </p:cNvSpPr>
          <p:nvPr/>
        </p:nvSpPr>
        <p:spPr bwMode="auto">
          <a:xfrm>
            <a:off x="4038600" y="5791200"/>
            <a:ext cx="304800" cy="304800"/>
          </a:xfrm>
          <a:prstGeom prst="rect">
            <a:avLst/>
          </a:prstGeom>
          <a:solidFill>
            <a:srgbClr val="C0C0C0"/>
          </a:solidFill>
          <a:ln w="3175">
            <a:solidFill>
              <a:schemeClr val="tx1"/>
            </a:solidFill>
            <a:miter lim="800000"/>
            <a:headEnd/>
            <a:tailEnd/>
          </a:ln>
        </p:spPr>
        <p:txBody>
          <a:bodyPr wrap="none" anchor="ctr"/>
          <a:lstStyle/>
          <a:p>
            <a:endParaRPr lang="en-US"/>
          </a:p>
        </p:txBody>
      </p:sp>
      <p:sp>
        <p:nvSpPr>
          <p:cNvPr id="32800" name="Rectangle 32"/>
          <p:cNvSpPr>
            <a:spLocks noChangeArrowheads="1"/>
          </p:cNvSpPr>
          <p:nvPr/>
        </p:nvSpPr>
        <p:spPr bwMode="auto">
          <a:xfrm>
            <a:off x="4648200" y="57912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32801" name="Rectangle 33"/>
          <p:cNvSpPr>
            <a:spLocks noChangeArrowheads="1"/>
          </p:cNvSpPr>
          <p:nvPr/>
        </p:nvSpPr>
        <p:spPr bwMode="auto">
          <a:xfrm>
            <a:off x="4953000" y="57912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32802" name="Rectangle 34"/>
          <p:cNvSpPr>
            <a:spLocks noChangeArrowheads="1"/>
          </p:cNvSpPr>
          <p:nvPr/>
        </p:nvSpPr>
        <p:spPr bwMode="auto">
          <a:xfrm>
            <a:off x="5257800" y="57912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32803" name="Rectangle 35"/>
          <p:cNvSpPr>
            <a:spLocks noChangeArrowheads="1"/>
          </p:cNvSpPr>
          <p:nvPr/>
        </p:nvSpPr>
        <p:spPr bwMode="auto">
          <a:xfrm>
            <a:off x="5562600" y="57912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32804" name="Rectangle 36"/>
          <p:cNvSpPr>
            <a:spLocks noChangeArrowheads="1"/>
          </p:cNvSpPr>
          <p:nvPr/>
        </p:nvSpPr>
        <p:spPr bwMode="auto">
          <a:xfrm>
            <a:off x="5867400" y="57912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32805" name="Rectangle 37"/>
          <p:cNvSpPr>
            <a:spLocks noChangeArrowheads="1"/>
          </p:cNvSpPr>
          <p:nvPr/>
        </p:nvSpPr>
        <p:spPr bwMode="auto">
          <a:xfrm>
            <a:off x="6172200" y="5791200"/>
            <a:ext cx="304800" cy="304800"/>
          </a:xfrm>
          <a:prstGeom prst="rect">
            <a:avLst/>
          </a:prstGeom>
          <a:solidFill>
            <a:srgbClr val="C0C0C0"/>
          </a:solidFill>
          <a:ln w="3175">
            <a:solidFill>
              <a:schemeClr val="tx1"/>
            </a:solidFill>
            <a:miter lim="800000"/>
            <a:headEnd/>
            <a:tailEnd/>
          </a:ln>
        </p:spPr>
        <p:txBody>
          <a:bodyPr wrap="none" anchor="ctr"/>
          <a:lstStyle/>
          <a:p>
            <a:endParaRPr lang="en-US"/>
          </a:p>
        </p:txBody>
      </p:sp>
      <p:sp>
        <p:nvSpPr>
          <p:cNvPr id="32806" name="Rectangle 38"/>
          <p:cNvSpPr>
            <a:spLocks noChangeArrowheads="1"/>
          </p:cNvSpPr>
          <p:nvPr/>
        </p:nvSpPr>
        <p:spPr bwMode="auto">
          <a:xfrm>
            <a:off x="6477000" y="5791200"/>
            <a:ext cx="304800" cy="304800"/>
          </a:xfrm>
          <a:prstGeom prst="rect">
            <a:avLst/>
          </a:prstGeom>
          <a:solidFill>
            <a:srgbClr val="C0C0C0"/>
          </a:solidFill>
          <a:ln w="3175">
            <a:solidFill>
              <a:schemeClr val="tx1"/>
            </a:solidFill>
            <a:miter lim="800000"/>
            <a:headEnd/>
            <a:tailEnd/>
          </a:ln>
        </p:spPr>
        <p:txBody>
          <a:bodyPr wrap="none" anchor="ctr"/>
          <a:lstStyle/>
          <a:p>
            <a:endParaRPr lang="en-US"/>
          </a:p>
        </p:txBody>
      </p:sp>
      <p:sp>
        <p:nvSpPr>
          <p:cNvPr id="32807" name="Rectangle 39"/>
          <p:cNvSpPr>
            <a:spLocks noChangeArrowheads="1"/>
          </p:cNvSpPr>
          <p:nvPr/>
        </p:nvSpPr>
        <p:spPr bwMode="auto">
          <a:xfrm>
            <a:off x="4343400" y="57912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32808" name="Text Box 40"/>
          <p:cNvSpPr txBox="1">
            <a:spLocks noChangeArrowheads="1"/>
          </p:cNvSpPr>
          <p:nvPr/>
        </p:nvSpPr>
        <p:spPr bwMode="auto">
          <a:xfrm>
            <a:off x="4648200" y="3962400"/>
            <a:ext cx="428625" cy="336550"/>
          </a:xfrm>
          <a:prstGeom prst="rect">
            <a:avLst/>
          </a:prstGeom>
          <a:noFill/>
          <a:ln w="25400">
            <a:noFill/>
            <a:miter lim="800000"/>
            <a:headEnd/>
            <a:tailEnd/>
          </a:ln>
        </p:spPr>
        <p:txBody>
          <a:bodyPr wrap="none">
            <a:spAutoFit/>
          </a:bodyPr>
          <a:lstStyle/>
          <a:p>
            <a:pPr algn="l">
              <a:lnSpc>
                <a:spcPct val="100000"/>
              </a:lnSpc>
            </a:pPr>
            <a:r>
              <a:rPr lang="en-US" sz="1600">
                <a:latin typeface="Courier New" pitchFamily="1" charset="0"/>
              </a:rPr>
              <a:t>p0</a:t>
            </a:r>
          </a:p>
        </p:txBody>
      </p:sp>
      <p:sp>
        <p:nvSpPr>
          <p:cNvPr id="32809" name="Rectangle 41"/>
          <p:cNvSpPr>
            <a:spLocks noChangeArrowheads="1"/>
          </p:cNvSpPr>
          <p:nvPr/>
        </p:nvSpPr>
        <p:spPr bwMode="auto">
          <a:xfrm>
            <a:off x="1600200" y="45720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32810" name="Rectangle 42"/>
          <p:cNvSpPr>
            <a:spLocks noChangeArrowheads="1"/>
          </p:cNvSpPr>
          <p:nvPr/>
        </p:nvSpPr>
        <p:spPr bwMode="auto">
          <a:xfrm>
            <a:off x="1905000" y="45720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32811" name="Rectangle 43"/>
          <p:cNvSpPr>
            <a:spLocks noChangeArrowheads="1"/>
          </p:cNvSpPr>
          <p:nvPr/>
        </p:nvSpPr>
        <p:spPr bwMode="auto">
          <a:xfrm>
            <a:off x="2209800" y="4572000"/>
            <a:ext cx="304800" cy="304800"/>
          </a:xfrm>
          <a:prstGeom prst="rect">
            <a:avLst/>
          </a:prstGeom>
          <a:solidFill>
            <a:srgbClr val="C0C0C0"/>
          </a:solidFill>
          <a:ln w="3175">
            <a:solidFill>
              <a:schemeClr val="tx1"/>
            </a:solidFill>
            <a:miter lim="800000"/>
            <a:headEnd/>
            <a:tailEnd/>
          </a:ln>
        </p:spPr>
        <p:txBody>
          <a:bodyPr wrap="none" anchor="ctr"/>
          <a:lstStyle/>
          <a:p>
            <a:endParaRPr lang="en-US"/>
          </a:p>
        </p:txBody>
      </p:sp>
      <p:sp>
        <p:nvSpPr>
          <p:cNvPr id="32812" name="Rectangle 44"/>
          <p:cNvSpPr>
            <a:spLocks noChangeArrowheads="1"/>
          </p:cNvSpPr>
          <p:nvPr/>
        </p:nvSpPr>
        <p:spPr bwMode="auto">
          <a:xfrm>
            <a:off x="2514600" y="4572000"/>
            <a:ext cx="304800" cy="304800"/>
          </a:xfrm>
          <a:prstGeom prst="rect">
            <a:avLst/>
          </a:prstGeom>
          <a:solidFill>
            <a:srgbClr val="C0C0C0"/>
          </a:solidFill>
          <a:ln w="3175">
            <a:solidFill>
              <a:schemeClr val="tx1"/>
            </a:solidFill>
            <a:miter lim="800000"/>
            <a:headEnd/>
            <a:tailEnd/>
          </a:ln>
        </p:spPr>
        <p:txBody>
          <a:bodyPr wrap="none" anchor="ctr"/>
          <a:lstStyle/>
          <a:p>
            <a:endParaRPr lang="en-US"/>
          </a:p>
        </p:txBody>
      </p:sp>
      <p:sp>
        <p:nvSpPr>
          <p:cNvPr id="32813" name="Rectangle 45"/>
          <p:cNvSpPr>
            <a:spLocks noChangeArrowheads="1"/>
          </p:cNvSpPr>
          <p:nvPr/>
        </p:nvSpPr>
        <p:spPr bwMode="auto">
          <a:xfrm>
            <a:off x="2819400" y="45720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32814" name="Rectangle 46"/>
          <p:cNvSpPr>
            <a:spLocks noChangeArrowheads="1"/>
          </p:cNvSpPr>
          <p:nvPr/>
        </p:nvSpPr>
        <p:spPr bwMode="auto">
          <a:xfrm>
            <a:off x="3124200" y="45720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32815" name="Rectangle 47"/>
          <p:cNvSpPr>
            <a:spLocks noChangeArrowheads="1"/>
          </p:cNvSpPr>
          <p:nvPr/>
        </p:nvSpPr>
        <p:spPr bwMode="auto">
          <a:xfrm>
            <a:off x="3429000" y="4572000"/>
            <a:ext cx="304800" cy="304800"/>
          </a:xfrm>
          <a:prstGeom prst="rect">
            <a:avLst/>
          </a:prstGeom>
          <a:solidFill>
            <a:srgbClr val="C0C0C0"/>
          </a:solidFill>
          <a:ln w="3175">
            <a:solidFill>
              <a:schemeClr val="tx1"/>
            </a:solidFill>
            <a:miter lim="800000"/>
            <a:headEnd/>
            <a:tailEnd/>
          </a:ln>
        </p:spPr>
        <p:txBody>
          <a:bodyPr wrap="none" anchor="ctr"/>
          <a:lstStyle/>
          <a:p>
            <a:endParaRPr lang="en-US"/>
          </a:p>
        </p:txBody>
      </p:sp>
      <p:sp>
        <p:nvSpPr>
          <p:cNvPr id="32816" name="Rectangle 48"/>
          <p:cNvSpPr>
            <a:spLocks noChangeArrowheads="1"/>
          </p:cNvSpPr>
          <p:nvPr/>
        </p:nvSpPr>
        <p:spPr bwMode="auto">
          <a:xfrm>
            <a:off x="3733800" y="4572000"/>
            <a:ext cx="304800" cy="304800"/>
          </a:xfrm>
          <a:prstGeom prst="rect">
            <a:avLst/>
          </a:prstGeom>
          <a:solidFill>
            <a:srgbClr val="C0C0C0"/>
          </a:solidFill>
          <a:ln w="3175">
            <a:solidFill>
              <a:schemeClr val="tx1"/>
            </a:solidFill>
            <a:miter lim="800000"/>
            <a:headEnd/>
            <a:tailEnd/>
          </a:ln>
        </p:spPr>
        <p:txBody>
          <a:bodyPr wrap="none" anchor="ctr"/>
          <a:lstStyle/>
          <a:p>
            <a:endParaRPr lang="en-US"/>
          </a:p>
        </p:txBody>
      </p:sp>
      <p:sp>
        <p:nvSpPr>
          <p:cNvPr id="32817" name="Rectangle 49"/>
          <p:cNvSpPr>
            <a:spLocks noChangeArrowheads="1"/>
          </p:cNvSpPr>
          <p:nvPr/>
        </p:nvSpPr>
        <p:spPr bwMode="auto">
          <a:xfrm>
            <a:off x="4038600" y="4572000"/>
            <a:ext cx="304800" cy="304800"/>
          </a:xfrm>
          <a:prstGeom prst="rect">
            <a:avLst/>
          </a:prstGeom>
          <a:solidFill>
            <a:srgbClr val="C0C0C0"/>
          </a:solidFill>
          <a:ln w="3175">
            <a:solidFill>
              <a:schemeClr val="tx1"/>
            </a:solidFill>
            <a:miter lim="800000"/>
            <a:headEnd/>
            <a:tailEnd/>
          </a:ln>
        </p:spPr>
        <p:txBody>
          <a:bodyPr wrap="none" anchor="ctr"/>
          <a:lstStyle/>
          <a:p>
            <a:endParaRPr lang="en-US"/>
          </a:p>
        </p:txBody>
      </p:sp>
      <p:sp>
        <p:nvSpPr>
          <p:cNvPr id="32818" name="Rectangle 50"/>
          <p:cNvSpPr>
            <a:spLocks noChangeArrowheads="1"/>
          </p:cNvSpPr>
          <p:nvPr/>
        </p:nvSpPr>
        <p:spPr bwMode="auto">
          <a:xfrm>
            <a:off x="4648200" y="4572000"/>
            <a:ext cx="304800" cy="304800"/>
          </a:xfrm>
          <a:prstGeom prst="rect">
            <a:avLst/>
          </a:prstGeom>
          <a:solidFill>
            <a:srgbClr val="FFFF99"/>
          </a:solidFill>
          <a:ln w="3175">
            <a:solidFill>
              <a:schemeClr val="tx1"/>
            </a:solidFill>
            <a:miter lim="800000"/>
            <a:headEnd/>
            <a:tailEnd/>
          </a:ln>
        </p:spPr>
        <p:txBody>
          <a:bodyPr wrap="none" anchor="ctr"/>
          <a:lstStyle/>
          <a:p>
            <a:endParaRPr lang="en-US"/>
          </a:p>
        </p:txBody>
      </p:sp>
      <p:sp>
        <p:nvSpPr>
          <p:cNvPr id="32819" name="Rectangle 51"/>
          <p:cNvSpPr>
            <a:spLocks noChangeArrowheads="1"/>
          </p:cNvSpPr>
          <p:nvPr/>
        </p:nvSpPr>
        <p:spPr bwMode="auto">
          <a:xfrm>
            <a:off x="4953000" y="4572000"/>
            <a:ext cx="304800" cy="304800"/>
          </a:xfrm>
          <a:prstGeom prst="rect">
            <a:avLst/>
          </a:prstGeom>
          <a:solidFill>
            <a:srgbClr val="FFFF99"/>
          </a:solidFill>
          <a:ln w="3175">
            <a:solidFill>
              <a:schemeClr val="tx1"/>
            </a:solidFill>
            <a:miter lim="800000"/>
            <a:headEnd/>
            <a:tailEnd/>
          </a:ln>
        </p:spPr>
        <p:txBody>
          <a:bodyPr wrap="none" anchor="ctr"/>
          <a:lstStyle/>
          <a:p>
            <a:endParaRPr lang="en-US"/>
          </a:p>
        </p:txBody>
      </p:sp>
      <p:sp>
        <p:nvSpPr>
          <p:cNvPr id="32820" name="Rectangle 52"/>
          <p:cNvSpPr>
            <a:spLocks noChangeArrowheads="1"/>
          </p:cNvSpPr>
          <p:nvPr/>
        </p:nvSpPr>
        <p:spPr bwMode="auto">
          <a:xfrm>
            <a:off x="5257800" y="4572000"/>
            <a:ext cx="304800" cy="304800"/>
          </a:xfrm>
          <a:prstGeom prst="rect">
            <a:avLst/>
          </a:prstGeom>
          <a:solidFill>
            <a:srgbClr val="FFFF99"/>
          </a:solidFill>
          <a:ln w="3175">
            <a:solidFill>
              <a:schemeClr val="tx1"/>
            </a:solidFill>
            <a:miter lim="800000"/>
            <a:headEnd/>
            <a:tailEnd/>
          </a:ln>
        </p:spPr>
        <p:txBody>
          <a:bodyPr wrap="none" anchor="ctr"/>
          <a:lstStyle/>
          <a:p>
            <a:endParaRPr lang="en-US"/>
          </a:p>
        </p:txBody>
      </p:sp>
      <p:sp>
        <p:nvSpPr>
          <p:cNvPr id="32821" name="Rectangle 53"/>
          <p:cNvSpPr>
            <a:spLocks noChangeArrowheads="1"/>
          </p:cNvSpPr>
          <p:nvPr/>
        </p:nvSpPr>
        <p:spPr bwMode="auto">
          <a:xfrm>
            <a:off x="5562600" y="4572000"/>
            <a:ext cx="304800" cy="304800"/>
          </a:xfrm>
          <a:prstGeom prst="rect">
            <a:avLst/>
          </a:prstGeom>
          <a:solidFill>
            <a:srgbClr val="FFFF99"/>
          </a:solidFill>
          <a:ln w="3175">
            <a:solidFill>
              <a:schemeClr val="tx1"/>
            </a:solidFill>
            <a:miter lim="800000"/>
            <a:headEnd/>
            <a:tailEnd/>
          </a:ln>
        </p:spPr>
        <p:txBody>
          <a:bodyPr wrap="none" anchor="ctr"/>
          <a:lstStyle/>
          <a:p>
            <a:endParaRPr lang="en-US"/>
          </a:p>
        </p:txBody>
      </p:sp>
      <p:sp>
        <p:nvSpPr>
          <p:cNvPr id="32822" name="Rectangle 54"/>
          <p:cNvSpPr>
            <a:spLocks noChangeArrowheads="1"/>
          </p:cNvSpPr>
          <p:nvPr/>
        </p:nvSpPr>
        <p:spPr bwMode="auto">
          <a:xfrm>
            <a:off x="5867400" y="45720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32823" name="Rectangle 55"/>
          <p:cNvSpPr>
            <a:spLocks noChangeArrowheads="1"/>
          </p:cNvSpPr>
          <p:nvPr/>
        </p:nvSpPr>
        <p:spPr bwMode="auto">
          <a:xfrm>
            <a:off x="6172200" y="4572000"/>
            <a:ext cx="304800" cy="304800"/>
          </a:xfrm>
          <a:prstGeom prst="rect">
            <a:avLst/>
          </a:prstGeom>
          <a:solidFill>
            <a:srgbClr val="C0C0C0"/>
          </a:solidFill>
          <a:ln w="3175">
            <a:solidFill>
              <a:schemeClr val="tx1"/>
            </a:solidFill>
            <a:miter lim="800000"/>
            <a:headEnd/>
            <a:tailEnd/>
          </a:ln>
        </p:spPr>
        <p:txBody>
          <a:bodyPr wrap="none" anchor="ctr"/>
          <a:lstStyle/>
          <a:p>
            <a:endParaRPr lang="en-US"/>
          </a:p>
        </p:txBody>
      </p:sp>
      <p:sp>
        <p:nvSpPr>
          <p:cNvPr id="32824" name="Line 56"/>
          <p:cNvSpPr>
            <a:spLocks noChangeShapeType="1"/>
          </p:cNvSpPr>
          <p:nvPr/>
        </p:nvSpPr>
        <p:spPr bwMode="auto">
          <a:xfrm>
            <a:off x="5867400" y="4419600"/>
            <a:ext cx="0" cy="685800"/>
          </a:xfrm>
          <a:prstGeom prst="line">
            <a:avLst/>
          </a:prstGeom>
          <a:noFill/>
          <a:ln w="28575">
            <a:solidFill>
              <a:schemeClr val="tx1"/>
            </a:solidFill>
            <a:round/>
            <a:headEnd/>
            <a:tailEnd/>
          </a:ln>
        </p:spPr>
        <p:txBody>
          <a:bodyPr wrap="none" anchor="ctr"/>
          <a:lstStyle/>
          <a:p>
            <a:endParaRPr lang="en-US"/>
          </a:p>
        </p:txBody>
      </p:sp>
      <p:sp>
        <p:nvSpPr>
          <p:cNvPr id="32825" name="Rectangle 57"/>
          <p:cNvSpPr>
            <a:spLocks noChangeArrowheads="1"/>
          </p:cNvSpPr>
          <p:nvPr/>
        </p:nvSpPr>
        <p:spPr bwMode="auto">
          <a:xfrm>
            <a:off x="6477000" y="4572000"/>
            <a:ext cx="304800" cy="304800"/>
          </a:xfrm>
          <a:prstGeom prst="rect">
            <a:avLst/>
          </a:prstGeom>
          <a:solidFill>
            <a:srgbClr val="C0C0C0"/>
          </a:solidFill>
          <a:ln w="3175">
            <a:solidFill>
              <a:schemeClr val="tx1"/>
            </a:solidFill>
            <a:miter lim="800000"/>
            <a:headEnd/>
            <a:tailEnd/>
          </a:ln>
        </p:spPr>
        <p:txBody>
          <a:bodyPr wrap="none" anchor="ctr"/>
          <a:lstStyle/>
          <a:p>
            <a:endParaRPr lang="en-US"/>
          </a:p>
        </p:txBody>
      </p:sp>
      <p:sp>
        <p:nvSpPr>
          <p:cNvPr id="32826" name="Text Box 58"/>
          <p:cNvSpPr txBox="1">
            <a:spLocks noChangeArrowheads="1"/>
          </p:cNvSpPr>
          <p:nvPr/>
        </p:nvSpPr>
        <p:spPr bwMode="auto">
          <a:xfrm>
            <a:off x="3581400" y="5334000"/>
            <a:ext cx="1177925" cy="336550"/>
          </a:xfrm>
          <a:prstGeom prst="rect">
            <a:avLst/>
          </a:prstGeom>
          <a:noFill/>
          <a:ln w="25400">
            <a:noFill/>
            <a:miter lim="800000"/>
            <a:headEnd/>
            <a:tailEnd/>
          </a:ln>
        </p:spPr>
        <p:txBody>
          <a:bodyPr wrap="none">
            <a:spAutoFit/>
          </a:bodyPr>
          <a:lstStyle/>
          <a:p>
            <a:pPr algn="l">
              <a:lnSpc>
                <a:spcPct val="100000"/>
              </a:lnSpc>
            </a:pPr>
            <a:r>
              <a:rPr lang="en-US" sz="1600"/>
              <a:t>Block size</a:t>
            </a:r>
          </a:p>
        </p:txBody>
      </p:sp>
      <p:sp>
        <p:nvSpPr>
          <p:cNvPr id="32827" name="Line 59"/>
          <p:cNvSpPr>
            <a:spLocks noChangeShapeType="1"/>
          </p:cNvSpPr>
          <p:nvPr/>
        </p:nvSpPr>
        <p:spPr bwMode="auto">
          <a:xfrm flipV="1">
            <a:off x="4419600" y="4876800"/>
            <a:ext cx="76200" cy="533400"/>
          </a:xfrm>
          <a:prstGeom prst="line">
            <a:avLst/>
          </a:prstGeom>
          <a:noFill/>
          <a:ln w="25400">
            <a:solidFill>
              <a:schemeClr val="tx1"/>
            </a:solidFill>
            <a:round/>
            <a:headEnd/>
            <a:tailEnd type="triangle" w="med" len="med"/>
          </a:ln>
        </p:spPr>
        <p:txBody>
          <a:bodyPr wrap="none" anchor="ctr"/>
          <a:lstStyle/>
          <a:p>
            <a:endParaRPr lang="en-US"/>
          </a:p>
        </p:txBody>
      </p:sp>
      <p:sp>
        <p:nvSpPr>
          <p:cNvPr id="32828" name="Text Box 60"/>
          <p:cNvSpPr txBox="1">
            <a:spLocks noChangeArrowheads="1"/>
          </p:cNvSpPr>
          <p:nvPr/>
        </p:nvSpPr>
        <p:spPr bwMode="auto">
          <a:xfrm>
            <a:off x="4876800" y="5334000"/>
            <a:ext cx="601663" cy="336550"/>
          </a:xfrm>
          <a:prstGeom prst="rect">
            <a:avLst/>
          </a:prstGeom>
          <a:noFill/>
          <a:ln w="25400">
            <a:noFill/>
            <a:miter lim="800000"/>
            <a:headEnd/>
            <a:tailEnd/>
          </a:ln>
        </p:spPr>
        <p:txBody>
          <a:bodyPr wrap="none">
            <a:spAutoFit/>
          </a:bodyPr>
          <a:lstStyle/>
          <a:p>
            <a:pPr algn="l">
              <a:lnSpc>
                <a:spcPct val="100000"/>
              </a:lnSpc>
            </a:pPr>
            <a:r>
              <a:rPr lang="en-US" sz="1600"/>
              <a:t>data</a:t>
            </a:r>
          </a:p>
        </p:txBody>
      </p:sp>
      <p:sp>
        <p:nvSpPr>
          <p:cNvPr id="32829" name="Line 61"/>
          <p:cNvSpPr>
            <a:spLocks noChangeShapeType="1"/>
          </p:cNvSpPr>
          <p:nvPr/>
        </p:nvSpPr>
        <p:spPr bwMode="auto">
          <a:xfrm flipH="1" flipV="1">
            <a:off x="4800600" y="4876800"/>
            <a:ext cx="304800" cy="533400"/>
          </a:xfrm>
          <a:prstGeom prst="line">
            <a:avLst/>
          </a:prstGeom>
          <a:noFill/>
          <a:ln w="38100">
            <a:solidFill>
              <a:schemeClr val="tx1"/>
            </a:solidFill>
            <a:round/>
            <a:headEnd/>
            <a:tailEnd type="triangle" w="med" len="med"/>
          </a:ln>
        </p:spPr>
        <p:txBody>
          <a:bodyPr wrap="none" anchor="ctr"/>
          <a:lstStyle/>
          <a:p>
            <a:endParaRPr lang="en-US"/>
          </a:p>
        </p:txBody>
      </p:sp>
      <p:sp>
        <p:nvSpPr>
          <p:cNvPr id="32830" name="Line 62"/>
          <p:cNvSpPr>
            <a:spLocks noChangeShapeType="1"/>
          </p:cNvSpPr>
          <p:nvPr/>
        </p:nvSpPr>
        <p:spPr bwMode="auto">
          <a:xfrm flipV="1">
            <a:off x="5181600" y="4876800"/>
            <a:ext cx="533400" cy="533400"/>
          </a:xfrm>
          <a:prstGeom prst="line">
            <a:avLst/>
          </a:prstGeom>
          <a:noFill/>
          <a:ln w="25400">
            <a:solidFill>
              <a:schemeClr val="tx1"/>
            </a:solidFill>
            <a:round/>
            <a:headEnd/>
            <a:tailEnd type="triangle" w="med" len="med"/>
          </a:ln>
        </p:spPr>
        <p:txBody>
          <a:bodyPr wrap="none" anchor="ctr"/>
          <a:lstStyle/>
          <a:p>
            <a:endParaRPr lang="en-US"/>
          </a:p>
        </p:txBody>
      </p:sp>
      <p:sp>
        <p:nvSpPr>
          <p:cNvPr id="32831" name="Line 63"/>
          <p:cNvSpPr>
            <a:spLocks noChangeShapeType="1"/>
          </p:cNvSpPr>
          <p:nvPr/>
        </p:nvSpPr>
        <p:spPr bwMode="auto">
          <a:xfrm flipV="1">
            <a:off x="5105400" y="4876800"/>
            <a:ext cx="0" cy="533400"/>
          </a:xfrm>
          <a:prstGeom prst="line">
            <a:avLst/>
          </a:prstGeom>
          <a:noFill/>
          <a:ln w="25400">
            <a:solidFill>
              <a:schemeClr val="tx1"/>
            </a:solidFill>
            <a:round/>
            <a:headEnd/>
            <a:tailEnd type="triangle" w="med" len="med"/>
          </a:ln>
        </p:spPr>
        <p:txBody>
          <a:bodyPr wrap="none" anchor="ctr"/>
          <a:lstStyle/>
          <a:p>
            <a:endParaRPr lang="en-US"/>
          </a:p>
        </p:txBody>
      </p:sp>
      <p:sp>
        <p:nvSpPr>
          <p:cNvPr id="32832" name="Line 64"/>
          <p:cNvSpPr>
            <a:spLocks noChangeShapeType="1"/>
          </p:cNvSpPr>
          <p:nvPr/>
        </p:nvSpPr>
        <p:spPr bwMode="auto">
          <a:xfrm flipV="1">
            <a:off x="5181600" y="4876800"/>
            <a:ext cx="228600" cy="533400"/>
          </a:xfrm>
          <a:prstGeom prst="line">
            <a:avLst/>
          </a:prstGeom>
          <a:noFill/>
          <a:ln w="25400">
            <a:solidFill>
              <a:schemeClr val="tx1"/>
            </a:solidFill>
            <a:round/>
            <a:headEnd/>
            <a:tailEnd type="triangle" w="med" len="med"/>
          </a:ln>
        </p:spPr>
        <p:txBody>
          <a:bodyPr wrap="none" anchor="ctr"/>
          <a:lstStyle/>
          <a:p>
            <a:endParaRPr lang="en-US"/>
          </a:p>
        </p:txBody>
      </p:sp>
      <p:sp>
        <p:nvSpPr>
          <p:cNvPr id="32833" name="Line 65"/>
          <p:cNvSpPr>
            <a:spLocks noChangeShapeType="1"/>
          </p:cNvSpPr>
          <p:nvPr/>
        </p:nvSpPr>
        <p:spPr bwMode="auto">
          <a:xfrm>
            <a:off x="4800600" y="4267200"/>
            <a:ext cx="0" cy="304800"/>
          </a:xfrm>
          <a:prstGeom prst="line">
            <a:avLst/>
          </a:prstGeom>
          <a:noFill/>
          <a:ln w="25400">
            <a:solidFill>
              <a:schemeClr val="tx1"/>
            </a:solidFill>
            <a:round/>
            <a:headEnd/>
            <a:tailEnd type="triangle" w="med" len="med"/>
          </a:ln>
        </p:spPr>
        <p:txBody>
          <a:bodyPr wrap="none" anchor="ctr"/>
          <a:lstStyle/>
          <a:p>
            <a:endParaRPr lang="en-US"/>
          </a:p>
        </p:txBody>
      </p:sp>
      <p:sp>
        <p:nvSpPr>
          <p:cNvPr id="32834" name="Line 66"/>
          <p:cNvSpPr>
            <a:spLocks noChangeShapeType="1"/>
          </p:cNvSpPr>
          <p:nvPr/>
        </p:nvSpPr>
        <p:spPr bwMode="auto">
          <a:xfrm>
            <a:off x="4343400" y="4419600"/>
            <a:ext cx="0" cy="685800"/>
          </a:xfrm>
          <a:prstGeom prst="line">
            <a:avLst/>
          </a:prstGeom>
          <a:noFill/>
          <a:ln w="28575">
            <a:solidFill>
              <a:schemeClr val="tx1"/>
            </a:solidFill>
            <a:round/>
            <a:headEnd/>
            <a:tailEnd/>
          </a:ln>
        </p:spPr>
        <p:txBody>
          <a:bodyPr wrap="none" anchor="ctr"/>
          <a:lstStyle/>
          <a:p>
            <a:endParaRPr lang="en-US"/>
          </a:p>
        </p:txBody>
      </p:sp>
      <p:sp>
        <p:nvSpPr>
          <p:cNvPr id="32835" name="Rectangle 67"/>
          <p:cNvSpPr>
            <a:spLocks noChangeArrowheads="1"/>
          </p:cNvSpPr>
          <p:nvPr/>
        </p:nvSpPr>
        <p:spPr bwMode="auto">
          <a:xfrm>
            <a:off x="4343400" y="4572000"/>
            <a:ext cx="304800" cy="304800"/>
          </a:xfrm>
          <a:prstGeom prst="rect">
            <a:avLst/>
          </a:prstGeom>
          <a:solidFill>
            <a:srgbClr val="CCFFFF"/>
          </a:solidFill>
          <a:ln w="3175">
            <a:solidFill>
              <a:schemeClr val="tx1"/>
            </a:solidFill>
            <a:miter lim="800000"/>
            <a:headEnd/>
            <a:tailEnd/>
          </a:ln>
        </p:spPr>
        <p:txBody>
          <a:bodyPr wrap="none" anchor="ctr"/>
          <a:lstStyle/>
          <a:p>
            <a:pPr>
              <a:lnSpc>
                <a:spcPct val="100000"/>
              </a:lnSpc>
            </a:pPr>
            <a:r>
              <a:rPr lang="en-US" sz="1600"/>
              <a:t>5</a:t>
            </a:r>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2"/>
          <p:cNvSpPr>
            <a:spLocks noChangeArrowheads="1"/>
          </p:cNvSpPr>
          <p:nvPr/>
        </p:nvSpPr>
        <p:spPr bwMode="auto">
          <a:xfrm>
            <a:off x="228600" y="1143000"/>
            <a:ext cx="8458200" cy="1447800"/>
          </a:xfrm>
          <a:prstGeom prst="rect">
            <a:avLst/>
          </a:prstGeom>
          <a:solidFill>
            <a:srgbClr val="FFFF99"/>
          </a:solidFill>
          <a:ln w="3175">
            <a:solidFill>
              <a:schemeClr val="tx1"/>
            </a:solidFill>
            <a:prstDash val="sysDot"/>
            <a:miter lim="800000"/>
            <a:headEnd/>
            <a:tailEnd/>
          </a:ln>
        </p:spPr>
        <p:txBody>
          <a:bodyPr wrap="none" anchor="ctr"/>
          <a:lstStyle/>
          <a:p>
            <a:endParaRPr lang="en-US"/>
          </a:p>
        </p:txBody>
      </p:sp>
      <p:sp>
        <p:nvSpPr>
          <p:cNvPr id="564226" name="Rectangle 2"/>
          <p:cNvSpPr>
            <a:spLocks noGrp="1" noChangeArrowheads="1"/>
          </p:cNvSpPr>
          <p:nvPr>
            <p:ph type="title"/>
          </p:nvPr>
        </p:nvSpPr>
        <p:spPr>
          <a:xfrm>
            <a:off x="381000" y="341313"/>
            <a:ext cx="7315200" cy="573087"/>
          </a:xfrm>
        </p:spPr>
        <p:txBody>
          <a:bodyPr/>
          <a:lstStyle/>
          <a:p>
            <a:pPr eaLnBrk="1" hangingPunct="1"/>
            <a:r>
              <a:rPr lang="en-US" smtClean="0"/>
              <a:t>Keeping Track of Free Blocks</a:t>
            </a:r>
          </a:p>
        </p:txBody>
      </p:sp>
      <p:sp>
        <p:nvSpPr>
          <p:cNvPr id="564227" name="Rectangle 3"/>
          <p:cNvSpPr>
            <a:spLocks noGrp="1" noChangeArrowheads="1"/>
          </p:cNvSpPr>
          <p:nvPr>
            <p:ph type="body" idx="1"/>
          </p:nvPr>
        </p:nvSpPr>
        <p:spPr/>
        <p:txBody>
          <a:bodyPr/>
          <a:lstStyle/>
          <a:p>
            <a:pPr eaLnBrk="1" hangingPunct="1">
              <a:lnSpc>
                <a:spcPct val="85000"/>
              </a:lnSpc>
              <a:buFont typeface="Wingdings" pitchFamily="1" charset="2"/>
              <a:buNone/>
            </a:pPr>
            <a:r>
              <a:rPr lang="en-US" i="1" u="sng" smtClean="0">
                <a:effectLst>
                  <a:outerShdw blurRad="38100" dist="38100" dir="2700000" algn="tl">
                    <a:srgbClr val="C0C0C0"/>
                  </a:outerShdw>
                </a:effectLst>
              </a:rPr>
              <a:t>Method 1</a:t>
            </a:r>
            <a:r>
              <a:rPr lang="en-US" smtClean="0">
                <a:effectLst>
                  <a:outerShdw blurRad="38100" dist="38100" dir="2700000" algn="tl">
                    <a:srgbClr val="C0C0C0"/>
                  </a:outerShdw>
                </a:effectLst>
              </a:rPr>
              <a:t>: </a:t>
            </a:r>
            <a:r>
              <a:rPr lang="en-US" i="1" smtClean="0">
                <a:solidFill>
                  <a:srgbClr val="FF0000"/>
                </a:solidFill>
                <a:effectLst>
                  <a:outerShdw blurRad="38100" dist="38100" dir="2700000" algn="tl">
                    <a:srgbClr val="C0C0C0"/>
                  </a:outerShdw>
                </a:effectLst>
              </a:rPr>
              <a:t>Implicit list</a:t>
            </a:r>
            <a:r>
              <a:rPr lang="en-US" smtClean="0">
                <a:effectLst>
                  <a:outerShdw blurRad="38100" dist="38100" dir="2700000" algn="tl">
                    <a:srgbClr val="C0C0C0"/>
                  </a:outerShdw>
                </a:effectLst>
              </a:rPr>
              <a:t> using lengths -- links all blocks</a:t>
            </a:r>
          </a:p>
          <a:p>
            <a:pPr eaLnBrk="1" hangingPunct="1">
              <a:lnSpc>
                <a:spcPct val="85000"/>
              </a:lnSpc>
              <a:buFont typeface="Wingdings" pitchFamily="1" charset="2"/>
              <a:buChar char="l"/>
            </a:pPr>
            <a:endParaRPr lang="en-US" smtClean="0">
              <a:effectLst>
                <a:outerShdw blurRad="38100" dist="38100" dir="2700000" algn="tl">
                  <a:srgbClr val="C0C0C0"/>
                </a:outerShdw>
              </a:effectLst>
            </a:endParaRPr>
          </a:p>
          <a:p>
            <a:pPr eaLnBrk="1" hangingPunct="1">
              <a:lnSpc>
                <a:spcPct val="85000"/>
              </a:lnSpc>
              <a:buFont typeface="Wingdings" pitchFamily="1" charset="2"/>
              <a:buChar char="l"/>
            </a:pPr>
            <a:endParaRPr lang="en-US" smtClean="0">
              <a:effectLst>
                <a:outerShdw blurRad="38100" dist="38100" dir="2700000" algn="tl">
                  <a:srgbClr val="C0C0C0"/>
                </a:outerShdw>
              </a:effectLst>
            </a:endParaRPr>
          </a:p>
          <a:p>
            <a:pPr eaLnBrk="1" hangingPunct="1">
              <a:lnSpc>
                <a:spcPct val="85000"/>
              </a:lnSpc>
              <a:buFont typeface="Wingdings" pitchFamily="1" charset="2"/>
              <a:buNone/>
            </a:pPr>
            <a:r>
              <a:rPr lang="en-US" i="1" u="sng" smtClean="0">
                <a:effectLst>
                  <a:outerShdw blurRad="38100" dist="38100" dir="2700000" algn="tl">
                    <a:srgbClr val="C0C0C0"/>
                  </a:outerShdw>
                </a:effectLst>
              </a:rPr>
              <a:t>Method 2</a:t>
            </a:r>
            <a:r>
              <a:rPr lang="en-US" smtClean="0">
                <a:effectLst>
                  <a:outerShdw blurRad="38100" dist="38100" dir="2700000" algn="tl">
                    <a:srgbClr val="C0C0C0"/>
                  </a:outerShdw>
                </a:effectLst>
              </a:rPr>
              <a:t>: </a:t>
            </a:r>
            <a:r>
              <a:rPr lang="en-US" i="1" smtClean="0">
                <a:solidFill>
                  <a:srgbClr val="FF0000"/>
                </a:solidFill>
                <a:effectLst>
                  <a:outerShdw blurRad="38100" dist="38100" dir="2700000" algn="tl">
                    <a:srgbClr val="C0C0C0"/>
                  </a:outerShdw>
                </a:effectLst>
              </a:rPr>
              <a:t>Explicit list</a:t>
            </a:r>
            <a:r>
              <a:rPr lang="en-US" smtClean="0">
                <a:effectLst>
                  <a:outerShdw blurRad="38100" dist="38100" dir="2700000" algn="tl">
                    <a:srgbClr val="C0C0C0"/>
                  </a:outerShdw>
                </a:effectLst>
              </a:rPr>
              <a:t> among the free blocks using pointers within the free blocks</a:t>
            </a:r>
          </a:p>
          <a:p>
            <a:pPr eaLnBrk="1" hangingPunct="1">
              <a:lnSpc>
                <a:spcPct val="85000"/>
              </a:lnSpc>
              <a:buFont typeface="Wingdings" pitchFamily="1" charset="2"/>
              <a:buNone/>
            </a:pPr>
            <a:endParaRPr lang="en-US" smtClean="0">
              <a:effectLst>
                <a:outerShdw blurRad="38100" dist="38100" dir="2700000" algn="tl">
                  <a:srgbClr val="C0C0C0"/>
                </a:outerShdw>
              </a:effectLst>
            </a:endParaRPr>
          </a:p>
          <a:p>
            <a:pPr eaLnBrk="1" hangingPunct="1">
              <a:lnSpc>
                <a:spcPct val="85000"/>
              </a:lnSpc>
              <a:buFont typeface="Wingdings" pitchFamily="1" charset="2"/>
              <a:buChar char="l"/>
            </a:pPr>
            <a:endParaRPr lang="en-US" smtClean="0">
              <a:effectLst>
                <a:outerShdw blurRad="38100" dist="38100" dir="2700000" algn="tl">
                  <a:srgbClr val="C0C0C0"/>
                </a:outerShdw>
              </a:effectLst>
            </a:endParaRPr>
          </a:p>
          <a:p>
            <a:pPr eaLnBrk="1" hangingPunct="1">
              <a:lnSpc>
                <a:spcPct val="85000"/>
              </a:lnSpc>
              <a:buFont typeface="Wingdings" pitchFamily="1" charset="2"/>
              <a:buNone/>
            </a:pPr>
            <a:r>
              <a:rPr lang="en-US" i="1" u="sng" smtClean="0">
                <a:effectLst>
                  <a:outerShdw blurRad="38100" dist="38100" dir="2700000" algn="tl">
                    <a:srgbClr val="C0C0C0"/>
                  </a:outerShdw>
                </a:effectLst>
              </a:rPr>
              <a:t>Method 3</a:t>
            </a:r>
            <a:r>
              <a:rPr lang="en-US" smtClean="0">
                <a:effectLst>
                  <a:outerShdw blurRad="38100" dist="38100" dir="2700000" algn="tl">
                    <a:srgbClr val="C0C0C0"/>
                  </a:outerShdw>
                </a:effectLst>
              </a:rPr>
              <a:t>: </a:t>
            </a:r>
            <a:r>
              <a:rPr lang="en-US" i="1" smtClean="0">
                <a:solidFill>
                  <a:srgbClr val="FF0000"/>
                </a:solidFill>
                <a:effectLst>
                  <a:outerShdw blurRad="38100" dist="38100" dir="2700000" algn="tl">
                    <a:srgbClr val="C0C0C0"/>
                  </a:outerShdw>
                </a:effectLst>
              </a:rPr>
              <a:t>Segregated free list</a:t>
            </a:r>
          </a:p>
          <a:p>
            <a:pPr lvl="1" eaLnBrk="1" hangingPunct="1">
              <a:lnSpc>
                <a:spcPct val="90000"/>
              </a:lnSpc>
            </a:pPr>
            <a:r>
              <a:rPr lang="en-US" b="0" smtClean="0"/>
              <a:t>Different free lists for different size classes</a:t>
            </a:r>
          </a:p>
          <a:p>
            <a:pPr eaLnBrk="1" hangingPunct="1">
              <a:lnSpc>
                <a:spcPct val="85000"/>
              </a:lnSpc>
              <a:buFont typeface="Wingdings" pitchFamily="1" charset="2"/>
              <a:buNone/>
            </a:pPr>
            <a:r>
              <a:rPr lang="en-US" i="1" u="sng" smtClean="0">
                <a:effectLst>
                  <a:outerShdw blurRad="38100" dist="38100" dir="2700000" algn="tl">
                    <a:srgbClr val="C0C0C0"/>
                  </a:outerShdw>
                </a:effectLst>
              </a:rPr>
              <a:t>Method 4</a:t>
            </a:r>
            <a:r>
              <a:rPr lang="en-US" smtClean="0">
                <a:effectLst>
                  <a:outerShdw blurRad="38100" dist="38100" dir="2700000" algn="tl">
                    <a:srgbClr val="C0C0C0"/>
                  </a:outerShdw>
                </a:effectLst>
              </a:rPr>
              <a:t>: Blocks sorted by size</a:t>
            </a:r>
          </a:p>
          <a:p>
            <a:pPr lvl="1" eaLnBrk="1" hangingPunct="1">
              <a:lnSpc>
                <a:spcPct val="90000"/>
              </a:lnSpc>
            </a:pPr>
            <a:r>
              <a:rPr lang="en-US" b="0" smtClean="0"/>
              <a:t>Can use a balanced tree (e.g. Red-Black tree) with pointers within each free block, and the length used as a key</a:t>
            </a:r>
          </a:p>
        </p:txBody>
      </p:sp>
      <p:sp>
        <p:nvSpPr>
          <p:cNvPr id="33797" name="Rectangle 4"/>
          <p:cNvSpPr>
            <a:spLocks noChangeArrowheads="1"/>
          </p:cNvSpPr>
          <p:nvPr/>
        </p:nvSpPr>
        <p:spPr bwMode="auto">
          <a:xfrm>
            <a:off x="1676400" y="2133600"/>
            <a:ext cx="3048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latin typeface="Courier New" pitchFamily="1" charset="0"/>
              </a:rPr>
              <a:t>5</a:t>
            </a:r>
          </a:p>
        </p:txBody>
      </p:sp>
      <p:sp>
        <p:nvSpPr>
          <p:cNvPr id="33798" name="Rectangle 5"/>
          <p:cNvSpPr>
            <a:spLocks noChangeArrowheads="1"/>
          </p:cNvSpPr>
          <p:nvPr/>
        </p:nvSpPr>
        <p:spPr bwMode="auto">
          <a:xfrm>
            <a:off x="1981200" y="21336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33799" name="Rectangle 6"/>
          <p:cNvSpPr>
            <a:spLocks noChangeArrowheads="1"/>
          </p:cNvSpPr>
          <p:nvPr/>
        </p:nvSpPr>
        <p:spPr bwMode="auto">
          <a:xfrm>
            <a:off x="2286000" y="21336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33800" name="Rectangle 7"/>
          <p:cNvSpPr>
            <a:spLocks noChangeArrowheads="1"/>
          </p:cNvSpPr>
          <p:nvPr/>
        </p:nvSpPr>
        <p:spPr bwMode="auto">
          <a:xfrm>
            <a:off x="2590800" y="21336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33801" name="Rectangle 8"/>
          <p:cNvSpPr>
            <a:spLocks noChangeArrowheads="1"/>
          </p:cNvSpPr>
          <p:nvPr/>
        </p:nvSpPr>
        <p:spPr bwMode="auto">
          <a:xfrm>
            <a:off x="2895600" y="21336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33802" name="Rectangle 9"/>
          <p:cNvSpPr>
            <a:spLocks noChangeArrowheads="1"/>
          </p:cNvSpPr>
          <p:nvPr/>
        </p:nvSpPr>
        <p:spPr bwMode="auto">
          <a:xfrm>
            <a:off x="3200400" y="2133600"/>
            <a:ext cx="304800" cy="304800"/>
          </a:xfrm>
          <a:prstGeom prst="rect">
            <a:avLst/>
          </a:prstGeom>
          <a:solidFill>
            <a:srgbClr val="C0C0C0"/>
          </a:solidFill>
          <a:ln w="3175">
            <a:solidFill>
              <a:schemeClr val="tx1"/>
            </a:solidFill>
            <a:miter lim="800000"/>
            <a:headEnd/>
            <a:tailEnd/>
          </a:ln>
        </p:spPr>
        <p:txBody>
          <a:bodyPr wrap="none" anchor="ctr"/>
          <a:lstStyle/>
          <a:p>
            <a:pPr>
              <a:lnSpc>
                <a:spcPct val="100000"/>
              </a:lnSpc>
            </a:pPr>
            <a:r>
              <a:rPr lang="en-US" sz="1600"/>
              <a:t>4</a:t>
            </a:r>
          </a:p>
        </p:txBody>
      </p:sp>
      <p:sp>
        <p:nvSpPr>
          <p:cNvPr id="33803" name="Rectangle 10"/>
          <p:cNvSpPr>
            <a:spLocks noChangeArrowheads="1"/>
          </p:cNvSpPr>
          <p:nvPr/>
        </p:nvSpPr>
        <p:spPr bwMode="auto">
          <a:xfrm>
            <a:off x="3505200" y="2133600"/>
            <a:ext cx="304800" cy="304800"/>
          </a:xfrm>
          <a:prstGeom prst="rect">
            <a:avLst/>
          </a:prstGeom>
          <a:solidFill>
            <a:srgbClr val="C0C0C0"/>
          </a:solidFill>
          <a:ln w="3175">
            <a:solidFill>
              <a:schemeClr val="tx1"/>
            </a:solidFill>
            <a:miter lim="800000"/>
            <a:headEnd/>
            <a:tailEnd/>
          </a:ln>
        </p:spPr>
        <p:txBody>
          <a:bodyPr wrap="none" anchor="ctr"/>
          <a:lstStyle/>
          <a:p>
            <a:endParaRPr lang="en-US"/>
          </a:p>
        </p:txBody>
      </p:sp>
      <p:sp>
        <p:nvSpPr>
          <p:cNvPr id="33804" name="Rectangle 11"/>
          <p:cNvSpPr>
            <a:spLocks noChangeArrowheads="1"/>
          </p:cNvSpPr>
          <p:nvPr/>
        </p:nvSpPr>
        <p:spPr bwMode="auto">
          <a:xfrm>
            <a:off x="3810000" y="2133600"/>
            <a:ext cx="304800" cy="304800"/>
          </a:xfrm>
          <a:prstGeom prst="rect">
            <a:avLst/>
          </a:prstGeom>
          <a:solidFill>
            <a:srgbClr val="C0C0C0"/>
          </a:solidFill>
          <a:ln w="3175">
            <a:solidFill>
              <a:schemeClr val="tx1"/>
            </a:solidFill>
            <a:miter lim="800000"/>
            <a:headEnd/>
            <a:tailEnd/>
          </a:ln>
        </p:spPr>
        <p:txBody>
          <a:bodyPr wrap="none" anchor="ctr"/>
          <a:lstStyle/>
          <a:p>
            <a:endParaRPr lang="en-US"/>
          </a:p>
        </p:txBody>
      </p:sp>
      <p:sp>
        <p:nvSpPr>
          <p:cNvPr id="33805" name="Rectangle 12"/>
          <p:cNvSpPr>
            <a:spLocks noChangeArrowheads="1"/>
          </p:cNvSpPr>
          <p:nvPr/>
        </p:nvSpPr>
        <p:spPr bwMode="auto">
          <a:xfrm>
            <a:off x="4114800" y="2133600"/>
            <a:ext cx="304800" cy="304800"/>
          </a:xfrm>
          <a:prstGeom prst="rect">
            <a:avLst/>
          </a:prstGeom>
          <a:solidFill>
            <a:srgbClr val="C0C0C0"/>
          </a:solidFill>
          <a:ln w="3175">
            <a:solidFill>
              <a:schemeClr val="tx1"/>
            </a:solidFill>
            <a:miter lim="800000"/>
            <a:headEnd/>
            <a:tailEnd/>
          </a:ln>
        </p:spPr>
        <p:txBody>
          <a:bodyPr wrap="none" anchor="ctr"/>
          <a:lstStyle/>
          <a:p>
            <a:endParaRPr lang="en-US"/>
          </a:p>
        </p:txBody>
      </p:sp>
      <p:sp>
        <p:nvSpPr>
          <p:cNvPr id="33806" name="Rectangle 13"/>
          <p:cNvSpPr>
            <a:spLocks noChangeArrowheads="1"/>
          </p:cNvSpPr>
          <p:nvPr/>
        </p:nvSpPr>
        <p:spPr bwMode="auto">
          <a:xfrm>
            <a:off x="4724400" y="21336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33807" name="Rectangle 14"/>
          <p:cNvSpPr>
            <a:spLocks noChangeArrowheads="1"/>
          </p:cNvSpPr>
          <p:nvPr/>
        </p:nvSpPr>
        <p:spPr bwMode="auto">
          <a:xfrm>
            <a:off x="5029200" y="21336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33808" name="Rectangle 15"/>
          <p:cNvSpPr>
            <a:spLocks noChangeArrowheads="1"/>
          </p:cNvSpPr>
          <p:nvPr/>
        </p:nvSpPr>
        <p:spPr bwMode="auto">
          <a:xfrm>
            <a:off x="5334000" y="21336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33809" name="Rectangle 16"/>
          <p:cNvSpPr>
            <a:spLocks noChangeArrowheads="1"/>
          </p:cNvSpPr>
          <p:nvPr/>
        </p:nvSpPr>
        <p:spPr bwMode="auto">
          <a:xfrm>
            <a:off x="5638800" y="21336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33810" name="Rectangle 17"/>
          <p:cNvSpPr>
            <a:spLocks noChangeArrowheads="1"/>
          </p:cNvSpPr>
          <p:nvPr/>
        </p:nvSpPr>
        <p:spPr bwMode="auto">
          <a:xfrm>
            <a:off x="5943600" y="21336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33811" name="Rectangle 18"/>
          <p:cNvSpPr>
            <a:spLocks noChangeArrowheads="1"/>
          </p:cNvSpPr>
          <p:nvPr/>
        </p:nvSpPr>
        <p:spPr bwMode="auto">
          <a:xfrm>
            <a:off x="6248400" y="2133600"/>
            <a:ext cx="304800" cy="304800"/>
          </a:xfrm>
          <a:prstGeom prst="rect">
            <a:avLst/>
          </a:prstGeom>
          <a:solidFill>
            <a:srgbClr val="C0C0C0"/>
          </a:solidFill>
          <a:ln w="3175">
            <a:solidFill>
              <a:schemeClr val="tx1"/>
            </a:solidFill>
            <a:miter lim="800000"/>
            <a:headEnd/>
            <a:tailEnd/>
          </a:ln>
        </p:spPr>
        <p:txBody>
          <a:bodyPr wrap="none" anchor="ctr"/>
          <a:lstStyle/>
          <a:p>
            <a:pPr>
              <a:lnSpc>
                <a:spcPct val="100000"/>
              </a:lnSpc>
            </a:pPr>
            <a:r>
              <a:rPr lang="en-US" sz="1600"/>
              <a:t>2</a:t>
            </a:r>
          </a:p>
        </p:txBody>
      </p:sp>
      <p:sp>
        <p:nvSpPr>
          <p:cNvPr id="33812" name="Rectangle 19"/>
          <p:cNvSpPr>
            <a:spLocks noChangeArrowheads="1"/>
          </p:cNvSpPr>
          <p:nvPr/>
        </p:nvSpPr>
        <p:spPr bwMode="auto">
          <a:xfrm>
            <a:off x="6553200" y="2133600"/>
            <a:ext cx="304800" cy="304800"/>
          </a:xfrm>
          <a:prstGeom prst="rect">
            <a:avLst/>
          </a:prstGeom>
          <a:solidFill>
            <a:srgbClr val="C0C0C0"/>
          </a:solidFill>
          <a:ln w="3175">
            <a:solidFill>
              <a:schemeClr val="tx1"/>
            </a:solidFill>
            <a:miter lim="800000"/>
            <a:headEnd/>
            <a:tailEnd/>
          </a:ln>
        </p:spPr>
        <p:txBody>
          <a:bodyPr wrap="none" anchor="ctr"/>
          <a:lstStyle/>
          <a:p>
            <a:endParaRPr lang="en-US"/>
          </a:p>
        </p:txBody>
      </p:sp>
      <p:sp>
        <p:nvSpPr>
          <p:cNvPr id="33813" name="Rectangle 20"/>
          <p:cNvSpPr>
            <a:spLocks noChangeArrowheads="1"/>
          </p:cNvSpPr>
          <p:nvPr/>
        </p:nvSpPr>
        <p:spPr bwMode="auto">
          <a:xfrm>
            <a:off x="4419600" y="2133600"/>
            <a:ext cx="3048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t>6</a:t>
            </a:r>
          </a:p>
        </p:txBody>
      </p:sp>
      <p:sp>
        <p:nvSpPr>
          <p:cNvPr id="33814" name="Rectangle 21"/>
          <p:cNvSpPr>
            <a:spLocks noChangeArrowheads="1"/>
          </p:cNvSpPr>
          <p:nvPr/>
        </p:nvSpPr>
        <p:spPr bwMode="auto">
          <a:xfrm>
            <a:off x="1600200" y="3810000"/>
            <a:ext cx="3048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latin typeface="Courier New" pitchFamily="1" charset="0"/>
              </a:rPr>
              <a:t>5</a:t>
            </a:r>
          </a:p>
        </p:txBody>
      </p:sp>
      <p:sp>
        <p:nvSpPr>
          <p:cNvPr id="33815" name="Rectangle 22"/>
          <p:cNvSpPr>
            <a:spLocks noChangeArrowheads="1"/>
          </p:cNvSpPr>
          <p:nvPr/>
        </p:nvSpPr>
        <p:spPr bwMode="auto">
          <a:xfrm>
            <a:off x="1905000" y="38100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33816" name="Rectangle 23"/>
          <p:cNvSpPr>
            <a:spLocks noChangeArrowheads="1"/>
          </p:cNvSpPr>
          <p:nvPr/>
        </p:nvSpPr>
        <p:spPr bwMode="auto">
          <a:xfrm>
            <a:off x="2209800" y="38100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33817" name="Rectangle 24"/>
          <p:cNvSpPr>
            <a:spLocks noChangeArrowheads="1"/>
          </p:cNvSpPr>
          <p:nvPr/>
        </p:nvSpPr>
        <p:spPr bwMode="auto">
          <a:xfrm>
            <a:off x="2514600" y="38100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33818" name="Rectangle 25"/>
          <p:cNvSpPr>
            <a:spLocks noChangeArrowheads="1"/>
          </p:cNvSpPr>
          <p:nvPr/>
        </p:nvSpPr>
        <p:spPr bwMode="auto">
          <a:xfrm>
            <a:off x="2819400" y="38100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33819" name="Rectangle 26"/>
          <p:cNvSpPr>
            <a:spLocks noChangeArrowheads="1"/>
          </p:cNvSpPr>
          <p:nvPr/>
        </p:nvSpPr>
        <p:spPr bwMode="auto">
          <a:xfrm>
            <a:off x="3124200" y="3810000"/>
            <a:ext cx="304800" cy="304800"/>
          </a:xfrm>
          <a:prstGeom prst="rect">
            <a:avLst/>
          </a:prstGeom>
          <a:solidFill>
            <a:srgbClr val="C0C0C0"/>
          </a:solidFill>
          <a:ln w="3175">
            <a:solidFill>
              <a:schemeClr val="tx1"/>
            </a:solidFill>
            <a:miter lim="800000"/>
            <a:headEnd/>
            <a:tailEnd/>
          </a:ln>
        </p:spPr>
        <p:txBody>
          <a:bodyPr wrap="none" anchor="ctr"/>
          <a:lstStyle/>
          <a:p>
            <a:pPr>
              <a:lnSpc>
                <a:spcPct val="100000"/>
              </a:lnSpc>
            </a:pPr>
            <a:r>
              <a:rPr lang="en-US" sz="1600"/>
              <a:t>4</a:t>
            </a:r>
          </a:p>
        </p:txBody>
      </p:sp>
      <p:sp>
        <p:nvSpPr>
          <p:cNvPr id="33820" name="Rectangle 27"/>
          <p:cNvSpPr>
            <a:spLocks noChangeArrowheads="1"/>
          </p:cNvSpPr>
          <p:nvPr/>
        </p:nvSpPr>
        <p:spPr bwMode="auto">
          <a:xfrm>
            <a:off x="3429000" y="3810000"/>
            <a:ext cx="304800" cy="304800"/>
          </a:xfrm>
          <a:prstGeom prst="rect">
            <a:avLst/>
          </a:prstGeom>
          <a:solidFill>
            <a:srgbClr val="C0C0C0"/>
          </a:solidFill>
          <a:ln w="3175">
            <a:solidFill>
              <a:schemeClr val="tx1"/>
            </a:solidFill>
            <a:miter lim="800000"/>
            <a:headEnd/>
            <a:tailEnd/>
          </a:ln>
        </p:spPr>
        <p:txBody>
          <a:bodyPr wrap="none" anchor="ctr"/>
          <a:lstStyle/>
          <a:p>
            <a:endParaRPr lang="en-US"/>
          </a:p>
        </p:txBody>
      </p:sp>
      <p:sp>
        <p:nvSpPr>
          <p:cNvPr id="33821" name="Rectangle 28"/>
          <p:cNvSpPr>
            <a:spLocks noChangeArrowheads="1"/>
          </p:cNvSpPr>
          <p:nvPr/>
        </p:nvSpPr>
        <p:spPr bwMode="auto">
          <a:xfrm>
            <a:off x="3733800" y="3810000"/>
            <a:ext cx="304800" cy="304800"/>
          </a:xfrm>
          <a:prstGeom prst="rect">
            <a:avLst/>
          </a:prstGeom>
          <a:solidFill>
            <a:srgbClr val="C0C0C0"/>
          </a:solidFill>
          <a:ln w="3175">
            <a:solidFill>
              <a:schemeClr val="tx1"/>
            </a:solidFill>
            <a:miter lim="800000"/>
            <a:headEnd/>
            <a:tailEnd/>
          </a:ln>
        </p:spPr>
        <p:txBody>
          <a:bodyPr wrap="none" anchor="ctr"/>
          <a:lstStyle/>
          <a:p>
            <a:endParaRPr lang="en-US"/>
          </a:p>
        </p:txBody>
      </p:sp>
      <p:sp>
        <p:nvSpPr>
          <p:cNvPr id="33822" name="Rectangle 29"/>
          <p:cNvSpPr>
            <a:spLocks noChangeArrowheads="1"/>
          </p:cNvSpPr>
          <p:nvPr/>
        </p:nvSpPr>
        <p:spPr bwMode="auto">
          <a:xfrm>
            <a:off x="4038600" y="3810000"/>
            <a:ext cx="304800" cy="304800"/>
          </a:xfrm>
          <a:prstGeom prst="rect">
            <a:avLst/>
          </a:prstGeom>
          <a:solidFill>
            <a:srgbClr val="C0C0C0"/>
          </a:solidFill>
          <a:ln w="3175">
            <a:solidFill>
              <a:schemeClr val="tx1"/>
            </a:solidFill>
            <a:miter lim="800000"/>
            <a:headEnd/>
            <a:tailEnd/>
          </a:ln>
        </p:spPr>
        <p:txBody>
          <a:bodyPr wrap="none" anchor="ctr"/>
          <a:lstStyle/>
          <a:p>
            <a:endParaRPr lang="en-US"/>
          </a:p>
        </p:txBody>
      </p:sp>
      <p:sp>
        <p:nvSpPr>
          <p:cNvPr id="33823" name="Rectangle 30"/>
          <p:cNvSpPr>
            <a:spLocks noChangeArrowheads="1"/>
          </p:cNvSpPr>
          <p:nvPr/>
        </p:nvSpPr>
        <p:spPr bwMode="auto">
          <a:xfrm>
            <a:off x="4648200" y="38100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33824" name="Rectangle 31"/>
          <p:cNvSpPr>
            <a:spLocks noChangeArrowheads="1"/>
          </p:cNvSpPr>
          <p:nvPr/>
        </p:nvSpPr>
        <p:spPr bwMode="auto">
          <a:xfrm>
            <a:off x="4953000" y="38100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33825" name="Rectangle 32"/>
          <p:cNvSpPr>
            <a:spLocks noChangeArrowheads="1"/>
          </p:cNvSpPr>
          <p:nvPr/>
        </p:nvSpPr>
        <p:spPr bwMode="auto">
          <a:xfrm>
            <a:off x="5257800" y="38100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33826" name="Rectangle 33"/>
          <p:cNvSpPr>
            <a:spLocks noChangeArrowheads="1"/>
          </p:cNvSpPr>
          <p:nvPr/>
        </p:nvSpPr>
        <p:spPr bwMode="auto">
          <a:xfrm>
            <a:off x="5562600" y="38100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33827" name="Rectangle 34"/>
          <p:cNvSpPr>
            <a:spLocks noChangeArrowheads="1"/>
          </p:cNvSpPr>
          <p:nvPr/>
        </p:nvSpPr>
        <p:spPr bwMode="auto">
          <a:xfrm>
            <a:off x="5867400" y="38100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33828" name="Rectangle 35"/>
          <p:cNvSpPr>
            <a:spLocks noChangeArrowheads="1"/>
          </p:cNvSpPr>
          <p:nvPr/>
        </p:nvSpPr>
        <p:spPr bwMode="auto">
          <a:xfrm>
            <a:off x="6172200" y="3810000"/>
            <a:ext cx="304800" cy="304800"/>
          </a:xfrm>
          <a:prstGeom prst="rect">
            <a:avLst/>
          </a:prstGeom>
          <a:solidFill>
            <a:srgbClr val="C0C0C0"/>
          </a:solidFill>
          <a:ln w="3175">
            <a:solidFill>
              <a:schemeClr val="tx1"/>
            </a:solidFill>
            <a:miter lim="800000"/>
            <a:headEnd/>
            <a:tailEnd/>
          </a:ln>
        </p:spPr>
        <p:txBody>
          <a:bodyPr wrap="none" anchor="ctr"/>
          <a:lstStyle/>
          <a:p>
            <a:pPr>
              <a:lnSpc>
                <a:spcPct val="100000"/>
              </a:lnSpc>
            </a:pPr>
            <a:r>
              <a:rPr lang="en-US" sz="1600"/>
              <a:t>2</a:t>
            </a:r>
          </a:p>
        </p:txBody>
      </p:sp>
      <p:sp>
        <p:nvSpPr>
          <p:cNvPr id="33829" name="Rectangle 36"/>
          <p:cNvSpPr>
            <a:spLocks noChangeArrowheads="1"/>
          </p:cNvSpPr>
          <p:nvPr/>
        </p:nvSpPr>
        <p:spPr bwMode="auto">
          <a:xfrm>
            <a:off x="6477000" y="3810000"/>
            <a:ext cx="304800" cy="304800"/>
          </a:xfrm>
          <a:prstGeom prst="rect">
            <a:avLst/>
          </a:prstGeom>
          <a:solidFill>
            <a:srgbClr val="C0C0C0"/>
          </a:solidFill>
          <a:ln w="3175">
            <a:solidFill>
              <a:schemeClr val="tx1"/>
            </a:solidFill>
            <a:miter lim="800000"/>
            <a:headEnd/>
            <a:tailEnd/>
          </a:ln>
        </p:spPr>
        <p:txBody>
          <a:bodyPr wrap="none" anchor="ctr"/>
          <a:lstStyle/>
          <a:p>
            <a:endParaRPr lang="en-US"/>
          </a:p>
        </p:txBody>
      </p:sp>
      <p:sp>
        <p:nvSpPr>
          <p:cNvPr id="33830" name="Rectangle 37"/>
          <p:cNvSpPr>
            <a:spLocks noChangeArrowheads="1"/>
          </p:cNvSpPr>
          <p:nvPr/>
        </p:nvSpPr>
        <p:spPr bwMode="auto">
          <a:xfrm>
            <a:off x="4343400" y="3810000"/>
            <a:ext cx="3048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t>6</a:t>
            </a:r>
          </a:p>
        </p:txBody>
      </p:sp>
      <p:sp>
        <p:nvSpPr>
          <p:cNvPr id="33831" name="Freeform 38"/>
          <p:cNvSpPr>
            <a:spLocks/>
          </p:cNvSpPr>
          <p:nvPr/>
        </p:nvSpPr>
        <p:spPr bwMode="auto">
          <a:xfrm>
            <a:off x="2057400" y="3479800"/>
            <a:ext cx="2438400" cy="482600"/>
          </a:xfrm>
          <a:custGeom>
            <a:avLst/>
            <a:gdLst>
              <a:gd name="T0" fmla="*/ 0 w 1536"/>
              <a:gd name="T1" fmla="*/ 304 h 304"/>
              <a:gd name="T2" fmla="*/ 912 w 1536"/>
              <a:gd name="T3" fmla="*/ 16 h 304"/>
              <a:gd name="T4" fmla="*/ 1536 w 1536"/>
              <a:gd name="T5" fmla="*/ 208 h 304"/>
              <a:gd name="T6" fmla="*/ 0 60000 65536"/>
              <a:gd name="T7" fmla="*/ 0 60000 65536"/>
              <a:gd name="T8" fmla="*/ 0 60000 65536"/>
              <a:gd name="T9" fmla="*/ 0 w 1536"/>
              <a:gd name="T10" fmla="*/ 0 h 304"/>
              <a:gd name="T11" fmla="*/ 1536 w 1536"/>
              <a:gd name="T12" fmla="*/ 304 h 304"/>
            </a:gdLst>
            <a:ahLst/>
            <a:cxnLst>
              <a:cxn ang="T6">
                <a:pos x="T0" y="T1"/>
              </a:cxn>
              <a:cxn ang="T7">
                <a:pos x="T2" y="T3"/>
              </a:cxn>
              <a:cxn ang="T8">
                <a:pos x="T4" y="T5"/>
              </a:cxn>
            </a:cxnLst>
            <a:rect l="T9" t="T10" r="T11" b="T12"/>
            <a:pathLst>
              <a:path w="1536" h="304">
                <a:moveTo>
                  <a:pt x="0" y="304"/>
                </a:moveTo>
                <a:cubicBezTo>
                  <a:pt x="328" y="167"/>
                  <a:pt x="656" y="31"/>
                  <a:pt x="912" y="16"/>
                </a:cubicBezTo>
                <a:cubicBezTo>
                  <a:pt x="1167" y="0"/>
                  <a:pt x="1351" y="104"/>
                  <a:pt x="1536" y="208"/>
                </a:cubicBezTo>
              </a:path>
            </a:pathLst>
          </a:custGeom>
          <a:noFill/>
          <a:ln w="25400">
            <a:solidFill>
              <a:schemeClr val="tx1"/>
            </a:solidFill>
            <a:round/>
            <a:headEnd/>
            <a:tailEnd type="triangle" w="med" len="med"/>
          </a:ln>
        </p:spPr>
        <p:txBody>
          <a:bodyPr wrap="none" anchor="ctr"/>
          <a:lstStyle/>
          <a:p>
            <a:endParaRPr lang="en-US"/>
          </a:p>
        </p:txBody>
      </p:sp>
      <p:sp>
        <p:nvSpPr>
          <p:cNvPr id="33832" name="Freeform 39"/>
          <p:cNvSpPr>
            <a:spLocks/>
          </p:cNvSpPr>
          <p:nvPr/>
        </p:nvSpPr>
        <p:spPr bwMode="auto">
          <a:xfrm>
            <a:off x="1828800" y="1905000"/>
            <a:ext cx="1524000" cy="228600"/>
          </a:xfrm>
          <a:custGeom>
            <a:avLst/>
            <a:gdLst>
              <a:gd name="T0" fmla="*/ 0 w 960"/>
              <a:gd name="T1" fmla="*/ 144 h 144"/>
              <a:gd name="T2" fmla="*/ 528 w 960"/>
              <a:gd name="T3" fmla="*/ 0 h 144"/>
              <a:gd name="T4" fmla="*/ 960 w 960"/>
              <a:gd name="T5" fmla="*/ 144 h 144"/>
              <a:gd name="T6" fmla="*/ 0 60000 65536"/>
              <a:gd name="T7" fmla="*/ 0 60000 65536"/>
              <a:gd name="T8" fmla="*/ 0 60000 65536"/>
              <a:gd name="T9" fmla="*/ 0 w 960"/>
              <a:gd name="T10" fmla="*/ 0 h 144"/>
              <a:gd name="T11" fmla="*/ 960 w 960"/>
              <a:gd name="T12" fmla="*/ 144 h 144"/>
            </a:gdLst>
            <a:ahLst/>
            <a:cxnLst>
              <a:cxn ang="T6">
                <a:pos x="T0" y="T1"/>
              </a:cxn>
              <a:cxn ang="T7">
                <a:pos x="T2" y="T3"/>
              </a:cxn>
              <a:cxn ang="T8">
                <a:pos x="T4" y="T5"/>
              </a:cxn>
            </a:cxnLst>
            <a:rect l="T9" t="T10" r="T11" b="T12"/>
            <a:pathLst>
              <a:path w="960" h="144">
                <a:moveTo>
                  <a:pt x="0" y="144"/>
                </a:moveTo>
                <a:cubicBezTo>
                  <a:pt x="184" y="72"/>
                  <a:pt x="368" y="0"/>
                  <a:pt x="528" y="0"/>
                </a:cubicBezTo>
                <a:cubicBezTo>
                  <a:pt x="688" y="0"/>
                  <a:pt x="824" y="72"/>
                  <a:pt x="960" y="144"/>
                </a:cubicBezTo>
              </a:path>
            </a:pathLst>
          </a:custGeom>
          <a:noFill/>
          <a:ln w="25400">
            <a:solidFill>
              <a:schemeClr val="tx1"/>
            </a:solidFill>
            <a:round/>
            <a:headEnd/>
            <a:tailEnd type="triangle" w="med" len="med"/>
          </a:ln>
        </p:spPr>
        <p:txBody>
          <a:bodyPr wrap="none" anchor="ctr"/>
          <a:lstStyle/>
          <a:p>
            <a:endParaRPr lang="en-US"/>
          </a:p>
        </p:txBody>
      </p:sp>
      <p:sp>
        <p:nvSpPr>
          <p:cNvPr id="33833" name="Freeform 40"/>
          <p:cNvSpPr>
            <a:spLocks/>
          </p:cNvSpPr>
          <p:nvPr/>
        </p:nvSpPr>
        <p:spPr bwMode="auto">
          <a:xfrm>
            <a:off x="3352800" y="1905000"/>
            <a:ext cx="1219200" cy="228600"/>
          </a:xfrm>
          <a:custGeom>
            <a:avLst/>
            <a:gdLst>
              <a:gd name="T0" fmla="*/ 0 w 768"/>
              <a:gd name="T1" fmla="*/ 144 h 144"/>
              <a:gd name="T2" fmla="*/ 384 w 768"/>
              <a:gd name="T3" fmla="*/ 0 h 144"/>
              <a:gd name="T4" fmla="*/ 768 w 768"/>
              <a:gd name="T5" fmla="*/ 144 h 144"/>
              <a:gd name="T6" fmla="*/ 0 60000 65536"/>
              <a:gd name="T7" fmla="*/ 0 60000 65536"/>
              <a:gd name="T8" fmla="*/ 0 60000 65536"/>
              <a:gd name="T9" fmla="*/ 0 w 768"/>
              <a:gd name="T10" fmla="*/ 0 h 144"/>
              <a:gd name="T11" fmla="*/ 768 w 768"/>
              <a:gd name="T12" fmla="*/ 144 h 144"/>
            </a:gdLst>
            <a:ahLst/>
            <a:cxnLst>
              <a:cxn ang="T6">
                <a:pos x="T0" y="T1"/>
              </a:cxn>
              <a:cxn ang="T7">
                <a:pos x="T2" y="T3"/>
              </a:cxn>
              <a:cxn ang="T8">
                <a:pos x="T4" y="T5"/>
              </a:cxn>
            </a:cxnLst>
            <a:rect l="T9" t="T10" r="T11" b="T12"/>
            <a:pathLst>
              <a:path w="768" h="144">
                <a:moveTo>
                  <a:pt x="0" y="144"/>
                </a:moveTo>
                <a:cubicBezTo>
                  <a:pt x="128" y="72"/>
                  <a:pt x="256" y="0"/>
                  <a:pt x="384" y="0"/>
                </a:cubicBezTo>
                <a:cubicBezTo>
                  <a:pt x="512" y="0"/>
                  <a:pt x="640" y="72"/>
                  <a:pt x="768" y="144"/>
                </a:cubicBezTo>
              </a:path>
            </a:pathLst>
          </a:custGeom>
          <a:noFill/>
          <a:ln w="25400">
            <a:solidFill>
              <a:schemeClr val="tx1"/>
            </a:solidFill>
            <a:round/>
            <a:headEnd/>
            <a:tailEnd type="triangle" w="med" len="med"/>
          </a:ln>
        </p:spPr>
        <p:txBody>
          <a:bodyPr wrap="none" anchor="ctr"/>
          <a:lstStyle/>
          <a:p>
            <a:endParaRPr lang="en-US"/>
          </a:p>
        </p:txBody>
      </p:sp>
      <p:sp>
        <p:nvSpPr>
          <p:cNvPr id="33834" name="Freeform 41"/>
          <p:cNvSpPr>
            <a:spLocks/>
          </p:cNvSpPr>
          <p:nvPr/>
        </p:nvSpPr>
        <p:spPr bwMode="auto">
          <a:xfrm>
            <a:off x="4572000" y="1905000"/>
            <a:ext cx="1828800" cy="228600"/>
          </a:xfrm>
          <a:custGeom>
            <a:avLst/>
            <a:gdLst>
              <a:gd name="T0" fmla="*/ 0 w 1152"/>
              <a:gd name="T1" fmla="*/ 144 h 144"/>
              <a:gd name="T2" fmla="*/ 576 w 1152"/>
              <a:gd name="T3" fmla="*/ 0 h 144"/>
              <a:gd name="T4" fmla="*/ 1152 w 1152"/>
              <a:gd name="T5" fmla="*/ 144 h 144"/>
              <a:gd name="T6" fmla="*/ 0 60000 65536"/>
              <a:gd name="T7" fmla="*/ 0 60000 65536"/>
              <a:gd name="T8" fmla="*/ 0 60000 65536"/>
              <a:gd name="T9" fmla="*/ 0 w 1152"/>
              <a:gd name="T10" fmla="*/ 0 h 144"/>
              <a:gd name="T11" fmla="*/ 1152 w 1152"/>
              <a:gd name="T12" fmla="*/ 144 h 144"/>
            </a:gdLst>
            <a:ahLst/>
            <a:cxnLst>
              <a:cxn ang="T6">
                <a:pos x="T0" y="T1"/>
              </a:cxn>
              <a:cxn ang="T7">
                <a:pos x="T2" y="T3"/>
              </a:cxn>
              <a:cxn ang="T8">
                <a:pos x="T4" y="T5"/>
              </a:cxn>
            </a:cxnLst>
            <a:rect l="T9" t="T10" r="T11" b="T12"/>
            <a:pathLst>
              <a:path w="1152" h="144">
                <a:moveTo>
                  <a:pt x="0" y="144"/>
                </a:moveTo>
                <a:cubicBezTo>
                  <a:pt x="192" y="72"/>
                  <a:pt x="384" y="0"/>
                  <a:pt x="576" y="0"/>
                </a:cubicBezTo>
                <a:cubicBezTo>
                  <a:pt x="768" y="0"/>
                  <a:pt x="960" y="72"/>
                  <a:pt x="1152" y="144"/>
                </a:cubicBezTo>
              </a:path>
            </a:pathLst>
          </a:custGeom>
          <a:noFill/>
          <a:ln w="25400">
            <a:solidFill>
              <a:schemeClr val="tx1"/>
            </a:solidFill>
            <a:round/>
            <a:headEnd/>
            <a:tailEnd type="triangle" w="med" len="med"/>
          </a:ln>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Rectangle 2"/>
          <p:cNvSpPr>
            <a:spLocks noGrp="1" noChangeArrowheads="1"/>
          </p:cNvSpPr>
          <p:nvPr>
            <p:ph type="title"/>
          </p:nvPr>
        </p:nvSpPr>
        <p:spPr>
          <a:xfrm>
            <a:off x="381000" y="417513"/>
            <a:ext cx="6591300" cy="573087"/>
          </a:xfrm>
        </p:spPr>
        <p:txBody>
          <a:bodyPr/>
          <a:lstStyle/>
          <a:p>
            <a:pPr eaLnBrk="1" hangingPunct="1"/>
            <a:r>
              <a:rPr lang="en-US" smtClean="0"/>
              <a:t>Method 1: Implicit List</a:t>
            </a:r>
          </a:p>
        </p:txBody>
      </p:sp>
      <p:sp>
        <p:nvSpPr>
          <p:cNvPr id="565251" name="Rectangle 3"/>
          <p:cNvSpPr>
            <a:spLocks noGrp="1" noChangeArrowheads="1"/>
          </p:cNvSpPr>
          <p:nvPr>
            <p:ph type="body" idx="1"/>
          </p:nvPr>
        </p:nvSpPr>
        <p:spPr>
          <a:xfrm>
            <a:off x="609600" y="1371600"/>
            <a:ext cx="8255000" cy="2133600"/>
          </a:xfrm>
        </p:spPr>
        <p:txBody>
          <a:bodyPr/>
          <a:lstStyle/>
          <a:p>
            <a:pPr eaLnBrk="1" hangingPunct="1">
              <a:buFont typeface="Wingdings" pitchFamily="1" charset="2"/>
              <a:buNone/>
            </a:pPr>
            <a:r>
              <a:rPr lang="en-US" smtClean="0">
                <a:effectLst>
                  <a:outerShdw blurRad="38100" dist="38100" dir="2700000" algn="tl">
                    <a:srgbClr val="C0C0C0"/>
                  </a:outerShdw>
                </a:effectLst>
              </a:rPr>
              <a:t>Need to identify whether each block is free or allocated</a:t>
            </a:r>
          </a:p>
          <a:p>
            <a:pPr lvl="1" eaLnBrk="1" hangingPunct="1"/>
            <a:r>
              <a:rPr lang="en-US" smtClean="0"/>
              <a:t>Can use extra bit</a:t>
            </a:r>
          </a:p>
          <a:p>
            <a:pPr lvl="1" eaLnBrk="1" hangingPunct="1"/>
            <a:r>
              <a:rPr lang="en-US" smtClean="0"/>
              <a:t>Bit can be put in the same word as the size if block sizes are always multiples of two (mask out low order bit when reading size).</a:t>
            </a:r>
          </a:p>
        </p:txBody>
      </p:sp>
      <p:sp>
        <p:nvSpPr>
          <p:cNvPr id="34820" name="Rectangle 4"/>
          <p:cNvSpPr>
            <a:spLocks noChangeArrowheads="1"/>
          </p:cNvSpPr>
          <p:nvPr/>
        </p:nvSpPr>
        <p:spPr bwMode="auto">
          <a:xfrm>
            <a:off x="2744788" y="3975100"/>
            <a:ext cx="1370012" cy="3810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sz="1600"/>
              <a:t>size</a:t>
            </a:r>
          </a:p>
        </p:txBody>
      </p:sp>
      <p:sp>
        <p:nvSpPr>
          <p:cNvPr id="34821" name="Text Box 5"/>
          <p:cNvSpPr txBox="1">
            <a:spLocks noChangeArrowheads="1"/>
          </p:cNvSpPr>
          <p:nvPr/>
        </p:nvSpPr>
        <p:spPr bwMode="auto">
          <a:xfrm>
            <a:off x="3122613" y="3517900"/>
            <a:ext cx="846137" cy="336550"/>
          </a:xfrm>
          <a:prstGeom prst="rect">
            <a:avLst/>
          </a:prstGeom>
          <a:noFill/>
          <a:ln w="25400">
            <a:noFill/>
            <a:miter lim="800000"/>
            <a:headEnd/>
            <a:tailEnd/>
          </a:ln>
        </p:spPr>
        <p:txBody>
          <a:bodyPr wrap="none">
            <a:spAutoFit/>
          </a:bodyPr>
          <a:lstStyle/>
          <a:p>
            <a:pPr algn="l">
              <a:lnSpc>
                <a:spcPct val="100000"/>
              </a:lnSpc>
            </a:pPr>
            <a:r>
              <a:rPr lang="en-US" sz="1600"/>
              <a:t>1 word</a:t>
            </a:r>
          </a:p>
        </p:txBody>
      </p:sp>
      <p:sp>
        <p:nvSpPr>
          <p:cNvPr id="34822" name="Text Box 6"/>
          <p:cNvSpPr txBox="1">
            <a:spLocks noChangeArrowheads="1"/>
          </p:cNvSpPr>
          <p:nvPr/>
        </p:nvSpPr>
        <p:spPr bwMode="auto">
          <a:xfrm>
            <a:off x="1128713" y="4502150"/>
            <a:ext cx="1482725" cy="825500"/>
          </a:xfrm>
          <a:prstGeom prst="rect">
            <a:avLst/>
          </a:prstGeom>
          <a:noFill/>
          <a:ln w="25400">
            <a:noFill/>
            <a:miter lim="800000"/>
            <a:headEnd/>
            <a:tailEnd/>
          </a:ln>
        </p:spPr>
        <p:txBody>
          <a:bodyPr wrap="none">
            <a:spAutoFit/>
          </a:bodyPr>
          <a:lstStyle/>
          <a:p>
            <a:pPr algn="l">
              <a:lnSpc>
                <a:spcPct val="100000"/>
              </a:lnSpc>
            </a:pPr>
            <a:r>
              <a:rPr lang="en-US" sz="1600"/>
              <a:t>Format of</a:t>
            </a:r>
          </a:p>
          <a:p>
            <a:pPr algn="l">
              <a:lnSpc>
                <a:spcPct val="100000"/>
              </a:lnSpc>
            </a:pPr>
            <a:r>
              <a:rPr lang="en-US" sz="1600"/>
              <a:t>allocated and</a:t>
            </a:r>
          </a:p>
          <a:p>
            <a:pPr algn="l">
              <a:lnSpc>
                <a:spcPct val="100000"/>
              </a:lnSpc>
            </a:pPr>
            <a:r>
              <a:rPr lang="en-US" sz="1600"/>
              <a:t>free blocks</a:t>
            </a:r>
          </a:p>
        </p:txBody>
      </p:sp>
      <p:sp>
        <p:nvSpPr>
          <p:cNvPr id="34823" name="Rectangle 7"/>
          <p:cNvSpPr>
            <a:spLocks noChangeArrowheads="1"/>
          </p:cNvSpPr>
          <p:nvPr/>
        </p:nvSpPr>
        <p:spPr bwMode="auto">
          <a:xfrm>
            <a:off x="2744788" y="4356100"/>
            <a:ext cx="1676400" cy="1285875"/>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sz="1600"/>
              <a:t>payload</a:t>
            </a:r>
          </a:p>
        </p:txBody>
      </p:sp>
      <p:sp>
        <p:nvSpPr>
          <p:cNvPr id="34824" name="Text Box 8"/>
          <p:cNvSpPr txBox="1">
            <a:spLocks noChangeArrowheads="1"/>
          </p:cNvSpPr>
          <p:nvPr/>
        </p:nvSpPr>
        <p:spPr bwMode="auto">
          <a:xfrm>
            <a:off x="4786313" y="3898900"/>
            <a:ext cx="2624137" cy="2047875"/>
          </a:xfrm>
          <a:prstGeom prst="rect">
            <a:avLst/>
          </a:prstGeom>
          <a:noFill/>
          <a:ln w="25400">
            <a:noFill/>
            <a:miter lim="800000"/>
            <a:headEnd/>
            <a:tailEnd/>
          </a:ln>
        </p:spPr>
        <p:txBody>
          <a:bodyPr wrap="none">
            <a:spAutoFit/>
          </a:bodyPr>
          <a:lstStyle/>
          <a:p>
            <a:pPr algn="l">
              <a:lnSpc>
                <a:spcPct val="100000"/>
              </a:lnSpc>
            </a:pPr>
            <a:r>
              <a:rPr lang="en-US" sz="1600"/>
              <a:t>a = 1: allocated block  </a:t>
            </a:r>
          </a:p>
          <a:p>
            <a:pPr algn="l">
              <a:lnSpc>
                <a:spcPct val="100000"/>
              </a:lnSpc>
            </a:pPr>
            <a:r>
              <a:rPr lang="en-US" sz="1600"/>
              <a:t>a = 0: free block</a:t>
            </a:r>
          </a:p>
          <a:p>
            <a:pPr algn="l">
              <a:lnSpc>
                <a:spcPct val="100000"/>
              </a:lnSpc>
            </a:pPr>
            <a:endParaRPr lang="en-US" sz="1600"/>
          </a:p>
          <a:p>
            <a:pPr algn="l">
              <a:lnSpc>
                <a:spcPct val="100000"/>
              </a:lnSpc>
            </a:pPr>
            <a:r>
              <a:rPr lang="en-US" sz="1600"/>
              <a:t>size: block size</a:t>
            </a:r>
          </a:p>
          <a:p>
            <a:pPr algn="l">
              <a:lnSpc>
                <a:spcPct val="100000"/>
              </a:lnSpc>
            </a:pPr>
            <a:endParaRPr lang="en-US" sz="1600"/>
          </a:p>
          <a:p>
            <a:pPr algn="l">
              <a:lnSpc>
                <a:spcPct val="100000"/>
              </a:lnSpc>
            </a:pPr>
            <a:r>
              <a:rPr lang="en-US" sz="1600"/>
              <a:t>payload: application data</a:t>
            </a:r>
          </a:p>
          <a:p>
            <a:pPr algn="l">
              <a:lnSpc>
                <a:spcPct val="100000"/>
              </a:lnSpc>
            </a:pPr>
            <a:r>
              <a:rPr lang="en-US" sz="1600"/>
              <a:t>(allocated blocks only)</a:t>
            </a:r>
          </a:p>
          <a:p>
            <a:pPr algn="l">
              <a:lnSpc>
                <a:spcPct val="100000"/>
              </a:lnSpc>
            </a:pPr>
            <a:endParaRPr lang="en-US" sz="1600"/>
          </a:p>
        </p:txBody>
      </p:sp>
      <p:sp>
        <p:nvSpPr>
          <p:cNvPr id="34825" name="Rectangle 9"/>
          <p:cNvSpPr>
            <a:spLocks noChangeArrowheads="1"/>
          </p:cNvSpPr>
          <p:nvPr/>
        </p:nvSpPr>
        <p:spPr bwMode="auto">
          <a:xfrm>
            <a:off x="4114800" y="3975100"/>
            <a:ext cx="304800" cy="3810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sz="1600"/>
              <a:t>a</a:t>
            </a:r>
          </a:p>
        </p:txBody>
      </p:sp>
      <p:sp>
        <p:nvSpPr>
          <p:cNvPr id="34826" name="Rectangle 10" descr="Wide upward diagonal"/>
          <p:cNvSpPr>
            <a:spLocks noChangeArrowheads="1"/>
          </p:cNvSpPr>
          <p:nvPr/>
        </p:nvSpPr>
        <p:spPr bwMode="auto">
          <a:xfrm>
            <a:off x="2743200" y="5638800"/>
            <a:ext cx="1676400" cy="685800"/>
          </a:xfrm>
          <a:prstGeom prst="rect">
            <a:avLst/>
          </a:prstGeom>
          <a:pattFill prst="wdUpDiag">
            <a:fgClr>
              <a:srgbClr val="C0C0C0"/>
            </a:fgClr>
            <a:bgClr>
              <a:srgbClr val="FFFFFF"/>
            </a:bgClr>
          </a:pattFill>
          <a:ln w="25400">
            <a:solidFill>
              <a:schemeClr val="tx1"/>
            </a:solidFill>
            <a:miter lim="800000"/>
            <a:headEnd/>
            <a:tailEnd/>
          </a:ln>
        </p:spPr>
        <p:txBody>
          <a:bodyPr wrap="none" anchor="ctr"/>
          <a:lstStyle/>
          <a:p>
            <a:pPr>
              <a:lnSpc>
                <a:spcPct val="100000"/>
              </a:lnSpc>
            </a:pPr>
            <a:r>
              <a:rPr lang="en-US" sz="1600"/>
              <a:t>optional</a:t>
            </a:r>
          </a:p>
          <a:p>
            <a:pPr>
              <a:lnSpc>
                <a:spcPct val="100000"/>
              </a:lnSpc>
            </a:pPr>
            <a:r>
              <a:rPr lang="en-US" sz="1600"/>
              <a:t>padding</a:t>
            </a:r>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a:xfrm>
            <a:off x="381000" y="417513"/>
            <a:ext cx="8001000" cy="573087"/>
          </a:xfrm>
        </p:spPr>
        <p:txBody>
          <a:bodyPr/>
          <a:lstStyle/>
          <a:p>
            <a:pPr eaLnBrk="1" hangingPunct="1"/>
            <a:r>
              <a:rPr lang="en-US" smtClean="0"/>
              <a:t>Implicit List: Finding a Free Block</a:t>
            </a:r>
          </a:p>
        </p:txBody>
      </p:sp>
      <p:sp>
        <p:nvSpPr>
          <p:cNvPr id="566275" name="Rectangle 3"/>
          <p:cNvSpPr>
            <a:spLocks noGrp="1" noChangeArrowheads="1"/>
          </p:cNvSpPr>
          <p:nvPr>
            <p:ph type="body" idx="1"/>
          </p:nvPr>
        </p:nvSpPr>
        <p:spPr/>
        <p:txBody>
          <a:bodyPr/>
          <a:lstStyle/>
          <a:p>
            <a:pPr eaLnBrk="1" hangingPunct="1">
              <a:lnSpc>
                <a:spcPct val="85000"/>
              </a:lnSpc>
              <a:buFont typeface="Wingdings" pitchFamily="1" charset="2"/>
              <a:buNone/>
            </a:pPr>
            <a:r>
              <a:rPr lang="en-US" sz="2000" i="1" smtClean="0">
                <a:solidFill>
                  <a:srgbClr val="FF0000"/>
                </a:solidFill>
                <a:effectLst>
                  <a:outerShdw blurRad="38100" dist="38100" dir="2700000" algn="tl">
                    <a:srgbClr val="C0C0C0"/>
                  </a:outerShdw>
                </a:effectLst>
              </a:rPr>
              <a:t>First fit:</a:t>
            </a:r>
          </a:p>
          <a:p>
            <a:pPr lvl="1" eaLnBrk="1" hangingPunct="1">
              <a:lnSpc>
                <a:spcPct val="90000"/>
              </a:lnSpc>
            </a:pPr>
            <a:r>
              <a:rPr lang="en-US" sz="1800" b="0" smtClean="0"/>
              <a:t>Search list from beginning, choose first free block that fits</a:t>
            </a:r>
          </a:p>
          <a:p>
            <a:pPr lvl="1" eaLnBrk="1" hangingPunct="1">
              <a:lnSpc>
                <a:spcPct val="90000"/>
              </a:lnSpc>
            </a:pPr>
            <a:endParaRPr lang="en-US" sz="1800" smtClean="0"/>
          </a:p>
          <a:p>
            <a:pPr lvl="1" eaLnBrk="1" hangingPunct="1">
              <a:lnSpc>
                <a:spcPct val="90000"/>
              </a:lnSpc>
            </a:pPr>
            <a:endParaRPr lang="en-US" sz="1800" smtClean="0"/>
          </a:p>
          <a:p>
            <a:pPr lvl="1" eaLnBrk="1" hangingPunct="1">
              <a:lnSpc>
                <a:spcPct val="90000"/>
              </a:lnSpc>
            </a:pPr>
            <a:endParaRPr lang="en-US" sz="1800" smtClean="0"/>
          </a:p>
          <a:p>
            <a:pPr lvl="1" eaLnBrk="1" hangingPunct="1">
              <a:lnSpc>
                <a:spcPct val="90000"/>
              </a:lnSpc>
            </a:pPr>
            <a:endParaRPr lang="en-US" sz="1800" smtClean="0"/>
          </a:p>
          <a:p>
            <a:pPr lvl="1" eaLnBrk="1" hangingPunct="1">
              <a:lnSpc>
                <a:spcPct val="90000"/>
              </a:lnSpc>
            </a:pPr>
            <a:r>
              <a:rPr lang="en-US" sz="1800" b="0" smtClean="0"/>
              <a:t>Can take linear time in total number of blocks (allocated and free)</a:t>
            </a:r>
          </a:p>
          <a:p>
            <a:pPr lvl="1" eaLnBrk="1" hangingPunct="1">
              <a:lnSpc>
                <a:spcPct val="90000"/>
              </a:lnSpc>
            </a:pPr>
            <a:r>
              <a:rPr lang="en-US" sz="1800" b="0" smtClean="0"/>
              <a:t>In practice it can cause “splinters” at beginning of list</a:t>
            </a:r>
          </a:p>
          <a:p>
            <a:pPr eaLnBrk="1" hangingPunct="1">
              <a:lnSpc>
                <a:spcPct val="85000"/>
              </a:lnSpc>
              <a:buFont typeface="Wingdings" pitchFamily="1" charset="2"/>
              <a:buNone/>
            </a:pPr>
            <a:r>
              <a:rPr lang="en-US" sz="2000" i="1" smtClean="0">
                <a:solidFill>
                  <a:srgbClr val="FF0000"/>
                </a:solidFill>
                <a:effectLst>
                  <a:outerShdw blurRad="38100" dist="38100" dir="2700000" algn="tl">
                    <a:srgbClr val="C0C0C0"/>
                  </a:outerShdw>
                </a:effectLst>
              </a:rPr>
              <a:t>Next fit:</a:t>
            </a:r>
          </a:p>
          <a:p>
            <a:pPr lvl="1" eaLnBrk="1" hangingPunct="1">
              <a:lnSpc>
                <a:spcPct val="90000"/>
              </a:lnSpc>
            </a:pPr>
            <a:r>
              <a:rPr lang="en-US" sz="1800" b="0" smtClean="0"/>
              <a:t>Like first-fit, but search list from location of end of previous search</a:t>
            </a:r>
          </a:p>
          <a:p>
            <a:pPr lvl="1" eaLnBrk="1" hangingPunct="1">
              <a:lnSpc>
                <a:spcPct val="90000"/>
              </a:lnSpc>
            </a:pPr>
            <a:r>
              <a:rPr lang="en-US" sz="1800" b="0" smtClean="0"/>
              <a:t>Research suggests that fragmentation is worse </a:t>
            </a:r>
          </a:p>
          <a:p>
            <a:pPr eaLnBrk="1" hangingPunct="1">
              <a:lnSpc>
                <a:spcPct val="85000"/>
              </a:lnSpc>
              <a:buFont typeface="Wingdings" pitchFamily="1" charset="2"/>
              <a:buNone/>
            </a:pPr>
            <a:r>
              <a:rPr lang="en-US" sz="2000" i="1" smtClean="0">
                <a:solidFill>
                  <a:srgbClr val="FF0000"/>
                </a:solidFill>
                <a:effectLst>
                  <a:outerShdw blurRad="38100" dist="38100" dir="2700000" algn="tl">
                    <a:srgbClr val="C0C0C0"/>
                  </a:outerShdw>
                </a:effectLst>
              </a:rPr>
              <a:t>Best fit:</a:t>
            </a:r>
          </a:p>
          <a:p>
            <a:pPr lvl="1" eaLnBrk="1" hangingPunct="1">
              <a:lnSpc>
                <a:spcPct val="90000"/>
              </a:lnSpc>
            </a:pPr>
            <a:r>
              <a:rPr lang="en-US" sz="1800" b="0" smtClean="0"/>
              <a:t>Search the list, choose the free block with the closest size that fits</a:t>
            </a:r>
          </a:p>
          <a:p>
            <a:pPr lvl="1" eaLnBrk="1" hangingPunct="1">
              <a:lnSpc>
                <a:spcPct val="90000"/>
              </a:lnSpc>
            </a:pPr>
            <a:r>
              <a:rPr lang="en-US" sz="1800" b="0" smtClean="0"/>
              <a:t>Keeps fragments small --- usually helps fragmentation</a:t>
            </a:r>
          </a:p>
          <a:p>
            <a:pPr lvl="1" eaLnBrk="1" hangingPunct="1">
              <a:lnSpc>
                <a:spcPct val="90000"/>
              </a:lnSpc>
            </a:pPr>
            <a:r>
              <a:rPr lang="en-US" sz="1800" b="0" smtClean="0"/>
              <a:t>Will typically run slower than first-fit</a:t>
            </a:r>
          </a:p>
          <a:p>
            <a:pPr eaLnBrk="1" hangingPunct="1">
              <a:lnSpc>
                <a:spcPct val="85000"/>
              </a:lnSpc>
              <a:buFont typeface="Wingdings" pitchFamily="1" charset="2"/>
              <a:buNone/>
            </a:pPr>
            <a:endParaRPr lang="en-US" sz="2000" b="0" smtClean="0">
              <a:effectLst>
                <a:outerShdw blurRad="38100" dist="38100" dir="2700000" algn="tl">
                  <a:srgbClr val="C0C0C0"/>
                </a:outerShdw>
              </a:effectLst>
            </a:endParaRPr>
          </a:p>
        </p:txBody>
      </p:sp>
      <p:sp>
        <p:nvSpPr>
          <p:cNvPr id="35844" name="Text Box 4"/>
          <p:cNvSpPr txBox="1">
            <a:spLocks noChangeArrowheads="1"/>
          </p:cNvSpPr>
          <p:nvPr/>
        </p:nvSpPr>
        <p:spPr bwMode="auto">
          <a:xfrm>
            <a:off x="1524000" y="1978025"/>
            <a:ext cx="5453063" cy="1082675"/>
          </a:xfrm>
          <a:prstGeom prst="rect">
            <a:avLst/>
          </a:prstGeom>
          <a:solidFill>
            <a:srgbClr val="FFFF99"/>
          </a:solidFill>
          <a:ln w="12700">
            <a:solidFill>
              <a:schemeClr val="tx1"/>
            </a:solidFill>
            <a:miter lim="800000"/>
            <a:headEnd/>
            <a:tailEnd/>
          </a:ln>
        </p:spPr>
        <p:txBody>
          <a:bodyPr wrap="none">
            <a:spAutoFit/>
          </a:bodyPr>
          <a:lstStyle/>
          <a:p>
            <a:pPr algn="l">
              <a:lnSpc>
                <a:spcPct val="100000"/>
              </a:lnSpc>
            </a:pPr>
            <a:r>
              <a:rPr lang="en-US" sz="1600">
                <a:latin typeface="Courier New" pitchFamily="1" charset="0"/>
              </a:rPr>
              <a:t>p = start; </a:t>
            </a:r>
          </a:p>
          <a:p>
            <a:pPr algn="l">
              <a:lnSpc>
                <a:spcPct val="100000"/>
              </a:lnSpc>
            </a:pPr>
            <a:r>
              <a:rPr lang="en-US" sz="1600">
                <a:latin typeface="Courier New" pitchFamily="1" charset="0"/>
              </a:rPr>
              <a:t>while ((p &lt; end) ||    \\ not passed end</a:t>
            </a:r>
          </a:p>
          <a:p>
            <a:pPr algn="l">
              <a:lnSpc>
                <a:spcPct val="100000"/>
              </a:lnSpc>
            </a:pPr>
            <a:r>
              <a:rPr lang="en-US" sz="1600">
                <a:latin typeface="Courier New" pitchFamily="1" charset="0"/>
              </a:rPr>
              <a:t>       (*p &amp; 1) ||     \\ already allocated</a:t>
            </a:r>
          </a:p>
          <a:p>
            <a:pPr algn="l">
              <a:lnSpc>
                <a:spcPct val="100000"/>
              </a:lnSpc>
            </a:pPr>
            <a:r>
              <a:rPr lang="en-US" sz="1600">
                <a:latin typeface="Courier New" pitchFamily="1" charset="0"/>
              </a:rPr>
              <a:t>       (*p &lt;= len));   \\ too small  </a:t>
            </a:r>
            <a:endParaRPr lang="en-US" sz="1600"/>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2"/>
          <p:cNvSpPr>
            <a:spLocks noGrp="1" noChangeArrowheads="1"/>
          </p:cNvSpPr>
          <p:nvPr>
            <p:ph type="title"/>
          </p:nvPr>
        </p:nvSpPr>
        <p:spPr>
          <a:xfrm>
            <a:off x="381000" y="417513"/>
            <a:ext cx="8610600" cy="573087"/>
          </a:xfrm>
        </p:spPr>
        <p:txBody>
          <a:bodyPr/>
          <a:lstStyle/>
          <a:p>
            <a:pPr eaLnBrk="1" hangingPunct="1"/>
            <a:r>
              <a:rPr lang="en-US" smtClean="0"/>
              <a:t>Implicit List: Allocating in Free Block</a:t>
            </a:r>
          </a:p>
        </p:txBody>
      </p:sp>
      <p:sp>
        <p:nvSpPr>
          <p:cNvPr id="567299" name="Rectangle 3"/>
          <p:cNvSpPr>
            <a:spLocks noGrp="1" noChangeArrowheads="1"/>
          </p:cNvSpPr>
          <p:nvPr>
            <p:ph type="body" idx="1"/>
          </p:nvPr>
        </p:nvSpPr>
        <p:spPr/>
        <p:txBody>
          <a:bodyPr/>
          <a:lstStyle/>
          <a:p>
            <a:pPr eaLnBrk="1" hangingPunct="1">
              <a:buFont typeface="Wingdings" pitchFamily="1" charset="2"/>
              <a:buNone/>
            </a:pPr>
            <a:r>
              <a:rPr lang="en-US" smtClean="0">
                <a:effectLst>
                  <a:outerShdw blurRad="38100" dist="38100" dir="2700000" algn="tl">
                    <a:srgbClr val="C0C0C0"/>
                  </a:outerShdw>
                </a:effectLst>
              </a:rPr>
              <a:t>Allocating in a free block - </a:t>
            </a:r>
            <a:r>
              <a:rPr lang="en-US" i="1" smtClean="0">
                <a:effectLst>
                  <a:outerShdw blurRad="38100" dist="38100" dir="2700000" algn="tl">
                    <a:srgbClr val="C0C0C0"/>
                  </a:outerShdw>
                </a:effectLst>
              </a:rPr>
              <a:t>splitting</a:t>
            </a:r>
            <a:endParaRPr lang="en-US" smtClean="0">
              <a:effectLst>
                <a:outerShdw blurRad="38100" dist="38100" dir="2700000" algn="tl">
                  <a:srgbClr val="C0C0C0"/>
                </a:outerShdw>
              </a:effectLst>
            </a:endParaRPr>
          </a:p>
          <a:p>
            <a:pPr lvl="1" eaLnBrk="1" hangingPunct="1"/>
            <a:r>
              <a:rPr lang="en-US" smtClean="0"/>
              <a:t>Since allocated space might be smaller than free space, we might want to split the block</a:t>
            </a:r>
          </a:p>
        </p:txBody>
      </p:sp>
      <p:sp>
        <p:nvSpPr>
          <p:cNvPr id="36868" name="Text Box 4"/>
          <p:cNvSpPr txBox="1">
            <a:spLocks noChangeArrowheads="1"/>
          </p:cNvSpPr>
          <p:nvPr/>
        </p:nvSpPr>
        <p:spPr bwMode="auto">
          <a:xfrm>
            <a:off x="533400" y="3403600"/>
            <a:ext cx="8264525" cy="1816100"/>
          </a:xfrm>
          <a:prstGeom prst="rect">
            <a:avLst/>
          </a:prstGeom>
          <a:solidFill>
            <a:srgbClr val="FFFF99"/>
          </a:solidFill>
          <a:ln w="12700">
            <a:solidFill>
              <a:schemeClr val="tx1"/>
            </a:solidFill>
            <a:miter lim="800000"/>
            <a:headEnd/>
            <a:tailEnd/>
          </a:ln>
        </p:spPr>
        <p:txBody>
          <a:bodyPr wrap="none">
            <a:spAutoFit/>
          </a:bodyPr>
          <a:lstStyle/>
          <a:p>
            <a:pPr algn="l">
              <a:lnSpc>
                <a:spcPct val="100000"/>
              </a:lnSpc>
            </a:pPr>
            <a:r>
              <a:rPr lang="en-US" sz="1600">
                <a:latin typeface="Courier New" pitchFamily="1" charset="0"/>
              </a:rPr>
              <a:t>void addblock(ptr p, int len) {</a:t>
            </a:r>
          </a:p>
          <a:p>
            <a:pPr algn="l">
              <a:lnSpc>
                <a:spcPct val="100000"/>
              </a:lnSpc>
            </a:pPr>
            <a:r>
              <a:rPr lang="en-US" sz="1600">
                <a:latin typeface="Courier New" pitchFamily="1" charset="0"/>
              </a:rPr>
              <a:t>  int newsize = ((len + 1) &gt;&gt; 1) &lt;&lt; 1;  // add 1 and round up</a:t>
            </a:r>
          </a:p>
          <a:p>
            <a:pPr algn="l">
              <a:lnSpc>
                <a:spcPct val="100000"/>
              </a:lnSpc>
            </a:pPr>
            <a:r>
              <a:rPr lang="en-US" sz="1600">
                <a:latin typeface="Courier New" pitchFamily="1" charset="0"/>
              </a:rPr>
              <a:t>  int oldsize = *p &amp; -2;                // mask out low bit</a:t>
            </a:r>
          </a:p>
          <a:p>
            <a:pPr algn="l">
              <a:lnSpc>
                <a:spcPct val="100000"/>
              </a:lnSpc>
            </a:pPr>
            <a:r>
              <a:rPr lang="en-US" sz="1600">
                <a:latin typeface="Courier New" pitchFamily="1" charset="0"/>
              </a:rPr>
              <a:t>  *p = newsize | 1;                     // set new length</a:t>
            </a:r>
          </a:p>
          <a:p>
            <a:pPr algn="l">
              <a:lnSpc>
                <a:spcPct val="100000"/>
              </a:lnSpc>
            </a:pPr>
            <a:r>
              <a:rPr lang="en-US" sz="1600">
                <a:latin typeface="Courier New" pitchFamily="1" charset="0"/>
              </a:rPr>
              <a:t>  if (newsize &lt; oldsize)</a:t>
            </a:r>
          </a:p>
          <a:p>
            <a:pPr algn="l">
              <a:lnSpc>
                <a:spcPct val="100000"/>
              </a:lnSpc>
            </a:pPr>
            <a:r>
              <a:rPr lang="en-US" sz="1600">
                <a:latin typeface="Courier New" pitchFamily="1" charset="0"/>
              </a:rPr>
              <a:t>    *(p+newsize) = oldsize - newsize;   // set length in remaining</a:t>
            </a:r>
          </a:p>
          <a:p>
            <a:pPr algn="l">
              <a:lnSpc>
                <a:spcPct val="100000"/>
              </a:lnSpc>
            </a:pPr>
            <a:r>
              <a:rPr lang="en-US" sz="1600">
                <a:latin typeface="Courier New" pitchFamily="1" charset="0"/>
              </a:rPr>
              <a:t>}                                       //   part of block</a:t>
            </a:r>
          </a:p>
        </p:txBody>
      </p:sp>
      <p:sp>
        <p:nvSpPr>
          <p:cNvPr id="36869" name="Rectangle 5"/>
          <p:cNvSpPr>
            <a:spLocks noChangeArrowheads="1"/>
          </p:cNvSpPr>
          <p:nvPr/>
        </p:nvSpPr>
        <p:spPr bwMode="auto">
          <a:xfrm>
            <a:off x="2057400" y="2590800"/>
            <a:ext cx="3048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t>4</a:t>
            </a:r>
          </a:p>
        </p:txBody>
      </p:sp>
      <p:sp>
        <p:nvSpPr>
          <p:cNvPr id="36870" name="Rectangle 6"/>
          <p:cNvSpPr>
            <a:spLocks noChangeArrowheads="1"/>
          </p:cNvSpPr>
          <p:nvPr/>
        </p:nvSpPr>
        <p:spPr bwMode="auto">
          <a:xfrm>
            <a:off x="2362200" y="25908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36871" name="Rectangle 7"/>
          <p:cNvSpPr>
            <a:spLocks noChangeArrowheads="1"/>
          </p:cNvSpPr>
          <p:nvPr/>
        </p:nvSpPr>
        <p:spPr bwMode="auto">
          <a:xfrm>
            <a:off x="2667000" y="25908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36872" name="Rectangle 8"/>
          <p:cNvSpPr>
            <a:spLocks noChangeArrowheads="1"/>
          </p:cNvSpPr>
          <p:nvPr/>
        </p:nvSpPr>
        <p:spPr bwMode="auto">
          <a:xfrm>
            <a:off x="2971800" y="25908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36873" name="Rectangle 9"/>
          <p:cNvSpPr>
            <a:spLocks noChangeArrowheads="1"/>
          </p:cNvSpPr>
          <p:nvPr/>
        </p:nvSpPr>
        <p:spPr bwMode="auto">
          <a:xfrm>
            <a:off x="3276600" y="2590800"/>
            <a:ext cx="304800" cy="304800"/>
          </a:xfrm>
          <a:prstGeom prst="rect">
            <a:avLst/>
          </a:prstGeom>
          <a:solidFill>
            <a:srgbClr val="FFFF99"/>
          </a:solidFill>
          <a:ln w="3175">
            <a:solidFill>
              <a:schemeClr val="tx1"/>
            </a:solidFill>
            <a:miter lim="800000"/>
            <a:headEnd/>
            <a:tailEnd/>
          </a:ln>
        </p:spPr>
        <p:txBody>
          <a:bodyPr wrap="none" anchor="ctr"/>
          <a:lstStyle/>
          <a:p>
            <a:pPr>
              <a:lnSpc>
                <a:spcPct val="100000"/>
              </a:lnSpc>
            </a:pPr>
            <a:r>
              <a:rPr lang="en-US" sz="1600"/>
              <a:t>4</a:t>
            </a:r>
          </a:p>
        </p:txBody>
      </p:sp>
      <p:sp>
        <p:nvSpPr>
          <p:cNvPr id="36874" name="Rectangle 10"/>
          <p:cNvSpPr>
            <a:spLocks noChangeArrowheads="1"/>
          </p:cNvSpPr>
          <p:nvPr/>
        </p:nvSpPr>
        <p:spPr bwMode="auto">
          <a:xfrm>
            <a:off x="3581400" y="2590800"/>
            <a:ext cx="304800" cy="304800"/>
          </a:xfrm>
          <a:prstGeom prst="rect">
            <a:avLst/>
          </a:prstGeom>
          <a:solidFill>
            <a:srgbClr val="FFFF99"/>
          </a:solidFill>
          <a:ln w="3175">
            <a:solidFill>
              <a:schemeClr val="tx1"/>
            </a:solidFill>
            <a:miter lim="800000"/>
            <a:headEnd/>
            <a:tailEnd/>
          </a:ln>
        </p:spPr>
        <p:txBody>
          <a:bodyPr wrap="none" anchor="ctr"/>
          <a:lstStyle/>
          <a:p>
            <a:endParaRPr lang="en-US"/>
          </a:p>
        </p:txBody>
      </p:sp>
      <p:sp>
        <p:nvSpPr>
          <p:cNvPr id="36875" name="Rectangle 11"/>
          <p:cNvSpPr>
            <a:spLocks noChangeArrowheads="1"/>
          </p:cNvSpPr>
          <p:nvPr/>
        </p:nvSpPr>
        <p:spPr bwMode="auto">
          <a:xfrm>
            <a:off x="3886200" y="2590800"/>
            <a:ext cx="304800" cy="304800"/>
          </a:xfrm>
          <a:prstGeom prst="rect">
            <a:avLst/>
          </a:prstGeom>
          <a:solidFill>
            <a:srgbClr val="FFFF99"/>
          </a:solidFill>
          <a:ln w="3175">
            <a:solidFill>
              <a:schemeClr val="tx1"/>
            </a:solidFill>
            <a:miter lim="800000"/>
            <a:headEnd/>
            <a:tailEnd/>
          </a:ln>
        </p:spPr>
        <p:txBody>
          <a:bodyPr wrap="none" anchor="ctr"/>
          <a:lstStyle/>
          <a:p>
            <a:endParaRPr lang="en-US"/>
          </a:p>
        </p:txBody>
      </p:sp>
      <p:sp>
        <p:nvSpPr>
          <p:cNvPr id="36876" name="Rectangle 12"/>
          <p:cNvSpPr>
            <a:spLocks noChangeArrowheads="1"/>
          </p:cNvSpPr>
          <p:nvPr/>
        </p:nvSpPr>
        <p:spPr bwMode="auto">
          <a:xfrm>
            <a:off x="4191000" y="2590800"/>
            <a:ext cx="304800" cy="304800"/>
          </a:xfrm>
          <a:prstGeom prst="rect">
            <a:avLst/>
          </a:prstGeom>
          <a:solidFill>
            <a:srgbClr val="FFFF99"/>
          </a:solidFill>
          <a:ln w="3175">
            <a:solidFill>
              <a:schemeClr val="tx1"/>
            </a:solidFill>
            <a:miter lim="800000"/>
            <a:headEnd/>
            <a:tailEnd/>
          </a:ln>
        </p:spPr>
        <p:txBody>
          <a:bodyPr wrap="none" anchor="ctr"/>
          <a:lstStyle/>
          <a:p>
            <a:endParaRPr lang="en-US"/>
          </a:p>
        </p:txBody>
      </p:sp>
      <p:sp>
        <p:nvSpPr>
          <p:cNvPr id="36877" name="Rectangle 13"/>
          <p:cNvSpPr>
            <a:spLocks noChangeArrowheads="1"/>
          </p:cNvSpPr>
          <p:nvPr/>
        </p:nvSpPr>
        <p:spPr bwMode="auto">
          <a:xfrm>
            <a:off x="4800600" y="25908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36878" name="Rectangle 14"/>
          <p:cNvSpPr>
            <a:spLocks noChangeArrowheads="1"/>
          </p:cNvSpPr>
          <p:nvPr/>
        </p:nvSpPr>
        <p:spPr bwMode="auto">
          <a:xfrm>
            <a:off x="5105400" y="25908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36879" name="Rectangle 15"/>
          <p:cNvSpPr>
            <a:spLocks noChangeArrowheads="1"/>
          </p:cNvSpPr>
          <p:nvPr/>
        </p:nvSpPr>
        <p:spPr bwMode="auto">
          <a:xfrm>
            <a:off x="5410200" y="25908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36880" name="Rectangle 16"/>
          <p:cNvSpPr>
            <a:spLocks noChangeArrowheads="1"/>
          </p:cNvSpPr>
          <p:nvPr/>
        </p:nvSpPr>
        <p:spPr bwMode="auto">
          <a:xfrm>
            <a:off x="5715000" y="25908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36881" name="Rectangle 17"/>
          <p:cNvSpPr>
            <a:spLocks noChangeArrowheads="1"/>
          </p:cNvSpPr>
          <p:nvPr/>
        </p:nvSpPr>
        <p:spPr bwMode="auto">
          <a:xfrm>
            <a:off x="6019800" y="25908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36882" name="Rectangle 18"/>
          <p:cNvSpPr>
            <a:spLocks noChangeArrowheads="1"/>
          </p:cNvSpPr>
          <p:nvPr/>
        </p:nvSpPr>
        <p:spPr bwMode="auto">
          <a:xfrm>
            <a:off x="6324600" y="2590800"/>
            <a:ext cx="304800" cy="304800"/>
          </a:xfrm>
          <a:prstGeom prst="rect">
            <a:avLst/>
          </a:prstGeom>
          <a:solidFill>
            <a:srgbClr val="C0C0C0"/>
          </a:solidFill>
          <a:ln w="3175">
            <a:solidFill>
              <a:schemeClr val="tx1"/>
            </a:solidFill>
            <a:miter lim="800000"/>
            <a:headEnd/>
            <a:tailEnd/>
          </a:ln>
        </p:spPr>
        <p:txBody>
          <a:bodyPr wrap="none" anchor="ctr"/>
          <a:lstStyle/>
          <a:p>
            <a:pPr>
              <a:lnSpc>
                <a:spcPct val="100000"/>
              </a:lnSpc>
            </a:pPr>
            <a:r>
              <a:rPr lang="en-US" sz="1600"/>
              <a:t>2</a:t>
            </a:r>
          </a:p>
        </p:txBody>
      </p:sp>
      <p:sp>
        <p:nvSpPr>
          <p:cNvPr id="36883" name="Rectangle 19"/>
          <p:cNvSpPr>
            <a:spLocks noChangeArrowheads="1"/>
          </p:cNvSpPr>
          <p:nvPr/>
        </p:nvSpPr>
        <p:spPr bwMode="auto">
          <a:xfrm>
            <a:off x="6629400" y="2590800"/>
            <a:ext cx="304800" cy="304800"/>
          </a:xfrm>
          <a:prstGeom prst="rect">
            <a:avLst/>
          </a:prstGeom>
          <a:solidFill>
            <a:srgbClr val="C0C0C0"/>
          </a:solidFill>
          <a:ln w="3175">
            <a:solidFill>
              <a:schemeClr val="tx1"/>
            </a:solidFill>
            <a:miter lim="800000"/>
            <a:headEnd/>
            <a:tailEnd/>
          </a:ln>
        </p:spPr>
        <p:txBody>
          <a:bodyPr wrap="none" anchor="ctr"/>
          <a:lstStyle/>
          <a:p>
            <a:endParaRPr lang="en-US"/>
          </a:p>
        </p:txBody>
      </p:sp>
      <p:sp>
        <p:nvSpPr>
          <p:cNvPr id="36884" name="Rectangle 20"/>
          <p:cNvSpPr>
            <a:spLocks noChangeArrowheads="1"/>
          </p:cNvSpPr>
          <p:nvPr/>
        </p:nvSpPr>
        <p:spPr bwMode="auto">
          <a:xfrm>
            <a:off x="4495800" y="2590800"/>
            <a:ext cx="3048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t>6</a:t>
            </a:r>
          </a:p>
        </p:txBody>
      </p:sp>
      <p:sp>
        <p:nvSpPr>
          <p:cNvPr id="36885" name="Freeform 21"/>
          <p:cNvSpPr>
            <a:spLocks/>
          </p:cNvSpPr>
          <p:nvPr/>
        </p:nvSpPr>
        <p:spPr bwMode="auto">
          <a:xfrm>
            <a:off x="3429000" y="2362200"/>
            <a:ext cx="1219200" cy="228600"/>
          </a:xfrm>
          <a:custGeom>
            <a:avLst/>
            <a:gdLst>
              <a:gd name="T0" fmla="*/ 0 w 768"/>
              <a:gd name="T1" fmla="*/ 144 h 144"/>
              <a:gd name="T2" fmla="*/ 384 w 768"/>
              <a:gd name="T3" fmla="*/ 0 h 144"/>
              <a:gd name="T4" fmla="*/ 768 w 768"/>
              <a:gd name="T5" fmla="*/ 144 h 144"/>
              <a:gd name="T6" fmla="*/ 0 60000 65536"/>
              <a:gd name="T7" fmla="*/ 0 60000 65536"/>
              <a:gd name="T8" fmla="*/ 0 60000 65536"/>
              <a:gd name="T9" fmla="*/ 0 w 768"/>
              <a:gd name="T10" fmla="*/ 0 h 144"/>
              <a:gd name="T11" fmla="*/ 768 w 768"/>
              <a:gd name="T12" fmla="*/ 144 h 144"/>
            </a:gdLst>
            <a:ahLst/>
            <a:cxnLst>
              <a:cxn ang="T6">
                <a:pos x="T0" y="T1"/>
              </a:cxn>
              <a:cxn ang="T7">
                <a:pos x="T2" y="T3"/>
              </a:cxn>
              <a:cxn ang="T8">
                <a:pos x="T4" y="T5"/>
              </a:cxn>
            </a:cxnLst>
            <a:rect l="T9" t="T10" r="T11" b="T12"/>
            <a:pathLst>
              <a:path w="768" h="144">
                <a:moveTo>
                  <a:pt x="0" y="144"/>
                </a:moveTo>
                <a:cubicBezTo>
                  <a:pt x="128" y="72"/>
                  <a:pt x="256" y="0"/>
                  <a:pt x="384" y="0"/>
                </a:cubicBezTo>
                <a:cubicBezTo>
                  <a:pt x="512" y="0"/>
                  <a:pt x="640" y="72"/>
                  <a:pt x="768" y="144"/>
                </a:cubicBezTo>
              </a:path>
            </a:pathLst>
          </a:custGeom>
          <a:noFill/>
          <a:ln w="25400">
            <a:solidFill>
              <a:schemeClr val="tx1"/>
            </a:solidFill>
            <a:round/>
            <a:headEnd/>
            <a:tailEnd type="triangle" w="med" len="med"/>
          </a:ln>
        </p:spPr>
        <p:txBody>
          <a:bodyPr wrap="none" anchor="ctr"/>
          <a:lstStyle/>
          <a:p>
            <a:endParaRPr lang="en-US"/>
          </a:p>
        </p:txBody>
      </p:sp>
      <p:sp>
        <p:nvSpPr>
          <p:cNvPr id="36886" name="Freeform 22"/>
          <p:cNvSpPr>
            <a:spLocks/>
          </p:cNvSpPr>
          <p:nvPr/>
        </p:nvSpPr>
        <p:spPr bwMode="auto">
          <a:xfrm>
            <a:off x="4648200" y="2362200"/>
            <a:ext cx="1828800" cy="228600"/>
          </a:xfrm>
          <a:custGeom>
            <a:avLst/>
            <a:gdLst>
              <a:gd name="T0" fmla="*/ 0 w 1152"/>
              <a:gd name="T1" fmla="*/ 144 h 144"/>
              <a:gd name="T2" fmla="*/ 576 w 1152"/>
              <a:gd name="T3" fmla="*/ 0 h 144"/>
              <a:gd name="T4" fmla="*/ 1152 w 1152"/>
              <a:gd name="T5" fmla="*/ 144 h 144"/>
              <a:gd name="T6" fmla="*/ 0 60000 65536"/>
              <a:gd name="T7" fmla="*/ 0 60000 65536"/>
              <a:gd name="T8" fmla="*/ 0 60000 65536"/>
              <a:gd name="T9" fmla="*/ 0 w 1152"/>
              <a:gd name="T10" fmla="*/ 0 h 144"/>
              <a:gd name="T11" fmla="*/ 1152 w 1152"/>
              <a:gd name="T12" fmla="*/ 144 h 144"/>
            </a:gdLst>
            <a:ahLst/>
            <a:cxnLst>
              <a:cxn ang="T6">
                <a:pos x="T0" y="T1"/>
              </a:cxn>
              <a:cxn ang="T7">
                <a:pos x="T2" y="T3"/>
              </a:cxn>
              <a:cxn ang="T8">
                <a:pos x="T4" y="T5"/>
              </a:cxn>
            </a:cxnLst>
            <a:rect l="T9" t="T10" r="T11" b="T12"/>
            <a:pathLst>
              <a:path w="1152" h="144">
                <a:moveTo>
                  <a:pt x="0" y="144"/>
                </a:moveTo>
                <a:cubicBezTo>
                  <a:pt x="192" y="72"/>
                  <a:pt x="384" y="0"/>
                  <a:pt x="576" y="0"/>
                </a:cubicBezTo>
                <a:cubicBezTo>
                  <a:pt x="768" y="0"/>
                  <a:pt x="960" y="72"/>
                  <a:pt x="1152" y="144"/>
                </a:cubicBezTo>
              </a:path>
            </a:pathLst>
          </a:custGeom>
          <a:noFill/>
          <a:ln w="25400">
            <a:solidFill>
              <a:schemeClr val="tx1"/>
            </a:solidFill>
            <a:round/>
            <a:headEnd/>
            <a:tailEnd type="triangle" w="med" len="med"/>
          </a:ln>
        </p:spPr>
        <p:txBody>
          <a:bodyPr wrap="none" anchor="ctr"/>
          <a:lstStyle/>
          <a:p>
            <a:endParaRPr lang="en-US"/>
          </a:p>
        </p:txBody>
      </p:sp>
      <p:sp>
        <p:nvSpPr>
          <p:cNvPr id="36887" name="Rectangle 23"/>
          <p:cNvSpPr>
            <a:spLocks noChangeArrowheads="1"/>
          </p:cNvSpPr>
          <p:nvPr/>
        </p:nvSpPr>
        <p:spPr bwMode="auto">
          <a:xfrm>
            <a:off x="3200400" y="6146800"/>
            <a:ext cx="304800" cy="304800"/>
          </a:xfrm>
          <a:prstGeom prst="rect">
            <a:avLst/>
          </a:prstGeom>
          <a:solidFill>
            <a:srgbClr val="FFFF99"/>
          </a:solidFill>
          <a:ln w="3175">
            <a:solidFill>
              <a:schemeClr val="tx1"/>
            </a:solidFill>
            <a:miter lim="800000"/>
            <a:headEnd/>
            <a:tailEnd/>
          </a:ln>
        </p:spPr>
        <p:txBody>
          <a:bodyPr wrap="none" anchor="ctr"/>
          <a:lstStyle/>
          <a:p>
            <a:pPr>
              <a:lnSpc>
                <a:spcPct val="100000"/>
              </a:lnSpc>
            </a:pPr>
            <a:r>
              <a:rPr lang="en-US" sz="1600"/>
              <a:t>4</a:t>
            </a:r>
          </a:p>
        </p:txBody>
      </p:sp>
      <p:sp>
        <p:nvSpPr>
          <p:cNvPr id="36888" name="Rectangle 24"/>
          <p:cNvSpPr>
            <a:spLocks noChangeArrowheads="1"/>
          </p:cNvSpPr>
          <p:nvPr/>
        </p:nvSpPr>
        <p:spPr bwMode="auto">
          <a:xfrm>
            <a:off x="3505200" y="6146800"/>
            <a:ext cx="304800" cy="304800"/>
          </a:xfrm>
          <a:prstGeom prst="rect">
            <a:avLst/>
          </a:prstGeom>
          <a:solidFill>
            <a:srgbClr val="FFFF99"/>
          </a:solidFill>
          <a:ln w="3175">
            <a:solidFill>
              <a:schemeClr val="tx1"/>
            </a:solidFill>
            <a:miter lim="800000"/>
            <a:headEnd/>
            <a:tailEnd/>
          </a:ln>
        </p:spPr>
        <p:txBody>
          <a:bodyPr wrap="none" anchor="ctr"/>
          <a:lstStyle/>
          <a:p>
            <a:endParaRPr lang="en-US"/>
          </a:p>
        </p:txBody>
      </p:sp>
      <p:sp>
        <p:nvSpPr>
          <p:cNvPr id="36889" name="Rectangle 25"/>
          <p:cNvSpPr>
            <a:spLocks noChangeArrowheads="1"/>
          </p:cNvSpPr>
          <p:nvPr/>
        </p:nvSpPr>
        <p:spPr bwMode="auto">
          <a:xfrm>
            <a:off x="3810000" y="6146800"/>
            <a:ext cx="304800" cy="304800"/>
          </a:xfrm>
          <a:prstGeom prst="rect">
            <a:avLst/>
          </a:prstGeom>
          <a:solidFill>
            <a:srgbClr val="FFFF99"/>
          </a:solidFill>
          <a:ln w="3175">
            <a:solidFill>
              <a:schemeClr val="tx1"/>
            </a:solidFill>
            <a:miter lim="800000"/>
            <a:headEnd/>
            <a:tailEnd/>
          </a:ln>
        </p:spPr>
        <p:txBody>
          <a:bodyPr wrap="none" anchor="ctr"/>
          <a:lstStyle/>
          <a:p>
            <a:endParaRPr lang="en-US"/>
          </a:p>
        </p:txBody>
      </p:sp>
      <p:sp>
        <p:nvSpPr>
          <p:cNvPr id="36890" name="Rectangle 26"/>
          <p:cNvSpPr>
            <a:spLocks noChangeArrowheads="1"/>
          </p:cNvSpPr>
          <p:nvPr/>
        </p:nvSpPr>
        <p:spPr bwMode="auto">
          <a:xfrm>
            <a:off x="4114800" y="6146800"/>
            <a:ext cx="304800" cy="304800"/>
          </a:xfrm>
          <a:prstGeom prst="rect">
            <a:avLst/>
          </a:prstGeom>
          <a:solidFill>
            <a:srgbClr val="FFFF99"/>
          </a:solidFill>
          <a:ln w="3175">
            <a:solidFill>
              <a:schemeClr val="tx1"/>
            </a:solidFill>
            <a:miter lim="800000"/>
            <a:headEnd/>
            <a:tailEnd/>
          </a:ln>
        </p:spPr>
        <p:txBody>
          <a:bodyPr wrap="none" anchor="ctr"/>
          <a:lstStyle/>
          <a:p>
            <a:endParaRPr lang="en-US"/>
          </a:p>
        </p:txBody>
      </p:sp>
      <p:sp>
        <p:nvSpPr>
          <p:cNvPr id="36891" name="Rectangle 27"/>
          <p:cNvSpPr>
            <a:spLocks noChangeArrowheads="1"/>
          </p:cNvSpPr>
          <p:nvPr/>
        </p:nvSpPr>
        <p:spPr bwMode="auto">
          <a:xfrm>
            <a:off x="4724400" y="6146800"/>
            <a:ext cx="304800" cy="304800"/>
          </a:xfrm>
          <a:prstGeom prst="rect">
            <a:avLst/>
          </a:prstGeom>
          <a:solidFill>
            <a:srgbClr val="CCFFFF"/>
          </a:solidFill>
          <a:ln w="3175">
            <a:solidFill>
              <a:schemeClr val="tx1"/>
            </a:solidFill>
            <a:miter lim="800000"/>
            <a:headEnd/>
            <a:tailEnd/>
          </a:ln>
        </p:spPr>
        <p:txBody>
          <a:bodyPr wrap="none" anchor="ctr"/>
          <a:lstStyle/>
          <a:p>
            <a:endParaRPr lang="en-US"/>
          </a:p>
        </p:txBody>
      </p:sp>
      <p:sp>
        <p:nvSpPr>
          <p:cNvPr id="36892" name="Rectangle 28"/>
          <p:cNvSpPr>
            <a:spLocks noChangeArrowheads="1"/>
          </p:cNvSpPr>
          <p:nvPr/>
        </p:nvSpPr>
        <p:spPr bwMode="auto">
          <a:xfrm>
            <a:off x="5029200" y="6146800"/>
            <a:ext cx="304800" cy="304800"/>
          </a:xfrm>
          <a:prstGeom prst="rect">
            <a:avLst/>
          </a:prstGeom>
          <a:solidFill>
            <a:srgbClr val="CCFFFF"/>
          </a:solidFill>
          <a:ln w="3175">
            <a:solidFill>
              <a:schemeClr val="tx1"/>
            </a:solidFill>
            <a:miter lim="800000"/>
            <a:headEnd/>
            <a:tailEnd/>
          </a:ln>
        </p:spPr>
        <p:txBody>
          <a:bodyPr wrap="none" anchor="ctr"/>
          <a:lstStyle/>
          <a:p>
            <a:endParaRPr lang="en-US"/>
          </a:p>
        </p:txBody>
      </p:sp>
      <p:sp>
        <p:nvSpPr>
          <p:cNvPr id="36893" name="Rectangle 29"/>
          <p:cNvSpPr>
            <a:spLocks noChangeArrowheads="1"/>
          </p:cNvSpPr>
          <p:nvPr/>
        </p:nvSpPr>
        <p:spPr bwMode="auto">
          <a:xfrm>
            <a:off x="5334000" y="6146800"/>
            <a:ext cx="304800" cy="304800"/>
          </a:xfrm>
          <a:prstGeom prst="rect">
            <a:avLst/>
          </a:prstGeom>
          <a:solidFill>
            <a:srgbClr val="CCFFFF"/>
          </a:solidFill>
          <a:ln w="3175">
            <a:solidFill>
              <a:schemeClr val="tx1"/>
            </a:solidFill>
            <a:miter lim="800000"/>
            <a:headEnd/>
            <a:tailEnd/>
          </a:ln>
        </p:spPr>
        <p:txBody>
          <a:bodyPr wrap="none" anchor="ctr"/>
          <a:lstStyle/>
          <a:p>
            <a:endParaRPr lang="en-US"/>
          </a:p>
        </p:txBody>
      </p:sp>
      <p:sp>
        <p:nvSpPr>
          <p:cNvPr id="36894" name="Rectangle 30"/>
          <p:cNvSpPr>
            <a:spLocks noChangeArrowheads="1"/>
          </p:cNvSpPr>
          <p:nvPr/>
        </p:nvSpPr>
        <p:spPr bwMode="auto">
          <a:xfrm>
            <a:off x="5638800" y="61468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36895" name="Rectangle 31"/>
          <p:cNvSpPr>
            <a:spLocks noChangeArrowheads="1"/>
          </p:cNvSpPr>
          <p:nvPr/>
        </p:nvSpPr>
        <p:spPr bwMode="auto">
          <a:xfrm>
            <a:off x="5943600" y="61468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36896" name="Rectangle 32"/>
          <p:cNvSpPr>
            <a:spLocks noChangeArrowheads="1"/>
          </p:cNvSpPr>
          <p:nvPr/>
        </p:nvSpPr>
        <p:spPr bwMode="auto">
          <a:xfrm>
            <a:off x="6248400" y="6146800"/>
            <a:ext cx="304800" cy="304800"/>
          </a:xfrm>
          <a:prstGeom prst="rect">
            <a:avLst/>
          </a:prstGeom>
          <a:solidFill>
            <a:srgbClr val="C0C0C0"/>
          </a:solidFill>
          <a:ln w="3175">
            <a:solidFill>
              <a:schemeClr val="tx1"/>
            </a:solidFill>
            <a:miter lim="800000"/>
            <a:headEnd/>
            <a:tailEnd/>
          </a:ln>
        </p:spPr>
        <p:txBody>
          <a:bodyPr wrap="none" anchor="ctr"/>
          <a:lstStyle/>
          <a:p>
            <a:pPr>
              <a:lnSpc>
                <a:spcPct val="100000"/>
              </a:lnSpc>
            </a:pPr>
            <a:r>
              <a:rPr lang="en-US" sz="1600"/>
              <a:t>2</a:t>
            </a:r>
          </a:p>
        </p:txBody>
      </p:sp>
      <p:sp>
        <p:nvSpPr>
          <p:cNvPr id="36897" name="Rectangle 33"/>
          <p:cNvSpPr>
            <a:spLocks noChangeArrowheads="1"/>
          </p:cNvSpPr>
          <p:nvPr/>
        </p:nvSpPr>
        <p:spPr bwMode="auto">
          <a:xfrm>
            <a:off x="6553200" y="6146800"/>
            <a:ext cx="304800" cy="304800"/>
          </a:xfrm>
          <a:prstGeom prst="rect">
            <a:avLst/>
          </a:prstGeom>
          <a:solidFill>
            <a:srgbClr val="C0C0C0"/>
          </a:solidFill>
          <a:ln w="3175">
            <a:solidFill>
              <a:schemeClr val="tx1"/>
            </a:solidFill>
            <a:miter lim="800000"/>
            <a:headEnd/>
            <a:tailEnd/>
          </a:ln>
        </p:spPr>
        <p:txBody>
          <a:bodyPr wrap="none" anchor="ctr"/>
          <a:lstStyle/>
          <a:p>
            <a:endParaRPr lang="en-US"/>
          </a:p>
        </p:txBody>
      </p:sp>
      <p:sp>
        <p:nvSpPr>
          <p:cNvPr id="36898" name="Rectangle 34"/>
          <p:cNvSpPr>
            <a:spLocks noChangeArrowheads="1"/>
          </p:cNvSpPr>
          <p:nvPr/>
        </p:nvSpPr>
        <p:spPr bwMode="auto">
          <a:xfrm>
            <a:off x="4419600" y="6146800"/>
            <a:ext cx="304800" cy="304800"/>
          </a:xfrm>
          <a:prstGeom prst="rect">
            <a:avLst/>
          </a:prstGeom>
          <a:solidFill>
            <a:srgbClr val="CCFFFF"/>
          </a:solidFill>
          <a:ln w="3175">
            <a:solidFill>
              <a:schemeClr val="tx1"/>
            </a:solidFill>
            <a:miter lim="800000"/>
            <a:headEnd/>
            <a:tailEnd/>
          </a:ln>
        </p:spPr>
        <p:txBody>
          <a:bodyPr wrap="none" anchor="ctr"/>
          <a:lstStyle/>
          <a:p>
            <a:pPr>
              <a:lnSpc>
                <a:spcPct val="100000"/>
              </a:lnSpc>
            </a:pPr>
            <a:r>
              <a:rPr lang="en-US" sz="1600"/>
              <a:t>4</a:t>
            </a:r>
          </a:p>
        </p:txBody>
      </p:sp>
      <p:sp>
        <p:nvSpPr>
          <p:cNvPr id="36899" name="Freeform 35"/>
          <p:cNvSpPr>
            <a:spLocks/>
          </p:cNvSpPr>
          <p:nvPr/>
        </p:nvSpPr>
        <p:spPr bwMode="auto">
          <a:xfrm>
            <a:off x="3352800" y="5918200"/>
            <a:ext cx="1219200" cy="228600"/>
          </a:xfrm>
          <a:custGeom>
            <a:avLst/>
            <a:gdLst>
              <a:gd name="T0" fmla="*/ 0 w 768"/>
              <a:gd name="T1" fmla="*/ 144 h 144"/>
              <a:gd name="T2" fmla="*/ 384 w 768"/>
              <a:gd name="T3" fmla="*/ 0 h 144"/>
              <a:gd name="T4" fmla="*/ 768 w 768"/>
              <a:gd name="T5" fmla="*/ 144 h 144"/>
              <a:gd name="T6" fmla="*/ 0 60000 65536"/>
              <a:gd name="T7" fmla="*/ 0 60000 65536"/>
              <a:gd name="T8" fmla="*/ 0 60000 65536"/>
              <a:gd name="T9" fmla="*/ 0 w 768"/>
              <a:gd name="T10" fmla="*/ 0 h 144"/>
              <a:gd name="T11" fmla="*/ 768 w 768"/>
              <a:gd name="T12" fmla="*/ 144 h 144"/>
            </a:gdLst>
            <a:ahLst/>
            <a:cxnLst>
              <a:cxn ang="T6">
                <a:pos x="T0" y="T1"/>
              </a:cxn>
              <a:cxn ang="T7">
                <a:pos x="T2" y="T3"/>
              </a:cxn>
              <a:cxn ang="T8">
                <a:pos x="T4" y="T5"/>
              </a:cxn>
            </a:cxnLst>
            <a:rect l="T9" t="T10" r="T11" b="T12"/>
            <a:pathLst>
              <a:path w="768" h="144">
                <a:moveTo>
                  <a:pt x="0" y="144"/>
                </a:moveTo>
                <a:cubicBezTo>
                  <a:pt x="128" y="72"/>
                  <a:pt x="256" y="0"/>
                  <a:pt x="384" y="0"/>
                </a:cubicBezTo>
                <a:cubicBezTo>
                  <a:pt x="512" y="0"/>
                  <a:pt x="640" y="72"/>
                  <a:pt x="768" y="144"/>
                </a:cubicBezTo>
              </a:path>
            </a:pathLst>
          </a:custGeom>
          <a:noFill/>
          <a:ln w="25400">
            <a:solidFill>
              <a:schemeClr val="tx1"/>
            </a:solidFill>
            <a:round/>
            <a:headEnd/>
            <a:tailEnd type="triangle" w="med" len="med"/>
          </a:ln>
        </p:spPr>
        <p:txBody>
          <a:bodyPr wrap="none" anchor="ctr"/>
          <a:lstStyle/>
          <a:p>
            <a:endParaRPr lang="en-US"/>
          </a:p>
        </p:txBody>
      </p:sp>
      <p:sp>
        <p:nvSpPr>
          <p:cNvPr id="36900" name="Line 36"/>
          <p:cNvSpPr>
            <a:spLocks noChangeShapeType="1"/>
          </p:cNvSpPr>
          <p:nvPr/>
        </p:nvSpPr>
        <p:spPr bwMode="auto">
          <a:xfrm flipV="1">
            <a:off x="4498975" y="2895600"/>
            <a:ext cx="0" cy="228600"/>
          </a:xfrm>
          <a:prstGeom prst="line">
            <a:avLst/>
          </a:prstGeom>
          <a:noFill/>
          <a:ln w="25400">
            <a:solidFill>
              <a:schemeClr val="tx1"/>
            </a:solidFill>
            <a:round/>
            <a:headEnd/>
            <a:tailEnd type="triangle" w="med" len="med"/>
          </a:ln>
        </p:spPr>
        <p:txBody>
          <a:bodyPr wrap="none" anchor="ctr"/>
          <a:lstStyle/>
          <a:p>
            <a:endParaRPr lang="en-US"/>
          </a:p>
        </p:txBody>
      </p:sp>
      <p:sp>
        <p:nvSpPr>
          <p:cNvPr id="36901" name="Text Box 37"/>
          <p:cNvSpPr txBox="1">
            <a:spLocks noChangeArrowheads="1"/>
          </p:cNvSpPr>
          <p:nvPr/>
        </p:nvSpPr>
        <p:spPr bwMode="auto">
          <a:xfrm>
            <a:off x="4343400" y="3048000"/>
            <a:ext cx="307975" cy="336550"/>
          </a:xfrm>
          <a:prstGeom prst="rect">
            <a:avLst/>
          </a:prstGeom>
          <a:noFill/>
          <a:ln w="25400">
            <a:noFill/>
            <a:miter lim="800000"/>
            <a:headEnd/>
            <a:tailEnd/>
          </a:ln>
        </p:spPr>
        <p:txBody>
          <a:bodyPr wrap="none">
            <a:spAutoFit/>
          </a:bodyPr>
          <a:lstStyle/>
          <a:p>
            <a:pPr algn="l">
              <a:lnSpc>
                <a:spcPct val="100000"/>
              </a:lnSpc>
            </a:pPr>
            <a:r>
              <a:rPr lang="en-US" sz="1600"/>
              <a:t>p</a:t>
            </a:r>
          </a:p>
        </p:txBody>
      </p:sp>
      <p:sp>
        <p:nvSpPr>
          <p:cNvPr id="36902" name="Freeform 38"/>
          <p:cNvSpPr>
            <a:spLocks/>
          </p:cNvSpPr>
          <p:nvPr/>
        </p:nvSpPr>
        <p:spPr bwMode="auto">
          <a:xfrm>
            <a:off x="2209800" y="2362200"/>
            <a:ext cx="1219200" cy="228600"/>
          </a:xfrm>
          <a:custGeom>
            <a:avLst/>
            <a:gdLst>
              <a:gd name="T0" fmla="*/ 0 w 768"/>
              <a:gd name="T1" fmla="*/ 144 h 144"/>
              <a:gd name="T2" fmla="*/ 384 w 768"/>
              <a:gd name="T3" fmla="*/ 0 h 144"/>
              <a:gd name="T4" fmla="*/ 768 w 768"/>
              <a:gd name="T5" fmla="*/ 144 h 144"/>
              <a:gd name="T6" fmla="*/ 0 60000 65536"/>
              <a:gd name="T7" fmla="*/ 0 60000 65536"/>
              <a:gd name="T8" fmla="*/ 0 60000 65536"/>
              <a:gd name="T9" fmla="*/ 0 w 768"/>
              <a:gd name="T10" fmla="*/ 0 h 144"/>
              <a:gd name="T11" fmla="*/ 768 w 768"/>
              <a:gd name="T12" fmla="*/ 144 h 144"/>
            </a:gdLst>
            <a:ahLst/>
            <a:cxnLst>
              <a:cxn ang="T6">
                <a:pos x="T0" y="T1"/>
              </a:cxn>
              <a:cxn ang="T7">
                <a:pos x="T2" y="T3"/>
              </a:cxn>
              <a:cxn ang="T8">
                <a:pos x="T4" y="T5"/>
              </a:cxn>
            </a:cxnLst>
            <a:rect l="T9" t="T10" r="T11" b="T12"/>
            <a:pathLst>
              <a:path w="768" h="144">
                <a:moveTo>
                  <a:pt x="0" y="144"/>
                </a:moveTo>
                <a:cubicBezTo>
                  <a:pt x="128" y="72"/>
                  <a:pt x="256" y="0"/>
                  <a:pt x="384" y="0"/>
                </a:cubicBezTo>
                <a:cubicBezTo>
                  <a:pt x="512" y="0"/>
                  <a:pt x="640" y="72"/>
                  <a:pt x="768" y="144"/>
                </a:cubicBezTo>
              </a:path>
            </a:pathLst>
          </a:custGeom>
          <a:noFill/>
          <a:ln w="25400">
            <a:solidFill>
              <a:schemeClr val="tx1"/>
            </a:solidFill>
            <a:round/>
            <a:headEnd/>
            <a:tailEnd type="triangle" w="med" len="med"/>
          </a:ln>
        </p:spPr>
        <p:txBody>
          <a:bodyPr wrap="none" anchor="ctr"/>
          <a:lstStyle/>
          <a:p>
            <a:endParaRPr lang="en-US"/>
          </a:p>
        </p:txBody>
      </p:sp>
      <p:sp>
        <p:nvSpPr>
          <p:cNvPr id="36903" name="Text Box 39"/>
          <p:cNvSpPr txBox="1">
            <a:spLocks noChangeArrowheads="1"/>
          </p:cNvSpPr>
          <p:nvPr/>
        </p:nvSpPr>
        <p:spPr bwMode="auto">
          <a:xfrm>
            <a:off x="5622925" y="6140450"/>
            <a:ext cx="296863" cy="336550"/>
          </a:xfrm>
          <a:prstGeom prst="rect">
            <a:avLst/>
          </a:prstGeom>
          <a:noFill/>
          <a:ln w="25400">
            <a:noFill/>
            <a:miter lim="800000"/>
            <a:headEnd/>
            <a:tailEnd/>
          </a:ln>
        </p:spPr>
        <p:txBody>
          <a:bodyPr wrap="none">
            <a:spAutoFit/>
          </a:bodyPr>
          <a:lstStyle/>
          <a:p>
            <a:pPr algn="l">
              <a:lnSpc>
                <a:spcPct val="100000"/>
              </a:lnSpc>
            </a:pPr>
            <a:r>
              <a:rPr lang="en-US" sz="1600"/>
              <a:t>2</a:t>
            </a:r>
          </a:p>
        </p:txBody>
      </p:sp>
      <p:sp>
        <p:nvSpPr>
          <p:cNvPr id="36904" name="Freeform 40"/>
          <p:cNvSpPr>
            <a:spLocks/>
          </p:cNvSpPr>
          <p:nvPr/>
        </p:nvSpPr>
        <p:spPr bwMode="auto">
          <a:xfrm>
            <a:off x="4495800" y="5918200"/>
            <a:ext cx="1295400" cy="228600"/>
          </a:xfrm>
          <a:custGeom>
            <a:avLst/>
            <a:gdLst>
              <a:gd name="T0" fmla="*/ 0 w 816"/>
              <a:gd name="T1" fmla="*/ 144 h 144"/>
              <a:gd name="T2" fmla="*/ 432 w 816"/>
              <a:gd name="T3" fmla="*/ 0 h 144"/>
              <a:gd name="T4" fmla="*/ 816 w 816"/>
              <a:gd name="T5" fmla="*/ 144 h 144"/>
              <a:gd name="T6" fmla="*/ 0 60000 65536"/>
              <a:gd name="T7" fmla="*/ 0 60000 65536"/>
              <a:gd name="T8" fmla="*/ 0 60000 65536"/>
              <a:gd name="T9" fmla="*/ 0 w 816"/>
              <a:gd name="T10" fmla="*/ 0 h 144"/>
              <a:gd name="T11" fmla="*/ 816 w 816"/>
              <a:gd name="T12" fmla="*/ 144 h 144"/>
            </a:gdLst>
            <a:ahLst/>
            <a:cxnLst>
              <a:cxn ang="T6">
                <a:pos x="T0" y="T1"/>
              </a:cxn>
              <a:cxn ang="T7">
                <a:pos x="T2" y="T3"/>
              </a:cxn>
              <a:cxn ang="T8">
                <a:pos x="T4" y="T5"/>
              </a:cxn>
            </a:cxnLst>
            <a:rect l="T9" t="T10" r="T11" b="T12"/>
            <a:pathLst>
              <a:path w="816" h="144">
                <a:moveTo>
                  <a:pt x="0" y="144"/>
                </a:moveTo>
                <a:cubicBezTo>
                  <a:pt x="148" y="72"/>
                  <a:pt x="296" y="0"/>
                  <a:pt x="432" y="0"/>
                </a:cubicBezTo>
                <a:cubicBezTo>
                  <a:pt x="568" y="0"/>
                  <a:pt x="692" y="72"/>
                  <a:pt x="816" y="144"/>
                </a:cubicBezTo>
              </a:path>
            </a:pathLst>
          </a:custGeom>
          <a:noFill/>
          <a:ln w="25400">
            <a:solidFill>
              <a:schemeClr val="tx1"/>
            </a:solidFill>
            <a:round/>
            <a:headEnd/>
            <a:tailEnd type="triangle" w="med" len="med"/>
          </a:ln>
        </p:spPr>
        <p:txBody>
          <a:bodyPr wrap="none" anchor="ctr"/>
          <a:lstStyle/>
          <a:p>
            <a:endParaRPr lang="en-US"/>
          </a:p>
        </p:txBody>
      </p:sp>
      <p:sp>
        <p:nvSpPr>
          <p:cNvPr id="36905" name="Freeform 41"/>
          <p:cNvSpPr>
            <a:spLocks/>
          </p:cNvSpPr>
          <p:nvPr/>
        </p:nvSpPr>
        <p:spPr bwMode="auto">
          <a:xfrm>
            <a:off x="5791200" y="5994400"/>
            <a:ext cx="609600" cy="152400"/>
          </a:xfrm>
          <a:custGeom>
            <a:avLst/>
            <a:gdLst>
              <a:gd name="T0" fmla="*/ 0 w 384"/>
              <a:gd name="T1" fmla="*/ 96 h 96"/>
              <a:gd name="T2" fmla="*/ 192 w 384"/>
              <a:gd name="T3" fmla="*/ 0 h 96"/>
              <a:gd name="T4" fmla="*/ 384 w 384"/>
              <a:gd name="T5" fmla="*/ 96 h 96"/>
              <a:gd name="T6" fmla="*/ 0 60000 65536"/>
              <a:gd name="T7" fmla="*/ 0 60000 65536"/>
              <a:gd name="T8" fmla="*/ 0 60000 65536"/>
              <a:gd name="T9" fmla="*/ 0 w 384"/>
              <a:gd name="T10" fmla="*/ 0 h 96"/>
              <a:gd name="T11" fmla="*/ 384 w 384"/>
              <a:gd name="T12" fmla="*/ 96 h 96"/>
            </a:gdLst>
            <a:ahLst/>
            <a:cxnLst>
              <a:cxn ang="T6">
                <a:pos x="T0" y="T1"/>
              </a:cxn>
              <a:cxn ang="T7">
                <a:pos x="T2" y="T3"/>
              </a:cxn>
              <a:cxn ang="T8">
                <a:pos x="T4" y="T5"/>
              </a:cxn>
            </a:cxnLst>
            <a:rect l="T9" t="T10" r="T11" b="T12"/>
            <a:pathLst>
              <a:path w="384" h="96">
                <a:moveTo>
                  <a:pt x="0" y="96"/>
                </a:moveTo>
                <a:cubicBezTo>
                  <a:pt x="64" y="48"/>
                  <a:pt x="128" y="0"/>
                  <a:pt x="192" y="0"/>
                </a:cubicBezTo>
                <a:cubicBezTo>
                  <a:pt x="256" y="0"/>
                  <a:pt x="320" y="48"/>
                  <a:pt x="384" y="96"/>
                </a:cubicBezTo>
              </a:path>
            </a:pathLst>
          </a:custGeom>
          <a:noFill/>
          <a:ln w="25400">
            <a:solidFill>
              <a:schemeClr val="tx1"/>
            </a:solidFill>
            <a:round/>
            <a:headEnd/>
            <a:tailEnd type="triangle" w="med" len="med"/>
          </a:ln>
        </p:spPr>
        <p:txBody>
          <a:bodyPr wrap="none" anchor="ctr"/>
          <a:lstStyle/>
          <a:p>
            <a:endParaRPr lang="en-US"/>
          </a:p>
        </p:txBody>
      </p:sp>
      <p:sp>
        <p:nvSpPr>
          <p:cNvPr id="36906" name="Rectangle 42"/>
          <p:cNvSpPr>
            <a:spLocks noChangeArrowheads="1"/>
          </p:cNvSpPr>
          <p:nvPr/>
        </p:nvSpPr>
        <p:spPr bwMode="auto">
          <a:xfrm>
            <a:off x="1981200" y="6146800"/>
            <a:ext cx="3048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t>4</a:t>
            </a:r>
          </a:p>
        </p:txBody>
      </p:sp>
      <p:sp>
        <p:nvSpPr>
          <p:cNvPr id="36907" name="Rectangle 43"/>
          <p:cNvSpPr>
            <a:spLocks noChangeArrowheads="1"/>
          </p:cNvSpPr>
          <p:nvPr/>
        </p:nvSpPr>
        <p:spPr bwMode="auto">
          <a:xfrm>
            <a:off x="2286000" y="61468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36908" name="Rectangle 44"/>
          <p:cNvSpPr>
            <a:spLocks noChangeArrowheads="1"/>
          </p:cNvSpPr>
          <p:nvPr/>
        </p:nvSpPr>
        <p:spPr bwMode="auto">
          <a:xfrm>
            <a:off x="2590800" y="61468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36909" name="Rectangle 45"/>
          <p:cNvSpPr>
            <a:spLocks noChangeArrowheads="1"/>
          </p:cNvSpPr>
          <p:nvPr/>
        </p:nvSpPr>
        <p:spPr bwMode="auto">
          <a:xfrm>
            <a:off x="2895600" y="61468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36910" name="Freeform 46"/>
          <p:cNvSpPr>
            <a:spLocks/>
          </p:cNvSpPr>
          <p:nvPr/>
        </p:nvSpPr>
        <p:spPr bwMode="auto">
          <a:xfrm>
            <a:off x="2133600" y="5918200"/>
            <a:ext cx="1219200" cy="228600"/>
          </a:xfrm>
          <a:custGeom>
            <a:avLst/>
            <a:gdLst>
              <a:gd name="T0" fmla="*/ 0 w 768"/>
              <a:gd name="T1" fmla="*/ 144 h 144"/>
              <a:gd name="T2" fmla="*/ 384 w 768"/>
              <a:gd name="T3" fmla="*/ 0 h 144"/>
              <a:gd name="T4" fmla="*/ 768 w 768"/>
              <a:gd name="T5" fmla="*/ 144 h 144"/>
              <a:gd name="T6" fmla="*/ 0 60000 65536"/>
              <a:gd name="T7" fmla="*/ 0 60000 65536"/>
              <a:gd name="T8" fmla="*/ 0 60000 65536"/>
              <a:gd name="T9" fmla="*/ 0 w 768"/>
              <a:gd name="T10" fmla="*/ 0 h 144"/>
              <a:gd name="T11" fmla="*/ 768 w 768"/>
              <a:gd name="T12" fmla="*/ 144 h 144"/>
            </a:gdLst>
            <a:ahLst/>
            <a:cxnLst>
              <a:cxn ang="T6">
                <a:pos x="T0" y="T1"/>
              </a:cxn>
              <a:cxn ang="T7">
                <a:pos x="T2" y="T3"/>
              </a:cxn>
              <a:cxn ang="T8">
                <a:pos x="T4" y="T5"/>
              </a:cxn>
            </a:cxnLst>
            <a:rect l="T9" t="T10" r="T11" b="T12"/>
            <a:pathLst>
              <a:path w="768" h="144">
                <a:moveTo>
                  <a:pt x="0" y="144"/>
                </a:moveTo>
                <a:cubicBezTo>
                  <a:pt x="128" y="72"/>
                  <a:pt x="256" y="0"/>
                  <a:pt x="384" y="0"/>
                </a:cubicBezTo>
                <a:cubicBezTo>
                  <a:pt x="512" y="0"/>
                  <a:pt x="640" y="72"/>
                  <a:pt x="768" y="144"/>
                </a:cubicBezTo>
              </a:path>
            </a:pathLst>
          </a:custGeom>
          <a:noFill/>
          <a:ln w="25400">
            <a:solidFill>
              <a:schemeClr val="tx1"/>
            </a:solidFill>
            <a:round/>
            <a:headEnd/>
            <a:tailEnd type="triangle" w="med" len="med"/>
          </a:ln>
        </p:spPr>
        <p:txBody>
          <a:bodyPr wrap="none" anchor="ctr"/>
          <a:lstStyle/>
          <a:p>
            <a:endParaRPr lang="en-US"/>
          </a:p>
        </p:txBody>
      </p:sp>
      <p:sp>
        <p:nvSpPr>
          <p:cNvPr id="36911" name="Text Box 49"/>
          <p:cNvSpPr txBox="1">
            <a:spLocks noChangeArrowheads="1"/>
          </p:cNvSpPr>
          <p:nvPr/>
        </p:nvSpPr>
        <p:spPr bwMode="auto">
          <a:xfrm>
            <a:off x="609600" y="5581650"/>
            <a:ext cx="1803400" cy="312738"/>
          </a:xfrm>
          <a:prstGeom prst="rect">
            <a:avLst/>
          </a:prstGeom>
          <a:noFill/>
          <a:ln w="19050">
            <a:noFill/>
            <a:miter lim="800000"/>
            <a:headEnd/>
            <a:tailEnd type="none" w="sm" len="sm"/>
          </a:ln>
        </p:spPr>
        <p:txBody>
          <a:bodyPr wrap="none" lIns="45720" rIns="45720">
            <a:spAutoFit/>
          </a:bodyPr>
          <a:lstStyle/>
          <a:p>
            <a:r>
              <a:rPr lang="en-US" sz="1600">
                <a:latin typeface="Courier New" pitchFamily="1" charset="0"/>
              </a:rPr>
              <a:t>addblock(p, 2)</a:t>
            </a:r>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Rectangle 2"/>
          <p:cNvSpPr>
            <a:spLocks noGrp="1" noChangeArrowheads="1"/>
          </p:cNvSpPr>
          <p:nvPr>
            <p:ph type="title"/>
          </p:nvPr>
        </p:nvSpPr>
        <p:spPr>
          <a:xfrm>
            <a:off x="381000" y="417513"/>
            <a:ext cx="7200900" cy="573087"/>
          </a:xfrm>
        </p:spPr>
        <p:txBody>
          <a:bodyPr/>
          <a:lstStyle/>
          <a:p>
            <a:pPr eaLnBrk="1" hangingPunct="1"/>
            <a:r>
              <a:rPr lang="en-US" smtClean="0"/>
              <a:t>Implicit List: Freeing a Block</a:t>
            </a:r>
          </a:p>
        </p:txBody>
      </p:sp>
      <p:sp>
        <p:nvSpPr>
          <p:cNvPr id="568323" name="Rectangle 3"/>
          <p:cNvSpPr>
            <a:spLocks noGrp="1" noChangeArrowheads="1"/>
          </p:cNvSpPr>
          <p:nvPr>
            <p:ph type="body" idx="1"/>
          </p:nvPr>
        </p:nvSpPr>
        <p:spPr>
          <a:xfrm>
            <a:off x="290513" y="1220788"/>
            <a:ext cx="8307387" cy="5408612"/>
          </a:xfrm>
        </p:spPr>
        <p:txBody>
          <a:bodyPr/>
          <a:lstStyle/>
          <a:p>
            <a:pPr marL="457200" indent="-457200" eaLnBrk="1" hangingPunct="1">
              <a:buFont typeface="Wingdings" pitchFamily="1" charset="2"/>
              <a:buNone/>
            </a:pPr>
            <a:r>
              <a:rPr lang="en-US" smtClean="0">
                <a:effectLst>
                  <a:outerShdw blurRad="38100" dist="38100" dir="2700000" algn="tl">
                    <a:srgbClr val="C0C0C0"/>
                  </a:outerShdw>
                </a:effectLst>
              </a:rPr>
              <a:t>Simplest implementation:</a:t>
            </a:r>
          </a:p>
          <a:p>
            <a:pPr marL="879475" lvl="1" indent="-381000" eaLnBrk="1" hangingPunct="1"/>
            <a:r>
              <a:rPr lang="en-US" smtClean="0"/>
              <a:t>Only need to clear allocated flag</a:t>
            </a:r>
          </a:p>
          <a:p>
            <a:pPr marL="1250950" lvl="2" indent="-342900" eaLnBrk="1" hangingPunct="1">
              <a:buFont typeface="Wingdings" pitchFamily="1" charset="2"/>
              <a:buNone/>
            </a:pPr>
            <a:r>
              <a:rPr lang="en-US" sz="1800" smtClean="0">
                <a:latin typeface="Courier New" pitchFamily="1" charset="0"/>
              </a:rPr>
              <a:t>  </a:t>
            </a:r>
            <a:r>
              <a:rPr lang="en-US" sz="1600" smtClean="0">
                <a:latin typeface="Courier New" pitchFamily="1" charset="0"/>
              </a:rPr>
              <a:t>void free_block(ptr p) { *p = *p &amp; -2}</a:t>
            </a:r>
            <a:endParaRPr lang="en-US" sz="1800" smtClean="0">
              <a:latin typeface="Courier New" pitchFamily="1" charset="0"/>
            </a:endParaRPr>
          </a:p>
          <a:p>
            <a:pPr marL="879475" lvl="1" indent="-381000" eaLnBrk="1" hangingPunct="1"/>
            <a:r>
              <a:rPr lang="en-US" smtClean="0"/>
              <a:t>But can lead to “false fragmentation” </a:t>
            </a:r>
          </a:p>
          <a:p>
            <a:pPr marL="879475" lvl="1" indent="-381000" eaLnBrk="1" hangingPunct="1"/>
            <a:endParaRPr lang="en-US" smtClean="0"/>
          </a:p>
          <a:p>
            <a:pPr marL="879475" lvl="1" indent="-381000" eaLnBrk="1" hangingPunct="1"/>
            <a:endParaRPr lang="en-US" smtClean="0"/>
          </a:p>
          <a:p>
            <a:pPr marL="879475" lvl="1" indent="-381000" eaLnBrk="1" hangingPunct="1"/>
            <a:endParaRPr lang="en-US" smtClean="0"/>
          </a:p>
          <a:p>
            <a:pPr marL="879475" lvl="1" indent="-381000" eaLnBrk="1" hangingPunct="1"/>
            <a:endParaRPr lang="en-US" smtClean="0"/>
          </a:p>
          <a:p>
            <a:pPr marL="879475" lvl="1" indent="-381000" eaLnBrk="1" hangingPunct="1"/>
            <a:endParaRPr lang="en-US" smtClean="0"/>
          </a:p>
          <a:p>
            <a:pPr marL="879475" lvl="1" indent="-381000" eaLnBrk="1" hangingPunct="1"/>
            <a:endParaRPr lang="en-US" smtClean="0"/>
          </a:p>
          <a:p>
            <a:pPr marL="879475" lvl="1" indent="-381000" eaLnBrk="1" hangingPunct="1"/>
            <a:endParaRPr lang="en-US" i="1" smtClean="0">
              <a:solidFill>
                <a:srgbClr val="FF0000"/>
              </a:solidFill>
            </a:endParaRPr>
          </a:p>
          <a:p>
            <a:pPr marL="879475" lvl="1" indent="-381000" eaLnBrk="1" hangingPunct="1">
              <a:buFont typeface="Wingdings" pitchFamily="1" charset="2"/>
              <a:buNone/>
            </a:pPr>
            <a:r>
              <a:rPr lang="en-US" i="1" smtClean="0">
                <a:solidFill>
                  <a:srgbClr val="FF0000"/>
                </a:solidFill>
              </a:rPr>
              <a:t>There is enough free space, but the allocator won’t be able to find it</a:t>
            </a:r>
            <a:endParaRPr lang="en-US" i="1" smtClean="0">
              <a:solidFill>
                <a:srgbClr val="FF0000"/>
              </a:solidFill>
              <a:latin typeface="Courier New" pitchFamily="1" charset="0"/>
            </a:endParaRPr>
          </a:p>
        </p:txBody>
      </p:sp>
      <p:sp>
        <p:nvSpPr>
          <p:cNvPr id="37892" name="Rectangle 4"/>
          <p:cNvSpPr>
            <a:spLocks noChangeArrowheads="1"/>
          </p:cNvSpPr>
          <p:nvPr/>
        </p:nvSpPr>
        <p:spPr bwMode="auto">
          <a:xfrm>
            <a:off x="3352800" y="3124200"/>
            <a:ext cx="304800" cy="304800"/>
          </a:xfrm>
          <a:prstGeom prst="rect">
            <a:avLst/>
          </a:prstGeom>
          <a:solidFill>
            <a:srgbClr val="FFFF99"/>
          </a:solidFill>
          <a:ln w="3175">
            <a:solidFill>
              <a:schemeClr val="tx1"/>
            </a:solidFill>
            <a:miter lim="800000"/>
            <a:headEnd/>
            <a:tailEnd/>
          </a:ln>
        </p:spPr>
        <p:txBody>
          <a:bodyPr wrap="none" anchor="ctr"/>
          <a:lstStyle/>
          <a:p>
            <a:pPr>
              <a:lnSpc>
                <a:spcPct val="100000"/>
              </a:lnSpc>
            </a:pPr>
            <a:r>
              <a:rPr lang="en-US" sz="1600"/>
              <a:t>4</a:t>
            </a:r>
          </a:p>
        </p:txBody>
      </p:sp>
      <p:sp>
        <p:nvSpPr>
          <p:cNvPr id="37893" name="Rectangle 5"/>
          <p:cNvSpPr>
            <a:spLocks noChangeArrowheads="1"/>
          </p:cNvSpPr>
          <p:nvPr/>
        </p:nvSpPr>
        <p:spPr bwMode="auto">
          <a:xfrm>
            <a:off x="3657600" y="3124200"/>
            <a:ext cx="304800" cy="304800"/>
          </a:xfrm>
          <a:prstGeom prst="rect">
            <a:avLst/>
          </a:prstGeom>
          <a:solidFill>
            <a:srgbClr val="FFFF99"/>
          </a:solidFill>
          <a:ln w="3175">
            <a:solidFill>
              <a:schemeClr val="tx1"/>
            </a:solidFill>
            <a:miter lim="800000"/>
            <a:headEnd/>
            <a:tailEnd/>
          </a:ln>
        </p:spPr>
        <p:txBody>
          <a:bodyPr wrap="none" anchor="ctr"/>
          <a:lstStyle/>
          <a:p>
            <a:endParaRPr lang="en-US"/>
          </a:p>
        </p:txBody>
      </p:sp>
      <p:sp>
        <p:nvSpPr>
          <p:cNvPr id="37894" name="Rectangle 6"/>
          <p:cNvSpPr>
            <a:spLocks noChangeArrowheads="1"/>
          </p:cNvSpPr>
          <p:nvPr/>
        </p:nvSpPr>
        <p:spPr bwMode="auto">
          <a:xfrm>
            <a:off x="3962400" y="3124200"/>
            <a:ext cx="304800" cy="304800"/>
          </a:xfrm>
          <a:prstGeom prst="rect">
            <a:avLst/>
          </a:prstGeom>
          <a:solidFill>
            <a:srgbClr val="FFFF99"/>
          </a:solidFill>
          <a:ln w="3175">
            <a:solidFill>
              <a:schemeClr val="tx1"/>
            </a:solidFill>
            <a:miter lim="800000"/>
            <a:headEnd/>
            <a:tailEnd/>
          </a:ln>
        </p:spPr>
        <p:txBody>
          <a:bodyPr wrap="none" anchor="ctr"/>
          <a:lstStyle/>
          <a:p>
            <a:endParaRPr lang="en-US"/>
          </a:p>
        </p:txBody>
      </p:sp>
      <p:sp>
        <p:nvSpPr>
          <p:cNvPr id="37895" name="Rectangle 7"/>
          <p:cNvSpPr>
            <a:spLocks noChangeArrowheads="1"/>
          </p:cNvSpPr>
          <p:nvPr/>
        </p:nvSpPr>
        <p:spPr bwMode="auto">
          <a:xfrm>
            <a:off x="4267200" y="3124200"/>
            <a:ext cx="304800" cy="304800"/>
          </a:xfrm>
          <a:prstGeom prst="rect">
            <a:avLst/>
          </a:prstGeom>
          <a:solidFill>
            <a:srgbClr val="FFFF99"/>
          </a:solidFill>
          <a:ln w="3175">
            <a:solidFill>
              <a:schemeClr val="tx1"/>
            </a:solidFill>
            <a:miter lim="800000"/>
            <a:headEnd/>
            <a:tailEnd/>
          </a:ln>
        </p:spPr>
        <p:txBody>
          <a:bodyPr wrap="none" anchor="ctr"/>
          <a:lstStyle/>
          <a:p>
            <a:endParaRPr lang="en-US"/>
          </a:p>
        </p:txBody>
      </p:sp>
      <p:sp>
        <p:nvSpPr>
          <p:cNvPr id="37896" name="Rectangle 8"/>
          <p:cNvSpPr>
            <a:spLocks noChangeArrowheads="1"/>
          </p:cNvSpPr>
          <p:nvPr/>
        </p:nvSpPr>
        <p:spPr bwMode="auto">
          <a:xfrm>
            <a:off x="4876800" y="3124200"/>
            <a:ext cx="304800" cy="304800"/>
          </a:xfrm>
          <a:prstGeom prst="rect">
            <a:avLst/>
          </a:prstGeom>
          <a:solidFill>
            <a:srgbClr val="99FFCC"/>
          </a:solidFill>
          <a:ln w="3175">
            <a:solidFill>
              <a:schemeClr val="tx1"/>
            </a:solidFill>
            <a:miter lim="800000"/>
            <a:headEnd/>
            <a:tailEnd/>
          </a:ln>
        </p:spPr>
        <p:txBody>
          <a:bodyPr wrap="none" anchor="ctr"/>
          <a:lstStyle/>
          <a:p>
            <a:endParaRPr lang="en-US"/>
          </a:p>
        </p:txBody>
      </p:sp>
      <p:sp>
        <p:nvSpPr>
          <p:cNvPr id="37897" name="Rectangle 9"/>
          <p:cNvSpPr>
            <a:spLocks noChangeArrowheads="1"/>
          </p:cNvSpPr>
          <p:nvPr/>
        </p:nvSpPr>
        <p:spPr bwMode="auto">
          <a:xfrm>
            <a:off x="5181600" y="3124200"/>
            <a:ext cx="304800" cy="304800"/>
          </a:xfrm>
          <a:prstGeom prst="rect">
            <a:avLst/>
          </a:prstGeom>
          <a:solidFill>
            <a:srgbClr val="99FFCC"/>
          </a:solidFill>
          <a:ln w="3175">
            <a:solidFill>
              <a:schemeClr val="tx1"/>
            </a:solidFill>
            <a:miter lim="800000"/>
            <a:headEnd/>
            <a:tailEnd/>
          </a:ln>
        </p:spPr>
        <p:txBody>
          <a:bodyPr wrap="none" anchor="ctr"/>
          <a:lstStyle/>
          <a:p>
            <a:endParaRPr lang="en-US"/>
          </a:p>
        </p:txBody>
      </p:sp>
      <p:sp>
        <p:nvSpPr>
          <p:cNvPr id="37898" name="Rectangle 10"/>
          <p:cNvSpPr>
            <a:spLocks noChangeArrowheads="1"/>
          </p:cNvSpPr>
          <p:nvPr/>
        </p:nvSpPr>
        <p:spPr bwMode="auto">
          <a:xfrm>
            <a:off x="5486400" y="3124200"/>
            <a:ext cx="304800" cy="304800"/>
          </a:xfrm>
          <a:prstGeom prst="rect">
            <a:avLst/>
          </a:prstGeom>
          <a:solidFill>
            <a:srgbClr val="99FFCC"/>
          </a:solidFill>
          <a:ln w="3175">
            <a:solidFill>
              <a:schemeClr val="tx1"/>
            </a:solidFill>
            <a:miter lim="800000"/>
            <a:headEnd/>
            <a:tailEnd/>
          </a:ln>
        </p:spPr>
        <p:txBody>
          <a:bodyPr wrap="none" anchor="ctr"/>
          <a:lstStyle/>
          <a:p>
            <a:endParaRPr lang="en-US"/>
          </a:p>
        </p:txBody>
      </p:sp>
      <p:sp>
        <p:nvSpPr>
          <p:cNvPr id="37899" name="Rectangle 11"/>
          <p:cNvSpPr>
            <a:spLocks noChangeArrowheads="1"/>
          </p:cNvSpPr>
          <p:nvPr/>
        </p:nvSpPr>
        <p:spPr bwMode="auto">
          <a:xfrm>
            <a:off x="5791200" y="31242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37900" name="Rectangle 12"/>
          <p:cNvSpPr>
            <a:spLocks noChangeArrowheads="1"/>
          </p:cNvSpPr>
          <p:nvPr/>
        </p:nvSpPr>
        <p:spPr bwMode="auto">
          <a:xfrm>
            <a:off x="6096000" y="31242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37901" name="Rectangle 13"/>
          <p:cNvSpPr>
            <a:spLocks noChangeArrowheads="1"/>
          </p:cNvSpPr>
          <p:nvPr/>
        </p:nvSpPr>
        <p:spPr bwMode="auto">
          <a:xfrm>
            <a:off x="6400800" y="3124200"/>
            <a:ext cx="304800" cy="304800"/>
          </a:xfrm>
          <a:prstGeom prst="rect">
            <a:avLst/>
          </a:prstGeom>
          <a:solidFill>
            <a:srgbClr val="C0C0C0"/>
          </a:solidFill>
          <a:ln w="3175">
            <a:solidFill>
              <a:schemeClr val="tx1"/>
            </a:solidFill>
            <a:miter lim="800000"/>
            <a:headEnd/>
            <a:tailEnd/>
          </a:ln>
        </p:spPr>
        <p:txBody>
          <a:bodyPr wrap="none" anchor="ctr"/>
          <a:lstStyle/>
          <a:p>
            <a:pPr>
              <a:lnSpc>
                <a:spcPct val="100000"/>
              </a:lnSpc>
            </a:pPr>
            <a:r>
              <a:rPr lang="en-US" sz="1600"/>
              <a:t>2</a:t>
            </a:r>
          </a:p>
        </p:txBody>
      </p:sp>
      <p:sp>
        <p:nvSpPr>
          <p:cNvPr id="37902" name="Rectangle 14"/>
          <p:cNvSpPr>
            <a:spLocks noChangeArrowheads="1"/>
          </p:cNvSpPr>
          <p:nvPr/>
        </p:nvSpPr>
        <p:spPr bwMode="auto">
          <a:xfrm>
            <a:off x="6705600" y="3124200"/>
            <a:ext cx="304800" cy="304800"/>
          </a:xfrm>
          <a:prstGeom prst="rect">
            <a:avLst/>
          </a:prstGeom>
          <a:solidFill>
            <a:srgbClr val="C0C0C0"/>
          </a:solidFill>
          <a:ln w="3175">
            <a:solidFill>
              <a:schemeClr val="tx1"/>
            </a:solidFill>
            <a:miter lim="800000"/>
            <a:headEnd/>
            <a:tailEnd/>
          </a:ln>
        </p:spPr>
        <p:txBody>
          <a:bodyPr wrap="none" anchor="ctr"/>
          <a:lstStyle/>
          <a:p>
            <a:endParaRPr lang="en-US"/>
          </a:p>
        </p:txBody>
      </p:sp>
      <p:sp>
        <p:nvSpPr>
          <p:cNvPr id="37903" name="Rectangle 15"/>
          <p:cNvSpPr>
            <a:spLocks noChangeArrowheads="1"/>
          </p:cNvSpPr>
          <p:nvPr/>
        </p:nvSpPr>
        <p:spPr bwMode="auto">
          <a:xfrm>
            <a:off x="4572000" y="3124200"/>
            <a:ext cx="304800" cy="304800"/>
          </a:xfrm>
          <a:prstGeom prst="rect">
            <a:avLst/>
          </a:prstGeom>
          <a:solidFill>
            <a:srgbClr val="99FFCC"/>
          </a:solidFill>
          <a:ln w="3175">
            <a:solidFill>
              <a:schemeClr val="tx1"/>
            </a:solidFill>
            <a:miter lim="800000"/>
            <a:headEnd/>
            <a:tailEnd/>
          </a:ln>
        </p:spPr>
        <p:txBody>
          <a:bodyPr wrap="none" anchor="ctr"/>
          <a:lstStyle/>
          <a:p>
            <a:pPr>
              <a:lnSpc>
                <a:spcPct val="100000"/>
              </a:lnSpc>
            </a:pPr>
            <a:r>
              <a:rPr lang="en-US" sz="1600"/>
              <a:t>4</a:t>
            </a:r>
          </a:p>
        </p:txBody>
      </p:sp>
      <p:sp>
        <p:nvSpPr>
          <p:cNvPr id="37904" name="Freeform 16"/>
          <p:cNvSpPr>
            <a:spLocks/>
          </p:cNvSpPr>
          <p:nvPr/>
        </p:nvSpPr>
        <p:spPr bwMode="auto">
          <a:xfrm>
            <a:off x="3505200" y="2895600"/>
            <a:ext cx="1219200" cy="228600"/>
          </a:xfrm>
          <a:custGeom>
            <a:avLst/>
            <a:gdLst>
              <a:gd name="T0" fmla="*/ 0 w 768"/>
              <a:gd name="T1" fmla="*/ 144 h 144"/>
              <a:gd name="T2" fmla="*/ 384 w 768"/>
              <a:gd name="T3" fmla="*/ 0 h 144"/>
              <a:gd name="T4" fmla="*/ 768 w 768"/>
              <a:gd name="T5" fmla="*/ 144 h 144"/>
              <a:gd name="T6" fmla="*/ 0 60000 65536"/>
              <a:gd name="T7" fmla="*/ 0 60000 65536"/>
              <a:gd name="T8" fmla="*/ 0 60000 65536"/>
              <a:gd name="T9" fmla="*/ 0 w 768"/>
              <a:gd name="T10" fmla="*/ 0 h 144"/>
              <a:gd name="T11" fmla="*/ 768 w 768"/>
              <a:gd name="T12" fmla="*/ 144 h 144"/>
            </a:gdLst>
            <a:ahLst/>
            <a:cxnLst>
              <a:cxn ang="T6">
                <a:pos x="T0" y="T1"/>
              </a:cxn>
              <a:cxn ang="T7">
                <a:pos x="T2" y="T3"/>
              </a:cxn>
              <a:cxn ang="T8">
                <a:pos x="T4" y="T5"/>
              </a:cxn>
            </a:cxnLst>
            <a:rect l="T9" t="T10" r="T11" b="T12"/>
            <a:pathLst>
              <a:path w="768" h="144">
                <a:moveTo>
                  <a:pt x="0" y="144"/>
                </a:moveTo>
                <a:cubicBezTo>
                  <a:pt x="128" y="72"/>
                  <a:pt x="256" y="0"/>
                  <a:pt x="384" y="0"/>
                </a:cubicBezTo>
                <a:cubicBezTo>
                  <a:pt x="512" y="0"/>
                  <a:pt x="640" y="72"/>
                  <a:pt x="768" y="144"/>
                </a:cubicBezTo>
              </a:path>
            </a:pathLst>
          </a:custGeom>
          <a:noFill/>
          <a:ln w="25400">
            <a:solidFill>
              <a:schemeClr val="tx1"/>
            </a:solidFill>
            <a:round/>
            <a:headEnd/>
            <a:tailEnd type="triangle" w="med" len="med"/>
          </a:ln>
        </p:spPr>
        <p:txBody>
          <a:bodyPr wrap="none" anchor="ctr"/>
          <a:lstStyle/>
          <a:p>
            <a:endParaRPr lang="en-US"/>
          </a:p>
        </p:txBody>
      </p:sp>
      <p:sp>
        <p:nvSpPr>
          <p:cNvPr id="37905" name="Text Box 17"/>
          <p:cNvSpPr txBox="1">
            <a:spLocks noChangeArrowheads="1"/>
          </p:cNvSpPr>
          <p:nvPr/>
        </p:nvSpPr>
        <p:spPr bwMode="auto">
          <a:xfrm>
            <a:off x="5775325" y="3117850"/>
            <a:ext cx="296863" cy="336550"/>
          </a:xfrm>
          <a:prstGeom prst="rect">
            <a:avLst/>
          </a:prstGeom>
          <a:noFill/>
          <a:ln w="25400">
            <a:noFill/>
            <a:miter lim="800000"/>
            <a:headEnd/>
            <a:tailEnd/>
          </a:ln>
        </p:spPr>
        <p:txBody>
          <a:bodyPr wrap="none">
            <a:spAutoFit/>
          </a:bodyPr>
          <a:lstStyle/>
          <a:p>
            <a:pPr algn="l">
              <a:lnSpc>
                <a:spcPct val="100000"/>
              </a:lnSpc>
            </a:pPr>
            <a:r>
              <a:rPr lang="en-US" sz="1600"/>
              <a:t>2</a:t>
            </a:r>
          </a:p>
        </p:txBody>
      </p:sp>
      <p:sp>
        <p:nvSpPr>
          <p:cNvPr id="37906" name="Freeform 18"/>
          <p:cNvSpPr>
            <a:spLocks/>
          </p:cNvSpPr>
          <p:nvPr/>
        </p:nvSpPr>
        <p:spPr bwMode="auto">
          <a:xfrm>
            <a:off x="4648200" y="2895600"/>
            <a:ext cx="1295400" cy="228600"/>
          </a:xfrm>
          <a:custGeom>
            <a:avLst/>
            <a:gdLst>
              <a:gd name="T0" fmla="*/ 0 w 816"/>
              <a:gd name="T1" fmla="*/ 144 h 144"/>
              <a:gd name="T2" fmla="*/ 432 w 816"/>
              <a:gd name="T3" fmla="*/ 0 h 144"/>
              <a:gd name="T4" fmla="*/ 816 w 816"/>
              <a:gd name="T5" fmla="*/ 144 h 144"/>
              <a:gd name="T6" fmla="*/ 0 60000 65536"/>
              <a:gd name="T7" fmla="*/ 0 60000 65536"/>
              <a:gd name="T8" fmla="*/ 0 60000 65536"/>
              <a:gd name="T9" fmla="*/ 0 w 816"/>
              <a:gd name="T10" fmla="*/ 0 h 144"/>
              <a:gd name="T11" fmla="*/ 816 w 816"/>
              <a:gd name="T12" fmla="*/ 144 h 144"/>
            </a:gdLst>
            <a:ahLst/>
            <a:cxnLst>
              <a:cxn ang="T6">
                <a:pos x="T0" y="T1"/>
              </a:cxn>
              <a:cxn ang="T7">
                <a:pos x="T2" y="T3"/>
              </a:cxn>
              <a:cxn ang="T8">
                <a:pos x="T4" y="T5"/>
              </a:cxn>
            </a:cxnLst>
            <a:rect l="T9" t="T10" r="T11" b="T12"/>
            <a:pathLst>
              <a:path w="816" h="144">
                <a:moveTo>
                  <a:pt x="0" y="144"/>
                </a:moveTo>
                <a:cubicBezTo>
                  <a:pt x="148" y="72"/>
                  <a:pt x="296" y="0"/>
                  <a:pt x="432" y="0"/>
                </a:cubicBezTo>
                <a:cubicBezTo>
                  <a:pt x="568" y="0"/>
                  <a:pt x="692" y="72"/>
                  <a:pt x="816" y="144"/>
                </a:cubicBezTo>
              </a:path>
            </a:pathLst>
          </a:custGeom>
          <a:noFill/>
          <a:ln w="25400">
            <a:solidFill>
              <a:schemeClr val="tx1"/>
            </a:solidFill>
            <a:round/>
            <a:headEnd/>
            <a:tailEnd type="triangle" w="med" len="med"/>
          </a:ln>
        </p:spPr>
        <p:txBody>
          <a:bodyPr wrap="none" anchor="ctr"/>
          <a:lstStyle/>
          <a:p>
            <a:endParaRPr lang="en-US"/>
          </a:p>
        </p:txBody>
      </p:sp>
      <p:sp>
        <p:nvSpPr>
          <p:cNvPr id="37907" name="Freeform 19"/>
          <p:cNvSpPr>
            <a:spLocks/>
          </p:cNvSpPr>
          <p:nvPr/>
        </p:nvSpPr>
        <p:spPr bwMode="auto">
          <a:xfrm>
            <a:off x="5943600" y="2971800"/>
            <a:ext cx="609600" cy="152400"/>
          </a:xfrm>
          <a:custGeom>
            <a:avLst/>
            <a:gdLst>
              <a:gd name="T0" fmla="*/ 0 w 384"/>
              <a:gd name="T1" fmla="*/ 96 h 96"/>
              <a:gd name="T2" fmla="*/ 192 w 384"/>
              <a:gd name="T3" fmla="*/ 0 h 96"/>
              <a:gd name="T4" fmla="*/ 384 w 384"/>
              <a:gd name="T5" fmla="*/ 96 h 96"/>
              <a:gd name="T6" fmla="*/ 0 60000 65536"/>
              <a:gd name="T7" fmla="*/ 0 60000 65536"/>
              <a:gd name="T8" fmla="*/ 0 60000 65536"/>
              <a:gd name="T9" fmla="*/ 0 w 384"/>
              <a:gd name="T10" fmla="*/ 0 h 96"/>
              <a:gd name="T11" fmla="*/ 384 w 384"/>
              <a:gd name="T12" fmla="*/ 96 h 96"/>
            </a:gdLst>
            <a:ahLst/>
            <a:cxnLst>
              <a:cxn ang="T6">
                <a:pos x="T0" y="T1"/>
              </a:cxn>
              <a:cxn ang="T7">
                <a:pos x="T2" y="T3"/>
              </a:cxn>
              <a:cxn ang="T8">
                <a:pos x="T4" y="T5"/>
              </a:cxn>
            </a:cxnLst>
            <a:rect l="T9" t="T10" r="T11" b="T12"/>
            <a:pathLst>
              <a:path w="384" h="96">
                <a:moveTo>
                  <a:pt x="0" y="96"/>
                </a:moveTo>
                <a:cubicBezTo>
                  <a:pt x="64" y="48"/>
                  <a:pt x="128" y="0"/>
                  <a:pt x="192" y="0"/>
                </a:cubicBezTo>
                <a:cubicBezTo>
                  <a:pt x="256" y="0"/>
                  <a:pt x="320" y="48"/>
                  <a:pt x="384" y="96"/>
                </a:cubicBezTo>
              </a:path>
            </a:pathLst>
          </a:custGeom>
          <a:noFill/>
          <a:ln w="25400">
            <a:solidFill>
              <a:schemeClr val="tx1"/>
            </a:solidFill>
            <a:round/>
            <a:headEnd/>
            <a:tailEnd type="triangle" w="med" len="med"/>
          </a:ln>
        </p:spPr>
        <p:txBody>
          <a:bodyPr wrap="none" anchor="ctr"/>
          <a:lstStyle/>
          <a:p>
            <a:endParaRPr lang="en-US"/>
          </a:p>
        </p:txBody>
      </p:sp>
      <p:sp>
        <p:nvSpPr>
          <p:cNvPr id="37908" name="Text Box 20"/>
          <p:cNvSpPr txBox="1">
            <a:spLocks noChangeArrowheads="1"/>
          </p:cNvSpPr>
          <p:nvPr/>
        </p:nvSpPr>
        <p:spPr bwMode="auto">
          <a:xfrm>
            <a:off x="822325" y="3582988"/>
            <a:ext cx="1039813" cy="336550"/>
          </a:xfrm>
          <a:prstGeom prst="rect">
            <a:avLst/>
          </a:prstGeom>
          <a:noFill/>
          <a:ln w="25400">
            <a:noFill/>
            <a:miter lim="800000"/>
            <a:headEnd/>
            <a:tailEnd/>
          </a:ln>
        </p:spPr>
        <p:txBody>
          <a:bodyPr wrap="none">
            <a:spAutoFit/>
          </a:bodyPr>
          <a:lstStyle/>
          <a:p>
            <a:pPr algn="l">
              <a:lnSpc>
                <a:spcPct val="100000"/>
              </a:lnSpc>
            </a:pPr>
            <a:r>
              <a:rPr lang="en-US" sz="1600">
                <a:latin typeface="Courier New" pitchFamily="1" charset="0"/>
              </a:rPr>
              <a:t>free(p)</a:t>
            </a:r>
            <a:endParaRPr lang="en-US" sz="1600"/>
          </a:p>
        </p:txBody>
      </p:sp>
      <p:sp>
        <p:nvSpPr>
          <p:cNvPr id="37909" name="Text Box 21"/>
          <p:cNvSpPr txBox="1">
            <a:spLocks noChangeArrowheads="1"/>
          </p:cNvSpPr>
          <p:nvPr/>
        </p:nvSpPr>
        <p:spPr bwMode="auto">
          <a:xfrm>
            <a:off x="4572000" y="3505200"/>
            <a:ext cx="306388" cy="336550"/>
          </a:xfrm>
          <a:prstGeom prst="rect">
            <a:avLst/>
          </a:prstGeom>
          <a:noFill/>
          <a:ln w="25400">
            <a:noFill/>
            <a:miter lim="800000"/>
            <a:headEnd/>
            <a:tailEnd/>
          </a:ln>
        </p:spPr>
        <p:txBody>
          <a:bodyPr wrap="none">
            <a:spAutoFit/>
          </a:bodyPr>
          <a:lstStyle/>
          <a:p>
            <a:pPr algn="l">
              <a:lnSpc>
                <a:spcPct val="100000"/>
              </a:lnSpc>
            </a:pPr>
            <a:r>
              <a:rPr lang="en-US" sz="1600">
                <a:latin typeface="Courier New" pitchFamily="1" charset="0"/>
              </a:rPr>
              <a:t>p</a:t>
            </a:r>
            <a:endParaRPr lang="en-US" sz="1600"/>
          </a:p>
        </p:txBody>
      </p:sp>
      <p:sp>
        <p:nvSpPr>
          <p:cNvPr id="37910" name="Line 22"/>
          <p:cNvSpPr>
            <a:spLocks noChangeShapeType="1"/>
          </p:cNvSpPr>
          <p:nvPr/>
        </p:nvSpPr>
        <p:spPr bwMode="auto">
          <a:xfrm flipV="1">
            <a:off x="4724400" y="3429000"/>
            <a:ext cx="0" cy="152400"/>
          </a:xfrm>
          <a:prstGeom prst="line">
            <a:avLst/>
          </a:prstGeom>
          <a:noFill/>
          <a:ln w="25400">
            <a:solidFill>
              <a:schemeClr val="tx1"/>
            </a:solidFill>
            <a:round/>
            <a:headEnd/>
            <a:tailEnd type="triangle" w="med" len="med"/>
          </a:ln>
        </p:spPr>
        <p:txBody>
          <a:bodyPr wrap="none" anchor="ctr"/>
          <a:lstStyle/>
          <a:p>
            <a:endParaRPr lang="en-US"/>
          </a:p>
        </p:txBody>
      </p:sp>
      <p:sp>
        <p:nvSpPr>
          <p:cNvPr id="37911" name="Rectangle 23"/>
          <p:cNvSpPr>
            <a:spLocks noChangeArrowheads="1"/>
          </p:cNvSpPr>
          <p:nvPr/>
        </p:nvSpPr>
        <p:spPr bwMode="auto">
          <a:xfrm>
            <a:off x="2133600" y="4114800"/>
            <a:ext cx="3048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t>4</a:t>
            </a:r>
          </a:p>
        </p:txBody>
      </p:sp>
      <p:sp>
        <p:nvSpPr>
          <p:cNvPr id="37912" name="Rectangle 24"/>
          <p:cNvSpPr>
            <a:spLocks noChangeArrowheads="1"/>
          </p:cNvSpPr>
          <p:nvPr/>
        </p:nvSpPr>
        <p:spPr bwMode="auto">
          <a:xfrm>
            <a:off x="2438400" y="41148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37913" name="Rectangle 25"/>
          <p:cNvSpPr>
            <a:spLocks noChangeArrowheads="1"/>
          </p:cNvSpPr>
          <p:nvPr/>
        </p:nvSpPr>
        <p:spPr bwMode="auto">
          <a:xfrm>
            <a:off x="2743200" y="41148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37914" name="Rectangle 26"/>
          <p:cNvSpPr>
            <a:spLocks noChangeArrowheads="1"/>
          </p:cNvSpPr>
          <p:nvPr/>
        </p:nvSpPr>
        <p:spPr bwMode="auto">
          <a:xfrm>
            <a:off x="3048000" y="41148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37915" name="Rectangle 27"/>
          <p:cNvSpPr>
            <a:spLocks noChangeArrowheads="1"/>
          </p:cNvSpPr>
          <p:nvPr/>
        </p:nvSpPr>
        <p:spPr bwMode="auto">
          <a:xfrm>
            <a:off x="3352800" y="4114800"/>
            <a:ext cx="304800" cy="304800"/>
          </a:xfrm>
          <a:prstGeom prst="rect">
            <a:avLst/>
          </a:prstGeom>
          <a:solidFill>
            <a:srgbClr val="FFFF99"/>
          </a:solidFill>
          <a:ln w="3175">
            <a:solidFill>
              <a:schemeClr val="tx1"/>
            </a:solidFill>
            <a:miter lim="800000"/>
            <a:headEnd/>
            <a:tailEnd/>
          </a:ln>
        </p:spPr>
        <p:txBody>
          <a:bodyPr wrap="none" anchor="ctr"/>
          <a:lstStyle/>
          <a:p>
            <a:pPr>
              <a:lnSpc>
                <a:spcPct val="100000"/>
              </a:lnSpc>
            </a:pPr>
            <a:r>
              <a:rPr lang="en-US" sz="1600"/>
              <a:t>4</a:t>
            </a:r>
          </a:p>
        </p:txBody>
      </p:sp>
      <p:sp>
        <p:nvSpPr>
          <p:cNvPr id="37916" name="Rectangle 28"/>
          <p:cNvSpPr>
            <a:spLocks noChangeArrowheads="1"/>
          </p:cNvSpPr>
          <p:nvPr/>
        </p:nvSpPr>
        <p:spPr bwMode="auto">
          <a:xfrm>
            <a:off x="3657600" y="4114800"/>
            <a:ext cx="304800" cy="304800"/>
          </a:xfrm>
          <a:prstGeom prst="rect">
            <a:avLst/>
          </a:prstGeom>
          <a:solidFill>
            <a:srgbClr val="FFFF99"/>
          </a:solidFill>
          <a:ln w="3175">
            <a:solidFill>
              <a:schemeClr val="tx1"/>
            </a:solidFill>
            <a:miter lim="800000"/>
            <a:headEnd/>
            <a:tailEnd/>
          </a:ln>
        </p:spPr>
        <p:txBody>
          <a:bodyPr wrap="none" anchor="ctr"/>
          <a:lstStyle/>
          <a:p>
            <a:endParaRPr lang="en-US"/>
          </a:p>
        </p:txBody>
      </p:sp>
      <p:sp>
        <p:nvSpPr>
          <p:cNvPr id="37917" name="Rectangle 29"/>
          <p:cNvSpPr>
            <a:spLocks noChangeArrowheads="1"/>
          </p:cNvSpPr>
          <p:nvPr/>
        </p:nvSpPr>
        <p:spPr bwMode="auto">
          <a:xfrm>
            <a:off x="3962400" y="4114800"/>
            <a:ext cx="304800" cy="304800"/>
          </a:xfrm>
          <a:prstGeom prst="rect">
            <a:avLst/>
          </a:prstGeom>
          <a:solidFill>
            <a:srgbClr val="FFFF99"/>
          </a:solidFill>
          <a:ln w="3175">
            <a:solidFill>
              <a:schemeClr val="tx1"/>
            </a:solidFill>
            <a:miter lim="800000"/>
            <a:headEnd/>
            <a:tailEnd/>
          </a:ln>
        </p:spPr>
        <p:txBody>
          <a:bodyPr wrap="none" anchor="ctr"/>
          <a:lstStyle/>
          <a:p>
            <a:endParaRPr lang="en-US"/>
          </a:p>
        </p:txBody>
      </p:sp>
      <p:sp>
        <p:nvSpPr>
          <p:cNvPr id="37918" name="Rectangle 30"/>
          <p:cNvSpPr>
            <a:spLocks noChangeArrowheads="1"/>
          </p:cNvSpPr>
          <p:nvPr/>
        </p:nvSpPr>
        <p:spPr bwMode="auto">
          <a:xfrm>
            <a:off x="4267200" y="4114800"/>
            <a:ext cx="304800" cy="304800"/>
          </a:xfrm>
          <a:prstGeom prst="rect">
            <a:avLst/>
          </a:prstGeom>
          <a:solidFill>
            <a:srgbClr val="FFFF99"/>
          </a:solidFill>
          <a:ln w="3175">
            <a:solidFill>
              <a:schemeClr val="tx1"/>
            </a:solidFill>
            <a:miter lim="800000"/>
            <a:headEnd/>
            <a:tailEnd/>
          </a:ln>
        </p:spPr>
        <p:txBody>
          <a:bodyPr wrap="none" anchor="ctr"/>
          <a:lstStyle/>
          <a:p>
            <a:endParaRPr lang="en-US"/>
          </a:p>
        </p:txBody>
      </p:sp>
      <p:sp>
        <p:nvSpPr>
          <p:cNvPr id="37919" name="Rectangle 31"/>
          <p:cNvSpPr>
            <a:spLocks noChangeArrowheads="1"/>
          </p:cNvSpPr>
          <p:nvPr/>
        </p:nvSpPr>
        <p:spPr bwMode="auto">
          <a:xfrm>
            <a:off x="6400800" y="4114800"/>
            <a:ext cx="304800" cy="304800"/>
          </a:xfrm>
          <a:prstGeom prst="rect">
            <a:avLst/>
          </a:prstGeom>
          <a:solidFill>
            <a:srgbClr val="C0C0C0"/>
          </a:solidFill>
          <a:ln w="3175">
            <a:solidFill>
              <a:schemeClr val="tx1"/>
            </a:solidFill>
            <a:miter lim="800000"/>
            <a:headEnd/>
            <a:tailEnd/>
          </a:ln>
        </p:spPr>
        <p:txBody>
          <a:bodyPr wrap="none" anchor="ctr"/>
          <a:lstStyle/>
          <a:p>
            <a:pPr>
              <a:lnSpc>
                <a:spcPct val="100000"/>
              </a:lnSpc>
            </a:pPr>
            <a:r>
              <a:rPr lang="en-US" sz="1600"/>
              <a:t>2</a:t>
            </a:r>
          </a:p>
        </p:txBody>
      </p:sp>
      <p:sp>
        <p:nvSpPr>
          <p:cNvPr id="37920" name="Rectangle 32"/>
          <p:cNvSpPr>
            <a:spLocks noChangeArrowheads="1"/>
          </p:cNvSpPr>
          <p:nvPr/>
        </p:nvSpPr>
        <p:spPr bwMode="auto">
          <a:xfrm>
            <a:off x="6705600" y="4114800"/>
            <a:ext cx="304800" cy="304800"/>
          </a:xfrm>
          <a:prstGeom prst="rect">
            <a:avLst/>
          </a:prstGeom>
          <a:solidFill>
            <a:srgbClr val="C0C0C0"/>
          </a:solidFill>
          <a:ln w="3175">
            <a:solidFill>
              <a:schemeClr val="tx1"/>
            </a:solidFill>
            <a:miter lim="800000"/>
            <a:headEnd/>
            <a:tailEnd/>
          </a:ln>
        </p:spPr>
        <p:txBody>
          <a:bodyPr wrap="none" anchor="ctr"/>
          <a:lstStyle/>
          <a:p>
            <a:endParaRPr lang="en-US"/>
          </a:p>
        </p:txBody>
      </p:sp>
      <p:sp>
        <p:nvSpPr>
          <p:cNvPr id="37921" name="Freeform 33"/>
          <p:cNvSpPr>
            <a:spLocks/>
          </p:cNvSpPr>
          <p:nvPr/>
        </p:nvSpPr>
        <p:spPr bwMode="auto">
          <a:xfrm>
            <a:off x="3505200" y="3886200"/>
            <a:ext cx="1219200" cy="228600"/>
          </a:xfrm>
          <a:custGeom>
            <a:avLst/>
            <a:gdLst>
              <a:gd name="T0" fmla="*/ 0 w 768"/>
              <a:gd name="T1" fmla="*/ 144 h 144"/>
              <a:gd name="T2" fmla="*/ 384 w 768"/>
              <a:gd name="T3" fmla="*/ 0 h 144"/>
              <a:gd name="T4" fmla="*/ 768 w 768"/>
              <a:gd name="T5" fmla="*/ 144 h 144"/>
              <a:gd name="T6" fmla="*/ 0 60000 65536"/>
              <a:gd name="T7" fmla="*/ 0 60000 65536"/>
              <a:gd name="T8" fmla="*/ 0 60000 65536"/>
              <a:gd name="T9" fmla="*/ 0 w 768"/>
              <a:gd name="T10" fmla="*/ 0 h 144"/>
              <a:gd name="T11" fmla="*/ 768 w 768"/>
              <a:gd name="T12" fmla="*/ 144 h 144"/>
            </a:gdLst>
            <a:ahLst/>
            <a:cxnLst>
              <a:cxn ang="T6">
                <a:pos x="T0" y="T1"/>
              </a:cxn>
              <a:cxn ang="T7">
                <a:pos x="T2" y="T3"/>
              </a:cxn>
              <a:cxn ang="T8">
                <a:pos x="T4" y="T5"/>
              </a:cxn>
            </a:cxnLst>
            <a:rect l="T9" t="T10" r="T11" b="T12"/>
            <a:pathLst>
              <a:path w="768" h="144">
                <a:moveTo>
                  <a:pt x="0" y="144"/>
                </a:moveTo>
                <a:cubicBezTo>
                  <a:pt x="128" y="72"/>
                  <a:pt x="256" y="0"/>
                  <a:pt x="384" y="0"/>
                </a:cubicBezTo>
                <a:cubicBezTo>
                  <a:pt x="512" y="0"/>
                  <a:pt x="640" y="72"/>
                  <a:pt x="768" y="144"/>
                </a:cubicBezTo>
              </a:path>
            </a:pathLst>
          </a:custGeom>
          <a:noFill/>
          <a:ln w="25400">
            <a:solidFill>
              <a:schemeClr val="tx1"/>
            </a:solidFill>
            <a:round/>
            <a:headEnd/>
            <a:tailEnd type="triangle" w="med" len="med"/>
          </a:ln>
        </p:spPr>
        <p:txBody>
          <a:bodyPr wrap="none" anchor="ctr"/>
          <a:lstStyle/>
          <a:p>
            <a:endParaRPr lang="en-US"/>
          </a:p>
        </p:txBody>
      </p:sp>
      <p:sp>
        <p:nvSpPr>
          <p:cNvPr id="37922" name="Freeform 34"/>
          <p:cNvSpPr>
            <a:spLocks/>
          </p:cNvSpPr>
          <p:nvPr/>
        </p:nvSpPr>
        <p:spPr bwMode="auto">
          <a:xfrm>
            <a:off x="2286000" y="3886200"/>
            <a:ext cx="1219200" cy="228600"/>
          </a:xfrm>
          <a:custGeom>
            <a:avLst/>
            <a:gdLst>
              <a:gd name="T0" fmla="*/ 0 w 768"/>
              <a:gd name="T1" fmla="*/ 144 h 144"/>
              <a:gd name="T2" fmla="*/ 384 w 768"/>
              <a:gd name="T3" fmla="*/ 0 h 144"/>
              <a:gd name="T4" fmla="*/ 768 w 768"/>
              <a:gd name="T5" fmla="*/ 144 h 144"/>
              <a:gd name="T6" fmla="*/ 0 60000 65536"/>
              <a:gd name="T7" fmla="*/ 0 60000 65536"/>
              <a:gd name="T8" fmla="*/ 0 60000 65536"/>
              <a:gd name="T9" fmla="*/ 0 w 768"/>
              <a:gd name="T10" fmla="*/ 0 h 144"/>
              <a:gd name="T11" fmla="*/ 768 w 768"/>
              <a:gd name="T12" fmla="*/ 144 h 144"/>
            </a:gdLst>
            <a:ahLst/>
            <a:cxnLst>
              <a:cxn ang="T6">
                <a:pos x="T0" y="T1"/>
              </a:cxn>
              <a:cxn ang="T7">
                <a:pos x="T2" y="T3"/>
              </a:cxn>
              <a:cxn ang="T8">
                <a:pos x="T4" y="T5"/>
              </a:cxn>
            </a:cxnLst>
            <a:rect l="T9" t="T10" r="T11" b="T12"/>
            <a:pathLst>
              <a:path w="768" h="144">
                <a:moveTo>
                  <a:pt x="0" y="144"/>
                </a:moveTo>
                <a:cubicBezTo>
                  <a:pt x="128" y="72"/>
                  <a:pt x="256" y="0"/>
                  <a:pt x="384" y="0"/>
                </a:cubicBezTo>
                <a:cubicBezTo>
                  <a:pt x="512" y="0"/>
                  <a:pt x="640" y="72"/>
                  <a:pt x="768" y="144"/>
                </a:cubicBezTo>
              </a:path>
            </a:pathLst>
          </a:custGeom>
          <a:noFill/>
          <a:ln w="25400">
            <a:solidFill>
              <a:schemeClr val="tx1"/>
            </a:solidFill>
            <a:round/>
            <a:headEnd/>
            <a:tailEnd type="triangle" w="med" len="med"/>
          </a:ln>
        </p:spPr>
        <p:txBody>
          <a:bodyPr wrap="none" anchor="ctr"/>
          <a:lstStyle/>
          <a:p>
            <a:endParaRPr lang="en-US"/>
          </a:p>
        </p:txBody>
      </p:sp>
      <p:grpSp>
        <p:nvGrpSpPr>
          <p:cNvPr id="37923" name="Group 35"/>
          <p:cNvGrpSpPr>
            <a:grpSpLocks/>
          </p:cNvGrpSpPr>
          <p:nvPr/>
        </p:nvGrpSpPr>
        <p:grpSpPr bwMode="auto">
          <a:xfrm>
            <a:off x="2133600" y="2895600"/>
            <a:ext cx="1371600" cy="533400"/>
            <a:chOff x="1296" y="1248"/>
            <a:chExt cx="864" cy="336"/>
          </a:xfrm>
        </p:grpSpPr>
        <p:sp>
          <p:nvSpPr>
            <p:cNvPr id="37935" name="Rectangle 36"/>
            <p:cNvSpPr>
              <a:spLocks noChangeArrowheads="1"/>
            </p:cNvSpPr>
            <p:nvPr/>
          </p:nvSpPr>
          <p:spPr bwMode="auto">
            <a:xfrm>
              <a:off x="1296" y="1392"/>
              <a:ext cx="192" cy="192"/>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t>4</a:t>
              </a:r>
            </a:p>
          </p:txBody>
        </p:sp>
        <p:sp>
          <p:nvSpPr>
            <p:cNvPr id="37936" name="Rectangle 37"/>
            <p:cNvSpPr>
              <a:spLocks noChangeArrowheads="1"/>
            </p:cNvSpPr>
            <p:nvPr/>
          </p:nvSpPr>
          <p:spPr bwMode="auto">
            <a:xfrm>
              <a:off x="1488" y="1392"/>
              <a:ext cx="192" cy="192"/>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37937" name="Rectangle 38"/>
            <p:cNvSpPr>
              <a:spLocks noChangeArrowheads="1"/>
            </p:cNvSpPr>
            <p:nvPr/>
          </p:nvSpPr>
          <p:spPr bwMode="auto">
            <a:xfrm>
              <a:off x="1680" y="1392"/>
              <a:ext cx="192" cy="192"/>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37938" name="Rectangle 39"/>
            <p:cNvSpPr>
              <a:spLocks noChangeArrowheads="1"/>
            </p:cNvSpPr>
            <p:nvPr/>
          </p:nvSpPr>
          <p:spPr bwMode="auto">
            <a:xfrm>
              <a:off x="1872" y="1392"/>
              <a:ext cx="192" cy="192"/>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37939" name="Freeform 40"/>
            <p:cNvSpPr>
              <a:spLocks/>
            </p:cNvSpPr>
            <p:nvPr/>
          </p:nvSpPr>
          <p:spPr bwMode="auto">
            <a:xfrm>
              <a:off x="1392" y="1248"/>
              <a:ext cx="768" cy="144"/>
            </a:xfrm>
            <a:custGeom>
              <a:avLst/>
              <a:gdLst>
                <a:gd name="T0" fmla="*/ 0 w 768"/>
                <a:gd name="T1" fmla="*/ 144 h 144"/>
                <a:gd name="T2" fmla="*/ 384 w 768"/>
                <a:gd name="T3" fmla="*/ 0 h 144"/>
                <a:gd name="T4" fmla="*/ 768 w 768"/>
                <a:gd name="T5" fmla="*/ 144 h 144"/>
                <a:gd name="T6" fmla="*/ 0 60000 65536"/>
                <a:gd name="T7" fmla="*/ 0 60000 65536"/>
                <a:gd name="T8" fmla="*/ 0 60000 65536"/>
                <a:gd name="T9" fmla="*/ 0 w 768"/>
                <a:gd name="T10" fmla="*/ 0 h 144"/>
                <a:gd name="T11" fmla="*/ 768 w 768"/>
                <a:gd name="T12" fmla="*/ 144 h 144"/>
              </a:gdLst>
              <a:ahLst/>
              <a:cxnLst>
                <a:cxn ang="T6">
                  <a:pos x="T0" y="T1"/>
                </a:cxn>
                <a:cxn ang="T7">
                  <a:pos x="T2" y="T3"/>
                </a:cxn>
                <a:cxn ang="T8">
                  <a:pos x="T4" y="T5"/>
                </a:cxn>
              </a:cxnLst>
              <a:rect l="T9" t="T10" r="T11" b="T12"/>
              <a:pathLst>
                <a:path w="768" h="144">
                  <a:moveTo>
                    <a:pt x="0" y="144"/>
                  </a:moveTo>
                  <a:cubicBezTo>
                    <a:pt x="128" y="72"/>
                    <a:pt x="256" y="0"/>
                    <a:pt x="384" y="0"/>
                  </a:cubicBezTo>
                  <a:cubicBezTo>
                    <a:pt x="512" y="0"/>
                    <a:pt x="640" y="72"/>
                    <a:pt x="768" y="144"/>
                  </a:cubicBezTo>
                </a:path>
              </a:pathLst>
            </a:custGeom>
            <a:noFill/>
            <a:ln w="25400">
              <a:solidFill>
                <a:schemeClr val="tx1"/>
              </a:solidFill>
              <a:round/>
              <a:headEnd/>
              <a:tailEnd type="triangle" w="med" len="med"/>
            </a:ln>
          </p:spPr>
          <p:txBody>
            <a:bodyPr wrap="none" anchor="ctr"/>
            <a:lstStyle/>
            <a:p>
              <a:endParaRPr lang="en-US"/>
            </a:p>
          </p:txBody>
        </p:sp>
      </p:grpSp>
      <p:sp>
        <p:nvSpPr>
          <p:cNvPr id="37924" name="Rectangle 41"/>
          <p:cNvSpPr>
            <a:spLocks noChangeArrowheads="1"/>
          </p:cNvSpPr>
          <p:nvPr/>
        </p:nvSpPr>
        <p:spPr bwMode="auto">
          <a:xfrm>
            <a:off x="4876800" y="41148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37925" name="Rectangle 42"/>
          <p:cNvSpPr>
            <a:spLocks noChangeArrowheads="1"/>
          </p:cNvSpPr>
          <p:nvPr/>
        </p:nvSpPr>
        <p:spPr bwMode="auto">
          <a:xfrm>
            <a:off x="5181600" y="41148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37926" name="Rectangle 43"/>
          <p:cNvSpPr>
            <a:spLocks noChangeArrowheads="1"/>
          </p:cNvSpPr>
          <p:nvPr/>
        </p:nvSpPr>
        <p:spPr bwMode="auto">
          <a:xfrm>
            <a:off x="5486400" y="41148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37927" name="Rectangle 44"/>
          <p:cNvSpPr>
            <a:spLocks noChangeArrowheads="1"/>
          </p:cNvSpPr>
          <p:nvPr/>
        </p:nvSpPr>
        <p:spPr bwMode="auto">
          <a:xfrm>
            <a:off x="5791200" y="41148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37928" name="Rectangle 45"/>
          <p:cNvSpPr>
            <a:spLocks noChangeArrowheads="1"/>
          </p:cNvSpPr>
          <p:nvPr/>
        </p:nvSpPr>
        <p:spPr bwMode="auto">
          <a:xfrm>
            <a:off x="6096000" y="41148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37929" name="Rectangle 46"/>
          <p:cNvSpPr>
            <a:spLocks noChangeArrowheads="1"/>
          </p:cNvSpPr>
          <p:nvPr/>
        </p:nvSpPr>
        <p:spPr bwMode="auto">
          <a:xfrm>
            <a:off x="4572000" y="4114800"/>
            <a:ext cx="3048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t>4</a:t>
            </a:r>
          </a:p>
        </p:txBody>
      </p:sp>
      <p:sp>
        <p:nvSpPr>
          <p:cNvPr id="37930" name="Text Box 47"/>
          <p:cNvSpPr txBox="1">
            <a:spLocks noChangeArrowheads="1"/>
          </p:cNvSpPr>
          <p:nvPr/>
        </p:nvSpPr>
        <p:spPr bwMode="auto">
          <a:xfrm>
            <a:off x="5775325" y="4108450"/>
            <a:ext cx="296863" cy="336550"/>
          </a:xfrm>
          <a:prstGeom prst="rect">
            <a:avLst/>
          </a:prstGeom>
          <a:noFill/>
          <a:ln w="25400">
            <a:noFill/>
            <a:miter lim="800000"/>
            <a:headEnd/>
            <a:tailEnd/>
          </a:ln>
        </p:spPr>
        <p:txBody>
          <a:bodyPr wrap="none">
            <a:spAutoFit/>
          </a:bodyPr>
          <a:lstStyle/>
          <a:p>
            <a:pPr algn="l">
              <a:lnSpc>
                <a:spcPct val="100000"/>
              </a:lnSpc>
            </a:pPr>
            <a:r>
              <a:rPr lang="en-US" sz="1600"/>
              <a:t>2</a:t>
            </a:r>
          </a:p>
        </p:txBody>
      </p:sp>
      <p:sp>
        <p:nvSpPr>
          <p:cNvPr id="37931" name="Freeform 48"/>
          <p:cNvSpPr>
            <a:spLocks/>
          </p:cNvSpPr>
          <p:nvPr/>
        </p:nvSpPr>
        <p:spPr bwMode="auto">
          <a:xfrm>
            <a:off x="4648200" y="3886200"/>
            <a:ext cx="1295400" cy="228600"/>
          </a:xfrm>
          <a:custGeom>
            <a:avLst/>
            <a:gdLst>
              <a:gd name="T0" fmla="*/ 0 w 816"/>
              <a:gd name="T1" fmla="*/ 144 h 144"/>
              <a:gd name="T2" fmla="*/ 432 w 816"/>
              <a:gd name="T3" fmla="*/ 0 h 144"/>
              <a:gd name="T4" fmla="*/ 816 w 816"/>
              <a:gd name="T5" fmla="*/ 144 h 144"/>
              <a:gd name="T6" fmla="*/ 0 60000 65536"/>
              <a:gd name="T7" fmla="*/ 0 60000 65536"/>
              <a:gd name="T8" fmla="*/ 0 60000 65536"/>
              <a:gd name="T9" fmla="*/ 0 w 816"/>
              <a:gd name="T10" fmla="*/ 0 h 144"/>
              <a:gd name="T11" fmla="*/ 816 w 816"/>
              <a:gd name="T12" fmla="*/ 144 h 144"/>
            </a:gdLst>
            <a:ahLst/>
            <a:cxnLst>
              <a:cxn ang="T6">
                <a:pos x="T0" y="T1"/>
              </a:cxn>
              <a:cxn ang="T7">
                <a:pos x="T2" y="T3"/>
              </a:cxn>
              <a:cxn ang="T8">
                <a:pos x="T4" y="T5"/>
              </a:cxn>
            </a:cxnLst>
            <a:rect l="T9" t="T10" r="T11" b="T12"/>
            <a:pathLst>
              <a:path w="816" h="144">
                <a:moveTo>
                  <a:pt x="0" y="144"/>
                </a:moveTo>
                <a:cubicBezTo>
                  <a:pt x="148" y="72"/>
                  <a:pt x="296" y="0"/>
                  <a:pt x="432" y="0"/>
                </a:cubicBezTo>
                <a:cubicBezTo>
                  <a:pt x="568" y="0"/>
                  <a:pt x="692" y="72"/>
                  <a:pt x="816" y="144"/>
                </a:cubicBezTo>
              </a:path>
            </a:pathLst>
          </a:custGeom>
          <a:noFill/>
          <a:ln w="25400">
            <a:solidFill>
              <a:schemeClr val="tx1"/>
            </a:solidFill>
            <a:round/>
            <a:headEnd/>
            <a:tailEnd type="triangle" w="med" len="med"/>
          </a:ln>
        </p:spPr>
        <p:txBody>
          <a:bodyPr wrap="none" anchor="ctr"/>
          <a:lstStyle/>
          <a:p>
            <a:endParaRPr lang="en-US"/>
          </a:p>
        </p:txBody>
      </p:sp>
      <p:sp>
        <p:nvSpPr>
          <p:cNvPr id="37932" name="Freeform 49"/>
          <p:cNvSpPr>
            <a:spLocks/>
          </p:cNvSpPr>
          <p:nvPr/>
        </p:nvSpPr>
        <p:spPr bwMode="auto">
          <a:xfrm>
            <a:off x="5943600" y="3962400"/>
            <a:ext cx="609600" cy="152400"/>
          </a:xfrm>
          <a:custGeom>
            <a:avLst/>
            <a:gdLst>
              <a:gd name="T0" fmla="*/ 0 w 384"/>
              <a:gd name="T1" fmla="*/ 96 h 96"/>
              <a:gd name="T2" fmla="*/ 192 w 384"/>
              <a:gd name="T3" fmla="*/ 0 h 96"/>
              <a:gd name="T4" fmla="*/ 384 w 384"/>
              <a:gd name="T5" fmla="*/ 96 h 96"/>
              <a:gd name="T6" fmla="*/ 0 60000 65536"/>
              <a:gd name="T7" fmla="*/ 0 60000 65536"/>
              <a:gd name="T8" fmla="*/ 0 60000 65536"/>
              <a:gd name="T9" fmla="*/ 0 w 384"/>
              <a:gd name="T10" fmla="*/ 0 h 96"/>
              <a:gd name="T11" fmla="*/ 384 w 384"/>
              <a:gd name="T12" fmla="*/ 96 h 96"/>
            </a:gdLst>
            <a:ahLst/>
            <a:cxnLst>
              <a:cxn ang="T6">
                <a:pos x="T0" y="T1"/>
              </a:cxn>
              <a:cxn ang="T7">
                <a:pos x="T2" y="T3"/>
              </a:cxn>
              <a:cxn ang="T8">
                <a:pos x="T4" y="T5"/>
              </a:cxn>
            </a:cxnLst>
            <a:rect l="T9" t="T10" r="T11" b="T12"/>
            <a:pathLst>
              <a:path w="384" h="96">
                <a:moveTo>
                  <a:pt x="0" y="96"/>
                </a:moveTo>
                <a:cubicBezTo>
                  <a:pt x="64" y="48"/>
                  <a:pt x="128" y="0"/>
                  <a:pt x="192" y="0"/>
                </a:cubicBezTo>
                <a:cubicBezTo>
                  <a:pt x="256" y="0"/>
                  <a:pt x="320" y="48"/>
                  <a:pt x="384" y="96"/>
                </a:cubicBezTo>
              </a:path>
            </a:pathLst>
          </a:custGeom>
          <a:noFill/>
          <a:ln w="25400">
            <a:solidFill>
              <a:schemeClr val="tx1"/>
            </a:solidFill>
            <a:round/>
            <a:headEnd/>
            <a:tailEnd type="triangle" w="med" len="med"/>
          </a:ln>
        </p:spPr>
        <p:txBody>
          <a:bodyPr wrap="none" anchor="ctr"/>
          <a:lstStyle/>
          <a:p>
            <a:endParaRPr lang="en-US"/>
          </a:p>
        </p:txBody>
      </p:sp>
      <p:sp>
        <p:nvSpPr>
          <p:cNvPr id="37933" name="Text Box 50"/>
          <p:cNvSpPr txBox="1">
            <a:spLocks noChangeArrowheads="1"/>
          </p:cNvSpPr>
          <p:nvPr/>
        </p:nvSpPr>
        <p:spPr bwMode="auto">
          <a:xfrm>
            <a:off x="838200" y="4572000"/>
            <a:ext cx="1284288" cy="336550"/>
          </a:xfrm>
          <a:prstGeom prst="rect">
            <a:avLst/>
          </a:prstGeom>
          <a:noFill/>
          <a:ln w="25400">
            <a:noFill/>
            <a:miter lim="800000"/>
            <a:headEnd/>
            <a:tailEnd/>
          </a:ln>
        </p:spPr>
        <p:txBody>
          <a:bodyPr wrap="none">
            <a:spAutoFit/>
          </a:bodyPr>
          <a:lstStyle/>
          <a:p>
            <a:pPr algn="l">
              <a:lnSpc>
                <a:spcPct val="100000"/>
              </a:lnSpc>
            </a:pPr>
            <a:r>
              <a:rPr lang="en-US" sz="1600">
                <a:latin typeface="Courier New" pitchFamily="1" charset="0"/>
              </a:rPr>
              <a:t>malloc(5)</a:t>
            </a:r>
          </a:p>
        </p:txBody>
      </p:sp>
      <p:sp>
        <p:nvSpPr>
          <p:cNvPr id="37934" name="Text Box 51"/>
          <p:cNvSpPr txBox="1">
            <a:spLocks noChangeArrowheads="1"/>
          </p:cNvSpPr>
          <p:nvPr/>
        </p:nvSpPr>
        <p:spPr bwMode="auto">
          <a:xfrm>
            <a:off x="2117725" y="4695825"/>
            <a:ext cx="844550" cy="366713"/>
          </a:xfrm>
          <a:prstGeom prst="rect">
            <a:avLst/>
          </a:prstGeom>
          <a:noFill/>
          <a:ln w="25400">
            <a:noFill/>
            <a:miter lim="800000"/>
            <a:headEnd/>
            <a:tailEnd/>
          </a:ln>
        </p:spPr>
        <p:txBody>
          <a:bodyPr wrap="none">
            <a:spAutoFit/>
          </a:bodyPr>
          <a:lstStyle/>
          <a:p>
            <a:pPr algn="l">
              <a:lnSpc>
                <a:spcPct val="100000"/>
              </a:lnSpc>
            </a:pPr>
            <a:r>
              <a:rPr lang="en-US" sz="1800"/>
              <a:t>Oops!</a:t>
            </a:r>
            <a:endParaRPr lang="en-US" sz="1600"/>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Grp="1" noChangeArrowheads="1"/>
          </p:cNvSpPr>
          <p:nvPr>
            <p:ph type="title"/>
          </p:nvPr>
        </p:nvSpPr>
        <p:spPr>
          <a:xfrm>
            <a:off x="381000" y="417513"/>
            <a:ext cx="6769100" cy="573087"/>
          </a:xfrm>
        </p:spPr>
        <p:txBody>
          <a:bodyPr/>
          <a:lstStyle/>
          <a:p>
            <a:pPr eaLnBrk="1" hangingPunct="1"/>
            <a:r>
              <a:rPr lang="en-US" smtClean="0"/>
              <a:t>Implicit List: Coalescing</a:t>
            </a:r>
          </a:p>
        </p:txBody>
      </p:sp>
      <p:sp>
        <p:nvSpPr>
          <p:cNvPr id="569347" name="Rectangle 3"/>
          <p:cNvSpPr>
            <a:spLocks noGrp="1" noChangeArrowheads="1"/>
          </p:cNvSpPr>
          <p:nvPr>
            <p:ph type="body" idx="1"/>
          </p:nvPr>
        </p:nvSpPr>
        <p:spPr>
          <a:xfrm>
            <a:off x="290513" y="1220788"/>
            <a:ext cx="8307387" cy="5484812"/>
          </a:xfrm>
        </p:spPr>
        <p:txBody>
          <a:bodyPr/>
          <a:lstStyle/>
          <a:p>
            <a:pPr eaLnBrk="1" hangingPunct="1">
              <a:lnSpc>
                <a:spcPct val="85000"/>
              </a:lnSpc>
              <a:buFont typeface="Wingdings" pitchFamily="1" charset="2"/>
              <a:buNone/>
            </a:pPr>
            <a:r>
              <a:rPr lang="en-US" sz="2800" smtClean="0">
                <a:effectLst>
                  <a:outerShdw blurRad="38100" dist="38100" dir="2700000" algn="tl">
                    <a:srgbClr val="C0C0C0"/>
                  </a:outerShdw>
                </a:effectLst>
              </a:rPr>
              <a:t>Join (</a:t>
            </a:r>
            <a:r>
              <a:rPr lang="en-US" sz="2800" i="1" smtClean="0">
                <a:solidFill>
                  <a:srgbClr val="FF0000"/>
                </a:solidFill>
                <a:effectLst>
                  <a:outerShdw blurRad="38100" dist="38100" dir="2700000" algn="tl">
                    <a:srgbClr val="C0C0C0"/>
                  </a:outerShdw>
                </a:effectLst>
              </a:rPr>
              <a:t>coelesce</a:t>
            </a:r>
            <a:r>
              <a:rPr lang="en-US" sz="2800" smtClean="0">
                <a:effectLst>
                  <a:outerShdw blurRad="38100" dist="38100" dir="2700000" algn="tl">
                    <a:srgbClr val="C0C0C0"/>
                  </a:outerShdw>
                </a:effectLst>
              </a:rPr>
              <a:t>) with next and/or previous block if they are free</a:t>
            </a:r>
          </a:p>
          <a:p>
            <a:pPr lvl="1" eaLnBrk="1" hangingPunct="1">
              <a:lnSpc>
                <a:spcPct val="90000"/>
              </a:lnSpc>
            </a:pPr>
            <a:r>
              <a:rPr lang="en-US" sz="2400" smtClean="0"/>
              <a:t>Coalescing with next block</a:t>
            </a:r>
          </a:p>
          <a:p>
            <a:pPr lvl="2" eaLnBrk="1" hangingPunct="1">
              <a:lnSpc>
                <a:spcPct val="97000"/>
              </a:lnSpc>
              <a:buFont typeface="Wingdings" pitchFamily="1" charset="2"/>
              <a:buNone/>
            </a:pPr>
            <a:r>
              <a:rPr lang="en-US" sz="2000" smtClean="0">
                <a:latin typeface="Courier New" pitchFamily="1" charset="0"/>
              </a:rPr>
              <a:t>  </a:t>
            </a:r>
            <a:r>
              <a:rPr lang="en-US" sz="1800" b="0" smtClean="0">
                <a:latin typeface="Courier New" pitchFamily="1" charset="0"/>
              </a:rPr>
              <a:t> </a:t>
            </a:r>
          </a:p>
          <a:p>
            <a:pPr lvl="1" eaLnBrk="1" hangingPunct="1">
              <a:lnSpc>
                <a:spcPct val="90000"/>
              </a:lnSpc>
            </a:pPr>
            <a:endParaRPr lang="en-US" b="0" smtClean="0">
              <a:latin typeface="Courier New" pitchFamily="1" charset="0"/>
            </a:endParaRPr>
          </a:p>
          <a:p>
            <a:pPr lvl="1" eaLnBrk="1" hangingPunct="1">
              <a:lnSpc>
                <a:spcPct val="90000"/>
              </a:lnSpc>
            </a:pPr>
            <a:endParaRPr lang="en-US" b="0" smtClean="0">
              <a:latin typeface="Courier New" pitchFamily="1" charset="0"/>
            </a:endParaRPr>
          </a:p>
          <a:p>
            <a:pPr lvl="1" eaLnBrk="1" hangingPunct="1">
              <a:lnSpc>
                <a:spcPct val="90000"/>
              </a:lnSpc>
            </a:pPr>
            <a:endParaRPr lang="en-US" b="0" smtClean="0">
              <a:latin typeface="Courier New" pitchFamily="1" charset="0"/>
            </a:endParaRPr>
          </a:p>
          <a:p>
            <a:pPr lvl="1" eaLnBrk="1" hangingPunct="1">
              <a:lnSpc>
                <a:spcPct val="90000"/>
              </a:lnSpc>
            </a:pPr>
            <a:endParaRPr lang="en-US" b="0" smtClean="0">
              <a:latin typeface="Courier New" pitchFamily="1" charset="0"/>
            </a:endParaRPr>
          </a:p>
          <a:p>
            <a:pPr lvl="1" eaLnBrk="1" hangingPunct="1">
              <a:lnSpc>
                <a:spcPct val="90000"/>
              </a:lnSpc>
            </a:pPr>
            <a:endParaRPr lang="en-US" b="0" smtClean="0">
              <a:latin typeface="Courier New" pitchFamily="1" charset="0"/>
            </a:endParaRPr>
          </a:p>
          <a:p>
            <a:pPr lvl="1" eaLnBrk="1" hangingPunct="1">
              <a:lnSpc>
                <a:spcPct val="90000"/>
              </a:lnSpc>
            </a:pPr>
            <a:endParaRPr lang="en-US" sz="2400" smtClean="0"/>
          </a:p>
          <a:p>
            <a:pPr lvl="1" eaLnBrk="1" hangingPunct="1">
              <a:lnSpc>
                <a:spcPct val="90000"/>
              </a:lnSpc>
            </a:pPr>
            <a:endParaRPr lang="en-US" sz="2400" smtClean="0"/>
          </a:p>
          <a:p>
            <a:pPr lvl="1" eaLnBrk="1" hangingPunct="1">
              <a:lnSpc>
                <a:spcPct val="90000"/>
              </a:lnSpc>
            </a:pPr>
            <a:endParaRPr lang="en-US" sz="2400" smtClean="0"/>
          </a:p>
          <a:p>
            <a:pPr lvl="1" eaLnBrk="1" hangingPunct="1">
              <a:lnSpc>
                <a:spcPct val="90000"/>
              </a:lnSpc>
            </a:pPr>
            <a:endParaRPr lang="en-US" sz="2400" smtClean="0"/>
          </a:p>
          <a:p>
            <a:pPr lvl="1" eaLnBrk="1" hangingPunct="1">
              <a:lnSpc>
                <a:spcPct val="90000"/>
              </a:lnSpc>
            </a:pPr>
            <a:r>
              <a:rPr lang="en-US" sz="2400" smtClean="0"/>
              <a:t>But how do we coalesce with previous block?</a:t>
            </a:r>
            <a:endParaRPr lang="en-US" b="0" smtClean="0">
              <a:latin typeface="Courier New" pitchFamily="1" charset="0"/>
            </a:endParaRPr>
          </a:p>
        </p:txBody>
      </p:sp>
      <p:sp>
        <p:nvSpPr>
          <p:cNvPr id="38916" name="Rectangle 4"/>
          <p:cNvSpPr>
            <a:spLocks noChangeArrowheads="1"/>
          </p:cNvSpPr>
          <p:nvPr/>
        </p:nvSpPr>
        <p:spPr bwMode="auto">
          <a:xfrm>
            <a:off x="3352800" y="4724400"/>
            <a:ext cx="304800" cy="304800"/>
          </a:xfrm>
          <a:prstGeom prst="rect">
            <a:avLst/>
          </a:prstGeom>
          <a:solidFill>
            <a:srgbClr val="FFFF99"/>
          </a:solidFill>
          <a:ln w="3175">
            <a:solidFill>
              <a:schemeClr val="tx1"/>
            </a:solidFill>
            <a:miter lim="800000"/>
            <a:headEnd/>
            <a:tailEnd/>
          </a:ln>
        </p:spPr>
        <p:txBody>
          <a:bodyPr wrap="none" anchor="ctr"/>
          <a:lstStyle/>
          <a:p>
            <a:pPr>
              <a:lnSpc>
                <a:spcPct val="100000"/>
              </a:lnSpc>
            </a:pPr>
            <a:r>
              <a:rPr lang="en-US" sz="1600"/>
              <a:t>4</a:t>
            </a:r>
          </a:p>
        </p:txBody>
      </p:sp>
      <p:sp>
        <p:nvSpPr>
          <p:cNvPr id="38917" name="Rectangle 5"/>
          <p:cNvSpPr>
            <a:spLocks noChangeArrowheads="1"/>
          </p:cNvSpPr>
          <p:nvPr/>
        </p:nvSpPr>
        <p:spPr bwMode="auto">
          <a:xfrm>
            <a:off x="3657600" y="4724400"/>
            <a:ext cx="304800" cy="304800"/>
          </a:xfrm>
          <a:prstGeom prst="rect">
            <a:avLst/>
          </a:prstGeom>
          <a:solidFill>
            <a:srgbClr val="FFFF99"/>
          </a:solidFill>
          <a:ln w="3175">
            <a:solidFill>
              <a:schemeClr val="tx1"/>
            </a:solidFill>
            <a:miter lim="800000"/>
            <a:headEnd/>
            <a:tailEnd/>
          </a:ln>
        </p:spPr>
        <p:txBody>
          <a:bodyPr wrap="none" anchor="ctr"/>
          <a:lstStyle/>
          <a:p>
            <a:endParaRPr lang="en-US"/>
          </a:p>
        </p:txBody>
      </p:sp>
      <p:sp>
        <p:nvSpPr>
          <p:cNvPr id="38918" name="Rectangle 6"/>
          <p:cNvSpPr>
            <a:spLocks noChangeArrowheads="1"/>
          </p:cNvSpPr>
          <p:nvPr/>
        </p:nvSpPr>
        <p:spPr bwMode="auto">
          <a:xfrm>
            <a:off x="3962400" y="4724400"/>
            <a:ext cx="304800" cy="304800"/>
          </a:xfrm>
          <a:prstGeom prst="rect">
            <a:avLst/>
          </a:prstGeom>
          <a:solidFill>
            <a:srgbClr val="FFFF99"/>
          </a:solidFill>
          <a:ln w="3175">
            <a:solidFill>
              <a:schemeClr val="tx1"/>
            </a:solidFill>
            <a:miter lim="800000"/>
            <a:headEnd/>
            <a:tailEnd/>
          </a:ln>
        </p:spPr>
        <p:txBody>
          <a:bodyPr wrap="none" anchor="ctr"/>
          <a:lstStyle/>
          <a:p>
            <a:endParaRPr lang="en-US"/>
          </a:p>
        </p:txBody>
      </p:sp>
      <p:sp>
        <p:nvSpPr>
          <p:cNvPr id="38919" name="Rectangle 7"/>
          <p:cNvSpPr>
            <a:spLocks noChangeArrowheads="1"/>
          </p:cNvSpPr>
          <p:nvPr/>
        </p:nvSpPr>
        <p:spPr bwMode="auto">
          <a:xfrm>
            <a:off x="4267200" y="4724400"/>
            <a:ext cx="304800" cy="304800"/>
          </a:xfrm>
          <a:prstGeom prst="rect">
            <a:avLst/>
          </a:prstGeom>
          <a:solidFill>
            <a:srgbClr val="FFFF99"/>
          </a:solidFill>
          <a:ln w="3175">
            <a:solidFill>
              <a:schemeClr val="tx1"/>
            </a:solidFill>
            <a:miter lim="800000"/>
            <a:headEnd/>
            <a:tailEnd/>
          </a:ln>
        </p:spPr>
        <p:txBody>
          <a:bodyPr wrap="none" anchor="ctr"/>
          <a:lstStyle/>
          <a:p>
            <a:endParaRPr lang="en-US"/>
          </a:p>
        </p:txBody>
      </p:sp>
      <p:sp>
        <p:nvSpPr>
          <p:cNvPr id="38920" name="Rectangle 8"/>
          <p:cNvSpPr>
            <a:spLocks noChangeArrowheads="1"/>
          </p:cNvSpPr>
          <p:nvPr/>
        </p:nvSpPr>
        <p:spPr bwMode="auto">
          <a:xfrm>
            <a:off x="4876800" y="4724400"/>
            <a:ext cx="304800" cy="304800"/>
          </a:xfrm>
          <a:prstGeom prst="rect">
            <a:avLst/>
          </a:prstGeom>
          <a:solidFill>
            <a:srgbClr val="99FFCC"/>
          </a:solidFill>
          <a:ln w="3175">
            <a:solidFill>
              <a:schemeClr val="tx1"/>
            </a:solidFill>
            <a:miter lim="800000"/>
            <a:headEnd/>
            <a:tailEnd/>
          </a:ln>
        </p:spPr>
        <p:txBody>
          <a:bodyPr wrap="none" anchor="ctr"/>
          <a:lstStyle/>
          <a:p>
            <a:endParaRPr lang="en-US"/>
          </a:p>
        </p:txBody>
      </p:sp>
      <p:sp>
        <p:nvSpPr>
          <p:cNvPr id="38921" name="Rectangle 9"/>
          <p:cNvSpPr>
            <a:spLocks noChangeArrowheads="1"/>
          </p:cNvSpPr>
          <p:nvPr/>
        </p:nvSpPr>
        <p:spPr bwMode="auto">
          <a:xfrm>
            <a:off x="5181600" y="4724400"/>
            <a:ext cx="304800" cy="304800"/>
          </a:xfrm>
          <a:prstGeom prst="rect">
            <a:avLst/>
          </a:prstGeom>
          <a:solidFill>
            <a:srgbClr val="99FFCC"/>
          </a:solidFill>
          <a:ln w="3175">
            <a:solidFill>
              <a:schemeClr val="tx1"/>
            </a:solidFill>
            <a:miter lim="800000"/>
            <a:headEnd/>
            <a:tailEnd/>
          </a:ln>
        </p:spPr>
        <p:txBody>
          <a:bodyPr wrap="none" anchor="ctr"/>
          <a:lstStyle/>
          <a:p>
            <a:endParaRPr lang="en-US"/>
          </a:p>
        </p:txBody>
      </p:sp>
      <p:sp>
        <p:nvSpPr>
          <p:cNvPr id="38922" name="Rectangle 10"/>
          <p:cNvSpPr>
            <a:spLocks noChangeArrowheads="1"/>
          </p:cNvSpPr>
          <p:nvPr/>
        </p:nvSpPr>
        <p:spPr bwMode="auto">
          <a:xfrm>
            <a:off x="5486400" y="4724400"/>
            <a:ext cx="304800" cy="304800"/>
          </a:xfrm>
          <a:prstGeom prst="rect">
            <a:avLst/>
          </a:prstGeom>
          <a:solidFill>
            <a:srgbClr val="99FFCC"/>
          </a:solidFill>
          <a:ln w="3175">
            <a:solidFill>
              <a:schemeClr val="tx1"/>
            </a:solidFill>
            <a:miter lim="800000"/>
            <a:headEnd/>
            <a:tailEnd/>
          </a:ln>
        </p:spPr>
        <p:txBody>
          <a:bodyPr wrap="none" anchor="ctr"/>
          <a:lstStyle/>
          <a:p>
            <a:endParaRPr lang="en-US"/>
          </a:p>
        </p:txBody>
      </p:sp>
      <p:sp>
        <p:nvSpPr>
          <p:cNvPr id="38923" name="Rectangle 11"/>
          <p:cNvSpPr>
            <a:spLocks noChangeArrowheads="1"/>
          </p:cNvSpPr>
          <p:nvPr/>
        </p:nvSpPr>
        <p:spPr bwMode="auto">
          <a:xfrm>
            <a:off x="5791200" y="47244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38924" name="Rectangle 12"/>
          <p:cNvSpPr>
            <a:spLocks noChangeArrowheads="1"/>
          </p:cNvSpPr>
          <p:nvPr/>
        </p:nvSpPr>
        <p:spPr bwMode="auto">
          <a:xfrm>
            <a:off x="6096000" y="47244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38925" name="Rectangle 13"/>
          <p:cNvSpPr>
            <a:spLocks noChangeArrowheads="1"/>
          </p:cNvSpPr>
          <p:nvPr/>
        </p:nvSpPr>
        <p:spPr bwMode="auto">
          <a:xfrm>
            <a:off x="6400800" y="4724400"/>
            <a:ext cx="304800" cy="304800"/>
          </a:xfrm>
          <a:prstGeom prst="rect">
            <a:avLst/>
          </a:prstGeom>
          <a:solidFill>
            <a:srgbClr val="C0C0C0"/>
          </a:solidFill>
          <a:ln w="3175">
            <a:solidFill>
              <a:schemeClr val="tx1"/>
            </a:solidFill>
            <a:miter lim="800000"/>
            <a:headEnd/>
            <a:tailEnd/>
          </a:ln>
        </p:spPr>
        <p:txBody>
          <a:bodyPr wrap="none" anchor="ctr"/>
          <a:lstStyle/>
          <a:p>
            <a:pPr>
              <a:lnSpc>
                <a:spcPct val="100000"/>
              </a:lnSpc>
            </a:pPr>
            <a:r>
              <a:rPr lang="en-US" sz="1600"/>
              <a:t>2</a:t>
            </a:r>
          </a:p>
        </p:txBody>
      </p:sp>
      <p:sp>
        <p:nvSpPr>
          <p:cNvPr id="38926" name="Rectangle 14"/>
          <p:cNvSpPr>
            <a:spLocks noChangeArrowheads="1"/>
          </p:cNvSpPr>
          <p:nvPr/>
        </p:nvSpPr>
        <p:spPr bwMode="auto">
          <a:xfrm>
            <a:off x="6705600" y="4724400"/>
            <a:ext cx="304800" cy="304800"/>
          </a:xfrm>
          <a:prstGeom prst="rect">
            <a:avLst/>
          </a:prstGeom>
          <a:solidFill>
            <a:srgbClr val="C0C0C0"/>
          </a:solidFill>
          <a:ln w="3175">
            <a:solidFill>
              <a:schemeClr val="tx1"/>
            </a:solidFill>
            <a:miter lim="800000"/>
            <a:headEnd/>
            <a:tailEnd/>
          </a:ln>
        </p:spPr>
        <p:txBody>
          <a:bodyPr wrap="none" anchor="ctr"/>
          <a:lstStyle/>
          <a:p>
            <a:endParaRPr lang="en-US"/>
          </a:p>
        </p:txBody>
      </p:sp>
      <p:sp>
        <p:nvSpPr>
          <p:cNvPr id="38927" name="Rectangle 15"/>
          <p:cNvSpPr>
            <a:spLocks noChangeArrowheads="1"/>
          </p:cNvSpPr>
          <p:nvPr/>
        </p:nvSpPr>
        <p:spPr bwMode="auto">
          <a:xfrm>
            <a:off x="4572000" y="4724400"/>
            <a:ext cx="304800" cy="304800"/>
          </a:xfrm>
          <a:prstGeom prst="rect">
            <a:avLst/>
          </a:prstGeom>
          <a:solidFill>
            <a:srgbClr val="99FFCC"/>
          </a:solidFill>
          <a:ln w="3175">
            <a:solidFill>
              <a:schemeClr val="tx1"/>
            </a:solidFill>
            <a:miter lim="800000"/>
            <a:headEnd/>
            <a:tailEnd/>
          </a:ln>
        </p:spPr>
        <p:txBody>
          <a:bodyPr wrap="none" anchor="ctr"/>
          <a:lstStyle/>
          <a:p>
            <a:pPr>
              <a:lnSpc>
                <a:spcPct val="100000"/>
              </a:lnSpc>
            </a:pPr>
            <a:r>
              <a:rPr lang="en-US" sz="1600"/>
              <a:t>4</a:t>
            </a:r>
          </a:p>
        </p:txBody>
      </p:sp>
      <p:sp>
        <p:nvSpPr>
          <p:cNvPr id="38928" name="Freeform 16"/>
          <p:cNvSpPr>
            <a:spLocks/>
          </p:cNvSpPr>
          <p:nvPr/>
        </p:nvSpPr>
        <p:spPr bwMode="auto">
          <a:xfrm>
            <a:off x="3505200" y="4495800"/>
            <a:ext cx="1219200" cy="228600"/>
          </a:xfrm>
          <a:custGeom>
            <a:avLst/>
            <a:gdLst>
              <a:gd name="T0" fmla="*/ 0 w 768"/>
              <a:gd name="T1" fmla="*/ 144 h 144"/>
              <a:gd name="T2" fmla="*/ 384 w 768"/>
              <a:gd name="T3" fmla="*/ 0 h 144"/>
              <a:gd name="T4" fmla="*/ 768 w 768"/>
              <a:gd name="T5" fmla="*/ 144 h 144"/>
              <a:gd name="T6" fmla="*/ 0 60000 65536"/>
              <a:gd name="T7" fmla="*/ 0 60000 65536"/>
              <a:gd name="T8" fmla="*/ 0 60000 65536"/>
              <a:gd name="T9" fmla="*/ 0 w 768"/>
              <a:gd name="T10" fmla="*/ 0 h 144"/>
              <a:gd name="T11" fmla="*/ 768 w 768"/>
              <a:gd name="T12" fmla="*/ 144 h 144"/>
            </a:gdLst>
            <a:ahLst/>
            <a:cxnLst>
              <a:cxn ang="T6">
                <a:pos x="T0" y="T1"/>
              </a:cxn>
              <a:cxn ang="T7">
                <a:pos x="T2" y="T3"/>
              </a:cxn>
              <a:cxn ang="T8">
                <a:pos x="T4" y="T5"/>
              </a:cxn>
            </a:cxnLst>
            <a:rect l="T9" t="T10" r="T11" b="T12"/>
            <a:pathLst>
              <a:path w="768" h="144">
                <a:moveTo>
                  <a:pt x="0" y="144"/>
                </a:moveTo>
                <a:cubicBezTo>
                  <a:pt x="128" y="72"/>
                  <a:pt x="256" y="0"/>
                  <a:pt x="384" y="0"/>
                </a:cubicBezTo>
                <a:cubicBezTo>
                  <a:pt x="512" y="0"/>
                  <a:pt x="640" y="72"/>
                  <a:pt x="768" y="144"/>
                </a:cubicBezTo>
              </a:path>
            </a:pathLst>
          </a:custGeom>
          <a:noFill/>
          <a:ln w="25400">
            <a:solidFill>
              <a:schemeClr val="tx1"/>
            </a:solidFill>
            <a:round/>
            <a:headEnd/>
            <a:tailEnd type="triangle" w="med" len="med"/>
          </a:ln>
        </p:spPr>
        <p:txBody>
          <a:bodyPr wrap="none" anchor="ctr"/>
          <a:lstStyle/>
          <a:p>
            <a:endParaRPr lang="en-US"/>
          </a:p>
        </p:txBody>
      </p:sp>
      <p:sp>
        <p:nvSpPr>
          <p:cNvPr id="38929" name="Text Box 17"/>
          <p:cNvSpPr txBox="1">
            <a:spLocks noChangeArrowheads="1"/>
          </p:cNvSpPr>
          <p:nvPr/>
        </p:nvSpPr>
        <p:spPr bwMode="auto">
          <a:xfrm>
            <a:off x="5775325" y="4718050"/>
            <a:ext cx="296863" cy="336550"/>
          </a:xfrm>
          <a:prstGeom prst="rect">
            <a:avLst/>
          </a:prstGeom>
          <a:noFill/>
          <a:ln w="25400">
            <a:noFill/>
            <a:miter lim="800000"/>
            <a:headEnd/>
            <a:tailEnd/>
          </a:ln>
        </p:spPr>
        <p:txBody>
          <a:bodyPr wrap="none">
            <a:spAutoFit/>
          </a:bodyPr>
          <a:lstStyle/>
          <a:p>
            <a:pPr algn="l">
              <a:lnSpc>
                <a:spcPct val="100000"/>
              </a:lnSpc>
            </a:pPr>
            <a:r>
              <a:rPr lang="en-US" sz="1600"/>
              <a:t>2</a:t>
            </a:r>
          </a:p>
        </p:txBody>
      </p:sp>
      <p:sp>
        <p:nvSpPr>
          <p:cNvPr id="38930" name="Freeform 18"/>
          <p:cNvSpPr>
            <a:spLocks/>
          </p:cNvSpPr>
          <p:nvPr/>
        </p:nvSpPr>
        <p:spPr bwMode="auto">
          <a:xfrm>
            <a:off x="4648200" y="4495800"/>
            <a:ext cx="1295400" cy="228600"/>
          </a:xfrm>
          <a:custGeom>
            <a:avLst/>
            <a:gdLst>
              <a:gd name="T0" fmla="*/ 0 w 816"/>
              <a:gd name="T1" fmla="*/ 144 h 144"/>
              <a:gd name="T2" fmla="*/ 432 w 816"/>
              <a:gd name="T3" fmla="*/ 0 h 144"/>
              <a:gd name="T4" fmla="*/ 816 w 816"/>
              <a:gd name="T5" fmla="*/ 144 h 144"/>
              <a:gd name="T6" fmla="*/ 0 60000 65536"/>
              <a:gd name="T7" fmla="*/ 0 60000 65536"/>
              <a:gd name="T8" fmla="*/ 0 60000 65536"/>
              <a:gd name="T9" fmla="*/ 0 w 816"/>
              <a:gd name="T10" fmla="*/ 0 h 144"/>
              <a:gd name="T11" fmla="*/ 816 w 816"/>
              <a:gd name="T12" fmla="*/ 144 h 144"/>
            </a:gdLst>
            <a:ahLst/>
            <a:cxnLst>
              <a:cxn ang="T6">
                <a:pos x="T0" y="T1"/>
              </a:cxn>
              <a:cxn ang="T7">
                <a:pos x="T2" y="T3"/>
              </a:cxn>
              <a:cxn ang="T8">
                <a:pos x="T4" y="T5"/>
              </a:cxn>
            </a:cxnLst>
            <a:rect l="T9" t="T10" r="T11" b="T12"/>
            <a:pathLst>
              <a:path w="816" h="144">
                <a:moveTo>
                  <a:pt x="0" y="144"/>
                </a:moveTo>
                <a:cubicBezTo>
                  <a:pt x="148" y="72"/>
                  <a:pt x="296" y="0"/>
                  <a:pt x="432" y="0"/>
                </a:cubicBezTo>
                <a:cubicBezTo>
                  <a:pt x="568" y="0"/>
                  <a:pt x="692" y="72"/>
                  <a:pt x="816" y="144"/>
                </a:cubicBezTo>
              </a:path>
            </a:pathLst>
          </a:custGeom>
          <a:noFill/>
          <a:ln w="25400">
            <a:solidFill>
              <a:schemeClr val="tx1"/>
            </a:solidFill>
            <a:round/>
            <a:headEnd/>
            <a:tailEnd type="triangle" w="med" len="med"/>
          </a:ln>
        </p:spPr>
        <p:txBody>
          <a:bodyPr wrap="none" anchor="ctr"/>
          <a:lstStyle/>
          <a:p>
            <a:endParaRPr lang="en-US"/>
          </a:p>
        </p:txBody>
      </p:sp>
      <p:sp>
        <p:nvSpPr>
          <p:cNvPr id="38931" name="Freeform 19"/>
          <p:cNvSpPr>
            <a:spLocks/>
          </p:cNvSpPr>
          <p:nvPr/>
        </p:nvSpPr>
        <p:spPr bwMode="auto">
          <a:xfrm>
            <a:off x="5943600" y="4572000"/>
            <a:ext cx="609600" cy="152400"/>
          </a:xfrm>
          <a:custGeom>
            <a:avLst/>
            <a:gdLst>
              <a:gd name="T0" fmla="*/ 0 w 384"/>
              <a:gd name="T1" fmla="*/ 96 h 96"/>
              <a:gd name="T2" fmla="*/ 192 w 384"/>
              <a:gd name="T3" fmla="*/ 0 h 96"/>
              <a:gd name="T4" fmla="*/ 384 w 384"/>
              <a:gd name="T5" fmla="*/ 96 h 96"/>
              <a:gd name="T6" fmla="*/ 0 60000 65536"/>
              <a:gd name="T7" fmla="*/ 0 60000 65536"/>
              <a:gd name="T8" fmla="*/ 0 60000 65536"/>
              <a:gd name="T9" fmla="*/ 0 w 384"/>
              <a:gd name="T10" fmla="*/ 0 h 96"/>
              <a:gd name="T11" fmla="*/ 384 w 384"/>
              <a:gd name="T12" fmla="*/ 96 h 96"/>
            </a:gdLst>
            <a:ahLst/>
            <a:cxnLst>
              <a:cxn ang="T6">
                <a:pos x="T0" y="T1"/>
              </a:cxn>
              <a:cxn ang="T7">
                <a:pos x="T2" y="T3"/>
              </a:cxn>
              <a:cxn ang="T8">
                <a:pos x="T4" y="T5"/>
              </a:cxn>
            </a:cxnLst>
            <a:rect l="T9" t="T10" r="T11" b="T12"/>
            <a:pathLst>
              <a:path w="384" h="96">
                <a:moveTo>
                  <a:pt x="0" y="96"/>
                </a:moveTo>
                <a:cubicBezTo>
                  <a:pt x="64" y="48"/>
                  <a:pt x="128" y="0"/>
                  <a:pt x="192" y="0"/>
                </a:cubicBezTo>
                <a:cubicBezTo>
                  <a:pt x="256" y="0"/>
                  <a:pt x="320" y="48"/>
                  <a:pt x="384" y="96"/>
                </a:cubicBezTo>
              </a:path>
            </a:pathLst>
          </a:custGeom>
          <a:noFill/>
          <a:ln w="25400">
            <a:solidFill>
              <a:schemeClr val="tx1"/>
            </a:solidFill>
            <a:round/>
            <a:headEnd/>
            <a:tailEnd type="triangle" w="med" len="med"/>
          </a:ln>
        </p:spPr>
        <p:txBody>
          <a:bodyPr wrap="none" anchor="ctr"/>
          <a:lstStyle/>
          <a:p>
            <a:endParaRPr lang="en-US"/>
          </a:p>
        </p:txBody>
      </p:sp>
      <p:sp>
        <p:nvSpPr>
          <p:cNvPr id="38932" name="Text Box 20"/>
          <p:cNvSpPr txBox="1">
            <a:spLocks noChangeArrowheads="1"/>
          </p:cNvSpPr>
          <p:nvPr/>
        </p:nvSpPr>
        <p:spPr bwMode="auto">
          <a:xfrm>
            <a:off x="822325" y="5183188"/>
            <a:ext cx="1039813" cy="336550"/>
          </a:xfrm>
          <a:prstGeom prst="rect">
            <a:avLst/>
          </a:prstGeom>
          <a:noFill/>
          <a:ln w="25400">
            <a:noFill/>
            <a:miter lim="800000"/>
            <a:headEnd/>
            <a:tailEnd/>
          </a:ln>
        </p:spPr>
        <p:txBody>
          <a:bodyPr wrap="none">
            <a:spAutoFit/>
          </a:bodyPr>
          <a:lstStyle/>
          <a:p>
            <a:pPr algn="l">
              <a:lnSpc>
                <a:spcPct val="100000"/>
              </a:lnSpc>
            </a:pPr>
            <a:r>
              <a:rPr lang="en-US" sz="1600">
                <a:latin typeface="Courier New" pitchFamily="1" charset="0"/>
              </a:rPr>
              <a:t>free(p)</a:t>
            </a:r>
            <a:endParaRPr lang="en-US" sz="1600"/>
          </a:p>
        </p:txBody>
      </p:sp>
      <p:sp>
        <p:nvSpPr>
          <p:cNvPr id="38933" name="Text Box 21"/>
          <p:cNvSpPr txBox="1">
            <a:spLocks noChangeArrowheads="1"/>
          </p:cNvSpPr>
          <p:nvPr/>
        </p:nvSpPr>
        <p:spPr bwMode="auto">
          <a:xfrm>
            <a:off x="4572000" y="5105400"/>
            <a:ext cx="306388" cy="336550"/>
          </a:xfrm>
          <a:prstGeom prst="rect">
            <a:avLst/>
          </a:prstGeom>
          <a:noFill/>
          <a:ln w="25400">
            <a:noFill/>
            <a:miter lim="800000"/>
            <a:headEnd/>
            <a:tailEnd/>
          </a:ln>
        </p:spPr>
        <p:txBody>
          <a:bodyPr wrap="none">
            <a:spAutoFit/>
          </a:bodyPr>
          <a:lstStyle/>
          <a:p>
            <a:pPr algn="l">
              <a:lnSpc>
                <a:spcPct val="100000"/>
              </a:lnSpc>
            </a:pPr>
            <a:r>
              <a:rPr lang="en-US" sz="1600">
                <a:latin typeface="Courier New" pitchFamily="1" charset="0"/>
              </a:rPr>
              <a:t>p</a:t>
            </a:r>
            <a:endParaRPr lang="en-US" sz="1600"/>
          </a:p>
        </p:txBody>
      </p:sp>
      <p:sp>
        <p:nvSpPr>
          <p:cNvPr id="38934" name="Line 22"/>
          <p:cNvSpPr>
            <a:spLocks noChangeShapeType="1"/>
          </p:cNvSpPr>
          <p:nvPr/>
        </p:nvSpPr>
        <p:spPr bwMode="auto">
          <a:xfrm flipV="1">
            <a:off x="4724400" y="5029200"/>
            <a:ext cx="0" cy="152400"/>
          </a:xfrm>
          <a:prstGeom prst="line">
            <a:avLst/>
          </a:prstGeom>
          <a:noFill/>
          <a:ln w="25400">
            <a:solidFill>
              <a:schemeClr val="tx1"/>
            </a:solidFill>
            <a:round/>
            <a:headEnd/>
            <a:tailEnd type="triangle" w="med" len="med"/>
          </a:ln>
        </p:spPr>
        <p:txBody>
          <a:bodyPr wrap="none" anchor="ctr"/>
          <a:lstStyle/>
          <a:p>
            <a:endParaRPr lang="en-US"/>
          </a:p>
        </p:txBody>
      </p:sp>
      <p:sp>
        <p:nvSpPr>
          <p:cNvPr id="38935" name="Rectangle 23"/>
          <p:cNvSpPr>
            <a:spLocks noChangeArrowheads="1"/>
          </p:cNvSpPr>
          <p:nvPr/>
        </p:nvSpPr>
        <p:spPr bwMode="auto">
          <a:xfrm>
            <a:off x="2133600" y="5715000"/>
            <a:ext cx="3048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t>4</a:t>
            </a:r>
          </a:p>
        </p:txBody>
      </p:sp>
      <p:sp>
        <p:nvSpPr>
          <p:cNvPr id="38936" name="Rectangle 24"/>
          <p:cNvSpPr>
            <a:spLocks noChangeArrowheads="1"/>
          </p:cNvSpPr>
          <p:nvPr/>
        </p:nvSpPr>
        <p:spPr bwMode="auto">
          <a:xfrm>
            <a:off x="2438400" y="57150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38937" name="Rectangle 25"/>
          <p:cNvSpPr>
            <a:spLocks noChangeArrowheads="1"/>
          </p:cNvSpPr>
          <p:nvPr/>
        </p:nvSpPr>
        <p:spPr bwMode="auto">
          <a:xfrm>
            <a:off x="2743200" y="57150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38938" name="Rectangle 26"/>
          <p:cNvSpPr>
            <a:spLocks noChangeArrowheads="1"/>
          </p:cNvSpPr>
          <p:nvPr/>
        </p:nvSpPr>
        <p:spPr bwMode="auto">
          <a:xfrm>
            <a:off x="3048000" y="57150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38939" name="Rectangle 27"/>
          <p:cNvSpPr>
            <a:spLocks noChangeArrowheads="1"/>
          </p:cNvSpPr>
          <p:nvPr/>
        </p:nvSpPr>
        <p:spPr bwMode="auto">
          <a:xfrm>
            <a:off x="3352800" y="5715000"/>
            <a:ext cx="304800" cy="304800"/>
          </a:xfrm>
          <a:prstGeom prst="rect">
            <a:avLst/>
          </a:prstGeom>
          <a:solidFill>
            <a:srgbClr val="FFFF99"/>
          </a:solidFill>
          <a:ln w="3175">
            <a:solidFill>
              <a:schemeClr val="tx1"/>
            </a:solidFill>
            <a:miter lim="800000"/>
            <a:headEnd/>
            <a:tailEnd/>
          </a:ln>
        </p:spPr>
        <p:txBody>
          <a:bodyPr wrap="none" anchor="ctr"/>
          <a:lstStyle/>
          <a:p>
            <a:pPr>
              <a:lnSpc>
                <a:spcPct val="100000"/>
              </a:lnSpc>
            </a:pPr>
            <a:r>
              <a:rPr lang="en-US" sz="1600"/>
              <a:t>4</a:t>
            </a:r>
          </a:p>
        </p:txBody>
      </p:sp>
      <p:sp>
        <p:nvSpPr>
          <p:cNvPr id="38940" name="Rectangle 28"/>
          <p:cNvSpPr>
            <a:spLocks noChangeArrowheads="1"/>
          </p:cNvSpPr>
          <p:nvPr/>
        </p:nvSpPr>
        <p:spPr bwMode="auto">
          <a:xfrm>
            <a:off x="3657600" y="5715000"/>
            <a:ext cx="304800" cy="304800"/>
          </a:xfrm>
          <a:prstGeom prst="rect">
            <a:avLst/>
          </a:prstGeom>
          <a:solidFill>
            <a:srgbClr val="FFFF99"/>
          </a:solidFill>
          <a:ln w="3175">
            <a:solidFill>
              <a:schemeClr val="tx1"/>
            </a:solidFill>
            <a:miter lim="800000"/>
            <a:headEnd/>
            <a:tailEnd/>
          </a:ln>
        </p:spPr>
        <p:txBody>
          <a:bodyPr wrap="none" anchor="ctr"/>
          <a:lstStyle/>
          <a:p>
            <a:endParaRPr lang="en-US"/>
          </a:p>
        </p:txBody>
      </p:sp>
      <p:sp>
        <p:nvSpPr>
          <p:cNvPr id="38941" name="Rectangle 29"/>
          <p:cNvSpPr>
            <a:spLocks noChangeArrowheads="1"/>
          </p:cNvSpPr>
          <p:nvPr/>
        </p:nvSpPr>
        <p:spPr bwMode="auto">
          <a:xfrm>
            <a:off x="3962400" y="5715000"/>
            <a:ext cx="304800" cy="304800"/>
          </a:xfrm>
          <a:prstGeom prst="rect">
            <a:avLst/>
          </a:prstGeom>
          <a:solidFill>
            <a:srgbClr val="FFFF99"/>
          </a:solidFill>
          <a:ln w="3175">
            <a:solidFill>
              <a:schemeClr val="tx1"/>
            </a:solidFill>
            <a:miter lim="800000"/>
            <a:headEnd/>
            <a:tailEnd/>
          </a:ln>
        </p:spPr>
        <p:txBody>
          <a:bodyPr wrap="none" anchor="ctr"/>
          <a:lstStyle/>
          <a:p>
            <a:endParaRPr lang="en-US"/>
          </a:p>
        </p:txBody>
      </p:sp>
      <p:sp>
        <p:nvSpPr>
          <p:cNvPr id="38942" name="Rectangle 30"/>
          <p:cNvSpPr>
            <a:spLocks noChangeArrowheads="1"/>
          </p:cNvSpPr>
          <p:nvPr/>
        </p:nvSpPr>
        <p:spPr bwMode="auto">
          <a:xfrm>
            <a:off x="4267200" y="5715000"/>
            <a:ext cx="304800" cy="304800"/>
          </a:xfrm>
          <a:prstGeom prst="rect">
            <a:avLst/>
          </a:prstGeom>
          <a:solidFill>
            <a:srgbClr val="FFFF99"/>
          </a:solidFill>
          <a:ln w="3175">
            <a:solidFill>
              <a:schemeClr val="tx1"/>
            </a:solidFill>
            <a:miter lim="800000"/>
            <a:headEnd/>
            <a:tailEnd/>
          </a:ln>
        </p:spPr>
        <p:txBody>
          <a:bodyPr wrap="none" anchor="ctr"/>
          <a:lstStyle/>
          <a:p>
            <a:endParaRPr lang="en-US"/>
          </a:p>
        </p:txBody>
      </p:sp>
      <p:sp>
        <p:nvSpPr>
          <p:cNvPr id="38943" name="Rectangle 31"/>
          <p:cNvSpPr>
            <a:spLocks noChangeArrowheads="1"/>
          </p:cNvSpPr>
          <p:nvPr/>
        </p:nvSpPr>
        <p:spPr bwMode="auto">
          <a:xfrm>
            <a:off x="6400800" y="5715000"/>
            <a:ext cx="304800" cy="304800"/>
          </a:xfrm>
          <a:prstGeom prst="rect">
            <a:avLst/>
          </a:prstGeom>
          <a:solidFill>
            <a:srgbClr val="C0C0C0"/>
          </a:solidFill>
          <a:ln w="3175">
            <a:solidFill>
              <a:schemeClr val="tx1"/>
            </a:solidFill>
            <a:miter lim="800000"/>
            <a:headEnd/>
            <a:tailEnd/>
          </a:ln>
        </p:spPr>
        <p:txBody>
          <a:bodyPr wrap="none" anchor="ctr"/>
          <a:lstStyle/>
          <a:p>
            <a:pPr>
              <a:lnSpc>
                <a:spcPct val="100000"/>
              </a:lnSpc>
            </a:pPr>
            <a:r>
              <a:rPr lang="en-US" sz="1600"/>
              <a:t>2</a:t>
            </a:r>
          </a:p>
        </p:txBody>
      </p:sp>
      <p:sp>
        <p:nvSpPr>
          <p:cNvPr id="38944" name="Rectangle 32"/>
          <p:cNvSpPr>
            <a:spLocks noChangeArrowheads="1"/>
          </p:cNvSpPr>
          <p:nvPr/>
        </p:nvSpPr>
        <p:spPr bwMode="auto">
          <a:xfrm>
            <a:off x="6705600" y="5715000"/>
            <a:ext cx="304800" cy="304800"/>
          </a:xfrm>
          <a:prstGeom prst="rect">
            <a:avLst/>
          </a:prstGeom>
          <a:solidFill>
            <a:srgbClr val="C0C0C0"/>
          </a:solidFill>
          <a:ln w="3175">
            <a:solidFill>
              <a:schemeClr val="tx1"/>
            </a:solidFill>
            <a:miter lim="800000"/>
            <a:headEnd/>
            <a:tailEnd/>
          </a:ln>
        </p:spPr>
        <p:txBody>
          <a:bodyPr wrap="none" anchor="ctr"/>
          <a:lstStyle/>
          <a:p>
            <a:endParaRPr lang="en-US"/>
          </a:p>
        </p:txBody>
      </p:sp>
      <p:sp>
        <p:nvSpPr>
          <p:cNvPr id="38945" name="Freeform 33"/>
          <p:cNvSpPr>
            <a:spLocks/>
          </p:cNvSpPr>
          <p:nvPr/>
        </p:nvSpPr>
        <p:spPr bwMode="auto">
          <a:xfrm>
            <a:off x="3505200" y="5486400"/>
            <a:ext cx="1219200" cy="228600"/>
          </a:xfrm>
          <a:custGeom>
            <a:avLst/>
            <a:gdLst>
              <a:gd name="T0" fmla="*/ 0 w 768"/>
              <a:gd name="T1" fmla="*/ 144 h 144"/>
              <a:gd name="T2" fmla="*/ 384 w 768"/>
              <a:gd name="T3" fmla="*/ 0 h 144"/>
              <a:gd name="T4" fmla="*/ 768 w 768"/>
              <a:gd name="T5" fmla="*/ 144 h 144"/>
              <a:gd name="T6" fmla="*/ 0 60000 65536"/>
              <a:gd name="T7" fmla="*/ 0 60000 65536"/>
              <a:gd name="T8" fmla="*/ 0 60000 65536"/>
              <a:gd name="T9" fmla="*/ 0 w 768"/>
              <a:gd name="T10" fmla="*/ 0 h 144"/>
              <a:gd name="T11" fmla="*/ 768 w 768"/>
              <a:gd name="T12" fmla="*/ 144 h 144"/>
            </a:gdLst>
            <a:ahLst/>
            <a:cxnLst>
              <a:cxn ang="T6">
                <a:pos x="T0" y="T1"/>
              </a:cxn>
              <a:cxn ang="T7">
                <a:pos x="T2" y="T3"/>
              </a:cxn>
              <a:cxn ang="T8">
                <a:pos x="T4" y="T5"/>
              </a:cxn>
            </a:cxnLst>
            <a:rect l="T9" t="T10" r="T11" b="T12"/>
            <a:pathLst>
              <a:path w="768" h="144">
                <a:moveTo>
                  <a:pt x="0" y="144"/>
                </a:moveTo>
                <a:cubicBezTo>
                  <a:pt x="128" y="72"/>
                  <a:pt x="256" y="0"/>
                  <a:pt x="384" y="0"/>
                </a:cubicBezTo>
                <a:cubicBezTo>
                  <a:pt x="512" y="0"/>
                  <a:pt x="640" y="72"/>
                  <a:pt x="768" y="144"/>
                </a:cubicBezTo>
              </a:path>
            </a:pathLst>
          </a:custGeom>
          <a:noFill/>
          <a:ln w="25400">
            <a:solidFill>
              <a:schemeClr val="tx1"/>
            </a:solidFill>
            <a:round/>
            <a:headEnd/>
            <a:tailEnd type="triangle" w="med" len="med"/>
          </a:ln>
        </p:spPr>
        <p:txBody>
          <a:bodyPr wrap="none" anchor="ctr"/>
          <a:lstStyle/>
          <a:p>
            <a:endParaRPr lang="en-US"/>
          </a:p>
        </p:txBody>
      </p:sp>
      <p:sp>
        <p:nvSpPr>
          <p:cNvPr id="38946" name="Freeform 34"/>
          <p:cNvSpPr>
            <a:spLocks/>
          </p:cNvSpPr>
          <p:nvPr/>
        </p:nvSpPr>
        <p:spPr bwMode="auto">
          <a:xfrm>
            <a:off x="2286000" y="5486400"/>
            <a:ext cx="1219200" cy="228600"/>
          </a:xfrm>
          <a:custGeom>
            <a:avLst/>
            <a:gdLst>
              <a:gd name="T0" fmla="*/ 0 w 768"/>
              <a:gd name="T1" fmla="*/ 144 h 144"/>
              <a:gd name="T2" fmla="*/ 384 w 768"/>
              <a:gd name="T3" fmla="*/ 0 h 144"/>
              <a:gd name="T4" fmla="*/ 768 w 768"/>
              <a:gd name="T5" fmla="*/ 144 h 144"/>
              <a:gd name="T6" fmla="*/ 0 60000 65536"/>
              <a:gd name="T7" fmla="*/ 0 60000 65536"/>
              <a:gd name="T8" fmla="*/ 0 60000 65536"/>
              <a:gd name="T9" fmla="*/ 0 w 768"/>
              <a:gd name="T10" fmla="*/ 0 h 144"/>
              <a:gd name="T11" fmla="*/ 768 w 768"/>
              <a:gd name="T12" fmla="*/ 144 h 144"/>
            </a:gdLst>
            <a:ahLst/>
            <a:cxnLst>
              <a:cxn ang="T6">
                <a:pos x="T0" y="T1"/>
              </a:cxn>
              <a:cxn ang="T7">
                <a:pos x="T2" y="T3"/>
              </a:cxn>
              <a:cxn ang="T8">
                <a:pos x="T4" y="T5"/>
              </a:cxn>
            </a:cxnLst>
            <a:rect l="T9" t="T10" r="T11" b="T12"/>
            <a:pathLst>
              <a:path w="768" h="144">
                <a:moveTo>
                  <a:pt x="0" y="144"/>
                </a:moveTo>
                <a:cubicBezTo>
                  <a:pt x="128" y="72"/>
                  <a:pt x="256" y="0"/>
                  <a:pt x="384" y="0"/>
                </a:cubicBezTo>
                <a:cubicBezTo>
                  <a:pt x="512" y="0"/>
                  <a:pt x="640" y="72"/>
                  <a:pt x="768" y="144"/>
                </a:cubicBezTo>
              </a:path>
            </a:pathLst>
          </a:custGeom>
          <a:noFill/>
          <a:ln w="25400">
            <a:solidFill>
              <a:schemeClr val="tx1"/>
            </a:solidFill>
            <a:round/>
            <a:headEnd/>
            <a:tailEnd type="triangle" w="med" len="med"/>
          </a:ln>
        </p:spPr>
        <p:txBody>
          <a:bodyPr wrap="none" anchor="ctr"/>
          <a:lstStyle/>
          <a:p>
            <a:endParaRPr lang="en-US"/>
          </a:p>
        </p:txBody>
      </p:sp>
      <p:grpSp>
        <p:nvGrpSpPr>
          <p:cNvPr id="38947" name="Group 35"/>
          <p:cNvGrpSpPr>
            <a:grpSpLocks/>
          </p:cNvGrpSpPr>
          <p:nvPr/>
        </p:nvGrpSpPr>
        <p:grpSpPr bwMode="auto">
          <a:xfrm>
            <a:off x="2133600" y="4495800"/>
            <a:ext cx="1371600" cy="533400"/>
            <a:chOff x="1296" y="1248"/>
            <a:chExt cx="864" cy="336"/>
          </a:xfrm>
        </p:grpSpPr>
        <p:sp>
          <p:nvSpPr>
            <p:cNvPr id="38958" name="Rectangle 36"/>
            <p:cNvSpPr>
              <a:spLocks noChangeArrowheads="1"/>
            </p:cNvSpPr>
            <p:nvPr/>
          </p:nvSpPr>
          <p:spPr bwMode="auto">
            <a:xfrm>
              <a:off x="1296" y="1392"/>
              <a:ext cx="192" cy="192"/>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t>4</a:t>
              </a:r>
            </a:p>
          </p:txBody>
        </p:sp>
        <p:sp>
          <p:nvSpPr>
            <p:cNvPr id="38959" name="Rectangle 37"/>
            <p:cNvSpPr>
              <a:spLocks noChangeArrowheads="1"/>
            </p:cNvSpPr>
            <p:nvPr/>
          </p:nvSpPr>
          <p:spPr bwMode="auto">
            <a:xfrm>
              <a:off x="1488" y="1392"/>
              <a:ext cx="192" cy="192"/>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38960" name="Rectangle 38"/>
            <p:cNvSpPr>
              <a:spLocks noChangeArrowheads="1"/>
            </p:cNvSpPr>
            <p:nvPr/>
          </p:nvSpPr>
          <p:spPr bwMode="auto">
            <a:xfrm>
              <a:off x="1680" y="1392"/>
              <a:ext cx="192" cy="192"/>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38961" name="Rectangle 39"/>
            <p:cNvSpPr>
              <a:spLocks noChangeArrowheads="1"/>
            </p:cNvSpPr>
            <p:nvPr/>
          </p:nvSpPr>
          <p:spPr bwMode="auto">
            <a:xfrm>
              <a:off x="1872" y="1392"/>
              <a:ext cx="192" cy="192"/>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38962" name="Freeform 40"/>
            <p:cNvSpPr>
              <a:spLocks/>
            </p:cNvSpPr>
            <p:nvPr/>
          </p:nvSpPr>
          <p:spPr bwMode="auto">
            <a:xfrm>
              <a:off x="1392" y="1248"/>
              <a:ext cx="768" cy="144"/>
            </a:xfrm>
            <a:custGeom>
              <a:avLst/>
              <a:gdLst>
                <a:gd name="T0" fmla="*/ 0 w 768"/>
                <a:gd name="T1" fmla="*/ 144 h 144"/>
                <a:gd name="T2" fmla="*/ 384 w 768"/>
                <a:gd name="T3" fmla="*/ 0 h 144"/>
                <a:gd name="T4" fmla="*/ 768 w 768"/>
                <a:gd name="T5" fmla="*/ 144 h 144"/>
                <a:gd name="T6" fmla="*/ 0 60000 65536"/>
                <a:gd name="T7" fmla="*/ 0 60000 65536"/>
                <a:gd name="T8" fmla="*/ 0 60000 65536"/>
                <a:gd name="T9" fmla="*/ 0 w 768"/>
                <a:gd name="T10" fmla="*/ 0 h 144"/>
                <a:gd name="T11" fmla="*/ 768 w 768"/>
                <a:gd name="T12" fmla="*/ 144 h 144"/>
              </a:gdLst>
              <a:ahLst/>
              <a:cxnLst>
                <a:cxn ang="T6">
                  <a:pos x="T0" y="T1"/>
                </a:cxn>
                <a:cxn ang="T7">
                  <a:pos x="T2" y="T3"/>
                </a:cxn>
                <a:cxn ang="T8">
                  <a:pos x="T4" y="T5"/>
                </a:cxn>
              </a:cxnLst>
              <a:rect l="T9" t="T10" r="T11" b="T12"/>
              <a:pathLst>
                <a:path w="768" h="144">
                  <a:moveTo>
                    <a:pt x="0" y="144"/>
                  </a:moveTo>
                  <a:cubicBezTo>
                    <a:pt x="128" y="72"/>
                    <a:pt x="256" y="0"/>
                    <a:pt x="384" y="0"/>
                  </a:cubicBezTo>
                  <a:cubicBezTo>
                    <a:pt x="512" y="0"/>
                    <a:pt x="640" y="72"/>
                    <a:pt x="768" y="144"/>
                  </a:cubicBezTo>
                </a:path>
              </a:pathLst>
            </a:custGeom>
            <a:noFill/>
            <a:ln w="25400">
              <a:solidFill>
                <a:schemeClr val="tx1"/>
              </a:solidFill>
              <a:round/>
              <a:headEnd/>
              <a:tailEnd type="triangle" w="med" len="med"/>
            </a:ln>
          </p:spPr>
          <p:txBody>
            <a:bodyPr wrap="none" anchor="ctr"/>
            <a:lstStyle/>
            <a:p>
              <a:endParaRPr lang="en-US"/>
            </a:p>
          </p:txBody>
        </p:sp>
      </p:grpSp>
      <p:sp>
        <p:nvSpPr>
          <p:cNvPr id="38948" name="Rectangle 41"/>
          <p:cNvSpPr>
            <a:spLocks noChangeArrowheads="1"/>
          </p:cNvSpPr>
          <p:nvPr/>
        </p:nvSpPr>
        <p:spPr bwMode="auto">
          <a:xfrm>
            <a:off x="4876800" y="57150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38949" name="Rectangle 42"/>
          <p:cNvSpPr>
            <a:spLocks noChangeArrowheads="1"/>
          </p:cNvSpPr>
          <p:nvPr/>
        </p:nvSpPr>
        <p:spPr bwMode="auto">
          <a:xfrm>
            <a:off x="5181600" y="57150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38950" name="Rectangle 43"/>
          <p:cNvSpPr>
            <a:spLocks noChangeArrowheads="1"/>
          </p:cNvSpPr>
          <p:nvPr/>
        </p:nvSpPr>
        <p:spPr bwMode="auto">
          <a:xfrm>
            <a:off x="5486400" y="57150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38951" name="Rectangle 44"/>
          <p:cNvSpPr>
            <a:spLocks noChangeArrowheads="1"/>
          </p:cNvSpPr>
          <p:nvPr/>
        </p:nvSpPr>
        <p:spPr bwMode="auto">
          <a:xfrm>
            <a:off x="5791200" y="57150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38952" name="Rectangle 45"/>
          <p:cNvSpPr>
            <a:spLocks noChangeArrowheads="1"/>
          </p:cNvSpPr>
          <p:nvPr/>
        </p:nvSpPr>
        <p:spPr bwMode="auto">
          <a:xfrm>
            <a:off x="6096000" y="57150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38953" name="Rectangle 46"/>
          <p:cNvSpPr>
            <a:spLocks noChangeArrowheads="1"/>
          </p:cNvSpPr>
          <p:nvPr/>
        </p:nvSpPr>
        <p:spPr bwMode="auto">
          <a:xfrm>
            <a:off x="4572000" y="5715000"/>
            <a:ext cx="3048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t>6</a:t>
            </a:r>
          </a:p>
        </p:txBody>
      </p:sp>
      <p:sp>
        <p:nvSpPr>
          <p:cNvPr id="38954" name="Freeform 47"/>
          <p:cNvSpPr>
            <a:spLocks/>
          </p:cNvSpPr>
          <p:nvPr/>
        </p:nvSpPr>
        <p:spPr bwMode="auto">
          <a:xfrm>
            <a:off x="4724400" y="5486400"/>
            <a:ext cx="1828800" cy="228600"/>
          </a:xfrm>
          <a:custGeom>
            <a:avLst/>
            <a:gdLst>
              <a:gd name="T0" fmla="*/ 0 w 1152"/>
              <a:gd name="T1" fmla="*/ 144 h 144"/>
              <a:gd name="T2" fmla="*/ 576 w 1152"/>
              <a:gd name="T3" fmla="*/ 0 h 144"/>
              <a:gd name="T4" fmla="*/ 1152 w 1152"/>
              <a:gd name="T5" fmla="*/ 144 h 144"/>
              <a:gd name="T6" fmla="*/ 0 60000 65536"/>
              <a:gd name="T7" fmla="*/ 0 60000 65536"/>
              <a:gd name="T8" fmla="*/ 0 60000 65536"/>
              <a:gd name="T9" fmla="*/ 0 w 1152"/>
              <a:gd name="T10" fmla="*/ 0 h 144"/>
              <a:gd name="T11" fmla="*/ 1152 w 1152"/>
              <a:gd name="T12" fmla="*/ 144 h 144"/>
            </a:gdLst>
            <a:ahLst/>
            <a:cxnLst>
              <a:cxn ang="T6">
                <a:pos x="T0" y="T1"/>
              </a:cxn>
              <a:cxn ang="T7">
                <a:pos x="T2" y="T3"/>
              </a:cxn>
              <a:cxn ang="T8">
                <a:pos x="T4" y="T5"/>
              </a:cxn>
            </a:cxnLst>
            <a:rect l="T9" t="T10" r="T11" b="T12"/>
            <a:pathLst>
              <a:path w="1152" h="144">
                <a:moveTo>
                  <a:pt x="0" y="144"/>
                </a:moveTo>
                <a:cubicBezTo>
                  <a:pt x="192" y="72"/>
                  <a:pt x="384" y="0"/>
                  <a:pt x="576" y="0"/>
                </a:cubicBezTo>
                <a:cubicBezTo>
                  <a:pt x="768" y="0"/>
                  <a:pt x="960" y="72"/>
                  <a:pt x="1152" y="144"/>
                </a:cubicBezTo>
              </a:path>
            </a:pathLst>
          </a:custGeom>
          <a:noFill/>
          <a:ln w="25400">
            <a:solidFill>
              <a:schemeClr val="tx1"/>
            </a:solidFill>
            <a:round/>
            <a:headEnd/>
            <a:tailEnd type="triangle" w="med" len="med"/>
          </a:ln>
        </p:spPr>
        <p:txBody>
          <a:bodyPr wrap="none" anchor="ctr"/>
          <a:lstStyle/>
          <a:p>
            <a:endParaRPr lang="en-US"/>
          </a:p>
        </p:txBody>
      </p:sp>
      <p:sp>
        <p:nvSpPr>
          <p:cNvPr id="38955" name="Rectangle 49"/>
          <p:cNvSpPr>
            <a:spLocks noChangeArrowheads="1"/>
          </p:cNvSpPr>
          <p:nvPr/>
        </p:nvSpPr>
        <p:spPr bwMode="auto">
          <a:xfrm>
            <a:off x="1981200" y="2597150"/>
            <a:ext cx="6477000" cy="1663700"/>
          </a:xfrm>
          <a:prstGeom prst="rect">
            <a:avLst/>
          </a:prstGeom>
          <a:noFill/>
          <a:ln w="19050">
            <a:noFill/>
            <a:miter lim="800000"/>
            <a:headEnd/>
            <a:tailEnd type="none" w="sm" len="sm"/>
          </a:ln>
        </p:spPr>
        <p:txBody>
          <a:bodyPr wrap="none" lIns="45720" rIns="45720"/>
          <a:lstStyle/>
          <a:p>
            <a:pPr lvl="2" algn="l" eaLnBrk="1" hangingPunct="1">
              <a:lnSpc>
                <a:spcPct val="107000"/>
              </a:lnSpc>
              <a:spcBef>
                <a:spcPct val="10000"/>
              </a:spcBef>
              <a:buClr>
                <a:srgbClr val="005400"/>
              </a:buClr>
              <a:buSzPct val="90000"/>
              <a:buFont typeface="Wingdings" pitchFamily="1" charset="2"/>
              <a:buNone/>
            </a:pPr>
            <a:endParaRPr lang="en-US" sz="1600">
              <a:solidFill>
                <a:schemeClr val="folHlink"/>
              </a:solidFill>
              <a:latin typeface="Courier New" pitchFamily="1" charset="0"/>
            </a:endParaRPr>
          </a:p>
        </p:txBody>
      </p:sp>
      <p:sp>
        <p:nvSpPr>
          <p:cNvPr id="38956" name="Rectangle 51"/>
          <p:cNvSpPr>
            <a:spLocks noChangeArrowheads="1"/>
          </p:cNvSpPr>
          <p:nvPr/>
        </p:nvSpPr>
        <p:spPr bwMode="auto">
          <a:xfrm>
            <a:off x="1074738" y="2597150"/>
            <a:ext cx="7535862" cy="354013"/>
          </a:xfrm>
          <a:prstGeom prst="rect">
            <a:avLst/>
          </a:prstGeom>
          <a:noFill/>
          <a:ln w="19050">
            <a:noFill/>
            <a:miter lim="800000"/>
            <a:headEnd/>
            <a:tailEnd type="none" w="sm" len="sm"/>
          </a:ln>
        </p:spPr>
        <p:txBody>
          <a:bodyPr lIns="45720" rIns="45720">
            <a:spAutoFit/>
          </a:bodyPr>
          <a:lstStyle/>
          <a:p>
            <a:pPr lvl="2" algn="l" eaLnBrk="1" hangingPunct="1">
              <a:lnSpc>
                <a:spcPct val="107000"/>
              </a:lnSpc>
              <a:spcBef>
                <a:spcPct val="10000"/>
              </a:spcBef>
              <a:buClr>
                <a:srgbClr val="005400"/>
              </a:buClr>
              <a:buSzPct val="90000"/>
              <a:buFont typeface="Wingdings" pitchFamily="1" charset="2"/>
              <a:buNone/>
            </a:pPr>
            <a:endParaRPr lang="en-US" sz="1600">
              <a:solidFill>
                <a:schemeClr val="folHlink"/>
              </a:solidFill>
              <a:latin typeface="Courier New" pitchFamily="1" charset="0"/>
            </a:endParaRPr>
          </a:p>
        </p:txBody>
      </p:sp>
      <p:sp>
        <p:nvSpPr>
          <p:cNvPr id="38957" name="Text Box 53"/>
          <p:cNvSpPr txBox="1">
            <a:spLocks noChangeArrowheads="1"/>
          </p:cNvSpPr>
          <p:nvPr/>
        </p:nvSpPr>
        <p:spPr bwMode="auto">
          <a:xfrm>
            <a:off x="838200" y="2514600"/>
            <a:ext cx="7223125" cy="1676400"/>
          </a:xfrm>
          <a:prstGeom prst="rect">
            <a:avLst/>
          </a:prstGeom>
          <a:solidFill>
            <a:srgbClr val="FFFF99"/>
          </a:solidFill>
          <a:ln w="12700">
            <a:solidFill>
              <a:schemeClr val="tx1"/>
            </a:solidFill>
            <a:miter lim="800000"/>
            <a:headEnd/>
            <a:tailEnd/>
          </a:ln>
        </p:spPr>
        <p:txBody>
          <a:bodyPr wrap="none">
            <a:spAutoFit/>
          </a:bodyPr>
          <a:lstStyle/>
          <a:p>
            <a:pPr lvl="2" algn="l" eaLnBrk="1" hangingPunct="1">
              <a:lnSpc>
                <a:spcPct val="107000"/>
              </a:lnSpc>
              <a:spcBef>
                <a:spcPct val="10000"/>
              </a:spcBef>
              <a:buClr>
                <a:srgbClr val="005400"/>
              </a:buClr>
              <a:buSzPct val="90000"/>
              <a:buFont typeface="Wingdings" pitchFamily="1" charset="2"/>
              <a:buNone/>
            </a:pPr>
            <a:r>
              <a:rPr lang="en-US" sz="1600">
                <a:solidFill>
                  <a:schemeClr val="folHlink"/>
                </a:solidFill>
                <a:latin typeface="Courier New" pitchFamily="1" charset="0"/>
              </a:rPr>
              <a:t>void free_block(ptr p) {</a:t>
            </a:r>
            <a:br>
              <a:rPr lang="en-US" sz="1600">
                <a:solidFill>
                  <a:schemeClr val="folHlink"/>
                </a:solidFill>
                <a:latin typeface="Courier New" pitchFamily="1" charset="0"/>
              </a:rPr>
            </a:br>
            <a:r>
              <a:rPr lang="en-US" sz="1600">
                <a:solidFill>
                  <a:schemeClr val="folHlink"/>
                </a:solidFill>
                <a:latin typeface="Courier New" pitchFamily="1" charset="0"/>
              </a:rPr>
              <a:t>    *p = *p &amp; -2;          // clear allocated flag</a:t>
            </a:r>
            <a:br>
              <a:rPr lang="en-US" sz="1600">
                <a:solidFill>
                  <a:schemeClr val="folHlink"/>
                </a:solidFill>
                <a:latin typeface="Courier New" pitchFamily="1" charset="0"/>
              </a:rPr>
            </a:br>
            <a:r>
              <a:rPr lang="en-US" sz="1600">
                <a:solidFill>
                  <a:schemeClr val="folHlink"/>
                </a:solidFill>
                <a:latin typeface="Courier New" pitchFamily="1" charset="0"/>
              </a:rPr>
              <a:t>    next = p + *p;         // find next block</a:t>
            </a:r>
            <a:br>
              <a:rPr lang="en-US" sz="1600">
                <a:solidFill>
                  <a:schemeClr val="folHlink"/>
                </a:solidFill>
                <a:latin typeface="Courier New" pitchFamily="1" charset="0"/>
              </a:rPr>
            </a:br>
            <a:r>
              <a:rPr lang="en-US" sz="1600">
                <a:solidFill>
                  <a:schemeClr val="folHlink"/>
                </a:solidFill>
                <a:latin typeface="Courier New" pitchFamily="1" charset="0"/>
              </a:rPr>
              <a:t>    if ((*next &amp; 1) == 0)</a:t>
            </a:r>
            <a:br>
              <a:rPr lang="en-US" sz="1600">
                <a:solidFill>
                  <a:schemeClr val="folHlink"/>
                </a:solidFill>
                <a:latin typeface="Courier New" pitchFamily="1" charset="0"/>
              </a:rPr>
            </a:br>
            <a:r>
              <a:rPr lang="en-US" sz="1600">
                <a:solidFill>
                  <a:schemeClr val="folHlink"/>
                </a:solidFill>
                <a:latin typeface="Courier New" pitchFamily="1" charset="0"/>
              </a:rPr>
              <a:t>      *p = *p + *next;    // add to this block if</a:t>
            </a:r>
            <a:br>
              <a:rPr lang="en-US" sz="1600">
                <a:solidFill>
                  <a:schemeClr val="folHlink"/>
                </a:solidFill>
                <a:latin typeface="Courier New" pitchFamily="1" charset="0"/>
              </a:rPr>
            </a:br>
            <a:r>
              <a:rPr lang="en-US" sz="1600">
                <a:solidFill>
                  <a:schemeClr val="folHlink"/>
                </a:solidFill>
                <a:latin typeface="Courier New" pitchFamily="1" charset="0"/>
              </a:rPr>
              <a:t>}                         //    not allocated</a:t>
            </a:r>
            <a:endParaRPr lang="en-US" sz="1600">
              <a:latin typeface="Courier New" pitchFamily="1" charset="0"/>
            </a:endParaRP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Management</a:t>
            </a:r>
            <a:endParaRPr lang="en-US" dirty="0"/>
          </a:p>
        </p:txBody>
      </p:sp>
      <p:sp>
        <p:nvSpPr>
          <p:cNvPr id="3" name="Content Placeholder 2"/>
          <p:cNvSpPr>
            <a:spLocks noGrp="1"/>
          </p:cNvSpPr>
          <p:nvPr>
            <p:ph idx="1"/>
          </p:nvPr>
        </p:nvSpPr>
        <p:spPr/>
        <p:txBody>
          <a:bodyPr/>
          <a:lstStyle/>
          <a:p>
            <a:r>
              <a:rPr lang="en-US" dirty="0" smtClean="0"/>
              <a:t>What is the programmers view of memory?</a:t>
            </a:r>
          </a:p>
          <a:p>
            <a:r>
              <a:rPr lang="en-US" dirty="0" smtClean="0"/>
              <a:t>What memory abstraction is implemented by the operating system and exported to the user?</a:t>
            </a:r>
          </a:p>
          <a:p>
            <a:pPr>
              <a:buNone/>
            </a:pPr>
            <a:endParaRPr lang="en-US" dirty="0"/>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0" name="Rectangle 2"/>
          <p:cNvSpPr>
            <a:spLocks noGrp="1" noChangeArrowheads="1"/>
          </p:cNvSpPr>
          <p:nvPr>
            <p:ph type="title"/>
          </p:nvPr>
        </p:nvSpPr>
        <p:spPr>
          <a:xfrm>
            <a:off x="381000" y="417513"/>
            <a:ext cx="8763000" cy="573087"/>
          </a:xfrm>
        </p:spPr>
        <p:txBody>
          <a:bodyPr/>
          <a:lstStyle/>
          <a:p>
            <a:pPr eaLnBrk="1" hangingPunct="1"/>
            <a:r>
              <a:rPr lang="en-US" smtClean="0"/>
              <a:t>Implicit List: Bidirectional Coalescing </a:t>
            </a:r>
          </a:p>
        </p:txBody>
      </p:sp>
      <p:sp>
        <p:nvSpPr>
          <p:cNvPr id="570371" name="Rectangle 3"/>
          <p:cNvSpPr>
            <a:spLocks noGrp="1" noChangeArrowheads="1"/>
          </p:cNvSpPr>
          <p:nvPr>
            <p:ph type="body" idx="1"/>
          </p:nvPr>
        </p:nvSpPr>
        <p:spPr>
          <a:xfrm>
            <a:off x="290513" y="1220788"/>
            <a:ext cx="8307387" cy="1089025"/>
          </a:xfrm>
        </p:spPr>
        <p:txBody>
          <a:bodyPr/>
          <a:lstStyle/>
          <a:p>
            <a:pPr eaLnBrk="1" hangingPunct="1">
              <a:lnSpc>
                <a:spcPct val="85000"/>
              </a:lnSpc>
              <a:buFont typeface="Wingdings" pitchFamily="1" charset="2"/>
              <a:buNone/>
            </a:pPr>
            <a:r>
              <a:rPr lang="en-US" sz="2000" i="1" smtClean="0">
                <a:solidFill>
                  <a:srgbClr val="FF0000"/>
                </a:solidFill>
                <a:effectLst>
                  <a:outerShdw blurRad="38100" dist="38100" dir="2700000" algn="tl">
                    <a:srgbClr val="C0C0C0"/>
                  </a:outerShdw>
                </a:effectLst>
              </a:rPr>
              <a:t>Boundary tags</a:t>
            </a:r>
            <a:r>
              <a:rPr lang="en-US" sz="2000" smtClean="0">
                <a:effectLst>
                  <a:outerShdw blurRad="38100" dist="38100" dir="2700000" algn="tl">
                    <a:srgbClr val="C0C0C0"/>
                  </a:outerShdw>
                </a:effectLst>
              </a:rPr>
              <a:t> [Knuth73]</a:t>
            </a:r>
          </a:p>
          <a:p>
            <a:pPr lvl="1" eaLnBrk="1" hangingPunct="1">
              <a:lnSpc>
                <a:spcPct val="90000"/>
              </a:lnSpc>
            </a:pPr>
            <a:r>
              <a:rPr lang="en-US" sz="1800" smtClean="0"/>
              <a:t>Replicate size/allocated word at bottom of free blocks</a:t>
            </a:r>
          </a:p>
          <a:p>
            <a:pPr lvl="1" eaLnBrk="1" hangingPunct="1">
              <a:lnSpc>
                <a:spcPct val="90000"/>
              </a:lnSpc>
            </a:pPr>
            <a:r>
              <a:rPr lang="en-US" sz="1800" smtClean="0"/>
              <a:t>Allows us to traverse the “list” backwards, but requires extra space</a:t>
            </a:r>
          </a:p>
          <a:p>
            <a:pPr lvl="1" eaLnBrk="1" hangingPunct="1">
              <a:lnSpc>
                <a:spcPct val="90000"/>
              </a:lnSpc>
            </a:pPr>
            <a:r>
              <a:rPr lang="en-US" sz="1800" smtClean="0"/>
              <a:t>Important and general technique!</a:t>
            </a:r>
          </a:p>
        </p:txBody>
      </p:sp>
      <p:sp>
        <p:nvSpPr>
          <p:cNvPr id="39940" name="Rectangle 4"/>
          <p:cNvSpPr>
            <a:spLocks noChangeArrowheads="1"/>
          </p:cNvSpPr>
          <p:nvPr/>
        </p:nvSpPr>
        <p:spPr bwMode="auto">
          <a:xfrm>
            <a:off x="3111500" y="3000375"/>
            <a:ext cx="1370013" cy="3810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sz="1600"/>
              <a:t>size</a:t>
            </a:r>
          </a:p>
        </p:txBody>
      </p:sp>
      <p:sp>
        <p:nvSpPr>
          <p:cNvPr id="39941" name="Text Box 5"/>
          <p:cNvSpPr txBox="1">
            <a:spLocks noChangeArrowheads="1"/>
          </p:cNvSpPr>
          <p:nvPr/>
        </p:nvSpPr>
        <p:spPr bwMode="auto">
          <a:xfrm>
            <a:off x="3565525" y="2543175"/>
            <a:ext cx="846138" cy="336550"/>
          </a:xfrm>
          <a:prstGeom prst="rect">
            <a:avLst/>
          </a:prstGeom>
          <a:noFill/>
          <a:ln w="25400">
            <a:noFill/>
            <a:miter lim="800000"/>
            <a:headEnd/>
            <a:tailEnd/>
          </a:ln>
        </p:spPr>
        <p:txBody>
          <a:bodyPr wrap="none">
            <a:spAutoFit/>
          </a:bodyPr>
          <a:lstStyle/>
          <a:p>
            <a:pPr algn="l">
              <a:lnSpc>
                <a:spcPct val="100000"/>
              </a:lnSpc>
            </a:pPr>
            <a:r>
              <a:rPr lang="en-US" sz="1600"/>
              <a:t>1 word</a:t>
            </a:r>
          </a:p>
        </p:txBody>
      </p:sp>
      <p:sp>
        <p:nvSpPr>
          <p:cNvPr id="39942" name="Text Box 6"/>
          <p:cNvSpPr txBox="1">
            <a:spLocks noChangeArrowheads="1"/>
          </p:cNvSpPr>
          <p:nvPr/>
        </p:nvSpPr>
        <p:spPr bwMode="auto">
          <a:xfrm>
            <a:off x="533400" y="3533775"/>
            <a:ext cx="1482725" cy="825500"/>
          </a:xfrm>
          <a:prstGeom prst="rect">
            <a:avLst/>
          </a:prstGeom>
          <a:noFill/>
          <a:ln w="25400">
            <a:noFill/>
            <a:miter lim="800000"/>
            <a:headEnd/>
            <a:tailEnd/>
          </a:ln>
        </p:spPr>
        <p:txBody>
          <a:bodyPr wrap="none">
            <a:spAutoFit/>
          </a:bodyPr>
          <a:lstStyle/>
          <a:p>
            <a:pPr algn="l">
              <a:lnSpc>
                <a:spcPct val="100000"/>
              </a:lnSpc>
            </a:pPr>
            <a:r>
              <a:rPr lang="en-US" sz="1600"/>
              <a:t>Format of</a:t>
            </a:r>
          </a:p>
          <a:p>
            <a:pPr algn="l">
              <a:lnSpc>
                <a:spcPct val="100000"/>
              </a:lnSpc>
            </a:pPr>
            <a:r>
              <a:rPr lang="en-US" sz="1600"/>
              <a:t>allocated and</a:t>
            </a:r>
          </a:p>
          <a:p>
            <a:pPr algn="l">
              <a:lnSpc>
                <a:spcPct val="100000"/>
              </a:lnSpc>
            </a:pPr>
            <a:r>
              <a:rPr lang="en-US" sz="1600"/>
              <a:t>free blocks</a:t>
            </a:r>
          </a:p>
        </p:txBody>
      </p:sp>
      <p:sp>
        <p:nvSpPr>
          <p:cNvPr id="39943" name="Rectangle 7"/>
          <p:cNvSpPr>
            <a:spLocks noChangeArrowheads="1"/>
          </p:cNvSpPr>
          <p:nvPr/>
        </p:nvSpPr>
        <p:spPr bwMode="auto">
          <a:xfrm>
            <a:off x="3111500" y="3381375"/>
            <a:ext cx="1676400" cy="1285875"/>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sz="1600"/>
              <a:t>payload and</a:t>
            </a:r>
          </a:p>
          <a:p>
            <a:pPr>
              <a:lnSpc>
                <a:spcPct val="100000"/>
              </a:lnSpc>
            </a:pPr>
            <a:r>
              <a:rPr lang="en-US" sz="1600"/>
              <a:t>padding</a:t>
            </a:r>
          </a:p>
        </p:txBody>
      </p:sp>
      <p:sp>
        <p:nvSpPr>
          <p:cNvPr id="39944" name="Text Box 8"/>
          <p:cNvSpPr txBox="1">
            <a:spLocks noChangeArrowheads="1"/>
          </p:cNvSpPr>
          <p:nvPr/>
        </p:nvSpPr>
        <p:spPr bwMode="auto">
          <a:xfrm>
            <a:off x="5091113" y="3178175"/>
            <a:ext cx="2624137" cy="2047875"/>
          </a:xfrm>
          <a:prstGeom prst="rect">
            <a:avLst/>
          </a:prstGeom>
          <a:noFill/>
          <a:ln w="25400">
            <a:noFill/>
            <a:miter lim="800000"/>
            <a:headEnd/>
            <a:tailEnd/>
          </a:ln>
        </p:spPr>
        <p:txBody>
          <a:bodyPr wrap="none">
            <a:spAutoFit/>
          </a:bodyPr>
          <a:lstStyle/>
          <a:p>
            <a:pPr algn="l">
              <a:lnSpc>
                <a:spcPct val="100000"/>
              </a:lnSpc>
            </a:pPr>
            <a:r>
              <a:rPr lang="en-US" sz="1600"/>
              <a:t>a = 1: allocated block  </a:t>
            </a:r>
          </a:p>
          <a:p>
            <a:pPr algn="l">
              <a:lnSpc>
                <a:spcPct val="100000"/>
              </a:lnSpc>
            </a:pPr>
            <a:r>
              <a:rPr lang="en-US" sz="1600"/>
              <a:t>a = 0: free block</a:t>
            </a:r>
          </a:p>
          <a:p>
            <a:pPr algn="l">
              <a:lnSpc>
                <a:spcPct val="100000"/>
              </a:lnSpc>
            </a:pPr>
            <a:endParaRPr lang="en-US" sz="1600"/>
          </a:p>
          <a:p>
            <a:pPr algn="l">
              <a:lnSpc>
                <a:spcPct val="100000"/>
              </a:lnSpc>
            </a:pPr>
            <a:r>
              <a:rPr lang="en-US" sz="1600"/>
              <a:t>size: total block size</a:t>
            </a:r>
          </a:p>
          <a:p>
            <a:pPr algn="l">
              <a:lnSpc>
                <a:spcPct val="100000"/>
              </a:lnSpc>
            </a:pPr>
            <a:endParaRPr lang="en-US" sz="1600"/>
          </a:p>
          <a:p>
            <a:pPr algn="l">
              <a:lnSpc>
                <a:spcPct val="100000"/>
              </a:lnSpc>
            </a:pPr>
            <a:r>
              <a:rPr lang="en-US" sz="1600"/>
              <a:t>payload: application data</a:t>
            </a:r>
          </a:p>
          <a:p>
            <a:pPr algn="l">
              <a:lnSpc>
                <a:spcPct val="100000"/>
              </a:lnSpc>
            </a:pPr>
            <a:r>
              <a:rPr lang="en-US" sz="1600"/>
              <a:t>(allocated blocks only)</a:t>
            </a:r>
          </a:p>
          <a:p>
            <a:pPr algn="l">
              <a:lnSpc>
                <a:spcPct val="100000"/>
              </a:lnSpc>
            </a:pPr>
            <a:endParaRPr lang="en-US" sz="1600"/>
          </a:p>
        </p:txBody>
      </p:sp>
      <p:sp>
        <p:nvSpPr>
          <p:cNvPr id="39945" name="Rectangle 9"/>
          <p:cNvSpPr>
            <a:spLocks noChangeArrowheads="1"/>
          </p:cNvSpPr>
          <p:nvPr/>
        </p:nvSpPr>
        <p:spPr bwMode="auto">
          <a:xfrm>
            <a:off x="4481513" y="3000375"/>
            <a:ext cx="304800" cy="3810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sz="1600"/>
              <a:t>a</a:t>
            </a:r>
          </a:p>
        </p:txBody>
      </p:sp>
      <p:sp>
        <p:nvSpPr>
          <p:cNvPr id="39946" name="Rectangle 10"/>
          <p:cNvSpPr>
            <a:spLocks noChangeArrowheads="1"/>
          </p:cNvSpPr>
          <p:nvPr/>
        </p:nvSpPr>
        <p:spPr bwMode="auto">
          <a:xfrm>
            <a:off x="3109913" y="4676775"/>
            <a:ext cx="1370012" cy="3810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sz="1600"/>
              <a:t>size</a:t>
            </a:r>
          </a:p>
        </p:txBody>
      </p:sp>
      <p:sp>
        <p:nvSpPr>
          <p:cNvPr id="39947" name="Rectangle 11"/>
          <p:cNvSpPr>
            <a:spLocks noChangeArrowheads="1"/>
          </p:cNvSpPr>
          <p:nvPr/>
        </p:nvSpPr>
        <p:spPr bwMode="auto">
          <a:xfrm>
            <a:off x="4479925" y="4676775"/>
            <a:ext cx="304800" cy="3810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sz="1600"/>
              <a:t>a</a:t>
            </a:r>
          </a:p>
        </p:txBody>
      </p:sp>
      <p:sp>
        <p:nvSpPr>
          <p:cNvPr id="39948" name="Text Box 12"/>
          <p:cNvSpPr txBox="1">
            <a:spLocks noChangeArrowheads="1"/>
          </p:cNvSpPr>
          <p:nvPr/>
        </p:nvSpPr>
        <p:spPr bwMode="auto">
          <a:xfrm>
            <a:off x="990600" y="4676775"/>
            <a:ext cx="1489075" cy="581025"/>
          </a:xfrm>
          <a:prstGeom prst="rect">
            <a:avLst/>
          </a:prstGeom>
          <a:noFill/>
          <a:ln w="25400">
            <a:noFill/>
            <a:miter lim="800000"/>
            <a:headEnd/>
            <a:tailEnd/>
          </a:ln>
        </p:spPr>
        <p:txBody>
          <a:bodyPr wrap="none">
            <a:spAutoFit/>
          </a:bodyPr>
          <a:lstStyle/>
          <a:p>
            <a:pPr algn="l">
              <a:lnSpc>
                <a:spcPct val="100000"/>
              </a:lnSpc>
            </a:pPr>
            <a:r>
              <a:rPr lang="en-US" sz="1600"/>
              <a:t>Boundary tag</a:t>
            </a:r>
          </a:p>
          <a:p>
            <a:pPr algn="l">
              <a:lnSpc>
                <a:spcPct val="100000"/>
              </a:lnSpc>
            </a:pPr>
            <a:r>
              <a:rPr lang="en-US" sz="1600"/>
              <a:t>  (footer)</a:t>
            </a:r>
          </a:p>
        </p:txBody>
      </p:sp>
      <p:sp>
        <p:nvSpPr>
          <p:cNvPr id="39949" name="Line 13"/>
          <p:cNvSpPr>
            <a:spLocks noChangeShapeType="1"/>
          </p:cNvSpPr>
          <p:nvPr/>
        </p:nvSpPr>
        <p:spPr bwMode="auto">
          <a:xfrm>
            <a:off x="2514600" y="4829175"/>
            <a:ext cx="533400" cy="0"/>
          </a:xfrm>
          <a:prstGeom prst="line">
            <a:avLst/>
          </a:prstGeom>
          <a:noFill/>
          <a:ln w="25400">
            <a:solidFill>
              <a:schemeClr val="tx1"/>
            </a:solidFill>
            <a:round/>
            <a:headEnd/>
            <a:tailEnd type="triangle" w="med" len="med"/>
          </a:ln>
        </p:spPr>
        <p:txBody>
          <a:bodyPr wrap="none" anchor="ctr"/>
          <a:lstStyle/>
          <a:p>
            <a:endParaRPr lang="en-US"/>
          </a:p>
        </p:txBody>
      </p:sp>
      <p:sp>
        <p:nvSpPr>
          <p:cNvPr id="39950" name="Rectangle 14"/>
          <p:cNvSpPr>
            <a:spLocks noChangeArrowheads="1"/>
          </p:cNvSpPr>
          <p:nvPr/>
        </p:nvSpPr>
        <p:spPr bwMode="auto">
          <a:xfrm>
            <a:off x="1371600" y="5803900"/>
            <a:ext cx="3048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t>4</a:t>
            </a:r>
          </a:p>
        </p:txBody>
      </p:sp>
      <p:sp>
        <p:nvSpPr>
          <p:cNvPr id="39951" name="Rectangle 15"/>
          <p:cNvSpPr>
            <a:spLocks noChangeArrowheads="1"/>
          </p:cNvSpPr>
          <p:nvPr/>
        </p:nvSpPr>
        <p:spPr bwMode="auto">
          <a:xfrm>
            <a:off x="1676400" y="58039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39952" name="Rectangle 16"/>
          <p:cNvSpPr>
            <a:spLocks noChangeArrowheads="1"/>
          </p:cNvSpPr>
          <p:nvPr/>
        </p:nvSpPr>
        <p:spPr bwMode="auto">
          <a:xfrm>
            <a:off x="1981200" y="58039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39953" name="Rectangle 17"/>
          <p:cNvSpPr>
            <a:spLocks noChangeArrowheads="1"/>
          </p:cNvSpPr>
          <p:nvPr/>
        </p:nvSpPr>
        <p:spPr bwMode="auto">
          <a:xfrm>
            <a:off x="2286000" y="5803900"/>
            <a:ext cx="3048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t>4</a:t>
            </a:r>
          </a:p>
        </p:txBody>
      </p:sp>
      <p:sp>
        <p:nvSpPr>
          <p:cNvPr id="39954" name="Rectangle 18"/>
          <p:cNvSpPr>
            <a:spLocks noChangeArrowheads="1"/>
          </p:cNvSpPr>
          <p:nvPr/>
        </p:nvSpPr>
        <p:spPr bwMode="auto">
          <a:xfrm>
            <a:off x="2590800" y="5803900"/>
            <a:ext cx="304800" cy="304800"/>
          </a:xfrm>
          <a:prstGeom prst="rect">
            <a:avLst/>
          </a:prstGeom>
          <a:solidFill>
            <a:srgbClr val="C0C0C0"/>
          </a:solidFill>
          <a:ln w="3175">
            <a:solidFill>
              <a:schemeClr val="tx1"/>
            </a:solidFill>
            <a:miter lim="800000"/>
            <a:headEnd/>
            <a:tailEnd/>
          </a:ln>
        </p:spPr>
        <p:txBody>
          <a:bodyPr wrap="none" anchor="ctr"/>
          <a:lstStyle/>
          <a:p>
            <a:pPr>
              <a:lnSpc>
                <a:spcPct val="100000"/>
              </a:lnSpc>
            </a:pPr>
            <a:r>
              <a:rPr lang="en-US" sz="1600"/>
              <a:t>4</a:t>
            </a:r>
          </a:p>
        </p:txBody>
      </p:sp>
      <p:sp>
        <p:nvSpPr>
          <p:cNvPr id="39955" name="Rectangle 19"/>
          <p:cNvSpPr>
            <a:spLocks noChangeArrowheads="1"/>
          </p:cNvSpPr>
          <p:nvPr/>
        </p:nvSpPr>
        <p:spPr bwMode="auto">
          <a:xfrm>
            <a:off x="2895600" y="5803900"/>
            <a:ext cx="304800" cy="304800"/>
          </a:xfrm>
          <a:prstGeom prst="rect">
            <a:avLst/>
          </a:prstGeom>
          <a:solidFill>
            <a:srgbClr val="C0C0C0"/>
          </a:solidFill>
          <a:ln w="3175">
            <a:solidFill>
              <a:schemeClr val="tx1"/>
            </a:solidFill>
            <a:miter lim="800000"/>
            <a:headEnd/>
            <a:tailEnd/>
          </a:ln>
        </p:spPr>
        <p:txBody>
          <a:bodyPr wrap="none" anchor="ctr"/>
          <a:lstStyle/>
          <a:p>
            <a:endParaRPr lang="en-US"/>
          </a:p>
        </p:txBody>
      </p:sp>
      <p:sp>
        <p:nvSpPr>
          <p:cNvPr id="39956" name="Rectangle 20"/>
          <p:cNvSpPr>
            <a:spLocks noChangeArrowheads="1"/>
          </p:cNvSpPr>
          <p:nvPr/>
        </p:nvSpPr>
        <p:spPr bwMode="auto">
          <a:xfrm>
            <a:off x="3200400" y="5803900"/>
            <a:ext cx="304800" cy="304800"/>
          </a:xfrm>
          <a:prstGeom prst="rect">
            <a:avLst/>
          </a:prstGeom>
          <a:solidFill>
            <a:srgbClr val="C0C0C0"/>
          </a:solidFill>
          <a:ln w="3175">
            <a:solidFill>
              <a:schemeClr val="tx1"/>
            </a:solidFill>
            <a:miter lim="800000"/>
            <a:headEnd/>
            <a:tailEnd/>
          </a:ln>
        </p:spPr>
        <p:txBody>
          <a:bodyPr wrap="none" anchor="ctr"/>
          <a:lstStyle/>
          <a:p>
            <a:endParaRPr lang="en-US"/>
          </a:p>
        </p:txBody>
      </p:sp>
      <p:sp>
        <p:nvSpPr>
          <p:cNvPr id="39957" name="Rectangle 21"/>
          <p:cNvSpPr>
            <a:spLocks noChangeArrowheads="1"/>
          </p:cNvSpPr>
          <p:nvPr/>
        </p:nvSpPr>
        <p:spPr bwMode="auto">
          <a:xfrm>
            <a:off x="3505200" y="5803900"/>
            <a:ext cx="304800" cy="304800"/>
          </a:xfrm>
          <a:prstGeom prst="rect">
            <a:avLst/>
          </a:prstGeom>
          <a:solidFill>
            <a:srgbClr val="C0C0C0"/>
          </a:solidFill>
          <a:ln w="3175">
            <a:solidFill>
              <a:schemeClr val="tx1"/>
            </a:solidFill>
            <a:miter lim="800000"/>
            <a:headEnd/>
            <a:tailEnd/>
          </a:ln>
        </p:spPr>
        <p:txBody>
          <a:bodyPr wrap="none" anchor="ctr"/>
          <a:lstStyle/>
          <a:p>
            <a:pPr>
              <a:lnSpc>
                <a:spcPct val="100000"/>
              </a:lnSpc>
            </a:pPr>
            <a:r>
              <a:rPr lang="en-US" sz="1600"/>
              <a:t>4</a:t>
            </a:r>
          </a:p>
        </p:txBody>
      </p:sp>
      <p:sp>
        <p:nvSpPr>
          <p:cNvPr id="39958" name="Rectangle 22"/>
          <p:cNvSpPr>
            <a:spLocks noChangeArrowheads="1"/>
          </p:cNvSpPr>
          <p:nvPr/>
        </p:nvSpPr>
        <p:spPr bwMode="auto">
          <a:xfrm>
            <a:off x="4114800" y="58039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39959" name="Rectangle 23"/>
          <p:cNvSpPr>
            <a:spLocks noChangeArrowheads="1"/>
          </p:cNvSpPr>
          <p:nvPr/>
        </p:nvSpPr>
        <p:spPr bwMode="auto">
          <a:xfrm>
            <a:off x="4419600" y="58039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39960" name="Rectangle 24"/>
          <p:cNvSpPr>
            <a:spLocks noChangeArrowheads="1"/>
          </p:cNvSpPr>
          <p:nvPr/>
        </p:nvSpPr>
        <p:spPr bwMode="auto">
          <a:xfrm>
            <a:off x="4724400" y="58039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39961" name="Rectangle 25"/>
          <p:cNvSpPr>
            <a:spLocks noChangeArrowheads="1"/>
          </p:cNvSpPr>
          <p:nvPr/>
        </p:nvSpPr>
        <p:spPr bwMode="auto">
          <a:xfrm>
            <a:off x="5029200" y="58039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39962" name="Rectangle 26"/>
          <p:cNvSpPr>
            <a:spLocks noChangeArrowheads="1"/>
          </p:cNvSpPr>
          <p:nvPr/>
        </p:nvSpPr>
        <p:spPr bwMode="auto">
          <a:xfrm>
            <a:off x="5334000" y="5803900"/>
            <a:ext cx="3048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t>6</a:t>
            </a:r>
          </a:p>
        </p:txBody>
      </p:sp>
      <p:sp>
        <p:nvSpPr>
          <p:cNvPr id="39963" name="Rectangle 27"/>
          <p:cNvSpPr>
            <a:spLocks noChangeArrowheads="1"/>
          </p:cNvSpPr>
          <p:nvPr/>
        </p:nvSpPr>
        <p:spPr bwMode="auto">
          <a:xfrm>
            <a:off x="5638800" y="5803900"/>
            <a:ext cx="304800" cy="304800"/>
          </a:xfrm>
          <a:prstGeom prst="rect">
            <a:avLst/>
          </a:prstGeom>
          <a:solidFill>
            <a:srgbClr val="C0C0C0"/>
          </a:solidFill>
          <a:ln w="3175">
            <a:solidFill>
              <a:schemeClr val="tx1"/>
            </a:solidFill>
            <a:miter lim="800000"/>
            <a:headEnd/>
            <a:tailEnd/>
          </a:ln>
        </p:spPr>
        <p:txBody>
          <a:bodyPr wrap="none" anchor="ctr"/>
          <a:lstStyle/>
          <a:p>
            <a:pPr>
              <a:lnSpc>
                <a:spcPct val="100000"/>
              </a:lnSpc>
            </a:pPr>
            <a:r>
              <a:rPr lang="en-US" sz="1600"/>
              <a:t>4</a:t>
            </a:r>
          </a:p>
        </p:txBody>
      </p:sp>
      <p:sp>
        <p:nvSpPr>
          <p:cNvPr id="39964" name="Rectangle 28"/>
          <p:cNvSpPr>
            <a:spLocks noChangeArrowheads="1"/>
          </p:cNvSpPr>
          <p:nvPr/>
        </p:nvSpPr>
        <p:spPr bwMode="auto">
          <a:xfrm>
            <a:off x="5943600" y="5803900"/>
            <a:ext cx="304800" cy="304800"/>
          </a:xfrm>
          <a:prstGeom prst="rect">
            <a:avLst/>
          </a:prstGeom>
          <a:solidFill>
            <a:srgbClr val="C0C0C0"/>
          </a:solidFill>
          <a:ln w="3175">
            <a:solidFill>
              <a:schemeClr val="tx1"/>
            </a:solidFill>
            <a:miter lim="800000"/>
            <a:headEnd/>
            <a:tailEnd/>
          </a:ln>
        </p:spPr>
        <p:txBody>
          <a:bodyPr wrap="none" anchor="ctr"/>
          <a:lstStyle/>
          <a:p>
            <a:pPr>
              <a:lnSpc>
                <a:spcPct val="100000"/>
              </a:lnSpc>
            </a:pPr>
            <a:endParaRPr lang="en-US" sz="1600"/>
          </a:p>
        </p:txBody>
      </p:sp>
      <p:sp>
        <p:nvSpPr>
          <p:cNvPr id="39965" name="Rectangle 29"/>
          <p:cNvSpPr>
            <a:spLocks noChangeArrowheads="1"/>
          </p:cNvSpPr>
          <p:nvPr/>
        </p:nvSpPr>
        <p:spPr bwMode="auto">
          <a:xfrm>
            <a:off x="3810000" y="5803900"/>
            <a:ext cx="3048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t>6</a:t>
            </a:r>
          </a:p>
        </p:txBody>
      </p:sp>
      <p:sp>
        <p:nvSpPr>
          <p:cNvPr id="39966" name="Freeform 30"/>
          <p:cNvSpPr>
            <a:spLocks/>
          </p:cNvSpPr>
          <p:nvPr/>
        </p:nvSpPr>
        <p:spPr bwMode="auto">
          <a:xfrm>
            <a:off x="2743200" y="5575300"/>
            <a:ext cx="1219200" cy="228600"/>
          </a:xfrm>
          <a:custGeom>
            <a:avLst/>
            <a:gdLst>
              <a:gd name="T0" fmla="*/ 0 w 768"/>
              <a:gd name="T1" fmla="*/ 144 h 144"/>
              <a:gd name="T2" fmla="*/ 384 w 768"/>
              <a:gd name="T3" fmla="*/ 0 h 144"/>
              <a:gd name="T4" fmla="*/ 768 w 768"/>
              <a:gd name="T5" fmla="*/ 144 h 144"/>
              <a:gd name="T6" fmla="*/ 0 60000 65536"/>
              <a:gd name="T7" fmla="*/ 0 60000 65536"/>
              <a:gd name="T8" fmla="*/ 0 60000 65536"/>
              <a:gd name="T9" fmla="*/ 0 w 768"/>
              <a:gd name="T10" fmla="*/ 0 h 144"/>
              <a:gd name="T11" fmla="*/ 768 w 768"/>
              <a:gd name="T12" fmla="*/ 144 h 144"/>
            </a:gdLst>
            <a:ahLst/>
            <a:cxnLst>
              <a:cxn ang="T6">
                <a:pos x="T0" y="T1"/>
              </a:cxn>
              <a:cxn ang="T7">
                <a:pos x="T2" y="T3"/>
              </a:cxn>
              <a:cxn ang="T8">
                <a:pos x="T4" y="T5"/>
              </a:cxn>
            </a:cxnLst>
            <a:rect l="T9" t="T10" r="T11" b="T12"/>
            <a:pathLst>
              <a:path w="768" h="144">
                <a:moveTo>
                  <a:pt x="0" y="144"/>
                </a:moveTo>
                <a:cubicBezTo>
                  <a:pt x="128" y="72"/>
                  <a:pt x="256" y="0"/>
                  <a:pt x="384" y="0"/>
                </a:cubicBezTo>
                <a:cubicBezTo>
                  <a:pt x="512" y="0"/>
                  <a:pt x="640" y="72"/>
                  <a:pt x="768" y="144"/>
                </a:cubicBezTo>
              </a:path>
            </a:pathLst>
          </a:custGeom>
          <a:noFill/>
          <a:ln w="25400">
            <a:solidFill>
              <a:schemeClr val="tx1"/>
            </a:solidFill>
            <a:round/>
            <a:headEnd/>
            <a:tailEnd type="triangle" w="med" len="med"/>
          </a:ln>
        </p:spPr>
        <p:txBody>
          <a:bodyPr wrap="none" anchor="ctr"/>
          <a:lstStyle/>
          <a:p>
            <a:endParaRPr lang="en-US"/>
          </a:p>
        </p:txBody>
      </p:sp>
      <p:sp>
        <p:nvSpPr>
          <p:cNvPr id="39967" name="Freeform 31"/>
          <p:cNvSpPr>
            <a:spLocks/>
          </p:cNvSpPr>
          <p:nvPr/>
        </p:nvSpPr>
        <p:spPr bwMode="auto">
          <a:xfrm>
            <a:off x="3962400" y="5575300"/>
            <a:ext cx="1828800" cy="228600"/>
          </a:xfrm>
          <a:custGeom>
            <a:avLst/>
            <a:gdLst>
              <a:gd name="T0" fmla="*/ 0 w 1152"/>
              <a:gd name="T1" fmla="*/ 144 h 144"/>
              <a:gd name="T2" fmla="*/ 576 w 1152"/>
              <a:gd name="T3" fmla="*/ 0 h 144"/>
              <a:gd name="T4" fmla="*/ 1152 w 1152"/>
              <a:gd name="T5" fmla="*/ 144 h 144"/>
              <a:gd name="T6" fmla="*/ 0 60000 65536"/>
              <a:gd name="T7" fmla="*/ 0 60000 65536"/>
              <a:gd name="T8" fmla="*/ 0 60000 65536"/>
              <a:gd name="T9" fmla="*/ 0 w 1152"/>
              <a:gd name="T10" fmla="*/ 0 h 144"/>
              <a:gd name="T11" fmla="*/ 1152 w 1152"/>
              <a:gd name="T12" fmla="*/ 144 h 144"/>
            </a:gdLst>
            <a:ahLst/>
            <a:cxnLst>
              <a:cxn ang="T6">
                <a:pos x="T0" y="T1"/>
              </a:cxn>
              <a:cxn ang="T7">
                <a:pos x="T2" y="T3"/>
              </a:cxn>
              <a:cxn ang="T8">
                <a:pos x="T4" y="T5"/>
              </a:cxn>
            </a:cxnLst>
            <a:rect l="T9" t="T10" r="T11" b="T12"/>
            <a:pathLst>
              <a:path w="1152" h="144">
                <a:moveTo>
                  <a:pt x="0" y="144"/>
                </a:moveTo>
                <a:cubicBezTo>
                  <a:pt x="192" y="72"/>
                  <a:pt x="384" y="0"/>
                  <a:pt x="576" y="0"/>
                </a:cubicBezTo>
                <a:cubicBezTo>
                  <a:pt x="768" y="0"/>
                  <a:pt x="960" y="72"/>
                  <a:pt x="1152" y="144"/>
                </a:cubicBezTo>
              </a:path>
            </a:pathLst>
          </a:custGeom>
          <a:noFill/>
          <a:ln w="25400">
            <a:solidFill>
              <a:schemeClr val="tx1"/>
            </a:solidFill>
            <a:round/>
            <a:headEnd/>
            <a:tailEnd type="triangle" w="med" len="med"/>
          </a:ln>
        </p:spPr>
        <p:txBody>
          <a:bodyPr wrap="none" anchor="ctr"/>
          <a:lstStyle/>
          <a:p>
            <a:endParaRPr lang="en-US"/>
          </a:p>
        </p:txBody>
      </p:sp>
      <p:sp>
        <p:nvSpPr>
          <p:cNvPr id="39968" name="Freeform 32"/>
          <p:cNvSpPr>
            <a:spLocks/>
          </p:cNvSpPr>
          <p:nvPr/>
        </p:nvSpPr>
        <p:spPr bwMode="auto">
          <a:xfrm>
            <a:off x="1524000" y="5575300"/>
            <a:ext cx="1219200" cy="228600"/>
          </a:xfrm>
          <a:custGeom>
            <a:avLst/>
            <a:gdLst>
              <a:gd name="T0" fmla="*/ 0 w 768"/>
              <a:gd name="T1" fmla="*/ 144 h 144"/>
              <a:gd name="T2" fmla="*/ 384 w 768"/>
              <a:gd name="T3" fmla="*/ 0 h 144"/>
              <a:gd name="T4" fmla="*/ 768 w 768"/>
              <a:gd name="T5" fmla="*/ 144 h 144"/>
              <a:gd name="T6" fmla="*/ 0 60000 65536"/>
              <a:gd name="T7" fmla="*/ 0 60000 65536"/>
              <a:gd name="T8" fmla="*/ 0 60000 65536"/>
              <a:gd name="T9" fmla="*/ 0 w 768"/>
              <a:gd name="T10" fmla="*/ 0 h 144"/>
              <a:gd name="T11" fmla="*/ 768 w 768"/>
              <a:gd name="T12" fmla="*/ 144 h 144"/>
            </a:gdLst>
            <a:ahLst/>
            <a:cxnLst>
              <a:cxn ang="T6">
                <a:pos x="T0" y="T1"/>
              </a:cxn>
              <a:cxn ang="T7">
                <a:pos x="T2" y="T3"/>
              </a:cxn>
              <a:cxn ang="T8">
                <a:pos x="T4" y="T5"/>
              </a:cxn>
            </a:cxnLst>
            <a:rect l="T9" t="T10" r="T11" b="T12"/>
            <a:pathLst>
              <a:path w="768" h="144">
                <a:moveTo>
                  <a:pt x="0" y="144"/>
                </a:moveTo>
                <a:cubicBezTo>
                  <a:pt x="128" y="72"/>
                  <a:pt x="256" y="0"/>
                  <a:pt x="384" y="0"/>
                </a:cubicBezTo>
                <a:cubicBezTo>
                  <a:pt x="512" y="0"/>
                  <a:pt x="640" y="72"/>
                  <a:pt x="768" y="144"/>
                </a:cubicBezTo>
              </a:path>
            </a:pathLst>
          </a:custGeom>
          <a:noFill/>
          <a:ln w="25400">
            <a:solidFill>
              <a:schemeClr val="tx1"/>
            </a:solidFill>
            <a:round/>
            <a:headEnd/>
            <a:tailEnd type="triangle" w="med" len="med"/>
          </a:ln>
        </p:spPr>
        <p:txBody>
          <a:bodyPr wrap="none" anchor="ctr"/>
          <a:lstStyle/>
          <a:p>
            <a:endParaRPr lang="en-US"/>
          </a:p>
        </p:txBody>
      </p:sp>
      <p:sp>
        <p:nvSpPr>
          <p:cNvPr id="39969" name="Rectangle 33"/>
          <p:cNvSpPr>
            <a:spLocks noChangeArrowheads="1"/>
          </p:cNvSpPr>
          <p:nvPr/>
        </p:nvSpPr>
        <p:spPr bwMode="auto">
          <a:xfrm>
            <a:off x="6248400" y="5803900"/>
            <a:ext cx="304800" cy="304800"/>
          </a:xfrm>
          <a:prstGeom prst="rect">
            <a:avLst/>
          </a:prstGeom>
          <a:solidFill>
            <a:srgbClr val="C0C0C0"/>
          </a:solidFill>
          <a:ln w="3175">
            <a:solidFill>
              <a:schemeClr val="tx1"/>
            </a:solidFill>
            <a:miter lim="800000"/>
            <a:headEnd/>
            <a:tailEnd/>
          </a:ln>
        </p:spPr>
        <p:txBody>
          <a:bodyPr wrap="none" anchor="ctr"/>
          <a:lstStyle/>
          <a:p>
            <a:pPr>
              <a:lnSpc>
                <a:spcPct val="100000"/>
              </a:lnSpc>
            </a:pPr>
            <a:endParaRPr lang="en-US" sz="1600"/>
          </a:p>
        </p:txBody>
      </p:sp>
      <p:sp>
        <p:nvSpPr>
          <p:cNvPr id="39970" name="Rectangle 34"/>
          <p:cNvSpPr>
            <a:spLocks noChangeArrowheads="1"/>
          </p:cNvSpPr>
          <p:nvPr/>
        </p:nvSpPr>
        <p:spPr bwMode="auto">
          <a:xfrm>
            <a:off x="6553200" y="5803900"/>
            <a:ext cx="304800" cy="304800"/>
          </a:xfrm>
          <a:prstGeom prst="rect">
            <a:avLst/>
          </a:prstGeom>
          <a:solidFill>
            <a:srgbClr val="C0C0C0"/>
          </a:solidFill>
          <a:ln w="3175">
            <a:solidFill>
              <a:schemeClr val="tx1"/>
            </a:solidFill>
            <a:miter lim="800000"/>
            <a:headEnd/>
            <a:tailEnd/>
          </a:ln>
        </p:spPr>
        <p:txBody>
          <a:bodyPr wrap="none" anchor="ctr"/>
          <a:lstStyle/>
          <a:p>
            <a:pPr>
              <a:lnSpc>
                <a:spcPct val="100000"/>
              </a:lnSpc>
            </a:pPr>
            <a:r>
              <a:rPr lang="en-US" sz="1600"/>
              <a:t>4</a:t>
            </a:r>
          </a:p>
        </p:txBody>
      </p:sp>
      <p:sp>
        <p:nvSpPr>
          <p:cNvPr id="39971" name="Freeform 35"/>
          <p:cNvSpPr>
            <a:spLocks/>
          </p:cNvSpPr>
          <p:nvPr/>
        </p:nvSpPr>
        <p:spPr bwMode="auto">
          <a:xfrm>
            <a:off x="2438400" y="6108700"/>
            <a:ext cx="1219200" cy="228600"/>
          </a:xfrm>
          <a:custGeom>
            <a:avLst/>
            <a:gdLst>
              <a:gd name="T0" fmla="*/ 768 w 768"/>
              <a:gd name="T1" fmla="*/ 0 h 144"/>
              <a:gd name="T2" fmla="*/ 336 w 768"/>
              <a:gd name="T3" fmla="*/ 144 h 144"/>
              <a:gd name="T4" fmla="*/ 0 w 768"/>
              <a:gd name="T5" fmla="*/ 0 h 144"/>
              <a:gd name="T6" fmla="*/ 0 60000 65536"/>
              <a:gd name="T7" fmla="*/ 0 60000 65536"/>
              <a:gd name="T8" fmla="*/ 0 60000 65536"/>
              <a:gd name="T9" fmla="*/ 0 w 768"/>
              <a:gd name="T10" fmla="*/ 0 h 144"/>
              <a:gd name="T11" fmla="*/ 768 w 768"/>
              <a:gd name="T12" fmla="*/ 144 h 144"/>
            </a:gdLst>
            <a:ahLst/>
            <a:cxnLst>
              <a:cxn ang="T6">
                <a:pos x="T0" y="T1"/>
              </a:cxn>
              <a:cxn ang="T7">
                <a:pos x="T2" y="T3"/>
              </a:cxn>
              <a:cxn ang="T8">
                <a:pos x="T4" y="T5"/>
              </a:cxn>
            </a:cxnLst>
            <a:rect l="T9" t="T10" r="T11" b="T12"/>
            <a:pathLst>
              <a:path w="768" h="144">
                <a:moveTo>
                  <a:pt x="768" y="0"/>
                </a:moveTo>
                <a:cubicBezTo>
                  <a:pt x="616" y="72"/>
                  <a:pt x="464" y="144"/>
                  <a:pt x="336" y="144"/>
                </a:cubicBezTo>
                <a:cubicBezTo>
                  <a:pt x="208" y="144"/>
                  <a:pt x="104" y="72"/>
                  <a:pt x="0" y="0"/>
                </a:cubicBezTo>
              </a:path>
            </a:pathLst>
          </a:custGeom>
          <a:noFill/>
          <a:ln w="25400">
            <a:solidFill>
              <a:schemeClr val="tx1"/>
            </a:solidFill>
            <a:round/>
            <a:headEnd/>
            <a:tailEnd type="triangle" w="med" len="med"/>
          </a:ln>
        </p:spPr>
        <p:txBody>
          <a:bodyPr wrap="none" anchor="ctr"/>
          <a:lstStyle/>
          <a:p>
            <a:endParaRPr lang="en-US"/>
          </a:p>
        </p:txBody>
      </p:sp>
      <p:sp>
        <p:nvSpPr>
          <p:cNvPr id="39972" name="Freeform 36"/>
          <p:cNvSpPr>
            <a:spLocks/>
          </p:cNvSpPr>
          <p:nvPr/>
        </p:nvSpPr>
        <p:spPr bwMode="auto">
          <a:xfrm>
            <a:off x="3657600" y="6108700"/>
            <a:ext cx="1828800" cy="228600"/>
          </a:xfrm>
          <a:custGeom>
            <a:avLst/>
            <a:gdLst>
              <a:gd name="T0" fmla="*/ 1152 w 1152"/>
              <a:gd name="T1" fmla="*/ 0 h 144"/>
              <a:gd name="T2" fmla="*/ 576 w 1152"/>
              <a:gd name="T3" fmla="*/ 144 h 144"/>
              <a:gd name="T4" fmla="*/ 0 w 1152"/>
              <a:gd name="T5" fmla="*/ 0 h 144"/>
              <a:gd name="T6" fmla="*/ 0 60000 65536"/>
              <a:gd name="T7" fmla="*/ 0 60000 65536"/>
              <a:gd name="T8" fmla="*/ 0 60000 65536"/>
              <a:gd name="T9" fmla="*/ 0 w 1152"/>
              <a:gd name="T10" fmla="*/ 0 h 144"/>
              <a:gd name="T11" fmla="*/ 1152 w 1152"/>
              <a:gd name="T12" fmla="*/ 144 h 144"/>
            </a:gdLst>
            <a:ahLst/>
            <a:cxnLst>
              <a:cxn ang="T6">
                <a:pos x="T0" y="T1"/>
              </a:cxn>
              <a:cxn ang="T7">
                <a:pos x="T2" y="T3"/>
              </a:cxn>
              <a:cxn ang="T8">
                <a:pos x="T4" y="T5"/>
              </a:cxn>
            </a:cxnLst>
            <a:rect l="T9" t="T10" r="T11" b="T12"/>
            <a:pathLst>
              <a:path w="1152" h="144">
                <a:moveTo>
                  <a:pt x="1152" y="0"/>
                </a:moveTo>
                <a:cubicBezTo>
                  <a:pt x="960" y="72"/>
                  <a:pt x="768" y="144"/>
                  <a:pt x="576" y="144"/>
                </a:cubicBezTo>
                <a:cubicBezTo>
                  <a:pt x="384" y="144"/>
                  <a:pt x="192" y="72"/>
                  <a:pt x="0" y="0"/>
                </a:cubicBezTo>
              </a:path>
            </a:pathLst>
          </a:custGeom>
          <a:noFill/>
          <a:ln w="25400">
            <a:solidFill>
              <a:schemeClr val="tx1"/>
            </a:solidFill>
            <a:round/>
            <a:headEnd/>
            <a:tailEnd type="triangle" w="med" len="med"/>
          </a:ln>
        </p:spPr>
        <p:txBody>
          <a:bodyPr wrap="none" anchor="ctr"/>
          <a:lstStyle/>
          <a:p>
            <a:endParaRPr lang="en-US"/>
          </a:p>
        </p:txBody>
      </p:sp>
      <p:sp>
        <p:nvSpPr>
          <p:cNvPr id="39973" name="Freeform 37"/>
          <p:cNvSpPr>
            <a:spLocks/>
          </p:cNvSpPr>
          <p:nvPr/>
        </p:nvSpPr>
        <p:spPr bwMode="auto">
          <a:xfrm>
            <a:off x="5486400" y="6108700"/>
            <a:ext cx="1219200" cy="228600"/>
          </a:xfrm>
          <a:custGeom>
            <a:avLst/>
            <a:gdLst>
              <a:gd name="T0" fmla="*/ 768 w 768"/>
              <a:gd name="T1" fmla="*/ 0 h 144"/>
              <a:gd name="T2" fmla="*/ 384 w 768"/>
              <a:gd name="T3" fmla="*/ 144 h 144"/>
              <a:gd name="T4" fmla="*/ 0 w 768"/>
              <a:gd name="T5" fmla="*/ 0 h 144"/>
              <a:gd name="T6" fmla="*/ 0 60000 65536"/>
              <a:gd name="T7" fmla="*/ 0 60000 65536"/>
              <a:gd name="T8" fmla="*/ 0 60000 65536"/>
              <a:gd name="T9" fmla="*/ 0 w 768"/>
              <a:gd name="T10" fmla="*/ 0 h 144"/>
              <a:gd name="T11" fmla="*/ 768 w 768"/>
              <a:gd name="T12" fmla="*/ 144 h 144"/>
            </a:gdLst>
            <a:ahLst/>
            <a:cxnLst>
              <a:cxn ang="T6">
                <a:pos x="T0" y="T1"/>
              </a:cxn>
              <a:cxn ang="T7">
                <a:pos x="T2" y="T3"/>
              </a:cxn>
              <a:cxn ang="T8">
                <a:pos x="T4" y="T5"/>
              </a:cxn>
            </a:cxnLst>
            <a:rect l="T9" t="T10" r="T11" b="T12"/>
            <a:pathLst>
              <a:path w="768" h="144">
                <a:moveTo>
                  <a:pt x="768" y="0"/>
                </a:moveTo>
                <a:cubicBezTo>
                  <a:pt x="640" y="72"/>
                  <a:pt x="512" y="144"/>
                  <a:pt x="384" y="144"/>
                </a:cubicBezTo>
                <a:cubicBezTo>
                  <a:pt x="256" y="144"/>
                  <a:pt x="63" y="23"/>
                  <a:pt x="0" y="0"/>
                </a:cubicBezTo>
              </a:path>
            </a:pathLst>
          </a:custGeom>
          <a:noFill/>
          <a:ln w="25400">
            <a:solidFill>
              <a:schemeClr val="tx1"/>
            </a:solidFill>
            <a:round/>
            <a:headEnd/>
            <a:tailEnd type="triangle" w="med" len="med"/>
          </a:ln>
        </p:spPr>
        <p:txBody>
          <a:bodyPr wrap="none" anchor="ctr"/>
          <a:lstStyle/>
          <a:p>
            <a:endParaRPr lang="en-US"/>
          </a:p>
        </p:txBody>
      </p:sp>
      <p:sp>
        <p:nvSpPr>
          <p:cNvPr id="39974" name="Text Box 38"/>
          <p:cNvSpPr txBox="1">
            <a:spLocks noChangeArrowheads="1"/>
          </p:cNvSpPr>
          <p:nvPr/>
        </p:nvSpPr>
        <p:spPr bwMode="auto">
          <a:xfrm>
            <a:off x="1676400" y="2924175"/>
            <a:ext cx="871538" cy="336550"/>
          </a:xfrm>
          <a:prstGeom prst="rect">
            <a:avLst/>
          </a:prstGeom>
          <a:noFill/>
          <a:ln w="25400">
            <a:noFill/>
            <a:miter lim="800000"/>
            <a:headEnd/>
            <a:tailEnd/>
          </a:ln>
        </p:spPr>
        <p:txBody>
          <a:bodyPr wrap="none">
            <a:spAutoFit/>
          </a:bodyPr>
          <a:lstStyle/>
          <a:p>
            <a:pPr algn="l">
              <a:lnSpc>
                <a:spcPct val="100000"/>
              </a:lnSpc>
            </a:pPr>
            <a:r>
              <a:rPr lang="en-US" sz="1600"/>
              <a:t>Header</a:t>
            </a:r>
          </a:p>
        </p:txBody>
      </p:sp>
      <p:sp>
        <p:nvSpPr>
          <p:cNvPr id="39975" name="Line 39"/>
          <p:cNvSpPr>
            <a:spLocks noChangeShapeType="1"/>
          </p:cNvSpPr>
          <p:nvPr/>
        </p:nvSpPr>
        <p:spPr bwMode="auto">
          <a:xfrm>
            <a:off x="2590800" y="3152775"/>
            <a:ext cx="533400" cy="0"/>
          </a:xfrm>
          <a:prstGeom prst="line">
            <a:avLst/>
          </a:prstGeom>
          <a:noFill/>
          <a:ln w="25400">
            <a:solidFill>
              <a:schemeClr val="tx1"/>
            </a:solidFill>
            <a:round/>
            <a:headEnd/>
            <a:tailEnd type="triangle" w="med" len="med"/>
          </a:ln>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394" name="Rectangle 2"/>
          <p:cNvSpPr>
            <a:spLocks noGrp="1" noChangeArrowheads="1"/>
          </p:cNvSpPr>
          <p:nvPr>
            <p:ph type="title"/>
          </p:nvPr>
        </p:nvSpPr>
        <p:spPr>
          <a:xfrm>
            <a:off x="381000" y="417513"/>
            <a:ext cx="7023100" cy="573087"/>
          </a:xfrm>
        </p:spPr>
        <p:txBody>
          <a:bodyPr/>
          <a:lstStyle/>
          <a:p>
            <a:pPr eaLnBrk="1" hangingPunct="1"/>
            <a:r>
              <a:rPr lang="en-US" smtClean="0"/>
              <a:t>Constant Time Coalescing</a:t>
            </a:r>
          </a:p>
        </p:txBody>
      </p:sp>
      <p:sp>
        <p:nvSpPr>
          <p:cNvPr id="40963" name="Rectangle 3"/>
          <p:cNvSpPr>
            <a:spLocks noChangeArrowheads="1"/>
          </p:cNvSpPr>
          <p:nvPr/>
        </p:nvSpPr>
        <p:spPr bwMode="auto">
          <a:xfrm>
            <a:off x="2438400" y="2895600"/>
            <a:ext cx="1143000" cy="304800"/>
          </a:xfrm>
          <a:prstGeom prst="rect">
            <a:avLst/>
          </a:prstGeom>
          <a:solidFill>
            <a:srgbClr val="C0C0C0"/>
          </a:solidFill>
          <a:ln w="25400">
            <a:solidFill>
              <a:schemeClr val="tx1"/>
            </a:solidFill>
            <a:miter lim="800000"/>
            <a:headEnd/>
            <a:tailEnd/>
          </a:ln>
        </p:spPr>
        <p:txBody>
          <a:bodyPr wrap="none" anchor="ctr"/>
          <a:lstStyle/>
          <a:p>
            <a:endParaRPr lang="en-US"/>
          </a:p>
        </p:txBody>
      </p:sp>
      <p:sp>
        <p:nvSpPr>
          <p:cNvPr id="40964" name="Rectangle 4"/>
          <p:cNvSpPr>
            <a:spLocks noChangeArrowheads="1"/>
          </p:cNvSpPr>
          <p:nvPr/>
        </p:nvSpPr>
        <p:spPr bwMode="auto">
          <a:xfrm>
            <a:off x="2438400" y="2590800"/>
            <a:ext cx="1143000" cy="3048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sz="1600"/>
              <a:t>allocated</a:t>
            </a:r>
          </a:p>
        </p:txBody>
      </p:sp>
      <p:sp>
        <p:nvSpPr>
          <p:cNvPr id="40965" name="Rectangle 5"/>
          <p:cNvSpPr>
            <a:spLocks noChangeArrowheads="1"/>
          </p:cNvSpPr>
          <p:nvPr/>
        </p:nvSpPr>
        <p:spPr bwMode="auto">
          <a:xfrm>
            <a:off x="2438400" y="3200400"/>
            <a:ext cx="1143000" cy="3048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sz="1600"/>
              <a:t>allocated</a:t>
            </a:r>
          </a:p>
        </p:txBody>
      </p:sp>
      <p:sp>
        <p:nvSpPr>
          <p:cNvPr id="40966" name="Rectangle 6"/>
          <p:cNvSpPr>
            <a:spLocks noChangeArrowheads="1"/>
          </p:cNvSpPr>
          <p:nvPr/>
        </p:nvSpPr>
        <p:spPr bwMode="auto">
          <a:xfrm>
            <a:off x="3962400" y="2895600"/>
            <a:ext cx="1143000" cy="304800"/>
          </a:xfrm>
          <a:prstGeom prst="rect">
            <a:avLst/>
          </a:prstGeom>
          <a:solidFill>
            <a:srgbClr val="C0C0C0"/>
          </a:solidFill>
          <a:ln w="25400">
            <a:solidFill>
              <a:schemeClr val="tx1"/>
            </a:solidFill>
            <a:miter lim="800000"/>
            <a:headEnd/>
            <a:tailEnd/>
          </a:ln>
        </p:spPr>
        <p:txBody>
          <a:bodyPr wrap="none" anchor="ctr"/>
          <a:lstStyle/>
          <a:p>
            <a:endParaRPr lang="en-US"/>
          </a:p>
        </p:txBody>
      </p:sp>
      <p:sp>
        <p:nvSpPr>
          <p:cNvPr id="40967" name="Rectangle 7"/>
          <p:cNvSpPr>
            <a:spLocks noChangeArrowheads="1"/>
          </p:cNvSpPr>
          <p:nvPr/>
        </p:nvSpPr>
        <p:spPr bwMode="auto">
          <a:xfrm>
            <a:off x="3962400" y="2590800"/>
            <a:ext cx="1143000" cy="3048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sz="1600"/>
              <a:t>allocated</a:t>
            </a:r>
          </a:p>
        </p:txBody>
      </p:sp>
      <p:sp>
        <p:nvSpPr>
          <p:cNvPr id="40968" name="Rectangle 8"/>
          <p:cNvSpPr>
            <a:spLocks noChangeArrowheads="1"/>
          </p:cNvSpPr>
          <p:nvPr/>
        </p:nvSpPr>
        <p:spPr bwMode="auto">
          <a:xfrm>
            <a:off x="3962400" y="3200400"/>
            <a:ext cx="1143000" cy="3048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sz="1600"/>
              <a:t>free</a:t>
            </a:r>
          </a:p>
        </p:txBody>
      </p:sp>
      <p:sp>
        <p:nvSpPr>
          <p:cNvPr id="40969" name="Rectangle 9"/>
          <p:cNvSpPr>
            <a:spLocks noChangeArrowheads="1"/>
          </p:cNvSpPr>
          <p:nvPr/>
        </p:nvSpPr>
        <p:spPr bwMode="auto">
          <a:xfrm>
            <a:off x="5486400" y="2895600"/>
            <a:ext cx="1143000" cy="304800"/>
          </a:xfrm>
          <a:prstGeom prst="rect">
            <a:avLst/>
          </a:prstGeom>
          <a:solidFill>
            <a:srgbClr val="C0C0C0"/>
          </a:solidFill>
          <a:ln w="25400">
            <a:solidFill>
              <a:schemeClr val="tx1"/>
            </a:solidFill>
            <a:miter lim="800000"/>
            <a:headEnd/>
            <a:tailEnd/>
          </a:ln>
        </p:spPr>
        <p:txBody>
          <a:bodyPr wrap="none" anchor="ctr"/>
          <a:lstStyle/>
          <a:p>
            <a:endParaRPr lang="en-US"/>
          </a:p>
        </p:txBody>
      </p:sp>
      <p:sp>
        <p:nvSpPr>
          <p:cNvPr id="40970" name="Rectangle 10"/>
          <p:cNvSpPr>
            <a:spLocks noChangeArrowheads="1"/>
          </p:cNvSpPr>
          <p:nvPr/>
        </p:nvSpPr>
        <p:spPr bwMode="auto">
          <a:xfrm>
            <a:off x="5486400" y="2590800"/>
            <a:ext cx="1143000" cy="3048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sz="1600"/>
              <a:t>free</a:t>
            </a:r>
          </a:p>
        </p:txBody>
      </p:sp>
      <p:sp>
        <p:nvSpPr>
          <p:cNvPr id="40971" name="Rectangle 11"/>
          <p:cNvSpPr>
            <a:spLocks noChangeArrowheads="1"/>
          </p:cNvSpPr>
          <p:nvPr/>
        </p:nvSpPr>
        <p:spPr bwMode="auto">
          <a:xfrm>
            <a:off x="5486400" y="3200400"/>
            <a:ext cx="1143000" cy="3048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sz="1600"/>
              <a:t>allocated</a:t>
            </a:r>
          </a:p>
        </p:txBody>
      </p:sp>
      <p:sp>
        <p:nvSpPr>
          <p:cNvPr id="40972" name="Rectangle 12"/>
          <p:cNvSpPr>
            <a:spLocks noChangeArrowheads="1"/>
          </p:cNvSpPr>
          <p:nvPr/>
        </p:nvSpPr>
        <p:spPr bwMode="auto">
          <a:xfrm>
            <a:off x="7010400" y="2895600"/>
            <a:ext cx="1143000" cy="304800"/>
          </a:xfrm>
          <a:prstGeom prst="rect">
            <a:avLst/>
          </a:prstGeom>
          <a:solidFill>
            <a:srgbClr val="C0C0C0"/>
          </a:solidFill>
          <a:ln w="25400">
            <a:solidFill>
              <a:schemeClr val="tx1"/>
            </a:solidFill>
            <a:miter lim="800000"/>
            <a:headEnd/>
            <a:tailEnd/>
          </a:ln>
        </p:spPr>
        <p:txBody>
          <a:bodyPr wrap="none" anchor="ctr"/>
          <a:lstStyle/>
          <a:p>
            <a:endParaRPr lang="en-US"/>
          </a:p>
        </p:txBody>
      </p:sp>
      <p:sp>
        <p:nvSpPr>
          <p:cNvPr id="40973" name="Rectangle 13"/>
          <p:cNvSpPr>
            <a:spLocks noChangeArrowheads="1"/>
          </p:cNvSpPr>
          <p:nvPr/>
        </p:nvSpPr>
        <p:spPr bwMode="auto">
          <a:xfrm>
            <a:off x="7010400" y="2590800"/>
            <a:ext cx="1143000" cy="3048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sz="1600"/>
              <a:t>free</a:t>
            </a:r>
          </a:p>
        </p:txBody>
      </p:sp>
      <p:sp>
        <p:nvSpPr>
          <p:cNvPr id="40974" name="Rectangle 14"/>
          <p:cNvSpPr>
            <a:spLocks noChangeArrowheads="1"/>
          </p:cNvSpPr>
          <p:nvPr/>
        </p:nvSpPr>
        <p:spPr bwMode="auto">
          <a:xfrm>
            <a:off x="7010400" y="3200400"/>
            <a:ext cx="1143000" cy="3048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sz="1600"/>
              <a:t>free</a:t>
            </a:r>
          </a:p>
        </p:txBody>
      </p:sp>
      <p:sp>
        <p:nvSpPr>
          <p:cNvPr id="40975" name="Text Box 15"/>
          <p:cNvSpPr txBox="1">
            <a:spLocks noChangeArrowheads="1"/>
          </p:cNvSpPr>
          <p:nvPr/>
        </p:nvSpPr>
        <p:spPr bwMode="auto">
          <a:xfrm>
            <a:off x="381000" y="2749550"/>
            <a:ext cx="1454150" cy="641350"/>
          </a:xfrm>
          <a:prstGeom prst="rect">
            <a:avLst/>
          </a:prstGeom>
          <a:noFill/>
          <a:ln w="25400">
            <a:noFill/>
            <a:miter lim="800000"/>
            <a:headEnd/>
            <a:tailEnd/>
          </a:ln>
        </p:spPr>
        <p:txBody>
          <a:bodyPr wrap="none">
            <a:spAutoFit/>
          </a:bodyPr>
          <a:lstStyle/>
          <a:p>
            <a:pPr algn="l">
              <a:lnSpc>
                <a:spcPct val="100000"/>
              </a:lnSpc>
            </a:pPr>
            <a:r>
              <a:rPr lang="en-US" sz="1800"/>
              <a:t>block being</a:t>
            </a:r>
          </a:p>
          <a:p>
            <a:pPr algn="l">
              <a:lnSpc>
                <a:spcPct val="100000"/>
              </a:lnSpc>
            </a:pPr>
            <a:r>
              <a:rPr lang="en-US" sz="1800"/>
              <a:t>freed</a:t>
            </a:r>
          </a:p>
        </p:txBody>
      </p:sp>
      <p:sp>
        <p:nvSpPr>
          <p:cNvPr id="40976" name="Line 16"/>
          <p:cNvSpPr>
            <a:spLocks noChangeShapeType="1"/>
          </p:cNvSpPr>
          <p:nvPr/>
        </p:nvSpPr>
        <p:spPr bwMode="auto">
          <a:xfrm>
            <a:off x="1828800" y="3048000"/>
            <a:ext cx="457200" cy="0"/>
          </a:xfrm>
          <a:prstGeom prst="line">
            <a:avLst/>
          </a:prstGeom>
          <a:noFill/>
          <a:ln w="25400">
            <a:solidFill>
              <a:schemeClr val="tx1"/>
            </a:solidFill>
            <a:round/>
            <a:headEnd/>
            <a:tailEnd type="triangle" w="med" len="med"/>
          </a:ln>
        </p:spPr>
        <p:txBody>
          <a:bodyPr wrap="none" anchor="ctr"/>
          <a:lstStyle/>
          <a:p>
            <a:endParaRPr lang="en-US"/>
          </a:p>
        </p:txBody>
      </p:sp>
      <p:sp>
        <p:nvSpPr>
          <p:cNvPr id="40977" name="Text Box 17"/>
          <p:cNvSpPr txBox="1">
            <a:spLocks noChangeArrowheads="1"/>
          </p:cNvSpPr>
          <p:nvPr/>
        </p:nvSpPr>
        <p:spPr bwMode="auto">
          <a:xfrm>
            <a:off x="2514600" y="1981200"/>
            <a:ext cx="920750" cy="366713"/>
          </a:xfrm>
          <a:prstGeom prst="rect">
            <a:avLst/>
          </a:prstGeom>
          <a:noFill/>
          <a:ln w="25400">
            <a:noFill/>
            <a:miter lim="800000"/>
            <a:headEnd/>
            <a:tailEnd/>
          </a:ln>
        </p:spPr>
        <p:txBody>
          <a:bodyPr wrap="none">
            <a:spAutoFit/>
          </a:bodyPr>
          <a:lstStyle/>
          <a:p>
            <a:pPr algn="l">
              <a:lnSpc>
                <a:spcPct val="100000"/>
              </a:lnSpc>
            </a:pPr>
            <a:r>
              <a:rPr lang="en-US" sz="1800"/>
              <a:t>Case 1</a:t>
            </a:r>
          </a:p>
        </p:txBody>
      </p:sp>
      <p:sp>
        <p:nvSpPr>
          <p:cNvPr id="40978" name="Text Box 18"/>
          <p:cNvSpPr txBox="1">
            <a:spLocks noChangeArrowheads="1"/>
          </p:cNvSpPr>
          <p:nvPr/>
        </p:nvSpPr>
        <p:spPr bwMode="auto">
          <a:xfrm>
            <a:off x="4038600" y="1981200"/>
            <a:ext cx="920750" cy="366713"/>
          </a:xfrm>
          <a:prstGeom prst="rect">
            <a:avLst/>
          </a:prstGeom>
          <a:noFill/>
          <a:ln w="25400">
            <a:noFill/>
            <a:miter lim="800000"/>
            <a:headEnd/>
            <a:tailEnd/>
          </a:ln>
        </p:spPr>
        <p:txBody>
          <a:bodyPr wrap="none">
            <a:spAutoFit/>
          </a:bodyPr>
          <a:lstStyle/>
          <a:p>
            <a:pPr algn="l">
              <a:lnSpc>
                <a:spcPct val="100000"/>
              </a:lnSpc>
            </a:pPr>
            <a:r>
              <a:rPr lang="en-US" sz="1800"/>
              <a:t>Case 2</a:t>
            </a:r>
          </a:p>
        </p:txBody>
      </p:sp>
      <p:sp>
        <p:nvSpPr>
          <p:cNvPr id="40979" name="Text Box 19"/>
          <p:cNvSpPr txBox="1">
            <a:spLocks noChangeArrowheads="1"/>
          </p:cNvSpPr>
          <p:nvPr/>
        </p:nvSpPr>
        <p:spPr bwMode="auto">
          <a:xfrm>
            <a:off x="5562600" y="1981200"/>
            <a:ext cx="920750" cy="366713"/>
          </a:xfrm>
          <a:prstGeom prst="rect">
            <a:avLst/>
          </a:prstGeom>
          <a:noFill/>
          <a:ln w="25400">
            <a:noFill/>
            <a:miter lim="800000"/>
            <a:headEnd/>
            <a:tailEnd/>
          </a:ln>
        </p:spPr>
        <p:txBody>
          <a:bodyPr wrap="none">
            <a:spAutoFit/>
          </a:bodyPr>
          <a:lstStyle/>
          <a:p>
            <a:pPr algn="l">
              <a:lnSpc>
                <a:spcPct val="100000"/>
              </a:lnSpc>
            </a:pPr>
            <a:r>
              <a:rPr lang="en-US" sz="1800"/>
              <a:t>Case 3</a:t>
            </a:r>
          </a:p>
        </p:txBody>
      </p:sp>
      <p:sp>
        <p:nvSpPr>
          <p:cNvPr id="40980" name="Text Box 20"/>
          <p:cNvSpPr txBox="1">
            <a:spLocks noChangeArrowheads="1"/>
          </p:cNvSpPr>
          <p:nvPr/>
        </p:nvSpPr>
        <p:spPr bwMode="auto">
          <a:xfrm>
            <a:off x="7086600" y="1981200"/>
            <a:ext cx="920750" cy="366713"/>
          </a:xfrm>
          <a:prstGeom prst="rect">
            <a:avLst/>
          </a:prstGeom>
          <a:noFill/>
          <a:ln w="25400">
            <a:noFill/>
            <a:miter lim="800000"/>
            <a:headEnd/>
            <a:tailEnd/>
          </a:ln>
        </p:spPr>
        <p:txBody>
          <a:bodyPr wrap="none">
            <a:spAutoFit/>
          </a:bodyPr>
          <a:lstStyle/>
          <a:p>
            <a:pPr algn="l">
              <a:lnSpc>
                <a:spcPct val="100000"/>
              </a:lnSpc>
            </a:pPr>
            <a:r>
              <a:rPr lang="en-US" sz="1800"/>
              <a:t>Case 4</a:t>
            </a:r>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2362200" y="1676400"/>
            <a:ext cx="1295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t>m1</a:t>
            </a:r>
          </a:p>
        </p:txBody>
      </p:sp>
      <p:sp>
        <p:nvSpPr>
          <p:cNvPr id="41987" name="Rectangle 3"/>
          <p:cNvSpPr>
            <a:spLocks noChangeArrowheads="1"/>
          </p:cNvSpPr>
          <p:nvPr/>
        </p:nvSpPr>
        <p:spPr bwMode="auto">
          <a:xfrm>
            <a:off x="3657600" y="1676400"/>
            <a:ext cx="3810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t>1</a:t>
            </a:r>
          </a:p>
        </p:txBody>
      </p:sp>
      <p:sp>
        <p:nvSpPr>
          <p:cNvPr id="41988" name="Rectangle 4"/>
          <p:cNvSpPr>
            <a:spLocks noChangeArrowheads="1"/>
          </p:cNvSpPr>
          <p:nvPr/>
        </p:nvSpPr>
        <p:spPr bwMode="auto">
          <a:xfrm>
            <a:off x="2362200" y="1981200"/>
            <a:ext cx="1676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endParaRPr lang="en-US" sz="1600"/>
          </a:p>
        </p:txBody>
      </p:sp>
      <p:sp>
        <p:nvSpPr>
          <p:cNvPr id="572421" name="Rectangle 5"/>
          <p:cNvSpPr>
            <a:spLocks noGrp="1" noChangeArrowheads="1"/>
          </p:cNvSpPr>
          <p:nvPr>
            <p:ph type="title"/>
          </p:nvPr>
        </p:nvSpPr>
        <p:spPr>
          <a:xfrm>
            <a:off x="381000" y="417513"/>
            <a:ext cx="8305800" cy="573087"/>
          </a:xfrm>
        </p:spPr>
        <p:txBody>
          <a:bodyPr/>
          <a:lstStyle/>
          <a:p>
            <a:pPr eaLnBrk="1" hangingPunct="1"/>
            <a:r>
              <a:rPr lang="en-US" smtClean="0"/>
              <a:t>Constant Time Coalescing (Case 1)</a:t>
            </a:r>
          </a:p>
        </p:txBody>
      </p:sp>
      <p:sp>
        <p:nvSpPr>
          <p:cNvPr id="41990" name="Rectangle 6"/>
          <p:cNvSpPr>
            <a:spLocks noChangeArrowheads="1"/>
          </p:cNvSpPr>
          <p:nvPr/>
        </p:nvSpPr>
        <p:spPr bwMode="auto">
          <a:xfrm>
            <a:off x="2362200" y="2286000"/>
            <a:ext cx="1676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endParaRPr lang="en-US" sz="1600"/>
          </a:p>
        </p:txBody>
      </p:sp>
      <p:sp>
        <p:nvSpPr>
          <p:cNvPr id="41991" name="Rectangle 7"/>
          <p:cNvSpPr>
            <a:spLocks noChangeArrowheads="1"/>
          </p:cNvSpPr>
          <p:nvPr/>
        </p:nvSpPr>
        <p:spPr bwMode="auto">
          <a:xfrm>
            <a:off x="2362200" y="2286000"/>
            <a:ext cx="1295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t>m1</a:t>
            </a:r>
          </a:p>
        </p:txBody>
      </p:sp>
      <p:sp>
        <p:nvSpPr>
          <p:cNvPr id="41992" name="Rectangle 8"/>
          <p:cNvSpPr>
            <a:spLocks noChangeArrowheads="1"/>
          </p:cNvSpPr>
          <p:nvPr/>
        </p:nvSpPr>
        <p:spPr bwMode="auto">
          <a:xfrm>
            <a:off x="3657600" y="2286000"/>
            <a:ext cx="3810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t>1</a:t>
            </a:r>
          </a:p>
        </p:txBody>
      </p:sp>
      <p:sp>
        <p:nvSpPr>
          <p:cNvPr id="41993" name="Rectangle 9"/>
          <p:cNvSpPr>
            <a:spLocks noChangeArrowheads="1"/>
          </p:cNvSpPr>
          <p:nvPr/>
        </p:nvSpPr>
        <p:spPr bwMode="auto">
          <a:xfrm>
            <a:off x="2362200" y="1676400"/>
            <a:ext cx="1676400" cy="914400"/>
          </a:xfrm>
          <a:prstGeom prst="rect">
            <a:avLst/>
          </a:prstGeom>
          <a:noFill/>
          <a:ln w="38100">
            <a:solidFill>
              <a:schemeClr val="tx1"/>
            </a:solidFill>
            <a:miter lim="800000"/>
            <a:headEnd/>
            <a:tailEnd/>
          </a:ln>
        </p:spPr>
        <p:txBody>
          <a:bodyPr wrap="none" anchor="ctr"/>
          <a:lstStyle/>
          <a:p>
            <a:endParaRPr lang="en-US"/>
          </a:p>
        </p:txBody>
      </p:sp>
      <p:sp>
        <p:nvSpPr>
          <p:cNvPr id="41994" name="Line 10"/>
          <p:cNvSpPr>
            <a:spLocks noChangeShapeType="1"/>
          </p:cNvSpPr>
          <p:nvPr/>
        </p:nvSpPr>
        <p:spPr bwMode="auto">
          <a:xfrm>
            <a:off x="3200400" y="3962400"/>
            <a:ext cx="0" cy="457200"/>
          </a:xfrm>
          <a:prstGeom prst="line">
            <a:avLst/>
          </a:prstGeom>
          <a:noFill/>
          <a:ln w="25400">
            <a:solidFill>
              <a:schemeClr val="tx1"/>
            </a:solidFill>
            <a:round/>
            <a:headEnd/>
            <a:tailEnd type="triangle" w="med" len="med"/>
          </a:ln>
        </p:spPr>
        <p:txBody>
          <a:bodyPr wrap="none" anchor="ctr"/>
          <a:lstStyle/>
          <a:p>
            <a:endParaRPr lang="en-US"/>
          </a:p>
        </p:txBody>
      </p:sp>
      <p:sp>
        <p:nvSpPr>
          <p:cNvPr id="41995" name="Rectangle 11"/>
          <p:cNvSpPr>
            <a:spLocks noChangeArrowheads="1"/>
          </p:cNvSpPr>
          <p:nvPr/>
        </p:nvSpPr>
        <p:spPr bwMode="auto">
          <a:xfrm>
            <a:off x="2362200" y="2590800"/>
            <a:ext cx="1295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t>n</a:t>
            </a:r>
          </a:p>
        </p:txBody>
      </p:sp>
      <p:sp>
        <p:nvSpPr>
          <p:cNvPr id="41996" name="Rectangle 12"/>
          <p:cNvSpPr>
            <a:spLocks noChangeArrowheads="1"/>
          </p:cNvSpPr>
          <p:nvPr/>
        </p:nvSpPr>
        <p:spPr bwMode="auto">
          <a:xfrm>
            <a:off x="3657600" y="2590800"/>
            <a:ext cx="3810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t>1</a:t>
            </a:r>
          </a:p>
        </p:txBody>
      </p:sp>
      <p:sp>
        <p:nvSpPr>
          <p:cNvPr id="41997" name="Rectangle 13"/>
          <p:cNvSpPr>
            <a:spLocks noChangeArrowheads="1"/>
          </p:cNvSpPr>
          <p:nvPr/>
        </p:nvSpPr>
        <p:spPr bwMode="auto">
          <a:xfrm>
            <a:off x="2362200" y="2895600"/>
            <a:ext cx="1676400" cy="304800"/>
          </a:xfrm>
          <a:prstGeom prst="rect">
            <a:avLst/>
          </a:prstGeom>
          <a:solidFill>
            <a:srgbClr val="C0C0C0"/>
          </a:solidFill>
          <a:ln w="3175">
            <a:solidFill>
              <a:schemeClr val="tx1"/>
            </a:solidFill>
            <a:miter lim="800000"/>
            <a:headEnd/>
            <a:tailEnd/>
          </a:ln>
        </p:spPr>
        <p:txBody>
          <a:bodyPr wrap="none" anchor="ctr"/>
          <a:lstStyle/>
          <a:p>
            <a:pPr>
              <a:lnSpc>
                <a:spcPct val="100000"/>
              </a:lnSpc>
            </a:pPr>
            <a:endParaRPr lang="en-US" sz="1600"/>
          </a:p>
        </p:txBody>
      </p:sp>
      <p:sp>
        <p:nvSpPr>
          <p:cNvPr id="41998" name="Rectangle 14"/>
          <p:cNvSpPr>
            <a:spLocks noChangeArrowheads="1"/>
          </p:cNvSpPr>
          <p:nvPr/>
        </p:nvSpPr>
        <p:spPr bwMode="auto">
          <a:xfrm>
            <a:off x="2362200" y="3200400"/>
            <a:ext cx="1676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endParaRPr lang="en-US" sz="1600"/>
          </a:p>
        </p:txBody>
      </p:sp>
      <p:sp>
        <p:nvSpPr>
          <p:cNvPr id="41999" name="Rectangle 15"/>
          <p:cNvSpPr>
            <a:spLocks noChangeArrowheads="1"/>
          </p:cNvSpPr>
          <p:nvPr/>
        </p:nvSpPr>
        <p:spPr bwMode="auto">
          <a:xfrm>
            <a:off x="2362200" y="3200400"/>
            <a:ext cx="1295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t>n</a:t>
            </a:r>
          </a:p>
        </p:txBody>
      </p:sp>
      <p:sp>
        <p:nvSpPr>
          <p:cNvPr id="42000" name="Rectangle 16"/>
          <p:cNvSpPr>
            <a:spLocks noChangeArrowheads="1"/>
          </p:cNvSpPr>
          <p:nvPr/>
        </p:nvSpPr>
        <p:spPr bwMode="auto">
          <a:xfrm>
            <a:off x="3657600" y="3200400"/>
            <a:ext cx="3810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t>1</a:t>
            </a:r>
          </a:p>
        </p:txBody>
      </p:sp>
      <p:sp>
        <p:nvSpPr>
          <p:cNvPr id="42001" name="Rectangle 17"/>
          <p:cNvSpPr>
            <a:spLocks noChangeArrowheads="1"/>
          </p:cNvSpPr>
          <p:nvPr/>
        </p:nvSpPr>
        <p:spPr bwMode="auto">
          <a:xfrm>
            <a:off x="2362200" y="2590800"/>
            <a:ext cx="1676400" cy="914400"/>
          </a:xfrm>
          <a:prstGeom prst="rect">
            <a:avLst/>
          </a:prstGeom>
          <a:noFill/>
          <a:ln w="38100">
            <a:solidFill>
              <a:schemeClr val="tx1"/>
            </a:solidFill>
            <a:miter lim="800000"/>
            <a:headEnd/>
            <a:tailEnd/>
          </a:ln>
        </p:spPr>
        <p:txBody>
          <a:bodyPr wrap="none" anchor="ctr"/>
          <a:lstStyle/>
          <a:p>
            <a:endParaRPr lang="en-US"/>
          </a:p>
        </p:txBody>
      </p:sp>
      <p:sp>
        <p:nvSpPr>
          <p:cNvPr id="42002" name="Rectangle 18"/>
          <p:cNvSpPr>
            <a:spLocks noChangeArrowheads="1"/>
          </p:cNvSpPr>
          <p:nvPr/>
        </p:nvSpPr>
        <p:spPr bwMode="auto">
          <a:xfrm>
            <a:off x="2362200" y="3505200"/>
            <a:ext cx="1295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t>m2</a:t>
            </a:r>
          </a:p>
        </p:txBody>
      </p:sp>
      <p:sp>
        <p:nvSpPr>
          <p:cNvPr id="42003" name="Rectangle 19"/>
          <p:cNvSpPr>
            <a:spLocks noChangeArrowheads="1"/>
          </p:cNvSpPr>
          <p:nvPr/>
        </p:nvSpPr>
        <p:spPr bwMode="auto">
          <a:xfrm>
            <a:off x="3657600" y="3505200"/>
            <a:ext cx="3810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t>1</a:t>
            </a:r>
          </a:p>
        </p:txBody>
      </p:sp>
      <p:sp>
        <p:nvSpPr>
          <p:cNvPr id="42004" name="Rectangle 20"/>
          <p:cNvSpPr>
            <a:spLocks noChangeArrowheads="1"/>
          </p:cNvSpPr>
          <p:nvPr/>
        </p:nvSpPr>
        <p:spPr bwMode="auto">
          <a:xfrm>
            <a:off x="2362200" y="3810000"/>
            <a:ext cx="1676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endParaRPr lang="en-US" sz="1600"/>
          </a:p>
        </p:txBody>
      </p:sp>
      <p:sp>
        <p:nvSpPr>
          <p:cNvPr id="42005" name="Rectangle 21"/>
          <p:cNvSpPr>
            <a:spLocks noChangeArrowheads="1"/>
          </p:cNvSpPr>
          <p:nvPr/>
        </p:nvSpPr>
        <p:spPr bwMode="auto">
          <a:xfrm>
            <a:off x="2362200" y="4114800"/>
            <a:ext cx="1676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endParaRPr lang="en-US" sz="1600"/>
          </a:p>
        </p:txBody>
      </p:sp>
      <p:sp>
        <p:nvSpPr>
          <p:cNvPr id="42006" name="Rectangle 22"/>
          <p:cNvSpPr>
            <a:spLocks noChangeArrowheads="1"/>
          </p:cNvSpPr>
          <p:nvPr/>
        </p:nvSpPr>
        <p:spPr bwMode="auto">
          <a:xfrm>
            <a:off x="2362200" y="4114800"/>
            <a:ext cx="1295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t>m2</a:t>
            </a:r>
          </a:p>
        </p:txBody>
      </p:sp>
      <p:sp>
        <p:nvSpPr>
          <p:cNvPr id="42007" name="Rectangle 23"/>
          <p:cNvSpPr>
            <a:spLocks noChangeArrowheads="1"/>
          </p:cNvSpPr>
          <p:nvPr/>
        </p:nvSpPr>
        <p:spPr bwMode="auto">
          <a:xfrm>
            <a:off x="3657600" y="4114800"/>
            <a:ext cx="3810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t>1</a:t>
            </a:r>
          </a:p>
        </p:txBody>
      </p:sp>
      <p:sp>
        <p:nvSpPr>
          <p:cNvPr id="42008" name="Rectangle 24"/>
          <p:cNvSpPr>
            <a:spLocks noChangeArrowheads="1"/>
          </p:cNvSpPr>
          <p:nvPr/>
        </p:nvSpPr>
        <p:spPr bwMode="auto">
          <a:xfrm>
            <a:off x="2362200" y="3505200"/>
            <a:ext cx="1676400" cy="914400"/>
          </a:xfrm>
          <a:prstGeom prst="rect">
            <a:avLst/>
          </a:prstGeom>
          <a:noFill/>
          <a:ln w="38100">
            <a:solidFill>
              <a:schemeClr val="tx1"/>
            </a:solidFill>
            <a:miter lim="800000"/>
            <a:headEnd/>
            <a:tailEnd/>
          </a:ln>
        </p:spPr>
        <p:txBody>
          <a:bodyPr wrap="none" anchor="ctr"/>
          <a:lstStyle/>
          <a:p>
            <a:endParaRPr lang="en-US"/>
          </a:p>
        </p:txBody>
      </p:sp>
      <p:sp>
        <p:nvSpPr>
          <p:cNvPr id="42009" name="Rectangle 25"/>
          <p:cNvSpPr>
            <a:spLocks noChangeArrowheads="1"/>
          </p:cNvSpPr>
          <p:nvPr/>
        </p:nvSpPr>
        <p:spPr bwMode="auto">
          <a:xfrm>
            <a:off x="5029200" y="1676400"/>
            <a:ext cx="1295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t>m1</a:t>
            </a:r>
          </a:p>
        </p:txBody>
      </p:sp>
      <p:sp>
        <p:nvSpPr>
          <p:cNvPr id="42010" name="Rectangle 26"/>
          <p:cNvSpPr>
            <a:spLocks noChangeArrowheads="1"/>
          </p:cNvSpPr>
          <p:nvPr/>
        </p:nvSpPr>
        <p:spPr bwMode="auto">
          <a:xfrm>
            <a:off x="6324600" y="1676400"/>
            <a:ext cx="3810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t>1</a:t>
            </a:r>
          </a:p>
        </p:txBody>
      </p:sp>
      <p:sp>
        <p:nvSpPr>
          <p:cNvPr id="42011" name="Rectangle 27"/>
          <p:cNvSpPr>
            <a:spLocks noChangeArrowheads="1"/>
          </p:cNvSpPr>
          <p:nvPr/>
        </p:nvSpPr>
        <p:spPr bwMode="auto">
          <a:xfrm>
            <a:off x="5029200" y="1981200"/>
            <a:ext cx="1676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endParaRPr lang="en-US" sz="1600"/>
          </a:p>
        </p:txBody>
      </p:sp>
      <p:sp>
        <p:nvSpPr>
          <p:cNvPr id="42012" name="Rectangle 28"/>
          <p:cNvSpPr>
            <a:spLocks noChangeArrowheads="1"/>
          </p:cNvSpPr>
          <p:nvPr/>
        </p:nvSpPr>
        <p:spPr bwMode="auto">
          <a:xfrm>
            <a:off x="5029200" y="2286000"/>
            <a:ext cx="1676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endParaRPr lang="en-US" sz="1600"/>
          </a:p>
        </p:txBody>
      </p:sp>
      <p:sp>
        <p:nvSpPr>
          <p:cNvPr id="42013" name="Rectangle 29"/>
          <p:cNvSpPr>
            <a:spLocks noChangeArrowheads="1"/>
          </p:cNvSpPr>
          <p:nvPr/>
        </p:nvSpPr>
        <p:spPr bwMode="auto">
          <a:xfrm>
            <a:off x="5029200" y="2286000"/>
            <a:ext cx="1295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t>m1</a:t>
            </a:r>
          </a:p>
        </p:txBody>
      </p:sp>
      <p:sp>
        <p:nvSpPr>
          <p:cNvPr id="42014" name="Rectangle 30"/>
          <p:cNvSpPr>
            <a:spLocks noChangeArrowheads="1"/>
          </p:cNvSpPr>
          <p:nvPr/>
        </p:nvSpPr>
        <p:spPr bwMode="auto">
          <a:xfrm>
            <a:off x="6324600" y="2286000"/>
            <a:ext cx="3810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t>1</a:t>
            </a:r>
          </a:p>
        </p:txBody>
      </p:sp>
      <p:sp>
        <p:nvSpPr>
          <p:cNvPr id="42015" name="Rectangle 31"/>
          <p:cNvSpPr>
            <a:spLocks noChangeArrowheads="1"/>
          </p:cNvSpPr>
          <p:nvPr/>
        </p:nvSpPr>
        <p:spPr bwMode="auto">
          <a:xfrm>
            <a:off x="5029200" y="1676400"/>
            <a:ext cx="1676400" cy="914400"/>
          </a:xfrm>
          <a:prstGeom prst="rect">
            <a:avLst/>
          </a:prstGeom>
          <a:noFill/>
          <a:ln w="38100">
            <a:solidFill>
              <a:schemeClr val="tx1"/>
            </a:solidFill>
            <a:miter lim="800000"/>
            <a:headEnd/>
            <a:tailEnd/>
          </a:ln>
        </p:spPr>
        <p:txBody>
          <a:bodyPr wrap="none" anchor="ctr"/>
          <a:lstStyle/>
          <a:p>
            <a:endParaRPr lang="en-US"/>
          </a:p>
        </p:txBody>
      </p:sp>
      <p:sp>
        <p:nvSpPr>
          <p:cNvPr id="42016" name="Line 32"/>
          <p:cNvSpPr>
            <a:spLocks noChangeShapeType="1"/>
          </p:cNvSpPr>
          <p:nvPr/>
        </p:nvSpPr>
        <p:spPr bwMode="auto">
          <a:xfrm>
            <a:off x="5867400" y="3962400"/>
            <a:ext cx="0" cy="457200"/>
          </a:xfrm>
          <a:prstGeom prst="line">
            <a:avLst/>
          </a:prstGeom>
          <a:noFill/>
          <a:ln w="25400">
            <a:solidFill>
              <a:schemeClr val="tx1"/>
            </a:solidFill>
            <a:round/>
            <a:headEnd/>
            <a:tailEnd type="triangle" w="med" len="med"/>
          </a:ln>
        </p:spPr>
        <p:txBody>
          <a:bodyPr wrap="none" anchor="ctr"/>
          <a:lstStyle/>
          <a:p>
            <a:endParaRPr lang="en-US"/>
          </a:p>
        </p:txBody>
      </p:sp>
      <p:sp>
        <p:nvSpPr>
          <p:cNvPr id="42017" name="Rectangle 33"/>
          <p:cNvSpPr>
            <a:spLocks noChangeArrowheads="1"/>
          </p:cNvSpPr>
          <p:nvPr/>
        </p:nvSpPr>
        <p:spPr bwMode="auto">
          <a:xfrm>
            <a:off x="5029200" y="2590800"/>
            <a:ext cx="1295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t>n</a:t>
            </a:r>
          </a:p>
        </p:txBody>
      </p:sp>
      <p:sp>
        <p:nvSpPr>
          <p:cNvPr id="42018" name="Rectangle 34"/>
          <p:cNvSpPr>
            <a:spLocks noChangeArrowheads="1"/>
          </p:cNvSpPr>
          <p:nvPr/>
        </p:nvSpPr>
        <p:spPr bwMode="auto">
          <a:xfrm>
            <a:off x="6324600" y="2590800"/>
            <a:ext cx="3810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t>0</a:t>
            </a:r>
          </a:p>
        </p:txBody>
      </p:sp>
      <p:sp>
        <p:nvSpPr>
          <p:cNvPr id="42019" name="Rectangle 35"/>
          <p:cNvSpPr>
            <a:spLocks noChangeArrowheads="1"/>
          </p:cNvSpPr>
          <p:nvPr/>
        </p:nvSpPr>
        <p:spPr bwMode="auto">
          <a:xfrm>
            <a:off x="5029200" y="2895600"/>
            <a:ext cx="1676400" cy="304800"/>
          </a:xfrm>
          <a:prstGeom prst="rect">
            <a:avLst/>
          </a:prstGeom>
          <a:solidFill>
            <a:srgbClr val="C0C0C0"/>
          </a:solidFill>
          <a:ln w="3175">
            <a:solidFill>
              <a:schemeClr val="tx1"/>
            </a:solidFill>
            <a:miter lim="800000"/>
            <a:headEnd/>
            <a:tailEnd/>
          </a:ln>
        </p:spPr>
        <p:txBody>
          <a:bodyPr wrap="none" anchor="ctr"/>
          <a:lstStyle/>
          <a:p>
            <a:pPr>
              <a:lnSpc>
                <a:spcPct val="100000"/>
              </a:lnSpc>
            </a:pPr>
            <a:endParaRPr lang="en-US" sz="1600"/>
          </a:p>
        </p:txBody>
      </p:sp>
      <p:sp>
        <p:nvSpPr>
          <p:cNvPr id="42020" name="Rectangle 36"/>
          <p:cNvSpPr>
            <a:spLocks noChangeArrowheads="1"/>
          </p:cNvSpPr>
          <p:nvPr/>
        </p:nvSpPr>
        <p:spPr bwMode="auto">
          <a:xfrm>
            <a:off x="5029200" y="3200400"/>
            <a:ext cx="1676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endParaRPr lang="en-US" sz="1600"/>
          </a:p>
        </p:txBody>
      </p:sp>
      <p:sp>
        <p:nvSpPr>
          <p:cNvPr id="42021" name="Rectangle 37"/>
          <p:cNvSpPr>
            <a:spLocks noChangeArrowheads="1"/>
          </p:cNvSpPr>
          <p:nvPr/>
        </p:nvSpPr>
        <p:spPr bwMode="auto">
          <a:xfrm>
            <a:off x="5029200" y="3200400"/>
            <a:ext cx="1295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t>n</a:t>
            </a:r>
          </a:p>
        </p:txBody>
      </p:sp>
      <p:sp>
        <p:nvSpPr>
          <p:cNvPr id="42022" name="Rectangle 38"/>
          <p:cNvSpPr>
            <a:spLocks noChangeArrowheads="1"/>
          </p:cNvSpPr>
          <p:nvPr/>
        </p:nvSpPr>
        <p:spPr bwMode="auto">
          <a:xfrm>
            <a:off x="6324600" y="3200400"/>
            <a:ext cx="3810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t>0</a:t>
            </a:r>
          </a:p>
        </p:txBody>
      </p:sp>
      <p:sp>
        <p:nvSpPr>
          <p:cNvPr id="42023" name="Rectangle 39"/>
          <p:cNvSpPr>
            <a:spLocks noChangeArrowheads="1"/>
          </p:cNvSpPr>
          <p:nvPr/>
        </p:nvSpPr>
        <p:spPr bwMode="auto">
          <a:xfrm>
            <a:off x="5029200" y="2590800"/>
            <a:ext cx="1676400" cy="914400"/>
          </a:xfrm>
          <a:prstGeom prst="rect">
            <a:avLst/>
          </a:prstGeom>
          <a:noFill/>
          <a:ln w="38100">
            <a:solidFill>
              <a:schemeClr val="tx1"/>
            </a:solidFill>
            <a:miter lim="800000"/>
            <a:headEnd/>
            <a:tailEnd/>
          </a:ln>
        </p:spPr>
        <p:txBody>
          <a:bodyPr wrap="none" anchor="ctr"/>
          <a:lstStyle/>
          <a:p>
            <a:endParaRPr lang="en-US"/>
          </a:p>
        </p:txBody>
      </p:sp>
      <p:sp>
        <p:nvSpPr>
          <p:cNvPr id="42024" name="Rectangle 40"/>
          <p:cNvSpPr>
            <a:spLocks noChangeArrowheads="1"/>
          </p:cNvSpPr>
          <p:nvPr/>
        </p:nvSpPr>
        <p:spPr bwMode="auto">
          <a:xfrm>
            <a:off x="5029200" y="3505200"/>
            <a:ext cx="1295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t>m2</a:t>
            </a:r>
          </a:p>
        </p:txBody>
      </p:sp>
      <p:sp>
        <p:nvSpPr>
          <p:cNvPr id="42025" name="Rectangle 41"/>
          <p:cNvSpPr>
            <a:spLocks noChangeArrowheads="1"/>
          </p:cNvSpPr>
          <p:nvPr/>
        </p:nvSpPr>
        <p:spPr bwMode="auto">
          <a:xfrm>
            <a:off x="6324600" y="3505200"/>
            <a:ext cx="3810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t>1</a:t>
            </a:r>
          </a:p>
        </p:txBody>
      </p:sp>
      <p:sp>
        <p:nvSpPr>
          <p:cNvPr id="42026" name="Rectangle 42"/>
          <p:cNvSpPr>
            <a:spLocks noChangeArrowheads="1"/>
          </p:cNvSpPr>
          <p:nvPr/>
        </p:nvSpPr>
        <p:spPr bwMode="auto">
          <a:xfrm>
            <a:off x="5029200" y="3810000"/>
            <a:ext cx="1676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endParaRPr lang="en-US" sz="1600"/>
          </a:p>
        </p:txBody>
      </p:sp>
      <p:sp>
        <p:nvSpPr>
          <p:cNvPr id="42027" name="Rectangle 43"/>
          <p:cNvSpPr>
            <a:spLocks noChangeArrowheads="1"/>
          </p:cNvSpPr>
          <p:nvPr/>
        </p:nvSpPr>
        <p:spPr bwMode="auto">
          <a:xfrm>
            <a:off x="5029200" y="4114800"/>
            <a:ext cx="1676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endParaRPr lang="en-US" sz="1600"/>
          </a:p>
        </p:txBody>
      </p:sp>
      <p:sp>
        <p:nvSpPr>
          <p:cNvPr id="42028" name="Rectangle 44"/>
          <p:cNvSpPr>
            <a:spLocks noChangeArrowheads="1"/>
          </p:cNvSpPr>
          <p:nvPr/>
        </p:nvSpPr>
        <p:spPr bwMode="auto">
          <a:xfrm>
            <a:off x="5029200" y="4114800"/>
            <a:ext cx="1295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t>m2</a:t>
            </a:r>
          </a:p>
        </p:txBody>
      </p:sp>
      <p:sp>
        <p:nvSpPr>
          <p:cNvPr id="42029" name="Rectangle 45"/>
          <p:cNvSpPr>
            <a:spLocks noChangeArrowheads="1"/>
          </p:cNvSpPr>
          <p:nvPr/>
        </p:nvSpPr>
        <p:spPr bwMode="auto">
          <a:xfrm>
            <a:off x="6324600" y="4114800"/>
            <a:ext cx="3810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t>1</a:t>
            </a:r>
          </a:p>
        </p:txBody>
      </p:sp>
      <p:sp>
        <p:nvSpPr>
          <p:cNvPr id="42030" name="Rectangle 46"/>
          <p:cNvSpPr>
            <a:spLocks noChangeArrowheads="1"/>
          </p:cNvSpPr>
          <p:nvPr/>
        </p:nvSpPr>
        <p:spPr bwMode="auto">
          <a:xfrm>
            <a:off x="5029200" y="3505200"/>
            <a:ext cx="1676400" cy="914400"/>
          </a:xfrm>
          <a:prstGeom prst="rect">
            <a:avLst/>
          </a:prstGeom>
          <a:noFill/>
          <a:ln w="38100">
            <a:solidFill>
              <a:schemeClr val="tx1"/>
            </a:solidFill>
            <a:miter lim="800000"/>
            <a:headEnd/>
            <a:tailEnd/>
          </a:ln>
        </p:spPr>
        <p:txBody>
          <a:bodyPr wrap="none" anchor="ctr"/>
          <a:lstStyle/>
          <a:p>
            <a:endParaRPr lang="en-US"/>
          </a:p>
        </p:txBody>
      </p:sp>
      <p:sp>
        <p:nvSpPr>
          <p:cNvPr id="42031" name="Line 47"/>
          <p:cNvSpPr>
            <a:spLocks noChangeShapeType="1"/>
          </p:cNvSpPr>
          <p:nvPr/>
        </p:nvSpPr>
        <p:spPr bwMode="auto">
          <a:xfrm>
            <a:off x="4191000" y="3048000"/>
            <a:ext cx="609600" cy="0"/>
          </a:xfrm>
          <a:prstGeom prst="line">
            <a:avLst/>
          </a:prstGeom>
          <a:noFill/>
          <a:ln w="25400">
            <a:solidFill>
              <a:schemeClr val="tx1"/>
            </a:solidFill>
            <a:round/>
            <a:headEnd/>
            <a:tailEnd type="triangle" w="med" len="med"/>
          </a:ln>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5029200" y="1676400"/>
            <a:ext cx="1295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t>m1</a:t>
            </a:r>
          </a:p>
        </p:txBody>
      </p:sp>
      <p:sp>
        <p:nvSpPr>
          <p:cNvPr id="43011" name="Rectangle 3"/>
          <p:cNvSpPr>
            <a:spLocks noChangeArrowheads="1"/>
          </p:cNvSpPr>
          <p:nvPr/>
        </p:nvSpPr>
        <p:spPr bwMode="auto">
          <a:xfrm>
            <a:off x="6324600" y="1676400"/>
            <a:ext cx="3810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t>1</a:t>
            </a:r>
          </a:p>
        </p:txBody>
      </p:sp>
      <p:sp>
        <p:nvSpPr>
          <p:cNvPr id="43012" name="Rectangle 4"/>
          <p:cNvSpPr>
            <a:spLocks noChangeArrowheads="1"/>
          </p:cNvSpPr>
          <p:nvPr/>
        </p:nvSpPr>
        <p:spPr bwMode="auto">
          <a:xfrm>
            <a:off x="5029200" y="1981200"/>
            <a:ext cx="1676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endParaRPr lang="en-US" sz="1600"/>
          </a:p>
        </p:txBody>
      </p:sp>
      <p:sp>
        <p:nvSpPr>
          <p:cNvPr id="573445" name="Rectangle 5"/>
          <p:cNvSpPr>
            <a:spLocks noGrp="1" noChangeArrowheads="1"/>
          </p:cNvSpPr>
          <p:nvPr>
            <p:ph type="title"/>
          </p:nvPr>
        </p:nvSpPr>
        <p:spPr>
          <a:xfrm>
            <a:off x="381000" y="417513"/>
            <a:ext cx="8305800" cy="573087"/>
          </a:xfrm>
        </p:spPr>
        <p:txBody>
          <a:bodyPr/>
          <a:lstStyle/>
          <a:p>
            <a:pPr eaLnBrk="1" hangingPunct="1"/>
            <a:r>
              <a:rPr lang="en-US" smtClean="0"/>
              <a:t>Constant Time Coalescing (Case 2)</a:t>
            </a:r>
          </a:p>
        </p:txBody>
      </p:sp>
      <p:sp>
        <p:nvSpPr>
          <p:cNvPr id="43014" name="Rectangle 6"/>
          <p:cNvSpPr>
            <a:spLocks noChangeArrowheads="1"/>
          </p:cNvSpPr>
          <p:nvPr/>
        </p:nvSpPr>
        <p:spPr bwMode="auto">
          <a:xfrm>
            <a:off x="5029200" y="2286000"/>
            <a:ext cx="1676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endParaRPr lang="en-US" sz="1600"/>
          </a:p>
        </p:txBody>
      </p:sp>
      <p:sp>
        <p:nvSpPr>
          <p:cNvPr id="43015" name="Rectangle 7"/>
          <p:cNvSpPr>
            <a:spLocks noChangeArrowheads="1"/>
          </p:cNvSpPr>
          <p:nvPr/>
        </p:nvSpPr>
        <p:spPr bwMode="auto">
          <a:xfrm>
            <a:off x="5029200" y="2286000"/>
            <a:ext cx="1295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t>m1</a:t>
            </a:r>
          </a:p>
        </p:txBody>
      </p:sp>
      <p:sp>
        <p:nvSpPr>
          <p:cNvPr id="43016" name="Rectangle 8"/>
          <p:cNvSpPr>
            <a:spLocks noChangeArrowheads="1"/>
          </p:cNvSpPr>
          <p:nvPr/>
        </p:nvSpPr>
        <p:spPr bwMode="auto">
          <a:xfrm>
            <a:off x="6324600" y="2286000"/>
            <a:ext cx="3810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t>1</a:t>
            </a:r>
          </a:p>
        </p:txBody>
      </p:sp>
      <p:sp>
        <p:nvSpPr>
          <p:cNvPr id="43017" name="Rectangle 9"/>
          <p:cNvSpPr>
            <a:spLocks noChangeArrowheads="1"/>
          </p:cNvSpPr>
          <p:nvPr/>
        </p:nvSpPr>
        <p:spPr bwMode="auto">
          <a:xfrm>
            <a:off x="5029200" y="1676400"/>
            <a:ext cx="1676400" cy="914400"/>
          </a:xfrm>
          <a:prstGeom prst="rect">
            <a:avLst/>
          </a:prstGeom>
          <a:noFill/>
          <a:ln w="38100">
            <a:solidFill>
              <a:schemeClr val="tx1"/>
            </a:solidFill>
            <a:miter lim="800000"/>
            <a:headEnd/>
            <a:tailEnd/>
          </a:ln>
        </p:spPr>
        <p:txBody>
          <a:bodyPr wrap="none" anchor="ctr"/>
          <a:lstStyle/>
          <a:p>
            <a:endParaRPr lang="en-US"/>
          </a:p>
        </p:txBody>
      </p:sp>
      <p:sp>
        <p:nvSpPr>
          <p:cNvPr id="43018" name="Rectangle 10"/>
          <p:cNvSpPr>
            <a:spLocks noChangeArrowheads="1"/>
          </p:cNvSpPr>
          <p:nvPr/>
        </p:nvSpPr>
        <p:spPr bwMode="auto">
          <a:xfrm>
            <a:off x="5029200" y="2590800"/>
            <a:ext cx="1295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t>n+m2</a:t>
            </a:r>
          </a:p>
        </p:txBody>
      </p:sp>
      <p:sp>
        <p:nvSpPr>
          <p:cNvPr id="43019" name="Rectangle 11"/>
          <p:cNvSpPr>
            <a:spLocks noChangeArrowheads="1"/>
          </p:cNvSpPr>
          <p:nvPr/>
        </p:nvSpPr>
        <p:spPr bwMode="auto">
          <a:xfrm>
            <a:off x="6324600" y="2590800"/>
            <a:ext cx="3810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t>0</a:t>
            </a:r>
          </a:p>
        </p:txBody>
      </p:sp>
      <p:sp>
        <p:nvSpPr>
          <p:cNvPr id="43020" name="Rectangle 12"/>
          <p:cNvSpPr>
            <a:spLocks noChangeArrowheads="1"/>
          </p:cNvSpPr>
          <p:nvPr/>
        </p:nvSpPr>
        <p:spPr bwMode="auto">
          <a:xfrm>
            <a:off x="5029200" y="4114800"/>
            <a:ext cx="1676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endParaRPr lang="en-US" sz="1600"/>
          </a:p>
        </p:txBody>
      </p:sp>
      <p:sp>
        <p:nvSpPr>
          <p:cNvPr id="43021" name="Rectangle 13"/>
          <p:cNvSpPr>
            <a:spLocks noChangeArrowheads="1"/>
          </p:cNvSpPr>
          <p:nvPr/>
        </p:nvSpPr>
        <p:spPr bwMode="auto">
          <a:xfrm>
            <a:off x="5029200" y="4114800"/>
            <a:ext cx="1295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t>n+m2</a:t>
            </a:r>
          </a:p>
        </p:txBody>
      </p:sp>
      <p:sp>
        <p:nvSpPr>
          <p:cNvPr id="43022" name="Rectangle 14"/>
          <p:cNvSpPr>
            <a:spLocks noChangeArrowheads="1"/>
          </p:cNvSpPr>
          <p:nvPr/>
        </p:nvSpPr>
        <p:spPr bwMode="auto">
          <a:xfrm>
            <a:off x="6324600" y="4114800"/>
            <a:ext cx="3810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t>0</a:t>
            </a:r>
          </a:p>
        </p:txBody>
      </p:sp>
      <p:sp>
        <p:nvSpPr>
          <p:cNvPr id="43023" name="Rectangle 15"/>
          <p:cNvSpPr>
            <a:spLocks noChangeArrowheads="1"/>
          </p:cNvSpPr>
          <p:nvPr/>
        </p:nvSpPr>
        <p:spPr bwMode="auto">
          <a:xfrm>
            <a:off x="2209800" y="1676400"/>
            <a:ext cx="1295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t>m1</a:t>
            </a:r>
          </a:p>
        </p:txBody>
      </p:sp>
      <p:sp>
        <p:nvSpPr>
          <p:cNvPr id="43024" name="Rectangle 16"/>
          <p:cNvSpPr>
            <a:spLocks noChangeArrowheads="1"/>
          </p:cNvSpPr>
          <p:nvPr/>
        </p:nvSpPr>
        <p:spPr bwMode="auto">
          <a:xfrm>
            <a:off x="3505200" y="1676400"/>
            <a:ext cx="3810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t>1</a:t>
            </a:r>
          </a:p>
        </p:txBody>
      </p:sp>
      <p:sp>
        <p:nvSpPr>
          <p:cNvPr id="43025" name="Rectangle 17"/>
          <p:cNvSpPr>
            <a:spLocks noChangeArrowheads="1"/>
          </p:cNvSpPr>
          <p:nvPr/>
        </p:nvSpPr>
        <p:spPr bwMode="auto">
          <a:xfrm>
            <a:off x="2209800" y="1981200"/>
            <a:ext cx="1676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endParaRPr lang="en-US" sz="1600"/>
          </a:p>
        </p:txBody>
      </p:sp>
      <p:sp>
        <p:nvSpPr>
          <p:cNvPr id="43026" name="Rectangle 18"/>
          <p:cNvSpPr>
            <a:spLocks noChangeArrowheads="1"/>
          </p:cNvSpPr>
          <p:nvPr/>
        </p:nvSpPr>
        <p:spPr bwMode="auto">
          <a:xfrm>
            <a:off x="2209800" y="2286000"/>
            <a:ext cx="1676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endParaRPr lang="en-US" sz="1600"/>
          </a:p>
        </p:txBody>
      </p:sp>
      <p:sp>
        <p:nvSpPr>
          <p:cNvPr id="43027" name="Rectangle 19"/>
          <p:cNvSpPr>
            <a:spLocks noChangeArrowheads="1"/>
          </p:cNvSpPr>
          <p:nvPr/>
        </p:nvSpPr>
        <p:spPr bwMode="auto">
          <a:xfrm>
            <a:off x="2209800" y="2286000"/>
            <a:ext cx="1295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t>m1</a:t>
            </a:r>
          </a:p>
        </p:txBody>
      </p:sp>
      <p:sp>
        <p:nvSpPr>
          <p:cNvPr id="43028" name="Rectangle 20"/>
          <p:cNvSpPr>
            <a:spLocks noChangeArrowheads="1"/>
          </p:cNvSpPr>
          <p:nvPr/>
        </p:nvSpPr>
        <p:spPr bwMode="auto">
          <a:xfrm>
            <a:off x="3505200" y="2286000"/>
            <a:ext cx="3810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t>1</a:t>
            </a:r>
          </a:p>
        </p:txBody>
      </p:sp>
      <p:sp>
        <p:nvSpPr>
          <p:cNvPr id="43029" name="Rectangle 21"/>
          <p:cNvSpPr>
            <a:spLocks noChangeArrowheads="1"/>
          </p:cNvSpPr>
          <p:nvPr/>
        </p:nvSpPr>
        <p:spPr bwMode="auto">
          <a:xfrm>
            <a:off x="2209800" y="1676400"/>
            <a:ext cx="1676400" cy="914400"/>
          </a:xfrm>
          <a:prstGeom prst="rect">
            <a:avLst/>
          </a:prstGeom>
          <a:noFill/>
          <a:ln w="38100">
            <a:solidFill>
              <a:schemeClr val="tx1"/>
            </a:solidFill>
            <a:miter lim="800000"/>
            <a:headEnd/>
            <a:tailEnd/>
          </a:ln>
        </p:spPr>
        <p:txBody>
          <a:bodyPr wrap="none" anchor="ctr"/>
          <a:lstStyle/>
          <a:p>
            <a:endParaRPr lang="en-US"/>
          </a:p>
        </p:txBody>
      </p:sp>
      <p:sp>
        <p:nvSpPr>
          <p:cNvPr id="43030" name="Line 22"/>
          <p:cNvSpPr>
            <a:spLocks noChangeShapeType="1"/>
          </p:cNvSpPr>
          <p:nvPr/>
        </p:nvSpPr>
        <p:spPr bwMode="auto">
          <a:xfrm>
            <a:off x="3048000" y="3962400"/>
            <a:ext cx="0" cy="457200"/>
          </a:xfrm>
          <a:prstGeom prst="line">
            <a:avLst/>
          </a:prstGeom>
          <a:noFill/>
          <a:ln w="25400">
            <a:solidFill>
              <a:schemeClr val="tx1"/>
            </a:solidFill>
            <a:round/>
            <a:headEnd/>
            <a:tailEnd type="triangle" w="med" len="med"/>
          </a:ln>
        </p:spPr>
        <p:txBody>
          <a:bodyPr wrap="none" anchor="ctr"/>
          <a:lstStyle/>
          <a:p>
            <a:endParaRPr lang="en-US"/>
          </a:p>
        </p:txBody>
      </p:sp>
      <p:sp>
        <p:nvSpPr>
          <p:cNvPr id="43031" name="Rectangle 23"/>
          <p:cNvSpPr>
            <a:spLocks noChangeArrowheads="1"/>
          </p:cNvSpPr>
          <p:nvPr/>
        </p:nvSpPr>
        <p:spPr bwMode="auto">
          <a:xfrm>
            <a:off x="2209800" y="2590800"/>
            <a:ext cx="1295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t>n</a:t>
            </a:r>
          </a:p>
        </p:txBody>
      </p:sp>
      <p:sp>
        <p:nvSpPr>
          <p:cNvPr id="43032" name="Rectangle 24"/>
          <p:cNvSpPr>
            <a:spLocks noChangeArrowheads="1"/>
          </p:cNvSpPr>
          <p:nvPr/>
        </p:nvSpPr>
        <p:spPr bwMode="auto">
          <a:xfrm>
            <a:off x="3505200" y="2590800"/>
            <a:ext cx="3810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t>1</a:t>
            </a:r>
          </a:p>
        </p:txBody>
      </p:sp>
      <p:sp>
        <p:nvSpPr>
          <p:cNvPr id="43033" name="Rectangle 25"/>
          <p:cNvSpPr>
            <a:spLocks noChangeArrowheads="1"/>
          </p:cNvSpPr>
          <p:nvPr/>
        </p:nvSpPr>
        <p:spPr bwMode="auto">
          <a:xfrm>
            <a:off x="2209800" y="2895600"/>
            <a:ext cx="1676400" cy="304800"/>
          </a:xfrm>
          <a:prstGeom prst="rect">
            <a:avLst/>
          </a:prstGeom>
          <a:solidFill>
            <a:srgbClr val="C0C0C0"/>
          </a:solidFill>
          <a:ln w="3175">
            <a:solidFill>
              <a:schemeClr val="tx1"/>
            </a:solidFill>
            <a:miter lim="800000"/>
            <a:headEnd/>
            <a:tailEnd/>
          </a:ln>
        </p:spPr>
        <p:txBody>
          <a:bodyPr wrap="none" anchor="ctr"/>
          <a:lstStyle/>
          <a:p>
            <a:pPr>
              <a:lnSpc>
                <a:spcPct val="100000"/>
              </a:lnSpc>
            </a:pPr>
            <a:endParaRPr lang="en-US" sz="1600"/>
          </a:p>
        </p:txBody>
      </p:sp>
      <p:sp>
        <p:nvSpPr>
          <p:cNvPr id="43034" name="Rectangle 26"/>
          <p:cNvSpPr>
            <a:spLocks noChangeArrowheads="1"/>
          </p:cNvSpPr>
          <p:nvPr/>
        </p:nvSpPr>
        <p:spPr bwMode="auto">
          <a:xfrm>
            <a:off x="2209800" y="3200400"/>
            <a:ext cx="1676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endParaRPr lang="en-US" sz="1600"/>
          </a:p>
        </p:txBody>
      </p:sp>
      <p:sp>
        <p:nvSpPr>
          <p:cNvPr id="43035" name="Rectangle 27"/>
          <p:cNvSpPr>
            <a:spLocks noChangeArrowheads="1"/>
          </p:cNvSpPr>
          <p:nvPr/>
        </p:nvSpPr>
        <p:spPr bwMode="auto">
          <a:xfrm>
            <a:off x="2209800" y="3200400"/>
            <a:ext cx="1295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t>n</a:t>
            </a:r>
          </a:p>
        </p:txBody>
      </p:sp>
      <p:sp>
        <p:nvSpPr>
          <p:cNvPr id="43036" name="Rectangle 28"/>
          <p:cNvSpPr>
            <a:spLocks noChangeArrowheads="1"/>
          </p:cNvSpPr>
          <p:nvPr/>
        </p:nvSpPr>
        <p:spPr bwMode="auto">
          <a:xfrm>
            <a:off x="3505200" y="3200400"/>
            <a:ext cx="3810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t>1</a:t>
            </a:r>
          </a:p>
        </p:txBody>
      </p:sp>
      <p:sp>
        <p:nvSpPr>
          <p:cNvPr id="43037" name="Rectangle 29"/>
          <p:cNvSpPr>
            <a:spLocks noChangeArrowheads="1"/>
          </p:cNvSpPr>
          <p:nvPr/>
        </p:nvSpPr>
        <p:spPr bwMode="auto">
          <a:xfrm>
            <a:off x="2209800" y="2590800"/>
            <a:ext cx="1676400" cy="914400"/>
          </a:xfrm>
          <a:prstGeom prst="rect">
            <a:avLst/>
          </a:prstGeom>
          <a:noFill/>
          <a:ln w="38100">
            <a:solidFill>
              <a:schemeClr val="tx1"/>
            </a:solidFill>
            <a:miter lim="800000"/>
            <a:headEnd/>
            <a:tailEnd/>
          </a:ln>
        </p:spPr>
        <p:txBody>
          <a:bodyPr wrap="none" anchor="ctr"/>
          <a:lstStyle/>
          <a:p>
            <a:endParaRPr lang="en-US"/>
          </a:p>
        </p:txBody>
      </p:sp>
      <p:sp>
        <p:nvSpPr>
          <p:cNvPr id="43038" name="Rectangle 30"/>
          <p:cNvSpPr>
            <a:spLocks noChangeArrowheads="1"/>
          </p:cNvSpPr>
          <p:nvPr/>
        </p:nvSpPr>
        <p:spPr bwMode="auto">
          <a:xfrm>
            <a:off x="2209800" y="3505200"/>
            <a:ext cx="1295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t>m2</a:t>
            </a:r>
          </a:p>
        </p:txBody>
      </p:sp>
      <p:sp>
        <p:nvSpPr>
          <p:cNvPr id="43039" name="Rectangle 31"/>
          <p:cNvSpPr>
            <a:spLocks noChangeArrowheads="1"/>
          </p:cNvSpPr>
          <p:nvPr/>
        </p:nvSpPr>
        <p:spPr bwMode="auto">
          <a:xfrm>
            <a:off x="3505200" y="3505200"/>
            <a:ext cx="3810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t>0</a:t>
            </a:r>
          </a:p>
        </p:txBody>
      </p:sp>
      <p:sp>
        <p:nvSpPr>
          <p:cNvPr id="43040" name="Rectangle 32"/>
          <p:cNvSpPr>
            <a:spLocks noChangeArrowheads="1"/>
          </p:cNvSpPr>
          <p:nvPr/>
        </p:nvSpPr>
        <p:spPr bwMode="auto">
          <a:xfrm>
            <a:off x="2209800" y="3810000"/>
            <a:ext cx="1676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endParaRPr lang="en-US" sz="1600"/>
          </a:p>
        </p:txBody>
      </p:sp>
      <p:sp>
        <p:nvSpPr>
          <p:cNvPr id="43041" name="Rectangle 33"/>
          <p:cNvSpPr>
            <a:spLocks noChangeArrowheads="1"/>
          </p:cNvSpPr>
          <p:nvPr/>
        </p:nvSpPr>
        <p:spPr bwMode="auto">
          <a:xfrm>
            <a:off x="2209800" y="4114800"/>
            <a:ext cx="1676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endParaRPr lang="en-US" sz="1600"/>
          </a:p>
        </p:txBody>
      </p:sp>
      <p:sp>
        <p:nvSpPr>
          <p:cNvPr id="43042" name="Rectangle 34"/>
          <p:cNvSpPr>
            <a:spLocks noChangeArrowheads="1"/>
          </p:cNvSpPr>
          <p:nvPr/>
        </p:nvSpPr>
        <p:spPr bwMode="auto">
          <a:xfrm>
            <a:off x="2209800" y="4114800"/>
            <a:ext cx="1295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t>m2</a:t>
            </a:r>
          </a:p>
        </p:txBody>
      </p:sp>
      <p:sp>
        <p:nvSpPr>
          <p:cNvPr id="43043" name="Rectangle 35"/>
          <p:cNvSpPr>
            <a:spLocks noChangeArrowheads="1"/>
          </p:cNvSpPr>
          <p:nvPr/>
        </p:nvSpPr>
        <p:spPr bwMode="auto">
          <a:xfrm>
            <a:off x="3505200" y="4114800"/>
            <a:ext cx="3810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t>0</a:t>
            </a:r>
          </a:p>
        </p:txBody>
      </p:sp>
      <p:sp>
        <p:nvSpPr>
          <p:cNvPr id="43044" name="Rectangle 36"/>
          <p:cNvSpPr>
            <a:spLocks noChangeArrowheads="1"/>
          </p:cNvSpPr>
          <p:nvPr/>
        </p:nvSpPr>
        <p:spPr bwMode="auto">
          <a:xfrm>
            <a:off x="2209800" y="3505200"/>
            <a:ext cx="1676400" cy="914400"/>
          </a:xfrm>
          <a:prstGeom prst="rect">
            <a:avLst/>
          </a:prstGeom>
          <a:noFill/>
          <a:ln w="38100">
            <a:solidFill>
              <a:schemeClr val="tx1"/>
            </a:solidFill>
            <a:miter lim="800000"/>
            <a:headEnd/>
            <a:tailEnd/>
          </a:ln>
        </p:spPr>
        <p:txBody>
          <a:bodyPr wrap="none" anchor="ctr"/>
          <a:lstStyle/>
          <a:p>
            <a:endParaRPr lang="en-US"/>
          </a:p>
        </p:txBody>
      </p:sp>
      <p:sp>
        <p:nvSpPr>
          <p:cNvPr id="43045" name="Line 37"/>
          <p:cNvSpPr>
            <a:spLocks noChangeShapeType="1"/>
          </p:cNvSpPr>
          <p:nvPr/>
        </p:nvSpPr>
        <p:spPr bwMode="auto">
          <a:xfrm>
            <a:off x="4191000" y="3048000"/>
            <a:ext cx="609600" cy="0"/>
          </a:xfrm>
          <a:prstGeom prst="line">
            <a:avLst/>
          </a:prstGeom>
          <a:noFill/>
          <a:ln w="25400">
            <a:solidFill>
              <a:schemeClr val="tx1"/>
            </a:solidFill>
            <a:round/>
            <a:headEnd/>
            <a:tailEnd type="triangle" w="med" len="med"/>
          </a:ln>
        </p:spPr>
        <p:txBody>
          <a:bodyPr wrap="none" anchor="ctr"/>
          <a:lstStyle/>
          <a:p>
            <a:endParaRPr lang="en-US"/>
          </a:p>
        </p:txBody>
      </p:sp>
      <p:sp>
        <p:nvSpPr>
          <p:cNvPr id="43046" name="Rectangle 38"/>
          <p:cNvSpPr>
            <a:spLocks noChangeArrowheads="1"/>
          </p:cNvSpPr>
          <p:nvPr/>
        </p:nvSpPr>
        <p:spPr bwMode="auto">
          <a:xfrm>
            <a:off x="5029200" y="2895600"/>
            <a:ext cx="1676400" cy="1219200"/>
          </a:xfrm>
          <a:prstGeom prst="rect">
            <a:avLst/>
          </a:prstGeom>
          <a:solidFill>
            <a:srgbClr val="C0C0C0"/>
          </a:solidFill>
          <a:ln w="3175">
            <a:solidFill>
              <a:schemeClr val="tx1"/>
            </a:solidFill>
            <a:miter lim="800000"/>
            <a:headEnd/>
            <a:tailEnd/>
          </a:ln>
        </p:spPr>
        <p:txBody>
          <a:bodyPr wrap="none" anchor="ctr"/>
          <a:lstStyle/>
          <a:p>
            <a:pPr>
              <a:lnSpc>
                <a:spcPct val="100000"/>
              </a:lnSpc>
            </a:pPr>
            <a:endParaRPr lang="en-US" sz="1600"/>
          </a:p>
        </p:txBody>
      </p:sp>
      <p:sp>
        <p:nvSpPr>
          <p:cNvPr id="43047" name="Rectangle 39"/>
          <p:cNvSpPr>
            <a:spLocks noChangeArrowheads="1"/>
          </p:cNvSpPr>
          <p:nvPr/>
        </p:nvSpPr>
        <p:spPr bwMode="auto">
          <a:xfrm>
            <a:off x="5029200" y="2590800"/>
            <a:ext cx="1676400" cy="1828800"/>
          </a:xfrm>
          <a:prstGeom prst="rect">
            <a:avLst/>
          </a:prstGeom>
          <a:noFill/>
          <a:ln w="38100">
            <a:solidFill>
              <a:schemeClr val="tx1"/>
            </a:solidFill>
            <a:miter lim="800000"/>
            <a:headEnd/>
            <a:tailEnd/>
          </a:ln>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2362200" y="1676400"/>
            <a:ext cx="1295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t>m1</a:t>
            </a:r>
          </a:p>
        </p:txBody>
      </p:sp>
      <p:sp>
        <p:nvSpPr>
          <p:cNvPr id="44035" name="Rectangle 3"/>
          <p:cNvSpPr>
            <a:spLocks noChangeArrowheads="1"/>
          </p:cNvSpPr>
          <p:nvPr/>
        </p:nvSpPr>
        <p:spPr bwMode="auto">
          <a:xfrm>
            <a:off x="3657600" y="1676400"/>
            <a:ext cx="3810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t>0</a:t>
            </a:r>
          </a:p>
        </p:txBody>
      </p:sp>
      <p:sp>
        <p:nvSpPr>
          <p:cNvPr id="44036" name="Rectangle 4"/>
          <p:cNvSpPr>
            <a:spLocks noChangeArrowheads="1"/>
          </p:cNvSpPr>
          <p:nvPr/>
        </p:nvSpPr>
        <p:spPr bwMode="auto">
          <a:xfrm>
            <a:off x="2362200" y="1981200"/>
            <a:ext cx="1676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endParaRPr lang="en-US" sz="1600"/>
          </a:p>
        </p:txBody>
      </p:sp>
      <p:sp>
        <p:nvSpPr>
          <p:cNvPr id="574469" name="Rectangle 5"/>
          <p:cNvSpPr>
            <a:spLocks noGrp="1" noChangeArrowheads="1"/>
          </p:cNvSpPr>
          <p:nvPr>
            <p:ph type="title"/>
          </p:nvPr>
        </p:nvSpPr>
        <p:spPr>
          <a:xfrm>
            <a:off x="381000" y="417513"/>
            <a:ext cx="8382000" cy="573087"/>
          </a:xfrm>
        </p:spPr>
        <p:txBody>
          <a:bodyPr/>
          <a:lstStyle/>
          <a:p>
            <a:pPr eaLnBrk="1" hangingPunct="1"/>
            <a:r>
              <a:rPr lang="en-US" smtClean="0"/>
              <a:t>Constant Time Coalescing (Case 3)</a:t>
            </a:r>
          </a:p>
        </p:txBody>
      </p:sp>
      <p:sp>
        <p:nvSpPr>
          <p:cNvPr id="44038" name="Rectangle 6"/>
          <p:cNvSpPr>
            <a:spLocks noChangeArrowheads="1"/>
          </p:cNvSpPr>
          <p:nvPr/>
        </p:nvSpPr>
        <p:spPr bwMode="auto">
          <a:xfrm>
            <a:off x="2362200" y="2286000"/>
            <a:ext cx="1676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endParaRPr lang="en-US" sz="1600"/>
          </a:p>
        </p:txBody>
      </p:sp>
      <p:sp>
        <p:nvSpPr>
          <p:cNvPr id="44039" name="Rectangle 7"/>
          <p:cNvSpPr>
            <a:spLocks noChangeArrowheads="1"/>
          </p:cNvSpPr>
          <p:nvPr/>
        </p:nvSpPr>
        <p:spPr bwMode="auto">
          <a:xfrm>
            <a:off x="2362200" y="2286000"/>
            <a:ext cx="1295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t>m1</a:t>
            </a:r>
          </a:p>
        </p:txBody>
      </p:sp>
      <p:sp>
        <p:nvSpPr>
          <p:cNvPr id="44040" name="Rectangle 8"/>
          <p:cNvSpPr>
            <a:spLocks noChangeArrowheads="1"/>
          </p:cNvSpPr>
          <p:nvPr/>
        </p:nvSpPr>
        <p:spPr bwMode="auto">
          <a:xfrm>
            <a:off x="3657600" y="2286000"/>
            <a:ext cx="3810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t>0</a:t>
            </a:r>
          </a:p>
        </p:txBody>
      </p:sp>
      <p:sp>
        <p:nvSpPr>
          <p:cNvPr id="44041" name="Rectangle 9"/>
          <p:cNvSpPr>
            <a:spLocks noChangeArrowheads="1"/>
          </p:cNvSpPr>
          <p:nvPr/>
        </p:nvSpPr>
        <p:spPr bwMode="auto">
          <a:xfrm>
            <a:off x="2362200" y="1676400"/>
            <a:ext cx="1676400" cy="914400"/>
          </a:xfrm>
          <a:prstGeom prst="rect">
            <a:avLst/>
          </a:prstGeom>
          <a:noFill/>
          <a:ln w="38100">
            <a:solidFill>
              <a:schemeClr val="tx1"/>
            </a:solidFill>
            <a:miter lim="800000"/>
            <a:headEnd/>
            <a:tailEnd/>
          </a:ln>
        </p:spPr>
        <p:txBody>
          <a:bodyPr wrap="none" anchor="ctr"/>
          <a:lstStyle/>
          <a:p>
            <a:endParaRPr lang="en-US"/>
          </a:p>
        </p:txBody>
      </p:sp>
      <p:sp>
        <p:nvSpPr>
          <p:cNvPr id="44042" name="Line 10"/>
          <p:cNvSpPr>
            <a:spLocks noChangeShapeType="1"/>
          </p:cNvSpPr>
          <p:nvPr/>
        </p:nvSpPr>
        <p:spPr bwMode="auto">
          <a:xfrm>
            <a:off x="3200400" y="3962400"/>
            <a:ext cx="0" cy="457200"/>
          </a:xfrm>
          <a:prstGeom prst="line">
            <a:avLst/>
          </a:prstGeom>
          <a:noFill/>
          <a:ln w="25400">
            <a:solidFill>
              <a:schemeClr val="tx1"/>
            </a:solidFill>
            <a:round/>
            <a:headEnd/>
            <a:tailEnd type="triangle" w="med" len="med"/>
          </a:ln>
        </p:spPr>
        <p:txBody>
          <a:bodyPr wrap="none" anchor="ctr"/>
          <a:lstStyle/>
          <a:p>
            <a:endParaRPr lang="en-US"/>
          </a:p>
        </p:txBody>
      </p:sp>
      <p:sp>
        <p:nvSpPr>
          <p:cNvPr id="44043" name="Rectangle 11"/>
          <p:cNvSpPr>
            <a:spLocks noChangeArrowheads="1"/>
          </p:cNvSpPr>
          <p:nvPr/>
        </p:nvSpPr>
        <p:spPr bwMode="auto">
          <a:xfrm>
            <a:off x="2362200" y="2590800"/>
            <a:ext cx="1295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t>n</a:t>
            </a:r>
          </a:p>
        </p:txBody>
      </p:sp>
      <p:sp>
        <p:nvSpPr>
          <p:cNvPr id="44044" name="Rectangle 12"/>
          <p:cNvSpPr>
            <a:spLocks noChangeArrowheads="1"/>
          </p:cNvSpPr>
          <p:nvPr/>
        </p:nvSpPr>
        <p:spPr bwMode="auto">
          <a:xfrm>
            <a:off x="3657600" y="2590800"/>
            <a:ext cx="3810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t>1</a:t>
            </a:r>
          </a:p>
        </p:txBody>
      </p:sp>
      <p:sp>
        <p:nvSpPr>
          <p:cNvPr id="44045" name="Rectangle 13"/>
          <p:cNvSpPr>
            <a:spLocks noChangeArrowheads="1"/>
          </p:cNvSpPr>
          <p:nvPr/>
        </p:nvSpPr>
        <p:spPr bwMode="auto">
          <a:xfrm>
            <a:off x="2362200" y="2895600"/>
            <a:ext cx="1676400" cy="304800"/>
          </a:xfrm>
          <a:prstGeom prst="rect">
            <a:avLst/>
          </a:prstGeom>
          <a:solidFill>
            <a:srgbClr val="C0C0C0"/>
          </a:solidFill>
          <a:ln w="3175">
            <a:solidFill>
              <a:schemeClr val="tx1"/>
            </a:solidFill>
            <a:miter lim="800000"/>
            <a:headEnd/>
            <a:tailEnd/>
          </a:ln>
        </p:spPr>
        <p:txBody>
          <a:bodyPr wrap="none" anchor="ctr"/>
          <a:lstStyle/>
          <a:p>
            <a:pPr>
              <a:lnSpc>
                <a:spcPct val="100000"/>
              </a:lnSpc>
            </a:pPr>
            <a:endParaRPr lang="en-US" sz="1600"/>
          </a:p>
        </p:txBody>
      </p:sp>
      <p:sp>
        <p:nvSpPr>
          <p:cNvPr id="44046" name="Rectangle 14"/>
          <p:cNvSpPr>
            <a:spLocks noChangeArrowheads="1"/>
          </p:cNvSpPr>
          <p:nvPr/>
        </p:nvSpPr>
        <p:spPr bwMode="auto">
          <a:xfrm>
            <a:off x="2362200" y="3200400"/>
            <a:ext cx="1676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endParaRPr lang="en-US" sz="1600"/>
          </a:p>
        </p:txBody>
      </p:sp>
      <p:sp>
        <p:nvSpPr>
          <p:cNvPr id="44047" name="Rectangle 15"/>
          <p:cNvSpPr>
            <a:spLocks noChangeArrowheads="1"/>
          </p:cNvSpPr>
          <p:nvPr/>
        </p:nvSpPr>
        <p:spPr bwMode="auto">
          <a:xfrm>
            <a:off x="2362200" y="3200400"/>
            <a:ext cx="1295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t>n</a:t>
            </a:r>
          </a:p>
        </p:txBody>
      </p:sp>
      <p:sp>
        <p:nvSpPr>
          <p:cNvPr id="44048" name="Rectangle 16"/>
          <p:cNvSpPr>
            <a:spLocks noChangeArrowheads="1"/>
          </p:cNvSpPr>
          <p:nvPr/>
        </p:nvSpPr>
        <p:spPr bwMode="auto">
          <a:xfrm>
            <a:off x="3657600" y="3200400"/>
            <a:ext cx="3810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t>1</a:t>
            </a:r>
          </a:p>
        </p:txBody>
      </p:sp>
      <p:sp>
        <p:nvSpPr>
          <p:cNvPr id="44049" name="Rectangle 17"/>
          <p:cNvSpPr>
            <a:spLocks noChangeArrowheads="1"/>
          </p:cNvSpPr>
          <p:nvPr/>
        </p:nvSpPr>
        <p:spPr bwMode="auto">
          <a:xfrm>
            <a:off x="2362200" y="2590800"/>
            <a:ext cx="1676400" cy="914400"/>
          </a:xfrm>
          <a:prstGeom prst="rect">
            <a:avLst/>
          </a:prstGeom>
          <a:noFill/>
          <a:ln w="38100">
            <a:solidFill>
              <a:schemeClr val="tx1"/>
            </a:solidFill>
            <a:miter lim="800000"/>
            <a:headEnd/>
            <a:tailEnd/>
          </a:ln>
        </p:spPr>
        <p:txBody>
          <a:bodyPr wrap="none" anchor="ctr"/>
          <a:lstStyle/>
          <a:p>
            <a:endParaRPr lang="en-US"/>
          </a:p>
        </p:txBody>
      </p:sp>
      <p:sp>
        <p:nvSpPr>
          <p:cNvPr id="44050" name="Rectangle 18"/>
          <p:cNvSpPr>
            <a:spLocks noChangeArrowheads="1"/>
          </p:cNvSpPr>
          <p:nvPr/>
        </p:nvSpPr>
        <p:spPr bwMode="auto">
          <a:xfrm>
            <a:off x="2362200" y="3505200"/>
            <a:ext cx="1295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t>m2</a:t>
            </a:r>
          </a:p>
        </p:txBody>
      </p:sp>
      <p:sp>
        <p:nvSpPr>
          <p:cNvPr id="44051" name="Rectangle 19"/>
          <p:cNvSpPr>
            <a:spLocks noChangeArrowheads="1"/>
          </p:cNvSpPr>
          <p:nvPr/>
        </p:nvSpPr>
        <p:spPr bwMode="auto">
          <a:xfrm>
            <a:off x="3657600" y="3505200"/>
            <a:ext cx="3810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t>1</a:t>
            </a:r>
          </a:p>
        </p:txBody>
      </p:sp>
      <p:sp>
        <p:nvSpPr>
          <p:cNvPr id="44052" name="Rectangle 20"/>
          <p:cNvSpPr>
            <a:spLocks noChangeArrowheads="1"/>
          </p:cNvSpPr>
          <p:nvPr/>
        </p:nvSpPr>
        <p:spPr bwMode="auto">
          <a:xfrm>
            <a:off x="2362200" y="3810000"/>
            <a:ext cx="1676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endParaRPr lang="en-US" sz="1600"/>
          </a:p>
        </p:txBody>
      </p:sp>
      <p:sp>
        <p:nvSpPr>
          <p:cNvPr id="44053" name="Rectangle 21"/>
          <p:cNvSpPr>
            <a:spLocks noChangeArrowheads="1"/>
          </p:cNvSpPr>
          <p:nvPr/>
        </p:nvSpPr>
        <p:spPr bwMode="auto">
          <a:xfrm>
            <a:off x="2362200" y="4114800"/>
            <a:ext cx="1676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endParaRPr lang="en-US" sz="1600"/>
          </a:p>
        </p:txBody>
      </p:sp>
      <p:sp>
        <p:nvSpPr>
          <p:cNvPr id="44054" name="Rectangle 22"/>
          <p:cNvSpPr>
            <a:spLocks noChangeArrowheads="1"/>
          </p:cNvSpPr>
          <p:nvPr/>
        </p:nvSpPr>
        <p:spPr bwMode="auto">
          <a:xfrm>
            <a:off x="2362200" y="4114800"/>
            <a:ext cx="1295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t>m2</a:t>
            </a:r>
          </a:p>
        </p:txBody>
      </p:sp>
      <p:sp>
        <p:nvSpPr>
          <p:cNvPr id="44055" name="Rectangle 23"/>
          <p:cNvSpPr>
            <a:spLocks noChangeArrowheads="1"/>
          </p:cNvSpPr>
          <p:nvPr/>
        </p:nvSpPr>
        <p:spPr bwMode="auto">
          <a:xfrm>
            <a:off x="3657600" y="4114800"/>
            <a:ext cx="3810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t>1</a:t>
            </a:r>
          </a:p>
        </p:txBody>
      </p:sp>
      <p:sp>
        <p:nvSpPr>
          <p:cNvPr id="44056" name="Rectangle 24"/>
          <p:cNvSpPr>
            <a:spLocks noChangeArrowheads="1"/>
          </p:cNvSpPr>
          <p:nvPr/>
        </p:nvSpPr>
        <p:spPr bwMode="auto">
          <a:xfrm>
            <a:off x="2362200" y="3505200"/>
            <a:ext cx="1676400" cy="914400"/>
          </a:xfrm>
          <a:prstGeom prst="rect">
            <a:avLst/>
          </a:prstGeom>
          <a:noFill/>
          <a:ln w="38100">
            <a:solidFill>
              <a:schemeClr val="tx1"/>
            </a:solidFill>
            <a:miter lim="800000"/>
            <a:headEnd/>
            <a:tailEnd/>
          </a:ln>
        </p:spPr>
        <p:txBody>
          <a:bodyPr wrap="none" anchor="ctr"/>
          <a:lstStyle/>
          <a:p>
            <a:endParaRPr lang="en-US"/>
          </a:p>
        </p:txBody>
      </p:sp>
      <p:sp>
        <p:nvSpPr>
          <p:cNvPr id="44057" name="Rectangle 25"/>
          <p:cNvSpPr>
            <a:spLocks noChangeArrowheads="1"/>
          </p:cNvSpPr>
          <p:nvPr/>
        </p:nvSpPr>
        <p:spPr bwMode="auto">
          <a:xfrm>
            <a:off x="5029200" y="1676400"/>
            <a:ext cx="1295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t>n+m1</a:t>
            </a:r>
          </a:p>
        </p:txBody>
      </p:sp>
      <p:sp>
        <p:nvSpPr>
          <p:cNvPr id="44058" name="Rectangle 26"/>
          <p:cNvSpPr>
            <a:spLocks noChangeArrowheads="1"/>
          </p:cNvSpPr>
          <p:nvPr/>
        </p:nvSpPr>
        <p:spPr bwMode="auto">
          <a:xfrm>
            <a:off x="6324600" y="1676400"/>
            <a:ext cx="3810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t>0</a:t>
            </a:r>
          </a:p>
        </p:txBody>
      </p:sp>
      <p:sp>
        <p:nvSpPr>
          <p:cNvPr id="44059" name="Rectangle 27"/>
          <p:cNvSpPr>
            <a:spLocks noChangeArrowheads="1"/>
          </p:cNvSpPr>
          <p:nvPr/>
        </p:nvSpPr>
        <p:spPr bwMode="auto">
          <a:xfrm>
            <a:off x="5029200" y="1981200"/>
            <a:ext cx="1676400" cy="1219200"/>
          </a:xfrm>
          <a:prstGeom prst="rect">
            <a:avLst/>
          </a:prstGeom>
          <a:solidFill>
            <a:srgbClr val="C0C0C0"/>
          </a:solidFill>
          <a:ln w="3175">
            <a:solidFill>
              <a:schemeClr val="tx1"/>
            </a:solidFill>
            <a:miter lim="800000"/>
            <a:headEnd/>
            <a:tailEnd/>
          </a:ln>
        </p:spPr>
        <p:txBody>
          <a:bodyPr wrap="none" anchor="ctr"/>
          <a:lstStyle/>
          <a:p>
            <a:pPr>
              <a:lnSpc>
                <a:spcPct val="100000"/>
              </a:lnSpc>
            </a:pPr>
            <a:endParaRPr lang="en-US" sz="1600"/>
          </a:p>
        </p:txBody>
      </p:sp>
      <p:sp>
        <p:nvSpPr>
          <p:cNvPr id="44060" name="Line 28"/>
          <p:cNvSpPr>
            <a:spLocks noChangeShapeType="1"/>
          </p:cNvSpPr>
          <p:nvPr/>
        </p:nvSpPr>
        <p:spPr bwMode="auto">
          <a:xfrm>
            <a:off x="5867400" y="3962400"/>
            <a:ext cx="0" cy="457200"/>
          </a:xfrm>
          <a:prstGeom prst="line">
            <a:avLst/>
          </a:prstGeom>
          <a:noFill/>
          <a:ln w="25400">
            <a:solidFill>
              <a:schemeClr val="tx1"/>
            </a:solidFill>
            <a:round/>
            <a:headEnd/>
            <a:tailEnd type="triangle" w="med" len="med"/>
          </a:ln>
        </p:spPr>
        <p:txBody>
          <a:bodyPr wrap="none" anchor="ctr"/>
          <a:lstStyle/>
          <a:p>
            <a:endParaRPr lang="en-US"/>
          </a:p>
        </p:txBody>
      </p:sp>
      <p:sp>
        <p:nvSpPr>
          <p:cNvPr id="44061" name="Rectangle 29"/>
          <p:cNvSpPr>
            <a:spLocks noChangeArrowheads="1"/>
          </p:cNvSpPr>
          <p:nvPr/>
        </p:nvSpPr>
        <p:spPr bwMode="auto">
          <a:xfrm>
            <a:off x="5029200" y="3200400"/>
            <a:ext cx="1676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endParaRPr lang="en-US" sz="1600"/>
          </a:p>
        </p:txBody>
      </p:sp>
      <p:sp>
        <p:nvSpPr>
          <p:cNvPr id="44062" name="Rectangle 30"/>
          <p:cNvSpPr>
            <a:spLocks noChangeArrowheads="1"/>
          </p:cNvSpPr>
          <p:nvPr/>
        </p:nvSpPr>
        <p:spPr bwMode="auto">
          <a:xfrm>
            <a:off x="5029200" y="3200400"/>
            <a:ext cx="1295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t>n+m1</a:t>
            </a:r>
          </a:p>
        </p:txBody>
      </p:sp>
      <p:sp>
        <p:nvSpPr>
          <p:cNvPr id="44063" name="Rectangle 31"/>
          <p:cNvSpPr>
            <a:spLocks noChangeArrowheads="1"/>
          </p:cNvSpPr>
          <p:nvPr/>
        </p:nvSpPr>
        <p:spPr bwMode="auto">
          <a:xfrm>
            <a:off x="6324600" y="3200400"/>
            <a:ext cx="3810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t>0</a:t>
            </a:r>
          </a:p>
        </p:txBody>
      </p:sp>
      <p:sp>
        <p:nvSpPr>
          <p:cNvPr id="44064" name="Rectangle 32"/>
          <p:cNvSpPr>
            <a:spLocks noChangeArrowheads="1"/>
          </p:cNvSpPr>
          <p:nvPr/>
        </p:nvSpPr>
        <p:spPr bwMode="auto">
          <a:xfrm>
            <a:off x="5029200" y="3505200"/>
            <a:ext cx="1295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t>m2</a:t>
            </a:r>
          </a:p>
        </p:txBody>
      </p:sp>
      <p:sp>
        <p:nvSpPr>
          <p:cNvPr id="44065" name="Rectangle 33"/>
          <p:cNvSpPr>
            <a:spLocks noChangeArrowheads="1"/>
          </p:cNvSpPr>
          <p:nvPr/>
        </p:nvSpPr>
        <p:spPr bwMode="auto">
          <a:xfrm>
            <a:off x="6324600" y="3505200"/>
            <a:ext cx="3810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t>1</a:t>
            </a:r>
          </a:p>
        </p:txBody>
      </p:sp>
      <p:sp>
        <p:nvSpPr>
          <p:cNvPr id="44066" name="Rectangle 34"/>
          <p:cNvSpPr>
            <a:spLocks noChangeArrowheads="1"/>
          </p:cNvSpPr>
          <p:nvPr/>
        </p:nvSpPr>
        <p:spPr bwMode="auto">
          <a:xfrm>
            <a:off x="5029200" y="3810000"/>
            <a:ext cx="1676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endParaRPr lang="en-US" sz="1600"/>
          </a:p>
        </p:txBody>
      </p:sp>
      <p:sp>
        <p:nvSpPr>
          <p:cNvPr id="44067" name="Rectangle 35"/>
          <p:cNvSpPr>
            <a:spLocks noChangeArrowheads="1"/>
          </p:cNvSpPr>
          <p:nvPr/>
        </p:nvSpPr>
        <p:spPr bwMode="auto">
          <a:xfrm>
            <a:off x="5029200" y="4114800"/>
            <a:ext cx="1676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endParaRPr lang="en-US" sz="1600"/>
          </a:p>
        </p:txBody>
      </p:sp>
      <p:sp>
        <p:nvSpPr>
          <p:cNvPr id="44068" name="Rectangle 36"/>
          <p:cNvSpPr>
            <a:spLocks noChangeArrowheads="1"/>
          </p:cNvSpPr>
          <p:nvPr/>
        </p:nvSpPr>
        <p:spPr bwMode="auto">
          <a:xfrm>
            <a:off x="5029200" y="4114800"/>
            <a:ext cx="1295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t>m2</a:t>
            </a:r>
          </a:p>
        </p:txBody>
      </p:sp>
      <p:sp>
        <p:nvSpPr>
          <p:cNvPr id="44069" name="Rectangle 37"/>
          <p:cNvSpPr>
            <a:spLocks noChangeArrowheads="1"/>
          </p:cNvSpPr>
          <p:nvPr/>
        </p:nvSpPr>
        <p:spPr bwMode="auto">
          <a:xfrm>
            <a:off x="6324600" y="4114800"/>
            <a:ext cx="3810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t>1</a:t>
            </a:r>
          </a:p>
        </p:txBody>
      </p:sp>
      <p:sp>
        <p:nvSpPr>
          <p:cNvPr id="44070" name="Rectangle 38"/>
          <p:cNvSpPr>
            <a:spLocks noChangeArrowheads="1"/>
          </p:cNvSpPr>
          <p:nvPr/>
        </p:nvSpPr>
        <p:spPr bwMode="auto">
          <a:xfrm>
            <a:off x="5029200" y="3505200"/>
            <a:ext cx="1676400" cy="914400"/>
          </a:xfrm>
          <a:prstGeom prst="rect">
            <a:avLst/>
          </a:prstGeom>
          <a:noFill/>
          <a:ln w="38100">
            <a:solidFill>
              <a:schemeClr val="tx1"/>
            </a:solidFill>
            <a:miter lim="800000"/>
            <a:headEnd/>
            <a:tailEnd/>
          </a:ln>
        </p:spPr>
        <p:txBody>
          <a:bodyPr wrap="none" anchor="ctr"/>
          <a:lstStyle/>
          <a:p>
            <a:endParaRPr lang="en-US"/>
          </a:p>
        </p:txBody>
      </p:sp>
      <p:sp>
        <p:nvSpPr>
          <p:cNvPr id="44071" name="Line 39"/>
          <p:cNvSpPr>
            <a:spLocks noChangeShapeType="1"/>
          </p:cNvSpPr>
          <p:nvPr/>
        </p:nvSpPr>
        <p:spPr bwMode="auto">
          <a:xfrm>
            <a:off x="4191000" y="3048000"/>
            <a:ext cx="609600" cy="0"/>
          </a:xfrm>
          <a:prstGeom prst="line">
            <a:avLst/>
          </a:prstGeom>
          <a:noFill/>
          <a:ln w="25400">
            <a:solidFill>
              <a:schemeClr val="tx1"/>
            </a:solidFill>
            <a:round/>
            <a:headEnd/>
            <a:tailEnd type="triangle" w="med" len="med"/>
          </a:ln>
        </p:spPr>
        <p:txBody>
          <a:bodyPr wrap="none" anchor="ctr"/>
          <a:lstStyle/>
          <a:p>
            <a:endParaRPr lang="en-US"/>
          </a:p>
        </p:txBody>
      </p:sp>
      <p:sp>
        <p:nvSpPr>
          <p:cNvPr id="44072" name="Rectangle 40"/>
          <p:cNvSpPr>
            <a:spLocks noChangeArrowheads="1"/>
          </p:cNvSpPr>
          <p:nvPr/>
        </p:nvSpPr>
        <p:spPr bwMode="auto">
          <a:xfrm>
            <a:off x="5029200" y="1676400"/>
            <a:ext cx="1676400" cy="1828800"/>
          </a:xfrm>
          <a:prstGeom prst="rect">
            <a:avLst/>
          </a:prstGeom>
          <a:noFill/>
          <a:ln w="38100">
            <a:solidFill>
              <a:schemeClr val="tx1"/>
            </a:solidFill>
            <a:miter lim="800000"/>
            <a:headEnd/>
            <a:tailEnd/>
          </a:ln>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2362200" y="1676400"/>
            <a:ext cx="1295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t>m1</a:t>
            </a:r>
          </a:p>
        </p:txBody>
      </p:sp>
      <p:sp>
        <p:nvSpPr>
          <p:cNvPr id="45059" name="Rectangle 3"/>
          <p:cNvSpPr>
            <a:spLocks noChangeArrowheads="1"/>
          </p:cNvSpPr>
          <p:nvPr/>
        </p:nvSpPr>
        <p:spPr bwMode="auto">
          <a:xfrm>
            <a:off x="3657600" y="1676400"/>
            <a:ext cx="3810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t>0</a:t>
            </a:r>
          </a:p>
        </p:txBody>
      </p:sp>
      <p:sp>
        <p:nvSpPr>
          <p:cNvPr id="45060" name="Rectangle 4"/>
          <p:cNvSpPr>
            <a:spLocks noChangeArrowheads="1"/>
          </p:cNvSpPr>
          <p:nvPr/>
        </p:nvSpPr>
        <p:spPr bwMode="auto">
          <a:xfrm>
            <a:off x="2362200" y="1981200"/>
            <a:ext cx="1676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endParaRPr lang="en-US" sz="1600"/>
          </a:p>
        </p:txBody>
      </p:sp>
      <p:sp>
        <p:nvSpPr>
          <p:cNvPr id="575493" name="Rectangle 5"/>
          <p:cNvSpPr>
            <a:spLocks noGrp="1" noChangeArrowheads="1"/>
          </p:cNvSpPr>
          <p:nvPr>
            <p:ph type="title"/>
          </p:nvPr>
        </p:nvSpPr>
        <p:spPr>
          <a:xfrm>
            <a:off x="381000" y="417513"/>
            <a:ext cx="8382000" cy="573087"/>
          </a:xfrm>
        </p:spPr>
        <p:txBody>
          <a:bodyPr/>
          <a:lstStyle/>
          <a:p>
            <a:pPr eaLnBrk="1" hangingPunct="1"/>
            <a:r>
              <a:rPr lang="en-US" smtClean="0"/>
              <a:t>Constant Time Coalescing (Case 4)</a:t>
            </a:r>
          </a:p>
        </p:txBody>
      </p:sp>
      <p:sp>
        <p:nvSpPr>
          <p:cNvPr id="45062" name="Rectangle 6"/>
          <p:cNvSpPr>
            <a:spLocks noChangeArrowheads="1"/>
          </p:cNvSpPr>
          <p:nvPr/>
        </p:nvSpPr>
        <p:spPr bwMode="auto">
          <a:xfrm>
            <a:off x="2362200" y="2286000"/>
            <a:ext cx="1676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endParaRPr lang="en-US" sz="1600"/>
          </a:p>
        </p:txBody>
      </p:sp>
      <p:sp>
        <p:nvSpPr>
          <p:cNvPr id="45063" name="Rectangle 7"/>
          <p:cNvSpPr>
            <a:spLocks noChangeArrowheads="1"/>
          </p:cNvSpPr>
          <p:nvPr/>
        </p:nvSpPr>
        <p:spPr bwMode="auto">
          <a:xfrm>
            <a:off x="2362200" y="2286000"/>
            <a:ext cx="1295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t>m1</a:t>
            </a:r>
          </a:p>
        </p:txBody>
      </p:sp>
      <p:sp>
        <p:nvSpPr>
          <p:cNvPr id="45064" name="Rectangle 8"/>
          <p:cNvSpPr>
            <a:spLocks noChangeArrowheads="1"/>
          </p:cNvSpPr>
          <p:nvPr/>
        </p:nvSpPr>
        <p:spPr bwMode="auto">
          <a:xfrm>
            <a:off x="3657600" y="2286000"/>
            <a:ext cx="3810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t>0</a:t>
            </a:r>
          </a:p>
        </p:txBody>
      </p:sp>
      <p:sp>
        <p:nvSpPr>
          <p:cNvPr id="45065" name="Rectangle 9"/>
          <p:cNvSpPr>
            <a:spLocks noChangeArrowheads="1"/>
          </p:cNvSpPr>
          <p:nvPr/>
        </p:nvSpPr>
        <p:spPr bwMode="auto">
          <a:xfrm>
            <a:off x="2362200" y="1676400"/>
            <a:ext cx="1676400" cy="914400"/>
          </a:xfrm>
          <a:prstGeom prst="rect">
            <a:avLst/>
          </a:prstGeom>
          <a:noFill/>
          <a:ln w="38100">
            <a:solidFill>
              <a:schemeClr val="tx1"/>
            </a:solidFill>
            <a:miter lim="800000"/>
            <a:headEnd/>
            <a:tailEnd/>
          </a:ln>
        </p:spPr>
        <p:txBody>
          <a:bodyPr wrap="none" anchor="ctr"/>
          <a:lstStyle/>
          <a:p>
            <a:endParaRPr lang="en-US"/>
          </a:p>
        </p:txBody>
      </p:sp>
      <p:sp>
        <p:nvSpPr>
          <p:cNvPr id="45066" name="Line 10"/>
          <p:cNvSpPr>
            <a:spLocks noChangeShapeType="1"/>
          </p:cNvSpPr>
          <p:nvPr/>
        </p:nvSpPr>
        <p:spPr bwMode="auto">
          <a:xfrm>
            <a:off x="3200400" y="3962400"/>
            <a:ext cx="0" cy="457200"/>
          </a:xfrm>
          <a:prstGeom prst="line">
            <a:avLst/>
          </a:prstGeom>
          <a:noFill/>
          <a:ln w="25400">
            <a:solidFill>
              <a:schemeClr val="tx1"/>
            </a:solidFill>
            <a:round/>
            <a:headEnd/>
            <a:tailEnd type="triangle" w="med" len="med"/>
          </a:ln>
        </p:spPr>
        <p:txBody>
          <a:bodyPr wrap="none" anchor="ctr"/>
          <a:lstStyle/>
          <a:p>
            <a:endParaRPr lang="en-US"/>
          </a:p>
        </p:txBody>
      </p:sp>
      <p:sp>
        <p:nvSpPr>
          <p:cNvPr id="45067" name="Rectangle 11"/>
          <p:cNvSpPr>
            <a:spLocks noChangeArrowheads="1"/>
          </p:cNvSpPr>
          <p:nvPr/>
        </p:nvSpPr>
        <p:spPr bwMode="auto">
          <a:xfrm>
            <a:off x="2362200" y="2590800"/>
            <a:ext cx="1295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t>n</a:t>
            </a:r>
          </a:p>
        </p:txBody>
      </p:sp>
      <p:sp>
        <p:nvSpPr>
          <p:cNvPr id="45068" name="Rectangle 12"/>
          <p:cNvSpPr>
            <a:spLocks noChangeArrowheads="1"/>
          </p:cNvSpPr>
          <p:nvPr/>
        </p:nvSpPr>
        <p:spPr bwMode="auto">
          <a:xfrm>
            <a:off x="3657600" y="2590800"/>
            <a:ext cx="3810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t>1</a:t>
            </a:r>
          </a:p>
        </p:txBody>
      </p:sp>
      <p:sp>
        <p:nvSpPr>
          <p:cNvPr id="45069" name="Rectangle 13"/>
          <p:cNvSpPr>
            <a:spLocks noChangeArrowheads="1"/>
          </p:cNvSpPr>
          <p:nvPr/>
        </p:nvSpPr>
        <p:spPr bwMode="auto">
          <a:xfrm>
            <a:off x="2362200" y="2895600"/>
            <a:ext cx="1676400" cy="304800"/>
          </a:xfrm>
          <a:prstGeom prst="rect">
            <a:avLst/>
          </a:prstGeom>
          <a:solidFill>
            <a:srgbClr val="C0C0C0"/>
          </a:solidFill>
          <a:ln w="3175">
            <a:solidFill>
              <a:schemeClr val="tx1"/>
            </a:solidFill>
            <a:miter lim="800000"/>
            <a:headEnd/>
            <a:tailEnd/>
          </a:ln>
        </p:spPr>
        <p:txBody>
          <a:bodyPr wrap="none" anchor="ctr"/>
          <a:lstStyle/>
          <a:p>
            <a:pPr>
              <a:lnSpc>
                <a:spcPct val="100000"/>
              </a:lnSpc>
            </a:pPr>
            <a:endParaRPr lang="en-US" sz="1600"/>
          </a:p>
        </p:txBody>
      </p:sp>
      <p:sp>
        <p:nvSpPr>
          <p:cNvPr id="45070" name="Rectangle 14"/>
          <p:cNvSpPr>
            <a:spLocks noChangeArrowheads="1"/>
          </p:cNvSpPr>
          <p:nvPr/>
        </p:nvSpPr>
        <p:spPr bwMode="auto">
          <a:xfrm>
            <a:off x="2362200" y="3200400"/>
            <a:ext cx="1676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endParaRPr lang="en-US" sz="1600"/>
          </a:p>
        </p:txBody>
      </p:sp>
      <p:sp>
        <p:nvSpPr>
          <p:cNvPr id="45071" name="Rectangle 15"/>
          <p:cNvSpPr>
            <a:spLocks noChangeArrowheads="1"/>
          </p:cNvSpPr>
          <p:nvPr/>
        </p:nvSpPr>
        <p:spPr bwMode="auto">
          <a:xfrm>
            <a:off x="2362200" y="3200400"/>
            <a:ext cx="1295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t>n</a:t>
            </a:r>
          </a:p>
        </p:txBody>
      </p:sp>
      <p:sp>
        <p:nvSpPr>
          <p:cNvPr id="45072" name="Rectangle 16"/>
          <p:cNvSpPr>
            <a:spLocks noChangeArrowheads="1"/>
          </p:cNvSpPr>
          <p:nvPr/>
        </p:nvSpPr>
        <p:spPr bwMode="auto">
          <a:xfrm>
            <a:off x="3657600" y="3200400"/>
            <a:ext cx="3810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t>1</a:t>
            </a:r>
          </a:p>
        </p:txBody>
      </p:sp>
      <p:sp>
        <p:nvSpPr>
          <p:cNvPr id="45073" name="Rectangle 17"/>
          <p:cNvSpPr>
            <a:spLocks noChangeArrowheads="1"/>
          </p:cNvSpPr>
          <p:nvPr/>
        </p:nvSpPr>
        <p:spPr bwMode="auto">
          <a:xfrm>
            <a:off x="2362200" y="2590800"/>
            <a:ext cx="1676400" cy="914400"/>
          </a:xfrm>
          <a:prstGeom prst="rect">
            <a:avLst/>
          </a:prstGeom>
          <a:noFill/>
          <a:ln w="38100">
            <a:solidFill>
              <a:schemeClr val="tx1"/>
            </a:solidFill>
            <a:miter lim="800000"/>
            <a:headEnd/>
            <a:tailEnd/>
          </a:ln>
        </p:spPr>
        <p:txBody>
          <a:bodyPr wrap="none" anchor="ctr"/>
          <a:lstStyle/>
          <a:p>
            <a:endParaRPr lang="en-US"/>
          </a:p>
        </p:txBody>
      </p:sp>
      <p:sp>
        <p:nvSpPr>
          <p:cNvPr id="45074" name="Rectangle 18"/>
          <p:cNvSpPr>
            <a:spLocks noChangeArrowheads="1"/>
          </p:cNvSpPr>
          <p:nvPr/>
        </p:nvSpPr>
        <p:spPr bwMode="auto">
          <a:xfrm>
            <a:off x="2362200" y="3505200"/>
            <a:ext cx="1295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t>m2</a:t>
            </a:r>
          </a:p>
        </p:txBody>
      </p:sp>
      <p:sp>
        <p:nvSpPr>
          <p:cNvPr id="45075" name="Rectangle 19"/>
          <p:cNvSpPr>
            <a:spLocks noChangeArrowheads="1"/>
          </p:cNvSpPr>
          <p:nvPr/>
        </p:nvSpPr>
        <p:spPr bwMode="auto">
          <a:xfrm>
            <a:off x="3657600" y="3505200"/>
            <a:ext cx="3810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t>0</a:t>
            </a:r>
          </a:p>
        </p:txBody>
      </p:sp>
      <p:sp>
        <p:nvSpPr>
          <p:cNvPr id="45076" name="Rectangle 20"/>
          <p:cNvSpPr>
            <a:spLocks noChangeArrowheads="1"/>
          </p:cNvSpPr>
          <p:nvPr/>
        </p:nvSpPr>
        <p:spPr bwMode="auto">
          <a:xfrm>
            <a:off x="2362200" y="3810000"/>
            <a:ext cx="1676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endParaRPr lang="en-US" sz="1600"/>
          </a:p>
        </p:txBody>
      </p:sp>
      <p:sp>
        <p:nvSpPr>
          <p:cNvPr id="45077" name="Rectangle 21"/>
          <p:cNvSpPr>
            <a:spLocks noChangeArrowheads="1"/>
          </p:cNvSpPr>
          <p:nvPr/>
        </p:nvSpPr>
        <p:spPr bwMode="auto">
          <a:xfrm>
            <a:off x="2362200" y="4114800"/>
            <a:ext cx="1676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endParaRPr lang="en-US" sz="1600"/>
          </a:p>
        </p:txBody>
      </p:sp>
      <p:sp>
        <p:nvSpPr>
          <p:cNvPr id="45078" name="Rectangle 22"/>
          <p:cNvSpPr>
            <a:spLocks noChangeArrowheads="1"/>
          </p:cNvSpPr>
          <p:nvPr/>
        </p:nvSpPr>
        <p:spPr bwMode="auto">
          <a:xfrm>
            <a:off x="2362200" y="4114800"/>
            <a:ext cx="1295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t>m2</a:t>
            </a:r>
          </a:p>
        </p:txBody>
      </p:sp>
      <p:sp>
        <p:nvSpPr>
          <p:cNvPr id="45079" name="Rectangle 23"/>
          <p:cNvSpPr>
            <a:spLocks noChangeArrowheads="1"/>
          </p:cNvSpPr>
          <p:nvPr/>
        </p:nvSpPr>
        <p:spPr bwMode="auto">
          <a:xfrm>
            <a:off x="3657600" y="4114800"/>
            <a:ext cx="3810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t>0</a:t>
            </a:r>
          </a:p>
        </p:txBody>
      </p:sp>
      <p:sp>
        <p:nvSpPr>
          <p:cNvPr id="45080" name="Rectangle 24"/>
          <p:cNvSpPr>
            <a:spLocks noChangeArrowheads="1"/>
          </p:cNvSpPr>
          <p:nvPr/>
        </p:nvSpPr>
        <p:spPr bwMode="auto">
          <a:xfrm>
            <a:off x="2362200" y="3505200"/>
            <a:ext cx="1676400" cy="914400"/>
          </a:xfrm>
          <a:prstGeom prst="rect">
            <a:avLst/>
          </a:prstGeom>
          <a:noFill/>
          <a:ln w="38100">
            <a:solidFill>
              <a:schemeClr val="tx1"/>
            </a:solidFill>
            <a:miter lim="800000"/>
            <a:headEnd/>
            <a:tailEnd/>
          </a:ln>
        </p:spPr>
        <p:txBody>
          <a:bodyPr wrap="none" anchor="ctr"/>
          <a:lstStyle/>
          <a:p>
            <a:endParaRPr lang="en-US"/>
          </a:p>
        </p:txBody>
      </p:sp>
      <p:sp>
        <p:nvSpPr>
          <p:cNvPr id="45081" name="Rectangle 25"/>
          <p:cNvSpPr>
            <a:spLocks noChangeArrowheads="1"/>
          </p:cNvSpPr>
          <p:nvPr/>
        </p:nvSpPr>
        <p:spPr bwMode="auto">
          <a:xfrm>
            <a:off x="5029200" y="1676400"/>
            <a:ext cx="1295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t>n+m1+m2</a:t>
            </a:r>
          </a:p>
        </p:txBody>
      </p:sp>
      <p:sp>
        <p:nvSpPr>
          <p:cNvPr id="45082" name="Rectangle 26"/>
          <p:cNvSpPr>
            <a:spLocks noChangeArrowheads="1"/>
          </p:cNvSpPr>
          <p:nvPr/>
        </p:nvSpPr>
        <p:spPr bwMode="auto">
          <a:xfrm>
            <a:off x="6324600" y="1676400"/>
            <a:ext cx="3810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t>0</a:t>
            </a:r>
          </a:p>
        </p:txBody>
      </p:sp>
      <p:sp>
        <p:nvSpPr>
          <p:cNvPr id="45083" name="Rectangle 27"/>
          <p:cNvSpPr>
            <a:spLocks noChangeArrowheads="1"/>
          </p:cNvSpPr>
          <p:nvPr/>
        </p:nvSpPr>
        <p:spPr bwMode="auto">
          <a:xfrm>
            <a:off x="5029200" y="1981200"/>
            <a:ext cx="1676400" cy="2133600"/>
          </a:xfrm>
          <a:prstGeom prst="rect">
            <a:avLst/>
          </a:prstGeom>
          <a:solidFill>
            <a:srgbClr val="C0C0C0"/>
          </a:solidFill>
          <a:ln w="3175">
            <a:solidFill>
              <a:schemeClr val="tx1"/>
            </a:solidFill>
            <a:miter lim="800000"/>
            <a:headEnd/>
            <a:tailEnd/>
          </a:ln>
        </p:spPr>
        <p:txBody>
          <a:bodyPr wrap="none" anchor="ctr"/>
          <a:lstStyle/>
          <a:p>
            <a:pPr>
              <a:lnSpc>
                <a:spcPct val="100000"/>
              </a:lnSpc>
            </a:pPr>
            <a:endParaRPr lang="en-US" sz="1600"/>
          </a:p>
        </p:txBody>
      </p:sp>
      <p:sp>
        <p:nvSpPr>
          <p:cNvPr id="45084" name="Rectangle 28"/>
          <p:cNvSpPr>
            <a:spLocks noChangeArrowheads="1"/>
          </p:cNvSpPr>
          <p:nvPr/>
        </p:nvSpPr>
        <p:spPr bwMode="auto">
          <a:xfrm>
            <a:off x="5029200" y="4114800"/>
            <a:ext cx="1676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endParaRPr lang="en-US" sz="1600"/>
          </a:p>
        </p:txBody>
      </p:sp>
      <p:sp>
        <p:nvSpPr>
          <p:cNvPr id="45085" name="Rectangle 29"/>
          <p:cNvSpPr>
            <a:spLocks noChangeArrowheads="1"/>
          </p:cNvSpPr>
          <p:nvPr/>
        </p:nvSpPr>
        <p:spPr bwMode="auto">
          <a:xfrm>
            <a:off x="5029200" y="4114800"/>
            <a:ext cx="12954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t>n+m1+m2</a:t>
            </a:r>
          </a:p>
        </p:txBody>
      </p:sp>
      <p:sp>
        <p:nvSpPr>
          <p:cNvPr id="45086" name="Rectangle 30"/>
          <p:cNvSpPr>
            <a:spLocks noChangeArrowheads="1"/>
          </p:cNvSpPr>
          <p:nvPr/>
        </p:nvSpPr>
        <p:spPr bwMode="auto">
          <a:xfrm>
            <a:off x="6324600" y="4114800"/>
            <a:ext cx="3810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t>0</a:t>
            </a:r>
          </a:p>
        </p:txBody>
      </p:sp>
      <p:sp>
        <p:nvSpPr>
          <p:cNvPr id="45087" name="Line 31"/>
          <p:cNvSpPr>
            <a:spLocks noChangeShapeType="1"/>
          </p:cNvSpPr>
          <p:nvPr/>
        </p:nvSpPr>
        <p:spPr bwMode="auto">
          <a:xfrm>
            <a:off x="4191000" y="3048000"/>
            <a:ext cx="609600" cy="0"/>
          </a:xfrm>
          <a:prstGeom prst="line">
            <a:avLst/>
          </a:prstGeom>
          <a:noFill/>
          <a:ln w="25400">
            <a:solidFill>
              <a:schemeClr val="tx1"/>
            </a:solidFill>
            <a:round/>
            <a:headEnd/>
            <a:tailEnd type="triangle" w="med" len="med"/>
          </a:ln>
        </p:spPr>
        <p:txBody>
          <a:bodyPr wrap="none" anchor="ctr"/>
          <a:lstStyle/>
          <a:p>
            <a:endParaRPr lang="en-US"/>
          </a:p>
        </p:txBody>
      </p:sp>
      <p:sp>
        <p:nvSpPr>
          <p:cNvPr id="45088" name="Rectangle 32"/>
          <p:cNvSpPr>
            <a:spLocks noChangeArrowheads="1"/>
          </p:cNvSpPr>
          <p:nvPr/>
        </p:nvSpPr>
        <p:spPr bwMode="auto">
          <a:xfrm>
            <a:off x="5029200" y="1676400"/>
            <a:ext cx="1676400" cy="2743200"/>
          </a:xfrm>
          <a:prstGeom prst="rect">
            <a:avLst/>
          </a:prstGeom>
          <a:noFill/>
          <a:ln w="38100">
            <a:solidFill>
              <a:schemeClr val="tx1"/>
            </a:solidFill>
            <a:miter lim="800000"/>
            <a:headEnd/>
            <a:tailEnd/>
          </a:ln>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Rectangle 2"/>
          <p:cNvSpPr>
            <a:spLocks noGrp="1" noChangeArrowheads="1"/>
          </p:cNvSpPr>
          <p:nvPr>
            <p:ph type="title"/>
          </p:nvPr>
        </p:nvSpPr>
        <p:spPr>
          <a:xfrm>
            <a:off x="381000" y="417513"/>
            <a:ext cx="8382000" cy="573087"/>
          </a:xfrm>
        </p:spPr>
        <p:txBody>
          <a:bodyPr/>
          <a:lstStyle/>
          <a:p>
            <a:pPr eaLnBrk="1" hangingPunct="1"/>
            <a:r>
              <a:rPr lang="en-US" smtClean="0"/>
              <a:t>Summary of Key Allocator Policies</a:t>
            </a:r>
          </a:p>
        </p:txBody>
      </p:sp>
      <p:sp>
        <p:nvSpPr>
          <p:cNvPr id="576515" name="Rectangle 3"/>
          <p:cNvSpPr>
            <a:spLocks noGrp="1" noChangeArrowheads="1"/>
          </p:cNvSpPr>
          <p:nvPr>
            <p:ph type="body" idx="1"/>
          </p:nvPr>
        </p:nvSpPr>
        <p:spPr>
          <a:xfrm>
            <a:off x="290513" y="1220788"/>
            <a:ext cx="8307387" cy="5484812"/>
          </a:xfrm>
        </p:spPr>
        <p:txBody>
          <a:bodyPr/>
          <a:lstStyle/>
          <a:p>
            <a:pPr eaLnBrk="1" hangingPunct="1">
              <a:buFont typeface="Wingdings" pitchFamily="1" charset="2"/>
              <a:buNone/>
            </a:pPr>
            <a:r>
              <a:rPr lang="en-US" sz="2000" dirty="0" smtClean="0">
                <a:effectLst>
                  <a:outerShdw blurRad="38100" dist="38100" dir="2700000" algn="tl">
                    <a:srgbClr val="C0C0C0"/>
                  </a:outerShdw>
                </a:effectLst>
              </a:rPr>
              <a:t>Placement policy:</a:t>
            </a:r>
          </a:p>
          <a:p>
            <a:pPr lvl="1" eaLnBrk="1" hangingPunct="1"/>
            <a:r>
              <a:rPr lang="en-US" sz="1800" dirty="0" smtClean="0"/>
              <a:t>First fit, next fit, best fit, etc.</a:t>
            </a:r>
          </a:p>
          <a:p>
            <a:pPr lvl="1" eaLnBrk="1" hangingPunct="1"/>
            <a:r>
              <a:rPr lang="en-US" sz="1800" dirty="0" smtClean="0"/>
              <a:t>Trades off lower throughput for less fragmentation	</a:t>
            </a:r>
          </a:p>
          <a:p>
            <a:pPr lvl="2" eaLnBrk="1" hangingPunct="1"/>
            <a:r>
              <a:rPr lang="en-US" sz="1600" dirty="0" smtClean="0"/>
              <a:t>Interesting observation: segregated free lists approximate a best fit placement policy without having the search entire free list.</a:t>
            </a:r>
          </a:p>
          <a:p>
            <a:pPr eaLnBrk="1" hangingPunct="1">
              <a:buFont typeface="Wingdings" pitchFamily="1" charset="2"/>
              <a:buNone/>
            </a:pPr>
            <a:r>
              <a:rPr lang="en-US" sz="2000" dirty="0" smtClean="0">
                <a:effectLst>
                  <a:outerShdw blurRad="38100" dist="38100" dir="2700000" algn="tl">
                    <a:srgbClr val="C0C0C0"/>
                  </a:outerShdw>
                </a:effectLst>
              </a:rPr>
              <a:t>Splitting policy:</a:t>
            </a:r>
          </a:p>
          <a:p>
            <a:pPr lvl="1" eaLnBrk="1" hangingPunct="1"/>
            <a:r>
              <a:rPr lang="en-US" sz="1800" dirty="0" smtClean="0"/>
              <a:t>When do we go ahead and split free blocks?</a:t>
            </a:r>
          </a:p>
          <a:p>
            <a:pPr lvl="1" eaLnBrk="1" hangingPunct="1"/>
            <a:r>
              <a:rPr lang="en-US" sz="1800" dirty="0" smtClean="0"/>
              <a:t>How much internal fragmentation are we willing to tolerate?</a:t>
            </a:r>
          </a:p>
          <a:p>
            <a:pPr eaLnBrk="1" hangingPunct="1">
              <a:buFont typeface="Wingdings" pitchFamily="1" charset="2"/>
              <a:buNone/>
            </a:pPr>
            <a:r>
              <a:rPr lang="en-US" sz="2000" dirty="0" smtClean="0">
                <a:effectLst>
                  <a:outerShdw blurRad="38100" dist="38100" dir="2700000" algn="tl">
                    <a:srgbClr val="C0C0C0"/>
                  </a:outerShdw>
                </a:effectLst>
              </a:rPr>
              <a:t>Coalescing policy:</a:t>
            </a:r>
          </a:p>
          <a:p>
            <a:pPr lvl="1" eaLnBrk="1" hangingPunct="1"/>
            <a:r>
              <a:rPr lang="en-US" sz="1800" dirty="0" smtClean="0"/>
              <a:t>Immediate coalescing: coalesce adjacent blocks each time free is called </a:t>
            </a:r>
          </a:p>
          <a:p>
            <a:pPr lvl="1" eaLnBrk="1" hangingPunct="1"/>
            <a:r>
              <a:rPr lang="en-US" sz="1800" dirty="0" smtClean="0"/>
              <a:t>Deferred coalescing: try to improve performance of free by deferring coalescing until needed. e.g.,</a:t>
            </a:r>
          </a:p>
          <a:p>
            <a:pPr lvl="2" eaLnBrk="1" hangingPunct="1"/>
            <a:r>
              <a:rPr lang="en-US" sz="1600" dirty="0" smtClean="0"/>
              <a:t>Coalesce as you scan the free list for </a:t>
            </a:r>
            <a:r>
              <a:rPr lang="en-US" sz="1600" dirty="0" err="1" smtClean="0"/>
              <a:t>malloc</a:t>
            </a:r>
            <a:r>
              <a:rPr lang="en-US" sz="1600" dirty="0" smtClean="0"/>
              <a:t>.</a:t>
            </a:r>
          </a:p>
          <a:p>
            <a:pPr lvl="2" eaLnBrk="1" hangingPunct="1"/>
            <a:r>
              <a:rPr lang="en-US" sz="1600" dirty="0" smtClean="0"/>
              <a:t>Coalesce when the amount of external fragmentation reaches some threshold.</a:t>
            </a:r>
          </a:p>
        </p:txBody>
      </p: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Rectangle 2"/>
          <p:cNvSpPr>
            <a:spLocks noGrp="1" noChangeArrowheads="1"/>
          </p:cNvSpPr>
          <p:nvPr>
            <p:ph type="title"/>
          </p:nvPr>
        </p:nvSpPr>
        <p:spPr>
          <a:xfrm>
            <a:off x="381000" y="417513"/>
            <a:ext cx="6756400" cy="573087"/>
          </a:xfrm>
        </p:spPr>
        <p:txBody>
          <a:bodyPr/>
          <a:lstStyle/>
          <a:p>
            <a:pPr eaLnBrk="1" hangingPunct="1"/>
            <a:r>
              <a:rPr lang="en-US" smtClean="0"/>
              <a:t>Implicit Lists: Summary</a:t>
            </a:r>
          </a:p>
        </p:txBody>
      </p:sp>
      <p:sp>
        <p:nvSpPr>
          <p:cNvPr id="577539" name="Rectangle 3"/>
          <p:cNvSpPr>
            <a:spLocks noGrp="1" noChangeArrowheads="1"/>
          </p:cNvSpPr>
          <p:nvPr>
            <p:ph type="body" idx="1"/>
          </p:nvPr>
        </p:nvSpPr>
        <p:spPr/>
        <p:txBody>
          <a:bodyPr/>
          <a:lstStyle/>
          <a:p>
            <a:pPr eaLnBrk="1" hangingPunct="1">
              <a:lnSpc>
                <a:spcPct val="85000"/>
              </a:lnSpc>
              <a:buFont typeface="Wingdings" pitchFamily="1" charset="2"/>
              <a:buChar char="l"/>
            </a:pPr>
            <a:r>
              <a:rPr lang="en-US" smtClean="0">
                <a:effectLst>
                  <a:outerShdw blurRad="38100" dist="38100" dir="2700000" algn="tl">
                    <a:srgbClr val="C0C0C0"/>
                  </a:outerShdw>
                </a:effectLst>
              </a:rPr>
              <a:t>Implementation: </a:t>
            </a:r>
            <a:r>
              <a:rPr lang="en-US" sz="2000" smtClean="0">
                <a:effectLst>
                  <a:outerShdw blurRad="38100" dist="38100" dir="2700000" algn="tl">
                    <a:srgbClr val="C0C0C0"/>
                  </a:outerShdw>
                </a:effectLst>
              </a:rPr>
              <a:t>very simple</a:t>
            </a:r>
            <a:endParaRPr lang="en-US" smtClean="0">
              <a:effectLst>
                <a:outerShdw blurRad="38100" dist="38100" dir="2700000" algn="tl">
                  <a:srgbClr val="C0C0C0"/>
                </a:outerShdw>
              </a:effectLst>
            </a:endParaRPr>
          </a:p>
          <a:p>
            <a:pPr eaLnBrk="1" hangingPunct="1">
              <a:lnSpc>
                <a:spcPct val="85000"/>
              </a:lnSpc>
              <a:buFont typeface="Wingdings" pitchFamily="1" charset="2"/>
              <a:buChar char="l"/>
            </a:pPr>
            <a:r>
              <a:rPr lang="en-US" smtClean="0">
                <a:effectLst>
                  <a:outerShdw blurRad="38100" dist="38100" dir="2700000" algn="tl">
                    <a:srgbClr val="C0C0C0"/>
                  </a:outerShdw>
                </a:effectLst>
              </a:rPr>
              <a:t>Allocate: </a:t>
            </a:r>
            <a:r>
              <a:rPr lang="en-US" sz="2000" smtClean="0">
                <a:effectLst>
                  <a:outerShdw blurRad="38100" dist="38100" dir="2700000" algn="tl">
                    <a:srgbClr val="C0C0C0"/>
                  </a:outerShdw>
                </a:effectLst>
              </a:rPr>
              <a:t>linear time worst case</a:t>
            </a:r>
            <a:endParaRPr lang="en-US" smtClean="0">
              <a:effectLst>
                <a:outerShdw blurRad="38100" dist="38100" dir="2700000" algn="tl">
                  <a:srgbClr val="C0C0C0"/>
                </a:outerShdw>
              </a:effectLst>
            </a:endParaRPr>
          </a:p>
          <a:p>
            <a:pPr eaLnBrk="1" hangingPunct="1">
              <a:lnSpc>
                <a:spcPct val="85000"/>
              </a:lnSpc>
              <a:buFont typeface="Wingdings" pitchFamily="1" charset="2"/>
              <a:buChar char="l"/>
            </a:pPr>
            <a:r>
              <a:rPr lang="en-US" smtClean="0">
                <a:effectLst>
                  <a:outerShdw blurRad="38100" dist="38100" dir="2700000" algn="tl">
                    <a:srgbClr val="C0C0C0"/>
                  </a:outerShdw>
                </a:effectLst>
              </a:rPr>
              <a:t>Free: </a:t>
            </a:r>
            <a:r>
              <a:rPr lang="en-US" sz="2000" smtClean="0">
                <a:effectLst>
                  <a:outerShdw blurRad="38100" dist="38100" dir="2700000" algn="tl">
                    <a:srgbClr val="C0C0C0"/>
                  </a:outerShdw>
                </a:effectLst>
              </a:rPr>
              <a:t>constant time worst case -- even with coalescing</a:t>
            </a:r>
            <a:endParaRPr lang="en-US" smtClean="0">
              <a:effectLst>
                <a:outerShdw blurRad="38100" dist="38100" dir="2700000" algn="tl">
                  <a:srgbClr val="C0C0C0"/>
                </a:outerShdw>
              </a:effectLst>
            </a:endParaRPr>
          </a:p>
          <a:p>
            <a:pPr eaLnBrk="1" hangingPunct="1">
              <a:lnSpc>
                <a:spcPct val="85000"/>
              </a:lnSpc>
              <a:buFont typeface="Wingdings" pitchFamily="1" charset="2"/>
              <a:buChar char="l"/>
            </a:pPr>
            <a:r>
              <a:rPr lang="en-US" smtClean="0">
                <a:effectLst>
                  <a:outerShdw blurRad="38100" dist="38100" dir="2700000" algn="tl">
                    <a:srgbClr val="C0C0C0"/>
                  </a:outerShdw>
                </a:effectLst>
              </a:rPr>
              <a:t>Memory usage: </a:t>
            </a:r>
            <a:r>
              <a:rPr lang="en-US" sz="2000" smtClean="0">
                <a:effectLst>
                  <a:outerShdw blurRad="38100" dist="38100" dir="2700000" algn="tl">
                    <a:srgbClr val="C0C0C0"/>
                  </a:outerShdw>
                </a:effectLst>
              </a:rPr>
              <a:t>will depend on placement policy</a:t>
            </a:r>
            <a:endParaRPr lang="en-US" smtClean="0">
              <a:effectLst>
                <a:outerShdw blurRad="38100" dist="38100" dir="2700000" algn="tl">
                  <a:srgbClr val="C0C0C0"/>
                </a:outerShdw>
              </a:effectLst>
            </a:endParaRPr>
          </a:p>
          <a:p>
            <a:pPr lvl="1" eaLnBrk="1" hangingPunct="1">
              <a:lnSpc>
                <a:spcPct val="90000"/>
              </a:lnSpc>
            </a:pPr>
            <a:r>
              <a:rPr lang="en-US" smtClean="0"/>
              <a:t>First fit, next fit or best fit</a:t>
            </a:r>
          </a:p>
          <a:p>
            <a:pPr lvl="1" eaLnBrk="1" hangingPunct="1">
              <a:lnSpc>
                <a:spcPct val="90000"/>
              </a:lnSpc>
            </a:pPr>
            <a:endParaRPr lang="en-US" smtClean="0"/>
          </a:p>
          <a:p>
            <a:pPr eaLnBrk="1" hangingPunct="1">
              <a:lnSpc>
                <a:spcPct val="85000"/>
              </a:lnSpc>
              <a:buFont typeface="Wingdings" pitchFamily="1" charset="2"/>
              <a:buNone/>
            </a:pPr>
            <a:r>
              <a:rPr lang="en-US" smtClean="0">
                <a:effectLst>
                  <a:outerShdw blurRad="38100" dist="38100" dir="2700000" algn="tl">
                    <a:srgbClr val="C0C0C0"/>
                  </a:outerShdw>
                </a:effectLst>
              </a:rPr>
              <a:t>Not used in practice for malloc/free because of linear time allocate.  Used in many special purpose applications.</a:t>
            </a:r>
          </a:p>
          <a:p>
            <a:pPr eaLnBrk="1" hangingPunct="1">
              <a:lnSpc>
                <a:spcPct val="85000"/>
              </a:lnSpc>
              <a:buFont typeface="Wingdings" pitchFamily="1" charset="2"/>
              <a:buNone/>
            </a:pPr>
            <a:endParaRPr lang="en-US" smtClean="0">
              <a:effectLst>
                <a:outerShdw blurRad="38100" dist="38100" dir="2700000" algn="tl">
                  <a:srgbClr val="C0C0C0"/>
                </a:outerShdw>
              </a:effectLst>
            </a:endParaRPr>
          </a:p>
          <a:p>
            <a:pPr eaLnBrk="1" hangingPunct="1">
              <a:lnSpc>
                <a:spcPct val="85000"/>
              </a:lnSpc>
              <a:buFont typeface="Wingdings" pitchFamily="1" charset="2"/>
              <a:buNone/>
            </a:pPr>
            <a:r>
              <a:rPr lang="en-US" smtClean="0">
                <a:effectLst>
                  <a:outerShdw blurRad="38100" dist="38100" dir="2700000" algn="tl">
                    <a:srgbClr val="C0C0C0"/>
                  </a:outerShdw>
                </a:effectLst>
              </a:rPr>
              <a:t>However, the concepts of splitting and boundary tag coalescing are general to </a:t>
            </a:r>
            <a:r>
              <a:rPr lang="en-US" i="1" smtClean="0">
                <a:effectLst>
                  <a:outerShdw blurRad="38100" dist="38100" dir="2700000" algn="tl">
                    <a:srgbClr val="C0C0C0"/>
                  </a:outerShdw>
                </a:effectLst>
              </a:rPr>
              <a:t>all</a:t>
            </a:r>
            <a:r>
              <a:rPr lang="en-US" smtClean="0">
                <a:effectLst>
                  <a:outerShdw blurRad="38100" dist="38100" dir="2700000" algn="tl">
                    <a:srgbClr val="C0C0C0"/>
                  </a:outerShdw>
                </a:effectLst>
              </a:rPr>
              <a:t> allocators.</a:t>
            </a:r>
          </a:p>
        </p:txBody>
      </p:sp>
    </p:spTree>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2"/>
          <p:cNvSpPr>
            <a:spLocks noChangeArrowheads="1"/>
          </p:cNvSpPr>
          <p:nvPr/>
        </p:nvSpPr>
        <p:spPr bwMode="auto">
          <a:xfrm>
            <a:off x="228600" y="2667000"/>
            <a:ext cx="8458200" cy="1676400"/>
          </a:xfrm>
          <a:prstGeom prst="rect">
            <a:avLst/>
          </a:prstGeom>
          <a:solidFill>
            <a:srgbClr val="FFFF99"/>
          </a:solidFill>
          <a:ln w="3175">
            <a:solidFill>
              <a:schemeClr val="tx1"/>
            </a:solidFill>
            <a:prstDash val="sysDot"/>
            <a:miter lim="800000"/>
            <a:headEnd/>
            <a:tailEnd/>
          </a:ln>
        </p:spPr>
        <p:txBody>
          <a:bodyPr wrap="none" anchor="ctr"/>
          <a:lstStyle/>
          <a:p>
            <a:endParaRPr lang="en-US"/>
          </a:p>
        </p:txBody>
      </p:sp>
      <p:sp>
        <p:nvSpPr>
          <p:cNvPr id="584706" name="Rectangle 2"/>
          <p:cNvSpPr>
            <a:spLocks noGrp="1" noChangeArrowheads="1"/>
          </p:cNvSpPr>
          <p:nvPr>
            <p:ph type="title"/>
          </p:nvPr>
        </p:nvSpPr>
        <p:spPr>
          <a:xfrm>
            <a:off x="381000" y="417513"/>
            <a:ext cx="8153400" cy="573087"/>
          </a:xfrm>
        </p:spPr>
        <p:txBody>
          <a:bodyPr/>
          <a:lstStyle/>
          <a:p>
            <a:pPr eaLnBrk="1" hangingPunct="1">
              <a:defRPr/>
            </a:pPr>
            <a:r>
              <a:rPr lang="en-US" smtClean="0"/>
              <a:t>Keeping Track of Free Blocks</a:t>
            </a:r>
          </a:p>
        </p:txBody>
      </p:sp>
      <p:sp>
        <p:nvSpPr>
          <p:cNvPr id="584707" name="Rectangle 3"/>
          <p:cNvSpPr>
            <a:spLocks noGrp="1" noChangeArrowheads="1"/>
          </p:cNvSpPr>
          <p:nvPr>
            <p:ph type="body" idx="1"/>
          </p:nvPr>
        </p:nvSpPr>
        <p:spPr/>
        <p:txBody>
          <a:bodyPr/>
          <a:lstStyle/>
          <a:p>
            <a:pPr eaLnBrk="1" hangingPunct="1">
              <a:lnSpc>
                <a:spcPct val="85000"/>
              </a:lnSpc>
              <a:buFont typeface="Wingdings" pitchFamily="-108" charset="2"/>
              <a:buChar char="l"/>
              <a:defRPr/>
            </a:pPr>
            <a:r>
              <a:rPr lang="en-US" i="1" u="sng" smtClean="0">
                <a:effectLst>
                  <a:outerShdw blurRad="38100" dist="38100" dir="2700000" algn="tl">
                    <a:srgbClr val="C0C0C0"/>
                  </a:outerShdw>
                </a:effectLst>
              </a:rPr>
              <a:t>Method 1</a:t>
            </a:r>
            <a:r>
              <a:rPr lang="en-US" smtClean="0">
                <a:effectLst>
                  <a:outerShdw blurRad="38100" dist="38100" dir="2700000" algn="tl">
                    <a:srgbClr val="C0C0C0"/>
                  </a:outerShdw>
                </a:effectLst>
              </a:rPr>
              <a:t>: Implicit list using lengths -- links all blocks</a:t>
            </a:r>
          </a:p>
          <a:p>
            <a:pPr eaLnBrk="1" hangingPunct="1">
              <a:lnSpc>
                <a:spcPct val="85000"/>
              </a:lnSpc>
              <a:buFont typeface="Wingdings" pitchFamily="-108" charset="2"/>
              <a:buChar char="l"/>
              <a:defRPr/>
            </a:pPr>
            <a:endParaRPr lang="en-US" smtClean="0">
              <a:effectLst>
                <a:outerShdw blurRad="38100" dist="38100" dir="2700000" algn="tl">
                  <a:srgbClr val="C0C0C0"/>
                </a:outerShdw>
              </a:effectLst>
            </a:endParaRPr>
          </a:p>
          <a:p>
            <a:pPr eaLnBrk="1" hangingPunct="1">
              <a:lnSpc>
                <a:spcPct val="85000"/>
              </a:lnSpc>
              <a:buFont typeface="Wingdings" pitchFamily="-108" charset="2"/>
              <a:buChar char="l"/>
              <a:defRPr/>
            </a:pPr>
            <a:endParaRPr lang="en-US" smtClean="0">
              <a:effectLst>
                <a:outerShdw blurRad="38100" dist="38100" dir="2700000" algn="tl">
                  <a:srgbClr val="C0C0C0"/>
                </a:outerShdw>
              </a:effectLst>
            </a:endParaRPr>
          </a:p>
          <a:p>
            <a:pPr eaLnBrk="1" hangingPunct="1">
              <a:lnSpc>
                <a:spcPct val="85000"/>
              </a:lnSpc>
              <a:buFont typeface="Wingdings" pitchFamily="-108" charset="2"/>
              <a:buChar char="l"/>
              <a:defRPr/>
            </a:pPr>
            <a:r>
              <a:rPr lang="en-US" i="1" u="sng" smtClean="0">
                <a:effectLst>
                  <a:outerShdw blurRad="38100" dist="38100" dir="2700000" algn="tl">
                    <a:srgbClr val="C0C0C0"/>
                  </a:outerShdw>
                </a:effectLst>
              </a:rPr>
              <a:t>Method 2</a:t>
            </a:r>
            <a:r>
              <a:rPr lang="en-US" smtClean="0">
                <a:effectLst>
                  <a:outerShdw blurRad="38100" dist="38100" dir="2700000" algn="tl">
                    <a:srgbClr val="C0C0C0"/>
                  </a:outerShdw>
                </a:effectLst>
              </a:rPr>
              <a:t>: Explicit list among the free blocks using pointers within the free blocks</a:t>
            </a:r>
          </a:p>
          <a:p>
            <a:pPr eaLnBrk="1" hangingPunct="1">
              <a:lnSpc>
                <a:spcPct val="85000"/>
              </a:lnSpc>
              <a:buFont typeface="Wingdings" pitchFamily="-108" charset="2"/>
              <a:buChar char="l"/>
              <a:defRPr/>
            </a:pPr>
            <a:endParaRPr lang="en-US" smtClean="0">
              <a:effectLst>
                <a:outerShdw blurRad="38100" dist="38100" dir="2700000" algn="tl">
                  <a:srgbClr val="C0C0C0"/>
                </a:outerShdw>
              </a:effectLst>
            </a:endParaRPr>
          </a:p>
          <a:p>
            <a:pPr eaLnBrk="1" hangingPunct="1">
              <a:lnSpc>
                <a:spcPct val="85000"/>
              </a:lnSpc>
              <a:buFont typeface="Wingdings" pitchFamily="-108" charset="2"/>
              <a:buChar char="l"/>
              <a:defRPr/>
            </a:pPr>
            <a:endParaRPr lang="en-US" smtClean="0">
              <a:effectLst>
                <a:outerShdw blurRad="38100" dist="38100" dir="2700000" algn="tl">
                  <a:srgbClr val="C0C0C0"/>
                </a:outerShdw>
              </a:effectLst>
            </a:endParaRPr>
          </a:p>
          <a:p>
            <a:pPr eaLnBrk="1" hangingPunct="1">
              <a:lnSpc>
                <a:spcPct val="85000"/>
              </a:lnSpc>
              <a:buFont typeface="Wingdings" pitchFamily="-108" charset="2"/>
              <a:buChar char="l"/>
              <a:defRPr/>
            </a:pPr>
            <a:r>
              <a:rPr lang="en-US" i="1" u="sng" smtClean="0">
                <a:effectLst>
                  <a:outerShdw blurRad="38100" dist="38100" dir="2700000" algn="tl">
                    <a:srgbClr val="C0C0C0"/>
                  </a:outerShdw>
                </a:effectLst>
              </a:rPr>
              <a:t>Method 3</a:t>
            </a:r>
            <a:r>
              <a:rPr lang="en-US" smtClean="0">
                <a:effectLst>
                  <a:outerShdw blurRad="38100" dist="38100" dir="2700000" algn="tl">
                    <a:srgbClr val="C0C0C0"/>
                  </a:outerShdw>
                </a:effectLst>
              </a:rPr>
              <a:t>: Segregated free lists</a:t>
            </a:r>
          </a:p>
          <a:p>
            <a:pPr lvl="1" eaLnBrk="1" hangingPunct="1">
              <a:lnSpc>
                <a:spcPct val="90000"/>
              </a:lnSpc>
              <a:buFont typeface="Wingdings" pitchFamily="-108" charset="2"/>
              <a:buChar char="n"/>
              <a:defRPr/>
            </a:pPr>
            <a:r>
              <a:rPr lang="en-US" smtClean="0">
                <a:ea typeface="ＭＳ Ｐゴシック" pitchFamily="-108" charset="-128"/>
              </a:rPr>
              <a:t>Different free lists for different size classes</a:t>
            </a:r>
          </a:p>
          <a:p>
            <a:pPr eaLnBrk="1" hangingPunct="1">
              <a:lnSpc>
                <a:spcPct val="85000"/>
              </a:lnSpc>
              <a:buFont typeface="Wingdings" pitchFamily="-108" charset="2"/>
              <a:buChar char="l"/>
              <a:defRPr/>
            </a:pPr>
            <a:r>
              <a:rPr lang="en-US" i="1" u="sng" smtClean="0">
                <a:effectLst>
                  <a:outerShdw blurRad="38100" dist="38100" dir="2700000" algn="tl">
                    <a:srgbClr val="C0C0C0"/>
                  </a:outerShdw>
                </a:effectLst>
              </a:rPr>
              <a:t>Method 4</a:t>
            </a:r>
            <a:r>
              <a:rPr lang="en-US" smtClean="0">
                <a:effectLst>
                  <a:outerShdw blurRad="38100" dist="38100" dir="2700000" algn="tl">
                    <a:srgbClr val="C0C0C0"/>
                  </a:outerShdw>
                </a:effectLst>
              </a:rPr>
              <a:t>: Blocks sorted by size (not discussed)</a:t>
            </a:r>
          </a:p>
          <a:p>
            <a:pPr lvl="1" eaLnBrk="1" hangingPunct="1">
              <a:lnSpc>
                <a:spcPct val="90000"/>
              </a:lnSpc>
              <a:buFont typeface="Wingdings" pitchFamily="-108" charset="2"/>
              <a:buChar char="n"/>
              <a:defRPr/>
            </a:pPr>
            <a:r>
              <a:rPr lang="en-US" smtClean="0">
                <a:ea typeface="ＭＳ Ｐゴシック" pitchFamily="-108" charset="-128"/>
              </a:rPr>
              <a:t>Can use a balanced tree (e.g. Red-Black tree) with pointers within each free block, and the length used as a key</a:t>
            </a:r>
          </a:p>
        </p:txBody>
      </p:sp>
      <p:sp>
        <p:nvSpPr>
          <p:cNvPr id="4101" name="Rectangle 4"/>
          <p:cNvSpPr>
            <a:spLocks noChangeArrowheads="1"/>
          </p:cNvSpPr>
          <p:nvPr/>
        </p:nvSpPr>
        <p:spPr bwMode="auto">
          <a:xfrm>
            <a:off x="1676400" y="2133600"/>
            <a:ext cx="3048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t>5</a:t>
            </a:r>
          </a:p>
        </p:txBody>
      </p:sp>
      <p:sp>
        <p:nvSpPr>
          <p:cNvPr id="4102" name="Rectangle 5"/>
          <p:cNvSpPr>
            <a:spLocks noChangeArrowheads="1"/>
          </p:cNvSpPr>
          <p:nvPr/>
        </p:nvSpPr>
        <p:spPr bwMode="auto">
          <a:xfrm>
            <a:off x="1981200" y="21336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4103" name="Rectangle 6"/>
          <p:cNvSpPr>
            <a:spLocks noChangeArrowheads="1"/>
          </p:cNvSpPr>
          <p:nvPr/>
        </p:nvSpPr>
        <p:spPr bwMode="auto">
          <a:xfrm>
            <a:off x="2286000" y="21336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4104" name="Rectangle 7"/>
          <p:cNvSpPr>
            <a:spLocks noChangeArrowheads="1"/>
          </p:cNvSpPr>
          <p:nvPr/>
        </p:nvSpPr>
        <p:spPr bwMode="auto">
          <a:xfrm>
            <a:off x="2590800" y="21336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4105" name="Rectangle 8"/>
          <p:cNvSpPr>
            <a:spLocks noChangeArrowheads="1"/>
          </p:cNvSpPr>
          <p:nvPr/>
        </p:nvSpPr>
        <p:spPr bwMode="auto">
          <a:xfrm>
            <a:off x="2895600" y="21336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4106" name="Rectangle 9"/>
          <p:cNvSpPr>
            <a:spLocks noChangeArrowheads="1"/>
          </p:cNvSpPr>
          <p:nvPr/>
        </p:nvSpPr>
        <p:spPr bwMode="auto">
          <a:xfrm>
            <a:off x="3200400" y="2133600"/>
            <a:ext cx="304800" cy="304800"/>
          </a:xfrm>
          <a:prstGeom prst="rect">
            <a:avLst/>
          </a:prstGeom>
          <a:solidFill>
            <a:srgbClr val="C0C0C0"/>
          </a:solidFill>
          <a:ln w="3175">
            <a:solidFill>
              <a:schemeClr val="tx1"/>
            </a:solidFill>
            <a:miter lim="800000"/>
            <a:headEnd/>
            <a:tailEnd/>
          </a:ln>
        </p:spPr>
        <p:txBody>
          <a:bodyPr wrap="none" anchor="ctr"/>
          <a:lstStyle/>
          <a:p>
            <a:pPr>
              <a:lnSpc>
                <a:spcPct val="100000"/>
              </a:lnSpc>
            </a:pPr>
            <a:r>
              <a:rPr lang="en-US" sz="1600"/>
              <a:t>4</a:t>
            </a:r>
          </a:p>
        </p:txBody>
      </p:sp>
      <p:sp>
        <p:nvSpPr>
          <p:cNvPr id="4107" name="Rectangle 10"/>
          <p:cNvSpPr>
            <a:spLocks noChangeArrowheads="1"/>
          </p:cNvSpPr>
          <p:nvPr/>
        </p:nvSpPr>
        <p:spPr bwMode="auto">
          <a:xfrm>
            <a:off x="3505200" y="2133600"/>
            <a:ext cx="304800" cy="304800"/>
          </a:xfrm>
          <a:prstGeom prst="rect">
            <a:avLst/>
          </a:prstGeom>
          <a:solidFill>
            <a:srgbClr val="C0C0C0"/>
          </a:solidFill>
          <a:ln w="3175">
            <a:solidFill>
              <a:schemeClr val="tx1"/>
            </a:solidFill>
            <a:miter lim="800000"/>
            <a:headEnd/>
            <a:tailEnd/>
          </a:ln>
        </p:spPr>
        <p:txBody>
          <a:bodyPr wrap="none" anchor="ctr"/>
          <a:lstStyle/>
          <a:p>
            <a:endParaRPr lang="en-US"/>
          </a:p>
        </p:txBody>
      </p:sp>
      <p:sp>
        <p:nvSpPr>
          <p:cNvPr id="4108" name="Rectangle 11"/>
          <p:cNvSpPr>
            <a:spLocks noChangeArrowheads="1"/>
          </p:cNvSpPr>
          <p:nvPr/>
        </p:nvSpPr>
        <p:spPr bwMode="auto">
          <a:xfrm>
            <a:off x="3810000" y="2133600"/>
            <a:ext cx="304800" cy="304800"/>
          </a:xfrm>
          <a:prstGeom prst="rect">
            <a:avLst/>
          </a:prstGeom>
          <a:solidFill>
            <a:srgbClr val="C0C0C0"/>
          </a:solidFill>
          <a:ln w="3175">
            <a:solidFill>
              <a:schemeClr val="tx1"/>
            </a:solidFill>
            <a:miter lim="800000"/>
            <a:headEnd/>
            <a:tailEnd/>
          </a:ln>
        </p:spPr>
        <p:txBody>
          <a:bodyPr wrap="none" anchor="ctr"/>
          <a:lstStyle/>
          <a:p>
            <a:endParaRPr lang="en-US"/>
          </a:p>
        </p:txBody>
      </p:sp>
      <p:sp>
        <p:nvSpPr>
          <p:cNvPr id="4109" name="Rectangle 12"/>
          <p:cNvSpPr>
            <a:spLocks noChangeArrowheads="1"/>
          </p:cNvSpPr>
          <p:nvPr/>
        </p:nvSpPr>
        <p:spPr bwMode="auto">
          <a:xfrm>
            <a:off x="4114800" y="2133600"/>
            <a:ext cx="304800" cy="304800"/>
          </a:xfrm>
          <a:prstGeom prst="rect">
            <a:avLst/>
          </a:prstGeom>
          <a:solidFill>
            <a:srgbClr val="C0C0C0"/>
          </a:solidFill>
          <a:ln w="3175">
            <a:solidFill>
              <a:schemeClr val="tx1"/>
            </a:solidFill>
            <a:miter lim="800000"/>
            <a:headEnd/>
            <a:tailEnd/>
          </a:ln>
        </p:spPr>
        <p:txBody>
          <a:bodyPr wrap="none" anchor="ctr"/>
          <a:lstStyle/>
          <a:p>
            <a:endParaRPr lang="en-US"/>
          </a:p>
        </p:txBody>
      </p:sp>
      <p:sp>
        <p:nvSpPr>
          <p:cNvPr id="4110" name="Rectangle 13"/>
          <p:cNvSpPr>
            <a:spLocks noChangeArrowheads="1"/>
          </p:cNvSpPr>
          <p:nvPr/>
        </p:nvSpPr>
        <p:spPr bwMode="auto">
          <a:xfrm>
            <a:off x="4724400" y="21336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4111" name="Rectangle 14"/>
          <p:cNvSpPr>
            <a:spLocks noChangeArrowheads="1"/>
          </p:cNvSpPr>
          <p:nvPr/>
        </p:nvSpPr>
        <p:spPr bwMode="auto">
          <a:xfrm>
            <a:off x="5029200" y="21336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4112" name="Rectangle 15"/>
          <p:cNvSpPr>
            <a:spLocks noChangeArrowheads="1"/>
          </p:cNvSpPr>
          <p:nvPr/>
        </p:nvSpPr>
        <p:spPr bwMode="auto">
          <a:xfrm>
            <a:off x="5334000" y="21336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4113" name="Rectangle 16"/>
          <p:cNvSpPr>
            <a:spLocks noChangeArrowheads="1"/>
          </p:cNvSpPr>
          <p:nvPr/>
        </p:nvSpPr>
        <p:spPr bwMode="auto">
          <a:xfrm>
            <a:off x="5638800" y="21336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4114" name="Rectangle 17"/>
          <p:cNvSpPr>
            <a:spLocks noChangeArrowheads="1"/>
          </p:cNvSpPr>
          <p:nvPr/>
        </p:nvSpPr>
        <p:spPr bwMode="auto">
          <a:xfrm>
            <a:off x="5943600" y="21336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4115" name="Rectangle 18"/>
          <p:cNvSpPr>
            <a:spLocks noChangeArrowheads="1"/>
          </p:cNvSpPr>
          <p:nvPr/>
        </p:nvSpPr>
        <p:spPr bwMode="auto">
          <a:xfrm>
            <a:off x="6248400" y="2133600"/>
            <a:ext cx="304800" cy="304800"/>
          </a:xfrm>
          <a:prstGeom prst="rect">
            <a:avLst/>
          </a:prstGeom>
          <a:solidFill>
            <a:srgbClr val="C0C0C0"/>
          </a:solidFill>
          <a:ln w="3175">
            <a:solidFill>
              <a:schemeClr val="tx1"/>
            </a:solidFill>
            <a:miter lim="800000"/>
            <a:headEnd/>
            <a:tailEnd/>
          </a:ln>
        </p:spPr>
        <p:txBody>
          <a:bodyPr wrap="none" anchor="ctr"/>
          <a:lstStyle/>
          <a:p>
            <a:pPr>
              <a:lnSpc>
                <a:spcPct val="100000"/>
              </a:lnSpc>
            </a:pPr>
            <a:r>
              <a:rPr lang="en-US" sz="1600"/>
              <a:t>2</a:t>
            </a:r>
          </a:p>
        </p:txBody>
      </p:sp>
      <p:sp>
        <p:nvSpPr>
          <p:cNvPr id="4116" name="Rectangle 19"/>
          <p:cNvSpPr>
            <a:spLocks noChangeArrowheads="1"/>
          </p:cNvSpPr>
          <p:nvPr/>
        </p:nvSpPr>
        <p:spPr bwMode="auto">
          <a:xfrm>
            <a:off x="6553200" y="2133600"/>
            <a:ext cx="304800" cy="304800"/>
          </a:xfrm>
          <a:prstGeom prst="rect">
            <a:avLst/>
          </a:prstGeom>
          <a:solidFill>
            <a:srgbClr val="C0C0C0"/>
          </a:solidFill>
          <a:ln w="3175">
            <a:solidFill>
              <a:schemeClr val="tx1"/>
            </a:solidFill>
            <a:miter lim="800000"/>
            <a:headEnd/>
            <a:tailEnd/>
          </a:ln>
        </p:spPr>
        <p:txBody>
          <a:bodyPr wrap="none" anchor="ctr"/>
          <a:lstStyle/>
          <a:p>
            <a:endParaRPr lang="en-US"/>
          </a:p>
        </p:txBody>
      </p:sp>
      <p:sp>
        <p:nvSpPr>
          <p:cNvPr id="4117" name="Rectangle 20"/>
          <p:cNvSpPr>
            <a:spLocks noChangeArrowheads="1"/>
          </p:cNvSpPr>
          <p:nvPr/>
        </p:nvSpPr>
        <p:spPr bwMode="auto">
          <a:xfrm>
            <a:off x="4419600" y="2133600"/>
            <a:ext cx="3048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t>6</a:t>
            </a:r>
          </a:p>
        </p:txBody>
      </p:sp>
      <p:sp>
        <p:nvSpPr>
          <p:cNvPr id="4118" name="Rectangle 21"/>
          <p:cNvSpPr>
            <a:spLocks noChangeArrowheads="1"/>
          </p:cNvSpPr>
          <p:nvPr/>
        </p:nvSpPr>
        <p:spPr bwMode="auto">
          <a:xfrm>
            <a:off x="1600200" y="3886200"/>
            <a:ext cx="3048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t>5</a:t>
            </a:r>
          </a:p>
        </p:txBody>
      </p:sp>
      <p:sp>
        <p:nvSpPr>
          <p:cNvPr id="4119" name="Rectangle 22"/>
          <p:cNvSpPr>
            <a:spLocks noChangeArrowheads="1"/>
          </p:cNvSpPr>
          <p:nvPr/>
        </p:nvSpPr>
        <p:spPr bwMode="auto">
          <a:xfrm>
            <a:off x="1905000" y="38862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4120" name="Rectangle 23"/>
          <p:cNvSpPr>
            <a:spLocks noChangeArrowheads="1"/>
          </p:cNvSpPr>
          <p:nvPr/>
        </p:nvSpPr>
        <p:spPr bwMode="auto">
          <a:xfrm>
            <a:off x="2209800" y="38862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4121" name="Rectangle 24"/>
          <p:cNvSpPr>
            <a:spLocks noChangeArrowheads="1"/>
          </p:cNvSpPr>
          <p:nvPr/>
        </p:nvSpPr>
        <p:spPr bwMode="auto">
          <a:xfrm>
            <a:off x="2514600" y="38862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4122" name="Rectangle 25"/>
          <p:cNvSpPr>
            <a:spLocks noChangeArrowheads="1"/>
          </p:cNvSpPr>
          <p:nvPr/>
        </p:nvSpPr>
        <p:spPr bwMode="auto">
          <a:xfrm>
            <a:off x="2819400" y="38862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4123" name="Rectangle 26"/>
          <p:cNvSpPr>
            <a:spLocks noChangeArrowheads="1"/>
          </p:cNvSpPr>
          <p:nvPr/>
        </p:nvSpPr>
        <p:spPr bwMode="auto">
          <a:xfrm>
            <a:off x="3124200" y="3886200"/>
            <a:ext cx="304800" cy="304800"/>
          </a:xfrm>
          <a:prstGeom prst="rect">
            <a:avLst/>
          </a:prstGeom>
          <a:solidFill>
            <a:srgbClr val="C0C0C0"/>
          </a:solidFill>
          <a:ln w="3175">
            <a:solidFill>
              <a:schemeClr val="tx1"/>
            </a:solidFill>
            <a:miter lim="800000"/>
            <a:headEnd/>
            <a:tailEnd/>
          </a:ln>
        </p:spPr>
        <p:txBody>
          <a:bodyPr wrap="none" anchor="ctr"/>
          <a:lstStyle/>
          <a:p>
            <a:pPr>
              <a:lnSpc>
                <a:spcPct val="100000"/>
              </a:lnSpc>
            </a:pPr>
            <a:r>
              <a:rPr lang="en-US" sz="1600"/>
              <a:t>4</a:t>
            </a:r>
          </a:p>
        </p:txBody>
      </p:sp>
      <p:sp>
        <p:nvSpPr>
          <p:cNvPr id="4124" name="Rectangle 27"/>
          <p:cNvSpPr>
            <a:spLocks noChangeArrowheads="1"/>
          </p:cNvSpPr>
          <p:nvPr/>
        </p:nvSpPr>
        <p:spPr bwMode="auto">
          <a:xfrm>
            <a:off x="3429000" y="3886200"/>
            <a:ext cx="304800" cy="304800"/>
          </a:xfrm>
          <a:prstGeom prst="rect">
            <a:avLst/>
          </a:prstGeom>
          <a:solidFill>
            <a:srgbClr val="C0C0C0"/>
          </a:solidFill>
          <a:ln w="3175">
            <a:solidFill>
              <a:schemeClr val="tx1"/>
            </a:solidFill>
            <a:miter lim="800000"/>
            <a:headEnd/>
            <a:tailEnd/>
          </a:ln>
        </p:spPr>
        <p:txBody>
          <a:bodyPr wrap="none" anchor="ctr"/>
          <a:lstStyle/>
          <a:p>
            <a:endParaRPr lang="en-US"/>
          </a:p>
        </p:txBody>
      </p:sp>
      <p:sp>
        <p:nvSpPr>
          <p:cNvPr id="4125" name="Rectangle 28"/>
          <p:cNvSpPr>
            <a:spLocks noChangeArrowheads="1"/>
          </p:cNvSpPr>
          <p:nvPr/>
        </p:nvSpPr>
        <p:spPr bwMode="auto">
          <a:xfrm>
            <a:off x="3733800" y="3886200"/>
            <a:ext cx="304800" cy="304800"/>
          </a:xfrm>
          <a:prstGeom prst="rect">
            <a:avLst/>
          </a:prstGeom>
          <a:solidFill>
            <a:srgbClr val="C0C0C0"/>
          </a:solidFill>
          <a:ln w="3175">
            <a:solidFill>
              <a:schemeClr val="tx1"/>
            </a:solidFill>
            <a:miter lim="800000"/>
            <a:headEnd/>
            <a:tailEnd/>
          </a:ln>
        </p:spPr>
        <p:txBody>
          <a:bodyPr wrap="none" anchor="ctr"/>
          <a:lstStyle/>
          <a:p>
            <a:endParaRPr lang="en-US"/>
          </a:p>
        </p:txBody>
      </p:sp>
      <p:sp>
        <p:nvSpPr>
          <p:cNvPr id="4126" name="Rectangle 29"/>
          <p:cNvSpPr>
            <a:spLocks noChangeArrowheads="1"/>
          </p:cNvSpPr>
          <p:nvPr/>
        </p:nvSpPr>
        <p:spPr bwMode="auto">
          <a:xfrm>
            <a:off x="4038600" y="3886200"/>
            <a:ext cx="304800" cy="304800"/>
          </a:xfrm>
          <a:prstGeom prst="rect">
            <a:avLst/>
          </a:prstGeom>
          <a:solidFill>
            <a:srgbClr val="C0C0C0"/>
          </a:solidFill>
          <a:ln w="3175">
            <a:solidFill>
              <a:schemeClr val="tx1"/>
            </a:solidFill>
            <a:miter lim="800000"/>
            <a:headEnd/>
            <a:tailEnd/>
          </a:ln>
        </p:spPr>
        <p:txBody>
          <a:bodyPr wrap="none" anchor="ctr"/>
          <a:lstStyle/>
          <a:p>
            <a:endParaRPr lang="en-US"/>
          </a:p>
        </p:txBody>
      </p:sp>
      <p:sp>
        <p:nvSpPr>
          <p:cNvPr id="4127" name="Rectangle 30"/>
          <p:cNvSpPr>
            <a:spLocks noChangeArrowheads="1"/>
          </p:cNvSpPr>
          <p:nvPr/>
        </p:nvSpPr>
        <p:spPr bwMode="auto">
          <a:xfrm>
            <a:off x="4648200" y="38862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4128" name="Rectangle 31"/>
          <p:cNvSpPr>
            <a:spLocks noChangeArrowheads="1"/>
          </p:cNvSpPr>
          <p:nvPr/>
        </p:nvSpPr>
        <p:spPr bwMode="auto">
          <a:xfrm>
            <a:off x="4953000" y="38862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4129" name="Rectangle 32"/>
          <p:cNvSpPr>
            <a:spLocks noChangeArrowheads="1"/>
          </p:cNvSpPr>
          <p:nvPr/>
        </p:nvSpPr>
        <p:spPr bwMode="auto">
          <a:xfrm>
            <a:off x="5257800" y="38862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4130" name="Rectangle 33"/>
          <p:cNvSpPr>
            <a:spLocks noChangeArrowheads="1"/>
          </p:cNvSpPr>
          <p:nvPr/>
        </p:nvSpPr>
        <p:spPr bwMode="auto">
          <a:xfrm>
            <a:off x="5562600" y="38862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4131" name="Rectangle 34"/>
          <p:cNvSpPr>
            <a:spLocks noChangeArrowheads="1"/>
          </p:cNvSpPr>
          <p:nvPr/>
        </p:nvSpPr>
        <p:spPr bwMode="auto">
          <a:xfrm>
            <a:off x="5867400" y="38862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4132" name="Rectangle 35"/>
          <p:cNvSpPr>
            <a:spLocks noChangeArrowheads="1"/>
          </p:cNvSpPr>
          <p:nvPr/>
        </p:nvSpPr>
        <p:spPr bwMode="auto">
          <a:xfrm>
            <a:off x="6172200" y="3886200"/>
            <a:ext cx="304800" cy="304800"/>
          </a:xfrm>
          <a:prstGeom prst="rect">
            <a:avLst/>
          </a:prstGeom>
          <a:solidFill>
            <a:srgbClr val="C0C0C0"/>
          </a:solidFill>
          <a:ln w="3175">
            <a:solidFill>
              <a:schemeClr val="tx1"/>
            </a:solidFill>
            <a:miter lim="800000"/>
            <a:headEnd/>
            <a:tailEnd/>
          </a:ln>
        </p:spPr>
        <p:txBody>
          <a:bodyPr wrap="none" anchor="ctr"/>
          <a:lstStyle/>
          <a:p>
            <a:pPr>
              <a:lnSpc>
                <a:spcPct val="100000"/>
              </a:lnSpc>
            </a:pPr>
            <a:r>
              <a:rPr lang="en-US" sz="1600"/>
              <a:t>2</a:t>
            </a:r>
          </a:p>
        </p:txBody>
      </p:sp>
      <p:sp>
        <p:nvSpPr>
          <p:cNvPr id="4133" name="Rectangle 36"/>
          <p:cNvSpPr>
            <a:spLocks noChangeArrowheads="1"/>
          </p:cNvSpPr>
          <p:nvPr/>
        </p:nvSpPr>
        <p:spPr bwMode="auto">
          <a:xfrm>
            <a:off x="6477000" y="3886200"/>
            <a:ext cx="304800" cy="304800"/>
          </a:xfrm>
          <a:prstGeom prst="rect">
            <a:avLst/>
          </a:prstGeom>
          <a:solidFill>
            <a:srgbClr val="C0C0C0"/>
          </a:solidFill>
          <a:ln w="3175">
            <a:solidFill>
              <a:schemeClr val="tx1"/>
            </a:solidFill>
            <a:miter lim="800000"/>
            <a:headEnd/>
            <a:tailEnd/>
          </a:ln>
        </p:spPr>
        <p:txBody>
          <a:bodyPr wrap="none" anchor="ctr"/>
          <a:lstStyle/>
          <a:p>
            <a:endParaRPr lang="en-US"/>
          </a:p>
        </p:txBody>
      </p:sp>
      <p:sp>
        <p:nvSpPr>
          <p:cNvPr id="4134" name="Rectangle 37"/>
          <p:cNvSpPr>
            <a:spLocks noChangeArrowheads="1"/>
          </p:cNvSpPr>
          <p:nvPr/>
        </p:nvSpPr>
        <p:spPr bwMode="auto">
          <a:xfrm>
            <a:off x="4343400" y="3886200"/>
            <a:ext cx="3048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t>6</a:t>
            </a:r>
          </a:p>
        </p:txBody>
      </p:sp>
      <p:sp>
        <p:nvSpPr>
          <p:cNvPr id="4135" name="Freeform 38"/>
          <p:cNvSpPr>
            <a:spLocks/>
          </p:cNvSpPr>
          <p:nvPr/>
        </p:nvSpPr>
        <p:spPr bwMode="auto">
          <a:xfrm>
            <a:off x="2057400" y="3556000"/>
            <a:ext cx="2438400" cy="482600"/>
          </a:xfrm>
          <a:custGeom>
            <a:avLst/>
            <a:gdLst>
              <a:gd name="T0" fmla="*/ 0 w 1536"/>
              <a:gd name="T1" fmla="*/ 482600 h 304"/>
              <a:gd name="T2" fmla="*/ 1447800 w 1536"/>
              <a:gd name="T3" fmla="*/ 25400 h 304"/>
              <a:gd name="T4" fmla="*/ 2438400 w 1536"/>
              <a:gd name="T5" fmla="*/ 330200 h 304"/>
              <a:gd name="T6" fmla="*/ 0 60000 65536"/>
              <a:gd name="T7" fmla="*/ 0 60000 65536"/>
              <a:gd name="T8" fmla="*/ 0 60000 65536"/>
              <a:gd name="T9" fmla="*/ 0 w 1536"/>
              <a:gd name="T10" fmla="*/ 0 h 304"/>
              <a:gd name="T11" fmla="*/ 1536 w 1536"/>
              <a:gd name="T12" fmla="*/ 304 h 304"/>
            </a:gdLst>
            <a:ahLst/>
            <a:cxnLst>
              <a:cxn ang="T6">
                <a:pos x="T0" y="T1"/>
              </a:cxn>
              <a:cxn ang="T7">
                <a:pos x="T2" y="T3"/>
              </a:cxn>
              <a:cxn ang="T8">
                <a:pos x="T4" y="T5"/>
              </a:cxn>
            </a:cxnLst>
            <a:rect l="T9" t="T10" r="T11" b="T12"/>
            <a:pathLst>
              <a:path w="1536" h="304">
                <a:moveTo>
                  <a:pt x="0" y="304"/>
                </a:moveTo>
                <a:cubicBezTo>
                  <a:pt x="328" y="167"/>
                  <a:pt x="656" y="31"/>
                  <a:pt x="912" y="16"/>
                </a:cubicBezTo>
                <a:cubicBezTo>
                  <a:pt x="1167" y="0"/>
                  <a:pt x="1351" y="104"/>
                  <a:pt x="1536" y="208"/>
                </a:cubicBezTo>
              </a:path>
            </a:pathLst>
          </a:custGeom>
          <a:noFill/>
          <a:ln w="25400">
            <a:solidFill>
              <a:schemeClr val="tx1"/>
            </a:solidFill>
            <a:round/>
            <a:headEnd/>
            <a:tailEnd type="triangle" w="med" len="med"/>
          </a:ln>
        </p:spPr>
        <p:txBody>
          <a:bodyPr wrap="none" anchor="ctr"/>
          <a:lstStyle/>
          <a:p>
            <a:endParaRPr lang="en-US"/>
          </a:p>
        </p:txBody>
      </p:sp>
      <p:sp>
        <p:nvSpPr>
          <p:cNvPr id="4136" name="Freeform 39"/>
          <p:cNvSpPr>
            <a:spLocks/>
          </p:cNvSpPr>
          <p:nvPr/>
        </p:nvSpPr>
        <p:spPr bwMode="auto">
          <a:xfrm>
            <a:off x="1828800" y="1905000"/>
            <a:ext cx="1524000" cy="228600"/>
          </a:xfrm>
          <a:custGeom>
            <a:avLst/>
            <a:gdLst>
              <a:gd name="T0" fmla="*/ 0 w 960"/>
              <a:gd name="T1" fmla="*/ 228600 h 144"/>
              <a:gd name="T2" fmla="*/ 838200 w 960"/>
              <a:gd name="T3" fmla="*/ 0 h 144"/>
              <a:gd name="T4" fmla="*/ 1524000 w 960"/>
              <a:gd name="T5" fmla="*/ 228600 h 144"/>
              <a:gd name="T6" fmla="*/ 0 60000 65536"/>
              <a:gd name="T7" fmla="*/ 0 60000 65536"/>
              <a:gd name="T8" fmla="*/ 0 60000 65536"/>
              <a:gd name="T9" fmla="*/ 0 w 960"/>
              <a:gd name="T10" fmla="*/ 0 h 144"/>
              <a:gd name="T11" fmla="*/ 960 w 960"/>
              <a:gd name="T12" fmla="*/ 144 h 144"/>
            </a:gdLst>
            <a:ahLst/>
            <a:cxnLst>
              <a:cxn ang="T6">
                <a:pos x="T0" y="T1"/>
              </a:cxn>
              <a:cxn ang="T7">
                <a:pos x="T2" y="T3"/>
              </a:cxn>
              <a:cxn ang="T8">
                <a:pos x="T4" y="T5"/>
              </a:cxn>
            </a:cxnLst>
            <a:rect l="T9" t="T10" r="T11" b="T12"/>
            <a:pathLst>
              <a:path w="960" h="144">
                <a:moveTo>
                  <a:pt x="0" y="144"/>
                </a:moveTo>
                <a:cubicBezTo>
                  <a:pt x="184" y="72"/>
                  <a:pt x="368" y="0"/>
                  <a:pt x="528" y="0"/>
                </a:cubicBezTo>
                <a:cubicBezTo>
                  <a:pt x="688" y="0"/>
                  <a:pt x="824" y="72"/>
                  <a:pt x="960" y="144"/>
                </a:cubicBezTo>
              </a:path>
            </a:pathLst>
          </a:custGeom>
          <a:noFill/>
          <a:ln w="25400">
            <a:solidFill>
              <a:schemeClr val="tx1"/>
            </a:solidFill>
            <a:round/>
            <a:headEnd/>
            <a:tailEnd type="triangle" w="med" len="med"/>
          </a:ln>
        </p:spPr>
        <p:txBody>
          <a:bodyPr wrap="none" anchor="ctr"/>
          <a:lstStyle/>
          <a:p>
            <a:endParaRPr lang="en-US"/>
          </a:p>
        </p:txBody>
      </p:sp>
      <p:sp>
        <p:nvSpPr>
          <p:cNvPr id="4137" name="Freeform 40"/>
          <p:cNvSpPr>
            <a:spLocks/>
          </p:cNvSpPr>
          <p:nvPr/>
        </p:nvSpPr>
        <p:spPr bwMode="auto">
          <a:xfrm>
            <a:off x="3352800" y="1905000"/>
            <a:ext cx="1219200" cy="228600"/>
          </a:xfrm>
          <a:custGeom>
            <a:avLst/>
            <a:gdLst>
              <a:gd name="T0" fmla="*/ 0 w 768"/>
              <a:gd name="T1" fmla="*/ 228600 h 144"/>
              <a:gd name="T2" fmla="*/ 609600 w 768"/>
              <a:gd name="T3" fmla="*/ 0 h 144"/>
              <a:gd name="T4" fmla="*/ 1219200 w 768"/>
              <a:gd name="T5" fmla="*/ 228600 h 144"/>
              <a:gd name="T6" fmla="*/ 0 60000 65536"/>
              <a:gd name="T7" fmla="*/ 0 60000 65536"/>
              <a:gd name="T8" fmla="*/ 0 60000 65536"/>
              <a:gd name="T9" fmla="*/ 0 w 768"/>
              <a:gd name="T10" fmla="*/ 0 h 144"/>
              <a:gd name="T11" fmla="*/ 768 w 768"/>
              <a:gd name="T12" fmla="*/ 144 h 144"/>
            </a:gdLst>
            <a:ahLst/>
            <a:cxnLst>
              <a:cxn ang="T6">
                <a:pos x="T0" y="T1"/>
              </a:cxn>
              <a:cxn ang="T7">
                <a:pos x="T2" y="T3"/>
              </a:cxn>
              <a:cxn ang="T8">
                <a:pos x="T4" y="T5"/>
              </a:cxn>
            </a:cxnLst>
            <a:rect l="T9" t="T10" r="T11" b="T12"/>
            <a:pathLst>
              <a:path w="768" h="144">
                <a:moveTo>
                  <a:pt x="0" y="144"/>
                </a:moveTo>
                <a:cubicBezTo>
                  <a:pt x="128" y="72"/>
                  <a:pt x="256" y="0"/>
                  <a:pt x="384" y="0"/>
                </a:cubicBezTo>
                <a:cubicBezTo>
                  <a:pt x="512" y="0"/>
                  <a:pt x="640" y="72"/>
                  <a:pt x="768" y="144"/>
                </a:cubicBezTo>
              </a:path>
            </a:pathLst>
          </a:custGeom>
          <a:noFill/>
          <a:ln w="25400">
            <a:solidFill>
              <a:schemeClr val="tx1"/>
            </a:solidFill>
            <a:round/>
            <a:headEnd/>
            <a:tailEnd type="triangle" w="med" len="med"/>
          </a:ln>
        </p:spPr>
        <p:txBody>
          <a:bodyPr wrap="none" anchor="ctr"/>
          <a:lstStyle/>
          <a:p>
            <a:endParaRPr lang="en-US"/>
          </a:p>
        </p:txBody>
      </p:sp>
      <p:sp>
        <p:nvSpPr>
          <p:cNvPr id="4138" name="Freeform 41"/>
          <p:cNvSpPr>
            <a:spLocks/>
          </p:cNvSpPr>
          <p:nvPr/>
        </p:nvSpPr>
        <p:spPr bwMode="auto">
          <a:xfrm>
            <a:off x="4572000" y="1905000"/>
            <a:ext cx="1828800" cy="228600"/>
          </a:xfrm>
          <a:custGeom>
            <a:avLst/>
            <a:gdLst>
              <a:gd name="T0" fmla="*/ 0 w 1152"/>
              <a:gd name="T1" fmla="*/ 228600 h 144"/>
              <a:gd name="T2" fmla="*/ 914400 w 1152"/>
              <a:gd name="T3" fmla="*/ 0 h 144"/>
              <a:gd name="T4" fmla="*/ 1828800 w 1152"/>
              <a:gd name="T5" fmla="*/ 228600 h 144"/>
              <a:gd name="T6" fmla="*/ 0 60000 65536"/>
              <a:gd name="T7" fmla="*/ 0 60000 65536"/>
              <a:gd name="T8" fmla="*/ 0 60000 65536"/>
              <a:gd name="T9" fmla="*/ 0 w 1152"/>
              <a:gd name="T10" fmla="*/ 0 h 144"/>
              <a:gd name="T11" fmla="*/ 1152 w 1152"/>
              <a:gd name="T12" fmla="*/ 144 h 144"/>
            </a:gdLst>
            <a:ahLst/>
            <a:cxnLst>
              <a:cxn ang="T6">
                <a:pos x="T0" y="T1"/>
              </a:cxn>
              <a:cxn ang="T7">
                <a:pos x="T2" y="T3"/>
              </a:cxn>
              <a:cxn ang="T8">
                <a:pos x="T4" y="T5"/>
              </a:cxn>
            </a:cxnLst>
            <a:rect l="T9" t="T10" r="T11" b="T12"/>
            <a:pathLst>
              <a:path w="1152" h="144">
                <a:moveTo>
                  <a:pt x="0" y="144"/>
                </a:moveTo>
                <a:cubicBezTo>
                  <a:pt x="192" y="72"/>
                  <a:pt x="384" y="0"/>
                  <a:pt x="576" y="0"/>
                </a:cubicBezTo>
                <a:cubicBezTo>
                  <a:pt x="768" y="0"/>
                  <a:pt x="960" y="72"/>
                  <a:pt x="1152" y="144"/>
                </a:cubicBezTo>
              </a:path>
            </a:pathLst>
          </a:custGeom>
          <a:noFill/>
          <a:ln w="25400">
            <a:solidFill>
              <a:schemeClr val="tx1"/>
            </a:solidFill>
            <a:round/>
            <a:headEnd/>
            <a:tailEnd type="triangle" w="med" len="med"/>
          </a:ln>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4" name="Rectangle 2"/>
          <p:cNvSpPr>
            <a:spLocks noGrp="1" noChangeArrowheads="1"/>
          </p:cNvSpPr>
          <p:nvPr>
            <p:ph type="title"/>
          </p:nvPr>
        </p:nvSpPr>
        <p:spPr>
          <a:xfrm>
            <a:off x="381000" y="417513"/>
            <a:ext cx="6070600" cy="573087"/>
          </a:xfrm>
        </p:spPr>
        <p:txBody>
          <a:bodyPr/>
          <a:lstStyle/>
          <a:p>
            <a:pPr eaLnBrk="1" hangingPunct="1">
              <a:defRPr/>
            </a:pPr>
            <a:r>
              <a:rPr lang="en-US" smtClean="0"/>
              <a:t>Explicit Free Lists</a:t>
            </a:r>
          </a:p>
        </p:txBody>
      </p:sp>
      <p:sp>
        <p:nvSpPr>
          <p:cNvPr id="586755" name="Rectangle 3"/>
          <p:cNvSpPr>
            <a:spLocks noGrp="1" noChangeArrowheads="1"/>
          </p:cNvSpPr>
          <p:nvPr>
            <p:ph type="body" idx="1"/>
          </p:nvPr>
        </p:nvSpPr>
        <p:spPr/>
        <p:txBody>
          <a:bodyPr/>
          <a:lstStyle/>
          <a:p>
            <a:pPr eaLnBrk="1" hangingPunct="1">
              <a:lnSpc>
                <a:spcPct val="85000"/>
              </a:lnSpc>
              <a:buFont typeface="Wingdings" pitchFamily="-108" charset="2"/>
              <a:buNone/>
              <a:defRPr/>
            </a:pPr>
            <a:endParaRPr lang="en-US" smtClean="0">
              <a:effectLst>
                <a:outerShdw blurRad="38100" dist="38100" dir="2700000" algn="tl">
                  <a:srgbClr val="C0C0C0"/>
                </a:outerShdw>
              </a:effectLst>
            </a:endParaRPr>
          </a:p>
          <a:p>
            <a:pPr eaLnBrk="1" hangingPunct="1">
              <a:lnSpc>
                <a:spcPct val="85000"/>
              </a:lnSpc>
              <a:buFont typeface="Wingdings" pitchFamily="-108" charset="2"/>
              <a:buNone/>
              <a:defRPr/>
            </a:pPr>
            <a:endParaRPr lang="en-US" smtClean="0">
              <a:effectLst>
                <a:outerShdw blurRad="38100" dist="38100" dir="2700000" algn="tl">
                  <a:srgbClr val="C0C0C0"/>
                </a:outerShdw>
              </a:effectLst>
            </a:endParaRPr>
          </a:p>
          <a:p>
            <a:pPr eaLnBrk="1" hangingPunct="1">
              <a:lnSpc>
                <a:spcPct val="85000"/>
              </a:lnSpc>
              <a:buFont typeface="Wingdings" pitchFamily="-108" charset="2"/>
              <a:buNone/>
              <a:defRPr/>
            </a:pPr>
            <a:r>
              <a:rPr lang="en-US" smtClean="0">
                <a:effectLst>
                  <a:outerShdw blurRad="38100" dist="38100" dir="2700000" algn="tl">
                    <a:srgbClr val="C0C0C0"/>
                  </a:outerShdw>
                </a:effectLst>
              </a:rPr>
              <a:t>Use data space for link pointers</a:t>
            </a:r>
          </a:p>
          <a:p>
            <a:pPr lvl="1" eaLnBrk="1" hangingPunct="1">
              <a:lnSpc>
                <a:spcPct val="90000"/>
              </a:lnSpc>
              <a:buFont typeface="Wingdings" pitchFamily="-108" charset="2"/>
              <a:buChar char="n"/>
              <a:defRPr/>
            </a:pPr>
            <a:r>
              <a:rPr lang="en-US" smtClean="0">
                <a:ea typeface="ＭＳ Ｐゴシック" pitchFamily="-108" charset="-128"/>
              </a:rPr>
              <a:t>Typically doubly linked</a:t>
            </a:r>
          </a:p>
          <a:p>
            <a:pPr lvl="1" eaLnBrk="1" hangingPunct="1">
              <a:lnSpc>
                <a:spcPct val="90000"/>
              </a:lnSpc>
              <a:buFont typeface="Wingdings" pitchFamily="-108" charset="2"/>
              <a:buChar char="n"/>
              <a:defRPr/>
            </a:pPr>
            <a:r>
              <a:rPr lang="en-US" smtClean="0">
                <a:ea typeface="ＭＳ Ｐゴシック" pitchFamily="-108" charset="-128"/>
              </a:rPr>
              <a:t>Still need boundary tags for coalescing</a:t>
            </a:r>
          </a:p>
          <a:p>
            <a:pPr lvl="1" eaLnBrk="1" hangingPunct="1">
              <a:lnSpc>
                <a:spcPct val="90000"/>
              </a:lnSpc>
              <a:buFont typeface="Wingdings" pitchFamily="-108" charset="2"/>
              <a:buChar char="n"/>
              <a:defRPr/>
            </a:pPr>
            <a:endParaRPr lang="en-US" smtClean="0">
              <a:ea typeface="ＭＳ Ｐゴシック" pitchFamily="-108" charset="-128"/>
            </a:endParaRPr>
          </a:p>
          <a:p>
            <a:pPr lvl="1" eaLnBrk="1" hangingPunct="1">
              <a:lnSpc>
                <a:spcPct val="90000"/>
              </a:lnSpc>
              <a:buFont typeface="Wingdings" pitchFamily="-108" charset="2"/>
              <a:buChar char="n"/>
              <a:defRPr/>
            </a:pPr>
            <a:endParaRPr lang="en-US" smtClean="0">
              <a:ea typeface="ＭＳ Ｐゴシック" pitchFamily="-108" charset="-128"/>
            </a:endParaRPr>
          </a:p>
          <a:p>
            <a:pPr lvl="1" eaLnBrk="1" hangingPunct="1">
              <a:lnSpc>
                <a:spcPct val="90000"/>
              </a:lnSpc>
              <a:buFont typeface="Wingdings" pitchFamily="-108" charset="2"/>
              <a:buChar char="n"/>
              <a:defRPr/>
            </a:pPr>
            <a:endParaRPr lang="en-US" smtClean="0">
              <a:ea typeface="ＭＳ Ｐゴシック" pitchFamily="-108" charset="-128"/>
            </a:endParaRPr>
          </a:p>
          <a:p>
            <a:pPr lvl="1" eaLnBrk="1" hangingPunct="1">
              <a:lnSpc>
                <a:spcPct val="90000"/>
              </a:lnSpc>
              <a:buFont typeface="Wingdings" pitchFamily="-108" charset="2"/>
              <a:buChar char="n"/>
              <a:defRPr/>
            </a:pPr>
            <a:endParaRPr lang="en-US" smtClean="0">
              <a:ea typeface="ＭＳ Ｐゴシック" pitchFamily="-108" charset="-128"/>
            </a:endParaRPr>
          </a:p>
          <a:p>
            <a:pPr lvl="1" eaLnBrk="1" hangingPunct="1">
              <a:lnSpc>
                <a:spcPct val="90000"/>
              </a:lnSpc>
              <a:buFont typeface="Wingdings" pitchFamily="-108" charset="2"/>
              <a:buChar char="n"/>
              <a:defRPr/>
            </a:pPr>
            <a:endParaRPr lang="en-US" smtClean="0">
              <a:ea typeface="ＭＳ Ｐゴシック" pitchFamily="-108" charset="-128"/>
            </a:endParaRPr>
          </a:p>
          <a:p>
            <a:pPr lvl="1" eaLnBrk="1" hangingPunct="1">
              <a:lnSpc>
                <a:spcPct val="90000"/>
              </a:lnSpc>
              <a:buFont typeface="Wingdings" pitchFamily="-108" charset="2"/>
              <a:buChar char="n"/>
              <a:defRPr/>
            </a:pPr>
            <a:endParaRPr lang="en-US" smtClean="0">
              <a:ea typeface="ＭＳ Ｐゴシック" pitchFamily="-108" charset="-128"/>
            </a:endParaRPr>
          </a:p>
          <a:p>
            <a:pPr lvl="1" eaLnBrk="1" hangingPunct="1">
              <a:lnSpc>
                <a:spcPct val="90000"/>
              </a:lnSpc>
              <a:buFont typeface="Wingdings" pitchFamily="-108" charset="2"/>
              <a:buChar char="n"/>
              <a:defRPr/>
            </a:pPr>
            <a:r>
              <a:rPr lang="en-US" smtClean="0">
                <a:ea typeface="ＭＳ Ｐゴシック" pitchFamily="-108" charset="-128"/>
              </a:rPr>
              <a:t>It is important to realize that links are not necessarily in the same order as the blocks</a:t>
            </a:r>
          </a:p>
        </p:txBody>
      </p:sp>
      <p:grpSp>
        <p:nvGrpSpPr>
          <p:cNvPr id="2" name="Group 4"/>
          <p:cNvGrpSpPr>
            <a:grpSpLocks/>
          </p:cNvGrpSpPr>
          <p:nvPr/>
        </p:nvGrpSpPr>
        <p:grpSpPr bwMode="auto">
          <a:xfrm>
            <a:off x="2209800" y="1371600"/>
            <a:ext cx="4343400" cy="304800"/>
            <a:chOff x="1392" y="2304"/>
            <a:chExt cx="2736" cy="192"/>
          </a:xfrm>
        </p:grpSpPr>
        <p:sp>
          <p:nvSpPr>
            <p:cNvPr id="5159" name="Rectangle 5"/>
            <p:cNvSpPr>
              <a:spLocks noChangeArrowheads="1"/>
            </p:cNvSpPr>
            <p:nvPr/>
          </p:nvSpPr>
          <p:spPr bwMode="auto">
            <a:xfrm>
              <a:off x="1584" y="2304"/>
              <a:ext cx="528" cy="19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sz="1600"/>
                <a:t>A</a:t>
              </a:r>
            </a:p>
          </p:txBody>
        </p:sp>
        <p:sp>
          <p:nvSpPr>
            <p:cNvPr id="5160" name="Rectangle 6"/>
            <p:cNvSpPr>
              <a:spLocks noChangeArrowheads="1"/>
            </p:cNvSpPr>
            <p:nvPr/>
          </p:nvSpPr>
          <p:spPr bwMode="auto">
            <a:xfrm>
              <a:off x="2400" y="2304"/>
              <a:ext cx="528" cy="19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sz="1600"/>
                <a:t>B</a:t>
              </a:r>
            </a:p>
          </p:txBody>
        </p:sp>
        <p:sp>
          <p:nvSpPr>
            <p:cNvPr id="5161" name="Rectangle 7"/>
            <p:cNvSpPr>
              <a:spLocks noChangeArrowheads="1"/>
            </p:cNvSpPr>
            <p:nvPr/>
          </p:nvSpPr>
          <p:spPr bwMode="auto">
            <a:xfrm>
              <a:off x="3168" y="2304"/>
              <a:ext cx="720" cy="19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sz="1600"/>
                <a:t>C</a:t>
              </a:r>
            </a:p>
          </p:txBody>
        </p:sp>
        <p:sp>
          <p:nvSpPr>
            <p:cNvPr id="5162" name="Line 8"/>
            <p:cNvSpPr>
              <a:spLocks noChangeShapeType="1"/>
            </p:cNvSpPr>
            <p:nvPr/>
          </p:nvSpPr>
          <p:spPr bwMode="auto">
            <a:xfrm>
              <a:off x="2112" y="2352"/>
              <a:ext cx="288" cy="0"/>
            </a:xfrm>
            <a:prstGeom prst="line">
              <a:avLst/>
            </a:prstGeom>
            <a:noFill/>
            <a:ln w="25400">
              <a:solidFill>
                <a:schemeClr val="tx1"/>
              </a:solidFill>
              <a:round/>
              <a:headEnd/>
              <a:tailEnd type="triangle" w="med" len="med"/>
            </a:ln>
          </p:spPr>
          <p:txBody>
            <a:bodyPr wrap="none" anchor="ctr"/>
            <a:lstStyle/>
            <a:p>
              <a:endParaRPr lang="en-US"/>
            </a:p>
          </p:txBody>
        </p:sp>
        <p:sp>
          <p:nvSpPr>
            <p:cNvPr id="5163" name="Line 9"/>
            <p:cNvSpPr>
              <a:spLocks noChangeShapeType="1"/>
            </p:cNvSpPr>
            <p:nvPr/>
          </p:nvSpPr>
          <p:spPr bwMode="auto">
            <a:xfrm>
              <a:off x="2928" y="2352"/>
              <a:ext cx="240" cy="0"/>
            </a:xfrm>
            <a:prstGeom prst="line">
              <a:avLst/>
            </a:prstGeom>
            <a:noFill/>
            <a:ln w="25400">
              <a:solidFill>
                <a:schemeClr val="tx1"/>
              </a:solidFill>
              <a:round/>
              <a:headEnd/>
              <a:tailEnd type="triangle" w="med" len="med"/>
            </a:ln>
          </p:spPr>
          <p:txBody>
            <a:bodyPr wrap="none" anchor="ctr"/>
            <a:lstStyle/>
            <a:p>
              <a:endParaRPr lang="en-US"/>
            </a:p>
          </p:txBody>
        </p:sp>
        <p:sp>
          <p:nvSpPr>
            <p:cNvPr id="5164" name="Line 10"/>
            <p:cNvSpPr>
              <a:spLocks noChangeShapeType="1"/>
            </p:cNvSpPr>
            <p:nvPr/>
          </p:nvSpPr>
          <p:spPr bwMode="auto">
            <a:xfrm flipH="1">
              <a:off x="2928" y="2448"/>
              <a:ext cx="240" cy="0"/>
            </a:xfrm>
            <a:prstGeom prst="line">
              <a:avLst/>
            </a:prstGeom>
            <a:noFill/>
            <a:ln w="25400">
              <a:solidFill>
                <a:schemeClr val="tx1"/>
              </a:solidFill>
              <a:round/>
              <a:headEnd/>
              <a:tailEnd type="triangle" w="med" len="med"/>
            </a:ln>
          </p:spPr>
          <p:txBody>
            <a:bodyPr wrap="none" anchor="ctr"/>
            <a:lstStyle/>
            <a:p>
              <a:endParaRPr lang="en-US"/>
            </a:p>
          </p:txBody>
        </p:sp>
        <p:sp>
          <p:nvSpPr>
            <p:cNvPr id="5165" name="Line 11"/>
            <p:cNvSpPr>
              <a:spLocks noChangeShapeType="1"/>
            </p:cNvSpPr>
            <p:nvPr/>
          </p:nvSpPr>
          <p:spPr bwMode="auto">
            <a:xfrm flipH="1">
              <a:off x="2112" y="2448"/>
              <a:ext cx="288" cy="0"/>
            </a:xfrm>
            <a:prstGeom prst="line">
              <a:avLst/>
            </a:prstGeom>
            <a:noFill/>
            <a:ln w="25400">
              <a:solidFill>
                <a:schemeClr val="tx1"/>
              </a:solidFill>
              <a:round/>
              <a:headEnd/>
              <a:tailEnd type="triangle" w="med" len="med"/>
            </a:ln>
          </p:spPr>
          <p:txBody>
            <a:bodyPr wrap="none" anchor="ctr"/>
            <a:lstStyle/>
            <a:p>
              <a:endParaRPr lang="en-US"/>
            </a:p>
          </p:txBody>
        </p:sp>
        <p:sp>
          <p:nvSpPr>
            <p:cNvPr id="5166" name="Line 12"/>
            <p:cNvSpPr>
              <a:spLocks noChangeShapeType="1"/>
            </p:cNvSpPr>
            <p:nvPr/>
          </p:nvSpPr>
          <p:spPr bwMode="auto">
            <a:xfrm>
              <a:off x="3888" y="2352"/>
              <a:ext cx="240" cy="0"/>
            </a:xfrm>
            <a:prstGeom prst="line">
              <a:avLst/>
            </a:prstGeom>
            <a:noFill/>
            <a:ln w="25400">
              <a:solidFill>
                <a:schemeClr val="tx1"/>
              </a:solidFill>
              <a:round/>
              <a:headEnd/>
              <a:tailEnd type="triangle" w="med" len="med"/>
            </a:ln>
          </p:spPr>
          <p:txBody>
            <a:bodyPr wrap="none" anchor="ctr"/>
            <a:lstStyle/>
            <a:p>
              <a:endParaRPr lang="en-US"/>
            </a:p>
          </p:txBody>
        </p:sp>
        <p:sp>
          <p:nvSpPr>
            <p:cNvPr id="5167" name="Line 13"/>
            <p:cNvSpPr>
              <a:spLocks noChangeShapeType="1"/>
            </p:cNvSpPr>
            <p:nvPr/>
          </p:nvSpPr>
          <p:spPr bwMode="auto">
            <a:xfrm flipH="1">
              <a:off x="1392" y="2448"/>
              <a:ext cx="192" cy="0"/>
            </a:xfrm>
            <a:prstGeom prst="line">
              <a:avLst/>
            </a:prstGeom>
            <a:noFill/>
            <a:ln w="25400">
              <a:solidFill>
                <a:schemeClr val="tx1"/>
              </a:solidFill>
              <a:round/>
              <a:headEnd/>
              <a:tailEnd type="triangle" w="med" len="med"/>
            </a:ln>
          </p:spPr>
          <p:txBody>
            <a:bodyPr wrap="none" anchor="ctr"/>
            <a:lstStyle/>
            <a:p>
              <a:endParaRPr lang="en-US"/>
            </a:p>
          </p:txBody>
        </p:sp>
      </p:grpSp>
      <p:sp>
        <p:nvSpPr>
          <p:cNvPr id="5125" name="Rectangle 14"/>
          <p:cNvSpPr>
            <a:spLocks noChangeArrowheads="1"/>
          </p:cNvSpPr>
          <p:nvPr/>
        </p:nvSpPr>
        <p:spPr bwMode="auto">
          <a:xfrm>
            <a:off x="914400" y="4114800"/>
            <a:ext cx="3048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t>4</a:t>
            </a:r>
          </a:p>
        </p:txBody>
      </p:sp>
      <p:sp>
        <p:nvSpPr>
          <p:cNvPr id="5126" name="Rectangle 15"/>
          <p:cNvSpPr>
            <a:spLocks noChangeArrowheads="1"/>
          </p:cNvSpPr>
          <p:nvPr/>
        </p:nvSpPr>
        <p:spPr bwMode="auto">
          <a:xfrm>
            <a:off x="1219200" y="41148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5127" name="Rectangle 16"/>
          <p:cNvSpPr>
            <a:spLocks noChangeArrowheads="1"/>
          </p:cNvSpPr>
          <p:nvPr/>
        </p:nvSpPr>
        <p:spPr bwMode="auto">
          <a:xfrm>
            <a:off x="1524000" y="41148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5128" name="Rectangle 17"/>
          <p:cNvSpPr>
            <a:spLocks noChangeArrowheads="1"/>
          </p:cNvSpPr>
          <p:nvPr/>
        </p:nvSpPr>
        <p:spPr bwMode="auto">
          <a:xfrm>
            <a:off x="1828800" y="4114800"/>
            <a:ext cx="3048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t>4</a:t>
            </a:r>
          </a:p>
        </p:txBody>
      </p:sp>
      <p:sp>
        <p:nvSpPr>
          <p:cNvPr id="5129" name="Rectangle 18"/>
          <p:cNvSpPr>
            <a:spLocks noChangeArrowheads="1"/>
          </p:cNvSpPr>
          <p:nvPr/>
        </p:nvSpPr>
        <p:spPr bwMode="auto">
          <a:xfrm>
            <a:off x="2133600" y="4114800"/>
            <a:ext cx="304800" cy="304800"/>
          </a:xfrm>
          <a:prstGeom prst="rect">
            <a:avLst/>
          </a:prstGeom>
          <a:solidFill>
            <a:srgbClr val="C0C0C0"/>
          </a:solidFill>
          <a:ln w="3175">
            <a:solidFill>
              <a:schemeClr val="tx1"/>
            </a:solidFill>
            <a:miter lim="800000"/>
            <a:headEnd/>
            <a:tailEnd/>
          </a:ln>
        </p:spPr>
        <p:txBody>
          <a:bodyPr wrap="none" anchor="ctr"/>
          <a:lstStyle/>
          <a:p>
            <a:pPr>
              <a:lnSpc>
                <a:spcPct val="100000"/>
              </a:lnSpc>
            </a:pPr>
            <a:r>
              <a:rPr lang="en-US" sz="1600"/>
              <a:t>4</a:t>
            </a:r>
          </a:p>
        </p:txBody>
      </p:sp>
      <p:sp>
        <p:nvSpPr>
          <p:cNvPr id="5130" name="Rectangle 19"/>
          <p:cNvSpPr>
            <a:spLocks noChangeArrowheads="1"/>
          </p:cNvSpPr>
          <p:nvPr/>
        </p:nvSpPr>
        <p:spPr bwMode="auto">
          <a:xfrm>
            <a:off x="2438400" y="4114800"/>
            <a:ext cx="304800" cy="304800"/>
          </a:xfrm>
          <a:prstGeom prst="rect">
            <a:avLst/>
          </a:prstGeom>
          <a:solidFill>
            <a:srgbClr val="C0C0C0"/>
          </a:solidFill>
          <a:ln w="3175">
            <a:solidFill>
              <a:schemeClr val="tx1"/>
            </a:solidFill>
            <a:miter lim="800000"/>
            <a:headEnd/>
            <a:tailEnd/>
          </a:ln>
        </p:spPr>
        <p:txBody>
          <a:bodyPr wrap="none" anchor="ctr"/>
          <a:lstStyle/>
          <a:p>
            <a:endParaRPr lang="en-US"/>
          </a:p>
        </p:txBody>
      </p:sp>
      <p:sp>
        <p:nvSpPr>
          <p:cNvPr id="5131" name="Rectangle 20"/>
          <p:cNvSpPr>
            <a:spLocks noChangeArrowheads="1"/>
          </p:cNvSpPr>
          <p:nvPr/>
        </p:nvSpPr>
        <p:spPr bwMode="auto">
          <a:xfrm>
            <a:off x="2743200" y="4114800"/>
            <a:ext cx="304800" cy="304800"/>
          </a:xfrm>
          <a:prstGeom prst="rect">
            <a:avLst/>
          </a:prstGeom>
          <a:solidFill>
            <a:srgbClr val="C0C0C0"/>
          </a:solidFill>
          <a:ln w="3175">
            <a:solidFill>
              <a:schemeClr val="tx1"/>
            </a:solidFill>
            <a:miter lim="800000"/>
            <a:headEnd/>
            <a:tailEnd/>
          </a:ln>
        </p:spPr>
        <p:txBody>
          <a:bodyPr wrap="none" anchor="ctr"/>
          <a:lstStyle/>
          <a:p>
            <a:endParaRPr lang="en-US"/>
          </a:p>
        </p:txBody>
      </p:sp>
      <p:sp>
        <p:nvSpPr>
          <p:cNvPr id="5132" name="Rectangle 21"/>
          <p:cNvSpPr>
            <a:spLocks noChangeArrowheads="1"/>
          </p:cNvSpPr>
          <p:nvPr/>
        </p:nvSpPr>
        <p:spPr bwMode="auto">
          <a:xfrm>
            <a:off x="3048000" y="4114800"/>
            <a:ext cx="304800" cy="304800"/>
          </a:xfrm>
          <a:prstGeom prst="rect">
            <a:avLst/>
          </a:prstGeom>
          <a:solidFill>
            <a:srgbClr val="C0C0C0"/>
          </a:solidFill>
          <a:ln w="3175">
            <a:solidFill>
              <a:schemeClr val="tx1"/>
            </a:solidFill>
            <a:miter lim="800000"/>
            <a:headEnd/>
            <a:tailEnd/>
          </a:ln>
        </p:spPr>
        <p:txBody>
          <a:bodyPr wrap="none" anchor="ctr"/>
          <a:lstStyle/>
          <a:p>
            <a:pPr>
              <a:lnSpc>
                <a:spcPct val="100000"/>
              </a:lnSpc>
            </a:pPr>
            <a:r>
              <a:rPr lang="en-US" sz="1600"/>
              <a:t>4</a:t>
            </a:r>
          </a:p>
        </p:txBody>
      </p:sp>
      <p:sp>
        <p:nvSpPr>
          <p:cNvPr id="5133" name="Rectangle 22"/>
          <p:cNvSpPr>
            <a:spLocks noChangeArrowheads="1"/>
          </p:cNvSpPr>
          <p:nvPr/>
        </p:nvSpPr>
        <p:spPr bwMode="auto">
          <a:xfrm>
            <a:off x="3657600" y="41148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5134" name="Rectangle 23"/>
          <p:cNvSpPr>
            <a:spLocks noChangeArrowheads="1"/>
          </p:cNvSpPr>
          <p:nvPr/>
        </p:nvSpPr>
        <p:spPr bwMode="auto">
          <a:xfrm>
            <a:off x="3962400" y="41148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5135" name="Rectangle 24"/>
          <p:cNvSpPr>
            <a:spLocks noChangeArrowheads="1"/>
          </p:cNvSpPr>
          <p:nvPr/>
        </p:nvSpPr>
        <p:spPr bwMode="auto">
          <a:xfrm>
            <a:off x="4267200" y="41148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5136" name="Rectangle 25"/>
          <p:cNvSpPr>
            <a:spLocks noChangeArrowheads="1"/>
          </p:cNvSpPr>
          <p:nvPr/>
        </p:nvSpPr>
        <p:spPr bwMode="auto">
          <a:xfrm>
            <a:off x="4572000" y="41148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5137" name="Rectangle 26"/>
          <p:cNvSpPr>
            <a:spLocks noChangeArrowheads="1"/>
          </p:cNvSpPr>
          <p:nvPr/>
        </p:nvSpPr>
        <p:spPr bwMode="auto">
          <a:xfrm>
            <a:off x="4876800" y="4114800"/>
            <a:ext cx="3048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t>6</a:t>
            </a:r>
          </a:p>
        </p:txBody>
      </p:sp>
      <p:sp>
        <p:nvSpPr>
          <p:cNvPr id="5138" name="Rectangle 27"/>
          <p:cNvSpPr>
            <a:spLocks noChangeArrowheads="1"/>
          </p:cNvSpPr>
          <p:nvPr/>
        </p:nvSpPr>
        <p:spPr bwMode="auto">
          <a:xfrm>
            <a:off x="5486400" y="4114800"/>
            <a:ext cx="304800" cy="304800"/>
          </a:xfrm>
          <a:prstGeom prst="rect">
            <a:avLst/>
          </a:prstGeom>
          <a:solidFill>
            <a:srgbClr val="C0C0C0"/>
          </a:solidFill>
          <a:ln w="3175">
            <a:solidFill>
              <a:schemeClr val="tx1"/>
            </a:solidFill>
            <a:miter lim="800000"/>
            <a:headEnd/>
            <a:tailEnd/>
          </a:ln>
        </p:spPr>
        <p:txBody>
          <a:bodyPr wrap="none" anchor="ctr"/>
          <a:lstStyle/>
          <a:p>
            <a:endParaRPr lang="en-US"/>
          </a:p>
        </p:txBody>
      </p:sp>
      <p:sp>
        <p:nvSpPr>
          <p:cNvPr id="5139" name="Rectangle 28"/>
          <p:cNvSpPr>
            <a:spLocks noChangeArrowheads="1"/>
          </p:cNvSpPr>
          <p:nvPr/>
        </p:nvSpPr>
        <p:spPr bwMode="auto">
          <a:xfrm>
            <a:off x="3352800" y="4114800"/>
            <a:ext cx="3048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t>6</a:t>
            </a:r>
          </a:p>
        </p:txBody>
      </p:sp>
      <p:sp>
        <p:nvSpPr>
          <p:cNvPr id="5140" name="Rectangle 29"/>
          <p:cNvSpPr>
            <a:spLocks noChangeArrowheads="1"/>
          </p:cNvSpPr>
          <p:nvPr/>
        </p:nvSpPr>
        <p:spPr bwMode="auto">
          <a:xfrm>
            <a:off x="6400800" y="4114800"/>
            <a:ext cx="3048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t>4</a:t>
            </a:r>
          </a:p>
        </p:txBody>
      </p:sp>
      <p:sp>
        <p:nvSpPr>
          <p:cNvPr id="5141" name="Rectangle 30"/>
          <p:cNvSpPr>
            <a:spLocks noChangeArrowheads="1"/>
          </p:cNvSpPr>
          <p:nvPr/>
        </p:nvSpPr>
        <p:spPr bwMode="auto">
          <a:xfrm>
            <a:off x="5181600" y="4114800"/>
            <a:ext cx="304800" cy="304800"/>
          </a:xfrm>
          <a:prstGeom prst="rect">
            <a:avLst/>
          </a:prstGeom>
          <a:solidFill>
            <a:srgbClr val="C0C0C0"/>
          </a:solidFill>
          <a:ln w="3175">
            <a:solidFill>
              <a:schemeClr val="tx1"/>
            </a:solidFill>
            <a:miter lim="800000"/>
            <a:headEnd/>
            <a:tailEnd/>
          </a:ln>
        </p:spPr>
        <p:txBody>
          <a:bodyPr wrap="none" anchor="ctr"/>
          <a:lstStyle/>
          <a:p>
            <a:pPr>
              <a:lnSpc>
                <a:spcPct val="100000"/>
              </a:lnSpc>
            </a:pPr>
            <a:r>
              <a:rPr lang="en-US" sz="1600"/>
              <a:t>4</a:t>
            </a:r>
          </a:p>
        </p:txBody>
      </p:sp>
      <p:sp>
        <p:nvSpPr>
          <p:cNvPr id="5142" name="Rectangle 31"/>
          <p:cNvSpPr>
            <a:spLocks noChangeArrowheads="1"/>
          </p:cNvSpPr>
          <p:nvPr/>
        </p:nvSpPr>
        <p:spPr bwMode="auto">
          <a:xfrm>
            <a:off x="5791200" y="4114800"/>
            <a:ext cx="304800" cy="304800"/>
          </a:xfrm>
          <a:prstGeom prst="rect">
            <a:avLst/>
          </a:prstGeom>
          <a:solidFill>
            <a:srgbClr val="C0C0C0"/>
          </a:solidFill>
          <a:ln w="3175">
            <a:solidFill>
              <a:schemeClr val="tx1"/>
            </a:solidFill>
            <a:miter lim="800000"/>
            <a:headEnd/>
            <a:tailEnd/>
          </a:ln>
        </p:spPr>
        <p:txBody>
          <a:bodyPr wrap="none" anchor="ctr"/>
          <a:lstStyle/>
          <a:p>
            <a:endParaRPr lang="en-US"/>
          </a:p>
        </p:txBody>
      </p:sp>
      <p:sp>
        <p:nvSpPr>
          <p:cNvPr id="5143" name="Rectangle 32"/>
          <p:cNvSpPr>
            <a:spLocks noChangeArrowheads="1"/>
          </p:cNvSpPr>
          <p:nvPr/>
        </p:nvSpPr>
        <p:spPr bwMode="auto">
          <a:xfrm>
            <a:off x="6096000" y="4114800"/>
            <a:ext cx="304800" cy="304800"/>
          </a:xfrm>
          <a:prstGeom prst="rect">
            <a:avLst/>
          </a:prstGeom>
          <a:solidFill>
            <a:srgbClr val="C0C0C0"/>
          </a:solidFill>
          <a:ln w="3175">
            <a:solidFill>
              <a:schemeClr val="tx1"/>
            </a:solidFill>
            <a:miter lim="800000"/>
            <a:headEnd/>
            <a:tailEnd/>
          </a:ln>
        </p:spPr>
        <p:txBody>
          <a:bodyPr wrap="none" anchor="ctr"/>
          <a:lstStyle/>
          <a:p>
            <a:pPr>
              <a:lnSpc>
                <a:spcPct val="100000"/>
              </a:lnSpc>
            </a:pPr>
            <a:r>
              <a:rPr lang="en-US" sz="1600"/>
              <a:t>4</a:t>
            </a:r>
          </a:p>
        </p:txBody>
      </p:sp>
      <p:sp>
        <p:nvSpPr>
          <p:cNvPr id="5144" name="Rectangle 33"/>
          <p:cNvSpPr>
            <a:spLocks noChangeArrowheads="1"/>
          </p:cNvSpPr>
          <p:nvPr/>
        </p:nvSpPr>
        <p:spPr bwMode="auto">
          <a:xfrm>
            <a:off x="6705600" y="41148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5145" name="Rectangle 34"/>
          <p:cNvSpPr>
            <a:spLocks noChangeArrowheads="1"/>
          </p:cNvSpPr>
          <p:nvPr/>
        </p:nvSpPr>
        <p:spPr bwMode="auto">
          <a:xfrm>
            <a:off x="7010400" y="41148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5146" name="Rectangle 35"/>
          <p:cNvSpPr>
            <a:spLocks noChangeArrowheads="1"/>
          </p:cNvSpPr>
          <p:nvPr/>
        </p:nvSpPr>
        <p:spPr bwMode="auto">
          <a:xfrm>
            <a:off x="7315200" y="4114800"/>
            <a:ext cx="3048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t>4</a:t>
            </a:r>
          </a:p>
        </p:txBody>
      </p:sp>
      <p:sp>
        <p:nvSpPr>
          <p:cNvPr id="5147" name="Freeform 36"/>
          <p:cNvSpPr>
            <a:spLocks/>
          </p:cNvSpPr>
          <p:nvPr/>
        </p:nvSpPr>
        <p:spPr bwMode="auto">
          <a:xfrm>
            <a:off x="1371600" y="3708400"/>
            <a:ext cx="5181600" cy="558800"/>
          </a:xfrm>
          <a:custGeom>
            <a:avLst/>
            <a:gdLst>
              <a:gd name="T0" fmla="*/ 0 w 3264"/>
              <a:gd name="T1" fmla="*/ 558800 h 352"/>
              <a:gd name="T2" fmla="*/ 3124200 w 3264"/>
              <a:gd name="T3" fmla="*/ 25400 h 352"/>
              <a:gd name="T4" fmla="*/ 5181600 w 3264"/>
              <a:gd name="T5" fmla="*/ 406400 h 352"/>
              <a:gd name="T6" fmla="*/ 0 60000 65536"/>
              <a:gd name="T7" fmla="*/ 0 60000 65536"/>
              <a:gd name="T8" fmla="*/ 0 60000 65536"/>
              <a:gd name="T9" fmla="*/ 0 w 3264"/>
              <a:gd name="T10" fmla="*/ 0 h 352"/>
              <a:gd name="T11" fmla="*/ 3264 w 3264"/>
              <a:gd name="T12" fmla="*/ 352 h 352"/>
            </a:gdLst>
            <a:ahLst/>
            <a:cxnLst>
              <a:cxn ang="T6">
                <a:pos x="T0" y="T1"/>
              </a:cxn>
              <a:cxn ang="T7">
                <a:pos x="T2" y="T3"/>
              </a:cxn>
              <a:cxn ang="T8">
                <a:pos x="T4" y="T5"/>
              </a:cxn>
            </a:cxnLst>
            <a:rect l="T9" t="T10" r="T11" b="T12"/>
            <a:pathLst>
              <a:path w="3264" h="352">
                <a:moveTo>
                  <a:pt x="0" y="352"/>
                </a:moveTo>
                <a:cubicBezTo>
                  <a:pt x="712" y="191"/>
                  <a:pt x="1424" y="31"/>
                  <a:pt x="1968" y="16"/>
                </a:cubicBezTo>
                <a:cubicBezTo>
                  <a:pt x="2511" y="0"/>
                  <a:pt x="2887" y="128"/>
                  <a:pt x="3264" y="256"/>
                </a:cubicBezTo>
              </a:path>
            </a:pathLst>
          </a:custGeom>
          <a:noFill/>
          <a:ln w="25400">
            <a:solidFill>
              <a:schemeClr val="tx1"/>
            </a:solidFill>
            <a:round/>
            <a:headEnd type="oval" w="med" len="med"/>
            <a:tailEnd type="triangle" w="med" len="med"/>
          </a:ln>
        </p:spPr>
        <p:txBody>
          <a:bodyPr wrap="none" anchor="ctr"/>
          <a:lstStyle/>
          <a:p>
            <a:endParaRPr lang="en-US"/>
          </a:p>
        </p:txBody>
      </p:sp>
      <p:sp>
        <p:nvSpPr>
          <p:cNvPr id="5148" name="Freeform 37"/>
          <p:cNvSpPr>
            <a:spLocks/>
          </p:cNvSpPr>
          <p:nvPr/>
        </p:nvSpPr>
        <p:spPr bwMode="auto">
          <a:xfrm>
            <a:off x="3505200" y="3632200"/>
            <a:ext cx="3352800" cy="635000"/>
          </a:xfrm>
          <a:custGeom>
            <a:avLst/>
            <a:gdLst>
              <a:gd name="T0" fmla="*/ 3352800 w 2112"/>
              <a:gd name="T1" fmla="*/ 635000 h 400"/>
              <a:gd name="T2" fmla="*/ 2667000 w 2112"/>
              <a:gd name="T3" fmla="*/ 25400 h 400"/>
              <a:gd name="T4" fmla="*/ 0 w 2112"/>
              <a:gd name="T5" fmla="*/ 482600 h 400"/>
              <a:gd name="T6" fmla="*/ 0 60000 65536"/>
              <a:gd name="T7" fmla="*/ 0 60000 65536"/>
              <a:gd name="T8" fmla="*/ 0 60000 65536"/>
              <a:gd name="T9" fmla="*/ 0 w 2112"/>
              <a:gd name="T10" fmla="*/ 0 h 400"/>
              <a:gd name="T11" fmla="*/ 2112 w 2112"/>
              <a:gd name="T12" fmla="*/ 400 h 400"/>
            </a:gdLst>
            <a:ahLst/>
            <a:cxnLst>
              <a:cxn ang="T6">
                <a:pos x="T0" y="T1"/>
              </a:cxn>
              <a:cxn ang="T7">
                <a:pos x="T2" y="T3"/>
              </a:cxn>
              <a:cxn ang="T8">
                <a:pos x="T4" y="T5"/>
              </a:cxn>
            </a:cxnLst>
            <a:rect l="T9" t="T10" r="T11" b="T12"/>
            <a:pathLst>
              <a:path w="2112" h="400">
                <a:moveTo>
                  <a:pt x="2112" y="400"/>
                </a:moveTo>
                <a:cubicBezTo>
                  <a:pt x="2072" y="216"/>
                  <a:pt x="2032" y="32"/>
                  <a:pt x="1680" y="16"/>
                </a:cubicBezTo>
                <a:cubicBezTo>
                  <a:pt x="1328" y="0"/>
                  <a:pt x="280" y="256"/>
                  <a:pt x="0" y="304"/>
                </a:cubicBezTo>
              </a:path>
            </a:pathLst>
          </a:custGeom>
          <a:noFill/>
          <a:ln w="25400">
            <a:solidFill>
              <a:schemeClr val="tx1"/>
            </a:solidFill>
            <a:round/>
            <a:headEnd type="oval" w="med" len="med"/>
            <a:tailEnd type="triangle" w="med" len="med"/>
          </a:ln>
        </p:spPr>
        <p:txBody>
          <a:bodyPr wrap="none" anchor="ctr"/>
          <a:lstStyle/>
          <a:p>
            <a:endParaRPr lang="en-US"/>
          </a:p>
        </p:txBody>
      </p:sp>
      <p:sp>
        <p:nvSpPr>
          <p:cNvPr id="5149" name="Freeform 38"/>
          <p:cNvSpPr>
            <a:spLocks/>
          </p:cNvSpPr>
          <p:nvPr/>
        </p:nvSpPr>
        <p:spPr bwMode="auto">
          <a:xfrm>
            <a:off x="1066800" y="4267200"/>
            <a:ext cx="6096000" cy="671513"/>
          </a:xfrm>
          <a:custGeom>
            <a:avLst/>
            <a:gdLst>
              <a:gd name="T0" fmla="*/ 6096000 w 3840"/>
              <a:gd name="T1" fmla="*/ 0 h 423"/>
              <a:gd name="T2" fmla="*/ 4876800 w 3840"/>
              <a:gd name="T3" fmla="*/ 533400 h 423"/>
              <a:gd name="T4" fmla="*/ 1066800 w 3840"/>
              <a:gd name="T5" fmla="*/ 609600 h 423"/>
              <a:gd name="T6" fmla="*/ 0 w 3840"/>
              <a:gd name="T7" fmla="*/ 152400 h 423"/>
              <a:gd name="T8" fmla="*/ 0 60000 65536"/>
              <a:gd name="T9" fmla="*/ 0 60000 65536"/>
              <a:gd name="T10" fmla="*/ 0 60000 65536"/>
              <a:gd name="T11" fmla="*/ 0 60000 65536"/>
              <a:gd name="T12" fmla="*/ 0 w 3840"/>
              <a:gd name="T13" fmla="*/ 0 h 423"/>
              <a:gd name="T14" fmla="*/ 3840 w 3840"/>
              <a:gd name="T15" fmla="*/ 423 h 423"/>
            </a:gdLst>
            <a:ahLst/>
            <a:cxnLst>
              <a:cxn ang="T8">
                <a:pos x="T0" y="T1"/>
              </a:cxn>
              <a:cxn ang="T9">
                <a:pos x="T2" y="T3"/>
              </a:cxn>
              <a:cxn ang="T10">
                <a:pos x="T4" y="T5"/>
              </a:cxn>
              <a:cxn ang="T11">
                <a:pos x="T6" y="T7"/>
              </a:cxn>
            </a:cxnLst>
            <a:rect l="T12" t="T13" r="T14" b="T15"/>
            <a:pathLst>
              <a:path w="3840" h="423">
                <a:moveTo>
                  <a:pt x="3840" y="0"/>
                </a:moveTo>
                <a:cubicBezTo>
                  <a:pt x="3719" y="136"/>
                  <a:pt x="3599" y="272"/>
                  <a:pt x="3072" y="336"/>
                </a:cubicBezTo>
                <a:cubicBezTo>
                  <a:pt x="2544" y="399"/>
                  <a:pt x="1183" y="423"/>
                  <a:pt x="672" y="384"/>
                </a:cubicBezTo>
                <a:cubicBezTo>
                  <a:pt x="160" y="344"/>
                  <a:pt x="80" y="220"/>
                  <a:pt x="0" y="96"/>
                </a:cubicBezTo>
              </a:path>
            </a:pathLst>
          </a:custGeom>
          <a:noFill/>
          <a:ln w="25400">
            <a:solidFill>
              <a:schemeClr val="tx1"/>
            </a:solidFill>
            <a:round/>
            <a:headEnd type="oval" w="med" len="med"/>
            <a:tailEnd type="triangle" w="med" len="med"/>
          </a:ln>
        </p:spPr>
        <p:txBody>
          <a:bodyPr wrap="none" anchor="ctr"/>
          <a:lstStyle/>
          <a:p>
            <a:endParaRPr lang="en-US"/>
          </a:p>
        </p:txBody>
      </p:sp>
      <p:sp>
        <p:nvSpPr>
          <p:cNvPr id="5150" name="Freeform 39"/>
          <p:cNvSpPr>
            <a:spLocks/>
          </p:cNvSpPr>
          <p:nvPr/>
        </p:nvSpPr>
        <p:spPr bwMode="auto">
          <a:xfrm>
            <a:off x="4114800" y="4267200"/>
            <a:ext cx="2438400" cy="481013"/>
          </a:xfrm>
          <a:custGeom>
            <a:avLst/>
            <a:gdLst>
              <a:gd name="T0" fmla="*/ 0 w 1536"/>
              <a:gd name="T1" fmla="*/ 0 h 303"/>
              <a:gd name="T2" fmla="*/ 1295400 w 1536"/>
              <a:gd name="T3" fmla="*/ 457200 h 303"/>
              <a:gd name="T4" fmla="*/ 2438400 w 1536"/>
              <a:gd name="T5" fmla="*/ 152400 h 303"/>
              <a:gd name="T6" fmla="*/ 0 60000 65536"/>
              <a:gd name="T7" fmla="*/ 0 60000 65536"/>
              <a:gd name="T8" fmla="*/ 0 60000 65536"/>
              <a:gd name="T9" fmla="*/ 0 w 1536"/>
              <a:gd name="T10" fmla="*/ 0 h 303"/>
              <a:gd name="T11" fmla="*/ 1536 w 1536"/>
              <a:gd name="T12" fmla="*/ 303 h 303"/>
            </a:gdLst>
            <a:ahLst/>
            <a:cxnLst>
              <a:cxn ang="T6">
                <a:pos x="T0" y="T1"/>
              </a:cxn>
              <a:cxn ang="T7">
                <a:pos x="T2" y="T3"/>
              </a:cxn>
              <a:cxn ang="T8">
                <a:pos x="T4" y="T5"/>
              </a:cxn>
            </a:cxnLst>
            <a:rect l="T9" t="T10" r="T11" b="T12"/>
            <a:pathLst>
              <a:path w="1536" h="303">
                <a:moveTo>
                  <a:pt x="0" y="0"/>
                </a:moveTo>
                <a:cubicBezTo>
                  <a:pt x="280" y="136"/>
                  <a:pt x="560" y="272"/>
                  <a:pt x="816" y="288"/>
                </a:cubicBezTo>
                <a:cubicBezTo>
                  <a:pt x="1071" y="303"/>
                  <a:pt x="1303" y="199"/>
                  <a:pt x="1536" y="96"/>
                </a:cubicBezTo>
              </a:path>
            </a:pathLst>
          </a:custGeom>
          <a:noFill/>
          <a:ln w="25400">
            <a:solidFill>
              <a:schemeClr val="tx1"/>
            </a:solidFill>
            <a:round/>
            <a:headEnd type="oval" w="med" len="med"/>
            <a:tailEnd type="triangle" w="med" len="med"/>
          </a:ln>
        </p:spPr>
        <p:txBody>
          <a:bodyPr wrap="none" anchor="ctr"/>
          <a:lstStyle/>
          <a:p>
            <a:endParaRPr lang="en-US"/>
          </a:p>
        </p:txBody>
      </p:sp>
      <p:sp>
        <p:nvSpPr>
          <p:cNvPr id="5151" name="Text Box 40"/>
          <p:cNvSpPr txBox="1">
            <a:spLocks noChangeArrowheads="1"/>
          </p:cNvSpPr>
          <p:nvPr/>
        </p:nvSpPr>
        <p:spPr bwMode="auto">
          <a:xfrm>
            <a:off x="6553200" y="3429000"/>
            <a:ext cx="1512888" cy="336550"/>
          </a:xfrm>
          <a:prstGeom prst="rect">
            <a:avLst/>
          </a:prstGeom>
          <a:noFill/>
          <a:ln w="25400">
            <a:noFill/>
            <a:miter lim="800000"/>
            <a:headEnd/>
            <a:tailEnd/>
          </a:ln>
        </p:spPr>
        <p:txBody>
          <a:bodyPr wrap="none">
            <a:spAutoFit/>
          </a:bodyPr>
          <a:lstStyle/>
          <a:p>
            <a:pPr algn="l">
              <a:lnSpc>
                <a:spcPct val="100000"/>
              </a:lnSpc>
            </a:pPr>
            <a:r>
              <a:rPr lang="en-US" sz="1600"/>
              <a:t>Forward links</a:t>
            </a:r>
          </a:p>
        </p:txBody>
      </p:sp>
      <p:sp>
        <p:nvSpPr>
          <p:cNvPr id="5152" name="Text Box 41"/>
          <p:cNvSpPr txBox="1">
            <a:spLocks noChangeArrowheads="1"/>
          </p:cNvSpPr>
          <p:nvPr/>
        </p:nvSpPr>
        <p:spPr bwMode="auto">
          <a:xfrm>
            <a:off x="6842125" y="4565650"/>
            <a:ext cx="1189038" cy="336550"/>
          </a:xfrm>
          <a:prstGeom prst="rect">
            <a:avLst/>
          </a:prstGeom>
          <a:noFill/>
          <a:ln w="25400">
            <a:noFill/>
            <a:miter lim="800000"/>
            <a:headEnd/>
            <a:tailEnd/>
          </a:ln>
        </p:spPr>
        <p:txBody>
          <a:bodyPr wrap="none">
            <a:spAutoFit/>
          </a:bodyPr>
          <a:lstStyle/>
          <a:p>
            <a:pPr algn="l">
              <a:lnSpc>
                <a:spcPct val="100000"/>
              </a:lnSpc>
            </a:pPr>
            <a:r>
              <a:rPr lang="en-US" sz="1600"/>
              <a:t>Back links</a:t>
            </a:r>
          </a:p>
        </p:txBody>
      </p:sp>
      <p:sp>
        <p:nvSpPr>
          <p:cNvPr id="5153" name="Text Box 42"/>
          <p:cNvSpPr txBox="1">
            <a:spLocks noChangeArrowheads="1"/>
          </p:cNvSpPr>
          <p:nvPr/>
        </p:nvSpPr>
        <p:spPr bwMode="auto">
          <a:xfrm>
            <a:off x="7375525" y="4184650"/>
            <a:ext cx="184150" cy="336550"/>
          </a:xfrm>
          <a:prstGeom prst="rect">
            <a:avLst/>
          </a:prstGeom>
          <a:noFill/>
          <a:ln w="25400">
            <a:noFill/>
            <a:miter lim="800000"/>
            <a:headEnd/>
            <a:tailEnd/>
          </a:ln>
        </p:spPr>
        <p:txBody>
          <a:bodyPr wrap="none">
            <a:spAutoFit/>
          </a:bodyPr>
          <a:lstStyle/>
          <a:p>
            <a:pPr algn="l">
              <a:lnSpc>
                <a:spcPct val="100000"/>
              </a:lnSpc>
            </a:pPr>
            <a:endParaRPr lang="en-US" sz="1600"/>
          </a:p>
        </p:txBody>
      </p:sp>
      <p:sp>
        <p:nvSpPr>
          <p:cNvPr id="5154" name="Freeform 43"/>
          <p:cNvSpPr>
            <a:spLocks/>
          </p:cNvSpPr>
          <p:nvPr/>
        </p:nvSpPr>
        <p:spPr bwMode="auto">
          <a:xfrm>
            <a:off x="838200" y="3644900"/>
            <a:ext cx="2971800" cy="622300"/>
          </a:xfrm>
          <a:custGeom>
            <a:avLst/>
            <a:gdLst>
              <a:gd name="T0" fmla="*/ 2971800 w 1872"/>
              <a:gd name="T1" fmla="*/ 622300 h 392"/>
              <a:gd name="T2" fmla="*/ 1295400 w 1872"/>
              <a:gd name="T3" fmla="*/ 88900 h 392"/>
              <a:gd name="T4" fmla="*/ 0 w 1872"/>
              <a:gd name="T5" fmla="*/ 88900 h 392"/>
              <a:gd name="T6" fmla="*/ 0 60000 65536"/>
              <a:gd name="T7" fmla="*/ 0 60000 65536"/>
              <a:gd name="T8" fmla="*/ 0 60000 65536"/>
              <a:gd name="T9" fmla="*/ 0 w 1872"/>
              <a:gd name="T10" fmla="*/ 0 h 392"/>
              <a:gd name="T11" fmla="*/ 1872 w 1872"/>
              <a:gd name="T12" fmla="*/ 392 h 392"/>
            </a:gdLst>
            <a:ahLst/>
            <a:cxnLst>
              <a:cxn ang="T6">
                <a:pos x="T0" y="T1"/>
              </a:cxn>
              <a:cxn ang="T7">
                <a:pos x="T2" y="T3"/>
              </a:cxn>
              <a:cxn ang="T8">
                <a:pos x="T4" y="T5"/>
              </a:cxn>
            </a:cxnLst>
            <a:rect l="T9" t="T10" r="T11" b="T12"/>
            <a:pathLst>
              <a:path w="1872" h="392">
                <a:moveTo>
                  <a:pt x="1872" y="392"/>
                </a:moveTo>
                <a:cubicBezTo>
                  <a:pt x="1499" y="251"/>
                  <a:pt x="1127" y="111"/>
                  <a:pt x="816" y="56"/>
                </a:cubicBezTo>
                <a:cubicBezTo>
                  <a:pt x="504" y="0"/>
                  <a:pt x="252" y="28"/>
                  <a:pt x="0" y="56"/>
                </a:cubicBezTo>
              </a:path>
            </a:pathLst>
          </a:custGeom>
          <a:noFill/>
          <a:ln w="25400">
            <a:solidFill>
              <a:schemeClr val="tx1"/>
            </a:solidFill>
            <a:round/>
            <a:headEnd type="oval" w="med" len="med"/>
            <a:tailEnd type="triangle" w="med" len="med"/>
          </a:ln>
        </p:spPr>
        <p:txBody>
          <a:bodyPr wrap="none" anchor="ctr"/>
          <a:lstStyle/>
          <a:p>
            <a:endParaRPr lang="en-US"/>
          </a:p>
        </p:txBody>
      </p:sp>
      <p:sp>
        <p:nvSpPr>
          <p:cNvPr id="5155" name="Freeform 44"/>
          <p:cNvSpPr>
            <a:spLocks/>
          </p:cNvSpPr>
          <p:nvPr/>
        </p:nvSpPr>
        <p:spPr bwMode="auto">
          <a:xfrm>
            <a:off x="914400" y="4267200"/>
            <a:ext cx="762000" cy="457200"/>
          </a:xfrm>
          <a:custGeom>
            <a:avLst/>
            <a:gdLst>
              <a:gd name="T0" fmla="*/ 762000 w 480"/>
              <a:gd name="T1" fmla="*/ 0 h 288"/>
              <a:gd name="T2" fmla="*/ 533400 w 480"/>
              <a:gd name="T3" fmla="*/ 381000 h 288"/>
              <a:gd name="T4" fmla="*/ 0 w 480"/>
              <a:gd name="T5" fmla="*/ 457200 h 288"/>
              <a:gd name="T6" fmla="*/ 0 60000 65536"/>
              <a:gd name="T7" fmla="*/ 0 60000 65536"/>
              <a:gd name="T8" fmla="*/ 0 60000 65536"/>
              <a:gd name="T9" fmla="*/ 0 w 480"/>
              <a:gd name="T10" fmla="*/ 0 h 288"/>
              <a:gd name="T11" fmla="*/ 480 w 480"/>
              <a:gd name="T12" fmla="*/ 288 h 288"/>
            </a:gdLst>
            <a:ahLst/>
            <a:cxnLst>
              <a:cxn ang="T6">
                <a:pos x="T0" y="T1"/>
              </a:cxn>
              <a:cxn ang="T7">
                <a:pos x="T2" y="T3"/>
              </a:cxn>
              <a:cxn ang="T8">
                <a:pos x="T4" y="T5"/>
              </a:cxn>
            </a:cxnLst>
            <a:rect l="T9" t="T10" r="T11" b="T12"/>
            <a:pathLst>
              <a:path w="480" h="288">
                <a:moveTo>
                  <a:pt x="480" y="0"/>
                </a:moveTo>
                <a:cubicBezTo>
                  <a:pt x="448" y="96"/>
                  <a:pt x="416" y="192"/>
                  <a:pt x="336" y="240"/>
                </a:cubicBezTo>
                <a:cubicBezTo>
                  <a:pt x="256" y="288"/>
                  <a:pt x="128" y="288"/>
                  <a:pt x="0" y="288"/>
                </a:cubicBezTo>
              </a:path>
            </a:pathLst>
          </a:custGeom>
          <a:noFill/>
          <a:ln w="25400">
            <a:solidFill>
              <a:schemeClr val="tx1"/>
            </a:solidFill>
            <a:round/>
            <a:headEnd type="oval" w="med" len="med"/>
            <a:tailEnd type="triangle" w="med" len="med"/>
          </a:ln>
        </p:spPr>
        <p:txBody>
          <a:bodyPr wrap="none" anchor="ctr"/>
          <a:lstStyle/>
          <a:p>
            <a:endParaRPr lang="en-US"/>
          </a:p>
        </p:txBody>
      </p:sp>
      <p:sp>
        <p:nvSpPr>
          <p:cNvPr id="5156" name="Text Box 45"/>
          <p:cNvSpPr txBox="1">
            <a:spLocks noChangeArrowheads="1"/>
          </p:cNvSpPr>
          <p:nvPr/>
        </p:nvSpPr>
        <p:spPr bwMode="auto">
          <a:xfrm>
            <a:off x="1355725" y="3803650"/>
            <a:ext cx="327025" cy="336550"/>
          </a:xfrm>
          <a:prstGeom prst="rect">
            <a:avLst/>
          </a:prstGeom>
          <a:noFill/>
          <a:ln w="25400">
            <a:noFill/>
            <a:miter lim="800000"/>
            <a:headEnd/>
            <a:tailEnd/>
          </a:ln>
        </p:spPr>
        <p:txBody>
          <a:bodyPr wrap="none">
            <a:spAutoFit/>
          </a:bodyPr>
          <a:lstStyle/>
          <a:p>
            <a:pPr algn="l">
              <a:lnSpc>
                <a:spcPct val="100000"/>
              </a:lnSpc>
            </a:pPr>
            <a:r>
              <a:rPr lang="en-US" sz="1600"/>
              <a:t>A</a:t>
            </a:r>
          </a:p>
        </p:txBody>
      </p:sp>
      <p:sp>
        <p:nvSpPr>
          <p:cNvPr id="5157" name="Text Box 46"/>
          <p:cNvSpPr txBox="1">
            <a:spLocks noChangeArrowheads="1"/>
          </p:cNvSpPr>
          <p:nvPr/>
        </p:nvSpPr>
        <p:spPr bwMode="auto">
          <a:xfrm>
            <a:off x="6934200" y="3810000"/>
            <a:ext cx="330200" cy="336550"/>
          </a:xfrm>
          <a:prstGeom prst="rect">
            <a:avLst/>
          </a:prstGeom>
          <a:noFill/>
          <a:ln w="25400">
            <a:noFill/>
            <a:miter lim="800000"/>
            <a:headEnd/>
            <a:tailEnd/>
          </a:ln>
        </p:spPr>
        <p:txBody>
          <a:bodyPr wrap="none">
            <a:spAutoFit/>
          </a:bodyPr>
          <a:lstStyle/>
          <a:p>
            <a:pPr algn="l">
              <a:lnSpc>
                <a:spcPct val="100000"/>
              </a:lnSpc>
            </a:pPr>
            <a:r>
              <a:rPr lang="en-US" sz="1600"/>
              <a:t>B</a:t>
            </a:r>
          </a:p>
        </p:txBody>
      </p:sp>
      <p:sp>
        <p:nvSpPr>
          <p:cNvPr id="5158" name="Text Box 47"/>
          <p:cNvSpPr txBox="1">
            <a:spLocks noChangeArrowheads="1"/>
          </p:cNvSpPr>
          <p:nvPr/>
        </p:nvSpPr>
        <p:spPr bwMode="auto">
          <a:xfrm>
            <a:off x="4114800" y="4419600"/>
            <a:ext cx="330200" cy="336550"/>
          </a:xfrm>
          <a:prstGeom prst="rect">
            <a:avLst/>
          </a:prstGeom>
          <a:noFill/>
          <a:ln w="25400">
            <a:noFill/>
            <a:miter lim="800000"/>
            <a:headEnd/>
            <a:tailEnd/>
          </a:ln>
        </p:spPr>
        <p:txBody>
          <a:bodyPr wrap="none">
            <a:spAutoFit/>
          </a:bodyPr>
          <a:lstStyle/>
          <a:p>
            <a:pPr algn="l">
              <a:lnSpc>
                <a:spcPct val="100000"/>
              </a:lnSpc>
            </a:pPr>
            <a:r>
              <a:rPr lang="en-US" sz="1600"/>
              <a:t>C</a:t>
            </a: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Memory Abstraction</a:t>
            </a:r>
            <a:endParaRPr lang="en-US" dirty="0"/>
          </a:p>
        </p:txBody>
      </p:sp>
      <p:sp>
        <p:nvSpPr>
          <p:cNvPr id="3" name="Rectangle 2"/>
          <p:cNvSpPr/>
          <p:nvPr/>
        </p:nvSpPr>
        <p:spPr bwMode="auto">
          <a:xfrm>
            <a:off x="2438400" y="6096000"/>
            <a:ext cx="4482958" cy="424732"/>
          </a:xfrm>
          <a:prstGeom prst="rect">
            <a:avLst/>
          </a:prstGeom>
          <a:ln>
            <a:headEnd type="none" w="med" len="med"/>
            <a:tailEnd type="none" w="sm" len="sm"/>
          </a:ln>
        </p:spPr>
        <p:style>
          <a:lnRef idx="2">
            <a:schemeClr val="accent5">
              <a:shade val="50000"/>
            </a:schemeClr>
          </a:lnRef>
          <a:fillRef idx="1">
            <a:schemeClr val="accent5"/>
          </a:fillRef>
          <a:effectRef idx="0">
            <a:schemeClr val="accent5"/>
          </a:effectRef>
          <a:fontRef idx="minor">
            <a:schemeClr val="lt1"/>
          </a:fontRef>
        </p:style>
        <p:txBody>
          <a:bodyPr vert="horz" wrap="none" lIns="45720" tIns="45720" rIns="45720" bIns="45720" numCol="1" rtlCol="0" anchor="ctr" anchorCtr="0" compatLnSpc="1">
            <a:prstTxWarp prst="textNoShape">
              <a:avLst/>
            </a:prstTxWarp>
            <a:spAutoFit/>
          </a:bodyPr>
          <a:lstStyle/>
          <a:p>
            <a:pPr marL="0" marR="0" indent="0" algn="ctr" defTabSz="914400" rtl="0" eaLnBrk="0" fontAlgn="base" latinLnBrk="0" hangingPunct="0">
              <a:lnSpc>
                <a:spcPct val="90000"/>
              </a:lnSpc>
              <a:spcBef>
                <a:spcPct val="0"/>
              </a:spcBef>
              <a:spcAft>
                <a:spcPct val="0"/>
              </a:spcAft>
              <a:buClrTx/>
              <a:buSzTx/>
              <a:buFontTx/>
              <a:buNone/>
              <a:tabLst/>
            </a:pPr>
            <a:r>
              <a:rPr kumimoji="0" lang="en-US" sz="2400" b="1" i="0" u="none" strike="noStrike" cap="none" normalizeH="0" baseline="0" dirty="0" smtClean="0">
                <a:ln>
                  <a:noFill/>
                </a:ln>
                <a:solidFill>
                  <a:schemeClr val="bg1"/>
                </a:solidFill>
                <a:effectLst/>
                <a:latin typeface="Helvetica" charset="0"/>
              </a:rPr>
              <a:t>What you see is what you get!</a:t>
            </a:r>
            <a:endParaRPr kumimoji="0" lang="en-US" sz="2400" b="1" i="0" u="none" strike="noStrike" cap="none" normalizeH="0" baseline="0" dirty="0">
              <a:ln>
                <a:noFill/>
              </a:ln>
              <a:solidFill>
                <a:schemeClr val="bg1"/>
              </a:solidFill>
              <a:effectLst/>
              <a:latin typeface="Helvetica" charset="0"/>
            </a:endParaRPr>
          </a:p>
        </p:txBody>
      </p:sp>
      <p:sp>
        <p:nvSpPr>
          <p:cNvPr id="4" name="Rectangle 3"/>
          <p:cNvSpPr/>
          <p:nvPr/>
        </p:nvSpPr>
        <p:spPr bwMode="auto">
          <a:xfrm>
            <a:off x="687729" y="2057400"/>
            <a:ext cx="1445871" cy="1981199"/>
          </a:xfrm>
          <a:prstGeom prst="rect">
            <a:avLst/>
          </a:prstGeom>
          <a:noFill/>
          <a:ln w="19050" cap="flat" cmpd="sng" algn="ctr">
            <a:solidFill>
              <a:schemeClr val="tx2"/>
            </a:solidFill>
            <a:prstDash val="solid"/>
            <a:round/>
            <a:headEnd type="none" w="med" len="med"/>
            <a:tailEnd type="none" w="sm" len="sm"/>
          </a:ln>
          <a:effectLst/>
        </p:spPr>
        <p:txBody>
          <a:bodyPr vert="horz" wrap="square" lIns="45720" tIns="45720" rIns="45720" bIns="45720" numCol="1" rtlCol="0" anchor="ctr" anchorCtr="0" compatLnSpc="1">
            <a:prstTxWarp prst="textNoShape">
              <a:avLst/>
            </a:prstTxWarp>
            <a:normAutofit/>
          </a:bodyPr>
          <a:lstStyle/>
          <a:p>
            <a:pPr marL="0" marR="0" indent="0" algn="ctr" defTabSz="914400" rtl="0" eaLnBrk="0" fontAlgn="base" latinLnBrk="0" hangingPunct="0">
              <a:lnSpc>
                <a:spcPct val="9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Helvetica" charset="0"/>
              </a:rPr>
              <a:t>User Program</a:t>
            </a:r>
            <a:endParaRPr kumimoji="0" lang="en-US" sz="2400" b="1" i="0" u="none" strike="noStrike" cap="none" normalizeH="0" baseline="0" dirty="0">
              <a:ln>
                <a:noFill/>
              </a:ln>
              <a:solidFill>
                <a:schemeClr val="tx1"/>
              </a:solidFill>
              <a:effectLst/>
              <a:latin typeface="Helvetica" charset="0"/>
            </a:endParaRPr>
          </a:p>
        </p:txBody>
      </p:sp>
      <p:sp>
        <p:nvSpPr>
          <p:cNvPr id="5" name="Rectangle 4"/>
          <p:cNvSpPr/>
          <p:nvPr/>
        </p:nvSpPr>
        <p:spPr bwMode="auto">
          <a:xfrm>
            <a:off x="685800" y="4038600"/>
            <a:ext cx="1445871" cy="838200"/>
          </a:xfrm>
          <a:prstGeom prst="rect">
            <a:avLst/>
          </a:prstGeom>
          <a:noFill/>
          <a:ln w="19050" cap="flat" cmpd="sng" algn="ctr">
            <a:solidFill>
              <a:schemeClr val="tx2"/>
            </a:solidFill>
            <a:prstDash val="solid"/>
            <a:round/>
            <a:headEnd type="none" w="med" len="med"/>
            <a:tailEnd type="none" w="sm" len="sm"/>
          </a:ln>
          <a:effectLst/>
        </p:spPr>
        <p:txBody>
          <a:bodyPr vert="horz" wrap="square" lIns="45720" tIns="45720" rIns="45720" bIns="45720" numCol="1" rtlCol="0" anchor="ctr" anchorCtr="0" compatLnSpc="1">
            <a:prstTxWarp prst="textNoShape">
              <a:avLst/>
            </a:prstTxWarp>
            <a:normAutofit/>
          </a:bodyPr>
          <a:lstStyle/>
          <a:p>
            <a:pPr marL="0" marR="0" indent="0" algn="ctr" defTabSz="914400" rtl="0" eaLnBrk="0" fontAlgn="base" latinLnBrk="0" hangingPunct="0">
              <a:lnSpc>
                <a:spcPct val="90000"/>
              </a:lnSpc>
              <a:spcBef>
                <a:spcPct val="0"/>
              </a:spcBef>
              <a:spcAft>
                <a:spcPct val="0"/>
              </a:spcAft>
              <a:buClrTx/>
              <a:buSzTx/>
              <a:buFontTx/>
              <a:buNone/>
              <a:tabLst/>
            </a:pPr>
            <a:r>
              <a:rPr lang="en-US" dirty="0" smtClean="0">
                <a:latin typeface="Helvetica" charset="0"/>
              </a:rPr>
              <a:t>OS </a:t>
            </a:r>
          </a:p>
          <a:p>
            <a:pPr marL="0" marR="0" indent="0" algn="ctr" defTabSz="914400" rtl="0" eaLnBrk="0" fontAlgn="base" latinLnBrk="0" hangingPunct="0">
              <a:lnSpc>
                <a:spcPct val="9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Helvetica" charset="0"/>
              </a:rPr>
              <a:t>in</a:t>
            </a:r>
            <a:r>
              <a:rPr kumimoji="0" lang="en-US" sz="2400" b="1" i="0" u="none" strike="noStrike" cap="none" normalizeH="0" dirty="0" smtClean="0">
                <a:ln>
                  <a:noFill/>
                </a:ln>
                <a:solidFill>
                  <a:schemeClr val="tx1"/>
                </a:solidFill>
                <a:effectLst/>
                <a:latin typeface="Helvetica" charset="0"/>
              </a:rPr>
              <a:t> RAM</a:t>
            </a:r>
            <a:endParaRPr kumimoji="0" lang="en-US" sz="2400" b="1" i="0" u="none" strike="noStrike" cap="none" normalizeH="0" baseline="0" dirty="0">
              <a:ln>
                <a:noFill/>
              </a:ln>
              <a:solidFill>
                <a:schemeClr val="tx1"/>
              </a:solidFill>
              <a:effectLst/>
              <a:latin typeface="Helvetica" charset="0"/>
            </a:endParaRPr>
          </a:p>
        </p:txBody>
      </p:sp>
      <p:sp>
        <p:nvSpPr>
          <p:cNvPr id="7" name="TextBox 6"/>
          <p:cNvSpPr txBox="1"/>
          <p:nvPr/>
        </p:nvSpPr>
        <p:spPr>
          <a:xfrm>
            <a:off x="2133600" y="4680668"/>
            <a:ext cx="228600" cy="424732"/>
          </a:xfrm>
          <a:prstGeom prst="rect">
            <a:avLst/>
          </a:prstGeom>
          <a:noFill/>
        </p:spPr>
        <p:txBody>
          <a:bodyPr wrap="square" rtlCol="0">
            <a:spAutoFit/>
          </a:bodyPr>
          <a:lstStyle/>
          <a:p>
            <a:pPr algn="l"/>
            <a:r>
              <a:rPr lang="en-US" dirty="0" smtClean="0"/>
              <a:t>0</a:t>
            </a:r>
            <a:endParaRPr lang="en-US" dirty="0"/>
          </a:p>
        </p:txBody>
      </p:sp>
      <p:sp>
        <p:nvSpPr>
          <p:cNvPr id="8" name="TextBox 7"/>
          <p:cNvSpPr txBox="1"/>
          <p:nvPr/>
        </p:nvSpPr>
        <p:spPr>
          <a:xfrm>
            <a:off x="2133600" y="1828800"/>
            <a:ext cx="1752600" cy="424732"/>
          </a:xfrm>
          <a:prstGeom prst="rect">
            <a:avLst/>
          </a:prstGeom>
          <a:noFill/>
        </p:spPr>
        <p:txBody>
          <a:bodyPr wrap="square" rtlCol="0">
            <a:spAutoFit/>
          </a:bodyPr>
          <a:lstStyle/>
          <a:p>
            <a:pPr algn="l"/>
            <a:r>
              <a:rPr lang="en-US" dirty="0" smtClean="0"/>
              <a:t>0xFFF…</a:t>
            </a:r>
            <a:endParaRPr lang="en-US" dirty="0"/>
          </a:p>
        </p:txBody>
      </p:sp>
      <p:sp>
        <p:nvSpPr>
          <p:cNvPr id="9" name="Rectangle 8"/>
          <p:cNvSpPr/>
          <p:nvPr/>
        </p:nvSpPr>
        <p:spPr bwMode="auto">
          <a:xfrm>
            <a:off x="3888129" y="2895600"/>
            <a:ext cx="1445871" cy="1981199"/>
          </a:xfrm>
          <a:prstGeom prst="rect">
            <a:avLst/>
          </a:prstGeom>
          <a:noFill/>
          <a:ln w="19050" cap="flat" cmpd="sng" algn="ctr">
            <a:solidFill>
              <a:schemeClr val="tx2"/>
            </a:solidFill>
            <a:prstDash val="solid"/>
            <a:round/>
            <a:headEnd type="none" w="med" len="med"/>
            <a:tailEnd type="none" w="sm" len="sm"/>
          </a:ln>
          <a:effectLst/>
        </p:spPr>
        <p:txBody>
          <a:bodyPr vert="horz" wrap="square" lIns="45720" tIns="45720" rIns="45720" bIns="45720" numCol="1" rtlCol="0" anchor="ctr" anchorCtr="0" compatLnSpc="1">
            <a:prstTxWarp prst="textNoShape">
              <a:avLst/>
            </a:prstTxWarp>
            <a:normAutofit/>
          </a:bodyPr>
          <a:lstStyle/>
          <a:p>
            <a:pPr marL="0" marR="0" indent="0" algn="ctr" defTabSz="914400" rtl="0" eaLnBrk="0" fontAlgn="base" latinLnBrk="0" hangingPunct="0">
              <a:lnSpc>
                <a:spcPct val="9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Helvetica" charset="0"/>
              </a:rPr>
              <a:t>User Program</a:t>
            </a:r>
            <a:endParaRPr kumimoji="0" lang="en-US" sz="2400" b="1" i="0" u="none" strike="noStrike" cap="none" normalizeH="0" baseline="0" dirty="0">
              <a:ln>
                <a:noFill/>
              </a:ln>
              <a:solidFill>
                <a:schemeClr val="tx1"/>
              </a:solidFill>
              <a:effectLst/>
              <a:latin typeface="Helvetica" charset="0"/>
            </a:endParaRPr>
          </a:p>
        </p:txBody>
      </p:sp>
      <p:sp>
        <p:nvSpPr>
          <p:cNvPr id="10" name="Rectangle 9"/>
          <p:cNvSpPr/>
          <p:nvPr/>
        </p:nvSpPr>
        <p:spPr bwMode="auto">
          <a:xfrm>
            <a:off x="3886200" y="2057400"/>
            <a:ext cx="1445871" cy="838200"/>
          </a:xfrm>
          <a:prstGeom prst="rect">
            <a:avLst/>
          </a:prstGeom>
          <a:noFill/>
          <a:ln w="19050" cap="flat" cmpd="sng" algn="ctr">
            <a:solidFill>
              <a:schemeClr val="tx2"/>
            </a:solidFill>
            <a:prstDash val="solid"/>
            <a:round/>
            <a:headEnd type="none" w="med" len="med"/>
            <a:tailEnd type="none" w="sm" len="sm"/>
          </a:ln>
          <a:effectLst/>
        </p:spPr>
        <p:txBody>
          <a:bodyPr vert="horz" wrap="square" lIns="45720" tIns="45720" rIns="45720" bIns="45720" numCol="1" rtlCol="0" anchor="ctr" anchorCtr="0" compatLnSpc="1">
            <a:prstTxWarp prst="textNoShape">
              <a:avLst/>
            </a:prstTxWarp>
            <a:normAutofit/>
          </a:bodyPr>
          <a:lstStyle/>
          <a:p>
            <a:pPr marL="0" marR="0" indent="0" algn="ctr" defTabSz="914400" rtl="0" eaLnBrk="0" fontAlgn="base" latinLnBrk="0" hangingPunct="0">
              <a:lnSpc>
                <a:spcPct val="90000"/>
              </a:lnSpc>
              <a:spcBef>
                <a:spcPct val="0"/>
              </a:spcBef>
              <a:spcAft>
                <a:spcPct val="0"/>
              </a:spcAft>
              <a:buClrTx/>
              <a:buSzTx/>
              <a:buFontTx/>
              <a:buNone/>
              <a:tabLst/>
            </a:pPr>
            <a:r>
              <a:rPr lang="en-US" dirty="0" smtClean="0">
                <a:latin typeface="Helvetica" charset="0"/>
              </a:rPr>
              <a:t>OS </a:t>
            </a:r>
          </a:p>
          <a:p>
            <a:pPr marL="0" marR="0" indent="0" algn="ctr" defTabSz="914400" rtl="0" eaLnBrk="0" fontAlgn="base" latinLnBrk="0" hangingPunct="0">
              <a:lnSpc>
                <a:spcPct val="9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Helvetica" charset="0"/>
              </a:rPr>
              <a:t>in</a:t>
            </a:r>
            <a:r>
              <a:rPr kumimoji="0" lang="en-US" sz="2400" b="1" i="0" u="none" strike="noStrike" cap="none" normalizeH="0" dirty="0" smtClean="0">
                <a:ln>
                  <a:noFill/>
                </a:ln>
                <a:solidFill>
                  <a:schemeClr val="tx1"/>
                </a:solidFill>
                <a:effectLst/>
                <a:latin typeface="Helvetica" charset="0"/>
              </a:rPr>
              <a:t> ROM</a:t>
            </a:r>
            <a:endParaRPr kumimoji="0" lang="en-US" sz="2400" b="1" i="0" u="none" strike="noStrike" cap="none" normalizeH="0" baseline="0" dirty="0">
              <a:ln>
                <a:noFill/>
              </a:ln>
              <a:solidFill>
                <a:schemeClr val="tx1"/>
              </a:solidFill>
              <a:effectLst/>
              <a:latin typeface="Helvetica" charset="0"/>
            </a:endParaRPr>
          </a:p>
        </p:txBody>
      </p:sp>
      <p:sp>
        <p:nvSpPr>
          <p:cNvPr id="11" name="TextBox 10"/>
          <p:cNvSpPr txBox="1"/>
          <p:nvPr/>
        </p:nvSpPr>
        <p:spPr>
          <a:xfrm>
            <a:off x="5334000" y="4680668"/>
            <a:ext cx="228600" cy="424732"/>
          </a:xfrm>
          <a:prstGeom prst="rect">
            <a:avLst/>
          </a:prstGeom>
          <a:noFill/>
        </p:spPr>
        <p:txBody>
          <a:bodyPr wrap="square" rtlCol="0">
            <a:spAutoFit/>
          </a:bodyPr>
          <a:lstStyle/>
          <a:p>
            <a:pPr algn="l"/>
            <a:r>
              <a:rPr lang="en-US" dirty="0" smtClean="0"/>
              <a:t>0</a:t>
            </a:r>
            <a:endParaRPr lang="en-US" dirty="0"/>
          </a:p>
        </p:txBody>
      </p:sp>
      <p:sp>
        <p:nvSpPr>
          <p:cNvPr id="13" name="Rectangle 12"/>
          <p:cNvSpPr/>
          <p:nvPr/>
        </p:nvSpPr>
        <p:spPr bwMode="auto">
          <a:xfrm>
            <a:off x="6631329" y="2895601"/>
            <a:ext cx="1445871" cy="1143000"/>
          </a:xfrm>
          <a:prstGeom prst="rect">
            <a:avLst/>
          </a:prstGeom>
          <a:noFill/>
          <a:ln w="19050" cap="flat" cmpd="sng" algn="ctr">
            <a:solidFill>
              <a:schemeClr val="tx2"/>
            </a:solidFill>
            <a:prstDash val="solid"/>
            <a:round/>
            <a:headEnd type="none" w="med" len="med"/>
            <a:tailEnd type="none" w="sm" len="sm"/>
          </a:ln>
          <a:effectLst/>
        </p:spPr>
        <p:txBody>
          <a:bodyPr vert="horz" wrap="square" lIns="45720" tIns="45720" rIns="45720" bIns="45720" numCol="1" rtlCol="0" anchor="ctr" anchorCtr="0" compatLnSpc="1">
            <a:prstTxWarp prst="textNoShape">
              <a:avLst/>
            </a:prstTxWarp>
            <a:normAutofit/>
          </a:bodyPr>
          <a:lstStyle/>
          <a:p>
            <a:pPr marL="0" marR="0" indent="0" algn="ctr" defTabSz="914400" rtl="0" eaLnBrk="0" fontAlgn="base" latinLnBrk="0" hangingPunct="0">
              <a:lnSpc>
                <a:spcPct val="9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Helvetica" charset="0"/>
              </a:rPr>
              <a:t>User Program</a:t>
            </a:r>
            <a:endParaRPr kumimoji="0" lang="en-US" sz="2400" b="1" i="0" u="none" strike="noStrike" cap="none" normalizeH="0" baseline="0" dirty="0">
              <a:ln>
                <a:noFill/>
              </a:ln>
              <a:solidFill>
                <a:schemeClr val="tx1"/>
              </a:solidFill>
              <a:effectLst/>
              <a:latin typeface="Helvetica" charset="0"/>
            </a:endParaRPr>
          </a:p>
        </p:txBody>
      </p:sp>
      <p:sp>
        <p:nvSpPr>
          <p:cNvPr id="14" name="Rectangle 13"/>
          <p:cNvSpPr/>
          <p:nvPr/>
        </p:nvSpPr>
        <p:spPr bwMode="auto">
          <a:xfrm>
            <a:off x="6629400" y="2057400"/>
            <a:ext cx="1445871" cy="838200"/>
          </a:xfrm>
          <a:prstGeom prst="rect">
            <a:avLst/>
          </a:prstGeom>
          <a:noFill/>
          <a:ln w="19050" cap="flat" cmpd="sng" algn="ctr">
            <a:solidFill>
              <a:schemeClr val="tx2"/>
            </a:solidFill>
            <a:prstDash val="solid"/>
            <a:round/>
            <a:headEnd type="none" w="med" len="med"/>
            <a:tailEnd type="none" w="sm" len="sm"/>
          </a:ln>
          <a:effectLst/>
        </p:spPr>
        <p:txBody>
          <a:bodyPr vert="horz" wrap="square" lIns="45720" tIns="45720" rIns="45720" bIns="45720" numCol="1" rtlCol="0" anchor="ctr" anchorCtr="0" compatLnSpc="1">
            <a:prstTxWarp prst="textNoShape">
              <a:avLst/>
            </a:prstTxWarp>
            <a:normAutofit fontScale="92500" lnSpcReduction="20000"/>
          </a:bodyPr>
          <a:lstStyle/>
          <a:p>
            <a:pPr marL="0" marR="0" indent="0" algn="ctr" defTabSz="914400" rtl="0" eaLnBrk="0" fontAlgn="base" latinLnBrk="0" hangingPunct="0">
              <a:lnSpc>
                <a:spcPct val="90000"/>
              </a:lnSpc>
              <a:spcBef>
                <a:spcPct val="0"/>
              </a:spcBef>
              <a:spcAft>
                <a:spcPct val="0"/>
              </a:spcAft>
              <a:buClrTx/>
              <a:buSzTx/>
              <a:buFontTx/>
              <a:buNone/>
              <a:tabLst/>
            </a:pPr>
            <a:r>
              <a:rPr lang="en-US" dirty="0" smtClean="0">
                <a:latin typeface="Helvetica" charset="0"/>
              </a:rPr>
              <a:t>Device Drivers </a:t>
            </a:r>
            <a:r>
              <a:rPr kumimoji="0" lang="en-US" sz="2400" b="1" i="0" u="none" strike="noStrike" cap="none" normalizeH="0" dirty="0" smtClean="0">
                <a:ln>
                  <a:noFill/>
                </a:ln>
                <a:solidFill>
                  <a:schemeClr val="tx1"/>
                </a:solidFill>
                <a:effectLst/>
                <a:latin typeface="Helvetica" charset="0"/>
              </a:rPr>
              <a:t>ROM</a:t>
            </a:r>
            <a:endParaRPr kumimoji="0" lang="en-US" sz="2400" b="1" i="0" u="none" strike="noStrike" cap="none" normalizeH="0" baseline="0" dirty="0">
              <a:ln>
                <a:noFill/>
              </a:ln>
              <a:solidFill>
                <a:schemeClr val="tx1"/>
              </a:solidFill>
              <a:effectLst/>
              <a:latin typeface="Helvetica" charset="0"/>
            </a:endParaRPr>
          </a:p>
        </p:txBody>
      </p:sp>
      <p:sp>
        <p:nvSpPr>
          <p:cNvPr id="15" name="TextBox 14"/>
          <p:cNvSpPr txBox="1"/>
          <p:nvPr/>
        </p:nvSpPr>
        <p:spPr>
          <a:xfrm>
            <a:off x="8077200" y="4680668"/>
            <a:ext cx="228600" cy="424732"/>
          </a:xfrm>
          <a:prstGeom prst="rect">
            <a:avLst/>
          </a:prstGeom>
          <a:noFill/>
        </p:spPr>
        <p:txBody>
          <a:bodyPr wrap="square" rtlCol="0">
            <a:spAutoFit/>
          </a:bodyPr>
          <a:lstStyle/>
          <a:p>
            <a:pPr algn="l"/>
            <a:r>
              <a:rPr lang="en-US" dirty="0" smtClean="0"/>
              <a:t>0</a:t>
            </a:r>
            <a:endParaRPr lang="en-US" dirty="0"/>
          </a:p>
        </p:txBody>
      </p:sp>
      <p:sp>
        <p:nvSpPr>
          <p:cNvPr id="19" name="Rectangle 18"/>
          <p:cNvSpPr/>
          <p:nvPr/>
        </p:nvSpPr>
        <p:spPr bwMode="auto">
          <a:xfrm>
            <a:off x="6629400" y="4038600"/>
            <a:ext cx="1445871" cy="838200"/>
          </a:xfrm>
          <a:prstGeom prst="rect">
            <a:avLst/>
          </a:prstGeom>
          <a:noFill/>
          <a:ln w="19050" cap="flat" cmpd="sng" algn="ctr">
            <a:solidFill>
              <a:schemeClr val="tx2"/>
            </a:solidFill>
            <a:prstDash val="solid"/>
            <a:round/>
            <a:headEnd type="none" w="med" len="med"/>
            <a:tailEnd type="none" w="sm" len="sm"/>
          </a:ln>
          <a:effectLst/>
        </p:spPr>
        <p:txBody>
          <a:bodyPr vert="horz" wrap="square" lIns="45720" tIns="45720" rIns="45720" bIns="45720" numCol="1" rtlCol="0" anchor="ctr" anchorCtr="0" compatLnSpc="1">
            <a:prstTxWarp prst="textNoShape">
              <a:avLst/>
            </a:prstTxWarp>
            <a:normAutofit/>
          </a:bodyPr>
          <a:lstStyle/>
          <a:p>
            <a:pPr marL="0" marR="0" indent="0" algn="ctr" defTabSz="914400" rtl="0" eaLnBrk="0" fontAlgn="base" latinLnBrk="0" hangingPunct="0">
              <a:lnSpc>
                <a:spcPct val="90000"/>
              </a:lnSpc>
              <a:spcBef>
                <a:spcPct val="0"/>
              </a:spcBef>
              <a:spcAft>
                <a:spcPct val="0"/>
              </a:spcAft>
              <a:buClrTx/>
              <a:buSzTx/>
              <a:buFontTx/>
              <a:buNone/>
              <a:tabLst/>
            </a:pPr>
            <a:r>
              <a:rPr lang="en-US" dirty="0" smtClean="0">
                <a:latin typeface="Helvetica" charset="0"/>
              </a:rPr>
              <a:t>OS </a:t>
            </a:r>
          </a:p>
          <a:p>
            <a:pPr marL="0" marR="0" indent="0" algn="ctr" defTabSz="914400" rtl="0" eaLnBrk="0" fontAlgn="base" latinLnBrk="0" hangingPunct="0">
              <a:lnSpc>
                <a:spcPct val="9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Helvetica" charset="0"/>
              </a:rPr>
              <a:t>in</a:t>
            </a:r>
            <a:r>
              <a:rPr kumimoji="0" lang="en-US" sz="2400" b="1" i="0" u="none" strike="noStrike" cap="none" normalizeH="0" dirty="0" smtClean="0">
                <a:ln>
                  <a:noFill/>
                </a:ln>
                <a:solidFill>
                  <a:schemeClr val="tx1"/>
                </a:solidFill>
                <a:effectLst/>
                <a:latin typeface="Helvetica" charset="0"/>
              </a:rPr>
              <a:t> RAM</a:t>
            </a:r>
            <a:endParaRPr kumimoji="0" lang="en-US" sz="2400" b="1" i="0" u="none" strike="noStrike" cap="none" normalizeH="0" baseline="0" dirty="0">
              <a:ln>
                <a:noFill/>
              </a:ln>
              <a:solidFill>
                <a:schemeClr val="tx1"/>
              </a:solidFill>
              <a:effectLst/>
              <a:latin typeface="Helvetica" charset="0"/>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ChangeArrowheads="1"/>
          </p:cNvSpPr>
          <p:nvPr>
            <p:ph type="title"/>
          </p:nvPr>
        </p:nvSpPr>
        <p:spPr>
          <a:xfrm>
            <a:off x="381000" y="417513"/>
            <a:ext cx="8001000" cy="573087"/>
          </a:xfrm>
        </p:spPr>
        <p:txBody>
          <a:bodyPr/>
          <a:lstStyle/>
          <a:p>
            <a:pPr eaLnBrk="1" hangingPunct="1">
              <a:defRPr/>
            </a:pPr>
            <a:r>
              <a:rPr lang="en-US" smtClean="0"/>
              <a:t>Allocating From Explicit Free Lists</a:t>
            </a:r>
          </a:p>
        </p:txBody>
      </p:sp>
      <p:sp>
        <p:nvSpPr>
          <p:cNvPr id="6147" name="Rectangle 3"/>
          <p:cNvSpPr>
            <a:spLocks noChangeArrowheads="1"/>
          </p:cNvSpPr>
          <p:nvPr/>
        </p:nvSpPr>
        <p:spPr bwMode="auto">
          <a:xfrm>
            <a:off x="4008438" y="2360613"/>
            <a:ext cx="2057400" cy="4572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sz="1800"/>
              <a:t>free block</a:t>
            </a:r>
          </a:p>
        </p:txBody>
      </p:sp>
      <p:sp>
        <p:nvSpPr>
          <p:cNvPr id="6148" name="Line 4"/>
          <p:cNvSpPr>
            <a:spLocks noChangeShapeType="1"/>
          </p:cNvSpPr>
          <p:nvPr/>
        </p:nvSpPr>
        <p:spPr bwMode="auto">
          <a:xfrm>
            <a:off x="4243388" y="1903413"/>
            <a:ext cx="0" cy="457200"/>
          </a:xfrm>
          <a:prstGeom prst="line">
            <a:avLst/>
          </a:prstGeom>
          <a:noFill/>
          <a:ln w="25400">
            <a:solidFill>
              <a:schemeClr val="tx1"/>
            </a:solidFill>
            <a:round/>
            <a:headEnd type="triangle" w="med" len="med"/>
            <a:tailEnd type="triangle" w="med" len="med"/>
          </a:ln>
        </p:spPr>
        <p:txBody>
          <a:bodyPr wrap="none" anchor="ctr"/>
          <a:lstStyle/>
          <a:p>
            <a:endParaRPr lang="en-US"/>
          </a:p>
        </p:txBody>
      </p:sp>
      <p:sp>
        <p:nvSpPr>
          <p:cNvPr id="6149" name="Text Box 5"/>
          <p:cNvSpPr txBox="1">
            <a:spLocks noChangeArrowheads="1"/>
          </p:cNvSpPr>
          <p:nvPr/>
        </p:nvSpPr>
        <p:spPr bwMode="auto">
          <a:xfrm>
            <a:off x="3905250" y="1628775"/>
            <a:ext cx="679450" cy="366713"/>
          </a:xfrm>
          <a:prstGeom prst="rect">
            <a:avLst/>
          </a:prstGeom>
          <a:noFill/>
          <a:ln w="25400">
            <a:noFill/>
            <a:miter lim="800000"/>
            <a:headEnd/>
            <a:tailEnd/>
          </a:ln>
        </p:spPr>
        <p:txBody>
          <a:bodyPr wrap="none" anchor="ctr">
            <a:spAutoFit/>
          </a:bodyPr>
          <a:lstStyle/>
          <a:p>
            <a:pPr>
              <a:lnSpc>
                <a:spcPct val="100000"/>
              </a:lnSpc>
            </a:pPr>
            <a:r>
              <a:rPr lang="en-US" sz="1800"/>
              <a:t>pred</a:t>
            </a:r>
          </a:p>
        </p:txBody>
      </p:sp>
      <p:sp>
        <p:nvSpPr>
          <p:cNvPr id="6150" name="Line 6"/>
          <p:cNvSpPr>
            <a:spLocks noChangeShapeType="1"/>
          </p:cNvSpPr>
          <p:nvPr/>
        </p:nvSpPr>
        <p:spPr bwMode="auto">
          <a:xfrm>
            <a:off x="5892800" y="1903413"/>
            <a:ext cx="0" cy="457200"/>
          </a:xfrm>
          <a:prstGeom prst="line">
            <a:avLst/>
          </a:prstGeom>
          <a:noFill/>
          <a:ln w="25400">
            <a:solidFill>
              <a:schemeClr val="tx1"/>
            </a:solidFill>
            <a:round/>
            <a:headEnd type="triangle" w="med" len="med"/>
            <a:tailEnd type="triangle" w="med" len="med"/>
          </a:ln>
        </p:spPr>
        <p:txBody>
          <a:bodyPr wrap="none" anchor="ctr"/>
          <a:lstStyle/>
          <a:p>
            <a:endParaRPr lang="en-US"/>
          </a:p>
        </p:txBody>
      </p:sp>
      <p:sp>
        <p:nvSpPr>
          <p:cNvPr id="6151" name="Text Box 7"/>
          <p:cNvSpPr txBox="1">
            <a:spLocks noChangeArrowheads="1"/>
          </p:cNvSpPr>
          <p:nvPr/>
        </p:nvSpPr>
        <p:spPr bwMode="auto">
          <a:xfrm>
            <a:off x="5543550" y="1628775"/>
            <a:ext cx="704850" cy="366713"/>
          </a:xfrm>
          <a:prstGeom prst="rect">
            <a:avLst/>
          </a:prstGeom>
          <a:noFill/>
          <a:ln w="25400">
            <a:noFill/>
            <a:miter lim="800000"/>
            <a:headEnd/>
            <a:tailEnd/>
          </a:ln>
        </p:spPr>
        <p:txBody>
          <a:bodyPr wrap="none" anchor="ctr">
            <a:spAutoFit/>
          </a:bodyPr>
          <a:lstStyle/>
          <a:p>
            <a:pPr>
              <a:lnSpc>
                <a:spcPct val="100000"/>
              </a:lnSpc>
            </a:pPr>
            <a:r>
              <a:rPr lang="en-US" sz="1800"/>
              <a:t>succ</a:t>
            </a:r>
          </a:p>
        </p:txBody>
      </p:sp>
      <p:sp>
        <p:nvSpPr>
          <p:cNvPr id="6152" name="Rectangle 8"/>
          <p:cNvSpPr>
            <a:spLocks noChangeArrowheads="1"/>
          </p:cNvSpPr>
          <p:nvPr/>
        </p:nvSpPr>
        <p:spPr bwMode="auto">
          <a:xfrm>
            <a:off x="4922838" y="4418013"/>
            <a:ext cx="1143000" cy="4572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sz="1800"/>
              <a:t>free block</a:t>
            </a:r>
          </a:p>
        </p:txBody>
      </p:sp>
      <p:sp>
        <p:nvSpPr>
          <p:cNvPr id="6153" name="Line 9"/>
          <p:cNvSpPr>
            <a:spLocks noChangeShapeType="1"/>
          </p:cNvSpPr>
          <p:nvPr/>
        </p:nvSpPr>
        <p:spPr bwMode="auto">
          <a:xfrm>
            <a:off x="4624388" y="3960813"/>
            <a:ext cx="603250" cy="457200"/>
          </a:xfrm>
          <a:prstGeom prst="line">
            <a:avLst/>
          </a:prstGeom>
          <a:noFill/>
          <a:ln w="25400">
            <a:solidFill>
              <a:schemeClr val="tx1"/>
            </a:solidFill>
            <a:round/>
            <a:headEnd type="triangle" w="med" len="med"/>
            <a:tailEnd type="triangle" w="med" len="med"/>
          </a:ln>
        </p:spPr>
        <p:txBody>
          <a:bodyPr wrap="none" anchor="ctr"/>
          <a:lstStyle/>
          <a:p>
            <a:endParaRPr lang="en-US"/>
          </a:p>
        </p:txBody>
      </p:sp>
      <p:sp>
        <p:nvSpPr>
          <p:cNvPr id="6154" name="Text Box 10"/>
          <p:cNvSpPr txBox="1">
            <a:spLocks noChangeArrowheads="1"/>
          </p:cNvSpPr>
          <p:nvPr/>
        </p:nvSpPr>
        <p:spPr bwMode="auto">
          <a:xfrm>
            <a:off x="4286250" y="3686175"/>
            <a:ext cx="679450" cy="366713"/>
          </a:xfrm>
          <a:prstGeom prst="rect">
            <a:avLst/>
          </a:prstGeom>
          <a:noFill/>
          <a:ln w="25400">
            <a:noFill/>
            <a:miter lim="800000"/>
            <a:headEnd/>
            <a:tailEnd/>
          </a:ln>
        </p:spPr>
        <p:txBody>
          <a:bodyPr wrap="none" anchor="ctr">
            <a:spAutoFit/>
          </a:bodyPr>
          <a:lstStyle/>
          <a:p>
            <a:pPr>
              <a:lnSpc>
                <a:spcPct val="100000"/>
              </a:lnSpc>
            </a:pPr>
            <a:r>
              <a:rPr lang="en-US" sz="1800"/>
              <a:t>pred</a:t>
            </a:r>
          </a:p>
        </p:txBody>
      </p:sp>
      <p:sp>
        <p:nvSpPr>
          <p:cNvPr id="6155" name="Line 11"/>
          <p:cNvSpPr>
            <a:spLocks noChangeShapeType="1"/>
          </p:cNvSpPr>
          <p:nvPr/>
        </p:nvSpPr>
        <p:spPr bwMode="auto">
          <a:xfrm>
            <a:off x="5892800" y="3960813"/>
            <a:ext cx="0" cy="457200"/>
          </a:xfrm>
          <a:prstGeom prst="line">
            <a:avLst/>
          </a:prstGeom>
          <a:noFill/>
          <a:ln w="25400">
            <a:solidFill>
              <a:schemeClr val="tx1"/>
            </a:solidFill>
            <a:round/>
            <a:headEnd type="triangle" w="med" len="med"/>
            <a:tailEnd type="triangle" w="med" len="med"/>
          </a:ln>
        </p:spPr>
        <p:txBody>
          <a:bodyPr wrap="none" anchor="ctr"/>
          <a:lstStyle/>
          <a:p>
            <a:endParaRPr lang="en-US"/>
          </a:p>
        </p:txBody>
      </p:sp>
      <p:sp>
        <p:nvSpPr>
          <p:cNvPr id="6156" name="Text Box 12"/>
          <p:cNvSpPr txBox="1">
            <a:spLocks noChangeArrowheads="1"/>
          </p:cNvSpPr>
          <p:nvPr/>
        </p:nvSpPr>
        <p:spPr bwMode="auto">
          <a:xfrm>
            <a:off x="5543550" y="3686175"/>
            <a:ext cx="704850" cy="366713"/>
          </a:xfrm>
          <a:prstGeom prst="rect">
            <a:avLst/>
          </a:prstGeom>
          <a:noFill/>
          <a:ln w="25400">
            <a:noFill/>
            <a:miter lim="800000"/>
            <a:headEnd/>
            <a:tailEnd/>
          </a:ln>
        </p:spPr>
        <p:txBody>
          <a:bodyPr wrap="none" anchor="ctr">
            <a:spAutoFit/>
          </a:bodyPr>
          <a:lstStyle/>
          <a:p>
            <a:pPr>
              <a:lnSpc>
                <a:spcPct val="100000"/>
              </a:lnSpc>
            </a:pPr>
            <a:r>
              <a:rPr lang="en-US" sz="1800"/>
              <a:t>succ</a:t>
            </a:r>
          </a:p>
        </p:txBody>
      </p:sp>
      <p:sp>
        <p:nvSpPr>
          <p:cNvPr id="6157" name="Rectangle 13"/>
          <p:cNvSpPr>
            <a:spLocks noChangeArrowheads="1"/>
          </p:cNvSpPr>
          <p:nvPr/>
        </p:nvSpPr>
        <p:spPr bwMode="auto">
          <a:xfrm>
            <a:off x="4008438" y="4418013"/>
            <a:ext cx="914400" cy="457200"/>
          </a:xfrm>
          <a:prstGeom prst="rect">
            <a:avLst/>
          </a:prstGeom>
          <a:solidFill>
            <a:srgbClr val="C0C0C0"/>
          </a:solidFill>
          <a:ln w="25400">
            <a:solidFill>
              <a:schemeClr val="tx1"/>
            </a:solidFill>
            <a:miter lim="800000"/>
            <a:headEnd/>
            <a:tailEnd/>
          </a:ln>
        </p:spPr>
        <p:txBody>
          <a:bodyPr wrap="none" anchor="ctr"/>
          <a:lstStyle/>
          <a:p>
            <a:pPr>
              <a:lnSpc>
                <a:spcPct val="100000"/>
              </a:lnSpc>
            </a:pPr>
            <a:endParaRPr lang="en-US" sz="1800"/>
          </a:p>
        </p:txBody>
      </p:sp>
      <p:sp>
        <p:nvSpPr>
          <p:cNvPr id="6158" name="Text Box 14"/>
          <p:cNvSpPr txBox="1">
            <a:spLocks noChangeArrowheads="1"/>
          </p:cNvSpPr>
          <p:nvPr/>
        </p:nvSpPr>
        <p:spPr bwMode="auto">
          <a:xfrm>
            <a:off x="2439988" y="2422525"/>
            <a:ext cx="984250" cy="366713"/>
          </a:xfrm>
          <a:prstGeom prst="rect">
            <a:avLst/>
          </a:prstGeom>
          <a:noFill/>
          <a:ln w="25400">
            <a:noFill/>
            <a:miter lim="800000"/>
            <a:headEnd/>
            <a:tailEnd/>
          </a:ln>
        </p:spPr>
        <p:txBody>
          <a:bodyPr wrap="none" anchor="ctr">
            <a:spAutoFit/>
          </a:bodyPr>
          <a:lstStyle/>
          <a:p>
            <a:pPr>
              <a:lnSpc>
                <a:spcPct val="100000"/>
              </a:lnSpc>
            </a:pPr>
            <a:r>
              <a:rPr lang="en-US" sz="1800"/>
              <a:t>Before:</a:t>
            </a:r>
          </a:p>
        </p:txBody>
      </p:sp>
      <p:sp>
        <p:nvSpPr>
          <p:cNvPr id="6159" name="Text Box 15"/>
          <p:cNvSpPr txBox="1">
            <a:spLocks noChangeArrowheads="1"/>
          </p:cNvSpPr>
          <p:nvPr/>
        </p:nvSpPr>
        <p:spPr bwMode="auto">
          <a:xfrm>
            <a:off x="2060575" y="4235450"/>
            <a:ext cx="1746250" cy="641350"/>
          </a:xfrm>
          <a:prstGeom prst="rect">
            <a:avLst/>
          </a:prstGeom>
          <a:noFill/>
          <a:ln w="25400">
            <a:noFill/>
            <a:miter lim="800000"/>
            <a:headEnd/>
            <a:tailEnd/>
          </a:ln>
        </p:spPr>
        <p:txBody>
          <a:bodyPr wrap="none" anchor="ctr">
            <a:spAutoFit/>
          </a:bodyPr>
          <a:lstStyle/>
          <a:p>
            <a:pPr>
              <a:lnSpc>
                <a:spcPct val="100000"/>
              </a:lnSpc>
            </a:pPr>
            <a:r>
              <a:rPr lang="en-US" sz="1800"/>
              <a:t>After:</a:t>
            </a:r>
          </a:p>
          <a:p>
            <a:pPr>
              <a:lnSpc>
                <a:spcPct val="100000"/>
              </a:lnSpc>
            </a:pPr>
            <a:r>
              <a:rPr lang="en-US" sz="1800"/>
              <a:t>(with splitting)</a:t>
            </a:r>
          </a:p>
        </p:txBody>
      </p:sp>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a:xfrm>
            <a:off x="381000" y="417513"/>
            <a:ext cx="7454900" cy="573087"/>
          </a:xfrm>
        </p:spPr>
        <p:txBody>
          <a:bodyPr/>
          <a:lstStyle/>
          <a:p>
            <a:pPr eaLnBrk="1" hangingPunct="1">
              <a:defRPr/>
            </a:pPr>
            <a:r>
              <a:rPr lang="en-US" smtClean="0"/>
              <a:t>Freeing With Explicit Free Lists</a:t>
            </a:r>
          </a:p>
        </p:txBody>
      </p:sp>
      <p:sp>
        <p:nvSpPr>
          <p:cNvPr id="589827" name="Rectangle 3"/>
          <p:cNvSpPr>
            <a:spLocks noGrp="1" noChangeArrowheads="1"/>
          </p:cNvSpPr>
          <p:nvPr>
            <p:ph type="body" idx="1"/>
          </p:nvPr>
        </p:nvSpPr>
        <p:spPr/>
        <p:txBody>
          <a:bodyPr/>
          <a:lstStyle/>
          <a:p>
            <a:pPr eaLnBrk="1" hangingPunct="1">
              <a:buFont typeface="Wingdings" pitchFamily="-108" charset="2"/>
              <a:buNone/>
              <a:defRPr/>
            </a:pPr>
            <a:r>
              <a:rPr lang="en-US" i="1" smtClean="0">
                <a:solidFill>
                  <a:srgbClr val="FF0000"/>
                </a:solidFill>
                <a:effectLst>
                  <a:outerShdw blurRad="38100" dist="38100" dir="2700000" algn="tl">
                    <a:srgbClr val="C0C0C0"/>
                  </a:outerShdw>
                </a:effectLst>
              </a:rPr>
              <a:t>Insertion policy</a:t>
            </a:r>
            <a:r>
              <a:rPr lang="en-US" smtClean="0">
                <a:effectLst>
                  <a:outerShdw blurRad="38100" dist="38100" dir="2700000" algn="tl">
                    <a:srgbClr val="C0C0C0"/>
                  </a:outerShdw>
                </a:effectLst>
              </a:rPr>
              <a:t>: Where in the free list do you put a newly freed block?</a:t>
            </a:r>
          </a:p>
          <a:p>
            <a:pPr lvl="1" eaLnBrk="1" hangingPunct="1">
              <a:buFont typeface="Wingdings" pitchFamily="-108" charset="2"/>
              <a:buChar char="n"/>
              <a:defRPr/>
            </a:pPr>
            <a:r>
              <a:rPr lang="en-US" smtClean="0">
                <a:ea typeface="ＭＳ Ｐゴシック" pitchFamily="-108" charset="-128"/>
              </a:rPr>
              <a:t>LIFO (last-in-first-out) policy</a:t>
            </a:r>
          </a:p>
          <a:p>
            <a:pPr lvl="2" eaLnBrk="1" hangingPunct="1">
              <a:buFont typeface="Wingdings" pitchFamily="-108" charset="2"/>
              <a:buChar char="l"/>
              <a:defRPr/>
            </a:pPr>
            <a:r>
              <a:rPr lang="en-US" sz="1800" smtClean="0">
                <a:ea typeface="ＭＳ Ｐゴシック" pitchFamily="-108" charset="-128"/>
              </a:rPr>
              <a:t>Insert freed block at the beginning of the free list</a:t>
            </a:r>
          </a:p>
          <a:p>
            <a:pPr lvl="2" eaLnBrk="1" hangingPunct="1">
              <a:buFont typeface="Wingdings" pitchFamily="-108" charset="2"/>
              <a:buChar char="l"/>
              <a:defRPr/>
            </a:pPr>
            <a:r>
              <a:rPr lang="en-US" sz="1800" smtClean="0">
                <a:ea typeface="ＭＳ Ｐゴシック" pitchFamily="-108" charset="-128"/>
              </a:rPr>
              <a:t>Pro: simple and constant time</a:t>
            </a:r>
          </a:p>
          <a:p>
            <a:pPr lvl="2" eaLnBrk="1" hangingPunct="1">
              <a:buFont typeface="Wingdings" pitchFamily="-108" charset="2"/>
              <a:buChar char="l"/>
              <a:defRPr/>
            </a:pPr>
            <a:r>
              <a:rPr lang="en-US" sz="1800" smtClean="0">
                <a:ea typeface="ＭＳ Ｐゴシック" pitchFamily="-108" charset="-128"/>
              </a:rPr>
              <a:t>Con: studies suggest fragmentation is worse than address ordered.</a:t>
            </a:r>
          </a:p>
          <a:p>
            <a:pPr lvl="1" eaLnBrk="1" hangingPunct="1">
              <a:buFont typeface="Wingdings" pitchFamily="-108" charset="2"/>
              <a:buChar char="n"/>
              <a:defRPr/>
            </a:pPr>
            <a:r>
              <a:rPr lang="en-US" smtClean="0">
                <a:ea typeface="ＭＳ Ｐゴシック" pitchFamily="-108" charset="-128"/>
              </a:rPr>
              <a:t>Address-ordered policy</a:t>
            </a:r>
          </a:p>
          <a:p>
            <a:pPr lvl="2" eaLnBrk="1" hangingPunct="1">
              <a:buFont typeface="Wingdings" pitchFamily="-108" charset="2"/>
              <a:buChar char="l"/>
              <a:defRPr/>
            </a:pPr>
            <a:r>
              <a:rPr lang="en-US" sz="1800" smtClean="0">
                <a:ea typeface="ＭＳ Ｐゴシック" pitchFamily="-108" charset="-128"/>
              </a:rPr>
              <a:t>Insert freed blocks so that free list blocks are always in address order</a:t>
            </a:r>
          </a:p>
          <a:p>
            <a:pPr lvl="3" eaLnBrk="1" hangingPunct="1">
              <a:defRPr/>
            </a:pPr>
            <a:r>
              <a:rPr lang="en-US" sz="1800" smtClean="0">
                <a:ea typeface="ＭＳ Ｐゴシック" pitchFamily="-108" charset="-128"/>
              </a:rPr>
              <a:t>i.e. addr(pred) &lt; addr(curr) &lt; addr(succ)</a:t>
            </a:r>
          </a:p>
          <a:p>
            <a:pPr lvl="2" eaLnBrk="1" hangingPunct="1">
              <a:buFont typeface="Wingdings" pitchFamily="-108" charset="2"/>
              <a:buChar char="l"/>
              <a:defRPr/>
            </a:pPr>
            <a:r>
              <a:rPr lang="en-US" sz="1800" smtClean="0">
                <a:ea typeface="ＭＳ Ｐゴシック" pitchFamily="-108" charset="-128"/>
              </a:rPr>
              <a:t> Con: requires search</a:t>
            </a:r>
          </a:p>
          <a:p>
            <a:pPr lvl="2" eaLnBrk="1" hangingPunct="1">
              <a:buFont typeface="Wingdings" pitchFamily="-108" charset="2"/>
              <a:buChar char="l"/>
              <a:defRPr/>
            </a:pPr>
            <a:r>
              <a:rPr lang="en-US" sz="1800" smtClean="0">
                <a:ea typeface="ＭＳ Ｐゴシック" pitchFamily="-108" charset="-128"/>
              </a:rPr>
              <a:t> Pro: studies suggest fragmentation is better than LIFO</a:t>
            </a:r>
          </a:p>
          <a:p>
            <a:pPr lvl="2" eaLnBrk="1" hangingPunct="1">
              <a:buFont typeface="Wingdings" pitchFamily="-108" charset="2"/>
              <a:buChar char="l"/>
              <a:defRPr/>
            </a:pPr>
            <a:endParaRPr lang="en-US" sz="1800" smtClean="0">
              <a:ea typeface="ＭＳ Ｐゴシック" pitchFamily="-108" charset="-128"/>
            </a:endParaRPr>
          </a:p>
        </p:txBody>
      </p:sp>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6"/>
          <p:cNvSpPr>
            <a:spLocks noChangeArrowheads="1"/>
          </p:cNvSpPr>
          <p:nvPr/>
        </p:nvSpPr>
        <p:spPr bwMode="auto">
          <a:xfrm>
            <a:off x="4953000" y="5181600"/>
            <a:ext cx="3733800" cy="1143000"/>
          </a:xfrm>
          <a:prstGeom prst="rect">
            <a:avLst/>
          </a:prstGeom>
          <a:solidFill>
            <a:srgbClr val="FFFF99"/>
          </a:solidFill>
          <a:ln w="25400">
            <a:solidFill>
              <a:schemeClr val="tx1"/>
            </a:solidFill>
            <a:prstDash val="dash"/>
            <a:miter lim="800000"/>
            <a:headEnd/>
            <a:tailEnd/>
          </a:ln>
        </p:spPr>
        <p:txBody>
          <a:bodyPr wrap="none" anchor="ctr"/>
          <a:lstStyle/>
          <a:p>
            <a:endParaRPr lang="en-US"/>
          </a:p>
        </p:txBody>
      </p:sp>
      <p:sp>
        <p:nvSpPr>
          <p:cNvPr id="8195" name="Rectangle 25"/>
          <p:cNvSpPr>
            <a:spLocks noChangeArrowheads="1"/>
          </p:cNvSpPr>
          <p:nvPr/>
        </p:nvSpPr>
        <p:spPr bwMode="auto">
          <a:xfrm>
            <a:off x="4953000" y="3505200"/>
            <a:ext cx="3733800" cy="1371600"/>
          </a:xfrm>
          <a:prstGeom prst="rect">
            <a:avLst/>
          </a:prstGeom>
          <a:solidFill>
            <a:srgbClr val="FFFF99"/>
          </a:solidFill>
          <a:ln w="25400">
            <a:solidFill>
              <a:schemeClr val="tx1"/>
            </a:solidFill>
            <a:prstDash val="dash"/>
            <a:miter lim="800000"/>
            <a:headEnd/>
            <a:tailEnd/>
          </a:ln>
        </p:spPr>
        <p:txBody>
          <a:bodyPr wrap="none" anchor="ctr"/>
          <a:lstStyle/>
          <a:p>
            <a:endParaRPr lang="en-US"/>
          </a:p>
        </p:txBody>
      </p:sp>
      <p:sp>
        <p:nvSpPr>
          <p:cNvPr id="8196" name="Rectangle 24"/>
          <p:cNvSpPr>
            <a:spLocks noChangeArrowheads="1"/>
          </p:cNvSpPr>
          <p:nvPr/>
        </p:nvSpPr>
        <p:spPr bwMode="auto">
          <a:xfrm>
            <a:off x="4953000" y="1371600"/>
            <a:ext cx="3733800" cy="1371600"/>
          </a:xfrm>
          <a:prstGeom prst="rect">
            <a:avLst/>
          </a:prstGeom>
          <a:solidFill>
            <a:srgbClr val="FFFF99"/>
          </a:solidFill>
          <a:ln w="25400">
            <a:solidFill>
              <a:schemeClr val="tx1"/>
            </a:solidFill>
            <a:prstDash val="dash"/>
            <a:miter lim="800000"/>
            <a:headEnd/>
            <a:tailEnd/>
          </a:ln>
        </p:spPr>
        <p:txBody>
          <a:bodyPr wrap="none" anchor="ctr"/>
          <a:lstStyle/>
          <a:p>
            <a:endParaRPr lang="en-US"/>
          </a:p>
        </p:txBody>
      </p:sp>
      <p:sp>
        <p:nvSpPr>
          <p:cNvPr id="590850" name="Rectangle 2"/>
          <p:cNvSpPr>
            <a:spLocks noGrp="1" noChangeArrowheads="1"/>
          </p:cNvSpPr>
          <p:nvPr>
            <p:ph type="title"/>
          </p:nvPr>
        </p:nvSpPr>
        <p:spPr>
          <a:xfrm>
            <a:off x="381000" y="417513"/>
            <a:ext cx="7099300" cy="573087"/>
          </a:xfrm>
        </p:spPr>
        <p:txBody>
          <a:bodyPr/>
          <a:lstStyle/>
          <a:p>
            <a:pPr eaLnBrk="1" hangingPunct="1">
              <a:defRPr/>
            </a:pPr>
            <a:r>
              <a:rPr lang="en-US" smtClean="0"/>
              <a:t>Freeing With a LIFO Policy</a:t>
            </a:r>
          </a:p>
        </p:txBody>
      </p:sp>
      <p:sp>
        <p:nvSpPr>
          <p:cNvPr id="590851" name="Rectangle 3"/>
          <p:cNvSpPr>
            <a:spLocks noGrp="1" noChangeArrowheads="1"/>
          </p:cNvSpPr>
          <p:nvPr>
            <p:ph type="body" idx="1"/>
          </p:nvPr>
        </p:nvSpPr>
        <p:spPr>
          <a:xfrm>
            <a:off x="290513" y="1655763"/>
            <a:ext cx="3846512" cy="4281487"/>
          </a:xfrm>
        </p:spPr>
        <p:txBody>
          <a:bodyPr/>
          <a:lstStyle/>
          <a:p>
            <a:pPr eaLnBrk="1" hangingPunct="1">
              <a:buFont typeface="Wingdings" pitchFamily="-108" charset="2"/>
              <a:buNone/>
              <a:defRPr/>
            </a:pPr>
            <a:r>
              <a:rPr lang="en-US" sz="2000" dirty="0" smtClean="0">
                <a:effectLst>
                  <a:outerShdw blurRad="38100" dist="38100" dir="2700000" algn="tl">
                    <a:srgbClr val="C0C0C0"/>
                  </a:outerShdw>
                </a:effectLst>
              </a:rPr>
              <a:t>Case 1: a-a-a</a:t>
            </a:r>
          </a:p>
          <a:p>
            <a:pPr lvl="1" eaLnBrk="1" hangingPunct="1">
              <a:buFont typeface="Wingdings" pitchFamily="-108" charset="2"/>
              <a:buChar char="n"/>
              <a:defRPr/>
            </a:pPr>
            <a:r>
              <a:rPr lang="en-US" sz="1800" dirty="0" smtClean="0">
                <a:ea typeface="ＭＳ Ｐゴシック" pitchFamily="-108" charset="-128"/>
              </a:rPr>
              <a:t>Insert self at beginning of free list</a:t>
            </a:r>
          </a:p>
          <a:p>
            <a:pPr eaLnBrk="1" hangingPunct="1">
              <a:buFont typeface="Wingdings" pitchFamily="-108" charset="2"/>
              <a:buChar char="l"/>
              <a:defRPr/>
            </a:pPr>
            <a:endParaRPr lang="en-US" sz="2000" dirty="0" smtClean="0">
              <a:effectLst>
                <a:outerShdw blurRad="38100" dist="38100" dir="2700000" algn="tl">
                  <a:srgbClr val="C0C0C0"/>
                </a:outerShdw>
              </a:effectLst>
            </a:endParaRPr>
          </a:p>
          <a:p>
            <a:pPr eaLnBrk="1" hangingPunct="1">
              <a:buFont typeface="Wingdings" pitchFamily="-108" charset="2"/>
              <a:buNone/>
              <a:defRPr/>
            </a:pPr>
            <a:endParaRPr lang="en-US" sz="2000" dirty="0" smtClean="0">
              <a:effectLst>
                <a:outerShdw blurRad="38100" dist="38100" dir="2700000" algn="tl">
                  <a:srgbClr val="C0C0C0"/>
                </a:outerShdw>
              </a:effectLst>
            </a:endParaRPr>
          </a:p>
          <a:p>
            <a:pPr eaLnBrk="1" hangingPunct="1">
              <a:buFont typeface="Wingdings" pitchFamily="-108" charset="2"/>
              <a:buNone/>
              <a:defRPr/>
            </a:pPr>
            <a:endParaRPr lang="en-US" sz="2000" dirty="0" smtClean="0">
              <a:effectLst>
                <a:outerShdw blurRad="38100" dist="38100" dir="2700000" algn="tl">
                  <a:srgbClr val="C0C0C0"/>
                </a:outerShdw>
              </a:effectLst>
            </a:endParaRPr>
          </a:p>
          <a:p>
            <a:pPr eaLnBrk="1" hangingPunct="1">
              <a:buFont typeface="Wingdings" pitchFamily="-108" charset="2"/>
              <a:buNone/>
              <a:defRPr/>
            </a:pPr>
            <a:r>
              <a:rPr lang="en-US" sz="2000" dirty="0" smtClean="0">
                <a:effectLst>
                  <a:outerShdw blurRad="38100" dist="38100" dir="2700000" algn="tl">
                    <a:srgbClr val="C0C0C0"/>
                  </a:outerShdw>
                </a:effectLst>
              </a:rPr>
              <a:t>Case 2: a-a-f</a:t>
            </a:r>
          </a:p>
          <a:p>
            <a:pPr lvl="1" eaLnBrk="1" hangingPunct="1">
              <a:buFont typeface="Wingdings" pitchFamily="-108" charset="2"/>
              <a:buChar char="n"/>
              <a:defRPr/>
            </a:pPr>
            <a:r>
              <a:rPr lang="en-US" sz="1800" dirty="0" smtClean="0">
                <a:ea typeface="ＭＳ Ｐゴシック" pitchFamily="-108" charset="-128"/>
              </a:rPr>
              <a:t>Splice out next, coalesce self and next, and add to beginning of free list</a:t>
            </a:r>
          </a:p>
          <a:p>
            <a:pPr eaLnBrk="1" hangingPunct="1">
              <a:buFont typeface="Wingdings" pitchFamily="-108" charset="2"/>
              <a:buNone/>
              <a:defRPr/>
            </a:pPr>
            <a:r>
              <a:rPr lang="en-US" sz="2000" dirty="0" smtClean="0">
                <a:effectLst>
                  <a:outerShdw blurRad="38100" dist="38100" dir="2700000" algn="tl">
                    <a:srgbClr val="C0C0C0"/>
                  </a:outerShdw>
                </a:effectLst>
              </a:rPr>
              <a:t>	</a:t>
            </a:r>
          </a:p>
        </p:txBody>
      </p:sp>
      <p:sp>
        <p:nvSpPr>
          <p:cNvPr id="8199" name="Text Box 4"/>
          <p:cNvSpPr txBox="1">
            <a:spLocks noChangeArrowheads="1"/>
          </p:cNvSpPr>
          <p:nvPr/>
        </p:nvSpPr>
        <p:spPr bwMode="auto">
          <a:xfrm>
            <a:off x="5285515" y="1370291"/>
            <a:ext cx="979618" cy="369332"/>
          </a:xfrm>
          <a:prstGeom prst="rect">
            <a:avLst/>
          </a:prstGeom>
          <a:noFill/>
          <a:ln w="25400">
            <a:noFill/>
            <a:miter lim="800000"/>
            <a:headEnd/>
            <a:tailEnd/>
          </a:ln>
        </p:spPr>
        <p:txBody>
          <a:bodyPr wrap="none" anchor="ctr">
            <a:spAutoFit/>
          </a:bodyPr>
          <a:lstStyle/>
          <a:p>
            <a:pPr>
              <a:lnSpc>
                <a:spcPct val="100000"/>
              </a:lnSpc>
            </a:pPr>
            <a:r>
              <a:rPr lang="en-US" sz="1800" dirty="0" err="1" smtClean="0"/>
              <a:t>pred</a:t>
            </a:r>
            <a:r>
              <a:rPr lang="en-US" sz="1800" dirty="0" smtClean="0"/>
              <a:t>(p)</a:t>
            </a:r>
          </a:p>
        </p:txBody>
      </p:sp>
      <p:sp>
        <p:nvSpPr>
          <p:cNvPr id="8200" name="Text Box 5"/>
          <p:cNvSpPr txBox="1">
            <a:spLocks noChangeArrowheads="1"/>
          </p:cNvSpPr>
          <p:nvPr/>
        </p:nvSpPr>
        <p:spPr bwMode="auto">
          <a:xfrm>
            <a:off x="7361665" y="1370291"/>
            <a:ext cx="992918" cy="369332"/>
          </a:xfrm>
          <a:prstGeom prst="rect">
            <a:avLst/>
          </a:prstGeom>
          <a:noFill/>
          <a:ln w="25400">
            <a:noFill/>
            <a:miter lim="800000"/>
            <a:headEnd/>
            <a:tailEnd/>
          </a:ln>
        </p:spPr>
        <p:txBody>
          <a:bodyPr wrap="none" anchor="ctr">
            <a:spAutoFit/>
          </a:bodyPr>
          <a:lstStyle/>
          <a:p>
            <a:pPr>
              <a:lnSpc>
                <a:spcPct val="100000"/>
              </a:lnSpc>
            </a:pPr>
            <a:r>
              <a:rPr lang="en-US" sz="1800" dirty="0" err="1" smtClean="0"/>
              <a:t>succ</a:t>
            </a:r>
            <a:r>
              <a:rPr lang="en-US" sz="1800" dirty="0" smtClean="0"/>
              <a:t>(s)</a:t>
            </a:r>
          </a:p>
        </p:txBody>
      </p:sp>
      <p:sp>
        <p:nvSpPr>
          <p:cNvPr id="8201" name="Line 6"/>
          <p:cNvSpPr>
            <a:spLocks noChangeShapeType="1"/>
          </p:cNvSpPr>
          <p:nvPr/>
        </p:nvSpPr>
        <p:spPr bwMode="auto">
          <a:xfrm>
            <a:off x="6248400" y="1555750"/>
            <a:ext cx="1066800" cy="0"/>
          </a:xfrm>
          <a:prstGeom prst="line">
            <a:avLst/>
          </a:prstGeom>
          <a:noFill/>
          <a:ln w="25400">
            <a:solidFill>
              <a:schemeClr val="tx1"/>
            </a:solidFill>
            <a:round/>
            <a:headEnd type="triangle" w="med" len="med"/>
            <a:tailEnd type="triangle" w="med" len="med"/>
          </a:ln>
        </p:spPr>
        <p:txBody>
          <a:bodyPr wrap="none" anchor="ctr"/>
          <a:lstStyle/>
          <a:p>
            <a:endParaRPr lang="en-US"/>
          </a:p>
        </p:txBody>
      </p:sp>
      <p:sp>
        <p:nvSpPr>
          <p:cNvPr id="8202" name="Rectangle 7"/>
          <p:cNvSpPr>
            <a:spLocks noChangeArrowheads="1"/>
          </p:cNvSpPr>
          <p:nvPr/>
        </p:nvSpPr>
        <p:spPr bwMode="auto">
          <a:xfrm>
            <a:off x="6248400" y="2133600"/>
            <a:ext cx="1066800" cy="4572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sz="1800"/>
              <a:t>self</a:t>
            </a:r>
          </a:p>
        </p:txBody>
      </p:sp>
      <p:sp>
        <p:nvSpPr>
          <p:cNvPr id="8203" name="Rectangle 8"/>
          <p:cNvSpPr>
            <a:spLocks noChangeArrowheads="1"/>
          </p:cNvSpPr>
          <p:nvPr/>
        </p:nvSpPr>
        <p:spPr bwMode="auto">
          <a:xfrm>
            <a:off x="5181600" y="2133600"/>
            <a:ext cx="1066800" cy="4572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sz="1800"/>
              <a:t>a</a:t>
            </a:r>
          </a:p>
        </p:txBody>
      </p:sp>
      <p:sp>
        <p:nvSpPr>
          <p:cNvPr id="8204" name="Rectangle 9"/>
          <p:cNvSpPr>
            <a:spLocks noChangeArrowheads="1"/>
          </p:cNvSpPr>
          <p:nvPr/>
        </p:nvSpPr>
        <p:spPr bwMode="auto">
          <a:xfrm>
            <a:off x="7315200" y="2133600"/>
            <a:ext cx="1066800" cy="4572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sz="1800"/>
              <a:t>a</a:t>
            </a:r>
          </a:p>
        </p:txBody>
      </p:sp>
      <p:sp>
        <p:nvSpPr>
          <p:cNvPr id="8205" name="Text Box 10"/>
          <p:cNvSpPr txBox="1">
            <a:spLocks noChangeArrowheads="1"/>
          </p:cNvSpPr>
          <p:nvPr/>
        </p:nvSpPr>
        <p:spPr bwMode="auto">
          <a:xfrm>
            <a:off x="7372350" y="3505200"/>
            <a:ext cx="323850" cy="366713"/>
          </a:xfrm>
          <a:prstGeom prst="rect">
            <a:avLst/>
          </a:prstGeom>
          <a:noFill/>
          <a:ln w="25400">
            <a:noFill/>
            <a:miter lim="800000"/>
            <a:headEnd/>
            <a:tailEnd/>
          </a:ln>
        </p:spPr>
        <p:txBody>
          <a:bodyPr wrap="none" anchor="ctr">
            <a:spAutoFit/>
          </a:bodyPr>
          <a:lstStyle/>
          <a:p>
            <a:pPr>
              <a:lnSpc>
                <a:spcPct val="100000"/>
              </a:lnSpc>
            </a:pPr>
            <a:r>
              <a:rPr lang="en-US" sz="1800"/>
              <a:t>p</a:t>
            </a:r>
          </a:p>
        </p:txBody>
      </p:sp>
      <p:sp>
        <p:nvSpPr>
          <p:cNvPr id="8206" name="Text Box 11"/>
          <p:cNvSpPr txBox="1">
            <a:spLocks noChangeArrowheads="1"/>
          </p:cNvSpPr>
          <p:nvPr/>
        </p:nvSpPr>
        <p:spPr bwMode="auto">
          <a:xfrm>
            <a:off x="8001000" y="3505200"/>
            <a:ext cx="311150" cy="366713"/>
          </a:xfrm>
          <a:prstGeom prst="rect">
            <a:avLst/>
          </a:prstGeom>
          <a:noFill/>
          <a:ln w="25400">
            <a:noFill/>
            <a:miter lim="800000"/>
            <a:headEnd/>
            <a:tailEnd/>
          </a:ln>
        </p:spPr>
        <p:txBody>
          <a:bodyPr wrap="none" anchor="ctr">
            <a:spAutoFit/>
          </a:bodyPr>
          <a:lstStyle/>
          <a:p>
            <a:pPr>
              <a:lnSpc>
                <a:spcPct val="100000"/>
              </a:lnSpc>
            </a:pPr>
            <a:r>
              <a:rPr lang="en-US" sz="1800"/>
              <a:t>s</a:t>
            </a:r>
          </a:p>
        </p:txBody>
      </p:sp>
      <p:sp>
        <p:nvSpPr>
          <p:cNvPr id="8207" name="Rectangle 12"/>
          <p:cNvSpPr>
            <a:spLocks noChangeArrowheads="1"/>
          </p:cNvSpPr>
          <p:nvPr/>
        </p:nvSpPr>
        <p:spPr bwMode="auto">
          <a:xfrm>
            <a:off x="6248400" y="4267200"/>
            <a:ext cx="1066800" cy="4572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sz="1800"/>
              <a:t>self</a:t>
            </a:r>
          </a:p>
        </p:txBody>
      </p:sp>
      <p:sp>
        <p:nvSpPr>
          <p:cNvPr id="8208" name="Rectangle 13"/>
          <p:cNvSpPr>
            <a:spLocks noChangeArrowheads="1"/>
          </p:cNvSpPr>
          <p:nvPr/>
        </p:nvSpPr>
        <p:spPr bwMode="auto">
          <a:xfrm>
            <a:off x="5181600" y="4267200"/>
            <a:ext cx="1066800" cy="4572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sz="1800"/>
              <a:t>a</a:t>
            </a:r>
          </a:p>
        </p:txBody>
      </p:sp>
      <p:sp>
        <p:nvSpPr>
          <p:cNvPr id="8209" name="Rectangle 14"/>
          <p:cNvSpPr>
            <a:spLocks noChangeArrowheads="1"/>
          </p:cNvSpPr>
          <p:nvPr/>
        </p:nvSpPr>
        <p:spPr bwMode="auto">
          <a:xfrm>
            <a:off x="7315200" y="4267200"/>
            <a:ext cx="1066800" cy="4572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sz="1800"/>
              <a:t>f</a:t>
            </a:r>
          </a:p>
        </p:txBody>
      </p:sp>
      <p:sp>
        <p:nvSpPr>
          <p:cNvPr id="8210" name="Line 15"/>
          <p:cNvSpPr>
            <a:spLocks noChangeShapeType="1"/>
          </p:cNvSpPr>
          <p:nvPr/>
        </p:nvSpPr>
        <p:spPr bwMode="auto">
          <a:xfrm>
            <a:off x="7543800" y="3886200"/>
            <a:ext cx="0" cy="381000"/>
          </a:xfrm>
          <a:prstGeom prst="line">
            <a:avLst/>
          </a:prstGeom>
          <a:noFill/>
          <a:ln w="25400">
            <a:solidFill>
              <a:schemeClr val="tx1"/>
            </a:solidFill>
            <a:round/>
            <a:headEnd type="triangle" w="med" len="med"/>
            <a:tailEnd type="triangle" w="med" len="med"/>
          </a:ln>
        </p:spPr>
        <p:txBody>
          <a:bodyPr wrap="none" anchor="ctr"/>
          <a:lstStyle/>
          <a:p>
            <a:endParaRPr lang="en-US"/>
          </a:p>
        </p:txBody>
      </p:sp>
      <p:sp>
        <p:nvSpPr>
          <p:cNvPr id="8211" name="Line 16"/>
          <p:cNvSpPr>
            <a:spLocks noChangeShapeType="1"/>
          </p:cNvSpPr>
          <p:nvPr/>
        </p:nvSpPr>
        <p:spPr bwMode="auto">
          <a:xfrm>
            <a:off x="8159750" y="3886200"/>
            <a:ext cx="0" cy="381000"/>
          </a:xfrm>
          <a:prstGeom prst="line">
            <a:avLst/>
          </a:prstGeom>
          <a:noFill/>
          <a:ln w="25400">
            <a:solidFill>
              <a:schemeClr val="tx1"/>
            </a:solidFill>
            <a:round/>
            <a:headEnd type="triangle" w="med" len="med"/>
            <a:tailEnd type="triangle" w="med" len="med"/>
          </a:ln>
        </p:spPr>
        <p:txBody>
          <a:bodyPr wrap="none" anchor="ctr"/>
          <a:lstStyle/>
          <a:p>
            <a:endParaRPr lang="en-US"/>
          </a:p>
        </p:txBody>
      </p:sp>
      <p:sp>
        <p:nvSpPr>
          <p:cNvPr id="8212" name="Text Box 17"/>
          <p:cNvSpPr txBox="1">
            <a:spLocks noChangeArrowheads="1"/>
          </p:cNvSpPr>
          <p:nvPr/>
        </p:nvSpPr>
        <p:spPr bwMode="auto">
          <a:xfrm>
            <a:off x="4114800" y="3962400"/>
            <a:ext cx="873125" cy="336550"/>
          </a:xfrm>
          <a:prstGeom prst="rect">
            <a:avLst/>
          </a:prstGeom>
          <a:noFill/>
          <a:ln w="25400">
            <a:noFill/>
            <a:miter lim="800000"/>
            <a:headEnd/>
            <a:tailEnd/>
          </a:ln>
        </p:spPr>
        <p:txBody>
          <a:bodyPr wrap="none" anchor="ctr">
            <a:spAutoFit/>
          </a:bodyPr>
          <a:lstStyle/>
          <a:p>
            <a:pPr>
              <a:lnSpc>
                <a:spcPct val="100000"/>
              </a:lnSpc>
            </a:pPr>
            <a:r>
              <a:rPr lang="en-US" sz="1600"/>
              <a:t>before:</a:t>
            </a:r>
          </a:p>
        </p:txBody>
      </p:sp>
      <p:sp>
        <p:nvSpPr>
          <p:cNvPr id="8213" name="Text Box 18"/>
          <p:cNvSpPr txBox="1">
            <a:spLocks noChangeArrowheads="1"/>
          </p:cNvSpPr>
          <p:nvPr/>
        </p:nvSpPr>
        <p:spPr bwMode="auto">
          <a:xfrm>
            <a:off x="7372350" y="5272088"/>
            <a:ext cx="323850" cy="366712"/>
          </a:xfrm>
          <a:prstGeom prst="rect">
            <a:avLst/>
          </a:prstGeom>
          <a:noFill/>
          <a:ln w="25400">
            <a:noFill/>
            <a:miter lim="800000"/>
            <a:headEnd/>
            <a:tailEnd/>
          </a:ln>
        </p:spPr>
        <p:txBody>
          <a:bodyPr wrap="none" anchor="ctr">
            <a:spAutoFit/>
          </a:bodyPr>
          <a:lstStyle/>
          <a:p>
            <a:pPr>
              <a:lnSpc>
                <a:spcPct val="100000"/>
              </a:lnSpc>
            </a:pPr>
            <a:r>
              <a:rPr lang="en-US" sz="1800"/>
              <a:t>p</a:t>
            </a:r>
          </a:p>
        </p:txBody>
      </p:sp>
      <p:sp>
        <p:nvSpPr>
          <p:cNvPr id="8214" name="Text Box 19"/>
          <p:cNvSpPr txBox="1">
            <a:spLocks noChangeArrowheads="1"/>
          </p:cNvSpPr>
          <p:nvPr/>
        </p:nvSpPr>
        <p:spPr bwMode="auto">
          <a:xfrm>
            <a:off x="8070850" y="5272088"/>
            <a:ext cx="311150" cy="366712"/>
          </a:xfrm>
          <a:prstGeom prst="rect">
            <a:avLst/>
          </a:prstGeom>
          <a:noFill/>
          <a:ln w="25400">
            <a:noFill/>
            <a:miter lim="800000"/>
            <a:headEnd/>
            <a:tailEnd/>
          </a:ln>
        </p:spPr>
        <p:txBody>
          <a:bodyPr wrap="none" anchor="ctr">
            <a:spAutoFit/>
          </a:bodyPr>
          <a:lstStyle/>
          <a:p>
            <a:pPr>
              <a:lnSpc>
                <a:spcPct val="100000"/>
              </a:lnSpc>
            </a:pPr>
            <a:r>
              <a:rPr lang="en-US" sz="1800"/>
              <a:t>s</a:t>
            </a:r>
          </a:p>
        </p:txBody>
      </p:sp>
      <p:sp>
        <p:nvSpPr>
          <p:cNvPr id="8215" name="Rectangle 20"/>
          <p:cNvSpPr>
            <a:spLocks noChangeArrowheads="1"/>
          </p:cNvSpPr>
          <p:nvPr/>
        </p:nvSpPr>
        <p:spPr bwMode="auto">
          <a:xfrm>
            <a:off x="6248400" y="5715000"/>
            <a:ext cx="2057400" cy="4572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sz="1800"/>
              <a:t>f</a:t>
            </a:r>
          </a:p>
        </p:txBody>
      </p:sp>
      <p:sp>
        <p:nvSpPr>
          <p:cNvPr id="8216" name="Rectangle 21"/>
          <p:cNvSpPr>
            <a:spLocks noChangeArrowheads="1"/>
          </p:cNvSpPr>
          <p:nvPr/>
        </p:nvSpPr>
        <p:spPr bwMode="auto">
          <a:xfrm>
            <a:off x="5181600" y="5715000"/>
            <a:ext cx="1066800" cy="4572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sz="1800"/>
              <a:t>a</a:t>
            </a:r>
          </a:p>
        </p:txBody>
      </p:sp>
      <p:sp>
        <p:nvSpPr>
          <p:cNvPr id="8217" name="Text Box 22"/>
          <p:cNvSpPr txBox="1">
            <a:spLocks noChangeArrowheads="1"/>
          </p:cNvSpPr>
          <p:nvPr/>
        </p:nvSpPr>
        <p:spPr bwMode="auto">
          <a:xfrm>
            <a:off x="4259263" y="5486400"/>
            <a:ext cx="693737" cy="336550"/>
          </a:xfrm>
          <a:prstGeom prst="rect">
            <a:avLst/>
          </a:prstGeom>
          <a:noFill/>
          <a:ln w="25400">
            <a:noFill/>
            <a:miter lim="800000"/>
            <a:headEnd/>
            <a:tailEnd/>
          </a:ln>
        </p:spPr>
        <p:txBody>
          <a:bodyPr wrap="none" anchor="ctr">
            <a:spAutoFit/>
          </a:bodyPr>
          <a:lstStyle/>
          <a:p>
            <a:pPr>
              <a:lnSpc>
                <a:spcPct val="100000"/>
              </a:lnSpc>
            </a:pPr>
            <a:r>
              <a:rPr lang="en-US" sz="1600"/>
              <a:t>after:</a:t>
            </a:r>
          </a:p>
        </p:txBody>
      </p:sp>
      <p:sp>
        <p:nvSpPr>
          <p:cNvPr id="8218" name="Line 23"/>
          <p:cNvSpPr>
            <a:spLocks noChangeShapeType="1"/>
          </p:cNvSpPr>
          <p:nvPr/>
        </p:nvSpPr>
        <p:spPr bwMode="auto">
          <a:xfrm>
            <a:off x="7620000" y="5456238"/>
            <a:ext cx="533400" cy="0"/>
          </a:xfrm>
          <a:prstGeom prst="line">
            <a:avLst/>
          </a:prstGeom>
          <a:noFill/>
          <a:ln w="25400">
            <a:solidFill>
              <a:schemeClr val="tx1"/>
            </a:solidFill>
            <a:round/>
            <a:headEnd type="triangle" w="med" len="med"/>
            <a:tailEnd type="triangle" w="med" len="med"/>
          </a:ln>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8"/>
          <p:cNvSpPr>
            <a:spLocks noChangeArrowheads="1"/>
          </p:cNvSpPr>
          <p:nvPr/>
        </p:nvSpPr>
        <p:spPr bwMode="auto">
          <a:xfrm>
            <a:off x="5029200" y="990600"/>
            <a:ext cx="3733800" cy="1219200"/>
          </a:xfrm>
          <a:prstGeom prst="rect">
            <a:avLst/>
          </a:prstGeom>
          <a:solidFill>
            <a:srgbClr val="FFFF99"/>
          </a:solidFill>
          <a:ln w="25400">
            <a:solidFill>
              <a:schemeClr val="tx1"/>
            </a:solidFill>
            <a:prstDash val="dash"/>
            <a:miter lim="800000"/>
            <a:headEnd/>
            <a:tailEnd/>
          </a:ln>
        </p:spPr>
        <p:txBody>
          <a:bodyPr wrap="none" anchor="ctr"/>
          <a:lstStyle/>
          <a:p>
            <a:endParaRPr lang="en-US"/>
          </a:p>
        </p:txBody>
      </p:sp>
      <p:sp>
        <p:nvSpPr>
          <p:cNvPr id="9219" name="Rectangle 39"/>
          <p:cNvSpPr>
            <a:spLocks noChangeArrowheads="1"/>
          </p:cNvSpPr>
          <p:nvPr/>
        </p:nvSpPr>
        <p:spPr bwMode="auto">
          <a:xfrm>
            <a:off x="5029200" y="2362200"/>
            <a:ext cx="3733800" cy="990600"/>
          </a:xfrm>
          <a:prstGeom prst="rect">
            <a:avLst/>
          </a:prstGeom>
          <a:solidFill>
            <a:srgbClr val="FFFF99"/>
          </a:solidFill>
          <a:ln w="25400">
            <a:solidFill>
              <a:schemeClr val="tx1"/>
            </a:solidFill>
            <a:prstDash val="dash"/>
            <a:miter lim="800000"/>
            <a:headEnd/>
            <a:tailEnd/>
          </a:ln>
        </p:spPr>
        <p:txBody>
          <a:bodyPr wrap="none" anchor="ctr"/>
          <a:lstStyle/>
          <a:p>
            <a:endParaRPr lang="en-US"/>
          </a:p>
        </p:txBody>
      </p:sp>
      <p:sp>
        <p:nvSpPr>
          <p:cNvPr id="9220" name="Rectangle 40"/>
          <p:cNvSpPr>
            <a:spLocks noChangeArrowheads="1"/>
          </p:cNvSpPr>
          <p:nvPr/>
        </p:nvSpPr>
        <p:spPr bwMode="auto">
          <a:xfrm>
            <a:off x="5029200" y="3886200"/>
            <a:ext cx="3733800" cy="1295400"/>
          </a:xfrm>
          <a:prstGeom prst="rect">
            <a:avLst/>
          </a:prstGeom>
          <a:solidFill>
            <a:srgbClr val="FFFF99"/>
          </a:solidFill>
          <a:ln w="25400">
            <a:solidFill>
              <a:schemeClr val="tx1"/>
            </a:solidFill>
            <a:prstDash val="dash"/>
            <a:miter lim="800000"/>
            <a:headEnd/>
            <a:tailEnd/>
          </a:ln>
        </p:spPr>
        <p:txBody>
          <a:bodyPr wrap="none" anchor="ctr"/>
          <a:lstStyle/>
          <a:p>
            <a:endParaRPr lang="en-US"/>
          </a:p>
        </p:txBody>
      </p:sp>
      <p:sp>
        <p:nvSpPr>
          <p:cNvPr id="9221" name="Rectangle 41"/>
          <p:cNvSpPr>
            <a:spLocks noChangeArrowheads="1"/>
          </p:cNvSpPr>
          <p:nvPr/>
        </p:nvSpPr>
        <p:spPr bwMode="auto">
          <a:xfrm>
            <a:off x="5029200" y="5410200"/>
            <a:ext cx="3733800" cy="1066800"/>
          </a:xfrm>
          <a:prstGeom prst="rect">
            <a:avLst/>
          </a:prstGeom>
          <a:solidFill>
            <a:srgbClr val="FFFF99"/>
          </a:solidFill>
          <a:ln w="25400">
            <a:solidFill>
              <a:schemeClr val="tx1"/>
            </a:solidFill>
            <a:prstDash val="dash"/>
            <a:miter lim="800000"/>
            <a:headEnd/>
            <a:tailEnd/>
          </a:ln>
        </p:spPr>
        <p:txBody>
          <a:bodyPr wrap="none" anchor="ctr"/>
          <a:lstStyle/>
          <a:p>
            <a:endParaRPr lang="en-US"/>
          </a:p>
        </p:txBody>
      </p:sp>
      <p:sp>
        <p:nvSpPr>
          <p:cNvPr id="591874" name="Rectangle 2"/>
          <p:cNvSpPr>
            <a:spLocks noGrp="1" noChangeArrowheads="1"/>
          </p:cNvSpPr>
          <p:nvPr>
            <p:ph type="title"/>
          </p:nvPr>
        </p:nvSpPr>
        <p:spPr>
          <a:xfrm>
            <a:off x="381000" y="381000"/>
            <a:ext cx="7797800" cy="573088"/>
          </a:xfrm>
        </p:spPr>
        <p:txBody>
          <a:bodyPr/>
          <a:lstStyle/>
          <a:p>
            <a:pPr eaLnBrk="1" hangingPunct="1">
              <a:defRPr/>
            </a:pPr>
            <a:r>
              <a:rPr lang="en-US" smtClean="0"/>
              <a:t>Freeing With a LIFO Policy (cont)</a:t>
            </a:r>
          </a:p>
        </p:txBody>
      </p:sp>
      <p:sp>
        <p:nvSpPr>
          <p:cNvPr id="591875" name="Rectangle 3"/>
          <p:cNvSpPr>
            <a:spLocks noGrp="1" noChangeArrowheads="1"/>
          </p:cNvSpPr>
          <p:nvPr>
            <p:ph type="body" idx="1"/>
          </p:nvPr>
        </p:nvSpPr>
        <p:spPr>
          <a:xfrm>
            <a:off x="290513" y="1655763"/>
            <a:ext cx="3846512" cy="4281487"/>
          </a:xfrm>
        </p:spPr>
        <p:txBody>
          <a:bodyPr lIns="90487" tIns="44450" rIns="90487" bIns="44450"/>
          <a:lstStyle/>
          <a:p>
            <a:pPr eaLnBrk="1" hangingPunct="1">
              <a:buFont typeface="Wingdings" pitchFamily="-108" charset="2"/>
              <a:buNone/>
              <a:defRPr/>
            </a:pPr>
            <a:r>
              <a:rPr lang="en-US" sz="2000" smtClean="0">
                <a:effectLst>
                  <a:outerShdw blurRad="38100" dist="38100" dir="2700000" algn="tl">
                    <a:srgbClr val="C0C0C0"/>
                  </a:outerShdw>
                </a:effectLst>
              </a:rPr>
              <a:t>Case 3: f-a-a</a:t>
            </a:r>
          </a:p>
          <a:p>
            <a:pPr lvl="1" eaLnBrk="1" hangingPunct="1">
              <a:buFont typeface="Wingdings" pitchFamily="-108" charset="2"/>
              <a:buChar char="n"/>
              <a:defRPr/>
            </a:pPr>
            <a:r>
              <a:rPr lang="en-US" sz="1800" smtClean="0">
                <a:ea typeface="ＭＳ Ｐゴシック" pitchFamily="-108" charset="-128"/>
              </a:rPr>
              <a:t>Splice out prev, coalesce with self, and add to beginning of free list</a:t>
            </a:r>
          </a:p>
          <a:p>
            <a:pPr lvl="1" eaLnBrk="1" hangingPunct="1">
              <a:buFont typeface="Wingdings" pitchFamily="-108" charset="2"/>
              <a:buChar char="n"/>
              <a:defRPr/>
            </a:pPr>
            <a:endParaRPr lang="en-US" sz="1800" smtClean="0">
              <a:ea typeface="ＭＳ Ｐゴシック" pitchFamily="-108" charset="-128"/>
            </a:endParaRPr>
          </a:p>
          <a:p>
            <a:pPr lvl="1" eaLnBrk="1" hangingPunct="1">
              <a:buFont typeface="Wingdings" pitchFamily="-108" charset="2"/>
              <a:buChar char="n"/>
              <a:defRPr/>
            </a:pPr>
            <a:endParaRPr lang="en-US" sz="1800" smtClean="0">
              <a:ea typeface="ＭＳ Ｐゴシック" pitchFamily="-108" charset="-128"/>
            </a:endParaRPr>
          </a:p>
          <a:p>
            <a:pPr eaLnBrk="1" hangingPunct="1">
              <a:buFont typeface="Wingdings" pitchFamily="-108" charset="2"/>
              <a:buNone/>
              <a:defRPr/>
            </a:pPr>
            <a:endParaRPr lang="en-US" sz="2000" smtClean="0">
              <a:effectLst>
                <a:outerShdw blurRad="38100" dist="38100" dir="2700000" algn="tl">
                  <a:srgbClr val="C0C0C0"/>
                </a:outerShdw>
              </a:effectLst>
            </a:endParaRPr>
          </a:p>
          <a:p>
            <a:pPr eaLnBrk="1" hangingPunct="1">
              <a:buFont typeface="Wingdings" pitchFamily="-108" charset="2"/>
              <a:buNone/>
              <a:defRPr/>
            </a:pPr>
            <a:endParaRPr lang="en-US" sz="2000" smtClean="0">
              <a:effectLst>
                <a:outerShdw blurRad="38100" dist="38100" dir="2700000" algn="tl">
                  <a:srgbClr val="C0C0C0"/>
                </a:outerShdw>
              </a:effectLst>
            </a:endParaRPr>
          </a:p>
          <a:p>
            <a:pPr eaLnBrk="1" hangingPunct="1">
              <a:buFont typeface="Wingdings" pitchFamily="-108" charset="2"/>
              <a:buNone/>
              <a:defRPr/>
            </a:pPr>
            <a:r>
              <a:rPr lang="en-US" sz="2000" smtClean="0">
                <a:effectLst>
                  <a:outerShdw blurRad="38100" dist="38100" dir="2700000" algn="tl">
                    <a:srgbClr val="C0C0C0"/>
                  </a:outerShdw>
                </a:effectLst>
              </a:rPr>
              <a:t>Case 4: f-a-f</a:t>
            </a:r>
          </a:p>
          <a:p>
            <a:pPr lvl="1" eaLnBrk="1" hangingPunct="1">
              <a:buFont typeface="Wingdings" pitchFamily="-108" charset="2"/>
              <a:buChar char="n"/>
              <a:defRPr/>
            </a:pPr>
            <a:r>
              <a:rPr lang="en-US" sz="1800" smtClean="0">
                <a:ea typeface="ＭＳ Ｐゴシック" pitchFamily="-108" charset="-128"/>
              </a:rPr>
              <a:t>Splice out prev and next, coalesce with self, and add to beginning of list</a:t>
            </a:r>
          </a:p>
        </p:txBody>
      </p:sp>
      <p:sp>
        <p:nvSpPr>
          <p:cNvPr id="9224" name="Text Box 4"/>
          <p:cNvSpPr txBox="1">
            <a:spLocks noChangeArrowheads="1"/>
          </p:cNvSpPr>
          <p:nvPr/>
        </p:nvSpPr>
        <p:spPr bwMode="auto">
          <a:xfrm>
            <a:off x="5257800" y="914400"/>
            <a:ext cx="323850" cy="366713"/>
          </a:xfrm>
          <a:prstGeom prst="rect">
            <a:avLst/>
          </a:prstGeom>
          <a:noFill/>
          <a:ln w="25400">
            <a:noFill/>
            <a:miter lim="800000"/>
            <a:headEnd/>
            <a:tailEnd/>
          </a:ln>
        </p:spPr>
        <p:txBody>
          <a:bodyPr wrap="none" anchor="ctr">
            <a:spAutoFit/>
          </a:bodyPr>
          <a:lstStyle/>
          <a:p>
            <a:pPr>
              <a:lnSpc>
                <a:spcPct val="100000"/>
              </a:lnSpc>
            </a:pPr>
            <a:r>
              <a:rPr lang="en-US" sz="1800"/>
              <a:t>p</a:t>
            </a:r>
          </a:p>
        </p:txBody>
      </p:sp>
      <p:sp>
        <p:nvSpPr>
          <p:cNvPr id="9225" name="Text Box 5"/>
          <p:cNvSpPr txBox="1">
            <a:spLocks noChangeArrowheads="1"/>
          </p:cNvSpPr>
          <p:nvPr/>
        </p:nvSpPr>
        <p:spPr bwMode="auto">
          <a:xfrm>
            <a:off x="5886450" y="914400"/>
            <a:ext cx="311150" cy="366713"/>
          </a:xfrm>
          <a:prstGeom prst="rect">
            <a:avLst/>
          </a:prstGeom>
          <a:noFill/>
          <a:ln w="25400">
            <a:noFill/>
            <a:miter lim="800000"/>
            <a:headEnd/>
            <a:tailEnd/>
          </a:ln>
        </p:spPr>
        <p:txBody>
          <a:bodyPr wrap="none" anchor="ctr">
            <a:spAutoFit/>
          </a:bodyPr>
          <a:lstStyle/>
          <a:p>
            <a:pPr>
              <a:lnSpc>
                <a:spcPct val="100000"/>
              </a:lnSpc>
            </a:pPr>
            <a:r>
              <a:rPr lang="en-US" sz="1800"/>
              <a:t>s</a:t>
            </a:r>
          </a:p>
        </p:txBody>
      </p:sp>
      <p:sp>
        <p:nvSpPr>
          <p:cNvPr id="9226" name="Rectangle 6"/>
          <p:cNvSpPr>
            <a:spLocks noChangeArrowheads="1"/>
          </p:cNvSpPr>
          <p:nvPr/>
        </p:nvSpPr>
        <p:spPr bwMode="auto">
          <a:xfrm>
            <a:off x="6248400" y="1676400"/>
            <a:ext cx="1066800" cy="4572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sz="1800"/>
              <a:t>self</a:t>
            </a:r>
          </a:p>
        </p:txBody>
      </p:sp>
      <p:sp>
        <p:nvSpPr>
          <p:cNvPr id="9227" name="Rectangle 7"/>
          <p:cNvSpPr>
            <a:spLocks noChangeArrowheads="1"/>
          </p:cNvSpPr>
          <p:nvPr/>
        </p:nvSpPr>
        <p:spPr bwMode="auto">
          <a:xfrm>
            <a:off x="5181600" y="1676400"/>
            <a:ext cx="1066800" cy="4572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sz="1800"/>
              <a:t>f</a:t>
            </a:r>
          </a:p>
        </p:txBody>
      </p:sp>
      <p:sp>
        <p:nvSpPr>
          <p:cNvPr id="9228" name="Rectangle 8"/>
          <p:cNvSpPr>
            <a:spLocks noChangeArrowheads="1"/>
          </p:cNvSpPr>
          <p:nvPr/>
        </p:nvSpPr>
        <p:spPr bwMode="auto">
          <a:xfrm>
            <a:off x="7315200" y="1676400"/>
            <a:ext cx="1066800" cy="4572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sz="1800"/>
              <a:t>a</a:t>
            </a:r>
          </a:p>
        </p:txBody>
      </p:sp>
      <p:sp>
        <p:nvSpPr>
          <p:cNvPr id="9229" name="Line 9"/>
          <p:cNvSpPr>
            <a:spLocks noChangeShapeType="1"/>
          </p:cNvSpPr>
          <p:nvPr/>
        </p:nvSpPr>
        <p:spPr bwMode="auto">
          <a:xfrm>
            <a:off x="5410200" y="1295400"/>
            <a:ext cx="0" cy="381000"/>
          </a:xfrm>
          <a:prstGeom prst="line">
            <a:avLst/>
          </a:prstGeom>
          <a:noFill/>
          <a:ln w="25400">
            <a:solidFill>
              <a:schemeClr val="tx1"/>
            </a:solidFill>
            <a:round/>
            <a:headEnd type="triangle" w="med" len="med"/>
            <a:tailEnd type="triangle" w="med" len="med"/>
          </a:ln>
        </p:spPr>
        <p:txBody>
          <a:bodyPr wrap="none" anchor="ctr"/>
          <a:lstStyle/>
          <a:p>
            <a:endParaRPr lang="en-US"/>
          </a:p>
        </p:txBody>
      </p:sp>
      <p:sp>
        <p:nvSpPr>
          <p:cNvPr id="9230" name="Line 10"/>
          <p:cNvSpPr>
            <a:spLocks noChangeShapeType="1"/>
          </p:cNvSpPr>
          <p:nvPr/>
        </p:nvSpPr>
        <p:spPr bwMode="auto">
          <a:xfrm>
            <a:off x="6026150" y="1295400"/>
            <a:ext cx="0" cy="381000"/>
          </a:xfrm>
          <a:prstGeom prst="line">
            <a:avLst/>
          </a:prstGeom>
          <a:noFill/>
          <a:ln w="25400">
            <a:solidFill>
              <a:schemeClr val="tx1"/>
            </a:solidFill>
            <a:round/>
            <a:headEnd type="triangle" w="med" len="med"/>
            <a:tailEnd type="triangle" w="med" len="med"/>
          </a:ln>
        </p:spPr>
        <p:txBody>
          <a:bodyPr wrap="none" anchor="ctr"/>
          <a:lstStyle/>
          <a:p>
            <a:endParaRPr lang="en-US"/>
          </a:p>
        </p:txBody>
      </p:sp>
      <p:sp>
        <p:nvSpPr>
          <p:cNvPr id="9231" name="Text Box 11"/>
          <p:cNvSpPr txBox="1">
            <a:spLocks noChangeArrowheads="1"/>
          </p:cNvSpPr>
          <p:nvPr/>
        </p:nvSpPr>
        <p:spPr bwMode="auto">
          <a:xfrm>
            <a:off x="4156075" y="1371600"/>
            <a:ext cx="873125" cy="336550"/>
          </a:xfrm>
          <a:prstGeom prst="rect">
            <a:avLst/>
          </a:prstGeom>
          <a:noFill/>
          <a:ln w="25400">
            <a:noFill/>
            <a:miter lim="800000"/>
            <a:headEnd/>
            <a:tailEnd/>
          </a:ln>
        </p:spPr>
        <p:txBody>
          <a:bodyPr wrap="none" anchor="ctr">
            <a:spAutoFit/>
          </a:bodyPr>
          <a:lstStyle/>
          <a:p>
            <a:pPr>
              <a:lnSpc>
                <a:spcPct val="100000"/>
              </a:lnSpc>
            </a:pPr>
            <a:r>
              <a:rPr lang="en-US" sz="1600"/>
              <a:t>before:</a:t>
            </a:r>
          </a:p>
        </p:txBody>
      </p:sp>
      <p:sp>
        <p:nvSpPr>
          <p:cNvPr id="9232" name="Text Box 12"/>
          <p:cNvSpPr txBox="1">
            <a:spLocks noChangeArrowheads="1"/>
          </p:cNvSpPr>
          <p:nvPr/>
        </p:nvSpPr>
        <p:spPr bwMode="auto">
          <a:xfrm>
            <a:off x="5162550" y="2376488"/>
            <a:ext cx="323850" cy="366712"/>
          </a:xfrm>
          <a:prstGeom prst="rect">
            <a:avLst/>
          </a:prstGeom>
          <a:noFill/>
          <a:ln w="25400">
            <a:noFill/>
            <a:miter lim="800000"/>
            <a:headEnd/>
            <a:tailEnd/>
          </a:ln>
        </p:spPr>
        <p:txBody>
          <a:bodyPr wrap="none" anchor="ctr">
            <a:spAutoFit/>
          </a:bodyPr>
          <a:lstStyle/>
          <a:p>
            <a:pPr>
              <a:lnSpc>
                <a:spcPct val="100000"/>
              </a:lnSpc>
            </a:pPr>
            <a:r>
              <a:rPr lang="en-US" sz="1800"/>
              <a:t>p</a:t>
            </a:r>
          </a:p>
        </p:txBody>
      </p:sp>
      <p:sp>
        <p:nvSpPr>
          <p:cNvPr id="9233" name="Text Box 13"/>
          <p:cNvSpPr txBox="1">
            <a:spLocks noChangeArrowheads="1"/>
          </p:cNvSpPr>
          <p:nvPr/>
        </p:nvSpPr>
        <p:spPr bwMode="auto">
          <a:xfrm>
            <a:off x="5861050" y="2376488"/>
            <a:ext cx="311150" cy="366712"/>
          </a:xfrm>
          <a:prstGeom prst="rect">
            <a:avLst/>
          </a:prstGeom>
          <a:noFill/>
          <a:ln w="25400">
            <a:noFill/>
            <a:miter lim="800000"/>
            <a:headEnd/>
            <a:tailEnd/>
          </a:ln>
        </p:spPr>
        <p:txBody>
          <a:bodyPr wrap="none" anchor="ctr">
            <a:spAutoFit/>
          </a:bodyPr>
          <a:lstStyle/>
          <a:p>
            <a:pPr>
              <a:lnSpc>
                <a:spcPct val="100000"/>
              </a:lnSpc>
            </a:pPr>
            <a:r>
              <a:rPr lang="en-US" sz="1800"/>
              <a:t>s</a:t>
            </a:r>
          </a:p>
        </p:txBody>
      </p:sp>
      <p:sp>
        <p:nvSpPr>
          <p:cNvPr id="9234" name="Rectangle 14"/>
          <p:cNvSpPr>
            <a:spLocks noChangeArrowheads="1"/>
          </p:cNvSpPr>
          <p:nvPr/>
        </p:nvSpPr>
        <p:spPr bwMode="auto">
          <a:xfrm>
            <a:off x="5181600" y="2819400"/>
            <a:ext cx="2057400" cy="4572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sz="1800"/>
              <a:t>f</a:t>
            </a:r>
          </a:p>
        </p:txBody>
      </p:sp>
      <p:sp>
        <p:nvSpPr>
          <p:cNvPr id="9235" name="Rectangle 15"/>
          <p:cNvSpPr>
            <a:spLocks noChangeArrowheads="1"/>
          </p:cNvSpPr>
          <p:nvPr/>
        </p:nvSpPr>
        <p:spPr bwMode="auto">
          <a:xfrm>
            <a:off x="7239000" y="2819400"/>
            <a:ext cx="1066800" cy="4572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sz="1800"/>
              <a:t>a</a:t>
            </a:r>
          </a:p>
        </p:txBody>
      </p:sp>
      <p:sp>
        <p:nvSpPr>
          <p:cNvPr id="9236" name="Text Box 16"/>
          <p:cNvSpPr txBox="1">
            <a:spLocks noChangeArrowheads="1"/>
          </p:cNvSpPr>
          <p:nvPr/>
        </p:nvSpPr>
        <p:spPr bwMode="auto">
          <a:xfrm>
            <a:off x="4248150" y="2667000"/>
            <a:ext cx="693738" cy="336550"/>
          </a:xfrm>
          <a:prstGeom prst="rect">
            <a:avLst/>
          </a:prstGeom>
          <a:noFill/>
          <a:ln w="25400">
            <a:noFill/>
            <a:miter lim="800000"/>
            <a:headEnd/>
            <a:tailEnd/>
          </a:ln>
        </p:spPr>
        <p:txBody>
          <a:bodyPr wrap="none" anchor="ctr">
            <a:spAutoFit/>
          </a:bodyPr>
          <a:lstStyle/>
          <a:p>
            <a:pPr>
              <a:lnSpc>
                <a:spcPct val="100000"/>
              </a:lnSpc>
            </a:pPr>
            <a:r>
              <a:rPr lang="en-US" sz="1600"/>
              <a:t>after:</a:t>
            </a:r>
          </a:p>
        </p:txBody>
      </p:sp>
      <p:sp>
        <p:nvSpPr>
          <p:cNvPr id="9237" name="Line 17"/>
          <p:cNvSpPr>
            <a:spLocks noChangeShapeType="1"/>
          </p:cNvSpPr>
          <p:nvPr/>
        </p:nvSpPr>
        <p:spPr bwMode="auto">
          <a:xfrm>
            <a:off x="5410200" y="2560638"/>
            <a:ext cx="533400" cy="0"/>
          </a:xfrm>
          <a:prstGeom prst="line">
            <a:avLst/>
          </a:prstGeom>
          <a:noFill/>
          <a:ln w="25400">
            <a:solidFill>
              <a:schemeClr val="tx1"/>
            </a:solidFill>
            <a:round/>
            <a:headEnd type="triangle" w="med" len="med"/>
            <a:tailEnd type="triangle" w="med" len="med"/>
          </a:ln>
        </p:spPr>
        <p:txBody>
          <a:bodyPr wrap="none" anchor="ctr"/>
          <a:lstStyle/>
          <a:p>
            <a:endParaRPr lang="en-US"/>
          </a:p>
        </p:txBody>
      </p:sp>
      <p:sp>
        <p:nvSpPr>
          <p:cNvPr id="9238" name="Text Box 18"/>
          <p:cNvSpPr txBox="1">
            <a:spLocks noChangeArrowheads="1"/>
          </p:cNvSpPr>
          <p:nvPr/>
        </p:nvSpPr>
        <p:spPr bwMode="auto">
          <a:xfrm>
            <a:off x="5229225" y="3886200"/>
            <a:ext cx="450850" cy="366713"/>
          </a:xfrm>
          <a:prstGeom prst="rect">
            <a:avLst/>
          </a:prstGeom>
          <a:noFill/>
          <a:ln w="25400">
            <a:noFill/>
            <a:miter lim="800000"/>
            <a:headEnd/>
            <a:tailEnd/>
          </a:ln>
        </p:spPr>
        <p:txBody>
          <a:bodyPr wrap="none" anchor="ctr">
            <a:spAutoFit/>
          </a:bodyPr>
          <a:lstStyle/>
          <a:p>
            <a:pPr>
              <a:lnSpc>
                <a:spcPct val="100000"/>
              </a:lnSpc>
            </a:pPr>
            <a:r>
              <a:rPr lang="en-US" sz="1800"/>
              <a:t>p1</a:t>
            </a:r>
          </a:p>
        </p:txBody>
      </p:sp>
      <p:sp>
        <p:nvSpPr>
          <p:cNvPr id="9239" name="Text Box 19"/>
          <p:cNvSpPr txBox="1">
            <a:spLocks noChangeArrowheads="1"/>
          </p:cNvSpPr>
          <p:nvPr/>
        </p:nvSpPr>
        <p:spPr bwMode="auto">
          <a:xfrm>
            <a:off x="5857875" y="3886200"/>
            <a:ext cx="438150" cy="366713"/>
          </a:xfrm>
          <a:prstGeom prst="rect">
            <a:avLst/>
          </a:prstGeom>
          <a:noFill/>
          <a:ln w="25400">
            <a:noFill/>
            <a:miter lim="800000"/>
            <a:headEnd/>
            <a:tailEnd/>
          </a:ln>
        </p:spPr>
        <p:txBody>
          <a:bodyPr wrap="none" anchor="ctr">
            <a:spAutoFit/>
          </a:bodyPr>
          <a:lstStyle/>
          <a:p>
            <a:pPr>
              <a:lnSpc>
                <a:spcPct val="100000"/>
              </a:lnSpc>
            </a:pPr>
            <a:r>
              <a:rPr lang="en-US" sz="1800"/>
              <a:t>s1</a:t>
            </a:r>
          </a:p>
        </p:txBody>
      </p:sp>
      <p:sp>
        <p:nvSpPr>
          <p:cNvPr id="9240" name="Rectangle 20"/>
          <p:cNvSpPr>
            <a:spLocks noChangeArrowheads="1"/>
          </p:cNvSpPr>
          <p:nvPr/>
        </p:nvSpPr>
        <p:spPr bwMode="auto">
          <a:xfrm>
            <a:off x="6283325" y="4648200"/>
            <a:ext cx="1066800" cy="4572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sz="1800"/>
              <a:t>self</a:t>
            </a:r>
          </a:p>
        </p:txBody>
      </p:sp>
      <p:sp>
        <p:nvSpPr>
          <p:cNvPr id="9241" name="Rectangle 21"/>
          <p:cNvSpPr>
            <a:spLocks noChangeArrowheads="1"/>
          </p:cNvSpPr>
          <p:nvPr/>
        </p:nvSpPr>
        <p:spPr bwMode="auto">
          <a:xfrm>
            <a:off x="5216525" y="4648200"/>
            <a:ext cx="1066800" cy="4572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sz="1800"/>
              <a:t>f</a:t>
            </a:r>
          </a:p>
        </p:txBody>
      </p:sp>
      <p:sp>
        <p:nvSpPr>
          <p:cNvPr id="9242" name="Rectangle 22"/>
          <p:cNvSpPr>
            <a:spLocks noChangeArrowheads="1"/>
          </p:cNvSpPr>
          <p:nvPr/>
        </p:nvSpPr>
        <p:spPr bwMode="auto">
          <a:xfrm>
            <a:off x="7350125" y="4648200"/>
            <a:ext cx="1066800" cy="4572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sz="1800"/>
              <a:t>f</a:t>
            </a:r>
          </a:p>
        </p:txBody>
      </p:sp>
      <p:sp>
        <p:nvSpPr>
          <p:cNvPr id="9243" name="Line 23"/>
          <p:cNvSpPr>
            <a:spLocks noChangeShapeType="1"/>
          </p:cNvSpPr>
          <p:nvPr/>
        </p:nvSpPr>
        <p:spPr bwMode="auto">
          <a:xfrm>
            <a:off x="5445125" y="4267200"/>
            <a:ext cx="0" cy="381000"/>
          </a:xfrm>
          <a:prstGeom prst="line">
            <a:avLst/>
          </a:prstGeom>
          <a:noFill/>
          <a:ln w="25400">
            <a:solidFill>
              <a:schemeClr val="tx1"/>
            </a:solidFill>
            <a:round/>
            <a:headEnd type="triangle" w="med" len="med"/>
            <a:tailEnd type="triangle" w="med" len="med"/>
          </a:ln>
        </p:spPr>
        <p:txBody>
          <a:bodyPr wrap="none" anchor="ctr"/>
          <a:lstStyle/>
          <a:p>
            <a:endParaRPr lang="en-US"/>
          </a:p>
        </p:txBody>
      </p:sp>
      <p:sp>
        <p:nvSpPr>
          <p:cNvPr id="9244" name="Line 24"/>
          <p:cNvSpPr>
            <a:spLocks noChangeShapeType="1"/>
          </p:cNvSpPr>
          <p:nvPr/>
        </p:nvSpPr>
        <p:spPr bwMode="auto">
          <a:xfrm>
            <a:off x="6061075" y="4267200"/>
            <a:ext cx="0" cy="381000"/>
          </a:xfrm>
          <a:prstGeom prst="line">
            <a:avLst/>
          </a:prstGeom>
          <a:noFill/>
          <a:ln w="25400">
            <a:solidFill>
              <a:schemeClr val="tx1"/>
            </a:solidFill>
            <a:round/>
            <a:headEnd type="triangle" w="med" len="med"/>
            <a:tailEnd type="triangle" w="med" len="med"/>
          </a:ln>
        </p:spPr>
        <p:txBody>
          <a:bodyPr wrap="none" anchor="ctr"/>
          <a:lstStyle/>
          <a:p>
            <a:endParaRPr lang="en-US"/>
          </a:p>
        </p:txBody>
      </p:sp>
      <p:sp>
        <p:nvSpPr>
          <p:cNvPr id="9245" name="Text Box 25"/>
          <p:cNvSpPr txBox="1">
            <a:spLocks noChangeArrowheads="1"/>
          </p:cNvSpPr>
          <p:nvPr/>
        </p:nvSpPr>
        <p:spPr bwMode="auto">
          <a:xfrm>
            <a:off x="4191000" y="4267200"/>
            <a:ext cx="873125" cy="336550"/>
          </a:xfrm>
          <a:prstGeom prst="rect">
            <a:avLst/>
          </a:prstGeom>
          <a:noFill/>
          <a:ln w="25400">
            <a:noFill/>
            <a:miter lim="800000"/>
            <a:headEnd/>
            <a:tailEnd/>
          </a:ln>
        </p:spPr>
        <p:txBody>
          <a:bodyPr wrap="none" anchor="ctr">
            <a:spAutoFit/>
          </a:bodyPr>
          <a:lstStyle/>
          <a:p>
            <a:pPr>
              <a:lnSpc>
                <a:spcPct val="100000"/>
              </a:lnSpc>
            </a:pPr>
            <a:r>
              <a:rPr lang="en-US" sz="1600"/>
              <a:t>before:</a:t>
            </a:r>
          </a:p>
        </p:txBody>
      </p:sp>
      <p:sp>
        <p:nvSpPr>
          <p:cNvPr id="9246" name="Rectangle 26"/>
          <p:cNvSpPr>
            <a:spLocks noChangeArrowheads="1"/>
          </p:cNvSpPr>
          <p:nvPr/>
        </p:nvSpPr>
        <p:spPr bwMode="auto">
          <a:xfrm>
            <a:off x="5216525" y="5943600"/>
            <a:ext cx="3165475" cy="45720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sz="1800"/>
              <a:t>f</a:t>
            </a:r>
          </a:p>
        </p:txBody>
      </p:sp>
      <p:sp>
        <p:nvSpPr>
          <p:cNvPr id="9247" name="Text Box 27"/>
          <p:cNvSpPr txBox="1">
            <a:spLocks noChangeArrowheads="1"/>
          </p:cNvSpPr>
          <p:nvPr/>
        </p:nvSpPr>
        <p:spPr bwMode="auto">
          <a:xfrm>
            <a:off x="4283075" y="5715000"/>
            <a:ext cx="693738" cy="336550"/>
          </a:xfrm>
          <a:prstGeom prst="rect">
            <a:avLst/>
          </a:prstGeom>
          <a:noFill/>
          <a:ln w="25400">
            <a:noFill/>
            <a:miter lim="800000"/>
            <a:headEnd/>
            <a:tailEnd/>
          </a:ln>
        </p:spPr>
        <p:txBody>
          <a:bodyPr wrap="none" anchor="ctr">
            <a:spAutoFit/>
          </a:bodyPr>
          <a:lstStyle/>
          <a:p>
            <a:pPr>
              <a:lnSpc>
                <a:spcPct val="100000"/>
              </a:lnSpc>
            </a:pPr>
            <a:r>
              <a:rPr lang="en-US" sz="1600"/>
              <a:t>after:</a:t>
            </a:r>
          </a:p>
        </p:txBody>
      </p:sp>
      <p:sp>
        <p:nvSpPr>
          <p:cNvPr id="9248" name="Text Box 28"/>
          <p:cNvSpPr txBox="1">
            <a:spLocks noChangeArrowheads="1"/>
          </p:cNvSpPr>
          <p:nvPr/>
        </p:nvSpPr>
        <p:spPr bwMode="auto">
          <a:xfrm>
            <a:off x="7391400" y="3886200"/>
            <a:ext cx="450850" cy="366713"/>
          </a:xfrm>
          <a:prstGeom prst="rect">
            <a:avLst/>
          </a:prstGeom>
          <a:noFill/>
          <a:ln w="25400">
            <a:noFill/>
            <a:miter lim="800000"/>
            <a:headEnd/>
            <a:tailEnd/>
          </a:ln>
        </p:spPr>
        <p:txBody>
          <a:bodyPr wrap="none" anchor="ctr">
            <a:spAutoFit/>
          </a:bodyPr>
          <a:lstStyle/>
          <a:p>
            <a:pPr>
              <a:lnSpc>
                <a:spcPct val="100000"/>
              </a:lnSpc>
            </a:pPr>
            <a:r>
              <a:rPr lang="en-US" sz="1800"/>
              <a:t>p2</a:t>
            </a:r>
          </a:p>
        </p:txBody>
      </p:sp>
      <p:sp>
        <p:nvSpPr>
          <p:cNvPr id="9249" name="Text Box 29"/>
          <p:cNvSpPr txBox="1">
            <a:spLocks noChangeArrowheads="1"/>
          </p:cNvSpPr>
          <p:nvPr/>
        </p:nvSpPr>
        <p:spPr bwMode="auto">
          <a:xfrm>
            <a:off x="8020050" y="3886200"/>
            <a:ext cx="438150" cy="366713"/>
          </a:xfrm>
          <a:prstGeom prst="rect">
            <a:avLst/>
          </a:prstGeom>
          <a:noFill/>
          <a:ln w="25400">
            <a:noFill/>
            <a:miter lim="800000"/>
            <a:headEnd/>
            <a:tailEnd/>
          </a:ln>
        </p:spPr>
        <p:txBody>
          <a:bodyPr wrap="none" anchor="ctr">
            <a:spAutoFit/>
          </a:bodyPr>
          <a:lstStyle/>
          <a:p>
            <a:pPr>
              <a:lnSpc>
                <a:spcPct val="100000"/>
              </a:lnSpc>
            </a:pPr>
            <a:r>
              <a:rPr lang="en-US" sz="1800"/>
              <a:t>s2</a:t>
            </a:r>
          </a:p>
        </p:txBody>
      </p:sp>
      <p:sp>
        <p:nvSpPr>
          <p:cNvPr id="9250" name="Line 30"/>
          <p:cNvSpPr>
            <a:spLocks noChangeShapeType="1"/>
          </p:cNvSpPr>
          <p:nvPr/>
        </p:nvSpPr>
        <p:spPr bwMode="auto">
          <a:xfrm>
            <a:off x="7607300" y="4267200"/>
            <a:ext cx="0" cy="381000"/>
          </a:xfrm>
          <a:prstGeom prst="line">
            <a:avLst/>
          </a:prstGeom>
          <a:noFill/>
          <a:ln w="25400">
            <a:solidFill>
              <a:schemeClr val="tx1"/>
            </a:solidFill>
            <a:round/>
            <a:headEnd type="triangle" w="med" len="med"/>
            <a:tailEnd type="triangle" w="med" len="med"/>
          </a:ln>
        </p:spPr>
        <p:txBody>
          <a:bodyPr wrap="none" anchor="ctr"/>
          <a:lstStyle/>
          <a:p>
            <a:endParaRPr lang="en-US"/>
          </a:p>
        </p:txBody>
      </p:sp>
      <p:sp>
        <p:nvSpPr>
          <p:cNvPr id="9251" name="Line 31"/>
          <p:cNvSpPr>
            <a:spLocks noChangeShapeType="1"/>
          </p:cNvSpPr>
          <p:nvPr/>
        </p:nvSpPr>
        <p:spPr bwMode="auto">
          <a:xfrm>
            <a:off x="8223250" y="4267200"/>
            <a:ext cx="0" cy="381000"/>
          </a:xfrm>
          <a:prstGeom prst="line">
            <a:avLst/>
          </a:prstGeom>
          <a:noFill/>
          <a:ln w="25400">
            <a:solidFill>
              <a:schemeClr val="tx1"/>
            </a:solidFill>
            <a:round/>
            <a:headEnd type="triangle" w="med" len="med"/>
            <a:tailEnd type="triangle" w="med" len="med"/>
          </a:ln>
        </p:spPr>
        <p:txBody>
          <a:bodyPr wrap="none" anchor="ctr"/>
          <a:lstStyle/>
          <a:p>
            <a:endParaRPr lang="en-US"/>
          </a:p>
        </p:txBody>
      </p:sp>
      <p:sp>
        <p:nvSpPr>
          <p:cNvPr id="9252" name="Text Box 32"/>
          <p:cNvSpPr txBox="1">
            <a:spLocks noChangeArrowheads="1"/>
          </p:cNvSpPr>
          <p:nvPr/>
        </p:nvSpPr>
        <p:spPr bwMode="auto">
          <a:xfrm>
            <a:off x="5029200" y="5424488"/>
            <a:ext cx="450850" cy="366712"/>
          </a:xfrm>
          <a:prstGeom prst="rect">
            <a:avLst/>
          </a:prstGeom>
          <a:noFill/>
          <a:ln w="25400">
            <a:noFill/>
            <a:miter lim="800000"/>
            <a:headEnd/>
            <a:tailEnd/>
          </a:ln>
        </p:spPr>
        <p:txBody>
          <a:bodyPr wrap="none" anchor="ctr">
            <a:spAutoFit/>
          </a:bodyPr>
          <a:lstStyle/>
          <a:p>
            <a:pPr>
              <a:lnSpc>
                <a:spcPct val="100000"/>
              </a:lnSpc>
            </a:pPr>
            <a:r>
              <a:rPr lang="en-US" sz="1800"/>
              <a:t>p1</a:t>
            </a:r>
          </a:p>
        </p:txBody>
      </p:sp>
      <p:sp>
        <p:nvSpPr>
          <p:cNvPr id="9253" name="Text Box 33"/>
          <p:cNvSpPr txBox="1">
            <a:spLocks noChangeArrowheads="1"/>
          </p:cNvSpPr>
          <p:nvPr/>
        </p:nvSpPr>
        <p:spPr bwMode="auto">
          <a:xfrm>
            <a:off x="5810250" y="5424488"/>
            <a:ext cx="438150" cy="366712"/>
          </a:xfrm>
          <a:prstGeom prst="rect">
            <a:avLst/>
          </a:prstGeom>
          <a:noFill/>
          <a:ln w="25400">
            <a:noFill/>
            <a:miter lim="800000"/>
            <a:headEnd/>
            <a:tailEnd/>
          </a:ln>
        </p:spPr>
        <p:txBody>
          <a:bodyPr wrap="none" anchor="ctr">
            <a:spAutoFit/>
          </a:bodyPr>
          <a:lstStyle/>
          <a:p>
            <a:pPr>
              <a:lnSpc>
                <a:spcPct val="100000"/>
              </a:lnSpc>
            </a:pPr>
            <a:r>
              <a:rPr lang="en-US" sz="1800"/>
              <a:t>s1</a:t>
            </a:r>
          </a:p>
        </p:txBody>
      </p:sp>
      <p:sp>
        <p:nvSpPr>
          <p:cNvPr id="9254" name="Text Box 34"/>
          <p:cNvSpPr txBox="1">
            <a:spLocks noChangeArrowheads="1"/>
          </p:cNvSpPr>
          <p:nvPr/>
        </p:nvSpPr>
        <p:spPr bwMode="auto">
          <a:xfrm>
            <a:off x="7162800" y="5424488"/>
            <a:ext cx="450850" cy="366712"/>
          </a:xfrm>
          <a:prstGeom prst="rect">
            <a:avLst/>
          </a:prstGeom>
          <a:noFill/>
          <a:ln w="25400">
            <a:noFill/>
            <a:miter lim="800000"/>
            <a:headEnd/>
            <a:tailEnd/>
          </a:ln>
        </p:spPr>
        <p:txBody>
          <a:bodyPr wrap="none" anchor="ctr">
            <a:spAutoFit/>
          </a:bodyPr>
          <a:lstStyle/>
          <a:p>
            <a:pPr>
              <a:lnSpc>
                <a:spcPct val="100000"/>
              </a:lnSpc>
            </a:pPr>
            <a:r>
              <a:rPr lang="en-US" sz="1800"/>
              <a:t>p2</a:t>
            </a:r>
          </a:p>
        </p:txBody>
      </p:sp>
      <p:sp>
        <p:nvSpPr>
          <p:cNvPr id="9255" name="Text Box 35"/>
          <p:cNvSpPr txBox="1">
            <a:spLocks noChangeArrowheads="1"/>
          </p:cNvSpPr>
          <p:nvPr/>
        </p:nvSpPr>
        <p:spPr bwMode="auto">
          <a:xfrm>
            <a:off x="8020050" y="5424488"/>
            <a:ext cx="438150" cy="366712"/>
          </a:xfrm>
          <a:prstGeom prst="rect">
            <a:avLst/>
          </a:prstGeom>
          <a:noFill/>
          <a:ln w="25400">
            <a:noFill/>
            <a:miter lim="800000"/>
            <a:headEnd/>
            <a:tailEnd/>
          </a:ln>
        </p:spPr>
        <p:txBody>
          <a:bodyPr wrap="none" anchor="ctr">
            <a:spAutoFit/>
          </a:bodyPr>
          <a:lstStyle/>
          <a:p>
            <a:pPr>
              <a:lnSpc>
                <a:spcPct val="100000"/>
              </a:lnSpc>
            </a:pPr>
            <a:r>
              <a:rPr lang="en-US" sz="1800"/>
              <a:t>s2</a:t>
            </a:r>
          </a:p>
        </p:txBody>
      </p:sp>
      <p:sp>
        <p:nvSpPr>
          <p:cNvPr id="9256" name="Line 36"/>
          <p:cNvSpPr>
            <a:spLocks noChangeShapeType="1"/>
          </p:cNvSpPr>
          <p:nvPr/>
        </p:nvSpPr>
        <p:spPr bwMode="auto">
          <a:xfrm>
            <a:off x="5410200" y="5608638"/>
            <a:ext cx="457200" cy="0"/>
          </a:xfrm>
          <a:prstGeom prst="line">
            <a:avLst/>
          </a:prstGeom>
          <a:noFill/>
          <a:ln w="25400">
            <a:solidFill>
              <a:schemeClr val="tx1"/>
            </a:solidFill>
            <a:round/>
            <a:headEnd type="triangle" w="med" len="med"/>
            <a:tailEnd type="triangle" w="med" len="med"/>
          </a:ln>
        </p:spPr>
        <p:txBody>
          <a:bodyPr wrap="none" anchor="ctr"/>
          <a:lstStyle/>
          <a:p>
            <a:endParaRPr lang="en-US"/>
          </a:p>
        </p:txBody>
      </p:sp>
      <p:sp>
        <p:nvSpPr>
          <p:cNvPr id="9257" name="Line 37"/>
          <p:cNvSpPr>
            <a:spLocks noChangeShapeType="1"/>
          </p:cNvSpPr>
          <p:nvPr/>
        </p:nvSpPr>
        <p:spPr bwMode="auto">
          <a:xfrm>
            <a:off x="7620000" y="5608638"/>
            <a:ext cx="457200" cy="0"/>
          </a:xfrm>
          <a:prstGeom prst="line">
            <a:avLst/>
          </a:prstGeom>
          <a:noFill/>
          <a:ln w="25400">
            <a:solidFill>
              <a:schemeClr val="tx1"/>
            </a:solidFill>
            <a:round/>
            <a:headEnd type="triangle" w="med" len="med"/>
            <a:tailEnd type="triangle" w="med" len="med"/>
          </a:ln>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2"/>
          <p:cNvSpPr>
            <a:spLocks noGrp="1" noChangeArrowheads="1"/>
          </p:cNvSpPr>
          <p:nvPr>
            <p:ph type="title"/>
          </p:nvPr>
        </p:nvSpPr>
        <p:spPr>
          <a:xfrm>
            <a:off x="381000" y="417513"/>
            <a:ext cx="6540500" cy="573087"/>
          </a:xfrm>
        </p:spPr>
        <p:txBody>
          <a:bodyPr/>
          <a:lstStyle/>
          <a:p>
            <a:pPr eaLnBrk="1" hangingPunct="1">
              <a:defRPr/>
            </a:pPr>
            <a:r>
              <a:rPr lang="en-US" smtClean="0"/>
              <a:t>Explicit List Summary</a:t>
            </a:r>
          </a:p>
        </p:txBody>
      </p:sp>
      <p:sp>
        <p:nvSpPr>
          <p:cNvPr id="592899" name="Rectangle 3"/>
          <p:cNvSpPr>
            <a:spLocks noGrp="1" noChangeArrowheads="1"/>
          </p:cNvSpPr>
          <p:nvPr>
            <p:ph type="body" idx="1"/>
          </p:nvPr>
        </p:nvSpPr>
        <p:spPr/>
        <p:txBody>
          <a:bodyPr/>
          <a:lstStyle/>
          <a:p>
            <a:pPr eaLnBrk="1" hangingPunct="1">
              <a:buFont typeface="Wingdings" pitchFamily="-108" charset="2"/>
              <a:buNone/>
              <a:defRPr/>
            </a:pPr>
            <a:r>
              <a:rPr lang="en-US" smtClean="0">
                <a:effectLst>
                  <a:outerShdw blurRad="38100" dist="38100" dir="2700000" algn="tl">
                    <a:srgbClr val="C0C0C0"/>
                  </a:outerShdw>
                </a:effectLst>
              </a:rPr>
              <a:t>Comparison to implicit list:</a:t>
            </a:r>
          </a:p>
          <a:p>
            <a:pPr lvl="1" eaLnBrk="1" hangingPunct="1">
              <a:buFont typeface="Wingdings" pitchFamily="-108" charset="2"/>
              <a:buChar char="n"/>
              <a:defRPr/>
            </a:pPr>
            <a:r>
              <a:rPr lang="en-US" smtClean="0">
                <a:ea typeface="ＭＳ Ｐゴシック" pitchFamily="-108" charset="-128"/>
              </a:rPr>
              <a:t>Allocate is linear time in number of free blocks instead of total blocks  -- much faster allocates when most of the memory is full </a:t>
            </a:r>
          </a:p>
          <a:p>
            <a:pPr lvl="1" eaLnBrk="1" hangingPunct="1">
              <a:buFont typeface="Wingdings" pitchFamily="-108" charset="2"/>
              <a:buChar char="n"/>
              <a:defRPr/>
            </a:pPr>
            <a:r>
              <a:rPr lang="en-US" smtClean="0">
                <a:ea typeface="ＭＳ Ｐゴシック" pitchFamily="-108" charset="-128"/>
              </a:rPr>
              <a:t>Slightly more complicated allocate and free since needs to splice blocks in and out of the list</a:t>
            </a:r>
          </a:p>
          <a:p>
            <a:pPr lvl="1" eaLnBrk="1" hangingPunct="1">
              <a:buFont typeface="Wingdings" pitchFamily="-108" charset="2"/>
              <a:buChar char="n"/>
              <a:defRPr/>
            </a:pPr>
            <a:r>
              <a:rPr lang="en-US" smtClean="0">
                <a:ea typeface="ＭＳ Ｐゴシック" pitchFamily="-108" charset="-128"/>
              </a:rPr>
              <a:t>Some extra space for the links (2 extra  words needed for each block)</a:t>
            </a:r>
          </a:p>
          <a:p>
            <a:pPr eaLnBrk="1" hangingPunct="1">
              <a:buFont typeface="Wingdings" pitchFamily="-108" charset="2"/>
              <a:buNone/>
              <a:defRPr/>
            </a:pPr>
            <a:r>
              <a:rPr lang="en-US" smtClean="0">
                <a:effectLst>
                  <a:outerShdw blurRad="38100" dist="38100" dir="2700000" algn="tl">
                    <a:srgbClr val="C0C0C0"/>
                  </a:outerShdw>
                </a:effectLst>
              </a:rPr>
              <a:t>Main use of linked lists is in conjunction with segregated free lists</a:t>
            </a:r>
          </a:p>
          <a:p>
            <a:pPr lvl="1" eaLnBrk="1" hangingPunct="1">
              <a:buFont typeface="Wingdings" pitchFamily="-108" charset="2"/>
              <a:buChar char="n"/>
              <a:defRPr/>
            </a:pPr>
            <a:r>
              <a:rPr lang="en-US" smtClean="0">
                <a:ea typeface="ＭＳ Ｐゴシック" pitchFamily="-108" charset="-128"/>
              </a:rPr>
              <a:t>Keep multiple linked lists of different size classes, or possibly for different types of objects</a:t>
            </a:r>
          </a:p>
          <a:p>
            <a:pPr eaLnBrk="1" hangingPunct="1">
              <a:buFont typeface="Wingdings" pitchFamily="-108" charset="2"/>
              <a:buNone/>
              <a:defRPr/>
            </a:pPr>
            <a:endParaRPr lang="en-US" smtClean="0">
              <a:effectLst>
                <a:outerShdw blurRad="38100" dist="38100" dir="2700000" algn="tl">
                  <a:srgbClr val="C0C0C0"/>
                </a:outerShdw>
              </a:effectLst>
            </a:endParaRPr>
          </a:p>
        </p:txBody>
      </p:sp>
    </p:spTree>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228600" y="4495800"/>
            <a:ext cx="8458200" cy="838200"/>
          </a:xfrm>
          <a:prstGeom prst="rect">
            <a:avLst/>
          </a:prstGeom>
          <a:solidFill>
            <a:srgbClr val="FFFF99"/>
          </a:solidFill>
          <a:ln w="3175">
            <a:solidFill>
              <a:schemeClr val="tx1"/>
            </a:solidFill>
            <a:prstDash val="sysDot"/>
            <a:miter lim="800000"/>
            <a:headEnd/>
            <a:tailEnd/>
          </a:ln>
        </p:spPr>
        <p:txBody>
          <a:bodyPr wrap="none" anchor="ctr"/>
          <a:lstStyle/>
          <a:p>
            <a:endParaRPr lang="en-US"/>
          </a:p>
        </p:txBody>
      </p:sp>
      <p:sp>
        <p:nvSpPr>
          <p:cNvPr id="625667" name="Rectangle 3"/>
          <p:cNvSpPr>
            <a:spLocks noGrp="1" noChangeArrowheads="1"/>
          </p:cNvSpPr>
          <p:nvPr>
            <p:ph type="title"/>
          </p:nvPr>
        </p:nvSpPr>
        <p:spPr>
          <a:xfrm>
            <a:off x="381000" y="341313"/>
            <a:ext cx="7315200" cy="573087"/>
          </a:xfrm>
        </p:spPr>
        <p:txBody>
          <a:bodyPr/>
          <a:lstStyle/>
          <a:p>
            <a:pPr eaLnBrk="1" hangingPunct="1">
              <a:defRPr/>
            </a:pPr>
            <a:r>
              <a:rPr lang="en-US" smtClean="0"/>
              <a:t>Keeping Track of Free Blocks</a:t>
            </a:r>
          </a:p>
        </p:txBody>
      </p:sp>
      <p:sp>
        <p:nvSpPr>
          <p:cNvPr id="625668" name="Rectangle 4"/>
          <p:cNvSpPr>
            <a:spLocks noGrp="1" noChangeArrowheads="1"/>
          </p:cNvSpPr>
          <p:nvPr>
            <p:ph type="body" idx="1"/>
          </p:nvPr>
        </p:nvSpPr>
        <p:spPr/>
        <p:txBody>
          <a:bodyPr/>
          <a:lstStyle/>
          <a:p>
            <a:pPr eaLnBrk="1" hangingPunct="1">
              <a:lnSpc>
                <a:spcPct val="85000"/>
              </a:lnSpc>
              <a:buFont typeface="Wingdings" pitchFamily="-108" charset="2"/>
              <a:buNone/>
              <a:defRPr/>
            </a:pPr>
            <a:r>
              <a:rPr lang="en-US" i="1" u="sng" dirty="0" smtClean="0">
                <a:effectLst>
                  <a:outerShdw blurRad="38100" dist="38100" dir="2700000" algn="tl">
                    <a:srgbClr val="C0C0C0"/>
                  </a:outerShdw>
                </a:effectLst>
              </a:rPr>
              <a:t>Method 1</a:t>
            </a:r>
            <a:r>
              <a:rPr lang="en-US" dirty="0" smtClean="0">
                <a:effectLst>
                  <a:outerShdw blurRad="38100" dist="38100" dir="2700000" algn="tl">
                    <a:srgbClr val="C0C0C0"/>
                  </a:outerShdw>
                </a:effectLst>
              </a:rPr>
              <a:t>: </a:t>
            </a:r>
            <a:r>
              <a:rPr lang="en-US" i="1" dirty="0" smtClean="0">
                <a:solidFill>
                  <a:srgbClr val="FF0000"/>
                </a:solidFill>
                <a:effectLst>
                  <a:outerShdw blurRad="38100" dist="38100" dir="2700000" algn="tl">
                    <a:srgbClr val="C0C0C0"/>
                  </a:outerShdw>
                </a:effectLst>
              </a:rPr>
              <a:t>Implicit list</a:t>
            </a:r>
            <a:r>
              <a:rPr lang="en-US" dirty="0" smtClean="0">
                <a:effectLst>
                  <a:outerShdw blurRad="38100" dist="38100" dir="2700000" algn="tl">
                    <a:srgbClr val="C0C0C0"/>
                  </a:outerShdw>
                </a:effectLst>
              </a:rPr>
              <a:t> using lengths -- links all blocks</a:t>
            </a:r>
          </a:p>
          <a:p>
            <a:pPr eaLnBrk="1" hangingPunct="1">
              <a:lnSpc>
                <a:spcPct val="85000"/>
              </a:lnSpc>
              <a:buFont typeface="Wingdings" pitchFamily="-108" charset="2"/>
              <a:buChar char="l"/>
              <a:defRPr/>
            </a:pPr>
            <a:endParaRPr lang="en-US" dirty="0" smtClean="0">
              <a:effectLst>
                <a:outerShdw blurRad="38100" dist="38100" dir="2700000" algn="tl">
                  <a:srgbClr val="C0C0C0"/>
                </a:outerShdw>
              </a:effectLst>
            </a:endParaRPr>
          </a:p>
          <a:p>
            <a:pPr eaLnBrk="1" hangingPunct="1">
              <a:lnSpc>
                <a:spcPct val="85000"/>
              </a:lnSpc>
              <a:buFont typeface="Wingdings" pitchFamily="-108" charset="2"/>
              <a:buChar char="l"/>
              <a:defRPr/>
            </a:pPr>
            <a:endParaRPr lang="en-US" dirty="0" smtClean="0">
              <a:effectLst>
                <a:outerShdw blurRad="38100" dist="38100" dir="2700000" algn="tl">
                  <a:srgbClr val="C0C0C0"/>
                </a:outerShdw>
              </a:effectLst>
            </a:endParaRPr>
          </a:p>
          <a:p>
            <a:pPr eaLnBrk="1" hangingPunct="1">
              <a:lnSpc>
                <a:spcPct val="85000"/>
              </a:lnSpc>
              <a:buFont typeface="Wingdings" pitchFamily="-108" charset="2"/>
              <a:buNone/>
              <a:defRPr/>
            </a:pPr>
            <a:r>
              <a:rPr lang="en-US" i="1" u="sng" dirty="0" smtClean="0">
                <a:effectLst>
                  <a:outerShdw blurRad="38100" dist="38100" dir="2700000" algn="tl">
                    <a:srgbClr val="C0C0C0"/>
                  </a:outerShdw>
                </a:effectLst>
              </a:rPr>
              <a:t>Method 2</a:t>
            </a:r>
            <a:r>
              <a:rPr lang="en-US" dirty="0" smtClean="0">
                <a:effectLst>
                  <a:outerShdw blurRad="38100" dist="38100" dir="2700000" algn="tl">
                    <a:srgbClr val="C0C0C0"/>
                  </a:outerShdw>
                </a:effectLst>
              </a:rPr>
              <a:t>: </a:t>
            </a:r>
            <a:r>
              <a:rPr lang="en-US" i="1" dirty="0" smtClean="0">
                <a:solidFill>
                  <a:srgbClr val="FF0000"/>
                </a:solidFill>
                <a:effectLst>
                  <a:outerShdw blurRad="38100" dist="38100" dir="2700000" algn="tl">
                    <a:srgbClr val="C0C0C0"/>
                  </a:outerShdw>
                </a:effectLst>
              </a:rPr>
              <a:t>Explicit list</a:t>
            </a:r>
            <a:r>
              <a:rPr lang="en-US" dirty="0" smtClean="0">
                <a:effectLst>
                  <a:outerShdw blurRad="38100" dist="38100" dir="2700000" algn="tl">
                    <a:srgbClr val="C0C0C0"/>
                  </a:outerShdw>
                </a:effectLst>
              </a:rPr>
              <a:t> among the free blocks using pointers within the free blocks</a:t>
            </a:r>
          </a:p>
          <a:p>
            <a:pPr eaLnBrk="1" hangingPunct="1">
              <a:lnSpc>
                <a:spcPct val="85000"/>
              </a:lnSpc>
              <a:buFont typeface="Wingdings" pitchFamily="-108" charset="2"/>
              <a:buNone/>
              <a:defRPr/>
            </a:pPr>
            <a:endParaRPr lang="en-US" dirty="0" smtClean="0">
              <a:effectLst>
                <a:outerShdw blurRad="38100" dist="38100" dir="2700000" algn="tl">
                  <a:srgbClr val="C0C0C0"/>
                </a:outerShdw>
              </a:effectLst>
            </a:endParaRPr>
          </a:p>
          <a:p>
            <a:pPr eaLnBrk="1" hangingPunct="1">
              <a:lnSpc>
                <a:spcPct val="85000"/>
              </a:lnSpc>
              <a:buFont typeface="Wingdings" pitchFamily="-108" charset="2"/>
              <a:buChar char="l"/>
              <a:defRPr/>
            </a:pPr>
            <a:endParaRPr lang="en-US" dirty="0" smtClean="0">
              <a:effectLst>
                <a:outerShdw blurRad="38100" dist="38100" dir="2700000" algn="tl">
                  <a:srgbClr val="C0C0C0"/>
                </a:outerShdw>
              </a:effectLst>
            </a:endParaRPr>
          </a:p>
          <a:p>
            <a:pPr eaLnBrk="1" hangingPunct="1">
              <a:lnSpc>
                <a:spcPct val="85000"/>
              </a:lnSpc>
              <a:buFont typeface="Wingdings" pitchFamily="-108" charset="2"/>
              <a:buNone/>
              <a:defRPr/>
            </a:pPr>
            <a:r>
              <a:rPr lang="en-US" i="1" u="sng" dirty="0" smtClean="0">
                <a:effectLst>
                  <a:outerShdw blurRad="38100" dist="38100" dir="2700000" algn="tl">
                    <a:srgbClr val="C0C0C0"/>
                  </a:outerShdw>
                </a:effectLst>
              </a:rPr>
              <a:t>Method 3</a:t>
            </a:r>
            <a:r>
              <a:rPr lang="en-US" dirty="0" smtClean="0">
                <a:effectLst>
                  <a:outerShdw blurRad="38100" dist="38100" dir="2700000" algn="tl">
                    <a:srgbClr val="C0C0C0"/>
                  </a:outerShdw>
                </a:effectLst>
              </a:rPr>
              <a:t>: </a:t>
            </a:r>
            <a:r>
              <a:rPr lang="en-US" i="1" dirty="0" smtClean="0">
                <a:solidFill>
                  <a:srgbClr val="FF0000"/>
                </a:solidFill>
                <a:effectLst>
                  <a:outerShdw blurRad="38100" dist="38100" dir="2700000" algn="tl">
                    <a:srgbClr val="C0C0C0"/>
                  </a:outerShdw>
                </a:effectLst>
              </a:rPr>
              <a:t>Segregated free list</a:t>
            </a:r>
          </a:p>
          <a:p>
            <a:pPr lvl="1" eaLnBrk="1" hangingPunct="1">
              <a:lnSpc>
                <a:spcPct val="90000"/>
              </a:lnSpc>
              <a:buFont typeface="Wingdings" pitchFamily="-108" charset="2"/>
              <a:buChar char="n"/>
              <a:defRPr/>
            </a:pPr>
            <a:r>
              <a:rPr lang="en-US" b="0" dirty="0" smtClean="0">
                <a:ea typeface="ＭＳ Ｐゴシック" pitchFamily="-108" charset="-128"/>
              </a:rPr>
              <a:t>Different free lists for different size classes</a:t>
            </a:r>
          </a:p>
          <a:p>
            <a:pPr eaLnBrk="1" hangingPunct="1">
              <a:lnSpc>
                <a:spcPct val="85000"/>
              </a:lnSpc>
              <a:buFont typeface="Wingdings" pitchFamily="-108" charset="2"/>
              <a:buNone/>
              <a:defRPr/>
            </a:pPr>
            <a:r>
              <a:rPr lang="en-US" i="1" u="sng" dirty="0" smtClean="0">
                <a:effectLst>
                  <a:outerShdw blurRad="38100" dist="38100" dir="2700000" algn="tl">
                    <a:srgbClr val="C0C0C0"/>
                  </a:outerShdw>
                </a:effectLst>
              </a:rPr>
              <a:t>Method 4</a:t>
            </a:r>
            <a:r>
              <a:rPr lang="en-US" dirty="0" smtClean="0">
                <a:effectLst>
                  <a:outerShdw blurRad="38100" dist="38100" dir="2700000" algn="tl">
                    <a:srgbClr val="C0C0C0"/>
                  </a:outerShdw>
                </a:effectLst>
              </a:rPr>
              <a:t>: Blocks sorted by size</a:t>
            </a:r>
          </a:p>
          <a:p>
            <a:pPr lvl="1" eaLnBrk="1" hangingPunct="1">
              <a:lnSpc>
                <a:spcPct val="90000"/>
              </a:lnSpc>
              <a:buFont typeface="Wingdings" pitchFamily="-108" charset="2"/>
              <a:buChar char="n"/>
              <a:defRPr/>
            </a:pPr>
            <a:r>
              <a:rPr lang="en-US" b="0" dirty="0" smtClean="0">
                <a:ea typeface="ＭＳ Ｐゴシック" pitchFamily="-108" charset="-128"/>
              </a:rPr>
              <a:t>Can use a balanced tree (e.g. Red-Black tree) with pointers within each free block, and the length used as a key</a:t>
            </a:r>
          </a:p>
        </p:txBody>
      </p:sp>
      <p:sp>
        <p:nvSpPr>
          <p:cNvPr id="11269" name="Rectangle 5"/>
          <p:cNvSpPr>
            <a:spLocks noChangeArrowheads="1"/>
          </p:cNvSpPr>
          <p:nvPr/>
        </p:nvSpPr>
        <p:spPr bwMode="auto">
          <a:xfrm>
            <a:off x="1676400" y="2133600"/>
            <a:ext cx="3048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latin typeface="Courier New" pitchFamily="1" charset="0"/>
              </a:rPr>
              <a:t>5</a:t>
            </a:r>
          </a:p>
        </p:txBody>
      </p:sp>
      <p:sp>
        <p:nvSpPr>
          <p:cNvPr id="11270" name="Rectangle 6"/>
          <p:cNvSpPr>
            <a:spLocks noChangeArrowheads="1"/>
          </p:cNvSpPr>
          <p:nvPr/>
        </p:nvSpPr>
        <p:spPr bwMode="auto">
          <a:xfrm>
            <a:off x="1981200" y="21336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11271" name="Rectangle 7"/>
          <p:cNvSpPr>
            <a:spLocks noChangeArrowheads="1"/>
          </p:cNvSpPr>
          <p:nvPr/>
        </p:nvSpPr>
        <p:spPr bwMode="auto">
          <a:xfrm>
            <a:off x="2286000" y="21336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11272" name="Rectangle 8"/>
          <p:cNvSpPr>
            <a:spLocks noChangeArrowheads="1"/>
          </p:cNvSpPr>
          <p:nvPr/>
        </p:nvSpPr>
        <p:spPr bwMode="auto">
          <a:xfrm>
            <a:off x="2590800" y="21336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11273" name="Rectangle 9"/>
          <p:cNvSpPr>
            <a:spLocks noChangeArrowheads="1"/>
          </p:cNvSpPr>
          <p:nvPr/>
        </p:nvSpPr>
        <p:spPr bwMode="auto">
          <a:xfrm>
            <a:off x="2895600" y="21336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11274" name="Rectangle 10"/>
          <p:cNvSpPr>
            <a:spLocks noChangeArrowheads="1"/>
          </p:cNvSpPr>
          <p:nvPr/>
        </p:nvSpPr>
        <p:spPr bwMode="auto">
          <a:xfrm>
            <a:off x="3200400" y="2133600"/>
            <a:ext cx="304800" cy="304800"/>
          </a:xfrm>
          <a:prstGeom prst="rect">
            <a:avLst/>
          </a:prstGeom>
          <a:solidFill>
            <a:srgbClr val="C0C0C0"/>
          </a:solidFill>
          <a:ln w="3175">
            <a:solidFill>
              <a:schemeClr val="tx1"/>
            </a:solidFill>
            <a:miter lim="800000"/>
            <a:headEnd/>
            <a:tailEnd/>
          </a:ln>
        </p:spPr>
        <p:txBody>
          <a:bodyPr wrap="none" anchor="ctr"/>
          <a:lstStyle/>
          <a:p>
            <a:pPr>
              <a:lnSpc>
                <a:spcPct val="100000"/>
              </a:lnSpc>
            </a:pPr>
            <a:r>
              <a:rPr lang="en-US" sz="1600"/>
              <a:t>4</a:t>
            </a:r>
          </a:p>
        </p:txBody>
      </p:sp>
      <p:sp>
        <p:nvSpPr>
          <p:cNvPr id="11275" name="Rectangle 11"/>
          <p:cNvSpPr>
            <a:spLocks noChangeArrowheads="1"/>
          </p:cNvSpPr>
          <p:nvPr/>
        </p:nvSpPr>
        <p:spPr bwMode="auto">
          <a:xfrm>
            <a:off x="3505200" y="2133600"/>
            <a:ext cx="304800" cy="304800"/>
          </a:xfrm>
          <a:prstGeom prst="rect">
            <a:avLst/>
          </a:prstGeom>
          <a:solidFill>
            <a:srgbClr val="C0C0C0"/>
          </a:solidFill>
          <a:ln w="3175">
            <a:solidFill>
              <a:schemeClr val="tx1"/>
            </a:solidFill>
            <a:miter lim="800000"/>
            <a:headEnd/>
            <a:tailEnd/>
          </a:ln>
        </p:spPr>
        <p:txBody>
          <a:bodyPr wrap="none" anchor="ctr"/>
          <a:lstStyle/>
          <a:p>
            <a:endParaRPr lang="en-US"/>
          </a:p>
        </p:txBody>
      </p:sp>
      <p:sp>
        <p:nvSpPr>
          <p:cNvPr id="11276" name="Rectangle 12"/>
          <p:cNvSpPr>
            <a:spLocks noChangeArrowheads="1"/>
          </p:cNvSpPr>
          <p:nvPr/>
        </p:nvSpPr>
        <p:spPr bwMode="auto">
          <a:xfrm>
            <a:off x="3810000" y="2133600"/>
            <a:ext cx="304800" cy="304800"/>
          </a:xfrm>
          <a:prstGeom prst="rect">
            <a:avLst/>
          </a:prstGeom>
          <a:solidFill>
            <a:srgbClr val="C0C0C0"/>
          </a:solidFill>
          <a:ln w="3175">
            <a:solidFill>
              <a:schemeClr val="tx1"/>
            </a:solidFill>
            <a:miter lim="800000"/>
            <a:headEnd/>
            <a:tailEnd/>
          </a:ln>
        </p:spPr>
        <p:txBody>
          <a:bodyPr wrap="none" anchor="ctr"/>
          <a:lstStyle/>
          <a:p>
            <a:endParaRPr lang="en-US"/>
          </a:p>
        </p:txBody>
      </p:sp>
      <p:sp>
        <p:nvSpPr>
          <p:cNvPr id="11277" name="Rectangle 13"/>
          <p:cNvSpPr>
            <a:spLocks noChangeArrowheads="1"/>
          </p:cNvSpPr>
          <p:nvPr/>
        </p:nvSpPr>
        <p:spPr bwMode="auto">
          <a:xfrm>
            <a:off x="4114800" y="2133600"/>
            <a:ext cx="304800" cy="304800"/>
          </a:xfrm>
          <a:prstGeom prst="rect">
            <a:avLst/>
          </a:prstGeom>
          <a:solidFill>
            <a:srgbClr val="C0C0C0"/>
          </a:solidFill>
          <a:ln w="3175">
            <a:solidFill>
              <a:schemeClr val="tx1"/>
            </a:solidFill>
            <a:miter lim="800000"/>
            <a:headEnd/>
            <a:tailEnd/>
          </a:ln>
        </p:spPr>
        <p:txBody>
          <a:bodyPr wrap="none" anchor="ctr"/>
          <a:lstStyle/>
          <a:p>
            <a:endParaRPr lang="en-US"/>
          </a:p>
        </p:txBody>
      </p:sp>
      <p:sp>
        <p:nvSpPr>
          <p:cNvPr id="11278" name="Rectangle 14"/>
          <p:cNvSpPr>
            <a:spLocks noChangeArrowheads="1"/>
          </p:cNvSpPr>
          <p:nvPr/>
        </p:nvSpPr>
        <p:spPr bwMode="auto">
          <a:xfrm>
            <a:off x="4724400" y="21336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11279" name="Rectangle 15"/>
          <p:cNvSpPr>
            <a:spLocks noChangeArrowheads="1"/>
          </p:cNvSpPr>
          <p:nvPr/>
        </p:nvSpPr>
        <p:spPr bwMode="auto">
          <a:xfrm>
            <a:off x="5029200" y="21336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11280" name="Rectangle 16"/>
          <p:cNvSpPr>
            <a:spLocks noChangeArrowheads="1"/>
          </p:cNvSpPr>
          <p:nvPr/>
        </p:nvSpPr>
        <p:spPr bwMode="auto">
          <a:xfrm>
            <a:off x="5334000" y="21336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11281" name="Rectangle 17"/>
          <p:cNvSpPr>
            <a:spLocks noChangeArrowheads="1"/>
          </p:cNvSpPr>
          <p:nvPr/>
        </p:nvSpPr>
        <p:spPr bwMode="auto">
          <a:xfrm>
            <a:off x="5638800" y="21336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11282" name="Rectangle 18"/>
          <p:cNvSpPr>
            <a:spLocks noChangeArrowheads="1"/>
          </p:cNvSpPr>
          <p:nvPr/>
        </p:nvSpPr>
        <p:spPr bwMode="auto">
          <a:xfrm>
            <a:off x="5943600" y="21336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11283" name="Rectangle 19"/>
          <p:cNvSpPr>
            <a:spLocks noChangeArrowheads="1"/>
          </p:cNvSpPr>
          <p:nvPr/>
        </p:nvSpPr>
        <p:spPr bwMode="auto">
          <a:xfrm>
            <a:off x="6248400" y="2133600"/>
            <a:ext cx="304800" cy="304800"/>
          </a:xfrm>
          <a:prstGeom prst="rect">
            <a:avLst/>
          </a:prstGeom>
          <a:solidFill>
            <a:srgbClr val="C0C0C0"/>
          </a:solidFill>
          <a:ln w="3175">
            <a:solidFill>
              <a:schemeClr val="tx1"/>
            </a:solidFill>
            <a:miter lim="800000"/>
            <a:headEnd/>
            <a:tailEnd/>
          </a:ln>
        </p:spPr>
        <p:txBody>
          <a:bodyPr wrap="none" anchor="ctr"/>
          <a:lstStyle/>
          <a:p>
            <a:pPr>
              <a:lnSpc>
                <a:spcPct val="100000"/>
              </a:lnSpc>
            </a:pPr>
            <a:r>
              <a:rPr lang="en-US" sz="1600"/>
              <a:t>2</a:t>
            </a:r>
          </a:p>
        </p:txBody>
      </p:sp>
      <p:sp>
        <p:nvSpPr>
          <p:cNvPr id="11284" name="Rectangle 20"/>
          <p:cNvSpPr>
            <a:spLocks noChangeArrowheads="1"/>
          </p:cNvSpPr>
          <p:nvPr/>
        </p:nvSpPr>
        <p:spPr bwMode="auto">
          <a:xfrm>
            <a:off x="6553200" y="2133600"/>
            <a:ext cx="304800" cy="304800"/>
          </a:xfrm>
          <a:prstGeom prst="rect">
            <a:avLst/>
          </a:prstGeom>
          <a:solidFill>
            <a:srgbClr val="C0C0C0"/>
          </a:solidFill>
          <a:ln w="3175">
            <a:solidFill>
              <a:schemeClr val="tx1"/>
            </a:solidFill>
            <a:miter lim="800000"/>
            <a:headEnd/>
            <a:tailEnd/>
          </a:ln>
        </p:spPr>
        <p:txBody>
          <a:bodyPr wrap="none" anchor="ctr"/>
          <a:lstStyle/>
          <a:p>
            <a:endParaRPr lang="en-US"/>
          </a:p>
        </p:txBody>
      </p:sp>
      <p:sp>
        <p:nvSpPr>
          <p:cNvPr id="11285" name="Rectangle 21"/>
          <p:cNvSpPr>
            <a:spLocks noChangeArrowheads="1"/>
          </p:cNvSpPr>
          <p:nvPr/>
        </p:nvSpPr>
        <p:spPr bwMode="auto">
          <a:xfrm>
            <a:off x="4419600" y="2133600"/>
            <a:ext cx="3048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t>6</a:t>
            </a:r>
          </a:p>
        </p:txBody>
      </p:sp>
      <p:sp>
        <p:nvSpPr>
          <p:cNvPr id="11286" name="Rectangle 22"/>
          <p:cNvSpPr>
            <a:spLocks noChangeArrowheads="1"/>
          </p:cNvSpPr>
          <p:nvPr/>
        </p:nvSpPr>
        <p:spPr bwMode="auto">
          <a:xfrm>
            <a:off x="1600200" y="3810000"/>
            <a:ext cx="3048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latin typeface="Courier New" pitchFamily="1" charset="0"/>
              </a:rPr>
              <a:t>5</a:t>
            </a:r>
          </a:p>
        </p:txBody>
      </p:sp>
      <p:sp>
        <p:nvSpPr>
          <p:cNvPr id="11287" name="Rectangle 23"/>
          <p:cNvSpPr>
            <a:spLocks noChangeArrowheads="1"/>
          </p:cNvSpPr>
          <p:nvPr/>
        </p:nvSpPr>
        <p:spPr bwMode="auto">
          <a:xfrm>
            <a:off x="1905000" y="38100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11288" name="Rectangle 24"/>
          <p:cNvSpPr>
            <a:spLocks noChangeArrowheads="1"/>
          </p:cNvSpPr>
          <p:nvPr/>
        </p:nvSpPr>
        <p:spPr bwMode="auto">
          <a:xfrm>
            <a:off x="2209800" y="38100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11289" name="Rectangle 25"/>
          <p:cNvSpPr>
            <a:spLocks noChangeArrowheads="1"/>
          </p:cNvSpPr>
          <p:nvPr/>
        </p:nvSpPr>
        <p:spPr bwMode="auto">
          <a:xfrm>
            <a:off x="2514600" y="38100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11290" name="Rectangle 26"/>
          <p:cNvSpPr>
            <a:spLocks noChangeArrowheads="1"/>
          </p:cNvSpPr>
          <p:nvPr/>
        </p:nvSpPr>
        <p:spPr bwMode="auto">
          <a:xfrm>
            <a:off x="2819400" y="38100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11291" name="Rectangle 27"/>
          <p:cNvSpPr>
            <a:spLocks noChangeArrowheads="1"/>
          </p:cNvSpPr>
          <p:nvPr/>
        </p:nvSpPr>
        <p:spPr bwMode="auto">
          <a:xfrm>
            <a:off x="3124200" y="3810000"/>
            <a:ext cx="304800" cy="304800"/>
          </a:xfrm>
          <a:prstGeom prst="rect">
            <a:avLst/>
          </a:prstGeom>
          <a:solidFill>
            <a:srgbClr val="C0C0C0"/>
          </a:solidFill>
          <a:ln w="3175">
            <a:solidFill>
              <a:schemeClr val="tx1"/>
            </a:solidFill>
            <a:miter lim="800000"/>
            <a:headEnd/>
            <a:tailEnd/>
          </a:ln>
        </p:spPr>
        <p:txBody>
          <a:bodyPr wrap="none" anchor="ctr"/>
          <a:lstStyle/>
          <a:p>
            <a:pPr>
              <a:lnSpc>
                <a:spcPct val="100000"/>
              </a:lnSpc>
            </a:pPr>
            <a:r>
              <a:rPr lang="en-US" sz="1600"/>
              <a:t>4</a:t>
            </a:r>
          </a:p>
        </p:txBody>
      </p:sp>
      <p:sp>
        <p:nvSpPr>
          <p:cNvPr id="11292" name="Rectangle 28"/>
          <p:cNvSpPr>
            <a:spLocks noChangeArrowheads="1"/>
          </p:cNvSpPr>
          <p:nvPr/>
        </p:nvSpPr>
        <p:spPr bwMode="auto">
          <a:xfrm>
            <a:off x="3429000" y="3810000"/>
            <a:ext cx="304800" cy="304800"/>
          </a:xfrm>
          <a:prstGeom prst="rect">
            <a:avLst/>
          </a:prstGeom>
          <a:solidFill>
            <a:srgbClr val="C0C0C0"/>
          </a:solidFill>
          <a:ln w="3175">
            <a:solidFill>
              <a:schemeClr val="tx1"/>
            </a:solidFill>
            <a:miter lim="800000"/>
            <a:headEnd/>
            <a:tailEnd/>
          </a:ln>
        </p:spPr>
        <p:txBody>
          <a:bodyPr wrap="none" anchor="ctr"/>
          <a:lstStyle/>
          <a:p>
            <a:endParaRPr lang="en-US"/>
          </a:p>
        </p:txBody>
      </p:sp>
      <p:sp>
        <p:nvSpPr>
          <p:cNvPr id="11293" name="Rectangle 29"/>
          <p:cNvSpPr>
            <a:spLocks noChangeArrowheads="1"/>
          </p:cNvSpPr>
          <p:nvPr/>
        </p:nvSpPr>
        <p:spPr bwMode="auto">
          <a:xfrm>
            <a:off x="3733800" y="3810000"/>
            <a:ext cx="304800" cy="304800"/>
          </a:xfrm>
          <a:prstGeom prst="rect">
            <a:avLst/>
          </a:prstGeom>
          <a:solidFill>
            <a:srgbClr val="C0C0C0"/>
          </a:solidFill>
          <a:ln w="3175">
            <a:solidFill>
              <a:schemeClr val="tx1"/>
            </a:solidFill>
            <a:miter lim="800000"/>
            <a:headEnd/>
            <a:tailEnd/>
          </a:ln>
        </p:spPr>
        <p:txBody>
          <a:bodyPr wrap="none" anchor="ctr"/>
          <a:lstStyle/>
          <a:p>
            <a:endParaRPr lang="en-US"/>
          </a:p>
        </p:txBody>
      </p:sp>
      <p:sp>
        <p:nvSpPr>
          <p:cNvPr id="11294" name="Rectangle 30"/>
          <p:cNvSpPr>
            <a:spLocks noChangeArrowheads="1"/>
          </p:cNvSpPr>
          <p:nvPr/>
        </p:nvSpPr>
        <p:spPr bwMode="auto">
          <a:xfrm>
            <a:off x="4038600" y="3810000"/>
            <a:ext cx="304800" cy="304800"/>
          </a:xfrm>
          <a:prstGeom prst="rect">
            <a:avLst/>
          </a:prstGeom>
          <a:solidFill>
            <a:srgbClr val="C0C0C0"/>
          </a:solidFill>
          <a:ln w="3175">
            <a:solidFill>
              <a:schemeClr val="tx1"/>
            </a:solidFill>
            <a:miter lim="800000"/>
            <a:headEnd/>
            <a:tailEnd/>
          </a:ln>
        </p:spPr>
        <p:txBody>
          <a:bodyPr wrap="none" anchor="ctr"/>
          <a:lstStyle/>
          <a:p>
            <a:endParaRPr lang="en-US"/>
          </a:p>
        </p:txBody>
      </p:sp>
      <p:sp>
        <p:nvSpPr>
          <p:cNvPr id="11295" name="Rectangle 31"/>
          <p:cNvSpPr>
            <a:spLocks noChangeArrowheads="1"/>
          </p:cNvSpPr>
          <p:nvPr/>
        </p:nvSpPr>
        <p:spPr bwMode="auto">
          <a:xfrm>
            <a:off x="4648200" y="38100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11296" name="Rectangle 32"/>
          <p:cNvSpPr>
            <a:spLocks noChangeArrowheads="1"/>
          </p:cNvSpPr>
          <p:nvPr/>
        </p:nvSpPr>
        <p:spPr bwMode="auto">
          <a:xfrm>
            <a:off x="4953000" y="38100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11297" name="Rectangle 33"/>
          <p:cNvSpPr>
            <a:spLocks noChangeArrowheads="1"/>
          </p:cNvSpPr>
          <p:nvPr/>
        </p:nvSpPr>
        <p:spPr bwMode="auto">
          <a:xfrm>
            <a:off x="5257800" y="38100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11298" name="Rectangle 34"/>
          <p:cNvSpPr>
            <a:spLocks noChangeArrowheads="1"/>
          </p:cNvSpPr>
          <p:nvPr/>
        </p:nvSpPr>
        <p:spPr bwMode="auto">
          <a:xfrm>
            <a:off x="5562600" y="38100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11299" name="Rectangle 35"/>
          <p:cNvSpPr>
            <a:spLocks noChangeArrowheads="1"/>
          </p:cNvSpPr>
          <p:nvPr/>
        </p:nvSpPr>
        <p:spPr bwMode="auto">
          <a:xfrm>
            <a:off x="5867400" y="3810000"/>
            <a:ext cx="304800" cy="304800"/>
          </a:xfrm>
          <a:prstGeom prst="rect">
            <a:avLst/>
          </a:prstGeom>
          <a:solidFill>
            <a:schemeClr val="bg1"/>
          </a:solidFill>
          <a:ln w="3175">
            <a:solidFill>
              <a:schemeClr val="tx1"/>
            </a:solidFill>
            <a:miter lim="800000"/>
            <a:headEnd/>
            <a:tailEnd/>
          </a:ln>
        </p:spPr>
        <p:txBody>
          <a:bodyPr wrap="none" anchor="ctr"/>
          <a:lstStyle/>
          <a:p>
            <a:endParaRPr lang="en-US"/>
          </a:p>
        </p:txBody>
      </p:sp>
      <p:sp>
        <p:nvSpPr>
          <p:cNvPr id="11300" name="Rectangle 36"/>
          <p:cNvSpPr>
            <a:spLocks noChangeArrowheads="1"/>
          </p:cNvSpPr>
          <p:nvPr/>
        </p:nvSpPr>
        <p:spPr bwMode="auto">
          <a:xfrm>
            <a:off x="6172200" y="3810000"/>
            <a:ext cx="304800" cy="304800"/>
          </a:xfrm>
          <a:prstGeom prst="rect">
            <a:avLst/>
          </a:prstGeom>
          <a:solidFill>
            <a:srgbClr val="C0C0C0"/>
          </a:solidFill>
          <a:ln w="3175">
            <a:solidFill>
              <a:schemeClr val="tx1"/>
            </a:solidFill>
            <a:miter lim="800000"/>
            <a:headEnd/>
            <a:tailEnd/>
          </a:ln>
        </p:spPr>
        <p:txBody>
          <a:bodyPr wrap="none" anchor="ctr"/>
          <a:lstStyle/>
          <a:p>
            <a:pPr>
              <a:lnSpc>
                <a:spcPct val="100000"/>
              </a:lnSpc>
            </a:pPr>
            <a:r>
              <a:rPr lang="en-US" sz="1600"/>
              <a:t>2</a:t>
            </a:r>
          </a:p>
        </p:txBody>
      </p:sp>
      <p:sp>
        <p:nvSpPr>
          <p:cNvPr id="11301" name="Rectangle 37"/>
          <p:cNvSpPr>
            <a:spLocks noChangeArrowheads="1"/>
          </p:cNvSpPr>
          <p:nvPr/>
        </p:nvSpPr>
        <p:spPr bwMode="auto">
          <a:xfrm>
            <a:off x="6477000" y="3810000"/>
            <a:ext cx="304800" cy="304800"/>
          </a:xfrm>
          <a:prstGeom prst="rect">
            <a:avLst/>
          </a:prstGeom>
          <a:solidFill>
            <a:srgbClr val="C0C0C0"/>
          </a:solidFill>
          <a:ln w="3175">
            <a:solidFill>
              <a:schemeClr val="tx1"/>
            </a:solidFill>
            <a:miter lim="800000"/>
            <a:headEnd/>
            <a:tailEnd/>
          </a:ln>
        </p:spPr>
        <p:txBody>
          <a:bodyPr wrap="none" anchor="ctr"/>
          <a:lstStyle/>
          <a:p>
            <a:endParaRPr lang="en-US"/>
          </a:p>
        </p:txBody>
      </p:sp>
      <p:sp>
        <p:nvSpPr>
          <p:cNvPr id="11302" name="Rectangle 38"/>
          <p:cNvSpPr>
            <a:spLocks noChangeArrowheads="1"/>
          </p:cNvSpPr>
          <p:nvPr/>
        </p:nvSpPr>
        <p:spPr bwMode="auto">
          <a:xfrm>
            <a:off x="4343400" y="3810000"/>
            <a:ext cx="304800" cy="304800"/>
          </a:xfrm>
          <a:prstGeom prst="rect">
            <a:avLst/>
          </a:prstGeom>
          <a:solidFill>
            <a:schemeClr val="bg1"/>
          </a:solidFill>
          <a:ln w="3175">
            <a:solidFill>
              <a:schemeClr val="tx1"/>
            </a:solidFill>
            <a:miter lim="800000"/>
            <a:headEnd/>
            <a:tailEnd/>
          </a:ln>
        </p:spPr>
        <p:txBody>
          <a:bodyPr wrap="none" anchor="ctr"/>
          <a:lstStyle/>
          <a:p>
            <a:pPr>
              <a:lnSpc>
                <a:spcPct val="100000"/>
              </a:lnSpc>
            </a:pPr>
            <a:r>
              <a:rPr lang="en-US" sz="1600"/>
              <a:t>6</a:t>
            </a:r>
          </a:p>
        </p:txBody>
      </p:sp>
      <p:sp>
        <p:nvSpPr>
          <p:cNvPr id="11303" name="Freeform 39"/>
          <p:cNvSpPr>
            <a:spLocks/>
          </p:cNvSpPr>
          <p:nvPr/>
        </p:nvSpPr>
        <p:spPr bwMode="auto">
          <a:xfrm>
            <a:off x="2057400" y="3479800"/>
            <a:ext cx="2438400" cy="482600"/>
          </a:xfrm>
          <a:custGeom>
            <a:avLst/>
            <a:gdLst>
              <a:gd name="T0" fmla="*/ 0 w 1536"/>
              <a:gd name="T1" fmla="*/ 482600 h 304"/>
              <a:gd name="T2" fmla="*/ 1447800 w 1536"/>
              <a:gd name="T3" fmla="*/ 25400 h 304"/>
              <a:gd name="T4" fmla="*/ 2438400 w 1536"/>
              <a:gd name="T5" fmla="*/ 330200 h 304"/>
              <a:gd name="T6" fmla="*/ 0 60000 65536"/>
              <a:gd name="T7" fmla="*/ 0 60000 65536"/>
              <a:gd name="T8" fmla="*/ 0 60000 65536"/>
              <a:gd name="T9" fmla="*/ 0 w 1536"/>
              <a:gd name="T10" fmla="*/ 0 h 304"/>
              <a:gd name="T11" fmla="*/ 1536 w 1536"/>
              <a:gd name="T12" fmla="*/ 304 h 304"/>
            </a:gdLst>
            <a:ahLst/>
            <a:cxnLst>
              <a:cxn ang="T6">
                <a:pos x="T0" y="T1"/>
              </a:cxn>
              <a:cxn ang="T7">
                <a:pos x="T2" y="T3"/>
              </a:cxn>
              <a:cxn ang="T8">
                <a:pos x="T4" y="T5"/>
              </a:cxn>
            </a:cxnLst>
            <a:rect l="T9" t="T10" r="T11" b="T12"/>
            <a:pathLst>
              <a:path w="1536" h="304">
                <a:moveTo>
                  <a:pt x="0" y="304"/>
                </a:moveTo>
                <a:cubicBezTo>
                  <a:pt x="328" y="167"/>
                  <a:pt x="656" y="31"/>
                  <a:pt x="912" y="16"/>
                </a:cubicBezTo>
                <a:cubicBezTo>
                  <a:pt x="1167" y="0"/>
                  <a:pt x="1351" y="104"/>
                  <a:pt x="1536" y="208"/>
                </a:cubicBezTo>
              </a:path>
            </a:pathLst>
          </a:custGeom>
          <a:noFill/>
          <a:ln w="25400">
            <a:solidFill>
              <a:schemeClr val="tx1"/>
            </a:solidFill>
            <a:round/>
            <a:headEnd/>
            <a:tailEnd type="triangle" w="med" len="med"/>
          </a:ln>
        </p:spPr>
        <p:txBody>
          <a:bodyPr wrap="none" anchor="ctr"/>
          <a:lstStyle/>
          <a:p>
            <a:endParaRPr lang="en-US"/>
          </a:p>
        </p:txBody>
      </p:sp>
      <p:sp>
        <p:nvSpPr>
          <p:cNvPr id="11304" name="Freeform 40"/>
          <p:cNvSpPr>
            <a:spLocks/>
          </p:cNvSpPr>
          <p:nvPr/>
        </p:nvSpPr>
        <p:spPr bwMode="auto">
          <a:xfrm>
            <a:off x="1828800" y="1905000"/>
            <a:ext cx="1524000" cy="228600"/>
          </a:xfrm>
          <a:custGeom>
            <a:avLst/>
            <a:gdLst>
              <a:gd name="T0" fmla="*/ 0 w 960"/>
              <a:gd name="T1" fmla="*/ 228600 h 144"/>
              <a:gd name="T2" fmla="*/ 838200 w 960"/>
              <a:gd name="T3" fmla="*/ 0 h 144"/>
              <a:gd name="T4" fmla="*/ 1524000 w 960"/>
              <a:gd name="T5" fmla="*/ 228600 h 144"/>
              <a:gd name="T6" fmla="*/ 0 60000 65536"/>
              <a:gd name="T7" fmla="*/ 0 60000 65536"/>
              <a:gd name="T8" fmla="*/ 0 60000 65536"/>
              <a:gd name="T9" fmla="*/ 0 w 960"/>
              <a:gd name="T10" fmla="*/ 0 h 144"/>
              <a:gd name="T11" fmla="*/ 960 w 960"/>
              <a:gd name="T12" fmla="*/ 144 h 144"/>
            </a:gdLst>
            <a:ahLst/>
            <a:cxnLst>
              <a:cxn ang="T6">
                <a:pos x="T0" y="T1"/>
              </a:cxn>
              <a:cxn ang="T7">
                <a:pos x="T2" y="T3"/>
              </a:cxn>
              <a:cxn ang="T8">
                <a:pos x="T4" y="T5"/>
              </a:cxn>
            </a:cxnLst>
            <a:rect l="T9" t="T10" r="T11" b="T12"/>
            <a:pathLst>
              <a:path w="960" h="144">
                <a:moveTo>
                  <a:pt x="0" y="144"/>
                </a:moveTo>
                <a:cubicBezTo>
                  <a:pt x="184" y="72"/>
                  <a:pt x="368" y="0"/>
                  <a:pt x="528" y="0"/>
                </a:cubicBezTo>
                <a:cubicBezTo>
                  <a:pt x="688" y="0"/>
                  <a:pt x="824" y="72"/>
                  <a:pt x="960" y="144"/>
                </a:cubicBezTo>
              </a:path>
            </a:pathLst>
          </a:custGeom>
          <a:noFill/>
          <a:ln w="25400">
            <a:solidFill>
              <a:schemeClr val="tx1"/>
            </a:solidFill>
            <a:round/>
            <a:headEnd/>
            <a:tailEnd type="triangle" w="med" len="med"/>
          </a:ln>
        </p:spPr>
        <p:txBody>
          <a:bodyPr wrap="none" anchor="ctr"/>
          <a:lstStyle/>
          <a:p>
            <a:endParaRPr lang="en-US"/>
          </a:p>
        </p:txBody>
      </p:sp>
      <p:sp>
        <p:nvSpPr>
          <p:cNvPr id="11305" name="Freeform 41"/>
          <p:cNvSpPr>
            <a:spLocks/>
          </p:cNvSpPr>
          <p:nvPr/>
        </p:nvSpPr>
        <p:spPr bwMode="auto">
          <a:xfrm>
            <a:off x="3352800" y="1905000"/>
            <a:ext cx="1219200" cy="228600"/>
          </a:xfrm>
          <a:custGeom>
            <a:avLst/>
            <a:gdLst>
              <a:gd name="T0" fmla="*/ 0 w 768"/>
              <a:gd name="T1" fmla="*/ 228600 h 144"/>
              <a:gd name="T2" fmla="*/ 609600 w 768"/>
              <a:gd name="T3" fmla="*/ 0 h 144"/>
              <a:gd name="T4" fmla="*/ 1219200 w 768"/>
              <a:gd name="T5" fmla="*/ 228600 h 144"/>
              <a:gd name="T6" fmla="*/ 0 60000 65536"/>
              <a:gd name="T7" fmla="*/ 0 60000 65536"/>
              <a:gd name="T8" fmla="*/ 0 60000 65536"/>
              <a:gd name="T9" fmla="*/ 0 w 768"/>
              <a:gd name="T10" fmla="*/ 0 h 144"/>
              <a:gd name="T11" fmla="*/ 768 w 768"/>
              <a:gd name="T12" fmla="*/ 144 h 144"/>
            </a:gdLst>
            <a:ahLst/>
            <a:cxnLst>
              <a:cxn ang="T6">
                <a:pos x="T0" y="T1"/>
              </a:cxn>
              <a:cxn ang="T7">
                <a:pos x="T2" y="T3"/>
              </a:cxn>
              <a:cxn ang="T8">
                <a:pos x="T4" y="T5"/>
              </a:cxn>
            </a:cxnLst>
            <a:rect l="T9" t="T10" r="T11" b="T12"/>
            <a:pathLst>
              <a:path w="768" h="144">
                <a:moveTo>
                  <a:pt x="0" y="144"/>
                </a:moveTo>
                <a:cubicBezTo>
                  <a:pt x="128" y="72"/>
                  <a:pt x="256" y="0"/>
                  <a:pt x="384" y="0"/>
                </a:cubicBezTo>
                <a:cubicBezTo>
                  <a:pt x="512" y="0"/>
                  <a:pt x="640" y="72"/>
                  <a:pt x="768" y="144"/>
                </a:cubicBezTo>
              </a:path>
            </a:pathLst>
          </a:custGeom>
          <a:noFill/>
          <a:ln w="25400">
            <a:solidFill>
              <a:schemeClr val="tx1"/>
            </a:solidFill>
            <a:round/>
            <a:headEnd/>
            <a:tailEnd type="triangle" w="med" len="med"/>
          </a:ln>
        </p:spPr>
        <p:txBody>
          <a:bodyPr wrap="none" anchor="ctr"/>
          <a:lstStyle/>
          <a:p>
            <a:endParaRPr lang="en-US"/>
          </a:p>
        </p:txBody>
      </p:sp>
      <p:sp>
        <p:nvSpPr>
          <p:cNvPr id="11306" name="Freeform 42"/>
          <p:cNvSpPr>
            <a:spLocks/>
          </p:cNvSpPr>
          <p:nvPr/>
        </p:nvSpPr>
        <p:spPr bwMode="auto">
          <a:xfrm>
            <a:off x="4572000" y="1905000"/>
            <a:ext cx="1828800" cy="228600"/>
          </a:xfrm>
          <a:custGeom>
            <a:avLst/>
            <a:gdLst>
              <a:gd name="T0" fmla="*/ 0 w 1152"/>
              <a:gd name="T1" fmla="*/ 228600 h 144"/>
              <a:gd name="T2" fmla="*/ 914400 w 1152"/>
              <a:gd name="T3" fmla="*/ 0 h 144"/>
              <a:gd name="T4" fmla="*/ 1828800 w 1152"/>
              <a:gd name="T5" fmla="*/ 228600 h 144"/>
              <a:gd name="T6" fmla="*/ 0 60000 65536"/>
              <a:gd name="T7" fmla="*/ 0 60000 65536"/>
              <a:gd name="T8" fmla="*/ 0 60000 65536"/>
              <a:gd name="T9" fmla="*/ 0 w 1152"/>
              <a:gd name="T10" fmla="*/ 0 h 144"/>
              <a:gd name="T11" fmla="*/ 1152 w 1152"/>
              <a:gd name="T12" fmla="*/ 144 h 144"/>
            </a:gdLst>
            <a:ahLst/>
            <a:cxnLst>
              <a:cxn ang="T6">
                <a:pos x="T0" y="T1"/>
              </a:cxn>
              <a:cxn ang="T7">
                <a:pos x="T2" y="T3"/>
              </a:cxn>
              <a:cxn ang="T8">
                <a:pos x="T4" y="T5"/>
              </a:cxn>
            </a:cxnLst>
            <a:rect l="T9" t="T10" r="T11" b="T12"/>
            <a:pathLst>
              <a:path w="1152" h="144">
                <a:moveTo>
                  <a:pt x="0" y="144"/>
                </a:moveTo>
                <a:cubicBezTo>
                  <a:pt x="192" y="72"/>
                  <a:pt x="384" y="0"/>
                  <a:pt x="576" y="0"/>
                </a:cubicBezTo>
                <a:cubicBezTo>
                  <a:pt x="768" y="0"/>
                  <a:pt x="960" y="72"/>
                  <a:pt x="1152" y="144"/>
                </a:cubicBezTo>
              </a:path>
            </a:pathLst>
          </a:custGeom>
          <a:noFill/>
          <a:ln w="25400">
            <a:solidFill>
              <a:schemeClr val="tx1"/>
            </a:solidFill>
            <a:round/>
            <a:headEnd/>
            <a:tailEnd type="triangle" w="med" len="med"/>
          </a:ln>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a:xfrm>
            <a:off x="381000" y="417513"/>
            <a:ext cx="6413500" cy="573087"/>
          </a:xfrm>
        </p:spPr>
        <p:txBody>
          <a:bodyPr/>
          <a:lstStyle/>
          <a:p>
            <a:pPr eaLnBrk="1" hangingPunct="1">
              <a:defRPr/>
            </a:pPr>
            <a:r>
              <a:rPr lang="en-US" smtClean="0"/>
              <a:t>Segregated Storage</a:t>
            </a:r>
          </a:p>
        </p:txBody>
      </p:sp>
      <p:sp>
        <p:nvSpPr>
          <p:cNvPr id="594947" name="Rectangle 3"/>
          <p:cNvSpPr>
            <a:spLocks noGrp="1" noChangeArrowheads="1"/>
          </p:cNvSpPr>
          <p:nvPr>
            <p:ph type="body" idx="1"/>
          </p:nvPr>
        </p:nvSpPr>
        <p:spPr>
          <a:xfrm>
            <a:off x="290513" y="1220788"/>
            <a:ext cx="8307387" cy="508000"/>
          </a:xfrm>
        </p:spPr>
        <p:txBody>
          <a:bodyPr/>
          <a:lstStyle/>
          <a:p>
            <a:pPr eaLnBrk="1" hangingPunct="1">
              <a:buFont typeface="Wingdings" pitchFamily="-108" charset="2"/>
              <a:buNone/>
              <a:defRPr/>
            </a:pPr>
            <a:r>
              <a:rPr lang="en-US" smtClean="0">
                <a:effectLst>
                  <a:outerShdw blurRad="38100" dist="38100" dir="2700000" algn="tl">
                    <a:srgbClr val="C0C0C0"/>
                  </a:outerShdw>
                </a:effectLst>
              </a:rPr>
              <a:t>Each </a:t>
            </a:r>
            <a:r>
              <a:rPr lang="en-US" i="1" smtClean="0">
                <a:solidFill>
                  <a:srgbClr val="FF0000"/>
                </a:solidFill>
                <a:effectLst>
                  <a:outerShdw blurRad="38100" dist="38100" dir="2700000" algn="tl">
                    <a:srgbClr val="C0C0C0"/>
                  </a:outerShdw>
                </a:effectLst>
              </a:rPr>
              <a:t>size class</a:t>
            </a:r>
            <a:r>
              <a:rPr lang="en-US" smtClean="0">
                <a:effectLst>
                  <a:outerShdw blurRad="38100" dist="38100" dir="2700000" algn="tl">
                    <a:srgbClr val="C0C0C0"/>
                  </a:outerShdw>
                </a:effectLst>
              </a:rPr>
              <a:t> has its own collection of blocks</a:t>
            </a:r>
          </a:p>
        </p:txBody>
      </p:sp>
      <p:grpSp>
        <p:nvGrpSpPr>
          <p:cNvPr id="2" name="Group 4"/>
          <p:cNvGrpSpPr>
            <a:grpSpLocks/>
          </p:cNvGrpSpPr>
          <p:nvPr/>
        </p:nvGrpSpPr>
        <p:grpSpPr bwMode="auto">
          <a:xfrm>
            <a:off x="762000" y="1949450"/>
            <a:ext cx="6781800" cy="3079750"/>
            <a:chOff x="528" y="1776"/>
            <a:chExt cx="4272" cy="1940"/>
          </a:xfrm>
        </p:grpSpPr>
        <p:sp>
          <p:nvSpPr>
            <p:cNvPr id="12294" name="Rectangle 5"/>
            <p:cNvSpPr>
              <a:spLocks noChangeArrowheads="1"/>
            </p:cNvSpPr>
            <p:nvPr/>
          </p:nvSpPr>
          <p:spPr bwMode="auto">
            <a:xfrm>
              <a:off x="960" y="1776"/>
              <a:ext cx="192" cy="192"/>
            </a:xfrm>
            <a:prstGeom prst="rect">
              <a:avLst/>
            </a:prstGeom>
            <a:solidFill>
              <a:schemeClr val="bg1"/>
            </a:solidFill>
            <a:ln w="25400">
              <a:solidFill>
                <a:schemeClr val="tx1"/>
              </a:solidFill>
              <a:miter lim="800000"/>
              <a:headEnd/>
              <a:tailEnd/>
            </a:ln>
          </p:spPr>
          <p:txBody>
            <a:bodyPr wrap="none" anchor="ctr"/>
            <a:lstStyle/>
            <a:p>
              <a:endParaRPr lang="en-US"/>
            </a:p>
          </p:txBody>
        </p:sp>
        <p:sp>
          <p:nvSpPr>
            <p:cNvPr id="12295" name="Rectangle 6"/>
            <p:cNvSpPr>
              <a:spLocks noChangeArrowheads="1"/>
            </p:cNvSpPr>
            <p:nvPr/>
          </p:nvSpPr>
          <p:spPr bwMode="auto">
            <a:xfrm>
              <a:off x="1152" y="1776"/>
              <a:ext cx="192" cy="192"/>
            </a:xfrm>
            <a:prstGeom prst="rect">
              <a:avLst/>
            </a:prstGeom>
            <a:solidFill>
              <a:schemeClr val="bg1"/>
            </a:solidFill>
            <a:ln w="25400">
              <a:solidFill>
                <a:schemeClr val="tx1"/>
              </a:solidFill>
              <a:miter lim="800000"/>
              <a:headEnd/>
              <a:tailEnd/>
            </a:ln>
          </p:spPr>
          <p:txBody>
            <a:bodyPr wrap="none" anchor="ctr"/>
            <a:lstStyle/>
            <a:p>
              <a:endParaRPr lang="en-US"/>
            </a:p>
          </p:txBody>
        </p:sp>
        <p:sp>
          <p:nvSpPr>
            <p:cNvPr id="12296" name="Rectangle 7"/>
            <p:cNvSpPr>
              <a:spLocks noChangeArrowheads="1"/>
            </p:cNvSpPr>
            <p:nvPr/>
          </p:nvSpPr>
          <p:spPr bwMode="auto">
            <a:xfrm>
              <a:off x="1536" y="1776"/>
              <a:ext cx="192" cy="192"/>
            </a:xfrm>
            <a:prstGeom prst="rect">
              <a:avLst/>
            </a:prstGeom>
            <a:solidFill>
              <a:schemeClr val="bg1"/>
            </a:solidFill>
            <a:ln w="25400">
              <a:solidFill>
                <a:schemeClr val="tx1"/>
              </a:solidFill>
              <a:miter lim="800000"/>
              <a:headEnd/>
              <a:tailEnd/>
            </a:ln>
          </p:spPr>
          <p:txBody>
            <a:bodyPr wrap="none" anchor="ctr"/>
            <a:lstStyle/>
            <a:p>
              <a:endParaRPr lang="en-US"/>
            </a:p>
          </p:txBody>
        </p:sp>
        <p:sp>
          <p:nvSpPr>
            <p:cNvPr id="12297" name="Rectangle 8"/>
            <p:cNvSpPr>
              <a:spLocks noChangeArrowheads="1"/>
            </p:cNvSpPr>
            <p:nvPr/>
          </p:nvSpPr>
          <p:spPr bwMode="auto">
            <a:xfrm>
              <a:off x="1728" y="1776"/>
              <a:ext cx="192" cy="192"/>
            </a:xfrm>
            <a:prstGeom prst="rect">
              <a:avLst/>
            </a:prstGeom>
            <a:solidFill>
              <a:schemeClr val="bg1"/>
            </a:solidFill>
            <a:ln w="25400">
              <a:solidFill>
                <a:schemeClr val="tx1"/>
              </a:solidFill>
              <a:miter lim="800000"/>
              <a:headEnd/>
              <a:tailEnd/>
            </a:ln>
          </p:spPr>
          <p:txBody>
            <a:bodyPr wrap="none" anchor="ctr"/>
            <a:lstStyle/>
            <a:p>
              <a:endParaRPr lang="en-US"/>
            </a:p>
          </p:txBody>
        </p:sp>
        <p:sp>
          <p:nvSpPr>
            <p:cNvPr id="12298" name="Rectangle 9"/>
            <p:cNvSpPr>
              <a:spLocks noChangeArrowheads="1"/>
            </p:cNvSpPr>
            <p:nvPr/>
          </p:nvSpPr>
          <p:spPr bwMode="auto">
            <a:xfrm>
              <a:off x="2112" y="1776"/>
              <a:ext cx="192" cy="192"/>
            </a:xfrm>
            <a:prstGeom prst="rect">
              <a:avLst/>
            </a:prstGeom>
            <a:solidFill>
              <a:schemeClr val="bg1"/>
            </a:solidFill>
            <a:ln w="25400">
              <a:solidFill>
                <a:schemeClr val="tx1"/>
              </a:solidFill>
              <a:miter lim="800000"/>
              <a:headEnd/>
              <a:tailEnd/>
            </a:ln>
          </p:spPr>
          <p:txBody>
            <a:bodyPr wrap="none" anchor="ctr"/>
            <a:lstStyle/>
            <a:p>
              <a:endParaRPr lang="en-US"/>
            </a:p>
          </p:txBody>
        </p:sp>
        <p:sp>
          <p:nvSpPr>
            <p:cNvPr id="12299" name="Rectangle 10"/>
            <p:cNvSpPr>
              <a:spLocks noChangeArrowheads="1"/>
            </p:cNvSpPr>
            <p:nvPr/>
          </p:nvSpPr>
          <p:spPr bwMode="auto">
            <a:xfrm>
              <a:off x="2304" y="1776"/>
              <a:ext cx="192" cy="192"/>
            </a:xfrm>
            <a:prstGeom prst="rect">
              <a:avLst/>
            </a:prstGeom>
            <a:solidFill>
              <a:schemeClr val="bg1"/>
            </a:solidFill>
            <a:ln w="25400">
              <a:solidFill>
                <a:schemeClr val="tx1"/>
              </a:solidFill>
              <a:miter lim="800000"/>
              <a:headEnd/>
              <a:tailEnd/>
            </a:ln>
          </p:spPr>
          <p:txBody>
            <a:bodyPr wrap="none" anchor="ctr"/>
            <a:lstStyle/>
            <a:p>
              <a:endParaRPr lang="en-US"/>
            </a:p>
          </p:txBody>
        </p:sp>
        <p:sp>
          <p:nvSpPr>
            <p:cNvPr id="12300" name="Rectangle 11"/>
            <p:cNvSpPr>
              <a:spLocks noChangeArrowheads="1"/>
            </p:cNvSpPr>
            <p:nvPr/>
          </p:nvSpPr>
          <p:spPr bwMode="auto">
            <a:xfrm>
              <a:off x="2688" y="1776"/>
              <a:ext cx="192" cy="192"/>
            </a:xfrm>
            <a:prstGeom prst="rect">
              <a:avLst/>
            </a:prstGeom>
            <a:solidFill>
              <a:schemeClr val="bg1"/>
            </a:solidFill>
            <a:ln w="25400">
              <a:solidFill>
                <a:schemeClr val="tx1"/>
              </a:solidFill>
              <a:miter lim="800000"/>
              <a:headEnd/>
              <a:tailEnd/>
            </a:ln>
          </p:spPr>
          <p:txBody>
            <a:bodyPr wrap="none" anchor="ctr"/>
            <a:lstStyle/>
            <a:p>
              <a:endParaRPr lang="en-US"/>
            </a:p>
          </p:txBody>
        </p:sp>
        <p:sp>
          <p:nvSpPr>
            <p:cNvPr id="12301" name="Rectangle 12"/>
            <p:cNvSpPr>
              <a:spLocks noChangeArrowheads="1"/>
            </p:cNvSpPr>
            <p:nvPr/>
          </p:nvSpPr>
          <p:spPr bwMode="auto">
            <a:xfrm>
              <a:off x="2880" y="1776"/>
              <a:ext cx="192" cy="192"/>
            </a:xfrm>
            <a:prstGeom prst="rect">
              <a:avLst/>
            </a:prstGeom>
            <a:solidFill>
              <a:schemeClr val="bg1"/>
            </a:solidFill>
            <a:ln w="25400">
              <a:solidFill>
                <a:schemeClr val="tx1"/>
              </a:solidFill>
              <a:miter lim="800000"/>
              <a:headEnd/>
              <a:tailEnd/>
            </a:ln>
          </p:spPr>
          <p:txBody>
            <a:bodyPr wrap="none" anchor="ctr"/>
            <a:lstStyle/>
            <a:p>
              <a:endParaRPr lang="en-US"/>
            </a:p>
          </p:txBody>
        </p:sp>
        <p:sp>
          <p:nvSpPr>
            <p:cNvPr id="12302" name="Rectangle 13"/>
            <p:cNvSpPr>
              <a:spLocks noChangeArrowheads="1"/>
            </p:cNvSpPr>
            <p:nvPr/>
          </p:nvSpPr>
          <p:spPr bwMode="auto">
            <a:xfrm>
              <a:off x="960" y="2208"/>
              <a:ext cx="192" cy="192"/>
            </a:xfrm>
            <a:prstGeom prst="rect">
              <a:avLst/>
            </a:prstGeom>
            <a:solidFill>
              <a:schemeClr val="bg1"/>
            </a:solidFill>
            <a:ln w="25400">
              <a:solidFill>
                <a:schemeClr val="tx1"/>
              </a:solidFill>
              <a:miter lim="800000"/>
              <a:headEnd/>
              <a:tailEnd/>
            </a:ln>
          </p:spPr>
          <p:txBody>
            <a:bodyPr wrap="none" anchor="ctr"/>
            <a:lstStyle/>
            <a:p>
              <a:endParaRPr lang="en-US"/>
            </a:p>
          </p:txBody>
        </p:sp>
        <p:sp>
          <p:nvSpPr>
            <p:cNvPr id="12303" name="Rectangle 14"/>
            <p:cNvSpPr>
              <a:spLocks noChangeArrowheads="1"/>
            </p:cNvSpPr>
            <p:nvPr/>
          </p:nvSpPr>
          <p:spPr bwMode="auto">
            <a:xfrm>
              <a:off x="1152" y="2208"/>
              <a:ext cx="192" cy="192"/>
            </a:xfrm>
            <a:prstGeom prst="rect">
              <a:avLst/>
            </a:prstGeom>
            <a:solidFill>
              <a:schemeClr val="bg1"/>
            </a:solidFill>
            <a:ln w="25400">
              <a:solidFill>
                <a:schemeClr val="tx1"/>
              </a:solidFill>
              <a:miter lim="800000"/>
              <a:headEnd/>
              <a:tailEnd/>
            </a:ln>
          </p:spPr>
          <p:txBody>
            <a:bodyPr wrap="none" anchor="ctr"/>
            <a:lstStyle/>
            <a:p>
              <a:endParaRPr lang="en-US"/>
            </a:p>
          </p:txBody>
        </p:sp>
        <p:sp>
          <p:nvSpPr>
            <p:cNvPr id="12304" name="Rectangle 15"/>
            <p:cNvSpPr>
              <a:spLocks noChangeArrowheads="1"/>
            </p:cNvSpPr>
            <p:nvPr/>
          </p:nvSpPr>
          <p:spPr bwMode="auto">
            <a:xfrm>
              <a:off x="1344" y="2208"/>
              <a:ext cx="192" cy="192"/>
            </a:xfrm>
            <a:prstGeom prst="rect">
              <a:avLst/>
            </a:prstGeom>
            <a:solidFill>
              <a:schemeClr val="bg1"/>
            </a:solidFill>
            <a:ln w="25400">
              <a:solidFill>
                <a:schemeClr val="tx1"/>
              </a:solidFill>
              <a:miter lim="800000"/>
              <a:headEnd/>
              <a:tailEnd/>
            </a:ln>
          </p:spPr>
          <p:txBody>
            <a:bodyPr wrap="none" anchor="ctr"/>
            <a:lstStyle/>
            <a:p>
              <a:endParaRPr lang="en-US"/>
            </a:p>
          </p:txBody>
        </p:sp>
        <p:sp>
          <p:nvSpPr>
            <p:cNvPr id="12305" name="Rectangle 16"/>
            <p:cNvSpPr>
              <a:spLocks noChangeArrowheads="1"/>
            </p:cNvSpPr>
            <p:nvPr/>
          </p:nvSpPr>
          <p:spPr bwMode="auto">
            <a:xfrm>
              <a:off x="1728" y="2208"/>
              <a:ext cx="192" cy="192"/>
            </a:xfrm>
            <a:prstGeom prst="rect">
              <a:avLst/>
            </a:prstGeom>
            <a:solidFill>
              <a:schemeClr val="bg1"/>
            </a:solidFill>
            <a:ln w="25400">
              <a:solidFill>
                <a:schemeClr val="tx1"/>
              </a:solidFill>
              <a:miter lim="800000"/>
              <a:headEnd/>
              <a:tailEnd/>
            </a:ln>
          </p:spPr>
          <p:txBody>
            <a:bodyPr wrap="none" anchor="ctr"/>
            <a:lstStyle/>
            <a:p>
              <a:endParaRPr lang="en-US"/>
            </a:p>
          </p:txBody>
        </p:sp>
        <p:sp>
          <p:nvSpPr>
            <p:cNvPr id="12306" name="Rectangle 17"/>
            <p:cNvSpPr>
              <a:spLocks noChangeArrowheads="1"/>
            </p:cNvSpPr>
            <p:nvPr/>
          </p:nvSpPr>
          <p:spPr bwMode="auto">
            <a:xfrm>
              <a:off x="1920" y="2208"/>
              <a:ext cx="192" cy="192"/>
            </a:xfrm>
            <a:prstGeom prst="rect">
              <a:avLst/>
            </a:prstGeom>
            <a:solidFill>
              <a:schemeClr val="bg1"/>
            </a:solidFill>
            <a:ln w="25400">
              <a:solidFill>
                <a:schemeClr val="tx1"/>
              </a:solidFill>
              <a:miter lim="800000"/>
              <a:headEnd/>
              <a:tailEnd/>
            </a:ln>
          </p:spPr>
          <p:txBody>
            <a:bodyPr wrap="none" anchor="ctr"/>
            <a:lstStyle/>
            <a:p>
              <a:endParaRPr lang="en-US"/>
            </a:p>
          </p:txBody>
        </p:sp>
        <p:sp>
          <p:nvSpPr>
            <p:cNvPr id="12307" name="Rectangle 18"/>
            <p:cNvSpPr>
              <a:spLocks noChangeArrowheads="1"/>
            </p:cNvSpPr>
            <p:nvPr/>
          </p:nvSpPr>
          <p:spPr bwMode="auto">
            <a:xfrm>
              <a:off x="2112" y="2208"/>
              <a:ext cx="192" cy="192"/>
            </a:xfrm>
            <a:prstGeom prst="rect">
              <a:avLst/>
            </a:prstGeom>
            <a:solidFill>
              <a:schemeClr val="bg1"/>
            </a:solidFill>
            <a:ln w="25400">
              <a:solidFill>
                <a:schemeClr val="tx1"/>
              </a:solidFill>
              <a:miter lim="800000"/>
              <a:headEnd/>
              <a:tailEnd/>
            </a:ln>
          </p:spPr>
          <p:txBody>
            <a:bodyPr wrap="none" anchor="ctr"/>
            <a:lstStyle/>
            <a:p>
              <a:endParaRPr lang="en-US"/>
            </a:p>
          </p:txBody>
        </p:sp>
        <p:sp>
          <p:nvSpPr>
            <p:cNvPr id="12308" name="Rectangle 19"/>
            <p:cNvSpPr>
              <a:spLocks noChangeArrowheads="1"/>
            </p:cNvSpPr>
            <p:nvPr/>
          </p:nvSpPr>
          <p:spPr bwMode="auto">
            <a:xfrm>
              <a:off x="2496" y="2208"/>
              <a:ext cx="192" cy="192"/>
            </a:xfrm>
            <a:prstGeom prst="rect">
              <a:avLst/>
            </a:prstGeom>
            <a:solidFill>
              <a:schemeClr val="bg1"/>
            </a:solidFill>
            <a:ln w="25400">
              <a:solidFill>
                <a:schemeClr val="tx1"/>
              </a:solidFill>
              <a:miter lim="800000"/>
              <a:headEnd/>
              <a:tailEnd/>
            </a:ln>
          </p:spPr>
          <p:txBody>
            <a:bodyPr wrap="none" anchor="ctr"/>
            <a:lstStyle/>
            <a:p>
              <a:endParaRPr lang="en-US"/>
            </a:p>
          </p:txBody>
        </p:sp>
        <p:sp>
          <p:nvSpPr>
            <p:cNvPr id="12309" name="Rectangle 20"/>
            <p:cNvSpPr>
              <a:spLocks noChangeArrowheads="1"/>
            </p:cNvSpPr>
            <p:nvPr/>
          </p:nvSpPr>
          <p:spPr bwMode="auto">
            <a:xfrm>
              <a:off x="2688" y="2208"/>
              <a:ext cx="192" cy="192"/>
            </a:xfrm>
            <a:prstGeom prst="rect">
              <a:avLst/>
            </a:prstGeom>
            <a:solidFill>
              <a:schemeClr val="bg1"/>
            </a:solidFill>
            <a:ln w="25400">
              <a:solidFill>
                <a:schemeClr val="tx1"/>
              </a:solidFill>
              <a:miter lim="800000"/>
              <a:headEnd/>
              <a:tailEnd/>
            </a:ln>
          </p:spPr>
          <p:txBody>
            <a:bodyPr wrap="none" anchor="ctr"/>
            <a:lstStyle/>
            <a:p>
              <a:endParaRPr lang="en-US"/>
            </a:p>
          </p:txBody>
        </p:sp>
        <p:sp>
          <p:nvSpPr>
            <p:cNvPr id="12310" name="Rectangle 21"/>
            <p:cNvSpPr>
              <a:spLocks noChangeArrowheads="1"/>
            </p:cNvSpPr>
            <p:nvPr/>
          </p:nvSpPr>
          <p:spPr bwMode="auto">
            <a:xfrm>
              <a:off x="2880" y="2208"/>
              <a:ext cx="192" cy="192"/>
            </a:xfrm>
            <a:prstGeom prst="rect">
              <a:avLst/>
            </a:prstGeom>
            <a:solidFill>
              <a:schemeClr val="bg1"/>
            </a:solidFill>
            <a:ln w="25400">
              <a:solidFill>
                <a:schemeClr val="tx1"/>
              </a:solidFill>
              <a:miter lim="800000"/>
              <a:headEnd/>
              <a:tailEnd/>
            </a:ln>
          </p:spPr>
          <p:txBody>
            <a:bodyPr wrap="none" anchor="ctr"/>
            <a:lstStyle/>
            <a:p>
              <a:endParaRPr lang="en-US"/>
            </a:p>
          </p:txBody>
        </p:sp>
        <p:sp>
          <p:nvSpPr>
            <p:cNvPr id="12311" name="Rectangle 22"/>
            <p:cNvSpPr>
              <a:spLocks noChangeArrowheads="1"/>
            </p:cNvSpPr>
            <p:nvPr/>
          </p:nvSpPr>
          <p:spPr bwMode="auto">
            <a:xfrm>
              <a:off x="3264" y="2208"/>
              <a:ext cx="192" cy="192"/>
            </a:xfrm>
            <a:prstGeom prst="rect">
              <a:avLst/>
            </a:prstGeom>
            <a:solidFill>
              <a:schemeClr val="bg1"/>
            </a:solidFill>
            <a:ln w="25400">
              <a:solidFill>
                <a:schemeClr val="tx1"/>
              </a:solidFill>
              <a:miter lim="800000"/>
              <a:headEnd/>
              <a:tailEnd/>
            </a:ln>
          </p:spPr>
          <p:txBody>
            <a:bodyPr wrap="none" anchor="ctr"/>
            <a:lstStyle/>
            <a:p>
              <a:endParaRPr lang="en-US"/>
            </a:p>
          </p:txBody>
        </p:sp>
        <p:sp>
          <p:nvSpPr>
            <p:cNvPr id="12312" name="Rectangle 23"/>
            <p:cNvSpPr>
              <a:spLocks noChangeArrowheads="1"/>
            </p:cNvSpPr>
            <p:nvPr/>
          </p:nvSpPr>
          <p:spPr bwMode="auto">
            <a:xfrm>
              <a:off x="3456" y="2208"/>
              <a:ext cx="192" cy="192"/>
            </a:xfrm>
            <a:prstGeom prst="rect">
              <a:avLst/>
            </a:prstGeom>
            <a:solidFill>
              <a:schemeClr val="bg1"/>
            </a:solidFill>
            <a:ln w="25400">
              <a:solidFill>
                <a:schemeClr val="tx1"/>
              </a:solidFill>
              <a:miter lim="800000"/>
              <a:headEnd/>
              <a:tailEnd/>
            </a:ln>
          </p:spPr>
          <p:txBody>
            <a:bodyPr wrap="none" anchor="ctr"/>
            <a:lstStyle/>
            <a:p>
              <a:endParaRPr lang="en-US"/>
            </a:p>
          </p:txBody>
        </p:sp>
        <p:sp>
          <p:nvSpPr>
            <p:cNvPr id="12313" name="Rectangle 24"/>
            <p:cNvSpPr>
              <a:spLocks noChangeArrowheads="1"/>
            </p:cNvSpPr>
            <p:nvPr/>
          </p:nvSpPr>
          <p:spPr bwMode="auto">
            <a:xfrm>
              <a:off x="3648" y="2208"/>
              <a:ext cx="192" cy="192"/>
            </a:xfrm>
            <a:prstGeom prst="rect">
              <a:avLst/>
            </a:prstGeom>
            <a:solidFill>
              <a:schemeClr val="bg1"/>
            </a:solidFill>
            <a:ln w="25400">
              <a:solidFill>
                <a:schemeClr val="tx1"/>
              </a:solidFill>
              <a:miter lim="800000"/>
              <a:headEnd/>
              <a:tailEnd/>
            </a:ln>
          </p:spPr>
          <p:txBody>
            <a:bodyPr wrap="none" anchor="ctr"/>
            <a:lstStyle/>
            <a:p>
              <a:endParaRPr lang="en-US"/>
            </a:p>
          </p:txBody>
        </p:sp>
        <p:sp>
          <p:nvSpPr>
            <p:cNvPr id="12314" name="Rectangle 25"/>
            <p:cNvSpPr>
              <a:spLocks noChangeArrowheads="1"/>
            </p:cNvSpPr>
            <p:nvPr/>
          </p:nvSpPr>
          <p:spPr bwMode="auto">
            <a:xfrm>
              <a:off x="960" y="2640"/>
              <a:ext cx="192" cy="192"/>
            </a:xfrm>
            <a:prstGeom prst="rect">
              <a:avLst/>
            </a:prstGeom>
            <a:solidFill>
              <a:schemeClr val="bg1"/>
            </a:solidFill>
            <a:ln w="25400">
              <a:solidFill>
                <a:schemeClr val="tx1"/>
              </a:solidFill>
              <a:miter lim="800000"/>
              <a:headEnd/>
              <a:tailEnd/>
            </a:ln>
          </p:spPr>
          <p:txBody>
            <a:bodyPr wrap="none" anchor="ctr"/>
            <a:lstStyle/>
            <a:p>
              <a:endParaRPr lang="en-US"/>
            </a:p>
          </p:txBody>
        </p:sp>
        <p:sp>
          <p:nvSpPr>
            <p:cNvPr id="12315" name="Rectangle 26"/>
            <p:cNvSpPr>
              <a:spLocks noChangeArrowheads="1"/>
            </p:cNvSpPr>
            <p:nvPr/>
          </p:nvSpPr>
          <p:spPr bwMode="auto">
            <a:xfrm>
              <a:off x="1152" y="2640"/>
              <a:ext cx="192" cy="192"/>
            </a:xfrm>
            <a:prstGeom prst="rect">
              <a:avLst/>
            </a:prstGeom>
            <a:solidFill>
              <a:schemeClr val="bg1"/>
            </a:solidFill>
            <a:ln w="25400">
              <a:solidFill>
                <a:schemeClr val="tx1"/>
              </a:solidFill>
              <a:miter lim="800000"/>
              <a:headEnd/>
              <a:tailEnd/>
            </a:ln>
          </p:spPr>
          <p:txBody>
            <a:bodyPr wrap="none" anchor="ctr"/>
            <a:lstStyle/>
            <a:p>
              <a:endParaRPr lang="en-US"/>
            </a:p>
          </p:txBody>
        </p:sp>
        <p:sp>
          <p:nvSpPr>
            <p:cNvPr id="12316" name="Rectangle 27"/>
            <p:cNvSpPr>
              <a:spLocks noChangeArrowheads="1"/>
            </p:cNvSpPr>
            <p:nvPr/>
          </p:nvSpPr>
          <p:spPr bwMode="auto">
            <a:xfrm>
              <a:off x="1344" y="2640"/>
              <a:ext cx="192" cy="192"/>
            </a:xfrm>
            <a:prstGeom prst="rect">
              <a:avLst/>
            </a:prstGeom>
            <a:solidFill>
              <a:schemeClr val="bg1"/>
            </a:solidFill>
            <a:ln w="25400">
              <a:solidFill>
                <a:schemeClr val="tx1"/>
              </a:solidFill>
              <a:miter lim="800000"/>
              <a:headEnd/>
              <a:tailEnd/>
            </a:ln>
          </p:spPr>
          <p:txBody>
            <a:bodyPr wrap="none" anchor="ctr"/>
            <a:lstStyle/>
            <a:p>
              <a:endParaRPr lang="en-US"/>
            </a:p>
          </p:txBody>
        </p:sp>
        <p:sp>
          <p:nvSpPr>
            <p:cNvPr id="12317" name="Rectangle 28"/>
            <p:cNvSpPr>
              <a:spLocks noChangeArrowheads="1"/>
            </p:cNvSpPr>
            <p:nvPr/>
          </p:nvSpPr>
          <p:spPr bwMode="auto">
            <a:xfrm>
              <a:off x="1536" y="2640"/>
              <a:ext cx="192" cy="192"/>
            </a:xfrm>
            <a:prstGeom prst="rect">
              <a:avLst/>
            </a:prstGeom>
            <a:solidFill>
              <a:schemeClr val="bg1"/>
            </a:solidFill>
            <a:ln w="25400">
              <a:solidFill>
                <a:schemeClr val="tx1"/>
              </a:solidFill>
              <a:miter lim="800000"/>
              <a:headEnd/>
              <a:tailEnd/>
            </a:ln>
          </p:spPr>
          <p:txBody>
            <a:bodyPr wrap="none" anchor="ctr"/>
            <a:lstStyle/>
            <a:p>
              <a:endParaRPr lang="en-US"/>
            </a:p>
          </p:txBody>
        </p:sp>
        <p:sp>
          <p:nvSpPr>
            <p:cNvPr id="12318" name="Rectangle 29"/>
            <p:cNvSpPr>
              <a:spLocks noChangeArrowheads="1"/>
            </p:cNvSpPr>
            <p:nvPr/>
          </p:nvSpPr>
          <p:spPr bwMode="auto">
            <a:xfrm>
              <a:off x="1920" y="2640"/>
              <a:ext cx="192" cy="192"/>
            </a:xfrm>
            <a:prstGeom prst="rect">
              <a:avLst/>
            </a:prstGeom>
            <a:solidFill>
              <a:schemeClr val="bg1"/>
            </a:solidFill>
            <a:ln w="25400">
              <a:solidFill>
                <a:schemeClr val="tx1"/>
              </a:solidFill>
              <a:miter lim="800000"/>
              <a:headEnd/>
              <a:tailEnd/>
            </a:ln>
          </p:spPr>
          <p:txBody>
            <a:bodyPr wrap="none" anchor="ctr"/>
            <a:lstStyle/>
            <a:p>
              <a:endParaRPr lang="en-US"/>
            </a:p>
          </p:txBody>
        </p:sp>
        <p:sp>
          <p:nvSpPr>
            <p:cNvPr id="12319" name="Rectangle 30"/>
            <p:cNvSpPr>
              <a:spLocks noChangeArrowheads="1"/>
            </p:cNvSpPr>
            <p:nvPr/>
          </p:nvSpPr>
          <p:spPr bwMode="auto">
            <a:xfrm>
              <a:off x="2112" y="2640"/>
              <a:ext cx="192" cy="192"/>
            </a:xfrm>
            <a:prstGeom prst="rect">
              <a:avLst/>
            </a:prstGeom>
            <a:solidFill>
              <a:schemeClr val="bg1"/>
            </a:solidFill>
            <a:ln w="25400">
              <a:solidFill>
                <a:schemeClr val="tx1"/>
              </a:solidFill>
              <a:miter lim="800000"/>
              <a:headEnd/>
              <a:tailEnd/>
            </a:ln>
          </p:spPr>
          <p:txBody>
            <a:bodyPr wrap="none" anchor="ctr"/>
            <a:lstStyle/>
            <a:p>
              <a:endParaRPr lang="en-US"/>
            </a:p>
          </p:txBody>
        </p:sp>
        <p:sp>
          <p:nvSpPr>
            <p:cNvPr id="12320" name="Rectangle 31"/>
            <p:cNvSpPr>
              <a:spLocks noChangeArrowheads="1"/>
            </p:cNvSpPr>
            <p:nvPr/>
          </p:nvSpPr>
          <p:spPr bwMode="auto">
            <a:xfrm>
              <a:off x="2304" y="2640"/>
              <a:ext cx="192" cy="192"/>
            </a:xfrm>
            <a:prstGeom prst="rect">
              <a:avLst/>
            </a:prstGeom>
            <a:solidFill>
              <a:schemeClr val="bg1"/>
            </a:solidFill>
            <a:ln w="25400">
              <a:solidFill>
                <a:schemeClr val="tx1"/>
              </a:solidFill>
              <a:miter lim="800000"/>
              <a:headEnd/>
              <a:tailEnd/>
            </a:ln>
          </p:spPr>
          <p:txBody>
            <a:bodyPr wrap="none" anchor="ctr"/>
            <a:lstStyle/>
            <a:p>
              <a:endParaRPr lang="en-US"/>
            </a:p>
          </p:txBody>
        </p:sp>
        <p:sp>
          <p:nvSpPr>
            <p:cNvPr id="12321" name="Rectangle 32"/>
            <p:cNvSpPr>
              <a:spLocks noChangeArrowheads="1"/>
            </p:cNvSpPr>
            <p:nvPr/>
          </p:nvSpPr>
          <p:spPr bwMode="auto">
            <a:xfrm>
              <a:off x="2496" y="2640"/>
              <a:ext cx="192" cy="192"/>
            </a:xfrm>
            <a:prstGeom prst="rect">
              <a:avLst/>
            </a:prstGeom>
            <a:solidFill>
              <a:schemeClr val="bg1"/>
            </a:solidFill>
            <a:ln w="25400">
              <a:solidFill>
                <a:schemeClr val="tx1"/>
              </a:solidFill>
              <a:miter lim="800000"/>
              <a:headEnd/>
              <a:tailEnd/>
            </a:ln>
          </p:spPr>
          <p:txBody>
            <a:bodyPr wrap="none" anchor="ctr"/>
            <a:lstStyle/>
            <a:p>
              <a:endParaRPr lang="en-US"/>
            </a:p>
          </p:txBody>
        </p:sp>
        <p:sp>
          <p:nvSpPr>
            <p:cNvPr id="12322" name="Rectangle 33"/>
            <p:cNvSpPr>
              <a:spLocks noChangeArrowheads="1"/>
            </p:cNvSpPr>
            <p:nvPr/>
          </p:nvSpPr>
          <p:spPr bwMode="auto">
            <a:xfrm>
              <a:off x="2880" y="2640"/>
              <a:ext cx="192" cy="192"/>
            </a:xfrm>
            <a:prstGeom prst="rect">
              <a:avLst/>
            </a:prstGeom>
            <a:solidFill>
              <a:schemeClr val="bg1"/>
            </a:solidFill>
            <a:ln w="25400">
              <a:solidFill>
                <a:schemeClr val="tx1"/>
              </a:solidFill>
              <a:miter lim="800000"/>
              <a:headEnd/>
              <a:tailEnd/>
            </a:ln>
          </p:spPr>
          <p:txBody>
            <a:bodyPr wrap="none" anchor="ctr"/>
            <a:lstStyle/>
            <a:p>
              <a:endParaRPr lang="en-US"/>
            </a:p>
          </p:txBody>
        </p:sp>
        <p:sp>
          <p:nvSpPr>
            <p:cNvPr id="12323" name="Rectangle 34"/>
            <p:cNvSpPr>
              <a:spLocks noChangeArrowheads="1"/>
            </p:cNvSpPr>
            <p:nvPr/>
          </p:nvSpPr>
          <p:spPr bwMode="auto">
            <a:xfrm>
              <a:off x="3072" y="2640"/>
              <a:ext cx="192" cy="192"/>
            </a:xfrm>
            <a:prstGeom prst="rect">
              <a:avLst/>
            </a:prstGeom>
            <a:solidFill>
              <a:schemeClr val="bg1"/>
            </a:solidFill>
            <a:ln w="25400">
              <a:solidFill>
                <a:schemeClr val="tx1"/>
              </a:solidFill>
              <a:miter lim="800000"/>
              <a:headEnd/>
              <a:tailEnd/>
            </a:ln>
          </p:spPr>
          <p:txBody>
            <a:bodyPr wrap="none" anchor="ctr"/>
            <a:lstStyle/>
            <a:p>
              <a:endParaRPr lang="en-US"/>
            </a:p>
          </p:txBody>
        </p:sp>
        <p:sp>
          <p:nvSpPr>
            <p:cNvPr id="12324" name="Rectangle 35"/>
            <p:cNvSpPr>
              <a:spLocks noChangeArrowheads="1"/>
            </p:cNvSpPr>
            <p:nvPr/>
          </p:nvSpPr>
          <p:spPr bwMode="auto">
            <a:xfrm>
              <a:off x="3264" y="2640"/>
              <a:ext cx="192" cy="192"/>
            </a:xfrm>
            <a:prstGeom prst="rect">
              <a:avLst/>
            </a:prstGeom>
            <a:solidFill>
              <a:schemeClr val="bg1"/>
            </a:solidFill>
            <a:ln w="25400">
              <a:solidFill>
                <a:schemeClr val="tx1"/>
              </a:solidFill>
              <a:miter lim="800000"/>
              <a:headEnd/>
              <a:tailEnd/>
            </a:ln>
          </p:spPr>
          <p:txBody>
            <a:bodyPr wrap="none" anchor="ctr"/>
            <a:lstStyle/>
            <a:p>
              <a:endParaRPr lang="en-US"/>
            </a:p>
          </p:txBody>
        </p:sp>
        <p:sp>
          <p:nvSpPr>
            <p:cNvPr id="12325" name="Rectangle 36"/>
            <p:cNvSpPr>
              <a:spLocks noChangeArrowheads="1"/>
            </p:cNvSpPr>
            <p:nvPr/>
          </p:nvSpPr>
          <p:spPr bwMode="auto">
            <a:xfrm>
              <a:off x="3456" y="2640"/>
              <a:ext cx="192" cy="192"/>
            </a:xfrm>
            <a:prstGeom prst="rect">
              <a:avLst/>
            </a:prstGeom>
            <a:solidFill>
              <a:schemeClr val="bg1"/>
            </a:solidFill>
            <a:ln w="25400">
              <a:solidFill>
                <a:schemeClr val="tx1"/>
              </a:solidFill>
              <a:miter lim="800000"/>
              <a:headEnd/>
              <a:tailEnd/>
            </a:ln>
          </p:spPr>
          <p:txBody>
            <a:bodyPr wrap="none" anchor="ctr"/>
            <a:lstStyle/>
            <a:p>
              <a:endParaRPr lang="en-US"/>
            </a:p>
          </p:txBody>
        </p:sp>
        <p:sp>
          <p:nvSpPr>
            <p:cNvPr id="12326" name="Rectangle 37"/>
            <p:cNvSpPr>
              <a:spLocks noChangeArrowheads="1"/>
            </p:cNvSpPr>
            <p:nvPr/>
          </p:nvSpPr>
          <p:spPr bwMode="auto">
            <a:xfrm>
              <a:off x="960" y="3072"/>
              <a:ext cx="192" cy="192"/>
            </a:xfrm>
            <a:prstGeom prst="rect">
              <a:avLst/>
            </a:prstGeom>
            <a:solidFill>
              <a:schemeClr val="bg1"/>
            </a:solidFill>
            <a:ln w="25400">
              <a:solidFill>
                <a:schemeClr val="tx1"/>
              </a:solidFill>
              <a:miter lim="800000"/>
              <a:headEnd/>
              <a:tailEnd/>
            </a:ln>
          </p:spPr>
          <p:txBody>
            <a:bodyPr wrap="none" anchor="ctr"/>
            <a:lstStyle/>
            <a:p>
              <a:endParaRPr lang="en-US"/>
            </a:p>
          </p:txBody>
        </p:sp>
        <p:sp>
          <p:nvSpPr>
            <p:cNvPr id="12327" name="Rectangle 38"/>
            <p:cNvSpPr>
              <a:spLocks noChangeArrowheads="1"/>
            </p:cNvSpPr>
            <p:nvPr/>
          </p:nvSpPr>
          <p:spPr bwMode="auto">
            <a:xfrm>
              <a:off x="1152" y="3072"/>
              <a:ext cx="192" cy="192"/>
            </a:xfrm>
            <a:prstGeom prst="rect">
              <a:avLst/>
            </a:prstGeom>
            <a:solidFill>
              <a:schemeClr val="bg1"/>
            </a:solidFill>
            <a:ln w="25400">
              <a:solidFill>
                <a:schemeClr val="tx1"/>
              </a:solidFill>
              <a:miter lim="800000"/>
              <a:headEnd/>
              <a:tailEnd/>
            </a:ln>
          </p:spPr>
          <p:txBody>
            <a:bodyPr wrap="none" anchor="ctr"/>
            <a:lstStyle/>
            <a:p>
              <a:endParaRPr lang="en-US"/>
            </a:p>
          </p:txBody>
        </p:sp>
        <p:sp>
          <p:nvSpPr>
            <p:cNvPr id="12328" name="Rectangle 39"/>
            <p:cNvSpPr>
              <a:spLocks noChangeArrowheads="1"/>
            </p:cNvSpPr>
            <p:nvPr/>
          </p:nvSpPr>
          <p:spPr bwMode="auto">
            <a:xfrm>
              <a:off x="1344" y="3072"/>
              <a:ext cx="192" cy="192"/>
            </a:xfrm>
            <a:prstGeom prst="rect">
              <a:avLst/>
            </a:prstGeom>
            <a:solidFill>
              <a:schemeClr val="bg1"/>
            </a:solidFill>
            <a:ln w="25400">
              <a:solidFill>
                <a:schemeClr val="tx1"/>
              </a:solidFill>
              <a:miter lim="800000"/>
              <a:headEnd/>
              <a:tailEnd/>
            </a:ln>
          </p:spPr>
          <p:txBody>
            <a:bodyPr wrap="none" anchor="ctr"/>
            <a:lstStyle/>
            <a:p>
              <a:endParaRPr lang="en-US"/>
            </a:p>
          </p:txBody>
        </p:sp>
        <p:sp>
          <p:nvSpPr>
            <p:cNvPr id="12329" name="Rectangle 40"/>
            <p:cNvSpPr>
              <a:spLocks noChangeArrowheads="1"/>
            </p:cNvSpPr>
            <p:nvPr/>
          </p:nvSpPr>
          <p:spPr bwMode="auto">
            <a:xfrm>
              <a:off x="1536" y="3072"/>
              <a:ext cx="192" cy="192"/>
            </a:xfrm>
            <a:prstGeom prst="rect">
              <a:avLst/>
            </a:prstGeom>
            <a:solidFill>
              <a:schemeClr val="bg1"/>
            </a:solidFill>
            <a:ln w="25400">
              <a:solidFill>
                <a:schemeClr val="tx1"/>
              </a:solidFill>
              <a:miter lim="800000"/>
              <a:headEnd/>
              <a:tailEnd/>
            </a:ln>
          </p:spPr>
          <p:txBody>
            <a:bodyPr wrap="none" anchor="ctr"/>
            <a:lstStyle/>
            <a:p>
              <a:endParaRPr lang="en-US"/>
            </a:p>
          </p:txBody>
        </p:sp>
        <p:sp>
          <p:nvSpPr>
            <p:cNvPr id="12330" name="Rectangle 41"/>
            <p:cNvSpPr>
              <a:spLocks noChangeArrowheads="1"/>
            </p:cNvSpPr>
            <p:nvPr/>
          </p:nvSpPr>
          <p:spPr bwMode="auto">
            <a:xfrm>
              <a:off x="1728" y="3072"/>
              <a:ext cx="192" cy="192"/>
            </a:xfrm>
            <a:prstGeom prst="rect">
              <a:avLst/>
            </a:prstGeom>
            <a:solidFill>
              <a:schemeClr val="bg1"/>
            </a:solidFill>
            <a:ln w="25400">
              <a:solidFill>
                <a:schemeClr val="tx1"/>
              </a:solidFill>
              <a:miter lim="800000"/>
              <a:headEnd/>
              <a:tailEnd/>
            </a:ln>
          </p:spPr>
          <p:txBody>
            <a:bodyPr wrap="none" anchor="ctr"/>
            <a:lstStyle/>
            <a:p>
              <a:endParaRPr lang="en-US"/>
            </a:p>
          </p:txBody>
        </p:sp>
        <p:sp>
          <p:nvSpPr>
            <p:cNvPr id="12331" name="Rectangle 42"/>
            <p:cNvSpPr>
              <a:spLocks noChangeArrowheads="1"/>
            </p:cNvSpPr>
            <p:nvPr/>
          </p:nvSpPr>
          <p:spPr bwMode="auto">
            <a:xfrm>
              <a:off x="1920" y="3072"/>
              <a:ext cx="192" cy="192"/>
            </a:xfrm>
            <a:prstGeom prst="rect">
              <a:avLst/>
            </a:prstGeom>
            <a:solidFill>
              <a:schemeClr val="bg1"/>
            </a:solidFill>
            <a:ln w="25400">
              <a:solidFill>
                <a:schemeClr val="tx1"/>
              </a:solidFill>
              <a:miter lim="800000"/>
              <a:headEnd/>
              <a:tailEnd/>
            </a:ln>
          </p:spPr>
          <p:txBody>
            <a:bodyPr wrap="none" anchor="ctr"/>
            <a:lstStyle/>
            <a:p>
              <a:endParaRPr lang="en-US"/>
            </a:p>
          </p:txBody>
        </p:sp>
        <p:sp>
          <p:nvSpPr>
            <p:cNvPr id="12332" name="Rectangle 43"/>
            <p:cNvSpPr>
              <a:spLocks noChangeArrowheads="1"/>
            </p:cNvSpPr>
            <p:nvPr/>
          </p:nvSpPr>
          <p:spPr bwMode="auto">
            <a:xfrm>
              <a:off x="2112" y="3072"/>
              <a:ext cx="192" cy="192"/>
            </a:xfrm>
            <a:prstGeom prst="rect">
              <a:avLst/>
            </a:prstGeom>
            <a:solidFill>
              <a:schemeClr val="bg1"/>
            </a:solidFill>
            <a:ln w="25400">
              <a:solidFill>
                <a:schemeClr val="tx1"/>
              </a:solidFill>
              <a:miter lim="800000"/>
              <a:headEnd/>
              <a:tailEnd/>
            </a:ln>
          </p:spPr>
          <p:txBody>
            <a:bodyPr wrap="none" anchor="ctr"/>
            <a:lstStyle/>
            <a:p>
              <a:endParaRPr lang="en-US"/>
            </a:p>
          </p:txBody>
        </p:sp>
        <p:sp>
          <p:nvSpPr>
            <p:cNvPr id="12333" name="Rectangle 44"/>
            <p:cNvSpPr>
              <a:spLocks noChangeArrowheads="1"/>
            </p:cNvSpPr>
            <p:nvPr/>
          </p:nvSpPr>
          <p:spPr bwMode="auto">
            <a:xfrm>
              <a:off x="2304" y="3072"/>
              <a:ext cx="192" cy="192"/>
            </a:xfrm>
            <a:prstGeom prst="rect">
              <a:avLst/>
            </a:prstGeom>
            <a:solidFill>
              <a:schemeClr val="bg1"/>
            </a:solidFill>
            <a:ln w="25400">
              <a:solidFill>
                <a:schemeClr val="tx1"/>
              </a:solidFill>
              <a:miter lim="800000"/>
              <a:headEnd/>
              <a:tailEnd/>
            </a:ln>
          </p:spPr>
          <p:txBody>
            <a:bodyPr wrap="none" anchor="ctr"/>
            <a:lstStyle/>
            <a:p>
              <a:endParaRPr lang="en-US"/>
            </a:p>
          </p:txBody>
        </p:sp>
        <p:sp>
          <p:nvSpPr>
            <p:cNvPr id="12334" name="Rectangle 45"/>
            <p:cNvSpPr>
              <a:spLocks noChangeArrowheads="1"/>
            </p:cNvSpPr>
            <p:nvPr/>
          </p:nvSpPr>
          <p:spPr bwMode="auto">
            <a:xfrm>
              <a:off x="2688" y="3072"/>
              <a:ext cx="192" cy="192"/>
            </a:xfrm>
            <a:prstGeom prst="rect">
              <a:avLst/>
            </a:prstGeom>
            <a:solidFill>
              <a:schemeClr val="bg1"/>
            </a:solidFill>
            <a:ln w="25400">
              <a:solidFill>
                <a:schemeClr val="tx1"/>
              </a:solidFill>
              <a:miter lim="800000"/>
              <a:headEnd/>
              <a:tailEnd/>
            </a:ln>
          </p:spPr>
          <p:txBody>
            <a:bodyPr wrap="none" anchor="ctr"/>
            <a:lstStyle/>
            <a:p>
              <a:endParaRPr lang="en-US"/>
            </a:p>
          </p:txBody>
        </p:sp>
        <p:sp>
          <p:nvSpPr>
            <p:cNvPr id="12335" name="Rectangle 46"/>
            <p:cNvSpPr>
              <a:spLocks noChangeArrowheads="1"/>
            </p:cNvSpPr>
            <p:nvPr/>
          </p:nvSpPr>
          <p:spPr bwMode="auto">
            <a:xfrm>
              <a:off x="2880" y="3072"/>
              <a:ext cx="192" cy="192"/>
            </a:xfrm>
            <a:prstGeom prst="rect">
              <a:avLst/>
            </a:prstGeom>
            <a:solidFill>
              <a:schemeClr val="bg1"/>
            </a:solidFill>
            <a:ln w="25400">
              <a:solidFill>
                <a:schemeClr val="tx1"/>
              </a:solidFill>
              <a:miter lim="800000"/>
              <a:headEnd/>
              <a:tailEnd/>
            </a:ln>
          </p:spPr>
          <p:txBody>
            <a:bodyPr wrap="none" anchor="ctr"/>
            <a:lstStyle/>
            <a:p>
              <a:endParaRPr lang="en-US"/>
            </a:p>
          </p:txBody>
        </p:sp>
        <p:sp>
          <p:nvSpPr>
            <p:cNvPr id="12336" name="Rectangle 47"/>
            <p:cNvSpPr>
              <a:spLocks noChangeArrowheads="1"/>
            </p:cNvSpPr>
            <p:nvPr/>
          </p:nvSpPr>
          <p:spPr bwMode="auto">
            <a:xfrm>
              <a:off x="3072" y="3072"/>
              <a:ext cx="192" cy="192"/>
            </a:xfrm>
            <a:prstGeom prst="rect">
              <a:avLst/>
            </a:prstGeom>
            <a:solidFill>
              <a:schemeClr val="bg1"/>
            </a:solidFill>
            <a:ln w="25400">
              <a:solidFill>
                <a:schemeClr val="tx1"/>
              </a:solidFill>
              <a:miter lim="800000"/>
              <a:headEnd/>
              <a:tailEnd/>
            </a:ln>
          </p:spPr>
          <p:txBody>
            <a:bodyPr wrap="none" anchor="ctr"/>
            <a:lstStyle/>
            <a:p>
              <a:endParaRPr lang="en-US"/>
            </a:p>
          </p:txBody>
        </p:sp>
        <p:sp>
          <p:nvSpPr>
            <p:cNvPr id="12337" name="Rectangle 48"/>
            <p:cNvSpPr>
              <a:spLocks noChangeArrowheads="1"/>
            </p:cNvSpPr>
            <p:nvPr/>
          </p:nvSpPr>
          <p:spPr bwMode="auto">
            <a:xfrm>
              <a:off x="3264" y="3072"/>
              <a:ext cx="192" cy="192"/>
            </a:xfrm>
            <a:prstGeom prst="rect">
              <a:avLst/>
            </a:prstGeom>
            <a:solidFill>
              <a:schemeClr val="bg1"/>
            </a:solidFill>
            <a:ln w="25400">
              <a:solidFill>
                <a:schemeClr val="tx1"/>
              </a:solidFill>
              <a:miter lim="800000"/>
              <a:headEnd/>
              <a:tailEnd/>
            </a:ln>
          </p:spPr>
          <p:txBody>
            <a:bodyPr wrap="none" anchor="ctr"/>
            <a:lstStyle/>
            <a:p>
              <a:endParaRPr lang="en-US"/>
            </a:p>
          </p:txBody>
        </p:sp>
        <p:sp>
          <p:nvSpPr>
            <p:cNvPr id="12338" name="Rectangle 49"/>
            <p:cNvSpPr>
              <a:spLocks noChangeArrowheads="1"/>
            </p:cNvSpPr>
            <p:nvPr/>
          </p:nvSpPr>
          <p:spPr bwMode="auto">
            <a:xfrm>
              <a:off x="3456" y="3072"/>
              <a:ext cx="192" cy="192"/>
            </a:xfrm>
            <a:prstGeom prst="rect">
              <a:avLst/>
            </a:prstGeom>
            <a:solidFill>
              <a:schemeClr val="bg1"/>
            </a:solidFill>
            <a:ln w="25400">
              <a:solidFill>
                <a:schemeClr val="tx1"/>
              </a:solidFill>
              <a:miter lim="800000"/>
              <a:headEnd/>
              <a:tailEnd/>
            </a:ln>
          </p:spPr>
          <p:txBody>
            <a:bodyPr wrap="none" anchor="ctr"/>
            <a:lstStyle/>
            <a:p>
              <a:endParaRPr lang="en-US"/>
            </a:p>
          </p:txBody>
        </p:sp>
        <p:sp>
          <p:nvSpPr>
            <p:cNvPr id="12339" name="Rectangle 50"/>
            <p:cNvSpPr>
              <a:spLocks noChangeArrowheads="1"/>
            </p:cNvSpPr>
            <p:nvPr/>
          </p:nvSpPr>
          <p:spPr bwMode="auto">
            <a:xfrm>
              <a:off x="3648" y="3072"/>
              <a:ext cx="192" cy="192"/>
            </a:xfrm>
            <a:prstGeom prst="rect">
              <a:avLst/>
            </a:prstGeom>
            <a:solidFill>
              <a:schemeClr val="bg1"/>
            </a:solidFill>
            <a:ln w="25400">
              <a:solidFill>
                <a:schemeClr val="tx1"/>
              </a:solidFill>
              <a:miter lim="800000"/>
              <a:headEnd/>
              <a:tailEnd/>
            </a:ln>
          </p:spPr>
          <p:txBody>
            <a:bodyPr wrap="none" anchor="ctr"/>
            <a:lstStyle/>
            <a:p>
              <a:endParaRPr lang="en-US"/>
            </a:p>
          </p:txBody>
        </p:sp>
        <p:sp>
          <p:nvSpPr>
            <p:cNvPr id="12340" name="Rectangle 51"/>
            <p:cNvSpPr>
              <a:spLocks noChangeArrowheads="1"/>
            </p:cNvSpPr>
            <p:nvPr/>
          </p:nvSpPr>
          <p:spPr bwMode="auto">
            <a:xfrm>
              <a:off x="3840" y="3072"/>
              <a:ext cx="192" cy="192"/>
            </a:xfrm>
            <a:prstGeom prst="rect">
              <a:avLst/>
            </a:prstGeom>
            <a:solidFill>
              <a:schemeClr val="bg1"/>
            </a:solidFill>
            <a:ln w="25400">
              <a:solidFill>
                <a:schemeClr val="tx1"/>
              </a:solidFill>
              <a:miter lim="800000"/>
              <a:headEnd/>
              <a:tailEnd/>
            </a:ln>
          </p:spPr>
          <p:txBody>
            <a:bodyPr wrap="none" anchor="ctr"/>
            <a:lstStyle/>
            <a:p>
              <a:endParaRPr lang="en-US"/>
            </a:p>
          </p:txBody>
        </p:sp>
        <p:sp>
          <p:nvSpPr>
            <p:cNvPr id="12341" name="Rectangle 52"/>
            <p:cNvSpPr>
              <a:spLocks noChangeArrowheads="1"/>
            </p:cNvSpPr>
            <p:nvPr/>
          </p:nvSpPr>
          <p:spPr bwMode="auto">
            <a:xfrm>
              <a:off x="4032" y="3072"/>
              <a:ext cx="192" cy="192"/>
            </a:xfrm>
            <a:prstGeom prst="rect">
              <a:avLst/>
            </a:prstGeom>
            <a:solidFill>
              <a:schemeClr val="bg1"/>
            </a:solidFill>
            <a:ln w="25400">
              <a:solidFill>
                <a:schemeClr val="tx1"/>
              </a:solidFill>
              <a:miter lim="800000"/>
              <a:headEnd/>
              <a:tailEnd/>
            </a:ln>
          </p:spPr>
          <p:txBody>
            <a:bodyPr wrap="none" anchor="ctr"/>
            <a:lstStyle/>
            <a:p>
              <a:endParaRPr lang="en-US"/>
            </a:p>
          </p:txBody>
        </p:sp>
        <p:sp>
          <p:nvSpPr>
            <p:cNvPr id="12342" name="Rectangle 53"/>
            <p:cNvSpPr>
              <a:spLocks noChangeArrowheads="1"/>
            </p:cNvSpPr>
            <p:nvPr/>
          </p:nvSpPr>
          <p:spPr bwMode="auto">
            <a:xfrm>
              <a:off x="4032" y="2208"/>
              <a:ext cx="192" cy="192"/>
            </a:xfrm>
            <a:prstGeom prst="rect">
              <a:avLst/>
            </a:prstGeom>
            <a:solidFill>
              <a:schemeClr val="bg1"/>
            </a:solidFill>
            <a:ln w="25400">
              <a:solidFill>
                <a:schemeClr val="tx1"/>
              </a:solidFill>
              <a:miter lim="800000"/>
              <a:headEnd/>
              <a:tailEnd/>
            </a:ln>
          </p:spPr>
          <p:txBody>
            <a:bodyPr wrap="none" anchor="ctr"/>
            <a:lstStyle/>
            <a:p>
              <a:endParaRPr lang="en-US"/>
            </a:p>
          </p:txBody>
        </p:sp>
        <p:sp>
          <p:nvSpPr>
            <p:cNvPr id="12343" name="Rectangle 54"/>
            <p:cNvSpPr>
              <a:spLocks noChangeArrowheads="1"/>
            </p:cNvSpPr>
            <p:nvPr/>
          </p:nvSpPr>
          <p:spPr bwMode="auto">
            <a:xfrm>
              <a:off x="4224" y="2208"/>
              <a:ext cx="192" cy="192"/>
            </a:xfrm>
            <a:prstGeom prst="rect">
              <a:avLst/>
            </a:prstGeom>
            <a:solidFill>
              <a:schemeClr val="bg1"/>
            </a:solidFill>
            <a:ln w="25400">
              <a:solidFill>
                <a:schemeClr val="tx1"/>
              </a:solidFill>
              <a:miter lim="800000"/>
              <a:headEnd/>
              <a:tailEnd/>
            </a:ln>
          </p:spPr>
          <p:txBody>
            <a:bodyPr wrap="none" anchor="ctr"/>
            <a:lstStyle/>
            <a:p>
              <a:endParaRPr lang="en-US"/>
            </a:p>
          </p:txBody>
        </p:sp>
        <p:sp>
          <p:nvSpPr>
            <p:cNvPr id="12344" name="Rectangle 55"/>
            <p:cNvSpPr>
              <a:spLocks noChangeArrowheads="1"/>
            </p:cNvSpPr>
            <p:nvPr/>
          </p:nvSpPr>
          <p:spPr bwMode="auto">
            <a:xfrm>
              <a:off x="4416" y="2208"/>
              <a:ext cx="192" cy="192"/>
            </a:xfrm>
            <a:prstGeom prst="rect">
              <a:avLst/>
            </a:prstGeom>
            <a:solidFill>
              <a:schemeClr val="bg1"/>
            </a:solidFill>
            <a:ln w="25400">
              <a:solidFill>
                <a:schemeClr val="tx1"/>
              </a:solidFill>
              <a:miter lim="800000"/>
              <a:headEnd/>
              <a:tailEnd/>
            </a:ln>
          </p:spPr>
          <p:txBody>
            <a:bodyPr wrap="none" anchor="ctr"/>
            <a:lstStyle/>
            <a:p>
              <a:endParaRPr lang="en-US"/>
            </a:p>
          </p:txBody>
        </p:sp>
        <p:sp>
          <p:nvSpPr>
            <p:cNvPr id="12345" name="Rectangle 56"/>
            <p:cNvSpPr>
              <a:spLocks noChangeArrowheads="1"/>
            </p:cNvSpPr>
            <p:nvPr/>
          </p:nvSpPr>
          <p:spPr bwMode="auto">
            <a:xfrm>
              <a:off x="960" y="3504"/>
              <a:ext cx="192" cy="192"/>
            </a:xfrm>
            <a:prstGeom prst="rect">
              <a:avLst/>
            </a:prstGeom>
            <a:solidFill>
              <a:schemeClr val="bg1"/>
            </a:solidFill>
            <a:ln w="25400">
              <a:solidFill>
                <a:schemeClr val="tx1"/>
              </a:solidFill>
              <a:miter lim="800000"/>
              <a:headEnd/>
              <a:tailEnd/>
            </a:ln>
          </p:spPr>
          <p:txBody>
            <a:bodyPr wrap="none" anchor="ctr"/>
            <a:lstStyle/>
            <a:p>
              <a:endParaRPr lang="en-US"/>
            </a:p>
          </p:txBody>
        </p:sp>
        <p:sp>
          <p:nvSpPr>
            <p:cNvPr id="12346" name="Rectangle 57"/>
            <p:cNvSpPr>
              <a:spLocks noChangeArrowheads="1"/>
            </p:cNvSpPr>
            <p:nvPr/>
          </p:nvSpPr>
          <p:spPr bwMode="auto">
            <a:xfrm>
              <a:off x="1152" y="3504"/>
              <a:ext cx="192" cy="192"/>
            </a:xfrm>
            <a:prstGeom prst="rect">
              <a:avLst/>
            </a:prstGeom>
            <a:solidFill>
              <a:schemeClr val="bg1"/>
            </a:solidFill>
            <a:ln w="25400">
              <a:solidFill>
                <a:schemeClr val="tx1"/>
              </a:solidFill>
              <a:miter lim="800000"/>
              <a:headEnd/>
              <a:tailEnd/>
            </a:ln>
          </p:spPr>
          <p:txBody>
            <a:bodyPr wrap="none" anchor="ctr"/>
            <a:lstStyle/>
            <a:p>
              <a:endParaRPr lang="en-US"/>
            </a:p>
          </p:txBody>
        </p:sp>
        <p:sp>
          <p:nvSpPr>
            <p:cNvPr id="12347" name="Rectangle 58"/>
            <p:cNvSpPr>
              <a:spLocks noChangeArrowheads="1"/>
            </p:cNvSpPr>
            <p:nvPr/>
          </p:nvSpPr>
          <p:spPr bwMode="auto">
            <a:xfrm>
              <a:off x="1344" y="3504"/>
              <a:ext cx="192" cy="192"/>
            </a:xfrm>
            <a:prstGeom prst="rect">
              <a:avLst/>
            </a:prstGeom>
            <a:solidFill>
              <a:schemeClr val="bg1"/>
            </a:solidFill>
            <a:ln w="25400">
              <a:solidFill>
                <a:schemeClr val="tx1"/>
              </a:solidFill>
              <a:miter lim="800000"/>
              <a:headEnd/>
              <a:tailEnd/>
            </a:ln>
          </p:spPr>
          <p:txBody>
            <a:bodyPr wrap="none" anchor="ctr"/>
            <a:lstStyle/>
            <a:p>
              <a:endParaRPr lang="en-US"/>
            </a:p>
          </p:txBody>
        </p:sp>
        <p:sp>
          <p:nvSpPr>
            <p:cNvPr id="12348" name="Rectangle 59"/>
            <p:cNvSpPr>
              <a:spLocks noChangeArrowheads="1"/>
            </p:cNvSpPr>
            <p:nvPr/>
          </p:nvSpPr>
          <p:spPr bwMode="auto">
            <a:xfrm>
              <a:off x="1536" y="3504"/>
              <a:ext cx="192" cy="192"/>
            </a:xfrm>
            <a:prstGeom prst="rect">
              <a:avLst/>
            </a:prstGeom>
            <a:solidFill>
              <a:schemeClr val="bg1"/>
            </a:solidFill>
            <a:ln w="25400">
              <a:solidFill>
                <a:schemeClr val="tx1"/>
              </a:solidFill>
              <a:miter lim="800000"/>
              <a:headEnd/>
              <a:tailEnd/>
            </a:ln>
          </p:spPr>
          <p:txBody>
            <a:bodyPr wrap="none" anchor="ctr"/>
            <a:lstStyle/>
            <a:p>
              <a:endParaRPr lang="en-US"/>
            </a:p>
          </p:txBody>
        </p:sp>
        <p:sp>
          <p:nvSpPr>
            <p:cNvPr id="12349" name="Rectangle 60"/>
            <p:cNvSpPr>
              <a:spLocks noChangeArrowheads="1"/>
            </p:cNvSpPr>
            <p:nvPr/>
          </p:nvSpPr>
          <p:spPr bwMode="auto">
            <a:xfrm>
              <a:off x="1728" y="3504"/>
              <a:ext cx="192" cy="192"/>
            </a:xfrm>
            <a:prstGeom prst="rect">
              <a:avLst/>
            </a:prstGeom>
            <a:solidFill>
              <a:schemeClr val="bg1"/>
            </a:solidFill>
            <a:ln w="25400">
              <a:solidFill>
                <a:schemeClr val="tx1"/>
              </a:solidFill>
              <a:miter lim="800000"/>
              <a:headEnd/>
              <a:tailEnd/>
            </a:ln>
          </p:spPr>
          <p:txBody>
            <a:bodyPr wrap="none" anchor="ctr"/>
            <a:lstStyle/>
            <a:p>
              <a:endParaRPr lang="en-US"/>
            </a:p>
          </p:txBody>
        </p:sp>
        <p:sp>
          <p:nvSpPr>
            <p:cNvPr id="12350" name="Rectangle 61"/>
            <p:cNvSpPr>
              <a:spLocks noChangeArrowheads="1"/>
            </p:cNvSpPr>
            <p:nvPr/>
          </p:nvSpPr>
          <p:spPr bwMode="auto">
            <a:xfrm>
              <a:off x="1920" y="3504"/>
              <a:ext cx="192" cy="192"/>
            </a:xfrm>
            <a:prstGeom prst="rect">
              <a:avLst/>
            </a:prstGeom>
            <a:solidFill>
              <a:schemeClr val="bg1"/>
            </a:solidFill>
            <a:ln w="25400">
              <a:solidFill>
                <a:schemeClr val="tx1"/>
              </a:solidFill>
              <a:miter lim="800000"/>
              <a:headEnd/>
              <a:tailEnd/>
            </a:ln>
          </p:spPr>
          <p:txBody>
            <a:bodyPr wrap="none" anchor="ctr"/>
            <a:lstStyle/>
            <a:p>
              <a:endParaRPr lang="en-US"/>
            </a:p>
          </p:txBody>
        </p:sp>
        <p:sp>
          <p:nvSpPr>
            <p:cNvPr id="12351" name="Rectangle 62"/>
            <p:cNvSpPr>
              <a:spLocks noChangeArrowheads="1"/>
            </p:cNvSpPr>
            <p:nvPr/>
          </p:nvSpPr>
          <p:spPr bwMode="auto">
            <a:xfrm>
              <a:off x="2112" y="3504"/>
              <a:ext cx="192" cy="192"/>
            </a:xfrm>
            <a:prstGeom prst="rect">
              <a:avLst/>
            </a:prstGeom>
            <a:solidFill>
              <a:schemeClr val="bg1"/>
            </a:solidFill>
            <a:ln w="25400">
              <a:solidFill>
                <a:schemeClr val="tx1"/>
              </a:solidFill>
              <a:miter lim="800000"/>
              <a:headEnd/>
              <a:tailEnd/>
            </a:ln>
          </p:spPr>
          <p:txBody>
            <a:bodyPr wrap="none" anchor="ctr"/>
            <a:lstStyle/>
            <a:p>
              <a:endParaRPr lang="en-US"/>
            </a:p>
          </p:txBody>
        </p:sp>
        <p:sp>
          <p:nvSpPr>
            <p:cNvPr id="12352" name="Rectangle 63"/>
            <p:cNvSpPr>
              <a:spLocks noChangeArrowheads="1"/>
            </p:cNvSpPr>
            <p:nvPr/>
          </p:nvSpPr>
          <p:spPr bwMode="auto">
            <a:xfrm>
              <a:off x="2304" y="3504"/>
              <a:ext cx="192" cy="192"/>
            </a:xfrm>
            <a:prstGeom prst="rect">
              <a:avLst/>
            </a:prstGeom>
            <a:solidFill>
              <a:schemeClr val="bg1"/>
            </a:solidFill>
            <a:ln w="25400">
              <a:solidFill>
                <a:schemeClr val="tx1"/>
              </a:solidFill>
              <a:miter lim="800000"/>
              <a:headEnd/>
              <a:tailEnd/>
            </a:ln>
          </p:spPr>
          <p:txBody>
            <a:bodyPr wrap="none" anchor="ctr"/>
            <a:lstStyle/>
            <a:p>
              <a:endParaRPr lang="en-US"/>
            </a:p>
          </p:txBody>
        </p:sp>
        <p:sp>
          <p:nvSpPr>
            <p:cNvPr id="12353" name="Rectangle 64"/>
            <p:cNvSpPr>
              <a:spLocks noChangeArrowheads="1"/>
            </p:cNvSpPr>
            <p:nvPr/>
          </p:nvSpPr>
          <p:spPr bwMode="auto">
            <a:xfrm>
              <a:off x="2496" y="3504"/>
              <a:ext cx="192" cy="192"/>
            </a:xfrm>
            <a:prstGeom prst="rect">
              <a:avLst/>
            </a:prstGeom>
            <a:solidFill>
              <a:schemeClr val="bg1"/>
            </a:solidFill>
            <a:ln w="25400">
              <a:solidFill>
                <a:schemeClr val="tx1"/>
              </a:solidFill>
              <a:miter lim="800000"/>
              <a:headEnd/>
              <a:tailEnd/>
            </a:ln>
          </p:spPr>
          <p:txBody>
            <a:bodyPr wrap="none" anchor="ctr"/>
            <a:lstStyle/>
            <a:p>
              <a:endParaRPr lang="en-US"/>
            </a:p>
          </p:txBody>
        </p:sp>
        <p:sp>
          <p:nvSpPr>
            <p:cNvPr id="12354" name="Rectangle 65"/>
            <p:cNvSpPr>
              <a:spLocks noChangeArrowheads="1"/>
            </p:cNvSpPr>
            <p:nvPr/>
          </p:nvSpPr>
          <p:spPr bwMode="auto">
            <a:xfrm>
              <a:off x="2688" y="3504"/>
              <a:ext cx="192" cy="192"/>
            </a:xfrm>
            <a:prstGeom prst="rect">
              <a:avLst/>
            </a:prstGeom>
            <a:solidFill>
              <a:schemeClr val="bg1"/>
            </a:solidFill>
            <a:ln w="25400">
              <a:solidFill>
                <a:schemeClr val="tx1"/>
              </a:solidFill>
              <a:miter lim="800000"/>
              <a:headEnd/>
              <a:tailEnd/>
            </a:ln>
          </p:spPr>
          <p:txBody>
            <a:bodyPr wrap="none" anchor="ctr"/>
            <a:lstStyle/>
            <a:p>
              <a:endParaRPr lang="en-US"/>
            </a:p>
          </p:txBody>
        </p:sp>
        <p:sp>
          <p:nvSpPr>
            <p:cNvPr id="12355" name="Rectangle 66"/>
            <p:cNvSpPr>
              <a:spLocks noChangeArrowheads="1"/>
            </p:cNvSpPr>
            <p:nvPr/>
          </p:nvSpPr>
          <p:spPr bwMode="auto">
            <a:xfrm>
              <a:off x="2880" y="3504"/>
              <a:ext cx="192" cy="192"/>
            </a:xfrm>
            <a:prstGeom prst="rect">
              <a:avLst/>
            </a:prstGeom>
            <a:solidFill>
              <a:schemeClr val="bg1"/>
            </a:solidFill>
            <a:ln w="25400">
              <a:solidFill>
                <a:schemeClr val="tx1"/>
              </a:solidFill>
              <a:miter lim="800000"/>
              <a:headEnd/>
              <a:tailEnd/>
            </a:ln>
          </p:spPr>
          <p:txBody>
            <a:bodyPr wrap="none" anchor="ctr"/>
            <a:lstStyle/>
            <a:p>
              <a:endParaRPr lang="en-US"/>
            </a:p>
          </p:txBody>
        </p:sp>
        <p:sp>
          <p:nvSpPr>
            <p:cNvPr id="12356" name="Rectangle 67"/>
            <p:cNvSpPr>
              <a:spLocks noChangeArrowheads="1"/>
            </p:cNvSpPr>
            <p:nvPr/>
          </p:nvSpPr>
          <p:spPr bwMode="auto">
            <a:xfrm>
              <a:off x="3072" y="3504"/>
              <a:ext cx="192" cy="192"/>
            </a:xfrm>
            <a:prstGeom prst="rect">
              <a:avLst/>
            </a:prstGeom>
            <a:solidFill>
              <a:schemeClr val="bg1"/>
            </a:solidFill>
            <a:ln w="25400">
              <a:solidFill>
                <a:schemeClr val="tx1"/>
              </a:solidFill>
              <a:miter lim="800000"/>
              <a:headEnd/>
              <a:tailEnd/>
            </a:ln>
          </p:spPr>
          <p:txBody>
            <a:bodyPr wrap="none" anchor="ctr"/>
            <a:lstStyle/>
            <a:p>
              <a:endParaRPr lang="en-US"/>
            </a:p>
          </p:txBody>
        </p:sp>
        <p:sp>
          <p:nvSpPr>
            <p:cNvPr id="12357" name="Rectangle 68"/>
            <p:cNvSpPr>
              <a:spLocks noChangeArrowheads="1"/>
            </p:cNvSpPr>
            <p:nvPr/>
          </p:nvSpPr>
          <p:spPr bwMode="auto">
            <a:xfrm>
              <a:off x="3264" y="3504"/>
              <a:ext cx="192" cy="192"/>
            </a:xfrm>
            <a:prstGeom prst="rect">
              <a:avLst/>
            </a:prstGeom>
            <a:solidFill>
              <a:schemeClr val="bg1"/>
            </a:solidFill>
            <a:ln w="25400">
              <a:solidFill>
                <a:schemeClr val="tx1"/>
              </a:solidFill>
              <a:miter lim="800000"/>
              <a:headEnd/>
              <a:tailEnd/>
            </a:ln>
          </p:spPr>
          <p:txBody>
            <a:bodyPr wrap="none" anchor="ctr"/>
            <a:lstStyle/>
            <a:p>
              <a:endParaRPr lang="en-US"/>
            </a:p>
          </p:txBody>
        </p:sp>
        <p:sp>
          <p:nvSpPr>
            <p:cNvPr id="12358" name="Rectangle 69"/>
            <p:cNvSpPr>
              <a:spLocks noChangeArrowheads="1"/>
            </p:cNvSpPr>
            <p:nvPr/>
          </p:nvSpPr>
          <p:spPr bwMode="auto">
            <a:xfrm>
              <a:off x="3456" y="3504"/>
              <a:ext cx="192" cy="192"/>
            </a:xfrm>
            <a:prstGeom prst="rect">
              <a:avLst/>
            </a:prstGeom>
            <a:solidFill>
              <a:schemeClr val="bg1"/>
            </a:solidFill>
            <a:ln w="25400">
              <a:solidFill>
                <a:schemeClr val="tx1"/>
              </a:solidFill>
              <a:miter lim="800000"/>
              <a:headEnd/>
              <a:tailEnd/>
            </a:ln>
          </p:spPr>
          <p:txBody>
            <a:bodyPr wrap="none" anchor="ctr"/>
            <a:lstStyle/>
            <a:p>
              <a:endParaRPr lang="en-US"/>
            </a:p>
          </p:txBody>
        </p:sp>
        <p:sp>
          <p:nvSpPr>
            <p:cNvPr id="12359" name="Rectangle 70"/>
            <p:cNvSpPr>
              <a:spLocks noChangeArrowheads="1"/>
            </p:cNvSpPr>
            <p:nvPr/>
          </p:nvSpPr>
          <p:spPr bwMode="auto">
            <a:xfrm>
              <a:off x="3648" y="3504"/>
              <a:ext cx="192" cy="192"/>
            </a:xfrm>
            <a:prstGeom prst="rect">
              <a:avLst/>
            </a:prstGeom>
            <a:solidFill>
              <a:schemeClr val="bg1"/>
            </a:solidFill>
            <a:ln w="25400">
              <a:solidFill>
                <a:schemeClr val="tx1"/>
              </a:solidFill>
              <a:miter lim="800000"/>
              <a:headEnd/>
              <a:tailEnd/>
            </a:ln>
          </p:spPr>
          <p:txBody>
            <a:bodyPr wrap="none" anchor="ctr"/>
            <a:lstStyle/>
            <a:p>
              <a:endParaRPr lang="en-US"/>
            </a:p>
          </p:txBody>
        </p:sp>
        <p:sp>
          <p:nvSpPr>
            <p:cNvPr id="12360" name="Rectangle 71"/>
            <p:cNvSpPr>
              <a:spLocks noChangeArrowheads="1"/>
            </p:cNvSpPr>
            <p:nvPr/>
          </p:nvSpPr>
          <p:spPr bwMode="auto">
            <a:xfrm>
              <a:off x="3840" y="3504"/>
              <a:ext cx="192" cy="192"/>
            </a:xfrm>
            <a:prstGeom prst="rect">
              <a:avLst/>
            </a:prstGeom>
            <a:solidFill>
              <a:schemeClr val="bg1"/>
            </a:solidFill>
            <a:ln w="25400">
              <a:solidFill>
                <a:schemeClr val="tx1"/>
              </a:solidFill>
              <a:miter lim="800000"/>
              <a:headEnd/>
              <a:tailEnd/>
            </a:ln>
          </p:spPr>
          <p:txBody>
            <a:bodyPr wrap="none" anchor="ctr"/>
            <a:lstStyle/>
            <a:p>
              <a:endParaRPr lang="en-US"/>
            </a:p>
          </p:txBody>
        </p:sp>
        <p:sp>
          <p:nvSpPr>
            <p:cNvPr id="12361" name="Text Box 72"/>
            <p:cNvSpPr txBox="1">
              <a:spLocks noChangeArrowheads="1"/>
            </p:cNvSpPr>
            <p:nvPr/>
          </p:nvSpPr>
          <p:spPr bwMode="auto">
            <a:xfrm>
              <a:off x="624" y="1776"/>
              <a:ext cx="301" cy="212"/>
            </a:xfrm>
            <a:prstGeom prst="rect">
              <a:avLst/>
            </a:prstGeom>
            <a:noFill/>
            <a:ln w="25400">
              <a:noFill/>
              <a:miter lim="800000"/>
              <a:headEnd/>
              <a:tailEnd/>
            </a:ln>
          </p:spPr>
          <p:txBody>
            <a:bodyPr wrap="none">
              <a:spAutoFit/>
            </a:bodyPr>
            <a:lstStyle/>
            <a:p>
              <a:pPr algn="l">
                <a:lnSpc>
                  <a:spcPct val="100000"/>
                </a:lnSpc>
              </a:pPr>
              <a:r>
                <a:rPr lang="en-US" sz="1600"/>
                <a:t>1-2</a:t>
              </a:r>
            </a:p>
          </p:txBody>
        </p:sp>
        <p:sp>
          <p:nvSpPr>
            <p:cNvPr id="12362" name="Text Box 73"/>
            <p:cNvSpPr txBox="1">
              <a:spLocks noChangeArrowheads="1"/>
            </p:cNvSpPr>
            <p:nvPr/>
          </p:nvSpPr>
          <p:spPr bwMode="auto">
            <a:xfrm>
              <a:off x="720" y="2208"/>
              <a:ext cx="187" cy="212"/>
            </a:xfrm>
            <a:prstGeom prst="rect">
              <a:avLst/>
            </a:prstGeom>
            <a:noFill/>
            <a:ln w="25400">
              <a:noFill/>
              <a:miter lim="800000"/>
              <a:headEnd/>
              <a:tailEnd/>
            </a:ln>
          </p:spPr>
          <p:txBody>
            <a:bodyPr wrap="none">
              <a:spAutoFit/>
            </a:bodyPr>
            <a:lstStyle/>
            <a:p>
              <a:pPr algn="l">
                <a:lnSpc>
                  <a:spcPct val="100000"/>
                </a:lnSpc>
              </a:pPr>
              <a:r>
                <a:rPr lang="en-US" sz="1600"/>
                <a:t>3</a:t>
              </a:r>
            </a:p>
          </p:txBody>
        </p:sp>
        <p:sp>
          <p:nvSpPr>
            <p:cNvPr id="12363" name="Text Box 74"/>
            <p:cNvSpPr txBox="1">
              <a:spLocks noChangeArrowheads="1"/>
            </p:cNvSpPr>
            <p:nvPr/>
          </p:nvSpPr>
          <p:spPr bwMode="auto">
            <a:xfrm>
              <a:off x="710" y="2630"/>
              <a:ext cx="187" cy="212"/>
            </a:xfrm>
            <a:prstGeom prst="rect">
              <a:avLst/>
            </a:prstGeom>
            <a:noFill/>
            <a:ln w="25400">
              <a:noFill/>
              <a:miter lim="800000"/>
              <a:headEnd/>
              <a:tailEnd/>
            </a:ln>
          </p:spPr>
          <p:txBody>
            <a:bodyPr wrap="none">
              <a:spAutoFit/>
            </a:bodyPr>
            <a:lstStyle/>
            <a:p>
              <a:pPr algn="l">
                <a:lnSpc>
                  <a:spcPct val="100000"/>
                </a:lnSpc>
              </a:pPr>
              <a:r>
                <a:rPr lang="en-US" sz="1600"/>
                <a:t>4</a:t>
              </a:r>
            </a:p>
          </p:txBody>
        </p:sp>
        <p:sp>
          <p:nvSpPr>
            <p:cNvPr id="12364" name="Text Box 75"/>
            <p:cNvSpPr txBox="1">
              <a:spLocks noChangeArrowheads="1"/>
            </p:cNvSpPr>
            <p:nvPr/>
          </p:nvSpPr>
          <p:spPr bwMode="auto">
            <a:xfrm>
              <a:off x="624" y="3072"/>
              <a:ext cx="301" cy="212"/>
            </a:xfrm>
            <a:prstGeom prst="rect">
              <a:avLst/>
            </a:prstGeom>
            <a:noFill/>
            <a:ln w="25400">
              <a:noFill/>
              <a:miter lim="800000"/>
              <a:headEnd/>
              <a:tailEnd/>
            </a:ln>
          </p:spPr>
          <p:txBody>
            <a:bodyPr wrap="none">
              <a:spAutoFit/>
            </a:bodyPr>
            <a:lstStyle/>
            <a:p>
              <a:pPr algn="l">
                <a:lnSpc>
                  <a:spcPct val="100000"/>
                </a:lnSpc>
              </a:pPr>
              <a:r>
                <a:rPr lang="en-US" sz="1600"/>
                <a:t>5-8</a:t>
              </a:r>
            </a:p>
          </p:txBody>
        </p:sp>
        <p:sp>
          <p:nvSpPr>
            <p:cNvPr id="12365" name="Text Box 76"/>
            <p:cNvSpPr txBox="1">
              <a:spLocks noChangeArrowheads="1"/>
            </p:cNvSpPr>
            <p:nvPr/>
          </p:nvSpPr>
          <p:spPr bwMode="auto">
            <a:xfrm>
              <a:off x="528" y="3504"/>
              <a:ext cx="372" cy="212"/>
            </a:xfrm>
            <a:prstGeom prst="rect">
              <a:avLst/>
            </a:prstGeom>
            <a:noFill/>
            <a:ln w="25400">
              <a:noFill/>
              <a:miter lim="800000"/>
              <a:headEnd/>
              <a:tailEnd/>
            </a:ln>
          </p:spPr>
          <p:txBody>
            <a:bodyPr wrap="none">
              <a:spAutoFit/>
            </a:bodyPr>
            <a:lstStyle/>
            <a:p>
              <a:pPr algn="l">
                <a:lnSpc>
                  <a:spcPct val="100000"/>
                </a:lnSpc>
              </a:pPr>
              <a:r>
                <a:rPr lang="en-US" sz="1600"/>
                <a:t>9-16</a:t>
              </a:r>
            </a:p>
          </p:txBody>
        </p:sp>
        <p:sp>
          <p:nvSpPr>
            <p:cNvPr id="12366" name="Line 77"/>
            <p:cNvSpPr>
              <a:spLocks noChangeShapeType="1"/>
            </p:cNvSpPr>
            <p:nvPr/>
          </p:nvSpPr>
          <p:spPr bwMode="auto">
            <a:xfrm>
              <a:off x="1344" y="1872"/>
              <a:ext cx="192" cy="0"/>
            </a:xfrm>
            <a:prstGeom prst="line">
              <a:avLst/>
            </a:prstGeom>
            <a:noFill/>
            <a:ln w="25400">
              <a:solidFill>
                <a:schemeClr val="tx1"/>
              </a:solidFill>
              <a:round/>
              <a:headEnd/>
              <a:tailEnd type="triangle" w="med" len="med"/>
            </a:ln>
          </p:spPr>
          <p:txBody>
            <a:bodyPr wrap="none" anchor="ctr"/>
            <a:lstStyle/>
            <a:p>
              <a:endParaRPr lang="en-US"/>
            </a:p>
          </p:txBody>
        </p:sp>
        <p:sp>
          <p:nvSpPr>
            <p:cNvPr id="12367" name="Line 78"/>
            <p:cNvSpPr>
              <a:spLocks noChangeShapeType="1"/>
            </p:cNvSpPr>
            <p:nvPr/>
          </p:nvSpPr>
          <p:spPr bwMode="auto">
            <a:xfrm>
              <a:off x="1920" y="1872"/>
              <a:ext cx="192" cy="0"/>
            </a:xfrm>
            <a:prstGeom prst="line">
              <a:avLst/>
            </a:prstGeom>
            <a:noFill/>
            <a:ln w="25400">
              <a:solidFill>
                <a:schemeClr val="tx1"/>
              </a:solidFill>
              <a:round/>
              <a:headEnd/>
              <a:tailEnd type="triangle" w="med" len="med"/>
            </a:ln>
          </p:spPr>
          <p:txBody>
            <a:bodyPr wrap="none" anchor="ctr"/>
            <a:lstStyle/>
            <a:p>
              <a:endParaRPr lang="en-US"/>
            </a:p>
          </p:txBody>
        </p:sp>
        <p:sp>
          <p:nvSpPr>
            <p:cNvPr id="12368" name="Line 79"/>
            <p:cNvSpPr>
              <a:spLocks noChangeShapeType="1"/>
            </p:cNvSpPr>
            <p:nvPr/>
          </p:nvSpPr>
          <p:spPr bwMode="auto">
            <a:xfrm>
              <a:off x="2496" y="3168"/>
              <a:ext cx="192" cy="0"/>
            </a:xfrm>
            <a:prstGeom prst="line">
              <a:avLst/>
            </a:prstGeom>
            <a:noFill/>
            <a:ln w="25400">
              <a:solidFill>
                <a:schemeClr val="tx1"/>
              </a:solidFill>
              <a:round/>
              <a:headEnd/>
              <a:tailEnd type="triangle" w="med" len="med"/>
            </a:ln>
          </p:spPr>
          <p:txBody>
            <a:bodyPr wrap="none" anchor="ctr"/>
            <a:lstStyle/>
            <a:p>
              <a:endParaRPr lang="en-US"/>
            </a:p>
          </p:txBody>
        </p:sp>
        <p:sp>
          <p:nvSpPr>
            <p:cNvPr id="12369" name="Line 80"/>
            <p:cNvSpPr>
              <a:spLocks noChangeShapeType="1"/>
            </p:cNvSpPr>
            <p:nvPr/>
          </p:nvSpPr>
          <p:spPr bwMode="auto">
            <a:xfrm>
              <a:off x="2496" y="1872"/>
              <a:ext cx="192" cy="0"/>
            </a:xfrm>
            <a:prstGeom prst="line">
              <a:avLst/>
            </a:prstGeom>
            <a:noFill/>
            <a:ln w="25400">
              <a:solidFill>
                <a:schemeClr val="tx1"/>
              </a:solidFill>
              <a:round/>
              <a:headEnd/>
              <a:tailEnd type="triangle" w="med" len="med"/>
            </a:ln>
          </p:spPr>
          <p:txBody>
            <a:bodyPr wrap="none" anchor="ctr"/>
            <a:lstStyle/>
            <a:p>
              <a:endParaRPr lang="en-US"/>
            </a:p>
          </p:txBody>
        </p:sp>
        <p:sp>
          <p:nvSpPr>
            <p:cNvPr id="12370" name="Line 81"/>
            <p:cNvSpPr>
              <a:spLocks noChangeShapeType="1"/>
            </p:cNvSpPr>
            <p:nvPr/>
          </p:nvSpPr>
          <p:spPr bwMode="auto">
            <a:xfrm>
              <a:off x="1536" y="2304"/>
              <a:ext cx="192" cy="0"/>
            </a:xfrm>
            <a:prstGeom prst="line">
              <a:avLst/>
            </a:prstGeom>
            <a:noFill/>
            <a:ln w="25400">
              <a:solidFill>
                <a:schemeClr val="tx1"/>
              </a:solidFill>
              <a:round/>
              <a:headEnd/>
              <a:tailEnd type="triangle" w="med" len="med"/>
            </a:ln>
          </p:spPr>
          <p:txBody>
            <a:bodyPr wrap="none" anchor="ctr"/>
            <a:lstStyle/>
            <a:p>
              <a:endParaRPr lang="en-US"/>
            </a:p>
          </p:txBody>
        </p:sp>
        <p:sp>
          <p:nvSpPr>
            <p:cNvPr id="12371" name="Line 82"/>
            <p:cNvSpPr>
              <a:spLocks noChangeShapeType="1"/>
            </p:cNvSpPr>
            <p:nvPr/>
          </p:nvSpPr>
          <p:spPr bwMode="auto">
            <a:xfrm>
              <a:off x="3072" y="2304"/>
              <a:ext cx="192" cy="0"/>
            </a:xfrm>
            <a:prstGeom prst="line">
              <a:avLst/>
            </a:prstGeom>
            <a:noFill/>
            <a:ln w="25400">
              <a:solidFill>
                <a:schemeClr val="tx1"/>
              </a:solidFill>
              <a:round/>
              <a:headEnd/>
              <a:tailEnd type="triangle" w="med" len="med"/>
            </a:ln>
          </p:spPr>
          <p:txBody>
            <a:bodyPr wrap="none" anchor="ctr"/>
            <a:lstStyle/>
            <a:p>
              <a:endParaRPr lang="en-US"/>
            </a:p>
          </p:txBody>
        </p:sp>
        <p:sp>
          <p:nvSpPr>
            <p:cNvPr id="12372" name="Line 83"/>
            <p:cNvSpPr>
              <a:spLocks noChangeShapeType="1"/>
            </p:cNvSpPr>
            <p:nvPr/>
          </p:nvSpPr>
          <p:spPr bwMode="auto">
            <a:xfrm>
              <a:off x="2304" y="2304"/>
              <a:ext cx="192" cy="0"/>
            </a:xfrm>
            <a:prstGeom prst="line">
              <a:avLst/>
            </a:prstGeom>
            <a:noFill/>
            <a:ln w="25400">
              <a:solidFill>
                <a:schemeClr val="tx1"/>
              </a:solidFill>
              <a:round/>
              <a:headEnd/>
              <a:tailEnd type="triangle" w="med" len="med"/>
            </a:ln>
          </p:spPr>
          <p:txBody>
            <a:bodyPr wrap="none" anchor="ctr"/>
            <a:lstStyle/>
            <a:p>
              <a:endParaRPr lang="en-US"/>
            </a:p>
          </p:txBody>
        </p:sp>
        <p:sp>
          <p:nvSpPr>
            <p:cNvPr id="12373" name="Line 84"/>
            <p:cNvSpPr>
              <a:spLocks noChangeShapeType="1"/>
            </p:cNvSpPr>
            <p:nvPr/>
          </p:nvSpPr>
          <p:spPr bwMode="auto">
            <a:xfrm>
              <a:off x="1728" y="2736"/>
              <a:ext cx="192" cy="0"/>
            </a:xfrm>
            <a:prstGeom prst="line">
              <a:avLst/>
            </a:prstGeom>
            <a:noFill/>
            <a:ln w="25400">
              <a:solidFill>
                <a:schemeClr val="tx1"/>
              </a:solidFill>
              <a:round/>
              <a:headEnd/>
              <a:tailEnd type="triangle" w="med" len="med"/>
            </a:ln>
          </p:spPr>
          <p:txBody>
            <a:bodyPr wrap="none" anchor="ctr"/>
            <a:lstStyle/>
            <a:p>
              <a:endParaRPr lang="en-US"/>
            </a:p>
          </p:txBody>
        </p:sp>
        <p:sp>
          <p:nvSpPr>
            <p:cNvPr id="12374" name="Line 85"/>
            <p:cNvSpPr>
              <a:spLocks noChangeShapeType="1"/>
            </p:cNvSpPr>
            <p:nvPr/>
          </p:nvSpPr>
          <p:spPr bwMode="auto">
            <a:xfrm>
              <a:off x="3840" y="2304"/>
              <a:ext cx="192" cy="0"/>
            </a:xfrm>
            <a:prstGeom prst="line">
              <a:avLst/>
            </a:prstGeom>
            <a:noFill/>
            <a:ln w="25400">
              <a:solidFill>
                <a:schemeClr val="tx1"/>
              </a:solidFill>
              <a:round/>
              <a:headEnd/>
              <a:tailEnd type="triangle" w="med" len="med"/>
            </a:ln>
          </p:spPr>
          <p:txBody>
            <a:bodyPr wrap="none" anchor="ctr"/>
            <a:lstStyle/>
            <a:p>
              <a:endParaRPr lang="en-US"/>
            </a:p>
          </p:txBody>
        </p:sp>
        <p:sp>
          <p:nvSpPr>
            <p:cNvPr id="12375" name="Line 86"/>
            <p:cNvSpPr>
              <a:spLocks noChangeShapeType="1"/>
            </p:cNvSpPr>
            <p:nvPr/>
          </p:nvSpPr>
          <p:spPr bwMode="auto">
            <a:xfrm>
              <a:off x="2688" y="2736"/>
              <a:ext cx="192" cy="0"/>
            </a:xfrm>
            <a:prstGeom prst="line">
              <a:avLst/>
            </a:prstGeom>
            <a:noFill/>
            <a:ln w="25400">
              <a:solidFill>
                <a:schemeClr val="tx1"/>
              </a:solidFill>
              <a:round/>
              <a:headEnd/>
              <a:tailEnd type="triangle" w="med" len="med"/>
            </a:ln>
          </p:spPr>
          <p:txBody>
            <a:bodyPr wrap="none" anchor="ctr"/>
            <a:lstStyle/>
            <a:p>
              <a:endParaRPr lang="en-US"/>
            </a:p>
          </p:txBody>
        </p:sp>
        <p:sp>
          <p:nvSpPr>
            <p:cNvPr id="12376" name="Line 87"/>
            <p:cNvSpPr>
              <a:spLocks noChangeShapeType="1"/>
            </p:cNvSpPr>
            <p:nvPr/>
          </p:nvSpPr>
          <p:spPr bwMode="auto">
            <a:xfrm>
              <a:off x="3072" y="1872"/>
              <a:ext cx="192" cy="0"/>
            </a:xfrm>
            <a:prstGeom prst="line">
              <a:avLst/>
            </a:prstGeom>
            <a:noFill/>
            <a:ln w="25400">
              <a:solidFill>
                <a:schemeClr val="tx1"/>
              </a:solidFill>
              <a:round/>
              <a:headEnd/>
              <a:tailEnd type="triangle" w="med" len="med"/>
            </a:ln>
          </p:spPr>
          <p:txBody>
            <a:bodyPr wrap="none" anchor="ctr"/>
            <a:lstStyle/>
            <a:p>
              <a:endParaRPr lang="en-US"/>
            </a:p>
          </p:txBody>
        </p:sp>
        <p:sp>
          <p:nvSpPr>
            <p:cNvPr id="12377" name="Line 88"/>
            <p:cNvSpPr>
              <a:spLocks noChangeShapeType="1"/>
            </p:cNvSpPr>
            <p:nvPr/>
          </p:nvSpPr>
          <p:spPr bwMode="auto">
            <a:xfrm>
              <a:off x="4608" y="2304"/>
              <a:ext cx="192" cy="0"/>
            </a:xfrm>
            <a:prstGeom prst="line">
              <a:avLst/>
            </a:prstGeom>
            <a:noFill/>
            <a:ln w="25400">
              <a:solidFill>
                <a:schemeClr val="tx1"/>
              </a:solidFill>
              <a:round/>
              <a:headEnd/>
              <a:tailEnd type="triangle" w="med" len="med"/>
            </a:ln>
          </p:spPr>
          <p:txBody>
            <a:bodyPr wrap="none" anchor="ctr"/>
            <a:lstStyle/>
            <a:p>
              <a:endParaRPr lang="en-US"/>
            </a:p>
          </p:txBody>
        </p:sp>
        <p:sp>
          <p:nvSpPr>
            <p:cNvPr id="12378" name="Line 89"/>
            <p:cNvSpPr>
              <a:spLocks noChangeShapeType="1"/>
            </p:cNvSpPr>
            <p:nvPr/>
          </p:nvSpPr>
          <p:spPr bwMode="auto">
            <a:xfrm>
              <a:off x="4224" y="3168"/>
              <a:ext cx="192" cy="0"/>
            </a:xfrm>
            <a:prstGeom prst="line">
              <a:avLst/>
            </a:prstGeom>
            <a:noFill/>
            <a:ln w="25400">
              <a:solidFill>
                <a:schemeClr val="tx1"/>
              </a:solidFill>
              <a:round/>
              <a:headEnd/>
              <a:tailEnd type="triangle" w="med" len="med"/>
            </a:ln>
          </p:spPr>
          <p:txBody>
            <a:bodyPr wrap="none" anchor="ctr"/>
            <a:lstStyle/>
            <a:p>
              <a:endParaRPr lang="en-US"/>
            </a:p>
          </p:txBody>
        </p:sp>
        <p:sp>
          <p:nvSpPr>
            <p:cNvPr id="12379" name="Line 90"/>
            <p:cNvSpPr>
              <a:spLocks noChangeShapeType="1"/>
            </p:cNvSpPr>
            <p:nvPr/>
          </p:nvSpPr>
          <p:spPr bwMode="auto">
            <a:xfrm>
              <a:off x="3648" y="2736"/>
              <a:ext cx="192" cy="0"/>
            </a:xfrm>
            <a:prstGeom prst="line">
              <a:avLst/>
            </a:prstGeom>
            <a:noFill/>
            <a:ln w="25400">
              <a:solidFill>
                <a:schemeClr val="tx1"/>
              </a:solidFill>
              <a:round/>
              <a:headEnd/>
              <a:tailEnd type="triangle" w="med" len="med"/>
            </a:ln>
          </p:spPr>
          <p:txBody>
            <a:bodyPr wrap="none" anchor="ctr"/>
            <a:lstStyle/>
            <a:p>
              <a:endParaRPr lang="en-US"/>
            </a:p>
          </p:txBody>
        </p:sp>
        <p:sp>
          <p:nvSpPr>
            <p:cNvPr id="12380" name="Line 91"/>
            <p:cNvSpPr>
              <a:spLocks noChangeShapeType="1"/>
            </p:cNvSpPr>
            <p:nvPr/>
          </p:nvSpPr>
          <p:spPr bwMode="auto">
            <a:xfrm>
              <a:off x="4032" y="3600"/>
              <a:ext cx="192" cy="0"/>
            </a:xfrm>
            <a:prstGeom prst="line">
              <a:avLst/>
            </a:prstGeom>
            <a:noFill/>
            <a:ln w="25400">
              <a:solidFill>
                <a:schemeClr val="tx1"/>
              </a:solidFill>
              <a:round/>
              <a:headEnd/>
              <a:tailEnd type="triangle" w="med" len="med"/>
            </a:ln>
          </p:spPr>
          <p:txBody>
            <a:bodyPr wrap="none" anchor="ctr"/>
            <a:lstStyle/>
            <a:p>
              <a:endParaRPr lang="en-US"/>
            </a:p>
          </p:txBody>
        </p:sp>
      </p:grpSp>
      <p:sp>
        <p:nvSpPr>
          <p:cNvPr id="12293" name="Rectangle 92"/>
          <p:cNvSpPr>
            <a:spLocks noChangeArrowheads="1"/>
          </p:cNvSpPr>
          <p:nvPr/>
        </p:nvSpPr>
        <p:spPr bwMode="auto">
          <a:xfrm>
            <a:off x="457200" y="5257800"/>
            <a:ext cx="8534400" cy="762000"/>
          </a:xfrm>
          <a:prstGeom prst="rect">
            <a:avLst/>
          </a:prstGeom>
          <a:noFill/>
          <a:ln w="12700">
            <a:noFill/>
            <a:miter lim="800000"/>
            <a:headEnd/>
            <a:tailEnd/>
          </a:ln>
        </p:spPr>
        <p:txBody>
          <a:bodyPr lIns="90487" tIns="44450" rIns="90487" bIns="44450"/>
          <a:lstStyle/>
          <a:p>
            <a:pPr marL="744538" lvl="1" indent="-246063" algn="l" eaLnBrk="1" hangingPunct="1">
              <a:lnSpc>
                <a:spcPct val="100000"/>
              </a:lnSpc>
              <a:spcBef>
                <a:spcPct val="25000"/>
              </a:spcBef>
              <a:buClr>
                <a:schemeClr val="hlink"/>
              </a:buClr>
              <a:buSzPct val="75000"/>
              <a:buFont typeface="Wingdings" pitchFamily="1" charset="2"/>
              <a:buChar char="n"/>
            </a:pPr>
            <a:r>
              <a:rPr lang="en-US" sz="2000"/>
              <a:t>Often have separate size class for every small size (2,3,4,…)</a:t>
            </a:r>
          </a:p>
          <a:p>
            <a:pPr marL="744538" lvl="1" indent="-246063" algn="l" eaLnBrk="1" hangingPunct="1">
              <a:lnSpc>
                <a:spcPct val="100000"/>
              </a:lnSpc>
              <a:spcBef>
                <a:spcPct val="25000"/>
              </a:spcBef>
              <a:buClr>
                <a:schemeClr val="hlink"/>
              </a:buClr>
              <a:buSzPct val="75000"/>
              <a:buFont typeface="Wingdings" pitchFamily="1" charset="2"/>
              <a:buChar char="n"/>
            </a:pPr>
            <a:r>
              <a:rPr lang="en-US" sz="2000"/>
              <a:t>For larger sizes typically have a size class for each power of 2</a:t>
            </a:r>
          </a:p>
        </p:txBody>
      </p:sp>
    </p:spTree>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0" name="Rectangle 2"/>
          <p:cNvSpPr>
            <a:spLocks noGrp="1" noChangeArrowheads="1"/>
          </p:cNvSpPr>
          <p:nvPr>
            <p:ph type="title"/>
          </p:nvPr>
        </p:nvSpPr>
        <p:spPr>
          <a:xfrm>
            <a:off x="381000" y="417513"/>
            <a:ext cx="7175500" cy="573087"/>
          </a:xfrm>
        </p:spPr>
        <p:txBody>
          <a:bodyPr/>
          <a:lstStyle/>
          <a:p>
            <a:pPr eaLnBrk="1" hangingPunct="1">
              <a:defRPr/>
            </a:pPr>
            <a:r>
              <a:rPr lang="en-US" smtClean="0"/>
              <a:t>Simple Segregated Storage</a:t>
            </a:r>
          </a:p>
        </p:txBody>
      </p:sp>
      <p:sp>
        <p:nvSpPr>
          <p:cNvPr id="595971" name="Rectangle 3"/>
          <p:cNvSpPr>
            <a:spLocks noGrp="1" noChangeArrowheads="1"/>
          </p:cNvSpPr>
          <p:nvPr>
            <p:ph type="body" idx="1"/>
          </p:nvPr>
        </p:nvSpPr>
        <p:spPr>
          <a:xfrm>
            <a:off x="290513" y="1220788"/>
            <a:ext cx="8307387" cy="5484812"/>
          </a:xfrm>
        </p:spPr>
        <p:txBody>
          <a:bodyPr/>
          <a:lstStyle/>
          <a:p>
            <a:pPr eaLnBrk="1" hangingPunct="1">
              <a:buFont typeface="Wingdings" pitchFamily="-108" charset="2"/>
              <a:buNone/>
              <a:defRPr/>
            </a:pPr>
            <a:r>
              <a:rPr lang="en-US" sz="2000" dirty="0" smtClean="0">
                <a:effectLst>
                  <a:outerShdw blurRad="38100" dist="38100" dir="2700000" algn="tl">
                    <a:srgbClr val="C0C0C0"/>
                  </a:outerShdw>
                </a:effectLst>
              </a:rPr>
              <a:t>Separate free list for each size class</a:t>
            </a:r>
          </a:p>
          <a:p>
            <a:pPr eaLnBrk="1" hangingPunct="1">
              <a:buFont typeface="Wingdings" pitchFamily="-108" charset="2"/>
              <a:buNone/>
              <a:defRPr/>
            </a:pPr>
            <a:r>
              <a:rPr lang="en-US" sz="2000" dirty="0" smtClean="0">
                <a:effectLst>
                  <a:outerShdw blurRad="38100" dist="38100" dir="2700000" algn="tl">
                    <a:srgbClr val="C0C0C0"/>
                  </a:outerShdw>
                </a:effectLst>
              </a:rPr>
              <a:t>No splitting</a:t>
            </a:r>
          </a:p>
          <a:p>
            <a:pPr eaLnBrk="1" hangingPunct="1">
              <a:buFont typeface="Wingdings" pitchFamily="-108" charset="2"/>
              <a:buNone/>
              <a:defRPr/>
            </a:pPr>
            <a:r>
              <a:rPr lang="en-US" sz="2000" dirty="0" smtClean="0">
                <a:effectLst>
                  <a:outerShdw blurRad="38100" dist="38100" dir="2700000" algn="tl">
                    <a:srgbClr val="C0C0C0"/>
                  </a:outerShdw>
                </a:effectLst>
              </a:rPr>
              <a:t>To allocate a block of size n:</a:t>
            </a:r>
          </a:p>
          <a:p>
            <a:pPr lvl="1" eaLnBrk="1" hangingPunct="1">
              <a:buFont typeface="Wingdings" pitchFamily="-108" charset="2"/>
              <a:buChar char="n"/>
              <a:defRPr/>
            </a:pPr>
            <a:r>
              <a:rPr lang="en-US" sz="1800" dirty="0" smtClean="0">
                <a:ea typeface="ＭＳ Ｐゴシック" pitchFamily="-108" charset="-128"/>
              </a:rPr>
              <a:t>If free list for size n is not empty,</a:t>
            </a:r>
          </a:p>
          <a:p>
            <a:pPr lvl="2" eaLnBrk="1" hangingPunct="1">
              <a:buFont typeface="Wingdings" pitchFamily="-108" charset="2"/>
              <a:buChar char="l"/>
              <a:defRPr/>
            </a:pPr>
            <a:r>
              <a:rPr lang="en-US" sz="1600" dirty="0" smtClean="0">
                <a:ea typeface="ＭＳ Ｐゴシック" pitchFamily="-108" charset="-128"/>
              </a:rPr>
              <a:t>allocate first block on list (note, list can be implicit or explicit)</a:t>
            </a:r>
          </a:p>
          <a:p>
            <a:pPr lvl="1" eaLnBrk="1" hangingPunct="1">
              <a:buFont typeface="Wingdings" pitchFamily="-108" charset="2"/>
              <a:buChar char="n"/>
              <a:defRPr/>
            </a:pPr>
            <a:r>
              <a:rPr lang="en-US" sz="1800" dirty="0" smtClean="0">
                <a:ea typeface="ＭＳ Ｐゴシック" pitchFamily="-108" charset="-128"/>
              </a:rPr>
              <a:t>If free list is empty, request chunk of data, divide into the desired size blocks, and add to the list</a:t>
            </a:r>
          </a:p>
          <a:p>
            <a:pPr lvl="1" eaLnBrk="1" hangingPunct="1">
              <a:buFont typeface="Wingdings" pitchFamily="-108" charset="2"/>
              <a:buChar char="n"/>
              <a:defRPr/>
            </a:pPr>
            <a:r>
              <a:rPr lang="en-US" sz="1800" dirty="0" smtClean="0">
                <a:ea typeface="ＭＳ Ｐゴシック" pitchFamily="-108" charset="-128"/>
              </a:rPr>
              <a:t>Constant time</a:t>
            </a:r>
          </a:p>
          <a:p>
            <a:pPr eaLnBrk="1" hangingPunct="1">
              <a:buFont typeface="Wingdings" pitchFamily="-108" charset="2"/>
              <a:buNone/>
              <a:defRPr/>
            </a:pPr>
            <a:r>
              <a:rPr lang="en-US" sz="2000" dirty="0" smtClean="0">
                <a:effectLst>
                  <a:outerShdw blurRad="38100" dist="38100" dir="2700000" algn="tl">
                    <a:srgbClr val="C0C0C0"/>
                  </a:outerShdw>
                </a:effectLst>
              </a:rPr>
              <a:t>To free a block:</a:t>
            </a:r>
          </a:p>
          <a:p>
            <a:pPr lvl="1" eaLnBrk="1" hangingPunct="1">
              <a:buFont typeface="Wingdings" pitchFamily="-108" charset="2"/>
              <a:buChar char="n"/>
              <a:defRPr/>
            </a:pPr>
            <a:r>
              <a:rPr lang="en-US" sz="1800" dirty="0" smtClean="0">
                <a:ea typeface="ＭＳ Ｐゴシック" pitchFamily="-108" charset="-128"/>
              </a:rPr>
              <a:t>Add to free list</a:t>
            </a:r>
          </a:p>
          <a:p>
            <a:pPr eaLnBrk="1" hangingPunct="1">
              <a:buNone/>
              <a:defRPr/>
            </a:pPr>
            <a:r>
              <a:rPr lang="en-US" sz="2400" dirty="0" smtClean="0">
                <a:effectLst>
                  <a:outerShdw blurRad="38100" dist="38100" dir="2700000" algn="tl">
                    <a:srgbClr val="C0C0C0"/>
                  </a:outerShdw>
                </a:effectLst>
              </a:rPr>
              <a:t>Tradeoffs:</a:t>
            </a:r>
          </a:p>
          <a:p>
            <a:pPr lvl="1" eaLnBrk="1" hangingPunct="1">
              <a:defRPr/>
            </a:pPr>
            <a:r>
              <a:rPr lang="en-US" dirty="0" smtClean="0">
                <a:effectLst>
                  <a:outerShdw blurRad="38100" dist="38100" dir="2700000" algn="tl">
                    <a:srgbClr val="C0C0C0"/>
                  </a:outerShdw>
                </a:effectLst>
              </a:rPr>
              <a:t>No header or footer (still need to track to which list a pointer belongs when doing free)		</a:t>
            </a:r>
            <a:endParaRPr lang="en-US" sz="2000" dirty="0" smtClean="0">
              <a:effectLst>
                <a:outerShdw blurRad="38100" dist="38100" dir="2700000" algn="tl">
                  <a:srgbClr val="C0C0C0"/>
                </a:outerShdw>
              </a:effectLst>
            </a:endParaRPr>
          </a:p>
          <a:p>
            <a:pPr lvl="1" eaLnBrk="1" hangingPunct="1">
              <a:buFont typeface="Wingdings" pitchFamily="-108" charset="2"/>
              <a:buChar char="n"/>
              <a:defRPr/>
            </a:pPr>
            <a:r>
              <a:rPr lang="en-US" sz="1800" dirty="0" smtClean="0">
                <a:ea typeface="ＭＳ Ｐゴシック" pitchFamily="-108" charset="-128"/>
              </a:rPr>
              <a:t>Fast, but can fragment badly because there is no coalescing</a:t>
            </a:r>
          </a:p>
          <a:p>
            <a:pPr lvl="1" eaLnBrk="1" hangingPunct="1">
              <a:buFont typeface="Wingdings" pitchFamily="-108" charset="2"/>
              <a:buChar char="n"/>
              <a:defRPr/>
            </a:pPr>
            <a:endParaRPr lang="en-US" sz="1800" dirty="0" smtClean="0">
              <a:ea typeface="ＭＳ Ｐゴシック" pitchFamily="-108" charset="-128"/>
            </a:endParaRPr>
          </a:p>
        </p:txBody>
      </p:sp>
    </p:spTree>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4" name="Rectangle 2"/>
          <p:cNvSpPr>
            <a:spLocks noGrp="1" noChangeArrowheads="1"/>
          </p:cNvSpPr>
          <p:nvPr>
            <p:ph type="title"/>
          </p:nvPr>
        </p:nvSpPr>
        <p:spPr>
          <a:xfrm>
            <a:off x="381000" y="228600"/>
            <a:ext cx="5905500" cy="573088"/>
          </a:xfrm>
        </p:spPr>
        <p:txBody>
          <a:bodyPr/>
          <a:lstStyle/>
          <a:p>
            <a:pPr eaLnBrk="1" hangingPunct="1">
              <a:defRPr/>
            </a:pPr>
            <a:r>
              <a:rPr lang="en-US" smtClean="0"/>
              <a:t>Segregated Fits</a:t>
            </a:r>
          </a:p>
        </p:txBody>
      </p:sp>
      <p:sp>
        <p:nvSpPr>
          <p:cNvPr id="596995" name="Rectangle 3"/>
          <p:cNvSpPr>
            <a:spLocks noGrp="1" noChangeArrowheads="1"/>
          </p:cNvSpPr>
          <p:nvPr>
            <p:ph type="body" idx="1"/>
          </p:nvPr>
        </p:nvSpPr>
        <p:spPr>
          <a:xfrm>
            <a:off x="0" y="914400"/>
            <a:ext cx="8255000" cy="5715000"/>
          </a:xfrm>
        </p:spPr>
        <p:txBody>
          <a:bodyPr/>
          <a:lstStyle/>
          <a:p>
            <a:pPr eaLnBrk="1" hangingPunct="1">
              <a:lnSpc>
                <a:spcPct val="85000"/>
              </a:lnSpc>
              <a:buFont typeface="Wingdings" pitchFamily="-108" charset="2"/>
              <a:buNone/>
              <a:defRPr/>
            </a:pPr>
            <a:r>
              <a:rPr lang="en-US" dirty="0" smtClean="0">
                <a:effectLst>
                  <a:outerShdw blurRad="38100" dist="38100" dir="2700000" algn="tl">
                    <a:srgbClr val="C0C0C0"/>
                  </a:outerShdw>
                </a:effectLst>
              </a:rPr>
              <a:t>Array of free lists, each one for some size class</a:t>
            </a:r>
          </a:p>
          <a:p>
            <a:pPr eaLnBrk="1" hangingPunct="1">
              <a:lnSpc>
                <a:spcPct val="85000"/>
              </a:lnSpc>
              <a:buFont typeface="Wingdings" pitchFamily="-108" charset="2"/>
              <a:buNone/>
              <a:defRPr/>
            </a:pPr>
            <a:r>
              <a:rPr lang="en-US" dirty="0" smtClean="0">
                <a:effectLst>
                  <a:outerShdw blurRad="38100" dist="38100" dir="2700000" algn="tl">
                    <a:srgbClr val="C0C0C0"/>
                  </a:outerShdw>
                </a:effectLst>
              </a:rPr>
              <a:t>To allocate a block of size n:</a:t>
            </a:r>
          </a:p>
          <a:p>
            <a:pPr lvl="1" eaLnBrk="1" hangingPunct="1">
              <a:lnSpc>
                <a:spcPct val="90000"/>
              </a:lnSpc>
              <a:buFont typeface="Wingdings" pitchFamily="-108" charset="2"/>
              <a:buChar char="n"/>
              <a:defRPr/>
            </a:pPr>
            <a:r>
              <a:rPr lang="en-US" dirty="0" smtClean="0">
                <a:ea typeface="ＭＳ Ｐゴシック" pitchFamily="-108" charset="-128"/>
              </a:rPr>
              <a:t>Search appropriate free list for block of size m &gt; n</a:t>
            </a:r>
          </a:p>
          <a:p>
            <a:pPr lvl="1" eaLnBrk="1" hangingPunct="1">
              <a:lnSpc>
                <a:spcPct val="90000"/>
              </a:lnSpc>
              <a:buFont typeface="Wingdings" pitchFamily="-108" charset="2"/>
              <a:buChar char="n"/>
              <a:defRPr/>
            </a:pPr>
            <a:r>
              <a:rPr lang="en-US" dirty="0" smtClean="0">
                <a:ea typeface="ＭＳ Ｐゴシック" pitchFamily="-108" charset="-128"/>
              </a:rPr>
              <a:t>If an appropriate block is found:</a:t>
            </a:r>
          </a:p>
          <a:p>
            <a:pPr lvl="2" eaLnBrk="1" hangingPunct="1">
              <a:lnSpc>
                <a:spcPct val="97000"/>
              </a:lnSpc>
              <a:buFont typeface="Wingdings" pitchFamily="-108" charset="2"/>
              <a:buChar char="l"/>
              <a:defRPr/>
            </a:pPr>
            <a:r>
              <a:rPr lang="en-US" sz="1800" dirty="0" smtClean="0">
                <a:ea typeface="ＭＳ Ｐゴシック" pitchFamily="-108" charset="-128"/>
              </a:rPr>
              <a:t>Split block and place fragment on appropriate list (optional)</a:t>
            </a:r>
          </a:p>
          <a:p>
            <a:pPr lvl="1" eaLnBrk="1" hangingPunct="1">
              <a:lnSpc>
                <a:spcPct val="90000"/>
              </a:lnSpc>
              <a:buFont typeface="Wingdings" pitchFamily="-108" charset="2"/>
              <a:buChar char="n"/>
              <a:defRPr/>
            </a:pPr>
            <a:r>
              <a:rPr lang="en-US" dirty="0" smtClean="0">
                <a:ea typeface="ＭＳ Ｐゴシック" pitchFamily="-108" charset="-128"/>
              </a:rPr>
              <a:t>If no block is found, try next larger class</a:t>
            </a:r>
          </a:p>
          <a:p>
            <a:pPr lvl="1" eaLnBrk="1" hangingPunct="1">
              <a:lnSpc>
                <a:spcPct val="90000"/>
              </a:lnSpc>
              <a:buFont typeface="Wingdings" pitchFamily="-108" charset="2"/>
              <a:buChar char="n"/>
              <a:defRPr/>
            </a:pPr>
            <a:r>
              <a:rPr lang="en-US" dirty="0" smtClean="0">
                <a:ea typeface="ＭＳ Ｐゴシック" pitchFamily="-108" charset="-128"/>
              </a:rPr>
              <a:t>Repeat until block is found</a:t>
            </a:r>
          </a:p>
          <a:p>
            <a:pPr eaLnBrk="1" hangingPunct="1">
              <a:lnSpc>
                <a:spcPct val="85000"/>
              </a:lnSpc>
              <a:buFont typeface="Wingdings" pitchFamily="-108" charset="2"/>
              <a:buNone/>
              <a:defRPr/>
            </a:pPr>
            <a:r>
              <a:rPr lang="en-US" dirty="0" smtClean="0">
                <a:effectLst>
                  <a:outerShdw blurRad="38100" dist="38100" dir="2700000" algn="tl">
                    <a:srgbClr val="C0C0C0"/>
                  </a:outerShdw>
                </a:effectLst>
              </a:rPr>
              <a:t>To free a block:</a:t>
            </a:r>
          </a:p>
          <a:p>
            <a:pPr lvl="1" eaLnBrk="1" hangingPunct="1">
              <a:lnSpc>
                <a:spcPct val="90000"/>
              </a:lnSpc>
              <a:buFont typeface="Wingdings" pitchFamily="-108" charset="2"/>
              <a:buChar char="n"/>
              <a:defRPr/>
            </a:pPr>
            <a:r>
              <a:rPr lang="en-US" dirty="0" smtClean="0">
                <a:ea typeface="ＭＳ Ｐゴシック" pitchFamily="-108" charset="-128"/>
              </a:rPr>
              <a:t>Coalesce and place on appropriate list (optional)</a:t>
            </a:r>
          </a:p>
          <a:p>
            <a:pPr eaLnBrk="1" hangingPunct="1">
              <a:lnSpc>
                <a:spcPct val="85000"/>
              </a:lnSpc>
              <a:buFont typeface="Wingdings" pitchFamily="-108" charset="2"/>
              <a:buNone/>
              <a:defRPr/>
            </a:pPr>
            <a:r>
              <a:rPr lang="en-US" dirty="0" smtClean="0">
                <a:effectLst>
                  <a:outerShdw blurRad="38100" dist="38100" dir="2700000" algn="tl">
                    <a:srgbClr val="C0C0C0"/>
                  </a:outerShdw>
                </a:effectLst>
              </a:rPr>
              <a:t>Tradeoffs</a:t>
            </a:r>
          </a:p>
          <a:p>
            <a:pPr lvl="1" eaLnBrk="1" hangingPunct="1">
              <a:lnSpc>
                <a:spcPct val="90000"/>
              </a:lnSpc>
              <a:buFont typeface="Wingdings" pitchFamily="-108" charset="2"/>
              <a:buChar char="n"/>
              <a:defRPr/>
            </a:pPr>
            <a:r>
              <a:rPr lang="en-US" dirty="0" smtClean="0">
                <a:ea typeface="ＭＳ Ｐゴシック" pitchFamily="-108" charset="-128"/>
              </a:rPr>
              <a:t>Faster search than sequential fits (i.e., log time for power of two size classes)</a:t>
            </a:r>
          </a:p>
          <a:p>
            <a:pPr lvl="1" eaLnBrk="1" hangingPunct="1">
              <a:lnSpc>
                <a:spcPct val="90000"/>
              </a:lnSpc>
              <a:buFont typeface="Wingdings" pitchFamily="-108" charset="2"/>
              <a:buChar char="n"/>
              <a:defRPr/>
            </a:pPr>
            <a:r>
              <a:rPr lang="en-US" dirty="0" smtClean="0">
                <a:ea typeface="ＭＳ Ｐゴシック" pitchFamily="-108" charset="-128"/>
              </a:rPr>
              <a:t>Controls fragmentation of simple segregated storage</a:t>
            </a:r>
          </a:p>
          <a:p>
            <a:pPr lvl="1" eaLnBrk="1" hangingPunct="1">
              <a:lnSpc>
                <a:spcPct val="90000"/>
              </a:lnSpc>
              <a:buFont typeface="Wingdings" pitchFamily="-108" charset="2"/>
              <a:buChar char="n"/>
              <a:defRPr/>
            </a:pPr>
            <a:r>
              <a:rPr lang="en-US" dirty="0" smtClean="0">
                <a:ea typeface="ＭＳ Ｐゴシック" pitchFamily="-108" charset="-128"/>
              </a:rPr>
              <a:t>Coalescing can increase search times</a:t>
            </a:r>
          </a:p>
          <a:p>
            <a:pPr lvl="2" eaLnBrk="1" hangingPunct="1">
              <a:lnSpc>
                <a:spcPct val="97000"/>
              </a:lnSpc>
              <a:buFont typeface="Wingdings" pitchFamily="-108" charset="2"/>
              <a:buChar char="l"/>
              <a:defRPr/>
            </a:pPr>
            <a:r>
              <a:rPr lang="en-US" sz="1800" dirty="0" smtClean="0">
                <a:ea typeface="ＭＳ Ｐゴシック" pitchFamily="-108" charset="-128"/>
              </a:rPr>
              <a:t>Deferred coalescing can help </a:t>
            </a:r>
          </a:p>
          <a:p>
            <a:pPr lvl="1" eaLnBrk="1" hangingPunct="1">
              <a:lnSpc>
                <a:spcPct val="90000"/>
              </a:lnSpc>
              <a:buNone/>
              <a:defRPr/>
            </a:pPr>
            <a:endParaRPr lang="en-US" dirty="0" smtClean="0">
              <a:ea typeface="ＭＳ Ｐゴシック" pitchFamily="-108" charset="-128"/>
            </a:endParaRPr>
          </a:p>
        </p:txBody>
      </p:sp>
    </p:spTree>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8" name="Rectangle 2"/>
          <p:cNvSpPr>
            <a:spLocks noGrp="1" noChangeArrowheads="1"/>
          </p:cNvSpPr>
          <p:nvPr>
            <p:ph type="title"/>
          </p:nvPr>
        </p:nvSpPr>
        <p:spPr>
          <a:xfrm>
            <a:off x="381000" y="228600"/>
            <a:ext cx="7899400" cy="1095375"/>
          </a:xfrm>
        </p:spPr>
        <p:txBody>
          <a:bodyPr/>
          <a:lstStyle/>
          <a:p>
            <a:pPr eaLnBrk="1" hangingPunct="1">
              <a:defRPr/>
            </a:pPr>
            <a:r>
              <a:rPr lang="en-US" smtClean="0"/>
              <a:t>For More Info on Allocators</a:t>
            </a:r>
          </a:p>
        </p:txBody>
      </p:sp>
      <p:sp>
        <p:nvSpPr>
          <p:cNvPr id="598019" name="Rectangle 3"/>
          <p:cNvSpPr>
            <a:spLocks noGrp="1" noChangeArrowheads="1"/>
          </p:cNvSpPr>
          <p:nvPr>
            <p:ph type="body" idx="1"/>
          </p:nvPr>
        </p:nvSpPr>
        <p:spPr>
          <a:xfrm>
            <a:off x="303213" y="1447800"/>
            <a:ext cx="8281987" cy="3409950"/>
          </a:xfrm>
        </p:spPr>
        <p:txBody>
          <a:bodyPr/>
          <a:lstStyle/>
          <a:p>
            <a:pPr eaLnBrk="1" hangingPunct="1">
              <a:lnSpc>
                <a:spcPct val="85000"/>
              </a:lnSpc>
              <a:buFont typeface="Wingdings" pitchFamily="-108" charset="2"/>
              <a:buNone/>
              <a:defRPr/>
            </a:pPr>
            <a:r>
              <a:rPr lang="en-US" smtClean="0">
                <a:effectLst>
                  <a:outerShdw blurRad="38100" dist="38100" dir="2700000" algn="tl">
                    <a:srgbClr val="C0C0C0"/>
                  </a:outerShdw>
                </a:effectLst>
              </a:rPr>
              <a:t>D. Knuth, “The Art of Computer Programming, Second Edition”, Addison Wesley, 1973</a:t>
            </a:r>
          </a:p>
          <a:p>
            <a:pPr lvl="1" eaLnBrk="1" hangingPunct="1">
              <a:lnSpc>
                <a:spcPct val="90000"/>
              </a:lnSpc>
              <a:buFont typeface="Wingdings" pitchFamily="-108" charset="2"/>
              <a:buChar char="n"/>
              <a:defRPr/>
            </a:pPr>
            <a:r>
              <a:rPr lang="en-US" smtClean="0">
                <a:ea typeface="ＭＳ Ｐゴシック" pitchFamily="-108" charset="-128"/>
              </a:rPr>
              <a:t>The classic reference on dynamic storage allocation</a:t>
            </a:r>
          </a:p>
          <a:p>
            <a:pPr lvl="1" eaLnBrk="1" hangingPunct="1">
              <a:lnSpc>
                <a:spcPct val="90000"/>
              </a:lnSpc>
              <a:buFont typeface="Wingdings" pitchFamily="-108" charset="2"/>
              <a:buChar char="n"/>
              <a:defRPr/>
            </a:pPr>
            <a:endParaRPr lang="en-US" smtClean="0">
              <a:ea typeface="ＭＳ Ｐゴシック" pitchFamily="-108" charset="-128"/>
            </a:endParaRPr>
          </a:p>
          <a:p>
            <a:pPr eaLnBrk="1" hangingPunct="1">
              <a:lnSpc>
                <a:spcPct val="85000"/>
              </a:lnSpc>
              <a:buFont typeface="Wingdings" pitchFamily="-108" charset="2"/>
              <a:buNone/>
              <a:defRPr/>
            </a:pPr>
            <a:r>
              <a:rPr lang="en-US" smtClean="0">
                <a:effectLst>
                  <a:outerShdw blurRad="38100" dist="38100" dir="2700000" algn="tl">
                    <a:srgbClr val="C0C0C0"/>
                  </a:outerShdw>
                </a:effectLst>
              </a:rPr>
              <a:t>Wilson et al, “Dynamic Storage Allocation: A Survey and Critical Review”, Proc. 1995 Int’l Workshop on Memory Management, Kinross, Scotland, Sept, 1995.</a:t>
            </a:r>
          </a:p>
          <a:p>
            <a:pPr lvl="1" eaLnBrk="1" hangingPunct="1">
              <a:lnSpc>
                <a:spcPct val="90000"/>
              </a:lnSpc>
              <a:buFont typeface="Wingdings" pitchFamily="-108" charset="2"/>
              <a:buChar char="n"/>
              <a:defRPr/>
            </a:pPr>
            <a:r>
              <a:rPr lang="en-US" smtClean="0">
                <a:ea typeface="ＭＳ Ｐゴシック" pitchFamily="-108" charset="-128"/>
              </a:rPr>
              <a:t>Comprehensive survey</a:t>
            </a:r>
          </a:p>
          <a:p>
            <a:pPr lvl="1" eaLnBrk="1" hangingPunct="1">
              <a:lnSpc>
                <a:spcPct val="90000"/>
              </a:lnSpc>
              <a:buFont typeface="Wingdings" pitchFamily="-108" charset="2"/>
              <a:buChar char="n"/>
              <a:defRPr/>
            </a:pPr>
            <a:r>
              <a:rPr lang="en-US" smtClean="0">
                <a:ea typeface="ＭＳ Ｐゴシック" pitchFamily="-108" charset="-128"/>
              </a:rPr>
              <a:t>Available from CS:APP student site (csapp.cs.cmu.edu)</a:t>
            </a:r>
          </a:p>
          <a:p>
            <a:pPr eaLnBrk="1" hangingPunct="1">
              <a:lnSpc>
                <a:spcPct val="85000"/>
              </a:lnSpc>
              <a:buFont typeface="Wingdings" pitchFamily="-108" charset="2"/>
              <a:buNone/>
              <a:defRPr/>
            </a:pPr>
            <a:endParaRPr lang="en-US" smtClean="0">
              <a:effectLst>
                <a:outerShdw blurRad="38100" dist="38100" dir="2700000" algn="tl">
                  <a:srgbClr val="C0C0C0"/>
                </a:outerShdw>
              </a:effectLst>
            </a:endParaRP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Multi-tasking with No </a:t>
            </a:r>
            <a:r>
              <a:rPr lang="en-US" dirty="0" err="1" smtClean="0"/>
              <a:t>Absraction</a:t>
            </a:r>
            <a:endParaRPr lang="en-US" dirty="0"/>
          </a:p>
        </p:txBody>
      </p:sp>
      <p:sp>
        <p:nvSpPr>
          <p:cNvPr id="3" name="Rectangle 7"/>
          <p:cNvSpPr>
            <a:spLocks noChangeArrowheads="1"/>
          </p:cNvSpPr>
          <p:nvPr/>
        </p:nvSpPr>
        <p:spPr bwMode="auto">
          <a:xfrm>
            <a:off x="3095626" y="1295400"/>
            <a:ext cx="3200400" cy="5334000"/>
          </a:xfrm>
          <a:prstGeom prst="rect">
            <a:avLst/>
          </a:prstGeom>
          <a:solidFill>
            <a:srgbClr val="C0C0C0"/>
          </a:solidFill>
          <a:ln w="25400">
            <a:solidFill>
              <a:schemeClr val="tx1"/>
            </a:solidFill>
            <a:miter lim="800000"/>
            <a:headEnd/>
            <a:tailEnd/>
          </a:ln>
        </p:spPr>
        <p:txBody>
          <a:bodyPr wrap="none" anchor="ctr"/>
          <a:lstStyle/>
          <a:p>
            <a:pPr>
              <a:lnSpc>
                <a:spcPct val="100000"/>
              </a:lnSpc>
            </a:pPr>
            <a:endParaRPr lang="en-US" sz="1600"/>
          </a:p>
        </p:txBody>
      </p:sp>
      <p:sp>
        <p:nvSpPr>
          <p:cNvPr id="4" name="Rectangle 3"/>
          <p:cNvSpPr>
            <a:spLocks noChangeArrowheads="1"/>
          </p:cNvSpPr>
          <p:nvPr/>
        </p:nvSpPr>
        <p:spPr bwMode="auto">
          <a:xfrm>
            <a:off x="3095625" y="1309688"/>
            <a:ext cx="3200400" cy="48736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sz="1600" dirty="0"/>
              <a:t>kernel </a:t>
            </a:r>
            <a:r>
              <a:rPr lang="en-US" sz="1600" dirty="0" smtClean="0"/>
              <a:t>memory</a:t>
            </a:r>
            <a:endParaRPr lang="en-US" sz="1600" dirty="0"/>
          </a:p>
        </p:txBody>
      </p:sp>
      <p:sp>
        <p:nvSpPr>
          <p:cNvPr id="5" name="Text Box 16"/>
          <p:cNvSpPr txBox="1">
            <a:spLocks noChangeArrowheads="1"/>
          </p:cNvSpPr>
          <p:nvPr/>
        </p:nvSpPr>
        <p:spPr bwMode="auto">
          <a:xfrm>
            <a:off x="2819400" y="6369050"/>
            <a:ext cx="296863" cy="336550"/>
          </a:xfrm>
          <a:prstGeom prst="rect">
            <a:avLst/>
          </a:prstGeom>
          <a:noFill/>
          <a:ln w="25400">
            <a:noFill/>
            <a:miter lim="800000"/>
            <a:headEnd/>
            <a:tailEnd/>
          </a:ln>
        </p:spPr>
        <p:txBody>
          <a:bodyPr wrap="none">
            <a:spAutoFit/>
          </a:bodyPr>
          <a:lstStyle/>
          <a:p>
            <a:pPr algn="l">
              <a:lnSpc>
                <a:spcPct val="100000"/>
              </a:lnSpc>
            </a:pPr>
            <a:r>
              <a:rPr lang="en-US" sz="1600"/>
              <a:t>0</a:t>
            </a:r>
          </a:p>
        </p:txBody>
      </p:sp>
      <p:sp>
        <p:nvSpPr>
          <p:cNvPr id="6" name="Rectangle 5"/>
          <p:cNvSpPr/>
          <p:nvPr/>
        </p:nvSpPr>
        <p:spPr bwMode="auto">
          <a:xfrm>
            <a:off x="3095625" y="2721334"/>
            <a:ext cx="3200400" cy="860066"/>
          </a:xfrm>
          <a:prstGeom prst="rect">
            <a:avLst/>
          </a:prstGeom>
          <a:ln>
            <a:headEnd type="none" w="med" len="med"/>
            <a:tailEnd type="none" w="sm" len="sm"/>
          </a:ln>
        </p:spPr>
        <p:style>
          <a:lnRef idx="2">
            <a:schemeClr val="accent4">
              <a:shade val="50000"/>
            </a:schemeClr>
          </a:lnRef>
          <a:fillRef idx="1">
            <a:schemeClr val="accent4"/>
          </a:fillRef>
          <a:effectRef idx="0">
            <a:schemeClr val="accent4"/>
          </a:effectRef>
          <a:fontRef idx="minor">
            <a:schemeClr val="lt1"/>
          </a:fontRef>
        </p:style>
        <p:txBody>
          <a:bodyPr vert="horz" wrap="none" lIns="45720" tIns="45720" rIns="45720" bIns="45720" numCol="1" rtlCol="0" anchor="ctr" anchorCtr="0" compatLnSpc="1">
            <a:prstTxWarp prst="textNoShape">
              <a:avLst/>
            </a:prstTxWarp>
            <a:normAutofit/>
          </a:bodyPr>
          <a:lstStyle/>
          <a:p>
            <a:pPr marL="0" marR="0" indent="0" algn="ctr" defTabSz="914400" rtl="0" eaLnBrk="0" fontAlgn="base" latinLnBrk="0" hangingPunct="0">
              <a:lnSpc>
                <a:spcPct val="90000"/>
              </a:lnSpc>
              <a:spcBef>
                <a:spcPct val="0"/>
              </a:spcBef>
              <a:spcAft>
                <a:spcPct val="0"/>
              </a:spcAft>
              <a:buClrTx/>
              <a:buSzTx/>
              <a:buFontTx/>
              <a:buNone/>
              <a:tabLst/>
            </a:pPr>
            <a:r>
              <a:rPr kumimoji="0" lang="en-US" sz="2400" b="1" i="0" u="none" strike="noStrike" cap="none" normalizeH="0" baseline="0" dirty="0" smtClean="0">
                <a:ln>
                  <a:noFill/>
                </a:ln>
                <a:solidFill>
                  <a:schemeClr val="bg1"/>
                </a:solidFill>
                <a:effectLst/>
                <a:latin typeface="Helvetica" charset="0"/>
              </a:rPr>
              <a:t>Process A</a:t>
            </a:r>
            <a:endParaRPr kumimoji="0" lang="en-US" sz="2400" b="1" i="0" u="none" strike="noStrike" cap="none" normalizeH="0" baseline="0" dirty="0">
              <a:ln>
                <a:noFill/>
              </a:ln>
              <a:solidFill>
                <a:schemeClr val="bg1"/>
              </a:solidFill>
              <a:effectLst/>
              <a:latin typeface="Helvetica" charset="0"/>
            </a:endParaRPr>
          </a:p>
        </p:txBody>
      </p:sp>
      <p:sp>
        <p:nvSpPr>
          <p:cNvPr id="7" name="Rectangle 6"/>
          <p:cNvSpPr/>
          <p:nvPr/>
        </p:nvSpPr>
        <p:spPr bwMode="auto">
          <a:xfrm>
            <a:off x="3095625" y="3581400"/>
            <a:ext cx="3200400" cy="533400"/>
          </a:xfrm>
          <a:prstGeom prst="rect">
            <a:avLst/>
          </a:prstGeom>
          <a:ln>
            <a:headEnd type="none" w="med" len="med"/>
            <a:tailEnd type="none" w="sm" len="sm"/>
          </a:ln>
        </p:spPr>
        <p:style>
          <a:lnRef idx="2">
            <a:schemeClr val="accent2">
              <a:shade val="50000"/>
            </a:schemeClr>
          </a:lnRef>
          <a:fillRef idx="1">
            <a:schemeClr val="accent2"/>
          </a:fillRef>
          <a:effectRef idx="0">
            <a:schemeClr val="accent2"/>
          </a:effectRef>
          <a:fontRef idx="minor">
            <a:schemeClr val="lt1"/>
          </a:fontRef>
        </p:style>
        <p:txBody>
          <a:bodyPr vert="horz" wrap="none" lIns="45720" tIns="45720" rIns="45720" bIns="45720" numCol="1" rtlCol="0" anchor="ctr" anchorCtr="0" compatLnSpc="1">
            <a:prstTxWarp prst="textNoShape">
              <a:avLst/>
            </a:prstTxWarp>
            <a:normAutofit/>
          </a:bodyPr>
          <a:lstStyle/>
          <a:p>
            <a:pPr marL="0" marR="0" indent="0" algn="ctr" defTabSz="914400" rtl="0" eaLnBrk="0" fontAlgn="base" latinLnBrk="0" hangingPunct="0">
              <a:lnSpc>
                <a:spcPct val="90000"/>
              </a:lnSpc>
              <a:spcBef>
                <a:spcPct val="0"/>
              </a:spcBef>
              <a:spcAft>
                <a:spcPct val="0"/>
              </a:spcAft>
              <a:buClrTx/>
              <a:buSzTx/>
              <a:buFontTx/>
              <a:buNone/>
              <a:tabLst/>
            </a:pPr>
            <a:r>
              <a:rPr kumimoji="0" lang="en-US" sz="2400" b="1" i="0" u="none" strike="noStrike" cap="none" normalizeH="0" baseline="0" dirty="0" smtClean="0">
                <a:ln>
                  <a:noFill/>
                </a:ln>
                <a:solidFill>
                  <a:schemeClr val="bg1"/>
                </a:solidFill>
                <a:effectLst/>
                <a:latin typeface="Helvetica" charset="0"/>
              </a:rPr>
              <a:t>Process B</a:t>
            </a:r>
            <a:endParaRPr kumimoji="0" lang="en-US" sz="2400" b="1" i="0" u="none" strike="noStrike" cap="none" normalizeH="0" baseline="0" dirty="0">
              <a:ln>
                <a:noFill/>
              </a:ln>
              <a:solidFill>
                <a:schemeClr val="bg1"/>
              </a:solidFill>
              <a:effectLst/>
              <a:latin typeface="Helvetica" charset="0"/>
            </a:endParaRPr>
          </a:p>
        </p:txBody>
      </p:sp>
      <p:sp>
        <p:nvSpPr>
          <p:cNvPr id="8" name="Rectangle 7"/>
          <p:cNvSpPr/>
          <p:nvPr/>
        </p:nvSpPr>
        <p:spPr bwMode="auto">
          <a:xfrm>
            <a:off x="3095625" y="4876800"/>
            <a:ext cx="3200400" cy="1371600"/>
          </a:xfrm>
          <a:prstGeom prst="rect">
            <a:avLst/>
          </a:prstGeom>
          <a:ln>
            <a:headEnd type="none" w="med" len="med"/>
            <a:tailEnd type="none" w="sm" len="sm"/>
          </a:ln>
        </p:spPr>
        <p:style>
          <a:lnRef idx="2">
            <a:schemeClr val="accent1">
              <a:shade val="50000"/>
            </a:schemeClr>
          </a:lnRef>
          <a:fillRef idx="1">
            <a:schemeClr val="accent1"/>
          </a:fillRef>
          <a:effectRef idx="0">
            <a:schemeClr val="accent1"/>
          </a:effectRef>
          <a:fontRef idx="minor">
            <a:schemeClr val="lt1"/>
          </a:fontRef>
        </p:style>
        <p:txBody>
          <a:bodyPr vert="horz" wrap="none" lIns="45720" tIns="45720" rIns="45720" bIns="45720" numCol="1" rtlCol="0" anchor="ctr" anchorCtr="0" compatLnSpc="1">
            <a:prstTxWarp prst="textNoShape">
              <a:avLst/>
            </a:prstTxWarp>
            <a:normAutofit/>
          </a:bodyPr>
          <a:lstStyle/>
          <a:p>
            <a:pPr marL="0" marR="0" indent="0" algn="ctr" defTabSz="914400" rtl="0" eaLnBrk="0" fontAlgn="base" latinLnBrk="0" hangingPunct="0">
              <a:lnSpc>
                <a:spcPct val="90000"/>
              </a:lnSpc>
              <a:spcBef>
                <a:spcPct val="0"/>
              </a:spcBef>
              <a:spcAft>
                <a:spcPct val="0"/>
              </a:spcAft>
              <a:buClrTx/>
              <a:buSzTx/>
              <a:buFontTx/>
              <a:buNone/>
              <a:tabLst/>
            </a:pPr>
            <a:r>
              <a:rPr kumimoji="0" lang="en-US" sz="2400" b="1" i="0" u="none" strike="noStrike" cap="none" normalizeH="0" baseline="0" dirty="0" smtClean="0">
                <a:ln>
                  <a:noFill/>
                </a:ln>
                <a:solidFill>
                  <a:schemeClr val="bg1"/>
                </a:solidFill>
                <a:effectLst/>
                <a:latin typeface="Helvetica" charset="0"/>
              </a:rPr>
              <a:t>Process C</a:t>
            </a:r>
            <a:endParaRPr kumimoji="0" lang="en-US" sz="2400" b="1" i="0" u="none" strike="noStrike" cap="none" normalizeH="0" baseline="0" dirty="0">
              <a:ln>
                <a:noFill/>
              </a:ln>
              <a:solidFill>
                <a:schemeClr val="bg1"/>
              </a:solidFill>
              <a:effectLst/>
              <a:latin typeface="Helvetica" charset="0"/>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a dead topic</a:t>
            </a:r>
            <a:endParaRPr lang="en-US" dirty="0"/>
          </a:p>
        </p:txBody>
      </p:sp>
      <p:sp>
        <p:nvSpPr>
          <p:cNvPr id="3" name="Content Placeholder 2"/>
          <p:cNvSpPr>
            <a:spLocks noGrp="1"/>
          </p:cNvSpPr>
          <p:nvPr>
            <p:ph idx="1"/>
          </p:nvPr>
        </p:nvSpPr>
        <p:spPr/>
        <p:txBody>
          <a:bodyPr/>
          <a:lstStyle/>
          <a:p>
            <a:r>
              <a:rPr lang="en-US" dirty="0" smtClean="0"/>
              <a:t>Garbage collectors must manage free lists</a:t>
            </a:r>
          </a:p>
          <a:p>
            <a:r>
              <a:rPr lang="en-US" dirty="0" smtClean="0"/>
              <a:t>Implementation affects performance</a:t>
            </a:r>
          </a:p>
          <a:p>
            <a:r>
              <a:rPr lang="en-US" dirty="0" err="1" smtClean="0"/>
              <a:t>Kathrine</a:t>
            </a:r>
            <a:r>
              <a:rPr lang="en-US" dirty="0" smtClean="0"/>
              <a:t> </a:t>
            </a:r>
            <a:r>
              <a:rPr lang="en-US" dirty="0" err="1" smtClean="0"/>
              <a:t>Mckinnley</a:t>
            </a:r>
            <a:r>
              <a:rPr lang="en-US" dirty="0" smtClean="0"/>
              <a:t> (UT Austin) recent work on bump lists allocates by page and then by cache line size (ASPLOS 2011)</a:t>
            </a:r>
          </a:p>
          <a:p>
            <a:r>
              <a:rPr lang="en-US" dirty="0" smtClean="0"/>
              <a:t>Dramatic improvement coupled with mark-sweep garbage collection with one-level of generational management</a:t>
            </a:r>
          </a:p>
          <a:p>
            <a:r>
              <a:rPr lang="en-US" dirty="0" smtClean="0"/>
              <a:t>Still more to come with multicore in mind…</a:t>
            </a:r>
          </a:p>
        </p:txBody>
      </p:sp>
    </p:spTree>
    <p:extLst>
      <p:ext uri="{BB962C8B-B14F-4D97-AF65-F5344CB8AC3E}">
        <p14:creationId xmlns:p14="http://schemas.microsoft.com/office/powerpoint/2010/main" val="532844893"/>
      </p:ext>
    </p:extLst>
  </p:cSld>
  <p:clrMapOvr>
    <a:masterClrMapping/>
  </p:clrMapOvr>
  <p:transition xmlns:p14="http://schemas.microsoft.com/office/powerpoint/2010/mai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No memory abstraction great for purpose-built systems: static, non-changing, and single-task</a:t>
            </a:r>
          </a:p>
          <a:p>
            <a:r>
              <a:rPr lang="en-US" dirty="0" smtClean="0"/>
              <a:t>Basic relocation needed for dynamic systems</a:t>
            </a:r>
          </a:p>
          <a:p>
            <a:r>
              <a:rPr lang="en-US" dirty="0" err="1" smtClean="0"/>
              <a:t>Base+limit</a:t>
            </a:r>
            <a:r>
              <a:rPr lang="en-US" dirty="0" smtClean="0"/>
              <a:t> works for small embedded devices or very simple somewhat general purpose systems</a:t>
            </a:r>
          </a:p>
          <a:p>
            <a:r>
              <a:rPr lang="en-US" dirty="0" smtClean="0"/>
              <a:t>Let the OS manage free space in memory</a:t>
            </a:r>
          </a:p>
          <a:p>
            <a:r>
              <a:rPr lang="en-US" dirty="0" smtClean="0"/>
              <a:t>Many embedded OS and application specific OSs still use these techniques  --- not dead yet (garbage collectors)!</a:t>
            </a:r>
          </a:p>
          <a:p>
            <a:r>
              <a:rPr lang="en-US" dirty="0" smtClean="0"/>
              <a:t>More advanced memory abstraction needed for desktop systems and advanced embedded systems</a:t>
            </a:r>
          </a:p>
          <a:p>
            <a:endParaRPr lang="en-US" dirty="0"/>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Relocating Code?</a:t>
            </a:r>
            <a:endParaRPr lang="en-US" dirty="0"/>
          </a:p>
        </p:txBody>
      </p:sp>
      <p:sp>
        <p:nvSpPr>
          <p:cNvPr id="3" name="Rectangle 2"/>
          <p:cNvSpPr/>
          <p:nvPr/>
        </p:nvSpPr>
        <p:spPr bwMode="auto">
          <a:xfrm>
            <a:off x="1219200" y="5181600"/>
            <a:ext cx="1371600" cy="228600"/>
          </a:xfrm>
          <a:prstGeom prst="rect">
            <a:avLst/>
          </a:prstGeom>
          <a:ln>
            <a:headEnd type="none" w="med" len="med"/>
            <a:tailEnd type="none" w="sm" len="sm"/>
          </a:ln>
        </p:spPr>
        <p:style>
          <a:lnRef idx="2">
            <a:schemeClr val="accent2">
              <a:shade val="50000"/>
            </a:schemeClr>
          </a:lnRef>
          <a:fillRef idx="1">
            <a:schemeClr val="accent2"/>
          </a:fillRef>
          <a:effectRef idx="0">
            <a:schemeClr val="accent2"/>
          </a:effectRef>
          <a:fontRef idx="minor">
            <a:schemeClr val="lt1"/>
          </a:fontRef>
        </p:style>
        <p:txBody>
          <a:bodyPr vert="horz" wrap="square" lIns="45720" tIns="45720" rIns="45720" bIns="45720" numCol="1" rtlCol="0" anchor="ctr" anchorCtr="0" compatLnSpc="1">
            <a:prstTxWarp prst="textNoShape">
              <a:avLst/>
            </a:prstTxWarp>
            <a:normAutofit fontScale="47500" lnSpcReduction="20000"/>
          </a:bodyPr>
          <a:lstStyle/>
          <a:p>
            <a:pPr marL="0" marR="0" indent="0" algn="ctr" defTabSz="914400" rtl="0" eaLnBrk="0" fontAlgn="base" latinLnBrk="0" hangingPunct="0">
              <a:lnSpc>
                <a:spcPct val="90000"/>
              </a:lnSpc>
              <a:spcBef>
                <a:spcPct val="0"/>
              </a:spcBef>
              <a:spcAft>
                <a:spcPct val="0"/>
              </a:spcAft>
              <a:buClrTx/>
              <a:buSzTx/>
              <a:buFontTx/>
              <a:buNone/>
              <a:tabLst/>
            </a:pPr>
            <a:r>
              <a:rPr kumimoji="0" lang="en-US" sz="2400" b="1" i="0" u="none" strike="noStrike" cap="none" normalizeH="0" baseline="0" dirty="0" smtClean="0">
                <a:ln>
                  <a:noFill/>
                </a:ln>
                <a:solidFill>
                  <a:schemeClr val="bg1"/>
                </a:solidFill>
                <a:effectLst/>
                <a:latin typeface="Helvetica" charset="0"/>
              </a:rPr>
              <a:t>JMP 8</a:t>
            </a:r>
            <a:endParaRPr kumimoji="0" lang="en-US" sz="2400" b="1" i="0" u="none" strike="noStrike" cap="none" normalizeH="0" baseline="0" dirty="0">
              <a:ln>
                <a:noFill/>
              </a:ln>
              <a:solidFill>
                <a:schemeClr val="bg1"/>
              </a:solidFill>
              <a:effectLst/>
              <a:latin typeface="Helvetica" charset="0"/>
            </a:endParaRPr>
          </a:p>
        </p:txBody>
      </p:sp>
      <p:sp>
        <p:nvSpPr>
          <p:cNvPr id="4" name="Rectangle 3"/>
          <p:cNvSpPr/>
          <p:nvPr/>
        </p:nvSpPr>
        <p:spPr bwMode="auto">
          <a:xfrm>
            <a:off x="1219200" y="4953000"/>
            <a:ext cx="1371600" cy="228600"/>
          </a:xfrm>
          <a:prstGeom prst="rect">
            <a:avLst/>
          </a:prstGeom>
          <a:ln>
            <a:headEnd type="none" w="med" len="med"/>
            <a:tailEnd type="none" w="sm" len="sm"/>
          </a:ln>
        </p:spPr>
        <p:style>
          <a:lnRef idx="2">
            <a:schemeClr val="accent2">
              <a:shade val="50000"/>
            </a:schemeClr>
          </a:lnRef>
          <a:fillRef idx="1">
            <a:schemeClr val="accent2"/>
          </a:fillRef>
          <a:effectRef idx="0">
            <a:schemeClr val="accent2"/>
          </a:effectRef>
          <a:fontRef idx="minor">
            <a:schemeClr val="lt1"/>
          </a:fontRef>
        </p:style>
        <p:txBody>
          <a:bodyPr vert="horz" wrap="square" lIns="45720" tIns="45720" rIns="45720" bIns="45720" numCol="1" rtlCol="0" anchor="ctr" anchorCtr="0" compatLnSpc="1">
            <a:prstTxWarp prst="textNoShape">
              <a:avLst/>
            </a:prstTxWarp>
            <a:normAutofit fontScale="47500" lnSpcReduction="20000"/>
          </a:bodyPr>
          <a:lstStyle/>
          <a:p>
            <a:pPr marL="0" marR="0" indent="0" algn="ctr" defTabSz="914400" rtl="0" eaLnBrk="0" fontAlgn="base" latinLnBrk="0" hangingPunct="0">
              <a:lnSpc>
                <a:spcPct val="90000"/>
              </a:lnSpc>
              <a:spcBef>
                <a:spcPct val="0"/>
              </a:spcBef>
              <a:spcAft>
                <a:spcPct val="0"/>
              </a:spcAft>
              <a:buClrTx/>
              <a:buSzTx/>
              <a:buFontTx/>
              <a:buNone/>
              <a:tabLst/>
            </a:pPr>
            <a:endParaRPr kumimoji="0" lang="en-US" sz="2400" b="1" i="0" u="none" strike="noStrike" cap="none" normalizeH="0" baseline="0" dirty="0">
              <a:ln>
                <a:noFill/>
              </a:ln>
              <a:solidFill>
                <a:schemeClr val="bg1"/>
              </a:solidFill>
              <a:effectLst/>
              <a:latin typeface="Helvetica" charset="0"/>
            </a:endParaRPr>
          </a:p>
        </p:txBody>
      </p:sp>
      <p:sp>
        <p:nvSpPr>
          <p:cNvPr id="5" name="TextBox 4"/>
          <p:cNvSpPr txBox="1"/>
          <p:nvPr/>
        </p:nvSpPr>
        <p:spPr>
          <a:xfrm>
            <a:off x="2667000" y="5172468"/>
            <a:ext cx="152400" cy="313932"/>
          </a:xfrm>
          <a:prstGeom prst="rect">
            <a:avLst/>
          </a:prstGeom>
          <a:noFill/>
        </p:spPr>
        <p:txBody>
          <a:bodyPr wrap="square" rtlCol="0">
            <a:spAutoFit/>
          </a:bodyPr>
          <a:lstStyle/>
          <a:p>
            <a:r>
              <a:rPr lang="en-US" sz="1600" dirty="0" smtClean="0"/>
              <a:t>0</a:t>
            </a:r>
            <a:endParaRPr lang="en-US" sz="1600" dirty="0"/>
          </a:p>
        </p:txBody>
      </p:sp>
      <p:sp>
        <p:nvSpPr>
          <p:cNvPr id="6" name="TextBox 5"/>
          <p:cNvSpPr txBox="1"/>
          <p:nvPr/>
        </p:nvSpPr>
        <p:spPr>
          <a:xfrm>
            <a:off x="2667000" y="4953000"/>
            <a:ext cx="152400" cy="313932"/>
          </a:xfrm>
          <a:prstGeom prst="rect">
            <a:avLst/>
          </a:prstGeom>
          <a:noFill/>
        </p:spPr>
        <p:txBody>
          <a:bodyPr wrap="square" rtlCol="0">
            <a:spAutoFit/>
          </a:bodyPr>
          <a:lstStyle/>
          <a:p>
            <a:r>
              <a:rPr lang="en-US" sz="1600" dirty="0"/>
              <a:t>4</a:t>
            </a:r>
          </a:p>
        </p:txBody>
      </p:sp>
      <p:sp>
        <p:nvSpPr>
          <p:cNvPr id="8" name="Rectangle 7"/>
          <p:cNvSpPr/>
          <p:nvPr/>
        </p:nvSpPr>
        <p:spPr bwMode="auto">
          <a:xfrm>
            <a:off x="1219200" y="4724400"/>
            <a:ext cx="1371600" cy="228600"/>
          </a:xfrm>
          <a:prstGeom prst="rect">
            <a:avLst/>
          </a:prstGeom>
          <a:ln>
            <a:headEnd type="none" w="med" len="med"/>
            <a:tailEnd type="none" w="sm" len="sm"/>
          </a:ln>
        </p:spPr>
        <p:style>
          <a:lnRef idx="2">
            <a:schemeClr val="accent2">
              <a:shade val="50000"/>
            </a:schemeClr>
          </a:lnRef>
          <a:fillRef idx="1">
            <a:schemeClr val="accent2"/>
          </a:fillRef>
          <a:effectRef idx="0">
            <a:schemeClr val="accent2"/>
          </a:effectRef>
          <a:fontRef idx="minor">
            <a:schemeClr val="lt1"/>
          </a:fontRef>
        </p:style>
        <p:txBody>
          <a:bodyPr vert="horz" wrap="square" lIns="45720" tIns="45720" rIns="45720" bIns="45720" numCol="1" rtlCol="0" anchor="ctr" anchorCtr="0" compatLnSpc="1">
            <a:prstTxWarp prst="textNoShape">
              <a:avLst/>
            </a:prstTxWarp>
            <a:normAutofit fontScale="47500" lnSpcReduction="20000"/>
          </a:bodyPr>
          <a:lstStyle/>
          <a:p>
            <a:pPr marL="0" marR="0" indent="0" algn="ctr" defTabSz="914400" rtl="0" eaLnBrk="0" fontAlgn="base" latinLnBrk="0" hangingPunct="0">
              <a:lnSpc>
                <a:spcPct val="90000"/>
              </a:lnSpc>
              <a:spcBef>
                <a:spcPct val="0"/>
              </a:spcBef>
              <a:spcAft>
                <a:spcPct val="0"/>
              </a:spcAft>
              <a:buClrTx/>
              <a:buSzTx/>
              <a:buFontTx/>
              <a:buNone/>
              <a:tabLst/>
            </a:pPr>
            <a:r>
              <a:rPr kumimoji="0" lang="en-US" sz="2400" b="1" i="0" u="none" strike="noStrike" cap="none" normalizeH="0" baseline="0" dirty="0" smtClean="0">
                <a:ln>
                  <a:noFill/>
                </a:ln>
                <a:solidFill>
                  <a:schemeClr val="bg1"/>
                </a:solidFill>
                <a:effectLst/>
                <a:latin typeface="Helvetica" charset="0"/>
              </a:rPr>
              <a:t>MUL</a:t>
            </a:r>
            <a:endParaRPr kumimoji="0" lang="en-US" sz="2400" b="1" i="0" u="none" strike="noStrike" cap="none" normalizeH="0" baseline="0" dirty="0">
              <a:ln>
                <a:noFill/>
              </a:ln>
              <a:solidFill>
                <a:schemeClr val="bg1"/>
              </a:solidFill>
              <a:effectLst/>
              <a:latin typeface="Helvetica" charset="0"/>
            </a:endParaRPr>
          </a:p>
        </p:txBody>
      </p:sp>
      <p:sp>
        <p:nvSpPr>
          <p:cNvPr id="9" name="Rectangle 8"/>
          <p:cNvSpPr/>
          <p:nvPr/>
        </p:nvSpPr>
        <p:spPr bwMode="auto">
          <a:xfrm>
            <a:off x="1219200" y="4495800"/>
            <a:ext cx="1371600" cy="228600"/>
          </a:xfrm>
          <a:prstGeom prst="rect">
            <a:avLst/>
          </a:prstGeom>
          <a:ln>
            <a:headEnd type="none" w="med" len="med"/>
            <a:tailEnd type="none" w="sm" len="sm"/>
          </a:ln>
        </p:spPr>
        <p:style>
          <a:lnRef idx="2">
            <a:schemeClr val="accent2">
              <a:shade val="50000"/>
            </a:schemeClr>
          </a:lnRef>
          <a:fillRef idx="1">
            <a:schemeClr val="accent2"/>
          </a:fillRef>
          <a:effectRef idx="0">
            <a:schemeClr val="accent2"/>
          </a:effectRef>
          <a:fontRef idx="minor">
            <a:schemeClr val="lt1"/>
          </a:fontRef>
        </p:style>
        <p:txBody>
          <a:bodyPr vert="horz" wrap="square" lIns="45720" tIns="45720" rIns="45720" bIns="45720" numCol="1" rtlCol="0" anchor="ctr" anchorCtr="0" compatLnSpc="1">
            <a:prstTxWarp prst="textNoShape">
              <a:avLst/>
            </a:prstTxWarp>
            <a:normAutofit fontScale="47500" lnSpcReduction="20000"/>
          </a:bodyPr>
          <a:lstStyle/>
          <a:p>
            <a:pPr marL="0" marR="0" indent="0" algn="ctr" defTabSz="914400" rtl="0" eaLnBrk="0" fontAlgn="base" latinLnBrk="0" hangingPunct="0">
              <a:lnSpc>
                <a:spcPct val="90000"/>
              </a:lnSpc>
              <a:spcBef>
                <a:spcPct val="0"/>
              </a:spcBef>
              <a:spcAft>
                <a:spcPct val="0"/>
              </a:spcAft>
              <a:buClrTx/>
              <a:buSzTx/>
              <a:buFontTx/>
              <a:buNone/>
              <a:tabLst/>
            </a:pPr>
            <a:endParaRPr kumimoji="0" lang="en-US" sz="2400" b="1" i="0" u="none" strike="noStrike" cap="none" normalizeH="0" baseline="0" dirty="0">
              <a:ln>
                <a:noFill/>
              </a:ln>
              <a:solidFill>
                <a:schemeClr val="bg1"/>
              </a:solidFill>
              <a:effectLst/>
              <a:latin typeface="Helvetica" charset="0"/>
            </a:endParaRPr>
          </a:p>
        </p:txBody>
      </p:sp>
      <p:sp>
        <p:nvSpPr>
          <p:cNvPr id="10" name="Rectangle 9"/>
          <p:cNvSpPr/>
          <p:nvPr/>
        </p:nvSpPr>
        <p:spPr bwMode="auto">
          <a:xfrm>
            <a:off x="3429000" y="5181600"/>
            <a:ext cx="1371600" cy="228600"/>
          </a:xfrm>
          <a:prstGeom prst="rect">
            <a:avLst/>
          </a:prstGeom>
          <a:noFill/>
          <a:ln w="19050" cap="flat" cmpd="sng" algn="ctr">
            <a:solidFill>
              <a:schemeClr val="tx2"/>
            </a:solidFill>
            <a:prstDash val="solid"/>
            <a:round/>
            <a:headEnd type="none" w="med" len="med"/>
            <a:tailEnd type="none" w="sm" len="sm"/>
          </a:ln>
          <a:effectLst/>
        </p:spPr>
        <p:txBody>
          <a:bodyPr vert="horz" wrap="square" lIns="45720" tIns="45720" rIns="45720" bIns="45720" numCol="1" rtlCol="0" anchor="ctr" anchorCtr="0" compatLnSpc="1">
            <a:prstTxWarp prst="textNoShape">
              <a:avLst/>
            </a:prstTxWarp>
            <a:normAutofit fontScale="47500" lnSpcReduction="20000"/>
          </a:bodyPr>
          <a:lstStyle/>
          <a:p>
            <a:pPr marL="0" marR="0" indent="0" algn="ctr" defTabSz="914400" rtl="0" eaLnBrk="0" fontAlgn="base" latinLnBrk="0" hangingPunct="0">
              <a:lnSpc>
                <a:spcPct val="9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Helvetica" charset="0"/>
              </a:rPr>
              <a:t>JMP 8</a:t>
            </a:r>
            <a:endParaRPr kumimoji="0" lang="en-US" sz="2400" b="1" i="0" u="none" strike="noStrike" cap="none" normalizeH="0" baseline="0" dirty="0">
              <a:ln>
                <a:noFill/>
              </a:ln>
              <a:solidFill>
                <a:schemeClr val="tx1"/>
              </a:solidFill>
              <a:effectLst/>
              <a:latin typeface="Helvetica" charset="0"/>
            </a:endParaRPr>
          </a:p>
        </p:txBody>
      </p:sp>
      <p:sp>
        <p:nvSpPr>
          <p:cNvPr id="11" name="Rectangle 10"/>
          <p:cNvSpPr/>
          <p:nvPr/>
        </p:nvSpPr>
        <p:spPr bwMode="auto">
          <a:xfrm>
            <a:off x="3429000" y="4953000"/>
            <a:ext cx="1371600" cy="228600"/>
          </a:xfrm>
          <a:prstGeom prst="rect">
            <a:avLst/>
          </a:prstGeom>
          <a:noFill/>
          <a:ln w="19050" cap="flat" cmpd="sng" algn="ctr">
            <a:solidFill>
              <a:schemeClr val="tx2"/>
            </a:solidFill>
            <a:prstDash val="solid"/>
            <a:round/>
            <a:headEnd type="none" w="med" len="med"/>
            <a:tailEnd type="none" w="sm" len="sm"/>
          </a:ln>
          <a:effectLst/>
        </p:spPr>
        <p:txBody>
          <a:bodyPr vert="horz" wrap="square" lIns="45720" tIns="45720" rIns="45720" bIns="45720" numCol="1" rtlCol="0" anchor="ctr" anchorCtr="0" compatLnSpc="1">
            <a:prstTxWarp prst="textNoShape">
              <a:avLst/>
            </a:prstTxWarp>
            <a:normAutofit fontScale="47500" lnSpcReduction="20000"/>
          </a:bodyPr>
          <a:lstStyle/>
          <a:p>
            <a:pPr marL="0" marR="0" indent="0" algn="ctr" defTabSz="914400" rtl="0" eaLnBrk="0" fontAlgn="base" latinLnBrk="0" hangingPunct="0">
              <a:lnSpc>
                <a:spcPct val="9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Helvetica" charset="0"/>
            </a:endParaRPr>
          </a:p>
        </p:txBody>
      </p:sp>
      <p:sp>
        <p:nvSpPr>
          <p:cNvPr id="12" name="TextBox 11"/>
          <p:cNvSpPr txBox="1"/>
          <p:nvPr/>
        </p:nvSpPr>
        <p:spPr>
          <a:xfrm>
            <a:off x="4876800" y="5172468"/>
            <a:ext cx="152400" cy="313932"/>
          </a:xfrm>
          <a:prstGeom prst="rect">
            <a:avLst/>
          </a:prstGeom>
          <a:noFill/>
        </p:spPr>
        <p:txBody>
          <a:bodyPr wrap="square" rtlCol="0">
            <a:spAutoFit/>
          </a:bodyPr>
          <a:lstStyle/>
          <a:p>
            <a:r>
              <a:rPr lang="en-US" sz="1600" dirty="0" smtClean="0"/>
              <a:t>0</a:t>
            </a:r>
            <a:endParaRPr lang="en-US" sz="1600" dirty="0"/>
          </a:p>
        </p:txBody>
      </p:sp>
      <p:sp>
        <p:nvSpPr>
          <p:cNvPr id="13" name="TextBox 12"/>
          <p:cNvSpPr txBox="1"/>
          <p:nvPr/>
        </p:nvSpPr>
        <p:spPr>
          <a:xfrm>
            <a:off x="4876800" y="4953000"/>
            <a:ext cx="152400" cy="313932"/>
          </a:xfrm>
          <a:prstGeom prst="rect">
            <a:avLst/>
          </a:prstGeom>
          <a:noFill/>
        </p:spPr>
        <p:txBody>
          <a:bodyPr wrap="square" rtlCol="0">
            <a:spAutoFit/>
          </a:bodyPr>
          <a:lstStyle/>
          <a:p>
            <a:r>
              <a:rPr lang="en-US" sz="1600" dirty="0"/>
              <a:t>4</a:t>
            </a:r>
          </a:p>
        </p:txBody>
      </p:sp>
      <p:sp>
        <p:nvSpPr>
          <p:cNvPr id="14" name="TextBox 13"/>
          <p:cNvSpPr txBox="1"/>
          <p:nvPr/>
        </p:nvSpPr>
        <p:spPr>
          <a:xfrm>
            <a:off x="4876800" y="4715268"/>
            <a:ext cx="152400" cy="313932"/>
          </a:xfrm>
          <a:prstGeom prst="rect">
            <a:avLst/>
          </a:prstGeom>
          <a:noFill/>
        </p:spPr>
        <p:txBody>
          <a:bodyPr wrap="square" rtlCol="0">
            <a:spAutoFit/>
          </a:bodyPr>
          <a:lstStyle/>
          <a:p>
            <a:r>
              <a:rPr lang="en-US" sz="1600" dirty="0" smtClean="0"/>
              <a:t>8</a:t>
            </a:r>
            <a:endParaRPr lang="en-US" sz="1600" dirty="0"/>
          </a:p>
        </p:txBody>
      </p:sp>
      <p:sp>
        <p:nvSpPr>
          <p:cNvPr id="15" name="Rectangle 14"/>
          <p:cNvSpPr/>
          <p:nvPr/>
        </p:nvSpPr>
        <p:spPr bwMode="auto">
          <a:xfrm>
            <a:off x="3429000" y="4724400"/>
            <a:ext cx="1371600" cy="228600"/>
          </a:xfrm>
          <a:prstGeom prst="rect">
            <a:avLst/>
          </a:prstGeom>
          <a:noFill/>
          <a:ln w="19050" cap="flat" cmpd="sng" algn="ctr">
            <a:solidFill>
              <a:schemeClr val="tx2"/>
            </a:solidFill>
            <a:prstDash val="solid"/>
            <a:round/>
            <a:headEnd type="none" w="med" len="med"/>
            <a:tailEnd type="none" w="sm" len="sm"/>
          </a:ln>
          <a:effectLst/>
        </p:spPr>
        <p:txBody>
          <a:bodyPr vert="horz" wrap="square" lIns="45720" tIns="45720" rIns="45720" bIns="45720" numCol="1" rtlCol="0" anchor="ctr" anchorCtr="0" compatLnSpc="1">
            <a:prstTxWarp prst="textNoShape">
              <a:avLst/>
            </a:prstTxWarp>
            <a:normAutofit fontScale="47500" lnSpcReduction="20000"/>
          </a:bodyPr>
          <a:lstStyle/>
          <a:p>
            <a:pPr marL="0" marR="0" indent="0" algn="ctr" defTabSz="914400" rtl="0" eaLnBrk="0" fontAlgn="base" latinLnBrk="0" hangingPunct="0">
              <a:lnSpc>
                <a:spcPct val="9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Helvetica" charset="0"/>
              </a:rPr>
              <a:t>ADD</a:t>
            </a:r>
            <a:endParaRPr kumimoji="0" lang="en-US" sz="2400" b="1" i="0" u="none" strike="noStrike" cap="none" normalizeH="0" baseline="0" dirty="0">
              <a:ln>
                <a:noFill/>
              </a:ln>
              <a:solidFill>
                <a:schemeClr val="tx1"/>
              </a:solidFill>
              <a:effectLst/>
              <a:latin typeface="Helvetica" charset="0"/>
            </a:endParaRPr>
          </a:p>
        </p:txBody>
      </p:sp>
      <p:sp>
        <p:nvSpPr>
          <p:cNvPr id="16" name="Rectangle 15"/>
          <p:cNvSpPr/>
          <p:nvPr/>
        </p:nvSpPr>
        <p:spPr bwMode="auto">
          <a:xfrm>
            <a:off x="3429000" y="4495800"/>
            <a:ext cx="1371600" cy="228600"/>
          </a:xfrm>
          <a:prstGeom prst="rect">
            <a:avLst/>
          </a:prstGeom>
          <a:noFill/>
          <a:ln w="19050" cap="flat" cmpd="sng" algn="ctr">
            <a:solidFill>
              <a:schemeClr val="tx2"/>
            </a:solidFill>
            <a:prstDash val="solid"/>
            <a:round/>
            <a:headEnd type="none" w="med" len="med"/>
            <a:tailEnd type="none" w="sm" len="sm"/>
          </a:ln>
          <a:effectLst/>
        </p:spPr>
        <p:txBody>
          <a:bodyPr vert="horz" wrap="square" lIns="45720" tIns="45720" rIns="45720" bIns="45720" numCol="1" rtlCol="0" anchor="ctr" anchorCtr="0" compatLnSpc="1">
            <a:prstTxWarp prst="textNoShape">
              <a:avLst/>
            </a:prstTxWarp>
            <a:normAutofit fontScale="47500" lnSpcReduction="20000"/>
          </a:bodyPr>
          <a:lstStyle/>
          <a:p>
            <a:pPr marL="0" marR="0" indent="0" algn="ctr" defTabSz="914400" rtl="0" eaLnBrk="0" fontAlgn="base" latinLnBrk="0" hangingPunct="0">
              <a:lnSpc>
                <a:spcPct val="9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Helvetica" charset="0"/>
            </a:endParaRPr>
          </a:p>
        </p:txBody>
      </p:sp>
      <p:sp>
        <p:nvSpPr>
          <p:cNvPr id="17" name="TextBox 16"/>
          <p:cNvSpPr txBox="1"/>
          <p:nvPr/>
        </p:nvSpPr>
        <p:spPr>
          <a:xfrm>
            <a:off x="2667000" y="4715268"/>
            <a:ext cx="152400" cy="313932"/>
          </a:xfrm>
          <a:prstGeom prst="rect">
            <a:avLst/>
          </a:prstGeom>
          <a:noFill/>
        </p:spPr>
        <p:txBody>
          <a:bodyPr wrap="square" rtlCol="0">
            <a:spAutoFit/>
          </a:bodyPr>
          <a:lstStyle/>
          <a:p>
            <a:r>
              <a:rPr lang="en-US" sz="1600" dirty="0" smtClean="0"/>
              <a:t>8</a:t>
            </a:r>
            <a:endParaRPr lang="en-US" sz="1600" dirty="0"/>
          </a:p>
        </p:txBody>
      </p:sp>
      <p:sp>
        <p:nvSpPr>
          <p:cNvPr id="18" name="TextBox 17"/>
          <p:cNvSpPr txBox="1"/>
          <p:nvPr/>
        </p:nvSpPr>
        <p:spPr>
          <a:xfrm>
            <a:off x="2438400" y="4495800"/>
            <a:ext cx="609600" cy="313932"/>
          </a:xfrm>
          <a:prstGeom prst="rect">
            <a:avLst/>
          </a:prstGeom>
          <a:noFill/>
        </p:spPr>
        <p:txBody>
          <a:bodyPr wrap="square" rtlCol="0">
            <a:spAutoFit/>
          </a:bodyPr>
          <a:lstStyle/>
          <a:p>
            <a:r>
              <a:rPr lang="en-US" sz="1600" dirty="0" smtClean="0"/>
              <a:t>12</a:t>
            </a:r>
            <a:endParaRPr lang="en-US" sz="1600" dirty="0"/>
          </a:p>
        </p:txBody>
      </p:sp>
      <p:sp>
        <p:nvSpPr>
          <p:cNvPr id="19" name="TextBox 18"/>
          <p:cNvSpPr txBox="1"/>
          <p:nvPr/>
        </p:nvSpPr>
        <p:spPr>
          <a:xfrm>
            <a:off x="4648200" y="4495800"/>
            <a:ext cx="609600" cy="313932"/>
          </a:xfrm>
          <a:prstGeom prst="rect">
            <a:avLst/>
          </a:prstGeom>
          <a:noFill/>
        </p:spPr>
        <p:txBody>
          <a:bodyPr wrap="square" rtlCol="0">
            <a:spAutoFit/>
          </a:bodyPr>
          <a:lstStyle/>
          <a:p>
            <a:r>
              <a:rPr lang="en-US" sz="1600" dirty="0" smtClean="0"/>
              <a:t>12</a:t>
            </a:r>
            <a:endParaRPr lang="en-US" sz="1600" dirty="0"/>
          </a:p>
        </p:txBody>
      </p:sp>
      <p:sp>
        <p:nvSpPr>
          <p:cNvPr id="21" name="TextBox 20"/>
          <p:cNvSpPr txBox="1"/>
          <p:nvPr/>
        </p:nvSpPr>
        <p:spPr>
          <a:xfrm>
            <a:off x="1143000" y="3962400"/>
            <a:ext cx="1676400" cy="424732"/>
          </a:xfrm>
          <a:prstGeom prst="rect">
            <a:avLst/>
          </a:prstGeom>
          <a:noFill/>
        </p:spPr>
        <p:txBody>
          <a:bodyPr wrap="square" rtlCol="0">
            <a:spAutoFit/>
          </a:bodyPr>
          <a:lstStyle/>
          <a:p>
            <a:r>
              <a:rPr lang="en-US" dirty="0" smtClean="0"/>
              <a:t>Process A</a:t>
            </a:r>
            <a:endParaRPr lang="en-US" dirty="0"/>
          </a:p>
        </p:txBody>
      </p:sp>
      <p:sp>
        <p:nvSpPr>
          <p:cNvPr id="22" name="TextBox 21"/>
          <p:cNvSpPr txBox="1"/>
          <p:nvPr/>
        </p:nvSpPr>
        <p:spPr>
          <a:xfrm>
            <a:off x="3276600" y="3962400"/>
            <a:ext cx="1676400" cy="424732"/>
          </a:xfrm>
          <a:prstGeom prst="rect">
            <a:avLst/>
          </a:prstGeom>
          <a:noFill/>
        </p:spPr>
        <p:txBody>
          <a:bodyPr wrap="square" rtlCol="0">
            <a:spAutoFit/>
          </a:bodyPr>
          <a:lstStyle/>
          <a:p>
            <a:r>
              <a:rPr lang="en-US" dirty="0" smtClean="0"/>
              <a:t>Process B</a:t>
            </a:r>
            <a:endParaRPr lang="en-US" dirty="0"/>
          </a:p>
        </p:txBody>
      </p:sp>
      <p:sp>
        <p:nvSpPr>
          <p:cNvPr id="23" name="Rectangle 22"/>
          <p:cNvSpPr/>
          <p:nvPr/>
        </p:nvSpPr>
        <p:spPr bwMode="auto">
          <a:xfrm>
            <a:off x="6324600" y="1143000"/>
            <a:ext cx="1371600" cy="4267200"/>
          </a:xfrm>
          <a:prstGeom prst="rect">
            <a:avLst/>
          </a:prstGeom>
          <a:noFill/>
          <a:ln w="19050" cap="flat" cmpd="sng" algn="ctr">
            <a:solidFill>
              <a:schemeClr val="tx2"/>
            </a:solidFill>
            <a:prstDash val="solid"/>
            <a:round/>
            <a:headEnd type="none" w="med" len="med"/>
            <a:tailEnd type="none" w="sm" len="sm"/>
          </a:ln>
          <a:effectLst/>
        </p:spPr>
        <p:txBody>
          <a:bodyPr vert="horz" wrap="square" lIns="45720" tIns="45720" rIns="45720" bIns="45720" numCol="1" rtlCol="0" anchor="ctr" anchorCtr="0" compatLnSpc="1">
            <a:prstTxWarp prst="textNoShape">
              <a:avLst/>
            </a:prstTxWarp>
            <a:normAutofit/>
          </a:bodyPr>
          <a:lstStyle/>
          <a:p>
            <a:pPr marL="0" marR="0" indent="0" algn="ctr" defTabSz="914400" rtl="0" eaLnBrk="0" fontAlgn="base" latinLnBrk="0" hangingPunct="0">
              <a:lnSpc>
                <a:spcPct val="9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Helvetica" charset="0"/>
            </a:endParaRPr>
          </a:p>
        </p:txBody>
      </p:sp>
      <p:sp>
        <p:nvSpPr>
          <p:cNvPr id="24" name="TextBox 23"/>
          <p:cNvSpPr txBox="1"/>
          <p:nvPr/>
        </p:nvSpPr>
        <p:spPr>
          <a:xfrm>
            <a:off x="7772400" y="5172468"/>
            <a:ext cx="152400" cy="313932"/>
          </a:xfrm>
          <a:prstGeom prst="rect">
            <a:avLst/>
          </a:prstGeom>
          <a:noFill/>
        </p:spPr>
        <p:txBody>
          <a:bodyPr wrap="square" rtlCol="0">
            <a:spAutoFit/>
          </a:bodyPr>
          <a:lstStyle/>
          <a:p>
            <a:r>
              <a:rPr lang="en-US" sz="1600" dirty="0" smtClean="0"/>
              <a:t>0</a:t>
            </a:r>
            <a:endParaRPr lang="en-US" sz="1600" dirty="0"/>
          </a:p>
        </p:txBody>
      </p:sp>
      <p:sp>
        <p:nvSpPr>
          <p:cNvPr id="25" name="TextBox 24"/>
          <p:cNvSpPr txBox="1"/>
          <p:nvPr/>
        </p:nvSpPr>
        <p:spPr>
          <a:xfrm>
            <a:off x="7772400" y="4953000"/>
            <a:ext cx="152400" cy="313932"/>
          </a:xfrm>
          <a:prstGeom prst="rect">
            <a:avLst/>
          </a:prstGeom>
          <a:noFill/>
        </p:spPr>
        <p:txBody>
          <a:bodyPr wrap="square" rtlCol="0">
            <a:spAutoFit/>
          </a:bodyPr>
          <a:lstStyle/>
          <a:p>
            <a:r>
              <a:rPr lang="en-US" sz="1600" dirty="0"/>
              <a:t>4</a:t>
            </a:r>
          </a:p>
        </p:txBody>
      </p:sp>
      <p:sp>
        <p:nvSpPr>
          <p:cNvPr id="26" name="TextBox 25"/>
          <p:cNvSpPr txBox="1"/>
          <p:nvPr/>
        </p:nvSpPr>
        <p:spPr>
          <a:xfrm>
            <a:off x="7772400" y="4715268"/>
            <a:ext cx="152400" cy="313932"/>
          </a:xfrm>
          <a:prstGeom prst="rect">
            <a:avLst/>
          </a:prstGeom>
          <a:noFill/>
        </p:spPr>
        <p:txBody>
          <a:bodyPr wrap="square" rtlCol="0">
            <a:spAutoFit/>
          </a:bodyPr>
          <a:lstStyle/>
          <a:p>
            <a:r>
              <a:rPr lang="en-US" sz="1600" dirty="0" smtClean="0"/>
              <a:t>8</a:t>
            </a:r>
            <a:endParaRPr lang="en-US" sz="1600" dirty="0"/>
          </a:p>
        </p:txBody>
      </p:sp>
      <p:sp>
        <p:nvSpPr>
          <p:cNvPr id="27" name="TextBox 26"/>
          <p:cNvSpPr txBox="1"/>
          <p:nvPr/>
        </p:nvSpPr>
        <p:spPr>
          <a:xfrm>
            <a:off x="7543800" y="4495800"/>
            <a:ext cx="609600" cy="313932"/>
          </a:xfrm>
          <a:prstGeom prst="rect">
            <a:avLst/>
          </a:prstGeom>
          <a:noFill/>
        </p:spPr>
        <p:txBody>
          <a:bodyPr wrap="square" rtlCol="0">
            <a:spAutoFit/>
          </a:bodyPr>
          <a:lstStyle/>
          <a:p>
            <a:r>
              <a:rPr lang="en-US" sz="1600" dirty="0" smtClean="0"/>
              <a:t>12</a:t>
            </a:r>
            <a:endParaRPr lang="en-US" sz="1600" dirty="0"/>
          </a:p>
        </p:txBody>
      </p:sp>
      <p:sp>
        <p:nvSpPr>
          <p:cNvPr id="28" name="Rectangle 27"/>
          <p:cNvSpPr/>
          <p:nvPr/>
        </p:nvSpPr>
        <p:spPr bwMode="auto">
          <a:xfrm>
            <a:off x="6324600" y="5181600"/>
            <a:ext cx="1371600" cy="228600"/>
          </a:xfrm>
          <a:prstGeom prst="rect">
            <a:avLst/>
          </a:prstGeom>
          <a:ln>
            <a:headEnd type="none" w="med" len="med"/>
            <a:tailEnd type="none" w="sm" len="sm"/>
          </a:ln>
        </p:spPr>
        <p:style>
          <a:lnRef idx="2">
            <a:schemeClr val="accent2">
              <a:shade val="50000"/>
            </a:schemeClr>
          </a:lnRef>
          <a:fillRef idx="1">
            <a:schemeClr val="accent2"/>
          </a:fillRef>
          <a:effectRef idx="0">
            <a:schemeClr val="accent2"/>
          </a:effectRef>
          <a:fontRef idx="minor">
            <a:schemeClr val="lt1"/>
          </a:fontRef>
        </p:style>
        <p:txBody>
          <a:bodyPr vert="horz" wrap="square" lIns="45720" tIns="45720" rIns="45720" bIns="45720" numCol="1" rtlCol="0" anchor="ctr" anchorCtr="0" compatLnSpc="1">
            <a:prstTxWarp prst="textNoShape">
              <a:avLst/>
            </a:prstTxWarp>
            <a:normAutofit fontScale="47500" lnSpcReduction="20000"/>
          </a:bodyPr>
          <a:lstStyle/>
          <a:p>
            <a:pPr marL="0" marR="0" indent="0" algn="ctr" defTabSz="914400" rtl="0" eaLnBrk="0" fontAlgn="base" latinLnBrk="0" hangingPunct="0">
              <a:lnSpc>
                <a:spcPct val="90000"/>
              </a:lnSpc>
              <a:spcBef>
                <a:spcPct val="0"/>
              </a:spcBef>
              <a:spcAft>
                <a:spcPct val="0"/>
              </a:spcAft>
              <a:buClrTx/>
              <a:buSzTx/>
              <a:buFontTx/>
              <a:buNone/>
              <a:tabLst/>
            </a:pPr>
            <a:r>
              <a:rPr kumimoji="0" lang="en-US" sz="2400" b="1" i="0" u="none" strike="noStrike" cap="none" normalizeH="0" baseline="0" dirty="0" smtClean="0">
                <a:ln>
                  <a:noFill/>
                </a:ln>
                <a:solidFill>
                  <a:schemeClr val="bg1"/>
                </a:solidFill>
                <a:effectLst/>
                <a:latin typeface="Helvetica" charset="0"/>
              </a:rPr>
              <a:t>JMP 8</a:t>
            </a:r>
            <a:endParaRPr kumimoji="0" lang="en-US" sz="2400" b="1" i="0" u="none" strike="noStrike" cap="none" normalizeH="0" baseline="0" dirty="0">
              <a:ln>
                <a:noFill/>
              </a:ln>
              <a:solidFill>
                <a:schemeClr val="bg1"/>
              </a:solidFill>
              <a:effectLst/>
              <a:latin typeface="Helvetica" charset="0"/>
            </a:endParaRPr>
          </a:p>
        </p:txBody>
      </p:sp>
      <p:sp>
        <p:nvSpPr>
          <p:cNvPr id="29" name="Rectangle 28"/>
          <p:cNvSpPr/>
          <p:nvPr/>
        </p:nvSpPr>
        <p:spPr bwMode="auto">
          <a:xfrm>
            <a:off x="6324600" y="4953000"/>
            <a:ext cx="1371600" cy="228600"/>
          </a:xfrm>
          <a:prstGeom prst="rect">
            <a:avLst/>
          </a:prstGeom>
          <a:ln>
            <a:headEnd type="none" w="med" len="med"/>
            <a:tailEnd type="none" w="sm" len="sm"/>
          </a:ln>
        </p:spPr>
        <p:style>
          <a:lnRef idx="2">
            <a:schemeClr val="accent2">
              <a:shade val="50000"/>
            </a:schemeClr>
          </a:lnRef>
          <a:fillRef idx="1">
            <a:schemeClr val="accent2"/>
          </a:fillRef>
          <a:effectRef idx="0">
            <a:schemeClr val="accent2"/>
          </a:effectRef>
          <a:fontRef idx="minor">
            <a:schemeClr val="lt1"/>
          </a:fontRef>
        </p:style>
        <p:txBody>
          <a:bodyPr vert="horz" wrap="square" lIns="45720" tIns="45720" rIns="45720" bIns="45720" numCol="1" rtlCol="0" anchor="ctr" anchorCtr="0" compatLnSpc="1">
            <a:prstTxWarp prst="textNoShape">
              <a:avLst/>
            </a:prstTxWarp>
            <a:normAutofit fontScale="47500" lnSpcReduction="20000"/>
          </a:bodyPr>
          <a:lstStyle/>
          <a:p>
            <a:pPr marL="0" marR="0" indent="0" algn="ctr" defTabSz="914400" rtl="0" eaLnBrk="0" fontAlgn="base" latinLnBrk="0" hangingPunct="0">
              <a:lnSpc>
                <a:spcPct val="90000"/>
              </a:lnSpc>
              <a:spcBef>
                <a:spcPct val="0"/>
              </a:spcBef>
              <a:spcAft>
                <a:spcPct val="0"/>
              </a:spcAft>
              <a:buClrTx/>
              <a:buSzTx/>
              <a:buFontTx/>
              <a:buNone/>
              <a:tabLst/>
            </a:pPr>
            <a:endParaRPr kumimoji="0" lang="en-US" sz="2400" b="1" i="0" u="none" strike="noStrike" cap="none" normalizeH="0" baseline="0" dirty="0">
              <a:ln>
                <a:noFill/>
              </a:ln>
              <a:solidFill>
                <a:schemeClr val="bg1"/>
              </a:solidFill>
              <a:effectLst/>
              <a:latin typeface="Helvetica" charset="0"/>
            </a:endParaRPr>
          </a:p>
        </p:txBody>
      </p:sp>
      <p:sp>
        <p:nvSpPr>
          <p:cNvPr id="30" name="Rectangle 29"/>
          <p:cNvSpPr/>
          <p:nvPr/>
        </p:nvSpPr>
        <p:spPr bwMode="auto">
          <a:xfrm>
            <a:off x="6324600" y="4724400"/>
            <a:ext cx="1371600" cy="228600"/>
          </a:xfrm>
          <a:prstGeom prst="rect">
            <a:avLst/>
          </a:prstGeom>
          <a:ln>
            <a:headEnd type="none" w="med" len="med"/>
            <a:tailEnd type="none" w="sm" len="sm"/>
          </a:ln>
        </p:spPr>
        <p:style>
          <a:lnRef idx="2">
            <a:schemeClr val="accent2">
              <a:shade val="50000"/>
            </a:schemeClr>
          </a:lnRef>
          <a:fillRef idx="1">
            <a:schemeClr val="accent2"/>
          </a:fillRef>
          <a:effectRef idx="0">
            <a:schemeClr val="accent2"/>
          </a:effectRef>
          <a:fontRef idx="minor">
            <a:schemeClr val="lt1"/>
          </a:fontRef>
        </p:style>
        <p:txBody>
          <a:bodyPr vert="horz" wrap="square" lIns="45720" tIns="45720" rIns="45720" bIns="45720" numCol="1" rtlCol="0" anchor="ctr" anchorCtr="0" compatLnSpc="1">
            <a:prstTxWarp prst="textNoShape">
              <a:avLst/>
            </a:prstTxWarp>
            <a:normAutofit fontScale="47500" lnSpcReduction="20000"/>
          </a:bodyPr>
          <a:lstStyle/>
          <a:p>
            <a:pPr marL="0" marR="0" indent="0" algn="ctr" defTabSz="914400" rtl="0" eaLnBrk="0" fontAlgn="base" latinLnBrk="0" hangingPunct="0">
              <a:lnSpc>
                <a:spcPct val="90000"/>
              </a:lnSpc>
              <a:spcBef>
                <a:spcPct val="0"/>
              </a:spcBef>
              <a:spcAft>
                <a:spcPct val="0"/>
              </a:spcAft>
              <a:buClrTx/>
              <a:buSzTx/>
              <a:buFontTx/>
              <a:buNone/>
              <a:tabLst/>
            </a:pPr>
            <a:r>
              <a:rPr kumimoji="0" lang="en-US" sz="2400" b="1" i="0" u="none" strike="noStrike" cap="none" normalizeH="0" baseline="0" dirty="0" smtClean="0">
                <a:ln>
                  <a:noFill/>
                </a:ln>
                <a:solidFill>
                  <a:schemeClr val="bg1"/>
                </a:solidFill>
                <a:effectLst/>
                <a:latin typeface="Helvetica" charset="0"/>
              </a:rPr>
              <a:t>MUL</a:t>
            </a:r>
            <a:endParaRPr kumimoji="0" lang="en-US" sz="2400" b="1" i="0" u="none" strike="noStrike" cap="none" normalizeH="0" baseline="0" dirty="0">
              <a:ln>
                <a:noFill/>
              </a:ln>
              <a:solidFill>
                <a:schemeClr val="bg1"/>
              </a:solidFill>
              <a:effectLst/>
              <a:latin typeface="Helvetica" charset="0"/>
            </a:endParaRPr>
          </a:p>
        </p:txBody>
      </p:sp>
      <p:sp>
        <p:nvSpPr>
          <p:cNvPr id="31" name="Rectangle 30"/>
          <p:cNvSpPr/>
          <p:nvPr/>
        </p:nvSpPr>
        <p:spPr bwMode="auto">
          <a:xfrm>
            <a:off x="6324600" y="4495800"/>
            <a:ext cx="1371600" cy="228600"/>
          </a:xfrm>
          <a:prstGeom prst="rect">
            <a:avLst/>
          </a:prstGeom>
          <a:ln>
            <a:headEnd type="none" w="med" len="med"/>
            <a:tailEnd type="none" w="sm" len="sm"/>
          </a:ln>
        </p:spPr>
        <p:style>
          <a:lnRef idx="2">
            <a:schemeClr val="accent2">
              <a:shade val="50000"/>
            </a:schemeClr>
          </a:lnRef>
          <a:fillRef idx="1">
            <a:schemeClr val="accent2"/>
          </a:fillRef>
          <a:effectRef idx="0">
            <a:schemeClr val="accent2"/>
          </a:effectRef>
          <a:fontRef idx="minor">
            <a:schemeClr val="lt1"/>
          </a:fontRef>
        </p:style>
        <p:txBody>
          <a:bodyPr vert="horz" wrap="square" lIns="45720" tIns="45720" rIns="45720" bIns="45720" numCol="1" rtlCol="0" anchor="ctr" anchorCtr="0" compatLnSpc="1">
            <a:prstTxWarp prst="textNoShape">
              <a:avLst/>
            </a:prstTxWarp>
            <a:normAutofit fontScale="47500" lnSpcReduction="20000"/>
          </a:bodyPr>
          <a:lstStyle/>
          <a:p>
            <a:pPr marL="0" marR="0" indent="0" algn="ctr" defTabSz="914400" rtl="0" eaLnBrk="0" fontAlgn="base" latinLnBrk="0" hangingPunct="0">
              <a:lnSpc>
                <a:spcPct val="90000"/>
              </a:lnSpc>
              <a:spcBef>
                <a:spcPct val="0"/>
              </a:spcBef>
              <a:spcAft>
                <a:spcPct val="0"/>
              </a:spcAft>
              <a:buClrTx/>
              <a:buSzTx/>
              <a:buFontTx/>
              <a:buNone/>
              <a:tabLst/>
            </a:pPr>
            <a:endParaRPr kumimoji="0" lang="en-US" sz="2400" b="1" i="0" u="none" strike="noStrike" cap="none" normalizeH="0" baseline="0" dirty="0">
              <a:ln>
                <a:noFill/>
              </a:ln>
              <a:solidFill>
                <a:schemeClr val="bg1"/>
              </a:solidFill>
              <a:effectLst/>
              <a:latin typeface="Helvetica" charset="0"/>
            </a:endParaRPr>
          </a:p>
        </p:txBody>
      </p:sp>
      <p:sp>
        <p:nvSpPr>
          <p:cNvPr id="32" name="Rectangle 31"/>
          <p:cNvSpPr/>
          <p:nvPr/>
        </p:nvSpPr>
        <p:spPr bwMode="auto">
          <a:xfrm>
            <a:off x="6324600" y="2438400"/>
            <a:ext cx="1371600" cy="228600"/>
          </a:xfrm>
          <a:prstGeom prst="rect">
            <a:avLst/>
          </a:prstGeom>
          <a:noFill/>
          <a:ln w="19050" cap="flat" cmpd="sng" algn="ctr">
            <a:solidFill>
              <a:schemeClr val="tx2"/>
            </a:solidFill>
            <a:prstDash val="solid"/>
            <a:round/>
            <a:headEnd type="none" w="med" len="med"/>
            <a:tailEnd type="none" w="sm" len="sm"/>
          </a:ln>
          <a:effectLst/>
        </p:spPr>
        <p:txBody>
          <a:bodyPr vert="horz" wrap="square" lIns="45720" tIns="45720" rIns="45720" bIns="45720" numCol="1" rtlCol="0" anchor="ctr" anchorCtr="0" compatLnSpc="1">
            <a:prstTxWarp prst="textNoShape">
              <a:avLst/>
            </a:prstTxWarp>
            <a:normAutofit fontScale="47500" lnSpcReduction="20000"/>
          </a:bodyPr>
          <a:lstStyle/>
          <a:p>
            <a:pPr marL="0" marR="0" indent="0" algn="ctr" defTabSz="914400" rtl="0" eaLnBrk="0" fontAlgn="base" latinLnBrk="0" hangingPunct="0">
              <a:lnSpc>
                <a:spcPct val="9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Helvetica" charset="0"/>
              </a:rPr>
              <a:t>JMP 8</a:t>
            </a:r>
            <a:endParaRPr kumimoji="0" lang="en-US" sz="2400" b="1" i="0" u="none" strike="noStrike" cap="none" normalizeH="0" baseline="0" dirty="0">
              <a:ln>
                <a:noFill/>
              </a:ln>
              <a:solidFill>
                <a:schemeClr val="tx1"/>
              </a:solidFill>
              <a:effectLst/>
              <a:latin typeface="Helvetica" charset="0"/>
            </a:endParaRPr>
          </a:p>
        </p:txBody>
      </p:sp>
      <p:sp>
        <p:nvSpPr>
          <p:cNvPr id="33" name="Rectangle 32"/>
          <p:cNvSpPr/>
          <p:nvPr/>
        </p:nvSpPr>
        <p:spPr bwMode="auto">
          <a:xfrm>
            <a:off x="6324600" y="2209800"/>
            <a:ext cx="1371600" cy="228600"/>
          </a:xfrm>
          <a:prstGeom prst="rect">
            <a:avLst/>
          </a:prstGeom>
          <a:noFill/>
          <a:ln w="19050" cap="flat" cmpd="sng" algn="ctr">
            <a:solidFill>
              <a:schemeClr val="tx2"/>
            </a:solidFill>
            <a:prstDash val="solid"/>
            <a:round/>
            <a:headEnd type="none" w="med" len="med"/>
            <a:tailEnd type="none" w="sm" len="sm"/>
          </a:ln>
          <a:effectLst/>
        </p:spPr>
        <p:txBody>
          <a:bodyPr vert="horz" wrap="square" lIns="45720" tIns="45720" rIns="45720" bIns="45720" numCol="1" rtlCol="0" anchor="ctr" anchorCtr="0" compatLnSpc="1">
            <a:prstTxWarp prst="textNoShape">
              <a:avLst/>
            </a:prstTxWarp>
            <a:normAutofit fontScale="47500" lnSpcReduction="20000"/>
          </a:bodyPr>
          <a:lstStyle/>
          <a:p>
            <a:pPr marL="0" marR="0" indent="0" algn="ctr" defTabSz="914400" rtl="0" eaLnBrk="0" fontAlgn="base" latinLnBrk="0" hangingPunct="0">
              <a:lnSpc>
                <a:spcPct val="9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Helvetica" charset="0"/>
            </a:endParaRPr>
          </a:p>
        </p:txBody>
      </p:sp>
      <p:sp>
        <p:nvSpPr>
          <p:cNvPr id="34" name="Rectangle 33"/>
          <p:cNvSpPr/>
          <p:nvPr/>
        </p:nvSpPr>
        <p:spPr bwMode="auto">
          <a:xfrm>
            <a:off x="6324600" y="1981200"/>
            <a:ext cx="1371600" cy="228600"/>
          </a:xfrm>
          <a:prstGeom prst="rect">
            <a:avLst/>
          </a:prstGeom>
          <a:noFill/>
          <a:ln w="19050" cap="flat" cmpd="sng" algn="ctr">
            <a:solidFill>
              <a:schemeClr val="tx2"/>
            </a:solidFill>
            <a:prstDash val="solid"/>
            <a:round/>
            <a:headEnd type="none" w="med" len="med"/>
            <a:tailEnd type="none" w="sm" len="sm"/>
          </a:ln>
          <a:effectLst/>
        </p:spPr>
        <p:txBody>
          <a:bodyPr vert="horz" wrap="square" lIns="45720" tIns="45720" rIns="45720" bIns="45720" numCol="1" rtlCol="0" anchor="ctr" anchorCtr="0" compatLnSpc="1">
            <a:prstTxWarp prst="textNoShape">
              <a:avLst/>
            </a:prstTxWarp>
            <a:normAutofit fontScale="47500" lnSpcReduction="20000"/>
          </a:bodyPr>
          <a:lstStyle/>
          <a:p>
            <a:pPr marL="0" marR="0" indent="0" algn="ctr" defTabSz="914400" rtl="0" eaLnBrk="0" fontAlgn="base" latinLnBrk="0" hangingPunct="0">
              <a:lnSpc>
                <a:spcPct val="9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Helvetica" charset="0"/>
              </a:rPr>
              <a:t>ADD</a:t>
            </a:r>
            <a:endParaRPr kumimoji="0" lang="en-US" sz="2400" b="1" i="0" u="none" strike="noStrike" cap="none" normalizeH="0" baseline="0" dirty="0">
              <a:ln>
                <a:noFill/>
              </a:ln>
              <a:solidFill>
                <a:schemeClr val="tx1"/>
              </a:solidFill>
              <a:effectLst/>
              <a:latin typeface="Helvetica" charset="0"/>
            </a:endParaRPr>
          </a:p>
        </p:txBody>
      </p:sp>
      <p:sp>
        <p:nvSpPr>
          <p:cNvPr id="35" name="Rectangle 34"/>
          <p:cNvSpPr/>
          <p:nvPr/>
        </p:nvSpPr>
        <p:spPr bwMode="auto">
          <a:xfrm>
            <a:off x="6324600" y="1752600"/>
            <a:ext cx="1371600" cy="228600"/>
          </a:xfrm>
          <a:prstGeom prst="rect">
            <a:avLst/>
          </a:prstGeom>
          <a:noFill/>
          <a:ln w="19050" cap="flat" cmpd="sng" algn="ctr">
            <a:solidFill>
              <a:schemeClr val="tx2"/>
            </a:solidFill>
            <a:prstDash val="solid"/>
            <a:round/>
            <a:headEnd type="none" w="med" len="med"/>
            <a:tailEnd type="none" w="sm" len="sm"/>
          </a:ln>
          <a:effectLst/>
        </p:spPr>
        <p:txBody>
          <a:bodyPr vert="horz" wrap="square" lIns="45720" tIns="45720" rIns="45720" bIns="45720" numCol="1" rtlCol="0" anchor="ctr" anchorCtr="0" compatLnSpc="1">
            <a:prstTxWarp prst="textNoShape">
              <a:avLst/>
            </a:prstTxWarp>
            <a:normAutofit fontScale="47500" lnSpcReduction="20000"/>
          </a:bodyPr>
          <a:lstStyle/>
          <a:p>
            <a:pPr marL="0" marR="0" indent="0" algn="ctr" defTabSz="914400" rtl="0" eaLnBrk="0" fontAlgn="base" latinLnBrk="0" hangingPunct="0">
              <a:lnSpc>
                <a:spcPct val="9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Helvetica" charset="0"/>
            </a:endParaRPr>
          </a:p>
        </p:txBody>
      </p:sp>
      <p:sp>
        <p:nvSpPr>
          <p:cNvPr id="36" name="TextBox 35"/>
          <p:cNvSpPr txBox="1"/>
          <p:nvPr/>
        </p:nvSpPr>
        <p:spPr>
          <a:xfrm>
            <a:off x="7696200" y="2429268"/>
            <a:ext cx="1219200" cy="313932"/>
          </a:xfrm>
          <a:prstGeom prst="rect">
            <a:avLst/>
          </a:prstGeom>
          <a:noFill/>
        </p:spPr>
        <p:txBody>
          <a:bodyPr wrap="square" rtlCol="0">
            <a:spAutoFit/>
          </a:bodyPr>
          <a:lstStyle/>
          <a:p>
            <a:pPr algn="l"/>
            <a:r>
              <a:rPr lang="en-US" sz="1600" dirty="0" smtClean="0"/>
              <a:t>16380</a:t>
            </a:r>
            <a:endParaRPr lang="en-US" sz="1600" dirty="0"/>
          </a:p>
        </p:txBody>
      </p:sp>
      <p:sp>
        <p:nvSpPr>
          <p:cNvPr id="40" name="TextBox 39"/>
          <p:cNvSpPr txBox="1"/>
          <p:nvPr/>
        </p:nvSpPr>
        <p:spPr>
          <a:xfrm>
            <a:off x="7696200" y="2200668"/>
            <a:ext cx="1219200" cy="313932"/>
          </a:xfrm>
          <a:prstGeom prst="rect">
            <a:avLst/>
          </a:prstGeom>
          <a:noFill/>
        </p:spPr>
        <p:txBody>
          <a:bodyPr wrap="square" rtlCol="0">
            <a:spAutoFit/>
          </a:bodyPr>
          <a:lstStyle/>
          <a:p>
            <a:pPr algn="l"/>
            <a:r>
              <a:rPr lang="en-US" sz="1600" dirty="0" smtClean="0"/>
              <a:t>16384</a:t>
            </a:r>
            <a:endParaRPr lang="en-US" sz="1600" dirty="0"/>
          </a:p>
        </p:txBody>
      </p:sp>
      <p:sp>
        <p:nvSpPr>
          <p:cNvPr id="41" name="TextBox 40"/>
          <p:cNvSpPr txBox="1"/>
          <p:nvPr/>
        </p:nvSpPr>
        <p:spPr>
          <a:xfrm>
            <a:off x="7696200" y="1972068"/>
            <a:ext cx="1219200" cy="313932"/>
          </a:xfrm>
          <a:prstGeom prst="rect">
            <a:avLst/>
          </a:prstGeom>
          <a:noFill/>
        </p:spPr>
        <p:txBody>
          <a:bodyPr wrap="square" rtlCol="0">
            <a:spAutoFit/>
          </a:bodyPr>
          <a:lstStyle/>
          <a:p>
            <a:pPr algn="l"/>
            <a:r>
              <a:rPr lang="en-US" sz="1600" dirty="0" smtClean="0"/>
              <a:t>16388</a:t>
            </a:r>
            <a:endParaRPr lang="en-US" sz="1600" dirty="0"/>
          </a:p>
        </p:txBody>
      </p:sp>
      <p:cxnSp>
        <p:nvCxnSpPr>
          <p:cNvPr id="43" name="Elbow Connector 42"/>
          <p:cNvCxnSpPr>
            <a:stCxn id="32" idx="1"/>
            <a:endCxn id="30" idx="1"/>
          </p:cNvCxnSpPr>
          <p:nvPr/>
        </p:nvCxnSpPr>
        <p:spPr bwMode="auto">
          <a:xfrm rot="10800000" flipV="1">
            <a:off x="6324600" y="2552700"/>
            <a:ext cx="1588" cy="2286000"/>
          </a:xfrm>
          <a:prstGeom prst="bentConnector3">
            <a:avLst>
              <a:gd name="adj1" fmla="val 14395466"/>
            </a:avLst>
          </a:prstGeom>
          <a:noFill/>
          <a:ln w="19050" cap="flat" cmpd="sng" algn="ctr">
            <a:solidFill>
              <a:schemeClr val="tx2"/>
            </a:solidFill>
            <a:prstDash val="solid"/>
            <a:round/>
            <a:headEnd type="none" w="med" len="med"/>
            <a:tailEnd type="arrow"/>
          </a:ln>
          <a:effectLst/>
        </p:spPr>
      </p:cxnSp>
      <p:cxnSp>
        <p:nvCxnSpPr>
          <p:cNvPr id="47" name="Elbow Connector 46"/>
          <p:cNvCxnSpPr>
            <a:stCxn id="32" idx="1"/>
            <a:endCxn id="34" idx="1"/>
          </p:cNvCxnSpPr>
          <p:nvPr/>
        </p:nvCxnSpPr>
        <p:spPr bwMode="auto">
          <a:xfrm rot="10800000">
            <a:off x="6324600" y="2095500"/>
            <a:ext cx="1588" cy="457200"/>
          </a:xfrm>
          <a:prstGeom prst="bentConnector3">
            <a:avLst>
              <a:gd name="adj1" fmla="val 14395466"/>
            </a:avLst>
          </a:prstGeom>
          <a:noFill/>
          <a:ln w="19050" cap="flat" cmpd="sng" algn="ctr">
            <a:solidFill>
              <a:schemeClr val="tx2"/>
            </a:solidFill>
            <a:prstDash val="solid"/>
            <a:round/>
            <a:headEnd type="none" w="med" len="med"/>
            <a:tailEnd type="arrow"/>
          </a:ln>
          <a:effectLst/>
        </p:spPr>
      </p:cxnSp>
      <p:sp>
        <p:nvSpPr>
          <p:cNvPr id="48" name="Rounded Rectangle 47"/>
          <p:cNvSpPr/>
          <p:nvPr/>
        </p:nvSpPr>
        <p:spPr bwMode="auto">
          <a:xfrm>
            <a:off x="2209800" y="5867400"/>
            <a:ext cx="3962400" cy="609600"/>
          </a:xfrm>
          <a:prstGeom prst="roundRect">
            <a:avLst/>
          </a:prstGeom>
          <a:ln>
            <a:headEnd type="none" w="med" len="med"/>
            <a:tailEnd type="none" w="sm" len="sm"/>
          </a:ln>
        </p:spPr>
        <p:style>
          <a:lnRef idx="2">
            <a:schemeClr val="accent5">
              <a:shade val="50000"/>
            </a:schemeClr>
          </a:lnRef>
          <a:fillRef idx="1">
            <a:schemeClr val="accent5"/>
          </a:fillRef>
          <a:effectRef idx="0">
            <a:schemeClr val="accent5"/>
          </a:effectRef>
          <a:fontRef idx="minor">
            <a:schemeClr val="lt1"/>
          </a:fontRef>
        </p:style>
        <p:txBody>
          <a:bodyPr vert="horz" wrap="square" lIns="45720" tIns="45720" rIns="45720" bIns="45720" numCol="1" rtlCol="0" anchor="ctr" anchorCtr="0" compatLnSpc="1">
            <a:prstTxWarp prst="textNoShape">
              <a:avLst/>
            </a:prstTxWarp>
            <a:normAutofit fontScale="85000" lnSpcReduction="20000"/>
          </a:bodyPr>
          <a:lstStyle/>
          <a:p>
            <a:pPr marL="0" marR="0" indent="0" algn="ctr" defTabSz="914400" rtl="0" eaLnBrk="0" fontAlgn="base" latinLnBrk="0" hangingPunct="0">
              <a:lnSpc>
                <a:spcPct val="90000"/>
              </a:lnSpc>
              <a:spcBef>
                <a:spcPct val="0"/>
              </a:spcBef>
              <a:spcAft>
                <a:spcPct val="0"/>
              </a:spcAft>
              <a:buClrTx/>
              <a:buSzTx/>
              <a:buFontTx/>
              <a:buNone/>
              <a:tabLst/>
            </a:pPr>
            <a:r>
              <a:rPr kumimoji="0" lang="en-US" sz="2400" b="1" i="0" u="none" strike="noStrike" cap="none" normalizeH="0" baseline="0" dirty="0" smtClean="0">
                <a:ln>
                  <a:noFill/>
                </a:ln>
                <a:solidFill>
                  <a:schemeClr val="bg1"/>
                </a:solidFill>
                <a:effectLst/>
                <a:latin typeface="Helvetica" charset="0"/>
              </a:rPr>
              <a:t>Static relocation tries</a:t>
            </a:r>
            <a:r>
              <a:rPr kumimoji="0" lang="en-US" sz="2400" b="1" i="0" u="none" strike="noStrike" cap="none" normalizeH="0" dirty="0" smtClean="0">
                <a:ln>
                  <a:noFill/>
                </a:ln>
                <a:solidFill>
                  <a:schemeClr val="bg1"/>
                </a:solidFill>
                <a:effectLst/>
                <a:latin typeface="Helvetica" charset="0"/>
              </a:rPr>
              <a:t> to fix code when it is loaded</a:t>
            </a:r>
            <a:endParaRPr kumimoji="0" lang="en-US" sz="2400" b="1" i="0" u="none" strike="noStrike" cap="none" normalizeH="0" baseline="0" dirty="0">
              <a:ln>
                <a:noFill/>
              </a:ln>
              <a:solidFill>
                <a:schemeClr val="bg1"/>
              </a:solidFill>
              <a:effectLst/>
              <a:latin typeface="Helvetica" charset="0"/>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4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Address Spaces</a:t>
            </a:r>
            <a:endParaRPr lang="en-US" dirty="0"/>
          </a:p>
        </p:txBody>
      </p:sp>
      <p:sp>
        <p:nvSpPr>
          <p:cNvPr id="3" name="Content Placeholder 2"/>
          <p:cNvSpPr>
            <a:spLocks noGrp="1"/>
          </p:cNvSpPr>
          <p:nvPr>
            <p:ph idx="1"/>
          </p:nvPr>
        </p:nvSpPr>
        <p:spPr/>
        <p:txBody>
          <a:bodyPr/>
          <a:lstStyle/>
          <a:p>
            <a:r>
              <a:rPr lang="en-US" dirty="0" smtClean="0"/>
              <a:t>Create simple address space abstraction</a:t>
            </a:r>
          </a:p>
          <a:p>
            <a:r>
              <a:rPr lang="en-US" dirty="0" smtClean="0"/>
              <a:t>Implement mechanism to map address space to physical memory location</a:t>
            </a:r>
          </a:p>
          <a:p>
            <a:r>
              <a:rPr lang="en-US" dirty="0" smtClean="0"/>
              <a:t>Programmer writes code oblivious to memory location (and the world in general)</a:t>
            </a:r>
          </a:p>
          <a:p>
            <a:r>
              <a:rPr lang="en-US" dirty="0" smtClean="0"/>
              <a:t>OS maps code to real addresses</a:t>
            </a:r>
            <a:endParaRPr lang="en-US" dirty="0"/>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 and Limit</a:t>
            </a:r>
            <a:endParaRPr lang="en-US" dirty="0"/>
          </a:p>
        </p:txBody>
      </p:sp>
      <p:sp>
        <p:nvSpPr>
          <p:cNvPr id="11" name="Content Placeholder 10"/>
          <p:cNvSpPr>
            <a:spLocks noGrp="1"/>
          </p:cNvSpPr>
          <p:nvPr>
            <p:ph sz="half" idx="1"/>
          </p:nvPr>
        </p:nvSpPr>
        <p:spPr/>
        <p:txBody>
          <a:bodyPr>
            <a:normAutofit fontScale="92500"/>
          </a:bodyPr>
          <a:lstStyle/>
          <a:p>
            <a:r>
              <a:rPr lang="en-US" dirty="0" smtClean="0"/>
              <a:t>Special registers</a:t>
            </a:r>
          </a:p>
          <a:p>
            <a:r>
              <a:rPr lang="en-US" dirty="0" smtClean="0"/>
              <a:t>Set on context switch</a:t>
            </a:r>
          </a:p>
          <a:p>
            <a:r>
              <a:rPr lang="en-US" dirty="0" smtClean="0"/>
              <a:t>Every address must be offset by the base</a:t>
            </a:r>
          </a:p>
          <a:p>
            <a:r>
              <a:rPr lang="en-US" dirty="0" smtClean="0"/>
              <a:t>Every address must be checked by the limit</a:t>
            </a:r>
          </a:p>
          <a:p>
            <a:r>
              <a:rPr lang="en-US" dirty="0" smtClean="0"/>
              <a:t>Hardware supported</a:t>
            </a:r>
          </a:p>
          <a:p>
            <a:r>
              <a:rPr lang="en-US" dirty="0" smtClean="0"/>
              <a:t>Every address translated</a:t>
            </a:r>
          </a:p>
        </p:txBody>
      </p:sp>
      <p:sp>
        <p:nvSpPr>
          <p:cNvPr id="3" name="Rectangle 7"/>
          <p:cNvSpPr>
            <a:spLocks noChangeArrowheads="1"/>
          </p:cNvSpPr>
          <p:nvPr/>
        </p:nvSpPr>
        <p:spPr bwMode="auto">
          <a:xfrm>
            <a:off x="5562600" y="1219200"/>
            <a:ext cx="3200400" cy="5334000"/>
          </a:xfrm>
          <a:prstGeom prst="rect">
            <a:avLst/>
          </a:prstGeom>
          <a:solidFill>
            <a:srgbClr val="C0C0C0"/>
          </a:solidFill>
          <a:ln w="25400">
            <a:solidFill>
              <a:schemeClr val="tx1"/>
            </a:solidFill>
            <a:miter lim="800000"/>
            <a:headEnd/>
            <a:tailEnd/>
          </a:ln>
        </p:spPr>
        <p:txBody>
          <a:bodyPr wrap="none" anchor="ctr"/>
          <a:lstStyle/>
          <a:p>
            <a:pPr>
              <a:lnSpc>
                <a:spcPct val="100000"/>
              </a:lnSpc>
            </a:pPr>
            <a:endParaRPr lang="en-US" sz="1600"/>
          </a:p>
        </p:txBody>
      </p:sp>
      <p:sp>
        <p:nvSpPr>
          <p:cNvPr id="4" name="Rectangle 3"/>
          <p:cNvSpPr>
            <a:spLocks noChangeArrowheads="1"/>
          </p:cNvSpPr>
          <p:nvPr/>
        </p:nvSpPr>
        <p:spPr bwMode="auto">
          <a:xfrm>
            <a:off x="5562599" y="1233488"/>
            <a:ext cx="3200400" cy="48736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sz="1600" dirty="0"/>
              <a:t>kernel </a:t>
            </a:r>
            <a:r>
              <a:rPr lang="en-US" sz="1600" dirty="0" smtClean="0"/>
              <a:t>memory</a:t>
            </a:r>
            <a:endParaRPr lang="en-US" sz="1600" dirty="0"/>
          </a:p>
        </p:txBody>
      </p:sp>
      <p:sp>
        <p:nvSpPr>
          <p:cNvPr id="5" name="Text Box 16"/>
          <p:cNvSpPr txBox="1">
            <a:spLocks noChangeArrowheads="1"/>
          </p:cNvSpPr>
          <p:nvPr/>
        </p:nvSpPr>
        <p:spPr bwMode="auto">
          <a:xfrm>
            <a:off x="5286374" y="6292850"/>
            <a:ext cx="296863" cy="336550"/>
          </a:xfrm>
          <a:prstGeom prst="rect">
            <a:avLst/>
          </a:prstGeom>
          <a:noFill/>
          <a:ln w="25400">
            <a:noFill/>
            <a:miter lim="800000"/>
            <a:headEnd/>
            <a:tailEnd/>
          </a:ln>
        </p:spPr>
        <p:txBody>
          <a:bodyPr wrap="none">
            <a:spAutoFit/>
          </a:bodyPr>
          <a:lstStyle/>
          <a:p>
            <a:pPr algn="l">
              <a:lnSpc>
                <a:spcPct val="100000"/>
              </a:lnSpc>
            </a:pPr>
            <a:r>
              <a:rPr lang="en-US" sz="1600"/>
              <a:t>0</a:t>
            </a:r>
          </a:p>
        </p:txBody>
      </p:sp>
      <p:sp>
        <p:nvSpPr>
          <p:cNvPr id="6" name="Rectangle 5"/>
          <p:cNvSpPr/>
          <p:nvPr/>
        </p:nvSpPr>
        <p:spPr bwMode="auto">
          <a:xfrm>
            <a:off x="5562599" y="2645134"/>
            <a:ext cx="3200400" cy="860066"/>
          </a:xfrm>
          <a:prstGeom prst="rect">
            <a:avLst/>
          </a:prstGeom>
          <a:ln>
            <a:headEnd type="none" w="med" len="med"/>
            <a:tailEnd type="none" w="sm" len="sm"/>
          </a:ln>
        </p:spPr>
        <p:style>
          <a:lnRef idx="2">
            <a:schemeClr val="accent4"/>
          </a:lnRef>
          <a:fillRef idx="1">
            <a:schemeClr val="lt1"/>
          </a:fillRef>
          <a:effectRef idx="0">
            <a:schemeClr val="accent4"/>
          </a:effectRef>
          <a:fontRef idx="minor">
            <a:schemeClr val="dk1"/>
          </a:fontRef>
        </p:style>
        <p:txBody>
          <a:bodyPr vert="horz" wrap="none" lIns="45720" tIns="45720" rIns="45720" bIns="45720" numCol="1" rtlCol="0" anchor="ctr" anchorCtr="0" compatLnSpc="1">
            <a:prstTxWarp prst="textNoShape">
              <a:avLst/>
            </a:prstTxWarp>
            <a:normAutofit/>
          </a:bodyPr>
          <a:lstStyle/>
          <a:p>
            <a:pPr marL="0" marR="0" indent="0" algn="ctr" defTabSz="914400" rtl="0" eaLnBrk="0" fontAlgn="base" latinLnBrk="0" hangingPunct="0">
              <a:lnSpc>
                <a:spcPct val="9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Helvetica" charset="0"/>
              </a:rPr>
              <a:t>Process A</a:t>
            </a:r>
            <a:endParaRPr kumimoji="0" lang="en-US" sz="2400" b="1" i="0" u="none" strike="noStrike" cap="none" normalizeH="0" baseline="0" dirty="0">
              <a:ln>
                <a:noFill/>
              </a:ln>
              <a:solidFill>
                <a:schemeClr val="tx1"/>
              </a:solidFill>
              <a:effectLst/>
              <a:latin typeface="Helvetica" charset="0"/>
            </a:endParaRPr>
          </a:p>
        </p:txBody>
      </p:sp>
      <p:sp>
        <p:nvSpPr>
          <p:cNvPr id="7" name="Rectangle 6"/>
          <p:cNvSpPr/>
          <p:nvPr/>
        </p:nvSpPr>
        <p:spPr bwMode="auto">
          <a:xfrm>
            <a:off x="5562599" y="3505200"/>
            <a:ext cx="3200400" cy="533400"/>
          </a:xfrm>
          <a:prstGeom prst="rect">
            <a:avLst/>
          </a:prstGeom>
          <a:ln>
            <a:headEnd type="none" w="med" len="med"/>
            <a:tailEnd type="none" w="sm" len="sm"/>
          </a:ln>
        </p:spPr>
        <p:style>
          <a:lnRef idx="2">
            <a:schemeClr val="accent4"/>
          </a:lnRef>
          <a:fillRef idx="1">
            <a:schemeClr val="lt1"/>
          </a:fillRef>
          <a:effectRef idx="0">
            <a:schemeClr val="accent4"/>
          </a:effectRef>
          <a:fontRef idx="minor">
            <a:schemeClr val="dk1"/>
          </a:fontRef>
        </p:style>
        <p:txBody>
          <a:bodyPr vert="horz" wrap="none" lIns="45720" tIns="45720" rIns="45720" bIns="45720" numCol="1" rtlCol="0" anchor="ctr" anchorCtr="0" compatLnSpc="1">
            <a:prstTxWarp prst="textNoShape">
              <a:avLst/>
            </a:prstTxWarp>
            <a:normAutofit/>
          </a:bodyPr>
          <a:lstStyle/>
          <a:p>
            <a:pPr marL="0" marR="0" indent="0" algn="ctr" defTabSz="914400" rtl="0" eaLnBrk="0" fontAlgn="base" latinLnBrk="0" hangingPunct="0">
              <a:lnSpc>
                <a:spcPct val="9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Helvetica" charset="0"/>
              </a:rPr>
              <a:t>Process B</a:t>
            </a:r>
            <a:endParaRPr kumimoji="0" lang="en-US" sz="2400" b="1" i="0" u="none" strike="noStrike" cap="none" normalizeH="0" baseline="0" dirty="0">
              <a:ln>
                <a:noFill/>
              </a:ln>
              <a:solidFill>
                <a:schemeClr val="tx1"/>
              </a:solidFill>
              <a:effectLst/>
              <a:latin typeface="Helvetica" charset="0"/>
            </a:endParaRPr>
          </a:p>
        </p:txBody>
      </p:sp>
      <p:sp>
        <p:nvSpPr>
          <p:cNvPr id="8" name="Rectangle 7"/>
          <p:cNvSpPr/>
          <p:nvPr/>
        </p:nvSpPr>
        <p:spPr bwMode="auto">
          <a:xfrm>
            <a:off x="5562599" y="4800600"/>
            <a:ext cx="3200400" cy="1371600"/>
          </a:xfrm>
          <a:prstGeom prst="rect">
            <a:avLst/>
          </a:prstGeom>
          <a:ln>
            <a:headEnd type="none" w="med" len="med"/>
            <a:tailEnd type="none" w="sm" len="sm"/>
          </a:ln>
        </p:spPr>
        <p:style>
          <a:lnRef idx="2">
            <a:schemeClr val="accent4"/>
          </a:lnRef>
          <a:fillRef idx="1">
            <a:schemeClr val="lt1"/>
          </a:fillRef>
          <a:effectRef idx="0">
            <a:schemeClr val="accent4"/>
          </a:effectRef>
          <a:fontRef idx="minor">
            <a:schemeClr val="dk1"/>
          </a:fontRef>
        </p:style>
        <p:txBody>
          <a:bodyPr vert="horz" wrap="none" lIns="45720" tIns="45720" rIns="45720" bIns="45720" numCol="1" rtlCol="0" anchor="ctr" anchorCtr="0" compatLnSpc="1">
            <a:prstTxWarp prst="textNoShape">
              <a:avLst/>
            </a:prstTxWarp>
            <a:normAutofit/>
          </a:bodyPr>
          <a:lstStyle/>
          <a:p>
            <a:pPr marL="0" marR="0" indent="0" algn="ctr" defTabSz="914400" rtl="0" eaLnBrk="0" fontAlgn="base" latinLnBrk="0" hangingPunct="0">
              <a:lnSpc>
                <a:spcPct val="9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Helvetica" charset="0"/>
              </a:rPr>
              <a:t>Process C</a:t>
            </a:r>
            <a:endParaRPr kumimoji="0" lang="en-US" sz="2400" b="1" i="0" u="none" strike="noStrike" cap="none" normalizeH="0" baseline="0" dirty="0">
              <a:ln>
                <a:noFill/>
              </a:ln>
              <a:solidFill>
                <a:schemeClr val="tx1"/>
              </a:solidFill>
              <a:effectLst/>
              <a:latin typeface="Helvetica" charset="0"/>
            </a:endParaRPr>
          </a:p>
        </p:txBody>
      </p:sp>
      <p:sp>
        <p:nvSpPr>
          <p:cNvPr id="9" name="Rectangle 8"/>
          <p:cNvSpPr/>
          <p:nvPr/>
        </p:nvSpPr>
        <p:spPr bwMode="auto">
          <a:xfrm>
            <a:off x="3962400" y="1752600"/>
            <a:ext cx="1371600" cy="533400"/>
          </a:xfrm>
          <a:prstGeom prst="rect">
            <a:avLst/>
          </a:prstGeom>
          <a:ln>
            <a:headEnd type="none" w="med" len="med"/>
            <a:tailEnd type="none" w="sm" len="sm"/>
          </a:ln>
        </p:spPr>
        <p:style>
          <a:lnRef idx="2">
            <a:schemeClr val="accent4"/>
          </a:lnRef>
          <a:fillRef idx="1">
            <a:schemeClr val="lt1"/>
          </a:fillRef>
          <a:effectRef idx="0">
            <a:schemeClr val="accent4"/>
          </a:effectRef>
          <a:fontRef idx="minor">
            <a:schemeClr val="dk1"/>
          </a:fontRef>
        </p:style>
        <p:txBody>
          <a:bodyPr vert="horz" wrap="square" lIns="45720" tIns="45720" rIns="45720" bIns="45720" numCol="1" rtlCol="0" anchor="ctr" anchorCtr="0" compatLnSpc="1">
            <a:prstTxWarp prst="textNoShape">
              <a:avLst/>
            </a:prstTxWarp>
            <a:normAutofit fontScale="85000" lnSpcReduction="20000"/>
          </a:bodyPr>
          <a:lstStyle/>
          <a:p>
            <a:pPr marL="0" marR="0" indent="0" algn="ctr" defTabSz="914400" rtl="0" eaLnBrk="0" fontAlgn="base" latinLnBrk="0" hangingPunct="0">
              <a:lnSpc>
                <a:spcPct val="9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Helvetica" charset="0"/>
              </a:rPr>
              <a:t>Base Register</a:t>
            </a:r>
            <a:endParaRPr kumimoji="0" lang="en-US" sz="2400" b="1" i="0" u="none" strike="noStrike" cap="none" normalizeH="0" baseline="0" dirty="0">
              <a:ln>
                <a:noFill/>
              </a:ln>
              <a:solidFill>
                <a:schemeClr val="tx1"/>
              </a:solidFill>
              <a:effectLst/>
              <a:latin typeface="Helvetica" charset="0"/>
            </a:endParaRPr>
          </a:p>
        </p:txBody>
      </p:sp>
      <p:sp>
        <p:nvSpPr>
          <p:cNvPr id="10" name="Rectangle 9"/>
          <p:cNvSpPr/>
          <p:nvPr/>
        </p:nvSpPr>
        <p:spPr bwMode="auto">
          <a:xfrm>
            <a:off x="3962400" y="1219200"/>
            <a:ext cx="1371600" cy="533400"/>
          </a:xfrm>
          <a:prstGeom prst="rect">
            <a:avLst/>
          </a:prstGeom>
          <a:ln>
            <a:headEnd type="none" w="med" len="med"/>
            <a:tailEnd type="none" w="sm" len="sm"/>
          </a:ln>
        </p:spPr>
        <p:style>
          <a:lnRef idx="2">
            <a:schemeClr val="accent4"/>
          </a:lnRef>
          <a:fillRef idx="1">
            <a:schemeClr val="lt1"/>
          </a:fillRef>
          <a:effectRef idx="0">
            <a:schemeClr val="accent4"/>
          </a:effectRef>
          <a:fontRef idx="minor">
            <a:schemeClr val="dk1"/>
          </a:fontRef>
        </p:style>
        <p:txBody>
          <a:bodyPr vert="horz" wrap="square" lIns="45720" tIns="45720" rIns="45720" bIns="45720" numCol="1" rtlCol="0" anchor="ctr" anchorCtr="0" compatLnSpc="1">
            <a:prstTxWarp prst="textNoShape">
              <a:avLst/>
            </a:prstTxWarp>
            <a:normAutofit fontScale="85000" lnSpcReduction="20000"/>
          </a:bodyPr>
          <a:lstStyle/>
          <a:p>
            <a:pPr marL="0" marR="0" indent="0" algn="ctr" defTabSz="914400" rtl="0" eaLnBrk="0" fontAlgn="base" latinLnBrk="0" hangingPunct="0">
              <a:lnSpc>
                <a:spcPct val="90000"/>
              </a:lnSpc>
              <a:spcBef>
                <a:spcPct val="0"/>
              </a:spcBef>
              <a:spcAft>
                <a:spcPct val="0"/>
              </a:spcAft>
              <a:buClrTx/>
              <a:buSzTx/>
              <a:buFontTx/>
              <a:buNone/>
              <a:tabLst/>
            </a:pPr>
            <a:r>
              <a:rPr lang="en-US" dirty="0" smtClean="0">
                <a:solidFill>
                  <a:schemeClr val="tx1"/>
                </a:solidFill>
                <a:latin typeface="Helvetica" charset="0"/>
              </a:rPr>
              <a:t>Limit Register</a:t>
            </a:r>
            <a:endParaRPr kumimoji="0" lang="en-US" sz="2400" b="1" i="0" u="none" strike="noStrike" cap="none" normalizeH="0" baseline="0" dirty="0">
              <a:ln>
                <a:noFill/>
              </a:ln>
              <a:solidFill>
                <a:schemeClr val="tx1"/>
              </a:solidFill>
              <a:effectLst/>
              <a:latin typeface="Helvetica" charset="0"/>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Swapping</a:t>
            </a:r>
            <a:endParaRPr lang="en-US" dirty="0"/>
          </a:p>
        </p:txBody>
      </p:sp>
      <p:sp>
        <p:nvSpPr>
          <p:cNvPr id="3" name="Rectangle 7"/>
          <p:cNvSpPr>
            <a:spLocks noChangeArrowheads="1"/>
          </p:cNvSpPr>
          <p:nvPr/>
        </p:nvSpPr>
        <p:spPr bwMode="auto">
          <a:xfrm>
            <a:off x="3429000" y="1219200"/>
            <a:ext cx="3200400" cy="5334000"/>
          </a:xfrm>
          <a:prstGeom prst="rect">
            <a:avLst/>
          </a:prstGeom>
          <a:solidFill>
            <a:srgbClr val="C0C0C0"/>
          </a:solidFill>
          <a:ln w="25400">
            <a:solidFill>
              <a:schemeClr val="tx1"/>
            </a:solidFill>
            <a:miter lim="800000"/>
            <a:headEnd/>
            <a:tailEnd/>
          </a:ln>
        </p:spPr>
        <p:txBody>
          <a:bodyPr wrap="none" anchor="ctr"/>
          <a:lstStyle/>
          <a:p>
            <a:pPr>
              <a:lnSpc>
                <a:spcPct val="100000"/>
              </a:lnSpc>
            </a:pPr>
            <a:endParaRPr lang="en-US" sz="1600"/>
          </a:p>
        </p:txBody>
      </p:sp>
      <p:sp>
        <p:nvSpPr>
          <p:cNvPr id="4" name="Rectangle 3"/>
          <p:cNvSpPr>
            <a:spLocks noChangeArrowheads="1"/>
          </p:cNvSpPr>
          <p:nvPr/>
        </p:nvSpPr>
        <p:spPr bwMode="auto">
          <a:xfrm>
            <a:off x="3429000" y="6065838"/>
            <a:ext cx="3200400" cy="48736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sz="1600" dirty="0" smtClean="0"/>
              <a:t>Operating System</a:t>
            </a:r>
            <a:endParaRPr lang="en-US" sz="1600" dirty="0"/>
          </a:p>
        </p:txBody>
      </p:sp>
      <p:sp>
        <p:nvSpPr>
          <p:cNvPr id="5" name="Text Box 16"/>
          <p:cNvSpPr txBox="1">
            <a:spLocks noChangeArrowheads="1"/>
          </p:cNvSpPr>
          <p:nvPr/>
        </p:nvSpPr>
        <p:spPr bwMode="auto">
          <a:xfrm>
            <a:off x="3152775" y="6292850"/>
            <a:ext cx="296863" cy="336550"/>
          </a:xfrm>
          <a:prstGeom prst="rect">
            <a:avLst/>
          </a:prstGeom>
          <a:noFill/>
          <a:ln w="25400">
            <a:noFill/>
            <a:miter lim="800000"/>
            <a:headEnd/>
            <a:tailEnd/>
          </a:ln>
        </p:spPr>
        <p:txBody>
          <a:bodyPr wrap="none">
            <a:spAutoFit/>
          </a:bodyPr>
          <a:lstStyle/>
          <a:p>
            <a:pPr algn="l">
              <a:lnSpc>
                <a:spcPct val="100000"/>
              </a:lnSpc>
            </a:pPr>
            <a:r>
              <a:rPr lang="en-US" sz="1600"/>
              <a:t>0</a:t>
            </a:r>
          </a:p>
        </p:txBody>
      </p:sp>
      <p:sp>
        <p:nvSpPr>
          <p:cNvPr id="6" name="Rectangle 5"/>
          <p:cNvSpPr/>
          <p:nvPr/>
        </p:nvSpPr>
        <p:spPr bwMode="auto">
          <a:xfrm>
            <a:off x="3429000" y="2819400"/>
            <a:ext cx="3200400" cy="1371600"/>
          </a:xfrm>
          <a:prstGeom prst="rect">
            <a:avLst/>
          </a:prstGeom>
          <a:ln>
            <a:headEnd type="none" w="med" len="med"/>
            <a:tailEnd type="none" w="sm" len="sm"/>
          </a:ln>
        </p:spPr>
        <p:style>
          <a:lnRef idx="2">
            <a:schemeClr val="accent4"/>
          </a:lnRef>
          <a:fillRef idx="1">
            <a:schemeClr val="lt1"/>
          </a:fillRef>
          <a:effectRef idx="0">
            <a:schemeClr val="accent4"/>
          </a:effectRef>
          <a:fontRef idx="minor">
            <a:schemeClr val="dk1"/>
          </a:fontRef>
        </p:style>
        <p:txBody>
          <a:bodyPr vert="horz" wrap="none" lIns="45720" tIns="45720" rIns="45720" bIns="45720" numCol="1" rtlCol="0" anchor="ctr" anchorCtr="0" compatLnSpc="1">
            <a:prstTxWarp prst="textNoShape">
              <a:avLst/>
            </a:prstTxWarp>
            <a:normAutofit/>
          </a:bodyPr>
          <a:lstStyle/>
          <a:p>
            <a:pPr marL="0" marR="0" indent="0" algn="ctr" defTabSz="914400" rtl="0" eaLnBrk="0" fontAlgn="base" latinLnBrk="0" hangingPunct="0">
              <a:lnSpc>
                <a:spcPct val="9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Helvetica" charset="0"/>
              </a:rPr>
              <a:t>Process C</a:t>
            </a:r>
            <a:endParaRPr kumimoji="0" lang="en-US" sz="2400" b="1" i="0" u="none" strike="noStrike" cap="none" normalizeH="0" baseline="0" dirty="0">
              <a:ln>
                <a:noFill/>
              </a:ln>
              <a:solidFill>
                <a:schemeClr val="tx1"/>
              </a:solidFill>
              <a:effectLst/>
              <a:latin typeface="Helvetica" charset="0"/>
            </a:endParaRPr>
          </a:p>
        </p:txBody>
      </p:sp>
      <p:sp>
        <p:nvSpPr>
          <p:cNvPr id="7" name="Rectangle 6"/>
          <p:cNvSpPr/>
          <p:nvPr/>
        </p:nvSpPr>
        <p:spPr bwMode="auto">
          <a:xfrm>
            <a:off x="3429000" y="4191000"/>
            <a:ext cx="3200400" cy="533400"/>
          </a:xfrm>
          <a:prstGeom prst="rect">
            <a:avLst/>
          </a:prstGeom>
          <a:ln>
            <a:headEnd type="none" w="med" len="med"/>
            <a:tailEnd type="none" w="sm" len="sm"/>
          </a:ln>
        </p:spPr>
        <p:style>
          <a:lnRef idx="2">
            <a:schemeClr val="accent4"/>
          </a:lnRef>
          <a:fillRef idx="1">
            <a:schemeClr val="lt1"/>
          </a:fillRef>
          <a:effectRef idx="0">
            <a:schemeClr val="accent4"/>
          </a:effectRef>
          <a:fontRef idx="minor">
            <a:schemeClr val="dk1"/>
          </a:fontRef>
        </p:style>
        <p:txBody>
          <a:bodyPr vert="horz" wrap="none" lIns="45720" tIns="45720" rIns="45720" bIns="45720" numCol="1" rtlCol="0" anchor="ctr" anchorCtr="0" compatLnSpc="1">
            <a:prstTxWarp prst="textNoShape">
              <a:avLst/>
            </a:prstTxWarp>
            <a:normAutofit/>
          </a:bodyPr>
          <a:lstStyle/>
          <a:p>
            <a:pPr marL="0" marR="0" indent="0" algn="ctr" defTabSz="914400" rtl="0" eaLnBrk="0" fontAlgn="base" latinLnBrk="0" hangingPunct="0">
              <a:lnSpc>
                <a:spcPct val="9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Helvetica" charset="0"/>
              </a:rPr>
              <a:t>Process B</a:t>
            </a:r>
            <a:endParaRPr kumimoji="0" lang="en-US" sz="2400" b="1" i="0" u="none" strike="noStrike" cap="none" normalizeH="0" baseline="0" dirty="0">
              <a:ln>
                <a:noFill/>
              </a:ln>
              <a:solidFill>
                <a:schemeClr val="tx1"/>
              </a:solidFill>
              <a:effectLst/>
              <a:latin typeface="Helvetica" charset="0"/>
            </a:endParaRPr>
          </a:p>
        </p:txBody>
      </p:sp>
      <p:sp>
        <p:nvSpPr>
          <p:cNvPr id="8" name="Rectangle 7"/>
          <p:cNvSpPr/>
          <p:nvPr/>
        </p:nvSpPr>
        <p:spPr bwMode="auto">
          <a:xfrm>
            <a:off x="3429000" y="4724400"/>
            <a:ext cx="3200400" cy="1371600"/>
          </a:xfrm>
          <a:prstGeom prst="rect">
            <a:avLst/>
          </a:prstGeom>
          <a:ln>
            <a:headEnd type="none" w="med" len="med"/>
            <a:tailEnd type="none" w="sm" len="sm"/>
          </a:ln>
        </p:spPr>
        <p:style>
          <a:lnRef idx="2">
            <a:schemeClr val="accent4"/>
          </a:lnRef>
          <a:fillRef idx="1">
            <a:schemeClr val="lt1"/>
          </a:fillRef>
          <a:effectRef idx="0">
            <a:schemeClr val="accent4"/>
          </a:effectRef>
          <a:fontRef idx="minor">
            <a:schemeClr val="dk1"/>
          </a:fontRef>
        </p:style>
        <p:txBody>
          <a:bodyPr vert="horz" wrap="none" lIns="45720" tIns="45720" rIns="45720" bIns="45720" numCol="1" rtlCol="0" anchor="ctr" anchorCtr="0" compatLnSpc="1">
            <a:prstTxWarp prst="textNoShape">
              <a:avLst/>
            </a:prstTxWarp>
            <a:normAutofit/>
          </a:bodyPr>
          <a:lstStyle/>
          <a:p>
            <a:pPr marL="0" marR="0" indent="0" algn="ctr" defTabSz="914400" rtl="0" eaLnBrk="0" fontAlgn="base" latinLnBrk="0" hangingPunct="0">
              <a:lnSpc>
                <a:spcPct val="9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Helvetica" charset="0"/>
              </a:rPr>
              <a:t>Process A</a:t>
            </a:r>
            <a:endParaRPr kumimoji="0" lang="en-US" sz="2400" b="1" i="0" u="none" strike="noStrike" cap="none" normalizeH="0" baseline="0" dirty="0">
              <a:ln>
                <a:noFill/>
              </a:ln>
              <a:solidFill>
                <a:schemeClr val="tx1"/>
              </a:solidFill>
              <a:effectLst/>
              <a:latin typeface="Helvetica" charset="0"/>
            </a:endParaRPr>
          </a:p>
        </p:txBody>
      </p:sp>
      <p:sp>
        <p:nvSpPr>
          <p:cNvPr id="9" name="Rectangle 8"/>
          <p:cNvSpPr/>
          <p:nvPr/>
        </p:nvSpPr>
        <p:spPr bwMode="auto">
          <a:xfrm>
            <a:off x="3429000" y="5562600"/>
            <a:ext cx="3200400" cy="533400"/>
          </a:xfrm>
          <a:prstGeom prst="rect">
            <a:avLst/>
          </a:prstGeom>
          <a:ln>
            <a:headEnd type="none" w="med" len="med"/>
            <a:tailEnd type="none" w="sm" len="sm"/>
          </a:ln>
        </p:spPr>
        <p:style>
          <a:lnRef idx="2">
            <a:schemeClr val="accent4"/>
          </a:lnRef>
          <a:fillRef idx="1">
            <a:schemeClr val="lt1"/>
          </a:fillRef>
          <a:effectRef idx="0">
            <a:schemeClr val="accent4"/>
          </a:effectRef>
          <a:fontRef idx="minor">
            <a:schemeClr val="dk1"/>
          </a:fontRef>
        </p:style>
        <p:txBody>
          <a:bodyPr vert="horz" wrap="none" lIns="45720" tIns="45720" rIns="45720" bIns="45720" numCol="1" rtlCol="0" anchor="ctr" anchorCtr="0" compatLnSpc="1">
            <a:prstTxWarp prst="textNoShape">
              <a:avLst/>
            </a:prstTxWarp>
            <a:normAutofit/>
          </a:bodyPr>
          <a:lstStyle/>
          <a:p>
            <a:pPr marL="0" marR="0" indent="0" algn="ctr" defTabSz="914400" rtl="0" eaLnBrk="0" fontAlgn="base" latinLnBrk="0" hangingPunct="0">
              <a:lnSpc>
                <a:spcPct val="9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Helvetica" charset="0"/>
              </a:rPr>
              <a:t>Process D</a:t>
            </a:r>
            <a:endParaRPr kumimoji="0" lang="en-US" sz="2400" b="1" i="0" u="none" strike="noStrike" cap="none" normalizeH="0" baseline="0" dirty="0">
              <a:ln>
                <a:noFill/>
              </a:ln>
              <a:solidFill>
                <a:schemeClr val="tx1"/>
              </a:solidFill>
              <a:effectLst/>
              <a:latin typeface="Helvetica" charset="0"/>
            </a:endParaRPr>
          </a:p>
        </p:txBody>
      </p:sp>
      <p:sp>
        <p:nvSpPr>
          <p:cNvPr id="10" name="Rectangle 9"/>
          <p:cNvSpPr/>
          <p:nvPr/>
        </p:nvSpPr>
        <p:spPr bwMode="auto">
          <a:xfrm>
            <a:off x="3429000" y="4191000"/>
            <a:ext cx="3200400" cy="1371600"/>
          </a:xfrm>
          <a:prstGeom prst="rect">
            <a:avLst/>
          </a:prstGeom>
          <a:ln>
            <a:headEnd type="none" w="med" len="med"/>
            <a:tailEnd type="none" w="sm" len="sm"/>
          </a:ln>
        </p:spPr>
        <p:style>
          <a:lnRef idx="2">
            <a:schemeClr val="accent4"/>
          </a:lnRef>
          <a:fillRef idx="1">
            <a:schemeClr val="lt1"/>
          </a:fillRef>
          <a:effectRef idx="0">
            <a:schemeClr val="accent4"/>
          </a:effectRef>
          <a:fontRef idx="minor">
            <a:schemeClr val="dk1"/>
          </a:fontRef>
        </p:style>
        <p:txBody>
          <a:bodyPr vert="horz" wrap="none" lIns="45720" tIns="45720" rIns="45720" bIns="45720" numCol="1" rtlCol="0" anchor="ctr" anchorCtr="0" compatLnSpc="1">
            <a:prstTxWarp prst="textNoShape">
              <a:avLst/>
            </a:prstTxWarp>
            <a:normAutofit/>
          </a:bodyPr>
          <a:lstStyle/>
          <a:p>
            <a:pPr marL="0" marR="0" indent="0" algn="ctr" defTabSz="914400" rtl="0" eaLnBrk="0" fontAlgn="base" latinLnBrk="0" hangingPunct="0">
              <a:lnSpc>
                <a:spcPct val="9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Helvetica" charset="0"/>
              </a:rPr>
              <a:t>Process A</a:t>
            </a:r>
            <a:endParaRPr kumimoji="0" lang="en-US" sz="2400" b="1" i="0" u="none" strike="noStrike" cap="none" normalizeH="0" baseline="0" dirty="0">
              <a:ln>
                <a:noFill/>
              </a:ln>
              <a:solidFill>
                <a:schemeClr val="tx1"/>
              </a:solidFill>
              <a:effectLst/>
              <a:latin typeface="Helvetica" charset="0"/>
            </a:endParaRPr>
          </a:p>
        </p:txBody>
      </p:sp>
      <p:sp>
        <p:nvSpPr>
          <p:cNvPr id="11" name="Rounded Rectangle 10"/>
          <p:cNvSpPr/>
          <p:nvPr/>
        </p:nvSpPr>
        <p:spPr bwMode="auto">
          <a:xfrm>
            <a:off x="2209800" y="1447800"/>
            <a:ext cx="5486400" cy="1066800"/>
          </a:xfrm>
          <a:prstGeom prst="roundRect">
            <a:avLst/>
          </a:prstGeom>
          <a:ln>
            <a:headEnd type="none" w="med" len="med"/>
            <a:tailEnd type="none" w="sm" len="sm"/>
          </a:ln>
        </p:spPr>
        <p:style>
          <a:lnRef idx="2">
            <a:schemeClr val="accent5">
              <a:shade val="50000"/>
            </a:schemeClr>
          </a:lnRef>
          <a:fillRef idx="1">
            <a:schemeClr val="accent5"/>
          </a:fillRef>
          <a:effectRef idx="0">
            <a:schemeClr val="accent5"/>
          </a:effectRef>
          <a:fontRef idx="minor">
            <a:schemeClr val="lt1"/>
          </a:fontRef>
        </p:style>
        <p:txBody>
          <a:bodyPr vert="horz" wrap="square" lIns="45720" tIns="45720" rIns="45720" bIns="45720" numCol="1" rtlCol="0" anchor="ctr" anchorCtr="0" compatLnSpc="1">
            <a:prstTxWarp prst="textNoShape">
              <a:avLst/>
            </a:prstTxWarp>
            <a:normAutofit fontScale="92500" lnSpcReduction="10000"/>
          </a:bodyPr>
          <a:lstStyle/>
          <a:p>
            <a:pPr marL="0" marR="0" indent="0" algn="ctr" defTabSz="914400" rtl="0" eaLnBrk="0" fontAlgn="base" latinLnBrk="0" hangingPunct="0">
              <a:lnSpc>
                <a:spcPct val="90000"/>
              </a:lnSpc>
              <a:spcBef>
                <a:spcPct val="0"/>
              </a:spcBef>
              <a:spcAft>
                <a:spcPct val="0"/>
              </a:spcAft>
              <a:buClrTx/>
              <a:buSzTx/>
              <a:buFontTx/>
              <a:buNone/>
              <a:tabLst/>
            </a:pPr>
            <a:r>
              <a:rPr kumimoji="0" lang="en-US" sz="2400" b="1" i="0" u="none" strike="noStrike" cap="none" normalizeH="0" baseline="0" dirty="0" smtClean="0">
                <a:ln>
                  <a:noFill/>
                </a:ln>
                <a:solidFill>
                  <a:schemeClr val="bg1"/>
                </a:solidFill>
                <a:effectLst/>
                <a:latin typeface="Helvetica" charset="0"/>
              </a:rPr>
              <a:t>Memory can fragment</a:t>
            </a:r>
            <a:endParaRPr lang="en-US" dirty="0">
              <a:solidFill>
                <a:schemeClr val="bg1"/>
              </a:solidFill>
              <a:latin typeface="Helvetica" charset="0"/>
            </a:endParaRPr>
          </a:p>
          <a:p>
            <a:pPr marL="0" marR="0" indent="0" algn="ctr" defTabSz="914400" rtl="0" eaLnBrk="0" fontAlgn="base" latinLnBrk="0" hangingPunct="0">
              <a:lnSpc>
                <a:spcPct val="90000"/>
              </a:lnSpc>
              <a:spcBef>
                <a:spcPct val="0"/>
              </a:spcBef>
              <a:spcAft>
                <a:spcPct val="0"/>
              </a:spcAft>
              <a:buClrTx/>
              <a:buSzTx/>
              <a:buFontTx/>
              <a:buNone/>
              <a:tabLst/>
            </a:pPr>
            <a:r>
              <a:rPr kumimoji="0" lang="en-US" sz="2400" b="1" i="0" u="none" strike="noStrike" cap="none" normalizeH="0" baseline="0" dirty="0" smtClean="0">
                <a:ln>
                  <a:noFill/>
                </a:ln>
                <a:solidFill>
                  <a:schemeClr val="bg1"/>
                </a:solidFill>
                <a:effectLst/>
                <a:latin typeface="Helvetica" charset="0"/>
              </a:rPr>
              <a:t>Compaction</a:t>
            </a:r>
            <a:r>
              <a:rPr kumimoji="0" lang="en-US" sz="2400" b="1" i="0" u="none" strike="noStrike" cap="none" normalizeH="0" dirty="0" smtClean="0">
                <a:ln>
                  <a:noFill/>
                </a:ln>
                <a:solidFill>
                  <a:schemeClr val="bg1"/>
                </a:solidFill>
                <a:effectLst/>
                <a:latin typeface="Helvetica" charset="0"/>
              </a:rPr>
              <a:t> may be necessary (though costly)</a:t>
            </a:r>
            <a:endParaRPr kumimoji="0" lang="en-US" sz="2400" b="1" i="0" u="none" strike="noStrike" cap="none" normalizeH="0" baseline="0" dirty="0" smtClean="0">
              <a:ln>
                <a:noFill/>
              </a:ln>
              <a:solidFill>
                <a:schemeClr val="bg1"/>
              </a:solidFill>
              <a:effectLst/>
              <a:latin typeface="Helvetica" charset="0"/>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7" grpId="1" animBg="1"/>
      <p:bldP spid="8" grpId="0" animBg="1"/>
      <p:bldP spid="8" grpId="1" animBg="1"/>
      <p:bldP spid="9" grpId="0" animBg="1"/>
      <p:bldP spid="10" grpId="0" animBg="1"/>
      <p:bldP spid="11" grpId="0" animBg="1"/>
    </p:bldLst>
  </p:timing>
</p:sld>
</file>

<file path=ppt/theme/theme1.xml><?xml version="1.0" encoding="utf-8"?>
<a:theme xmlns:a="http://schemas.openxmlformats.org/drawingml/2006/main" name="class02">
  <a:themeElements>
    <a:clrScheme name="">
      <a:dk1>
        <a:srgbClr val="000066"/>
      </a:dk1>
      <a:lt1>
        <a:srgbClr val="FFFFFF"/>
      </a:lt1>
      <a:dk2>
        <a:srgbClr val="003300"/>
      </a:dk2>
      <a:lt2>
        <a:srgbClr val="00FF99"/>
      </a:lt2>
      <a:accent1>
        <a:srgbClr val="800000"/>
      </a:accent1>
      <a:accent2>
        <a:srgbClr val="33CCCC"/>
      </a:accent2>
      <a:accent3>
        <a:srgbClr val="FFFFFF"/>
      </a:accent3>
      <a:accent4>
        <a:srgbClr val="000056"/>
      </a:accent4>
      <a:accent5>
        <a:srgbClr val="C0AAAA"/>
      </a:accent5>
      <a:accent6>
        <a:srgbClr val="2DB9B9"/>
      </a:accent6>
      <a:hlink>
        <a:srgbClr val="660033"/>
      </a:hlink>
      <a:folHlink>
        <a:srgbClr val="000099"/>
      </a:folHlink>
    </a:clrScheme>
    <a:fontScheme name="class02">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Helvetica" charset="0"/>
          </a:defRPr>
        </a:defPPr>
      </a:lstStyle>
    </a:lnDef>
  </a:objectDefaults>
  <a:extraClrSchemeLst>
    <a:extraClrScheme>
      <a:clrScheme name="class0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0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0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0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0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0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0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lass02 8">
        <a:dk1>
          <a:srgbClr val="000000"/>
        </a:dk1>
        <a:lt1>
          <a:srgbClr val="FFFFFF"/>
        </a:lt1>
        <a:dk2>
          <a:srgbClr val="002396"/>
        </a:dk2>
        <a:lt2>
          <a:srgbClr val="00FF64"/>
        </a:lt2>
        <a:accent1>
          <a:srgbClr val="DC0A00"/>
        </a:accent1>
        <a:accent2>
          <a:srgbClr val="00FFFF"/>
        </a:accent2>
        <a:accent3>
          <a:srgbClr val="AAACC9"/>
        </a:accent3>
        <a:accent4>
          <a:srgbClr val="DADADA"/>
        </a:accent4>
        <a:accent5>
          <a:srgbClr val="EBAAAA"/>
        </a:accent5>
        <a:accent6>
          <a:srgbClr val="00E7E7"/>
        </a:accent6>
        <a:hlink>
          <a:srgbClr val="E1E100"/>
        </a:hlink>
        <a:folHlink>
          <a:srgbClr val="FF963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C:\Shared Files\Classes\CS 213 F'02\Lectures\class02.ppt</Template>
  <TotalTime>27673</TotalTime>
  <Pages>35</Pages>
  <Words>4177</Words>
  <Application>Microsoft Macintosh PowerPoint</Application>
  <PresentationFormat>Letter Paper (8.5x11 in)</PresentationFormat>
  <Paragraphs>837</Paragraphs>
  <Slides>51</Slides>
  <Notes>16</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class02</vt:lpstr>
      <vt:lpstr>Memory Management</vt:lpstr>
      <vt:lpstr>An Example Memory Hierarchy</vt:lpstr>
      <vt:lpstr>Memory Management</vt:lpstr>
      <vt:lpstr>No Memory Abstraction</vt:lpstr>
      <vt:lpstr>Multi-tasking with No Absraction</vt:lpstr>
      <vt:lpstr>Relocating Code?</vt:lpstr>
      <vt:lpstr>Address Spaces</vt:lpstr>
      <vt:lpstr>Base and Limit</vt:lpstr>
      <vt:lpstr>Swapping</vt:lpstr>
      <vt:lpstr>Room to grow</vt:lpstr>
      <vt:lpstr>Harsh Reality</vt:lpstr>
      <vt:lpstr>Dynamic Memory Allocation</vt:lpstr>
      <vt:lpstr>Memory Image</vt:lpstr>
      <vt:lpstr>Malloc Package (for the OS)</vt:lpstr>
      <vt:lpstr>Malloc Example</vt:lpstr>
      <vt:lpstr>Assumptions</vt:lpstr>
      <vt:lpstr>Allocation Examples</vt:lpstr>
      <vt:lpstr>Constraints</vt:lpstr>
      <vt:lpstr>Goals of Good malloc/free </vt:lpstr>
      <vt:lpstr>Internal Fragmentation</vt:lpstr>
      <vt:lpstr>External Fragmentation</vt:lpstr>
      <vt:lpstr>Implementation Issues</vt:lpstr>
      <vt:lpstr>Knowing How Much to Free</vt:lpstr>
      <vt:lpstr>Keeping Track of Free Blocks</vt:lpstr>
      <vt:lpstr>Method 1: Implicit List</vt:lpstr>
      <vt:lpstr>Implicit List: Finding a Free Block</vt:lpstr>
      <vt:lpstr>Implicit List: Allocating in Free Block</vt:lpstr>
      <vt:lpstr>Implicit List: Freeing a Block</vt:lpstr>
      <vt:lpstr>Implicit List: Coalescing</vt:lpstr>
      <vt:lpstr>Implicit List: Bidirectional Coalescing </vt:lpstr>
      <vt:lpstr>Constant Time Coalescing</vt:lpstr>
      <vt:lpstr>Constant Time Coalescing (Case 1)</vt:lpstr>
      <vt:lpstr>Constant Time Coalescing (Case 2)</vt:lpstr>
      <vt:lpstr>Constant Time Coalescing (Case 3)</vt:lpstr>
      <vt:lpstr>Constant Time Coalescing (Case 4)</vt:lpstr>
      <vt:lpstr>Summary of Key Allocator Policies</vt:lpstr>
      <vt:lpstr>Implicit Lists: Summary</vt:lpstr>
      <vt:lpstr>Keeping Track of Free Blocks</vt:lpstr>
      <vt:lpstr>Explicit Free Lists</vt:lpstr>
      <vt:lpstr>Allocating From Explicit Free Lists</vt:lpstr>
      <vt:lpstr>Freeing With Explicit Free Lists</vt:lpstr>
      <vt:lpstr>Freeing With a LIFO Policy</vt:lpstr>
      <vt:lpstr>Freeing With a LIFO Policy (cont)</vt:lpstr>
      <vt:lpstr>Explicit List Summary</vt:lpstr>
      <vt:lpstr>Keeping Track of Free Blocks</vt:lpstr>
      <vt:lpstr>Segregated Storage</vt:lpstr>
      <vt:lpstr>Simple Segregated Storage</vt:lpstr>
      <vt:lpstr>Segregated Fits</vt:lpstr>
      <vt:lpstr>For More Info on Allocators</vt:lpstr>
      <vt:lpstr>Not a dead topic</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Memory Allocation I</dc:title>
  <dc:creator>Randal E. Bryant and David R. O'Hallaron</dc:creator>
  <cp:lastModifiedBy>Eric Mercer</cp:lastModifiedBy>
  <cp:revision>195</cp:revision>
  <cp:lastPrinted>1998-08-31T18:34:23Z</cp:lastPrinted>
  <dcterms:created xsi:type="dcterms:W3CDTF">2008-03-18T12:51:35Z</dcterms:created>
  <dcterms:modified xsi:type="dcterms:W3CDTF">2011-02-24T16:55:41Z</dcterms:modified>
</cp:coreProperties>
</file>